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8" r:id="rId3"/>
    <p:sldId id="259" r:id="rId4"/>
    <p:sldId id="412" r:id="rId5"/>
    <p:sldId id="260" r:id="rId6"/>
    <p:sldId id="411" r:id="rId7"/>
    <p:sldId id="333" r:id="rId8"/>
    <p:sldId id="553" r:id="rId9"/>
    <p:sldId id="263" r:id="rId10"/>
    <p:sldId id="527" r:id="rId11"/>
    <p:sldId id="425" r:id="rId12"/>
    <p:sldId id="551" r:id="rId13"/>
    <p:sldId id="516" r:id="rId14"/>
    <p:sldId id="517" r:id="rId15"/>
    <p:sldId id="414" r:id="rId16"/>
    <p:sldId id="427" r:id="rId17"/>
    <p:sldId id="320" r:id="rId18"/>
    <p:sldId id="431" r:id="rId19"/>
    <p:sldId id="432" r:id="rId20"/>
    <p:sldId id="468" r:id="rId21"/>
    <p:sldId id="504" r:id="rId22"/>
    <p:sldId id="505" r:id="rId23"/>
    <p:sldId id="430" r:id="rId24"/>
    <p:sldId id="272" r:id="rId25"/>
    <p:sldId id="526" r:id="rId26"/>
    <p:sldId id="543" r:id="rId27"/>
    <p:sldId id="544" r:id="rId28"/>
    <p:sldId id="545" r:id="rId29"/>
    <p:sldId id="546" r:id="rId30"/>
    <p:sldId id="356" r:id="rId31"/>
    <p:sldId id="433" r:id="rId32"/>
    <p:sldId id="480" r:id="rId33"/>
    <p:sldId id="439" r:id="rId34"/>
    <p:sldId id="521" r:id="rId35"/>
    <p:sldId id="435" r:id="rId36"/>
    <p:sldId id="385" r:id="rId37"/>
    <p:sldId id="554" r:id="rId38"/>
    <p:sldId id="481" r:id="rId39"/>
    <p:sldId id="347" r:id="rId40"/>
    <p:sldId id="375" r:id="rId41"/>
    <p:sldId id="528" r:id="rId42"/>
    <p:sldId id="444" r:id="rId43"/>
    <p:sldId id="498" r:id="rId44"/>
    <p:sldId id="499" r:id="rId45"/>
    <p:sldId id="500" r:id="rId46"/>
    <p:sldId id="518" r:id="rId47"/>
    <p:sldId id="445" r:id="rId48"/>
    <p:sldId id="450" r:id="rId49"/>
    <p:sldId id="502" r:id="rId50"/>
    <p:sldId id="507" r:id="rId51"/>
    <p:sldId id="453" r:id="rId52"/>
    <p:sldId id="452" r:id="rId53"/>
    <p:sldId id="488" r:id="rId54"/>
    <p:sldId id="489" r:id="rId55"/>
    <p:sldId id="529" r:id="rId56"/>
    <p:sldId id="358" r:id="rId57"/>
    <p:sldId id="267" r:id="rId58"/>
    <p:sldId id="456" r:id="rId59"/>
    <p:sldId id="519" r:id="rId60"/>
    <p:sldId id="343" r:id="rId61"/>
    <p:sldId id="520" r:id="rId62"/>
    <p:sldId id="484" r:id="rId63"/>
    <p:sldId id="399" r:id="rId64"/>
    <p:sldId id="459" r:id="rId65"/>
    <p:sldId id="423" r:id="rId66"/>
    <p:sldId id="461" r:id="rId67"/>
    <p:sldId id="460" r:id="rId68"/>
    <p:sldId id="462" r:id="rId69"/>
    <p:sldId id="501" r:id="rId70"/>
    <p:sldId id="463" r:id="rId71"/>
    <p:sldId id="464" r:id="rId72"/>
    <p:sldId id="469" r:id="rId73"/>
    <p:sldId id="472" r:id="rId74"/>
    <p:sldId id="473" r:id="rId75"/>
    <p:sldId id="547" r:id="rId76"/>
    <p:sldId id="471" r:id="rId77"/>
    <p:sldId id="467" r:id="rId78"/>
    <p:sldId id="335" r:id="rId79"/>
    <p:sldId id="337" r:id="rId80"/>
    <p:sldId id="338" r:id="rId81"/>
    <p:sldId id="401" r:id="rId82"/>
    <p:sldId id="552" r:id="rId83"/>
    <p:sldId id="530" r:id="rId84"/>
    <p:sldId id="268" r:id="rId85"/>
    <p:sldId id="542" r:id="rId86"/>
    <p:sldId id="548" r:id="rId87"/>
    <p:sldId id="549" r:id="rId88"/>
    <p:sldId id="376" r:id="rId89"/>
    <p:sldId id="550" r:id="rId90"/>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32">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p:restoredLeft sz="17616" autoAdjust="0"/>
    <p:restoredTop sz="53024" autoAdjust="0"/>
  </p:normalViewPr>
  <p:slideViewPr>
    <p:cSldViewPr snapToGrid="0">
      <p:cViewPr varScale="1">
        <p:scale>
          <a:sx n="38" d="100"/>
          <a:sy n="38" d="100"/>
        </p:scale>
        <p:origin x="1722" y="54"/>
      </p:cViewPr>
      <p:guideLst>
        <p:guide orient="horz" pos="2160"/>
        <p:guide pos="3840"/>
      </p:guideLst>
    </p:cSldViewPr>
  </p:slideViewPr>
  <p:notesTextViewPr>
    <p:cViewPr>
      <p:scale>
        <a:sx n="125" d="100"/>
        <a:sy n="125" d="100"/>
      </p:scale>
      <p:origin x="0" y="0"/>
    </p:cViewPr>
  </p:notesTextViewPr>
  <p:notesViewPr>
    <p:cSldViewPr snapToGrid="0">
      <p:cViewPr varScale="1">
        <p:scale>
          <a:sx n="75" d="100"/>
          <a:sy n="75" d="100"/>
        </p:scale>
        <p:origin x="-4056" y="-9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E6C923-247F-42EC-97CA-193C612D7E8A}" type="datetimeFigureOut">
              <a:rPr lang="nl-NL" smtClean="0"/>
              <a:t>7-5-2017</a:t>
            </a:fld>
            <a:endParaRPr lang="sv-SE"/>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450F8D-C28B-42C0-9DBB-F09AF2880D55}" type="slidenum">
              <a:rPr lang="nl-NL" smtClean="0"/>
              <a:t>‹N›</a:t>
            </a:fld>
            <a:endParaRPr lang="sv-SE"/>
          </a:p>
        </p:txBody>
      </p:sp>
    </p:spTree>
    <p:extLst>
      <p:ext uri="{BB962C8B-B14F-4D97-AF65-F5344CB8AC3E}">
        <p14:creationId xmlns:p14="http://schemas.microsoft.com/office/powerpoint/2010/main" val="110728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etz-gegen-nazis.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ykH6peLv1w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hasshilft.de/index_en.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KvjIYl_Nlao"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exit-deutschland.de/english/"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bbc.com/news/world-latin-america-1784713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witter.com/digitalnun?lang=en"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barclayslifeskills.com/" TargetMode="External"/><Relationship Id="rId4" Type="http://schemas.openxmlformats.org/officeDocument/2006/relationships/hyperlink" Target="http://www.benedictinenuns.org.uk/Community/Community/prayerline.ph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tKKbydB4sc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ekojakampanja.fi/sv/"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peaceunited.fi/sv/"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eacemakersnetwork.org/our-work/thematic-expertise/"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t.co/KIn4Wv78ZI"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sv.wikipedia.org/wiki/Nyhetsmedier"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sv.wikipedia.org/wiki/Algoritm" TargetMode="External"/><Relationship Id="rId5" Type="http://schemas.openxmlformats.org/officeDocument/2006/relationships/hyperlink" Target="https://sv.wikipedia.org/wiki/Tunnelseende" TargetMode="External"/><Relationship Id="rId4" Type="http://schemas.openxmlformats.org/officeDocument/2006/relationships/hyperlink" Target="https://sv.wikipedia.org/wiki/Censur"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strategicdialogue.org/wp-content/uploads/2016/06/OCCI-Counterspeech-Information-Pack-English.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www.strategicdialogue.org/wp-content/uploads/2016/12/CN-Monitoring-and-Evaluation-Handbook.pdf" TargetMode="External"/><Relationship Id="rId4" Type="http://schemas.openxmlformats.org/officeDocument/2006/relationships/hyperlink" Target="http://www.strategicdialogue.org/wp-content/uploads/2016/06/OCCI-Counterspeech-Information-Pack-English.pdf"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a:t>
            </a:fld>
            <a:endParaRPr lang="sv-SE"/>
          </a:p>
        </p:txBody>
      </p:sp>
    </p:spTree>
    <p:extLst>
      <p:ext uri="{BB962C8B-B14F-4D97-AF65-F5344CB8AC3E}">
        <p14:creationId xmlns:p14="http://schemas.microsoft.com/office/powerpoint/2010/main" val="16933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u="sng" dirty="0"/>
              <a:t>Note to trainer</a:t>
            </a:r>
          </a:p>
          <a:p>
            <a:pPr marL="171450" indent="-171450">
              <a:buFont typeface="Arial" panose="020B0604020202020204" pitchFamily="34" charset="0"/>
              <a:buChar char="•"/>
            </a:pPr>
            <a:r>
              <a:rPr lang="sv-SE" sz="1000" u="sng" dirty="0"/>
              <a:t>Prevent identification bias before mismatch between trainer and trainees occur</a:t>
            </a:r>
          </a:p>
          <a:p>
            <a:pPr marL="171450" indent="-171450">
              <a:buFont typeface="Arial" panose="020B0604020202020204" pitchFamily="34" charset="0"/>
              <a:buChar char="•"/>
            </a:pPr>
            <a:r>
              <a:rPr lang="sv-SE" sz="1000" u="sng" baseline="0" dirty="0"/>
              <a:t>First ask for actual experience and ideas of the participants before showing examples of alien examples</a:t>
            </a:r>
          </a:p>
          <a:p>
            <a:pPr marL="171450" indent="-171450">
              <a:buFont typeface="Arial" panose="020B0604020202020204" pitchFamily="34" charset="0"/>
              <a:buChar char="•"/>
            </a:pPr>
            <a:r>
              <a:rPr lang="sv-SE" sz="1000" u="sng" baseline="0" dirty="0"/>
              <a:t>10’</a:t>
            </a:r>
            <a:endParaRPr lang="sv-SE"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11</a:t>
            </a:fld>
            <a:endParaRPr lang="sv-SE"/>
          </a:p>
        </p:txBody>
      </p:sp>
    </p:spTree>
    <p:extLst>
      <p:ext uri="{BB962C8B-B14F-4D97-AF65-F5344CB8AC3E}">
        <p14:creationId xmlns:p14="http://schemas.microsoft.com/office/powerpoint/2010/main" val="48155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kern="1200" dirty="0">
                <a:solidFill>
                  <a:schemeClr val="tx1"/>
                </a:solidFill>
                <a:effectLst/>
                <a:latin typeface="+mn-lt"/>
              </a:rPr>
              <a:t>RAN:s metod för att effektivt motverka radikalisering sammanfattas ”RAN DNA”. </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Det är viktigt att involvera och utbilda första linjens medarbetare: dessa kommer att bli den första professionella kontaktpunkten för personer i riskzonen. För att arbeta förebyggande måste de känna till tecken på radikalisering och veta hur de ska söka stöd för att hantera dessa signaler och samtidigt ha en positiv relation till personen i fråga. </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Förebyggande arbete är avgörande: man måste satsa på interventioner som siktar på att avlägsna grogrunden för radikalisering för att förhindra dessa processer eller sätta stopp för dem så tidigt som möjligt. </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Samarbete mellan olika organ är viktigt: För att förhindra radikalisering och skydda personer i riskzonen måste olika organ samarbeta så att ett sammanhängande och tillförlitligt nätverk kan skapas. I nätverket kan expertis och information delas, olika fall kan diskuteras och man kan enas om och ta gemensamt ansvar för det bästa tillvägagångssättet. Nätverket bör utgöras av en kombination av brottsbekämpande organ, vårdorganisationer, icke-statliga organisationer och företrädare för samhället. </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Skräddarsydda interventioner, anpassade efter lokala förhållanden, är viktigt: Alla som befinner sig i riskzonen är olika och tillvägagångssättet måsta anpassas för olika fall. Det är viktigt att förstå personernas bakgrund, missnöjen, motivering, farhågor, frustrationer osv. för att utarbeta en lämplig intervention. Förutom interna faktorer måste man ta hänsyn till externa faktorer, som personens sociala omgivning och andra lokala förhållanden, för att ge ett effektivt stöd.</a:t>
            </a:r>
            <a:endParaRPr lang="sv-S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13</a:t>
            </a:fld>
            <a:endParaRPr lang="sv-SE"/>
          </a:p>
        </p:txBody>
      </p:sp>
    </p:spTree>
    <p:extLst>
      <p:ext uri="{BB962C8B-B14F-4D97-AF65-F5344CB8AC3E}">
        <p14:creationId xmlns:p14="http://schemas.microsoft.com/office/powerpoint/2010/main" val="401964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sv-SE" sz="1000" dirty="0"/>
              <a:t>Radikalisering = process med flera faktorer och olika banor </a:t>
            </a:r>
          </a:p>
          <a:p>
            <a:pPr marL="171450" indent="-171450">
              <a:buFont typeface="Arial" panose="020B0604020202020204" pitchFamily="34" charset="0"/>
              <a:buChar char="•"/>
            </a:pPr>
            <a:r>
              <a:rPr lang="sv-SE" sz="1000" dirty="0"/>
              <a:t>Ungdomar (familjer, grupper) är offer snarare än gärningsmän</a:t>
            </a:r>
          </a:p>
          <a:p>
            <a:pPr marL="171450" lvl="0" indent="-171450">
              <a:buFont typeface="Arial" panose="020B0604020202020204" pitchFamily="34" charset="0"/>
              <a:buChar char="•"/>
            </a:pPr>
            <a:r>
              <a:rPr lang="sv-SE" sz="1000" dirty="0"/>
              <a:t>Förebyggande arbete handlar om att skydda utsatta personer/grupper</a:t>
            </a:r>
          </a:p>
          <a:p>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RAN:s metod för att effektivt motverka radikalisering sammanfattas ”RAN DNA”. </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Det är viktigt att involvera och utbilda första linjens medarbetare: dessa kommer att bli den första professionella kontaktpunkten för personer i riskzonen. För att arbeta förebyggande måste de känna till tecknen på radikalisering och veta hur de ska söka stöd för att hantera dessa signaler och samtidigt ha en positiv relation till personen i fråga. </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Förebyggande arbete är avgörande: man måste satsa på interventioner som siktar på att avlägsna grogrunden för radikalisering för att förhindra dessa processer eller sätta stopp för dem så tidigt som möjligt. </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Samarbete mellan olika organ är viktigt: För att förhindra radikalisering och skydda personer i riskzonen måste olika organ samarbeta så att ett sammanhängande och tillförlitligt nätverk kan skapas. I nätverket kan expertis och information delas, olika fall kan diskuteras och man kan enas om och ta gemensamt ansvar för det bästa tillvägagångssättet. Nätverket bör utgöras av en kombination av brottsbekämpande organ, vårdorganisationer, icke-statliga organisationer och företrädare för samhället. </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Skräddarsydda interventioner, anpassade efter lokala förhållanden, är viktigt: Alla som befinner sig i riskzonen är olika och tillvägagångssättet måsta anpassas för olika fall. Det är viktigt att förstå personernas bakgrund, missnöjen, motivering, farhågor, frustrationer osv. för att utarbeta en lämplig intervention. Förutom interna faktorer måste man ta hänsyn till externa faktorer, som personens sociala omgivning och andra lokala förhållanden, för att ge ett effektivt stöd.</a:t>
            </a:r>
            <a:endParaRPr lang="sv-SE" sz="1000" kern="1200" dirty="0">
              <a:solidFill>
                <a:schemeClr val="tx1"/>
              </a:solidFill>
              <a:effectLst/>
              <a:latin typeface="+mn-lt"/>
              <a:ea typeface="+mn-ea"/>
              <a:cs typeface="+mn-cs"/>
            </a:endParaRPr>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14</a:t>
            </a:fld>
            <a:endParaRPr lang="sv-SE"/>
          </a:p>
        </p:txBody>
      </p:sp>
    </p:spTree>
    <p:extLst>
      <p:ext uri="{BB962C8B-B14F-4D97-AF65-F5344CB8AC3E}">
        <p14:creationId xmlns:p14="http://schemas.microsoft.com/office/powerpoint/2010/main" val="306568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sv-SE" sz="1000" b="1" u="sng" dirty="0"/>
              <a:t>Exempel på Push-faktorer</a:t>
            </a:r>
          </a:p>
          <a:p>
            <a:pPr marL="228600" indent="-228600">
              <a:buFont typeface="Arial" panose="020B0604020202020204" pitchFamily="34" charset="0"/>
              <a:buChar char="•"/>
            </a:pPr>
            <a:r>
              <a:rPr lang="sv-SE" sz="1000" dirty="0"/>
              <a:t>Öka känsla av missnöje – utanförskap, stark känsla av orättvisa, känsla av förödmjukelse, stelt binärt tankesätt, konspirationsteorier, offermentalitet</a:t>
            </a:r>
          </a:p>
          <a:p>
            <a:pPr marL="228600" indent="-228600">
              <a:buFont typeface="Arial" panose="020B0604020202020204" pitchFamily="34" charset="0"/>
              <a:buChar char="•"/>
            </a:pPr>
            <a:r>
              <a:rPr lang="sv-SE" sz="1000" dirty="0"/>
              <a:t>Öka känsla av marginalisering – diskriminering, begränsad social rörlighet, låg utbildning, arbetslöshet, brottslighet</a:t>
            </a:r>
          </a:p>
          <a:p>
            <a:pPr marL="228600" indent="-228600">
              <a:buFont typeface="Arial" panose="020B0604020202020204" pitchFamily="34" charset="0"/>
              <a:buChar char="•"/>
            </a:pPr>
            <a:r>
              <a:rPr lang="sv-SE" sz="1000" dirty="0"/>
              <a:t>Politiska berättelser – främst ”västvärlden är i krig med islam”; dessutom förbud mot slöja, kontroversiella teckningar, islamofobi</a:t>
            </a:r>
          </a:p>
          <a:p>
            <a:pPr marL="228600" indent="-228600">
              <a:buFont typeface="Arial" panose="020B0604020202020204" pitchFamily="34" charset="0"/>
              <a:buChar char="•"/>
            </a:pPr>
            <a:r>
              <a:rPr lang="sv-SE" sz="1000" dirty="0"/>
              <a:t>Göra anspråk på ideologisk och religiös legitimitet – apokalyptiska profetior, våldsam tolkning av jihad, känsla av att islam är under belägring och en önskan om att skydda umma, synen på västvärlden som osedlig sekularism</a:t>
            </a:r>
          </a:p>
          <a:p>
            <a:pPr marL="228600" indent="-228600">
              <a:buFont typeface="Arial" panose="020B0604020202020204" pitchFamily="34" charset="0"/>
              <a:buChar char="•"/>
            </a:pPr>
            <a:r>
              <a:rPr lang="sv-SE" sz="1000" dirty="0"/>
              <a:t>Öka känsla av kultur- och identitetskris – kulturell marginalisering, brist på samhörighet i både hemlandet och föräldrarnas land, stärker religiös solidaritet med muslimer runtom i världen</a:t>
            </a:r>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15</a:t>
            </a:fld>
            <a:endParaRPr lang="sv-SE"/>
          </a:p>
        </p:txBody>
      </p:sp>
    </p:spTree>
    <p:extLst>
      <p:ext uri="{BB962C8B-B14F-4D97-AF65-F5344CB8AC3E}">
        <p14:creationId xmlns:p14="http://schemas.microsoft.com/office/powerpoint/2010/main" val="2727610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sv-SE" sz="1000" b="1" u="sng" dirty="0"/>
              <a:t>Diskussion i helgrupp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Radikalisering utgörs av flera stadier.</a:t>
            </a:r>
            <a:r>
              <a:rPr lang="sv-SE" dirty="0"/>
              <a:t> </a:t>
            </a:r>
            <a:r>
              <a:rPr lang="sv-SE" sz="1000" dirty="0"/>
              <a:t>I vilket stadium vill din organisation ingripa?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Olika former av interaktion med målgrupperna. Vad väljer du: förebyggande arbete, alternativa berättelser eller motberättelser?</a:t>
            </a:r>
          </a:p>
          <a:p>
            <a:pPr marL="171450" lvl="0" indent="-171450">
              <a:buFont typeface="Arial" panose="020B0604020202020204" pitchFamily="34" charset="0"/>
              <a:buChar char="•"/>
            </a:pPr>
            <a:r>
              <a:rPr lang="sv-SE" sz="1000" dirty="0"/>
              <a:t>Det lokala är nyckeln. Hur kan man ta hjälp av sociala medier vid intervention?</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16</a:t>
            </a:fld>
            <a:endParaRPr lang="sv-SE"/>
          </a:p>
        </p:txBody>
      </p:sp>
    </p:spTree>
    <p:extLst>
      <p:ext uri="{BB962C8B-B14F-4D97-AF65-F5344CB8AC3E}">
        <p14:creationId xmlns:p14="http://schemas.microsoft.com/office/powerpoint/2010/main" val="354979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sv-SE" sz="1000" kern="1200" dirty="0">
                <a:solidFill>
                  <a:schemeClr val="tx1"/>
                </a:solidFill>
                <a:effectLst/>
                <a:latin typeface="+mn-lt"/>
              </a:rPr>
              <a:t>Bra designers kopierar, fantastiska designers stjäl – detta är ett välkänt talesätt i de kreativa branscherna</a:t>
            </a:r>
            <a:endParaRPr lang="sv-SE" sz="100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sz="100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000" kern="1200" dirty="0">
                <a:solidFill>
                  <a:schemeClr val="tx1"/>
                </a:solidFill>
                <a:effectLst/>
                <a:latin typeface="+mn-lt"/>
              </a:rPr>
              <a:t>Har du några kampanjer i åtanke som inspirerar dig?</a:t>
            </a:r>
            <a:endParaRPr lang="sv-SE" sz="100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000" kern="1200" dirty="0">
                <a:solidFill>
                  <a:schemeClr val="tx1"/>
                </a:solidFill>
                <a:effectLst/>
                <a:latin typeface="+mn-lt"/>
              </a:rPr>
              <a:t>Nu presenterar vi några exempel på välkända kampanjer som kanske kan inspirera dig att komma på något eget:</a:t>
            </a:r>
            <a:endParaRPr lang="sv-SE" sz="100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000" kern="1200" dirty="0">
                <a:solidFill>
                  <a:schemeClr val="tx1"/>
                </a:solidFill>
                <a:effectLst/>
                <a:latin typeface="+mn-lt"/>
              </a:rPr>
              <a:t>Not Another Brother (Quilliam Foundation – James Russell)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Netz-gegen-nazis. De arbetade med aktivism offline och presenterade sitt arbete online: </a:t>
            </a:r>
            <a:r>
              <a:rPr lang="sv-SE" sz="1000" u="sng" dirty="0">
                <a:hlinkClick r:id="rId3"/>
              </a:rPr>
              <a:t>http://www.netz-gegen-nazis.de</a:t>
            </a:r>
            <a:endParaRPr lang="sv-SE" sz="1000" u="sng"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000"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u="none" baseline="0" dirty="0"/>
              <a:t>Dessa exempel fokuserar på att motverka polarisering snarare än att lägga fram motberättelser eller alternativa berättelser. De visar tecken på solidaritet och gemenskap.</a:t>
            </a:r>
            <a:endParaRPr lang="sv-SE" sz="100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17</a:t>
            </a:fld>
            <a:endParaRPr lang="sv-SE"/>
          </a:p>
        </p:txBody>
      </p:sp>
    </p:spTree>
    <p:extLst>
      <p:ext uri="{BB962C8B-B14F-4D97-AF65-F5344CB8AC3E}">
        <p14:creationId xmlns:p14="http://schemas.microsoft.com/office/powerpoint/2010/main" val="10077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0" dirty="0">
                <a:solidFill>
                  <a:schemeClr val="bg1"/>
                </a:solidFill>
              </a:rPr>
              <a:t>https://youtu.be/IjIQ0ctzyZE</a:t>
            </a:r>
            <a:endParaRPr lang="sv-SE" sz="1000" b="0" dirty="0"/>
          </a:p>
          <a:p>
            <a:r>
              <a:rPr lang="sv-SE" sz="1000" b="0" dirty="0"/>
              <a:t>Länken leder till YouTube-video, 1.41 lång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18</a:t>
            </a:fld>
            <a:endParaRPr lang="sv-SE"/>
          </a:p>
        </p:txBody>
      </p:sp>
    </p:spTree>
    <p:extLst>
      <p:ext uri="{BB962C8B-B14F-4D97-AF65-F5344CB8AC3E}">
        <p14:creationId xmlns:p14="http://schemas.microsoft.com/office/powerpoint/2010/main" val="204117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u="sng" dirty="0"/>
              <a:t>Note to trainer: I’ll ride with you started as an online twitter campaign immediately after racial insult event in Australia. The hashtag and its cause became adopted by a national educational programme.</a:t>
            </a:r>
          </a:p>
          <a:p>
            <a:endParaRPr lang="sv-SE" sz="1000" dirty="0"/>
          </a:p>
          <a:p>
            <a:r>
              <a:rPr lang="sv-SE" sz="1000" dirty="0"/>
              <a:t>December 2014</a:t>
            </a:r>
          </a:p>
          <a:p>
            <a:r>
              <a:rPr lang="sv-SE" sz="1000" dirty="0"/>
              <a:t>Måndagens gisslandrama i Sydney i Australien är över, men omständigheterna kring händelsen – då tre personer inklusive gärningsmannen dödades och fyra personer skadades efter ett 16 timmar långt dödläge – är ännu oklara. Man vet inte mycket om den misstänktes motiv eller om polisoperationen som satte stopp för dramat.</a:t>
            </a:r>
          </a:p>
          <a:p>
            <a:r>
              <a:rPr lang="sv-SE" sz="1000" dirty="0"/>
              <a:t>Mitt i osäkerheten växte en kraftfull motreaktion fram på nätet mot australiska muslimer. Rapporter spreds snabbt om gisslansituationen, inklusive gärningsmannens religion och nationalitet, och att det setts en svart flagga med ord från den muslimska trosbekännelsen shehada på. Under tiden kom den primära hashtaggen för händelsen på Twitter, #SydneySiege, att användas för att ge uttryck åt internets sporadiska och förutsägbara fula sida. Xenofobiska och antimuslimska tweets publicerades och ultrahögergruppen Australian Defence League hotade med konfrontationer i Sydney-förorten Lakemda, där majoriteten av invånarna är muslimer.</a:t>
            </a:r>
          </a:p>
          <a:p>
            <a:endParaRPr lang="sv-SE" sz="1000" dirty="0"/>
          </a:p>
          <a:p>
            <a:r>
              <a:rPr lang="sv-SE" sz="1000" dirty="0"/>
              <a:t>Facebook</a:t>
            </a:r>
          </a:p>
          <a:p>
            <a:r>
              <a:rPr lang="sv-SE" sz="1000" dirty="0"/>
              <a:t>På ett tåg ska en passagerare ha lagt märke till en muslimsk kvinna som tog av sin hijab, till synes av rädsla att drabbas av oroligheterna. Passageraren uppmanade henne att sätta på den igen och erbjöd sig att visa sin solidaritet genom att följa henne på vägen. Så började #IllRideWithYou. Hashtaggen blev viral och trendar nu fortfarande världen över, många timmar efter gisslandramats slut.</a:t>
            </a:r>
          </a:p>
          <a:p>
            <a:endParaRPr lang="sv-SE" sz="1000" dirty="0"/>
          </a:p>
          <a:p>
            <a:r>
              <a:rPr lang="sv-SE" sz="1000" dirty="0"/>
              <a:t>Källa: https://www.theatlantic.com/international/archive/2014/12/illridewithyou-hashtag-sydney-siege-anti-islam-australia/383765/</a:t>
            </a:r>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19</a:t>
            </a:fld>
            <a:endParaRPr lang="sv-SE"/>
          </a:p>
        </p:txBody>
      </p:sp>
    </p:spTree>
    <p:extLst>
      <p:ext uri="{BB962C8B-B14F-4D97-AF65-F5344CB8AC3E}">
        <p14:creationId xmlns:p14="http://schemas.microsoft.com/office/powerpoint/2010/main" val="204117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20</a:t>
            </a:fld>
            <a:endParaRPr lang="sv-SE"/>
          </a:p>
        </p:txBody>
      </p:sp>
    </p:spTree>
    <p:extLst>
      <p:ext uri="{BB962C8B-B14F-4D97-AF65-F5344CB8AC3E}">
        <p14:creationId xmlns:p14="http://schemas.microsoft.com/office/powerpoint/2010/main" val="30463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kern="1200" dirty="0">
                <a:solidFill>
                  <a:schemeClr val="tx1"/>
                </a:solidFill>
                <a:effectLst/>
                <a:latin typeface="+mn-lt"/>
              </a:rPr>
              <a:t>Donate</a:t>
            </a:r>
            <a:r>
              <a:rPr lang="sv-SE"/>
              <a:t> </a:t>
            </a:r>
            <a:r>
              <a:rPr lang="sv-SE" sz="1000" b="1" kern="1200" dirty="0">
                <a:solidFill>
                  <a:schemeClr val="tx1"/>
                </a:solidFill>
                <a:effectLst/>
                <a:latin typeface="+mn-lt"/>
              </a:rPr>
              <a:t>the</a:t>
            </a:r>
            <a:r>
              <a:rPr lang="sv-SE"/>
              <a:t> </a:t>
            </a:r>
            <a:r>
              <a:rPr lang="sv-SE" sz="1000" b="1" kern="1200" dirty="0">
                <a:solidFill>
                  <a:schemeClr val="tx1"/>
                </a:solidFill>
                <a:effectLst/>
                <a:latin typeface="+mn-lt"/>
              </a:rPr>
              <a:t>hate</a:t>
            </a:r>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Kampanj där varje rapporterat fall av hatpropaganda förvandlas till en donation till förmån för flyktingar. </a:t>
            </a:r>
          </a:p>
          <a:p>
            <a:r>
              <a:rPr lang="sv-SE" sz="1000" u="sng" kern="1200" dirty="0">
                <a:solidFill>
                  <a:schemeClr val="tx1"/>
                </a:solidFill>
                <a:effectLst/>
                <a:latin typeface="+mn-lt"/>
                <a:hlinkClick r:id="rId3"/>
              </a:rPr>
              <a:t>https://www.youtube.com/watch?v=ykH6peLv1wk</a:t>
            </a:r>
            <a:r>
              <a:rPr lang="sv-SE" sz="1000" u="none" kern="1200" dirty="0">
                <a:solidFill>
                  <a:schemeClr val="tx1"/>
                </a:solidFill>
                <a:effectLst/>
                <a:latin typeface="+mn-lt"/>
              </a:rPr>
              <a:t> (video borttagen)</a:t>
            </a:r>
          </a:p>
          <a:p>
            <a:r>
              <a:rPr lang="sv-SE" sz="1000" u="sng" kern="1200" dirty="0">
                <a:solidFill>
                  <a:schemeClr val="tx1"/>
                </a:solidFill>
                <a:effectLst/>
                <a:latin typeface="+mn-lt"/>
                <a:hlinkClick r:id="rId4"/>
              </a:rPr>
              <a:t>http://www.hasshilft.de/index_en.html</a:t>
            </a:r>
            <a:r>
              <a:rPr lang="sv-SE"/>
              <a:t> </a:t>
            </a:r>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21</a:t>
            </a:fld>
            <a:endParaRPr lang="sv-SE"/>
          </a:p>
        </p:txBody>
      </p:sp>
    </p:spTree>
    <p:extLst>
      <p:ext uri="{BB962C8B-B14F-4D97-AF65-F5344CB8AC3E}">
        <p14:creationId xmlns:p14="http://schemas.microsoft.com/office/powerpoint/2010/main" val="11103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u="sng" baseline="0" dirty="0">
                <a:solidFill>
                  <a:srgbClr val="FF0000"/>
                </a:solidFill>
              </a:rPr>
              <a:t>Following the GAMMMA sections, participants can make use of a template to take notes during the day</a:t>
            </a:r>
            <a:endParaRPr lang="sv-SE" sz="1000" b="0" u="sng" dirty="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u="sng" dirty="0">
                <a:solidFill>
                  <a:srgbClr val="FF0000"/>
                </a:solidFill>
              </a:rPr>
              <a:t>The objective is to help empower CSOs to carry out effective campaigns and to shorten their learning curve by sharing experiences of earlier campaigns.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a:t>
            </a:fld>
            <a:endParaRPr lang="sv-SE"/>
          </a:p>
        </p:txBody>
      </p:sp>
    </p:spTree>
    <p:extLst>
      <p:ext uri="{BB962C8B-B14F-4D97-AF65-F5344CB8AC3E}">
        <p14:creationId xmlns:p14="http://schemas.microsoft.com/office/powerpoint/2010/main" val="36552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dirty="0"/>
              <a:t>https://www.youtube.com/watch?v=6aY2ILXeN64</a:t>
            </a:r>
          </a:p>
          <a:p>
            <a:pPr marL="0" marR="0" indent="0" algn="l" defTabSz="914400" rtl="0" eaLnBrk="1" fontAlgn="auto" latinLnBrk="0" hangingPunct="1">
              <a:lnSpc>
                <a:spcPct val="100000"/>
              </a:lnSpc>
              <a:spcBef>
                <a:spcPts val="0"/>
              </a:spcBef>
              <a:spcAft>
                <a:spcPts val="0"/>
              </a:spcAft>
              <a:buClrTx/>
              <a:buSzTx/>
              <a:buFontTx/>
              <a:buNone/>
              <a:tabLst/>
              <a:defRPr/>
            </a:pPr>
            <a:r>
              <a:rPr lang="sv-SE" sz="1000" b="0" i="0" u="none" strike="noStrike" baseline="0" dirty="0"/>
              <a:t>Nazister mot nazister – Exit Deutschland-kampanj i Wunsiedel [engelska]</a:t>
            </a:r>
          </a:p>
          <a:p>
            <a:endParaRPr lang="sv-SE" sz="1000" b="1" kern="1200" dirty="0">
              <a:solidFill>
                <a:schemeClr val="tx1"/>
              </a:solidFill>
              <a:effectLst/>
              <a:latin typeface="+mn-lt"/>
              <a:ea typeface="+mn-ea"/>
              <a:cs typeface="+mn-cs"/>
            </a:endParaRPr>
          </a:p>
          <a:p>
            <a:r>
              <a:rPr lang="sv-SE" sz="1000" b="1" kern="1200" dirty="0">
                <a:solidFill>
                  <a:schemeClr val="tx1"/>
                </a:solidFill>
                <a:effectLst/>
                <a:latin typeface="+mn-lt"/>
              </a:rPr>
              <a:t>Nazister</a:t>
            </a:r>
            <a:r>
              <a:rPr lang="sv-SE" dirty="0"/>
              <a:t> </a:t>
            </a:r>
            <a:r>
              <a:rPr lang="sv-SE" sz="1000" b="1" kern="1200" dirty="0">
                <a:solidFill>
                  <a:schemeClr val="tx1"/>
                </a:solidFill>
                <a:effectLst/>
                <a:latin typeface="+mn-lt"/>
              </a:rPr>
              <a:t>mot</a:t>
            </a:r>
            <a:r>
              <a:rPr lang="sv-SE" dirty="0"/>
              <a:t> </a:t>
            </a:r>
            <a:r>
              <a:rPr lang="sv-SE" sz="1000" b="1" kern="1200" dirty="0">
                <a:solidFill>
                  <a:schemeClr val="tx1"/>
                </a:solidFill>
                <a:effectLst/>
                <a:latin typeface="+mn-lt"/>
              </a:rPr>
              <a:t>nazister</a:t>
            </a:r>
            <a:endParaRPr lang="sv-SE" sz="1000" kern="1200" dirty="0">
              <a:solidFill>
                <a:schemeClr val="tx1"/>
              </a:solidFill>
              <a:effectLst/>
              <a:latin typeface="+mn-lt"/>
              <a:ea typeface="+mn-ea"/>
              <a:cs typeface="+mn-cs"/>
            </a:endParaRPr>
          </a:p>
          <a:p>
            <a:r>
              <a:rPr lang="sv-SE" dirty="0"/>
              <a:t>Under en nynazistisk protestmarsch sponsrades varje meter som deltagarna gick av bl.a. flyktingvänliga välgörenhetsorganisationer</a:t>
            </a:r>
            <a:r>
              <a:rPr lang="sv-SE" sz="1000" kern="1200" baseline="0" dirty="0">
                <a:solidFill>
                  <a:schemeClr val="tx1"/>
                </a:solidFill>
                <a:effectLst/>
                <a:latin typeface="+mn-lt"/>
              </a:rPr>
              <a:t>.</a:t>
            </a:r>
          </a:p>
          <a:p>
            <a:r>
              <a:rPr lang="sv-SE" sz="1000" kern="1200" dirty="0">
                <a:solidFill>
                  <a:schemeClr val="tx1"/>
                </a:solidFill>
                <a:effectLst/>
                <a:latin typeface="+mn-lt"/>
              </a:rPr>
              <a:t> </a:t>
            </a:r>
          </a:p>
          <a:p>
            <a:r>
              <a:rPr lang="sv-SE" sz="1000" kern="1200" dirty="0">
                <a:solidFill>
                  <a:schemeClr val="tx1"/>
                </a:solidFill>
                <a:effectLst/>
                <a:latin typeface="+mn-lt"/>
              </a:rPr>
              <a:t>Video: </a:t>
            </a:r>
            <a:r>
              <a:rPr lang="sv-SE" sz="1000" u="sng" kern="1200" dirty="0">
                <a:solidFill>
                  <a:schemeClr val="tx1"/>
                </a:solidFill>
                <a:effectLst/>
                <a:latin typeface="+mn-lt"/>
                <a:hlinkClick r:id="rId3"/>
              </a:rPr>
              <a:t>https://www.youtube.com/watch?v=KvjIYl_Nlao</a:t>
            </a:r>
            <a:r>
              <a:rPr lang="sv-SE" dirty="0"/>
              <a:t> </a:t>
            </a:r>
          </a:p>
          <a:p>
            <a:r>
              <a:rPr lang="sv-SE" sz="1000" kern="1200" dirty="0">
                <a:solidFill>
                  <a:schemeClr val="tx1"/>
                </a:solidFill>
                <a:effectLst/>
                <a:latin typeface="+mn-lt"/>
              </a:rPr>
              <a:t>Webbplats: </a:t>
            </a:r>
            <a:r>
              <a:rPr lang="sv-SE" sz="1000" u="sng" kern="1200" dirty="0">
                <a:solidFill>
                  <a:schemeClr val="tx1"/>
                </a:solidFill>
                <a:effectLst/>
                <a:latin typeface="+mn-lt"/>
                <a:hlinkClick r:id="rId4"/>
              </a:rPr>
              <a:t>http://www.exit-deutschland.de/english/</a:t>
            </a:r>
            <a:endParaRPr lang="sv-S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22</a:t>
            </a:fld>
            <a:endParaRPr lang="sv-SE"/>
          </a:p>
        </p:txBody>
      </p:sp>
    </p:spTree>
    <p:extLst>
      <p:ext uri="{BB962C8B-B14F-4D97-AF65-F5344CB8AC3E}">
        <p14:creationId xmlns:p14="http://schemas.microsoft.com/office/powerpoint/2010/main" val="17972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23</a:t>
            </a:fld>
            <a:endParaRPr lang="sv-SE"/>
          </a:p>
        </p:txBody>
      </p:sp>
    </p:spTree>
    <p:extLst>
      <p:ext uri="{BB962C8B-B14F-4D97-AF65-F5344CB8AC3E}">
        <p14:creationId xmlns:p14="http://schemas.microsoft.com/office/powerpoint/2010/main" val="386018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24</a:t>
            </a:fld>
            <a:endParaRPr lang="sv-SE"/>
          </a:p>
        </p:txBody>
      </p:sp>
    </p:spTree>
    <p:extLst>
      <p:ext uri="{BB962C8B-B14F-4D97-AF65-F5344CB8AC3E}">
        <p14:creationId xmlns:p14="http://schemas.microsoft.com/office/powerpoint/2010/main" val="56342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25</a:t>
            </a:fld>
            <a:endParaRPr lang="sv-SE"/>
          </a:p>
        </p:txBody>
      </p:sp>
    </p:spTree>
    <p:extLst>
      <p:ext uri="{BB962C8B-B14F-4D97-AF65-F5344CB8AC3E}">
        <p14:creationId xmlns:p14="http://schemas.microsoft.com/office/powerpoint/2010/main" val="56342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sz="1000" b="1" dirty="0"/>
              <a:t>På den här bilden och följande tre bilder definieras kampanjarbete. Vi tipsar även om förhållandet mellan online och offline. </a:t>
            </a:r>
            <a:endParaRPr lang="sv-SE" sz="1000" baseline="0" dirty="0"/>
          </a:p>
          <a:p>
            <a:pPr marL="0" indent="0">
              <a:buFont typeface="Arial" panose="020B0604020202020204" pitchFamily="34" charset="0"/>
              <a:buNone/>
            </a:pPr>
            <a:endParaRPr lang="sv-SE" sz="1000" dirty="0"/>
          </a:p>
          <a:p>
            <a:pPr marL="171450" indent="-171450">
              <a:buFont typeface="Arial" panose="020B0604020202020204" pitchFamily="34" charset="0"/>
              <a:buChar char="•"/>
            </a:pPr>
            <a:r>
              <a:rPr lang="sv-SE" sz="1000" dirty="0"/>
              <a:t>Internet är en öppen plats. Du kommer att få svar och respons. Både anhängare och motståndare kommer att reagera på dina inlägg, tweets och videor.</a:t>
            </a:r>
          </a:p>
          <a:p>
            <a:pPr marL="171450" indent="-171450">
              <a:buFont typeface="Arial" panose="020B0604020202020204" pitchFamily="34" charset="0"/>
              <a:buChar char="•"/>
            </a:pPr>
            <a:r>
              <a:rPr lang="sv-SE" sz="1000" dirty="0"/>
              <a:t>Exempel: #Blacklivesmatter samordnas inte från en enda plats.</a:t>
            </a:r>
          </a:p>
          <a:p>
            <a:pPr marL="171450" indent="-171450">
              <a:buFont typeface="Arial" panose="020B0604020202020204" pitchFamily="34" charset="0"/>
              <a:buChar char="•"/>
            </a:pPr>
            <a:endParaRPr lang="sv-SE" sz="1000" baseline="0" dirty="0"/>
          </a:p>
          <a:p>
            <a:r>
              <a:rPr lang="sv-SE" sz="1000" dirty="0">
                <a:latin typeface="Corbel" panose="020B0503020204020204" pitchFamily="34" charset="0"/>
              </a:rPr>
              <a:t>Onlinekampanjer definieras av Twitter som ”prick-till-prick”-arbete där människor ansluter sig till det samtal du inleder och tillför egna åsikter och erfarenheter.</a:t>
            </a:r>
          </a:p>
          <a:p>
            <a:pPr marL="0" indent="0">
              <a:buFont typeface="Arial" panose="020B0604020202020204" pitchFamily="34" charset="0"/>
              <a:buNone/>
            </a:pPr>
            <a:endParaRPr lang="sv-SE" sz="1000" baseline="0" dirty="0"/>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26</a:t>
            </a:fld>
            <a:endParaRPr lang="sv-SE"/>
          </a:p>
        </p:txBody>
      </p:sp>
    </p:spTree>
    <p:extLst>
      <p:ext uri="{BB962C8B-B14F-4D97-AF65-F5344CB8AC3E}">
        <p14:creationId xmlns:p14="http://schemas.microsoft.com/office/powerpoint/2010/main" val="419999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u="sng" dirty="0"/>
              <a:t>I den dagliga kommunikationen ingår </a:t>
            </a:r>
          </a:p>
          <a:p>
            <a:r>
              <a:rPr lang="sv-SE" sz="1000" baseline="0" dirty="0"/>
              <a:t>Insatser som syftar till att göra organisationen och aktiviteterna kända i målgruppen</a:t>
            </a:r>
          </a:p>
          <a:p>
            <a:r>
              <a:rPr lang="sv-SE" sz="1000" baseline="0" dirty="0"/>
              <a:t>Regelbunden information om t.ex. aktivitetsscheman</a:t>
            </a:r>
          </a:p>
          <a:p>
            <a:r>
              <a:rPr lang="sv-SE" sz="1000" baseline="0" dirty="0"/>
              <a:t>Dela fakta som är viktiga för ert intresseområde</a:t>
            </a:r>
          </a:p>
          <a:p>
            <a:r>
              <a:rPr lang="sv-SE" sz="1000" baseline="0" dirty="0"/>
              <a:t>Rapporter och pressmeddelanden som informerar allmänheten om era aktiviteter och resultat</a:t>
            </a:r>
          </a:p>
          <a:p>
            <a:r>
              <a:rPr lang="sv-SE" sz="1000" baseline="0" dirty="0"/>
              <a:t>Årsredovisningar osv.</a:t>
            </a:r>
          </a:p>
          <a:p>
            <a:endParaRPr lang="sv-SE" sz="1000" baseline="0" dirty="0"/>
          </a:p>
          <a:p>
            <a:r>
              <a:rPr lang="sv-SE" sz="1000" b="1" u="sng" baseline="0" dirty="0"/>
              <a:t>I den reaktiva kommunikationen ingår</a:t>
            </a:r>
          </a:p>
          <a:p>
            <a:r>
              <a:rPr lang="sv-SE" sz="1000" baseline="0" dirty="0"/>
              <a:t>Pressmeddelanden, möten, inlägg, tweets osv. som följer (direkt) efter någon typ av extern händelse. Detta kan t.ex. vara en terrorattack, ett provocerande uttalande av en politiker, ett beslut av kommunfullmäktige osv.</a:t>
            </a:r>
          </a:p>
          <a:p>
            <a:r>
              <a:rPr lang="sv-SE" sz="1000" baseline="0" dirty="0"/>
              <a:t>Målet är att klargöra er ställning och/eller uppmana andra att dela sina åsikter om händelsen och/eller motarbeta händelsens konsekvenser, t.ex. en försämrad bild av din målgrupp hos allmänheten.</a:t>
            </a:r>
          </a:p>
          <a:p>
            <a:r>
              <a:rPr lang="sv-SE" sz="1000" baseline="0" dirty="0"/>
              <a:t>Detta kan ingå i en bredare kampanj men kan också vara en fristående kommunikationssatsning.</a:t>
            </a:r>
          </a:p>
          <a:p>
            <a:endParaRPr lang="sv-SE" sz="1000" baseline="0" dirty="0"/>
          </a:p>
          <a:p>
            <a:r>
              <a:rPr lang="sv-SE" sz="1000" b="1" u="sng" baseline="0" dirty="0"/>
              <a:t>Kampanj</a:t>
            </a:r>
          </a:p>
          <a:p>
            <a:r>
              <a:rPr lang="sv-SE" sz="1000" baseline="0" dirty="0"/>
              <a:t>En kampanj är en sammanhängande uppsättning interventioner, insatser, medel och budskap som genomförs under en viss tidsperiod med en tydlig målsättning som kan identifieras av såväl era egna anställda och volontärer som av er målgrupp och/eller allmänheten. I centrum för målsättningen står en uppmaning till handling. Du vill kanske att människor ska börja (eller sluta) göra något. T.ex. köpa en bil, rösta på en viss kandidat, ansöka om stipendium eller prenumerera på ert nyhetsbrev. En kampanj har alltid en mycket tydligt definierad målgrupp. I en bra kampanj fokuseras alla insatser på målgruppen och inte på tredje part. Det är dock viktigt att även tänka på vilken respons kampanjen kan få bland andra grupper än målgruppen. Det kan bli uppenbart att du inte kan ignorera deras reaktioner eftersom de kan störa din strategi.</a:t>
            </a:r>
            <a:endParaRPr lang="sv-SE" sz="1000" dirty="0">
              <a:latin typeface="Corbel" panose="020B0503020204020204" pitchFamily="34" charset="0"/>
            </a:endParaRPr>
          </a:p>
          <a:p>
            <a:endParaRPr lang="sv-SE"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27</a:t>
            </a:fld>
            <a:endParaRPr lang="sv-SE"/>
          </a:p>
        </p:txBody>
      </p:sp>
    </p:spTree>
    <p:extLst>
      <p:ext uri="{BB962C8B-B14F-4D97-AF65-F5344CB8AC3E}">
        <p14:creationId xmlns:p14="http://schemas.microsoft.com/office/powerpoint/2010/main" val="4061928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sz="1000" b="1" dirty="0"/>
              <a:t>Kommunikations- och kampanjstrategier ska alltid kombineras både online och offline</a:t>
            </a:r>
          </a:p>
          <a:p>
            <a:pPr marL="171450" indent="-171450">
              <a:buFont typeface="Arial" panose="020B0604020202020204" pitchFamily="34" charset="0"/>
              <a:buChar char="•"/>
            </a:pPr>
            <a:r>
              <a:rPr lang="sv-SE" sz="1000" baseline="0" dirty="0"/>
              <a:t>Noteingang är ett gammalt exempel på en framgångsrik tysk kampanj som syftade till att bekämpa våldsamma och rasistiska attacker under tidigt 2000-tal. </a:t>
            </a:r>
          </a:p>
          <a:p>
            <a:pPr marL="171450" indent="-171450">
              <a:buFont typeface="Arial" panose="020B0604020202020204" pitchFamily="34" charset="0"/>
              <a:buChar char="•"/>
            </a:pPr>
            <a:r>
              <a:rPr lang="sv-SE" sz="1000" baseline="0" dirty="0"/>
              <a:t>Detta var innan internet började användas i större utsträckning. </a:t>
            </a:r>
          </a:p>
          <a:p>
            <a:pPr marL="171450" indent="-171450">
              <a:buFont typeface="Arial" panose="020B0604020202020204" pitchFamily="34" charset="0"/>
              <a:buChar char="•"/>
            </a:pPr>
            <a:r>
              <a:rPr lang="sv-SE" sz="1000" baseline="0" dirty="0"/>
              <a:t>Kampanjen bestod bland annat av fönsterskyltar som barägare, butiksinnehavare och privatpersoner kunde sätta på dörrar och fönster för att visa på säkra platser dit personer kunde fly om de blev angripna eller hotade på gatan. </a:t>
            </a:r>
          </a:p>
          <a:p>
            <a:pPr marL="171450" indent="-171450">
              <a:buFont typeface="Arial" panose="020B0604020202020204" pitchFamily="34" charset="0"/>
              <a:buChar char="•"/>
            </a:pPr>
            <a:r>
              <a:rPr lang="sv-SE" sz="1000" baseline="0" dirty="0"/>
              <a:t>Kampanjen spred sig snabbt (trots bristen på medier som Twitter och Facebook) och hade ett enkelt och tydligt budskap.</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28</a:t>
            </a:fld>
            <a:endParaRPr lang="sv-SE"/>
          </a:p>
        </p:txBody>
      </p:sp>
    </p:spTree>
    <p:extLst>
      <p:ext uri="{BB962C8B-B14F-4D97-AF65-F5344CB8AC3E}">
        <p14:creationId xmlns:p14="http://schemas.microsoft.com/office/powerpoint/2010/main" val="192804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kern="1200" dirty="0">
                <a:solidFill>
                  <a:schemeClr val="tx1"/>
                </a:solidFill>
                <a:effectLst/>
                <a:latin typeface="+mn-lt"/>
              </a:rPr>
              <a:t>Mödrarna på Plaza de Mayo (35 år)</a:t>
            </a:r>
          </a:p>
          <a:p>
            <a:r>
              <a:rPr lang="sv-SE" sz="1000" u="sng" kern="1200" dirty="0">
                <a:solidFill>
                  <a:schemeClr val="tx1"/>
                </a:solidFill>
                <a:effectLst/>
                <a:latin typeface="+mn-lt"/>
                <a:hlinkClick r:id="rId3"/>
              </a:rPr>
              <a:t>http://www.bbc.com/news/world-latin-america-17847134</a:t>
            </a:r>
            <a:endParaRPr lang="sv-SE" sz="1000" kern="1200" dirty="0">
              <a:solidFill>
                <a:schemeClr val="tx1"/>
              </a:solidFill>
              <a:effectLst/>
              <a:latin typeface="+mn-lt"/>
              <a:ea typeface="+mn-ea"/>
              <a:cs typeface="+mn-cs"/>
            </a:endParaRPr>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29</a:t>
            </a:fld>
            <a:endParaRPr lang="sv-SE"/>
          </a:p>
        </p:txBody>
      </p:sp>
    </p:spTree>
    <p:extLst>
      <p:ext uri="{BB962C8B-B14F-4D97-AF65-F5344CB8AC3E}">
        <p14:creationId xmlns:p14="http://schemas.microsoft.com/office/powerpoint/2010/main" val="64411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sz="1000" b="1" dirty="0"/>
              <a:t>Utgå från de här frågorna för att ta fram en framgångsrik kampanjstrategi för motberättelser/alternativa berättelser</a:t>
            </a:r>
          </a:p>
          <a:p>
            <a:pPr marL="171450" indent="-171450">
              <a:buFont typeface="Arial" panose="020B0604020202020204" pitchFamily="34" charset="0"/>
              <a:buChar char="•"/>
            </a:pPr>
            <a:r>
              <a:rPr lang="sv-SE" sz="1000" baseline="0" dirty="0"/>
              <a:t>De hjälper dig att besvara frågor om VARFÖR och VAD i kampanjen. </a:t>
            </a:r>
          </a:p>
          <a:p>
            <a:pPr marL="171450" indent="-171450">
              <a:buFont typeface="Arial" panose="020B0604020202020204" pitchFamily="34" charset="0"/>
              <a:buChar char="•"/>
            </a:pPr>
            <a:r>
              <a:rPr lang="sv-SE" sz="1000" baseline="0" dirty="0"/>
              <a:t>Svaren hjälper dig att förstå förhållandet mellan ditt syfte, din målgrupp och ditt budskaps form och innehåll. </a:t>
            </a:r>
          </a:p>
          <a:p>
            <a:pPr marL="171450" indent="-171450">
              <a:buFont typeface="Arial" panose="020B0604020202020204" pitchFamily="34" charset="0"/>
              <a:buChar char="•"/>
            </a:pPr>
            <a:r>
              <a:rPr lang="sv-SE" sz="1000" baseline="0" dirty="0"/>
              <a:t>Enkelt uttryckt: Förstår du vad du gör? Är dina åtgärder det mest effektiva sättet att förverkliga dina planer när det gäller din målgrupps tankesätt, åsikter, värderingar och beteende?</a:t>
            </a:r>
          </a:p>
          <a:p>
            <a:pPr marL="171450" indent="-171450">
              <a:buFont typeface="Arial" panose="020B0604020202020204" pitchFamily="34" charset="0"/>
              <a:buChar char="•"/>
            </a:pPr>
            <a:endParaRPr lang="sv-SE"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30</a:t>
            </a:fld>
            <a:endParaRPr lang="sv-SE"/>
          </a:p>
        </p:txBody>
      </p:sp>
    </p:spTree>
    <p:extLst>
      <p:ext uri="{BB962C8B-B14F-4D97-AF65-F5344CB8AC3E}">
        <p14:creationId xmlns:p14="http://schemas.microsoft.com/office/powerpoint/2010/main" val="259935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sv-SE" sz="1000" b="1" dirty="0"/>
              <a:t>Mål för kampanjer kring motberättelser/alternativa berättelser: exempel</a:t>
            </a:r>
          </a:p>
          <a:p>
            <a:pPr marL="228600" indent="-228600">
              <a:buFont typeface="+mj-lt"/>
              <a:buAutoNum type="arabicPeriod"/>
            </a:pPr>
            <a:r>
              <a:rPr lang="sv-SE" sz="1000" dirty="0"/>
              <a:t>Visa upp din organisation och dess aktiviteter</a:t>
            </a:r>
          </a:p>
          <a:p>
            <a:pPr marL="228600" indent="-228600">
              <a:buFont typeface="+mj-lt"/>
              <a:buAutoNum type="arabicPeriod"/>
            </a:pPr>
            <a:r>
              <a:rPr lang="sv-SE" sz="1000" dirty="0"/>
              <a:t>Öka medvetenheten om er hjärtefråga</a:t>
            </a:r>
          </a:p>
          <a:p>
            <a:pPr marL="228600" indent="-228600">
              <a:buFont typeface="+mj-lt"/>
              <a:buAutoNum type="arabicPeriod"/>
            </a:pPr>
            <a:r>
              <a:rPr lang="sv-SE" sz="1000" dirty="0"/>
              <a:t>Bygga en stödcommunity online</a:t>
            </a:r>
          </a:p>
          <a:p>
            <a:pPr marL="228600" indent="-228600">
              <a:buFont typeface="+mj-lt"/>
              <a:buAutoNum type="arabicPeriod"/>
            </a:pPr>
            <a:r>
              <a:rPr lang="sv-SE" sz="1000" dirty="0"/>
              <a:t>Sprida övertygelser och/eller politiska budskap</a:t>
            </a:r>
          </a:p>
          <a:p>
            <a:pPr marL="228600" indent="-228600">
              <a:buFont typeface="+mj-lt"/>
              <a:buAutoNum type="arabicPeriod"/>
            </a:pPr>
            <a:r>
              <a:rPr lang="sv-SE" sz="1000" dirty="0"/>
              <a:t>Rikta motberättelser mot extremistpropaganda</a:t>
            </a:r>
          </a:p>
          <a:p>
            <a:pPr marL="228600" indent="-228600">
              <a:buFont typeface="+mj-lt"/>
              <a:buAutoNum type="arabicPeriod"/>
            </a:pPr>
            <a:r>
              <a:rPr lang="sv-SE" sz="1000" dirty="0"/>
              <a:t>Ge målgruppen och dess omgivning ökad egenmakt</a:t>
            </a:r>
          </a:p>
          <a:p>
            <a:pPr marL="0" indent="0">
              <a:buFont typeface="+mj-lt"/>
              <a:buNone/>
            </a:pPr>
            <a:endParaRPr lang="sv-SE" sz="1000" dirty="0"/>
          </a:p>
          <a:p>
            <a:pPr marL="0" indent="0">
              <a:buFont typeface="+mj-lt"/>
              <a:buNone/>
            </a:pPr>
            <a:r>
              <a:rPr lang="sv-SE" sz="1000" dirty="0"/>
              <a:t>Annons 3: Bygga en stödcommunity online, t.ex. </a:t>
            </a:r>
            <a:r>
              <a:rPr lang="sv-SE" sz="1000" kern="1200" dirty="0">
                <a:solidFill>
                  <a:schemeClr val="tx1"/>
                </a:solidFill>
                <a:effectLst/>
                <a:latin typeface="+mn-lt"/>
              </a:rPr>
              <a:t>Digital Nun: </a:t>
            </a:r>
            <a:r>
              <a:rPr lang="sv-SE" sz="1000" u="sng" kern="1200" dirty="0">
                <a:solidFill>
                  <a:schemeClr val="tx1"/>
                </a:solidFill>
                <a:effectLst/>
                <a:latin typeface="+mn-lt"/>
                <a:hlinkClick r:id="rId3"/>
              </a:rPr>
              <a:t>https://twitter.com/digitalnun?lang=en</a:t>
            </a:r>
            <a:r>
              <a:rPr lang="sv-SE" sz="1000" kern="1200" dirty="0">
                <a:solidFill>
                  <a:schemeClr val="tx1"/>
                </a:solidFill>
                <a:effectLst/>
                <a:latin typeface="+mn-lt"/>
              </a:rPr>
              <a:t>, </a:t>
            </a:r>
            <a:r>
              <a:rPr lang="sv-SE" sz="1000" u="sng" kern="1200" dirty="0">
                <a:solidFill>
                  <a:schemeClr val="tx1"/>
                </a:solidFill>
                <a:effectLst/>
                <a:latin typeface="+mn-lt"/>
                <a:hlinkClick r:id="rId4"/>
              </a:rPr>
              <a:t>http://www.benedictinenuns.org.uk/Community/Community/prayerline.php</a:t>
            </a:r>
            <a:endParaRPr lang="sv-SE" sz="1000" u="none" kern="1200" dirty="0">
              <a:solidFill>
                <a:schemeClr val="tx1"/>
              </a:solidFill>
              <a:effectLst/>
              <a:latin typeface="+mn-lt"/>
              <a:ea typeface="+mn-ea"/>
              <a:cs typeface="+mn-cs"/>
            </a:endParaRPr>
          </a:p>
          <a:p>
            <a:pPr marL="0" indent="0">
              <a:buFont typeface="+mj-lt"/>
              <a:buNone/>
            </a:pPr>
            <a:r>
              <a:rPr lang="sv-SE" sz="1000" u="none" kern="1200" dirty="0">
                <a:solidFill>
                  <a:schemeClr val="tx1"/>
                </a:solidFill>
                <a:effectLst/>
                <a:latin typeface="+mn-lt"/>
              </a:rPr>
              <a:t>Annons 6: </a:t>
            </a:r>
            <a:r>
              <a:rPr lang="sv-SE" dirty="0"/>
              <a:t>Ge civilsamhällesorganisationers kundgrupper/medlemmar möjlighet att sprida ett eget budskap, t.ex. ”</a:t>
            </a:r>
            <a:r>
              <a:rPr lang="sv-SE" dirty="0" err="1"/>
              <a:t>Conscious</a:t>
            </a:r>
            <a:r>
              <a:rPr lang="sv-SE" dirty="0"/>
              <a:t> Creators” (Luke </a:t>
            </a:r>
            <a:r>
              <a:rPr lang="sv-SE" dirty="0" err="1"/>
              <a:t>Newbold</a:t>
            </a:r>
            <a:r>
              <a:rPr lang="sv-SE" dirty="0"/>
              <a:t>)</a:t>
            </a:r>
            <a:r>
              <a:rPr lang="sv-SE" sz="1000" kern="1200" dirty="0">
                <a:solidFill>
                  <a:schemeClr val="tx1"/>
                </a:solidFill>
                <a:effectLst/>
                <a:latin typeface="+mn-lt"/>
              </a:rPr>
              <a:t> </a:t>
            </a:r>
          </a:p>
          <a:p>
            <a:pPr marL="0" indent="0">
              <a:buFont typeface="+mj-lt"/>
              <a:buNone/>
            </a:pPr>
            <a:endParaRPr lang="sv-SE" sz="1000" kern="1200" dirty="0">
              <a:solidFill>
                <a:schemeClr val="tx1"/>
              </a:solidFill>
              <a:effectLst/>
              <a:latin typeface="+mn-lt"/>
              <a:ea typeface="+mn-ea"/>
              <a:cs typeface="+mn-cs"/>
            </a:endParaRPr>
          </a:p>
          <a:p>
            <a:pPr marL="0" indent="0">
              <a:buFont typeface="+mj-lt"/>
              <a:buNone/>
            </a:pPr>
            <a:r>
              <a:rPr lang="sv-SE" sz="1000" kern="1200" dirty="0">
                <a:solidFill>
                  <a:schemeClr val="tx1"/>
                </a:solidFill>
                <a:effectLst/>
                <a:latin typeface="+mn-lt"/>
              </a:rPr>
              <a:t>Andra mål kan vara: </a:t>
            </a:r>
          </a:p>
          <a:p>
            <a:pPr marL="171450" indent="-171450">
              <a:buFont typeface="Arial" panose="020B0604020202020204" pitchFamily="34" charset="0"/>
              <a:buChar char="•"/>
            </a:pPr>
            <a:r>
              <a:rPr lang="sv-SE" sz="1000" kern="1200" dirty="0">
                <a:solidFill>
                  <a:schemeClr val="tx1"/>
                </a:solidFill>
                <a:effectLst/>
                <a:latin typeface="+mn-lt"/>
              </a:rPr>
              <a:t>interaktiva onlinekampanjer som ”bring back our girls”-hashtagkampanjen på Twitter, men använd något mer småskaligt och realistiskt för civilsamhällesorganisationer</a:t>
            </a:r>
          </a:p>
          <a:p>
            <a:pPr marL="171450" indent="-171450">
              <a:buFont typeface="Arial" panose="020B0604020202020204" pitchFamily="34" charset="0"/>
              <a:buChar char="•"/>
            </a:pPr>
            <a:r>
              <a:rPr lang="sv-SE" sz="1000" kern="1200" dirty="0">
                <a:solidFill>
                  <a:schemeClr val="tx1"/>
                </a:solidFill>
                <a:effectLst/>
                <a:latin typeface="+mn-lt"/>
              </a:rPr>
              <a:t>kampanjer kring alternativa berättelser med t.ex. karriärråd/livskunskap, t.ex. </a:t>
            </a:r>
            <a:r>
              <a:rPr lang="sv-SE" sz="1000" u="sng" kern="1200" dirty="0">
                <a:solidFill>
                  <a:schemeClr val="tx1"/>
                </a:solidFill>
                <a:effectLst/>
                <a:latin typeface="+mn-lt"/>
                <a:hlinkClick r:id="rId5"/>
              </a:rPr>
              <a:t>https://www.barclayslifeskills.com/</a:t>
            </a:r>
            <a:r>
              <a:rPr lang="sv-SE" sz="1000" kern="1200" dirty="0">
                <a:solidFill>
                  <a:schemeClr val="tx1"/>
                </a:solidFill>
                <a:effectLst/>
                <a:latin typeface="+mn-lt"/>
              </a:rPr>
              <a:t> som positiva framåtriktade onlineberättelser som är inkluderande och därför alternativa i relation till negativa bakåtriktade extremistberättelser med fokus på isolationism och splittring</a:t>
            </a:r>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31</a:t>
            </a:fld>
            <a:endParaRPr lang="sv-SE"/>
          </a:p>
        </p:txBody>
      </p:sp>
    </p:spTree>
    <p:extLst>
      <p:ext uri="{BB962C8B-B14F-4D97-AF65-F5344CB8AC3E}">
        <p14:creationId xmlns:p14="http://schemas.microsoft.com/office/powerpoint/2010/main" val="354979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sv-SE" sz="1000" kern="1200" dirty="0">
                <a:solidFill>
                  <a:schemeClr val="tx1"/>
                </a:solidFill>
                <a:effectLst/>
                <a:latin typeface="+mn-lt"/>
              </a:rPr>
              <a:t>Vi följer en metod där erfarenheter delas mellan verksamma i civilsamhällesorganisationer, som kan sitt lokala sammanhang bäst.</a:t>
            </a:r>
          </a:p>
          <a:p>
            <a:pPr marL="171450" indent="-171450">
              <a:buFont typeface="Arial" panose="020B0604020202020204" pitchFamily="34" charset="0"/>
              <a:buChar char="•"/>
            </a:pPr>
            <a:r>
              <a:rPr lang="sv-SE" sz="1000" kern="1200" baseline="0" dirty="0">
                <a:solidFill>
                  <a:schemeClr val="tx1"/>
                </a:solidFill>
                <a:effectLst/>
                <a:latin typeface="+mn-lt"/>
              </a:rPr>
              <a:t>Materialet är därför praktiskt och enkelt att genomföra.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kern="1200" baseline="0" dirty="0">
                <a:solidFill>
                  <a:schemeClr val="tx1"/>
                </a:solidFill>
                <a:effectLst/>
                <a:latin typeface="+mn-lt"/>
              </a:rPr>
              <a:t>Utbildningsmaterialet kan ses som ett enkelt sätt att strukturera dina förberedelser för en framgångsrik kampanj kring </a:t>
            </a:r>
            <a:r>
              <a:rPr lang="sv-SE" sz="1000" dirty="0">
                <a:latin typeface="Corbel" panose="020B0503020204020204" pitchFamily="34" charset="0"/>
              </a:rPr>
              <a:t>motberättelser</a:t>
            </a:r>
            <a:r>
              <a:rPr lang="sv-SE" sz="1000" kern="1200" baseline="0" dirty="0">
                <a:solidFill>
                  <a:schemeClr val="tx1"/>
                </a:solidFill>
                <a:effectLst/>
                <a:latin typeface="+mn-lt"/>
              </a:rPr>
              <a:t>/alternativa </a:t>
            </a:r>
            <a:r>
              <a:rPr lang="sv-SE" sz="1000" dirty="0">
                <a:latin typeface="Corbel" panose="020B0503020204020204" pitchFamily="34" charset="0"/>
              </a:rPr>
              <a:t>berättelser</a:t>
            </a:r>
            <a:r>
              <a:rPr lang="sv-SE" sz="1000" kern="1200" baseline="0" dirty="0">
                <a:solidFill>
                  <a:schemeClr val="tx1"/>
                </a:solidFill>
                <a:effectLst/>
                <a:latin typeface="+mn-lt"/>
              </a:rPr>
              <a:t>.</a:t>
            </a:r>
          </a:p>
          <a:p>
            <a:pPr marL="171450" indent="-171450">
              <a:buFont typeface="Arial" panose="020B0604020202020204" pitchFamily="34" charset="0"/>
              <a:buChar char="•"/>
            </a:pPr>
            <a:r>
              <a:rPr lang="sv-SE" sz="1000" kern="1200" dirty="0">
                <a:solidFill>
                  <a:schemeClr val="tx1"/>
                </a:solidFill>
                <a:effectLst/>
                <a:latin typeface="+mn-lt"/>
              </a:rPr>
              <a:t>Vi kommer att dela med oss av både framgångar och misslyckanden – visa upp bästa praxis och sammanställa en lista över saker som vi vet ofta misslyckas.</a:t>
            </a:r>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a:t>
            </a:fld>
            <a:endParaRPr lang="sv-SE"/>
          </a:p>
        </p:txBody>
      </p:sp>
    </p:spTree>
    <p:extLst>
      <p:ext uri="{BB962C8B-B14F-4D97-AF65-F5344CB8AC3E}">
        <p14:creationId xmlns:p14="http://schemas.microsoft.com/office/powerpoint/2010/main" val="133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sz="1000" b="1" u="sng" baseline="0" dirty="0"/>
              <a:t>Förklara:</a:t>
            </a:r>
          </a:p>
          <a:p>
            <a:pPr marL="171450" indent="-171450">
              <a:buFont typeface="Arial" panose="020B0604020202020204" pitchFamily="34" charset="0"/>
              <a:buChar char="•"/>
            </a:pPr>
            <a:r>
              <a:rPr lang="sv-SE" sz="1000" baseline="0" dirty="0"/>
              <a:t>Onlinekampanjen måste bygga vidare på din organisations befintliga aktiviteter/image/ställning.</a:t>
            </a:r>
          </a:p>
          <a:p>
            <a:pPr marL="171450" indent="-171450">
              <a:buFont typeface="Arial" panose="020B0604020202020204" pitchFamily="34" charset="0"/>
              <a:buChar char="•"/>
            </a:pPr>
            <a:r>
              <a:rPr lang="sv-SE" sz="1000" baseline="0" dirty="0"/>
              <a:t>Det börjar då du frågar dig själv varför du tror att du är rätt person/organisation att få till stånd förändringar hos medlemmar i målgruppen.</a:t>
            </a:r>
          </a:p>
          <a:p>
            <a:pPr marL="171450" indent="-171450">
              <a:buFont typeface="Arial" panose="020B0604020202020204" pitchFamily="34" charset="0"/>
              <a:buChar char="•"/>
            </a:pPr>
            <a:r>
              <a:rPr lang="sv-SE" sz="1000" baseline="0" dirty="0"/>
              <a:t>Varför tror du att de kommer att lyssna på dig? Vad gör just din röst trovärdig? Hur ser målgruppen på dig?  </a:t>
            </a:r>
          </a:p>
          <a:p>
            <a:pPr marL="0" indent="0">
              <a:buFont typeface="Arial" panose="020B0604020202020204" pitchFamily="34" charset="0"/>
              <a:buNone/>
            </a:pPr>
            <a:endParaRPr lang="sv-SE" sz="1000" baseline="0" dirty="0"/>
          </a:p>
          <a:p>
            <a:pPr marL="171450" indent="-171450">
              <a:buFont typeface="Arial" panose="020B0604020202020204" pitchFamily="34" charset="0"/>
              <a:buChar char="•"/>
            </a:pPr>
            <a:r>
              <a:rPr lang="sv-SE" sz="1000" baseline="0" dirty="0"/>
              <a:t>Användbar fråga: Kan dina värderingar ge återklang i målgruppens beteenden? </a:t>
            </a:r>
          </a:p>
          <a:p>
            <a:pPr marL="171450" indent="-171450">
              <a:buFont typeface="Arial" panose="020B0604020202020204" pitchFamily="34" charset="0"/>
              <a:buChar char="•"/>
            </a:pPr>
            <a:r>
              <a:rPr lang="sv-SE" sz="1000" baseline="0" dirty="0"/>
              <a:t>Hänvisa exempelvis till Circle of Influence – Circle of Commitment av Covey</a:t>
            </a:r>
          </a:p>
          <a:p>
            <a:pPr marL="0" indent="0">
              <a:buFont typeface="Arial" panose="020B0604020202020204" pitchFamily="34" charset="0"/>
              <a:buNone/>
            </a:pPr>
            <a:endParaRPr lang="sv-SE" sz="1000" baseline="0" dirty="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sv-SE" sz="1000" dirty="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sv-SE" sz="1000" dirty="0"/>
              <a:t>Källa: Alicia Kearns, bild 2, Var ska man börja?</a:t>
            </a:r>
          </a:p>
          <a:p>
            <a:pPr marL="285750" lvl="2" indent="-285750">
              <a:spcAft>
                <a:spcPts val="600"/>
              </a:spcAft>
              <a:buClrTx/>
              <a:buFont typeface="Arial" panose="020B0604020202020204" pitchFamily="34" charset="0"/>
              <a:buChar char="•"/>
            </a:pPr>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32</a:t>
            </a:fld>
            <a:endParaRPr lang="sv-SE"/>
          </a:p>
        </p:txBody>
      </p:sp>
    </p:spTree>
    <p:extLst>
      <p:ext uri="{BB962C8B-B14F-4D97-AF65-F5344CB8AC3E}">
        <p14:creationId xmlns:p14="http://schemas.microsoft.com/office/powerpoint/2010/main" val="1939732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sv-SE" sz="1000" b="1" u="sng" dirty="0"/>
              <a:t>Hur definieras tydliga mål och indikatorer för framgång?</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sv-SE" sz="1000" b="1" u="sng"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000" dirty="0"/>
              <a:t>Du måste göra detta för att kontinuerligt kunna övervaka och mäta kampanjens inverkan. Kontinuerlig övervakning bidrar till två saker: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aseline="0" dirty="0"/>
              <a:t>Det hjälper dig att förstå om du har valt rätt taktik i kampanjen och om dina insatser leder till önskat resultat. Om du t.ex. siktar på att mobilisera 100 personer på 10 veckor måste antalet nymobiliserade personer växa med 10 per vecka.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aseline="0" dirty="0"/>
              <a:t>Detta hjälper dig att förstå vad kampanjen har för starka och svaga sidor. </a:t>
            </a:r>
            <a:r>
              <a:rPr lang="sv-SE" sz="1000" dirty="0"/>
              <a:t>Det ger dig möjlighet att hela tiden förbättra och anpassa kampanjen. Om du exempelvis inte får någon respons på dina Facebook-inlägg av personer i målgruppen bör du kanske tänka över om FB verkligen är en lämplig plattform för att kommunicera med dem.</a:t>
            </a:r>
            <a:r>
              <a:rPr lang="sv-SE" dirty="0"/>
              <a:t> </a:t>
            </a:r>
            <a:br>
              <a:rPr dirty="0"/>
            </a:br>
            <a:endParaRPr lang="sv-SE" sz="100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000" baseline="0" dirty="0"/>
              <a:t>I regel kan du </a:t>
            </a:r>
            <a:r>
              <a:rPr lang="sv-SE" sz="1000" u="sng" baseline="0" dirty="0"/>
              <a:t>inte</a:t>
            </a:r>
            <a:r>
              <a:rPr lang="sv-SE" sz="1000" baseline="0" dirty="0"/>
              <a:t> mäta ökningar eller minskningar av radikaliseringsgraden i målgruppen eftersom din organisation inte är rustad att utföra en sådan typ av undersökning/enkät, och eftersom det inte finns något direkt samband mellan kampanjen och förändringar i inställning/tankesätt/beteende i målgruppen.</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sz="1000" baseline="0" dirty="0"/>
              <a:t>Däremot </a:t>
            </a:r>
            <a:r>
              <a:rPr lang="sv-SE" sz="1000" u="sng" baseline="0" dirty="0"/>
              <a:t>kan</a:t>
            </a:r>
            <a:r>
              <a:rPr lang="sv-SE" sz="1000" baseline="0" dirty="0"/>
              <a:t> du mäta hur många personer som kontaktar dig och din organisation.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Till exempel: Ökning med x deltagare i din aktivitet, volontärer i organisationen, ansökningar om stöd, råd under en viss tidsperiod</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33</a:t>
            </a:fld>
            <a:endParaRPr lang="sv-SE"/>
          </a:p>
        </p:txBody>
      </p:sp>
    </p:spTree>
    <p:extLst>
      <p:ext uri="{BB962C8B-B14F-4D97-AF65-F5344CB8AC3E}">
        <p14:creationId xmlns:p14="http://schemas.microsoft.com/office/powerpoint/2010/main" val="1900172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1B450F8D-C28B-42C0-9DBB-F09AF2880D55}" type="slidenum">
              <a:rPr lang="nl-NL" smtClean="0"/>
              <a:t>34</a:t>
            </a:fld>
            <a:endParaRPr lang="sv-SE"/>
          </a:p>
        </p:txBody>
      </p:sp>
    </p:spTree>
    <p:extLst>
      <p:ext uri="{BB962C8B-B14F-4D97-AF65-F5344CB8AC3E}">
        <p14:creationId xmlns:p14="http://schemas.microsoft.com/office/powerpoint/2010/main" val="1299888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b="1" dirty="0"/>
              <a:t>Användbara frågor</a:t>
            </a:r>
          </a:p>
          <a:p>
            <a:endParaRPr lang="sv-SE" dirty="0"/>
          </a:p>
          <a:p>
            <a:r>
              <a:rPr lang="sv-SE"/>
              <a:t>Hur många personer från målgruppen kommer att nås?</a:t>
            </a:r>
          </a:p>
          <a:p>
            <a:r>
              <a:rPr lang="sv-SE"/>
              <a:t>Vad är en uppmaning till handling?</a:t>
            </a:r>
          </a:p>
          <a:p>
            <a:endParaRPr lang="sv-S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35</a:t>
            </a:fld>
            <a:endParaRPr lang="sv-SE"/>
          </a:p>
        </p:txBody>
      </p:sp>
    </p:spTree>
    <p:extLst>
      <p:ext uri="{BB962C8B-B14F-4D97-AF65-F5344CB8AC3E}">
        <p14:creationId xmlns:p14="http://schemas.microsoft.com/office/powerpoint/2010/main" val="3160036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u="sng" dirty="0"/>
              <a:t>Rikta dig helt mot målgruppen: specificera, definiera och avgränsa</a:t>
            </a:r>
          </a:p>
          <a:p>
            <a:endParaRPr lang="sv-SE" sz="1000" dirty="0"/>
          </a:p>
          <a:p>
            <a:pPr marL="171450" indent="-171450">
              <a:buFont typeface="Arial" panose="020B0604020202020204" pitchFamily="34" charset="0"/>
              <a:buChar char="•"/>
            </a:pPr>
            <a:r>
              <a:rPr lang="sv-SE" sz="1000" dirty="0"/>
              <a:t>Ungdomar i riskzonen, föräldrar, släkt, vänner, lärare …?</a:t>
            </a:r>
          </a:p>
          <a:p>
            <a:pPr marL="171450" indent="-171450">
              <a:buFont typeface="Arial" panose="020B0604020202020204" pitchFamily="34" charset="0"/>
              <a:buChar char="•"/>
            </a:pPr>
            <a:r>
              <a:rPr lang="sv-SE" sz="1000" dirty="0"/>
              <a:t>Man, kvinna? Kulturell bakgrund?</a:t>
            </a:r>
          </a:p>
          <a:p>
            <a:pPr marL="171450" indent="-171450">
              <a:buFont typeface="Arial" panose="020B0604020202020204" pitchFamily="34" charset="0"/>
              <a:buChar char="•"/>
            </a:pPr>
            <a:r>
              <a:rPr lang="sv-SE" sz="1000" dirty="0"/>
              <a:t>Grad av social delaktighet? Inkomst? Utbildning?</a:t>
            </a:r>
          </a:p>
          <a:p>
            <a:pPr marL="171450" indent="-171450">
              <a:buFont typeface="Arial" panose="020B0604020202020204" pitchFamily="34" charset="0"/>
              <a:buChar char="•"/>
            </a:pPr>
            <a:r>
              <a:rPr lang="sv-SE" sz="1000" dirty="0"/>
              <a:t>Anställda/arbetslösa?</a:t>
            </a:r>
          </a:p>
          <a:p>
            <a:pPr marL="171450" indent="-171450">
              <a:buFont typeface="Arial" panose="020B0604020202020204" pitchFamily="34" charset="0"/>
              <a:buChar char="•"/>
            </a:pPr>
            <a:r>
              <a:rPr lang="sv-SE" sz="1000" dirty="0"/>
              <a:t>Social miljö: skyddande eller tillåtande?</a:t>
            </a:r>
          </a:p>
          <a:p>
            <a:pPr marL="171450" indent="-171450">
              <a:buFont typeface="Arial" panose="020B0604020202020204" pitchFamily="34" charset="0"/>
              <a:buChar char="•"/>
            </a:pPr>
            <a:r>
              <a:rPr lang="sv-SE" sz="1000" dirty="0"/>
              <a:t>Nytt intresse för radikala tankegångar eller radikaliserade?</a:t>
            </a:r>
          </a:p>
          <a:p>
            <a:pPr marL="171450" indent="-171450">
              <a:buFont typeface="Arial" panose="020B0604020202020204" pitchFamily="34" charset="0"/>
              <a:buChar char="•"/>
            </a:pPr>
            <a:r>
              <a:rPr lang="sv-SE" sz="1000" dirty="0"/>
              <a:t>Var bor de? </a:t>
            </a:r>
          </a:p>
          <a:p>
            <a:pPr marL="171450" indent="-171450">
              <a:buFont typeface="Arial" panose="020B0604020202020204" pitchFamily="34" charset="0"/>
              <a:buChar char="•"/>
            </a:pPr>
            <a:r>
              <a:rPr lang="sv-SE" sz="1000" dirty="0"/>
              <a:t>Religiöst inspirerade eller politiskt inspirerade?</a:t>
            </a:r>
          </a:p>
          <a:p>
            <a:pPr marL="171450" indent="-171450">
              <a:buFont typeface="Arial" panose="020B0604020202020204" pitchFamily="34" charset="0"/>
              <a:buChar char="•"/>
            </a:pPr>
            <a:r>
              <a:rPr lang="sv-SE" sz="1000" dirty="0"/>
              <a:t>Öppna för utbyte av åsikter och föreställningar?</a:t>
            </a:r>
          </a:p>
          <a:p>
            <a:endParaRPr lang="sv-SE" sz="1000" dirty="0"/>
          </a:p>
          <a:p>
            <a:r>
              <a:rPr lang="sv-SE" sz="1000" dirty="0"/>
              <a:t>På följande bilder visas fler frågor om din målgrupps olika egenskaper.</a:t>
            </a:r>
          </a:p>
          <a:p>
            <a:endParaRPr lang="sv-SE"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v-SE" sz="1000" dirty="0"/>
              <a:t>Se även dokumentet ”Så identifierar du din</a:t>
            </a:r>
            <a:r>
              <a:rPr lang="sv-SE" dirty="0"/>
              <a:t> </a:t>
            </a:r>
            <a:r>
              <a:rPr lang="sv-SE" sz="1000" dirty="0"/>
              <a:t>målgrupp” av EFD. Detta kommer att skickas till deltagarna.</a:t>
            </a:r>
          </a:p>
          <a:p>
            <a:endParaRPr lang="sv-SE"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36</a:t>
            </a:fld>
            <a:endParaRPr lang="sv-SE"/>
          </a:p>
        </p:txBody>
      </p:sp>
    </p:spTree>
    <p:extLst>
      <p:ext uri="{BB962C8B-B14F-4D97-AF65-F5344CB8AC3E}">
        <p14:creationId xmlns:p14="http://schemas.microsoft.com/office/powerpoint/2010/main" val="4131171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37</a:t>
            </a:fld>
            <a:endParaRPr lang="sv-SE"/>
          </a:p>
        </p:txBody>
      </p:sp>
    </p:spTree>
    <p:extLst>
      <p:ext uri="{BB962C8B-B14F-4D97-AF65-F5344CB8AC3E}">
        <p14:creationId xmlns:p14="http://schemas.microsoft.com/office/powerpoint/2010/main" val="3112199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b="1" dirty="0"/>
              <a:t>Känner du målgruppen väl?</a:t>
            </a:r>
          </a:p>
          <a:p>
            <a:pPr marL="0" indent="0">
              <a:buFont typeface="Arial" panose="020B0604020202020204" pitchFamily="34" charset="0"/>
              <a:buNone/>
            </a:pPr>
            <a:r>
              <a:rPr lang="sv-SE" dirty="0"/>
              <a:t>Ställ rätt frågor till dig själv</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i="1" baseline="0" dirty="0"/>
              <a:t>Obs! Se även föregående och nästa bilder för exempel på frågor</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Översikten bygger på erfarenheter inom utveckling av kommersiella marknadsföringsstrategier.</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Från presentation av Alicia Kearns: </a:t>
            </a:r>
          </a:p>
          <a:p>
            <a:pPr marL="285750" lvl="0" indent="-285750">
              <a:buFont typeface="Arial" charset="0"/>
              <a:buChar char="•"/>
            </a:pPr>
            <a:r>
              <a:rPr lang="sv-SE" sz="1200" b="0" dirty="0"/>
              <a:t>Hur tar de emot och överför information?</a:t>
            </a:r>
          </a:p>
          <a:p>
            <a:pPr marL="285750" lvl="0" indent="-285750">
              <a:buFont typeface="Arial" charset="0"/>
              <a:buChar char="•"/>
            </a:pPr>
            <a:r>
              <a:rPr lang="sv-SE" sz="1200" b="0" dirty="0"/>
              <a:t>Vilket sammanhang lever de i?</a:t>
            </a:r>
          </a:p>
          <a:p>
            <a:pPr marL="285750" lvl="0" indent="-285750">
              <a:buFont typeface="Arial" charset="0"/>
              <a:buChar char="•"/>
            </a:pPr>
            <a:r>
              <a:rPr lang="sv-SE" sz="1200" b="0" dirty="0">
                <a:latin typeface="Arial" charset="0"/>
              </a:rPr>
              <a:t>Vilket språk använder de?</a:t>
            </a:r>
          </a:p>
          <a:p>
            <a:pPr marL="285750" lvl="0" indent="-285750">
              <a:buFont typeface="Arial" charset="0"/>
              <a:buChar char="•"/>
            </a:pPr>
            <a:r>
              <a:rPr lang="sv-SE" sz="1200" b="0" dirty="0">
                <a:latin typeface="Arial" charset="0"/>
              </a:rPr>
              <a:t>Hur är deras uppfattningsförmåga?</a:t>
            </a:r>
            <a:endParaRPr lang="sv-SE" sz="1200" b="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38</a:t>
            </a:fld>
            <a:endParaRPr lang="sv-SE"/>
          </a:p>
        </p:txBody>
      </p:sp>
    </p:spTree>
    <p:extLst>
      <p:ext uri="{BB962C8B-B14F-4D97-AF65-F5344CB8AC3E}">
        <p14:creationId xmlns:p14="http://schemas.microsoft.com/office/powerpoint/2010/main" val="755243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sz="1000" b="0" u="sng" dirty="0">
                <a:latin typeface="+mn-lt"/>
              </a:rPr>
              <a:t>Dela ut ritpapper</a:t>
            </a:r>
          </a:p>
          <a:p>
            <a:pPr marL="0" indent="0">
              <a:buFont typeface="Arial" panose="020B0604020202020204" pitchFamily="34" charset="0"/>
              <a:buNone/>
            </a:pPr>
            <a:endParaRPr lang="sv-SE" sz="1000" b="0" baseline="0" dirty="0">
              <a:latin typeface="+mn-lt"/>
            </a:endParaRPr>
          </a:p>
          <a:p>
            <a:pPr marL="0" indent="0">
              <a:buFont typeface="Arial" panose="020B0604020202020204" pitchFamily="34" charset="0"/>
              <a:buNone/>
            </a:pPr>
            <a:r>
              <a:rPr lang="sv-SE" sz="1000" b="0" baseline="0" dirty="0">
                <a:latin typeface="+mn-lt"/>
              </a:rPr>
              <a:t>Genom att svara på frågor kan teckningen bli mer detaljerad: </a:t>
            </a:r>
          </a:p>
          <a:p>
            <a:pPr marL="171450" indent="-171450">
              <a:buFont typeface="Arial" panose="020B0604020202020204" pitchFamily="34" charset="0"/>
              <a:buChar char="•"/>
            </a:pPr>
            <a:r>
              <a:rPr lang="sv-SE" sz="1000" b="0" baseline="0" dirty="0">
                <a:latin typeface="+mn-lt"/>
              </a:rPr>
              <a:t>Vilken är medelåldern i målgruppen? </a:t>
            </a:r>
          </a:p>
          <a:p>
            <a:pPr marL="171450" indent="-171450">
              <a:buFont typeface="Arial" panose="020B0604020202020204" pitchFamily="34" charset="0"/>
              <a:buChar char="•"/>
            </a:pPr>
            <a:r>
              <a:rPr lang="sv-SE" sz="1000" b="0" baseline="0" dirty="0">
                <a:latin typeface="+mn-lt"/>
              </a:rPr>
              <a:t>Vad pratar du om med målgruppen? </a:t>
            </a:r>
          </a:p>
          <a:p>
            <a:pPr marL="171450" indent="-171450">
              <a:buFont typeface="Arial" panose="020B0604020202020204" pitchFamily="34" charset="0"/>
              <a:buChar char="•"/>
            </a:pPr>
            <a:r>
              <a:rPr lang="sv-SE" sz="1000" b="0" baseline="0" dirty="0">
                <a:latin typeface="+mn-lt"/>
              </a:rPr>
              <a:t>Vilket är det viktigaste samtalsämnet bland personer i målgruppen? </a:t>
            </a:r>
          </a:p>
          <a:p>
            <a:pPr marL="171450" indent="-171450">
              <a:buFont typeface="Arial" panose="020B0604020202020204" pitchFamily="34" charset="0"/>
              <a:buChar char="•"/>
            </a:pPr>
            <a:r>
              <a:rPr lang="sv-SE" sz="1000" b="0" baseline="0" dirty="0">
                <a:latin typeface="+mn-lt"/>
              </a:rPr>
              <a:t>Hur ser den sociala miljön ut i målgruppen?</a:t>
            </a:r>
          </a:p>
          <a:p>
            <a:pPr marL="171450" indent="-171450">
              <a:buFont typeface="Arial" panose="020B0604020202020204" pitchFamily="34" charset="0"/>
              <a:buChar char="•"/>
            </a:pPr>
            <a:endParaRPr lang="sv-SE" sz="1000" b="0" baseline="0" dirty="0">
              <a:latin typeface="+mn-lt"/>
            </a:endParaRPr>
          </a:p>
          <a:p>
            <a:pPr marL="171450" lvl="0" indent="-171450">
              <a:buFont typeface="Arial" panose="020B0604020202020204" pitchFamily="34" charset="0"/>
              <a:buChar char="•"/>
            </a:pPr>
            <a:r>
              <a:rPr lang="sv-SE" sz="1000" b="0" dirty="0">
                <a:latin typeface="+mn-lt"/>
              </a:rPr>
              <a:t>Hur tar de emot och överför information?</a:t>
            </a:r>
          </a:p>
          <a:p>
            <a:pPr marL="171450" lvl="0" indent="-171450">
              <a:buFont typeface="Arial" panose="020B0604020202020204" pitchFamily="34" charset="0"/>
              <a:buChar char="•"/>
            </a:pPr>
            <a:r>
              <a:rPr lang="sv-SE" sz="1000" b="0" dirty="0">
                <a:latin typeface="+mn-lt"/>
              </a:rPr>
              <a:t>Vilket sammanhang lever de i?</a:t>
            </a:r>
          </a:p>
          <a:p>
            <a:pPr marL="171450" lvl="0" indent="-171450">
              <a:buFont typeface="Arial" panose="020B0604020202020204" pitchFamily="34" charset="0"/>
              <a:buChar char="•"/>
            </a:pPr>
            <a:r>
              <a:rPr lang="sv-SE" sz="1000" b="0" dirty="0">
                <a:latin typeface="+mn-lt"/>
              </a:rPr>
              <a:t>Vilket språk använder de?</a:t>
            </a:r>
          </a:p>
          <a:p>
            <a:pPr marL="171450" lvl="0" indent="-171450">
              <a:buFont typeface="Arial" panose="020B0604020202020204" pitchFamily="34" charset="0"/>
              <a:buChar char="•"/>
            </a:pPr>
            <a:r>
              <a:rPr lang="sv-SE" sz="1000" b="0" dirty="0">
                <a:latin typeface="+mn-lt"/>
              </a:rPr>
              <a:t>Hur är deras uppfattningsförmåga?</a:t>
            </a:r>
          </a:p>
          <a:p>
            <a:pPr marL="171450" indent="-171450">
              <a:buFont typeface="Arial" panose="020B0604020202020204" pitchFamily="34" charset="0"/>
              <a:buChar char="•"/>
            </a:pPr>
            <a:endParaRPr lang="sv-SE" sz="1000" b="0" dirty="0">
              <a:latin typeface="+mn-lt"/>
            </a:endParaRPr>
          </a:p>
          <a:p>
            <a:pPr marL="0" indent="0">
              <a:buFont typeface="Arial" panose="020B0604020202020204" pitchFamily="34" charset="0"/>
              <a:buNone/>
            </a:pPr>
            <a:r>
              <a:rPr lang="sv-SE" sz="1000" b="0" dirty="0">
                <a:latin typeface="+mn-lt"/>
              </a:rPr>
              <a:t>Skilj på olika målgrupper:</a:t>
            </a:r>
          </a:p>
          <a:p>
            <a:pPr marL="171450" indent="-171450">
              <a:buFont typeface="Arial" panose="020B0604020202020204" pitchFamily="34" charset="0"/>
              <a:buChar char="•"/>
            </a:pPr>
            <a:r>
              <a:rPr lang="sv-SE" sz="1000" b="0" dirty="0">
                <a:latin typeface="+mn-lt"/>
              </a:rPr>
              <a:t>Ungdomar, föräldrar, social omgivning</a:t>
            </a:r>
          </a:p>
          <a:p>
            <a:pPr marL="171450" indent="-171450">
              <a:buFont typeface="Arial" panose="020B0604020202020204" pitchFamily="34" charset="0"/>
              <a:buChar char="•"/>
            </a:pPr>
            <a:r>
              <a:rPr lang="sv-SE" sz="1000" b="0" dirty="0">
                <a:latin typeface="+mn-lt"/>
              </a:rPr>
              <a:t>Migranter, låg/hög inkomst, låg/hög utbildning, anställd/arbetslös</a:t>
            </a:r>
          </a:p>
          <a:p>
            <a:pPr marL="171450" indent="-171450">
              <a:buFont typeface="Arial" panose="020B0604020202020204" pitchFamily="34" charset="0"/>
              <a:buChar char="•"/>
            </a:pPr>
            <a:r>
              <a:rPr lang="sv-SE" sz="1000" b="0" baseline="0" dirty="0">
                <a:latin typeface="+mn-lt"/>
              </a:rPr>
              <a:t>Delaktiga i eller utestängda från samhället</a:t>
            </a:r>
          </a:p>
          <a:p>
            <a:pPr marL="171450" indent="-171450">
              <a:buFont typeface="Arial" panose="020B0604020202020204" pitchFamily="34" charset="0"/>
              <a:buChar char="•"/>
            </a:pPr>
            <a:r>
              <a:rPr lang="sv-SE" sz="1000" b="0" baseline="0" dirty="0">
                <a:latin typeface="+mn-lt"/>
              </a:rPr>
              <a:t>Religiöst inspirerade eller politiskt inspirerade</a:t>
            </a:r>
          </a:p>
          <a:p>
            <a:pPr marL="171450" indent="-171450">
              <a:buFont typeface="Arial" panose="020B0604020202020204" pitchFamily="34" charset="0"/>
              <a:buChar char="•"/>
            </a:pPr>
            <a:r>
              <a:rPr lang="sv-SE" sz="1000" b="0" baseline="0" dirty="0">
                <a:latin typeface="+mn-lt"/>
              </a:rPr>
              <a:t>Social miljö: skyddande eller tillåtande</a:t>
            </a:r>
          </a:p>
          <a:p>
            <a:pPr marL="171450" indent="-171450">
              <a:buFont typeface="Arial" panose="020B0604020202020204" pitchFamily="34" charset="0"/>
              <a:buChar char="•"/>
            </a:pPr>
            <a:r>
              <a:rPr lang="sv-SE" sz="1000" b="0" baseline="0" dirty="0">
                <a:latin typeface="+mn-lt"/>
              </a:rPr>
              <a:t>Intresserade av radikala tankegångar, erfarenhet av radikala tankegångar</a:t>
            </a:r>
          </a:p>
          <a:p>
            <a:pPr marL="171450" indent="-171450">
              <a:buFont typeface="Arial" panose="020B0604020202020204" pitchFamily="34" charset="0"/>
              <a:buChar char="•"/>
            </a:pPr>
            <a:r>
              <a:rPr lang="sv-SE" sz="1000" b="0" baseline="0" dirty="0">
                <a:latin typeface="+mn-lt"/>
              </a:rPr>
              <a:t>Passiv målgrupp för propaganda eller aktiv i extremistberättelser</a:t>
            </a:r>
          </a:p>
          <a:p>
            <a:pPr marL="171450" indent="-171450">
              <a:buFont typeface="Arial" panose="020B0604020202020204" pitchFamily="34" charset="0"/>
              <a:buChar char="•"/>
            </a:pPr>
            <a:r>
              <a:rPr lang="sv-SE" sz="1000" b="0" baseline="0" dirty="0">
                <a:latin typeface="+mn-lt"/>
              </a:rPr>
              <a:t>Stadium för radikala tankegångar och radikalt beteende: öppna för utbyte av åsikter och föreställningar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39</a:t>
            </a:fld>
            <a:endParaRPr lang="sv-SE"/>
          </a:p>
        </p:txBody>
      </p:sp>
    </p:spTree>
    <p:extLst>
      <p:ext uri="{BB962C8B-B14F-4D97-AF65-F5344CB8AC3E}">
        <p14:creationId xmlns:p14="http://schemas.microsoft.com/office/powerpoint/2010/main" val="2599350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sv-SE" sz="1000" dirty="0"/>
              <a:t>Se Vunna erfarenheter-dokumentet ”Att göra och inte göra” av European Foundation for Democracy.</a:t>
            </a:r>
          </a:p>
          <a:p>
            <a:pPr marL="171450" indent="-171450">
              <a:buFont typeface="Arial" panose="020B0604020202020204" pitchFamily="34" charset="0"/>
              <a:buChar char="•"/>
            </a:pPr>
            <a:r>
              <a:rPr lang="sv-SE" sz="1000" baseline="0" dirty="0"/>
              <a:t>Insikter </a:t>
            </a:r>
            <a:r>
              <a:rPr lang="sv-SE" sz="1000" dirty="0"/>
              <a:t>från tidigare kampanjer, baserat på över 50 EFD-intervjuer med icke-statliga organisationer samt granskning av litteratur och utvärderingar.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40</a:t>
            </a:fld>
            <a:endParaRPr lang="sv-SE"/>
          </a:p>
        </p:txBody>
      </p:sp>
    </p:spTree>
    <p:extLst>
      <p:ext uri="{BB962C8B-B14F-4D97-AF65-F5344CB8AC3E}">
        <p14:creationId xmlns:p14="http://schemas.microsoft.com/office/powerpoint/2010/main" val="3055134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41</a:t>
            </a:fld>
            <a:endParaRPr lang="sv-SE"/>
          </a:p>
        </p:txBody>
      </p:sp>
    </p:spTree>
    <p:extLst>
      <p:ext uri="{BB962C8B-B14F-4D97-AF65-F5344CB8AC3E}">
        <p14:creationId xmlns:p14="http://schemas.microsoft.com/office/powerpoint/2010/main" val="563425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dirty="0"/>
              <a:t>Seminariet har ett mål i sig: att öka kunskaperna om onlinekampanjer hos civilsamhällesorganisationer som motarbetar våldsbejakande extremism.</a:t>
            </a:r>
          </a:p>
          <a:p>
            <a:r>
              <a:rPr lang="sv-SE"/>
              <a:t> </a:t>
            </a:r>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a:t>
            </a:fld>
            <a:endParaRPr lang="sv-SE"/>
          </a:p>
        </p:txBody>
      </p:sp>
    </p:spTree>
    <p:extLst>
      <p:ext uri="{BB962C8B-B14F-4D97-AF65-F5344CB8AC3E}">
        <p14:creationId xmlns:p14="http://schemas.microsoft.com/office/powerpoint/2010/main" val="139461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dirty="0"/>
              <a:t>Gruppdiskussion 10 min</a:t>
            </a:r>
          </a:p>
          <a:p>
            <a:endParaRPr lang="sv-SE" sz="1000" baseline="0" dirty="0"/>
          </a:p>
          <a:p>
            <a:pPr marL="0" indent="0">
              <a:buFont typeface="Arial" panose="020B0604020202020204" pitchFamily="34" charset="0"/>
              <a:buNone/>
            </a:pPr>
            <a:r>
              <a:rPr lang="sv-SE" sz="1000" u="sng" dirty="0"/>
              <a:t>Alternativa berättelser</a:t>
            </a:r>
          </a:p>
          <a:p>
            <a:pPr marL="171450" indent="-171450">
              <a:buFont typeface="Arial" panose="020B0604020202020204" pitchFamily="34" charset="0"/>
              <a:buChar char="•"/>
            </a:pPr>
            <a:r>
              <a:rPr lang="sv-SE" sz="1000" dirty="0"/>
              <a:t>Positiv berättelse, avspeglar gruppidentitet</a:t>
            </a:r>
          </a:p>
          <a:p>
            <a:pPr marL="171450" indent="-171450">
              <a:buFont typeface="Arial" panose="020B0604020202020204" pitchFamily="34" charset="0"/>
              <a:buChar char="•"/>
            </a:pPr>
            <a:r>
              <a:rPr lang="sv-SE" sz="1000" dirty="0"/>
              <a:t>Kretsar kring delaktighet, ger egenmakt</a:t>
            </a:r>
          </a:p>
          <a:p>
            <a:pPr marL="171450" indent="-171450">
              <a:buFont typeface="Arial" panose="020B0604020202020204" pitchFamily="34" charset="0"/>
              <a:buChar char="•"/>
            </a:pPr>
            <a:r>
              <a:rPr lang="sv-SE" sz="1000" dirty="0"/>
              <a:t>Baseras på din organisations/ditt initiativs starka sidor</a:t>
            </a:r>
          </a:p>
          <a:p>
            <a:pPr marL="171450" indent="-171450">
              <a:buFont typeface="Arial" panose="020B0604020202020204" pitchFamily="34" charset="0"/>
              <a:buChar char="•"/>
            </a:pPr>
            <a:r>
              <a:rPr lang="sv-SE" sz="1000" dirty="0"/>
              <a:t>Du hör till, du passar in, du kan lyckas</a:t>
            </a:r>
          </a:p>
          <a:p>
            <a:pPr marL="171450" indent="-171450">
              <a:buFont typeface="Arial" panose="020B0604020202020204" pitchFamily="34" charset="0"/>
              <a:buChar char="•"/>
            </a:pPr>
            <a:r>
              <a:rPr lang="sv-SE" sz="1000" dirty="0"/>
              <a:t>Uppmaning till handling</a:t>
            </a:r>
          </a:p>
          <a:p>
            <a:pPr marL="171450" indent="-171450">
              <a:buFont typeface="Arial" panose="020B0604020202020204" pitchFamily="34" charset="0"/>
              <a:buChar char="•"/>
            </a:pPr>
            <a:endParaRPr lang="sv-SE" sz="100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000" u="sng" dirty="0"/>
              <a:t>Motberättelser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Reaktion eller innehåll som skapas för att motarbeta extremism och hatpropaganda online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Utmana våldsbejakande extremism genom teologi, humor, exponera hyckleri och lögner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Misskreditera, dekonstruera, avmystifiera våldsbejakande extremism</a:t>
            </a:r>
          </a:p>
          <a:p>
            <a:pPr marL="171450" indent="-171450">
              <a:buFont typeface="Arial" panose="020B0604020202020204" pitchFamily="34" charset="0"/>
              <a:buChar char="•"/>
            </a:pPr>
            <a:endParaRPr lang="sv-SE" sz="1000" dirty="0"/>
          </a:p>
          <a:p>
            <a:r>
              <a:rPr lang="sv-SE" sz="1000" u="sng" baseline="0" dirty="0"/>
              <a:t>Referens</a:t>
            </a:r>
          </a:p>
          <a:p>
            <a:pPr marL="171450" indent="-171450">
              <a:buFont typeface="Arial" panose="020B0604020202020204" pitchFamily="34" charset="0"/>
              <a:buChar char="•"/>
            </a:pPr>
            <a:r>
              <a:rPr lang="sv-SE" sz="1000" baseline="0" dirty="0"/>
              <a:t>RAN-seminarium om jihadistisk propaganda och lämplig respons, 3–4 oktober 2016</a:t>
            </a:r>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42</a:t>
            </a:fld>
            <a:endParaRPr lang="sv-SE"/>
          </a:p>
        </p:txBody>
      </p:sp>
    </p:spTree>
    <p:extLst>
      <p:ext uri="{BB962C8B-B14F-4D97-AF65-F5344CB8AC3E}">
        <p14:creationId xmlns:p14="http://schemas.microsoft.com/office/powerpoint/2010/main" val="1952932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000" b="1" i="0" u="none" strike="noStrike" kern="1200" baseline="0" dirty="0">
                <a:solidFill>
                  <a:schemeClr val="tx1"/>
                </a:solidFill>
                <a:latin typeface="+mn-lt"/>
              </a:rPr>
              <a:t>Abdullah-X: Five Considerations for a Muslim on Syria </a:t>
            </a:r>
          </a:p>
          <a:p>
            <a:endParaRPr lang="sv-SE" sz="1000" dirty="0"/>
          </a:p>
          <a:p>
            <a:r>
              <a:rPr lang="sv-SE" sz="1000" dirty="0"/>
              <a:t>Exempel på motberättelse: anledningar att inte åka till Syrien. </a:t>
            </a:r>
          </a:p>
          <a:p>
            <a:r>
              <a:rPr lang="sv-SE" sz="1000" kern="1200" dirty="0">
                <a:solidFill>
                  <a:schemeClr val="tx1"/>
                </a:solidFill>
                <a:effectLst/>
                <a:latin typeface="+mn-lt"/>
              </a:rPr>
              <a:t>  </a:t>
            </a:r>
          </a:p>
          <a:p>
            <a:r>
              <a:rPr lang="sv-SE" sz="1000" u="sng" kern="1200" dirty="0">
                <a:solidFill>
                  <a:schemeClr val="tx1"/>
                </a:solidFill>
                <a:effectLst/>
                <a:latin typeface="+mn-lt"/>
                <a:hlinkClick r:id="rId3"/>
              </a:rPr>
              <a:t>https://www.youtube.com/watch?v=tKKbydB4scA</a:t>
            </a:r>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43</a:t>
            </a:fld>
            <a:endParaRPr lang="sv-SE"/>
          </a:p>
        </p:txBody>
      </p:sp>
    </p:spTree>
    <p:extLst>
      <p:ext uri="{BB962C8B-B14F-4D97-AF65-F5344CB8AC3E}">
        <p14:creationId xmlns:p14="http://schemas.microsoft.com/office/powerpoint/2010/main" val="2510052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000" b="1" i="0" u="sng" strike="noStrike" baseline="0" dirty="0"/>
              <a:t>Exempel på motberättelsekampanj från Finland</a:t>
            </a:r>
          </a:p>
          <a:p>
            <a:endParaRPr lang="sv-SE" sz="1000" u="sng" kern="1200" dirty="0">
              <a:solidFill>
                <a:schemeClr val="tx1"/>
              </a:solidFill>
              <a:effectLst/>
              <a:latin typeface="+mn-lt"/>
              <a:ea typeface="+mn-ea"/>
              <a:cs typeface="+mn-cs"/>
            </a:endParaRPr>
          </a:p>
          <a:p>
            <a:r>
              <a:rPr lang="sv-SE" sz="1000" u="sng" kern="1200" dirty="0">
                <a:solidFill>
                  <a:schemeClr val="tx1"/>
                </a:solidFill>
                <a:effectLst/>
                <a:latin typeface="+mn-lt"/>
                <a:hlinkClick r:id="rId3"/>
              </a:rPr>
              <a:t>https://www.tekojakampanja.fi/sv/</a:t>
            </a:r>
            <a:endParaRPr lang="sv-SE" sz="1000" u="sng" kern="1200" dirty="0">
              <a:solidFill>
                <a:schemeClr val="tx1"/>
              </a:solidFill>
              <a:effectLst/>
              <a:latin typeface="+mn-lt"/>
              <a:ea typeface="+mn-ea"/>
              <a:cs typeface="+mn-cs"/>
            </a:endParaRPr>
          </a:p>
          <a:p>
            <a:endParaRPr lang="sv-SE"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000" b="0" i="0" u="none" strike="noStrike" baseline="0" dirty="0"/>
              <a:t>Temat i finska Kyrkans Utlandshjälps kampanj Handling från 2015 var ungdomar och våldsfrämjande radikalisering. Målet med kampanjen var att öka förståelsen för de faktorer som driver människor att ansluta sig till våldsbejakande extremistgrupper, och att presentera praktiska metoder för att förhindra våldsfrämjande radikalisering både i Finland och i konfliktområden. </a:t>
            </a:r>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44</a:t>
            </a:fld>
            <a:endParaRPr lang="sv-SE"/>
          </a:p>
        </p:txBody>
      </p:sp>
    </p:spTree>
    <p:extLst>
      <p:ext uri="{BB962C8B-B14F-4D97-AF65-F5344CB8AC3E}">
        <p14:creationId xmlns:p14="http://schemas.microsoft.com/office/powerpoint/2010/main" val="3785387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u="sng" dirty="0"/>
              <a:t>Exempel på kampanj med alternativ berättelse från finska kyrkan: fotboll enar.</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000" u="sng" kern="1200" dirty="0">
                <a:solidFill>
                  <a:schemeClr val="tx1"/>
                </a:solidFill>
                <a:effectLst/>
                <a:latin typeface="+mn-lt"/>
                <a:hlinkClick r:id="rId3"/>
              </a:rPr>
              <a:t>https://www.peaceunited.fi/sv/</a:t>
            </a:r>
            <a:endParaRPr lang="sv-SE"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sz="1000" u="sng" kern="1200" dirty="0">
              <a:solidFill>
                <a:schemeClr val="tx1"/>
              </a:solidFill>
              <a:effectLst/>
              <a:latin typeface="+mn-lt"/>
              <a:ea typeface="+mn-ea"/>
              <a:cs typeface="+mn-cs"/>
            </a:endParaRPr>
          </a:p>
          <a:p>
            <a:r>
              <a:rPr lang="sv-SE" sz="1000" kern="1200" dirty="0">
                <a:solidFill>
                  <a:schemeClr val="tx1"/>
                </a:solidFill>
                <a:effectLst/>
                <a:latin typeface="+mn-lt"/>
              </a:rPr>
              <a:t>Fotbollskampanjen Peace United består av olika delar, både online och offline: videor, brädspel, tester mm. </a:t>
            </a:r>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Publikationer finns här: </a:t>
            </a:r>
            <a:r>
              <a:rPr lang="sv-SE" sz="1000" u="sng" kern="1200" dirty="0">
                <a:solidFill>
                  <a:schemeClr val="tx1"/>
                </a:solidFill>
                <a:effectLst/>
                <a:latin typeface="+mn-lt"/>
                <a:hlinkClick r:id="rId4"/>
              </a:rPr>
              <a:t>https://www.peacemakersnetwork.org/our-work/thematic-expertise/</a:t>
            </a:r>
            <a:r>
              <a:rPr lang="sv-SE" dirty="0"/>
              <a:t> </a:t>
            </a:r>
            <a:endParaRPr lang="sv-S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45</a:t>
            </a:fld>
            <a:endParaRPr lang="sv-SE"/>
          </a:p>
        </p:txBody>
      </p:sp>
    </p:spTree>
    <p:extLst>
      <p:ext uri="{BB962C8B-B14F-4D97-AF65-F5344CB8AC3E}">
        <p14:creationId xmlns:p14="http://schemas.microsoft.com/office/powerpoint/2010/main" val="1260293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46</a:t>
            </a:fld>
            <a:endParaRPr lang="sv-SE"/>
          </a:p>
        </p:txBody>
      </p:sp>
    </p:spTree>
    <p:extLst>
      <p:ext uri="{BB962C8B-B14F-4D97-AF65-F5344CB8AC3E}">
        <p14:creationId xmlns:p14="http://schemas.microsoft.com/office/powerpoint/2010/main" val="1907221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47</a:t>
            </a:fld>
            <a:endParaRPr lang="sv-SE"/>
          </a:p>
        </p:txBody>
      </p:sp>
    </p:spTree>
    <p:extLst>
      <p:ext uri="{BB962C8B-B14F-4D97-AF65-F5344CB8AC3E}">
        <p14:creationId xmlns:p14="http://schemas.microsoft.com/office/powerpoint/2010/main" val="2965578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dirty="0"/>
              <a:t>Exempel på trovärdig budbärare:</a:t>
            </a:r>
          </a:p>
          <a:p>
            <a:r>
              <a:rPr lang="sv-SE" sz="1000" dirty="0"/>
              <a:t>På YouTube finns många instruktionsvideor som visar svarta kvinnor hur de kan fixa håret. De kan t.ex. ta reda på hur de sätter hårförlängningar i naturligt hår, hur de lockar svart hår och hur de får peruker att se naturliga ut. Videoklippen läggs upp på YouTube av kvinnor som lagt märke till att den här typen av skönhetsprogram inte visades på vanlig tv. Svarta kvinnors intresse för skönhetstips ignorerades.</a:t>
            </a:r>
          </a:p>
          <a:p>
            <a:r>
              <a:rPr lang="sv-SE" sz="1000" baseline="0" dirty="0"/>
              <a:t>Därför började personer i ”målgruppen” själva göra den här typen av instruktionsvideor. Det gör dem mycket trovärdiga. </a:t>
            </a:r>
            <a:endParaRPr lang="sv-SE" sz="1000" dirty="0"/>
          </a:p>
          <a:p>
            <a:endParaRPr lang="sv-SE" sz="1000" dirty="0"/>
          </a:p>
          <a:p>
            <a:r>
              <a:rPr lang="sv-SE" sz="1000" dirty="0"/>
              <a:t>https://youtu.be/HbFgSQLO04E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48</a:t>
            </a:fld>
            <a:endParaRPr lang="sv-SE"/>
          </a:p>
        </p:txBody>
      </p:sp>
    </p:spTree>
    <p:extLst>
      <p:ext uri="{BB962C8B-B14F-4D97-AF65-F5344CB8AC3E}">
        <p14:creationId xmlns:p14="http://schemas.microsoft.com/office/powerpoint/2010/main" val="639974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u="sng" dirty="0"/>
              <a:t>Exempel på trovärdig röst</a:t>
            </a:r>
            <a:r>
              <a:rPr lang="sv-SE"/>
              <a:t>:</a:t>
            </a:r>
            <a:endParaRPr lang="sv-SE" sz="1000" b="1" u="sng" dirty="0"/>
          </a:p>
          <a:p>
            <a:pPr marL="0" marR="0" indent="0" algn="l" defTabSz="914400" rtl="0" eaLnBrk="1" fontAlgn="auto" latinLnBrk="0" hangingPunct="1">
              <a:lnSpc>
                <a:spcPct val="100000"/>
              </a:lnSpc>
              <a:spcBef>
                <a:spcPts val="0"/>
              </a:spcBef>
              <a:spcAft>
                <a:spcPts val="0"/>
              </a:spcAft>
              <a:buClrTx/>
              <a:buSzTx/>
              <a:buFontTx/>
              <a:buNone/>
              <a:tabLst/>
              <a:defRPr/>
            </a:pPr>
            <a:r>
              <a:rPr lang="sv-SE" sz="1000" kern="1200" dirty="0">
                <a:solidFill>
                  <a:schemeClr val="tx1"/>
                </a:solidFill>
                <a:effectLst/>
                <a:latin typeface="+mn-lt"/>
              </a:rPr>
              <a:t>Humza</a:t>
            </a:r>
            <a:r>
              <a:rPr lang="sv-SE"/>
              <a:t> </a:t>
            </a:r>
            <a:r>
              <a:rPr lang="sv-SE" sz="1000" kern="1200" dirty="0">
                <a:solidFill>
                  <a:schemeClr val="tx1"/>
                </a:solidFill>
                <a:effectLst/>
                <a:latin typeface="+mn-lt"/>
              </a:rPr>
              <a:t>Arshad: </a:t>
            </a:r>
            <a:r>
              <a:rPr lang="sv-SE" sz="1000" b="0" i="0" u="none" strike="noStrike" baseline="0" dirty="0"/>
              <a:t>Badmans World 14 | New Scotland Yard | Humza Productions</a:t>
            </a:r>
            <a:endParaRPr lang="sv-SE" sz="1000" kern="1200" dirty="0">
              <a:solidFill>
                <a:schemeClr val="tx1"/>
              </a:solidFill>
              <a:effectLst/>
              <a:latin typeface="+mn-lt"/>
              <a:ea typeface="+mn-ea"/>
              <a:cs typeface="+mn-cs"/>
            </a:endParaRPr>
          </a:p>
          <a:p>
            <a:r>
              <a:rPr lang="sv-SE" sz="1000" dirty="0"/>
              <a:t>https://www.youtube.com/watch?v=Q-7ACpHnLfk</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000" b="0" i="0" u="none" strike="noStrike" baseline="0" dirty="0"/>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49</a:t>
            </a:fld>
            <a:endParaRPr lang="sv-SE"/>
          </a:p>
        </p:txBody>
      </p:sp>
    </p:spTree>
    <p:extLst>
      <p:ext uri="{BB962C8B-B14F-4D97-AF65-F5344CB8AC3E}">
        <p14:creationId xmlns:p14="http://schemas.microsoft.com/office/powerpoint/2010/main" val="679542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b="1" i="0" u="none" strike="noStrike" kern="1200" baseline="0" dirty="0">
                <a:solidFill>
                  <a:schemeClr val="tx1"/>
                </a:solidFill>
                <a:latin typeface="+mn-lt"/>
              </a:rPr>
              <a:t>Mohamed El Bachiri</a:t>
            </a:r>
            <a:r>
              <a:rPr lang="sv-SE"/>
              <a:t> </a:t>
            </a:r>
          </a:p>
          <a:p>
            <a:r>
              <a:rPr lang="sv-SE" sz="1200" kern="1200" dirty="0">
                <a:solidFill>
                  <a:schemeClr val="tx1"/>
                </a:solidFill>
                <a:effectLst/>
                <a:latin typeface="+mn-lt"/>
              </a:rPr>
              <a:t>Kärlekens jihad – finns även som bok</a:t>
            </a:r>
            <a:endParaRPr lang="sv-SE" sz="1200" kern="1200" dirty="0">
              <a:solidFill>
                <a:schemeClr val="tx1"/>
              </a:solidFill>
              <a:effectLst/>
              <a:latin typeface="+mn-lt"/>
              <a:ea typeface="+mn-ea"/>
              <a:cs typeface="+mn-cs"/>
            </a:endParaRPr>
          </a:p>
          <a:p>
            <a:r>
              <a:rPr lang="sv-SE" sz="1200" u="sng" kern="1200" dirty="0">
                <a:solidFill>
                  <a:schemeClr val="tx1"/>
                </a:solidFill>
                <a:effectLst/>
                <a:latin typeface="+mn-lt"/>
                <a:hlinkClick r:id="rId3"/>
              </a:rPr>
              <a:t>https://t.co/KIn4Wv78ZI</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rPr>
              <a:t> </a:t>
            </a:r>
          </a:p>
          <a:p>
            <a:endParaRPr lang="sv-S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50</a:t>
            </a:fld>
            <a:endParaRPr lang="sv-SE"/>
          </a:p>
        </p:txBody>
      </p:sp>
    </p:spTree>
    <p:extLst>
      <p:ext uri="{BB962C8B-B14F-4D97-AF65-F5344CB8AC3E}">
        <p14:creationId xmlns:p14="http://schemas.microsoft.com/office/powerpoint/2010/main" val="2236045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u="sng" dirty="0"/>
              <a:t>Note to trainer</a:t>
            </a:r>
          </a:p>
          <a:p>
            <a:r>
              <a:rPr lang="sv-SE" sz="1000" u="sng" dirty="0"/>
              <a:t>Messenger can be a person or a credible voice in another way e.g. tv or radio station or website</a:t>
            </a:r>
          </a:p>
          <a:p>
            <a:r>
              <a:rPr lang="sv-SE" sz="1000" u="sng" dirty="0"/>
              <a:t>Important is that the messenger and his/her message “fit”. A scientist or politician can be a credible voice when we are talking about scientific facts or political discourse.</a:t>
            </a:r>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51</a:t>
            </a:fld>
            <a:endParaRPr lang="sv-SE"/>
          </a:p>
        </p:txBody>
      </p:sp>
    </p:spTree>
    <p:extLst>
      <p:ext uri="{BB962C8B-B14F-4D97-AF65-F5344CB8AC3E}">
        <p14:creationId xmlns:p14="http://schemas.microsoft.com/office/powerpoint/2010/main" val="3309003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u="sng" kern="1200" dirty="0">
                <a:solidFill>
                  <a:srgbClr val="FF0000"/>
                </a:solidFill>
                <a:effectLst/>
                <a:latin typeface="+mn-lt"/>
              </a:rPr>
              <a:t>10’</a:t>
            </a:r>
          </a:p>
          <a:p>
            <a:r>
              <a:rPr lang="sv-SE" sz="1000" u="sng" kern="1200" dirty="0">
                <a:solidFill>
                  <a:srgbClr val="FF0000"/>
                </a:solidFill>
                <a:effectLst/>
                <a:latin typeface="+mn-lt"/>
              </a:rPr>
              <a:t>Introduction of participants to each other</a:t>
            </a:r>
            <a:endParaRPr lang="sv-SE" sz="1000" u="sng" kern="1200" dirty="0">
              <a:solidFill>
                <a:srgbClr val="FF0000"/>
              </a:solidFill>
              <a:effectLst/>
              <a:latin typeface="+mn-lt"/>
              <a:ea typeface="+mn-ea"/>
              <a:cs typeface="+mn-cs"/>
            </a:endParaRPr>
          </a:p>
          <a:p>
            <a:r>
              <a:rPr lang="sv-SE" sz="1000" u="sng" kern="1200" dirty="0">
                <a:solidFill>
                  <a:srgbClr val="FF0000"/>
                </a:solidFill>
                <a:effectLst/>
                <a:latin typeface="+mn-lt"/>
              </a:rPr>
              <a:t>Note. Questions are the same as those in the registration form</a:t>
            </a:r>
            <a:endParaRPr lang="sv-SE" sz="1000" u="sng" kern="1200" dirty="0">
              <a:solidFill>
                <a:srgbClr val="FF0000"/>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a:t>
            </a:fld>
            <a:endParaRPr lang="sv-SE"/>
          </a:p>
        </p:txBody>
      </p:sp>
    </p:spTree>
    <p:extLst>
      <p:ext uri="{BB962C8B-B14F-4D97-AF65-F5344CB8AC3E}">
        <p14:creationId xmlns:p14="http://schemas.microsoft.com/office/powerpoint/2010/main" val="311482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sv-SE" sz="1000" b="1" dirty="0"/>
              <a:t>Övning:</a:t>
            </a:r>
            <a:r>
              <a:rPr lang="sv-SE" dirty="0"/>
              <a:t> </a:t>
            </a:r>
            <a:r>
              <a:rPr lang="sv-SE" sz="1000" b="1" dirty="0"/>
              <a:t>Reflektion två och två</a:t>
            </a:r>
          </a:p>
          <a:p>
            <a:pPr marL="0" indent="0" algn="l">
              <a:buNone/>
            </a:pPr>
            <a:r>
              <a:rPr lang="sv-SE" sz="1000" dirty="0"/>
              <a:t>Vilka är budbärarna för </a:t>
            </a:r>
            <a:r>
              <a:rPr lang="sv-SE" sz="1000" b="1" i="1" dirty="0"/>
              <a:t>din</a:t>
            </a:r>
            <a:r>
              <a:rPr lang="sv-SE" sz="1000" dirty="0"/>
              <a:t> berättelse?</a:t>
            </a:r>
          </a:p>
          <a:p>
            <a:pPr marL="0" indent="0" algn="l">
              <a:buNone/>
            </a:pPr>
            <a:r>
              <a:rPr lang="sv-SE" sz="1000" dirty="0"/>
              <a:t>Vad har de för relation till målgruppen?</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v-SE" sz="1000" dirty="0"/>
              <a:t>Dela ut ritpapper med en bild på budbäraren.</a:t>
            </a:r>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52</a:t>
            </a:fld>
            <a:endParaRPr lang="sv-SE"/>
          </a:p>
        </p:txBody>
      </p:sp>
    </p:spTree>
    <p:extLst>
      <p:ext uri="{BB962C8B-B14F-4D97-AF65-F5344CB8AC3E}">
        <p14:creationId xmlns:p14="http://schemas.microsoft.com/office/powerpoint/2010/main" val="5805494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sz="1000" u="sng" baseline="0" dirty="0"/>
              <a:t>Explanation: this slide introduces the next slides where we will explain the use of campaigning templates</a:t>
            </a:r>
          </a:p>
          <a:p>
            <a:pPr marL="171450" indent="-171450">
              <a:buFont typeface="Arial" panose="020B0604020202020204" pitchFamily="34" charset="0"/>
              <a:buChar char="•"/>
            </a:pPr>
            <a:r>
              <a:rPr lang="sv-SE" sz="1000" u="sng" baseline="0" dirty="0"/>
              <a:t>Now you know how to define your </a:t>
            </a:r>
            <a:r>
              <a:rPr lang="sv-SE" sz="1000" u="sng" baseline="0" dirty="0" err="1"/>
              <a:t>goal</a:t>
            </a:r>
            <a:r>
              <a:rPr lang="sv-SE" sz="1000" u="sng" baseline="0" dirty="0"/>
              <a:t>, your target audience and your message, we have the first building bricks that we can use to build a Campaigning Plan.</a:t>
            </a:r>
          </a:p>
          <a:p>
            <a:pPr marL="171450" indent="-171450">
              <a:buFont typeface="Arial" panose="020B0604020202020204" pitchFamily="34" charset="0"/>
              <a:buChar char="•"/>
            </a:pPr>
            <a:endParaRPr lang="sv-SE" sz="1000" u="sng" baseline="0" dirty="0"/>
          </a:p>
          <a:p>
            <a:pPr marL="171450" indent="-171450">
              <a:buFont typeface="Arial" panose="020B0604020202020204" pitchFamily="34" charset="0"/>
              <a:buChar char="•"/>
            </a:pPr>
            <a:r>
              <a:rPr lang="sv-SE" sz="1000" u="sng" dirty="0"/>
              <a:t>Introduction to the three templates by EFD.</a:t>
            </a:r>
          </a:p>
          <a:p>
            <a:pPr marL="171450" indent="-171450">
              <a:buFont typeface="Arial" panose="020B0604020202020204" pitchFamily="34" charset="0"/>
              <a:buChar char="•"/>
            </a:pPr>
            <a:r>
              <a:rPr lang="sv-SE" sz="1000" u="sng" baseline="0" dirty="0"/>
              <a:t>These are simple instruments for NGOs/CSOs willing to start a C/A Campaign.</a:t>
            </a:r>
          </a:p>
          <a:p>
            <a:pPr marL="171450" indent="-171450">
              <a:buFont typeface="Arial" panose="020B0604020202020204" pitchFamily="34" charset="0"/>
              <a:buChar char="•"/>
            </a:pPr>
            <a:r>
              <a:rPr lang="sv-SE" sz="1000" u="sng" baseline="0" dirty="0"/>
              <a:t>Including </a:t>
            </a:r>
            <a:r>
              <a:rPr lang="sv-SE" sz="1000" u="sng" dirty="0"/>
              <a:t>Practical campaign tips and steps for NGOs as well as hands-on tips for NGOs with limited resources and little experience in the field of communication.</a:t>
            </a:r>
          </a:p>
          <a:p>
            <a:pPr marL="171450" indent="-171450">
              <a:buFont typeface="Arial" panose="020B0604020202020204" pitchFamily="34" charset="0"/>
              <a:buChar char="•"/>
            </a:pPr>
            <a:r>
              <a:rPr lang="sv-SE" sz="1000" u="sng" dirty="0"/>
              <a:t>Material</a:t>
            </a:r>
            <a:r>
              <a:rPr lang="sv-SE" dirty="0"/>
              <a:t> </a:t>
            </a:r>
            <a:r>
              <a:rPr lang="sv-SE" sz="1000" u="sng" dirty="0"/>
              <a:t>includes references to existing more in-depth learning material/handbooks</a:t>
            </a:r>
            <a:endParaRPr lang="sv-SE" sz="1000" u="sng"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53</a:t>
            </a:fld>
            <a:endParaRPr lang="sv-SE"/>
          </a:p>
        </p:txBody>
      </p:sp>
    </p:spTree>
    <p:extLst>
      <p:ext uri="{BB962C8B-B14F-4D97-AF65-F5344CB8AC3E}">
        <p14:creationId xmlns:p14="http://schemas.microsoft.com/office/powerpoint/2010/main" val="34838111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sz="1000" b="0" i="0" dirty="0"/>
              <a:t>Introduktion till dokumentet ”3 kampanjer – Vilken är lämpligast för dig?”</a:t>
            </a:r>
          </a:p>
          <a:p>
            <a:pPr marL="171450" indent="-171450">
              <a:buFont typeface="Arial" panose="020B0604020202020204" pitchFamily="34" charset="0"/>
              <a:buChar char="•"/>
            </a:pPr>
            <a:r>
              <a:rPr lang="sv-SE" sz="1000" b="0" i="0" baseline="0" dirty="0"/>
              <a:t>Dokumentet innehåller en mall i tre stadier för en framgångsrik kampanj kring motberättelser/alternativa berättelser.</a:t>
            </a:r>
          </a:p>
          <a:p>
            <a:pPr marL="171450" indent="-171450">
              <a:buFont typeface="Arial" panose="020B0604020202020204" pitchFamily="34" charset="0"/>
              <a:buChar char="•"/>
            </a:pPr>
            <a:r>
              <a:rPr lang="sv-SE" sz="1000" b="0" i="0" baseline="0" dirty="0"/>
              <a:t>Dokumentet har tagits fram av European Foundation for Democracy utifrån erfarenheter av kampanjer.</a:t>
            </a:r>
          </a:p>
          <a:p>
            <a:pPr marL="171450" indent="-171450">
              <a:buFont typeface="Arial" panose="020B0604020202020204" pitchFamily="34" charset="0"/>
              <a:buChar char="•"/>
            </a:pPr>
            <a:r>
              <a:rPr lang="sv-SE" sz="1000" b="0" i="0" baseline="0" dirty="0"/>
              <a:t>De tre stadierna omfattar 12 steg. Genom att följa stegen kan du förbereda din egen kampanj på bästa sätt.</a:t>
            </a:r>
          </a:p>
          <a:p>
            <a:pPr marL="0" indent="0">
              <a:buFont typeface="Arial" panose="020B0604020202020204" pitchFamily="34" charset="0"/>
              <a:buNone/>
            </a:pPr>
            <a:endParaRPr lang="sv-SE" sz="1000" b="0" i="0" baseline="0" dirty="0"/>
          </a:p>
          <a:p>
            <a:pPr marL="0" indent="0">
              <a:buFont typeface="Arial" panose="020B0604020202020204" pitchFamily="34" charset="0"/>
              <a:buNone/>
            </a:pPr>
            <a:r>
              <a:rPr lang="sv-SE" sz="1000" b="1" i="0" baseline="0" dirty="0"/>
              <a:t>Synlighet</a:t>
            </a:r>
          </a:p>
          <a:p>
            <a:pPr marL="228600" lvl="0" indent="-228600">
              <a:buFont typeface="+mj-lt"/>
              <a:buAutoNum type="arabicPeriod"/>
            </a:pPr>
            <a:r>
              <a:rPr lang="sv-SE" sz="1000" b="0" i="0" kern="1200" dirty="0">
                <a:solidFill>
                  <a:schemeClr val="tx1"/>
                </a:solidFill>
                <a:effectLst/>
                <a:latin typeface="+mn-lt"/>
              </a:rPr>
              <a:t>Fastställ ett mål: Se till att det är tydligt, realistiskt och mätbart </a:t>
            </a:r>
            <a:endParaRPr lang="sv-SE" sz="1000" b="0" i="0" kern="1200" dirty="0">
              <a:solidFill>
                <a:schemeClr val="tx1"/>
              </a:solidFill>
              <a:effectLst/>
              <a:latin typeface="+mn-lt"/>
              <a:ea typeface="+mn-ea"/>
              <a:cs typeface="+mn-cs"/>
            </a:endParaRPr>
          </a:p>
          <a:p>
            <a:pPr marL="228600" lvl="0" indent="-228600">
              <a:buFont typeface="+mj-lt"/>
              <a:buAutoNum type="arabicPeriod"/>
            </a:pPr>
            <a:r>
              <a:rPr lang="sv-SE" sz="1000" b="0" i="0" kern="1200" dirty="0">
                <a:solidFill>
                  <a:schemeClr val="tx1"/>
                </a:solidFill>
                <a:effectLst/>
                <a:latin typeface="+mn-lt"/>
              </a:rPr>
              <a:t>Lär känna målgruppen: Lägg tid på att hitta och bekanta dig med målgruppen</a:t>
            </a:r>
            <a:endParaRPr lang="sv-SE" sz="1000" b="0" i="0" kern="1200" dirty="0">
              <a:solidFill>
                <a:schemeClr val="tx1"/>
              </a:solidFill>
              <a:effectLst/>
              <a:latin typeface="+mn-lt"/>
              <a:ea typeface="+mn-ea"/>
              <a:cs typeface="+mn-cs"/>
            </a:endParaRPr>
          </a:p>
          <a:p>
            <a:pPr marL="228600" lvl="0" indent="-228600">
              <a:buFont typeface="+mj-lt"/>
              <a:buAutoNum type="arabicPeriod"/>
            </a:pPr>
            <a:r>
              <a:rPr lang="sv-SE" sz="1000" b="0" i="0" kern="1200" dirty="0">
                <a:solidFill>
                  <a:schemeClr val="tx1"/>
                </a:solidFill>
                <a:effectLst/>
                <a:latin typeface="+mn-lt"/>
              </a:rPr>
              <a:t>Välj ett mål: Avgränsa målgruppen så mycket som möjligt</a:t>
            </a:r>
            <a:endParaRPr lang="sv-SE" sz="1000" b="0" i="0" kern="1200" dirty="0">
              <a:solidFill>
                <a:schemeClr val="tx1"/>
              </a:solidFill>
              <a:effectLst/>
              <a:latin typeface="+mn-lt"/>
              <a:ea typeface="+mn-ea"/>
              <a:cs typeface="+mn-cs"/>
            </a:endParaRPr>
          </a:p>
          <a:p>
            <a:pPr marL="228600" lvl="0" indent="-228600">
              <a:buFont typeface="+mj-lt"/>
              <a:buAutoNum type="arabicPeriod"/>
            </a:pPr>
            <a:r>
              <a:rPr lang="sv-SE" sz="1000" b="0" i="0" kern="1200" dirty="0">
                <a:solidFill>
                  <a:schemeClr val="tx1"/>
                </a:solidFill>
                <a:effectLst/>
                <a:latin typeface="+mn-lt"/>
              </a:rPr>
              <a:t>Övervaka och utvärdera: Utforma mätmetoder och verktyg för sociala medier </a:t>
            </a:r>
            <a:endParaRPr lang="sv-SE" sz="1000" b="0" i="0" kern="1200" dirty="0">
              <a:solidFill>
                <a:schemeClr val="tx1"/>
              </a:solidFill>
              <a:effectLst/>
              <a:latin typeface="+mn-lt"/>
              <a:ea typeface="+mn-ea"/>
              <a:cs typeface="+mn-cs"/>
            </a:endParaRPr>
          </a:p>
          <a:p>
            <a:pPr marL="228600" lvl="0" indent="-228600">
              <a:buFont typeface="+mj-lt"/>
              <a:buAutoNum type="arabicPeriod"/>
            </a:pPr>
            <a:r>
              <a:rPr lang="sv-SE" sz="1000" b="0" i="0" kern="1200" dirty="0">
                <a:solidFill>
                  <a:schemeClr val="tx1"/>
                </a:solidFill>
                <a:effectLst/>
                <a:latin typeface="+mn-lt"/>
              </a:rPr>
              <a:t>Välj medier: Använd endast de medier som målgruppen använder</a:t>
            </a:r>
            <a:endParaRPr lang="sv-SE" sz="1000" b="0" i="0" kern="1200" dirty="0">
              <a:solidFill>
                <a:schemeClr val="tx1"/>
              </a:solidFill>
              <a:effectLst/>
              <a:latin typeface="+mn-lt"/>
              <a:ea typeface="+mn-ea"/>
              <a:cs typeface="+mn-cs"/>
            </a:endParaRPr>
          </a:p>
          <a:p>
            <a:pPr marL="228600" lvl="0" indent="-228600">
              <a:buFont typeface="+mj-lt"/>
              <a:buAutoNum type="arabicPeriod"/>
            </a:pPr>
            <a:r>
              <a:rPr lang="sv-SE" sz="1000" b="0" i="0" kern="1200" dirty="0">
                <a:solidFill>
                  <a:schemeClr val="tx1"/>
                </a:solidFill>
                <a:effectLst/>
                <a:latin typeface="+mn-lt"/>
              </a:rPr>
              <a:t>Anpassa budskapet: Ta fram budskap som går hem hos målgruppen</a:t>
            </a:r>
            <a:endParaRPr lang="sv-SE" sz="1000" b="0" i="0" kern="1200" dirty="0">
              <a:solidFill>
                <a:schemeClr val="tx1"/>
              </a:solidFill>
              <a:effectLst/>
              <a:latin typeface="+mn-lt"/>
              <a:ea typeface="+mn-ea"/>
              <a:cs typeface="+mn-cs"/>
            </a:endParaRPr>
          </a:p>
          <a:p>
            <a:pPr marL="228600" lvl="0" indent="-228600">
              <a:buFont typeface="+mj-lt"/>
              <a:buAutoNum type="arabicPeriod"/>
            </a:pPr>
            <a:r>
              <a:rPr lang="sv-SE" sz="1000" b="0" i="0" kern="1200" dirty="0">
                <a:solidFill>
                  <a:schemeClr val="tx1"/>
                </a:solidFill>
                <a:effectLst/>
                <a:latin typeface="+mn-lt"/>
              </a:rPr>
              <a:t>Hitta en budbärare: Välj en budbärare som är trovärdig</a:t>
            </a:r>
            <a:r>
              <a:rPr lang="sv-SE" dirty="0"/>
              <a:t> </a:t>
            </a:r>
            <a:r>
              <a:rPr lang="sv-SE" sz="1000" b="0" i="0" kern="1200" dirty="0">
                <a:solidFill>
                  <a:schemeClr val="tx1"/>
                </a:solidFill>
                <a:effectLst/>
                <a:latin typeface="+mn-lt"/>
              </a:rPr>
              <a:t>i målgruppens ögon</a:t>
            </a:r>
            <a:endParaRPr lang="sv-SE" sz="1000" b="0" i="0" kern="1200" dirty="0">
              <a:solidFill>
                <a:schemeClr val="tx1"/>
              </a:solidFill>
              <a:effectLst/>
              <a:latin typeface="+mn-lt"/>
              <a:ea typeface="+mn-ea"/>
              <a:cs typeface="+mn-cs"/>
            </a:endParaRPr>
          </a:p>
          <a:p>
            <a:pPr marL="228600" lvl="0" indent="-228600">
              <a:buFont typeface="+mj-lt"/>
              <a:buAutoNum type="arabicPeriod"/>
            </a:pPr>
            <a:r>
              <a:rPr lang="sv-SE" sz="1000" b="0" i="0" kern="1200" dirty="0">
                <a:solidFill>
                  <a:schemeClr val="tx1"/>
                </a:solidFill>
                <a:effectLst/>
                <a:latin typeface="+mn-lt"/>
              </a:rPr>
              <a:t>Tänk på säkerheten: Förbered dig på verbalt våld och hot</a:t>
            </a:r>
            <a:br>
              <a:rPr dirty="0"/>
            </a:br>
            <a:br>
              <a:rPr dirty="0"/>
            </a:br>
            <a:r>
              <a:rPr lang="sv-SE" sz="1000" b="1" i="0" kern="1200" dirty="0">
                <a:solidFill>
                  <a:schemeClr val="tx1"/>
                </a:solidFill>
                <a:effectLst/>
                <a:latin typeface="+mn-lt"/>
              </a:rPr>
              <a:t>Handling</a:t>
            </a:r>
            <a:endParaRPr lang="sv-SE" sz="1000" b="0" i="0" kern="1200" dirty="0">
              <a:solidFill>
                <a:schemeClr val="tx1"/>
              </a:solidFill>
              <a:effectLst/>
              <a:latin typeface="+mn-lt"/>
              <a:ea typeface="+mn-ea"/>
              <a:cs typeface="+mn-cs"/>
            </a:endParaRPr>
          </a:p>
          <a:p>
            <a:pPr marL="228600" lvl="0" indent="-228600">
              <a:buFont typeface="+mj-lt"/>
              <a:buAutoNum type="arabicPeriod"/>
            </a:pPr>
            <a:r>
              <a:rPr lang="sv-SE" sz="1000" b="0" i="0" kern="1200" dirty="0">
                <a:solidFill>
                  <a:schemeClr val="tx1"/>
                </a:solidFill>
                <a:effectLst/>
                <a:latin typeface="+mn-lt"/>
              </a:rPr>
              <a:t>Lyssna på återkoppling: Når du ut till rätt personer?</a:t>
            </a:r>
            <a:endParaRPr lang="sv-SE" sz="1000" b="0" i="0" kern="1200" dirty="0">
              <a:solidFill>
                <a:schemeClr val="tx1"/>
              </a:solidFill>
              <a:effectLst/>
              <a:latin typeface="+mn-lt"/>
              <a:ea typeface="+mn-ea"/>
              <a:cs typeface="+mn-cs"/>
            </a:endParaRPr>
          </a:p>
          <a:p>
            <a:pPr marL="228600" lvl="0" indent="-228600">
              <a:buFont typeface="+mj-lt"/>
              <a:buAutoNum type="arabicPeriod"/>
            </a:pPr>
            <a:r>
              <a:rPr lang="sv-SE" sz="1000" b="0" i="0" kern="1200" dirty="0">
                <a:solidFill>
                  <a:schemeClr val="tx1"/>
                </a:solidFill>
                <a:effectLst/>
                <a:latin typeface="+mn-lt"/>
              </a:rPr>
              <a:t>Uppmaning till handling: Vad bör målgruppen göra nu? Hur kan de hjälpa till?</a:t>
            </a:r>
            <a:br>
              <a:rPr dirty="0"/>
            </a:br>
            <a:br>
              <a:rPr dirty="0"/>
            </a:br>
            <a:r>
              <a:rPr lang="sv-SE" sz="1000" b="1" i="0" kern="1200" dirty="0">
                <a:solidFill>
                  <a:schemeClr val="tx1"/>
                </a:solidFill>
                <a:effectLst/>
                <a:latin typeface="+mn-lt"/>
              </a:rPr>
              <a:t>Inverkan</a:t>
            </a:r>
            <a:r>
              <a:rPr lang="en-US" dirty="0"/>
              <a:t>	</a:t>
            </a:r>
            <a:endParaRPr lang="sv-SE" sz="1000" b="0" i="0" kern="1200" dirty="0">
              <a:solidFill>
                <a:schemeClr val="tx1"/>
              </a:solidFill>
              <a:effectLst/>
              <a:latin typeface="+mn-lt"/>
              <a:ea typeface="+mn-ea"/>
              <a:cs typeface="+mn-cs"/>
            </a:endParaRPr>
          </a:p>
          <a:p>
            <a:pPr marL="228600" lvl="0" indent="-228600">
              <a:buFont typeface="+mj-lt"/>
              <a:buAutoNum type="arabicPeriod"/>
            </a:pPr>
            <a:r>
              <a:rPr lang="sv-SE" sz="1000" b="0" i="0" kern="1200" dirty="0">
                <a:solidFill>
                  <a:schemeClr val="tx1"/>
                </a:solidFill>
                <a:effectLst/>
                <a:latin typeface="+mn-lt"/>
              </a:rPr>
              <a:t>Personlig intervention: Kommunicera individuellt, för ett samtal, få dem att tänka (om) eller ge dem ökad egenmakt </a:t>
            </a:r>
            <a:endParaRPr lang="sv-SE" sz="1000" b="0" i="0" kern="1200" dirty="0">
              <a:solidFill>
                <a:schemeClr val="tx1"/>
              </a:solidFill>
              <a:effectLst/>
              <a:latin typeface="+mn-lt"/>
              <a:ea typeface="+mn-ea"/>
              <a:cs typeface="+mn-cs"/>
            </a:endParaRPr>
          </a:p>
          <a:p>
            <a:pPr marL="228600" lvl="0" indent="-228600">
              <a:buFont typeface="+mj-lt"/>
              <a:buAutoNum type="arabicPeriod"/>
            </a:pPr>
            <a:r>
              <a:rPr lang="sv-SE" sz="1000" b="0" i="0" kern="1200" dirty="0">
                <a:solidFill>
                  <a:schemeClr val="tx1"/>
                </a:solidFill>
                <a:effectLst/>
                <a:latin typeface="+mn-lt"/>
              </a:rPr>
              <a:t>Ta reda på mer: Investera i en ingående utvärdering så att det går ännu bättre nästa gång</a:t>
            </a:r>
            <a:endParaRPr lang="sv-SE" sz="10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54</a:t>
            </a:fld>
            <a:endParaRPr lang="sv-SE"/>
          </a:p>
        </p:txBody>
      </p:sp>
    </p:spTree>
    <p:extLst>
      <p:ext uri="{BB962C8B-B14F-4D97-AF65-F5344CB8AC3E}">
        <p14:creationId xmlns:p14="http://schemas.microsoft.com/office/powerpoint/2010/main" val="2026293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55</a:t>
            </a:fld>
            <a:endParaRPr lang="sv-SE"/>
          </a:p>
        </p:txBody>
      </p:sp>
    </p:spTree>
    <p:extLst>
      <p:ext uri="{BB962C8B-B14F-4D97-AF65-F5344CB8AC3E}">
        <p14:creationId xmlns:p14="http://schemas.microsoft.com/office/powerpoint/2010/main" val="5634253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56</a:t>
            </a:fld>
            <a:endParaRPr lang="sv-SE"/>
          </a:p>
        </p:txBody>
      </p:sp>
    </p:spTree>
    <p:extLst>
      <p:ext uri="{BB962C8B-B14F-4D97-AF65-F5344CB8AC3E}">
        <p14:creationId xmlns:p14="http://schemas.microsoft.com/office/powerpoint/2010/main" val="25993504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sz="1000" dirty="0"/>
              <a:t>Vad finns det för appar på din mobil? Och vad finns det för appar på dina barns mobiler?</a:t>
            </a:r>
          </a:p>
          <a:p>
            <a:pPr marL="171450" indent="-171450">
              <a:buFont typeface="Arial" panose="020B0604020202020204" pitchFamily="34" charset="0"/>
              <a:buChar char="•"/>
            </a:pPr>
            <a:endParaRPr lang="sv-SE" sz="1000" dirty="0"/>
          </a:p>
          <a:p>
            <a:pPr marL="171450" indent="-171450">
              <a:buFont typeface="Arial" panose="020B0604020202020204" pitchFamily="34" charset="0"/>
              <a:buChar char="•"/>
            </a:pPr>
            <a:r>
              <a:rPr lang="sv-SE" sz="1000" dirty="0"/>
              <a:t>Utbyte av erfarenheter. Kan göras två och två, i mindre grupper eller i helgrupp.</a:t>
            </a:r>
          </a:p>
          <a:p>
            <a:pPr marL="171450" indent="-171450">
              <a:buFont typeface="Arial" panose="020B0604020202020204" pitchFamily="34" charset="0"/>
              <a:buChar char="•"/>
            </a:pPr>
            <a:r>
              <a:rPr lang="sv-SE" sz="1000" baseline="0" dirty="0"/>
              <a:t>Ange namn på plattformar, dela in i kategorier: används av dig, används av målgruppen.</a:t>
            </a:r>
          </a:p>
          <a:p>
            <a:pPr marL="171450" indent="-171450">
              <a:buFont typeface="Arial" panose="020B0604020202020204" pitchFamily="34" charset="0"/>
              <a:buChar char="•"/>
            </a:pPr>
            <a:r>
              <a:rPr lang="sv-SE" sz="1000" baseline="0" dirty="0"/>
              <a:t>Använd bilden på nästa sida.</a:t>
            </a:r>
            <a:r>
              <a:rPr lang="sv-SE"/>
              <a:t> </a:t>
            </a:r>
            <a:endParaRPr lang="sv-SE" sz="1000" dirty="0"/>
          </a:p>
          <a:p>
            <a:pPr marL="171450" indent="-171450">
              <a:buFont typeface="Arial" panose="020B0604020202020204" pitchFamily="34" charset="0"/>
              <a:buChar char="•"/>
            </a:pPr>
            <a:r>
              <a:rPr lang="sv-SE" sz="1000" dirty="0"/>
              <a:t>Diskutera skillnaderna mellan hur deltagarna använder sociala medier och hur deras målgrupp använder dem.</a:t>
            </a:r>
          </a:p>
          <a:p>
            <a:pPr marL="171450" indent="-171450">
              <a:buFont typeface="Arial" panose="020B0604020202020204" pitchFamily="34" charset="0"/>
              <a:buChar char="•"/>
            </a:pPr>
            <a:r>
              <a:rPr lang="sv-SE" sz="1000" baseline="0" dirty="0"/>
              <a:t>Reflektera över vad skillnaderna innebär i helgrupp.</a:t>
            </a:r>
          </a:p>
          <a:p>
            <a:pPr marL="171450" indent="-171450">
              <a:buFont typeface="Arial" panose="020B0604020202020204" pitchFamily="34" charset="0"/>
              <a:buChar char="•"/>
            </a:pPr>
            <a:r>
              <a:rPr lang="sv-SE" sz="1000" baseline="0" dirty="0"/>
              <a:t>20 min</a:t>
            </a:r>
          </a:p>
          <a:p>
            <a:pPr marL="171450" indent="-171450">
              <a:buFont typeface="Arial" panose="020B0604020202020204" pitchFamily="34" charset="0"/>
              <a:buChar char="•"/>
            </a:pPr>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57</a:t>
            </a:fld>
            <a:endParaRPr lang="sv-SE"/>
          </a:p>
        </p:txBody>
      </p:sp>
    </p:spTree>
    <p:extLst>
      <p:ext uri="{BB962C8B-B14F-4D97-AF65-F5344CB8AC3E}">
        <p14:creationId xmlns:p14="http://schemas.microsoft.com/office/powerpoint/2010/main" val="3341087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sv-SE" sz="1000" dirty="0"/>
              <a:t>Utbyte av erfarenheter. Kan göras två och två, i mindre grupper eller i helgrupp.</a:t>
            </a:r>
          </a:p>
          <a:p>
            <a:pPr marL="171450" indent="-171450">
              <a:buFont typeface="Arial" panose="020B0604020202020204" pitchFamily="34" charset="0"/>
              <a:buChar char="•"/>
            </a:pPr>
            <a:r>
              <a:rPr lang="sv-SE" sz="1000" baseline="0" dirty="0"/>
              <a:t>Ange namn på plattformar, dela in i kategorier: används av dig, används av målgruppen.</a:t>
            </a:r>
          </a:p>
          <a:p>
            <a:pPr marL="171450" indent="-171450">
              <a:buFont typeface="Arial" panose="020B0604020202020204" pitchFamily="34" charset="0"/>
              <a:buChar char="•"/>
            </a:pPr>
            <a:r>
              <a:rPr lang="sv-SE" sz="1000" baseline="0" dirty="0"/>
              <a:t>Använd bilden på nästa sida.</a:t>
            </a:r>
            <a:r>
              <a:rPr lang="sv-SE"/>
              <a:t> </a:t>
            </a:r>
            <a:endParaRPr lang="sv-SE" sz="1000" dirty="0"/>
          </a:p>
          <a:p>
            <a:pPr marL="171450" indent="-171450">
              <a:buFont typeface="Arial" panose="020B0604020202020204" pitchFamily="34" charset="0"/>
              <a:buChar char="•"/>
            </a:pPr>
            <a:r>
              <a:rPr lang="sv-SE" sz="1000" dirty="0"/>
              <a:t>Diskutera skillnaderna mellan hur deltagarna använder sociala medier och hur deras målgrupp använder dem.</a:t>
            </a:r>
          </a:p>
          <a:p>
            <a:pPr marL="171450" indent="-171450">
              <a:buFont typeface="Arial" panose="020B0604020202020204" pitchFamily="34" charset="0"/>
              <a:buChar char="•"/>
            </a:pPr>
            <a:r>
              <a:rPr lang="sv-SE" sz="1000" baseline="0" dirty="0"/>
              <a:t>Reflektera över vad skillnaderna innebär.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58</a:t>
            </a:fld>
            <a:endParaRPr lang="sv-SE"/>
          </a:p>
        </p:txBody>
      </p:sp>
    </p:spTree>
    <p:extLst>
      <p:ext uri="{BB962C8B-B14F-4D97-AF65-F5344CB8AC3E}">
        <p14:creationId xmlns:p14="http://schemas.microsoft.com/office/powerpoint/2010/main" val="33410874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sz="1000" b="1" u="sng" dirty="0"/>
              <a:t>Mobilisera ditt nätverk</a:t>
            </a:r>
          </a:p>
          <a:p>
            <a:pPr marL="171450" indent="-171450">
              <a:buFont typeface="Arial" panose="020B0604020202020204" pitchFamily="34" charset="0"/>
              <a:buChar char="•"/>
            </a:pPr>
            <a:r>
              <a:rPr lang="sv-SE" sz="1000" dirty="0"/>
              <a:t>Bloggare och vloggare länkar till dina artiklar</a:t>
            </a:r>
          </a:p>
          <a:p>
            <a:pPr marL="171450" indent="-171450">
              <a:buFont typeface="Arial" panose="020B0604020202020204" pitchFamily="34" charset="0"/>
              <a:buChar char="•"/>
            </a:pPr>
            <a:r>
              <a:rPr lang="sv-SE" sz="1000" dirty="0"/>
              <a:t>Facebook-användare ”gillar” och delar länkar till dina artiklar</a:t>
            </a:r>
          </a:p>
          <a:p>
            <a:pPr marL="171450" indent="-171450">
              <a:buFont typeface="Arial" panose="020B0604020202020204" pitchFamily="34" charset="0"/>
              <a:buChar char="•"/>
            </a:pPr>
            <a:r>
              <a:rPr lang="sv-SE" sz="1000" dirty="0"/>
              <a:t>Twitter-användare länkar till dina artiklar och ”retweetar” andra som gör det</a:t>
            </a:r>
          </a:p>
          <a:p>
            <a:pPr marL="171450" indent="-171450">
              <a:buFont typeface="Arial" panose="020B0604020202020204" pitchFamily="34" charset="0"/>
              <a:buChar char="•"/>
            </a:pPr>
            <a:r>
              <a:rPr lang="sv-SE" sz="1000" dirty="0"/>
              <a:t>Folk skickar länkar till dina artiklar till sina vänner via e-post</a:t>
            </a:r>
          </a:p>
          <a:p>
            <a:pPr marL="0" indent="0">
              <a:buFont typeface="Arial" panose="020B0604020202020204" pitchFamily="34" charset="0"/>
              <a:buNone/>
            </a:pPr>
            <a:endParaRPr lang="sv-SE" sz="1000" b="1" u="sng" dirty="0"/>
          </a:p>
          <a:p>
            <a:pPr marL="0" indent="0">
              <a:buFont typeface="Arial" panose="020B0604020202020204" pitchFamily="34" charset="0"/>
              <a:buNone/>
            </a:pPr>
            <a:r>
              <a:rPr lang="sv-SE" sz="1000" b="1" u="sng" dirty="0"/>
              <a:t>Utöka din räckvidd</a:t>
            </a:r>
          </a:p>
          <a:p>
            <a:pPr marL="171450" indent="-171450">
              <a:buFont typeface="Arial" panose="020B0604020202020204" pitchFamily="34" charset="0"/>
              <a:buChar char="•"/>
            </a:pPr>
            <a:r>
              <a:rPr lang="sv-SE" sz="1000" dirty="0"/>
              <a:t>Börja med personer du känner, personligen och som organisation</a:t>
            </a:r>
          </a:p>
          <a:p>
            <a:pPr marL="171450" indent="-171450">
              <a:buFont typeface="Arial" panose="020B0604020202020204" pitchFamily="34" charset="0"/>
              <a:buChar char="•"/>
            </a:pPr>
            <a:r>
              <a:rPr lang="sv-SE" altLang="nl-NL" sz="1000" dirty="0"/>
              <a:t>Dela länkar till artiklar på din webbplats, lägg till ett personligt meddelande till dina Facebook-fans</a:t>
            </a:r>
          </a:p>
          <a:p>
            <a:pPr marL="171450" indent="-171450">
              <a:buFont typeface="Arial" panose="020B0604020202020204" pitchFamily="34" charset="0"/>
              <a:buChar char="•"/>
            </a:pPr>
            <a:r>
              <a:rPr lang="sv-SE" sz="1000" dirty="0"/>
              <a:t>Använd Facebook-annonser för att nå ut utanför din vänkrets </a:t>
            </a:r>
          </a:p>
          <a:p>
            <a:pPr marL="0" indent="0">
              <a:buFont typeface="Arial" panose="020B0604020202020204" pitchFamily="34" charset="0"/>
              <a:buNone/>
            </a:pPr>
            <a:endParaRPr lang="sv-SE" sz="1000" b="1" u="sng" dirty="0"/>
          </a:p>
          <a:p>
            <a:pPr marL="0" indent="0">
              <a:buFont typeface="Arial" panose="020B0604020202020204" pitchFamily="34" charset="0"/>
              <a:buNone/>
            </a:pPr>
            <a:r>
              <a:rPr lang="sv-SE" sz="1000" b="1" u="sng" dirty="0"/>
              <a:t>Skaffa fans och anhängare</a:t>
            </a:r>
          </a:p>
          <a:p>
            <a:pPr marL="171450" indent="-171450">
              <a:buFont typeface="Arial" panose="020B0604020202020204" pitchFamily="34" charset="0"/>
              <a:buChar char="•"/>
            </a:pPr>
            <a:r>
              <a:rPr lang="sv-SE" sz="1000" dirty="0"/>
              <a:t>Omdirigera din Facebook-sida till andra medier</a:t>
            </a:r>
          </a:p>
          <a:p>
            <a:pPr marL="171450" indent="-171450">
              <a:buFont typeface="Arial" panose="020B0604020202020204" pitchFamily="34" charset="0"/>
              <a:buChar char="•"/>
            </a:pPr>
            <a:r>
              <a:rPr lang="sv-SE" sz="1000" dirty="0"/>
              <a:t>Fan-box på din webbplats</a:t>
            </a:r>
          </a:p>
          <a:p>
            <a:pPr marL="171450" indent="-171450">
              <a:buFont typeface="Arial" panose="020B0604020202020204" pitchFamily="34" charset="0"/>
              <a:buChar char="•"/>
            </a:pPr>
            <a:r>
              <a:rPr lang="sv-SE" altLang="nl-NL" sz="1000" dirty="0"/>
              <a:t>Ställ frågor till dina fans, engagera dig och var positiv</a:t>
            </a:r>
            <a:endParaRPr lang="sv-SE" sz="1000" dirty="0"/>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59</a:t>
            </a:fld>
            <a:endParaRPr lang="sv-SE"/>
          </a:p>
        </p:txBody>
      </p:sp>
    </p:spTree>
    <p:extLst>
      <p:ext uri="{BB962C8B-B14F-4D97-AF65-F5344CB8AC3E}">
        <p14:creationId xmlns:p14="http://schemas.microsoft.com/office/powerpoint/2010/main" val="203989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000" b="1" u="sng" dirty="0"/>
              <a:t>Gruppdiskussion</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000" b="1" u="sng" dirty="0"/>
          </a:p>
          <a:p>
            <a:pPr marL="0" marR="0" indent="0" algn="l" defTabSz="914400" rtl="0" eaLnBrk="1" fontAlgn="auto" latinLnBrk="0" hangingPunct="1">
              <a:lnSpc>
                <a:spcPct val="100000"/>
              </a:lnSpc>
              <a:spcBef>
                <a:spcPts val="0"/>
              </a:spcBef>
              <a:spcAft>
                <a:spcPts val="0"/>
              </a:spcAft>
              <a:buClrTx/>
              <a:buSzTx/>
              <a:buFontTx/>
              <a:buNone/>
              <a:tabLst/>
              <a:defRPr/>
            </a:pPr>
            <a:r>
              <a:rPr lang="sv-SE" sz="1000" b="0" u="none" dirty="0"/>
              <a:t>Uppmana deltagarna att ange vad som kännetecknar onlinekommunikation.</a:t>
            </a:r>
          </a:p>
          <a:p>
            <a:pPr marL="0" marR="0" indent="0" algn="l" defTabSz="914400" rtl="0" eaLnBrk="1" fontAlgn="auto" latinLnBrk="0" hangingPunct="1">
              <a:lnSpc>
                <a:spcPct val="100000"/>
              </a:lnSpc>
              <a:spcBef>
                <a:spcPts val="0"/>
              </a:spcBef>
              <a:spcAft>
                <a:spcPts val="0"/>
              </a:spcAft>
              <a:buClrTx/>
              <a:buSzTx/>
              <a:buFontTx/>
              <a:buNone/>
              <a:tabLst/>
              <a:defRPr/>
            </a:pPr>
            <a:r>
              <a:rPr lang="sv-SE" sz="1000" b="0" u="none" baseline="0" dirty="0"/>
              <a:t>En av deltagarna kan skriva upp delade insikter på ett blädderblock.</a:t>
            </a:r>
          </a:p>
          <a:p>
            <a:pPr marL="0" marR="0" indent="0" algn="l" defTabSz="914400" rtl="0" eaLnBrk="1" fontAlgn="auto" latinLnBrk="0" hangingPunct="1">
              <a:lnSpc>
                <a:spcPct val="100000"/>
              </a:lnSpc>
              <a:spcBef>
                <a:spcPts val="0"/>
              </a:spcBef>
              <a:spcAft>
                <a:spcPts val="0"/>
              </a:spcAft>
              <a:buClrTx/>
              <a:buSzTx/>
              <a:buFontTx/>
              <a:buNone/>
              <a:tabLst/>
              <a:defRPr/>
            </a:pPr>
            <a:r>
              <a:rPr lang="sv-SE" sz="1000" b="0" u="none" baseline="0" dirty="0"/>
              <a:t>Fråga efter erfarenheter och exempel från verkliga livet</a:t>
            </a:r>
            <a:endParaRPr lang="sv-SE" sz="1000" b="0"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sv-SE" sz="1000" b="0" u="none" dirty="0"/>
          </a:p>
          <a:p>
            <a:pPr marL="0" marR="0" indent="0" algn="l" defTabSz="914400" rtl="0" eaLnBrk="1" fontAlgn="auto" latinLnBrk="0" hangingPunct="1">
              <a:lnSpc>
                <a:spcPct val="100000"/>
              </a:lnSpc>
              <a:spcBef>
                <a:spcPts val="0"/>
              </a:spcBef>
              <a:spcAft>
                <a:spcPts val="0"/>
              </a:spcAft>
              <a:buClrTx/>
              <a:buSzTx/>
              <a:buFontTx/>
              <a:buNone/>
              <a:tabLst/>
              <a:defRPr/>
            </a:pPr>
            <a:r>
              <a:rPr lang="sv-SE" sz="1000" b="0" u="none" dirty="0"/>
              <a:t>Onlinekampanjer innebär att man inleder en dynamisk dialog:</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000" dirty="0"/>
          </a:p>
          <a:p>
            <a:pPr marL="171450" indent="-171450">
              <a:buFont typeface="Arial" panose="020B0604020202020204" pitchFamily="34" charset="0"/>
              <a:buChar char="•"/>
            </a:pPr>
            <a:r>
              <a:rPr lang="sv-SE" sz="1000" dirty="0"/>
              <a:t>Du kan kommunicera </a:t>
            </a:r>
            <a:r>
              <a:rPr lang="sv-SE" sz="1000" u="sng" dirty="0"/>
              <a:t>direkt</a:t>
            </a:r>
            <a:r>
              <a:rPr lang="sv-SE" sz="1000" dirty="0"/>
              <a:t> med en intresserad målgrupp</a:t>
            </a:r>
          </a:p>
          <a:p>
            <a:pPr marL="171450" indent="-171450">
              <a:buFont typeface="Arial" panose="020B0604020202020204" pitchFamily="34" charset="0"/>
              <a:buChar char="•"/>
            </a:pPr>
            <a:r>
              <a:rPr lang="sv-SE" sz="1000" dirty="0"/>
              <a:t>Du inleder ett samtal, med journalister, webbplatser, bloggare och organisationer som länkar till varandras berättelser</a:t>
            </a:r>
          </a:p>
          <a:p>
            <a:pPr marL="171450" indent="-171450">
              <a:buFont typeface="Arial" panose="020B0604020202020204" pitchFamily="34" charset="0"/>
              <a:buChar char="•"/>
            </a:pPr>
            <a:r>
              <a:rPr lang="sv-SE" sz="1000" dirty="0"/>
              <a:t>Du har hela tiden möjlighet att anpassa eller justera ditt budskap och din kampanj efter externa händelser, t.ex. kommentarer, likes, delningar och/eller politiska/sociala händelser/åtgärder som vidtas av andra</a:t>
            </a:r>
          </a:p>
          <a:p>
            <a:pPr marL="171450" indent="-171450">
              <a:buFont typeface="Arial" panose="020B0604020202020204" pitchFamily="34" charset="0"/>
              <a:buChar char="•"/>
            </a:pPr>
            <a:r>
              <a:rPr lang="sv-SE" sz="1000" dirty="0"/>
              <a:t>Ett villkor: konstant övervakning och mätning av inverkan</a:t>
            </a:r>
          </a:p>
          <a:p>
            <a:pPr marL="171450" indent="-171450">
              <a:buFont typeface="Arial" panose="020B0604020202020204" pitchFamily="34" charset="0"/>
              <a:buChar char="•"/>
            </a:pPr>
            <a:endParaRPr lang="sv-SE" sz="1000" dirty="0"/>
          </a:p>
          <a:p>
            <a:pPr marL="171450" indent="-171450">
              <a:buFont typeface="Arial" panose="020B0604020202020204" pitchFamily="34" charset="0"/>
              <a:buChar char="•"/>
            </a:pPr>
            <a:r>
              <a:rPr lang="sv-SE" sz="1000" dirty="0">
                <a:latin typeface="Verdana" panose="020B0604030504040204" pitchFamily="34" charset="0"/>
              </a:rPr>
              <a:t>Obs! Du är ofta inte ensam i kontrollrummet</a:t>
            </a:r>
          </a:p>
          <a:p>
            <a:pPr marL="171450" indent="-171450">
              <a:buFont typeface="Arial" panose="020B0604020202020204" pitchFamily="34" charset="0"/>
              <a:buChar char="•"/>
            </a:pPr>
            <a:r>
              <a:rPr lang="sv-SE" sz="1000" dirty="0">
                <a:latin typeface="Verdana" panose="020B0604030504040204" pitchFamily="34" charset="0"/>
              </a:rPr>
              <a:t>Obs! Ekokammare och bubbeleffekten är både en fara (hot om radikalisering) och en möjlighet (framföra motberättelser/alternativa berättelser vid rätt tillfälle). Om du känner till innehåll, språk, vokabulär, tonfall och visuell stil hos de extremistorganisationer/sociala medier som riktar in sig på din målgrupp kan du:</a:t>
            </a:r>
          </a:p>
          <a:p>
            <a:pPr marL="685800" lvl="1" indent="-228600">
              <a:buFont typeface="+mj-lt"/>
              <a:buAutoNum type="arabicPeriod"/>
            </a:pPr>
            <a:r>
              <a:rPr lang="sv-SE" sz="1000" baseline="0" dirty="0">
                <a:latin typeface="Verdana" panose="020B0604030504040204" pitchFamily="34" charset="0"/>
              </a:rPr>
              <a:t>skriva meddelanden på liknande sätt, och därmed lättare hittas av sökmotorer (SEO-teknik – Search Engine Optimalisation)</a:t>
            </a:r>
          </a:p>
          <a:p>
            <a:pPr marL="685800" lvl="1" indent="-228600">
              <a:buFont typeface="+mj-lt"/>
              <a:buAutoNum type="arabicPeriod"/>
            </a:pPr>
            <a:r>
              <a:rPr lang="sv-SE" sz="1000" baseline="0" dirty="0">
                <a:latin typeface="Verdana" panose="020B0604030504040204" pitchFamily="34" charset="0"/>
              </a:rPr>
              <a:t>fokusera dina insatser online genom att t.ex. ange exakt definierade målgrupper för Facebook-annonser </a:t>
            </a:r>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60</a:t>
            </a:fld>
            <a:endParaRPr lang="sv-SE"/>
          </a:p>
        </p:txBody>
      </p:sp>
    </p:spTree>
    <p:extLst>
      <p:ext uri="{BB962C8B-B14F-4D97-AF65-F5344CB8AC3E}">
        <p14:creationId xmlns:p14="http://schemas.microsoft.com/office/powerpoint/2010/main" val="3811209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I </a:t>
            </a:r>
            <a:r>
              <a:rPr lang="sv-SE" sz="1000" dirty="0">
                <a:hlinkClick r:id="rId3" tooltip="Nyhetsmedier"/>
              </a:rPr>
              <a:t>nyhetsmedier</a:t>
            </a:r>
            <a:r>
              <a:rPr lang="sv-SE" sz="1000" dirty="0"/>
              <a:t> används ekokammare som en metaforisk beskrivning av en situation där information, åsikter eller övertygelser </a:t>
            </a:r>
            <a:r>
              <a:rPr lang="sv-SE" sz="1000" u="sng" dirty="0"/>
              <a:t>förstärks</a:t>
            </a:r>
            <a:r>
              <a:rPr lang="sv-SE" sz="1000" dirty="0"/>
              <a:t> av kommunikation och upprepning i ett definierat system. I en bildlig ekokammare ifrågasätts sällan officiella källor och avvikande eller motstridiga synpunkter </a:t>
            </a:r>
            <a:r>
              <a:rPr lang="sv-SE" sz="1000" dirty="0">
                <a:hlinkClick r:id="rId4" tooltip="Censurerad"/>
              </a:rPr>
              <a:t>censureras</a:t>
            </a:r>
            <a:r>
              <a:rPr lang="sv-SE" sz="1000" dirty="0"/>
              <a:t>, förbjuds eller är på annat vis underrepresenterade.</a:t>
            </a:r>
            <a:endParaRPr lang="sv-SE" sz="1000" b="1" u="sng"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Ekokammareffekten online beror på att en enhetlig grupp med människor slås samman och drabbas av </a:t>
            </a:r>
            <a:r>
              <a:rPr lang="sv-SE" sz="1000" dirty="0">
                <a:hlinkClick r:id="rId5" tooltip="Tunnelseende (metafor)"/>
              </a:rPr>
              <a:t>tunnelseende</a:t>
            </a:r>
            <a:r>
              <a:rPr lang="sv-SE" sz="1000" dirty="0"/>
              <a:t>. Deltagare i onlinecommunities kan få höra sina egna åsikter återupprepas i ett ständigt eko, vilket stärker deras individuella trossystem.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Detta inträffar för att internet har gett tillgång till stora mängder lättillgänglig information och många inhämtar i allt högre grad sina nyheter online via icke-traditionella källor.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Företag som Facebook, Google och Twitter har tagit fram</a:t>
            </a:r>
            <a:r>
              <a:rPr lang="sv-SE" dirty="0"/>
              <a:t> </a:t>
            </a:r>
            <a:r>
              <a:rPr lang="sv-SE" sz="1000" dirty="0">
                <a:hlinkClick r:id="rId6" tooltip="Algoritm"/>
              </a:rPr>
              <a:t>algoritmer</a:t>
            </a:r>
            <a:r>
              <a:rPr lang="sv-SE" sz="1000" dirty="0"/>
              <a:t> för personlig anpassning som de använder för att rikta specifik information till enskilda personers nyhetsflöden.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Det här sättet att sammanställa innehåll har ersatt den traditionella nyhetsredaktörens roll.</a:t>
            </a:r>
            <a:endParaRPr lang="sv-SE" sz="10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sv-SE" sz="1000" dirty="0">
                <a:latin typeface="Verdana" panose="020B0604030504040204" pitchFamily="34" charset="0"/>
              </a:rPr>
              <a:t>Genom att sätta sig in i ekokammareffekten kan du få tillfälle att lägga fram motberättelser/alternativa berättelser vid rätt tillfälle och få till stånd en dialog med målgruppen.</a:t>
            </a:r>
          </a:p>
          <a:p>
            <a:pPr marL="171450" indent="-171450">
              <a:buFont typeface="Arial" panose="020B0604020202020204" pitchFamily="34" charset="0"/>
              <a:buChar char="•"/>
            </a:pPr>
            <a:r>
              <a:rPr lang="sv-SE" sz="1000" baseline="0" dirty="0">
                <a:latin typeface="Verdana" panose="020B0604030504040204" pitchFamily="34" charset="0"/>
              </a:rPr>
              <a:t>Om du känner till innehåll, språk, vokabulär, tonfall och visuell stil hos de extremistorganisationer/sociala medier som förekommer i ekokammarmiljön (aktörer i bubblan) kan du:</a:t>
            </a:r>
          </a:p>
          <a:p>
            <a:pPr marL="685800" lvl="1" indent="-228600">
              <a:buFont typeface="Arial" panose="020B0604020202020204" pitchFamily="34" charset="0"/>
              <a:buChar char="•"/>
            </a:pPr>
            <a:r>
              <a:rPr lang="sv-SE" sz="1000" baseline="0" dirty="0">
                <a:latin typeface="Verdana" panose="020B0604030504040204" pitchFamily="34" charset="0"/>
              </a:rPr>
              <a:t>skriva meddelanden på liknande sätt, och därmed lättare hittas av sökmotorer (SEO-teknik – Search Engine Optimalisation)</a:t>
            </a:r>
          </a:p>
          <a:p>
            <a:pPr marL="685800" lvl="1" indent="-228600">
              <a:buFont typeface="Arial" panose="020B0604020202020204" pitchFamily="34" charset="0"/>
              <a:buChar char="•"/>
            </a:pPr>
            <a:r>
              <a:rPr lang="sv-SE" sz="1000" baseline="0" dirty="0">
                <a:latin typeface="Verdana" panose="020B0604030504040204" pitchFamily="34" charset="0"/>
              </a:rPr>
              <a:t>fokusera dina insatser online genom att t.ex. ange exakt definierade målgrupper för Facebook-annonser </a:t>
            </a:r>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61</a:t>
            </a:fld>
            <a:endParaRPr lang="sv-SE"/>
          </a:p>
        </p:txBody>
      </p:sp>
    </p:spTree>
    <p:extLst>
      <p:ext uri="{BB962C8B-B14F-4D97-AF65-F5344CB8AC3E}">
        <p14:creationId xmlns:p14="http://schemas.microsoft.com/office/powerpoint/2010/main" val="3811209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u="sng" dirty="0">
                <a:solidFill>
                  <a:srgbClr val="FF0000"/>
                </a:solidFill>
              </a:rPr>
              <a:t>10’</a:t>
            </a:r>
          </a:p>
          <a:p>
            <a:r>
              <a:rPr lang="sv-SE" sz="1000" u="sng" dirty="0">
                <a:solidFill>
                  <a:srgbClr val="FF0000"/>
                </a:solidFill>
              </a:rPr>
              <a:t>Introduction to participants to the whole groups</a:t>
            </a:r>
          </a:p>
          <a:p>
            <a:r>
              <a:rPr lang="sv-SE" sz="1000" u="sng" baseline="0" dirty="0">
                <a:solidFill>
                  <a:srgbClr val="FF0000"/>
                </a:solidFill>
              </a:rPr>
              <a:t>List all wishes, needs, demands and ideas, experience, expectations on flipover or whiteboard </a:t>
            </a:r>
            <a:endParaRPr lang="sv-SE" sz="1000" u="sng" dirty="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a:t>
            </a:fld>
            <a:endParaRPr lang="sv-SE"/>
          </a:p>
        </p:txBody>
      </p:sp>
    </p:spTree>
    <p:extLst>
      <p:ext uri="{BB962C8B-B14F-4D97-AF65-F5344CB8AC3E}">
        <p14:creationId xmlns:p14="http://schemas.microsoft.com/office/powerpoint/2010/main" val="4017159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sz="1000" b="1" dirty="0">
                <a:latin typeface="+mn-lt"/>
              </a:rPr>
              <a:t>Gör det enkelt</a:t>
            </a:r>
          </a:p>
          <a:p>
            <a:pPr marL="171450" indent="-171450">
              <a:buFont typeface="Arial" panose="020B0604020202020204" pitchFamily="34" charset="0"/>
              <a:buChar char="•"/>
            </a:pPr>
            <a:r>
              <a:rPr lang="sv-SE" sz="1000" dirty="0">
                <a:latin typeface="+mn-lt"/>
              </a:rPr>
              <a:t>Välj ofta det enkla alternativet </a:t>
            </a:r>
          </a:p>
          <a:p>
            <a:pPr marL="171450" indent="-171450">
              <a:buFont typeface="Arial" panose="020B0604020202020204" pitchFamily="34" charset="0"/>
              <a:buChar char="•"/>
            </a:pPr>
            <a:r>
              <a:rPr lang="sv-SE" sz="1000" dirty="0">
                <a:latin typeface="+mn-lt"/>
              </a:rPr>
              <a:t>Enkel uppmaning till handling – be bara om en sak</a:t>
            </a:r>
          </a:p>
          <a:p>
            <a:pPr marL="0" lvl="0" indent="0">
              <a:buFont typeface="Arial" panose="020B0604020202020204" pitchFamily="34" charset="0"/>
              <a:buNone/>
            </a:pPr>
            <a:endParaRPr lang="sv-SE" sz="1000" b="1" dirty="0">
              <a:latin typeface="+mn-lt"/>
            </a:endParaRPr>
          </a:p>
          <a:p>
            <a:pPr marL="0" lvl="0" indent="0">
              <a:buFont typeface="Arial" panose="020B0604020202020204" pitchFamily="34" charset="0"/>
              <a:buNone/>
            </a:pPr>
            <a:r>
              <a:rPr lang="sv-SE" sz="1000" b="1" dirty="0">
                <a:latin typeface="+mn-lt"/>
              </a:rPr>
              <a:t>Gör det socialt</a:t>
            </a:r>
          </a:p>
          <a:p>
            <a:pPr marL="171450" lvl="0" indent="-171450">
              <a:buFont typeface="Arial" panose="020B0604020202020204" pitchFamily="34" charset="0"/>
              <a:buChar char="•"/>
            </a:pPr>
            <a:r>
              <a:rPr lang="sv-SE" sz="1000" dirty="0">
                <a:latin typeface="+mn-lt"/>
              </a:rPr>
              <a:t>Visa att alla andra gör det </a:t>
            </a:r>
          </a:p>
          <a:p>
            <a:pPr marL="171450" lvl="0" indent="-171450">
              <a:buFont typeface="Arial" panose="020B0604020202020204" pitchFamily="34" charset="0"/>
              <a:buChar char="•"/>
            </a:pPr>
            <a:r>
              <a:rPr lang="sv-SE" sz="1000" dirty="0">
                <a:latin typeface="+mn-lt"/>
              </a:rPr>
              <a:t>Använd kraften i nätverk – kollektiv handling och ömsesidigt stöd</a:t>
            </a:r>
          </a:p>
          <a:p>
            <a:pPr marL="171450" lvl="0" indent="-171450">
              <a:buFont typeface="Arial" panose="020B0604020202020204" pitchFamily="34" charset="0"/>
              <a:buChar char="•"/>
            </a:pPr>
            <a:r>
              <a:rPr lang="sv-SE" sz="1000" dirty="0">
                <a:latin typeface="+mn-lt"/>
              </a:rPr>
              <a:t>Få dem att göra ett offentligt åtagande </a:t>
            </a:r>
          </a:p>
          <a:p>
            <a:pPr marL="0" lvl="0" indent="0">
              <a:buFont typeface="Arial" panose="020B0604020202020204" pitchFamily="34" charset="0"/>
              <a:buNone/>
            </a:pPr>
            <a:endParaRPr lang="sv-SE" sz="1000" b="1" dirty="0">
              <a:latin typeface="+mn-lt"/>
            </a:endParaRPr>
          </a:p>
          <a:p>
            <a:pPr marL="0" lvl="0" indent="0">
              <a:buFont typeface="Arial" panose="020B0604020202020204" pitchFamily="34" charset="0"/>
              <a:buNone/>
            </a:pPr>
            <a:r>
              <a:rPr lang="sv-SE" sz="1000" b="1" dirty="0">
                <a:latin typeface="+mn-lt"/>
              </a:rPr>
              <a:t>Gör det coolt</a:t>
            </a:r>
          </a:p>
          <a:p>
            <a:pPr marL="171450" lvl="0" indent="-171450">
              <a:buFont typeface="Arial" panose="020B0604020202020204" pitchFamily="34" charset="0"/>
              <a:buChar char="•"/>
            </a:pPr>
            <a:r>
              <a:rPr lang="sv-SE" sz="1000" dirty="0">
                <a:latin typeface="+mn-lt"/>
              </a:rPr>
              <a:t>Berömmelse (ambition)</a:t>
            </a:r>
          </a:p>
          <a:p>
            <a:pPr marL="171450" lvl="0" indent="-171450">
              <a:buFont typeface="Arial" panose="020B0604020202020204" pitchFamily="34" charset="0"/>
              <a:buChar char="•"/>
            </a:pPr>
            <a:r>
              <a:rPr lang="sv-SE" sz="1000" dirty="0">
                <a:latin typeface="+mn-lt"/>
              </a:rPr>
              <a:t>Brist</a:t>
            </a:r>
          </a:p>
          <a:p>
            <a:pPr marL="171450" lvl="0" indent="-171450">
              <a:buFont typeface="Arial" panose="020B0604020202020204" pitchFamily="34" charset="0"/>
              <a:buChar char="•"/>
            </a:pPr>
            <a:r>
              <a:rPr lang="sv-SE" sz="1000" dirty="0">
                <a:latin typeface="+mn-lt"/>
              </a:rPr>
              <a:t>Belöningar</a:t>
            </a:r>
          </a:p>
          <a:p>
            <a:pPr marL="171450" lvl="0" indent="-171450">
              <a:buFont typeface="Arial" panose="020B0604020202020204" pitchFamily="34" charset="0"/>
              <a:buChar char="•"/>
            </a:pPr>
            <a:r>
              <a:rPr lang="sv-SE" sz="1000" dirty="0">
                <a:latin typeface="+mn-lt"/>
              </a:rPr>
              <a:t>Balans av risk/belöning</a:t>
            </a:r>
          </a:p>
          <a:p>
            <a:pPr marL="171450" lvl="0" indent="-171450">
              <a:buFont typeface="Arial" panose="020B0604020202020204" pitchFamily="34" charset="0"/>
              <a:buChar char="•"/>
            </a:pPr>
            <a:r>
              <a:rPr lang="sv-SE" sz="1000" dirty="0">
                <a:latin typeface="+mn-lt"/>
              </a:rPr>
              <a:t>Varumärkt eller ej?</a:t>
            </a:r>
          </a:p>
          <a:p>
            <a:pPr marL="0" lvl="0" indent="0">
              <a:buFont typeface="Arial" panose="020B0604020202020204" pitchFamily="34" charset="0"/>
              <a:buNone/>
            </a:pPr>
            <a:endParaRPr lang="sv-SE" sz="1000" b="1" dirty="0">
              <a:latin typeface="+mn-lt"/>
            </a:endParaRPr>
          </a:p>
          <a:p>
            <a:pPr marL="0" lvl="0" indent="0">
              <a:buFont typeface="Arial" panose="020B0604020202020204" pitchFamily="34" charset="0"/>
              <a:buNone/>
            </a:pPr>
            <a:r>
              <a:rPr lang="sv-SE" sz="1000" b="1" dirty="0">
                <a:latin typeface="+mn-lt"/>
              </a:rPr>
              <a:t>Gör det tidskänsligt</a:t>
            </a:r>
          </a:p>
          <a:p>
            <a:pPr marL="171450" lvl="0" indent="-171450">
              <a:buFont typeface="Arial" panose="020B0604020202020204" pitchFamily="34" charset="0"/>
              <a:buChar char="•"/>
            </a:pPr>
            <a:r>
              <a:rPr lang="sv-SE" sz="1000" dirty="0">
                <a:latin typeface="+mn-lt"/>
              </a:rPr>
              <a:t>Interventioner i rätt tid </a:t>
            </a:r>
          </a:p>
          <a:p>
            <a:pPr marL="171450" lvl="0" indent="-171450">
              <a:buFont typeface="Arial" panose="020B0604020202020204" pitchFamily="34" charset="0"/>
              <a:buChar char="•"/>
            </a:pPr>
            <a:r>
              <a:rPr lang="sv-SE" sz="1000" dirty="0">
                <a:latin typeface="+mn-lt"/>
              </a:rPr>
              <a:t>Kostnad mot fördelar</a:t>
            </a:r>
          </a:p>
          <a:p>
            <a:pPr marL="171450" lvl="0" indent="-171450">
              <a:buFont typeface="Arial" panose="020B0604020202020204" pitchFamily="34" charset="0"/>
              <a:buChar char="•"/>
            </a:pPr>
            <a:r>
              <a:rPr lang="sv-SE" sz="1000" dirty="0">
                <a:latin typeface="+mn-lt"/>
              </a:rPr>
              <a:t>Snabbt</a:t>
            </a:r>
          </a:p>
          <a:p>
            <a:pPr marL="0" indent="0">
              <a:buFont typeface="Arial" panose="020B0604020202020204" pitchFamily="34" charset="0"/>
              <a:buNone/>
            </a:pPr>
            <a:endParaRPr lang="sv-SE" sz="1000" dirty="0">
              <a:latin typeface="+mn-lt"/>
            </a:endParaRPr>
          </a:p>
          <a:p>
            <a:pPr marL="0" indent="0">
              <a:buFont typeface="Arial" panose="020B0604020202020204" pitchFamily="34" charset="0"/>
              <a:buNone/>
            </a:pPr>
            <a:r>
              <a:rPr lang="sv-SE" sz="1000" dirty="0">
                <a:latin typeface="+mn-lt"/>
              </a:rPr>
              <a:t>Källa: Alicia Kearns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62</a:t>
            </a:fld>
            <a:endParaRPr lang="sv-SE"/>
          </a:p>
        </p:txBody>
      </p:sp>
    </p:spTree>
    <p:extLst>
      <p:ext uri="{BB962C8B-B14F-4D97-AF65-F5344CB8AC3E}">
        <p14:creationId xmlns:p14="http://schemas.microsoft.com/office/powerpoint/2010/main" val="2787980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63</a:t>
            </a:fld>
            <a:endParaRPr lang="sv-SE"/>
          </a:p>
        </p:txBody>
      </p:sp>
    </p:spTree>
    <p:extLst>
      <p:ext uri="{BB962C8B-B14F-4D97-AF65-F5344CB8AC3E}">
        <p14:creationId xmlns:p14="http://schemas.microsoft.com/office/powerpoint/2010/main" val="29160064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0" u="sng" dirty="0"/>
              <a:t>Start every slide by asking participants whether they use these platforms, and how</a:t>
            </a:r>
          </a:p>
          <a:p>
            <a:endParaRPr lang="sv-SE" sz="1000" b="1" u="sng" dirty="0"/>
          </a:p>
          <a:p>
            <a:r>
              <a:rPr lang="sv-SE" sz="1000" b="1" u="sng" dirty="0"/>
              <a:t>Förklaring</a:t>
            </a:r>
          </a:p>
          <a:p>
            <a:r>
              <a:rPr lang="sv-SE" sz="1000" dirty="0"/>
              <a:t>CSEP-utbildningsprogrammet har utvecklats i nära samarbete med TW, FB och YT.</a:t>
            </a:r>
          </a:p>
          <a:p>
            <a:r>
              <a:rPr lang="sv-SE" sz="1000" dirty="0"/>
              <a:t>Detta</a:t>
            </a:r>
            <a:r>
              <a:rPr lang="sv-SE" dirty="0"/>
              <a:t> </a:t>
            </a:r>
            <a:r>
              <a:rPr lang="sv-SE" sz="1000" baseline="0" dirty="0"/>
              <a:t>är de största sociala medieplattformarna globalt sett.</a:t>
            </a:r>
          </a:p>
          <a:p>
            <a:r>
              <a:rPr lang="sv-SE" sz="1000" baseline="0" dirty="0"/>
              <a:t>Det är ofta smart att välja en av dem som din hemplattform. Med detta menas den plats där du börjar bygga din onlinecommunity och/eller onlinekampanj.</a:t>
            </a:r>
          </a:p>
          <a:p>
            <a:endParaRPr lang="sv-SE" sz="1000" baseline="0" dirty="0"/>
          </a:p>
          <a:p>
            <a:r>
              <a:rPr lang="sv-SE" sz="1000" baseline="0" dirty="0"/>
              <a:t>Varje plattform har både fördelar och nackdelar vad gäller onlinekommunikation med utvalda målgrupper. </a:t>
            </a:r>
          </a:p>
          <a:p>
            <a:r>
              <a:rPr lang="sv-SE" sz="1000" baseline="0" dirty="0"/>
              <a:t>Det är också enkelt att förbättra dina resultat på varje plattform när du känner till vad du bör och inte bör göra. </a:t>
            </a:r>
            <a:r>
              <a:rPr lang="sv-SE" sz="1000" u="sng" baseline="0" dirty="0"/>
              <a:t>De närmaste två timmarna kommer vi att dela med oss av många tips och introducera grundläggande teknik, verktyg och handledningar som kan hjälpa dig att utveckla och genomföra din kampanj.</a:t>
            </a:r>
            <a:endParaRPr lang="sv-SE"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64</a:t>
            </a:fld>
            <a:endParaRPr lang="sv-SE"/>
          </a:p>
        </p:txBody>
      </p:sp>
    </p:spTree>
    <p:extLst>
      <p:ext uri="{BB962C8B-B14F-4D97-AF65-F5344CB8AC3E}">
        <p14:creationId xmlns:p14="http://schemas.microsoft.com/office/powerpoint/2010/main" val="11891666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dirty="0"/>
              <a:t>Frågor till deltagarna: Hur många YouTube-kanaler prenumererar du på? Vad för sorts filmer ser du på mest?</a:t>
            </a:r>
          </a:p>
          <a:p>
            <a:endParaRPr lang="sv-SE" sz="1000" dirty="0"/>
          </a:p>
          <a:p>
            <a:r>
              <a:rPr lang="sv-SE" sz="1000" dirty="0"/>
              <a:t>YouTube är världens näst största sociala medieplattform. Hit går många när de börjar leta efter extremistiskt innehåll.</a:t>
            </a:r>
          </a:p>
          <a:p>
            <a:endParaRPr lang="sv-SE" sz="1000" dirty="0"/>
          </a:p>
          <a:p>
            <a:r>
              <a:rPr lang="sv-SE" sz="1000" dirty="0"/>
              <a:t>Om du arbetar på ett utbildningsinstitut: hur hittar du en balans mellan att vara rolig och att vara pedagogisk och seriös? Det mesta av innehållet på YouTube är pedagogiskt, t.ex. serien ”Animate” – Hur man hjälper varje barn att uppfylla sin potential.</a:t>
            </a:r>
          </a:p>
          <a:p>
            <a:endParaRPr lang="sv-SE" sz="1000" baseline="0" dirty="0"/>
          </a:p>
          <a:p>
            <a:r>
              <a:rPr lang="sv-SE" sz="1000" baseline="0" dirty="0"/>
              <a:t>När du arbetar på en strategi för kommunikation med grupper i riskzonen kan det vara bra att även ha en närvaro på YouTube.</a:t>
            </a:r>
          </a:p>
          <a:p>
            <a:r>
              <a:rPr lang="sv-SE" sz="1000" baseline="0" dirty="0"/>
              <a:t>Med välutvecklat innehåll kan du lyckas ta dig in i </a:t>
            </a:r>
            <a:r>
              <a:rPr lang="sv-SE" sz="1000" b="1" u="sng" baseline="0" dirty="0"/>
              <a:t>ekokammaren</a:t>
            </a:r>
            <a:r>
              <a:rPr lang="sv-SE" sz="1000" baseline="0" dirty="0"/>
              <a:t> för personer som tillhör din målgrupp.</a:t>
            </a:r>
          </a:p>
          <a:p>
            <a:endParaRPr lang="sv-SE" sz="1000" baseline="0" dirty="0"/>
          </a:p>
          <a:p>
            <a:r>
              <a:rPr lang="sv-SE" sz="1000" baseline="0" dirty="0"/>
              <a:t>Det är INTE svårt att göra en YouTube-film. Alla klarar det med hjälp av en smarttelefon eller surfplatta. </a:t>
            </a:r>
          </a:p>
          <a:p>
            <a:r>
              <a:rPr lang="sv-SE" sz="1000" baseline="0" dirty="0"/>
              <a:t>Det finns en rad appar för att spela in, redigera och styla dina produktioner.</a:t>
            </a:r>
          </a:p>
          <a:p>
            <a:r>
              <a:rPr lang="sv-SE" sz="1000" baseline="0" dirty="0"/>
              <a:t>Det mesta kan göras på din mobila enhet.</a:t>
            </a:r>
          </a:p>
          <a:p>
            <a:endParaRPr lang="sv-SE" sz="1000" baseline="0" dirty="0"/>
          </a:p>
          <a:p>
            <a:r>
              <a:rPr lang="sv-SE" sz="1000" baseline="0" dirty="0"/>
              <a:t>Enkelhet och en viss amatörkänsla i produktionen gör till och med filmen mer trovärdig.</a:t>
            </a:r>
          </a:p>
          <a:p>
            <a:r>
              <a:rPr lang="sv-SE" sz="1000" baseline="0" dirty="0"/>
              <a:t>Det gör inget att tittarna märker att du inte är professionell filmmakare. Det är snarare en fördel.</a:t>
            </a:r>
          </a:p>
          <a:p>
            <a:r>
              <a:rPr lang="sv-SE" sz="1000" baseline="0" dirty="0"/>
              <a:t>Det understryker ditt budskaps autenticitet och gör det mycket mer personligt. </a:t>
            </a:r>
          </a:p>
          <a:p>
            <a:r>
              <a:rPr lang="sv-SE" sz="1000" baseline="0" dirty="0"/>
              <a:t>Och för att lyckas på YouTube måste du vara ”personlig”. Du inleder ett samtal med personer som är intresserade av dig och som förväntar sig att du ska visa intresse för dem – genom att visa upp dig själv.</a:t>
            </a:r>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65</a:t>
            </a:fld>
            <a:endParaRPr lang="sv-SE"/>
          </a:p>
        </p:txBody>
      </p:sp>
    </p:spTree>
    <p:extLst>
      <p:ext uri="{BB962C8B-B14F-4D97-AF65-F5344CB8AC3E}">
        <p14:creationId xmlns:p14="http://schemas.microsoft.com/office/powerpoint/2010/main" val="17471735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dirty="0"/>
              <a:t>Vi har precis lärt oss att YouTube-formatet är mycket enkelt att hantera.</a:t>
            </a:r>
          </a:p>
          <a:p>
            <a:endParaRPr lang="sv-SE" sz="1000" dirty="0"/>
          </a:p>
          <a:p>
            <a:r>
              <a:rPr lang="sv-SE" sz="1000" dirty="0"/>
              <a:t>Hur bygger man en innehållsstrategi på YouTube?</a:t>
            </a:r>
          </a:p>
          <a:p>
            <a:endParaRPr lang="sv-SE" sz="1000" baseline="0" dirty="0"/>
          </a:p>
          <a:p>
            <a:r>
              <a:rPr lang="sv-SE" sz="1000" dirty="0"/>
              <a:t>YouTube har tagit fram 10 beståndsdelar som kan hjälpa dig att göra produktioner som ger önskat resultat.</a:t>
            </a:r>
          </a:p>
          <a:p>
            <a:endParaRPr lang="sv-SE" sz="1000" dirty="0"/>
          </a:p>
          <a:p>
            <a:r>
              <a:rPr lang="sv-SE" sz="1000" dirty="0"/>
              <a:t>Källa: Bit.ly/10fundamentals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66</a:t>
            </a:fld>
            <a:endParaRPr lang="sv-SE"/>
          </a:p>
        </p:txBody>
      </p:sp>
    </p:spTree>
    <p:extLst>
      <p:ext uri="{BB962C8B-B14F-4D97-AF65-F5344CB8AC3E}">
        <p14:creationId xmlns:p14="http://schemas.microsoft.com/office/powerpoint/2010/main" val="10154171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67</a:t>
            </a:fld>
            <a:endParaRPr lang="sv-SE"/>
          </a:p>
        </p:txBody>
      </p:sp>
    </p:spTree>
    <p:extLst>
      <p:ext uri="{BB962C8B-B14F-4D97-AF65-F5344CB8AC3E}">
        <p14:creationId xmlns:p14="http://schemas.microsoft.com/office/powerpoint/2010/main" val="9757758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b="1" u="sng" dirty="0"/>
              <a:t>Samtal</a:t>
            </a:r>
            <a:endParaRPr lang="sv-SE" sz="1000" b="1" u="sng" dirty="0"/>
          </a:p>
          <a:p>
            <a:pPr marL="171450" indent="-171450">
              <a:buFont typeface="Arial" panose="020B0604020202020204" pitchFamily="34" charset="0"/>
              <a:buChar char="•"/>
            </a:pPr>
            <a:r>
              <a:rPr lang="sv-SE" sz="1000" dirty="0"/>
              <a:t>Tala direkt till målgruppen</a:t>
            </a:r>
          </a:p>
          <a:p>
            <a:pPr marL="171450" indent="-171450">
              <a:buFont typeface="Arial" panose="020B0604020202020204" pitchFamily="34" charset="0"/>
              <a:buChar char="•"/>
            </a:pPr>
            <a:r>
              <a:rPr lang="sv-SE" sz="1000" dirty="0"/>
              <a:t>Var lättillgänglig, genuin, autentisk – predika inte</a:t>
            </a:r>
          </a:p>
          <a:p>
            <a:pPr marL="0" indent="0">
              <a:buFont typeface="Arial" panose="020B0604020202020204" pitchFamily="34" charset="0"/>
              <a:buNone/>
            </a:pPr>
            <a:endParaRPr lang="sv-SE" sz="1000" b="1" u="sng" dirty="0"/>
          </a:p>
          <a:p>
            <a:pPr marL="0" indent="0">
              <a:buFont typeface="Arial" panose="020B0604020202020204" pitchFamily="34" charset="0"/>
              <a:buNone/>
            </a:pPr>
            <a:r>
              <a:rPr lang="sv-SE" sz="1000" b="1" u="sng" dirty="0"/>
              <a:t>Följdriktighet </a:t>
            </a:r>
          </a:p>
          <a:p>
            <a:pPr marL="171450" indent="-171450">
              <a:buFont typeface="Arial" panose="020B0604020202020204" pitchFamily="34" charset="0"/>
              <a:buChar char="•"/>
            </a:pPr>
            <a:r>
              <a:rPr lang="sv-SE" sz="1000" dirty="0"/>
              <a:t>Finns det starka återkommande inslag i dina idéer?</a:t>
            </a:r>
          </a:p>
          <a:p>
            <a:pPr marL="628650" lvl="1" indent="-171450">
              <a:buFont typeface="Arial" panose="020B0604020202020204" pitchFamily="34" charset="0"/>
              <a:buChar char="•"/>
            </a:pPr>
            <a:r>
              <a:rPr lang="sv-SE" sz="1000" dirty="0"/>
              <a:t>Schema &gt; mycket svårt, t.ex. tv-program &gt; Försök hellre med:</a:t>
            </a:r>
          </a:p>
          <a:p>
            <a:pPr marL="628650" lvl="1" indent="-171450">
              <a:buFont typeface="Arial" panose="020B0604020202020204" pitchFamily="34" charset="0"/>
              <a:buChar char="•"/>
            </a:pPr>
            <a:r>
              <a:rPr lang="sv-SE" sz="1000" dirty="0"/>
              <a:t>Personlighet &gt; Franchesca</a:t>
            </a:r>
            <a:r>
              <a:rPr lang="sv-SE" dirty="0"/>
              <a:t> </a:t>
            </a:r>
            <a:r>
              <a:rPr lang="sv-SE" sz="1000" dirty="0"/>
              <a:t>Ramsey</a:t>
            </a:r>
          </a:p>
          <a:p>
            <a:pPr marL="628650" lvl="1" indent="-171450">
              <a:buFont typeface="Arial" panose="020B0604020202020204" pitchFamily="34" charset="0"/>
              <a:buChar char="•"/>
            </a:pPr>
            <a:r>
              <a:rPr lang="sv-SE" sz="1000" dirty="0"/>
              <a:t>Format &gt; tedex: de 10 budorden, kyckling</a:t>
            </a:r>
          </a:p>
          <a:p>
            <a:pPr marL="628650" lvl="1" indent="-171450">
              <a:buFont typeface="Arial" panose="020B0604020202020204" pitchFamily="34" charset="0"/>
              <a:buChar char="•"/>
            </a:pPr>
            <a:r>
              <a:rPr lang="sv-SE" sz="1000" dirty="0"/>
              <a:t>Röst &gt; perspektiv eller synvinkel: alltid röd t-shirt</a:t>
            </a:r>
            <a:r>
              <a:rPr lang="en-US" dirty="0"/>
              <a:t>	</a:t>
            </a:r>
          </a:p>
          <a:p>
            <a:pPr marL="628650" lvl="1" indent="-171450">
              <a:buFont typeface="Arial" panose="020B0604020202020204" pitchFamily="34" charset="0"/>
              <a:buChar char="•"/>
            </a:pPr>
            <a:r>
              <a:rPr lang="sv-SE" sz="1000" dirty="0"/>
              <a:t>t.ex. Blacknerdcomedy</a:t>
            </a:r>
          </a:p>
          <a:p>
            <a:pPr marL="0" indent="0">
              <a:buFont typeface="Arial" panose="020B0604020202020204" pitchFamily="34" charset="0"/>
              <a:buNone/>
            </a:pPr>
            <a:endParaRPr lang="sv-SE" sz="1000" b="1" u="sng" dirty="0"/>
          </a:p>
          <a:p>
            <a:pPr marL="0" indent="0">
              <a:buFont typeface="Arial" panose="020B0604020202020204" pitchFamily="34" charset="0"/>
              <a:buNone/>
            </a:pPr>
            <a:r>
              <a:rPr lang="sv-SE" sz="1000" b="1" u="sng" dirty="0"/>
              <a:t>Hållbarhet</a:t>
            </a:r>
          </a:p>
          <a:p>
            <a:pPr marL="171450" indent="-171450">
              <a:buFont typeface="Arial" panose="020B0604020202020204" pitchFamily="34" charset="0"/>
              <a:buChar char="•"/>
            </a:pPr>
            <a:r>
              <a:rPr lang="sv-SE" sz="1000" dirty="0"/>
              <a:t>Om målgruppen gillar det, kan du göra mer?</a:t>
            </a:r>
          </a:p>
          <a:p>
            <a:pPr marL="171450" indent="-171450">
              <a:buFont typeface="Arial" panose="020B0604020202020204" pitchFamily="34" charset="0"/>
              <a:buChar char="•"/>
            </a:pPr>
            <a:r>
              <a:rPr lang="sv-SE" sz="1000" dirty="0"/>
              <a:t>The fine bros: om vi inte kan göra tre videor om dagen skippar vi idén</a:t>
            </a:r>
          </a:p>
          <a:p>
            <a:pPr marL="171450" indent="-171450">
              <a:buFont typeface="Arial" panose="020B0604020202020204" pitchFamily="34" charset="0"/>
              <a:buChar char="•"/>
            </a:pPr>
            <a:r>
              <a:rPr lang="sv-SE" sz="1000" dirty="0"/>
              <a:t>Project invisible people om hemlösa personer</a:t>
            </a:r>
          </a:p>
          <a:p>
            <a:pPr marL="0" indent="0">
              <a:buFont typeface="Arial" panose="020B0604020202020204" pitchFamily="34" charset="0"/>
              <a:buNone/>
            </a:pPr>
            <a:endParaRPr lang="sv-SE" sz="1000" b="1" u="sng" dirty="0"/>
          </a:p>
          <a:p>
            <a:pPr marL="0" indent="0">
              <a:buFont typeface="Arial" panose="020B0604020202020204" pitchFamily="34" charset="0"/>
              <a:buNone/>
            </a:pPr>
            <a:r>
              <a:rPr lang="sv-SE" sz="1000" b="1" u="sng" dirty="0"/>
              <a:t>Upptäckbarhet</a:t>
            </a:r>
          </a:p>
          <a:p>
            <a:pPr marL="171450" indent="-171450">
              <a:buFont typeface="Arial" panose="020B0604020202020204" pitchFamily="34" charset="0"/>
              <a:buChar char="•"/>
            </a:pPr>
            <a:r>
              <a:rPr lang="sv-SE" sz="1000" dirty="0"/>
              <a:t>Hittas dina videor när man gör en sökning?</a:t>
            </a:r>
          </a:p>
          <a:p>
            <a:pPr marL="171450" indent="-171450">
              <a:buFont typeface="Arial" panose="020B0604020202020204" pitchFamily="34" charset="0"/>
              <a:buChar char="•"/>
            </a:pPr>
            <a:r>
              <a:rPr lang="sv-SE" sz="1000" dirty="0"/>
              <a:t>Tänk på titlar och beskrivningar</a:t>
            </a:r>
          </a:p>
          <a:p>
            <a:pPr marL="171450" indent="-171450">
              <a:buFont typeface="Arial" panose="020B0604020202020204" pitchFamily="34" charset="0"/>
              <a:buChar char="•"/>
            </a:pPr>
            <a:r>
              <a:rPr lang="sv-SE" sz="1000" dirty="0"/>
              <a:t>Trend &lt;&gt; långvarig</a:t>
            </a:r>
          </a:p>
          <a:p>
            <a:pPr marL="171450" indent="-171450">
              <a:buFont typeface="Arial" panose="020B0604020202020204" pitchFamily="34" charset="0"/>
              <a:buChar char="•"/>
            </a:pPr>
            <a:r>
              <a:rPr lang="sv-SE" sz="1000" dirty="0"/>
              <a:t>De tre första orden måste matcha trender &gt; google.com/trends/explore</a:t>
            </a:r>
          </a:p>
          <a:p>
            <a:pPr marL="171450" indent="-171450">
              <a:buFont typeface="Arial" panose="020B0604020202020204" pitchFamily="34" charset="0"/>
              <a:buChar char="•"/>
            </a:pPr>
            <a:r>
              <a:rPr lang="sv-SE" sz="1000" dirty="0"/>
              <a:t>T.ex. Telfaz11 no woman no drive</a:t>
            </a:r>
          </a:p>
          <a:p>
            <a:pPr marL="0" indent="0">
              <a:buFont typeface="Arial" panose="020B0604020202020204" pitchFamily="34" charset="0"/>
              <a:buNone/>
            </a:pPr>
            <a:endParaRPr lang="sv-SE" sz="1200" b="1" i="0" u="sng" kern="1200" dirty="0">
              <a:solidFill>
                <a:schemeClr val="tx1"/>
              </a:solidFill>
              <a:effectLst/>
              <a:latin typeface="+mn-lt"/>
              <a:ea typeface="+mn-ea"/>
              <a:cs typeface="+mn-cs"/>
            </a:endParaRPr>
          </a:p>
          <a:p>
            <a:pPr marL="0" indent="0">
              <a:buFont typeface="Arial" panose="020B0604020202020204" pitchFamily="34" charset="0"/>
              <a:buNone/>
            </a:pPr>
            <a:r>
              <a:rPr lang="sv-SE" sz="1200" b="1" i="0" u="sng" kern="1200" dirty="0">
                <a:solidFill>
                  <a:schemeClr val="tx1"/>
                </a:solidFill>
                <a:effectLst/>
                <a:latin typeface="+mn-lt"/>
              </a:rPr>
              <a:t>Samarbete</a:t>
            </a:r>
          </a:p>
          <a:p>
            <a:pPr marL="171450" indent="-171450">
              <a:buFont typeface="Arial" panose="020B0604020202020204" pitchFamily="34" charset="0"/>
              <a:buChar char="•"/>
            </a:pPr>
            <a:r>
              <a:rPr lang="sv-SE" sz="1200" i="0" kern="1200" dirty="0">
                <a:solidFill>
                  <a:schemeClr val="tx1"/>
                </a:solidFill>
                <a:effectLst/>
                <a:latin typeface="+mn-lt"/>
              </a:rPr>
              <a:t>Bygg en ”gäststol” till programmet.</a:t>
            </a:r>
          </a:p>
          <a:p>
            <a:pPr marL="171450" indent="-171450">
              <a:buFont typeface="Arial" panose="020B0604020202020204" pitchFamily="34" charset="0"/>
              <a:buChar char="•"/>
            </a:pPr>
            <a:r>
              <a:rPr lang="sv-SE" sz="1200" i="0" kern="1200" dirty="0">
                <a:solidFill>
                  <a:schemeClr val="tx1"/>
                </a:solidFill>
                <a:effectLst/>
                <a:latin typeface="+mn-lt"/>
              </a:rPr>
              <a:t>Designa programmet på ett sätt som gör det</a:t>
            </a:r>
            <a:r>
              <a:rPr lang="sv-SE" dirty="0"/>
              <a:t> </a:t>
            </a:r>
            <a:r>
              <a:rPr lang="sv-SE" sz="1200" i="0" kern="1200" dirty="0">
                <a:solidFill>
                  <a:schemeClr val="tx1"/>
                </a:solidFill>
                <a:effectLst/>
                <a:latin typeface="+mn-lt"/>
              </a:rPr>
              <a:t>enkelt och logiskt att ha gäster.</a:t>
            </a:r>
          </a:p>
          <a:p>
            <a:pPr marL="171450" indent="-171450">
              <a:buFont typeface="Arial" panose="020B0604020202020204" pitchFamily="34" charset="0"/>
              <a:buChar char="•"/>
            </a:pPr>
            <a:r>
              <a:rPr lang="sv-SE" sz="1200" i="0" kern="1200" dirty="0">
                <a:solidFill>
                  <a:schemeClr val="tx1"/>
                </a:solidFill>
                <a:effectLst/>
                <a:latin typeface="+mn-lt"/>
              </a:rPr>
              <a:t>Kontakta partner som passar. Leta upp</a:t>
            </a:r>
            <a:r>
              <a:rPr lang="sv-SE" dirty="0"/>
              <a:t> </a:t>
            </a:r>
            <a:r>
              <a:rPr lang="sv-SE" sz="1200" i="0" kern="1200" dirty="0">
                <a:solidFill>
                  <a:schemeClr val="tx1"/>
                </a:solidFill>
                <a:effectLst/>
                <a:latin typeface="+mn-lt"/>
              </a:rPr>
              <a:t>kreatörer på ditt område med</a:t>
            </a:r>
            <a:r>
              <a:rPr lang="sv-SE" dirty="0"/>
              <a:t> </a:t>
            </a:r>
            <a:r>
              <a:rPr lang="sv-SE" sz="1200" i="0" kern="1200" dirty="0">
                <a:solidFill>
                  <a:schemeClr val="tx1"/>
                </a:solidFill>
                <a:effectLst/>
                <a:latin typeface="+mn-lt"/>
              </a:rPr>
              <a:t>ungefär lika många prenumeranter.</a:t>
            </a:r>
            <a:br>
              <a:rPr dirty="0"/>
            </a:br>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68</a:t>
            </a:fld>
            <a:endParaRPr lang="sv-SE"/>
          </a:p>
        </p:txBody>
      </p:sp>
    </p:spTree>
    <p:extLst>
      <p:ext uri="{BB962C8B-B14F-4D97-AF65-F5344CB8AC3E}">
        <p14:creationId xmlns:p14="http://schemas.microsoft.com/office/powerpoint/2010/main" val="20959428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dirty="0"/>
              <a:t>https://www.youtube.com/watch?feature=player_embedded&amp;v=YpKAtk5C0lM</a:t>
            </a:r>
          </a:p>
          <a:p>
            <a:endParaRPr lang="sv-SE" sz="1000" dirty="0"/>
          </a:p>
          <a:p>
            <a:r>
              <a:rPr lang="sv-SE" sz="1000" dirty="0"/>
              <a:t>https://www.youtube.com/nonprofits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69</a:t>
            </a:fld>
            <a:endParaRPr lang="sv-SE"/>
          </a:p>
        </p:txBody>
      </p:sp>
    </p:spTree>
    <p:extLst>
      <p:ext uri="{BB962C8B-B14F-4D97-AF65-F5344CB8AC3E}">
        <p14:creationId xmlns:p14="http://schemas.microsoft.com/office/powerpoint/2010/main" val="3128700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u="sng" dirty="0"/>
              <a:t>Question to the participants: how many Friends do you have on Facebook? How many posts do you post daily? And how many Likes do you give daily to posts by your friends?</a:t>
            </a:r>
          </a:p>
          <a:p>
            <a:endParaRPr lang="sv-SE" sz="1000" u="sng" dirty="0"/>
          </a:p>
          <a:p>
            <a:r>
              <a:rPr lang="sv-SE" sz="1000" u="sng" dirty="0"/>
              <a:t>Explains the size and importance of Facebook on a global scale.</a:t>
            </a:r>
          </a:p>
          <a:p>
            <a:endParaRPr lang="sv-SE" sz="1000" u="sng" dirty="0"/>
          </a:p>
          <a:p>
            <a:r>
              <a:rPr lang="sv-SE" sz="1000" u="sng" dirty="0"/>
              <a:t>Inspires to approach the internet as a platform for inter-action and communication instead of sending information</a:t>
            </a:r>
          </a:p>
          <a:p>
            <a:endParaRPr lang="sv-SE" sz="1000" u="sng" baseline="0" dirty="0"/>
          </a:p>
          <a:p>
            <a:r>
              <a:rPr lang="sv-SE" sz="1000" u="sng" baseline="0" dirty="0"/>
              <a:t>Fail harder</a:t>
            </a:r>
            <a:endParaRPr lang="sv-SE"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70</a:t>
            </a:fld>
            <a:endParaRPr lang="sv-SE"/>
          </a:p>
        </p:txBody>
      </p:sp>
    </p:spTree>
    <p:extLst>
      <p:ext uri="{BB962C8B-B14F-4D97-AF65-F5344CB8AC3E}">
        <p14:creationId xmlns:p14="http://schemas.microsoft.com/office/powerpoint/2010/main" val="9811573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u="none" dirty="0"/>
              <a:t>Fler tips:</a:t>
            </a:r>
          </a:p>
          <a:p>
            <a:pPr marL="171450" indent="-171450">
              <a:buFont typeface="Arial" panose="020B0604020202020204" pitchFamily="34" charset="0"/>
              <a:buChar char="•"/>
            </a:pPr>
            <a:r>
              <a:rPr lang="sv-SE" sz="1000" dirty="0"/>
              <a:t>Mindre är mer</a:t>
            </a:r>
          </a:p>
          <a:p>
            <a:pPr marL="171450" indent="-171450">
              <a:buFont typeface="Arial" panose="020B0604020202020204" pitchFamily="34" charset="0"/>
              <a:buChar char="•"/>
            </a:pPr>
            <a:r>
              <a:rPr lang="sv-SE" sz="1000" dirty="0"/>
              <a:t>Färre inlägg med motberättelser har bättre effekt</a:t>
            </a:r>
          </a:p>
          <a:p>
            <a:pPr marL="171450" indent="-171450">
              <a:buFont typeface="Arial" panose="020B0604020202020204" pitchFamily="34" charset="0"/>
              <a:buChar char="•"/>
            </a:pPr>
            <a:r>
              <a:rPr lang="sv-SE" sz="1000" baseline="0" dirty="0"/>
              <a:t>Mer specifika inlägg får bättre mottagande – inte fler än 1–3 inlägg/dag</a:t>
            </a:r>
          </a:p>
          <a:p>
            <a:pPr marL="171450" indent="-171450">
              <a:buFont typeface="Arial" panose="020B0604020202020204" pitchFamily="34" charset="0"/>
              <a:buChar char="•"/>
            </a:pPr>
            <a:endParaRPr lang="sv-SE" sz="1000" baseline="0" dirty="0"/>
          </a:p>
          <a:p>
            <a:pPr marL="171450" indent="-171450">
              <a:buFont typeface="Arial" panose="020B0604020202020204" pitchFamily="34" charset="0"/>
              <a:buChar char="•"/>
            </a:pPr>
            <a:r>
              <a:rPr lang="sv-SE" sz="1000" dirty="0"/>
              <a:t>Lägligt = anpassa budskap, inlägg och bilder efter faktiska händelser, aktiviteter i din community, omgivningar, traditionella medier</a:t>
            </a:r>
          </a:p>
          <a:p>
            <a:pPr marL="0" indent="0">
              <a:buFont typeface="Arial" panose="020B0604020202020204" pitchFamily="34" charset="0"/>
              <a:buNone/>
            </a:pPr>
            <a:endParaRPr lang="sv-SE" sz="1000" baseline="0" dirty="0"/>
          </a:p>
          <a:p>
            <a:pPr marL="171450" indent="-171450">
              <a:buFont typeface="Arial" panose="020B0604020202020204" pitchFamily="34" charset="0"/>
              <a:buChar char="•"/>
            </a:pPr>
            <a:r>
              <a:rPr lang="sv-SE" sz="1000" baseline="0" dirty="0"/>
              <a:t>Skilj på dynamisk räckvidd och betald räckvidd (se Facebook-annonser)</a:t>
            </a:r>
          </a:p>
          <a:p>
            <a:pPr marL="171450" indent="-171450">
              <a:buFont typeface="Arial" panose="020B0604020202020204" pitchFamily="34" charset="0"/>
              <a:buChar char="•"/>
            </a:pPr>
            <a:endParaRPr lang="sv-SE" sz="100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0" u="none" baseline="0" dirty="0"/>
              <a:t>Länka Facebook till Instagram</a:t>
            </a:r>
            <a:endParaRPr lang="sv-SE" sz="1000" b="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71</a:t>
            </a:fld>
            <a:endParaRPr lang="sv-SE"/>
          </a:p>
        </p:txBody>
      </p:sp>
    </p:spTree>
    <p:extLst>
      <p:ext uri="{BB962C8B-B14F-4D97-AF65-F5344CB8AC3E}">
        <p14:creationId xmlns:p14="http://schemas.microsoft.com/office/powerpoint/2010/main" val="879669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sv-SE" sz="1000" baseline="0" dirty="0"/>
              <a:t>Svaren på de här frågorna utgör den grundläggande strukturen för din kampanjstrategi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t>Utgå från de här frågorna och ta fram en framgångsrik kampanj kring motberättelse/alternativa berättelser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a:t>
            </a:fld>
            <a:endParaRPr lang="sv-SE"/>
          </a:p>
        </p:txBody>
      </p:sp>
    </p:spTree>
    <p:extLst>
      <p:ext uri="{BB962C8B-B14F-4D97-AF65-F5344CB8AC3E}">
        <p14:creationId xmlns:p14="http://schemas.microsoft.com/office/powerpoint/2010/main" val="25993504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sv-SE" sz="1000" b="1" baseline="0" dirty="0"/>
              <a:t>Skilj på dynamisk räckvidd och betald räckvidd &gt; Facebook har flera verktyg som </a:t>
            </a:r>
            <a:r>
              <a:rPr lang="sv-SE" sz="1000" b="1" dirty="0"/>
              <a:t>kan hjälpa dig att nå </a:t>
            </a:r>
            <a:r>
              <a:rPr lang="sv-SE" sz="1000" b="1" u="sng" dirty="0"/>
              <a:t>nya</a:t>
            </a:r>
            <a:r>
              <a:rPr lang="sv-SE" sz="1000" b="1" dirty="0"/>
              <a:t> människor </a:t>
            </a:r>
          </a:p>
          <a:p>
            <a:endParaRPr lang="sv-SE" sz="1000" b="1" u="sng" kern="1200" dirty="0">
              <a:solidFill>
                <a:schemeClr val="tx1"/>
              </a:solidFill>
              <a:effectLst/>
              <a:latin typeface="+mn-lt"/>
              <a:ea typeface="+mn-ea"/>
              <a:cs typeface="+mn-cs"/>
            </a:endParaRPr>
          </a:p>
          <a:p>
            <a:r>
              <a:rPr lang="sv-SE" sz="1000" b="0" u="none" kern="1200" dirty="0">
                <a:solidFill>
                  <a:schemeClr val="tx1"/>
                </a:solidFill>
                <a:effectLst/>
                <a:latin typeface="+mn-lt"/>
              </a:rPr>
              <a:t>1. Facebook-annonser för ideella organisationer: </a:t>
            </a:r>
            <a:r>
              <a:rPr lang="sv-SE" sz="1000" b="0" u="none" dirty="0"/>
              <a:t>https://nonprofits.fb.com/topic/ads/</a:t>
            </a:r>
          </a:p>
          <a:p>
            <a:r>
              <a:rPr lang="sv-SE" sz="1000" b="0" u="none" kern="1200" dirty="0">
                <a:solidFill>
                  <a:schemeClr val="tx1"/>
                </a:solidFill>
                <a:effectLst/>
                <a:latin typeface="+mn-lt"/>
              </a:rPr>
              <a:t>2. På Facebook-sidan för små och medelstora företag finns ett antal verktyg som du kan ta hjälp av:</a:t>
            </a:r>
            <a:r>
              <a:rPr lang="sv-SE" dirty="0"/>
              <a:t> </a:t>
            </a:r>
            <a:r>
              <a:rPr lang="sv-SE" sz="1000" u="sng" kern="1200" dirty="0">
                <a:solidFill>
                  <a:schemeClr val="tx1"/>
                </a:solidFill>
                <a:effectLst/>
                <a:latin typeface="+mn-lt"/>
                <a:hlinkClick r:id="rId3"/>
              </a:rPr>
              <a:t>https://www.facebook.com/blueprint?attachment_canonical_url=https%3A%2F%2Fwww.facebook.com%2Fblueprint</a:t>
            </a:r>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 </a:t>
            </a:r>
            <a:endParaRPr lang="sv-SE" sz="1000" kern="1200" dirty="0">
              <a:solidFill>
                <a:schemeClr val="tx1"/>
              </a:solidFill>
              <a:effectLst/>
              <a:latin typeface="+mn-lt"/>
              <a:ea typeface="+mn-ea"/>
              <a:cs typeface="+mn-cs"/>
            </a:endParaRPr>
          </a:p>
          <a:p>
            <a:r>
              <a:rPr lang="sv-SE" sz="1000" b="1" dirty="0"/>
              <a:t>Argument</a:t>
            </a:r>
            <a:r>
              <a:rPr lang="sv-SE" dirty="0"/>
              <a:t> </a:t>
            </a:r>
            <a:r>
              <a:rPr lang="sv-SE" sz="1000" b="1" baseline="0" dirty="0"/>
              <a:t>för betalda annonser</a:t>
            </a:r>
          </a:p>
          <a:p>
            <a:pPr marL="171450" lvl="0" indent="-171450">
              <a:buFont typeface="Arial" panose="020B0604020202020204" pitchFamily="34" charset="0"/>
              <a:buChar char="•"/>
            </a:pPr>
            <a:r>
              <a:rPr lang="sv-SE" sz="1000" kern="1200" dirty="0">
                <a:solidFill>
                  <a:schemeClr val="tx1"/>
                </a:solidFill>
                <a:effectLst/>
                <a:latin typeface="+mn-lt"/>
              </a:rPr>
              <a:t>Hitta nya supportrar genom att</a:t>
            </a:r>
            <a:r>
              <a:rPr lang="sv-SE" dirty="0"/>
              <a:t> </a:t>
            </a:r>
            <a:r>
              <a:rPr lang="sv-SE" sz="1000" kern="1200" dirty="0">
                <a:solidFill>
                  <a:schemeClr val="tx1"/>
                </a:solidFill>
                <a:effectLst/>
                <a:latin typeface="+mn-lt"/>
              </a:rPr>
              <a:t>nå</a:t>
            </a:r>
            <a:r>
              <a:rPr lang="sv-SE" dirty="0"/>
              <a:t> </a:t>
            </a:r>
            <a:r>
              <a:rPr lang="sv-SE" sz="1000" kern="1200" dirty="0">
                <a:solidFill>
                  <a:schemeClr val="tx1"/>
                </a:solidFill>
                <a:effectLst/>
                <a:latin typeface="+mn-lt"/>
              </a:rPr>
              <a:t>ut utanför</a:t>
            </a:r>
            <a:r>
              <a:rPr lang="sv-SE" dirty="0"/>
              <a:t> </a:t>
            </a:r>
            <a:r>
              <a:rPr lang="sv-SE" sz="1000" kern="1200" dirty="0">
                <a:solidFill>
                  <a:schemeClr val="tx1"/>
                </a:solidFill>
                <a:effectLst/>
                <a:latin typeface="+mn-lt"/>
              </a:rPr>
              <a:t>din</a:t>
            </a:r>
            <a:r>
              <a:rPr lang="sv-SE" dirty="0"/>
              <a:t> </a:t>
            </a:r>
            <a:r>
              <a:rPr lang="sv-SE" sz="1000" kern="1200" dirty="0">
                <a:solidFill>
                  <a:schemeClr val="tx1"/>
                </a:solidFill>
                <a:effectLst/>
                <a:latin typeface="+mn-lt"/>
              </a:rPr>
              <a:t>befintliga community</a:t>
            </a:r>
          </a:p>
          <a:p>
            <a:pPr marL="171450" lvl="0" indent="-171450">
              <a:buFont typeface="Arial" panose="020B0604020202020204" pitchFamily="34" charset="0"/>
              <a:buChar char="•"/>
            </a:pPr>
            <a:r>
              <a:rPr lang="sv-SE" dirty="0"/>
              <a:t>Försök få kontakt med personer som liknar dina befintliga anhängare</a:t>
            </a:r>
          </a:p>
          <a:p>
            <a:pPr marL="171450" lvl="0" indent="-171450">
              <a:buFont typeface="Arial" panose="020B0604020202020204" pitchFamily="34" charset="0"/>
              <a:buChar char="•"/>
            </a:pPr>
            <a:r>
              <a:rPr lang="sv-SE" dirty="0"/>
              <a:t>Se till att din målgrupp ser ett viktigt inlägg</a:t>
            </a:r>
          </a:p>
          <a:p>
            <a:pPr marL="171450" lvl="0" indent="-171450">
              <a:buFont typeface="Arial" panose="020B0604020202020204" pitchFamily="34" charset="0"/>
              <a:buChar char="•"/>
            </a:pPr>
            <a:r>
              <a:rPr lang="sv-SE" dirty="0"/>
              <a:t>Skicka uppmaningar till handling till personer med specifika demografier, intressen eller beteenden</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Uppmuntra till specifika beteenden, som att besöka din webbplats eller registrera sig för din e-postlista</a:t>
            </a:r>
            <a:endParaRPr lang="sv-SE" sz="1000" dirty="0"/>
          </a:p>
          <a:p>
            <a:pPr marL="171450" indent="-171450">
              <a:buFont typeface="Arial" panose="020B0604020202020204" pitchFamily="34" charset="0"/>
              <a:buChar char="•"/>
            </a:pPr>
            <a:endParaRPr lang="sv-SE" sz="1000" dirty="0"/>
          </a:p>
          <a:p>
            <a:r>
              <a:rPr lang="sv-SE" sz="1000" kern="1200" dirty="0">
                <a:solidFill>
                  <a:schemeClr val="tx1"/>
                </a:solidFill>
                <a:effectLst/>
                <a:latin typeface="+mn-lt"/>
              </a:rPr>
              <a:t>Med hjälp av Facebook-annonser kan du nå </a:t>
            </a:r>
            <a:r>
              <a:rPr lang="sv-SE" sz="1000" u="sng" kern="1200" dirty="0">
                <a:solidFill>
                  <a:schemeClr val="tx1"/>
                </a:solidFill>
                <a:effectLst/>
                <a:latin typeface="+mn-lt"/>
              </a:rPr>
              <a:t>nya</a:t>
            </a:r>
            <a:r>
              <a:rPr lang="sv-SE" sz="1000" kern="1200" dirty="0">
                <a:solidFill>
                  <a:schemeClr val="tx1"/>
                </a:solidFill>
                <a:effectLst/>
                <a:latin typeface="+mn-lt"/>
              </a:rPr>
              <a:t> personer på Facebook som kan vara intresserade av din organisation.</a:t>
            </a:r>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Facebook-annonser är betald placering av innehåll på Facebook. Annonser visas direkt i nyhetsflödet eller i kolumnen till höger. </a:t>
            </a:r>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Annonser är särskilt användbara om du vill nå nya människor på Facebook eller visa ditt budskap för en viss målgrupp. </a:t>
            </a:r>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Du kan annonsera för så lite som 5 euro, så du behöver ingen stor budget.</a:t>
            </a:r>
            <a:endParaRPr lang="sv-SE" sz="1000" kern="1200" dirty="0">
              <a:solidFill>
                <a:schemeClr val="tx1"/>
              </a:solidFill>
              <a:effectLst/>
              <a:latin typeface="+mn-lt"/>
              <a:ea typeface="+mn-ea"/>
              <a:cs typeface="+mn-cs"/>
            </a:endParaRPr>
          </a:p>
          <a:p>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Hur kan jag använda annonser för min ideella organisation?</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Hitta nya supportrar genom att nå ut utanför din befintliga community</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Försök få kontakt med personer som liknar dina befintliga anhängare</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Se till att din målgrupp ser ett viktigt inlägg</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Skicka uppmaningar till handling till personer med specifika demografier, intressen eller beteenden</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Uppmuntra specifika beteenden, som att besöka din webbplats eller registrera sig för din e-postlista</a:t>
            </a:r>
            <a:endParaRPr lang="sv-SE" sz="1000" kern="1200" dirty="0">
              <a:solidFill>
                <a:schemeClr val="tx1"/>
              </a:solidFill>
              <a:effectLst/>
              <a:latin typeface="+mn-lt"/>
              <a:ea typeface="+mn-ea"/>
              <a:cs typeface="+mn-cs"/>
            </a:endParaRPr>
          </a:p>
          <a:p>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Hur skapar jag en annons?</a:t>
            </a:r>
            <a:endParaRPr lang="sv-SE" sz="1000" kern="1200" dirty="0">
              <a:solidFill>
                <a:schemeClr val="tx1"/>
              </a:solidFill>
              <a:effectLst/>
              <a:latin typeface="+mn-lt"/>
              <a:ea typeface="+mn-ea"/>
              <a:cs typeface="+mn-cs"/>
            </a:endParaRPr>
          </a:p>
          <a:p>
            <a:pPr marL="228600" indent="-228600">
              <a:buFont typeface="+mj-lt"/>
              <a:buAutoNum type="arabicPeriod"/>
            </a:pPr>
            <a:r>
              <a:rPr lang="sv-SE" sz="1000" kern="1200" dirty="0">
                <a:solidFill>
                  <a:schemeClr val="tx1"/>
                </a:solidFill>
                <a:effectLst/>
                <a:latin typeface="+mn-lt"/>
              </a:rPr>
              <a:t>För det första behöver du</a:t>
            </a:r>
            <a:r>
              <a:rPr lang="sv-SE" dirty="0"/>
              <a:t> </a:t>
            </a:r>
            <a:r>
              <a:rPr lang="sv-SE" sz="1000" kern="1200" dirty="0">
                <a:solidFill>
                  <a:schemeClr val="tx1"/>
                </a:solidFill>
                <a:effectLst/>
                <a:latin typeface="+mn-lt"/>
              </a:rPr>
              <a:t>välja en målsättning. Målsättningen motsvarar vad du vill åstadkomma. När du väljer en målsättning skapar detta en kampanj som ligger på den första nivån i annonsstrukturen. </a:t>
            </a:r>
            <a:endParaRPr lang="sv-SE" sz="1000" kern="1200" dirty="0">
              <a:solidFill>
                <a:schemeClr val="tx1"/>
              </a:solidFill>
              <a:effectLst/>
              <a:latin typeface="+mn-lt"/>
              <a:ea typeface="+mn-ea"/>
              <a:cs typeface="+mn-cs"/>
            </a:endParaRPr>
          </a:p>
          <a:p>
            <a:pPr marL="228600" indent="-228600">
              <a:buFont typeface="+mj-lt"/>
              <a:buAutoNum type="arabicPeriod"/>
            </a:pPr>
            <a:r>
              <a:rPr lang="sv-SE" sz="1000" kern="1200" dirty="0">
                <a:solidFill>
                  <a:schemeClr val="tx1"/>
                </a:solidFill>
                <a:effectLst/>
                <a:latin typeface="+mn-lt"/>
              </a:rPr>
              <a:t>För det andra ska du</a:t>
            </a:r>
            <a:r>
              <a:rPr lang="sv-SE" dirty="0"/>
              <a:t> </a:t>
            </a:r>
            <a:r>
              <a:rPr lang="sv-SE" sz="1000" kern="1200" dirty="0">
                <a:solidFill>
                  <a:schemeClr val="tx1"/>
                </a:solidFill>
                <a:effectLst/>
                <a:latin typeface="+mn-lt"/>
              </a:rPr>
              <a:t>definiera din målgrupp, välja var annonserna ska visas och välja budget och schema. Välj mellan exempelvis:</a:t>
            </a:r>
            <a:endParaRPr lang="sv-SE"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sv-SE" sz="1000" kern="1200" dirty="0">
                <a:solidFill>
                  <a:schemeClr val="tx1"/>
                </a:solidFill>
                <a:effectLst/>
                <a:latin typeface="+mn-lt"/>
              </a:rPr>
              <a:t>Demografi. Nå personer utifrån ålder, kön, utbildning med mera.</a:t>
            </a:r>
            <a:endParaRPr lang="sv-SE"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sv-SE" sz="1000" kern="1200" dirty="0">
                <a:solidFill>
                  <a:schemeClr val="tx1"/>
                </a:solidFill>
                <a:effectLst/>
                <a:latin typeface="+mn-lt"/>
              </a:rPr>
              <a:t>Intressen. Nå personer utifrån deras intressen, hobbyer och sidor de gillar på Facebook.</a:t>
            </a:r>
            <a:endParaRPr lang="sv-SE"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sv-SE" sz="1000" kern="1200" dirty="0">
                <a:solidFill>
                  <a:schemeClr val="tx1"/>
                </a:solidFill>
                <a:effectLst/>
                <a:latin typeface="+mn-lt"/>
              </a:rPr>
              <a:t>Beteenden. Hitta personer utifrån deras köpbeteenden, enhetsanvändning och andra aktiviteter.</a:t>
            </a:r>
            <a:endParaRPr lang="sv-SE"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sv-SE" sz="1000" kern="1200" dirty="0">
                <a:solidFill>
                  <a:schemeClr val="tx1"/>
                </a:solidFill>
                <a:effectLst/>
                <a:latin typeface="+mn-lt"/>
              </a:rPr>
              <a:t>Förbindelser. Nå personer eller deras vänner utifrån sidor de gillar.</a:t>
            </a:r>
            <a:endParaRPr lang="sv-SE" sz="1000" kern="1200" dirty="0">
              <a:solidFill>
                <a:schemeClr val="tx1"/>
              </a:solidFill>
              <a:effectLst/>
              <a:latin typeface="+mn-lt"/>
              <a:ea typeface="+mn-ea"/>
              <a:cs typeface="+mn-cs"/>
            </a:endParaRPr>
          </a:p>
          <a:p>
            <a:pPr marL="228600" indent="-228600">
              <a:buFont typeface="+mj-lt"/>
              <a:buAutoNum type="arabicPeriod"/>
            </a:pPr>
            <a:r>
              <a:rPr lang="sv-SE" sz="1000" kern="1200" dirty="0">
                <a:solidFill>
                  <a:schemeClr val="tx1"/>
                </a:solidFill>
                <a:effectLst/>
                <a:latin typeface="+mn-lt"/>
              </a:rPr>
              <a:t>För det tredje ska du välja vilket innehåll som ska visas.</a:t>
            </a:r>
            <a:endParaRPr lang="sv-S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72</a:t>
            </a:fld>
            <a:endParaRPr lang="sv-SE"/>
          </a:p>
        </p:txBody>
      </p:sp>
    </p:spTree>
    <p:extLst>
      <p:ext uri="{BB962C8B-B14F-4D97-AF65-F5344CB8AC3E}">
        <p14:creationId xmlns:p14="http://schemas.microsoft.com/office/powerpoint/2010/main" val="19590464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73</a:t>
            </a:fld>
            <a:endParaRPr lang="sv-SE"/>
          </a:p>
        </p:txBody>
      </p:sp>
    </p:spTree>
    <p:extLst>
      <p:ext uri="{BB962C8B-B14F-4D97-AF65-F5344CB8AC3E}">
        <p14:creationId xmlns:p14="http://schemas.microsoft.com/office/powerpoint/2010/main" val="34352091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u="sng" dirty="0"/>
              <a:t>Question to participants: send out at tweet at – and check retweets in next break</a:t>
            </a:r>
          </a:p>
          <a:p>
            <a:endParaRPr lang="sv-SE" sz="1000" baseline="0" dirty="0"/>
          </a:p>
          <a:p>
            <a:r>
              <a:rPr lang="sv-SE" sz="1000" dirty="0"/>
              <a:t>”Extremister online gör väsen av sig men är få –</a:t>
            </a:r>
            <a:r>
              <a:rPr lang="sv-SE" dirty="0"/>
              <a:t> </a:t>
            </a:r>
            <a:r>
              <a:rPr lang="sv-SE" sz="1000" dirty="0"/>
              <a:t>Civilsamhället säger ifrån &gt; #RANCSEP #EUINTERNETFORUM</a:t>
            </a:r>
          </a:p>
          <a:p>
            <a:endParaRPr lang="sv-SE" sz="1000" dirty="0"/>
          </a:p>
          <a:p>
            <a:pPr marL="0" marR="0" indent="0" algn="l" defTabSz="914400" rtl="0" eaLnBrk="1" fontAlgn="auto" latinLnBrk="0" hangingPunct="1">
              <a:lnSpc>
                <a:spcPct val="100000"/>
              </a:lnSpc>
              <a:spcBef>
                <a:spcPts val="0"/>
              </a:spcBef>
              <a:spcAft>
                <a:spcPts val="0"/>
              </a:spcAft>
              <a:buClrTx/>
              <a:buSzTx/>
              <a:buFontTx/>
              <a:buNone/>
              <a:tabLst/>
              <a:defRPr/>
            </a:pPr>
            <a:r>
              <a:rPr lang="sv-SE" sz="1000" dirty="0"/>
              <a:t>Handbok &gt; http://esmeefairbairn.org.uk/</a:t>
            </a:r>
          </a:p>
          <a:p>
            <a:endParaRPr lang="sv-SE" sz="1000" baseline="0" dirty="0"/>
          </a:p>
          <a:p>
            <a:pPr marL="171450" indent="-171450">
              <a:buFont typeface="Arial" panose="020B0604020202020204" pitchFamily="34" charset="0"/>
              <a:buChar char="•"/>
            </a:pPr>
            <a:r>
              <a:rPr lang="sv-SE" sz="1000" dirty="0"/>
              <a:t>Använd kraften i positivt tänkande.</a:t>
            </a:r>
          </a:p>
          <a:p>
            <a:pPr marL="171450" indent="-171450">
              <a:buFont typeface="Arial" panose="020B0604020202020204" pitchFamily="34" charset="0"/>
              <a:buChar char="•"/>
            </a:pPr>
            <a:r>
              <a:rPr lang="sv-SE" sz="1000" dirty="0"/>
              <a:t>Det viktigaste är att finnas där vid rätt ögonblick. Reagera direkt på händelser som sker eller evenemang du anordnar själv.</a:t>
            </a:r>
          </a:p>
          <a:p>
            <a:pPr marL="171450" indent="-171450">
              <a:buFont typeface="Arial" panose="020B0604020202020204" pitchFamily="34" charset="0"/>
              <a:buChar char="•"/>
            </a:pPr>
            <a:r>
              <a:rPr lang="sv-SE" sz="1000" dirty="0"/>
              <a:t>Till skillnad från Facebook finns</a:t>
            </a:r>
            <a:r>
              <a:rPr lang="sv-SE" dirty="0"/>
              <a:t> </a:t>
            </a:r>
            <a:r>
              <a:rPr lang="sv-SE" sz="1000" baseline="0" dirty="0"/>
              <a:t>det ingen gräns för antal inlägg på Twitter, på grund av hur snabbt tidslinjen uppdateras.</a:t>
            </a:r>
          </a:p>
          <a:p>
            <a:pPr marL="171450" indent="-171450">
              <a:buFont typeface="Arial" panose="020B0604020202020204" pitchFamily="34" charset="0"/>
              <a:buChar char="•"/>
            </a:pPr>
            <a:r>
              <a:rPr lang="sv-SE" sz="1000" baseline="0" dirty="0"/>
              <a:t>Detta kan också ge möjlighet att återanvända tweets och dina inlägg från andra plattformar.</a:t>
            </a:r>
          </a:p>
          <a:p>
            <a:pPr marL="171450" indent="-171450">
              <a:buFont typeface="Arial" panose="020B0604020202020204" pitchFamily="34" charset="0"/>
              <a:buChar char="•"/>
            </a:pPr>
            <a:r>
              <a:rPr lang="sv-SE" sz="1000" baseline="0" dirty="0"/>
              <a:t>Du kan också prova på att lägga upp en tweet och kolla vad du får för respons.</a:t>
            </a:r>
            <a:endParaRPr lang="sv-SE" sz="1000" dirty="0"/>
          </a:p>
          <a:p>
            <a:endParaRPr lang="sv-SE" sz="1000" dirty="0"/>
          </a:p>
          <a:p>
            <a:endParaRPr lang="sv-SE" sz="1000" dirty="0"/>
          </a:p>
          <a:p>
            <a:r>
              <a:rPr lang="sv-SE" sz="1000" dirty="0"/>
              <a:t>Q &amp; A-sessioner: ”Vi är online den närmaste timmen och svarar gärna på frågor” och liknande</a:t>
            </a:r>
          </a:p>
          <a:p>
            <a:endParaRPr lang="sv-SE" sz="1000" baseline="0" dirty="0"/>
          </a:p>
          <a:p>
            <a:r>
              <a:rPr lang="sv-SE" sz="1000" baseline="0" dirty="0"/>
              <a:t>Exempel på personligt språk: Met office och Innocent Drinks</a:t>
            </a:r>
          </a:p>
          <a:p>
            <a:endParaRPr lang="sv-SE" sz="1000" baseline="0" dirty="0"/>
          </a:p>
          <a:p>
            <a:r>
              <a:rPr lang="sv-SE" sz="1000" baseline="0" dirty="0"/>
              <a:t>Exempel på ögonblick: tweet från brittisk turistbyrå</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74</a:t>
            </a:fld>
            <a:endParaRPr lang="sv-SE"/>
          </a:p>
        </p:txBody>
      </p:sp>
    </p:spTree>
    <p:extLst>
      <p:ext uri="{BB962C8B-B14F-4D97-AF65-F5344CB8AC3E}">
        <p14:creationId xmlns:p14="http://schemas.microsoft.com/office/powerpoint/2010/main" val="41621955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75</a:t>
            </a:fld>
            <a:endParaRPr lang="sv-SE"/>
          </a:p>
        </p:txBody>
      </p:sp>
    </p:spTree>
    <p:extLst>
      <p:ext uri="{BB962C8B-B14F-4D97-AF65-F5344CB8AC3E}">
        <p14:creationId xmlns:p14="http://schemas.microsoft.com/office/powerpoint/2010/main" val="35775806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dirty="0"/>
              <a:t>Analys</a:t>
            </a:r>
          </a:p>
          <a:p>
            <a:r>
              <a:rPr lang="sv-SE" sz="1000" dirty="0"/>
              <a:t>Är du på rätt spår? Läser andra dina inlägg? Hur går det för oss online? Vem känner till min sida, mina tweets, mina annonser?</a:t>
            </a:r>
          </a:p>
          <a:p>
            <a:r>
              <a:rPr lang="sv-SE" sz="1000" dirty="0"/>
              <a:t>Varje plattform har egna möjligheter att ta reda på hur många följare, likes, inlägg osv. som dina satsningar online ger upphov till.</a:t>
            </a:r>
          </a:p>
          <a:p>
            <a:endParaRPr lang="sv-SE" sz="1000" baseline="0" dirty="0"/>
          </a:p>
          <a:p>
            <a:r>
              <a:rPr lang="sv-SE" sz="1000" baseline="0" dirty="0"/>
              <a:t>Obs! Verktygen är utformade främst för kommersiella kunder som behöver insikt i intäkter och målgrupper för kommersiella produkter/tjänster.</a:t>
            </a:r>
          </a:p>
          <a:p>
            <a:endParaRPr lang="sv-SE" sz="1000" baseline="0" dirty="0"/>
          </a:p>
          <a:p>
            <a:r>
              <a:rPr lang="sv-SE" sz="1000" baseline="0" dirty="0"/>
              <a:t>Övning två och två: Hitta analyssidan på Google, Facebook och Twitter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76</a:t>
            </a:fld>
            <a:endParaRPr lang="sv-SE"/>
          </a:p>
        </p:txBody>
      </p:sp>
    </p:spTree>
    <p:extLst>
      <p:ext uri="{BB962C8B-B14F-4D97-AF65-F5344CB8AC3E}">
        <p14:creationId xmlns:p14="http://schemas.microsoft.com/office/powerpoint/2010/main" val="1632261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u="none" dirty="0"/>
              <a:t>Förklaring</a:t>
            </a:r>
          </a:p>
          <a:p>
            <a:endParaRPr lang="sv-SE" sz="1000" b="1" u="sng" dirty="0"/>
          </a:p>
          <a:p>
            <a:pPr marL="171450" indent="-171450">
              <a:buFont typeface="Arial" panose="020B0604020202020204" pitchFamily="34" charset="0"/>
              <a:buChar char="•"/>
            </a:pPr>
            <a:r>
              <a:rPr lang="sv-SE" sz="1000" dirty="0"/>
              <a:t>Svara – kräver goda förberedelser + bedömning utifrån målet för kampanjen: bidrar ett svar till att </a:t>
            </a:r>
            <a:r>
              <a:rPr lang="sv-SE" dirty="0"/>
              <a:t>du når </a:t>
            </a:r>
            <a:r>
              <a:rPr lang="sv-SE" sz="1000" baseline="0" dirty="0"/>
              <a:t>dina mål? Ingår meddelandets avsändare i din målgrupp eller dess omgivning?</a:t>
            </a:r>
          </a:p>
          <a:p>
            <a:pPr marL="171450" indent="-171450">
              <a:buFont typeface="Arial" panose="020B0604020202020204" pitchFamily="34" charset="0"/>
              <a:buChar char="•"/>
            </a:pPr>
            <a:r>
              <a:rPr lang="sv-SE" sz="1000" dirty="0"/>
              <a:t>Anmäla – YouTube, Twitter och Facebook har en aktiv policy vad gäller hatpropaganda och våldsbejakande extremist-/terrorinnehåll (communityregler), se nedan. Dessutom gäller nationell lagstiftning – kontakta polis om det är lämpligt. </a:t>
            </a:r>
          </a:p>
          <a:p>
            <a:pPr marL="171450" indent="-171450">
              <a:buFont typeface="Arial" panose="020B0604020202020204" pitchFamily="34" charset="0"/>
              <a:buChar char="•"/>
            </a:pPr>
            <a:r>
              <a:rPr lang="sv-SE" sz="1000" dirty="0"/>
              <a:t>Ignorera – Gör du ingenting blir avsändarens inlägg irrelevant.</a:t>
            </a:r>
          </a:p>
          <a:p>
            <a:pPr marL="171450" indent="-171450">
              <a:buFont typeface="Arial" panose="020B0604020202020204" pitchFamily="34" charset="0"/>
              <a:buChar char="•"/>
            </a:pPr>
            <a:r>
              <a:rPr lang="sv-SE" sz="1000" dirty="0"/>
              <a:t>Dölj – Med det här alternativet kan du göra inlägget osynligt för alla med undantag för dig själv och den som publicerade det. Han/hon tror att inlägget kan ses av alla.</a:t>
            </a:r>
          </a:p>
          <a:p>
            <a:pPr marL="171450" indent="-171450">
              <a:buFont typeface="Arial" panose="020B0604020202020204" pitchFamily="34" charset="0"/>
              <a:buChar char="•"/>
            </a:pPr>
            <a:r>
              <a:rPr lang="sv-SE" sz="1000" dirty="0"/>
              <a:t>Blockera, ta bort – Du gör det omöjligt för personen att göra fler inlägg på sidan.</a:t>
            </a:r>
          </a:p>
          <a:p>
            <a:endParaRPr lang="sv-SE" sz="1000" dirty="0"/>
          </a:p>
          <a:p>
            <a:r>
              <a:rPr lang="sv-SE" sz="1000" dirty="0"/>
              <a:t>Anmäla – hur då? Se relevanta sidor på alla plattformar:</a:t>
            </a:r>
          </a:p>
          <a:p>
            <a:r>
              <a:rPr lang="sv-SE" sz="1000" baseline="0" dirty="0"/>
              <a:t>Twitter &gt;</a:t>
            </a:r>
          </a:p>
          <a:p>
            <a:r>
              <a:rPr lang="sv-SE" sz="1000" baseline="0" dirty="0"/>
              <a:t>Facebook &gt; </a:t>
            </a:r>
          </a:p>
          <a:p>
            <a:r>
              <a:rPr lang="sv-SE" sz="1000" baseline="0" dirty="0"/>
              <a:t>YouTube</a:t>
            </a:r>
            <a:r>
              <a:rPr lang="sv-SE" dirty="0"/>
              <a:t> </a:t>
            </a:r>
            <a:r>
              <a:rPr lang="sv-SE" sz="1000" baseline="0" dirty="0"/>
              <a:t>&gt; </a:t>
            </a:r>
            <a:endParaRPr lang="sv-SE" sz="1000" dirty="0"/>
          </a:p>
          <a:p>
            <a:pPr marL="171450" indent="-171450">
              <a:buFont typeface="Arial" panose="020B0604020202020204" pitchFamily="34" charset="0"/>
              <a:buChar char="•"/>
            </a:pPr>
            <a:endParaRPr lang="sv-SE" sz="1000" dirty="0"/>
          </a:p>
          <a:p>
            <a:r>
              <a:rPr lang="sv-SE" sz="1000" dirty="0"/>
              <a:t>Ofta identifieras hatpropaganda/terrorinnehåll automatiskt av maskinerna bakom plattformarna. </a:t>
            </a:r>
          </a:p>
          <a:p>
            <a:r>
              <a:rPr lang="sv-SE" sz="1000" dirty="0"/>
              <a:t>Terrorinnehåll och hatpropaganda flaggas också av användarna.</a:t>
            </a:r>
          </a:p>
          <a:p>
            <a:r>
              <a:rPr lang="sv-SE" sz="1000" dirty="0"/>
              <a:t>Alla plattformar</a:t>
            </a:r>
            <a:r>
              <a:rPr lang="sv-SE" dirty="0"/>
              <a:t> </a:t>
            </a:r>
            <a:r>
              <a:rPr lang="sv-SE" sz="1000" baseline="0" dirty="0"/>
              <a:t>har anmälningsverktyg.</a:t>
            </a:r>
          </a:p>
          <a:p>
            <a:r>
              <a:rPr lang="sv-SE" sz="1000" dirty="0"/>
              <a:t>Exempel: På Facebook flaggas 50 % av allt terrorinnehåll av användarna. 50 % av det anmälda innehållet granskas av personalen. Resten kontrolleras automatiskt.</a:t>
            </a:r>
          </a:p>
          <a:p>
            <a:endParaRPr lang="sv-SE" sz="1000" baseline="0" dirty="0"/>
          </a:p>
          <a:p>
            <a:r>
              <a:rPr lang="sv-SE" sz="1000" baseline="0" dirty="0"/>
              <a:t>På alla plattformar finns dock en gråzon som kan diskuteras.</a:t>
            </a:r>
            <a:endParaRPr lang="sv-SE" sz="1000" dirty="0"/>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77</a:t>
            </a:fld>
            <a:endParaRPr lang="sv-SE"/>
          </a:p>
        </p:txBody>
      </p:sp>
    </p:spTree>
    <p:extLst>
      <p:ext uri="{BB962C8B-B14F-4D97-AF65-F5344CB8AC3E}">
        <p14:creationId xmlns:p14="http://schemas.microsoft.com/office/powerpoint/2010/main" val="16105163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sv-SE" sz="1000" u="sng" dirty="0">
                <a:hlinkClick r:id="rId3"/>
              </a:rPr>
              <a:t>http://www.strategicdialogue.org/wp-content/uploads/2016/06/OCCI-Counterspeech-Information-Pack-English.pdf</a:t>
            </a:r>
            <a:endParaRPr lang="sv-SE" sz="1000" dirty="0"/>
          </a:p>
          <a:p>
            <a:endParaRPr lang="sv-S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78</a:t>
            </a:fld>
            <a:endParaRPr lang="sv-SE"/>
          </a:p>
        </p:txBody>
      </p:sp>
    </p:spTree>
    <p:extLst>
      <p:ext uri="{BB962C8B-B14F-4D97-AF65-F5344CB8AC3E}">
        <p14:creationId xmlns:p14="http://schemas.microsoft.com/office/powerpoint/2010/main" val="3248724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a:t>Institute of Strategic Dialogue ISD, 2016 </a:t>
            </a:r>
          </a:p>
          <a:p>
            <a:r>
              <a:rPr lang="sv-SE" sz="1000"/>
              <a:t>http://www.strategicdialogue.org/wp-content/uploads/2016/06/Counter-narrative-Handbook_1.pdf</a:t>
            </a:r>
          </a:p>
          <a:p>
            <a:endParaRPr lang="sv-SE"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79</a:t>
            </a:fld>
            <a:endParaRPr lang="sv-SE"/>
          </a:p>
        </p:txBody>
      </p:sp>
    </p:spTree>
    <p:extLst>
      <p:ext uri="{BB962C8B-B14F-4D97-AF65-F5344CB8AC3E}">
        <p14:creationId xmlns:p14="http://schemas.microsoft.com/office/powerpoint/2010/main" val="4984886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b="1" dirty="0"/>
              <a:t>www.counternarratives.org</a:t>
            </a:r>
          </a:p>
          <a:p>
            <a:r>
              <a:rPr lang="sv-SE" sz="1000" kern="1200" dirty="0">
                <a:solidFill>
                  <a:schemeClr val="tx1"/>
                </a:solidFill>
                <a:effectLst/>
                <a:latin typeface="+mn-lt"/>
              </a:rPr>
              <a:t>Detta är en verktygslåda som hjälper personer att ta fram egna motberättelser eller alternativa berättelser</a:t>
            </a:r>
            <a:endParaRPr lang="sv-SE" sz="1000" dirty="0"/>
          </a:p>
          <a:p>
            <a:endParaRPr lang="sv-SE" sz="1000" dirty="0"/>
          </a:p>
          <a:p>
            <a:r>
              <a:rPr lang="sv-SE" sz="1000" dirty="0"/>
              <a:t>Kostnadsfri guide </a:t>
            </a:r>
          </a:p>
          <a:p>
            <a:r>
              <a:rPr lang="sv-SE" sz="1000" dirty="0"/>
              <a:t>Grundläggande guide för dem som har lite eller ingen erfarenhet av motberättelsekampanjer</a:t>
            </a:r>
          </a:p>
          <a:p>
            <a:r>
              <a:rPr lang="sv-SE" sz="1000" dirty="0"/>
              <a:t>Finansieras av Facebook och har inspirerats av ett pilotprojekt med Jigsaw (tidigare Google Ideas)</a:t>
            </a:r>
          </a:p>
          <a:p>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Här är en länk till Facebook-sidan för små och medelstora företag där du kan se vilka verktyg man kan ta hjälp av på Facebook. </a:t>
            </a:r>
            <a:endParaRPr lang="sv-SE" sz="1000" kern="1200" dirty="0">
              <a:solidFill>
                <a:schemeClr val="tx1"/>
              </a:solidFill>
              <a:effectLst/>
              <a:latin typeface="+mn-lt"/>
              <a:ea typeface="+mn-ea"/>
              <a:cs typeface="+mn-cs"/>
            </a:endParaRPr>
          </a:p>
          <a:p>
            <a:r>
              <a:rPr lang="sv-SE" sz="1000" u="sng" kern="1200" dirty="0">
                <a:solidFill>
                  <a:schemeClr val="tx1"/>
                </a:solidFill>
                <a:effectLst/>
                <a:latin typeface="+mn-lt"/>
                <a:hlinkClick r:id="rId3"/>
              </a:rPr>
              <a:t>https://www.facebook.com/blueprint?attachment_canonical_url=https%3A%2F%2Fwww.facebook.com%2Fblueprint</a:t>
            </a:r>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 </a:t>
            </a:r>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Detta är en minihandbok på 10 sidor om motberättelser online från Facebook Online Civil Courage Initiative (finns på engelska, franska och tyska):</a:t>
            </a:r>
            <a:endParaRPr lang="sv-SE" sz="1000" kern="1200" dirty="0">
              <a:solidFill>
                <a:schemeClr val="tx1"/>
              </a:solidFill>
              <a:effectLst/>
              <a:latin typeface="+mn-lt"/>
              <a:ea typeface="+mn-ea"/>
              <a:cs typeface="+mn-cs"/>
            </a:endParaRPr>
          </a:p>
          <a:p>
            <a:r>
              <a:rPr lang="sv-SE" sz="1000" u="sng" kern="1200" dirty="0">
                <a:solidFill>
                  <a:schemeClr val="tx1"/>
                </a:solidFill>
                <a:effectLst/>
                <a:latin typeface="+mn-lt"/>
                <a:hlinkClick r:id="rId4"/>
              </a:rPr>
              <a:t>http://www.strategicdialogue.org/wp-content/uploads/2016/06/OCCI-Counterspeech-Information-Pack-English.pdf</a:t>
            </a:r>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 </a:t>
            </a:r>
            <a:endParaRPr lang="sv-SE" sz="1000" kern="1200" dirty="0">
              <a:solidFill>
                <a:schemeClr val="tx1"/>
              </a:solidFill>
              <a:effectLst/>
              <a:latin typeface="+mn-lt"/>
              <a:ea typeface="+mn-ea"/>
              <a:cs typeface="+mn-cs"/>
            </a:endParaRPr>
          </a:p>
          <a:p>
            <a:r>
              <a:rPr lang="sv-SE" sz="1000" kern="1200" dirty="0">
                <a:solidFill>
                  <a:schemeClr val="tx1"/>
                </a:solidFill>
                <a:effectLst/>
                <a:latin typeface="+mn-lt"/>
              </a:rPr>
              <a:t>Om övervakning och utvärdering i samband med motberättelser</a:t>
            </a:r>
            <a:endParaRPr lang="sv-SE" sz="1000" kern="1200" dirty="0">
              <a:solidFill>
                <a:schemeClr val="tx1"/>
              </a:solidFill>
              <a:effectLst/>
              <a:latin typeface="+mn-lt"/>
              <a:ea typeface="+mn-ea"/>
              <a:cs typeface="+mn-cs"/>
            </a:endParaRPr>
          </a:p>
          <a:p>
            <a:r>
              <a:rPr lang="sv-SE" sz="1000" u="sng" kern="1200" dirty="0">
                <a:solidFill>
                  <a:schemeClr val="tx1"/>
                </a:solidFill>
                <a:effectLst/>
                <a:latin typeface="+mn-lt"/>
                <a:hlinkClick r:id="rId5"/>
              </a:rPr>
              <a:t>http://www.strategicdialogue.org/wp-content/uploads/2016/12/CN-Monitoring-and-Evaluation-Handbook.pdf</a:t>
            </a:r>
            <a:endParaRPr lang="sv-S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80</a:t>
            </a:fld>
            <a:endParaRPr lang="sv-SE"/>
          </a:p>
        </p:txBody>
      </p:sp>
    </p:spTree>
    <p:extLst>
      <p:ext uri="{BB962C8B-B14F-4D97-AF65-F5344CB8AC3E}">
        <p14:creationId xmlns:p14="http://schemas.microsoft.com/office/powerpoint/2010/main" val="29598718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a:t>På nästa sida finns en översikt över länkar</a:t>
            </a:r>
            <a:endParaRPr lang="sv-S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81</a:t>
            </a:fld>
            <a:endParaRPr lang="sv-SE"/>
          </a:p>
        </p:txBody>
      </p:sp>
    </p:spTree>
    <p:extLst>
      <p:ext uri="{BB962C8B-B14F-4D97-AF65-F5344CB8AC3E}">
        <p14:creationId xmlns:p14="http://schemas.microsoft.com/office/powerpoint/2010/main" val="840032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sv-SE" sz="1000" b="1" kern="1200" dirty="0">
                <a:solidFill>
                  <a:schemeClr val="tx1"/>
                </a:solidFill>
                <a:effectLst/>
                <a:latin typeface="+mn-lt"/>
              </a:rPr>
              <a:t>Program efter ämne</a:t>
            </a:r>
            <a:endParaRPr lang="sv-SE" sz="1000" kern="1200" dirty="0">
              <a:solidFill>
                <a:schemeClr val="tx1"/>
              </a:solidFill>
              <a:effectLst/>
              <a:latin typeface="+mn-lt"/>
              <a:ea typeface="+mn-ea"/>
              <a:cs typeface="+mn-cs"/>
            </a:endParaRPr>
          </a:p>
          <a:p>
            <a:pPr marL="0" indent="0">
              <a:buFont typeface="Arial" panose="020B0604020202020204" pitchFamily="34" charset="0"/>
              <a:buNone/>
            </a:pPr>
            <a:endParaRPr lang="sv-SE" sz="1000" b="1" kern="1200" dirty="0">
              <a:solidFill>
                <a:schemeClr val="tx1"/>
              </a:solidFill>
              <a:effectLst/>
              <a:latin typeface="+mn-lt"/>
              <a:ea typeface="+mn-ea"/>
              <a:cs typeface="+mn-cs"/>
            </a:endParaRPr>
          </a:p>
          <a:p>
            <a:pPr marL="0" indent="0">
              <a:buFont typeface="Arial" panose="020B0604020202020204" pitchFamily="34" charset="0"/>
              <a:buNone/>
            </a:pPr>
            <a:r>
              <a:rPr lang="sv-SE" sz="1000" b="1" kern="1200" dirty="0">
                <a:solidFill>
                  <a:schemeClr val="tx1"/>
                </a:solidFill>
                <a:effectLst/>
                <a:latin typeface="+mn-lt"/>
              </a:rPr>
              <a:t>Introduktion</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GAMMMA-metoden</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Våldsbejakande extremism- och terrorbudskap</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Motberättelse och alternativa berättelser online</a:t>
            </a:r>
            <a:endParaRPr lang="sv-SE" sz="1000" kern="1200" dirty="0">
              <a:solidFill>
                <a:schemeClr val="tx1"/>
              </a:solidFill>
              <a:effectLst/>
              <a:latin typeface="+mn-lt"/>
              <a:ea typeface="+mn-ea"/>
              <a:cs typeface="+mn-cs"/>
            </a:endParaRPr>
          </a:p>
          <a:p>
            <a:pPr marL="0" lvl="0" indent="0">
              <a:buFont typeface="Arial" panose="020B0604020202020204" pitchFamily="34" charset="0"/>
              <a:buNone/>
            </a:pPr>
            <a:endParaRPr lang="sv-SE" sz="1000" b="1" kern="1200" dirty="0">
              <a:solidFill>
                <a:schemeClr val="tx1"/>
              </a:solidFill>
              <a:effectLst/>
              <a:latin typeface="+mn-lt"/>
              <a:ea typeface="+mn-ea"/>
              <a:cs typeface="+mn-cs"/>
            </a:endParaRPr>
          </a:p>
          <a:p>
            <a:pPr marL="0" lvl="0" indent="0">
              <a:buFont typeface="Arial" panose="020B0604020202020204" pitchFamily="34" charset="0"/>
              <a:buNone/>
            </a:pPr>
            <a:r>
              <a:rPr lang="sv-SE" sz="1000" b="1" kern="1200" dirty="0">
                <a:solidFill>
                  <a:schemeClr val="tx1"/>
                </a:solidFill>
                <a:effectLst/>
                <a:latin typeface="+mn-lt"/>
              </a:rPr>
              <a:t>Utveckla en onlinestrategi för motberättelse/alternativa berättelser</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Onlinekampanjer</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Kommunikationsstrategier</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Kontakt online – engagemang offline</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Vad har du för mål?</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Vad har du för målgrupp?</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Vad har du för budskap?</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Vem är din budbärare?</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Tre kampanjmallar</a:t>
            </a:r>
            <a:endParaRPr lang="sv-SE" sz="1000" kern="1200" dirty="0">
              <a:solidFill>
                <a:schemeClr val="tx1"/>
              </a:solidFill>
              <a:effectLst/>
              <a:latin typeface="+mn-lt"/>
              <a:ea typeface="+mn-ea"/>
              <a:cs typeface="+mn-cs"/>
            </a:endParaRPr>
          </a:p>
          <a:p>
            <a:pPr marL="0" indent="0">
              <a:buFont typeface="Arial" panose="020B0604020202020204" pitchFamily="34" charset="0"/>
              <a:buNone/>
            </a:pPr>
            <a:endParaRPr lang="sv-SE" sz="1000" b="1" kern="1200" dirty="0">
              <a:solidFill>
                <a:schemeClr val="tx1"/>
              </a:solidFill>
              <a:effectLst/>
              <a:latin typeface="+mn-lt"/>
              <a:ea typeface="+mn-ea"/>
              <a:cs typeface="+mn-cs"/>
            </a:endParaRPr>
          </a:p>
          <a:p>
            <a:pPr marL="0" indent="0">
              <a:buFont typeface="Arial" panose="020B0604020202020204" pitchFamily="34" charset="0"/>
              <a:buNone/>
            </a:pPr>
            <a:r>
              <a:rPr lang="sv-SE" sz="1000" b="1" kern="1200" dirty="0">
                <a:solidFill>
                  <a:schemeClr val="tx1"/>
                </a:solidFill>
                <a:effectLst/>
                <a:latin typeface="+mn-lt"/>
              </a:rPr>
              <a:t>Så fungerar det online</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Från strategi till genomförande</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Online = dynamisk dialog</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Hur ska du lyckas förändra beteenden?</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Tre stora sociala medieplattformar</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Är du på rätt spår?</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Hatpropaganda online – vad gör man?</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Verktyg, bruksanvisningar och handledningar</a:t>
            </a:r>
            <a:endParaRPr lang="sv-SE" sz="1000" kern="1200" dirty="0">
              <a:solidFill>
                <a:schemeClr val="tx1"/>
              </a:solidFill>
              <a:effectLst/>
              <a:latin typeface="+mn-lt"/>
              <a:ea typeface="+mn-ea"/>
              <a:cs typeface="+mn-cs"/>
            </a:endParaRPr>
          </a:p>
          <a:p>
            <a:pPr marL="0" indent="0">
              <a:buFont typeface="Arial" panose="020B0604020202020204" pitchFamily="34" charset="0"/>
              <a:buNone/>
            </a:pPr>
            <a:endParaRPr lang="sv-SE" sz="1000" b="1" kern="1200" dirty="0">
              <a:solidFill>
                <a:schemeClr val="tx1"/>
              </a:solidFill>
              <a:effectLst/>
              <a:latin typeface="+mn-lt"/>
              <a:ea typeface="+mn-ea"/>
              <a:cs typeface="+mn-cs"/>
            </a:endParaRPr>
          </a:p>
          <a:p>
            <a:pPr marL="0" indent="0">
              <a:buFont typeface="Arial" panose="020B0604020202020204" pitchFamily="34" charset="0"/>
              <a:buNone/>
            </a:pPr>
            <a:r>
              <a:rPr lang="sv-SE" sz="1000" b="1" kern="1200" dirty="0">
                <a:solidFill>
                  <a:schemeClr val="tx1"/>
                </a:solidFill>
                <a:effectLst/>
                <a:latin typeface="+mn-lt"/>
              </a:rPr>
              <a:t>Utöka kapaciteten</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Från att utöka kapaciteten till att uppmana till handling</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Swot-analys</a:t>
            </a:r>
            <a:endParaRPr lang="sv-S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000" kern="1200" dirty="0">
                <a:solidFill>
                  <a:schemeClr val="tx1"/>
                </a:solidFill>
                <a:effectLst/>
                <a:latin typeface="+mn-lt"/>
              </a:rPr>
              <a:t>Samarbete med civilsamhällesorganisationer och marknadsföringsbyråer</a:t>
            </a:r>
            <a:endParaRPr lang="sv-S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a:t>
            </a:fld>
            <a:endParaRPr lang="sv-SE"/>
          </a:p>
        </p:txBody>
      </p:sp>
    </p:spTree>
    <p:extLst>
      <p:ext uri="{BB962C8B-B14F-4D97-AF65-F5344CB8AC3E}">
        <p14:creationId xmlns:p14="http://schemas.microsoft.com/office/powerpoint/2010/main" val="16922801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sv-SE" sz="1000" dirty="0"/>
              <a:t>Den här listan över länkar till verktyg, handböcker och handledningar kommer att skickas i Word-format till alla deltagare.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82</a:t>
            </a:fld>
            <a:endParaRPr lang="sv-SE"/>
          </a:p>
        </p:txBody>
      </p:sp>
    </p:spTree>
    <p:extLst>
      <p:ext uri="{BB962C8B-B14F-4D97-AF65-F5344CB8AC3E}">
        <p14:creationId xmlns:p14="http://schemas.microsoft.com/office/powerpoint/2010/main" val="19702063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83</a:t>
            </a:fld>
            <a:endParaRPr lang="sv-SE"/>
          </a:p>
        </p:txBody>
      </p:sp>
    </p:spTree>
    <p:extLst>
      <p:ext uri="{BB962C8B-B14F-4D97-AF65-F5344CB8AC3E}">
        <p14:creationId xmlns:p14="http://schemas.microsoft.com/office/powerpoint/2010/main" val="35775806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84</a:t>
            </a:fld>
            <a:endParaRPr lang="sv-SE"/>
          </a:p>
        </p:txBody>
      </p:sp>
    </p:spTree>
    <p:extLst>
      <p:ext uri="{BB962C8B-B14F-4D97-AF65-F5344CB8AC3E}">
        <p14:creationId xmlns:p14="http://schemas.microsoft.com/office/powerpoint/2010/main" val="34900614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sv-SE" sz="1000" baseline="0" dirty="0"/>
              <a:t>Alla kampanjer kretsar kring en uppmaning till handling. Du vill kanske att människor ska börja (eller sluta) göra något. </a:t>
            </a:r>
          </a:p>
          <a:p>
            <a:pPr marL="628650" lvl="1" indent="-171450">
              <a:buFont typeface="Arial" panose="020B0604020202020204" pitchFamily="34" charset="0"/>
              <a:buChar char="•"/>
            </a:pPr>
            <a:r>
              <a:rPr lang="sv-SE" sz="1000" kern="1200" dirty="0">
                <a:solidFill>
                  <a:schemeClr val="tx1"/>
                </a:solidFill>
                <a:effectLst/>
                <a:latin typeface="+mn-lt"/>
              </a:rPr>
              <a:t>Om någon är mycket arg eller upprörd över att sunnimuslimer dödas av shiamuslimer i Syrien, eller oroad över inflödet av flyktingar, hjälper det inte att säga ”du har fel, ändra åsikt”. </a:t>
            </a:r>
          </a:p>
          <a:p>
            <a:pPr marL="628650" lvl="1" indent="-171450">
              <a:buFont typeface="Arial" panose="020B0604020202020204" pitchFamily="34" charset="0"/>
              <a:buChar char="•"/>
            </a:pPr>
            <a:r>
              <a:rPr lang="sv-SE" sz="1000" kern="1200" dirty="0">
                <a:solidFill>
                  <a:schemeClr val="tx1"/>
                </a:solidFill>
                <a:effectLst/>
                <a:latin typeface="+mn-lt"/>
              </a:rPr>
              <a:t>Uppmaningen till handling ska sikta på att kanalisera ilskan/känslorna till något produktivt och att visa på en konkret alternativ handling för de personer du försöker nå fram till.</a:t>
            </a:r>
          </a:p>
          <a:p>
            <a:pPr marL="628650" lvl="1" indent="-171450">
              <a:buFont typeface="Arial" panose="020B0604020202020204" pitchFamily="34" charset="0"/>
              <a:buChar char="•"/>
            </a:pPr>
            <a:r>
              <a:rPr lang="sv-SE" sz="1000" kern="1200" dirty="0">
                <a:solidFill>
                  <a:schemeClr val="tx1"/>
                </a:solidFill>
                <a:effectLst/>
                <a:latin typeface="+mn-lt"/>
              </a:rPr>
              <a:t>Det är inte enkelt att utforma sådana konkreta handlingar, men det är nödvändigt för att kampanjen ska ha effekt.</a:t>
            </a:r>
            <a:endParaRPr lang="sv-SE" sz="1000" kern="1200" dirty="0">
              <a:solidFill>
                <a:schemeClr val="tx1"/>
              </a:solidFill>
              <a:effectLst/>
              <a:latin typeface="+mn-lt"/>
              <a:ea typeface="+mn-ea"/>
              <a:cs typeface="+mn-cs"/>
            </a:endParaRPr>
          </a:p>
          <a:p>
            <a:pPr marL="0" indent="0">
              <a:buFont typeface="Arial" panose="020B0604020202020204" pitchFamily="34" charset="0"/>
              <a:buNone/>
            </a:pPr>
            <a:endParaRPr lang="sv-SE" sz="1000" baseline="0" dirty="0"/>
          </a:p>
          <a:p>
            <a:pPr marL="171450" indent="-171450">
              <a:buFont typeface="Arial" panose="020B0604020202020204" pitchFamily="34" charset="0"/>
              <a:buChar char="•"/>
            </a:pPr>
            <a:r>
              <a:rPr lang="sv-SE" sz="1000" baseline="0" dirty="0"/>
              <a:t>Ofta börjar engagemang online, t.ex. med retweeting eller att gilla ett inlägg på Facebook. </a:t>
            </a:r>
          </a:p>
          <a:p>
            <a:pPr marL="171450" indent="-171450">
              <a:buFont typeface="Arial" panose="020B0604020202020204" pitchFamily="34" charset="0"/>
              <a:buChar char="•"/>
            </a:pPr>
            <a:r>
              <a:rPr lang="sv-SE" sz="1000" baseline="0" dirty="0"/>
              <a:t>Ibland handlar det om att delta i offlineaktiviteter som anordnas av din organisation eller offlinekontakter.</a:t>
            </a:r>
          </a:p>
          <a:p>
            <a:pPr marL="0" indent="0">
              <a:buFont typeface="Arial" panose="020B0604020202020204" pitchFamily="34" charset="0"/>
              <a:buNone/>
            </a:pPr>
            <a:endParaRPr lang="sv-SE" sz="1000" baseline="0" dirty="0"/>
          </a:p>
          <a:p>
            <a:pPr marL="0" indent="0">
              <a:buFont typeface="Arial" panose="020B0604020202020204" pitchFamily="34" charset="0"/>
              <a:buNone/>
            </a:pPr>
            <a:r>
              <a:rPr lang="sv-SE" sz="1000" baseline="0" dirty="0"/>
              <a:t>Utöver den handling du uppmanar till får du kanske respons som du inte förväntade dig eller önskade. Alla onlineprojekt får konsekvenser offline, och det är mycket viktigt att ta med detta i beräkningen när du utformar din</a:t>
            </a:r>
            <a:r>
              <a:rPr lang="sv-SE" dirty="0"/>
              <a:t> </a:t>
            </a:r>
            <a:r>
              <a:rPr lang="sv-SE" sz="1000" baseline="0" dirty="0"/>
              <a:t>kampanjstrategi, av minst tre skäl:</a:t>
            </a:r>
          </a:p>
          <a:p>
            <a:pPr marL="685800" lvl="1" indent="-228600">
              <a:buFont typeface="+mj-lt"/>
              <a:buAutoNum type="arabicPeriod"/>
            </a:pPr>
            <a:r>
              <a:rPr lang="sv-SE" sz="1000" baseline="0" dirty="0"/>
              <a:t>Önskad respons</a:t>
            </a:r>
          </a:p>
          <a:p>
            <a:pPr marL="1143000" lvl="2" indent="-228600">
              <a:buFont typeface="Arial" panose="020B0604020202020204" pitchFamily="34" charset="0"/>
              <a:buChar char="•"/>
            </a:pPr>
            <a:r>
              <a:rPr lang="sv-SE" sz="1000" baseline="0" dirty="0"/>
              <a:t>Folk kanske reagerar positivt på din uppmaning till handling och vill bidra ”i verkliga världen”. De kanske vill arbeta som volontärer i din organisation, begär stöd av din organisation eller frågar efter mer information. </a:t>
            </a:r>
          </a:p>
          <a:p>
            <a:pPr marL="1143000" lvl="2" indent="-228600">
              <a:buFont typeface="Arial" panose="020B0604020202020204" pitchFamily="34" charset="0"/>
              <a:buChar char="•"/>
            </a:pPr>
            <a:r>
              <a:rPr lang="sv-SE" sz="1000" baseline="0" dirty="0"/>
              <a:t>Är din organisation beredd på att besvara den här typen av respons? </a:t>
            </a:r>
          </a:p>
          <a:p>
            <a:pPr marL="1143000" lvl="2" indent="-228600">
              <a:buFont typeface="Arial" panose="020B0604020202020204" pitchFamily="34" charset="0"/>
              <a:buChar char="•"/>
            </a:pPr>
            <a:r>
              <a:rPr lang="sv-SE" sz="1000" baseline="0" dirty="0"/>
              <a:t>Sitter någon vid telefonen? </a:t>
            </a:r>
          </a:p>
          <a:p>
            <a:pPr marL="1143000" lvl="2" indent="-228600">
              <a:buFont typeface="Arial" panose="020B0604020202020204" pitchFamily="34" charset="0"/>
              <a:buChar char="•"/>
            </a:pPr>
            <a:r>
              <a:rPr lang="sv-SE" sz="1000" baseline="0" dirty="0"/>
              <a:t>Svarar någon på e-post eller inlägg på Facebook?</a:t>
            </a:r>
          </a:p>
          <a:p>
            <a:pPr marL="685800" lvl="1" indent="-228600">
              <a:buFont typeface="+mj-lt"/>
              <a:buAutoNum type="arabicPeriod"/>
            </a:pPr>
            <a:r>
              <a:rPr lang="sv-SE" sz="1000" baseline="0" dirty="0"/>
              <a:t>Kritisk eller negativ respons</a:t>
            </a:r>
          </a:p>
          <a:p>
            <a:pPr marL="1143000" lvl="2" indent="-228600">
              <a:buFont typeface="Arial" panose="020B0604020202020204" pitchFamily="34" charset="0"/>
              <a:buChar char="•"/>
            </a:pPr>
            <a:r>
              <a:rPr lang="sv-SE" sz="1000" baseline="0" dirty="0"/>
              <a:t>Olika slags motståndare kan komma att reagera på ditt onlineprojekt genom att kritisera</a:t>
            </a:r>
            <a:r>
              <a:rPr lang="sv-SE" dirty="0"/>
              <a:t> </a:t>
            </a:r>
            <a:r>
              <a:rPr lang="sv-SE" sz="1000" baseline="0" dirty="0"/>
              <a:t>dina inlägg, missbruka dina hashtaggar, uppge kritisk (falsk) information om din organisation på internet med mera. </a:t>
            </a:r>
          </a:p>
          <a:p>
            <a:pPr marL="1143000" lvl="2" indent="-228600">
              <a:buFont typeface="Arial" panose="020B0604020202020204" pitchFamily="34" charset="0"/>
              <a:buChar char="•"/>
            </a:pPr>
            <a:r>
              <a:rPr lang="sv-SE" sz="1000" baseline="0" dirty="0"/>
              <a:t>Hur tänker du hantera den här typen av respons? </a:t>
            </a:r>
          </a:p>
          <a:p>
            <a:pPr marL="1143000" lvl="2" indent="-228600">
              <a:buFont typeface="Arial" panose="020B0604020202020204" pitchFamily="34" charset="0"/>
              <a:buChar char="•"/>
            </a:pPr>
            <a:r>
              <a:rPr lang="sv-SE" sz="1000" baseline="0" dirty="0"/>
              <a:t>Kommer du att besvara kommentarer eller ignorera dem?</a:t>
            </a:r>
          </a:p>
          <a:p>
            <a:pPr marL="1143000" lvl="2" indent="-228600">
              <a:buFont typeface="Arial" panose="020B0604020202020204" pitchFamily="34" charset="0"/>
              <a:buChar char="•"/>
            </a:pPr>
            <a:r>
              <a:rPr lang="sv-SE" sz="1000" baseline="0" dirty="0"/>
              <a:t>Är alla dina fakta dubbelkollade och korrekta? Klarar du att bemöta ”alternativa fakta”? </a:t>
            </a:r>
          </a:p>
          <a:p>
            <a:pPr marL="1143000" lvl="2" indent="-228600">
              <a:buFont typeface="Arial" panose="020B0604020202020204" pitchFamily="34" charset="0"/>
              <a:buChar char="•"/>
            </a:pPr>
            <a:r>
              <a:rPr lang="sv-SE" sz="1000" baseline="0" dirty="0"/>
              <a:t>Kommer du att inleda en diskussion eller blockera personen i fråga? </a:t>
            </a:r>
          </a:p>
          <a:p>
            <a:pPr marL="1143000" lvl="2" indent="-228600">
              <a:buFont typeface="Arial" panose="020B0604020202020204" pitchFamily="34" charset="0"/>
              <a:buChar char="•"/>
            </a:pPr>
            <a:r>
              <a:rPr lang="sv-SE" sz="1000" baseline="0" dirty="0"/>
              <a:t>Kommer du att använda olika metoder gentemot målgruppen, dess omgivning och tredje part som inte har någon roll att spela för kampanjens mål?</a:t>
            </a:r>
          </a:p>
          <a:p>
            <a:pPr marL="685800" lvl="1" indent="-228600">
              <a:buFont typeface="+mj-lt"/>
              <a:buAutoNum type="arabicPeriod"/>
            </a:pPr>
            <a:r>
              <a:rPr lang="sv-SE" sz="1000" baseline="0" dirty="0"/>
              <a:t>Verbala och/eller fysiska hot/våld</a:t>
            </a:r>
          </a:p>
          <a:p>
            <a:pPr marL="1143000" lvl="2" indent="-228600">
              <a:buFont typeface="Arial" panose="020B0604020202020204" pitchFamily="34" charset="0"/>
              <a:buChar char="•"/>
            </a:pPr>
            <a:r>
              <a:rPr lang="sv-SE" sz="1000" baseline="0" dirty="0"/>
              <a:t>I vissa fall kan din närvaro och aktivitet på nätet ge upphov till verbala och/eller fysiska hot och/eller våldsamma reaktioner.</a:t>
            </a:r>
          </a:p>
          <a:p>
            <a:pPr marL="1143000" lvl="2" indent="-228600">
              <a:buFont typeface="Arial" panose="020B0604020202020204" pitchFamily="34" charset="0"/>
              <a:buChar char="•"/>
            </a:pPr>
            <a:r>
              <a:rPr lang="sv-SE" sz="1000" baseline="0" dirty="0"/>
              <a:t>Kan du göra en riskbedömning innan du påbörjar kampanjen?</a:t>
            </a:r>
          </a:p>
          <a:p>
            <a:pPr marL="1143000" lvl="2" indent="-228600">
              <a:buFont typeface="Arial" panose="020B0604020202020204" pitchFamily="34" charset="0"/>
              <a:buChar char="•"/>
            </a:pPr>
            <a:r>
              <a:rPr lang="sv-SE" sz="1000" baseline="0" dirty="0"/>
              <a:t>Hur förbereder du medarbetare och volontärer?</a:t>
            </a:r>
          </a:p>
          <a:p>
            <a:pPr marL="1143000" lvl="2" indent="-228600">
              <a:buFont typeface="Arial" panose="020B0604020202020204" pitchFamily="34" charset="0"/>
              <a:buChar char="•"/>
            </a:pPr>
            <a:r>
              <a:rPr lang="sv-SE" sz="1000" baseline="0" dirty="0"/>
              <a:t>Kan du och dina kollegor spåras på internet? Vilka e-postadresser använder du? </a:t>
            </a:r>
          </a:p>
          <a:p>
            <a:pPr marL="1143000" lvl="2" indent="-228600">
              <a:buFont typeface="Arial" panose="020B0604020202020204" pitchFamily="34" charset="0"/>
              <a:buChar char="•"/>
            </a:pPr>
            <a:r>
              <a:rPr lang="sv-SE" sz="1000" baseline="0" dirty="0"/>
              <a:t>Vilka namn kan identifieras bakom organisationens Facebook- eller Twitter-konton?</a:t>
            </a:r>
          </a:p>
          <a:p>
            <a:pPr marL="1143000" lvl="2" indent="-228600">
              <a:buFont typeface="Arial" panose="020B0604020202020204" pitchFamily="34" charset="0"/>
              <a:buChar char="•"/>
            </a:pPr>
            <a:r>
              <a:rPr lang="sv-SE" sz="1000" baseline="0" dirty="0"/>
              <a:t>Vet du hur du anmäler hatpropaganda?</a:t>
            </a:r>
          </a:p>
          <a:p>
            <a:pPr marL="0" lvl="0" indent="0">
              <a:buFont typeface="Arial" panose="020B0604020202020204" pitchFamily="34" charset="0"/>
              <a:buNone/>
            </a:pPr>
            <a:endParaRPr lang="sv-SE"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85</a:t>
            </a:fld>
            <a:endParaRPr lang="sv-SE"/>
          </a:p>
        </p:txBody>
      </p:sp>
    </p:spTree>
    <p:extLst>
      <p:ext uri="{BB962C8B-B14F-4D97-AF65-F5344CB8AC3E}">
        <p14:creationId xmlns:p14="http://schemas.microsoft.com/office/powerpoint/2010/main" val="19280492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b="1" kern="1200" dirty="0">
                <a:solidFill>
                  <a:schemeClr val="tx1"/>
                </a:solidFill>
                <a:effectLst/>
                <a:latin typeface="+mn-lt"/>
              </a:rPr>
              <a:t>Swot-testa varje handlingsplan (styrkor, svagheter, möjligheter och hot)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kern="1200" dirty="0">
                <a:solidFill>
                  <a:schemeClr val="tx1"/>
                </a:solidFill>
                <a:effectLst/>
                <a:latin typeface="+mn-lt"/>
              </a:rPr>
              <a:t>Mot slutet av dagen kan du låta deltagarna berätta om sina handlingsplaner. Åhörarna och utbildningsexperterna utgår från Swot och kommenterar planens styrkor och svagheter, vilka möjligheter som finns, t.ex. kommande</a:t>
            </a:r>
            <a:r>
              <a:rPr lang="sv-SE" dirty="0"/>
              <a:t> </a:t>
            </a:r>
            <a:r>
              <a:rPr lang="sv-SE" sz="1000" kern="1200" dirty="0">
                <a:solidFill>
                  <a:schemeClr val="tx1"/>
                </a:solidFill>
                <a:effectLst/>
                <a:latin typeface="+mn-lt"/>
              </a:rPr>
              <a:t>händelser som kan tillvaratas (t.ex. religiösa helgdagar), finansieringsmöjligheter, kostnadsfria onlineverktyg, möjliga förbindelser med den privata sektorn. Hot – t.ex. att hitta meningsfulla kontakter, uppnå långvariga ekonomiska investeringar i arbetet, få medarbetare på andra civilsamhällesorganisationer ombord.</a:t>
            </a:r>
            <a:endParaRPr lang="sv-S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86</a:t>
            </a:fld>
            <a:endParaRPr lang="sv-SE"/>
          </a:p>
        </p:txBody>
      </p:sp>
    </p:spTree>
    <p:extLst>
      <p:ext uri="{BB962C8B-B14F-4D97-AF65-F5344CB8AC3E}">
        <p14:creationId xmlns:p14="http://schemas.microsoft.com/office/powerpoint/2010/main" val="23820716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000" dirty="0">
                <a:latin typeface="+mn-lt"/>
              </a:rPr>
              <a:t>Reflektera två och två över kvaliteten på din organisation vad gäller din motberättelse.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latin typeface="+mn-lt"/>
              </a:rPr>
              <a:t>Vilka nya insikter har du fått idag?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latin typeface="+mn-lt"/>
              </a:rPr>
              <a:t>Vad kommer du att göra med din nyfunna kunskap?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latin typeface="+mn-lt"/>
              </a:rPr>
              <a:t>Är du rustad för att börja utveckla en effektiv onlinekampanj?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latin typeface="+mn-lt"/>
              </a:rPr>
              <a:t>Vad behöver du mer av?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latin typeface="+mn-lt"/>
              </a:rPr>
              <a:t>Vem kommer att kunna hjälpa dig?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000" dirty="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dirty="0">
                <a:latin typeface="+mn-lt"/>
              </a:rPr>
              <a:t>Med en enkel Swot-analys kan du analysera vilken extern expertis som kan vara användbar för din organisation.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aseline="0" dirty="0">
                <a:latin typeface="+mn-lt"/>
              </a:rPr>
              <a:t>Detta är startpunkten för att söka efter potentiella partner. Du kan ha både andra civilsamhällesorganisationer och t.ex. marknadsföringsbyråer i åtanke.</a:t>
            </a:r>
            <a:endParaRPr lang="sv-SE" sz="1000" dirty="0">
              <a:latin typeface="+mn-lt"/>
            </a:endParaRPr>
          </a:p>
          <a:p>
            <a:pPr marL="0" indent="0">
              <a:buFont typeface="Arial" panose="020B0604020202020204" pitchFamily="34" charset="0"/>
              <a:buNone/>
            </a:pPr>
            <a:endParaRPr lang="sv-SE" sz="1000" dirty="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87</a:t>
            </a:fld>
            <a:endParaRPr lang="sv-SE"/>
          </a:p>
        </p:txBody>
      </p:sp>
    </p:spTree>
    <p:extLst>
      <p:ext uri="{BB962C8B-B14F-4D97-AF65-F5344CB8AC3E}">
        <p14:creationId xmlns:p14="http://schemas.microsoft.com/office/powerpoint/2010/main" val="25518600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88</a:t>
            </a:fld>
            <a:endParaRPr lang="sv-SE"/>
          </a:p>
        </p:txBody>
      </p:sp>
    </p:spTree>
    <p:extLst>
      <p:ext uri="{BB962C8B-B14F-4D97-AF65-F5344CB8AC3E}">
        <p14:creationId xmlns:p14="http://schemas.microsoft.com/office/powerpoint/2010/main" val="29655782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89</a:t>
            </a:fld>
            <a:endParaRPr lang="sv-SE"/>
          </a:p>
        </p:txBody>
      </p:sp>
    </p:spTree>
    <p:extLst>
      <p:ext uri="{BB962C8B-B14F-4D97-AF65-F5344CB8AC3E}">
        <p14:creationId xmlns:p14="http://schemas.microsoft.com/office/powerpoint/2010/main" val="364421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10</a:t>
            </a:fld>
            <a:endParaRPr lang="sv-SE"/>
          </a:p>
        </p:txBody>
      </p:sp>
    </p:spTree>
    <p:extLst>
      <p:ext uri="{BB962C8B-B14F-4D97-AF65-F5344CB8AC3E}">
        <p14:creationId xmlns:p14="http://schemas.microsoft.com/office/powerpoint/2010/main" val="56342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7-5-2017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‹N›</a:t>
            </a:fld>
            <a:endParaRPr lang="nl-NL"/>
          </a:p>
        </p:txBody>
      </p:sp>
    </p:spTree>
    <p:extLst>
      <p:ext uri="{BB962C8B-B14F-4D97-AF65-F5344CB8AC3E}">
        <p14:creationId xmlns:p14="http://schemas.microsoft.com/office/powerpoint/2010/main" val="17972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7-5-2017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‹N›</a:t>
            </a:fld>
            <a:endParaRPr lang="nl-NL"/>
          </a:p>
        </p:txBody>
      </p:sp>
    </p:spTree>
    <p:extLst>
      <p:ext uri="{BB962C8B-B14F-4D97-AF65-F5344CB8AC3E}">
        <p14:creationId xmlns:p14="http://schemas.microsoft.com/office/powerpoint/2010/main" val="122200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7-5-2017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‹N›</a:t>
            </a:fld>
            <a:endParaRPr lang="nl-NL"/>
          </a:p>
        </p:txBody>
      </p:sp>
    </p:spTree>
    <p:extLst>
      <p:ext uri="{BB962C8B-B14F-4D97-AF65-F5344CB8AC3E}">
        <p14:creationId xmlns:p14="http://schemas.microsoft.com/office/powerpoint/2010/main" val="17873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7-5-2017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‹N›</a:t>
            </a:fld>
            <a:endParaRPr lang="nl-NL"/>
          </a:p>
        </p:txBody>
      </p:sp>
    </p:spTree>
    <p:extLst>
      <p:ext uri="{BB962C8B-B14F-4D97-AF65-F5344CB8AC3E}">
        <p14:creationId xmlns:p14="http://schemas.microsoft.com/office/powerpoint/2010/main" val="4193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7-5-2017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‹N›</a:t>
            </a:fld>
            <a:endParaRPr lang="nl-NL"/>
          </a:p>
        </p:txBody>
      </p:sp>
    </p:spTree>
    <p:extLst>
      <p:ext uri="{BB962C8B-B14F-4D97-AF65-F5344CB8AC3E}">
        <p14:creationId xmlns:p14="http://schemas.microsoft.com/office/powerpoint/2010/main" val="42866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7-5-2017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‹N›</a:t>
            </a:fld>
            <a:endParaRPr lang="nl-NL"/>
          </a:p>
        </p:txBody>
      </p:sp>
    </p:spTree>
    <p:extLst>
      <p:ext uri="{BB962C8B-B14F-4D97-AF65-F5344CB8AC3E}">
        <p14:creationId xmlns:p14="http://schemas.microsoft.com/office/powerpoint/2010/main" val="29924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4F958CF-FA03-4B87-91E2-A84608E41141}" type="datetimeFigureOut">
              <a:rPr lang="nl-NL" smtClean="0"/>
              <a:t>7-5-2017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60EE9B-5359-421A-887F-14A469560E61}" type="slidenum">
              <a:rPr lang="nl-NL" smtClean="0"/>
              <a:t>‹N›</a:t>
            </a:fld>
            <a:endParaRPr lang="nl-NL"/>
          </a:p>
        </p:txBody>
      </p:sp>
    </p:spTree>
    <p:extLst>
      <p:ext uri="{BB962C8B-B14F-4D97-AF65-F5344CB8AC3E}">
        <p14:creationId xmlns:p14="http://schemas.microsoft.com/office/powerpoint/2010/main" val="13987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4F958CF-FA03-4B87-91E2-A84608E41141}" type="datetimeFigureOut">
              <a:rPr lang="nl-NL" smtClean="0"/>
              <a:t>7-5-2017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60EE9B-5359-421A-887F-14A469560E61}" type="slidenum">
              <a:rPr lang="nl-NL" smtClean="0"/>
              <a:t>‹N›</a:t>
            </a:fld>
            <a:endParaRPr lang="nl-NL"/>
          </a:p>
        </p:txBody>
      </p:sp>
    </p:spTree>
    <p:extLst>
      <p:ext uri="{BB962C8B-B14F-4D97-AF65-F5344CB8AC3E}">
        <p14:creationId xmlns:p14="http://schemas.microsoft.com/office/powerpoint/2010/main" val="14547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F958CF-FA03-4B87-91E2-A84608E41141}" type="datetimeFigureOut">
              <a:rPr lang="nl-NL" smtClean="0"/>
              <a:t>7-5-2017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60EE9B-5359-421A-887F-14A469560E61}" type="slidenum">
              <a:rPr lang="nl-NL" smtClean="0"/>
              <a:t>‹N›</a:t>
            </a:fld>
            <a:endParaRPr lang="nl-NL"/>
          </a:p>
        </p:txBody>
      </p:sp>
    </p:spTree>
    <p:extLst>
      <p:ext uri="{BB962C8B-B14F-4D97-AF65-F5344CB8AC3E}">
        <p14:creationId xmlns:p14="http://schemas.microsoft.com/office/powerpoint/2010/main" val="178626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7-5-2017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‹N›</a:t>
            </a:fld>
            <a:endParaRPr lang="nl-NL"/>
          </a:p>
        </p:txBody>
      </p:sp>
    </p:spTree>
    <p:extLst>
      <p:ext uri="{BB962C8B-B14F-4D97-AF65-F5344CB8AC3E}">
        <p14:creationId xmlns:p14="http://schemas.microsoft.com/office/powerpoint/2010/main" val="39294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7-5-2017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‹N›</a:t>
            </a:fld>
            <a:endParaRPr lang="nl-NL"/>
          </a:p>
        </p:txBody>
      </p:sp>
    </p:spTree>
    <p:extLst>
      <p:ext uri="{BB962C8B-B14F-4D97-AF65-F5344CB8AC3E}">
        <p14:creationId xmlns:p14="http://schemas.microsoft.com/office/powerpoint/2010/main" val="213543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58CF-FA03-4B87-91E2-A84608E41141}" type="datetimeFigureOut">
              <a:rPr lang="nl-NL" smtClean="0"/>
              <a:t>7-5-2017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EE9B-5359-421A-887F-14A469560E61}" type="slidenum">
              <a:rPr lang="nl-NL" smtClean="0"/>
              <a:t>‹N›</a:t>
            </a:fld>
            <a:endParaRPr lang="nl-NL"/>
          </a:p>
        </p:txBody>
      </p:sp>
    </p:spTree>
    <p:extLst>
      <p:ext uri="{BB962C8B-B14F-4D97-AF65-F5344CB8AC3E}">
        <p14:creationId xmlns:p14="http://schemas.microsoft.com/office/powerpoint/2010/main" val="226627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tif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0.png"/></Relationships>
</file>

<file path=ppt/slides/_rels/slide5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51.png"/></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nonprofits.fb.com/topic/ads/" TargetMode="External"/><Relationship Id="rId3" Type="http://schemas.openxmlformats.org/officeDocument/2006/relationships/hyperlink" Target="http://www.strategicdialogue.org/wp-content/uploads/2016/06/OCCI-Counterspeech-Information-Pack-English.pdf" TargetMode="External"/><Relationship Id="rId7" Type="http://schemas.openxmlformats.org/officeDocument/2006/relationships/hyperlink" Target="https://www.facebook.com/blueprint?attachment_canonical_url=https://www.facebook.com/blueprint" TargetMode="External"/><Relationship Id="rId12"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hyperlink" Target="http://esmeefairbairn.org.uk/" TargetMode="External"/><Relationship Id="rId11" Type="http://schemas.openxmlformats.org/officeDocument/2006/relationships/hyperlink" Target="http://bit.ly/10fundamentals" TargetMode="External"/><Relationship Id="rId5" Type="http://schemas.openxmlformats.org/officeDocument/2006/relationships/hyperlink" Target="http://www.counternarratives.org/" TargetMode="External"/><Relationship Id="rId10" Type="http://schemas.openxmlformats.org/officeDocument/2006/relationships/hyperlink" Target="https://www.youtube.com/watch?feature=player_embedded&amp;v=YpKAtk5C0lM" TargetMode="External"/><Relationship Id="rId4" Type="http://schemas.openxmlformats.org/officeDocument/2006/relationships/hyperlink" Target="http://www.strategicdialogue.org/wp-content/uploads/2016/06/Counter-narrative-Handbook_1.pdf" TargetMode="External"/><Relationship Id="rId9" Type="http://schemas.openxmlformats.org/officeDocument/2006/relationships/hyperlink" Target="https://www.youtube.com/nonprofit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32513" y="453611"/>
            <a:ext cx="10768084" cy="2387600"/>
          </a:xfrm>
        </p:spPr>
        <p:txBody>
          <a:bodyPr>
            <a:normAutofit/>
          </a:bodyPr>
          <a:lstStyle/>
          <a:p>
            <a:r>
              <a:rPr lang="sv-SE" sz="4000" b="1" dirty="0">
                <a:solidFill>
                  <a:srgbClr val="002060"/>
                </a:solidFill>
                <a:latin typeface="Verdana" panose="020B0604030504040204" pitchFamily="34" charset="0"/>
              </a:rPr>
              <a:t>Skapa onlinekampanjer kring motberättelser och alternativa berättelser</a:t>
            </a:r>
            <a:endParaRPr lang="sv-S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1023582" y="2933286"/>
            <a:ext cx="10194878" cy="1655762"/>
          </a:xfrm>
        </p:spPr>
        <p:txBody>
          <a:bodyPr>
            <a:normAutofit/>
          </a:bodyPr>
          <a:lstStyle/>
          <a:p>
            <a:r>
              <a:rPr lang="sv-SE" sz="3200" dirty="0">
                <a:solidFill>
                  <a:srgbClr val="002060"/>
                </a:solidFill>
                <a:latin typeface="Corbel" panose="020B0503020204020204" pitchFamily="34" charset="0"/>
              </a:rPr>
              <a:t>Utbildningsseminarium inom programmet för att stärka civilsamhällets ställning</a:t>
            </a:r>
            <a:endParaRPr lang="sv-SE" sz="3200" dirty="0">
              <a:solidFill>
                <a:srgbClr val="002060"/>
              </a:solidFil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5764" y="5061024"/>
            <a:ext cx="2180261" cy="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logo_ce-en-rvb-h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591" y="4827873"/>
            <a:ext cx="1724038" cy="119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021" y="4895839"/>
            <a:ext cx="1212798"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532" y="4897005"/>
            <a:ext cx="1035543" cy="105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720" y="4897006"/>
            <a:ext cx="1058866" cy="105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5575" y="4895839"/>
            <a:ext cx="1061199"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62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sv-SE" sz="3600" b="1">
                <a:solidFill>
                  <a:srgbClr val="002060"/>
                </a:solidFill>
                <a:latin typeface="Verdana" panose="020B0604030504040204" pitchFamily="34" charset="0"/>
              </a:rPr>
              <a:t>Introduktion</a:t>
            </a:r>
            <a:endParaRPr lang="sv-S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sv-SE" sz="2800">
                <a:latin typeface="Corbel" panose="020B0503020204020204" pitchFamily="34" charset="0"/>
              </a:rPr>
              <a:t>09.45–10.30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670158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3600" b="1" dirty="0">
                <a:solidFill>
                  <a:srgbClr val="002060"/>
                </a:solidFill>
                <a:latin typeface="Verdana" panose="020B0604030504040204" pitchFamily="34" charset="0"/>
              </a:rPr>
              <a:t>Våldsbejakande extremism- och terrorbudskap</a:t>
            </a:r>
            <a:endParaRPr lang="sv-SE"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sv-SE" dirty="0">
                <a:latin typeface="Corbel" panose="020B0503020204020204" pitchFamily="34" charset="0"/>
              </a:rPr>
              <a:t>Diskussion i helgrupp</a:t>
            </a:r>
          </a:p>
          <a:p>
            <a:pPr marL="0" indent="0" algn="ctr">
              <a:buNone/>
            </a:pPr>
            <a:endParaRPr lang="sv-SE" dirty="0">
              <a:latin typeface="Corbel" panose="020B0503020204020204" pitchFamily="34" charset="0"/>
            </a:endParaRPr>
          </a:p>
          <a:p>
            <a:pPr marL="0" indent="0" algn="ctr">
              <a:buNone/>
            </a:pPr>
            <a:r>
              <a:rPr lang="sv-SE" b="1" dirty="0">
                <a:latin typeface="Corbel" panose="020B0503020204020204" pitchFamily="34" charset="0"/>
              </a:rPr>
              <a:t>Vad för sorts våldsbejakande extremism- och terrorbudskap </a:t>
            </a:r>
          </a:p>
          <a:p>
            <a:pPr marL="0" indent="0" algn="ctr">
              <a:spcBef>
                <a:spcPts val="0"/>
              </a:spcBef>
              <a:buNone/>
            </a:pPr>
            <a:r>
              <a:rPr lang="sv-SE" b="1" dirty="0">
                <a:latin typeface="Corbel" panose="020B0503020204020204" pitchFamily="34" charset="0"/>
              </a:rPr>
              <a:t>känner du till?</a:t>
            </a:r>
            <a:br>
              <a:rPr dirty="0"/>
            </a:br>
            <a:endParaRPr lang="sv-SE" b="1" dirty="0">
              <a:latin typeface="Corbel" panose="020B0503020204020204" pitchFamily="34" charset="0"/>
            </a:endParaRPr>
          </a:p>
          <a:p>
            <a:pPr marL="0" indent="0" algn="ctr">
              <a:buNone/>
            </a:pPr>
            <a:r>
              <a:rPr lang="sv-SE" b="1" dirty="0">
                <a:latin typeface="Corbel" panose="020B0503020204020204" pitchFamily="34" charset="0"/>
              </a:rPr>
              <a:t>Vad är det som lockar din målgrupp? Varför?</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3390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WimK\AppData\Local\Microsoft\Windows\Temporary Internet Files\Content.Outlook\6H7R0X5H\stunning-pictures-of-anti-capitalist-protesters-setting-cars-on-fire-and-clashing-with-police-outside-the-new-ecb-headquar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0" y="3072219"/>
            <a:ext cx="5048250" cy="3785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imK\AppData\Local\Microsoft\Windows\Temporary Internet Files\Content.Outlook\6H7R0X5H\hungarian national 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150"/>
            <a:ext cx="6567387"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WimK\AppData\Local\Microsoft\Windows\Temporary Internet Files\Content.Outlook\6H7R0X5H\right-wing-norwegian-mass-murderer-anders-breivik-who-has-links-to-british-neo-nazi-and-terrorists-group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57150"/>
            <a:ext cx="5842000"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imK\AppData\Local\Microsoft\Windows\Temporary Internet Files\Content.Outlook\6H7R0X5H\national fro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3238500"/>
            <a:ext cx="45720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mK\AppData\Local\Microsoft\Windows\Temporary Internet Files\Content.Outlook\6H7R0X5H\good ni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300" y="2162175"/>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mK\AppData\Local\Microsoft\Windows\Temporary Internet Files\Content.Outlook\6H7R0X5H\animal right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38500"/>
            <a:ext cx="260774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91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sz="4000" b="1">
                <a:solidFill>
                  <a:srgbClr val="002060"/>
                </a:solidFill>
                <a:latin typeface="Verdana" panose="020B0604030504040204" pitchFamily="34" charset="0"/>
              </a:rPr>
              <a:t>Definition</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sv-SE" b="1">
                <a:solidFill>
                  <a:srgbClr val="002060"/>
                </a:solidFill>
                <a:latin typeface="Corbel" panose="020B0503020204020204" pitchFamily="34" charset="0"/>
              </a:rPr>
              <a:t>Våldsbejakande extremism</a:t>
            </a:r>
            <a:br/>
            <a:r>
              <a:rPr lang="sv-SE">
                <a:latin typeface="Corbel" panose="020B0503020204020204" pitchFamily="34" charset="0"/>
              </a:rPr>
              <a:t>Att förespråka, ägna sig åt, förbereda eller på annat sätt stödja ideologiskt motiverat våld för att främja sociala, ekonomiska eller politiska syften</a:t>
            </a:r>
          </a:p>
          <a:p>
            <a:endParaRPr lang="sv-SE">
              <a:latin typeface="Corbel" panose="020B0503020204020204" pitchFamily="34" charset="0"/>
            </a:endParaRPr>
          </a:p>
          <a:p>
            <a:pPr marL="0" indent="0">
              <a:buNone/>
            </a:pPr>
            <a:r>
              <a:rPr lang="sv-SE" b="1">
                <a:solidFill>
                  <a:srgbClr val="002060"/>
                </a:solidFill>
                <a:latin typeface="Corbel" panose="020B0503020204020204" pitchFamily="34" charset="0"/>
              </a:rPr>
              <a:t>Radikalisering</a:t>
            </a:r>
            <a:br/>
            <a:r>
              <a:rPr lang="sv-SE">
                <a:latin typeface="Corbel" panose="020B0503020204020204" pitchFamily="34" charset="0"/>
              </a:rPr>
              <a:t>Växande beredvillighet att arbeta för och/eller stödja – vid behov med odemokratiska medel – långtgående förändringar i samhället som strider mot, eller utgör ett hot mot, den demokratiska ordningen</a:t>
            </a:r>
          </a:p>
          <a:p>
            <a:endParaRPr lang="sv-SE">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518383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RAN:s vision om radikalisering</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sv-SE" b="1">
                <a:latin typeface="Corbel" panose="020B0503020204020204" pitchFamily="34" charset="0"/>
              </a:rPr>
              <a:t>Radikalisering är en process</a:t>
            </a:r>
          </a:p>
          <a:p>
            <a:endParaRPr lang="sv-SE">
              <a:latin typeface="Corbel" panose="020B0503020204020204" pitchFamily="34" charset="0"/>
            </a:endParaRPr>
          </a:p>
          <a:p>
            <a:pPr marL="0" indent="0">
              <a:buNone/>
            </a:pPr>
            <a:r>
              <a:rPr lang="sv-SE">
                <a:latin typeface="Corbel" panose="020B0503020204020204" pitchFamily="34" charset="0"/>
              </a:rPr>
              <a:t>Det är viktigt att skilja på åsikter, även extrema sådana, och våldsamma handlingar till följd av extrema åsikter. </a:t>
            </a:r>
          </a:p>
          <a:p>
            <a:pPr marL="0" indent="0">
              <a:buNone/>
            </a:pPr>
            <a:r>
              <a:rPr lang="sv-SE">
                <a:latin typeface="Corbel" panose="020B0503020204020204" pitchFamily="34" charset="0"/>
              </a:rPr>
              <a:t>Det är viktigt att fokusera på förmågan att göra åtskillnad även mellan olika typer av våld.</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9880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3600" b="1">
                <a:solidFill>
                  <a:srgbClr val="002060"/>
                </a:solidFill>
                <a:latin typeface="Verdana" panose="020B0604030504040204" pitchFamily="34" charset="0"/>
              </a:rPr>
              <a:t>Hur når extremistgrupper ut?</a:t>
            </a:r>
            <a:endParaRPr lang="sv-S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sv-SE" dirty="0">
                <a:latin typeface="Corbel" panose="020B0503020204020204" pitchFamily="34" charset="0"/>
              </a:rPr>
              <a:t>Många typer av våldsbejakande extremistiska berättelser</a:t>
            </a:r>
          </a:p>
          <a:p>
            <a:r>
              <a:rPr lang="sv-SE" dirty="0">
                <a:latin typeface="Corbel" panose="020B0503020204020204" pitchFamily="34" charset="0"/>
              </a:rPr>
              <a:t>Högerextremism, religiöst inspirerad extremism</a:t>
            </a:r>
          </a:p>
          <a:p>
            <a:r>
              <a:rPr lang="sv-SE" dirty="0">
                <a:latin typeface="Corbel" panose="020B0503020204020204" pitchFamily="34" charset="0"/>
              </a:rPr>
              <a:t>Olika våldsbejakande extremistiska ideologier har ofta liknande kommunikationsstrategier:</a:t>
            </a:r>
          </a:p>
          <a:p>
            <a:pPr lvl="1"/>
            <a:r>
              <a:rPr lang="sv-SE" sz="2800" dirty="0">
                <a:latin typeface="Corbel" panose="020B0503020204020204" pitchFamily="34" charset="0"/>
              </a:rPr>
              <a:t>Push- och pullfaktorer</a:t>
            </a:r>
          </a:p>
          <a:p>
            <a:pPr lvl="1"/>
            <a:r>
              <a:rPr lang="sv-SE" sz="2800" dirty="0">
                <a:latin typeface="Corbel" panose="020B0503020204020204" pitchFamily="34" charset="0"/>
              </a:rPr>
              <a:t>Kombination av att tala till känslor och framföra rationella argument </a:t>
            </a:r>
          </a:p>
          <a:p>
            <a:pPr lvl="1"/>
            <a:r>
              <a:rPr lang="sv-SE" sz="2800" dirty="0">
                <a:latin typeface="Corbel" panose="020B0503020204020204" pitchFamily="34" charset="0"/>
              </a:rPr>
              <a:t>Huvud (förnuft) + hjärta (känsla) + mage (intuition)</a:t>
            </a:r>
            <a:endParaRPr lang="sv-SE" sz="2800" u="sng"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265271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3600" b="1">
                <a:solidFill>
                  <a:srgbClr val="002060"/>
                </a:solidFill>
                <a:latin typeface="Verdana" panose="020B0604030504040204" pitchFamily="34" charset="0"/>
              </a:rPr>
              <a:t>Diskussion</a:t>
            </a:r>
            <a:endParaRPr lang="sv-S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Gelijkbenige driehoek 4"/>
          <p:cNvSpPr/>
          <p:nvPr/>
        </p:nvSpPr>
        <p:spPr>
          <a:xfrm>
            <a:off x="2819400" y="1549400"/>
            <a:ext cx="6413500" cy="4254500"/>
          </a:xfrm>
          <a:prstGeom prst="triangl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152900" y="1879977"/>
            <a:ext cx="3746500" cy="4031873"/>
          </a:xfrm>
          <a:prstGeom prst="rect">
            <a:avLst/>
          </a:prstGeom>
          <a:noFill/>
        </p:spPr>
        <p:txBody>
          <a:bodyPr wrap="square" rtlCol="0">
            <a:spAutoFit/>
          </a:bodyPr>
          <a:lstStyle/>
          <a:p>
            <a:pPr algn="ctr"/>
            <a:r>
              <a:rPr lang="sv-SE" sz="3200" b="1">
                <a:solidFill>
                  <a:srgbClr val="002060"/>
                </a:solidFill>
              </a:rPr>
              <a:t>Extremt</a:t>
            </a:r>
            <a:br/>
            <a:r>
              <a:rPr lang="sv-SE" sz="3200" b="1">
                <a:solidFill>
                  <a:srgbClr val="002060"/>
                </a:solidFill>
              </a:rPr>
              <a:t>beteende</a:t>
            </a:r>
          </a:p>
          <a:p>
            <a:pPr algn="ctr"/>
            <a:endParaRPr lang="sv-SE" sz="3200" b="1">
              <a:solidFill>
                <a:srgbClr val="002060"/>
              </a:solidFill>
            </a:endParaRPr>
          </a:p>
          <a:p>
            <a:pPr algn="ctr"/>
            <a:r>
              <a:rPr lang="sv-SE" sz="3200" b="1">
                <a:solidFill>
                  <a:srgbClr val="002060"/>
                </a:solidFill>
              </a:rPr>
              <a:t>Rekrytering</a:t>
            </a:r>
          </a:p>
          <a:p>
            <a:pPr algn="ctr"/>
            <a:endParaRPr lang="sv-SE" sz="3200" b="1">
              <a:solidFill>
                <a:srgbClr val="002060"/>
              </a:solidFill>
            </a:endParaRPr>
          </a:p>
          <a:p>
            <a:pPr algn="ctr"/>
            <a:r>
              <a:rPr lang="sv-SE" sz="3200" b="1">
                <a:solidFill>
                  <a:srgbClr val="002060"/>
                </a:solidFill>
              </a:rPr>
              <a:t>Skapa intresse</a:t>
            </a:r>
          </a:p>
          <a:p>
            <a:pPr algn="ctr"/>
            <a:endParaRPr lang="sv-SE" sz="3200" b="1">
              <a:solidFill>
                <a:srgbClr val="002060"/>
              </a:solidFill>
            </a:endParaRPr>
          </a:p>
          <a:p>
            <a:pPr algn="ctr"/>
            <a:r>
              <a:rPr lang="sv-SE" sz="3200" b="1">
                <a:solidFill>
                  <a:srgbClr val="002060"/>
                </a:solidFill>
              </a:rPr>
              <a:t>I riskzonen</a:t>
            </a:r>
          </a:p>
        </p:txBody>
      </p:sp>
      <p:grpSp>
        <p:nvGrpSpPr>
          <p:cNvPr id="16" name="Groep 15"/>
          <p:cNvGrpSpPr/>
          <p:nvPr/>
        </p:nvGrpSpPr>
        <p:grpSpPr>
          <a:xfrm>
            <a:off x="273050" y="3940026"/>
            <a:ext cx="2711450" cy="1330474"/>
            <a:chOff x="184150" y="4168626"/>
            <a:chExt cx="2711450" cy="1330474"/>
          </a:xfrm>
        </p:grpSpPr>
        <p:cxnSp>
          <p:nvCxnSpPr>
            <p:cNvPr id="10" name="Rechte verbindingslijn met pijl 9"/>
            <p:cNvCxnSpPr/>
            <p:nvPr/>
          </p:nvCxnSpPr>
          <p:spPr>
            <a:xfrm>
              <a:off x="1358900" y="5092700"/>
              <a:ext cx="15367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184150" y="4168626"/>
              <a:ext cx="2349500" cy="954107"/>
            </a:xfrm>
            <a:prstGeom prst="rect">
              <a:avLst/>
            </a:prstGeom>
            <a:noFill/>
          </p:spPr>
          <p:txBody>
            <a:bodyPr wrap="square" rtlCol="0">
              <a:spAutoFit/>
            </a:bodyPr>
            <a:lstStyle/>
            <a:p>
              <a:pPr algn="ctr"/>
              <a:r>
                <a:rPr lang="sv-SE" sz="2800">
                  <a:solidFill>
                    <a:srgbClr val="FF0000"/>
                  </a:solidFill>
                </a:rPr>
                <a:t>Målgrupp?</a:t>
              </a:r>
            </a:p>
          </p:txBody>
        </p:sp>
      </p:grpSp>
      <p:grpSp>
        <p:nvGrpSpPr>
          <p:cNvPr id="15" name="Groep 14"/>
          <p:cNvGrpSpPr/>
          <p:nvPr/>
        </p:nvGrpSpPr>
        <p:grpSpPr>
          <a:xfrm>
            <a:off x="7378700" y="1618367"/>
            <a:ext cx="3733800" cy="954107"/>
            <a:chOff x="8064500" y="1618367"/>
            <a:chExt cx="3733800" cy="954107"/>
          </a:xfrm>
        </p:grpSpPr>
        <p:sp>
          <p:nvSpPr>
            <p:cNvPr id="12" name="Tekstvak 11"/>
            <p:cNvSpPr txBox="1"/>
            <p:nvPr/>
          </p:nvSpPr>
          <p:spPr>
            <a:xfrm>
              <a:off x="9163050" y="1618367"/>
              <a:ext cx="2635250" cy="954107"/>
            </a:xfrm>
            <a:prstGeom prst="rect">
              <a:avLst/>
            </a:prstGeom>
            <a:noFill/>
          </p:spPr>
          <p:txBody>
            <a:bodyPr wrap="square" rtlCol="0">
              <a:spAutoFit/>
            </a:bodyPr>
            <a:lstStyle/>
            <a:p>
              <a:pPr algn="ctr"/>
              <a:r>
                <a:rPr lang="sv-SE" sz="2800">
                  <a:solidFill>
                    <a:srgbClr val="FF0000"/>
                  </a:solidFill>
                </a:rPr>
                <a:t>Personlig metod (1-2-1)?</a:t>
              </a:r>
            </a:p>
          </p:txBody>
        </p:sp>
        <p:cxnSp>
          <p:nvCxnSpPr>
            <p:cNvPr id="13" name="Rechte verbindingslijn met pijl 12"/>
            <p:cNvCxnSpPr/>
            <p:nvPr/>
          </p:nvCxnSpPr>
          <p:spPr>
            <a:xfrm flipH="1">
              <a:off x="8064500" y="2166074"/>
              <a:ext cx="14605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p:nvSpPr>
        <p:spPr>
          <a:xfrm>
            <a:off x="4006850" y="5981709"/>
            <a:ext cx="4038600" cy="523220"/>
          </a:xfrm>
          <a:prstGeom prst="rect">
            <a:avLst/>
          </a:prstGeom>
          <a:noFill/>
        </p:spPr>
        <p:txBody>
          <a:bodyPr wrap="square" rtlCol="0">
            <a:spAutoFit/>
          </a:bodyPr>
          <a:lstStyle/>
          <a:p>
            <a:pPr algn="ctr"/>
            <a:r>
              <a:rPr lang="sv-SE" sz="2800"/>
              <a:t>(Mycket förenklad modell)</a:t>
            </a:r>
          </a:p>
        </p:txBody>
      </p:sp>
    </p:spTree>
    <p:extLst>
      <p:ext uri="{BB962C8B-B14F-4D97-AF65-F5344CB8AC3E}">
        <p14:creationId xmlns:p14="http://schemas.microsoft.com/office/powerpoint/2010/main" val="1143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74775"/>
            <a:ext cx="10515600" cy="1325563"/>
          </a:xfrm>
        </p:spPr>
        <p:txBody>
          <a:bodyPr>
            <a:normAutofit fontScale="90000"/>
          </a:bodyPr>
          <a:lstStyle/>
          <a:p>
            <a:pPr algn="ctr"/>
            <a:r>
              <a:rPr lang="sv-SE" sz="4000" b="1">
                <a:solidFill>
                  <a:srgbClr val="002060"/>
                </a:solidFill>
                <a:latin typeface="Verdana" panose="020B0604030504040204" pitchFamily="34" charset="0"/>
              </a:rPr>
              <a:t>Kan onlinekommunikation användas som verktyg för intervention?</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054225"/>
            <a:ext cx="10515600" cy="4351338"/>
          </a:xfrm>
        </p:spPr>
        <p:txBody>
          <a:bodyPr/>
          <a:lstStyle/>
          <a:p>
            <a:pPr marL="0" indent="0" algn="ctr">
              <a:buNone/>
            </a:pPr>
            <a:endParaRPr lang="sv-SE" b="1">
              <a:latin typeface="Corbel" panose="020B0503020204020204" pitchFamily="34" charset="0"/>
            </a:endParaRPr>
          </a:p>
          <a:p>
            <a:pPr marL="0" indent="0" algn="ctr">
              <a:buNone/>
            </a:pPr>
            <a:endParaRPr lang="sv-SE" b="1">
              <a:latin typeface="Corbel" panose="020B0503020204020204" pitchFamily="34" charset="0"/>
            </a:endParaRPr>
          </a:p>
          <a:p>
            <a:pPr marL="0" indent="0" algn="ctr">
              <a:buNone/>
            </a:pPr>
            <a:r>
              <a:rPr lang="sv-SE" b="1">
                <a:latin typeface="Corbel" panose="020B0503020204020204" pitchFamily="34" charset="0"/>
              </a:rPr>
              <a:t>”Mycket kan åstadkommas genom återvinning, </a:t>
            </a:r>
          </a:p>
          <a:p>
            <a:pPr marL="0" indent="0" algn="ctr">
              <a:buNone/>
            </a:pPr>
            <a:r>
              <a:rPr lang="sv-SE" b="1">
                <a:latin typeface="Corbel" panose="020B0503020204020204" pitchFamily="34" charset="0"/>
              </a:rPr>
              <a:t>anpassning och utveckling av </a:t>
            </a:r>
          </a:p>
          <a:p>
            <a:pPr marL="0" indent="0" algn="ctr">
              <a:buNone/>
            </a:pPr>
            <a:r>
              <a:rPr lang="sv-SE" b="1">
                <a:latin typeface="Corbel" panose="020B0503020204020204" pitchFamily="34" charset="0"/>
              </a:rPr>
              <a:t>andras framgångsrika kampanjer”</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74148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095" r="10314" b="16409"/>
          <a:stretch/>
        </p:blipFill>
        <p:spPr>
          <a:xfrm>
            <a:off x="0" y="0"/>
            <a:ext cx="12192000" cy="6858000"/>
          </a:xfrm>
          <a:prstGeom prst="rect">
            <a:avLst/>
          </a:prstGeom>
        </p:spPr>
      </p:pic>
      <p:sp>
        <p:nvSpPr>
          <p:cNvPr id="2" name="Titel 1"/>
          <p:cNvSpPr>
            <a:spLocks noGrp="1"/>
          </p:cNvSpPr>
          <p:nvPr>
            <p:ph type="title"/>
          </p:nvPr>
        </p:nvSpPr>
        <p:spPr>
          <a:xfrm>
            <a:off x="7023100" y="6070600"/>
            <a:ext cx="5168900" cy="787400"/>
          </a:xfrm>
          <a:noFill/>
        </p:spPr>
        <p:txBody>
          <a:bodyPr>
            <a:normAutofit/>
          </a:bodyPr>
          <a:lstStyle/>
          <a:p>
            <a:pPr algn="r"/>
            <a:r>
              <a:rPr lang="sv-SE" sz="3200" b="1">
                <a:solidFill>
                  <a:schemeClr val="bg1"/>
                </a:solidFill>
              </a:rPr>
              <a:t>https://youtu.be/IjIQ0ctzyZE</a:t>
            </a:r>
          </a:p>
        </p:txBody>
      </p:sp>
      <p:sp>
        <p:nvSpPr>
          <p:cNvPr id="5" name="Titel 1"/>
          <p:cNvSpPr txBox="1">
            <a:spLocks/>
          </p:cNvSpPr>
          <p:nvPr/>
        </p:nvSpPr>
        <p:spPr>
          <a:xfrm>
            <a:off x="0" y="-3175"/>
            <a:ext cx="9601200" cy="1108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4000" b="1">
                <a:solidFill>
                  <a:srgbClr val="002060"/>
                </a:solidFill>
                <a:latin typeface="Verdana" panose="020B0604030504040204" pitchFamily="34" charset="0"/>
              </a:rPr>
              <a:t>Exempel 1 #Notanotherbrother</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79256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3100" y="6070600"/>
            <a:ext cx="5168900" cy="787400"/>
          </a:xfrm>
          <a:noFill/>
        </p:spPr>
        <p:txBody>
          <a:bodyPr>
            <a:normAutofit/>
          </a:bodyPr>
          <a:lstStyle/>
          <a:p>
            <a:pPr algn="r"/>
            <a:r>
              <a:rPr lang="sv-SE" sz="3200" b="1">
                <a:solidFill>
                  <a:schemeClr val="bg1"/>
                </a:solidFill>
              </a:rPr>
              <a:t>Länk …</a:t>
            </a:r>
          </a:p>
        </p:txBody>
      </p:sp>
      <p:sp>
        <p:nvSpPr>
          <p:cNvPr id="5" name="Titel 1"/>
          <p:cNvSpPr txBox="1">
            <a:spLocks/>
          </p:cNvSpPr>
          <p:nvPr/>
        </p:nvSpPr>
        <p:spPr>
          <a:xfrm>
            <a:off x="0" y="1"/>
            <a:ext cx="9601200"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4000" b="1">
                <a:solidFill>
                  <a:srgbClr val="002060"/>
                </a:solidFill>
                <a:latin typeface="Verdana" panose="020B0604030504040204" pitchFamily="34" charset="0"/>
              </a:rPr>
              <a:t>Exempel 2</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406" y="186017"/>
            <a:ext cx="6042463" cy="638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1302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sz="4000" b="1">
                <a:solidFill>
                  <a:srgbClr val="002060"/>
                </a:solidFill>
                <a:latin typeface="Verdana" panose="020B0604030504040204" pitchFamily="34" charset="0"/>
              </a:rPr>
              <a:t>Mål</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sv-SE" dirty="0">
                <a:latin typeface="Corbel" panose="020B0503020204020204" pitchFamily="34" charset="0"/>
              </a:rPr>
              <a:t>Idag ska vi presentera GAMMMA-modellen. Med hjälp av den här metoden kan du bygga en effektiv strategi för onlinekampanjer som kretsar kring alternativa berättelser eller motberättelser</a:t>
            </a:r>
          </a:p>
          <a:p>
            <a:r>
              <a:rPr lang="sv-SE" dirty="0">
                <a:latin typeface="Corbel" panose="020B0503020204020204" pitchFamily="34" charset="0"/>
              </a:rPr>
              <a:t>Du får veta hur du kan använda sociala medier som en del av kommunikationskampanjen (online) med din målgrupp</a:t>
            </a:r>
          </a:p>
          <a:p>
            <a:r>
              <a:rPr lang="sv-SE" dirty="0">
                <a:latin typeface="Corbel" panose="020B0503020204020204" pitchFamily="34" charset="0"/>
              </a:rPr>
              <a:t>Du får lära dig hur du</a:t>
            </a:r>
            <a:r>
              <a:rPr lang="sv-SE" dirty="0"/>
              <a:t> </a:t>
            </a:r>
            <a:r>
              <a:rPr lang="sv-SE" dirty="0">
                <a:latin typeface="Corbel" panose="020B0503020204020204" pitchFamily="34" charset="0"/>
              </a:rPr>
              <a:t>stärker ditt positiva budskap och engagerar din målgrupp</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84110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13" r="13855"/>
          <a:stretch/>
        </p:blipFill>
        <p:spPr bwMode="auto">
          <a:xfrm>
            <a:off x="31532" y="-47298"/>
            <a:ext cx="5344472" cy="696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855279"/>
            <a:ext cx="70389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1"/>
          <p:cNvSpPr txBox="1">
            <a:spLocks/>
          </p:cNvSpPr>
          <p:nvPr/>
        </p:nvSpPr>
        <p:spPr>
          <a:xfrm>
            <a:off x="8355724" y="5754414"/>
            <a:ext cx="3704896"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v-SE" sz="4000" b="1">
                <a:solidFill>
                  <a:srgbClr val="002060"/>
                </a:solidFill>
                <a:latin typeface="Verdana" panose="020B0604030504040204" pitchFamily="34" charset="0"/>
              </a:rPr>
              <a:t>Exempel 3</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6490" y="144020"/>
            <a:ext cx="912696" cy="9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6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169" y="700585"/>
            <a:ext cx="7512562" cy="511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43096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697"/>
          <a:stretch/>
        </p:blipFill>
        <p:spPr bwMode="auto">
          <a:xfrm>
            <a:off x="0" y="-32587"/>
            <a:ext cx="12454760" cy="689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680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Reflektion i helgrupp</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sv-SE" b="1" dirty="0"/>
              <a:t>Vad såg du? Hur kändes det?</a:t>
            </a:r>
          </a:p>
          <a:p>
            <a:endParaRPr lang="sv-SE" dirty="0"/>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3"/>
          <p:cNvPicPr>
            <a:picLocks noChangeAspect="1"/>
          </p:cNvPicPr>
          <p:nvPr/>
        </p:nvPicPr>
        <p:blipFill rotWithShape="1">
          <a:blip r:embed="rId4"/>
          <a:srcRect l="6095" r="10314" b="16409"/>
          <a:stretch/>
        </p:blipFill>
        <p:spPr>
          <a:xfrm>
            <a:off x="901700" y="2713351"/>
            <a:ext cx="2856090" cy="160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9" t="29333" r="6079" b="21445"/>
          <a:stretch/>
        </p:blipFill>
        <p:spPr bwMode="auto">
          <a:xfrm>
            <a:off x="889821" y="4640803"/>
            <a:ext cx="2856090" cy="1653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697"/>
          <a:stretch/>
        </p:blipFill>
        <p:spPr bwMode="auto">
          <a:xfrm>
            <a:off x="4254379" y="4658298"/>
            <a:ext cx="2858937" cy="1581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8668" y="2656932"/>
            <a:ext cx="2684648" cy="182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3409" y="2656932"/>
            <a:ext cx="2770623" cy="2069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706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sv-SE" sz="3600" b="1">
                <a:solidFill>
                  <a:srgbClr val="002060"/>
                </a:solidFill>
                <a:latin typeface="Verdana" panose="020B0604030504040204" pitchFamily="34" charset="0"/>
              </a:rPr>
              <a:t>Fika</a:t>
            </a:r>
            <a:endParaRPr lang="sv-S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sv-SE" sz="2800">
                <a:latin typeface="Corbel" panose="020B0503020204020204" pitchFamily="34" charset="0"/>
              </a:rPr>
              <a:t>10.30–11.00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75702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sv-SE" sz="3600" b="1">
                <a:solidFill>
                  <a:srgbClr val="002060"/>
                </a:solidFill>
                <a:latin typeface="Verdana" panose="020B0604030504040204" pitchFamily="34" charset="0"/>
              </a:rPr>
              <a:t>Utveckla en onlinestrategi</a:t>
            </a:r>
            <a:endParaRPr lang="sv-S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lstStyle/>
          <a:p>
            <a:r>
              <a:rPr lang="sv-SE">
                <a:solidFill>
                  <a:srgbClr val="002060"/>
                </a:solidFill>
              </a:rPr>
              <a:t>11.00–14.30 (inklusive lunchrast)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24422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875579" cy="1325563"/>
          </a:xfrm>
        </p:spPr>
        <p:txBody>
          <a:bodyPr>
            <a:normAutofit/>
          </a:bodyPr>
          <a:lstStyle/>
          <a:p>
            <a:r>
              <a:rPr lang="sv-SE" sz="4000" b="1">
                <a:solidFill>
                  <a:srgbClr val="002060"/>
                </a:solidFill>
                <a:latin typeface="Verdana" panose="020B0604030504040204" pitchFamily="34" charset="0"/>
              </a:rPr>
              <a:t>Onlinekampanjer: varför?</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sv-SE" b="1">
                <a:latin typeface="Corbel" panose="020B0503020204020204" pitchFamily="34" charset="0"/>
              </a:rPr>
              <a:t>Du ger människor möjlighet att göra sin röst hörd</a:t>
            </a:r>
          </a:p>
          <a:p>
            <a:r>
              <a:rPr lang="sv-SE" b="1">
                <a:latin typeface="Corbel" panose="020B0503020204020204" pitchFamily="34" charset="0"/>
              </a:rPr>
              <a:t>Du utbildar din målgrupp</a:t>
            </a:r>
          </a:p>
          <a:p>
            <a:r>
              <a:rPr lang="sv-SE" b="1">
                <a:latin typeface="Corbel" panose="020B0503020204020204" pitchFamily="34" charset="0"/>
              </a:rPr>
              <a:t>Du bygger ett nätverk</a:t>
            </a:r>
          </a:p>
          <a:p>
            <a:endParaRPr lang="sv-SE" sz="2400">
              <a:latin typeface="Verdana" panose="020B0604030504040204" pitchFamily="34" charset="0"/>
              <a:ea typeface="Verdana" panose="020B0604030504040204" pitchFamily="34" charset="0"/>
              <a:cs typeface="Verdana" panose="020B0604030504040204" pitchFamily="34" charset="0"/>
            </a:endParaRPr>
          </a:p>
          <a:p>
            <a:endParaRPr lang="sv-SE" sz="240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9968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Kommunikationsstrategier </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3417594" y="3504273"/>
            <a:ext cx="5502164" cy="707886"/>
          </a:xfrm>
          <a:prstGeom prst="rect">
            <a:avLst/>
          </a:prstGeom>
          <a:solidFill>
            <a:schemeClr val="accent4">
              <a:lumMod val="60000"/>
              <a:lumOff val="40000"/>
            </a:schemeClr>
          </a:solidFill>
          <a:ln w="12700">
            <a:noFill/>
          </a:ln>
        </p:spPr>
        <p:txBody>
          <a:bodyPr wrap="square" rtlCol="0">
            <a:spAutoFit/>
          </a:bodyPr>
          <a:lstStyle/>
          <a:p>
            <a:pPr algn="ctr"/>
            <a:r>
              <a:rPr lang="sv-SE" sz="4000" b="1">
                <a:latin typeface="Corbel" panose="020B0503020204020204" pitchFamily="34" charset="0"/>
              </a:rPr>
              <a:t>Kampanj</a:t>
            </a:r>
            <a:endParaRPr lang="sv-SE" b="1">
              <a:latin typeface="Corbel" panose="020B0503020204020204" pitchFamily="34" charset="0"/>
            </a:endParaRPr>
          </a:p>
        </p:txBody>
      </p:sp>
      <p:sp>
        <p:nvSpPr>
          <p:cNvPr id="8" name="Tekstvak 7"/>
          <p:cNvSpPr txBox="1"/>
          <p:nvPr/>
        </p:nvSpPr>
        <p:spPr>
          <a:xfrm>
            <a:off x="832049" y="2373919"/>
            <a:ext cx="10673255" cy="707886"/>
          </a:xfrm>
          <a:prstGeom prst="rect">
            <a:avLst/>
          </a:prstGeom>
          <a:solidFill>
            <a:schemeClr val="accent4">
              <a:lumMod val="20000"/>
              <a:lumOff val="80000"/>
            </a:schemeClr>
          </a:solidFill>
          <a:ln w="3175">
            <a:noFill/>
          </a:ln>
        </p:spPr>
        <p:txBody>
          <a:bodyPr wrap="square" rtlCol="0">
            <a:spAutoFit/>
          </a:bodyPr>
          <a:lstStyle/>
          <a:p>
            <a:pPr algn="ctr"/>
            <a:r>
              <a:rPr lang="sv-SE" sz="4000" b="1">
                <a:latin typeface="Corbel" panose="020B0503020204020204" pitchFamily="34" charset="0"/>
              </a:rPr>
              <a:t>Varje dag</a:t>
            </a:r>
            <a:endParaRPr lang="sv-SE" b="1">
              <a:latin typeface="Corbel" panose="020B0503020204020204" pitchFamily="34" charset="0"/>
            </a:endParaRPr>
          </a:p>
        </p:txBody>
      </p:sp>
      <p:pic>
        <p:nvPicPr>
          <p:cNvPr id="9" name="Afbeelding 8"/>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Tekstvak 9"/>
          <p:cNvSpPr txBox="1"/>
          <p:nvPr/>
        </p:nvSpPr>
        <p:spPr>
          <a:xfrm>
            <a:off x="4464513" y="4634626"/>
            <a:ext cx="3408326" cy="707886"/>
          </a:xfrm>
          <a:prstGeom prst="rect">
            <a:avLst/>
          </a:prstGeom>
          <a:solidFill>
            <a:schemeClr val="accent2">
              <a:lumMod val="75000"/>
            </a:schemeClr>
          </a:solidFill>
          <a:ln w="12700">
            <a:noFill/>
          </a:ln>
        </p:spPr>
        <p:txBody>
          <a:bodyPr wrap="square" rtlCol="0">
            <a:spAutoFit/>
          </a:bodyPr>
          <a:lstStyle/>
          <a:p>
            <a:pPr algn="ctr"/>
            <a:r>
              <a:rPr lang="sv-SE" sz="4000" b="1">
                <a:solidFill>
                  <a:schemeClr val="bg1"/>
                </a:solidFill>
                <a:latin typeface="Corbel" panose="020B0503020204020204" pitchFamily="34" charset="0"/>
              </a:rPr>
              <a:t>Reaktion </a:t>
            </a:r>
            <a:endParaRPr lang="sv-SE" b="1">
              <a:solidFill>
                <a:schemeClr val="bg1"/>
              </a:solidFill>
              <a:latin typeface="Corbel" panose="020B0503020204020204" pitchFamily="34" charset="0"/>
            </a:endParaRPr>
          </a:p>
        </p:txBody>
      </p:sp>
    </p:spTree>
    <p:extLst>
      <p:ext uri="{BB962C8B-B14F-4D97-AF65-F5344CB8AC3E}">
        <p14:creationId xmlns:p14="http://schemas.microsoft.com/office/powerpoint/2010/main" val="4135033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kurvewustrow.org/wp-content/uploads/2015/12/151120_NOTEINGANG_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41" y="655090"/>
            <a:ext cx="11813175" cy="555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98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98" t="37360" r="25772" b="12069"/>
          <a:stretch/>
        </p:blipFill>
        <p:spPr bwMode="auto">
          <a:xfrm>
            <a:off x="15743" y="1330941"/>
            <a:ext cx="12176257" cy="552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7421"/>
          <a:stretch/>
        </p:blipFill>
        <p:spPr bwMode="auto">
          <a:xfrm>
            <a:off x="15744" y="31532"/>
            <a:ext cx="12176256" cy="336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78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Arbetsprinciper</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r>
              <a:rPr lang="sv-SE">
                <a:latin typeface="Corbel" panose="020B0503020204020204" pitchFamily="34" charset="0"/>
              </a:rPr>
              <a:t>Begränsat med teori – mycket praktiskt arbete</a:t>
            </a:r>
          </a:p>
          <a:p>
            <a:r>
              <a:rPr lang="sv-SE">
                <a:latin typeface="Corbel" panose="020B0503020204020204" pitchFamily="34" charset="0"/>
              </a:rPr>
              <a:t>Lära genom att göra</a:t>
            </a:r>
          </a:p>
          <a:p>
            <a:r>
              <a:rPr lang="sv-SE">
                <a:latin typeface="Corbel" panose="020B0503020204020204" pitchFamily="34" charset="0"/>
              </a:rPr>
              <a:t>Lära genom både framgång och misslyckande</a:t>
            </a:r>
          </a:p>
          <a:p>
            <a:r>
              <a:rPr lang="sv-SE">
                <a:latin typeface="Corbel" panose="020B0503020204020204" pitchFamily="34" charset="0"/>
              </a:rPr>
              <a:t>Lära av varandra</a:t>
            </a:r>
          </a:p>
          <a:p>
            <a:r>
              <a:rPr lang="sv-SE">
                <a:latin typeface="Corbel" panose="020B0503020204020204" pitchFamily="34" charset="0"/>
              </a:rPr>
              <a:t>Du är redan expert!</a:t>
            </a:r>
          </a:p>
          <a:p>
            <a:endParaRPr lang="sv-SE">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420458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sv-SE" sz="4000" b="1">
                <a:solidFill>
                  <a:srgbClr val="002060"/>
                </a:solidFill>
                <a:latin typeface="Verdana" panose="020B0604030504040204" pitchFamily="34" charset="0"/>
              </a:rPr>
              <a:t>Kampanjstrategi</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lstStyle/>
          <a:p>
            <a:pPr marL="514350" indent="-514350">
              <a:buFont typeface="+mj-lt"/>
              <a:buAutoNum type="arabicPeriod"/>
            </a:pPr>
            <a:r>
              <a:rPr lang="sv-SE" b="1" dirty="0">
                <a:latin typeface="Corbel" panose="020B0503020204020204" pitchFamily="34" charset="0"/>
              </a:rPr>
              <a:t>Vad har du för mål?</a:t>
            </a:r>
          </a:p>
          <a:p>
            <a:pPr marL="514350" indent="-514350">
              <a:buFont typeface="+mj-lt"/>
              <a:buAutoNum type="arabicPeriod"/>
            </a:pPr>
            <a:r>
              <a:rPr lang="sv-SE" b="1" dirty="0">
                <a:latin typeface="Corbel" panose="020B0503020204020204" pitchFamily="34" charset="0"/>
              </a:rPr>
              <a:t>Vad har du för målgrupp?</a:t>
            </a:r>
          </a:p>
          <a:p>
            <a:pPr marL="514350" indent="-514350">
              <a:buFont typeface="+mj-lt"/>
              <a:buAutoNum type="arabicPeriod"/>
            </a:pPr>
            <a:r>
              <a:rPr lang="sv-SE" b="1" dirty="0">
                <a:latin typeface="Corbel" panose="020B0503020204020204" pitchFamily="34" charset="0"/>
              </a:rPr>
              <a:t>Vad har du för budskap?</a:t>
            </a:r>
          </a:p>
          <a:p>
            <a:pPr marL="514350" indent="-514350">
              <a:buFont typeface="+mj-lt"/>
              <a:buAutoNum type="arabicPeriod"/>
            </a:pPr>
            <a:r>
              <a:rPr lang="sv-SE" b="1" dirty="0">
                <a:latin typeface="Corbel" panose="020B0503020204020204" pitchFamily="34" charset="0"/>
              </a:rPr>
              <a:t>Vem är din budbärare?</a:t>
            </a:r>
          </a:p>
          <a:p>
            <a:pPr marL="514350" indent="-514350">
              <a:buFont typeface="+mj-lt"/>
              <a:buAutoNum type="arabicPeriod"/>
            </a:pPr>
            <a:endParaRPr lang="sv-SE" dirty="0">
              <a:latin typeface="Corbel" panose="020B0503020204020204" pitchFamily="34" charset="0"/>
            </a:endParaRPr>
          </a:p>
          <a:p>
            <a:pPr marL="0" indent="0">
              <a:buNone/>
            </a:pPr>
            <a:r>
              <a:rPr lang="sv-SE" dirty="0">
                <a:latin typeface="Corbel" panose="020B0503020204020204" pitchFamily="34" charset="0"/>
              </a:rPr>
              <a:t>Genom att svara på de här frågorna kan du bygga en kampanjstrategi som kretsar kring alternativa berättelser eller motberättelser</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sv-SE" sz="5400"/>
                <a:t>A </a:t>
              </a:r>
              <a:r>
                <a:rPr lang="sv-SE" sz="2400"/>
                <a:t>Audience</a:t>
              </a:r>
              <a:endParaRPr lang="sv-SE"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sv-SE" sz="5400">
                  <a:solidFill>
                    <a:prstClr val="black"/>
                  </a:solidFill>
                </a:rPr>
                <a:t>A </a:t>
              </a:r>
              <a:r>
                <a:rPr lang="sv-SE" sz="2400">
                  <a:solidFill>
                    <a:prstClr val="black"/>
                  </a:solidFill>
                </a:rPr>
                <a:t>Action</a:t>
              </a:r>
              <a:r>
                <a:rPr lang="sv-SE"/>
                <a:t> </a:t>
              </a:r>
              <a:endParaRPr lang="sv-SE"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sv-SE" sz="5400">
                  <a:solidFill>
                    <a:prstClr val="black"/>
                  </a:solidFill>
                </a:rPr>
                <a:t>M </a:t>
              </a:r>
              <a:r>
                <a:rPr lang="sv-SE" sz="2400">
                  <a:solidFill>
                    <a:prstClr val="black"/>
                  </a:solidFill>
                </a:rPr>
                <a:t>Media</a:t>
              </a:r>
              <a:r>
                <a:rPr lang="sv-SE"/>
                <a:t> </a:t>
              </a:r>
              <a:endParaRPr lang="sv-SE"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sv-SE" sz="5400"/>
                <a:t>M </a:t>
              </a:r>
              <a:r>
                <a:rPr lang="sv-SE" sz="2400"/>
                <a:t>Messenger</a:t>
              </a:r>
              <a:endParaRPr lang="sv-SE"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sv-SE" sz="5400"/>
                <a:t>M </a:t>
              </a:r>
              <a:r>
                <a:rPr lang="sv-SE" sz="2400"/>
                <a:t>Message</a:t>
              </a:r>
              <a:endParaRPr lang="sv-SE"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sv-SE" sz="5400" dirty="0"/>
                <a:t>G </a:t>
              </a:r>
              <a:r>
                <a:rPr lang="sv-SE" sz="2400" dirty="0"/>
                <a:t>Goal</a:t>
              </a:r>
              <a:endParaRPr lang="sv-SE" sz="2000" dirty="0"/>
            </a:p>
          </p:txBody>
        </p:sp>
      </p:grpSp>
    </p:spTree>
    <p:extLst>
      <p:ext uri="{BB962C8B-B14F-4D97-AF65-F5344CB8AC3E}">
        <p14:creationId xmlns:p14="http://schemas.microsoft.com/office/powerpoint/2010/main" val="4106008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sv-SE" sz="4000" b="1" dirty="0">
                <a:solidFill>
                  <a:srgbClr val="002060"/>
                </a:solidFill>
                <a:latin typeface="Verdana" panose="020B0604030504040204" pitchFamily="34" charset="0"/>
              </a:rPr>
              <a:t>Vad har du för mål?</a:t>
            </a:r>
            <a:endParaRPr lang="sv-S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76200" y="1825625"/>
            <a:ext cx="9180966" cy="4351338"/>
          </a:xfrm>
        </p:spPr>
        <p:txBody>
          <a:bodyPr>
            <a:normAutofit/>
          </a:bodyPr>
          <a:lstStyle/>
          <a:p>
            <a:pPr marL="0" indent="0" algn="ctr">
              <a:buNone/>
            </a:pPr>
            <a:r>
              <a:rPr lang="sv-SE" dirty="0">
                <a:latin typeface="Corbel" panose="020B0503020204020204" pitchFamily="34" charset="0"/>
              </a:rPr>
              <a:t>Genomgång i helgrupp</a:t>
            </a:r>
          </a:p>
          <a:p>
            <a:pPr marL="0" indent="0" algn="ctr">
              <a:buNone/>
            </a:pPr>
            <a:endParaRPr lang="sv-SE" dirty="0">
              <a:latin typeface="Corbel" panose="020B0503020204020204" pitchFamily="34" charset="0"/>
            </a:endParaRPr>
          </a:p>
          <a:p>
            <a:pPr marL="0" indent="0" algn="ctr">
              <a:buNone/>
            </a:pPr>
            <a:r>
              <a:rPr lang="sv-SE" b="1" dirty="0">
                <a:latin typeface="Corbel" panose="020B0503020204020204" pitchFamily="34" charset="0"/>
              </a:rPr>
              <a:t>Att ge information, fakta och statistik? </a:t>
            </a:r>
          </a:p>
          <a:p>
            <a:pPr marL="0" indent="0" algn="ctr">
              <a:buNone/>
            </a:pPr>
            <a:r>
              <a:rPr lang="sv-SE" b="1" dirty="0">
                <a:latin typeface="Corbel" panose="020B0503020204020204" pitchFamily="34" charset="0"/>
              </a:rPr>
              <a:t>Att ge människor ökad egenmakt?</a:t>
            </a:r>
          </a:p>
          <a:p>
            <a:pPr marL="0" indent="0" algn="ctr">
              <a:buNone/>
            </a:pPr>
            <a:r>
              <a:rPr lang="sv-SE" b="1" dirty="0">
                <a:latin typeface="Corbel" panose="020B0503020204020204" pitchFamily="34" charset="0"/>
              </a:rPr>
              <a:t>Att avmystifiera förföriska extremistbudskap?</a:t>
            </a:r>
          </a:p>
          <a:p>
            <a:pPr marL="0" indent="0" algn="ctr">
              <a:buNone/>
            </a:pPr>
            <a:r>
              <a:rPr lang="sv-SE" b="1" dirty="0">
                <a:latin typeface="Corbel" panose="020B0503020204020204" pitchFamily="34" charset="0"/>
              </a:rPr>
              <a:t>Avradikalisering?</a:t>
            </a:r>
          </a:p>
          <a:p>
            <a:pPr marL="0" indent="0" algn="ctr">
              <a:buNone/>
            </a:pPr>
            <a:r>
              <a:rPr lang="sv-SE" dirty="0">
                <a:latin typeface="Corbel" panose="020B0503020204020204" pitchFamily="34" charset="0"/>
              </a:rPr>
              <a:t>…?</a:t>
            </a:r>
          </a:p>
          <a:p>
            <a:pPr marL="0" lvl="0" indent="0">
              <a:buNone/>
            </a:pPr>
            <a:endParaRPr lang="sv-SE"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sv-SE" sz="5400"/>
                <a:t>A </a:t>
              </a:r>
              <a:r>
                <a:rPr lang="sv-SE" sz="2400"/>
                <a:t>Audience</a:t>
              </a:r>
              <a:endParaRPr lang="sv-SE"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sv-SE" sz="5400">
                  <a:solidFill>
                    <a:prstClr val="black"/>
                  </a:solidFill>
                </a:rPr>
                <a:t>A </a:t>
              </a:r>
              <a:r>
                <a:rPr lang="sv-SE" sz="2400">
                  <a:solidFill>
                    <a:prstClr val="black"/>
                  </a:solidFill>
                </a:rPr>
                <a:t>Action</a:t>
              </a:r>
              <a:r>
                <a:rPr lang="sv-SE"/>
                <a:t> </a:t>
              </a:r>
              <a:endParaRPr lang="sv-SE"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sv-SE" sz="5400">
                  <a:solidFill>
                    <a:prstClr val="black"/>
                  </a:solidFill>
                </a:rPr>
                <a:t>M </a:t>
              </a:r>
              <a:r>
                <a:rPr lang="sv-SE" sz="2400">
                  <a:solidFill>
                    <a:prstClr val="black"/>
                  </a:solidFill>
                </a:rPr>
                <a:t>Media</a:t>
              </a:r>
              <a:r>
                <a:rPr lang="sv-SE"/>
                <a:t> </a:t>
              </a:r>
              <a:endParaRPr lang="sv-SE"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sv-SE" sz="5400"/>
                <a:t>M </a:t>
              </a:r>
              <a:r>
                <a:rPr lang="sv-SE" sz="2400"/>
                <a:t>Messenger</a:t>
              </a:r>
              <a:endParaRPr lang="sv-SE"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sv-SE" sz="5400"/>
                <a:t>M </a:t>
              </a:r>
              <a:r>
                <a:rPr lang="sv-SE" sz="2400"/>
                <a:t>Message</a:t>
              </a:r>
              <a:endParaRPr lang="sv-SE"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sv-SE" sz="5400" dirty="0"/>
                <a:t>G </a:t>
              </a:r>
              <a:r>
                <a:rPr lang="sv-SE" sz="2400" dirty="0"/>
                <a:t>Goal</a:t>
              </a:r>
              <a:endParaRPr lang="sv-SE" sz="2000" dirty="0"/>
            </a:p>
          </p:txBody>
        </p:sp>
      </p:grpSp>
      <p:sp>
        <p:nvSpPr>
          <p:cNvPr id="14" name="Ovaal 13"/>
          <p:cNvSpPr/>
          <p:nvPr/>
        </p:nvSpPr>
        <p:spPr>
          <a:xfrm>
            <a:off x="8826500" y="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90755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dirty="0">
                <a:solidFill>
                  <a:srgbClr val="002060"/>
                </a:solidFill>
                <a:latin typeface="Verdana" panose="020B0604030504040204" pitchFamily="34" charset="0"/>
              </a:rPr>
              <a:t>Mål: Var ska man börja?</a:t>
            </a:r>
            <a:endParaRPr lang="sv-S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sv-SE" b="1" dirty="0">
                <a:latin typeface="Corbel" panose="020B0503020204020204" pitchFamily="34" charset="0"/>
              </a:rPr>
              <a:t>DIN unika förmåga eller möjlighet                          Varför just DU?</a:t>
            </a:r>
          </a:p>
          <a:p>
            <a:pPr marL="0" indent="0">
              <a:buNone/>
            </a:pPr>
            <a:endParaRPr lang="sv-SE" b="1" dirty="0">
              <a:latin typeface="Corbel" panose="020B0503020204020204" pitchFamily="34" charset="0"/>
            </a:endParaRPr>
          </a:p>
          <a:p>
            <a:pPr marL="0" indent="0" algn="ctr">
              <a:buNone/>
            </a:pPr>
            <a:r>
              <a:rPr lang="sv-SE" b="1" dirty="0">
                <a:latin typeface="Corbel" panose="020B0503020204020204" pitchFamily="34" charset="0"/>
              </a:rPr>
              <a:t>Målet är </a:t>
            </a:r>
            <a:r>
              <a:rPr lang="sv-SE" b="1" u="sng" dirty="0">
                <a:latin typeface="Corbel" panose="020B0503020204020204" pitchFamily="34" charset="0"/>
              </a:rPr>
              <a:t>alltid</a:t>
            </a:r>
            <a:r>
              <a:rPr lang="sv-SE" b="1" dirty="0">
                <a:latin typeface="Corbel" panose="020B0503020204020204" pitchFamily="34" charset="0"/>
              </a:rPr>
              <a:t> ändrat beteende</a:t>
            </a:r>
          </a:p>
          <a:p>
            <a:pPr marL="0" indent="0" algn="ctr">
              <a:buNone/>
            </a:pPr>
            <a:r>
              <a:rPr lang="sv-SE" dirty="0">
                <a:latin typeface="Corbel" panose="020B0503020204020204" pitchFamily="34" charset="0"/>
              </a:rPr>
              <a:t>Att påbörja eller anamma nytt beteende</a:t>
            </a:r>
          </a:p>
          <a:p>
            <a:pPr marL="0" indent="0" algn="ctr">
              <a:buNone/>
            </a:pPr>
            <a:r>
              <a:rPr lang="sv-SE" dirty="0">
                <a:latin typeface="Corbel" panose="020B0503020204020204" pitchFamily="34" charset="0"/>
              </a:rPr>
              <a:t>Att sluta göra något skadligt</a:t>
            </a:r>
          </a:p>
          <a:p>
            <a:pPr marL="0" indent="0" algn="ctr">
              <a:buNone/>
            </a:pPr>
            <a:r>
              <a:rPr lang="sv-SE" dirty="0">
                <a:latin typeface="Corbel" panose="020B0503020204020204" pitchFamily="34" charset="0"/>
              </a:rPr>
              <a:t>Att förhindra att negativt eller skadligt beteende anammas</a:t>
            </a:r>
          </a:p>
          <a:p>
            <a:pPr marL="0" indent="0" algn="ctr">
              <a:buNone/>
            </a:pPr>
            <a:r>
              <a:rPr lang="sv-SE" dirty="0">
                <a:latin typeface="Corbel" panose="020B0503020204020204" pitchFamily="34" charset="0"/>
              </a:rPr>
              <a:t>Att förändra befintligt beteende</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Ovaal 4"/>
          <p:cNvSpPr/>
          <p:nvPr/>
        </p:nvSpPr>
        <p:spPr>
          <a:xfrm rot="21021843">
            <a:off x="8039100" y="1352550"/>
            <a:ext cx="3352800" cy="13335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8487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Fastställa ett mål</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r>
              <a:rPr lang="sv-SE">
                <a:latin typeface="Corbel" panose="020B0503020204020204" pitchFamily="34" charset="0"/>
              </a:rPr>
              <a:t>Så definieras tydliga mål och indikatorer för framgång</a:t>
            </a:r>
          </a:p>
          <a:p>
            <a:pPr marL="0" indent="0">
              <a:buNone/>
            </a:pPr>
            <a:endParaRPr lang="sv-SE">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sv-SE" b="1">
                <a:latin typeface="Corbel" panose="020B0503020204020204" pitchFamily="34" charset="0"/>
              </a:rPr>
              <a:t>Gör det mätbart</a:t>
            </a:r>
          </a:p>
          <a:p>
            <a:pPr marL="457200" indent="-457200">
              <a:buFont typeface="+mj-lt"/>
              <a:buAutoNum type="arabicPeriod"/>
            </a:pPr>
            <a:r>
              <a:rPr lang="sv-SE" b="1">
                <a:latin typeface="Corbel" panose="020B0503020204020204" pitchFamily="34" charset="0"/>
              </a:rPr>
              <a:t>Gör det litet</a:t>
            </a:r>
          </a:p>
          <a:p>
            <a:pPr marL="457200" indent="-457200">
              <a:buFont typeface="+mj-lt"/>
              <a:buAutoNum type="arabicPeriod"/>
            </a:pPr>
            <a:r>
              <a:rPr lang="sv-SE" b="1">
                <a:latin typeface="Corbel" panose="020B0503020204020204" pitchFamily="34" charset="0"/>
              </a:rPr>
              <a:t>Gör det enkelt och konkret</a:t>
            </a:r>
          </a:p>
          <a:p>
            <a:pPr marL="457200" indent="-457200">
              <a:buFont typeface="+mj-lt"/>
              <a:buAutoNum type="arabicPeriod"/>
            </a:pPr>
            <a:r>
              <a:rPr lang="sv-SE" b="1">
                <a:latin typeface="Corbel" panose="020B0503020204020204" pitchFamily="34" charset="0"/>
              </a:rPr>
              <a:t>Gör det tidsbundet</a:t>
            </a:r>
          </a:p>
        </p:txBody>
      </p:sp>
      <p:pic>
        <p:nvPicPr>
          <p:cNvPr id="14" name="Afbeelding 1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76112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Exempel på smarta mål</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77975"/>
            <a:ext cx="10515600" cy="4351338"/>
          </a:xfrm>
        </p:spPr>
        <p:txBody>
          <a:bodyPr>
            <a:normAutofit lnSpcReduction="10000"/>
          </a:bodyPr>
          <a:lstStyle/>
          <a:p>
            <a:r>
              <a:rPr lang="sv-SE" b="1">
                <a:latin typeface="Corbel" panose="020B0503020204020204" pitchFamily="34" charset="0"/>
              </a:rPr>
              <a:t>Svårt att uppnå</a:t>
            </a:r>
            <a:br/>
            <a:r>
              <a:rPr lang="sv-SE">
                <a:latin typeface="Corbel" panose="020B0503020204020204" pitchFamily="34" charset="0"/>
              </a:rPr>
              <a:t>Uppnå 30 % minskning av muslimska män mellan 35 och 45 år från en viss stad som reser till Turkiet/Syrien/Irak för att bli utländska terroristkrigare fram till maj 2017.</a:t>
            </a:r>
          </a:p>
          <a:p>
            <a:endParaRPr lang="sv-SE">
              <a:latin typeface="Corbel" panose="020B0503020204020204" pitchFamily="34" charset="0"/>
            </a:endParaRPr>
          </a:p>
          <a:p>
            <a:r>
              <a:rPr lang="sv-SE" b="1">
                <a:latin typeface="Corbel" panose="020B0503020204020204" pitchFamily="34" charset="0"/>
              </a:rPr>
              <a:t>Realistiskt att uppnå</a:t>
            </a:r>
            <a:br/>
            <a:r>
              <a:rPr lang="sv-SE">
                <a:latin typeface="Corbel" panose="020B0503020204020204" pitchFamily="34" charset="0"/>
              </a:rPr>
              <a:t>På sex månader uppnå en ökning på 65 % av antalet flickor på 13–18 år från en viss ort som kontaktar vår telefonlinje för att få råd om en vän i riskzonen att radikaliseras av våldsbejakande högerextrema grupper, för att minska antalet personer som radikaliseras i vårt område.</a:t>
            </a:r>
          </a:p>
          <a:p>
            <a:endParaRPr lang="sv-SE">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367842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Övning</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sv-SE" dirty="0">
                <a:latin typeface="Corbel" panose="020B0503020204020204" pitchFamily="34" charset="0"/>
              </a:rPr>
              <a:t>Förbered enskilt (10 min)</a:t>
            </a:r>
          </a:p>
          <a:p>
            <a:pPr marL="0" indent="0" algn="ctr">
              <a:buNone/>
            </a:pPr>
            <a:r>
              <a:rPr lang="sv-SE" b="1" dirty="0">
                <a:latin typeface="Corbel" panose="020B0503020204020204" pitchFamily="34" charset="0"/>
              </a:rPr>
              <a:t>Definiera vad din organisation/dess aktuella onlinekampanj har för mål</a:t>
            </a:r>
            <a:endParaRPr lang="sv-SE" b="1"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sv-SE" b="1" dirty="0">
                <a:latin typeface="Corbel" panose="020B0503020204020204" pitchFamily="34" charset="0"/>
              </a:rPr>
              <a:t>Gör det mätbart, litet, enkelt och konkret, tidsbundet</a:t>
            </a:r>
          </a:p>
          <a:p>
            <a:pPr marL="0" indent="0" algn="ctr">
              <a:buNone/>
            </a:pPr>
            <a:r>
              <a:rPr lang="sv-SE" dirty="0">
                <a:latin typeface="Corbel" panose="020B0503020204020204" pitchFamily="34" charset="0"/>
              </a:rPr>
              <a:t>Jämför resultatet i grupper om 3 personer (10 minuter)</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753446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408" y="365125"/>
            <a:ext cx="10515600" cy="1325563"/>
          </a:xfrm>
        </p:spPr>
        <p:txBody>
          <a:bodyPr>
            <a:normAutofit/>
          </a:bodyPr>
          <a:lstStyle/>
          <a:p>
            <a:r>
              <a:rPr lang="sv-SE" sz="4000" b="1">
                <a:solidFill>
                  <a:srgbClr val="002060"/>
                </a:solidFill>
                <a:latin typeface="Verdana" panose="020B0604030504040204" pitchFamily="34" charset="0"/>
              </a:rPr>
              <a:t>Vad har du för målgrupp?</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4"/>
            <a:ext cx="8418966" cy="4651375"/>
          </a:xfrm>
        </p:spPr>
        <p:txBody>
          <a:bodyPr>
            <a:normAutofit/>
          </a:bodyPr>
          <a:lstStyle/>
          <a:p>
            <a:pPr marL="0" lvl="0" indent="0">
              <a:buNone/>
            </a:pPr>
            <a:endParaRPr lang="sv-SE">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sv-SE">
                <a:latin typeface="Corbel" panose="020B0503020204020204" pitchFamily="34" charset="0"/>
              </a:rPr>
              <a:t>Hur tar de emot och överför information?</a:t>
            </a:r>
          </a:p>
          <a:p>
            <a:pPr marL="285750" lvl="0" indent="-285750">
              <a:buFont typeface="Arial" charset="0"/>
              <a:buChar char="•"/>
            </a:pPr>
            <a:r>
              <a:rPr lang="sv-SE">
                <a:latin typeface="Corbel" panose="020B0503020204020204" pitchFamily="34" charset="0"/>
              </a:rPr>
              <a:t>Hur ser deras onlinemiljö ut?</a:t>
            </a:r>
            <a:endParaRPr lang="sv-SE">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sv-SE">
                <a:latin typeface="Corbel" panose="020B0503020204020204" pitchFamily="34" charset="0"/>
              </a:rPr>
              <a:t>Vilket sammanhang lever de i?</a:t>
            </a:r>
          </a:p>
          <a:p>
            <a:pPr marL="285750" lvl="0" indent="-285750">
              <a:buFont typeface="Arial" charset="0"/>
              <a:buChar char="•"/>
            </a:pPr>
            <a:r>
              <a:rPr lang="sv-SE">
                <a:latin typeface="Corbel" panose="020B0503020204020204" pitchFamily="34" charset="0"/>
              </a:rPr>
              <a:t>Vilket språk använder de?</a:t>
            </a:r>
          </a:p>
          <a:p>
            <a:pPr marL="285750" lvl="0" indent="-285750">
              <a:buFont typeface="Arial" charset="0"/>
              <a:buChar char="•"/>
            </a:pPr>
            <a:r>
              <a:rPr lang="sv-SE">
                <a:latin typeface="Corbel" panose="020B0503020204020204" pitchFamily="34" charset="0"/>
              </a:rPr>
              <a:t>Hur är deras uppfattningsförmåga?</a:t>
            </a:r>
            <a:endParaRPr lang="sv-SE">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sv-SE" sz="5400"/>
                <a:t>A </a:t>
              </a:r>
              <a:r>
                <a:rPr lang="sv-SE" sz="2400"/>
                <a:t>Audience</a:t>
              </a:r>
              <a:endParaRPr lang="sv-SE"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sv-SE" sz="5400">
                  <a:solidFill>
                    <a:prstClr val="black"/>
                  </a:solidFill>
                </a:rPr>
                <a:t>A </a:t>
              </a:r>
              <a:r>
                <a:rPr lang="sv-SE" sz="2400">
                  <a:solidFill>
                    <a:prstClr val="black"/>
                  </a:solidFill>
                </a:rPr>
                <a:t>Action</a:t>
              </a:r>
              <a:r>
                <a:rPr lang="sv-SE"/>
                <a:t> </a:t>
              </a:r>
              <a:endParaRPr lang="sv-SE"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sv-SE" sz="5400">
                  <a:solidFill>
                    <a:prstClr val="black"/>
                  </a:solidFill>
                </a:rPr>
                <a:t>M </a:t>
              </a:r>
              <a:r>
                <a:rPr lang="sv-SE" sz="2400">
                  <a:solidFill>
                    <a:prstClr val="black"/>
                  </a:solidFill>
                </a:rPr>
                <a:t>Media</a:t>
              </a:r>
              <a:r>
                <a:rPr lang="sv-SE"/>
                <a:t> </a:t>
              </a:r>
              <a:endParaRPr lang="sv-SE"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sv-SE" sz="5400"/>
                <a:t>M </a:t>
              </a:r>
              <a:r>
                <a:rPr lang="sv-SE" sz="2400"/>
                <a:t>Messenger</a:t>
              </a:r>
              <a:endParaRPr lang="sv-SE"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sv-SE" sz="5400"/>
                <a:t>M </a:t>
              </a:r>
              <a:r>
                <a:rPr lang="sv-SE" sz="2400"/>
                <a:t>Message</a:t>
              </a:r>
              <a:endParaRPr lang="sv-SE"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sv-SE" sz="5400" dirty="0"/>
                <a:t>G </a:t>
              </a:r>
              <a:r>
                <a:rPr lang="sv-SE" sz="2400" dirty="0"/>
                <a:t>Goal</a:t>
              </a:r>
              <a:endParaRPr lang="sv-SE" sz="2000" dirty="0"/>
            </a:p>
          </p:txBody>
        </p:sp>
      </p:grpSp>
      <p:sp>
        <p:nvSpPr>
          <p:cNvPr id="13" name="Ovaal 12"/>
          <p:cNvSpPr/>
          <p:nvPr/>
        </p:nvSpPr>
        <p:spPr>
          <a:xfrm>
            <a:off x="8826500" y="1130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7749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647" y="516592"/>
            <a:ext cx="4993227" cy="593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01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tretch>
            <a:fillRect/>
          </a:stretch>
        </p:blipFill>
        <p:spPr>
          <a:xfrm>
            <a:off x="-63064" y="220724"/>
            <a:ext cx="12276828" cy="6526924"/>
          </a:xfrm>
          <a:prstGeom prst="rect">
            <a:avLst/>
          </a:prstGeom>
        </p:spPr>
      </p:pic>
    </p:spTree>
    <p:extLst>
      <p:ext uri="{BB962C8B-B14F-4D97-AF65-F5344CB8AC3E}">
        <p14:creationId xmlns:p14="http://schemas.microsoft.com/office/powerpoint/2010/main" val="1081238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675" y="365126"/>
            <a:ext cx="11277599" cy="1148364"/>
          </a:xfrm>
          <a:solidFill>
            <a:schemeClr val="bg1"/>
          </a:solidFill>
        </p:spPr>
        <p:txBody>
          <a:bodyPr>
            <a:normAutofit fontScale="90000"/>
          </a:bodyPr>
          <a:lstStyle/>
          <a:p>
            <a:pPr marL="0" indent="0"/>
            <a:r>
              <a:rPr lang="sv-SE" b="1">
                <a:solidFill>
                  <a:srgbClr val="002060"/>
                </a:solidFill>
                <a:latin typeface="Verdana" panose="020B0604030504040204" pitchFamily="34" charset="0"/>
              </a:rPr>
              <a:t>Känner du </a:t>
            </a:r>
            <a:br/>
            <a:r>
              <a:rPr lang="sv-SE" b="1">
                <a:solidFill>
                  <a:srgbClr val="002060"/>
                </a:solidFill>
                <a:latin typeface="Verdana" panose="020B0604030504040204" pitchFamily="34" charset="0"/>
              </a:rPr>
              <a:t>målgruppen väl?</a:t>
            </a:r>
            <a:endParaRPr lang="sv-SE"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6196578" cy="4351338"/>
          </a:xfrm>
        </p:spPr>
        <p:txBody>
          <a:bodyPr>
            <a:normAutofit/>
          </a:bodyPr>
          <a:lstStyle/>
          <a:p>
            <a:pPr marL="0" indent="0">
              <a:buNone/>
            </a:pPr>
            <a:r>
              <a:rPr lang="sv-SE" dirty="0">
                <a:latin typeface="Corbel" panose="020B0503020204020204" pitchFamily="34" charset="0"/>
              </a:rPr>
              <a:t>Övning</a:t>
            </a:r>
          </a:p>
          <a:p>
            <a:pPr marL="0" indent="0">
              <a:buNone/>
            </a:pPr>
            <a:r>
              <a:rPr lang="sv-SE" b="1" dirty="0">
                <a:latin typeface="Corbel" panose="020B0503020204020204" pitchFamily="34" charset="0"/>
              </a:rPr>
              <a:t>Dela upp i 3–4 grupper</a:t>
            </a:r>
          </a:p>
          <a:p>
            <a:pPr marL="0" indent="0">
              <a:buNone/>
            </a:pPr>
            <a:r>
              <a:rPr lang="sv-SE" b="1" dirty="0">
                <a:latin typeface="Corbel" panose="020B0503020204020204" pitchFamily="34" charset="0"/>
              </a:rPr>
              <a:t>Om målgruppen består av en person …</a:t>
            </a:r>
          </a:p>
          <a:p>
            <a:pPr marL="0" indent="0">
              <a:buNone/>
            </a:pPr>
            <a:r>
              <a:rPr lang="sv-SE" b="1" dirty="0">
                <a:latin typeface="Corbel" panose="020B0503020204020204" pitchFamily="34" charset="0"/>
              </a:rPr>
              <a:t>Gör en teckning</a:t>
            </a:r>
          </a:p>
          <a:p>
            <a:pPr marL="0" indent="0">
              <a:buNone/>
            </a:pPr>
            <a:r>
              <a:rPr lang="sv-SE" b="1" dirty="0">
                <a:latin typeface="Corbel" panose="020B0503020204020204" pitchFamily="34" charset="0"/>
              </a:rPr>
              <a:t>Diskutera hans/hennes egenskaper </a:t>
            </a:r>
            <a:br/>
            <a:r>
              <a:rPr lang="sv-SE" b="1" dirty="0">
                <a:latin typeface="Corbel" panose="020B0503020204020204" pitchFamily="34" charset="0"/>
              </a:rPr>
              <a:t>i gruppen</a:t>
            </a:r>
          </a:p>
          <a:p>
            <a:pPr marL="0" indent="0">
              <a:buNone/>
            </a:pPr>
            <a:r>
              <a:rPr lang="sv-SE" b="1" dirty="0">
                <a:latin typeface="Corbel" panose="020B0503020204020204" pitchFamily="34" charset="0"/>
              </a:rPr>
              <a:t>Ställ frågor till varandra som bidrar till</a:t>
            </a:r>
            <a:br/>
            <a:r>
              <a:rPr lang="sv-SE" b="1" dirty="0">
                <a:latin typeface="Corbel" panose="020B0503020204020204" pitchFamily="34" charset="0"/>
              </a:rPr>
              <a:t>att göra bilden mer detaljerad</a:t>
            </a:r>
          </a:p>
          <a:p>
            <a:pPr marL="0" indent="0">
              <a:buNone/>
            </a:pPr>
            <a:r>
              <a:rPr lang="sv-SE" dirty="0">
                <a:latin typeface="Corbel" panose="020B0503020204020204" pitchFamily="34" charset="0"/>
              </a:rPr>
              <a:t>20 min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8" name="Groep 7"/>
          <p:cNvGrpSpPr/>
          <p:nvPr/>
        </p:nvGrpSpPr>
        <p:grpSpPr>
          <a:xfrm>
            <a:off x="7034778" y="173418"/>
            <a:ext cx="5020995" cy="6589986"/>
            <a:chOff x="7034778" y="173418"/>
            <a:chExt cx="5020995" cy="6589986"/>
          </a:xfrm>
        </p:grpSpPr>
        <p:pic>
          <p:nvPicPr>
            <p:cNvPr id="5" name="Afbeelding 4" descr="http://2.bp.blogspot.com/-YKVEK_YWqGM/TkmI0mkw6nI/AAAAAAAAFi8/bIS6zgff1iw/s400/coloring_book_page_jpg_468x609_q85.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50283" y="957913"/>
              <a:ext cx="6589986" cy="5020995"/>
            </a:xfrm>
            <a:prstGeom prst="rect">
              <a:avLst/>
            </a:prstGeom>
            <a:noFill/>
            <a:ln>
              <a:noFill/>
            </a:ln>
          </p:spPr>
        </p:pic>
        <p:sp>
          <p:nvSpPr>
            <p:cNvPr id="7" name="Tekstvak 6"/>
            <p:cNvSpPr txBox="1"/>
            <p:nvPr/>
          </p:nvSpPr>
          <p:spPr>
            <a:xfrm>
              <a:off x="8754351" y="2506717"/>
              <a:ext cx="1398643" cy="1446550"/>
            </a:xfrm>
            <a:prstGeom prst="rect">
              <a:avLst/>
            </a:prstGeom>
            <a:solidFill>
              <a:schemeClr val="bg1"/>
            </a:solidFill>
          </p:spPr>
          <p:txBody>
            <a:bodyPr wrap="square" rtlCol="0">
              <a:spAutoFit/>
            </a:bodyPr>
            <a:lstStyle/>
            <a:p>
              <a:pPr algn="ctr"/>
              <a:r>
                <a:rPr lang="sv-SE" sz="8800" b="1"/>
                <a:t>?</a:t>
              </a:r>
            </a:p>
          </p:txBody>
        </p:sp>
      </p:grpSp>
      <p:cxnSp>
        <p:nvCxnSpPr>
          <p:cNvPr id="9" name="Rechte verbindingslijn met pijl 8"/>
          <p:cNvCxnSpPr/>
          <p:nvPr/>
        </p:nvCxnSpPr>
        <p:spPr>
          <a:xfrm flipV="1">
            <a:off x="7922525" y="1569493"/>
            <a:ext cx="914400" cy="122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6967181" y="1064523"/>
            <a:ext cx="1473958" cy="1569660"/>
          </a:xfrm>
          <a:prstGeom prst="rect">
            <a:avLst/>
          </a:prstGeom>
          <a:noFill/>
        </p:spPr>
        <p:txBody>
          <a:bodyPr wrap="square" rtlCol="0">
            <a:spAutoFit/>
          </a:bodyPr>
          <a:lstStyle/>
          <a:p>
            <a:pPr algn="ctr"/>
            <a:r>
              <a:rPr lang="sv-SE" sz="3200" b="1" dirty="0">
                <a:solidFill>
                  <a:srgbClr val="FF0000"/>
                </a:solidFill>
              </a:rPr>
              <a:t>Vem </a:t>
            </a:r>
          </a:p>
          <a:p>
            <a:pPr algn="ctr"/>
            <a:r>
              <a:rPr lang="sv-SE" sz="3200" b="1" dirty="0">
                <a:solidFill>
                  <a:srgbClr val="FF0000"/>
                </a:solidFill>
              </a:rPr>
              <a:t>är </a:t>
            </a:r>
          </a:p>
          <a:p>
            <a:pPr algn="ctr"/>
            <a:r>
              <a:rPr lang="sv-SE" sz="3200" b="1" dirty="0">
                <a:solidFill>
                  <a:srgbClr val="FF0000"/>
                </a:solidFill>
              </a:rPr>
              <a:t>du?</a:t>
            </a:r>
          </a:p>
        </p:txBody>
      </p:sp>
    </p:spTree>
    <p:extLst>
      <p:ext uri="{BB962C8B-B14F-4D97-AF65-F5344CB8AC3E}">
        <p14:creationId xmlns:p14="http://schemas.microsoft.com/office/powerpoint/2010/main" val="17047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_ce-en-rvb-h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01" y="4775629"/>
            <a:ext cx="2166938" cy="15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4"/>
          <p:cNvSpPr>
            <a:spLocks noGrp="1"/>
          </p:cNvSpPr>
          <p:nvPr>
            <p:ph sz="half" idx="2"/>
          </p:nvPr>
        </p:nvSpPr>
        <p:spPr>
          <a:xfrm>
            <a:off x="7301317" y="1597232"/>
            <a:ext cx="4086225" cy="502443"/>
          </a:xfrm>
        </p:spPr>
        <p:txBody>
          <a:bodyPr>
            <a:normAutofit/>
          </a:bodyPr>
          <a:lstStyle/>
          <a:p>
            <a:pPr marL="0" indent="0" algn="ctr">
              <a:buNone/>
            </a:pPr>
            <a:r>
              <a:rPr lang="sv-SE"/>
              <a:t>Samarbetspartner</a:t>
            </a:r>
          </a:p>
        </p:txBody>
      </p:sp>
      <p:sp>
        <p:nvSpPr>
          <p:cNvPr id="2" name="Titel 1"/>
          <p:cNvSpPr>
            <a:spLocks noGrp="1"/>
          </p:cNvSpPr>
          <p:nvPr>
            <p:ph type="title"/>
          </p:nvPr>
        </p:nvSpPr>
        <p:spPr>
          <a:xfrm>
            <a:off x="838200" y="365125"/>
            <a:ext cx="11353800" cy="1325563"/>
          </a:xfrm>
        </p:spPr>
        <p:txBody>
          <a:bodyPr>
            <a:normAutofit/>
          </a:bodyPr>
          <a:lstStyle/>
          <a:p>
            <a:r>
              <a:rPr lang="sv-SE" sz="3600" b="1" dirty="0">
                <a:solidFill>
                  <a:srgbClr val="002060"/>
                </a:solidFill>
                <a:latin typeface="Verdana" panose="020B0604030504040204" pitchFamily="34" charset="0"/>
              </a:rPr>
              <a:t>Programmet för att stärka civilsamhällets ställning</a:t>
            </a:r>
            <a:endParaRPr lang="sv-SE"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sz="half" idx="1"/>
          </p:nvPr>
        </p:nvSpPr>
        <p:spPr>
          <a:xfrm>
            <a:off x="838199" y="1684527"/>
            <a:ext cx="6029325" cy="3138488"/>
          </a:xfrm>
        </p:spPr>
        <p:txBody>
          <a:bodyPr>
            <a:normAutofit fontScale="92500" lnSpcReduction="20000"/>
          </a:bodyPr>
          <a:lstStyle/>
          <a:p>
            <a:r>
              <a:rPr lang="sv-SE" b="1" dirty="0">
                <a:solidFill>
                  <a:srgbClr val="002060"/>
                </a:solidFill>
                <a:latin typeface="Corbel" panose="020B0503020204020204" pitchFamily="34" charset="0"/>
              </a:rPr>
              <a:t>Syfte: </a:t>
            </a:r>
            <a:r>
              <a:rPr lang="sv-SE" dirty="0">
                <a:latin typeface="Corbel" panose="020B0503020204020204" pitchFamily="34" charset="0"/>
              </a:rPr>
              <a:t>Stödja det lokala civilsamhället i att motarbeta våldsbejakande extremism online</a:t>
            </a:r>
          </a:p>
          <a:p>
            <a:r>
              <a:rPr lang="sv-SE" b="1" dirty="0">
                <a:solidFill>
                  <a:srgbClr val="002060"/>
                </a:solidFill>
                <a:latin typeface="Corbel" panose="020B0503020204020204" pitchFamily="34" charset="0"/>
              </a:rPr>
              <a:t>Lanserades</a:t>
            </a:r>
            <a:r>
              <a:rPr lang="sv-SE" dirty="0"/>
              <a:t> </a:t>
            </a:r>
            <a:r>
              <a:rPr lang="sv-SE" dirty="0">
                <a:latin typeface="Corbel" panose="020B0503020204020204" pitchFamily="34" charset="0"/>
              </a:rPr>
              <a:t>av Europeiska kommissionen vid det 2:a</a:t>
            </a:r>
            <a:r>
              <a:rPr lang="sv-SE" dirty="0"/>
              <a:t> </a:t>
            </a:r>
            <a:r>
              <a:rPr lang="sv-SE" dirty="0">
                <a:latin typeface="Corbel" panose="020B0503020204020204" pitchFamily="34" charset="0"/>
              </a:rPr>
              <a:t>EU Internet Forum, den 8 december 2016</a:t>
            </a:r>
          </a:p>
          <a:p>
            <a:r>
              <a:rPr lang="sv-SE" b="1" dirty="0">
                <a:solidFill>
                  <a:srgbClr val="002060"/>
                </a:solidFill>
                <a:latin typeface="Corbel" panose="020B0503020204020204" pitchFamily="34" charset="0"/>
              </a:rPr>
              <a:t>Nu: </a:t>
            </a:r>
            <a:r>
              <a:rPr lang="sv-SE" dirty="0">
                <a:latin typeface="Corbel" panose="020B0503020204020204" pitchFamily="34" charset="0"/>
              </a:rPr>
              <a:t>Nätverksutveckling + utbildningsprogram i EU-länder </a:t>
            </a:r>
          </a:p>
          <a:p>
            <a:r>
              <a:rPr lang="sv-SE" b="1" dirty="0">
                <a:solidFill>
                  <a:srgbClr val="002060"/>
                </a:solidFill>
                <a:latin typeface="Corbel" panose="020B0503020204020204" pitchFamily="34" charset="0"/>
              </a:rPr>
              <a:t>Härnäst: </a:t>
            </a:r>
            <a:r>
              <a:rPr lang="sv-SE" dirty="0">
                <a:latin typeface="Corbel" panose="020B0503020204020204" pitchFamily="34" charset="0"/>
              </a:rPr>
              <a:t>Inbjudan att lämna förslag</a:t>
            </a: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8301473" y="5331284"/>
            <a:ext cx="2118995" cy="708025"/>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8296" y="3341516"/>
            <a:ext cx="1212798"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6924" y="2034590"/>
            <a:ext cx="1035543" cy="105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0900" y="2034591"/>
            <a:ext cx="1058866" cy="10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0900" y="3366703"/>
            <a:ext cx="1061199"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4"/>
          <p:cNvSpPr txBox="1">
            <a:spLocks/>
          </p:cNvSpPr>
          <p:nvPr/>
        </p:nvSpPr>
        <p:spPr>
          <a:xfrm>
            <a:off x="7313099" y="4800668"/>
            <a:ext cx="4086225" cy="50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a:t>Stöd</a:t>
            </a:r>
          </a:p>
        </p:txBody>
      </p:sp>
    </p:spTree>
    <p:extLst>
      <p:ext uri="{BB962C8B-B14F-4D97-AF65-F5344CB8AC3E}">
        <p14:creationId xmlns:p14="http://schemas.microsoft.com/office/powerpoint/2010/main" val="605762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sv-SE" sz="4000" b="1" dirty="0">
                <a:solidFill>
                  <a:srgbClr val="002060"/>
                </a:solidFill>
                <a:latin typeface="Verdana" panose="020B0604030504040204" pitchFamily="34" charset="0"/>
              </a:rPr>
              <a:t>Att göra och inte göra</a:t>
            </a:r>
            <a:endParaRPr lang="sv-S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ijdelijke aanduiding voor inhoud 4"/>
          <p:cNvSpPr>
            <a:spLocks noGrp="1"/>
          </p:cNvSpPr>
          <p:nvPr>
            <p:ph idx="1"/>
          </p:nvPr>
        </p:nvSpPr>
        <p:spPr>
          <a:xfrm>
            <a:off x="5404513" y="1825625"/>
            <a:ext cx="5949287" cy="4351338"/>
          </a:xfrm>
        </p:spPr>
        <p:txBody>
          <a:bodyPr/>
          <a:lstStyle/>
          <a:p>
            <a:r>
              <a:rPr lang="sv-SE" dirty="0">
                <a:latin typeface="Corbel" panose="020B0503020204020204" pitchFamily="34" charset="0"/>
              </a:rPr>
              <a:t>Målgrupp</a:t>
            </a:r>
          </a:p>
          <a:p>
            <a:r>
              <a:rPr lang="sv-SE" dirty="0">
                <a:latin typeface="Corbel" panose="020B0503020204020204" pitchFamily="34" charset="0"/>
              </a:rPr>
              <a:t>Mediekanaler</a:t>
            </a:r>
          </a:p>
          <a:p>
            <a:r>
              <a:rPr lang="sv-SE" dirty="0">
                <a:latin typeface="Corbel" panose="020B0503020204020204" pitchFamily="34" charset="0"/>
              </a:rPr>
              <a:t>Övervakning och utvärdering</a:t>
            </a:r>
          </a:p>
          <a:p>
            <a:r>
              <a:rPr lang="sv-SE" dirty="0">
                <a:latin typeface="Corbel" panose="020B0503020204020204" pitchFamily="34" charset="0"/>
              </a:rPr>
              <a:t>Uppmaning till handling</a:t>
            </a:r>
          </a:p>
          <a:p>
            <a:r>
              <a:rPr lang="sv-SE" dirty="0">
                <a:latin typeface="Corbel" panose="020B0503020204020204" pitchFamily="34" charset="0"/>
              </a:rPr>
              <a:t>Intervention</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890" y="1644347"/>
            <a:ext cx="3140489" cy="459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947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sv-SE" sz="3600" b="1">
                <a:solidFill>
                  <a:srgbClr val="002060"/>
                </a:solidFill>
                <a:latin typeface="Verdana" panose="020B0604030504040204" pitchFamily="34" charset="0"/>
              </a:rPr>
              <a:t>Lunchrast</a:t>
            </a:r>
            <a:endParaRPr lang="sv-S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sv-SE" sz="2800">
                <a:latin typeface="Corbel" panose="020B0503020204020204" pitchFamily="34" charset="0"/>
              </a:rPr>
              <a:t>12.30–13.30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al 2"/>
          <p:cNvSpPr/>
          <p:nvPr/>
        </p:nvSpPr>
        <p:spPr>
          <a:xfrm>
            <a:off x="1524000" y="2679700"/>
            <a:ext cx="5981700" cy="269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Vad har du för budskap?</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sv-SE" sz="5400"/>
                <a:t>A </a:t>
              </a:r>
              <a:r>
                <a:rPr lang="sv-SE" sz="2400"/>
                <a:t>Audience</a:t>
              </a:r>
              <a:endParaRPr lang="sv-SE"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sv-SE" sz="5400">
                  <a:solidFill>
                    <a:prstClr val="black"/>
                  </a:solidFill>
                </a:rPr>
                <a:t>A </a:t>
              </a:r>
              <a:r>
                <a:rPr lang="sv-SE" sz="2400">
                  <a:solidFill>
                    <a:prstClr val="black"/>
                  </a:solidFill>
                </a:rPr>
                <a:t>Action</a:t>
              </a:r>
              <a:r>
                <a:rPr lang="sv-SE"/>
                <a:t> </a:t>
              </a:r>
              <a:endParaRPr lang="sv-SE"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sv-SE" sz="5400">
                  <a:solidFill>
                    <a:prstClr val="black"/>
                  </a:solidFill>
                </a:rPr>
                <a:t>M </a:t>
              </a:r>
              <a:r>
                <a:rPr lang="sv-SE" sz="2400">
                  <a:solidFill>
                    <a:prstClr val="black"/>
                  </a:solidFill>
                </a:rPr>
                <a:t>Media</a:t>
              </a:r>
              <a:r>
                <a:rPr lang="sv-SE"/>
                <a:t> </a:t>
              </a:r>
              <a:endParaRPr lang="sv-SE"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sv-SE" sz="5400"/>
                <a:t>M </a:t>
              </a:r>
              <a:r>
                <a:rPr lang="sv-SE" sz="2400"/>
                <a:t>Messenger</a:t>
              </a:r>
              <a:endParaRPr lang="sv-SE"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sv-SE" sz="5400"/>
                <a:t>M </a:t>
              </a:r>
              <a:r>
                <a:rPr lang="sv-SE" sz="2400"/>
                <a:t>Message</a:t>
              </a:r>
              <a:endParaRPr lang="sv-SE"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sv-SE" sz="5400" dirty="0"/>
                <a:t>G </a:t>
              </a:r>
              <a:r>
                <a:rPr lang="sv-SE" sz="2400" dirty="0"/>
                <a:t>Goal</a:t>
              </a:r>
              <a:endParaRPr lang="sv-SE" sz="2000" dirty="0"/>
            </a:p>
          </p:txBody>
        </p:sp>
      </p:grpSp>
      <p:sp>
        <p:nvSpPr>
          <p:cNvPr id="12" name="Ovaal 11"/>
          <p:cNvSpPr/>
          <p:nvPr/>
        </p:nvSpPr>
        <p:spPr>
          <a:xfrm>
            <a:off x="8826500" y="2146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e toelichting 12"/>
          <p:cNvSpPr/>
          <p:nvPr/>
        </p:nvSpPr>
        <p:spPr>
          <a:xfrm>
            <a:off x="532263" y="1658042"/>
            <a:ext cx="5142931" cy="2308325"/>
          </a:xfrm>
          <a:prstGeom prst="wedgeEllipseCallout">
            <a:avLst>
              <a:gd name="adj1" fmla="val -58785"/>
              <a:gd name="adj2" fmla="val 59753"/>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4400" b="1" i="1" dirty="0">
                <a:solidFill>
                  <a:schemeClr val="accent1">
                    <a:lumMod val="50000"/>
                  </a:schemeClr>
                </a:solidFill>
                <a:latin typeface="Comic Sans MS" panose="030F0702030302020204" pitchFamily="66" charset="0"/>
              </a:rPr>
              <a:t>Berätta </a:t>
            </a:r>
          </a:p>
          <a:p>
            <a:pPr algn="ctr"/>
            <a:r>
              <a:rPr lang="sv-SE" sz="4400" b="1" i="1" dirty="0">
                <a:solidFill>
                  <a:schemeClr val="accent1">
                    <a:lumMod val="50000"/>
                  </a:schemeClr>
                </a:solidFill>
                <a:latin typeface="Comic Sans MS" panose="030F0702030302020204" pitchFamily="66" charset="0"/>
              </a:rPr>
              <a:t>om ditt </a:t>
            </a:r>
          </a:p>
          <a:p>
            <a:pPr algn="ctr"/>
            <a:r>
              <a:rPr lang="sv-SE" sz="4400" b="1" i="1" dirty="0">
                <a:solidFill>
                  <a:schemeClr val="accent1">
                    <a:lumMod val="50000"/>
                  </a:schemeClr>
                </a:solidFill>
                <a:latin typeface="Comic Sans MS" panose="030F0702030302020204" pitchFamily="66" charset="0"/>
              </a:rPr>
              <a:t>budskap …</a:t>
            </a:r>
          </a:p>
        </p:txBody>
      </p:sp>
      <p:sp>
        <p:nvSpPr>
          <p:cNvPr id="14" name="Ovale toelichting 13"/>
          <p:cNvSpPr/>
          <p:nvPr/>
        </p:nvSpPr>
        <p:spPr>
          <a:xfrm>
            <a:off x="3509746" y="3687428"/>
            <a:ext cx="5142931" cy="2308325"/>
          </a:xfrm>
          <a:prstGeom prst="wedgeEllipseCallout">
            <a:avLst>
              <a:gd name="adj1" fmla="val 54167"/>
              <a:gd name="adj2" fmla="val 6868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400" b="1" i="1">
              <a:solidFill>
                <a:schemeClr val="accent1">
                  <a:lumMod val="50000"/>
                </a:schemeClr>
              </a:solidFill>
            </a:endParaRPr>
          </a:p>
        </p:txBody>
      </p:sp>
      <p:sp>
        <p:nvSpPr>
          <p:cNvPr id="15" name="Tekstvak 14"/>
          <p:cNvSpPr txBox="1"/>
          <p:nvPr/>
        </p:nvSpPr>
        <p:spPr>
          <a:xfrm>
            <a:off x="3590507" y="4114625"/>
            <a:ext cx="5041765" cy="1446550"/>
          </a:xfrm>
          <a:prstGeom prst="rect">
            <a:avLst/>
          </a:prstGeom>
          <a:noFill/>
        </p:spPr>
        <p:txBody>
          <a:bodyPr wrap="none" rtlCol="0">
            <a:spAutoFit/>
          </a:bodyPr>
          <a:lstStyle/>
          <a:p>
            <a:pPr algn="ctr"/>
            <a:r>
              <a:rPr lang="sv-SE" sz="4400" b="1" i="1" dirty="0">
                <a:solidFill>
                  <a:schemeClr val="accent1">
                    <a:lumMod val="50000"/>
                  </a:schemeClr>
                </a:solidFill>
                <a:latin typeface="Comic Sans MS" panose="030F0702030302020204" pitchFamily="66" charset="0"/>
              </a:rPr>
              <a:t>… är det positivt </a:t>
            </a:r>
          </a:p>
          <a:p>
            <a:pPr algn="ctr"/>
            <a:r>
              <a:rPr lang="sv-SE" sz="4400" b="1" i="1" dirty="0">
                <a:solidFill>
                  <a:schemeClr val="accent1">
                    <a:lumMod val="50000"/>
                  </a:schemeClr>
                </a:solidFill>
                <a:latin typeface="Comic Sans MS" panose="030F0702030302020204" pitchFamily="66" charset="0"/>
              </a:rPr>
              <a:t>eller kritiskt?</a:t>
            </a:r>
          </a:p>
        </p:txBody>
      </p:sp>
    </p:spTree>
    <p:extLst>
      <p:ext uri="{BB962C8B-B14F-4D97-AF65-F5344CB8AC3E}">
        <p14:creationId xmlns:p14="http://schemas.microsoft.com/office/powerpoint/2010/main" val="1069416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7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030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58" r="8624"/>
          <a:stretch/>
        </p:blipFill>
        <p:spPr bwMode="auto">
          <a:xfrm>
            <a:off x="-1"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356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3101"/>
          <a:stretch/>
        </p:blipFill>
        <p:spPr bwMode="auto">
          <a:xfrm>
            <a:off x="1" y="34809"/>
            <a:ext cx="12230100" cy="68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324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22977" cy="1325563"/>
          </a:xfrm>
        </p:spPr>
        <p:txBody>
          <a:bodyPr>
            <a:normAutofit/>
          </a:bodyPr>
          <a:lstStyle/>
          <a:p>
            <a:r>
              <a:rPr lang="sv-SE" sz="4000" b="1">
                <a:solidFill>
                  <a:srgbClr val="002060"/>
                </a:solidFill>
                <a:latin typeface="Verdana" panose="020B0604030504040204" pitchFamily="34" charset="0"/>
              </a:rPr>
              <a:t>Skapa tilltalande innehåll</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sv-SE" dirty="0">
                <a:latin typeface="Corbel" panose="020B0503020204020204" pitchFamily="34" charset="0"/>
              </a:rPr>
              <a:t>Ha kampanjens mål i åtanke!</a:t>
            </a:r>
          </a:p>
          <a:p>
            <a:pPr lvl="1"/>
            <a:r>
              <a:rPr lang="sv-SE" sz="2800" dirty="0">
                <a:latin typeface="Corbel" panose="020B0503020204020204" pitchFamily="34" charset="0"/>
              </a:rPr>
              <a:t>Om målet är att kommunicera med målgruppen måste innehållet vara tillräckligt intressant för att ge upphov till dialog </a:t>
            </a:r>
          </a:p>
          <a:p>
            <a:pPr lvl="1"/>
            <a:r>
              <a:rPr lang="sv-SE" sz="2800" dirty="0">
                <a:latin typeface="Corbel" panose="020B0503020204020204" pitchFamily="34" charset="0"/>
              </a:rPr>
              <a:t>Om du vill uppmuntra målgruppen till en viss handling, hur tänker du övertyga dem?</a:t>
            </a:r>
          </a:p>
          <a:p>
            <a:pPr lvl="1"/>
            <a:r>
              <a:rPr lang="sv-SE" sz="2800" dirty="0">
                <a:latin typeface="Corbel" panose="020B0503020204020204" pitchFamily="34" charset="0"/>
              </a:rPr>
              <a:t>Om du vill att de ska lära sig något, ta inte på dig lärarrollen</a:t>
            </a:r>
          </a:p>
          <a:p>
            <a:r>
              <a:rPr lang="sv-SE" dirty="0">
                <a:latin typeface="Corbel" panose="020B0503020204020204" pitchFamily="34" charset="0"/>
              </a:rPr>
              <a:t>Leverera innehåll med mervärde, var rolig och intressant!</a:t>
            </a:r>
          </a:p>
          <a:p>
            <a:endParaRPr lang="sv-SE"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30424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Vem är din budbärare?</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a:bodyPr>
          <a:lstStyle/>
          <a:p>
            <a:pPr marL="0" indent="0" algn="ctr">
              <a:buNone/>
            </a:pPr>
            <a:endParaRPr lang="sv-SE">
              <a:latin typeface="Corbel" panose="020B0503020204020204" pitchFamily="34" charset="0"/>
            </a:endParaRPr>
          </a:p>
          <a:p>
            <a:pPr marL="0" indent="0" algn="ctr">
              <a:buNone/>
            </a:pPr>
            <a:r>
              <a:rPr lang="sv-SE">
                <a:latin typeface="Corbel" panose="020B0503020204020204" pitchFamily="34" charset="0"/>
              </a:rPr>
              <a:t>Diskussion i helgrupp </a:t>
            </a:r>
          </a:p>
          <a:p>
            <a:pPr marL="0" indent="0" algn="ctr">
              <a:buNone/>
            </a:pPr>
            <a:r>
              <a:rPr lang="sv-SE" b="1">
                <a:latin typeface="Corbel" panose="020B0503020204020204" pitchFamily="34" charset="0"/>
              </a:rPr>
              <a:t>Budskapet och budbäraren i </a:t>
            </a:r>
            <a:br/>
            <a:r>
              <a:rPr lang="sv-SE" b="1">
                <a:latin typeface="Corbel" panose="020B0503020204020204" pitchFamily="34" charset="0"/>
              </a:rPr>
              <a:t>följande exempel …</a:t>
            </a:r>
          </a:p>
          <a:p>
            <a:pPr marL="0" indent="0" algn="ctr">
              <a:buNone/>
            </a:pPr>
            <a:endParaRPr lang="sv-SE" b="1">
              <a:latin typeface="Corbel" panose="020B0503020204020204" pitchFamily="34" charset="0"/>
            </a:endParaRPr>
          </a:p>
          <a:p>
            <a:pPr marL="0" indent="0" algn="ctr">
              <a:buNone/>
            </a:pPr>
            <a:r>
              <a:rPr lang="sv-SE" b="1">
                <a:latin typeface="Corbel" panose="020B0503020204020204" pitchFamily="34" charset="0"/>
              </a:rPr>
              <a:t>… är de trovärdiga, följdriktiga, </a:t>
            </a:r>
          </a:p>
          <a:p>
            <a:pPr marL="0" indent="0" algn="ctr">
              <a:buNone/>
            </a:pPr>
            <a:r>
              <a:rPr lang="sv-SE" b="1">
                <a:latin typeface="Corbel" panose="020B0503020204020204" pitchFamily="34" charset="0"/>
              </a:rPr>
              <a:t>fängslande, sammanhängande?</a:t>
            </a:r>
          </a:p>
          <a:p>
            <a:pPr marL="0" indent="0" algn="ctr">
              <a:buNone/>
            </a:pPr>
            <a:endParaRPr lang="sv-SE">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14" name="Groep 13"/>
          <p:cNvGrpSpPr/>
          <p:nvPr/>
        </p:nvGrpSpPr>
        <p:grpSpPr>
          <a:xfrm>
            <a:off x="9257166" y="165100"/>
            <a:ext cx="2808515" cy="6600745"/>
            <a:chOff x="9257166" y="165100"/>
            <a:chExt cx="2808515" cy="6600745"/>
          </a:xfrm>
        </p:grpSpPr>
        <p:sp>
          <p:nvSpPr>
            <p:cNvPr id="15" name="Rechthoek 1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sv-SE" sz="5400"/>
                <a:t>A </a:t>
              </a:r>
              <a:r>
                <a:rPr lang="sv-SE" sz="2400"/>
                <a:t>Audience</a:t>
              </a:r>
              <a:endParaRPr lang="sv-SE" sz="2000"/>
            </a:p>
          </p:txBody>
        </p:sp>
        <p:sp>
          <p:nvSpPr>
            <p:cNvPr id="17" name="Tekstvak 1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sv-SE" sz="5400">
                  <a:solidFill>
                    <a:prstClr val="black"/>
                  </a:solidFill>
                </a:rPr>
                <a:t>A </a:t>
              </a:r>
              <a:r>
                <a:rPr lang="sv-SE" sz="2400">
                  <a:solidFill>
                    <a:prstClr val="black"/>
                  </a:solidFill>
                </a:rPr>
                <a:t>Action</a:t>
              </a:r>
              <a:r>
                <a:rPr lang="sv-SE"/>
                <a:t> </a:t>
              </a:r>
              <a:endParaRPr lang="sv-SE" sz="2000"/>
            </a:p>
          </p:txBody>
        </p:sp>
        <p:sp>
          <p:nvSpPr>
            <p:cNvPr id="18" name="Tekstvak 1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sv-SE" sz="5400">
                  <a:solidFill>
                    <a:prstClr val="black"/>
                  </a:solidFill>
                </a:rPr>
                <a:t>M </a:t>
              </a:r>
              <a:r>
                <a:rPr lang="sv-SE" sz="2400">
                  <a:solidFill>
                    <a:prstClr val="black"/>
                  </a:solidFill>
                </a:rPr>
                <a:t>Media</a:t>
              </a:r>
              <a:r>
                <a:rPr lang="sv-SE"/>
                <a:t> </a:t>
              </a:r>
              <a:endParaRPr lang="sv-SE" sz="2000"/>
            </a:p>
          </p:txBody>
        </p:sp>
        <p:sp>
          <p:nvSpPr>
            <p:cNvPr id="19" name="Tekstvak 1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sv-SE" sz="5400"/>
                <a:t>M </a:t>
              </a:r>
              <a:r>
                <a:rPr lang="sv-SE" sz="2400"/>
                <a:t>Messenger</a:t>
              </a:r>
              <a:endParaRPr lang="sv-SE" sz="2000"/>
            </a:p>
          </p:txBody>
        </p:sp>
        <p:sp>
          <p:nvSpPr>
            <p:cNvPr id="20" name="Tekstvak 1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sv-SE" sz="5400"/>
                <a:t>M </a:t>
              </a:r>
              <a:r>
                <a:rPr lang="sv-SE" sz="2400"/>
                <a:t>Message</a:t>
              </a:r>
              <a:endParaRPr lang="sv-SE" sz="2000"/>
            </a:p>
          </p:txBody>
        </p:sp>
        <p:sp>
          <p:nvSpPr>
            <p:cNvPr id="21" name="Tekstvak 2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sv-SE" sz="5400" dirty="0"/>
                <a:t>G </a:t>
              </a:r>
              <a:r>
                <a:rPr lang="sv-SE" sz="2400" dirty="0"/>
                <a:t>Goal</a:t>
              </a:r>
              <a:endParaRPr lang="sv-SE" sz="2000" dirty="0"/>
            </a:p>
          </p:txBody>
        </p:sp>
      </p:grpSp>
      <p:sp>
        <p:nvSpPr>
          <p:cNvPr id="22" name="Ovaal 21"/>
          <p:cNvSpPr/>
          <p:nvPr/>
        </p:nvSpPr>
        <p:spPr>
          <a:xfrm>
            <a:off x="8826500" y="33020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15807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a:t>Exempel</a:t>
            </a:r>
          </a:p>
        </p:txBody>
      </p:sp>
      <p:sp>
        <p:nvSpPr>
          <p:cNvPr id="3" name="Tijdelijke aanduiding voor inhoud 2"/>
          <p:cNvSpPr>
            <a:spLocks noGrp="1"/>
          </p:cNvSpPr>
          <p:nvPr>
            <p:ph idx="1"/>
          </p:nvPr>
        </p:nvSpPr>
        <p:spPr/>
        <p:txBody>
          <a:bodyPr/>
          <a:lstStyle/>
          <a:p>
            <a:r>
              <a:rPr lang="sv-SE"/>
              <a:t>Video svart hår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08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930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84" t="6888" r="4022" b="4646"/>
          <a:stretch/>
        </p:blipFill>
        <p:spPr bwMode="auto">
          <a:xfrm>
            <a:off x="-1" y="0"/>
            <a:ext cx="12192001" cy="691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22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dirty="0">
                <a:solidFill>
                  <a:srgbClr val="002060"/>
                </a:solidFill>
                <a:latin typeface="Verdana" panose="020B0604030504040204" pitchFamily="34" charset="0"/>
              </a:rPr>
              <a:t>Utbyte av erfarenheter</a:t>
            </a:r>
            <a:endParaRPr lang="sv-S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sv-SE" dirty="0">
                <a:latin typeface="Corbel" panose="020B0503020204020204" pitchFamily="34" charset="0"/>
              </a:rPr>
              <a:t>Diskutera två och två</a:t>
            </a:r>
          </a:p>
          <a:p>
            <a:pPr lvl="1"/>
            <a:endParaRPr lang="sv-SE" sz="2800" dirty="0">
              <a:latin typeface="Corbel" panose="020B0503020204020204" pitchFamily="34" charset="0"/>
            </a:endParaRPr>
          </a:p>
          <a:p>
            <a:pPr marL="457200" lvl="1" indent="0" algn="ctr">
              <a:buNone/>
            </a:pPr>
            <a:r>
              <a:rPr lang="sv-SE" sz="2800" b="1" dirty="0">
                <a:latin typeface="Corbel" panose="020B0503020204020204" pitchFamily="34" charset="0"/>
              </a:rPr>
              <a:t>Din erfarenhet av att kommunicera med din målgrupp</a:t>
            </a:r>
          </a:p>
          <a:p>
            <a:pPr marL="457200" lvl="1" indent="0" algn="ctr">
              <a:buNone/>
            </a:pPr>
            <a:r>
              <a:rPr lang="sv-SE" sz="2800" b="1" dirty="0">
                <a:latin typeface="Corbel" panose="020B0503020204020204" pitchFamily="34" charset="0"/>
              </a:rPr>
              <a:t>Utmaningar med att förmedla din motberättelse/alternativa berättelse</a:t>
            </a:r>
          </a:p>
          <a:p>
            <a:pPr marL="457200" lvl="1" indent="0" algn="ctr">
              <a:buNone/>
            </a:pPr>
            <a:r>
              <a:rPr lang="sv-SE" sz="2800" b="1" dirty="0">
                <a:latin typeface="Corbel" panose="020B0503020204020204" pitchFamily="34" charset="0"/>
              </a:rPr>
              <a:t>Dina behov i samband med onlinekampanjer</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069557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335" b="19010"/>
          <a:stretch/>
        </p:blipFill>
        <p:spPr bwMode="auto">
          <a:xfrm>
            <a:off x="0" y="1"/>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324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Trovärdighet är nyckeln till framgång</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sv-SE" b="1" dirty="0">
                <a:latin typeface="Corbel" panose="020B0503020204020204" pitchFamily="34" charset="0"/>
              </a:rPr>
              <a:t>Ofta blir budbäraren mer framgångsrik om han eller hon är trovärdig i målgruppens ögon</a:t>
            </a:r>
          </a:p>
          <a:p>
            <a:pPr marL="0" indent="0" algn="ctr">
              <a:buNone/>
            </a:pPr>
            <a:endParaRPr lang="sv-SE"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sv-SE" dirty="0">
                <a:latin typeface="Corbel" panose="020B0503020204020204" pitchFamily="34" charset="0"/>
              </a:rPr>
              <a:t>Ofta, men inte alltid, stärks trovärdigheten då budbäraren</a:t>
            </a:r>
          </a:p>
          <a:p>
            <a:pPr algn="ctr"/>
            <a:r>
              <a:rPr lang="sv-SE" dirty="0">
                <a:latin typeface="Corbel" panose="020B0503020204020204" pitchFamily="34" charset="0"/>
              </a:rPr>
              <a:t>är både fängslande och konsekvent</a:t>
            </a:r>
          </a:p>
          <a:p>
            <a:pPr algn="ctr"/>
            <a:r>
              <a:rPr lang="sv-SE" dirty="0">
                <a:latin typeface="Corbel" panose="020B0503020204020204" pitchFamily="34" charset="0"/>
              </a:rPr>
              <a:t>använder sig av både fakta och känslor</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13242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2054" name="Picture 6" descr="http://www.colmontserrat.cat/wp-content/uploads/2016/10/charla_318-533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407" y="14345"/>
            <a:ext cx="3124396" cy="312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079" y="1119068"/>
            <a:ext cx="3562350" cy="5476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017" y="1105421"/>
            <a:ext cx="3562350" cy="54768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p:cNvCxnSpPr>
            <a:stCxn id="8" idx="2"/>
          </p:cNvCxnSpPr>
          <p:nvPr/>
        </p:nvCxnSpPr>
        <p:spPr>
          <a:xfrm>
            <a:off x="1057698" y="1465193"/>
            <a:ext cx="1235123"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91065" y="818862"/>
            <a:ext cx="1733266" cy="646331"/>
          </a:xfrm>
          <a:prstGeom prst="rect">
            <a:avLst/>
          </a:prstGeom>
          <a:noFill/>
        </p:spPr>
        <p:txBody>
          <a:bodyPr wrap="square" rtlCol="0">
            <a:spAutoFit/>
          </a:bodyPr>
          <a:lstStyle/>
          <a:p>
            <a:r>
              <a:rPr lang="sv-SE" sz="3600" b="1">
                <a:solidFill>
                  <a:srgbClr val="0070C0"/>
                </a:solidFill>
              </a:rPr>
              <a:t>Huvud</a:t>
            </a:r>
            <a:endParaRPr lang="sv-SE" b="1">
              <a:solidFill>
                <a:srgbClr val="0070C0"/>
              </a:solidFill>
            </a:endParaRPr>
          </a:p>
        </p:txBody>
      </p:sp>
      <p:cxnSp>
        <p:nvCxnSpPr>
          <p:cNvPr id="13" name="Rechte verbindingslijn met pijl 12"/>
          <p:cNvCxnSpPr>
            <a:stCxn id="14" idx="2"/>
          </p:cNvCxnSpPr>
          <p:nvPr/>
        </p:nvCxnSpPr>
        <p:spPr>
          <a:xfrm>
            <a:off x="1210098" y="2859561"/>
            <a:ext cx="2283726"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43465" y="2213230"/>
            <a:ext cx="1733266" cy="646331"/>
          </a:xfrm>
          <a:prstGeom prst="rect">
            <a:avLst/>
          </a:prstGeom>
          <a:noFill/>
        </p:spPr>
        <p:txBody>
          <a:bodyPr wrap="square" rtlCol="0">
            <a:spAutoFit/>
          </a:bodyPr>
          <a:lstStyle/>
          <a:p>
            <a:r>
              <a:rPr lang="sv-SE" sz="3600" b="1">
                <a:solidFill>
                  <a:srgbClr val="0070C0"/>
                </a:solidFill>
              </a:rPr>
              <a:t>Hjärta</a:t>
            </a:r>
            <a:endParaRPr lang="sv-SE" b="1">
              <a:solidFill>
                <a:srgbClr val="0070C0"/>
              </a:solidFill>
            </a:endParaRPr>
          </a:p>
        </p:txBody>
      </p:sp>
      <p:cxnSp>
        <p:nvCxnSpPr>
          <p:cNvPr id="16" name="Rechte verbindingslijn met pijl 15"/>
          <p:cNvCxnSpPr>
            <a:stCxn id="17" idx="2"/>
          </p:cNvCxnSpPr>
          <p:nvPr/>
        </p:nvCxnSpPr>
        <p:spPr>
          <a:xfrm flipV="1">
            <a:off x="1210098" y="3857505"/>
            <a:ext cx="2004094" cy="955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343465" y="4167023"/>
            <a:ext cx="1733266" cy="646331"/>
          </a:xfrm>
          <a:prstGeom prst="rect">
            <a:avLst/>
          </a:prstGeom>
          <a:noFill/>
        </p:spPr>
        <p:txBody>
          <a:bodyPr wrap="square" rtlCol="0">
            <a:spAutoFit/>
          </a:bodyPr>
          <a:lstStyle/>
          <a:p>
            <a:r>
              <a:rPr lang="sv-SE" sz="3600" b="1">
                <a:solidFill>
                  <a:srgbClr val="0070C0"/>
                </a:solidFill>
              </a:rPr>
              <a:t>Mage</a:t>
            </a:r>
            <a:endParaRPr lang="sv-SE" b="1">
              <a:solidFill>
                <a:srgbClr val="0070C0"/>
              </a:solidFill>
            </a:endParaRPr>
          </a:p>
        </p:txBody>
      </p:sp>
      <p:sp>
        <p:nvSpPr>
          <p:cNvPr id="2" name="Tekstvak 1"/>
          <p:cNvSpPr txBox="1"/>
          <p:nvPr/>
        </p:nvSpPr>
        <p:spPr>
          <a:xfrm>
            <a:off x="2097845" y="4556059"/>
            <a:ext cx="2265262" cy="646331"/>
          </a:xfrm>
          <a:prstGeom prst="rect">
            <a:avLst/>
          </a:prstGeom>
          <a:noFill/>
        </p:spPr>
        <p:txBody>
          <a:bodyPr wrap="square" rtlCol="0">
            <a:spAutoFit/>
          </a:bodyPr>
          <a:lstStyle/>
          <a:p>
            <a:r>
              <a:rPr lang="sv-SE" sz="3600" b="1">
                <a:solidFill>
                  <a:schemeClr val="bg1"/>
                </a:solidFill>
              </a:rPr>
              <a:t>Budbärare</a:t>
            </a:r>
            <a:endParaRPr lang="sv-SE" sz="2000" b="1">
              <a:solidFill>
                <a:schemeClr val="bg1"/>
              </a:solidFill>
            </a:endParaRPr>
          </a:p>
        </p:txBody>
      </p:sp>
      <p:sp>
        <p:nvSpPr>
          <p:cNvPr id="15" name="Tekstvak 14"/>
          <p:cNvSpPr txBox="1"/>
          <p:nvPr/>
        </p:nvSpPr>
        <p:spPr>
          <a:xfrm>
            <a:off x="7517623" y="4556058"/>
            <a:ext cx="2265262" cy="646331"/>
          </a:xfrm>
          <a:prstGeom prst="rect">
            <a:avLst/>
          </a:prstGeom>
          <a:noFill/>
        </p:spPr>
        <p:txBody>
          <a:bodyPr wrap="square" rtlCol="0">
            <a:spAutoFit/>
          </a:bodyPr>
          <a:lstStyle/>
          <a:p>
            <a:pPr algn="ctr"/>
            <a:r>
              <a:rPr lang="sv-SE" sz="3600" b="1">
                <a:solidFill>
                  <a:schemeClr val="bg1"/>
                </a:solidFill>
              </a:rPr>
              <a:t>Målgrupp</a:t>
            </a:r>
            <a:endParaRPr lang="sv-SE" sz="2000" b="1">
              <a:solidFill>
                <a:schemeClr val="bg1"/>
              </a:solidFill>
            </a:endParaRPr>
          </a:p>
        </p:txBody>
      </p:sp>
      <p:cxnSp>
        <p:nvCxnSpPr>
          <p:cNvPr id="4" name="Rechte verbindingslijn met pijl 3"/>
          <p:cNvCxnSpPr/>
          <p:nvPr/>
        </p:nvCxnSpPr>
        <p:spPr>
          <a:xfrm>
            <a:off x="5295900" y="4879224"/>
            <a:ext cx="1409700"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63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Halvtid! </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2187400" y="2257605"/>
            <a:ext cx="5454873" cy="1596218"/>
          </a:xfrm>
        </p:spPr>
        <p:txBody>
          <a:bodyPr>
            <a:normAutofit fontScale="92500" lnSpcReduction="10000"/>
          </a:bodyPr>
          <a:lstStyle/>
          <a:p>
            <a:pPr marL="0" indent="0" algn="r">
              <a:buNone/>
            </a:pPr>
            <a:r>
              <a:rPr lang="sv-SE" sz="4000" b="1" dirty="0">
                <a:solidFill>
                  <a:srgbClr val="FF0000"/>
                </a:solidFill>
              </a:rPr>
              <a:t>Vi är nu klara med de första byggstenarna i din kampanjstrategi!</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sv-SE" sz="5400"/>
                <a:t>A </a:t>
              </a:r>
              <a:r>
                <a:rPr lang="sv-SE" sz="2400"/>
                <a:t>Audience</a:t>
              </a:r>
              <a:endParaRPr lang="sv-SE"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sv-SE" sz="5400">
                  <a:solidFill>
                    <a:prstClr val="black"/>
                  </a:solidFill>
                </a:rPr>
                <a:t>A </a:t>
              </a:r>
              <a:r>
                <a:rPr lang="sv-SE" sz="2400">
                  <a:solidFill>
                    <a:prstClr val="black"/>
                  </a:solidFill>
                </a:rPr>
                <a:t>Action</a:t>
              </a:r>
              <a:r>
                <a:rPr lang="sv-SE"/>
                <a:t> </a:t>
              </a:r>
              <a:endParaRPr lang="sv-SE"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sv-SE" sz="5400">
                  <a:solidFill>
                    <a:prstClr val="black"/>
                  </a:solidFill>
                </a:rPr>
                <a:t>M </a:t>
              </a:r>
              <a:r>
                <a:rPr lang="sv-SE" sz="2400">
                  <a:solidFill>
                    <a:prstClr val="black"/>
                  </a:solidFill>
                </a:rPr>
                <a:t>Media</a:t>
              </a:r>
              <a:r>
                <a:rPr lang="sv-SE"/>
                <a:t> </a:t>
              </a:r>
              <a:endParaRPr lang="sv-SE"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sv-SE" sz="5400"/>
                <a:t>M </a:t>
              </a:r>
              <a:r>
                <a:rPr lang="sv-SE" sz="2400"/>
                <a:t>Messenger</a:t>
              </a:r>
              <a:endParaRPr lang="sv-SE"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sv-SE" sz="5400"/>
                <a:t>M </a:t>
              </a:r>
              <a:r>
                <a:rPr lang="sv-SE" sz="2400"/>
                <a:t>Message</a:t>
              </a:r>
              <a:endParaRPr lang="sv-SE"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sv-SE" sz="5400" dirty="0"/>
                <a:t>G </a:t>
              </a:r>
              <a:r>
                <a:rPr lang="sv-SE" sz="2400" dirty="0"/>
                <a:t>Goal</a:t>
              </a:r>
              <a:endParaRPr lang="sv-SE" sz="2000" dirty="0"/>
            </a:p>
          </p:txBody>
        </p:sp>
      </p:grpSp>
      <p:sp>
        <p:nvSpPr>
          <p:cNvPr id="13" name="Linkeraccolade 12"/>
          <p:cNvSpPr/>
          <p:nvPr/>
        </p:nvSpPr>
        <p:spPr>
          <a:xfrm rot="20848830">
            <a:off x="8112871" y="594403"/>
            <a:ext cx="1658780" cy="4205754"/>
          </a:xfrm>
          <a:prstGeom prst="leftBrace">
            <a:avLst>
              <a:gd name="adj1" fmla="val 43548"/>
              <a:gd name="adj2"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919460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dirty="0">
                <a:solidFill>
                  <a:srgbClr val="002060"/>
                </a:solidFill>
                <a:latin typeface="Verdana" panose="020B0604030504040204" pitchFamily="34" charset="0"/>
              </a:rPr>
              <a:t>Bra verktyg: kampanjmallar</a:t>
            </a:r>
            <a:endParaRPr lang="sv-S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4286992" y="1825625"/>
            <a:ext cx="6745185" cy="4351338"/>
          </a:xfrm>
        </p:spPr>
        <p:txBody>
          <a:bodyPr/>
          <a:lstStyle/>
          <a:p>
            <a:pPr marL="0" indent="0" algn="ctr">
              <a:buNone/>
            </a:pPr>
            <a:r>
              <a:rPr lang="sv-SE" dirty="0">
                <a:solidFill>
                  <a:srgbClr val="002060"/>
                </a:solidFill>
                <a:latin typeface="Corbel" panose="020B0503020204020204" pitchFamily="34" charset="0"/>
              </a:rPr>
              <a:t>1. Synlighet</a:t>
            </a:r>
          </a:p>
          <a:p>
            <a:pPr marL="0" indent="0" algn="ctr">
              <a:buNone/>
            </a:pPr>
            <a:r>
              <a:rPr lang="sv-SE" b="1" dirty="0">
                <a:latin typeface="Corbel" panose="020B0503020204020204" pitchFamily="34" charset="0"/>
              </a:rPr>
              <a:t>Ta en ordentlig titt på vårt arbete!</a:t>
            </a:r>
          </a:p>
          <a:p>
            <a:pPr marL="0" indent="0" algn="ctr">
              <a:buNone/>
            </a:pPr>
            <a:r>
              <a:rPr lang="sv-SE" dirty="0">
                <a:solidFill>
                  <a:srgbClr val="002060"/>
                </a:solidFill>
                <a:latin typeface="Corbel" panose="020B0503020204020204" pitchFamily="34" charset="0"/>
              </a:rPr>
              <a:t>2. Handling</a:t>
            </a:r>
          </a:p>
          <a:p>
            <a:pPr marL="0" indent="0" algn="ctr">
              <a:buNone/>
            </a:pPr>
            <a:r>
              <a:rPr lang="sv-SE" b="1" dirty="0">
                <a:latin typeface="Corbel" panose="020B0503020204020204" pitchFamily="34" charset="0"/>
              </a:rPr>
              <a:t>Så här kan du göra!</a:t>
            </a:r>
          </a:p>
          <a:p>
            <a:pPr marL="0" indent="0" algn="ctr">
              <a:buNone/>
            </a:pPr>
            <a:r>
              <a:rPr lang="sv-SE" dirty="0">
                <a:solidFill>
                  <a:srgbClr val="002060"/>
                </a:solidFill>
                <a:latin typeface="Corbel" panose="020B0503020204020204" pitchFamily="34" charset="0"/>
              </a:rPr>
              <a:t>3. Inverkan</a:t>
            </a:r>
          </a:p>
          <a:p>
            <a:pPr marL="0" indent="0" algn="ctr">
              <a:buNone/>
            </a:pPr>
            <a:r>
              <a:rPr lang="sv-SE" b="1" dirty="0">
                <a:latin typeface="Corbel" panose="020B0503020204020204" pitchFamily="34" charset="0"/>
              </a:rPr>
              <a:t>Kommunicera och få dem att ändra ståndpunkt</a:t>
            </a: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18" y="1769417"/>
            <a:ext cx="3646481" cy="421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961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sv-SE" sz="3600" b="1">
                <a:solidFill>
                  <a:srgbClr val="002060"/>
                </a:solidFill>
                <a:latin typeface="Verdana" panose="020B0604030504040204" pitchFamily="34" charset="0"/>
              </a:rPr>
              <a:t>Så fungerar det online</a:t>
            </a:r>
            <a:endParaRPr lang="sv-S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sv-SE" sz="2800">
                <a:latin typeface="Corbel" panose="020B0503020204020204" pitchFamily="34" charset="0"/>
              </a:rPr>
              <a:t>14.30–16.15</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sv-SE" sz="3600" b="1" dirty="0">
                <a:solidFill>
                  <a:srgbClr val="002060"/>
                </a:solidFill>
                <a:latin typeface="Verdana" panose="020B0604030504040204" pitchFamily="34" charset="0"/>
              </a:rPr>
              <a:t>Från strategi till genomförande</a:t>
            </a:r>
            <a:endParaRPr lang="sv-SE" sz="3600" b="1" dirty="0"/>
          </a:p>
        </p:txBody>
      </p:sp>
      <p:sp>
        <p:nvSpPr>
          <p:cNvPr id="3" name="Tijdelijke aanduiding voor inhoud 2"/>
          <p:cNvSpPr>
            <a:spLocks noGrp="1"/>
          </p:cNvSpPr>
          <p:nvPr>
            <p:ph idx="1"/>
          </p:nvPr>
        </p:nvSpPr>
        <p:spPr/>
        <p:txBody>
          <a:bodyPr/>
          <a:lstStyle/>
          <a:p>
            <a:pPr marL="0" indent="0">
              <a:buNone/>
            </a:pPr>
            <a:r>
              <a:rPr lang="sv-SE" dirty="0">
                <a:latin typeface="Corbel" panose="020B0503020204020204" pitchFamily="34" charset="0"/>
              </a:rPr>
              <a:t>I det här avsnittet</a:t>
            </a:r>
          </a:p>
          <a:p>
            <a:pPr marL="514350" indent="-514350">
              <a:buFont typeface="+mj-lt"/>
              <a:buAutoNum type="alphaLcPeriod"/>
            </a:pPr>
            <a:r>
              <a:rPr lang="sv-SE" b="1" dirty="0">
                <a:latin typeface="Corbel" panose="020B0503020204020204" pitchFamily="34" charset="0"/>
              </a:rPr>
              <a:t>Så fungerar det online</a:t>
            </a:r>
          </a:p>
          <a:p>
            <a:pPr marL="514350" indent="-514350">
              <a:buFont typeface="+mj-lt"/>
              <a:buAutoNum type="alphaLcPeriod"/>
            </a:pPr>
            <a:r>
              <a:rPr lang="sv-SE" b="1" dirty="0">
                <a:latin typeface="Corbel" panose="020B0503020204020204" pitchFamily="34" charset="0"/>
              </a:rPr>
              <a:t>Verktyg, handböcker och handledningar</a:t>
            </a:r>
          </a:p>
          <a:p>
            <a:pPr marL="514350" indent="-514350">
              <a:buFont typeface="+mj-lt"/>
              <a:buAutoNum type="alphaLcPeriod"/>
            </a:pPr>
            <a:r>
              <a:rPr lang="sv-SE" b="1" dirty="0">
                <a:latin typeface="Corbel" panose="020B0503020204020204" pitchFamily="34" charset="0"/>
              </a:rPr>
              <a:t>Tips och knep</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sv-SE" sz="5400"/>
                <a:t>A </a:t>
              </a:r>
              <a:r>
                <a:rPr lang="sv-SE" sz="2400"/>
                <a:t>Audience</a:t>
              </a:r>
              <a:endParaRPr lang="sv-SE"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sv-SE" sz="5400">
                  <a:solidFill>
                    <a:prstClr val="black"/>
                  </a:solidFill>
                </a:rPr>
                <a:t>A </a:t>
              </a:r>
              <a:r>
                <a:rPr lang="sv-SE" sz="2400">
                  <a:solidFill>
                    <a:prstClr val="black"/>
                  </a:solidFill>
                </a:rPr>
                <a:t>Action</a:t>
              </a:r>
              <a:r>
                <a:rPr lang="sv-SE"/>
                <a:t> </a:t>
              </a:r>
              <a:endParaRPr lang="sv-SE"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sv-SE" sz="5400">
                  <a:solidFill>
                    <a:prstClr val="black"/>
                  </a:solidFill>
                </a:rPr>
                <a:t>M </a:t>
              </a:r>
              <a:r>
                <a:rPr lang="sv-SE" sz="2400">
                  <a:solidFill>
                    <a:prstClr val="black"/>
                  </a:solidFill>
                </a:rPr>
                <a:t>Media</a:t>
              </a:r>
              <a:r>
                <a:rPr lang="sv-SE"/>
                <a:t> </a:t>
              </a:r>
              <a:endParaRPr lang="sv-SE"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sv-SE" sz="5400"/>
                <a:t>M </a:t>
              </a:r>
              <a:r>
                <a:rPr lang="sv-SE" sz="2400"/>
                <a:t>Messenger</a:t>
              </a:r>
              <a:endParaRPr lang="sv-SE"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sv-SE" sz="5400"/>
                <a:t>M </a:t>
              </a:r>
              <a:r>
                <a:rPr lang="sv-SE" sz="2400"/>
                <a:t>Message</a:t>
              </a:r>
              <a:endParaRPr lang="sv-SE"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sv-SE" sz="5400" dirty="0"/>
                <a:t>G </a:t>
              </a:r>
              <a:r>
                <a:rPr lang="sv-SE" sz="2400" dirty="0"/>
                <a:t>Goal</a:t>
              </a:r>
              <a:endParaRPr lang="sv-SE" sz="2000" dirty="0"/>
            </a:p>
          </p:txBody>
        </p:sp>
      </p:grpSp>
      <p:sp>
        <p:nvSpPr>
          <p:cNvPr id="26" name="Ovaal 25"/>
          <p:cNvSpPr/>
          <p:nvPr/>
        </p:nvSpPr>
        <p:spPr>
          <a:xfrm>
            <a:off x="8826500" y="42672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22624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371725"/>
            <a:ext cx="10515600" cy="4351338"/>
          </a:xfrm>
        </p:spPr>
        <p:txBody>
          <a:bodyPr/>
          <a:lstStyle/>
          <a:p>
            <a:pPr marL="0" indent="0" algn="ctr">
              <a:buNone/>
            </a:pPr>
            <a:endParaRPr lang="sv-SE">
              <a:latin typeface="Corbel" panose="020B0503020204020204" pitchFamily="34" charset="0"/>
            </a:endParaRPr>
          </a:p>
          <a:p>
            <a:pPr marL="0" indent="0" algn="ctr">
              <a:buNone/>
            </a:pPr>
            <a:r>
              <a:rPr lang="sv-SE">
                <a:latin typeface="Corbel" panose="020B0503020204020204" pitchFamily="34" charset="0"/>
              </a:rPr>
              <a:t>Vilka sociala medieplattformar … </a:t>
            </a:r>
          </a:p>
          <a:p>
            <a:pPr marL="0" indent="0" algn="ctr">
              <a:buNone/>
            </a:pPr>
            <a:r>
              <a:rPr lang="sv-SE">
                <a:latin typeface="Corbel" panose="020B0503020204020204" pitchFamily="34" charset="0"/>
              </a:rPr>
              <a:t>… </a:t>
            </a:r>
            <a:r>
              <a:rPr lang="sv-SE" b="1">
                <a:latin typeface="Corbel" panose="020B0503020204020204" pitchFamily="34" charset="0"/>
              </a:rPr>
              <a:t>känner du till</a:t>
            </a:r>
            <a:r>
              <a:rPr lang="sv-SE">
                <a:latin typeface="Corbel" panose="020B0503020204020204" pitchFamily="34" charset="0"/>
              </a:rPr>
              <a:t>? (Och vilka känner du inte till?)</a:t>
            </a:r>
          </a:p>
          <a:p>
            <a:pPr marL="457200" lvl="1" indent="0" algn="ctr">
              <a:buNone/>
            </a:pPr>
            <a:r>
              <a:rPr lang="sv-SE" sz="2800">
                <a:latin typeface="Corbel" panose="020B0503020204020204" pitchFamily="34" charset="0"/>
              </a:rPr>
              <a:t>… </a:t>
            </a:r>
            <a:r>
              <a:rPr lang="sv-SE" sz="2800" b="1">
                <a:latin typeface="Corbel" panose="020B0503020204020204" pitchFamily="34" charset="0"/>
              </a:rPr>
              <a:t>använder</a:t>
            </a:r>
            <a:r>
              <a:rPr lang="sv-SE" sz="2800">
                <a:latin typeface="Corbel" panose="020B0503020204020204" pitchFamily="34" charset="0"/>
              </a:rPr>
              <a:t> du, personligen och i jobbet?</a:t>
            </a:r>
          </a:p>
          <a:p>
            <a:pPr marL="457200" lvl="1" indent="0" algn="ctr">
              <a:buNone/>
            </a:pPr>
            <a:r>
              <a:rPr lang="sv-SE" sz="2800">
                <a:latin typeface="Corbel" panose="020B0503020204020204" pitchFamily="34" charset="0"/>
              </a:rPr>
              <a:t>… använder din </a:t>
            </a:r>
            <a:r>
              <a:rPr lang="sv-SE" sz="2800" b="1">
                <a:latin typeface="Corbel" panose="020B0503020204020204" pitchFamily="34" charset="0"/>
              </a:rPr>
              <a:t>målgrupp</a:t>
            </a:r>
            <a:r>
              <a:rPr lang="sv-SE" sz="2800">
                <a:latin typeface="Corbel" panose="020B0503020204020204" pitchFamily="34" charset="0"/>
              </a:rPr>
              <a:t>?</a:t>
            </a:r>
          </a:p>
          <a:p>
            <a:pPr marL="0" indent="0" algn="ctr">
              <a:buNone/>
            </a:pPr>
            <a:endParaRPr lang="sv-SE">
              <a:latin typeface="Corbel" panose="020B0503020204020204" pitchFamily="34" charset="0"/>
            </a:endParaRPr>
          </a:p>
          <a:p>
            <a:pPr marL="0" indent="0" algn="ctr">
              <a:buNone/>
            </a:pPr>
            <a:r>
              <a:rPr lang="sv-SE">
                <a:latin typeface="Corbel" panose="020B0503020204020204" pitchFamily="34" charset="0"/>
              </a:rPr>
              <a:t>Vilka </a:t>
            </a:r>
            <a:r>
              <a:rPr lang="sv-SE" b="1">
                <a:latin typeface="Corbel" panose="020B0503020204020204" pitchFamily="34" charset="0"/>
              </a:rPr>
              <a:t>luckor, möjligheter och hot </a:t>
            </a:r>
            <a:r>
              <a:rPr lang="sv-SE">
                <a:latin typeface="Corbel" panose="020B0503020204020204" pitchFamily="34" charset="0"/>
              </a:rPr>
              <a:t>kan du se?</a:t>
            </a:r>
          </a:p>
          <a:p>
            <a:pPr lvl="1"/>
            <a:endParaRPr lang="sv-SE">
              <a:latin typeface="Corbel" panose="020B0503020204020204" pitchFamily="34" charset="0"/>
            </a:endParaRPr>
          </a:p>
        </p:txBody>
      </p:sp>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741643"/>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3278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0"/>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Ovaal 18"/>
          <p:cNvSpPr>
            <a:spLocks noChangeAspect="1"/>
          </p:cNvSpPr>
          <p:nvPr/>
        </p:nvSpPr>
        <p:spPr>
          <a:xfrm>
            <a:off x="4649690"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a:spLocks noChangeAspect="1"/>
          </p:cNvSpPr>
          <p:nvPr/>
        </p:nvSpPr>
        <p:spPr>
          <a:xfrm>
            <a:off x="2100799"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stCxn id="25" idx="2"/>
          </p:cNvCxnSpPr>
          <p:nvPr/>
        </p:nvCxnSpPr>
        <p:spPr>
          <a:xfrm>
            <a:off x="1330364" y="3064593"/>
            <a:ext cx="2105140" cy="4787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04800" y="2110486"/>
            <a:ext cx="2051127" cy="954107"/>
          </a:xfrm>
          <a:prstGeom prst="rect">
            <a:avLst/>
          </a:prstGeom>
          <a:noFill/>
        </p:spPr>
        <p:txBody>
          <a:bodyPr wrap="square" rtlCol="0">
            <a:spAutoFit/>
          </a:bodyPr>
          <a:lstStyle/>
          <a:p>
            <a:r>
              <a:rPr lang="sv-SE" sz="2800" b="1" dirty="0">
                <a:solidFill>
                  <a:srgbClr val="FF0000"/>
                </a:solidFill>
              </a:rPr>
              <a:t>Sociala medier</a:t>
            </a:r>
          </a:p>
          <a:p>
            <a:r>
              <a:rPr lang="sv-SE" sz="2800" b="1" dirty="0">
                <a:solidFill>
                  <a:srgbClr val="FF0000"/>
                </a:solidFill>
              </a:rPr>
              <a:t>som du använder</a:t>
            </a:r>
          </a:p>
        </p:txBody>
      </p:sp>
      <p:cxnSp>
        <p:nvCxnSpPr>
          <p:cNvPr id="35" name="Rechte verbindingslijn met pijl 34"/>
          <p:cNvCxnSpPr>
            <a:stCxn id="36" idx="1"/>
          </p:cNvCxnSpPr>
          <p:nvPr/>
        </p:nvCxnSpPr>
        <p:spPr>
          <a:xfrm flipH="1">
            <a:off x="8077200" y="2737725"/>
            <a:ext cx="1213906" cy="10943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9291106" y="1829784"/>
            <a:ext cx="2051127" cy="1815882"/>
          </a:xfrm>
          <a:prstGeom prst="rect">
            <a:avLst/>
          </a:prstGeom>
          <a:noFill/>
        </p:spPr>
        <p:txBody>
          <a:bodyPr wrap="square" rtlCol="0">
            <a:spAutoFit/>
          </a:bodyPr>
          <a:lstStyle/>
          <a:p>
            <a:r>
              <a:rPr lang="sv-SE" sz="2800" b="1" dirty="0">
                <a:solidFill>
                  <a:srgbClr val="FF0000"/>
                </a:solidFill>
              </a:rPr>
              <a:t>Sociala medier</a:t>
            </a:r>
          </a:p>
          <a:p>
            <a:r>
              <a:rPr lang="sv-SE" sz="2800" b="1" dirty="0">
                <a:solidFill>
                  <a:srgbClr val="FF0000"/>
                </a:solidFill>
              </a:rPr>
              <a:t>som används av din målgrupp </a:t>
            </a:r>
          </a:p>
        </p:txBody>
      </p:sp>
      <p:sp>
        <p:nvSpPr>
          <p:cNvPr id="42" name="Tekstvak 41"/>
          <p:cNvSpPr txBox="1"/>
          <p:nvPr/>
        </p:nvSpPr>
        <p:spPr>
          <a:xfrm>
            <a:off x="3860800" y="6062965"/>
            <a:ext cx="3378200" cy="523220"/>
          </a:xfrm>
          <a:prstGeom prst="rect">
            <a:avLst/>
          </a:prstGeom>
          <a:noFill/>
        </p:spPr>
        <p:txBody>
          <a:bodyPr wrap="square" rtlCol="0">
            <a:spAutoFit/>
          </a:bodyPr>
          <a:lstStyle/>
          <a:p>
            <a:pPr algn="ctr"/>
            <a:r>
              <a:rPr lang="sv-SE" sz="2800" b="1" dirty="0">
                <a:solidFill>
                  <a:srgbClr val="FF0000"/>
                </a:solidFill>
              </a:rPr>
              <a:t>Möts ni här?</a:t>
            </a:r>
          </a:p>
        </p:txBody>
      </p:sp>
      <p:cxnSp>
        <p:nvCxnSpPr>
          <p:cNvPr id="43" name="Rechte verbindingslijn met pijl 42"/>
          <p:cNvCxnSpPr/>
          <p:nvPr/>
        </p:nvCxnSpPr>
        <p:spPr>
          <a:xfrm flipH="1" flipV="1">
            <a:off x="5545872" y="4468439"/>
            <a:ext cx="4028" cy="1594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265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altLang="nl-NL" sz="4000" b="1">
                <a:solidFill>
                  <a:srgbClr val="002060"/>
                </a:solidFill>
                <a:latin typeface="Verdana" panose="020B0604030504040204" pitchFamily="34" charset="0"/>
              </a:rPr>
              <a:t>Nå ut med ditt budskap</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endParaRPr lang="sv-SE">
              <a:latin typeface="Corbel" panose="020B0503020204020204" pitchFamily="34" charset="0"/>
            </a:endParaRPr>
          </a:p>
          <a:p>
            <a:pPr marL="0" indent="0" algn="ctr">
              <a:buNone/>
            </a:pPr>
            <a:r>
              <a:rPr lang="sv-SE">
                <a:latin typeface="Corbel" panose="020B0503020204020204" pitchFamily="34" charset="0"/>
              </a:rPr>
              <a:t>Mobilisera ditt nätverk</a:t>
            </a:r>
          </a:p>
          <a:p>
            <a:pPr marL="0" indent="0" algn="ctr">
              <a:buNone/>
            </a:pPr>
            <a:r>
              <a:rPr lang="sv-SE">
                <a:latin typeface="Corbel" panose="020B0503020204020204" pitchFamily="34" charset="0"/>
              </a:rPr>
              <a:t>Utöka din räckvidd</a:t>
            </a:r>
          </a:p>
          <a:p>
            <a:pPr marL="0" indent="0" algn="ctr">
              <a:buNone/>
            </a:pPr>
            <a:r>
              <a:rPr lang="sv-SE">
                <a:latin typeface="Corbel" panose="020B0503020204020204" pitchFamily="34" charset="0"/>
              </a:rPr>
              <a:t>Skaffa fans och anhängare</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99802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Utbyte av förväntningar</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sv-SE">
                <a:latin typeface="Corbel" panose="020B0503020204020204" pitchFamily="34" charset="0"/>
              </a:rPr>
              <a:t>Genomgång i helgrupp</a:t>
            </a:r>
          </a:p>
          <a:p>
            <a:pPr marL="0" indent="0" algn="ctr">
              <a:buNone/>
            </a:pPr>
            <a:endParaRPr lang="sv-SE">
              <a:latin typeface="Corbel" panose="020B0503020204020204" pitchFamily="34" charset="0"/>
            </a:endParaRPr>
          </a:p>
          <a:p>
            <a:pPr marL="457200" lvl="1" indent="0" algn="ctr">
              <a:buNone/>
            </a:pPr>
            <a:r>
              <a:rPr lang="sv-SE" sz="2800" b="1">
                <a:latin typeface="Corbel" panose="020B0503020204020204" pitchFamily="34" charset="0"/>
              </a:rPr>
              <a:t>Vad skulle du vilja lära dig under seminariet?</a:t>
            </a:r>
          </a:p>
          <a:p>
            <a:pPr marL="457200" lvl="1" indent="0" algn="ctr">
              <a:buNone/>
            </a:pPr>
            <a:r>
              <a:rPr lang="sv-SE" sz="2800" b="1">
                <a:latin typeface="Corbel" panose="020B0503020204020204" pitchFamily="34" charset="0"/>
              </a:rPr>
              <a:t>Vad skulle du vilja dela med dig av?</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217335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Online = dynamisk dialog</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199" y="1825625"/>
            <a:ext cx="11122977" cy="4351338"/>
          </a:xfrm>
        </p:spPr>
        <p:txBody>
          <a:bodyPr>
            <a:normAutofit/>
          </a:bodyPr>
          <a:lstStyle/>
          <a:p>
            <a:r>
              <a:rPr lang="sv-SE" dirty="0">
                <a:latin typeface="Corbel" panose="020B0503020204020204" pitchFamily="34" charset="0"/>
              </a:rPr>
              <a:t>Kontinuerligt flöde av meddelanden (inte engångssatsning)</a:t>
            </a:r>
          </a:p>
          <a:p>
            <a:r>
              <a:rPr lang="sv-SE" dirty="0">
                <a:latin typeface="Corbel" panose="020B0503020204020204" pitchFamily="34" charset="0"/>
              </a:rPr>
              <a:t>Dialog (inte monolog)</a:t>
            </a:r>
          </a:p>
          <a:p>
            <a:r>
              <a:rPr lang="sv-SE" dirty="0">
                <a:latin typeface="Corbel" panose="020B0503020204020204" pitchFamily="34" charset="0"/>
              </a:rPr>
              <a:t>Öppen för svar </a:t>
            </a:r>
          </a:p>
          <a:p>
            <a:r>
              <a:rPr lang="sv-SE" dirty="0">
                <a:latin typeface="Corbel" panose="020B0503020204020204" pitchFamily="34" charset="0"/>
              </a:rPr>
              <a:t>Nätverkskommunikation (i stället för avsändare &gt; mottagare)</a:t>
            </a:r>
          </a:p>
          <a:p>
            <a:r>
              <a:rPr lang="sv-SE" dirty="0">
                <a:latin typeface="Corbel" panose="020B0503020204020204" pitchFamily="34" charset="0"/>
              </a:rPr>
              <a:t>Personligt, individuellt (i stället för massutskick, anonymt)</a:t>
            </a:r>
          </a:p>
          <a:p>
            <a:r>
              <a:rPr lang="sv-SE" dirty="0">
                <a:latin typeface="Corbel" panose="020B0503020204020204" pitchFamily="34" charset="0"/>
              </a:rPr>
              <a:t>Den mörka sidan: ekokammare och bubbeleffekt (i stället för konfrontation med det okända)</a:t>
            </a:r>
          </a:p>
          <a:p>
            <a:endParaRPr lang="sv-SE"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183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bovethecrowd.com/wp-content/uploads/2014/01/bubbles-water-transparent-de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6374"/>
          <a:stretch/>
        </p:blipFill>
        <p:spPr bwMode="auto">
          <a:xfrm>
            <a:off x="8907" y="-1"/>
            <a:ext cx="12315019" cy="706755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42950" y="2037775"/>
            <a:ext cx="10515600" cy="1325563"/>
          </a:xfrm>
          <a:solidFill>
            <a:schemeClr val="bg1"/>
          </a:solidFill>
        </p:spPr>
        <p:txBody>
          <a:bodyPr>
            <a:normAutofit/>
          </a:bodyPr>
          <a:lstStyle/>
          <a:p>
            <a:pPr algn="ctr"/>
            <a:r>
              <a:rPr lang="sv-SE" sz="4000" b="1">
                <a:solidFill>
                  <a:srgbClr val="002060"/>
                </a:solidFill>
                <a:latin typeface="Verdana" panose="020B0604030504040204" pitchFamily="34" charset="0"/>
              </a:rPr>
              <a:t>Ekokammare eller bubbeleffekter</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696421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sv-SE" sz="3600" b="1">
                <a:solidFill>
                  <a:srgbClr val="002060"/>
                </a:solidFill>
                <a:latin typeface="Verdana" panose="020B0604030504040204" pitchFamily="34" charset="0"/>
              </a:rPr>
              <a:t>Hur ska du lyckas förändra beteenden?</a:t>
            </a:r>
            <a:endParaRPr lang="sv-S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7"/>
          <p:cNvSpPr>
            <a:spLocks noGrp="1"/>
          </p:cNvSpPr>
          <p:nvPr>
            <p:ph idx="1"/>
          </p:nvPr>
        </p:nvSpPr>
        <p:spPr/>
        <p:txBody>
          <a:bodyPr>
            <a:normAutofit/>
          </a:bodyPr>
          <a:lstStyle/>
          <a:p>
            <a:pPr marL="0" indent="0" algn="ctr">
              <a:buNone/>
            </a:pPr>
            <a:endParaRPr lang="sv-SE" b="1" dirty="0">
              <a:latin typeface="Corbel" panose="020B0503020204020204" pitchFamily="34" charset="0"/>
            </a:endParaRPr>
          </a:p>
          <a:p>
            <a:pPr marL="0" indent="0" algn="ctr">
              <a:buNone/>
            </a:pPr>
            <a:r>
              <a:rPr lang="sv-SE" b="1" dirty="0">
                <a:latin typeface="Corbel" panose="020B0503020204020204" pitchFamily="34" charset="0"/>
              </a:rPr>
              <a:t>Gör det enkelt</a:t>
            </a:r>
          </a:p>
          <a:p>
            <a:pPr marL="0" lvl="0" indent="0" algn="ctr">
              <a:buNone/>
            </a:pPr>
            <a:r>
              <a:rPr lang="sv-SE" b="1" dirty="0">
                <a:latin typeface="Corbel" panose="020B0503020204020204" pitchFamily="34" charset="0"/>
              </a:rPr>
              <a:t>Gör det socialt</a:t>
            </a:r>
          </a:p>
          <a:p>
            <a:pPr marL="0" lvl="0" indent="0" algn="ctr">
              <a:buNone/>
            </a:pPr>
            <a:r>
              <a:rPr lang="sv-SE" b="1" dirty="0">
                <a:latin typeface="Corbel" panose="020B0503020204020204" pitchFamily="34" charset="0"/>
              </a:rPr>
              <a:t>Gör det coolt</a:t>
            </a:r>
          </a:p>
          <a:p>
            <a:pPr marL="0" lvl="0" indent="0" algn="ctr">
              <a:buNone/>
            </a:pPr>
            <a:r>
              <a:rPr lang="sv-SE" b="1" dirty="0">
                <a:latin typeface="Corbel" panose="020B0503020204020204" pitchFamily="34" charset="0"/>
              </a:rPr>
              <a:t>Gör det tidskänsligt</a:t>
            </a:r>
          </a:p>
          <a:p>
            <a:pPr marL="0" indent="0" algn="ctr">
              <a:buNone/>
            </a:pPr>
            <a:endParaRPr lang="sv-SE" sz="14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54885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Övning</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sv-SE" dirty="0">
                <a:latin typeface="Corbel" panose="020B0503020204020204" pitchFamily="34" charset="0"/>
              </a:rPr>
              <a:t>Dela in i grupper om 3 personer</a:t>
            </a:r>
          </a:p>
          <a:p>
            <a:pPr marL="0" indent="0" algn="ctr">
              <a:buNone/>
            </a:pPr>
            <a:r>
              <a:rPr lang="sv-SE" b="1" dirty="0">
                <a:latin typeface="Corbel" panose="020B0503020204020204" pitchFamily="34" charset="0"/>
              </a:rPr>
              <a:t>Sök på internet efter ett bra exempel på dynamisk dialog</a:t>
            </a:r>
          </a:p>
          <a:p>
            <a:pPr marL="0" indent="0" algn="ctr">
              <a:buNone/>
            </a:pPr>
            <a:r>
              <a:rPr lang="sv-SE" b="1" dirty="0">
                <a:latin typeface="Corbel" panose="020B0503020204020204" pitchFamily="34" charset="0"/>
              </a:rPr>
              <a:t>Diskutera principerna i det här exemplet</a:t>
            </a:r>
          </a:p>
          <a:p>
            <a:pPr marL="0" indent="0" algn="ctr">
              <a:buNone/>
            </a:pPr>
            <a:r>
              <a:rPr lang="sv-SE" dirty="0">
                <a:latin typeface="Corbel" panose="020B0503020204020204" pitchFamily="34" charset="0"/>
              </a:rPr>
              <a:t>15 min</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13071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dirty="0">
                <a:solidFill>
                  <a:srgbClr val="002060"/>
                </a:solidFill>
                <a:latin typeface="Verdana" panose="020B0604030504040204" pitchFamily="34" charset="0"/>
              </a:rPr>
              <a:t>Tre stora sociala medieplattformar</a:t>
            </a:r>
            <a:endParaRPr lang="sv-S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67" y="2021234"/>
            <a:ext cx="2751626"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4098"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4645" y="2085441"/>
            <a:ext cx="3717002" cy="2617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s://facebookbrand.com/wp-content/themes/fb-branding/prj-fb-branding/assets/images/fb-ar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784" y="2021234"/>
            <a:ext cx="2745562"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85584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7422928" cy="4351338"/>
          </a:xfrm>
        </p:spPr>
        <p:txBody>
          <a:bodyPr>
            <a:normAutofit lnSpcReduction="10000"/>
          </a:bodyPr>
          <a:lstStyle/>
          <a:p>
            <a:pPr marL="0" indent="0">
              <a:buNone/>
            </a:pPr>
            <a:r>
              <a:rPr lang="sv-SE" sz="4000" dirty="0">
                <a:latin typeface="Corbel" panose="020B0503020204020204" pitchFamily="34" charset="0"/>
              </a:rPr>
              <a:t>”70 % av tonåringar och millenniegenerationen anser att YouTube-skapare påverkar kulturen och deras tillvaro”</a:t>
            </a:r>
          </a:p>
          <a:p>
            <a:pPr marL="0" indent="0">
              <a:buNone/>
            </a:pPr>
            <a:endParaRPr lang="sv-SE" sz="2000" dirty="0">
              <a:latin typeface="Corbel" panose="020B0503020204020204" pitchFamily="34" charset="0"/>
            </a:endParaRPr>
          </a:p>
          <a:p>
            <a:pPr marL="0" indent="0">
              <a:buNone/>
            </a:pPr>
            <a:r>
              <a:rPr lang="sv-SE" b="1" dirty="0">
                <a:solidFill>
                  <a:srgbClr val="002060"/>
                </a:solidFill>
                <a:latin typeface="Corbel" panose="020B0503020204020204" pitchFamily="34" charset="0"/>
              </a:rPr>
              <a:t>Format</a:t>
            </a:r>
          </a:p>
          <a:p>
            <a:r>
              <a:rPr lang="sv-SE" dirty="0">
                <a:latin typeface="Corbel" panose="020B0503020204020204" pitchFamily="34" charset="0"/>
              </a:rPr>
              <a:t>Tv-kvalitet är inte nödvändigt</a:t>
            </a:r>
          </a:p>
          <a:p>
            <a:r>
              <a:rPr lang="sv-SE" dirty="0">
                <a:latin typeface="Corbel" panose="020B0503020204020204" pitchFamily="34" charset="0"/>
              </a:rPr>
              <a:t>YouTube gör det enklare än någonsin att skapa och titta på film</a:t>
            </a:r>
          </a:p>
          <a:p>
            <a:pPr marL="0" indent="0">
              <a:buNone/>
            </a:pPr>
            <a:endParaRPr lang="sv-SE" sz="4000" dirty="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2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379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sv-SE" sz="4000" b="1">
                <a:solidFill>
                  <a:srgbClr val="002060"/>
                </a:solidFill>
                <a:latin typeface="Verdana" panose="020B0604030504040204" pitchFamily="34" charset="0"/>
              </a:rPr>
              <a:t>10 beståndsdelar</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387" y="1344491"/>
            <a:ext cx="6191135" cy="511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1" name="Tekstvak 10"/>
          <p:cNvSpPr txBox="1"/>
          <p:nvPr/>
        </p:nvSpPr>
        <p:spPr>
          <a:xfrm>
            <a:off x="63045" y="6353513"/>
            <a:ext cx="3168869" cy="461665"/>
          </a:xfrm>
          <a:prstGeom prst="rect">
            <a:avLst/>
          </a:prstGeom>
          <a:noFill/>
        </p:spPr>
        <p:txBody>
          <a:bodyPr wrap="square" rtlCol="0">
            <a:spAutoFit/>
          </a:bodyPr>
          <a:lstStyle/>
          <a:p>
            <a:r>
              <a:rPr lang="sv-SE" sz="2400"/>
              <a:t>Bit.ly/10fundamentals</a:t>
            </a:r>
          </a:p>
        </p:txBody>
      </p:sp>
      <p:pic>
        <p:nvPicPr>
          <p:cNvPr id="7"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83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5 av 10</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sv-SE" sz="3600">
                <a:latin typeface="Corbel" panose="020B0503020204020204" pitchFamily="34" charset="0"/>
              </a:rPr>
              <a:t>Samtal</a:t>
            </a:r>
          </a:p>
          <a:p>
            <a:pPr marL="0" indent="0" algn="ctr">
              <a:buNone/>
            </a:pPr>
            <a:r>
              <a:rPr lang="sv-SE" sz="3600">
                <a:latin typeface="Corbel" panose="020B0503020204020204" pitchFamily="34" charset="0"/>
              </a:rPr>
              <a:t>Följdriktighet</a:t>
            </a:r>
          </a:p>
          <a:p>
            <a:pPr marL="0" indent="0" algn="ctr">
              <a:buNone/>
            </a:pPr>
            <a:r>
              <a:rPr lang="sv-SE" sz="3600">
                <a:latin typeface="Corbel" panose="020B0503020204020204" pitchFamily="34" charset="0"/>
              </a:rPr>
              <a:t>Hållbarhet</a:t>
            </a:r>
          </a:p>
          <a:p>
            <a:pPr marL="0" indent="0" algn="ctr">
              <a:buNone/>
            </a:pPr>
            <a:r>
              <a:rPr lang="sv-SE" sz="3600">
                <a:latin typeface="Corbel" panose="020B0503020204020204" pitchFamily="34" charset="0"/>
              </a:rPr>
              <a:t>Upptäckbarhet</a:t>
            </a:r>
          </a:p>
          <a:p>
            <a:pPr marL="0" indent="0" algn="ctr">
              <a:buNone/>
            </a:pPr>
            <a:r>
              <a:rPr lang="sv-SE" sz="3600">
                <a:latin typeface="Corbel" panose="020B0503020204020204" pitchFamily="34" charset="0"/>
              </a:rPr>
              <a:t>Samarbete</a:t>
            </a:r>
          </a:p>
          <a:p>
            <a:endParaRPr lang="sv-SE" sz="3600">
              <a:latin typeface="Corbel" panose="020B0503020204020204" pitchFamily="34" charset="0"/>
            </a:endParaRPr>
          </a:p>
        </p:txBody>
      </p:sp>
      <p:pic>
        <p:nvPicPr>
          <p:cNvPr id="4" name="Picture 2" descr="https://www.youtube.com/yt/brand/media/image/YouTube-icon-full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64854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1177"/>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635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sv-SE" sz="4000" b="1">
                <a:solidFill>
                  <a:srgbClr val="002060"/>
                </a:solidFill>
                <a:latin typeface="Verdana" panose="020B0604030504040204" pitchFamily="34" charset="0"/>
              </a:rPr>
              <a:t>Sex grundläggande frågor</a:t>
            </a:r>
          </a:p>
        </p:txBody>
      </p:sp>
      <p:sp>
        <p:nvSpPr>
          <p:cNvPr id="3" name="Tijdelijke aanduiding voor inhoud 2"/>
          <p:cNvSpPr>
            <a:spLocks noGrp="1"/>
          </p:cNvSpPr>
          <p:nvPr>
            <p:ph idx="1"/>
          </p:nvPr>
        </p:nvSpPr>
        <p:spPr/>
        <p:txBody>
          <a:bodyPr/>
          <a:lstStyle/>
          <a:p>
            <a:pPr marL="514350" indent="-514350">
              <a:buFont typeface="+mj-lt"/>
              <a:buAutoNum type="arabicPeriod"/>
            </a:pPr>
            <a:r>
              <a:rPr lang="sv-SE">
                <a:latin typeface="Corbel" panose="020B0503020204020204" pitchFamily="34" charset="0"/>
              </a:rPr>
              <a:t>Vad har du för mål?</a:t>
            </a:r>
          </a:p>
          <a:p>
            <a:pPr marL="514350" indent="-514350">
              <a:buFont typeface="+mj-lt"/>
              <a:buAutoNum type="arabicPeriod"/>
            </a:pPr>
            <a:r>
              <a:rPr lang="sv-SE">
                <a:latin typeface="Corbel" panose="020B0503020204020204" pitchFamily="34" charset="0"/>
              </a:rPr>
              <a:t>Vad har du för målgrupp?</a:t>
            </a:r>
          </a:p>
          <a:p>
            <a:pPr marL="514350" indent="-514350">
              <a:buFont typeface="+mj-lt"/>
              <a:buAutoNum type="arabicPeriod"/>
            </a:pPr>
            <a:r>
              <a:rPr lang="sv-SE">
                <a:latin typeface="Corbel" panose="020B0503020204020204" pitchFamily="34" charset="0"/>
              </a:rPr>
              <a:t>Vad har du för budskap?</a:t>
            </a:r>
          </a:p>
          <a:p>
            <a:pPr marL="514350" indent="-514350">
              <a:buFont typeface="+mj-lt"/>
              <a:buAutoNum type="arabicPeriod"/>
            </a:pPr>
            <a:r>
              <a:rPr lang="sv-SE">
                <a:latin typeface="Corbel" panose="020B0503020204020204" pitchFamily="34" charset="0"/>
              </a:rPr>
              <a:t>Vem är din budbärare?</a:t>
            </a:r>
          </a:p>
          <a:p>
            <a:pPr marL="514350" indent="-514350">
              <a:buFont typeface="+mj-lt"/>
              <a:buAutoNum type="arabicPeriod"/>
            </a:pPr>
            <a:r>
              <a:rPr lang="sv-SE">
                <a:latin typeface="Corbel" panose="020B0503020204020204" pitchFamily="34" charset="0"/>
              </a:rPr>
              <a:t>Vilka medier använder du?</a:t>
            </a:r>
          </a:p>
          <a:p>
            <a:pPr marL="514350" indent="-514350">
              <a:buFont typeface="+mj-lt"/>
              <a:buAutoNum type="arabicPeriod"/>
            </a:pPr>
            <a:r>
              <a:rPr lang="sv-SE">
                <a:latin typeface="Corbel" panose="020B0503020204020204" pitchFamily="34" charset="0"/>
              </a:rPr>
              <a:t>Hur ser din uppmaning till handling ut?</a:t>
            </a:r>
          </a:p>
          <a:p>
            <a:pPr marL="0" indent="0">
              <a:buNone/>
            </a:pPr>
            <a:endParaRPr lang="sv-SE">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18" name="Rechthoek 17"/>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sv-SE" sz="5400"/>
                <a:t>A </a:t>
              </a:r>
              <a:r>
                <a:rPr lang="sv-SE" sz="2400"/>
                <a:t>Audience</a:t>
              </a:r>
              <a:endParaRPr lang="sv-SE" sz="2000"/>
            </a:p>
          </p:txBody>
        </p:sp>
        <p:sp>
          <p:nvSpPr>
            <p:cNvPr id="20" name="Tekstvak 19"/>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sv-SE" sz="5400">
                  <a:solidFill>
                    <a:prstClr val="black"/>
                  </a:solidFill>
                </a:rPr>
                <a:t>A </a:t>
              </a:r>
              <a:r>
                <a:rPr lang="sv-SE" sz="2400">
                  <a:solidFill>
                    <a:prstClr val="black"/>
                  </a:solidFill>
                </a:rPr>
                <a:t>Action</a:t>
              </a:r>
              <a:r>
                <a:rPr lang="sv-SE"/>
                <a:t> </a:t>
              </a:r>
              <a:endParaRPr lang="sv-SE" sz="2000"/>
            </a:p>
          </p:txBody>
        </p:sp>
        <p:sp>
          <p:nvSpPr>
            <p:cNvPr id="21" name="Tekstvak 20"/>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sv-SE" sz="5400">
                  <a:solidFill>
                    <a:prstClr val="black"/>
                  </a:solidFill>
                </a:rPr>
                <a:t>M </a:t>
              </a:r>
              <a:r>
                <a:rPr lang="sv-SE" sz="2400">
                  <a:solidFill>
                    <a:prstClr val="black"/>
                  </a:solidFill>
                </a:rPr>
                <a:t>Media</a:t>
              </a:r>
              <a:r>
                <a:rPr lang="sv-SE"/>
                <a:t> </a:t>
              </a:r>
              <a:endParaRPr lang="sv-SE" sz="2000"/>
            </a:p>
          </p:txBody>
        </p:sp>
        <p:sp>
          <p:nvSpPr>
            <p:cNvPr id="22" name="Tekstvak 21"/>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sv-SE" sz="5400"/>
                <a:t>M </a:t>
              </a:r>
              <a:r>
                <a:rPr lang="sv-SE" sz="2400"/>
                <a:t>Messenger</a:t>
              </a:r>
              <a:endParaRPr lang="sv-SE" sz="2000"/>
            </a:p>
          </p:txBody>
        </p:sp>
        <p:sp>
          <p:nvSpPr>
            <p:cNvPr id="23" name="Tekstvak 22"/>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sv-SE" sz="5400"/>
                <a:t>M </a:t>
              </a:r>
              <a:r>
                <a:rPr lang="sv-SE" sz="2400"/>
                <a:t>Message</a:t>
              </a:r>
              <a:endParaRPr lang="sv-SE"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sv-SE" sz="5400" dirty="0"/>
                <a:t>G </a:t>
              </a:r>
              <a:r>
                <a:rPr lang="sv-SE" sz="2400" dirty="0"/>
                <a:t>Goal</a:t>
              </a:r>
              <a:endParaRPr lang="sv-SE" sz="2000" dirty="0"/>
            </a:p>
          </p:txBody>
        </p:sp>
      </p:grpSp>
    </p:spTree>
    <p:extLst>
      <p:ext uri="{BB962C8B-B14F-4D97-AF65-F5344CB8AC3E}">
        <p14:creationId xmlns:p14="http://schemas.microsoft.com/office/powerpoint/2010/main" val="4165044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sv-SE" sz="4000">
                <a:latin typeface="Corbel" panose="020B0503020204020204" pitchFamily="34" charset="0"/>
              </a:rPr>
              <a:t>”1 miljard foton laddas upp </a:t>
            </a:r>
          </a:p>
          <a:p>
            <a:pPr marL="0" indent="0">
              <a:buNone/>
            </a:pPr>
            <a:r>
              <a:rPr lang="sv-SE" sz="4000">
                <a:latin typeface="Corbel" panose="020B0503020204020204" pitchFamily="34" charset="0"/>
              </a:rPr>
              <a:t>på Facebook varje dag”</a:t>
            </a:r>
          </a:p>
          <a:p>
            <a:pPr marL="0" indent="0">
              <a:buNone/>
            </a:pPr>
            <a:endParaRPr lang="sv-SE" sz="4000">
              <a:latin typeface="Corbel" panose="020B0503020204020204" pitchFamily="34" charset="0"/>
            </a:endParaRPr>
          </a:p>
          <a:p>
            <a:pPr marL="0" indent="0">
              <a:buNone/>
            </a:pPr>
            <a:endParaRPr lang="sv-SE" sz="4000">
              <a:latin typeface="Corbel" panose="020B0503020204020204" pitchFamily="34" charset="0"/>
            </a:endParaRPr>
          </a:p>
          <a:p>
            <a:pPr marL="0" indent="0">
              <a:buNone/>
            </a:pPr>
            <a:r>
              <a:rPr lang="sv-SE" sz="3600">
                <a:solidFill>
                  <a:srgbClr val="002060"/>
                </a:solidFill>
                <a:latin typeface="Corbel" panose="020B0503020204020204" pitchFamily="34" charset="0"/>
              </a:rPr>
              <a:t>Gjort är bättre än perfekt</a:t>
            </a:r>
          </a:p>
          <a:p>
            <a:pPr marL="0" indent="0">
              <a:buNone/>
            </a:pPr>
            <a:endParaRPr lang="sv-SE" sz="4000">
              <a:latin typeface="Corbel" panose="020B0503020204020204" pitchFamily="34" charset="0"/>
            </a:endParaRPr>
          </a:p>
          <a:p>
            <a:pPr marL="0" indent="0">
              <a:buNone/>
            </a:pPr>
            <a:endParaRPr lang="sv-SE" sz="400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5639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Vad funkar på facebook?</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sv-SE" dirty="0">
                <a:latin typeface="Corbel" panose="020B0503020204020204" pitchFamily="34" charset="0"/>
              </a:rPr>
              <a:t>Gör inlägg i samtalsform </a:t>
            </a:r>
          </a:p>
          <a:p>
            <a:pPr marL="0" indent="0" algn="ctr">
              <a:buNone/>
            </a:pPr>
            <a:r>
              <a:rPr lang="sv-SE" b="1" dirty="0">
                <a:latin typeface="Corbel" panose="020B0503020204020204" pitchFamily="34" charset="0"/>
              </a:rPr>
              <a:t>Informellt och personligt, inbjuder till respons</a:t>
            </a:r>
          </a:p>
          <a:p>
            <a:pPr marL="0" indent="0" algn="ctr">
              <a:buNone/>
            </a:pPr>
            <a:endParaRPr lang="sv-SE" dirty="0">
              <a:latin typeface="Corbel" panose="020B0503020204020204" pitchFamily="34" charset="0"/>
            </a:endParaRPr>
          </a:p>
          <a:p>
            <a:pPr marL="0" indent="0" algn="ctr">
              <a:buNone/>
            </a:pPr>
            <a:r>
              <a:rPr lang="sv-SE" dirty="0">
                <a:latin typeface="Corbel" panose="020B0503020204020204" pitchFamily="34" charset="0"/>
              </a:rPr>
              <a:t>Var autentisk</a:t>
            </a:r>
          </a:p>
          <a:p>
            <a:pPr marL="0" indent="0" algn="ctr">
              <a:buNone/>
            </a:pPr>
            <a:r>
              <a:rPr lang="sv-SE" dirty="0">
                <a:latin typeface="Corbel" panose="020B0503020204020204" pitchFamily="34" charset="0"/>
              </a:rPr>
              <a:t>Var visuell</a:t>
            </a:r>
          </a:p>
          <a:p>
            <a:pPr marL="0" indent="0" algn="ctr">
              <a:buNone/>
            </a:pPr>
            <a:r>
              <a:rPr lang="sv-SE" dirty="0">
                <a:latin typeface="Corbel" panose="020B0503020204020204" pitchFamily="34" charset="0"/>
              </a:rPr>
              <a:t>Var enkel</a:t>
            </a:r>
          </a:p>
          <a:p>
            <a:pPr marL="0" indent="0" algn="ctr">
              <a:buNone/>
            </a:pPr>
            <a:r>
              <a:rPr lang="sv-SE" dirty="0">
                <a:latin typeface="Corbel" panose="020B0503020204020204" pitchFamily="34" charset="0"/>
              </a:rPr>
              <a:t>Var läglig</a:t>
            </a: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184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sv-SE" sz="3600" b="1" dirty="0">
                <a:solidFill>
                  <a:srgbClr val="002060"/>
                </a:solidFill>
                <a:latin typeface="Verdana" panose="020B0604030504040204" pitchFamily="34" charset="0"/>
              </a:rPr>
              <a:t>Dynamisk räckvidd och betald räckvidd</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30"/>
          <a:stretch/>
        </p:blipFill>
        <p:spPr bwMode="auto">
          <a:xfrm>
            <a:off x="0" y="1425406"/>
            <a:ext cx="12192000" cy="600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68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sv-SE" sz="4000">
                <a:latin typeface="Corbel" panose="020B0503020204020204" pitchFamily="34" charset="0"/>
              </a:rPr>
              <a:t>40 % är ”lyssnare”</a:t>
            </a:r>
          </a:p>
          <a:p>
            <a:pPr marL="0" indent="0">
              <a:buNone/>
            </a:pPr>
            <a:endParaRPr lang="sv-SE" sz="4000">
              <a:latin typeface="Corbel" panose="020B0503020204020204" pitchFamily="34" charset="0"/>
            </a:endParaRPr>
          </a:p>
          <a:p>
            <a:pPr marL="0" indent="0">
              <a:buNone/>
            </a:pPr>
            <a:endParaRPr lang="sv-SE" sz="4000">
              <a:latin typeface="Corbel" panose="020B0503020204020204" pitchFamily="34" charset="0"/>
            </a:endParaRPr>
          </a:p>
          <a:p>
            <a:pPr marL="0" indent="0">
              <a:buNone/>
            </a:pPr>
            <a:endParaRPr lang="sv-SE" sz="4000">
              <a:latin typeface="Corbel" panose="020B0503020204020204" pitchFamily="34" charset="0"/>
            </a:endParaRPr>
          </a:p>
          <a:p>
            <a:pPr marL="0" indent="0">
              <a:buNone/>
            </a:pPr>
            <a:r>
              <a:rPr lang="sv-SE" b="1">
                <a:solidFill>
                  <a:srgbClr val="002060"/>
                </a:solidFill>
                <a:latin typeface="Corbel" panose="020B0503020204020204" pitchFamily="34" charset="0"/>
              </a:rPr>
              <a:t>Trovärdighet kommer med tiden. Var ärlig och konsekvent.</a:t>
            </a: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386" y="362333"/>
            <a:ext cx="1880515" cy="187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66816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365125"/>
            <a:ext cx="10515600" cy="1325563"/>
          </a:xfrm>
        </p:spPr>
        <p:txBody>
          <a:bodyPr>
            <a:normAutofit/>
          </a:bodyPr>
          <a:lstStyle/>
          <a:p>
            <a:r>
              <a:rPr lang="sv-SE" sz="4000" b="1">
                <a:solidFill>
                  <a:srgbClr val="002060"/>
                </a:solidFill>
                <a:latin typeface="Verdana" panose="020B0604030504040204" pitchFamily="34" charset="0"/>
              </a:rPr>
              <a:t>Vad funkar på Twitter?</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260" y="184209"/>
            <a:ext cx="3781993" cy="509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3" name="Tijdelijke aanduiding voor inhoud 2"/>
          <p:cNvSpPr>
            <a:spLocks noGrp="1"/>
          </p:cNvSpPr>
          <p:nvPr>
            <p:ph idx="1"/>
          </p:nvPr>
        </p:nvSpPr>
        <p:spPr>
          <a:xfrm>
            <a:off x="838200" y="2248713"/>
            <a:ext cx="10515600" cy="4351338"/>
          </a:xfrm>
        </p:spPr>
        <p:txBody>
          <a:bodyPr/>
          <a:lstStyle/>
          <a:p>
            <a:r>
              <a:rPr lang="sv-SE">
                <a:latin typeface="Corbel" panose="020B0503020204020204" pitchFamily="34" charset="0"/>
              </a:rPr>
              <a:t>Sakligt innehåll och personligt språk</a:t>
            </a:r>
          </a:p>
          <a:p>
            <a:r>
              <a:rPr lang="sv-SE">
                <a:latin typeface="Corbel" panose="020B0503020204020204" pitchFamily="34" charset="0"/>
              </a:rPr>
              <a:t>Tänk på vad som intresserar din målgrupp</a:t>
            </a:r>
          </a:p>
          <a:p>
            <a:r>
              <a:rPr lang="sv-SE">
                <a:latin typeface="Corbel" panose="020B0503020204020204" pitchFamily="34" charset="0"/>
              </a:rPr>
              <a:t>Dagligt innehåll</a:t>
            </a:r>
          </a:p>
          <a:p>
            <a:r>
              <a:rPr lang="sv-SE">
                <a:latin typeface="Corbel" panose="020B0503020204020204" pitchFamily="34" charset="0"/>
              </a:rPr>
              <a:t>Tips! Erbjud Q &amp; A-sessioner</a:t>
            </a:r>
          </a:p>
          <a:p>
            <a:r>
              <a:rPr lang="sv-SE">
                <a:latin typeface="Corbel" panose="020B0503020204020204" pitchFamily="34" charset="0"/>
              </a:rPr>
              <a:t>Vänta inte, ta vara på ögonblicket</a:t>
            </a:r>
          </a:p>
          <a:p>
            <a:pPr marL="0" indent="0">
              <a:buNone/>
            </a:pPr>
            <a:endParaRPr lang="sv-SE">
              <a:latin typeface="Corbel" panose="020B0503020204020204" pitchFamily="34" charset="0"/>
            </a:endParaRPr>
          </a:p>
          <a:p>
            <a:pPr marL="0" indent="0">
              <a:buNone/>
            </a:pPr>
            <a:r>
              <a:rPr lang="sv-SE">
                <a:solidFill>
                  <a:srgbClr val="002060"/>
                </a:solidFill>
                <a:latin typeface="Corbel" panose="020B0503020204020204" pitchFamily="34" charset="0"/>
              </a:rPr>
              <a:t>Det handlar om både målgrupp och rätt ögonblick</a:t>
            </a:r>
          </a:p>
          <a:p>
            <a:endParaRPr lang="sv-SE">
              <a:latin typeface="Corbel" panose="020B0503020204020204" pitchFamily="34" charset="0"/>
            </a:endParaRPr>
          </a:p>
          <a:p>
            <a:pPr marL="0" indent="0">
              <a:buNone/>
            </a:pPr>
            <a:endParaRPr lang="sv-SE">
              <a:latin typeface="Corbel" panose="020B0503020204020204" pitchFamily="34" charset="0"/>
            </a:endParaRPr>
          </a:p>
        </p:txBody>
      </p:sp>
    </p:spTree>
    <p:extLst>
      <p:ext uri="{BB962C8B-B14F-4D97-AF65-F5344CB8AC3E}">
        <p14:creationId xmlns:p14="http://schemas.microsoft.com/office/powerpoint/2010/main" val="20043145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sv-SE" sz="4000" b="1">
                <a:solidFill>
                  <a:srgbClr val="002060"/>
                </a:solidFill>
                <a:latin typeface="Verdana" panose="020B0604030504040204" pitchFamily="34" charset="0"/>
              </a:rPr>
              <a:t>Fika</a:t>
            </a:r>
            <a:endParaRPr lang="sv-SE"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sv-SE" sz="2800">
                <a:latin typeface="Corbel" panose="020B0503020204020204" pitchFamily="34" charset="0"/>
              </a:rPr>
              <a:t>15.30–15.45</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41368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Är du på rätt spår?</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837" y="1413985"/>
            <a:ext cx="8039103" cy="482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Afbeelding 1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32916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Hatpropaganda – vad gör man?</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96" y="2374910"/>
            <a:ext cx="1188826" cy="118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1723" y="2454047"/>
            <a:ext cx="1459919" cy="1027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facebookbrand.com/wp-content/themes/fb-branding/prj-fb-branding/assets/images/fb-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5976" y="2374910"/>
            <a:ext cx="1186206" cy="1186206"/>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p:cNvSpPr>
            <a:spLocks noGrp="1"/>
          </p:cNvSpPr>
          <p:nvPr>
            <p:ph idx="1"/>
          </p:nvPr>
        </p:nvSpPr>
        <p:spPr/>
        <p:txBody>
          <a:bodyPr/>
          <a:lstStyle/>
          <a:p>
            <a:r>
              <a:rPr lang="sv-SE">
                <a:latin typeface="Corbel" panose="020B0503020204020204" pitchFamily="34" charset="0"/>
              </a:rPr>
              <a:t>Svara</a:t>
            </a:r>
          </a:p>
          <a:p>
            <a:r>
              <a:rPr lang="sv-SE">
                <a:latin typeface="Corbel" panose="020B0503020204020204" pitchFamily="34" charset="0"/>
              </a:rPr>
              <a:t>Anmäla</a:t>
            </a:r>
          </a:p>
          <a:p>
            <a:r>
              <a:rPr lang="sv-SE">
                <a:latin typeface="Corbel" panose="020B0503020204020204" pitchFamily="34" charset="0"/>
              </a:rPr>
              <a:t>Ignorera</a:t>
            </a:r>
          </a:p>
          <a:p>
            <a:r>
              <a:rPr lang="sv-SE">
                <a:latin typeface="Corbel" panose="020B0503020204020204" pitchFamily="34" charset="0"/>
              </a:rPr>
              <a:t>Dölja</a:t>
            </a:r>
          </a:p>
          <a:p>
            <a:r>
              <a:rPr lang="sv-SE">
                <a:latin typeface="Corbel" panose="020B0503020204020204" pitchFamily="34" charset="0"/>
              </a:rPr>
              <a:t>Blockera, ta bort</a:t>
            </a:r>
          </a:p>
        </p:txBody>
      </p:sp>
      <p:pic>
        <p:nvPicPr>
          <p:cNvPr id="8" name="Afbeelding 7"/>
          <p:cNvPicPr/>
          <p:nvPr/>
        </p:nvPicPr>
        <p:blipFill>
          <a:blip r:embed="rId6">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59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1702629"/>
            <a:ext cx="6299579" cy="1325563"/>
          </a:xfrm>
        </p:spPr>
        <p:txBody>
          <a:bodyPr>
            <a:normAutofit/>
          </a:bodyPr>
          <a:lstStyle/>
          <a:p>
            <a:r>
              <a:rPr lang="sv-SE" sz="4000" b="1" dirty="0">
                <a:solidFill>
                  <a:srgbClr val="002060"/>
                </a:solidFill>
                <a:latin typeface="Verdana" panose="020B0604030504040204" pitchFamily="34" charset="0"/>
              </a:rPr>
              <a:t>Informationspaket för motberättelser</a:t>
            </a:r>
            <a:endParaRPr lang="sv-S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838200" y="3163129"/>
            <a:ext cx="6136758" cy="2623522"/>
          </a:xfrm>
        </p:spPr>
        <p:txBody>
          <a:bodyPr>
            <a:normAutofit/>
          </a:bodyPr>
          <a:lstStyle/>
          <a:p>
            <a:pPr marL="0" indent="0">
              <a:buNone/>
            </a:pPr>
            <a:r>
              <a:rPr lang="sv-SE">
                <a:latin typeface="Corbel" panose="020B0503020204020204" pitchFamily="34" charset="0"/>
              </a:rPr>
              <a:t>Online Civil Courage Initiative OCCI </a:t>
            </a:r>
          </a:p>
          <a:p>
            <a:pPr marL="0" indent="0">
              <a:buNone/>
            </a:pPr>
            <a:r>
              <a:rPr lang="sv-SE">
                <a:latin typeface="Corbel" panose="020B0503020204020204" pitchFamily="34" charset="0"/>
              </a:rPr>
              <a:t>EN, GE, FR</a:t>
            </a:r>
            <a:endParaRPr lang="sv-SE" sz="1400" u="sng">
              <a:latin typeface="Corbel" panose="020B0503020204020204" pitchFamily="34" charset="0"/>
            </a:endParaRPr>
          </a:p>
        </p:txBody>
      </p:sp>
      <p:pic>
        <p:nvPicPr>
          <p:cNvPr id="1026" name="Picture 2" descr="http://www.netz-gegen-nazis.de/files/titelbild-infopaket-isd-g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981" y="341194"/>
            <a:ext cx="4256016" cy="6022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92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lJ81HtWQAAaf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945" y="791570"/>
            <a:ext cx="6925154" cy="4899547"/>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p:cNvSpPr>
            <a:spLocks noGrp="1"/>
          </p:cNvSpPr>
          <p:nvPr>
            <p:ph idx="1"/>
          </p:nvPr>
        </p:nvSpPr>
        <p:spPr>
          <a:xfrm>
            <a:off x="551591" y="911209"/>
            <a:ext cx="4328751" cy="4498992"/>
          </a:xfrm>
          <a:solidFill>
            <a:schemeClr val="bg1"/>
          </a:solidFill>
        </p:spPr>
        <p:txBody>
          <a:bodyPr>
            <a:noAutofit/>
          </a:bodyPr>
          <a:lstStyle/>
          <a:p>
            <a:pPr marL="0" indent="0">
              <a:buNone/>
            </a:pPr>
            <a:br/>
            <a:r>
              <a:rPr lang="sv-SE" b="1">
                <a:solidFill>
                  <a:srgbClr val="002060"/>
                </a:solidFill>
                <a:latin typeface="Corbel" panose="020B0503020204020204" pitchFamily="34" charset="0"/>
              </a:rPr>
              <a:t>Innehåll</a:t>
            </a:r>
          </a:p>
          <a:p>
            <a:pPr>
              <a:buFont typeface="Wingdings" panose="05000000000000000000" pitchFamily="2" charset="2"/>
              <a:buChar char="§"/>
            </a:pPr>
            <a:r>
              <a:rPr lang="sv-SE">
                <a:latin typeface="Corbel" panose="020B0503020204020204" pitchFamily="34" charset="0"/>
              </a:rPr>
              <a:t>Planera en kampanj</a:t>
            </a:r>
          </a:p>
          <a:p>
            <a:pPr>
              <a:buFont typeface="Wingdings" panose="05000000000000000000" pitchFamily="2" charset="2"/>
              <a:buChar char="§"/>
            </a:pPr>
            <a:r>
              <a:rPr lang="sv-SE">
                <a:latin typeface="Corbel" panose="020B0503020204020204" pitchFamily="34" charset="0"/>
              </a:rPr>
              <a:t>Skapa innehåll</a:t>
            </a:r>
          </a:p>
          <a:p>
            <a:pPr>
              <a:buFont typeface="Wingdings" panose="05000000000000000000" pitchFamily="2" charset="2"/>
              <a:buChar char="§"/>
            </a:pPr>
            <a:r>
              <a:rPr lang="sv-SE">
                <a:latin typeface="Corbel" panose="020B0503020204020204" pitchFamily="34" charset="0"/>
              </a:rPr>
              <a:t>Genomföra en kampanj </a:t>
            </a:r>
          </a:p>
          <a:p>
            <a:pPr>
              <a:buFont typeface="Wingdings" panose="05000000000000000000" pitchFamily="2" charset="2"/>
              <a:buChar char="§"/>
            </a:pPr>
            <a:r>
              <a:rPr lang="sv-SE">
                <a:latin typeface="Corbel" panose="020B0503020204020204" pitchFamily="34" charset="0"/>
              </a:rPr>
              <a:t>Annonsera online</a:t>
            </a:r>
          </a:p>
          <a:p>
            <a:pPr>
              <a:buFont typeface="Wingdings" panose="05000000000000000000" pitchFamily="2" charset="2"/>
              <a:buChar char="§"/>
            </a:pPr>
            <a:r>
              <a:rPr lang="sv-SE">
                <a:latin typeface="Corbel" panose="020B0503020204020204" pitchFamily="34" charset="0"/>
              </a:rPr>
              <a:t>Engagera målgrupper</a:t>
            </a:r>
          </a:p>
          <a:p>
            <a:pPr>
              <a:buFont typeface="Wingdings" panose="05000000000000000000" pitchFamily="2" charset="2"/>
              <a:buChar char="§"/>
            </a:pPr>
            <a:r>
              <a:rPr lang="sv-SE">
                <a:latin typeface="Corbel" panose="020B0503020204020204" pitchFamily="34" charset="0"/>
              </a:rPr>
              <a:t>Utvärdera kampanjer</a:t>
            </a:r>
          </a:p>
          <a:p>
            <a:pPr>
              <a:buFont typeface="Wingdings" panose="05000000000000000000" pitchFamily="2" charset="2"/>
              <a:buChar char="§"/>
            </a:pPr>
            <a:r>
              <a:rPr lang="sv-SE">
                <a:latin typeface="Corbel" panose="020B0503020204020204" pitchFamily="34" charset="0"/>
              </a:rPr>
              <a:t>Verktygslåda och resurser</a:t>
            </a:r>
          </a:p>
          <a:p>
            <a:pPr marL="0" indent="0">
              <a:buNone/>
            </a:pPr>
            <a:endParaRPr lang="sv-SE">
              <a:latin typeface="Corbel" panose="020B0503020204020204" pitchFamily="34" charset="0"/>
            </a:endParaRPr>
          </a:p>
          <a:p>
            <a:pPr marL="0" indent="0">
              <a:buNone/>
            </a:pPr>
            <a:endParaRPr lang="sv-SE">
              <a:latin typeface="Corbel" panose="020B0503020204020204" pitchFamily="34" charset="0"/>
            </a:endParaRPr>
          </a:p>
          <a:p>
            <a:pPr marL="0" indent="0">
              <a:buNone/>
            </a:pPr>
            <a:endParaRPr lang="sv-SE">
              <a:latin typeface="Corbel" panose="020B0503020204020204" pitchFamily="34" charset="0"/>
            </a:endParaRPr>
          </a:p>
          <a:p>
            <a:pPr marL="0" indent="0">
              <a:buNone/>
            </a:pPr>
            <a:endParaRPr lang="sv-SE">
              <a:latin typeface="Corbel" panose="020B0503020204020204" pitchFamily="34" charset="0"/>
            </a:endParaRPr>
          </a:p>
          <a:p>
            <a:pPr marL="0" indent="0">
              <a:buNone/>
            </a:pPr>
            <a:endParaRPr lang="sv-SE">
              <a:latin typeface="Corbel" panose="020B0503020204020204" pitchFamily="34" charset="0"/>
            </a:endParaRPr>
          </a:p>
          <a:p>
            <a:pPr marL="0" indent="0">
              <a:buNone/>
            </a:pPr>
            <a:endParaRPr lang="sv-SE">
              <a:latin typeface="Corbel" panose="020B0503020204020204" pitchFamily="34" charset="0"/>
            </a:endParaRPr>
          </a:p>
          <a:p>
            <a:pPr marL="0" indent="0">
              <a:buNone/>
            </a:pPr>
            <a:endParaRPr lang="sv-SE">
              <a:latin typeface="Corbel" panose="020B0503020204020204" pitchFamily="34" charset="0"/>
            </a:endParaRPr>
          </a:p>
          <a:p>
            <a:pPr marL="0" indent="0">
              <a:buNone/>
            </a:pPr>
            <a:endParaRPr lang="sv-SE">
              <a:latin typeface="Corbel" panose="020B0503020204020204" pitchFamily="34" charset="0"/>
            </a:endParaRPr>
          </a:p>
          <a:p>
            <a:pPr marL="0" indent="0">
              <a:buNone/>
            </a:pPr>
            <a:endParaRPr lang="sv-SE">
              <a:latin typeface="Corbel" panose="020B0503020204020204" pitchFamily="34" charset="0"/>
            </a:endParaRPr>
          </a:p>
        </p:txBody>
      </p:sp>
      <p:sp>
        <p:nvSpPr>
          <p:cNvPr id="6" name="Tekstvak 5"/>
          <p:cNvSpPr txBox="1"/>
          <p:nvPr/>
        </p:nvSpPr>
        <p:spPr>
          <a:xfrm>
            <a:off x="563525" y="6159424"/>
            <a:ext cx="8633637" cy="523220"/>
          </a:xfrm>
          <a:prstGeom prst="rect">
            <a:avLst/>
          </a:prstGeom>
          <a:noFill/>
        </p:spPr>
        <p:txBody>
          <a:bodyPr wrap="square" rtlCol="0">
            <a:spAutoFit/>
          </a:bodyPr>
          <a:lstStyle/>
          <a:p>
            <a:r>
              <a:rPr lang="sv-SE" sz="1400"/>
              <a:t>Institute of Strategic Dialogue ISD, 2016 </a:t>
            </a:r>
          </a:p>
          <a:p>
            <a:r>
              <a:rPr lang="sv-SE" sz="1400"/>
              <a:t>http://www.strategicdialogue.org/wp-content/uploads/2016/06/Counter-narrative-Handbook_1.pdf</a:t>
            </a:r>
          </a:p>
        </p:txBody>
      </p:sp>
    </p:spTree>
    <p:extLst>
      <p:ext uri="{BB962C8B-B14F-4D97-AF65-F5344CB8AC3E}">
        <p14:creationId xmlns:p14="http://schemas.microsoft.com/office/powerpoint/2010/main" val="130730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90" y="312254"/>
            <a:ext cx="9056842" cy="6187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5518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912" y="8600"/>
            <a:ext cx="9895127" cy="69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9996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v-SE" sz="4000" b="1">
                <a:solidFill>
                  <a:srgbClr val="002060"/>
                </a:solidFill>
                <a:latin typeface="Verdana" panose="020B0604030504040204" pitchFamily="34" charset="0"/>
              </a:rPr>
              <a:t>Övning</a:t>
            </a:r>
            <a:endParaRPr lang="sv-SE"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Autofit/>
          </a:bodyPr>
          <a:lstStyle/>
          <a:p>
            <a:pPr marL="0" indent="0" algn="ctr">
              <a:buNone/>
            </a:pPr>
            <a:r>
              <a:rPr lang="sv-SE" dirty="0">
                <a:latin typeface="Corbel" panose="020B0503020204020204" pitchFamily="34" charset="0"/>
              </a:rPr>
              <a:t>I mindre grupper (3–4 personer)</a:t>
            </a:r>
          </a:p>
          <a:p>
            <a:pPr marL="0" indent="0" algn="ctr">
              <a:buNone/>
            </a:pPr>
            <a:r>
              <a:rPr lang="sv-SE" b="1" dirty="0">
                <a:latin typeface="Corbel" panose="020B0503020204020204" pitchFamily="34" charset="0"/>
              </a:rPr>
              <a:t>Sök efter ett eller fler av de presenterade verktygen, handledningarna och handböckerna</a:t>
            </a:r>
          </a:p>
          <a:p>
            <a:pPr marL="0" indent="0" algn="ctr">
              <a:buNone/>
            </a:pPr>
            <a:r>
              <a:rPr lang="sv-SE" b="1" dirty="0">
                <a:latin typeface="Corbel" panose="020B0503020204020204" pitchFamily="34" charset="0"/>
              </a:rPr>
              <a:t>Bläddra i materialet</a:t>
            </a:r>
          </a:p>
          <a:p>
            <a:pPr marL="0" indent="0" algn="ctr">
              <a:buNone/>
            </a:pPr>
            <a:r>
              <a:rPr lang="sv-SE" b="1" dirty="0">
                <a:latin typeface="Corbel" panose="020B0503020204020204" pitchFamily="34" charset="0"/>
              </a:rPr>
              <a:t>Diskutera hur det kan tillämpas på din kampanj</a:t>
            </a:r>
          </a:p>
          <a:p>
            <a:pPr marL="0" indent="0" algn="ctr">
              <a:buNone/>
            </a:pPr>
            <a:r>
              <a:rPr lang="sv-SE" b="1" dirty="0">
                <a:latin typeface="Corbel" panose="020B0503020204020204" pitchFamily="34" charset="0"/>
              </a:rPr>
              <a:t>Om det finns tid diskuterar vi resultatet i helgrupp</a:t>
            </a:r>
          </a:p>
          <a:p>
            <a:pPr marL="0" indent="0" algn="ctr">
              <a:buNone/>
            </a:pPr>
            <a:r>
              <a:rPr lang="sv-SE" dirty="0">
                <a:latin typeface="Corbel" panose="020B0503020204020204" pitchFamily="34" charset="0"/>
              </a:rPr>
              <a:t>15 min</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51362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3000" b="1" dirty="0">
                <a:solidFill>
                  <a:srgbClr val="002060"/>
                </a:solidFill>
                <a:latin typeface="Verdana" panose="020B0604030504040204" pitchFamily="34" charset="0"/>
              </a:rPr>
              <a:t>Verktyg, handledningar och handböcker</a:t>
            </a:r>
            <a:endParaRPr lang="sv-SE" sz="3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62986"/>
            <a:ext cx="10515600" cy="5034346"/>
          </a:xfrm>
        </p:spPr>
        <p:txBody>
          <a:bodyPr>
            <a:normAutofit fontScale="85000" lnSpcReduction="20000"/>
          </a:bodyPr>
          <a:lstStyle/>
          <a:p>
            <a:pPr marL="0" indent="0">
              <a:buNone/>
            </a:pPr>
            <a:r>
              <a:rPr lang="sv-SE" sz="1600" b="1" dirty="0">
                <a:latin typeface="Corbel" panose="020B0503020204020204" pitchFamily="34" charset="0"/>
              </a:rPr>
              <a:t>Informationspaket för motnarrativ</a:t>
            </a:r>
          </a:p>
          <a:p>
            <a:pPr marL="0" indent="0">
              <a:buNone/>
            </a:pPr>
            <a:r>
              <a:rPr lang="sv-SE" sz="1600" dirty="0">
                <a:latin typeface="Corbel" panose="020B0503020204020204" pitchFamily="34" charset="0"/>
                <a:hlinkClick r:id="rId3"/>
              </a:rPr>
              <a:t>http://www.strategicdialogue.org/wp-content/uploads/2016/06/OCCI-Counterspeech-Information-Pack-English.pdf</a:t>
            </a:r>
            <a:endParaRPr lang="sv-SE" sz="1600" dirty="0">
              <a:latin typeface="Corbel" panose="020B0503020204020204" pitchFamily="34" charset="0"/>
            </a:endParaRPr>
          </a:p>
          <a:p>
            <a:pPr marL="0" indent="0">
              <a:buNone/>
            </a:pPr>
            <a:r>
              <a:rPr lang="sv-SE" sz="1600" b="1" dirty="0">
                <a:latin typeface="Corbel" panose="020B0503020204020204" pitchFamily="34" charset="0"/>
              </a:rPr>
              <a:t>Handbok för motnarrativ: </a:t>
            </a:r>
            <a:r>
              <a:rPr lang="sv-SE" sz="1600" b="1" dirty="0" err="1">
                <a:latin typeface="Corbel" panose="020B0503020204020204" pitchFamily="34" charset="0"/>
              </a:rPr>
              <a:t>Counter</a:t>
            </a:r>
            <a:r>
              <a:rPr lang="sv-SE" sz="1600" b="1" dirty="0">
                <a:latin typeface="Corbel" panose="020B0503020204020204" pitchFamily="34" charset="0"/>
              </a:rPr>
              <a:t> Narrative </a:t>
            </a:r>
            <a:r>
              <a:rPr lang="sv-SE" sz="1600" b="1" dirty="0" err="1">
                <a:latin typeface="Corbel" panose="020B0503020204020204" pitchFamily="34" charset="0"/>
              </a:rPr>
              <a:t>Handbook</a:t>
            </a:r>
            <a:endParaRPr lang="sv-SE" sz="1600" b="1" dirty="0">
              <a:latin typeface="Corbel" panose="020B0503020204020204" pitchFamily="34" charset="0"/>
            </a:endParaRPr>
          </a:p>
          <a:p>
            <a:pPr marL="0" indent="0">
              <a:buNone/>
            </a:pPr>
            <a:r>
              <a:rPr lang="sv-SE" sz="1600" dirty="0">
                <a:latin typeface="Corbel" panose="020B0503020204020204" pitchFamily="34" charset="0"/>
                <a:hlinkClick r:id="rId4"/>
              </a:rPr>
              <a:t>http://www.strategicdialogue.org/wp-content/uploads/2016/06/Counter-narrative-Handbook_1.pdf</a:t>
            </a:r>
            <a:endParaRPr lang="sv-SE" sz="1600" dirty="0">
              <a:latin typeface="Corbel" panose="020B0503020204020204" pitchFamily="34" charset="0"/>
            </a:endParaRPr>
          </a:p>
          <a:p>
            <a:pPr marL="0" indent="0">
              <a:buNone/>
            </a:pPr>
            <a:r>
              <a:rPr lang="sv-SE" sz="1600" dirty="0">
                <a:latin typeface="Corbel" panose="020B0503020204020204" pitchFamily="34" charset="0"/>
                <a:hlinkClick r:id="rId5"/>
              </a:rPr>
              <a:t>www.counternarratives.org</a:t>
            </a:r>
            <a:endParaRPr lang="sv-SE" sz="1600" dirty="0">
              <a:latin typeface="Corbel" panose="020B0503020204020204" pitchFamily="34" charset="0"/>
            </a:endParaRPr>
          </a:p>
          <a:p>
            <a:pPr marL="0" indent="0">
              <a:buNone/>
            </a:pPr>
            <a:r>
              <a:rPr lang="sv-SE" sz="1600" u="sng" dirty="0">
                <a:hlinkClick r:id="rId3"/>
              </a:rPr>
              <a:t>http://www.strategicdialogue.org/wp-content/uploads/2016/06/OCCI-Counterspeech-Information-Pack-English.pdf</a:t>
            </a:r>
            <a:r>
              <a:rPr lang="sv-SE" dirty="0"/>
              <a:t> </a:t>
            </a:r>
            <a:r>
              <a:rPr lang="sv-SE" sz="1600" b="1" dirty="0">
                <a:latin typeface="Corbel" panose="020B0503020204020204" pitchFamily="34" charset="0"/>
              </a:rPr>
              <a:t>(10 sidor) </a:t>
            </a:r>
          </a:p>
          <a:p>
            <a:pPr marL="0" indent="0">
              <a:buNone/>
            </a:pPr>
            <a:r>
              <a:rPr lang="sv-SE" sz="1600" b="1" dirty="0">
                <a:latin typeface="Corbel" panose="020B0503020204020204" pitchFamily="34" charset="0"/>
              </a:rPr>
              <a:t>Handbok för Twitter-kampanjer</a:t>
            </a:r>
          </a:p>
          <a:p>
            <a:pPr marL="0" indent="0">
              <a:buNone/>
            </a:pPr>
            <a:r>
              <a:rPr lang="sv-SE" sz="1600" dirty="0">
                <a:latin typeface="Corbel" panose="020B0503020204020204" pitchFamily="34" charset="0"/>
                <a:hlinkClick r:id="rId6"/>
              </a:rPr>
              <a:t>http://esmeefairbairn.org.uk/</a:t>
            </a:r>
            <a:endParaRPr lang="sv-SE" sz="1600" dirty="0">
              <a:latin typeface="Corbel" panose="020B0503020204020204" pitchFamily="34" charset="0"/>
            </a:endParaRPr>
          </a:p>
          <a:p>
            <a:pPr marL="0" indent="0">
              <a:buNone/>
            </a:pPr>
            <a:r>
              <a:rPr lang="sv-SE" sz="1600" b="1" dirty="0">
                <a:latin typeface="Corbel" panose="020B0503020204020204" pitchFamily="34" charset="0"/>
              </a:rPr>
              <a:t>Facebook för små och medelstora företag</a:t>
            </a:r>
            <a:endParaRPr lang="sv-SE" sz="1600" dirty="0">
              <a:latin typeface="Corbel" panose="020B0503020204020204" pitchFamily="34" charset="0"/>
            </a:endParaRPr>
          </a:p>
          <a:p>
            <a:pPr marL="0" indent="0">
              <a:buNone/>
            </a:pPr>
            <a:r>
              <a:rPr lang="sv-SE" sz="1600" dirty="0">
                <a:latin typeface="Corbel" panose="020B0503020204020204" pitchFamily="34" charset="0"/>
                <a:hlinkClick r:id="rId7"/>
              </a:rPr>
              <a:t>https://www.facebook.com/blueprint?attachment_canonical_url=https%3A%2F%2Fwww.facebook.com%2Fblueprint</a:t>
            </a:r>
            <a:endParaRPr lang="sv-SE" sz="1600" dirty="0">
              <a:latin typeface="Corbel" panose="020B0503020204020204" pitchFamily="34" charset="0"/>
            </a:endParaRPr>
          </a:p>
          <a:p>
            <a:pPr marL="0" indent="0">
              <a:buNone/>
            </a:pPr>
            <a:r>
              <a:rPr lang="sv-SE" sz="1600" b="1" dirty="0">
                <a:latin typeface="Corbel" panose="020B0503020204020204" pitchFamily="34" charset="0"/>
              </a:rPr>
              <a:t>Facebook-annonser för ideella organisationer</a:t>
            </a:r>
          </a:p>
          <a:p>
            <a:pPr marL="0" indent="0">
              <a:buNone/>
            </a:pPr>
            <a:r>
              <a:rPr lang="sv-SE" sz="1600" dirty="0">
                <a:latin typeface="Corbel" panose="020B0503020204020204" pitchFamily="34" charset="0"/>
                <a:hlinkClick r:id="rId8"/>
              </a:rPr>
              <a:t>https://nonprofits.fb.com/topic/ads/</a:t>
            </a:r>
            <a:endParaRPr lang="sv-SE" sz="1600" dirty="0">
              <a:latin typeface="Corbel" panose="020B0503020204020204" pitchFamily="34" charset="0"/>
            </a:endParaRPr>
          </a:p>
          <a:p>
            <a:pPr marL="0" indent="0">
              <a:buNone/>
            </a:pPr>
            <a:r>
              <a:rPr lang="sv-SE" sz="1600" b="1" dirty="0" err="1">
                <a:latin typeface="Corbel" panose="020B0503020204020204" pitchFamily="34" charset="0"/>
              </a:rPr>
              <a:t>YouTubes</a:t>
            </a:r>
            <a:r>
              <a:rPr lang="sv-SE" sz="1600" b="1" dirty="0">
                <a:latin typeface="Corbel" panose="020B0503020204020204" pitchFamily="34" charset="0"/>
              </a:rPr>
              <a:t> program för ideella organisationer</a:t>
            </a:r>
          </a:p>
          <a:p>
            <a:pPr marL="0" indent="0">
              <a:buNone/>
            </a:pPr>
            <a:r>
              <a:rPr lang="sv-SE" sz="1600" dirty="0">
                <a:latin typeface="Corbel" panose="020B0503020204020204" pitchFamily="34" charset="0"/>
                <a:hlinkClick r:id="rId9"/>
              </a:rPr>
              <a:t>https://www.youtube.com/nonprofits</a:t>
            </a:r>
            <a:endParaRPr lang="sv-SE" sz="1600" dirty="0">
              <a:latin typeface="Corbel" panose="020B0503020204020204" pitchFamily="34" charset="0"/>
            </a:endParaRPr>
          </a:p>
          <a:p>
            <a:pPr marL="0" indent="0">
              <a:buNone/>
            </a:pPr>
            <a:r>
              <a:rPr lang="sv-SE" sz="1600" dirty="0">
                <a:latin typeface="Corbel" panose="020B0503020204020204" pitchFamily="34" charset="0"/>
                <a:hlinkClick r:id="rId10"/>
              </a:rPr>
              <a:t>https://www.youtube.com/watch?feature=player_embedded&amp;v=YpKAtk5C0lM</a:t>
            </a:r>
            <a:endParaRPr lang="sv-SE" sz="1600" dirty="0">
              <a:latin typeface="Corbel" panose="020B0503020204020204" pitchFamily="34" charset="0"/>
            </a:endParaRPr>
          </a:p>
          <a:p>
            <a:pPr marL="0" indent="0">
              <a:buNone/>
            </a:pPr>
            <a:r>
              <a:rPr lang="sv-SE" sz="1600" b="1" dirty="0">
                <a:latin typeface="Corbel" panose="020B0503020204020204" pitchFamily="34" charset="0"/>
              </a:rPr>
              <a:t>YouTube – 10 beståndsdelar</a:t>
            </a:r>
          </a:p>
          <a:p>
            <a:pPr marL="0" indent="0">
              <a:buNone/>
            </a:pPr>
            <a:r>
              <a:rPr lang="sv-SE" sz="1600" dirty="0">
                <a:latin typeface="Corbel" panose="020B0503020204020204" pitchFamily="34" charset="0"/>
                <a:hlinkClick r:id="rId11"/>
              </a:rPr>
              <a:t>http://Bit.ly/10fundamentals</a:t>
            </a:r>
            <a:endParaRPr lang="sv-SE" sz="1600" dirty="0">
              <a:latin typeface="Corbel" panose="020B0503020204020204" pitchFamily="34" charset="0"/>
            </a:endParaRPr>
          </a:p>
        </p:txBody>
      </p:sp>
      <p:pic>
        <p:nvPicPr>
          <p:cNvPr id="4" name="Afbeelding 3"/>
          <p:cNvPicPr/>
          <p:nvPr/>
        </p:nvPicPr>
        <p:blipFill>
          <a:blip r:embed="rId1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879665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sv-SE" sz="4000" b="1">
                <a:solidFill>
                  <a:srgbClr val="002060"/>
                </a:solidFill>
                <a:latin typeface="Verdana" panose="020B0604030504040204" pitchFamily="34" charset="0"/>
              </a:rPr>
              <a:t>Utöka kapaciteten och avslutning</a:t>
            </a:r>
            <a:endParaRPr lang="sv-SE"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sv-SE" sz="2800">
                <a:latin typeface="Corbel" panose="020B0503020204020204" pitchFamily="34" charset="0"/>
              </a:rPr>
              <a:t>16.15–17.00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625076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sv-SE" sz="4000" b="1">
                <a:solidFill>
                  <a:srgbClr val="002060"/>
                </a:solidFill>
                <a:latin typeface="Verdana" panose="020B0604030504040204" pitchFamily="34" charset="0"/>
              </a:rPr>
              <a:t>Utöka kapaciteten</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endParaRPr lang="sv-SE">
              <a:latin typeface="Corbel" panose="020B0503020204020204" pitchFamily="34" charset="0"/>
            </a:endParaRPr>
          </a:p>
          <a:p>
            <a:pPr marL="0" indent="0">
              <a:buNone/>
            </a:pPr>
            <a:r>
              <a:rPr lang="sv-SE" b="1">
                <a:latin typeface="Corbel" panose="020B0503020204020204" pitchFamily="34" charset="0"/>
              </a:rPr>
              <a:t>Avslutning</a:t>
            </a:r>
          </a:p>
          <a:p>
            <a:pPr marL="0" indent="0">
              <a:buNone/>
            </a:pPr>
            <a:r>
              <a:rPr lang="sv-SE">
                <a:latin typeface="Corbel" panose="020B0503020204020204" pitchFamily="34" charset="0"/>
              </a:rPr>
              <a:t>Var står vi nu?</a:t>
            </a:r>
          </a:p>
          <a:p>
            <a:pPr marL="0" indent="0">
              <a:buNone/>
            </a:pPr>
            <a:r>
              <a:rPr lang="sv-SE">
                <a:latin typeface="Corbel" panose="020B0503020204020204" pitchFamily="34" charset="0"/>
              </a:rPr>
              <a:t>Tid för mingel och ”speed-dating”</a:t>
            </a:r>
          </a:p>
          <a:p>
            <a:pPr marL="0" indent="0">
              <a:buNone/>
            </a:pPr>
            <a:endParaRPr lang="sv-SE">
              <a:latin typeface="Corbel" panose="020B0503020204020204" pitchFamily="34" charset="0"/>
            </a:endParaRPr>
          </a:p>
          <a:p>
            <a:pPr marL="0" indent="0">
              <a:buNone/>
            </a:pPr>
            <a:endParaRPr lang="sv-SE">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sv-SE" sz="5400"/>
                <a:t>A </a:t>
              </a:r>
              <a:r>
                <a:rPr lang="sv-SE" sz="2400"/>
                <a:t>Audience</a:t>
              </a:r>
              <a:endParaRPr lang="sv-SE"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sv-SE" sz="5400">
                  <a:solidFill>
                    <a:prstClr val="black"/>
                  </a:solidFill>
                </a:rPr>
                <a:t>A </a:t>
              </a:r>
              <a:r>
                <a:rPr lang="sv-SE" sz="2400">
                  <a:solidFill>
                    <a:prstClr val="black"/>
                  </a:solidFill>
                </a:rPr>
                <a:t>Action</a:t>
              </a:r>
              <a:r>
                <a:rPr lang="sv-SE"/>
                <a:t> </a:t>
              </a:r>
              <a:endParaRPr lang="sv-SE"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sv-SE" sz="5400">
                  <a:solidFill>
                    <a:prstClr val="black"/>
                  </a:solidFill>
                </a:rPr>
                <a:t>M </a:t>
              </a:r>
              <a:r>
                <a:rPr lang="sv-SE" sz="2400">
                  <a:solidFill>
                    <a:prstClr val="black"/>
                  </a:solidFill>
                </a:rPr>
                <a:t>Media</a:t>
              </a:r>
              <a:r>
                <a:rPr lang="sv-SE"/>
                <a:t> </a:t>
              </a:r>
              <a:endParaRPr lang="sv-SE"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sv-SE" sz="5400"/>
                <a:t>M </a:t>
              </a:r>
              <a:r>
                <a:rPr lang="sv-SE" sz="2400"/>
                <a:t>Messenger</a:t>
              </a:r>
              <a:endParaRPr lang="sv-SE"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sv-SE" sz="5400"/>
                <a:t>M </a:t>
              </a:r>
              <a:r>
                <a:rPr lang="sv-SE" sz="2400"/>
                <a:t>Message</a:t>
              </a:r>
              <a:endParaRPr lang="sv-SE"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sv-SE" sz="5400" dirty="0"/>
                <a:t>G </a:t>
              </a:r>
              <a:r>
                <a:rPr lang="sv-SE" sz="2400" dirty="0"/>
                <a:t>Goal</a:t>
              </a:r>
              <a:endParaRPr lang="sv-SE" sz="2000" dirty="0"/>
            </a:p>
          </p:txBody>
        </p:sp>
      </p:grpSp>
      <p:sp>
        <p:nvSpPr>
          <p:cNvPr id="12" name="Ovaal 11"/>
          <p:cNvSpPr/>
          <p:nvPr/>
        </p:nvSpPr>
        <p:spPr>
          <a:xfrm>
            <a:off x="8826500" y="5181628"/>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02518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3600" b="1" dirty="0">
                <a:solidFill>
                  <a:srgbClr val="002060"/>
                </a:solidFill>
                <a:latin typeface="Verdana" panose="020B0604030504040204" pitchFamily="34" charset="0"/>
              </a:rPr>
              <a:t>Kontakt online – engagemang offline</a:t>
            </a:r>
            <a:endParaRPr lang="sv-SE"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sv-SE" dirty="0">
                <a:latin typeface="Corbel" panose="020B0503020204020204" pitchFamily="34" charset="0"/>
              </a:rPr>
              <a:t>Alla kampanjer kretsar kring en uppmaning till handling</a:t>
            </a:r>
          </a:p>
          <a:p>
            <a:pPr marL="0" indent="0" algn="ctr">
              <a:buNone/>
            </a:pPr>
            <a:endParaRPr lang="sv-SE" dirty="0">
              <a:latin typeface="Corbel" panose="020B0503020204020204" pitchFamily="34" charset="0"/>
            </a:endParaRPr>
          </a:p>
          <a:p>
            <a:pPr marL="0" indent="0" algn="ctr">
              <a:buNone/>
            </a:pPr>
            <a:r>
              <a:rPr lang="sv-SE" dirty="0">
                <a:latin typeface="Corbel" panose="020B0503020204020204" pitchFamily="34" charset="0"/>
              </a:rPr>
              <a:t>Är du förberedd?</a:t>
            </a:r>
            <a:endParaRPr lang="sv-SE" b="1" dirty="0">
              <a:latin typeface="Corbel" panose="020B0503020204020204" pitchFamily="34" charset="0"/>
            </a:endParaRPr>
          </a:p>
          <a:p>
            <a:pPr marL="0" indent="0" algn="ctr">
              <a:buNone/>
            </a:pPr>
            <a:r>
              <a:rPr lang="sv-SE" b="1" dirty="0">
                <a:latin typeface="Corbel" panose="020B0503020204020204" pitchFamily="34" charset="0"/>
              </a:rPr>
              <a:t>Önskad respons</a:t>
            </a:r>
          </a:p>
          <a:p>
            <a:pPr marL="0" indent="0" algn="ctr">
              <a:buNone/>
            </a:pPr>
            <a:r>
              <a:rPr lang="sv-SE" b="1" dirty="0">
                <a:latin typeface="Corbel" panose="020B0503020204020204" pitchFamily="34" charset="0"/>
              </a:rPr>
              <a:t>Kritisk eller negativ respons</a:t>
            </a:r>
          </a:p>
          <a:p>
            <a:pPr marL="0" indent="0" algn="ctr">
              <a:buNone/>
            </a:pPr>
            <a:r>
              <a:rPr lang="sv-SE" b="1" dirty="0">
                <a:latin typeface="Corbel" panose="020B0503020204020204" pitchFamily="34" charset="0"/>
              </a:rPr>
              <a:t>Verbala/fysiska hot eller våld</a:t>
            </a:r>
          </a:p>
          <a:p>
            <a:pPr marL="0" indent="0" algn="ctr">
              <a:buNone/>
            </a:pPr>
            <a:endParaRPr lang="sv-SE" dirty="0">
              <a:latin typeface="Corbel" panose="020B0503020204020204" pitchFamily="34" charset="0"/>
            </a:endParaRPr>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158627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52450" y="365125"/>
            <a:ext cx="11106150" cy="1325563"/>
          </a:xfrm>
        </p:spPr>
        <p:txBody>
          <a:bodyPr>
            <a:normAutofit/>
          </a:bodyPr>
          <a:lstStyle/>
          <a:p>
            <a:r>
              <a:rPr lang="sv-SE" sz="4000" b="1">
                <a:solidFill>
                  <a:srgbClr val="002060"/>
                </a:solidFill>
                <a:latin typeface="Verdana" panose="020B0604030504040204" pitchFamily="34" charset="0"/>
              </a:rPr>
              <a:t>Vad har din kampanj för egenskaper?</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4192253670"/>
              </p:ext>
            </p:extLst>
          </p:nvPr>
        </p:nvGraphicFramePr>
        <p:xfrm>
          <a:off x="838200" y="1825625"/>
          <a:ext cx="10515600" cy="40233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840">
                <a:tc>
                  <a:txBody>
                    <a:bodyPr/>
                    <a:lstStyle/>
                    <a:p>
                      <a:pPr algn="ctr"/>
                      <a:endParaRPr lang="sv-SE" sz="2800" b="1" i="1" dirty="0">
                        <a:solidFill>
                          <a:srgbClr val="002060"/>
                        </a:solidFill>
                        <a:latin typeface="Corbel" panose="020B0503020204020204" pitchFamily="34" charset="0"/>
                      </a:endParaRPr>
                    </a:p>
                    <a:p>
                      <a:pPr algn="ctr"/>
                      <a:r>
                        <a:rPr lang="sv-SE" sz="2800" b="1" i="1" dirty="0">
                          <a:solidFill>
                            <a:srgbClr val="002060"/>
                          </a:solidFill>
                          <a:latin typeface="Corbel" panose="020B0503020204020204" pitchFamily="34" charset="0"/>
                        </a:rPr>
                        <a:t>Interna</a:t>
                      </a:r>
                    </a:p>
                    <a:p>
                      <a:pPr algn="ctr"/>
                      <a:r>
                        <a:rPr lang="sv-SE" sz="2800" b="1" i="1" dirty="0">
                          <a:solidFill>
                            <a:srgbClr val="002060"/>
                          </a:solidFill>
                          <a:latin typeface="Corbel" panose="020B0503020204020204" pitchFamily="34" charset="0"/>
                        </a:rPr>
                        <a:t>Dessa faktorer är </a:t>
                      </a:r>
                    </a:p>
                    <a:p>
                      <a:pPr algn="ctr"/>
                      <a:r>
                        <a:rPr lang="sv-SE" sz="2800" b="1" i="1" dirty="0">
                          <a:solidFill>
                            <a:srgbClr val="002060"/>
                          </a:solidFill>
                          <a:latin typeface="Corbel" panose="020B0503020204020204" pitchFamily="34" charset="0"/>
                        </a:rPr>
                        <a:t>lättare att påverka</a:t>
                      </a:r>
                    </a:p>
                  </a:txBody>
                  <a:tcPr>
                    <a:lnR w="38100" cap="flat" cmpd="sng" algn="ctr">
                      <a:solidFill>
                        <a:schemeClr val="tx1"/>
                      </a:solidFill>
                      <a:prstDash val="solid"/>
                      <a:round/>
                      <a:headEnd type="none" w="med" len="med"/>
                      <a:tailEnd type="none" w="med" len="med"/>
                    </a:lnR>
                    <a:noFill/>
                  </a:tcPr>
                </a:tc>
                <a:tc>
                  <a:txBody>
                    <a:bodyPr/>
                    <a:lstStyle/>
                    <a:p>
                      <a:r>
                        <a:rPr lang="sv-SE" sz="4000" b="1">
                          <a:solidFill>
                            <a:schemeClr val="tx1"/>
                          </a:solidFill>
                          <a:latin typeface="Corbel" panose="020B0503020204020204" pitchFamily="34" charset="0"/>
                        </a:rPr>
                        <a:t>Styrkor</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sv-SE" sz="4000" b="1">
                          <a:solidFill>
                            <a:schemeClr val="tx1"/>
                          </a:solidFill>
                          <a:latin typeface="Corbel" panose="020B0503020204020204" pitchFamily="34" charset="0"/>
                        </a:rPr>
                        <a:t>Svagheter</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endParaRPr lang="sv-SE" sz="2800" b="1" i="1" dirty="0">
                        <a:solidFill>
                          <a:srgbClr val="002060"/>
                        </a:solidFill>
                        <a:latin typeface="Corbel" panose="020B0503020204020204" pitchFamily="34" charset="0"/>
                      </a:endParaRPr>
                    </a:p>
                    <a:p>
                      <a:pPr algn="ctr"/>
                      <a:r>
                        <a:rPr lang="sv-SE" sz="2800" b="1" i="1" dirty="0">
                          <a:solidFill>
                            <a:srgbClr val="002060"/>
                          </a:solidFill>
                          <a:latin typeface="Corbel" panose="020B0503020204020204" pitchFamily="34" charset="0"/>
                        </a:rPr>
                        <a:t>Externa</a:t>
                      </a:r>
                    </a:p>
                    <a:p>
                      <a:pPr algn="ctr"/>
                      <a:r>
                        <a:rPr lang="sv-SE" sz="2800" b="1" i="1" dirty="0">
                          <a:solidFill>
                            <a:srgbClr val="002060"/>
                          </a:solidFill>
                          <a:latin typeface="Corbel" panose="020B0503020204020204" pitchFamily="34" charset="0"/>
                        </a:rPr>
                        <a:t>Dessa faktorer är inte lätta att påverka</a:t>
                      </a:r>
                    </a:p>
                    <a:p>
                      <a:pPr algn="ctr"/>
                      <a:endParaRPr lang="sv-SE" sz="2800" b="1" i="1" baseline="0" dirty="0">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sv-SE" sz="4000" b="1">
                          <a:solidFill>
                            <a:schemeClr val="tx1"/>
                          </a:solidFill>
                          <a:latin typeface="Corbel" panose="020B0503020204020204" pitchFamily="34" charset="0"/>
                        </a:rPr>
                        <a:t>Möjligheter</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sv-SE" sz="4000" b="1">
                          <a:solidFill>
                            <a:schemeClr val="tx1"/>
                          </a:solidFill>
                          <a:latin typeface="Corbel" panose="020B0503020204020204" pitchFamily="34" charset="0"/>
                        </a:rPr>
                        <a:t>Hot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078909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39" y="2249423"/>
            <a:ext cx="5602691" cy="3827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itel 3"/>
          <p:cNvSpPr>
            <a:spLocks noGrp="1"/>
          </p:cNvSpPr>
          <p:nvPr>
            <p:ph type="title"/>
          </p:nvPr>
        </p:nvSpPr>
        <p:spPr/>
        <p:txBody>
          <a:bodyPr>
            <a:normAutofit/>
          </a:bodyPr>
          <a:lstStyle/>
          <a:p>
            <a:r>
              <a:rPr lang="sv-SE" sz="4000" b="1">
                <a:solidFill>
                  <a:srgbClr val="002060"/>
                </a:solidFill>
                <a:latin typeface="Verdana" panose="020B0604030504040204" pitchFamily="34" charset="0"/>
              </a:rPr>
              <a:t>Reflektion</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6400800" y="2000250"/>
            <a:ext cx="4953000" cy="4351338"/>
          </a:xfrm>
        </p:spPr>
        <p:txBody>
          <a:bodyPr/>
          <a:lstStyle/>
          <a:p>
            <a:pPr marL="0" indent="0">
              <a:buNone/>
            </a:pPr>
            <a:r>
              <a:rPr lang="sv-SE" b="1" dirty="0">
                <a:latin typeface="Corbel" panose="020B0503020204020204" pitchFamily="34" charset="0"/>
              </a:rPr>
              <a:t>Reflektioner över dagens program …</a:t>
            </a:r>
          </a:p>
          <a:p>
            <a:r>
              <a:rPr lang="sv-SE" dirty="0">
                <a:latin typeface="Corbel" panose="020B0503020204020204" pitchFamily="34" charset="0"/>
              </a:rPr>
              <a:t>Vad inspirerade dig?</a:t>
            </a:r>
          </a:p>
          <a:p>
            <a:r>
              <a:rPr lang="sv-SE" dirty="0">
                <a:latin typeface="Corbel" panose="020B0503020204020204" pitchFamily="34" charset="0"/>
              </a:rPr>
              <a:t>Vad fungerar bra redan idag?</a:t>
            </a:r>
            <a:r>
              <a:rPr lang="en-US" dirty="0">
                <a:latin typeface="Corbel" panose="020B0503020204020204" pitchFamily="34" charset="0"/>
              </a:rPr>
              <a:t>	</a:t>
            </a:r>
            <a:endParaRPr lang="sv-SE" dirty="0">
              <a:latin typeface="Corbel" panose="020B0503020204020204" pitchFamily="34" charset="0"/>
            </a:endParaRPr>
          </a:p>
          <a:p>
            <a:r>
              <a:rPr lang="sv-SE" dirty="0">
                <a:latin typeface="Corbel" panose="020B0503020204020204" pitchFamily="34" charset="0"/>
              </a:rPr>
              <a:t>Vad finns kvar att göra?</a:t>
            </a:r>
          </a:p>
          <a:p>
            <a:r>
              <a:rPr lang="sv-SE" dirty="0">
                <a:latin typeface="Corbel" panose="020B0503020204020204" pitchFamily="34" charset="0"/>
              </a:rPr>
              <a:t>Vilka behöver du för att förverkliga</a:t>
            </a:r>
            <a:r>
              <a:rPr lang="sv-SE"/>
              <a:t> </a:t>
            </a:r>
            <a:r>
              <a:rPr lang="sv-SE" dirty="0">
                <a:latin typeface="Corbel" panose="020B0503020204020204" pitchFamily="34" charset="0"/>
              </a:rPr>
              <a:t>detta?</a:t>
            </a:r>
          </a:p>
          <a:p>
            <a:endParaRPr lang="sv-SE" dirty="0"/>
          </a:p>
        </p:txBody>
      </p:sp>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259479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a:solidFill>
                  <a:srgbClr val="002060"/>
                </a:solidFill>
                <a:latin typeface="Verdana" panose="020B0604030504040204" pitchFamily="34" charset="0"/>
              </a:rPr>
              <a:t>Partnerskap </a:t>
            </a:r>
            <a:endParaRPr lang="sv-S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sv-SE">
                <a:latin typeface="Corbel" panose="020B0503020204020204" pitchFamily="34" charset="0"/>
              </a:rPr>
              <a:t>Speed-dating! </a:t>
            </a:r>
          </a:p>
          <a:p>
            <a:pPr marL="0" indent="0" algn="ctr">
              <a:buNone/>
            </a:pPr>
            <a:r>
              <a:rPr lang="sv-SE" b="1">
                <a:latin typeface="Corbel" panose="020B0503020204020204" pitchFamily="34" charset="0"/>
              </a:rPr>
              <a:t>Sök efter potentiella partner i rummet</a:t>
            </a:r>
          </a:p>
          <a:p>
            <a:pPr marL="0" indent="0" algn="ctr">
              <a:buNone/>
            </a:pPr>
            <a:r>
              <a:rPr lang="sv-SE" b="1">
                <a:latin typeface="Corbel" panose="020B0503020204020204" pitchFamily="34" charset="0"/>
              </a:rPr>
              <a:t>Hitta möjligheter till ytterligare samarbete</a:t>
            </a:r>
          </a:p>
          <a:p>
            <a:pPr marL="0" indent="0" algn="ctr">
              <a:buNone/>
            </a:pPr>
            <a:r>
              <a:rPr lang="sv-SE" b="1">
                <a:latin typeface="Corbel" panose="020B0503020204020204" pitchFamily="34" charset="0"/>
              </a:rPr>
              <a:t>Dela resultatet i helgrupp</a:t>
            </a:r>
          </a:p>
          <a:p>
            <a:pPr marL="0" indent="0" algn="ctr">
              <a:buNone/>
            </a:pPr>
            <a:r>
              <a:rPr lang="sv-SE">
                <a:latin typeface="Corbel" panose="020B0503020204020204" pitchFamily="34" charset="0"/>
              </a:rPr>
              <a:t>20 min</a:t>
            </a:r>
          </a:p>
          <a:p>
            <a:pPr marL="0" indent="0" algn="ctr">
              <a:buNone/>
            </a:pPr>
            <a:endParaRPr lang="sv-SE" b="1">
              <a:latin typeface="Corbel" panose="020B0503020204020204" pitchFamily="34" charset="0"/>
            </a:endParaRPr>
          </a:p>
          <a:p>
            <a:pPr marL="0" indent="0" algn="ctr">
              <a:buNone/>
            </a:pPr>
            <a:endParaRPr lang="sv-SE" b="1">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86511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dirty="0">
                <a:solidFill>
                  <a:srgbClr val="002060"/>
                </a:solidFill>
                <a:latin typeface="Verdana" panose="020B0604030504040204" pitchFamily="34" charset="0"/>
              </a:rPr>
              <a:t>Tack för idag</a:t>
            </a:r>
            <a:endParaRPr lang="sv-S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sv-SE" b="1" dirty="0">
                <a:latin typeface="Corbel" panose="020B0503020204020204" pitchFamily="34" charset="0"/>
              </a:rPr>
              <a:t>Radicalisation Awareness Network</a:t>
            </a:r>
          </a:p>
          <a:p>
            <a:pPr marL="0" indent="0" algn="ctr">
              <a:buNone/>
            </a:pPr>
            <a:r>
              <a:rPr lang="sv-SE" dirty="0">
                <a:latin typeface="Corbel" panose="020B0503020204020204" pitchFamily="34" charset="0"/>
              </a:rPr>
              <a:t>Wim Klei – w.klei@radaradvies.nl +31 6 4229 7277</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ekstvak 4"/>
          <p:cNvSpPr txBox="1"/>
          <p:nvPr/>
        </p:nvSpPr>
        <p:spPr>
          <a:xfrm>
            <a:off x="895350" y="4152900"/>
            <a:ext cx="10477500" cy="1384995"/>
          </a:xfrm>
          <a:prstGeom prst="rect">
            <a:avLst/>
          </a:prstGeom>
          <a:solidFill>
            <a:schemeClr val="accent4">
              <a:lumMod val="20000"/>
              <a:lumOff val="80000"/>
            </a:schemeClr>
          </a:solidFill>
        </p:spPr>
        <p:txBody>
          <a:bodyPr wrap="square" rtlCol="0">
            <a:spAutoFit/>
          </a:bodyPr>
          <a:lstStyle/>
          <a:p>
            <a:pPr algn="ctr"/>
            <a:r>
              <a:rPr lang="sv-SE" sz="2800" b="1" dirty="0">
                <a:latin typeface="Corbel" panose="020B0503020204020204" pitchFamily="34" charset="0"/>
              </a:rPr>
              <a:t>Utvärdering</a:t>
            </a:r>
          </a:p>
          <a:p>
            <a:pPr algn="ctr"/>
            <a:r>
              <a:rPr lang="sv-SE" sz="2800" dirty="0">
                <a:latin typeface="Corbel" panose="020B0503020204020204" pitchFamily="34" charset="0"/>
              </a:rPr>
              <a:t>Fyll gärna i utvärderingsblanketten som kommer att skickas till dig via e-post. Tack!</a:t>
            </a:r>
          </a:p>
        </p:txBody>
      </p:sp>
    </p:spTree>
    <p:extLst>
      <p:ext uri="{BB962C8B-B14F-4D97-AF65-F5344CB8AC3E}">
        <p14:creationId xmlns:p14="http://schemas.microsoft.com/office/powerpoint/2010/main" val="197388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sv-SE" sz="4000" b="1" dirty="0">
                <a:solidFill>
                  <a:srgbClr val="002060"/>
                </a:solidFill>
                <a:latin typeface="Verdana" panose="020B0604030504040204" pitchFamily="34" charset="0"/>
              </a:rPr>
              <a:t>Dagens program</a:t>
            </a:r>
            <a:endParaRPr lang="sv-S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fontScale="92500" lnSpcReduction="10000"/>
          </a:bodyPr>
          <a:lstStyle/>
          <a:p>
            <a:pPr marL="0" indent="0">
              <a:buNone/>
            </a:pPr>
            <a:r>
              <a:rPr lang="sv-SE" dirty="0">
                <a:latin typeface="Corbel" panose="020B0503020204020204" pitchFamily="34" charset="0"/>
              </a:rPr>
              <a:t>09.00</a:t>
            </a:r>
            <a:r>
              <a:rPr lang="en-US" dirty="0">
                <a:latin typeface="Corbel" panose="020B0503020204020204" pitchFamily="34" charset="0"/>
              </a:rPr>
              <a:t>		</a:t>
            </a:r>
            <a:r>
              <a:rPr lang="sv-SE" dirty="0">
                <a:latin typeface="Corbel" panose="020B0503020204020204" pitchFamily="34" charset="0"/>
              </a:rPr>
              <a:t>Välkommen</a:t>
            </a:r>
          </a:p>
          <a:p>
            <a:pPr marL="0" indent="0">
              <a:buNone/>
            </a:pPr>
            <a:r>
              <a:rPr lang="sv-SE" dirty="0">
                <a:latin typeface="Corbel" panose="020B0503020204020204" pitchFamily="34" charset="0"/>
              </a:rPr>
              <a:t>09.45</a:t>
            </a:r>
            <a:r>
              <a:rPr lang="en-US" dirty="0">
                <a:latin typeface="Corbel" panose="020B0503020204020204" pitchFamily="34" charset="0"/>
              </a:rPr>
              <a:t>		</a:t>
            </a:r>
            <a:r>
              <a:rPr lang="sv-SE" dirty="0">
                <a:latin typeface="Corbel" panose="020B0503020204020204" pitchFamily="34" charset="0"/>
              </a:rPr>
              <a:t>Introduktion</a:t>
            </a:r>
          </a:p>
          <a:p>
            <a:pPr marL="0" indent="0">
              <a:buNone/>
            </a:pPr>
            <a:r>
              <a:rPr lang="sv-SE" dirty="0">
                <a:latin typeface="Corbel" panose="020B0503020204020204" pitchFamily="34" charset="0"/>
              </a:rPr>
              <a:t>10.30</a:t>
            </a:r>
            <a:r>
              <a:rPr lang="en-US" dirty="0">
                <a:latin typeface="Corbel" panose="020B0503020204020204" pitchFamily="34" charset="0"/>
              </a:rPr>
              <a:t>		</a:t>
            </a:r>
            <a:r>
              <a:rPr lang="sv-SE" dirty="0">
                <a:latin typeface="Corbel" panose="020B0503020204020204" pitchFamily="34" charset="0"/>
              </a:rPr>
              <a:t>Fika</a:t>
            </a:r>
          </a:p>
          <a:p>
            <a:pPr marL="0" indent="0">
              <a:buNone/>
            </a:pPr>
            <a:r>
              <a:rPr lang="sv-SE" dirty="0">
                <a:latin typeface="Corbel" panose="020B0503020204020204" pitchFamily="34" charset="0"/>
              </a:rPr>
              <a:t>11.00</a:t>
            </a:r>
            <a:r>
              <a:rPr lang="en-US" dirty="0">
                <a:latin typeface="Corbel" panose="020B0503020204020204" pitchFamily="34" charset="0"/>
              </a:rPr>
              <a:t>		</a:t>
            </a:r>
            <a:r>
              <a:rPr lang="sv-SE" dirty="0">
                <a:latin typeface="Corbel" panose="020B0503020204020204" pitchFamily="34" charset="0"/>
              </a:rPr>
              <a:t>Utveckla en onlinestrategi för 				 	motberättelse/alternativa berättelser</a:t>
            </a:r>
          </a:p>
          <a:p>
            <a:pPr marL="0" indent="0">
              <a:buNone/>
            </a:pPr>
            <a:r>
              <a:rPr lang="sv-SE" dirty="0">
                <a:latin typeface="Corbel" panose="020B0503020204020204" pitchFamily="34" charset="0"/>
              </a:rPr>
              <a:t>12.30</a:t>
            </a:r>
            <a:r>
              <a:rPr lang="en-US" dirty="0">
                <a:latin typeface="Corbel" panose="020B0503020204020204" pitchFamily="34" charset="0"/>
              </a:rPr>
              <a:t>		</a:t>
            </a:r>
            <a:r>
              <a:rPr lang="sv-SE" dirty="0">
                <a:latin typeface="Corbel" panose="020B0503020204020204" pitchFamily="34" charset="0"/>
              </a:rPr>
              <a:t>Lunch</a:t>
            </a:r>
          </a:p>
          <a:p>
            <a:pPr marL="0" indent="0">
              <a:buNone/>
            </a:pPr>
            <a:r>
              <a:rPr lang="sv-SE" dirty="0">
                <a:latin typeface="Corbel" panose="020B0503020204020204" pitchFamily="34" charset="0"/>
              </a:rPr>
              <a:t>13.30</a:t>
            </a:r>
            <a:r>
              <a:rPr lang="en-US" dirty="0">
                <a:latin typeface="Corbel" panose="020B0503020204020204" pitchFamily="34" charset="0"/>
              </a:rPr>
              <a:t>		</a:t>
            </a:r>
            <a:r>
              <a:rPr lang="sv-SE" dirty="0">
                <a:latin typeface="Corbel" panose="020B0503020204020204" pitchFamily="34" charset="0"/>
              </a:rPr>
              <a:t>Så fungerar det online</a:t>
            </a:r>
          </a:p>
          <a:p>
            <a:pPr marL="0" indent="0">
              <a:buNone/>
            </a:pPr>
            <a:r>
              <a:rPr lang="sv-SE" dirty="0">
                <a:latin typeface="Corbel" panose="020B0503020204020204" pitchFamily="34" charset="0"/>
              </a:rPr>
              <a:t>15.30</a:t>
            </a:r>
            <a:r>
              <a:rPr lang="en-US" dirty="0">
                <a:latin typeface="Corbel" panose="020B0503020204020204" pitchFamily="34" charset="0"/>
              </a:rPr>
              <a:t>		</a:t>
            </a:r>
            <a:r>
              <a:rPr lang="sv-SE" dirty="0">
                <a:latin typeface="Corbel" panose="020B0503020204020204" pitchFamily="34" charset="0"/>
              </a:rPr>
              <a:t>Fika</a:t>
            </a:r>
          </a:p>
          <a:p>
            <a:pPr marL="0" indent="0">
              <a:buNone/>
            </a:pPr>
            <a:r>
              <a:rPr lang="sv-SE" dirty="0">
                <a:latin typeface="Corbel" panose="020B0503020204020204" pitchFamily="34" charset="0"/>
              </a:rPr>
              <a:t>16.15</a:t>
            </a:r>
            <a:r>
              <a:rPr lang="en-US" dirty="0">
                <a:latin typeface="Corbel" panose="020B0503020204020204" pitchFamily="34" charset="0"/>
              </a:rPr>
              <a:t>		</a:t>
            </a:r>
            <a:r>
              <a:rPr lang="sv-SE" dirty="0">
                <a:latin typeface="Corbel" panose="020B0503020204020204" pitchFamily="34" charset="0"/>
              </a:rPr>
              <a:t>Utöka kapaciteten</a:t>
            </a:r>
          </a:p>
          <a:p>
            <a:pPr marL="0" indent="0">
              <a:buNone/>
            </a:pPr>
            <a:r>
              <a:rPr lang="sv-SE" dirty="0">
                <a:latin typeface="Corbel" panose="020B0503020204020204" pitchFamily="34" charset="0"/>
              </a:rPr>
              <a:t>17.00</a:t>
            </a:r>
            <a:r>
              <a:rPr lang="en-US" dirty="0">
                <a:latin typeface="Corbel" panose="020B0503020204020204" pitchFamily="34" charset="0"/>
              </a:rPr>
              <a:t>		</a:t>
            </a:r>
            <a:r>
              <a:rPr lang="sv-SE" dirty="0">
                <a:latin typeface="Corbel" panose="020B0503020204020204" pitchFamily="34" charset="0"/>
              </a:rPr>
              <a:t>Slut</a:t>
            </a:r>
          </a:p>
        </p:txBody>
      </p:sp>
      <p:grpSp>
        <p:nvGrpSpPr>
          <p:cNvPr id="12" name="Groep 11"/>
          <p:cNvGrpSpPr/>
          <p:nvPr/>
        </p:nvGrpSpPr>
        <p:grpSpPr>
          <a:xfrm>
            <a:off x="9257166" y="165100"/>
            <a:ext cx="2808515" cy="6600745"/>
            <a:chOff x="9257166" y="165100"/>
            <a:chExt cx="2808515" cy="6600745"/>
          </a:xfrm>
        </p:grpSpPr>
        <p:sp>
          <p:nvSpPr>
            <p:cNvPr id="13" name="Rechthoek 12"/>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sv-SE" sz="5400"/>
                <a:t>A </a:t>
              </a:r>
              <a:r>
                <a:rPr lang="sv-SE" sz="2400"/>
                <a:t>Audience</a:t>
              </a:r>
              <a:endParaRPr lang="sv-SE"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sv-SE" sz="5400">
                  <a:solidFill>
                    <a:prstClr val="black"/>
                  </a:solidFill>
                </a:rPr>
                <a:t>A </a:t>
              </a:r>
              <a:r>
                <a:rPr lang="sv-SE" sz="2400">
                  <a:solidFill>
                    <a:prstClr val="black"/>
                  </a:solidFill>
                </a:rPr>
                <a:t>Action</a:t>
              </a:r>
              <a:r>
                <a:rPr lang="sv-SE"/>
                <a:t> </a:t>
              </a:r>
              <a:endParaRPr lang="sv-SE"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sv-SE" sz="5400">
                  <a:solidFill>
                    <a:prstClr val="black"/>
                  </a:solidFill>
                </a:rPr>
                <a:t>M </a:t>
              </a:r>
              <a:r>
                <a:rPr lang="sv-SE" sz="2400">
                  <a:solidFill>
                    <a:prstClr val="black"/>
                  </a:solidFill>
                </a:rPr>
                <a:t>Media</a:t>
              </a:r>
              <a:r>
                <a:rPr lang="sv-SE"/>
                <a:t> </a:t>
              </a:r>
              <a:endParaRPr lang="sv-SE" sz="2000"/>
            </a:p>
          </p:txBody>
        </p:sp>
        <p:sp>
          <p:nvSpPr>
            <p:cNvPr id="17"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sv-SE" sz="5400"/>
                <a:t>M </a:t>
              </a:r>
              <a:r>
                <a:rPr lang="sv-SE" sz="2400"/>
                <a:t>Messenger</a:t>
              </a:r>
              <a:endParaRPr lang="sv-SE" sz="2000"/>
            </a:p>
          </p:txBody>
        </p:sp>
        <p:sp>
          <p:nvSpPr>
            <p:cNvPr id="18"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sv-SE" sz="5400"/>
                <a:t>M </a:t>
              </a:r>
              <a:r>
                <a:rPr lang="sv-SE" sz="2400"/>
                <a:t>Message</a:t>
              </a:r>
              <a:endParaRPr lang="sv-SE" sz="2000"/>
            </a:p>
          </p:txBody>
        </p:sp>
        <p:sp>
          <p:nvSpPr>
            <p:cNvPr id="19"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sv-SE" sz="5400" dirty="0"/>
                <a:t>G </a:t>
              </a:r>
              <a:r>
                <a:rPr lang="sv-SE" sz="2400" dirty="0"/>
                <a:t>Goal</a:t>
              </a:r>
              <a:endParaRPr lang="sv-SE" sz="2000" dirty="0"/>
            </a:p>
          </p:txBody>
        </p:sp>
      </p:grpSp>
    </p:spTree>
    <p:extLst>
      <p:ext uri="{BB962C8B-B14F-4D97-AF65-F5344CB8AC3E}">
        <p14:creationId xmlns:p14="http://schemas.microsoft.com/office/powerpoint/2010/main" val="53063746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4528</TotalTime>
  <Words>8268</Words>
  <Application>Microsoft Office PowerPoint</Application>
  <PresentationFormat>Widescreen</PresentationFormat>
  <Paragraphs>1135</Paragraphs>
  <Slides>89</Slides>
  <Notes>87</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89</vt:i4>
      </vt:variant>
    </vt:vector>
  </HeadingPairs>
  <TitlesOfParts>
    <vt:vector size="97" baseType="lpstr">
      <vt:lpstr>Arial</vt:lpstr>
      <vt:lpstr>Calibri</vt:lpstr>
      <vt:lpstr>Calibri Light</vt:lpstr>
      <vt:lpstr>Comic Sans MS</vt:lpstr>
      <vt:lpstr>Corbel</vt:lpstr>
      <vt:lpstr>Verdana</vt:lpstr>
      <vt:lpstr>Wingdings</vt:lpstr>
      <vt:lpstr>Kantoorthema</vt:lpstr>
      <vt:lpstr>Skapa onlinekampanjer kring motberättelser och alternativa berättelser</vt:lpstr>
      <vt:lpstr>Mål</vt:lpstr>
      <vt:lpstr>Arbetsprinciper</vt:lpstr>
      <vt:lpstr>Programmet för att stärka civilsamhällets ställning</vt:lpstr>
      <vt:lpstr>Utbyte av erfarenheter</vt:lpstr>
      <vt:lpstr>Utbyte av förväntningar</vt:lpstr>
      <vt:lpstr>Sex grundläggande frågor</vt:lpstr>
      <vt:lpstr>Presentazione standard di PowerPoint</vt:lpstr>
      <vt:lpstr>Dagens program</vt:lpstr>
      <vt:lpstr>Introduktion</vt:lpstr>
      <vt:lpstr>Våldsbejakande extremism- och terrorbudskap</vt:lpstr>
      <vt:lpstr>Presentazione standard di PowerPoint</vt:lpstr>
      <vt:lpstr>Definition</vt:lpstr>
      <vt:lpstr>RAN:s vision om radikalisering</vt:lpstr>
      <vt:lpstr>Hur når extremistgrupper ut?</vt:lpstr>
      <vt:lpstr>Diskussion</vt:lpstr>
      <vt:lpstr>Kan onlinekommunikation användas som verktyg för intervention?</vt:lpstr>
      <vt:lpstr>https://youtu.be/IjIQ0ctzyZE</vt:lpstr>
      <vt:lpstr>Länk …</vt:lpstr>
      <vt:lpstr>Presentazione standard di PowerPoint</vt:lpstr>
      <vt:lpstr>Presentazione standard di PowerPoint</vt:lpstr>
      <vt:lpstr>Presentazione standard di PowerPoint</vt:lpstr>
      <vt:lpstr>Reflektion i helgrupp</vt:lpstr>
      <vt:lpstr>Fika</vt:lpstr>
      <vt:lpstr>Utveckla en onlinestrategi</vt:lpstr>
      <vt:lpstr>Onlinekampanjer: varför?</vt:lpstr>
      <vt:lpstr>Kommunikationsstrategier </vt:lpstr>
      <vt:lpstr>Presentazione standard di PowerPoint</vt:lpstr>
      <vt:lpstr>Presentazione standard di PowerPoint</vt:lpstr>
      <vt:lpstr>Kampanjstrategi</vt:lpstr>
      <vt:lpstr>Vad har du för mål?</vt:lpstr>
      <vt:lpstr>Mål: Var ska man börja?</vt:lpstr>
      <vt:lpstr>Fastställa ett mål</vt:lpstr>
      <vt:lpstr>Exempel på smarta mål</vt:lpstr>
      <vt:lpstr>Övning</vt:lpstr>
      <vt:lpstr>Vad har du för målgrupp?</vt:lpstr>
      <vt:lpstr>Presentazione standard di PowerPoint</vt:lpstr>
      <vt:lpstr>Presentazione standard di PowerPoint</vt:lpstr>
      <vt:lpstr>Känner du  målgruppen väl?</vt:lpstr>
      <vt:lpstr>Att göra och inte göra</vt:lpstr>
      <vt:lpstr>Lunchrast</vt:lpstr>
      <vt:lpstr>Vad har du för budskap?</vt:lpstr>
      <vt:lpstr>Presentazione standard di PowerPoint</vt:lpstr>
      <vt:lpstr>Presentazione standard di PowerPoint</vt:lpstr>
      <vt:lpstr>Presentazione standard di PowerPoint</vt:lpstr>
      <vt:lpstr>Skapa tilltalande innehåll</vt:lpstr>
      <vt:lpstr>Vem är din budbärare?</vt:lpstr>
      <vt:lpstr>Exempel</vt:lpstr>
      <vt:lpstr>Presentazione standard di PowerPoint</vt:lpstr>
      <vt:lpstr>Presentazione standard di PowerPoint</vt:lpstr>
      <vt:lpstr>Trovärdighet är nyckeln till framgång</vt:lpstr>
      <vt:lpstr>Presentazione standard di PowerPoint</vt:lpstr>
      <vt:lpstr>Halvtid! </vt:lpstr>
      <vt:lpstr>Bra verktyg: kampanjmallar</vt:lpstr>
      <vt:lpstr>Så fungerar det online</vt:lpstr>
      <vt:lpstr>Från strategi till genomförande</vt:lpstr>
      <vt:lpstr>Presentazione standard di PowerPoint</vt:lpstr>
      <vt:lpstr>Presentazione standard di PowerPoint</vt:lpstr>
      <vt:lpstr>Nå ut med ditt budskap</vt:lpstr>
      <vt:lpstr>Online = dynamisk dialog</vt:lpstr>
      <vt:lpstr>Ekokammare eller bubbeleffekter</vt:lpstr>
      <vt:lpstr>Hur ska du lyckas förändra beteenden?</vt:lpstr>
      <vt:lpstr>Övning</vt:lpstr>
      <vt:lpstr>Tre stora sociala medieplattformar</vt:lpstr>
      <vt:lpstr>Presentazione standard di PowerPoint</vt:lpstr>
      <vt:lpstr>Presentazione standard di PowerPoint</vt:lpstr>
      <vt:lpstr>10 beståndsdelar</vt:lpstr>
      <vt:lpstr>5 av 10</vt:lpstr>
      <vt:lpstr>Presentazione standard di PowerPoint</vt:lpstr>
      <vt:lpstr>Presentazione standard di PowerPoint</vt:lpstr>
      <vt:lpstr>Vad funkar på facebook?</vt:lpstr>
      <vt:lpstr>Dynamisk räckvidd och betald räckvidd</vt:lpstr>
      <vt:lpstr>Presentazione standard di PowerPoint</vt:lpstr>
      <vt:lpstr>Vad funkar på Twitter?</vt:lpstr>
      <vt:lpstr>Fika</vt:lpstr>
      <vt:lpstr>Är du på rätt spår?</vt:lpstr>
      <vt:lpstr>Hatpropaganda – vad gör man?</vt:lpstr>
      <vt:lpstr>Informationspaket för motberättelser</vt:lpstr>
      <vt:lpstr>Presentazione standard di PowerPoint</vt:lpstr>
      <vt:lpstr>Presentazione standard di PowerPoint</vt:lpstr>
      <vt:lpstr>Övning</vt:lpstr>
      <vt:lpstr>Verktyg, handledningar och handböcker</vt:lpstr>
      <vt:lpstr>Utöka kapaciteten och avslutning</vt:lpstr>
      <vt:lpstr>Utöka kapaciteten</vt:lpstr>
      <vt:lpstr>Kontakt online – engagemang offline</vt:lpstr>
      <vt:lpstr>Vad har din kampanj för egenskaper?</vt:lpstr>
      <vt:lpstr>Reflektion</vt:lpstr>
      <vt:lpstr>Partnerskap </vt:lpstr>
      <vt:lpstr>Tack för idag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online alternatives  to the lures of extremist propaganda</dc:title>
  <dc:creator>Wim Klei</dc:creator>
  <cp:lastModifiedBy>Katarina Andersson</cp:lastModifiedBy>
  <cp:revision>944</cp:revision>
  <cp:lastPrinted>2017-03-23T07:44:36Z</cp:lastPrinted>
  <dcterms:created xsi:type="dcterms:W3CDTF">2017-02-22T13:10:37Z</dcterms:created>
  <dcterms:modified xsi:type="dcterms:W3CDTF">2017-05-08T10:07:45Z</dcterms:modified>
</cp:coreProperties>
</file>