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258" r:id="rId3"/>
    <p:sldId id="259" r:id="rId4"/>
    <p:sldId id="412" r:id="rId5"/>
    <p:sldId id="263" r:id="rId6"/>
    <p:sldId id="260" r:id="rId7"/>
    <p:sldId id="411" r:id="rId8"/>
    <p:sldId id="577" r:id="rId9"/>
    <p:sldId id="580" r:id="rId10"/>
    <p:sldId id="579" r:id="rId11"/>
    <p:sldId id="581" r:id="rId12"/>
    <p:sldId id="732" r:id="rId13"/>
    <p:sldId id="681" r:id="rId14"/>
    <p:sldId id="705" r:id="rId15"/>
    <p:sldId id="600" r:id="rId16"/>
    <p:sldId id="601" r:id="rId17"/>
    <p:sldId id="656" r:id="rId18"/>
    <p:sldId id="731" r:id="rId19"/>
    <p:sldId id="706" r:id="rId20"/>
    <p:sldId id="657" r:id="rId21"/>
    <p:sldId id="658" r:id="rId22"/>
    <p:sldId id="659" r:id="rId23"/>
    <p:sldId id="660" r:id="rId24"/>
    <p:sldId id="661" r:id="rId25"/>
    <p:sldId id="662" r:id="rId26"/>
    <p:sldId id="663" r:id="rId27"/>
    <p:sldId id="664" r:id="rId28"/>
    <p:sldId id="665" r:id="rId29"/>
    <p:sldId id="666" r:id="rId30"/>
    <p:sldId id="667" r:id="rId31"/>
    <p:sldId id="668" r:id="rId32"/>
    <p:sldId id="669" r:id="rId33"/>
    <p:sldId id="723" r:id="rId34"/>
    <p:sldId id="682" r:id="rId35"/>
    <p:sldId id="574" r:id="rId36"/>
    <p:sldId id="576" r:id="rId37"/>
    <p:sldId id="569" r:id="rId38"/>
    <p:sldId id="728" r:id="rId39"/>
    <p:sldId id="679" r:id="rId40"/>
    <p:sldId id="683" r:id="rId41"/>
    <p:sldId id="684" r:id="rId42"/>
    <p:sldId id="685" r:id="rId43"/>
    <p:sldId id="630" r:id="rId44"/>
    <p:sldId id="631" r:id="rId45"/>
    <p:sldId id="431" r:id="rId46"/>
    <p:sldId id="558" r:id="rId47"/>
    <p:sldId id="468" r:id="rId48"/>
    <p:sldId id="505" r:id="rId49"/>
    <p:sldId id="652" r:id="rId50"/>
    <p:sldId id="526" r:id="rId51"/>
    <p:sldId id="544" r:id="rId52"/>
    <p:sldId id="709" r:id="rId53"/>
    <p:sldId id="702" r:id="rId54"/>
    <p:sldId id="704" r:id="rId55"/>
    <p:sldId id="703" r:id="rId56"/>
    <p:sldId id="729" r:id="rId57"/>
    <p:sldId id="670" r:id="rId58"/>
    <p:sldId id="585" r:id="rId59"/>
    <p:sldId id="680" r:id="rId60"/>
    <p:sldId id="433" r:id="rId61"/>
    <p:sldId id="480" r:id="rId62"/>
    <p:sldId id="439" r:id="rId63"/>
    <p:sldId id="521" r:id="rId64"/>
    <p:sldId id="435" r:id="rId65"/>
    <p:sldId id="385" r:id="rId66"/>
    <p:sldId id="554" r:id="rId67"/>
    <p:sldId id="481" r:id="rId68"/>
    <p:sldId id="708" r:id="rId69"/>
    <p:sldId id="707" r:id="rId70"/>
    <p:sldId id="347" r:id="rId71"/>
    <p:sldId id="587" r:id="rId72"/>
    <p:sldId id="586" r:id="rId73"/>
    <p:sldId id="692" r:id="rId74"/>
    <p:sldId id="694" r:id="rId75"/>
    <p:sldId id="686" r:id="rId76"/>
    <p:sldId id="693" r:id="rId77"/>
    <p:sldId id="688" r:id="rId78"/>
    <p:sldId id="697" r:id="rId79"/>
    <p:sldId id="695" r:id="rId80"/>
    <p:sldId id="710" r:id="rId81"/>
    <p:sldId id="711" r:id="rId82"/>
    <p:sldId id="712" r:id="rId83"/>
    <p:sldId id="713" r:id="rId84"/>
    <p:sldId id="714" r:id="rId85"/>
    <p:sldId id="715" r:id="rId86"/>
    <p:sldId id="696" r:id="rId87"/>
    <p:sldId id="726" r:id="rId88"/>
    <p:sldId id="675" r:id="rId89"/>
    <p:sldId id="673" r:id="rId90"/>
    <p:sldId id="549" r:id="rId91"/>
    <p:sldId id="376" r:id="rId92"/>
    <p:sldId id="550" r:id="rId93"/>
    <p:sldId id="718" r:id="rId94"/>
    <p:sldId id="719" r:id="rId95"/>
    <p:sldId id="720" r:id="rId96"/>
    <p:sldId id="721" r:id="rId97"/>
    <p:sldId id="605" r:id="rId98"/>
    <p:sldId id="632" r:id="rId99"/>
    <p:sldId id="604" r:id="rId100"/>
    <p:sldId id="606" r:id="rId101"/>
    <p:sldId id="607" r:id="rId102"/>
    <p:sldId id="608" r:id="rId103"/>
    <p:sldId id="633" r:id="rId104"/>
    <p:sldId id="634" r:id="rId105"/>
    <p:sldId id="635" r:id="rId106"/>
    <p:sldId id="636" r:id="rId107"/>
    <p:sldId id="637" r:id="rId108"/>
    <p:sldId id="642" r:id="rId109"/>
    <p:sldId id="716" r:id="rId110"/>
    <p:sldId id="717" r:id="rId111"/>
    <p:sldId id="727" r:id="rId112"/>
    <p:sldId id="724" r:id="rId113"/>
  </p:sldIdLst>
  <p:sldSz cx="12192000" cy="6858000"/>
  <p:notesSz cx="6805613" cy="9944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2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derica Gagliardi" initials="f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1304" autoAdjust="0"/>
  </p:normalViewPr>
  <p:slideViewPr>
    <p:cSldViewPr snapToGrid="0">
      <p:cViewPr>
        <p:scale>
          <a:sx n="66" d="100"/>
          <a:sy n="66" d="100"/>
        </p:scale>
        <p:origin x="-858" y="-7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6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568"/>
    </p:cViewPr>
  </p:sorterViewPr>
  <p:notesViewPr>
    <p:cSldViewPr snapToGrid="0">
      <p:cViewPr varScale="1">
        <p:scale>
          <a:sx n="75" d="100"/>
          <a:sy n="75" d="100"/>
        </p:scale>
        <p:origin x="-4056" y="-90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7-04T18:39:35.180" idx="1">
    <p:pos x="10" y="10"/>
    <p:text>Designers/artists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6C923-247F-42EC-97CA-193C612D7E8A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50F8D-C28B-42C0-9DBB-F09AF2880D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28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kH6peLv1wk" TargetMode="External"/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hasshilft.de/index_en.html" TargetMode="Externa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vjIYl_Nlao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xit-deutschland.de/english/" TargetMode="Externa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igitalnun?lang=en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barclayslifeskills.com/" TargetMode="External"/><Relationship Id="rId4" Type="http://schemas.openxmlformats.org/officeDocument/2006/relationships/hyperlink" Target="http://www.benedictinenuns.org.uk/Community/Community/prayerline.php" TargetMode="Externa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ws_media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Tunnel_vision_(metaphor)" TargetMode="External"/><Relationship Id="rId4" Type="http://schemas.openxmlformats.org/officeDocument/2006/relationships/hyperlink" Target="https://en.wikipedia.org/wiki/Censored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KKbydB4scA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lueprint?attachment_canonical_url=https://www.facebook.com/blueprint" TargetMode="External"/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ategicdialogue.org/wp-content/uploads/2016/06/OCCI-Counterspeech-Information-Pack-English.pdf" TargetMode="External"/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lueprint?attachment_canonical_url=https://www.facebook.com/blueprint" TargetMode="External"/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strategicdialogue.org/wp-content/uploads/2016/12/CN-Monitoring-and-Evaluation-Handbook.pdf" TargetMode="External"/><Relationship Id="rId4" Type="http://schemas.openxmlformats.org/officeDocument/2006/relationships/hyperlink" Target="http://www.strategicdialogue.org/wp-content/uploads/2016/06/OCCI-Counterspeech-Information-Pack-English.pdf" TargetMode="Externa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t.co/KIn4Wv78ZI" TargetMode="External"/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302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Twitter si </a:t>
            </a:r>
            <a:r>
              <a:rPr lang="nl-NL" dirty="0"/>
              <a:t>“</a:t>
            </a:r>
            <a:r>
              <a:rPr lang="nl-NL" dirty="0" smtClean="0"/>
              <a:t>re-inve</a:t>
            </a:r>
            <a:r>
              <a:rPr lang="nl-NL" baseline="0" dirty="0" smtClean="0"/>
              <a:t>nta</a:t>
            </a:r>
            <a:r>
              <a:rPr lang="nl-NL" dirty="0" smtClean="0"/>
              <a:t>” definendo ora la propria piattaforma come</a:t>
            </a:r>
            <a:r>
              <a:rPr lang="nl-NL" baseline="0" dirty="0" smtClean="0"/>
              <a:t> una rete dedicata all’informazione; conseguentemente i “</a:t>
            </a:r>
            <a:r>
              <a:rPr lang="nl-NL" baseline="0" dirty="0" smtClean="0"/>
              <a:t>tweet” </a:t>
            </a:r>
            <a:r>
              <a:rPr lang="nl-NL" baseline="0" dirty="0" smtClean="0"/>
              <a:t>cinguettati dai suoi utenti diventano “notizie”.</a:t>
            </a:r>
            <a:endParaRPr lang="nl-NL" dirty="0"/>
          </a:p>
          <a:p>
            <a:r>
              <a:rPr lang="nl-NL" dirty="0" smtClean="0"/>
              <a:t>Si tratta di una prospettiva utile</a:t>
            </a:r>
            <a:r>
              <a:rPr lang="nl-NL" baseline="0" dirty="0" smtClean="0"/>
              <a:t> per creare una campagna: se Facebook fornisce al vostro pubblico una base di “community”</a:t>
            </a:r>
            <a:r>
              <a:rPr lang="nl-NL" dirty="0" smtClean="0"/>
              <a:t>, un flusso costante di notizie via twitter può richiamare la sua</a:t>
            </a:r>
            <a:r>
              <a:rPr lang="nl-NL" baseline="0" dirty="0" smtClean="0"/>
              <a:t> </a:t>
            </a:r>
            <a:r>
              <a:rPr lang="nl-NL" dirty="0" smtClean="0"/>
              <a:t>attenzione verso il vostro lavoro.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983321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Donate the hate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Campagna in cui ogni evento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incitamento all’odio segnalato è trasformato in una donazione a favore dei rifugiati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https://www.youtube.com/watch?v=ykH6peLv1wk</a:t>
            </a:r>
            <a:r>
              <a:rPr lang="nl-NL" sz="10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(video </a:t>
            </a:r>
            <a:r>
              <a:rPr lang="nl-NL" sz="10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rimosso)</a:t>
            </a:r>
            <a:endParaRPr lang="nl-NL" sz="10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http://www.hasshilft.de/index_en.html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353217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u="sng" dirty="0"/>
              <a:t>Note to trainer: I’ll ride with you started as an online twitter campaign immediately after racial insult event</a:t>
            </a:r>
            <a:r>
              <a:rPr lang="en-US" sz="1000" u="sng" baseline="0" dirty="0"/>
              <a:t> in Australia. The hashtag and its cause became adopted by a national educational </a:t>
            </a:r>
            <a:r>
              <a:rPr lang="en-US" sz="1000" u="sng" baseline="0" dirty="0" err="1"/>
              <a:t>programme</a:t>
            </a:r>
            <a:r>
              <a:rPr lang="en-US" sz="1000" u="sng" baseline="0" dirty="0"/>
              <a:t>.</a:t>
            </a:r>
            <a:endParaRPr lang="en-US" sz="1000" u="sng" dirty="0"/>
          </a:p>
          <a:p>
            <a:endParaRPr lang="en-US" sz="1000" dirty="0"/>
          </a:p>
          <a:p>
            <a:r>
              <a:rPr lang="en-US" sz="1000" dirty="0" err="1" smtClean="0"/>
              <a:t>Dicembre</a:t>
            </a:r>
            <a:r>
              <a:rPr lang="en-US" sz="1000" dirty="0" smtClean="0"/>
              <a:t> </a:t>
            </a:r>
            <a:r>
              <a:rPr lang="en-US" sz="1000" dirty="0"/>
              <a:t>2014</a:t>
            </a:r>
          </a:p>
          <a:p>
            <a:r>
              <a:rPr lang="en-US" sz="1000" dirty="0" smtClean="0"/>
              <a:t>La </a:t>
            </a:r>
            <a:r>
              <a:rPr lang="en-US" sz="1000" dirty="0" err="1" smtClean="0"/>
              <a:t>crisi</a:t>
            </a:r>
            <a:r>
              <a:rPr lang="en-US" sz="1000" dirty="0" smtClean="0"/>
              <a:t> </a:t>
            </a:r>
            <a:r>
              <a:rPr lang="en-US" sz="1000" dirty="0" err="1" smtClean="0"/>
              <a:t>degli</a:t>
            </a:r>
            <a:r>
              <a:rPr lang="en-US" sz="1000" dirty="0" smtClean="0"/>
              <a:t> </a:t>
            </a:r>
            <a:r>
              <a:rPr lang="en-US" sz="1000" dirty="0" err="1" smtClean="0"/>
              <a:t>ostaggi</a:t>
            </a:r>
            <a:r>
              <a:rPr lang="en-US" sz="1000" dirty="0" smtClean="0"/>
              <a:t> di </a:t>
            </a:r>
            <a:r>
              <a:rPr lang="en-US" sz="1000" dirty="0" err="1" smtClean="0"/>
              <a:t>lunedì</a:t>
            </a:r>
            <a:r>
              <a:rPr lang="en-US" sz="1000" dirty="0" smtClean="0"/>
              <a:t> a Sydney, Australia, </a:t>
            </a:r>
            <a:r>
              <a:rPr lang="en-US" sz="1000" dirty="0" err="1" smtClean="0"/>
              <a:t>può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dirsi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conclusa</a:t>
            </a:r>
            <a:r>
              <a:rPr lang="en-US" sz="1000" baseline="0" dirty="0" smtClean="0"/>
              <a:t>, ma le </a:t>
            </a:r>
            <a:r>
              <a:rPr lang="en-US" sz="1000" baseline="0" dirty="0" err="1" smtClean="0"/>
              <a:t>circostanze</a:t>
            </a:r>
            <a:r>
              <a:rPr lang="en-US" sz="1000" baseline="0" dirty="0" smtClean="0"/>
              <a:t> associate </a:t>
            </a:r>
            <a:r>
              <a:rPr lang="en-US" sz="1000" baseline="0" dirty="0" err="1" smtClean="0"/>
              <a:t>all’incidente</a:t>
            </a:r>
            <a:r>
              <a:rPr lang="en-US" sz="1000" baseline="0" dirty="0" smtClean="0"/>
              <a:t> in cui </a:t>
            </a:r>
            <a:r>
              <a:rPr lang="en-US" sz="1000" baseline="0" dirty="0" err="1" smtClean="0"/>
              <a:t>tre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(</a:t>
            </a:r>
            <a:r>
              <a:rPr lang="en-US" sz="1000" baseline="0" dirty="0" err="1" smtClean="0"/>
              <a:t>incluso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l’attentatore</a:t>
            </a:r>
            <a:r>
              <a:rPr lang="en-US" sz="1000" baseline="0" dirty="0" smtClean="0"/>
              <a:t>)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morte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quattro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rimaste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ferite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dopo</a:t>
            </a:r>
            <a:r>
              <a:rPr lang="en-US" sz="1000" baseline="0" dirty="0" smtClean="0"/>
              <a:t> 16 ore di </a:t>
            </a:r>
            <a:r>
              <a:rPr lang="en-US" sz="1000" baseline="0" dirty="0" err="1" smtClean="0"/>
              <a:t>assedio</a:t>
            </a:r>
            <a:r>
              <a:rPr lang="en-US" sz="1000" dirty="0" smtClean="0"/>
              <a:t> </a:t>
            </a:r>
            <a:r>
              <a:rPr lang="en-US" sz="1000" dirty="0" err="1" smtClean="0"/>
              <a:t>restano</a:t>
            </a:r>
            <a:r>
              <a:rPr lang="en-US" sz="1000" dirty="0" smtClean="0"/>
              <a:t> </a:t>
            </a:r>
            <a:r>
              <a:rPr lang="en-US" sz="1000" dirty="0" err="1" smtClean="0"/>
              <a:t>oscure</a:t>
            </a:r>
            <a:r>
              <a:rPr lang="en-US" sz="1000" dirty="0" smtClean="0"/>
              <a:t>. </a:t>
            </a:r>
            <a:r>
              <a:rPr lang="en-US" sz="1000" dirty="0" err="1" smtClean="0"/>
              <a:t>Poco</a:t>
            </a:r>
            <a:r>
              <a:rPr lang="en-US" sz="1000" dirty="0" smtClean="0"/>
              <a:t> </a:t>
            </a:r>
            <a:r>
              <a:rPr lang="en-US" sz="1000" dirty="0" err="1" smtClean="0"/>
              <a:t>si</a:t>
            </a:r>
            <a:r>
              <a:rPr lang="en-US" sz="1000" dirty="0" smtClean="0"/>
              <a:t> </a:t>
            </a:r>
            <a:r>
              <a:rPr lang="en-US" sz="1000" dirty="0" err="1" smtClean="0"/>
              <a:t>sa</a:t>
            </a:r>
            <a:r>
              <a:rPr lang="en-US" sz="1000" dirty="0" smtClean="0"/>
              <a:t> </a:t>
            </a:r>
            <a:r>
              <a:rPr lang="en-US" sz="1000" dirty="0" err="1" smtClean="0"/>
              <a:t>delle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motivazioni</a:t>
            </a:r>
            <a:r>
              <a:rPr lang="en-US" sz="1000" baseline="0" dirty="0" smtClean="0"/>
              <a:t> di </a:t>
            </a:r>
            <a:r>
              <a:rPr lang="en-US" sz="1000" dirty="0" smtClean="0"/>
              <a:t>Man </a:t>
            </a:r>
            <a:r>
              <a:rPr lang="en-US" sz="1000" dirty="0" err="1"/>
              <a:t>Monis</a:t>
            </a:r>
            <a:r>
              <a:rPr lang="en-US" sz="1000" dirty="0"/>
              <a:t>, </a:t>
            </a:r>
            <a:r>
              <a:rPr lang="en-US" sz="1000" dirty="0" err="1" smtClean="0"/>
              <a:t>l’uomo</a:t>
            </a:r>
            <a:r>
              <a:rPr lang="en-US" sz="1000" dirty="0" smtClean="0"/>
              <a:t> </a:t>
            </a:r>
            <a:r>
              <a:rPr lang="en-US" sz="1000" dirty="0" err="1" smtClean="0"/>
              <a:t>sospettato</a:t>
            </a:r>
            <a:r>
              <a:rPr lang="en-US" sz="1000" dirty="0" smtClean="0"/>
              <a:t> </a:t>
            </a:r>
            <a:r>
              <a:rPr lang="en-US" sz="1000" dirty="0" err="1" smtClean="0"/>
              <a:t>dell’attacco</a:t>
            </a:r>
            <a:r>
              <a:rPr lang="en-US" sz="1000" dirty="0" smtClean="0"/>
              <a:t>, e </a:t>
            </a:r>
            <a:r>
              <a:rPr lang="en-US" sz="1000" dirty="0" err="1" smtClean="0"/>
              <a:t>dei</a:t>
            </a:r>
            <a:r>
              <a:rPr lang="en-US" sz="1000" dirty="0" smtClean="0"/>
              <a:t> </a:t>
            </a:r>
            <a:r>
              <a:rPr lang="en-US" sz="1000" dirty="0" err="1" smtClean="0"/>
              <a:t>dettagli</a:t>
            </a:r>
            <a:r>
              <a:rPr lang="en-US" sz="1000" dirty="0" smtClean="0"/>
              <a:t> </a:t>
            </a:r>
            <a:r>
              <a:rPr lang="en-US" sz="1000" dirty="0" err="1" smtClean="0"/>
              <a:t>dell’operazione</a:t>
            </a:r>
            <a:r>
              <a:rPr lang="en-US" sz="1000" dirty="0" smtClean="0"/>
              <a:t> di </a:t>
            </a:r>
            <a:r>
              <a:rPr lang="en-US" sz="1000" dirty="0" err="1" smtClean="0"/>
              <a:t>polizia</a:t>
            </a:r>
            <a:r>
              <a:rPr lang="en-US" sz="1000" dirty="0" smtClean="0"/>
              <a:t> </a:t>
            </a:r>
            <a:r>
              <a:rPr lang="en-US" sz="1000" dirty="0" err="1" smtClean="0"/>
              <a:t>che</a:t>
            </a:r>
            <a:r>
              <a:rPr lang="en-US" sz="1000" dirty="0" smtClean="0"/>
              <a:t> ha </a:t>
            </a:r>
            <a:r>
              <a:rPr lang="en-US" sz="1000" dirty="0" err="1" smtClean="0"/>
              <a:t>messo</a:t>
            </a:r>
            <a:r>
              <a:rPr lang="en-US" sz="1000" baseline="0" dirty="0" smtClean="0"/>
              <a:t> fine al </a:t>
            </a:r>
            <a:r>
              <a:rPr lang="en-US" sz="1000" baseline="0" dirty="0" err="1" smtClean="0"/>
              <a:t>sequestro</a:t>
            </a:r>
            <a:r>
              <a:rPr lang="en-US" sz="1000" baseline="0" dirty="0" smtClean="0"/>
              <a:t>.</a:t>
            </a:r>
            <a:endParaRPr lang="en-US" sz="1000" dirty="0"/>
          </a:p>
          <a:p>
            <a:r>
              <a:rPr lang="en-US" sz="1000" dirty="0" smtClean="0"/>
              <a:t>In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questa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situazione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prevalente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incertezza</a:t>
            </a:r>
            <a:r>
              <a:rPr lang="en-US" sz="1000" baseline="0" dirty="0" smtClean="0"/>
              <a:t> è </a:t>
            </a:r>
            <a:r>
              <a:rPr lang="en-US" sz="1000" baseline="0" dirty="0" err="1" smtClean="0"/>
              <a:t>iniziata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violenta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reazione</a:t>
            </a:r>
            <a:r>
              <a:rPr lang="en-US" sz="1000" baseline="0" dirty="0" smtClean="0"/>
              <a:t> online </a:t>
            </a:r>
            <a:r>
              <a:rPr lang="en-US" sz="1000" baseline="0" dirty="0" err="1" smtClean="0"/>
              <a:t>contro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musulmani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australiani</a:t>
            </a:r>
            <a:r>
              <a:rPr lang="en-US" sz="1000" baseline="0" dirty="0" smtClean="0"/>
              <a:t>. </a:t>
            </a:r>
            <a:r>
              <a:rPr lang="en-US" sz="1000" baseline="0" dirty="0" err="1" smtClean="0"/>
              <a:t>Mentre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diffondono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velocemente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resoconti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situazione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degli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ostaggi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incluse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identità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religiosa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nazionalità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sequestratore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nonché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coinvolgimento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bandiera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nera</a:t>
            </a:r>
            <a:r>
              <a:rPr lang="en-US" sz="1000" baseline="0" dirty="0" smtClean="0"/>
              <a:t> con le parole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dirty="0" err="1" smtClean="0"/>
              <a:t>shahada</a:t>
            </a:r>
            <a:r>
              <a:rPr lang="en-US" sz="1000" dirty="0"/>
              <a:t>, </a:t>
            </a:r>
            <a:r>
              <a:rPr lang="en-US" sz="1000" dirty="0" smtClean="0"/>
              <a:t>la </a:t>
            </a:r>
            <a:r>
              <a:rPr lang="en-US" sz="1000" dirty="0" err="1" smtClean="0"/>
              <a:t>professione</a:t>
            </a:r>
            <a:r>
              <a:rPr lang="en-US" sz="1000" dirty="0" smtClean="0"/>
              <a:t> di </a:t>
            </a:r>
            <a:r>
              <a:rPr lang="en-US" sz="1000" dirty="0" err="1" smtClean="0"/>
              <a:t>fede</a:t>
            </a:r>
            <a:r>
              <a:rPr lang="en-US" sz="1000" dirty="0" smtClean="0"/>
              <a:t> </a:t>
            </a:r>
            <a:r>
              <a:rPr lang="en-US" sz="1000" dirty="0" err="1" smtClean="0"/>
              <a:t>ilamica</a:t>
            </a:r>
            <a:r>
              <a:rPr lang="en-US" sz="1000" dirty="0" smtClean="0"/>
              <a:t>, </a:t>
            </a:r>
            <a:r>
              <a:rPr lang="en-US" sz="1000" dirty="0" err="1" smtClean="0"/>
              <a:t>l’hashtag</a:t>
            </a:r>
            <a:r>
              <a:rPr lang="en-US" sz="1000" dirty="0" smtClean="0"/>
              <a:t> </a:t>
            </a:r>
            <a:r>
              <a:rPr lang="en-US" sz="1000" dirty="0" err="1" smtClean="0"/>
              <a:t>principale</a:t>
            </a:r>
            <a:r>
              <a:rPr lang="en-US" sz="1000" dirty="0" smtClean="0"/>
              <a:t> </a:t>
            </a:r>
            <a:r>
              <a:rPr lang="en-US" sz="1000" dirty="0" err="1" smtClean="0"/>
              <a:t>utilizzato</a:t>
            </a:r>
            <a:r>
              <a:rPr lang="en-US" sz="1000" dirty="0" smtClean="0"/>
              <a:t> </a:t>
            </a:r>
            <a:r>
              <a:rPr lang="en-US" sz="1000" dirty="0" err="1" smtClean="0"/>
              <a:t>su</a:t>
            </a:r>
            <a:r>
              <a:rPr lang="en-US" sz="1000" dirty="0" smtClean="0"/>
              <a:t> Twitter per </a:t>
            </a:r>
            <a:r>
              <a:rPr lang="en-US" sz="1000" dirty="0" err="1" smtClean="0"/>
              <a:t>l’episodio</a:t>
            </a:r>
            <a:r>
              <a:rPr lang="en-US" sz="1000" dirty="0" smtClean="0"/>
              <a:t> è </a:t>
            </a:r>
            <a:r>
              <a:rPr lang="en-US" sz="1000" dirty="0" err="1" smtClean="0"/>
              <a:t>diventato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simbolo</a:t>
            </a:r>
            <a:r>
              <a:rPr lang="en-US" sz="1000" dirty="0" smtClean="0"/>
              <a:t> </a:t>
            </a:r>
            <a:r>
              <a:rPr lang="en-US" sz="1000" dirty="0" err="1" smtClean="0"/>
              <a:t>della</a:t>
            </a:r>
            <a:r>
              <a:rPr lang="en-US" sz="1000" dirty="0" smtClean="0"/>
              <a:t> </a:t>
            </a:r>
            <a:r>
              <a:rPr lang="en-US" sz="1000" dirty="0" err="1" smtClean="0"/>
              <a:t>saltuaria</a:t>
            </a:r>
            <a:r>
              <a:rPr lang="en-US" sz="1000" baseline="0" dirty="0" smtClean="0"/>
              <a:t> e </a:t>
            </a:r>
            <a:r>
              <a:rPr lang="en-US" sz="1000" dirty="0" err="1" smtClean="0"/>
              <a:t>prevedibile</a:t>
            </a:r>
            <a:r>
              <a:rPr lang="en-US" sz="1000" dirty="0" smtClean="0"/>
              <a:t> </a:t>
            </a:r>
            <a:r>
              <a:rPr lang="en-US" sz="1000" dirty="0" err="1" smtClean="0"/>
              <a:t>cattiveria</a:t>
            </a:r>
            <a:r>
              <a:rPr lang="en-US" sz="1000" dirty="0" smtClean="0"/>
              <a:t> di internet. </a:t>
            </a:r>
            <a:r>
              <a:rPr lang="en-US" sz="1000" dirty="0" err="1" smtClean="0"/>
              <a:t>Sono</a:t>
            </a:r>
            <a:r>
              <a:rPr lang="en-US" sz="1000" dirty="0" smtClean="0"/>
              <a:t> </a:t>
            </a:r>
            <a:r>
              <a:rPr lang="en-US" sz="1000" dirty="0" err="1" smtClean="0"/>
              <a:t>partiti</a:t>
            </a:r>
            <a:r>
              <a:rPr lang="en-US" sz="1000" dirty="0" smtClean="0"/>
              <a:t> tweet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xenofobi</a:t>
            </a:r>
            <a:r>
              <a:rPr lang="en-US" sz="1000" baseline="0" dirty="0" smtClean="0"/>
              <a:t> e anti-</a:t>
            </a:r>
            <a:r>
              <a:rPr lang="en-US" sz="1000" baseline="0" dirty="0" err="1" smtClean="0"/>
              <a:t>islamici</a:t>
            </a:r>
            <a:r>
              <a:rPr lang="en-US" sz="1000" baseline="0" dirty="0" smtClean="0"/>
              <a:t> e l’</a:t>
            </a:r>
            <a:r>
              <a:rPr lang="en-US" sz="1000" dirty="0" smtClean="0"/>
              <a:t> Australian </a:t>
            </a:r>
            <a:r>
              <a:rPr lang="en-US" sz="1000" dirty="0" err="1"/>
              <a:t>Defence</a:t>
            </a:r>
            <a:r>
              <a:rPr lang="en-US" sz="1000" dirty="0"/>
              <a:t> League, </a:t>
            </a:r>
            <a:r>
              <a:rPr lang="en-US" sz="1000" dirty="0" smtClean="0"/>
              <a:t>un </a:t>
            </a:r>
            <a:r>
              <a:rPr lang="en-US" sz="1000" dirty="0" err="1" smtClean="0"/>
              <a:t>gruppo</a:t>
            </a:r>
            <a:r>
              <a:rPr lang="en-US" sz="1000" dirty="0" smtClean="0"/>
              <a:t> di </a:t>
            </a:r>
            <a:r>
              <a:rPr lang="en-US" sz="1000" dirty="0" err="1" smtClean="0"/>
              <a:t>estrema</a:t>
            </a:r>
            <a:r>
              <a:rPr lang="en-US" sz="1000" dirty="0" smtClean="0"/>
              <a:t> </a:t>
            </a:r>
            <a:r>
              <a:rPr lang="en-US" sz="1000" dirty="0" err="1" smtClean="0"/>
              <a:t>destra</a:t>
            </a:r>
            <a:r>
              <a:rPr lang="en-US" sz="1000" dirty="0" smtClean="0"/>
              <a:t>, ha </a:t>
            </a:r>
            <a:r>
              <a:rPr lang="en-US" sz="1000" dirty="0" err="1" smtClean="0"/>
              <a:t>minacciato</a:t>
            </a:r>
            <a:r>
              <a:rPr lang="en-US" sz="1000" dirty="0" smtClean="0"/>
              <a:t> </a:t>
            </a:r>
            <a:r>
              <a:rPr lang="en-US" sz="1000" dirty="0" err="1" smtClean="0"/>
              <a:t>scontri</a:t>
            </a:r>
            <a:r>
              <a:rPr lang="en-US" sz="1000" dirty="0" smtClean="0"/>
              <a:t> </a:t>
            </a:r>
            <a:r>
              <a:rPr lang="en-US" sz="1000" dirty="0" err="1" smtClean="0"/>
              <a:t>nel</a:t>
            </a:r>
            <a:r>
              <a:rPr lang="en-US" sz="1000" dirty="0" smtClean="0"/>
              <a:t> </a:t>
            </a:r>
            <a:r>
              <a:rPr lang="en-US" sz="1000" dirty="0" err="1" smtClean="0"/>
              <a:t>quartiere</a:t>
            </a:r>
            <a:r>
              <a:rPr lang="en-US" sz="1000" dirty="0" smtClean="0"/>
              <a:t> di </a:t>
            </a:r>
            <a:r>
              <a:rPr lang="en-US" sz="1000" dirty="0" err="1" smtClean="0"/>
              <a:t>Lakemba</a:t>
            </a:r>
            <a:r>
              <a:rPr lang="en-US" sz="1000" dirty="0" smtClean="0"/>
              <a:t>, </a:t>
            </a:r>
            <a:r>
              <a:rPr lang="en-US" sz="1000" dirty="0" err="1" smtClean="0"/>
              <a:t>un’area</a:t>
            </a:r>
            <a:r>
              <a:rPr lang="en-US" sz="1000" dirty="0" smtClean="0"/>
              <a:t> di Sydney a </a:t>
            </a:r>
            <a:r>
              <a:rPr lang="en-US" sz="1000" dirty="0" err="1" smtClean="0"/>
              <a:t>prevalenza</a:t>
            </a:r>
            <a:r>
              <a:rPr lang="en-US" sz="1000" dirty="0" smtClean="0"/>
              <a:t> </a:t>
            </a:r>
            <a:r>
              <a:rPr lang="en-US" sz="1000" dirty="0" err="1" smtClean="0"/>
              <a:t>musulmana</a:t>
            </a:r>
            <a:r>
              <a:rPr lang="en-US" sz="1000" dirty="0" smtClean="0"/>
              <a:t>.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Facebook</a:t>
            </a:r>
          </a:p>
          <a:p>
            <a:r>
              <a:rPr lang="en-US" sz="1000" dirty="0" smtClean="0"/>
              <a:t>Un </a:t>
            </a:r>
            <a:r>
              <a:rPr lang="en-US" sz="1000" baseline="0" dirty="0" err="1" smtClean="0"/>
              <a:t>passeggero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avrebbe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notato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treno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donna </a:t>
            </a:r>
            <a:r>
              <a:rPr lang="en-US" sz="1000" baseline="0" dirty="0" err="1" smtClean="0"/>
              <a:t>musulmana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toglieva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velo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probabilmente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paura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presa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mira</a:t>
            </a:r>
            <a:r>
              <a:rPr lang="en-US" sz="1000" dirty="0" smtClean="0"/>
              <a:t>. Il </a:t>
            </a:r>
            <a:r>
              <a:rPr lang="en-US" sz="1000" dirty="0" err="1" smtClean="0"/>
              <a:t>passeggero</a:t>
            </a:r>
            <a:r>
              <a:rPr lang="en-US" sz="1000" dirty="0" smtClean="0"/>
              <a:t> le </a:t>
            </a:r>
            <a:r>
              <a:rPr lang="en-US" sz="1000" dirty="0" err="1" smtClean="0"/>
              <a:t>avrebbe</a:t>
            </a:r>
            <a:r>
              <a:rPr lang="en-US" sz="1000" dirty="0" smtClean="0"/>
              <a:t> </a:t>
            </a:r>
            <a:r>
              <a:rPr lang="en-US" sz="1000" dirty="0" err="1" smtClean="0"/>
              <a:t>detto</a:t>
            </a:r>
            <a:r>
              <a:rPr lang="en-US" sz="1000" dirty="0" smtClean="0"/>
              <a:t> di </a:t>
            </a:r>
            <a:r>
              <a:rPr lang="en-US" sz="1000" dirty="0" err="1" smtClean="0"/>
              <a:t>rimetterlo</a:t>
            </a:r>
            <a:r>
              <a:rPr lang="en-US" sz="1000" dirty="0" smtClean="0"/>
              <a:t> e </a:t>
            </a:r>
            <a:r>
              <a:rPr lang="en-US" sz="100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sarebbe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offerto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accompagnarla</a:t>
            </a:r>
            <a:r>
              <a:rPr lang="en-US" sz="1000" baseline="0" dirty="0" smtClean="0"/>
              <a:t> come </a:t>
            </a:r>
            <a:r>
              <a:rPr lang="en-US" sz="1000" baseline="0" dirty="0" err="1" smtClean="0"/>
              <a:t>gesto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solidarietà</a:t>
            </a:r>
            <a:r>
              <a:rPr lang="en-US" sz="1000" dirty="0" smtClean="0"/>
              <a:t>. E </a:t>
            </a:r>
            <a:r>
              <a:rPr lang="en-US" sz="1000" dirty="0" err="1" smtClean="0"/>
              <a:t>così</a:t>
            </a:r>
            <a:r>
              <a:rPr lang="en-US" sz="1000" dirty="0" smtClean="0"/>
              <a:t> è </a:t>
            </a:r>
            <a:r>
              <a:rPr lang="en-US" sz="1000" dirty="0" err="1" smtClean="0"/>
              <a:t>nato</a:t>
            </a:r>
            <a:r>
              <a:rPr lang="en-US" sz="1000" dirty="0" smtClean="0"/>
              <a:t> </a:t>
            </a:r>
            <a:r>
              <a:rPr lang="en-US" sz="1000" dirty="0" err="1" smtClean="0"/>
              <a:t>l’hashtag</a:t>
            </a:r>
            <a:r>
              <a:rPr lang="en-US" sz="1000" dirty="0" smtClean="0"/>
              <a:t> </a:t>
            </a:r>
            <a:r>
              <a:rPr lang="en-US" sz="1000" dirty="0"/>
              <a:t>#</a:t>
            </a:r>
            <a:r>
              <a:rPr lang="en-US" sz="1000" dirty="0" err="1" smtClean="0"/>
              <a:t>IllRideWithYou</a:t>
            </a:r>
            <a:r>
              <a:rPr lang="en-US" sz="1000" baseline="0" dirty="0" smtClean="0"/>
              <a:t> (</a:t>
            </a:r>
            <a:r>
              <a:rPr lang="en-US" sz="1000" baseline="0" dirty="0" err="1" smtClean="0"/>
              <a:t>viaggerò</a:t>
            </a:r>
            <a:r>
              <a:rPr lang="en-US" sz="1000" baseline="0" dirty="0" smtClean="0"/>
              <a:t> con </a:t>
            </a:r>
            <a:r>
              <a:rPr lang="en-US" sz="1000" baseline="0" dirty="0" err="1" smtClean="0"/>
              <a:t>te</a:t>
            </a:r>
            <a:r>
              <a:rPr lang="en-US" sz="1000" baseline="0" dirty="0" smtClean="0"/>
              <a:t>),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è </a:t>
            </a:r>
            <a:r>
              <a:rPr lang="en-US" sz="1000" baseline="0" dirty="0" err="1" smtClean="0"/>
              <a:t>diventato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virale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ed</a:t>
            </a:r>
            <a:r>
              <a:rPr lang="en-US" sz="1000" baseline="0" dirty="0" smtClean="0"/>
              <a:t> è </a:t>
            </a:r>
            <a:r>
              <a:rPr lang="en-US" sz="1000" baseline="0" dirty="0" err="1" smtClean="0"/>
              <a:t>ancora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attuale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tutto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mondo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parecchie</a:t>
            </a:r>
            <a:r>
              <a:rPr lang="en-US" sz="1000" baseline="0" dirty="0" smtClean="0"/>
              <a:t> ore </a:t>
            </a:r>
            <a:r>
              <a:rPr lang="en-US" sz="1000" baseline="0" dirty="0" err="1" smtClean="0"/>
              <a:t>dopo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crisi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degli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ostaggi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è </a:t>
            </a:r>
            <a:r>
              <a:rPr lang="en-US" sz="1000" baseline="0" dirty="0" err="1" smtClean="0"/>
              <a:t>conclusa</a:t>
            </a:r>
            <a:r>
              <a:rPr lang="en-US" sz="1000" baseline="0" dirty="0" smtClean="0"/>
              <a:t>.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 err="1" smtClean="0"/>
              <a:t>Fonte</a:t>
            </a:r>
            <a:r>
              <a:rPr lang="en-US" sz="1000" dirty="0" smtClean="0"/>
              <a:t>: </a:t>
            </a:r>
            <a:r>
              <a:rPr lang="en-US" sz="1000" dirty="0"/>
              <a:t>https://www.theatlantic.com/international/archive/2014/12/illridewithyou-hashtag-sydney-siege-anti-islam-australia/383765/</a:t>
            </a:r>
          </a:p>
          <a:p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650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93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r>
              <a:rPr lang="en-US" altLang="en-US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Dalla</a:t>
            </a:r>
            <a:r>
              <a:rPr lang="en-US" altLang="en-US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ricerca</a:t>
            </a:r>
            <a:r>
              <a:rPr lang="en-US" altLang="en-US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di Luke </a:t>
            </a:r>
            <a:r>
              <a:rPr lang="en-US" alt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Newbold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79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 bravi artisti copiano,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grandi artisti rubano”: è una frase molto popolare nei campi associati alla creatività.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Avete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campagne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offrono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ispirazione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80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1000" b="1" u="sng" dirty="0" err="1" smtClean="0"/>
              <a:t>Esempi</a:t>
            </a:r>
            <a:r>
              <a:rPr lang="en-US" sz="1000" b="1" u="sng" dirty="0" smtClean="0"/>
              <a:t> di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fattori</a:t>
            </a:r>
            <a:r>
              <a:rPr lang="en-US" sz="1000" b="1" u="sng" baseline="0" dirty="0" smtClean="0"/>
              <a:t> di </a:t>
            </a:r>
            <a:r>
              <a:rPr lang="en-US" sz="1000" b="1" u="sng" baseline="0" dirty="0" err="1" smtClean="0"/>
              <a:t>spinta</a:t>
            </a:r>
            <a:endParaRPr lang="en-US" sz="1000" b="1" u="sng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000" dirty="0" err="1" smtClean="0"/>
              <a:t>Nutrire</a:t>
            </a:r>
            <a:r>
              <a:rPr lang="en-US" sz="1000" dirty="0" smtClean="0"/>
              <a:t> </a:t>
            </a:r>
            <a:r>
              <a:rPr lang="en-US" sz="1000" dirty="0" err="1" smtClean="0"/>
              <a:t>rancori</a:t>
            </a:r>
            <a:r>
              <a:rPr lang="en-US" sz="1000" dirty="0" smtClean="0"/>
              <a:t>: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esclusione</a:t>
            </a:r>
            <a:r>
              <a:rPr lang="en-US" sz="1000" baseline="0" dirty="0" smtClean="0"/>
              <a:t>, forte </a:t>
            </a:r>
            <a:r>
              <a:rPr lang="en-US" sz="1000" baseline="0" dirty="0" err="1" smtClean="0"/>
              <a:t>senso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ingiustizia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senso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umiliazione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pensiero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rigidamente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dicotomico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teorie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cospirazione</a:t>
            </a:r>
            <a:r>
              <a:rPr lang="en-US" sz="1000" baseline="0" dirty="0" smtClean="0"/>
              <a:t>,</a:t>
            </a:r>
            <a:r>
              <a:rPr lang="en-US" sz="1000" dirty="0" smtClean="0"/>
              <a:t> </a:t>
            </a:r>
            <a:r>
              <a:rPr lang="en-US" sz="1000" dirty="0" err="1" smtClean="0"/>
              <a:t>vittimismo</a:t>
            </a:r>
            <a:endParaRPr lang="en-US" sz="10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000" dirty="0" err="1" smtClean="0"/>
              <a:t>Sfruttare</a:t>
            </a:r>
            <a:r>
              <a:rPr lang="en-US" sz="1000" dirty="0" smtClean="0"/>
              <a:t> </a:t>
            </a:r>
            <a:r>
              <a:rPr lang="en-US" sz="1000" dirty="0" err="1" smtClean="0"/>
              <a:t>l’emarginazione</a:t>
            </a:r>
            <a:r>
              <a:rPr lang="en-US" sz="1000" dirty="0" smtClean="0"/>
              <a:t>: </a:t>
            </a:r>
            <a:r>
              <a:rPr lang="en-US" sz="1000" dirty="0" err="1" smtClean="0"/>
              <a:t>discriminazione</a:t>
            </a:r>
            <a:r>
              <a:rPr lang="en-US" sz="1000" dirty="0" smtClean="0"/>
              <a:t>, </a:t>
            </a:r>
            <a:r>
              <a:rPr lang="en-US" sz="1000" dirty="0" err="1" smtClean="0"/>
              <a:t>ridotta</a:t>
            </a:r>
            <a:r>
              <a:rPr lang="en-US" sz="1000" dirty="0" smtClean="0"/>
              <a:t> </a:t>
            </a:r>
            <a:r>
              <a:rPr lang="en-US" sz="1000" dirty="0" err="1" smtClean="0"/>
              <a:t>mobilità</a:t>
            </a:r>
            <a:r>
              <a:rPr lang="en-US" sz="1000" dirty="0" smtClean="0"/>
              <a:t> </a:t>
            </a:r>
            <a:r>
              <a:rPr lang="en-US" sz="1000" dirty="0" err="1" smtClean="0"/>
              <a:t>sociale</a:t>
            </a:r>
            <a:r>
              <a:rPr lang="en-US" sz="1000" dirty="0" smtClean="0"/>
              <a:t>,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scarsa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istruzione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disoccupazione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criminalità</a:t>
            </a:r>
            <a:endParaRPr lang="en-US" sz="10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000" dirty="0" err="1" smtClean="0"/>
              <a:t>Narrazioni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politiche</a:t>
            </a:r>
            <a:r>
              <a:rPr lang="en-US" sz="1000" baseline="0" dirty="0" smtClean="0"/>
              <a:t>: </a:t>
            </a:r>
            <a:r>
              <a:rPr lang="en-US" sz="1000" baseline="0" dirty="0" err="1" smtClean="0"/>
              <a:t>principalmente</a:t>
            </a:r>
            <a:r>
              <a:rPr lang="en-US" sz="1000" baseline="0" dirty="0" smtClean="0"/>
              <a:t> “</a:t>
            </a:r>
            <a:r>
              <a:rPr lang="en-US" sz="1000" baseline="0" dirty="0" err="1" smtClean="0"/>
              <a:t>l’Occidente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guerra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l’Islam</a:t>
            </a:r>
            <a:r>
              <a:rPr lang="en-US" sz="1000" baseline="0" dirty="0" smtClean="0"/>
              <a:t>”,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divieto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velo</a:t>
            </a:r>
            <a:r>
              <a:rPr lang="en-US" sz="1000" baseline="0" dirty="0" smtClean="0"/>
              <a:t>, la </a:t>
            </a:r>
            <a:r>
              <a:rPr lang="en-US" sz="1000" baseline="0" dirty="0" err="1" smtClean="0"/>
              <a:t>controversia</a:t>
            </a:r>
            <a:r>
              <a:rPr lang="en-US" sz="1000" baseline="0" dirty="0" smtClean="0"/>
              <a:t> sui </a:t>
            </a:r>
            <a:r>
              <a:rPr lang="en-US" sz="1000" baseline="0" dirty="0" err="1" smtClean="0"/>
              <a:t>fumetti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islamofobia</a:t>
            </a:r>
            <a:endParaRPr lang="en-US" sz="10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000" dirty="0" err="1" smtClean="0"/>
              <a:t>Rivendicazione</a:t>
            </a:r>
            <a:r>
              <a:rPr lang="en-US" sz="1000" dirty="0" smtClean="0"/>
              <a:t> di </a:t>
            </a:r>
            <a:r>
              <a:rPr lang="en-US" sz="1000" dirty="0" err="1" smtClean="0"/>
              <a:t>legittimazione</a:t>
            </a:r>
            <a:r>
              <a:rPr lang="en-US" sz="1000" dirty="0" smtClean="0"/>
              <a:t> </a:t>
            </a:r>
            <a:r>
              <a:rPr lang="en-US" sz="1000" dirty="0" err="1" smtClean="0"/>
              <a:t>ideologica</a:t>
            </a:r>
            <a:r>
              <a:rPr lang="en-US" sz="1000" dirty="0" smtClean="0"/>
              <a:t> e </a:t>
            </a:r>
            <a:r>
              <a:rPr lang="en-US" sz="1000" dirty="0" err="1" smtClean="0"/>
              <a:t>politica</a:t>
            </a:r>
            <a:r>
              <a:rPr lang="en-US" sz="1000" dirty="0" smtClean="0"/>
              <a:t>: </a:t>
            </a:r>
            <a:r>
              <a:rPr lang="en-US" sz="1000" dirty="0" err="1" smtClean="0"/>
              <a:t>profezie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apocalittiche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interpretazione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violenta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dirty="0" smtClean="0"/>
              <a:t>Jihad,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percezione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l’islam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sia</a:t>
            </a:r>
            <a:r>
              <a:rPr lang="en-US" sz="1000" baseline="0" dirty="0" smtClean="0"/>
              <a:t> sotto </a:t>
            </a:r>
            <a:r>
              <a:rPr lang="en-US" sz="1000" baseline="0" dirty="0" err="1" smtClean="0"/>
              <a:t>assedio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desiderio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proteggere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</a:t>
            </a:r>
            <a:r>
              <a:rPr lang="en-US" sz="1000" dirty="0" err="1" smtClean="0"/>
              <a:t>ummah</a:t>
            </a:r>
            <a:r>
              <a:rPr lang="en-US" sz="1000" dirty="0"/>
              <a:t>; </a:t>
            </a:r>
            <a:r>
              <a:rPr lang="en-US" sz="1000" dirty="0" err="1" smtClean="0"/>
              <a:t>occidente</a:t>
            </a:r>
            <a:r>
              <a:rPr lang="en-US" sz="1000" dirty="0" smtClean="0"/>
              <a:t> considerate </a:t>
            </a:r>
            <a:r>
              <a:rPr lang="en-US" sz="1000" dirty="0" err="1" smtClean="0"/>
              <a:t>laico</a:t>
            </a:r>
            <a:r>
              <a:rPr lang="en-US" sz="1000" dirty="0" smtClean="0"/>
              <a:t> e </a:t>
            </a:r>
            <a:r>
              <a:rPr lang="en-US" sz="1000" dirty="0" err="1" smtClean="0"/>
              <a:t>immorale</a:t>
            </a:r>
            <a:endParaRPr lang="en-US" sz="10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000" dirty="0" err="1" smtClean="0"/>
              <a:t>Sfruttare</a:t>
            </a:r>
            <a:r>
              <a:rPr lang="en-US" sz="1000" dirty="0" smtClean="0"/>
              <a:t> le </a:t>
            </a:r>
            <a:r>
              <a:rPr lang="en-US" sz="1000" dirty="0" err="1" smtClean="0"/>
              <a:t>crisi</a:t>
            </a:r>
            <a:r>
              <a:rPr lang="en-US" sz="1000" dirty="0" smtClean="0"/>
              <a:t> </a:t>
            </a:r>
            <a:r>
              <a:rPr lang="en-US" sz="1000" dirty="0" err="1" smtClean="0"/>
              <a:t>culturali</a:t>
            </a:r>
            <a:r>
              <a:rPr lang="en-US" sz="1000" dirty="0" smtClean="0"/>
              <a:t> e di </a:t>
            </a:r>
            <a:r>
              <a:rPr lang="en-US" sz="1000" dirty="0" err="1" smtClean="0"/>
              <a:t>identità</a:t>
            </a:r>
            <a:r>
              <a:rPr lang="en-US" sz="1000" dirty="0" smtClean="0"/>
              <a:t>: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emarginazione</a:t>
            </a:r>
            <a:r>
              <a:rPr lang="en-US" sz="1000" baseline="0" dirty="0" smtClean="0"/>
              <a:t> </a:t>
            </a:r>
            <a:r>
              <a:rPr lang="en-US" sz="1000" dirty="0" err="1" smtClean="0"/>
              <a:t>culturale</a:t>
            </a:r>
            <a:r>
              <a:rPr lang="en-US" sz="1000" dirty="0" smtClean="0"/>
              <a:t>, </a:t>
            </a:r>
            <a:r>
              <a:rPr lang="en-US" sz="1000" dirty="0" err="1" smtClean="0"/>
              <a:t>mancanza</a:t>
            </a:r>
            <a:r>
              <a:rPr lang="en-US" sz="1000" dirty="0" smtClean="0"/>
              <a:t> di </a:t>
            </a:r>
            <a:r>
              <a:rPr lang="en-US" sz="1000" dirty="0" err="1" smtClean="0"/>
              <a:t>appartenenza</a:t>
            </a:r>
            <a:r>
              <a:rPr lang="en-US" sz="1000" dirty="0" smtClean="0"/>
              <a:t> </a:t>
            </a:r>
            <a:r>
              <a:rPr lang="en-US" sz="1000" dirty="0" err="1" smtClean="0"/>
              <a:t>sia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società</a:t>
            </a:r>
            <a:r>
              <a:rPr lang="en-US" sz="1000" baseline="0" dirty="0" smtClean="0"/>
              <a:t> in cui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vive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quella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genitori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rinforza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solidarietà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religiosa</a:t>
            </a:r>
            <a:r>
              <a:rPr lang="en-US" sz="1000" baseline="0" dirty="0" smtClean="0"/>
              <a:t> </a:t>
            </a:r>
            <a:r>
              <a:rPr lang="en-US" sz="1000" dirty="0" smtClean="0"/>
              <a:t>in </a:t>
            </a:r>
            <a:r>
              <a:rPr lang="en-US" sz="1000" dirty="0" err="1" smtClean="0"/>
              <a:t>tutto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mondo</a:t>
            </a:r>
            <a:endParaRPr lang="nl-NL" sz="1000" dirty="0"/>
          </a:p>
          <a:p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858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dirty="0" err="1" smtClean="0"/>
              <a:t>Che</a:t>
            </a:r>
            <a:r>
              <a:rPr lang="en-US" sz="1000" dirty="0" smtClean="0"/>
              <a:t> app </a:t>
            </a:r>
            <a:r>
              <a:rPr lang="en-US" sz="1000" dirty="0" err="1" smtClean="0"/>
              <a:t>avete</a:t>
            </a:r>
            <a:r>
              <a:rPr lang="en-US" sz="1000" dirty="0" smtClean="0"/>
              <a:t> </a:t>
            </a:r>
            <a:r>
              <a:rPr lang="en-US" sz="1000" dirty="0" err="1" smtClean="0"/>
              <a:t>sul</a:t>
            </a:r>
            <a:r>
              <a:rPr lang="en-US" sz="1000" dirty="0" smtClean="0"/>
              <a:t> </a:t>
            </a:r>
            <a:r>
              <a:rPr lang="en-US" sz="1000" dirty="0" err="1" smtClean="0"/>
              <a:t>vostro</a:t>
            </a:r>
            <a:r>
              <a:rPr lang="en-US" sz="1000" dirty="0" smtClean="0"/>
              <a:t> </a:t>
            </a:r>
            <a:r>
              <a:rPr lang="en-US" sz="1000" dirty="0" err="1" smtClean="0"/>
              <a:t>telefono</a:t>
            </a:r>
            <a:r>
              <a:rPr lang="en-US" sz="1000" dirty="0" smtClean="0"/>
              <a:t>? E </a:t>
            </a:r>
            <a:r>
              <a:rPr lang="en-US" sz="1000" dirty="0" err="1" smtClean="0"/>
              <a:t>che</a:t>
            </a:r>
            <a:r>
              <a:rPr lang="en-US" sz="1000" dirty="0" smtClean="0"/>
              <a:t> app ci </a:t>
            </a:r>
            <a:r>
              <a:rPr lang="en-US" sz="1000" dirty="0" err="1" smtClean="0"/>
              <a:t>sono</a:t>
            </a:r>
            <a:r>
              <a:rPr lang="en-US" sz="1000" dirty="0" smtClean="0"/>
              <a:t> </a:t>
            </a:r>
            <a:r>
              <a:rPr lang="en-US" sz="1000" dirty="0" err="1" smtClean="0"/>
              <a:t>sul</a:t>
            </a:r>
            <a:r>
              <a:rPr lang="en-US" sz="1000" dirty="0" smtClean="0"/>
              <a:t> </a:t>
            </a:r>
            <a:r>
              <a:rPr lang="en-US" sz="1000" dirty="0" err="1" smtClean="0"/>
              <a:t>telefono</a:t>
            </a:r>
            <a:r>
              <a:rPr lang="en-US" sz="1000" dirty="0" smtClean="0"/>
              <a:t> </a:t>
            </a:r>
            <a:r>
              <a:rPr lang="en-US" sz="1000" dirty="0" err="1" smtClean="0"/>
              <a:t>dei</a:t>
            </a:r>
            <a:r>
              <a:rPr lang="en-US" sz="1000" dirty="0" smtClean="0"/>
              <a:t> </a:t>
            </a:r>
            <a:r>
              <a:rPr lang="en-US" sz="1000" dirty="0" err="1" smtClean="0"/>
              <a:t>vostri</a:t>
            </a:r>
            <a:r>
              <a:rPr lang="en-US" sz="1000" dirty="0" smtClean="0"/>
              <a:t> </a:t>
            </a:r>
            <a:r>
              <a:rPr lang="en-US" sz="1000" dirty="0" err="1" smtClean="0"/>
              <a:t>figli</a:t>
            </a:r>
            <a:r>
              <a:rPr lang="en-US" sz="1000" dirty="0" smtClean="0"/>
              <a:t>?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Scambio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esperienze</a:t>
            </a:r>
            <a:r>
              <a:rPr lang="en-US" sz="1000" baseline="0" dirty="0" smtClean="0"/>
              <a:t>. Si </a:t>
            </a:r>
            <a:r>
              <a:rPr lang="en-US" sz="1000" baseline="0" dirty="0" err="1" smtClean="0"/>
              <a:t>può</a:t>
            </a:r>
            <a:r>
              <a:rPr lang="en-US" sz="1000" baseline="0" dirty="0" smtClean="0"/>
              <a:t> fare in </a:t>
            </a:r>
            <a:r>
              <a:rPr lang="en-US" sz="1000" baseline="0" dirty="0" err="1" smtClean="0"/>
              <a:t>coppie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piccoli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gruppi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plenariamente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Elencate</a:t>
            </a:r>
            <a:r>
              <a:rPr lang="en-US" sz="1000" baseline="0" dirty="0" smtClean="0"/>
              <a:t> le </a:t>
            </a:r>
            <a:r>
              <a:rPr lang="en-US" sz="1000" baseline="0" dirty="0" err="1" smtClean="0"/>
              <a:t>piattaforme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dividetele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categorie</a:t>
            </a:r>
            <a:r>
              <a:rPr lang="en-US" sz="1000" baseline="0" dirty="0" smtClean="0"/>
              <a:t>: </a:t>
            </a:r>
            <a:r>
              <a:rPr lang="en-US" sz="1000" baseline="0" dirty="0" err="1" smtClean="0"/>
              <a:t>utilizzate</a:t>
            </a:r>
            <a:r>
              <a:rPr lang="en-US" sz="1000" baseline="0" dirty="0" smtClean="0"/>
              <a:t> da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utilizzate</a:t>
            </a:r>
            <a:r>
              <a:rPr lang="en-US" sz="1000" baseline="0" dirty="0" smtClean="0"/>
              <a:t> dal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target.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Usate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l’imagine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foglio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successivo</a:t>
            </a:r>
            <a:r>
              <a:rPr lang="en-US" sz="1000" baseline="0" dirty="0" smtClean="0"/>
              <a:t>.</a:t>
            </a:r>
            <a:r>
              <a:rPr lang="en-US" sz="1000" dirty="0" smtClean="0"/>
              <a:t> </a:t>
            </a:r>
            <a:endParaRPr lang="nl-N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Discutete</a:t>
            </a:r>
            <a:r>
              <a:rPr lang="en-US" sz="1000" dirty="0" smtClean="0"/>
              <a:t> le </a:t>
            </a:r>
            <a:r>
              <a:rPr lang="en-US" sz="1000" dirty="0" err="1" smtClean="0"/>
              <a:t>differenze</a:t>
            </a:r>
            <a:r>
              <a:rPr lang="en-US" sz="1000" dirty="0" smtClean="0"/>
              <a:t> </a:t>
            </a:r>
            <a:r>
              <a:rPr lang="en-US" sz="1000" dirty="0" err="1" smtClean="0"/>
              <a:t>tra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modo</a:t>
            </a:r>
            <a:r>
              <a:rPr lang="en-US" sz="1000" dirty="0" smtClean="0"/>
              <a:t> in cui </a:t>
            </a:r>
            <a:r>
              <a:rPr lang="en-US" sz="1000" dirty="0" err="1" smtClean="0"/>
              <a:t>i</a:t>
            </a:r>
            <a:r>
              <a:rPr lang="en-US" sz="1000" dirty="0" smtClean="0"/>
              <a:t> </a:t>
            </a:r>
            <a:r>
              <a:rPr lang="en-US" sz="1000" dirty="0" err="1" smtClean="0"/>
              <a:t>partecipanti</a:t>
            </a:r>
            <a:r>
              <a:rPr lang="en-US" sz="1000" dirty="0" smtClean="0"/>
              <a:t> </a:t>
            </a:r>
            <a:r>
              <a:rPr lang="en-US" sz="1000" dirty="0" err="1" smtClean="0"/>
              <a:t>utilizzano</a:t>
            </a:r>
            <a:r>
              <a:rPr lang="en-US" sz="1000" dirty="0" smtClean="0"/>
              <a:t> </a:t>
            </a:r>
            <a:r>
              <a:rPr lang="en-US" sz="1000" dirty="0" err="1" smtClean="0"/>
              <a:t>i</a:t>
            </a:r>
            <a:r>
              <a:rPr lang="en-US" sz="1000" dirty="0" smtClean="0"/>
              <a:t> social</a:t>
            </a:r>
            <a:r>
              <a:rPr lang="en-US" sz="1000" baseline="0" dirty="0" smtClean="0"/>
              <a:t> media e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modo</a:t>
            </a:r>
            <a:r>
              <a:rPr lang="en-US" sz="1000" baseline="0" dirty="0" smtClean="0"/>
              <a:t> in cui li </a:t>
            </a:r>
            <a:r>
              <a:rPr lang="en-US" sz="1000" baseline="0" dirty="0" err="1" smtClean="0"/>
              <a:t>utilizza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loro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target.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Riflettete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plenaria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significato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queste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differenze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/>
              <a:t>20 </a:t>
            </a:r>
            <a:r>
              <a:rPr lang="en-US" sz="1000" baseline="0" dirty="0" err="1" smtClean="0"/>
              <a:t>minuti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886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Scambio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esperienze</a:t>
            </a:r>
            <a:r>
              <a:rPr lang="en-US" sz="1000" baseline="0" dirty="0" smtClean="0"/>
              <a:t>. Si </a:t>
            </a:r>
            <a:r>
              <a:rPr lang="en-US" sz="1000" baseline="0" dirty="0" err="1" smtClean="0"/>
              <a:t>può</a:t>
            </a:r>
            <a:r>
              <a:rPr lang="en-US" sz="1000" baseline="0" dirty="0" smtClean="0"/>
              <a:t> fare in </a:t>
            </a:r>
            <a:r>
              <a:rPr lang="en-US" sz="1000" baseline="0" dirty="0" err="1" smtClean="0"/>
              <a:t>coppie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piccoli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gruppi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plenariamente</a:t>
            </a:r>
            <a:r>
              <a:rPr lang="en-US" sz="1000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Elencate</a:t>
            </a:r>
            <a:r>
              <a:rPr lang="en-US" sz="1000" baseline="0" dirty="0" smtClean="0"/>
              <a:t> le </a:t>
            </a:r>
            <a:r>
              <a:rPr lang="en-US" sz="1000" baseline="0" dirty="0" err="1" smtClean="0"/>
              <a:t>piattaforme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dividetele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categorie</a:t>
            </a:r>
            <a:r>
              <a:rPr lang="en-US" sz="1000" baseline="0" dirty="0" smtClean="0"/>
              <a:t>: </a:t>
            </a:r>
            <a:r>
              <a:rPr lang="en-US" sz="1000" baseline="0" dirty="0" err="1" smtClean="0"/>
              <a:t>utilizzate</a:t>
            </a:r>
            <a:r>
              <a:rPr lang="en-US" sz="1000" baseline="0" dirty="0" smtClean="0"/>
              <a:t> da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utilizzate</a:t>
            </a:r>
            <a:r>
              <a:rPr lang="en-US" sz="1000" baseline="0" dirty="0" smtClean="0"/>
              <a:t> dal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Usate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l’imagine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foglio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successivo</a:t>
            </a:r>
            <a:r>
              <a:rPr lang="en-US" sz="1000" baseline="0" dirty="0" smtClean="0"/>
              <a:t>.</a:t>
            </a:r>
            <a:r>
              <a:rPr lang="en-US" sz="1000" dirty="0" smtClean="0"/>
              <a:t> </a:t>
            </a:r>
            <a:endParaRPr lang="nl-NL" sz="1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Discutete</a:t>
            </a:r>
            <a:r>
              <a:rPr lang="en-US" sz="1000" dirty="0" smtClean="0"/>
              <a:t> le </a:t>
            </a:r>
            <a:r>
              <a:rPr lang="en-US" sz="1000" dirty="0" err="1" smtClean="0"/>
              <a:t>differenze</a:t>
            </a:r>
            <a:r>
              <a:rPr lang="en-US" sz="1000" dirty="0" smtClean="0"/>
              <a:t> </a:t>
            </a:r>
            <a:r>
              <a:rPr lang="en-US" sz="1000" dirty="0" err="1" smtClean="0"/>
              <a:t>tra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modo</a:t>
            </a:r>
            <a:r>
              <a:rPr lang="en-US" sz="1000" dirty="0" smtClean="0"/>
              <a:t> in cui </a:t>
            </a:r>
            <a:r>
              <a:rPr lang="en-US" sz="1000" dirty="0" err="1" smtClean="0"/>
              <a:t>i</a:t>
            </a:r>
            <a:r>
              <a:rPr lang="en-US" sz="1000" dirty="0" smtClean="0"/>
              <a:t> </a:t>
            </a:r>
            <a:r>
              <a:rPr lang="en-US" sz="1000" dirty="0" err="1" smtClean="0"/>
              <a:t>partecipanti</a:t>
            </a:r>
            <a:r>
              <a:rPr lang="en-US" sz="1000" dirty="0" smtClean="0"/>
              <a:t> </a:t>
            </a:r>
            <a:r>
              <a:rPr lang="en-US" sz="1000" dirty="0" err="1" smtClean="0"/>
              <a:t>utilizzano</a:t>
            </a:r>
            <a:r>
              <a:rPr lang="en-US" sz="1000" dirty="0" smtClean="0"/>
              <a:t> </a:t>
            </a:r>
            <a:r>
              <a:rPr lang="en-US" sz="1000" dirty="0" err="1" smtClean="0"/>
              <a:t>i</a:t>
            </a:r>
            <a:r>
              <a:rPr lang="en-US" sz="1000" dirty="0" smtClean="0"/>
              <a:t> social</a:t>
            </a:r>
            <a:r>
              <a:rPr lang="en-US" sz="1000" baseline="0" dirty="0" smtClean="0"/>
              <a:t> media e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modo</a:t>
            </a:r>
            <a:r>
              <a:rPr lang="en-US" sz="1000" baseline="0" dirty="0" smtClean="0"/>
              <a:t> in cui li </a:t>
            </a:r>
            <a:r>
              <a:rPr lang="en-US" sz="1000" baseline="0" dirty="0" err="1" smtClean="0"/>
              <a:t>utilizza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loro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Riflettete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plenariamente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significato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queste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differenze</a:t>
            </a:r>
            <a:r>
              <a:rPr lang="en-US" sz="1000" baseline="0" dirty="0" smtClean="0"/>
              <a:t>.</a:t>
            </a:r>
            <a:endParaRPr lang="en-US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071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u="sng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920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Esercizio</a:t>
            </a:r>
            <a:endParaRPr lang="nl-NL" dirty="0"/>
          </a:p>
          <a:p>
            <a:r>
              <a:rPr lang="nl-NL" dirty="0" smtClean="0"/>
              <a:t>Dividetevi in gruppi più piccoli</a:t>
            </a:r>
            <a:endParaRPr lang="nl-NL" dirty="0"/>
          </a:p>
          <a:p>
            <a:r>
              <a:rPr lang="nl-NL" dirty="0" smtClean="0"/>
              <a:t>Ogni</a:t>
            </a:r>
            <a:r>
              <a:rPr lang="nl-NL" baseline="0" dirty="0" smtClean="0"/>
              <a:t> gruppo esplorerà uno di questi siti web cercando esempi che siano d’ispirazione</a:t>
            </a:r>
            <a:endParaRPr lang="nl-NL" dirty="0" smtClean="0"/>
          </a:p>
          <a:p>
            <a:r>
              <a:rPr lang="nl-NL" dirty="0" smtClean="0"/>
              <a:t>Riferite al gruppo</a:t>
            </a:r>
          </a:p>
          <a:p>
            <a:r>
              <a:rPr lang="nl-NL" dirty="0" smtClean="0"/>
              <a:t>10 minuti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336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u="sng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7791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52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>
                <a:latin typeface="Corbel" panose="020B0503020204020204" pitchFamily="34" charset="0"/>
              </a:rPr>
              <a:t>Presenteremo</a:t>
            </a:r>
            <a:r>
              <a:rPr lang="en-US" sz="1000" dirty="0" smtClean="0">
                <a:latin typeface="Corbel" panose="020B0503020204020204" pitchFamily="34" charset="0"/>
              </a:rPr>
              <a:t> </a:t>
            </a:r>
            <a:r>
              <a:rPr lang="en-US" sz="1000" dirty="0" err="1" smtClean="0">
                <a:latin typeface="Corbel" panose="020B0503020204020204" pitchFamily="34" charset="0"/>
              </a:rPr>
              <a:t>il</a:t>
            </a:r>
            <a:r>
              <a:rPr lang="en-US" sz="1000" dirty="0" smtClean="0">
                <a:latin typeface="Corbel" panose="020B0503020204020204" pitchFamily="34" charset="0"/>
              </a:rPr>
              <a:t> </a:t>
            </a:r>
            <a:r>
              <a:rPr lang="en-US" sz="1000" dirty="0" err="1" smtClean="0">
                <a:latin typeface="Corbel" panose="020B0503020204020204" pitchFamily="34" charset="0"/>
              </a:rPr>
              <a:t>modello</a:t>
            </a:r>
            <a:r>
              <a:rPr lang="en-US" sz="1000" dirty="0" smtClean="0">
                <a:latin typeface="Corbel" panose="020B0503020204020204" pitchFamily="34" charset="0"/>
              </a:rPr>
              <a:t> GAMMMA: </a:t>
            </a:r>
            <a:r>
              <a:rPr lang="en-US" sz="1000" dirty="0" err="1" smtClean="0">
                <a:latin typeface="Corbel" panose="020B0503020204020204" pitchFamily="34" charset="0"/>
              </a:rPr>
              <a:t>questo</a:t>
            </a:r>
            <a:r>
              <a:rPr lang="en-US" sz="1000" dirty="0" smtClean="0">
                <a:latin typeface="Corbel" panose="020B0503020204020204" pitchFamily="34" charset="0"/>
              </a:rPr>
              <a:t> </a:t>
            </a:r>
            <a:r>
              <a:rPr lang="en-US" sz="1000" dirty="0" err="1" smtClean="0">
                <a:latin typeface="Corbel" panose="020B0503020204020204" pitchFamily="34" charset="0"/>
              </a:rPr>
              <a:t>approccio</a:t>
            </a:r>
            <a:r>
              <a:rPr lang="en-US" sz="1000" dirty="0" smtClean="0">
                <a:latin typeface="Corbel" panose="020B0503020204020204" pitchFamily="34" charset="0"/>
              </a:rPr>
              <a:t> vi </a:t>
            </a:r>
            <a:r>
              <a:rPr lang="en-US" sz="1000" dirty="0" err="1" smtClean="0">
                <a:latin typeface="Corbel" panose="020B0503020204020204" pitchFamily="34" charset="0"/>
              </a:rPr>
              <a:t>aiuterà</a:t>
            </a:r>
            <a:r>
              <a:rPr lang="en-US" sz="1000" dirty="0" smtClean="0">
                <a:latin typeface="Corbel" panose="020B0503020204020204" pitchFamily="34" charset="0"/>
              </a:rPr>
              <a:t> a </a:t>
            </a:r>
            <a:r>
              <a:rPr lang="en-US" sz="1000" dirty="0" err="1" smtClean="0">
                <a:latin typeface="Corbel" panose="020B0503020204020204" pitchFamily="34" charset="0"/>
              </a:rPr>
              <a:t>creare</a:t>
            </a:r>
            <a:r>
              <a:rPr lang="en-US" sz="1000" dirty="0" smtClean="0">
                <a:latin typeface="Corbel" panose="020B0503020204020204" pitchFamily="34" charset="0"/>
              </a:rPr>
              <a:t> </a:t>
            </a:r>
            <a:r>
              <a:rPr lang="en-US" sz="1000" dirty="0" err="1" smtClean="0">
                <a:latin typeface="Corbel" panose="020B0503020204020204" pitchFamily="34" charset="0"/>
              </a:rPr>
              <a:t>una</a:t>
            </a:r>
            <a:r>
              <a:rPr lang="en-US" sz="1000" dirty="0" smtClean="0">
                <a:latin typeface="Corbel" panose="020B0503020204020204" pitchFamily="34" charset="0"/>
              </a:rPr>
              <a:t> </a:t>
            </a:r>
            <a:r>
              <a:rPr lang="en-US" sz="1000" dirty="0" err="1" smtClean="0">
                <a:latin typeface="Corbel" panose="020B0503020204020204" pitchFamily="34" charset="0"/>
              </a:rPr>
              <a:t>strategia</a:t>
            </a:r>
            <a:r>
              <a:rPr lang="en-US" sz="1000" dirty="0" smtClean="0">
                <a:latin typeface="Corbel" panose="020B0503020204020204" pitchFamily="34" charset="0"/>
              </a:rPr>
              <a:t> </a:t>
            </a:r>
            <a:r>
              <a:rPr lang="en-US" sz="1000" dirty="0" err="1" smtClean="0">
                <a:latin typeface="Corbel" panose="020B0503020204020204" pitchFamily="34" charset="0"/>
              </a:rPr>
              <a:t>efficace</a:t>
            </a:r>
            <a:r>
              <a:rPr lang="en-US" sz="1000" baseline="0" dirty="0" smtClean="0">
                <a:latin typeface="Corbel" panose="020B0503020204020204" pitchFamily="34" charset="0"/>
              </a:rPr>
              <a:t> per </a:t>
            </a:r>
            <a:r>
              <a:rPr lang="en-US" sz="1000" baseline="0" dirty="0" err="1" smtClean="0">
                <a:latin typeface="Corbel" panose="020B0503020204020204" pitchFamily="34" charset="0"/>
              </a:rPr>
              <a:t>campagne</a:t>
            </a:r>
            <a:r>
              <a:rPr lang="en-US" sz="1000" baseline="0" dirty="0" smtClean="0">
                <a:latin typeface="Corbel" panose="020B0503020204020204" pitchFamily="34" charset="0"/>
              </a:rPr>
              <a:t> online di </a:t>
            </a:r>
            <a:r>
              <a:rPr lang="en-US" sz="1000" baseline="0" dirty="0" err="1" smtClean="0">
                <a:latin typeface="Corbel" panose="020B0503020204020204" pitchFamily="34" charset="0"/>
              </a:rPr>
              <a:t>contronarrazione</a:t>
            </a:r>
            <a:r>
              <a:rPr lang="en-US" sz="1000" baseline="0" dirty="0" smtClean="0">
                <a:latin typeface="Corbel" panose="020B0503020204020204" pitchFamily="34" charset="0"/>
              </a:rPr>
              <a:t> </a:t>
            </a:r>
            <a:r>
              <a:rPr lang="en-US" sz="1000" baseline="0" dirty="0" smtClean="0">
                <a:latin typeface="Corbel" panose="020B0503020204020204" pitchFamily="34" charset="0"/>
              </a:rPr>
              <a:t>e </a:t>
            </a:r>
            <a:r>
              <a:rPr lang="en-US" sz="1000" baseline="0" dirty="0" err="1" smtClean="0">
                <a:latin typeface="Corbel" panose="020B0503020204020204" pitchFamily="34" charset="0"/>
              </a:rPr>
              <a:t>narrazione</a:t>
            </a:r>
            <a:r>
              <a:rPr lang="en-US" sz="1000" baseline="0" dirty="0" smtClean="0">
                <a:latin typeface="Corbel" panose="020B0503020204020204" pitchFamily="34" charset="0"/>
              </a:rPr>
              <a:t> </a:t>
            </a:r>
            <a:r>
              <a:rPr lang="en-US" sz="1000" baseline="0" dirty="0" err="1" smtClean="0">
                <a:latin typeface="Corbel" panose="020B0503020204020204" pitchFamily="34" charset="0"/>
              </a:rPr>
              <a:t>alternativa</a:t>
            </a:r>
            <a:r>
              <a:rPr lang="en-US" sz="1000" baseline="0" dirty="0" smtClean="0">
                <a:latin typeface="Corbel" panose="020B0503020204020204" pitchFamily="34" charset="0"/>
              </a:rPr>
              <a:t>.</a:t>
            </a:r>
            <a:endParaRPr lang="en-US" sz="1000" b="0" u="sng" baseline="0" dirty="0">
              <a:solidFill>
                <a:srgbClr val="FF0000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u="sng" baseline="0" dirty="0">
                <a:solidFill>
                  <a:srgbClr val="FF0000"/>
                </a:solidFill>
              </a:rPr>
              <a:t>Following the GAMMMA sections, participants can make use of a template to take notes during the day</a:t>
            </a:r>
            <a:endParaRPr lang="nl-NL" sz="1000" b="0" u="sng" dirty="0">
              <a:solidFill>
                <a:srgbClr val="FF0000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u="sng" dirty="0">
                <a:solidFill>
                  <a:srgbClr val="FF0000"/>
                </a:solidFill>
              </a:rPr>
              <a:t>The objective is to help empower CSOs to carry out effective campaigns</a:t>
            </a:r>
            <a:r>
              <a:rPr lang="en-US" sz="1000" b="0" u="sng" baseline="0" dirty="0">
                <a:solidFill>
                  <a:srgbClr val="FF0000"/>
                </a:solidFill>
              </a:rPr>
              <a:t> and to shorten their learning curve by sharing experiences of earlier campaigns.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5208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47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48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142875" indent="-142875"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31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07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71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444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22225" indent="-22225"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945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07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885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94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50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67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Seguiremo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approccio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“da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operatori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operatori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tenendo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OSC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conoscono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contesto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locale.</a:t>
            </a:r>
            <a:endParaRPr lang="en-US" sz="10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quindi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facile da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realizzare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0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può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considerato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semplice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strutturare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preparatorio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direzione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campagna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contronarrazione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narrazione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0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Condivideremo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fallimenti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buone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pratiche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faremo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insidie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campagne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comunicazione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un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elenco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sappiamo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falliscono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spesso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0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71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211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915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865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2890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9442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u="none" dirty="0" err="1" smtClean="0"/>
              <a:t>Altri</a:t>
            </a:r>
            <a:r>
              <a:rPr lang="en-US" sz="1000" b="1" u="none" dirty="0" smtClean="0"/>
              <a:t> </a:t>
            </a:r>
            <a:r>
              <a:rPr lang="en-US" sz="1000" b="1" u="none" dirty="0" err="1" smtClean="0"/>
              <a:t>consigli</a:t>
            </a:r>
            <a:r>
              <a:rPr lang="en-US" sz="1000" b="1" u="none" dirty="0" smtClean="0"/>
              <a:t>:</a:t>
            </a:r>
            <a:endParaRPr lang="en-US" sz="1000" b="1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Meno</a:t>
            </a:r>
            <a:r>
              <a:rPr lang="en-US" sz="1000" dirty="0" smtClean="0"/>
              <a:t> è </a:t>
            </a:r>
            <a:r>
              <a:rPr lang="en-US" sz="1000" dirty="0" err="1" smtClean="0"/>
              <a:t>meglio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Un </a:t>
            </a:r>
            <a:r>
              <a:rPr lang="en-US" sz="1000" dirty="0" err="1" smtClean="0"/>
              <a:t>numero</a:t>
            </a:r>
            <a:r>
              <a:rPr lang="en-US" sz="1000" dirty="0" smtClean="0"/>
              <a:t> </a:t>
            </a:r>
            <a:r>
              <a:rPr lang="en-US" sz="1000" dirty="0" err="1" smtClean="0"/>
              <a:t>minore</a:t>
            </a:r>
            <a:r>
              <a:rPr lang="en-US" sz="1000" dirty="0" smtClean="0"/>
              <a:t> di</a:t>
            </a:r>
            <a:r>
              <a:rPr lang="en-US" sz="1000" baseline="0" dirty="0" smtClean="0"/>
              <a:t> post di </a:t>
            </a:r>
            <a:r>
              <a:rPr lang="en-US" sz="1000" baseline="0" dirty="0" err="1" smtClean="0"/>
              <a:t>counterspeech</a:t>
            </a:r>
            <a:r>
              <a:rPr lang="en-US" sz="1000" baseline="0" dirty="0" smtClean="0"/>
              <a:t> ha </a:t>
            </a:r>
            <a:r>
              <a:rPr lang="en-US" sz="1000" baseline="0" dirty="0" err="1" smtClean="0"/>
              <a:t>effetti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maggiori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Post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specifici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meglio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recepiti</a:t>
            </a:r>
            <a:r>
              <a:rPr lang="en-US" sz="1000" baseline="0" dirty="0" smtClean="0"/>
              <a:t>: non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di 1-3 </a:t>
            </a:r>
            <a:r>
              <a:rPr lang="en-US" sz="1000" baseline="0" dirty="0" err="1" smtClean="0"/>
              <a:t>messaggi</a:t>
            </a:r>
            <a:r>
              <a:rPr lang="en-US" sz="1000" baseline="0" dirty="0" smtClean="0"/>
              <a:t> al </a:t>
            </a:r>
            <a:r>
              <a:rPr lang="en-US" sz="1000" baseline="0" dirty="0" err="1" smtClean="0"/>
              <a:t>giorno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Tempestività</a:t>
            </a:r>
            <a:r>
              <a:rPr lang="en-US" sz="1000" dirty="0" smtClean="0"/>
              <a:t> </a:t>
            </a:r>
            <a:r>
              <a:rPr lang="en-US" sz="1000" baseline="0" dirty="0" smtClean="0"/>
              <a:t>= </a:t>
            </a:r>
            <a:r>
              <a:rPr lang="en-US" sz="1000" baseline="0" dirty="0" err="1" smtClean="0"/>
              <a:t>adattate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messaggi</a:t>
            </a:r>
            <a:r>
              <a:rPr lang="en-US" sz="1000" baseline="0" dirty="0" smtClean="0"/>
              <a:t>, post, </a:t>
            </a:r>
            <a:r>
              <a:rPr lang="en-US" sz="1000" baseline="0" dirty="0" err="1" smtClean="0"/>
              <a:t>foto</a:t>
            </a:r>
            <a:r>
              <a:rPr lang="en-US" sz="1000" baseline="0" dirty="0" smtClean="0"/>
              <a:t> e video a </a:t>
            </a:r>
            <a:r>
              <a:rPr lang="en-US" sz="1000" baseline="0" dirty="0" err="1" smtClean="0"/>
              <a:t>eventi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occasioni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attività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attuali</a:t>
            </a:r>
            <a:r>
              <a:rPr lang="en-US" sz="1000" baseline="0" dirty="0" smtClean="0"/>
              <a:t> per 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comunità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circondario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media </a:t>
            </a:r>
            <a:r>
              <a:rPr lang="en-US" sz="1000" baseline="0" dirty="0" err="1" smtClean="0"/>
              <a:t>tradizionali</a:t>
            </a:r>
            <a:endParaRPr lang="en-US" sz="1000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Separate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organico</a:t>
            </a:r>
            <a:r>
              <a:rPr lang="en-US" sz="1000" baseline="0" dirty="0" smtClean="0"/>
              <a:t> da </a:t>
            </a:r>
            <a:r>
              <a:rPr lang="en-US" sz="1000" baseline="0" dirty="0" err="1" smtClean="0"/>
              <a:t>quello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pagamento</a:t>
            </a:r>
            <a:r>
              <a:rPr lang="en-US" sz="1000" baseline="0" dirty="0" smtClean="0"/>
              <a:t> (</a:t>
            </a:r>
            <a:r>
              <a:rPr lang="en-US" sz="1000" baseline="0" dirty="0" err="1" smtClean="0"/>
              <a:t>vedi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inserzioni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Facebook)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u="none" baseline="0" dirty="0" err="1" smtClean="0"/>
              <a:t>Collegate</a:t>
            </a:r>
            <a:r>
              <a:rPr lang="en-US" sz="1000" b="0" u="none" baseline="0" dirty="0" smtClean="0"/>
              <a:t> Facebook a </a:t>
            </a:r>
            <a:r>
              <a:rPr lang="en-US" sz="1000" b="0" u="none" baseline="0" dirty="0" err="1" smtClean="0"/>
              <a:t>Instagram</a:t>
            </a:r>
            <a:endParaRPr lang="nl-NL" sz="1000" b="0" u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442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u="sng" dirty="0" err="1" smtClean="0"/>
              <a:t>Domanda</a:t>
            </a:r>
            <a:r>
              <a:rPr lang="en-US" sz="1000" b="1" u="sng" dirty="0" smtClean="0"/>
              <a:t> </a:t>
            </a:r>
            <a:r>
              <a:rPr lang="en-US" sz="1000" b="1" u="sng" dirty="0" err="1" smtClean="0"/>
              <a:t>ai</a:t>
            </a:r>
            <a:r>
              <a:rPr lang="en-US" sz="1000" b="1" u="sng" dirty="0" smtClean="0"/>
              <a:t>  </a:t>
            </a:r>
            <a:r>
              <a:rPr lang="en-US" sz="1000" b="1" u="sng" dirty="0" err="1" smtClean="0"/>
              <a:t>partecipanti</a:t>
            </a:r>
            <a:r>
              <a:rPr lang="en-US" sz="1000" b="1" u="sng" dirty="0" smtClean="0"/>
              <a:t>: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inviate</a:t>
            </a:r>
            <a:r>
              <a:rPr lang="en-US" sz="1000" b="1" u="sng" baseline="0" dirty="0" smtClean="0"/>
              <a:t> un tweet e </a:t>
            </a:r>
            <a:r>
              <a:rPr lang="en-US" sz="1000" b="1" u="sng" baseline="0" dirty="0" err="1" smtClean="0"/>
              <a:t>controllate</a:t>
            </a:r>
            <a:r>
              <a:rPr lang="en-US" sz="1000" b="1" u="sng" baseline="0" dirty="0" smtClean="0"/>
              <a:t> le </a:t>
            </a:r>
            <a:r>
              <a:rPr lang="en-US" sz="1000" b="1" u="sng" baseline="0" dirty="0" err="1" smtClean="0"/>
              <a:t>reazioni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nella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prossima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pausa</a:t>
            </a:r>
            <a:endParaRPr lang="en-US" sz="1000" b="1" u="sng" baseline="0" dirty="0"/>
          </a:p>
          <a:p>
            <a:endParaRPr lang="en-US" sz="1000" baseline="0" dirty="0"/>
          </a:p>
          <a:p>
            <a:r>
              <a:rPr lang="en-US" sz="1000" dirty="0" smtClean="0"/>
              <a:t>“</a:t>
            </a:r>
            <a:r>
              <a:rPr lang="en-US" sz="1000" dirty="0" err="1" smtClean="0"/>
              <a:t>Gli</a:t>
            </a:r>
            <a:r>
              <a:rPr lang="en-US" sz="1000" dirty="0" smtClean="0"/>
              <a:t> </a:t>
            </a:r>
            <a:r>
              <a:rPr lang="en-US" sz="1000" dirty="0" err="1" smtClean="0"/>
              <a:t>estremisti</a:t>
            </a:r>
            <a:r>
              <a:rPr lang="en-US" sz="1000" dirty="0" smtClean="0"/>
              <a:t> online </a:t>
            </a:r>
            <a:r>
              <a:rPr lang="en-US" sz="1000" dirty="0" err="1" smtClean="0"/>
              <a:t>alzano</a:t>
            </a:r>
            <a:r>
              <a:rPr lang="en-US" sz="1000" dirty="0" smtClean="0"/>
              <a:t> la voce ma </a:t>
            </a:r>
            <a:r>
              <a:rPr lang="en-US" sz="1000" dirty="0" err="1" smtClean="0"/>
              <a:t>sono</a:t>
            </a:r>
            <a:r>
              <a:rPr lang="en-US" sz="1000" dirty="0" smtClean="0"/>
              <a:t> </a:t>
            </a:r>
            <a:r>
              <a:rPr lang="en-US" sz="1000" dirty="0" err="1" smtClean="0"/>
              <a:t>pochi</a:t>
            </a:r>
            <a:r>
              <a:rPr lang="en-US" sz="1000" dirty="0" smtClean="0"/>
              <a:t> – La </a:t>
            </a:r>
            <a:r>
              <a:rPr lang="en-US" sz="1000" dirty="0" err="1" smtClean="0"/>
              <a:t>società</a:t>
            </a:r>
            <a:r>
              <a:rPr lang="en-US" sz="1000" dirty="0" smtClean="0"/>
              <a:t> </a:t>
            </a:r>
            <a:r>
              <a:rPr lang="en-US" sz="1000" dirty="0" err="1" smtClean="0"/>
              <a:t>civile</a:t>
            </a:r>
            <a:r>
              <a:rPr lang="en-US" sz="1000" dirty="0" smtClean="0"/>
              <a:t> </a:t>
            </a:r>
            <a:r>
              <a:rPr lang="en-US" sz="1000" dirty="0" err="1" smtClean="0"/>
              <a:t>si</a:t>
            </a:r>
            <a:r>
              <a:rPr lang="en-US" sz="1000" dirty="0" smtClean="0"/>
              <a:t> </a:t>
            </a:r>
            <a:r>
              <a:rPr lang="en-US" sz="1000" dirty="0" err="1" smtClean="0"/>
              <a:t>fa</a:t>
            </a:r>
            <a:r>
              <a:rPr lang="en-US" sz="1000" dirty="0" smtClean="0"/>
              <a:t> </a:t>
            </a:r>
            <a:r>
              <a:rPr lang="en-US" sz="1000" dirty="0" err="1" smtClean="0"/>
              <a:t>sentire</a:t>
            </a:r>
            <a:r>
              <a:rPr lang="en-US" sz="1000" dirty="0" smtClean="0"/>
              <a:t> </a:t>
            </a:r>
            <a:r>
              <a:rPr lang="en-US" sz="1000" dirty="0"/>
              <a:t>&gt; #RANCSEP #EUINTERNETFORUM</a:t>
            </a:r>
          </a:p>
          <a:p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Utilizzare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forza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positività</a:t>
            </a:r>
            <a:r>
              <a:rPr lang="en-US" sz="1000" dirty="0" smtClean="0"/>
              <a:t>.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La </a:t>
            </a:r>
            <a:r>
              <a:rPr lang="en-US" sz="1000" dirty="0" err="1" smtClean="0"/>
              <a:t>cosa</a:t>
            </a:r>
            <a:r>
              <a:rPr lang="en-US" sz="1000" dirty="0" smtClean="0"/>
              <a:t> </a:t>
            </a:r>
            <a:r>
              <a:rPr lang="en-US" sz="1000" dirty="0" err="1" smtClean="0"/>
              <a:t>più</a:t>
            </a:r>
            <a:r>
              <a:rPr lang="en-US" sz="1000" dirty="0" smtClean="0"/>
              <a:t> </a:t>
            </a:r>
            <a:r>
              <a:rPr lang="en-US" sz="1000" dirty="0" err="1" smtClean="0"/>
              <a:t>importante</a:t>
            </a:r>
            <a:r>
              <a:rPr lang="en-US" sz="1000" dirty="0" smtClean="0"/>
              <a:t> è </a:t>
            </a:r>
            <a:r>
              <a:rPr lang="en-US" sz="1000" dirty="0" err="1" smtClean="0"/>
              <a:t>esserci</a:t>
            </a:r>
            <a:r>
              <a:rPr lang="en-US" sz="1000" dirty="0" smtClean="0"/>
              <a:t> al </a:t>
            </a:r>
            <a:r>
              <a:rPr lang="en-US" sz="1000" dirty="0" err="1" smtClean="0"/>
              <a:t>momento</a:t>
            </a:r>
            <a:r>
              <a:rPr lang="en-US" sz="1000" dirty="0" smtClean="0"/>
              <a:t> giusto. </a:t>
            </a:r>
            <a:r>
              <a:rPr lang="en-US" sz="1000" dirty="0" err="1" smtClean="0"/>
              <a:t>Reagire</a:t>
            </a:r>
            <a:r>
              <a:rPr lang="en-US" sz="1000" dirty="0" smtClean="0"/>
              <a:t> </a:t>
            </a:r>
            <a:r>
              <a:rPr lang="en-US" sz="1000" dirty="0" err="1" smtClean="0"/>
              <a:t>direttamente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eventi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accadono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eventi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organizzati</a:t>
            </a:r>
            <a:r>
              <a:rPr lang="en-US" sz="1000" baseline="0" dirty="0" smtClean="0"/>
              <a:t> da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stessi</a:t>
            </a:r>
            <a:r>
              <a:rPr lang="en-US" sz="1000" baseline="0" dirty="0" smtClean="0"/>
              <a:t>.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Al </a:t>
            </a:r>
            <a:r>
              <a:rPr lang="en-US" sz="1000" dirty="0" err="1" smtClean="0"/>
              <a:t>contrario</a:t>
            </a:r>
            <a:r>
              <a:rPr lang="en-US" sz="1000" dirty="0" smtClean="0"/>
              <a:t> di Facebook</a:t>
            </a:r>
            <a:r>
              <a:rPr lang="en-US" sz="1000" baseline="0" dirty="0" smtClean="0"/>
              <a:t> non ci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limiti</a:t>
            </a:r>
            <a:r>
              <a:rPr lang="en-US" sz="1000" baseline="0" dirty="0" smtClean="0"/>
              <a:t> al </a:t>
            </a:r>
            <a:r>
              <a:rPr lang="en-US" sz="1000" baseline="0" dirty="0" err="1" smtClean="0"/>
              <a:t>numero</a:t>
            </a:r>
            <a:r>
              <a:rPr lang="en-US" sz="1000" baseline="0" dirty="0" smtClean="0"/>
              <a:t> di post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</a:t>
            </a:r>
            <a:r>
              <a:rPr lang="en-US" sz="1000" baseline="0" dirty="0"/>
              <a:t>Twitter, </a:t>
            </a:r>
            <a:r>
              <a:rPr lang="en-US" sz="1000" baseline="0" dirty="0" smtClean="0"/>
              <a:t>grazie </a:t>
            </a:r>
            <a:r>
              <a:rPr lang="en-US" sz="1000" baseline="0" dirty="0" err="1" smtClean="0"/>
              <a:t>alla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velocità</a:t>
            </a:r>
            <a:r>
              <a:rPr lang="en-US" sz="1000" baseline="0" dirty="0" smtClean="0"/>
              <a:t> con cui </a:t>
            </a:r>
            <a:r>
              <a:rPr lang="en-US" sz="1000" baseline="0" dirty="0" err="1" smtClean="0"/>
              <a:t>viene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aggiornata</a:t>
            </a:r>
            <a:r>
              <a:rPr lang="en-US" sz="1000" baseline="0" dirty="0" smtClean="0"/>
              <a:t> la timeline.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Ciò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offre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l’opportunità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riciclare</a:t>
            </a:r>
            <a:r>
              <a:rPr lang="en-US" sz="1000" baseline="0" dirty="0" smtClean="0"/>
              <a:t> tweets </a:t>
            </a:r>
            <a:r>
              <a:rPr lang="en-US" sz="1000" baseline="0" dirty="0" err="1" smtClean="0"/>
              <a:t>nonché</a:t>
            </a:r>
            <a:r>
              <a:rPr lang="en-US" sz="1000" baseline="0" dirty="0" smtClean="0"/>
              <a:t> post </a:t>
            </a:r>
            <a:r>
              <a:rPr lang="en-US" sz="1000" baseline="0" dirty="0" err="1" smtClean="0"/>
              <a:t>propri</a:t>
            </a:r>
            <a:r>
              <a:rPr lang="en-US" sz="1000" baseline="0" dirty="0" smtClean="0"/>
              <a:t>  da </a:t>
            </a:r>
            <a:r>
              <a:rPr lang="en-US" sz="1000" baseline="0" dirty="0" err="1" smtClean="0"/>
              <a:t>altre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piattaforme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E </a:t>
            </a:r>
            <a:r>
              <a:rPr lang="en-US" sz="1000" baseline="0" dirty="0" err="1" smtClean="0"/>
              <a:t>potete</a:t>
            </a:r>
            <a:r>
              <a:rPr lang="en-US" sz="1000" baseline="0" dirty="0" smtClean="0"/>
              <a:t> fare </a:t>
            </a:r>
            <a:r>
              <a:rPr lang="en-US" sz="1000" baseline="0" dirty="0" err="1" smtClean="0"/>
              <a:t>delle</a:t>
            </a:r>
            <a:r>
              <a:rPr lang="en-US" sz="1000" baseline="0" dirty="0" smtClean="0"/>
              <a:t> prove </a:t>
            </a:r>
            <a:r>
              <a:rPr lang="en-US" sz="1000" baseline="0" dirty="0" err="1" smtClean="0"/>
              <a:t>scrivendo</a:t>
            </a:r>
            <a:r>
              <a:rPr lang="en-US" sz="1000" baseline="0" dirty="0" smtClean="0"/>
              <a:t> un tweet e </a:t>
            </a:r>
            <a:r>
              <a:rPr lang="en-US" sz="1000" baseline="0" dirty="0" err="1" smtClean="0"/>
              <a:t>controllando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reazione</a:t>
            </a:r>
            <a:r>
              <a:rPr lang="en-US" sz="1000" baseline="0" dirty="0" smtClean="0"/>
              <a:t>.</a:t>
            </a:r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 err="1" smtClean="0"/>
              <a:t>Sessione</a:t>
            </a:r>
            <a:r>
              <a:rPr lang="en-US" sz="1000" dirty="0" smtClean="0"/>
              <a:t> Q </a:t>
            </a:r>
            <a:r>
              <a:rPr lang="en-US" sz="1000" dirty="0"/>
              <a:t>&amp; A </a:t>
            </a:r>
            <a:r>
              <a:rPr lang="en-US" sz="1000" dirty="0" smtClean="0"/>
              <a:t>: per </a:t>
            </a:r>
            <a:r>
              <a:rPr lang="en-US" sz="1000" dirty="0" err="1" smtClean="0"/>
              <a:t>es</a:t>
            </a:r>
            <a:r>
              <a:rPr lang="en-US" sz="1000" dirty="0" smtClean="0"/>
              <a:t>. </a:t>
            </a:r>
            <a:r>
              <a:rPr lang="en-US" sz="1000" dirty="0" err="1" smtClean="0"/>
              <a:t>nella</a:t>
            </a:r>
            <a:r>
              <a:rPr lang="en-US" sz="1000" dirty="0" smtClean="0"/>
              <a:t> </a:t>
            </a:r>
            <a:r>
              <a:rPr lang="en-US" sz="1000" dirty="0" err="1" smtClean="0"/>
              <a:t>prossima</a:t>
            </a:r>
            <a:r>
              <a:rPr lang="en-US" sz="1000" dirty="0" smtClean="0"/>
              <a:t> </a:t>
            </a:r>
            <a:r>
              <a:rPr lang="en-US" sz="1000" dirty="0" err="1" smtClean="0"/>
              <a:t>ora</a:t>
            </a:r>
            <a:r>
              <a:rPr lang="en-US" sz="1000" dirty="0" smtClean="0"/>
              <a:t> </a:t>
            </a:r>
            <a:r>
              <a:rPr lang="en-US" sz="1000" dirty="0" err="1" smtClean="0"/>
              <a:t>saremo</a:t>
            </a:r>
            <a:r>
              <a:rPr lang="en-US" sz="1000" dirty="0" smtClean="0"/>
              <a:t> online e </a:t>
            </a:r>
            <a:r>
              <a:rPr lang="en-US" sz="1000" dirty="0" err="1" smtClean="0"/>
              <a:t>felici</a:t>
            </a:r>
            <a:r>
              <a:rPr lang="en-US" sz="1000" dirty="0" smtClean="0"/>
              <a:t> di </a:t>
            </a:r>
            <a:r>
              <a:rPr lang="en-US" sz="1000" dirty="0" err="1" smtClean="0"/>
              <a:t>rispondere</a:t>
            </a:r>
            <a:r>
              <a:rPr lang="en-US" sz="1000" dirty="0" smtClean="0"/>
              <a:t> </a:t>
            </a:r>
            <a:r>
              <a:rPr lang="en-US" sz="1000" dirty="0" err="1" smtClean="0"/>
              <a:t>alle</a:t>
            </a:r>
            <a:r>
              <a:rPr lang="en-US" sz="1000" dirty="0" smtClean="0"/>
              <a:t> </a:t>
            </a:r>
            <a:r>
              <a:rPr lang="en-US" sz="1000" dirty="0" err="1" smtClean="0"/>
              <a:t>vostre</a:t>
            </a:r>
            <a:r>
              <a:rPr lang="en-US" sz="1000" dirty="0" smtClean="0"/>
              <a:t> </a:t>
            </a:r>
            <a:r>
              <a:rPr lang="en-US" sz="1000" dirty="0" err="1" smtClean="0"/>
              <a:t>domande</a:t>
            </a:r>
            <a:endParaRPr lang="en-US" sz="1000" baseline="0" dirty="0"/>
          </a:p>
          <a:p>
            <a:endParaRPr lang="en-US" sz="1000" baseline="0" dirty="0"/>
          </a:p>
          <a:p>
            <a:r>
              <a:rPr lang="en-US" sz="1000" baseline="0" dirty="0" err="1" smtClean="0"/>
              <a:t>Esempio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linguaggio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personale</a:t>
            </a:r>
            <a:r>
              <a:rPr lang="en-US" sz="1000" baseline="0" dirty="0" smtClean="0"/>
              <a:t>: </a:t>
            </a:r>
            <a:r>
              <a:rPr lang="en-US" sz="1000" baseline="0" dirty="0"/>
              <a:t>Met office </a:t>
            </a:r>
            <a:r>
              <a:rPr lang="en-US" sz="1000" baseline="0" dirty="0" smtClean="0"/>
              <a:t>e Innocent </a:t>
            </a:r>
            <a:r>
              <a:rPr lang="en-US" sz="1000" baseline="0" dirty="0"/>
              <a:t>Drinks</a:t>
            </a:r>
          </a:p>
          <a:p>
            <a:endParaRPr lang="en-US" sz="1000" baseline="0" dirty="0"/>
          </a:p>
          <a:p>
            <a:r>
              <a:rPr lang="en-US" sz="1000" baseline="0" dirty="0" err="1" smtClean="0"/>
              <a:t>Esempio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momento</a:t>
            </a:r>
            <a:r>
              <a:rPr lang="en-US" sz="1000" baseline="0" dirty="0" smtClean="0"/>
              <a:t>: tweet del </a:t>
            </a:r>
            <a:r>
              <a:rPr lang="en-US" sz="1000" baseline="0" dirty="0"/>
              <a:t>Britain Tourist office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185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err="1" smtClean="0"/>
              <a:t>Domanda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ai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partecipanti</a:t>
            </a:r>
            <a:r>
              <a:rPr lang="en-US" sz="1000" b="1" dirty="0" smtClean="0"/>
              <a:t>:</a:t>
            </a:r>
            <a:r>
              <a:rPr lang="en-US" sz="1000" b="1" baseline="0" dirty="0" smtClean="0"/>
              <a:t> a </a:t>
            </a:r>
            <a:r>
              <a:rPr lang="en-US" sz="1000" b="1" baseline="0" dirty="0" err="1" smtClean="0"/>
              <a:t>quanti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canali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youtube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siete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iscritti</a:t>
            </a:r>
            <a:r>
              <a:rPr lang="en-US" sz="1000" b="1" baseline="0" dirty="0" smtClean="0"/>
              <a:t>? </a:t>
            </a:r>
            <a:r>
              <a:rPr lang="en-US" sz="1000" b="1" baseline="0" dirty="0" err="1" smtClean="0"/>
              <a:t>Che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tipo</a:t>
            </a:r>
            <a:r>
              <a:rPr lang="en-US" sz="1000" b="1" baseline="0" dirty="0" smtClean="0"/>
              <a:t> di video </a:t>
            </a:r>
            <a:r>
              <a:rPr lang="en-US" sz="1000" b="1" baseline="0" dirty="0" err="1" smtClean="0"/>
              <a:t>guardate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prevalentemente</a:t>
            </a:r>
            <a:r>
              <a:rPr lang="en-US" sz="1000" b="1" baseline="0" dirty="0" smtClean="0"/>
              <a:t>?</a:t>
            </a:r>
            <a:endParaRPr lang="en-US" sz="1000" b="1" baseline="0" dirty="0"/>
          </a:p>
          <a:p>
            <a:endParaRPr lang="en-US" sz="1000" dirty="0"/>
          </a:p>
          <a:p>
            <a:r>
              <a:rPr lang="en-US" sz="1000" dirty="0"/>
              <a:t>YouTube </a:t>
            </a:r>
            <a:r>
              <a:rPr lang="en-US" sz="1000" dirty="0" smtClean="0"/>
              <a:t>è la </a:t>
            </a:r>
            <a:r>
              <a:rPr lang="en-US" sz="1000" dirty="0" err="1" smtClean="0"/>
              <a:t>seconda</a:t>
            </a:r>
            <a:r>
              <a:rPr lang="en-US" sz="1000" dirty="0" smtClean="0"/>
              <a:t> </a:t>
            </a:r>
            <a:r>
              <a:rPr lang="en-US" sz="1000" dirty="0" err="1" smtClean="0"/>
              <a:t>principale</a:t>
            </a:r>
            <a:r>
              <a:rPr lang="en-US" sz="1000" dirty="0" smtClean="0"/>
              <a:t> </a:t>
            </a:r>
            <a:r>
              <a:rPr lang="en-US" sz="1000" dirty="0" err="1" smtClean="0"/>
              <a:t>piattaforma</a:t>
            </a:r>
            <a:r>
              <a:rPr lang="en-US" sz="1000" dirty="0" smtClean="0"/>
              <a:t> di social media </a:t>
            </a:r>
            <a:r>
              <a:rPr lang="en-US" sz="1000" dirty="0" err="1" smtClean="0"/>
              <a:t>nel</a:t>
            </a:r>
            <a:r>
              <a:rPr lang="en-US" sz="1000" dirty="0" smtClean="0"/>
              <a:t> </a:t>
            </a:r>
            <a:r>
              <a:rPr lang="en-US" sz="1000" dirty="0" err="1" smtClean="0"/>
              <a:t>mondo</a:t>
            </a:r>
            <a:r>
              <a:rPr lang="en-US" sz="1000" dirty="0" smtClean="0"/>
              <a:t>: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essa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rivolgono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molte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iniziano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cercare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contenuti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estremisti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endParaRPr lang="en-US" sz="1000" dirty="0"/>
          </a:p>
          <a:p>
            <a:r>
              <a:rPr lang="en-US" sz="1000" dirty="0" smtClean="0"/>
              <a:t>Se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un’istituzione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occupa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istruzione</a:t>
            </a:r>
            <a:r>
              <a:rPr lang="en-US" sz="1000" baseline="0" dirty="0" smtClean="0"/>
              <a:t>: come </a:t>
            </a:r>
            <a:r>
              <a:rPr lang="en-US" sz="1000" baseline="0" dirty="0" err="1" smtClean="0"/>
              <a:t>trovate</a:t>
            </a:r>
            <a:r>
              <a:rPr lang="en-US" sz="1000" baseline="0" dirty="0" smtClean="0"/>
              <a:t> un </a:t>
            </a:r>
            <a:r>
              <a:rPr lang="en-US" sz="1000" baseline="0" dirty="0" err="1" smtClean="0"/>
              <a:t>equilibrio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divertenti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ed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educativi</a:t>
            </a:r>
            <a:r>
              <a:rPr lang="en-US" sz="1000" baseline="0" dirty="0" smtClean="0"/>
              <a:t>/</a:t>
            </a:r>
            <a:r>
              <a:rPr lang="en-US" sz="1000" baseline="0" dirty="0" err="1" smtClean="0"/>
              <a:t>seri</a:t>
            </a:r>
            <a:r>
              <a:rPr lang="en-US" sz="1000" baseline="0" dirty="0" smtClean="0"/>
              <a:t>?</a:t>
            </a:r>
            <a:r>
              <a:rPr lang="en-US" sz="1000" dirty="0" smtClean="0"/>
              <a:t> 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maggior</a:t>
            </a:r>
            <a:r>
              <a:rPr lang="en-US" sz="1000" baseline="0" dirty="0" smtClean="0"/>
              <a:t> parte </a:t>
            </a:r>
            <a:r>
              <a:rPr lang="en-US" sz="1000" baseline="0" dirty="0" err="1" smtClean="0"/>
              <a:t>dei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contenuti</a:t>
            </a:r>
            <a:r>
              <a:rPr lang="en-US" sz="1000" baseline="0" dirty="0" smtClean="0"/>
              <a:t> di </a:t>
            </a:r>
            <a:r>
              <a:rPr lang="en-US" sz="1000" dirty="0" smtClean="0"/>
              <a:t>YouTube è </a:t>
            </a:r>
            <a:r>
              <a:rPr lang="en-US" sz="1000" dirty="0" err="1" smtClean="0"/>
              <a:t>didattica</a:t>
            </a:r>
            <a:r>
              <a:rPr lang="en-US" sz="1000" dirty="0" smtClean="0"/>
              <a:t>. Per </a:t>
            </a:r>
            <a:r>
              <a:rPr lang="en-US" sz="1000" dirty="0" err="1" smtClean="0"/>
              <a:t>es</a:t>
            </a:r>
            <a:r>
              <a:rPr lang="en-US" sz="1000" dirty="0" smtClean="0"/>
              <a:t>. la </a:t>
            </a:r>
            <a:r>
              <a:rPr lang="en-US" sz="1000" dirty="0" err="1" smtClean="0"/>
              <a:t>serie</a:t>
            </a:r>
            <a:r>
              <a:rPr lang="en-US" sz="1000" dirty="0" smtClean="0"/>
              <a:t> “Animate” – How to help every child fulfill their potential?</a:t>
            </a:r>
          </a:p>
          <a:p>
            <a:endParaRPr lang="en-US" sz="1000" baseline="0" dirty="0" smtClean="0"/>
          </a:p>
          <a:p>
            <a:r>
              <a:rPr lang="en-US" sz="1000" baseline="0" dirty="0" err="1" smtClean="0"/>
              <a:t>Quando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lavora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strategia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volta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comunicare</a:t>
            </a:r>
            <a:r>
              <a:rPr lang="en-US" sz="1000" baseline="0" dirty="0" smtClean="0"/>
              <a:t> con </a:t>
            </a:r>
            <a:r>
              <a:rPr lang="en-US" sz="1000" baseline="0" dirty="0" err="1" smtClean="0"/>
              <a:t>questi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gruppi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rischio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utile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presenti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anche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piattaforma</a:t>
            </a:r>
            <a:r>
              <a:rPr lang="en-US" sz="1000" baseline="0" dirty="0" smtClean="0"/>
              <a:t> YouTube.</a:t>
            </a:r>
          </a:p>
          <a:p>
            <a:r>
              <a:rPr lang="en-US" sz="1000" baseline="0" dirty="0" smtClean="0"/>
              <a:t>Con </a:t>
            </a:r>
            <a:r>
              <a:rPr lang="en-US" sz="1000" baseline="0" dirty="0" err="1" smtClean="0"/>
              <a:t>contenuti</a:t>
            </a:r>
            <a:r>
              <a:rPr lang="en-US" sz="1000" baseline="0" dirty="0" smtClean="0"/>
              <a:t> ben </a:t>
            </a:r>
            <a:r>
              <a:rPr lang="en-US" sz="1000" baseline="0" dirty="0" err="1" smtClean="0"/>
              <a:t>sviluppati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potreste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riuscire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entrare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nella</a:t>
            </a:r>
            <a:r>
              <a:rPr lang="en-US" sz="1000" baseline="0" dirty="0" smtClean="0"/>
              <a:t> </a:t>
            </a:r>
            <a:r>
              <a:rPr lang="en-US" sz="1000" b="1" u="sng" baseline="0" dirty="0" smtClean="0"/>
              <a:t>camera </a:t>
            </a:r>
            <a:r>
              <a:rPr lang="en-US" sz="1000" b="1" u="sng" baseline="0" dirty="0" err="1" smtClean="0"/>
              <a:t>dell’eco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appartengono</a:t>
            </a:r>
            <a:r>
              <a:rPr lang="en-US" sz="1000" baseline="0" dirty="0" smtClean="0"/>
              <a:t> al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target.</a:t>
            </a:r>
          </a:p>
          <a:p>
            <a:endParaRPr lang="en-US" sz="1000" baseline="0" dirty="0" smtClean="0"/>
          </a:p>
          <a:p>
            <a:r>
              <a:rPr lang="en-US" sz="1000" baseline="0" dirty="0" smtClean="0"/>
              <a:t>NON è </a:t>
            </a:r>
            <a:r>
              <a:rPr lang="en-US" sz="1000" baseline="0" dirty="0" err="1" smtClean="0"/>
              <a:t>difficile</a:t>
            </a:r>
            <a:r>
              <a:rPr lang="en-US" sz="1000" baseline="0" dirty="0" smtClean="0"/>
              <a:t> fare un video per YouTube: </a:t>
            </a:r>
            <a:r>
              <a:rPr lang="en-US" sz="1000" baseline="0" dirty="0" err="1" smtClean="0"/>
              <a:t>chiunque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farlo</a:t>
            </a:r>
            <a:r>
              <a:rPr lang="en-US" sz="1000" baseline="0" dirty="0" smtClean="0"/>
              <a:t> con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proprio</a:t>
            </a:r>
            <a:r>
              <a:rPr lang="en-US" sz="1000" baseline="0" dirty="0" smtClean="0"/>
              <a:t> smartphone o tablet. </a:t>
            </a:r>
          </a:p>
          <a:p>
            <a:endParaRPr lang="en-US" sz="1000" baseline="0" dirty="0" smtClean="0"/>
          </a:p>
          <a:p>
            <a:r>
              <a:rPr lang="en-US" sz="1000" baseline="0" dirty="0" err="1" smtClean="0"/>
              <a:t>Esistono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numerose</a:t>
            </a:r>
            <a:r>
              <a:rPr lang="en-US" sz="1000" baseline="0" dirty="0" smtClean="0"/>
              <a:t> app per la </a:t>
            </a:r>
            <a:r>
              <a:rPr lang="en-US" sz="1000" baseline="0" dirty="0" err="1" smtClean="0"/>
              <a:t>registrazione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l’editing</a:t>
            </a:r>
            <a:r>
              <a:rPr lang="en-US" sz="1000" baseline="0" dirty="0" smtClean="0"/>
              <a:t> e lo styling </a:t>
            </a:r>
            <a:r>
              <a:rPr lang="en-US" sz="1000" baseline="0" dirty="0" err="1" smtClean="0"/>
              <a:t>delle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produzioni</a:t>
            </a:r>
            <a:r>
              <a:rPr lang="en-US" sz="1000" baseline="0" dirty="0" smtClean="0"/>
              <a:t>.</a:t>
            </a:r>
          </a:p>
          <a:p>
            <a:r>
              <a:rPr lang="en-US" sz="1000" baseline="0" dirty="0" smtClean="0"/>
              <a:t>La </a:t>
            </a:r>
            <a:r>
              <a:rPr lang="en-US" sz="1000" baseline="0" dirty="0" err="1" smtClean="0"/>
              <a:t>maggior</a:t>
            </a:r>
            <a:r>
              <a:rPr lang="en-US" sz="1000" baseline="0" dirty="0" smtClean="0"/>
              <a:t> parte di </a:t>
            </a:r>
            <a:r>
              <a:rPr lang="en-US" sz="1000" baseline="0" dirty="0" err="1" smtClean="0"/>
              <a:t>queste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cose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fatta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semplicemente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dispositivo</a:t>
            </a:r>
            <a:r>
              <a:rPr lang="en-US" sz="1000" baseline="0" dirty="0" smtClean="0"/>
              <a:t> mobile.</a:t>
            </a:r>
          </a:p>
          <a:p>
            <a:endParaRPr lang="en-US" sz="1000" baseline="0" dirty="0" smtClean="0"/>
          </a:p>
          <a:p>
            <a:r>
              <a:rPr lang="en-US" sz="1000" baseline="0" dirty="0" smtClean="0"/>
              <a:t>La </a:t>
            </a:r>
            <a:r>
              <a:rPr lang="en-US" sz="1000" baseline="0" dirty="0" err="1" smtClean="0"/>
              <a:t>semplicità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certa</a:t>
            </a:r>
            <a:r>
              <a:rPr lang="en-US" sz="1000" baseline="0" dirty="0" smtClean="0"/>
              <a:t> dose di </a:t>
            </a:r>
            <a:r>
              <a:rPr lang="en-US" sz="1000" baseline="0" dirty="0" err="1" smtClean="0"/>
              <a:t>amatorialità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produzione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accresceranno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addirittura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l’attendibilità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video.</a:t>
            </a:r>
          </a:p>
          <a:p>
            <a:r>
              <a:rPr lang="en-US" sz="1000" baseline="0" dirty="0" smtClean="0"/>
              <a:t>Se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visualizzatori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vedono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non </a:t>
            </a:r>
            <a:r>
              <a:rPr lang="en-US" sz="1000" baseline="0" dirty="0" err="1" smtClean="0"/>
              <a:t>siete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dei</a:t>
            </a:r>
            <a:r>
              <a:rPr lang="en-US" sz="1000" baseline="0" dirty="0" smtClean="0"/>
              <a:t> film-maker </a:t>
            </a:r>
            <a:r>
              <a:rPr lang="en-US" sz="1000" baseline="0" dirty="0" err="1" smtClean="0"/>
              <a:t>professionisti</a:t>
            </a:r>
            <a:r>
              <a:rPr lang="en-US" sz="1000" baseline="0" dirty="0" smtClean="0"/>
              <a:t> non è un </a:t>
            </a:r>
            <a:r>
              <a:rPr lang="en-US" sz="1000" baseline="0" dirty="0" err="1" smtClean="0"/>
              <a:t>problema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anzi</a:t>
            </a:r>
            <a:r>
              <a:rPr lang="en-US" sz="1000" baseline="0" dirty="0" smtClean="0"/>
              <a:t> è un </a:t>
            </a:r>
            <a:r>
              <a:rPr lang="en-US" sz="1000" baseline="0" dirty="0" err="1" smtClean="0"/>
              <a:t>vantaggio</a:t>
            </a:r>
            <a:r>
              <a:rPr lang="en-US" sz="1000" baseline="0" dirty="0" smtClean="0"/>
              <a:t>: in </a:t>
            </a:r>
            <a:r>
              <a:rPr lang="en-US" sz="1000" baseline="0" dirty="0" err="1" smtClean="0"/>
              <a:t>questo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sottolinea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l’autenticità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messaggio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diventa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personale</a:t>
            </a:r>
            <a:r>
              <a:rPr lang="en-US" sz="1000" baseline="0" dirty="0" smtClean="0"/>
              <a:t>. </a:t>
            </a:r>
          </a:p>
          <a:p>
            <a:r>
              <a:rPr lang="en-US" sz="1000" baseline="0" dirty="0" err="1" smtClean="0"/>
              <a:t>L’elemento</a:t>
            </a:r>
            <a:r>
              <a:rPr lang="en-US" sz="1000" baseline="0" dirty="0" smtClean="0"/>
              <a:t> “</a:t>
            </a:r>
            <a:r>
              <a:rPr lang="en-US" sz="1000" baseline="0" dirty="0" err="1" smtClean="0"/>
              <a:t>personale</a:t>
            </a:r>
            <a:r>
              <a:rPr lang="en-US" sz="1000" baseline="0" dirty="0" smtClean="0"/>
              <a:t>” è la </a:t>
            </a:r>
            <a:r>
              <a:rPr lang="en-US" sz="1000" baseline="0" dirty="0" err="1" smtClean="0"/>
              <a:t>chiave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successo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YouTube: state </a:t>
            </a:r>
            <a:r>
              <a:rPr lang="en-US" sz="1000" baseline="0" dirty="0" err="1" smtClean="0"/>
              <a:t>iniziando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conversazione con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interessate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aspettano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mostriate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interesse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loro</a:t>
            </a:r>
            <a:r>
              <a:rPr lang="en-US" sz="1000" baseline="0" dirty="0" smtClean="0"/>
              <a:t>… </a:t>
            </a:r>
            <a:r>
              <a:rPr lang="en-US" sz="1000" baseline="0" dirty="0" err="1" smtClean="0"/>
              <a:t>mostrando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stessi</a:t>
            </a:r>
            <a:r>
              <a:rPr lang="en-US" sz="1000" baseline="0" dirty="0" smtClean="0"/>
              <a:t>.</a:t>
            </a:r>
          </a:p>
          <a:p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1630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8734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Esempi</a:t>
            </a:r>
            <a:r>
              <a:rPr lang="nl-NL" baseline="0" dirty="0" smtClean="0"/>
              <a:t> di dialogo</a:t>
            </a:r>
            <a:r>
              <a:rPr lang="nl-NL" dirty="0" smtClean="0"/>
              <a:t> online</a:t>
            </a:r>
            <a:endParaRPr lang="nl-NL" dirty="0"/>
          </a:p>
          <a:p>
            <a:r>
              <a:rPr lang="nl-NL" dirty="0" smtClean="0"/>
              <a:t>Presentate</a:t>
            </a:r>
            <a:r>
              <a:rPr lang="nl-NL" baseline="0" dirty="0" smtClean="0"/>
              <a:t> questi esempi dopo che i partecipanti hanno svolto la loro ricerca</a:t>
            </a:r>
            <a:endParaRPr lang="nl-NL" dirty="0"/>
          </a:p>
          <a:p>
            <a:r>
              <a:rPr lang="nl-NL" dirty="0" smtClean="0"/>
              <a:t>Sia Jesse che </a:t>
            </a:r>
            <a:r>
              <a:rPr lang="nl-NL" dirty="0"/>
              <a:t>Alexander </a:t>
            </a:r>
            <a:r>
              <a:rPr lang="nl-NL" dirty="0" smtClean="0"/>
              <a:t>sono comparsi sulla mia timeline di </a:t>
            </a:r>
            <a:r>
              <a:rPr lang="nl-NL" dirty="0"/>
              <a:t>facebook </a:t>
            </a:r>
            <a:r>
              <a:rPr lang="nl-NL" dirty="0" smtClean="0"/>
              <a:t>dopo il fallimento dei</a:t>
            </a:r>
            <a:r>
              <a:rPr lang="nl-NL" baseline="0" dirty="0" smtClean="0"/>
              <a:t> negoziati per la nuova coalizione </a:t>
            </a:r>
            <a:r>
              <a:rPr lang="nl-NL" dirty="0" smtClean="0"/>
              <a:t>nei Paesi Bassi.</a:t>
            </a:r>
            <a:endParaRPr lang="nl-NL" dirty="0"/>
          </a:p>
          <a:p>
            <a:r>
              <a:rPr lang="nl-NL" dirty="0"/>
              <a:t>Jesse </a:t>
            </a:r>
            <a:r>
              <a:rPr lang="nl-NL" dirty="0" smtClean="0"/>
              <a:t>parla di  “con me”, ”insieme”, “fate le vostre domande”. </a:t>
            </a:r>
            <a:r>
              <a:rPr lang="nl-NL" dirty="0"/>
              <a:t>Alexander </a:t>
            </a:r>
            <a:r>
              <a:rPr lang="nl-NL" dirty="0" smtClean="0"/>
              <a:t>manifesta la</a:t>
            </a:r>
            <a:r>
              <a:rPr lang="nl-NL" baseline="0" dirty="0" smtClean="0"/>
              <a:t> sua delusione e spiega perché.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21997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 sz="1000" u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65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aseline="0" dirty="0" smtClean="0"/>
              <a:t>Il </a:t>
            </a:r>
            <a:r>
              <a:rPr lang="en-US" sz="1000" baseline="0" dirty="0" err="1" smtClean="0"/>
              <a:t>seminario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formativo</a:t>
            </a:r>
            <a:r>
              <a:rPr lang="en-US" sz="1000" baseline="0" dirty="0" smtClean="0"/>
              <a:t> ha un </a:t>
            </a:r>
            <a:r>
              <a:rPr lang="en-US" sz="1000" baseline="0" dirty="0" err="1" smtClean="0"/>
              <a:t>proprio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obiettivo</a:t>
            </a:r>
            <a:r>
              <a:rPr lang="en-US" sz="1000" baseline="0" dirty="0" smtClean="0"/>
              <a:t>: </a:t>
            </a:r>
            <a:r>
              <a:rPr lang="en-US" sz="1000" baseline="0" dirty="0" err="1" smtClean="0"/>
              <a:t>migliorare</a:t>
            </a:r>
            <a:r>
              <a:rPr lang="en-US" sz="1000" baseline="0" dirty="0" smtClean="0"/>
              <a:t> le </a:t>
            </a:r>
            <a:r>
              <a:rPr lang="en-US" sz="1000" baseline="0" dirty="0" err="1" smtClean="0"/>
              <a:t>competenze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creazione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campagne</a:t>
            </a:r>
            <a:r>
              <a:rPr lang="en-US" sz="1000" baseline="0" dirty="0" smtClean="0"/>
              <a:t> online </a:t>
            </a:r>
            <a:r>
              <a:rPr lang="en-US" sz="1000" baseline="0" dirty="0" err="1" smtClean="0"/>
              <a:t>delle</a:t>
            </a:r>
            <a:r>
              <a:rPr lang="en-US" sz="1000" baseline="0" dirty="0" smtClean="0"/>
              <a:t> OSC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occupano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contrastare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l’estremismo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violento</a:t>
            </a:r>
            <a:r>
              <a:rPr lang="en-US" sz="1000" baseline="0" dirty="0" smtClean="0"/>
              <a:t>.</a:t>
            </a:r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6131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48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383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435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000" b="0" dirty="0">
                <a:solidFill>
                  <a:schemeClr val="bg1"/>
                </a:solidFill>
              </a:rPr>
              <a:t>#notanotherbrother</a:t>
            </a:r>
          </a:p>
          <a:p>
            <a:r>
              <a:rPr lang="nl-NL" sz="1000" b="0" dirty="0">
                <a:solidFill>
                  <a:schemeClr val="bg1"/>
                </a:solidFill>
              </a:rPr>
              <a:t>https://youtu.be/IjIQ0ctzyZE</a:t>
            </a:r>
            <a:endParaRPr lang="en-US" sz="1000" b="0" dirty="0"/>
          </a:p>
          <a:p>
            <a:r>
              <a:rPr lang="en-US" sz="1000" b="0" dirty="0" smtClean="0"/>
              <a:t>I link </a:t>
            </a:r>
            <a:r>
              <a:rPr lang="en-US" sz="1000" b="0" dirty="0" err="1" smtClean="0"/>
              <a:t>si</a:t>
            </a:r>
            <a:r>
              <a:rPr lang="en-US" sz="1000" b="0" dirty="0" smtClean="0"/>
              <a:t> </a:t>
            </a:r>
            <a:r>
              <a:rPr lang="en-US" sz="1000" b="0" dirty="0" err="1" smtClean="0"/>
              <a:t>riferiscono</a:t>
            </a:r>
            <a:r>
              <a:rPr lang="en-US" sz="1000" b="0" dirty="0" smtClean="0"/>
              <a:t> </a:t>
            </a:r>
            <a:r>
              <a:rPr lang="en-US" sz="1000" b="0" dirty="0" err="1" smtClean="0"/>
              <a:t>ai</a:t>
            </a:r>
            <a:r>
              <a:rPr lang="en-US" sz="1000" b="0" dirty="0" smtClean="0"/>
              <a:t> video </a:t>
            </a:r>
            <a:r>
              <a:rPr lang="en-US" sz="1000" b="0" dirty="0" err="1" smtClean="0"/>
              <a:t>youtube</a:t>
            </a:r>
            <a:r>
              <a:rPr lang="en-US" sz="1000" b="0" baseline="0" dirty="0" smtClean="0"/>
              <a:t>, </a:t>
            </a:r>
            <a:r>
              <a:rPr lang="en-US" sz="1000" b="0" baseline="0" dirty="0" err="1" smtClean="0"/>
              <a:t>durata</a:t>
            </a:r>
            <a:r>
              <a:rPr lang="en-US" sz="1000" b="0" baseline="0" dirty="0" smtClean="0"/>
              <a:t> </a:t>
            </a:r>
            <a:r>
              <a:rPr lang="en-US" sz="1000" b="0" baseline="0" dirty="0"/>
              <a:t>1:41’ </a:t>
            </a:r>
          </a:p>
          <a:p>
            <a:r>
              <a:rPr lang="en-US" sz="1000" b="0" baseline="0" dirty="0" err="1"/>
              <a:t>Als</a:t>
            </a:r>
            <a:r>
              <a:rPr lang="en-US" sz="1000" b="0" baseline="0" dirty="0"/>
              <a:t> het </a:t>
            </a:r>
            <a:r>
              <a:rPr lang="en-US" sz="1000" b="0" baseline="0" dirty="0" err="1"/>
              <a:t>goed</a:t>
            </a:r>
            <a:r>
              <a:rPr lang="en-US" sz="1000" b="0" baseline="0" dirty="0"/>
              <a:t> is </a:t>
            </a:r>
            <a:r>
              <a:rPr lang="en-US" sz="1000" b="0" baseline="0" dirty="0" err="1"/>
              <a:t>doet</a:t>
            </a:r>
            <a:r>
              <a:rPr lang="en-US" sz="1000" b="0" baseline="0" dirty="0"/>
              <a:t> de link in de slide het, door </a:t>
            </a:r>
            <a:r>
              <a:rPr lang="en-US" sz="1000" b="0" baseline="0" dirty="0" err="1"/>
              <a:t>hierop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te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klikken</a:t>
            </a:r>
            <a:r>
              <a:rPr lang="en-US" sz="1000" b="0" baseline="0" dirty="0"/>
              <a:t>.</a:t>
            </a:r>
            <a:endParaRPr lang="nl-NL" sz="1000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11725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Voorbeeld van campagne gericht op support aan ouders, omgeving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755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321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000" dirty="0"/>
              <a:t>https://www.youtube.com/watch?v=6aY2ILXeN64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u="none" strike="noStrike" baseline="0" dirty="0" smtClean="0"/>
              <a:t>Nazisti contro Nazisti – Campagna di Exit </a:t>
            </a:r>
            <a:r>
              <a:rPr lang="de-DE" sz="1000" b="0" i="0" u="none" strike="noStrike" baseline="0" dirty="0"/>
              <a:t>Deutschland </a:t>
            </a:r>
            <a:r>
              <a:rPr lang="de-DE" sz="1000" b="0" i="0" u="none" strike="noStrike" baseline="0" dirty="0" smtClean="0"/>
              <a:t>a Wunsiedel </a:t>
            </a:r>
            <a:r>
              <a:rPr lang="de-DE" sz="1000" b="0" i="0" u="none" strike="noStrike" baseline="0" dirty="0"/>
              <a:t>[English]</a:t>
            </a:r>
          </a:p>
          <a:p>
            <a:endParaRPr lang="nl-NL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Nazisti contro Nazisti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 corso di una manifestazione di protesta di neonazisti ogni metro percorso dal corteo era sponsorizzato,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 gli altri, da associazioni attive in favore dei rifugiati.</a:t>
            </a:r>
            <a:endParaRPr lang="nl-NL" sz="10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Video: </a:t>
            </a:r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https://www.youtube.com/watch?v=KvjIYl_Nlao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Sito web: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http://www.exit-deutschland.de/english/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7200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4647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34253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u="sng" dirty="0" smtClean="0"/>
              <a:t>La </a:t>
            </a:r>
            <a:r>
              <a:rPr lang="en-US" sz="1000" b="1" u="sng" dirty="0" err="1" smtClean="0"/>
              <a:t>comunicazione</a:t>
            </a:r>
            <a:r>
              <a:rPr lang="en-US" sz="1000" b="1" u="sng" dirty="0" smtClean="0"/>
              <a:t> </a:t>
            </a:r>
            <a:r>
              <a:rPr lang="en-US" sz="1000" b="1" u="sng" dirty="0" err="1" smtClean="0"/>
              <a:t>quotidiana</a:t>
            </a:r>
            <a:r>
              <a:rPr lang="en-US" sz="1000" b="1" u="sng" dirty="0" smtClean="0"/>
              <a:t> </a:t>
            </a:r>
            <a:r>
              <a:rPr lang="en-US" sz="1000" b="1" u="sng" baseline="0" dirty="0" smtClean="0"/>
              <a:t>include </a:t>
            </a:r>
            <a:endParaRPr lang="en-US" sz="1000" b="1" u="sng" baseline="0" dirty="0"/>
          </a:p>
          <a:p>
            <a:r>
              <a:rPr lang="en-US" sz="1000" baseline="0" dirty="0" err="1" smtClean="0"/>
              <a:t>Strategie</a:t>
            </a:r>
            <a:r>
              <a:rPr lang="en-US" sz="1000" baseline="0" dirty="0" smtClean="0"/>
              <a:t> volte a </a:t>
            </a:r>
            <a:r>
              <a:rPr lang="en-US" sz="1000" baseline="0" dirty="0" err="1" smtClean="0"/>
              <a:t>rendere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organizzazione</a:t>
            </a:r>
            <a:r>
              <a:rPr lang="en-US" sz="1000" baseline="0" dirty="0" smtClean="0"/>
              <a:t> e le </a:t>
            </a:r>
            <a:r>
              <a:rPr lang="en-US" sz="1000" baseline="0" dirty="0" err="1" smtClean="0"/>
              <a:t>vostre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attività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conosciute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</a:t>
            </a:r>
            <a:endParaRPr lang="en-US" sz="1000" baseline="0" dirty="0"/>
          </a:p>
          <a:p>
            <a:r>
              <a:rPr lang="en-US" sz="1000" baseline="0" dirty="0" err="1" smtClean="0"/>
              <a:t>Informazioni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regolari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es</a:t>
            </a:r>
            <a:r>
              <a:rPr lang="en-US" sz="1000" baseline="0" dirty="0" smtClean="0"/>
              <a:t>. </a:t>
            </a:r>
            <a:r>
              <a:rPr lang="en-US" sz="1000" baseline="0" dirty="0" err="1" smtClean="0"/>
              <a:t>sulla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programmazione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attività</a:t>
            </a:r>
            <a:endParaRPr lang="en-US" sz="1000" baseline="0" dirty="0"/>
          </a:p>
          <a:p>
            <a:r>
              <a:rPr lang="en-US" sz="1000" baseline="0" dirty="0" err="1" smtClean="0"/>
              <a:t>Condivisione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dati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cifre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importanti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campo di </a:t>
            </a:r>
            <a:r>
              <a:rPr lang="en-US" sz="1000" baseline="0" dirty="0" err="1" smtClean="0"/>
              <a:t>interesse</a:t>
            </a:r>
            <a:endParaRPr lang="en-US" sz="1000" baseline="0" dirty="0"/>
          </a:p>
          <a:p>
            <a:r>
              <a:rPr lang="en-US" sz="1000" baseline="0" dirty="0" err="1" smtClean="0"/>
              <a:t>Resoconti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comunicati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stampa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informino</a:t>
            </a:r>
            <a:r>
              <a:rPr lang="en-US" sz="1000" baseline="0" dirty="0" smtClean="0"/>
              <a:t> un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ampio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attività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dei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risultati</a:t>
            </a:r>
            <a:endParaRPr lang="en-US" sz="1000" baseline="0" dirty="0"/>
          </a:p>
          <a:p>
            <a:r>
              <a:rPr lang="en-US" sz="1000" baseline="0" dirty="0" err="1" smtClean="0"/>
              <a:t>Resoconti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annuali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ecc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endParaRPr lang="en-US" sz="1000" baseline="0" dirty="0"/>
          </a:p>
          <a:p>
            <a:r>
              <a:rPr lang="en-US" sz="1000" b="1" u="sng" baseline="0" dirty="0" smtClean="0"/>
              <a:t>La </a:t>
            </a:r>
            <a:r>
              <a:rPr lang="en-US" sz="1000" b="1" u="sng" baseline="0" dirty="0" err="1" smtClean="0"/>
              <a:t>comunicazione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reattiva</a:t>
            </a:r>
            <a:r>
              <a:rPr lang="en-US" sz="1000" b="1" u="sng" baseline="0" dirty="0" smtClean="0"/>
              <a:t> include</a:t>
            </a:r>
            <a:endParaRPr lang="en-US" sz="1000" b="1" u="sng" baseline="0" dirty="0"/>
          </a:p>
          <a:p>
            <a:r>
              <a:rPr lang="en-US" sz="1000" baseline="0" dirty="0" err="1" smtClean="0"/>
              <a:t>Comunicati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stampa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incontri</a:t>
            </a:r>
            <a:r>
              <a:rPr lang="en-US" sz="1000" baseline="0" dirty="0" smtClean="0"/>
              <a:t>, post, tweet </a:t>
            </a:r>
            <a:r>
              <a:rPr lang="en-US" sz="1000" baseline="0" dirty="0" err="1" smtClean="0"/>
              <a:t>ecc</a:t>
            </a:r>
            <a:r>
              <a:rPr lang="en-US" sz="1000" baseline="0" dirty="0" smtClean="0"/>
              <a:t>. (</a:t>
            </a:r>
            <a:r>
              <a:rPr lang="en-US" sz="1000" baseline="0" dirty="0" err="1" smtClean="0"/>
              <a:t>immediatamente</a:t>
            </a:r>
            <a:r>
              <a:rPr lang="en-US" sz="1000" baseline="0" dirty="0" smtClean="0"/>
              <a:t>) a </a:t>
            </a:r>
            <a:r>
              <a:rPr lang="en-US" sz="1000" baseline="0" dirty="0" err="1" smtClean="0"/>
              <a:t>seguito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qualsiasi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tipo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evento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esterno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es</a:t>
            </a:r>
            <a:r>
              <a:rPr lang="en-US" sz="1000" baseline="0" dirty="0" smtClean="0"/>
              <a:t>. </a:t>
            </a:r>
            <a:r>
              <a:rPr lang="en-US" sz="1000" baseline="0" dirty="0" err="1" smtClean="0"/>
              <a:t>attacco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terroristico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dichiarazione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provocatoria</a:t>
            </a:r>
            <a:r>
              <a:rPr lang="en-US" sz="1000" baseline="0" dirty="0" smtClean="0"/>
              <a:t> di un politico, </a:t>
            </a:r>
            <a:r>
              <a:rPr lang="en-US" sz="1000" baseline="0" dirty="0" err="1" smtClean="0"/>
              <a:t>decisione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consiglio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comunale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ecc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r>
              <a:rPr lang="en-US" sz="1000" baseline="0" dirty="0" err="1" smtClean="0"/>
              <a:t>L’obiettivo</a:t>
            </a:r>
            <a:r>
              <a:rPr lang="en-US" sz="1000" baseline="0" dirty="0" smtClean="0"/>
              <a:t> è </a:t>
            </a:r>
            <a:r>
              <a:rPr lang="en-US" sz="1000" baseline="0" dirty="0" err="1" smtClean="0"/>
              <a:t>rendere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chiara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posizione</a:t>
            </a:r>
            <a:r>
              <a:rPr lang="en-US" sz="1000" baseline="0" dirty="0" smtClean="0"/>
              <a:t> e/o fare in </a:t>
            </a:r>
            <a:r>
              <a:rPr lang="en-US" sz="1000" baseline="0" dirty="0" err="1" smtClean="0"/>
              <a:t>modo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le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condividano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loro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opinione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sull’evento</a:t>
            </a:r>
            <a:r>
              <a:rPr lang="en-US" sz="1000" baseline="0" dirty="0" smtClean="0"/>
              <a:t> e/o </a:t>
            </a:r>
            <a:r>
              <a:rPr lang="en-US" sz="1000" baseline="0" dirty="0" err="1" smtClean="0"/>
              <a:t>contrastare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effetti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dell’evento</a:t>
            </a:r>
            <a:r>
              <a:rPr lang="en-US" sz="1000" baseline="0" dirty="0" smtClean="0"/>
              <a:t> (per </a:t>
            </a:r>
            <a:r>
              <a:rPr lang="en-US" sz="1000" baseline="0" dirty="0" err="1" smtClean="0"/>
              <a:t>es</a:t>
            </a:r>
            <a:r>
              <a:rPr lang="en-US" sz="1000" baseline="0" dirty="0" smtClean="0"/>
              <a:t>.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peggior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immagine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 </a:t>
            </a:r>
            <a:r>
              <a:rPr lang="en-US" sz="1000" baseline="0" dirty="0" err="1" smtClean="0"/>
              <a:t>agli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occhi</a:t>
            </a:r>
            <a:r>
              <a:rPr lang="en-US" sz="1000" baseline="0" dirty="0" smtClean="0"/>
              <a:t> di un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ampio</a:t>
            </a:r>
            <a:r>
              <a:rPr lang="en-US" sz="1000" baseline="0" dirty="0" smtClean="0"/>
              <a:t>).</a:t>
            </a:r>
            <a:endParaRPr lang="en-US" sz="1000" baseline="0" dirty="0"/>
          </a:p>
          <a:p>
            <a:r>
              <a:rPr lang="en-US" sz="1000" baseline="0" dirty="0" err="1" smtClean="0"/>
              <a:t>Può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parte di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ampia</a:t>
            </a:r>
            <a:r>
              <a:rPr lang="en-US" sz="1000" baseline="0" dirty="0" smtClean="0"/>
              <a:t>, ma </a:t>
            </a:r>
            <a:r>
              <a:rPr lang="en-US" sz="1000" baseline="0" dirty="0" err="1" smtClean="0"/>
              <a:t>può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anche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strategia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comunicativa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indipendente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endParaRPr lang="en-US" sz="1000" baseline="0" dirty="0"/>
          </a:p>
          <a:p>
            <a:r>
              <a:rPr lang="en-US" sz="1000" b="1" u="sng" baseline="0" dirty="0" err="1" smtClean="0"/>
              <a:t>Campagne</a:t>
            </a:r>
            <a:r>
              <a:rPr lang="en-US" sz="1000" b="1" u="sng" baseline="0" dirty="0" smtClean="0"/>
              <a:t> di </a:t>
            </a:r>
            <a:r>
              <a:rPr lang="en-US" sz="1000" b="1" u="sng" baseline="0" dirty="0" err="1" smtClean="0"/>
              <a:t>comunicazione</a:t>
            </a:r>
            <a:endParaRPr lang="en-US" sz="1000" b="1" u="sng" baseline="0" dirty="0"/>
          </a:p>
          <a:p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compone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serie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coerente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continuativa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interventi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azioni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mezzi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messaggi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corso</a:t>
            </a:r>
            <a:r>
              <a:rPr lang="en-US" sz="1000" baseline="0" dirty="0" smtClean="0"/>
              <a:t> di un </a:t>
            </a:r>
            <a:r>
              <a:rPr lang="en-US" sz="1000" baseline="0" dirty="0" err="1" smtClean="0"/>
              <a:t>determinato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periodo</a:t>
            </a:r>
            <a:r>
              <a:rPr lang="en-US" sz="1000" baseline="0" dirty="0" smtClean="0"/>
              <a:t> di tempo con un </a:t>
            </a:r>
            <a:r>
              <a:rPr lang="en-US" sz="1000" baseline="0" dirty="0" err="1" smtClean="0"/>
              <a:t>obiettivo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chiaramente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definito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possa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riconosciuto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dai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collaboratori</a:t>
            </a:r>
            <a:r>
              <a:rPr lang="en-US" sz="1000" baseline="0" dirty="0" smtClean="0"/>
              <a:t>/</a:t>
            </a:r>
            <a:r>
              <a:rPr lang="en-US" sz="1000" baseline="0" dirty="0" err="1" smtClean="0"/>
              <a:t>volontari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dal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 e/o da un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ampio</a:t>
            </a:r>
            <a:r>
              <a:rPr lang="en-US" sz="1000" baseline="0" dirty="0" smtClean="0"/>
              <a:t>. </a:t>
            </a:r>
            <a:r>
              <a:rPr lang="en-US" sz="1000" baseline="0" dirty="0" err="1" smtClean="0"/>
              <a:t>L’obiettivo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inquadrato</a:t>
            </a:r>
            <a:r>
              <a:rPr lang="en-US" sz="1000" baseline="0" dirty="0" smtClean="0"/>
              <a:t> in termini di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“call-to-action” (</a:t>
            </a:r>
            <a:r>
              <a:rPr lang="en-US" sz="1000" baseline="0" dirty="0" err="1" smtClean="0"/>
              <a:t>chiamata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all’azione</a:t>
            </a:r>
            <a:r>
              <a:rPr lang="en-US" sz="1000" baseline="0" dirty="0" smtClean="0"/>
              <a:t>). </a:t>
            </a:r>
            <a:r>
              <a:rPr lang="en-US" sz="1000" baseline="0" dirty="0" err="1" smtClean="0"/>
              <a:t>Volete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le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inizino</a:t>
            </a:r>
            <a:r>
              <a:rPr lang="en-US" sz="1000" baseline="0" dirty="0" smtClean="0"/>
              <a:t> a (o </a:t>
            </a:r>
            <a:r>
              <a:rPr lang="en-US" sz="1000" baseline="0" dirty="0" err="1" smtClean="0"/>
              <a:t>smettano</a:t>
            </a:r>
            <a:r>
              <a:rPr lang="en-US" sz="1000" baseline="0" dirty="0" smtClean="0"/>
              <a:t> di) fare </a:t>
            </a:r>
            <a:r>
              <a:rPr lang="en-US" sz="1000" baseline="0" dirty="0" err="1" smtClean="0"/>
              <a:t>qualcosa</a:t>
            </a:r>
            <a:r>
              <a:rPr lang="en-US" sz="1000" baseline="0" dirty="0" smtClean="0"/>
              <a:t>. Per </a:t>
            </a:r>
            <a:r>
              <a:rPr lang="en-US" sz="1000" baseline="0" dirty="0" err="1" smtClean="0"/>
              <a:t>es</a:t>
            </a:r>
            <a:r>
              <a:rPr lang="en-US" sz="1000" baseline="0" dirty="0" smtClean="0"/>
              <a:t>. </a:t>
            </a:r>
            <a:r>
              <a:rPr lang="en-US" sz="1000" baseline="0" dirty="0" err="1" smtClean="0"/>
              <a:t>acquistare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macchina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votare</a:t>
            </a:r>
            <a:r>
              <a:rPr lang="en-US" sz="1000" baseline="0" dirty="0" smtClean="0"/>
              <a:t> per un </a:t>
            </a:r>
            <a:r>
              <a:rPr lang="en-US" sz="1000" baseline="0" dirty="0" err="1" smtClean="0"/>
              <a:t>candidato</a:t>
            </a:r>
            <a:r>
              <a:rPr lang="en-US" sz="1000" baseline="0" dirty="0" smtClean="0"/>
              <a:t>, fare </a:t>
            </a:r>
            <a:r>
              <a:rPr lang="en-US" sz="1000" baseline="0" dirty="0" err="1" smtClean="0"/>
              <a:t>domanda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borsa</a:t>
            </a:r>
            <a:r>
              <a:rPr lang="en-US" sz="1000" baseline="0" dirty="0" smtClean="0"/>
              <a:t> di studio o </a:t>
            </a:r>
            <a:r>
              <a:rPr lang="en-US" sz="1000" baseline="0" dirty="0" err="1" smtClean="0"/>
              <a:t>iscriversi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newsletter.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 ha </a:t>
            </a:r>
            <a:r>
              <a:rPr lang="en-US" sz="1000" baseline="0" dirty="0" err="1" smtClean="0"/>
              <a:t>sempre</a:t>
            </a:r>
            <a:r>
              <a:rPr lang="en-US" sz="1000" baseline="0" dirty="0" smtClean="0"/>
              <a:t> un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ben </a:t>
            </a:r>
            <a:r>
              <a:rPr lang="en-US" sz="1000" baseline="0" dirty="0" err="1" smtClean="0"/>
              <a:t>definito</a:t>
            </a:r>
            <a:r>
              <a:rPr lang="en-US" sz="1000" baseline="0" dirty="0" smtClean="0"/>
              <a:t> a cui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rivolge</a:t>
            </a:r>
            <a:r>
              <a:rPr lang="en-US" sz="1000" baseline="0" dirty="0" smtClean="0"/>
              <a:t> (target). In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 ben </a:t>
            </a:r>
            <a:r>
              <a:rPr lang="en-US" sz="1000" baseline="0" dirty="0" err="1" smtClean="0"/>
              <a:t>realizzata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tutti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sforzi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concentrano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questo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gruppo</a:t>
            </a:r>
            <a:r>
              <a:rPr lang="en-US" sz="1000" baseline="0" dirty="0" smtClean="0"/>
              <a:t> target, non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terzi</a:t>
            </a:r>
            <a:r>
              <a:rPr lang="en-US" sz="1000" baseline="0" dirty="0" smtClean="0"/>
              <a:t>. Ma non </a:t>
            </a:r>
            <a:r>
              <a:rPr lang="en-US" sz="1000" baseline="0" dirty="0" err="1" smtClean="0"/>
              <a:t>siate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sordi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potrebbe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suscitare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gruppi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esterni</a:t>
            </a:r>
            <a:r>
              <a:rPr lang="en-US" sz="1000" baseline="0" dirty="0" smtClean="0"/>
              <a:t> al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target: </a:t>
            </a:r>
            <a:r>
              <a:rPr lang="en-US" sz="1000" baseline="0" dirty="0" err="1" smtClean="0"/>
              <a:t>potrebbe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diventare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evidente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non è </a:t>
            </a:r>
            <a:r>
              <a:rPr lang="en-US" sz="1000" baseline="0" dirty="0" err="1" smtClean="0"/>
              <a:t>possibile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ignorare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queste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reazioni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momento</a:t>
            </a:r>
            <a:r>
              <a:rPr lang="en-US" sz="1000" baseline="0" dirty="0" smtClean="0"/>
              <a:t> in cui </a:t>
            </a:r>
            <a:r>
              <a:rPr lang="en-US" sz="1000" baseline="0" dirty="0" err="1" smtClean="0"/>
              <a:t>interferiscono</a:t>
            </a:r>
            <a:r>
              <a:rPr lang="en-US" sz="1000" baseline="0" dirty="0" smtClean="0"/>
              <a:t> con 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strategia</a:t>
            </a:r>
            <a:r>
              <a:rPr lang="en-US" sz="1000" baseline="0" dirty="0" smtClean="0"/>
              <a:t>.</a:t>
            </a:r>
            <a:endParaRPr lang="en-US" sz="1000" dirty="0">
              <a:latin typeface="Corbel" panose="020B0503020204020204" pitchFamily="34" charset="0"/>
            </a:endParaRPr>
          </a:p>
          <a:p>
            <a:endParaRPr lang="en-US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19280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Le </a:t>
            </a:r>
            <a:r>
              <a:rPr lang="en-US" sz="1000" baseline="0" dirty="0" err="1" smtClean="0"/>
              <a:t>risposte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queste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domande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costituiscono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struttura</a:t>
            </a:r>
            <a:r>
              <a:rPr lang="en-US" sz="1000" baseline="0" dirty="0" smtClean="0"/>
              <a:t> di base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strategia</a:t>
            </a:r>
            <a:r>
              <a:rPr lang="en-US" sz="1000" baseline="0" dirty="0" smtClean="0"/>
              <a:t> per 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endParaRPr lang="en-US" sz="1000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/>
              <a:t>Queste</a:t>
            </a:r>
            <a:r>
              <a:rPr lang="en-US" sz="1000" dirty="0" smtClean="0"/>
              <a:t> </a:t>
            </a:r>
            <a:r>
              <a:rPr lang="en-US" sz="1000" dirty="0" err="1" smtClean="0"/>
              <a:t>domande</a:t>
            </a:r>
            <a:r>
              <a:rPr lang="en-US" sz="1000" dirty="0" smtClean="0"/>
              <a:t> vi </a:t>
            </a:r>
            <a:r>
              <a:rPr lang="en-US" sz="1000" dirty="0" err="1" smtClean="0"/>
              <a:t>guidano</a:t>
            </a:r>
            <a:r>
              <a:rPr lang="en-US" sz="1000" dirty="0" smtClean="0"/>
              <a:t> </a:t>
            </a:r>
            <a:r>
              <a:rPr lang="en-US" sz="1000" dirty="0" err="1" smtClean="0"/>
              <a:t>attraverso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processo</a:t>
            </a:r>
            <a:r>
              <a:rPr lang="en-US" sz="1000" dirty="0" smtClean="0"/>
              <a:t> di </a:t>
            </a:r>
            <a:r>
              <a:rPr lang="en-US" sz="1000" dirty="0" err="1" smtClean="0"/>
              <a:t>preparazione</a:t>
            </a:r>
            <a:r>
              <a:rPr lang="en-US" sz="1000" dirty="0" smtClean="0"/>
              <a:t> di </a:t>
            </a:r>
            <a:r>
              <a:rPr lang="en-US" sz="1000" dirty="0" err="1" smtClean="0"/>
              <a:t>una</a:t>
            </a:r>
            <a:r>
              <a:rPr lang="en-US" sz="100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contro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narrazione</a:t>
            </a:r>
            <a:r>
              <a:rPr lang="en-US" sz="1000" baseline="0" dirty="0" smtClean="0"/>
              <a:t>/</a:t>
            </a:r>
            <a:r>
              <a:rPr lang="en-US" sz="1000" baseline="0" dirty="0" err="1" smtClean="0"/>
              <a:t>narrazione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alternativa</a:t>
            </a:r>
            <a:endParaRPr lang="en-US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326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en-US" sz="10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programma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en-US" sz="10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argomenti</a:t>
            </a:r>
            <a:endParaRPr lang="en-US" sz="10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contesto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L’approccio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GAMMMA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Messaggi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estremismo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violento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terrorismo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Contro-narrazione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narrazione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nl-NL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en-US" sz="10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sviluppare</a:t>
            </a:r>
            <a:r>
              <a:rPr lang="en-US" sz="10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0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vostra</a:t>
            </a:r>
            <a:r>
              <a:rPr lang="en-US" sz="10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strategia</a:t>
            </a:r>
            <a:r>
              <a:rPr lang="en-US" sz="10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contronarrazione</a:t>
            </a:r>
            <a:r>
              <a:rPr lang="en-US" sz="10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campagne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nline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comunicazione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rete online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impegnarsi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reale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obiettivo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pubblico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rivolgete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messaggio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trasmette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messaggio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esempi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campagna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il mondo online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all’azione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=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influenzerete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cambiamento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comportamenti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piattaforme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social media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strada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giusta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Incitamento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all’odio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fare?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Strumenti, manuali, tutorial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 di competenze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competenze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chiamata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all’azione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SWOT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Collaborazione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organizzazioni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società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civile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agenzie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marketing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2801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Ogni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 è </a:t>
            </a:r>
            <a:r>
              <a:rPr lang="en-US" sz="1000" baseline="0" dirty="0" err="1" smtClean="0"/>
              <a:t>incentrata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call-to-action: </a:t>
            </a:r>
            <a:r>
              <a:rPr lang="en-US" sz="1000" baseline="0" dirty="0" err="1" smtClean="0"/>
              <a:t>volete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gente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inizi</a:t>
            </a:r>
            <a:r>
              <a:rPr lang="en-US" sz="1000" baseline="0" dirty="0" smtClean="0"/>
              <a:t> a (o </a:t>
            </a:r>
            <a:r>
              <a:rPr lang="en-US" sz="1000" baseline="0" dirty="0" err="1" smtClean="0"/>
              <a:t>smetta</a:t>
            </a:r>
            <a:r>
              <a:rPr lang="en-US" sz="1000" baseline="0" dirty="0" smtClean="0"/>
              <a:t> di) fare </a:t>
            </a:r>
            <a:r>
              <a:rPr lang="en-US" sz="1000" baseline="0" dirty="0" err="1" smtClean="0"/>
              <a:t>qualcosa</a:t>
            </a:r>
            <a:r>
              <a:rPr lang="en-US" sz="1000" baseline="0" dirty="0" smtClean="0"/>
              <a:t>. </a:t>
            </a:r>
            <a:endParaRPr lang="en-US" sz="1000" baseline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qualcuno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molto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arrabbiato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turbato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le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uccisioni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sunniti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parte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sciiti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Siria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oppure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paura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dell’arrivo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rifugiati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semplice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“vi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sbagliate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cambiate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idea” non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servirà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call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action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incanalare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rabbia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emozione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verso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qualcosa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produttivo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mostrare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un’azione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concreta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cercate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raggiungere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Sviluppare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azioni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concrete non è facile ma è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affinché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campagna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abbia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impatto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Spesso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coinvolgimento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inizia</a:t>
            </a:r>
            <a:r>
              <a:rPr lang="en-US" sz="1000" baseline="0" dirty="0" smtClean="0"/>
              <a:t> online, </a:t>
            </a:r>
            <a:r>
              <a:rPr lang="en-US" sz="1000" baseline="0" dirty="0" err="1" smtClean="0"/>
              <a:t>ritwittando</a:t>
            </a:r>
            <a:r>
              <a:rPr lang="en-US" sz="1000" baseline="0" dirty="0" smtClean="0"/>
              <a:t> un post o </a:t>
            </a:r>
            <a:r>
              <a:rPr lang="en-US" sz="1000" baseline="0" dirty="0" err="1" smtClean="0"/>
              <a:t>assegnando</a:t>
            </a:r>
            <a:r>
              <a:rPr lang="en-US" sz="1000" baseline="0" dirty="0" smtClean="0"/>
              <a:t> un “Like”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Facebook. 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A volte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trasforma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partecipazione</a:t>
            </a:r>
            <a:r>
              <a:rPr lang="en-US" sz="1000" baseline="0" dirty="0" smtClean="0"/>
              <a:t> offline (</a:t>
            </a:r>
            <a:r>
              <a:rPr lang="en-US" sz="1000" baseline="0" dirty="0" err="1" smtClean="0"/>
              <a:t>attività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organizzazione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contatti</a:t>
            </a:r>
            <a:r>
              <a:rPr lang="en-US" sz="1000" baseline="0" dirty="0" smtClean="0"/>
              <a:t> offline).</a:t>
            </a:r>
            <a:endParaRPr lang="en-US" sz="1000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aseline="0" dirty="0" err="1" smtClean="0"/>
              <a:t>Oltre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all’azione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volete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suscitare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potreste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affrontare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reazioni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inaspettate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indesiderate</a:t>
            </a:r>
            <a:r>
              <a:rPr lang="en-US" sz="1000" baseline="0" dirty="0" smtClean="0"/>
              <a:t>: </a:t>
            </a:r>
            <a:r>
              <a:rPr lang="en-US" sz="1000" baseline="0" dirty="0" err="1" smtClean="0"/>
              <a:t>ogni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attività</a:t>
            </a:r>
            <a:r>
              <a:rPr lang="en-US" sz="1000" baseline="0" dirty="0" smtClean="0"/>
              <a:t> online ha </a:t>
            </a:r>
            <a:r>
              <a:rPr lang="en-US" sz="1000" baseline="0" dirty="0" err="1" smtClean="0"/>
              <a:t>conseguenze</a:t>
            </a:r>
            <a:r>
              <a:rPr lang="en-US" sz="1000" baseline="0" dirty="0" smtClean="0"/>
              <a:t> offline </a:t>
            </a:r>
            <a:r>
              <a:rPr lang="en-US" sz="1000" baseline="0" dirty="0" err="1" smtClean="0"/>
              <a:t>ed</a:t>
            </a:r>
            <a:r>
              <a:rPr lang="en-US" sz="1000" baseline="0" dirty="0" smtClean="0"/>
              <a:t> è molto </a:t>
            </a:r>
            <a:r>
              <a:rPr lang="en-US" sz="1000" baseline="0" dirty="0" err="1" smtClean="0"/>
              <a:t>importante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tenerlo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presente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progettate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strategia</a:t>
            </a:r>
            <a:r>
              <a:rPr lang="en-US" sz="1000" baseline="0" dirty="0" smtClean="0"/>
              <a:t> per la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, per </a:t>
            </a:r>
            <a:r>
              <a:rPr lang="en-US" sz="1000" baseline="0" dirty="0" err="1" smtClean="0"/>
              <a:t>almeno</a:t>
            </a:r>
            <a:r>
              <a:rPr lang="en-US" sz="1000" baseline="0" dirty="0" smtClean="0"/>
              <a:t> 3 </a:t>
            </a:r>
            <a:r>
              <a:rPr lang="en-US" sz="1000" baseline="0" dirty="0" err="1" smtClean="0"/>
              <a:t>motivi</a:t>
            </a:r>
            <a:r>
              <a:rPr lang="en-US" sz="1000" baseline="0" dirty="0" smtClean="0"/>
              <a:t>:</a:t>
            </a:r>
            <a:endParaRPr lang="en-US" sz="1000" baseline="0" dirty="0"/>
          </a:p>
          <a:p>
            <a:pPr marL="685800" lvl="1" indent="-228600">
              <a:buFont typeface="+mj-lt"/>
              <a:buAutoNum type="arabicPeriod"/>
            </a:pPr>
            <a:r>
              <a:rPr lang="en-US" sz="1000" baseline="0" dirty="0" err="1" smtClean="0"/>
              <a:t>Risposta</a:t>
            </a:r>
            <a:r>
              <a:rPr lang="en-US" sz="1000" baseline="0" dirty="0" smtClean="0"/>
              <a:t> desiderata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Le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potrebbero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reagire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positivamente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call-to-action </a:t>
            </a:r>
            <a:r>
              <a:rPr lang="en-US" sz="1000" baseline="0" dirty="0" err="1" smtClean="0"/>
              <a:t>ed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pronte</a:t>
            </a:r>
            <a:r>
              <a:rPr lang="en-US" sz="1000" baseline="0" dirty="0" smtClean="0"/>
              <a:t> a fare </a:t>
            </a:r>
            <a:r>
              <a:rPr lang="en-US" sz="1000" baseline="0" dirty="0" err="1" smtClean="0"/>
              <a:t>cose</a:t>
            </a:r>
            <a:r>
              <a:rPr lang="en-US" sz="1000" baseline="0" dirty="0" smtClean="0"/>
              <a:t> “</a:t>
            </a:r>
            <a:r>
              <a:rPr lang="en-US" sz="1000" baseline="0" dirty="0" err="1" smtClean="0"/>
              <a:t>nel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reale</a:t>
            </a:r>
            <a:r>
              <a:rPr lang="en-US" sz="1000" baseline="0" dirty="0" smtClean="0"/>
              <a:t>”: per </a:t>
            </a:r>
            <a:r>
              <a:rPr lang="en-US" sz="1000" baseline="0" dirty="0" err="1" smtClean="0"/>
              <a:t>es</a:t>
            </a:r>
            <a:r>
              <a:rPr lang="en-US" sz="1000" baseline="0" dirty="0" smtClean="0"/>
              <a:t>. </a:t>
            </a:r>
            <a:r>
              <a:rPr lang="en-US" sz="1000" baseline="0" dirty="0" err="1" smtClean="0"/>
              <a:t>partecipare</a:t>
            </a:r>
            <a:r>
              <a:rPr lang="en-US" sz="1000" baseline="0" dirty="0" smtClean="0"/>
              <a:t> come </a:t>
            </a:r>
            <a:r>
              <a:rPr lang="en-US" sz="1000" baseline="0" dirty="0" err="1" smtClean="0"/>
              <a:t>volontari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organizzazione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chiedere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supporto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dell’organizzazione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ulteriori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informazioni</a:t>
            </a:r>
            <a:r>
              <a:rPr lang="en-US" sz="1000" baseline="0" dirty="0" smtClean="0"/>
              <a:t>. 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organizzazione</a:t>
            </a:r>
            <a:r>
              <a:rPr lang="en-US" sz="1000" baseline="0" dirty="0" smtClean="0"/>
              <a:t> è </a:t>
            </a:r>
            <a:r>
              <a:rPr lang="en-US" sz="1000" baseline="0" dirty="0" err="1" smtClean="0"/>
              <a:t>preparata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rispondere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questo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tipo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richieste</a:t>
            </a:r>
            <a:r>
              <a:rPr lang="en-US" sz="1000" baseline="0" dirty="0" smtClean="0"/>
              <a:t>? 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C’è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qualcuno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risponde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telefonate</a:t>
            </a:r>
            <a:r>
              <a:rPr lang="en-US" sz="1000" baseline="0" dirty="0" smtClean="0"/>
              <a:t>? 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C’è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qualcuno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risponde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alle</a:t>
            </a:r>
            <a:r>
              <a:rPr lang="en-US" sz="1000" baseline="0" dirty="0" smtClean="0"/>
              <a:t> mail o </a:t>
            </a:r>
            <a:r>
              <a:rPr lang="en-US" sz="1000" baseline="0" dirty="0" err="1" smtClean="0"/>
              <a:t>ai</a:t>
            </a:r>
            <a:r>
              <a:rPr lang="en-US" sz="1000" baseline="0" dirty="0" smtClean="0"/>
              <a:t> post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Facebook?</a:t>
            </a:r>
            <a:endParaRPr lang="en-US" sz="1000" baseline="0" dirty="0"/>
          </a:p>
          <a:p>
            <a:pPr marL="685800" lvl="1" indent="-228600">
              <a:buFont typeface="+mj-lt"/>
              <a:buAutoNum type="arabicPeriod"/>
            </a:pPr>
            <a:r>
              <a:rPr lang="en-US" sz="1000" baseline="0" dirty="0" err="1" smtClean="0"/>
              <a:t>Risposta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critica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negativa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Oppositori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vario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tipo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potrebbero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reagire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strategie</a:t>
            </a:r>
            <a:r>
              <a:rPr lang="en-US" sz="1000" baseline="0" dirty="0" smtClean="0"/>
              <a:t> online </a:t>
            </a:r>
            <a:r>
              <a:rPr lang="en-US" sz="1000" baseline="0" dirty="0" err="1" smtClean="0"/>
              <a:t>criticando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post, </a:t>
            </a:r>
            <a:r>
              <a:rPr lang="en-US" sz="1000" baseline="0" dirty="0" err="1" smtClean="0"/>
              <a:t>abusando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hashtag, </a:t>
            </a:r>
            <a:r>
              <a:rPr lang="en-US" sz="1000" baseline="0" dirty="0" err="1" smtClean="0"/>
              <a:t>fornendo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informazioni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critiche</a:t>
            </a:r>
            <a:r>
              <a:rPr lang="en-US" sz="1000" baseline="0" dirty="0" smtClean="0"/>
              <a:t> (false)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internet </a:t>
            </a:r>
            <a:r>
              <a:rPr lang="en-US" sz="1000" baseline="0" dirty="0" err="1" smtClean="0"/>
              <a:t>sulla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organizzazione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eccetera</a:t>
            </a:r>
            <a:r>
              <a:rPr lang="en-US" sz="1000" baseline="0" dirty="0"/>
              <a:t>. 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Come </a:t>
            </a:r>
            <a:r>
              <a:rPr lang="en-US" sz="1000" baseline="0" dirty="0" err="1" smtClean="0"/>
              <a:t>gestite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questo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tipo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risposta</a:t>
            </a:r>
            <a:r>
              <a:rPr lang="en-US" sz="1000" baseline="0" dirty="0" smtClean="0"/>
              <a:t>? 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Rispondete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commenti</a:t>
            </a:r>
            <a:r>
              <a:rPr lang="en-US" sz="1000" baseline="0" dirty="0" smtClean="0"/>
              <a:t> o li </a:t>
            </a:r>
            <a:r>
              <a:rPr lang="en-US" sz="1000" baseline="0" dirty="0" err="1" smtClean="0"/>
              <a:t>ignorate</a:t>
            </a:r>
            <a:r>
              <a:rPr lang="en-US" sz="1000" baseline="0" dirty="0" smtClean="0"/>
              <a:t>?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Avete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controllato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fatti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cifre</a:t>
            </a:r>
            <a:r>
              <a:rPr lang="en-US" sz="1000" baseline="0" dirty="0" smtClean="0"/>
              <a:t>?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corretti</a:t>
            </a:r>
            <a:r>
              <a:rPr lang="en-US" sz="1000" baseline="0" dirty="0" smtClean="0"/>
              <a:t>? </a:t>
            </a:r>
            <a:r>
              <a:rPr lang="en-US" sz="1000" baseline="0" dirty="0" err="1" smtClean="0"/>
              <a:t>Siete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grado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replicare</a:t>
            </a:r>
            <a:r>
              <a:rPr lang="en-US" sz="1000" baseline="0" dirty="0" smtClean="0"/>
              <a:t> a “</a:t>
            </a:r>
            <a:r>
              <a:rPr lang="en-US" sz="1000" baseline="0" dirty="0" err="1" smtClean="0"/>
              <a:t>fatti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alternativi</a:t>
            </a:r>
            <a:r>
              <a:rPr lang="en-US" sz="1000" baseline="0" dirty="0" smtClean="0"/>
              <a:t>”?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Inizierete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discussione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bloccherete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persona? 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Avete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approcci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diversi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confronti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target, del </a:t>
            </a:r>
            <a:r>
              <a:rPr lang="en-US" sz="1000" baseline="0" dirty="0" err="1" smtClean="0"/>
              <a:t>suo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ambiente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circostante</a:t>
            </a:r>
            <a:r>
              <a:rPr lang="en-US" sz="1000" baseline="0" dirty="0" smtClean="0"/>
              <a:t> e di </a:t>
            </a:r>
            <a:r>
              <a:rPr lang="en-US" sz="1000" baseline="0" dirty="0" err="1" smtClean="0"/>
              <a:t>terzi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non </a:t>
            </a:r>
            <a:r>
              <a:rPr lang="en-US" sz="1000" baseline="0" dirty="0" err="1" smtClean="0"/>
              <a:t>ricoprono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nessun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ruolo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negli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obiettivi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?</a:t>
            </a:r>
            <a:endParaRPr lang="en-US" sz="1000" baseline="0" dirty="0"/>
          </a:p>
          <a:p>
            <a:pPr marL="685800" lvl="1" indent="-228600">
              <a:buFont typeface="+mj-lt"/>
              <a:buAutoNum type="arabicPeriod"/>
            </a:pPr>
            <a:r>
              <a:rPr lang="en-US" sz="1000" baseline="0" dirty="0" err="1" smtClean="0"/>
              <a:t>Minacce</a:t>
            </a:r>
            <a:r>
              <a:rPr lang="en-US" sz="1000" baseline="0" dirty="0" smtClean="0"/>
              <a:t>/</a:t>
            </a:r>
            <a:r>
              <a:rPr lang="en-US" sz="1000" baseline="0" dirty="0" err="1" smtClean="0"/>
              <a:t>violenza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verbali</a:t>
            </a:r>
            <a:r>
              <a:rPr lang="en-US" sz="1000" baseline="0" dirty="0" smtClean="0"/>
              <a:t> e/o </a:t>
            </a:r>
            <a:r>
              <a:rPr lang="en-US" sz="1000" baseline="0" dirty="0" err="1" smtClean="0"/>
              <a:t>fisiche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/>
              <a:t>In </a:t>
            </a:r>
            <a:r>
              <a:rPr lang="en-US" sz="1000" baseline="0" dirty="0" err="1" smtClean="0"/>
              <a:t>alcuni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casi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presenza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attività</a:t>
            </a:r>
            <a:r>
              <a:rPr lang="en-US" sz="1000" baseline="0" dirty="0" smtClean="0"/>
              <a:t> online </a:t>
            </a:r>
            <a:r>
              <a:rPr lang="en-US" sz="1000" baseline="0" dirty="0" err="1" smtClean="0"/>
              <a:t>potrebbe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provocare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minacce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verbali</a:t>
            </a:r>
            <a:r>
              <a:rPr lang="en-US" sz="1000" baseline="0" dirty="0" smtClean="0"/>
              <a:t> e/o </a:t>
            </a:r>
            <a:r>
              <a:rPr lang="en-US" sz="1000" baseline="0" dirty="0" err="1" smtClean="0"/>
              <a:t>fisiche</a:t>
            </a:r>
            <a:r>
              <a:rPr lang="en-US" sz="1000" baseline="0" dirty="0" smtClean="0"/>
              <a:t> e/o </a:t>
            </a:r>
            <a:r>
              <a:rPr lang="en-US" sz="1000" baseline="0" dirty="0" err="1" smtClean="0"/>
              <a:t>reazioni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violente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Potete</a:t>
            </a:r>
            <a:r>
              <a:rPr lang="en-US" sz="1000" baseline="0" dirty="0" smtClean="0"/>
              <a:t> fare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valutazione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rischi</a:t>
            </a:r>
            <a:r>
              <a:rPr lang="en-US" sz="1000" baseline="0" dirty="0" smtClean="0"/>
              <a:t> prima di </a:t>
            </a:r>
            <a:r>
              <a:rPr lang="en-US" sz="1000" baseline="0" dirty="0" err="1" smtClean="0"/>
              <a:t>iniziare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?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Come </a:t>
            </a:r>
            <a:r>
              <a:rPr lang="en-US" sz="1000" baseline="0" dirty="0" err="1" smtClean="0"/>
              <a:t>preparate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collaboratori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volontari</a:t>
            </a:r>
            <a:r>
              <a:rPr lang="en-US" sz="1000" baseline="0" dirty="0" smtClean="0"/>
              <a:t>?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Voi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colleghi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rintracciabili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tramite</a:t>
            </a:r>
            <a:r>
              <a:rPr lang="en-US" sz="1000" baseline="0" dirty="0" smtClean="0"/>
              <a:t> internet?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indirizzi</a:t>
            </a:r>
            <a:r>
              <a:rPr lang="en-US" sz="1000" baseline="0" dirty="0" smtClean="0"/>
              <a:t> e-mail </a:t>
            </a:r>
            <a:r>
              <a:rPr lang="en-US" sz="1000" baseline="0" dirty="0" err="1" smtClean="0"/>
              <a:t>utilizzate</a:t>
            </a:r>
            <a:r>
              <a:rPr lang="en-US" sz="1000" baseline="0" dirty="0" smtClean="0"/>
              <a:t>? 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nomi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rintracciabili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dietro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l’account</a:t>
            </a:r>
            <a:r>
              <a:rPr lang="en-US" sz="1000" baseline="0" dirty="0" smtClean="0"/>
              <a:t> Facebook o </a:t>
            </a:r>
            <a:r>
              <a:rPr lang="en-US" sz="1000" baseline="0" dirty="0"/>
              <a:t>Twitter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organizzazione</a:t>
            </a:r>
            <a:r>
              <a:rPr lang="en-US" sz="1000" baseline="0" dirty="0" smtClean="0"/>
              <a:t>?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Sapete</a:t>
            </a:r>
            <a:r>
              <a:rPr lang="en-US" sz="1000" baseline="0" dirty="0" smtClean="0"/>
              <a:t> come </a:t>
            </a:r>
            <a:r>
              <a:rPr lang="en-US" sz="1000" baseline="0" dirty="0" err="1" smtClean="0"/>
              <a:t>segnalare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l’incitamento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all’odio</a:t>
            </a:r>
            <a:r>
              <a:rPr lang="en-US" sz="1000" baseline="0" dirty="0" smtClean="0"/>
              <a:t>?</a:t>
            </a:r>
            <a:endParaRPr lang="en-US" sz="1000" baseline="0" dirty="0"/>
          </a:p>
          <a:p>
            <a:pPr marL="0" lvl="0" indent="0">
              <a:buFont typeface="Arial" panose="020B0604020202020204" pitchFamily="34" charset="0"/>
              <a:buNone/>
            </a:pPr>
            <a:endParaRPr lang="en-US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4027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i="0" u="sng" dirty="0" smtClean="0"/>
              <a:t>La </a:t>
            </a:r>
            <a:r>
              <a:rPr lang="en-US" sz="1000" b="1" i="0" u="sng" dirty="0" err="1" smtClean="0"/>
              <a:t>dimensione</a:t>
            </a:r>
            <a:r>
              <a:rPr lang="en-US" sz="1000" b="1" i="0" u="sng" dirty="0" smtClean="0"/>
              <a:t> locale è </a:t>
            </a:r>
            <a:r>
              <a:rPr lang="en-US" sz="1000" b="1" i="0" u="sng" dirty="0" err="1" smtClean="0"/>
              <a:t>cruciale</a:t>
            </a:r>
            <a:endParaRPr lang="en-US" sz="1000" b="1" i="0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i="0" dirty="0" err="1" smtClean="0"/>
              <a:t>L’immagine</a:t>
            </a:r>
            <a:r>
              <a:rPr lang="en-US" sz="1000" b="0" i="0" dirty="0" smtClean="0"/>
              <a:t> di social media </a:t>
            </a:r>
            <a:r>
              <a:rPr lang="en-US" sz="1000" b="0" i="0" dirty="0" err="1" smtClean="0"/>
              <a:t>globali</a:t>
            </a:r>
            <a:r>
              <a:rPr lang="en-US" sz="1000" b="0" i="0" dirty="0" smtClean="0"/>
              <a:t> e di internet come rete </a:t>
            </a:r>
            <a:r>
              <a:rPr lang="en-US" sz="1000" b="0" i="0" dirty="0" err="1" smtClean="0"/>
              <a:t>mondiale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implica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grandi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campagne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rivolte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alle</a:t>
            </a:r>
            <a:r>
              <a:rPr lang="en-US" sz="1000" b="0" i="0" baseline="0" dirty="0" smtClean="0"/>
              <a:t> masse </a:t>
            </a:r>
            <a:r>
              <a:rPr lang="en-US" sz="1000" b="0" i="0" baseline="0" dirty="0" err="1" smtClean="0"/>
              <a:t>su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scala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nazionale</a:t>
            </a:r>
            <a:r>
              <a:rPr lang="en-US" sz="1000" b="0" i="0" baseline="0" dirty="0" smtClean="0"/>
              <a:t> o </a:t>
            </a:r>
            <a:r>
              <a:rPr lang="en-US" sz="1000" b="0" i="0" baseline="0" dirty="0" err="1" smtClean="0"/>
              <a:t>oltre</a:t>
            </a:r>
            <a:r>
              <a:rPr lang="en-US" sz="1000" b="0" i="0" dirty="0" smtClean="0"/>
              <a:t>. Ma la </a:t>
            </a:r>
            <a:r>
              <a:rPr lang="en-US" sz="1000" b="0" i="0" dirty="0" err="1" smtClean="0"/>
              <a:t>maggior</a:t>
            </a:r>
            <a:r>
              <a:rPr lang="en-US" sz="1000" b="0" i="0" dirty="0" smtClean="0"/>
              <a:t> parte del </a:t>
            </a:r>
            <a:r>
              <a:rPr lang="en-US" sz="1000" b="0" i="0" dirty="0" err="1" smtClean="0"/>
              <a:t>lavoro</a:t>
            </a:r>
            <a:r>
              <a:rPr lang="en-US" sz="1000" b="0" i="0" dirty="0" smtClean="0"/>
              <a:t> di </a:t>
            </a:r>
            <a:r>
              <a:rPr lang="en-US" sz="1000" b="0" i="0" dirty="0" err="1" smtClean="0"/>
              <a:t>prevenzione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viene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fatto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su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scala</a:t>
            </a:r>
            <a:r>
              <a:rPr lang="en-US" sz="1000" b="0" i="0" dirty="0" smtClean="0"/>
              <a:t> locale e </a:t>
            </a:r>
            <a:r>
              <a:rPr lang="en-US" sz="1000" b="0" i="0" dirty="0" err="1" smtClean="0"/>
              <a:t>i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partecipanti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cercano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strumenti</a:t>
            </a:r>
            <a:r>
              <a:rPr lang="en-US" sz="1000" b="0" i="0" baseline="0" dirty="0" smtClean="0"/>
              <a:t> online </a:t>
            </a:r>
            <a:r>
              <a:rPr lang="en-US" sz="1000" b="0" i="0" baseline="0" dirty="0" err="1" smtClean="0"/>
              <a:t>che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amplifichino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l’impatto</a:t>
            </a:r>
            <a:r>
              <a:rPr lang="en-US" sz="1000" b="0" i="0" baseline="0" dirty="0" smtClean="0"/>
              <a:t> del </a:t>
            </a:r>
            <a:r>
              <a:rPr lang="en-US" sz="1000" b="0" i="0" baseline="0" dirty="0" err="1" smtClean="0"/>
              <a:t>loro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lavoro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quotidiano</a:t>
            </a:r>
            <a:r>
              <a:rPr lang="en-US" sz="1000" b="0" i="0" baseline="0" dirty="0" smtClean="0"/>
              <a:t>. </a:t>
            </a:r>
            <a:br>
              <a:rPr lang="en-US" sz="1000" b="0" i="0" baseline="0" dirty="0" smtClean="0"/>
            </a:br>
            <a:r>
              <a:rPr lang="en-US" sz="1000" b="0" i="0" dirty="0" smtClean="0"/>
              <a:t>Come </a:t>
            </a:r>
            <a:r>
              <a:rPr lang="en-US" sz="1000" b="0" i="0" dirty="0" err="1" smtClean="0"/>
              <a:t>combinare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queste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prospettive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contrastanti</a:t>
            </a:r>
            <a:r>
              <a:rPr lang="en-US" sz="1000" b="0" i="0" dirty="0" smtClean="0"/>
              <a:t>?</a:t>
            </a:r>
            <a:endParaRPr lang="en-US" sz="1000" b="0" i="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i="0" dirty="0" smtClean="0"/>
              <a:t>Un </a:t>
            </a:r>
            <a:r>
              <a:rPr lang="en-US" sz="1000" b="0" i="0" dirty="0" err="1" smtClean="0"/>
              <a:t>approccio</a:t>
            </a:r>
            <a:r>
              <a:rPr lang="en-US" sz="1000" b="0" i="0" dirty="0" smtClean="0"/>
              <a:t> è </a:t>
            </a:r>
            <a:r>
              <a:rPr lang="en-US" sz="1000" b="0" i="0" dirty="0" err="1" smtClean="0"/>
              <a:t>considerare</a:t>
            </a:r>
            <a:r>
              <a:rPr lang="en-US" sz="1000" b="0" i="0" dirty="0" smtClean="0"/>
              <a:t> le </a:t>
            </a:r>
            <a:r>
              <a:rPr lang="en-US" sz="1000" b="0" i="0" dirty="0" err="1" smtClean="0"/>
              <a:t>campagne</a:t>
            </a:r>
            <a:r>
              <a:rPr lang="en-US" sz="1000" b="0" i="0" dirty="0" smtClean="0"/>
              <a:t> online come un </a:t>
            </a:r>
            <a:r>
              <a:rPr lang="en-US" sz="1000" b="0" i="0" dirty="0" err="1" smtClean="0"/>
              <a:t>sovra-insieme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generale</a:t>
            </a:r>
            <a:r>
              <a:rPr lang="en-US" sz="1000" b="0" i="0" baseline="0" dirty="0" smtClean="0"/>
              <a:t> per </a:t>
            </a:r>
            <a:r>
              <a:rPr lang="en-US" sz="1000" b="0" i="0" baseline="0" dirty="0" err="1" smtClean="0"/>
              <a:t>promuovere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visioni</a:t>
            </a:r>
            <a:r>
              <a:rPr lang="en-US" sz="1000" b="0" i="0" baseline="0" dirty="0" smtClean="0"/>
              <a:t> e </a:t>
            </a:r>
            <a:r>
              <a:rPr lang="en-US" sz="1000" b="0" i="0" baseline="0" dirty="0" err="1" smtClean="0"/>
              <a:t>convinzioni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condivise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che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riflettano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il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lavoro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positivo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svolto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localmente</a:t>
            </a:r>
            <a:r>
              <a:rPr lang="en-US" sz="1000" b="0" i="0" baseline="0" dirty="0" smtClean="0"/>
              <a:t>.</a:t>
            </a:r>
            <a:endParaRPr lang="en-US" sz="1000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i="0" dirty="0" smtClean="0"/>
              <a:t>Un </a:t>
            </a:r>
            <a:r>
              <a:rPr lang="en-US" sz="1000" b="0" i="0" dirty="0" err="1" smtClean="0"/>
              <a:t>altro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approccio</a:t>
            </a:r>
            <a:r>
              <a:rPr lang="en-US" sz="1000" b="0" i="0" dirty="0" smtClean="0"/>
              <a:t>,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che</a:t>
            </a:r>
            <a:r>
              <a:rPr lang="en-US" sz="1000" b="0" i="0" baseline="0" dirty="0" smtClean="0"/>
              <a:t> non </a:t>
            </a:r>
            <a:r>
              <a:rPr lang="en-US" sz="1000" b="0" i="0" baseline="0" dirty="0" err="1" smtClean="0"/>
              <a:t>contraddice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il</a:t>
            </a:r>
            <a:r>
              <a:rPr lang="en-US" sz="1000" b="0" i="0" baseline="0" dirty="0" smtClean="0"/>
              <a:t> primo, è </a:t>
            </a:r>
            <a:r>
              <a:rPr lang="en-US" sz="1000" b="0" i="0" baseline="0" dirty="0" err="1" smtClean="0"/>
              <a:t>considerare</a:t>
            </a:r>
            <a:r>
              <a:rPr lang="en-US" sz="1000" b="0" i="0" baseline="0" dirty="0" smtClean="0"/>
              <a:t> le </a:t>
            </a:r>
            <a:r>
              <a:rPr lang="en-US" sz="1000" b="0" i="0" baseline="0" dirty="0" err="1" smtClean="0"/>
              <a:t>piattaforme</a:t>
            </a:r>
            <a:r>
              <a:rPr lang="en-US" sz="1000" b="0" i="0" baseline="0" dirty="0" smtClean="0"/>
              <a:t> online un mezzo per </a:t>
            </a:r>
            <a:r>
              <a:rPr lang="en-US" sz="1000" b="0" i="0" baseline="0" dirty="0" err="1" smtClean="0"/>
              <a:t>scambiare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esperienze</a:t>
            </a:r>
            <a:r>
              <a:rPr lang="en-US" sz="1000" b="0" i="0" baseline="0" dirty="0" smtClean="0"/>
              <a:t> e </a:t>
            </a:r>
            <a:r>
              <a:rPr lang="en-US" sz="1000" b="0" i="0" baseline="0" dirty="0" err="1" smtClean="0"/>
              <a:t>competenze</a:t>
            </a:r>
            <a:r>
              <a:rPr lang="en-US" sz="1000" b="0" i="0" baseline="0" dirty="0" smtClean="0"/>
              <a:t>.</a:t>
            </a:r>
            <a:endParaRPr lang="en-US" sz="1000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i="0" dirty="0" smtClean="0"/>
              <a:t>Le parole </a:t>
            </a:r>
            <a:r>
              <a:rPr lang="en-US" sz="1000" b="0" i="0" dirty="0" err="1" smtClean="0"/>
              <a:t>chiave</a:t>
            </a:r>
            <a:r>
              <a:rPr lang="en-US" sz="1000" b="0" i="0" dirty="0" smtClean="0"/>
              <a:t> in </a:t>
            </a:r>
            <a:r>
              <a:rPr lang="en-US" sz="1000" b="0" i="0" dirty="0" err="1" smtClean="0"/>
              <a:t>questo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senso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sono</a:t>
            </a:r>
            <a:r>
              <a:rPr lang="en-US" sz="1000" b="0" i="0" dirty="0" smtClean="0"/>
              <a:t> per </a:t>
            </a:r>
            <a:r>
              <a:rPr lang="en-US" sz="1000" b="0" i="0" dirty="0" err="1" smtClean="0"/>
              <a:t>es</a:t>
            </a:r>
            <a:r>
              <a:rPr lang="en-US" sz="1000" b="0" i="0" dirty="0" smtClean="0"/>
              <a:t>. </a:t>
            </a:r>
            <a:r>
              <a:rPr lang="en-US" sz="1000" b="0" i="0" dirty="0" err="1" smtClean="0"/>
              <a:t>riconoscimento</a:t>
            </a:r>
            <a:r>
              <a:rPr lang="en-US" sz="1000" b="0" i="0" dirty="0" smtClean="0"/>
              <a:t> </a:t>
            </a:r>
            <a:r>
              <a:rPr lang="en-US" sz="1000" b="0" i="0" dirty="0" err="1" smtClean="0"/>
              <a:t>reciproco</a:t>
            </a:r>
            <a:r>
              <a:rPr lang="en-US" sz="1000" b="0" i="0" dirty="0" smtClean="0"/>
              <a:t>, </a:t>
            </a:r>
            <a:r>
              <a:rPr lang="en-US" sz="1000" b="0" i="0" dirty="0" err="1" smtClean="0"/>
              <a:t>coesione</a:t>
            </a:r>
            <a:r>
              <a:rPr lang="en-US" sz="1000" b="0" i="0" dirty="0" smtClean="0"/>
              <a:t> e </a:t>
            </a:r>
            <a:r>
              <a:rPr lang="en-US" sz="1000" b="0" i="0" dirty="0" err="1" smtClean="0"/>
              <a:t>inclusione</a:t>
            </a:r>
            <a:r>
              <a:rPr lang="en-US" sz="1000" b="0" i="0" dirty="0" smtClean="0"/>
              <a:t>.</a:t>
            </a:r>
            <a:endParaRPr lang="en-US" sz="1000" b="0" i="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i="0" dirty="0" err="1" smtClean="0"/>
              <a:t>Introduzione</a:t>
            </a:r>
            <a:r>
              <a:rPr lang="en-US" sz="1000" b="1" i="0" dirty="0" smtClean="0"/>
              <a:t> al </a:t>
            </a:r>
            <a:r>
              <a:rPr lang="en-US" sz="1000" b="1" i="0" dirty="0" err="1" smtClean="0"/>
              <a:t>documento</a:t>
            </a:r>
            <a:r>
              <a:rPr lang="en-US" sz="1000" b="1" i="0" baseline="0" dirty="0" smtClean="0"/>
              <a:t> </a:t>
            </a:r>
            <a:r>
              <a:rPr lang="en-US" sz="1000" b="1" i="0" baseline="0" dirty="0"/>
              <a:t>3 </a:t>
            </a:r>
            <a:r>
              <a:rPr lang="en-US" sz="1000" b="1" i="0" baseline="0" smtClean="0"/>
              <a:t>Campagne: </a:t>
            </a:r>
            <a:r>
              <a:rPr lang="en-US" sz="1000" b="1" i="0" baseline="0" dirty="0" err="1" smtClean="0"/>
              <a:t>qual</a:t>
            </a:r>
            <a:r>
              <a:rPr lang="en-US" sz="1000" b="1" i="0" baseline="0" dirty="0" smtClean="0"/>
              <a:t> è </a:t>
            </a:r>
            <a:r>
              <a:rPr lang="en-US" sz="1000" b="1" i="0" baseline="0" dirty="0" err="1" smtClean="0"/>
              <a:t>quella</a:t>
            </a:r>
            <a:r>
              <a:rPr lang="en-US" sz="1000" b="1" i="0" baseline="0" dirty="0" smtClean="0"/>
              <a:t> </a:t>
            </a:r>
            <a:r>
              <a:rPr lang="en-US" sz="1000" b="1" i="0" baseline="0" dirty="0" err="1" smtClean="0"/>
              <a:t>giusta</a:t>
            </a:r>
            <a:r>
              <a:rPr lang="en-US" sz="1000" b="1" i="0" baseline="0" dirty="0" smtClean="0"/>
              <a:t> per </a:t>
            </a:r>
            <a:r>
              <a:rPr lang="en-US" sz="1000" b="1" i="0" baseline="0" dirty="0" err="1" smtClean="0"/>
              <a:t>te</a:t>
            </a:r>
            <a:r>
              <a:rPr lang="en-US" sz="1000" b="1" i="0" baseline="0" dirty="0" smtClean="0"/>
              <a:t>?</a:t>
            </a:r>
            <a:endParaRPr lang="en-US" sz="1000" b="1" i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baseline="0" dirty="0" err="1" smtClean="0"/>
              <a:t>Questo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documento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offre</a:t>
            </a:r>
            <a:r>
              <a:rPr lang="en-US" sz="1000" b="0" i="0" baseline="0" dirty="0" smtClean="0"/>
              <a:t> un </a:t>
            </a:r>
            <a:r>
              <a:rPr lang="en-US" sz="1000" b="0" i="0" baseline="0" dirty="0" err="1" smtClean="0"/>
              <a:t>modello</a:t>
            </a:r>
            <a:r>
              <a:rPr lang="en-US" sz="1000" b="0" i="0" baseline="0" dirty="0" smtClean="0"/>
              <a:t> in </a:t>
            </a:r>
            <a:r>
              <a:rPr lang="en-US" sz="1000" b="0" i="0" baseline="0" dirty="0" err="1" smtClean="0"/>
              <a:t>tre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fasi</a:t>
            </a:r>
            <a:r>
              <a:rPr lang="en-US" sz="1000" b="0" i="0" baseline="0" dirty="0" smtClean="0"/>
              <a:t> per </a:t>
            </a:r>
            <a:r>
              <a:rPr lang="en-US" sz="1000" b="0" i="0" baseline="0" dirty="0" err="1" smtClean="0"/>
              <a:t>una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campagna</a:t>
            </a:r>
            <a:r>
              <a:rPr lang="en-US" sz="1000" b="0" i="0" baseline="0" dirty="0" smtClean="0"/>
              <a:t> di </a:t>
            </a:r>
            <a:r>
              <a:rPr lang="en-US" sz="1000" b="0" i="0" baseline="0" dirty="0" err="1" smtClean="0"/>
              <a:t>contronarrazione</a:t>
            </a:r>
            <a:r>
              <a:rPr lang="en-US" sz="1000" b="0" i="0" baseline="0" dirty="0" smtClean="0"/>
              <a:t>/</a:t>
            </a:r>
            <a:r>
              <a:rPr lang="en-US" sz="1000" b="0" i="0" baseline="0" dirty="0" err="1" smtClean="0"/>
              <a:t>narrazione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alternativa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efficace</a:t>
            </a:r>
            <a:endParaRPr lang="en-US" sz="1000" b="0" i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baseline="0" dirty="0" smtClean="0"/>
              <a:t>Il </a:t>
            </a:r>
            <a:r>
              <a:rPr lang="en-US" sz="1000" b="0" i="0" baseline="0" dirty="0" err="1" smtClean="0"/>
              <a:t>documento</a:t>
            </a:r>
            <a:r>
              <a:rPr lang="en-US" sz="1000" b="0" i="0" baseline="0" dirty="0" smtClean="0"/>
              <a:t> è </a:t>
            </a:r>
            <a:r>
              <a:rPr lang="en-US" sz="1000" b="0" i="0" baseline="0" dirty="0" err="1" smtClean="0"/>
              <a:t>stato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preparato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dalla</a:t>
            </a:r>
            <a:r>
              <a:rPr lang="en-US" sz="1000" b="0" i="0" baseline="0" dirty="0" smtClean="0"/>
              <a:t> European </a:t>
            </a:r>
            <a:r>
              <a:rPr lang="en-US" sz="1000" b="0" i="0" baseline="0" dirty="0"/>
              <a:t>Foundation of Democracy, </a:t>
            </a:r>
            <a:r>
              <a:rPr lang="en-US" sz="1000" b="0" i="0" baseline="0" dirty="0" err="1" smtClean="0"/>
              <a:t>sulla</a:t>
            </a:r>
            <a:r>
              <a:rPr lang="en-US" sz="1000" b="0" i="0" baseline="0" dirty="0" smtClean="0"/>
              <a:t> base di </a:t>
            </a:r>
            <a:r>
              <a:rPr lang="en-US" sz="1000" b="0" i="0" baseline="0" dirty="0" err="1" smtClean="0"/>
              <a:t>campagne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realizzate</a:t>
            </a:r>
            <a:endParaRPr lang="en-US" sz="1000" b="0" i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baseline="0" dirty="0" smtClean="0"/>
              <a:t>Le </a:t>
            </a:r>
            <a:r>
              <a:rPr lang="en-US" sz="1000" b="0" i="0" baseline="0" dirty="0" err="1" smtClean="0"/>
              <a:t>tre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fasi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coprono</a:t>
            </a:r>
            <a:r>
              <a:rPr lang="en-US" sz="1000" b="0" i="0" baseline="0" dirty="0" smtClean="0"/>
              <a:t> un </a:t>
            </a:r>
            <a:r>
              <a:rPr lang="en-US" sz="1000" b="0" i="0" baseline="0" dirty="0" err="1" smtClean="0"/>
              <a:t>totale</a:t>
            </a:r>
            <a:r>
              <a:rPr lang="en-US" sz="1000" b="0" i="0" baseline="0" dirty="0" smtClean="0"/>
              <a:t> di 12 </a:t>
            </a:r>
            <a:r>
              <a:rPr lang="en-US" sz="1000" b="0" i="0" baseline="0" dirty="0" err="1" smtClean="0"/>
              <a:t>punti</a:t>
            </a:r>
            <a:r>
              <a:rPr lang="en-US" sz="1000" b="0" i="0" baseline="0" dirty="0" smtClean="0"/>
              <a:t>: </a:t>
            </a:r>
            <a:r>
              <a:rPr lang="en-US" sz="1000" b="0" i="0" baseline="0" dirty="0" err="1" smtClean="0"/>
              <a:t>seguire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questi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punti</a:t>
            </a:r>
            <a:r>
              <a:rPr lang="en-US" sz="1000" b="0" i="0" baseline="0" dirty="0" smtClean="0"/>
              <a:t> è la </a:t>
            </a:r>
            <a:r>
              <a:rPr lang="en-US" sz="1000" b="0" i="0" baseline="0" dirty="0" err="1" smtClean="0"/>
              <a:t>preparazione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ideale</a:t>
            </a:r>
            <a:r>
              <a:rPr lang="en-US" sz="1000" b="0" i="0" baseline="0" dirty="0" smtClean="0"/>
              <a:t> per </a:t>
            </a:r>
            <a:r>
              <a:rPr lang="en-US" sz="1000" b="0" i="0" baseline="0" dirty="0" err="1" smtClean="0"/>
              <a:t>creare</a:t>
            </a:r>
            <a:r>
              <a:rPr lang="en-US" sz="1000" b="0" i="0" baseline="0" dirty="0" smtClean="0"/>
              <a:t> le </a:t>
            </a:r>
            <a:r>
              <a:rPr lang="en-US" sz="1000" b="0" i="0" baseline="0" dirty="0" err="1" smtClean="0"/>
              <a:t>vostre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campagne</a:t>
            </a:r>
            <a:endParaRPr lang="en-US" sz="1000" b="0" i="0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b="0" i="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i="0" baseline="0" dirty="0" err="1" smtClean="0"/>
              <a:t>Visibilità</a:t>
            </a:r>
            <a:endParaRPr lang="en-US" sz="1000" b="1" i="0" baseline="0" dirty="0"/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obiettivo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essere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chiaro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realistico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misurabile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pubblico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 a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trovare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comprendere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pubblico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Scegliete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target: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restringete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più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possibile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pubblico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valutate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impostate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metriche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strumenti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Scegliete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vostri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media: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utilizzate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solo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quelli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usati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dal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pubblico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Adattate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messaggio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sviluppate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messaggi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interesseranno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pubblico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qualcuno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trasmettere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messaggio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scegliete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messaggero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credibile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pubblico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Proteggetevi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pronti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abusi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minacce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verbali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Azione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Ascoltate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feedback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raggiungendo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giuste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Call-to-action: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dovrebbe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fare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pubblico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Come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può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aiutare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Impatto</a:t>
            </a:r>
            <a:r>
              <a:rPr lang="en-A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”: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impegnatevi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conversazioni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fate in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pensino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responsabilizzino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smettete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imparare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investite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valutazione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dettagliata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poter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fare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ancora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prossima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</a:t>
            </a:r>
            <a:endParaRPr lang="nl-N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1650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u="none" dirty="0" err="1" smtClean="0"/>
              <a:t>Spiegazione</a:t>
            </a:r>
            <a:endParaRPr lang="en-US" sz="1000" b="1" u="none" dirty="0"/>
          </a:p>
          <a:p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Rispondere</a:t>
            </a:r>
            <a:r>
              <a:rPr lang="en-US" sz="1000" dirty="0" smtClean="0"/>
              <a:t> –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Richiede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buona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preparazione</a:t>
            </a:r>
            <a:r>
              <a:rPr lang="en-US" sz="1000" baseline="0" dirty="0" smtClean="0"/>
              <a:t> + </a:t>
            </a:r>
            <a:r>
              <a:rPr lang="en-US" sz="1000" baseline="0" dirty="0" err="1" smtClean="0"/>
              <a:t>valutazione</a:t>
            </a:r>
            <a:r>
              <a:rPr lang="en-US" sz="1000" baseline="0" dirty="0" smtClean="0"/>
              <a:t> in termini di </a:t>
            </a:r>
            <a:r>
              <a:rPr lang="en-US" sz="1000" baseline="0" dirty="0" err="1" smtClean="0"/>
              <a:t>obiettivo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: </a:t>
            </a:r>
            <a:r>
              <a:rPr lang="en-US" sz="1000" baseline="0" dirty="0" err="1" smtClean="0"/>
              <a:t>rispondendo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contribuirete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realizzare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obiettivi</a:t>
            </a:r>
            <a:r>
              <a:rPr lang="en-US" sz="1000" baseline="0" dirty="0" smtClean="0"/>
              <a:t>? Chi ha </a:t>
            </a:r>
            <a:r>
              <a:rPr lang="en-US" sz="1000" baseline="0" dirty="0" err="1" smtClean="0"/>
              <a:t>inviato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messaggio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appartiene</a:t>
            </a:r>
            <a:r>
              <a:rPr lang="en-US" sz="1000" baseline="0" dirty="0" smtClean="0"/>
              <a:t> al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 o al </a:t>
            </a:r>
            <a:r>
              <a:rPr lang="en-US" sz="1000" baseline="0" dirty="0" err="1" smtClean="0"/>
              <a:t>suo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ambiente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circostante</a:t>
            </a:r>
            <a:r>
              <a:rPr lang="en-US" sz="1000" baseline="0" dirty="0" smtClean="0"/>
              <a:t>?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Segnalare</a:t>
            </a:r>
            <a:r>
              <a:rPr lang="en-US" sz="1000" dirty="0" smtClean="0"/>
              <a:t> – </a:t>
            </a:r>
            <a:r>
              <a:rPr lang="en-US" sz="1000" dirty="0" err="1" smtClean="0"/>
              <a:t>Youtube</a:t>
            </a:r>
            <a:r>
              <a:rPr lang="en-US" sz="1000" dirty="0" smtClean="0"/>
              <a:t>,</a:t>
            </a:r>
            <a:r>
              <a:rPr lang="en-US" sz="1000" baseline="0" dirty="0" smtClean="0"/>
              <a:t> </a:t>
            </a:r>
            <a:r>
              <a:rPr lang="en-US" sz="1000" dirty="0" smtClean="0"/>
              <a:t>Twitter e Facebook </a:t>
            </a:r>
            <a:r>
              <a:rPr lang="en-US" sz="1000" dirty="0" err="1" smtClean="0"/>
              <a:t>hanno</a:t>
            </a:r>
            <a:r>
              <a:rPr lang="en-US" sz="1000" dirty="0" smtClean="0"/>
              <a:t> </a:t>
            </a:r>
            <a:r>
              <a:rPr lang="en-US" sz="1000" dirty="0" err="1" smtClean="0"/>
              <a:t>politiche</a:t>
            </a:r>
            <a:r>
              <a:rPr lang="en-US" sz="1000" dirty="0" smtClean="0"/>
              <a:t> </a:t>
            </a:r>
            <a:r>
              <a:rPr lang="en-US" sz="1000" dirty="0" err="1" smtClean="0"/>
              <a:t>attive</a:t>
            </a:r>
            <a:r>
              <a:rPr lang="en-US" sz="1000" dirty="0" smtClean="0"/>
              <a:t> </a:t>
            </a:r>
            <a:r>
              <a:rPr lang="en-US" sz="1000" dirty="0" err="1" smtClean="0"/>
              <a:t>sull’incitamento</a:t>
            </a:r>
            <a:r>
              <a:rPr lang="en-US" sz="1000" dirty="0" smtClean="0"/>
              <a:t> </a:t>
            </a:r>
            <a:r>
              <a:rPr lang="en-US" sz="1000" dirty="0" err="1" smtClean="0"/>
              <a:t>all’odio</a:t>
            </a:r>
            <a:r>
              <a:rPr lang="en-US" sz="1000" dirty="0" smtClean="0"/>
              <a:t> e </a:t>
            </a:r>
            <a:r>
              <a:rPr lang="en-US" sz="1000" dirty="0" err="1" smtClean="0"/>
              <a:t>i</a:t>
            </a:r>
            <a:r>
              <a:rPr lang="en-US" sz="1000" dirty="0" smtClean="0"/>
              <a:t> </a:t>
            </a:r>
            <a:r>
              <a:rPr lang="en-US" sz="1000" dirty="0" err="1" smtClean="0"/>
              <a:t>contenuti</a:t>
            </a:r>
            <a:r>
              <a:rPr lang="en-US" sz="1000" dirty="0" smtClean="0"/>
              <a:t> </a:t>
            </a:r>
            <a:r>
              <a:rPr lang="en-US" sz="1000" dirty="0" err="1" smtClean="0"/>
              <a:t>estremisti</a:t>
            </a:r>
            <a:r>
              <a:rPr lang="en-US" sz="1000" dirty="0" smtClean="0"/>
              <a:t> </a:t>
            </a:r>
            <a:r>
              <a:rPr lang="en-US" sz="1000" dirty="0" err="1" smtClean="0"/>
              <a:t>violenti</a:t>
            </a:r>
            <a:r>
              <a:rPr lang="en-US" sz="1000" dirty="0" smtClean="0"/>
              <a:t>/</a:t>
            </a:r>
            <a:r>
              <a:rPr lang="en-US" sz="1000" dirty="0" err="1" smtClean="0"/>
              <a:t>terroristici</a:t>
            </a:r>
            <a:r>
              <a:rPr lang="en-US" sz="1000" dirty="0" smtClean="0"/>
              <a:t> (Standard </a:t>
            </a:r>
            <a:r>
              <a:rPr lang="en-US" sz="1000" dirty="0" err="1" smtClean="0"/>
              <a:t>della</a:t>
            </a:r>
            <a:r>
              <a:rPr lang="en-US" sz="1000" dirty="0" smtClean="0"/>
              <a:t> </a:t>
            </a:r>
            <a:r>
              <a:rPr lang="en-US" sz="1000" dirty="0" err="1" smtClean="0"/>
              <a:t>comunità</a:t>
            </a:r>
            <a:r>
              <a:rPr lang="en-US" sz="1000" dirty="0" smtClean="0"/>
              <a:t>), </a:t>
            </a:r>
            <a:r>
              <a:rPr lang="en-US" sz="1000" dirty="0" err="1" smtClean="0"/>
              <a:t>vedi</a:t>
            </a:r>
            <a:r>
              <a:rPr lang="en-US" sz="1000" baseline="0" dirty="0" smtClean="0"/>
              <a:t> sotto</a:t>
            </a:r>
            <a:r>
              <a:rPr lang="en-US" sz="1000" dirty="0" smtClean="0"/>
              <a:t>. </a:t>
            </a:r>
            <a:r>
              <a:rPr lang="en-US" sz="1000" dirty="0" err="1" smtClean="0"/>
              <a:t>Sono</a:t>
            </a:r>
            <a:r>
              <a:rPr lang="en-US" sz="1000" dirty="0" smtClean="0"/>
              <a:t> </a:t>
            </a:r>
            <a:r>
              <a:rPr lang="en-US" sz="1000" dirty="0" err="1" smtClean="0"/>
              <a:t>inoltre</a:t>
            </a:r>
            <a:r>
              <a:rPr lang="en-US" sz="1000" dirty="0" smtClean="0"/>
              <a:t> </a:t>
            </a:r>
            <a:r>
              <a:rPr lang="en-US" sz="1000" dirty="0" err="1" smtClean="0"/>
              <a:t>valide</a:t>
            </a:r>
            <a:r>
              <a:rPr lang="en-US" sz="1000" dirty="0" smtClean="0"/>
              <a:t> le </a:t>
            </a:r>
            <a:r>
              <a:rPr lang="en-US" sz="1000" dirty="0" err="1" smtClean="0"/>
              <a:t>legislazioni</a:t>
            </a:r>
            <a:r>
              <a:rPr lang="en-US" sz="1000" dirty="0" smtClean="0"/>
              <a:t> </a:t>
            </a:r>
            <a:r>
              <a:rPr lang="en-US" sz="1000" dirty="0" err="1" smtClean="0"/>
              <a:t>nazionali</a:t>
            </a:r>
            <a:r>
              <a:rPr lang="en-US" sz="1000" dirty="0" smtClean="0"/>
              <a:t>: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rilevanti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contattate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polizia</a:t>
            </a:r>
            <a:r>
              <a:rPr lang="en-US" sz="1000" baseline="0" dirty="0" smtClean="0"/>
              <a:t>.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Ignorare</a:t>
            </a:r>
            <a:r>
              <a:rPr lang="en-US" sz="1000" dirty="0" smtClean="0"/>
              <a:t> </a:t>
            </a:r>
            <a:r>
              <a:rPr lang="en-US" sz="1000" dirty="0"/>
              <a:t>– </a:t>
            </a:r>
            <a:r>
              <a:rPr lang="en-US" sz="1000" dirty="0" err="1" smtClean="0"/>
              <a:t>Una</a:t>
            </a:r>
            <a:r>
              <a:rPr lang="en-US" sz="1000" dirty="0" smtClean="0"/>
              <a:t> </a:t>
            </a:r>
            <a:r>
              <a:rPr lang="en-US" sz="1000" dirty="0" err="1" smtClean="0"/>
              <a:t>mancata</a:t>
            </a:r>
            <a:r>
              <a:rPr lang="en-US" sz="1000" dirty="0" smtClean="0"/>
              <a:t> </a:t>
            </a:r>
            <a:r>
              <a:rPr lang="en-US" sz="1000" dirty="0" err="1" smtClean="0"/>
              <a:t>reazione</a:t>
            </a:r>
            <a:r>
              <a:rPr lang="en-US" sz="1000" dirty="0" smtClean="0"/>
              <a:t> </a:t>
            </a:r>
            <a:r>
              <a:rPr lang="en-US" sz="1000" dirty="0" err="1" smtClean="0"/>
              <a:t>renderà</a:t>
            </a:r>
            <a:r>
              <a:rPr lang="en-US" sz="1000" dirty="0" smtClean="0"/>
              <a:t> </a:t>
            </a:r>
            <a:r>
              <a:rPr lang="en-US" sz="1000" dirty="0" err="1" smtClean="0"/>
              <a:t>irrilevante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contributo</a:t>
            </a:r>
            <a:r>
              <a:rPr lang="en-US" sz="1000" dirty="0" smtClean="0"/>
              <a:t> di chi ha </a:t>
            </a:r>
            <a:r>
              <a:rPr lang="en-US" sz="1000" dirty="0" err="1" smtClean="0"/>
              <a:t>inviato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messaggio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Nascondere</a:t>
            </a:r>
            <a:r>
              <a:rPr lang="en-US" sz="1000" dirty="0" smtClean="0"/>
              <a:t> </a:t>
            </a:r>
            <a:r>
              <a:rPr lang="en-US" sz="1000" dirty="0"/>
              <a:t>– </a:t>
            </a:r>
            <a:r>
              <a:rPr lang="en-US" sz="1000" dirty="0" err="1" smtClean="0"/>
              <a:t>Opzione</a:t>
            </a:r>
            <a:r>
              <a:rPr lang="en-US" sz="1000" dirty="0" smtClean="0"/>
              <a:t> </a:t>
            </a:r>
            <a:r>
              <a:rPr lang="en-US" sz="1000" dirty="0" err="1" smtClean="0"/>
              <a:t>che</a:t>
            </a:r>
            <a:r>
              <a:rPr lang="en-US" sz="1000" dirty="0" smtClean="0"/>
              <a:t> vi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permette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rendere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post </a:t>
            </a:r>
            <a:r>
              <a:rPr lang="en-US" sz="1000" baseline="0" dirty="0" err="1" smtClean="0"/>
              <a:t>invisibile</a:t>
            </a:r>
            <a:r>
              <a:rPr lang="en-US" sz="1000" baseline="0" dirty="0" smtClean="0"/>
              <a:t> ad </a:t>
            </a:r>
            <a:r>
              <a:rPr lang="en-US" sz="1000" baseline="0" dirty="0" err="1" smtClean="0"/>
              <a:t>altri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eccezione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persona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ha </a:t>
            </a:r>
            <a:r>
              <a:rPr lang="en-US" sz="1000" baseline="0" dirty="0" err="1" smtClean="0"/>
              <a:t>postato</a:t>
            </a:r>
            <a:r>
              <a:rPr lang="en-US" sz="1000" baseline="0" dirty="0" smtClean="0"/>
              <a:t>. Questa persona </a:t>
            </a:r>
            <a:r>
              <a:rPr lang="en-US" sz="1000" baseline="0" dirty="0" err="1" smtClean="0"/>
              <a:t>continuerà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credere</a:t>
            </a:r>
            <a:r>
              <a:rPr lang="en-US" sz="1000" dirty="0" smtClean="0"/>
              <a:t> </a:t>
            </a:r>
            <a:r>
              <a:rPr lang="en-US" sz="1000" dirty="0" err="1" smtClean="0"/>
              <a:t>che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suo</a:t>
            </a:r>
            <a:r>
              <a:rPr lang="en-US" sz="1000" dirty="0" smtClean="0"/>
              <a:t> </a:t>
            </a:r>
            <a:r>
              <a:rPr lang="en-US" sz="1000" dirty="0" err="1" smtClean="0"/>
              <a:t>contributo</a:t>
            </a:r>
            <a:r>
              <a:rPr lang="en-US" sz="1000" dirty="0" smtClean="0"/>
              <a:t> </a:t>
            </a:r>
            <a:r>
              <a:rPr lang="en-US" sz="1000" dirty="0" err="1" smtClean="0"/>
              <a:t>sia</a:t>
            </a:r>
            <a:r>
              <a:rPr lang="en-US" sz="1000" dirty="0" smtClean="0"/>
              <a:t> </a:t>
            </a:r>
            <a:r>
              <a:rPr lang="en-US" sz="1000" dirty="0" err="1" smtClean="0"/>
              <a:t>visibile</a:t>
            </a:r>
            <a:r>
              <a:rPr lang="en-US" sz="1000" dirty="0" smtClean="0"/>
              <a:t> </a:t>
            </a:r>
            <a:r>
              <a:rPr lang="en-US" sz="1000" dirty="0" err="1" smtClean="0"/>
              <a:t>agli</a:t>
            </a:r>
            <a:r>
              <a:rPr lang="en-US" sz="1000" dirty="0" smtClean="0"/>
              <a:t> </a:t>
            </a:r>
            <a:r>
              <a:rPr lang="en-US" sz="1000" dirty="0" err="1" smtClean="0"/>
              <a:t>altri</a:t>
            </a:r>
            <a:r>
              <a:rPr lang="en-US" sz="1000" dirty="0" smtClean="0"/>
              <a:t>.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Bloccare</a:t>
            </a:r>
            <a:r>
              <a:rPr lang="en-US" sz="1000" dirty="0" smtClean="0"/>
              <a:t>, </a:t>
            </a:r>
            <a:r>
              <a:rPr lang="en-US" sz="1000" dirty="0" err="1" smtClean="0"/>
              <a:t>cancellare</a:t>
            </a:r>
            <a:r>
              <a:rPr lang="en-US" sz="1000" baseline="0" dirty="0" smtClean="0"/>
              <a:t> </a:t>
            </a:r>
            <a:r>
              <a:rPr lang="en-US" sz="1000" baseline="0" dirty="0"/>
              <a:t>– </a:t>
            </a:r>
            <a:r>
              <a:rPr lang="en-US" sz="1000" baseline="0" dirty="0" smtClean="0"/>
              <a:t>La persona non </a:t>
            </a:r>
            <a:r>
              <a:rPr lang="en-US" sz="1000" baseline="0" dirty="0" err="1" smtClean="0"/>
              <a:t>potrà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pubblicare</a:t>
            </a:r>
            <a:r>
              <a:rPr lang="en-US" sz="1000" baseline="0" dirty="0" smtClean="0"/>
              <a:t> post </a:t>
            </a:r>
            <a:r>
              <a:rPr lang="en-US" sz="1000" baseline="0" dirty="0" err="1" smtClean="0"/>
              <a:t>sulla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pagina</a:t>
            </a:r>
            <a:r>
              <a:rPr lang="en-US" sz="1000" baseline="0" dirty="0" smtClean="0"/>
              <a:t>.</a:t>
            </a:r>
            <a:endParaRPr lang="nl-NL" sz="1000" dirty="0"/>
          </a:p>
          <a:p>
            <a:endParaRPr lang="en-US" sz="1000" dirty="0"/>
          </a:p>
          <a:p>
            <a:r>
              <a:rPr lang="en-US" sz="1000" dirty="0" err="1" smtClean="0"/>
              <a:t>Segnalare</a:t>
            </a:r>
            <a:r>
              <a:rPr lang="en-US" sz="1000" dirty="0" smtClean="0"/>
              <a:t>: in </a:t>
            </a:r>
            <a:r>
              <a:rPr lang="en-US" sz="1000" dirty="0" err="1" smtClean="0"/>
              <a:t>che</a:t>
            </a:r>
            <a:r>
              <a:rPr lang="en-US" sz="1000" dirty="0" smtClean="0"/>
              <a:t> </a:t>
            </a:r>
            <a:r>
              <a:rPr lang="en-US" sz="1000" dirty="0" err="1" smtClean="0"/>
              <a:t>modo</a:t>
            </a:r>
            <a:r>
              <a:rPr lang="en-US" sz="1000" baseline="0" dirty="0" smtClean="0"/>
              <a:t>? </a:t>
            </a:r>
            <a:r>
              <a:rPr lang="en-US" sz="1000" dirty="0" smtClean="0"/>
              <a:t>Fate </a:t>
            </a:r>
            <a:r>
              <a:rPr lang="en-US" sz="1000" dirty="0" err="1" smtClean="0"/>
              <a:t>riferimento</a:t>
            </a:r>
            <a:r>
              <a:rPr lang="en-US" sz="1000" dirty="0" smtClean="0"/>
              <a:t> </a:t>
            </a:r>
            <a:r>
              <a:rPr lang="en-US" sz="1000" dirty="0" err="1" smtClean="0"/>
              <a:t>alle</a:t>
            </a:r>
            <a:r>
              <a:rPr lang="en-US" sz="1000" dirty="0" smtClean="0"/>
              <a:t> relative </a:t>
            </a:r>
            <a:r>
              <a:rPr lang="en-US" sz="1000" dirty="0" err="1" smtClean="0"/>
              <a:t>pagine</a:t>
            </a:r>
            <a:r>
              <a:rPr lang="en-US" sz="1000" dirty="0" smtClean="0"/>
              <a:t> di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ogni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piattaforma</a:t>
            </a:r>
            <a:r>
              <a:rPr lang="en-US" sz="1000" baseline="0" dirty="0" smtClean="0"/>
              <a:t>:</a:t>
            </a:r>
            <a:endParaRPr lang="en-US" sz="1000" baseline="0" dirty="0"/>
          </a:p>
          <a:p>
            <a:r>
              <a:rPr lang="en-US" sz="1000" baseline="0" dirty="0"/>
              <a:t>Twitter &gt;</a:t>
            </a:r>
          </a:p>
          <a:p>
            <a:r>
              <a:rPr lang="en-US" sz="1000" baseline="0" dirty="0"/>
              <a:t>Facebook &gt; </a:t>
            </a:r>
          </a:p>
          <a:p>
            <a:r>
              <a:rPr lang="en-US" sz="1000" baseline="0" dirty="0" err="1"/>
              <a:t>Youtube</a:t>
            </a:r>
            <a:r>
              <a:rPr lang="en-US" sz="1000" baseline="0" dirty="0"/>
              <a:t> &gt; 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sz="1000" dirty="0" err="1" smtClean="0"/>
              <a:t>Spesso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l’incitamento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all’odio</a:t>
            </a:r>
            <a:r>
              <a:rPr lang="en-US" sz="1000" baseline="0" dirty="0" smtClean="0"/>
              <a:t>/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contenuti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terroristici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riconosciuti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automaticamente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dalle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piattaforme</a:t>
            </a:r>
            <a:r>
              <a:rPr lang="en-US" sz="1000" dirty="0" smtClean="0"/>
              <a:t>. </a:t>
            </a:r>
            <a:endParaRPr lang="en-US" sz="1000" dirty="0"/>
          </a:p>
          <a:p>
            <a:r>
              <a:rPr lang="en-US" sz="1000" dirty="0" err="1" smtClean="0"/>
              <a:t>Contenuti</a:t>
            </a:r>
            <a:r>
              <a:rPr lang="en-US" sz="1000" dirty="0" smtClean="0"/>
              <a:t> </a:t>
            </a:r>
            <a:r>
              <a:rPr lang="en-US" sz="1000" dirty="0" err="1" smtClean="0"/>
              <a:t>terroristici</a:t>
            </a:r>
            <a:r>
              <a:rPr lang="en-US" sz="1000" dirty="0" smtClean="0"/>
              <a:t> o </a:t>
            </a:r>
            <a:r>
              <a:rPr lang="en-US" sz="1000" dirty="0" err="1" smtClean="0"/>
              <a:t>incitamento</a:t>
            </a:r>
            <a:r>
              <a:rPr lang="en-US" sz="1000" dirty="0" smtClean="0"/>
              <a:t> </a:t>
            </a:r>
            <a:r>
              <a:rPr lang="en-US" sz="1000" dirty="0" err="1" smtClean="0"/>
              <a:t>all’odio</a:t>
            </a:r>
            <a:r>
              <a:rPr lang="en-US" sz="1000" dirty="0" smtClean="0"/>
              <a:t> </a:t>
            </a:r>
            <a:r>
              <a:rPr lang="en-US" sz="1000" dirty="0" err="1" smtClean="0"/>
              <a:t>sono</a:t>
            </a:r>
            <a:r>
              <a:rPr lang="en-US" sz="1000" dirty="0" smtClean="0"/>
              <a:t> </a:t>
            </a:r>
            <a:r>
              <a:rPr lang="en-US" sz="1000" dirty="0" err="1" smtClean="0"/>
              <a:t>anche</a:t>
            </a:r>
            <a:r>
              <a:rPr lang="en-US" sz="1000" dirty="0" smtClean="0"/>
              <a:t> </a:t>
            </a:r>
            <a:r>
              <a:rPr lang="en-US" sz="1000" dirty="0" err="1" smtClean="0"/>
              <a:t>segnalati</a:t>
            </a:r>
            <a:r>
              <a:rPr lang="en-US" sz="1000" dirty="0" smtClean="0"/>
              <a:t> </a:t>
            </a:r>
            <a:r>
              <a:rPr lang="en-US" sz="1000" dirty="0" err="1" smtClean="0"/>
              <a:t>dagli</a:t>
            </a:r>
            <a:r>
              <a:rPr lang="en-US" sz="1000" baseline="0" dirty="0" smtClean="0"/>
              <a:t> </a:t>
            </a:r>
            <a:r>
              <a:rPr lang="en-US" sz="1000" dirty="0" err="1" smtClean="0"/>
              <a:t>utenti</a:t>
            </a:r>
            <a:r>
              <a:rPr lang="en-US" sz="1000" dirty="0" smtClean="0"/>
              <a:t>.</a:t>
            </a:r>
            <a:endParaRPr lang="en-US" sz="1000" dirty="0"/>
          </a:p>
          <a:p>
            <a:r>
              <a:rPr lang="en-US" sz="1000" dirty="0" err="1" smtClean="0"/>
              <a:t>Tutte</a:t>
            </a:r>
            <a:r>
              <a:rPr lang="en-US" sz="1000" dirty="0" smtClean="0"/>
              <a:t> le </a:t>
            </a:r>
            <a:r>
              <a:rPr lang="en-US" sz="1000" dirty="0" err="1" smtClean="0"/>
              <a:t>piattaforme</a:t>
            </a:r>
            <a:r>
              <a:rPr lang="en-US" sz="1000" dirty="0" smtClean="0"/>
              <a:t> </a:t>
            </a:r>
            <a:r>
              <a:rPr lang="en-US" sz="1000" dirty="0" err="1" smtClean="0"/>
              <a:t>hanno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strumenti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segnalare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r>
              <a:rPr lang="en-US" sz="1000" dirty="0" err="1" smtClean="0"/>
              <a:t>Esempio</a:t>
            </a:r>
            <a:r>
              <a:rPr lang="en-US" sz="1000" dirty="0" smtClean="0"/>
              <a:t>: </a:t>
            </a:r>
            <a:r>
              <a:rPr lang="en-US" sz="1000" dirty="0" err="1" smtClean="0"/>
              <a:t>su</a:t>
            </a:r>
            <a:r>
              <a:rPr lang="en-US" sz="1000" dirty="0" smtClean="0"/>
              <a:t> Facebook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dirty="0" smtClean="0"/>
              <a:t>50</a:t>
            </a:r>
            <a:r>
              <a:rPr lang="en-US" sz="1000" dirty="0"/>
              <a:t>% </a:t>
            </a:r>
            <a:r>
              <a:rPr lang="en-US" sz="1000" dirty="0" err="1" smtClean="0"/>
              <a:t>dei</a:t>
            </a:r>
            <a:r>
              <a:rPr lang="en-US" sz="1000" dirty="0" smtClean="0"/>
              <a:t> </a:t>
            </a:r>
            <a:r>
              <a:rPr lang="en-US" sz="1000" dirty="0" err="1" smtClean="0"/>
              <a:t>contenuti</a:t>
            </a:r>
            <a:r>
              <a:rPr lang="en-US" sz="1000" dirty="0" smtClean="0"/>
              <a:t> </a:t>
            </a:r>
            <a:r>
              <a:rPr lang="en-US" sz="1000" dirty="0" err="1" smtClean="0"/>
              <a:t>terroristici</a:t>
            </a:r>
            <a:r>
              <a:rPr lang="en-US" sz="1000" dirty="0" smtClean="0"/>
              <a:t> </a:t>
            </a:r>
            <a:r>
              <a:rPr lang="en-US" sz="1000" dirty="0" err="1" smtClean="0"/>
              <a:t>sono</a:t>
            </a:r>
            <a:r>
              <a:rPr lang="en-US" sz="1000" dirty="0" smtClean="0"/>
              <a:t> </a:t>
            </a:r>
            <a:r>
              <a:rPr lang="en-US" sz="1000" dirty="0" err="1" smtClean="0"/>
              <a:t>segnalati</a:t>
            </a:r>
            <a:r>
              <a:rPr lang="en-US" sz="1000" dirty="0" smtClean="0"/>
              <a:t> </a:t>
            </a:r>
            <a:r>
              <a:rPr lang="en-US" sz="1000" dirty="0" err="1" smtClean="0"/>
              <a:t>dagli</a:t>
            </a:r>
            <a:r>
              <a:rPr lang="en-US" sz="1000" dirty="0" smtClean="0"/>
              <a:t> </a:t>
            </a:r>
            <a:r>
              <a:rPr lang="en-US" sz="1000" dirty="0" err="1" smtClean="0"/>
              <a:t>utenti</a:t>
            </a:r>
            <a:r>
              <a:rPr lang="en-US" sz="1000" dirty="0" smtClean="0"/>
              <a:t>; </a:t>
            </a:r>
            <a:r>
              <a:rPr lang="en-US" sz="1000" dirty="0" err="1" smtClean="0"/>
              <a:t>il</a:t>
            </a:r>
            <a:r>
              <a:rPr lang="en-US" sz="1000" dirty="0" smtClean="0"/>
              <a:t> 50% di </a:t>
            </a:r>
            <a:r>
              <a:rPr lang="en-US" sz="1000" dirty="0" err="1" smtClean="0"/>
              <a:t>questi</a:t>
            </a:r>
            <a:r>
              <a:rPr lang="en-US" sz="1000" dirty="0" smtClean="0"/>
              <a:t> </a:t>
            </a:r>
            <a:r>
              <a:rPr lang="en-US" sz="1000" dirty="0" err="1" smtClean="0"/>
              <a:t>contenuti</a:t>
            </a:r>
            <a:r>
              <a:rPr lang="en-US" sz="1000" dirty="0" smtClean="0"/>
              <a:t> </a:t>
            </a:r>
            <a:r>
              <a:rPr lang="en-US" sz="1000" dirty="0" err="1" smtClean="0"/>
              <a:t>segnalati</a:t>
            </a:r>
            <a:r>
              <a:rPr lang="en-US" sz="1000" dirty="0" smtClean="0"/>
              <a:t> </a:t>
            </a:r>
            <a:r>
              <a:rPr lang="en-US" sz="1000" dirty="0" err="1" smtClean="0"/>
              <a:t>sono</a:t>
            </a:r>
            <a:r>
              <a:rPr lang="en-US" sz="1000" dirty="0" smtClean="0"/>
              <a:t> </a:t>
            </a:r>
            <a:r>
              <a:rPr lang="en-US" sz="1000" dirty="0" err="1" smtClean="0"/>
              <a:t>controllati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dallo</a:t>
            </a:r>
            <a:r>
              <a:rPr lang="en-US" sz="1000" baseline="0" dirty="0" smtClean="0"/>
              <a:t> staff. Il </a:t>
            </a:r>
            <a:r>
              <a:rPr lang="en-US" sz="1000" baseline="0" dirty="0" err="1" smtClean="0"/>
              <a:t>resto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viene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controllato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automaticamente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endParaRPr lang="en-US" sz="1000" baseline="0" dirty="0"/>
          </a:p>
          <a:p>
            <a:r>
              <a:rPr lang="en-US" sz="1000" baseline="0" dirty="0" err="1" smtClean="0"/>
              <a:t>Comunque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tutte</a:t>
            </a:r>
            <a:r>
              <a:rPr lang="en-US" sz="1000" baseline="0" dirty="0" smtClean="0"/>
              <a:t> le </a:t>
            </a:r>
            <a:r>
              <a:rPr lang="en-US" sz="1000" baseline="0" dirty="0" err="1" smtClean="0"/>
              <a:t>piattaforme</a:t>
            </a:r>
            <a:r>
              <a:rPr lang="en-US" sz="1000" baseline="0" dirty="0" smtClean="0"/>
              <a:t> ci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zone </a:t>
            </a:r>
            <a:r>
              <a:rPr lang="en-US" sz="1000" baseline="0" dirty="0" err="1" smtClean="0"/>
              <a:t>grigie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lasciano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spazio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discussione</a:t>
            </a:r>
            <a:r>
              <a:rPr lang="en-US" sz="1000" baseline="0" dirty="0" smtClean="0"/>
              <a:t>.</a:t>
            </a:r>
            <a:endParaRPr lang="nl-NL" sz="1000" dirty="0"/>
          </a:p>
          <a:p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33933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Sylvana Simons</a:t>
            </a:r>
          </a:p>
          <a:p>
            <a:r>
              <a:rPr lang="nl-NL"/>
              <a:t>Rechtzaken tegen hate speech posters</a:t>
            </a:r>
          </a:p>
          <a:p>
            <a:r>
              <a:rPr lang="nl-NL"/>
              <a:t>20? Veroordelingen</a:t>
            </a:r>
          </a:p>
          <a:p>
            <a:r>
              <a:rPr lang="nl-NL"/>
              <a:t>Bewijst: niet makkelijk, maar het kan zin hebben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2775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sz="1000" b="1" u="sng" dirty="0" err="1" smtClean="0"/>
              <a:t>Discussione</a:t>
            </a:r>
            <a:r>
              <a:rPr lang="en-GB" sz="1000" b="1" u="sng" baseline="0" dirty="0" smtClean="0"/>
              <a:t> </a:t>
            </a:r>
            <a:r>
              <a:rPr lang="en-GB" sz="1000" b="1" u="sng" baseline="0" dirty="0" err="1" smtClean="0"/>
              <a:t>plenaria</a:t>
            </a:r>
            <a:endParaRPr lang="en-GB" sz="1000" b="1" u="sng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smtClean="0"/>
              <a:t>La </a:t>
            </a:r>
            <a:r>
              <a:rPr lang="en-GB" sz="1000" dirty="0" err="1" smtClean="0"/>
              <a:t>radicalizzazione</a:t>
            </a:r>
            <a:r>
              <a:rPr lang="en-GB" sz="1000" dirty="0" smtClean="0"/>
              <a:t> ha </a:t>
            </a:r>
            <a:r>
              <a:rPr lang="en-GB" sz="1000" dirty="0" err="1" smtClean="0"/>
              <a:t>varie</a:t>
            </a:r>
            <a:r>
              <a:rPr lang="en-GB" sz="1000" dirty="0" smtClean="0"/>
              <a:t> </a:t>
            </a:r>
            <a:r>
              <a:rPr lang="en-GB" sz="1000" dirty="0" err="1" smtClean="0"/>
              <a:t>fasi</a:t>
            </a:r>
            <a:r>
              <a:rPr lang="en-GB" sz="1000" dirty="0" smtClean="0"/>
              <a:t>. In quale </a:t>
            </a:r>
            <a:r>
              <a:rPr lang="en-GB" sz="1000" dirty="0" err="1" smtClean="0"/>
              <a:t>fase</a:t>
            </a:r>
            <a:r>
              <a:rPr lang="en-GB" sz="1000" dirty="0" smtClean="0"/>
              <a:t> </a:t>
            </a:r>
            <a:r>
              <a:rPr lang="en-GB" sz="1000" dirty="0" err="1" smtClean="0"/>
              <a:t>interviene</a:t>
            </a:r>
            <a:r>
              <a:rPr lang="en-GB" sz="1000" dirty="0" smtClean="0"/>
              <a:t> (o </a:t>
            </a:r>
            <a:r>
              <a:rPr lang="en-GB" sz="1000" dirty="0" err="1" smtClean="0"/>
              <a:t>intende</a:t>
            </a:r>
            <a:r>
              <a:rPr lang="en-GB" sz="1000" dirty="0" smtClean="0"/>
              <a:t> </a:t>
            </a:r>
            <a:r>
              <a:rPr lang="en-GB" sz="1000" dirty="0" err="1" smtClean="0"/>
              <a:t>intervenire</a:t>
            </a:r>
            <a:r>
              <a:rPr lang="en-GB" sz="1000" dirty="0" smtClean="0"/>
              <a:t>) la </a:t>
            </a:r>
            <a:r>
              <a:rPr lang="en-GB" sz="1000" dirty="0" err="1" smtClean="0"/>
              <a:t>vostra</a:t>
            </a:r>
            <a:r>
              <a:rPr lang="en-GB" sz="1000" dirty="0" smtClean="0"/>
              <a:t> </a:t>
            </a:r>
            <a:r>
              <a:rPr lang="en-GB" sz="1000" dirty="0" err="1" smtClean="0"/>
              <a:t>organizzazione</a:t>
            </a:r>
            <a:r>
              <a:rPr lang="en-GB" sz="1000" dirty="0" smtClean="0"/>
              <a:t>?</a:t>
            </a:r>
            <a:endParaRPr lang="en-GB" sz="10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err="1" smtClean="0"/>
              <a:t>Nella</a:t>
            </a:r>
            <a:r>
              <a:rPr lang="en-GB" sz="1000" dirty="0" smtClean="0"/>
              <a:t> </a:t>
            </a:r>
            <a:r>
              <a:rPr lang="en-GB" sz="1000" dirty="0" err="1" smtClean="0"/>
              <a:t>lotta</a:t>
            </a:r>
            <a:r>
              <a:rPr lang="en-GB" sz="1000" dirty="0" smtClean="0"/>
              <a:t> </a:t>
            </a:r>
            <a:r>
              <a:rPr lang="en-GB" sz="1000" dirty="0" err="1" smtClean="0"/>
              <a:t>alla</a:t>
            </a:r>
            <a:r>
              <a:rPr lang="en-GB" sz="1000" dirty="0" smtClean="0"/>
              <a:t> </a:t>
            </a:r>
            <a:r>
              <a:rPr lang="en-GB" sz="1000" dirty="0" err="1" smtClean="0"/>
              <a:t>radicalizzazione</a:t>
            </a:r>
            <a:r>
              <a:rPr lang="en-GB" sz="1000" dirty="0" smtClean="0"/>
              <a:t> vi </a:t>
            </a:r>
            <a:r>
              <a:rPr lang="en-GB" sz="1000" dirty="0" err="1" smtClean="0"/>
              <a:t>potete</a:t>
            </a:r>
            <a:r>
              <a:rPr lang="en-GB" sz="1000" dirty="0" smtClean="0"/>
              <a:t> </a:t>
            </a:r>
            <a:r>
              <a:rPr lang="en-GB" sz="1000" dirty="0" err="1" smtClean="0"/>
              <a:t>rivolgere</a:t>
            </a:r>
            <a:r>
              <a:rPr lang="en-GB" sz="1000" baseline="0" dirty="0" smtClean="0"/>
              <a:t> a </a:t>
            </a:r>
            <a:r>
              <a:rPr lang="en-GB" sz="1000" baseline="0" dirty="0" err="1" smtClean="0"/>
              <a:t>diversi</a:t>
            </a:r>
            <a:r>
              <a:rPr lang="en-GB" sz="1000" baseline="0" dirty="0" smtClean="0"/>
              <a:t> </a:t>
            </a:r>
            <a:r>
              <a:rPr lang="en-GB" sz="1000" baseline="0" dirty="0" err="1" smtClean="0"/>
              <a:t>gruppi</a:t>
            </a:r>
            <a:r>
              <a:rPr lang="en-GB" sz="1000" baseline="0" dirty="0" smtClean="0"/>
              <a:t>: </a:t>
            </a:r>
            <a:r>
              <a:rPr lang="en-GB" sz="1000" baseline="0" dirty="0" err="1" smtClean="0"/>
              <a:t>quali</a:t>
            </a:r>
            <a:r>
              <a:rPr lang="en-GB" sz="1000" baseline="0" dirty="0" smtClean="0"/>
              <a:t> </a:t>
            </a:r>
            <a:r>
              <a:rPr lang="en-GB" sz="1000" baseline="0" dirty="0" err="1" smtClean="0"/>
              <a:t>sono</a:t>
            </a:r>
            <a:r>
              <a:rPr lang="en-GB" sz="1000" baseline="0" dirty="0" smtClean="0"/>
              <a:t> </a:t>
            </a:r>
            <a:r>
              <a:rPr lang="en-GB" sz="1000" baseline="0" dirty="0" err="1" smtClean="0"/>
              <a:t>i</a:t>
            </a:r>
            <a:r>
              <a:rPr lang="en-GB" sz="1000" baseline="0" dirty="0" smtClean="0"/>
              <a:t> </a:t>
            </a:r>
            <a:r>
              <a:rPr lang="en-GB" sz="1000" baseline="0" dirty="0" err="1" smtClean="0"/>
              <a:t>vostri</a:t>
            </a:r>
            <a:r>
              <a:rPr lang="en-GB" sz="1000" baseline="0" dirty="0" smtClean="0"/>
              <a:t> </a:t>
            </a:r>
            <a:r>
              <a:rPr lang="en-GB" sz="1000" baseline="0" dirty="0" err="1" smtClean="0"/>
              <a:t>gruppi</a:t>
            </a:r>
            <a:r>
              <a:rPr lang="en-GB" sz="1000" baseline="0" dirty="0" smtClean="0"/>
              <a:t> target</a:t>
            </a:r>
            <a:r>
              <a:rPr lang="en-GB" sz="1000" dirty="0" smtClean="0"/>
              <a:t>?</a:t>
            </a:r>
            <a:endParaRPr lang="en-GB" sz="100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err="1" smtClean="0"/>
              <a:t>Gruppo</a:t>
            </a:r>
            <a:r>
              <a:rPr lang="en-GB" sz="1000" dirty="0" smtClean="0"/>
              <a:t> </a:t>
            </a:r>
            <a:r>
              <a:rPr lang="en-GB" sz="1000" dirty="0" err="1" smtClean="0"/>
              <a:t>primario</a:t>
            </a:r>
            <a:r>
              <a:rPr lang="en-GB" sz="1000" dirty="0" smtClean="0"/>
              <a:t> come per </a:t>
            </a:r>
            <a:r>
              <a:rPr lang="en-GB" sz="1000" dirty="0" err="1" smtClean="0"/>
              <a:t>es</a:t>
            </a:r>
            <a:r>
              <a:rPr lang="en-GB" sz="1000" dirty="0" smtClean="0"/>
              <a:t>. </a:t>
            </a:r>
            <a:r>
              <a:rPr lang="en-GB" sz="1000" dirty="0" err="1" smtClean="0"/>
              <a:t>i</a:t>
            </a:r>
            <a:r>
              <a:rPr lang="en-GB" sz="1000" dirty="0" smtClean="0"/>
              <a:t> </a:t>
            </a:r>
            <a:r>
              <a:rPr lang="en-GB" sz="1000" dirty="0" err="1" smtClean="0"/>
              <a:t>giovanissimi</a:t>
            </a:r>
            <a:endParaRPr lang="en-GB" sz="100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err="1" smtClean="0"/>
              <a:t>Genitori</a:t>
            </a:r>
            <a:r>
              <a:rPr lang="en-GB" sz="1000" dirty="0" smtClean="0"/>
              <a:t>, </a:t>
            </a:r>
            <a:r>
              <a:rPr lang="en-GB" sz="1000" dirty="0" err="1" smtClean="0"/>
              <a:t>insegnanti</a:t>
            </a:r>
            <a:r>
              <a:rPr lang="en-GB" sz="1000" dirty="0" smtClean="0"/>
              <a:t>, </a:t>
            </a:r>
            <a:r>
              <a:rPr lang="en-GB" sz="1000" dirty="0" err="1" smtClean="0"/>
              <a:t>assistenti</a:t>
            </a:r>
            <a:r>
              <a:rPr lang="en-GB" sz="1000" dirty="0" smtClean="0"/>
              <a:t> </a:t>
            </a:r>
            <a:r>
              <a:rPr lang="en-GB" sz="1000" dirty="0" err="1" smtClean="0"/>
              <a:t>sociali</a:t>
            </a:r>
            <a:r>
              <a:rPr lang="en-GB" sz="1000" dirty="0" smtClean="0"/>
              <a:t> </a:t>
            </a:r>
            <a:r>
              <a:rPr lang="en-GB" sz="1000" dirty="0" err="1" smtClean="0"/>
              <a:t>eccetera</a:t>
            </a:r>
            <a:endParaRPr lang="en-GB" sz="1000" dirty="0" smtClean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err="1" smtClean="0"/>
              <a:t>Contesto</a:t>
            </a:r>
            <a:r>
              <a:rPr lang="en-GB" sz="1000" baseline="0" dirty="0" smtClean="0"/>
              <a:t> </a:t>
            </a:r>
            <a:r>
              <a:rPr lang="en-GB" sz="1000" baseline="0" dirty="0" err="1" smtClean="0"/>
              <a:t>diretto</a:t>
            </a:r>
            <a:r>
              <a:rPr lang="en-GB" sz="1000" baseline="0" dirty="0" smtClean="0"/>
              <a:t> </a:t>
            </a:r>
            <a:r>
              <a:rPr lang="en-GB" sz="1000" baseline="0" dirty="0" err="1" smtClean="0"/>
              <a:t>più</a:t>
            </a:r>
            <a:r>
              <a:rPr lang="en-GB" sz="1000" baseline="0" dirty="0" smtClean="0"/>
              <a:t> </a:t>
            </a:r>
            <a:r>
              <a:rPr lang="en-GB" sz="1000" baseline="0" dirty="0" err="1" smtClean="0"/>
              <a:t>ampio</a:t>
            </a:r>
            <a:r>
              <a:rPr lang="en-GB" sz="1000" baseline="0" dirty="0" smtClean="0"/>
              <a:t>: </a:t>
            </a:r>
            <a:r>
              <a:rPr lang="en-GB" sz="1000" baseline="0" dirty="0" err="1" smtClean="0"/>
              <a:t>vicinato</a:t>
            </a:r>
            <a:r>
              <a:rPr lang="en-GB" sz="1000" baseline="0" dirty="0" smtClean="0"/>
              <a:t>, </a:t>
            </a:r>
            <a:r>
              <a:rPr lang="en-GB" sz="1000" baseline="0" dirty="0" err="1" smtClean="0"/>
              <a:t>comunità</a:t>
            </a:r>
            <a:endParaRPr lang="en-GB" sz="100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smtClean="0"/>
              <a:t>Grande</a:t>
            </a:r>
            <a:r>
              <a:rPr lang="en-GB" sz="1000" baseline="0" dirty="0" smtClean="0"/>
              <a:t> </a:t>
            </a:r>
            <a:r>
              <a:rPr lang="en-GB" sz="1000" baseline="0" dirty="0" err="1" smtClean="0"/>
              <a:t>pubblico</a:t>
            </a:r>
            <a:endParaRPr lang="en-GB" sz="100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smtClean="0"/>
              <a:t>Mondo politico, </a:t>
            </a:r>
            <a:r>
              <a:rPr lang="en-GB" sz="1000" dirty="0" err="1" smtClean="0"/>
              <a:t>autorità</a:t>
            </a:r>
            <a:r>
              <a:rPr lang="en-GB" sz="1000" dirty="0" smtClean="0"/>
              <a:t>, </a:t>
            </a:r>
            <a:r>
              <a:rPr lang="en-GB" sz="1000" dirty="0" err="1" smtClean="0"/>
              <a:t>responsabili</a:t>
            </a:r>
            <a:r>
              <a:rPr lang="en-GB" sz="1000" dirty="0" smtClean="0"/>
              <a:t> </a:t>
            </a:r>
            <a:r>
              <a:rPr lang="en-GB" sz="1000" dirty="0" err="1" smtClean="0"/>
              <a:t>delle</a:t>
            </a:r>
            <a:r>
              <a:rPr lang="en-GB" sz="1000" dirty="0" smtClean="0"/>
              <a:t> </a:t>
            </a:r>
            <a:r>
              <a:rPr lang="en-GB" sz="1000" dirty="0" err="1" smtClean="0"/>
              <a:t>politiche</a:t>
            </a:r>
            <a:endParaRPr lang="en-GB" sz="100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Media, </a:t>
            </a:r>
            <a:r>
              <a:rPr lang="en-GB" sz="1000" dirty="0" err="1" smtClean="0"/>
              <a:t>giornalisti</a:t>
            </a:r>
            <a:r>
              <a:rPr lang="en-GB" sz="1000" dirty="0" smtClean="0"/>
              <a:t>, </a:t>
            </a:r>
            <a:r>
              <a:rPr lang="en-GB" sz="1000" dirty="0" err="1" smtClean="0"/>
              <a:t>opinionisti</a:t>
            </a:r>
            <a:endParaRPr lang="en-GB" sz="100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…?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smtClean="0"/>
              <a:t>Diverse </a:t>
            </a:r>
            <a:r>
              <a:rPr lang="en-GB" sz="1000" dirty="0" err="1" smtClean="0"/>
              <a:t>forme</a:t>
            </a:r>
            <a:r>
              <a:rPr lang="en-GB" sz="1000" dirty="0" smtClean="0"/>
              <a:t> di </a:t>
            </a:r>
            <a:r>
              <a:rPr lang="en-GB" sz="1000" dirty="0" err="1" smtClean="0"/>
              <a:t>interazione</a:t>
            </a:r>
            <a:r>
              <a:rPr lang="en-GB" sz="1000" dirty="0" smtClean="0"/>
              <a:t> con </a:t>
            </a:r>
            <a:r>
              <a:rPr lang="en-GB" sz="1000" dirty="0" err="1" smtClean="0"/>
              <a:t>i</a:t>
            </a:r>
            <a:r>
              <a:rPr lang="en-GB" sz="1000" dirty="0" smtClean="0"/>
              <a:t> </a:t>
            </a:r>
            <a:r>
              <a:rPr lang="en-GB" sz="1000" dirty="0" err="1" smtClean="0"/>
              <a:t>vostri</a:t>
            </a:r>
            <a:r>
              <a:rPr lang="en-GB" sz="1000" dirty="0" smtClean="0"/>
              <a:t> </a:t>
            </a:r>
            <a:r>
              <a:rPr lang="en-GB" sz="1000" dirty="0" err="1" smtClean="0"/>
              <a:t>gruppi</a:t>
            </a:r>
            <a:r>
              <a:rPr lang="en-GB" sz="1000" dirty="0" smtClean="0"/>
              <a:t> target</a:t>
            </a:r>
            <a:r>
              <a:rPr lang="en-GB" sz="1000" baseline="0" dirty="0" smtClean="0"/>
              <a:t>. </a:t>
            </a:r>
            <a:r>
              <a:rPr lang="en-GB" sz="1000" baseline="0" dirty="0" err="1" smtClean="0"/>
              <a:t>Cosa</a:t>
            </a:r>
            <a:r>
              <a:rPr lang="en-GB" sz="1000" baseline="0" dirty="0" smtClean="0"/>
              <a:t> </a:t>
            </a:r>
            <a:r>
              <a:rPr lang="en-GB" sz="1000" baseline="0" dirty="0" err="1" smtClean="0"/>
              <a:t>scegliete</a:t>
            </a:r>
            <a:r>
              <a:rPr lang="en-GB" sz="1000" baseline="0" dirty="0" smtClean="0"/>
              <a:t>? </a:t>
            </a:r>
            <a:r>
              <a:rPr lang="en-GB" sz="1000" baseline="0" dirty="0" err="1" smtClean="0"/>
              <a:t>Prevenzione</a:t>
            </a:r>
            <a:r>
              <a:rPr lang="en-GB" sz="1000" baseline="0" dirty="0" smtClean="0"/>
              <a:t>, </a:t>
            </a:r>
            <a:r>
              <a:rPr lang="en-GB" sz="1000" baseline="0" dirty="0" err="1" smtClean="0"/>
              <a:t>narrazione</a:t>
            </a:r>
            <a:r>
              <a:rPr lang="en-GB" sz="1000" baseline="0" dirty="0" smtClean="0"/>
              <a:t> </a:t>
            </a:r>
            <a:r>
              <a:rPr lang="en-GB" sz="1000" baseline="0" dirty="0" err="1" smtClean="0"/>
              <a:t>alternativa</a:t>
            </a:r>
            <a:r>
              <a:rPr lang="en-GB" sz="1000" baseline="0" dirty="0" smtClean="0"/>
              <a:t> o counter-</a:t>
            </a:r>
            <a:r>
              <a:rPr lang="en-GB" sz="1000" dirty="0" smtClean="0"/>
              <a:t>speech</a:t>
            </a:r>
            <a:r>
              <a:rPr lang="en-GB" sz="1000" dirty="0"/>
              <a:t>?</a:t>
            </a:r>
          </a:p>
          <a:p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2729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mtClean="0"/>
              <a:t>Columns</a:t>
            </a:r>
            <a:r>
              <a:rPr lang="it-IT" baseline="0" smtClean="0"/>
              <a:t> from lefto to right: </a:t>
            </a:r>
            <a:r>
              <a:rPr lang="it-IT" smtClean="0"/>
              <a:t> </a:t>
            </a:r>
            <a:r>
              <a:rPr lang="it-IT" dirty="0" smtClean="0"/>
              <a:t>1Cosa vi ispira? 2Cosa va già bene? 3Cosa c’è bisogno</a:t>
            </a:r>
            <a:r>
              <a:rPr lang="it-IT" baseline="0" dirty="0" smtClean="0"/>
              <a:t> di fare (ancora)? 4Chi vi serve per realizzare ciò?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1189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Lo scopo dell’esercizio è creare materiale su cui lavorare negli esercizi successivi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23419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1000" b="1" dirty="0" err="1" smtClean="0"/>
              <a:t>Obiettivi</a:t>
            </a:r>
            <a:r>
              <a:rPr lang="en-US" sz="1000" b="1" dirty="0" smtClean="0"/>
              <a:t> di </a:t>
            </a:r>
            <a:r>
              <a:rPr lang="en-US" sz="1000" b="1" dirty="0" err="1" smtClean="0"/>
              <a:t>campagne</a:t>
            </a:r>
            <a:r>
              <a:rPr lang="en-US" sz="1000" b="1" dirty="0" smtClean="0"/>
              <a:t> di </a:t>
            </a:r>
            <a:r>
              <a:rPr lang="en-US" sz="1000" b="1" dirty="0" err="1" smtClean="0"/>
              <a:t>contronarrazione</a:t>
            </a:r>
            <a:r>
              <a:rPr lang="en-US" sz="1000" b="1" dirty="0" smtClean="0"/>
              <a:t>/</a:t>
            </a:r>
            <a:r>
              <a:rPr lang="en-US" sz="1000" b="1" dirty="0" err="1" smtClean="0"/>
              <a:t>narrazione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alternativa</a:t>
            </a:r>
            <a:r>
              <a:rPr lang="en-US" sz="1000" b="1" dirty="0" smtClean="0"/>
              <a:t>: </a:t>
            </a:r>
            <a:r>
              <a:rPr lang="en-US" sz="1000" b="1" dirty="0" err="1" smtClean="0"/>
              <a:t>esempi</a:t>
            </a:r>
            <a:endParaRPr lang="en-US" sz="1000" b="1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 smtClean="0"/>
              <a:t>Dare </a:t>
            </a:r>
            <a:r>
              <a:rPr lang="en-US" sz="1000" dirty="0" err="1" smtClean="0"/>
              <a:t>risalto</a:t>
            </a:r>
            <a:r>
              <a:rPr lang="en-US" sz="1000" dirty="0" smtClean="0"/>
              <a:t> </a:t>
            </a:r>
            <a:r>
              <a:rPr lang="en-US" sz="1000" dirty="0" err="1" smtClean="0"/>
              <a:t>alla</a:t>
            </a:r>
            <a:r>
              <a:rPr lang="en-US" sz="1000" dirty="0" smtClean="0"/>
              <a:t> </a:t>
            </a:r>
            <a:r>
              <a:rPr lang="en-US" sz="1000" dirty="0" err="1" smtClean="0"/>
              <a:t>vostra</a:t>
            </a:r>
            <a:r>
              <a:rPr lang="en-US" sz="1000" dirty="0" smtClean="0"/>
              <a:t> </a:t>
            </a:r>
            <a:r>
              <a:rPr lang="en-US" sz="1000" dirty="0" err="1" smtClean="0"/>
              <a:t>organizzazione</a:t>
            </a:r>
            <a:r>
              <a:rPr lang="en-US" sz="1000" dirty="0" smtClean="0"/>
              <a:t> e </a:t>
            </a:r>
            <a:r>
              <a:rPr lang="en-US" sz="1000" dirty="0" err="1" smtClean="0"/>
              <a:t>alle</a:t>
            </a:r>
            <a:r>
              <a:rPr lang="en-US" sz="1000" dirty="0" smtClean="0"/>
              <a:t> sue </a:t>
            </a:r>
            <a:r>
              <a:rPr lang="en-US" sz="1000" dirty="0" err="1" smtClean="0"/>
              <a:t>attività</a:t>
            </a:r>
            <a:endParaRPr lang="en-US" sz="1000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 err="1" smtClean="0"/>
              <a:t>Promuovere</a:t>
            </a:r>
            <a:r>
              <a:rPr lang="en-US" sz="1000" dirty="0" smtClean="0"/>
              <a:t> </a:t>
            </a:r>
            <a:r>
              <a:rPr lang="en-US" sz="1000" dirty="0" err="1" smtClean="0"/>
              <a:t>consapevolezza</a:t>
            </a:r>
            <a:r>
              <a:rPr lang="en-US" sz="1000" dirty="0" smtClean="0"/>
              <a:t> </a:t>
            </a:r>
            <a:r>
              <a:rPr lang="en-US" sz="1000" dirty="0" err="1" smtClean="0"/>
              <a:t>rispetto</a:t>
            </a:r>
            <a:r>
              <a:rPr lang="en-US" sz="1000" dirty="0" smtClean="0"/>
              <a:t> </a:t>
            </a:r>
            <a:r>
              <a:rPr lang="en-US" sz="1000" dirty="0" err="1" smtClean="0"/>
              <a:t>alla</a:t>
            </a:r>
            <a:r>
              <a:rPr lang="en-US" sz="1000" dirty="0" smtClean="0"/>
              <a:t> </a:t>
            </a:r>
            <a:r>
              <a:rPr lang="en-US" sz="1000" dirty="0" err="1" smtClean="0"/>
              <a:t>vostra</a:t>
            </a:r>
            <a:r>
              <a:rPr lang="en-US" sz="1000" dirty="0" smtClean="0"/>
              <a:t> </a:t>
            </a:r>
            <a:r>
              <a:rPr lang="en-US" sz="1000" dirty="0" err="1" smtClean="0"/>
              <a:t>causa</a:t>
            </a:r>
            <a:r>
              <a:rPr lang="en-US" sz="1000" dirty="0" smtClean="0"/>
              <a:t> </a:t>
            </a:r>
            <a:r>
              <a:rPr lang="en-US" sz="1000" dirty="0" err="1" smtClean="0"/>
              <a:t>umanitaria</a:t>
            </a:r>
            <a:endParaRPr lang="en-US" sz="1000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 err="1" smtClean="0"/>
              <a:t>Creare</a:t>
            </a:r>
            <a:r>
              <a:rPr lang="en-US" sz="1000" dirty="0" smtClean="0"/>
              <a:t> </a:t>
            </a:r>
            <a:r>
              <a:rPr lang="en-US" sz="1000" dirty="0" err="1" smtClean="0"/>
              <a:t>una</a:t>
            </a:r>
            <a:r>
              <a:rPr lang="en-US" sz="1000" dirty="0" smtClean="0"/>
              <a:t> </a:t>
            </a:r>
            <a:r>
              <a:rPr lang="en-US" sz="1000" dirty="0" err="1" smtClean="0"/>
              <a:t>comunità</a:t>
            </a:r>
            <a:r>
              <a:rPr lang="en-US" sz="1000" dirty="0" smtClean="0"/>
              <a:t> di </a:t>
            </a:r>
            <a:r>
              <a:rPr lang="en-US" sz="1000" dirty="0" err="1" smtClean="0"/>
              <a:t>supporto</a:t>
            </a:r>
            <a:r>
              <a:rPr lang="en-US" sz="1000" dirty="0" smtClean="0"/>
              <a:t> online</a:t>
            </a:r>
            <a:endParaRPr lang="en-US" sz="1000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 err="1" smtClean="0"/>
              <a:t>Divulgare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convinzioni</a:t>
            </a:r>
            <a:r>
              <a:rPr lang="en-US" sz="1000" baseline="0" dirty="0" smtClean="0"/>
              <a:t>/</a:t>
            </a:r>
            <a:r>
              <a:rPr lang="en-US" sz="1000" baseline="0" dirty="0" err="1" smtClean="0"/>
              <a:t>messaggi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politici</a:t>
            </a:r>
            <a:endParaRPr lang="en-US" sz="1000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 err="1" smtClean="0"/>
              <a:t>Utilizzare</a:t>
            </a:r>
            <a:r>
              <a:rPr lang="en-US" sz="1000" dirty="0" smtClean="0"/>
              <a:t> </a:t>
            </a:r>
            <a:r>
              <a:rPr lang="en-US" sz="1000" dirty="0" err="1" smtClean="0"/>
              <a:t>contro-narrazioni</a:t>
            </a:r>
            <a:r>
              <a:rPr lang="en-US" sz="1000" dirty="0" smtClean="0"/>
              <a:t> per </a:t>
            </a:r>
            <a:r>
              <a:rPr lang="en-US" sz="1000" dirty="0" err="1" smtClean="0"/>
              <a:t>contrastare</a:t>
            </a:r>
            <a:r>
              <a:rPr lang="en-US" sz="1000" dirty="0" smtClean="0"/>
              <a:t> la propaganda </a:t>
            </a:r>
            <a:r>
              <a:rPr lang="en-US" sz="1000" dirty="0" err="1" smtClean="0"/>
              <a:t>estremista</a:t>
            </a:r>
            <a:endParaRPr lang="en-US" sz="10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000" dirty="0" err="1" smtClean="0"/>
              <a:t>Responsabilizzare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vostro</a:t>
            </a:r>
            <a:r>
              <a:rPr lang="en-US" sz="1000" dirty="0" smtClean="0"/>
              <a:t> </a:t>
            </a:r>
            <a:r>
              <a:rPr lang="en-US" sz="1000" dirty="0" err="1" smtClean="0"/>
              <a:t>pubblico</a:t>
            </a:r>
            <a:r>
              <a:rPr lang="en-US" sz="1000" dirty="0" smtClean="0"/>
              <a:t> target e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suo</a:t>
            </a:r>
            <a:r>
              <a:rPr lang="en-US" sz="1000" dirty="0" smtClean="0"/>
              <a:t> </a:t>
            </a:r>
            <a:r>
              <a:rPr lang="en-US" sz="1000" dirty="0" err="1" smtClean="0"/>
              <a:t>ambiente</a:t>
            </a:r>
            <a:r>
              <a:rPr lang="en-US" sz="1000" dirty="0" smtClean="0"/>
              <a:t> </a:t>
            </a:r>
            <a:r>
              <a:rPr lang="en-US" sz="1000" dirty="0" err="1" smtClean="0"/>
              <a:t>circostante</a:t>
            </a:r>
            <a:endParaRPr lang="en-US" sz="1000" dirty="0"/>
          </a:p>
          <a:p>
            <a:pPr marL="0" indent="0">
              <a:buFont typeface="+mj-lt"/>
              <a:buNone/>
            </a:pPr>
            <a:endParaRPr lang="en-US" sz="1000" dirty="0"/>
          </a:p>
          <a:p>
            <a:pPr marL="0" indent="0">
              <a:buFont typeface="+mj-lt"/>
              <a:buNone/>
            </a:pPr>
            <a:r>
              <a:rPr lang="en-US" sz="1000" dirty="0" err="1" smtClean="0"/>
              <a:t>Punto</a:t>
            </a:r>
            <a:r>
              <a:rPr lang="en-US" sz="1000" dirty="0" smtClean="0"/>
              <a:t> </a:t>
            </a:r>
            <a:r>
              <a:rPr lang="en-US" sz="1000" dirty="0"/>
              <a:t>3: </a:t>
            </a:r>
            <a:r>
              <a:rPr lang="en-US" sz="1000" dirty="0" err="1" smtClean="0"/>
              <a:t>Creare</a:t>
            </a:r>
            <a:r>
              <a:rPr lang="en-US" sz="1000" dirty="0" smtClean="0"/>
              <a:t> </a:t>
            </a:r>
            <a:r>
              <a:rPr lang="en-US" sz="1000" dirty="0" err="1" smtClean="0"/>
              <a:t>una</a:t>
            </a:r>
            <a:r>
              <a:rPr lang="en-US" sz="1000" dirty="0" smtClean="0"/>
              <a:t> </a:t>
            </a:r>
            <a:r>
              <a:rPr lang="en-US" sz="1000" dirty="0" err="1" smtClean="0"/>
              <a:t>comunità</a:t>
            </a:r>
            <a:r>
              <a:rPr lang="en-US" sz="1000" dirty="0" smtClean="0"/>
              <a:t> di </a:t>
            </a:r>
            <a:r>
              <a:rPr lang="en-US" sz="1000" dirty="0" err="1" smtClean="0"/>
              <a:t>supporto</a:t>
            </a:r>
            <a:r>
              <a:rPr lang="en-US" sz="1000" dirty="0" smtClean="0"/>
              <a:t> online,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es</a:t>
            </a:r>
            <a:r>
              <a:rPr lang="en-US" sz="1000" baseline="0" dirty="0" smtClean="0"/>
              <a:t>.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Nun: </a:t>
            </a:r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https://twitter.com/digitalnun?lang=en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http://www.benedictinenuns.org.uk/Community/Community/prayerline.php</a:t>
            </a:r>
            <a:endParaRPr lang="nl-NL" sz="10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nl-NL" sz="10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Punto </a:t>
            </a:r>
            <a:r>
              <a:rPr lang="nl-NL" sz="10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nl-NL" sz="100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Responsabilizzare i gruppi di clienti / membri delle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OSC rispetto alla divulgazione di propri messaggi, per es. ‘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Conscious Creators’ (Luke Newbold) </a:t>
            </a:r>
          </a:p>
          <a:p>
            <a:pPr marL="0" indent="0">
              <a:buFont typeface="+mj-lt"/>
              <a:buNone/>
            </a:pP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Esempi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obiettivi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campagna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interattiva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come la campagna twitter hashtag 'bring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our girls’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utilizzando qualcosa su scala più piccola e più realistico per una OSC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Campagna di narrazione alternativa per es. su orientamento professionale / competenze trasversali, per es. </a:t>
            </a:r>
            <a:r>
              <a:rPr lang="nl-NL" sz="10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</a:t>
            </a:r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://www.barclayslifeskills.com/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narrazione online di pensiero positivo progressista,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inclusiva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quindi alternativa alle narrazioni estremiste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 e retrograde su isolazionismo e separazione dalla società</a:t>
            </a:r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97967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baseline="0" dirty="0" err="1" smtClean="0"/>
              <a:t>Spiegazione</a:t>
            </a:r>
            <a:r>
              <a:rPr lang="en-US" sz="1000" b="1" u="sng" baseline="0" dirty="0" smtClean="0"/>
              <a:t>:</a:t>
            </a:r>
            <a:endParaRPr lang="en-US" sz="1000" b="1" u="sng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La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 online </a:t>
            </a:r>
            <a:r>
              <a:rPr lang="en-US" sz="1000" baseline="0" dirty="0" err="1" smtClean="0"/>
              <a:t>deve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sviluppare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l’attività</a:t>
            </a:r>
            <a:r>
              <a:rPr lang="en-US" sz="1000" baseline="0" dirty="0" smtClean="0"/>
              <a:t>/</a:t>
            </a:r>
            <a:r>
              <a:rPr lang="en-US" sz="1000" baseline="0" dirty="0" err="1" smtClean="0"/>
              <a:t>l’immagine</a:t>
            </a:r>
            <a:r>
              <a:rPr lang="en-US" sz="1000" baseline="0" dirty="0" smtClean="0"/>
              <a:t>/la </a:t>
            </a:r>
            <a:r>
              <a:rPr lang="en-US" sz="1000" baseline="0" dirty="0" err="1" smtClean="0"/>
              <a:t>posizione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già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esistente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organizzazione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Inizia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dalla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domanda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posta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stessi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perché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ritenete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la persona/</a:t>
            </a:r>
            <a:r>
              <a:rPr lang="en-US" sz="1000" baseline="0" dirty="0" err="1" smtClean="0"/>
              <a:t>l’organizzazione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giusta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portare</a:t>
            </a:r>
            <a:r>
              <a:rPr lang="en-US" sz="1000" baseline="0" dirty="0" smtClean="0"/>
              <a:t> un </a:t>
            </a:r>
            <a:r>
              <a:rPr lang="en-US" sz="1000" baseline="0" dirty="0" err="1" smtClean="0"/>
              <a:t>cambiamento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membri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target.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Perché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pensate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vi </a:t>
            </a:r>
            <a:r>
              <a:rPr lang="en-US" sz="1000" baseline="0" dirty="0" err="1" smtClean="0"/>
              <a:t>ascolteranno</a:t>
            </a:r>
            <a:r>
              <a:rPr lang="en-US" sz="1000" baseline="0" dirty="0" smtClean="0"/>
              <a:t>? </a:t>
            </a:r>
            <a:r>
              <a:rPr lang="en-US" sz="1000" baseline="0" dirty="0" err="1" smtClean="0"/>
              <a:t>Cosa</a:t>
            </a:r>
            <a:r>
              <a:rPr lang="en-US" sz="1000" baseline="0" dirty="0" smtClean="0"/>
              <a:t> vi </a:t>
            </a:r>
            <a:r>
              <a:rPr lang="en-US" sz="1000" baseline="0" dirty="0" err="1" smtClean="0"/>
              <a:t>rende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credibili</a:t>
            </a:r>
            <a:r>
              <a:rPr lang="en-US" sz="1000" baseline="0" dirty="0" smtClean="0"/>
              <a:t>? Come vi </a:t>
            </a:r>
            <a:r>
              <a:rPr lang="en-US" sz="1000" baseline="0" dirty="0" err="1" smtClean="0"/>
              <a:t>vede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target?</a:t>
            </a:r>
            <a:endParaRPr lang="en-US" sz="1000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Domanda</a:t>
            </a:r>
            <a:r>
              <a:rPr lang="en-US" sz="1000" baseline="0" dirty="0" smtClean="0"/>
              <a:t> utile: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valori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riflettono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comportamento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target? 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Far </a:t>
            </a:r>
            <a:r>
              <a:rPr lang="en-US" sz="1000" baseline="0" dirty="0" err="1" smtClean="0"/>
              <a:t>riferimento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es</a:t>
            </a:r>
            <a:r>
              <a:rPr lang="en-US" sz="1000" baseline="0" dirty="0" smtClean="0"/>
              <a:t>. al “</a:t>
            </a:r>
            <a:r>
              <a:rPr lang="en-US" sz="1000" baseline="0" dirty="0" err="1" smtClean="0"/>
              <a:t>cerchio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dell’influenza</a:t>
            </a:r>
            <a:r>
              <a:rPr lang="en-US" sz="1000" baseline="0" dirty="0" smtClean="0"/>
              <a:t>” </a:t>
            </a:r>
            <a:r>
              <a:rPr lang="en-US" sz="1000" baseline="0" dirty="0"/>
              <a:t>– </a:t>
            </a:r>
            <a:r>
              <a:rPr lang="en-US" sz="1000" baseline="0" dirty="0" smtClean="0"/>
              <a:t>“</a:t>
            </a:r>
            <a:r>
              <a:rPr lang="en-US" sz="1000" baseline="0" dirty="0" err="1" smtClean="0"/>
              <a:t>cerchio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dell’impegno</a:t>
            </a:r>
            <a:r>
              <a:rPr lang="en-US" sz="1000" baseline="0" dirty="0" smtClean="0"/>
              <a:t>” di Covey</a:t>
            </a:r>
            <a:endParaRPr lang="en-US" sz="1000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baseline="0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dirty="0" err="1" smtClean="0"/>
              <a:t>Fonte</a:t>
            </a:r>
            <a:r>
              <a:rPr lang="en-US" sz="1000" dirty="0" smtClean="0"/>
              <a:t>: </a:t>
            </a:r>
            <a:r>
              <a:rPr lang="en-US" sz="1000" dirty="0"/>
              <a:t>Alicia Kearns,</a:t>
            </a:r>
            <a:r>
              <a:rPr lang="en-US" sz="1000" baseline="0" dirty="0"/>
              <a:t> slide #2 Where to start?</a:t>
            </a:r>
          </a:p>
          <a:p>
            <a:pPr marL="285750" lvl="2" indent="-28575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7324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000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 </a:t>
            </a:r>
            <a:r>
              <a:rPr lang="en-US" sz="1000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definire</a:t>
            </a:r>
            <a:r>
              <a:rPr lang="en-US" sz="1000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obiettivi</a:t>
            </a:r>
            <a:r>
              <a:rPr lang="en-US" sz="1000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000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indicatori</a:t>
            </a:r>
            <a:r>
              <a:rPr lang="en-US" sz="1000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sz="1000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successo</a:t>
            </a:r>
            <a:r>
              <a:rPr lang="en-US" sz="1000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chiari</a:t>
            </a:r>
            <a:r>
              <a:rPr lang="en-US" sz="1000" b="1" u="sng" dirty="0" smtClean="0"/>
              <a:t>?</a:t>
            </a:r>
            <a:endParaRPr lang="en-US" sz="1000" b="1" u="sng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000" b="1" u="sng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00" dirty="0" err="1" smtClean="0"/>
              <a:t>Dovete</a:t>
            </a:r>
            <a:r>
              <a:rPr lang="en-US" sz="1000" dirty="0" smtClean="0"/>
              <a:t> far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ciò</a:t>
            </a:r>
            <a:r>
              <a:rPr lang="en-US" sz="1000" baseline="0" dirty="0" smtClean="0"/>
              <a:t> </a:t>
            </a:r>
            <a:r>
              <a:rPr lang="en-US" sz="1000" dirty="0" smtClean="0"/>
              <a:t>per </a:t>
            </a:r>
            <a:r>
              <a:rPr lang="en-US" sz="1000" dirty="0" err="1" smtClean="0"/>
              <a:t>poterli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monitorare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misurarne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l’impatto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modo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continuativo</a:t>
            </a:r>
            <a:r>
              <a:rPr lang="en-US" sz="1000" dirty="0" smtClean="0"/>
              <a:t>. Un </a:t>
            </a:r>
            <a:r>
              <a:rPr lang="en-US" sz="1000" dirty="0" err="1" smtClean="0"/>
              <a:t>monitoraggio</a:t>
            </a:r>
            <a:r>
              <a:rPr lang="en-US" sz="1000" dirty="0" smtClean="0"/>
              <a:t> continuo vi </a:t>
            </a:r>
            <a:r>
              <a:rPr lang="en-US" sz="1000" dirty="0" err="1" smtClean="0"/>
              <a:t>aiuterà</a:t>
            </a:r>
            <a:r>
              <a:rPr lang="en-US" sz="1000" baseline="0" dirty="0" smtClean="0"/>
              <a:t> in 2 </a:t>
            </a:r>
            <a:r>
              <a:rPr lang="en-US" sz="1000" baseline="0" dirty="0" err="1" smtClean="0"/>
              <a:t>cose</a:t>
            </a:r>
            <a:r>
              <a:rPr lang="en-US" sz="1000" baseline="0" dirty="0" smtClean="0"/>
              <a:t>:</a:t>
            </a:r>
            <a:endParaRPr lang="en-US" sz="10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aseline="0" dirty="0" smtClean="0"/>
              <a:t>vi </a:t>
            </a:r>
            <a:r>
              <a:rPr lang="en-US" sz="1000" baseline="0" dirty="0" err="1" smtClean="0"/>
              <a:t>aiuterà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capire</a:t>
            </a:r>
            <a:r>
              <a:rPr lang="en-US" sz="1000" baseline="0" dirty="0" smtClean="0"/>
              <a:t> se </a:t>
            </a:r>
            <a:r>
              <a:rPr lang="en-US" sz="1000" baseline="0" dirty="0" err="1" smtClean="0"/>
              <a:t>nella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avete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scelto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l’approccio</a:t>
            </a:r>
            <a:r>
              <a:rPr lang="en-US" sz="1000" baseline="0" dirty="0" smtClean="0"/>
              <a:t> giusto e se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sforzi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hanno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ottenuto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risultati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sperati</a:t>
            </a:r>
            <a:r>
              <a:rPr lang="en-US" sz="1000" baseline="0" dirty="0" smtClean="0"/>
              <a:t>. Per </a:t>
            </a:r>
            <a:r>
              <a:rPr lang="en-US" sz="1000" baseline="0" dirty="0" err="1" smtClean="0"/>
              <a:t>es</a:t>
            </a:r>
            <a:r>
              <a:rPr lang="en-US" sz="1000" baseline="0" dirty="0" smtClean="0"/>
              <a:t>. se </a:t>
            </a:r>
            <a:r>
              <a:rPr lang="en-US" sz="1000" baseline="0" dirty="0" err="1" smtClean="0"/>
              <a:t>mirate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mobilitare</a:t>
            </a:r>
            <a:r>
              <a:rPr lang="en-US" sz="1000" baseline="0" dirty="0" smtClean="0"/>
              <a:t> 100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in 10 </a:t>
            </a:r>
            <a:r>
              <a:rPr lang="en-US" sz="1000" baseline="0" dirty="0" err="1" smtClean="0"/>
              <a:t>settimane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numero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iniziano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mobilitarsi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deve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crescere</a:t>
            </a:r>
            <a:r>
              <a:rPr lang="en-US" sz="1000" baseline="0" dirty="0" smtClean="0"/>
              <a:t> di 10 a </a:t>
            </a:r>
            <a:r>
              <a:rPr lang="en-US" sz="1000" baseline="0" dirty="0" err="1" smtClean="0"/>
              <a:t>settimana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aseline="0" dirty="0" smtClean="0"/>
              <a:t>vi </a:t>
            </a:r>
            <a:r>
              <a:rPr lang="en-US" sz="1000" baseline="0" dirty="0" err="1" smtClean="0"/>
              <a:t>aiuterà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capire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quali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punti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forza</a:t>
            </a:r>
            <a:r>
              <a:rPr lang="en-US" sz="1000" baseline="0" dirty="0" smtClean="0"/>
              <a:t> e di </a:t>
            </a:r>
            <a:r>
              <a:rPr lang="en-US" sz="1000" baseline="0" dirty="0" err="1" smtClean="0"/>
              <a:t>debolezza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; </a:t>
            </a:r>
            <a:r>
              <a:rPr lang="en-US" sz="1000" baseline="0" dirty="0" err="1" smtClean="0"/>
              <a:t>ciò</a:t>
            </a:r>
            <a:r>
              <a:rPr lang="en-US" sz="1000" baseline="0" dirty="0" smtClean="0"/>
              <a:t> vi </a:t>
            </a:r>
            <a:r>
              <a:rPr lang="en-US" sz="1000" baseline="0" dirty="0" err="1" smtClean="0"/>
              <a:t>permetterà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migliorare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adattare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costantemente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campagna</a:t>
            </a:r>
            <a:r>
              <a:rPr lang="en-US" sz="1000" baseline="0" dirty="0" smtClean="0"/>
              <a:t>. Per </a:t>
            </a:r>
            <a:r>
              <a:rPr lang="en-US" sz="1000" baseline="0" dirty="0" err="1" smtClean="0"/>
              <a:t>es</a:t>
            </a:r>
            <a:r>
              <a:rPr lang="en-US" sz="1000" baseline="0" dirty="0" smtClean="0"/>
              <a:t>. se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 non </a:t>
            </a:r>
            <a:r>
              <a:rPr lang="en-US" sz="1000" baseline="0" dirty="0" err="1" smtClean="0"/>
              <a:t>risponde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post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</a:t>
            </a:r>
            <a:r>
              <a:rPr lang="en-US" sz="1000" dirty="0" smtClean="0"/>
              <a:t>Facebook </a:t>
            </a:r>
            <a:r>
              <a:rPr lang="en-US" sz="1000" dirty="0" err="1" smtClean="0"/>
              <a:t>potreste</a:t>
            </a:r>
            <a:r>
              <a:rPr lang="en-US" sz="1000" dirty="0" smtClean="0"/>
              <a:t> </a:t>
            </a:r>
            <a:r>
              <a:rPr lang="en-US" sz="1000" dirty="0" err="1" smtClean="0"/>
              <a:t>riconsiderare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fatto</a:t>
            </a:r>
            <a:r>
              <a:rPr lang="en-US" sz="1000" dirty="0" smtClean="0"/>
              <a:t> </a:t>
            </a:r>
            <a:r>
              <a:rPr lang="en-US" sz="1000" dirty="0" err="1" smtClean="0"/>
              <a:t>che</a:t>
            </a:r>
            <a:r>
              <a:rPr lang="en-US" sz="1000" dirty="0" smtClean="0"/>
              <a:t> Facebook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sia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piattaforma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adatta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comunicare</a:t>
            </a:r>
            <a:r>
              <a:rPr lang="en-US" sz="1000" baseline="0" dirty="0" smtClean="0"/>
              <a:t> con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. </a:t>
            </a:r>
            <a:r>
              <a:rPr lang="en-US" sz="1000" dirty="0"/>
              <a:t/>
            </a:r>
            <a:br>
              <a:rPr lang="en-US" sz="1000" dirty="0"/>
            </a:br>
            <a:endParaRPr lang="en-US" sz="100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00" baseline="0" dirty="0" smtClean="0"/>
              <a:t>Di </a:t>
            </a:r>
            <a:r>
              <a:rPr lang="en-US" sz="1000" baseline="0" dirty="0" err="1" smtClean="0"/>
              <a:t>regola</a:t>
            </a:r>
            <a:r>
              <a:rPr lang="en-US" sz="1000" baseline="0" dirty="0" smtClean="0"/>
              <a:t> </a:t>
            </a:r>
            <a:r>
              <a:rPr lang="en-US" sz="1000" u="sng" baseline="0" dirty="0" smtClean="0"/>
              <a:t>non </a:t>
            </a:r>
            <a:r>
              <a:rPr lang="en-US" sz="1000" u="sng" baseline="0" dirty="0" err="1" smtClean="0"/>
              <a:t>potete</a:t>
            </a:r>
            <a:r>
              <a:rPr lang="en-US" sz="1000" u="sng" baseline="0" dirty="0" smtClean="0"/>
              <a:t> </a:t>
            </a:r>
            <a:r>
              <a:rPr lang="en-US" sz="1000" u="none" baseline="0" dirty="0" err="1" smtClean="0"/>
              <a:t>misurare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l’aumento</a:t>
            </a:r>
            <a:r>
              <a:rPr lang="en-US" sz="1000" u="none" baseline="0" dirty="0" smtClean="0"/>
              <a:t> o la </a:t>
            </a:r>
            <a:r>
              <a:rPr lang="en-US" sz="1000" u="none" baseline="0" dirty="0" err="1" smtClean="0"/>
              <a:t>riduzione</a:t>
            </a:r>
            <a:r>
              <a:rPr lang="en-US" sz="1000" u="none" baseline="0" dirty="0" smtClean="0"/>
              <a:t> del </a:t>
            </a:r>
            <a:r>
              <a:rPr lang="en-US" sz="1000" u="none" baseline="0" dirty="0" err="1" smtClean="0"/>
              <a:t>grado</a:t>
            </a:r>
            <a:r>
              <a:rPr lang="en-US" sz="1000" u="none" baseline="0" dirty="0" smtClean="0"/>
              <a:t> di </a:t>
            </a:r>
            <a:r>
              <a:rPr lang="en-US" sz="1000" u="none" baseline="0" dirty="0" err="1" smtClean="0"/>
              <a:t>radicalizzazione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nel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vostro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pubblico</a:t>
            </a:r>
            <a:r>
              <a:rPr lang="en-US" sz="1000" u="none" baseline="0" dirty="0" smtClean="0"/>
              <a:t> target dal </a:t>
            </a:r>
            <a:r>
              <a:rPr lang="en-US" sz="1000" u="none" baseline="0" dirty="0" err="1" smtClean="0"/>
              <a:t>momento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che</a:t>
            </a:r>
            <a:r>
              <a:rPr lang="en-US" sz="1000" u="none" baseline="0" dirty="0" smtClean="0"/>
              <a:t> la </a:t>
            </a:r>
            <a:r>
              <a:rPr lang="en-US" sz="1000" u="none" baseline="0" dirty="0" err="1" smtClean="0"/>
              <a:t>vostra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organizzazione</a:t>
            </a:r>
            <a:r>
              <a:rPr lang="en-US" sz="1000" u="none" baseline="0" dirty="0" smtClean="0"/>
              <a:t> non </a:t>
            </a:r>
            <a:r>
              <a:rPr lang="en-US" sz="1000" u="none" baseline="0" dirty="0" err="1" smtClean="0"/>
              <a:t>possiede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gli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strumenti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necessari</a:t>
            </a:r>
            <a:r>
              <a:rPr lang="en-US" sz="1000" u="none" baseline="0" dirty="0" smtClean="0"/>
              <a:t> a </a:t>
            </a:r>
            <a:r>
              <a:rPr lang="en-US" sz="1000" u="none" baseline="0" dirty="0" err="1" smtClean="0"/>
              <a:t>svolgere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questo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tipo</a:t>
            </a:r>
            <a:r>
              <a:rPr lang="en-US" sz="1000" u="none" baseline="0" dirty="0" smtClean="0"/>
              <a:t> di </a:t>
            </a:r>
            <a:r>
              <a:rPr lang="en-US" sz="1000" u="none" baseline="0" dirty="0" err="1" smtClean="0"/>
              <a:t>ricerca</a:t>
            </a:r>
            <a:r>
              <a:rPr lang="en-US" sz="1000" u="none" baseline="0" dirty="0" smtClean="0"/>
              <a:t>/</a:t>
            </a:r>
            <a:r>
              <a:rPr lang="en-US" sz="1000" u="none" baseline="0" dirty="0" err="1" smtClean="0"/>
              <a:t>indagine</a:t>
            </a:r>
            <a:r>
              <a:rPr lang="en-US" sz="1000" u="none" baseline="0" dirty="0" smtClean="0"/>
              <a:t> e </a:t>
            </a:r>
            <a:r>
              <a:rPr lang="en-US" sz="1000" u="none" baseline="0" dirty="0" err="1" smtClean="0"/>
              <a:t>che</a:t>
            </a:r>
            <a:r>
              <a:rPr lang="en-US" sz="1000" u="none" baseline="0" dirty="0" smtClean="0"/>
              <a:t> non </a:t>
            </a:r>
            <a:r>
              <a:rPr lang="en-US" sz="1000" u="none" baseline="0" dirty="0" err="1" smtClean="0"/>
              <a:t>esiste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una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relazione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diretta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tra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gli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sforzi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della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vostra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campagna</a:t>
            </a:r>
            <a:r>
              <a:rPr lang="en-US" sz="1000" u="none" baseline="0" dirty="0" smtClean="0"/>
              <a:t> </a:t>
            </a:r>
            <a:r>
              <a:rPr lang="en-US" sz="1000" baseline="0" dirty="0" smtClean="0"/>
              <a:t>e le </a:t>
            </a:r>
            <a:r>
              <a:rPr lang="en-US" sz="1000" baseline="0" dirty="0" err="1" smtClean="0"/>
              <a:t>modifiche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negli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atteggiamenti</a:t>
            </a:r>
            <a:r>
              <a:rPr lang="en-US" sz="1000" baseline="0" dirty="0" smtClean="0"/>
              <a:t>/</a:t>
            </a:r>
            <a:r>
              <a:rPr lang="en-US" sz="1000" baseline="0" dirty="0" err="1" smtClean="0"/>
              <a:t>nei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pensieri</a:t>
            </a:r>
            <a:r>
              <a:rPr lang="en-US" sz="1000" baseline="0" dirty="0" smtClean="0"/>
              <a:t>/</a:t>
            </a:r>
            <a:r>
              <a:rPr lang="en-US" sz="1000" baseline="0" dirty="0" err="1" smtClean="0"/>
              <a:t>nelle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all’interno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target.</a:t>
            </a:r>
            <a:endParaRPr lang="en-US" sz="1000" baseline="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00" u="sng" baseline="0" dirty="0" err="1" smtClean="0"/>
              <a:t>Potete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misurare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numero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contattano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 e la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organizzazione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/>
              <a:t>Esempio</a:t>
            </a:r>
            <a:r>
              <a:rPr lang="en-US" sz="1000" dirty="0" smtClean="0"/>
              <a:t>: </a:t>
            </a:r>
            <a:r>
              <a:rPr lang="en-US" sz="1000" dirty="0" err="1" smtClean="0"/>
              <a:t>aumento</a:t>
            </a:r>
            <a:r>
              <a:rPr lang="en-US" sz="1000" dirty="0" smtClean="0"/>
              <a:t> del </a:t>
            </a:r>
            <a:r>
              <a:rPr lang="en-US" sz="1000" dirty="0" err="1" smtClean="0"/>
              <a:t>numero</a:t>
            </a:r>
            <a:r>
              <a:rPr lang="en-US" sz="1000" dirty="0" smtClean="0"/>
              <a:t> di </a:t>
            </a:r>
            <a:r>
              <a:rPr lang="en-US" sz="1000" dirty="0" err="1" smtClean="0"/>
              <a:t>partecipanti</a:t>
            </a:r>
            <a:r>
              <a:rPr lang="en-US" sz="1000" dirty="0" smtClean="0"/>
              <a:t> </a:t>
            </a:r>
            <a:r>
              <a:rPr lang="en-US" sz="1000" dirty="0" err="1" smtClean="0"/>
              <a:t>alle</a:t>
            </a:r>
            <a:r>
              <a:rPr lang="en-US" sz="1000" dirty="0" smtClean="0"/>
              <a:t> </a:t>
            </a:r>
            <a:r>
              <a:rPr lang="en-US" sz="1000" dirty="0" err="1" smtClean="0"/>
              <a:t>vostre</a:t>
            </a:r>
            <a:r>
              <a:rPr lang="en-US" sz="1000" dirty="0" smtClean="0"/>
              <a:t> </a:t>
            </a:r>
            <a:r>
              <a:rPr lang="en-US" sz="1000" dirty="0" err="1" smtClean="0"/>
              <a:t>attività</a:t>
            </a:r>
            <a:r>
              <a:rPr lang="en-US" sz="1000" dirty="0" smtClean="0"/>
              <a:t>, </a:t>
            </a:r>
            <a:r>
              <a:rPr lang="it-IT" sz="1000" dirty="0" smtClean="0"/>
              <a:t>di volontari nella vostra organizzazione,</a:t>
            </a:r>
            <a:r>
              <a:rPr lang="it-IT" sz="1000" baseline="0" dirty="0" smtClean="0"/>
              <a:t> di richieste di supporto e consulenza in un determinato periodo di tempo.</a:t>
            </a:r>
            <a:endParaRPr lang="en-US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0172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u="sng" kern="120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10’</a:t>
            </a:r>
          </a:p>
          <a:p>
            <a:r>
              <a:rPr lang="en-US" sz="1000" u="sng" kern="120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Introduction of participants</a:t>
            </a:r>
            <a:r>
              <a:rPr lang="en-US" sz="1000" u="sng" kern="1200" baseline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to each other</a:t>
            </a:r>
            <a:endParaRPr lang="en-US" sz="1000" u="sng" kern="120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u="sng" kern="120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Note. Questions</a:t>
            </a:r>
            <a:r>
              <a:rPr lang="en-US" sz="1000" u="sng" kern="1200" baseline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are the same as those in the registration form</a:t>
            </a:r>
            <a:endParaRPr lang="nl-NL" sz="1000" u="sng" kern="120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4825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Domande</a:t>
            </a:r>
            <a:r>
              <a:rPr lang="en-US" b="1" dirty="0" smtClean="0"/>
              <a:t> </a:t>
            </a:r>
            <a:r>
              <a:rPr lang="en-US" b="1" dirty="0" err="1" smtClean="0"/>
              <a:t>utili</a:t>
            </a:r>
            <a:endParaRPr lang="en-US" b="1" dirty="0"/>
          </a:p>
          <a:p>
            <a:endParaRPr lang="en-US" dirty="0"/>
          </a:p>
          <a:p>
            <a:r>
              <a:rPr lang="en-US" dirty="0" err="1" smtClean="0"/>
              <a:t>Quante</a:t>
            </a:r>
            <a:r>
              <a:rPr lang="en-US" dirty="0" smtClean="0"/>
              <a:t> </a:t>
            </a:r>
            <a:r>
              <a:rPr lang="en-US" dirty="0" err="1" smtClean="0"/>
              <a:t>persone</a:t>
            </a:r>
            <a:r>
              <a:rPr lang="en-US" dirty="0" smtClean="0"/>
              <a:t> del </a:t>
            </a:r>
            <a:r>
              <a:rPr lang="en-US" dirty="0" err="1" smtClean="0"/>
              <a:t>pubblico</a:t>
            </a:r>
            <a:r>
              <a:rPr lang="en-US" dirty="0" smtClean="0"/>
              <a:t> target </a:t>
            </a:r>
            <a:r>
              <a:rPr lang="en-US" dirty="0" err="1" smtClean="0"/>
              <a:t>raggiungerete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err="1" smtClean="0"/>
              <a:t>Cos’è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call-to-action</a:t>
            </a:r>
            <a:r>
              <a:rPr lang="en-US" baseline="0" dirty="0" smtClean="0"/>
              <a:t>?</a:t>
            </a:r>
            <a:endParaRPr lang="en-US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00363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u="sng" dirty="0" err="1" smtClean="0"/>
              <a:t>Mettete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perfettamente</a:t>
            </a:r>
            <a:r>
              <a:rPr lang="en-US" sz="1000" b="1" u="sng" baseline="0" dirty="0" smtClean="0"/>
              <a:t> a </a:t>
            </a:r>
            <a:r>
              <a:rPr lang="en-US" sz="1000" b="1" u="sng" baseline="0" dirty="0" err="1" smtClean="0"/>
              <a:t>fuoco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il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vostro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pubblico</a:t>
            </a:r>
            <a:r>
              <a:rPr lang="en-US" sz="1000" b="1" u="sng" dirty="0" smtClean="0"/>
              <a:t>: </a:t>
            </a:r>
            <a:r>
              <a:rPr lang="en-US" sz="1000" b="1" u="sng" dirty="0" err="1" smtClean="0"/>
              <a:t>siate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il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più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specifici</a:t>
            </a:r>
            <a:r>
              <a:rPr lang="en-US" sz="1000" b="1" u="sng" baseline="0" dirty="0" smtClean="0"/>
              <a:t> </a:t>
            </a:r>
            <a:r>
              <a:rPr lang="en-US" sz="1000" b="1" u="sng" baseline="0" dirty="0" err="1" smtClean="0"/>
              <a:t>possibile</a:t>
            </a:r>
            <a:endParaRPr lang="en-US" sz="1000" b="1" u="sng" dirty="0"/>
          </a:p>
          <a:p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Giovani a </a:t>
            </a:r>
            <a:r>
              <a:rPr lang="en-US" sz="1000" dirty="0" err="1" smtClean="0"/>
              <a:t>rischio</a:t>
            </a:r>
            <a:r>
              <a:rPr lang="en-US" sz="1000" dirty="0" smtClean="0"/>
              <a:t>, </a:t>
            </a:r>
            <a:r>
              <a:rPr lang="en-US" sz="1000" dirty="0" err="1" smtClean="0"/>
              <a:t>genitori</a:t>
            </a:r>
            <a:r>
              <a:rPr lang="en-US" sz="1000" dirty="0" smtClean="0"/>
              <a:t>, </a:t>
            </a:r>
            <a:r>
              <a:rPr lang="en-US" sz="1000" dirty="0" err="1" smtClean="0"/>
              <a:t>famiglia</a:t>
            </a:r>
            <a:r>
              <a:rPr lang="en-US" sz="1000" dirty="0" smtClean="0"/>
              <a:t>, amici, </a:t>
            </a:r>
            <a:r>
              <a:rPr lang="en-US" sz="1000" dirty="0" err="1" smtClean="0"/>
              <a:t>insegnanti</a:t>
            </a:r>
            <a:r>
              <a:rPr lang="en-US" sz="1000" dirty="0" smtClean="0"/>
              <a:t> </a:t>
            </a:r>
            <a:r>
              <a:rPr lang="en-US" sz="1000" dirty="0"/>
              <a:t>…?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Maschi</a:t>
            </a:r>
            <a:r>
              <a:rPr lang="en-US" sz="1000" dirty="0" smtClean="0"/>
              <a:t>, </a:t>
            </a:r>
            <a:r>
              <a:rPr lang="en-US" sz="1000" dirty="0" err="1" smtClean="0"/>
              <a:t>femmine</a:t>
            </a:r>
            <a:r>
              <a:rPr lang="en-US" sz="1000" dirty="0" smtClean="0"/>
              <a:t>? </a:t>
            </a:r>
            <a:r>
              <a:rPr lang="en-US" sz="1000" dirty="0" err="1" smtClean="0"/>
              <a:t>Contesto</a:t>
            </a:r>
            <a:r>
              <a:rPr lang="en-US" sz="1000" dirty="0" smtClean="0"/>
              <a:t> </a:t>
            </a:r>
            <a:r>
              <a:rPr lang="en-US" sz="1000" dirty="0" err="1" smtClean="0"/>
              <a:t>culturale</a:t>
            </a:r>
            <a:r>
              <a:rPr lang="en-US" sz="1000" dirty="0" smtClean="0"/>
              <a:t>?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Livello</a:t>
            </a:r>
            <a:r>
              <a:rPr lang="en-US" sz="1000" dirty="0" smtClean="0"/>
              <a:t> di </a:t>
            </a:r>
            <a:r>
              <a:rPr lang="en-US" sz="1000" dirty="0" err="1" smtClean="0"/>
              <a:t>inclusione</a:t>
            </a:r>
            <a:r>
              <a:rPr lang="en-US" sz="1000" dirty="0" smtClean="0"/>
              <a:t> </a:t>
            </a:r>
            <a:r>
              <a:rPr lang="en-US" sz="1000" dirty="0" err="1" smtClean="0"/>
              <a:t>sociale</a:t>
            </a:r>
            <a:r>
              <a:rPr lang="en-US" sz="1000" dirty="0" smtClean="0"/>
              <a:t>? </a:t>
            </a:r>
            <a:r>
              <a:rPr lang="en-US" sz="1000" dirty="0" err="1" smtClean="0"/>
              <a:t>Reddito</a:t>
            </a:r>
            <a:r>
              <a:rPr lang="en-US" sz="1000" dirty="0" smtClean="0"/>
              <a:t>? </a:t>
            </a:r>
            <a:r>
              <a:rPr lang="en-US" sz="1000" dirty="0" err="1" smtClean="0"/>
              <a:t>Istruzione</a:t>
            </a:r>
            <a:r>
              <a:rPr lang="en-US" sz="1000" dirty="0" smtClean="0"/>
              <a:t>?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Occupati</a:t>
            </a:r>
            <a:r>
              <a:rPr lang="en-US" sz="1000" dirty="0" smtClean="0"/>
              <a:t>/</a:t>
            </a:r>
            <a:r>
              <a:rPr lang="en-US" sz="1000" dirty="0" err="1" smtClean="0"/>
              <a:t>disoccupati</a:t>
            </a:r>
            <a:r>
              <a:rPr lang="en-US" sz="1000" dirty="0" smtClean="0"/>
              <a:t>?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Ambiente</a:t>
            </a:r>
            <a:r>
              <a:rPr lang="en-US" sz="1000" dirty="0" smtClean="0"/>
              <a:t> </a:t>
            </a:r>
            <a:r>
              <a:rPr lang="en-US" sz="1000" dirty="0" err="1" smtClean="0"/>
              <a:t>sociale</a:t>
            </a:r>
            <a:r>
              <a:rPr lang="en-US" sz="1000" dirty="0" smtClean="0"/>
              <a:t>: </a:t>
            </a:r>
            <a:r>
              <a:rPr lang="en-US" sz="1000" dirty="0" err="1" smtClean="0"/>
              <a:t>protettivo</a:t>
            </a:r>
            <a:r>
              <a:rPr lang="en-US" sz="1000" dirty="0" smtClean="0"/>
              <a:t> o </a:t>
            </a:r>
            <a:r>
              <a:rPr lang="en-US" sz="1000" dirty="0" err="1" smtClean="0"/>
              <a:t>permissivo</a:t>
            </a:r>
            <a:r>
              <a:rPr lang="en-US" sz="1000" dirty="0" smtClean="0"/>
              <a:t>?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Senza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precedenti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contatti</a:t>
            </a:r>
            <a:r>
              <a:rPr lang="en-US" sz="1000" baseline="0" dirty="0" smtClean="0"/>
              <a:t> con </a:t>
            </a:r>
            <a:r>
              <a:rPr lang="en-US" sz="1000" baseline="0" dirty="0" err="1" smtClean="0"/>
              <a:t>pensiero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radicale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già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radicalizzati</a:t>
            </a:r>
            <a:r>
              <a:rPr lang="en-US" sz="1000" dirty="0" smtClean="0"/>
              <a:t>?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Dove </a:t>
            </a:r>
            <a:r>
              <a:rPr lang="en-US" sz="1000" dirty="0" err="1" smtClean="0"/>
              <a:t>vivono</a:t>
            </a:r>
            <a:r>
              <a:rPr lang="en-US" sz="1000" dirty="0" smtClean="0"/>
              <a:t>? 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Ispirazione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religiosa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politica</a:t>
            </a:r>
            <a:r>
              <a:rPr lang="en-US" sz="1000" dirty="0" smtClean="0"/>
              <a:t>?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Aperti</a:t>
            </a:r>
            <a:r>
              <a:rPr lang="en-US" sz="1000" dirty="0" smtClean="0"/>
              <a:t> a </a:t>
            </a:r>
            <a:r>
              <a:rPr lang="en-US" sz="1000" dirty="0" err="1" smtClean="0"/>
              <a:t>scambi</a:t>
            </a:r>
            <a:r>
              <a:rPr lang="en-US" sz="1000" dirty="0" smtClean="0"/>
              <a:t> di </a:t>
            </a:r>
            <a:r>
              <a:rPr lang="en-US" sz="1000" dirty="0" err="1" smtClean="0"/>
              <a:t>opinioni</a:t>
            </a:r>
            <a:r>
              <a:rPr lang="en-US" sz="1000" dirty="0" smtClean="0"/>
              <a:t> e </a:t>
            </a:r>
            <a:r>
              <a:rPr lang="en-US" sz="1000" dirty="0" err="1" smtClean="0"/>
              <a:t>idee</a:t>
            </a:r>
            <a:r>
              <a:rPr lang="en-US" sz="1000" dirty="0" smtClean="0"/>
              <a:t>?</a:t>
            </a:r>
            <a:endParaRPr lang="nl-NL" sz="1000" dirty="0"/>
          </a:p>
          <a:p>
            <a:endParaRPr lang="en-US" sz="1000" dirty="0"/>
          </a:p>
          <a:p>
            <a:r>
              <a:rPr lang="en-US" sz="1000" dirty="0" smtClean="0"/>
              <a:t>Si </a:t>
            </a:r>
            <a:r>
              <a:rPr lang="en-US" sz="1000" dirty="0" err="1" smtClean="0"/>
              <a:t>vedano</a:t>
            </a:r>
            <a:r>
              <a:rPr lang="en-US" sz="1000" dirty="0" smtClean="0"/>
              <a:t> le slide successive per </a:t>
            </a:r>
            <a:r>
              <a:rPr lang="en-US" sz="1000" dirty="0" err="1" smtClean="0"/>
              <a:t>più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domande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caratteristiche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target.</a:t>
            </a:r>
            <a:endParaRPr lang="en-US" sz="1000" baseline="0" dirty="0"/>
          </a:p>
          <a:p>
            <a:endParaRPr lang="en-US" sz="10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Si </a:t>
            </a:r>
            <a:r>
              <a:rPr lang="en-US" sz="1000" dirty="0" err="1" smtClean="0"/>
              <a:t>veda</a:t>
            </a:r>
            <a:r>
              <a:rPr lang="en-US" sz="1000" dirty="0" smtClean="0"/>
              <a:t> </a:t>
            </a:r>
            <a:r>
              <a:rPr lang="en-US" sz="1000" dirty="0" err="1" smtClean="0"/>
              <a:t>anche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documento</a:t>
            </a:r>
            <a:r>
              <a:rPr lang="en-US" sz="1000" dirty="0" smtClean="0"/>
              <a:t> </a:t>
            </a:r>
            <a:r>
              <a:rPr lang="en-US" sz="1000" dirty="0"/>
              <a:t>“How to Identify</a:t>
            </a:r>
            <a:r>
              <a:rPr lang="en-US" sz="1000" baseline="0" dirty="0"/>
              <a:t> </a:t>
            </a:r>
            <a:r>
              <a:rPr lang="en-US" sz="1000" dirty="0"/>
              <a:t>Target Audience” </a:t>
            </a:r>
            <a:r>
              <a:rPr lang="en-US" sz="100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dirty="0" smtClean="0"/>
              <a:t>EFD,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sarà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inviato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partecipanti</a:t>
            </a:r>
            <a:r>
              <a:rPr lang="en-US" sz="1000" dirty="0" smtClean="0"/>
              <a:t>.</a:t>
            </a:r>
            <a:endParaRPr lang="en-US" sz="1000" dirty="0"/>
          </a:p>
          <a:p>
            <a:endParaRPr lang="en-US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11718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21993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/>
              <a:t>Conoscete</a:t>
            </a:r>
            <a:r>
              <a:rPr lang="en-US" b="1" dirty="0" smtClean="0"/>
              <a:t> </a:t>
            </a:r>
            <a:r>
              <a:rPr lang="en-US" b="1" dirty="0" err="1" smtClean="0"/>
              <a:t>bene</a:t>
            </a:r>
            <a:r>
              <a:rPr lang="en-US" b="1" dirty="0" smtClean="0"/>
              <a:t> </a:t>
            </a:r>
            <a:r>
              <a:rPr lang="en-US" b="1" dirty="0" err="1" smtClean="0"/>
              <a:t>il</a:t>
            </a:r>
            <a:r>
              <a:rPr lang="en-US" b="1" dirty="0" smtClean="0"/>
              <a:t> </a:t>
            </a:r>
            <a:r>
              <a:rPr lang="en-US" b="1" dirty="0" err="1" smtClean="0"/>
              <a:t>vostro</a:t>
            </a:r>
            <a:r>
              <a:rPr lang="en-US" b="1" dirty="0" smtClean="0"/>
              <a:t> </a:t>
            </a:r>
            <a:r>
              <a:rPr lang="en-US" b="1" dirty="0" err="1" smtClean="0"/>
              <a:t>pubblico</a:t>
            </a:r>
            <a:r>
              <a:rPr lang="en-US" b="1" dirty="0" smtClean="0"/>
              <a:t>?</a:t>
            </a: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Fatevi</a:t>
            </a:r>
            <a:r>
              <a:rPr lang="en-US" dirty="0" smtClean="0"/>
              <a:t> le </a:t>
            </a:r>
            <a:r>
              <a:rPr lang="en-US" dirty="0" err="1" smtClean="0"/>
              <a:t>domande</a:t>
            </a:r>
            <a:r>
              <a:rPr lang="en-US" dirty="0" smtClean="0"/>
              <a:t> </a:t>
            </a:r>
            <a:r>
              <a:rPr lang="en-US" dirty="0" err="1" smtClean="0"/>
              <a:t>giuste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i="1" baseline="0" dirty="0"/>
              <a:t>NB. </a:t>
            </a:r>
            <a:r>
              <a:rPr lang="en-US" b="0" i="1" baseline="0" dirty="0" smtClean="0"/>
              <a:t>Si </a:t>
            </a:r>
            <a:r>
              <a:rPr lang="en-US" b="0" i="1" baseline="0" dirty="0" err="1" smtClean="0"/>
              <a:t>vedano</a:t>
            </a:r>
            <a:r>
              <a:rPr lang="en-US" b="0" i="1" baseline="0" dirty="0" smtClean="0"/>
              <a:t> </a:t>
            </a:r>
            <a:r>
              <a:rPr lang="en-US" b="0" i="1" baseline="0" dirty="0" err="1" smtClean="0"/>
              <a:t>anche</a:t>
            </a:r>
            <a:r>
              <a:rPr lang="en-US" b="0" i="1" baseline="0" dirty="0" smtClean="0"/>
              <a:t> le slide </a:t>
            </a:r>
            <a:r>
              <a:rPr lang="en-US" b="0" i="1" baseline="0" dirty="0" err="1" smtClean="0"/>
              <a:t>precedenti</a:t>
            </a:r>
            <a:r>
              <a:rPr lang="en-US" b="0" i="1" baseline="0" dirty="0" smtClean="0"/>
              <a:t> e successive per </a:t>
            </a:r>
            <a:r>
              <a:rPr lang="en-US" b="0" i="1" baseline="0" dirty="0" err="1" smtClean="0"/>
              <a:t>esempi</a:t>
            </a:r>
            <a:r>
              <a:rPr lang="en-US" b="0" i="1" baseline="0" dirty="0" smtClean="0"/>
              <a:t> di </a:t>
            </a:r>
            <a:r>
              <a:rPr lang="en-US" b="0" i="1" baseline="0" dirty="0" err="1" smtClean="0"/>
              <a:t>domande</a:t>
            </a:r>
            <a:r>
              <a:rPr lang="en-US" b="0" i="1" baseline="0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baseline="0" dirty="0" smtClean="0"/>
              <a:t>Lo schema </a:t>
            </a:r>
            <a:r>
              <a:rPr lang="en-US" b="0" baseline="0" dirty="0" err="1" smtClean="0"/>
              <a:t>si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basa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sull’esperienza</a:t>
            </a:r>
            <a:r>
              <a:rPr lang="en-US" b="0" baseline="0" dirty="0" smtClean="0"/>
              <a:t> con lo </a:t>
            </a:r>
            <a:r>
              <a:rPr lang="en-US" b="0" baseline="0" dirty="0" err="1" smtClean="0"/>
              <a:t>sviluppo</a:t>
            </a:r>
            <a:r>
              <a:rPr lang="en-US" b="0" baseline="0" dirty="0" smtClean="0"/>
              <a:t> di </a:t>
            </a:r>
            <a:r>
              <a:rPr lang="en-US" b="0" baseline="0" dirty="0" err="1" smtClean="0"/>
              <a:t>strategie</a:t>
            </a:r>
            <a:r>
              <a:rPr lang="en-US" b="0" baseline="0" dirty="0" smtClean="0"/>
              <a:t> di marketing </a:t>
            </a:r>
            <a:r>
              <a:rPr lang="en-US" b="0" baseline="0" dirty="0" err="1" smtClean="0"/>
              <a:t>commerciale</a:t>
            </a:r>
            <a:r>
              <a:rPr lang="en-US" b="0" baseline="0" dirty="0" smtClean="0"/>
              <a:t>.</a:t>
            </a:r>
            <a:endParaRPr lang="en-US" b="0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="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baseline="0" dirty="0" err="1" smtClean="0"/>
              <a:t>Dalla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presentazione</a:t>
            </a:r>
            <a:r>
              <a:rPr lang="en-US" b="0" baseline="0" dirty="0" smtClean="0"/>
              <a:t> di Alicia </a:t>
            </a:r>
            <a:r>
              <a:rPr lang="en-US" b="0" baseline="0" dirty="0"/>
              <a:t>Kearns: 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ricevono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inviano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informazioni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contesto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vivono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lingua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parlano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conoscenze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possiedono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2438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Per</a:t>
            </a:r>
            <a:r>
              <a:rPr lang="nl-NL" baseline="0" dirty="0" smtClean="0"/>
              <a:t> es</a:t>
            </a:r>
            <a:r>
              <a:rPr lang="nl-NL" dirty="0" smtClean="0"/>
              <a:t>. Perché molti ragazzi di famiglie a basso reddito iniziano a fumare?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0928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0" u="sng" dirty="0" err="1" smtClean="0">
                <a:latin typeface="+mn-lt"/>
              </a:rPr>
              <a:t>Distribuzione</a:t>
            </a:r>
            <a:r>
              <a:rPr lang="en-US" sz="1000" b="0" u="sng" dirty="0" smtClean="0">
                <a:latin typeface="+mn-lt"/>
              </a:rPr>
              <a:t> di </a:t>
            </a:r>
            <a:r>
              <a:rPr lang="en-US" sz="1000" b="0" u="sng" dirty="0" err="1" smtClean="0">
                <a:latin typeface="+mn-lt"/>
              </a:rPr>
              <a:t>fogli</a:t>
            </a:r>
            <a:r>
              <a:rPr lang="en-US" sz="1000" b="0" u="sng" dirty="0" smtClean="0">
                <a:latin typeface="+mn-lt"/>
              </a:rPr>
              <a:t> per </a:t>
            </a:r>
            <a:r>
              <a:rPr lang="en-US" sz="1000" b="0" u="sng" dirty="0" err="1" smtClean="0">
                <a:latin typeface="+mn-lt"/>
              </a:rPr>
              <a:t>disegnare</a:t>
            </a:r>
            <a:endParaRPr lang="en-US" sz="1000" b="0" u="sng" baseline="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000" b="0" baseline="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baseline="0" dirty="0" smtClean="0">
                <a:latin typeface="+mn-lt"/>
              </a:rPr>
              <a:t>Le </a:t>
            </a:r>
            <a:r>
              <a:rPr lang="en-US" sz="1000" b="0" baseline="0" dirty="0" err="1" smtClean="0">
                <a:latin typeface="+mn-lt"/>
              </a:rPr>
              <a:t>domande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possono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essere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utili</a:t>
            </a:r>
            <a:r>
              <a:rPr lang="en-US" sz="1000" b="0" baseline="0" dirty="0" smtClean="0">
                <a:latin typeface="+mn-lt"/>
              </a:rPr>
              <a:t> per </a:t>
            </a:r>
            <a:r>
              <a:rPr lang="en-US" sz="1000" b="0" baseline="0" dirty="0" err="1" smtClean="0">
                <a:latin typeface="+mn-lt"/>
              </a:rPr>
              <a:t>rendere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più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dettagliato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il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profilo</a:t>
            </a:r>
            <a:r>
              <a:rPr lang="en-US" sz="1000" b="0" baseline="0" dirty="0" smtClean="0">
                <a:latin typeface="+mn-lt"/>
              </a:rPr>
              <a:t>: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 smtClean="0">
                <a:latin typeface="+mn-lt"/>
              </a:rPr>
              <a:t>Qual</a:t>
            </a:r>
            <a:r>
              <a:rPr lang="en-US" sz="1000" b="0" baseline="0" dirty="0" smtClean="0">
                <a:latin typeface="+mn-lt"/>
              </a:rPr>
              <a:t> è </a:t>
            </a:r>
            <a:r>
              <a:rPr lang="en-US" sz="1000" b="0" baseline="0" dirty="0" err="1" smtClean="0">
                <a:latin typeface="+mn-lt"/>
              </a:rPr>
              <a:t>l’età</a:t>
            </a:r>
            <a:r>
              <a:rPr lang="en-US" sz="1000" b="0" baseline="0" dirty="0" smtClean="0">
                <a:latin typeface="+mn-lt"/>
              </a:rPr>
              <a:t> media del </a:t>
            </a:r>
            <a:r>
              <a:rPr lang="en-US" sz="1000" b="0" baseline="0" dirty="0" err="1" smtClean="0">
                <a:latin typeface="+mn-lt"/>
              </a:rPr>
              <a:t>vostro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pubblico</a:t>
            </a:r>
            <a:r>
              <a:rPr lang="en-US" sz="1000" b="0" baseline="0" dirty="0" smtClean="0">
                <a:latin typeface="+mn-lt"/>
              </a:rPr>
              <a:t> target? 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smtClean="0">
                <a:latin typeface="+mn-lt"/>
              </a:rPr>
              <a:t>Di </a:t>
            </a:r>
            <a:r>
              <a:rPr lang="en-US" sz="1000" b="0" baseline="0" dirty="0" err="1" smtClean="0">
                <a:latin typeface="+mn-lt"/>
              </a:rPr>
              <a:t>cosa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parlate</a:t>
            </a:r>
            <a:r>
              <a:rPr lang="en-US" sz="1000" b="0" baseline="0" dirty="0" smtClean="0">
                <a:latin typeface="+mn-lt"/>
              </a:rPr>
              <a:t> con </a:t>
            </a:r>
            <a:r>
              <a:rPr lang="en-US" sz="1000" b="0" baseline="0" dirty="0" err="1" smtClean="0">
                <a:latin typeface="+mn-lt"/>
              </a:rPr>
              <a:t>il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vostro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pubblico</a:t>
            </a:r>
            <a:r>
              <a:rPr lang="en-US" sz="1000" b="0" baseline="0" dirty="0" smtClean="0">
                <a:latin typeface="+mn-lt"/>
              </a:rPr>
              <a:t> target? 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 smtClean="0">
                <a:latin typeface="+mn-lt"/>
              </a:rPr>
              <a:t>Qual</a:t>
            </a:r>
            <a:r>
              <a:rPr lang="en-US" sz="1000" b="0" baseline="0" dirty="0" smtClean="0">
                <a:latin typeface="+mn-lt"/>
              </a:rPr>
              <a:t> è un </a:t>
            </a:r>
            <a:r>
              <a:rPr lang="en-US" sz="1000" b="0" baseline="0" dirty="0" err="1" smtClean="0">
                <a:latin typeface="+mn-lt"/>
              </a:rPr>
              <a:t>importante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argomento</a:t>
            </a:r>
            <a:r>
              <a:rPr lang="en-US" sz="1000" b="0" baseline="0" dirty="0" smtClean="0">
                <a:latin typeface="+mn-lt"/>
              </a:rPr>
              <a:t> di conversazione </a:t>
            </a:r>
            <a:r>
              <a:rPr lang="en-US" sz="1000" b="0" baseline="0" dirty="0" err="1" smtClean="0">
                <a:latin typeface="+mn-lt"/>
              </a:rPr>
              <a:t>tra</a:t>
            </a:r>
            <a:r>
              <a:rPr lang="en-US" sz="1000" b="0" baseline="0" dirty="0" smtClean="0">
                <a:latin typeface="+mn-lt"/>
              </a:rPr>
              <a:t> le </a:t>
            </a:r>
            <a:r>
              <a:rPr lang="en-US" sz="1000" b="0" baseline="0" dirty="0" err="1" smtClean="0">
                <a:latin typeface="+mn-lt"/>
              </a:rPr>
              <a:t>persone</a:t>
            </a:r>
            <a:r>
              <a:rPr lang="en-US" sz="1000" b="0" baseline="0" dirty="0" smtClean="0">
                <a:latin typeface="+mn-lt"/>
              </a:rPr>
              <a:t> del </a:t>
            </a:r>
            <a:r>
              <a:rPr lang="en-US" sz="1000" b="0" baseline="0" dirty="0" err="1" smtClean="0">
                <a:latin typeface="+mn-lt"/>
              </a:rPr>
              <a:t>vostro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pubblico</a:t>
            </a:r>
            <a:r>
              <a:rPr lang="en-US" sz="1000" b="0" baseline="0" dirty="0" smtClean="0">
                <a:latin typeface="+mn-lt"/>
              </a:rPr>
              <a:t> target? 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 smtClean="0">
                <a:latin typeface="+mn-lt"/>
              </a:rPr>
              <a:t>Com’è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il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contesto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sociale</a:t>
            </a:r>
            <a:r>
              <a:rPr lang="en-US" sz="1000" b="0" baseline="0" dirty="0" smtClean="0">
                <a:latin typeface="+mn-lt"/>
              </a:rPr>
              <a:t> del </a:t>
            </a:r>
            <a:r>
              <a:rPr lang="en-US" sz="1000" b="0" baseline="0" dirty="0" err="1" smtClean="0">
                <a:latin typeface="+mn-lt"/>
              </a:rPr>
              <a:t>vostro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pubblico</a:t>
            </a:r>
            <a:r>
              <a:rPr lang="en-US" sz="1000" b="0" baseline="0" dirty="0" smtClean="0">
                <a:latin typeface="+mn-lt"/>
              </a:rPr>
              <a:t> target?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="0" baseline="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b="0" dirty="0" smtClean="0">
                <a:latin typeface="+mn-lt"/>
              </a:rPr>
              <a:t>In </a:t>
            </a:r>
            <a:r>
              <a:rPr lang="en-US" sz="1000" b="0" dirty="0" err="1" smtClean="0">
                <a:latin typeface="+mn-lt"/>
              </a:rPr>
              <a:t>che</a:t>
            </a:r>
            <a:r>
              <a:rPr lang="en-US" sz="1000" b="0" dirty="0" smtClean="0">
                <a:latin typeface="+mn-lt"/>
              </a:rPr>
              <a:t> </a:t>
            </a:r>
            <a:r>
              <a:rPr lang="en-US" sz="1000" b="0" dirty="0" err="1" smtClean="0">
                <a:latin typeface="+mn-lt"/>
              </a:rPr>
              <a:t>modo</a:t>
            </a:r>
            <a:r>
              <a:rPr lang="en-US" sz="1000" b="0" dirty="0" smtClean="0">
                <a:latin typeface="+mn-lt"/>
              </a:rPr>
              <a:t> </a:t>
            </a:r>
            <a:r>
              <a:rPr lang="en-US" sz="1000" b="0" dirty="0" err="1" smtClean="0">
                <a:latin typeface="+mn-lt"/>
              </a:rPr>
              <a:t>ricevono</a:t>
            </a:r>
            <a:r>
              <a:rPr lang="en-US" sz="1000" b="0" baseline="0" dirty="0" smtClean="0">
                <a:latin typeface="+mn-lt"/>
              </a:rPr>
              <a:t> e </a:t>
            </a:r>
            <a:r>
              <a:rPr lang="en-US" sz="1000" b="0" baseline="0" dirty="0" err="1" smtClean="0">
                <a:latin typeface="+mn-lt"/>
              </a:rPr>
              <a:t>trasmettono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informazioni</a:t>
            </a:r>
            <a:r>
              <a:rPr lang="en-US" sz="1000" b="0" dirty="0" smtClean="0">
                <a:latin typeface="+mn-lt"/>
              </a:rPr>
              <a:t>?</a:t>
            </a:r>
            <a:endParaRPr lang="en-US" sz="1000" b="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b="0" dirty="0" smtClean="0">
                <a:latin typeface="+mn-lt"/>
              </a:rPr>
              <a:t>In </a:t>
            </a:r>
            <a:r>
              <a:rPr lang="en-US" sz="1000" b="0" dirty="0" err="1" smtClean="0">
                <a:latin typeface="+mn-lt"/>
              </a:rPr>
              <a:t>che</a:t>
            </a:r>
            <a:r>
              <a:rPr lang="en-US" sz="1000" b="0" dirty="0" smtClean="0">
                <a:latin typeface="+mn-lt"/>
              </a:rPr>
              <a:t> </a:t>
            </a:r>
            <a:r>
              <a:rPr lang="en-US" sz="1000" b="0" dirty="0" err="1" smtClean="0">
                <a:latin typeface="+mn-lt"/>
              </a:rPr>
              <a:t>contesto</a:t>
            </a:r>
            <a:r>
              <a:rPr lang="en-US" sz="1000" b="0" dirty="0" smtClean="0">
                <a:latin typeface="+mn-lt"/>
              </a:rPr>
              <a:t> </a:t>
            </a:r>
            <a:r>
              <a:rPr lang="en-US" sz="1000" b="0" dirty="0" err="1" smtClean="0">
                <a:latin typeface="+mn-lt"/>
              </a:rPr>
              <a:t>vivono</a:t>
            </a:r>
            <a:r>
              <a:rPr lang="en-US" sz="1000" b="0" dirty="0" smtClean="0">
                <a:latin typeface="+mn-lt"/>
              </a:rPr>
              <a:t>?</a:t>
            </a:r>
            <a:endParaRPr lang="en-US" sz="1000" b="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b="0" dirty="0" err="1" smtClean="0">
                <a:latin typeface="+mn-lt"/>
                <a:ea typeface="Arial" charset="0"/>
                <a:cs typeface="Arial" charset="0"/>
              </a:rPr>
              <a:t>Che</a:t>
            </a:r>
            <a:r>
              <a:rPr lang="en-US" sz="1000" b="0" dirty="0" smtClean="0">
                <a:latin typeface="+mn-lt"/>
                <a:ea typeface="Arial" charset="0"/>
                <a:cs typeface="Arial" charset="0"/>
              </a:rPr>
              <a:t> lingua </a:t>
            </a:r>
            <a:r>
              <a:rPr lang="en-US" sz="1000" b="0" dirty="0" err="1" smtClean="0">
                <a:latin typeface="+mn-lt"/>
                <a:ea typeface="Arial" charset="0"/>
                <a:cs typeface="Arial" charset="0"/>
              </a:rPr>
              <a:t>parlano</a:t>
            </a:r>
            <a:r>
              <a:rPr lang="en-US" sz="1000" b="0" dirty="0" smtClean="0">
                <a:latin typeface="+mn-lt"/>
                <a:ea typeface="Arial" charset="0"/>
                <a:cs typeface="Arial" charset="0"/>
              </a:rPr>
              <a:t>?</a:t>
            </a:r>
            <a:endParaRPr lang="en-US" sz="1000" b="0" dirty="0">
              <a:latin typeface="+mn-lt"/>
              <a:ea typeface="Arial" charset="0"/>
              <a:cs typeface="Arial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b="0" dirty="0" err="1" smtClean="0">
                <a:latin typeface="+mn-lt"/>
                <a:ea typeface="Arial" charset="0"/>
                <a:cs typeface="Arial" charset="0"/>
              </a:rPr>
              <a:t>Che</a:t>
            </a:r>
            <a:r>
              <a:rPr lang="en-US" sz="1000" b="0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1000" b="0" dirty="0" err="1" smtClean="0">
                <a:latin typeface="+mn-lt"/>
                <a:ea typeface="Arial" charset="0"/>
                <a:cs typeface="Arial" charset="0"/>
              </a:rPr>
              <a:t>livello</a:t>
            </a:r>
            <a:r>
              <a:rPr lang="en-US" sz="1000" b="0" dirty="0" smtClean="0">
                <a:latin typeface="+mn-lt"/>
                <a:ea typeface="Arial" charset="0"/>
                <a:cs typeface="Arial" charset="0"/>
              </a:rPr>
              <a:t> di </a:t>
            </a:r>
            <a:r>
              <a:rPr lang="en-US" sz="1000" b="0" dirty="0" err="1" smtClean="0">
                <a:latin typeface="+mn-lt"/>
                <a:ea typeface="Arial" charset="0"/>
                <a:cs typeface="Arial" charset="0"/>
              </a:rPr>
              <a:t>conoscenza</a:t>
            </a:r>
            <a:r>
              <a:rPr lang="en-US" sz="1000" b="0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1000" b="0" dirty="0" err="1" smtClean="0">
                <a:latin typeface="+mn-lt"/>
                <a:ea typeface="Arial" charset="0"/>
                <a:cs typeface="Arial" charset="0"/>
              </a:rPr>
              <a:t>hanno</a:t>
            </a:r>
            <a:r>
              <a:rPr lang="en-US" sz="1000" b="0" dirty="0" smtClean="0">
                <a:latin typeface="+mn-lt"/>
                <a:ea typeface="Arial" charset="0"/>
                <a:cs typeface="Arial" charset="0"/>
              </a:rPr>
              <a:t>?</a:t>
            </a:r>
            <a:endParaRPr lang="en-US" sz="1000" b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="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dirty="0" err="1" smtClean="0">
                <a:latin typeface="+mn-lt"/>
              </a:rPr>
              <a:t>Distinguete</a:t>
            </a:r>
            <a:r>
              <a:rPr lang="en-US" sz="1000" b="0" dirty="0" smtClean="0">
                <a:latin typeface="+mn-lt"/>
              </a:rPr>
              <a:t> </a:t>
            </a:r>
            <a:r>
              <a:rPr lang="en-US" sz="1000" b="0" dirty="0" err="1" smtClean="0">
                <a:latin typeface="+mn-lt"/>
              </a:rPr>
              <a:t>tra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i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vari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gruppi</a:t>
            </a:r>
            <a:r>
              <a:rPr lang="en-US" sz="1000" b="0" baseline="0" dirty="0" smtClean="0">
                <a:latin typeface="+mn-lt"/>
              </a:rPr>
              <a:t> target</a:t>
            </a:r>
            <a:r>
              <a:rPr lang="en-US" sz="1000" b="0" dirty="0" smtClean="0">
                <a:latin typeface="+mn-lt"/>
              </a:rPr>
              <a:t>:</a:t>
            </a:r>
            <a:endParaRPr lang="en-US" sz="1000" b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dirty="0" err="1" smtClean="0">
                <a:latin typeface="+mn-lt"/>
              </a:rPr>
              <a:t>Ragazzi</a:t>
            </a:r>
            <a:r>
              <a:rPr lang="en-US" sz="1000" b="0" dirty="0" smtClean="0">
                <a:latin typeface="+mn-lt"/>
              </a:rPr>
              <a:t>, </a:t>
            </a:r>
            <a:r>
              <a:rPr lang="en-US" sz="1000" b="0" dirty="0" err="1" smtClean="0">
                <a:latin typeface="+mn-lt"/>
              </a:rPr>
              <a:t>genitori</a:t>
            </a:r>
            <a:r>
              <a:rPr lang="en-US" sz="1000" b="0" dirty="0" smtClean="0">
                <a:latin typeface="+mn-lt"/>
              </a:rPr>
              <a:t>, </a:t>
            </a:r>
            <a:r>
              <a:rPr lang="en-US" sz="1000" b="0" dirty="0" err="1" smtClean="0">
                <a:latin typeface="+mn-lt"/>
              </a:rPr>
              <a:t>ambiente</a:t>
            </a:r>
            <a:r>
              <a:rPr lang="en-US" sz="1000" b="0" dirty="0" smtClean="0">
                <a:latin typeface="+mn-lt"/>
              </a:rPr>
              <a:t> </a:t>
            </a:r>
            <a:r>
              <a:rPr lang="en-US" sz="1000" b="0" dirty="0" err="1" smtClean="0">
                <a:latin typeface="+mn-lt"/>
              </a:rPr>
              <a:t>sociale</a:t>
            </a:r>
            <a:r>
              <a:rPr lang="en-US" sz="1000" b="0" dirty="0" smtClean="0">
                <a:latin typeface="+mn-lt"/>
              </a:rPr>
              <a:t> </a:t>
            </a:r>
            <a:r>
              <a:rPr lang="en-US" sz="1000" b="0" dirty="0" err="1" smtClean="0">
                <a:latin typeface="+mn-lt"/>
              </a:rPr>
              <a:t>circostante</a:t>
            </a:r>
            <a:endParaRPr lang="en-US" sz="1000" b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dirty="0" err="1" smtClean="0">
                <a:latin typeface="+mn-lt"/>
              </a:rPr>
              <a:t>Immigrati</a:t>
            </a:r>
            <a:r>
              <a:rPr lang="en-US" sz="1000" b="0" dirty="0" smtClean="0">
                <a:latin typeface="+mn-lt"/>
              </a:rPr>
              <a:t>,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reddito</a:t>
            </a:r>
            <a:r>
              <a:rPr lang="en-US" sz="1000" b="0" baseline="0" dirty="0" smtClean="0">
                <a:latin typeface="+mn-lt"/>
              </a:rPr>
              <a:t> alto/basso, </a:t>
            </a:r>
            <a:r>
              <a:rPr lang="en-US" sz="1000" b="0" baseline="0" dirty="0" err="1" smtClean="0">
                <a:latin typeface="+mn-lt"/>
              </a:rPr>
              <a:t>livello</a:t>
            </a:r>
            <a:r>
              <a:rPr lang="en-US" sz="1000" b="0" baseline="0" dirty="0" smtClean="0">
                <a:latin typeface="+mn-lt"/>
              </a:rPr>
              <a:t> di </a:t>
            </a:r>
            <a:r>
              <a:rPr lang="en-US" sz="1000" b="0" baseline="0" dirty="0" err="1" smtClean="0">
                <a:latin typeface="+mn-lt"/>
              </a:rPr>
              <a:t>istruzione</a:t>
            </a:r>
            <a:r>
              <a:rPr lang="en-US" sz="1000" b="0" baseline="0" dirty="0" smtClean="0">
                <a:latin typeface="+mn-lt"/>
              </a:rPr>
              <a:t> basso/alto, </a:t>
            </a:r>
            <a:r>
              <a:rPr lang="en-US" sz="1000" b="0" baseline="0" dirty="0" err="1" smtClean="0">
                <a:latin typeface="+mn-lt"/>
              </a:rPr>
              <a:t>occupatid</a:t>
            </a:r>
            <a:r>
              <a:rPr lang="en-US" sz="1000" b="0" baseline="0" dirty="0" smtClean="0">
                <a:latin typeface="+mn-lt"/>
              </a:rPr>
              <a:t>/</a:t>
            </a:r>
            <a:r>
              <a:rPr lang="en-US" sz="1000" b="0" baseline="0" dirty="0" err="1" smtClean="0">
                <a:latin typeface="+mn-lt"/>
              </a:rPr>
              <a:t>disoccupati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 smtClean="0">
                <a:latin typeface="+mn-lt"/>
              </a:rPr>
              <a:t>Integrati</a:t>
            </a:r>
            <a:r>
              <a:rPr lang="en-US" sz="1000" b="0" baseline="0" dirty="0" smtClean="0">
                <a:latin typeface="+mn-lt"/>
              </a:rPr>
              <a:t> o </a:t>
            </a:r>
            <a:r>
              <a:rPr lang="en-US" sz="1000" b="0" baseline="0" dirty="0" err="1" smtClean="0">
                <a:latin typeface="+mn-lt"/>
              </a:rPr>
              <a:t>esclusi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dalla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società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smtClean="0">
                <a:latin typeface="+mn-lt"/>
              </a:rPr>
              <a:t>Con </a:t>
            </a:r>
            <a:r>
              <a:rPr lang="en-US" sz="1000" b="0" baseline="0" dirty="0" err="1" smtClean="0">
                <a:latin typeface="+mn-lt"/>
              </a:rPr>
              <a:t>motivazione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religiosa</a:t>
            </a:r>
            <a:r>
              <a:rPr lang="en-US" sz="1000" b="0" baseline="0" dirty="0" smtClean="0">
                <a:latin typeface="+mn-lt"/>
              </a:rPr>
              <a:t> o </a:t>
            </a:r>
            <a:r>
              <a:rPr lang="en-US" sz="1000" b="0" baseline="0" dirty="0" err="1" smtClean="0">
                <a:latin typeface="+mn-lt"/>
              </a:rPr>
              <a:t>politica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 smtClean="0">
                <a:latin typeface="+mn-lt"/>
              </a:rPr>
              <a:t>Ambiente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sociale</a:t>
            </a:r>
            <a:r>
              <a:rPr lang="en-US" sz="1000" b="0" baseline="0" dirty="0" smtClean="0">
                <a:latin typeface="+mn-lt"/>
              </a:rPr>
              <a:t>: </a:t>
            </a:r>
            <a:r>
              <a:rPr lang="en-US" sz="1000" b="0" baseline="0" dirty="0" err="1" smtClean="0">
                <a:latin typeface="+mn-lt"/>
              </a:rPr>
              <a:t>protettivo</a:t>
            </a:r>
            <a:r>
              <a:rPr lang="en-US" sz="1000" b="0" baseline="0" dirty="0" smtClean="0">
                <a:latin typeface="+mn-lt"/>
              </a:rPr>
              <a:t> o </a:t>
            </a:r>
            <a:r>
              <a:rPr lang="en-US" sz="1000" b="0" baseline="0" dirty="0" err="1" smtClean="0">
                <a:latin typeface="+mn-lt"/>
              </a:rPr>
              <a:t>permissivo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 smtClean="0">
                <a:latin typeface="+mn-lt"/>
              </a:rPr>
              <a:t>Interessati</a:t>
            </a:r>
            <a:r>
              <a:rPr lang="en-US" sz="1000" b="0" baseline="0" dirty="0" smtClean="0">
                <a:latin typeface="+mn-lt"/>
              </a:rPr>
              <a:t> al </a:t>
            </a:r>
            <a:r>
              <a:rPr lang="en-US" sz="1000" b="0" baseline="0" dirty="0" err="1" smtClean="0">
                <a:latin typeface="+mn-lt"/>
              </a:rPr>
              <a:t>pensiero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radicale</a:t>
            </a:r>
            <a:r>
              <a:rPr lang="en-US" sz="1000" b="0" baseline="0" dirty="0" smtClean="0">
                <a:latin typeface="+mn-lt"/>
              </a:rPr>
              <a:t> /con </a:t>
            </a:r>
            <a:r>
              <a:rPr lang="en-US" sz="1000" b="0" baseline="0" dirty="0" err="1" smtClean="0">
                <a:latin typeface="+mn-lt"/>
              </a:rPr>
              <a:t>esperienze</a:t>
            </a:r>
            <a:r>
              <a:rPr lang="en-US" sz="1000" b="0" baseline="0" dirty="0" smtClean="0">
                <a:latin typeface="+mn-lt"/>
              </a:rPr>
              <a:t> di </a:t>
            </a:r>
            <a:r>
              <a:rPr lang="en-US" sz="1000" b="0" baseline="0" dirty="0" err="1" smtClean="0">
                <a:latin typeface="+mn-lt"/>
              </a:rPr>
              <a:t>pensiero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radicale</a:t>
            </a:r>
            <a:endParaRPr lang="en-US" sz="1000" b="0" baseline="0" dirty="0" smtClean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 smtClean="0">
                <a:latin typeface="+mn-lt"/>
              </a:rPr>
              <a:t>Gruppo</a:t>
            </a:r>
            <a:r>
              <a:rPr lang="en-US" sz="1000" b="0" baseline="0" dirty="0" smtClean="0">
                <a:latin typeface="+mn-lt"/>
              </a:rPr>
              <a:t> target </a:t>
            </a:r>
            <a:r>
              <a:rPr lang="en-US" sz="1000" b="0" baseline="0" dirty="0" err="1" smtClean="0">
                <a:latin typeface="+mn-lt"/>
              </a:rPr>
              <a:t>passivo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soggetto</a:t>
            </a:r>
            <a:r>
              <a:rPr lang="en-US" sz="1000" b="0" baseline="0" dirty="0" smtClean="0">
                <a:latin typeface="+mn-lt"/>
              </a:rPr>
              <a:t> a propaganda </a:t>
            </a:r>
            <a:r>
              <a:rPr lang="en-US" sz="1000" b="0" baseline="0" dirty="0" err="1" smtClean="0">
                <a:latin typeface="+mn-lt"/>
              </a:rPr>
              <a:t>oppure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attivo</a:t>
            </a:r>
            <a:r>
              <a:rPr lang="en-US" sz="1000" b="0" baseline="0" dirty="0" smtClean="0">
                <a:latin typeface="+mn-lt"/>
              </a:rPr>
              <a:t> in </a:t>
            </a:r>
            <a:r>
              <a:rPr lang="en-US" sz="1000" b="0" baseline="0" dirty="0" err="1" smtClean="0">
                <a:latin typeface="+mn-lt"/>
              </a:rPr>
              <a:t>narrazione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estremista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 smtClean="0">
                <a:latin typeface="+mn-lt"/>
              </a:rPr>
              <a:t>Fase</a:t>
            </a:r>
            <a:r>
              <a:rPr lang="en-US" sz="1000" b="0" baseline="0" dirty="0" smtClean="0">
                <a:latin typeface="+mn-lt"/>
              </a:rPr>
              <a:t> di </a:t>
            </a:r>
            <a:r>
              <a:rPr lang="en-US" sz="1000" b="0" baseline="0" dirty="0" err="1" smtClean="0">
                <a:latin typeface="+mn-lt"/>
              </a:rPr>
              <a:t>radicalizzazione</a:t>
            </a:r>
            <a:r>
              <a:rPr lang="en-US" sz="1000" b="0" baseline="0" dirty="0" smtClean="0">
                <a:latin typeface="+mn-lt"/>
              </a:rPr>
              <a:t> del </a:t>
            </a:r>
            <a:r>
              <a:rPr lang="en-US" sz="1000" b="0" baseline="0" dirty="0" err="1" smtClean="0">
                <a:latin typeface="+mn-lt"/>
              </a:rPr>
              <a:t>pensiero</a:t>
            </a:r>
            <a:r>
              <a:rPr lang="en-US" sz="1000" b="0" baseline="0" dirty="0" smtClean="0">
                <a:latin typeface="+mn-lt"/>
              </a:rPr>
              <a:t> e del </a:t>
            </a:r>
            <a:r>
              <a:rPr lang="en-US" sz="1000" b="0" baseline="0" dirty="0" err="1" smtClean="0">
                <a:latin typeface="+mn-lt"/>
              </a:rPr>
              <a:t>comportamento</a:t>
            </a:r>
            <a:r>
              <a:rPr lang="en-US" sz="1000" b="0" baseline="0" dirty="0" smtClean="0">
                <a:latin typeface="+mn-lt"/>
              </a:rPr>
              <a:t>: </a:t>
            </a:r>
            <a:r>
              <a:rPr lang="en-US" sz="1000" b="0" baseline="0" dirty="0" err="1" smtClean="0">
                <a:latin typeface="+mn-lt"/>
              </a:rPr>
              <a:t>apertura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allo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scambio</a:t>
            </a:r>
            <a:r>
              <a:rPr lang="en-US" sz="1000" b="0" baseline="0" dirty="0" smtClean="0">
                <a:latin typeface="+mn-lt"/>
              </a:rPr>
              <a:t> di </a:t>
            </a:r>
            <a:r>
              <a:rPr lang="en-US" sz="1000" b="0" baseline="0" dirty="0" err="1" smtClean="0">
                <a:latin typeface="+mn-lt"/>
              </a:rPr>
              <a:t>opinioni</a:t>
            </a:r>
            <a:r>
              <a:rPr lang="en-US" sz="1000" b="0" baseline="0" dirty="0" smtClean="0">
                <a:latin typeface="+mn-lt"/>
              </a:rPr>
              <a:t> e </a:t>
            </a:r>
            <a:r>
              <a:rPr lang="en-US" sz="1000" b="0" baseline="0" dirty="0" err="1" smtClean="0">
                <a:latin typeface="+mn-lt"/>
              </a:rPr>
              <a:t>idee</a:t>
            </a:r>
            <a:endParaRPr lang="en-US" sz="1000" b="0" baseline="0" dirty="0">
              <a:latin typeface="+mn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93504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 err="1" smtClean="0"/>
              <a:t>Queste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domande</a:t>
            </a:r>
            <a:r>
              <a:rPr lang="en-US" sz="1000" b="1" dirty="0" smtClean="0"/>
              <a:t> vi </a:t>
            </a:r>
            <a:r>
              <a:rPr lang="en-US" sz="1000" b="1" dirty="0" err="1" smtClean="0"/>
              <a:t>guidano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attraverso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il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processo</a:t>
            </a:r>
            <a:r>
              <a:rPr lang="en-US" sz="1000" b="1" dirty="0" smtClean="0"/>
              <a:t> di </a:t>
            </a:r>
            <a:r>
              <a:rPr lang="en-US" sz="1000" b="1" dirty="0" err="1" smtClean="0"/>
              <a:t>preparazione</a:t>
            </a:r>
            <a:r>
              <a:rPr lang="en-US" sz="1000" b="1" dirty="0" smtClean="0"/>
              <a:t> di </a:t>
            </a:r>
            <a:r>
              <a:rPr lang="en-US" sz="1000" b="1" dirty="0" err="1" smtClean="0"/>
              <a:t>una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campagna</a:t>
            </a:r>
            <a:r>
              <a:rPr lang="en-US" sz="1000" b="1" dirty="0" smtClean="0"/>
              <a:t> di </a:t>
            </a:r>
            <a:r>
              <a:rPr lang="en-US" sz="1000" b="1" dirty="0" err="1" smtClean="0"/>
              <a:t>contro-narrazione</a:t>
            </a:r>
            <a:r>
              <a:rPr lang="en-US" sz="1000" b="1" dirty="0" smtClean="0"/>
              <a:t>/</a:t>
            </a:r>
            <a:r>
              <a:rPr lang="en-US" sz="1000" b="1" dirty="0" err="1" smtClean="0"/>
              <a:t>narrazione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efficace</a:t>
            </a:r>
            <a:endParaRPr lang="en-US" sz="1000" b="1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aseline="0" dirty="0" smtClean="0"/>
              <a:t>Vi </a:t>
            </a:r>
            <a:r>
              <a:rPr lang="en-US" sz="1000" baseline="0" dirty="0" err="1" smtClean="0"/>
              <a:t>aiutano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capire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PERCH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 COSA della vostra campagna.</a:t>
            </a:r>
            <a:r>
              <a:rPr lang="en-US" sz="1000" baseline="0" dirty="0" smtClean="0"/>
              <a:t> 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Le </a:t>
            </a:r>
            <a:r>
              <a:rPr lang="en-US" sz="1000" baseline="0" dirty="0" err="1" smtClean="0"/>
              <a:t>risposte</a:t>
            </a:r>
            <a:r>
              <a:rPr lang="en-US" sz="1000" baseline="0" dirty="0" smtClean="0"/>
              <a:t> vi </a:t>
            </a:r>
            <a:r>
              <a:rPr lang="en-US" sz="1000" baseline="0" dirty="0" err="1" smtClean="0"/>
              <a:t>aiutano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comprendere</a:t>
            </a:r>
            <a:r>
              <a:rPr lang="en-US" sz="1000" baseline="0" dirty="0" smtClean="0"/>
              <a:t> le </a:t>
            </a:r>
            <a:r>
              <a:rPr lang="en-US" sz="1000" baseline="0" dirty="0" err="1" smtClean="0"/>
              <a:t>relazioni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obiettivo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e la forma e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contenuto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messaggio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In </a:t>
            </a:r>
            <a:r>
              <a:rPr lang="en-US" sz="1000" baseline="0" dirty="0" err="1" smtClean="0"/>
              <a:t>pratica</a:t>
            </a:r>
            <a:r>
              <a:rPr lang="en-US" sz="1000" baseline="0" dirty="0" smtClean="0"/>
              <a:t>: </a:t>
            </a:r>
            <a:r>
              <a:rPr lang="en-US" sz="1000" baseline="0" dirty="0" err="1" smtClean="0"/>
              <a:t>capite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quello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fate? Le </a:t>
            </a:r>
            <a:r>
              <a:rPr lang="en-US" sz="1000" baseline="0" dirty="0" err="1" smtClean="0"/>
              <a:t>vostre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efficace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realizzare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ciò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avete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mente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tenendo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considerazione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idee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opinioni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valori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comportamento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target?</a:t>
            </a:r>
            <a:endParaRPr lang="en-US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470911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 smtClean="0">
                <a:latin typeface="+mn-lt"/>
              </a:rPr>
              <a:t>Facile</a:t>
            </a:r>
            <a:endParaRPr lang="en-US" sz="1000" b="1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Scelta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automatica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dell’opzione</a:t>
            </a:r>
            <a:r>
              <a:rPr lang="en-US" sz="1000" baseline="0" dirty="0" smtClean="0">
                <a:latin typeface="+mn-lt"/>
              </a:rPr>
              <a:t> facile</a:t>
            </a:r>
            <a:endParaRPr lang="en-US" sz="10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+mn-lt"/>
              </a:rPr>
              <a:t>Call </a:t>
            </a:r>
            <a:r>
              <a:rPr lang="en-US" sz="1000" dirty="0">
                <a:latin typeface="+mn-lt"/>
              </a:rPr>
              <a:t>to </a:t>
            </a:r>
            <a:r>
              <a:rPr lang="en-US" sz="1000" dirty="0" smtClean="0">
                <a:latin typeface="+mn-lt"/>
              </a:rPr>
              <a:t>action: </a:t>
            </a:r>
            <a:r>
              <a:rPr lang="en-US" sz="1000" dirty="0" err="1" smtClean="0">
                <a:latin typeface="+mn-lt"/>
              </a:rPr>
              <a:t>chiedere</a:t>
            </a:r>
            <a:r>
              <a:rPr lang="en-US" sz="1000" dirty="0" smtClean="0">
                <a:latin typeface="+mn-lt"/>
              </a:rPr>
              <a:t> solo 1 </a:t>
            </a:r>
            <a:r>
              <a:rPr lang="en-US" sz="1000" dirty="0" err="1" smtClean="0">
                <a:latin typeface="+mn-lt"/>
              </a:rPr>
              <a:t>cosa</a:t>
            </a:r>
            <a:endParaRPr lang="en-US" sz="1000" dirty="0"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000" b="1" dirty="0"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000" b="1" dirty="0" smtClean="0">
                <a:latin typeface="+mn-lt"/>
              </a:rPr>
              <a:t>Social</a:t>
            </a:r>
            <a:endParaRPr lang="en-US" sz="1000" b="1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Mostrate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che</a:t>
            </a:r>
            <a:r>
              <a:rPr lang="en-US" sz="1000" dirty="0" smtClean="0">
                <a:latin typeface="+mn-lt"/>
              </a:rPr>
              <a:t> è </a:t>
            </a:r>
            <a:r>
              <a:rPr lang="en-US" sz="1000" dirty="0" err="1" smtClean="0">
                <a:latin typeface="+mn-lt"/>
              </a:rPr>
              <a:t>quello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che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tutti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stanno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facendo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Usate</a:t>
            </a:r>
            <a:r>
              <a:rPr lang="en-US" sz="1000" dirty="0" smtClean="0">
                <a:latin typeface="+mn-lt"/>
              </a:rPr>
              <a:t> la </a:t>
            </a:r>
            <a:r>
              <a:rPr lang="en-US" sz="1000" dirty="0" err="1" smtClean="0">
                <a:latin typeface="+mn-lt"/>
              </a:rPr>
              <a:t>forza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dei</a:t>
            </a:r>
            <a:r>
              <a:rPr lang="en-US" sz="1000" dirty="0" smtClean="0">
                <a:latin typeface="+mn-lt"/>
              </a:rPr>
              <a:t> network: </a:t>
            </a:r>
            <a:r>
              <a:rPr lang="en-US" sz="1000" dirty="0" err="1" smtClean="0">
                <a:latin typeface="+mn-lt"/>
              </a:rPr>
              <a:t>azione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collettiva</a:t>
            </a:r>
            <a:r>
              <a:rPr lang="en-US" sz="1000" dirty="0" smtClean="0">
                <a:latin typeface="+mn-lt"/>
              </a:rPr>
              <a:t> e </a:t>
            </a:r>
            <a:r>
              <a:rPr lang="en-US" sz="1000" dirty="0" err="1" smtClean="0">
                <a:latin typeface="+mn-lt"/>
              </a:rPr>
              <a:t>mutuo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supporto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+mn-lt"/>
              </a:rPr>
              <a:t>Fate in </a:t>
            </a:r>
            <a:r>
              <a:rPr lang="en-US" sz="1000" dirty="0" err="1" smtClean="0">
                <a:latin typeface="+mn-lt"/>
              </a:rPr>
              <a:t>modo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che</a:t>
            </a:r>
            <a:r>
              <a:rPr lang="en-US" sz="1000" dirty="0" smtClean="0">
                <a:latin typeface="+mn-lt"/>
              </a:rPr>
              <a:t> le </a:t>
            </a:r>
            <a:r>
              <a:rPr lang="en-US" sz="1000" dirty="0" err="1" smtClean="0">
                <a:latin typeface="+mn-lt"/>
              </a:rPr>
              <a:t>persone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si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impegnino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pubblicamente</a:t>
            </a:r>
            <a:endParaRPr lang="en-US" sz="1000" dirty="0"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000" b="1" dirty="0"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000" b="1" dirty="0" smtClean="0">
                <a:latin typeface="+mn-lt"/>
              </a:rPr>
              <a:t>Cool</a:t>
            </a:r>
            <a:endParaRPr lang="en-US" sz="1000" b="1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Fama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>
                <a:latin typeface="+mn-lt"/>
              </a:rPr>
              <a:t>(</a:t>
            </a:r>
            <a:r>
              <a:rPr lang="en-US" sz="1000" dirty="0" err="1" smtClean="0">
                <a:latin typeface="+mn-lt"/>
              </a:rPr>
              <a:t>aspirazione</a:t>
            </a:r>
            <a:r>
              <a:rPr lang="en-US" sz="1000" dirty="0" smtClean="0">
                <a:latin typeface="+mn-lt"/>
              </a:rPr>
              <a:t>)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Rarità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Benefici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Equilibrio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rischio</a:t>
            </a:r>
            <a:r>
              <a:rPr lang="en-US" sz="1000" baseline="0" dirty="0" smtClean="0">
                <a:latin typeface="+mn-lt"/>
              </a:rPr>
              <a:t>/</a:t>
            </a:r>
            <a:r>
              <a:rPr lang="en-US" sz="1000" baseline="0" dirty="0" err="1" smtClean="0">
                <a:latin typeface="+mn-lt"/>
              </a:rPr>
              <a:t>beneficio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Associato</a:t>
            </a:r>
            <a:r>
              <a:rPr lang="en-US" sz="1000" dirty="0" smtClean="0">
                <a:latin typeface="+mn-lt"/>
              </a:rPr>
              <a:t> a un </a:t>
            </a:r>
            <a:r>
              <a:rPr lang="en-US" sz="1000" dirty="0" err="1" smtClean="0">
                <a:latin typeface="+mn-lt"/>
              </a:rPr>
              <a:t>marchio</a:t>
            </a:r>
            <a:r>
              <a:rPr lang="en-US" sz="1000" dirty="0" smtClean="0">
                <a:latin typeface="+mn-lt"/>
              </a:rPr>
              <a:t> o no?</a:t>
            </a:r>
            <a:endParaRPr lang="en-US" sz="1000" dirty="0"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000" b="1" dirty="0"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000" b="1" dirty="0" err="1" smtClean="0">
                <a:latin typeface="+mn-lt"/>
              </a:rPr>
              <a:t>Relativo</a:t>
            </a:r>
            <a:r>
              <a:rPr lang="en-US" sz="1000" b="1" dirty="0" smtClean="0">
                <a:latin typeface="+mn-lt"/>
              </a:rPr>
              <a:t> a un </a:t>
            </a:r>
            <a:r>
              <a:rPr lang="en-US" sz="1000" b="1" dirty="0" err="1" smtClean="0">
                <a:latin typeface="+mn-lt"/>
              </a:rPr>
              <a:t>determinato</a:t>
            </a:r>
            <a:r>
              <a:rPr lang="en-US" sz="1000" b="1" baseline="0" dirty="0" smtClean="0">
                <a:latin typeface="+mn-lt"/>
              </a:rPr>
              <a:t> </a:t>
            </a:r>
            <a:r>
              <a:rPr lang="en-US" sz="1000" b="1" baseline="0" dirty="0" err="1" smtClean="0">
                <a:latin typeface="+mn-lt"/>
              </a:rPr>
              <a:t>periodo</a:t>
            </a:r>
            <a:endParaRPr lang="en-US" sz="1000" b="1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Interventi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tempestivi</a:t>
            </a:r>
            <a:r>
              <a:rPr lang="en-US" sz="1000" dirty="0" smtClean="0">
                <a:latin typeface="+mn-lt"/>
              </a:rPr>
              <a:t> 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Costo</a:t>
            </a:r>
            <a:r>
              <a:rPr lang="en-US" sz="1000" dirty="0" smtClean="0">
                <a:latin typeface="+mn-lt"/>
              </a:rPr>
              <a:t>/</a:t>
            </a:r>
            <a:r>
              <a:rPr lang="en-US" sz="1000" dirty="0" err="1" smtClean="0">
                <a:latin typeface="+mn-lt"/>
              </a:rPr>
              <a:t>beneficio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Immediato</a:t>
            </a:r>
            <a:endParaRPr lang="en-US" sz="10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dirty="0" err="1" smtClean="0">
                <a:latin typeface="+mn-lt"/>
              </a:rPr>
              <a:t>Fonte</a:t>
            </a:r>
            <a:r>
              <a:rPr lang="en-US" sz="1000" dirty="0" smtClean="0">
                <a:latin typeface="+mn-lt"/>
              </a:rPr>
              <a:t>: </a:t>
            </a:r>
            <a:r>
              <a:rPr lang="en-US" sz="1000" dirty="0">
                <a:latin typeface="+mn-lt"/>
              </a:rPr>
              <a:t>Alicia Kearns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5389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err="1" smtClean="0"/>
              <a:t>Discussione</a:t>
            </a:r>
            <a:r>
              <a:rPr lang="en-US" sz="1000" dirty="0" smtClean="0"/>
              <a:t> di </a:t>
            </a:r>
            <a:r>
              <a:rPr lang="en-US" sz="1000" dirty="0" err="1" smtClean="0"/>
              <a:t>gruppo</a:t>
            </a:r>
            <a:r>
              <a:rPr lang="en-US" sz="1000" dirty="0" smtClean="0"/>
              <a:t> 10 </a:t>
            </a:r>
            <a:r>
              <a:rPr lang="en-US" sz="1000" dirty="0" err="1" smtClean="0"/>
              <a:t>minuti</a:t>
            </a:r>
            <a:endParaRPr lang="en-US" sz="1000" baseline="0" dirty="0"/>
          </a:p>
          <a:p>
            <a:endParaRPr lang="en-US" sz="10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u="sng" dirty="0" err="1" smtClean="0"/>
              <a:t>Narrazioni</a:t>
            </a:r>
            <a:r>
              <a:rPr lang="en-US" sz="1000" u="sng" dirty="0" smtClean="0"/>
              <a:t> alternative</a:t>
            </a:r>
            <a:endParaRPr lang="en-US" sz="10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Storia</a:t>
            </a:r>
            <a:r>
              <a:rPr lang="en-US" sz="1000" dirty="0" smtClean="0"/>
              <a:t> </a:t>
            </a:r>
            <a:r>
              <a:rPr lang="en-US" sz="1000" dirty="0" err="1" smtClean="0"/>
              <a:t>positiva</a:t>
            </a:r>
            <a:r>
              <a:rPr lang="en-US" sz="1000" dirty="0" smtClean="0"/>
              <a:t>, </a:t>
            </a:r>
            <a:r>
              <a:rPr lang="en-US" sz="1000" dirty="0" err="1" smtClean="0"/>
              <a:t>riflette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l’identità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gruppo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Orientate </a:t>
            </a:r>
            <a:r>
              <a:rPr lang="en-US" sz="1000" dirty="0" err="1" smtClean="0"/>
              <a:t>all’inclusione</a:t>
            </a:r>
            <a:r>
              <a:rPr lang="en-US" sz="1000" dirty="0" smtClean="0"/>
              <a:t>, a </a:t>
            </a:r>
            <a:r>
              <a:rPr lang="en-US" sz="1000" dirty="0" err="1" smtClean="0"/>
              <a:t>conferire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responsabilità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potere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decisionale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Basate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forza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organizzazione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iniziativa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Ne</a:t>
            </a:r>
            <a:r>
              <a:rPr lang="en-US" sz="1000" baseline="0" dirty="0" smtClean="0"/>
              <a:t> fate parte, </a:t>
            </a:r>
            <a:r>
              <a:rPr lang="en-US" sz="1000" baseline="0" dirty="0" err="1" smtClean="0"/>
              <a:t>siete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adatti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potete</a:t>
            </a:r>
            <a:r>
              <a:rPr lang="en-US" sz="1000" baseline="0" dirty="0" smtClean="0"/>
              <a:t> </a:t>
            </a:r>
            <a:r>
              <a:rPr lang="en-US" sz="1000" dirty="0" err="1" smtClean="0"/>
              <a:t>farcela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Call-to-action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u="sng" dirty="0" err="1" smtClean="0"/>
              <a:t>Contro-narrazioni</a:t>
            </a:r>
            <a:endParaRPr lang="en-US" sz="1000" u="sng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/>
              <a:t>Risposta</a:t>
            </a:r>
            <a:r>
              <a:rPr lang="en-US" sz="1000" dirty="0" smtClean="0"/>
              <a:t> o </a:t>
            </a:r>
            <a:r>
              <a:rPr lang="en-US" sz="1000" dirty="0" err="1" smtClean="0"/>
              <a:t>contenuti</a:t>
            </a:r>
            <a:r>
              <a:rPr lang="en-US" sz="1000" dirty="0" smtClean="0"/>
              <a:t> </a:t>
            </a:r>
            <a:r>
              <a:rPr lang="en-US" sz="1000" dirty="0" err="1" smtClean="0"/>
              <a:t>creati</a:t>
            </a:r>
            <a:r>
              <a:rPr lang="en-US" sz="1000" dirty="0" smtClean="0"/>
              <a:t> per </a:t>
            </a:r>
            <a:r>
              <a:rPr lang="en-US" sz="1000" dirty="0" err="1" smtClean="0"/>
              <a:t>contrastare</a:t>
            </a:r>
            <a:r>
              <a:rPr lang="en-US" sz="1000" dirty="0" smtClean="0"/>
              <a:t> </a:t>
            </a:r>
            <a:r>
              <a:rPr lang="en-US" sz="1000" dirty="0" err="1" smtClean="0"/>
              <a:t>l’estemismo</a:t>
            </a:r>
            <a:r>
              <a:rPr lang="en-US" sz="1000" dirty="0" smtClean="0"/>
              <a:t> e </a:t>
            </a:r>
            <a:r>
              <a:rPr lang="en-US" sz="1000" dirty="0" err="1" smtClean="0"/>
              <a:t>l’incitamento</a:t>
            </a:r>
            <a:r>
              <a:rPr lang="en-US" sz="1000" dirty="0" smtClean="0"/>
              <a:t> </a:t>
            </a:r>
            <a:r>
              <a:rPr lang="en-US" sz="1000" dirty="0" err="1" smtClean="0"/>
              <a:t>all’odio</a:t>
            </a:r>
            <a:r>
              <a:rPr lang="en-US" sz="1000" dirty="0" smtClean="0"/>
              <a:t> online</a:t>
            </a:r>
            <a:endParaRPr lang="en-US" sz="100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/>
              <a:t>Sfida</a:t>
            </a:r>
            <a:r>
              <a:rPr lang="en-US" sz="1000" dirty="0" smtClean="0"/>
              <a:t> </a:t>
            </a:r>
            <a:r>
              <a:rPr lang="en-US" sz="1000" dirty="0" err="1" smtClean="0"/>
              <a:t>l’estremismo</a:t>
            </a:r>
            <a:r>
              <a:rPr lang="en-US" sz="1000" dirty="0" smtClean="0"/>
              <a:t> </a:t>
            </a:r>
            <a:r>
              <a:rPr lang="en-US" sz="1000" dirty="0" err="1" smtClean="0"/>
              <a:t>violento</a:t>
            </a:r>
            <a:r>
              <a:rPr lang="en-US" sz="1000" dirty="0" smtClean="0"/>
              <a:t> per mezzo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teologia</a:t>
            </a:r>
            <a:r>
              <a:rPr lang="en-US" sz="1000" baseline="0" dirty="0" smtClean="0"/>
              <a:t>, humor, </a:t>
            </a:r>
            <a:r>
              <a:rPr lang="en-US" sz="1000" baseline="0" dirty="0" err="1" smtClean="0"/>
              <a:t>rivelando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il’ipocrisia</a:t>
            </a:r>
            <a:r>
              <a:rPr lang="en-US" sz="1000" baseline="0" dirty="0" smtClean="0"/>
              <a:t> e le </a:t>
            </a:r>
            <a:r>
              <a:rPr lang="en-US" sz="1000" baseline="0" dirty="0" err="1" smtClean="0"/>
              <a:t>menzogne</a:t>
            </a:r>
            <a:endParaRPr lang="en-US" sz="100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/>
              <a:t>Discredita</a:t>
            </a:r>
            <a:r>
              <a:rPr lang="en-US" sz="1000" dirty="0" smtClean="0"/>
              <a:t>, </a:t>
            </a:r>
            <a:r>
              <a:rPr lang="en-US" sz="1000" dirty="0" err="1" smtClean="0"/>
              <a:t>destruttura</a:t>
            </a:r>
            <a:r>
              <a:rPr lang="en-US" sz="1000" dirty="0" smtClean="0"/>
              <a:t>, </a:t>
            </a:r>
            <a:r>
              <a:rPr lang="en-US" sz="1000" dirty="0" err="1" smtClean="0"/>
              <a:t>demistifica</a:t>
            </a:r>
            <a:r>
              <a:rPr lang="en-US" sz="1000" dirty="0" smtClean="0"/>
              <a:t> </a:t>
            </a:r>
            <a:r>
              <a:rPr lang="en-US" sz="1000" dirty="0" err="1" smtClean="0"/>
              <a:t>l’estremismo</a:t>
            </a:r>
            <a:r>
              <a:rPr lang="en-US" sz="1000" dirty="0" smtClean="0"/>
              <a:t> </a:t>
            </a:r>
            <a:r>
              <a:rPr lang="en-US" sz="1000" dirty="0" err="1" smtClean="0"/>
              <a:t>violento</a:t>
            </a:r>
            <a:endParaRPr lang="en-US" sz="100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/>
          </a:p>
          <a:p>
            <a:r>
              <a:rPr lang="en-US" sz="1000" u="sng" baseline="0" dirty="0" err="1" smtClean="0"/>
              <a:t>Riferimenti</a:t>
            </a:r>
            <a:endParaRPr lang="en-US" sz="1000" u="sng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Workshop RAN </a:t>
            </a:r>
            <a:r>
              <a:rPr lang="en-US" sz="1000" baseline="0" dirty="0"/>
              <a:t>C &amp; N </a:t>
            </a:r>
            <a:r>
              <a:rPr lang="en-US" sz="1000" baseline="0" dirty="0" err="1" smtClean="0"/>
              <a:t>sulla</a:t>
            </a:r>
            <a:r>
              <a:rPr lang="en-US" sz="1000" baseline="0" dirty="0" smtClean="0"/>
              <a:t> propaganda </a:t>
            </a:r>
            <a:r>
              <a:rPr lang="en-US" sz="1000" baseline="0" dirty="0" err="1" smtClean="0"/>
              <a:t>jihadista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sulle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modalità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risposta</a:t>
            </a:r>
            <a:r>
              <a:rPr lang="en-US" sz="1000" baseline="0" dirty="0" smtClean="0"/>
              <a:t>, 3–4 </a:t>
            </a:r>
            <a:r>
              <a:rPr lang="en-US" sz="1000" baseline="0" dirty="0" err="1" smtClean="0"/>
              <a:t>ottobre</a:t>
            </a:r>
            <a:r>
              <a:rPr lang="en-US" sz="1000" baseline="0" dirty="0" smtClean="0"/>
              <a:t> </a:t>
            </a:r>
            <a:r>
              <a:rPr lang="en-US" sz="1000" baseline="0" dirty="0"/>
              <a:t>2016</a:t>
            </a:r>
          </a:p>
          <a:p>
            <a:endParaRPr lang="en-US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81286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/>
              <a:t>Nei</a:t>
            </a:r>
            <a:r>
              <a:rPr lang="en-US" sz="1000" dirty="0" smtClean="0"/>
              <a:t> </a:t>
            </a:r>
            <a:r>
              <a:rPr lang="en-US" sz="1000" dirty="0" err="1" smtClean="0">
                <a:hlinkClick r:id="rId3" tooltip="News media"/>
              </a:rPr>
              <a:t>mezzi</a:t>
            </a:r>
            <a:r>
              <a:rPr lang="en-US" sz="1000" dirty="0" smtClean="0">
                <a:hlinkClick r:id="rId3" tooltip="News media"/>
              </a:rPr>
              <a:t> </a:t>
            </a:r>
            <a:r>
              <a:rPr lang="en-US" sz="1000" dirty="0" err="1" smtClean="0">
                <a:hlinkClick r:id="rId3" tooltip="News media"/>
              </a:rPr>
              <a:t>d’informazione</a:t>
            </a:r>
            <a:r>
              <a:rPr lang="en-US" sz="1000" dirty="0" smtClean="0"/>
              <a:t> </a:t>
            </a:r>
            <a:r>
              <a:rPr lang="en-US" sz="1000" dirty="0" err="1" smtClean="0"/>
              <a:t>una</a:t>
            </a:r>
            <a:r>
              <a:rPr lang="en-US" sz="1000" dirty="0" smtClean="0"/>
              <a:t> camera </a:t>
            </a:r>
            <a:r>
              <a:rPr lang="en-US" sz="1000" dirty="0" err="1" smtClean="0"/>
              <a:t>dell’eco</a:t>
            </a:r>
            <a:r>
              <a:rPr lang="en-US" sz="1000" dirty="0" smtClean="0"/>
              <a:t> è </a:t>
            </a:r>
            <a:r>
              <a:rPr lang="en-US" sz="1000" dirty="0" err="1" smtClean="0"/>
              <a:t>una</a:t>
            </a:r>
            <a:r>
              <a:rPr lang="en-US" sz="1000" dirty="0" smtClean="0"/>
              <a:t> </a:t>
            </a:r>
            <a:r>
              <a:rPr lang="en-US" sz="1000" dirty="0" err="1" smtClean="0"/>
              <a:t>descrizione</a:t>
            </a:r>
            <a:r>
              <a:rPr lang="en-US" sz="1000" dirty="0" smtClean="0"/>
              <a:t> </a:t>
            </a:r>
            <a:r>
              <a:rPr lang="en-US" sz="1000" dirty="0" err="1" smtClean="0"/>
              <a:t>metaforica</a:t>
            </a:r>
            <a:r>
              <a:rPr lang="en-US" sz="1000" dirty="0" smtClean="0"/>
              <a:t> di </a:t>
            </a:r>
            <a:r>
              <a:rPr lang="en-US" sz="1000" dirty="0" err="1" smtClean="0"/>
              <a:t>una</a:t>
            </a:r>
            <a:r>
              <a:rPr lang="en-US" sz="1000" dirty="0" smtClean="0"/>
              <a:t> </a:t>
            </a:r>
            <a:r>
              <a:rPr lang="en-US" sz="1000" dirty="0" err="1" smtClean="0"/>
              <a:t>situazione</a:t>
            </a:r>
            <a:r>
              <a:rPr lang="en-US" sz="1000" dirty="0" smtClean="0"/>
              <a:t> in cui </a:t>
            </a:r>
            <a:r>
              <a:rPr lang="en-US" sz="1000" dirty="0" err="1" smtClean="0"/>
              <a:t>informazioni</a:t>
            </a:r>
            <a:r>
              <a:rPr lang="en-US" sz="1000" dirty="0" smtClean="0"/>
              <a:t>, </a:t>
            </a:r>
            <a:r>
              <a:rPr lang="en-US" sz="1000" dirty="0" err="1" smtClean="0"/>
              <a:t>idee</a:t>
            </a:r>
            <a:r>
              <a:rPr lang="en-US" sz="1000" baseline="0" dirty="0" smtClean="0"/>
              <a:t> o </a:t>
            </a:r>
            <a:r>
              <a:rPr lang="en-US" sz="1000" baseline="0" dirty="0" err="1" smtClean="0"/>
              <a:t>convinzioni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u="sng" baseline="0" dirty="0" err="1" smtClean="0"/>
              <a:t>amplificate</a:t>
            </a:r>
            <a:r>
              <a:rPr lang="en-US" sz="1000" dirty="0" smtClean="0"/>
              <a:t> o </a:t>
            </a:r>
            <a:r>
              <a:rPr lang="en-US" sz="1000" u="sng" dirty="0" err="1" smtClean="0"/>
              <a:t>rafforzate</a:t>
            </a:r>
            <a:r>
              <a:rPr lang="en-US" sz="1000" u="none" dirty="0" smtClean="0"/>
              <a:t> </a:t>
            </a:r>
            <a:r>
              <a:rPr lang="en-US" sz="1000" u="none" dirty="0" err="1" smtClean="0"/>
              <a:t>dalla</a:t>
            </a:r>
            <a:r>
              <a:rPr lang="en-US" sz="1000" u="none" dirty="0" smtClean="0"/>
              <a:t> </a:t>
            </a:r>
            <a:r>
              <a:rPr lang="en-US" sz="1000" u="none" dirty="0" err="1" smtClean="0"/>
              <a:t>comunicazione</a:t>
            </a:r>
            <a:r>
              <a:rPr lang="en-US" sz="1000" u="none" dirty="0" smtClean="0"/>
              <a:t> e </a:t>
            </a:r>
            <a:r>
              <a:rPr lang="en-US" sz="1000" u="none" dirty="0" err="1" smtClean="0"/>
              <a:t>ripetizione</a:t>
            </a:r>
            <a:r>
              <a:rPr lang="en-US" sz="1000" u="none" dirty="0" smtClean="0"/>
              <a:t> </a:t>
            </a:r>
            <a:r>
              <a:rPr lang="en-US" sz="1000" u="none" dirty="0" err="1" smtClean="0"/>
              <a:t>all’interno</a:t>
            </a:r>
            <a:r>
              <a:rPr lang="en-US" sz="1000" u="none" dirty="0" smtClean="0"/>
              <a:t> di un </a:t>
            </a:r>
            <a:r>
              <a:rPr lang="en-US" sz="1000" u="none" dirty="0" err="1" smtClean="0"/>
              <a:t>sistema</a:t>
            </a:r>
            <a:r>
              <a:rPr lang="en-US" sz="1000" u="none" dirty="0" smtClean="0"/>
              <a:t> </a:t>
            </a:r>
            <a:r>
              <a:rPr lang="en-US" sz="1000" u="none" dirty="0" err="1" smtClean="0"/>
              <a:t>definito</a:t>
            </a:r>
            <a:r>
              <a:rPr lang="en-US" sz="1000" u="none" dirty="0" smtClean="0"/>
              <a:t>.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All’interno</a:t>
            </a:r>
            <a:r>
              <a:rPr lang="en-US" sz="1000" u="none" baseline="0" dirty="0" smtClean="0"/>
              <a:t> di </a:t>
            </a:r>
            <a:r>
              <a:rPr lang="en-US" sz="1000" u="none" baseline="0" dirty="0" err="1" smtClean="0"/>
              <a:t>una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metaforica</a:t>
            </a:r>
            <a:r>
              <a:rPr lang="en-US" sz="1000" u="none" baseline="0" dirty="0" smtClean="0"/>
              <a:t> camera </a:t>
            </a:r>
            <a:r>
              <a:rPr lang="en-US" sz="1000" u="none" baseline="0" dirty="0" err="1" smtClean="0"/>
              <a:t>dell’eco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spesso</a:t>
            </a:r>
            <a:r>
              <a:rPr lang="en-US" sz="1000" u="none" baseline="0" dirty="0" smtClean="0"/>
              <a:t> le </a:t>
            </a:r>
            <a:r>
              <a:rPr lang="en-US" sz="1000" u="none" baseline="0" dirty="0" err="1" smtClean="0"/>
              <a:t>fonti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ufficiali</a:t>
            </a:r>
            <a:r>
              <a:rPr lang="en-US" sz="1000" u="none" baseline="0" dirty="0" smtClean="0"/>
              <a:t> non </a:t>
            </a:r>
            <a:r>
              <a:rPr lang="en-US" sz="1000" u="none" baseline="0" dirty="0" err="1" smtClean="0"/>
              <a:t>vengono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messe</a:t>
            </a:r>
            <a:r>
              <a:rPr lang="en-US" sz="1000" u="none" baseline="0" dirty="0" smtClean="0"/>
              <a:t> in </a:t>
            </a:r>
            <a:r>
              <a:rPr lang="en-US" sz="1000" u="none" baseline="0" dirty="0" err="1" smtClean="0"/>
              <a:t>discussione</a:t>
            </a:r>
            <a:r>
              <a:rPr lang="en-US" sz="1000" u="none" baseline="0" dirty="0" smtClean="0"/>
              <a:t> e le </a:t>
            </a:r>
            <a:r>
              <a:rPr lang="en-US" sz="1000" u="none" baseline="0" dirty="0" err="1" smtClean="0"/>
              <a:t>opinioni</a:t>
            </a:r>
            <a:r>
              <a:rPr lang="en-US" sz="1000" u="none" baseline="0" dirty="0" smtClean="0"/>
              <a:t> diverse o </a:t>
            </a:r>
            <a:r>
              <a:rPr lang="en-US" sz="1000" u="none" baseline="0" dirty="0" err="1" smtClean="0"/>
              <a:t>contrarie</a:t>
            </a:r>
            <a:r>
              <a:rPr lang="en-US" sz="1000" u="none" baseline="0" dirty="0" smtClean="0"/>
              <a:t> </a:t>
            </a:r>
            <a:r>
              <a:rPr lang="en-US" sz="1000" u="none" baseline="0" dirty="0" err="1" smtClean="0"/>
              <a:t>sono</a:t>
            </a:r>
            <a:r>
              <a:rPr lang="en-US" sz="1000" u="none" baseline="0" dirty="0" smtClean="0"/>
              <a:t> </a:t>
            </a:r>
            <a:r>
              <a:rPr lang="en-US" sz="1000" dirty="0" err="1" smtClean="0">
                <a:hlinkClick r:id="rId4" tooltip="Censored"/>
              </a:rPr>
              <a:t>censurate</a:t>
            </a:r>
            <a:r>
              <a:rPr lang="en-US" sz="1000" dirty="0" smtClean="0"/>
              <a:t>, </a:t>
            </a:r>
            <a:r>
              <a:rPr lang="en-US" sz="1000" dirty="0" err="1" smtClean="0"/>
              <a:t>respinte</a:t>
            </a:r>
            <a:r>
              <a:rPr lang="en-US" sz="1000" dirty="0" smtClean="0"/>
              <a:t> 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altrimenti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sottorappresentate</a:t>
            </a:r>
            <a:r>
              <a:rPr lang="en-US" sz="1000" dirty="0" smtClean="0"/>
              <a:t>.</a:t>
            </a:r>
            <a:endParaRPr lang="en-US" sz="1000" b="1" u="sng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/>
              <a:t>L’effetto</a:t>
            </a:r>
            <a:r>
              <a:rPr lang="en-US" sz="1000" dirty="0" smtClean="0"/>
              <a:t> </a:t>
            </a:r>
            <a:r>
              <a:rPr lang="en-US" sz="1000" dirty="0" err="1" smtClean="0"/>
              <a:t>della</a:t>
            </a:r>
            <a:r>
              <a:rPr lang="en-US" sz="1000" dirty="0" smtClean="0"/>
              <a:t> camera </a:t>
            </a:r>
            <a:r>
              <a:rPr lang="en-US" sz="1000" dirty="0" err="1" smtClean="0"/>
              <a:t>dell’eco</a:t>
            </a:r>
            <a:r>
              <a:rPr lang="en-US" sz="1000" dirty="0" smtClean="0"/>
              <a:t> online è </a:t>
            </a:r>
            <a:r>
              <a:rPr lang="en-US" sz="1000" dirty="0" err="1" smtClean="0"/>
              <a:t>dovuto</a:t>
            </a:r>
            <a:r>
              <a:rPr lang="en-US" sz="1000" dirty="0" smtClean="0"/>
              <a:t> a un </a:t>
            </a:r>
            <a:r>
              <a:rPr lang="en-US" sz="1000" dirty="0" err="1" smtClean="0"/>
              <a:t>gruppo</a:t>
            </a:r>
            <a:r>
              <a:rPr lang="en-US" sz="1000" dirty="0" smtClean="0"/>
              <a:t> </a:t>
            </a:r>
            <a:r>
              <a:rPr lang="en-US" sz="1000" dirty="0" err="1" smtClean="0"/>
              <a:t>armonico</a:t>
            </a:r>
            <a:r>
              <a:rPr lang="en-US" sz="1000" dirty="0" smtClean="0"/>
              <a:t> di </a:t>
            </a:r>
            <a:r>
              <a:rPr lang="en-US" sz="1000" dirty="0" err="1" smtClean="0"/>
              <a:t>persone</a:t>
            </a:r>
            <a:r>
              <a:rPr lang="en-US" sz="1000" dirty="0" smtClean="0"/>
              <a:t> </a:t>
            </a:r>
            <a:r>
              <a:rPr lang="en-US" sz="1000" dirty="0" err="1" smtClean="0"/>
              <a:t>che</a:t>
            </a:r>
            <a:r>
              <a:rPr lang="en-US" sz="1000" dirty="0" smtClean="0"/>
              <a:t> </a:t>
            </a:r>
            <a:r>
              <a:rPr lang="en-US" sz="1000" dirty="0" err="1" smtClean="0"/>
              <a:t>si</a:t>
            </a:r>
            <a:r>
              <a:rPr lang="en-US" sz="1000" dirty="0" smtClean="0"/>
              <a:t> </a:t>
            </a:r>
            <a:r>
              <a:rPr lang="en-US" sz="1000" dirty="0" err="1" smtClean="0"/>
              <a:t>mescola</a:t>
            </a:r>
            <a:r>
              <a:rPr lang="en-US" sz="1000" dirty="0" smtClean="0"/>
              <a:t> e </a:t>
            </a:r>
            <a:r>
              <a:rPr lang="en-US" sz="1000" dirty="0" err="1" smtClean="0"/>
              <a:t>tende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indossare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metaforici</a:t>
            </a:r>
            <a:r>
              <a:rPr lang="en-US" sz="1000" baseline="0" dirty="0" smtClean="0"/>
              <a:t> </a:t>
            </a:r>
            <a:r>
              <a:rPr lang="en-US" sz="1000" dirty="0" err="1" smtClean="0">
                <a:hlinkClick r:id="rId5" tooltip="Tunnel vision (metaphor)"/>
              </a:rPr>
              <a:t>paraocchi</a:t>
            </a:r>
            <a:r>
              <a:rPr lang="en-US" sz="1000" dirty="0" smtClean="0"/>
              <a:t>. Chi </a:t>
            </a:r>
            <a:r>
              <a:rPr lang="en-US" sz="1000" dirty="0" err="1" smtClean="0"/>
              <a:t>partecipa</a:t>
            </a:r>
            <a:r>
              <a:rPr lang="en-US" sz="1000" dirty="0" smtClean="0"/>
              <a:t> </a:t>
            </a:r>
            <a:r>
              <a:rPr lang="en-US" sz="1000" dirty="0" err="1" smtClean="0"/>
              <a:t>alle</a:t>
            </a:r>
            <a:r>
              <a:rPr lang="en-US" sz="1000" dirty="0" smtClean="0"/>
              <a:t> </a:t>
            </a:r>
            <a:r>
              <a:rPr lang="en-US" sz="1000" dirty="0" err="1" smtClean="0"/>
              <a:t>comunità</a:t>
            </a:r>
            <a:r>
              <a:rPr lang="en-US" sz="1000" dirty="0" smtClean="0"/>
              <a:t> online </a:t>
            </a:r>
            <a:r>
              <a:rPr lang="en-US" sz="1000" dirty="0" err="1" smtClean="0"/>
              <a:t>può</a:t>
            </a:r>
            <a:r>
              <a:rPr lang="en-US" sz="1000" dirty="0" smtClean="0"/>
              <a:t> </a:t>
            </a:r>
            <a:r>
              <a:rPr lang="en-US" sz="1000" dirty="0" err="1" smtClean="0"/>
              <a:t>trovare</a:t>
            </a:r>
            <a:r>
              <a:rPr lang="en-US" sz="1000" dirty="0" smtClean="0"/>
              <a:t> 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proprie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opinioni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continuamente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ripetute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riecheggiate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rafforzando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così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proprio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sistema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personale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convinzioni</a:t>
            </a:r>
            <a:r>
              <a:rPr lang="en-US" sz="1000" dirty="0" smtClean="0"/>
              <a:t>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/>
              <a:t>Ciò</a:t>
            </a:r>
            <a:r>
              <a:rPr lang="en-US" sz="1000" dirty="0" smtClean="0"/>
              <a:t> </a:t>
            </a:r>
            <a:r>
              <a:rPr lang="en-US" sz="1000" dirty="0" err="1" smtClean="0"/>
              <a:t>avviene</a:t>
            </a:r>
            <a:r>
              <a:rPr lang="en-US" sz="1000" dirty="0" smtClean="0"/>
              <a:t> </a:t>
            </a:r>
            <a:r>
              <a:rPr lang="en-US" sz="1000" dirty="0" err="1" smtClean="0"/>
              <a:t>perché</a:t>
            </a:r>
            <a:r>
              <a:rPr lang="en-US" sz="1000" dirty="0" smtClean="0"/>
              <a:t> internet ha </a:t>
            </a:r>
            <a:r>
              <a:rPr lang="en-US" sz="1000" dirty="0" err="1" smtClean="0"/>
              <a:t>fornito</a:t>
            </a:r>
            <a:r>
              <a:rPr lang="en-US" sz="1000" dirty="0" smtClean="0"/>
              <a:t> </a:t>
            </a:r>
            <a:r>
              <a:rPr lang="en-US" sz="1000" dirty="0" err="1" smtClean="0"/>
              <a:t>l’accesso</a:t>
            </a:r>
            <a:r>
              <a:rPr lang="en-US" sz="1000" dirty="0" smtClean="0"/>
              <a:t> a </a:t>
            </a:r>
            <a:r>
              <a:rPr lang="en-US" sz="1000" dirty="0" err="1" smtClean="0"/>
              <a:t>un’ampia</a:t>
            </a:r>
            <a:r>
              <a:rPr lang="en-US" sz="1000" dirty="0" smtClean="0"/>
              <a:t> gamma di </a:t>
            </a:r>
            <a:r>
              <a:rPr lang="en-US" sz="1000" dirty="0" err="1" smtClean="0"/>
              <a:t>informazioni</a:t>
            </a:r>
            <a:r>
              <a:rPr lang="en-US" sz="1000" dirty="0" smtClean="0"/>
              <a:t> 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disposizione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immediata</a:t>
            </a:r>
            <a:r>
              <a:rPr lang="en-US" sz="1000" baseline="0" dirty="0" smtClean="0"/>
              <a:t> e le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ricevono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sempre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le </a:t>
            </a:r>
            <a:r>
              <a:rPr lang="en-US" sz="1000" baseline="0" dirty="0" err="1" smtClean="0"/>
              <a:t>loro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notizie</a:t>
            </a:r>
            <a:r>
              <a:rPr lang="en-US" sz="1000" baseline="0" dirty="0" smtClean="0"/>
              <a:t> online </a:t>
            </a:r>
            <a:r>
              <a:rPr lang="en-US" sz="1000" baseline="0" dirty="0" err="1" smtClean="0"/>
              <a:t>attraverso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fonti</a:t>
            </a:r>
            <a:r>
              <a:rPr lang="en-US" sz="1000" baseline="0" dirty="0" smtClean="0"/>
              <a:t> non </a:t>
            </a:r>
            <a:r>
              <a:rPr lang="en-US" sz="1000" baseline="0" dirty="0" err="1" smtClean="0"/>
              <a:t>tradizionali</a:t>
            </a:r>
            <a:r>
              <a:rPr lang="en-US" sz="1000" dirty="0" smtClean="0"/>
              <a:t>. </a:t>
            </a:r>
            <a:endParaRPr lang="en-US" sz="100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/>
              <a:t>Aziende</a:t>
            </a:r>
            <a:r>
              <a:rPr lang="en-US" sz="1000" dirty="0" smtClean="0"/>
              <a:t> come </a:t>
            </a:r>
            <a:r>
              <a:rPr lang="en-US" sz="1000" dirty="0"/>
              <a:t>Facebook, </a:t>
            </a:r>
            <a:r>
              <a:rPr lang="en-US" sz="1000" dirty="0" smtClean="0"/>
              <a:t>Google</a:t>
            </a:r>
            <a:r>
              <a:rPr lang="en-US" sz="1000" baseline="0" dirty="0" smtClean="0"/>
              <a:t> e </a:t>
            </a:r>
            <a:r>
              <a:rPr lang="en-US" sz="1000" dirty="0" smtClean="0"/>
              <a:t>Twitter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hanno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impostato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determinati</a:t>
            </a:r>
            <a:r>
              <a:rPr lang="en-US" sz="1000" baseline="0" dirty="0" smtClean="0"/>
              <a:t> </a:t>
            </a:r>
            <a:r>
              <a:rPr lang="en-US" sz="1000" dirty="0" err="1" smtClean="0"/>
              <a:t>algoritmi</a:t>
            </a:r>
            <a:r>
              <a:rPr lang="en-US" sz="1000" dirty="0" smtClean="0"/>
              <a:t> di </a:t>
            </a:r>
            <a:r>
              <a:rPr lang="en-US" sz="1000" dirty="0" err="1" smtClean="0"/>
              <a:t>personalizzazione</a:t>
            </a:r>
            <a:r>
              <a:rPr lang="en-US" sz="1000" dirty="0" smtClean="0"/>
              <a:t> </a:t>
            </a:r>
            <a:r>
              <a:rPr lang="en-US" sz="1000" dirty="0" err="1" smtClean="0"/>
              <a:t>che</a:t>
            </a:r>
            <a:r>
              <a:rPr lang="en-US" sz="1000" dirty="0" smtClean="0"/>
              <a:t> </a:t>
            </a:r>
            <a:r>
              <a:rPr lang="en-US" sz="1000" dirty="0" err="1" smtClean="0"/>
              <a:t>usano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indirizzare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informazioni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specifiche</a:t>
            </a:r>
            <a:r>
              <a:rPr lang="en-US" sz="1000" baseline="0" dirty="0" smtClean="0"/>
              <a:t> verso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singoli</a:t>
            </a:r>
            <a:r>
              <a:rPr lang="en-US" sz="1000" baseline="0" dirty="0" smtClean="0"/>
              <a:t> newsfeed online.</a:t>
            </a:r>
            <a:r>
              <a:rPr lang="en-US" sz="1000" dirty="0" smtClean="0"/>
              <a:t> </a:t>
            </a:r>
            <a:endParaRPr lang="en-US" sz="100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/>
              <a:t>Questo</a:t>
            </a:r>
            <a:r>
              <a:rPr lang="en-US" sz="1000" dirty="0" smtClean="0"/>
              <a:t> </a:t>
            </a:r>
            <a:r>
              <a:rPr lang="en-US" sz="1000" dirty="0" err="1" smtClean="0"/>
              <a:t>metodo</a:t>
            </a:r>
            <a:r>
              <a:rPr lang="en-US" sz="1000" dirty="0" smtClean="0"/>
              <a:t> di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selezione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gestione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contenuti</a:t>
            </a:r>
            <a:r>
              <a:rPr lang="en-US" sz="1000" baseline="0" dirty="0" smtClean="0"/>
              <a:t> ha </a:t>
            </a:r>
            <a:r>
              <a:rPr lang="en-US" sz="1000" baseline="0" dirty="0" err="1" smtClean="0"/>
              <a:t>sostituito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funzione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tradizionale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redattore</a:t>
            </a:r>
            <a:r>
              <a:rPr lang="en-US" sz="1000" baseline="0" dirty="0" smtClean="0"/>
              <a:t>.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offrire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contronarrazioni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narrazioni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alternative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comprendere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l’effetto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della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camera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dell’eco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può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dare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l’opportunità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didialogare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proprio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pubblico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target.</a:t>
            </a:r>
            <a:endParaRPr lang="en-US" sz="100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riuscite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conoscere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contenuti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linguaggio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vocabolario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stile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iconografico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visivo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organizzazioni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/social media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estremisti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nell’ambito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della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camera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dell’eco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attori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nella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bolla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potete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00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comporre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messaggi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simile per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essere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trovati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più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facilmente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motori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ricerca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tecniche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SEO, Search </a:t>
            </a:r>
            <a:r>
              <a:rPr lang="en-US" sz="1000" baseline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Engine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Optimalisation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00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concentrare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vostri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sforzi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online per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delineando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precisione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pubblico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le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inserzioni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</a:t>
            </a:r>
            <a:r>
              <a:rPr lang="en-US" sz="10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Facebook  </a:t>
            </a:r>
            <a:endParaRPr lang="en-US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727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u="sng" baseline="0">
                <a:solidFill>
                  <a:srgbClr val="FF0000"/>
                </a:solidFill>
              </a:rPr>
              <a:t>List all wishes, needs, demands and ideas, experience, expectations on </a:t>
            </a:r>
            <a:r>
              <a:rPr lang="en-US" sz="1000" u="sng" baseline="0" err="1">
                <a:solidFill>
                  <a:srgbClr val="FF0000"/>
                </a:solidFill>
              </a:rPr>
              <a:t>flipover</a:t>
            </a:r>
            <a:r>
              <a:rPr lang="en-US" sz="1000" u="sng" baseline="0">
                <a:solidFill>
                  <a:srgbClr val="FF0000"/>
                </a:solidFill>
              </a:rPr>
              <a:t> or whiteboard </a:t>
            </a:r>
            <a:endParaRPr lang="nl-NL" sz="1000" u="sng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159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sz="1200" b="1" u="none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b="1" u="none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 b="1" u="none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Spesso</a:t>
            </a:r>
            <a:r>
              <a:rPr lang="en-US" sz="1200" b="1" u="none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chi</a:t>
            </a:r>
            <a:r>
              <a:rPr lang="en-US" sz="1200" b="1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trasmette</a:t>
            </a:r>
            <a:r>
              <a:rPr lang="en-US" sz="1200" b="1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</a:t>
            </a:r>
            <a:r>
              <a:rPr lang="en-US" sz="1200" b="1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messaggio</a:t>
            </a:r>
            <a:r>
              <a:rPr lang="en-US" sz="1200" b="1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 </a:t>
            </a:r>
            <a:r>
              <a:rPr lang="en-US" sz="1200" b="1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più</a:t>
            </a:r>
            <a:r>
              <a:rPr lang="en-US" sz="1200" b="1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successo</a:t>
            </a:r>
            <a:r>
              <a:rPr lang="en-US" sz="1200" b="1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 b="1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è </a:t>
            </a:r>
            <a:r>
              <a:rPr lang="en-US" sz="1200" b="1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credibile</a:t>
            </a:r>
            <a:r>
              <a:rPr lang="en-US" sz="1200" b="1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agli</a:t>
            </a:r>
            <a:r>
              <a:rPr lang="en-US" sz="1200" b="1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occhi</a:t>
            </a:r>
            <a:r>
              <a:rPr lang="en-US" sz="1200" b="1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del </a:t>
            </a:r>
            <a:r>
              <a:rPr lang="en-US" sz="1200" b="1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pubblico</a:t>
            </a:r>
            <a:r>
              <a:rPr lang="en-US" sz="1200" b="1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target</a:t>
            </a:r>
            <a:endParaRPr lang="en-US" sz="1200" b="1" u="none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u="none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u="none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Spesso</a:t>
            </a:r>
            <a:r>
              <a:rPr lang="en-US" sz="1200" u="none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 non </a:t>
            </a:r>
            <a:r>
              <a:rPr lang="en-US" sz="1200" u="none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sempre</a:t>
            </a:r>
            <a:r>
              <a:rPr lang="en-US" sz="1200" u="none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 </a:t>
            </a:r>
            <a:r>
              <a:rPr lang="en-US" sz="1200" u="none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credibilità</a:t>
            </a:r>
            <a:r>
              <a:rPr lang="en-US" sz="1200" u="none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u="none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aumenta</a:t>
            </a:r>
            <a:r>
              <a:rPr lang="en-US" sz="1200" u="none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 chi</a:t>
            </a:r>
            <a:r>
              <a:rPr lang="en-US" sz="1200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trasmette</a:t>
            </a:r>
            <a:r>
              <a:rPr lang="en-US" sz="1200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</a:t>
            </a:r>
            <a:r>
              <a:rPr lang="en-US" sz="1200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messaggio</a:t>
            </a:r>
            <a:endParaRPr lang="en-US" sz="1200" u="none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u="none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è </a:t>
            </a:r>
            <a:r>
              <a:rPr lang="en-US" sz="1200" u="none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persuasivo</a:t>
            </a:r>
            <a:r>
              <a:rPr lang="en-US" sz="1200" u="none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u="none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collegato</a:t>
            </a:r>
            <a:endParaRPr lang="en-US" sz="1200" u="none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u="none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utilizza</a:t>
            </a:r>
            <a:r>
              <a:rPr lang="en-US" sz="1200" u="none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u="none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dati</a:t>
            </a:r>
            <a:r>
              <a:rPr lang="en-US" sz="1200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cifre</a:t>
            </a:r>
            <a:r>
              <a:rPr lang="en-US" sz="1200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 </a:t>
            </a:r>
            <a:r>
              <a:rPr lang="en-US" sz="1200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anche</a:t>
            </a:r>
            <a:r>
              <a:rPr lang="en-US" sz="1200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emozioni</a:t>
            </a:r>
            <a:r>
              <a:rPr lang="en-US" sz="1200" u="none" baseline="0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u="none" baseline="0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convinzioni</a:t>
            </a:r>
            <a:endParaRPr lang="en-US" sz="1200" u="none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u="none" dirty="0" smtClean="0"/>
              <a:t>Nota</a:t>
            </a:r>
            <a:r>
              <a:rPr lang="en-US" sz="1200" u="none" baseline="0" dirty="0" smtClean="0"/>
              <a:t> per </a:t>
            </a:r>
            <a:r>
              <a:rPr lang="en-US" sz="1200" u="none" baseline="0" dirty="0" err="1" smtClean="0"/>
              <a:t>il</a:t>
            </a:r>
            <a:r>
              <a:rPr lang="en-US" sz="1200" u="none" baseline="0" dirty="0" smtClean="0"/>
              <a:t> </a:t>
            </a:r>
            <a:r>
              <a:rPr lang="en-US" sz="1200" u="none" baseline="0" dirty="0" err="1" smtClean="0"/>
              <a:t>formatore</a:t>
            </a:r>
            <a:endParaRPr lang="en-US" sz="1200" u="none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u="none" dirty="0" smtClean="0"/>
              <a:t>Il “</a:t>
            </a:r>
            <a:r>
              <a:rPr lang="en-US" sz="1200" u="none" dirty="0" err="1" smtClean="0"/>
              <a:t>messaggero</a:t>
            </a:r>
            <a:r>
              <a:rPr lang="en-US" sz="1200" u="none" dirty="0" smtClean="0"/>
              <a:t>” </a:t>
            </a:r>
            <a:r>
              <a:rPr lang="en-US" sz="1200" u="none" dirty="0" err="1" smtClean="0"/>
              <a:t>può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essere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una</a:t>
            </a:r>
            <a:r>
              <a:rPr lang="en-US" sz="1200" u="none" dirty="0" smtClean="0"/>
              <a:t> persona o </a:t>
            </a:r>
            <a:r>
              <a:rPr lang="en-US" sz="1200" u="none" dirty="0" err="1" smtClean="0"/>
              <a:t>una</a:t>
            </a:r>
            <a:r>
              <a:rPr lang="en-US" sz="1200" u="none" dirty="0" smtClean="0"/>
              <a:t> voce </a:t>
            </a:r>
            <a:r>
              <a:rPr lang="en-US" sz="1200" u="none" dirty="0" err="1" smtClean="0"/>
              <a:t>credibile</a:t>
            </a:r>
            <a:r>
              <a:rPr lang="en-US" sz="1200" u="none" dirty="0" smtClean="0"/>
              <a:t> di </a:t>
            </a:r>
            <a:r>
              <a:rPr lang="en-US" sz="1200" u="none" dirty="0" err="1" smtClean="0"/>
              <a:t>altro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tipo</a:t>
            </a:r>
            <a:r>
              <a:rPr lang="en-US" sz="1200" u="none" dirty="0" smtClean="0"/>
              <a:t> per </a:t>
            </a:r>
            <a:r>
              <a:rPr lang="en-US" sz="1200" u="none" dirty="0" err="1" smtClean="0"/>
              <a:t>es</a:t>
            </a:r>
            <a:r>
              <a:rPr lang="en-US" sz="1200" u="none" dirty="0" smtClean="0"/>
              <a:t>. un</a:t>
            </a:r>
            <a:r>
              <a:rPr lang="en-US" sz="1200" u="none" baseline="0" dirty="0" smtClean="0"/>
              <a:t> </a:t>
            </a:r>
            <a:r>
              <a:rPr lang="en-US" sz="1200" u="none" baseline="0" dirty="0" err="1" smtClean="0"/>
              <a:t>canale</a:t>
            </a:r>
            <a:r>
              <a:rPr lang="en-US" sz="1200" u="none" baseline="0" dirty="0" smtClean="0"/>
              <a:t> </a:t>
            </a:r>
            <a:r>
              <a:rPr lang="en-US" sz="1200" u="none" baseline="0" dirty="0" err="1" smtClean="0"/>
              <a:t>televisivo</a:t>
            </a:r>
            <a:r>
              <a:rPr lang="en-US" sz="1200" u="none" baseline="0" dirty="0" smtClean="0"/>
              <a:t> o </a:t>
            </a:r>
            <a:r>
              <a:rPr lang="en-US" sz="1200" u="none" baseline="0" dirty="0" err="1" smtClean="0"/>
              <a:t>radiofonico</a:t>
            </a:r>
            <a:r>
              <a:rPr lang="en-US" sz="1200" u="none" baseline="0" dirty="0" smtClean="0"/>
              <a:t> o un </a:t>
            </a:r>
            <a:r>
              <a:rPr lang="en-US" sz="1200" u="none" baseline="0" dirty="0" err="1" smtClean="0"/>
              <a:t>sito</a:t>
            </a:r>
            <a:r>
              <a:rPr lang="en-US" sz="1200" u="none" baseline="0" dirty="0" smtClean="0"/>
              <a:t> web</a:t>
            </a:r>
            <a:endParaRPr lang="en-US" sz="1200" u="none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u="none" dirty="0" err="1" smtClean="0"/>
              <a:t>L’importante</a:t>
            </a:r>
            <a:r>
              <a:rPr lang="en-US" sz="1200" u="none" dirty="0" smtClean="0"/>
              <a:t> è </a:t>
            </a:r>
            <a:r>
              <a:rPr lang="en-US" sz="1200" u="none" dirty="0" err="1" smtClean="0"/>
              <a:t>che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messaggero</a:t>
            </a:r>
            <a:r>
              <a:rPr lang="en-US" sz="1200" u="none" dirty="0" smtClean="0"/>
              <a:t> e </a:t>
            </a:r>
            <a:r>
              <a:rPr lang="en-US" sz="1200" u="none" dirty="0" err="1" smtClean="0"/>
              <a:t>messaggio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siano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adatti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l’uno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all’altro</a:t>
            </a:r>
            <a:r>
              <a:rPr lang="en-US" sz="1200" u="none" dirty="0" smtClean="0"/>
              <a:t>. Uno </a:t>
            </a:r>
            <a:r>
              <a:rPr lang="en-US" sz="1200" u="none" dirty="0" err="1" smtClean="0"/>
              <a:t>scienziato</a:t>
            </a:r>
            <a:r>
              <a:rPr lang="en-US" sz="1200" u="none" dirty="0" smtClean="0"/>
              <a:t> o un politico </a:t>
            </a:r>
            <a:r>
              <a:rPr lang="en-US" sz="1200" u="none" dirty="0" err="1" smtClean="0"/>
              <a:t>possono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essere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una</a:t>
            </a:r>
            <a:r>
              <a:rPr lang="en-US" sz="1200" u="none" dirty="0" smtClean="0"/>
              <a:t> voce </a:t>
            </a:r>
            <a:r>
              <a:rPr lang="en-US" sz="1200" u="none" dirty="0" err="1" smtClean="0"/>
              <a:t>credibile</a:t>
            </a:r>
            <a:r>
              <a:rPr lang="en-US" sz="1200" u="none" dirty="0" smtClean="0"/>
              <a:t> se </a:t>
            </a:r>
            <a:r>
              <a:rPr lang="en-US" sz="1200" u="none" dirty="0" err="1" smtClean="0"/>
              <a:t>parlano</a:t>
            </a:r>
            <a:r>
              <a:rPr lang="en-US" sz="1200" u="none" dirty="0" smtClean="0"/>
              <a:t> di </a:t>
            </a:r>
            <a:r>
              <a:rPr lang="en-US" sz="1200" u="none" dirty="0" err="1" smtClean="0"/>
              <a:t>fatti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scientifici</a:t>
            </a:r>
            <a:r>
              <a:rPr lang="en-US" sz="1200" u="none" dirty="0" smtClean="0"/>
              <a:t> o </a:t>
            </a:r>
            <a:r>
              <a:rPr lang="en-US" sz="1200" u="none" dirty="0" err="1" smtClean="0"/>
              <a:t>questioni</a:t>
            </a:r>
            <a:r>
              <a:rPr lang="en-US" sz="1200" u="none" dirty="0" smtClean="0"/>
              <a:t> </a:t>
            </a:r>
            <a:r>
              <a:rPr lang="en-US" sz="1200" u="none" dirty="0" err="1" smtClean="0"/>
              <a:t>politiche</a:t>
            </a:r>
            <a:r>
              <a:rPr lang="en-US" sz="1200" u="none" dirty="0" smtClean="0"/>
              <a:t>.</a:t>
            </a:r>
            <a:endParaRPr lang="nl-NL" sz="1200" u="none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1445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1000" b="1" dirty="0" err="1" smtClean="0"/>
              <a:t>Esercizi</a:t>
            </a:r>
            <a:r>
              <a:rPr lang="en-US" sz="1000" b="1" dirty="0" smtClean="0"/>
              <a:t>: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riflessione</a:t>
            </a:r>
            <a:r>
              <a:rPr lang="en-US" sz="1000" b="1" baseline="0" dirty="0" smtClean="0"/>
              <a:t> a </a:t>
            </a:r>
            <a:r>
              <a:rPr lang="en-US" sz="1000" b="1" baseline="0" dirty="0" err="1" smtClean="0"/>
              <a:t>coppie</a:t>
            </a:r>
            <a:endParaRPr lang="en-US" sz="1000" b="1" dirty="0"/>
          </a:p>
          <a:p>
            <a:pPr marL="0" indent="0" algn="l">
              <a:buNone/>
            </a:pPr>
            <a:r>
              <a:rPr lang="en-US" sz="1000" dirty="0" smtClean="0"/>
              <a:t>Chi </a:t>
            </a:r>
            <a:r>
              <a:rPr lang="en-US" sz="1000" dirty="0" err="1" smtClean="0"/>
              <a:t>sono</a:t>
            </a:r>
            <a:r>
              <a:rPr lang="en-US" sz="100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“</a:t>
            </a:r>
            <a:r>
              <a:rPr lang="en-US" sz="1000" baseline="0" dirty="0" err="1" smtClean="0"/>
              <a:t>messaggeri</a:t>
            </a:r>
            <a:r>
              <a:rPr lang="en-US" sz="1000" baseline="0" dirty="0" smtClean="0"/>
              <a:t>”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</a:t>
            </a:r>
            <a:r>
              <a:rPr lang="en-US" sz="1000" dirty="0" smtClean="0"/>
              <a:t> </a:t>
            </a:r>
            <a:r>
              <a:rPr lang="en-US" sz="1000" b="1" i="1" dirty="0" err="1" smtClean="0"/>
              <a:t>vostra</a:t>
            </a:r>
            <a:r>
              <a:rPr lang="en-US" sz="1000" dirty="0" smtClean="0"/>
              <a:t> </a:t>
            </a:r>
            <a:r>
              <a:rPr lang="en-US" sz="1000" dirty="0" err="1" smtClean="0"/>
              <a:t>narrazione</a:t>
            </a:r>
            <a:r>
              <a:rPr lang="en-US" sz="1000" dirty="0" smtClean="0"/>
              <a:t>?</a:t>
            </a:r>
            <a:endParaRPr lang="en-US" sz="1000" dirty="0"/>
          </a:p>
          <a:p>
            <a:pPr marL="0" indent="0" algn="l">
              <a:buNone/>
            </a:pPr>
            <a:r>
              <a:rPr lang="en-US" sz="1000" dirty="0" smtClean="0"/>
              <a:t>Come </a:t>
            </a:r>
            <a:r>
              <a:rPr lang="en-US" sz="1000" dirty="0" err="1" smtClean="0"/>
              <a:t>si</a:t>
            </a:r>
            <a:r>
              <a:rPr lang="en-US" sz="1000" dirty="0" smtClean="0"/>
              <a:t> </a:t>
            </a:r>
            <a:r>
              <a:rPr lang="en-US" sz="1000" dirty="0" err="1" smtClean="0"/>
              <a:t>relazionano</a:t>
            </a:r>
            <a:r>
              <a:rPr lang="en-US" sz="1000" dirty="0" smtClean="0"/>
              <a:t> al </a:t>
            </a:r>
            <a:r>
              <a:rPr lang="en-US" sz="1000" dirty="0" err="1" smtClean="0"/>
              <a:t>vostro</a:t>
            </a:r>
            <a:r>
              <a:rPr lang="en-US" sz="1000" dirty="0" smtClean="0"/>
              <a:t> </a:t>
            </a:r>
            <a:r>
              <a:rPr lang="en-US" sz="1000" dirty="0" err="1" smtClean="0"/>
              <a:t>pubblico</a:t>
            </a:r>
            <a:r>
              <a:rPr lang="en-US" sz="1000" dirty="0" smtClean="0"/>
              <a:t> target?</a:t>
            </a:r>
            <a:endParaRPr lang="nl-NL" sz="10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 smtClean="0"/>
              <a:t>Distribuire</a:t>
            </a:r>
            <a:r>
              <a:rPr lang="en-US" sz="1000" dirty="0" smtClean="0"/>
              <a:t> </a:t>
            </a:r>
            <a:r>
              <a:rPr lang="en-US" sz="1000" dirty="0" err="1" smtClean="0"/>
              <a:t>fogli</a:t>
            </a:r>
            <a:r>
              <a:rPr lang="en-US" sz="1000" dirty="0" smtClean="0"/>
              <a:t> per </a:t>
            </a:r>
            <a:r>
              <a:rPr lang="en-US" sz="1000" smtClean="0"/>
              <a:t>disegnare </a:t>
            </a:r>
            <a:r>
              <a:rPr lang="en-US" sz="1000" dirty="0" smtClean="0"/>
              <a:t>con </a:t>
            </a:r>
            <a:r>
              <a:rPr lang="en-US" sz="1000" dirty="0" err="1" smtClean="0"/>
              <a:t>l’immagine</a:t>
            </a:r>
            <a:r>
              <a:rPr lang="en-US" sz="1000" dirty="0" smtClean="0"/>
              <a:t> del </a:t>
            </a:r>
            <a:r>
              <a:rPr lang="en-US" sz="1000" dirty="0" err="1" smtClean="0"/>
              <a:t>messaggero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1776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Abdullah-X: </a:t>
            </a:r>
            <a:r>
              <a:rPr lang="en-US" sz="10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Cinque </a:t>
            </a:r>
            <a:r>
              <a:rPr lang="en-US" sz="10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considerazioni</a:t>
            </a:r>
            <a:r>
              <a:rPr lang="en-US" sz="10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0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sulla</a:t>
            </a:r>
            <a:r>
              <a:rPr lang="en-US" sz="10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0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Siria</a:t>
            </a:r>
            <a:r>
              <a:rPr lang="en-US" sz="10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un </a:t>
            </a:r>
            <a:r>
              <a:rPr lang="en-US" sz="10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musulmano</a:t>
            </a:r>
            <a:endParaRPr lang="en-US" sz="10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000" dirty="0"/>
          </a:p>
          <a:p>
            <a:r>
              <a:rPr lang="en-US" sz="1000" dirty="0" err="1" smtClean="0"/>
              <a:t>Esempio</a:t>
            </a:r>
            <a:r>
              <a:rPr lang="en-US" sz="1000" dirty="0" smtClean="0"/>
              <a:t> di </a:t>
            </a:r>
            <a:r>
              <a:rPr lang="en-US" sz="1000" dirty="0" err="1" smtClean="0"/>
              <a:t>una</a:t>
            </a:r>
            <a:r>
              <a:rPr lang="en-US" sz="1000" dirty="0" smtClean="0"/>
              <a:t> </a:t>
            </a:r>
            <a:r>
              <a:rPr lang="en-US" sz="1000" dirty="0" err="1" smtClean="0"/>
              <a:t>contro-narrazione</a:t>
            </a:r>
            <a:r>
              <a:rPr lang="en-US" sz="1000" dirty="0" smtClean="0"/>
              <a:t>: </a:t>
            </a:r>
            <a:r>
              <a:rPr lang="en-US" sz="1000" dirty="0" err="1" smtClean="0"/>
              <a:t>motivi</a:t>
            </a:r>
            <a:r>
              <a:rPr lang="en-US" sz="1000" dirty="0" smtClean="0"/>
              <a:t> per non </a:t>
            </a:r>
            <a:r>
              <a:rPr lang="en-US" sz="1000" dirty="0" err="1" smtClean="0"/>
              <a:t>andare</a:t>
            </a:r>
            <a:r>
              <a:rPr lang="en-US" sz="1000" dirty="0" smtClean="0"/>
              <a:t> in </a:t>
            </a:r>
            <a:r>
              <a:rPr lang="en-US" sz="1000" dirty="0" err="1" smtClean="0"/>
              <a:t>Siria</a:t>
            </a:r>
            <a:r>
              <a:rPr lang="en-US" sz="1000" dirty="0" smtClean="0"/>
              <a:t>. </a:t>
            </a:r>
            <a:endParaRPr lang="en-US" sz="1000" dirty="0"/>
          </a:p>
          <a:p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https://www.youtube.com/watch?v=tKKbydB4scA</a:t>
            </a:r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449344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7324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565222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912972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Vedere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/>
              <a:t>Lessons Learned </a:t>
            </a:r>
            <a:r>
              <a:rPr lang="en-US" sz="1000" dirty="0" smtClean="0"/>
              <a:t>Paper </a:t>
            </a:r>
            <a:r>
              <a:rPr lang="en-US" sz="1000" dirty="0"/>
              <a:t>‘What to do and what</a:t>
            </a:r>
            <a:r>
              <a:rPr lang="en-US" sz="1000" baseline="0" dirty="0"/>
              <a:t> not’ </a:t>
            </a:r>
            <a:r>
              <a:rPr lang="en-US" sz="1000" baseline="0" dirty="0" err="1" smtClean="0"/>
              <a:t>della</a:t>
            </a:r>
            <a:r>
              <a:rPr lang="en-US" sz="1000" baseline="0" dirty="0" smtClean="0"/>
              <a:t> European </a:t>
            </a:r>
            <a:r>
              <a:rPr lang="en-US" sz="1000" baseline="0" dirty="0"/>
              <a:t>Foundation for Democracy.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Informazioni</a:t>
            </a:r>
            <a:r>
              <a:rPr lang="en-US" sz="1000" baseline="0" dirty="0" smtClean="0"/>
              <a:t> da </a:t>
            </a:r>
            <a:r>
              <a:rPr lang="en-US" sz="1000" baseline="0" dirty="0" err="1" smtClean="0"/>
              <a:t>campagne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precedenti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sulla</a:t>
            </a:r>
            <a:r>
              <a:rPr lang="en-US" sz="1000" baseline="0" dirty="0" smtClean="0"/>
              <a:t> base di </a:t>
            </a:r>
            <a:r>
              <a:rPr lang="en-US" sz="1000" dirty="0" smtClean="0"/>
              <a:t>50</a:t>
            </a:r>
            <a:r>
              <a:rPr lang="en-US" sz="1000" dirty="0"/>
              <a:t>+ </a:t>
            </a:r>
            <a:r>
              <a:rPr lang="en-US" sz="1000" dirty="0" err="1" smtClean="0"/>
              <a:t>interviste</a:t>
            </a:r>
            <a:r>
              <a:rPr lang="en-US" sz="1000" dirty="0" smtClean="0"/>
              <a:t> </a:t>
            </a:r>
            <a:r>
              <a:rPr lang="en-US" sz="1000" dirty="0" err="1" smtClean="0"/>
              <a:t>che</a:t>
            </a:r>
            <a:r>
              <a:rPr lang="en-US" sz="1000" dirty="0" smtClean="0"/>
              <a:t> </a:t>
            </a:r>
            <a:r>
              <a:rPr lang="en-US" sz="1000" dirty="0" err="1" smtClean="0"/>
              <a:t>l’EFD</a:t>
            </a:r>
            <a:r>
              <a:rPr lang="en-US" sz="1000" dirty="0" smtClean="0"/>
              <a:t> ha </a:t>
            </a:r>
            <a:r>
              <a:rPr lang="en-US" sz="1000" dirty="0" err="1" smtClean="0"/>
              <a:t>svolto</a:t>
            </a:r>
            <a:r>
              <a:rPr lang="en-US" sz="1000" dirty="0" smtClean="0"/>
              <a:t> con ONG, </a:t>
            </a:r>
            <a:r>
              <a:rPr lang="en-US" sz="1000" dirty="0" err="1" smtClean="0"/>
              <a:t>oltre</a:t>
            </a:r>
            <a:r>
              <a:rPr lang="en-US" sz="1000" dirty="0" smtClean="0"/>
              <a:t> a </a:t>
            </a:r>
            <a:r>
              <a:rPr lang="en-US" sz="1000" dirty="0" err="1" smtClean="0"/>
              <a:t>una</a:t>
            </a:r>
            <a:r>
              <a:rPr lang="en-US" sz="1000" dirty="0" smtClean="0"/>
              <a:t> </a:t>
            </a:r>
            <a:r>
              <a:rPr lang="en-US" sz="1000" dirty="0" err="1" smtClean="0"/>
              <a:t>revisione</a:t>
            </a:r>
            <a:r>
              <a:rPr lang="en-US" sz="1000" dirty="0" smtClean="0"/>
              <a:t> </a:t>
            </a:r>
            <a:r>
              <a:rPr lang="en-US" sz="1000" dirty="0" err="1" smtClean="0"/>
              <a:t>della</a:t>
            </a:r>
            <a:r>
              <a:rPr lang="en-US" sz="1000" dirty="0" smtClean="0"/>
              <a:t> </a:t>
            </a:r>
            <a:r>
              <a:rPr lang="en-US" sz="1000" dirty="0" err="1" smtClean="0"/>
              <a:t>bibliografia</a:t>
            </a:r>
            <a:r>
              <a:rPr lang="en-US" sz="1000" dirty="0" smtClean="0"/>
              <a:t> e di </a:t>
            </a:r>
            <a:r>
              <a:rPr lang="en-US" sz="1000" dirty="0" err="1" smtClean="0"/>
              <a:t>valuazioni</a:t>
            </a:r>
            <a:r>
              <a:rPr lang="en-US" sz="1000" dirty="0" smtClean="0"/>
              <a:t> </a:t>
            </a:r>
            <a:r>
              <a:rPr lang="en-US" sz="1000" dirty="0" err="1" smtClean="0"/>
              <a:t>rilevanti</a:t>
            </a:r>
            <a:r>
              <a:rPr lang="en-US" sz="1000" dirty="0" smtClean="0"/>
              <a:t>. </a:t>
            </a:r>
            <a:endParaRPr lang="en-US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11018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 smtClean="0"/>
              <a:t>Mobilitate</a:t>
            </a:r>
            <a:r>
              <a:rPr lang="en-US" sz="1000" b="1" u="sng" baseline="0" dirty="0" smtClean="0"/>
              <a:t> la </a:t>
            </a:r>
            <a:r>
              <a:rPr lang="en-US" sz="1000" b="1" u="sng" baseline="0" dirty="0" err="1" smtClean="0"/>
              <a:t>vostra</a:t>
            </a:r>
            <a:r>
              <a:rPr lang="en-US" sz="1000" b="1" u="sng" baseline="0" dirty="0" smtClean="0"/>
              <a:t> rete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Blogger</a:t>
            </a:r>
            <a:r>
              <a:rPr lang="en-US" sz="1000" baseline="0" dirty="0" smtClean="0"/>
              <a:t> e </a:t>
            </a:r>
            <a:r>
              <a:rPr lang="en-US" sz="1000" dirty="0" err="1" smtClean="0"/>
              <a:t>vlogger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linkeranno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articoli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Gli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utenti</a:t>
            </a:r>
            <a:r>
              <a:rPr lang="en-US" sz="1000" baseline="0" dirty="0" smtClean="0"/>
              <a:t> </a:t>
            </a:r>
            <a:r>
              <a:rPr lang="en-US" sz="1000" dirty="0" smtClean="0"/>
              <a:t>Facebook </a:t>
            </a:r>
            <a:r>
              <a:rPr lang="en-US" sz="1000" dirty="0" err="1" smtClean="0"/>
              <a:t>daranno</a:t>
            </a:r>
            <a:r>
              <a:rPr lang="en-US" sz="1000" dirty="0" smtClean="0"/>
              <a:t> </a:t>
            </a:r>
            <a:r>
              <a:rPr lang="en-US" sz="1000" dirty="0" err="1" smtClean="0"/>
              <a:t>dei</a:t>
            </a:r>
            <a:r>
              <a:rPr lang="en-US" sz="1000" dirty="0" smtClean="0"/>
              <a:t> ‘</a:t>
            </a:r>
            <a:r>
              <a:rPr lang="en-US" sz="1000" dirty="0"/>
              <a:t>like’ </a:t>
            </a:r>
            <a:r>
              <a:rPr lang="en-US" sz="1000" dirty="0" err="1" smtClean="0"/>
              <a:t>ai</a:t>
            </a:r>
            <a:r>
              <a:rPr lang="en-US" sz="1000" dirty="0" smtClean="0"/>
              <a:t> </a:t>
            </a:r>
            <a:r>
              <a:rPr lang="en-US" sz="1000" dirty="0" err="1" smtClean="0"/>
              <a:t>vostri</a:t>
            </a:r>
            <a:r>
              <a:rPr lang="en-US" sz="1000" dirty="0" smtClean="0"/>
              <a:t> </a:t>
            </a:r>
            <a:r>
              <a:rPr lang="en-US" sz="1000" dirty="0" err="1" smtClean="0"/>
              <a:t>articoli</a:t>
            </a:r>
            <a:r>
              <a:rPr lang="en-US" sz="1000" dirty="0" smtClean="0"/>
              <a:t> e ne </a:t>
            </a:r>
            <a:r>
              <a:rPr lang="en-US" sz="1000" dirty="0" err="1" smtClean="0"/>
              <a:t>condivideranno</a:t>
            </a:r>
            <a:r>
              <a:rPr lang="en-US" sz="1000" dirty="0" smtClean="0"/>
              <a:t> </a:t>
            </a:r>
            <a:r>
              <a:rPr lang="en-US" sz="1000" dirty="0" err="1" smtClean="0"/>
              <a:t>il</a:t>
            </a:r>
            <a:r>
              <a:rPr lang="en-US" sz="1000" dirty="0" smtClean="0"/>
              <a:t> link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Gli</a:t>
            </a:r>
            <a:r>
              <a:rPr lang="en-US" sz="1000" dirty="0" smtClean="0"/>
              <a:t> </a:t>
            </a:r>
            <a:r>
              <a:rPr lang="en-US" sz="1000" dirty="0" err="1" smtClean="0"/>
              <a:t>utenti</a:t>
            </a:r>
            <a:r>
              <a:rPr lang="en-US" sz="1000" dirty="0" smtClean="0"/>
              <a:t> Twitter </a:t>
            </a:r>
            <a:r>
              <a:rPr lang="en-US" sz="1000" dirty="0" err="1" smtClean="0"/>
              <a:t>linkeranno</a:t>
            </a:r>
            <a:r>
              <a:rPr lang="en-US" sz="1000" dirty="0" smtClean="0"/>
              <a:t> </a:t>
            </a:r>
            <a:r>
              <a:rPr lang="en-US" sz="1000" dirty="0" err="1" smtClean="0"/>
              <a:t>i</a:t>
            </a:r>
            <a:r>
              <a:rPr lang="en-US" sz="1000" dirty="0" smtClean="0"/>
              <a:t> </a:t>
            </a:r>
            <a:r>
              <a:rPr lang="en-US" sz="1000" dirty="0" err="1" smtClean="0"/>
              <a:t>vostri</a:t>
            </a:r>
            <a:r>
              <a:rPr lang="en-US" sz="1000" dirty="0" smtClean="0"/>
              <a:t> </a:t>
            </a:r>
            <a:r>
              <a:rPr lang="en-US" sz="1000" dirty="0" err="1" smtClean="0"/>
              <a:t>articoli</a:t>
            </a:r>
            <a:r>
              <a:rPr lang="en-US" sz="1000" baseline="0" dirty="0" smtClean="0"/>
              <a:t> e </a:t>
            </a:r>
            <a:r>
              <a:rPr lang="en-US" sz="1000" dirty="0" smtClean="0"/>
              <a:t>‘</a:t>
            </a:r>
            <a:r>
              <a:rPr lang="en-US" sz="1000" dirty="0" err="1" smtClean="0"/>
              <a:t>ritwitteranno</a:t>
            </a:r>
            <a:r>
              <a:rPr lang="en-US" sz="1000" dirty="0" smtClean="0"/>
              <a:t>’ </a:t>
            </a:r>
            <a:r>
              <a:rPr lang="en-US" sz="1000" dirty="0" err="1" smtClean="0"/>
              <a:t>altri</a:t>
            </a:r>
            <a:r>
              <a:rPr lang="en-US" sz="1000" dirty="0" smtClean="0"/>
              <a:t> </a:t>
            </a:r>
            <a:r>
              <a:rPr lang="en-US" sz="1000" dirty="0" err="1" smtClean="0"/>
              <a:t>che</a:t>
            </a:r>
            <a:r>
              <a:rPr lang="en-US" sz="1000" dirty="0" smtClean="0"/>
              <a:t> </a:t>
            </a:r>
            <a:r>
              <a:rPr lang="en-US" sz="1000" dirty="0" err="1" smtClean="0"/>
              <a:t>fanno</a:t>
            </a:r>
            <a:r>
              <a:rPr lang="en-US" sz="1000" dirty="0" smtClean="0"/>
              <a:t> lo </a:t>
            </a:r>
            <a:r>
              <a:rPr lang="en-US" sz="1000" dirty="0" err="1" smtClean="0"/>
              <a:t>stesso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dirty="0" err="1" smtClean="0"/>
              <a:t>invieranno</a:t>
            </a:r>
            <a:r>
              <a:rPr lang="en-US" sz="1000" dirty="0" smtClean="0"/>
              <a:t> </a:t>
            </a:r>
            <a:r>
              <a:rPr lang="en-US" sz="1000" dirty="0" err="1" smtClean="0"/>
              <a:t>ai</a:t>
            </a:r>
            <a:r>
              <a:rPr lang="en-US" sz="1000" dirty="0" smtClean="0"/>
              <a:t> </a:t>
            </a:r>
            <a:r>
              <a:rPr lang="en-US" sz="1000" dirty="0" err="1" smtClean="0"/>
              <a:t>propri</a:t>
            </a:r>
            <a:r>
              <a:rPr lang="en-US" sz="1000" dirty="0" smtClean="0"/>
              <a:t> amici mail</a:t>
            </a:r>
            <a:r>
              <a:rPr lang="en-US" sz="1000" baseline="0" dirty="0" smtClean="0"/>
              <a:t> con link </a:t>
            </a:r>
            <a:r>
              <a:rPr lang="en-US" sz="1000" baseline="0" dirty="0" err="1" smtClean="0"/>
              <a:t>ai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articoli</a:t>
            </a:r>
            <a:endParaRPr lang="en-US" sz="1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 smtClean="0"/>
              <a:t>Ampliate</a:t>
            </a:r>
            <a:r>
              <a:rPr lang="en-US" sz="1000" b="1" u="sng" dirty="0" smtClean="0"/>
              <a:t> la </a:t>
            </a:r>
            <a:r>
              <a:rPr lang="en-US" sz="1000" b="1" u="sng" dirty="0" err="1" smtClean="0"/>
              <a:t>vostra</a:t>
            </a:r>
            <a:r>
              <a:rPr lang="en-US" sz="1000" b="1" u="sng" dirty="0" smtClean="0"/>
              <a:t> </a:t>
            </a:r>
            <a:r>
              <a:rPr lang="en-US" sz="1000" b="1" u="sng" dirty="0" err="1" smtClean="0"/>
              <a:t>portata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Iniziate</a:t>
            </a:r>
            <a:r>
              <a:rPr lang="en-US" sz="1000" dirty="0" smtClean="0"/>
              <a:t> con le </a:t>
            </a:r>
            <a:r>
              <a:rPr lang="en-US" sz="1000" dirty="0" err="1" smtClean="0"/>
              <a:t>persone</a:t>
            </a:r>
            <a:r>
              <a:rPr lang="en-US" sz="1000" dirty="0" smtClean="0"/>
              <a:t> </a:t>
            </a:r>
            <a:r>
              <a:rPr lang="en-US" sz="1000" dirty="0" err="1" smtClean="0"/>
              <a:t>che</a:t>
            </a:r>
            <a:r>
              <a:rPr lang="en-US" sz="1000" dirty="0" smtClean="0"/>
              <a:t> </a:t>
            </a:r>
            <a:r>
              <a:rPr lang="en-US" sz="1000" dirty="0" err="1" smtClean="0"/>
              <a:t>conoscete</a:t>
            </a:r>
            <a:r>
              <a:rPr lang="en-US" sz="1000" dirty="0" smtClean="0"/>
              <a:t> </a:t>
            </a:r>
            <a:r>
              <a:rPr lang="en-US" sz="1000" dirty="0" err="1" smtClean="0"/>
              <a:t>personalmente</a:t>
            </a:r>
            <a:r>
              <a:rPr lang="en-US" sz="1000" dirty="0" smtClean="0"/>
              <a:t> e come </a:t>
            </a:r>
            <a:r>
              <a:rPr lang="en-US" sz="1000" dirty="0" err="1" smtClean="0"/>
              <a:t>organizzazione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nl-NL" sz="1000" dirty="0" err="1" smtClean="0"/>
              <a:t>Condividete</a:t>
            </a:r>
            <a:r>
              <a:rPr lang="en-US" altLang="nl-NL" sz="1000" dirty="0" smtClean="0"/>
              <a:t> </a:t>
            </a:r>
            <a:r>
              <a:rPr lang="en-US" altLang="nl-NL" sz="1000" dirty="0" err="1" smtClean="0"/>
              <a:t>i</a:t>
            </a:r>
            <a:r>
              <a:rPr lang="en-US" altLang="nl-NL" sz="1000" baseline="0" dirty="0" smtClean="0"/>
              <a:t> link </a:t>
            </a:r>
            <a:r>
              <a:rPr lang="en-US" altLang="nl-NL" sz="1000" baseline="0" dirty="0" err="1" smtClean="0"/>
              <a:t>agli</a:t>
            </a:r>
            <a:r>
              <a:rPr lang="en-US" altLang="nl-NL" sz="1000" baseline="0" dirty="0" smtClean="0"/>
              <a:t> </a:t>
            </a:r>
            <a:r>
              <a:rPr lang="en-US" altLang="nl-NL" sz="1000" baseline="0" dirty="0" err="1" smtClean="0"/>
              <a:t>articoli</a:t>
            </a:r>
            <a:r>
              <a:rPr lang="en-US" altLang="nl-NL" sz="1000" baseline="0" dirty="0" smtClean="0"/>
              <a:t> </a:t>
            </a:r>
            <a:r>
              <a:rPr lang="en-US" altLang="nl-NL" sz="1000" baseline="0" dirty="0" err="1" smtClean="0"/>
              <a:t>sul</a:t>
            </a:r>
            <a:r>
              <a:rPr lang="en-US" altLang="nl-NL" sz="1000" baseline="0" dirty="0" smtClean="0"/>
              <a:t> </a:t>
            </a:r>
            <a:r>
              <a:rPr lang="en-US" altLang="nl-NL" sz="1000" baseline="0" dirty="0" err="1" smtClean="0"/>
              <a:t>vostro</a:t>
            </a:r>
            <a:r>
              <a:rPr lang="en-US" altLang="nl-NL" sz="1000" baseline="0" dirty="0" smtClean="0"/>
              <a:t> </a:t>
            </a:r>
            <a:r>
              <a:rPr lang="en-US" altLang="nl-NL" sz="1000" baseline="0" dirty="0" err="1" smtClean="0"/>
              <a:t>sito</a:t>
            </a:r>
            <a:r>
              <a:rPr lang="en-US" altLang="nl-NL" sz="1000" baseline="0" dirty="0" smtClean="0"/>
              <a:t> web, </a:t>
            </a:r>
            <a:r>
              <a:rPr lang="en-US" altLang="nl-NL" sz="1000" baseline="0" dirty="0" err="1" smtClean="0"/>
              <a:t>aggiungete</a:t>
            </a:r>
            <a:r>
              <a:rPr lang="en-US" altLang="nl-NL" sz="1000" baseline="0" dirty="0" smtClean="0"/>
              <a:t> un </a:t>
            </a:r>
            <a:r>
              <a:rPr lang="en-US" altLang="nl-NL" sz="1000" baseline="0" dirty="0" err="1" smtClean="0"/>
              <a:t>messaggio</a:t>
            </a:r>
            <a:r>
              <a:rPr lang="en-US" altLang="nl-NL" sz="1000" baseline="0" dirty="0" smtClean="0"/>
              <a:t> </a:t>
            </a:r>
            <a:r>
              <a:rPr lang="en-US" altLang="nl-NL" sz="1000" baseline="0" dirty="0" err="1" smtClean="0"/>
              <a:t>personale</a:t>
            </a:r>
            <a:r>
              <a:rPr lang="en-US" altLang="nl-NL" sz="1000" baseline="0" dirty="0" smtClean="0"/>
              <a:t> per </a:t>
            </a:r>
            <a:r>
              <a:rPr lang="en-US" altLang="nl-NL" sz="1000" baseline="0" dirty="0" err="1" smtClean="0"/>
              <a:t>i</a:t>
            </a:r>
            <a:r>
              <a:rPr lang="en-US" altLang="nl-NL" sz="1000" baseline="0" dirty="0" smtClean="0"/>
              <a:t> </a:t>
            </a:r>
            <a:r>
              <a:rPr lang="en-US" altLang="nl-NL" sz="1000" baseline="0" dirty="0" err="1" smtClean="0"/>
              <a:t>vostri</a:t>
            </a:r>
            <a:r>
              <a:rPr lang="en-US" altLang="nl-NL" sz="1000" baseline="0" dirty="0" smtClean="0"/>
              <a:t> </a:t>
            </a:r>
            <a:r>
              <a:rPr lang="en-US" altLang="nl-NL" sz="1000" dirty="0" smtClean="0"/>
              <a:t>fan </a:t>
            </a:r>
            <a:r>
              <a:rPr lang="en-US" altLang="nl-NL" sz="1000" dirty="0" err="1" smtClean="0"/>
              <a:t>su</a:t>
            </a:r>
            <a:r>
              <a:rPr lang="en-US" altLang="nl-NL" sz="1000" dirty="0" smtClean="0"/>
              <a:t> Facebook</a:t>
            </a:r>
            <a:endParaRPr lang="en-US" altLang="nl-N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Utilizzate</a:t>
            </a:r>
            <a:r>
              <a:rPr lang="en-US" sz="1000" dirty="0" smtClean="0"/>
              <a:t> le </a:t>
            </a:r>
            <a:r>
              <a:rPr lang="en-US" sz="1000" dirty="0" err="1" smtClean="0"/>
              <a:t>inserzioni</a:t>
            </a:r>
            <a:r>
              <a:rPr lang="en-US" sz="1000" dirty="0" smtClean="0"/>
              <a:t> </a:t>
            </a:r>
            <a:r>
              <a:rPr lang="en-US" sz="1000" dirty="0" err="1" smtClean="0"/>
              <a:t>s</a:t>
            </a:r>
            <a:r>
              <a:rPr lang="en-US" sz="1000" baseline="0" dirty="0" err="1" smtClean="0"/>
              <a:t>u</a:t>
            </a:r>
            <a:r>
              <a:rPr lang="en-US" sz="1000" baseline="0" dirty="0" smtClean="0"/>
              <a:t> </a:t>
            </a:r>
            <a:r>
              <a:rPr lang="en-US" sz="1000" dirty="0" smtClean="0"/>
              <a:t>Facebook per </a:t>
            </a:r>
            <a:r>
              <a:rPr lang="en-US" sz="1000" dirty="0" err="1" smtClean="0"/>
              <a:t>andare</a:t>
            </a:r>
            <a:r>
              <a:rPr lang="en-US" sz="1000" dirty="0" smtClean="0"/>
              <a:t> </a:t>
            </a:r>
            <a:r>
              <a:rPr lang="en-US" sz="1000" dirty="0" err="1" smtClean="0"/>
              <a:t>oltre</a:t>
            </a:r>
            <a:r>
              <a:rPr lang="en-US" sz="1000" dirty="0" smtClean="0"/>
              <a:t> la </a:t>
            </a:r>
            <a:r>
              <a:rPr lang="en-US" sz="100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cerchia</a:t>
            </a:r>
            <a:r>
              <a:rPr lang="en-US" sz="1000" baseline="0" dirty="0" smtClean="0"/>
              <a:t> </a:t>
            </a:r>
            <a:r>
              <a:rPr lang="en-US" sz="1000" dirty="0" smtClean="0"/>
              <a:t>di amici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 smtClean="0"/>
              <a:t>Ottenete</a:t>
            </a:r>
            <a:r>
              <a:rPr lang="en-US" sz="1000" b="1" u="sng" dirty="0" smtClean="0"/>
              <a:t> fan e supporter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Reindirizzate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pagina</a:t>
            </a:r>
            <a:r>
              <a:rPr lang="en-US" sz="1000" baseline="0" dirty="0" smtClean="0"/>
              <a:t> Faceb</a:t>
            </a:r>
            <a:r>
              <a:rPr lang="en-US" sz="1000" dirty="0" smtClean="0"/>
              <a:t>ook in </a:t>
            </a:r>
            <a:r>
              <a:rPr lang="en-US" sz="1000" dirty="0" err="1" smtClean="0"/>
              <a:t>altri</a:t>
            </a:r>
            <a:r>
              <a:rPr lang="en-US" sz="1000" dirty="0" smtClean="0"/>
              <a:t> </a:t>
            </a:r>
            <a:r>
              <a:rPr lang="en-US" sz="1000" dirty="0"/>
              <a:t>media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Inserite</a:t>
            </a:r>
            <a:r>
              <a:rPr lang="en-US" sz="1000" baseline="0" dirty="0" smtClean="0"/>
              <a:t> un f</a:t>
            </a:r>
            <a:r>
              <a:rPr lang="en-US" sz="1000" dirty="0" smtClean="0"/>
              <a:t>an-box </a:t>
            </a:r>
            <a:r>
              <a:rPr lang="en-US" sz="1000" dirty="0" err="1" smtClean="0"/>
              <a:t>sul</a:t>
            </a:r>
            <a:r>
              <a:rPr lang="en-US" sz="1000" dirty="0" smtClean="0"/>
              <a:t> </a:t>
            </a:r>
            <a:r>
              <a:rPr lang="en-US" sz="1000" dirty="0" err="1" smtClean="0"/>
              <a:t>vostro</a:t>
            </a:r>
            <a:r>
              <a:rPr lang="en-US" sz="1000" dirty="0" smtClean="0"/>
              <a:t> </a:t>
            </a:r>
            <a:r>
              <a:rPr lang="en-US" sz="1000" dirty="0" err="1" smtClean="0"/>
              <a:t>sito</a:t>
            </a:r>
            <a:r>
              <a:rPr lang="en-US" sz="1000" dirty="0" smtClean="0"/>
              <a:t> web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nl-NL" sz="1000" dirty="0" smtClean="0"/>
              <a:t>Interrogate </a:t>
            </a:r>
            <a:r>
              <a:rPr lang="en-US" altLang="nl-NL" sz="1000" dirty="0" err="1" smtClean="0"/>
              <a:t>i</a:t>
            </a:r>
            <a:r>
              <a:rPr lang="en-US" altLang="nl-NL" sz="1000" dirty="0" smtClean="0"/>
              <a:t> </a:t>
            </a:r>
            <a:r>
              <a:rPr lang="en-US" altLang="nl-NL" sz="1000" dirty="0" err="1" smtClean="0"/>
              <a:t>vostri</a:t>
            </a:r>
            <a:r>
              <a:rPr lang="en-US" altLang="nl-NL" sz="1000" dirty="0" smtClean="0"/>
              <a:t> fan, </a:t>
            </a:r>
            <a:r>
              <a:rPr lang="en-US" altLang="nl-NL" sz="1000" dirty="0" err="1" smtClean="0"/>
              <a:t>impegnatevi</a:t>
            </a:r>
            <a:r>
              <a:rPr lang="en-US" altLang="nl-NL" sz="1000" dirty="0" smtClean="0"/>
              <a:t> e </a:t>
            </a:r>
            <a:r>
              <a:rPr lang="en-US" altLang="nl-NL" sz="1000" dirty="0" err="1" smtClean="0"/>
              <a:t>siate</a:t>
            </a:r>
            <a:r>
              <a:rPr lang="en-US" altLang="nl-NL" sz="1000" dirty="0" smtClean="0"/>
              <a:t> </a:t>
            </a:r>
            <a:r>
              <a:rPr lang="en-US" altLang="nl-NL" sz="1000" dirty="0" err="1" smtClean="0"/>
              <a:t>positivi</a:t>
            </a:r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72146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000" b="1" baseline="0" dirty="0" err="1" smtClean="0"/>
              <a:t>Distinguete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il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pubblico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organico</a:t>
            </a:r>
            <a:r>
              <a:rPr lang="en-US" sz="1000" b="1" baseline="0" dirty="0" smtClean="0"/>
              <a:t> da </a:t>
            </a:r>
            <a:r>
              <a:rPr lang="en-US" sz="1000" b="1" baseline="0" dirty="0" err="1" smtClean="0"/>
              <a:t>quello</a:t>
            </a:r>
            <a:r>
              <a:rPr lang="en-US" sz="1000" b="1" baseline="0" dirty="0" smtClean="0"/>
              <a:t> a </a:t>
            </a:r>
            <a:r>
              <a:rPr lang="en-US" sz="1000" b="1" baseline="0" dirty="0" err="1" smtClean="0"/>
              <a:t>pagamento</a:t>
            </a:r>
            <a:r>
              <a:rPr lang="en-US" sz="1000" b="1" baseline="0" dirty="0" smtClean="0"/>
              <a:t> </a:t>
            </a:r>
            <a:r>
              <a:rPr lang="en-US" sz="1000" b="1" baseline="0" dirty="0"/>
              <a:t>&gt; Facebook </a:t>
            </a:r>
            <a:r>
              <a:rPr lang="en-US" sz="1000" b="1" baseline="0" dirty="0" smtClean="0"/>
              <a:t>ha </a:t>
            </a:r>
            <a:r>
              <a:rPr lang="en-US" sz="1000" b="1" baseline="0" dirty="0" err="1" smtClean="0"/>
              <a:t>numerosi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strumenti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che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possono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aiutarvi</a:t>
            </a:r>
            <a:r>
              <a:rPr lang="en-US" sz="1000" b="1" baseline="0" dirty="0" smtClean="0"/>
              <a:t> a </a:t>
            </a:r>
            <a:r>
              <a:rPr lang="en-US" sz="1000" b="1" baseline="0" dirty="0" err="1" smtClean="0"/>
              <a:t>raggiungere</a:t>
            </a:r>
            <a:r>
              <a:rPr lang="en-US" sz="1000" b="1" baseline="0" dirty="0" smtClean="0"/>
              <a:t> </a:t>
            </a:r>
            <a:r>
              <a:rPr lang="en-US" sz="1000" b="1" u="sng" baseline="0" dirty="0" err="1" smtClean="0"/>
              <a:t>nuove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persone</a:t>
            </a:r>
            <a:endParaRPr lang="en-US" sz="1000" b="1" dirty="0"/>
          </a:p>
          <a:p>
            <a:endParaRPr lang="en-US" sz="10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000" b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Inserzioni</a:t>
            </a:r>
            <a:r>
              <a:rPr lang="en-US" sz="10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0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no-profits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nl-NL" sz="1000" b="0" u="none" dirty="0"/>
              <a:t>https://nonprofits.fb.com/topic/ads/</a:t>
            </a:r>
          </a:p>
          <a:p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sz="10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pagina</a:t>
            </a:r>
            <a:r>
              <a:rPr lang="en-US" sz="10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 SMB </a:t>
            </a:r>
            <a:r>
              <a:rPr lang="en-US" sz="10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(per PMI) </a:t>
            </a:r>
            <a:r>
              <a:rPr lang="en-US" sz="1000" b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</a:t>
            </a:r>
            <a:r>
              <a:rPr lang="en-US" sz="10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strumenti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possono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essere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usati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en-US" sz="1000" b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contribuire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vostra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</a:t>
            </a:r>
            <a:r>
              <a:rPr lang="en-US" sz="10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0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https://www.facebook.com/blueprint?attachment_canonical_url=https%3A%2F%2Fwww.facebook.com%2Fblueprint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b="1" dirty="0" err="1" smtClean="0"/>
              <a:t>Punti</a:t>
            </a:r>
            <a:r>
              <a:rPr lang="en-US" sz="1000" b="1" dirty="0" smtClean="0"/>
              <a:t> a </a:t>
            </a:r>
            <a:r>
              <a:rPr lang="en-US" sz="1000" b="1" dirty="0" err="1" smtClean="0"/>
              <a:t>favore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delle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inserzioni</a:t>
            </a:r>
            <a:r>
              <a:rPr lang="en-US" sz="1000" b="1" dirty="0" smtClean="0"/>
              <a:t> a </a:t>
            </a:r>
            <a:r>
              <a:rPr lang="en-US" sz="1000" b="1" dirty="0" err="1" smtClean="0"/>
              <a:t>pagamento</a:t>
            </a:r>
            <a:endParaRPr lang="en-US" sz="1000" b="1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Trovate nuovi supporter raggiungendo persone al di fuori della vostra comunità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Raggiungete persone che sono simili ai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vostri supporter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Fate in modo che una parte più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 del vostro pubblico veda un post importante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Chiamate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all’azione persone con caratteristiche demografiche, interessi o comportamenti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particolari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Guidate comportamenti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specifici come visitare il vostro sito web o iscriversi alla vostra newsletter</a:t>
            </a:r>
            <a:endParaRPr lang="nl-N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inserzioni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Facebook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possono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aiutarvi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raggiungere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potrebbero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interessate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organizzazione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inserzioni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Facebook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posizionamento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contenuti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pagamento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Facebook.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inserzioni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possono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apparire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direttamente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colonna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inserzioni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particolarmente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volete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raggiungere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mostrare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messaggio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gruppi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pubblico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inserire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inserzioni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qualsiasi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budget 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€5.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utilizzare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inserzioni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organizzazione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profit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Trovate nuovi supporter raggiungendo persone al di fuori della vostra comunità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Raggiungete persone che sono simili ai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vostri supporter</a:t>
            </a:r>
            <a:endParaRPr lang="nl-NL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Fate in modo che una parte più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 del vostro pubblico veda un post importante</a:t>
            </a:r>
            <a:endParaRPr lang="nl-NL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Chiamate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all’azione persone con caratteristiche demografiche, interessi o comportamenti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particolari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Guidate comportamenti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specifici come visitare il vostro sito web o iscriversi alla vostra newsletter</a:t>
            </a:r>
            <a:endParaRPr lang="nl-NL" sz="1000" dirty="0" smtClean="0"/>
          </a:p>
          <a:p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un’inserzione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prima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fare è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scegliere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obiettivo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Un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obiettivo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ciò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vuole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realizzare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sceglie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obiettivo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campagna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primo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struttura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dell’inserzione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secondo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pubblico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selezionare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dove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dovranno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apparire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inserzioni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scegliere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budget e tempi. Per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cegliete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demografici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Rivolgetevi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di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età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istruzione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Rivolgetevi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hobby e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pagine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piacciono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Facebook.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Comportamenti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comportamenti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d’acquisto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dispositivi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usano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attività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Collegamenti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Rivolgetevi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amici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pagine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cui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“Like”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Terzo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potete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decidere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contenuti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vedranno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9487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err="1" smtClean="0"/>
              <a:t>Monitoraggio</a:t>
            </a:r>
            <a:r>
              <a:rPr lang="en-US" sz="1000" b="1" dirty="0" smtClean="0"/>
              <a:t> e </a:t>
            </a:r>
            <a:r>
              <a:rPr lang="en-US" sz="1000" b="1" dirty="0" err="1" smtClean="0"/>
              <a:t>analisi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dei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dati</a:t>
            </a:r>
            <a:endParaRPr lang="en-US" sz="1000" b="1" dirty="0"/>
          </a:p>
          <a:p>
            <a:r>
              <a:rPr lang="en-US" sz="1000" dirty="0" err="1" smtClean="0"/>
              <a:t>Siete</a:t>
            </a:r>
            <a:r>
              <a:rPr lang="en-US" sz="1000" dirty="0" smtClean="0"/>
              <a:t> </a:t>
            </a:r>
            <a:r>
              <a:rPr lang="en-US" sz="1000" dirty="0" err="1" smtClean="0"/>
              <a:t>sulla</a:t>
            </a:r>
            <a:r>
              <a:rPr lang="en-US" sz="1000" dirty="0" smtClean="0"/>
              <a:t> </a:t>
            </a:r>
            <a:r>
              <a:rPr lang="en-US" sz="1000" dirty="0" err="1" smtClean="0"/>
              <a:t>strada</a:t>
            </a:r>
            <a:r>
              <a:rPr lang="en-US" sz="1000" dirty="0" smtClean="0"/>
              <a:t> </a:t>
            </a:r>
            <a:r>
              <a:rPr lang="en-US" sz="1000" dirty="0" err="1" smtClean="0"/>
              <a:t>giusta</a:t>
            </a:r>
            <a:r>
              <a:rPr lang="en-US" sz="1000" dirty="0" smtClean="0"/>
              <a:t>? Vi </a:t>
            </a:r>
            <a:r>
              <a:rPr lang="en-US" sz="1000" dirty="0" err="1" smtClean="0"/>
              <a:t>leggono</a:t>
            </a:r>
            <a:r>
              <a:rPr lang="en-US" sz="1000" dirty="0" smtClean="0"/>
              <a:t>? </a:t>
            </a:r>
            <a:r>
              <a:rPr lang="en-US" sz="1000" dirty="0" err="1" smtClean="0"/>
              <a:t>Com’è</a:t>
            </a:r>
            <a:r>
              <a:rPr lang="en-US" sz="1000" dirty="0" smtClean="0"/>
              <a:t> la nostra performance online? Chi </a:t>
            </a:r>
            <a:r>
              <a:rPr lang="en-US" sz="1000" dirty="0" err="1" smtClean="0"/>
              <a:t>conosce</a:t>
            </a:r>
            <a:r>
              <a:rPr lang="en-US" sz="1000" dirty="0" smtClean="0"/>
              <a:t> la </a:t>
            </a:r>
            <a:r>
              <a:rPr lang="en-US" sz="1000" dirty="0" err="1" smtClean="0"/>
              <a:t>mia</a:t>
            </a:r>
            <a:r>
              <a:rPr lang="en-US" sz="1000" dirty="0" smtClean="0"/>
              <a:t> </a:t>
            </a:r>
            <a:r>
              <a:rPr lang="en-US" sz="1000" dirty="0" err="1" smtClean="0"/>
              <a:t>pagina</a:t>
            </a:r>
            <a:r>
              <a:rPr lang="en-US" sz="1000" dirty="0" smtClean="0"/>
              <a:t>, </a:t>
            </a:r>
            <a:r>
              <a:rPr lang="en-US" sz="1000" dirty="0" err="1" smtClean="0"/>
              <a:t>i</a:t>
            </a:r>
            <a:r>
              <a:rPr lang="en-US" sz="1000" dirty="0" smtClean="0"/>
              <a:t> </a:t>
            </a:r>
            <a:r>
              <a:rPr lang="en-US" sz="1000" dirty="0" err="1" smtClean="0"/>
              <a:t>miei</a:t>
            </a:r>
            <a:r>
              <a:rPr lang="en-US" sz="1000" dirty="0" smtClean="0"/>
              <a:t> tweet</a:t>
            </a:r>
            <a:r>
              <a:rPr lang="en-US" sz="1000" baseline="0" dirty="0" smtClean="0"/>
              <a:t> e le </a:t>
            </a:r>
            <a:r>
              <a:rPr lang="en-US" sz="1000" baseline="0" dirty="0" err="1" smtClean="0"/>
              <a:t>mie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inserzioni</a:t>
            </a:r>
            <a:r>
              <a:rPr lang="en-US" sz="1000" dirty="0" smtClean="0"/>
              <a:t>?</a:t>
            </a:r>
            <a:endParaRPr lang="en-US" sz="1000" dirty="0"/>
          </a:p>
          <a:p>
            <a:r>
              <a:rPr lang="en-US" sz="1000" dirty="0" err="1" smtClean="0"/>
              <a:t>Ogni</a:t>
            </a:r>
            <a:r>
              <a:rPr lang="en-US" sz="1000" dirty="0" smtClean="0"/>
              <a:t> </a:t>
            </a:r>
            <a:r>
              <a:rPr lang="en-US" sz="1000" dirty="0" err="1" smtClean="0"/>
              <a:t>piattaforma</a:t>
            </a:r>
            <a:r>
              <a:rPr lang="en-US" sz="1000" dirty="0" smtClean="0"/>
              <a:t> ha le </a:t>
            </a:r>
            <a:r>
              <a:rPr lang="en-US" sz="1000" dirty="0" err="1" smtClean="0"/>
              <a:t>proprie</a:t>
            </a:r>
            <a:r>
              <a:rPr lang="en-US" sz="1000" dirty="0" smtClean="0"/>
              <a:t> </a:t>
            </a:r>
            <a:r>
              <a:rPr lang="en-US" sz="1000" dirty="0" err="1" smtClean="0"/>
              <a:t>modalità</a:t>
            </a:r>
            <a:r>
              <a:rPr lang="en-US" sz="1000" dirty="0" smtClean="0"/>
              <a:t> per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vedere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quanti</a:t>
            </a:r>
            <a:r>
              <a:rPr lang="en-US" sz="1000" baseline="0" dirty="0" smtClean="0"/>
              <a:t> follower, like, post </a:t>
            </a:r>
            <a:r>
              <a:rPr lang="en-US" sz="1000" baseline="0" dirty="0" err="1" smtClean="0"/>
              <a:t>eccetera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vengono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generati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dalle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attività</a:t>
            </a:r>
            <a:r>
              <a:rPr lang="en-US" sz="1000" baseline="0" dirty="0" smtClean="0"/>
              <a:t> online.</a:t>
            </a:r>
            <a:endParaRPr lang="en-US" sz="1000" baseline="0" dirty="0"/>
          </a:p>
          <a:p>
            <a:endParaRPr lang="en-US" sz="1000" baseline="0" dirty="0"/>
          </a:p>
          <a:p>
            <a:r>
              <a:rPr lang="en-US" sz="1000" baseline="0" dirty="0" smtClean="0"/>
              <a:t>Nota: </a:t>
            </a:r>
            <a:r>
              <a:rPr lang="en-US" sz="1000" baseline="0" dirty="0" err="1" smtClean="0"/>
              <a:t>questi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strumenti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progettati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principalmente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utili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clienti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commerciali</a:t>
            </a:r>
            <a:r>
              <a:rPr lang="en-US" sz="1000" baseline="0" dirty="0" smtClean="0"/>
              <a:t> a cui </a:t>
            </a:r>
            <a:r>
              <a:rPr lang="en-US" sz="1000" baseline="0" dirty="0" err="1" smtClean="0"/>
              <a:t>servono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informazioni</a:t>
            </a:r>
            <a:r>
              <a:rPr lang="en-US" sz="1000" baseline="0" dirty="0" smtClean="0"/>
              <a:t> sui </a:t>
            </a:r>
            <a:r>
              <a:rPr lang="en-US" sz="1000" baseline="0" dirty="0" err="1" smtClean="0"/>
              <a:t>ricavo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 per </a:t>
            </a:r>
            <a:r>
              <a:rPr lang="en-US" sz="1000" baseline="0" dirty="0" err="1" smtClean="0"/>
              <a:t>prodotti</a:t>
            </a:r>
            <a:r>
              <a:rPr lang="en-US" sz="1000" baseline="0" dirty="0" smtClean="0"/>
              <a:t>/</a:t>
            </a:r>
            <a:r>
              <a:rPr lang="en-US" sz="1000" baseline="0" dirty="0" err="1" smtClean="0"/>
              <a:t>servizi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commerciali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endParaRPr lang="en-US" sz="1000" baseline="0" dirty="0"/>
          </a:p>
          <a:p>
            <a:r>
              <a:rPr lang="en-US" sz="1000" baseline="0" dirty="0" err="1" smtClean="0"/>
              <a:t>Esercizio</a:t>
            </a:r>
            <a:r>
              <a:rPr lang="en-US" sz="1000" baseline="0" dirty="0" smtClean="0"/>
              <a:t> in </a:t>
            </a:r>
            <a:r>
              <a:rPr lang="en-US" sz="1000" baseline="0" dirty="0" err="1" smtClean="0"/>
              <a:t>coppia</a:t>
            </a:r>
            <a:r>
              <a:rPr lang="en-US" sz="1000" baseline="0" dirty="0" smtClean="0"/>
              <a:t>: </a:t>
            </a:r>
            <a:r>
              <a:rPr lang="en-US" sz="1000" baseline="0" dirty="0" err="1" smtClean="0"/>
              <a:t>trovate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pagina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monitoraggio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analisi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dati</a:t>
            </a:r>
            <a:r>
              <a:rPr lang="en-US" sz="1000" baseline="0" dirty="0" smtClean="0"/>
              <a:t> di </a:t>
            </a:r>
            <a:r>
              <a:rPr lang="en-US" sz="1000" baseline="0" dirty="0"/>
              <a:t>Google, Facebook </a:t>
            </a:r>
            <a:r>
              <a:rPr lang="en-US" sz="1000" baseline="0" dirty="0" smtClean="0"/>
              <a:t>e </a:t>
            </a:r>
            <a:r>
              <a:rPr lang="en-US" sz="1000" baseline="0" dirty="0"/>
              <a:t>Twitter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270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u="none" dirty="0" err="1" smtClean="0"/>
              <a:t>Domanda</a:t>
            </a:r>
            <a:r>
              <a:rPr lang="en-US" sz="1000" b="0" u="none" dirty="0" smtClean="0"/>
              <a:t> </a:t>
            </a:r>
            <a:r>
              <a:rPr lang="en-US" sz="1000" b="0" u="none" dirty="0" err="1" smtClean="0"/>
              <a:t>ai</a:t>
            </a:r>
            <a:r>
              <a:rPr lang="en-US" sz="1000" b="0" u="none" dirty="0" smtClean="0"/>
              <a:t> </a:t>
            </a:r>
            <a:r>
              <a:rPr lang="en-US" sz="1000" b="0" u="none" dirty="0" err="1" smtClean="0"/>
              <a:t>partecipanti</a:t>
            </a:r>
            <a:r>
              <a:rPr lang="en-US" sz="1000" b="0" u="none" dirty="0" smtClean="0"/>
              <a:t>: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err="1" smtClean="0"/>
              <a:t>quanti</a:t>
            </a:r>
            <a:r>
              <a:rPr lang="en-US" sz="1000" b="0" u="none" baseline="0" dirty="0" smtClean="0"/>
              <a:t> amici </a:t>
            </a:r>
            <a:r>
              <a:rPr lang="en-US" sz="1000" b="0" u="none" baseline="0" dirty="0" err="1" smtClean="0"/>
              <a:t>avete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err="1" smtClean="0"/>
              <a:t>su</a:t>
            </a:r>
            <a:r>
              <a:rPr lang="en-US" sz="1000" b="0" u="none" baseline="0" dirty="0" smtClean="0"/>
              <a:t> Facebook</a:t>
            </a:r>
            <a:r>
              <a:rPr lang="en-US" sz="1000" b="0" u="none" baseline="0" dirty="0"/>
              <a:t>? </a:t>
            </a:r>
            <a:r>
              <a:rPr lang="en-US" sz="1000" b="0" u="none" baseline="0" dirty="0" err="1" smtClean="0"/>
              <a:t>Quanti</a:t>
            </a:r>
            <a:r>
              <a:rPr lang="en-US" sz="1000" b="0" u="none" baseline="0" dirty="0" smtClean="0"/>
              <a:t> post </a:t>
            </a:r>
            <a:r>
              <a:rPr lang="en-US" sz="1000" b="0" u="none" baseline="0" dirty="0" err="1" smtClean="0"/>
              <a:t>pubblicate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err="1" smtClean="0"/>
              <a:t>ogni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err="1" smtClean="0"/>
              <a:t>giorno</a:t>
            </a:r>
            <a:r>
              <a:rPr lang="en-US" sz="1000" b="0" u="none" baseline="0" dirty="0" smtClean="0"/>
              <a:t>? E </a:t>
            </a:r>
            <a:r>
              <a:rPr lang="en-US" sz="1000" b="0" u="none" baseline="0" dirty="0" err="1" smtClean="0"/>
              <a:t>quanti</a:t>
            </a:r>
            <a:r>
              <a:rPr lang="en-US" sz="1000" b="0" u="none" baseline="0" dirty="0" smtClean="0"/>
              <a:t> “Like” </a:t>
            </a:r>
            <a:r>
              <a:rPr lang="en-US" sz="1000" b="0" u="none" baseline="0" dirty="0" err="1" smtClean="0"/>
              <a:t>assegnate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err="1" smtClean="0"/>
              <a:t>ogni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err="1" smtClean="0"/>
              <a:t>giorno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err="1" smtClean="0"/>
              <a:t>ai</a:t>
            </a:r>
            <a:r>
              <a:rPr lang="en-US" sz="1000" b="0" u="none" baseline="0" dirty="0" smtClean="0"/>
              <a:t> post </a:t>
            </a:r>
            <a:r>
              <a:rPr lang="en-US" sz="1000" b="0" u="none" baseline="0" dirty="0" err="1" smtClean="0"/>
              <a:t>dei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err="1" smtClean="0"/>
              <a:t>vostri</a:t>
            </a:r>
            <a:r>
              <a:rPr lang="en-US" sz="1000" b="0" u="none" baseline="0" dirty="0" smtClean="0"/>
              <a:t> amici?</a:t>
            </a:r>
            <a:endParaRPr lang="en-US" sz="1000" b="0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u="none" dirty="0" err="1" smtClean="0"/>
              <a:t>A</a:t>
            </a:r>
            <a:r>
              <a:rPr lang="en-US" sz="1000" b="0" u="none" baseline="0" dirty="0" err="1" smtClean="0"/>
              <a:t>pproccio</a:t>
            </a:r>
            <a:r>
              <a:rPr lang="en-US" sz="1000" b="0" u="none" baseline="0" dirty="0" smtClean="0"/>
              <a:t>: internet come </a:t>
            </a:r>
            <a:r>
              <a:rPr lang="en-US" sz="1000" b="0" u="none" baseline="0" dirty="0" err="1" smtClean="0"/>
              <a:t>una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err="1" smtClean="0"/>
              <a:t>piattaforma</a:t>
            </a:r>
            <a:r>
              <a:rPr lang="en-US" sz="1000" b="0" u="none" baseline="0" dirty="0" smtClean="0"/>
              <a:t> di </a:t>
            </a:r>
            <a:r>
              <a:rPr lang="en-US" sz="1000" b="0" u="none" baseline="0" dirty="0" err="1" smtClean="0"/>
              <a:t>interazione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smtClean="0"/>
              <a:t>e </a:t>
            </a:r>
            <a:r>
              <a:rPr lang="en-US" sz="1000" b="0" u="none" baseline="0" dirty="0" err="1" smtClean="0"/>
              <a:t>comunicazione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err="1" smtClean="0"/>
              <a:t>anziché</a:t>
            </a:r>
            <a:r>
              <a:rPr lang="en-US" sz="1000" b="0" u="none" baseline="0" dirty="0" smtClean="0"/>
              <a:t> per </a:t>
            </a:r>
            <a:r>
              <a:rPr lang="en-US" sz="1000" b="0" u="none" baseline="0" dirty="0" err="1" smtClean="0"/>
              <a:t>trasmettere</a:t>
            </a:r>
            <a:r>
              <a:rPr lang="en-US" sz="1000" b="0" u="none" baseline="0" dirty="0" smtClean="0"/>
              <a:t> </a:t>
            </a:r>
            <a:r>
              <a:rPr lang="en-US" sz="1000" b="0" u="none" baseline="0" dirty="0" err="1" smtClean="0"/>
              <a:t>informazioni</a:t>
            </a:r>
            <a:endParaRPr lang="en-US" sz="1000" b="0" u="none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u="none" baseline="0" dirty="0" smtClean="0"/>
              <a:t>Slogan di Facebook: </a:t>
            </a:r>
            <a:r>
              <a:rPr lang="en-US" sz="1000" b="0" u="none" baseline="0" dirty="0"/>
              <a:t>“Fail harder</a:t>
            </a:r>
            <a:r>
              <a:rPr lang="en-US" sz="1000" b="0" u="none" baseline="0" dirty="0" smtClean="0"/>
              <a:t>” (</a:t>
            </a:r>
            <a:r>
              <a:rPr lang="en-US" sz="1000" b="0" u="none" baseline="0" dirty="0" err="1" smtClean="0"/>
              <a:t>Sbaglia</a:t>
            </a:r>
            <a:r>
              <a:rPr lang="en-US" sz="1000" b="0" u="none" baseline="0" dirty="0" smtClean="0"/>
              <a:t> di </a:t>
            </a:r>
            <a:r>
              <a:rPr lang="en-US" sz="1000" b="0" u="none" baseline="0" dirty="0" err="1" smtClean="0"/>
              <a:t>più</a:t>
            </a:r>
            <a:r>
              <a:rPr lang="en-US" sz="1000" b="0" u="none" baseline="0" dirty="0" smtClean="0"/>
              <a:t>)</a:t>
            </a:r>
            <a:endParaRPr lang="en-US" sz="1000" b="0" u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3128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 smtClean="0"/>
              <a:t>Selezione</a:t>
            </a:r>
            <a:r>
              <a:rPr lang="en-US" b="1" u="sng" dirty="0" smtClean="0"/>
              <a:t> di 5 </a:t>
            </a:r>
            <a:r>
              <a:rPr lang="en-US" b="1" u="sng" dirty="0" err="1" smtClean="0"/>
              <a:t>principi</a:t>
            </a:r>
            <a:r>
              <a:rPr lang="en-US" b="1" u="sng" baseline="0" dirty="0" smtClean="0"/>
              <a:t> base</a:t>
            </a:r>
            <a:endParaRPr lang="en-US" b="1" u="sng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smtClean="0"/>
              <a:t>Conversazione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Parlate</a:t>
            </a:r>
            <a:r>
              <a:rPr lang="en-US" sz="1000" dirty="0" smtClean="0"/>
              <a:t> </a:t>
            </a:r>
            <a:r>
              <a:rPr lang="en-US" sz="1000" dirty="0" err="1" smtClean="0"/>
              <a:t>direttamente</a:t>
            </a:r>
            <a:r>
              <a:rPr lang="en-US" sz="1000" dirty="0" smtClean="0"/>
              <a:t> al </a:t>
            </a:r>
            <a:r>
              <a:rPr lang="en-US" sz="1000" dirty="0" err="1" smtClean="0"/>
              <a:t>vostro</a:t>
            </a:r>
            <a:r>
              <a:rPr lang="en-US" sz="1000" dirty="0" smtClean="0"/>
              <a:t> </a:t>
            </a:r>
            <a:r>
              <a:rPr lang="en-US" sz="1000" dirty="0" err="1" smtClean="0"/>
              <a:t>pubblico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Siate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accessibili</a:t>
            </a:r>
            <a:r>
              <a:rPr lang="en-US" sz="1000" dirty="0" smtClean="0"/>
              <a:t>, </a:t>
            </a:r>
            <a:r>
              <a:rPr lang="en-US" sz="1000" dirty="0" err="1" smtClean="0"/>
              <a:t>genuini</a:t>
            </a:r>
            <a:r>
              <a:rPr lang="en-US" sz="1000" dirty="0" smtClean="0"/>
              <a:t>, </a:t>
            </a:r>
            <a:r>
              <a:rPr lang="en-US" sz="1000" dirty="0" err="1" smtClean="0"/>
              <a:t>autentici</a:t>
            </a:r>
            <a:r>
              <a:rPr lang="en-US" sz="1000" dirty="0" smtClean="0"/>
              <a:t>, non </a:t>
            </a:r>
            <a:r>
              <a:rPr lang="en-US" sz="1000" dirty="0" err="1" smtClean="0"/>
              <a:t>didattici</a:t>
            </a:r>
            <a:r>
              <a:rPr lang="en-US" sz="1000" dirty="0" smtClean="0"/>
              <a:t> e </a:t>
            </a:r>
            <a:r>
              <a:rPr lang="en-US" sz="1000" dirty="0" err="1" smtClean="0"/>
              <a:t>noiosi</a:t>
            </a:r>
            <a:endParaRPr lang="en-US" sz="1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 smtClean="0"/>
              <a:t>Coerenza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Ci</a:t>
            </a:r>
            <a:r>
              <a:rPr lang="en-US" sz="1000" dirty="0" smtClean="0"/>
              <a:t> </a:t>
            </a:r>
            <a:r>
              <a:rPr lang="en-US" sz="1000" dirty="0" err="1" smtClean="0"/>
              <a:t>sono</a:t>
            </a:r>
            <a:r>
              <a:rPr lang="en-US" sz="1000" dirty="0" smtClean="0"/>
              <a:t> </a:t>
            </a:r>
            <a:r>
              <a:rPr lang="en-US" sz="1000" dirty="0" err="1" smtClean="0"/>
              <a:t>elementi</a:t>
            </a:r>
            <a:r>
              <a:rPr lang="en-US" sz="1000" dirty="0" smtClean="0"/>
              <a:t> </a:t>
            </a:r>
            <a:r>
              <a:rPr lang="en-US" sz="1000" dirty="0" err="1" smtClean="0"/>
              <a:t>che</a:t>
            </a:r>
            <a:r>
              <a:rPr lang="en-US" sz="1000" dirty="0" smtClean="0"/>
              <a:t> </a:t>
            </a:r>
            <a:r>
              <a:rPr lang="en-US" sz="1000" dirty="0" err="1" smtClean="0"/>
              <a:t>ricorrono</a:t>
            </a:r>
            <a:r>
              <a:rPr lang="en-US" sz="1000" dirty="0" smtClean="0"/>
              <a:t> </a:t>
            </a:r>
            <a:r>
              <a:rPr lang="en-US" sz="1000" dirty="0" err="1" smtClean="0"/>
              <a:t>frequentemente</a:t>
            </a:r>
            <a:r>
              <a:rPr lang="en-US" sz="1000" dirty="0" smtClean="0"/>
              <a:t> </a:t>
            </a:r>
            <a:r>
              <a:rPr lang="en-US" sz="1000" dirty="0" err="1" smtClean="0"/>
              <a:t>nelle</a:t>
            </a:r>
            <a:r>
              <a:rPr lang="en-US" sz="1000" dirty="0" smtClean="0"/>
              <a:t> </a:t>
            </a:r>
            <a:r>
              <a:rPr lang="en-US" sz="1000" dirty="0" err="1" smtClean="0"/>
              <a:t>vostre</a:t>
            </a:r>
            <a:r>
              <a:rPr lang="en-US" sz="1000" dirty="0" smtClean="0"/>
              <a:t> </a:t>
            </a:r>
            <a:r>
              <a:rPr lang="en-US" sz="1000" dirty="0" err="1" smtClean="0"/>
              <a:t>idee</a:t>
            </a:r>
            <a:r>
              <a:rPr lang="en-US" sz="1000" dirty="0" smtClean="0"/>
              <a:t>?</a:t>
            </a:r>
            <a:endParaRPr lang="en-US" sz="10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Programmazione</a:t>
            </a:r>
            <a:r>
              <a:rPr lang="en-US" sz="1000" dirty="0" smtClean="0"/>
              <a:t>&gt; molto </a:t>
            </a:r>
            <a:r>
              <a:rPr lang="en-US" sz="1000" dirty="0" err="1" smtClean="0"/>
              <a:t>frequentemente</a:t>
            </a:r>
            <a:r>
              <a:rPr lang="en-US" sz="1000" dirty="0" smtClean="0"/>
              <a:t>, per </a:t>
            </a:r>
            <a:r>
              <a:rPr lang="en-US" sz="1000" dirty="0" err="1" smtClean="0"/>
              <a:t>es</a:t>
            </a:r>
            <a:r>
              <a:rPr lang="en-US" sz="1000" dirty="0" smtClean="0"/>
              <a:t>. </a:t>
            </a:r>
            <a:r>
              <a:rPr lang="en-US" sz="1000" dirty="0" err="1" smtClean="0"/>
              <a:t>programmi</a:t>
            </a:r>
            <a:r>
              <a:rPr lang="en-US" sz="1000" dirty="0" smtClean="0"/>
              <a:t> </a:t>
            </a:r>
            <a:r>
              <a:rPr lang="en-US" sz="1000" dirty="0" err="1" smtClean="0"/>
              <a:t>tv</a:t>
            </a:r>
            <a:r>
              <a:rPr lang="en-US" sz="1000" dirty="0" smtClean="0"/>
              <a:t> &gt; </a:t>
            </a:r>
            <a:r>
              <a:rPr lang="en-US" sz="1000" dirty="0"/>
              <a:t>Don’t, better try: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Personalità</a:t>
            </a:r>
            <a:r>
              <a:rPr lang="en-US" sz="1000" dirty="0" smtClean="0"/>
              <a:t> </a:t>
            </a:r>
            <a:r>
              <a:rPr lang="en-US" sz="1000" dirty="0"/>
              <a:t>&gt; </a:t>
            </a:r>
            <a:r>
              <a:rPr lang="en-US" sz="1000" dirty="0" err="1"/>
              <a:t>franchesca</a:t>
            </a:r>
            <a:r>
              <a:rPr lang="en-US" sz="1000" dirty="0"/>
              <a:t> </a:t>
            </a:r>
            <a:r>
              <a:rPr lang="en-US" sz="1000" dirty="0" err="1"/>
              <a:t>ramsey</a:t>
            </a:r>
            <a:endParaRPr lang="en-US" sz="10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/>
              <a:t>Format &gt; </a:t>
            </a:r>
            <a:r>
              <a:rPr lang="en-US" sz="1000" dirty="0" err="1"/>
              <a:t>tedex</a:t>
            </a:r>
            <a:r>
              <a:rPr lang="en-US" sz="1000" dirty="0"/>
              <a:t>: the 10 commandments, chicken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Voce&gt; </a:t>
            </a:r>
            <a:r>
              <a:rPr lang="en-US" sz="1000" dirty="0" err="1" smtClean="0"/>
              <a:t>Prospettiva</a:t>
            </a:r>
            <a:r>
              <a:rPr lang="en-US" sz="1000" dirty="0" smtClean="0"/>
              <a:t> o </a:t>
            </a:r>
            <a:r>
              <a:rPr lang="en-US" sz="1000" dirty="0" err="1" smtClean="0"/>
              <a:t>punto</a:t>
            </a:r>
            <a:r>
              <a:rPr lang="en-US" sz="1000" dirty="0" smtClean="0"/>
              <a:t> di vista: </a:t>
            </a:r>
            <a:r>
              <a:rPr lang="en-US" sz="1000" dirty="0"/>
              <a:t>always a red t-shirt	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es</a:t>
            </a:r>
            <a:r>
              <a:rPr lang="en-US" sz="1000" dirty="0" smtClean="0"/>
              <a:t>. </a:t>
            </a:r>
            <a:r>
              <a:rPr lang="en-US" sz="1000" dirty="0" err="1"/>
              <a:t>Blacknerdcomedy</a:t>
            </a:r>
            <a:endParaRPr lang="en-US" sz="1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 smtClean="0"/>
              <a:t>Sostenibilità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Se </a:t>
            </a:r>
            <a:r>
              <a:rPr lang="en-US" sz="1000" dirty="0" err="1" smtClean="0"/>
              <a:t>il</a:t>
            </a:r>
            <a:r>
              <a:rPr lang="en-US" sz="1000" dirty="0" smtClean="0"/>
              <a:t> </a:t>
            </a:r>
            <a:r>
              <a:rPr lang="en-US" sz="1000" dirty="0" err="1" smtClean="0"/>
              <a:t>pubblico</a:t>
            </a:r>
            <a:r>
              <a:rPr lang="en-US" sz="1000" dirty="0" smtClean="0"/>
              <a:t> lo </a:t>
            </a:r>
            <a:r>
              <a:rPr lang="en-US" sz="1000" dirty="0" err="1" smtClean="0"/>
              <a:t>ama</a:t>
            </a:r>
            <a:r>
              <a:rPr lang="en-US" sz="1000" dirty="0" smtClean="0"/>
              <a:t>, ne </a:t>
            </a:r>
            <a:r>
              <a:rPr lang="en-US" sz="1000" dirty="0" err="1" smtClean="0"/>
              <a:t>puoi</a:t>
            </a:r>
            <a:r>
              <a:rPr lang="en-US" sz="1000" baseline="0" dirty="0" smtClean="0"/>
              <a:t> fare di </a:t>
            </a:r>
            <a:r>
              <a:rPr lang="en-US" sz="1000" baseline="0" dirty="0" err="1" smtClean="0"/>
              <a:t>più</a:t>
            </a:r>
            <a:r>
              <a:rPr lang="en-US" sz="1000" dirty="0" smtClean="0"/>
              <a:t>?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The fine bros: </a:t>
            </a:r>
            <a:r>
              <a:rPr lang="en-US" sz="1000" dirty="0" smtClean="0"/>
              <a:t>se non </a:t>
            </a:r>
            <a:r>
              <a:rPr lang="en-US" sz="1000" dirty="0" err="1" smtClean="0"/>
              <a:t>possiamo</a:t>
            </a:r>
            <a:r>
              <a:rPr lang="en-US" sz="1000" dirty="0" smtClean="0"/>
              <a:t> fare </a:t>
            </a:r>
            <a:r>
              <a:rPr lang="en-US" sz="1000" dirty="0" err="1" smtClean="0"/>
              <a:t>tre</a:t>
            </a:r>
            <a:r>
              <a:rPr lang="en-US" sz="1000" dirty="0" smtClean="0"/>
              <a:t> video al </a:t>
            </a:r>
            <a:r>
              <a:rPr lang="en-US" sz="1000" dirty="0" err="1" smtClean="0"/>
              <a:t>giorno</a:t>
            </a:r>
            <a:r>
              <a:rPr lang="en-US" sz="1000" dirty="0" smtClean="0"/>
              <a:t> </a:t>
            </a:r>
            <a:r>
              <a:rPr lang="en-US" sz="1000" dirty="0" err="1" smtClean="0"/>
              <a:t>abbandoniamo</a:t>
            </a:r>
            <a:r>
              <a:rPr lang="en-US" sz="1000" dirty="0" smtClean="0"/>
              <a:t> </a:t>
            </a:r>
            <a:r>
              <a:rPr lang="en-US" sz="1000" dirty="0" err="1" smtClean="0"/>
              <a:t>l’idea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Progetto</a:t>
            </a:r>
            <a:r>
              <a:rPr lang="en-US" sz="1000" dirty="0" smtClean="0"/>
              <a:t> invisible </a:t>
            </a:r>
            <a:r>
              <a:rPr lang="en-US" sz="1000" dirty="0"/>
              <a:t>people </a:t>
            </a:r>
            <a:r>
              <a:rPr lang="en-US" sz="1000" dirty="0" smtClean="0"/>
              <a:t>sui </a:t>
            </a:r>
            <a:r>
              <a:rPr lang="en-US" sz="1000" dirty="0" err="1" smtClean="0"/>
              <a:t>senzatetto</a:t>
            </a:r>
            <a:endParaRPr lang="en-US" sz="1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 smtClean="0"/>
              <a:t>Visibilità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I </a:t>
            </a:r>
            <a:r>
              <a:rPr lang="en-US" sz="1000" dirty="0" err="1" smtClean="0"/>
              <a:t>vostri</a:t>
            </a:r>
            <a:r>
              <a:rPr lang="en-US" sz="1000" dirty="0" smtClean="0"/>
              <a:t> video </a:t>
            </a:r>
            <a:r>
              <a:rPr lang="en-US" sz="1000" dirty="0" err="1" smtClean="0"/>
              <a:t>verranno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trovati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tramite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ricerca</a:t>
            </a:r>
            <a:r>
              <a:rPr lang="en-US" sz="1000" dirty="0" smtClean="0"/>
              <a:t>?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Pensate</a:t>
            </a:r>
            <a:r>
              <a:rPr lang="en-US" sz="1000" dirty="0" smtClean="0"/>
              <a:t> a </a:t>
            </a:r>
            <a:r>
              <a:rPr lang="en-US" sz="1000" dirty="0" err="1" smtClean="0"/>
              <a:t>titoli</a:t>
            </a:r>
            <a:r>
              <a:rPr lang="en-US" sz="1000" dirty="0" smtClean="0"/>
              <a:t> e </a:t>
            </a:r>
            <a:r>
              <a:rPr lang="en-US" sz="1000" dirty="0" err="1" smtClean="0"/>
              <a:t>descrizione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Tendenza</a:t>
            </a:r>
            <a:r>
              <a:rPr lang="en-US" sz="1000" dirty="0" smtClean="0"/>
              <a:t> &lt;&gt; </a:t>
            </a:r>
            <a:r>
              <a:rPr lang="en-US" sz="1000" dirty="0" err="1" smtClean="0"/>
              <a:t>sempre</a:t>
            </a:r>
            <a:r>
              <a:rPr lang="en-US" sz="1000" dirty="0" smtClean="0"/>
              <a:t> di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moda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Le prime </a:t>
            </a:r>
            <a:r>
              <a:rPr lang="en-US" sz="1000" dirty="0" err="1" smtClean="0"/>
              <a:t>tre</a:t>
            </a:r>
            <a:r>
              <a:rPr lang="en-US" sz="1000" dirty="0" smtClean="0"/>
              <a:t> parole </a:t>
            </a:r>
            <a:r>
              <a:rPr lang="en-US" sz="1000" dirty="0" err="1" smtClean="0"/>
              <a:t>devono</a:t>
            </a:r>
            <a:r>
              <a:rPr lang="en-US" sz="1000" dirty="0" smtClean="0"/>
              <a:t> </a:t>
            </a:r>
            <a:r>
              <a:rPr lang="en-US" sz="1000" dirty="0" err="1" smtClean="0"/>
              <a:t>corrispondere</a:t>
            </a:r>
            <a:r>
              <a:rPr lang="en-US" sz="1000" dirty="0" smtClean="0"/>
              <a:t> </a:t>
            </a:r>
            <a:r>
              <a:rPr lang="en-US" sz="1000" dirty="0" err="1" smtClean="0"/>
              <a:t>ai</a:t>
            </a:r>
            <a:r>
              <a:rPr lang="en-US" sz="1000" dirty="0" smtClean="0"/>
              <a:t> trend&gt; </a:t>
            </a:r>
            <a:r>
              <a:rPr lang="en-US" sz="1000" dirty="0"/>
              <a:t>google.com/trends/explore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 smtClean="0"/>
              <a:t>Es</a:t>
            </a:r>
            <a:r>
              <a:rPr lang="en-US" sz="1000" dirty="0" smtClean="0"/>
              <a:t>. </a:t>
            </a:r>
            <a:r>
              <a:rPr lang="en-US" sz="1000" dirty="0"/>
              <a:t>Telfaz11 no woman no drive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Collaborazione</a:t>
            </a:r>
            <a:endParaRPr lang="en-US" sz="1200" b="1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spazio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ospiti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vostro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programma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Progettate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programma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modo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facile e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logico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avere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ospiti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spicco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Invitate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ospiti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adatti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trovate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dirty="0" smtClean="0"/>
              <a:t>creativi del vostro genere o della vostra nicchia con numero analogo</a:t>
            </a:r>
            <a:r>
              <a:rPr lang="it-IT" baseline="0" dirty="0" smtClean="0"/>
              <a:t> di iscritti.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00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009022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dirty="0" err="1" smtClean="0">
                <a:latin typeface="+mn-lt"/>
              </a:rPr>
              <a:t>Riflettete</a:t>
            </a:r>
            <a:r>
              <a:rPr lang="en-US" sz="1000" dirty="0" smtClean="0">
                <a:latin typeface="+mn-lt"/>
              </a:rPr>
              <a:t> in </a:t>
            </a:r>
            <a:r>
              <a:rPr lang="en-US" sz="1000" dirty="0" err="1" smtClean="0">
                <a:latin typeface="+mn-lt"/>
              </a:rPr>
              <a:t>coppie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sulla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qualità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della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vostra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organizzazione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rispetto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alla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vostra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contro-narrazione</a:t>
            </a:r>
            <a:r>
              <a:rPr lang="en-US" sz="1000" dirty="0" smtClean="0">
                <a:latin typeface="+mn-lt"/>
              </a:rPr>
              <a:t>/</a:t>
            </a:r>
            <a:r>
              <a:rPr lang="en-US" sz="1000" dirty="0" err="1" smtClean="0">
                <a:latin typeface="+mn-lt"/>
              </a:rPr>
              <a:t>narrazione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alternativa</a:t>
            </a:r>
            <a:r>
              <a:rPr lang="en-US" sz="1000" dirty="0" smtClean="0">
                <a:latin typeface="+mn-lt"/>
              </a:rPr>
              <a:t>. </a:t>
            </a:r>
            <a:endParaRPr lang="en-US" sz="1000" dirty="0">
              <a:latin typeface="+mn-lt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>
                <a:latin typeface="+mn-lt"/>
              </a:rPr>
              <a:t>Quali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nuove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informazioni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avete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ottenuto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oggi</a:t>
            </a:r>
            <a:r>
              <a:rPr lang="en-US" sz="1000" dirty="0" smtClean="0">
                <a:latin typeface="+mn-lt"/>
              </a:rPr>
              <a:t>? </a:t>
            </a:r>
            <a:endParaRPr lang="en-US" sz="1000" dirty="0">
              <a:latin typeface="+mn-lt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>
                <a:latin typeface="+mn-lt"/>
              </a:rPr>
              <a:t>Cosa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farete</a:t>
            </a:r>
            <a:r>
              <a:rPr lang="en-US" sz="1000" dirty="0" smtClean="0">
                <a:latin typeface="+mn-lt"/>
              </a:rPr>
              <a:t> di </a:t>
            </a:r>
            <a:r>
              <a:rPr lang="en-US" sz="1000" dirty="0" err="1" smtClean="0">
                <a:latin typeface="+mn-lt"/>
              </a:rPr>
              <a:t>queste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nuove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competenze</a:t>
            </a:r>
            <a:r>
              <a:rPr lang="en-US" sz="1000" baseline="0" dirty="0" smtClean="0">
                <a:latin typeface="+mn-lt"/>
              </a:rPr>
              <a:t>? </a:t>
            </a:r>
            <a:endParaRPr lang="en-US" sz="1000" dirty="0">
              <a:latin typeface="+mn-lt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>
                <a:latin typeface="+mn-lt"/>
              </a:rPr>
              <a:t>Avete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gli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strumenti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necessari</a:t>
            </a:r>
            <a:r>
              <a:rPr lang="en-US" sz="1000" dirty="0" smtClean="0">
                <a:latin typeface="+mn-lt"/>
              </a:rPr>
              <a:t> per </a:t>
            </a:r>
            <a:r>
              <a:rPr lang="en-US" sz="1000" dirty="0" err="1" smtClean="0">
                <a:latin typeface="+mn-lt"/>
              </a:rPr>
              <a:t>iniziare</a:t>
            </a:r>
            <a:r>
              <a:rPr lang="en-US" sz="1000" dirty="0" smtClean="0">
                <a:latin typeface="+mn-lt"/>
              </a:rPr>
              <a:t> a </a:t>
            </a:r>
            <a:r>
              <a:rPr lang="en-US" sz="1000" dirty="0" err="1" smtClean="0">
                <a:latin typeface="+mn-lt"/>
              </a:rPr>
              <a:t>sviluppare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una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campagna</a:t>
            </a:r>
            <a:r>
              <a:rPr lang="en-US" sz="1000" dirty="0" smtClean="0">
                <a:latin typeface="+mn-lt"/>
              </a:rPr>
              <a:t> online </a:t>
            </a:r>
            <a:r>
              <a:rPr lang="en-US" sz="1000" dirty="0" err="1" smtClean="0">
                <a:latin typeface="+mn-lt"/>
              </a:rPr>
              <a:t>efficace</a:t>
            </a:r>
            <a:r>
              <a:rPr lang="en-US" sz="1000" dirty="0" smtClean="0">
                <a:latin typeface="+mn-lt"/>
              </a:rPr>
              <a:t>? </a:t>
            </a:r>
            <a:endParaRPr lang="en-US" sz="1000" dirty="0">
              <a:latin typeface="+mn-lt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smtClean="0">
                <a:latin typeface="+mn-lt"/>
              </a:rPr>
              <a:t>Di </a:t>
            </a:r>
            <a:r>
              <a:rPr lang="en-US" sz="1000" dirty="0" err="1" smtClean="0">
                <a:latin typeface="+mn-lt"/>
              </a:rPr>
              <a:t>cosa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avete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ancora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bisogno</a:t>
            </a:r>
            <a:r>
              <a:rPr lang="en-US" sz="1000" dirty="0" smtClean="0">
                <a:latin typeface="+mn-lt"/>
              </a:rPr>
              <a:t>? </a:t>
            </a:r>
            <a:endParaRPr lang="en-US" sz="1000" dirty="0">
              <a:latin typeface="+mn-lt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smtClean="0">
                <a:latin typeface="+mn-lt"/>
              </a:rPr>
              <a:t>Chi </a:t>
            </a:r>
            <a:r>
              <a:rPr lang="en-US" sz="1000" dirty="0" err="1" smtClean="0">
                <a:latin typeface="+mn-lt"/>
              </a:rPr>
              <a:t>potrà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aiutarvi</a:t>
            </a:r>
            <a:r>
              <a:rPr lang="en-US" sz="1000" dirty="0" smtClean="0">
                <a:latin typeface="+mn-lt"/>
              </a:rPr>
              <a:t>?</a:t>
            </a:r>
            <a:endParaRPr lang="en-US" sz="1000" dirty="0">
              <a:latin typeface="+mn-lt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>
              <a:latin typeface="+mn-lt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 smtClean="0">
                <a:latin typeface="+mn-lt"/>
              </a:rPr>
              <a:t>Potete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utilizzare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una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semplice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analisi</a:t>
            </a:r>
            <a:r>
              <a:rPr lang="en-US" sz="1000" baseline="0" dirty="0" smtClean="0">
                <a:latin typeface="+mn-lt"/>
              </a:rPr>
              <a:t> SWOT per </a:t>
            </a:r>
            <a:r>
              <a:rPr lang="en-US" sz="1000" baseline="0" dirty="0" err="1" smtClean="0">
                <a:latin typeface="+mn-lt"/>
              </a:rPr>
              <a:t>analizzare</a:t>
            </a:r>
            <a:r>
              <a:rPr lang="en-US" sz="1000" baseline="0" dirty="0" smtClean="0">
                <a:latin typeface="+mn-lt"/>
              </a:rPr>
              <a:t> le </a:t>
            </a:r>
            <a:r>
              <a:rPr lang="en-US" sz="1000" baseline="0" dirty="0" err="1" smtClean="0">
                <a:latin typeface="+mn-lt"/>
              </a:rPr>
              <a:t>competenze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esterne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che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possono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essere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utili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alla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vostra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organizzazione</a:t>
            </a:r>
            <a:r>
              <a:rPr lang="en-US" sz="1000" baseline="0" dirty="0" smtClean="0">
                <a:latin typeface="+mn-lt"/>
              </a:rPr>
              <a:t>.</a:t>
            </a:r>
            <a:endParaRPr lang="en-US" sz="1000" baseline="0" dirty="0">
              <a:latin typeface="+mn-lt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aseline="0" dirty="0" err="1" smtClean="0">
                <a:latin typeface="+mn-lt"/>
              </a:rPr>
              <a:t>Questo</a:t>
            </a:r>
            <a:r>
              <a:rPr lang="en-US" sz="1000" baseline="0" dirty="0" smtClean="0">
                <a:latin typeface="+mn-lt"/>
              </a:rPr>
              <a:t> è </a:t>
            </a:r>
            <a:r>
              <a:rPr lang="en-US" sz="1000" baseline="0" dirty="0" err="1" smtClean="0">
                <a:latin typeface="+mn-lt"/>
              </a:rPr>
              <a:t>il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punto</a:t>
            </a:r>
            <a:r>
              <a:rPr lang="en-US" sz="1000" baseline="0" dirty="0" smtClean="0">
                <a:latin typeface="+mn-lt"/>
              </a:rPr>
              <a:t> di </a:t>
            </a:r>
            <a:r>
              <a:rPr lang="en-US" sz="1000" baseline="0" dirty="0" err="1" smtClean="0">
                <a:latin typeface="+mn-lt"/>
              </a:rPr>
              <a:t>partenza</a:t>
            </a:r>
            <a:r>
              <a:rPr lang="en-US" sz="1000" baseline="0" dirty="0" smtClean="0">
                <a:latin typeface="+mn-lt"/>
              </a:rPr>
              <a:t> per </a:t>
            </a:r>
            <a:r>
              <a:rPr lang="en-US" sz="1000" baseline="0" dirty="0" err="1" smtClean="0">
                <a:latin typeface="+mn-lt"/>
              </a:rPr>
              <a:t>cercare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potenziali</a:t>
            </a:r>
            <a:r>
              <a:rPr lang="en-US" sz="1000" baseline="0" dirty="0" smtClean="0">
                <a:latin typeface="+mn-lt"/>
              </a:rPr>
              <a:t> partner. </a:t>
            </a:r>
            <a:r>
              <a:rPr lang="en-US" sz="1000" baseline="0" dirty="0" err="1" smtClean="0">
                <a:latin typeface="+mn-lt"/>
              </a:rPr>
              <a:t>Potete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prendere</a:t>
            </a:r>
            <a:r>
              <a:rPr lang="en-US" sz="1000" baseline="0" dirty="0" smtClean="0">
                <a:latin typeface="+mn-lt"/>
              </a:rPr>
              <a:t> in </a:t>
            </a:r>
            <a:r>
              <a:rPr lang="en-US" sz="1000" baseline="0" dirty="0" err="1" smtClean="0">
                <a:latin typeface="+mn-lt"/>
              </a:rPr>
              <a:t>considerazoine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sia</a:t>
            </a:r>
            <a:r>
              <a:rPr lang="en-US" sz="1000" baseline="0" dirty="0" smtClean="0">
                <a:latin typeface="+mn-lt"/>
              </a:rPr>
              <a:t> </a:t>
            </a:r>
            <a:r>
              <a:rPr lang="en-US" sz="1000" baseline="0" dirty="0" err="1" smtClean="0">
                <a:latin typeface="+mn-lt"/>
              </a:rPr>
              <a:t>altre</a:t>
            </a:r>
            <a:r>
              <a:rPr lang="en-US" sz="1000" baseline="0" dirty="0" smtClean="0">
                <a:latin typeface="+mn-lt"/>
              </a:rPr>
              <a:t> OSC </a:t>
            </a:r>
            <a:r>
              <a:rPr lang="en-US" sz="1000" baseline="0" dirty="0" err="1" smtClean="0">
                <a:latin typeface="+mn-lt"/>
              </a:rPr>
              <a:t>che</a:t>
            </a:r>
            <a:r>
              <a:rPr lang="en-US" sz="1000" baseline="0" dirty="0" smtClean="0">
                <a:latin typeface="+mn-lt"/>
              </a:rPr>
              <a:t> per </a:t>
            </a:r>
            <a:r>
              <a:rPr lang="en-US" sz="1000" baseline="0" dirty="0" err="1" smtClean="0">
                <a:latin typeface="+mn-lt"/>
              </a:rPr>
              <a:t>es</a:t>
            </a:r>
            <a:r>
              <a:rPr lang="en-US" sz="1000" baseline="0" dirty="0" smtClean="0">
                <a:latin typeface="+mn-lt"/>
              </a:rPr>
              <a:t>. </a:t>
            </a:r>
            <a:r>
              <a:rPr lang="en-US" sz="1000" baseline="0" dirty="0" err="1" smtClean="0">
                <a:latin typeface="+mn-lt"/>
              </a:rPr>
              <a:t>agenzie</a:t>
            </a:r>
            <a:r>
              <a:rPr lang="en-US" sz="1000" baseline="0" dirty="0" smtClean="0">
                <a:latin typeface="+mn-lt"/>
              </a:rPr>
              <a:t> di marketing.</a:t>
            </a:r>
            <a:endParaRPr lang="en-US" sz="10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1000" dirty="0">
              <a:latin typeface="+mn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8600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557823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2130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09259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Eseguite l’analisi SWOT </a:t>
            </a:r>
            <a:r>
              <a:rPr lang="nl-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(Strengths, Weaknesses, Opportunities, </a:t>
            </a:r>
            <a:r>
              <a:rPr lang="nl-NL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Threats</a:t>
            </a:r>
            <a:r>
              <a:rPr lang="nl-NL" sz="10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nl-NL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punti </a:t>
            </a:r>
            <a:r>
              <a:rPr lang="nl-NL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 forza, </a:t>
            </a:r>
            <a:r>
              <a:rPr lang="nl-NL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punti deboli, </a:t>
            </a:r>
            <a:r>
              <a:rPr lang="nl-NL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opportunità,</a:t>
            </a:r>
            <a:r>
              <a:rPr lang="nl-NL" sz="10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minacce</a:t>
            </a:r>
            <a:r>
              <a:rPr lang="nl-NL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br>
              <a:rPr lang="nl-NL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ogni piano d’azione</a:t>
            </a:r>
            <a:endParaRPr lang="nl-NL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Verso la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fine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della giornata potreste organizzare un Show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Tell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cui i partecipanti condividono nuovamente i loro piani di azione. Il pubblico e i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formatori li analizzeranno in un’ottica SWOT, commentando punti di forza e punti di debolezza del piano, le opportunità che offre come per es. un imminente evento importante a cui collegarsi 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(ad 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es. una festa religiosa)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modalità di finanziamento, specifici strumenti gratuiti online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utilizzare, relazioni con il settore privato da usare. Minacce: 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 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es. trovare un impegno significativo, sostenere l’investimento finanziario nel lavoro, coinvolgere altro personale di OSC.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7915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000"/>
              <a:t>https://www.youtube.com/watch?feature=player_embedded&amp;v=YpKAtk5C0lM</a:t>
            </a:r>
          </a:p>
          <a:p>
            <a:endParaRPr lang="en-US" sz="1000"/>
          </a:p>
          <a:p>
            <a:r>
              <a:rPr lang="nl-NL" sz="1000"/>
              <a:t>https://www.youtube.com/nonprofits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38147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14572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err="1" smtClean="0"/>
              <a:t>L’elenco</a:t>
            </a:r>
            <a:r>
              <a:rPr lang="en-US" sz="1000" dirty="0" smtClean="0"/>
              <a:t> di </a:t>
            </a:r>
            <a:r>
              <a:rPr lang="en-US" sz="1000" dirty="0" err="1" smtClean="0"/>
              <a:t>tutti</a:t>
            </a:r>
            <a:r>
              <a:rPr lang="en-US" sz="1000" dirty="0" smtClean="0"/>
              <a:t> </a:t>
            </a:r>
            <a:r>
              <a:rPr lang="en-US" sz="1000" dirty="0" err="1" smtClean="0"/>
              <a:t>i</a:t>
            </a:r>
            <a:r>
              <a:rPr lang="en-US" sz="1000" dirty="0" smtClean="0"/>
              <a:t> link </a:t>
            </a:r>
            <a:r>
              <a:rPr lang="en-US" sz="1000" dirty="0" err="1" smtClean="0"/>
              <a:t>ai</a:t>
            </a:r>
            <a:r>
              <a:rPr lang="en-US" sz="1000" dirty="0" smtClean="0"/>
              <a:t> </a:t>
            </a:r>
            <a:r>
              <a:rPr lang="en-US" sz="1000" dirty="0" err="1" smtClean="0"/>
              <a:t>manuali</a:t>
            </a:r>
            <a:r>
              <a:rPr lang="en-US" sz="1000" dirty="0" smtClean="0"/>
              <a:t> e </a:t>
            </a:r>
            <a:r>
              <a:rPr lang="en-US" sz="1000" dirty="0" err="1" smtClean="0"/>
              <a:t>ai</a:t>
            </a:r>
            <a:r>
              <a:rPr lang="en-US" sz="1000" dirty="0" smtClean="0"/>
              <a:t> tutorial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utili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sarà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inviato</a:t>
            </a:r>
            <a:r>
              <a:rPr lang="en-US" sz="1000" baseline="0" dirty="0" smtClean="0"/>
              <a:t> come file Word a </a:t>
            </a:r>
            <a:r>
              <a:rPr lang="en-US" sz="1000" baseline="0" dirty="0" err="1" smtClean="0"/>
              <a:t>tutti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partecipanti</a:t>
            </a:r>
            <a:r>
              <a:rPr lang="en-US" sz="1000" baseline="0" dirty="0" smtClean="0"/>
              <a:t>.</a:t>
            </a:r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804153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000" u="sng" dirty="0">
                <a:hlinkClick r:id="rId3"/>
              </a:rPr>
              <a:t>http://www.strategicdialogue.org/wp-content/uploads/2016/06/OCCI-Counterspeech-Information-Pack-English.pdf</a:t>
            </a:r>
            <a:endParaRPr lang="nl-NL" sz="1000" dirty="0"/>
          </a:p>
          <a:p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468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err="1" smtClean="0"/>
              <a:t>Domanda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ai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partecipanti</a:t>
            </a:r>
            <a:r>
              <a:rPr lang="en-US" sz="1000" b="1" dirty="0" smtClean="0"/>
              <a:t>:</a:t>
            </a:r>
            <a:r>
              <a:rPr lang="en-US" sz="1000" b="1" baseline="0" dirty="0" smtClean="0"/>
              <a:t> a </a:t>
            </a:r>
            <a:r>
              <a:rPr lang="en-US" sz="1000" b="1" baseline="0" dirty="0" err="1" smtClean="0"/>
              <a:t>quanti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canali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youtube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siete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iscritti</a:t>
            </a:r>
            <a:r>
              <a:rPr lang="en-US" sz="1000" b="1" baseline="0" dirty="0" smtClean="0"/>
              <a:t>? </a:t>
            </a:r>
            <a:r>
              <a:rPr lang="en-US" sz="1000" b="1" baseline="0" dirty="0" err="1" smtClean="0"/>
              <a:t>Che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tipo</a:t>
            </a:r>
            <a:r>
              <a:rPr lang="en-US" sz="1000" b="1" baseline="0" dirty="0" smtClean="0"/>
              <a:t> di video </a:t>
            </a:r>
            <a:r>
              <a:rPr lang="en-US" sz="1000" b="1" baseline="0" dirty="0" err="1" smtClean="0"/>
              <a:t>guardate</a:t>
            </a:r>
            <a:r>
              <a:rPr lang="en-US" sz="1000" b="1" baseline="0" dirty="0" smtClean="0"/>
              <a:t> </a:t>
            </a:r>
            <a:r>
              <a:rPr lang="en-US" sz="1000" b="1" baseline="0" dirty="0" err="1" smtClean="0"/>
              <a:t>prevalentemente</a:t>
            </a:r>
            <a:r>
              <a:rPr lang="en-US" sz="1000" b="1" baseline="0" dirty="0" smtClean="0"/>
              <a:t>?</a:t>
            </a:r>
            <a:endParaRPr lang="en-US" sz="1000" b="1" baseline="0" dirty="0"/>
          </a:p>
          <a:p>
            <a:endParaRPr lang="en-US" sz="1000" dirty="0"/>
          </a:p>
          <a:p>
            <a:r>
              <a:rPr lang="en-US" sz="1000" dirty="0"/>
              <a:t>YouTube </a:t>
            </a:r>
            <a:r>
              <a:rPr lang="en-US" sz="1000" dirty="0" smtClean="0"/>
              <a:t>è</a:t>
            </a:r>
            <a:r>
              <a:rPr lang="en-US" sz="1000" baseline="0" dirty="0" smtClean="0"/>
              <a:t> la </a:t>
            </a:r>
            <a:r>
              <a:rPr lang="en-US" sz="1000" baseline="0" dirty="0" err="1" smtClean="0"/>
              <a:t>seconda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grande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piattaforma</a:t>
            </a:r>
            <a:r>
              <a:rPr lang="en-US" sz="1000" baseline="0" dirty="0" smtClean="0"/>
              <a:t> di social media al </a:t>
            </a:r>
            <a:r>
              <a:rPr lang="en-US" sz="1000" baseline="0" dirty="0" err="1" smtClean="0"/>
              <a:t>mondo</a:t>
            </a:r>
            <a:r>
              <a:rPr lang="en-US" sz="1000" baseline="0" dirty="0" smtClean="0"/>
              <a:t>: a </a:t>
            </a:r>
            <a:r>
              <a:rPr lang="en-US" sz="1000" baseline="0" dirty="0" err="1" smtClean="0"/>
              <a:t>essa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rivolgono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molte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iniziano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cercare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contenuti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estremisti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endParaRPr lang="en-US" sz="1000" dirty="0"/>
          </a:p>
          <a:p>
            <a:r>
              <a:rPr lang="en-US" sz="1000" dirty="0" smtClean="0"/>
              <a:t>Se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un’istituzione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occupa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istruzione</a:t>
            </a:r>
            <a:r>
              <a:rPr lang="en-US" sz="1000" baseline="0" dirty="0" smtClean="0"/>
              <a:t>: come </a:t>
            </a:r>
            <a:r>
              <a:rPr lang="en-US" sz="1000" baseline="0" dirty="0" err="1" smtClean="0"/>
              <a:t>trovate</a:t>
            </a:r>
            <a:r>
              <a:rPr lang="en-US" sz="1000" baseline="0" dirty="0" smtClean="0"/>
              <a:t> un </a:t>
            </a:r>
            <a:r>
              <a:rPr lang="en-US" sz="1000" baseline="0" dirty="0" err="1" smtClean="0"/>
              <a:t>equilibrio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divertenti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ed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educativi</a:t>
            </a:r>
            <a:r>
              <a:rPr lang="en-US" sz="1000" baseline="0" dirty="0" smtClean="0"/>
              <a:t>/</a:t>
            </a:r>
            <a:r>
              <a:rPr lang="en-US" sz="1000" baseline="0" dirty="0" err="1" smtClean="0"/>
              <a:t>seri</a:t>
            </a:r>
            <a:r>
              <a:rPr lang="en-US" sz="1000" baseline="0" dirty="0" smtClean="0"/>
              <a:t>?</a:t>
            </a:r>
            <a:r>
              <a:rPr lang="en-US" sz="1000" dirty="0" smtClean="0"/>
              <a:t> 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maggior</a:t>
            </a:r>
            <a:r>
              <a:rPr lang="en-US" sz="1000" baseline="0" dirty="0" smtClean="0"/>
              <a:t> parte </a:t>
            </a:r>
            <a:r>
              <a:rPr lang="en-US" sz="1000" baseline="0" dirty="0" err="1" smtClean="0"/>
              <a:t>dei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contenuti</a:t>
            </a:r>
            <a:r>
              <a:rPr lang="en-US" sz="1000" baseline="0" dirty="0" smtClean="0"/>
              <a:t> di </a:t>
            </a:r>
            <a:r>
              <a:rPr lang="en-US" sz="1000" dirty="0" smtClean="0"/>
              <a:t>YouTube è </a:t>
            </a:r>
            <a:r>
              <a:rPr lang="en-US" sz="1000" dirty="0" err="1" smtClean="0"/>
              <a:t>didattica</a:t>
            </a:r>
            <a:r>
              <a:rPr lang="en-US" sz="1000" dirty="0" smtClean="0"/>
              <a:t>. Per </a:t>
            </a:r>
            <a:r>
              <a:rPr lang="en-US" sz="1000" dirty="0" err="1" smtClean="0"/>
              <a:t>es</a:t>
            </a:r>
            <a:r>
              <a:rPr lang="en-US" sz="1000" dirty="0" smtClean="0"/>
              <a:t>. la </a:t>
            </a:r>
            <a:r>
              <a:rPr lang="en-US" sz="1000" dirty="0" err="1" smtClean="0"/>
              <a:t>serie</a:t>
            </a:r>
            <a:r>
              <a:rPr lang="en-US" sz="1000" dirty="0" smtClean="0"/>
              <a:t> </a:t>
            </a:r>
            <a:r>
              <a:rPr lang="en-US" sz="1000" dirty="0"/>
              <a:t>“Animate” – How to help every child fulfill their potential?</a:t>
            </a:r>
          </a:p>
          <a:p>
            <a:endParaRPr lang="en-US" sz="1000" baseline="0" dirty="0"/>
          </a:p>
          <a:p>
            <a:r>
              <a:rPr lang="en-US" sz="1000" baseline="0" dirty="0" err="1" smtClean="0"/>
              <a:t>Quando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lavora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strategia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volta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comunicare</a:t>
            </a:r>
            <a:r>
              <a:rPr lang="en-US" sz="1000" baseline="0" dirty="0" smtClean="0"/>
              <a:t> con </a:t>
            </a:r>
            <a:r>
              <a:rPr lang="en-US" sz="1000" baseline="0" dirty="0" err="1" smtClean="0"/>
              <a:t>questi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gruppi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rischio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utile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presenti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anche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piattaforma</a:t>
            </a:r>
            <a:r>
              <a:rPr lang="en-US" sz="1000" baseline="0" dirty="0" smtClean="0"/>
              <a:t> YouTube.</a:t>
            </a:r>
            <a:endParaRPr lang="en-US" sz="1000" baseline="0" dirty="0"/>
          </a:p>
          <a:p>
            <a:r>
              <a:rPr lang="en-US" sz="1000" baseline="0" dirty="0" smtClean="0"/>
              <a:t>Con </a:t>
            </a:r>
            <a:r>
              <a:rPr lang="en-US" sz="1000" baseline="0" dirty="0" err="1" smtClean="0"/>
              <a:t>contenuti</a:t>
            </a:r>
            <a:r>
              <a:rPr lang="en-US" sz="1000" baseline="0" dirty="0" smtClean="0"/>
              <a:t> ben </a:t>
            </a:r>
            <a:r>
              <a:rPr lang="en-US" sz="1000" baseline="0" dirty="0" err="1" smtClean="0"/>
              <a:t>sviluppati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potreste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riuscire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entrare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nella</a:t>
            </a:r>
            <a:r>
              <a:rPr lang="en-US" sz="1000" baseline="0" dirty="0" smtClean="0"/>
              <a:t> </a:t>
            </a:r>
            <a:r>
              <a:rPr lang="en-US" sz="1000" b="1" u="sng" baseline="0" dirty="0" smtClean="0"/>
              <a:t>camera </a:t>
            </a:r>
            <a:r>
              <a:rPr lang="en-US" sz="1000" b="1" u="sng" baseline="0" dirty="0" err="1" smtClean="0"/>
              <a:t>dell’eco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appartengono</a:t>
            </a:r>
            <a:r>
              <a:rPr lang="en-US" sz="1000" baseline="0" dirty="0" smtClean="0"/>
              <a:t> al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target.</a:t>
            </a:r>
            <a:endParaRPr lang="en-US" sz="1000" baseline="0" dirty="0"/>
          </a:p>
          <a:p>
            <a:endParaRPr lang="en-US" sz="1000" baseline="0" dirty="0"/>
          </a:p>
          <a:p>
            <a:r>
              <a:rPr lang="en-US" sz="1000" baseline="0" dirty="0" smtClean="0"/>
              <a:t>NON è </a:t>
            </a:r>
            <a:r>
              <a:rPr lang="en-US" sz="1000" baseline="0" dirty="0" err="1" smtClean="0"/>
              <a:t>difficile</a:t>
            </a:r>
            <a:r>
              <a:rPr lang="en-US" sz="1000" baseline="0" dirty="0" smtClean="0"/>
              <a:t> fare un video per YouTube: </a:t>
            </a:r>
            <a:r>
              <a:rPr lang="en-US" sz="1000" baseline="0" dirty="0" err="1" smtClean="0"/>
              <a:t>chiunque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farlo</a:t>
            </a:r>
            <a:r>
              <a:rPr lang="en-US" sz="1000" baseline="0" dirty="0" smtClean="0"/>
              <a:t> con </a:t>
            </a:r>
            <a:r>
              <a:rPr lang="en-US" sz="1000" baseline="0" dirty="0" err="1" smtClean="0"/>
              <a:t>il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proprio</a:t>
            </a:r>
            <a:r>
              <a:rPr lang="en-US" sz="1000" baseline="0" dirty="0" smtClean="0"/>
              <a:t> smartphone o </a:t>
            </a:r>
            <a:r>
              <a:rPr lang="en-US" sz="1000" baseline="0" dirty="0"/>
              <a:t>tablet. </a:t>
            </a:r>
          </a:p>
          <a:p>
            <a:endParaRPr lang="en-US" sz="1000" baseline="0" dirty="0"/>
          </a:p>
          <a:p>
            <a:r>
              <a:rPr lang="en-US" sz="1000" baseline="0" dirty="0" err="1" smtClean="0"/>
              <a:t>Esistono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numerose</a:t>
            </a:r>
            <a:r>
              <a:rPr lang="en-US" sz="1000" baseline="0" dirty="0" smtClean="0"/>
              <a:t> app per la </a:t>
            </a:r>
            <a:r>
              <a:rPr lang="en-US" sz="1000" baseline="0" dirty="0" err="1" smtClean="0"/>
              <a:t>registrazione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l’editing</a:t>
            </a:r>
            <a:r>
              <a:rPr lang="en-US" sz="1000" baseline="0" dirty="0" smtClean="0"/>
              <a:t> e lo styling </a:t>
            </a:r>
            <a:r>
              <a:rPr lang="en-US" sz="1000" baseline="0" dirty="0" err="1" smtClean="0"/>
              <a:t>delle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produzioni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r>
              <a:rPr lang="en-US" sz="1000" baseline="0" dirty="0" smtClean="0"/>
              <a:t>La </a:t>
            </a:r>
            <a:r>
              <a:rPr lang="en-US" sz="1000" baseline="0" dirty="0" err="1" smtClean="0"/>
              <a:t>maggior</a:t>
            </a:r>
            <a:r>
              <a:rPr lang="en-US" sz="1000" baseline="0" dirty="0" smtClean="0"/>
              <a:t> parte di </a:t>
            </a:r>
            <a:r>
              <a:rPr lang="en-US" sz="1000" baseline="0" dirty="0" err="1" smtClean="0"/>
              <a:t>queste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cose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può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essere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fatta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semplicemente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dispositivo</a:t>
            </a:r>
            <a:r>
              <a:rPr lang="en-US" sz="1000" baseline="0" dirty="0" smtClean="0"/>
              <a:t> mobile.</a:t>
            </a:r>
            <a:endParaRPr lang="en-US" sz="1000" baseline="0" dirty="0"/>
          </a:p>
          <a:p>
            <a:endParaRPr lang="en-US" sz="1000" baseline="0" dirty="0"/>
          </a:p>
          <a:p>
            <a:r>
              <a:rPr lang="en-US" sz="1000" baseline="0" dirty="0" smtClean="0"/>
              <a:t>La </a:t>
            </a:r>
            <a:r>
              <a:rPr lang="en-US" sz="1000" baseline="0" dirty="0" err="1" smtClean="0"/>
              <a:t>semplicità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certa</a:t>
            </a:r>
            <a:r>
              <a:rPr lang="en-US" sz="1000" baseline="0" dirty="0" smtClean="0"/>
              <a:t> dose di </a:t>
            </a:r>
            <a:r>
              <a:rPr lang="en-US" sz="1000" baseline="0" dirty="0" err="1" smtClean="0"/>
              <a:t>amatorialità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produzione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potranno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addirittura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aumentare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l’attendibilità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video.</a:t>
            </a:r>
            <a:endParaRPr lang="en-US" sz="1000" baseline="0" dirty="0"/>
          </a:p>
          <a:p>
            <a:r>
              <a:rPr lang="en-US" sz="1000" baseline="0" dirty="0" smtClean="0"/>
              <a:t>Se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vostri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visualizzatori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vedono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non </a:t>
            </a:r>
            <a:r>
              <a:rPr lang="en-US" sz="1000" baseline="0" dirty="0" err="1" smtClean="0"/>
              <a:t>siete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dei</a:t>
            </a:r>
            <a:r>
              <a:rPr lang="en-US" sz="1000" baseline="0" dirty="0" smtClean="0"/>
              <a:t> film-maker </a:t>
            </a:r>
            <a:r>
              <a:rPr lang="en-US" sz="1000" baseline="0" dirty="0" err="1" smtClean="0"/>
              <a:t>professionisti</a:t>
            </a:r>
            <a:r>
              <a:rPr lang="en-US" sz="1000" baseline="0" dirty="0" smtClean="0"/>
              <a:t> non è un </a:t>
            </a:r>
            <a:r>
              <a:rPr lang="en-US" sz="1000" baseline="0" dirty="0" err="1" smtClean="0"/>
              <a:t>problema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anzi</a:t>
            </a:r>
            <a:r>
              <a:rPr lang="en-US" sz="1000" baseline="0" dirty="0" smtClean="0"/>
              <a:t> è un </a:t>
            </a:r>
            <a:r>
              <a:rPr lang="en-US" sz="1000" baseline="0" dirty="0" err="1" smtClean="0"/>
              <a:t>vantaggio</a:t>
            </a:r>
            <a:r>
              <a:rPr lang="en-US" sz="1000" baseline="0" dirty="0" smtClean="0"/>
              <a:t>: in </a:t>
            </a:r>
            <a:r>
              <a:rPr lang="en-US" sz="1000" baseline="0" dirty="0" err="1" smtClean="0"/>
              <a:t>questo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sottolinea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l’autenticità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vostro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messaggio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diventa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più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personale</a:t>
            </a:r>
            <a:r>
              <a:rPr lang="en-US" sz="1000" baseline="0" dirty="0" smtClean="0"/>
              <a:t>. </a:t>
            </a:r>
            <a:endParaRPr lang="en-US" sz="1000" baseline="0" dirty="0"/>
          </a:p>
          <a:p>
            <a:r>
              <a:rPr lang="en-US" sz="1000" baseline="0" dirty="0" err="1" smtClean="0"/>
              <a:t>L’elemento</a:t>
            </a:r>
            <a:r>
              <a:rPr lang="en-US" sz="1000" baseline="0" dirty="0" smtClean="0"/>
              <a:t> “</a:t>
            </a:r>
            <a:r>
              <a:rPr lang="en-US" sz="1000" baseline="0" dirty="0" err="1" smtClean="0"/>
              <a:t>personale</a:t>
            </a:r>
            <a:r>
              <a:rPr lang="en-US" sz="1000" baseline="0" dirty="0" smtClean="0"/>
              <a:t>” è la </a:t>
            </a:r>
            <a:r>
              <a:rPr lang="en-US" sz="1000" baseline="0" dirty="0" err="1" smtClean="0"/>
              <a:t>chiave</a:t>
            </a:r>
            <a:r>
              <a:rPr lang="en-US" sz="1000" baseline="0" dirty="0" smtClean="0"/>
              <a:t> del </a:t>
            </a:r>
            <a:r>
              <a:rPr lang="en-US" sz="1000" baseline="0" dirty="0" err="1" smtClean="0"/>
              <a:t>successo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YouTube: state </a:t>
            </a:r>
            <a:r>
              <a:rPr lang="en-US" sz="1000" baseline="0" dirty="0" err="1" smtClean="0"/>
              <a:t>iniziando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conversazione con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interessate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aspettano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mostriate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interesse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loro</a:t>
            </a:r>
            <a:r>
              <a:rPr lang="en-US" sz="1000" baseline="0" dirty="0" smtClean="0"/>
              <a:t>… </a:t>
            </a:r>
            <a:r>
              <a:rPr lang="en-US" sz="1000" baseline="0" dirty="0" err="1" smtClean="0"/>
              <a:t>mostrando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voi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stessi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04535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/>
              <a:t>Institute of Strategic Dialogue ISD, 2016 </a:t>
            </a:r>
          </a:p>
          <a:p>
            <a:r>
              <a:rPr lang="en-US" sz="1000"/>
              <a:t>http://www.strategicdialogue.org/wp-content/uploads/2016/06/Counter-narrative-Handbook_1.pdf</a:t>
            </a:r>
          </a:p>
          <a:p>
            <a:endParaRPr lang="nl-NL" sz="10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807027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/>
              <a:t>www.counternarratives.org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un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pacchetto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strumenti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 per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aiutare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sviluppare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counter-speech/la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contro-narrazione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 err="1" smtClean="0"/>
              <a:t>Guida</a:t>
            </a:r>
            <a:r>
              <a:rPr lang="en-US" sz="1000" dirty="0" smtClean="0"/>
              <a:t> </a:t>
            </a:r>
            <a:r>
              <a:rPr lang="en-US" sz="1000" dirty="0" err="1" smtClean="0"/>
              <a:t>gratuita</a:t>
            </a:r>
            <a:r>
              <a:rPr lang="en-US" sz="1000" dirty="0" smtClean="0"/>
              <a:t> </a:t>
            </a:r>
            <a:endParaRPr lang="en-US" sz="1000" dirty="0"/>
          </a:p>
          <a:p>
            <a:r>
              <a:rPr lang="en-US" sz="1000" dirty="0" err="1" smtClean="0"/>
              <a:t>Guida</a:t>
            </a:r>
            <a:r>
              <a:rPr lang="en-US" sz="1000" dirty="0" smtClean="0"/>
              <a:t> di base per </a:t>
            </a:r>
            <a:r>
              <a:rPr lang="en-US" sz="1000" dirty="0" err="1" smtClean="0"/>
              <a:t>coloro</a:t>
            </a:r>
            <a:r>
              <a:rPr lang="en-US" sz="1000" dirty="0" smtClean="0"/>
              <a:t> </a:t>
            </a:r>
            <a:r>
              <a:rPr lang="en-US" sz="1000" dirty="0" err="1" smtClean="0"/>
              <a:t>che</a:t>
            </a:r>
            <a:r>
              <a:rPr lang="en-US" sz="1000" dirty="0" smtClean="0"/>
              <a:t> </a:t>
            </a:r>
            <a:r>
              <a:rPr lang="en-US" sz="1000" dirty="0" err="1" smtClean="0"/>
              <a:t>hanno</a:t>
            </a:r>
            <a:r>
              <a:rPr lang="en-US" sz="1000" dirty="0" smtClean="0"/>
              <a:t> </a:t>
            </a:r>
            <a:r>
              <a:rPr lang="en-US" sz="1000" dirty="0" err="1" smtClean="0"/>
              <a:t>poca</a:t>
            </a:r>
            <a:r>
              <a:rPr lang="en-US" sz="1000" dirty="0" smtClean="0"/>
              <a:t> o </a:t>
            </a:r>
            <a:r>
              <a:rPr lang="en-US" sz="1000" dirty="0" err="1" smtClean="0"/>
              <a:t>nessuna</a:t>
            </a:r>
            <a:r>
              <a:rPr lang="en-US" sz="1000" dirty="0" smtClean="0"/>
              <a:t> </a:t>
            </a:r>
            <a:r>
              <a:rPr lang="en-US" sz="1000" dirty="0" err="1" smtClean="0"/>
              <a:t>esperienza</a:t>
            </a:r>
            <a:r>
              <a:rPr lang="en-US" sz="1000" dirty="0" smtClean="0"/>
              <a:t> </a:t>
            </a:r>
            <a:r>
              <a:rPr lang="en-US" sz="1000" dirty="0" err="1" smtClean="0"/>
              <a:t>precedente</a:t>
            </a:r>
            <a:r>
              <a:rPr lang="en-US" sz="1000" dirty="0" smtClean="0"/>
              <a:t> </a:t>
            </a:r>
            <a:r>
              <a:rPr lang="en-US" sz="1000" dirty="0" err="1" smtClean="0"/>
              <a:t>nel</a:t>
            </a:r>
            <a:r>
              <a:rPr lang="en-US" sz="1000" dirty="0" smtClean="0"/>
              <a:t> campo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campagne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contro-narrazione</a:t>
            </a:r>
            <a:r>
              <a:rPr lang="en-US" sz="1000" baseline="0" dirty="0" smtClean="0"/>
              <a:t> </a:t>
            </a:r>
            <a:r>
              <a:rPr lang="en-US" sz="1000" baseline="0" dirty="0" smtClean="0"/>
              <a:t>e </a:t>
            </a:r>
            <a:r>
              <a:rPr lang="en-US" sz="1000" baseline="0" dirty="0" err="1" smtClean="0"/>
              <a:t>narrazione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alternativa</a:t>
            </a:r>
            <a:endParaRPr lang="en-US" sz="1000" dirty="0"/>
          </a:p>
          <a:p>
            <a:r>
              <a:rPr lang="en-US" sz="1000" dirty="0" err="1" smtClean="0"/>
              <a:t>Finanziata</a:t>
            </a:r>
            <a:r>
              <a:rPr lang="en-US" sz="1000" baseline="0" dirty="0" smtClean="0"/>
              <a:t> da</a:t>
            </a:r>
            <a:r>
              <a:rPr lang="en-US" sz="1000" dirty="0" smtClean="0"/>
              <a:t> </a:t>
            </a:r>
            <a:r>
              <a:rPr lang="en-US" sz="1000" dirty="0"/>
              <a:t>Facebook, </a:t>
            </a:r>
            <a:r>
              <a:rPr lang="en-US" sz="1000" dirty="0" err="1" smtClean="0"/>
              <a:t>ispirata</a:t>
            </a:r>
            <a:r>
              <a:rPr lang="en-US" sz="1000" baseline="0" dirty="0" smtClean="0"/>
              <a:t> da</a:t>
            </a:r>
            <a:r>
              <a:rPr lang="en-US" sz="1000" dirty="0" smtClean="0"/>
              <a:t> un </a:t>
            </a:r>
            <a:r>
              <a:rPr lang="en-US" sz="1000" dirty="0" err="1" smtClean="0"/>
              <a:t>progetto</a:t>
            </a:r>
            <a:r>
              <a:rPr lang="en-US" sz="1000" dirty="0" smtClean="0"/>
              <a:t> </a:t>
            </a:r>
            <a:r>
              <a:rPr lang="en-US" sz="1000" dirty="0" err="1" smtClean="0"/>
              <a:t>pilota</a:t>
            </a:r>
            <a:r>
              <a:rPr lang="en-US" sz="1000" dirty="0" smtClean="0"/>
              <a:t> con Jigsaw (</a:t>
            </a:r>
            <a:r>
              <a:rPr lang="en-US" sz="1000" dirty="0" err="1" smtClean="0"/>
              <a:t>già</a:t>
            </a:r>
            <a:r>
              <a:rPr lang="en-US" sz="1000" dirty="0" smtClean="0"/>
              <a:t> Google </a:t>
            </a:r>
            <a:r>
              <a:rPr lang="en-US" sz="1000" dirty="0"/>
              <a:t>Ideas)</a:t>
            </a:r>
          </a:p>
          <a:p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Ecco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link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pagina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SMB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strumenti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utilizzabili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 per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aiutare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https://www.facebook.com/blueprint?attachment_canonical_url=https%3A%2F%2Fwww.facebook.com%2Fblueprint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un piccolo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manuale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10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pagine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sull’impegno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 per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counter-speech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tramite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Civil Courage Initiative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disponibile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inglese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francese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tedesco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http://www.strategicdialogue.org/wp-content/uploads/2016/06/OCCI-Counterspeech-Information-Pack-English.pdf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valutazione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contro-narrazioni</a:t>
            </a:r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</a:t>
            </a:r>
            <a:r>
              <a:rPr lang="en-US" sz="1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://www.strategicdialogue.org/wp-content/uploads/2016/12/CN-Monitoring-and-Evaluation-Handbook.pdf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8662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Marjolein</a:t>
            </a:r>
            <a:endParaRPr lang="en-GB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Background and progress of RAN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C104-534D-411C-95CB-C54A25B08231}" type="slidenum">
              <a:rPr lang="nl-NL" smtClean="0"/>
              <a:t>103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28578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Marjolein</a:t>
            </a:r>
            <a:endParaRPr lang="en-GB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Background and progress of RAN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C104-534D-411C-95CB-C54A25B08231}" type="slidenum">
              <a:rPr lang="nl-NL" smtClean="0"/>
              <a:t>104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543453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Background and progress of RAN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C104-534D-411C-95CB-C54A25B08231}" type="slidenum">
              <a:rPr lang="nl-NL" smtClean="0"/>
              <a:t>105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95217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Background and progress of RAN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C104-534D-411C-95CB-C54A25B08231}" type="slidenum">
              <a:rPr lang="nl-NL" smtClean="0"/>
              <a:t>106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165240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Background and progress of RAN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C104-534D-411C-95CB-C54A25B08231}" type="slidenum">
              <a:rPr lang="nl-NL" smtClean="0"/>
              <a:t>107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256838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Mohamed El Bachiri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Jihad of love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anche un libro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https://t.co/KIn4Wv78ZI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966180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err="1" smtClean="0"/>
              <a:t>Esempio</a:t>
            </a:r>
            <a:r>
              <a:rPr lang="en-US" sz="1000" b="1" dirty="0" smtClean="0"/>
              <a:t> di “</a:t>
            </a:r>
            <a:r>
              <a:rPr lang="en-US" sz="1000" b="1" dirty="0" err="1" smtClean="0"/>
              <a:t>messaggero</a:t>
            </a:r>
            <a:r>
              <a:rPr lang="en-US" sz="1000" b="1" dirty="0" smtClean="0"/>
              <a:t>” </a:t>
            </a:r>
            <a:r>
              <a:rPr lang="en-US" sz="1000" b="1" dirty="0" err="1" smtClean="0"/>
              <a:t>credibile</a:t>
            </a:r>
            <a:r>
              <a:rPr lang="en-US" sz="1000" b="1" dirty="0" smtClean="0"/>
              <a:t>:</a:t>
            </a:r>
            <a:endParaRPr lang="en-US" sz="1000" b="1" dirty="0"/>
          </a:p>
          <a:p>
            <a:r>
              <a:rPr lang="en-US" sz="1000" dirty="0" smtClean="0"/>
              <a:t>Su </a:t>
            </a:r>
            <a:r>
              <a:rPr lang="en-US" sz="1000" baseline="0" dirty="0" smtClean="0"/>
              <a:t>YouTube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troverete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numerosi</a:t>
            </a:r>
            <a:r>
              <a:rPr lang="en-US" sz="1000" baseline="0" dirty="0" smtClean="0"/>
              <a:t> video del </a:t>
            </a:r>
            <a:r>
              <a:rPr lang="en-US" sz="1000" baseline="0" dirty="0" err="1" smtClean="0"/>
              <a:t>tipo</a:t>
            </a:r>
            <a:r>
              <a:rPr lang="en-US" sz="1000" baseline="0" dirty="0" smtClean="0"/>
              <a:t> “come fare a...” con </a:t>
            </a:r>
            <a:r>
              <a:rPr lang="en-US" sz="1000" baseline="0" dirty="0" err="1" smtClean="0"/>
              <a:t>donne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insegnano</a:t>
            </a:r>
            <a:r>
              <a:rPr lang="en-US" sz="1000" baseline="0" dirty="0" smtClean="0"/>
              <a:t> come </a:t>
            </a:r>
            <a:r>
              <a:rPr lang="en-US" sz="1000" baseline="0" dirty="0" err="1" smtClean="0"/>
              <a:t>acconciare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capelli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incluso</a:t>
            </a:r>
            <a:r>
              <a:rPr lang="en-US" sz="1000" baseline="0" dirty="0" smtClean="0"/>
              <a:t> </a:t>
            </a:r>
            <a:r>
              <a:rPr lang="en-US" sz="1000" baseline="0" dirty="0" smtClean="0"/>
              <a:t>ad </a:t>
            </a:r>
            <a:r>
              <a:rPr lang="en-US" sz="1000" baseline="0" dirty="0" err="1" smtClean="0"/>
              <a:t>es</a:t>
            </a:r>
            <a:r>
              <a:rPr lang="en-US" sz="1000" baseline="0" dirty="0" smtClean="0"/>
              <a:t>. come </a:t>
            </a:r>
            <a:r>
              <a:rPr lang="en-US" sz="1000" baseline="0" dirty="0" err="1" smtClean="0"/>
              <a:t>attaccare</a:t>
            </a:r>
            <a:r>
              <a:rPr lang="en-US" sz="1000" baseline="0" dirty="0" smtClean="0"/>
              <a:t> le extension </a:t>
            </a:r>
            <a:r>
              <a:rPr lang="en-US" sz="1000" baseline="0" dirty="0" err="1" smtClean="0"/>
              <a:t>ai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capelli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naturali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avere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ricci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morbidi</a:t>
            </a:r>
            <a:r>
              <a:rPr lang="en-US" sz="1000" baseline="0" dirty="0" smtClean="0"/>
              <a:t> e </a:t>
            </a:r>
            <a:r>
              <a:rPr lang="en-US" sz="1000" baseline="0" dirty="0" err="1" smtClean="0"/>
              <a:t>naturali</a:t>
            </a:r>
            <a:r>
              <a:rPr lang="en-US" sz="1000" baseline="0" dirty="0" smtClean="0"/>
              <a:t> con </a:t>
            </a:r>
            <a:r>
              <a:rPr lang="en-US" sz="1000" baseline="0" dirty="0" err="1" smtClean="0"/>
              <a:t>capelli</a:t>
            </a:r>
            <a:r>
              <a:rPr lang="en-US" sz="1000" baseline="0" dirty="0" smtClean="0"/>
              <a:t> afro o </a:t>
            </a:r>
            <a:r>
              <a:rPr lang="en-US" sz="1000" baseline="0" dirty="0" err="1" smtClean="0"/>
              <a:t>adattare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una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parrucca</a:t>
            </a:r>
            <a:r>
              <a:rPr lang="en-US" sz="1000" baseline="0" dirty="0" smtClean="0"/>
              <a:t> lace front. </a:t>
            </a:r>
            <a:r>
              <a:rPr lang="en-US" sz="1000" baseline="0" dirty="0" err="1" smtClean="0"/>
              <a:t>Questi</a:t>
            </a:r>
            <a:r>
              <a:rPr lang="en-US" sz="1000" baseline="0" dirty="0" smtClean="0"/>
              <a:t> video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caricati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</a:t>
            </a:r>
            <a:r>
              <a:rPr lang="en-US" sz="1000" baseline="0" dirty="0" smtClean="0"/>
              <a:t> YouTube da </a:t>
            </a:r>
            <a:r>
              <a:rPr lang="en-US" sz="1000" baseline="0" dirty="0" err="1" smtClean="0"/>
              <a:t>donne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che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sono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accorte</a:t>
            </a:r>
            <a:r>
              <a:rPr lang="en-US" sz="1000" baseline="0" dirty="0" smtClean="0"/>
              <a:t> come </a:t>
            </a:r>
            <a:r>
              <a:rPr lang="en-US" sz="1000" baseline="0" dirty="0" err="1" smtClean="0"/>
              <a:t>questo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tipo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programmi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bellezza</a:t>
            </a:r>
            <a:r>
              <a:rPr lang="en-US" sz="1000" baseline="0" dirty="0" smtClean="0"/>
              <a:t> non fosse </a:t>
            </a:r>
            <a:r>
              <a:rPr lang="en-US" sz="1000" baseline="0" dirty="0" err="1" smtClean="0"/>
              <a:t>trasmesso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sulla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televisioni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tradizionali</a:t>
            </a:r>
            <a:r>
              <a:rPr lang="en-US" sz="1000" baseline="0" dirty="0" smtClean="0"/>
              <a:t>. </a:t>
            </a:r>
            <a:r>
              <a:rPr lang="en-US" sz="1000" baseline="0" dirty="0" err="1" smtClean="0"/>
              <a:t>L’interesse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delle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donne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nere</a:t>
            </a:r>
            <a:r>
              <a:rPr lang="en-US" sz="1000" baseline="0" dirty="0" smtClean="0"/>
              <a:t> per 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consigli</a:t>
            </a:r>
            <a:r>
              <a:rPr lang="en-US" sz="1000" baseline="0" dirty="0" smtClean="0"/>
              <a:t> di </a:t>
            </a:r>
            <a:r>
              <a:rPr lang="en-US" sz="1000" baseline="0" dirty="0" err="1" smtClean="0"/>
              <a:t>bellezza</a:t>
            </a:r>
            <a:r>
              <a:rPr lang="en-US" sz="1000" baseline="0" dirty="0" smtClean="0"/>
              <a:t> era </a:t>
            </a:r>
            <a:r>
              <a:rPr lang="en-US" sz="1000" baseline="0" dirty="0" err="1" smtClean="0"/>
              <a:t>ignorato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r>
              <a:rPr lang="en-US" sz="1000" baseline="0" dirty="0" err="1" smtClean="0"/>
              <a:t>Pertanto</a:t>
            </a:r>
            <a:r>
              <a:rPr lang="en-US" sz="1000" baseline="0" dirty="0" smtClean="0"/>
              <a:t> </a:t>
            </a:r>
            <a:r>
              <a:rPr lang="en-US" sz="1000" baseline="0" dirty="0" smtClean="0"/>
              <a:t>le </a:t>
            </a:r>
            <a:r>
              <a:rPr lang="en-US" sz="1000" baseline="0" dirty="0" err="1" smtClean="0"/>
              <a:t>persone</a:t>
            </a:r>
            <a:r>
              <a:rPr lang="en-US" sz="1000" baseline="0" dirty="0" smtClean="0"/>
              <a:t> del “</a:t>
            </a:r>
            <a:r>
              <a:rPr lang="en-US" sz="1000" baseline="0" dirty="0" err="1" smtClean="0"/>
              <a:t>pubblico</a:t>
            </a:r>
            <a:r>
              <a:rPr lang="en-US" sz="1000" baseline="0" dirty="0" smtClean="0"/>
              <a:t> target” </a:t>
            </a:r>
            <a:r>
              <a:rPr lang="en-US" sz="1000" baseline="0" dirty="0" err="1" smtClean="0"/>
              <a:t>hanno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iniziato</a:t>
            </a:r>
            <a:r>
              <a:rPr lang="en-US" sz="1000" baseline="0" dirty="0" smtClean="0"/>
              <a:t> a </a:t>
            </a:r>
            <a:r>
              <a:rPr lang="en-US" sz="1000" baseline="0" dirty="0" err="1" smtClean="0"/>
              <a:t>produrre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loro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stesse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questo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tipo</a:t>
            </a:r>
            <a:r>
              <a:rPr lang="en-US" sz="1000" baseline="0" dirty="0" smtClean="0"/>
              <a:t> di tutorial: </a:t>
            </a:r>
            <a:r>
              <a:rPr lang="en-US" sz="1000" baseline="0" dirty="0" err="1" smtClean="0"/>
              <a:t>ciò</a:t>
            </a:r>
            <a:r>
              <a:rPr lang="en-US" sz="1000" baseline="0" dirty="0" smtClean="0"/>
              <a:t> le </a:t>
            </a:r>
            <a:r>
              <a:rPr lang="en-US" sz="1000" baseline="0" dirty="0" err="1" smtClean="0"/>
              <a:t>rende</a:t>
            </a:r>
            <a:r>
              <a:rPr lang="en-US" sz="1000" baseline="0" dirty="0" smtClean="0"/>
              <a:t> molto </a:t>
            </a:r>
            <a:r>
              <a:rPr lang="en-US" sz="1000" baseline="0" dirty="0" err="1" smtClean="0"/>
              <a:t>credibili</a:t>
            </a:r>
            <a:r>
              <a:rPr lang="en-US" sz="1000" baseline="0" dirty="0" smtClean="0"/>
              <a:t>.</a:t>
            </a:r>
            <a:endParaRPr lang="nl-NL" sz="1000" dirty="0"/>
          </a:p>
          <a:p>
            <a:endParaRPr lang="nl-NL" sz="1000" dirty="0"/>
          </a:p>
          <a:p>
            <a:r>
              <a:rPr lang="nl-NL" sz="1000" dirty="0"/>
              <a:t>https://youtu.be/HbFgSQLO04E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279339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000" b="1" u="sng" dirty="0" smtClean="0"/>
              <a:t>Esempio di voce credibile</a:t>
            </a:r>
            <a:endParaRPr lang="nl-NL" sz="1000" b="1" u="sng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Humza Arshad: </a:t>
            </a:r>
            <a:r>
              <a:rPr lang="en-US" sz="1000" b="0" i="0" u="none" strike="noStrike" baseline="0" dirty="0" err="1"/>
              <a:t>Badmans</a:t>
            </a:r>
            <a:r>
              <a:rPr lang="en-US" sz="1000" b="0" i="0" u="none" strike="noStrike" baseline="0" dirty="0"/>
              <a:t> World 14 | New Scotland Yard | </a:t>
            </a:r>
            <a:r>
              <a:rPr lang="en-US" sz="1000" b="0" i="0" u="none" strike="noStrike" baseline="0" dirty="0" err="1"/>
              <a:t>Humza</a:t>
            </a:r>
            <a:r>
              <a:rPr lang="en-US" sz="1000" b="0" i="0" u="none" strike="noStrike" baseline="0" dirty="0"/>
              <a:t> Productions</a:t>
            </a:r>
            <a:endParaRPr lang="nl-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000" dirty="0"/>
              <a:t>https://www.youtube.com/watch?v=Q-7ACpHnLfk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baseline="0" dirty="0"/>
          </a:p>
          <a:p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58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72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00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730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2DE-AABD-4E4C-A8DE-DB395B58E1C9}" type="datetime1">
              <a:rPr lang="nl-NL" smtClean="0"/>
              <a:t>14-7-2017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E50D-6E97-44E7-8049-26A5E9C252B9}" type="slidenum">
              <a:rPr lang="nl-NL" smtClean="0"/>
              <a:t>‹#›</a:t>
            </a:fld>
            <a:endParaRPr lang="nl-NL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623392" y="980728"/>
            <a:ext cx="10945216" cy="4104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2B38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504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1922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2DE-AABD-4E4C-A8DE-DB395B58E1C9}" type="datetime1">
              <a:rPr lang="nl-NL" smtClean="0"/>
              <a:t>14-7-2017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E50D-6E97-44E7-8049-26A5E9C252B9}" type="slidenum">
              <a:rPr lang="nl-NL" smtClean="0"/>
              <a:t>‹#›</a:t>
            </a:fld>
            <a:endParaRPr lang="nl-NL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623392" y="980728"/>
            <a:ext cx="10945216" cy="4104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2B38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504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14929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2DE-AABD-4E4C-A8DE-DB395B58E1C9}" type="datetime1">
              <a:rPr lang="nl-NL" smtClean="0"/>
              <a:t>14-7-2017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E50D-6E97-44E7-8049-26A5E9C252B9}" type="slidenum">
              <a:rPr lang="nl-NL" smtClean="0"/>
              <a:t>‹#›</a:t>
            </a:fld>
            <a:endParaRPr lang="nl-NL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623392" y="980728"/>
            <a:ext cx="10945216" cy="4104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2B38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504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7844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2DE-AABD-4E4C-A8DE-DB395B58E1C9}" type="datetime1">
              <a:rPr lang="nl-NL" smtClean="0"/>
              <a:pPr/>
              <a:t>14-7-2017</a:t>
            </a:fld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14E50D-6E97-44E7-8049-26A5E9C252B9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2B38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504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9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33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66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4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70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76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26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43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43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958CF-FA03-4B87-91E2-A84608E41141}" type="datetimeFigureOut">
              <a:rPr lang="nl-NL" smtClean="0"/>
              <a:t>14-7-2017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27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openyoureyes.net/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thefreeinitiative.com/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SIbsHKEP-8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iveItUp4/?fref=ts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etobegrey.org/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intl/en/yt/creators-for-change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www.nptechforgood.com/2015/02/08/10-twitter-best-practices-for-nonprofits/" TargetMode="External"/><Relationship Id="rId10" Type="http://schemas.openxmlformats.org/officeDocument/2006/relationships/hyperlink" Target="https://jigsaw.google.com/projects/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nonprofits.fb.com/success-stories/?ref=nav-dropdow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\Volumes\USB\Luke%20Newbold%20presentation%2004-05-17\media2.mp4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WimK\Desktop\media3.mov" TargetMode="External"/><Relationship Id="rId1" Type="http://schemas.microsoft.com/office/2007/relationships/media" Target="file:///C:\Users\WimK\Desktop\media3.mov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jIQ0ctzyZE" TargetMode="Externa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png"/><Relationship Id="rId7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://europa.us6.list-manage1.com/track/click?u=c3beef00c1800c927c40284a8&amp;id=b640ac16c8&amp;e=da422a6973" TargetMode="External"/><Relationship Id="rId3" Type="http://schemas.openxmlformats.org/officeDocument/2006/relationships/hyperlink" Target="http://europa.us6.list-manage1.com/track/click?u=c3beef00c1800c927c40284a8&amp;id=3426c502c2&amp;e=da422a6973" TargetMode="External"/><Relationship Id="rId7" Type="http://schemas.openxmlformats.org/officeDocument/2006/relationships/hyperlink" Target="http://europa.us6.list-manage.com/track/click?u=c3beef00c1800c927c40284a8&amp;id=bf18a9b89d&amp;e=da422a6973" TargetMode="External"/><Relationship Id="rId12" Type="http://schemas.openxmlformats.org/officeDocument/2006/relationships/hyperlink" Target="http://europa.us6.list-manage.com/track/click?u=c3beef00c1800c927c40284a8&amp;id=694f47991e&amp;e=da422a6973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uropa.us6.list-manage.com/track/click?u=c3beef00c1800c927c40284a8&amp;id=7ff013e2d8&amp;e=da422a6973" TargetMode="External"/><Relationship Id="rId11" Type="http://schemas.openxmlformats.org/officeDocument/2006/relationships/hyperlink" Target="http://europa.us6.list-manage.com/track/click?u=c3beef00c1800c927c40284a8&amp;id=4900240c8c&amp;e=da422a6973" TargetMode="External"/><Relationship Id="rId5" Type="http://schemas.openxmlformats.org/officeDocument/2006/relationships/hyperlink" Target="http://europa.us6.list-manage.com/track/click?u=c3beef00c1800c927c40284a8&amp;id=e6596a9b40&amp;e=da422a6973" TargetMode="External"/><Relationship Id="rId10" Type="http://schemas.openxmlformats.org/officeDocument/2006/relationships/hyperlink" Target="http://europa.us6.list-manage1.com/track/click?u=c3beef00c1800c927c40284a8&amp;id=1e6b24b225&amp;e=da422a6973" TargetMode="External"/><Relationship Id="rId4" Type="http://schemas.openxmlformats.org/officeDocument/2006/relationships/hyperlink" Target="http://europa.us6.list-manage.com/track/click?u=c3beef00c1800c927c40284a8&amp;id=a18d152827&amp;e=da422a6973" TargetMode="External"/><Relationship Id="rId9" Type="http://schemas.openxmlformats.org/officeDocument/2006/relationships/hyperlink" Target="http://europa.us6.list-manage1.com/track/click?u=c3beef00c1800c927c40284a8&amp;id=9540f2f542&amp;e=da422a6973" TargetMode="Externa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s://nonprofits.fb.com/topic/ads/" TargetMode="External"/><Relationship Id="rId3" Type="http://schemas.openxmlformats.org/officeDocument/2006/relationships/hyperlink" Target="http://www.strategicdialogue.org/wp-content/uploads/2016/06/OCCI-Counterspeech-Information-Pack-English.pdf" TargetMode="External"/><Relationship Id="rId7" Type="http://schemas.openxmlformats.org/officeDocument/2006/relationships/hyperlink" Target="https://www.facebook.com/blueprint?attachment_canonical_url=https://www.facebook.com/blueprint" TargetMode="External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meefairbairn.org.uk/" TargetMode="External"/><Relationship Id="rId11" Type="http://schemas.openxmlformats.org/officeDocument/2006/relationships/hyperlink" Target="http://bit.ly/10fundamentals" TargetMode="External"/><Relationship Id="rId5" Type="http://schemas.openxmlformats.org/officeDocument/2006/relationships/hyperlink" Target="http://www.counternarratives.org/" TargetMode="External"/><Relationship Id="rId10" Type="http://schemas.openxmlformats.org/officeDocument/2006/relationships/hyperlink" Target="https://www.youtube.com/watch?feature=player_embedded&amp;v=YpKAtk5C0lM" TargetMode="External"/><Relationship Id="rId4" Type="http://schemas.openxmlformats.org/officeDocument/2006/relationships/hyperlink" Target="http://www.strategicdialogue.org/wp-content/uploads/2016/06/Counter-narrative-Handbook_1.pdf" TargetMode="External"/><Relationship Id="rId9" Type="http://schemas.openxmlformats.org/officeDocument/2006/relationships/hyperlink" Target="https://www.youtube.com/nonprofi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2513" y="453611"/>
            <a:ext cx="10768084" cy="23876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Creare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campagne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online di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contro-narrazione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narrazione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alternativa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23582" y="2933286"/>
            <a:ext cx="10194878" cy="1655762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Seminario</a:t>
            </a:r>
            <a:r>
              <a:rPr lang="en-US" sz="3200" dirty="0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sz="3200" dirty="0" err="1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formazione</a:t>
            </a:r>
            <a:r>
              <a:rPr lang="en-US" sz="3200" dirty="0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dirty="0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Civil </a:t>
            </a:r>
            <a:r>
              <a:rPr lang="en-US" sz="3200" dirty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Society Empowerment </a:t>
            </a:r>
            <a:r>
              <a:rPr lang="en-US" sz="3200" dirty="0" err="1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endParaRPr lang="en-US" sz="3200" dirty="0">
              <a:solidFill>
                <a:srgbClr val="002060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764" y="5061024"/>
            <a:ext cx="2180261" cy="728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 descr="logo_ce-en-rvb-h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91" y="4827873"/>
            <a:ext cx="1724038" cy="1194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021" y="4895839"/>
            <a:ext cx="1212798" cy="1058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32" y="4897005"/>
            <a:ext cx="1035543" cy="105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20" y="4897006"/>
            <a:ext cx="1058866" cy="1056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75" y="4895839"/>
            <a:ext cx="1061199" cy="1058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622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74229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Corbel" panose="020B0503020204020204" pitchFamily="34" charset="0"/>
              </a:rPr>
              <a:t>“Il 70</a:t>
            </a:r>
            <a:r>
              <a:rPr lang="en-US" sz="4000" dirty="0">
                <a:latin typeface="Corbel" panose="020B0503020204020204" pitchFamily="34" charset="0"/>
              </a:rPr>
              <a:t>% </a:t>
            </a:r>
            <a:r>
              <a:rPr lang="en-US" sz="4000" dirty="0" err="1" smtClean="0">
                <a:latin typeface="Corbel" panose="020B0503020204020204" pitchFamily="34" charset="0"/>
              </a:rPr>
              <a:t>degli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adolescenti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smtClean="0">
                <a:latin typeface="Corbel" panose="020B0503020204020204" pitchFamily="34" charset="0"/>
              </a:rPr>
              <a:t>e </a:t>
            </a:r>
            <a:r>
              <a:rPr lang="en-US" sz="4000" dirty="0" err="1" smtClean="0">
                <a:latin typeface="Corbel" panose="020B0503020204020204" pitchFamily="34" charset="0"/>
              </a:rPr>
              <a:t>dei</a:t>
            </a:r>
            <a:r>
              <a:rPr lang="en-US" sz="4000" dirty="0" smtClean="0">
                <a:latin typeface="Corbel" panose="020B0503020204020204" pitchFamily="34" charset="0"/>
              </a:rPr>
              <a:t> millennial </a:t>
            </a:r>
            <a:r>
              <a:rPr lang="en-US" sz="4000" dirty="0" err="1" smtClean="0">
                <a:latin typeface="Corbel" panose="020B0503020204020204" pitchFamily="34" charset="0"/>
              </a:rPr>
              <a:t>ritiene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che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gli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youtuber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influenzino</a:t>
            </a:r>
            <a:r>
              <a:rPr lang="en-US" sz="4000" dirty="0" smtClean="0">
                <a:latin typeface="Corbel" panose="020B0503020204020204" pitchFamily="34" charset="0"/>
              </a:rPr>
              <a:t> la </a:t>
            </a:r>
            <a:r>
              <a:rPr lang="en-US" sz="4000" dirty="0" err="1" smtClean="0">
                <a:latin typeface="Corbel" panose="020B0503020204020204" pitchFamily="34" charset="0"/>
              </a:rPr>
              <a:t>cultura</a:t>
            </a:r>
            <a:r>
              <a:rPr lang="en-US" sz="4000" dirty="0" smtClean="0">
                <a:latin typeface="Corbel" panose="020B0503020204020204" pitchFamily="34" charset="0"/>
              </a:rPr>
              <a:t> e la </a:t>
            </a:r>
            <a:r>
              <a:rPr lang="en-US" sz="4000" dirty="0" err="1" smtClean="0">
                <a:latin typeface="Corbel" panose="020B0503020204020204" pitchFamily="34" charset="0"/>
              </a:rPr>
              <a:t>loro</a:t>
            </a:r>
            <a:r>
              <a:rPr lang="en-US" sz="4000" dirty="0" smtClean="0">
                <a:latin typeface="Corbel" panose="020B0503020204020204" pitchFamily="34" charset="0"/>
              </a:rPr>
              <a:t> vita”.</a:t>
            </a:r>
            <a:endParaRPr lang="en-US" sz="4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nl-NL" sz="4000" dirty="0">
              <a:latin typeface="Corbel" panose="020B0503020204020204" pitchFamily="34" charset="0"/>
            </a:endParaRPr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6" name="Picture 2" descr="https://www.youtube.com/yt/brand/media/image/YouTube-icon-full_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103" y="256641"/>
            <a:ext cx="1967026" cy="138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3682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1702629"/>
            <a:ext cx="6299579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Counter Speech Information Pack</a:t>
            </a:r>
            <a:endParaRPr lang="nl-NL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38200" y="3163129"/>
            <a:ext cx="6136758" cy="2623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Online Civil Courage Initiative OCCI </a:t>
            </a: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EN, GE, FR</a:t>
            </a:r>
            <a:endParaRPr lang="en-US" sz="1400" u="sng" dirty="0">
              <a:latin typeface="Corbel" panose="020B0503020204020204" pitchFamily="34" charset="0"/>
            </a:endParaRPr>
          </a:p>
        </p:txBody>
      </p:sp>
      <p:pic>
        <p:nvPicPr>
          <p:cNvPr id="1026" name="Picture 2" descr="http://www.netz-gegen-nazis.de/files/titelbild-infopaket-isd-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81" y="341194"/>
            <a:ext cx="4256016" cy="602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9309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ClJ81HtWQAAafl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45" y="791570"/>
            <a:ext cx="6925154" cy="489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51591" y="911209"/>
            <a:ext cx="4328751" cy="449899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/>
            </a:r>
            <a:br>
              <a:rPr lang="en-US" dirty="0">
                <a:latin typeface="Corbel" panose="020B0503020204020204" pitchFamily="34" charset="0"/>
              </a:rPr>
            </a:br>
            <a:r>
              <a:rPr lang="en-US" b="1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Contenuti</a:t>
            </a:r>
            <a:endParaRPr lang="en-US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latin typeface="Corbel" panose="020B0503020204020204" pitchFamily="34" charset="0"/>
              </a:rPr>
              <a:t>Pianificare una campagna</a:t>
            </a:r>
            <a:endParaRPr lang="nl-NL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orbel" panose="020B0503020204020204" pitchFamily="34" charset="0"/>
              </a:rPr>
              <a:t>Creare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contenuti</a:t>
            </a:r>
            <a:endParaRPr lang="nl-NL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orbel" panose="020B0503020204020204" pitchFamily="34" charset="0"/>
              </a:rPr>
              <a:t>Gestire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una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campagna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endParaRPr lang="nl-NL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orbel" panose="020B0503020204020204" pitchFamily="34" charset="0"/>
              </a:rPr>
              <a:t>Pubblicità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smtClean="0">
                <a:latin typeface="Corbel" panose="020B0503020204020204" pitchFamily="34" charset="0"/>
              </a:rPr>
              <a:t>online</a:t>
            </a:r>
            <a:endParaRPr lang="nl-NL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latin typeface="Corbel" panose="020B0503020204020204" pitchFamily="34" charset="0"/>
              </a:rPr>
              <a:t>Coinvolgere il pubblico</a:t>
            </a:r>
            <a:endParaRPr lang="nl-NL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latin typeface="Corbel" panose="020B0503020204020204" pitchFamily="34" charset="0"/>
              </a:rPr>
              <a:t>Valutare le campagne</a:t>
            </a:r>
            <a:endParaRPr lang="nl-NL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orbel" panose="020B0503020204020204" pitchFamily="34" charset="0"/>
              </a:rPr>
              <a:t>Strumenti</a:t>
            </a:r>
            <a:r>
              <a:rPr lang="en-US" dirty="0" smtClean="0">
                <a:latin typeface="Corbel" panose="020B0503020204020204" pitchFamily="34" charset="0"/>
              </a:rPr>
              <a:t> e </a:t>
            </a:r>
            <a:r>
              <a:rPr lang="en-US" dirty="0" err="1" smtClean="0">
                <a:latin typeface="Corbel" panose="020B0503020204020204" pitchFamily="34" charset="0"/>
              </a:rPr>
              <a:t>risorse</a:t>
            </a: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63525" y="6159424"/>
            <a:ext cx="8633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Institute of Strategic Dialogue ISD, 2016 </a:t>
            </a:r>
          </a:p>
          <a:p>
            <a:r>
              <a:rPr lang="en-US" sz="1400"/>
              <a:t>http://www.strategicdialogue.org/wp-content/uploads/2016/06/Counter-narrative-Handbook_1.pdf</a:t>
            </a:r>
          </a:p>
        </p:txBody>
      </p:sp>
    </p:spTree>
    <p:extLst>
      <p:ext uri="{BB962C8B-B14F-4D97-AF65-F5344CB8AC3E}">
        <p14:creationId xmlns:p14="http://schemas.microsoft.com/office/powerpoint/2010/main" val="28252253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12" y="8600"/>
            <a:ext cx="9895127" cy="69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3962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your eyes</a:t>
            </a:r>
            <a:endParaRPr lang="nl-NL" dirty="0"/>
          </a:p>
        </p:txBody>
      </p:sp>
      <p:pic>
        <p:nvPicPr>
          <p:cNvPr id="5122" name="Picture 2">
            <a:hlinkClick r:id="rId3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r="4361"/>
          <a:stretch>
            <a:fillRect/>
          </a:stretch>
        </p:blipFill>
        <p:spPr bwMode="auto">
          <a:xfrm>
            <a:off x="880567" y="2067744"/>
            <a:ext cx="1094521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0876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initiative</a:t>
            </a:r>
            <a:endParaRPr lang="nl-NL" dirty="0"/>
          </a:p>
        </p:txBody>
      </p:sp>
      <p:pic>
        <p:nvPicPr>
          <p:cNvPr id="6146" name="Picture 2">
            <a:hlinkClick r:id="rId3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r="43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3081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Germany, Trojan T-shit</a:t>
            </a:r>
            <a:endParaRPr lang="nl-NL" dirty="0"/>
          </a:p>
        </p:txBody>
      </p:sp>
      <p:pic>
        <p:nvPicPr>
          <p:cNvPr id="4098" name="Picture 2">
            <a:hlinkClick r:id="rId3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 b="486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1736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Give it up 4 </a:t>
            </a:r>
            <a:r>
              <a:rPr lang="en-US" sz="2800" b="1" dirty="0" err="1"/>
              <a:t>ramadan</a:t>
            </a:r>
            <a:endParaRPr lang="nl-NL" sz="2800" b="1" dirty="0"/>
          </a:p>
        </p:txBody>
      </p:sp>
      <p:sp>
        <p:nvSpPr>
          <p:cNvPr id="2" name="AutoShape 2" descr="Afbeeldingsresultaat voor lessons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4" y="838200"/>
            <a:ext cx="57435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3705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b="1" dirty="0" err="1"/>
              <a:t>Dare</a:t>
            </a:r>
            <a:r>
              <a:rPr lang="nl-NL" sz="2800" b="1" dirty="0"/>
              <a:t> </a:t>
            </a:r>
            <a:r>
              <a:rPr lang="nl-NL" sz="2800" b="1" dirty="0" err="1"/>
              <a:t>to</a:t>
            </a:r>
            <a:r>
              <a:rPr lang="nl-NL" sz="2800" b="1" dirty="0"/>
              <a:t> </a:t>
            </a:r>
            <a:r>
              <a:rPr lang="nl-NL" sz="2800" b="1" dirty="0" err="1"/>
              <a:t>be</a:t>
            </a:r>
            <a:r>
              <a:rPr lang="nl-NL" sz="2800" b="1" dirty="0"/>
              <a:t> </a:t>
            </a:r>
            <a:r>
              <a:rPr lang="nl-NL" sz="2800" b="1" dirty="0" err="1"/>
              <a:t>grey</a:t>
            </a:r>
            <a:endParaRPr lang="nl-NL" sz="2800" b="1" dirty="0"/>
          </a:p>
        </p:txBody>
      </p:sp>
      <p:sp>
        <p:nvSpPr>
          <p:cNvPr id="2" name="AutoShape 2" descr="Afbeeldingsresultaat voor lessons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862139"/>
            <a:ext cx="61531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58510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" b="1901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7874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Video van black hair </a:t>
            </a:r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8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11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Corbel" panose="020B0503020204020204" pitchFamily="34" charset="0"/>
              </a:rPr>
              <a:t>“Public Broadcast News Service</a:t>
            </a:r>
            <a:r>
              <a:rPr lang="en-US" sz="4000" dirty="0" smtClean="0">
                <a:latin typeface="Corbel" panose="020B0503020204020204" pitchFamily="34" charset="0"/>
              </a:rPr>
              <a:t>” </a:t>
            </a:r>
            <a:br>
              <a:rPr lang="en-US" sz="4000" dirty="0" smtClean="0">
                <a:latin typeface="Corbel" panose="020B0503020204020204" pitchFamily="34" charset="0"/>
              </a:rPr>
            </a:br>
            <a:r>
              <a:rPr lang="en-US" sz="4000" dirty="0" smtClean="0">
                <a:latin typeface="Corbel" panose="020B0503020204020204" pitchFamily="34" charset="0"/>
              </a:rPr>
              <a:t>(</a:t>
            </a:r>
            <a:r>
              <a:rPr lang="en-US" sz="4000" dirty="0" err="1" smtClean="0">
                <a:latin typeface="Corbel" panose="020B0503020204020204" pitchFamily="34" charset="0"/>
              </a:rPr>
              <a:t>Servizio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pubblico</a:t>
            </a:r>
            <a:r>
              <a:rPr lang="en-US" sz="4000" dirty="0" smtClean="0">
                <a:latin typeface="Corbel" panose="020B0503020204020204" pitchFamily="34" charset="0"/>
              </a:rPr>
              <a:t> di </a:t>
            </a:r>
            <a:r>
              <a:rPr lang="en-US" sz="4000" dirty="0" err="1" smtClean="0">
                <a:latin typeface="Corbel" panose="020B0503020204020204" pitchFamily="34" charset="0"/>
              </a:rPr>
              <a:t>informazione</a:t>
            </a:r>
            <a:r>
              <a:rPr lang="en-US" sz="4000" dirty="0" smtClean="0">
                <a:latin typeface="Corbel" panose="020B0503020204020204" pitchFamily="34" charset="0"/>
              </a:rPr>
              <a:t>)</a:t>
            </a:r>
            <a:endParaRPr lang="en-US" sz="4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Corbel" panose="020B0503020204020204" pitchFamily="34" charset="0"/>
              </a:rPr>
              <a:t>Il 40</a:t>
            </a:r>
            <a:r>
              <a:rPr lang="en-US" sz="4000" dirty="0">
                <a:latin typeface="Corbel" panose="020B0503020204020204" pitchFamily="34" charset="0"/>
              </a:rPr>
              <a:t>% </a:t>
            </a:r>
            <a:r>
              <a:rPr lang="en-US" sz="4000" dirty="0" err="1" smtClean="0">
                <a:latin typeface="Corbel" panose="020B0503020204020204" pitchFamily="34" charset="0"/>
              </a:rPr>
              <a:t>sono</a:t>
            </a:r>
            <a:r>
              <a:rPr lang="en-US" sz="4000" dirty="0" smtClean="0">
                <a:latin typeface="Corbel" panose="020B0503020204020204" pitchFamily="34" charset="0"/>
              </a:rPr>
              <a:t>  ‘</a:t>
            </a:r>
            <a:r>
              <a:rPr lang="en-US" sz="4000" dirty="0" err="1" smtClean="0">
                <a:latin typeface="Corbel" panose="020B0503020204020204" pitchFamily="34" charset="0"/>
              </a:rPr>
              <a:t>ascoltatori</a:t>
            </a:r>
            <a:r>
              <a:rPr lang="en-US" sz="4000" dirty="0" smtClean="0">
                <a:latin typeface="Corbel" panose="020B0503020204020204" pitchFamily="34" charset="0"/>
              </a:rPr>
              <a:t>’</a:t>
            </a:r>
            <a:endParaRPr lang="en-US" sz="4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Corbel" panose="020B0503020204020204" pitchFamily="34" charset="0"/>
            </a:endParaRPr>
          </a:p>
        </p:txBody>
      </p:sp>
      <p:pic>
        <p:nvPicPr>
          <p:cNvPr id="4" name="Afbeeld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386" y="362333"/>
            <a:ext cx="1880515" cy="187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19322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6888" r="4022" b="4646"/>
          <a:stretch/>
        </p:blipFill>
        <p:spPr bwMode="auto">
          <a:xfrm>
            <a:off x="-1" y="0"/>
            <a:ext cx="12192001" cy="691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89978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69" y="700585"/>
            <a:ext cx="7512562" cy="511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09802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3100" y="6070600"/>
            <a:ext cx="5168900" cy="787400"/>
          </a:xfrm>
          <a:noFill/>
        </p:spPr>
        <p:txBody>
          <a:bodyPr>
            <a:normAutofit/>
          </a:bodyPr>
          <a:lstStyle/>
          <a:p>
            <a:pPr algn="r"/>
            <a:r>
              <a:rPr lang="nl-NL" sz="3200" b="1">
                <a:solidFill>
                  <a:schemeClr val="bg1"/>
                </a:solidFill>
              </a:rPr>
              <a:t>Link…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106" y="186017"/>
            <a:ext cx="6042463" cy="6380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66933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 descr="Title 1"/>
          <p:cNvSpPr>
            <a:spLocks noGrp="1" noChangeArrowheads="1"/>
          </p:cNvSpPr>
          <p:nvPr>
            <p:ph type="title"/>
          </p:nvPr>
        </p:nvSpPr>
        <p:spPr>
          <a:xfrm>
            <a:off x="410965" y="463008"/>
            <a:ext cx="11281025" cy="1325563"/>
          </a:xfrm>
        </p:spPr>
        <p:txBody>
          <a:bodyPr>
            <a:normAutofit fontScale="90000"/>
          </a:bodyPr>
          <a:lstStyle/>
          <a:p>
            <a:pPr defTabSz="831850" eaLnBrk="1">
              <a:defRPr/>
            </a:pPr>
            <a:r>
              <a:rPr lang="en-US" altLang="en-US" sz="3500" dirty="0" err="1" smtClean="0">
                <a:sym typeface="Calibri" charset="0"/>
              </a:rPr>
              <a:t>Ritenete</a:t>
            </a:r>
            <a:r>
              <a:rPr lang="en-US" altLang="en-US" sz="3500" dirty="0" smtClean="0">
                <a:sym typeface="Calibri" charset="0"/>
              </a:rPr>
              <a:t> </a:t>
            </a:r>
            <a:r>
              <a:rPr lang="en-US" altLang="en-US" sz="3500" dirty="0" err="1" smtClean="0">
                <a:sym typeface="Calibri" charset="0"/>
              </a:rPr>
              <a:t>che</a:t>
            </a:r>
            <a:r>
              <a:rPr lang="en-US" altLang="en-US" sz="3500" dirty="0" smtClean="0">
                <a:sym typeface="Calibri" charset="0"/>
              </a:rPr>
              <a:t> un social network (a </a:t>
            </a:r>
            <a:r>
              <a:rPr lang="en-US" altLang="en-US" sz="3500" dirty="0" err="1" smtClean="0">
                <a:sym typeface="Calibri" charset="0"/>
              </a:rPr>
              <a:t>esclusione</a:t>
            </a:r>
            <a:r>
              <a:rPr lang="en-US" altLang="en-US" sz="3500" dirty="0" smtClean="0">
                <a:sym typeface="Calibri" charset="0"/>
              </a:rPr>
              <a:t> </a:t>
            </a:r>
            <a:r>
              <a:rPr lang="en-US" altLang="en-US" sz="3500" dirty="0" err="1" smtClean="0">
                <a:sym typeface="Calibri" charset="0"/>
              </a:rPr>
              <a:t>dei</a:t>
            </a:r>
            <a:r>
              <a:rPr lang="en-US" altLang="en-US" sz="3500" dirty="0" smtClean="0">
                <a:sym typeface="Calibri" charset="0"/>
              </a:rPr>
              <a:t> 3 </a:t>
            </a:r>
            <a:r>
              <a:rPr lang="en-US" altLang="en-US" sz="3500" dirty="0" err="1" smtClean="0">
                <a:sym typeface="Calibri" charset="0"/>
              </a:rPr>
              <a:t>grandi</a:t>
            </a:r>
            <a:r>
              <a:rPr lang="en-US" altLang="en-US" sz="3500" dirty="0" smtClean="0">
                <a:sym typeface="Calibri" charset="0"/>
              </a:rPr>
              <a:t>) </a:t>
            </a:r>
            <a:r>
              <a:rPr lang="en-US" altLang="en-US" sz="3500" dirty="0" err="1" smtClean="0">
                <a:sym typeface="Calibri" charset="0"/>
              </a:rPr>
              <a:t>potrebbe</a:t>
            </a:r>
            <a:r>
              <a:rPr lang="en-US" altLang="en-US" sz="3500" dirty="0" smtClean="0">
                <a:sym typeface="Calibri" charset="0"/>
              </a:rPr>
              <a:t> </a:t>
            </a:r>
            <a:r>
              <a:rPr lang="en-US" altLang="en-US" sz="3500" dirty="0" err="1" smtClean="0">
                <a:sym typeface="Calibri" charset="0"/>
              </a:rPr>
              <a:t>essere</a:t>
            </a:r>
            <a:r>
              <a:rPr lang="en-US" altLang="en-US" sz="3500" dirty="0" smtClean="0">
                <a:sym typeface="Calibri" charset="0"/>
              </a:rPr>
              <a:t> </a:t>
            </a:r>
            <a:r>
              <a:rPr lang="en-US" altLang="en-US" sz="3500" dirty="0" err="1" smtClean="0">
                <a:sym typeface="Calibri" charset="0"/>
              </a:rPr>
              <a:t>utilizzato</a:t>
            </a:r>
            <a:r>
              <a:rPr lang="en-US" altLang="en-US" sz="3500" dirty="0" smtClean="0">
                <a:sym typeface="Calibri" charset="0"/>
              </a:rPr>
              <a:t> per </a:t>
            </a:r>
            <a:r>
              <a:rPr lang="en-US" altLang="en-US" sz="3500" dirty="0" err="1" smtClean="0">
                <a:sym typeface="Calibri" charset="0"/>
              </a:rPr>
              <a:t>fermare</a:t>
            </a:r>
            <a:r>
              <a:rPr lang="en-US" altLang="en-US" sz="3500" dirty="0" smtClean="0">
                <a:sym typeface="Calibri" charset="0"/>
              </a:rPr>
              <a:t> </a:t>
            </a:r>
            <a:r>
              <a:rPr lang="en-US" altLang="en-US" sz="3500" dirty="0" err="1" smtClean="0">
                <a:sym typeface="Calibri" charset="0"/>
              </a:rPr>
              <a:t>l’odio</a:t>
            </a:r>
            <a:r>
              <a:rPr lang="en-US" altLang="en-US" sz="3500" dirty="0" smtClean="0">
                <a:sym typeface="Calibri" charset="0"/>
              </a:rPr>
              <a:t>/la </a:t>
            </a:r>
            <a:r>
              <a:rPr lang="en-US" altLang="en-US" sz="3500" dirty="0" err="1" smtClean="0">
                <a:sym typeface="Calibri" charset="0"/>
              </a:rPr>
              <a:t>violenza</a:t>
            </a:r>
            <a:r>
              <a:rPr lang="en-US" altLang="en-US" sz="3500" dirty="0" smtClean="0">
                <a:sym typeface="Calibri" charset="0"/>
              </a:rPr>
              <a:t>/ </a:t>
            </a:r>
            <a:r>
              <a:rPr lang="en-US" altLang="en-US" sz="3500" dirty="0" err="1" smtClean="0">
                <a:sym typeface="Calibri" charset="0"/>
              </a:rPr>
              <a:t>il</a:t>
            </a:r>
            <a:r>
              <a:rPr lang="en-US" altLang="en-US" sz="3500" dirty="0" smtClean="0">
                <a:sym typeface="Calibri" charset="0"/>
              </a:rPr>
              <a:t> </a:t>
            </a:r>
            <a:r>
              <a:rPr lang="en-US" altLang="en-US" sz="3500" dirty="0" err="1" smtClean="0">
                <a:sym typeface="Calibri" charset="0"/>
              </a:rPr>
              <a:t>terrorismo</a:t>
            </a:r>
            <a:r>
              <a:rPr lang="en-US" altLang="en-US" sz="3500" dirty="0" smtClean="0">
                <a:sym typeface="Calibri" charset="0"/>
              </a:rPr>
              <a:t>?</a:t>
            </a:r>
            <a:endParaRPr lang="en-US" altLang="en-US" sz="3500" dirty="0">
              <a:sym typeface="Calibri" charset="0"/>
            </a:endParaRPr>
          </a:p>
        </p:txBody>
      </p:sp>
      <p:sp>
        <p:nvSpPr>
          <p:cNvPr id="58370" name="Rectangle 2" descr="TextBox 4"/>
          <p:cNvSpPr>
            <a:spLocks/>
          </p:cNvSpPr>
          <p:nvPr/>
        </p:nvSpPr>
        <p:spPr bwMode="auto">
          <a:xfrm>
            <a:off x="6692900" y="2034633"/>
            <a:ext cx="4376738" cy="20313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r>
              <a:rPr lang="en-US" altLang="en-US" dirty="0">
                <a:solidFill>
                  <a:srgbClr val="F2F2F2"/>
                </a:solidFill>
              </a:rPr>
              <a:t>“</a:t>
            </a:r>
            <a:r>
              <a:rPr lang="en-US" altLang="en-US" dirty="0" err="1">
                <a:solidFill>
                  <a:srgbClr val="F2F2F2"/>
                </a:solidFill>
              </a:rPr>
              <a:t>Instagram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potrebbe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farlo</a:t>
            </a:r>
            <a:r>
              <a:rPr lang="en-US" altLang="en-US" dirty="0" smtClean="0">
                <a:solidFill>
                  <a:srgbClr val="F2F2F2"/>
                </a:solidFill>
              </a:rPr>
              <a:t> in un </a:t>
            </a:r>
            <a:r>
              <a:rPr lang="en-US" altLang="en-US" dirty="0" err="1" smtClean="0">
                <a:solidFill>
                  <a:srgbClr val="F2F2F2"/>
                </a:solidFill>
              </a:rPr>
              <a:t>certo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senso</a:t>
            </a:r>
            <a:r>
              <a:rPr lang="en-US" altLang="en-US" dirty="0" smtClean="0">
                <a:solidFill>
                  <a:srgbClr val="F2F2F2"/>
                </a:solidFill>
              </a:rPr>
              <a:t>: </a:t>
            </a:r>
            <a:r>
              <a:rPr lang="en-US" altLang="en-US" dirty="0" err="1" smtClean="0">
                <a:solidFill>
                  <a:srgbClr val="F2F2F2"/>
                </a:solidFill>
              </a:rPr>
              <a:t>immagini</a:t>
            </a:r>
            <a:r>
              <a:rPr lang="en-US" altLang="en-US" dirty="0" smtClean="0">
                <a:solidFill>
                  <a:srgbClr val="F2F2F2"/>
                </a:solidFill>
              </a:rPr>
              <a:t> del </a:t>
            </a:r>
            <a:r>
              <a:rPr lang="en-US" altLang="en-US" dirty="0" err="1" smtClean="0">
                <a:solidFill>
                  <a:srgbClr val="F2F2F2"/>
                </a:solidFill>
              </a:rPr>
              <a:t>terrorismo</a:t>
            </a:r>
            <a:r>
              <a:rPr lang="en-US" altLang="en-US" dirty="0" smtClean="0">
                <a:solidFill>
                  <a:srgbClr val="F2F2F2"/>
                </a:solidFill>
              </a:rPr>
              <a:t>, non solo </a:t>
            </a:r>
            <a:r>
              <a:rPr lang="en-US" altLang="en-US" dirty="0" err="1" smtClean="0">
                <a:solidFill>
                  <a:srgbClr val="F2F2F2"/>
                </a:solidFill>
              </a:rPr>
              <a:t>il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lato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negativo</a:t>
            </a:r>
            <a:r>
              <a:rPr lang="en-US" altLang="en-US" dirty="0" smtClean="0">
                <a:solidFill>
                  <a:srgbClr val="F2F2F2"/>
                </a:solidFill>
              </a:rPr>
              <a:t>, </a:t>
            </a:r>
            <a:r>
              <a:rPr lang="en-US" altLang="en-US" dirty="0" err="1" smtClean="0">
                <a:solidFill>
                  <a:srgbClr val="F2F2F2"/>
                </a:solidFill>
              </a:rPr>
              <a:t>possono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fornire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una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spiegazione</a:t>
            </a:r>
            <a:r>
              <a:rPr lang="en-US" altLang="en-US" dirty="0" smtClean="0">
                <a:solidFill>
                  <a:srgbClr val="F2F2F2"/>
                </a:solidFill>
              </a:rPr>
              <a:t> del </a:t>
            </a:r>
            <a:r>
              <a:rPr lang="en-US" altLang="en-US" dirty="0" err="1" smtClean="0">
                <a:solidFill>
                  <a:srgbClr val="F2F2F2"/>
                </a:solidFill>
              </a:rPr>
              <a:t>perché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si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ricorre</a:t>
            </a:r>
            <a:r>
              <a:rPr lang="en-US" altLang="en-US" dirty="0" smtClean="0">
                <a:solidFill>
                  <a:srgbClr val="F2F2F2"/>
                </a:solidFill>
              </a:rPr>
              <a:t> a </a:t>
            </a:r>
            <a:r>
              <a:rPr lang="en-US" altLang="en-US" dirty="0" err="1" smtClean="0">
                <a:solidFill>
                  <a:srgbClr val="F2F2F2"/>
                </a:solidFill>
              </a:rPr>
              <a:t>esso</a:t>
            </a:r>
            <a:r>
              <a:rPr lang="en-US" altLang="en-US" dirty="0" smtClean="0">
                <a:solidFill>
                  <a:srgbClr val="F2F2F2"/>
                </a:solidFill>
              </a:rPr>
              <a:t>. Si </a:t>
            </a:r>
            <a:r>
              <a:rPr lang="en-US" altLang="en-US" dirty="0" err="1" smtClean="0">
                <a:solidFill>
                  <a:srgbClr val="F2F2F2"/>
                </a:solidFill>
              </a:rPr>
              <a:t>possono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lasciare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commenti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lunghi</a:t>
            </a:r>
            <a:r>
              <a:rPr lang="en-US" altLang="en-US" dirty="0" smtClean="0">
                <a:solidFill>
                  <a:srgbClr val="F2F2F2"/>
                </a:solidFill>
              </a:rPr>
              <a:t>, </a:t>
            </a:r>
            <a:r>
              <a:rPr lang="en-US" altLang="en-US" dirty="0" err="1" smtClean="0">
                <a:solidFill>
                  <a:srgbClr val="F2F2F2"/>
                </a:solidFill>
              </a:rPr>
              <a:t>si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possono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usare</a:t>
            </a:r>
            <a:r>
              <a:rPr lang="en-US" altLang="en-US" dirty="0" smtClean="0">
                <a:solidFill>
                  <a:srgbClr val="F2F2F2"/>
                </a:solidFill>
              </a:rPr>
              <a:t> le </a:t>
            </a:r>
            <a:r>
              <a:rPr lang="en-US" altLang="en-US" dirty="0" err="1" smtClean="0">
                <a:solidFill>
                  <a:srgbClr val="F2F2F2"/>
                </a:solidFill>
              </a:rPr>
              <a:t>storie</a:t>
            </a:r>
            <a:r>
              <a:rPr lang="en-US" altLang="en-US" dirty="0" smtClean="0">
                <a:solidFill>
                  <a:srgbClr val="F2F2F2"/>
                </a:solidFill>
              </a:rPr>
              <a:t> per </a:t>
            </a:r>
            <a:r>
              <a:rPr lang="en-US" altLang="en-US" dirty="0" err="1" smtClean="0">
                <a:solidFill>
                  <a:srgbClr val="F2F2F2"/>
                </a:solidFill>
              </a:rPr>
              <a:t>comunicare</a:t>
            </a:r>
            <a:r>
              <a:rPr lang="en-US" altLang="en-US" dirty="0" smtClean="0">
                <a:solidFill>
                  <a:srgbClr val="F2F2F2"/>
                </a:solidFill>
              </a:rPr>
              <a:t> con le </a:t>
            </a:r>
            <a:r>
              <a:rPr lang="en-US" altLang="en-US" dirty="0" err="1" smtClean="0">
                <a:solidFill>
                  <a:srgbClr val="F2F2F2"/>
                </a:solidFill>
              </a:rPr>
              <a:t>persone</a:t>
            </a:r>
            <a:r>
              <a:rPr lang="en-US" altLang="en-US" dirty="0" smtClean="0">
                <a:solidFill>
                  <a:srgbClr val="F2F2F2"/>
                </a:solidFill>
              </a:rPr>
              <a:t>.“ </a:t>
            </a:r>
            <a:endParaRPr lang="en-US" altLang="en-US" dirty="0">
              <a:solidFill>
                <a:srgbClr val="F2F2F2"/>
              </a:solidFill>
            </a:endParaRPr>
          </a:p>
          <a:p>
            <a:pPr algn="ctr" eaLnBrk="1">
              <a:defRPr/>
            </a:pPr>
            <a:r>
              <a:rPr lang="en-US" altLang="en-US" dirty="0" smtClean="0">
                <a:solidFill>
                  <a:srgbClr val="F2F2F2"/>
                </a:solidFill>
              </a:rPr>
              <a:t>16 </a:t>
            </a:r>
            <a:r>
              <a:rPr lang="en-US" altLang="en-US" dirty="0" err="1" smtClean="0">
                <a:solidFill>
                  <a:srgbClr val="F2F2F2"/>
                </a:solidFill>
              </a:rPr>
              <a:t>anni</a:t>
            </a:r>
            <a:r>
              <a:rPr lang="en-US" altLang="en-US" dirty="0" smtClean="0">
                <a:solidFill>
                  <a:srgbClr val="F2F2F2"/>
                </a:solidFill>
              </a:rPr>
              <a:t>, </a:t>
            </a:r>
            <a:r>
              <a:rPr lang="en-US" altLang="en-US" dirty="0" err="1" smtClean="0">
                <a:solidFill>
                  <a:srgbClr val="F2F2F2"/>
                </a:solidFill>
              </a:rPr>
              <a:t>femmina</a:t>
            </a:r>
            <a:endParaRPr lang="en-US" altLang="en-US" dirty="0">
              <a:solidFill>
                <a:srgbClr val="F2F2F2"/>
              </a:solidFill>
            </a:endParaRPr>
          </a:p>
        </p:txBody>
      </p:sp>
      <p:sp>
        <p:nvSpPr>
          <p:cNvPr id="58371" name="Rectangle 3" descr="TextBox 5"/>
          <p:cNvSpPr>
            <a:spLocks/>
          </p:cNvSpPr>
          <p:nvPr/>
        </p:nvSpPr>
        <p:spPr bwMode="auto">
          <a:xfrm>
            <a:off x="863600" y="2174333"/>
            <a:ext cx="4376738" cy="147732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dirty="0" smtClean="0">
                <a:solidFill>
                  <a:srgbClr val="F2F2F2"/>
                </a:solidFill>
              </a:rPr>
              <a:t>“Le </a:t>
            </a:r>
            <a:r>
              <a:rPr lang="en-US" altLang="en-US" dirty="0" err="1" smtClean="0">
                <a:solidFill>
                  <a:srgbClr val="F2F2F2"/>
                </a:solidFill>
              </a:rPr>
              <a:t>persone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famose</a:t>
            </a:r>
            <a:r>
              <a:rPr lang="en-US" altLang="en-US" dirty="0" smtClean="0">
                <a:solidFill>
                  <a:srgbClr val="F2F2F2"/>
                </a:solidFill>
              </a:rPr>
              <a:t> e </a:t>
            </a:r>
            <a:r>
              <a:rPr lang="en-US" altLang="en-US" dirty="0" err="1" smtClean="0">
                <a:solidFill>
                  <a:srgbClr val="F2F2F2"/>
                </a:solidFill>
              </a:rPr>
              <a:t>rispettate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possono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farlo</a:t>
            </a:r>
            <a:r>
              <a:rPr lang="en-US" altLang="en-US" dirty="0" smtClean="0">
                <a:solidFill>
                  <a:srgbClr val="F2F2F2"/>
                </a:solidFill>
              </a:rPr>
              <a:t>: </a:t>
            </a:r>
            <a:r>
              <a:rPr lang="en-US" altLang="en-US" dirty="0" err="1" smtClean="0">
                <a:solidFill>
                  <a:srgbClr val="F2F2F2"/>
                </a:solidFill>
              </a:rPr>
              <a:t>possono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facilmente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divulgare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messaggi</a:t>
            </a:r>
            <a:r>
              <a:rPr lang="en-US" altLang="en-US" dirty="0" smtClean="0">
                <a:solidFill>
                  <a:srgbClr val="F2F2F2"/>
                </a:solidFill>
              </a:rPr>
              <a:t> e </a:t>
            </a:r>
            <a:r>
              <a:rPr lang="en-US" altLang="en-US" dirty="0" err="1" smtClean="0">
                <a:solidFill>
                  <a:srgbClr val="F2F2F2"/>
                </a:solidFill>
              </a:rPr>
              <a:t>connettersi</a:t>
            </a:r>
            <a:r>
              <a:rPr lang="en-US" altLang="en-US" dirty="0" smtClean="0">
                <a:solidFill>
                  <a:srgbClr val="F2F2F2"/>
                </a:solidFill>
              </a:rPr>
              <a:t> a un </a:t>
            </a:r>
            <a:r>
              <a:rPr lang="en-US" altLang="en-US" dirty="0" err="1" smtClean="0">
                <a:solidFill>
                  <a:srgbClr val="F2F2F2"/>
                </a:solidFill>
              </a:rPr>
              <a:t>pubblico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enorme</a:t>
            </a:r>
            <a:r>
              <a:rPr lang="en-US" altLang="en-US" dirty="0" smtClean="0">
                <a:solidFill>
                  <a:srgbClr val="F2F2F2"/>
                </a:solidFill>
              </a:rPr>
              <a:t> in un tempo molto </a:t>
            </a:r>
            <a:r>
              <a:rPr lang="en-US" altLang="en-US" dirty="0" err="1" smtClean="0">
                <a:solidFill>
                  <a:srgbClr val="F2F2F2"/>
                </a:solidFill>
              </a:rPr>
              <a:t>breve</a:t>
            </a:r>
            <a:r>
              <a:rPr lang="en-US" altLang="en-US" dirty="0" smtClean="0">
                <a:solidFill>
                  <a:srgbClr val="F2F2F2"/>
                </a:solidFill>
              </a:rPr>
              <a:t>.“ </a:t>
            </a:r>
            <a:endParaRPr lang="en-US" altLang="en-US" dirty="0">
              <a:solidFill>
                <a:srgbClr val="F2F2F2"/>
              </a:solidFill>
            </a:endParaRPr>
          </a:p>
          <a:p>
            <a:pPr algn="ctr" eaLnBrk="1">
              <a:defRPr/>
            </a:pPr>
            <a:r>
              <a:rPr lang="en-US" altLang="en-US" dirty="0" smtClean="0">
                <a:solidFill>
                  <a:srgbClr val="F2F2F2"/>
                </a:solidFill>
              </a:rPr>
              <a:t>17 </a:t>
            </a:r>
            <a:r>
              <a:rPr lang="en-US" altLang="en-US" dirty="0" err="1" smtClean="0">
                <a:solidFill>
                  <a:srgbClr val="F2F2F2"/>
                </a:solidFill>
              </a:rPr>
              <a:t>anni</a:t>
            </a:r>
            <a:r>
              <a:rPr lang="en-US" altLang="en-US" dirty="0" smtClean="0">
                <a:solidFill>
                  <a:srgbClr val="F2F2F2"/>
                </a:solidFill>
              </a:rPr>
              <a:t>, </a:t>
            </a:r>
            <a:r>
              <a:rPr lang="en-US" altLang="en-US" dirty="0" err="1" smtClean="0">
                <a:solidFill>
                  <a:srgbClr val="F2F2F2"/>
                </a:solidFill>
              </a:rPr>
              <a:t>maschio</a:t>
            </a:r>
            <a:endParaRPr lang="en-US" altLang="en-US" dirty="0">
              <a:solidFill>
                <a:srgbClr val="F2F2F2"/>
              </a:solidFill>
            </a:endParaRPr>
          </a:p>
        </p:txBody>
      </p:sp>
      <p:sp>
        <p:nvSpPr>
          <p:cNvPr id="58372" name="Rectangle 4" descr="TextBox 6"/>
          <p:cNvSpPr>
            <a:spLocks/>
          </p:cNvSpPr>
          <p:nvPr/>
        </p:nvSpPr>
        <p:spPr bwMode="auto">
          <a:xfrm>
            <a:off x="863600" y="4223796"/>
            <a:ext cx="4376738" cy="175432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dirty="0" smtClean="0">
                <a:solidFill>
                  <a:srgbClr val="F2F2F2"/>
                </a:solidFill>
              </a:rPr>
              <a:t>“Non </a:t>
            </a:r>
            <a:r>
              <a:rPr lang="en-US" altLang="en-US" dirty="0" err="1" smtClean="0">
                <a:solidFill>
                  <a:srgbClr val="F2F2F2"/>
                </a:solidFill>
              </a:rPr>
              <a:t>penso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che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i</a:t>
            </a:r>
            <a:r>
              <a:rPr lang="en-US" altLang="en-US" dirty="0" smtClean="0">
                <a:solidFill>
                  <a:srgbClr val="F2F2F2"/>
                </a:solidFill>
              </a:rPr>
              <a:t> social media </a:t>
            </a:r>
            <a:r>
              <a:rPr lang="en-US" altLang="en-US" dirty="0" err="1" smtClean="0">
                <a:solidFill>
                  <a:srgbClr val="F2F2F2"/>
                </a:solidFill>
              </a:rPr>
              <a:t>possano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fermare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l’odio</a:t>
            </a:r>
            <a:r>
              <a:rPr lang="en-US" altLang="en-US" dirty="0" smtClean="0">
                <a:solidFill>
                  <a:srgbClr val="F2F2F2"/>
                </a:solidFill>
              </a:rPr>
              <a:t> o </a:t>
            </a:r>
            <a:r>
              <a:rPr lang="en-US" altLang="en-US" dirty="0" err="1" smtClean="0">
                <a:solidFill>
                  <a:srgbClr val="F2F2F2"/>
                </a:solidFill>
              </a:rPr>
              <a:t>il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terrorismo</a:t>
            </a:r>
            <a:r>
              <a:rPr lang="en-US" altLang="en-US" dirty="0" smtClean="0">
                <a:solidFill>
                  <a:srgbClr val="F2F2F2"/>
                </a:solidFill>
              </a:rPr>
              <a:t>, ma le </a:t>
            </a:r>
            <a:r>
              <a:rPr lang="en-US" altLang="en-US" dirty="0" err="1" smtClean="0">
                <a:solidFill>
                  <a:srgbClr val="F2F2F2"/>
                </a:solidFill>
              </a:rPr>
              <a:t>persone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che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organizzano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campagne</a:t>
            </a:r>
            <a:r>
              <a:rPr lang="en-US" altLang="en-US" dirty="0" smtClean="0">
                <a:solidFill>
                  <a:srgbClr val="F2F2F2"/>
                </a:solidFill>
              </a:rPr>
              <a:t> al </a:t>
            </a:r>
            <a:r>
              <a:rPr lang="en-US" altLang="en-US" dirty="0" err="1" smtClean="0">
                <a:solidFill>
                  <a:srgbClr val="F2F2F2"/>
                </a:solidFill>
              </a:rPr>
              <a:t>riguardo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potrebbero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decisamente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usarli</a:t>
            </a:r>
            <a:r>
              <a:rPr lang="en-US" altLang="en-US" dirty="0" smtClean="0">
                <a:solidFill>
                  <a:srgbClr val="F2F2F2"/>
                </a:solidFill>
              </a:rPr>
              <a:t> come  </a:t>
            </a:r>
            <a:r>
              <a:rPr lang="en-US" altLang="en-US" dirty="0" err="1" smtClean="0">
                <a:solidFill>
                  <a:srgbClr val="F2F2F2"/>
                </a:solidFill>
              </a:rPr>
              <a:t>una</a:t>
            </a:r>
            <a:r>
              <a:rPr lang="en-US" altLang="en-US" dirty="0" smtClean="0">
                <a:solidFill>
                  <a:srgbClr val="F2F2F2"/>
                </a:solidFill>
              </a:rPr>
              <a:t>  </a:t>
            </a:r>
            <a:r>
              <a:rPr lang="en-US" altLang="en-US" dirty="0" err="1" smtClean="0">
                <a:solidFill>
                  <a:srgbClr val="F2F2F2"/>
                </a:solidFill>
              </a:rPr>
              <a:t>piattaforma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adatta</a:t>
            </a:r>
            <a:r>
              <a:rPr lang="en-US" altLang="en-US" dirty="0" smtClean="0">
                <a:solidFill>
                  <a:srgbClr val="F2F2F2"/>
                </a:solidFill>
              </a:rPr>
              <a:t>“. </a:t>
            </a:r>
            <a:endParaRPr lang="en-US" altLang="en-US" dirty="0">
              <a:solidFill>
                <a:srgbClr val="F2F2F2"/>
              </a:solidFill>
            </a:endParaRPr>
          </a:p>
          <a:p>
            <a:pPr algn="ctr" eaLnBrk="1">
              <a:defRPr/>
            </a:pPr>
            <a:r>
              <a:rPr lang="en-US" altLang="en-US" dirty="0" smtClean="0">
                <a:solidFill>
                  <a:srgbClr val="F2F2F2"/>
                </a:solidFill>
              </a:rPr>
              <a:t>17 </a:t>
            </a:r>
            <a:r>
              <a:rPr lang="en-US" altLang="en-US" dirty="0" err="1" smtClean="0">
                <a:solidFill>
                  <a:srgbClr val="F2F2F2"/>
                </a:solidFill>
              </a:rPr>
              <a:t>anni</a:t>
            </a:r>
            <a:r>
              <a:rPr lang="en-US" altLang="en-US" dirty="0" smtClean="0">
                <a:solidFill>
                  <a:srgbClr val="F2F2F2"/>
                </a:solidFill>
              </a:rPr>
              <a:t>, </a:t>
            </a:r>
            <a:r>
              <a:rPr lang="en-US" altLang="en-US" dirty="0" err="1" smtClean="0">
                <a:solidFill>
                  <a:srgbClr val="F2F2F2"/>
                </a:solidFill>
              </a:rPr>
              <a:t>maschio</a:t>
            </a:r>
            <a:endParaRPr lang="en-US" altLang="en-US" dirty="0">
              <a:solidFill>
                <a:srgbClr val="F2F2F2"/>
              </a:solidFill>
            </a:endParaRPr>
          </a:p>
        </p:txBody>
      </p:sp>
      <p:sp>
        <p:nvSpPr>
          <p:cNvPr id="58373" name="Rectangle 5" descr="TextBox 10"/>
          <p:cNvSpPr>
            <a:spLocks/>
          </p:cNvSpPr>
          <p:nvPr/>
        </p:nvSpPr>
        <p:spPr bwMode="auto">
          <a:xfrm>
            <a:off x="6692900" y="4866733"/>
            <a:ext cx="4376738" cy="92333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r>
              <a:rPr lang="en-US" altLang="en-US" dirty="0" smtClean="0">
                <a:solidFill>
                  <a:srgbClr val="F2F2F2"/>
                </a:solidFill>
              </a:rPr>
              <a:t>“Credo </a:t>
            </a:r>
            <a:r>
              <a:rPr lang="en-US" altLang="en-US" dirty="0" err="1" smtClean="0">
                <a:solidFill>
                  <a:srgbClr val="F2F2F2"/>
                </a:solidFill>
              </a:rPr>
              <a:t>che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tutti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i</a:t>
            </a:r>
            <a:r>
              <a:rPr lang="en-US" altLang="en-US" dirty="0" smtClean="0">
                <a:solidFill>
                  <a:srgbClr val="F2F2F2"/>
                </a:solidFill>
              </a:rPr>
              <a:t> social </a:t>
            </a:r>
            <a:r>
              <a:rPr lang="en-US" altLang="en-US" dirty="0">
                <a:solidFill>
                  <a:srgbClr val="F2F2F2"/>
                </a:solidFill>
              </a:rPr>
              <a:t>media </a:t>
            </a:r>
            <a:r>
              <a:rPr lang="en-US" altLang="en-US" dirty="0" err="1" smtClean="0">
                <a:solidFill>
                  <a:srgbClr val="F2F2F2"/>
                </a:solidFill>
              </a:rPr>
              <a:t>possano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essere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</a:rPr>
              <a:t>usati</a:t>
            </a:r>
            <a:r>
              <a:rPr lang="en-US" altLang="en-US" dirty="0" smtClean="0">
                <a:solidFill>
                  <a:srgbClr val="F2F2F2"/>
                </a:solidFill>
              </a:rPr>
              <a:t> per </a:t>
            </a:r>
            <a:r>
              <a:rPr lang="en-US" altLang="en-US" dirty="0" err="1" smtClean="0">
                <a:solidFill>
                  <a:srgbClr val="F2F2F2"/>
                </a:solidFill>
              </a:rPr>
              <a:t>diffondere</a:t>
            </a:r>
            <a:r>
              <a:rPr lang="en-US" altLang="en-US" dirty="0" smtClean="0">
                <a:solidFill>
                  <a:srgbClr val="F2F2F2"/>
                </a:solidFill>
              </a:rPr>
              <a:t> pace e amore“. </a:t>
            </a:r>
            <a:endParaRPr lang="en-US" altLang="en-US" dirty="0">
              <a:solidFill>
                <a:srgbClr val="F2F2F2"/>
              </a:solidFill>
            </a:endParaRPr>
          </a:p>
          <a:p>
            <a:pPr algn="ctr" eaLnBrk="1">
              <a:defRPr/>
            </a:pPr>
            <a:r>
              <a:rPr lang="en-US" altLang="en-US" dirty="0" smtClean="0">
                <a:solidFill>
                  <a:srgbClr val="F2F2F2"/>
                </a:solidFill>
              </a:rPr>
              <a:t>18 </a:t>
            </a:r>
            <a:r>
              <a:rPr lang="en-US" altLang="en-US" dirty="0" err="1" smtClean="0">
                <a:solidFill>
                  <a:srgbClr val="F2F2F2"/>
                </a:solidFill>
              </a:rPr>
              <a:t>anni</a:t>
            </a:r>
            <a:r>
              <a:rPr lang="en-US" altLang="en-US" dirty="0" smtClean="0">
                <a:solidFill>
                  <a:srgbClr val="F2F2F2"/>
                </a:solidFill>
              </a:rPr>
              <a:t>, </a:t>
            </a:r>
            <a:r>
              <a:rPr lang="en-US" altLang="en-US" dirty="0" err="1" smtClean="0">
                <a:solidFill>
                  <a:srgbClr val="F2F2F2"/>
                </a:solidFill>
              </a:rPr>
              <a:t>femmina</a:t>
            </a:r>
            <a:endParaRPr lang="en-US" altLang="en-US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2961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773" y="2480559"/>
            <a:ext cx="110250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comunicazione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online</a:t>
            </a:r>
            <a:r>
              <a:rPr lang="en-GB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può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essere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uno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strumento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d’intervento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185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9047" y="365125"/>
            <a:ext cx="11622129" cy="1325563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</a:t>
            </a:r>
            <a:r>
              <a:rPr lang="en-US" sz="3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gruppi</a:t>
            </a:r>
            <a:r>
              <a:rPr lang="en-US" sz="3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estremisti</a:t>
            </a:r>
            <a:r>
              <a:rPr lang="en-US" sz="3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ricorrono</a:t>
            </a:r>
            <a:r>
              <a:rPr lang="en-US" sz="3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3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agli</a:t>
            </a:r>
            <a:r>
              <a:rPr lang="en-US" sz="3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strumenti</a:t>
            </a:r>
            <a:r>
              <a:rPr lang="en-US" sz="3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online</a:t>
            </a:r>
            <a:endParaRPr lang="nl-NL" sz="3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 smtClean="0">
                <a:latin typeface="Corbel" panose="020B0503020204020204" pitchFamily="34" charset="0"/>
              </a:rPr>
              <a:t>Ideologie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 smtClean="0">
                <a:latin typeface="Corbel" panose="020B0503020204020204" pitchFamily="34" charset="0"/>
              </a:rPr>
              <a:t>estremiste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 smtClean="0">
                <a:latin typeface="Corbel" panose="020B0503020204020204" pitchFamily="34" charset="0"/>
              </a:rPr>
              <a:t>violente</a:t>
            </a:r>
            <a:r>
              <a:rPr lang="en-US" sz="3200" dirty="0" smtClean="0">
                <a:latin typeface="Corbel" panose="020B0503020204020204" pitchFamily="34" charset="0"/>
              </a:rPr>
              <a:t> diverse…</a:t>
            </a:r>
            <a:endParaRPr lang="en-US" sz="3200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200" dirty="0" err="1">
                <a:latin typeface="Corbel" panose="020B0503020204020204" pitchFamily="34" charset="0"/>
              </a:rPr>
              <a:t>a</a:t>
            </a:r>
            <a:r>
              <a:rPr lang="en-US" sz="3200" dirty="0" err="1" smtClean="0">
                <a:latin typeface="Corbel" panose="020B0503020204020204" pitchFamily="34" charset="0"/>
              </a:rPr>
              <a:t>pprocci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 smtClean="0">
                <a:latin typeface="Corbel" panose="020B0503020204020204" pitchFamily="34" charset="0"/>
              </a:rPr>
              <a:t>comunicativi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 smtClean="0">
                <a:latin typeface="Corbel" panose="020B0503020204020204" pitchFamily="34" charset="0"/>
              </a:rPr>
              <a:t>simili</a:t>
            </a:r>
            <a:endParaRPr lang="en-US" sz="3200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sz="3200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200" b="1" dirty="0" err="1" smtClean="0">
                <a:latin typeface="Corbel" panose="020B0503020204020204" pitchFamily="34" charset="0"/>
              </a:rPr>
              <a:t>Fattori</a:t>
            </a:r>
            <a:r>
              <a:rPr lang="en-US" sz="3200" b="1" dirty="0" smtClean="0">
                <a:latin typeface="Corbel" panose="020B0503020204020204" pitchFamily="34" charset="0"/>
              </a:rPr>
              <a:t> di </a:t>
            </a:r>
            <a:r>
              <a:rPr lang="en-US" sz="3200" b="1" dirty="0" err="1" smtClean="0">
                <a:latin typeface="Corbel" panose="020B0503020204020204" pitchFamily="34" charset="0"/>
              </a:rPr>
              <a:t>spinta</a:t>
            </a:r>
            <a:r>
              <a:rPr lang="en-US" sz="3200" b="1" dirty="0" smtClean="0">
                <a:latin typeface="Corbel" panose="020B0503020204020204" pitchFamily="34" charset="0"/>
              </a:rPr>
              <a:t> + </a:t>
            </a:r>
            <a:r>
              <a:rPr lang="en-US" sz="3200" b="1" dirty="0" err="1" smtClean="0">
                <a:latin typeface="Corbel" panose="020B0503020204020204" pitchFamily="34" charset="0"/>
              </a:rPr>
              <a:t>fattori</a:t>
            </a:r>
            <a:r>
              <a:rPr lang="en-US" sz="3200" b="1" dirty="0" smtClean="0">
                <a:latin typeface="Corbel" panose="020B0503020204020204" pitchFamily="34" charset="0"/>
              </a:rPr>
              <a:t> di </a:t>
            </a:r>
            <a:r>
              <a:rPr lang="en-US" sz="3200" b="1" dirty="0" err="1" smtClean="0">
                <a:latin typeface="Corbel" panose="020B0503020204020204" pitchFamily="34" charset="0"/>
              </a:rPr>
              <a:t>attrazione</a:t>
            </a:r>
            <a:endParaRPr lang="en-US" sz="3200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200" b="1" dirty="0" err="1" smtClean="0">
                <a:latin typeface="Corbel" panose="020B0503020204020204" pitchFamily="34" charset="0"/>
              </a:rPr>
              <a:t>Attrazione</a:t>
            </a:r>
            <a:r>
              <a:rPr lang="en-US" sz="3200" b="1" dirty="0" smtClean="0"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latin typeface="Corbel" panose="020B0503020204020204" pitchFamily="34" charset="0"/>
              </a:rPr>
              <a:t>emotiva</a:t>
            </a:r>
            <a:r>
              <a:rPr lang="en-US" sz="3200" b="1" dirty="0" smtClean="0">
                <a:latin typeface="Corbel" panose="020B0503020204020204" pitchFamily="34" charset="0"/>
              </a:rPr>
              <a:t> </a:t>
            </a:r>
            <a:r>
              <a:rPr lang="en-US" sz="3200" b="1" dirty="0">
                <a:latin typeface="Corbel" panose="020B0503020204020204" pitchFamily="34" charset="0"/>
              </a:rPr>
              <a:t>+ </a:t>
            </a:r>
            <a:r>
              <a:rPr lang="en-US" sz="3200" b="1" dirty="0" err="1" smtClean="0">
                <a:latin typeface="Corbel" panose="020B0503020204020204" pitchFamily="34" charset="0"/>
              </a:rPr>
              <a:t>argomenti</a:t>
            </a:r>
            <a:r>
              <a:rPr lang="en-US" sz="3200" b="1" dirty="0" smtClean="0"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latin typeface="Corbel" panose="020B0503020204020204" pitchFamily="34" charset="0"/>
              </a:rPr>
              <a:t>razionali</a:t>
            </a:r>
            <a:r>
              <a:rPr lang="en-US" sz="3200" b="1" dirty="0" smtClean="0">
                <a:latin typeface="Corbel" panose="020B0503020204020204" pitchFamily="34" charset="0"/>
              </a:rPr>
              <a:t> </a:t>
            </a:r>
            <a:endParaRPr lang="en-US" sz="3200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200" b="1" dirty="0" err="1" smtClean="0">
                <a:latin typeface="Corbel" panose="020B0503020204020204" pitchFamily="34" charset="0"/>
              </a:rPr>
              <a:t>Testa</a:t>
            </a:r>
            <a:r>
              <a:rPr lang="en-US" sz="3200" b="1" dirty="0" smtClean="0">
                <a:latin typeface="Corbel" panose="020B0503020204020204" pitchFamily="34" charset="0"/>
              </a:rPr>
              <a:t> (ratio</a:t>
            </a:r>
            <a:r>
              <a:rPr lang="en-US" sz="3200" b="1" dirty="0">
                <a:latin typeface="Corbel" panose="020B0503020204020204" pitchFamily="34" charset="0"/>
              </a:rPr>
              <a:t>) + </a:t>
            </a:r>
            <a:r>
              <a:rPr lang="en-US" sz="3200" b="1" dirty="0" err="1" smtClean="0">
                <a:latin typeface="Corbel" panose="020B0503020204020204" pitchFamily="34" charset="0"/>
              </a:rPr>
              <a:t>cuore</a:t>
            </a:r>
            <a:r>
              <a:rPr lang="en-US" sz="3200" b="1" dirty="0" smtClean="0">
                <a:latin typeface="Corbel" panose="020B0503020204020204" pitchFamily="34" charset="0"/>
              </a:rPr>
              <a:t> (</a:t>
            </a:r>
            <a:r>
              <a:rPr lang="en-US" sz="3200" b="1" dirty="0" err="1" smtClean="0">
                <a:latin typeface="Corbel" panose="020B0503020204020204" pitchFamily="34" charset="0"/>
              </a:rPr>
              <a:t>emozione</a:t>
            </a:r>
            <a:r>
              <a:rPr lang="en-US" sz="3200" b="1" dirty="0" smtClean="0">
                <a:latin typeface="Corbel" panose="020B0503020204020204" pitchFamily="34" charset="0"/>
              </a:rPr>
              <a:t>) </a:t>
            </a:r>
            <a:r>
              <a:rPr lang="en-US" sz="3200" b="1" dirty="0">
                <a:latin typeface="Corbel" panose="020B0503020204020204" pitchFamily="34" charset="0"/>
              </a:rPr>
              <a:t>+ </a:t>
            </a:r>
            <a:r>
              <a:rPr lang="en-US" sz="3200" b="1" dirty="0" err="1" smtClean="0">
                <a:latin typeface="Corbel" panose="020B0503020204020204" pitchFamily="34" charset="0"/>
              </a:rPr>
              <a:t>pancia</a:t>
            </a:r>
            <a:r>
              <a:rPr lang="en-US" sz="3200" b="1" dirty="0" smtClean="0">
                <a:latin typeface="Corbel" panose="020B0503020204020204" pitchFamily="34" charset="0"/>
              </a:rPr>
              <a:t> (</a:t>
            </a:r>
            <a:r>
              <a:rPr lang="en-US" sz="3200" b="1" dirty="0" err="1" smtClean="0">
                <a:latin typeface="Corbel" panose="020B0503020204020204" pitchFamily="34" charset="0"/>
              </a:rPr>
              <a:t>intuizione</a:t>
            </a:r>
            <a:r>
              <a:rPr lang="en-US" sz="3200" b="1" dirty="0" smtClean="0">
                <a:latin typeface="Corbel" panose="020B0503020204020204" pitchFamily="34" charset="0"/>
              </a:rPr>
              <a:t>)</a:t>
            </a:r>
            <a:endParaRPr lang="en-US" sz="3200" b="1" u="sng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9147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979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3717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Quali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piattaforme</a:t>
            </a:r>
            <a:r>
              <a:rPr lang="en-US" dirty="0" smtClean="0">
                <a:latin typeface="Corbel" panose="020B0503020204020204" pitchFamily="34" charset="0"/>
              </a:rPr>
              <a:t> di social media… 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orbel" panose="020B0503020204020204" pitchFamily="34" charset="0"/>
              </a:rPr>
              <a:t>... </a:t>
            </a:r>
            <a:r>
              <a:rPr lang="en-US" b="1" dirty="0" err="1" smtClean="0">
                <a:latin typeface="Corbel" panose="020B0503020204020204" pitchFamily="34" charset="0"/>
              </a:rPr>
              <a:t>conoscete</a:t>
            </a:r>
            <a:r>
              <a:rPr lang="en-US" dirty="0" smtClean="0">
                <a:latin typeface="Corbel" panose="020B0503020204020204" pitchFamily="34" charset="0"/>
              </a:rPr>
              <a:t>? (e </a:t>
            </a:r>
            <a:r>
              <a:rPr lang="en-US" dirty="0" err="1" smtClean="0">
                <a:latin typeface="Corbel" panose="020B0503020204020204" pitchFamily="34" charset="0"/>
              </a:rPr>
              <a:t>quali</a:t>
            </a:r>
            <a:r>
              <a:rPr lang="en-US" dirty="0" smtClean="0">
                <a:latin typeface="Corbel" panose="020B0503020204020204" pitchFamily="34" charset="0"/>
              </a:rPr>
              <a:t> no?)</a:t>
            </a:r>
            <a:endParaRPr lang="en-US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dirty="0">
                <a:latin typeface="Corbel" panose="020B0503020204020204" pitchFamily="34" charset="0"/>
              </a:rPr>
              <a:t>… </a:t>
            </a:r>
            <a:r>
              <a:rPr lang="en-US" sz="2800" b="1" dirty="0" err="1" smtClean="0">
                <a:latin typeface="Corbel" panose="020B0503020204020204" pitchFamily="34" charset="0"/>
              </a:rPr>
              <a:t>utilizzate</a:t>
            </a:r>
            <a:r>
              <a:rPr lang="en-US" sz="2800" dirty="0" smtClean="0">
                <a:latin typeface="Corbel" panose="020B0503020204020204" pitchFamily="34" charset="0"/>
              </a:rPr>
              <a:t> a </a:t>
            </a:r>
            <a:r>
              <a:rPr lang="en-US" sz="2800" dirty="0" err="1" smtClean="0">
                <a:latin typeface="Corbel" panose="020B0503020204020204" pitchFamily="34" charset="0"/>
              </a:rPr>
              <a:t>livello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personale</a:t>
            </a:r>
            <a:r>
              <a:rPr lang="en-US" sz="2800" dirty="0" smtClean="0">
                <a:latin typeface="Corbel" panose="020B0503020204020204" pitchFamily="34" charset="0"/>
              </a:rPr>
              <a:t> e </a:t>
            </a:r>
            <a:r>
              <a:rPr lang="en-US" sz="2800" dirty="0" err="1" smtClean="0">
                <a:latin typeface="Corbel" panose="020B0503020204020204" pitchFamily="34" charset="0"/>
              </a:rPr>
              <a:t>professionale</a:t>
            </a:r>
            <a:r>
              <a:rPr lang="en-US" sz="2800" dirty="0" smtClean="0">
                <a:latin typeface="Corbel" panose="020B0503020204020204" pitchFamily="34" charset="0"/>
              </a:rPr>
              <a:t>?</a:t>
            </a:r>
            <a:endParaRPr lang="en-US" sz="2800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dirty="0">
                <a:latin typeface="Corbel" panose="020B0503020204020204" pitchFamily="34" charset="0"/>
              </a:rPr>
              <a:t>… </a:t>
            </a:r>
            <a:r>
              <a:rPr lang="en-US" sz="2800" dirty="0" err="1" smtClean="0">
                <a:latin typeface="Corbel" panose="020B0503020204020204" pitchFamily="34" charset="0"/>
              </a:rPr>
              <a:t>utilizza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il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vostro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pubblico</a:t>
            </a:r>
            <a:r>
              <a:rPr lang="en-US" sz="2800" b="1" dirty="0" smtClean="0">
                <a:latin typeface="Corbel" panose="020B0503020204020204" pitchFamily="34" charset="0"/>
              </a:rPr>
              <a:t> target?</a:t>
            </a:r>
            <a:endParaRPr lang="en-US" sz="2800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Quali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lacune</a:t>
            </a:r>
            <a:r>
              <a:rPr lang="en-US" b="1" dirty="0" smtClean="0">
                <a:latin typeface="Corbel" panose="020B0503020204020204" pitchFamily="34" charset="0"/>
              </a:rPr>
              <a:t>, </a:t>
            </a:r>
            <a:r>
              <a:rPr lang="en-US" b="1" dirty="0" err="1" smtClean="0">
                <a:latin typeface="Corbel" panose="020B0503020204020204" pitchFamily="34" charset="0"/>
              </a:rPr>
              <a:t>opportunità</a:t>
            </a:r>
            <a:r>
              <a:rPr lang="en-US" b="1" dirty="0" smtClean="0">
                <a:latin typeface="Corbel" panose="020B0503020204020204" pitchFamily="34" charset="0"/>
              </a:rPr>
              <a:t> e </a:t>
            </a:r>
            <a:r>
              <a:rPr lang="en-US" b="1" dirty="0" err="1" smtClean="0">
                <a:latin typeface="Corbel" panose="020B0503020204020204" pitchFamily="34" charset="0"/>
              </a:rPr>
              <a:t>minacce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vedete</a:t>
            </a:r>
            <a:r>
              <a:rPr lang="en-US" dirty="0" smtClean="0">
                <a:latin typeface="Corbel" panose="020B0503020204020204" pitchFamily="34" charset="0"/>
              </a:rPr>
              <a:t>?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AutoShape 2" descr="Afbeeldingsresultaat voor official logo facebook"/>
          <p:cNvSpPr>
            <a:spLocks noChangeAspect="1" noChangeArrowheads="1"/>
          </p:cNvSpPr>
          <p:nvPr/>
        </p:nvSpPr>
        <p:spPr bwMode="auto">
          <a:xfrm>
            <a:off x="0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official logo facebook"/>
          <p:cNvSpPr>
            <a:spLocks noChangeAspect="1" noChangeArrowheads="1"/>
          </p:cNvSpPr>
          <p:nvPr/>
        </p:nvSpPr>
        <p:spPr bwMode="auto">
          <a:xfrm>
            <a:off x="309059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10" name="AutoShape 4" descr="Afbeeldingsresultaat voor instagram"/>
          <p:cNvSpPr>
            <a:spLocks noChangeAspect="1" noChangeArrowheads="1"/>
          </p:cNvSpPr>
          <p:nvPr/>
        </p:nvSpPr>
        <p:spPr bwMode="auto">
          <a:xfrm>
            <a:off x="618118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AutoShape 6" descr="Afbeeldingsresultaat voor instagram"/>
          <p:cNvSpPr>
            <a:spLocks noChangeAspect="1" noChangeArrowheads="1"/>
          </p:cNvSpPr>
          <p:nvPr/>
        </p:nvSpPr>
        <p:spPr bwMode="auto">
          <a:xfrm>
            <a:off x="2512586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AutoShape 8" descr="Afbeeldingsresultaat voor instagram"/>
          <p:cNvSpPr>
            <a:spLocks noChangeAspect="1" noChangeArrowheads="1"/>
          </p:cNvSpPr>
          <p:nvPr/>
        </p:nvSpPr>
        <p:spPr bwMode="auto">
          <a:xfrm>
            <a:off x="2821645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AutoShape 10" descr="Afbeeldingsresultaat voor instagram"/>
          <p:cNvSpPr>
            <a:spLocks noChangeAspect="1" noChangeArrowheads="1"/>
          </p:cNvSpPr>
          <p:nvPr/>
        </p:nvSpPr>
        <p:spPr bwMode="auto">
          <a:xfrm>
            <a:off x="3130704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20" name="Groep 19"/>
          <p:cNvGrpSpPr>
            <a:grpSpLocks noChangeAspect="1"/>
          </p:cNvGrpSpPr>
          <p:nvPr/>
        </p:nvGrpSpPr>
        <p:grpSpPr>
          <a:xfrm>
            <a:off x="21218" y="741643"/>
            <a:ext cx="12183482" cy="1955718"/>
            <a:chOff x="770518" y="1414742"/>
            <a:chExt cx="10601651" cy="1701799"/>
          </a:xfrm>
        </p:grpSpPr>
        <p:pic>
          <p:nvPicPr>
            <p:cNvPr id="7" name="Afbeelding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521" y="1568976"/>
              <a:ext cx="1365648" cy="139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Afbeelding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76" y="1517423"/>
              <a:ext cx="1499741" cy="149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Afbeelding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370" y="1524325"/>
              <a:ext cx="1485900" cy="148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https://lh3.googleusercontent.com/J41hsV2swVteoeB8pDhqbQR3H83NrEBFv2q_kYdq1xp9vsI1Gz9A9pzjcwX_JrZpPGsa=w3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921" y="1475066"/>
              <a:ext cx="1581150" cy="158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lh4.ggpht.com/vdK_CsMSsJoYvJpYgaj91fiJ1T8rnSHHbXL0Em378kQaaf_BGyvUek2aU9z2qbxJCAFV=w30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518" y="1475066"/>
              <a:ext cx="1581150" cy="158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lh3.googleusercontent.com/aYbdIM1abwyVSUZLDKoE0CDZGRhlkpsaPOg9tNnBktUQYsXflwknnOn2Ge1Yr7rImGk=w30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324" y="1414742"/>
              <a:ext cx="1701799" cy="170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406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Afbeeldingsresultaat voor official logo facebook"/>
          <p:cNvSpPr>
            <a:spLocks noChangeAspect="1" noChangeArrowheads="1"/>
          </p:cNvSpPr>
          <p:nvPr/>
        </p:nvSpPr>
        <p:spPr bwMode="auto">
          <a:xfrm>
            <a:off x="0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official logo facebook"/>
          <p:cNvSpPr>
            <a:spLocks noChangeAspect="1" noChangeArrowheads="1"/>
          </p:cNvSpPr>
          <p:nvPr/>
        </p:nvSpPr>
        <p:spPr bwMode="auto">
          <a:xfrm>
            <a:off x="309059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10" name="AutoShape 4" descr="Afbeeldingsresultaat voor instagram"/>
          <p:cNvSpPr>
            <a:spLocks noChangeAspect="1" noChangeArrowheads="1"/>
          </p:cNvSpPr>
          <p:nvPr/>
        </p:nvSpPr>
        <p:spPr bwMode="auto">
          <a:xfrm>
            <a:off x="618118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AutoShape 6" descr="Afbeeldingsresultaat voor instagram"/>
          <p:cNvSpPr>
            <a:spLocks noChangeAspect="1" noChangeArrowheads="1"/>
          </p:cNvSpPr>
          <p:nvPr/>
        </p:nvSpPr>
        <p:spPr bwMode="auto">
          <a:xfrm>
            <a:off x="2512586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AutoShape 8" descr="Afbeeldingsresultaat voor instagram"/>
          <p:cNvSpPr>
            <a:spLocks noChangeAspect="1" noChangeArrowheads="1"/>
          </p:cNvSpPr>
          <p:nvPr/>
        </p:nvSpPr>
        <p:spPr bwMode="auto">
          <a:xfrm>
            <a:off x="2821645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AutoShape 10" descr="Afbeeldingsresultaat voor instagram"/>
          <p:cNvSpPr>
            <a:spLocks noChangeAspect="1" noChangeArrowheads="1"/>
          </p:cNvSpPr>
          <p:nvPr/>
        </p:nvSpPr>
        <p:spPr bwMode="auto">
          <a:xfrm>
            <a:off x="3130704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20" name="Groep 19"/>
          <p:cNvGrpSpPr>
            <a:grpSpLocks noChangeAspect="1"/>
          </p:cNvGrpSpPr>
          <p:nvPr/>
        </p:nvGrpSpPr>
        <p:grpSpPr>
          <a:xfrm>
            <a:off x="21218" y="0"/>
            <a:ext cx="12183482" cy="1955718"/>
            <a:chOff x="770518" y="1414742"/>
            <a:chExt cx="10601651" cy="1701799"/>
          </a:xfrm>
        </p:grpSpPr>
        <p:pic>
          <p:nvPicPr>
            <p:cNvPr id="7" name="Afbeelding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521" y="1568976"/>
              <a:ext cx="1365648" cy="139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Afbeelding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76" y="1517423"/>
              <a:ext cx="1499741" cy="149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Afbeelding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370" y="1524325"/>
              <a:ext cx="1485900" cy="148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https://lh3.googleusercontent.com/J41hsV2swVteoeB8pDhqbQR3H83NrEBFv2q_kYdq1xp9vsI1Gz9A9pzjcwX_JrZpPGsa=w3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921" y="1475066"/>
              <a:ext cx="1581150" cy="158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lh4.ggpht.com/vdK_CsMSsJoYvJpYgaj91fiJ1T8rnSHHbXL0Em378kQaaf_BGyvUek2aU9z2qbxJCAFV=w30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518" y="1475066"/>
              <a:ext cx="1581150" cy="158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lh3.googleusercontent.com/aYbdIM1abwyVSUZLDKoE0CDZGRhlkpsaPOg9tNnBktUQYsXflwknnOn2Ge1Yr7rImGk=w30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324" y="1414742"/>
              <a:ext cx="1701799" cy="170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Ovaal 18"/>
          <p:cNvSpPr>
            <a:spLocks noChangeAspect="1"/>
          </p:cNvSpPr>
          <p:nvPr/>
        </p:nvSpPr>
        <p:spPr>
          <a:xfrm>
            <a:off x="4649690" y="1955718"/>
            <a:ext cx="4108307" cy="4107247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al 23"/>
          <p:cNvSpPr>
            <a:spLocks noChangeAspect="1"/>
          </p:cNvSpPr>
          <p:nvPr/>
        </p:nvSpPr>
        <p:spPr>
          <a:xfrm>
            <a:off x="2100799" y="1955718"/>
            <a:ext cx="4108307" cy="4107247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" name="Rechte verbindingslijn met pijl 17"/>
          <p:cNvCxnSpPr>
            <a:stCxn id="25" idx="2"/>
          </p:cNvCxnSpPr>
          <p:nvPr/>
        </p:nvCxnSpPr>
        <p:spPr>
          <a:xfrm>
            <a:off x="1294317" y="3064593"/>
            <a:ext cx="2141187" cy="4787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232706" y="2110486"/>
            <a:ext cx="2123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Social media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c</a:t>
            </a:r>
            <a:r>
              <a:rPr lang="en-US" sz="2800" b="1" dirty="0" err="1" smtClean="0">
                <a:solidFill>
                  <a:srgbClr val="FF0000"/>
                </a:solidFill>
              </a:rPr>
              <a:t>he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utilizzate</a:t>
            </a:r>
            <a:endParaRPr lang="nl-NL" sz="2800" b="1" dirty="0">
              <a:solidFill>
                <a:srgbClr val="FF0000"/>
              </a:solidFill>
            </a:endParaRPr>
          </a:p>
        </p:txBody>
      </p:sp>
      <p:cxnSp>
        <p:nvCxnSpPr>
          <p:cNvPr id="35" name="Rechte verbindingslijn met pijl 34"/>
          <p:cNvCxnSpPr>
            <a:stCxn id="36" idx="1"/>
          </p:cNvCxnSpPr>
          <p:nvPr/>
        </p:nvCxnSpPr>
        <p:spPr>
          <a:xfrm flipH="1">
            <a:off x="8077200" y="2737725"/>
            <a:ext cx="1213906" cy="10943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vak 35"/>
          <p:cNvSpPr txBox="1"/>
          <p:nvPr/>
        </p:nvSpPr>
        <p:spPr>
          <a:xfrm>
            <a:off x="9291106" y="1829784"/>
            <a:ext cx="2540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Social media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u</a:t>
            </a:r>
            <a:r>
              <a:rPr lang="en-US" sz="2800" b="1" dirty="0" err="1" smtClean="0">
                <a:solidFill>
                  <a:srgbClr val="FF0000"/>
                </a:solidFill>
              </a:rPr>
              <a:t>tilizzati</a:t>
            </a:r>
            <a:r>
              <a:rPr lang="en-US" sz="2800" b="1" dirty="0" smtClean="0">
                <a:solidFill>
                  <a:srgbClr val="FF0000"/>
                </a:solidFill>
              </a:rPr>
              <a:t> dal </a:t>
            </a:r>
            <a:r>
              <a:rPr lang="en-US" sz="2800" b="1" dirty="0" err="1" smtClean="0">
                <a:solidFill>
                  <a:srgbClr val="FF0000"/>
                </a:solidFill>
              </a:rPr>
              <a:t>vostro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pubblico</a:t>
            </a:r>
            <a:r>
              <a:rPr lang="en-US" sz="2800" b="1" dirty="0" smtClean="0">
                <a:solidFill>
                  <a:srgbClr val="FF0000"/>
                </a:solidFill>
              </a:rPr>
              <a:t> target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3860800" y="6062965"/>
            <a:ext cx="337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Vi </a:t>
            </a:r>
            <a:r>
              <a:rPr lang="en-US" sz="2800" b="1" dirty="0" err="1" smtClean="0">
                <a:solidFill>
                  <a:srgbClr val="FF0000"/>
                </a:solidFill>
              </a:rPr>
              <a:t>incontrate</a:t>
            </a:r>
            <a:r>
              <a:rPr lang="en-US" sz="2800" b="1" dirty="0" smtClean="0">
                <a:solidFill>
                  <a:srgbClr val="FF0000"/>
                </a:solidFill>
              </a:rPr>
              <a:t> qui?</a:t>
            </a:r>
            <a:endParaRPr lang="nl-NL" sz="2800" b="1" dirty="0">
              <a:solidFill>
                <a:srgbClr val="FF0000"/>
              </a:solidFill>
            </a:endParaRPr>
          </a:p>
        </p:txBody>
      </p:sp>
      <p:cxnSp>
        <p:nvCxnSpPr>
          <p:cNvPr id="43" name="Rechte verbindingslijn met pijl 42"/>
          <p:cNvCxnSpPr/>
          <p:nvPr/>
        </p:nvCxnSpPr>
        <p:spPr>
          <a:xfrm flipH="1" flipV="1">
            <a:off x="5545872" y="4468439"/>
            <a:ext cx="4028" cy="15945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349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Cosa</a:t>
            </a:r>
            <a:r>
              <a:rPr lang="en-US" sz="4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sappiamo</a:t>
            </a:r>
            <a:r>
              <a:rPr lang="en-US" sz="4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</a:t>
            </a:r>
            <a:r>
              <a:rPr lang="en-US" sz="4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nl-NL" sz="4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Afbeeld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19" y="2445488"/>
            <a:ext cx="2326435" cy="2321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4098" name="Picture 2" descr="https://www.youtube.com/yt/brand/media/image/YouTube-icon-full_c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30" y="2516845"/>
            <a:ext cx="3142638" cy="2212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https://facebookbrand.com/wp-content/themes/fb-branding/prj-fb-branding/assets/images/fb-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38" y="2445488"/>
            <a:ext cx="2321308" cy="2321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1054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9DBAB1CD-F10F-4EB4-8773-62BA77FEE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805" y="4115474"/>
            <a:ext cx="2204000" cy="1602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3D00AF6C-19ED-4611-BAD3-1D42AC21C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69" y="2692821"/>
            <a:ext cx="2306681" cy="1736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kstvak 6">
            <a:extLst>
              <a:ext uri="{FF2B5EF4-FFF2-40B4-BE49-F238E27FC236}">
                <a16:creationId xmlns="" xmlns:a16="http://schemas.microsoft.com/office/drawing/2014/main" id="{B54EF60C-2A8F-4D95-9A05-EEF450CAB32F}"/>
              </a:ext>
            </a:extLst>
          </p:cNvPr>
          <p:cNvSpPr txBox="1"/>
          <p:nvPr/>
        </p:nvSpPr>
        <p:spPr>
          <a:xfrm>
            <a:off x="224125" y="5914517"/>
            <a:ext cx="1096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Corbel" panose="020B0503020204020204" pitchFamily="34" charset="0"/>
                <a:hlinkClick r:id="rId5"/>
              </a:rPr>
              <a:t>nptechforgood.com/2015/02/08/10-twitter-best-practices-for-nonprofits/</a:t>
            </a:r>
            <a:endParaRPr lang="nl-NL" sz="2800">
              <a:latin typeface="Corbel" panose="020B0503020204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D7FDC249-05D3-4F71-B0D6-608A7FB63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841" y="1764844"/>
            <a:ext cx="2144150" cy="160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995CF356-5227-42CF-9619-072375478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81" y="4007782"/>
            <a:ext cx="2315996" cy="154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kstvak 9">
            <a:extLst>
              <a:ext uri="{FF2B5EF4-FFF2-40B4-BE49-F238E27FC236}">
                <a16:creationId xmlns="" xmlns:a16="http://schemas.microsoft.com/office/drawing/2014/main" id="{0D90C11F-8DE3-4770-B7B1-CB5ECDF60325}"/>
              </a:ext>
            </a:extLst>
          </p:cNvPr>
          <p:cNvSpPr txBox="1"/>
          <p:nvPr/>
        </p:nvSpPr>
        <p:spPr>
          <a:xfrm>
            <a:off x="5219750" y="3520429"/>
            <a:ext cx="6759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Corbel" panose="020B0503020204020204" pitchFamily="34" charset="0"/>
                <a:hlinkClick r:id="rId8"/>
              </a:rPr>
              <a:t>youtube.com/intl/en/yt/creators-for-change/</a:t>
            </a:r>
            <a:endParaRPr lang="nl-NL" sz="2800">
              <a:latin typeface="Corbel" panose="020B05030202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="" xmlns:a16="http://schemas.microsoft.com/office/drawing/2014/main" id="{DCCB3BD6-71BF-4779-AD2D-72CA52F9C49D}"/>
              </a:ext>
            </a:extLst>
          </p:cNvPr>
          <p:cNvSpPr txBox="1"/>
          <p:nvPr/>
        </p:nvSpPr>
        <p:spPr>
          <a:xfrm>
            <a:off x="2928667" y="4780682"/>
            <a:ext cx="530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>
                <a:latin typeface="Corbel" panose="020B0503020204020204" pitchFamily="34" charset="0"/>
                <a:hlinkClick r:id="rId9"/>
              </a:rPr>
              <a:t>nonprofits.fb.com/success-stories/</a:t>
            </a:r>
            <a:endParaRPr lang="nl-NL" sz="2800">
              <a:latin typeface="Corbel" panose="020B05030202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="" xmlns:a16="http://schemas.microsoft.com/office/drawing/2014/main" id="{39A967BD-7C9A-4038-9D4A-3CEC6A74B1EF}"/>
              </a:ext>
            </a:extLst>
          </p:cNvPr>
          <p:cNvSpPr txBox="1"/>
          <p:nvPr/>
        </p:nvSpPr>
        <p:spPr>
          <a:xfrm>
            <a:off x="1963104" y="1977224"/>
            <a:ext cx="4497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>
                <a:latin typeface="Corbel" panose="020B0503020204020204" pitchFamily="34" charset="0"/>
                <a:hlinkClick r:id="rId10"/>
              </a:rPr>
              <a:t>jigsaw.google.com/projects/</a:t>
            </a:r>
            <a:endParaRPr lang="nl-NL" sz="2800">
              <a:latin typeface="Corbel" panose="020B0503020204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="" xmlns:a16="http://schemas.microsoft.com/office/drawing/2014/main" id="{CADFC203-1A1C-43CE-93FF-67DFDFA67808}"/>
              </a:ext>
            </a:extLst>
          </p:cNvPr>
          <p:cNvSpPr txBox="1">
            <a:spLocks/>
          </p:cNvSpPr>
          <p:nvPr/>
        </p:nvSpPr>
        <p:spPr>
          <a:xfrm>
            <a:off x="838200" y="-12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Iniziamo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esplorare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nl-NL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321" y="2103437"/>
            <a:ext cx="10515600" cy="272374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Cosa</a:t>
            </a:r>
            <a:r>
              <a:rPr lang="en-US" sz="4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sappiamo</a:t>
            </a:r>
            <a:r>
              <a:rPr lang="en-US" sz="4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</a:t>
            </a:r>
            <a:r>
              <a:rPr lang="en-US" sz="4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4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r>
              <a:rPr lang="en-US" sz="4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</a:t>
            </a:r>
            <a:r>
              <a:rPr lang="en-US" sz="4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resto</a:t>
            </a:r>
            <a:r>
              <a:rPr lang="en-US" sz="4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4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Afbeelding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41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Obiettivo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Oggi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scoprirete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orbel" panose="020B0503020204020204" pitchFamily="34" charset="0"/>
              </a:rPr>
              <a:t>c</a:t>
            </a:r>
            <a:r>
              <a:rPr lang="en-US" dirty="0" smtClean="0">
                <a:latin typeface="Corbel" panose="020B0503020204020204" pitchFamily="34" charset="0"/>
              </a:rPr>
              <a:t>ome </a:t>
            </a:r>
            <a:r>
              <a:rPr lang="en-US" dirty="0" err="1" smtClean="0">
                <a:latin typeface="Corbel" panose="020B0503020204020204" pitchFamily="34" charset="0"/>
              </a:rPr>
              <a:t>funziona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il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mondo</a:t>
            </a:r>
            <a:r>
              <a:rPr lang="en-US" dirty="0" smtClean="0">
                <a:latin typeface="Corbel" panose="020B0503020204020204" pitchFamily="34" charset="0"/>
              </a:rPr>
              <a:t> online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it-IT" dirty="0" smtClean="0">
                <a:latin typeface="Corbel" panose="020B0503020204020204" pitchFamily="34" charset="0"/>
              </a:rPr>
              <a:t>come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utilizzare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</a:t>
            </a:r>
            <a:r>
              <a:rPr lang="en-US" dirty="0" smtClean="0">
                <a:latin typeface="Corbel" panose="020B0503020204020204" pitchFamily="34" charset="0"/>
              </a:rPr>
              <a:t> social </a:t>
            </a:r>
            <a:r>
              <a:rPr lang="en-US" dirty="0">
                <a:latin typeface="Corbel" panose="020B0503020204020204" pitchFamily="34" charset="0"/>
              </a:rPr>
              <a:t>media</a:t>
            </a:r>
          </a:p>
          <a:p>
            <a:pPr marL="0" indent="0" algn="ctr">
              <a:buNone/>
            </a:pPr>
            <a:r>
              <a:rPr lang="en-US" dirty="0">
                <a:latin typeface="Corbel" panose="020B0503020204020204" pitchFamily="34" charset="0"/>
              </a:rPr>
              <a:t>c</a:t>
            </a:r>
            <a:r>
              <a:rPr lang="en-US" dirty="0" smtClean="0">
                <a:latin typeface="Corbel" panose="020B0503020204020204" pitchFamily="34" charset="0"/>
              </a:rPr>
              <a:t>ome </a:t>
            </a:r>
            <a:r>
              <a:rPr lang="en-US" dirty="0" err="1" smtClean="0">
                <a:latin typeface="Corbel" panose="020B0503020204020204" pitchFamily="34" charset="0"/>
              </a:rPr>
              <a:t>applicare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l’approccio</a:t>
            </a:r>
            <a:r>
              <a:rPr lang="en-US" dirty="0" smtClean="0">
                <a:latin typeface="Corbel" panose="020B0503020204020204" pitchFamily="34" charset="0"/>
              </a:rPr>
              <a:t> GAMMMA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Corbel" panose="020B0503020204020204" pitchFamily="34" charset="0"/>
              </a:rPr>
              <a:t>al </a:t>
            </a:r>
            <a:r>
              <a:rPr lang="en-US" b="1" dirty="0" smtClean="0">
                <a:latin typeface="Corbel" panose="020B0503020204020204" pitchFamily="34" charset="0"/>
              </a:rPr>
              <a:t>fine di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dirty="0">
                <a:latin typeface="Corbel" panose="020B0503020204020204" pitchFamily="34" charset="0"/>
              </a:rPr>
              <a:t>a</a:t>
            </a:r>
            <a:r>
              <a:rPr lang="nl-NL" dirty="0" smtClean="0">
                <a:latin typeface="Corbel" panose="020B0503020204020204" pitchFamily="34" charset="0"/>
              </a:rPr>
              <a:t>mplificare il vostro messaggio </a:t>
            </a:r>
            <a:endParaRPr lang="nl-NL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c</a:t>
            </a:r>
            <a:r>
              <a:rPr lang="en-US" dirty="0" err="1" smtClean="0">
                <a:latin typeface="Corbel" panose="020B0503020204020204" pitchFamily="34" charset="0"/>
              </a:rPr>
              <a:t>oinvolgere</a:t>
            </a:r>
            <a:r>
              <a:rPr lang="en-US" dirty="0" smtClean="0">
                <a:latin typeface="Corbel" panose="020B0503020204020204" pitchFamily="34" charset="0"/>
              </a:rPr>
              <a:t> le </a:t>
            </a:r>
            <a:r>
              <a:rPr lang="en-US" dirty="0" err="1" smtClean="0">
                <a:latin typeface="Corbel" panose="020B0503020204020204" pitchFamily="34" charset="0"/>
              </a:rPr>
              <a:t>persone</a:t>
            </a:r>
            <a:r>
              <a:rPr lang="en-US" dirty="0" smtClean="0">
                <a:latin typeface="Corbel" panose="020B0503020204020204" pitchFamily="34" charset="0"/>
              </a:rPr>
              <a:t> a cui vi </a:t>
            </a:r>
            <a:r>
              <a:rPr lang="en-US" dirty="0" err="1" smtClean="0">
                <a:latin typeface="Corbel" panose="020B0503020204020204" pitchFamily="34" charset="0"/>
              </a:rPr>
              <a:t>rivolgete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4110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FFE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7170" name="Picture 2" descr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2838" y="0"/>
            <a:ext cx="4884737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 descr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25" y="2032000"/>
            <a:ext cx="9301163" cy="4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Rectangle 4" descr="TextBox 8"/>
          <p:cNvSpPr>
            <a:spLocks/>
          </p:cNvSpPr>
          <p:nvPr/>
        </p:nvSpPr>
        <p:spPr bwMode="auto">
          <a:xfrm>
            <a:off x="0" y="0"/>
            <a:ext cx="2039938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ea typeface="Passion One Bold" charset="0"/>
                <a:cs typeface="Passion One Bold" charset="0"/>
                <a:sym typeface="Passion One Bold" charset="0"/>
              </a:rPr>
              <a:t>COSA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ea typeface="Passion One Bold" charset="0"/>
              <a:cs typeface="Passion One Bold" charset="0"/>
              <a:sym typeface="Passion On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60716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FFE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9218" name="Picture 2" descr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2838" y="0"/>
            <a:ext cx="4884737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9" name="Rectangle 3" descr="TextBox 8"/>
          <p:cNvSpPr>
            <a:spLocks/>
          </p:cNvSpPr>
          <p:nvPr/>
        </p:nvSpPr>
        <p:spPr bwMode="auto">
          <a:xfrm>
            <a:off x="0" y="0"/>
            <a:ext cx="2039938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ea typeface="Passion One Bold" charset="0"/>
                <a:cs typeface="Passion One Bold" charset="0"/>
                <a:sym typeface="Passion One Bold" charset="0"/>
              </a:rPr>
              <a:t>CHI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ea typeface="Passion One Bold" charset="0"/>
              <a:cs typeface="Passion One Bold" charset="0"/>
              <a:sym typeface="Passion One Bold" charset="0"/>
            </a:endParaRPr>
          </a:p>
        </p:txBody>
      </p:sp>
      <p:sp>
        <p:nvSpPr>
          <p:cNvPr id="9220" name="Rectangle 4" descr="TextBox 9"/>
          <p:cNvSpPr>
            <a:spLocks/>
          </p:cNvSpPr>
          <p:nvPr/>
        </p:nvSpPr>
        <p:spPr bwMode="auto">
          <a:xfrm>
            <a:off x="684213" y="2743200"/>
            <a:ext cx="1133316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285750" indent="-285750"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4572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144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3716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288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smtClean="0"/>
              <a:t>Fascia </a:t>
            </a:r>
            <a:r>
              <a:rPr lang="en-US" altLang="en-US" sz="2400" dirty="0" err="1" smtClean="0"/>
              <a:t>principale</a:t>
            </a:r>
            <a:r>
              <a:rPr lang="en-US" altLang="en-US" sz="2400" dirty="0" smtClean="0"/>
              <a:t> di </a:t>
            </a:r>
            <a:r>
              <a:rPr lang="en-US" altLang="en-US" sz="2400" dirty="0" err="1" smtClean="0"/>
              <a:t>età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demografica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dai</a:t>
            </a:r>
            <a:r>
              <a:rPr lang="en-US" altLang="en-US" sz="2400" dirty="0" smtClean="0"/>
              <a:t> 18 </a:t>
            </a:r>
            <a:r>
              <a:rPr lang="en-US" altLang="en-US" sz="2400" dirty="0" err="1" smtClean="0"/>
              <a:t>ai</a:t>
            </a:r>
            <a:r>
              <a:rPr lang="en-US" altLang="en-US" sz="2400" dirty="0" smtClean="0"/>
              <a:t> 24 </a:t>
            </a:r>
            <a:r>
              <a:rPr lang="en-US" altLang="en-US" sz="2400" dirty="0" err="1" smtClean="0"/>
              <a:t>anni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/>
              <a:t>60% </a:t>
            </a:r>
            <a:r>
              <a:rPr lang="en-US" altLang="en-US" sz="2400" dirty="0" smtClean="0"/>
              <a:t>di </a:t>
            </a:r>
            <a:r>
              <a:rPr lang="en-US" altLang="en-US" sz="2400" dirty="0" err="1" smtClean="0"/>
              <a:t>utenti</a:t>
            </a:r>
            <a:r>
              <a:rPr lang="en-US" altLang="en-US" sz="2400" dirty="0" smtClean="0"/>
              <a:t> &lt; 25 </a:t>
            </a:r>
            <a:r>
              <a:rPr lang="en-US" altLang="en-US" sz="2400" dirty="0" err="1" smtClean="0"/>
              <a:t>anni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smtClean="0"/>
              <a:t>MA </a:t>
            </a:r>
            <a:r>
              <a:rPr lang="en-US" altLang="en-US" sz="2400" dirty="0"/>
              <a:t>-&gt; </a:t>
            </a:r>
            <a:r>
              <a:rPr lang="en-US" altLang="en-US" sz="2400" dirty="0" err="1" smtClean="0"/>
              <a:t>più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della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metà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dei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nuovi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utenti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che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registra</a:t>
            </a:r>
            <a:r>
              <a:rPr lang="en-US" altLang="en-US" sz="2400" dirty="0" smtClean="0"/>
              <a:t> a </a:t>
            </a:r>
            <a:r>
              <a:rPr lang="en-US" altLang="en-US" sz="2400" dirty="0" err="1" smtClean="0"/>
              <a:t>Snapchat</a:t>
            </a:r>
            <a:r>
              <a:rPr lang="en-US" altLang="en-US" sz="2400" dirty="0" smtClean="0"/>
              <a:t> ha </a:t>
            </a:r>
            <a:r>
              <a:rPr lang="en-US" altLang="en-US" sz="2400" dirty="0" err="1" smtClean="0"/>
              <a:t>ora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un’età</a:t>
            </a:r>
            <a:r>
              <a:rPr lang="en-US" altLang="en-US" sz="2400" dirty="0" smtClean="0"/>
              <a:t> &gt; 25 </a:t>
            </a:r>
            <a:r>
              <a:rPr lang="en-US" altLang="en-US" sz="2400" dirty="0" err="1" smtClean="0"/>
              <a:t>anni</a:t>
            </a:r>
            <a:r>
              <a:rPr lang="en-US" altLang="en-US" sz="2400" dirty="0" smtClean="0"/>
              <a:t>.</a:t>
            </a:r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err="1" smtClean="0"/>
              <a:t>Più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utenti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femmine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che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maschi</a:t>
            </a:r>
            <a:endParaRPr lang="en-US" altLang="en-US" sz="2400" dirty="0" smtClean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err="1" smtClean="0"/>
              <a:t>Utenti</a:t>
            </a:r>
            <a:r>
              <a:rPr lang="en-US" altLang="en-US" sz="2400" dirty="0" smtClean="0"/>
              <a:t> ben </a:t>
            </a:r>
            <a:r>
              <a:rPr lang="en-US" altLang="en-US" sz="2400" dirty="0" err="1" smtClean="0"/>
              <a:t>distribuiti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tra</a:t>
            </a:r>
            <a:r>
              <a:rPr lang="en-US" altLang="en-US" sz="2400" dirty="0" smtClean="0"/>
              <a:t> Europa, Nord America, Asia e </a:t>
            </a:r>
            <a:r>
              <a:rPr lang="en-US" altLang="en-US" sz="2400" dirty="0" err="1" smtClean="0"/>
              <a:t>Medio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Oriente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0295817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 descr="Rectangle 4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362" name="Rectangle 2" descr="TextBox 5"/>
          <p:cNvSpPr>
            <a:spLocks/>
          </p:cNvSpPr>
          <p:nvPr/>
        </p:nvSpPr>
        <p:spPr bwMode="auto">
          <a:xfrm>
            <a:off x="0" y="0"/>
            <a:ext cx="2039938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ea typeface="Passion One Bold" charset="0"/>
                <a:cs typeface="Passion One Bold" charset="0"/>
                <a:sym typeface="Passion One Bold" charset="0"/>
              </a:rPr>
              <a:t>COME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ea typeface="Passion One Bold" charset="0"/>
              <a:cs typeface="Passion One Bold" charset="0"/>
              <a:sym typeface="Passion One Bold" charset="0"/>
            </a:endParaRPr>
          </a:p>
        </p:txBody>
      </p:sp>
      <p:pic>
        <p:nvPicPr>
          <p:cNvPr id="15363" name="Picture 3" descr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125538"/>
            <a:ext cx="9601200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03561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FFE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7410" name="Picture 2" descr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8188" y="0"/>
            <a:ext cx="4884737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Rectangle 3" descr="TextBox 5"/>
          <p:cNvSpPr>
            <a:spLocks/>
          </p:cNvSpPr>
          <p:nvPr/>
        </p:nvSpPr>
        <p:spPr bwMode="auto">
          <a:xfrm>
            <a:off x="0" y="0"/>
            <a:ext cx="2039938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ea typeface="Passion One Bold" charset="0"/>
                <a:cs typeface="Passion One Bold" charset="0"/>
                <a:sym typeface="Passion One Bold" charset="0"/>
              </a:rPr>
              <a:t>COME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ea typeface="Passion One Bold" charset="0"/>
              <a:cs typeface="Passion One Bold" charset="0"/>
              <a:sym typeface="Passion One Bold" charset="0"/>
            </a:endParaRPr>
          </a:p>
        </p:txBody>
      </p:sp>
      <p:pic>
        <p:nvPicPr>
          <p:cNvPr id="17412" name="Picture 4" descr="Picture 1"/>
          <p:cNvPicPr>
            <a:picLocks noChangeAspect="1"/>
          </p:cNvPicPr>
          <p:nvPr/>
        </p:nvPicPr>
        <p:blipFill>
          <a:blip r:embed="rId5"/>
          <a:srcRect t="34285"/>
          <a:stretch>
            <a:fillRect/>
          </a:stretch>
        </p:blipFill>
        <p:spPr bwMode="auto">
          <a:xfrm>
            <a:off x="8162925" y="2211388"/>
            <a:ext cx="3973513" cy="261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3" name="Rectangle 5" descr="Rectangle 6"/>
          <p:cNvSpPr>
            <a:spLocks/>
          </p:cNvSpPr>
          <p:nvPr/>
        </p:nvSpPr>
        <p:spPr bwMode="auto">
          <a:xfrm>
            <a:off x="287338" y="5876925"/>
            <a:ext cx="24454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eaLnBrk="1">
              <a:defRPr/>
            </a:pPr>
            <a:r>
              <a:rPr lang="en-US" altLang="en-US" sz="2400" dirty="0">
                <a:latin typeface="Calibri" charset="0"/>
                <a:cs typeface="Calibri" charset="0"/>
                <a:sym typeface="Calibri" charset="0"/>
              </a:rPr>
              <a:t>1) </a:t>
            </a:r>
            <a:r>
              <a:rPr lang="en-US" altLang="en-US" sz="2400" dirty="0" err="1" smtClean="0">
                <a:latin typeface="Calibri" charset="0"/>
                <a:cs typeface="Calibri" charset="0"/>
                <a:sym typeface="Calibri" charset="0"/>
              </a:rPr>
              <a:t>Creare</a:t>
            </a:r>
            <a:r>
              <a:rPr lang="en-US" altLang="en-US" sz="2400" dirty="0" smtClean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2400" dirty="0">
                <a:latin typeface="Calibri" charset="0"/>
                <a:cs typeface="Calibri" charset="0"/>
                <a:sym typeface="Calibri" charset="0"/>
              </a:rPr>
              <a:t>Snap Ads</a:t>
            </a:r>
          </a:p>
        </p:txBody>
      </p:sp>
      <p:sp>
        <p:nvSpPr>
          <p:cNvPr id="17414" name="Rectangle 6" descr="Rectangle 7"/>
          <p:cNvSpPr>
            <a:spLocks/>
          </p:cNvSpPr>
          <p:nvPr/>
        </p:nvSpPr>
        <p:spPr bwMode="auto">
          <a:xfrm>
            <a:off x="4845050" y="5014913"/>
            <a:ext cx="25745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eaLnBrk="1">
              <a:defRPr/>
            </a:pPr>
            <a:r>
              <a:rPr lang="en-US" altLang="en-US" sz="2400" dirty="0">
                <a:latin typeface="Calibri" charset="0"/>
                <a:cs typeface="Calibri" charset="0"/>
                <a:sym typeface="Calibri" charset="0"/>
              </a:rPr>
              <a:t>2) </a:t>
            </a:r>
            <a:r>
              <a:rPr lang="en-US" altLang="en-US" sz="2400" dirty="0" err="1" smtClean="0">
                <a:latin typeface="Calibri" charset="0"/>
                <a:cs typeface="Calibri" charset="0"/>
                <a:sym typeface="Calibri" charset="0"/>
              </a:rPr>
              <a:t>Usare</a:t>
            </a:r>
            <a:r>
              <a:rPr lang="en-US" altLang="en-US" sz="2400" dirty="0" smtClean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2400" dirty="0" err="1" smtClean="0">
                <a:latin typeface="Calibri" charset="0"/>
                <a:cs typeface="Calibri" charset="0"/>
                <a:sym typeface="Calibri" charset="0"/>
              </a:rPr>
              <a:t>SnapCodes</a:t>
            </a:r>
            <a:endParaRPr lang="en-US" altLang="en-US" sz="2400" dirty="0"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17415" name="Rectangle 7" descr="Rectangle 8"/>
          <p:cNvSpPr>
            <a:spLocks/>
          </p:cNvSpPr>
          <p:nvPr/>
        </p:nvSpPr>
        <p:spPr bwMode="auto">
          <a:xfrm>
            <a:off x="8585200" y="5032375"/>
            <a:ext cx="31268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eaLnBrk="1">
              <a:defRPr/>
            </a:pPr>
            <a:r>
              <a:rPr lang="en-US" altLang="en-US" sz="2400" dirty="0">
                <a:latin typeface="Calibri" charset="0"/>
                <a:cs typeface="Calibri" charset="0"/>
                <a:sym typeface="Calibri" charset="0"/>
              </a:rPr>
              <a:t>3) </a:t>
            </a:r>
            <a:r>
              <a:rPr lang="en-US" altLang="en-US" sz="2400" dirty="0" err="1" smtClean="0">
                <a:latin typeface="Calibri" charset="0"/>
                <a:cs typeface="Calibri" charset="0"/>
                <a:sym typeface="Calibri" charset="0"/>
              </a:rPr>
              <a:t>Geofiltri</a:t>
            </a:r>
            <a:r>
              <a:rPr lang="en-US" altLang="en-US" sz="2400" dirty="0" smtClean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2400" dirty="0" err="1" smtClean="0">
                <a:latin typeface="Calibri" charset="0"/>
                <a:cs typeface="Calibri" charset="0"/>
                <a:sym typeface="Calibri" charset="0"/>
              </a:rPr>
              <a:t>sponsorizzati</a:t>
            </a:r>
            <a:endParaRPr lang="en-US" altLang="en-US" sz="2400" dirty="0">
              <a:latin typeface="Calibri" charset="0"/>
              <a:cs typeface="Calibri" charset="0"/>
              <a:sym typeface="Calibri" charset="0"/>
            </a:endParaRPr>
          </a:p>
        </p:txBody>
      </p:sp>
      <p:pic>
        <p:nvPicPr>
          <p:cNvPr id="17416" name="Picture 8" descr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0" y="2581275"/>
            <a:ext cx="2035175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7" name="media2.mp4" descr="featured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87338" y="1798638"/>
            <a:ext cx="2270125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7745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4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 descr="Rectangle 4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9458" name="Picture 2" descr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2838" y="0"/>
            <a:ext cx="4884737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Rectangle 3" descr="TextBox 5"/>
          <p:cNvSpPr>
            <a:spLocks/>
          </p:cNvSpPr>
          <p:nvPr/>
        </p:nvSpPr>
        <p:spPr bwMode="auto">
          <a:xfrm>
            <a:off x="0" y="0"/>
            <a:ext cx="2039938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ea typeface="Passion One Bold" charset="0"/>
                <a:cs typeface="Passion One Bold" charset="0"/>
                <a:sym typeface="Passion One Bold" charset="0"/>
              </a:rPr>
              <a:t>COME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ea typeface="Passion One Bold" charset="0"/>
              <a:cs typeface="Passion One Bold" charset="0"/>
              <a:sym typeface="Passion One Bold" charset="0"/>
            </a:endParaRPr>
          </a:p>
        </p:txBody>
      </p:sp>
      <p:pic>
        <p:nvPicPr>
          <p:cNvPr id="19460" name="Picture 4" descr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4775" y="728663"/>
            <a:ext cx="9440863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73403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3554" name="Picture 2" descr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8425" y="331788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5" name="Picture 3" descr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2538" y="2589213"/>
            <a:ext cx="7145337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6" name="Rectangle 4" descr="TextBox 8"/>
          <p:cNvSpPr>
            <a:spLocks/>
          </p:cNvSpPr>
          <p:nvPr/>
        </p:nvSpPr>
        <p:spPr bwMode="auto">
          <a:xfrm>
            <a:off x="0" y="0"/>
            <a:ext cx="2039938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ea typeface="Passion One Bold" charset="0"/>
                <a:cs typeface="Passion One Bold" charset="0"/>
                <a:sym typeface="Passion One Bold" charset="0"/>
              </a:rPr>
              <a:t>COSA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ea typeface="Passion One Bold" charset="0"/>
              <a:cs typeface="Passion One Bold" charset="0"/>
              <a:sym typeface="Passion On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2673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5602" name="Picture 2" descr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8425" y="331788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3" name="Rectangle 3" descr="TextBox 6"/>
          <p:cNvSpPr>
            <a:spLocks/>
          </p:cNvSpPr>
          <p:nvPr/>
        </p:nvSpPr>
        <p:spPr bwMode="auto">
          <a:xfrm>
            <a:off x="684213" y="2743200"/>
            <a:ext cx="1084969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marL="285750" indent="-285750"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4572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144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3716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288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smtClean="0"/>
              <a:t>Ben </a:t>
            </a:r>
            <a:r>
              <a:rPr lang="en-US" altLang="en-US" sz="2400" dirty="0" err="1" smtClean="0"/>
              <a:t>oltre</a:t>
            </a:r>
            <a:r>
              <a:rPr lang="en-US" altLang="en-US" sz="2400" dirty="0" smtClean="0"/>
              <a:t>  </a:t>
            </a:r>
            <a:r>
              <a:rPr lang="en-US" altLang="en-US" sz="2400" dirty="0"/>
              <a:t>500 </a:t>
            </a:r>
            <a:r>
              <a:rPr lang="en-US" altLang="en-US" sz="2400" dirty="0" err="1" smtClean="0"/>
              <a:t>milioni</a:t>
            </a:r>
            <a:r>
              <a:rPr lang="en-US" altLang="en-US" sz="2400" dirty="0" smtClean="0"/>
              <a:t> di </a:t>
            </a:r>
            <a:r>
              <a:rPr lang="en-US" altLang="en-US" sz="2400" dirty="0" err="1" smtClean="0"/>
              <a:t>utenti</a:t>
            </a:r>
            <a:r>
              <a:rPr lang="en-US" altLang="en-US" sz="2400" dirty="0" smtClean="0"/>
              <a:t> in </a:t>
            </a:r>
            <a:r>
              <a:rPr lang="en-US" altLang="en-US" sz="2400" dirty="0" err="1" smtClean="0"/>
              <a:t>tutto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il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mondo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/>
              <a:t>60% </a:t>
            </a:r>
            <a:r>
              <a:rPr lang="en-US" altLang="en-US" sz="2400" dirty="0" smtClean="0"/>
              <a:t>di </a:t>
            </a:r>
            <a:r>
              <a:rPr lang="en-US" altLang="en-US" sz="2400" dirty="0" err="1" smtClean="0"/>
              <a:t>utenti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aprono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l’app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ogni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giorno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err="1" smtClean="0"/>
              <a:t>Più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utenti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femmine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che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maschi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/>
              <a:t>90 </a:t>
            </a:r>
            <a:r>
              <a:rPr lang="en-US" altLang="en-US" sz="2400" dirty="0" err="1" smtClean="0"/>
              <a:t>percento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degli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utenti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Instagram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ha </a:t>
            </a:r>
            <a:r>
              <a:rPr lang="en-US" altLang="en-US" sz="2400" dirty="0" err="1" smtClean="0"/>
              <a:t>meno</a:t>
            </a:r>
            <a:r>
              <a:rPr lang="en-US" altLang="en-US" sz="2400" dirty="0" smtClean="0"/>
              <a:t> di 35 </a:t>
            </a:r>
            <a:r>
              <a:rPr lang="en-US" altLang="en-US" sz="2400" dirty="0" err="1" smtClean="0"/>
              <a:t>anni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smtClean="0"/>
              <a:t>La firma </a:t>
            </a:r>
            <a:r>
              <a:rPr lang="en-US" altLang="en-US" sz="2400" dirty="0" err="1" smtClean="0"/>
              <a:t>più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seguita</a:t>
            </a:r>
            <a:r>
              <a:rPr lang="en-US" altLang="en-US" sz="2400" dirty="0" smtClean="0"/>
              <a:t> </a:t>
            </a:r>
            <a:r>
              <a:rPr lang="en-US" altLang="en-US" sz="2400" dirty="0" smtClean="0"/>
              <a:t>è </a:t>
            </a:r>
            <a:r>
              <a:rPr lang="en-US" altLang="en-US" sz="2400" dirty="0" err="1" smtClean="0"/>
              <a:t>il</a:t>
            </a:r>
            <a:r>
              <a:rPr lang="en-US" altLang="en-US" sz="2400" dirty="0" smtClean="0"/>
              <a:t> </a:t>
            </a:r>
            <a:r>
              <a:rPr lang="en-US" altLang="en-US" sz="2400" dirty="0" smtClean="0"/>
              <a:t>National </a:t>
            </a:r>
            <a:r>
              <a:rPr lang="en-US" altLang="en-US" sz="2400" dirty="0"/>
              <a:t>Geographic, </a:t>
            </a:r>
            <a:r>
              <a:rPr lang="en-US" altLang="en-US" sz="2400" dirty="0" smtClean="0"/>
              <a:t>con</a:t>
            </a:r>
            <a:r>
              <a:rPr lang="en-US" altLang="en-US" sz="2400" dirty="0"/>
              <a:t> </a:t>
            </a:r>
            <a:r>
              <a:rPr lang="en-US" altLang="en-US" sz="2400" dirty="0" smtClean="0"/>
              <a:t>48,4 </a:t>
            </a:r>
            <a:r>
              <a:rPr lang="en-US" altLang="en-US" sz="2400" dirty="0" err="1" smtClean="0"/>
              <a:t>milioni</a:t>
            </a:r>
            <a:r>
              <a:rPr lang="en-US" altLang="en-US" sz="2400" dirty="0" smtClean="0"/>
              <a:t> di</a:t>
            </a:r>
            <a:r>
              <a:rPr lang="en-US" altLang="en-US" sz="2400" dirty="0"/>
              <a:t> </a:t>
            </a:r>
            <a:r>
              <a:rPr lang="en-US" altLang="en-US" sz="2400" dirty="0" smtClean="0"/>
              <a:t>follower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smtClean="0"/>
              <a:t>Il 48,8</a:t>
            </a:r>
            <a:r>
              <a:rPr lang="en-US" altLang="en-US" sz="2400" dirty="0"/>
              <a:t>% </a:t>
            </a:r>
            <a:r>
              <a:rPr lang="en-US" altLang="en-US" sz="2400" dirty="0" err="1" smtClean="0"/>
              <a:t>dei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marchi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sono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Instagram</a:t>
            </a:r>
            <a:r>
              <a:rPr lang="en-US" altLang="en-US" sz="2400" dirty="0"/>
              <a:t>. </a:t>
            </a:r>
            <a:r>
              <a:rPr lang="en-US" altLang="en-US" sz="2400" dirty="0" smtClean="0"/>
              <a:t>Si </a:t>
            </a:r>
            <a:r>
              <a:rPr lang="en-US" altLang="en-US" sz="2400" dirty="0" err="1" smtClean="0"/>
              <a:t>prevede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che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nel</a:t>
            </a:r>
            <a:r>
              <a:rPr lang="en-US" altLang="en-US" sz="2400" dirty="0" smtClean="0"/>
              <a:t> </a:t>
            </a:r>
            <a:r>
              <a:rPr lang="en-US" altLang="en-US" sz="2400" dirty="0" smtClean="0"/>
              <a:t>2017 </a:t>
            </a:r>
            <a:r>
              <a:rPr lang="en-US" altLang="en-US" sz="2400" dirty="0" err="1" smtClean="0"/>
              <a:t>saliranno</a:t>
            </a:r>
            <a:r>
              <a:rPr lang="en-US" altLang="en-US" sz="2400" dirty="0" smtClean="0"/>
              <a:t> al 70,7</a:t>
            </a:r>
            <a:r>
              <a:rPr lang="en-US" altLang="en-US" sz="2400" dirty="0"/>
              <a:t>%</a:t>
            </a:r>
          </a:p>
        </p:txBody>
      </p:sp>
      <p:sp>
        <p:nvSpPr>
          <p:cNvPr id="25604" name="Rectangle 4" descr="TextBox 8"/>
          <p:cNvSpPr>
            <a:spLocks/>
          </p:cNvSpPr>
          <p:nvPr/>
        </p:nvSpPr>
        <p:spPr bwMode="auto">
          <a:xfrm>
            <a:off x="0" y="0"/>
            <a:ext cx="2039938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ea typeface="Passion One Bold" charset="0"/>
                <a:cs typeface="Passion One Bold" charset="0"/>
                <a:sym typeface="Passion One Bold" charset="0"/>
              </a:rPr>
              <a:t>CHI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ea typeface="Passion One Bold" charset="0"/>
              <a:cs typeface="Passion One Bold" charset="0"/>
              <a:sym typeface="Passion On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4506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7650" name="Picture 2" descr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75"/>
            <a:ext cx="5489575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1" name="Rectangle 3" descr="TextBox 5"/>
          <p:cNvSpPr>
            <a:spLocks/>
          </p:cNvSpPr>
          <p:nvPr/>
        </p:nvSpPr>
        <p:spPr bwMode="auto">
          <a:xfrm>
            <a:off x="0" y="0"/>
            <a:ext cx="2039938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ea typeface="Passion One Bold" charset="0"/>
                <a:cs typeface="Passion One Bold" charset="0"/>
                <a:sym typeface="Passion One Bold" charset="0"/>
              </a:rPr>
              <a:t>COME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ea typeface="Passion One Bold" charset="0"/>
              <a:cs typeface="Passion One Bold" charset="0"/>
              <a:sym typeface="Passion One Bold" charset="0"/>
            </a:endParaRPr>
          </a:p>
        </p:txBody>
      </p:sp>
      <p:sp>
        <p:nvSpPr>
          <p:cNvPr id="27652" name="Rectangle 4" descr="Rectangle 7"/>
          <p:cNvSpPr>
            <a:spLocks/>
          </p:cNvSpPr>
          <p:nvPr/>
        </p:nvSpPr>
        <p:spPr bwMode="auto">
          <a:xfrm>
            <a:off x="6400800" y="584200"/>
            <a:ext cx="520858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>
              <a:lnSpc>
                <a:spcPct val="300000"/>
              </a:lnSpc>
              <a:buSzPct val="100000"/>
              <a:buFontTx/>
              <a:buAutoNum type="arabicParenR"/>
              <a:defRPr/>
            </a:pPr>
            <a:r>
              <a:rPr lang="en-US" altLang="en-US" sz="2400" dirty="0" err="1" smtClean="0"/>
              <a:t>Scrivere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interessanti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didascalie</a:t>
            </a:r>
            <a:r>
              <a:rPr lang="en-US" altLang="en-US" sz="2400" dirty="0" smtClean="0"/>
              <a:t> </a:t>
            </a:r>
            <a:endParaRPr lang="en-US" altLang="en-US" sz="2400" dirty="0"/>
          </a:p>
          <a:p>
            <a:pPr eaLnBrk="1">
              <a:lnSpc>
                <a:spcPct val="300000"/>
              </a:lnSpc>
              <a:buSzPct val="100000"/>
              <a:buFontTx/>
              <a:buAutoNum type="arabicParenR"/>
              <a:defRPr/>
            </a:pPr>
            <a:r>
              <a:rPr lang="en-US" altLang="en-US" sz="2400" dirty="0" err="1" smtClean="0"/>
              <a:t>Utilizzare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giusti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hashtag</a:t>
            </a:r>
            <a:endParaRPr lang="en-US" altLang="en-US" sz="2400" dirty="0"/>
          </a:p>
          <a:p>
            <a:pPr eaLnBrk="1">
              <a:lnSpc>
                <a:spcPct val="300000"/>
              </a:lnSpc>
              <a:buSzPct val="100000"/>
              <a:buFontTx/>
              <a:buAutoNum type="arabicParenR"/>
              <a:defRPr/>
            </a:pPr>
            <a:r>
              <a:rPr lang="en-US" altLang="en-US" sz="2400" dirty="0" err="1" smtClean="0"/>
              <a:t>Pubblicare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contenuti</a:t>
            </a:r>
            <a:r>
              <a:rPr lang="en-US" altLang="en-US" sz="2400" dirty="0" smtClean="0"/>
              <a:t> di </a:t>
            </a:r>
            <a:r>
              <a:rPr lang="en-US" altLang="en-US" sz="2400" dirty="0" err="1" smtClean="0"/>
              <a:t>alta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qualità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135481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9698" name="Picture 2" descr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8425" y="331788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Rectangle 3" descr="TextBox 8"/>
          <p:cNvSpPr>
            <a:spLocks/>
          </p:cNvSpPr>
          <p:nvPr/>
        </p:nvSpPr>
        <p:spPr bwMode="auto">
          <a:xfrm>
            <a:off x="0" y="0"/>
            <a:ext cx="2039938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ea typeface="Passion One Bold" charset="0"/>
                <a:cs typeface="Passion One Bold" charset="0"/>
                <a:sym typeface="Passion One Bold" charset="0"/>
              </a:rPr>
              <a:t>COME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ea typeface="Passion One Bold" charset="0"/>
              <a:cs typeface="Passion One Bold" charset="0"/>
              <a:sym typeface="Passion One Bold" charset="0"/>
            </a:endParaRPr>
          </a:p>
        </p:txBody>
      </p:sp>
      <p:sp>
        <p:nvSpPr>
          <p:cNvPr id="29700" name="Rectangle 4" descr="Rectangle 5"/>
          <p:cNvSpPr>
            <a:spLocks/>
          </p:cNvSpPr>
          <p:nvPr/>
        </p:nvSpPr>
        <p:spPr bwMode="auto">
          <a:xfrm>
            <a:off x="327025" y="4864100"/>
            <a:ext cx="29529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eaLnBrk="1">
              <a:defRPr/>
            </a:pPr>
            <a:r>
              <a:rPr lang="en-US" altLang="en-US" sz="2400" dirty="0">
                <a:latin typeface="Calibri" charset="0"/>
                <a:cs typeface="Calibri" charset="0"/>
                <a:sym typeface="Calibri" charset="0"/>
              </a:rPr>
              <a:t>1) </a:t>
            </a:r>
            <a:r>
              <a:rPr lang="en-US" altLang="en-US" sz="2400" dirty="0" err="1" smtClean="0">
                <a:latin typeface="Calibri" charset="0"/>
                <a:cs typeface="Calibri" charset="0"/>
                <a:sym typeface="Calibri" charset="0"/>
              </a:rPr>
              <a:t>Promuovere</a:t>
            </a:r>
            <a:r>
              <a:rPr lang="en-US" altLang="en-US" sz="2400" dirty="0" smtClean="0">
                <a:latin typeface="Calibri" charset="0"/>
                <a:cs typeface="Calibri" charset="0"/>
                <a:sym typeface="Calibri" charset="0"/>
              </a:rPr>
              <a:t> un post</a:t>
            </a:r>
            <a:endParaRPr lang="en-US" altLang="en-US" sz="2400" dirty="0"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29701" name="Rectangle 5" descr="Rectangle 7"/>
          <p:cNvSpPr>
            <a:spLocks/>
          </p:cNvSpPr>
          <p:nvPr/>
        </p:nvSpPr>
        <p:spPr bwMode="auto">
          <a:xfrm>
            <a:off x="5065713" y="6165850"/>
            <a:ext cx="60970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eaLnBrk="1">
              <a:defRPr/>
            </a:pPr>
            <a:r>
              <a:rPr lang="en-US" altLang="en-US" sz="2400" dirty="0">
                <a:latin typeface="Calibri" charset="0"/>
                <a:cs typeface="Calibri" charset="0"/>
                <a:sym typeface="Calibri" charset="0"/>
              </a:rPr>
              <a:t>2) </a:t>
            </a:r>
            <a:r>
              <a:rPr lang="en-US" altLang="en-US" sz="2400" dirty="0" err="1" smtClean="0">
                <a:latin typeface="Calibri" charset="0"/>
                <a:cs typeface="Calibri" charset="0"/>
                <a:sym typeface="Calibri" charset="0"/>
              </a:rPr>
              <a:t>Utilizzare</a:t>
            </a:r>
            <a:r>
              <a:rPr lang="en-US" altLang="en-US" sz="2400" dirty="0" smtClean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2400" dirty="0" err="1" smtClean="0">
                <a:latin typeface="Calibri" charset="0"/>
                <a:cs typeface="Calibri" charset="0"/>
                <a:sym typeface="Calibri" charset="0"/>
              </a:rPr>
              <a:t>gli</a:t>
            </a:r>
            <a:r>
              <a:rPr lang="en-US" altLang="en-US" sz="2400" dirty="0" smtClean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2400" dirty="0" err="1" smtClean="0">
                <a:latin typeface="Calibri" charset="0"/>
                <a:cs typeface="Calibri" charset="0"/>
                <a:sym typeface="Calibri" charset="0"/>
              </a:rPr>
              <a:t>strumenti</a:t>
            </a:r>
            <a:r>
              <a:rPr lang="en-US" altLang="en-US" sz="2400" dirty="0" smtClean="0">
                <a:latin typeface="Calibri" charset="0"/>
                <a:cs typeface="Calibri" charset="0"/>
                <a:sym typeface="Calibri" charset="0"/>
              </a:rPr>
              <a:t> di marketing Facebook</a:t>
            </a:r>
            <a:endParaRPr lang="en-US" altLang="en-US" sz="2400" dirty="0">
              <a:latin typeface="Calibri" charset="0"/>
              <a:cs typeface="Calibri" charset="0"/>
              <a:sym typeface="Calibri" charset="0"/>
            </a:endParaRPr>
          </a:p>
        </p:txBody>
      </p:sp>
      <p:pic>
        <p:nvPicPr>
          <p:cNvPr id="29702" name="Picture 6" descr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1920875"/>
            <a:ext cx="4862513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703" name="Picture 7" descr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3813" y="2589213"/>
            <a:ext cx="7086600" cy="322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56964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188" y="0"/>
            <a:ext cx="31178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938" name="Picture 2" descr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5663" y="1289050"/>
            <a:ext cx="7874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0944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Principi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operativi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Corbel" panose="020B0503020204020204" pitchFamily="34" charset="0"/>
              </a:rPr>
              <a:t>Poca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teoria</a:t>
            </a:r>
            <a:r>
              <a:rPr lang="en-US" dirty="0" smtClean="0">
                <a:latin typeface="Corbel" panose="020B0503020204020204" pitchFamily="34" charset="0"/>
              </a:rPr>
              <a:t>, </a:t>
            </a:r>
            <a:r>
              <a:rPr lang="en-US" dirty="0" err="1" smtClean="0">
                <a:latin typeface="Corbel" panose="020B0503020204020204" pitchFamily="34" charset="0"/>
              </a:rPr>
              <a:t>molta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pratica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 smtClean="0">
                <a:latin typeface="Corbel" panose="020B0503020204020204" pitchFamily="34" charset="0"/>
              </a:rPr>
              <a:t>Imparare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attraverso</a:t>
            </a:r>
            <a:r>
              <a:rPr lang="en-US" dirty="0" smtClean="0">
                <a:latin typeface="Corbel" panose="020B0503020204020204" pitchFamily="34" charset="0"/>
              </a:rPr>
              <a:t> la </a:t>
            </a:r>
            <a:r>
              <a:rPr lang="en-US" dirty="0" err="1" smtClean="0">
                <a:latin typeface="Corbel" panose="020B0503020204020204" pitchFamily="34" charset="0"/>
              </a:rPr>
              <a:t>pratica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 smtClean="0">
                <a:latin typeface="Corbel" panose="020B0503020204020204" pitchFamily="34" charset="0"/>
              </a:rPr>
              <a:t>Imparare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dai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successi</a:t>
            </a:r>
            <a:r>
              <a:rPr lang="en-US" dirty="0" smtClean="0">
                <a:latin typeface="Corbel" panose="020B0503020204020204" pitchFamily="34" charset="0"/>
              </a:rPr>
              <a:t> e </a:t>
            </a:r>
            <a:r>
              <a:rPr lang="en-US" dirty="0" err="1" smtClean="0">
                <a:latin typeface="Corbel" panose="020B0503020204020204" pitchFamily="34" charset="0"/>
              </a:rPr>
              <a:t>dai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fallimenti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 smtClean="0">
                <a:latin typeface="Corbel" panose="020B0503020204020204" pitchFamily="34" charset="0"/>
              </a:rPr>
              <a:t>Imparare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l’uno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dall’altro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 smtClean="0">
                <a:latin typeface="Corbel" panose="020B0503020204020204" pitchFamily="34" charset="0"/>
              </a:rPr>
              <a:t>Voi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siete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già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gli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esperti</a:t>
            </a:r>
            <a:r>
              <a:rPr lang="en-US" dirty="0" smtClean="0">
                <a:latin typeface="Corbel" panose="020B0503020204020204" pitchFamily="34" charset="0"/>
              </a:rPr>
              <a:t>!</a:t>
            </a:r>
            <a:endParaRPr lang="en-US" dirty="0">
              <a:latin typeface="Corbel" panose="020B0503020204020204" pitchFamily="34" charset="0"/>
            </a:endParaRPr>
          </a:p>
          <a:p>
            <a:endParaRPr lang="nl-NL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4589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7613" y="-1158875"/>
            <a:ext cx="4373562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4" name="Picture 2" descr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5050" y="1485900"/>
            <a:ext cx="7581900" cy="46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Rectangle 3" descr="TextBox 9"/>
          <p:cNvSpPr>
            <a:spLocks/>
          </p:cNvSpPr>
          <p:nvPr/>
        </p:nvSpPr>
        <p:spPr bwMode="auto">
          <a:xfrm>
            <a:off x="263525" y="5543550"/>
            <a:ext cx="4376738" cy="64633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dirty="0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“La </a:t>
            </a:r>
            <a:r>
              <a:rPr lang="en-US" altLang="en-US" dirty="0" err="1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cosa</a:t>
            </a:r>
            <a:r>
              <a:rPr lang="en-US" altLang="en-US" dirty="0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migliore</a:t>
            </a:r>
            <a:r>
              <a:rPr lang="en-US" altLang="en-US" dirty="0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 di </a:t>
            </a:r>
            <a:r>
              <a:rPr lang="en-US" altLang="en-US" dirty="0" err="1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tumblr</a:t>
            </a:r>
            <a:r>
              <a:rPr lang="en-US" altLang="en-US" dirty="0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 è la </a:t>
            </a:r>
            <a:r>
              <a:rPr lang="en-US" altLang="en-US" dirty="0" err="1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possibilità</a:t>
            </a:r>
            <a:r>
              <a:rPr lang="en-US" altLang="en-US" dirty="0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 di </a:t>
            </a:r>
            <a:r>
              <a:rPr lang="en-US" altLang="en-US" dirty="0" err="1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essere</a:t>
            </a:r>
            <a:r>
              <a:rPr lang="en-US" altLang="en-US" dirty="0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dirty="0" err="1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anonimi</a:t>
            </a:r>
            <a:r>
              <a:rPr lang="en-US" altLang="en-US" dirty="0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” 19 </a:t>
            </a:r>
            <a:r>
              <a:rPr lang="en-US" altLang="en-US" dirty="0" err="1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anni</a:t>
            </a:r>
            <a:r>
              <a:rPr lang="en-US" altLang="en-US" dirty="0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, </a:t>
            </a:r>
            <a:r>
              <a:rPr lang="en-US" altLang="en-US" dirty="0" err="1" smtClean="0">
                <a:solidFill>
                  <a:srgbClr val="F2F2F2"/>
                </a:solidFill>
                <a:latin typeface="Calibri" charset="0"/>
                <a:cs typeface="Calibri" charset="0"/>
                <a:sym typeface="Calibri" charset="0"/>
              </a:rPr>
              <a:t>maschio</a:t>
            </a:r>
            <a:endParaRPr lang="en-US" altLang="en-US" dirty="0">
              <a:solidFill>
                <a:srgbClr val="F2F2F2"/>
              </a:solidFill>
              <a:latin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6401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3538" y="1978025"/>
            <a:ext cx="18557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82" name="Picture 2" descr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738" y="4025900"/>
            <a:ext cx="23304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83" name="Picture 3" descr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3488" y="4749800"/>
            <a:ext cx="191135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84" name="Picture 4" descr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550" y="1978025"/>
            <a:ext cx="1773238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85" name="Picture 5" descr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22825" y="2146300"/>
            <a:ext cx="235267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6" name="Rectangle 6" descr="TextBox 17"/>
          <p:cNvSpPr>
            <a:spLocks/>
          </p:cNvSpPr>
          <p:nvPr/>
        </p:nvSpPr>
        <p:spPr bwMode="auto">
          <a:xfrm>
            <a:off x="-1" y="0"/>
            <a:ext cx="4014439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ea typeface="Passion One Bold" charset="0"/>
                <a:cs typeface="Passion One Bold" charset="0"/>
                <a:sym typeface="Passion One Bold" charset="0"/>
              </a:rPr>
              <a:t>NETWORK APERTI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ea typeface="Passion One Bold" charset="0"/>
              <a:cs typeface="Passion One Bold" charset="0"/>
              <a:sym typeface="Passion One Bold" charset="0"/>
            </a:endParaRPr>
          </a:p>
        </p:txBody>
      </p:sp>
      <p:pic>
        <p:nvPicPr>
          <p:cNvPr id="46087" name="Picture 7" descr="Picture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13850" y="4025900"/>
            <a:ext cx="1895475" cy="189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52863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2901950"/>
            <a:ext cx="32162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0" name="Picture 2" descr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1988" y="2901950"/>
            <a:ext cx="2232025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1" name="Picture 3" descr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8963" y="2765425"/>
            <a:ext cx="25527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2" name="Picture 4" descr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47213" y="2628900"/>
            <a:ext cx="253047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Rectangle 5" descr="TextBox 11"/>
          <p:cNvSpPr>
            <a:spLocks/>
          </p:cNvSpPr>
          <p:nvPr/>
        </p:nvSpPr>
        <p:spPr bwMode="auto">
          <a:xfrm>
            <a:off x="0" y="0"/>
            <a:ext cx="3716338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ea typeface="Passion One Bold" charset="0"/>
                <a:cs typeface="Passion One Bold" charset="0"/>
                <a:sym typeface="Passion One Bold" charset="0"/>
              </a:rPr>
              <a:t>NETWORK CHIUSI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ea typeface="Passion One Bold" charset="0"/>
              <a:cs typeface="Passion One Bold" charset="0"/>
              <a:sym typeface="Passion On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316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1570" y="1122363"/>
            <a:ext cx="10426890" cy="23876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Pausa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caffè</a:t>
            </a:r>
            <a:endParaRPr lang="nl-NL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Corbel" panose="020B0503020204020204" pitchFamily="34" charset="0"/>
              </a:rPr>
              <a:t>10.45 – 11.00</a:t>
            </a:r>
            <a:endParaRPr lang="nl-NL" sz="280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0228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1570" y="1122363"/>
            <a:ext cx="10426890" cy="2387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funziona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mondo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online</a:t>
            </a:r>
            <a:endParaRPr lang="nl-NL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901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Meglio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compiuto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perfetto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Rendete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colloquiali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vostri</a:t>
            </a:r>
            <a:r>
              <a:rPr lang="en-US" dirty="0" smtClean="0">
                <a:latin typeface="Corbel" panose="020B0503020204020204" pitchFamily="34" charset="0"/>
              </a:rPr>
              <a:t> post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Risposta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informale</a:t>
            </a:r>
            <a:r>
              <a:rPr lang="en-US" b="1" dirty="0" smtClean="0">
                <a:latin typeface="Corbel" panose="020B0503020204020204" pitchFamily="34" charset="0"/>
              </a:rPr>
              <a:t>, </a:t>
            </a:r>
            <a:r>
              <a:rPr lang="en-US" b="1" dirty="0" err="1" smtClean="0">
                <a:latin typeface="Corbel" panose="020B0503020204020204" pitchFamily="34" charset="0"/>
              </a:rPr>
              <a:t>personale</a:t>
            </a:r>
            <a:r>
              <a:rPr lang="en-US" b="1" dirty="0" smtClean="0">
                <a:latin typeface="Corbel" panose="020B0503020204020204" pitchFamily="34" charset="0"/>
              </a:rPr>
              <a:t>, </a:t>
            </a:r>
            <a:r>
              <a:rPr lang="en-US" b="1" dirty="0" err="1" smtClean="0">
                <a:latin typeface="Corbel" panose="020B0503020204020204" pitchFamily="34" charset="0"/>
              </a:rPr>
              <a:t>invitante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Siate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autentici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Siate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/>
              <a:t>iconici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Siate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semplici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Siate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tempestivi</a:t>
            </a:r>
            <a:endParaRPr lang="nl-NL" dirty="0">
              <a:latin typeface="Corbel" panose="020B0503020204020204" pitchFamily="34" charset="0"/>
            </a:endParaRPr>
          </a:p>
        </p:txBody>
      </p:sp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6" name="Picture 4" descr="https://facebookbrand.com/wp-content/themes/fb-branding/prj-fb-branding/assets/images/fb-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397392"/>
            <a:ext cx="2035176" cy="2035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32556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funziona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Twitter?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367244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Corbel" panose="020B0503020204020204" pitchFamily="34" charset="0"/>
              </a:rPr>
              <a:t>Contenuti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oggettivi</a:t>
            </a:r>
            <a:r>
              <a:rPr lang="en-US" dirty="0" smtClean="0">
                <a:latin typeface="Corbel" panose="020B0503020204020204" pitchFamily="34" charset="0"/>
              </a:rPr>
              <a:t>. </a:t>
            </a:r>
            <a:r>
              <a:rPr lang="en-US" dirty="0" err="1" smtClean="0">
                <a:latin typeface="Corbel" panose="020B0503020204020204" pitchFamily="34" charset="0"/>
              </a:rPr>
              <a:t>Linguaggio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personale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 smtClean="0">
                <a:latin typeface="Corbel" panose="020B0503020204020204" pitchFamily="34" charset="0"/>
              </a:rPr>
              <a:t>Pensate</a:t>
            </a:r>
            <a:r>
              <a:rPr lang="en-US" dirty="0" smtClean="0">
                <a:latin typeface="Corbel" panose="020B0503020204020204" pitchFamily="34" charset="0"/>
              </a:rPr>
              <a:t> a </a:t>
            </a:r>
            <a:r>
              <a:rPr lang="en-US" dirty="0" err="1" smtClean="0">
                <a:latin typeface="Corbel" panose="020B0503020204020204" pitchFamily="34" charset="0"/>
              </a:rPr>
              <a:t>ciò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può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interessare</a:t>
            </a:r>
            <a:r>
              <a:rPr lang="en-US" dirty="0" smtClean="0">
                <a:latin typeface="Corbel" panose="020B0503020204020204" pitchFamily="34" charset="0"/>
              </a:rPr>
              <a:t> al </a:t>
            </a:r>
            <a:r>
              <a:rPr lang="en-US" dirty="0" err="1" smtClean="0">
                <a:latin typeface="Corbel" panose="020B0503020204020204" pitchFamily="34" charset="0"/>
              </a:rPr>
              <a:t>vostro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pubblico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 smtClean="0">
                <a:latin typeface="Corbel" panose="020B0503020204020204" pitchFamily="34" charset="0"/>
              </a:rPr>
              <a:t>Contenuti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quotidiani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 smtClean="0">
                <a:latin typeface="Corbel" panose="020B0503020204020204" pitchFamily="34" charset="0"/>
              </a:rPr>
              <a:t>Consiglio</a:t>
            </a:r>
            <a:r>
              <a:rPr lang="en-US" dirty="0" smtClean="0">
                <a:latin typeface="Corbel" panose="020B0503020204020204" pitchFamily="34" charset="0"/>
              </a:rPr>
              <a:t>: </a:t>
            </a:r>
            <a:r>
              <a:rPr lang="en-US" dirty="0" err="1" smtClean="0">
                <a:latin typeface="Corbel" panose="020B0503020204020204" pitchFamily="34" charset="0"/>
              </a:rPr>
              <a:t>offrite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sessioni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smtClean="0">
                <a:latin typeface="Corbel" panose="020B0503020204020204" pitchFamily="34" charset="0"/>
              </a:rPr>
              <a:t>di </a:t>
            </a:r>
            <a:r>
              <a:rPr lang="en-US" dirty="0">
                <a:latin typeface="Corbel" panose="020B0503020204020204" pitchFamily="34" charset="0"/>
              </a:rPr>
              <a:t>Q &amp; </a:t>
            </a:r>
            <a:r>
              <a:rPr lang="en-US" dirty="0" smtClean="0">
                <a:latin typeface="Corbel" panose="020B0503020204020204" pitchFamily="34" charset="0"/>
              </a:rPr>
              <a:t>A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smtClean="0">
                <a:latin typeface="Corbel" panose="020B0503020204020204" pitchFamily="34" charset="0"/>
              </a:rPr>
              <a:t>Non </a:t>
            </a:r>
            <a:r>
              <a:rPr lang="en-US" dirty="0" err="1" smtClean="0">
                <a:latin typeface="Corbel" panose="020B0503020204020204" pitchFamily="34" charset="0"/>
              </a:rPr>
              <a:t>aspettate</a:t>
            </a:r>
            <a:r>
              <a:rPr lang="en-US" dirty="0" smtClean="0">
                <a:latin typeface="Corbel" panose="020B0503020204020204" pitchFamily="34" charset="0"/>
              </a:rPr>
              <a:t>, </a:t>
            </a:r>
            <a:r>
              <a:rPr lang="en-US" dirty="0" err="1" smtClean="0">
                <a:latin typeface="Corbel" panose="020B0503020204020204" pitchFamily="34" charset="0"/>
              </a:rPr>
              <a:t>cogliete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l’attimo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 smtClean="0">
                <a:latin typeface="Corbel" panose="020B0503020204020204" pitchFamily="34" charset="0"/>
              </a:rPr>
              <a:t>Pubblico</a:t>
            </a:r>
            <a:r>
              <a:rPr lang="en-US" dirty="0" smtClean="0">
                <a:latin typeface="Corbel" panose="020B0503020204020204" pitchFamily="34" charset="0"/>
              </a:rPr>
              <a:t> target e </a:t>
            </a:r>
            <a:r>
              <a:rPr lang="en-US" dirty="0" err="1" smtClean="0">
                <a:latin typeface="Corbel" panose="020B0503020204020204" pitchFamily="34" charset="0"/>
              </a:rPr>
              <a:t>momento</a:t>
            </a:r>
            <a:r>
              <a:rPr lang="en-US" dirty="0" smtClean="0">
                <a:latin typeface="Corbel" panose="020B0503020204020204" pitchFamily="34" charset="0"/>
              </a:rPr>
              <a:t> target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smtClean="0">
                <a:latin typeface="Corbel" panose="020B0503020204020204" pitchFamily="34" charset="0"/>
              </a:rPr>
              <a:t>La </a:t>
            </a:r>
            <a:r>
              <a:rPr lang="en-US" dirty="0" err="1" smtClean="0">
                <a:latin typeface="Corbel" panose="020B0503020204020204" pitchFamily="34" charset="0"/>
              </a:rPr>
              <a:t>credibilità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ottiene</a:t>
            </a:r>
            <a:r>
              <a:rPr lang="en-US" dirty="0" smtClean="0">
                <a:latin typeface="Corbel" panose="020B0503020204020204" pitchFamily="34" charset="0"/>
              </a:rPr>
              <a:t> con </a:t>
            </a:r>
            <a:r>
              <a:rPr lang="en-US" dirty="0" err="1" smtClean="0">
                <a:latin typeface="Corbel" panose="020B0503020204020204" pitchFamily="34" charset="0"/>
              </a:rPr>
              <a:t>il</a:t>
            </a:r>
            <a:r>
              <a:rPr lang="en-US" dirty="0" smtClean="0">
                <a:latin typeface="Corbel" panose="020B0503020204020204" pitchFamily="34" charset="0"/>
              </a:rPr>
              <a:t> tempo: </a:t>
            </a:r>
            <a:r>
              <a:rPr lang="en-US" dirty="0" err="1" smtClean="0">
                <a:latin typeface="Corbel" panose="020B0503020204020204" pitchFamily="34" charset="0"/>
              </a:rPr>
              <a:t>siate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onesti</a:t>
            </a:r>
            <a:r>
              <a:rPr lang="en-US" dirty="0" smtClean="0">
                <a:latin typeface="Corbel" panose="020B0503020204020204" pitchFamily="34" charset="0"/>
              </a:rPr>
              <a:t> e </a:t>
            </a:r>
            <a:r>
              <a:rPr lang="en-US" dirty="0" err="1" smtClean="0">
                <a:latin typeface="Corbel" panose="020B0503020204020204" pitchFamily="34" charset="0"/>
              </a:rPr>
              <a:t>coerenti</a:t>
            </a:r>
            <a:endParaRPr lang="nl-NL" dirty="0">
              <a:latin typeface="Corbel" panose="020B0503020204020204" pitchFamily="34" charset="0"/>
            </a:endParaRPr>
          </a:p>
        </p:txBody>
      </p:sp>
      <p:pic>
        <p:nvPicPr>
          <p:cNvPr id="5" name="Afbeeld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79" y="365125"/>
            <a:ext cx="2326435" cy="2321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0203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976206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Formato</a:t>
            </a:r>
            <a:endParaRPr lang="en-US" sz="36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Corbel" panose="020B0503020204020204" pitchFamily="34" charset="0"/>
              </a:rPr>
              <a:t>Non </a:t>
            </a:r>
            <a:r>
              <a:rPr lang="en-US" sz="3600" dirty="0" err="1" smtClean="0">
                <a:latin typeface="Corbel" panose="020B0503020204020204" pitchFamily="34" charset="0"/>
              </a:rPr>
              <a:t>avete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bisogno</a:t>
            </a:r>
            <a:r>
              <a:rPr lang="en-US" sz="3600" dirty="0" smtClean="0">
                <a:latin typeface="Corbel" panose="020B0503020204020204" pitchFamily="34" charset="0"/>
              </a:rPr>
              <a:t> di </a:t>
            </a:r>
            <a:r>
              <a:rPr lang="en-US" sz="3600" dirty="0" err="1" smtClean="0">
                <a:latin typeface="Corbel" panose="020B0503020204020204" pitchFamily="34" charset="0"/>
              </a:rPr>
              <a:t>qualità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televisiva</a:t>
            </a:r>
            <a:endParaRPr lang="en-US" sz="3600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600" dirty="0" err="1" smtClean="0">
                <a:latin typeface="Corbel" panose="020B0503020204020204" pitchFamily="34" charset="0"/>
              </a:rPr>
              <a:t>Realizzare</a:t>
            </a:r>
            <a:r>
              <a:rPr lang="en-US" sz="3600" dirty="0" smtClean="0">
                <a:latin typeface="Corbel" panose="020B0503020204020204" pitchFamily="34" charset="0"/>
              </a:rPr>
              <a:t> e </a:t>
            </a:r>
            <a:r>
              <a:rPr lang="en-US" sz="3600" dirty="0" err="1" smtClean="0">
                <a:latin typeface="Corbel" panose="020B0503020204020204" pitchFamily="34" charset="0"/>
              </a:rPr>
              <a:t>guardare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smtClean="0">
                <a:latin typeface="Corbel" panose="020B0503020204020204" pitchFamily="34" charset="0"/>
              </a:rPr>
              <a:t>video con YouTube </a:t>
            </a:r>
            <a:r>
              <a:rPr lang="en-US" sz="3600" dirty="0" smtClean="0">
                <a:latin typeface="Corbel" panose="020B0503020204020204" pitchFamily="34" charset="0"/>
              </a:rPr>
              <a:t/>
            </a:r>
            <a:br>
              <a:rPr lang="en-US" sz="3600" dirty="0" smtClean="0">
                <a:latin typeface="Corbel" panose="020B0503020204020204" pitchFamily="34" charset="0"/>
              </a:rPr>
            </a:br>
            <a:r>
              <a:rPr lang="en-US" sz="3600" dirty="0" smtClean="0">
                <a:latin typeface="Corbel" panose="020B0503020204020204" pitchFamily="34" charset="0"/>
              </a:rPr>
              <a:t>è </a:t>
            </a:r>
            <a:r>
              <a:rPr lang="en-US" sz="3600" dirty="0" err="1" smtClean="0">
                <a:latin typeface="Corbel" panose="020B0503020204020204" pitchFamily="34" charset="0"/>
              </a:rPr>
              <a:t>diventato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più</a:t>
            </a:r>
            <a:r>
              <a:rPr lang="en-US" sz="3600" dirty="0" smtClean="0">
                <a:latin typeface="Corbel" panose="020B0503020204020204" pitchFamily="34" charset="0"/>
              </a:rPr>
              <a:t> facile </a:t>
            </a:r>
            <a:r>
              <a:rPr lang="en-US" sz="3600" dirty="0" err="1" smtClean="0">
                <a:latin typeface="Corbel" panose="020B0503020204020204" pitchFamily="34" charset="0"/>
              </a:rPr>
              <a:t>che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mai</a:t>
            </a:r>
            <a:endParaRPr lang="en-US" sz="3600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nl-NL" sz="3600" dirty="0">
              <a:latin typeface="Corbel" panose="020B0503020204020204" pitchFamily="34" charset="0"/>
            </a:endParaRPr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6" name="Picture 2" descr="https://www.youtube.com/yt/brand/media/image/YouTube-icon-full_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90" y="256641"/>
            <a:ext cx="2342639" cy="1649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28629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6404926" y="1860550"/>
            <a:ext cx="5380673" cy="345757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err="1" smtClean="0">
                <a:latin typeface="Corbel" panose="020B0503020204020204" pitchFamily="34" charset="0"/>
              </a:rPr>
              <a:t>Flusso</a:t>
            </a:r>
            <a:r>
              <a:rPr lang="en-US" sz="3200" dirty="0" smtClean="0">
                <a:latin typeface="Corbel" panose="020B0503020204020204" pitchFamily="34" charset="0"/>
              </a:rPr>
              <a:t> continuo di </a:t>
            </a:r>
            <a:r>
              <a:rPr lang="en-US" sz="3200" dirty="0" err="1" smtClean="0">
                <a:latin typeface="Corbel" panose="020B0503020204020204" pitchFamily="34" charset="0"/>
              </a:rPr>
              <a:t>messaggi</a:t>
            </a:r>
            <a:endParaRPr lang="en-US" sz="32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200" dirty="0" err="1" smtClean="0">
                <a:latin typeface="Corbel" panose="020B0503020204020204" pitchFamily="34" charset="0"/>
              </a:rPr>
              <a:t>Dialogo</a:t>
            </a:r>
            <a:endParaRPr lang="en-US" sz="32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200" dirty="0" err="1" smtClean="0">
                <a:latin typeface="Corbel" panose="020B0503020204020204" pitchFamily="34" charset="0"/>
              </a:rPr>
              <a:t>Apertura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 smtClean="0">
                <a:latin typeface="Corbel" panose="020B0503020204020204" pitchFamily="34" charset="0"/>
              </a:rPr>
              <a:t>alla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 smtClean="0">
                <a:latin typeface="Corbel" panose="020B0503020204020204" pitchFamily="34" charset="0"/>
              </a:rPr>
              <a:t>risposta</a:t>
            </a:r>
            <a:endParaRPr lang="en-US" sz="32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200" dirty="0" err="1" smtClean="0">
                <a:latin typeface="Corbel" panose="020B0503020204020204" pitchFamily="34" charset="0"/>
              </a:rPr>
              <a:t>Comunicazione</a:t>
            </a:r>
            <a:r>
              <a:rPr lang="en-US" sz="3200" dirty="0" smtClean="0">
                <a:latin typeface="Corbel" panose="020B0503020204020204" pitchFamily="34" charset="0"/>
              </a:rPr>
              <a:t> in rete</a:t>
            </a:r>
            <a:endParaRPr lang="en-US" sz="32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200" dirty="0" err="1" smtClean="0">
                <a:latin typeface="Corbel" panose="020B0503020204020204" pitchFamily="34" charset="0"/>
              </a:rPr>
              <a:t>Personale</a:t>
            </a:r>
            <a:r>
              <a:rPr lang="en-US" sz="3200" dirty="0" smtClean="0">
                <a:latin typeface="Corbel" panose="020B0503020204020204" pitchFamily="34" charset="0"/>
              </a:rPr>
              <a:t>, </a:t>
            </a:r>
            <a:r>
              <a:rPr lang="en-US" sz="3200" dirty="0" err="1" smtClean="0">
                <a:latin typeface="Corbel" panose="020B0503020204020204" pitchFamily="34" charset="0"/>
              </a:rPr>
              <a:t>individuale</a:t>
            </a:r>
            <a:endParaRPr lang="en-US" sz="32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Corbel" panose="020B0503020204020204" pitchFamily="34" charset="0"/>
              </a:rPr>
              <a:t>Camera </a:t>
            </a:r>
            <a:r>
              <a:rPr lang="en-US" sz="3200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dell’eco</a:t>
            </a:r>
            <a:r>
              <a:rPr lang="en-US" sz="3200" dirty="0" smtClean="0">
                <a:solidFill>
                  <a:srgbClr val="FF0000"/>
                </a:solidFill>
                <a:latin typeface="Corbel" panose="020B0503020204020204" pitchFamily="34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bolle</a:t>
            </a:r>
            <a:endParaRPr lang="nl-NL" sz="32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2"/>
          </p:nvPr>
        </p:nvSpPr>
        <p:spPr>
          <a:xfrm>
            <a:off x="283029" y="1860550"/>
            <a:ext cx="5990771" cy="3457575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No 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singola</a:t>
            </a: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manovra</a:t>
            </a: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di marketing 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r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No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monologo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r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No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insegnamenti</a:t>
            </a: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né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giudizi</a:t>
            </a: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No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emittente</a:t>
            </a: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&gt;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ricevente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r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No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massa</a:t>
            </a: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anonimato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r">
              <a:buNone/>
            </a:pPr>
            <a:r>
              <a:rPr lang="en-US" sz="3200" b="1" dirty="0">
                <a:solidFill>
                  <a:srgbClr val="FF0000"/>
                </a:solidFill>
                <a:latin typeface="Corbel" panose="020B0503020204020204" pitchFamily="34" charset="0"/>
              </a:rPr>
              <a:t>No </a:t>
            </a:r>
            <a:r>
              <a:rPr lang="en-US" sz="3200" b="1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confronto</a:t>
            </a:r>
            <a:r>
              <a:rPr lang="en-US" sz="32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ciò</a:t>
            </a:r>
            <a:r>
              <a:rPr lang="en-US" sz="32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che</a:t>
            </a:r>
            <a:r>
              <a:rPr lang="en-US" sz="32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 non </a:t>
            </a:r>
            <a:r>
              <a:rPr lang="en-US" sz="3200" b="1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si</a:t>
            </a:r>
            <a:r>
              <a:rPr lang="en-US" sz="32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conosce</a:t>
            </a:r>
            <a:endParaRPr lang="nl-NL" sz="32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Online =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dialogo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dinamico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Afbeelding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0449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Esercizio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Dividetevi</a:t>
            </a:r>
            <a:r>
              <a:rPr lang="en-US" dirty="0" smtClean="0">
                <a:latin typeface="Corbel" panose="020B0503020204020204" pitchFamily="34" charset="0"/>
              </a:rPr>
              <a:t> in </a:t>
            </a:r>
            <a:r>
              <a:rPr lang="en-US" dirty="0" err="1" smtClean="0">
                <a:latin typeface="Corbel" panose="020B0503020204020204" pitchFamily="34" charset="0"/>
              </a:rPr>
              <a:t>gruppi</a:t>
            </a:r>
            <a:r>
              <a:rPr lang="en-US" dirty="0" smtClean="0">
                <a:latin typeface="Corbel" panose="020B0503020204020204" pitchFamily="34" charset="0"/>
              </a:rPr>
              <a:t> di 3 </a:t>
            </a:r>
            <a:r>
              <a:rPr lang="en-US" dirty="0" err="1" smtClean="0">
                <a:latin typeface="Corbel" panose="020B0503020204020204" pitchFamily="34" charset="0"/>
              </a:rPr>
              <a:t>persone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Cercate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su</a:t>
            </a:r>
            <a:r>
              <a:rPr lang="en-US" b="1" dirty="0" smtClean="0">
                <a:latin typeface="Corbel" panose="020B0503020204020204" pitchFamily="34" charset="0"/>
              </a:rPr>
              <a:t> internet un </a:t>
            </a:r>
            <a:r>
              <a:rPr lang="en-US" b="1" dirty="0" err="1" smtClean="0">
                <a:latin typeface="Corbel" panose="020B0503020204020204" pitchFamily="34" charset="0"/>
              </a:rPr>
              <a:t>buon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esempio</a:t>
            </a:r>
            <a:r>
              <a:rPr lang="en-US" b="1" dirty="0" smtClean="0">
                <a:latin typeface="Corbel" panose="020B0503020204020204" pitchFamily="34" charset="0"/>
              </a:rPr>
              <a:t> di </a:t>
            </a:r>
            <a:r>
              <a:rPr lang="en-US" b="1" dirty="0" err="1" smtClean="0">
                <a:latin typeface="Corbel" panose="020B0503020204020204" pitchFamily="34" charset="0"/>
              </a:rPr>
              <a:t>dialogo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dinamico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Discutete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principi</a:t>
            </a:r>
            <a:r>
              <a:rPr lang="en-US" b="1" dirty="0" smtClean="0">
                <a:latin typeface="Corbel" panose="020B0503020204020204" pitchFamily="34" charset="0"/>
              </a:rPr>
              <a:t> di </a:t>
            </a:r>
            <a:r>
              <a:rPr lang="en-US" b="1" dirty="0" err="1" smtClean="0">
                <a:latin typeface="Corbel" panose="020B0503020204020204" pitchFamily="34" charset="0"/>
              </a:rPr>
              <a:t>funzionamento</a:t>
            </a:r>
            <a:r>
              <a:rPr lang="en-US" b="1" dirty="0" smtClean="0">
                <a:latin typeface="Corbel" panose="020B0503020204020204" pitchFamily="34" charset="0"/>
              </a:rPr>
              <a:t> di </a:t>
            </a:r>
            <a:r>
              <a:rPr lang="en-US" b="1" dirty="0" err="1" smtClean="0">
                <a:latin typeface="Corbel" panose="020B0503020204020204" pitchFamily="34" charset="0"/>
              </a:rPr>
              <a:t>questo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esempio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orbel" panose="020B0503020204020204" pitchFamily="34" charset="0"/>
              </a:rPr>
              <a:t>15 </a:t>
            </a:r>
            <a:r>
              <a:rPr lang="en-US" dirty="0" err="1" smtClean="0">
                <a:latin typeface="Corbel" panose="020B0503020204020204" pitchFamily="34" charset="0"/>
              </a:rPr>
              <a:t>minuti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687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ogo_ce-en-rvb-h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1" y="4775629"/>
            <a:ext cx="2166938" cy="15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7301317" y="1597232"/>
            <a:ext cx="4086225" cy="50244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Partner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Civil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Society Empowerment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endParaRPr lang="nl-NL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199" y="1684527"/>
            <a:ext cx="6029325" cy="313848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Obiettivo</a:t>
            </a:r>
            <a:r>
              <a:rPr lang="en-GB" b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: </a:t>
            </a:r>
            <a:r>
              <a:rPr lang="en-GB" dirty="0" err="1" smtClean="0">
                <a:latin typeface="Corbel" panose="020B0503020204020204" pitchFamily="34" charset="0"/>
              </a:rPr>
              <a:t>sostenere</a:t>
            </a:r>
            <a:r>
              <a:rPr lang="en-GB" dirty="0" smtClean="0">
                <a:latin typeface="Corbel" panose="020B0503020204020204" pitchFamily="34" charset="0"/>
              </a:rPr>
              <a:t> la </a:t>
            </a:r>
            <a:r>
              <a:rPr lang="en-GB" dirty="0" err="1" smtClean="0">
                <a:latin typeface="Corbel" panose="020B0503020204020204" pitchFamily="34" charset="0"/>
              </a:rPr>
              <a:t>società</a:t>
            </a:r>
            <a:r>
              <a:rPr lang="en-GB" dirty="0" smtClean="0">
                <a:latin typeface="Corbel" panose="020B0503020204020204" pitchFamily="34" charset="0"/>
              </a:rPr>
              <a:t> </a:t>
            </a:r>
            <a:r>
              <a:rPr lang="en-GB" dirty="0" err="1" smtClean="0">
                <a:latin typeface="Corbel" panose="020B0503020204020204" pitchFamily="34" charset="0"/>
              </a:rPr>
              <a:t>civile</a:t>
            </a:r>
            <a:r>
              <a:rPr lang="en-GB" dirty="0" smtClean="0">
                <a:latin typeface="Corbel" panose="020B0503020204020204" pitchFamily="34" charset="0"/>
              </a:rPr>
              <a:t> locale </a:t>
            </a:r>
            <a:r>
              <a:rPr lang="en-GB" dirty="0" err="1" smtClean="0">
                <a:latin typeface="Corbel" panose="020B0503020204020204" pitchFamily="34" charset="0"/>
              </a:rPr>
              <a:t>nella</a:t>
            </a:r>
            <a:r>
              <a:rPr lang="en-GB" dirty="0" smtClean="0">
                <a:latin typeface="Corbel" panose="020B0503020204020204" pitchFamily="34" charset="0"/>
              </a:rPr>
              <a:t> </a:t>
            </a:r>
            <a:r>
              <a:rPr lang="en-GB" dirty="0" err="1" smtClean="0">
                <a:latin typeface="Corbel" panose="020B0503020204020204" pitchFamily="34" charset="0"/>
              </a:rPr>
              <a:t>lotta</a:t>
            </a:r>
            <a:r>
              <a:rPr lang="en-GB" dirty="0" smtClean="0">
                <a:latin typeface="Corbel" panose="020B0503020204020204" pitchFamily="34" charset="0"/>
              </a:rPr>
              <a:t> </a:t>
            </a:r>
            <a:r>
              <a:rPr lang="en-GB" dirty="0" err="1" smtClean="0">
                <a:latin typeface="Corbel" panose="020B0503020204020204" pitchFamily="34" charset="0"/>
              </a:rPr>
              <a:t>contro</a:t>
            </a:r>
            <a:r>
              <a:rPr lang="en-GB" dirty="0" smtClean="0">
                <a:latin typeface="Corbel" panose="020B0503020204020204" pitchFamily="34" charset="0"/>
              </a:rPr>
              <a:t> </a:t>
            </a:r>
            <a:r>
              <a:rPr lang="en-GB" dirty="0" err="1" smtClean="0">
                <a:latin typeface="Corbel" panose="020B0503020204020204" pitchFamily="34" charset="0"/>
              </a:rPr>
              <a:t>l’estremismo</a:t>
            </a:r>
            <a:r>
              <a:rPr lang="en-GB" dirty="0" smtClean="0">
                <a:latin typeface="Corbel" panose="020B0503020204020204" pitchFamily="34" charset="0"/>
              </a:rPr>
              <a:t> </a:t>
            </a:r>
            <a:r>
              <a:rPr lang="en-GB" dirty="0" err="1" smtClean="0">
                <a:latin typeface="Corbel" panose="020B0503020204020204" pitchFamily="34" charset="0"/>
              </a:rPr>
              <a:t>violento</a:t>
            </a:r>
            <a:r>
              <a:rPr lang="en-GB" dirty="0" smtClean="0">
                <a:latin typeface="Corbel" panose="020B0503020204020204" pitchFamily="34" charset="0"/>
              </a:rPr>
              <a:t> online</a:t>
            </a:r>
            <a:endParaRPr lang="en-GB" dirty="0">
              <a:latin typeface="Corbel" panose="020B0503020204020204" pitchFamily="34" charset="0"/>
            </a:endParaRPr>
          </a:p>
          <a:p>
            <a:r>
              <a:rPr lang="en-GB" b="1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Lanciato</a:t>
            </a:r>
            <a:r>
              <a:rPr lang="en-GB" b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GB" dirty="0" err="1" smtClean="0">
                <a:latin typeface="Corbel" panose="020B0503020204020204" pitchFamily="34" charset="0"/>
              </a:rPr>
              <a:t>dalla</a:t>
            </a:r>
            <a:r>
              <a:rPr lang="en-GB" dirty="0" smtClean="0">
                <a:latin typeface="Corbel" panose="020B0503020204020204" pitchFamily="34" charset="0"/>
              </a:rPr>
              <a:t> CE al II Internet Forum </a:t>
            </a:r>
            <a:r>
              <a:rPr lang="en-GB" dirty="0" err="1" smtClean="0">
                <a:latin typeface="Corbel" panose="020B0503020204020204" pitchFamily="34" charset="0"/>
              </a:rPr>
              <a:t>dell’UE</a:t>
            </a:r>
            <a:r>
              <a:rPr lang="en-GB" dirty="0" smtClean="0">
                <a:latin typeface="Corbel" panose="020B0503020204020204" pitchFamily="34" charset="0"/>
              </a:rPr>
              <a:t>, l’8 </a:t>
            </a:r>
            <a:r>
              <a:rPr lang="en-GB" dirty="0" err="1" smtClean="0">
                <a:latin typeface="Corbel" panose="020B0503020204020204" pitchFamily="34" charset="0"/>
              </a:rPr>
              <a:t>dicembre</a:t>
            </a:r>
            <a:r>
              <a:rPr lang="en-GB" dirty="0" smtClean="0">
                <a:latin typeface="Corbel" panose="020B0503020204020204" pitchFamily="34" charset="0"/>
              </a:rPr>
              <a:t> </a:t>
            </a:r>
            <a:r>
              <a:rPr lang="en-GB" dirty="0">
                <a:latin typeface="Corbel" panose="020B0503020204020204" pitchFamily="34" charset="0"/>
              </a:rPr>
              <a:t>2016</a:t>
            </a:r>
          </a:p>
          <a:p>
            <a:r>
              <a:rPr lang="en-GB" b="1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Fase</a:t>
            </a:r>
            <a:r>
              <a:rPr lang="en-GB" b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attuale</a:t>
            </a:r>
            <a:r>
              <a:rPr lang="en-GB" b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: </a:t>
            </a:r>
            <a:r>
              <a:rPr lang="en-GB" dirty="0" err="1" smtClean="0">
                <a:latin typeface="Corbel" panose="020B0503020204020204" pitchFamily="34" charset="0"/>
              </a:rPr>
              <a:t>sviluppo</a:t>
            </a:r>
            <a:r>
              <a:rPr lang="en-GB" dirty="0" smtClean="0">
                <a:latin typeface="Corbel" panose="020B0503020204020204" pitchFamily="34" charset="0"/>
              </a:rPr>
              <a:t> </a:t>
            </a:r>
            <a:r>
              <a:rPr lang="en-GB" dirty="0" err="1" smtClean="0">
                <a:latin typeface="Corbel" panose="020B0503020204020204" pitchFamily="34" charset="0"/>
              </a:rPr>
              <a:t>della</a:t>
            </a:r>
            <a:r>
              <a:rPr lang="en-GB" dirty="0" smtClean="0">
                <a:latin typeface="Corbel" panose="020B0503020204020204" pitchFamily="34" charset="0"/>
              </a:rPr>
              <a:t> rete + </a:t>
            </a:r>
            <a:r>
              <a:rPr lang="en-GB" dirty="0" err="1" smtClean="0">
                <a:latin typeface="Corbel" panose="020B0503020204020204" pitchFamily="34" charset="0"/>
              </a:rPr>
              <a:t>programma</a:t>
            </a:r>
            <a:r>
              <a:rPr lang="en-GB" dirty="0" smtClean="0">
                <a:latin typeface="Corbel" panose="020B0503020204020204" pitchFamily="34" charset="0"/>
              </a:rPr>
              <a:t> di </a:t>
            </a:r>
            <a:r>
              <a:rPr lang="en-GB" dirty="0" err="1" smtClean="0">
                <a:latin typeface="Corbel" panose="020B0503020204020204" pitchFamily="34" charset="0"/>
              </a:rPr>
              <a:t>formazione</a:t>
            </a:r>
            <a:r>
              <a:rPr lang="en-GB" dirty="0" smtClean="0">
                <a:latin typeface="Corbel" panose="020B0503020204020204" pitchFamily="34" charset="0"/>
              </a:rPr>
              <a:t> </a:t>
            </a:r>
            <a:r>
              <a:rPr lang="en-GB" dirty="0" err="1" smtClean="0">
                <a:latin typeface="Corbel" panose="020B0503020204020204" pitchFamily="34" charset="0"/>
              </a:rPr>
              <a:t>nei</a:t>
            </a:r>
            <a:r>
              <a:rPr lang="en-GB" dirty="0" smtClean="0">
                <a:latin typeface="Corbel" panose="020B0503020204020204" pitchFamily="34" charset="0"/>
              </a:rPr>
              <a:t> </a:t>
            </a:r>
            <a:r>
              <a:rPr lang="en-GB" dirty="0" err="1" smtClean="0">
                <a:latin typeface="Corbel" panose="020B0503020204020204" pitchFamily="34" charset="0"/>
              </a:rPr>
              <a:t>paesi</a:t>
            </a:r>
            <a:r>
              <a:rPr lang="en-GB" dirty="0" smtClean="0">
                <a:latin typeface="Corbel" panose="020B0503020204020204" pitchFamily="34" charset="0"/>
              </a:rPr>
              <a:t> UE</a:t>
            </a:r>
            <a:endParaRPr lang="en-GB" dirty="0">
              <a:latin typeface="Corbel" panose="020B0503020204020204" pitchFamily="34" charset="0"/>
            </a:endParaRPr>
          </a:p>
          <a:p>
            <a:r>
              <a:rPr lang="en-US" b="1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Fase</a:t>
            </a:r>
            <a:r>
              <a:rPr lang="en-US" b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successiva</a:t>
            </a:r>
            <a:r>
              <a:rPr lang="en-US" b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: </a:t>
            </a:r>
            <a:r>
              <a:rPr lang="en-US" dirty="0" err="1">
                <a:latin typeface="Corbel" panose="020B0503020204020204" pitchFamily="34" charset="0"/>
              </a:rPr>
              <a:t>b</a:t>
            </a:r>
            <a:r>
              <a:rPr lang="en-US" dirty="0" err="1" smtClean="0">
                <a:latin typeface="Corbel" panose="020B0503020204020204" pitchFamily="34" charset="0"/>
              </a:rPr>
              <a:t>ando</a:t>
            </a:r>
            <a:r>
              <a:rPr lang="en-US" dirty="0" smtClean="0">
                <a:latin typeface="Corbel" panose="020B0503020204020204" pitchFamily="34" charset="0"/>
              </a:rPr>
              <a:t> per la </a:t>
            </a:r>
            <a:r>
              <a:rPr lang="en-US" dirty="0" err="1" smtClean="0">
                <a:latin typeface="Corbel" panose="020B0503020204020204" pitchFamily="34" charset="0"/>
              </a:rPr>
              <a:t>presentazione</a:t>
            </a:r>
            <a:r>
              <a:rPr lang="en-US" dirty="0" smtClean="0">
                <a:latin typeface="Corbel" panose="020B0503020204020204" pitchFamily="34" charset="0"/>
              </a:rPr>
              <a:t> di </a:t>
            </a:r>
            <a:r>
              <a:rPr lang="en-US" dirty="0" err="1" smtClean="0">
                <a:latin typeface="Corbel" panose="020B0503020204020204" pitchFamily="34" charset="0"/>
              </a:rPr>
              <a:t>proposte</a:t>
            </a:r>
            <a:endParaRPr lang="nl-NL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473" y="5331284"/>
            <a:ext cx="2118995" cy="70802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296" y="3341516"/>
            <a:ext cx="1212798" cy="105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924" y="2034590"/>
            <a:ext cx="1035543" cy="105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Afbeelding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00" y="2034591"/>
            <a:ext cx="1058866" cy="105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Afbeelding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00" y="3366703"/>
            <a:ext cx="1061199" cy="105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jdelijke aanduiding voor inhoud 4"/>
          <p:cNvSpPr txBox="1">
            <a:spLocks/>
          </p:cNvSpPr>
          <p:nvPr/>
        </p:nvSpPr>
        <p:spPr>
          <a:xfrm>
            <a:off x="7313099" y="4800668"/>
            <a:ext cx="4086225" cy="502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</a:t>
            </a:r>
            <a:r>
              <a:rPr lang="en-US" dirty="0" smtClean="0"/>
              <a:t>on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supporto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62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971" y="206865"/>
            <a:ext cx="8134439" cy="5896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3271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125" y="174008"/>
            <a:ext cx="8595750" cy="5838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7119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3747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campagne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temi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sociali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sui </a:t>
            </a:r>
            <a:r>
              <a:rPr lang="en-GB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 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0542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nl-NL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b="1" dirty="0" smtClean="0">
                <a:latin typeface="Corbel" panose="020B0503020204020204" pitchFamily="34" charset="0"/>
              </a:rPr>
              <a:t>“Si possono fare grandi cose riciclando, </a:t>
            </a:r>
            <a:br>
              <a:rPr lang="nl-NL" b="1" dirty="0" smtClean="0">
                <a:latin typeface="Corbel" panose="020B0503020204020204" pitchFamily="34" charset="0"/>
              </a:rPr>
            </a:br>
            <a:r>
              <a:rPr lang="nl-NL" b="1" dirty="0" smtClean="0">
                <a:latin typeface="Corbel" panose="020B0503020204020204" pitchFamily="34" charset="0"/>
              </a:rPr>
              <a:t>adattando e sviluppando </a:t>
            </a:r>
            <a:br>
              <a:rPr lang="nl-NL" b="1" dirty="0" smtClean="0">
                <a:latin typeface="Corbel" panose="020B0503020204020204" pitchFamily="34" charset="0"/>
              </a:rPr>
            </a:br>
            <a:r>
              <a:rPr lang="nl-NL" b="1" dirty="0" smtClean="0">
                <a:latin typeface="Corbel" panose="020B0503020204020204" pitchFamily="34" charset="0"/>
              </a:rPr>
              <a:t>le campagne vincenti di altri”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1480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 descr="Rectangle 1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3795" name="Picture 3" descr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8425" y="331788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6" name="Picture 4" descr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5150" y="0"/>
            <a:ext cx="55737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35150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 descr="Rectangle 1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5843" name="Picture 3" descr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8425" y="331788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5844" name="media3.mov" descr="loui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070225" y="0"/>
            <a:ext cx="563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652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jIQ0ctzyZ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28370" y="179274"/>
            <a:ext cx="7927160" cy="59453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9256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90500"/>
            <a:ext cx="6997700" cy="5248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809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r="13855"/>
          <a:stretch/>
        </p:blipFill>
        <p:spPr bwMode="auto">
          <a:xfrm>
            <a:off x="31532" y="-47298"/>
            <a:ext cx="5344472" cy="696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855279"/>
            <a:ext cx="70389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490" y="144020"/>
            <a:ext cx="912696" cy="91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561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7"/>
          <a:stretch/>
        </p:blipFill>
        <p:spPr bwMode="auto">
          <a:xfrm>
            <a:off x="1177290" y="332958"/>
            <a:ext cx="9604098" cy="5313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680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1570" y="1122363"/>
            <a:ext cx="10426890" cy="23876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Pausa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pranzo</a:t>
            </a:r>
            <a:endParaRPr lang="nl-NL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Corbel" panose="020B0503020204020204" pitchFamily="34" charset="0"/>
              </a:rPr>
              <a:t>12.45 – 13.30</a:t>
            </a:r>
            <a:endParaRPr lang="nl-NL" sz="280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8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oggi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3838" y="1825625"/>
            <a:ext cx="91133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Corbel" panose="020B0503020204020204" pitchFamily="34" charset="0"/>
              </a:rPr>
              <a:t>09.00	</a:t>
            </a:r>
            <a:r>
              <a:rPr lang="en-US" sz="3200" dirty="0" err="1" smtClean="0">
                <a:latin typeface="Corbel" panose="020B0503020204020204" pitchFamily="34" charset="0"/>
              </a:rPr>
              <a:t>Benvenuto</a:t>
            </a:r>
            <a:endParaRPr lang="en-US" sz="32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orbel" panose="020B0503020204020204" pitchFamily="34" charset="0"/>
              </a:rPr>
              <a:t>09.30	</a:t>
            </a:r>
            <a:r>
              <a:rPr lang="en-US" sz="3200" dirty="0" err="1" smtClean="0">
                <a:latin typeface="Corbel" panose="020B0503020204020204" pitchFamily="34" charset="0"/>
              </a:rPr>
              <a:t>Esperienze</a:t>
            </a:r>
            <a:r>
              <a:rPr lang="en-US" sz="3200" dirty="0" smtClean="0">
                <a:latin typeface="Corbel" panose="020B0503020204020204" pitchFamily="34" charset="0"/>
              </a:rPr>
              <a:t> e </a:t>
            </a:r>
            <a:r>
              <a:rPr lang="en-US" sz="3200" dirty="0" err="1" smtClean="0">
                <a:latin typeface="Corbel" panose="020B0503020204020204" pitchFamily="34" charset="0"/>
              </a:rPr>
              <a:t>aspettative</a:t>
            </a:r>
            <a:endParaRPr lang="nl-NL" sz="32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orbel" panose="020B0503020204020204" pitchFamily="34" charset="0"/>
              </a:rPr>
              <a:t>11.00	</a:t>
            </a:r>
            <a:r>
              <a:rPr lang="en-US" sz="3200" dirty="0" smtClean="0">
                <a:latin typeface="Corbel" panose="020B0503020204020204" pitchFamily="34" charset="0"/>
              </a:rPr>
              <a:t>	Come </a:t>
            </a:r>
            <a:r>
              <a:rPr lang="en-US" sz="3200" dirty="0" err="1" smtClean="0">
                <a:latin typeface="Corbel" panose="020B0503020204020204" pitchFamily="34" charset="0"/>
              </a:rPr>
              <a:t>funziona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 smtClean="0">
                <a:latin typeface="Corbel" panose="020B0503020204020204" pitchFamily="34" charset="0"/>
              </a:rPr>
              <a:t>il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 smtClean="0">
                <a:latin typeface="Corbel" panose="020B0503020204020204" pitchFamily="34" charset="0"/>
              </a:rPr>
              <a:t>mondo</a:t>
            </a:r>
            <a:r>
              <a:rPr lang="en-US" sz="3200" dirty="0" smtClean="0">
                <a:latin typeface="Corbel" panose="020B0503020204020204" pitchFamily="34" charset="0"/>
              </a:rPr>
              <a:t> online</a:t>
            </a:r>
            <a:endParaRPr lang="en-US" sz="32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Corbel" panose="020B0503020204020204" pitchFamily="34" charset="0"/>
              </a:rPr>
              <a:t>12.45	</a:t>
            </a:r>
            <a:r>
              <a:rPr lang="en-US" sz="3200" b="1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Pranzo</a:t>
            </a:r>
            <a:endParaRPr lang="en-US" sz="3200" b="1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orbel" panose="020B0503020204020204" pitchFamily="34" charset="0"/>
              </a:rPr>
              <a:t>13.30		</a:t>
            </a:r>
            <a:r>
              <a:rPr lang="en-US" sz="2900" dirty="0" smtClean="0">
                <a:latin typeface="Corbel" panose="020B0503020204020204" pitchFamily="34" charset="0"/>
              </a:rPr>
              <a:t>Come </a:t>
            </a:r>
            <a:r>
              <a:rPr lang="en-US" sz="2900" dirty="0" err="1" smtClean="0">
                <a:latin typeface="Corbel" panose="020B0503020204020204" pitchFamily="34" charset="0"/>
              </a:rPr>
              <a:t>sviluppare</a:t>
            </a:r>
            <a:r>
              <a:rPr lang="en-US" sz="2900" dirty="0" smtClean="0">
                <a:latin typeface="Corbel" panose="020B0503020204020204" pitchFamily="34" charset="0"/>
              </a:rPr>
              <a:t> la </a:t>
            </a:r>
            <a:r>
              <a:rPr lang="en-US" sz="2900" dirty="0" err="1" smtClean="0">
                <a:latin typeface="Corbel" panose="020B0503020204020204" pitchFamily="34" charset="0"/>
              </a:rPr>
              <a:t>vostra</a:t>
            </a:r>
            <a:r>
              <a:rPr lang="en-US" sz="2900" dirty="0" smtClean="0">
                <a:latin typeface="Corbel" panose="020B0503020204020204" pitchFamily="34" charset="0"/>
              </a:rPr>
              <a:t> </a:t>
            </a:r>
            <a:r>
              <a:rPr lang="en-US" sz="2900" dirty="0" err="1" smtClean="0">
                <a:latin typeface="Corbel" panose="020B0503020204020204" pitchFamily="34" charset="0"/>
              </a:rPr>
              <a:t>strategia</a:t>
            </a:r>
            <a:r>
              <a:rPr lang="en-US" sz="2900" dirty="0" smtClean="0">
                <a:latin typeface="Corbel" panose="020B0503020204020204" pitchFamily="34" charset="0"/>
              </a:rPr>
              <a:t> online</a:t>
            </a:r>
            <a:endParaRPr lang="en-US" sz="29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orbel" panose="020B0503020204020204" pitchFamily="34" charset="0"/>
              </a:rPr>
              <a:t>15.30		</a:t>
            </a:r>
            <a:r>
              <a:rPr lang="en-US" dirty="0" err="1" smtClean="0">
                <a:latin typeface="Corbel" panose="020B0503020204020204" pitchFamily="34" charset="0"/>
              </a:rPr>
              <a:t>Competenze</a:t>
            </a:r>
            <a:r>
              <a:rPr lang="en-US" dirty="0" smtClean="0">
                <a:latin typeface="Corbel" panose="020B0503020204020204" pitchFamily="34" charset="0"/>
              </a:rPr>
              <a:t>, </a:t>
            </a:r>
            <a:r>
              <a:rPr lang="en-US" dirty="0" err="1" smtClean="0">
                <a:latin typeface="Corbel" panose="020B0503020204020204" pitchFamily="34" charset="0"/>
              </a:rPr>
              <a:t>strumenti</a:t>
            </a:r>
            <a:r>
              <a:rPr lang="en-US" dirty="0" smtClean="0">
                <a:latin typeface="Corbel" panose="020B0503020204020204" pitchFamily="34" charset="0"/>
              </a:rPr>
              <a:t>, </a:t>
            </a:r>
            <a:r>
              <a:rPr lang="en-US" dirty="0" err="1" smtClean="0">
                <a:latin typeface="Corbel" panose="020B0503020204020204" pitchFamily="34" charset="0"/>
              </a:rPr>
              <a:t>consigli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smtClean="0">
                <a:latin typeface="Corbel" panose="020B0503020204020204" pitchFamily="34" charset="0"/>
              </a:rPr>
              <a:t>e </a:t>
            </a:r>
            <a:r>
              <a:rPr lang="en-US" dirty="0" err="1" smtClean="0">
                <a:latin typeface="Corbel" panose="020B0503020204020204" pitchFamily="34" charset="0"/>
              </a:rPr>
              <a:t>trucchi</a:t>
            </a:r>
            <a:r>
              <a:rPr lang="en-US" dirty="0" smtClean="0">
                <a:latin typeface="Corbel" panose="020B0503020204020204" pitchFamily="34" charset="0"/>
              </a:rPr>
              <a:t> online</a:t>
            </a:r>
            <a:endParaRPr lang="nl-NL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orbel" panose="020B0503020204020204" pitchFamily="34" charset="0"/>
              </a:rPr>
              <a:t>16.30		Speed date </a:t>
            </a:r>
            <a:r>
              <a:rPr lang="en-US" sz="3200" dirty="0" smtClean="0">
                <a:latin typeface="Corbel" panose="020B0503020204020204" pitchFamily="34" charset="0"/>
              </a:rPr>
              <a:t>e </a:t>
            </a:r>
            <a:r>
              <a:rPr lang="en-US" sz="3200" dirty="0" err="1" smtClean="0">
                <a:latin typeface="Corbel" panose="020B0503020204020204" pitchFamily="34" charset="0"/>
              </a:rPr>
              <a:t>conclusioni</a:t>
            </a:r>
            <a:endParaRPr lang="nl-NL" sz="3200" dirty="0">
              <a:latin typeface="Corbel" panose="020B0503020204020204" pitchFamily="34" charset="0"/>
            </a:endParaRPr>
          </a:p>
        </p:txBody>
      </p:sp>
      <p:grpSp>
        <p:nvGrpSpPr>
          <p:cNvPr id="12" name="Groep 11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13" name="Rechthoek 12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A </a:t>
              </a:r>
              <a:r>
                <a:rPr lang="en-US" sz="2400"/>
                <a:t>Audience</a:t>
              </a:r>
              <a:endParaRPr lang="nl-NL" sz="2000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A </a:t>
              </a:r>
              <a:r>
                <a:rPr lang="en-US" sz="2400">
                  <a:solidFill>
                    <a:prstClr val="black"/>
                  </a:solidFill>
                </a:rPr>
                <a:t>Action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M </a:t>
              </a:r>
              <a:r>
                <a:rPr lang="en-US" sz="2400">
                  <a:solidFill>
                    <a:prstClr val="black"/>
                  </a:solidFill>
                </a:rPr>
                <a:t>Media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Messenger</a:t>
              </a:r>
              <a:endParaRPr lang="nl-NL" sz="2000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Message</a:t>
              </a:r>
              <a:endParaRPr lang="nl-NL" sz="2000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G </a:t>
              </a:r>
              <a:r>
                <a:rPr lang="en-US" sz="2400" dirty="0"/>
                <a:t>Goal</a:t>
              </a:r>
              <a:endParaRPr lang="nl-NL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06374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1570" y="1122363"/>
            <a:ext cx="10856144" cy="2387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sviluppare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propria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strategia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online</a:t>
            </a:r>
            <a:endParaRPr lang="nl-NL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44224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comunicazione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417594" y="3504273"/>
            <a:ext cx="5502164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Corbel" panose="020B0503020204020204" pitchFamily="34" charset="0"/>
              </a:rPr>
              <a:t>Campagne</a:t>
            </a:r>
            <a:endParaRPr lang="nl-NL" b="1" dirty="0">
              <a:latin typeface="Corbel" panose="020B0503020204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32049" y="2373919"/>
            <a:ext cx="1067325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Corbel" panose="020B0503020204020204" pitchFamily="34" charset="0"/>
              </a:rPr>
              <a:t>Comunicazione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quotidiana</a:t>
            </a:r>
            <a:endParaRPr lang="nl-NL" b="1" dirty="0">
              <a:latin typeface="Corbel" panose="020B0503020204020204" pitchFamily="34" charset="0"/>
            </a:endParaRPr>
          </a:p>
        </p:txBody>
      </p:sp>
      <p:pic>
        <p:nvPicPr>
          <p:cNvPr id="9" name="Afbeelding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10" name="Tekstvak 9"/>
          <p:cNvSpPr txBox="1"/>
          <p:nvPr/>
        </p:nvSpPr>
        <p:spPr>
          <a:xfrm>
            <a:off x="3179999" y="4634627"/>
            <a:ext cx="638854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Comunicazione</a:t>
            </a:r>
            <a:r>
              <a:rPr lang="en-US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reattiva</a:t>
            </a:r>
            <a:endParaRPr lang="nl-NL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33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domande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fondamentali</a:t>
            </a:r>
            <a:endParaRPr lang="en-US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Corbel" panose="020B0503020204020204" pitchFamily="34" charset="0"/>
              </a:rPr>
              <a:t>Qual</a:t>
            </a:r>
            <a:r>
              <a:rPr lang="en-US" dirty="0" smtClean="0">
                <a:latin typeface="Corbel" panose="020B0503020204020204" pitchFamily="34" charset="0"/>
              </a:rPr>
              <a:t> è </a:t>
            </a:r>
            <a:r>
              <a:rPr lang="en-US" dirty="0" err="1" smtClean="0">
                <a:latin typeface="Corbel" panose="020B0503020204020204" pitchFamily="34" charset="0"/>
              </a:rPr>
              <a:t>il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vostro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obiettivo</a:t>
            </a:r>
            <a:r>
              <a:rPr lang="en-US" dirty="0" smtClean="0">
                <a:latin typeface="Corbel" panose="020B0503020204020204" pitchFamily="34" charset="0"/>
              </a:rPr>
              <a:t>?</a:t>
            </a:r>
            <a:endParaRPr lang="en-US" dirty="0">
              <a:latin typeface="Corbel" panose="020B05030202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Corbel" panose="020B0503020204020204" pitchFamily="34" charset="0"/>
              </a:rPr>
              <a:t>Qual</a:t>
            </a:r>
            <a:r>
              <a:rPr lang="en-US" dirty="0" smtClean="0">
                <a:latin typeface="Corbel" panose="020B0503020204020204" pitchFamily="34" charset="0"/>
              </a:rPr>
              <a:t> è </a:t>
            </a:r>
            <a:r>
              <a:rPr lang="en-US" dirty="0" err="1" smtClean="0">
                <a:latin typeface="Corbel" panose="020B0503020204020204" pitchFamily="34" charset="0"/>
              </a:rPr>
              <a:t>il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vostro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pubblico</a:t>
            </a:r>
            <a:r>
              <a:rPr lang="en-US" dirty="0" smtClean="0">
                <a:latin typeface="Corbel" panose="020B0503020204020204" pitchFamily="34" charset="0"/>
              </a:rPr>
              <a:t> target?</a:t>
            </a:r>
            <a:endParaRPr lang="en-US" dirty="0">
              <a:latin typeface="Corbel" panose="020B05030202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Corbel" panose="020B0503020204020204" pitchFamily="34" charset="0"/>
              </a:rPr>
              <a:t>Qual</a:t>
            </a:r>
            <a:r>
              <a:rPr lang="en-US" dirty="0" smtClean="0">
                <a:latin typeface="Corbel" panose="020B0503020204020204" pitchFamily="34" charset="0"/>
              </a:rPr>
              <a:t> è </a:t>
            </a:r>
            <a:r>
              <a:rPr lang="en-US" dirty="0" err="1" smtClean="0">
                <a:latin typeface="Corbel" panose="020B0503020204020204" pitchFamily="34" charset="0"/>
              </a:rPr>
              <a:t>il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vostro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messaggio</a:t>
            </a:r>
            <a:r>
              <a:rPr lang="en-US" dirty="0" smtClean="0">
                <a:latin typeface="Corbel" panose="020B0503020204020204" pitchFamily="34" charset="0"/>
              </a:rPr>
              <a:t>?</a:t>
            </a:r>
            <a:endParaRPr lang="en-US" dirty="0">
              <a:latin typeface="Corbel" panose="020B05030202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rbel" panose="020B0503020204020204" pitchFamily="34" charset="0"/>
              </a:rPr>
              <a:t>Chi </a:t>
            </a:r>
            <a:r>
              <a:rPr lang="en-US" dirty="0" err="1" smtClean="0">
                <a:latin typeface="Corbel" panose="020B0503020204020204" pitchFamily="34" charset="0"/>
              </a:rPr>
              <a:t>trasmette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il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vostro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messaggio</a:t>
            </a:r>
            <a:r>
              <a:rPr lang="en-US" dirty="0" smtClean="0">
                <a:latin typeface="Corbel" panose="020B0503020204020204" pitchFamily="34" charset="0"/>
              </a:rPr>
              <a:t>?</a:t>
            </a:r>
            <a:endParaRPr lang="en-US" dirty="0">
              <a:latin typeface="Corbel" panose="020B05030202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Corbel" panose="020B0503020204020204" pitchFamily="34" charset="0"/>
              </a:rPr>
              <a:t>Quali</a:t>
            </a:r>
            <a:r>
              <a:rPr lang="en-US" dirty="0" smtClean="0">
                <a:latin typeface="Corbel" panose="020B0503020204020204" pitchFamily="34" charset="0"/>
              </a:rPr>
              <a:t> media </a:t>
            </a:r>
            <a:r>
              <a:rPr lang="en-US" dirty="0" err="1" smtClean="0">
                <a:latin typeface="Corbel" panose="020B0503020204020204" pitchFamily="34" charset="0"/>
              </a:rPr>
              <a:t>utilizzate</a:t>
            </a:r>
            <a:r>
              <a:rPr lang="en-US" dirty="0" smtClean="0">
                <a:latin typeface="Corbel" panose="020B0503020204020204" pitchFamily="34" charset="0"/>
              </a:rPr>
              <a:t>?</a:t>
            </a:r>
            <a:endParaRPr lang="en-US" dirty="0">
              <a:latin typeface="Corbel" panose="020B05030202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rbel" panose="020B0503020204020204" pitchFamily="34" charset="0"/>
              </a:rPr>
              <a:t>Quale </a:t>
            </a:r>
            <a:r>
              <a:rPr lang="en-US" dirty="0" err="1" smtClean="0">
                <a:latin typeface="Corbel" panose="020B0503020204020204" pitchFamily="34" charset="0"/>
              </a:rPr>
              <a:t>azione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volete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indurre</a:t>
            </a:r>
            <a:r>
              <a:rPr lang="en-US" dirty="0" smtClean="0">
                <a:latin typeface="Corbel" panose="020B0503020204020204" pitchFamily="34" charset="0"/>
              </a:rPr>
              <a:t>?</a:t>
            </a: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18" name="Rechthoek 17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A </a:t>
              </a:r>
              <a:r>
                <a:rPr lang="en-US" sz="2400"/>
                <a:t>Audience</a:t>
              </a:r>
              <a:endParaRPr lang="nl-NL" sz="2000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A </a:t>
              </a:r>
              <a:r>
                <a:rPr lang="en-US" sz="2400">
                  <a:solidFill>
                    <a:prstClr val="black"/>
                  </a:solidFill>
                </a:rPr>
                <a:t>Action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M </a:t>
              </a:r>
              <a:r>
                <a:rPr lang="en-US" sz="2400">
                  <a:solidFill>
                    <a:prstClr val="black"/>
                  </a:solidFill>
                </a:rPr>
                <a:t>Media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Messenger</a:t>
              </a:r>
              <a:endParaRPr lang="nl-NL" sz="2000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Message</a:t>
              </a:r>
              <a:endParaRPr lang="nl-NL" sz="200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G </a:t>
              </a:r>
              <a:r>
                <a:rPr lang="en-US" sz="2400"/>
                <a:t>Goal</a:t>
              </a:r>
              <a:endParaRPr lang="nl-NL" sz="2000"/>
            </a:p>
          </p:txBody>
        </p:sp>
      </p:grpSp>
    </p:spTree>
    <p:extLst>
      <p:ext uri="{BB962C8B-B14F-4D97-AF65-F5344CB8AC3E}">
        <p14:creationId xmlns:p14="http://schemas.microsoft.com/office/powerpoint/2010/main" val="26063013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346147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 to action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834614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u="sng" dirty="0" err="1" smtClean="0">
                <a:latin typeface="Corbel" panose="020B0503020204020204" pitchFamily="34" charset="0"/>
              </a:rPr>
              <a:t>Iniziare</a:t>
            </a:r>
            <a:r>
              <a:rPr lang="en-US" sz="3600" b="1" u="sng" dirty="0" smtClean="0">
                <a:latin typeface="Corbel" panose="020B0503020204020204" pitchFamily="34" charset="0"/>
              </a:rPr>
              <a:t> </a:t>
            </a:r>
            <a:r>
              <a:rPr lang="en-US" sz="3600" b="1" u="sng" dirty="0" err="1" smtClean="0">
                <a:latin typeface="Corbel" panose="020B0503020204020204" pitchFamily="34" charset="0"/>
              </a:rPr>
              <a:t>avendo</a:t>
            </a:r>
            <a:r>
              <a:rPr lang="en-US" sz="3600" b="1" u="sng" dirty="0" smtClean="0">
                <a:latin typeface="Corbel" panose="020B0503020204020204" pitchFamily="34" charset="0"/>
              </a:rPr>
              <a:t> in </a:t>
            </a:r>
            <a:r>
              <a:rPr lang="en-US" sz="3600" b="1" u="sng" dirty="0" err="1" smtClean="0">
                <a:latin typeface="Corbel" panose="020B0503020204020204" pitchFamily="34" charset="0"/>
              </a:rPr>
              <a:t>mente</a:t>
            </a:r>
            <a:r>
              <a:rPr lang="en-US" sz="3600" b="1" u="sng" dirty="0" smtClean="0">
                <a:latin typeface="Corbel" panose="020B0503020204020204" pitchFamily="34" charset="0"/>
              </a:rPr>
              <a:t> la fine</a:t>
            </a:r>
            <a:endParaRPr lang="en-US" sz="3600" b="1" u="sng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sz="3600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600" b="1" dirty="0" err="1" smtClean="0">
                <a:latin typeface="Corbel" panose="020B0503020204020204" pitchFamily="34" charset="0"/>
              </a:rPr>
              <a:t>Ogni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 err="1" smtClean="0">
                <a:latin typeface="Corbel" panose="020B0503020204020204" pitchFamily="34" charset="0"/>
              </a:rPr>
              <a:t>campagna</a:t>
            </a:r>
            <a:r>
              <a:rPr lang="en-US" sz="3600" b="1" dirty="0" smtClean="0">
                <a:latin typeface="Corbel" panose="020B0503020204020204" pitchFamily="34" charset="0"/>
              </a:rPr>
              <a:t> è </a:t>
            </a:r>
            <a:r>
              <a:rPr lang="en-US" sz="3600" b="1" dirty="0" err="1" smtClean="0">
                <a:latin typeface="Corbel" panose="020B0503020204020204" pitchFamily="34" charset="0"/>
              </a:rPr>
              <a:t>sospesa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 err="1" smtClean="0">
                <a:latin typeface="Corbel" panose="020B0503020204020204" pitchFamily="34" charset="0"/>
              </a:rPr>
              <a:t>tra</a:t>
            </a:r>
            <a:r>
              <a:rPr lang="en-US" sz="3600" b="1" dirty="0">
                <a:latin typeface="Corbel" panose="020B0503020204020204" pitchFamily="34" charset="0"/>
              </a:rPr>
              <a:t/>
            </a:r>
            <a:br>
              <a:rPr lang="en-US" sz="3600" b="1" dirty="0">
                <a:latin typeface="Corbel" panose="020B0503020204020204" pitchFamily="34" charset="0"/>
              </a:rPr>
            </a:br>
            <a:r>
              <a:rPr lang="en-US" sz="3600" b="1" dirty="0" err="1" smtClean="0">
                <a:latin typeface="Corbel" panose="020B0503020204020204" pitchFamily="34" charset="0"/>
              </a:rPr>
              <a:t>impegno</a:t>
            </a:r>
            <a:r>
              <a:rPr lang="en-US" sz="3600" b="1" dirty="0" smtClean="0">
                <a:latin typeface="Corbel" panose="020B0503020204020204" pitchFamily="34" charset="0"/>
              </a:rPr>
              <a:t> online e offline</a:t>
            </a:r>
            <a:endParaRPr lang="en-US" sz="3600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sz="3600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600" b="1" dirty="0" err="1" smtClean="0">
                <a:latin typeface="Corbel" panose="020B0503020204020204" pitchFamily="34" charset="0"/>
              </a:rPr>
              <a:t>Ogni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 err="1" smtClean="0">
                <a:latin typeface="Corbel" panose="020B0503020204020204" pitchFamily="34" charset="0"/>
              </a:rPr>
              <a:t>campagna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 err="1" smtClean="0">
                <a:latin typeface="Corbel" panose="020B0503020204020204" pitchFamily="34" charset="0"/>
              </a:rPr>
              <a:t>si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 err="1" smtClean="0">
                <a:latin typeface="Corbel" panose="020B0503020204020204" pitchFamily="34" charset="0"/>
              </a:rPr>
              <a:t>occupa</a:t>
            </a:r>
            <a:r>
              <a:rPr lang="en-US" sz="3600" b="1" dirty="0" smtClean="0">
                <a:latin typeface="Corbel" panose="020B0503020204020204" pitchFamily="34" charset="0"/>
              </a:rPr>
              <a:t> di</a:t>
            </a:r>
            <a:endParaRPr lang="en-US" sz="3600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600" b="1" dirty="0" err="1" smtClean="0">
                <a:latin typeface="Corbel" panose="020B0503020204020204" pitchFamily="34" charset="0"/>
              </a:rPr>
              <a:t>modificare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 err="1" smtClean="0">
                <a:latin typeface="Corbel" panose="020B0503020204020204" pitchFamily="34" charset="0"/>
              </a:rPr>
              <a:t>dei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 err="1" smtClean="0">
                <a:latin typeface="Corbel" panose="020B0503020204020204" pitchFamily="34" charset="0"/>
              </a:rPr>
              <a:t>comportamenti</a:t>
            </a:r>
            <a:endParaRPr lang="en-US" sz="3600" b="1" dirty="0">
              <a:latin typeface="Corbel" panose="020B0503020204020204" pitchFamily="34" charset="0"/>
            </a:endParaRPr>
          </a:p>
        </p:txBody>
      </p:sp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grpSp>
        <p:nvGrpSpPr>
          <p:cNvPr id="5" name="Groep 4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7" name="Rechthoek 6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A </a:t>
              </a:r>
              <a:r>
                <a:rPr lang="en-US" sz="2400"/>
                <a:t>Audience</a:t>
              </a:r>
              <a:endParaRPr lang="nl-NL" sz="200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A </a:t>
              </a:r>
              <a:r>
                <a:rPr lang="en-US" sz="2400">
                  <a:solidFill>
                    <a:prstClr val="black"/>
                  </a:solidFill>
                </a:rPr>
                <a:t>Action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M </a:t>
              </a:r>
              <a:r>
                <a:rPr lang="en-US" sz="2400">
                  <a:solidFill>
                    <a:prstClr val="black"/>
                  </a:solidFill>
                </a:rPr>
                <a:t>Media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Messenger</a:t>
              </a:r>
              <a:endParaRPr lang="nl-NL" sz="2000"/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Message</a:t>
              </a:r>
              <a:endParaRPr lang="nl-NL" sz="2000"/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G </a:t>
              </a:r>
              <a:r>
                <a:rPr lang="en-US" sz="2400"/>
                <a:t>Goal</a:t>
              </a:r>
              <a:endParaRPr lang="nl-NL" sz="2000"/>
            </a:p>
          </p:txBody>
        </p:sp>
      </p:grpSp>
      <p:sp>
        <p:nvSpPr>
          <p:cNvPr id="14" name="Ovaal 13"/>
          <p:cNvSpPr/>
          <p:nvPr/>
        </p:nvSpPr>
        <p:spPr>
          <a:xfrm>
            <a:off x="8826500" y="5181628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071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dimensione locale è cruciale anche sui social media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86992" y="1689440"/>
            <a:ext cx="6745185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Strumenti</a:t>
            </a:r>
            <a:r>
              <a:rPr lang="en-US" b="1" dirty="0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</a:t>
            </a:r>
            <a:r>
              <a:rPr lang="en-US" b="1" dirty="0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modelli</a:t>
            </a:r>
            <a:r>
              <a:rPr lang="en-US" b="1" dirty="0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b="1" dirty="0" err="1" smtClean="0">
                <a:solidFill>
                  <a:srgbClr val="00206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campagne</a:t>
            </a:r>
            <a:endParaRPr lang="en-US" b="1" dirty="0">
              <a:solidFill>
                <a:srgbClr val="002060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Corbel" panose="020B0503020204020204" pitchFamily="34" charset="0"/>
              </a:rPr>
              <a:t>1. </a:t>
            </a:r>
            <a:r>
              <a:rPr lang="en-US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Visibilità</a:t>
            </a:r>
            <a:endParaRPr lang="en-US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Guardate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bene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il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nostro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lavoro</a:t>
            </a:r>
            <a:r>
              <a:rPr lang="en-US" b="1" dirty="0" smtClean="0">
                <a:latin typeface="Corbel" panose="020B0503020204020204" pitchFamily="34" charset="0"/>
              </a:rPr>
              <a:t>!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Corbel" panose="020B0503020204020204" pitchFamily="34" charset="0"/>
              </a:rPr>
              <a:t>2. </a:t>
            </a:r>
            <a:r>
              <a:rPr lang="en-US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Azione</a:t>
            </a:r>
            <a:endParaRPr lang="en-US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Ecco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quello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che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potete</a:t>
            </a:r>
            <a:r>
              <a:rPr lang="en-US" b="1" dirty="0" smtClean="0">
                <a:latin typeface="Corbel" panose="020B0503020204020204" pitchFamily="34" charset="0"/>
              </a:rPr>
              <a:t> fare!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Corbel" panose="020B0503020204020204" pitchFamily="34" charset="0"/>
              </a:rPr>
              <a:t>3. </a:t>
            </a:r>
            <a:r>
              <a:rPr lang="en-US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Impatto</a:t>
            </a:r>
            <a:endParaRPr lang="en-US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Impegnatevi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insieme</a:t>
            </a:r>
            <a:r>
              <a:rPr lang="en-US" b="1" dirty="0" smtClean="0">
                <a:latin typeface="Corbel" panose="020B0503020204020204" pitchFamily="34" charset="0"/>
              </a:rPr>
              <a:t> a </a:t>
            </a:r>
            <a:r>
              <a:rPr lang="en-US" b="1" dirty="0" err="1" smtClean="0">
                <a:latin typeface="Corbel" panose="020B0503020204020204" pitchFamily="34" charset="0"/>
              </a:rPr>
              <a:t>loro</a:t>
            </a:r>
            <a:r>
              <a:rPr lang="en-US" b="1" dirty="0" smtClean="0">
                <a:latin typeface="Corbel" panose="020B0503020204020204" pitchFamily="34" charset="0"/>
              </a:rPr>
              <a:t> e </a:t>
            </a:r>
            <a:r>
              <a:rPr lang="en-US" b="1" dirty="0" err="1" smtClean="0">
                <a:latin typeface="Corbel" panose="020B0503020204020204" pitchFamily="34" charset="0"/>
              </a:rPr>
              <a:t>cambiate</a:t>
            </a:r>
            <a:r>
              <a:rPr lang="en-US" b="1" dirty="0" smtClean="0">
                <a:latin typeface="Corbel" panose="020B0503020204020204" pitchFamily="34" charset="0"/>
              </a:rPr>
              <a:t> le </a:t>
            </a:r>
            <a:r>
              <a:rPr lang="en-US" b="1" dirty="0" err="1" smtClean="0">
                <a:latin typeface="Corbel" panose="020B0503020204020204" pitchFamily="34" charset="0"/>
              </a:rPr>
              <a:t>loro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opinioni</a:t>
            </a:r>
            <a:endParaRPr lang="nl-NL" b="1" dirty="0">
              <a:latin typeface="Corbel" panose="020B0503020204020204" pitchFamily="34" charset="0"/>
            </a:endParaRPr>
          </a:p>
        </p:txBody>
      </p:sp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8" y="1769417"/>
            <a:ext cx="3646481" cy="421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1358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Risposta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voluta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indesiderata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205" y="3255336"/>
            <a:ext cx="3582288" cy="358228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436914" y="3439890"/>
            <a:ext cx="6879772" cy="30156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838200" y="1943099"/>
            <a:ext cx="10893136" cy="430021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Corbel" panose="020B0503020204020204" pitchFamily="34" charset="0"/>
              </a:rPr>
              <a:t>Preparatevi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una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strategia</a:t>
            </a:r>
            <a:r>
              <a:rPr lang="en-US" dirty="0" smtClean="0">
                <a:latin typeface="Corbel" panose="020B0503020204020204" pitchFamily="34" charset="0"/>
              </a:rPr>
              <a:t> di </a:t>
            </a:r>
            <a:r>
              <a:rPr lang="en-US" dirty="0" err="1" smtClean="0">
                <a:latin typeface="Corbel" panose="020B0503020204020204" pitchFamily="34" charset="0"/>
              </a:rPr>
              <a:t>risposta</a:t>
            </a:r>
            <a:endParaRPr lang="en-US" dirty="0">
              <a:latin typeface="Corbel" panose="020B05030202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Corbel" panose="020B0503020204020204" pitchFamily="34" charset="0"/>
              </a:rPr>
              <a:t>Sia</a:t>
            </a:r>
            <a:r>
              <a:rPr lang="en-US" dirty="0" smtClean="0">
                <a:latin typeface="Corbel" panose="020B0503020204020204" pitchFamily="34" charset="0"/>
              </a:rPr>
              <a:t> le </a:t>
            </a:r>
            <a:r>
              <a:rPr lang="en-US" dirty="0" err="1" smtClean="0">
                <a:latin typeface="Corbel" panose="020B0503020204020204" pitchFamily="34" charset="0"/>
              </a:rPr>
              <a:t>risposte</a:t>
            </a:r>
            <a:r>
              <a:rPr lang="en-US" dirty="0" smtClean="0">
                <a:latin typeface="Corbel" panose="020B0503020204020204" pitchFamily="34" charset="0"/>
              </a:rPr>
              <a:t> positive </a:t>
            </a:r>
            <a:r>
              <a:rPr lang="en-US" dirty="0" err="1" smtClean="0">
                <a:latin typeface="Corbel" panose="020B050302020402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quelle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critiche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indicano</a:t>
            </a:r>
            <a:r>
              <a:rPr lang="en-US" dirty="0" smtClean="0">
                <a:latin typeface="Corbel" panose="020B0503020204020204" pitchFamily="34" charset="0"/>
              </a:rPr>
              <a:t> un </a:t>
            </a:r>
            <a:r>
              <a:rPr lang="en-US" dirty="0" err="1" smtClean="0">
                <a:latin typeface="Corbel" panose="020B0503020204020204" pitchFamily="34" charset="0"/>
              </a:rPr>
              <a:t>coinvolgimento</a:t>
            </a:r>
            <a:endParaRPr lang="en-US" dirty="0">
              <a:latin typeface="Corbel" panose="020B05030202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Corbel" panose="020B0503020204020204" pitchFamily="34" charset="0"/>
              </a:rPr>
              <a:t>Distinguete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tra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pubblico</a:t>
            </a:r>
            <a:r>
              <a:rPr lang="en-US" dirty="0" smtClean="0">
                <a:latin typeface="Corbel" panose="020B0503020204020204" pitchFamily="34" charset="0"/>
              </a:rPr>
              <a:t> target, </a:t>
            </a:r>
            <a:r>
              <a:rPr lang="en-US" dirty="0" err="1" smtClean="0">
                <a:latin typeface="Corbel" panose="020B0503020204020204" pitchFamily="34" charset="0"/>
              </a:rPr>
              <a:t>contatti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correlati</a:t>
            </a:r>
            <a:r>
              <a:rPr lang="en-US" dirty="0" smtClean="0">
                <a:latin typeface="Corbel" panose="020B0503020204020204" pitchFamily="34" charset="0"/>
              </a:rPr>
              <a:t> a </a:t>
            </a:r>
            <a:r>
              <a:rPr lang="en-US" dirty="0" err="1" smtClean="0">
                <a:latin typeface="Corbel" panose="020B0503020204020204" pitchFamily="34" charset="0"/>
              </a:rPr>
              <a:t>esso</a:t>
            </a:r>
            <a:r>
              <a:rPr lang="en-US" dirty="0" smtClean="0">
                <a:latin typeface="Corbel" panose="020B0503020204020204" pitchFamily="34" charset="0"/>
              </a:rPr>
              <a:t>, </a:t>
            </a:r>
            <a:r>
              <a:rPr lang="en-US" dirty="0" err="1" smtClean="0">
                <a:latin typeface="Corbel" panose="020B0503020204020204" pitchFamily="34" charset="0"/>
              </a:rPr>
              <a:t>altri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gruppi</a:t>
            </a: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	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Incitamento</a:t>
            </a: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all’odio</a:t>
            </a: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che</a:t>
            </a: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fare?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Rispondere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Segnalare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Ignorare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Nascondere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Bloccare</a:t>
            </a:r>
            <a:r>
              <a:rPr lang="en-US" sz="3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cancellare</a:t>
            </a:r>
            <a:endParaRPr lang="nl-NL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1203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970"/>
            <a:ext cx="12192000" cy="671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114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visione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RAN </a:t>
            </a:r>
            <a:b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sulla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radicalizzazione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Corbel" panose="020B0503020204020204" pitchFamily="34" charset="0"/>
              </a:rPr>
              <a:t>La </a:t>
            </a:r>
            <a:r>
              <a:rPr lang="en-US" b="1" dirty="0" err="1" smtClean="0">
                <a:latin typeface="Corbel" panose="020B0503020204020204" pitchFamily="34" charset="0"/>
              </a:rPr>
              <a:t>radicalizzazione</a:t>
            </a:r>
            <a:r>
              <a:rPr lang="en-US" b="1" dirty="0" smtClean="0">
                <a:latin typeface="Corbel" panose="020B0503020204020204" pitchFamily="34" charset="0"/>
              </a:rPr>
              <a:t> è un </a:t>
            </a:r>
            <a:r>
              <a:rPr lang="en-US" b="1" dirty="0" err="1" smtClean="0">
                <a:latin typeface="Corbel" panose="020B0503020204020204" pitchFamily="34" charset="0"/>
              </a:rPr>
              <a:t>processo</a:t>
            </a:r>
            <a:endParaRPr lang="en-US" b="1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it-IT" dirty="0" smtClean="0"/>
              <a:t>È importante differenziare tra idee, seppur estremiste, e azioni violente che nascono da tali idee estremiste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1365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54" y="301863"/>
            <a:ext cx="9056842" cy="618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8888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Cosa vi piacerebbe fare online?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 smtClean="0"/>
              <a:t>Esercizio</a:t>
            </a:r>
            <a:endParaRPr lang="nl-NL" dirty="0"/>
          </a:p>
          <a:p>
            <a:pPr marL="0" indent="0" algn="ctr">
              <a:buNone/>
            </a:pPr>
            <a:r>
              <a:rPr lang="nl-NL" b="1" dirty="0" smtClean="0"/>
              <a:t>Dividetevi </a:t>
            </a:r>
            <a:r>
              <a:rPr lang="nl-NL" b="1" dirty="0"/>
              <a:t>in 3 – 4 </a:t>
            </a:r>
            <a:r>
              <a:rPr lang="nl-NL" b="1" dirty="0" smtClean="0"/>
              <a:t>gruppi</a:t>
            </a:r>
            <a:endParaRPr lang="nl-NL" b="1" dirty="0"/>
          </a:p>
          <a:p>
            <a:pPr marL="0" indent="0" algn="ctr">
              <a:buNone/>
            </a:pPr>
            <a:r>
              <a:rPr lang="nl-NL" b="1" dirty="0" smtClean="0"/>
              <a:t>Sviluppate un’idea per una campagna sui </a:t>
            </a:r>
            <a:r>
              <a:rPr lang="nl-NL" b="1" dirty="0"/>
              <a:t>social </a:t>
            </a:r>
            <a:r>
              <a:rPr lang="nl-NL" b="1" dirty="0" smtClean="0"/>
              <a:t>media</a:t>
            </a:r>
            <a:endParaRPr lang="nl-NL" b="1" dirty="0"/>
          </a:p>
          <a:p>
            <a:pPr marL="0" indent="0" algn="ctr">
              <a:buNone/>
            </a:pPr>
            <a:r>
              <a:rPr lang="nl-NL" b="1" dirty="0" smtClean="0"/>
              <a:t>Impostate la vostra idea: utilizzate uno slogan se possibile</a:t>
            </a:r>
            <a:endParaRPr lang="nl-NL" b="1" dirty="0"/>
          </a:p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r>
              <a:rPr lang="nl-NL" dirty="0" smtClean="0"/>
              <a:t>Basatevi sulle priorità attuali della vostra organizzazione</a:t>
            </a:r>
            <a:endParaRPr lang="nl-NL" dirty="0"/>
          </a:p>
          <a:p>
            <a:pPr marL="0" indent="0" algn="ctr">
              <a:buNone/>
            </a:pPr>
            <a:r>
              <a:rPr lang="nl-NL" dirty="0" smtClean="0"/>
              <a:t>Tenete a mente i vostri obiettivi e i vostri gruppi target</a:t>
            </a:r>
            <a:endParaRPr lang="nl-NL" dirty="0"/>
          </a:p>
          <a:p>
            <a:pPr marL="0" indent="0" algn="ctr">
              <a:buNone/>
            </a:pPr>
            <a:r>
              <a:rPr lang="nl-NL" dirty="0" smtClean="0"/>
              <a:t>Siate creativi!</a:t>
            </a:r>
            <a:endParaRPr lang="nl-NL" dirty="0"/>
          </a:p>
          <a:p>
            <a:pPr marL="0" indent="0" algn="ctr">
              <a:buNone/>
            </a:pPr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763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Scambio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esperienze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8773" y="1825625"/>
            <a:ext cx="1138376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Discussione</a:t>
            </a:r>
            <a:r>
              <a:rPr lang="en-US" dirty="0" smtClean="0">
                <a:latin typeface="Corbel" panose="020B0503020204020204" pitchFamily="34" charset="0"/>
              </a:rPr>
              <a:t> in </a:t>
            </a:r>
            <a:r>
              <a:rPr lang="en-US" dirty="0" err="1" smtClean="0">
                <a:latin typeface="Corbel" panose="020B0503020204020204" pitchFamily="34" charset="0"/>
              </a:rPr>
              <a:t>coppie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endParaRPr lang="en-US" sz="2800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b="1" dirty="0" smtClean="0">
                <a:latin typeface="Corbel" panose="020B0503020204020204" pitchFamily="34" charset="0"/>
              </a:rPr>
              <a:t>La </a:t>
            </a:r>
            <a:r>
              <a:rPr lang="en-US" sz="2800" b="1" dirty="0" err="1" smtClean="0">
                <a:latin typeface="Corbel" panose="020B0503020204020204" pitchFamily="34" charset="0"/>
              </a:rPr>
              <a:t>vostra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esperienza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nella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comunicazione</a:t>
            </a:r>
            <a:r>
              <a:rPr lang="en-US" sz="2800" b="1" dirty="0" smtClean="0">
                <a:latin typeface="Corbel" panose="020B0503020204020204" pitchFamily="34" charset="0"/>
              </a:rPr>
              <a:t> con </a:t>
            </a:r>
            <a:r>
              <a:rPr lang="en-US" sz="2800" b="1" dirty="0" err="1" smtClean="0">
                <a:latin typeface="Corbel" panose="020B0503020204020204" pitchFamily="34" charset="0"/>
              </a:rPr>
              <a:t>il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vostro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pubblico</a:t>
            </a:r>
            <a:r>
              <a:rPr lang="en-US" sz="2800" b="1" dirty="0" smtClean="0">
                <a:latin typeface="Corbel" panose="020B0503020204020204" pitchFamily="34" charset="0"/>
              </a:rPr>
              <a:t> target</a:t>
            </a:r>
            <a:endParaRPr lang="en-US" sz="2800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b="1" dirty="0" err="1" smtClean="0">
                <a:latin typeface="Corbel" panose="020B0503020204020204" pitchFamily="34" charset="0"/>
              </a:rPr>
              <a:t>Sfide</a:t>
            </a:r>
            <a:r>
              <a:rPr lang="en-US" sz="2800" b="1" dirty="0" smtClean="0">
                <a:latin typeface="Corbel" panose="020B0503020204020204" pitchFamily="34" charset="0"/>
              </a:rPr>
              <a:t> e </a:t>
            </a:r>
            <a:r>
              <a:rPr lang="en-US" sz="2800" b="1" dirty="0" err="1" smtClean="0">
                <a:latin typeface="Corbel" panose="020B0503020204020204" pitchFamily="34" charset="0"/>
              </a:rPr>
              <a:t>difficoltà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nel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trasmettere</a:t>
            </a:r>
            <a:r>
              <a:rPr lang="en-US" sz="2800" b="1" dirty="0" smtClean="0">
                <a:latin typeface="Corbel" panose="020B0503020204020204" pitchFamily="34" charset="0"/>
              </a:rPr>
              <a:t> la </a:t>
            </a:r>
            <a:r>
              <a:rPr lang="en-US" sz="2800" b="1" dirty="0" err="1" smtClean="0">
                <a:latin typeface="Corbel" panose="020B0503020204020204" pitchFamily="34" charset="0"/>
              </a:rPr>
              <a:t>vostra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contro-narrazione</a:t>
            </a:r>
            <a:endParaRPr lang="en-US" sz="2800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b="1" dirty="0" smtClean="0">
                <a:latin typeface="Corbel" panose="020B0503020204020204" pitchFamily="34" charset="0"/>
              </a:rPr>
              <a:t>Le </a:t>
            </a:r>
            <a:r>
              <a:rPr lang="en-US" sz="2800" b="1" dirty="0" err="1" smtClean="0">
                <a:latin typeface="Corbel" panose="020B0503020204020204" pitchFamily="34" charset="0"/>
              </a:rPr>
              <a:t>vostre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esigenze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rispetto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alla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creazione</a:t>
            </a:r>
            <a:r>
              <a:rPr lang="en-US" sz="2800" b="1" dirty="0" smtClean="0">
                <a:latin typeface="Corbel" panose="020B0503020204020204" pitchFamily="34" charset="0"/>
              </a:rPr>
              <a:t> di </a:t>
            </a:r>
            <a:r>
              <a:rPr lang="en-US" sz="2800" b="1" dirty="0" err="1" smtClean="0">
                <a:latin typeface="Corbel" panose="020B0503020204020204" pitchFamily="34" charset="0"/>
              </a:rPr>
              <a:t>una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campagna</a:t>
            </a:r>
            <a:r>
              <a:rPr lang="en-US" sz="2800" b="1" dirty="0" smtClean="0">
                <a:latin typeface="Corbel" panose="020B0503020204020204" pitchFamily="34" charset="0"/>
              </a:rPr>
              <a:t> online</a:t>
            </a:r>
            <a:endParaRPr lang="en-US" sz="2800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endParaRPr lang="en-US" sz="2800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dirty="0" err="1" smtClean="0">
                <a:latin typeface="Corbel" panose="020B0503020204020204" pitchFamily="34" charset="0"/>
              </a:rPr>
              <a:t>Presentate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smtClean="0">
                <a:latin typeface="Corbel" panose="020B0503020204020204" pitchFamily="34" charset="0"/>
              </a:rPr>
              <a:t>al </a:t>
            </a:r>
            <a:r>
              <a:rPr lang="en-US" sz="2800" dirty="0" err="1" smtClean="0">
                <a:latin typeface="Corbel" panose="020B0503020204020204" pitchFamily="34" charset="0"/>
              </a:rPr>
              <a:t>gruppo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il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vostro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compagno</a:t>
            </a:r>
            <a:r>
              <a:rPr lang="en-US" sz="2800" dirty="0" smtClean="0">
                <a:latin typeface="Corbel" panose="020B0503020204020204" pitchFamily="34" charset="0"/>
              </a:rPr>
              <a:t>/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 smtClean="0">
                <a:latin typeface="Corbel" panose="020B0503020204020204" pitchFamily="34" charset="0"/>
              </a:rPr>
              <a:t>la </a:t>
            </a:r>
            <a:r>
              <a:rPr lang="en-US" sz="2800" dirty="0" err="1" smtClean="0">
                <a:latin typeface="Corbel" panose="020B0503020204020204" pitchFamily="34" charset="0"/>
              </a:rPr>
              <a:t>vostra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compagna</a:t>
            </a:r>
            <a:endParaRPr lang="en-US" sz="2800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9147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9557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è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vostro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obiettivo</a:t>
            </a:r>
            <a:r>
              <a:rPr lang="en-GB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200" y="1825625"/>
            <a:ext cx="918096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err="1" smtClean="0">
                <a:latin typeface="Corbel" panose="020B0503020204020204" pitchFamily="34" charset="0"/>
              </a:rPr>
              <a:t>Elenco</a:t>
            </a:r>
            <a:r>
              <a:rPr lang="en-GB" dirty="0" smtClean="0">
                <a:latin typeface="Corbel" panose="020B0503020204020204" pitchFamily="34" charset="0"/>
              </a:rPr>
              <a:t> in </a:t>
            </a:r>
            <a:r>
              <a:rPr lang="en-GB" dirty="0" err="1" smtClean="0">
                <a:latin typeface="Corbel" panose="020B0503020204020204" pitchFamily="34" charset="0"/>
              </a:rPr>
              <a:t>plenaria</a:t>
            </a:r>
            <a:endParaRPr lang="en-GB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GB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GB" b="1" dirty="0" err="1" smtClean="0">
                <a:latin typeface="Corbel" panose="020B0503020204020204" pitchFamily="34" charset="0"/>
              </a:rPr>
              <a:t>Fornire</a:t>
            </a:r>
            <a:r>
              <a:rPr lang="en-GB" b="1" dirty="0" smtClean="0">
                <a:latin typeface="Corbel" panose="020B0503020204020204" pitchFamily="34" charset="0"/>
              </a:rPr>
              <a:t> </a:t>
            </a:r>
            <a:r>
              <a:rPr lang="en-GB" b="1" dirty="0" err="1" smtClean="0">
                <a:latin typeface="Corbel" panose="020B0503020204020204" pitchFamily="34" charset="0"/>
              </a:rPr>
              <a:t>informazioni</a:t>
            </a:r>
            <a:r>
              <a:rPr lang="en-GB" b="1" dirty="0" smtClean="0">
                <a:latin typeface="Corbel" panose="020B0503020204020204" pitchFamily="34" charset="0"/>
              </a:rPr>
              <a:t>, </a:t>
            </a:r>
            <a:r>
              <a:rPr lang="en-GB" b="1" dirty="0" err="1" smtClean="0">
                <a:latin typeface="Corbel" panose="020B0503020204020204" pitchFamily="34" charset="0"/>
              </a:rPr>
              <a:t>fatti</a:t>
            </a:r>
            <a:r>
              <a:rPr lang="en-GB" b="1" dirty="0" smtClean="0">
                <a:latin typeface="Corbel" panose="020B0503020204020204" pitchFamily="34" charset="0"/>
              </a:rPr>
              <a:t> e </a:t>
            </a:r>
            <a:r>
              <a:rPr lang="en-GB" b="1" dirty="0" err="1" smtClean="0">
                <a:latin typeface="Corbel" panose="020B0503020204020204" pitchFamily="34" charset="0"/>
              </a:rPr>
              <a:t>cifre</a:t>
            </a:r>
            <a:r>
              <a:rPr lang="en-GB" b="1" dirty="0" smtClean="0">
                <a:latin typeface="Corbel" panose="020B0503020204020204" pitchFamily="34" charset="0"/>
              </a:rPr>
              <a:t>?</a:t>
            </a:r>
            <a:endParaRPr lang="en-GB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GB" b="1" dirty="0" err="1" smtClean="0">
                <a:latin typeface="Corbel" panose="020B0503020204020204" pitchFamily="34" charset="0"/>
              </a:rPr>
              <a:t>Responsabilizzare</a:t>
            </a:r>
            <a:r>
              <a:rPr lang="en-GB" b="1" dirty="0" smtClean="0">
                <a:latin typeface="Corbel" panose="020B0503020204020204" pitchFamily="34" charset="0"/>
              </a:rPr>
              <a:t> le </a:t>
            </a:r>
            <a:r>
              <a:rPr lang="en-GB" b="1" dirty="0" err="1" smtClean="0">
                <a:latin typeface="Corbel" panose="020B0503020204020204" pitchFamily="34" charset="0"/>
              </a:rPr>
              <a:t>persone</a:t>
            </a:r>
            <a:r>
              <a:rPr lang="en-GB" b="1" dirty="0" smtClean="0">
                <a:latin typeface="Corbel" panose="020B0503020204020204" pitchFamily="34" charset="0"/>
              </a:rPr>
              <a:t>?</a:t>
            </a:r>
            <a:endParaRPr lang="en-GB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GB" b="1" dirty="0" err="1" smtClean="0">
                <a:latin typeface="Corbel" panose="020B0503020204020204" pitchFamily="34" charset="0"/>
              </a:rPr>
              <a:t>Demistificare</a:t>
            </a:r>
            <a:r>
              <a:rPr lang="en-GB" b="1" dirty="0" smtClean="0">
                <a:latin typeface="Corbel" panose="020B0503020204020204" pitchFamily="34" charset="0"/>
              </a:rPr>
              <a:t> </a:t>
            </a:r>
            <a:r>
              <a:rPr lang="en-GB" b="1" dirty="0" err="1" smtClean="0">
                <a:latin typeface="Corbel" panose="020B0503020204020204" pitchFamily="34" charset="0"/>
              </a:rPr>
              <a:t>messaggi</a:t>
            </a:r>
            <a:r>
              <a:rPr lang="en-GB" b="1" dirty="0" smtClean="0">
                <a:latin typeface="Corbel" panose="020B0503020204020204" pitchFamily="34" charset="0"/>
              </a:rPr>
              <a:t> </a:t>
            </a:r>
            <a:r>
              <a:rPr lang="en-GB" b="1" dirty="0" err="1" smtClean="0">
                <a:latin typeface="Corbel" panose="020B0503020204020204" pitchFamily="34" charset="0"/>
              </a:rPr>
              <a:t>estremisti</a:t>
            </a:r>
            <a:r>
              <a:rPr lang="en-GB" b="1" dirty="0" smtClean="0">
                <a:latin typeface="Corbel" panose="020B0503020204020204" pitchFamily="34" charset="0"/>
              </a:rPr>
              <a:t> </a:t>
            </a:r>
            <a:r>
              <a:rPr lang="en-GB" b="1" dirty="0" err="1" smtClean="0">
                <a:latin typeface="Corbel" panose="020B0503020204020204" pitchFamily="34" charset="0"/>
              </a:rPr>
              <a:t>seducenti</a:t>
            </a:r>
            <a:r>
              <a:rPr lang="en-GB" b="1" dirty="0" smtClean="0">
                <a:latin typeface="Corbel" panose="020B0503020204020204" pitchFamily="34" charset="0"/>
              </a:rPr>
              <a:t>?</a:t>
            </a:r>
            <a:endParaRPr lang="en-GB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GB" b="1" dirty="0" smtClean="0">
                <a:latin typeface="Corbel" panose="020B0503020204020204" pitchFamily="34" charset="0"/>
              </a:rPr>
              <a:t>De-</a:t>
            </a:r>
            <a:r>
              <a:rPr lang="en-GB" b="1" dirty="0" err="1" smtClean="0">
                <a:latin typeface="Corbel" panose="020B0503020204020204" pitchFamily="34" charset="0"/>
              </a:rPr>
              <a:t>radicalizzare</a:t>
            </a:r>
            <a:r>
              <a:rPr lang="en-GB" b="1" dirty="0" smtClean="0">
                <a:latin typeface="Corbel" panose="020B0503020204020204" pitchFamily="34" charset="0"/>
              </a:rPr>
              <a:t>?</a:t>
            </a:r>
            <a:endParaRPr lang="en-GB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Corbel" panose="020B0503020204020204" pitchFamily="34" charset="0"/>
              </a:rPr>
              <a:t>…?</a:t>
            </a:r>
          </a:p>
          <a:p>
            <a:pPr marL="0" lvl="0" indent="0">
              <a:buNone/>
            </a:pPr>
            <a:endParaRPr lang="en-GB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grpSp>
        <p:nvGrpSpPr>
          <p:cNvPr id="5" name="Groep 4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6" name="Rechthoek 5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A </a:t>
              </a:r>
              <a:r>
                <a:rPr lang="en-US" sz="2400"/>
                <a:t>Audience</a:t>
              </a:r>
              <a:endParaRPr lang="nl-NL" sz="2000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A </a:t>
              </a:r>
              <a:r>
                <a:rPr lang="en-US" sz="2400">
                  <a:solidFill>
                    <a:prstClr val="black"/>
                  </a:solidFill>
                </a:rPr>
                <a:t>Action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M </a:t>
              </a:r>
              <a:r>
                <a:rPr lang="en-US" sz="2400">
                  <a:solidFill>
                    <a:prstClr val="black"/>
                  </a:solidFill>
                </a:rPr>
                <a:t>Media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Messenger</a:t>
              </a:r>
              <a:endParaRPr lang="nl-NL" sz="200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Message</a:t>
              </a:r>
              <a:endParaRPr lang="nl-NL" sz="2000"/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G </a:t>
              </a:r>
              <a:r>
                <a:rPr lang="en-US" sz="2400"/>
                <a:t>Goal</a:t>
              </a:r>
              <a:endParaRPr lang="nl-NL" sz="2000"/>
            </a:p>
          </p:txBody>
        </p:sp>
      </p:grpSp>
      <p:sp>
        <p:nvSpPr>
          <p:cNvPr id="14" name="Ovaal 13"/>
          <p:cNvSpPr/>
          <p:nvPr/>
        </p:nvSpPr>
        <p:spPr>
          <a:xfrm>
            <a:off x="8826500" y="0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07557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Obiettivi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da dove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iniziare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0555" y="1776846"/>
            <a:ext cx="11073245" cy="440011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Corbel" panose="020B0503020204020204" pitchFamily="34" charset="0"/>
              </a:rPr>
              <a:t>La VOSTRA </a:t>
            </a:r>
            <a:r>
              <a:rPr lang="en-US" b="1" dirty="0" err="1" smtClean="0">
                <a:latin typeface="Corbel" panose="020B0503020204020204" pitchFamily="34" charset="0"/>
              </a:rPr>
              <a:t>potenzialità</a:t>
            </a:r>
            <a:r>
              <a:rPr lang="en-US" b="1" dirty="0" smtClean="0">
                <a:latin typeface="Corbel" panose="020B0503020204020204" pitchFamily="34" charset="0"/>
              </a:rPr>
              <a:t> o </a:t>
            </a:r>
            <a:r>
              <a:rPr lang="en-US" b="1" dirty="0" err="1" smtClean="0">
                <a:latin typeface="Corbel" panose="020B0503020204020204" pitchFamily="34" charset="0"/>
              </a:rPr>
              <a:t>opportunità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unica</a:t>
            </a:r>
            <a:r>
              <a:rPr lang="en-US" b="1" dirty="0" smtClean="0">
                <a:latin typeface="Corbel" panose="020B0503020204020204" pitchFamily="34" charset="0"/>
              </a:rPr>
              <a:t>                 </a:t>
            </a:r>
            <a:r>
              <a:rPr lang="en-US" b="1" dirty="0" err="1" smtClean="0">
                <a:latin typeface="Corbel" panose="020B0503020204020204" pitchFamily="34" charset="0"/>
              </a:rPr>
              <a:t>Perché</a:t>
            </a:r>
            <a:r>
              <a:rPr lang="en-US" b="1" dirty="0" smtClean="0">
                <a:latin typeface="Corbel" panose="020B0503020204020204" pitchFamily="34" charset="0"/>
              </a:rPr>
              <a:t> VOI?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L’obiettivo</a:t>
            </a:r>
            <a:r>
              <a:rPr lang="en-US" b="1" dirty="0" smtClean="0">
                <a:latin typeface="Corbel" panose="020B0503020204020204" pitchFamily="34" charset="0"/>
              </a:rPr>
              <a:t> è </a:t>
            </a:r>
            <a:r>
              <a:rPr lang="en-US" b="1" u="sng" dirty="0" err="1" smtClean="0">
                <a:latin typeface="Corbel" panose="020B0503020204020204" pitchFamily="34" charset="0"/>
              </a:rPr>
              <a:t>sempre</a:t>
            </a:r>
            <a:r>
              <a:rPr lang="en-US" b="1" dirty="0" smtClean="0">
                <a:latin typeface="Corbel" panose="020B0503020204020204" pitchFamily="34" charset="0"/>
              </a:rPr>
              <a:t> un </a:t>
            </a:r>
            <a:r>
              <a:rPr lang="en-US" b="1" dirty="0" err="1" smtClean="0">
                <a:latin typeface="Corbel" panose="020B0503020204020204" pitchFamily="34" charset="0"/>
              </a:rPr>
              <a:t>cambiamento</a:t>
            </a:r>
            <a:r>
              <a:rPr lang="en-US" b="1" dirty="0" smtClean="0">
                <a:latin typeface="Corbel" panose="020B0503020204020204" pitchFamily="34" charset="0"/>
              </a:rPr>
              <a:t> di </a:t>
            </a:r>
            <a:r>
              <a:rPr lang="en-US" b="1" dirty="0" err="1" smtClean="0">
                <a:latin typeface="Corbel" panose="020B0503020204020204" pitchFamily="34" charset="0"/>
              </a:rPr>
              <a:t>comportamento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Iniziare</a:t>
            </a:r>
            <a:r>
              <a:rPr lang="en-US" dirty="0" smtClean="0">
                <a:latin typeface="Corbel" panose="020B0503020204020204" pitchFamily="34" charset="0"/>
              </a:rPr>
              <a:t> o </a:t>
            </a:r>
            <a:r>
              <a:rPr lang="en-US" dirty="0" err="1" smtClean="0">
                <a:latin typeface="Corbel" panose="020B0503020204020204" pitchFamily="34" charset="0"/>
              </a:rPr>
              <a:t>adottare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nuovi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comportamenti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Smettere</a:t>
            </a:r>
            <a:r>
              <a:rPr lang="en-US" dirty="0" smtClean="0">
                <a:latin typeface="Corbel" panose="020B0503020204020204" pitchFamily="34" charset="0"/>
              </a:rPr>
              <a:t> di fare </a:t>
            </a:r>
            <a:r>
              <a:rPr lang="en-US" dirty="0" err="1" smtClean="0">
                <a:latin typeface="Corbel" panose="020B0503020204020204" pitchFamily="34" charset="0"/>
              </a:rPr>
              <a:t>qualcosa</a:t>
            </a:r>
            <a:r>
              <a:rPr lang="en-US" dirty="0" smtClean="0">
                <a:latin typeface="Corbel" panose="020B0503020204020204" pitchFamily="34" charset="0"/>
              </a:rPr>
              <a:t> di </a:t>
            </a:r>
            <a:r>
              <a:rPr lang="en-US" dirty="0" err="1" smtClean="0">
                <a:latin typeface="Corbel" panose="020B0503020204020204" pitchFamily="34" charset="0"/>
              </a:rPr>
              <a:t>dannoso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Impedire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l’assunzione</a:t>
            </a:r>
            <a:r>
              <a:rPr lang="en-US" dirty="0" smtClean="0">
                <a:latin typeface="Corbel" panose="020B0503020204020204" pitchFamily="34" charset="0"/>
              </a:rPr>
              <a:t> di un </a:t>
            </a:r>
            <a:r>
              <a:rPr lang="en-US" dirty="0" err="1" smtClean="0">
                <a:latin typeface="Corbel" panose="020B0503020204020204" pitchFamily="34" charset="0"/>
              </a:rPr>
              <a:t>comportamento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negativo</a:t>
            </a:r>
            <a:r>
              <a:rPr lang="en-US" dirty="0" smtClean="0">
                <a:latin typeface="Corbel" panose="020B0503020204020204" pitchFamily="34" charset="0"/>
              </a:rPr>
              <a:t> o </a:t>
            </a:r>
            <a:r>
              <a:rPr lang="en-US" dirty="0" err="1" smtClean="0">
                <a:latin typeface="Corbel" panose="020B0503020204020204" pitchFamily="34" charset="0"/>
              </a:rPr>
              <a:t>dannoso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Modificare</a:t>
            </a:r>
            <a:r>
              <a:rPr lang="en-US" dirty="0" smtClean="0">
                <a:latin typeface="Corbel" panose="020B0503020204020204" pitchFamily="34" charset="0"/>
              </a:rPr>
              <a:t> un </a:t>
            </a:r>
            <a:r>
              <a:rPr lang="en-US" dirty="0" err="1" smtClean="0">
                <a:latin typeface="Corbel" panose="020B0503020204020204" pitchFamily="34" charset="0"/>
              </a:rPr>
              <a:t>comportamento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esistente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5" name="Ovaal 4"/>
          <p:cNvSpPr/>
          <p:nvPr/>
        </p:nvSpPr>
        <p:spPr>
          <a:xfrm rot="21021843">
            <a:off x="8039100" y="1352550"/>
            <a:ext cx="3352800" cy="1333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4874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Definire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vostro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obiettivo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definire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obiettivi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indicatori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successo</a:t>
            </a:r>
            <a:r>
              <a:rPr lang="en-US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chiari</a:t>
            </a:r>
            <a:r>
              <a:rPr lang="en-US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Devono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essere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misurabili</a:t>
            </a:r>
            <a:endParaRPr lang="en-US" b="1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Devono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essere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piccoli</a:t>
            </a:r>
            <a:endParaRPr lang="en-US" b="1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Devono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essere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semplici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concreti</a:t>
            </a:r>
            <a:endParaRPr lang="en-US" b="1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Devono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essere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vincolati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un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determinato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periodo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tempo</a:t>
            </a:r>
            <a:endParaRPr lang="en-US" b="1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Afbeelding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61123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obiettivi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intelligenti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797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b="1" dirty="0" err="1" smtClean="0">
                <a:latin typeface="Corbel" panose="020B0503020204020204" pitchFamily="34" charset="0"/>
              </a:rPr>
              <a:t>Difficile</a:t>
            </a:r>
            <a:r>
              <a:rPr lang="en-US" b="1" dirty="0" smtClean="0">
                <a:latin typeface="Corbel" panose="020B0503020204020204" pitchFamily="34" charset="0"/>
              </a:rPr>
              <a:t> da </a:t>
            </a:r>
            <a:r>
              <a:rPr lang="en-US" b="1" dirty="0" err="1" smtClean="0">
                <a:latin typeface="Corbel" panose="020B0503020204020204" pitchFamily="34" charset="0"/>
              </a:rPr>
              <a:t>raggiungere</a:t>
            </a:r>
            <a:r>
              <a:rPr lang="en-US" dirty="0">
                <a:latin typeface="Corbel" panose="020B0503020204020204" pitchFamily="34" charset="0"/>
              </a:rPr>
              <a:t/>
            </a:r>
            <a:br>
              <a:rPr lang="en-US" dirty="0">
                <a:latin typeface="Corbel" panose="020B0503020204020204" pitchFamily="34" charset="0"/>
              </a:rPr>
            </a:br>
            <a:r>
              <a:rPr lang="en-US" dirty="0" err="1" smtClean="0">
                <a:latin typeface="Corbel" panose="020B0503020204020204" pitchFamily="34" charset="0"/>
              </a:rPr>
              <a:t>Ridurre</a:t>
            </a:r>
            <a:r>
              <a:rPr lang="en-US" dirty="0" smtClean="0">
                <a:latin typeface="Corbel" panose="020B0503020204020204" pitchFamily="34" charset="0"/>
              </a:rPr>
              <a:t> del 30</a:t>
            </a:r>
            <a:r>
              <a:rPr lang="en-US" dirty="0">
                <a:latin typeface="Corbel" panose="020B0503020204020204" pitchFamily="34" charset="0"/>
              </a:rPr>
              <a:t>% </a:t>
            </a:r>
            <a:r>
              <a:rPr lang="en-US" dirty="0" err="1" smtClean="0">
                <a:latin typeface="Corbel" panose="020B0503020204020204" pitchFamily="34" charset="0"/>
              </a:rPr>
              <a:t>entro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maggio</a:t>
            </a:r>
            <a:r>
              <a:rPr lang="en-US" dirty="0" smtClean="0">
                <a:latin typeface="Corbel" panose="020B0503020204020204" pitchFamily="34" charset="0"/>
              </a:rPr>
              <a:t> 2017 </a:t>
            </a:r>
            <a:r>
              <a:rPr lang="en-US" dirty="0" err="1" smtClean="0">
                <a:latin typeface="Corbel" panose="020B0503020204020204" pitchFamily="34" charset="0"/>
              </a:rPr>
              <a:t>il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numero</a:t>
            </a:r>
            <a:r>
              <a:rPr lang="en-US" dirty="0" smtClean="0">
                <a:latin typeface="Corbel" panose="020B0503020204020204" pitchFamily="34" charset="0"/>
              </a:rPr>
              <a:t> di </a:t>
            </a:r>
            <a:r>
              <a:rPr lang="en-US" dirty="0" err="1" smtClean="0">
                <a:latin typeface="Corbel" panose="020B0503020204020204" pitchFamily="34" charset="0"/>
              </a:rPr>
              <a:t>uomini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musulmani</a:t>
            </a:r>
            <a:r>
              <a:rPr lang="en-US" dirty="0">
                <a:latin typeface="Corbel" panose="020B0503020204020204" pitchFamily="34" charset="0"/>
              </a:rPr>
              <a:t> di Birmingham </a:t>
            </a:r>
            <a:r>
              <a:rPr lang="en-US" dirty="0" smtClean="0">
                <a:latin typeface="Corbel" panose="020B0503020204020204" pitchFamily="34" charset="0"/>
              </a:rPr>
              <a:t>e Tower Hamlets, di </a:t>
            </a:r>
            <a:r>
              <a:rPr lang="en-US" dirty="0" err="1" smtClean="0">
                <a:latin typeface="Corbel" panose="020B0503020204020204" pitchFamily="34" charset="0"/>
              </a:rPr>
              <a:t>età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compresa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tra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</a:t>
            </a:r>
            <a:r>
              <a:rPr lang="en-US" dirty="0" smtClean="0">
                <a:latin typeface="Corbel" panose="020B0503020204020204" pitchFamily="34" charset="0"/>
              </a:rPr>
              <a:t> 35 e </a:t>
            </a:r>
            <a:r>
              <a:rPr lang="en-US" dirty="0" err="1" smtClean="0">
                <a:latin typeface="Corbel" panose="020B0503020204020204" pitchFamily="34" charset="0"/>
              </a:rPr>
              <a:t>i</a:t>
            </a:r>
            <a:r>
              <a:rPr lang="en-US" dirty="0" smtClean="0">
                <a:latin typeface="Corbel" panose="020B0503020204020204" pitchFamily="34" charset="0"/>
              </a:rPr>
              <a:t> 45 </a:t>
            </a:r>
            <a:r>
              <a:rPr lang="en-US" dirty="0" err="1" smtClean="0">
                <a:latin typeface="Corbel" panose="020B0503020204020204" pitchFamily="34" charset="0"/>
              </a:rPr>
              <a:t>anni</a:t>
            </a:r>
            <a:r>
              <a:rPr lang="en-US" dirty="0" smtClean="0">
                <a:latin typeface="Corbel" panose="020B0503020204020204" pitchFamily="34" charset="0"/>
              </a:rPr>
              <a:t>, </a:t>
            </a:r>
            <a:r>
              <a:rPr lang="en-US" dirty="0" err="1" smtClean="0">
                <a:latin typeface="Corbel" panose="020B050302020402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recano</a:t>
            </a:r>
            <a:r>
              <a:rPr lang="en-US" dirty="0" smtClean="0">
                <a:latin typeface="Corbel" panose="020B0503020204020204" pitchFamily="34" charset="0"/>
              </a:rPr>
              <a:t> in </a:t>
            </a:r>
            <a:r>
              <a:rPr lang="en-US" dirty="0" err="1" smtClean="0">
                <a:latin typeface="Corbel" panose="020B0503020204020204" pitchFamily="34" charset="0"/>
              </a:rPr>
              <a:t>Turchia</a:t>
            </a:r>
            <a:r>
              <a:rPr lang="en-US" dirty="0" smtClean="0">
                <a:latin typeface="Corbel" panose="020B0503020204020204" pitchFamily="34" charset="0"/>
              </a:rPr>
              <a:t>/</a:t>
            </a:r>
            <a:r>
              <a:rPr lang="en-US" dirty="0" err="1" smtClean="0">
                <a:latin typeface="Corbel" panose="020B0503020204020204" pitchFamily="34" charset="0"/>
              </a:rPr>
              <a:t>Siria</a:t>
            </a:r>
            <a:r>
              <a:rPr lang="en-US" dirty="0" smtClean="0">
                <a:latin typeface="Corbel" panose="020B0503020204020204" pitchFamily="34" charset="0"/>
              </a:rPr>
              <a:t>/Iraq per </a:t>
            </a:r>
            <a:r>
              <a:rPr lang="en-US" dirty="0" err="1" smtClean="0">
                <a:latin typeface="Corbel" panose="020B0503020204020204" pitchFamily="34" charset="0"/>
              </a:rPr>
              <a:t>diventare</a:t>
            </a:r>
            <a:r>
              <a:rPr lang="en-US" dirty="0" smtClean="0">
                <a:latin typeface="Corbel" panose="020B0503020204020204" pitchFamily="34" charset="0"/>
              </a:rPr>
              <a:t> Foreign </a:t>
            </a:r>
            <a:r>
              <a:rPr lang="en-US" dirty="0">
                <a:latin typeface="Corbel" panose="020B0503020204020204" pitchFamily="34" charset="0"/>
              </a:rPr>
              <a:t>Terrorist </a:t>
            </a:r>
            <a:r>
              <a:rPr lang="en-US" dirty="0" smtClean="0">
                <a:latin typeface="Corbel" panose="020B0503020204020204" pitchFamily="34" charset="0"/>
              </a:rPr>
              <a:t>Fighter.</a:t>
            </a:r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b="1" dirty="0" err="1" smtClean="0">
                <a:latin typeface="Corbel" panose="020B0503020204020204" pitchFamily="34" charset="0"/>
              </a:rPr>
              <a:t>Realistico</a:t>
            </a:r>
            <a:r>
              <a:rPr lang="en-US" dirty="0">
                <a:latin typeface="Corbel" panose="020B0503020204020204" pitchFamily="34" charset="0"/>
              </a:rPr>
              <a:t/>
            </a:r>
            <a:br>
              <a:rPr lang="en-US" dirty="0">
                <a:latin typeface="Corbel" panose="020B0503020204020204" pitchFamily="34" charset="0"/>
              </a:rPr>
            </a:br>
            <a:r>
              <a:rPr lang="en-US" dirty="0" err="1" smtClean="0">
                <a:latin typeface="Corbel" panose="020B0503020204020204" pitchFamily="34" charset="0"/>
              </a:rPr>
              <a:t>Aumentare</a:t>
            </a:r>
            <a:r>
              <a:rPr lang="en-US" dirty="0" smtClean="0">
                <a:latin typeface="Corbel" panose="020B0503020204020204" pitchFamily="34" charset="0"/>
              </a:rPr>
              <a:t> del 65</a:t>
            </a:r>
            <a:r>
              <a:rPr lang="en-US" dirty="0">
                <a:latin typeface="Corbel" panose="020B0503020204020204" pitchFamily="34" charset="0"/>
              </a:rPr>
              <a:t>% </a:t>
            </a:r>
            <a:r>
              <a:rPr lang="en-US" dirty="0" smtClean="0">
                <a:latin typeface="Corbel" panose="020B0503020204020204" pitchFamily="34" charset="0"/>
              </a:rPr>
              <a:t>in </a:t>
            </a:r>
            <a:r>
              <a:rPr lang="en-US" dirty="0" err="1" smtClean="0">
                <a:latin typeface="Corbel" panose="020B0503020204020204" pitchFamily="34" charset="0"/>
              </a:rPr>
              <a:t>sei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mesi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il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numero</a:t>
            </a:r>
            <a:r>
              <a:rPr lang="en-US" dirty="0" smtClean="0">
                <a:latin typeface="Corbel" panose="020B0503020204020204" pitchFamily="34" charset="0"/>
              </a:rPr>
              <a:t> di </a:t>
            </a:r>
            <a:r>
              <a:rPr lang="en-US" dirty="0" err="1" smtClean="0">
                <a:latin typeface="Corbel" panose="020B0503020204020204" pitchFamily="34" charset="0"/>
              </a:rPr>
              <a:t>ragazze</a:t>
            </a:r>
            <a:r>
              <a:rPr lang="en-US" dirty="0" smtClean="0">
                <a:latin typeface="Corbel" panose="020B0503020204020204" pitchFamily="34" charset="0"/>
              </a:rPr>
              <a:t> di South </a:t>
            </a:r>
            <a:r>
              <a:rPr lang="en-US" dirty="0" err="1" smtClean="0">
                <a:latin typeface="Corbel" panose="020B0503020204020204" pitchFamily="34" charset="0"/>
              </a:rPr>
              <a:t>Thanet</a:t>
            </a:r>
            <a:r>
              <a:rPr lang="en-US" dirty="0" smtClean="0">
                <a:latin typeface="Corbel" panose="020B0503020204020204" pitchFamily="34" charset="0"/>
              </a:rPr>
              <a:t>, di </a:t>
            </a:r>
            <a:r>
              <a:rPr lang="en-US" dirty="0" err="1" smtClean="0">
                <a:latin typeface="Corbel" panose="020B0503020204020204" pitchFamily="34" charset="0"/>
              </a:rPr>
              <a:t>età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compresa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tra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</a:t>
            </a:r>
            <a:r>
              <a:rPr lang="en-US" dirty="0" smtClean="0">
                <a:latin typeface="Corbel" panose="020B0503020204020204" pitchFamily="34" charset="0"/>
              </a:rPr>
              <a:t> 13 e </a:t>
            </a:r>
            <a:r>
              <a:rPr lang="en-US" dirty="0" err="1" smtClean="0">
                <a:latin typeface="Corbel" panose="020B0503020204020204" pitchFamily="34" charset="0"/>
              </a:rPr>
              <a:t>i</a:t>
            </a:r>
            <a:r>
              <a:rPr lang="en-US" dirty="0" smtClean="0">
                <a:latin typeface="Corbel" panose="020B0503020204020204" pitchFamily="34" charset="0"/>
              </a:rPr>
              <a:t> 18 </a:t>
            </a:r>
            <a:r>
              <a:rPr lang="en-US" dirty="0" err="1" smtClean="0">
                <a:latin typeface="Corbel" panose="020B0503020204020204" pitchFamily="34" charset="0"/>
              </a:rPr>
              <a:t>anni</a:t>
            </a:r>
            <a:r>
              <a:rPr lang="en-US" dirty="0" smtClean="0">
                <a:latin typeface="Corbel" panose="020B0503020204020204" pitchFamily="34" charset="0"/>
              </a:rPr>
              <a:t>, </a:t>
            </a:r>
            <a:r>
              <a:rPr lang="en-US" dirty="0" err="1" smtClean="0">
                <a:latin typeface="Corbel" panose="020B050302020402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</a:rPr>
              <a:t> ci </a:t>
            </a:r>
            <a:r>
              <a:rPr lang="en-US" dirty="0" err="1" smtClean="0">
                <a:latin typeface="Corbel" panose="020B0503020204020204" pitchFamily="34" charset="0"/>
              </a:rPr>
              <a:t>contattano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telefonicamente</a:t>
            </a:r>
            <a:r>
              <a:rPr lang="en-US" dirty="0" smtClean="0">
                <a:latin typeface="Corbel" panose="020B0503020204020204" pitchFamily="34" charset="0"/>
              </a:rPr>
              <a:t> per </a:t>
            </a:r>
            <a:r>
              <a:rPr lang="en-US" dirty="0" err="1" smtClean="0">
                <a:latin typeface="Corbel" panose="020B0503020204020204" pitchFamily="34" charset="0"/>
              </a:rPr>
              <a:t>consigli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su</a:t>
            </a:r>
            <a:r>
              <a:rPr lang="en-US" dirty="0" smtClean="0">
                <a:latin typeface="Corbel" panose="020B0503020204020204" pitchFamily="34" charset="0"/>
              </a:rPr>
              <a:t> come </a:t>
            </a:r>
            <a:r>
              <a:rPr lang="en-US" dirty="0" err="1" smtClean="0">
                <a:latin typeface="Corbel" panose="020B0503020204020204" pitchFamily="34" charset="0"/>
              </a:rPr>
              <a:t>comportarsi</a:t>
            </a:r>
            <a:r>
              <a:rPr lang="en-US" dirty="0" smtClean="0">
                <a:latin typeface="Corbel" panose="020B0503020204020204" pitchFamily="34" charset="0"/>
              </a:rPr>
              <a:t> con amici a </a:t>
            </a:r>
            <a:r>
              <a:rPr lang="en-US" dirty="0" err="1" smtClean="0">
                <a:latin typeface="Corbel" panose="020B0503020204020204" pitchFamily="34" charset="0"/>
              </a:rPr>
              <a:t>rischio</a:t>
            </a:r>
            <a:r>
              <a:rPr lang="en-US" dirty="0" smtClean="0">
                <a:latin typeface="Corbel" panose="020B0503020204020204" pitchFamily="34" charset="0"/>
              </a:rPr>
              <a:t> di </a:t>
            </a:r>
            <a:r>
              <a:rPr lang="en-US" dirty="0" err="1" smtClean="0">
                <a:latin typeface="Corbel" panose="020B0503020204020204" pitchFamily="34" charset="0"/>
              </a:rPr>
              <a:t>essere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radicalizzati</a:t>
            </a:r>
            <a:r>
              <a:rPr lang="en-US" dirty="0" smtClean="0">
                <a:latin typeface="Corbel" panose="020B0503020204020204" pitchFamily="34" charset="0"/>
              </a:rPr>
              <a:t> da </a:t>
            </a:r>
            <a:r>
              <a:rPr lang="en-US" dirty="0" err="1" smtClean="0">
                <a:latin typeface="Corbel" panose="020B0503020204020204" pitchFamily="34" charset="0"/>
              </a:rPr>
              <a:t>gruppi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estremisti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violenti</a:t>
            </a:r>
            <a:r>
              <a:rPr lang="en-US" dirty="0" smtClean="0">
                <a:latin typeface="Corbel" panose="020B0503020204020204" pitchFamily="34" charset="0"/>
              </a:rPr>
              <a:t> di </a:t>
            </a:r>
            <a:r>
              <a:rPr lang="en-US" dirty="0" err="1" smtClean="0">
                <a:latin typeface="Corbel" panose="020B0503020204020204" pitchFamily="34" charset="0"/>
              </a:rPr>
              <a:t>estrema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destra</a:t>
            </a:r>
            <a:r>
              <a:rPr lang="en-US" dirty="0" smtClean="0">
                <a:latin typeface="Corbel" panose="020B0503020204020204" pitchFamily="34" charset="0"/>
              </a:rPr>
              <a:t>, </a:t>
            </a:r>
            <a:r>
              <a:rPr lang="en-US" dirty="0" err="1" smtClean="0">
                <a:latin typeface="Corbel" panose="020B0503020204020204" pitchFamily="34" charset="0"/>
              </a:rPr>
              <a:t>nella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prospettiva</a:t>
            </a:r>
            <a:r>
              <a:rPr lang="en-US" dirty="0" smtClean="0">
                <a:latin typeface="Corbel" panose="020B0503020204020204" pitchFamily="34" charset="0"/>
              </a:rPr>
              <a:t> di </a:t>
            </a:r>
            <a:r>
              <a:rPr lang="en-US" dirty="0" err="1" smtClean="0">
                <a:latin typeface="Corbel" panose="020B0503020204020204" pitchFamily="34" charset="0"/>
              </a:rPr>
              <a:t>ridurre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il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numero</a:t>
            </a:r>
            <a:r>
              <a:rPr lang="en-US" dirty="0" smtClean="0">
                <a:latin typeface="Corbel" panose="020B0503020204020204" pitchFamily="34" charset="0"/>
              </a:rPr>
              <a:t> di </a:t>
            </a:r>
            <a:r>
              <a:rPr lang="en-US" dirty="0" err="1" smtClean="0">
                <a:latin typeface="Corbel" panose="020B0503020204020204" pitchFamily="34" charset="0"/>
              </a:rPr>
              <a:t>persone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radicalizzate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nella</a:t>
            </a:r>
            <a:r>
              <a:rPr lang="en-US" dirty="0" smtClean="0">
                <a:latin typeface="Corbel" panose="020B0503020204020204" pitchFamily="34" charset="0"/>
              </a:rPr>
              <a:t> nostra area.</a:t>
            </a:r>
            <a:endParaRPr lang="nl-NL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78421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Esercizio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Preparazione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individuale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(10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minuti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Definite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l’obiettivo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della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strategia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la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vostra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campagna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b="1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essere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misurabile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piccolo,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semplice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concreto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vincolato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un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determinato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periodo</a:t>
            </a:r>
            <a:r>
              <a:rPr lang="en-US" b="1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tempo</a:t>
            </a:r>
          </a:p>
          <a:p>
            <a:pPr marL="0" indent="0" algn="ctr">
              <a:buNone/>
            </a:pPr>
            <a:endParaRPr lang="en-US" b="1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Confrontate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risultati</a:t>
            </a:r>
            <a:endParaRPr lang="en-US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4467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5771" y="365125"/>
            <a:ext cx="10947237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 è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vostro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pubblico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target?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8418966" cy="46513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ricevono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inviano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informazioni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Qual’è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ambiente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online ?</a:t>
            </a:r>
            <a:endParaRPr lang="en-US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contesto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vivono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lingua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parlano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conoscenze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possiedono</a:t>
            </a:r>
            <a:r>
              <a:rPr lang="en-US" dirty="0" smtClean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grpSp>
        <p:nvGrpSpPr>
          <p:cNvPr id="5" name="Groep 4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6" name="Rechthoek 5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A </a:t>
              </a:r>
              <a:r>
                <a:rPr lang="en-US" sz="2400"/>
                <a:t>Audience</a:t>
              </a:r>
              <a:endParaRPr lang="nl-NL" sz="2000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A </a:t>
              </a:r>
              <a:r>
                <a:rPr lang="en-US" sz="2400">
                  <a:solidFill>
                    <a:prstClr val="black"/>
                  </a:solidFill>
                </a:rPr>
                <a:t>Action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M </a:t>
              </a:r>
              <a:r>
                <a:rPr lang="en-US" sz="2400">
                  <a:solidFill>
                    <a:prstClr val="black"/>
                  </a:solidFill>
                </a:rPr>
                <a:t>Media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Messenger</a:t>
              </a:r>
              <a:endParaRPr lang="nl-NL" sz="200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Message</a:t>
              </a:r>
              <a:endParaRPr lang="nl-NL" sz="2000"/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G </a:t>
              </a:r>
              <a:r>
                <a:rPr lang="en-US" sz="2400"/>
                <a:t>Goal</a:t>
              </a:r>
              <a:endParaRPr lang="nl-NL" sz="2000"/>
            </a:p>
          </p:txBody>
        </p:sp>
      </p:grpSp>
      <p:sp>
        <p:nvSpPr>
          <p:cNvPr id="13" name="Ovaal 12"/>
          <p:cNvSpPr/>
          <p:nvPr/>
        </p:nvSpPr>
        <p:spPr>
          <a:xfrm>
            <a:off x="8826500" y="1130300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7493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47" y="516592"/>
            <a:ext cx="4993227" cy="5935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7019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180" y="211476"/>
            <a:ext cx="12309180" cy="654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380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http://2.bp.blogspot.com/-YKVEK_YWqGM/TkmI0mkw6nI/AAAAAAAAFi8/bIS6zgff1iw/s400/coloring_book_page_jpg_468x609_q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1448" y="4452073"/>
            <a:ext cx="2376192" cy="18104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edachtewolkje: wolk 8"/>
          <p:cNvSpPr/>
          <p:nvPr/>
        </p:nvSpPr>
        <p:spPr>
          <a:xfrm>
            <a:off x="3861031" y="1339549"/>
            <a:ext cx="4520969" cy="2089451"/>
          </a:xfrm>
          <a:prstGeom prst="cloudCallout">
            <a:avLst>
              <a:gd name="adj1" fmla="val -9002"/>
              <a:gd name="adj2" fmla="val 80013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 smtClean="0">
                <a:solidFill>
                  <a:schemeClr val="tx1"/>
                </a:solidFill>
              </a:rPr>
              <a:t>Convinzioni, motivazioni ecc</a:t>
            </a:r>
            <a:r>
              <a:rPr lang="nl-NL" sz="3200" b="1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41" name="Picture 1" descr="Picture 3"/>
          <p:cNvPicPr>
            <a:picLocks noChangeAspect="1"/>
          </p:cNvPicPr>
          <p:nvPr/>
        </p:nvPicPr>
        <p:blipFill rotWithShape="1">
          <a:blip r:embed="rId3"/>
          <a:srcRect r="68817"/>
          <a:stretch/>
        </p:blipFill>
        <p:spPr bwMode="auto">
          <a:xfrm>
            <a:off x="3828337" y="3092526"/>
            <a:ext cx="779412" cy="740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" name="Picture 14" descr="https://lh3.googleusercontent.com/aYbdIM1abwyVSUZLDKoE0CDZGRhlkpsaPOg9tNnBktUQYsXflwknnOn2Ge1Yr7rImGk=w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2742" y="2576012"/>
            <a:ext cx="696961" cy="6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jl: rechts 4"/>
          <p:cNvSpPr/>
          <p:nvPr/>
        </p:nvSpPr>
        <p:spPr>
          <a:xfrm rot="2132435">
            <a:off x="1690808" y="500957"/>
            <a:ext cx="2025950" cy="907183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tx2"/>
                </a:solidFill>
              </a:rPr>
              <a:t>Influencer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6" name="Pijl: rechts 5"/>
          <p:cNvSpPr/>
          <p:nvPr/>
        </p:nvSpPr>
        <p:spPr>
          <a:xfrm rot="825555">
            <a:off x="1188926" y="1779733"/>
            <a:ext cx="2025950" cy="907183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tx2"/>
                </a:solidFill>
              </a:rPr>
              <a:t>Influencer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7" name="Pijl: rechts 6"/>
          <p:cNvSpPr/>
          <p:nvPr/>
        </p:nvSpPr>
        <p:spPr>
          <a:xfrm rot="20357984">
            <a:off x="1558270" y="3624419"/>
            <a:ext cx="2025950" cy="907183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tx2"/>
                </a:solidFill>
              </a:rPr>
              <a:t>Influencer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10" name="Rechthoek: afgeronde hoeken 9"/>
          <p:cNvSpPr/>
          <p:nvPr/>
        </p:nvSpPr>
        <p:spPr>
          <a:xfrm>
            <a:off x="7559038" y="4460010"/>
            <a:ext cx="3060805" cy="53848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/>
              <a:t>Comportamento</a:t>
            </a:r>
            <a:endParaRPr lang="nl-NL" b="1" dirty="0"/>
          </a:p>
        </p:txBody>
      </p:sp>
      <p:cxnSp>
        <p:nvCxnSpPr>
          <p:cNvPr id="15" name="Verbindingslijn: gebogen 14"/>
          <p:cNvCxnSpPr>
            <a:cxnSpLocks/>
            <a:stCxn id="9" idx="1"/>
            <a:endCxn id="10" idx="1"/>
          </p:cNvCxnSpPr>
          <p:nvPr/>
        </p:nvCxnSpPr>
        <p:spPr>
          <a:xfrm rot="16200000" flipH="1">
            <a:off x="6189040" y="3359251"/>
            <a:ext cx="1302475" cy="1437522"/>
          </a:xfrm>
          <a:prstGeom prst="bentConnector2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/>
          <p:cNvCxnSpPr>
            <a:cxnSpLocks/>
            <a:stCxn id="26" idx="1"/>
          </p:cNvCxnSpPr>
          <p:nvPr/>
        </p:nvCxnSpPr>
        <p:spPr>
          <a:xfrm flipH="1">
            <a:off x="7386320" y="1016384"/>
            <a:ext cx="853440" cy="89607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/>
          <p:cNvSpPr txBox="1"/>
          <p:nvPr/>
        </p:nvSpPr>
        <p:spPr>
          <a:xfrm>
            <a:off x="8239760" y="416219"/>
            <a:ext cx="344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 smtClean="0"/>
              <a:t>Fattori che scatenano una modifica dei comportamenti </a:t>
            </a:r>
            <a:br>
              <a:rPr lang="nl-NL" b="1" i="1" dirty="0" smtClean="0"/>
            </a:br>
            <a:r>
              <a:rPr lang="nl-NL" i="1" dirty="0" smtClean="0"/>
              <a:t>Cosa dà senso alla sua vita? Cos’è importante per lui? </a:t>
            </a:r>
            <a:endParaRPr lang="nl-NL" i="1" dirty="0"/>
          </a:p>
        </p:txBody>
      </p:sp>
      <p:sp>
        <p:nvSpPr>
          <p:cNvPr id="29" name="Tekstvak 28"/>
          <p:cNvSpPr txBox="1"/>
          <p:nvPr/>
        </p:nvSpPr>
        <p:spPr>
          <a:xfrm>
            <a:off x="498022" y="5241192"/>
            <a:ext cx="5120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 smtClean="0"/>
              <a:t>Cosa dà credibilità ai suoi influencer?</a:t>
            </a:r>
            <a:endParaRPr lang="nl-NL" b="1" i="1" dirty="0"/>
          </a:p>
          <a:p>
            <a:r>
              <a:rPr lang="nl-NL" i="1" dirty="0" smtClean="0"/>
              <a:t>Perché li ascolta? Combinazione di:</a:t>
            </a:r>
            <a:r>
              <a:rPr lang="nl-NL" i="1" dirty="0"/>
              <a:t/>
            </a:r>
            <a:br>
              <a:rPr lang="nl-NL" i="1" dirty="0"/>
            </a:br>
            <a:r>
              <a:rPr lang="nl-NL" i="1" dirty="0" smtClean="0"/>
              <a:t>fiducia </a:t>
            </a:r>
            <a:r>
              <a:rPr lang="nl-NL" i="1" dirty="0"/>
              <a:t>+ </a:t>
            </a:r>
            <a:r>
              <a:rPr lang="nl-NL" i="1" dirty="0" smtClean="0"/>
              <a:t>carica emotiva </a:t>
            </a:r>
            <a:r>
              <a:rPr lang="nl-NL" i="1" dirty="0"/>
              <a:t>+ </a:t>
            </a:r>
            <a:r>
              <a:rPr lang="nl-NL" i="1" dirty="0" smtClean="0"/>
              <a:t>informazioni logiche partendo dalla conoscenza attuale del pubblico target (PT)</a:t>
            </a:r>
            <a:endParaRPr lang="nl-NL" i="1" dirty="0"/>
          </a:p>
        </p:txBody>
      </p:sp>
      <p:cxnSp>
        <p:nvCxnSpPr>
          <p:cNvPr id="30" name="Rechte verbindingslijn met pijl 29"/>
          <p:cNvCxnSpPr>
            <a:cxnSpLocks/>
            <a:stCxn id="29" idx="0"/>
          </p:cNvCxnSpPr>
          <p:nvPr/>
        </p:nvCxnSpPr>
        <p:spPr>
          <a:xfrm flipH="1" flipV="1">
            <a:off x="2703783" y="4460010"/>
            <a:ext cx="354282" cy="78118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Afbeelding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41" y="861306"/>
            <a:ext cx="582389" cy="581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https://www.youtube.com/yt/brand/media/image/YouTube-icon-full_col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26" y="3381727"/>
            <a:ext cx="734124" cy="516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" name="Picture 4" descr="https://facebookbrand.com/wp-content/themes/fb-branding/prj-fb-branding/assets/images/fb-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08" y="1047024"/>
            <a:ext cx="581106" cy="581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8" name="Picture 12" descr="https://lh4.ggpht.com/vdK_CsMSsJoYvJpYgaj91fiJ1T8rnSHHbXL0Em378kQaaf_BGyvUek2aU9z2qbxJCAFV=w3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013" y="1706286"/>
            <a:ext cx="632295" cy="632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3" name="Tekstvak 22"/>
          <p:cNvSpPr txBox="1"/>
          <p:nvPr/>
        </p:nvSpPr>
        <p:spPr>
          <a:xfrm>
            <a:off x="7529808" y="5160094"/>
            <a:ext cx="3727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 smtClean="0"/>
              <a:t>Perché il mio pubblico target sceglie spontaneamente un determinato comportamento?</a:t>
            </a:r>
            <a:endParaRPr lang="nl-NL" b="1" i="1" dirty="0"/>
          </a:p>
        </p:txBody>
      </p:sp>
      <p:sp>
        <p:nvSpPr>
          <p:cNvPr id="2" name="Tekstvak 1"/>
          <p:cNvSpPr txBox="1"/>
          <p:nvPr/>
        </p:nvSpPr>
        <p:spPr>
          <a:xfrm>
            <a:off x="6839639" y="3431679"/>
            <a:ext cx="2688116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 smtClean="0"/>
              <a:t>Sensazione positiva di una realtà condivisa</a:t>
            </a:r>
            <a:endParaRPr lang="nl-NL" dirty="0"/>
          </a:p>
        </p:txBody>
      </p:sp>
      <p:pic>
        <p:nvPicPr>
          <p:cNvPr id="27" name="Afbeelding 2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1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  <p:bldP spid="7" grpId="0" animBg="1"/>
      <p:bldP spid="10" grpId="0" animBg="1"/>
      <p:bldP spid="26" grpId="0"/>
      <p:bldP spid="29" grpId="0"/>
      <p:bldP spid="23" grpId="0"/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Domande sul gruppo target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376518" y="1690688"/>
            <a:ext cx="11532198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l-NL" sz="3200" dirty="0"/>
              <a:t>Influencer &gt; </a:t>
            </a:r>
            <a:r>
              <a:rPr lang="nl-NL" sz="3200" dirty="0" smtClean="0"/>
              <a:t>convinzioni &gt; realtà condivisa &gt; comportamento</a:t>
            </a:r>
            <a:endParaRPr lang="nl-NL" sz="3200" dirty="0"/>
          </a:p>
          <a:p>
            <a:pPr marL="0" indent="0" algn="ctr">
              <a:buNone/>
            </a:pPr>
            <a:endParaRPr lang="nl-NL" sz="3200" dirty="0"/>
          </a:p>
          <a:p>
            <a:pPr marL="0" indent="0" algn="ctr">
              <a:buNone/>
            </a:pPr>
            <a:r>
              <a:rPr lang="nl-NL" sz="3200" b="1" u="sng" dirty="0" smtClean="0"/>
              <a:t>Compito dell’influencer</a:t>
            </a:r>
            <a:endParaRPr lang="nl-NL" sz="3200" b="1" u="sng" dirty="0"/>
          </a:p>
          <a:p>
            <a:pPr marL="0" indent="0" algn="ctr">
              <a:buNone/>
            </a:pPr>
            <a:r>
              <a:rPr lang="nl-NL" sz="3200" dirty="0" smtClean="0"/>
              <a:t>Trasformare la realtà positiva in negativa</a:t>
            </a:r>
            <a:endParaRPr lang="nl-NL" sz="3200" dirty="0"/>
          </a:p>
          <a:p>
            <a:pPr marL="0" indent="0" algn="ctr">
              <a:buNone/>
            </a:pPr>
            <a:r>
              <a:rPr lang="nl-NL" sz="3200" dirty="0" smtClean="0"/>
              <a:t>Sostituirla con alternative positive</a:t>
            </a:r>
            <a:endParaRPr lang="nl-NL" sz="3200" dirty="0"/>
          </a:p>
          <a:p>
            <a:pPr marL="0" indent="0" algn="ctr">
              <a:buNone/>
            </a:pPr>
            <a:endParaRPr lang="nl-NL" sz="3200" dirty="0"/>
          </a:p>
          <a:p>
            <a:pPr marL="0" indent="0" algn="ctr">
              <a:buNone/>
            </a:pPr>
            <a:r>
              <a:rPr lang="nl-NL" sz="3200" dirty="0" smtClean="0"/>
              <a:t>Perché </a:t>
            </a:r>
            <a:r>
              <a:rPr lang="nl-NL" sz="3200" dirty="0"/>
              <a:t>…</a:t>
            </a:r>
          </a:p>
          <a:p>
            <a:pPr marL="0" indent="0" algn="ctr">
              <a:buNone/>
            </a:pPr>
            <a:r>
              <a:rPr lang="nl-NL" sz="3200" dirty="0" smtClean="0"/>
              <a:t>[comunità ben definita]</a:t>
            </a:r>
            <a:endParaRPr lang="nl-NL" sz="3200" dirty="0"/>
          </a:p>
          <a:p>
            <a:pPr marL="0" indent="0" algn="ctr">
              <a:buNone/>
            </a:pPr>
            <a:r>
              <a:rPr lang="nl-NL" sz="3200" dirty="0" smtClean="0"/>
              <a:t>[comportamento scelto liberamente]?</a:t>
            </a:r>
            <a:endParaRPr lang="nl-NL" sz="3200" dirty="0"/>
          </a:p>
          <a:p>
            <a:pPr marL="0" indent="0" algn="ctr">
              <a:buNone/>
            </a:pPr>
            <a:endParaRPr lang="nl-NL" sz="3200" dirty="0"/>
          </a:p>
          <a:p>
            <a:pPr marL="0" indent="0" algn="ctr">
              <a:buNone/>
            </a:pPr>
            <a:endParaRPr lang="nl-NL" sz="3200" dirty="0"/>
          </a:p>
        </p:txBody>
      </p:sp>
      <p:pic>
        <p:nvPicPr>
          <p:cNvPr id="8" name="Afbeelding 7" descr="http://2.bp.blogspot.com/-YKVEK_YWqGM/TkmI0mkw6nI/AAAAAAAAFi8/bIS6zgff1iw/s400/coloring_book_page_jpg_468x609_q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88037" y="428263"/>
            <a:ext cx="2376192" cy="181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341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Confronto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aspettative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Stesura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partecipata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dell’elenco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b="1" dirty="0" err="1" smtClean="0">
                <a:latin typeface="Corbel" panose="020B0503020204020204" pitchFamily="34" charset="0"/>
              </a:rPr>
              <a:t>Cosa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vorreste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apprendere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durante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il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seminario</a:t>
            </a:r>
            <a:r>
              <a:rPr lang="en-US" sz="2800" b="1" dirty="0" smtClean="0">
                <a:latin typeface="Corbel" panose="020B0503020204020204" pitchFamily="34" charset="0"/>
              </a:rPr>
              <a:t>?</a:t>
            </a:r>
            <a:endParaRPr lang="en-US" sz="2800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b="1" dirty="0" err="1" smtClean="0">
                <a:latin typeface="Corbel" panose="020B0503020204020204" pitchFamily="34" charset="0"/>
              </a:rPr>
              <a:t>Cosa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vorreste</a:t>
            </a:r>
            <a:r>
              <a:rPr lang="en-US" sz="2800" b="1" dirty="0" smtClean="0">
                <a:latin typeface="Corbel" panose="020B0503020204020204" pitchFamily="34" charset="0"/>
              </a:rPr>
              <a:t> </a:t>
            </a:r>
            <a:r>
              <a:rPr lang="en-US" sz="2800" b="1" dirty="0" err="1" smtClean="0">
                <a:latin typeface="Corbel" panose="020B0503020204020204" pitchFamily="34" charset="0"/>
              </a:rPr>
              <a:t>condividere</a:t>
            </a:r>
            <a:r>
              <a:rPr lang="en-US" sz="2800" b="1" dirty="0" smtClean="0">
                <a:latin typeface="Corbel" panose="020B0503020204020204" pitchFamily="34" charset="0"/>
              </a:rPr>
              <a:t>?</a:t>
            </a:r>
            <a:endParaRPr lang="en-US" sz="2800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endParaRPr lang="en-US" sz="2800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dirty="0" err="1" smtClean="0">
                <a:latin typeface="Corbel" panose="020B0503020204020204" pitchFamily="34" charset="0"/>
              </a:rPr>
              <a:t>Raccogliere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i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contributi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sulla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lavagna</a:t>
            </a:r>
            <a:r>
              <a:rPr lang="en-US" sz="2800" dirty="0" smtClean="0">
                <a:latin typeface="Corbel" panose="020B0503020204020204" pitchFamily="34" charset="0"/>
              </a:rPr>
              <a:t> a </a:t>
            </a:r>
            <a:r>
              <a:rPr lang="en-US" sz="2800" dirty="0" err="1" smtClean="0">
                <a:latin typeface="Corbel" panose="020B0503020204020204" pitchFamily="34" charset="0"/>
              </a:rPr>
              <a:t>fogli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mobili</a:t>
            </a:r>
            <a:endParaRPr lang="en-US" sz="2800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9147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3356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675" y="365126"/>
            <a:ext cx="11277599" cy="114836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/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US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erché</a:t>
            </a:r>
            <a:r>
              <a:rPr lang="en-US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…?</a:t>
            </a:r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4325" y="1825625"/>
            <a:ext cx="672045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Esercizio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Dividetevi</a:t>
            </a:r>
            <a:r>
              <a:rPr lang="en-US" b="1" dirty="0" smtClean="0">
                <a:latin typeface="Corbel" panose="020B0503020204020204" pitchFamily="34" charset="0"/>
              </a:rPr>
              <a:t> in 3 o </a:t>
            </a:r>
            <a:r>
              <a:rPr lang="en-US" b="1" dirty="0">
                <a:latin typeface="Corbel" panose="020B0503020204020204" pitchFamily="34" charset="0"/>
              </a:rPr>
              <a:t>4 </a:t>
            </a:r>
            <a:r>
              <a:rPr lang="en-US" b="1" dirty="0" err="1" smtClean="0">
                <a:latin typeface="Corbel" panose="020B0503020204020204" pitchFamily="34" charset="0"/>
              </a:rPr>
              <a:t>gruppi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Corbel" panose="020B0503020204020204" pitchFamily="34" charset="0"/>
              </a:rPr>
              <a:t>Se </a:t>
            </a:r>
            <a:r>
              <a:rPr lang="en-US" b="1" dirty="0" err="1" smtClean="0">
                <a:latin typeface="Corbel" panose="020B0503020204020204" pitchFamily="34" charset="0"/>
              </a:rPr>
              <a:t>il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vostro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pubblico</a:t>
            </a:r>
            <a:r>
              <a:rPr lang="en-US" b="1" dirty="0" smtClean="0">
                <a:latin typeface="Corbel" panose="020B0503020204020204" pitchFamily="34" charset="0"/>
              </a:rPr>
              <a:t> target è 1 persona…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Discutetene</a:t>
            </a:r>
            <a:r>
              <a:rPr lang="en-US" b="1" dirty="0" smtClean="0">
                <a:latin typeface="Corbel" panose="020B0503020204020204" pitchFamily="34" charset="0"/>
              </a:rPr>
              <a:t> le </a:t>
            </a:r>
            <a:r>
              <a:rPr lang="en-US" b="1" dirty="0" err="1" smtClean="0">
                <a:latin typeface="Corbel" panose="020B0503020204020204" pitchFamily="34" charset="0"/>
              </a:rPr>
              <a:t>caratteristiche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Corbel" panose="020B0503020204020204" pitchFamily="34" charset="0"/>
              </a:rPr>
              <a:t>Definite </a:t>
            </a:r>
            <a:r>
              <a:rPr lang="en-US" b="1" dirty="0" err="1" smtClean="0">
                <a:latin typeface="Corbel" panose="020B0503020204020204" pitchFamily="34" charset="0"/>
              </a:rPr>
              <a:t>una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domanda</a:t>
            </a:r>
            <a:r>
              <a:rPr lang="en-US" b="1" dirty="0" smtClean="0">
                <a:latin typeface="Corbel" panose="020B0503020204020204" pitchFamily="34" charset="0"/>
              </a:rPr>
              <a:t> per </a:t>
            </a:r>
            <a:r>
              <a:rPr lang="en-US" b="1" dirty="0" err="1" smtClean="0">
                <a:latin typeface="Corbel" panose="020B0503020204020204" pitchFamily="34" charset="0"/>
              </a:rPr>
              <a:t>il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gruppo</a:t>
            </a:r>
            <a:r>
              <a:rPr lang="en-US" b="1" dirty="0" smtClean="0">
                <a:latin typeface="Corbel" panose="020B0503020204020204" pitchFamily="34" charset="0"/>
              </a:rPr>
              <a:t> target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orbel" panose="020B0503020204020204" pitchFamily="34" charset="0"/>
              </a:rPr>
              <a:t>20 </a:t>
            </a:r>
            <a:r>
              <a:rPr lang="en-US" dirty="0" err="1" smtClean="0">
                <a:latin typeface="Corbel" panose="020B0503020204020204" pitchFamily="34" charset="0"/>
              </a:rPr>
              <a:t>minuti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grpSp>
        <p:nvGrpSpPr>
          <p:cNvPr id="8" name="Groep 7"/>
          <p:cNvGrpSpPr/>
          <p:nvPr/>
        </p:nvGrpSpPr>
        <p:grpSpPr>
          <a:xfrm>
            <a:off x="7034778" y="173418"/>
            <a:ext cx="5020995" cy="6589986"/>
            <a:chOff x="7034778" y="173418"/>
            <a:chExt cx="5020995" cy="6589986"/>
          </a:xfrm>
        </p:grpSpPr>
        <p:pic>
          <p:nvPicPr>
            <p:cNvPr id="5" name="Afbeelding 4" descr="http://2.bp.blogspot.com/-YKVEK_YWqGM/TkmI0mkw6nI/AAAAAAAAFi8/bIS6zgff1iw/s400/coloring_book_page_jpg_468x609_q85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250283" y="957913"/>
              <a:ext cx="6589986" cy="5020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kstvak 6"/>
            <p:cNvSpPr txBox="1"/>
            <p:nvPr/>
          </p:nvSpPr>
          <p:spPr>
            <a:xfrm>
              <a:off x="8754351" y="2506717"/>
              <a:ext cx="1398643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/>
                <a:t>?</a:t>
              </a:r>
              <a:endParaRPr lang="nl-NL" sz="8800" b="1"/>
            </a:p>
          </p:txBody>
        </p:sp>
      </p:grpSp>
      <p:cxnSp>
        <p:nvCxnSpPr>
          <p:cNvPr id="9" name="Rechte verbindingslijn met pijl 8"/>
          <p:cNvCxnSpPr/>
          <p:nvPr/>
        </p:nvCxnSpPr>
        <p:spPr>
          <a:xfrm flipV="1">
            <a:off x="7922525" y="1569493"/>
            <a:ext cx="914400" cy="1228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6967181" y="1064523"/>
            <a:ext cx="1473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Chi  </a:t>
            </a:r>
            <a:r>
              <a:rPr lang="en-US" sz="3200" b="1" dirty="0" err="1" smtClean="0">
                <a:solidFill>
                  <a:srgbClr val="FF0000"/>
                </a:solidFill>
              </a:rPr>
              <a:t>sei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nl-NL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12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2868" y="2048932"/>
            <a:ext cx="6815666" cy="2599881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campagna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viene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sempre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fatta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modificare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dei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comportamenti</a:t>
            </a:r>
            <a:endParaRPr lang="en-US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12" name="Rechthoek 11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A </a:t>
              </a:r>
              <a:r>
                <a:rPr lang="en-US" sz="2400"/>
                <a:t>Audience</a:t>
              </a:r>
              <a:endParaRPr lang="nl-NL" sz="2000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A </a:t>
              </a:r>
              <a:r>
                <a:rPr lang="en-US" sz="2400">
                  <a:solidFill>
                    <a:prstClr val="black"/>
                  </a:solidFill>
                </a:rPr>
                <a:t>Action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M </a:t>
              </a:r>
              <a:r>
                <a:rPr lang="en-US" sz="2400">
                  <a:solidFill>
                    <a:prstClr val="black"/>
                  </a:solidFill>
                </a:rPr>
                <a:t>Media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Messenger</a:t>
              </a:r>
              <a:endParaRPr lang="nl-NL" sz="2000"/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Message</a:t>
              </a:r>
              <a:endParaRPr lang="nl-NL" sz="2000"/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G </a:t>
              </a:r>
              <a:r>
                <a:rPr lang="en-US" sz="2400"/>
                <a:t>Goal</a:t>
              </a:r>
              <a:endParaRPr lang="nl-NL" sz="2000"/>
            </a:p>
          </p:txBody>
        </p:sp>
      </p:grpSp>
      <p:sp>
        <p:nvSpPr>
          <p:cNvPr id="6" name="Boog 5"/>
          <p:cNvSpPr/>
          <p:nvPr/>
        </p:nvSpPr>
        <p:spPr>
          <a:xfrm rot="13715288">
            <a:off x="7765758" y="4162004"/>
            <a:ext cx="2632645" cy="2022017"/>
          </a:xfrm>
          <a:prstGeom prst="arc">
            <a:avLst>
              <a:gd name="adj1" fmla="val 12895540"/>
              <a:gd name="adj2" fmla="val 0"/>
            </a:avLst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Linkeraccolade 16"/>
          <p:cNvSpPr/>
          <p:nvPr/>
        </p:nvSpPr>
        <p:spPr>
          <a:xfrm>
            <a:off x="8906996" y="2770236"/>
            <a:ext cx="539576" cy="2602564"/>
          </a:xfrm>
          <a:prstGeom prst="leftBrace">
            <a:avLst>
              <a:gd name="adj1" fmla="val 43548"/>
              <a:gd name="adj2" fmla="val 5170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58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influenzerete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cambio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comportamento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Deve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essere</a:t>
            </a:r>
            <a:r>
              <a:rPr lang="en-US" b="1" dirty="0" smtClean="0">
                <a:latin typeface="Corbel" panose="020B0503020204020204" pitchFamily="34" charset="0"/>
              </a:rPr>
              <a:t> facile</a:t>
            </a:r>
            <a:endParaRPr lang="en-US" b="1" dirty="0">
              <a:latin typeface="Corbel" panose="020B0503020204020204" pitchFamily="34" charset="0"/>
            </a:endParaRPr>
          </a:p>
          <a:p>
            <a:pPr marL="0" lv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Deve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essere</a:t>
            </a:r>
            <a:r>
              <a:rPr lang="en-US" b="1" dirty="0" smtClean="0">
                <a:latin typeface="Corbel" panose="020B0503020204020204" pitchFamily="34" charset="0"/>
              </a:rPr>
              <a:t> social</a:t>
            </a:r>
            <a:endParaRPr lang="en-US" b="1" dirty="0">
              <a:latin typeface="Corbel" panose="020B0503020204020204" pitchFamily="34" charset="0"/>
            </a:endParaRPr>
          </a:p>
          <a:p>
            <a:pPr marL="0" lv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Deve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essere</a:t>
            </a:r>
            <a:r>
              <a:rPr lang="en-US" b="1" dirty="0" smtClean="0">
                <a:latin typeface="Corbel" panose="020B0503020204020204" pitchFamily="34" charset="0"/>
              </a:rPr>
              <a:t> cool</a:t>
            </a:r>
            <a:endParaRPr lang="en-US" b="1" dirty="0">
              <a:latin typeface="Corbel" panose="020B0503020204020204" pitchFamily="34" charset="0"/>
            </a:endParaRPr>
          </a:p>
          <a:p>
            <a:pPr marL="0" lv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Deve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essere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associato</a:t>
            </a:r>
            <a:r>
              <a:rPr lang="en-US" b="1" dirty="0" smtClean="0">
                <a:latin typeface="Corbel" panose="020B0503020204020204" pitchFamily="34" charset="0"/>
              </a:rPr>
              <a:t> a un </a:t>
            </a:r>
            <a:r>
              <a:rPr lang="en-US" b="1" dirty="0" err="1" smtClean="0">
                <a:latin typeface="Corbel" panose="020B0503020204020204" pitchFamily="34" charset="0"/>
              </a:rPr>
              <a:t>determinato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momento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sz="1400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1479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al 2"/>
          <p:cNvSpPr/>
          <p:nvPr/>
        </p:nvSpPr>
        <p:spPr>
          <a:xfrm>
            <a:off x="1524000" y="2679700"/>
            <a:ext cx="5981700" cy="2691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è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vostro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messaggio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5" name="Rechthoek 4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A </a:t>
              </a:r>
              <a:r>
                <a:rPr lang="en-US" sz="2400"/>
                <a:t>Audience</a:t>
              </a:r>
              <a:endParaRPr lang="nl-NL" sz="20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A </a:t>
              </a:r>
              <a:r>
                <a:rPr lang="en-US" sz="2400">
                  <a:solidFill>
                    <a:prstClr val="black"/>
                  </a:solidFill>
                </a:rPr>
                <a:t>Action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M </a:t>
              </a:r>
              <a:r>
                <a:rPr lang="en-US" sz="2400">
                  <a:solidFill>
                    <a:prstClr val="black"/>
                  </a:solidFill>
                </a:rPr>
                <a:t>Media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Messenger</a:t>
              </a:r>
              <a:endParaRPr lang="nl-NL" sz="200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Message</a:t>
              </a:r>
              <a:endParaRPr lang="nl-NL" sz="200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G </a:t>
              </a:r>
              <a:r>
                <a:rPr lang="en-US" sz="2400"/>
                <a:t>Goal</a:t>
              </a:r>
              <a:endParaRPr lang="nl-NL" sz="2000"/>
            </a:p>
          </p:txBody>
        </p:sp>
      </p:grpSp>
      <p:sp>
        <p:nvSpPr>
          <p:cNvPr id="12" name="Ovaal 11"/>
          <p:cNvSpPr/>
          <p:nvPr/>
        </p:nvSpPr>
        <p:spPr>
          <a:xfrm>
            <a:off x="8826500" y="2146300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le toelichting 12"/>
          <p:cNvSpPr/>
          <p:nvPr/>
        </p:nvSpPr>
        <p:spPr>
          <a:xfrm>
            <a:off x="532263" y="1658042"/>
            <a:ext cx="5142931" cy="2308325"/>
          </a:xfrm>
          <a:prstGeom prst="wedgeEllipseCallout">
            <a:avLst>
              <a:gd name="adj1" fmla="val -58785"/>
              <a:gd name="adj2" fmla="val 59753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Dimmi</a:t>
            </a:r>
            <a:r>
              <a:rPr lang="en-US" sz="4400" b="1" i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i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il</a:t>
            </a:r>
            <a:r>
              <a:rPr lang="en-US" sz="4400" b="1" i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i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tuo</a:t>
            </a:r>
            <a:r>
              <a:rPr lang="en-US" sz="4400" b="1" i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i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messaggio</a:t>
            </a:r>
            <a:r>
              <a:rPr lang="en-US" sz="4400" b="1" i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…</a:t>
            </a:r>
            <a:endParaRPr lang="nl-NL" sz="4400" b="1" i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vale toelichting 13"/>
          <p:cNvSpPr/>
          <p:nvPr/>
        </p:nvSpPr>
        <p:spPr>
          <a:xfrm>
            <a:off x="3509746" y="3687428"/>
            <a:ext cx="5142931" cy="2308325"/>
          </a:xfrm>
          <a:prstGeom prst="wedgeEllipseCallout">
            <a:avLst>
              <a:gd name="adj1" fmla="val 54167"/>
              <a:gd name="adj2" fmla="val 68680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400" b="1" i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412045" y="4114625"/>
            <a:ext cx="33986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…è </a:t>
            </a:r>
            <a:r>
              <a:rPr lang="en-US" sz="4400" b="1" i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positivo</a:t>
            </a:r>
            <a:r>
              <a:rPr lang="en-US" sz="4400" b="1" i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n-US" sz="4400" b="1" i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400" b="1" i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 </a:t>
            </a:r>
            <a:r>
              <a:rPr lang="en-US" sz="4400" b="1" i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critico</a:t>
            </a:r>
            <a:r>
              <a:rPr lang="en-US" sz="4400" b="1" i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?</a:t>
            </a:r>
            <a:endParaRPr lang="nl-NL" sz="4400" b="1" i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450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bovethecrowd.com/wp-content/uploads/2014/01/bubbles-water-transparent-desi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6374"/>
          <a:stretch/>
        </p:blipFill>
        <p:spPr bwMode="auto">
          <a:xfrm>
            <a:off x="8907" y="-1"/>
            <a:ext cx="12315019" cy="70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2037775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Camera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dell’eco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bolle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86301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trasmette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messaggio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841896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Discussione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plenaria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Corbel" panose="020B0503020204020204" pitchFamily="34" charset="0"/>
              </a:rPr>
              <a:t>Il </a:t>
            </a:r>
            <a:r>
              <a:rPr lang="en-US" b="1" dirty="0" err="1" smtClean="0">
                <a:latin typeface="Corbel" panose="020B0503020204020204" pitchFamily="34" charset="0"/>
              </a:rPr>
              <a:t>messaggio</a:t>
            </a:r>
            <a:r>
              <a:rPr lang="en-US" b="1" dirty="0" smtClean="0">
                <a:latin typeface="Corbel" panose="020B0503020204020204" pitchFamily="34" charset="0"/>
              </a:rPr>
              <a:t> e </a:t>
            </a:r>
            <a:r>
              <a:rPr lang="en-US" b="1" dirty="0" err="1" smtClean="0">
                <a:latin typeface="Corbel" panose="020B0503020204020204" pitchFamily="34" charset="0"/>
              </a:rPr>
              <a:t>il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messaggero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negli</a:t>
            </a:r>
            <a:r>
              <a:rPr lang="en-US" b="1" dirty="0">
                <a:latin typeface="Corbel" panose="020B0503020204020204" pitchFamily="34" charset="0"/>
              </a:rPr>
              <a:t/>
            </a:r>
            <a:br>
              <a:rPr lang="en-US" b="1" dirty="0">
                <a:latin typeface="Corbel" panose="020B0503020204020204" pitchFamily="34" charset="0"/>
              </a:rPr>
            </a:br>
            <a:r>
              <a:rPr lang="en-US" b="1" dirty="0" err="1" smtClean="0">
                <a:latin typeface="Corbel" panose="020B0503020204020204" pitchFamily="34" charset="0"/>
              </a:rPr>
              <a:t>esempi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seguenti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>
                <a:latin typeface="Corbel" panose="020B0503020204020204" pitchFamily="34" charset="0"/>
              </a:rPr>
              <a:t>…</a:t>
            </a:r>
          </a:p>
          <a:p>
            <a:pPr marL="0" indent="0" algn="ctr">
              <a:buNone/>
            </a:pP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Corbel" panose="020B0503020204020204" pitchFamily="34" charset="0"/>
              </a:rPr>
              <a:t>… </a:t>
            </a:r>
            <a:r>
              <a:rPr lang="en-US" b="1" dirty="0" err="1" smtClean="0">
                <a:latin typeface="Corbel" panose="020B0503020204020204" pitchFamily="34" charset="0"/>
              </a:rPr>
              <a:t>sono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credibili</a:t>
            </a:r>
            <a:r>
              <a:rPr lang="en-US" b="1" dirty="0" smtClean="0">
                <a:latin typeface="Corbel" panose="020B0503020204020204" pitchFamily="34" charset="0"/>
              </a:rPr>
              <a:t>, </a:t>
            </a:r>
            <a:r>
              <a:rPr lang="en-US" b="1" dirty="0" err="1" smtClean="0">
                <a:latin typeface="Corbel" panose="020B0503020204020204" pitchFamily="34" charset="0"/>
              </a:rPr>
              <a:t>coerenti</a:t>
            </a:r>
            <a:r>
              <a:rPr lang="en-US" b="1" dirty="0" smtClean="0">
                <a:latin typeface="Corbel" panose="020B0503020204020204" pitchFamily="34" charset="0"/>
              </a:rPr>
              <a:t>, 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persuasivi</a:t>
            </a:r>
            <a:r>
              <a:rPr lang="en-US" b="1" dirty="0" smtClean="0">
                <a:latin typeface="Corbel" panose="020B0503020204020204" pitchFamily="34" charset="0"/>
              </a:rPr>
              <a:t>, </a:t>
            </a:r>
            <a:r>
              <a:rPr lang="en-US" b="1" dirty="0" err="1" smtClean="0">
                <a:latin typeface="Corbel" panose="020B0503020204020204" pitchFamily="34" charset="0"/>
              </a:rPr>
              <a:t>collegati</a:t>
            </a:r>
            <a:r>
              <a:rPr lang="en-US" b="1" dirty="0" smtClean="0">
                <a:latin typeface="Corbel" panose="020B0503020204020204" pitchFamily="34" charset="0"/>
              </a:rPr>
              <a:t>?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grpSp>
        <p:nvGrpSpPr>
          <p:cNvPr id="14" name="Groep 13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15" name="Rechthoek 14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A </a:t>
              </a:r>
              <a:r>
                <a:rPr lang="en-US" sz="2400"/>
                <a:t>Audience</a:t>
              </a:r>
              <a:endParaRPr lang="nl-NL" sz="20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A </a:t>
              </a:r>
              <a:r>
                <a:rPr lang="en-US" sz="2400">
                  <a:solidFill>
                    <a:prstClr val="black"/>
                  </a:solidFill>
                </a:rPr>
                <a:t>Action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M </a:t>
              </a:r>
              <a:r>
                <a:rPr lang="en-US" sz="2400">
                  <a:solidFill>
                    <a:prstClr val="black"/>
                  </a:solidFill>
                </a:rPr>
                <a:t>Media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Messenger</a:t>
              </a:r>
              <a:endParaRPr lang="nl-NL" sz="2000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Message</a:t>
              </a:r>
              <a:endParaRPr lang="nl-NL" sz="2000"/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G </a:t>
              </a:r>
              <a:r>
                <a:rPr lang="en-US" sz="2400"/>
                <a:t>Goal</a:t>
              </a:r>
              <a:endParaRPr lang="nl-NL" sz="2000"/>
            </a:p>
          </p:txBody>
        </p:sp>
      </p:grpSp>
      <p:sp>
        <p:nvSpPr>
          <p:cNvPr id="22" name="Ovaal 21"/>
          <p:cNvSpPr/>
          <p:nvPr/>
        </p:nvSpPr>
        <p:spPr>
          <a:xfrm>
            <a:off x="8826500" y="3302000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7234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2054" name="Picture 6" descr="http://www.colmontserrat.cat/wp-content/uploads/2016/10/charla_318-533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07" y="14345"/>
            <a:ext cx="3124396" cy="312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tenstickers.nl/muurstickers/img/preview/muursticker-kinderen-lego-poppetje-44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79" y="1119068"/>
            <a:ext cx="356235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tenstickers.nl/muurstickers/img/preview/muursticker-kinderen-lego-poppetje-44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7" y="1105421"/>
            <a:ext cx="356235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echte verbindingslijn met pijl 6"/>
          <p:cNvCxnSpPr>
            <a:stCxn id="8" idx="2"/>
          </p:cNvCxnSpPr>
          <p:nvPr/>
        </p:nvCxnSpPr>
        <p:spPr>
          <a:xfrm>
            <a:off x="1057698" y="1465193"/>
            <a:ext cx="1235123" cy="4454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191065" y="818862"/>
            <a:ext cx="173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Testa</a:t>
            </a:r>
            <a:endParaRPr lang="nl-NL" b="1" dirty="0">
              <a:solidFill>
                <a:srgbClr val="0070C0"/>
              </a:solidFill>
            </a:endParaRPr>
          </a:p>
        </p:txBody>
      </p:sp>
      <p:cxnSp>
        <p:nvCxnSpPr>
          <p:cNvPr id="13" name="Rechte verbindingslijn met pijl 12"/>
          <p:cNvCxnSpPr>
            <a:stCxn id="14" idx="2"/>
          </p:cNvCxnSpPr>
          <p:nvPr/>
        </p:nvCxnSpPr>
        <p:spPr>
          <a:xfrm>
            <a:off x="1210098" y="2859561"/>
            <a:ext cx="2283726" cy="4454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343465" y="2213230"/>
            <a:ext cx="173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Cuore</a:t>
            </a:r>
            <a:endParaRPr lang="nl-NL" b="1" dirty="0">
              <a:solidFill>
                <a:srgbClr val="0070C0"/>
              </a:solidFill>
            </a:endParaRPr>
          </a:p>
        </p:txBody>
      </p:sp>
      <p:cxnSp>
        <p:nvCxnSpPr>
          <p:cNvPr id="16" name="Rechte verbindingslijn met pijl 15"/>
          <p:cNvCxnSpPr>
            <a:stCxn id="17" idx="2"/>
          </p:cNvCxnSpPr>
          <p:nvPr/>
        </p:nvCxnSpPr>
        <p:spPr>
          <a:xfrm flipV="1">
            <a:off x="1210098" y="3857505"/>
            <a:ext cx="2004094" cy="9558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343465" y="4167023"/>
            <a:ext cx="173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Pancia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097844" y="4556059"/>
            <a:ext cx="2549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chemeClr val="bg1"/>
                </a:solidFill>
              </a:rPr>
              <a:t>Messaggero</a:t>
            </a:r>
            <a:endParaRPr lang="nl-NL" sz="3400" b="1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7517623" y="4556058"/>
            <a:ext cx="2265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Pubblico</a:t>
            </a:r>
            <a:endParaRPr lang="nl-NL" sz="2000" b="1" dirty="0">
              <a:solidFill>
                <a:schemeClr val="bg1"/>
              </a:solidFill>
            </a:endParaRPr>
          </a:p>
        </p:txBody>
      </p:sp>
      <p:cxnSp>
        <p:nvCxnSpPr>
          <p:cNvPr id="4" name="Rechte verbindingslijn met pijl 3"/>
          <p:cNvCxnSpPr/>
          <p:nvPr/>
        </p:nvCxnSpPr>
        <p:spPr>
          <a:xfrm>
            <a:off x="5295900" y="4879224"/>
            <a:ext cx="1409700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2326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7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0264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Pausa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tè</a:t>
            </a:r>
            <a:endParaRPr lang="nl-NL" sz="4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Corbel" panose="020B0503020204020204" pitchFamily="34" charset="0"/>
              </a:rPr>
              <a:t>15.15 – 15.30</a:t>
            </a:r>
            <a:endParaRPr lang="nl-NL" sz="280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192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3908" y="332581"/>
            <a:ext cx="8346147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creare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presenza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online</a:t>
            </a:r>
            <a:endParaRPr lang="en-US" sz="40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Corbel" panose="020B0503020204020204" pitchFamily="34" charset="0"/>
              </a:rPr>
              <a:t>E </a:t>
            </a:r>
            <a:r>
              <a:rPr lang="en-US" b="1" dirty="0" err="1" smtClean="0">
                <a:latin typeface="Corbel" panose="020B0503020204020204" pitchFamily="34" charset="0"/>
              </a:rPr>
              <a:t>cosa</a:t>
            </a:r>
            <a:r>
              <a:rPr lang="en-US" b="1" dirty="0" smtClean="0">
                <a:latin typeface="Corbel" panose="020B0503020204020204" pitchFamily="34" charset="0"/>
              </a:rPr>
              <a:t> fare </a:t>
            </a:r>
            <a:r>
              <a:rPr lang="en-US" b="1" dirty="0">
                <a:latin typeface="Corbel" panose="020B0503020204020204" pitchFamily="34" charset="0"/>
              </a:rPr>
              <a:t>offline…?</a:t>
            </a:r>
          </a:p>
        </p:txBody>
      </p:sp>
      <p:grpSp>
        <p:nvGrpSpPr>
          <p:cNvPr id="11" name="Groep 10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12" name="Rechthoek 11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A </a:t>
              </a:r>
              <a:r>
                <a:rPr lang="en-US" sz="2400"/>
                <a:t>Audience</a:t>
              </a:r>
              <a:endParaRPr lang="nl-NL" sz="2000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A </a:t>
              </a:r>
              <a:r>
                <a:rPr lang="en-US" sz="2400">
                  <a:solidFill>
                    <a:prstClr val="black"/>
                  </a:solidFill>
                </a:rPr>
                <a:t>Action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prstClr val="black"/>
                  </a:solidFill>
                </a:rPr>
                <a:t>M </a:t>
              </a:r>
              <a:r>
                <a:rPr lang="en-US" sz="2400">
                  <a:solidFill>
                    <a:prstClr val="black"/>
                  </a:solidFill>
                </a:rPr>
                <a:t>Media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nl-NL" sz="2000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Messenger</a:t>
              </a:r>
              <a:endParaRPr lang="nl-NL" sz="2000"/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M </a:t>
              </a:r>
              <a:r>
                <a:rPr lang="en-US" sz="2400"/>
                <a:t>Message</a:t>
              </a:r>
              <a:endParaRPr lang="nl-NL" sz="2000"/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/>
                <a:t>G </a:t>
              </a:r>
              <a:r>
                <a:rPr lang="en-US" sz="2400"/>
                <a:t>Goal</a:t>
              </a:r>
              <a:endParaRPr lang="nl-NL" sz="2000"/>
            </a:p>
          </p:txBody>
        </p:sp>
      </p:grpSp>
      <p:sp>
        <p:nvSpPr>
          <p:cNvPr id="26" name="Ovaal 25"/>
          <p:cNvSpPr/>
          <p:nvPr/>
        </p:nvSpPr>
        <p:spPr>
          <a:xfrm>
            <a:off x="8826500" y="4267200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3842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524000" y="1207028"/>
            <a:ext cx="9144000" cy="238760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È davvero </a:t>
            </a:r>
            <a:r>
              <a:rPr lang="it-IT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necessario che le organizzazioni della società civile siano presenti e attive online?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Afbeelding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9147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32505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2977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creare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contenuti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interessanti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Corbel" panose="020B0503020204020204" pitchFamily="34" charset="0"/>
              </a:rPr>
              <a:t>Tenete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sempre</a:t>
            </a:r>
            <a:r>
              <a:rPr lang="en-US" dirty="0" smtClean="0">
                <a:latin typeface="Corbel" panose="020B0503020204020204" pitchFamily="34" charset="0"/>
              </a:rPr>
              <a:t> a </a:t>
            </a:r>
            <a:r>
              <a:rPr lang="en-US" dirty="0" err="1" smtClean="0">
                <a:latin typeface="Corbel" panose="020B0503020204020204" pitchFamily="34" charset="0"/>
              </a:rPr>
              <a:t>mente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gli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obiettivi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della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vostra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campagna</a:t>
            </a:r>
            <a:r>
              <a:rPr lang="en-US" dirty="0" smtClean="0">
                <a:latin typeface="Corbel" panose="020B0503020204020204" pitchFamily="34" charset="0"/>
              </a:rPr>
              <a:t>!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sz="2800" dirty="0" smtClean="0">
                <a:latin typeface="Corbel" panose="020B0503020204020204" pitchFamily="34" charset="0"/>
              </a:rPr>
              <a:t>Se </a:t>
            </a:r>
            <a:r>
              <a:rPr lang="en-US" sz="2800" dirty="0" err="1" smtClean="0">
                <a:latin typeface="Corbel" panose="020B0503020204020204" pitchFamily="34" charset="0"/>
              </a:rPr>
              <a:t>il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vostro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obiettivo</a:t>
            </a:r>
            <a:r>
              <a:rPr lang="en-US" sz="2800" dirty="0" smtClean="0">
                <a:latin typeface="Corbel" panose="020B0503020204020204" pitchFamily="34" charset="0"/>
              </a:rPr>
              <a:t> è </a:t>
            </a:r>
            <a:r>
              <a:rPr lang="en-US" sz="2800" dirty="0" err="1" smtClean="0">
                <a:latin typeface="Corbel" panose="020B0503020204020204" pitchFamily="34" charset="0"/>
              </a:rPr>
              <a:t>interagire</a:t>
            </a:r>
            <a:r>
              <a:rPr lang="en-US" sz="2800" dirty="0" smtClean="0">
                <a:latin typeface="Corbel" panose="020B0503020204020204" pitchFamily="34" charset="0"/>
              </a:rPr>
              <a:t> con </a:t>
            </a:r>
            <a:r>
              <a:rPr lang="en-US" sz="2800" dirty="0" err="1" smtClean="0">
                <a:latin typeface="Corbel" panose="020B0503020204020204" pitchFamily="34" charset="0"/>
              </a:rPr>
              <a:t>il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vostro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pubblico</a:t>
            </a:r>
            <a:r>
              <a:rPr lang="en-US" sz="2800" dirty="0" smtClean="0">
                <a:latin typeface="Corbel" panose="020B0503020204020204" pitchFamily="34" charset="0"/>
              </a:rPr>
              <a:t>, </a:t>
            </a:r>
            <a:r>
              <a:rPr lang="en-US" sz="2800" dirty="0" err="1" smtClean="0">
                <a:latin typeface="Corbel" panose="020B0503020204020204" pitchFamily="34" charset="0"/>
              </a:rPr>
              <a:t>organizzate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contenuti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sufficientemente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interessanti</a:t>
            </a:r>
            <a:r>
              <a:rPr lang="en-US" sz="2800" dirty="0" smtClean="0">
                <a:latin typeface="Corbel" panose="020B0503020204020204" pitchFamily="34" charset="0"/>
              </a:rPr>
              <a:t> per </a:t>
            </a:r>
            <a:r>
              <a:rPr lang="en-US" sz="2800" dirty="0" err="1" smtClean="0">
                <a:latin typeface="Corbel" panose="020B0503020204020204" pitchFamily="34" charset="0"/>
              </a:rPr>
              <a:t>avviare</a:t>
            </a:r>
            <a:r>
              <a:rPr lang="en-US" sz="2800" dirty="0" smtClean="0">
                <a:latin typeface="Corbel" panose="020B0503020204020204" pitchFamily="34" charset="0"/>
              </a:rPr>
              <a:t> un </a:t>
            </a:r>
            <a:r>
              <a:rPr lang="en-US" sz="2800" dirty="0" err="1" smtClean="0">
                <a:latin typeface="Corbel" panose="020B0503020204020204" pitchFamily="34" charset="0"/>
              </a:rPr>
              <a:t>dialogo</a:t>
            </a:r>
            <a:endParaRPr lang="en-US" sz="2800" dirty="0">
              <a:latin typeface="Corbel" panose="020B0503020204020204" pitchFamily="34" charset="0"/>
            </a:endParaRPr>
          </a:p>
          <a:p>
            <a:pPr lvl="1"/>
            <a:r>
              <a:rPr lang="en-US" sz="2800" dirty="0" smtClean="0">
                <a:latin typeface="Corbel" panose="020B0503020204020204" pitchFamily="34" charset="0"/>
              </a:rPr>
              <a:t>Se </a:t>
            </a:r>
            <a:r>
              <a:rPr lang="en-US" sz="2800" dirty="0" err="1" smtClean="0">
                <a:latin typeface="Corbel" panose="020B0503020204020204" pitchFamily="34" charset="0"/>
              </a:rPr>
              <a:t>volete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che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il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vostro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pubblico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agisca</a:t>
            </a:r>
            <a:r>
              <a:rPr lang="en-US" sz="2800" dirty="0" smtClean="0">
                <a:latin typeface="Corbel" panose="020B0503020204020204" pitchFamily="34" charset="0"/>
              </a:rPr>
              <a:t>, come </a:t>
            </a:r>
            <a:r>
              <a:rPr lang="en-US" sz="2800" dirty="0" err="1" smtClean="0">
                <a:latin typeface="Corbel" panose="020B0503020204020204" pitchFamily="34" charset="0"/>
              </a:rPr>
              <a:t>farete</a:t>
            </a:r>
            <a:r>
              <a:rPr lang="en-US" sz="2800" dirty="0" smtClean="0">
                <a:latin typeface="Corbel" panose="020B0503020204020204" pitchFamily="34" charset="0"/>
              </a:rPr>
              <a:t> a </a:t>
            </a:r>
            <a:r>
              <a:rPr lang="en-US" sz="2800" dirty="0" err="1" smtClean="0">
                <a:latin typeface="Corbel" panose="020B0503020204020204" pitchFamily="34" charset="0"/>
              </a:rPr>
              <a:t>persuaderlo</a:t>
            </a:r>
            <a:r>
              <a:rPr lang="en-US" sz="2800" dirty="0" smtClean="0">
                <a:latin typeface="Corbel" panose="020B0503020204020204" pitchFamily="34" charset="0"/>
              </a:rPr>
              <a:t>?</a:t>
            </a:r>
            <a:endParaRPr lang="en-US" sz="2800" dirty="0">
              <a:latin typeface="Corbel" panose="020B0503020204020204" pitchFamily="34" charset="0"/>
            </a:endParaRPr>
          </a:p>
          <a:p>
            <a:pPr lvl="1"/>
            <a:r>
              <a:rPr lang="en-US" sz="2800" dirty="0" smtClean="0">
                <a:latin typeface="Corbel" panose="020B0503020204020204" pitchFamily="34" charset="0"/>
              </a:rPr>
              <a:t>Se </a:t>
            </a:r>
            <a:r>
              <a:rPr lang="en-US" sz="2800" dirty="0" err="1" smtClean="0">
                <a:latin typeface="Corbel" panose="020B0503020204020204" pitchFamily="34" charset="0"/>
              </a:rPr>
              <a:t>volete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che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impari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qualcosa</a:t>
            </a:r>
            <a:r>
              <a:rPr lang="en-US" sz="2800" dirty="0" smtClean="0">
                <a:latin typeface="Corbel" panose="020B0503020204020204" pitchFamily="34" charset="0"/>
              </a:rPr>
              <a:t>, non fate </a:t>
            </a:r>
            <a:r>
              <a:rPr lang="en-US" sz="2800" dirty="0" err="1" smtClean="0">
                <a:latin typeface="Corbel" panose="020B0503020204020204" pitchFamily="34" charset="0"/>
              </a:rPr>
              <a:t>i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maestri</a:t>
            </a:r>
            <a:r>
              <a:rPr lang="en-US" sz="2800" dirty="0" smtClean="0">
                <a:latin typeface="Corbel" panose="020B0503020204020204" pitchFamily="34" charset="0"/>
              </a:rPr>
              <a:t>!</a:t>
            </a:r>
            <a:endParaRPr lang="en-US" sz="2800" dirty="0">
              <a:latin typeface="Corbel" panose="020B0503020204020204" pitchFamily="34" charset="0"/>
            </a:endParaRPr>
          </a:p>
          <a:p>
            <a:r>
              <a:rPr lang="en-US" dirty="0" err="1" smtClean="0">
                <a:latin typeface="Corbel" panose="020B0503020204020204" pitchFamily="34" charset="0"/>
              </a:rPr>
              <a:t>Fornite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contenuti</a:t>
            </a:r>
            <a:r>
              <a:rPr lang="en-US" dirty="0" smtClean="0">
                <a:latin typeface="Corbel" panose="020B0503020204020204" pitchFamily="34" charset="0"/>
              </a:rPr>
              <a:t> con </a:t>
            </a:r>
            <a:r>
              <a:rPr lang="en-US" dirty="0" err="1" smtClean="0">
                <a:latin typeface="Corbel" panose="020B0503020204020204" pitchFamily="34" charset="0"/>
              </a:rPr>
              <a:t>valore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aggiunto</a:t>
            </a:r>
            <a:r>
              <a:rPr lang="en-US" dirty="0" smtClean="0">
                <a:latin typeface="Corbel" panose="020B0503020204020204" pitchFamily="34" charset="0"/>
              </a:rPr>
              <a:t>, </a:t>
            </a:r>
            <a:r>
              <a:rPr lang="en-US" dirty="0" err="1" smtClean="0">
                <a:latin typeface="Corbel" panose="020B0503020204020204" pitchFamily="34" charset="0"/>
              </a:rPr>
              <a:t>siate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divertenti</a:t>
            </a:r>
            <a:r>
              <a:rPr lang="en-US" dirty="0" smtClean="0">
                <a:latin typeface="Corbel" panose="020B0503020204020204" pitchFamily="34" charset="0"/>
              </a:rPr>
              <a:t> e </a:t>
            </a:r>
            <a:r>
              <a:rPr lang="en-US" dirty="0" err="1" smtClean="0">
                <a:latin typeface="Corbel" panose="020B0503020204020204" pitchFamily="34" charset="0"/>
              </a:rPr>
              <a:t>interessanti</a:t>
            </a:r>
            <a:r>
              <a:rPr lang="en-US" dirty="0" smtClean="0">
                <a:latin typeface="Corbel" panose="020B0503020204020204" pitchFamily="34" charset="0"/>
              </a:rPr>
              <a:t>!</a:t>
            </a:r>
            <a:endParaRPr lang="en-US" dirty="0">
              <a:latin typeface="Corbel" panose="020B0503020204020204" pitchFamily="34" charset="0"/>
            </a:endParaRPr>
          </a:p>
          <a:p>
            <a:endParaRPr lang="nl-NL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313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Buona pratica</a:t>
            </a:r>
            <a:endParaRPr lang="nl-NL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latin typeface="Corbel" panose="020B0503020204020204" pitchFamily="34" charset="0"/>
              </a:rPr>
              <a:t>Definite </a:t>
            </a:r>
            <a:r>
              <a:rPr lang="en-US" b="1" dirty="0" err="1" smtClean="0">
                <a:latin typeface="Corbel" panose="020B0503020204020204" pitchFamily="34" charset="0"/>
              </a:rPr>
              <a:t>il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più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possibile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il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vostro</a:t>
            </a:r>
            <a:r>
              <a:rPr lang="en-US" b="1" dirty="0" smtClean="0">
                <a:latin typeface="Corbel" panose="020B0503020204020204" pitchFamily="34" charset="0"/>
              </a:rPr>
              <a:t> target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Trovate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voci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credibili</a:t>
            </a:r>
            <a:r>
              <a:rPr lang="en-US" b="1" dirty="0" smtClean="0">
                <a:latin typeface="Corbel" panose="020B0503020204020204" pitchFamily="34" charset="0"/>
              </a:rPr>
              <a:t> e </a:t>
            </a:r>
            <a:r>
              <a:rPr lang="en-US" b="1" dirty="0" err="1" smtClean="0">
                <a:latin typeface="Corbel" panose="020B0503020204020204" pitchFamily="34" charset="0"/>
              </a:rPr>
              <a:t>investiteci</a:t>
            </a:r>
            <a:r>
              <a:rPr lang="en-US" b="1" dirty="0" smtClean="0">
                <a:latin typeface="Corbel" panose="020B0503020204020204" pitchFamily="34" charset="0"/>
              </a:rPr>
              <a:t> (</a:t>
            </a:r>
            <a:r>
              <a:rPr lang="en-US" b="1" dirty="0" err="1" smtClean="0">
                <a:latin typeface="Corbel" panose="020B0503020204020204" pitchFamily="34" charset="0"/>
              </a:rPr>
              <a:t>proprietari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dei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contenuti</a:t>
            </a:r>
            <a:r>
              <a:rPr lang="en-US" b="1" dirty="0" smtClean="0">
                <a:latin typeface="Corbel" panose="020B0503020204020204" pitchFamily="34" charset="0"/>
              </a:rPr>
              <a:t>)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Connettetevi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>
                <a:latin typeface="Corbel" panose="020B0503020204020204" pitchFamily="34" charset="0"/>
              </a:rPr>
              <a:t>online </a:t>
            </a:r>
            <a:r>
              <a:rPr lang="en-US" b="1" dirty="0" smtClean="0">
                <a:latin typeface="Corbel" panose="020B0503020204020204" pitchFamily="34" charset="0"/>
              </a:rPr>
              <a:t>e offline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Utilizzate</a:t>
            </a:r>
            <a:r>
              <a:rPr lang="en-US" b="1" dirty="0" smtClean="0">
                <a:latin typeface="Corbel" panose="020B0503020204020204" pitchFamily="34" charset="0"/>
              </a:rPr>
              <a:t> blogger </a:t>
            </a:r>
            <a:r>
              <a:rPr lang="en-US" b="1" dirty="0">
                <a:latin typeface="Corbel" panose="020B0503020204020204" pitchFamily="34" charset="0"/>
              </a:rPr>
              <a:t>and </a:t>
            </a:r>
            <a:r>
              <a:rPr lang="en-US" b="1" dirty="0" smtClean="0">
                <a:latin typeface="Corbel" panose="020B0503020204020204" pitchFamily="34" charset="0"/>
              </a:rPr>
              <a:t>v-logger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Ampliate</a:t>
            </a:r>
            <a:r>
              <a:rPr lang="en-US" b="1" dirty="0" smtClean="0">
                <a:latin typeface="Corbel" panose="020B0503020204020204" pitchFamily="34" charset="0"/>
              </a:rPr>
              <a:t> e </a:t>
            </a:r>
            <a:r>
              <a:rPr lang="en-US" b="1" dirty="0" err="1" smtClean="0">
                <a:latin typeface="Corbel" panose="020B0503020204020204" pitchFamily="34" charset="0"/>
              </a:rPr>
              <a:t>migliorate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narrazioni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esistenti</a:t>
            </a:r>
            <a:r>
              <a:rPr lang="en-US" b="1" dirty="0" smtClean="0">
                <a:latin typeface="Corbel" panose="020B0503020204020204" pitchFamily="34" charset="0"/>
              </a:rPr>
              <a:t> (</a:t>
            </a:r>
            <a:r>
              <a:rPr lang="en-US" b="1" dirty="0" err="1" smtClean="0">
                <a:latin typeface="Corbel" panose="020B0503020204020204" pitchFamily="34" charset="0"/>
              </a:rPr>
              <a:t>riciclate</a:t>
            </a:r>
            <a:r>
              <a:rPr lang="en-US" b="1" dirty="0" smtClean="0">
                <a:latin typeface="Corbel" panose="020B0503020204020204" pitchFamily="34" charset="0"/>
              </a:rPr>
              <a:t>!)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Corbel" panose="020B0503020204020204" pitchFamily="34" charset="0"/>
              </a:rPr>
              <a:t>Le </a:t>
            </a:r>
            <a:r>
              <a:rPr lang="en-US" b="1" dirty="0" err="1" smtClean="0">
                <a:latin typeface="Corbel" panose="020B0503020204020204" pitchFamily="34" charset="0"/>
              </a:rPr>
              <a:t>immagini</a:t>
            </a:r>
            <a:r>
              <a:rPr lang="en-US" b="1" dirty="0" smtClean="0">
                <a:latin typeface="Corbel" panose="020B0503020204020204" pitchFamily="34" charset="0"/>
              </a:rPr>
              <a:t> e </a:t>
            </a:r>
            <a:r>
              <a:rPr lang="en-US" b="1" dirty="0" err="1" smtClean="0">
                <a:latin typeface="Corbel" panose="020B0503020204020204" pitchFamily="34" charset="0"/>
              </a:rPr>
              <a:t>i</a:t>
            </a:r>
            <a:r>
              <a:rPr lang="en-US" b="1" dirty="0" smtClean="0">
                <a:latin typeface="Corbel" panose="020B0503020204020204" pitchFamily="34" charset="0"/>
              </a:rPr>
              <a:t> video </a:t>
            </a:r>
            <a:r>
              <a:rPr lang="en-US" b="1" dirty="0" err="1" smtClean="0">
                <a:latin typeface="Corbel" panose="020B0503020204020204" pitchFamily="34" charset="0"/>
              </a:rPr>
              <a:t>funzionano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meglio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Corbel" panose="020B0503020204020204" pitchFamily="34" charset="0"/>
              </a:rPr>
              <a:t>Le </a:t>
            </a:r>
            <a:r>
              <a:rPr lang="en-US" b="1" dirty="0" err="1" smtClean="0">
                <a:latin typeface="Corbel" panose="020B0503020204020204" pitchFamily="34" charset="0"/>
              </a:rPr>
              <a:t>cose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divertenti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funzionano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Corbel" panose="020B0503020204020204" pitchFamily="34" charset="0"/>
              </a:rPr>
              <a:t>Un post </a:t>
            </a:r>
            <a:r>
              <a:rPr lang="en-US" b="1" dirty="0">
                <a:latin typeface="Corbel" panose="020B0503020204020204" pitchFamily="34" charset="0"/>
              </a:rPr>
              <a:t>= </a:t>
            </a:r>
            <a:r>
              <a:rPr lang="en-US" b="1" dirty="0" err="1" smtClean="0">
                <a:latin typeface="Corbel" panose="020B0503020204020204" pitchFamily="34" charset="0"/>
              </a:rPr>
              <a:t>nessun</a:t>
            </a:r>
            <a:r>
              <a:rPr lang="en-US" b="1" dirty="0" smtClean="0">
                <a:latin typeface="Corbel" panose="020B0503020204020204" pitchFamily="34" charset="0"/>
              </a:rPr>
              <a:t> post</a:t>
            </a:r>
            <a:r>
              <a:rPr lang="en-US" b="1" dirty="0">
                <a:latin typeface="Corbel" panose="020B0503020204020204" pitchFamily="34" charset="0"/>
              </a:rPr>
              <a:t>, </a:t>
            </a:r>
            <a:r>
              <a:rPr lang="en-US" b="1" dirty="0" smtClean="0">
                <a:latin typeface="Corbel" panose="020B0503020204020204" pitchFamily="34" charset="0"/>
              </a:rPr>
              <a:t>un video </a:t>
            </a:r>
            <a:r>
              <a:rPr lang="en-US" b="1" dirty="0">
                <a:latin typeface="Corbel" panose="020B0503020204020204" pitchFamily="34" charset="0"/>
              </a:rPr>
              <a:t>= </a:t>
            </a:r>
            <a:r>
              <a:rPr lang="en-US" b="1" dirty="0" err="1" smtClean="0">
                <a:latin typeface="Corbel" panose="020B0503020204020204" pitchFamily="34" charset="0"/>
              </a:rPr>
              <a:t>nessun</a:t>
            </a:r>
            <a:r>
              <a:rPr lang="en-US" b="1" dirty="0" smtClean="0">
                <a:latin typeface="Corbel" panose="020B0503020204020204" pitchFamily="34" charset="0"/>
              </a:rPr>
              <a:t> video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20325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fare e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non fare</a:t>
            </a:r>
            <a:endParaRPr lang="en-US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404513" y="1825625"/>
            <a:ext cx="5949287" cy="4351338"/>
          </a:xfrm>
        </p:spPr>
        <p:txBody>
          <a:bodyPr/>
          <a:lstStyle/>
          <a:p>
            <a:r>
              <a:rPr lang="en-US" dirty="0" err="1" smtClean="0">
                <a:latin typeface="Corbel" panose="020B0503020204020204" pitchFamily="34" charset="0"/>
              </a:rPr>
              <a:t>Pubblico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 smtClean="0">
                <a:latin typeface="Corbel" panose="020B0503020204020204" pitchFamily="34" charset="0"/>
              </a:rPr>
              <a:t>Canali</a:t>
            </a:r>
            <a:r>
              <a:rPr lang="en-US" dirty="0" smtClean="0">
                <a:latin typeface="Corbel" panose="020B0503020204020204" pitchFamily="34" charset="0"/>
              </a:rPr>
              <a:t> di </a:t>
            </a:r>
            <a:r>
              <a:rPr lang="en-US" dirty="0" err="1" smtClean="0">
                <a:latin typeface="Corbel" panose="020B0503020204020204" pitchFamily="34" charset="0"/>
              </a:rPr>
              <a:t>informazione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 smtClean="0">
                <a:latin typeface="Corbel" panose="020B0503020204020204" pitchFamily="34" charset="0"/>
              </a:rPr>
              <a:t>Monitoraggio</a:t>
            </a:r>
            <a:r>
              <a:rPr lang="en-US" dirty="0" smtClean="0">
                <a:latin typeface="Corbel" panose="020B0503020204020204" pitchFamily="34" charset="0"/>
              </a:rPr>
              <a:t> e </a:t>
            </a:r>
            <a:r>
              <a:rPr lang="en-US" dirty="0" err="1" smtClean="0">
                <a:latin typeface="Corbel" panose="020B0503020204020204" pitchFamily="34" charset="0"/>
              </a:rPr>
              <a:t>valutazione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Call-to-action</a:t>
            </a:r>
          </a:p>
          <a:p>
            <a:r>
              <a:rPr lang="en-US" dirty="0" err="1" smtClean="0">
                <a:latin typeface="Corbel" panose="020B0503020204020204" pitchFamily="34" charset="0"/>
              </a:rPr>
              <a:t>Intervento</a:t>
            </a:r>
            <a:endParaRPr lang="nl-NL" dirty="0">
              <a:latin typeface="Corbel" panose="020B0503020204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90" y="1644347"/>
            <a:ext cx="3140489" cy="459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9604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5" name="Ovaal 4"/>
          <p:cNvSpPr/>
          <p:nvPr/>
        </p:nvSpPr>
        <p:spPr>
          <a:xfrm>
            <a:off x="6504318" y="-189781"/>
            <a:ext cx="6245524" cy="355055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1800897" y="4364966"/>
            <a:ext cx="2029232" cy="129650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4240503" y="3012182"/>
            <a:ext cx="3498339" cy="164229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42537" y="5773438"/>
            <a:ext cx="476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Corbel" panose="020B0503020204020204" pitchFamily="34" charset="0"/>
              </a:rPr>
              <a:t>Fase</a:t>
            </a:r>
            <a:r>
              <a:rPr lang="en-US" sz="2800" b="1" dirty="0" smtClean="0">
                <a:latin typeface="Corbel" panose="020B0503020204020204" pitchFamily="34" charset="0"/>
              </a:rPr>
              <a:t> 1 </a:t>
            </a:r>
            <a:r>
              <a:rPr lang="en-US" sz="2800" dirty="0" err="1" smtClean="0">
                <a:latin typeface="Corbel" panose="020B0503020204020204" pitchFamily="34" charset="0"/>
              </a:rPr>
              <a:t>Mobilitate</a:t>
            </a:r>
            <a:r>
              <a:rPr lang="en-US" sz="2800" dirty="0" smtClean="0">
                <a:latin typeface="Corbel" panose="020B0503020204020204" pitchFamily="34" charset="0"/>
              </a:rPr>
              <a:t> la </a:t>
            </a:r>
            <a:r>
              <a:rPr lang="en-US" sz="2800" dirty="0" err="1" smtClean="0">
                <a:latin typeface="Corbel" panose="020B0503020204020204" pitchFamily="34" charset="0"/>
              </a:rPr>
              <a:t>vostra</a:t>
            </a:r>
            <a:r>
              <a:rPr lang="en-US" sz="2800" dirty="0" smtClean="0">
                <a:latin typeface="Corbel" panose="020B0503020204020204" pitchFamily="34" charset="0"/>
              </a:rPr>
              <a:t> rete </a:t>
            </a:r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865750" y="3432702"/>
            <a:ext cx="518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Corbel" panose="020B0503020204020204" pitchFamily="34" charset="0"/>
              </a:rPr>
              <a:t>Fase</a:t>
            </a:r>
            <a:r>
              <a:rPr lang="en-US" sz="2800" b="1" dirty="0" smtClean="0">
                <a:latin typeface="Corbel" panose="020B0503020204020204" pitchFamily="34" charset="0"/>
              </a:rPr>
              <a:t> 3 </a:t>
            </a:r>
            <a:r>
              <a:rPr lang="en-US" sz="2800" dirty="0" err="1" smtClean="0">
                <a:latin typeface="Corbel" panose="020B0503020204020204" pitchFamily="34" charset="0"/>
              </a:rPr>
              <a:t>Ampliate</a:t>
            </a:r>
            <a:r>
              <a:rPr lang="en-US" sz="2800" dirty="0" smtClean="0">
                <a:latin typeface="Corbel" panose="020B0503020204020204" pitchFamily="34" charset="0"/>
              </a:rPr>
              <a:t> la </a:t>
            </a:r>
            <a:r>
              <a:rPr lang="en-US" sz="2800" dirty="0" err="1" smtClean="0">
                <a:latin typeface="Corbel" panose="020B0503020204020204" pitchFamily="34" charset="0"/>
              </a:rPr>
              <a:t>vostra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portata</a:t>
            </a:r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240875" y="4776652"/>
            <a:ext cx="6289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Corbel" panose="020B0503020204020204" pitchFamily="34" charset="0"/>
              </a:rPr>
              <a:t>Fase</a:t>
            </a:r>
            <a:r>
              <a:rPr lang="en-US" sz="2800" b="1" dirty="0" smtClean="0">
                <a:latin typeface="Corbel" panose="020B0503020204020204" pitchFamily="34" charset="0"/>
              </a:rPr>
              <a:t> 2 </a:t>
            </a:r>
            <a:r>
              <a:rPr lang="en-US" sz="2800" dirty="0" err="1" smtClean="0">
                <a:latin typeface="Corbel" panose="020B0503020204020204" pitchFamily="34" charset="0"/>
              </a:rPr>
              <a:t>Ottenete</a:t>
            </a:r>
            <a:r>
              <a:rPr lang="en-US" sz="2800" dirty="0" smtClean="0">
                <a:latin typeface="Corbel" panose="020B0503020204020204" pitchFamily="34" charset="0"/>
              </a:rPr>
              <a:t> fan e supporter</a:t>
            </a:r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611" y="25993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nl-NL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Raggiungere</a:t>
            </a:r>
            <a:r>
              <a:rPr lang="en-US" altLang="nl-NL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 </a:t>
            </a:r>
            <a:r>
              <a:rPr lang="en-US" altLang="nl-NL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persone</a:t>
            </a:r>
            <a:r>
              <a:rPr lang="en-US" altLang="nl-NL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nl-NL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online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91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3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Pubblico</a:t>
            </a:r>
            <a:r>
              <a:rPr lang="en-US" sz="3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organico</a:t>
            </a:r>
            <a:r>
              <a:rPr lang="en-US" sz="3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3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pubblico</a:t>
            </a:r>
            <a:r>
              <a:rPr lang="en-US" sz="3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3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pagamento</a:t>
            </a:r>
            <a:endParaRPr lang="en-US" sz="3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30"/>
          <a:stretch/>
        </p:blipFill>
        <p:spPr bwMode="auto">
          <a:xfrm>
            <a:off x="0" y="1425406"/>
            <a:ext cx="12192000" cy="600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5840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Siete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sulla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strada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giusta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87" y="1574005"/>
            <a:ext cx="8039103" cy="482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83517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nl-NL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Esercizio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 smtClean="0">
                <a:latin typeface="Corbel" panose="020B0503020204020204" pitchFamily="34" charset="0"/>
              </a:rPr>
              <a:t>Dividetevi in tre gruppi e iniziate a esplorare…</a:t>
            </a:r>
            <a:endParaRPr lang="nl-NL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b="1" dirty="0" smtClean="0">
                <a:latin typeface="Corbel" panose="020B0503020204020204" pitchFamily="34" charset="0"/>
              </a:rPr>
              <a:t>Gruppo 1 </a:t>
            </a:r>
            <a:r>
              <a:rPr lang="nl-NL" b="1" dirty="0">
                <a:latin typeface="Corbel" panose="020B0503020204020204" pitchFamily="34" charset="0"/>
              </a:rPr>
              <a:t>&gt; I</a:t>
            </a:r>
            <a:r>
              <a:rPr lang="nl-NL" b="1" dirty="0" smtClean="0">
                <a:latin typeface="Corbel" panose="020B0503020204020204" pitchFamily="34" charset="0"/>
              </a:rPr>
              <a:t> 10 principi base YouTube</a:t>
            </a:r>
            <a:endParaRPr lang="nl-NL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b="1" dirty="0">
                <a:latin typeface="Corbel" panose="020B0503020204020204" pitchFamily="34" charset="0"/>
              </a:rPr>
              <a:t>Gruppo 2 &gt; </a:t>
            </a:r>
            <a:r>
              <a:rPr lang="nl-NL" b="1" dirty="0" smtClean="0">
                <a:latin typeface="Corbel" panose="020B0503020204020204" pitchFamily="34" charset="0"/>
              </a:rPr>
              <a:t>Le linee guida Facebook per il no profit</a:t>
            </a:r>
            <a:endParaRPr lang="nl-NL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b="1" dirty="0">
                <a:latin typeface="Corbel" panose="020B0503020204020204" pitchFamily="34" charset="0"/>
              </a:rPr>
              <a:t>Gruppo 3 &gt; </a:t>
            </a:r>
            <a:r>
              <a:rPr lang="nl-NL" b="1" dirty="0" smtClean="0">
                <a:latin typeface="Corbel" panose="020B0503020204020204" pitchFamily="34" charset="0"/>
              </a:rPr>
              <a:t>Manuale per ONG: creare una campagna su Twitter</a:t>
            </a:r>
            <a:br>
              <a:rPr lang="nl-NL" b="1" dirty="0" smtClean="0">
                <a:latin typeface="Corbel" panose="020B0503020204020204" pitchFamily="34" charset="0"/>
              </a:rPr>
            </a:br>
            <a:r>
              <a:rPr lang="nl-NL" b="1" dirty="0" smtClean="0">
                <a:latin typeface="Corbel" panose="020B0503020204020204" pitchFamily="34" charset="0"/>
              </a:rPr>
              <a:t>                                         </a:t>
            </a:r>
            <a:endParaRPr lang="nl-NL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dirty="0" smtClean="0">
                <a:latin typeface="Corbel" panose="020B0503020204020204" pitchFamily="34" charset="0"/>
              </a:rPr>
              <a:t>Riferite in plenaria</a:t>
            </a:r>
            <a:endParaRPr lang="nl-NL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dirty="0" smtClean="0">
                <a:latin typeface="Corbel" panose="020B0503020204020204" pitchFamily="34" charset="0"/>
              </a:rPr>
              <a:t>Cosa avete visto? Cosa vi è piaciuto?</a:t>
            </a:r>
            <a:endParaRPr lang="nl-NL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55369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964" y="255950"/>
            <a:ext cx="4904105" cy="634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2368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640" y="386390"/>
            <a:ext cx="9828309" cy="5078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37049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Principi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base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87" y="1344491"/>
            <a:ext cx="6191135" cy="511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63045" y="6353513"/>
            <a:ext cx="316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Bit.ly/10fundamentals</a:t>
            </a:r>
            <a:endParaRPr lang="nl-NL" sz="2400" dirty="0"/>
          </a:p>
        </p:txBody>
      </p:sp>
      <p:pic>
        <p:nvPicPr>
          <p:cNvPr id="7" name="Picture 2" descr="https://www.youtube.com/yt/brand/media/image/YouTube-icon-full_c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103" y="256641"/>
            <a:ext cx="1967026" cy="138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74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Corbel" panose="020B0503020204020204" pitchFamily="34" charset="0"/>
              </a:rPr>
              <a:t>“Un </a:t>
            </a:r>
            <a:r>
              <a:rPr lang="en-US" sz="4000" dirty="0" err="1" smtClean="0">
                <a:latin typeface="Corbel" panose="020B0503020204020204" pitchFamily="34" charset="0"/>
              </a:rPr>
              <a:t>miliardo</a:t>
            </a:r>
            <a:r>
              <a:rPr lang="en-US" sz="4000" dirty="0" smtClean="0">
                <a:latin typeface="Corbel" panose="020B0503020204020204" pitchFamily="34" charset="0"/>
              </a:rPr>
              <a:t> di </a:t>
            </a:r>
            <a:r>
              <a:rPr lang="en-US" sz="4000" dirty="0" err="1" smtClean="0">
                <a:latin typeface="Corbel" panose="020B0503020204020204" pitchFamily="34" charset="0"/>
              </a:rPr>
              <a:t>fotografie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caricate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br>
              <a:rPr lang="en-US" sz="4000" dirty="0" smtClean="0">
                <a:latin typeface="Corbel" panose="020B0503020204020204" pitchFamily="34" charset="0"/>
              </a:rPr>
            </a:br>
            <a:r>
              <a:rPr lang="en-US" sz="4000" dirty="0" err="1" smtClean="0">
                <a:latin typeface="Corbel" panose="020B0503020204020204" pitchFamily="34" charset="0"/>
              </a:rPr>
              <a:t>su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facebook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ogni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giorno</a:t>
            </a:r>
            <a:r>
              <a:rPr lang="en-US" sz="4000" dirty="0" smtClean="0">
                <a:latin typeface="Corbel" panose="020B0503020204020204" pitchFamily="34" charset="0"/>
              </a:rPr>
              <a:t>”</a:t>
            </a:r>
            <a:endParaRPr lang="en-US" sz="4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nl-NL" sz="4000" dirty="0">
              <a:latin typeface="Corbel" panose="020B0503020204020204" pitchFamily="34" charset="0"/>
            </a:endParaRPr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5" name="Picture 4" descr="https://facebookbrand.com/wp-content/themes/fb-branding/prj-fb-branding/assets/images/fb-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366" y="397392"/>
            <a:ext cx="1257992" cy="12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548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Riflessione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952901" y="2000250"/>
            <a:ext cx="1040089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 smtClean="0">
                <a:latin typeface="Corbel" panose="020B0503020204020204" pitchFamily="34" charset="0"/>
              </a:rPr>
              <a:t>Prendetevi </a:t>
            </a:r>
            <a:r>
              <a:rPr lang="nl-NL" dirty="0" smtClean="0">
                <a:latin typeface="Corbel" panose="020B0503020204020204" pitchFamily="34" charset="0"/>
              </a:rPr>
              <a:t>un </a:t>
            </a:r>
            <a:r>
              <a:rPr lang="nl-NL" dirty="0" smtClean="0">
                <a:latin typeface="Corbel" panose="020B0503020204020204" pitchFamily="34" charset="0"/>
              </a:rPr>
              <a:t>minuto per riflettere</a:t>
            </a:r>
            <a:endParaRPr lang="nl-NL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b="1" dirty="0" smtClean="0">
                <a:latin typeface="Corbel" panose="020B0503020204020204" pitchFamily="34" charset="0"/>
              </a:rPr>
              <a:t>Come descrivereste l’essenza di ciò che avete appreso oggi?</a:t>
            </a:r>
            <a:endParaRPr lang="nl-NL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dirty="0" smtClean="0">
                <a:latin typeface="Corbel" panose="020B0503020204020204" pitchFamily="34" charset="0"/>
              </a:rPr>
              <a:t>Scegliete una sola parola</a:t>
            </a:r>
            <a:endParaRPr lang="nl-NL" dirty="0">
              <a:latin typeface="Corbel" panose="020B0503020204020204" pitchFamily="34" charset="0"/>
            </a:endParaRPr>
          </a:p>
          <a:p>
            <a:endParaRPr lang="nl-NL" b="1" dirty="0"/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59479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Partnership 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Corbel" panose="020B0503020204020204" pitchFamily="34" charset="0"/>
              </a:rPr>
              <a:t>Speed date! </a:t>
            </a: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Cercate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potenziali</a:t>
            </a:r>
            <a:r>
              <a:rPr lang="en-US" b="1" dirty="0" smtClean="0">
                <a:latin typeface="Corbel" panose="020B0503020204020204" pitchFamily="34" charset="0"/>
              </a:rPr>
              <a:t> partner </a:t>
            </a:r>
            <a:r>
              <a:rPr lang="en-US" b="1" dirty="0" err="1" smtClean="0">
                <a:latin typeface="Corbel" panose="020B0503020204020204" pitchFamily="34" charset="0"/>
              </a:rPr>
              <a:t>nella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classe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Prendete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accordi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lavorativi</a:t>
            </a:r>
            <a:r>
              <a:rPr lang="en-US" b="1" dirty="0" smtClean="0">
                <a:latin typeface="Corbel" panose="020B0503020204020204" pitchFamily="34" charset="0"/>
              </a:rPr>
              <a:t> per </a:t>
            </a:r>
            <a:r>
              <a:rPr lang="en-US" b="1" dirty="0" err="1" smtClean="0">
                <a:latin typeface="Corbel" panose="020B0503020204020204" pitchFamily="34" charset="0"/>
              </a:rPr>
              <a:t>un’ulteriore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collaborazione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orbel" panose="020B0503020204020204" pitchFamily="34" charset="0"/>
              </a:rPr>
              <a:t>20 </a:t>
            </a:r>
            <a:r>
              <a:rPr lang="en-US" dirty="0" err="1" smtClean="0">
                <a:latin typeface="Corbel" panose="020B0503020204020204" pitchFamily="34" charset="0"/>
              </a:rPr>
              <a:t>minuti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65118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Buon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rientro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casa!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Radicalisation Awareness Network</a:t>
            </a:r>
          </a:p>
          <a:p>
            <a:pPr marL="0" indent="0" algn="ctr">
              <a:buNone/>
            </a:pPr>
            <a:r>
              <a:rPr lang="en-US">
                <a:latin typeface="Corbel" panose="020B0503020204020204" pitchFamily="34" charset="0"/>
              </a:rPr>
              <a:t>Wim Klei – w.klei@radaradvies.nl +31 6 4229 7277</a:t>
            </a:r>
            <a:endParaRPr lang="nl-NL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170481" y="4152900"/>
            <a:ext cx="11790696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Corbel" panose="020B0503020204020204" pitchFamily="34" charset="0"/>
              </a:rPr>
              <a:t>Valutazione</a:t>
            </a:r>
            <a:endParaRPr lang="en-US" sz="2800" b="1" dirty="0">
              <a:latin typeface="Corbel" panose="020B0503020204020204" pitchFamily="34" charset="0"/>
            </a:endParaRPr>
          </a:p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Vi </a:t>
            </a:r>
            <a:r>
              <a:rPr lang="en-US" sz="2800" dirty="0" err="1" smtClean="0">
                <a:latin typeface="Corbel" panose="020B0503020204020204" pitchFamily="34" charset="0"/>
              </a:rPr>
              <a:t>preghiamo</a:t>
            </a:r>
            <a:r>
              <a:rPr lang="en-US" sz="2800" dirty="0" smtClean="0">
                <a:latin typeface="Corbel" panose="020B0503020204020204" pitchFamily="34" charset="0"/>
              </a:rPr>
              <a:t> di </a:t>
            </a:r>
            <a:r>
              <a:rPr lang="en-US" sz="2800" dirty="0" err="1" smtClean="0">
                <a:latin typeface="Corbel" panose="020B0503020204020204" pitchFamily="34" charset="0"/>
              </a:rPr>
              <a:t>compilare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il</a:t>
            </a:r>
            <a:r>
              <a:rPr lang="en-US" sz="2800" dirty="0" smtClean="0">
                <a:latin typeface="Corbel" panose="020B0503020204020204" pitchFamily="34" charset="0"/>
              </a:rPr>
              <a:t> modulo di </a:t>
            </a:r>
            <a:r>
              <a:rPr lang="en-US" sz="2800" dirty="0" err="1" smtClean="0">
                <a:latin typeface="Corbel" panose="020B0503020204020204" pitchFamily="34" charset="0"/>
              </a:rPr>
              <a:t>valutazione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che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riceverete</a:t>
            </a:r>
            <a:r>
              <a:rPr lang="en-US" sz="2800" dirty="0" smtClean="0">
                <a:latin typeface="Corbel" panose="020B0503020204020204" pitchFamily="34" charset="0"/>
              </a:rPr>
              <a:t> via </a:t>
            </a:r>
            <a:r>
              <a:rPr lang="en-US" sz="2800" dirty="0" smtClean="0">
                <a:latin typeface="Corbel" panose="020B0503020204020204" pitchFamily="34" charset="0"/>
              </a:rPr>
              <a:t>email</a:t>
            </a:r>
            <a:r>
              <a:rPr lang="en-US" sz="2800" dirty="0" smtClean="0">
                <a:latin typeface="Corbel" panose="020B0503020204020204" pitchFamily="34" charset="0"/>
              </a:rPr>
              <a:t/>
            </a:r>
            <a:br>
              <a:rPr lang="en-US" sz="2800" dirty="0" smtClean="0">
                <a:latin typeface="Corbel" panose="020B0503020204020204" pitchFamily="34" charset="0"/>
              </a:rPr>
            </a:br>
            <a:r>
              <a:rPr lang="en-US" sz="2800" dirty="0" smtClean="0">
                <a:latin typeface="Corbel" panose="020B0503020204020204" pitchFamily="34" charset="0"/>
              </a:rPr>
              <a:t>Grazie</a:t>
            </a:r>
            <a:endParaRPr lang="nl-NL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868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Slide rimanenti sullo sviluppo di </a:t>
            </a:r>
            <a:r>
              <a:rPr lang="nl-NL" dirty="0" smtClean="0"/>
              <a:t>competenze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22471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en-US" sz="37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</a:t>
            </a:r>
            <a:r>
              <a:rPr lang="en-US" sz="37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sono</a:t>
            </a:r>
            <a:r>
              <a:rPr lang="en-US" sz="37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 </a:t>
            </a:r>
            <a:r>
              <a:rPr lang="en-US" sz="37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qualità</a:t>
            </a:r>
            <a:r>
              <a:rPr lang="en-US" sz="37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della</a:t>
            </a:r>
            <a:r>
              <a:rPr lang="en-US" sz="37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vostra</a:t>
            </a:r>
            <a:r>
              <a:rPr lang="en-US" sz="37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campagna</a:t>
            </a:r>
            <a:r>
              <a:rPr lang="en-US" sz="37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37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Tijdelijke aanduiding voor inhou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889154"/>
              </p:ext>
            </p:extLst>
          </p:nvPr>
        </p:nvGraphicFramePr>
        <p:xfrm>
          <a:off x="-1" y="1690688"/>
          <a:ext cx="11995689" cy="4585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8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985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985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292508">
                <a:tc>
                  <a:txBody>
                    <a:bodyPr/>
                    <a:lstStyle/>
                    <a:p>
                      <a:pPr algn="ctr"/>
                      <a:endParaRPr lang="en-US" sz="2800" b="1" i="1" dirty="0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  <a:p>
                      <a:pPr algn="ctr"/>
                      <a:r>
                        <a:rPr lang="en-US" sz="2800" b="1" i="1" u="sng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Internamente</a:t>
                      </a:r>
                      <a:endParaRPr lang="en-US" sz="2800" b="1" i="1" u="sng" dirty="0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  <a:p>
                      <a:pPr algn="ctr"/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Potete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influenzare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questi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elementi</a:t>
                      </a:r>
                      <a:r>
                        <a:rPr lang="en-US" sz="2800" b="1" i="1" baseline="0" dirty="0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facilmente</a:t>
                      </a:r>
                      <a:endParaRPr lang="en-US" sz="2800" b="1" i="1" dirty="0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Punti</a:t>
                      </a:r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 di </a:t>
                      </a:r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forza</a:t>
                      </a:r>
                      <a:endParaRPr lang="nl-NL" sz="4000" b="1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Punti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deboli</a:t>
                      </a:r>
                      <a:endParaRPr lang="nl-NL" sz="3600" b="1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92508">
                <a:tc>
                  <a:txBody>
                    <a:bodyPr/>
                    <a:lstStyle/>
                    <a:p>
                      <a:pPr algn="ctr"/>
                      <a:endParaRPr lang="en-US" sz="2800" b="1" i="1" dirty="0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  <a:p>
                      <a:pPr algn="ctr"/>
                      <a:r>
                        <a:rPr lang="en-US" sz="2800" b="1" i="1" u="sng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Esternamente</a:t>
                      </a:r>
                      <a:endParaRPr lang="en-US" sz="2800" b="1" i="1" u="sng" dirty="0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  <a:p>
                      <a:pPr algn="ctr"/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Non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potete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influenzare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facilmente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questi</a:t>
                      </a:r>
                      <a:r>
                        <a:rPr lang="en-US" sz="2800" b="1" i="1" dirty="0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fattori</a:t>
                      </a:r>
                      <a:endParaRPr lang="en-US" sz="2800" b="1" i="1" baseline="0" dirty="0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  <a:p>
                      <a:pPr algn="ctr"/>
                      <a:endParaRPr lang="en-US" sz="2800" b="1" i="1" baseline="0" dirty="0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Opportunità</a:t>
                      </a:r>
                      <a:endParaRPr lang="nl-NL" sz="4000" b="1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Minacce</a:t>
                      </a:r>
                      <a:endParaRPr lang="nl-NL" sz="4000" b="1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9313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7640" y="345571"/>
            <a:ext cx="11716719" cy="1325563"/>
          </a:xfrm>
        </p:spPr>
        <p:txBody>
          <a:bodyPr>
            <a:normAutofit/>
          </a:bodyPr>
          <a:lstStyle/>
          <a:p>
            <a:r>
              <a:rPr lang="nl-NL" sz="3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Chiedete aiuto. Collaborate. </a:t>
            </a:r>
            <a:br>
              <a:rPr lang="nl-NL" sz="3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3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Agite con intelligenza. </a:t>
            </a:r>
            <a:endParaRPr lang="nl-NL" sz="3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172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Politiche</a:t>
            </a:r>
            <a:r>
              <a:rPr lang="en-US" b="1" dirty="0" smtClean="0">
                <a:latin typeface="Corbel" panose="020B0503020204020204" pitchFamily="34" charset="0"/>
              </a:rPr>
              <a:t> di </a:t>
            </a:r>
            <a:r>
              <a:rPr lang="en-US" b="1" dirty="0" err="1" smtClean="0">
                <a:latin typeface="Corbel" panose="020B0503020204020204" pitchFamily="34" charset="0"/>
              </a:rPr>
              <a:t>responsabilità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sociale</a:t>
            </a:r>
            <a:r>
              <a:rPr lang="en-US" b="1" dirty="0" smtClean="0">
                <a:latin typeface="Corbel" panose="020B0503020204020204" pitchFamily="34" charset="0"/>
              </a:rPr>
              <a:t> e </a:t>
            </a:r>
            <a:r>
              <a:rPr lang="en-US" b="1" dirty="0" err="1" smtClean="0">
                <a:latin typeface="Corbel" panose="020B0503020204020204" pitchFamily="34" charset="0"/>
              </a:rPr>
              <a:t>programmi</a:t>
            </a:r>
            <a:r>
              <a:rPr lang="en-US" b="1" dirty="0" smtClean="0">
                <a:latin typeface="Corbel" panose="020B0503020204020204" pitchFamily="34" charset="0"/>
              </a:rPr>
              <a:t> di </a:t>
            </a:r>
            <a:r>
              <a:rPr lang="en-US" b="1" dirty="0" err="1" smtClean="0">
                <a:latin typeface="Corbel" panose="020B0503020204020204" pitchFamily="34" charset="0"/>
              </a:rPr>
              <a:t>supporto</a:t>
            </a:r>
            <a:endParaRPr lang="en-US" b="1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orbel" panose="020B0503020204020204" pitchFamily="34" charset="0"/>
              </a:rPr>
              <a:t>agenzie</a:t>
            </a:r>
            <a:r>
              <a:rPr lang="en-US" dirty="0" smtClean="0">
                <a:latin typeface="Corbel" panose="020B0503020204020204" pitchFamily="34" charset="0"/>
              </a:rPr>
              <a:t> di marketing, </a:t>
            </a:r>
            <a:endParaRPr lang="en-US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orbel" panose="020B0503020204020204" pitchFamily="34" charset="0"/>
              </a:rPr>
              <a:t>enti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pubblici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endParaRPr lang="en-US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orbel" panose="020B0503020204020204" pitchFamily="34" charset="0"/>
              </a:rPr>
              <a:t>industria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dei</a:t>
            </a:r>
            <a:r>
              <a:rPr lang="en-US" dirty="0" smtClean="0">
                <a:latin typeface="Corbel" panose="020B0503020204020204" pitchFamily="34" charset="0"/>
              </a:rPr>
              <a:t> social media</a:t>
            </a: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Pubblicità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gratuita</a:t>
            </a:r>
            <a:endParaRPr lang="en-US" b="1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orbel" panose="020B0503020204020204" pitchFamily="34" charset="0"/>
              </a:rPr>
              <a:t>Giornalisti</a:t>
            </a:r>
            <a:r>
              <a:rPr lang="en-US" dirty="0" smtClean="0">
                <a:latin typeface="Corbel" panose="020B0503020204020204" pitchFamily="34" charset="0"/>
              </a:rPr>
              <a:t>, </a:t>
            </a:r>
            <a:r>
              <a:rPr lang="en-US" dirty="0" err="1" smtClean="0">
                <a:latin typeface="Corbel" panose="020B0503020204020204" pitchFamily="34" charset="0"/>
              </a:rPr>
              <a:t>professionisti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della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comunicazione</a:t>
            </a:r>
            <a:endParaRPr lang="en-US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Corbel" panose="020B0503020204020204" pitchFamily="34" charset="0"/>
              </a:rPr>
              <a:t>Media </a:t>
            </a:r>
            <a:r>
              <a:rPr lang="en-US" dirty="0" err="1" smtClean="0">
                <a:latin typeface="Corbel" panose="020B0503020204020204" pitchFamily="34" charset="0"/>
              </a:rPr>
              <a:t>tradizionali</a:t>
            </a: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Collaborazione</a:t>
            </a:r>
            <a:r>
              <a:rPr lang="en-US" b="1" dirty="0" smtClean="0">
                <a:latin typeface="Corbel" panose="020B0503020204020204" pitchFamily="34" charset="0"/>
              </a:rPr>
              <a:t> con partner </a:t>
            </a:r>
            <a:r>
              <a:rPr lang="en-US" b="1" dirty="0" err="1" smtClean="0">
                <a:latin typeface="Corbel" panose="020B0503020204020204" pitchFamily="34" charset="0"/>
              </a:rPr>
              <a:t>simili</a:t>
            </a:r>
            <a:endParaRPr lang="en-US" b="1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orbel" panose="020B0503020204020204" pitchFamily="34" charset="0"/>
              </a:rPr>
              <a:t>Contributi</a:t>
            </a:r>
            <a:r>
              <a:rPr lang="en-US" dirty="0" smtClean="0">
                <a:latin typeface="Corbel" panose="020B0503020204020204" pitchFamily="34" charset="0"/>
              </a:rPr>
              <a:t> a </a:t>
            </a:r>
            <a:r>
              <a:rPr lang="en-US" dirty="0" err="1" smtClean="0">
                <a:latin typeface="Corbel" panose="020B0503020204020204" pitchFamily="34" charset="0"/>
              </a:rPr>
              <a:t>eventi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reali</a:t>
            </a:r>
            <a:endParaRPr lang="en-US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orbel" panose="020B0503020204020204" pitchFamily="34" charset="0"/>
              </a:rPr>
              <a:t>Azioni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congiunte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insieme</a:t>
            </a:r>
            <a:r>
              <a:rPr lang="en-US" dirty="0" smtClean="0">
                <a:latin typeface="Corbel" panose="020B0503020204020204" pitchFamily="34" charset="0"/>
              </a:rPr>
              <a:t> ad </a:t>
            </a:r>
            <a:r>
              <a:rPr lang="en-US" dirty="0" err="1" smtClean="0">
                <a:latin typeface="Corbel" panose="020B0503020204020204" pitchFamily="34" charset="0"/>
              </a:rPr>
              <a:t>altre</a:t>
            </a:r>
            <a:r>
              <a:rPr lang="en-US" dirty="0" smtClean="0">
                <a:latin typeface="Corbel" panose="020B0503020204020204" pitchFamily="34" charset="0"/>
              </a:rPr>
              <a:t> OSC e ONG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orbel" panose="020B0503020204020204" pitchFamily="34" charset="0"/>
              </a:rPr>
              <a:t>Campagne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ombrello</a:t>
            </a:r>
            <a:r>
              <a:rPr lang="en-US" dirty="0" smtClean="0">
                <a:latin typeface="Corbel" panose="020B0503020204020204" pitchFamily="34" charset="0"/>
              </a:rPr>
              <a:t> con </a:t>
            </a:r>
            <a:r>
              <a:rPr lang="en-US" dirty="0" err="1" smtClean="0">
                <a:latin typeface="Corbel" panose="020B0503020204020204" pitchFamily="34" charset="0"/>
              </a:rPr>
              <a:t>eventi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locali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99058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7"/>
          <a:stretch/>
        </p:blipFill>
        <p:spPr bwMode="auto">
          <a:xfrm>
            <a:off x="1309991" y="700392"/>
            <a:ext cx="8992679" cy="5058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8898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Informazioni aggiuntive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3879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Lasciatevi ispirare!</a:t>
            </a:r>
            <a:r>
              <a:rPr lang="nl-NL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nl-NL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Campagne dal nostro network 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l-NL" sz="2400">
                <a:latin typeface="Corbel" panose="020B0503020204020204" pitchFamily="34" charset="0"/>
              </a:rPr>
              <a:t>Humza Production ‘</a:t>
            </a:r>
            <a:r>
              <a:rPr lang="nl-NL" sz="2400" u="sng">
                <a:latin typeface="Corbel" panose="020B0503020204020204" pitchFamily="34" charset="0"/>
                <a:hlinkClick r:id="rId3"/>
              </a:rPr>
              <a:t>Diary of a Bad Man</a:t>
            </a:r>
            <a:r>
              <a:rPr lang="nl-NL" sz="2400">
                <a:latin typeface="Corbel" panose="020B0503020204020204" pitchFamily="34" charset="0"/>
              </a:rPr>
              <a:t>’</a:t>
            </a:r>
          </a:p>
          <a:p>
            <a:pPr marL="0" indent="0">
              <a:buNone/>
            </a:pPr>
            <a:r>
              <a:rPr lang="nl-NL" sz="2400" u="sng">
                <a:latin typeface="Corbel" panose="020B0503020204020204" pitchFamily="34" charset="0"/>
                <a:hlinkClick r:id="rId4"/>
              </a:rPr>
              <a:t>Families Matter</a:t>
            </a:r>
            <a:r>
              <a:rPr lang="nl-NL" sz="2400">
                <a:latin typeface="Corbel" panose="020B0503020204020204" pitchFamily="34" charset="0"/>
              </a:rPr>
              <a:t> website.</a:t>
            </a:r>
          </a:p>
          <a:p>
            <a:pPr marL="0" indent="0">
              <a:buNone/>
            </a:pPr>
            <a:r>
              <a:rPr lang="nl-NL" sz="2400">
                <a:latin typeface="Corbel" panose="020B0503020204020204" pitchFamily="34" charset="0"/>
              </a:rPr>
              <a:t>Dare to be grey ‘</a:t>
            </a:r>
            <a:r>
              <a:rPr lang="nl-NL" sz="2400" u="sng">
                <a:latin typeface="Corbel" panose="020B0503020204020204" pitchFamily="34" charset="0"/>
                <a:hlinkClick r:id="rId5"/>
              </a:rPr>
              <a:t>Campaign against polarisation’</a:t>
            </a:r>
            <a:endParaRPr lang="nl-NL" sz="240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nl-NL" sz="2400">
                <a:latin typeface="Corbel" panose="020B0503020204020204" pitchFamily="34" charset="0"/>
              </a:rPr>
              <a:t>Jihad against extremism ‘</a:t>
            </a:r>
            <a:r>
              <a:rPr lang="nl-NL" sz="2400" u="sng">
                <a:latin typeface="Corbel" panose="020B0503020204020204" pitchFamily="34" charset="0"/>
                <a:hlinkClick r:id="rId6"/>
              </a:rPr>
              <a:t>Campaign for moderate Islam</a:t>
            </a:r>
            <a:r>
              <a:rPr lang="nl-NL" sz="2400">
                <a:latin typeface="Corbel" panose="020B0503020204020204" pitchFamily="34" charset="0"/>
              </a:rPr>
              <a:t>’</a:t>
            </a:r>
          </a:p>
          <a:p>
            <a:pPr marL="0" indent="0">
              <a:buNone/>
            </a:pPr>
            <a:r>
              <a:rPr lang="nl-NL" sz="2400">
                <a:latin typeface="Corbel" panose="020B0503020204020204" pitchFamily="34" charset="0"/>
              </a:rPr>
              <a:t>Humans of Tomorrow ‘</a:t>
            </a:r>
            <a:r>
              <a:rPr lang="nl-NL" sz="2400" u="sng">
                <a:latin typeface="Corbel" panose="020B0503020204020204" pitchFamily="34" charset="0"/>
                <a:hlinkClick r:id="rId7"/>
              </a:rPr>
              <a:t>Promotion of human rights</a:t>
            </a:r>
            <a:r>
              <a:rPr lang="nl-NL" sz="2400">
                <a:latin typeface="Corbel" panose="020B0503020204020204" pitchFamily="34" charset="0"/>
              </a:rPr>
              <a:t>’</a:t>
            </a:r>
          </a:p>
          <a:p>
            <a:pPr marL="0" indent="0">
              <a:buNone/>
            </a:pPr>
            <a:r>
              <a:rPr lang="nl-NL" sz="2400" u="sng">
                <a:latin typeface="Corbel" panose="020B0503020204020204" pitchFamily="34" charset="0"/>
                <a:hlinkClick r:id="rId8"/>
              </a:rPr>
              <a:t>Citizen's Awakening</a:t>
            </a:r>
            <a:r>
              <a:rPr lang="nl-NL" sz="2400">
                <a:latin typeface="Corbel" panose="020B0503020204020204" pitchFamily="34" charset="0"/>
              </a:rPr>
              <a:t> network</a:t>
            </a:r>
          </a:p>
          <a:p>
            <a:pPr marL="0" indent="0">
              <a:buNone/>
            </a:pPr>
            <a:r>
              <a:rPr lang="nl-NL" sz="2400">
                <a:latin typeface="Corbel" panose="020B0503020204020204" pitchFamily="34" charset="0"/>
              </a:rPr>
              <a:t>Finn Church Aid ‘</a:t>
            </a:r>
            <a:r>
              <a:rPr lang="nl-NL" sz="2400" u="sng">
                <a:latin typeface="Corbel" panose="020B0503020204020204" pitchFamily="34" charset="0"/>
                <a:hlinkClick r:id="rId9"/>
              </a:rPr>
              <a:t>Awareness Campaign</a:t>
            </a:r>
            <a:r>
              <a:rPr lang="nl-NL" sz="2400">
                <a:latin typeface="Corbel" panose="020B0503020204020204" pitchFamily="34" charset="0"/>
              </a:rPr>
              <a:t> about life in Syria’</a:t>
            </a:r>
          </a:p>
          <a:p>
            <a:pPr marL="0" indent="0">
              <a:buNone/>
            </a:pPr>
            <a:r>
              <a:rPr lang="nl-NL" sz="2400">
                <a:latin typeface="Corbel" panose="020B0503020204020204" pitchFamily="34" charset="0"/>
              </a:rPr>
              <a:t>Atheneum Anderlecht ‘</a:t>
            </a:r>
            <a:r>
              <a:rPr lang="nl-NL" sz="2400" u="sng">
                <a:latin typeface="Corbel" panose="020B0503020204020204" pitchFamily="34" charset="0"/>
                <a:hlinkClick r:id="rId10"/>
              </a:rPr>
              <a:t>Hope and inclusion</a:t>
            </a:r>
            <a:r>
              <a:rPr lang="nl-NL" sz="2400">
                <a:latin typeface="Corbel" panose="020B0503020204020204" pitchFamily="34" charset="0"/>
              </a:rPr>
              <a:t>’</a:t>
            </a:r>
          </a:p>
          <a:p>
            <a:pPr marL="0" indent="0">
              <a:buNone/>
            </a:pPr>
            <a:r>
              <a:rPr lang="nl-NL" sz="2400">
                <a:latin typeface="Corbel" panose="020B0503020204020204" pitchFamily="34" charset="0"/>
              </a:rPr>
              <a:t>Families Against </a:t>
            </a:r>
            <a:r>
              <a:rPr lang="nl-NL" sz="2400" u="sng">
                <a:latin typeface="Corbel" panose="020B0503020204020204" pitchFamily="34" charset="0"/>
                <a:hlinkClick r:id="rId11"/>
              </a:rPr>
              <a:t>Terrorism and Extremism</a:t>
            </a:r>
            <a:r>
              <a:rPr lang="nl-NL" sz="2400">
                <a:latin typeface="Corbel" panose="020B0503020204020204" pitchFamily="34" charset="0"/>
              </a:rPr>
              <a:t> (FATE)</a:t>
            </a:r>
          </a:p>
          <a:p>
            <a:pPr marL="0" indent="0">
              <a:buNone/>
            </a:pPr>
            <a:r>
              <a:rPr lang="nl-NL" sz="2400">
                <a:latin typeface="Corbel" panose="020B0503020204020204" pitchFamily="34" charset="0"/>
              </a:rPr>
              <a:t>YouTube video in French: </a:t>
            </a:r>
            <a:r>
              <a:rPr lang="nl-NL" sz="2400" u="sng">
                <a:latin typeface="Corbel" panose="020B0503020204020204" pitchFamily="34" charset="0"/>
                <a:hlinkClick r:id="rId12"/>
              </a:rPr>
              <a:t>Stop-Djihadisme</a:t>
            </a:r>
            <a:endParaRPr lang="nl-NL" sz="240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161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Strumenti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tutorial e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manuali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62986"/>
            <a:ext cx="10515600" cy="50343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 dirty="0" err="1" smtClean="0">
                <a:latin typeface="Corbel" panose="020B0503020204020204" pitchFamily="34" charset="0"/>
              </a:rPr>
              <a:t>Guida</a:t>
            </a:r>
            <a:r>
              <a:rPr lang="en-US" sz="1600" b="1" dirty="0" smtClean="0">
                <a:latin typeface="Corbel" panose="020B0503020204020204" pitchFamily="34" charset="0"/>
              </a:rPr>
              <a:t> </a:t>
            </a:r>
            <a:r>
              <a:rPr lang="en-US" sz="1600" b="1" dirty="0" err="1" smtClean="0">
                <a:latin typeface="Corbel" panose="020B0503020204020204" pitchFamily="34" charset="0"/>
              </a:rPr>
              <a:t>informativa</a:t>
            </a:r>
            <a:r>
              <a:rPr lang="en-US" sz="1600" b="1" dirty="0" smtClean="0">
                <a:latin typeface="Corbel" panose="020B0503020204020204" pitchFamily="34" charset="0"/>
              </a:rPr>
              <a:t> </a:t>
            </a:r>
            <a:r>
              <a:rPr lang="en-US" sz="1600" b="1" dirty="0" err="1" smtClean="0">
                <a:latin typeface="Corbel" panose="020B0503020204020204" pitchFamily="34" charset="0"/>
              </a:rPr>
              <a:t>sul</a:t>
            </a:r>
            <a:r>
              <a:rPr lang="en-US" sz="1600" b="1" dirty="0" smtClean="0">
                <a:latin typeface="Corbel" panose="020B0503020204020204" pitchFamily="34" charset="0"/>
              </a:rPr>
              <a:t> counter </a:t>
            </a:r>
            <a:r>
              <a:rPr lang="en-US" sz="1600" b="1" dirty="0">
                <a:latin typeface="Corbel" panose="020B0503020204020204" pitchFamily="34" charset="0"/>
              </a:rPr>
              <a:t>speech </a:t>
            </a: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3"/>
              </a:rPr>
              <a:t>http://www.strategicdialogue.org/wp-content/uploads/2016/06/OCCI-Counterspeech-Information-Pack-English.pdf</a:t>
            </a:r>
            <a:endParaRPr lang="nl-NL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b="1" dirty="0" err="1" smtClean="0">
                <a:latin typeface="Corbel" panose="020B0503020204020204" pitchFamily="34" charset="0"/>
              </a:rPr>
              <a:t>Manuale</a:t>
            </a:r>
            <a:r>
              <a:rPr lang="en-US" sz="1600" b="1" dirty="0" smtClean="0">
                <a:latin typeface="Corbel" panose="020B0503020204020204" pitchFamily="34" charset="0"/>
              </a:rPr>
              <a:t> di </a:t>
            </a:r>
            <a:r>
              <a:rPr lang="en-US" sz="1600" b="1" dirty="0" err="1" smtClean="0">
                <a:latin typeface="Corbel" panose="020B0503020204020204" pitchFamily="34" charset="0"/>
              </a:rPr>
              <a:t>contronarrazione</a:t>
            </a:r>
            <a:endParaRPr lang="en-US" sz="16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4"/>
              </a:rPr>
              <a:t>http://www.strategicdialogue.org/wp-content/uploads/2016/06/Counter-narrative-Handbook_1.pdf</a:t>
            </a:r>
            <a:endParaRPr lang="nl-NL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5"/>
              </a:rPr>
              <a:t>www.counternarratives.org</a:t>
            </a:r>
            <a:endParaRPr lang="en-US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u="sng" dirty="0">
                <a:hlinkClick r:id="rId3"/>
              </a:rPr>
              <a:t>http://www.strategicdialogue.org/wp-content/uploads/2016/06/OCCI-Counterspeech-Information-Pack-English.pdf</a:t>
            </a:r>
            <a:r>
              <a:rPr lang="en-US" sz="1600" u="sng" dirty="0"/>
              <a:t> </a:t>
            </a:r>
            <a:r>
              <a:rPr lang="en-US" sz="1600" b="1" dirty="0">
                <a:latin typeface="Corbel" panose="020B0503020204020204" pitchFamily="34" charset="0"/>
              </a:rPr>
              <a:t>(10 pager) </a:t>
            </a:r>
          </a:p>
          <a:p>
            <a:pPr marL="0" indent="0">
              <a:buNone/>
            </a:pPr>
            <a:r>
              <a:rPr lang="en-US" sz="1600" b="1" dirty="0" err="1" smtClean="0">
                <a:latin typeface="Corbel" panose="020B0503020204020204" pitchFamily="34" charset="0"/>
              </a:rPr>
              <a:t>Manuale</a:t>
            </a:r>
            <a:r>
              <a:rPr lang="en-US" sz="1600" b="1" dirty="0" smtClean="0">
                <a:latin typeface="Corbel" panose="020B0503020204020204" pitchFamily="34" charset="0"/>
              </a:rPr>
              <a:t> per la </a:t>
            </a:r>
            <a:r>
              <a:rPr lang="en-US" sz="1600" b="1" dirty="0" err="1" smtClean="0">
                <a:latin typeface="Corbel" panose="020B0503020204020204" pitchFamily="34" charset="0"/>
              </a:rPr>
              <a:t>creazione</a:t>
            </a:r>
            <a:r>
              <a:rPr lang="en-US" sz="1600" b="1" dirty="0" smtClean="0">
                <a:latin typeface="Corbel" panose="020B0503020204020204" pitchFamily="34" charset="0"/>
              </a:rPr>
              <a:t> di </a:t>
            </a:r>
            <a:r>
              <a:rPr lang="en-US" sz="1600" b="1" dirty="0" err="1" smtClean="0">
                <a:latin typeface="Corbel" panose="020B0503020204020204" pitchFamily="34" charset="0"/>
              </a:rPr>
              <a:t>campagne</a:t>
            </a:r>
            <a:r>
              <a:rPr lang="en-US" sz="1600" b="1" dirty="0" smtClean="0">
                <a:latin typeface="Corbel" panose="020B0503020204020204" pitchFamily="34" charset="0"/>
              </a:rPr>
              <a:t> </a:t>
            </a:r>
            <a:r>
              <a:rPr lang="en-US" sz="1600" b="1" dirty="0" err="1" smtClean="0">
                <a:latin typeface="Corbel" panose="020B0503020204020204" pitchFamily="34" charset="0"/>
              </a:rPr>
              <a:t>su</a:t>
            </a:r>
            <a:r>
              <a:rPr lang="en-US" sz="1600" b="1" dirty="0" smtClean="0">
                <a:latin typeface="Corbel" panose="020B0503020204020204" pitchFamily="34" charset="0"/>
              </a:rPr>
              <a:t> Twitter</a:t>
            </a:r>
            <a:endParaRPr lang="en-US" sz="16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6"/>
              </a:rPr>
              <a:t>http://esmeefairbairn.org.uk/</a:t>
            </a:r>
            <a:endParaRPr lang="nl-NL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Corbel" panose="020B0503020204020204" pitchFamily="34" charset="0"/>
              </a:rPr>
              <a:t>Facebook SMB</a:t>
            </a:r>
            <a:endParaRPr lang="nl-NL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nl-NL" sz="1600" dirty="0">
                <a:latin typeface="Corbel" panose="020B0503020204020204" pitchFamily="34" charset="0"/>
              </a:rPr>
              <a:t> </a:t>
            </a:r>
            <a:r>
              <a:rPr lang="en-US" sz="1600" dirty="0">
                <a:latin typeface="Corbel" panose="020B0503020204020204" pitchFamily="34" charset="0"/>
                <a:hlinkClick r:id="rId7"/>
              </a:rPr>
              <a:t>https://www.facebook.com/blueprint?attachment_canonical_url=https%3A%2F%2Fwww.facebook.com%2Fblueprint</a:t>
            </a:r>
            <a:endParaRPr lang="nl-NL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b="1" dirty="0" err="1" smtClean="0">
                <a:latin typeface="Corbel" panose="020B0503020204020204" pitchFamily="34" charset="0"/>
              </a:rPr>
              <a:t>Inserzioni</a:t>
            </a:r>
            <a:r>
              <a:rPr lang="en-US" sz="1600" b="1" dirty="0" smtClean="0">
                <a:latin typeface="Corbel" panose="020B0503020204020204" pitchFamily="34" charset="0"/>
              </a:rPr>
              <a:t> Facebook per </a:t>
            </a:r>
            <a:r>
              <a:rPr lang="en-US" sz="1600" b="1" dirty="0" err="1" smtClean="0">
                <a:latin typeface="Corbel" panose="020B0503020204020204" pitchFamily="34" charset="0"/>
              </a:rPr>
              <a:t>il</a:t>
            </a:r>
            <a:r>
              <a:rPr lang="en-US" sz="1600" b="1" dirty="0" smtClean="0">
                <a:latin typeface="Corbel" panose="020B0503020204020204" pitchFamily="34" charset="0"/>
              </a:rPr>
              <a:t> no-profit</a:t>
            </a:r>
            <a:endParaRPr lang="nl-NL" sz="16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8"/>
              </a:rPr>
              <a:t>https://nonprofits.fb.com/topic/ads/</a:t>
            </a:r>
            <a:endParaRPr lang="nl-NL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b="1" dirty="0" err="1" smtClean="0">
                <a:latin typeface="Corbel" panose="020B0503020204020204" pitchFamily="34" charset="0"/>
              </a:rPr>
              <a:t>Programma</a:t>
            </a:r>
            <a:r>
              <a:rPr lang="en-US" sz="1600" b="1" dirty="0" smtClean="0">
                <a:latin typeface="Corbel" panose="020B0503020204020204" pitchFamily="34" charset="0"/>
              </a:rPr>
              <a:t> </a:t>
            </a:r>
            <a:r>
              <a:rPr lang="en-US" sz="1600" b="1" dirty="0" err="1" smtClean="0">
                <a:latin typeface="Corbel" panose="020B0503020204020204" pitchFamily="34" charset="0"/>
              </a:rPr>
              <a:t>Youtube</a:t>
            </a:r>
            <a:r>
              <a:rPr lang="en-US" sz="1600" b="1" dirty="0" smtClean="0">
                <a:latin typeface="Corbel" panose="020B0503020204020204" pitchFamily="34" charset="0"/>
              </a:rPr>
              <a:t> per </a:t>
            </a:r>
            <a:r>
              <a:rPr lang="en-US" sz="1600" b="1" dirty="0" err="1" smtClean="0">
                <a:latin typeface="Corbel" panose="020B0503020204020204" pitchFamily="34" charset="0"/>
              </a:rPr>
              <a:t>il</a:t>
            </a:r>
            <a:r>
              <a:rPr lang="en-US" sz="1600" b="1" dirty="0" smtClean="0">
                <a:latin typeface="Corbel" panose="020B0503020204020204" pitchFamily="34" charset="0"/>
              </a:rPr>
              <a:t> no-profit</a:t>
            </a:r>
            <a:endParaRPr lang="nl-NL" sz="16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9"/>
              </a:rPr>
              <a:t>https://www.youtube.com/nonprofits</a:t>
            </a:r>
            <a:endParaRPr lang="en-US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10"/>
              </a:rPr>
              <a:t>https://www.youtube.com/watch?feature=player_embedded&amp;v=YpKAtk5C0lM</a:t>
            </a:r>
            <a:endParaRPr lang="nl-NL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b="1" dirty="0" smtClean="0">
                <a:latin typeface="Corbel" panose="020B0503020204020204" pitchFamily="34" charset="0"/>
              </a:rPr>
              <a:t>I 10 </a:t>
            </a:r>
            <a:r>
              <a:rPr lang="en-US" sz="1600" b="1" dirty="0" err="1" smtClean="0">
                <a:latin typeface="Corbel" panose="020B0503020204020204" pitchFamily="34" charset="0"/>
              </a:rPr>
              <a:t>principi</a:t>
            </a:r>
            <a:r>
              <a:rPr lang="en-US" sz="1600" b="1" dirty="0" smtClean="0">
                <a:latin typeface="Corbel" panose="020B0503020204020204" pitchFamily="34" charset="0"/>
              </a:rPr>
              <a:t> </a:t>
            </a:r>
            <a:r>
              <a:rPr lang="en-US" sz="1600" b="1" dirty="0" err="1" smtClean="0">
                <a:latin typeface="Corbel" panose="020B0503020204020204" pitchFamily="34" charset="0"/>
              </a:rPr>
              <a:t>fondamentali</a:t>
            </a:r>
            <a:r>
              <a:rPr lang="en-US" sz="1600" b="1" dirty="0" smtClean="0">
                <a:latin typeface="Corbel" panose="020B0503020204020204" pitchFamily="34" charset="0"/>
              </a:rPr>
              <a:t> di </a:t>
            </a:r>
            <a:r>
              <a:rPr lang="en-US" sz="1600" b="1" dirty="0" err="1" smtClean="0">
                <a:latin typeface="Corbel" panose="020B0503020204020204" pitchFamily="34" charset="0"/>
              </a:rPr>
              <a:t>Youtube</a:t>
            </a:r>
            <a:endParaRPr lang="en-US" sz="16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11"/>
              </a:rPr>
              <a:t>http://Bit.ly/10fundamentals</a:t>
            </a:r>
            <a:endParaRPr lang="en-US" sz="1600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174107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11233</TotalTime>
  <Words>7807</Words>
  <Application>Microsoft Office PowerPoint</Application>
  <PresentationFormat>Custom</PresentationFormat>
  <Paragraphs>1152</Paragraphs>
  <Slides>112</Slides>
  <Notes>101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3" baseType="lpstr">
      <vt:lpstr>Kantoorthema</vt:lpstr>
      <vt:lpstr>Creare campagne online di contro-narrazione e narrazione alternativa</vt:lpstr>
      <vt:lpstr>Obiettivo</vt:lpstr>
      <vt:lpstr>Principi operativi</vt:lpstr>
      <vt:lpstr>Civil Society Empowerment Programme</vt:lpstr>
      <vt:lpstr>Programma di oggi</vt:lpstr>
      <vt:lpstr>Scambio di esperienze</vt:lpstr>
      <vt:lpstr>Confronto delle aspettative</vt:lpstr>
      <vt:lpstr>È davvero necessario che le organizzazioni della società civile siano presenti e attive online?</vt:lpstr>
      <vt:lpstr>PowerPoint Presentation</vt:lpstr>
      <vt:lpstr>PowerPoint Presentation</vt:lpstr>
      <vt:lpstr>PowerPoint Presentation</vt:lpstr>
      <vt:lpstr>Ritenete che un social network (a esclusione dei 3 grandi) potrebbe essere utilizzato per fermare l’odio/la violenza/ il terrorismo?</vt:lpstr>
      <vt:lpstr>La comunicazione online può essere uno strumento d’intervento?</vt:lpstr>
      <vt:lpstr>I gruppi estremisti ricorrono  agli strumenti online</vt:lpstr>
      <vt:lpstr>PowerPoint Presentation</vt:lpstr>
      <vt:lpstr>PowerPoint Presentation</vt:lpstr>
      <vt:lpstr>Cosa sappiamo su…</vt:lpstr>
      <vt:lpstr>PowerPoint Presentation</vt:lpstr>
      <vt:lpstr>Cosa sappiamo … … sul resto?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Pausa caffè</vt:lpstr>
      <vt:lpstr>Come funziona il mondo online</vt:lpstr>
      <vt:lpstr>Meglio compiuto che perfetto</vt:lpstr>
      <vt:lpstr>Cosa funziona su Twitter?</vt:lpstr>
      <vt:lpstr>PowerPoint Presentation</vt:lpstr>
      <vt:lpstr>Online = dialogo dinamico</vt:lpstr>
      <vt:lpstr>Esercizio</vt:lpstr>
      <vt:lpstr>PowerPoint Presentation</vt:lpstr>
      <vt:lpstr>PowerPoint Presentation</vt:lpstr>
      <vt:lpstr>Esempi di campagne su temi sociali sui social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Pausa pranzo</vt:lpstr>
      <vt:lpstr>Come sviluppare la propria  strategia online</vt:lpstr>
      <vt:lpstr>Strategie di comunicazione </vt:lpstr>
      <vt:lpstr>Sei domande fondamentali</vt:lpstr>
      <vt:lpstr>Call to action</vt:lpstr>
      <vt:lpstr>La dimensione locale è cruciale anche sui social media</vt:lpstr>
      <vt:lpstr>Risposta: voluta o indesiderata</vt:lpstr>
      <vt:lpstr>PowerPoint Presentation</vt:lpstr>
      <vt:lpstr>La visione di RAN  sulla radicalizzazione</vt:lpstr>
      <vt:lpstr>PowerPoint Presentation</vt:lpstr>
      <vt:lpstr>Cosa vi piacerebbe fare online?</vt:lpstr>
      <vt:lpstr>Qual è il vostro obiettivo?</vt:lpstr>
      <vt:lpstr>Obiettivi: da dove iniziare?</vt:lpstr>
      <vt:lpstr>Definire il vostro obiettivo</vt:lpstr>
      <vt:lpstr>Esempi di obiettivi intelligenti</vt:lpstr>
      <vt:lpstr>Esercizio</vt:lpstr>
      <vt:lpstr>Chi è il vostro pubblico target?</vt:lpstr>
      <vt:lpstr>PowerPoint Presentation</vt:lpstr>
      <vt:lpstr>PowerPoint Presentation</vt:lpstr>
      <vt:lpstr>PowerPoint Presentation</vt:lpstr>
      <vt:lpstr>Domande sul gruppo target</vt:lpstr>
      <vt:lpstr>Perché…?</vt:lpstr>
      <vt:lpstr>Una campagna viene sempre fatta per modificare dei comportamenti</vt:lpstr>
      <vt:lpstr>Come influenzerete un cambio di comportamento?</vt:lpstr>
      <vt:lpstr>Qual è il vostro messaggio?</vt:lpstr>
      <vt:lpstr>Camera dell’eco o bolle</vt:lpstr>
      <vt:lpstr>Chi trasmette il messaggio?</vt:lpstr>
      <vt:lpstr>PowerPoint Presentation</vt:lpstr>
      <vt:lpstr>PowerPoint Presentation</vt:lpstr>
      <vt:lpstr>Pausa tè</vt:lpstr>
      <vt:lpstr>Come creare una presenza online</vt:lpstr>
      <vt:lpstr>Come creare contenuti interessanti</vt:lpstr>
      <vt:lpstr>Buona pratica</vt:lpstr>
      <vt:lpstr>Cosa fare e cosa non fare</vt:lpstr>
      <vt:lpstr>Raggiungere le persone online</vt:lpstr>
      <vt:lpstr>Pubblico organico e pubblico a pagamento</vt:lpstr>
      <vt:lpstr>Siete sulla strada giusta?</vt:lpstr>
      <vt:lpstr>Esercizio</vt:lpstr>
      <vt:lpstr>PowerPoint Presentation</vt:lpstr>
      <vt:lpstr>PowerPoint Presentation</vt:lpstr>
      <vt:lpstr>10 Principi base</vt:lpstr>
      <vt:lpstr>Riflessione</vt:lpstr>
      <vt:lpstr>Partnership </vt:lpstr>
      <vt:lpstr>Buon rientro a casa!</vt:lpstr>
      <vt:lpstr>Slide rimanenti sullo sviluppo di competenze </vt:lpstr>
      <vt:lpstr>Quali sono le qualità della vostra campagna?</vt:lpstr>
      <vt:lpstr>Chiedete aiuto. Collaborate.  Agite con intelligenza. </vt:lpstr>
      <vt:lpstr>PowerPoint Presentation</vt:lpstr>
      <vt:lpstr>Informazioni aggiuntive</vt:lpstr>
      <vt:lpstr>Lasciatevi ispirare! Campagne dal nostro network </vt:lpstr>
      <vt:lpstr>Strumenti, tutorial e manuali</vt:lpstr>
      <vt:lpstr>Counter Speech Information Pack</vt:lpstr>
      <vt:lpstr>PowerPoint Presentation</vt:lpstr>
      <vt:lpstr>PowerPoint Presentation</vt:lpstr>
      <vt:lpstr>Open your eyes</vt:lpstr>
      <vt:lpstr>FREE initiative</vt:lpstr>
      <vt:lpstr>Exit Germany, Trojan T-shit</vt:lpstr>
      <vt:lpstr>Give it up 4 ramadan</vt:lpstr>
      <vt:lpstr>Dare to be grey</vt:lpstr>
      <vt:lpstr>PowerPoint Presentation</vt:lpstr>
      <vt:lpstr>Example</vt:lpstr>
      <vt:lpstr>PowerPoint Presentation</vt:lpstr>
      <vt:lpstr>PowerPoint Presentation</vt:lpstr>
      <vt:lpstr>Link…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online alternatives  to the lures of extremist propaganda</dc:title>
  <dc:creator>Wim Klei</dc:creator>
  <cp:lastModifiedBy>DI BATTISTA Sabina</cp:lastModifiedBy>
  <cp:revision>1225</cp:revision>
  <cp:lastPrinted>2017-03-23T07:44:36Z</cp:lastPrinted>
  <dcterms:created xsi:type="dcterms:W3CDTF">2017-02-22T13:10:37Z</dcterms:created>
  <dcterms:modified xsi:type="dcterms:W3CDTF">2017-07-14T11:23:58Z</dcterms:modified>
</cp:coreProperties>
</file>