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3132">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B" initials="C" lastIdx="4" clrIdx="0">
    <p:extLst>
      <p:ext uri="{19B8F6BF-5375-455C-9EA6-DF929625EA0E}">
        <p15:presenceInfo xmlns:p15="http://schemas.microsoft.com/office/powerpoint/2012/main" xmlns="" userId="C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51" autoAdjust="0"/>
    <p:restoredTop sz="58934" autoAdjust="0"/>
  </p:normalViewPr>
  <p:slideViewPr>
    <p:cSldViewPr snapToGrid="0">
      <p:cViewPr varScale="1">
        <p:scale>
          <a:sx n="77" d="100"/>
          <a:sy n="77" d="100"/>
        </p:scale>
        <p:origin x="-2220" y="-84"/>
      </p:cViewPr>
      <p:guideLst>
        <p:guide orient="horz" pos="2160"/>
        <p:guide pos="3840"/>
      </p:guideLst>
    </p:cSldViewPr>
  </p:slid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pPr/>
              <a:t>28-4-2017</a:t>
            </a:fld>
            <a:endParaRPr lang="ro-RO" dirty="0"/>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pPr/>
              <a:t>‹#›</a:t>
            </a:fld>
            <a:endParaRPr lang="ro-RO" dirty="0"/>
          </a:p>
        </p:txBody>
      </p:sp>
    </p:spTree>
    <p:extLst>
      <p:ext uri="{BB962C8B-B14F-4D97-AF65-F5344CB8AC3E}">
        <p14:creationId xmlns:p14="http://schemas.microsoft.com/office/powerpoint/2010/main" xmlns=""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ro.wikipedia.org/wiki/Pres%C4%83_(mijloace_de_informare)"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ro.wikipedia.org/wiki/Algorit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ro.wikipedia.org/wiki/Cenzur%C4%83"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a:t>
            </a:fld>
            <a:endParaRPr lang="ro-RO" dirty="0"/>
          </a:p>
        </p:txBody>
      </p:sp>
    </p:spTree>
    <p:extLst>
      <p:ext uri="{BB962C8B-B14F-4D97-AF65-F5344CB8AC3E}">
        <p14:creationId xmlns:p14="http://schemas.microsoft.com/office/powerpoint/2010/main" xmlns=""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sng" dirty="0"/>
              <a:t>Note to trainer</a:t>
            </a:r>
          </a:p>
          <a:p>
            <a:pPr marL="171450" indent="-171450">
              <a:buFont typeface="Arial" panose="020B0604020202020204" pitchFamily="34" charset="0"/>
              <a:buChar char="•"/>
            </a:pPr>
            <a:r>
              <a:rPr lang="ro-RO" sz="1000" u="sng" dirty="0"/>
              <a:t>Prevent identification bias before mismatch between trainer and trainees occur</a:t>
            </a:r>
          </a:p>
          <a:p>
            <a:pPr marL="171450" indent="-171450">
              <a:buFont typeface="Arial" panose="020B0604020202020204" pitchFamily="34" charset="0"/>
              <a:buChar char="•"/>
            </a:pPr>
            <a:r>
              <a:rPr lang="ro-RO" sz="1000" u="sng" baseline="0" dirty="0"/>
              <a:t>First ask for actual experience and ideas of the participants before showing examples of alien examples</a:t>
            </a:r>
          </a:p>
          <a:p>
            <a:pPr marL="171450" indent="-171450">
              <a:buFont typeface="Arial" panose="020B0604020202020204" pitchFamily="34" charset="0"/>
              <a:buChar char="•"/>
            </a:pPr>
            <a:r>
              <a:rPr lang="ro-RO" sz="1000" u="sng" baseline="0" dirty="0"/>
              <a:t>10’</a:t>
            </a:r>
            <a:endParaRPr lang="ro-RO"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a:t>
            </a:fld>
            <a:endParaRPr lang="ro-RO" dirty="0"/>
          </a:p>
        </p:txBody>
      </p:sp>
    </p:spTree>
    <p:extLst>
      <p:ext uri="{BB962C8B-B14F-4D97-AF65-F5344CB8AC3E}">
        <p14:creationId xmlns:p14="http://schemas.microsoft.com/office/powerpoint/2010/main" xmlns=""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kern="1200" dirty="0">
                <a:solidFill>
                  <a:schemeClr val="tx1"/>
                </a:solidFill>
                <a:effectLst/>
                <a:latin typeface="+mn-lt"/>
              </a:rPr>
              <a:t>Abordarea RAN pentru combaterea eficientă a radicalizării este sintetizată ca așa-numitul „ADN al RAN”.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Implicarea și formarea practicienilor din prima linie este esențială: acești practicieni vor fi primul punct de contact profesional pentru persoanele aflate în situații de risc. Pentru a putea avea o abordare preventivă, aceștia trebuie să recunoască semnele radicalizării și să știe cum să caute sprijin pentru abordarea unor astfel de semnale, păstrând, totodată, o relație pozitivă cu persoana în cauză.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Prevenția este esențială: este crucial să se investească în intervenții menite să înlăture terenul propice pentru radicalizare pentru a preveni astfel de procese sau pentru a le opri cât mai devreme posibil.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Abordarea multi-agenții este esențială: pentru a putea preveni radicalizarea și a proteja persoanele aflate în situații de risc, este necesară cooperarea multi-agenții pentru a asigura o rețea coerentă și fiabilă. În cadrul acestei rețele, se pot împărtăși expertiză și informații, se pot discuta cazuri și pot exista un acord și o asumare comună cu privire la cea mai bună cale de acțiune. Aceste rețele ar trebui să fie combinații între organele de aplicare a legii, organizațiile de asistență profesională, precum și ONG-uri și reprezentanți ai comunităților.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Intervențiile personalizate, adaptate circumstanțelor locale, sunt esențiale: fiecare persoană aflată în situație de risc este diferită, necesitând o abordare de la caz la caz. Este important să se înțeleagă istoricul, nemulțumirile, motivațiile, temerile, frustrările etc. unei persoane pentru a putea elabora o intervenție adecvată. Pe lângă factorii interni, trebuie să se ia în considerare și factorii externi, cum ar fi mediul social al persoanei sau alte circumstanțe locale pentru a-i putea oferi un sprijin eficace.</a:t>
            </a:r>
            <a:endParaRPr lang="ro-RO"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13</a:t>
            </a:fld>
            <a:endParaRPr lang="ro-RO" dirty="0"/>
          </a:p>
        </p:txBody>
      </p:sp>
    </p:spTree>
    <p:extLst>
      <p:ext uri="{BB962C8B-B14F-4D97-AF65-F5344CB8AC3E}">
        <p14:creationId xmlns:p14="http://schemas.microsoft.com/office/powerpoint/2010/main" xmlns=""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ro-RO" sz="1000" dirty="0"/>
              <a:t>Radicalizarea = proces cu factori multipli și parcursuri diferite </a:t>
            </a:r>
          </a:p>
          <a:p>
            <a:pPr marL="171450" indent="-171450">
              <a:buFont typeface="Arial" panose="020B0604020202020204" pitchFamily="34" charset="0"/>
              <a:buChar char="•"/>
            </a:pPr>
            <a:r>
              <a:rPr lang="ro-RO" sz="1000" dirty="0"/>
              <a:t>Tinerii (familii, comunități) sunt victime, mai degrabă decât făptași</a:t>
            </a:r>
          </a:p>
          <a:p>
            <a:pPr marL="171450" lvl="0" indent="-171450">
              <a:buFont typeface="Arial" panose="020B0604020202020204" pitchFamily="34" charset="0"/>
              <a:buChar char="•"/>
            </a:pPr>
            <a:r>
              <a:rPr lang="ro-RO" sz="1000" dirty="0"/>
              <a:t>Prevenția se referă la protejarea persoanelor/comunităților vulnerabile</a:t>
            </a:r>
          </a:p>
          <a:p>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Abordarea RAN pentru combaterea eficientă a radicalizării este sintetizată ca așa-numitul „ADN al RAN”.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Implicarea și formarea practicienilor din prima linie este esențială: acești practicieni vor fi primul punct de contact profesional pentru persoanele aflate în situații de risc. Pentru a putea avea o abordare preventivă, aceștia trebuie să recunoască semnele radicalizării, să știe cum să caute sprijin pentru abordarea unor astfel de semnale, păstrând, totodată, o relație pozitivă cu persoana în cauză.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Prevenția este esențială: este crucial să se investească în intervenții menite să înlăture terenul propice pentru radicalizare pentru a preveni astfel de procese sau pentru a le opri cât mai devreme posibil.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Abordarea multi-agenții este esențială: pentru a putea preveni radicalizarea și a proteja persoanele aflate în situații de risc, este necesară cooperarea multi-agenții pentru a asigura o rețea coerentă și fiabilă. În cadrul acestei rețele, se pot împărtăși expertiză și informații, se pot discuta cazuri și pot exista un acord și o asumare comună cu privire la cea mai bună cale de acțiune. Aceste rețele ar trebui să fie combinații între organele de aplicare a legii, organizațiile de asistență profesională, precum și ONG-uri și reprezentanți ai comunităților. </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Intervențiile personalizate, adaptate circumstanțelor locale, sunt esențiale: fiecare persoană aflată în situație de risc este diferită, necesitând o abordare de la caz la caz. Este important să se înțeleagă istoricul, nemulțumirile, motivațiile, temerile, frustrările etc. unei persoane pentru a putea elabora o intervenție adecvată. Pe lângă factorii interni, trebuie să se ia în considerare și factorii externi, cum ar fi mediul social al persoanei sau alte circumstanțe locale pentru a-i putea oferi un sprijin eficace.</a:t>
            </a:r>
            <a:endParaRPr lang="ro-RO" sz="1000" kern="1200" dirty="0">
              <a:solidFill>
                <a:schemeClr val="tx1"/>
              </a:solidFill>
              <a:effectLst/>
              <a:latin typeface="+mn-lt"/>
              <a:ea typeface="+mn-ea"/>
              <a:cs typeface="+mn-cs"/>
            </a:endParaRP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14</a:t>
            </a:fld>
            <a:endParaRPr lang="ro-RO" dirty="0"/>
          </a:p>
        </p:txBody>
      </p:sp>
    </p:spTree>
    <p:extLst>
      <p:ext uri="{BB962C8B-B14F-4D97-AF65-F5344CB8AC3E}">
        <p14:creationId xmlns:p14="http://schemas.microsoft.com/office/powerpoint/2010/main" xmlns=""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ro-RO" sz="1000" b="1" u="sng" dirty="0"/>
              <a:t>Exemple de factori de împingere</a:t>
            </a:r>
          </a:p>
          <a:p>
            <a:pPr marL="228600" indent="-228600">
              <a:buFont typeface="Arial" panose="020B0604020202020204" pitchFamily="34" charset="0"/>
              <a:buChar char="•"/>
            </a:pPr>
            <a:r>
              <a:rPr lang="ro-RO" sz="1000" dirty="0"/>
              <a:t>Alimentarea nemulțumirilor - excluziunea; senzația puternică de nedreptate; sentimentul de umilire; gândirea binară rigidă; teoriile conspirației, sentimentul de victimizare</a:t>
            </a:r>
          </a:p>
          <a:p>
            <a:pPr marL="228600" indent="-228600">
              <a:buFont typeface="Arial" panose="020B0604020202020204" pitchFamily="34" charset="0"/>
              <a:buChar char="•"/>
            </a:pPr>
            <a:r>
              <a:rPr lang="ro-RO" sz="1000" dirty="0"/>
              <a:t>Alimentarea marginalizării - discriminarea; mobilitatea socială limitată; educația precară; șomajul; infracționalitatea</a:t>
            </a:r>
          </a:p>
          <a:p>
            <a:pPr marL="228600" indent="-228600">
              <a:buFont typeface="Arial" panose="020B0604020202020204" pitchFamily="34" charset="0"/>
              <a:buChar char="•"/>
            </a:pPr>
            <a:r>
              <a:rPr lang="ro-RO" sz="1000" dirty="0"/>
              <a:t>Discursurile politice – în principal, „Occidentul este în război cu islamul”. De asemenea, interzicerea voalului; crizele generate de caricaturi; islamofobia</a:t>
            </a:r>
          </a:p>
          <a:p>
            <a:pPr marL="228600" indent="-228600">
              <a:buFont typeface="Arial" panose="020B0604020202020204" pitchFamily="34" charset="0"/>
              <a:buChar char="•"/>
            </a:pPr>
            <a:r>
              <a:rPr lang="ro-RO" sz="1000" dirty="0"/>
              <a:t>Pretinsa legitimitate ideologică și religioasă - profețiile apocaliptice; interpretarea violentă a jihadului, senzația că islamul este sub asediu și dorința de a proteja umma; opinia că Occidentul înseamnă laicism imoral</a:t>
            </a:r>
          </a:p>
          <a:p>
            <a:pPr marL="228600" indent="-228600">
              <a:buFont typeface="Arial" panose="020B0604020202020204" pitchFamily="34" charset="0"/>
              <a:buChar char="•"/>
            </a:pPr>
            <a:r>
              <a:rPr lang="ro-RO" sz="1000" dirty="0"/>
              <a:t>Alimentarea crizelor culturale și de identitate - marginalizarea culturală; lipsa sentimentului de apartenență fie la societatea de origine, fie la societatea părinților; întărește solidaritatea religioasă cu musulmanii din întreaga lume</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15</a:t>
            </a:fld>
            <a:endParaRPr lang="ro-RO" dirty="0"/>
          </a:p>
        </p:txBody>
      </p:sp>
    </p:spTree>
    <p:extLst>
      <p:ext uri="{BB962C8B-B14F-4D97-AF65-F5344CB8AC3E}">
        <p14:creationId xmlns:p14="http://schemas.microsoft.com/office/powerpoint/2010/main" xmlns=""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ro-RO" sz="1000" b="1" u="sng" dirty="0"/>
              <a:t>Discuție în plen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Radicalizarea are diverse etape.</a:t>
            </a:r>
            <a:r>
              <a:rPr lang="ro-RO" dirty="0"/>
              <a:t> </a:t>
            </a:r>
            <a:r>
              <a:rPr lang="ro-RO" sz="1000" dirty="0"/>
              <a:t>În ce etapă intervine (dorește să intervină) organizația dvs.?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Diverse forme de interacțiune cu grupurile-țintă. Ce alegeți: prevenția, discursul alternativ sau contradiscursul?</a:t>
            </a:r>
          </a:p>
          <a:p>
            <a:pPr marL="171450" lvl="0" indent="-171450">
              <a:buFont typeface="Arial" panose="020B0604020202020204" pitchFamily="34" charset="0"/>
              <a:buChar char="•"/>
            </a:pPr>
            <a:r>
              <a:rPr lang="ro-RO" sz="1000" dirty="0"/>
              <a:t>Dimensiunea locală este esențială. Cum pot fi platformele de comunicare socială un instrument util de intervenție?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16</a:t>
            </a:fld>
            <a:endParaRPr lang="ro-RO" dirty="0"/>
          </a:p>
        </p:txBody>
      </p:sp>
    </p:spTree>
    <p:extLst>
      <p:ext uri="{BB962C8B-B14F-4D97-AF65-F5344CB8AC3E}">
        <p14:creationId xmlns:p14="http://schemas.microsoft.com/office/powerpoint/2010/main" xmlns=""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ro-RO" sz="1000" kern="1200" dirty="0">
                <a:solidFill>
                  <a:schemeClr val="tx1"/>
                </a:solidFill>
                <a:effectLst/>
                <a:latin typeface="+mn-lt"/>
              </a:rPr>
              <a:t>Designerii buni copiază, designerii geniali fură - este un dicton</a:t>
            </a:r>
            <a:r>
              <a:rPr lang="ro-RO" dirty="0"/>
              <a:t> </a:t>
            </a:r>
            <a:r>
              <a:rPr lang="ro-RO" sz="1000" kern="1200" dirty="0">
                <a:solidFill>
                  <a:schemeClr val="tx1"/>
                </a:solidFill>
                <a:effectLst/>
                <a:latin typeface="+mn-lt"/>
              </a:rPr>
              <a:t>bine cunoscut în</a:t>
            </a:r>
            <a:r>
              <a:rPr lang="ro-RO" dirty="0"/>
              <a:t> </a:t>
            </a:r>
            <a:r>
              <a:rPr lang="ro-RO" sz="1000" kern="1200" dirty="0">
                <a:solidFill>
                  <a:schemeClr val="tx1"/>
                </a:solidFill>
                <a:effectLst/>
                <a:latin typeface="+mn-lt"/>
              </a:rPr>
              <a:t>lumea industriilor</a:t>
            </a:r>
            <a:r>
              <a:rPr lang="ro-RO" dirty="0"/>
              <a:t> </a:t>
            </a:r>
            <a:r>
              <a:rPr lang="ro-RO" sz="1000" kern="1200" dirty="0">
                <a:solidFill>
                  <a:schemeClr val="tx1"/>
                </a:solidFill>
                <a:effectLst/>
                <a:latin typeface="+mn-lt"/>
              </a:rPr>
              <a:t>creative</a:t>
            </a:r>
            <a:endParaRPr lang="ro-RO" sz="1000" kern="1200" dirty="0">
              <a:solidFill>
                <a:schemeClr val="tx1"/>
              </a:solidFill>
              <a:effectLst/>
              <a:latin typeface="+mn-lt"/>
              <a:ea typeface="+mn-ea"/>
              <a:cs typeface="+mn-cs"/>
            </a:endParaRPr>
          </a:p>
          <a:p>
            <a:pPr marL="171450" indent="-171450">
              <a:buFont typeface="Arial" panose="020B0604020202020204" pitchFamily="34" charset="0"/>
              <a:buChar char="•"/>
            </a:pPr>
            <a:endParaRPr lang="ro-RO" sz="10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000" kern="1200" dirty="0">
                <a:solidFill>
                  <a:schemeClr val="tx1"/>
                </a:solidFill>
                <a:effectLst/>
                <a:latin typeface="+mn-lt"/>
              </a:rPr>
              <a:t>Aveți în minte campanii care vă inspiră?</a:t>
            </a:r>
            <a:endParaRPr lang="ro-RO" sz="10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000" kern="1200" dirty="0">
                <a:solidFill>
                  <a:schemeClr val="tx1"/>
                </a:solidFill>
                <a:effectLst/>
                <a:latin typeface="+mn-lt"/>
              </a:rPr>
              <a:t>Vă vom prezenta câteva exemple de campanii bine cunoscute care v-ar putea inspira să veniți cu propriile idei de campanie:</a:t>
            </a:r>
            <a:endParaRPr lang="ro-RO" sz="10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000" kern="1200" dirty="0">
                <a:solidFill>
                  <a:schemeClr val="tx1"/>
                </a:solidFill>
                <a:effectLst/>
                <a:latin typeface="+mn-lt"/>
              </a:rPr>
              <a:t>Not Another Brother (Quilliam Foundation –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Netz-gegen-nazis. Au desfășurat un activism offline și l-au prezentat online: </a:t>
            </a:r>
            <a:r>
              <a:rPr lang="ro-RO" sz="1000" u="sng" dirty="0">
                <a:hlinkClick r:id="rId3"/>
              </a:rPr>
              <a:t>http://www.netz-gegen-nazis.de</a:t>
            </a:r>
            <a:endParaRPr lang="ro-RO" sz="1000"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o-RO" sz="1000"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u="none" baseline="0" dirty="0"/>
              <a:t>Aceste exemple se concentrează doar pe combaterea polarizării, neoferind contradiscursuri sau discursuri alternative. Ele arată semne de solidaritate și comunitate.</a:t>
            </a:r>
            <a:endParaRPr lang="ro-RO" sz="100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17</a:t>
            </a:fld>
            <a:endParaRPr lang="ro-RO" dirty="0"/>
          </a:p>
        </p:txBody>
      </p:sp>
    </p:spTree>
    <p:extLst>
      <p:ext uri="{BB962C8B-B14F-4D97-AF65-F5344CB8AC3E}">
        <p14:creationId xmlns:p14="http://schemas.microsoft.com/office/powerpoint/2010/main" xmlns=""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0" dirty="0">
                <a:solidFill>
                  <a:schemeClr val="bg1"/>
                </a:solidFill>
              </a:rPr>
              <a:t>https://youtu.be/IjIQ0ctzyZE</a:t>
            </a:r>
            <a:endParaRPr lang="ro-RO" sz="1000" b="0" dirty="0"/>
          </a:p>
          <a:p>
            <a:r>
              <a:rPr lang="ro-RO" sz="1000" b="0" dirty="0"/>
              <a:t>Linkul trimite la un videoclip de pe YouTube, durata 1:41’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18</a:t>
            </a:fld>
            <a:endParaRPr lang="ro-RO" dirty="0"/>
          </a:p>
        </p:txBody>
      </p:sp>
    </p:spTree>
    <p:extLst>
      <p:ext uri="{BB962C8B-B14F-4D97-AF65-F5344CB8AC3E}">
        <p14:creationId xmlns:p14="http://schemas.microsoft.com/office/powerpoint/2010/main" xmlns=""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u="sng" dirty="0"/>
              <a:t>Note to trainer: I’ll ride with you started as an online </a:t>
            </a:r>
            <a:r>
              <a:rPr lang="ro-RO" sz="1000" u="sng" dirty="0" err="1"/>
              <a:t>twitter</a:t>
            </a:r>
            <a:r>
              <a:rPr lang="ro-RO" sz="1000" u="sng" dirty="0"/>
              <a:t> campaign immediately after racial insult event in Australia. The hashtag and its cause became adopted by a national educational programme.</a:t>
            </a:r>
          </a:p>
          <a:p>
            <a:endParaRPr lang="ro-RO" sz="1000" dirty="0"/>
          </a:p>
          <a:p>
            <a:r>
              <a:rPr lang="ro-RO" sz="1000" dirty="0"/>
              <a:t>Decembrie 2014</a:t>
            </a:r>
          </a:p>
          <a:p>
            <a:r>
              <a:rPr lang="ro-RO" sz="1000" dirty="0"/>
              <a:t>Deși criza ostaticilor de luni din Sydney, Australia, s-a încheiat, circumstanțele incidentului - în care trei oameni, inclusiv atacatorul, au murit, iar alți patru au fost răniți după negocieri care au durat 16 ore - rămân neclare. Nu se știu multe despre motivele lui Man Monis, suspectul implicat în incident, nici detalii despre operațiunea poliției care a pus capăt crizei.</a:t>
            </a:r>
          </a:p>
          <a:p>
            <a:r>
              <a:rPr lang="ro-RO" sz="1000" dirty="0"/>
              <a:t>Tocmai pe fondul acestei incertitudini dominante s-a dezlănțuit online o reacție puternic ostilă față de musulmanii din Australia. Pe măsură ce relatările despre situația ostaticilor s-au răspândit rapid - inclusiv despre identitatea religioasă și naționalitatea atacatorului, precum și despre fluturarea unui steag negru cu cuvintele șahadei, mărturia de credință a musulmanilor - hashtagul principal pentru acest incident pe Twitter, #SydneySiege, a ajuns să întruchipeze urâțenia ocazională și predictibilă a internetului. Au apărut o mulțime de tweeturi xenofobe și antimusulmane, iar Australian Defence League, o grupare de extremă dreapta, a amenințat cu represalii în suburbia Lakemba din Sydney, majoritar musulmană.</a:t>
            </a:r>
          </a:p>
          <a:p>
            <a:endParaRPr lang="ro-RO" sz="1000" dirty="0"/>
          </a:p>
          <a:p>
            <a:r>
              <a:rPr lang="ro-RO" sz="1000" dirty="0"/>
              <a:t>Facebook</a:t>
            </a:r>
          </a:p>
          <a:p>
            <a:r>
              <a:rPr lang="ro-RO" sz="1000" dirty="0"/>
              <a:t>Pare-se că într-un tren, un călător ar fi zărit o femeie musulmană care își scotea hijabul, aparent de teamă să nu devină o țintă. Călătorul i-a spus să și-l pună înapoi și s-a oferit să meargă alături de ea din solidaritate. Așa a început #IllRideWithYou. Hashtagul a devenit viral și încă este în vogă la nivel mondial, deși au trecut ore bune de la încheierea crizei ostaticilor.</a:t>
            </a:r>
          </a:p>
          <a:p>
            <a:endParaRPr lang="ro-RO" sz="1000" dirty="0"/>
          </a:p>
          <a:p>
            <a:r>
              <a:rPr lang="ro-RO" sz="1000" dirty="0"/>
              <a:t>Sursa: https://www.theatlantic.com/international/archive/2014/12/illridewithyou-hashtag-sydney-siege-anti-islam-australia/383765/</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19</a:t>
            </a:fld>
            <a:endParaRPr lang="ro-RO" dirty="0"/>
          </a:p>
        </p:txBody>
      </p:sp>
    </p:spTree>
    <p:extLst>
      <p:ext uri="{BB962C8B-B14F-4D97-AF65-F5344CB8AC3E}">
        <p14:creationId xmlns:p14="http://schemas.microsoft.com/office/powerpoint/2010/main" xmlns=""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20</a:t>
            </a:fld>
            <a:endParaRPr lang="ro-RO" dirty="0"/>
          </a:p>
        </p:txBody>
      </p:sp>
    </p:spTree>
    <p:extLst>
      <p:ext uri="{BB962C8B-B14F-4D97-AF65-F5344CB8AC3E}">
        <p14:creationId xmlns:p14="http://schemas.microsoft.com/office/powerpoint/2010/main" xmlns=""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kern="1200" dirty="0">
                <a:solidFill>
                  <a:schemeClr val="tx1"/>
                </a:solidFill>
                <a:effectLst/>
                <a:latin typeface="+mn-lt"/>
              </a:rPr>
              <a:t>Donate</a:t>
            </a:r>
            <a:r>
              <a:rPr lang="ro-RO" dirty="0"/>
              <a:t> </a:t>
            </a:r>
            <a:r>
              <a:rPr lang="ro-RO" sz="1000" b="1" kern="1200" dirty="0">
                <a:solidFill>
                  <a:schemeClr val="tx1"/>
                </a:solidFill>
                <a:effectLst/>
                <a:latin typeface="+mn-lt"/>
              </a:rPr>
              <a:t>the</a:t>
            </a:r>
            <a:r>
              <a:rPr lang="ro-RO" dirty="0"/>
              <a:t> </a:t>
            </a:r>
            <a:r>
              <a:rPr lang="ro-RO" sz="1000" b="1" kern="1200" dirty="0">
                <a:solidFill>
                  <a:schemeClr val="tx1"/>
                </a:solidFill>
                <a:effectLst/>
                <a:latin typeface="+mn-lt"/>
              </a:rPr>
              <a:t>hate</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Campanie în care fiecare incident raportat de discurs de incitare la ură este transformat într-o donație pentru refugiați. </a:t>
            </a:r>
          </a:p>
          <a:p>
            <a:r>
              <a:rPr lang="ro-RO" sz="1000" u="sng" kern="1200" dirty="0">
                <a:solidFill>
                  <a:schemeClr val="tx1"/>
                </a:solidFill>
                <a:effectLst/>
                <a:latin typeface="+mn-lt"/>
                <a:hlinkClick r:id="rId3"/>
              </a:rPr>
              <a:t>https://www.youtube.com/watch?v=ykH6peLv1wk</a:t>
            </a:r>
            <a:r>
              <a:rPr lang="ro-RO" sz="1000" u="none" kern="1200" dirty="0">
                <a:solidFill>
                  <a:schemeClr val="tx1"/>
                </a:solidFill>
                <a:effectLst/>
                <a:latin typeface="+mn-lt"/>
              </a:rPr>
              <a:t> (videoclip eliminat)</a:t>
            </a:r>
          </a:p>
          <a:p>
            <a:r>
              <a:rPr lang="ro-RO" sz="1000" u="sng" kern="1200" dirty="0">
                <a:solidFill>
                  <a:schemeClr val="tx1"/>
                </a:solidFill>
                <a:effectLst/>
                <a:latin typeface="+mn-lt"/>
                <a:hlinkClick r:id="rId4"/>
              </a:rPr>
              <a:t>http://www.hasshilft.de/index_en.html</a:t>
            </a:r>
            <a:r>
              <a:rPr lang="ro-RO" dirty="0"/>
              <a:t> </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21</a:t>
            </a:fld>
            <a:endParaRPr lang="ro-RO" dirty="0"/>
          </a:p>
        </p:txBody>
      </p:sp>
    </p:spTree>
    <p:extLst>
      <p:ext uri="{BB962C8B-B14F-4D97-AF65-F5344CB8AC3E}">
        <p14:creationId xmlns:p14="http://schemas.microsoft.com/office/powerpoint/2010/main" xmlns=""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b="0" u="sng" baseline="0" dirty="0">
                <a:solidFill>
                  <a:srgbClr val="FF0000"/>
                </a:solidFill>
              </a:rPr>
              <a:t>Following the GAMMMA sections, participants can make use of a template to take notes during the day</a:t>
            </a:r>
            <a:endParaRPr lang="ro-RO"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b="0" u="sng" dirty="0">
                <a:solidFill>
                  <a:srgbClr val="FF0000"/>
                </a:solidFill>
              </a:rPr>
              <a:t>The objective is to help empower CSOs to carry out effective campaigns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a:t>
            </a:fld>
            <a:endParaRPr lang="ro-RO" dirty="0"/>
          </a:p>
        </p:txBody>
      </p:sp>
    </p:spTree>
    <p:extLst>
      <p:ext uri="{BB962C8B-B14F-4D97-AF65-F5344CB8AC3E}">
        <p14:creationId xmlns:p14="http://schemas.microsoft.com/office/powerpoint/2010/main" xmlns=""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dirty="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0" u="none" strike="noStrike" baseline="0" dirty="0"/>
              <a:t>Naziști contra naziști - campania din Wunsiedel, Exit Deutschland [în engleză]</a:t>
            </a:r>
          </a:p>
          <a:p>
            <a:endParaRPr lang="ro-RO" sz="1000" b="1" kern="1200" dirty="0">
              <a:solidFill>
                <a:schemeClr val="tx1"/>
              </a:solidFill>
              <a:effectLst/>
              <a:latin typeface="+mn-lt"/>
              <a:ea typeface="+mn-ea"/>
              <a:cs typeface="+mn-cs"/>
            </a:endParaRPr>
          </a:p>
          <a:p>
            <a:r>
              <a:rPr lang="ro-RO" sz="1000" b="1" kern="1200" dirty="0">
                <a:solidFill>
                  <a:schemeClr val="tx1"/>
                </a:solidFill>
                <a:effectLst/>
                <a:latin typeface="+mn-lt"/>
              </a:rPr>
              <a:t>Naziști</a:t>
            </a:r>
            <a:r>
              <a:rPr lang="ro-RO" dirty="0"/>
              <a:t> </a:t>
            </a:r>
            <a:r>
              <a:rPr lang="ro-RO" sz="1000" b="1" kern="1200" dirty="0">
                <a:solidFill>
                  <a:schemeClr val="tx1"/>
                </a:solidFill>
                <a:effectLst/>
                <a:latin typeface="+mn-lt"/>
              </a:rPr>
              <a:t>contra</a:t>
            </a:r>
            <a:r>
              <a:rPr lang="ro-RO" dirty="0"/>
              <a:t> </a:t>
            </a:r>
            <a:r>
              <a:rPr lang="ro-RO" sz="1000" b="1" kern="1200" dirty="0">
                <a:solidFill>
                  <a:schemeClr val="tx1"/>
                </a:solidFill>
                <a:effectLst/>
                <a:latin typeface="+mn-lt"/>
              </a:rPr>
              <a:t>naziști</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Cu ocazia unui marș de protest</a:t>
            </a:r>
            <a:r>
              <a:rPr lang="ro-RO" dirty="0"/>
              <a:t> </a:t>
            </a:r>
            <a:r>
              <a:rPr lang="ro-RO" sz="1000" kern="1200" baseline="0" dirty="0">
                <a:solidFill>
                  <a:schemeClr val="tx1"/>
                </a:solidFill>
                <a:effectLst/>
                <a:latin typeface="+mn-lt"/>
              </a:rPr>
              <a:t>al neonaziștilor, fiecare metru</a:t>
            </a:r>
            <a:r>
              <a:rPr lang="ro-RO" dirty="0"/>
              <a:t> </a:t>
            </a:r>
            <a:r>
              <a:rPr lang="ro-RO" sz="1000" kern="1200" baseline="0" dirty="0">
                <a:solidFill>
                  <a:schemeClr val="tx1"/>
                </a:solidFill>
                <a:effectLst/>
                <a:latin typeface="+mn-lt"/>
              </a:rPr>
              <a:t>parcurs de aceștia a fost transformat</a:t>
            </a:r>
            <a:r>
              <a:rPr lang="ro-RO" dirty="0"/>
              <a:t> </a:t>
            </a:r>
            <a:r>
              <a:rPr lang="ro-RO" sz="1000" kern="1200" baseline="0" dirty="0">
                <a:solidFill>
                  <a:schemeClr val="tx1"/>
                </a:solidFill>
                <a:effectLst/>
                <a:latin typeface="+mn-lt"/>
              </a:rPr>
              <a:t>în</a:t>
            </a:r>
            <a:r>
              <a:rPr lang="ro-RO" dirty="0"/>
              <a:t> </a:t>
            </a:r>
            <a:r>
              <a:rPr lang="ro-RO" sz="1000" kern="1200" baseline="0" dirty="0">
                <a:solidFill>
                  <a:schemeClr val="tx1"/>
                </a:solidFill>
                <a:effectLst/>
                <a:latin typeface="+mn-lt"/>
              </a:rPr>
              <a:t>donații</a:t>
            </a:r>
            <a:r>
              <a:rPr lang="ro-RO" dirty="0"/>
              <a:t> </a:t>
            </a:r>
            <a:r>
              <a:rPr lang="ro-RO" sz="1000" kern="1200" baseline="0" dirty="0">
                <a:solidFill>
                  <a:schemeClr val="tx1"/>
                </a:solidFill>
                <a:effectLst/>
                <a:latin typeface="+mn-lt"/>
              </a:rPr>
              <a:t>ale unor organizații de caritate</a:t>
            </a:r>
            <a:r>
              <a:rPr lang="ro-RO" dirty="0"/>
              <a:t> </a:t>
            </a:r>
            <a:r>
              <a:rPr lang="ro-RO" sz="1000" kern="1200" baseline="0" dirty="0">
                <a:solidFill>
                  <a:schemeClr val="tx1"/>
                </a:solidFill>
                <a:effectLst/>
                <a:latin typeface="+mn-lt"/>
              </a:rPr>
              <a:t>pro-refugiați.</a:t>
            </a:r>
          </a:p>
          <a:p>
            <a:r>
              <a:rPr lang="ro-RO" sz="1000" kern="1200" dirty="0">
                <a:solidFill>
                  <a:schemeClr val="tx1"/>
                </a:solidFill>
                <a:effectLst/>
                <a:latin typeface="+mn-lt"/>
              </a:rPr>
              <a:t> </a:t>
            </a:r>
          </a:p>
          <a:p>
            <a:r>
              <a:rPr lang="ro-RO" sz="1000" kern="1200" dirty="0">
                <a:solidFill>
                  <a:schemeClr val="tx1"/>
                </a:solidFill>
                <a:effectLst/>
                <a:latin typeface="+mn-lt"/>
              </a:rPr>
              <a:t>Videoclip: </a:t>
            </a:r>
            <a:r>
              <a:rPr lang="ro-RO" sz="1000" u="sng" kern="1200" dirty="0">
                <a:solidFill>
                  <a:schemeClr val="tx1"/>
                </a:solidFill>
                <a:effectLst/>
                <a:latin typeface="+mn-lt"/>
                <a:hlinkClick r:id="rId3"/>
              </a:rPr>
              <a:t>https://www.youtube.com/watch?v=KvjIYl_Nlao</a:t>
            </a:r>
            <a:r>
              <a:rPr lang="ro-RO" dirty="0"/>
              <a:t> </a:t>
            </a:r>
          </a:p>
          <a:p>
            <a:r>
              <a:rPr lang="ro-RO" sz="1000" kern="1200" dirty="0">
                <a:solidFill>
                  <a:schemeClr val="tx1"/>
                </a:solidFill>
                <a:effectLst/>
                <a:latin typeface="+mn-lt"/>
              </a:rPr>
              <a:t>Site web: </a:t>
            </a:r>
            <a:r>
              <a:rPr lang="ro-RO" sz="1000" u="sng" kern="1200" dirty="0">
                <a:solidFill>
                  <a:schemeClr val="tx1"/>
                </a:solidFill>
                <a:effectLst/>
                <a:latin typeface="+mn-lt"/>
                <a:hlinkClick r:id="rId4"/>
              </a:rPr>
              <a:t>http://www.exit-deutschland.de/english/</a:t>
            </a:r>
            <a:endParaRPr lang="ro-RO"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22</a:t>
            </a:fld>
            <a:endParaRPr lang="ro-RO" dirty="0"/>
          </a:p>
        </p:txBody>
      </p:sp>
    </p:spTree>
    <p:extLst>
      <p:ext uri="{BB962C8B-B14F-4D97-AF65-F5344CB8AC3E}">
        <p14:creationId xmlns:p14="http://schemas.microsoft.com/office/powerpoint/2010/main" xmlns=""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23</a:t>
            </a:fld>
            <a:endParaRPr lang="ro-RO" dirty="0"/>
          </a:p>
        </p:txBody>
      </p:sp>
    </p:spTree>
    <p:extLst>
      <p:ext uri="{BB962C8B-B14F-4D97-AF65-F5344CB8AC3E}">
        <p14:creationId xmlns:p14="http://schemas.microsoft.com/office/powerpoint/2010/main" xmlns=""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24</a:t>
            </a:fld>
            <a:endParaRPr lang="ro-RO" dirty="0"/>
          </a:p>
        </p:txBody>
      </p:sp>
    </p:spTree>
    <p:extLst>
      <p:ext uri="{BB962C8B-B14F-4D97-AF65-F5344CB8AC3E}">
        <p14:creationId xmlns:p14="http://schemas.microsoft.com/office/powerpoint/2010/main" xmlns=""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25</a:t>
            </a:fld>
            <a:endParaRPr lang="ro-RO" dirty="0"/>
          </a:p>
        </p:txBody>
      </p:sp>
    </p:spTree>
    <p:extLst>
      <p:ext uri="{BB962C8B-B14F-4D97-AF65-F5344CB8AC3E}">
        <p14:creationId xmlns:p14="http://schemas.microsoft.com/office/powerpoint/2010/main" xmlns=""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1" dirty="0"/>
              <a:t>Acest slide și următoarele 3 slide-uri definesc ce înseamnă a face o campanie. Aici, împărtășim și câteva sfaturi legate de relația online – offline. </a:t>
            </a:r>
            <a:endParaRPr lang="ro-RO" sz="1000" baseline="0" dirty="0"/>
          </a:p>
          <a:p>
            <a:pPr marL="0" indent="0">
              <a:buFont typeface="Arial" panose="020B0604020202020204" pitchFamily="34" charset="0"/>
              <a:buNone/>
            </a:pPr>
            <a:endParaRPr lang="ro-RO" sz="1000" dirty="0"/>
          </a:p>
          <a:p>
            <a:pPr marL="171450" indent="-171450">
              <a:buFont typeface="Arial" panose="020B0604020202020204" pitchFamily="34" charset="0"/>
              <a:buChar char="•"/>
            </a:pPr>
            <a:r>
              <a:rPr lang="ro-RO" sz="1000" dirty="0"/>
              <a:t>Internetul este un spațiu deschis. Oamenii vă vor răspunde înapoi. Atât susținătorii, cât și opozanții vor răspunde la postările, tweeturile și videoclipurile dvs.</a:t>
            </a:r>
          </a:p>
          <a:p>
            <a:pPr marL="171450" indent="-171450">
              <a:buFont typeface="Arial" panose="020B0604020202020204" pitchFamily="34" charset="0"/>
              <a:buChar char="•"/>
            </a:pPr>
            <a:r>
              <a:rPr lang="ro-RO" sz="1000" dirty="0"/>
              <a:t>Exemplu: Mișcarea #Blacklivesmatter nu este coordonată dintr-un punct anume.</a:t>
            </a:r>
          </a:p>
          <a:p>
            <a:pPr marL="171450" indent="-171450">
              <a:buFont typeface="Arial" panose="020B0604020202020204" pitchFamily="34" charset="0"/>
              <a:buChar char="•"/>
            </a:pPr>
            <a:endParaRPr lang="ro-RO" sz="1000" baseline="0" dirty="0"/>
          </a:p>
          <a:p>
            <a:r>
              <a:rPr lang="ro-RO" sz="1000" dirty="0">
                <a:latin typeface="Corbel" panose="020B0503020204020204" pitchFamily="34" charset="0"/>
              </a:rPr>
              <a:t>Campania online este definită de Twitter ca „unirea punctelor” &gt; oamenii se vor alătura conversației începute de dvs. și vor adăuga propriile lor opinii și experiențe.</a:t>
            </a:r>
          </a:p>
          <a:p>
            <a:pPr marL="0" indent="0">
              <a:buFont typeface="Arial" panose="020B0604020202020204" pitchFamily="34" charset="0"/>
              <a:buNone/>
            </a:pPr>
            <a:endParaRPr lang="ro-RO" sz="1000" baseline="0" dirty="0"/>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26</a:t>
            </a:fld>
            <a:endParaRPr lang="ro-RO" dirty="0"/>
          </a:p>
        </p:txBody>
      </p:sp>
    </p:spTree>
    <p:extLst>
      <p:ext uri="{BB962C8B-B14F-4D97-AF65-F5344CB8AC3E}">
        <p14:creationId xmlns:p14="http://schemas.microsoft.com/office/powerpoint/2010/main" xmlns=""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sng" dirty="0"/>
              <a:t>Comunicarea de zi cu zi include: </a:t>
            </a:r>
          </a:p>
          <a:p>
            <a:r>
              <a:rPr lang="ro-RO" sz="1000" baseline="0" dirty="0"/>
              <a:t>Eforturi menite să facă cunoscute organizația și activitățile dvs. în rândul publicului-țintă</a:t>
            </a:r>
          </a:p>
          <a:p>
            <a:r>
              <a:rPr lang="ro-RO" sz="1000" baseline="0" dirty="0"/>
              <a:t>Informări regulate, de ex. despre programele activităților</a:t>
            </a:r>
          </a:p>
          <a:p>
            <a:r>
              <a:rPr lang="ro-RO" sz="1000" baseline="0" dirty="0"/>
              <a:t>Împărtășirea unor date și cifre de importanță în domeniul dvs. de interes</a:t>
            </a:r>
          </a:p>
          <a:p>
            <a:r>
              <a:rPr lang="ro-RO" sz="1000" baseline="0" dirty="0"/>
              <a:t>Rapoarte și comunicate de presă care informează publicul larg despre activitățile și realizările dvs.</a:t>
            </a:r>
          </a:p>
          <a:p>
            <a:r>
              <a:rPr lang="ro-RO" sz="1000" baseline="0" dirty="0"/>
              <a:t>Rapoarte anuale etc.</a:t>
            </a:r>
          </a:p>
          <a:p>
            <a:endParaRPr lang="ro-RO" sz="1000" baseline="0" dirty="0"/>
          </a:p>
          <a:p>
            <a:r>
              <a:rPr lang="ro-RO" sz="1000" b="1" u="sng" baseline="0" dirty="0"/>
              <a:t>Comunicarea reactivă include:</a:t>
            </a:r>
          </a:p>
          <a:p>
            <a:r>
              <a:rPr lang="ro-RO" sz="1000" baseline="0" dirty="0"/>
              <a:t>Comunicate de presă, reuniuni, postări, tweeturi etc. care urmează (imediat) după un anumit eveniment extern, de ex. un atac terorist, o declarație provocatoare a unui politician, o hotărâre a consiliului local etc.</a:t>
            </a:r>
          </a:p>
          <a:p>
            <a:r>
              <a:rPr lang="ro-RO" sz="1000" baseline="0" dirty="0"/>
              <a:t>Scopul este de a vă afirma poziția și/sau de a angrena oamenii să își împărtășească opiniile în legătură cu evenimentul respectiv și/sau pentru a combate efectele evenimentului, de ex. degradarea imaginii publicului dvs. țintă în rândul publicului larg.</a:t>
            </a:r>
          </a:p>
          <a:p>
            <a:r>
              <a:rPr lang="ro-RO" sz="1000" baseline="0" dirty="0"/>
              <a:t>Poate fi parte a unei campanii mai ample, doar poate fi și un efort de comunicare de sine stătător.</a:t>
            </a:r>
          </a:p>
          <a:p>
            <a:endParaRPr lang="ro-RO" sz="1000" baseline="0" dirty="0"/>
          </a:p>
          <a:p>
            <a:r>
              <a:rPr lang="ro-RO" sz="1000" b="1" u="sng" baseline="0" dirty="0"/>
              <a:t>Campania</a:t>
            </a:r>
          </a:p>
          <a:p>
            <a:r>
              <a:rPr lang="ro-RO" sz="1000" baseline="0" dirty="0"/>
              <a:t>O campanie este un set coerent și consecvent de intervenții, eforturi, mijloace și mesaje derulate într-o anumită perioadă de timp cu un obiectiv clar care poate fi recunoscut atât de personalul propriu și voluntari, cât și de publicul dvs. țintă și/sau de publicul larg. Obiectivul poate fi încadrat într-un apel la acțiune. Vreți ca oamenii să înceapă (sau să înceteze) să facă ceva anume. De ex. să cumpere o mașină, să voteze pentru un candidat, să candideze pentru o bursă sau să se aboneze la buletinul dvs. informativ. O campanie are întotdeauna un public-țintă clar definit. Într-o campanie bine concepută, toate eforturile sunt concentrate pe un astfel de public-țintă, nu pe terțe părți. Totuși, nu trebuie să fiți orbi la reacția pe care campania dvs. o poate suscita în rândul altor grupuri decât publicul dvs. țintă. Ar putea deveni clar că nu puteți ignora aceste reacții dat fiind că interferează cu strategia dvs.</a:t>
            </a:r>
            <a:endParaRPr lang="ro-RO" sz="1000" dirty="0">
              <a:latin typeface="Corbel" panose="020B0503020204020204" pitchFamily="34" charset="0"/>
            </a:endParaRPr>
          </a:p>
          <a:p>
            <a:endParaRPr lang="ro-RO"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27</a:t>
            </a:fld>
            <a:endParaRPr lang="ro-RO" dirty="0"/>
          </a:p>
        </p:txBody>
      </p:sp>
    </p:spTree>
    <p:extLst>
      <p:ext uri="{BB962C8B-B14F-4D97-AF65-F5344CB8AC3E}">
        <p14:creationId xmlns:p14="http://schemas.microsoft.com/office/powerpoint/2010/main" xmlns=""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1" dirty="0"/>
              <a:t>Strategiile de comunicare și de campanie combină întotdeauna atât eforturi online, cât și offline</a:t>
            </a:r>
          </a:p>
          <a:p>
            <a:pPr marL="171450" indent="-171450">
              <a:buFont typeface="Arial" panose="020B0604020202020204" pitchFamily="34" charset="0"/>
              <a:buChar char="•"/>
            </a:pPr>
            <a:r>
              <a:rPr lang="ro-RO" sz="1000" baseline="0" dirty="0"/>
              <a:t>Noteingang este un vechi exemplu de campanie germană de succes vizând combaterea atacurilor violente și rasiste în primii ani ai secolului XXI. </a:t>
            </a:r>
          </a:p>
          <a:p>
            <a:pPr marL="171450" indent="-171450">
              <a:buFont typeface="Arial" panose="020B0604020202020204" pitchFamily="34" charset="0"/>
              <a:buChar char="•"/>
            </a:pPr>
            <a:r>
              <a:rPr lang="ro-RO" sz="1000" baseline="0" dirty="0"/>
              <a:t>Cu destul timp înainte de răspândirea la scară largă a internetului. </a:t>
            </a:r>
          </a:p>
          <a:p>
            <a:pPr marL="171450" indent="-171450">
              <a:buFont typeface="Arial" panose="020B0604020202020204" pitchFamily="34" charset="0"/>
              <a:buChar char="•"/>
            </a:pPr>
            <a:r>
              <a:rPr lang="ro-RO" sz="1000" baseline="0" dirty="0"/>
              <a:t>Campania a constat, printre altele, în afișe de vitrine pe care proprietarii de baruri, de magazine sau persoanele fizice le puteau lipi pe ușile și ferestrele lor indicând spații sigure în care oamenii se puteau refugia dacă erau atacați sau amenințați pe stradă. </a:t>
            </a:r>
          </a:p>
          <a:p>
            <a:pPr marL="171450" indent="-171450">
              <a:buFont typeface="Arial" panose="020B0604020202020204" pitchFamily="34" charset="0"/>
              <a:buChar char="•"/>
            </a:pPr>
            <a:r>
              <a:rPr lang="ro-RO" sz="1000" baseline="0" dirty="0"/>
              <a:t>Este interesant ritmul rapid în care s-a răspândit această campanie (în absența unor platforme precum Twitter sau Facebook), dar și simplitatea și mesajul său clar.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28</a:t>
            </a:fld>
            <a:endParaRPr lang="ro-RO" dirty="0"/>
          </a:p>
        </p:txBody>
      </p:sp>
    </p:spTree>
    <p:extLst>
      <p:ext uri="{BB962C8B-B14F-4D97-AF65-F5344CB8AC3E}">
        <p14:creationId xmlns:p14="http://schemas.microsoft.com/office/powerpoint/2010/main" xmlns=""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kern="1200" dirty="0">
                <a:solidFill>
                  <a:schemeClr val="tx1"/>
                </a:solidFill>
                <a:effectLst/>
                <a:latin typeface="+mn-lt"/>
              </a:rPr>
              <a:t>Asociación Madres de Plaza de Mayo (comemorarea a 35 de ani)</a:t>
            </a:r>
          </a:p>
          <a:p>
            <a:r>
              <a:rPr lang="ro-RO" sz="1000" u="sng" kern="1200" dirty="0">
                <a:solidFill>
                  <a:schemeClr val="tx1"/>
                </a:solidFill>
                <a:effectLst/>
                <a:latin typeface="+mn-lt"/>
                <a:hlinkClick r:id="rId3"/>
              </a:rPr>
              <a:t>http://www.bbc.com/news/world-latin-america-17847134</a:t>
            </a:r>
            <a:endParaRPr lang="ro-RO" sz="1000" kern="1200" dirty="0">
              <a:solidFill>
                <a:schemeClr val="tx1"/>
              </a:solidFill>
              <a:effectLst/>
              <a:latin typeface="+mn-lt"/>
              <a:ea typeface="+mn-ea"/>
              <a:cs typeface="+mn-cs"/>
            </a:endParaRP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29</a:t>
            </a:fld>
            <a:endParaRPr lang="ro-RO" dirty="0"/>
          </a:p>
        </p:txBody>
      </p:sp>
    </p:spTree>
    <p:extLst>
      <p:ext uri="{BB962C8B-B14F-4D97-AF65-F5344CB8AC3E}">
        <p14:creationId xmlns:p14="http://schemas.microsoft.com/office/powerpoint/2010/main" xmlns=""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1" dirty="0"/>
              <a:t>Aceste întrebări vă ghidează în procesul de pregătire a unei strategii reușite de campanie de contradiscurs/discurs alternativ (C/A)</a:t>
            </a:r>
          </a:p>
          <a:p>
            <a:pPr marL="171450" indent="-171450">
              <a:buFont typeface="Arial" panose="020B0604020202020204" pitchFamily="34" charset="0"/>
              <a:buChar char="•"/>
            </a:pPr>
            <a:r>
              <a:rPr lang="ro-RO" sz="1000" baseline="0" dirty="0"/>
              <a:t>Vă vor ajuta să înțelegeți DE CE-ul și CE-ul campaniei dvs. </a:t>
            </a:r>
          </a:p>
          <a:p>
            <a:pPr marL="171450" indent="-171450">
              <a:buFont typeface="Arial" panose="020B0604020202020204" pitchFamily="34" charset="0"/>
              <a:buChar char="•"/>
            </a:pPr>
            <a:r>
              <a:rPr lang="ro-RO" sz="1000" baseline="0" dirty="0"/>
              <a:t>Răspunsurile vă ajută să înțelegeți relația dintre scopul, publicul și forma și conținutul mesajului dvs. </a:t>
            </a:r>
          </a:p>
          <a:p>
            <a:pPr marL="171450" indent="-171450">
              <a:buFont typeface="Arial" panose="020B0604020202020204" pitchFamily="34" charset="0"/>
              <a:buChar char="•"/>
            </a:pPr>
            <a:r>
              <a:rPr lang="ro-RO" sz="1000" baseline="0" dirty="0"/>
              <a:t>Mai simplu spus: înțelegeți ceea ce faceți? Sunt acțiunile dvs. cel mai eficient mod de a realiza ce v-ați propus, având în vedere gândirea, opiniile, valorile și comportamentul publicului dvs. țintă?</a:t>
            </a:r>
          </a:p>
          <a:p>
            <a:pPr marL="171450" indent="-171450">
              <a:buFont typeface="Arial" panose="020B0604020202020204" pitchFamily="34" charset="0"/>
              <a:buChar char="•"/>
            </a:pPr>
            <a:endParaRPr lang="ro-RO"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30</a:t>
            </a:fld>
            <a:endParaRPr lang="ro-RO" dirty="0"/>
          </a:p>
        </p:txBody>
      </p:sp>
    </p:spTree>
    <p:extLst>
      <p:ext uri="{BB962C8B-B14F-4D97-AF65-F5344CB8AC3E}">
        <p14:creationId xmlns:p14="http://schemas.microsoft.com/office/powerpoint/2010/main" xmlns=""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ro-RO" sz="1000" b="1" dirty="0"/>
              <a:t>Scopuri ale campaniilor de discurs C/A: exemple</a:t>
            </a:r>
          </a:p>
          <a:p>
            <a:pPr marL="228600" indent="-228600">
              <a:buFont typeface="+mj-lt"/>
              <a:buAutoNum type="arabicPeriod"/>
            </a:pPr>
            <a:r>
              <a:rPr lang="ro-RO" sz="1000" dirty="0"/>
              <a:t>Evidențierea organizației și activităților dvs.</a:t>
            </a:r>
          </a:p>
          <a:p>
            <a:pPr marL="228600" indent="-228600">
              <a:buFont typeface="+mj-lt"/>
              <a:buAutoNum type="arabicPeriod"/>
            </a:pPr>
            <a:r>
              <a:rPr lang="ro-RO" sz="1000" dirty="0"/>
              <a:t>Conștientizarea cu privire la cauza dvs. umanitară</a:t>
            </a:r>
          </a:p>
          <a:p>
            <a:pPr marL="228600" indent="-228600">
              <a:buFont typeface="+mj-lt"/>
              <a:buAutoNum type="arabicPeriod"/>
            </a:pPr>
            <a:r>
              <a:rPr lang="ro-RO" sz="1000" dirty="0"/>
              <a:t>Construirea unei comunități de sprijin online</a:t>
            </a:r>
          </a:p>
          <a:p>
            <a:pPr marL="228600" indent="-228600">
              <a:buFont typeface="+mj-lt"/>
              <a:buAutoNum type="arabicPeriod"/>
            </a:pPr>
            <a:r>
              <a:rPr lang="ro-RO" sz="1000" dirty="0"/>
              <a:t>Diseminarea unor crezuri și/sau a unor mesaje politice</a:t>
            </a:r>
          </a:p>
          <a:p>
            <a:pPr marL="228600" indent="-228600">
              <a:buFont typeface="+mj-lt"/>
              <a:buAutoNum type="arabicPeriod"/>
            </a:pPr>
            <a:r>
              <a:rPr lang="ro-RO" sz="1000" dirty="0"/>
              <a:t>Contradiscursuri directe la propaganda extremistă</a:t>
            </a:r>
          </a:p>
          <a:p>
            <a:pPr marL="228600" indent="-228600">
              <a:buFont typeface="+mj-lt"/>
              <a:buAutoNum type="arabicPeriod"/>
            </a:pPr>
            <a:r>
              <a:rPr lang="ro-RO" sz="1000" dirty="0"/>
              <a:t>Abilitarea publicului dvs. țintă și a celor din jur</a:t>
            </a:r>
          </a:p>
          <a:p>
            <a:pPr marL="0" indent="0">
              <a:buFont typeface="+mj-lt"/>
              <a:buNone/>
            </a:pPr>
            <a:endParaRPr lang="ro-RO" sz="1000" dirty="0"/>
          </a:p>
          <a:p>
            <a:pPr marL="0" indent="0">
              <a:buFont typeface="+mj-lt"/>
              <a:buNone/>
            </a:pPr>
            <a:r>
              <a:rPr lang="ro-RO" sz="1000" dirty="0"/>
              <a:t>Anunțul de promovare 3: Construirea unei comunități de sprijin online, de ex. </a:t>
            </a:r>
            <a:r>
              <a:rPr lang="ro-RO" sz="1000" kern="1200" dirty="0">
                <a:solidFill>
                  <a:schemeClr val="tx1"/>
                </a:solidFill>
                <a:effectLst/>
                <a:latin typeface="+mn-lt"/>
              </a:rPr>
              <a:t>Digital Nun: </a:t>
            </a:r>
            <a:r>
              <a:rPr lang="ro-RO" sz="1000" u="sng" kern="1200" dirty="0">
                <a:solidFill>
                  <a:schemeClr val="tx1"/>
                </a:solidFill>
                <a:effectLst/>
                <a:latin typeface="+mn-lt"/>
                <a:hlinkClick r:id="rId3"/>
              </a:rPr>
              <a:t>https://twitter.com/digitalnun?lang=en</a:t>
            </a:r>
            <a:r>
              <a:rPr lang="ro-RO" sz="1000" kern="1200" dirty="0">
                <a:solidFill>
                  <a:schemeClr val="tx1"/>
                </a:solidFill>
                <a:effectLst/>
                <a:latin typeface="+mn-lt"/>
              </a:rPr>
              <a:t>, </a:t>
            </a:r>
            <a:r>
              <a:rPr lang="ro-RO" sz="1000" u="sng" kern="1200" dirty="0">
                <a:solidFill>
                  <a:schemeClr val="tx1"/>
                </a:solidFill>
                <a:effectLst/>
                <a:latin typeface="+mn-lt"/>
                <a:hlinkClick r:id="rId4"/>
              </a:rPr>
              <a:t>http://www.benedictinenuns.org.uk/Community/Community/prayerline.php</a:t>
            </a:r>
            <a:endParaRPr lang="ro-RO" sz="1000" u="none" kern="1200" dirty="0">
              <a:solidFill>
                <a:schemeClr val="tx1"/>
              </a:solidFill>
              <a:effectLst/>
              <a:latin typeface="+mn-lt"/>
              <a:ea typeface="+mn-ea"/>
              <a:cs typeface="+mn-cs"/>
            </a:endParaRPr>
          </a:p>
          <a:p>
            <a:pPr marL="0" indent="0">
              <a:buFont typeface="+mj-lt"/>
              <a:buNone/>
            </a:pPr>
            <a:r>
              <a:rPr lang="ro-RO" sz="1000" u="none" kern="1200" dirty="0">
                <a:solidFill>
                  <a:schemeClr val="tx1"/>
                </a:solidFill>
                <a:effectLst/>
                <a:latin typeface="+mn-lt"/>
              </a:rPr>
              <a:t>Anunțul de promovare 6: </a:t>
            </a:r>
            <a:r>
              <a:rPr lang="ro-RO" sz="1000" kern="1200" dirty="0">
                <a:solidFill>
                  <a:schemeClr val="tx1"/>
                </a:solidFill>
                <a:effectLst/>
                <a:latin typeface="+mn-lt"/>
              </a:rPr>
              <a:t>Abilitarea grupurilor de clienți ai</a:t>
            </a:r>
            <a:r>
              <a:rPr lang="ro-RO" dirty="0"/>
              <a:t> </a:t>
            </a:r>
            <a:r>
              <a:rPr lang="ro-RO" sz="1000" kern="1200" dirty="0">
                <a:solidFill>
                  <a:schemeClr val="tx1"/>
                </a:solidFill>
                <a:effectLst/>
                <a:latin typeface="+mn-lt"/>
              </a:rPr>
              <a:t>OSC / membrilor</a:t>
            </a:r>
            <a:r>
              <a:rPr lang="ro-RO" dirty="0"/>
              <a:t> </a:t>
            </a:r>
            <a:r>
              <a:rPr lang="ro-RO" sz="1000" kern="1200" dirty="0">
                <a:solidFill>
                  <a:schemeClr val="tx1"/>
                </a:solidFill>
                <a:effectLst/>
                <a:latin typeface="+mn-lt"/>
              </a:rPr>
              <a:t>pentru a-și disemina</a:t>
            </a:r>
            <a:r>
              <a:rPr lang="ro-RO" dirty="0"/>
              <a:t> </a:t>
            </a:r>
            <a:r>
              <a:rPr lang="ro-RO" sz="1000" kern="1200" dirty="0">
                <a:solidFill>
                  <a:schemeClr val="tx1"/>
                </a:solidFill>
                <a:effectLst/>
                <a:latin typeface="+mn-lt"/>
              </a:rPr>
              <a:t>propriile</a:t>
            </a:r>
            <a:r>
              <a:rPr lang="ro-RO" dirty="0"/>
              <a:t> </a:t>
            </a:r>
            <a:r>
              <a:rPr lang="ro-RO" sz="1000" kern="1200" dirty="0">
                <a:solidFill>
                  <a:schemeClr val="tx1"/>
                </a:solidFill>
                <a:effectLst/>
                <a:latin typeface="+mn-lt"/>
              </a:rPr>
              <a:t>mesaje, de ex. „Conscious Creators” (Luke Newbold) </a:t>
            </a:r>
          </a:p>
          <a:p>
            <a:pPr marL="0" indent="0">
              <a:buFont typeface="+mj-lt"/>
              <a:buNone/>
            </a:pPr>
            <a:endParaRPr lang="ro-RO" sz="1000" kern="1200" dirty="0">
              <a:solidFill>
                <a:schemeClr val="tx1"/>
              </a:solidFill>
              <a:effectLst/>
              <a:latin typeface="+mn-lt"/>
              <a:ea typeface="+mn-ea"/>
              <a:cs typeface="+mn-cs"/>
            </a:endParaRPr>
          </a:p>
          <a:p>
            <a:pPr marL="0" indent="0">
              <a:buFont typeface="+mj-lt"/>
              <a:buNone/>
            </a:pPr>
            <a:r>
              <a:rPr lang="ro-RO" sz="1000" kern="1200" dirty="0">
                <a:solidFill>
                  <a:schemeClr val="tx1"/>
                </a:solidFill>
                <a:effectLst/>
                <a:latin typeface="+mn-lt"/>
              </a:rPr>
              <a:t>Alte scopuri sunt</a:t>
            </a:r>
            <a:r>
              <a:rPr lang="en-US" sz="1000" kern="1200" dirty="0">
                <a:solidFill>
                  <a:schemeClr val="tx1"/>
                </a:solidFill>
                <a:effectLst/>
                <a:latin typeface="+mn-lt"/>
              </a:rPr>
              <a:t>,</a:t>
            </a:r>
            <a:r>
              <a:rPr lang="ro-RO" sz="1000" kern="1200" dirty="0">
                <a:solidFill>
                  <a:schemeClr val="tx1"/>
                </a:solidFill>
                <a:effectLst/>
                <a:latin typeface="+mn-lt"/>
              </a:rPr>
              <a:t> de ex.:</a:t>
            </a:r>
          </a:p>
          <a:p>
            <a:pPr marL="171450" indent="-171450">
              <a:buFont typeface="Arial" panose="020B0604020202020204" pitchFamily="34" charset="0"/>
              <a:buChar char="•"/>
            </a:pPr>
            <a:r>
              <a:rPr lang="ro-RO" sz="1000" kern="1200" dirty="0">
                <a:solidFill>
                  <a:schemeClr val="tx1"/>
                </a:solidFill>
                <a:effectLst/>
                <a:latin typeface="+mn-lt"/>
              </a:rPr>
              <a:t>campaniile online interactive, cum ar fi campania de hashtag de pe Twitter „bring back our girls” (aduceți-ne înapoi fetele), însă folosind</a:t>
            </a:r>
            <a:r>
              <a:rPr lang="ro-RO" dirty="0"/>
              <a:t> </a:t>
            </a:r>
            <a:r>
              <a:rPr lang="ro-RO" sz="1000" kern="1200" dirty="0">
                <a:solidFill>
                  <a:schemeClr val="tx1"/>
                </a:solidFill>
                <a:effectLst/>
                <a:latin typeface="+mn-lt"/>
              </a:rPr>
              <a:t>ceva la scară mai mică</a:t>
            </a:r>
            <a:r>
              <a:rPr lang="ro-RO" dirty="0"/>
              <a:t> </a:t>
            </a:r>
            <a:r>
              <a:rPr lang="ro-RO" sz="1000" kern="1200" dirty="0">
                <a:solidFill>
                  <a:schemeClr val="tx1"/>
                </a:solidFill>
                <a:effectLst/>
                <a:latin typeface="+mn-lt"/>
              </a:rPr>
              <a:t>și</a:t>
            </a:r>
            <a:r>
              <a:rPr lang="ro-RO" dirty="0"/>
              <a:t> </a:t>
            </a:r>
            <a:r>
              <a:rPr lang="ro-RO" sz="1000" kern="1200" dirty="0">
                <a:solidFill>
                  <a:schemeClr val="tx1"/>
                </a:solidFill>
                <a:effectLst/>
                <a:latin typeface="+mn-lt"/>
              </a:rPr>
              <a:t>realist</a:t>
            </a:r>
            <a:r>
              <a:rPr lang="ro-RO" dirty="0"/>
              <a:t> </a:t>
            </a:r>
            <a:r>
              <a:rPr lang="ro-RO" sz="1000" kern="1200" dirty="0">
                <a:solidFill>
                  <a:schemeClr val="tx1"/>
                </a:solidFill>
                <a:effectLst/>
                <a:latin typeface="+mn-lt"/>
              </a:rPr>
              <a:t>pentru</a:t>
            </a:r>
            <a:r>
              <a:rPr lang="ro-RO" dirty="0"/>
              <a:t> </a:t>
            </a:r>
            <a:r>
              <a:rPr lang="ro-RO" sz="1000" kern="1200" dirty="0">
                <a:solidFill>
                  <a:schemeClr val="tx1"/>
                </a:solidFill>
                <a:effectLst/>
                <a:latin typeface="+mn-lt"/>
              </a:rPr>
              <a:t>OSC-uri;</a:t>
            </a:r>
          </a:p>
          <a:p>
            <a:pPr marL="171450" indent="-171450">
              <a:buFont typeface="Arial" panose="020B0604020202020204" pitchFamily="34" charset="0"/>
              <a:buChar char="•"/>
            </a:pPr>
            <a:r>
              <a:rPr lang="ro-RO" sz="1000" b="0" kern="1200" dirty="0">
                <a:solidFill>
                  <a:schemeClr val="tx1"/>
                </a:solidFill>
                <a:effectLst/>
                <a:latin typeface="+mn-lt"/>
              </a:rPr>
              <a:t>o</a:t>
            </a:r>
            <a:r>
              <a:rPr lang="ro-RO" sz="1000" kern="1200" dirty="0">
                <a:solidFill>
                  <a:schemeClr val="tx1"/>
                </a:solidFill>
                <a:effectLst/>
                <a:latin typeface="+mn-lt"/>
              </a:rPr>
              <a:t> campanie de</a:t>
            </a:r>
            <a:r>
              <a:rPr lang="ro-RO" dirty="0"/>
              <a:t> </a:t>
            </a:r>
            <a:r>
              <a:rPr lang="ro-RO" sz="1000" kern="1200" dirty="0">
                <a:solidFill>
                  <a:schemeClr val="tx1"/>
                </a:solidFill>
                <a:effectLst/>
                <a:latin typeface="+mn-lt"/>
              </a:rPr>
              <a:t>discurs</a:t>
            </a:r>
            <a:r>
              <a:rPr lang="ro-RO" dirty="0"/>
              <a:t> </a:t>
            </a:r>
            <a:r>
              <a:rPr lang="ro-RO" sz="1000" kern="1200" dirty="0">
                <a:solidFill>
                  <a:schemeClr val="tx1"/>
                </a:solidFill>
                <a:effectLst/>
                <a:latin typeface="+mn-lt"/>
              </a:rPr>
              <a:t>alternativ,</a:t>
            </a:r>
            <a:r>
              <a:rPr lang="ro-RO" dirty="0"/>
              <a:t> </a:t>
            </a:r>
            <a:r>
              <a:rPr lang="ro-RO" sz="1000" kern="1200" dirty="0">
                <a:solidFill>
                  <a:schemeClr val="tx1"/>
                </a:solidFill>
                <a:effectLst/>
                <a:latin typeface="+mn-lt"/>
              </a:rPr>
              <a:t>de ex. în jurul consilierii</a:t>
            </a:r>
            <a:r>
              <a:rPr lang="ro-RO" dirty="0"/>
              <a:t> </a:t>
            </a:r>
            <a:r>
              <a:rPr lang="ro-RO" sz="1000" kern="1200" dirty="0">
                <a:solidFill>
                  <a:schemeClr val="tx1"/>
                </a:solidFill>
                <a:effectLst/>
                <a:latin typeface="+mn-lt"/>
              </a:rPr>
              <a:t>în carieră / aptitudinilor de viață, cum ar fi </a:t>
            </a:r>
            <a:r>
              <a:rPr lang="ro-RO" sz="1000" u="sng" kern="1200" dirty="0">
                <a:solidFill>
                  <a:schemeClr val="tx1"/>
                </a:solidFill>
                <a:effectLst/>
                <a:latin typeface="+mn-lt"/>
                <a:hlinkClick r:id="rId5"/>
              </a:rPr>
              <a:t>https://www.barclayslifeskills.com/</a:t>
            </a:r>
            <a:r>
              <a:rPr lang="ro-RO" sz="1000" kern="1200" dirty="0">
                <a:solidFill>
                  <a:schemeClr val="tx1"/>
                </a:solidFill>
                <a:effectLst/>
                <a:latin typeface="+mn-lt"/>
              </a:rPr>
              <a:t> ca discursuri online pozitive de gândire progresistă care sunt incluzive și, prin urmare, alternative la discursurile extremiste negative retrograde de izolaționism și divizare față de societate.</a:t>
            </a: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31</a:t>
            </a:fld>
            <a:endParaRPr lang="ro-RO" dirty="0"/>
          </a:p>
        </p:txBody>
      </p:sp>
    </p:spTree>
    <p:extLst>
      <p:ext uri="{BB962C8B-B14F-4D97-AF65-F5344CB8AC3E}">
        <p14:creationId xmlns:p14="http://schemas.microsoft.com/office/powerpoint/2010/main" xmlns=""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ro-RO" sz="1000" kern="1200" dirty="0">
                <a:solidFill>
                  <a:schemeClr val="tx1"/>
                </a:solidFill>
                <a:effectLst/>
                <a:latin typeface="+mn-lt"/>
              </a:rPr>
              <a:t>Vom urma o abordare „de la practicieni la practicieni”, apreciind că organizațiile societății civile (OSC) cunosc cel mai bine contextul local în care activează.</a:t>
            </a:r>
          </a:p>
          <a:p>
            <a:pPr marL="171450" indent="-171450">
              <a:buFont typeface="Arial" panose="020B0604020202020204" pitchFamily="34" charset="0"/>
              <a:buChar char="•"/>
            </a:pPr>
            <a:r>
              <a:rPr lang="ro-RO" sz="1000" kern="1200" baseline="0" dirty="0">
                <a:solidFill>
                  <a:schemeClr val="tx1"/>
                </a:solidFill>
                <a:effectLst/>
                <a:latin typeface="+mn-lt"/>
              </a:rPr>
              <a:t>Astfel, materialul este practic și ușor de implementat. </a:t>
            </a:r>
          </a:p>
          <a:p>
            <a:pPr marL="171450" indent="-171450">
              <a:buFont typeface="Arial" panose="020B0604020202020204" pitchFamily="34" charset="0"/>
              <a:buChar char="•"/>
            </a:pPr>
            <a:r>
              <a:rPr lang="ro-RO" sz="1000" kern="1200" baseline="0" dirty="0">
                <a:solidFill>
                  <a:schemeClr val="tx1"/>
                </a:solidFill>
                <a:effectLst/>
                <a:latin typeface="+mn-lt"/>
              </a:rPr>
              <a:t>Materialul de formare poate fi văzut ca un mod simplu de structurare a activităților dvs. pregătitoare pentru o campanie reușită de contradiscurs și discurs alternativ (C/A).</a:t>
            </a:r>
          </a:p>
          <a:p>
            <a:pPr marL="171450" indent="-171450">
              <a:buFont typeface="Arial" panose="020B0604020202020204" pitchFamily="34" charset="0"/>
              <a:buChar char="•"/>
            </a:pPr>
            <a:r>
              <a:rPr lang="ro-RO" sz="1000" kern="1200" dirty="0">
                <a:solidFill>
                  <a:schemeClr val="tx1"/>
                </a:solidFill>
                <a:effectLst/>
                <a:latin typeface="+mn-lt"/>
              </a:rPr>
              <a:t>Vom împărtăși din succese, dar și din eșecuri; pe lângă evidențierea bunelor practici, vom face o listă cu „capcanele comunicărilor/campaniilor”: o listă a lucrurilor despre care știm că nu funcționează, de cele mai multe ori</a:t>
            </a: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a:t>
            </a:fld>
            <a:endParaRPr lang="ro-RO" dirty="0"/>
          </a:p>
        </p:txBody>
      </p:sp>
    </p:spTree>
    <p:extLst>
      <p:ext uri="{BB962C8B-B14F-4D97-AF65-F5344CB8AC3E}">
        <p14:creationId xmlns:p14="http://schemas.microsoft.com/office/powerpoint/2010/main" xmlns=""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1" u="sng" baseline="0" dirty="0"/>
              <a:t>Explicații:</a:t>
            </a:r>
          </a:p>
          <a:p>
            <a:pPr marL="171450" indent="-171450">
              <a:buFont typeface="Arial" panose="020B0604020202020204" pitchFamily="34" charset="0"/>
              <a:buChar char="•"/>
            </a:pPr>
            <a:r>
              <a:rPr lang="ro-RO" sz="1000" baseline="0" dirty="0"/>
              <a:t>Campania online trebuie să fie construită plecând de la activitatea/imaginea/poziția deja existentă a organizației dvs.</a:t>
            </a:r>
          </a:p>
          <a:p>
            <a:pPr marL="171450" indent="-171450">
              <a:buFont typeface="Arial" panose="020B0604020202020204" pitchFamily="34" charset="0"/>
              <a:buChar char="•"/>
            </a:pPr>
            <a:r>
              <a:rPr lang="ro-RO" sz="1000" baseline="0" dirty="0"/>
              <a:t>Începe prin a vă întreba de ce credeți că sunteți persoana/organizația potrivită pentru a insufla o schimbare în rândul membrilor publicului dvs. țintă.</a:t>
            </a:r>
          </a:p>
          <a:p>
            <a:pPr marL="171450" indent="-171450">
              <a:buFont typeface="Arial" panose="020B0604020202020204" pitchFamily="34" charset="0"/>
              <a:buChar char="•"/>
            </a:pPr>
            <a:r>
              <a:rPr lang="ro-RO" sz="1000" baseline="0" dirty="0"/>
              <a:t>De ce credeți că vă vor asculta pe dvs.? Ce vă face să fiți o voce credibilă? Cum sunteți priviți de publicul dvs. țintă?  </a:t>
            </a:r>
          </a:p>
          <a:p>
            <a:pPr marL="0" indent="0">
              <a:buFont typeface="Arial" panose="020B0604020202020204" pitchFamily="34" charset="0"/>
              <a:buNone/>
            </a:pPr>
            <a:endParaRPr lang="ro-RO" sz="1000" baseline="0" dirty="0"/>
          </a:p>
          <a:p>
            <a:pPr marL="171450" indent="-171450">
              <a:buFont typeface="Arial" panose="020B0604020202020204" pitchFamily="34" charset="0"/>
              <a:buChar char="•"/>
            </a:pPr>
            <a:r>
              <a:rPr lang="ro-RO" sz="1000" baseline="0" dirty="0"/>
              <a:t>Întrebare utilă: Au valorile dvs. răsunet în comportamentul publicului dvs. țintă? </a:t>
            </a:r>
          </a:p>
          <a:p>
            <a:pPr marL="171450" indent="-171450">
              <a:buFont typeface="Arial" panose="020B0604020202020204" pitchFamily="34" charset="0"/>
              <a:buChar char="•"/>
            </a:pPr>
            <a:r>
              <a:rPr lang="ro-RO" sz="1000" baseline="0" dirty="0"/>
              <a:t>Aveți în vedere, de ex., Cercul de influență – Cercul de angajament (Covey)</a:t>
            </a:r>
          </a:p>
          <a:p>
            <a:pPr marL="0" indent="0">
              <a:buFont typeface="Arial" panose="020B0604020202020204" pitchFamily="34" charset="0"/>
              <a:buNone/>
            </a:pPr>
            <a:endParaRPr lang="ro-RO" sz="1000" baseline="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ro-RO" sz="100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ro-RO" sz="1000" dirty="0"/>
              <a:t>Sursă: Alicia Kearns, slide-ul 2 De unde se începe?</a:t>
            </a:r>
          </a:p>
          <a:p>
            <a:pPr marL="285750" lvl="2" indent="-285750">
              <a:spcAft>
                <a:spcPts val="600"/>
              </a:spcAft>
              <a:buClrTx/>
              <a:buFont typeface="Arial" panose="020B0604020202020204" pitchFamily="34" charset="0"/>
              <a:buChar char="•"/>
            </a:pP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32</a:t>
            </a:fld>
            <a:endParaRPr lang="ro-RO" dirty="0"/>
          </a:p>
        </p:txBody>
      </p:sp>
    </p:spTree>
    <p:extLst>
      <p:ext uri="{BB962C8B-B14F-4D97-AF65-F5344CB8AC3E}">
        <p14:creationId xmlns:p14="http://schemas.microsoft.com/office/powerpoint/2010/main" xmlns=""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ro-RO" sz="1000" b="1" u="sng" dirty="0"/>
              <a:t>Cum se definesc obiective și indicatori clari pentru succes?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ro-RO" sz="1000" b="1" u="sng"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ro-RO" sz="1000" dirty="0"/>
              <a:t>Trebuie să faceți acest lucru pentru a monitoriza și măsura impactul în mod continuu. Monitorizarea continuă vă va ajuta cu două lucruri:</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baseline="0" dirty="0"/>
              <a:t>Vă va ajuta să înțelegeți dacă ați ales abordarea potrivită pentru campania dvs. și dacă eforturile dvs. generează rezultatele dorite. De ex. dacă vă propuneți să mobilizați 100 de persoane în 10 săptămâni, numărul de persoane noi mobilizate trebuie să crească cu 10 pe săptămână.</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baseline="0" dirty="0"/>
              <a:t>Vă va ajuta să înțelegeți care sunt punctele forte, dar și deficiențele campaniei dvs. </a:t>
            </a:r>
            <a:r>
              <a:rPr lang="ro-RO" sz="1000" dirty="0"/>
              <a:t>Vă va permite să vă îmbunătățiți și să vă adaptați campania în mod constant. De ex., dacă nu există niciun răspuns la postările dvs. pe Facebook din partea publicului-țintă, ați putea să reexaminați dacă FB este platforma potrivită pentru comunicarea cu acesta.</a:t>
            </a:r>
            <a:r>
              <a:rPr lang="ro-RO" dirty="0"/>
              <a:t> </a:t>
            </a:r>
            <a:r>
              <a:rPr dirty="0"/>
              <a:t/>
            </a:r>
            <a:br>
              <a:rPr dirty="0"/>
            </a:br>
            <a:endParaRPr lang="ro-RO" sz="100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ro-RO" sz="1000" baseline="0" dirty="0"/>
              <a:t>Ca regulă, </a:t>
            </a:r>
            <a:r>
              <a:rPr lang="ro-RO" sz="1000" u="sng" baseline="0" dirty="0"/>
              <a:t>nu puteți</a:t>
            </a:r>
            <a:r>
              <a:rPr lang="ro-RO" sz="1000" baseline="0" dirty="0"/>
              <a:t> măsura creșterea sau scăderea gradului de radicalizare în rândul publicului dvs. țintă atunci când organizația dvs. nu este dotată să efectueze o astfel de cercetare / un astfel de sondaj și când nu există o relație directă între eforturile dvs. de campanie și schimbarea de atitudine/gândire/acțiune în rândul grupului-țintă.</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ro-RO" sz="1000" baseline="0" dirty="0"/>
              <a:t>Totuși, </a:t>
            </a:r>
            <a:r>
              <a:rPr lang="ro-RO" sz="1000" u="sng" baseline="0" dirty="0"/>
              <a:t>puteți</a:t>
            </a:r>
            <a:r>
              <a:rPr lang="ro-RO" sz="1000" baseline="0" dirty="0"/>
              <a:t> măsura numărul de persoane care contactează organizația dvs.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Exemplu: o creștere cu X a numărului de participanți în activitatea dvs., de voluntari în cadrul organizației dvs., de cereri de sprijin, de sfaturi oferite într-o perioadă dată de timp</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33</a:t>
            </a:fld>
            <a:endParaRPr lang="ro-RO" dirty="0"/>
          </a:p>
        </p:txBody>
      </p:sp>
    </p:spTree>
    <p:extLst>
      <p:ext uri="{BB962C8B-B14F-4D97-AF65-F5344CB8AC3E}">
        <p14:creationId xmlns:p14="http://schemas.microsoft.com/office/powerpoint/2010/main" xmlns=""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b="1" dirty="0"/>
              <a:t>Întrebări utile:</a:t>
            </a:r>
          </a:p>
          <a:p>
            <a:endParaRPr lang="ro-RO" dirty="0"/>
          </a:p>
          <a:p>
            <a:r>
              <a:rPr lang="ro-RO" dirty="0"/>
              <a:t>La câte persoane din rândul publicului-țintă va ajunge mesajul?</a:t>
            </a:r>
          </a:p>
          <a:p>
            <a:r>
              <a:rPr lang="ro-RO" dirty="0"/>
              <a:t>Ce este un apel la acțiune?</a:t>
            </a:r>
          </a:p>
          <a:p>
            <a:endParaRPr lang="ro-RO"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35</a:t>
            </a:fld>
            <a:endParaRPr lang="ro-RO" dirty="0"/>
          </a:p>
        </p:txBody>
      </p:sp>
    </p:spTree>
    <p:extLst>
      <p:ext uri="{BB962C8B-B14F-4D97-AF65-F5344CB8AC3E}">
        <p14:creationId xmlns:p14="http://schemas.microsoft.com/office/powerpoint/2010/main" xmlns=""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sng" dirty="0"/>
              <a:t>Hiper-țintirea publicului dvs.: precizați, precizați, precizați</a:t>
            </a:r>
          </a:p>
          <a:p>
            <a:endParaRPr lang="ro-RO" sz="1000" dirty="0"/>
          </a:p>
          <a:p>
            <a:pPr marL="171450" indent="-171450">
              <a:buFont typeface="Arial" panose="020B0604020202020204" pitchFamily="34" charset="0"/>
              <a:buChar char="•"/>
            </a:pPr>
            <a:r>
              <a:rPr lang="ro-RO" sz="1000" dirty="0"/>
              <a:t>Tineri în situații de risc, părinți, familii, prieteni, profesori etc.?</a:t>
            </a:r>
          </a:p>
          <a:p>
            <a:pPr marL="171450" indent="-171450">
              <a:buFont typeface="Arial" panose="020B0604020202020204" pitchFamily="34" charset="0"/>
              <a:buChar char="•"/>
            </a:pPr>
            <a:r>
              <a:rPr lang="ro-RO" sz="1000" dirty="0"/>
              <a:t>Bărbați, femei? Contextul cultural?</a:t>
            </a:r>
          </a:p>
          <a:p>
            <a:pPr marL="171450" indent="-171450">
              <a:buFont typeface="Arial" panose="020B0604020202020204" pitchFamily="34" charset="0"/>
              <a:buChar char="•"/>
            </a:pPr>
            <a:r>
              <a:rPr lang="ro-RO" sz="1000" dirty="0"/>
              <a:t>Gradul de incluziune socială? Venituri? Educație?</a:t>
            </a:r>
          </a:p>
          <a:p>
            <a:pPr marL="171450" indent="-171450">
              <a:buFont typeface="Arial" panose="020B0604020202020204" pitchFamily="34" charset="0"/>
              <a:buChar char="•"/>
            </a:pPr>
            <a:r>
              <a:rPr lang="ro-RO" sz="1000" dirty="0"/>
              <a:t>Angajat/șomer?</a:t>
            </a:r>
          </a:p>
          <a:p>
            <a:pPr marL="171450" indent="-171450">
              <a:buFont typeface="Arial" panose="020B0604020202020204" pitchFamily="34" charset="0"/>
              <a:buChar char="•"/>
            </a:pPr>
            <a:r>
              <a:rPr lang="ro-RO" sz="1000" dirty="0"/>
              <a:t>Mediul social: protectiv sau permisiv?</a:t>
            </a:r>
          </a:p>
          <a:p>
            <a:pPr marL="171450" indent="-171450">
              <a:buFont typeface="Arial" panose="020B0604020202020204" pitchFamily="34" charset="0"/>
              <a:buChar char="•"/>
            </a:pPr>
            <a:r>
              <a:rPr lang="ro-RO" sz="1000" dirty="0"/>
              <a:t>Nou în gândirea radicală sau radicalizat?</a:t>
            </a:r>
          </a:p>
          <a:p>
            <a:pPr marL="171450" indent="-171450">
              <a:buFont typeface="Arial" panose="020B0604020202020204" pitchFamily="34" charset="0"/>
              <a:buChar char="•"/>
            </a:pPr>
            <a:r>
              <a:rPr lang="ro-RO" sz="1000" dirty="0"/>
              <a:t>Unde locuiește? </a:t>
            </a:r>
          </a:p>
          <a:p>
            <a:pPr marL="171450" indent="-171450">
              <a:buFont typeface="Arial" panose="020B0604020202020204" pitchFamily="34" charset="0"/>
              <a:buChar char="•"/>
            </a:pPr>
            <a:r>
              <a:rPr lang="ro-RO" sz="1000" dirty="0"/>
              <a:t>Inspirat religios sau inspirat politic?</a:t>
            </a:r>
          </a:p>
          <a:p>
            <a:pPr marL="171450" indent="-171450">
              <a:buFont typeface="Arial" panose="020B0604020202020204" pitchFamily="34" charset="0"/>
              <a:buChar char="•"/>
            </a:pPr>
            <a:r>
              <a:rPr lang="ro-RO" sz="1000" dirty="0"/>
              <a:t>Deschis la schimbul de opinii și idei?</a:t>
            </a:r>
          </a:p>
          <a:p>
            <a:endParaRPr lang="ro-RO" sz="1000" dirty="0"/>
          </a:p>
          <a:p>
            <a:r>
              <a:rPr lang="ro-RO" sz="1000" dirty="0"/>
              <a:t>A se vedea slide-urile următoare pentru mai multe întrebări referitoare la caracteristicile publicului dvs. țintă.</a:t>
            </a:r>
          </a:p>
          <a:p>
            <a:endParaRPr lang="ro-RO"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ro-RO" sz="1000" dirty="0"/>
              <a:t>A se vedea și documentul „Cum se identifică publicul-țintă” al Fundației Europene pentru Democrație (FED). Acesta va fi trimis participanților.</a:t>
            </a:r>
          </a:p>
          <a:p>
            <a:endParaRPr lang="ro-RO"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36</a:t>
            </a:fld>
            <a:endParaRPr lang="ro-RO" dirty="0"/>
          </a:p>
        </p:txBody>
      </p:sp>
    </p:spTree>
    <p:extLst>
      <p:ext uri="{BB962C8B-B14F-4D97-AF65-F5344CB8AC3E}">
        <p14:creationId xmlns:p14="http://schemas.microsoft.com/office/powerpoint/2010/main" xmlns=""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37</a:t>
            </a:fld>
            <a:endParaRPr lang="ro-RO" dirty="0"/>
          </a:p>
        </p:txBody>
      </p:sp>
    </p:spTree>
    <p:extLst>
      <p:ext uri="{BB962C8B-B14F-4D97-AF65-F5344CB8AC3E}">
        <p14:creationId xmlns:p14="http://schemas.microsoft.com/office/powerpoint/2010/main" xmlns=""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b="1" dirty="0"/>
              <a:t>Vă cunoașteți bine publicul?</a:t>
            </a:r>
          </a:p>
          <a:p>
            <a:pPr marL="0" indent="0">
              <a:buFont typeface="Arial" panose="020B0604020202020204" pitchFamily="34" charset="0"/>
              <a:buNone/>
            </a:pPr>
            <a:r>
              <a:rPr lang="ro-RO" dirty="0"/>
              <a:t>Adresați-vă întrebările potrivite</a:t>
            </a:r>
          </a:p>
          <a:p>
            <a:pPr marL="0" indent="0">
              <a:buFont typeface="Arial" panose="020B0604020202020204" pitchFamily="34" charset="0"/>
              <a:buNone/>
            </a:pPr>
            <a:endParaRPr lang="ro-RO" b="0" baseline="0" dirty="0"/>
          </a:p>
          <a:p>
            <a:pPr marL="0" indent="0">
              <a:buFont typeface="Arial" panose="020B0604020202020204" pitchFamily="34" charset="0"/>
              <a:buNone/>
            </a:pPr>
            <a:r>
              <a:rPr lang="ro-RO" b="0" i="1" baseline="0" dirty="0"/>
              <a:t>NB: A se vedea și slide-urile anterioare și următoare pentru exemple de întrebări</a:t>
            </a:r>
          </a:p>
          <a:p>
            <a:pPr marL="0" indent="0">
              <a:buFont typeface="Arial" panose="020B0604020202020204" pitchFamily="34" charset="0"/>
              <a:buNone/>
            </a:pPr>
            <a:endParaRPr lang="ro-RO" b="0" baseline="0" dirty="0"/>
          </a:p>
          <a:p>
            <a:pPr marL="0" indent="0">
              <a:buFont typeface="Arial" panose="020B0604020202020204" pitchFamily="34" charset="0"/>
              <a:buNone/>
            </a:pPr>
            <a:r>
              <a:rPr lang="ro-RO" b="0" baseline="0" dirty="0"/>
              <a:t>Schema se bazează pe experiența în elaborarea </a:t>
            </a:r>
            <a:r>
              <a:rPr lang="en-US" b="0" baseline="0" dirty="0"/>
              <a:t>strategiilor</a:t>
            </a:r>
            <a:r>
              <a:rPr lang="ro-RO" b="0" baseline="0" dirty="0"/>
              <a:t> comerciale de marketing.</a:t>
            </a:r>
          </a:p>
          <a:p>
            <a:pPr marL="0" indent="0">
              <a:buFont typeface="Arial" panose="020B0604020202020204" pitchFamily="34" charset="0"/>
              <a:buNone/>
            </a:pPr>
            <a:endParaRPr lang="ro-RO" b="0" baseline="0" dirty="0"/>
          </a:p>
          <a:p>
            <a:pPr marL="0" indent="0">
              <a:buFont typeface="Arial" panose="020B0604020202020204" pitchFamily="34" charset="0"/>
              <a:buNone/>
            </a:pPr>
            <a:r>
              <a:rPr lang="ro-RO" b="0" baseline="0" dirty="0"/>
              <a:t>Din prezentarea Aliciei Kearns: </a:t>
            </a:r>
          </a:p>
          <a:p>
            <a:pPr marL="285750" lvl="0" indent="-285750">
              <a:buFont typeface="Arial" charset="0"/>
              <a:buChar char="•"/>
            </a:pPr>
            <a:r>
              <a:rPr lang="ro-RO" sz="1200" b="0" dirty="0"/>
              <a:t>Cum primește și transferă informația?</a:t>
            </a:r>
          </a:p>
          <a:p>
            <a:pPr marL="285750" lvl="0" indent="-285750">
              <a:buFont typeface="Arial" charset="0"/>
              <a:buChar char="•"/>
            </a:pPr>
            <a:r>
              <a:rPr lang="ro-RO" sz="1200" b="0" dirty="0"/>
              <a:t>În ce context trăiește?</a:t>
            </a:r>
          </a:p>
          <a:p>
            <a:pPr marL="285750" lvl="0" indent="-285750">
              <a:buFont typeface="Arial" charset="0"/>
              <a:buChar char="•"/>
            </a:pPr>
            <a:r>
              <a:rPr lang="ro-RO" sz="1200" b="0" dirty="0">
                <a:latin typeface="Arial" charset="0"/>
              </a:rPr>
              <a:t>Ce limbă folosește?</a:t>
            </a:r>
          </a:p>
          <a:p>
            <a:pPr marL="285750" lvl="0" indent="-285750">
              <a:buFont typeface="Arial" charset="0"/>
              <a:buChar char="•"/>
            </a:pPr>
            <a:r>
              <a:rPr lang="ro-RO" sz="1200" b="0" dirty="0">
                <a:latin typeface="Arial" charset="0"/>
              </a:rPr>
              <a:t>Ce percepție are?</a:t>
            </a:r>
            <a:endParaRPr lang="ro-RO" sz="12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38</a:t>
            </a:fld>
            <a:endParaRPr lang="ro-RO" dirty="0"/>
          </a:p>
        </p:txBody>
      </p:sp>
    </p:spTree>
    <p:extLst>
      <p:ext uri="{BB962C8B-B14F-4D97-AF65-F5344CB8AC3E}">
        <p14:creationId xmlns:p14="http://schemas.microsoft.com/office/powerpoint/2010/main" xmlns=""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0" u="sng" dirty="0">
                <a:latin typeface="+mn-lt"/>
              </a:rPr>
              <a:t>Hand-out of drawing paper</a:t>
            </a:r>
          </a:p>
          <a:p>
            <a:pPr marL="0" indent="0">
              <a:buFont typeface="Arial" panose="020B0604020202020204" pitchFamily="34" charset="0"/>
              <a:buNone/>
            </a:pPr>
            <a:endParaRPr lang="ro-RO" sz="1000" b="0" baseline="0" dirty="0">
              <a:latin typeface="+mn-lt"/>
            </a:endParaRPr>
          </a:p>
          <a:p>
            <a:pPr marL="0" indent="0">
              <a:buFont typeface="Arial" panose="020B0604020202020204" pitchFamily="34" charset="0"/>
              <a:buNone/>
            </a:pPr>
            <a:r>
              <a:rPr lang="ro-RO" sz="1000" b="0" baseline="0" dirty="0">
                <a:latin typeface="+mn-lt"/>
              </a:rPr>
              <a:t>Întrebările pot fi utile la detalierea desenului: </a:t>
            </a:r>
          </a:p>
          <a:p>
            <a:pPr marL="171450" indent="-171450">
              <a:buFont typeface="Arial" panose="020B0604020202020204" pitchFamily="34" charset="0"/>
              <a:buChar char="•"/>
            </a:pPr>
            <a:r>
              <a:rPr lang="ro-RO" sz="1000" b="0" baseline="0" dirty="0">
                <a:latin typeface="+mn-lt"/>
              </a:rPr>
              <a:t>Care este media de vârstă a publicului dvs. țintă? </a:t>
            </a:r>
          </a:p>
          <a:p>
            <a:pPr marL="171450" indent="-171450">
              <a:buFont typeface="Arial" panose="020B0604020202020204" pitchFamily="34" charset="0"/>
              <a:buChar char="•"/>
            </a:pPr>
            <a:r>
              <a:rPr lang="ro-RO" sz="1000" b="0" baseline="0" dirty="0">
                <a:latin typeface="+mn-lt"/>
              </a:rPr>
              <a:t>Despre ce vorbiți cu publicul dvs. țintă? </a:t>
            </a:r>
          </a:p>
          <a:p>
            <a:pPr marL="171450" indent="-171450">
              <a:buFont typeface="Arial" panose="020B0604020202020204" pitchFamily="34" charset="0"/>
              <a:buChar char="•"/>
            </a:pPr>
            <a:r>
              <a:rPr lang="ro-RO" sz="1000" b="0" baseline="0" dirty="0">
                <a:latin typeface="+mn-lt"/>
              </a:rPr>
              <a:t>Care este un subiect-cheie de conversație în rândul persoanelor ce fac parte din publicul dvs. țintă? </a:t>
            </a:r>
          </a:p>
          <a:p>
            <a:pPr marL="171450" indent="-171450">
              <a:buFont typeface="Arial" panose="020B0604020202020204" pitchFamily="34" charset="0"/>
              <a:buChar char="•"/>
            </a:pPr>
            <a:r>
              <a:rPr lang="ro-RO" sz="1000" b="0" baseline="0" dirty="0">
                <a:latin typeface="+mn-lt"/>
              </a:rPr>
              <a:t>Cum arată mediul social al publicului dvs. țintă?</a:t>
            </a:r>
          </a:p>
          <a:p>
            <a:pPr marL="171450" indent="-171450">
              <a:buFont typeface="Arial" panose="020B0604020202020204" pitchFamily="34" charset="0"/>
              <a:buChar char="•"/>
            </a:pPr>
            <a:endParaRPr lang="ro-RO" sz="1000" b="0" baseline="0" dirty="0">
              <a:latin typeface="+mn-lt"/>
            </a:endParaRPr>
          </a:p>
          <a:p>
            <a:pPr marL="171450" lvl="0" indent="-171450">
              <a:buFont typeface="Arial" panose="020B0604020202020204" pitchFamily="34" charset="0"/>
              <a:buChar char="•"/>
            </a:pPr>
            <a:r>
              <a:rPr lang="ro-RO" sz="1000" b="0" dirty="0">
                <a:latin typeface="+mn-lt"/>
              </a:rPr>
              <a:t>Cum primește și transferă informația?</a:t>
            </a:r>
          </a:p>
          <a:p>
            <a:pPr marL="171450" lvl="0" indent="-171450">
              <a:buFont typeface="Arial" panose="020B0604020202020204" pitchFamily="34" charset="0"/>
              <a:buChar char="•"/>
            </a:pPr>
            <a:r>
              <a:rPr lang="ro-RO" sz="1000" b="0" dirty="0">
                <a:latin typeface="+mn-lt"/>
              </a:rPr>
              <a:t>În ce context trăiește?</a:t>
            </a:r>
          </a:p>
          <a:p>
            <a:pPr marL="171450" lvl="0" indent="-171450">
              <a:buFont typeface="Arial" panose="020B0604020202020204" pitchFamily="34" charset="0"/>
              <a:buChar char="•"/>
            </a:pPr>
            <a:r>
              <a:rPr lang="ro-RO" sz="1000" b="0" dirty="0">
                <a:latin typeface="+mn-lt"/>
              </a:rPr>
              <a:t>Ce limbă folosește?</a:t>
            </a:r>
          </a:p>
          <a:p>
            <a:pPr marL="171450" lvl="0" indent="-171450">
              <a:buFont typeface="Arial" panose="020B0604020202020204" pitchFamily="34" charset="0"/>
              <a:buChar char="•"/>
            </a:pPr>
            <a:r>
              <a:rPr lang="ro-RO" sz="1000" b="0" dirty="0">
                <a:latin typeface="+mn-lt"/>
              </a:rPr>
              <a:t>Ce percepție are?</a:t>
            </a:r>
          </a:p>
          <a:p>
            <a:pPr marL="171450" indent="-171450">
              <a:buFont typeface="Arial" panose="020B0604020202020204" pitchFamily="34" charset="0"/>
              <a:buChar char="•"/>
            </a:pPr>
            <a:endParaRPr lang="ro-RO" sz="1000" b="0" dirty="0">
              <a:latin typeface="+mn-lt"/>
            </a:endParaRPr>
          </a:p>
          <a:p>
            <a:pPr marL="0" indent="0">
              <a:buFont typeface="Arial" panose="020B0604020202020204" pitchFamily="34" charset="0"/>
              <a:buNone/>
            </a:pPr>
            <a:r>
              <a:rPr lang="ro-RO" sz="1000" b="0" dirty="0">
                <a:latin typeface="+mn-lt"/>
              </a:rPr>
              <a:t>Diferențiere pe diverse grupuri-țintă:</a:t>
            </a:r>
          </a:p>
          <a:p>
            <a:pPr marL="171450" indent="-171450">
              <a:buFont typeface="Arial" panose="020B0604020202020204" pitchFamily="34" charset="0"/>
              <a:buChar char="•"/>
            </a:pPr>
            <a:r>
              <a:rPr lang="ro-RO" sz="1000" b="0" dirty="0">
                <a:latin typeface="+mn-lt"/>
              </a:rPr>
              <a:t>Tineri, părinți, anturajul social</a:t>
            </a:r>
          </a:p>
          <a:p>
            <a:pPr marL="171450" indent="-171450">
              <a:buFont typeface="Arial" panose="020B0604020202020204" pitchFamily="34" charset="0"/>
              <a:buChar char="•"/>
            </a:pPr>
            <a:r>
              <a:rPr lang="ro-RO" sz="1000" b="0" dirty="0">
                <a:latin typeface="+mn-lt"/>
              </a:rPr>
              <a:t>Migranți, cu venituri mici/mari, cu educație puțină/superioară, angajați/șomeri</a:t>
            </a:r>
          </a:p>
          <a:p>
            <a:pPr marL="171450" indent="-171450">
              <a:buFont typeface="Arial" panose="020B0604020202020204" pitchFamily="34" charset="0"/>
              <a:buChar char="•"/>
            </a:pPr>
            <a:r>
              <a:rPr lang="ro-RO" sz="1000" b="0" baseline="0" dirty="0">
                <a:latin typeface="+mn-lt"/>
              </a:rPr>
              <a:t>Integrați sau excluși din societate</a:t>
            </a:r>
          </a:p>
          <a:p>
            <a:pPr marL="171450" indent="-171450">
              <a:buFont typeface="Arial" panose="020B0604020202020204" pitchFamily="34" charset="0"/>
              <a:buChar char="•"/>
            </a:pPr>
            <a:r>
              <a:rPr lang="ro-RO" sz="1000" b="0" baseline="0" dirty="0">
                <a:latin typeface="+mn-lt"/>
              </a:rPr>
              <a:t>Inspirați religios sau inspirați politic</a:t>
            </a:r>
          </a:p>
          <a:p>
            <a:pPr marL="171450" indent="-171450">
              <a:buFont typeface="Arial" panose="020B0604020202020204" pitchFamily="34" charset="0"/>
              <a:buChar char="•"/>
            </a:pPr>
            <a:r>
              <a:rPr lang="ro-RO" sz="1000" b="0" baseline="0" dirty="0">
                <a:latin typeface="+mn-lt"/>
              </a:rPr>
              <a:t>Mediul social: protectiv sau permisiv</a:t>
            </a:r>
          </a:p>
          <a:p>
            <a:pPr marL="171450" indent="-171450">
              <a:buFont typeface="Arial" panose="020B0604020202020204" pitchFamily="34" charset="0"/>
              <a:buChar char="•"/>
            </a:pPr>
            <a:r>
              <a:rPr lang="ro-RO" sz="1000" b="0" baseline="0" dirty="0">
                <a:latin typeface="+mn-lt"/>
              </a:rPr>
              <a:t>Interesați de gândirea radicală, cu experiență în gândirea radicală</a:t>
            </a:r>
          </a:p>
          <a:p>
            <a:pPr marL="171450" indent="-171450">
              <a:buFont typeface="Arial" panose="020B0604020202020204" pitchFamily="34" charset="0"/>
              <a:buChar char="•"/>
            </a:pPr>
            <a:r>
              <a:rPr lang="ro-RO" sz="1000" b="0" baseline="0" dirty="0">
                <a:latin typeface="+mn-lt"/>
              </a:rPr>
              <a:t>Grup-țintă pasiv pentru propagandă sau activ în discursul extremist</a:t>
            </a:r>
          </a:p>
          <a:p>
            <a:pPr marL="171450" indent="-171450">
              <a:buFont typeface="Arial" panose="020B0604020202020204" pitchFamily="34" charset="0"/>
              <a:buChar char="•"/>
            </a:pPr>
            <a:r>
              <a:rPr lang="ro-RO" sz="1000" b="0" baseline="0" dirty="0">
                <a:latin typeface="+mn-lt"/>
              </a:rPr>
              <a:t>Stadiul de gândire radicală și comportament radical: deschiși la schimbul de opinii și idei</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39</a:t>
            </a:fld>
            <a:endParaRPr lang="ro-RO" dirty="0"/>
          </a:p>
        </p:txBody>
      </p:sp>
    </p:spTree>
    <p:extLst>
      <p:ext uri="{BB962C8B-B14F-4D97-AF65-F5344CB8AC3E}">
        <p14:creationId xmlns:p14="http://schemas.microsoft.com/office/powerpoint/2010/main" xmlns=""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ro-RO" sz="1000" dirty="0"/>
              <a:t>A se vedea documentul „Lecții învățate - Ce să faceți și ce să nu faceți” al Fundației Europene pentru Democrație.</a:t>
            </a:r>
          </a:p>
          <a:p>
            <a:pPr marL="171450" indent="-171450">
              <a:buFont typeface="Arial" panose="020B0604020202020204" pitchFamily="34" charset="0"/>
              <a:buChar char="•"/>
            </a:pPr>
            <a:r>
              <a:rPr lang="ro-RO" sz="1000" baseline="0" dirty="0"/>
              <a:t>Observații </a:t>
            </a:r>
            <a:r>
              <a:rPr lang="ro-RO" sz="1000" dirty="0"/>
              <a:t>din campaniile anterioare, bazate pe peste 50 de interviuri organizate de FED cu ONG-uri, plus o trecere în revistă a literaturii și evaluărilor relevante.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40</a:t>
            </a:fld>
            <a:endParaRPr lang="ro-RO" dirty="0"/>
          </a:p>
        </p:txBody>
      </p:sp>
    </p:spTree>
    <p:extLst>
      <p:ext uri="{BB962C8B-B14F-4D97-AF65-F5344CB8AC3E}">
        <p14:creationId xmlns:p14="http://schemas.microsoft.com/office/powerpoint/2010/main" xmlns=""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41</a:t>
            </a:fld>
            <a:endParaRPr lang="ro-RO" dirty="0"/>
          </a:p>
        </p:txBody>
      </p:sp>
    </p:spTree>
    <p:extLst>
      <p:ext uri="{BB962C8B-B14F-4D97-AF65-F5344CB8AC3E}">
        <p14:creationId xmlns:p14="http://schemas.microsoft.com/office/powerpoint/2010/main" xmlns=""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dirty="0"/>
              <a:t>Discuție de grup 10 min.</a:t>
            </a:r>
          </a:p>
          <a:p>
            <a:endParaRPr lang="ro-RO" sz="1000" baseline="0" dirty="0"/>
          </a:p>
          <a:p>
            <a:pPr marL="0" indent="0">
              <a:buFont typeface="Arial" panose="020B0604020202020204" pitchFamily="34" charset="0"/>
              <a:buNone/>
            </a:pPr>
            <a:r>
              <a:rPr lang="ro-RO" sz="1000" u="sng" dirty="0"/>
              <a:t>Discursuri alternative</a:t>
            </a:r>
          </a:p>
          <a:p>
            <a:pPr marL="171450" indent="-171450">
              <a:buFont typeface="Arial" panose="020B0604020202020204" pitchFamily="34" charset="0"/>
              <a:buChar char="•"/>
            </a:pPr>
            <a:r>
              <a:rPr lang="ro-RO" sz="1000" dirty="0"/>
              <a:t>Relatare pozitivă, reflectă identitatea grupului</a:t>
            </a:r>
          </a:p>
          <a:p>
            <a:pPr marL="171450" indent="-171450">
              <a:buFont typeface="Arial" panose="020B0604020202020204" pitchFamily="34" charset="0"/>
              <a:buChar char="•"/>
            </a:pPr>
            <a:r>
              <a:rPr lang="ro-RO" sz="1000" dirty="0"/>
              <a:t>Orientat spre incluziune, abilitant</a:t>
            </a:r>
          </a:p>
          <a:p>
            <a:pPr marL="171450" indent="-171450">
              <a:buFont typeface="Arial" panose="020B0604020202020204" pitchFamily="34" charset="0"/>
              <a:buChar char="•"/>
            </a:pPr>
            <a:r>
              <a:rPr lang="ro-RO" sz="1000" dirty="0"/>
              <a:t>Bazat pe puterea organizației sau inițiativei dvs.</a:t>
            </a:r>
          </a:p>
          <a:p>
            <a:pPr marL="171450" indent="-171450">
              <a:buFont typeface="Arial" panose="020B0604020202020204" pitchFamily="34" charset="0"/>
              <a:buChar char="•"/>
            </a:pPr>
            <a:r>
              <a:rPr lang="ro-RO" sz="1000" dirty="0"/>
              <a:t>Aparțineți, vă integrați, puteți reuși</a:t>
            </a:r>
          </a:p>
          <a:p>
            <a:pPr marL="171450" indent="-171450">
              <a:buFont typeface="Arial" panose="020B0604020202020204" pitchFamily="34" charset="0"/>
              <a:buChar char="•"/>
            </a:pPr>
            <a:r>
              <a:rPr lang="ro-RO" sz="1000" dirty="0"/>
              <a:t>Apel la acțiune</a:t>
            </a:r>
          </a:p>
          <a:p>
            <a:pPr marL="171450" indent="-171450">
              <a:buFont typeface="Arial" panose="020B0604020202020204" pitchFamily="34" charset="0"/>
              <a:buChar char="•"/>
            </a:pPr>
            <a:endParaRPr lang="ro-RO" sz="10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o-RO" sz="1000" u="sng" dirty="0"/>
              <a:t>Contradiscursuri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Răspuns sau conținut creat pentru a contracara extremismul și discursul de incitare la ură online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Contestarea extremismului violent prin teologie, umor, expunerea ipocriziei și a minciunilor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Discreditarea, demontarea, demistificarea extremismului violent</a:t>
            </a:r>
          </a:p>
          <a:p>
            <a:pPr marL="171450" indent="-171450">
              <a:buFont typeface="Arial" panose="020B0604020202020204" pitchFamily="34" charset="0"/>
              <a:buChar char="•"/>
            </a:pPr>
            <a:endParaRPr lang="ro-RO" sz="1000" dirty="0"/>
          </a:p>
          <a:p>
            <a:r>
              <a:rPr lang="ro-RO" sz="1000" u="sng" baseline="0" dirty="0"/>
              <a:t>Referință</a:t>
            </a:r>
          </a:p>
          <a:p>
            <a:pPr marL="171450" indent="-171450">
              <a:buFont typeface="Arial" panose="020B0604020202020204" pitchFamily="34" charset="0"/>
              <a:buChar char="•"/>
            </a:pPr>
            <a:r>
              <a:rPr lang="ro-RO" sz="1000" baseline="0" dirty="0"/>
              <a:t>Atelierul RAN C &amp; N referitor la propaganda jihadistă și cum se poate răspunde, 3–4 octombrie 2016</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42</a:t>
            </a:fld>
            <a:endParaRPr lang="ro-RO" dirty="0"/>
          </a:p>
        </p:txBody>
      </p:sp>
    </p:spTree>
    <p:extLst>
      <p:ext uri="{BB962C8B-B14F-4D97-AF65-F5344CB8AC3E}">
        <p14:creationId xmlns:p14="http://schemas.microsoft.com/office/powerpoint/2010/main" xmlns=""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dirty="0"/>
              <a:t>Seminarul de formare are un scop în sine: să consolideze expertiza în materie de campanii online a OSC-urilor care activează în domeniul combaterii extremismului violent.</a:t>
            </a:r>
          </a:p>
          <a:p>
            <a:r>
              <a:rPr lang="ro-RO" dirty="0"/>
              <a:t> </a:t>
            </a: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a:t>
            </a:fld>
            <a:endParaRPr lang="ro-RO" dirty="0"/>
          </a:p>
        </p:txBody>
      </p:sp>
    </p:spTree>
    <p:extLst>
      <p:ext uri="{BB962C8B-B14F-4D97-AF65-F5344CB8AC3E}">
        <p14:creationId xmlns:p14="http://schemas.microsoft.com/office/powerpoint/2010/main" xmlns=""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000" b="1" i="0" u="none" strike="noStrike" kern="1200" baseline="0" dirty="0">
                <a:solidFill>
                  <a:schemeClr val="tx1"/>
                </a:solidFill>
                <a:latin typeface="+mn-lt"/>
              </a:rPr>
              <a:t>Abdullah-X: Cinci considerații pentru un musulman despre Siria </a:t>
            </a:r>
          </a:p>
          <a:p>
            <a:endParaRPr lang="ro-RO" sz="1000" dirty="0"/>
          </a:p>
          <a:p>
            <a:r>
              <a:rPr lang="ro-RO" sz="1000" dirty="0"/>
              <a:t>Exemplu de contradiscurs: motive pentru a nu merge în Siria. </a:t>
            </a:r>
          </a:p>
          <a:p>
            <a:r>
              <a:rPr lang="ro-RO" sz="1000" kern="1200" dirty="0">
                <a:solidFill>
                  <a:schemeClr val="tx1"/>
                </a:solidFill>
                <a:effectLst/>
                <a:latin typeface="+mn-lt"/>
              </a:rPr>
              <a:t>  </a:t>
            </a:r>
          </a:p>
          <a:p>
            <a:r>
              <a:rPr lang="ro-RO" sz="1000" u="sng" kern="1200" dirty="0">
                <a:solidFill>
                  <a:schemeClr val="tx1"/>
                </a:solidFill>
                <a:effectLst/>
                <a:latin typeface="+mn-lt"/>
                <a:hlinkClick r:id="rId3"/>
              </a:rPr>
              <a:t>https://www.youtube.com/watch?v=tKKbydB4scA</a:t>
            </a: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43</a:t>
            </a:fld>
            <a:endParaRPr lang="ro-RO" dirty="0"/>
          </a:p>
        </p:txBody>
      </p:sp>
    </p:spTree>
    <p:extLst>
      <p:ext uri="{BB962C8B-B14F-4D97-AF65-F5344CB8AC3E}">
        <p14:creationId xmlns:p14="http://schemas.microsoft.com/office/powerpoint/2010/main" xmlns=""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000" b="1" i="0" u="sng" strike="noStrike" baseline="0" dirty="0"/>
              <a:t>Exemplu de campanie de contradiscurs din Finlanda</a:t>
            </a:r>
          </a:p>
          <a:p>
            <a:endParaRPr lang="ro-RO" sz="1000" u="sng" kern="1200" dirty="0">
              <a:solidFill>
                <a:schemeClr val="tx1"/>
              </a:solidFill>
              <a:effectLst/>
              <a:latin typeface="+mn-lt"/>
              <a:ea typeface="+mn-ea"/>
              <a:cs typeface="+mn-cs"/>
            </a:endParaRPr>
          </a:p>
          <a:p>
            <a:r>
              <a:rPr lang="ro-RO" sz="1000" u="sng" kern="1200" dirty="0">
                <a:solidFill>
                  <a:schemeClr val="tx1"/>
                </a:solidFill>
                <a:effectLst/>
                <a:latin typeface="+mn-lt"/>
                <a:hlinkClick r:id="rId3"/>
              </a:rPr>
              <a:t>https://www.tekojakampanja.fi/en/</a:t>
            </a:r>
            <a:endParaRPr lang="ro-RO" sz="1000" u="sng" kern="1200" dirty="0">
              <a:solidFill>
                <a:schemeClr val="tx1"/>
              </a:solidFill>
              <a:effectLst/>
              <a:latin typeface="+mn-lt"/>
              <a:ea typeface="+mn-ea"/>
              <a:cs typeface="+mn-cs"/>
            </a:endParaRPr>
          </a:p>
          <a:p>
            <a:endParaRPr lang="ro-RO"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0" u="none" strike="noStrike" baseline="0" dirty="0"/>
              <a:t>Tema campaniei de acțiune din 2015 a Finn Church Aid a fost tinerii și radicalizarea violentă. Obiectivul campaniei a fost de a înțelege mai bine factorii care îi determină pe oameni să se alăture grupurilor extremiste violente și de a prezenta metode practice de prevenire a radicalizării violente atât în Finlanda, cât și în zonele de conflict. </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44</a:t>
            </a:fld>
            <a:endParaRPr lang="ro-RO" dirty="0"/>
          </a:p>
        </p:txBody>
      </p:sp>
    </p:spTree>
    <p:extLst>
      <p:ext uri="{BB962C8B-B14F-4D97-AF65-F5344CB8AC3E}">
        <p14:creationId xmlns:p14="http://schemas.microsoft.com/office/powerpoint/2010/main" xmlns=""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sng" dirty="0"/>
              <a:t>Exemplu de campanie de discurs alternativ a Church of Finland: fotbalul unește.</a:t>
            </a: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u="sng" kern="1200" dirty="0">
                <a:solidFill>
                  <a:schemeClr val="tx1"/>
                </a:solidFill>
                <a:effectLst/>
                <a:latin typeface="+mn-lt"/>
                <a:hlinkClick r:id="rId3"/>
              </a:rPr>
              <a:t>https://www.peaceunited.fi/en/</a:t>
            </a:r>
            <a:endParaRPr lang="ro-RO"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u="sng" kern="1200" dirty="0">
              <a:solidFill>
                <a:schemeClr val="tx1"/>
              </a:solidFill>
              <a:effectLst/>
              <a:latin typeface="+mn-lt"/>
              <a:ea typeface="+mn-ea"/>
              <a:cs typeface="+mn-cs"/>
            </a:endParaRPr>
          </a:p>
          <a:p>
            <a:r>
              <a:rPr lang="ro-RO" sz="1000" kern="1200" dirty="0">
                <a:solidFill>
                  <a:schemeClr val="tx1"/>
                </a:solidFill>
                <a:effectLst/>
                <a:latin typeface="+mn-lt"/>
              </a:rPr>
              <a:t>Campania de fotbal Peace United are atât elemente online, cât și offline: videoclipuri, jocuri de societate, teste și concursuri de întrebări etc. </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Publicațiile pot fi găsite aici: </a:t>
            </a:r>
            <a:r>
              <a:rPr lang="ro-RO" sz="1000" u="sng" kern="1200" dirty="0">
                <a:solidFill>
                  <a:schemeClr val="tx1"/>
                </a:solidFill>
                <a:effectLst/>
                <a:latin typeface="+mn-lt"/>
                <a:hlinkClick r:id="rId4"/>
              </a:rPr>
              <a:t>https://www.peacemakersnetwork.org/our-work/thematic-expertise/</a:t>
            </a:r>
            <a:r>
              <a:rPr lang="ro-RO" dirty="0"/>
              <a:t> </a:t>
            </a:r>
            <a:endParaRPr lang="ro-RO"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45</a:t>
            </a:fld>
            <a:endParaRPr lang="ro-RO" dirty="0"/>
          </a:p>
        </p:txBody>
      </p:sp>
    </p:spTree>
    <p:extLst>
      <p:ext uri="{BB962C8B-B14F-4D97-AF65-F5344CB8AC3E}">
        <p14:creationId xmlns:p14="http://schemas.microsoft.com/office/powerpoint/2010/main" xmlns=""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46</a:t>
            </a:fld>
            <a:endParaRPr lang="ro-RO" dirty="0"/>
          </a:p>
        </p:txBody>
      </p:sp>
    </p:spTree>
    <p:extLst>
      <p:ext uri="{BB962C8B-B14F-4D97-AF65-F5344CB8AC3E}">
        <p14:creationId xmlns:p14="http://schemas.microsoft.com/office/powerpoint/2010/main" xmlns=""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47</a:t>
            </a:fld>
            <a:endParaRPr lang="ro-RO" dirty="0"/>
          </a:p>
        </p:txBody>
      </p:sp>
    </p:spTree>
    <p:extLst>
      <p:ext uri="{BB962C8B-B14F-4D97-AF65-F5344CB8AC3E}">
        <p14:creationId xmlns:p14="http://schemas.microsoft.com/office/powerpoint/2010/main" xmlns=""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dirty="0"/>
              <a:t>Exemplu de mesager credibil:</a:t>
            </a:r>
          </a:p>
          <a:p>
            <a:r>
              <a:rPr lang="ro-RO" sz="1000" dirty="0"/>
              <a:t>Pe YouTube, veți găsi multe videoclipuri despre „Cum să ... ” cu instrucțiuni din partea unor femei de culoare despre cum să îți faci părul. Inclusiv, de ex., cum să îți adaugi extensii la părul natural, cum să faci cârlionți la un păr negru sau despre cum să personalizezi o perucă cu dantelare în față. Aceste videoclipuri sunt încărcate pe YouTube de femei care au observat că astfel de tipuri de programe de înfrumusețare nu sunt difuzate de televiziunile obișnuite. S-a ignorat interesul femeilor de culoare față de sfaturile de înfrumusețare.</a:t>
            </a:r>
          </a:p>
          <a:p>
            <a:r>
              <a:rPr lang="ro-RO" sz="1000" baseline="0" dirty="0"/>
              <a:t>Prin urmare, persoanele din rândul „publicului-țintă” au început să facă ele însele astfel de tutoriale. Acest lucru le face foarte credibile. </a:t>
            </a:r>
            <a:endParaRPr lang="ro-RO" sz="1000" dirty="0"/>
          </a:p>
          <a:p>
            <a:endParaRPr lang="ro-RO" sz="1000" dirty="0"/>
          </a:p>
          <a:p>
            <a:r>
              <a:rPr lang="ro-RO" sz="1000" dirty="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48</a:t>
            </a:fld>
            <a:endParaRPr lang="ro-RO" dirty="0"/>
          </a:p>
        </p:txBody>
      </p:sp>
    </p:spTree>
    <p:extLst>
      <p:ext uri="{BB962C8B-B14F-4D97-AF65-F5344CB8AC3E}">
        <p14:creationId xmlns:p14="http://schemas.microsoft.com/office/powerpoint/2010/main" xmlns=""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sng" dirty="0"/>
              <a:t>Exemplu de voce credibilă</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kern="1200" dirty="0">
                <a:solidFill>
                  <a:schemeClr val="tx1"/>
                </a:solidFill>
                <a:effectLst/>
                <a:latin typeface="+mn-lt"/>
              </a:rPr>
              <a:t>Humza</a:t>
            </a:r>
            <a:r>
              <a:rPr lang="ro-RO" dirty="0"/>
              <a:t> </a:t>
            </a:r>
            <a:r>
              <a:rPr lang="ro-RO" sz="1000" kern="1200" dirty="0">
                <a:solidFill>
                  <a:schemeClr val="tx1"/>
                </a:solidFill>
                <a:effectLst/>
                <a:latin typeface="+mn-lt"/>
              </a:rPr>
              <a:t>Arshad: </a:t>
            </a:r>
            <a:r>
              <a:rPr lang="ro-RO" sz="1000" b="0" i="0" u="none" strike="noStrike" baseline="0" dirty="0"/>
              <a:t>Badmans World 14 | New Scotland Yard | Humza Productions</a:t>
            </a:r>
            <a:endParaRPr lang="ro-RO" sz="1000" kern="1200" dirty="0">
              <a:solidFill>
                <a:schemeClr val="tx1"/>
              </a:solidFill>
              <a:effectLst/>
              <a:latin typeface="+mn-lt"/>
              <a:ea typeface="+mn-ea"/>
              <a:cs typeface="+mn-cs"/>
            </a:endParaRPr>
          </a:p>
          <a:p>
            <a:r>
              <a:rPr lang="ro-RO" sz="1000" dirty="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0" i="0" u="none" strike="noStrike" baseline="0" dirty="0"/>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49</a:t>
            </a:fld>
            <a:endParaRPr lang="ro-RO" dirty="0"/>
          </a:p>
        </p:txBody>
      </p:sp>
    </p:spTree>
    <p:extLst>
      <p:ext uri="{BB962C8B-B14F-4D97-AF65-F5344CB8AC3E}">
        <p14:creationId xmlns:p14="http://schemas.microsoft.com/office/powerpoint/2010/main" xmlns=""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200" b="1" i="0" u="none" strike="noStrike" kern="1200" baseline="0" dirty="0">
                <a:solidFill>
                  <a:schemeClr val="tx1"/>
                </a:solidFill>
                <a:latin typeface="+mn-lt"/>
              </a:rPr>
              <a:t>Mohamed El Bachiri</a:t>
            </a:r>
            <a:r>
              <a:rPr lang="ro-RO" dirty="0"/>
              <a:t> </a:t>
            </a:r>
          </a:p>
          <a:p>
            <a:r>
              <a:rPr lang="ro-RO" sz="1200" kern="1200" dirty="0">
                <a:solidFill>
                  <a:schemeClr val="tx1"/>
                </a:solidFill>
                <a:effectLst/>
                <a:latin typeface="+mn-lt"/>
              </a:rPr>
              <a:t>Jihadul iubirii - și o carte</a:t>
            </a:r>
            <a:endParaRPr lang="ro-RO" sz="1200" kern="1200" dirty="0">
              <a:solidFill>
                <a:schemeClr val="tx1"/>
              </a:solidFill>
              <a:effectLst/>
              <a:latin typeface="+mn-lt"/>
              <a:ea typeface="+mn-ea"/>
              <a:cs typeface="+mn-cs"/>
            </a:endParaRPr>
          </a:p>
          <a:p>
            <a:r>
              <a:rPr lang="ro-RO" sz="1200" u="sng" kern="1200" dirty="0">
                <a:solidFill>
                  <a:schemeClr val="tx1"/>
                </a:solidFill>
                <a:effectLst/>
                <a:latin typeface="+mn-lt"/>
                <a:hlinkClick r:id="rId3"/>
              </a:rPr>
              <a:t>https://t.co/KIn4Wv78ZI</a:t>
            </a:r>
            <a:endParaRPr lang="ro-RO" sz="1200" kern="1200" dirty="0">
              <a:solidFill>
                <a:schemeClr val="tx1"/>
              </a:solidFill>
              <a:effectLst/>
              <a:latin typeface="+mn-lt"/>
              <a:ea typeface="+mn-ea"/>
              <a:cs typeface="+mn-cs"/>
            </a:endParaRPr>
          </a:p>
          <a:p>
            <a:r>
              <a:rPr lang="ro-RO" sz="1200" kern="1200" dirty="0">
                <a:solidFill>
                  <a:schemeClr val="tx1"/>
                </a:solidFill>
                <a:effectLst/>
                <a:latin typeface="+mn-lt"/>
              </a:rPr>
              <a:t> </a:t>
            </a:r>
          </a:p>
          <a:p>
            <a:endParaRPr lang="ro-RO"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50</a:t>
            </a:fld>
            <a:endParaRPr lang="ro-RO" dirty="0"/>
          </a:p>
        </p:txBody>
      </p:sp>
    </p:spTree>
    <p:extLst>
      <p:ext uri="{BB962C8B-B14F-4D97-AF65-F5344CB8AC3E}">
        <p14:creationId xmlns:p14="http://schemas.microsoft.com/office/powerpoint/2010/main" xmlns=""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u="sng" dirty="0"/>
              <a:t>Note to trainer</a:t>
            </a:r>
          </a:p>
          <a:p>
            <a:r>
              <a:rPr lang="ro-RO" sz="1000" u="sng" dirty="0"/>
              <a:t>Messenger can be a person or a credible voice in another way e.g. tv or radio station or website</a:t>
            </a:r>
          </a:p>
          <a:p>
            <a:r>
              <a:rPr lang="ro-RO" sz="1000" u="sng" dirty="0"/>
              <a:t>Important is that the messenger and his/her message “fit”. A scientist or politician can be a credible voice when we are talking about scientific facts or political discourse.</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51</a:t>
            </a:fld>
            <a:endParaRPr lang="ro-RO" dirty="0"/>
          </a:p>
        </p:txBody>
      </p:sp>
    </p:spTree>
    <p:extLst>
      <p:ext uri="{BB962C8B-B14F-4D97-AF65-F5344CB8AC3E}">
        <p14:creationId xmlns:p14="http://schemas.microsoft.com/office/powerpoint/2010/main" xmlns=""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ro-RO" sz="1000" b="1" dirty="0"/>
              <a:t>Exercițiu:</a:t>
            </a:r>
            <a:r>
              <a:rPr lang="ro-RO" dirty="0"/>
              <a:t> </a:t>
            </a:r>
            <a:r>
              <a:rPr lang="ro-RO" sz="1000" b="1" dirty="0"/>
              <a:t>Reflecție în perechi</a:t>
            </a:r>
          </a:p>
          <a:p>
            <a:pPr marL="0" indent="0" algn="l">
              <a:buNone/>
            </a:pPr>
            <a:r>
              <a:rPr lang="ro-RO" sz="1000" dirty="0"/>
              <a:t>Cine sunt mesagerii discursului </a:t>
            </a:r>
            <a:r>
              <a:rPr lang="ro-RO" sz="1000" b="1" i="1" dirty="0"/>
              <a:t>dvs.</a:t>
            </a:r>
            <a:r>
              <a:rPr lang="ro-RO" sz="1000" dirty="0"/>
              <a:t>?</a:t>
            </a:r>
          </a:p>
          <a:p>
            <a:pPr marL="0" indent="0" algn="l">
              <a:buNone/>
            </a:pPr>
            <a:r>
              <a:rPr lang="ro-RO" sz="1000" dirty="0"/>
              <a:t>Cum se raportează la publicul dvs. țintă?</a:t>
            </a: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ro-RO" sz="1000" dirty="0"/>
              <a:t>Distribuiți o hârtie cu imaginea mesagerului.</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52</a:t>
            </a:fld>
            <a:endParaRPr lang="ro-RO" dirty="0"/>
          </a:p>
        </p:txBody>
      </p:sp>
    </p:spTree>
    <p:extLst>
      <p:ext uri="{BB962C8B-B14F-4D97-AF65-F5344CB8AC3E}">
        <p14:creationId xmlns:p14="http://schemas.microsoft.com/office/powerpoint/2010/main" xmlns=""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u="sng" kern="1200" dirty="0">
                <a:solidFill>
                  <a:srgbClr val="FF0000"/>
                </a:solidFill>
                <a:effectLst/>
                <a:latin typeface="+mn-lt"/>
              </a:rPr>
              <a:t>10’</a:t>
            </a:r>
          </a:p>
          <a:p>
            <a:r>
              <a:rPr lang="ro-RO" sz="1000" u="sng" kern="1200" dirty="0">
                <a:solidFill>
                  <a:srgbClr val="FF0000"/>
                </a:solidFill>
                <a:effectLst/>
                <a:latin typeface="+mn-lt"/>
              </a:rPr>
              <a:t>Introduction of participants to each other</a:t>
            </a:r>
            <a:endParaRPr lang="ro-RO" sz="1000" u="sng" kern="1200" dirty="0">
              <a:solidFill>
                <a:srgbClr val="FF0000"/>
              </a:solidFill>
              <a:effectLst/>
              <a:latin typeface="+mn-lt"/>
              <a:ea typeface="+mn-ea"/>
              <a:cs typeface="+mn-cs"/>
            </a:endParaRPr>
          </a:p>
          <a:p>
            <a:r>
              <a:rPr lang="ro-RO" sz="1000" u="sng" kern="1200" dirty="0">
                <a:solidFill>
                  <a:srgbClr val="FF0000"/>
                </a:solidFill>
                <a:effectLst/>
                <a:latin typeface="+mn-lt"/>
              </a:rPr>
              <a:t>Note. Questions are the same as those in the registration form</a:t>
            </a:r>
            <a:endParaRPr lang="ro-RO" sz="1000" u="sng" kern="1200" dirty="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a:t>
            </a:fld>
            <a:endParaRPr lang="ro-RO" dirty="0"/>
          </a:p>
        </p:txBody>
      </p:sp>
    </p:spTree>
    <p:extLst>
      <p:ext uri="{BB962C8B-B14F-4D97-AF65-F5344CB8AC3E}">
        <p14:creationId xmlns:p14="http://schemas.microsoft.com/office/powerpoint/2010/main" xmlns=""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u="sng" baseline="0" dirty="0"/>
              <a:t>Explanation: this slide introduces the next slides where we will explain the use of campaigning templates</a:t>
            </a:r>
          </a:p>
          <a:p>
            <a:pPr marL="171450" indent="-171450">
              <a:buFont typeface="Arial" panose="020B0604020202020204" pitchFamily="34" charset="0"/>
              <a:buChar char="•"/>
            </a:pPr>
            <a:r>
              <a:rPr lang="ro-RO" sz="1000" u="sng" baseline="0" dirty="0"/>
              <a:t>Now you know 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ro-RO" sz="1000" u="sng" baseline="0" dirty="0"/>
          </a:p>
          <a:p>
            <a:pPr marL="171450" indent="-171450">
              <a:buFont typeface="Arial" panose="020B0604020202020204" pitchFamily="34" charset="0"/>
              <a:buChar char="•"/>
            </a:pPr>
            <a:r>
              <a:rPr lang="ro-RO" sz="1000" u="sng" dirty="0"/>
              <a:t>Introduction to the three templates by EFD.</a:t>
            </a:r>
          </a:p>
          <a:p>
            <a:pPr marL="171450" indent="-171450">
              <a:buFont typeface="Arial" panose="020B0604020202020204" pitchFamily="34" charset="0"/>
              <a:buChar char="•"/>
            </a:pPr>
            <a:r>
              <a:rPr lang="ro-RO" sz="1000" u="sng" baseline="0" dirty="0"/>
              <a:t>These are simple instruments for NGOs/CSOs willing to start a C/A Campaign.</a:t>
            </a:r>
          </a:p>
          <a:p>
            <a:pPr marL="171450" indent="-171450">
              <a:buFont typeface="Arial" panose="020B0604020202020204" pitchFamily="34" charset="0"/>
              <a:buChar char="•"/>
            </a:pPr>
            <a:r>
              <a:rPr lang="ro-RO" sz="1000" u="sng" baseline="0" dirty="0"/>
              <a:t>Including </a:t>
            </a:r>
            <a:r>
              <a:rPr lang="ro-RO" sz="1000" u="sng" dirty="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ro-RO" sz="1000" u="sng" dirty="0"/>
              <a:t>Material</a:t>
            </a:r>
            <a:r>
              <a:rPr lang="ro-RO" dirty="0"/>
              <a:t> </a:t>
            </a:r>
            <a:r>
              <a:rPr lang="ro-RO" sz="1000" u="sng" dirty="0"/>
              <a:t>includes references to existing more in-depth learning material/handbooks</a:t>
            </a:r>
            <a:endParaRPr lang="ro-RO" sz="1000" u="sng"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53</a:t>
            </a:fld>
            <a:endParaRPr lang="ro-RO" dirty="0"/>
          </a:p>
        </p:txBody>
      </p:sp>
    </p:spTree>
    <p:extLst>
      <p:ext uri="{BB962C8B-B14F-4D97-AF65-F5344CB8AC3E}">
        <p14:creationId xmlns:p14="http://schemas.microsoft.com/office/powerpoint/2010/main" xmlns=""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0" i="0" dirty="0"/>
              <a:t>Introducere la documentul „3 campanii – care vi se potrivește?”</a:t>
            </a:r>
          </a:p>
          <a:p>
            <a:pPr marL="171450" indent="-171450">
              <a:buFont typeface="Arial" panose="020B0604020202020204" pitchFamily="34" charset="0"/>
              <a:buChar char="•"/>
            </a:pPr>
            <a:r>
              <a:rPr lang="ro-RO" sz="1000" b="0" i="0" baseline="0" dirty="0"/>
              <a:t>Acest document oferă un model în trei etape pentru o campanie reușită de discurs C/A.</a:t>
            </a:r>
          </a:p>
          <a:p>
            <a:pPr marL="171450" indent="-171450">
              <a:buFont typeface="Arial" panose="020B0604020202020204" pitchFamily="34" charset="0"/>
              <a:buChar char="•"/>
            </a:pPr>
            <a:r>
              <a:rPr lang="ro-RO" sz="1000" b="0" i="0" baseline="0" dirty="0"/>
              <a:t>Documentul a fost elaborat de Fundația Europeană pentru Democrație, pe baza experienței sale cu campaniile.</a:t>
            </a:r>
          </a:p>
          <a:p>
            <a:pPr marL="171450" indent="-171450">
              <a:buFont typeface="Arial" panose="020B0604020202020204" pitchFamily="34" charset="0"/>
              <a:buChar char="•"/>
            </a:pPr>
            <a:r>
              <a:rPr lang="ro-RO" sz="1000" b="0" i="0" baseline="0" dirty="0"/>
              <a:t>Cele trei etape acoperă în total 12 pași. Urmarea acestor pași este pregătirea ideală pentru propria dvs. campanie.</a:t>
            </a:r>
          </a:p>
          <a:p>
            <a:pPr marL="0" indent="0">
              <a:buFont typeface="Arial" panose="020B0604020202020204" pitchFamily="34" charset="0"/>
              <a:buNone/>
            </a:pPr>
            <a:endParaRPr lang="ro-RO" sz="1000" b="0" i="0" baseline="0" dirty="0"/>
          </a:p>
          <a:p>
            <a:pPr marL="0" indent="0">
              <a:buFont typeface="Arial" panose="020B0604020202020204" pitchFamily="34" charset="0"/>
              <a:buNone/>
            </a:pPr>
            <a:r>
              <a:rPr lang="ro-RO" sz="1000" b="1" i="0" baseline="0" dirty="0"/>
              <a:t>Vizibilitate</a:t>
            </a:r>
          </a:p>
          <a:p>
            <a:pPr marL="228600" lvl="0" indent="-228600">
              <a:buFont typeface="+mj-lt"/>
              <a:buAutoNum type="arabicPeriod"/>
            </a:pPr>
            <a:r>
              <a:rPr lang="ro-RO" sz="1000" b="0" i="0" kern="1200" dirty="0">
                <a:solidFill>
                  <a:schemeClr val="tx1"/>
                </a:solidFill>
                <a:effectLst/>
                <a:latin typeface="+mn-lt"/>
              </a:rPr>
              <a:t>Definiți scopul dvs.: faceți-l clar, realist și măsurabil </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Cunoașteți-vă publicul: investiți timp în a găsi și a înțelege publicul dvs.</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Alegeți o țintă: restrângeți publicul dvs. țintă cât mai mult posibil</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Monitorizați și evaluați: stabiliți indicatori și instrumente pentru platformele de comunicare socială </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Alegeți mijloacele de comunicare: folosiți doar mijloace pe care le folosește și publicul dvs. țintă</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Adaptați-vă mesajul: elaborați mesaje care să prindă la publicul-țintă</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Găsiți un mesager: alegeți un mesager credibil pentru</a:t>
            </a:r>
            <a:r>
              <a:rPr lang="ro-RO" dirty="0"/>
              <a:t> </a:t>
            </a:r>
            <a:r>
              <a:rPr lang="ro-RO" sz="1000" b="0" i="0" kern="1200" dirty="0">
                <a:solidFill>
                  <a:schemeClr val="tx1"/>
                </a:solidFill>
                <a:effectLst/>
                <a:latin typeface="+mn-lt"/>
              </a:rPr>
              <a:t>publicul-țintă</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Aveți grijă: pregătiți-vă de abuzuri și amenințări verbale</a:t>
            </a:r>
            <a:r>
              <a:rPr dirty="0"/>
              <a:t/>
            </a:r>
            <a:br>
              <a:rPr dirty="0"/>
            </a:br>
            <a:r>
              <a:rPr dirty="0"/>
              <a:t/>
            </a:r>
            <a:br>
              <a:rPr dirty="0"/>
            </a:br>
            <a:r>
              <a:rPr lang="ro-RO" sz="1000" b="1" i="0" kern="1200" dirty="0">
                <a:solidFill>
                  <a:schemeClr val="tx1"/>
                </a:solidFill>
                <a:effectLst/>
                <a:latin typeface="+mn-lt"/>
              </a:rPr>
              <a:t>Acțiune</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Ascultați feedbackul: ajungeți la cei la care trebuie? </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Apel la acțiune: ce ar trebui să facă acum publicul? Cum poate ajuta?</a:t>
            </a:r>
            <a:r>
              <a:rPr dirty="0"/>
              <a:t/>
            </a:r>
            <a:br>
              <a:rPr dirty="0"/>
            </a:br>
            <a:r>
              <a:rPr dirty="0"/>
              <a:t/>
            </a:r>
            <a:br>
              <a:rPr dirty="0"/>
            </a:br>
            <a:r>
              <a:rPr lang="ro-RO" sz="1000" b="1" i="0" kern="1200" dirty="0">
                <a:solidFill>
                  <a:schemeClr val="tx1"/>
                </a:solidFill>
                <a:effectLst/>
                <a:latin typeface="+mn-lt"/>
              </a:rPr>
              <a:t>Impact</a:t>
            </a:r>
            <a:r>
              <a:rPr lang="en-US" dirty="0"/>
              <a:t>	</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Intervenție 1 la 1: angajați un dialog individual, purtați o conversație, faceți persoana să (re)gândească sau responsabilizați-o </a:t>
            </a:r>
            <a:endParaRPr lang="ro-RO" sz="1000" b="0" i="0" kern="1200" dirty="0">
              <a:solidFill>
                <a:schemeClr val="tx1"/>
              </a:solidFill>
              <a:effectLst/>
              <a:latin typeface="+mn-lt"/>
              <a:ea typeface="+mn-ea"/>
              <a:cs typeface="+mn-cs"/>
            </a:endParaRPr>
          </a:p>
          <a:p>
            <a:pPr marL="228600" lvl="0" indent="-228600">
              <a:buFont typeface="+mj-lt"/>
              <a:buAutoNum type="arabicPeriod"/>
            </a:pPr>
            <a:r>
              <a:rPr lang="ro-RO" sz="1000" b="0" i="0" kern="1200" dirty="0">
                <a:solidFill>
                  <a:schemeClr val="tx1"/>
                </a:solidFill>
                <a:effectLst/>
                <a:latin typeface="+mn-lt"/>
              </a:rPr>
              <a:t>Continuați să învățați: investiți într-o evaluare aprofundată pentru a putea fi și mai buni data viitoare</a:t>
            </a:r>
            <a:endParaRPr lang="ro-RO" sz="10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54</a:t>
            </a:fld>
            <a:endParaRPr lang="ro-RO" dirty="0"/>
          </a:p>
        </p:txBody>
      </p:sp>
    </p:spTree>
    <p:extLst>
      <p:ext uri="{BB962C8B-B14F-4D97-AF65-F5344CB8AC3E}">
        <p14:creationId xmlns:p14="http://schemas.microsoft.com/office/powerpoint/2010/main" xmlns=""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55</a:t>
            </a:fld>
            <a:endParaRPr lang="ro-RO" dirty="0"/>
          </a:p>
        </p:txBody>
      </p:sp>
    </p:spTree>
    <p:extLst>
      <p:ext uri="{BB962C8B-B14F-4D97-AF65-F5344CB8AC3E}">
        <p14:creationId xmlns:p14="http://schemas.microsoft.com/office/powerpoint/2010/main" xmlns=""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56</a:t>
            </a:fld>
            <a:endParaRPr lang="ro-RO" dirty="0"/>
          </a:p>
        </p:txBody>
      </p:sp>
    </p:spTree>
    <p:extLst>
      <p:ext uri="{BB962C8B-B14F-4D97-AF65-F5344CB8AC3E}">
        <p14:creationId xmlns:p14="http://schemas.microsoft.com/office/powerpoint/2010/main" xmlns=""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dirty="0"/>
              <a:t>Ce aplicații aveți pe telefon? Ce aplicații au copiii dvs. pe telefon?</a:t>
            </a:r>
          </a:p>
          <a:p>
            <a:pPr marL="171450" indent="-171450">
              <a:buFont typeface="Arial" panose="020B0604020202020204" pitchFamily="34" charset="0"/>
              <a:buChar char="•"/>
            </a:pPr>
            <a:endParaRPr lang="ro-RO" sz="1000" dirty="0"/>
          </a:p>
          <a:p>
            <a:pPr marL="171450" indent="-171450">
              <a:buFont typeface="Arial" panose="020B0604020202020204" pitchFamily="34" charset="0"/>
              <a:buChar char="•"/>
            </a:pPr>
            <a:r>
              <a:rPr lang="ro-RO" sz="1000" dirty="0"/>
              <a:t>Schimburi de experiență. Se poate lucra în perechi, în grupuri mici sau în plen.</a:t>
            </a:r>
          </a:p>
          <a:p>
            <a:pPr marL="171450" indent="-171450">
              <a:buFont typeface="Arial" panose="020B0604020202020204" pitchFamily="34" charset="0"/>
              <a:buChar char="•"/>
            </a:pPr>
            <a:r>
              <a:rPr lang="ro-RO" sz="1000" baseline="0" dirty="0"/>
              <a:t>Faceți o listă cu platforme; împărțiți-le pe categorii: folosite de dvs., folosite de publicul dvs. țintă.</a:t>
            </a:r>
          </a:p>
          <a:p>
            <a:pPr marL="171450" indent="-171450">
              <a:buFont typeface="Arial" panose="020B0604020202020204" pitchFamily="34" charset="0"/>
              <a:buChar char="•"/>
            </a:pPr>
            <a:r>
              <a:rPr lang="ro-RO" sz="1000" baseline="0" dirty="0"/>
              <a:t>Folosiți-vă de imaginea de pe următoarea foaie.</a:t>
            </a:r>
            <a:r>
              <a:rPr lang="ro-RO" dirty="0"/>
              <a:t> </a:t>
            </a:r>
            <a:endParaRPr lang="ro-RO" sz="1000" dirty="0"/>
          </a:p>
          <a:p>
            <a:pPr marL="171450" indent="-171450">
              <a:buFont typeface="Arial" panose="020B0604020202020204" pitchFamily="34" charset="0"/>
              <a:buChar char="•"/>
            </a:pPr>
            <a:r>
              <a:rPr lang="ro-RO" sz="1000" dirty="0"/>
              <a:t>Discutați diferențele între felul în care participanții utilizează platformele de comunicare socială și felul în care publicul lor țintă le folosește.</a:t>
            </a:r>
          </a:p>
          <a:p>
            <a:pPr marL="171450" indent="-171450">
              <a:buFont typeface="Arial" panose="020B0604020202020204" pitchFamily="34" charset="0"/>
              <a:buChar char="•"/>
            </a:pPr>
            <a:r>
              <a:rPr lang="ro-RO" sz="1000" baseline="0" dirty="0"/>
              <a:t>Reflectați asupra semnificației acestor diferențe în plen.</a:t>
            </a:r>
          </a:p>
          <a:p>
            <a:pPr marL="171450" indent="-171450">
              <a:buFont typeface="Arial" panose="020B0604020202020204" pitchFamily="34" charset="0"/>
              <a:buChar char="•"/>
            </a:pPr>
            <a:r>
              <a:rPr lang="ro-RO" sz="1000" baseline="0" dirty="0"/>
              <a:t>20 min.</a:t>
            </a:r>
          </a:p>
          <a:p>
            <a:pPr marL="171450" indent="-171450">
              <a:buFont typeface="Arial" panose="020B0604020202020204" pitchFamily="34" charset="0"/>
              <a:buChar char="•"/>
            </a:pP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57</a:t>
            </a:fld>
            <a:endParaRPr lang="ro-RO" dirty="0"/>
          </a:p>
        </p:txBody>
      </p:sp>
    </p:spTree>
    <p:extLst>
      <p:ext uri="{BB962C8B-B14F-4D97-AF65-F5344CB8AC3E}">
        <p14:creationId xmlns:p14="http://schemas.microsoft.com/office/powerpoint/2010/main" xmlns=""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ro-RO" sz="1000" dirty="0"/>
              <a:t>Schimburi de experiență. Se poate lucra în perechi, în grupuri mici sau în plen.</a:t>
            </a:r>
          </a:p>
          <a:p>
            <a:pPr marL="171450" indent="-171450">
              <a:buFont typeface="Arial" panose="020B0604020202020204" pitchFamily="34" charset="0"/>
              <a:buChar char="•"/>
            </a:pPr>
            <a:r>
              <a:rPr lang="ro-RO" sz="1000" baseline="0" dirty="0"/>
              <a:t>Faceți o listă cu platforme; împărțiți-le pe categorii: folosite de dvs., folosite de publicul dvs. țintă.</a:t>
            </a:r>
          </a:p>
          <a:p>
            <a:pPr marL="171450" indent="-171450">
              <a:buFont typeface="Arial" panose="020B0604020202020204" pitchFamily="34" charset="0"/>
              <a:buChar char="•"/>
            </a:pPr>
            <a:r>
              <a:rPr lang="ro-RO" sz="1000" baseline="0" dirty="0"/>
              <a:t>Folosiți-vă de imaginea de pe următoarea foaie.</a:t>
            </a:r>
            <a:r>
              <a:rPr lang="ro-RO" dirty="0"/>
              <a:t> </a:t>
            </a:r>
            <a:endParaRPr lang="ro-RO" sz="1000" dirty="0"/>
          </a:p>
          <a:p>
            <a:pPr marL="171450" indent="-171450">
              <a:buFont typeface="Arial" panose="020B0604020202020204" pitchFamily="34" charset="0"/>
              <a:buChar char="•"/>
            </a:pPr>
            <a:r>
              <a:rPr lang="ro-RO" sz="1000" dirty="0"/>
              <a:t>Discutați diferențele între felul în care participanții utilizează platformele de comunicare socială și felul în care publicul lor țintă le folosește.</a:t>
            </a:r>
          </a:p>
          <a:p>
            <a:pPr marL="171450" indent="-171450">
              <a:buFont typeface="Arial" panose="020B0604020202020204" pitchFamily="34" charset="0"/>
              <a:buChar char="•"/>
            </a:pPr>
            <a:r>
              <a:rPr lang="ro-RO" sz="1000" baseline="0" dirty="0"/>
              <a:t>Reflectați asupra semnificației acestor diferențe.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58</a:t>
            </a:fld>
            <a:endParaRPr lang="ro-RO" dirty="0"/>
          </a:p>
        </p:txBody>
      </p:sp>
    </p:spTree>
    <p:extLst>
      <p:ext uri="{BB962C8B-B14F-4D97-AF65-F5344CB8AC3E}">
        <p14:creationId xmlns:p14="http://schemas.microsoft.com/office/powerpoint/2010/main" xmlns=""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1" u="sng" dirty="0"/>
              <a:t>Mobilizați-vă rețeaua</a:t>
            </a:r>
          </a:p>
          <a:p>
            <a:pPr marL="171450" indent="-171450">
              <a:buFont typeface="Arial" panose="020B0604020202020204" pitchFamily="34" charset="0"/>
              <a:buChar char="•"/>
            </a:pPr>
            <a:r>
              <a:rPr lang="ro-RO" sz="1000" dirty="0"/>
              <a:t>Bloggerii și vloggerii vor face trimitere prin linkuri către articolele dvs.</a:t>
            </a:r>
          </a:p>
          <a:p>
            <a:pPr marL="171450" indent="-171450">
              <a:buFont typeface="Arial" panose="020B0604020202020204" pitchFamily="34" charset="0"/>
              <a:buChar char="•"/>
            </a:pPr>
            <a:r>
              <a:rPr lang="ro-RO" sz="1000" dirty="0"/>
              <a:t>Utilizatorii de Facebook vor da „like-uri” și vor partaja linkuri către articolele dvs.</a:t>
            </a:r>
          </a:p>
          <a:p>
            <a:pPr marL="171450" indent="-171450">
              <a:buFont typeface="Arial" panose="020B0604020202020204" pitchFamily="34" charset="0"/>
              <a:buChar char="•"/>
            </a:pPr>
            <a:r>
              <a:rPr lang="ro-RO" sz="1000" dirty="0"/>
              <a:t>Utilizatorii de Twitter vor face trimitere prin linkuri către articolele dvs. și vor relua tweeturile altora care fac acest lucru</a:t>
            </a:r>
          </a:p>
          <a:p>
            <a:pPr marL="171450" indent="-171450">
              <a:buFont typeface="Arial" panose="020B0604020202020204" pitchFamily="34" charset="0"/>
              <a:buChar char="•"/>
            </a:pPr>
            <a:r>
              <a:rPr lang="ro-RO" sz="1000" dirty="0"/>
              <a:t>Oamenii vor trimite e-mailuri cu linkuri către articolele dvs. prietenilor lor</a:t>
            </a:r>
          </a:p>
          <a:p>
            <a:pPr marL="0" indent="0">
              <a:buFont typeface="Arial" panose="020B0604020202020204" pitchFamily="34" charset="0"/>
              <a:buNone/>
            </a:pPr>
            <a:endParaRPr lang="ro-RO" sz="1000" b="1" u="sng" dirty="0"/>
          </a:p>
          <a:p>
            <a:pPr marL="0" indent="0">
              <a:buFont typeface="Arial" panose="020B0604020202020204" pitchFamily="34" charset="0"/>
              <a:buNone/>
            </a:pPr>
            <a:r>
              <a:rPr lang="ro-RO" sz="1000" b="1" u="sng" dirty="0"/>
              <a:t>Extindeți-vă raza de acțiune</a:t>
            </a:r>
          </a:p>
          <a:p>
            <a:pPr marL="171450" indent="-171450">
              <a:buFont typeface="Arial" panose="020B0604020202020204" pitchFamily="34" charset="0"/>
              <a:buChar char="•"/>
            </a:pPr>
            <a:r>
              <a:rPr lang="ro-RO" sz="1000" dirty="0"/>
              <a:t>Începeți cu oameni pe care îi cunoașteți, personal și ca organizație</a:t>
            </a:r>
          </a:p>
          <a:p>
            <a:pPr marL="171450" indent="-171450">
              <a:buFont typeface="Arial" panose="020B0604020202020204" pitchFamily="34" charset="0"/>
              <a:buChar char="•"/>
            </a:pPr>
            <a:r>
              <a:rPr lang="ro-RO" altLang="nl-NL" sz="1000" dirty="0"/>
              <a:t>Partajați linkuri către articole pe site-ul dvs. web, adăugați un mesaj personal pentru fanii dvs. de pe Facebook</a:t>
            </a:r>
          </a:p>
          <a:p>
            <a:pPr marL="171450" indent="-171450">
              <a:buFont typeface="Arial" panose="020B0604020202020204" pitchFamily="34" charset="0"/>
              <a:buChar char="•"/>
            </a:pPr>
            <a:r>
              <a:rPr lang="ro-RO" sz="1000" dirty="0"/>
              <a:t>Apelați la anunțuri de promovare pe Facebook pentru a ajunge dincolo de cercul dvs. de prieteni </a:t>
            </a:r>
          </a:p>
          <a:p>
            <a:pPr marL="0" indent="0">
              <a:buFont typeface="Arial" panose="020B0604020202020204" pitchFamily="34" charset="0"/>
              <a:buNone/>
            </a:pPr>
            <a:endParaRPr lang="ro-RO" sz="1000" b="1" u="sng" dirty="0"/>
          </a:p>
          <a:p>
            <a:pPr marL="0" indent="0">
              <a:buFont typeface="Arial" panose="020B0604020202020204" pitchFamily="34" charset="0"/>
              <a:buNone/>
            </a:pPr>
            <a:r>
              <a:rPr lang="ro-RO" sz="1000" b="1" u="sng" dirty="0"/>
              <a:t>Atrageți fani și susținători</a:t>
            </a:r>
          </a:p>
          <a:p>
            <a:pPr marL="171450" indent="-171450">
              <a:buFont typeface="Arial" panose="020B0604020202020204" pitchFamily="34" charset="0"/>
              <a:buChar char="•"/>
            </a:pPr>
            <a:r>
              <a:rPr lang="ro-RO" sz="1000" dirty="0"/>
              <a:t>Îndrumați oamenii către pagina dvs. de Facebook în cadrul altor mijloace de comunicare</a:t>
            </a:r>
          </a:p>
          <a:p>
            <a:pPr marL="171450" indent="-171450">
              <a:buFont typeface="Arial" panose="020B0604020202020204" pitchFamily="34" charset="0"/>
              <a:buChar char="•"/>
            </a:pPr>
            <a:r>
              <a:rPr lang="ro-RO" sz="1000" dirty="0"/>
              <a:t>O cutie a fanilor pe site-ul dvs. web</a:t>
            </a:r>
          </a:p>
          <a:p>
            <a:pPr marL="171450" indent="-171450">
              <a:buFont typeface="Arial" panose="020B0604020202020204" pitchFamily="34" charset="0"/>
              <a:buChar char="•"/>
            </a:pPr>
            <a:r>
              <a:rPr lang="ro-RO" altLang="nl-NL" sz="1000" dirty="0"/>
              <a:t>Adresați fanilor dvs. întrebări, angajați-vă în dialog și păstrați o atitudine pozitivă</a:t>
            </a:r>
            <a:endParaRPr lang="ro-RO" sz="1000" dirty="0"/>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59</a:t>
            </a:fld>
            <a:endParaRPr lang="ro-RO" dirty="0"/>
          </a:p>
        </p:txBody>
      </p:sp>
    </p:spTree>
    <p:extLst>
      <p:ext uri="{BB962C8B-B14F-4D97-AF65-F5344CB8AC3E}">
        <p14:creationId xmlns:p14="http://schemas.microsoft.com/office/powerpoint/2010/main" xmlns=""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000" b="1" u="sng" dirty="0"/>
              <a:t>Discuție de grup</a:t>
            </a: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ro-RO" sz="1000" b="0" u="sng" dirty="0"/>
              <a:t>Invite participants to list the specific characteristics of online communication.</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u="sng" baseline="0" dirty="0"/>
              <a:t>1 participant can list shared insights on a flip chart.</a:t>
            </a:r>
            <a:endParaRPr lang="ro-RO" sz="1000" b="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ro-RO" sz="1000" b="0" u="sng" baseline="0" dirty="0"/>
              <a:t>Ask for experiences and real life examples.</a:t>
            </a:r>
            <a:endParaRPr lang="ro-RO" sz="1000" b="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0" u="none" dirty="0"/>
          </a:p>
          <a:p>
            <a:pPr marL="0" marR="0" indent="0" algn="l" defTabSz="914400" rtl="0" eaLnBrk="1" fontAlgn="auto" latinLnBrk="0" hangingPunct="1">
              <a:lnSpc>
                <a:spcPct val="100000"/>
              </a:lnSpc>
              <a:spcBef>
                <a:spcPts val="0"/>
              </a:spcBef>
              <a:spcAft>
                <a:spcPts val="0"/>
              </a:spcAft>
              <a:buClrTx/>
              <a:buSzTx/>
              <a:buFontTx/>
              <a:buNone/>
              <a:tabLst/>
              <a:defRPr/>
            </a:pPr>
            <a:r>
              <a:rPr lang="ro-RO" sz="1000" b="0" u="none" dirty="0"/>
              <a:t>A duce o campanie online înseamnă, în fapt, a intra într-un dialog dinamic:</a:t>
            </a: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dirty="0"/>
          </a:p>
          <a:p>
            <a:pPr marL="171450" indent="-171450">
              <a:buFont typeface="Arial" panose="020B0604020202020204" pitchFamily="34" charset="0"/>
              <a:buChar char="•"/>
            </a:pPr>
            <a:r>
              <a:rPr lang="ro-RO" sz="1000" dirty="0"/>
              <a:t>Puteți comunica </a:t>
            </a:r>
            <a:r>
              <a:rPr lang="ro-RO" sz="1000" u="sng" dirty="0"/>
              <a:t>direct</a:t>
            </a:r>
            <a:r>
              <a:rPr lang="ro-RO" sz="1000" dirty="0"/>
              <a:t> cu publicul interesat</a:t>
            </a:r>
          </a:p>
          <a:p>
            <a:pPr marL="171450" indent="-171450">
              <a:buFont typeface="Arial" panose="020B0604020202020204" pitchFamily="34" charset="0"/>
              <a:buChar char="•"/>
            </a:pPr>
            <a:r>
              <a:rPr lang="ro-RO" sz="1000" dirty="0"/>
              <a:t>Vă implicați într-o conversație cu jurnaliști, site-uri web, bloggeri și organizații care vor face trimitere prin linkuri la poveștile fiecăruia</a:t>
            </a:r>
          </a:p>
          <a:p>
            <a:pPr marL="171450" indent="-171450">
              <a:buFont typeface="Arial" panose="020B0604020202020204" pitchFamily="34" charset="0"/>
              <a:buChar char="•"/>
            </a:pPr>
            <a:r>
              <a:rPr lang="ro-RO" sz="1000" dirty="0"/>
              <a:t>Aveți în permanență posibilitatea de a vă adapta sau ajusta mesajul și campania în funcție de evoluțiile externe, de ex. comentarii, like-uri, share-uri și/sau de evenimentele/acțiunile politicile sau sociale ale altora</a:t>
            </a:r>
          </a:p>
          <a:p>
            <a:pPr marL="171450" indent="-171450">
              <a:buFont typeface="Arial" panose="020B0604020202020204" pitchFamily="34" charset="0"/>
              <a:buChar char="•"/>
            </a:pPr>
            <a:r>
              <a:rPr lang="ro-RO" sz="1000" dirty="0"/>
              <a:t>1 condiție: monitorizarea și măsurarea permanentă a impactului dvs.</a:t>
            </a:r>
          </a:p>
          <a:p>
            <a:pPr marL="171450" indent="-171450">
              <a:buFont typeface="Arial" panose="020B0604020202020204" pitchFamily="34" charset="0"/>
              <a:buChar char="•"/>
            </a:pPr>
            <a:endParaRPr lang="ro-RO" sz="1000" dirty="0"/>
          </a:p>
          <a:p>
            <a:pPr marL="171450" indent="-171450">
              <a:buFont typeface="Arial" panose="020B0604020202020204" pitchFamily="34" charset="0"/>
              <a:buChar char="•"/>
            </a:pPr>
            <a:r>
              <a:rPr lang="ro-RO" sz="1000" dirty="0">
                <a:latin typeface="Verdana" panose="020B0604030504040204" pitchFamily="34" charset="0"/>
              </a:rPr>
              <a:t>Observație: adesea, nu sunteți singuri în camera de comandă</a:t>
            </a:r>
          </a:p>
          <a:p>
            <a:pPr marL="171450" indent="-171450">
              <a:buFont typeface="Arial" panose="020B0604020202020204" pitchFamily="34" charset="0"/>
              <a:buChar char="•"/>
            </a:pPr>
            <a:r>
              <a:rPr lang="ro-RO" sz="1000" dirty="0">
                <a:latin typeface="Verdana" panose="020B0604030504040204" pitchFamily="34" charset="0"/>
              </a:rPr>
              <a:t>Observație: camera de ecouri și efectul de bule sunt atât un pericol (din punctul de vedere al amenințării radicalizării), cât și o oportunitate (din punctul de vedere al oferirii unor discursuri C/A la momentul oportun). Dacă se întâmplă să cunoașteți conținutul, limbajul, vocabularul, tonul și imaginile/stilul vizual ale organizațiilor/platformelor de comunicare socială extremiste care vizează publicul dvs. țintă, atunci</a:t>
            </a:r>
          </a:p>
          <a:p>
            <a:pPr marL="685800" lvl="1" indent="-228600">
              <a:buFont typeface="+mj-lt"/>
              <a:buAutoNum type="arabicPeriod"/>
            </a:pPr>
            <a:r>
              <a:rPr lang="ro-RO" sz="1000" baseline="0" dirty="0">
                <a:latin typeface="Verdana" panose="020B0604030504040204" pitchFamily="34" charset="0"/>
              </a:rPr>
              <a:t>puteți compune mesaje într-un mod similar, pentru a fi găsiți mai ușor de motoarele de căutare (tehnici de optimizare pentru motoarele de căutare - SEO)</a:t>
            </a:r>
          </a:p>
          <a:p>
            <a:pPr marL="685800" lvl="1" indent="-228600">
              <a:buFont typeface="+mj-lt"/>
              <a:buAutoNum type="arabicPeriod"/>
            </a:pPr>
            <a:r>
              <a:rPr lang="ro-RO" sz="1000" baseline="0" dirty="0">
                <a:latin typeface="Verdana" panose="020B0604030504040204" pitchFamily="34" charset="0"/>
              </a:rPr>
              <a:t>vă puteți focaliza eforturile online, de ex. prin definirea precisă a publicului vizat de anunțurile de pe Facebook </a:t>
            </a: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60</a:t>
            </a:fld>
            <a:endParaRPr lang="ro-RO" dirty="0"/>
          </a:p>
        </p:txBody>
      </p:sp>
    </p:spTree>
    <p:extLst>
      <p:ext uri="{BB962C8B-B14F-4D97-AF65-F5344CB8AC3E}">
        <p14:creationId xmlns:p14="http://schemas.microsoft.com/office/powerpoint/2010/main" xmlns=""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În </a:t>
            </a:r>
            <a:r>
              <a:rPr lang="ro-RO" sz="1000" dirty="0">
                <a:hlinkClick r:id="rId3" tooltip="Presă (mijloace de comunicare)"/>
              </a:rPr>
              <a:t>presă (mijloacele de informare)</a:t>
            </a:r>
            <a:r>
              <a:rPr lang="ro-RO" sz="1000" dirty="0"/>
              <a:t>, o cameră de ecouri este o descriere metaforică a unei situații în care informațiile, ideile sau opiniile sunt </a:t>
            </a:r>
            <a:r>
              <a:rPr lang="ro-RO" sz="1000" u="sng" dirty="0"/>
              <a:t>amplificate</a:t>
            </a:r>
            <a:r>
              <a:rPr lang="ro-RO" sz="1000" dirty="0"/>
              <a:t> sau </a:t>
            </a:r>
            <a:r>
              <a:rPr lang="ro-RO" sz="1000" u="sng" dirty="0"/>
              <a:t>întărite</a:t>
            </a:r>
            <a:r>
              <a:rPr lang="ro-RO" sz="1000" dirty="0"/>
              <a:t> prin comunicare și repetare în interiorul unui sistem definit. Într-o cameră de ecouri figurată, sursele oficiale trec adesea fără să fie puse la îndoială, iar opiniile diferite sau concurente sunt </a:t>
            </a:r>
            <a:r>
              <a:rPr lang="ro-RO" sz="1000" dirty="0">
                <a:hlinkClick r:id="rId4" tooltip="Cenzură"/>
              </a:rPr>
              <a:t>cenzurate</a:t>
            </a:r>
            <a:r>
              <a:rPr lang="ro-RO" sz="1000" dirty="0"/>
              <a:t>, respinse sau slab reprezentate.</a:t>
            </a:r>
            <a:endParaRPr lang="ro-RO" sz="1000" b="1"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Efectul camerei de ecouri care se petrece online se datorează unui grup uniform de persoane care amalgamează și dezvoltă o </a:t>
            </a:r>
            <a:r>
              <a:rPr lang="ro-RO" sz="1000" dirty="0">
                <a:hlinkClick r:id="rId5" tooltip="Viziunea de tip tunel (metaforă)"/>
              </a:rPr>
              <a:t>viziune de tip tunel</a:t>
            </a:r>
            <a:r>
              <a:rPr lang="ro-RO" sz="1000" dirty="0"/>
              <a:t>. Participanții la comunitățile online pot percepe că opiniile lor le sunt reverberate înapoi în mod constant, ceea ce le întărește sistemul individual de convingeri.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Aceasta deoarece internetul a oferit acces la o gamă largă de informații ușor disponibile, iar oamenii își iau din ce în ce mai mult știrile online prin intermediul unor surse netradiționale.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Companii precum Facebook, Google și Twitter au instituit</a:t>
            </a:r>
            <a:r>
              <a:rPr lang="ro-RO" dirty="0"/>
              <a:t> </a:t>
            </a:r>
            <a:r>
              <a:rPr lang="ro-RO" sz="1000" dirty="0">
                <a:hlinkClick r:id="rId6" tooltip="Algoritm"/>
              </a:rPr>
              <a:t>algoritmi</a:t>
            </a:r>
            <a:r>
              <a:rPr lang="ro-RO" sz="1000" dirty="0"/>
              <a:t> de personalizare pe care îi folosesc pentru a direcționa informații specifice către fluxurile de știri online ale indivizilor.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Această metodă de triere a conținutului a înlocuit funcția editorilor de știri tradiționali.</a:t>
            </a:r>
            <a:endParaRPr lang="ro-RO" sz="10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ro-RO" sz="1000" dirty="0">
                <a:latin typeface="Verdana" panose="020B0604030504040204" pitchFamily="34" charset="0"/>
              </a:rPr>
              <a:t>Din punctul de vedere al oferirii de discursuri C/A la momentul oportun, înțelegerea efectului camerei de ecouri poate oferi oportunități de angajare într-un dialog cu publicul dvs. țintă.</a:t>
            </a:r>
          </a:p>
          <a:p>
            <a:pPr marL="171450" indent="-171450">
              <a:buFont typeface="Arial" panose="020B0604020202020204" pitchFamily="34" charset="0"/>
              <a:buChar char="•"/>
            </a:pPr>
            <a:r>
              <a:rPr lang="ro-RO" sz="1000" baseline="0" dirty="0">
                <a:latin typeface="Verdana" panose="020B0604030504040204" pitchFamily="34" charset="0"/>
              </a:rPr>
              <a:t>Dacă se întâmplă să cunoașteți conținutul, limbajul, vocabularul, tonul și imaginile/stilul vizual ale organizațiilor/platformelor de comunicare socială extremiste care sunt prezente în mediul camerei de ecouri (actori din bulă), atunci</a:t>
            </a:r>
          </a:p>
          <a:p>
            <a:pPr marL="685800" lvl="1" indent="-228600">
              <a:buFont typeface="Arial" panose="020B0604020202020204" pitchFamily="34" charset="0"/>
              <a:buChar char="•"/>
            </a:pPr>
            <a:r>
              <a:rPr lang="ro-RO" sz="1000" baseline="0" dirty="0">
                <a:latin typeface="Verdana" panose="020B0604030504040204" pitchFamily="34" charset="0"/>
              </a:rPr>
              <a:t>puteți compune mesaje într-un mod similar, pentru a fi găsiți mai ușor de motoarele de căutare (tehnici de optimizare pentru motoarele de căutare - SEO)</a:t>
            </a:r>
          </a:p>
          <a:p>
            <a:pPr marL="685800" lvl="1" indent="-228600">
              <a:buFont typeface="Arial" panose="020B0604020202020204" pitchFamily="34" charset="0"/>
              <a:buChar char="•"/>
            </a:pPr>
            <a:r>
              <a:rPr lang="ro-RO" sz="1000" baseline="0" dirty="0">
                <a:latin typeface="Verdana" panose="020B0604030504040204" pitchFamily="34" charset="0"/>
              </a:rPr>
              <a:t>vă puteți focaliza eforturile online, de ex. prin definirea precisă a publicului vizat de anunțurile de pe Facebook </a:t>
            </a: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61</a:t>
            </a:fld>
            <a:endParaRPr lang="ro-RO" dirty="0"/>
          </a:p>
        </p:txBody>
      </p:sp>
    </p:spTree>
    <p:extLst>
      <p:ext uri="{BB962C8B-B14F-4D97-AF65-F5344CB8AC3E}">
        <p14:creationId xmlns:p14="http://schemas.microsoft.com/office/powerpoint/2010/main" xmlns=""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1" dirty="0">
                <a:latin typeface="+mn-lt"/>
              </a:rPr>
              <a:t>Faceți să fie ușor</a:t>
            </a:r>
          </a:p>
          <a:p>
            <a:pPr marL="171450" indent="-171450">
              <a:buFont typeface="Arial" panose="020B0604020202020204" pitchFamily="34" charset="0"/>
              <a:buChar char="•"/>
            </a:pPr>
            <a:r>
              <a:rPr lang="ro-RO" sz="1000" dirty="0">
                <a:latin typeface="+mn-lt"/>
              </a:rPr>
              <a:t>Recurgeți la opțiunea ușoară </a:t>
            </a:r>
          </a:p>
          <a:p>
            <a:pPr marL="171450" indent="-171450">
              <a:buFont typeface="Arial" panose="020B0604020202020204" pitchFamily="34" charset="0"/>
              <a:buChar char="•"/>
            </a:pPr>
            <a:r>
              <a:rPr lang="ro-RO" sz="1000" dirty="0">
                <a:latin typeface="+mn-lt"/>
              </a:rPr>
              <a:t>Apel la acțiune ușor – cereți un singur lucru</a:t>
            </a:r>
          </a:p>
          <a:p>
            <a:pPr marL="0" lvl="0" indent="0">
              <a:buFont typeface="Arial" panose="020B0604020202020204" pitchFamily="34" charset="0"/>
              <a:buNone/>
            </a:pPr>
            <a:endParaRPr lang="ro-RO" sz="1000" b="1" dirty="0">
              <a:latin typeface="+mn-lt"/>
            </a:endParaRPr>
          </a:p>
          <a:p>
            <a:pPr marL="0" lvl="0" indent="0">
              <a:buFont typeface="Arial" panose="020B0604020202020204" pitchFamily="34" charset="0"/>
              <a:buNone/>
            </a:pPr>
            <a:r>
              <a:rPr lang="ro-RO" sz="1000" b="1" dirty="0">
                <a:latin typeface="+mn-lt"/>
              </a:rPr>
              <a:t>Faceți să fie social</a:t>
            </a:r>
          </a:p>
          <a:p>
            <a:pPr marL="171450" lvl="0" indent="-171450">
              <a:buFont typeface="Arial" panose="020B0604020202020204" pitchFamily="34" charset="0"/>
              <a:buChar char="•"/>
            </a:pPr>
            <a:r>
              <a:rPr lang="ro-RO" sz="1000" dirty="0">
                <a:latin typeface="+mn-lt"/>
              </a:rPr>
              <a:t>Arătați că este ceea ce fac și ceilalți </a:t>
            </a:r>
          </a:p>
          <a:p>
            <a:pPr marL="171450" lvl="0" indent="-171450">
              <a:buFont typeface="Arial" panose="020B0604020202020204" pitchFamily="34" charset="0"/>
              <a:buChar char="•"/>
            </a:pPr>
            <a:r>
              <a:rPr lang="ro-RO" sz="1000" dirty="0">
                <a:latin typeface="+mn-lt"/>
              </a:rPr>
              <a:t>Folosiți puterea rețelelor - acțiune colectivă și sprijin reciproc</a:t>
            </a:r>
          </a:p>
          <a:p>
            <a:pPr marL="171450" lvl="0" indent="-171450">
              <a:buFont typeface="Arial" panose="020B0604020202020204" pitchFamily="34" charset="0"/>
              <a:buChar char="•"/>
            </a:pPr>
            <a:r>
              <a:rPr lang="ro-RO" sz="1000" dirty="0">
                <a:latin typeface="+mn-lt"/>
              </a:rPr>
              <a:t>Faceți-i pe oameni să își asume un angajament public </a:t>
            </a:r>
          </a:p>
          <a:p>
            <a:pPr marL="0" lvl="0" indent="0">
              <a:buFont typeface="Arial" panose="020B0604020202020204" pitchFamily="34" charset="0"/>
              <a:buNone/>
            </a:pPr>
            <a:endParaRPr lang="ro-RO" sz="1000" b="1" dirty="0">
              <a:latin typeface="+mn-lt"/>
            </a:endParaRPr>
          </a:p>
          <a:p>
            <a:pPr marL="0" lvl="0" indent="0">
              <a:buFont typeface="Arial" panose="020B0604020202020204" pitchFamily="34" charset="0"/>
              <a:buNone/>
            </a:pPr>
            <a:r>
              <a:rPr lang="ro-RO" sz="1000" b="1" dirty="0">
                <a:latin typeface="+mn-lt"/>
              </a:rPr>
              <a:t>Faceți să fie „cool”</a:t>
            </a:r>
          </a:p>
          <a:p>
            <a:pPr marL="171450" lvl="0" indent="-171450">
              <a:buFont typeface="Arial" panose="020B0604020202020204" pitchFamily="34" charset="0"/>
              <a:buChar char="•"/>
            </a:pPr>
            <a:r>
              <a:rPr lang="ro-RO" sz="1000" dirty="0">
                <a:latin typeface="+mn-lt"/>
              </a:rPr>
              <a:t>Faimă (aspirație)</a:t>
            </a:r>
          </a:p>
          <a:p>
            <a:pPr marL="171450" lvl="0" indent="-171450">
              <a:buFont typeface="Arial" panose="020B0604020202020204" pitchFamily="34" charset="0"/>
              <a:buChar char="•"/>
            </a:pPr>
            <a:r>
              <a:rPr lang="ro-RO" sz="1000" dirty="0">
                <a:latin typeface="+mn-lt"/>
              </a:rPr>
              <a:t>Raritate</a:t>
            </a:r>
          </a:p>
          <a:p>
            <a:pPr marL="171450" lvl="0" indent="-171450">
              <a:buFont typeface="Arial" panose="020B0604020202020204" pitchFamily="34" charset="0"/>
              <a:buChar char="•"/>
            </a:pPr>
            <a:r>
              <a:rPr lang="ro-RO" sz="1000" dirty="0">
                <a:latin typeface="+mn-lt"/>
              </a:rPr>
              <a:t>Recompense</a:t>
            </a:r>
          </a:p>
          <a:p>
            <a:pPr marL="171450" lvl="0" indent="-171450">
              <a:buFont typeface="Arial" panose="020B0604020202020204" pitchFamily="34" charset="0"/>
              <a:buChar char="•"/>
            </a:pPr>
            <a:r>
              <a:rPr lang="ro-RO" sz="1000" dirty="0">
                <a:latin typeface="+mn-lt"/>
              </a:rPr>
              <a:t>Balanța riscuri/recompense</a:t>
            </a:r>
          </a:p>
          <a:p>
            <a:pPr marL="171450" lvl="0" indent="-171450">
              <a:buFont typeface="Arial" panose="020B0604020202020204" pitchFamily="34" charset="0"/>
              <a:buChar char="•"/>
            </a:pPr>
            <a:r>
              <a:rPr lang="ro-RO" sz="1000" dirty="0">
                <a:latin typeface="+mn-lt"/>
              </a:rPr>
              <a:t>Purtând un brand sau nu?</a:t>
            </a:r>
          </a:p>
          <a:p>
            <a:pPr marL="0" lvl="0" indent="0">
              <a:buFont typeface="Arial" panose="020B0604020202020204" pitchFamily="34" charset="0"/>
              <a:buNone/>
            </a:pPr>
            <a:endParaRPr lang="ro-RO" sz="1000" b="1" dirty="0">
              <a:latin typeface="+mn-lt"/>
            </a:endParaRPr>
          </a:p>
          <a:p>
            <a:pPr marL="0" lvl="0" indent="0">
              <a:buFont typeface="Arial" panose="020B0604020202020204" pitchFamily="34" charset="0"/>
              <a:buNone/>
            </a:pPr>
            <a:r>
              <a:rPr lang="ro-RO" sz="1000" b="1" dirty="0">
                <a:latin typeface="+mn-lt"/>
              </a:rPr>
              <a:t>Faceți să fie la momentul oportun</a:t>
            </a:r>
          </a:p>
          <a:p>
            <a:pPr marL="171450" lvl="0" indent="-171450">
              <a:buFont typeface="Arial" panose="020B0604020202020204" pitchFamily="34" charset="0"/>
              <a:buChar char="•"/>
            </a:pPr>
            <a:r>
              <a:rPr lang="ro-RO" sz="1000" dirty="0">
                <a:latin typeface="+mn-lt"/>
              </a:rPr>
              <a:t>Intervenții la timp </a:t>
            </a:r>
          </a:p>
          <a:p>
            <a:pPr marL="171450" lvl="0" indent="-171450">
              <a:buFont typeface="Arial" panose="020B0604020202020204" pitchFamily="34" charset="0"/>
              <a:buChar char="•"/>
            </a:pPr>
            <a:r>
              <a:rPr lang="ro-RO" sz="1000" dirty="0">
                <a:latin typeface="+mn-lt"/>
              </a:rPr>
              <a:t>Costuri vs. beneficii</a:t>
            </a:r>
          </a:p>
          <a:p>
            <a:pPr marL="171450" lvl="0" indent="-171450">
              <a:buFont typeface="Arial" panose="020B0604020202020204" pitchFamily="34" charset="0"/>
              <a:buChar char="•"/>
            </a:pPr>
            <a:r>
              <a:rPr lang="ro-RO" sz="1000" dirty="0">
                <a:latin typeface="+mn-lt"/>
              </a:rPr>
              <a:t>Promptitudine</a:t>
            </a:r>
          </a:p>
          <a:p>
            <a:pPr marL="0" indent="0">
              <a:buFont typeface="Arial" panose="020B0604020202020204" pitchFamily="34" charset="0"/>
              <a:buNone/>
            </a:pPr>
            <a:endParaRPr lang="ro-RO" sz="1000" dirty="0">
              <a:latin typeface="+mn-lt"/>
            </a:endParaRPr>
          </a:p>
          <a:p>
            <a:pPr marL="0" indent="0">
              <a:buFont typeface="Arial" panose="020B0604020202020204" pitchFamily="34" charset="0"/>
              <a:buNone/>
            </a:pPr>
            <a:r>
              <a:rPr lang="ro-RO" sz="1000" dirty="0">
                <a:latin typeface="+mn-lt"/>
              </a:rPr>
              <a:t>Sursă: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62</a:t>
            </a:fld>
            <a:endParaRPr lang="ro-RO" dirty="0"/>
          </a:p>
        </p:txBody>
      </p:sp>
    </p:spTree>
    <p:extLst>
      <p:ext uri="{BB962C8B-B14F-4D97-AF65-F5344CB8AC3E}">
        <p14:creationId xmlns:p14="http://schemas.microsoft.com/office/powerpoint/2010/main" xmlns=""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u="sng" dirty="0">
                <a:solidFill>
                  <a:srgbClr val="FF0000"/>
                </a:solidFill>
              </a:rPr>
              <a:t>10’</a:t>
            </a:r>
          </a:p>
          <a:p>
            <a:r>
              <a:rPr lang="ro-RO" sz="1000" u="sng" dirty="0">
                <a:solidFill>
                  <a:srgbClr val="FF0000"/>
                </a:solidFill>
              </a:rPr>
              <a:t>Introduction to participants to the whole groups</a:t>
            </a:r>
          </a:p>
          <a:p>
            <a:r>
              <a:rPr lang="ro-RO" sz="1000" u="sng" baseline="0" dirty="0">
                <a:solidFill>
                  <a:srgbClr val="FF0000"/>
                </a:solidFill>
              </a:rPr>
              <a:t>List all wishes, needs, demands and ideas, experience, expectations on flipover or whiteboard </a:t>
            </a:r>
            <a:endParaRPr lang="ro-RO"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a:t>
            </a:fld>
            <a:endParaRPr lang="ro-RO" dirty="0"/>
          </a:p>
        </p:txBody>
      </p:sp>
    </p:spTree>
    <p:extLst>
      <p:ext uri="{BB962C8B-B14F-4D97-AF65-F5344CB8AC3E}">
        <p14:creationId xmlns:p14="http://schemas.microsoft.com/office/powerpoint/2010/main" xmlns=""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63</a:t>
            </a:fld>
            <a:endParaRPr lang="ro-RO" dirty="0"/>
          </a:p>
        </p:txBody>
      </p:sp>
    </p:spTree>
    <p:extLst>
      <p:ext uri="{BB962C8B-B14F-4D97-AF65-F5344CB8AC3E}">
        <p14:creationId xmlns:p14="http://schemas.microsoft.com/office/powerpoint/2010/main" xmlns=""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0" u="sng" dirty="0"/>
              <a:t>Start every slide by asking participants whether they use these platforms, and how</a:t>
            </a:r>
          </a:p>
          <a:p>
            <a:endParaRPr lang="ro-RO" sz="1000" b="1" u="sng" dirty="0"/>
          </a:p>
          <a:p>
            <a:r>
              <a:rPr lang="ro-RO" sz="1000" b="1" u="sng" dirty="0"/>
              <a:t>Explicație</a:t>
            </a:r>
          </a:p>
          <a:p>
            <a:r>
              <a:rPr lang="ro-RO" sz="1000" dirty="0"/>
              <a:t>Programul de formare CSEP (Programul de abilitare a societății civile) a fost elaborat în strânsă colaborare cu Twitter, Facebook și YouTube.</a:t>
            </a:r>
          </a:p>
          <a:p>
            <a:r>
              <a:rPr lang="ro-RO" sz="1000" baseline="0" dirty="0"/>
              <a:t>Acestea sunt cele mai mari platforme de comunicare socială la nivel mondial.</a:t>
            </a:r>
          </a:p>
          <a:p>
            <a:r>
              <a:rPr lang="ro-RO" sz="1000" baseline="0" dirty="0"/>
              <a:t>Adesea, ar fi inteligent să alegeți una dintre acestea ca platformă principală. Adică, locul în care să începeți să construiți comunitatea dvs. online și/sau campania dvs. online.</a:t>
            </a:r>
          </a:p>
          <a:p>
            <a:endParaRPr lang="ro-RO" sz="1000" baseline="0" dirty="0"/>
          </a:p>
          <a:p>
            <a:r>
              <a:rPr lang="ro-RO" sz="1000" baseline="0" dirty="0"/>
              <a:t>Fiecare platformă are o serie de avantaje, dar și dezavantaje legate de comunicarea online cu publicul-țintă ales. </a:t>
            </a:r>
          </a:p>
          <a:p>
            <a:r>
              <a:rPr lang="ro-RO" sz="1000" baseline="0" dirty="0"/>
              <a:t>Și este ușor să vă îmbunătățiți performanța pe fiecare platformă dacă știți câte ceva despre unele chestiuni de bază care se fac și altele care nu se fac. În următoarele 2 ore, vă vom împărtăși o mulțime de sfaturi și trucuri și vă vom prezenta tehnicile, instrumentele și tutorialele de bază care vă pot ajuta în elaborarea și desfășurarea campaniei dvs.</a:t>
            </a:r>
            <a:endParaRPr lang="ro-RO"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64</a:t>
            </a:fld>
            <a:endParaRPr lang="ro-RO" dirty="0"/>
          </a:p>
        </p:txBody>
      </p:sp>
    </p:spTree>
    <p:extLst>
      <p:ext uri="{BB962C8B-B14F-4D97-AF65-F5344CB8AC3E}">
        <p14:creationId xmlns:p14="http://schemas.microsoft.com/office/powerpoint/2010/main" xmlns=""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dirty="0"/>
              <a:t>Întrebare pentru participanți: la câte canale de YouTube sunteți abonați? La ce fel de filmulețe vă uitați cel mai mult?</a:t>
            </a:r>
          </a:p>
          <a:p>
            <a:endParaRPr lang="ro-RO" sz="1000" dirty="0"/>
          </a:p>
          <a:p>
            <a:r>
              <a:rPr lang="ro-RO" sz="1000" dirty="0"/>
              <a:t>YouTube este a doua cea mai mare platformă de comunicare socială din lume. Aici merg mulți oameni atunci când încep să caute conținut extremist.</a:t>
            </a:r>
          </a:p>
          <a:p>
            <a:endParaRPr lang="ro-RO" sz="1000" dirty="0"/>
          </a:p>
          <a:p>
            <a:r>
              <a:rPr lang="ro-RO" sz="1000" dirty="0"/>
              <a:t>Dacă sunteți o instituție de învățământ: cum găsiți un echilibru între a fi amuzant și a fi educațional, serios? Mare parte a conținutului de pe YouTube este de natură educațională. De ex. seria „RSA Animate - Cum să ajutăm fiecare copil să își împlinească potențialul?”</a:t>
            </a:r>
          </a:p>
          <a:p>
            <a:endParaRPr lang="ro-RO" sz="1000" baseline="0" dirty="0"/>
          </a:p>
          <a:p>
            <a:r>
              <a:rPr lang="ro-RO" sz="1000" baseline="0" dirty="0"/>
              <a:t>Atunci când lucrați la o strategie care își propune să comunice cu aceste grupuri în situație de risc, ar putea fi util să fiți prezenți și pe platforma YouTube.</a:t>
            </a:r>
          </a:p>
          <a:p>
            <a:r>
              <a:rPr lang="ro-RO" sz="1000" baseline="0" dirty="0"/>
              <a:t>Cu un conținut bine elaborat, ați putea reuși să intrați în </a:t>
            </a:r>
            <a:r>
              <a:rPr lang="ro-RO" sz="1000" b="1" u="sng" baseline="0" dirty="0"/>
              <a:t>camera de ecouri</a:t>
            </a:r>
            <a:r>
              <a:rPr lang="ro-RO" sz="1000" baseline="0" dirty="0"/>
              <a:t> a celor care aparțin publicului dvs. țintă.</a:t>
            </a:r>
          </a:p>
          <a:p>
            <a:endParaRPr lang="ro-RO" sz="1000" baseline="0" dirty="0"/>
          </a:p>
          <a:p>
            <a:r>
              <a:rPr lang="ro-RO" sz="1000" baseline="0" dirty="0"/>
              <a:t>NU este greu să faceți un filmuleț pentru YouTube. Oricine îl poate face folosind un smartphone sau o tabletă. </a:t>
            </a:r>
          </a:p>
          <a:p>
            <a:r>
              <a:rPr lang="ro-RO" sz="1000" baseline="0" dirty="0"/>
              <a:t>Sunt disponibile diverse aplicații pentru înregistrarea, editarea și stilizarea producțiilor dvs.</a:t>
            </a:r>
          </a:p>
          <a:p>
            <a:r>
              <a:rPr lang="ro-RO" sz="1000" baseline="0" dirty="0"/>
              <a:t>Majoritatea lucrurilor se pot face folosind doar dispozitivul dvs. mobil.</a:t>
            </a:r>
          </a:p>
          <a:p>
            <a:endParaRPr lang="ro-RO" sz="1000" baseline="0" dirty="0"/>
          </a:p>
          <a:p>
            <a:r>
              <a:rPr lang="ro-RO" sz="1000" baseline="0" dirty="0"/>
              <a:t>Simplitatea și un anumit grad de amatorism în producție chiar vor spori credibilitatea filmulețului dvs.</a:t>
            </a:r>
          </a:p>
          <a:p>
            <a:r>
              <a:rPr lang="ro-RO" sz="1000" baseline="0" dirty="0"/>
              <a:t>Nu este o problemă dacă privitorii văd că nu sunteți un producător de film profesionist; este un avantaj.</a:t>
            </a:r>
          </a:p>
          <a:p>
            <a:r>
              <a:rPr lang="ro-RO" sz="1000" baseline="0" dirty="0"/>
              <a:t>Evidențiază autenticitatea mesajului și îl face mai personal. </a:t>
            </a:r>
          </a:p>
          <a:p>
            <a:r>
              <a:rPr lang="ro-RO" sz="1000" baseline="0" dirty="0"/>
              <a:t>A fi „personal” este cheia succesului pe YouTube. Intrați într-o conversație cu oameni care sunt interesați de dvs. și care se așteaptă să fiți interesați de ei – arătându-vă.</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65</a:t>
            </a:fld>
            <a:endParaRPr lang="ro-RO" dirty="0"/>
          </a:p>
        </p:txBody>
      </p:sp>
    </p:spTree>
    <p:extLst>
      <p:ext uri="{BB962C8B-B14F-4D97-AF65-F5344CB8AC3E}">
        <p14:creationId xmlns:p14="http://schemas.microsoft.com/office/powerpoint/2010/main" xmlns=""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dirty="0"/>
              <a:t>Am aflat că formatul YouTube este foarte ușor de folosit.</a:t>
            </a:r>
          </a:p>
          <a:p>
            <a:endParaRPr lang="ro-RO" sz="1000" dirty="0"/>
          </a:p>
          <a:p>
            <a:r>
              <a:rPr lang="ro-RO" sz="1000" dirty="0"/>
              <a:t>Cum se construiește o strategie de conținut pe YouTube?</a:t>
            </a:r>
          </a:p>
          <a:p>
            <a:endParaRPr lang="ro-RO" sz="1000" baseline="0" dirty="0"/>
          </a:p>
          <a:p>
            <a:r>
              <a:rPr lang="ro-RO" sz="1000" dirty="0"/>
              <a:t>YouTube a elaborat 10 principii fundamentale care vă pot ajuta să realizații producții care să ducă la rezultatul dorit.</a:t>
            </a:r>
          </a:p>
          <a:p>
            <a:endParaRPr lang="ro-RO" sz="1000" dirty="0"/>
          </a:p>
          <a:p>
            <a:r>
              <a:rPr lang="ro-RO" sz="1000" dirty="0"/>
              <a:t>Sursă: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66</a:t>
            </a:fld>
            <a:endParaRPr lang="ro-RO" dirty="0"/>
          </a:p>
        </p:txBody>
      </p:sp>
    </p:spTree>
    <p:extLst>
      <p:ext uri="{BB962C8B-B14F-4D97-AF65-F5344CB8AC3E}">
        <p14:creationId xmlns:p14="http://schemas.microsoft.com/office/powerpoint/2010/main" xmlns=""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67</a:t>
            </a:fld>
            <a:endParaRPr lang="ro-RO" dirty="0"/>
          </a:p>
        </p:txBody>
      </p:sp>
    </p:spTree>
    <p:extLst>
      <p:ext uri="{BB962C8B-B14F-4D97-AF65-F5344CB8AC3E}">
        <p14:creationId xmlns:p14="http://schemas.microsoft.com/office/powerpoint/2010/main" xmlns=""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b="1" u="sng" dirty="0"/>
              <a:t>Conversație</a:t>
            </a:r>
            <a:endParaRPr lang="ro-RO" sz="1000" b="1" u="sng" dirty="0"/>
          </a:p>
          <a:p>
            <a:pPr marL="171450" indent="-171450">
              <a:buFont typeface="Arial" panose="020B0604020202020204" pitchFamily="34" charset="0"/>
              <a:buChar char="•"/>
            </a:pPr>
            <a:r>
              <a:rPr lang="ro-RO" sz="1000" dirty="0"/>
              <a:t>Vorbiți direct cu publicul dvs.</a:t>
            </a:r>
          </a:p>
          <a:p>
            <a:pPr marL="171450" indent="-171450">
              <a:buFont typeface="Arial" panose="020B0604020202020204" pitchFamily="34" charset="0"/>
              <a:buChar char="•"/>
            </a:pPr>
            <a:r>
              <a:rPr lang="ro-RO" sz="1000" dirty="0"/>
              <a:t>Fiți abordabili, sinceri, autentici, nu moralizatori</a:t>
            </a:r>
          </a:p>
          <a:p>
            <a:pPr marL="0" indent="0">
              <a:buFont typeface="Arial" panose="020B0604020202020204" pitchFamily="34" charset="0"/>
              <a:buNone/>
            </a:pPr>
            <a:endParaRPr lang="ro-RO" sz="1000" b="1" u="sng" dirty="0"/>
          </a:p>
          <a:p>
            <a:pPr marL="0" indent="0">
              <a:buFont typeface="Arial" panose="020B0604020202020204" pitchFamily="34" charset="0"/>
              <a:buNone/>
            </a:pPr>
            <a:r>
              <a:rPr lang="ro-RO" sz="1000" b="1" u="sng" dirty="0"/>
              <a:t>Consecvență </a:t>
            </a:r>
          </a:p>
          <a:p>
            <a:pPr marL="171450" indent="-171450">
              <a:buFont typeface="Arial" panose="020B0604020202020204" pitchFamily="34" charset="0"/>
              <a:buChar char="•"/>
            </a:pPr>
            <a:r>
              <a:rPr lang="ro-RO" sz="1000" dirty="0"/>
              <a:t>Există elemente recurente solide în ideile dvs.?</a:t>
            </a:r>
          </a:p>
          <a:p>
            <a:pPr marL="628650" lvl="1" indent="-171450">
              <a:buFont typeface="Arial" panose="020B0604020202020204" pitchFamily="34" charset="0"/>
              <a:buChar char="•"/>
            </a:pPr>
            <a:r>
              <a:rPr lang="ro-RO" sz="1000" dirty="0"/>
              <a:t>Program &gt; foarte greu, de ex. programe TV &gt; nu faceți, mai bine încercați:</a:t>
            </a:r>
          </a:p>
          <a:p>
            <a:pPr marL="628650" lvl="1" indent="-171450">
              <a:buFont typeface="Arial" panose="020B0604020202020204" pitchFamily="34" charset="0"/>
              <a:buChar char="•"/>
            </a:pPr>
            <a:r>
              <a:rPr lang="ro-RO" sz="1000" dirty="0"/>
              <a:t>Personalitate &gt; Franchesca</a:t>
            </a:r>
            <a:r>
              <a:rPr lang="ro-RO" dirty="0"/>
              <a:t> </a:t>
            </a:r>
            <a:r>
              <a:rPr lang="ro-RO" sz="1000" dirty="0"/>
              <a:t>Ramsey</a:t>
            </a:r>
          </a:p>
          <a:p>
            <a:pPr marL="628650" lvl="1" indent="-171450">
              <a:buFont typeface="Arial" panose="020B0604020202020204" pitchFamily="34" charset="0"/>
              <a:buChar char="•"/>
            </a:pPr>
            <a:r>
              <a:rPr lang="ro-RO" sz="1000" dirty="0"/>
              <a:t>Format &gt; TEDx: cele 10 porunci, pui</a:t>
            </a:r>
          </a:p>
          <a:p>
            <a:pPr marL="628650" lvl="1" indent="-171450">
              <a:buFont typeface="Arial" panose="020B0604020202020204" pitchFamily="34" charset="0"/>
              <a:buChar char="•"/>
            </a:pPr>
            <a:r>
              <a:rPr lang="ro-RO" sz="1000" dirty="0"/>
              <a:t>Voce &gt; perspectivă sau punct de vedere: întotdeauna un tricou roșu</a:t>
            </a:r>
            <a:r>
              <a:rPr lang="en-US" dirty="0"/>
              <a:t>	</a:t>
            </a:r>
          </a:p>
          <a:p>
            <a:pPr marL="628650" lvl="1" indent="-171450">
              <a:buFont typeface="Arial" panose="020B0604020202020204" pitchFamily="34" charset="0"/>
              <a:buChar char="•"/>
            </a:pPr>
            <a:r>
              <a:rPr lang="ro-RO" sz="1000" dirty="0"/>
              <a:t>De ex. Blacknerdcomedy</a:t>
            </a:r>
          </a:p>
          <a:p>
            <a:pPr marL="0" indent="0">
              <a:buFont typeface="Arial" panose="020B0604020202020204" pitchFamily="34" charset="0"/>
              <a:buNone/>
            </a:pPr>
            <a:endParaRPr lang="ro-RO" sz="1000" b="1" u="sng" dirty="0"/>
          </a:p>
          <a:p>
            <a:pPr marL="0" indent="0">
              <a:buFont typeface="Arial" panose="020B0604020202020204" pitchFamily="34" charset="0"/>
              <a:buNone/>
            </a:pPr>
            <a:r>
              <a:rPr lang="ro-RO" sz="1000" b="1" u="sng" dirty="0"/>
              <a:t>Sustenabilitate</a:t>
            </a:r>
          </a:p>
          <a:p>
            <a:pPr marL="171450" indent="-171450">
              <a:buFont typeface="Arial" panose="020B0604020202020204" pitchFamily="34" charset="0"/>
              <a:buChar char="•"/>
            </a:pPr>
            <a:r>
              <a:rPr lang="ro-RO" sz="1000" dirty="0"/>
              <a:t>Dacă publicului îi place, puteți face mai multe?</a:t>
            </a:r>
          </a:p>
          <a:p>
            <a:pPr marL="171450" indent="-171450">
              <a:buFont typeface="Arial" panose="020B0604020202020204" pitchFamily="34" charset="0"/>
              <a:buChar char="•"/>
            </a:pPr>
            <a:r>
              <a:rPr lang="ro-RO" sz="1000" dirty="0"/>
              <a:t>The fine bros: dacă nu putem face trei videoclipuri într-o zi, vom renunța la idee</a:t>
            </a:r>
          </a:p>
          <a:p>
            <a:pPr marL="171450" indent="-171450">
              <a:buFont typeface="Arial" panose="020B0604020202020204" pitchFamily="34" charset="0"/>
              <a:buChar char="•"/>
            </a:pPr>
            <a:r>
              <a:rPr lang="ro-RO" sz="1000" dirty="0"/>
              <a:t>Proiectul Invisibile People despre oameni fără adăpost</a:t>
            </a:r>
          </a:p>
          <a:p>
            <a:pPr marL="0" indent="0">
              <a:buFont typeface="Arial" panose="020B0604020202020204" pitchFamily="34" charset="0"/>
              <a:buNone/>
            </a:pPr>
            <a:endParaRPr lang="ro-RO" sz="1000" b="1" u="sng" dirty="0"/>
          </a:p>
          <a:p>
            <a:pPr marL="0" indent="0">
              <a:buFont typeface="Arial" panose="020B0604020202020204" pitchFamily="34" charset="0"/>
              <a:buNone/>
            </a:pPr>
            <a:r>
              <a:rPr lang="ro-RO" sz="1000" b="1" u="sng" dirty="0"/>
              <a:t>Căi de descoperire</a:t>
            </a:r>
          </a:p>
          <a:p>
            <a:pPr marL="171450" indent="-171450">
              <a:buFont typeface="Arial" panose="020B0604020202020204" pitchFamily="34" charset="0"/>
              <a:buChar char="•"/>
            </a:pPr>
            <a:r>
              <a:rPr lang="ro-RO" sz="1000" dirty="0"/>
              <a:t>Vor fi găsite videoclipurile dvs. printr-o căutare?</a:t>
            </a:r>
          </a:p>
          <a:p>
            <a:pPr marL="171450" indent="-171450">
              <a:buFont typeface="Arial" panose="020B0604020202020204" pitchFamily="34" charset="0"/>
              <a:buChar char="•"/>
            </a:pPr>
            <a:r>
              <a:rPr lang="ro-RO" sz="1000" dirty="0"/>
              <a:t>Gândiți-vă la titluri și descriere</a:t>
            </a:r>
          </a:p>
          <a:p>
            <a:pPr marL="171450" indent="-171450">
              <a:buFont typeface="Arial" panose="020B0604020202020204" pitchFamily="34" charset="0"/>
              <a:buChar char="•"/>
            </a:pPr>
            <a:r>
              <a:rPr lang="ro-RO" sz="1000" dirty="0"/>
              <a:t>În vogă &lt;&gt; întotdeauna relevante</a:t>
            </a:r>
          </a:p>
          <a:p>
            <a:pPr marL="171450" indent="-171450">
              <a:buFont typeface="Arial" panose="020B0604020202020204" pitchFamily="34" charset="0"/>
              <a:buChar char="•"/>
            </a:pPr>
            <a:r>
              <a:rPr lang="ro-RO" sz="1000" dirty="0"/>
              <a:t>Primele trei cuvinte trebuie să corespundă căutărilor populare (în vogă) &gt; google.com/trends/explore</a:t>
            </a:r>
          </a:p>
          <a:p>
            <a:pPr marL="171450" indent="-171450">
              <a:buFont typeface="Arial" panose="020B0604020202020204" pitchFamily="34" charset="0"/>
              <a:buChar char="•"/>
            </a:pPr>
            <a:r>
              <a:rPr lang="ro-RO" sz="1000" dirty="0"/>
              <a:t>De ex. Telfaz11 no woman no drive</a:t>
            </a:r>
          </a:p>
          <a:p>
            <a:pPr marL="0" indent="0">
              <a:buFont typeface="Arial" panose="020B0604020202020204" pitchFamily="34" charset="0"/>
              <a:buNone/>
            </a:pPr>
            <a:endParaRPr lang="ro-RO" sz="1200" b="1" i="0" u="sng" kern="1200" dirty="0">
              <a:solidFill>
                <a:schemeClr val="tx1"/>
              </a:solidFill>
              <a:effectLst/>
              <a:latin typeface="+mn-lt"/>
              <a:ea typeface="+mn-ea"/>
              <a:cs typeface="+mn-cs"/>
            </a:endParaRPr>
          </a:p>
          <a:p>
            <a:pPr marL="0" indent="0">
              <a:buFont typeface="Arial" panose="020B0604020202020204" pitchFamily="34" charset="0"/>
              <a:buNone/>
            </a:pPr>
            <a:r>
              <a:rPr lang="ro-RO" sz="1200" b="1" i="0" u="sng" kern="1200" dirty="0">
                <a:solidFill>
                  <a:schemeClr val="tx1"/>
                </a:solidFill>
                <a:effectLst/>
                <a:latin typeface="+mn-lt"/>
              </a:rPr>
              <a:t>Colaborare</a:t>
            </a:r>
          </a:p>
          <a:p>
            <a:pPr marL="171450" indent="-171450">
              <a:buFont typeface="Arial" panose="020B0604020202020204" pitchFamily="34" charset="0"/>
              <a:buChar char="•"/>
            </a:pPr>
            <a:r>
              <a:rPr lang="ro-RO" sz="1200" i="0" kern="1200" dirty="0">
                <a:solidFill>
                  <a:schemeClr val="tx1"/>
                </a:solidFill>
                <a:effectLst/>
                <a:latin typeface="+mn-lt"/>
              </a:rPr>
              <a:t>Integrați un „scaun al invitatului” în show-ul dvs.</a:t>
            </a:r>
          </a:p>
          <a:p>
            <a:pPr marL="171450" indent="-171450">
              <a:buFont typeface="Arial" panose="020B0604020202020204" pitchFamily="34" charset="0"/>
              <a:buChar char="•"/>
            </a:pPr>
            <a:r>
              <a:rPr lang="ro-RO" sz="1200" i="0" kern="1200" dirty="0">
                <a:solidFill>
                  <a:schemeClr val="tx1"/>
                </a:solidFill>
                <a:effectLst/>
                <a:latin typeface="+mn-lt"/>
              </a:rPr>
              <a:t>Concepeți show-ul astfel încât să fie</a:t>
            </a:r>
            <a:r>
              <a:rPr lang="ro-RO" dirty="0"/>
              <a:t> </a:t>
            </a:r>
            <a:r>
              <a:rPr lang="ro-RO" sz="1200" i="0" kern="1200" dirty="0">
                <a:solidFill>
                  <a:schemeClr val="tx1"/>
                </a:solidFill>
                <a:effectLst/>
                <a:latin typeface="+mn-lt"/>
              </a:rPr>
              <a:t>ușor și logic să aveți invitați.</a:t>
            </a:r>
          </a:p>
          <a:p>
            <a:pPr marL="171450" indent="-171450">
              <a:buFont typeface="Arial" panose="020B0604020202020204" pitchFamily="34" charset="0"/>
              <a:buChar char="•"/>
            </a:pPr>
            <a:r>
              <a:rPr lang="ro-RO" sz="1200" i="0" kern="1200" dirty="0">
                <a:solidFill>
                  <a:schemeClr val="tx1"/>
                </a:solidFill>
                <a:effectLst/>
                <a:latin typeface="+mn-lt"/>
              </a:rPr>
              <a:t>Apelați la parteneri potriviți. Găsiți</a:t>
            </a:r>
            <a:r>
              <a:rPr lang="ro-RO" dirty="0"/>
              <a:t> </a:t>
            </a:r>
            <a:r>
              <a:rPr lang="ro-RO" sz="1200" i="0" kern="1200" dirty="0">
                <a:solidFill>
                  <a:schemeClr val="tx1"/>
                </a:solidFill>
                <a:effectLst/>
                <a:latin typeface="+mn-lt"/>
              </a:rPr>
              <a:t>creatori din genul sau nișa dvs. cu</a:t>
            </a:r>
            <a:r>
              <a:rPr lang="ro-RO" dirty="0"/>
              <a:t> </a:t>
            </a:r>
            <a:r>
              <a:rPr lang="ro-RO" sz="1200" i="0" kern="1200" dirty="0">
                <a:solidFill>
                  <a:schemeClr val="tx1"/>
                </a:solidFill>
                <a:effectLst/>
                <a:latin typeface="+mn-lt"/>
              </a:rPr>
              <a:t>numere similare de abonați.</a:t>
            </a:r>
            <a:r>
              <a:rPr dirty="0"/>
              <a:t/>
            </a:r>
            <a:br>
              <a:rPr dirty="0"/>
            </a:br>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68</a:t>
            </a:fld>
            <a:endParaRPr lang="ro-RO" dirty="0"/>
          </a:p>
        </p:txBody>
      </p:sp>
    </p:spTree>
    <p:extLst>
      <p:ext uri="{BB962C8B-B14F-4D97-AF65-F5344CB8AC3E}">
        <p14:creationId xmlns:p14="http://schemas.microsoft.com/office/powerpoint/2010/main" xmlns=""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dirty="0"/>
              <a:t>https://www.youtube.com/watch?feature=player_embedded&amp;v=YpKAtk5C0lM</a:t>
            </a:r>
          </a:p>
          <a:p>
            <a:endParaRPr lang="ro-RO" sz="1000" dirty="0"/>
          </a:p>
          <a:p>
            <a:r>
              <a:rPr lang="ro-RO" sz="1000" dirty="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69</a:t>
            </a:fld>
            <a:endParaRPr lang="ro-RO" dirty="0"/>
          </a:p>
        </p:txBody>
      </p:sp>
    </p:spTree>
    <p:extLst>
      <p:ext uri="{BB962C8B-B14F-4D97-AF65-F5344CB8AC3E}">
        <p14:creationId xmlns:p14="http://schemas.microsoft.com/office/powerpoint/2010/main" xmlns=""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sng" dirty="0"/>
              <a:t>Întrebare pentru participanți: câți prieteni aveți pe Facebook? Câte postări publicați zilnic? Și câte like-uri dați zilnic postărilor prietenilor dvs.?</a:t>
            </a:r>
          </a:p>
          <a:p>
            <a:endParaRPr lang="ro-RO" sz="1000" u="sng" dirty="0"/>
          </a:p>
          <a:p>
            <a:r>
              <a:rPr lang="ro-RO" sz="1000" u="sng" dirty="0"/>
              <a:t>Explică amploarea și importanța Facebook-ului la scară mondială.</a:t>
            </a:r>
          </a:p>
          <a:p>
            <a:endParaRPr lang="ro-RO" sz="1000" u="sng" dirty="0"/>
          </a:p>
          <a:p>
            <a:r>
              <a:rPr lang="ro-RO" sz="1000" u="sng" dirty="0"/>
              <a:t>Vă inspiră să abordați internetul ca o platformă pentru interacțiune și comunicare în loc de a trimite doar informații</a:t>
            </a:r>
          </a:p>
          <a:p>
            <a:endParaRPr lang="ro-RO" sz="1000" u="sng" baseline="0" dirty="0"/>
          </a:p>
          <a:p>
            <a:r>
              <a:rPr lang="ro-RO" sz="1000" u="sng" baseline="0" dirty="0"/>
              <a:t>Învățați din eșecuri și nu vă dați bătuți</a:t>
            </a:r>
            <a:endParaRPr lang="ro-RO"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70</a:t>
            </a:fld>
            <a:endParaRPr lang="ro-RO" dirty="0"/>
          </a:p>
        </p:txBody>
      </p:sp>
    </p:spTree>
    <p:extLst>
      <p:ext uri="{BB962C8B-B14F-4D97-AF65-F5344CB8AC3E}">
        <p14:creationId xmlns:p14="http://schemas.microsoft.com/office/powerpoint/2010/main" xmlns=""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none" dirty="0"/>
              <a:t>Alte sfaturi:</a:t>
            </a:r>
          </a:p>
          <a:p>
            <a:pPr marL="171450" indent="-171450">
              <a:buFont typeface="Arial" panose="020B0604020202020204" pitchFamily="34" charset="0"/>
              <a:buChar char="•"/>
            </a:pPr>
            <a:r>
              <a:rPr lang="ro-RO" sz="1000" dirty="0"/>
              <a:t>Mai puțin, dar mai bine</a:t>
            </a:r>
          </a:p>
          <a:p>
            <a:pPr marL="171450" indent="-171450">
              <a:buFont typeface="Arial" panose="020B0604020202020204" pitchFamily="34" charset="0"/>
              <a:buChar char="•"/>
            </a:pPr>
            <a:r>
              <a:rPr lang="ro-RO" sz="1000" dirty="0"/>
              <a:t>Mai puține postări de contradiscurs au un efect mai mare</a:t>
            </a:r>
          </a:p>
          <a:p>
            <a:pPr marL="171450" indent="-171450">
              <a:buFont typeface="Arial" panose="020B0604020202020204" pitchFamily="34" charset="0"/>
              <a:buChar char="•"/>
            </a:pPr>
            <a:r>
              <a:rPr lang="ro-RO" sz="1000" baseline="0" dirty="0"/>
              <a:t>Postările mai specifice sunt mai bine recepționate - nu mai mult de 1-3 mesaje pe zi</a:t>
            </a:r>
          </a:p>
          <a:p>
            <a:pPr marL="171450" indent="-171450">
              <a:buFont typeface="Arial" panose="020B0604020202020204" pitchFamily="34" charset="0"/>
              <a:buChar char="•"/>
            </a:pPr>
            <a:endParaRPr lang="ro-RO" sz="1000" baseline="0" dirty="0"/>
          </a:p>
          <a:p>
            <a:pPr marL="171450" indent="-171450">
              <a:buFont typeface="Arial" panose="020B0604020202020204" pitchFamily="34" charset="0"/>
              <a:buChar char="•"/>
            </a:pPr>
            <a:r>
              <a:rPr lang="ro-RO" sz="1000" dirty="0"/>
              <a:t>Oportunitate = adaptarea mesajului, postărilor, elementelor vizuale la evenimente, întâmplări, activități reale din comunitatea dvs., anturaj, mijloacele de informare obișnuite</a:t>
            </a:r>
          </a:p>
          <a:p>
            <a:pPr marL="0" indent="0">
              <a:buFont typeface="Arial" panose="020B0604020202020204" pitchFamily="34" charset="0"/>
              <a:buNone/>
            </a:pPr>
            <a:endParaRPr lang="ro-RO" sz="1000" baseline="0" dirty="0"/>
          </a:p>
          <a:p>
            <a:pPr marL="171450" indent="-171450">
              <a:buFont typeface="Arial" panose="020B0604020202020204" pitchFamily="34" charset="0"/>
              <a:buChar char="•"/>
            </a:pPr>
            <a:r>
              <a:rPr lang="ro-RO" sz="1000" baseline="0" dirty="0"/>
              <a:t>Separați publicul organic de publicul plătit (a se vedea anunțurile de pe Facebook)</a:t>
            </a:r>
          </a:p>
          <a:p>
            <a:pPr marL="171450" indent="-171450">
              <a:buFont typeface="Arial" panose="020B0604020202020204" pitchFamily="34" charset="0"/>
              <a:buChar char="•"/>
            </a:pPr>
            <a:endParaRPr lang="ro-RO" sz="10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b="0" u="none" baseline="0" dirty="0"/>
              <a:t>Legați Facebook-ul de Instagram</a:t>
            </a:r>
            <a:endParaRPr lang="ro-RO" sz="1000" b="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71</a:t>
            </a:fld>
            <a:endParaRPr lang="ro-RO" dirty="0"/>
          </a:p>
        </p:txBody>
      </p:sp>
    </p:spTree>
    <p:extLst>
      <p:ext uri="{BB962C8B-B14F-4D97-AF65-F5344CB8AC3E}">
        <p14:creationId xmlns:p14="http://schemas.microsoft.com/office/powerpoint/2010/main" xmlns=""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ro-RO" sz="1000" b="1" baseline="0" dirty="0"/>
              <a:t>Separați publicul organic de publicul plătit &gt; Facebook </a:t>
            </a:r>
            <a:r>
              <a:rPr lang="ro-RO" sz="1000" b="1" dirty="0"/>
              <a:t>are mai multe instrumente care vă pot ajuta să ajungeți la oameni </a:t>
            </a:r>
            <a:r>
              <a:rPr lang="ro-RO" sz="1000" b="1" u="sng" dirty="0"/>
              <a:t>noi</a:t>
            </a:r>
            <a:r>
              <a:rPr lang="ro-RO" sz="1000" b="1" dirty="0"/>
              <a:t> </a:t>
            </a:r>
          </a:p>
          <a:p>
            <a:endParaRPr lang="ro-RO" sz="1000" b="1" u="sng" kern="1200" dirty="0">
              <a:solidFill>
                <a:schemeClr val="tx1"/>
              </a:solidFill>
              <a:effectLst/>
              <a:latin typeface="+mn-lt"/>
              <a:ea typeface="+mn-ea"/>
              <a:cs typeface="+mn-cs"/>
            </a:endParaRPr>
          </a:p>
          <a:p>
            <a:r>
              <a:rPr lang="ro-RO" sz="1000" b="0" u="none" kern="1200" dirty="0">
                <a:solidFill>
                  <a:schemeClr val="tx1"/>
                </a:solidFill>
                <a:effectLst/>
                <a:latin typeface="+mn-lt"/>
              </a:rPr>
              <a:t>1. Anunțuri publicitare pe</a:t>
            </a:r>
            <a:r>
              <a:rPr lang="ro-RO" dirty="0"/>
              <a:t> </a:t>
            </a:r>
            <a:r>
              <a:rPr lang="ro-RO" sz="1000" b="0" u="none" kern="1200" dirty="0">
                <a:solidFill>
                  <a:schemeClr val="tx1"/>
                </a:solidFill>
                <a:effectLst/>
                <a:latin typeface="+mn-lt"/>
              </a:rPr>
              <a:t>Facebook pentru organizații nonprofit: </a:t>
            </a:r>
            <a:r>
              <a:rPr lang="ro-RO" sz="1000" b="0" u="none" dirty="0"/>
              <a:t>https://nonprofits.fb.com/topic/ads/</a:t>
            </a:r>
          </a:p>
          <a:p>
            <a:r>
              <a:rPr lang="ro-RO" sz="1000" b="0" u="none" kern="1200" dirty="0">
                <a:solidFill>
                  <a:schemeClr val="tx1"/>
                </a:solidFill>
                <a:effectLst/>
                <a:latin typeface="+mn-lt"/>
              </a:rPr>
              <a:t>2. Pagina de Facebook dedicată SMB (micilor afaceri) arată o serie de instrumente care vă pot ajuta în cauza dvs.:</a:t>
            </a:r>
            <a:r>
              <a:rPr lang="ro-RO" dirty="0"/>
              <a:t> </a:t>
            </a:r>
            <a:r>
              <a:rPr lang="ro-RO" sz="1000" u="sng" kern="1200" dirty="0">
                <a:solidFill>
                  <a:schemeClr val="tx1"/>
                </a:solidFill>
                <a:effectLst/>
                <a:latin typeface="+mn-lt"/>
                <a:hlinkClick r:id="rId3"/>
              </a:rPr>
              <a:t>https://www.facebook.com/blueprint?attachment_canonical_url=https%3A%2F%2Fwww.facebook.com%2Fblueprint</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 </a:t>
            </a:r>
            <a:endParaRPr lang="ro-RO" sz="1000" kern="1200" dirty="0">
              <a:solidFill>
                <a:schemeClr val="tx1"/>
              </a:solidFill>
              <a:effectLst/>
              <a:latin typeface="+mn-lt"/>
              <a:ea typeface="+mn-ea"/>
              <a:cs typeface="+mn-cs"/>
            </a:endParaRPr>
          </a:p>
          <a:p>
            <a:r>
              <a:rPr lang="ro-RO" sz="1000" b="1" dirty="0"/>
              <a:t>Argumente </a:t>
            </a:r>
            <a:r>
              <a:rPr lang="ro-RO" sz="1000" b="1" baseline="0" dirty="0"/>
              <a:t>în favoarea anunțurilor publicitare plătite</a:t>
            </a:r>
          </a:p>
          <a:p>
            <a:pPr marL="171450" lvl="0" indent="-171450">
              <a:buFont typeface="Arial" panose="020B0604020202020204" pitchFamily="34" charset="0"/>
              <a:buChar char="•"/>
            </a:pPr>
            <a:r>
              <a:rPr lang="ro-RO" sz="1000" kern="1200" dirty="0">
                <a:solidFill>
                  <a:schemeClr val="tx1"/>
                </a:solidFill>
                <a:effectLst/>
                <a:latin typeface="+mn-lt"/>
              </a:rPr>
              <a:t>Puteți găsi noi susținători</a:t>
            </a:r>
            <a:r>
              <a:rPr lang="ro-RO" dirty="0"/>
              <a:t> </a:t>
            </a:r>
            <a:r>
              <a:rPr lang="ro-RO" sz="1000" kern="1200" dirty="0">
                <a:solidFill>
                  <a:schemeClr val="tx1"/>
                </a:solidFill>
                <a:effectLst/>
                <a:latin typeface="+mn-lt"/>
              </a:rPr>
              <a:t>extinzându-vă raza de acțiune</a:t>
            </a:r>
            <a:r>
              <a:rPr lang="ro-RO" dirty="0"/>
              <a:t> </a:t>
            </a:r>
            <a:r>
              <a:rPr lang="ro-RO" sz="1000" kern="1200" dirty="0">
                <a:solidFill>
                  <a:schemeClr val="tx1"/>
                </a:solidFill>
                <a:effectLst/>
                <a:latin typeface="+mn-lt"/>
              </a:rPr>
              <a:t>în afara</a:t>
            </a:r>
            <a:r>
              <a:rPr lang="ro-RO" dirty="0"/>
              <a:t> </a:t>
            </a:r>
            <a:r>
              <a:rPr lang="ro-RO" sz="1000" kern="1200" dirty="0">
                <a:solidFill>
                  <a:schemeClr val="tx1"/>
                </a:solidFill>
                <a:effectLst/>
                <a:latin typeface="+mn-lt"/>
              </a:rPr>
              <a:t>comunității</a:t>
            </a:r>
            <a:r>
              <a:rPr lang="ro-RO" dirty="0"/>
              <a:t> </a:t>
            </a:r>
            <a:r>
              <a:rPr lang="ro-RO" sz="1000" kern="1200" dirty="0">
                <a:solidFill>
                  <a:schemeClr val="tx1"/>
                </a:solidFill>
                <a:effectLst/>
                <a:latin typeface="+mn-lt"/>
              </a:rPr>
              <a:t>dvs. existente</a:t>
            </a:r>
          </a:p>
          <a:p>
            <a:pPr marL="171450" lvl="0" indent="-171450">
              <a:buFont typeface="Arial" panose="020B0604020202020204" pitchFamily="34" charset="0"/>
              <a:buChar char="•"/>
            </a:pPr>
            <a:r>
              <a:rPr lang="ro-RO" sz="1000" kern="1200" dirty="0">
                <a:solidFill>
                  <a:schemeClr val="tx1"/>
                </a:solidFill>
                <a:effectLst/>
                <a:latin typeface="+mn-lt"/>
              </a:rPr>
              <a:t>Puteți ajunge la</a:t>
            </a:r>
            <a:r>
              <a:rPr lang="ro-RO" dirty="0"/>
              <a:t> </a:t>
            </a:r>
            <a:r>
              <a:rPr lang="ro-RO" sz="1000" kern="1200" dirty="0">
                <a:solidFill>
                  <a:schemeClr val="tx1"/>
                </a:solidFill>
                <a:effectLst/>
                <a:latin typeface="+mn-lt"/>
              </a:rPr>
              <a:t>oameni</a:t>
            </a:r>
            <a:r>
              <a:rPr lang="ro-RO" dirty="0"/>
              <a:t> </a:t>
            </a:r>
            <a:r>
              <a:rPr lang="ro-RO" sz="1000" kern="1200" dirty="0">
                <a:solidFill>
                  <a:schemeClr val="tx1"/>
                </a:solidFill>
                <a:effectLst/>
                <a:latin typeface="+mn-lt"/>
              </a:rPr>
              <a:t>similari</a:t>
            </a:r>
            <a:r>
              <a:rPr lang="ro-RO" dirty="0"/>
              <a:t> </a:t>
            </a:r>
            <a:r>
              <a:rPr lang="ro-RO" sz="1000" kern="1200" dirty="0">
                <a:solidFill>
                  <a:schemeClr val="tx1"/>
                </a:solidFill>
                <a:effectLst/>
                <a:latin typeface="+mn-lt"/>
              </a:rPr>
              <a:t>susținătorilor</a:t>
            </a:r>
            <a:r>
              <a:rPr lang="ro-RO" dirty="0"/>
              <a:t> </a:t>
            </a:r>
            <a:r>
              <a:rPr lang="ro-RO" sz="1000" kern="1200" dirty="0">
                <a:solidFill>
                  <a:schemeClr val="tx1"/>
                </a:solidFill>
                <a:effectLst/>
                <a:latin typeface="+mn-lt"/>
              </a:rPr>
              <a:t>dvs.</a:t>
            </a:r>
            <a:r>
              <a:rPr lang="ro-RO" dirty="0"/>
              <a:t> </a:t>
            </a:r>
            <a:r>
              <a:rPr lang="ro-RO" sz="1000" kern="1200" dirty="0">
                <a:solidFill>
                  <a:schemeClr val="tx1"/>
                </a:solidFill>
                <a:effectLst/>
                <a:latin typeface="+mn-lt"/>
              </a:rPr>
              <a:t>existenți</a:t>
            </a:r>
          </a:p>
          <a:p>
            <a:pPr marL="171450" lvl="0" indent="-171450">
              <a:buFont typeface="Arial" panose="020B0604020202020204" pitchFamily="34" charset="0"/>
              <a:buChar char="•"/>
            </a:pPr>
            <a:r>
              <a:rPr lang="ro-RO" sz="1000" kern="1200" dirty="0">
                <a:solidFill>
                  <a:schemeClr val="tx1"/>
                </a:solidFill>
                <a:effectLst/>
                <a:latin typeface="+mn-lt"/>
              </a:rPr>
              <a:t>Vă asigurați că o parte cât mai mare a publicului</a:t>
            </a:r>
            <a:r>
              <a:rPr lang="ro-RO" dirty="0"/>
              <a:t> </a:t>
            </a:r>
            <a:r>
              <a:rPr lang="ro-RO" sz="1000" kern="1200" dirty="0">
                <a:solidFill>
                  <a:schemeClr val="tx1"/>
                </a:solidFill>
                <a:effectLst/>
                <a:latin typeface="+mn-lt"/>
              </a:rPr>
              <a:t>dvs.</a:t>
            </a:r>
            <a:r>
              <a:rPr lang="ro-RO" dirty="0"/>
              <a:t> </a:t>
            </a:r>
            <a:r>
              <a:rPr lang="ro-RO" sz="1000" kern="1200" dirty="0">
                <a:solidFill>
                  <a:schemeClr val="tx1"/>
                </a:solidFill>
                <a:effectLst/>
                <a:latin typeface="+mn-lt"/>
              </a:rPr>
              <a:t>vede</a:t>
            </a:r>
            <a:r>
              <a:rPr lang="ro-RO" dirty="0"/>
              <a:t> </a:t>
            </a:r>
            <a:r>
              <a:rPr lang="ro-RO" sz="1000" kern="1200" dirty="0">
                <a:solidFill>
                  <a:schemeClr val="tx1"/>
                </a:solidFill>
                <a:effectLst/>
                <a:latin typeface="+mn-lt"/>
              </a:rPr>
              <a:t>o postare importantă</a:t>
            </a:r>
          </a:p>
          <a:p>
            <a:pPr marL="171450" lvl="0" indent="-171450">
              <a:buFont typeface="Arial" panose="020B0604020202020204" pitchFamily="34" charset="0"/>
              <a:buChar char="•"/>
            </a:pPr>
            <a:r>
              <a:rPr lang="ro-RO" sz="1000" kern="1200" dirty="0">
                <a:solidFill>
                  <a:schemeClr val="tx1"/>
                </a:solidFill>
                <a:effectLst/>
                <a:latin typeface="+mn-lt"/>
              </a:rPr>
              <a:t>Puteți trimite apeluri la acțiune unor</a:t>
            </a:r>
            <a:r>
              <a:rPr lang="ro-RO" dirty="0"/>
              <a:t> </a:t>
            </a:r>
            <a:r>
              <a:rPr lang="ro-RO" sz="1000" kern="1200" dirty="0">
                <a:solidFill>
                  <a:schemeClr val="tx1"/>
                </a:solidFill>
                <a:effectLst/>
                <a:latin typeface="+mn-lt"/>
              </a:rPr>
              <a:t>oameni</a:t>
            </a:r>
            <a:r>
              <a:rPr lang="ro-RO" dirty="0"/>
              <a:t> </a:t>
            </a:r>
            <a:r>
              <a:rPr lang="ro-RO" sz="1000" kern="1200" dirty="0">
                <a:solidFill>
                  <a:schemeClr val="tx1"/>
                </a:solidFill>
                <a:effectLst/>
                <a:latin typeface="+mn-lt"/>
              </a:rPr>
              <a:t>cu</a:t>
            </a:r>
            <a:r>
              <a:rPr lang="ro-RO" dirty="0"/>
              <a:t> </a:t>
            </a:r>
            <a:r>
              <a:rPr lang="ro-RO" sz="1000" kern="1200" dirty="0">
                <a:solidFill>
                  <a:schemeClr val="tx1"/>
                </a:solidFill>
                <a:effectLst/>
                <a:latin typeface="+mn-lt"/>
              </a:rPr>
              <a:t>trăsături</a:t>
            </a:r>
            <a:r>
              <a:rPr lang="ro-RO" dirty="0"/>
              <a:t> </a:t>
            </a:r>
            <a:r>
              <a:rPr lang="ro-RO" sz="1000" kern="1200" dirty="0">
                <a:solidFill>
                  <a:schemeClr val="tx1"/>
                </a:solidFill>
                <a:effectLst/>
                <a:latin typeface="+mn-lt"/>
              </a:rPr>
              <a:t>demografice, interese sau comportamente specifice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Puteți stimula comportamente specifice, cum ar fi vizitarea site-ului dvs. web sau abonarea la lista dvs. de informare prin e-mail</a:t>
            </a:r>
            <a:endParaRPr lang="ro-RO" sz="1000" dirty="0"/>
          </a:p>
          <a:p>
            <a:pPr marL="171450" indent="-171450">
              <a:buFont typeface="Arial" panose="020B0604020202020204" pitchFamily="34" charset="0"/>
              <a:buChar char="•"/>
            </a:pPr>
            <a:endParaRPr lang="ro-RO" sz="1000" dirty="0"/>
          </a:p>
          <a:p>
            <a:r>
              <a:rPr lang="ro-RO" sz="1000" kern="1200" dirty="0">
                <a:solidFill>
                  <a:schemeClr val="tx1"/>
                </a:solidFill>
                <a:effectLst/>
                <a:latin typeface="+mn-lt"/>
              </a:rPr>
              <a:t>Anunțurile publicitare pe Facebook vă pot ajuta să ajungeți la oameni </a:t>
            </a:r>
            <a:r>
              <a:rPr lang="ro-RO" sz="1000" u="sng" kern="1200" dirty="0">
                <a:solidFill>
                  <a:schemeClr val="tx1"/>
                </a:solidFill>
                <a:effectLst/>
                <a:latin typeface="+mn-lt"/>
              </a:rPr>
              <a:t>noi</a:t>
            </a:r>
            <a:r>
              <a:rPr lang="ro-RO" sz="1000" kern="1200" dirty="0">
                <a:solidFill>
                  <a:schemeClr val="tx1"/>
                </a:solidFill>
                <a:effectLst/>
                <a:latin typeface="+mn-lt"/>
              </a:rPr>
              <a:t> de pe Facebook care ar putea fi interesați de organizația dvs.</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Anunțurile publicitare pe Facebook sunt plasări plătite de conținut pe Facebook. Anunțurile publicitare pot apărea direct în fluxul de știri sau în coloana din dreapta. </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Acestea sunt extrem de utile dacă doriți să ajungeți la oameni noi de pe Facebook sau dacă vreți să arătați mesajul dvs. unui public specific. </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Puteți recurge la anunțuri având orice buget, plecând chiar de la doar 5 EUR.</a:t>
            </a:r>
            <a:endParaRPr lang="ro-RO" sz="1000" kern="1200" dirty="0">
              <a:solidFill>
                <a:schemeClr val="tx1"/>
              </a:solidFill>
              <a:effectLst/>
              <a:latin typeface="+mn-lt"/>
              <a:ea typeface="+mn-ea"/>
              <a:cs typeface="+mn-cs"/>
            </a:endParaRPr>
          </a:p>
          <a:p>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Cum pot folosi anunțurile publicitare pentru organizația mea nonprofit</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Puteți găsi noi susținători extinzându-vă raza de acțiune în afara comunității dvs. existente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Puteți ajunge la oameni similari susținătorilor dvs. existenți</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Vă asigurați că o parte cât mai mare a publicului dvs. vede o postare importantă</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Puteți trimite apeluri la acțiune unor oameni cu trăsături demografice, interese sau comportamente specifice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Puteți stimula comportamente specifice, cum ar fi vizitarea site-ului dvs. web sau abonarea la lista dvs. de informare prin e-mail</a:t>
            </a:r>
            <a:endParaRPr lang="ro-RO" sz="1000" kern="1200" dirty="0">
              <a:solidFill>
                <a:schemeClr val="tx1"/>
              </a:solidFill>
              <a:effectLst/>
              <a:latin typeface="+mn-lt"/>
              <a:ea typeface="+mn-ea"/>
              <a:cs typeface="+mn-cs"/>
            </a:endParaRPr>
          </a:p>
          <a:p>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Cum creez un anunț publicitar?</a:t>
            </a:r>
            <a:endParaRPr lang="ro-RO" sz="1000" kern="1200" dirty="0">
              <a:solidFill>
                <a:schemeClr val="tx1"/>
              </a:solidFill>
              <a:effectLst/>
              <a:latin typeface="+mn-lt"/>
              <a:ea typeface="+mn-ea"/>
              <a:cs typeface="+mn-cs"/>
            </a:endParaRPr>
          </a:p>
          <a:p>
            <a:pPr marL="228600" indent="-228600">
              <a:buFont typeface="+mj-lt"/>
              <a:buAutoNum type="arabicPeriod"/>
            </a:pPr>
            <a:r>
              <a:rPr lang="ro-RO" sz="1000" kern="1200" dirty="0">
                <a:solidFill>
                  <a:schemeClr val="tx1"/>
                </a:solidFill>
                <a:effectLst/>
                <a:latin typeface="+mn-lt"/>
              </a:rPr>
              <a:t>Primul lucru pe care trebuie să îl</a:t>
            </a:r>
            <a:r>
              <a:rPr lang="ro-RO" dirty="0"/>
              <a:t> </a:t>
            </a:r>
            <a:r>
              <a:rPr lang="ro-RO" sz="1000" kern="1200" dirty="0">
                <a:solidFill>
                  <a:schemeClr val="tx1"/>
                </a:solidFill>
                <a:effectLst/>
                <a:latin typeface="+mn-lt"/>
              </a:rPr>
              <a:t>faceți este să alegeți un obiectiv. Un obiectiv este ceea ce vreți să realizați. Atunci când alegeți un obiectiv, acest lucru creează o campanie, care este primul nivel al structurii anunțului publicitar. </a:t>
            </a:r>
            <a:endParaRPr lang="ro-RO" sz="1000" kern="1200" dirty="0">
              <a:solidFill>
                <a:schemeClr val="tx1"/>
              </a:solidFill>
              <a:effectLst/>
              <a:latin typeface="+mn-lt"/>
              <a:ea typeface="+mn-ea"/>
              <a:cs typeface="+mn-cs"/>
            </a:endParaRPr>
          </a:p>
          <a:p>
            <a:pPr marL="228600" indent="-228600">
              <a:buFont typeface="+mj-lt"/>
              <a:buAutoNum type="arabicPeriod"/>
            </a:pPr>
            <a:r>
              <a:rPr lang="ro-RO" sz="1000" kern="1200" dirty="0">
                <a:solidFill>
                  <a:schemeClr val="tx1"/>
                </a:solidFill>
                <a:effectLst/>
                <a:latin typeface="+mn-lt"/>
              </a:rPr>
              <a:t>În al doilea rând,</a:t>
            </a:r>
            <a:r>
              <a:rPr lang="ro-RO" dirty="0"/>
              <a:t> </a:t>
            </a:r>
            <a:r>
              <a:rPr lang="ro-RO" sz="1000" kern="1200" dirty="0">
                <a:solidFill>
                  <a:schemeClr val="tx1"/>
                </a:solidFill>
                <a:effectLst/>
                <a:latin typeface="+mn-lt"/>
              </a:rPr>
              <a:t>trebuie să vă definiți publicul, să selectați unde vor apărea anunțurile dvs. publicitare și să alegeți bugetul și programarea anunțurilor. Alegeți, de ex., din:</a:t>
            </a:r>
            <a:endParaRPr lang="ro-RO"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ro-RO" sz="1000" kern="1200" dirty="0">
                <a:solidFill>
                  <a:schemeClr val="tx1"/>
                </a:solidFill>
                <a:effectLst/>
                <a:latin typeface="+mn-lt"/>
              </a:rPr>
              <a:t>Trăsături demografice. Ajungeți la oameni în funcție de vârstă, gen, educație etc.</a:t>
            </a:r>
            <a:endParaRPr lang="ro-RO"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ro-RO" sz="1000" kern="1200" dirty="0">
                <a:solidFill>
                  <a:schemeClr val="tx1"/>
                </a:solidFill>
                <a:effectLst/>
                <a:latin typeface="+mn-lt"/>
              </a:rPr>
              <a:t>Interese. Ajungeți la oameni în funcție de interesele, de hobby-urile lor și de paginile care le plac pe Facebook.</a:t>
            </a:r>
            <a:endParaRPr lang="ro-RO"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ro-RO" sz="1000" kern="1200" dirty="0">
                <a:solidFill>
                  <a:schemeClr val="tx1"/>
                </a:solidFill>
                <a:effectLst/>
                <a:latin typeface="+mn-lt"/>
              </a:rPr>
              <a:t>Comportamente. Găsiți oameni în funcție de comportamentul lor de cumpărare, utilizarea dispozitivelor și alte activități.</a:t>
            </a:r>
            <a:endParaRPr lang="ro-RO"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ro-RO" sz="1000" kern="1200" dirty="0">
                <a:solidFill>
                  <a:schemeClr val="tx1"/>
                </a:solidFill>
                <a:effectLst/>
                <a:latin typeface="+mn-lt"/>
              </a:rPr>
              <a:t>Relații. Ajungeți la oameni sau la prietenii lor pe baza paginilor care le plac.</a:t>
            </a:r>
            <a:endParaRPr lang="ro-RO" sz="1000" kern="1200" dirty="0">
              <a:solidFill>
                <a:schemeClr val="tx1"/>
              </a:solidFill>
              <a:effectLst/>
              <a:latin typeface="+mn-lt"/>
              <a:ea typeface="+mn-ea"/>
              <a:cs typeface="+mn-cs"/>
            </a:endParaRPr>
          </a:p>
          <a:p>
            <a:pPr marL="228600" indent="-228600">
              <a:buFont typeface="+mj-lt"/>
              <a:buAutoNum type="arabicPeriod"/>
            </a:pPr>
            <a:r>
              <a:rPr lang="ro-RO" sz="1000" kern="1200" dirty="0">
                <a:solidFill>
                  <a:schemeClr val="tx1"/>
                </a:solidFill>
                <a:effectLst/>
                <a:latin typeface="+mn-lt"/>
              </a:rPr>
              <a:t>În al treilea rând, dvs. decideți conținutul pe care îl vor vedea oamenii.</a:t>
            </a:r>
            <a:endParaRPr lang="ro-RO"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72</a:t>
            </a:fld>
            <a:endParaRPr lang="ro-RO" dirty="0"/>
          </a:p>
        </p:txBody>
      </p:sp>
    </p:spTree>
    <p:extLst>
      <p:ext uri="{BB962C8B-B14F-4D97-AF65-F5344CB8AC3E}">
        <p14:creationId xmlns:p14="http://schemas.microsoft.com/office/powerpoint/2010/main" xmlns=""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ro-RO" sz="1000" baseline="0" dirty="0"/>
              <a:t>Răspunsurile la aceste întrebări reprezintă scheletul de bază al strategiei dvs. de campanie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t>Aceste întrebări vă vor ghida în procesul de pregătire a unei campanii reușite de contradiscurs/discurs alternativ (C/A)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a:t>
            </a:fld>
            <a:endParaRPr lang="ro-RO" dirty="0"/>
          </a:p>
        </p:txBody>
      </p:sp>
    </p:spTree>
    <p:extLst>
      <p:ext uri="{BB962C8B-B14F-4D97-AF65-F5344CB8AC3E}">
        <p14:creationId xmlns:p14="http://schemas.microsoft.com/office/powerpoint/2010/main" xmlns=""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73</a:t>
            </a:fld>
            <a:endParaRPr lang="ro-RO" dirty="0"/>
          </a:p>
        </p:txBody>
      </p:sp>
    </p:spTree>
    <p:extLst>
      <p:ext uri="{BB962C8B-B14F-4D97-AF65-F5344CB8AC3E}">
        <p14:creationId xmlns:p14="http://schemas.microsoft.com/office/powerpoint/2010/main" xmlns=""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sng" dirty="0"/>
              <a:t>Întrebare pentru participanți: trimiteți un tweet la – și verificați retweeturile în următoarea pauză</a:t>
            </a:r>
          </a:p>
          <a:p>
            <a:endParaRPr lang="ro-RO" sz="1000" baseline="0" dirty="0"/>
          </a:p>
          <a:p>
            <a:r>
              <a:rPr lang="ro-RO" dirty="0"/>
              <a:t>„</a:t>
            </a:r>
            <a:r>
              <a:rPr lang="ro-RO" sz="1000" dirty="0"/>
              <a:t>Extremiștii online strigă tare, dar sunt puțini - Societatea civilă vorbește răspicat &gt; #RANCSEP #EUINTERNETFORUM</a:t>
            </a:r>
          </a:p>
          <a:p>
            <a:endParaRPr lang="ro-RO" sz="1000" dirty="0"/>
          </a:p>
          <a:p>
            <a:pPr marL="0" marR="0" indent="0" algn="l" defTabSz="914400" rtl="0" eaLnBrk="1" fontAlgn="auto" latinLnBrk="0" hangingPunct="1">
              <a:lnSpc>
                <a:spcPct val="100000"/>
              </a:lnSpc>
              <a:spcBef>
                <a:spcPts val="0"/>
              </a:spcBef>
              <a:spcAft>
                <a:spcPts val="0"/>
              </a:spcAft>
              <a:buClrTx/>
              <a:buSzTx/>
              <a:buFontTx/>
              <a:buNone/>
              <a:tabLst/>
              <a:defRPr/>
            </a:pPr>
            <a:r>
              <a:rPr lang="ro-RO" sz="1000" dirty="0"/>
              <a:t>Manual &gt; http://esmeefairbairn.org.uk/</a:t>
            </a:r>
          </a:p>
          <a:p>
            <a:endParaRPr lang="ro-RO" sz="1000" baseline="0" dirty="0"/>
          </a:p>
          <a:p>
            <a:pPr marL="171450" indent="-171450">
              <a:buFont typeface="Arial" panose="020B0604020202020204" pitchFamily="34" charset="0"/>
              <a:buChar char="•"/>
            </a:pPr>
            <a:r>
              <a:rPr lang="ro-RO" sz="1000" dirty="0"/>
              <a:t>Folosiți puterea pozitivității.</a:t>
            </a:r>
          </a:p>
          <a:p>
            <a:pPr marL="171450" indent="-171450">
              <a:buFont typeface="Arial" panose="020B0604020202020204" pitchFamily="34" charset="0"/>
              <a:buChar char="•"/>
            </a:pPr>
            <a:r>
              <a:rPr lang="ro-RO" sz="1000" dirty="0"/>
              <a:t>Cel mai important este să fiți acolo la momentul potrivit. Reacționați direct la evenimente care se petrec sau la evenimente organizate de dvs.</a:t>
            </a:r>
          </a:p>
          <a:p>
            <a:pPr marL="171450" indent="-171450">
              <a:buFont typeface="Arial" panose="020B0604020202020204" pitchFamily="34" charset="0"/>
              <a:buChar char="•"/>
            </a:pPr>
            <a:r>
              <a:rPr lang="ro-RO" sz="1000" dirty="0"/>
              <a:t>Spre deosebire de Facebook, pe Twitter nu există</a:t>
            </a:r>
            <a:r>
              <a:rPr lang="ro-RO" sz="1000" baseline="0" dirty="0"/>
              <a:t> o limită a numărului de postări, datorită vitezei cu care este reînnoită cronologia.</a:t>
            </a:r>
          </a:p>
          <a:p>
            <a:pPr marL="171450" indent="-171450">
              <a:buFont typeface="Arial" panose="020B0604020202020204" pitchFamily="34" charset="0"/>
              <a:buChar char="•"/>
            </a:pPr>
            <a:r>
              <a:rPr lang="ro-RO" sz="1000" baseline="0" dirty="0"/>
              <a:t>Aceasta oferă și oportunitatea de a recicla tweeturi, precum și postările dvs. de pe alte platforme.</a:t>
            </a:r>
          </a:p>
          <a:p>
            <a:pPr marL="171450" indent="-171450">
              <a:buFont typeface="Arial" panose="020B0604020202020204" pitchFamily="34" charset="0"/>
              <a:buChar char="•"/>
            </a:pPr>
            <a:r>
              <a:rPr lang="ro-RO" sz="1000" baseline="0" dirty="0"/>
              <a:t>Și puteți experimenta postând un tweet și verificând apoi răspunsurile.</a:t>
            </a:r>
            <a:endParaRPr lang="ro-RO" sz="1000" dirty="0"/>
          </a:p>
          <a:p>
            <a:endParaRPr lang="ro-RO" sz="1000" dirty="0"/>
          </a:p>
          <a:p>
            <a:endParaRPr lang="ro-RO" sz="1000" dirty="0"/>
          </a:p>
          <a:p>
            <a:r>
              <a:rPr lang="ro-RO" sz="1000" dirty="0"/>
              <a:t>Sesiuni de întrebări și răspunsuri: de ex. în următoarea oră, suntem online și ne va face plăcere să vă răspundem la întrebări</a:t>
            </a:r>
          </a:p>
          <a:p>
            <a:endParaRPr lang="ro-RO" sz="1000" baseline="0" dirty="0"/>
          </a:p>
          <a:p>
            <a:r>
              <a:rPr lang="ro-RO" sz="1000" baseline="0" dirty="0"/>
              <a:t>Exemplu de limbaj personal: Met office și Innocent Drinks</a:t>
            </a:r>
          </a:p>
          <a:p>
            <a:endParaRPr lang="ro-RO" sz="1000" baseline="0" dirty="0"/>
          </a:p>
          <a:p>
            <a:r>
              <a:rPr lang="ro-RO" sz="1000" baseline="0" dirty="0"/>
              <a:t>Exemplu de moment: tweet al Britain Tourist Office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74</a:t>
            </a:fld>
            <a:endParaRPr lang="ro-RO" dirty="0"/>
          </a:p>
        </p:txBody>
      </p:sp>
    </p:spTree>
    <p:extLst>
      <p:ext uri="{BB962C8B-B14F-4D97-AF65-F5344CB8AC3E}">
        <p14:creationId xmlns:p14="http://schemas.microsoft.com/office/powerpoint/2010/main" xmlns=""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75</a:t>
            </a:fld>
            <a:endParaRPr lang="ro-RO" dirty="0"/>
          </a:p>
        </p:txBody>
      </p:sp>
    </p:spTree>
    <p:extLst>
      <p:ext uri="{BB962C8B-B14F-4D97-AF65-F5344CB8AC3E}">
        <p14:creationId xmlns:p14="http://schemas.microsoft.com/office/powerpoint/2010/main" xmlns=""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dirty="0"/>
              <a:t>Analize web</a:t>
            </a:r>
          </a:p>
          <a:p>
            <a:r>
              <a:rPr lang="ro-RO" sz="1000" dirty="0"/>
              <a:t>Sunteți pe calea cea bună? Vă citește lumea? Cum ne descurcăm în spațiul online? Cine ne cunoaște pagina, tweeturile, anunțurile publicitare?</a:t>
            </a:r>
          </a:p>
          <a:p>
            <a:r>
              <a:rPr lang="ro-RO" sz="1000" dirty="0"/>
              <a:t>Fiecare platformă are propriile posibilități de a vedea câți urmăritori, câte like-uri, postări etc. sunt generate de eforturile dvs. online.</a:t>
            </a:r>
          </a:p>
          <a:p>
            <a:endParaRPr lang="ro-RO" sz="1000" baseline="0" dirty="0"/>
          </a:p>
          <a:p>
            <a:r>
              <a:rPr lang="ro-RO" sz="1000" baseline="0" dirty="0"/>
              <a:t>Observație: aceste instrumente sunt destinate în principal clienților comerciali care au nevoie de date legate de venituri și publicul-țintă pentru produse/servicii comerciale.</a:t>
            </a:r>
          </a:p>
          <a:p>
            <a:endParaRPr lang="ro-RO" sz="1000" baseline="0" dirty="0"/>
          </a:p>
          <a:p>
            <a:r>
              <a:rPr lang="ro-RO" sz="1000" baseline="0" dirty="0"/>
              <a:t>Exercițiu în perechi: Găsiți pagina de analize web (Analytics) a Google, Facebook și Twitter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76</a:t>
            </a:fld>
            <a:endParaRPr lang="ro-RO" dirty="0"/>
          </a:p>
        </p:txBody>
      </p:sp>
    </p:spTree>
    <p:extLst>
      <p:ext uri="{BB962C8B-B14F-4D97-AF65-F5344CB8AC3E}">
        <p14:creationId xmlns:p14="http://schemas.microsoft.com/office/powerpoint/2010/main" xmlns=""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u="none" dirty="0"/>
              <a:t>Explicație</a:t>
            </a:r>
          </a:p>
          <a:p>
            <a:endParaRPr lang="ro-RO" sz="1000" b="1" u="sng" dirty="0"/>
          </a:p>
          <a:p>
            <a:pPr marL="171450" indent="-171450">
              <a:buFont typeface="Arial" panose="020B0604020202020204" pitchFamily="34" charset="0"/>
              <a:buChar char="•"/>
            </a:pPr>
            <a:r>
              <a:rPr lang="ro-RO" sz="1000" dirty="0"/>
              <a:t>Răspuns – necesită o bună pregătire + evaluare din perspectiva scopului campaniei dvs.: </a:t>
            </a:r>
            <a:r>
              <a:rPr lang="ro-RO" sz="1000" baseline="0" dirty="0"/>
              <a:t>va contribui răspunsul la realizarea scopurilor dvs.? Este emitentul mesajului un membru al publicului dvs. țintă sau al anturajului?</a:t>
            </a:r>
          </a:p>
          <a:p>
            <a:pPr marL="171450" indent="-171450">
              <a:buFont typeface="Arial" panose="020B0604020202020204" pitchFamily="34" charset="0"/>
              <a:buChar char="•"/>
            </a:pPr>
            <a:r>
              <a:rPr lang="ro-RO" sz="1000" dirty="0"/>
              <a:t>Raportare – </a:t>
            </a:r>
            <a:r>
              <a:rPr lang="ro-RO" sz="1000" dirty="0" err="1"/>
              <a:t>Youtube</a:t>
            </a:r>
            <a:r>
              <a:rPr lang="ro-RO" sz="1000" dirty="0"/>
              <a:t>, Twitter și Facebook au o politică activă în privința discursului de incitare la ură și a conținutului extremist/terorist violent (standarde ale comunității), a se vedea mai jos. În plus, se aplică legislația națională, iar în cazuri relevante se poate contacta poliția. </a:t>
            </a:r>
          </a:p>
          <a:p>
            <a:pPr marL="171450" indent="-171450">
              <a:buFont typeface="Arial" panose="020B0604020202020204" pitchFamily="34" charset="0"/>
              <a:buChar char="•"/>
            </a:pPr>
            <a:r>
              <a:rPr lang="ro-RO" sz="1000" dirty="0"/>
              <a:t>Ignorare – Dacă nu faceți nimic, contribuția emitentului mesajului va fi irelevantă</a:t>
            </a:r>
          </a:p>
          <a:p>
            <a:pPr marL="171450" indent="-171450">
              <a:buFont typeface="Arial" panose="020B0604020202020204" pitchFamily="34" charset="0"/>
              <a:buChar char="•"/>
            </a:pPr>
            <a:r>
              <a:rPr lang="ro-RO" sz="1000" dirty="0"/>
              <a:t>Ascundere – Opțiune care vă permite să faceți postarea invizibilă pentru ceilalți, cu excepția dvs. și a celui/celei care a făcut postarea. Acesta/aceasta va continua să creadă că contribuția sa este încă vizibilă celorlalți.</a:t>
            </a:r>
          </a:p>
          <a:p>
            <a:pPr marL="171450" indent="-171450">
              <a:buFont typeface="Arial" panose="020B0604020202020204" pitchFamily="34" charset="0"/>
              <a:buChar char="•"/>
            </a:pPr>
            <a:r>
              <a:rPr lang="ro-RO" sz="1000" dirty="0"/>
              <a:t>Blocare, ștergere - persoanei îi va fi imposibil să mai publice postări pe pagina dvs.</a:t>
            </a:r>
          </a:p>
          <a:p>
            <a:endParaRPr lang="ro-RO" sz="1000" dirty="0"/>
          </a:p>
          <a:p>
            <a:r>
              <a:rPr lang="ro-RO" sz="1000" dirty="0"/>
              <a:t>Raportare - cui? Consultați pagina aplicabilă de pe toate platformele:</a:t>
            </a:r>
          </a:p>
          <a:p>
            <a:r>
              <a:rPr lang="ro-RO" sz="1000" baseline="0" dirty="0"/>
              <a:t>Twitter &gt;</a:t>
            </a:r>
          </a:p>
          <a:p>
            <a:r>
              <a:rPr lang="ro-RO" sz="1000" baseline="0" dirty="0"/>
              <a:t>Facebook &gt; </a:t>
            </a:r>
          </a:p>
          <a:p>
            <a:r>
              <a:rPr lang="ro-RO" sz="1000" baseline="0" dirty="0" err="1"/>
              <a:t>Youtube</a:t>
            </a:r>
            <a:r>
              <a:rPr lang="ro-RO" dirty="0"/>
              <a:t> </a:t>
            </a:r>
            <a:r>
              <a:rPr lang="ro-RO" sz="1000" baseline="0" dirty="0"/>
              <a:t>&gt; </a:t>
            </a:r>
            <a:endParaRPr lang="ro-RO" sz="1000" dirty="0"/>
          </a:p>
          <a:p>
            <a:pPr marL="171450" indent="-171450">
              <a:buFont typeface="Arial" panose="020B0604020202020204" pitchFamily="34" charset="0"/>
              <a:buChar char="•"/>
            </a:pPr>
            <a:endParaRPr lang="ro-RO" sz="1000" dirty="0"/>
          </a:p>
          <a:p>
            <a:r>
              <a:rPr lang="ro-RO" sz="1000" dirty="0"/>
              <a:t>Adesea, roboții din spatele platformelor recunosc în mod automat discursul de incitare la ură/terorist. </a:t>
            </a:r>
          </a:p>
          <a:p>
            <a:r>
              <a:rPr lang="ro-RO" sz="1000" dirty="0"/>
              <a:t>Conținutul terorist sau discursul de incitare la ură sunt raportate și de către utilizatori.</a:t>
            </a:r>
          </a:p>
          <a:p>
            <a:r>
              <a:rPr lang="ro-RO" sz="1000" baseline="0" dirty="0"/>
              <a:t>Toate platformele au instrumente de raportare.</a:t>
            </a:r>
          </a:p>
          <a:p>
            <a:r>
              <a:rPr lang="ro-RO" sz="1000" dirty="0"/>
              <a:t>Exemplu: pe Facebook, 50% din conținutul terorist este raportat de utilizatori. 50% din acest conținut raportat este revizuit de echipa platformei. Restul este verificat automat.</a:t>
            </a:r>
          </a:p>
          <a:p>
            <a:endParaRPr lang="ro-RO" sz="1000" baseline="0" dirty="0"/>
          </a:p>
          <a:p>
            <a:r>
              <a:rPr lang="ro-RO" sz="1000" baseline="0" dirty="0"/>
              <a:t>Totuși, pe toate platformele, există o zonă gri deschisă discuțiilor.</a:t>
            </a:r>
            <a:endParaRPr lang="ro-RO" sz="1000" dirty="0"/>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77</a:t>
            </a:fld>
            <a:endParaRPr lang="ro-RO" dirty="0"/>
          </a:p>
        </p:txBody>
      </p:sp>
    </p:spTree>
    <p:extLst>
      <p:ext uri="{BB962C8B-B14F-4D97-AF65-F5344CB8AC3E}">
        <p14:creationId xmlns:p14="http://schemas.microsoft.com/office/powerpoint/2010/main" xmlns=""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ro-RO" sz="1000" u="sng" dirty="0">
                <a:hlinkClick r:id="rId3"/>
              </a:rPr>
              <a:t>http://www.strategicdialogue.org/wp-content/uploads/2016/06/OCCI-Counterspeech-Information-Pack-English.pdf</a:t>
            </a:r>
            <a:endParaRPr lang="ro-RO" sz="1000" dirty="0"/>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78</a:t>
            </a:fld>
            <a:endParaRPr lang="ro-RO" dirty="0"/>
          </a:p>
        </p:txBody>
      </p:sp>
    </p:spTree>
    <p:extLst>
      <p:ext uri="{BB962C8B-B14F-4D97-AF65-F5344CB8AC3E}">
        <p14:creationId xmlns:p14="http://schemas.microsoft.com/office/powerpoint/2010/main" xmlns=""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dirty="0"/>
              <a:t>Institutul de Dialog Strategic ISD, 2016 </a:t>
            </a:r>
          </a:p>
          <a:p>
            <a:r>
              <a:rPr lang="ro-RO" sz="1000" dirty="0"/>
              <a:t>http://www.strategicdialogue.org/wp-content/uploads/2016/06/Counter-narrative-Handbook_1.pdf</a:t>
            </a:r>
          </a:p>
          <a:p>
            <a:endParaRPr lang="ro-RO"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79</a:t>
            </a:fld>
            <a:endParaRPr lang="ro-RO" dirty="0"/>
          </a:p>
        </p:txBody>
      </p:sp>
    </p:spTree>
    <p:extLst>
      <p:ext uri="{BB962C8B-B14F-4D97-AF65-F5344CB8AC3E}">
        <p14:creationId xmlns:p14="http://schemas.microsoft.com/office/powerpoint/2010/main" xmlns=""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b="1" dirty="0"/>
              <a:t>www.counternarratives.org</a:t>
            </a:r>
          </a:p>
          <a:p>
            <a:r>
              <a:rPr lang="ro-RO" sz="1000" kern="1200" dirty="0">
                <a:solidFill>
                  <a:schemeClr val="tx1"/>
                </a:solidFill>
                <a:effectLst/>
                <a:latin typeface="+mn-lt"/>
              </a:rPr>
              <a:t>Acesta este un set de instrumente online menit să ajute oamenii să își elaboreze propriile contradiscursuri sau discursuri alternative</a:t>
            </a:r>
            <a:endParaRPr lang="ro-RO" sz="1000" dirty="0"/>
          </a:p>
          <a:p>
            <a:endParaRPr lang="ro-RO" sz="1000" dirty="0"/>
          </a:p>
          <a:p>
            <a:r>
              <a:rPr lang="ro-RO" sz="1000" dirty="0"/>
              <a:t>Ghid disponibil gratuit </a:t>
            </a:r>
          </a:p>
          <a:p>
            <a:r>
              <a:rPr lang="ro-RO" sz="1000" dirty="0"/>
              <a:t>Ghid de bază pentru cei fără experiență sau cu puțină experiență în campaniile de contradiscurs</a:t>
            </a:r>
          </a:p>
          <a:p>
            <a:r>
              <a:rPr lang="ro-RO" sz="1000" dirty="0"/>
              <a:t>Finanțat de Facebook, inspirat de un proiect-pilot cu Jigsaw (anterior Google Ideas)</a:t>
            </a:r>
          </a:p>
          <a:p>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Iată un link către pagina de Facebook dedicată micilor afaceri (SMB) care arată diversele instrumente pe care oamenii le pot folosi pe Facebook pentru a-și susține cauza: </a:t>
            </a:r>
            <a:endParaRPr lang="ro-RO" sz="1000" kern="1200" dirty="0">
              <a:solidFill>
                <a:schemeClr val="tx1"/>
              </a:solidFill>
              <a:effectLst/>
              <a:latin typeface="+mn-lt"/>
              <a:ea typeface="+mn-ea"/>
              <a:cs typeface="+mn-cs"/>
            </a:endParaRPr>
          </a:p>
          <a:p>
            <a:r>
              <a:rPr lang="ro-RO" sz="1000" u="sng" kern="1200" dirty="0">
                <a:solidFill>
                  <a:schemeClr val="tx1"/>
                </a:solidFill>
                <a:effectLst/>
                <a:latin typeface="+mn-lt"/>
                <a:hlinkClick r:id="rId3"/>
              </a:rPr>
              <a:t>https://www.facebook.com/blueprint?attachment_canonical_url=https%3A%2F%2Fwww.facebook.com%2Fblueprint</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 </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Acesta este un mini-manual de 10 pagini despre implicarea online cu contradiscurs prin Inițiativa Online de Curaj Civic a Facebook (disponibil în engleză, franceză și germană):</a:t>
            </a:r>
            <a:endParaRPr lang="ro-RO" sz="1000" kern="1200" dirty="0">
              <a:solidFill>
                <a:schemeClr val="tx1"/>
              </a:solidFill>
              <a:effectLst/>
              <a:latin typeface="+mn-lt"/>
              <a:ea typeface="+mn-ea"/>
              <a:cs typeface="+mn-cs"/>
            </a:endParaRPr>
          </a:p>
          <a:p>
            <a:r>
              <a:rPr lang="ro-RO" sz="1000" u="sng" kern="1200" dirty="0">
                <a:solidFill>
                  <a:schemeClr val="tx1"/>
                </a:solidFill>
                <a:effectLst/>
                <a:latin typeface="+mn-lt"/>
                <a:hlinkClick r:id="rId4"/>
              </a:rPr>
              <a:t>http://www.strategicdialogue.org/wp-content/uploads/2016/06/OCCI-Counterspeech-Information-Pack-English.pdf</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 </a:t>
            </a:r>
            <a:endParaRPr lang="ro-RO" sz="1000" kern="1200" dirty="0">
              <a:solidFill>
                <a:schemeClr val="tx1"/>
              </a:solidFill>
              <a:effectLst/>
              <a:latin typeface="+mn-lt"/>
              <a:ea typeface="+mn-ea"/>
              <a:cs typeface="+mn-cs"/>
            </a:endParaRPr>
          </a:p>
          <a:p>
            <a:r>
              <a:rPr lang="ro-RO" sz="1000" kern="1200" dirty="0">
                <a:solidFill>
                  <a:schemeClr val="tx1"/>
                </a:solidFill>
                <a:effectLst/>
                <a:latin typeface="+mn-lt"/>
              </a:rPr>
              <a:t>Despre monitorizarea și evaluarea contradiscursului</a:t>
            </a:r>
            <a:endParaRPr lang="ro-RO" sz="1000" kern="1200" dirty="0">
              <a:solidFill>
                <a:schemeClr val="tx1"/>
              </a:solidFill>
              <a:effectLst/>
              <a:latin typeface="+mn-lt"/>
              <a:ea typeface="+mn-ea"/>
              <a:cs typeface="+mn-cs"/>
            </a:endParaRPr>
          </a:p>
          <a:p>
            <a:r>
              <a:rPr lang="ro-RO" sz="1000" u="sng" kern="1200" dirty="0">
                <a:solidFill>
                  <a:schemeClr val="tx1"/>
                </a:solidFill>
                <a:effectLst/>
                <a:latin typeface="+mn-lt"/>
                <a:hlinkClick r:id="rId5"/>
              </a:rPr>
              <a:t>http://www.strategicdialogue.org/wp-content/uploads/2016/12/CN-Monitoring-and-Evaluation-Handbook.pdf</a:t>
            </a:r>
            <a:endParaRPr lang="ro-RO"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80</a:t>
            </a:fld>
            <a:endParaRPr lang="ro-RO" dirty="0"/>
          </a:p>
        </p:txBody>
      </p:sp>
    </p:spTree>
    <p:extLst>
      <p:ext uri="{BB962C8B-B14F-4D97-AF65-F5344CB8AC3E}">
        <p14:creationId xmlns:p14="http://schemas.microsoft.com/office/powerpoint/2010/main" xmlns=""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dirty="0"/>
              <a:t>A se vedea slide-ul următor pentru o prezentare generală a linkurilor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81</a:t>
            </a:fld>
            <a:endParaRPr lang="ro-RO" dirty="0"/>
          </a:p>
        </p:txBody>
      </p:sp>
    </p:spTree>
    <p:extLst>
      <p:ext uri="{BB962C8B-B14F-4D97-AF65-F5344CB8AC3E}">
        <p14:creationId xmlns:p14="http://schemas.microsoft.com/office/powerpoint/2010/main" xmlns=""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ro-RO" sz="1000" dirty="0"/>
              <a:t>Lista linkurilor către instrumente, manuale și tutoriale va fi trimisă în format Word tuturor participanților.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82</a:t>
            </a:fld>
            <a:endParaRPr lang="ro-RO" dirty="0"/>
          </a:p>
        </p:txBody>
      </p:sp>
    </p:spTree>
    <p:extLst>
      <p:ext uri="{BB962C8B-B14F-4D97-AF65-F5344CB8AC3E}">
        <p14:creationId xmlns:p14="http://schemas.microsoft.com/office/powerpoint/2010/main" xmlns=""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ro-RO" sz="1000" b="1" kern="1200" dirty="0">
                <a:solidFill>
                  <a:schemeClr val="tx1"/>
                </a:solidFill>
                <a:effectLst/>
                <a:latin typeface="+mn-lt"/>
              </a:rPr>
              <a:t>Program după temă</a:t>
            </a:r>
            <a:endParaRPr lang="ro-RO" sz="1000" kern="1200" dirty="0">
              <a:solidFill>
                <a:schemeClr val="tx1"/>
              </a:solidFill>
              <a:effectLst/>
              <a:latin typeface="+mn-lt"/>
              <a:ea typeface="+mn-ea"/>
              <a:cs typeface="+mn-cs"/>
            </a:endParaRPr>
          </a:p>
          <a:p>
            <a:pPr marL="0" indent="0">
              <a:buFont typeface="Arial" panose="020B0604020202020204" pitchFamily="34" charset="0"/>
              <a:buNone/>
            </a:pPr>
            <a:endParaRPr lang="ro-RO" sz="1000" b="1" kern="1200" dirty="0">
              <a:solidFill>
                <a:schemeClr val="tx1"/>
              </a:solidFill>
              <a:effectLst/>
              <a:latin typeface="+mn-lt"/>
              <a:ea typeface="+mn-ea"/>
              <a:cs typeface="+mn-cs"/>
            </a:endParaRPr>
          </a:p>
          <a:p>
            <a:pPr marL="0" indent="0">
              <a:buFont typeface="Arial" panose="020B0604020202020204" pitchFamily="34" charset="0"/>
              <a:buNone/>
            </a:pPr>
            <a:r>
              <a:rPr lang="ro-RO" sz="1000" b="1" kern="1200" dirty="0">
                <a:solidFill>
                  <a:schemeClr val="tx1"/>
                </a:solidFill>
                <a:effectLst/>
                <a:latin typeface="+mn-lt"/>
              </a:rPr>
              <a:t>Stabilirea cadrului</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Abordarea GAMMMA</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Mesajele extremiste sau teroriste violente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Contradiscursurile și discursurile alternative online</a:t>
            </a:r>
            <a:endParaRPr lang="ro-RO" sz="1000" kern="1200" dirty="0">
              <a:solidFill>
                <a:schemeClr val="tx1"/>
              </a:solidFill>
              <a:effectLst/>
              <a:latin typeface="+mn-lt"/>
              <a:ea typeface="+mn-ea"/>
              <a:cs typeface="+mn-cs"/>
            </a:endParaRPr>
          </a:p>
          <a:p>
            <a:pPr marL="0" lvl="0" indent="0">
              <a:buFont typeface="Arial" panose="020B0604020202020204" pitchFamily="34" charset="0"/>
              <a:buNone/>
            </a:pPr>
            <a:endParaRPr lang="ro-RO" sz="1000" b="1" kern="1200" dirty="0">
              <a:solidFill>
                <a:schemeClr val="tx1"/>
              </a:solidFill>
              <a:effectLst/>
              <a:latin typeface="+mn-lt"/>
              <a:ea typeface="+mn-ea"/>
              <a:cs typeface="+mn-cs"/>
            </a:endParaRPr>
          </a:p>
          <a:p>
            <a:pPr marL="0" lvl="0" indent="0">
              <a:buFont typeface="Arial" panose="020B0604020202020204" pitchFamily="34" charset="0"/>
              <a:buNone/>
            </a:pPr>
            <a:r>
              <a:rPr lang="ro-RO" sz="1000" b="1" kern="1200" dirty="0">
                <a:solidFill>
                  <a:schemeClr val="tx1"/>
                </a:solidFill>
                <a:effectLst/>
                <a:latin typeface="+mn-lt"/>
              </a:rPr>
              <a:t>Cum să vă dezvoltați strategia online C/A?</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Campaniile online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Strategii de comunicare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Corelarea implicării online-offline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Care este scopul dvs.?</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Care este publicul dvs. țintă?</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Care este mesajul dvs.?</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Cine este mesagerul?</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Trei modele de campanie</a:t>
            </a:r>
            <a:endParaRPr lang="ro-RO" sz="1000" kern="1200" dirty="0">
              <a:solidFill>
                <a:schemeClr val="tx1"/>
              </a:solidFill>
              <a:effectLst/>
              <a:latin typeface="+mn-lt"/>
              <a:ea typeface="+mn-ea"/>
              <a:cs typeface="+mn-cs"/>
            </a:endParaRPr>
          </a:p>
          <a:p>
            <a:pPr marL="0" indent="0">
              <a:buFont typeface="Arial" panose="020B0604020202020204" pitchFamily="34" charset="0"/>
              <a:buNone/>
            </a:pPr>
            <a:endParaRPr lang="ro-RO" sz="1000" b="1" kern="1200" dirty="0">
              <a:solidFill>
                <a:schemeClr val="tx1"/>
              </a:solidFill>
              <a:effectLst/>
              <a:latin typeface="+mn-lt"/>
              <a:ea typeface="+mn-ea"/>
              <a:cs typeface="+mn-cs"/>
            </a:endParaRPr>
          </a:p>
          <a:p>
            <a:pPr marL="0" indent="0">
              <a:buFont typeface="Arial" panose="020B0604020202020204" pitchFamily="34" charset="0"/>
              <a:buNone/>
            </a:pPr>
            <a:r>
              <a:rPr lang="ro-RO" sz="1000" b="1" kern="1200" dirty="0">
                <a:solidFill>
                  <a:schemeClr val="tx1"/>
                </a:solidFill>
                <a:effectLst/>
                <a:latin typeface="+mn-lt"/>
              </a:rPr>
              <a:t>Cum funcționează mediul online?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De la strategie la operațiune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Online = dialog dinamic</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Cum veți influența schimbarea de comportament?</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Trei platforme majore de comunicare socială</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Sunteți pe calea cea bună?</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Discursul de incitare la ură online: ce se poate face?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Instrumente, manuale, tutoriale</a:t>
            </a:r>
            <a:endParaRPr lang="ro-RO" sz="1000" kern="1200" dirty="0">
              <a:solidFill>
                <a:schemeClr val="tx1"/>
              </a:solidFill>
              <a:effectLst/>
              <a:latin typeface="+mn-lt"/>
              <a:ea typeface="+mn-ea"/>
              <a:cs typeface="+mn-cs"/>
            </a:endParaRPr>
          </a:p>
          <a:p>
            <a:pPr marL="0" indent="0">
              <a:buFont typeface="Arial" panose="020B0604020202020204" pitchFamily="34" charset="0"/>
              <a:buNone/>
            </a:pPr>
            <a:endParaRPr lang="ro-RO" sz="1000" b="1" kern="1200" dirty="0">
              <a:solidFill>
                <a:schemeClr val="tx1"/>
              </a:solidFill>
              <a:effectLst/>
              <a:latin typeface="+mn-lt"/>
              <a:ea typeface="+mn-ea"/>
              <a:cs typeface="+mn-cs"/>
            </a:endParaRPr>
          </a:p>
          <a:p>
            <a:pPr marL="0" indent="0">
              <a:buFont typeface="Arial" panose="020B0604020202020204" pitchFamily="34" charset="0"/>
              <a:buNone/>
            </a:pPr>
            <a:r>
              <a:rPr lang="ro-RO" sz="1000" b="1" kern="1200" dirty="0">
                <a:solidFill>
                  <a:schemeClr val="tx1"/>
                </a:solidFill>
                <a:effectLst/>
                <a:latin typeface="+mn-lt"/>
              </a:rPr>
              <a:t>Consolidarea capacităților</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De la consolidarea capacităților la apelul la acțiune</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Analiza SWOT</a:t>
            </a:r>
            <a:endParaRPr lang="ro-RO"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000" kern="1200" dirty="0">
                <a:solidFill>
                  <a:schemeClr val="tx1"/>
                </a:solidFill>
                <a:effectLst/>
                <a:latin typeface="+mn-lt"/>
              </a:rPr>
              <a:t>Colaborarea cu OSC-urile și agențiile de marketing</a:t>
            </a:r>
            <a:endParaRPr lang="ro-RO"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a:t>
            </a:fld>
            <a:endParaRPr lang="ro-RO" dirty="0"/>
          </a:p>
        </p:txBody>
      </p:sp>
    </p:spTree>
    <p:extLst>
      <p:ext uri="{BB962C8B-B14F-4D97-AF65-F5344CB8AC3E}">
        <p14:creationId xmlns:p14="http://schemas.microsoft.com/office/powerpoint/2010/main" xmlns=""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83</a:t>
            </a:fld>
            <a:endParaRPr lang="ro-RO" dirty="0"/>
          </a:p>
        </p:txBody>
      </p:sp>
    </p:spTree>
    <p:extLst>
      <p:ext uri="{BB962C8B-B14F-4D97-AF65-F5344CB8AC3E}">
        <p14:creationId xmlns:p14="http://schemas.microsoft.com/office/powerpoint/2010/main" xmlns=""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84</a:t>
            </a:fld>
            <a:endParaRPr lang="ro-RO" dirty="0"/>
          </a:p>
        </p:txBody>
      </p:sp>
    </p:spTree>
    <p:extLst>
      <p:ext uri="{BB962C8B-B14F-4D97-AF65-F5344CB8AC3E}">
        <p14:creationId xmlns:p14="http://schemas.microsoft.com/office/powerpoint/2010/main" xmlns=""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ro-RO" sz="1000" baseline="0" dirty="0"/>
              <a:t>Fiecare campanie se învârte în jurul unui apel la acțiune. Vreți ca oamenii să înceapă (sau să înceteze) să facă ceva anume. </a:t>
            </a:r>
          </a:p>
          <a:p>
            <a:pPr marL="628650" lvl="1" indent="-171450">
              <a:buFont typeface="Arial" panose="020B0604020202020204" pitchFamily="34" charset="0"/>
              <a:buChar char="•"/>
            </a:pPr>
            <a:r>
              <a:rPr lang="ro-RO" sz="1000" kern="1200" dirty="0">
                <a:solidFill>
                  <a:schemeClr val="tx1"/>
                </a:solidFill>
                <a:effectLst/>
                <a:latin typeface="+mn-lt"/>
              </a:rPr>
              <a:t>Dacă cineva este foarte furios/supărat în legătură cu faptul că suniții sunt uciși de șiiți în Siria sau se teme de afluxul de refugiați, un simplu „Greșești, schimbă-ți părerea” nu va rezolva nimic. </a:t>
            </a:r>
          </a:p>
          <a:p>
            <a:pPr marL="628650" lvl="1" indent="-171450">
              <a:buFont typeface="Arial" panose="020B0604020202020204" pitchFamily="34" charset="0"/>
              <a:buChar char="•"/>
            </a:pPr>
            <a:r>
              <a:rPr lang="ro-RO" sz="1000" kern="1200" dirty="0">
                <a:solidFill>
                  <a:schemeClr val="tx1"/>
                </a:solidFill>
                <a:effectLst/>
                <a:latin typeface="+mn-lt"/>
              </a:rPr>
              <a:t>Apelul la acțiune ar trebui să vizeze canalizarea acelei furii/emoții spre ceva productiv și să arate o acțiune alternativă concretă pentru persoanele la care încercați să ajungeți.</a:t>
            </a:r>
          </a:p>
          <a:p>
            <a:pPr marL="628650" lvl="1" indent="-171450">
              <a:buFont typeface="Arial" panose="020B0604020202020204" pitchFamily="34" charset="0"/>
              <a:buChar char="•"/>
            </a:pPr>
            <a:r>
              <a:rPr lang="ro-RO" sz="1000" kern="1200" dirty="0">
                <a:solidFill>
                  <a:schemeClr val="tx1"/>
                </a:solidFill>
                <a:effectLst/>
                <a:latin typeface="+mn-lt"/>
              </a:rPr>
              <a:t>Dezvoltarea unor astfel de acțiuni concrete nu este ușor, dar este un lucru important dacă vreți ca campania dvs. să aibă impact.</a:t>
            </a:r>
            <a:endParaRPr lang="ro-RO" sz="1000" kern="1200" dirty="0">
              <a:solidFill>
                <a:schemeClr val="tx1"/>
              </a:solidFill>
              <a:effectLst/>
              <a:latin typeface="+mn-lt"/>
              <a:ea typeface="+mn-ea"/>
              <a:cs typeface="+mn-cs"/>
            </a:endParaRPr>
          </a:p>
          <a:p>
            <a:pPr marL="0" indent="0">
              <a:buFont typeface="Arial" panose="020B0604020202020204" pitchFamily="34" charset="0"/>
              <a:buNone/>
            </a:pPr>
            <a:endParaRPr lang="ro-RO" sz="1000" baseline="0" dirty="0"/>
          </a:p>
          <a:p>
            <a:pPr marL="171450" indent="-171450">
              <a:buFont typeface="Arial" panose="020B0604020202020204" pitchFamily="34" charset="0"/>
              <a:buChar char="•"/>
            </a:pPr>
            <a:r>
              <a:rPr lang="ro-RO" sz="1000" baseline="0" dirty="0"/>
              <a:t>Adesea, implicarea începe online, de ex. cu un retweet sau cu un like dat unei postări de pe Facebook. </a:t>
            </a:r>
          </a:p>
          <a:p>
            <a:pPr marL="171450" indent="-171450">
              <a:buFont typeface="Arial" panose="020B0604020202020204" pitchFamily="34" charset="0"/>
              <a:buChar char="•"/>
            </a:pPr>
            <a:r>
              <a:rPr lang="ro-RO" sz="1000" baseline="0" dirty="0"/>
              <a:t>Uneori, evoluează într-o participare offline (activități ale organizației dvs. sau contactelor dvs. offline).</a:t>
            </a:r>
          </a:p>
          <a:p>
            <a:pPr marL="0" indent="0">
              <a:buFont typeface="Arial" panose="020B0604020202020204" pitchFamily="34" charset="0"/>
              <a:buNone/>
            </a:pPr>
            <a:endParaRPr lang="ro-RO" sz="1000" baseline="0" dirty="0"/>
          </a:p>
          <a:p>
            <a:pPr marL="0" indent="0">
              <a:buFont typeface="Arial" panose="020B0604020202020204" pitchFamily="34" charset="0"/>
              <a:buNone/>
            </a:pPr>
            <a:r>
              <a:rPr lang="ro-RO" sz="1000" baseline="0" dirty="0"/>
              <a:t>Pe lângă acțiunea la care faceți apel, ați putea să vă confruntați cu răspunsuri la care nu vă așteptați sau pe care nu le voiați. Fiecare efort online are consecințe offline și este foarte important să țineți seama de acest lucru atunci când concepeți strategia dvs. de campanie, din cel puțin 3 motive:</a:t>
            </a:r>
          </a:p>
          <a:p>
            <a:pPr marL="685800" lvl="1" indent="-228600">
              <a:buFont typeface="+mj-lt"/>
              <a:buAutoNum type="arabicPeriod"/>
            </a:pPr>
            <a:r>
              <a:rPr lang="ro-RO" sz="1000" baseline="0" dirty="0"/>
              <a:t>Răspunsul dorit</a:t>
            </a:r>
          </a:p>
          <a:p>
            <a:pPr marL="1143000" lvl="2" indent="-228600">
              <a:buFont typeface="Arial" panose="020B0604020202020204" pitchFamily="34" charset="0"/>
              <a:buChar char="•"/>
            </a:pPr>
            <a:r>
              <a:rPr lang="ro-RO" sz="1000" baseline="0" dirty="0"/>
              <a:t>Oamenii ar putea să răspundă pozitiv la apelul dvs. la acțiune, fiind dispuși să facă lucruri „în lumea reală”, cum ar fi să participe ca voluntari în cadrul organizației dvs., să ceară sprijin din partea organizației dvs. sau să solicite mai multe informații. </a:t>
            </a:r>
          </a:p>
          <a:p>
            <a:pPr marL="1143000" lvl="2" indent="-228600">
              <a:buFont typeface="Arial" panose="020B0604020202020204" pitchFamily="34" charset="0"/>
              <a:buChar char="•"/>
            </a:pPr>
            <a:r>
              <a:rPr lang="ro-RO" sz="1000" baseline="0" dirty="0"/>
              <a:t>Este organizația dvs. pregătită să reacționeze la aceste răspunsuri? </a:t>
            </a:r>
          </a:p>
          <a:p>
            <a:pPr marL="1143000" lvl="2" indent="-228600">
              <a:buFont typeface="Arial" panose="020B0604020202020204" pitchFamily="34" charset="0"/>
              <a:buChar char="•"/>
            </a:pPr>
            <a:r>
              <a:rPr lang="ro-RO" sz="1000" baseline="0" dirty="0"/>
              <a:t>Stă cineva gata să răspundă la telefon? </a:t>
            </a:r>
          </a:p>
          <a:p>
            <a:pPr marL="1143000" lvl="2" indent="-228600">
              <a:buFont typeface="Arial" panose="020B0604020202020204" pitchFamily="34" charset="0"/>
              <a:buChar char="•"/>
            </a:pPr>
            <a:r>
              <a:rPr lang="ro-RO" sz="1000" baseline="0" dirty="0"/>
              <a:t>Răspunde cineva la e-mailuri sau la postările de pe Facebook?</a:t>
            </a:r>
          </a:p>
          <a:p>
            <a:pPr marL="685800" lvl="1" indent="-228600">
              <a:buFont typeface="+mj-lt"/>
              <a:buAutoNum type="arabicPeriod"/>
            </a:pPr>
            <a:r>
              <a:rPr lang="ro-RO" sz="1000" baseline="0" dirty="0"/>
              <a:t>Răspunsul critic sau negativ</a:t>
            </a:r>
          </a:p>
          <a:p>
            <a:pPr marL="1143000" lvl="2" indent="-228600">
              <a:buFont typeface="Arial" panose="020B0604020202020204" pitchFamily="34" charset="0"/>
              <a:buChar char="•"/>
            </a:pPr>
            <a:r>
              <a:rPr lang="ro-RO" sz="1000" baseline="0" dirty="0"/>
              <a:t>Diverse feluri de opozanți ar putea reacționa la eforturile dvs. online criticând postările dvs., abuzând hashtagurile dvs., venind cu informații critice (false) despre organizația dvs. pe internet etc. </a:t>
            </a:r>
          </a:p>
          <a:p>
            <a:pPr marL="1143000" lvl="2" indent="-228600">
              <a:buFont typeface="Arial" panose="020B0604020202020204" pitchFamily="34" charset="0"/>
              <a:buChar char="•"/>
            </a:pPr>
            <a:r>
              <a:rPr lang="ro-RO" sz="1000" baseline="0" dirty="0"/>
              <a:t>Cum abordați astfel de răspunsuri? </a:t>
            </a:r>
          </a:p>
          <a:p>
            <a:pPr marL="1143000" lvl="2" indent="-228600">
              <a:buFont typeface="Arial" panose="020B0604020202020204" pitchFamily="34" charset="0"/>
              <a:buChar char="•"/>
            </a:pPr>
            <a:r>
              <a:rPr lang="ro-RO" sz="1000" baseline="0" dirty="0"/>
              <a:t>Veți răspunde la comentarii sau le veți ignora?</a:t>
            </a:r>
          </a:p>
          <a:p>
            <a:pPr marL="1143000" lvl="2" indent="-228600">
              <a:buFont typeface="Arial" panose="020B0604020202020204" pitchFamily="34" charset="0"/>
              <a:buChar char="•"/>
            </a:pPr>
            <a:r>
              <a:rPr lang="ro-RO" sz="1000" baseline="0" dirty="0"/>
              <a:t>Sunt datele și cifrele dvs. verificate și corecte? Puteți contracara „adevărurile alternative”? </a:t>
            </a:r>
          </a:p>
          <a:p>
            <a:pPr marL="1143000" lvl="2" indent="-228600">
              <a:buFont typeface="Arial" panose="020B0604020202020204" pitchFamily="34" charset="0"/>
              <a:buChar char="•"/>
            </a:pPr>
            <a:r>
              <a:rPr lang="ro-RO" sz="1000" baseline="0" dirty="0"/>
              <a:t>Veți începe o discuție sau veți bloca persoana respectivă? </a:t>
            </a:r>
          </a:p>
          <a:p>
            <a:pPr marL="1143000" lvl="2" indent="-228600">
              <a:buFont typeface="Arial" panose="020B0604020202020204" pitchFamily="34" charset="0"/>
              <a:buChar char="•"/>
            </a:pPr>
            <a:r>
              <a:rPr lang="ro-RO" sz="1000" baseline="0" dirty="0"/>
              <a:t>Aveți abordări diferite față de publicul dvs. țintă, anturajul său și terțele părți, care nu joacă un rol în obiectivele dvs. de campanie?</a:t>
            </a:r>
          </a:p>
          <a:p>
            <a:pPr marL="685800" lvl="1" indent="-228600">
              <a:buFont typeface="+mj-lt"/>
              <a:buAutoNum type="arabicPeriod"/>
            </a:pPr>
            <a:r>
              <a:rPr lang="ro-RO" sz="1000" baseline="0" dirty="0"/>
              <a:t>Amenințările/violența verbală și/sau fizică</a:t>
            </a:r>
          </a:p>
          <a:p>
            <a:pPr marL="1143000" lvl="2" indent="-228600">
              <a:buFont typeface="Arial" panose="020B0604020202020204" pitchFamily="34" charset="0"/>
              <a:buChar char="•"/>
            </a:pPr>
            <a:r>
              <a:rPr lang="ro-RO" sz="1000" baseline="0" dirty="0"/>
              <a:t>În unele cazuri, prezența și activitatea dvs. online pot suscita amenințări verbale și/sau fizice și/sau reacții violente.</a:t>
            </a:r>
          </a:p>
          <a:p>
            <a:pPr marL="1143000" lvl="2" indent="-228600">
              <a:buFont typeface="Arial" panose="020B0604020202020204" pitchFamily="34" charset="0"/>
              <a:buChar char="•"/>
            </a:pPr>
            <a:r>
              <a:rPr lang="ro-RO" sz="1000" baseline="0" dirty="0"/>
              <a:t>Puteți face o evaluare a riscurilor înainte de a începe o campanie?</a:t>
            </a:r>
          </a:p>
          <a:p>
            <a:pPr marL="1143000" lvl="2" indent="-228600">
              <a:buFont typeface="Arial" panose="020B0604020202020204" pitchFamily="34" charset="0"/>
              <a:buChar char="•"/>
            </a:pPr>
            <a:r>
              <a:rPr lang="ro-RO" sz="1000" baseline="0" dirty="0"/>
              <a:t>Cum pregătiți personalul și voluntarii?</a:t>
            </a:r>
          </a:p>
          <a:p>
            <a:pPr marL="1143000" lvl="2" indent="-228600">
              <a:buFont typeface="Arial" panose="020B0604020202020204" pitchFamily="34" charset="0"/>
              <a:buChar char="•"/>
            </a:pPr>
            <a:r>
              <a:rPr lang="ro-RO" sz="1000" baseline="0" dirty="0"/>
              <a:t>Dvs. și colegii dvs. puteți fi găsiți prin intermediul internetului? Ce adrese de e-mail folosiți? </a:t>
            </a:r>
          </a:p>
          <a:p>
            <a:pPr marL="1143000" lvl="2" indent="-228600">
              <a:buFont typeface="Arial" panose="020B0604020202020204" pitchFamily="34" charset="0"/>
              <a:buChar char="•"/>
            </a:pPr>
            <a:r>
              <a:rPr lang="ro-RO" sz="1000" baseline="0" dirty="0"/>
              <a:t>Ce nume pot fi identificate în spatele contului de Facebook sau Twitter al organizației dvs.?</a:t>
            </a:r>
          </a:p>
          <a:p>
            <a:pPr marL="1143000" lvl="2" indent="-228600">
              <a:buFont typeface="Arial" panose="020B0604020202020204" pitchFamily="34" charset="0"/>
              <a:buChar char="•"/>
            </a:pPr>
            <a:r>
              <a:rPr lang="ro-RO" sz="1000" baseline="0" dirty="0"/>
              <a:t>Știți cum să raportați discursul de incitare la ură?</a:t>
            </a:r>
          </a:p>
          <a:p>
            <a:pPr marL="0" lvl="0" indent="0">
              <a:buFont typeface="Arial" panose="020B0604020202020204" pitchFamily="34" charset="0"/>
              <a:buNone/>
            </a:pPr>
            <a:endParaRPr lang="ro-RO"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85</a:t>
            </a:fld>
            <a:endParaRPr lang="ro-RO" dirty="0"/>
          </a:p>
        </p:txBody>
      </p:sp>
    </p:spTree>
    <p:extLst>
      <p:ext uri="{BB962C8B-B14F-4D97-AF65-F5344CB8AC3E}">
        <p14:creationId xmlns:p14="http://schemas.microsoft.com/office/powerpoint/2010/main" xmlns=""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000" b="1" kern="1200" dirty="0">
                <a:solidFill>
                  <a:schemeClr val="tx1"/>
                </a:solidFill>
                <a:effectLst/>
                <a:latin typeface="+mn-lt"/>
              </a:rPr>
              <a:t>Analiza SWOT (Strengths, Weaknesses, Opportunities, Threats - puncte-forte, deficiențe, oportunități, amenințări) testează fiecare plan de acțiune </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000" u="sng" kern="1200" dirty="0">
                <a:solidFill>
                  <a:schemeClr val="tx1"/>
                </a:solidFill>
                <a:effectLst/>
                <a:latin typeface="+mn-lt"/>
              </a:rPr>
              <a:t>Towards the end of the day you could have a Show and Tell where trainees share back their action plans.</a:t>
            </a:r>
            <a:r>
              <a:rPr lang="ro-RO" sz="1000" kern="1200" dirty="0">
                <a:solidFill>
                  <a:schemeClr val="tx1"/>
                </a:solidFill>
                <a:effectLst/>
                <a:latin typeface="+mn-lt"/>
              </a:rPr>
              <a:t> </a:t>
            </a:r>
            <a:r>
              <a:rPr lang="ro-RO" sz="1000" u="sng" kern="1200" dirty="0">
                <a:solidFill>
                  <a:schemeClr val="tx1"/>
                </a:solidFill>
                <a:effectLst/>
                <a:latin typeface="+mn-lt"/>
              </a:rPr>
              <a:t>The audience and training experts have their SWOT hats on, commenting on the strengths and weaknesses of the plan, the opportunities presented, e.g. upcoming</a:t>
            </a:r>
            <a:r>
              <a:rPr lang="ro-RO" u="sng" dirty="0"/>
              <a:t> </a:t>
            </a:r>
            <a:r>
              <a:rPr lang="ro-RO" sz="1000" u="sng" kern="1200" dirty="0">
                <a:solidFill>
                  <a:schemeClr val="tx1"/>
                </a:solidFill>
                <a:effectLst/>
                <a:latin typeface="+mn-lt"/>
              </a:rPr>
              <a:t>topical event to tap into (e.g. religious holidays), funding pots to utilise, specific free online tools to utilise, relationships with the private sector to utilise.</a:t>
            </a:r>
            <a:r>
              <a:rPr lang="ro-RO" sz="1000" kern="1200" dirty="0">
                <a:solidFill>
                  <a:schemeClr val="tx1"/>
                </a:solidFill>
                <a:effectLst/>
                <a:latin typeface="+mn-lt"/>
              </a:rPr>
              <a:t> </a:t>
            </a:r>
            <a:r>
              <a:rPr lang="ro-RO" sz="1000" u="sng" kern="1200" dirty="0">
                <a:solidFill>
                  <a:schemeClr val="tx1"/>
                </a:solidFill>
                <a:effectLst/>
                <a:latin typeface="+mn-lt"/>
              </a:rPr>
              <a:t>Threats - e.g. finding meaningful engagement, sustaining financial investment in the work, getting other CSO staff on board.</a:t>
            </a:r>
            <a:endParaRPr lang="ro-RO"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86</a:t>
            </a:fld>
            <a:endParaRPr lang="ro-RO" dirty="0"/>
          </a:p>
        </p:txBody>
      </p:sp>
    </p:spTree>
    <p:extLst>
      <p:ext uri="{BB962C8B-B14F-4D97-AF65-F5344CB8AC3E}">
        <p14:creationId xmlns:p14="http://schemas.microsoft.com/office/powerpoint/2010/main" xmlns=""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o-RO" sz="1000" dirty="0">
                <a:latin typeface="+mn-lt"/>
              </a:rPr>
              <a:t>Reflectați în perechi asupra calității organizației dvs. în raport cu discursul dvs. C/A.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latin typeface="+mn-lt"/>
              </a:rPr>
              <a:t>Ce lucruri noi ați învățat astăzi?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latin typeface="+mn-lt"/>
              </a:rPr>
              <a:t>Ce veți face cu această nouă expertiză?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latin typeface="+mn-lt"/>
              </a:rPr>
              <a:t>Aveți ce trebuie pentru a începe dezvoltarea unei campanii online eficiente?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latin typeface="+mn-lt"/>
              </a:rPr>
              <a:t>De ce mai aveți nevoie?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latin typeface="+mn-lt"/>
              </a:rPr>
              <a:t>Cine vă va putea ajuta?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o-RO" sz="1000" dirty="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dirty="0">
                <a:latin typeface="+mn-lt"/>
              </a:rPr>
              <a:t>Puteți folosi o simplă analiză SWOT pentru a examina ce expertiză externă ar putea fi utilă pentru organizația dvs.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000" baseline="0" dirty="0">
                <a:latin typeface="+mn-lt"/>
              </a:rPr>
              <a:t>Este punctul de plecare pentru căutarea unor potențiali parteneri. Vă puteți gândi atât la alte OSC-uri, cât și la, de ex., agenții de marketing.</a:t>
            </a:r>
            <a:endParaRPr lang="ro-RO" sz="1000" dirty="0">
              <a:latin typeface="+mn-lt"/>
            </a:endParaRPr>
          </a:p>
          <a:p>
            <a:pPr marL="0" indent="0">
              <a:buFont typeface="Arial" panose="020B0604020202020204" pitchFamily="34" charset="0"/>
              <a:buNone/>
            </a:pPr>
            <a:endParaRPr lang="ro-RO"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87</a:t>
            </a:fld>
            <a:endParaRPr lang="ro-RO" dirty="0"/>
          </a:p>
        </p:txBody>
      </p:sp>
    </p:spTree>
    <p:extLst>
      <p:ext uri="{BB962C8B-B14F-4D97-AF65-F5344CB8AC3E}">
        <p14:creationId xmlns:p14="http://schemas.microsoft.com/office/powerpoint/2010/main" xmlns=""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88</a:t>
            </a:fld>
            <a:endParaRPr lang="ro-RO" dirty="0"/>
          </a:p>
        </p:txBody>
      </p:sp>
    </p:spTree>
    <p:extLst>
      <p:ext uri="{BB962C8B-B14F-4D97-AF65-F5344CB8AC3E}">
        <p14:creationId xmlns:p14="http://schemas.microsoft.com/office/powerpoint/2010/main" xmlns=""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89</a:t>
            </a:fld>
            <a:endParaRPr lang="ro-RO" dirty="0"/>
          </a:p>
        </p:txBody>
      </p:sp>
    </p:spTree>
    <p:extLst>
      <p:ext uri="{BB962C8B-B14F-4D97-AF65-F5344CB8AC3E}">
        <p14:creationId xmlns:p14="http://schemas.microsoft.com/office/powerpoint/2010/main" xmlns=""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a:t>
            </a:fld>
            <a:endParaRPr lang="ro-RO" dirty="0"/>
          </a:p>
        </p:txBody>
      </p:sp>
    </p:spTree>
    <p:extLst>
      <p:ext uri="{BB962C8B-B14F-4D97-AF65-F5344CB8AC3E}">
        <p14:creationId xmlns:p14="http://schemas.microsoft.com/office/powerpoint/2010/main" xmlns=""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28-4-2017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28-4-2017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28-4-2017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28-4-2017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28-4-2017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28-4-2017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pPr/>
              <a:t>28-4-2017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pPr/>
              <a:t>28-4-2017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pPr/>
              <a:t>28-4-2017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28-4-2017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28-4-2017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pPr/>
              <a:t>28-4-2017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pPr/>
              <a:t>‹#›</a:t>
            </a:fld>
            <a:endParaRPr lang="nl-NL"/>
          </a:p>
        </p:txBody>
      </p:sp>
    </p:spTree>
    <p:extLst>
      <p:ext uri="{BB962C8B-B14F-4D97-AF65-F5344CB8AC3E}">
        <p14:creationId xmlns:p14="http://schemas.microsoft.com/office/powerpoint/2010/main" xmlns=""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ro-RO" sz="4000" b="1" dirty="0">
                <a:solidFill>
                  <a:srgbClr val="002060"/>
                </a:solidFill>
                <a:latin typeface="Verdana" panose="020B0604030504040204" pitchFamily="34" charset="0"/>
              </a:rPr>
              <a:t>Crearea de campanii online în jurul contradiscursurilor și discursurilor alternative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ro-RO" sz="3200" dirty="0">
                <a:solidFill>
                  <a:srgbClr val="002060"/>
                </a:solidFill>
                <a:latin typeface="Corbel" panose="020B0503020204020204" pitchFamily="34" charset="0"/>
              </a:rPr>
              <a:t>Seminar de formare – Programul de abilitare a societății civile</a:t>
            </a:r>
            <a:endParaRPr lang="ro-RO"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7" name="Afbeelding 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8" name="Afbeelding 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9" name="Afbeelding 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862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ro-RO" sz="3600" b="1" dirty="0">
                <a:solidFill>
                  <a:srgbClr val="002060"/>
                </a:solidFill>
                <a:latin typeface="Verdana" panose="020B0604030504040204" pitchFamily="34" charset="0"/>
              </a:rPr>
              <a:t>Stabilirea cadrului</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ro-RO" sz="2800" dirty="0">
                <a:latin typeface="Corbel" panose="020B0503020204020204" pitchFamily="34" charset="0"/>
              </a:rPr>
              <a:t>09:45 – 10:30</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67015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3600" b="1" dirty="0">
                <a:solidFill>
                  <a:srgbClr val="002060"/>
                </a:solidFill>
                <a:latin typeface="Verdana" panose="020B0604030504040204" pitchFamily="34" charset="0"/>
              </a:rPr>
              <a:t>Mesajele extremiste sau teroriste violente</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ro-RO" dirty="0">
                <a:latin typeface="Corbel" panose="020B0503020204020204" pitchFamily="34" charset="0"/>
              </a:rPr>
              <a:t>Discuție în plen</a:t>
            </a:r>
          </a:p>
          <a:p>
            <a:pPr marL="0" indent="0" algn="ctr">
              <a:buNone/>
            </a:pPr>
            <a:endParaRPr lang="ro-RO" dirty="0">
              <a:latin typeface="Corbel" panose="020B0503020204020204" pitchFamily="34" charset="0"/>
            </a:endParaRPr>
          </a:p>
          <a:p>
            <a:pPr marL="0" indent="0" algn="ctr">
              <a:buNone/>
            </a:pPr>
            <a:r>
              <a:rPr lang="ro-RO" b="1" dirty="0">
                <a:latin typeface="Corbel" panose="020B0503020204020204" pitchFamily="34" charset="0"/>
              </a:rPr>
              <a:t>Ce fel de mesaje extremiste sau teroriste violente online știți?</a:t>
            </a:r>
            <a:r>
              <a:rPr dirty="0"/>
              <a:t/>
            </a:r>
            <a:br>
              <a:rPr dirty="0"/>
            </a:br>
            <a:endParaRPr lang="ro-RO" b="1" dirty="0">
              <a:latin typeface="Corbel" panose="020B0503020204020204" pitchFamily="34" charset="0"/>
            </a:endParaRPr>
          </a:p>
          <a:p>
            <a:pPr marL="0" indent="0" algn="ctr">
              <a:buNone/>
            </a:pPr>
            <a:r>
              <a:rPr lang="ro-RO" b="1" dirty="0">
                <a:latin typeface="Corbel" panose="020B0503020204020204" pitchFamily="34" charset="0"/>
              </a:rPr>
              <a:t>Ce anume ademenește publicul-țintă? De ce?</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43390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6169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o-RO" sz="4000" b="1" dirty="0">
                <a:solidFill>
                  <a:srgbClr val="002060"/>
                </a:solidFill>
                <a:latin typeface="Verdana" panose="020B0604030504040204" pitchFamily="34" charset="0"/>
              </a:rPr>
              <a:t>Definiție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ro-RO" b="1" dirty="0">
                <a:solidFill>
                  <a:srgbClr val="002060"/>
                </a:solidFill>
                <a:latin typeface="Corbel" panose="020B0503020204020204" pitchFamily="34" charset="0"/>
              </a:rPr>
              <a:t>Extremismul violent</a:t>
            </a:r>
            <a:r>
              <a:rPr dirty="0"/>
              <a:t/>
            </a:r>
            <a:br>
              <a:rPr dirty="0"/>
            </a:br>
            <a:r>
              <a:rPr lang="ro-RO" dirty="0">
                <a:latin typeface="Corbel" panose="020B0503020204020204" pitchFamily="34" charset="0"/>
              </a:rPr>
              <a:t>Promovarea, implicarea în, pregătirea sau sprijinirea în orice fel a violenței motivate sau justificate ideologic pentru propășirea unor obiective sociale, economice sau politice</a:t>
            </a:r>
          </a:p>
          <a:p>
            <a:endParaRPr lang="ro-RO" dirty="0">
              <a:latin typeface="Corbel" panose="020B0503020204020204" pitchFamily="34" charset="0"/>
            </a:endParaRPr>
          </a:p>
          <a:p>
            <a:pPr marL="0" indent="0">
              <a:buNone/>
            </a:pPr>
            <a:r>
              <a:rPr lang="ro-RO" b="1" dirty="0">
                <a:solidFill>
                  <a:srgbClr val="002060"/>
                </a:solidFill>
                <a:latin typeface="Corbel" panose="020B0503020204020204" pitchFamily="34" charset="0"/>
              </a:rPr>
              <a:t>Radicalizare</a:t>
            </a:r>
            <a:r>
              <a:rPr dirty="0"/>
              <a:t/>
            </a:r>
            <a:br>
              <a:rPr dirty="0"/>
            </a:br>
            <a:r>
              <a:rPr lang="ro-RO" dirty="0">
                <a:latin typeface="Corbel" panose="020B0503020204020204" pitchFamily="34" charset="0"/>
              </a:rPr>
              <a:t>Disponibilitatea crescândă de a urmări și/sau sprijini – dacă este nevoie, prin mijloace nedemocratice – schimbări radicale în societate care contravin ordinii democratice sau care amenință această ordine</a:t>
            </a:r>
          </a:p>
          <a:p>
            <a:endParaRPr lang="ro-RO" dirty="0">
              <a:latin typeface="Corbel" panose="020B0503020204020204" pitchFamily="34" charset="0"/>
            </a:endParaRPr>
          </a:p>
        </p:txBody>
      </p:sp>
      <p:pic>
        <p:nvPicPr>
          <p:cNvPr id="5" name="Afbeelding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51838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Viziunea RAN privind radicalizarea</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ro-RO" b="1" dirty="0">
                <a:latin typeface="Corbel" panose="020B0503020204020204" pitchFamily="34" charset="0"/>
              </a:rPr>
              <a:t>Radicalizarea este un proces</a:t>
            </a:r>
          </a:p>
          <a:p>
            <a:endParaRPr lang="ro-RO" dirty="0">
              <a:latin typeface="Corbel" panose="020B0503020204020204" pitchFamily="34" charset="0"/>
            </a:endParaRPr>
          </a:p>
          <a:p>
            <a:pPr marL="0" indent="0">
              <a:buNone/>
            </a:pPr>
            <a:r>
              <a:rPr lang="ro-RO" dirty="0">
                <a:latin typeface="Corbel" panose="020B0503020204020204" pitchFamily="34" charset="0"/>
              </a:rPr>
              <a:t>Este important să existe o delimitare între idei, fie ele chiar și extreme, și acțiunile violente rezultate din idei extreme </a:t>
            </a:r>
          </a:p>
          <a:p>
            <a:pPr marL="0" indent="0">
              <a:buNone/>
            </a:pPr>
            <a:r>
              <a:rPr lang="ro-RO" dirty="0">
                <a:latin typeface="Corbel" panose="020B0503020204020204" pitchFamily="34" charset="0"/>
              </a:rPr>
              <a:t>Este important să se pună accentul pe capacitatea de a face o distincție bine informată și între diferitele tipuri de violență</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0988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3600" b="1" dirty="0">
                <a:solidFill>
                  <a:srgbClr val="002060"/>
                </a:solidFill>
                <a:latin typeface="Verdana" panose="020B0604030504040204" pitchFamily="34" charset="0"/>
              </a:rPr>
              <a:t>Cum vin în întâmpinare grupurile extremiste?</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ro-RO" dirty="0">
                <a:latin typeface="Corbel" panose="020B0503020204020204" pitchFamily="34" charset="0"/>
              </a:rPr>
              <a:t>Multe tipuri de discursuri extremiste violente </a:t>
            </a:r>
          </a:p>
          <a:p>
            <a:r>
              <a:rPr lang="ro-RO" dirty="0">
                <a:latin typeface="Corbel" panose="020B0503020204020204" pitchFamily="34" charset="0"/>
              </a:rPr>
              <a:t>Extremism de dreapta, extremism de inspirație religioasă</a:t>
            </a:r>
          </a:p>
          <a:p>
            <a:r>
              <a:rPr lang="ro-RO" dirty="0">
                <a:latin typeface="Corbel" panose="020B0503020204020204" pitchFamily="34" charset="0"/>
              </a:rPr>
              <a:t>Ideologiile extremiste violente diferite au adesea abordări de comunicare similare:</a:t>
            </a:r>
          </a:p>
          <a:p>
            <a:pPr lvl="1"/>
            <a:r>
              <a:rPr lang="ro-RO" sz="2800" dirty="0">
                <a:latin typeface="Corbel" panose="020B0503020204020204" pitchFamily="34" charset="0"/>
              </a:rPr>
              <a:t>Factori de împingere și factori de atragere</a:t>
            </a:r>
          </a:p>
          <a:p>
            <a:pPr lvl="1"/>
            <a:r>
              <a:rPr lang="ro-RO" sz="2800" dirty="0">
                <a:latin typeface="Corbel" panose="020B0503020204020204" pitchFamily="34" charset="0"/>
              </a:rPr>
              <a:t>Combinație de atracție emoțională și argumente foarte raționale </a:t>
            </a:r>
          </a:p>
          <a:p>
            <a:pPr lvl="1"/>
            <a:r>
              <a:rPr lang="ro-RO" sz="2800" dirty="0">
                <a:latin typeface="Corbel" panose="020B0503020204020204" pitchFamily="34" charset="0"/>
              </a:rPr>
              <a:t>Cap (rațiune) + inimă (emoție) + corp (intuiție)</a:t>
            </a:r>
            <a:endParaRPr lang="ro-RO" sz="2800" u="sng"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xmlns="" val="265271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3600" b="1" dirty="0">
                <a:solidFill>
                  <a:srgbClr val="002060"/>
                </a:solidFill>
                <a:latin typeface="Verdana" panose="020B0604030504040204" pitchFamily="34" charset="0"/>
              </a:rPr>
              <a:t>Discuție</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948215"/>
            <a:ext cx="3746500" cy="3785652"/>
          </a:xfrm>
          <a:prstGeom prst="rect">
            <a:avLst/>
          </a:prstGeom>
          <a:noFill/>
        </p:spPr>
        <p:txBody>
          <a:bodyPr wrap="square" rtlCol="0">
            <a:spAutoFit/>
          </a:bodyPr>
          <a:lstStyle/>
          <a:p>
            <a:pPr algn="ctr"/>
            <a:r>
              <a:rPr lang="ro-RO" sz="2800" b="1" dirty="0">
                <a:solidFill>
                  <a:srgbClr val="002060"/>
                </a:solidFill>
              </a:rPr>
              <a:t>Comportament extremist</a:t>
            </a:r>
          </a:p>
          <a:p>
            <a:pPr algn="ctr"/>
            <a:endParaRPr lang="ro-RO" sz="3200" b="1" dirty="0">
              <a:solidFill>
                <a:srgbClr val="002060"/>
              </a:solidFill>
            </a:endParaRPr>
          </a:p>
          <a:p>
            <a:pPr algn="ctr"/>
            <a:r>
              <a:rPr lang="ro-RO" sz="2800" b="1" dirty="0">
                <a:solidFill>
                  <a:srgbClr val="002060"/>
                </a:solidFill>
              </a:rPr>
              <a:t>Recrutare</a:t>
            </a:r>
          </a:p>
          <a:p>
            <a:pPr algn="ctr"/>
            <a:endParaRPr lang="ro-RO" sz="3200" b="1" dirty="0">
              <a:solidFill>
                <a:srgbClr val="002060"/>
              </a:solidFill>
            </a:endParaRPr>
          </a:p>
          <a:p>
            <a:pPr algn="ctr"/>
            <a:r>
              <a:rPr lang="ro-RO" sz="2800" b="1" dirty="0">
                <a:solidFill>
                  <a:srgbClr val="002060"/>
                </a:solidFill>
              </a:rPr>
              <a:t>Suscitarea interesului</a:t>
            </a:r>
          </a:p>
          <a:p>
            <a:pPr algn="ctr"/>
            <a:endParaRPr lang="ro-RO" sz="3200" b="1" dirty="0">
              <a:solidFill>
                <a:srgbClr val="002060"/>
              </a:solidFill>
            </a:endParaRPr>
          </a:p>
          <a:p>
            <a:pPr algn="ctr"/>
            <a:r>
              <a:rPr lang="ro-RO" sz="2800" b="1" dirty="0">
                <a:solidFill>
                  <a:srgbClr val="002060"/>
                </a:solidFill>
              </a:rPr>
              <a:t>În situație de risc</a:t>
            </a: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ro-RO" sz="2800" dirty="0">
                  <a:solidFill>
                    <a:srgbClr val="FF0000"/>
                  </a:solidFill>
                </a:rPr>
                <a:t>Publicul-țintă?</a:t>
              </a: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ro-RO" sz="2800" dirty="0">
                  <a:solidFill>
                    <a:srgbClr val="FF0000"/>
                  </a:solidFill>
                </a:rPr>
                <a:t>abordare 1 la 1?</a:t>
              </a: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6159130"/>
            <a:ext cx="4038600" cy="523220"/>
          </a:xfrm>
          <a:prstGeom prst="rect">
            <a:avLst/>
          </a:prstGeom>
          <a:noFill/>
        </p:spPr>
        <p:txBody>
          <a:bodyPr wrap="square" rtlCol="0">
            <a:spAutoFit/>
          </a:bodyPr>
          <a:lstStyle/>
          <a:p>
            <a:pPr algn="ctr"/>
            <a:r>
              <a:rPr lang="ro-RO" sz="2800" dirty="0"/>
              <a:t>(Model foarte simplificat)</a:t>
            </a:r>
          </a:p>
        </p:txBody>
      </p:sp>
    </p:spTree>
    <p:extLst>
      <p:ext uri="{BB962C8B-B14F-4D97-AF65-F5344CB8AC3E}">
        <p14:creationId xmlns:p14="http://schemas.microsoft.com/office/powerpoint/2010/main" xmlns="" val="1143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a:bodyPr>
          <a:lstStyle/>
          <a:p>
            <a:pPr algn="ctr"/>
            <a:r>
              <a:rPr lang="ro-RO" sz="4000" b="1" dirty="0">
                <a:solidFill>
                  <a:srgbClr val="002060"/>
                </a:solidFill>
                <a:latin typeface="Verdana" panose="020B0604030504040204" pitchFamily="34" charset="0"/>
              </a:rPr>
              <a:t>Poate fi comunicarea online un instrument de intervenție?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ro-RO" b="1" dirty="0">
              <a:latin typeface="Corbel" panose="020B0503020204020204" pitchFamily="34" charset="0"/>
            </a:endParaRPr>
          </a:p>
          <a:p>
            <a:pPr marL="0" indent="0" algn="ctr">
              <a:buNone/>
            </a:pPr>
            <a:endParaRPr lang="ro-RO" b="1" dirty="0">
              <a:latin typeface="Corbel" panose="020B0503020204020204" pitchFamily="34" charset="0"/>
            </a:endParaRPr>
          </a:p>
          <a:p>
            <a:pPr marL="0" indent="0" algn="ctr">
              <a:buNone/>
            </a:pPr>
            <a:r>
              <a:rPr lang="ro-RO" b="1" dirty="0">
                <a:latin typeface="Corbel" panose="020B0503020204020204" pitchFamily="34" charset="0"/>
              </a:rPr>
              <a:t>„Se pot realiza multe prin reciclarea, </a:t>
            </a:r>
          </a:p>
          <a:p>
            <a:pPr marL="0" indent="0" algn="ctr">
              <a:buNone/>
            </a:pPr>
            <a:r>
              <a:rPr lang="ro-RO" b="1" dirty="0">
                <a:latin typeface="Corbel" panose="020B0503020204020204" pitchFamily="34" charset="0"/>
              </a:rPr>
              <a:t>adaptarea și construcția plecând de la </a:t>
            </a:r>
          </a:p>
          <a:p>
            <a:pPr marL="0" indent="0" algn="ctr">
              <a:buNone/>
            </a:pPr>
            <a:r>
              <a:rPr lang="ro-RO" b="1" dirty="0">
                <a:latin typeface="Corbel" panose="020B0503020204020204" pitchFamily="34" charset="0"/>
              </a:rPr>
              <a:t>campaniile de succes ale altora”</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7414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ro-RO" sz="3200" b="1" dirty="0">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4000" b="1" dirty="0">
                <a:solidFill>
                  <a:srgbClr val="002060"/>
                </a:solidFill>
                <a:latin typeface="Verdana" panose="020B0604030504040204" pitchFamily="34" charset="0"/>
              </a:rPr>
              <a:t>Exemplul 1 #Notanotherbrother</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47925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ro-RO" sz="3200" b="1" dirty="0">
                <a:solidFill>
                  <a:schemeClr val="bg1"/>
                </a:solidFill>
              </a:rPr>
              <a:t>Link…</a:t>
            </a: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4000" b="1" dirty="0">
                <a:solidFill>
                  <a:srgbClr val="002060"/>
                </a:solidFill>
                <a:latin typeface="Verdana" panose="020B0604030504040204" pitchFamily="34" charset="0"/>
              </a:rPr>
              <a:t>Exemplul 2</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131302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o-RO" sz="4000" b="1" dirty="0">
                <a:solidFill>
                  <a:srgbClr val="002060"/>
                </a:solidFill>
                <a:latin typeface="Verdana" panose="020B0604030504040204" pitchFamily="34" charset="0"/>
              </a:rPr>
              <a:t>Obiectiv</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ro-RO" dirty="0">
                <a:latin typeface="Corbel" panose="020B0503020204020204" pitchFamily="34" charset="0"/>
              </a:rPr>
              <a:t>Astăzi, vom introduce modelul GAMMMA. Această abordare vă va ajuta să construiți o strategie de campanie online eficientă în jurul contradiscursului sau discursului dvs. alternativ</a:t>
            </a:r>
          </a:p>
          <a:p>
            <a:r>
              <a:rPr lang="ro-RO" dirty="0">
                <a:latin typeface="Corbel" panose="020B0503020204020204" pitchFamily="34" charset="0"/>
              </a:rPr>
              <a:t>Veți vedea cum puteți folosi platformele de comunicare socială ca parte a campaniei dvs. de comunicare (online) cu publicul-țintă</a:t>
            </a:r>
          </a:p>
          <a:p>
            <a:r>
              <a:rPr lang="ro-RO" dirty="0">
                <a:latin typeface="Corbel" panose="020B0503020204020204" pitchFamily="34" charset="0"/>
              </a:rPr>
              <a:t>Veți învăța cum să amplificați mesajul dvs. pozitiv și cum să angrenați publicul-țintă</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78411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ro-RO" sz="4000" b="1" dirty="0">
                <a:solidFill>
                  <a:srgbClr val="002060"/>
                </a:solidFill>
                <a:latin typeface="Verdana" panose="020B0604030504040204" pitchFamily="34" charset="0"/>
              </a:rPr>
              <a:t>Exemplul 3</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6356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Afbeelding 2"/>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34309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9697"/>
          <a:stretch/>
        </p:blipFill>
        <p:spPr bwMode="auto">
          <a:xfrm>
            <a:off x="0" y="-3559"/>
            <a:ext cx="12454760" cy="68905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6668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Reflecție în plen</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ro-RO" b="1" dirty="0"/>
              <a:t>Ce ați văzut? Ce ați simțit?</a:t>
            </a:r>
          </a:p>
          <a:p>
            <a:endParaRPr lang="ro-RO" dirty="0"/>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cstate="print"/>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4670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ro-RO" sz="3600" b="1" dirty="0">
                <a:solidFill>
                  <a:srgbClr val="002060"/>
                </a:solidFill>
                <a:latin typeface="Verdana" panose="020B0604030504040204" pitchFamily="34" charset="0"/>
              </a:rPr>
              <a:t>Pauză de cafea</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ro-RO" sz="2800" dirty="0">
                <a:latin typeface="Corbel" panose="020B0503020204020204" pitchFamily="34" charset="0"/>
              </a:rPr>
              <a:t>10:30 – 11:00</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27570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ro-RO" sz="3600" b="1" dirty="0">
                <a:solidFill>
                  <a:srgbClr val="002060"/>
                </a:solidFill>
                <a:latin typeface="Verdana" panose="020B0604030504040204" pitchFamily="34" charset="0"/>
              </a:rPr>
              <a:t>Cum să vă dezvoltați strategia online?</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ro-RO" dirty="0">
                <a:solidFill>
                  <a:srgbClr val="002060"/>
                </a:solidFill>
              </a:rPr>
              <a:t>11:00 – 14:30 (inclusiv pauza de prânz) </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12442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ro-RO" sz="4000" b="1" dirty="0">
                <a:solidFill>
                  <a:srgbClr val="002060"/>
                </a:solidFill>
                <a:latin typeface="Verdana" panose="020B0604030504040204" pitchFamily="34" charset="0"/>
              </a:rPr>
              <a:t>Campaniile online: de ce?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ro-RO" b="1" dirty="0">
                <a:latin typeface="Corbel" panose="020B0503020204020204" pitchFamily="34" charset="0"/>
              </a:rPr>
              <a:t>Le permiteți oamenilor să își facă auzită vocea</a:t>
            </a:r>
          </a:p>
          <a:p>
            <a:r>
              <a:rPr lang="ro-RO" b="1" dirty="0">
                <a:latin typeface="Corbel" panose="020B0503020204020204" pitchFamily="34" charset="0"/>
              </a:rPr>
              <a:t>Educați publicul dvs. țintă</a:t>
            </a:r>
          </a:p>
          <a:p>
            <a:r>
              <a:rPr lang="ro-RO" b="1" dirty="0">
                <a:latin typeface="Corbel" panose="020B0503020204020204" pitchFamily="34" charset="0"/>
              </a:rPr>
              <a:t>Construiți o rețea</a:t>
            </a:r>
          </a:p>
          <a:p>
            <a:endParaRPr lang="ro-RO" sz="2400" dirty="0">
              <a:latin typeface="Verdana" panose="020B0604030504040204" pitchFamily="34" charset="0"/>
              <a:ea typeface="Verdana" panose="020B0604030504040204" pitchFamily="34" charset="0"/>
              <a:cs typeface="Verdana" panose="020B0604030504040204" pitchFamily="34" charset="0"/>
            </a:endParaRPr>
          </a:p>
          <a:p>
            <a:endParaRPr lang="ro-RO"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24996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Strategii de comunicare </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ro-RO" sz="4000" b="1" dirty="0">
                <a:latin typeface="Corbel" panose="020B0503020204020204" pitchFamily="34" charset="0"/>
              </a:rPr>
              <a:t>Campanie</a:t>
            </a:r>
            <a:endParaRPr lang="ro-RO" b="1" dirty="0">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ro-RO" sz="4000" b="1" dirty="0">
                <a:latin typeface="Corbel" panose="020B0503020204020204" pitchFamily="34" charset="0"/>
              </a:rPr>
              <a:t>Zi de zi</a:t>
            </a:r>
            <a:endParaRPr lang="ro-RO" b="1" dirty="0">
              <a:latin typeface="Corbel" panose="020B0503020204020204" pitchFamily="34" charset="0"/>
            </a:endParaRPr>
          </a:p>
        </p:txBody>
      </p:sp>
      <p:pic>
        <p:nvPicPr>
          <p:cNvPr id="9" name="Afbeelding 8"/>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ro-RO" sz="4000" b="1" dirty="0">
                <a:solidFill>
                  <a:schemeClr val="bg1"/>
                </a:solidFill>
                <a:latin typeface="Corbel" panose="020B0503020204020204" pitchFamily="34" charset="0"/>
              </a:rPr>
              <a:t>Reacție </a:t>
            </a:r>
            <a:endParaRPr lang="ro-RO" b="1" dirty="0">
              <a:solidFill>
                <a:schemeClr val="bg1"/>
              </a:solidFill>
              <a:latin typeface="Corbel" panose="020B0503020204020204" pitchFamily="34" charset="0"/>
            </a:endParaRPr>
          </a:p>
        </p:txBody>
      </p:sp>
    </p:spTree>
    <p:extLst>
      <p:ext uri="{BB962C8B-B14F-4D97-AF65-F5344CB8AC3E}">
        <p14:creationId xmlns:p14="http://schemas.microsoft.com/office/powerpoint/2010/main" xmlns="" val="413503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159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367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Principii de lucru</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ro-RO" dirty="0">
                <a:latin typeface="Corbel" panose="020B0503020204020204" pitchFamily="34" charset="0"/>
              </a:rPr>
              <a:t>Mai puțină teorie – mai multă practică</a:t>
            </a:r>
          </a:p>
          <a:p>
            <a:r>
              <a:rPr lang="ro-RO" dirty="0">
                <a:latin typeface="Corbel" panose="020B0503020204020204" pitchFamily="34" charset="0"/>
              </a:rPr>
              <a:t>Să învățăm făcând</a:t>
            </a:r>
          </a:p>
          <a:p>
            <a:r>
              <a:rPr lang="ro-RO" dirty="0">
                <a:latin typeface="Corbel" panose="020B0503020204020204" pitchFamily="34" charset="0"/>
              </a:rPr>
              <a:t>Să învățăm din succese, dar și din eșecuri</a:t>
            </a:r>
          </a:p>
          <a:p>
            <a:r>
              <a:rPr lang="ro-RO" dirty="0">
                <a:latin typeface="Corbel" panose="020B0503020204020204" pitchFamily="34" charset="0"/>
              </a:rPr>
              <a:t>Să învățăm unii de la alții</a:t>
            </a:r>
          </a:p>
          <a:p>
            <a:r>
              <a:rPr lang="ro-RO" dirty="0">
                <a:latin typeface="Corbel" panose="020B0503020204020204" pitchFamily="34" charset="0"/>
              </a:rPr>
              <a:t>Sunteți deja experți!</a:t>
            </a:r>
          </a:p>
          <a:p>
            <a:endParaRPr lang="ro-RO"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ro-RO" sz="4000" b="1" dirty="0">
                <a:solidFill>
                  <a:srgbClr val="002060"/>
                </a:solidFill>
                <a:latin typeface="Verdana" panose="020B0604030504040204" pitchFamily="34" charset="0"/>
              </a:rPr>
              <a:t>Strategia de campanie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ro-RO" b="1" dirty="0">
                <a:latin typeface="Corbel" panose="020B0503020204020204" pitchFamily="34" charset="0"/>
              </a:rPr>
              <a:t>Care este scopul dvs.?</a:t>
            </a:r>
          </a:p>
          <a:p>
            <a:pPr marL="514350" indent="-514350">
              <a:buFont typeface="+mj-lt"/>
              <a:buAutoNum type="arabicPeriod"/>
            </a:pPr>
            <a:r>
              <a:rPr lang="ro-RO" b="1" dirty="0">
                <a:latin typeface="Corbel" panose="020B0503020204020204" pitchFamily="34" charset="0"/>
              </a:rPr>
              <a:t>Care este publicul dvs. țintă?</a:t>
            </a:r>
          </a:p>
          <a:p>
            <a:pPr marL="514350" indent="-514350">
              <a:buFont typeface="+mj-lt"/>
              <a:buAutoNum type="arabicPeriod"/>
            </a:pPr>
            <a:r>
              <a:rPr lang="ro-RO" b="1" dirty="0">
                <a:latin typeface="Corbel" panose="020B0503020204020204" pitchFamily="34" charset="0"/>
              </a:rPr>
              <a:t>Care este mesajul dvs.?</a:t>
            </a:r>
          </a:p>
          <a:p>
            <a:pPr marL="514350" indent="-514350">
              <a:buFont typeface="+mj-lt"/>
              <a:buAutoNum type="arabicPeriod"/>
            </a:pPr>
            <a:r>
              <a:rPr lang="ro-RO" b="1" dirty="0">
                <a:latin typeface="Corbel" panose="020B0503020204020204" pitchFamily="34" charset="0"/>
              </a:rPr>
              <a:t>Cine este mesagerul dvs.?</a:t>
            </a:r>
          </a:p>
          <a:p>
            <a:pPr marL="514350" indent="-514350">
              <a:buFont typeface="+mj-lt"/>
              <a:buAutoNum type="arabicPeriod"/>
            </a:pPr>
            <a:endParaRPr lang="ro-RO" dirty="0">
              <a:latin typeface="Corbel" panose="020B0503020204020204" pitchFamily="34" charset="0"/>
            </a:endParaRPr>
          </a:p>
          <a:p>
            <a:pPr marL="0" indent="0">
              <a:buNone/>
            </a:pPr>
            <a:r>
              <a:rPr lang="ro-RO" dirty="0">
                <a:latin typeface="Corbel" panose="020B0503020204020204" pitchFamily="34" charset="0"/>
              </a:rPr>
              <a:t>Răspunsul la aceste întrebări vă va ajuta să construiți o strategie de campanie online în jurul contradiscursului sau discursului dvs. alternativ</a:t>
            </a:r>
          </a:p>
        </p:txBody>
      </p:sp>
      <p:grpSp>
        <p:nvGrpSpPr>
          <p:cNvPr id="11" name="Groep 10"/>
          <p:cNvGrpSpPr/>
          <p:nvPr/>
        </p:nvGrpSpPr>
        <p:grpSpPr>
          <a:xfrm>
            <a:off x="8911988" y="165100"/>
            <a:ext cx="3153693"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Tekstvak 12"/>
            <p:cNvSpPr txBox="1"/>
            <p:nvPr/>
          </p:nvSpPr>
          <p:spPr>
            <a:xfrm>
              <a:off x="9446572" y="1434326"/>
              <a:ext cx="2423164" cy="461665"/>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15" name="Tekstvak 14"/>
            <p:cNvSpPr txBox="1"/>
            <p:nvPr/>
          </p:nvSpPr>
          <p:spPr>
            <a:xfrm>
              <a:off x="9446572" y="5691076"/>
              <a:ext cx="2423164" cy="461665"/>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16" name="Tekstvak 15"/>
            <p:cNvSpPr txBox="1"/>
            <p:nvPr/>
          </p:nvSpPr>
          <p:spPr>
            <a:xfrm>
              <a:off x="9446572" y="4626887"/>
              <a:ext cx="2423164" cy="830997"/>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23" name="Tekstvak 22"/>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24" name="Tekstvak 23"/>
            <p:cNvSpPr txBox="1"/>
            <p:nvPr/>
          </p:nvSpPr>
          <p:spPr>
            <a:xfrm>
              <a:off x="9446572" y="2498513"/>
              <a:ext cx="2423164" cy="461665"/>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25" name="Tekstvak 24"/>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Tree>
    <p:extLst>
      <p:ext uri="{BB962C8B-B14F-4D97-AF65-F5344CB8AC3E}">
        <p14:creationId xmlns:p14="http://schemas.microsoft.com/office/powerpoint/2010/main" xmlns="" val="410600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ro-RO" sz="4000" b="1" dirty="0">
                <a:solidFill>
                  <a:srgbClr val="002060"/>
                </a:solidFill>
                <a:latin typeface="Verdana" panose="020B0604030504040204" pitchFamily="34" charset="0"/>
              </a:rPr>
              <a:t>Care este scopul dvs.?</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ro-RO" dirty="0">
                <a:latin typeface="Corbel" panose="020B0503020204020204" pitchFamily="34" charset="0"/>
              </a:rPr>
              <a:t>Inventariere în plen</a:t>
            </a:r>
          </a:p>
          <a:p>
            <a:pPr marL="0" indent="0" algn="ctr">
              <a:buNone/>
            </a:pPr>
            <a:endParaRPr lang="ro-RO" dirty="0">
              <a:latin typeface="Corbel" panose="020B0503020204020204" pitchFamily="34" charset="0"/>
            </a:endParaRPr>
          </a:p>
          <a:p>
            <a:pPr marL="0" indent="0" algn="ctr">
              <a:buNone/>
            </a:pPr>
            <a:r>
              <a:rPr lang="ro-RO" b="1" dirty="0">
                <a:latin typeface="Corbel" panose="020B0503020204020204" pitchFamily="34" charset="0"/>
              </a:rPr>
              <a:t>De a oferi informații, date și cifre? </a:t>
            </a:r>
          </a:p>
          <a:p>
            <a:pPr marL="0" indent="0" algn="ctr">
              <a:buNone/>
            </a:pPr>
            <a:r>
              <a:rPr lang="ro-RO" b="1" dirty="0">
                <a:latin typeface="Corbel" panose="020B0503020204020204" pitchFamily="34" charset="0"/>
              </a:rPr>
              <a:t>De a abilita oamenii?</a:t>
            </a:r>
          </a:p>
          <a:p>
            <a:pPr marL="0" indent="0" algn="ctr">
              <a:buNone/>
            </a:pPr>
            <a:r>
              <a:rPr lang="ro-RO" b="1" dirty="0">
                <a:latin typeface="Corbel" panose="020B0503020204020204" pitchFamily="34" charset="0"/>
              </a:rPr>
              <a:t>De a demistifica mesajele extremiste seducătoare?</a:t>
            </a:r>
          </a:p>
          <a:p>
            <a:pPr marL="0" indent="0" algn="ctr">
              <a:buNone/>
            </a:pPr>
            <a:r>
              <a:rPr lang="ro-RO" b="1" dirty="0">
                <a:latin typeface="Corbel" panose="020B0503020204020204" pitchFamily="34" charset="0"/>
              </a:rPr>
              <a:t>Deradicalizarea?</a:t>
            </a:r>
          </a:p>
          <a:p>
            <a:pPr marL="0" indent="0" algn="ctr">
              <a:buNone/>
            </a:pPr>
            <a:r>
              <a:rPr lang="ro-RO" dirty="0">
                <a:latin typeface="Corbel" panose="020B0503020204020204" pitchFamily="34" charset="0"/>
              </a:rPr>
              <a:t>…?</a:t>
            </a:r>
          </a:p>
          <a:p>
            <a:pPr marL="0" lvl="0" indent="0">
              <a:buNone/>
            </a:pPr>
            <a:endParaRPr lang="ro-RO"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8666328" y="165100"/>
            <a:ext cx="3399353"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Tekstvak 6"/>
            <p:cNvSpPr txBox="1"/>
            <p:nvPr/>
          </p:nvSpPr>
          <p:spPr>
            <a:xfrm>
              <a:off x="9446572" y="1434326"/>
              <a:ext cx="2423164" cy="461665"/>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8" name="Tekstvak 7"/>
            <p:cNvSpPr txBox="1"/>
            <p:nvPr/>
          </p:nvSpPr>
          <p:spPr>
            <a:xfrm>
              <a:off x="9446572" y="5691076"/>
              <a:ext cx="2423164" cy="461665"/>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9" name="Tekstvak 8"/>
            <p:cNvSpPr txBox="1"/>
            <p:nvPr/>
          </p:nvSpPr>
          <p:spPr>
            <a:xfrm>
              <a:off x="9446572" y="4626887"/>
              <a:ext cx="2423164" cy="830997"/>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10" name="Tekstvak 9"/>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11" name="Tekstvak 10"/>
            <p:cNvSpPr txBox="1"/>
            <p:nvPr/>
          </p:nvSpPr>
          <p:spPr>
            <a:xfrm>
              <a:off x="9446572" y="2498513"/>
              <a:ext cx="2423164" cy="461665"/>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12" name="Tekstvak 11"/>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
        <p:nvSpPr>
          <p:cNvPr id="14" name="Ovaal 13"/>
          <p:cNvSpPr/>
          <p:nvPr/>
        </p:nvSpPr>
        <p:spPr>
          <a:xfrm>
            <a:off x="8857397" y="0"/>
            <a:ext cx="2789783" cy="1255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429075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Scopuri: de unde se începe?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ro-RO" b="1" dirty="0">
                <a:latin typeface="Corbel" panose="020B0503020204020204" pitchFamily="34" charset="0"/>
              </a:rPr>
              <a:t>Capacitatea sau oportunitatea DVS. unică                 De ce DVS.?</a:t>
            </a:r>
          </a:p>
          <a:p>
            <a:pPr marL="0" indent="0">
              <a:buNone/>
            </a:pPr>
            <a:endParaRPr lang="ro-RO" b="1" dirty="0">
              <a:latin typeface="Corbel" panose="020B0503020204020204" pitchFamily="34" charset="0"/>
            </a:endParaRPr>
          </a:p>
          <a:p>
            <a:pPr marL="0" indent="0" algn="ctr">
              <a:buNone/>
            </a:pPr>
            <a:r>
              <a:rPr lang="ro-RO" b="1" dirty="0">
                <a:latin typeface="Corbel" panose="020B0503020204020204" pitchFamily="34" charset="0"/>
              </a:rPr>
              <a:t>Scopul este </a:t>
            </a:r>
            <a:r>
              <a:rPr lang="ro-RO" b="1" u="sng" dirty="0">
                <a:latin typeface="Corbel" panose="020B0503020204020204" pitchFamily="34" charset="0"/>
              </a:rPr>
              <a:t>întotdeauna</a:t>
            </a:r>
            <a:r>
              <a:rPr lang="ro-RO" b="1" dirty="0">
                <a:latin typeface="Corbel" panose="020B0503020204020204" pitchFamily="34" charset="0"/>
              </a:rPr>
              <a:t> schimbarea de comportament</a:t>
            </a:r>
          </a:p>
          <a:p>
            <a:pPr marL="0" indent="0" algn="ctr">
              <a:buNone/>
            </a:pPr>
            <a:r>
              <a:rPr lang="ro-RO" dirty="0">
                <a:latin typeface="Corbel" panose="020B0503020204020204" pitchFamily="34" charset="0"/>
              </a:rPr>
              <a:t>De a începe sau a adopta un nou comportament</a:t>
            </a:r>
          </a:p>
          <a:p>
            <a:pPr marL="0" indent="0" algn="ctr">
              <a:buNone/>
            </a:pPr>
            <a:r>
              <a:rPr lang="ro-RO" dirty="0">
                <a:latin typeface="Corbel" panose="020B0503020204020204" pitchFamily="34" charset="0"/>
              </a:rPr>
              <a:t>De a înceta ceva dăunător</a:t>
            </a:r>
          </a:p>
          <a:p>
            <a:pPr marL="0" indent="0" algn="ctr">
              <a:buNone/>
            </a:pPr>
            <a:r>
              <a:rPr lang="ro-RO" dirty="0">
                <a:latin typeface="Corbel" panose="020B0503020204020204" pitchFamily="34" charset="0"/>
              </a:rPr>
              <a:t>De a preveni adoptarea unui comportament negativ sau dăunător</a:t>
            </a:r>
          </a:p>
          <a:p>
            <a:pPr marL="0" indent="0" algn="ctr">
              <a:buNone/>
            </a:pPr>
            <a:r>
              <a:rPr lang="ro-RO" dirty="0">
                <a:latin typeface="Corbel" panose="020B0503020204020204" pitchFamily="34" charset="0"/>
              </a:rPr>
              <a:t>De a schimba comportamentul existent</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241848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Definirea scopului dvs.</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ro-RO" dirty="0">
                <a:latin typeface="Corbel" panose="020B0503020204020204" pitchFamily="34" charset="0"/>
              </a:rPr>
              <a:t>Cum se definesc obiective și indicatori clari pentru succes</a:t>
            </a:r>
          </a:p>
          <a:p>
            <a:pPr marL="0" indent="0">
              <a:buNone/>
            </a:pPr>
            <a:endParaRPr lang="ro-RO" dirty="0">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ro-RO" b="1" dirty="0">
                <a:latin typeface="Corbel" panose="020B0503020204020204" pitchFamily="34" charset="0"/>
              </a:rPr>
              <a:t>Trebuie să fie măsurabil</a:t>
            </a:r>
          </a:p>
          <a:p>
            <a:pPr marL="457200" indent="-457200">
              <a:buFont typeface="+mj-lt"/>
              <a:buAutoNum type="arabicPeriod"/>
            </a:pPr>
            <a:r>
              <a:rPr lang="ro-RO" b="1" dirty="0">
                <a:latin typeface="Corbel" panose="020B0503020204020204" pitchFamily="34" charset="0"/>
              </a:rPr>
              <a:t>Trebuie să fie limitat</a:t>
            </a:r>
          </a:p>
          <a:p>
            <a:pPr marL="457200" indent="-457200">
              <a:buFont typeface="+mj-lt"/>
              <a:buAutoNum type="arabicPeriod"/>
            </a:pPr>
            <a:r>
              <a:rPr lang="ro-RO" b="1" dirty="0">
                <a:latin typeface="Corbel" panose="020B0503020204020204" pitchFamily="34" charset="0"/>
              </a:rPr>
              <a:t>Trebuie să fie simplu și concret</a:t>
            </a:r>
          </a:p>
          <a:p>
            <a:pPr marL="457200" indent="-457200">
              <a:buFont typeface="+mj-lt"/>
              <a:buAutoNum type="arabicPeriod"/>
            </a:pPr>
            <a:r>
              <a:rPr lang="ro-RO" b="1" dirty="0">
                <a:latin typeface="Corbel" panose="020B0503020204020204" pitchFamily="34" charset="0"/>
              </a:rPr>
              <a:t>Trebuie să fie încadrat în timp</a:t>
            </a:r>
          </a:p>
        </p:txBody>
      </p:sp>
      <p:pic>
        <p:nvPicPr>
          <p:cNvPr id="14" name="Afbeelding 1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77611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Exemple de scopuri S.M.A.R.T.</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fontScale="92500"/>
          </a:bodyPr>
          <a:lstStyle/>
          <a:p>
            <a:r>
              <a:rPr lang="ro-RO" b="1" dirty="0">
                <a:latin typeface="Corbel" panose="020B0503020204020204" pitchFamily="34" charset="0"/>
              </a:rPr>
              <a:t>Greu de realizat</a:t>
            </a:r>
            <a:r>
              <a:rPr dirty="0"/>
              <a:t/>
            </a:r>
            <a:br>
              <a:rPr dirty="0"/>
            </a:br>
            <a:r>
              <a:rPr lang="ro-RO" dirty="0">
                <a:latin typeface="Corbel" panose="020B0503020204020204" pitchFamily="34" charset="0"/>
              </a:rPr>
              <a:t>Reducerea cu 30%, până în mai 2017, a numărului de bărbați musulmani cu vârsta între 35 și 45 de ani din Birmingham și Tower Hamlets care călătoresc în Turcia/Siria/Irak pentru a deveni luptători teroriști.</a:t>
            </a:r>
          </a:p>
          <a:p>
            <a:endParaRPr lang="ro-RO" dirty="0">
              <a:latin typeface="Corbel" panose="020B0503020204020204" pitchFamily="34" charset="0"/>
            </a:endParaRPr>
          </a:p>
          <a:p>
            <a:r>
              <a:rPr lang="ro-RO" b="1" dirty="0">
                <a:latin typeface="Corbel" panose="020B0503020204020204" pitchFamily="34" charset="0"/>
              </a:rPr>
              <a:t>Realist de realizat</a:t>
            </a:r>
            <a:r>
              <a:rPr dirty="0"/>
              <a:t/>
            </a:r>
            <a:br>
              <a:rPr dirty="0"/>
            </a:br>
            <a:r>
              <a:rPr lang="ro-RO" dirty="0">
                <a:latin typeface="Corbel" panose="020B0503020204020204" pitchFamily="34" charset="0"/>
              </a:rPr>
              <a:t>Creșterea cu 65%, în șase luni, a numărului de fete cu vârsta între 13 și 18 ani din South Thanet care ne contactează folosind linia noastră telefonică pentru a cere sfaturi despre un prieten/o prietenă care riscă să fie radicalizat(ă) de către grupuri violente de extremă dreapta, pentru a reduce numărul de persoane radicalizate din zona noastră.</a:t>
            </a:r>
          </a:p>
          <a:p>
            <a:endParaRPr lang="ro-RO" dirty="0">
              <a:latin typeface="Corbel" panose="020B0503020204020204" pitchFamily="34" charset="0"/>
            </a:endParaRPr>
          </a:p>
        </p:txBody>
      </p:sp>
      <p:pic>
        <p:nvPicPr>
          <p:cNvPr id="4" name="Afbeelding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36784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Exercițiu</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ro-RO" dirty="0">
                <a:latin typeface="Corbel" panose="020B0503020204020204" pitchFamily="34" charset="0"/>
              </a:rPr>
              <a:t>Pregătire individuală (10 min.)</a:t>
            </a:r>
          </a:p>
          <a:p>
            <a:pPr marL="0" indent="0" algn="ctr">
              <a:buNone/>
            </a:pPr>
            <a:r>
              <a:rPr lang="ro-RO" b="1" dirty="0">
                <a:latin typeface="Corbel" panose="020B0503020204020204" pitchFamily="34" charset="0"/>
              </a:rPr>
              <a:t>Definiți scopul (actualei campanii online a) organizației dvs.</a:t>
            </a:r>
            <a:endParaRPr lang="ro-RO" b="1"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ro-RO" b="1" dirty="0">
                <a:latin typeface="Corbel" panose="020B0503020204020204" pitchFamily="34" charset="0"/>
              </a:rPr>
              <a:t>Faceți-l să fie măsurabil, limitat, simplu, concret și încadrat în timp</a:t>
            </a:r>
          </a:p>
          <a:p>
            <a:pPr marL="0" indent="0" algn="ctr">
              <a:buNone/>
            </a:pPr>
            <a:r>
              <a:rPr lang="ro-RO" dirty="0">
                <a:latin typeface="Corbel" panose="020B0503020204020204" pitchFamily="34" charset="0"/>
              </a:rPr>
              <a:t>Comparați rezultatele în grupuri mici de câte trei persoane (10 min.)</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75344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ro-RO" sz="4000" b="1" dirty="0">
                <a:solidFill>
                  <a:srgbClr val="002060"/>
                </a:solidFill>
                <a:latin typeface="Verdana" panose="020B0604030504040204" pitchFamily="34" charset="0"/>
              </a:rPr>
              <a:t>Care este publicul dvs. țintă?</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ro-RO"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ro-RO" dirty="0">
                <a:latin typeface="Corbel" panose="020B0503020204020204" pitchFamily="34" charset="0"/>
              </a:rPr>
              <a:t>Cum primește și transferă informația?</a:t>
            </a:r>
          </a:p>
          <a:p>
            <a:pPr marL="285750" lvl="0" indent="-285750">
              <a:buFont typeface="Arial" charset="0"/>
              <a:buChar char="•"/>
            </a:pPr>
            <a:r>
              <a:rPr lang="ro-RO" dirty="0">
                <a:latin typeface="Corbel" panose="020B0503020204020204" pitchFamily="34" charset="0"/>
              </a:rPr>
              <a:t>Care este mediul online aferent?</a:t>
            </a:r>
            <a:endParaRPr lang="ro-RO"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ro-RO" dirty="0">
                <a:latin typeface="Corbel" panose="020B0503020204020204" pitchFamily="34" charset="0"/>
              </a:rPr>
              <a:t>În ce context trăiește?</a:t>
            </a:r>
          </a:p>
          <a:p>
            <a:pPr marL="285750" lvl="0" indent="-285750">
              <a:buFont typeface="Arial" charset="0"/>
              <a:buChar char="•"/>
            </a:pPr>
            <a:r>
              <a:rPr lang="ro-RO" dirty="0">
                <a:latin typeface="Corbel" panose="020B0503020204020204" pitchFamily="34" charset="0"/>
              </a:rPr>
              <a:t>Ce limbă folosește?</a:t>
            </a:r>
          </a:p>
          <a:p>
            <a:pPr marL="285750" lvl="0" indent="-285750">
              <a:buFont typeface="Arial" charset="0"/>
              <a:buChar char="•"/>
            </a:pPr>
            <a:r>
              <a:rPr lang="ro-RO" dirty="0">
                <a:latin typeface="Corbel" panose="020B0503020204020204" pitchFamily="34" charset="0"/>
              </a:rPr>
              <a:t>Ce percepție are?</a:t>
            </a:r>
            <a:endParaRPr lang="ro-RO" dirty="0">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048466" y="165100"/>
            <a:ext cx="3017216"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Tekstvak 6"/>
            <p:cNvSpPr txBox="1"/>
            <p:nvPr/>
          </p:nvSpPr>
          <p:spPr>
            <a:xfrm>
              <a:off x="9371500" y="1434326"/>
              <a:ext cx="2498237" cy="461665"/>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8" name="Tekstvak 7"/>
            <p:cNvSpPr txBox="1"/>
            <p:nvPr/>
          </p:nvSpPr>
          <p:spPr>
            <a:xfrm>
              <a:off x="9446572" y="5691076"/>
              <a:ext cx="2423164" cy="461665"/>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9" name="Tekstvak 8"/>
            <p:cNvSpPr txBox="1"/>
            <p:nvPr/>
          </p:nvSpPr>
          <p:spPr>
            <a:xfrm>
              <a:off x="9446572" y="4626887"/>
              <a:ext cx="2423164" cy="830997"/>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10" name="Tekstvak 9"/>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11" name="Tekstvak 10"/>
            <p:cNvSpPr txBox="1"/>
            <p:nvPr/>
          </p:nvSpPr>
          <p:spPr>
            <a:xfrm>
              <a:off x="9446572" y="2498513"/>
              <a:ext cx="2423164" cy="830997"/>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12" name="Tekstvak 11"/>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
        <p:nvSpPr>
          <p:cNvPr id="13" name="Ovaal 12"/>
          <p:cNvSpPr/>
          <p:nvPr/>
        </p:nvSpPr>
        <p:spPr>
          <a:xfrm>
            <a:off x="9144000" y="968992"/>
            <a:ext cx="2871670" cy="14466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142774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870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stretch>
            <a:fillRect/>
          </a:stretch>
        </p:blipFill>
        <p:spPr>
          <a:xfrm>
            <a:off x="-63064" y="220724"/>
            <a:ext cx="12276828" cy="6526924"/>
          </a:xfrm>
          <a:prstGeom prst="rect">
            <a:avLst/>
          </a:prstGeom>
        </p:spPr>
      </p:pic>
    </p:spTree>
    <p:extLst>
      <p:ext uri="{BB962C8B-B14F-4D97-AF65-F5344CB8AC3E}">
        <p14:creationId xmlns:p14="http://schemas.microsoft.com/office/powerpoint/2010/main" xmlns="" val="108123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a:bodyPr>
          <a:lstStyle/>
          <a:p>
            <a:pPr marL="0" indent="0"/>
            <a:r>
              <a:rPr lang="ro-RO" b="1" dirty="0">
                <a:solidFill>
                  <a:srgbClr val="002060"/>
                </a:solidFill>
                <a:latin typeface="Verdana" panose="020B0604030504040204" pitchFamily="34" charset="0"/>
              </a:rPr>
              <a:t>Vă cunoașteți bine publicul-țintă?</a:t>
            </a:r>
            <a:endParaRPr lang="ro-RO"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lnSpcReduction="10000"/>
          </a:bodyPr>
          <a:lstStyle/>
          <a:p>
            <a:pPr marL="0" indent="0">
              <a:buNone/>
            </a:pPr>
            <a:r>
              <a:rPr lang="ro-RO" dirty="0">
                <a:latin typeface="Corbel" panose="020B0503020204020204" pitchFamily="34" charset="0"/>
              </a:rPr>
              <a:t>Exercițiu</a:t>
            </a:r>
          </a:p>
          <a:p>
            <a:pPr marL="0" indent="0">
              <a:buNone/>
            </a:pPr>
            <a:r>
              <a:rPr lang="ro-RO" b="1" dirty="0">
                <a:latin typeface="Corbel" panose="020B0503020204020204" pitchFamily="34" charset="0"/>
              </a:rPr>
              <a:t>Împărțiți-vă în grupuri de câte 3-4</a:t>
            </a:r>
          </a:p>
          <a:p>
            <a:pPr marL="0" indent="0">
              <a:buNone/>
            </a:pPr>
            <a:r>
              <a:rPr lang="ro-RO" b="1" dirty="0">
                <a:latin typeface="Corbel" panose="020B0503020204020204" pitchFamily="34" charset="0"/>
              </a:rPr>
              <a:t>Dacă publicul dvs. țintă este 1 persoană...</a:t>
            </a:r>
          </a:p>
          <a:p>
            <a:pPr marL="0" indent="0">
              <a:buNone/>
            </a:pPr>
            <a:r>
              <a:rPr lang="ro-RO" b="1" dirty="0">
                <a:latin typeface="Corbel" panose="020B0503020204020204" pitchFamily="34" charset="0"/>
              </a:rPr>
              <a:t>Faceți un desen</a:t>
            </a:r>
          </a:p>
          <a:p>
            <a:pPr marL="0" indent="0">
              <a:buNone/>
            </a:pPr>
            <a:r>
              <a:rPr lang="ro-RO" b="1" dirty="0">
                <a:latin typeface="Corbel" panose="020B0503020204020204" pitchFamily="34" charset="0"/>
              </a:rPr>
              <a:t>Discutați caracteristicile sale cu grupul dvs.</a:t>
            </a:r>
          </a:p>
          <a:p>
            <a:pPr marL="0" indent="0">
              <a:buNone/>
            </a:pPr>
            <a:r>
              <a:rPr lang="ro-RO" b="1" dirty="0">
                <a:latin typeface="Corbel" panose="020B0503020204020204" pitchFamily="34" charset="0"/>
              </a:rPr>
              <a:t>Adresați-vă unii altora întrebări care să ajute la detalierea imaginii</a:t>
            </a:r>
          </a:p>
          <a:p>
            <a:pPr marL="0" indent="0">
              <a:buNone/>
            </a:pPr>
            <a:r>
              <a:rPr lang="ro-RO" dirty="0">
                <a:latin typeface="Corbel" panose="020B0503020204020204" pitchFamily="34" charset="0"/>
              </a:rPr>
              <a:t>20 min. </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9103056" y="1583139"/>
            <a:ext cx="2515988" cy="3957851"/>
            <a:chOff x="7034778" y="173418"/>
            <a:chExt cx="5020995" cy="6589986"/>
          </a:xfrm>
        </p:grpSpPr>
        <p:pic>
          <p:nvPicPr>
            <p:cNvPr id="5" name="Afbeelding 4" descr="http://2.bp.blogspot.com/-YKVEK_YWqGM/TkmI0mkw6nI/AAAAAAAAFi8/bIS6zgff1iw/s400/coloring_book_page_jpg_468x609_q85.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ro-RO" sz="8800" b="1" dirty="0"/>
                <a:t>?</a:t>
              </a:r>
            </a:p>
          </p:txBody>
        </p:sp>
      </p:grpSp>
      <p:cxnSp>
        <p:nvCxnSpPr>
          <p:cNvPr id="9" name="Rechte verbindingslijn met pijl 8"/>
          <p:cNvCxnSpPr/>
          <p:nvPr/>
        </p:nvCxnSpPr>
        <p:spPr>
          <a:xfrm flipV="1">
            <a:off x="8004412" y="2224586"/>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7451678" y="2347412"/>
            <a:ext cx="1753735" cy="1077218"/>
          </a:xfrm>
          <a:prstGeom prst="rect">
            <a:avLst/>
          </a:prstGeom>
          <a:noFill/>
        </p:spPr>
        <p:txBody>
          <a:bodyPr wrap="square" rtlCol="0">
            <a:spAutoFit/>
          </a:bodyPr>
          <a:lstStyle/>
          <a:p>
            <a:pPr algn="ctr"/>
            <a:r>
              <a:rPr lang="ro-RO" sz="3200" b="1" dirty="0">
                <a:solidFill>
                  <a:srgbClr val="FF0000"/>
                </a:solidFill>
              </a:rPr>
              <a:t>Cine sunteți?</a:t>
            </a:r>
          </a:p>
        </p:txBody>
      </p:sp>
    </p:spTree>
    <p:extLst>
      <p:ext uri="{BB962C8B-B14F-4D97-AF65-F5344CB8AC3E}">
        <p14:creationId xmlns:p14="http://schemas.microsoft.com/office/powerpoint/2010/main" xmlns="" val="17047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a:bodyPr>
          <a:lstStyle/>
          <a:p>
            <a:pPr marL="0" indent="0" algn="ctr">
              <a:buNone/>
            </a:pPr>
            <a:r>
              <a:rPr lang="ro-RO" dirty="0"/>
              <a:t>Parteneri</a:t>
            </a:r>
          </a:p>
        </p:txBody>
      </p:sp>
      <p:sp>
        <p:nvSpPr>
          <p:cNvPr id="2" name="Titel 1"/>
          <p:cNvSpPr>
            <a:spLocks noGrp="1"/>
          </p:cNvSpPr>
          <p:nvPr>
            <p:ph type="title"/>
          </p:nvPr>
        </p:nvSpPr>
        <p:spPr>
          <a:xfrm>
            <a:off x="838200" y="365125"/>
            <a:ext cx="11353800" cy="1325563"/>
          </a:xfrm>
        </p:spPr>
        <p:txBody>
          <a:bodyPr>
            <a:normAutofit/>
          </a:bodyPr>
          <a:lstStyle/>
          <a:p>
            <a:r>
              <a:rPr lang="ro-RO" sz="3600" b="1" dirty="0">
                <a:solidFill>
                  <a:srgbClr val="002060"/>
                </a:solidFill>
                <a:latin typeface="Verdana" panose="020B0604030504040204" pitchFamily="34" charset="0"/>
              </a:rPr>
              <a:t>Programul de abilitare a societății civile</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92500" lnSpcReduction="20000"/>
          </a:bodyPr>
          <a:lstStyle/>
          <a:p>
            <a:r>
              <a:rPr lang="ro-RO" b="1" dirty="0">
                <a:solidFill>
                  <a:srgbClr val="002060"/>
                </a:solidFill>
                <a:latin typeface="Corbel" panose="020B0503020204020204" pitchFamily="34" charset="0"/>
              </a:rPr>
              <a:t>Obiectiv: </a:t>
            </a:r>
            <a:r>
              <a:rPr lang="en-US" dirty="0"/>
              <a:t>s</a:t>
            </a:r>
            <a:r>
              <a:rPr lang="ro-RO" dirty="0"/>
              <a:t>prijinirea societății civile locale în combaterea extremismului violent online</a:t>
            </a:r>
          </a:p>
          <a:p>
            <a:r>
              <a:rPr lang="ro-RO" b="1" dirty="0">
                <a:solidFill>
                  <a:srgbClr val="002060"/>
                </a:solidFill>
                <a:latin typeface="Corbel" panose="020B0503020204020204" pitchFamily="34" charset="0"/>
              </a:rPr>
              <a:t>Lansat</a:t>
            </a:r>
            <a:r>
              <a:rPr lang="ro-RO" dirty="0"/>
              <a:t> </a:t>
            </a:r>
            <a:r>
              <a:rPr lang="ro-RO" dirty="0">
                <a:latin typeface="Corbel" panose="020B0503020204020204" pitchFamily="34" charset="0"/>
              </a:rPr>
              <a:t>de CE la a doua ediție a Forumului UE privind internetul din 8 decembrie 2016</a:t>
            </a:r>
          </a:p>
          <a:p>
            <a:r>
              <a:rPr lang="ro-RO" b="1" dirty="0">
                <a:solidFill>
                  <a:srgbClr val="002060"/>
                </a:solidFill>
                <a:latin typeface="Corbel" panose="020B0503020204020204" pitchFamily="34" charset="0"/>
              </a:rPr>
              <a:t>Acum: </a:t>
            </a:r>
            <a:r>
              <a:rPr lang="ro-RO" dirty="0">
                <a:latin typeface="Corbel" panose="020B0503020204020204" pitchFamily="34" charset="0"/>
              </a:rPr>
              <a:t>dezvoltarea rețelei + program de formare în țările UE </a:t>
            </a:r>
          </a:p>
          <a:p>
            <a:r>
              <a:rPr lang="ro-RO" b="1" dirty="0">
                <a:solidFill>
                  <a:srgbClr val="002060"/>
                </a:solidFill>
                <a:latin typeface="Corbel" panose="020B0503020204020204" pitchFamily="34" charset="0"/>
              </a:rPr>
              <a:t>Urmează: </a:t>
            </a:r>
            <a:r>
              <a:rPr lang="en-US" dirty="0">
                <a:latin typeface="Corbel" panose="020B0503020204020204" pitchFamily="34" charset="0"/>
              </a:rPr>
              <a:t>c</a:t>
            </a:r>
            <a:r>
              <a:rPr lang="ro-RO" dirty="0"/>
              <a:t>ererea de propuneri</a:t>
            </a:r>
            <a:endParaRPr lang="ro-RO" dirty="0">
              <a:latin typeface="Corbel" panose="020B0503020204020204" pitchFamily="34" charset="0"/>
            </a:endParaRPr>
          </a:p>
        </p:txBody>
      </p:sp>
      <p:pic>
        <p:nvPicPr>
          <p:cNvPr id="4" name="Afbeelding 3"/>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Afbeelding 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Afbeelding 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Afbeelding 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o-RO" dirty="0"/>
              <a:t>Sprijin</a:t>
            </a:r>
          </a:p>
        </p:txBody>
      </p:sp>
    </p:spTree>
    <p:extLst>
      <p:ext uri="{BB962C8B-B14F-4D97-AF65-F5344CB8AC3E}">
        <p14:creationId xmlns:p14="http://schemas.microsoft.com/office/powerpoint/2010/main" xmlns=""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ro-RO" sz="4000" b="1" dirty="0">
                <a:solidFill>
                  <a:srgbClr val="002060"/>
                </a:solidFill>
                <a:latin typeface="Verdana" panose="020B0604030504040204" pitchFamily="34" charset="0"/>
              </a:rPr>
              <a:t>Ce să faceți și ce să nu faceți</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ro-RO" dirty="0">
                <a:latin typeface="Corbel" panose="020B0503020204020204" pitchFamily="34" charset="0"/>
              </a:rPr>
              <a:t>Public</a:t>
            </a:r>
          </a:p>
          <a:p>
            <a:r>
              <a:rPr lang="ro-RO" dirty="0">
                <a:latin typeface="Corbel" panose="020B0503020204020204" pitchFamily="34" charset="0"/>
              </a:rPr>
              <a:t>Canale de comunicare</a:t>
            </a:r>
          </a:p>
          <a:p>
            <a:r>
              <a:rPr lang="ro-RO" dirty="0">
                <a:latin typeface="Corbel" panose="020B0503020204020204" pitchFamily="34" charset="0"/>
              </a:rPr>
              <a:t>Monitorizare și evaluare</a:t>
            </a:r>
          </a:p>
          <a:p>
            <a:r>
              <a:rPr lang="ro-RO" dirty="0">
                <a:latin typeface="Corbel" panose="020B0503020204020204" pitchFamily="34" charset="0"/>
              </a:rPr>
              <a:t>Apel la acțiune</a:t>
            </a:r>
          </a:p>
          <a:p>
            <a:r>
              <a:rPr lang="ro-RO" dirty="0">
                <a:latin typeface="Corbel" panose="020B0503020204020204" pitchFamily="34" charset="0"/>
              </a:rPr>
              <a:t>Intervenție</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7894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ro-RO" sz="3600" b="1" dirty="0">
                <a:solidFill>
                  <a:srgbClr val="002060"/>
                </a:solidFill>
                <a:latin typeface="Verdana" panose="020B0604030504040204" pitchFamily="34" charset="0"/>
              </a:rPr>
              <a:t>Pauză de cafea</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ro-RO" sz="2800" dirty="0">
                <a:latin typeface="Corbel" panose="020B0503020204020204" pitchFamily="34" charset="0"/>
              </a:rPr>
              <a:t>12:30 – 13:30</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8487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Care este mesajul dvs.?</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8925636" y="165100"/>
            <a:ext cx="314004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Tekstvak 5"/>
            <p:cNvSpPr txBox="1"/>
            <p:nvPr/>
          </p:nvSpPr>
          <p:spPr>
            <a:xfrm>
              <a:off x="9446572" y="1434326"/>
              <a:ext cx="2423164" cy="461665"/>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7" name="Tekstvak 6"/>
            <p:cNvSpPr txBox="1"/>
            <p:nvPr/>
          </p:nvSpPr>
          <p:spPr>
            <a:xfrm>
              <a:off x="9446572" y="5691076"/>
              <a:ext cx="2423164" cy="461665"/>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8" name="Tekstvak 7"/>
            <p:cNvSpPr txBox="1"/>
            <p:nvPr/>
          </p:nvSpPr>
          <p:spPr>
            <a:xfrm>
              <a:off x="9446572" y="4626887"/>
              <a:ext cx="2423164" cy="830997"/>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9" name="Tekstvak 8"/>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10" name="Tekstvak 9"/>
            <p:cNvSpPr txBox="1"/>
            <p:nvPr/>
          </p:nvSpPr>
          <p:spPr>
            <a:xfrm>
              <a:off x="9446572" y="2498513"/>
              <a:ext cx="2423164" cy="461665"/>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11" name="Tekstvak 10"/>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
        <p:nvSpPr>
          <p:cNvPr id="12" name="Ovaal 11"/>
          <p:cNvSpPr/>
          <p:nvPr/>
        </p:nvSpPr>
        <p:spPr>
          <a:xfrm>
            <a:off x="8880000" y="2009822"/>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400" b="1" i="1" dirty="0">
                <a:solidFill>
                  <a:schemeClr val="accent1">
                    <a:lumMod val="50000"/>
                  </a:schemeClr>
                </a:solidFill>
                <a:latin typeface="Comic Sans MS" panose="030F0702030302020204" pitchFamily="66" charset="0"/>
              </a:rPr>
              <a:t>Spuneți-mi mesajul dvs. ...</a:t>
            </a: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ro-RO" sz="4400" b="1" i="1" dirty="0">
                <a:solidFill>
                  <a:schemeClr val="accent1">
                    <a:lumMod val="50000"/>
                  </a:schemeClr>
                </a:solidFill>
                <a:latin typeface="Comic Sans MS" panose="030F0702030302020204" pitchFamily="66" charset="0"/>
              </a:rPr>
              <a:t>… este pozitiv </a:t>
            </a:r>
          </a:p>
          <a:p>
            <a:pPr algn="ctr"/>
            <a:r>
              <a:rPr lang="ro-RO" sz="4400" b="1" i="1" dirty="0">
                <a:solidFill>
                  <a:schemeClr val="accent1">
                    <a:lumMod val="50000"/>
                  </a:schemeClr>
                </a:solidFill>
                <a:latin typeface="Comic Sans MS" panose="030F0702030302020204" pitchFamily="66" charset="0"/>
              </a:rPr>
              <a:t>sau este critic?</a:t>
            </a:r>
          </a:p>
        </p:txBody>
      </p:sp>
    </p:spTree>
    <p:extLst>
      <p:ext uri="{BB962C8B-B14F-4D97-AF65-F5344CB8AC3E}">
        <p14:creationId xmlns:p14="http://schemas.microsoft.com/office/powerpoint/2010/main" xmlns="" val="1069416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2703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5735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77324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ro-RO" sz="4000" b="1" dirty="0">
                <a:solidFill>
                  <a:srgbClr val="002060"/>
                </a:solidFill>
                <a:latin typeface="Verdana" panose="020B0604030504040204" pitchFamily="34" charset="0"/>
              </a:rPr>
              <a:t>Cum să creați un conținut atractiv?</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ro-RO" dirty="0">
                <a:latin typeface="Corbel" panose="020B0503020204020204" pitchFamily="34" charset="0"/>
              </a:rPr>
              <a:t>Gândiți-vă tot timpul la scopurile campaniei dvs.!</a:t>
            </a:r>
          </a:p>
          <a:p>
            <a:pPr lvl="1"/>
            <a:r>
              <a:rPr lang="ro-RO" sz="2800" dirty="0">
                <a:latin typeface="Corbel" panose="020B0503020204020204" pitchFamily="34" charset="0"/>
              </a:rPr>
              <a:t>Dacă scopul este de a interacționa cu publicul, organizați un conținut suficient de interesant pentru a suscita dialogul </a:t>
            </a:r>
          </a:p>
          <a:p>
            <a:pPr lvl="1"/>
            <a:r>
              <a:rPr lang="ro-RO" sz="2800" dirty="0">
                <a:latin typeface="Corbel" panose="020B0503020204020204" pitchFamily="34" charset="0"/>
              </a:rPr>
              <a:t>Dacă doriți ca publicul dvs. să acționeze, cum îl veți convinge?</a:t>
            </a:r>
          </a:p>
          <a:p>
            <a:pPr lvl="1"/>
            <a:r>
              <a:rPr lang="ro-RO" sz="2800" dirty="0">
                <a:latin typeface="Corbel" panose="020B0503020204020204" pitchFamily="34" charset="0"/>
              </a:rPr>
              <a:t>Dacă vreți ca publicul să învețe ceva, nu adoptați o atitudine de profesor</a:t>
            </a:r>
          </a:p>
          <a:p>
            <a:r>
              <a:rPr lang="ro-RO" dirty="0">
                <a:latin typeface="Corbel" panose="020B0503020204020204" pitchFamily="34" charset="0"/>
              </a:rPr>
              <a:t>Oferiți conținut cu valoare adăugată, fiți amuzanți și interesanți!</a:t>
            </a:r>
          </a:p>
          <a:p>
            <a:endParaRPr lang="ro-RO"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130424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Cine este mesagerul?</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101084" cy="4351338"/>
          </a:xfrm>
        </p:spPr>
        <p:txBody>
          <a:bodyPr>
            <a:normAutofit/>
          </a:bodyPr>
          <a:lstStyle/>
          <a:p>
            <a:pPr marL="0" indent="0" algn="ctr">
              <a:buNone/>
            </a:pPr>
            <a:endParaRPr lang="ro-RO" dirty="0">
              <a:latin typeface="Corbel" panose="020B0503020204020204" pitchFamily="34" charset="0"/>
            </a:endParaRPr>
          </a:p>
          <a:p>
            <a:pPr marL="0" indent="0" algn="ctr">
              <a:buNone/>
            </a:pPr>
            <a:r>
              <a:rPr lang="ro-RO" dirty="0">
                <a:latin typeface="Corbel" panose="020B0503020204020204" pitchFamily="34" charset="0"/>
              </a:rPr>
              <a:t>Discuție în plen </a:t>
            </a:r>
          </a:p>
          <a:p>
            <a:pPr marL="0" indent="0" algn="ctr">
              <a:buNone/>
            </a:pPr>
            <a:r>
              <a:rPr lang="ro-RO" b="1" dirty="0">
                <a:latin typeface="Corbel" panose="020B0503020204020204" pitchFamily="34" charset="0"/>
              </a:rPr>
              <a:t>Mesajul și mesagerul din următoarele exemple …</a:t>
            </a:r>
          </a:p>
          <a:p>
            <a:pPr marL="0" indent="0" algn="ctr">
              <a:buNone/>
            </a:pPr>
            <a:endParaRPr lang="ro-RO" b="1" dirty="0">
              <a:latin typeface="Corbel" panose="020B0503020204020204" pitchFamily="34" charset="0"/>
            </a:endParaRPr>
          </a:p>
          <a:p>
            <a:pPr marL="0" indent="0" algn="ctr">
              <a:buNone/>
            </a:pPr>
            <a:r>
              <a:rPr lang="ro-RO" b="1" dirty="0">
                <a:latin typeface="Corbel" panose="020B0503020204020204" pitchFamily="34" charset="0"/>
              </a:rPr>
              <a:t>… sunt credibile, consecvente, </a:t>
            </a:r>
          </a:p>
          <a:p>
            <a:pPr marL="0" indent="0" algn="ctr">
              <a:buNone/>
            </a:pPr>
            <a:r>
              <a:rPr lang="ro-RO" b="1" dirty="0">
                <a:latin typeface="Corbel" panose="020B0503020204020204" pitchFamily="34" charset="0"/>
              </a:rPr>
              <a:t>convingătoare, corelate?</a:t>
            </a:r>
          </a:p>
          <a:p>
            <a:pPr marL="0" indent="0" algn="ctr">
              <a:buNone/>
            </a:pPr>
            <a:endParaRPr lang="ro-RO"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8720920" y="165100"/>
            <a:ext cx="3344762"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Tekstvak 15"/>
            <p:cNvSpPr txBox="1"/>
            <p:nvPr/>
          </p:nvSpPr>
          <p:spPr>
            <a:xfrm>
              <a:off x="9446572" y="1434326"/>
              <a:ext cx="2423164" cy="461665"/>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17" name="Tekstvak 16"/>
            <p:cNvSpPr txBox="1"/>
            <p:nvPr/>
          </p:nvSpPr>
          <p:spPr>
            <a:xfrm>
              <a:off x="9446572" y="5691076"/>
              <a:ext cx="2423164" cy="461665"/>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18" name="Tekstvak 17"/>
            <p:cNvSpPr txBox="1"/>
            <p:nvPr/>
          </p:nvSpPr>
          <p:spPr>
            <a:xfrm>
              <a:off x="9446572" y="4626887"/>
              <a:ext cx="2423164" cy="830997"/>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19" name="Tekstvak 18"/>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20" name="Tekstvak 19"/>
            <p:cNvSpPr txBox="1"/>
            <p:nvPr/>
          </p:nvSpPr>
          <p:spPr>
            <a:xfrm>
              <a:off x="9446572" y="2498513"/>
              <a:ext cx="2423164" cy="461665"/>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21" name="Tekstvak 20"/>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
        <p:nvSpPr>
          <p:cNvPr id="22" name="Ovaal 21"/>
          <p:cNvSpPr/>
          <p:nvPr/>
        </p:nvSpPr>
        <p:spPr>
          <a:xfrm>
            <a:off x="8690022" y="3069989"/>
            <a:ext cx="3006109"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331580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o-RO" dirty="0"/>
              <a:t>Exemplu</a:t>
            </a:r>
          </a:p>
        </p:txBody>
      </p:sp>
      <p:sp>
        <p:nvSpPr>
          <p:cNvPr id="3" name="Tijdelijke aanduiding voor inhoud 2"/>
          <p:cNvSpPr>
            <a:spLocks noGrp="1"/>
          </p:cNvSpPr>
          <p:nvPr>
            <p:ph idx="1"/>
          </p:nvPr>
        </p:nvSpPr>
        <p:spPr/>
        <p:txBody>
          <a:bodyPr/>
          <a:lstStyle/>
          <a:p>
            <a:r>
              <a:rPr lang="ro-RO" dirty="0"/>
              <a:t>Videoclip păr negru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9593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0922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Schimburi de experiență</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85750" y="1825625"/>
            <a:ext cx="11277600" cy="4351338"/>
          </a:xfrm>
        </p:spPr>
        <p:txBody>
          <a:bodyPr>
            <a:normAutofit/>
          </a:bodyPr>
          <a:lstStyle/>
          <a:p>
            <a:pPr marL="0" indent="0" algn="ctr">
              <a:buNone/>
            </a:pPr>
            <a:r>
              <a:rPr lang="ro-RO" dirty="0">
                <a:latin typeface="Corbel" panose="020B0503020204020204" pitchFamily="34" charset="0"/>
              </a:rPr>
              <a:t>Discuție în perechi</a:t>
            </a:r>
          </a:p>
          <a:p>
            <a:pPr lvl="1"/>
            <a:endParaRPr lang="ro-RO" sz="2800" dirty="0">
              <a:latin typeface="Corbel" panose="020B0503020204020204" pitchFamily="34" charset="0"/>
            </a:endParaRPr>
          </a:p>
          <a:p>
            <a:pPr marL="457200" lvl="1" indent="0" algn="ctr">
              <a:buNone/>
            </a:pPr>
            <a:r>
              <a:rPr lang="ro-RO" sz="2800" b="1" dirty="0">
                <a:latin typeface="Corbel" panose="020B0503020204020204" pitchFamily="34" charset="0"/>
              </a:rPr>
              <a:t>Experiența dvs. în comunicarea cu publicul-țintă</a:t>
            </a:r>
          </a:p>
          <a:p>
            <a:pPr marL="457200" lvl="1" indent="0" algn="ctr">
              <a:buNone/>
            </a:pPr>
            <a:r>
              <a:rPr lang="ro-RO" sz="2800" b="1" dirty="0">
                <a:latin typeface="Corbel" panose="020B0503020204020204" pitchFamily="34" charset="0"/>
              </a:rPr>
              <a:t>Provocări în transmiterea contradiscursului/discursului dvs. alternativ</a:t>
            </a:r>
          </a:p>
          <a:p>
            <a:pPr marL="457200" lvl="1" indent="0" algn="ctr">
              <a:buNone/>
            </a:pPr>
            <a:r>
              <a:rPr lang="ro-RO" sz="2800" b="1" dirty="0">
                <a:latin typeface="Corbel" panose="020B0503020204020204" pitchFamily="34" charset="0"/>
              </a:rPr>
              <a:t>Nevoile dvs. în ceea ce privește campaniile online</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xmlns="" val="4069557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6032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Credibilitatea este cheia succesului</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571500" y="1825625"/>
            <a:ext cx="10782300" cy="4351338"/>
          </a:xfrm>
        </p:spPr>
        <p:txBody>
          <a:bodyPr/>
          <a:lstStyle/>
          <a:p>
            <a:pPr marL="0" indent="0" algn="ctr">
              <a:buNone/>
            </a:pPr>
            <a:r>
              <a:rPr lang="ro-RO" b="1" dirty="0">
                <a:latin typeface="Corbel" panose="020B0503020204020204" pitchFamily="34" charset="0"/>
              </a:rPr>
              <a:t>Adesea, mesagerul are mai mult succes atunci când este credibil în ochii publicului-țintă</a:t>
            </a:r>
          </a:p>
          <a:p>
            <a:pPr marL="0" indent="0" algn="ctr">
              <a:buNone/>
            </a:pPr>
            <a:endParaRPr lang="ro-RO"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ro-RO" dirty="0">
                <a:latin typeface="Corbel" panose="020B0503020204020204" pitchFamily="34" charset="0"/>
              </a:rPr>
              <a:t>Adesea, dar nu întotdeauna, credibilitatea crește atunci când mesagerul</a:t>
            </a:r>
          </a:p>
          <a:p>
            <a:pPr algn="ctr"/>
            <a:r>
              <a:rPr lang="ro-RO" dirty="0">
                <a:latin typeface="Corbel" panose="020B0503020204020204" pitchFamily="34" charset="0"/>
              </a:rPr>
              <a:t>este convingător, dar și conectat,</a:t>
            </a:r>
          </a:p>
          <a:p>
            <a:pPr algn="ctr"/>
            <a:r>
              <a:rPr lang="ro-RO" dirty="0">
                <a:latin typeface="Corbel" panose="020B0503020204020204" pitchFamily="34" charset="0"/>
              </a:rPr>
              <a:t>folosește atât date și cifre, cât și emoții și convingeri</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313242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ro-RO" sz="3600" b="1" dirty="0">
                <a:solidFill>
                  <a:srgbClr val="0070C0"/>
                </a:solidFill>
              </a:rPr>
              <a:t>Cap</a:t>
            </a:r>
            <a:endParaRPr lang="ro-RO" b="1" dirty="0">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ro-RO" sz="3600" b="1" dirty="0">
                <a:solidFill>
                  <a:srgbClr val="0070C0"/>
                </a:solidFill>
              </a:rPr>
              <a:t>Inimă</a:t>
            </a:r>
            <a:endParaRPr lang="ro-RO" b="1" dirty="0">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ro-RO" sz="3600" b="1" dirty="0">
                <a:solidFill>
                  <a:srgbClr val="0070C0"/>
                </a:solidFill>
              </a:rPr>
              <a:t>Corp</a:t>
            </a:r>
            <a:endParaRPr lang="ro-RO" b="1" dirty="0">
              <a:solidFill>
                <a:srgbClr val="0070C0"/>
              </a:solidFill>
            </a:endParaRPr>
          </a:p>
        </p:txBody>
      </p:sp>
      <p:sp>
        <p:nvSpPr>
          <p:cNvPr id="2" name="Tekstvak 1"/>
          <p:cNvSpPr txBox="1"/>
          <p:nvPr/>
        </p:nvSpPr>
        <p:spPr>
          <a:xfrm>
            <a:off x="2097845" y="4556059"/>
            <a:ext cx="2265262" cy="646331"/>
          </a:xfrm>
          <a:prstGeom prst="rect">
            <a:avLst/>
          </a:prstGeom>
          <a:noFill/>
        </p:spPr>
        <p:txBody>
          <a:bodyPr wrap="square" rtlCol="0">
            <a:spAutoFit/>
          </a:bodyPr>
          <a:lstStyle/>
          <a:p>
            <a:r>
              <a:rPr lang="ro-RO" sz="3600" b="1" dirty="0">
                <a:solidFill>
                  <a:schemeClr val="bg1"/>
                </a:solidFill>
              </a:rPr>
              <a:t>Mesager</a:t>
            </a:r>
            <a:endParaRPr lang="ro-RO" sz="2000" b="1" dirty="0">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ro-RO" sz="3600" b="1" dirty="0">
                <a:solidFill>
                  <a:schemeClr val="bg1"/>
                </a:solidFill>
              </a:rPr>
              <a:t>Public</a:t>
            </a:r>
            <a:endParaRPr lang="ro-RO" sz="2000" b="1" dirty="0">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4463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Am ajuns la jumătate! </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1323834" y="2257604"/>
            <a:ext cx="5895832" cy="2423577"/>
          </a:xfrm>
        </p:spPr>
        <p:txBody>
          <a:bodyPr>
            <a:normAutofit/>
          </a:bodyPr>
          <a:lstStyle/>
          <a:p>
            <a:pPr marL="0" indent="0" algn="ctr">
              <a:buNone/>
            </a:pPr>
            <a:r>
              <a:rPr lang="ro-RO" sz="4000" b="1" dirty="0">
                <a:solidFill>
                  <a:srgbClr val="FF0000"/>
                </a:solidFill>
              </a:rPr>
              <a:t>Avem pregătite primele pietre de temelie ale strategiei dvs. de campanie!</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16281"/>
            <a:chOff x="9257166" y="165100"/>
            <a:chExt cx="2808515" cy="6616281"/>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Tekstvak 6"/>
            <p:cNvSpPr txBox="1"/>
            <p:nvPr/>
          </p:nvSpPr>
          <p:spPr>
            <a:xfrm>
              <a:off x="9446572" y="1434326"/>
              <a:ext cx="2423164" cy="830997"/>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8" name="Tekstvak 7"/>
            <p:cNvSpPr txBox="1"/>
            <p:nvPr/>
          </p:nvSpPr>
          <p:spPr>
            <a:xfrm>
              <a:off x="9446572" y="5950384"/>
              <a:ext cx="2423164" cy="830997"/>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9" name="Tekstvak 8"/>
            <p:cNvSpPr txBox="1"/>
            <p:nvPr/>
          </p:nvSpPr>
          <p:spPr>
            <a:xfrm>
              <a:off x="9446572" y="4626887"/>
              <a:ext cx="2423164" cy="1200329"/>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10" name="Tekstvak 9"/>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11" name="Tekstvak 10"/>
            <p:cNvSpPr txBox="1"/>
            <p:nvPr/>
          </p:nvSpPr>
          <p:spPr>
            <a:xfrm>
              <a:off x="9446572" y="2498513"/>
              <a:ext cx="2423164" cy="830997"/>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12" name="Tekstvak 11"/>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
        <p:nvSpPr>
          <p:cNvPr id="13" name="Linkeraccolade 12"/>
          <p:cNvSpPr/>
          <p:nvPr/>
        </p:nvSpPr>
        <p:spPr>
          <a:xfrm rot="20848830">
            <a:off x="7477371" y="428646"/>
            <a:ext cx="2027066" cy="423642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xmlns="" val="191946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896600" cy="1325563"/>
          </a:xfrm>
        </p:spPr>
        <p:txBody>
          <a:bodyPr>
            <a:normAutofit/>
          </a:bodyPr>
          <a:lstStyle/>
          <a:p>
            <a:r>
              <a:rPr lang="ro-RO" sz="4000" b="1" dirty="0">
                <a:solidFill>
                  <a:srgbClr val="002060"/>
                </a:solidFill>
                <a:latin typeface="Verdana" panose="020B0604030504040204" pitchFamily="34" charset="0"/>
              </a:rPr>
              <a:t>Instrument util: modele de campanie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ro-RO" dirty="0">
                <a:solidFill>
                  <a:srgbClr val="002060"/>
                </a:solidFill>
                <a:latin typeface="Corbel" panose="020B0503020204020204" pitchFamily="34" charset="0"/>
              </a:rPr>
              <a:t>1. Vizibilitate</a:t>
            </a:r>
          </a:p>
          <a:p>
            <a:pPr marL="0" indent="0" algn="ctr">
              <a:buNone/>
            </a:pPr>
            <a:r>
              <a:rPr lang="ro-RO" b="1" dirty="0">
                <a:latin typeface="Corbel" panose="020B0503020204020204" pitchFamily="34" charset="0"/>
              </a:rPr>
              <a:t>Privește cu atenție munca noastră!</a:t>
            </a:r>
          </a:p>
          <a:p>
            <a:pPr marL="0" indent="0" algn="ctr">
              <a:buNone/>
            </a:pPr>
            <a:r>
              <a:rPr lang="ro-RO" dirty="0">
                <a:solidFill>
                  <a:srgbClr val="002060"/>
                </a:solidFill>
                <a:latin typeface="Corbel" panose="020B0503020204020204" pitchFamily="34" charset="0"/>
              </a:rPr>
              <a:t>2. Acțiune</a:t>
            </a:r>
          </a:p>
          <a:p>
            <a:pPr marL="0" indent="0" algn="ctr">
              <a:buNone/>
            </a:pPr>
            <a:r>
              <a:rPr lang="ro-RO" b="1" dirty="0">
                <a:latin typeface="Corbel" panose="020B0503020204020204" pitchFamily="34" charset="0"/>
              </a:rPr>
              <a:t>Iată ce poți face!</a:t>
            </a:r>
          </a:p>
          <a:p>
            <a:pPr marL="0" indent="0" algn="ctr">
              <a:buNone/>
            </a:pPr>
            <a:r>
              <a:rPr lang="ro-RO" dirty="0">
                <a:solidFill>
                  <a:srgbClr val="002060"/>
                </a:solidFill>
                <a:latin typeface="Corbel" panose="020B0503020204020204" pitchFamily="34" charset="0"/>
              </a:rPr>
              <a:t>3. Impact</a:t>
            </a:r>
          </a:p>
          <a:p>
            <a:pPr marL="0" indent="0" algn="ctr">
              <a:buNone/>
            </a:pPr>
            <a:r>
              <a:rPr lang="ro-RO" b="1" dirty="0">
                <a:latin typeface="Corbel" panose="020B0503020204020204" pitchFamily="34" charset="0"/>
              </a:rPr>
              <a:t>Angajează-te în dialog cu ei și schimbă-le viziunea</a:t>
            </a:r>
          </a:p>
        </p:txBody>
      </p:sp>
      <p:pic>
        <p:nvPicPr>
          <p:cNvPr id="5" name="Afbeelding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8696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ro-RO" sz="3600" b="1" dirty="0">
                <a:solidFill>
                  <a:srgbClr val="002060"/>
                </a:solidFill>
                <a:latin typeface="Verdana" panose="020B0604030504040204" pitchFamily="34" charset="0"/>
              </a:rPr>
              <a:t>Cum funcționează mediul online?</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ro-RO" sz="2800" dirty="0">
                <a:latin typeface="Corbel" panose="020B0503020204020204" pitchFamily="34" charset="0"/>
              </a:rPr>
              <a:t>14:30 – 16:15</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84878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ro-RO" sz="4000" b="1" dirty="0">
                <a:solidFill>
                  <a:srgbClr val="002060"/>
                </a:solidFill>
                <a:latin typeface="Verdana" panose="020B0604030504040204" pitchFamily="34" charset="0"/>
              </a:rPr>
              <a:t>De la strategie la operațiune</a:t>
            </a:r>
            <a:endParaRPr lang="ro-RO" sz="4000" b="1" dirty="0"/>
          </a:p>
        </p:txBody>
      </p:sp>
      <p:sp>
        <p:nvSpPr>
          <p:cNvPr id="3" name="Tijdelijke aanduiding voor inhoud 2"/>
          <p:cNvSpPr>
            <a:spLocks noGrp="1"/>
          </p:cNvSpPr>
          <p:nvPr>
            <p:ph idx="1"/>
          </p:nvPr>
        </p:nvSpPr>
        <p:spPr/>
        <p:txBody>
          <a:bodyPr/>
          <a:lstStyle/>
          <a:p>
            <a:pPr marL="0" indent="0">
              <a:buNone/>
            </a:pPr>
            <a:r>
              <a:rPr lang="ro-RO" dirty="0">
                <a:latin typeface="Corbel" panose="020B0503020204020204" pitchFamily="34" charset="0"/>
              </a:rPr>
              <a:t>În această secțiune</a:t>
            </a:r>
          </a:p>
          <a:p>
            <a:pPr marL="514350" indent="-514350">
              <a:buFont typeface="+mj-lt"/>
              <a:buAutoNum type="alphaLcPeriod"/>
            </a:pPr>
            <a:r>
              <a:rPr lang="ro-RO" b="1" dirty="0">
                <a:latin typeface="Corbel" panose="020B0503020204020204" pitchFamily="34" charset="0"/>
              </a:rPr>
              <a:t>Cum funcționează mediul online?</a:t>
            </a:r>
          </a:p>
          <a:p>
            <a:pPr marL="514350" indent="-514350">
              <a:buFont typeface="+mj-lt"/>
              <a:buAutoNum type="alphaLcPeriod"/>
            </a:pPr>
            <a:r>
              <a:rPr lang="ro-RO" b="1" dirty="0">
                <a:latin typeface="Corbel" panose="020B0503020204020204" pitchFamily="34" charset="0"/>
              </a:rPr>
              <a:t>Instrumente, manuale și tutoriale</a:t>
            </a:r>
          </a:p>
          <a:p>
            <a:pPr marL="514350" indent="-514350">
              <a:buFont typeface="+mj-lt"/>
              <a:buAutoNum type="alphaLcPeriod"/>
            </a:pPr>
            <a:r>
              <a:rPr lang="ro-RO" b="1" dirty="0">
                <a:latin typeface="Corbel" panose="020B0503020204020204" pitchFamily="34" charset="0"/>
              </a:rPr>
              <a:t>Sfaturi și trucuri</a:t>
            </a:r>
          </a:p>
        </p:txBody>
      </p:sp>
      <p:grpSp>
        <p:nvGrpSpPr>
          <p:cNvPr id="11" name="Groep 10"/>
          <p:cNvGrpSpPr/>
          <p:nvPr/>
        </p:nvGrpSpPr>
        <p:grpSpPr>
          <a:xfrm>
            <a:off x="9048466" y="165100"/>
            <a:ext cx="30172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Tekstvak 12"/>
            <p:cNvSpPr txBox="1"/>
            <p:nvPr/>
          </p:nvSpPr>
          <p:spPr>
            <a:xfrm>
              <a:off x="9446572" y="1434326"/>
              <a:ext cx="2423164" cy="830997"/>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15" name="Tekstvak 14"/>
            <p:cNvSpPr txBox="1"/>
            <p:nvPr/>
          </p:nvSpPr>
          <p:spPr>
            <a:xfrm>
              <a:off x="9446572" y="5691076"/>
              <a:ext cx="2423164" cy="461665"/>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16" name="Tekstvak 15"/>
            <p:cNvSpPr txBox="1"/>
            <p:nvPr/>
          </p:nvSpPr>
          <p:spPr>
            <a:xfrm>
              <a:off x="9446572" y="4626887"/>
              <a:ext cx="2423164" cy="830997"/>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23" name="Tekstvak 22"/>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24" name="Tekstvak 23"/>
            <p:cNvSpPr txBox="1"/>
            <p:nvPr/>
          </p:nvSpPr>
          <p:spPr>
            <a:xfrm>
              <a:off x="9446572" y="2498513"/>
              <a:ext cx="2423164" cy="830997"/>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25" name="Tekstvak 24"/>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
        <p:nvSpPr>
          <p:cNvPr id="26" name="Ovaal 25"/>
          <p:cNvSpPr/>
          <p:nvPr/>
        </p:nvSpPr>
        <p:spPr>
          <a:xfrm>
            <a:off x="8826500" y="4367284"/>
            <a:ext cx="3312000" cy="12965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192262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ro-RO" dirty="0">
              <a:latin typeface="Corbel" panose="020B0503020204020204" pitchFamily="34" charset="0"/>
            </a:endParaRPr>
          </a:p>
          <a:p>
            <a:pPr marL="0" indent="0" algn="ctr">
              <a:buNone/>
            </a:pPr>
            <a:r>
              <a:rPr lang="ro-RO" dirty="0">
                <a:latin typeface="Corbel" panose="020B0503020204020204" pitchFamily="34" charset="0"/>
              </a:rPr>
              <a:t>Ce platforme de comunicare socială … </a:t>
            </a:r>
          </a:p>
          <a:p>
            <a:pPr marL="0" indent="0" algn="ctr">
              <a:buNone/>
            </a:pPr>
            <a:r>
              <a:rPr lang="ro-RO" dirty="0">
                <a:latin typeface="Corbel" panose="020B0503020204020204" pitchFamily="34" charset="0"/>
              </a:rPr>
              <a:t>... </a:t>
            </a:r>
            <a:r>
              <a:rPr lang="ro-RO" b="1" dirty="0">
                <a:latin typeface="Corbel" panose="020B0503020204020204" pitchFamily="34" charset="0"/>
              </a:rPr>
              <a:t>știți</a:t>
            </a:r>
            <a:r>
              <a:rPr lang="ro-RO" dirty="0">
                <a:latin typeface="Corbel" panose="020B0503020204020204" pitchFamily="34" charset="0"/>
              </a:rPr>
              <a:t>? (și pe care nu)</a:t>
            </a:r>
          </a:p>
          <a:p>
            <a:pPr marL="457200" lvl="1" indent="0" algn="ctr">
              <a:buNone/>
            </a:pPr>
            <a:r>
              <a:rPr lang="ro-RO" sz="2800" dirty="0">
                <a:latin typeface="Corbel" panose="020B0503020204020204" pitchFamily="34" charset="0"/>
              </a:rPr>
              <a:t>… </a:t>
            </a:r>
            <a:r>
              <a:rPr lang="ro-RO" sz="2800" b="1" dirty="0">
                <a:latin typeface="Corbel" panose="020B0503020204020204" pitchFamily="34" charset="0"/>
              </a:rPr>
              <a:t>folosiți</a:t>
            </a:r>
            <a:r>
              <a:rPr lang="ro-RO" sz="2800" dirty="0">
                <a:latin typeface="Corbel" panose="020B0503020204020204" pitchFamily="34" charset="0"/>
              </a:rPr>
              <a:t>, personal și profesional?</a:t>
            </a:r>
          </a:p>
          <a:p>
            <a:pPr marL="457200" lvl="1" indent="0" algn="ctr">
              <a:buNone/>
            </a:pPr>
            <a:r>
              <a:rPr lang="ro-RO" sz="2800" dirty="0">
                <a:latin typeface="Corbel" panose="020B0503020204020204" pitchFamily="34" charset="0"/>
              </a:rPr>
              <a:t>… folosește </a:t>
            </a:r>
            <a:r>
              <a:rPr lang="ro-RO" sz="2800" b="1" dirty="0">
                <a:latin typeface="Corbel" panose="020B0503020204020204" pitchFamily="34" charset="0"/>
              </a:rPr>
              <a:t>publicul dvs. țintă</a:t>
            </a:r>
            <a:r>
              <a:rPr lang="ro-RO" sz="2800" dirty="0">
                <a:latin typeface="Corbel" panose="020B0503020204020204" pitchFamily="34" charset="0"/>
              </a:rPr>
              <a:t>?</a:t>
            </a:r>
          </a:p>
          <a:p>
            <a:pPr marL="0" indent="0" algn="ctr">
              <a:buNone/>
            </a:pPr>
            <a:endParaRPr lang="ro-RO" dirty="0">
              <a:latin typeface="Corbel" panose="020B0503020204020204" pitchFamily="34" charset="0"/>
            </a:endParaRPr>
          </a:p>
          <a:p>
            <a:pPr marL="0" indent="0" algn="ctr">
              <a:buNone/>
            </a:pPr>
            <a:r>
              <a:rPr lang="ro-RO" dirty="0">
                <a:latin typeface="Corbel" panose="020B0503020204020204" pitchFamily="34" charset="0"/>
              </a:rPr>
              <a:t>Ce </a:t>
            </a:r>
            <a:r>
              <a:rPr lang="ro-RO" b="1" dirty="0">
                <a:latin typeface="Corbel" panose="020B0503020204020204" pitchFamily="34" charset="0"/>
              </a:rPr>
              <a:t>deficiențe, ocazii și amenințări </a:t>
            </a:r>
            <a:r>
              <a:rPr lang="ro-RO" dirty="0">
                <a:latin typeface="Corbel" panose="020B0503020204020204" pitchFamily="34" charset="0"/>
              </a:rPr>
              <a:t>vedeți?</a:t>
            </a:r>
          </a:p>
          <a:p>
            <a:pPr lvl="1"/>
            <a:endParaRPr lang="ro-RO" dirty="0">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Afbeelding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Afbeelding 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363278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Afbeelding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Afbeelding 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a:off x="1330364" y="3064593"/>
            <a:ext cx="2105140" cy="478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954107"/>
          </a:xfrm>
          <a:prstGeom prst="rect">
            <a:avLst/>
          </a:prstGeom>
          <a:noFill/>
        </p:spPr>
        <p:txBody>
          <a:bodyPr wrap="square" rtlCol="0">
            <a:spAutoFit/>
          </a:bodyPr>
          <a:lstStyle/>
          <a:p>
            <a:r>
              <a:rPr lang="ro-RO" sz="2800" b="1" dirty="0">
                <a:solidFill>
                  <a:srgbClr val="FF0000"/>
                </a:solidFill>
              </a:rPr>
              <a:t>Platforme de comunicare socială</a:t>
            </a:r>
          </a:p>
          <a:p>
            <a:r>
              <a:rPr lang="ro-RO" sz="2800" b="1" dirty="0">
                <a:solidFill>
                  <a:srgbClr val="FF0000"/>
                </a:solidFill>
              </a:rPr>
              <a:t>folosite de dvs.</a:t>
            </a: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1815882"/>
          </a:xfrm>
          <a:prstGeom prst="rect">
            <a:avLst/>
          </a:prstGeom>
          <a:noFill/>
        </p:spPr>
        <p:txBody>
          <a:bodyPr wrap="square" rtlCol="0">
            <a:spAutoFit/>
          </a:bodyPr>
          <a:lstStyle/>
          <a:p>
            <a:r>
              <a:rPr lang="ro-RO" sz="2800" b="1" dirty="0">
                <a:solidFill>
                  <a:srgbClr val="FF0000"/>
                </a:solidFill>
              </a:rPr>
              <a:t>Platforme de comunicare socială</a:t>
            </a:r>
          </a:p>
          <a:p>
            <a:r>
              <a:rPr lang="ro-RO" sz="2800" b="1" dirty="0">
                <a:solidFill>
                  <a:srgbClr val="FF0000"/>
                </a:solidFill>
              </a:rPr>
              <a:t>folosite de publicul dvs. țintă </a:t>
            </a: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ro-RO" sz="2800" b="1" dirty="0">
                <a:solidFill>
                  <a:srgbClr val="FF0000"/>
                </a:solidFill>
              </a:rPr>
              <a:t>Vă intersectați aici?</a:t>
            </a: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14265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altLang="nl-NL" sz="4000" b="1" dirty="0">
                <a:solidFill>
                  <a:srgbClr val="002060"/>
                </a:solidFill>
                <a:latin typeface="Verdana" panose="020B0604030504040204" pitchFamily="34" charset="0"/>
              </a:rPr>
              <a:t>Cum ajungeți la oameni cu mesajul dvs.?</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ro-RO" dirty="0">
              <a:latin typeface="Corbel" panose="020B0503020204020204" pitchFamily="34" charset="0"/>
            </a:endParaRPr>
          </a:p>
          <a:p>
            <a:pPr marL="0" indent="0" algn="ctr">
              <a:buNone/>
            </a:pPr>
            <a:r>
              <a:rPr lang="ro-RO" dirty="0">
                <a:latin typeface="Corbel" panose="020B0503020204020204" pitchFamily="34" charset="0"/>
              </a:rPr>
              <a:t>Mobilizați-vă rețeaua</a:t>
            </a:r>
          </a:p>
          <a:p>
            <a:pPr marL="0" indent="0" algn="ctr">
              <a:buNone/>
            </a:pPr>
            <a:r>
              <a:rPr lang="ro-RO" dirty="0">
                <a:latin typeface="Corbel" panose="020B0503020204020204" pitchFamily="34" charset="0"/>
              </a:rPr>
              <a:t>Extindeți-vă raza de acțiune</a:t>
            </a:r>
          </a:p>
          <a:p>
            <a:pPr marL="0" indent="0" algn="ctr">
              <a:buNone/>
            </a:pPr>
            <a:r>
              <a:rPr lang="ro-RO" dirty="0">
                <a:latin typeface="Corbel" panose="020B0503020204020204" pitchFamily="34" charset="0"/>
              </a:rPr>
              <a:t>Atrageți fani și susținători</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99802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Schimburi de așteptări</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ro-RO" dirty="0">
                <a:latin typeface="Corbel" panose="020B0503020204020204" pitchFamily="34" charset="0"/>
              </a:rPr>
              <a:t>Inventariere în plen</a:t>
            </a:r>
          </a:p>
          <a:p>
            <a:pPr marL="0" indent="0" algn="ctr">
              <a:buNone/>
            </a:pPr>
            <a:endParaRPr lang="ro-RO" dirty="0">
              <a:latin typeface="Corbel" panose="020B0503020204020204" pitchFamily="34" charset="0"/>
            </a:endParaRPr>
          </a:p>
          <a:p>
            <a:pPr marL="457200" lvl="1" indent="0" algn="ctr">
              <a:buNone/>
            </a:pPr>
            <a:r>
              <a:rPr lang="ro-RO" sz="2800" b="1" dirty="0">
                <a:latin typeface="Corbel" panose="020B0503020204020204" pitchFamily="34" charset="0"/>
              </a:rPr>
              <a:t>Ce ați dori să învățați pe parcursul seminarului?</a:t>
            </a:r>
          </a:p>
          <a:p>
            <a:pPr marL="457200" lvl="1" indent="0" algn="ctr">
              <a:buNone/>
            </a:pPr>
            <a:r>
              <a:rPr lang="ro-RO" sz="2800" b="1" dirty="0">
                <a:latin typeface="Corbel" panose="020B0503020204020204" pitchFamily="34" charset="0"/>
              </a:rPr>
              <a:t>Ce ați dori să împărtășiți?</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xmlns="" val="421733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Online = dialog dinamic</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ro-RO" dirty="0">
                <a:latin typeface="Corbel" panose="020B0503020204020204" pitchFamily="34" charset="0"/>
              </a:rPr>
              <a:t>Flux continuu de mesaje (nu eforturi de marketing ce trebuie depuse o singură dată)</a:t>
            </a:r>
          </a:p>
          <a:p>
            <a:r>
              <a:rPr lang="ro-RO" dirty="0">
                <a:latin typeface="Corbel" panose="020B0503020204020204" pitchFamily="34" charset="0"/>
              </a:rPr>
              <a:t>Dialog (nu monolog)</a:t>
            </a:r>
          </a:p>
          <a:p>
            <a:r>
              <a:rPr lang="ro-RO" dirty="0">
                <a:latin typeface="Corbel" panose="020B0503020204020204" pitchFamily="34" charset="0"/>
              </a:rPr>
              <a:t>Deschidere față de răspuns </a:t>
            </a:r>
          </a:p>
          <a:p>
            <a:r>
              <a:rPr lang="ro-RO" dirty="0">
                <a:latin typeface="Corbel" panose="020B0503020204020204" pitchFamily="34" charset="0"/>
              </a:rPr>
              <a:t>Comunicare în rețea (nu emitent &gt; receptor)</a:t>
            </a:r>
          </a:p>
          <a:p>
            <a:r>
              <a:rPr lang="ro-RO" dirty="0">
                <a:latin typeface="Corbel" panose="020B0503020204020204" pitchFamily="34" charset="0"/>
              </a:rPr>
              <a:t>Personal, individual (nu în masă, anonim)</a:t>
            </a:r>
          </a:p>
          <a:p>
            <a:r>
              <a:rPr lang="ro-RO" dirty="0">
                <a:latin typeface="Corbel" panose="020B0503020204020204" pitchFamily="34" charset="0"/>
              </a:rPr>
              <a:t>Latura întunecată: camera de ecouri și efectul de bule (în locul confruntării cu necunoscutul)</a:t>
            </a:r>
          </a:p>
          <a:p>
            <a:endParaRPr lang="ro-RO"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70518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title"/>
          </p:nvPr>
        </p:nvSpPr>
        <p:spPr>
          <a:xfrm>
            <a:off x="742950" y="2037775"/>
            <a:ext cx="10839450" cy="1325563"/>
          </a:xfrm>
          <a:solidFill>
            <a:schemeClr val="bg1"/>
          </a:solidFill>
        </p:spPr>
        <p:txBody>
          <a:bodyPr>
            <a:normAutofit/>
          </a:bodyPr>
          <a:lstStyle/>
          <a:p>
            <a:pPr algn="ctr"/>
            <a:r>
              <a:rPr lang="ro-RO" sz="4000" b="1" dirty="0">
                <a:solidFill>
                  <a:srgbClr val="002060"/>
                </a:solidFill>
                <a:latin typeface="Verdana" panose="020B0604030504040204" pitchFamily="34" charset="0"/>
              </a:rPr>
              <a:t>Camera de ecouri sau efectul de bule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69642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ro-RO" sz="3600" b="1" dirty="0">
                <a:solidFill>
                  <a:srgbClr val="002060"/>
                </a:solidFill>
                <a:latin typeface="Verdana" panose="020B0604030504040204" pitchFamily="34" charset="0"/>
              </a:rPr>
              <a:t>Cum veți influența schimbarea de comportament?</a:t>
            </a:r>
            <a:endParaRPr lang="ro-RO"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ro-RO" b="1" dirty="0">
              <a:latin typeface="Corbel" panose="020B0503020204020204" pitchFamily="34" charset="0"/>
            </a:endParaRPr>
          </a:p>
          <a:p>
            <a:pPr marL="0" indent="0" algn="ctr">
              <a:buNone/>
            </a:pPr>
            <a:r>
              <a:rPr lang="ro-RO" b="1" dirty="0">
                <a:latin typeface="Corbel" panose="020B0503020204020204" pitchFamily="34" charset="0"/>
              </a:rPr>
              <a:t>Faceți să fie ușor</a:t>
            </a:r>
          </a:p>
          <a:p>
            <a:pPr marL="0" lvl="0" indent="0" algn="ctr">
              <a:buNone/>
            </a:pPr>
            <a:r>
              <a:rPr lang="ro-RO" b="1" dirty="0">
                <a:latin typeface="Corbel" panose="020B0503020204020204" pitchFamily="34" charset="0"/>
              </a:rPr>
              <a:t>Faceți să fie social</a:t>
            </a:r>
          </a:p>
          <a:p>
            <a:pPr marL="0" lvl="0" indent="0" algn="ctr">
              <a:buNone/>
            </a:pPr>
            <a:r>
              <a:rPr lang="ro-RO" b="1" dirty="0">
                <a:latin typeface="Corbel" panose="020B0503020204020204" pitchFamily="34" charset="0"/>
              </a:rPr>
              <a:t>Faceți să fie „cool”</a:t>
            </a:r>
          </a:p>
          <a:p>
            <a:pPr marL="0" lvl="0" indent="0" algn="ctr">
              <a:buNone/>
            </a:pPr>
            <a:r>
              <a:rPr lang="ro-RO" b="1" dirty="0">
                <a:latin typeface="Corbel" panose="020B0503020204020204" pitchFamily="34" charset="0"/>
              </a:rPr>
              <a:t>Faceți să fie la momentul oportun</a:t>
            </a:r>
          </a:p>
          <a:p>
            <a:pPr marL="0" indent="0" algn="ctr">
              <a:buNone/>
            </a:pPr>
            <a:endParaRPr lang="ro-RO" sz="1400"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15488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Exercițiu</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ro-RO" dirty="0">
                <a:latin typeface="Corbel" panose="020B0503020204020204" pitchFamily="34" charset="0"/>
              </a:rPr>
              <a:t>Împărțiți-vă în grupuri de câte 3</a:t>
            </a:r>
          </a:p>
          <a:p>
            <a:pPr marL="0" indent="0" algn="ctr">
              <a:buNone/>
            </a:pPr>
            <a:r>
              <a:rPr lang="ro-RO" b="1" dirty="0">
                <a:latin typeface="Corbel" panose="020B0503020204020204" pitchFamily="34" charset="0"/>
              </a:rPr>
              <a:t>Căutați pe internet un bun exemplu de dialog dinamic</a:t>
            </a:r>
          </a:p>
          <a:p>
            <a:pPr marL="0" indent="0" algn="ctr">
              <a:buNone/>
            </a:pPr>
            <a:r>
              <a:rPr lang="ro-RO" b="1" dirty="0">
                <a:latin typeface="Corbel" panose="020B0503020204020204" pitchFamily="34" charset="0"/>
              </a:rPr>
              <a:t>Discutați principiile de lucru din exemplul respectiv</a:t>
            </a:r>
          </a:p>
          <a:p>
            <a:pPr marL="0" indent="0" algn="ctr">
              <a:buNone/>
            </a:pPr>
            <a:r>
              <a:rPr lang="ro-RO" dirty="0">
                <a:latin typeface="Corbel" panose="020B0503020204020204" pitchFamily="34" charset="0"/>
              </a:rPr>
              <a:t>15 min.</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13071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ro-RO" sz="4800" b="1" dirty="0">
                <a:solidFill>
                  <a:srgbClr val="002060"/>
                </a:solidFill>
                <a:latin typeface="Verdana" panose="020B0604030504040204" pitchFamily="34" charset="0"/>
              </a:rPr>
              <a:t>Trei platforme majore de comunicare socială</a:t>
            </a:r>
            <a:endParaRPr lang="ro-RO" sz="4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11" name="Afbeelding 10"/>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48558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641628"/>
            <a:ext cx="7422928" cy="4247679"/>
          </a:xfrm>
        </p:spPr>
        <p:txBody>
          <a:bodyPr>
            <a:normAutofit fontScale="85000" lnSpcReduction="20000"/>
          </a:bodyPr>
          <a:lstStyle/>
          <a:p>
            <a:pPr marL="0" indent="0">
              <a:buNone/>
            </a:pPr>
            <a:r>
              <a:rPr lang="ro-RO" sz="4700" dirty="0">
                <a:latin typeface="Corbel" panose="020B0503020204020204" pitchFamily="34" charset="0"/>
              </a:rPr>
              <a:t>„70% dintre adolescenți și reprezentanții generației Y cred că creatorii de pe YouTube modelează cultura și viața lor”</a:t>
            </a:r>
          </a:p>
          <a:p>
            <a:pPr marL="0" indent="0">
              <a:buNone/>
            </a:pPr>
            <a:endParaRPr lang="ro-RO" sz="4000" dirty="0">
              <a:latin typeface="Corbel" panose="020B0503020204020204" pitchFamily="34" charset="0"/>
            </a:endParaRPr>
          </a:p>
          <a:p>
            <a:pPr marL="0" indent="0">
              <a:buNone/>
            </a:pPr>
            <a:r>
              <a:rPr lang="ro-RO" sz="3300" b="1" dirty="0">
                <a:solidFill>
                  <a:srgbClr val="002060"/>
                </a:solidFill>
                <a:latin typeface="Corbel" panose="020B0503020204020204" pitchFamily="34" charset="0"/>
              </a:rPr>
              <a:t>Format</a:t>
            </a:r>
          </a:p>
          <a:p>
            <a:r>
              <a:rPr lang="ro-RO" sz="3300" dirty="0">
                <a:latin typeface="Corbel" panose="020B0503020204020204" pitchFamily="34" charset="0"/>
              </a:rPr>
              <a:t>Nu trebuie să aveți o calitate demnă de televiziune</a:t>
            </a:r>
          </a:p>
          <a:p>
            <a:r>
              <a:rPr lang="ro-RO" sz="3300" dirty="0">
                <a:latin typeface="Corbel" panose="020B0503020204020204" pitchFamily="34" charset="0"/>
              </a:rPr>
              <a:t>YouTube face crearea și privitul filmulețelor mai accesibile decât oricând</a:t>
            </a:r>
          </a:p>
          <a:p>
            <a:pPr marL="0" indent="0">
              <a:buNone/>
            </a:pPr>
            <a:endParaRPr lang="ro-RO" sz="4000" dirty="0">
              <a:latin typeface="Corbel" panose="020B0503020204020204" pitchFamily="34" charset="0"/>
            </a:endParaRPr>
          </a:p>
        </p:txBody>
      </p:sp>
      <p:pic>
        <p:nvPicPr>
          <p:cNvPr id="7" name="Afbeelding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0912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18379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10 principii fundamentale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Afbeelding 1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ro-RO" sz="2400" dirty="0"/>
              <a:t>Bit.ly/10fundamentals</a:t>
            </a:r>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4783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5 din 10</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ro-RO" sz="3600" dirty="0">
                <a:latin typeface="Corbel" panose="020B0503020204020204" pitchFamily="34" charset="0"/>
              </a:rPr>
              <a:t>Conversație</a:t>
            </a:r>
          </a:p>
          <a:p>
            <a:pPr marL="0" indent="0" algn="ctr">
              <a:buNone/>
            </a:pPr>
            <a:r>
              <a:rPr lang="ro-RO" sz="3600" dirty="0">
                <a:latin typeface="Corbel" panose="020B0503020204020204" pitchFamily="34" charset="0"/>
              </a:rPr>
              <a:t>Consecvență</a:t>
            </a:r>
          </a:p>
          <a:p>
            <a:pPr marL="0" indent="0" algn="ctr">
              <a:buNone/>
            </a:pPr>
            <a:r>
              <a:rPr lang="ro-RO" sz="3600" dirty="0">
                <a:latin typeface="Corbel" panose="020B0503020204020204" pitchFamily="34" charset="0"/>
              </a:rPr>
              <a:t>Sustenabilitate</a:t>
            </a:r>
          </a:p>
          <a:p>
            <a:pPr marL="0" indent="0" algn="ctr">
              <a:buNone/>
            </a:pPr>
            <a:r>
              <a:rPr lang="ro-RO" sz="3600" dirty="0">
                <a:latin typeface="Corbel" panose="020B0503020204020204" pitchFamily="34" charset="0"/>
              </a:rPr>
              <a:t>Căi de descoperire</a:t>
            </a:r>
          </a:p>
          <a:p>
            <a:pPr marL="0" indent="0" algn="ctr">
              <a:buNone/>
            </a:pPr>
            <a:r>
              <a:rPr lang="ro-RO" sz="3600" dirty="0">
                <a:latin typeface="Corbel" panose="020B0503020204020204" pitchFamily="34" charset="0"/>
              </a:rPr>
              <a:t>Colaborare</a:t>
            </a:r>
          </a:p>
          <a:p>
            <a:endParaRPr lang="ro-RO" sz="3600" dirty="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Afbeelding 4"/>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46485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563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ro-RO" sz="4000" b="1" dirty="0">
                <a:solidFill>
                  <a:srgbClr val="002060"/>
                </a:solidFill>
                <a:latin typeface="Verdana" panose="020B0604030504040204" pitchFamily="34" charset="0"/>
              </a:rPr>
              <a:t>Șase întrebări de bază</a:t>
            </a:r>
          </a:p>
        </p:txBody>
      </p:sp>
      <p:sp>
        <p:nvSpPr>
          <p:cNvPr id="3" name="Tijdelijke aanduiding voor inhoud 2"/>
          <p:cNvSpPr>
            <a:spLocks noGrp="1"/>
          </p:cNvSpPr>
          <p:nvPr>
            <p:ph idx="1"/>
          </p:nvPr>
        </p:nvSpPr>
        <p:spPr/>
        <p:txBody>
          <a:bodyPr/>
          <a:lstStyle/>
          <a:p>
            <a:pPr marL="514350" indent="-514350">
              <a:buFont typeface="+mj-lt"/>
              <a:buAutoNum type="arabicPeriod"/>
            </a:pPr>
            <a:r>
              <a:rPr lang="ro-RO" dirty="0">
                <a:latin typeface="Corbel" panose="020B0503020204020204" pitchFamily="34" charset="0"/>
              </a:rPr>
              <a:t>Care este scopul dvs.?</a:t>
            </a:r>
          </a:p>
          <a:p>
            <a:pPr marL="514350" indent="-514350">
              <a:buFont typeface="+mj-lt"/>
              <a:buAutoNum type="arabicPeriod"/>
            </a:pPr>
            <a:r>
              <a:rPr lang="ro-RO" dirty="0">
                <a:latin typeface="Corbel" panose="020B0503020204020204" pitchFamily="34" charset="0"/>
              </a:rPr>
              <a:t>Care este publicul dvs. țintă?</a:t>
            </a:r>
          </a:p>
          <a:p>
            <a:pPr marL="514350" indent="-514350">
              <a:buFont typeface="+mj-lt"/>
              <a:buAutoNum type="arabicPeriod"/>
            </a:pPr>
            <a:r>
              <a:rPr lang="ro-RO" dirty="0">
                <a:latin typeface="Corbel" panose="020B0503020204020204" pitchFamily="34" charset="0"/>
              </a:rPr>
              <a:t>Care este mesajul dvs.?</a:t>
            </a:r>
          </a:p>
          <a:p>
            <a:pPr marL="514350" indent="-514350">
              <a:buFont typeface="+mj-lt"/>
              <a:buAutoNum type="arabicPeriod"/>
            </a:pPr>
            <a:r>
              <a:rPr lang="ro-RO" dirty="0">
                <a:latin typeface="Corbel" panose="020B0503020204020204" pitchFamily="34" charset="0"/>
              </a:rPr>
              <a:t>Cine este mesagerul?</a:t>
            </a:r>
          </a:p>
          <a:p>
            <a:pPr marL="514350" indent="-514350">
              <a:buFont typeface="+mj-lt"/>
              <a:buAutoNum type="arabicPeriod"/>
            </a:pPr>
            <a:r>
              <a:rPr lang="ro-RO" dirty="0">
                <a:latin typeface="Corbel" panose="020B0503020204020204" pitchFamily="34" charset="0"/>
              </a:rPr>
              <a:t>Care sunt mijloacele dvs. de comunicare?</a:t>
            </a:r>
          </a:p>
          <a:p>
            <a:pPr marL="514350" indent="-514350">
              <a:buFont typeface="+mj-lt"/>
              <a:buAutoNum type="arabicPeriod"/>
            </a:pPr>
            <a:r>
              <a:rPr lang="ro-RO" dirty="0">
                <a:latin typeface="Corbel" panose="020B0503020204020204" pitchFamily="34" charset="0"/>
              </a:rPr>
              <a:t>Care este apelul dvs. la acțiune?</a:t>
            </a:r>
          </a:p>
          <a:p>
            <a:pPr marL="0" indent="0">
              <a:buNone/>
            </a:pPr>
            <a:endParaRPr lang="ro-RO" dirty="0">
              <a:latin typeface="Corbel" panose="020B0503020204020204" pitchFamily="34" charset="0"/>
            </a:endParaRPr>
          </a:p>
        </p:txBody>
      </p:sp>
      <p:grpSp>
        <p:nvGrpSpPr>
          <p:cNvPr id="4" name="Groep 3"/>
          <p:cNvGrpSpPr/>
          <p:nvPr/>
        </p:nvGrpSpPr>
        <p:grpSpPr>
          <a:xfrm>
            <a:off x="7519916" y="165100"/>
            <a:ext cx="454576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9" name="Tekstvak 18"/>
            <p:cNvSpPr txBox="1"/>
            <p:nvPr/>
          </p:nvSpPr>
          <p:spPr>
            <a:xfrm>
              <a:off x="9446572" y="1434326"/>
              <a:ext cx="2423164" cy="40011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000" b="1" dirty="0"/>
                <a:t>A Audience (public)</a:t>
              </a:r>
            </a:p>
          </p:txBody>
        </p:sp>
        <p:sp>
          <p:nvSpPr>
            <p:cNvPr id="20" name="Tekstvak 19"/>
            <p:cNvSpPr txBox="1"/>
            <p:nvPr/>
          </p:nvSpPr>
          <p:spPr>
            <a:xfrm>
              <a:off x="9446572" y="5691076"/>
              <a:ext cx="2423164" cy="400110"/>
            </a:xfrm>
            <a:prstGeom prst="rect">
              <a:avLst/>
            </a:prstGeom>
            <a:solidFill>
              <a:schemeClr val="accent2">
                <a:lumMod val="75000"/>
              </a:schemeClr>
            </a:solidFill>
            <a:ln>
              <a:noFill/>
            </a:ln>
          </p:spPr>
          <p:txBody>
            <a:bodyPr wrap="square" rtlCol="0">
              <a:spAutoFit/>
            </a:bodyPr>
            <a:lstStyle/>
            <a:p>
              <a:r>
                <a:rPr lang="ro-RO" sz="2000" b="1" dirty="0">
                  <a:solidFill>
                    <a:prstClr val="black"/>
                  </a:solidFill>
                </a:rPr>
                <a:t>A Action (acțiune)</a:t>
              </a:r>
              <a:r>
                <a:rPr lang="ro-RO" sz="2000" b="1" dirty="0"/>
                <a:t> </a:t>
              </a:r>
            </a:p>
          </p:txBody>
        </p:sp>
        <p:sp>
          <p:nvSpPr>
            <p:cNvPr id="21" name="Tekstvak 20"/>
            <p:cNvSpPr txBox="1"/>
            <p:nvPr/>
          </p:nvSpPr>
          <p:spPr>
            <a:xfrm>
              <a:off x="9446572" y="4626887"/>
              <a:ext cx="2423164" cy="400110"/>
            </a:xfrm>
            <a:prstGeom prst="rect">
              <a:avLst/>
            </a:prstGeom>
            <a:solidFill>
              <a:schemeClr val="accent4">
                <a:lumMod val="75000"/>
              </a:schemeClr>
            </a:solidFill>
            <a:ln>
              <a:noFill/>
            </a:ln>
          </p:spPr>
          <p:txBody>
            <a:bodyPr wrap="square" rtlCol="0">
              <a:spAutoFit/>
            </a:bodyPr>
            <a:lstStyle/>
            <a:p>
              <a:r>
                <a:rPr lang="ro-RO" sz="2000" b="1" dirty="0">
                  <a:solidFill>
                    <a:prstClr val="black"/>
                  </a:solidFill>
                </a:rPr>
                <a:t>M Media (mijloace de comunicare)</a:t>
              </a:r>
              <a:r>
                <a:rPr lang="ro-RO" sz="2000" b="1" dirty="0"/>
                <a:t> </a:t>
              </a:r>
            </a:p>
          </p:txBody>
        </p:sp>
        <p:sp>
          <p:nvSpPr>
            <p:cNvPr id="22" name="Tekstvak 21"/>
            <p:cNvSpPr txBox="1"/>
            <p:nvPr/>
          </p:nvSpPr>
          <p:spPr>
            <a:xfrm>
              <a:off x="9446572" y="3562700"/>
              <a:ext cx="2423164" cy="400110"/>
            </a:xfrm>
            <a:prstGeom prst="rect">
              <a:avLst/>
            </a:prstGeom>
            <a:solidFill>
              <a:schemeClr val="accent4">
                <a:lumMod val="60000"/>
                <a:lumOff val="40000"/>
              </a:schemeClr>
            </a:solidFill>
            <a:ln>
              <a:noFill/>
            </a:ln>
          </p:spPr>
          <p:txBody>
            <a:bodyPr wrap="square" rtlCol="0">
              <a:spAutoFit/>
            </a:bodyPr>
            <a:lstStyle/>
            <a:p>
              <a:r>
                <a:rPr lang="ro-RO" sz="2000" b="1" dirty="0"/>
                <a:t>M Messenger (mesager)</a:t>
              </a:r>
            </a:p>
          </p:txBody>
        </p:sp>
        <p:sp>
          <p:nvSpPr>
            <p:cNvPr id="23" name="Tekstvak 22"/>
            <p:cNvSpPr txBox="1"/>
            <p:nvPr/>
          </p:nvSpPr>
          <p:spPr>
            <a:xfrm>
              <a:off x="9446572" y="2498513"/>
              <a:ext cx="2423164" cy="400110"/>
            </a:xfrm>
            <a:prstGeom prst="rect">
              <a:avLst/>
            </a:prstGeom>
            <a:solidFill>
              <a:schemeClr val="accent4">
                <a:lumMod val="40000"/>
                <a:lumOff val="60000"/>
              </a:schemeClr>
            </a:solidFill>
            <a:ln>
              <a:noFill/>
            </a:ln>
          </p:spPr>
          <p:txBody>
            <a:bodyPr wrap="square" rtlCol="0">
              <a:spAutoFit/>
            </a:bodyPr>
            <a:lstStyle/>
            <a:p>
              <a:r>
                <a:rPr lang="ro-RO" sz="2000" b="1" dirty="0"/>
                <a:t>M Message (mesaj)</a:t>
              </a:r>
            </a:p>
          </p:txBody>
        </p:sp>
        <p:sp>
          <p:nvSpPr>
            <p:cNvPr id="11" name="Tekstvak 10"/>
            <p:cNvSpPr txBox="1"/>
            <p:nvPr/>
          </p:nvSpPr>
          <p:spPr>
            <a:xfrm>
              <a:off x="9446572" y="370139"/>
              <a:ext cx="2423164" cy="400110"/>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000" b="1" dirty="0"/>
                <a:t>G Goal (scop)</a:t>
              </a:r>
            </a:p>
          </p:txBody>
        </p:sp>
      </p:grpSp>
    </p:spTree>
    <p:extLst>
      <p:ext uri="{BB962C8B-B14F-4D97-AF65-F5344CB8AC3E}">
        <p14:creationId xmlns:p14="http://schemas.microsoft.com/office/powerpoint/2010/main" xmlns="" val="4165044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ro-RO" sz="4000" dirty="0">
                <a:latin typeface="Corbel" panose="020B0503020204020204" pitchFamily="34" charset="0"/>
              </a:rPr>
              <a:t>„1 miliard de fotografii încărcate </a:t>
            </a:r>
          </a:p>
          <a:p>
            <a:pPr marL="0" indent="0">
              <a:buNone/>
            </a:pPr>
            <a:r>
              <a:rPr lang="ro-RO" sz="4000" dirty="0">
                <a:latin typeface="Corbel" panose="020B0503020204020204" pitchFamily="34" charset="0"/>
              </a:rPr>
              <a:t>zilnic pe Facebook”</a:t>
            </a:r>
          </a:p>
          <a:p>
            <a:pPr marL="0" indent="0">
              <a:buNone/>
            </a:pPr>
            <a:endParaRPr lang="ro-RO" sz="4000" dirty="0">
              <a:latin typeface="Corbel" panose="020B0503020204020204" pitchFamily="34" charset="0"/>
            </a:endParaRPr>
          </a:p>
          <a:p>
            <a:pPr marL="0" indent="0">
              <a:buNone/>
            </a:pPr>
            <a:endParaRPr lang="ro-RO" sz="4000" dirty="0">
              <a:latin typeface="Corbel" panose="020B0503020204020204" pitchFamily="34" charset="0"/>
            </a:endParaRPr>
          </a:p>
          <a:p>
            <a:pPr marL="0" indent="0">
              <a:buNone/>
            </a:pPr>
            <a:r>
              <a:rPr lang="ro-RO" sz="3600" dirty="0">
                <a:solidFill>
                  <a:srgbClr val="002060"/>
                </a:solidFill>
                <a:latin typeface="Corbel" panose="020B0503020204020204" pitchFamily="34" charset="0"/>
              </a:rPr>
              <a:t>A duce ceva la bun sfârșit este mai bine decât a încerca să faci ceva perfect și a nu termina</a:t>
            </a:r>
          </a:p>
          <a:p>
            <a:pPr marL="0" indent="0">
              <a:buNone/>
            </a:pPr>
            <a:endParaRPr lang="ro-RO" sz="4000" dirty="0">
              <a:latin typeface="Corbel" panose="020B0503020204020204" pitchFamily="34" charset="0"/>
            </a:endParaRPr>
          </a:p>
          <a:p>
            <a:pPr marL="0" indent="0">
              <a:buNone/>
            </a:pPr>
            <a:endParaRPr lang="ro-RO" sz="4000" dirty="0">
              <a:latin typeface="Corbel" panose="020B0503020204020204" pitchFamily="34" charset="0"/>
            </a:endParaRPr>
          </a:p>
        </p:txBody>
      </p:sp>
      <p:pic>
        <p:nvPicPr>
          <p:cNvPr id="7" name="Afbeelding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7563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Ce funcționează pe Facebook?</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ro-RO" dirty="0">
                <a:latin typeface="Corbel" panose="020B0503020204020204" pitchFamily="34" charset="0"/>
              </a:rPr>
              <a:t>Faceți ca postările dvs. să fie conversaționale </a:t>
            </a:r>
          </a:p>
          <a:p>
            <a:pPr marL="0" indent="0" algn="ctr">
              <a:buNone/>
            </a:pPr>
            <a:r>
              <a:rPr lang="ro-RO" b="1" dirty="0">
                <a:latin typeface="Corbel" panose="020B0503020204020204" pitchFamily="34" charset="0"/>
              </a:rPr>
              <a:t>Stil informal, personal, care invită la răspuns</a:t>
            </a:r>
          </a:p>
          <a:p>
            <a:pPr marL="0" indent="0" algn="ctr">
              <a:buNone/>
            </a:pPr>
            <a:endParaRPr lang="ro-RO" dirty="0">
              <a:latin typeface="Corbel" panose="020B0503020204020204" pitchFamily="34" charset="0"/>
            </a:endParaRPr>
          </a:p>
          <a:p>
            <a:pPr marL="0" indent="0" algn="ctr">
              <a:buNone/>
            </a:pPr>
            <a:r>
              <a:rPr lang="ro-RO" dirty="0">
                <a:latin typeface="Corbel" panose="020B0503020204020204" pitchFamily="34" charset="0"/>
              </a:rPr>
              <a:t>Fiți autentici</a:t>
            </a:r>
          </a:p>
          <a:p>
            <a:pPr marL="0" indent="0" algn="ctr">
              <a:buNone/>
            </a:pPr>
            <a:r>
              <a:rPr lang="ro-RO" dirty="0">
                <a:latin typeface="Corbel" panose="020B0503020204020204" pitchFamily="34" charset="0"/>
              </a:rPr>
              <a:t>Fiți vizuali</a:t>
            </a:r>
          </a:p>
          <a:p>
            <a:pPr marL="0" indent="0" algn="ctr">
              <a:buNone/>
            </a:pPr>
            <a:r>
              <a:rPr lang="ro-RO" dirty="0">
                <a:latin typeface="Corbel" panose="020B0503020204020204" pitchFamily="34" charset="0"/>
              </a:rPr>
              <a:t>Fiți simpli</a:t>
            </a:r>
          </a:p>
          <a:p>
            <a:pPr marL="0" indent="0" algn="ctr">
              <a:buNone/>
            </a:pPr>
            <a:r>
              <a:rPr lang="ro-RO" dirty="0">
                <a:latin typeface="Corbel" panose="020B0503020204020204" pitchFamily="34" charset="0"/>
              </a:rPr>
              <a:t>Fiți oportuni</a:t>
            </a:r>
          </a:p>
        </p:txBody>
      </p:sp>
      <p:pic>
        <p:nvPicPr>
          <p:cNvPr id="5" name="Afbeelding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4118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ro-RO" sz="4000" b="1" dirty="0">
                <a:solidFill>
                  <a:srgbClr val="002060"/>
                </a:solidFill>
                <a:latin typeface="Verdana" panose="020B0604030504040204" pitchFamily="34" charset="0"/>
              </a:rPr>
              <a:t>Publicul organic vs. publicul plătit</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3768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ro-RO" sz="4000" dirty="0">
                <a:latin typeface="Corbel" panose="020B0503020204020204" pitchFamily="34" charset="0"/>
              </a:rPr>
              <a:t>40% sunt „ascultători”</a:t>
            </a:r>
          </a:p>
          <a:p>
            <a:pPr marL="0" indent="0">
              <a:buNone/>
            </a:pPr>
            <a:endParaRPr lang="ro-RO" sz="4000" dirty="0">
              <a:latin typeface="Corbel" panose="020B0503020204020204" pitchFamily="34" charset="0"/>
            </a:endParaRPr>
          </a:p>
          <a:p>
            <a:pPr marL="0" indent="0">
              <a:buNone/>
            </a:pPr>
            <a:endParaRPr lang="ro-RO" sz="4000" dirty="0">
              <a:latin typeface="Corbel" panose="020B0503020204020204" pitchFamily="34" charset="0"/>
            </a:endParaRPr>
          </a:p>
          <a:p>
            <a:pPr marL="0" indent="0">
              <a:buNone/>
            </a:pPr>
            <a:endParaRPr lang="ro-RO" sz="4000" dirty="0">
              <a:latin typeface="Corbel" panose="020B0503020204020204" pitchFamily="34" charset="0"/>
            </a:endParaRPr>
          </a:p>
          <a:p>
            <a:pPr marL="0" indent="0">
              <a:buNone/>
            </a:pPr>
            <a:r>
              <a:rPr lang="ro-RO" b="1" dirty="0">
                <a:solidFill>
                  <a:srgbClr val="002060"/>
                </a:solidFill>
                <a:latin typeface="Corbel" panose="020B0503020204020204" pitchFamily="34" charset="0"/>
              </a:rPr>
              <a:t>Credibilitatea vine cu timpul. Fiți onești și consecvenți.</a:t>
            </a:r>
          </a:p>
        </p:txBody>
      </p:sp>
      <p:pic>
        <p:nvPicPr>
          <p:cNvPr id="4" name="Afbeelding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4"/>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66816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ro-RO" sz="4000" b="1" dirty="0">
                <a:solidFill>
                  <a:srgbClr val="002060"/>
                </a:solidFill>
                <a:latin typeface="Verdana" panose="020B0604030504040204" pitchFamily="34" charset="0"/>
              </a:rPr>
              <a:t>Ce funcționează pe Twitter?</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14923" y="184209"/>
            <a:ext cx="2730330" cy="4114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pic>
        <p:nvPicPr>
          <p:cNvPr id="5" name="Afbeelding 4"/>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ro-RO" dirty="0">
                <a:latin typeface="Corbel" panose="020B0503020204020204" pitchFamily="34" charset="0"/>
              </a:rPr>
              <a:t>Conținutul factual. Limbajul personal</a:t>
            </a:r>
          </a:p>
          <a:p>
            <a:r>
              <a:rPr lang="ro-RO" dirty="0">
                <a:latin typeface="Corbel" panose="020B0503020204020204" pitchFamily="34" charset="0"/>
              </a:rPr>
              <a:t>Gândiți-vă ce anume interesează publicul dvs.</a:t>
            </a:r>
          </a:p>
          <a:p>
            <a:r>
              <a:rPr lang="ro-RO" dirty="0">
                <a:latin typeface="Corbel" panose="020B0503020204020204" pitchFamily="34" charset="0"/>
              </a:rPr>
              <a:t>Conținut de zi cu zi</a:t>
            </a:r>
          </a:p>
          <a:p>
            <a:r>
              <a:rPr lang="ro-RO" dirty="0">
                <a:latin typeface="Corbel" panose="020B0503020204020204" pitchFamily="34" charset="0"/>
              </a:rPr>
              <a:t>Sfat: oferiți sesiuni de întrebări și răspunsuri</a:t>
            </a:r>
          </a:p>
          <a:p>
            <a:r>
              <a:rPr lang="ro-RO" dirty="0">
                <a:latin typeface="Corbel" panose="020B0503020204020204" pitchFamily="34" charset="0"/>
              </a:rPr>
              <a:t>Nu așteptați, profitați de moment</a:t>
            </a:r>
          </a:p>
          <a:p>
            <a:pPr marL="0" indent="0">
              <a:buNone/>
            </a:pPr>
            <a:endParaRPr lang="ro-RO" dirty="0">
              <a:latin typeface="Corbel" panose="020B0503020204020204" pitchFamily="34" charset="0"/>
            </a:endParaRPr>
          </a:p>
          <a:p>
            <a:pPr marL="0" indent="0">
              <a:buNone/>
            </a:pPr>
            <a:r>
              <a:rPr lang="ro-RO" dirty="0">
                <a:solidFill>
                  <a:srgbClr val="002060"/>
                </a:solidFill>
                <a:latin typeface="Corbel" panose="020B0503020204020204" pitchFamily="34" charset="0"/>
              </a:rPr>
              <a:t>Este atât despre publicul dvs. țintă, cât și despre momentele dvs. țintă</a:t>
            </a:r>
          </a:p>
          <a:p>
            <a:endParaRPr lang="ro-RO" dirty="0">
              <a:latin typeface="Corbel" panose="020B0503020204020204" pitchFamily="34" charset="0"/>
            </a:endParaRPr>
          </a:p>
          <a:p>
            <a:pPr marL="0" indent="0">
              <a:buNone/>
            </a:pPr>
            <a:endParaRPr lang="ro-RO" dirty="0">
              <a:latin typeface="Corbel" panose="020B0503020204020204" pitchFamily="34" charset="0"/>
            </a:endParaRPr>
          </a:p>
        </p:txBody>
      </p:sp>
    </p:spTree>
    <p:extLst>
      <p:ext uri="{BB962C8B-B14F-4D97-AF65-F5344CB8AC3E}">
        <p14:creationId xmlns:p14="http://schemas.microsoft.com/office/powerpoint/2010/main" xmlns="" val="2004314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ro-RO" sz="4000" b="1" dirty="0">
                <a:solidFill>
                  <a:srgbClr val="002060"/>
                </a:solidFill>
                <a:latin typeface="Verdana" panose="020B0604030504040204" pitchFamily="34" charset="0"/>
              </a:rPr>
              <a:t>Pauză de ceai</a:t>
            </a:r>
            <a:endParaRPr lang="ro-RO" sz="4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ro-RO" sz="2800" dirty="0">
                <a:latin typeface="Corbel" panose="020B0503020204020204" pitchFamily="34" charset="0"/>
              </a:rPr>
              <a:t>15:30 – 15:45</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041368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Sunteți pe calea cea bună?</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Afbeelding 13"/>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232916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Discursul de incitare la ură: ce se poate face?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jdelijke aanduiding voor inhoud 6"/>
          <p:cNvSpPr>
            <a:spLocks noGrp="1"/>
          </p:cNvSpPr>
          <p:nvPr>
            <p:ph idx="1"/>
          </p:nvPr>
        </p:nvSpPr>
        <p:spPr/>
        <p:txBody>
          <a:bodyPr/>
          <a:lstStyle/>
          <a:p>
            <a:r>
              <a:rPr lang="ro-RO" dirty="0">
                <a:latin typeface="Corbel" panose="020B0503020204020204" pitchFamily="34" charset="0"/>
              </a:rPr>
              <a:t>Se poate răspunde</a:t>
            </a:r>
          </a:p>
          <a:p>
            <a:r>
              <a:rPr lang="ro-RO" dirty="0">
                <a:latin typeface="Corbel" panose="020B0503020204020204" pitchFamily="34" charset="0"/>
              </a:rPr>
              <a:t>Se poate raporta</a:t>
            </a:r>
          </a:p>
          <a:p>
            <a:r>
              <a:rPr lang="ro-RO" dirty="0">
                <a:latin typeface="Corbel" panose="020B0503020204020204" pitchFamily="34" charset="0"/>
              </a:rPr>
              <a:t>Se poate ignora</a:t>
            </a:r>
          </a:p>
          <a:p>
            <a:r>
              <a:rPr lang="ro-RO" dirty="0">
                <a:latin typeface="Corbel" panose="020B0503020204020204" pitchFamily="34" charset="0"/>
              </a:rPr>
              <a:t>Se poate ascunde</a:t>
            </a:r>
          </a:p>
          <a:p>
            <a:r>
              <a:rPr lang="ro-RO" dirty="0">
                <a:latin typeface="Corbel" panose="020B0503020204020204" pitchFamily="34" charset="0"/>
              </a:rPr>
              <a:t>Se poate bloca, șterge</a:t>
            </a:r>
          </a:p>
        </p:txBody>
      </p:sp>
      <p:pic>
        <p:nvPicPr>
          <p:cNvPr id="8" name="Afbeelding 7"/>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70559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a:bodyPr>
          <a:lstStyle/>
          <a:p>
            <a:r>
              <a:rPr lang="ro-RO" sz="4000" b="1" dirty="0">
                <a:solidFill>
                  <a:srgbClr val="002060"/>
                </a:solidFill>
                <a:latin typeface="Verdana" panose="020B0604030504040204" pitchFamily="34" charset="0"/>
              </a:rPr>
              <a:t>Pachet de informare pentru contradiscurs</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ro-RO" dirty="0">
                <a:latin typeface="Corbel" panose="020B0503020204020204" pitchFamily="34" charset="0"/>
              </a:rPr>
              <a:t>Online Civil Courage Initiative (Inițiativa Online de Curaj Civic) OCCI </a:t>
            </a:r>
          </a:p>
          <a:p>
            <a:pPr marL="0" indent="0">
              <a:buNone/>
            </a:pPr>
            <a:r>
              <a:rPr lang="ro-RO" dirty="0">
                <a:latin typeface="Corbel" panose="020B0503020204020204" pitchFamily="34" charset="0"/>
              </a:rPr>
              <a:t>EN, GE, FR</a:t>
            </a:r>
            <a:endParaRPr lang="ro-RO" sz="1400" u="sng" dirty="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64453" y="341195"/>
            <a:ext cx="3626543" cy="5131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3692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r>
              <a:rPr dirty="0"/>
              <a:t/>
            </a:r>
            <a:br>
              <a:rPr dirty="0"/>
            </a:br>
            <a:r>
              <a:rPr lang="ro-RO" b="1" dirty="0">
                <a:solidFill>
                  <a:srgbClr val="002060"/>
                </a:solidFill>
                <a:latin typeface="Corbel" panose="020B0503020204020204" pitchFamily="34" charset="0"/>
              </a:rPr>
              <a:t>Cuprins</a:t>
            </a:r>
          </a:p>
          <a:p>
            <a:pPr>
              <a:buFont typeface="Wingdings" panose="05000000000000000000" pitchFamily="2" charset="2"/>
              <a:buChar char="§"/>
            </a:pPr>
            <a:r>
              <a:rPr lang="ro-RO" dirty="0">
                <a:latin typeface="Corbel" panose="020B0503020204020204" pitchFamily="34" charset="0"/>
              </a:rPr>
              <a:t>Planificarea unei campanii</a:t>
            </a:r>
          </a:p>
          <a:p>
            <a:pPr>
              <a:buFont typeface="Wingdings" panose="05000000000000000000" pitchFamily="2" charset="2"/>
              <a:buChar char="§"/>
            </a:pPr>
            <a:r>
              <a:rPr lang="ro-RO" dirty="0">
                <a:latin typeface="Corbel" panose="020B0503020204020204" pitchFamily="34" charset="0"/>
              </a:rPr>
              <a:t>Crearea de conținut</a:t>
            </a:r>
          </a:p>
          <a:p>
            <a:pPr>
              <a:buFont typeface="Wingdings" panose="05000000000000000000" pitchFamily="2" charset="2"/>
              <a:buChar char="§"/>
            </a:pPr>
            <a:r>
              <a:rPr lang="ro-RO" dirty="0">
                <a:latin typeface="Corbel" panose="020B0503020204020204" pitchFamily="34" charset="0"/>
              </a:rPr>
              <a:t>Derularea unei campanii </a:t>
            </a:r>
          </a:p>
          <a:p>
            <a:pPr>
              <a:buFont typeface="Wingdings" panose="05000000000000000000" pitchFamily="2" charset="2"/>
              <a:buChar char="§"/>
            </a:pPr>
            <a:r>
              <a:rPr lang="ro-RO" dirty="0">
                <a:latin typeface="Corbel" panose="020B0503020204020204" pitchFamily="34" charset="0"/>
              </a:rPr>
              <a:t>Publicitatea online</a:t>
            </a:r>
          </a:p>
          <a:p>
            <a:pPr>
              <a:buFont typeface="Wingdings" panose="05000000000000000000" pitchFamily="2" charset="2"/>
              <a:buChar char="§"/>
            </a:pPr>
            <a:r>
              <a:rPr lang="ro-RO" dirty="0">
                <a:latin typeface="Corbel" panose="020B0503020204020204" pitchFamily="34" charset="0"/>
              </a:rPr>
              <a:t>Angrenarea publicului</a:t>
            </a:r>
          </a:p>
          <a:p>
            <a:pPr>
              <a:buFont typeface="Wingdings" panose="05000000000000000000" pitchFamily="2" charset="2"/>
              <a:buChar char="§"/>
            </a:pPr>
            <a:r>
              <a:rPr lang="ro-RO" dirty="0">
                <a:latin typeface="Corbel" panose="020B0503020204020204" pitchFamily="34" charset="0"/>
              </a:rPr>
              <a:t>Evaluarea campaniilor</a:t>
            </a:r>
          </a:p>
          <a:p>
            <a:pPr>
              <a:buFont typeface="Wingdings" panose="05000000000000000000" pitchFamily="2" charset="2"/>
              <a:buChar char="§"/>
            </a:pPr>
            <a:r>
              <a:rPr lang="ro-RO" dirty="0">
                <a:latin typeface="Corbel" panose="020B0503020204020204" pitchFamily="34" charset="0"/>
              </a:rPr>
              <a:t>Set de instrumente și resurse</a:t>
            </a: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ro-RO" sz="1400" dirty="0"/>
              <a:t>Institutul de Dialog Strategic ISD, 2016 </a:t>
            </a:r>
          </a:p>
          <a:p>
            <a:r>
              <a:rPr lang="ro-RO" sz="1400" dirty="0"/>
              <a:t>http://www.strategicdialogue.org/wp-content/uploads/2016/06/Counter-narrative-Handbook_1.pdf</a:t>
            </a:r>
          </a:p>
        </p:txBody>
      </p:sp>
    </p:spTree>
    <p:extLst>
      <p:ext uri="{BB962C8B-B14F-4D97-AF65-F5344CB8AC3E}">
        <p14:creationId xmlns:p14="http://schemas.microsoft.com/office/powerpoint/2010/main" xmlns="" val="130730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745518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69999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o-RO" sz="4000" b="1" dirty="0">
                <a:solidFill>
                  <a:srgbClr val="002060"/>
                </a:solidFill>
                <a:latin typeface="Verdana" panose="020B0604030504040204" pitchFamily="34" charset="0"/>
              </a:rPr>
              <a:t>Exercițiu</a:t>
            </a:r>
            <a:endParaRPr lang="ro-RO"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ro-RO" dirty="0">
                <a:latin typeface="Corbel" panose="020B0503020204020204" pitchFamily="34" charset="0"/>
              </a:rPr>
              <a:t>În grupuri mici (3-4 persoane)</a:t>
            </a:r>
          </a:p>
          <a:p>
            <a:pPr marL="0" indent="0" algn="ctr">
              <a:buNone/>
            </a:pPr>
            <a:r>
              <a:rPr lang="ro-RO" b="1" dirty="0">
                <a:latin typeface="Corbel" panose="020B0503020204020204" pitchFamily="34" charset="0"/>
              </a:rPr>
              <a:t>Căutați unul sau mai multe din instrumentele, tutorialele sau manualele prezentate</a:t>
            </a:r>
          </a:p>
          <a:p>
            <a:pPr marL="0" indent="0" algn="ctr">
              <a:buNone/>
            </a:pPr>
            <a:r>
              <a:rPr lang="ro-RO" b="1" dirty="0">
                <a:latin typeface="Corbel" panose="020B0503020204020204" pitchFamily="34" charset="0"/>
              </a:rPr>
              <a:t>Răsfoiți materialul</a:t>
            </a:r>
          </a:p>
          <a:p>
            <a:pPr marL="0" indent="0" algn="ctr">
              <a:buNone/>
            </a:pPr>
            <a:r>
              <a:rPr lang="ro-RO" b="1" dirty="0">
                <a:latin typeface="Corbel" panose="020B0503020204020204" pitchFamily="34" charset="0"/>
              </a:rPr>
              <a:t>Discutați aplicabilitatea sa pentru campania dvs.</a:t>
            </a:r>
          </a:p>
          <a:p>
            <a:pPr marL="0" indent="0" algn="ctr">
              <a:buNone/>
            </a:pPr>
            <a:r>
              <a:rPr lang="ro-RO" b="1" dirty="0">
                <a:latin typeface="Corbel" panose="020B0503020204020204" pitchFamily="34" charset="0"/>
              </a:rPr>
              <a:t>Dacă mai rămâne timp, vom discuta constatările în plen</a:t>
            </a:r>
          </a:p>
          <a:p>
            <a:pPr marL="0" indent="0" algn="ctr">
              <a:buNone/>
            </a:pPr>
            <a:r>
              <a:rPr lang="ro-RO" dirty="0">
                <a:latin typeface="Corbel" panose="020B0503020204020204" pitchFamily="34" charset="0"/>
              </a:rPr>
              <a:t>15 min.</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245136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Instrumente, tutoriale și manuale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ro-RO" sz="1600" b="1" dirty="0">
                <a:latin typeface="Corbel" panose="020B0503020204020204" pitchFamily="34" charset="0"/>
              </a:rPr>
              <a:t>Pachet de informare pentru contradiscurs</a:t>
            </a:r>
          </a:p>
          <a:p>
            <a:pPr marL="0" indent="0">
              <a:buNone/>
            </a:pPr>
            <a:r>
              <a:rPr lang="ro-RO" sz="1600" dirty="0">
                <a:latin typeface="Corbel" panose="020B0503020204020204" pitchFamily="34" charset="0"/>
                <a:hlinkClick r:id="rId3"/>
              </a:rPr>
              <a:t>http://www.strategicdialogue.org/wp-content/uploads/2016/06/OCCI-Counterspeech-Information-Pack-English.pdf</a:t>
            </a:r>
            <a:endParaRPr lang="ro-RO" sz="1600" dirty="0">
              <a:latin typeface="Corbel" panose="020B0503020204020204" pitchFamily="34" charset="0"/>
            </a:endParaRPr>
          </a:p>
          <a:p>
            <a:pPr marL="0" indent="0">
              <a:buNone/>
            </a:pPr>
            <a:r>
              <a:rPr lang="ro-RO" sz="1600" b="1" dirty="0">
                <a:latin typeface="Corbel" panose="020B0503020204020204" pitchFamily="34" charset="0"/>
              </a:rPr>
              <a:t>Manual de contradiscurs</a:t>
            </a:r>
          </a:p>
          <a:p>
            <a:pPr marL="0" indent="0">
              <a:buNone/>
            </a:pPr>
            <a:r>
              <a:rPr lang="ro-RO" sz="1600" dirty="0">
                <a:latin typeface="Corbel" panose="020B0503020204020204" pitchFamily="34" charset="0"/>
                <a:hlinkClick r:id="rId4"/>
              </a:rPr>
              <a:t>http://www.strategicdialogue.org/wp-content/uploads/2016/06/Counter-narrative-Handbook_1.pdf</a:t>
            </a:r>
            <a:endParaRPr lang="ro-RO" sz="1600" dirty="0">
              <a:latin typeface="Corbel" panose="020B0503020204020204" pitchFamily="34" charset="0"/>
            </a:endParaRPr>
          </a:p>
          <a:p>
            <a:pPr marL="0" indent="0">
              <a:buNone/>
            </a:pPr>
            <a:r>
              <a:rPr lang="ro-RO" sz="1600" dirty="0">
                <a:latin typeface="Corbel" panose="020B0503020204020204" pitchFamily="34" charset="0"/>
                <a:hlinkClick r:id="rId5"/>
              </a:rPr>
              <a:t>www.counternarratives.org</a:t>
            </a:r>
            <a:endParaRPr lang="ro-RO" sz="1600" dirty="0">
              <a:latin typeface="Corbel" panose="020B0503020204020204" pitchFamily="34" charset="0"/>
            </a:endParaRPr>
          </a:p>
          <a:p>
            <a:pPr marL="0" indent="0">
              <a:buNone/>
            </a:pPr>
            <a:r>
              <a:rPr lang="ro-RO" sz="1600" u="sng" dirty="0">
                <a:hlinkClick r:id="rId3"/>
              </a:rPr>
              <a:t>http://www.strategicdialogue.org/wp-content/uploads/2016/06/OCCI-Counterspeech-Information-Pack-English.pdf</a:t>
            </a:r>
            <a:r>
              <a:rPr lang="ro-RO" dirty="0"/>
              <a:t> </a:t>
            </a:r>
            <a:r>
              <a:rPr lang="ro-RO" sz="1600" b="1" dirty="0">
                <a:latin typeface="Corbel" panose="020B0503020204020204" pitchFamily="34" charset="0"/>
              </a:rPr>
              <a:t>(10 pagini) </a:t>
            </a:r>
          </a:p>
          <a:p>
            <a:pPr marL="0" indent="0">
              <a:buNone/>
            </a:pPr>
            <a:r>
              <a:rPr lang="ro-RO" sz="1600" b="1" dirty="0">
                <a:latin typeface="Corbel" panose="020B0503020204020204" pitchFamily="34" charset="0"/>
              </a:rPr>
              <a:t>Manual de campanie pe Twitter</a:t>
            </a:r>
          </a:p>
          <a:p>
            <a:pPr marL="0" indent="0">
              <a:buNone/>
            </a:pPr>
            <a:r>
              <a:rPr lang="ro-RO" sz="1600" dirty="0">
                <a:latin typeface="Corbel" panose="020B0503020204020204" pitchFamily="34" charset="0"/>
                <a:hlinkClick r:id="rId6"/>
              </a:rPr>
              <a:t>http://esmeefairbairn.org.uk/</a:t>
            </a:r>
            <a:endParaRPr lang="ro-RO" sz="1600" dirty="0">
              <a:latin typeface="Corbel" panose="020B0503020204020204" pitchFamily="34" charset="0"/>
            </a:endParaRPr>
          </a:p>
          <a:p>
            <a:pPr marL="0" indent="0">
              <a:buNone/>
            </a:pPr>
            <a:r>
              <a:rPr lang="ro-RO" sz="1600" b="1" dirty="0">
                <a:latin typeface="Corbel" panose="020B0503020204020204" pitchFamily="34" charset="0"/>
              </a:rPr>
              <a:t>Facebook SMB</a:t>
            </a:r>
            <a:endParaRPr lang="ro-RO" sz="1600" dirty="0">
              <a:latin typeface="Corbel" panose="020B0503020204020204" pitchFamily="34" charset="0"/>
            </a:endParaRPr>
          </a:p>
          <a:p>
            <a:pPr marL="0" indent="0">
              <a:buNone/>
            </a:pPr>
            <a:r>
              <a:rPr lang="ro-RO" dirty="0"/>
              <a:t> </a:t>
            </a:r>
            <a:r>
              <a:rPr lang="ro-RO" sz="1600" dirty="0">
                <a:latin typeface="Corbel" panose="020B0503020204020204" pitchFamily="34" charset="0"/>
                <a:hlinkClick r:id="rId7"/>
              </a:rPr>
              <a:t>https://www.facebook.com/blueprint?attachment_canonical_url=https%3A%2F%2Fwww.facebook.com%2Fblueprint</a:t>
            </a:r>
            <a:endParaRPr lang="ro-RO" sz="1600" dirty="0">
              <a:latin typeface="Corbel" panose="020B0503020204020204" pitchFamily="34" charset="0"/>
            </a:endParaRPr>
          </a:p>
          <a:p>
            <a:pPr marL="0" indent="0">
              <a:buNone/>
            </a:pPr>
            <a:r>
              <a:rPr lang="ro-RO" sz="1600" b="1" dirty="0">
                <a:latin typeface="Corbel" panose="020B0503020204020204" pitchFamily="34" charset="0"/>
              </a:rPr>
              <a:t>Anunțuri publicitare pe Facebook pentru organizații nonprofit</a:t>
            </a:r>
          </a:p>
          <a:p>
            <a:pPr marL="0" indent="0">
              <a:buNone/>
            </a:pPr>
            <a:r>
              <a:rPr lang="ro-RO" sz="1600" dirty="0">
                <a:latin typeface="Corbel" panose="020B0503020204020204" pitchFamily="34" charset="0"/>
                <a:hlinkClick r:id="rId8"/>
              </a:rPr>
              <a:t>https://nonprofits.fb.com/topic/ads/</a:t>
            </a:r>
            <a:endParaRPr lang="ro-RO" sz="1600" dirty="0">
              <a:latin typeface="Corbel" panose="020B0503020204020204" pitchFamily="34" charset="0"/>
            </a:endParaRPr>
          </a:p>
          <a:p>
            <a:pPr marL="0" indent="0">
              <a:buNone/>
            </a:pPr>
            <a:r>
              <a:rPr lang="ro-RO" sz="1600" b="1" dirty="0">
                <a:latin typeface="Corbel" panose="020B0503020204020204" pitchFamily="34" charset="0"/>
              </a:rPr>
              <a:t>Programul YouTube pentru organizații nonprofit</a:t>
            </a:r>
          </a:p>
          <a:p>
            <a:pPr marL="0" indent="0">
              <a:buNone/>
            </a:pPr>
            <a:r>
              <a:rPr lang="ro-RO" sz="1600" dirty="0">
                <a:latin typeface="Corbel" panose="020B0503020204020204" pitchFamily="34" charset="0"/>
                <a:hlinkClick r:id="rId9"/>
              </a:rPr>
              <a:t>https://www.youtube.com/nonprofits</a:t>
            </a:r>
            <a:endParaRPr lang="ro-RO" sz="1600" dirty="0">
              <a:latin typeface="Corbel" panose="020B0503020204020204" pitchFamily="34" charset="0"/>
            </a:endParaRPr>
          </a:p>
          <a:p>
            <a:pPr marL="0" indent="0">
              <a:buNone/>
            </a:pPr>
            <a:r>
              <a:rPr lang="ro-RO" sz="1600" dirty="0">
                <a:latin typeface="Corbel" panose="020B0503020204020204" pitchFamily="34" charset="0"/>
                <a:hlinkClick r:id="rId10"/>
              </a:rPr>
              <a:t>https://www.youtube.com/watch?feature=player_embedded&amp;v=YpKAtk5C0lM</a:t>
            </a:r>
            <a:endParaRPr lang="ro-RO" sz="1600" dirty="0">
              <a:latin typeface="Corbel" panose="020B0503020204020204" pitchFamily="34" charset="0"/>
            </a:endParaRPr>
          </a:p>
          <a:p>
            <a:pPr marL="0" indent="0">
              <a:buNone/>
            </a:pPr>
            <a:r>
              <a:rPr lang="ro-RO" sz="1600" b="1" dirty="0">
                <a:latin typeface="Corbel" panose="020B0503020204020204" pitchFamily="34" charset="0"/>
              </a:rPr>
              <a:t>Cele 10 principii fundamentale pe YouTube</a:t>
            </a:r>
          </a:p>
          <a:p>
            <a:pPr marL="0" indent="0">
              <a:buNone/>
            </a:pPr>
            <a:r>
              <a:rPr lang="ro-RO" sz="1600" dirty="0">
                <a:latin typeface="Corbel" panose="020B0503020204020204" pitchFamily="34" charset="0"/>
                <a:hlinkClick r:id="rId11"/>
              </a:rPr>
              <a:t>http://Bit.ly/10fundamentals</a:t>
            </a:r>
            <a:endParaRPr lang="ro-RO" sz="1600" dirty="0">
              <a:latin typeface="Corbel" panose="020B0503020204020204" pitchFamily="34" charset="0"/>
            </a:endParaRPr>
          </a:p>
        </p:txBody>
      </p:sp>
      <p:pic>
        <p:nvPicPr>
          <p:cNvPr id="4" name="Afbeelding 3"/>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879665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ro-RO" sz="4000" b="1" dirty="0">
                <a:solidFill>
                  <a:srgbClr val="002060"/>
                </a:solidFill>
                <a:latin typeface="Verdana" panose="020B0604030504040204" pitchFamily="34" charset="0"/>
              </a:rPr>
              <a:t>Consolidarea capacităților și concluzii</a:t>
            </a:r>
            <a:endParaRPr lang="ro-RO" sz="4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ro-RO" sz="2800" dirty="0">
                <a:latin typeface="Corbel" panose="020B0503020204020204" pitchFamily="34" charset="0"/>
              </a:rPr>
              <a:t>16:15 – 17:00</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3625076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ro-RO" sz="4000" b="1" dirty="0">
                <a:solidFill>
                  <a:srgbClr val="002060"/>
                </a:solidFill>
                <a:latin typeface="Verdana" panose="020B0604030504040204" pitchFamily="34" charset="0"/>
              </a:rPr>
              <a:t>Consolidarea capacităților</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ro-RO" dirty="0">
              <a:latin typeface="Corbel" panose="020B0503020204020204" pitchFamily="34" charset="0"/>
            </a:endParaRPr>
          </a:p>
          <a:p>
            <a:pPr marL="0" indent="0">
              <a:buNone/>
            </a:pPr>
            <a:r>
              <a:rPr lang="ro-RO" b="1" dirty="0">
                <a:latin typeface="Corbel" panose="020B0503020204020204" pitchFamily="34" charset="0"/>
              </a:rPr>
              <a:t>Concluzii</a:t>
            </a:r>
          </a:p>
          <a:p>
            <a:pPr marL="0" indent="0">
              <a:buNone/>
            </a:pPr>
            <a:r>
              <a:rPr lang="ro-RO" dirty="0">
                <a:latin typeface="Corbel" panose="020B0503020204020204" pitchFamily="34" charset="0"/>
              </a:rPr>
              <a:t>Unde suntem acum?</a:t>
            </a:r>
          </a:p>
          <a:p>
            <a:pPr marL="0" indent="0">
              <a:buNone/>
            </a:pPr>
            <a:r>
              <a:rPr lang="ro-RO" dirty="0">
                <a:latin typeface="Corbel" panose="020B0503020204020204" pitchFamily="34" charset="0"/>
              </a:rPr>
              <a:t>Este timpul să socializăm și să ne apucăm de treabă</a:t>
            </a:r>
          </a:p>
          <a:p>
            <a:pPr marL="0" indent="0">
              <a:buNone/>
            </a:pPr>
            <a:endParaRPr lang="ro-RO" dirty="0">
              <a:latin typeface="Corbel" panose="020B0503020204020204" pitchFamily="34" charset="0"/>
            </a:endParaRPr>
          </a:p>
          <a:p>
            <a:pPr marL="0" indent="0">
              <a:buNone/>
            </a:pPr>
            <a:endParaRPr lang="ro-RO" dirty="0">
              <a:latin typeface="Corbel" panose="020B0503020204020204" pitchFamily="34" charset="0"/>
            </a:endParaRPr>
          </a:p>
        </p:txBody>
      </p:sp>
      <p:grpSp>
        <p:nvGrpSpPr>
          <p:cNvPr id="4" name="Groep 3"/>
          <p:cNvGrpSpPr/>
          <p:nvPr/>
        </p:nvGrpSpPr>
        <p:grpSpPr>
          <a:xfrm>
            <a:off x="8529852" y="165100"/>
            <a:ext cx="3535830"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Tekstvak 5"/>
            <p:cNvSpPr txBox="1"/>
            <p:nvPr/>
          </p:nvSpPr>
          <p:spPr>
            <a:xfrm>
              <a:off x="9446572" y="1434326"/>
              <a:ext cx="2423164" cy="461665"/>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400" b="1" dirty="0"/>
                <a:t>A Audience (public)</a:t>
              </a:r>
            </a:p>
          </p:txBody>
        </p:sp>
        <p:sp>
          <p:nvSpPr>
            <p:cNvPr id="7" name="Tekstvak 6"/>
            <p:cNvSpPr txBox="1"/>
            <p:nvPr/>
          </p:nvSpPr>
          <p:spPr>
            <a:xfrm>
              <a:off x="9446572" y="5691076"/>
              <a:ext cx="2423164" cy="461665"/>
            </a:xfrm>
            <a:prstGeom prst="rect">
              <a:avLst/>
            </a:prstGeom>
            <a:solidFill>
              <a:schemeClr val="accent2">
                <a:lumMod val="75000"/>
              </a:schemeClr>
            </a:solidFill>
            <a:ln>
              <a:noFill/>
            </a:ln>
          </p:spPr>
          <p:txBody>
            <a:bodyPr wrap="square" rtlCol="0">
              <a:spAutoFit/>
            </a:bodyPr>
            <a:lstStyle/>
            <a:p>
              <a:r>
                <a:rPr lang="ro-RO" sz="2400" b="1" dirty="0">
                  <a:solidFill>
                    <a:prstClr val="black"/>
                  </a:solidFill>
                </a:rPr>
                <a:t>A Action (acțiune)</a:t>
              </a:r>
              <a:r>
                <a:rPr lang="ro-RO" sz="2400" b="1" dirty="0"/>
                <a:t> </a:t>
              </a:r>
            </a:p>
          </p:txBody>
        </p:sp>
        <p:sp>
          <p:nvSpPr>
            <p:cNvPr id="8" name="Tekstvak 7"/>
            <p:cNvSpPr txBox="1"/>
            <p:nvPr/>
          </p:nvSpPr>
          <p:spPr>
            <a:xfrm>
              <a:off x="9446572" y="4626887"/>
              <a:ext cx="2423164" cy="830997"/>
            </a:xfrm>
            <a:prstGeom prst="rect">
              <a:avLst/>
            </a:prstGeom>
            <a:solidFill>
              <a:schemeClr val="accent4">
                <a:lumMod val="75000"/>
              </a:schemeClr>
            </a:solidFill>
            <a:ln>
              <a:noFill/>
            </a:ln>
          </p:spPr>
          <p:txBody>
            <a:bodyPr wrap="square" rtlCol="0">
              <a:spAutoFit/>
            </a:bodyPr>
            <a:lstStyle/>
            <a:p>
              <a:r>
                <a:rPr lang="ro-RO" sz="2400" b="1" dirty="0">
                  <a:solidFill>
                    <a:prstClr val="black"/>
                  </a:solidFill>
                </a:rPr>
                <a:t>M Media (mijloace de comunicare)</a:t>
              </a:r>
              <a:r>
                <a:rPr lang="ro-RO" sz="2400" b="1" dirty="0"/>
                <a:t> </a:t>
              </a:r>
            </a:p>
          </p:txBody>
        </p:sp>
        <p:sp>
          <p:nvSpPr>
            <p:cNvPr id="9" name="Tekstvak 8"/>
            <p:cNvSpPr txBox="1"/>
            <p:nvPr/>
          </p:nvSpPr>
          <p:spPr>
            <a:xfrm>
              <a:off x="9446572" y="3562700"/>
              <a:ext cx="2423164" cy="830997"/>
            </a:xfrm>
            <a:prstGeom prst="rect">
              <a:avLst/>
            </a:prstGeom>
            <a:solidFill>
              <a:schemeClr val="accent4">
                <a:lumMod val="60000"/>
                <a:lumOff val="40000"/>
              </a:schemeClr>
            </a:solidFill>
            <a:ln>
              <a:noFill/>
            </a:ln>
          </p:spPr>
          <p:txBody>
            <a:bodyPr wrap="square" rtlCol="0">
              <a:spAutoFit/>
            </a:bodyPr>
            <a:lstStyle/>
            <a:p>
              <a:r>
                <a:rPr lang="ro-RO" sz="2400" b="1" dirty="0"/>
                <a:t>M Messenger (mesager)</a:t>
              </a:r>
            </a:p>
          </p:txBody>
        </p:sp>
        <p:sp>
          <p:nvSpPr>
            <p:cNvPr id="10" name="Tekstvak 9"/>
            <p:cNvSpPr txBox="1"/>
            <p:nvPr/>
          </p:nvSpPr>
          <p:spPr>
            <a:xfrm>
              <a:off x="9446572" y="2498513"/>
              <a:ext cx="2423164" cy="461665"/>
            </a:xfrm>
            <a:prstGeom prst="rect">
              <a:avLst/>
            </a:prstGeom>
            <a:solidFill>
              <a:schemeClr val="accent4">
                <a:lumMod val="40000"/>
                <a:lumOff val="60000"/>
              </a:schemeClr>
            </a:solidFill>
            <a:ln>
              <a:noFill/>
            </a:ln>
          </p:spPr>
          <p:txBody>
            <a:bodyPr wrap="square" rtlCol="0">
              <a:spAutoFit/>
            </a:bodyPr>
            <a:lstStyle/>
            <a:p>
              <a:r>
                <a:rPr lang="ro-RO" sz="2400" b="1" dirty="0"/>
                <a:t>M Message (mesaj)</a:t>
              </a:r>
            </a:p>
          </p:txBody>
        </p:sp>
        <p:sp>
          <p:nvSpPr>
            <p:cNvPr id="11" name="Tekstvak 10"/>
            <p:cNvSpPr txBox="1"/>
            <p:nvPr/>
          </p:nvSpPr>
          <p:spPr>
            <a:xfrm>
              <a:off x="9446572" y="370139"/>
              <a:ext cx="2423164" cy="461665"/>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400" b="1" dirty="0"/>
                <a:t>G Goal (scop)</a:t>
              </a:r>
            </a:p>
          </p:txBody>
        </p:sp>
      </p:grpSp>
      <p:sp>
        <p:nvSpPr>
          <p:cNvPr id="12" name="Ovaal 11"/>
          <p:cNvSpPr/>
          <p:nvPr/>
        </p:nvSpPr>
        <p:spPr>
          <a:xfrm>
            <a:off x="8802805" y="5447760"/>
            <a:ext cx="2885318" cy="11372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3102518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Corelarea implicării online-offline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ro-RO" dirty="0">
                <a:latin typeface="Corbel" panose="020B0503020204020204" pitchFamily="34" charset="0"/>
              </a:rPr>
              <a:t>Fiecare campanie se învârte în jurul unui apel la acțiune</a:t>
            </a:r>
          </a:p>
          <a:p>
            <a:pPr marL="0" indent="0" algn="ctr">
              <a:buNone/>
            </a:pPr>
            <a:endParaRPr lang="ro-RO" dirty="0">
              <a:latin typeface="Corbel" panose="020B0503020204020204" pitchFamily="34" charset="0"/>
            </a:endParaRPr>
          </a:p>
          <a:p>
            <a:pPr marL="0" indent="0" algn="ctr">
              <a:buNone/>
            </a:pPr>
            <a:r>
              <a:rPr lang="ro-RO" dirty="0">
                <a:latin typeface="Corbel" panose="020B0503020204020204" pitchFamily="34" charset="0"/>
              </a:rPr>
              <a:t>Sunteți pregătiți?</a:t>
            </a:r>
            <a:endParaRPr lang="ro-RO" b="1" dirty="0">
              <a:latin typeface="Corbel" panose="020B0503020204020204" pitchFamily="34" charset="0"/>
            </a:endParaRPr>
          </a:p>
          <a:p>
            <a:pPr marL="0" indent="0" algn="ctr">
              <a:buNone/>
            </a:pPr>
            <a:r>
              <a:rPr lang="ro-RO" b="1" dirty="0">
                <a:latin typeface="Corbel" panose="020B0503020204020204" pitchFamily="34" charset="0"/>
              </a:rPr>
              <a:t>Răspunsul dorit</a:t>
            </a:r>
          </a:p>
          <a:p>
            <a:pPr marL="0" indent="0" algn="ctr">
              <a:buNone/>
            </a:pPr>
            <a:r>
              <a:rPr lang="ro-RO" b="1" dirty="0">
                <a:latin typeface="Corbel" panose="020B0503020204020204" pitchFamily="34" charset="0"/>
              </a:rPr>
              <a:t>Răspunsul critic sau negativ</a:t>
            </a:r>
          </a:p>
          <a:p>
            <a:pPr marL="0" indent="0" algn="ctr">
              <a:buNone/>
            </a:pPr>
            <a:r>
              <a:rPr lang="ro-RO" b="1" dirty="0">
                <a:latin typeface="Corbel" panose="020B0503020204020204" pitchFamily="34" charset="0"/>
              </a:rPr>
              <a:t>Amenințările/violența verbală și/sau fizică</a:t>
            </a:r>
          </a:p>
          <a:p>
            <a:pPr marL="0" indent="0" algn="ctr">
              <a:buNone/>
            </a:pPr>
            <a:endParaRPr lang="ro-RO" dirty="0">
              <a:latin typeface="Corbel" panose="020B0503020204020204" pitchFamily="34" charset="0"/>
            </a:endParaRPr>
          </a:p>
        </p:txBody>
      </p:sp>
      <p:pic>
        <p:nvPicPr>
          <p:cNvPr id="6" name="Afbeelding 5"/>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215862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ro-RO" sz="4000" b="1" dirty="0">
                <a:solidFill>
                  <a:srgbClr val="002060"/>
                </a:solidFill>
                <a:latin typeface="Verdana" panose="020B0604030504040204" pitchFamily="34" charset="0"/>
              </a:rPr>
              <a:t>Care sunt calitățile dvs. de campanie?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xmlns="" val="3482860267"/>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505200">
                  <a:extLst>
                    <a:ext uri="{9D8B030D-6E8A-4147-A177-3AD203B41FA5}">
                      <a16:colId xmlns:a16="http://schemas.microsoft.com/office/drawing/2014/main" xmlns="" val="20002"/>
                    </a:ext>
                  </a:extLst>
                </a:gridCol>
              </a:tblGrid>
              <a:tr h="370840">
                <a:tc>
                  <a:txBody>
                    <a:bodyPr/>
                    <a:lstStyle/>
                    <a:p>
                      <a:pPr algn="ctr"/>
                      <a:endParaRPr lang="ro-RO" sz="2800" b="1" i="1" dirty="0">
                        <a:solidFill>
                          <a:srgbClr val="002060"/>
                        </a:solidFill>
                        <a:latin typeface="Corbel" panose="020B0503020204020204" pitchFamily="34" charset="0"/>
                      </a:endParaRPr>
                    </a:p>
                    <a:p>
                      <a:pPr algn="ctr"/>
                      <a:r>
                        <a:rPr lang="ro-RO" sz="2800" b="1" i="1" dirty="0">
                          <a:solidFill>
                            <a:srgbClr val="002060"/>
                          </a:solidFill>
                          <a:latin typeface="Corbel" panose="020B0503020204020204" pitchFamily="34" charset="0"/>
                        </a:rPr>
                        <a:t>Intern</a:t>
                      </a:r>
                    </a:p>
                    <a:p>
                      <a:pPr algn="ctr"/>
                      <a:r>
                        <a:rPr lang="ro-RO" sz="2800" b="1" i="1" dirty="0">
                          <a:solidFill>
                            <a:srgbClr val="002060"/>
                          </a:solidFill>
                          <a:latin typeface="Corbel" panose="020B0503020204020204" pitchFamily="34" charset="0"/>
                        </a:rPr>
                        <a:t>Puteți influența mai ușor </a:t>
                      </a:r>
                    </a:p>
                    <a:p>
                      <a:pPr algn="ctr"/>
                      <a:r>
                        <a:rPr lang="ro-RO" sz="2800" b="1" i="1" dirty="0">
                          <a:solidFill>
                            <a:srgbClr val="002060"/>
                          </a:solidFill>
                          <a:latin typeface="Corbel" panose="020B0503020204020204" pitchFamily="34" charset="0"/>
                        </a:rPr>
                        <a:t>aceste lucruri</a:t>
                      </a:r>
                    </a:p>
                  </a:txBody>
                  <a:tcPr>
                    <a:lnR w="38100" cap="flat" cmpd="sng" algn="ctr">
                      <a:solidFill>
                        <a:schemeClr val="tx1"/>
                      </a:solidFill>
                      <a:prstDash val="solid"/>
                      <a:round/>
                      <a:headEnd type="none" w="med" len="med"/>
                      <a:tailEnd type="none" w="med" len="med"/>
                    </a:lnR>
                    <a:noFill/>
                  </a:tcPr>
                </a:tc>
                <a:tc>
                  <a:txBody>
                    <a:bodyPr/>
                    <a:lstStyle/>
                    <a:p>
                      <a:r>
                        <a:rPr lang="ro-RO" sz="4000" b="1" dirty="0">
                          <a:solidFill>
                            <a:schemeClr val="tx1"/>
                          </a:solidFill>
                          <a:latin typeface="Corbel" panose="020B0503020204020204" pitchFamily="34" charset="0"/>
                        </a:rPr>
                        <a:t>Puncte forte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ro-RO" sz="4000" b="1" dirty="0">
                          <a:solidFill>
                            <a:schemeClr val="tx1"/>
                          </a:solidFill>
                          <a:latin typeface="Corbel" panose="020B0503020204020204" pitchFamily="34" charset="0"/>
                        </a:rPr>
                        <a:t>Deficiențe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pPr algn="ctr"/>
                      <a:endParaRPr lang="ro-RO" sz="2800" b="1" i="1" dirty="0">
                        <a:solidFill>
                          <a:srgbClr val="002060"/>
                        </a:solidFill>
                        <a:latin typeface="Corbel" panose="020B0503020204020204" pitchFamily="34" charset="0"/>
                      </a:endParaRPr>
                    </a:p>
                    <a:p>
                      <a:pPr algn="ctr"/>
                      <a:r>
                        <a:rPr lang="ro-RO" sz="2800" b="1" i="1" dirty="0">
                          <a:solidFill>
                            <a:srgbClr val="002060"/>
                          </a:solidFill>
                          <a:latin typeface="Corbel" panose="020B0503020204020204" pitchFamily="34" charset="0"/>
                        </a:rPr>
                        <a:t>Extern</a:t>
                      </a:r>
                    </a:p>
                    <a:p>
                      <a:pPr algn="ctr"/>
                      <a:r>
                        <a:rPr lang="ro-RO" sz="2800" b="1" i="1" dirty="0">
                          <a:solidFill>
                            <a:srgbClr val="002060"/>
                          </a:solidFill>
                          <a:latin typeface="Corbel" panose="020B0503020204020204" pitchFamily="34" charset="0"/>
                        </a:rPr>
                        <a:t>Nu puteți influența ușor acești factori</a:t>
                      </a:r>
                    </a:p>
                    <a:p>
                      <a:pPr algn="ctr"/>
                      <a:endParaRPr lang="ro-RO" sz="2800" b="1" i="1" baseline="0" dirty="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ro-RO" sz="4000" b="1" dirty="0">
                          <a:solidFill>
                            <a:schemeClr val="tx1"/>
                          </a:solidFill>
                          <a:latin typeface="Corbel" panose="020B0503020204020204" pitchFamily="34" charset="0"/>
                        </a:rPr>
                        <a:t>Oportunități</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ro-RO" sz="4000" b="1" dirty="0">
                          <a:solidFill>
                            <a:schemeClr val="tx1"/>
                          </a:solidFill>
                          <a:latin typeface="Corbel" panose="020B0503020204020204" pitchFamily="34" charset="0"/>
                        </a:rPr>
                        <a:t>Amenințări</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3507890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4" name="Titel 3"/>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Reflecție</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ro-RO" b="1" dirty="0">
                <a:latin typeface="Corbel" panose="020B0503020204020204" pitchFamily="34" charset="0"/>
              </a:rPr>
              <a:t>Reflectând la programul de astăzi ...</a:t>
            </a:r>
          </a:p>
          <a:p>
            <a:r>
              <a:rPr lang="ro-RO" dirty="0">
                <a:latin typeface="Corbel" panose="020B0503020204020204" pitchFamily="34" charset="0"/>
              </a:rPr>
              <a:t>Ce v-a inspirat?</a:t>
            </a:r>
          </a:p>
          <a:p>
            <a:r>
              <a:rPr lang="ro-RO" dirty="0">
                <a:latin typeface="Corbel" panose="020B0503020204020204" pitchFamily="34" charset="0"/>
              </a:rPr>
              <a:t>Ce merge deja bine?</a:t>
            </a:r>
            <a:r>
              <a:rPr lang="en-US" dirty="0">
                <a:latin typeface="Corbel" panose="020B0503020204020204" pitchFamily="34" charset="0"/>
              </a:rPr>
              <a:t>	</a:t>
            </a:r>
            <a:endParaRPr lang="ro-RO" dirty="0">
              <a:latin typeface="Corbel" panose="020B0503020204020204" pitchFamily="34" charset="0"/>
            </a:endParaRPr>
          </a:p>
          <a:p>
            <a:r>
              <a:rPr lang="ro-RO" dirty="0">
                <a:latin typeface="Corbel" panose="020B0503020204020204" pitchFamily="34" charset="0"/>
              </a:rPr>
              <a:t>Ce este nevoie/mai rămâne de făcut?</a:t>
            </a:r>
          </a:p>
          <a:p>
            <a:r>
              <a:rPr lang="ro-RO" dirty="0">
                <a:latin typeface="Corbel" panose="020B0503020204020204" pitchFamily="34" charset="0"/>
              </a:rPr>
              <a:t>De cine aveți nevoie pentru a realiza acest lucru?</a:t>
            </a:r>
          </a:p>
          <a:p>
            <a:endParaRPr lang="ro-RO" dirty="0"/>
          </a:p>
        </p:txBody>
      </p:sp>
      <p:pic>
        <p:nvPicPr>
          <p:cNvPr id="7" name="Afbeelding 6"/>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325947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Parteneriate </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ro-RO" dirty="0">
                <a:latin typeface="Corbel" panose="020B0503020204020204" pitchFamily="34" charset="0"/>
              </a:rPr>
              <a:t>Întâlniri rapide! </a:t>
            </a:r>
          </a:p>
          <a:p>
            <a:pPr marL="0" indent="0" algn="ctr">
              <a:buNone/>
            </a:pPr>
            <a:r>
              <a:rPr lang="ro-RO" b="1" dirty="0">
                <a:latin typeface="Corbel" panose="020B0503020204020204" pitchFamily="34" charset="0"/>
              </a:rPr>
              <a:t>Căutați în sală potențiali parteneri</a:t>
            </a:r>
          </a:p>
          <a:p>
            <a:pPr marL="0" indent="0" algn="ctr">
              <a:buNone/>
            </a:pPr>
            <a:r>
              <a:rPr lang="ro-RO" b="1" dirty="0">
                <a:latin typeface="Corbel" panose="020B0503020204020204" pitchFamily="34" charset="0"/>
              </a:rPr>
              <a:t>Conveniți asupra unor acorduri de lucru pentru colaborare</a:t>
            </a:r>
          </a:p>
          <a:p>
            <a:pPr marL="0" indent="0" algn="ctr">
              <a:buNone/>
            </a:pPr>
            <a:r>
              <a:rPr lang="ro-RO" b="1" dirty="0">
                <a:latin typeface="Corbel" panose="020B0503020204020204" pitchFamily="34" charset="0"/>
              </a:rPr>
              <a:t>Împărtășiți rezultatele în plen</a:t>
            </a:r>
          </a:p>
          <a:p>
            <a:pPr marL="0" indent="0" algn="ctr">
              <a:buNone/>
            </a:pPr>
            <a:r>
              <a:rPr lang="ro-RO" dirty="0">
                <a:latin typeface="Corbel" panose="020B0503020204020204" pitchFamily="34" charset="0"/>
              </a:rPr>
              <a:t>20 min.</a:t>
            </a:r>
          </a:p>
          <a:p>
            <a:pPr marL="0" indent="0" algn="ctr">
              <a:buNone/>
            </a:pPr>
            <a:endParaRPr lang="ro-RO" b="1" dirty="0">
              <a:latin typeface="Corbel" panose="020B0503020204020204" pitchFamily="34" charset="0"/>
            </a:endParaRPr>
          </a:p>
          <a:p>
            <a:pPr marL="0" indent="0" algn="ctr">
              <a:buNone/>
            </a:pPr>
            <a:endParaRPr lang="ro-RO" b="1"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386511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Drum bun spre casă</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ro-RO" b="1" dirty="0">
                <a:latin typeface="Corbel" panose="020B0503020204020204" pitchFamily="34" charset="0"/>
              </a:rPr>
              <a:t>Radicalisation Awareness Network</a:t>
            </a:r>
          </a:p>
          <a:p>
            <a:pPr marL="0" indent="0" algn="ctr">
              <a:buNone/>
            </a:pPr>
            <a:r>
              <a:rPr lang="ro-RO" dirty="0">
                <a:latin typeface="Corbel" panose="020B0503020204020204" pitchFamily="34" charset="0"/>
              </a:rPr>
              <a:t>Wim Klei – w.klei@radaradvies.nl +31 6 4229 7277</a:t>
            </a:r>
          </a:p>
        </p:txBody>
      </p:sp>
      <p:pic>
        <p:nvPicPr>
          <p:cNvPr id="4" name="Afbeelding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815882"/>
          </a:xfrm>
          <a:prstGeom prst="rect">
            <a:avLst/>
          </a:prstGeom>
          <a:solidFill>
            <a:schemeClr val="accent4">
              <a:lumMod val="20000"/>
              <a:lumOff val="80000"/>
            </a:schemeClr>
          </a:solidFill>
        </p:spPr>
        <p:txBody>
          <a:bodyPr wrap="square" rtlCol="0">
            <a:spAutoFit/>
          </a:bodyPr>
          <a:lstStyle/>
          <a:p>
            <a:pPr algn="ctr"/>
            <a:r>
              <a:rPr lang="ro-RO" sz="2800" b="1" dirty="0">
                <a:latin typeface="Corbel" panose="020B0503020204020204" pitchFamily="34" charset="0"/>
              </a:rPr>
              <a:t>Evaluare</a:t>
            </a:r>
          </a:p>
          <a:p>
            <a:pPr algn="ctr"/>
            <a:r>
              <a:rPr lang="ro-RO" sz="2800" dirty="0">
                <a:latin typeface="Corbel" panose="020B0503020204020204" pitchFamily="34" charset="0"/>
              </a:rPr>
              <a:t>Vă rugăm să completați formularul de evaluare care vă va fi trimis </a:t>
            </a:r>
          </a:p>
          <a:p>
            <a:pPr algn="ctr"/>
            <a:r>
              <a:rPr lang="ro-RO" sz="2800" dirty="0">
                <a:latin typeface="Corbel" panose="020B0503020204020204" pitchFamily="34" charset="0"/>
              </a:rPr>
              <a:t>prin e-mail</a:t>
            </a:r>
          </a:p>
          <a:p>
            <a:pPr algn="ctr"/>
            <a:r>
              <a:rPr lang="ro-RO" sz="2800" dirty="0">
                <a:latin typeface="Corbel" panose="020B0503020204020204" pitchFamily="34" charset="0"/>
              </a:rPr>
              <a:t>Vă mulțumim</a:t>
            </a:r>
          </a:p>
        </p:txBody>
      </p:sp>
    </p:spTree>
    <p:extLst>
      <p:ext uri="{BB962C8B-B14F-4D97-AF65-F5344CB8AC3E}">
        <p14:creationId xmlns:p14="http://schemas.microsoft.com/office/powerpoint/2010/main" xmlns="" val="197388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o-RO" sz="4000" b="1" dirty="0">
                <a:solidFill>
                  <a:srgbClr val="002060"/>
                </a:solidFill>
                <a:latin typeface="Verdana" panose="020B0604030504040204" pitchFamily="34" charset="0"/>
              </a:rPr>
              <a:t>Programul de astăzi</a:t>
            </a:r>
            <a:endParaRPr lang="ro-RO"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lnSpcReduction="10000"/>
          </a:bodyPr>
          <a:lstStyle/>
          <a:p>
            <a:pPr marL="0" indent="0">
              <a:buNone/>
            </a:pPr>
            <a:r>
              <a:rPr lang="ro-RO" dirty="0">
                <a:latin typeface="Corbel" panose="020B0503020204020204" pitchFamily="34" charset="0"/>
              </a:rPr>
              <a:t>09:00</a:t>
            </a:r>
            <a:r>
              <a:rPr lang="en-US" dirty="0">
                <a:latin typeface="Corbel" panose="020B0503020204020204" pitchFamily="34" charset="0"/>
              </a:rPr>
              <a:t>		</a:t>
            </a:r>
            <a:r>
              <a:rPr lang="ro-RO" dirty="0">
                <a:latin typeface="Corbel" panose="020B0503020204020204" pitchFamily="34" charset="0"/>
              </a:rPr>
              <a:t>Bun venit</a:t>
            </a:r>
          </a:p>
          <a:p>
            <a:pPr marL="0" indent="0">
              <a:buNone/>
            </a:pPr>
            <a:r>
              <a:rPr lang="ro-RO" dirty="0">
                <a:latin typeface="Corbel" panose="020B0503020204020204" pitchFamily="34" charset="0"/>
              </a:rPr>
              <a:t>09:45</a:t>
            </a:r>
            <a:r>
              <a:rPr lang="en-US" dirty="0">
                <a:latin typeface="Corbel" panose="020B0503020204020204" pitchFamily="34" charset="0"/>
              </a:rPr>
              <a:t>		</a:t>
            </a:r>
            <a:r>
              <a:rPr lang="ro-RO" dirty="0">
                <a:latin typeface="Corbel" panose="020B0503020204020204" pitchFamily="34" charset="0"/>
              </a:rPr>
              <a:t>Stabilirea cadrului</a:t>
            </a:r>
          </a:p>
          <a:p>
            <a:pPr marL="0" indent="0">
              <a:buNone/>
            </a:pPr>
            <a:r>
              <a:rPr lang="ro-RO" dirty="0">
                <a:latin typeface="Corbel" panose="020B0503020204020204" pitchFamily="34" charset="0"/>
              </a:rPr>
              <a:t>10:30</a:t>
            </a:r>
            <a:r>
              <a:rPr lang="en-US" dirty="0">
                <a:latin typeface="Corbel" panose="020B0503020204020204" pitchFamily="34" charset="0"/>
              </a:rPr>
              <a:t>		</a:t>
            </a:r>
            <a:r>
              <a:rPr lang="ro-RO" dirty="0">
                <a:latin typeface="Corbel" panose="020B0503020204020204" pitchFamily="34" charset="0"/>
              </a:rPr>
              <a:t>Pauză de cafea</a:t>
            </a:r>
          </a:p>
          <a:p>
            <a:pPr marL="0" indent="0">
              <a:buNone/>
            </a:pPr>
            <a:r>
              <a:rPr lang="ro-RO" dirty="0">
                <a:latin typeface="Corbel" panose="020B0503020204020204" pitchFamily="34" charset="0"/>
              </a:rPr>
              <a:t>11:00</a:t>
            </a:r>
            <a:r>
              <a:rPr lang="en-US" dirty="0">
                <a:latin typeface="Corbel" panose="020B0503020204020204" pitchFamily="34" charset="0"/>
              </a:rPr>
              <a:t>		</a:t>
            </a:r>
            <a:r>
              <a:rPr lang="ro-RO" dirty="0">
                <a:latin typeface="Corbel" panose="020B0503020204020204" pitchFamily="34" charset="0"/>
              </a:rPr>
              <a:t>Cum să vă dezvoltați strategia</a:t>
            </a:r>
            <a:r>
              <a:rPr lang="ro-RO" dirty="0">
                <a:solidFill>
                  <a:srgbClr val="FF0000"/>
                </a:solidFill>
                <a:latin typeface="Corbel" panose="020B0503020204020204" pitchFamily="34" charset="0"/>
              </a:rPr>
              <a:t> </a:t>
            </a:r>
            <a:r>
              <a:rPr lang="ro-RO" dirty="0">
                <a:latin typeface="Corbel" panose="020B0503020204020204" pitchFamily="34" charset="0"/>
              </a:rPr>
              <a:t>online C/A?</a:t>
            </a:r>
          </a:p>
          <a:p>
            <a:pPr marL="0" indent="0">
              <a:buNone/>
            </a:pPr>
            <a:r>
              <a:rPr lang="ro-RO" dirty="0">
                <a:latin typeface="Corbel" panose="020B0503020204020204" pitchFamily="34" charset="0"/>
              </a:rPr>
              <a:t>12:30</a:t>
            </a:r>
            <a:r>
              <a:rPr lang="en-US" dirty="0">
                <a:latin typeface="Corbel" panose="020B0503020204020204" pitchFamily="34" charset="0"/>
              </a:rPr>
              <a:t>		</a:t>
            </a:r>
            <a:r>
              <a:rPr lang="ro-RO" dirty="0">
                <a:latin typeface="Corbel" panose="020B0503020204020204" pitchFamily="34" charset="0"/>
              </a:rPr>
              <a:t>Pauză de prânz</a:t>
            </a:r>
          </a:p>
          <a:p>
            <a:pPr marL="0" indent="0">
              <a:buNone/>
            </a:pPr>
            <a:r>
              <a:rPr lang="ro-RO" dirty="0">
                <a:latin typeface="Corbel" panose="020B0503020204020204" pitchFamily="34" charset="0"/>
              </a:rPr>
              <a:t>13:30</a:t>
            </a:r>
            <a:r>
              <a:rPr lang="en-US" dirty="0">
                <a:latin typeface="Corbel" panose="020B0503020204020204" pitchFamily="34" charset="0"/>
              </a:rPr>
              <a:t>		</a:t>
            </a:r>
            <a:r>
              <a:rPr lang="ro-RO" dirty="0">
                <a:latin typeface="Corbel" panose="020B0503020204020204" pitchFamily="34" charset="0"/>
              </a:rPr>
              <a:t>Cum funcționează mediul online?</a:t>
            </a:r>
          </a:p>
          <a:p>
            <a:pPr marL="0" indent="0">
              <a:buNone/>
            </a:pPr>
            <a:r>
              <a:rPr lang="ro-RO" dirty="0">
                <a:latin typeface="Corbel" panose="020B0503020204020204" pitchFamily="34" charset="0"/>
              </a:rPr>
              <a:t>15:30</a:t>
            </a:r>
            <a:r>
              <a:rPr lang="en-US" dirty="0">
                <a:latin typeface="Corbel" panose="020B0503020204020204" pitchFamily="34" charset="0"/>
              </a:rPr>
              <a:t>		</a:t>
            </a:r>
            <a:r>
              <a:rPr lang="ro-RO" dirty="0">
                <a:latin typeface="Corbel" panose="020B0503020204020204" pitchFamily="34" charset="0"/>
              </a:rPr>
              <a:t>Pauză de ceai</a:t>
            </a:r>
          </a:p>
          <a:p>
            <a:pPr marL="0" indent="0">
              <a:buNone/>
            </a:pPr>
            <a:r>
              <a:rPr lang="ro-RO" dirty="0">
                <a:latin typeface="Corbel" panose="020B0503020204020204" pitchFamily="34" charset="0"/>
              </a:rPr>
              <a:t>16:15</a:t>
            </a:r>
            <a:r>
              <a:rPr lang="en-US" dirty="0">
                <a:latin typeface="Corbel" panose="020B0503020204020204" pitchFamily="34" charset="0"/>
              </a:rPr>
              <a:t>		</a:t>
            </a:r>
            <a:r>
              <a:rPr lang="ro-RO" dirty="0">
                <a:latin typeface="Corbel" panose="020B0503020204020204" pitchFamily="34" charset="0"/>
              </a:rPr>
              <a:t>Consolidarea capacităților</a:t>
            </a:r>
          </a:p>
          <a:p>
            <a:pPr marL="0" indent="0">
              <a:buNone/>
            </a:pPr>
            <a:r>
              <a:rPr lang="ro-RO" dirty="0">
                <a:latin typeface="Corbel" panose="020B0503020204020204" pitchFamily="34" charset="0"/>
              </a:rPr>
              <a:t>17:00</a:t>
            </a:r>
            <a:r>
              <a:rPr lang="en-US" dirty="0">
                <a:latin typeface="Corbel" panose="020B0503020204020204" pitchFamily="34" charset="0"/>
              </a:rPr>
              <a:t>		</a:t>
            </a:r>
            <a:r>
              <a:rPr lang="ro-RO" dirty="0">
                <a:latin typeface="Corbel" panose="020B0503020204020204" pitchFamily="34" charset="0"/>
              </a:rPr>
              <a:t>Încheiere</a:t>
            </a: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4" name="Tekstvak 13"/>
            <p:cNvSpPr txBox="1"/>
            <p:nvPr/>
          </p:nvSpPr>
          <p:spPr>
            <a:xfrm>
              <a:off x="9446572" y="1434326"/>
              <a:ext cx="2423164" cy="40011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ro-RO" sz="2000" b="1" dirty="0"/>
                <a:t>A Audience (public)</a:t>
              </a:r>
            </a:p>
          </p:txBody>
        </p:sp>
        <p:sp>
          <p:nvSpPr>
            <p:cNvPr id="15" name="Tekstvak 14"/>
            <p:cNvSpPr txBox="1"/>
            <p:nvPr/>
          </p:nvSpPr>
          <p:spPr>
            <a:xfrm>
              <a:off x="9446572" y="5691076"/>
              <a:ext cx="2423164" cy="400110"/>
            </a:xfrm>
            <a:prstGeom prst="rect">
              <a:avLst/>
            </a:prstGeom>
            <a:solidFill>
              <a:schemeClr val="accent2">
                <a:lumMod val="75000"/>
              </a:schemeClr>
            </a:solidFill>
            <a:ln>
              <a:noFill/>
            </a:ln>
          </p:spPr>
          <p:txBody>
            <a:bodyPr wrap="square" rtlCol="0">
              <a:spAutoFit/>
            </a:bodyPr>
            <a:lstStyle/>
            <a:p>
              <a:r>
                <a:rPr lang="ro-RO" sz="2000" b="1" dirty="0">
                  <a:solidFill>
                    <a:prstClr val="black"/>
                  </a:solidFill>
                </a:rPr>
                <a:t>A Action (acțiune)</a:t>
              </a:r>
              <a:r>
                <a:rPr lang="ro-RO" sz="2000" b="1" dirty="0"/>
                <a:t> </a:t>
              </a:r>
            </a:p>
          </p:txBody>
        </p:sp>
        <p:sp>
          <p:nvSpPr>
            <p:cNvPr id="16" name="Tekstvak 15"/>
            <p:cNvSpPr txBox="1"/>
            <p:nvPr/>
          </p:nvSpPr>
          <p:spPr>
            <a:xfrm>
              <a:off x="9446572" y="4626887"/>
              <a:ext cx="2423164" cy="707886"/>
            </a:xfrm>
            <a:prstGeom prst="rect">
              <a:avLst/>
            </a:prstGeom>
            <a:solidFill>
              <a:schemeClr val="accent4">
                <a:lumMod val="75000"/>
              </a:schemeClr>
            </a:solidFill>
            <a:ln>
              <a:noFill/>
            </a:ln>
          </p:spPr>
          <p:txBody>
            <a:bodyPr wrap="square" rtlCol="0">
              <a:spAutoFit/>
            </a:bodyPr>
            <a:lstStyle/>
            <a:p>
              <a:r>
                <a:rPr lang="ro-RO" sz="2000" b="1" dirty="0">
                  <a:solidFill>
                    <a:prstClr val="black"/>
                  </a:solidFill>
                </a:rPr>
                <a:t>M Media (mijloace de comunicare)</a:t>
              </a:r>
              <a:r>
                <a:rPr lang="ro-RO" sz="2000" b="1" dirty="0"/>
                <a:t> </a:t>
              </a:r>
            </a:p>
          </p:txBody>
        </p:sp>
        <p:sp>
          <p:nvSpPr>
            <p:cNvPr id="17" name="Tekstvak 16"/>
            <p:cNvSpPr txBox="1"/>
            <p:nvPr/>
          </p:nvSpPr>
          <p:spPr>
            <a:xfrm>
              <a:off x="9446572" y="3562700"/>
              <a:ext cx="2423164" cy="707886"/>
            </a:xfrm>
            <a:prstGeom prst="rect">
              <a:avLst/>
            </a:prstGeom>
            <a:solidFill>
              <a:schemeClr val="accent4">
                <a:lumMod val="60000"/>
                <a:lumOff val="40000"/>
              </a:schemeClr>
            </a:solidFill>
            <a:ln>
              <a:noFill/>
            </a:ln>
          </p:spPr>
          <p:txBody>
            <a:bodyPr wrap="square" rtlCol="0">
              <a:spAutoFit/>
            </a:bodyPr>
            <a:lstStyle/>
            <a:p>
              <a:r>
                <a:rPr lang="ro-RO" sz="2000" b="1" dirty="0"/>
                <a:t>M Messenger (mesager)</a:t>
              </a:r>
            </a:p>
          </p:txBody>
        </p:sp>
        <p:sp>
          <p:nvSpPr>
            <p:cNvPr id="18" name="Tekstvak 17"/>
            <p:cNvSpPr txBox="1"/>
            <p:nvPr/>
          </p:nvSpPr>
          <p:spPr>
            <a:xfrm>
              <a:off x="9446572" y="2498513"/>
              <a:ext cx="2423164" cy="400110"/>
            </a:xfrm>
            <a:prstGeom prst="rect">
              <a:avLst/>
            </a:prstGeom>
            <a:solidFill>
              <a:schemeClr val="accent4">
                <a:lumMod val="40000"/>
                <a:lumOff val="60000"/>
              </a:schemeClr>
            </a:solidFill>
            <a:ln>
              <a:noFill/>
            </a:ln>
          </p:spPr>
          <p:txBody>
            <a:bodyPr wrap="square" rtlCol="0">
              <a:spAutoFit/>
            </a:bodyPr>
            <a:lstStyle/>
            <a:p>
              <a:r>
                <a:rPr lang="ro-RO" sz="2000" b="1" dirty="0"/>
                <a:t>M Message (mesaj)</a:t>
              </a:r>
            </a:p>
          </p:txBody>
        </p:sp>
        <p:sp>
          <p:nvSpPr>
            <p:cNvPr id="19" name="Tekstvak 18"/>
            <p:cNvSpPr txBox="1"/>
            <p:nvPr/>
          </p:nvSpPr>
          <p:spPr>
            <a:xfrm>
              <a:off x="9446572" y="370139"/>
              <a:ext cx="2423164" cy="400110"/>
            </a:xfrm>
            <a:prstGeom prst="rect">
              <a:avLst/>
            </a:prstGeom>
            <a:solidFill>
              <a:schemeClr val="bg1"/>
            </a:solidFill>
            <a:ln w="12700">
              <a:solidFill>
                <a:schemeClr val="accent4">
                  <a:lumMod val="60000"/>
                  <a:lumOff val="40000"/>
                </a:schemeClr>
              </a:solidFill>
            </a:ln>
          </p:spPr>
          <p:txBody>
            <a:bodyPr wrap="square" rtlCol="0">
              <a:spAutoFit/>
            </a:bodyPr>
            <a:lstStyle/>
            <a:p>
              <a:r>
                <a:rPr lang="ro-RO" sz="2000" b="1" dirty="0"/>
                <a:t>G Goal (scop)</a:t>
              </a:r>
            </a:p>
          </p:txBody>
        </p:sp>
      </p:grpSp>
    </p:spTree>
    <p:extLst>
      <p:ext uri="{BB962C8B-B14F-4D97-AF65-F5344CB8AC3E}">
        <p14:creationId xmlns:p14="http://schemas.microsoft.com/office/powerpoint/2010/main" xmlns="" val="53063746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4281</TotalTime>
  <Words>9232</Words>
  <Application>Microsoft Office PowerPoint</Application>
  <PresentationFormat>Custom</PresentationFormat>
  <Paragraphs>1131</Paragraphs>
  <Slides>89</Slides>
  <Notes>86</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Kantoorthema</vt:lpstr>
      <vt:lpstr>Crearea de campanii online în jurul contradiscursurilor și discursurilor alternative</vt:lpstr>
      <vt:lpstr>Obiectiv</vt:lpstr>
      <vt:lpstr>Principii de lucru</vt:lpstr>
      <vt:lpstr>Programul de abilitare a societății civile</vt:lpstr>
      <vt:lpstr>Schimburi de experiență</vt:lpstr>
      <vt:lpstr>Schimburi de așteptări</vt:lpstr>
      <vt:lpstr>Șase întrebări de bază</vt:lpstr>
      <vt:lpstr>Slide 8</vt:lpstr>
      <vt:lpstr>Programul de astăzi</vt:lpstr>
      <vt:lpstr>Stabilirea cadrului</vt:lpstr>
      <vt:lpstr>Mesajele extremiste sau teroriste violente</vt:lpstr>
      <vt:lpstr>Slide 12</vt:lpstr>
      <vt:lpstr>Definiție</vt:lpstr>
      <vt:lpstr>Viziunea RAN privind radicalizarea</vt:lpstr>
      <vt:lpstr>Cum vin în întâmpinare grupurile extremiste?</vt:lpstr>
      <vt:lpstr>Discuție</vt:lpstr>
      <vt:lpstr>Poate fi comunicarea online un instrument de intervenție?</vt:lpstr>
      <vt:lpstr>https://youtu.be/IjIQ0ctzyZE</vt:lpstr>
      <vt:lpstr>Link…</vt:lpstr>
      <vt:lpstr>Slide 20</vt:lpstr>
      <vt:lpstr>Slide 21</vt:lpstr>
      <vt:lpstr>Slide 22</vt:lpstr>
      <vt:lpstr>Reflecție în plen</vt:lpstr>
      <vt:lpstr>Pauză de cafea</vt:lpstr>
      <vt:lpstr>Cum să vă dezvoltați strategia online?</vt:lpstr>
      <vt:lpstr>Campaniile online: de ce?</vt:lpstr>
      <vt:lpstr>Strategii de comunicare </vt:lpstr>
      <vt:lpstr>Slide 28</vt:lpstr>
      <vt:lpstr>Slide 29</vt:lpstr>
      <vt:lpstr>Strategia de campanie</vt:lpstr>
      <vt:lpstr>Care este scopul dvs.?</vt:lpstr>
      <vt:lpstr>Scopuri: de unde se începe?</vt:lpstr>
      <vt:lpstr>Definirea scopului dvs.</vt:lpstr>
      <vt:lpstr>Exemple de scopuri S.M.A.R.T.</vt:lpstr>
      <vt:lpstr>Exercițiu</vt:lpstr>
      <vt:lpstr>Care este publicul dvs. țintă?</vt:lpstr>
      <vt:lpstr>Slide 37</vt:lpstr>
      <vt:lpstr>Slide 38</vt:lpstr>
      <vt:lpstr>Vă cunoașteți bine publicul-țintă?</vt:lpstr>
      <vt:lpstr>Ce să faceți și ce să nu faceți</vt:lpstr>
      <vt:lpstr>Pauză de cafea</vt:lpstr>
      <vt:lpstr>Care este mesajul dvs.?</vt:lpstr>
      <vt:lpstr>Slide 43</vt:lpstr>
      <vt:lpstr>Slide 44</vt:lpstr>
      <vt:lpstr>Slide 45</vt:lpstr>
      <vt:lpstr>Cum să creați un conținut atractiv?</vt:lpstr>
      <vt:lpstr>Cine este mesagerul?</vt:lpstr>
      <vt:lpstr>Exemplu</vt:lpstr>
      <vt:lpstr>Slide 49</vt:lpstr>
      <vt:lpstr>Slide 50</vt:lpstr>
      <vt:lpstr>Credibilitatea este cheia succesului</vt:lpstr>
      <vt:lpstr>Slide 52</vt:lpstr>
      <vt:lpstr>Am ajuns la jumătate! </vt:lpstr>
      <vt:lpstr>Instrument util: modele de campanie</vt:lpstr>
      <vt:lpstr>Cum funcționează mediul online?</vt:lpstr>
      <vt:lpstr>De la strategie la operațiune</vt:lpstr>
      <vt:lpstr>Slide 57</vt:lpstr>
      <vt:lpstr>Slide 58</vt:lpstr>
      <vt:lpstr>Cum ajungeți la oameni cu mesajul dvs.?</vt:lpstr>
      <vt:lpstr>Online = dialog dinamic</vt:lpstr>
      <vt:lpstr>Camera de ecouri sau efectul de bule</vt:lpstr>
      <vt:lpstr>Cum veți influența schimbarea de comportament?</vt:lpstr>
      <vt:lpstr>Exercițiu</vt:lpstr>
      <vt:lpstr>Trei platforme majore de comunicare socială</vt:lpstr>
      <vt:lpstr>Slide 65</vt:lpstr>
      <vt:lpstr>Slide 66</vt:lpstr>
      <vt:lpstr>10 principii fundamentale</vt:lpstr>
      <vt:lpstr>5 din 10</vt:lpstr>
      <vt:lpstr>Slide 69</vt:lpstr>
      <vt:lpstr>Slide 70</vt:lpstr>
      <vt:lpstr>Ce funcționează pe Facebook?</vt:lpstr>
      <vt:lpstr>Publicul organic vs. publicul plătit</vt:lpstr>
      <vt:lpstr>Slide 73</vt:lpstr>
      <vt:lpstr>Ce funcționează pe Twitter?</vt:lpstr>
      <vt:lpstr>Pauză de ceai</vt:lpstr>
      <vt:lpstr>Sunteți pe calea cea bună?</vt:lpstr>
      <vt:lpstr>Discursul de incitare la ură: ce se poate face?</vt:lpstr>
      <vt:lpstr>Pachet de informare pentru contradiscurs</vt:lpstr>
      <vt:lpstr>Slide 79</vt:lpstr>
      <vt:lpstr>Slide 80</vt:lpstr>
      <vt:lpstr>Exercițiu</vt:lpstr>
      <vt:lpstr>Instrumente, tutoriale și manuale</vt:lpstr>
      <vt:lpstr>Consolidarea capacităților și concluzii</vt:lpstr>
      <vt:lpstr>Consolidarea capacităților</vt:lpstr>
      <vt:lpstr>Corelarea implicării online-offline</vt:lpstr>
      <vt:lpstr>Care sunt calitățile dvs. de campanie?</vt:lpstr>
      <vt:lpstr>Reflecție</vt:lpstr>
      <vt:lpstr>Parteneriate </vt:lpstr>
      <vt:lpstr>Drum bun spre casă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Ciprian</cp:lastModifiedBy>
  <cp:revision>968</cp:revision>
  <cp:lastPrinted>2017-03-23T07:44:36Z</cp:lastPrinted>
  <dcterms:created xsi:type="dcterms:W3CDTF">2017-02-22T13:10:37Z</dcterms:created>
  <dcterms:modified xsi:type="dcterms:W3CDTF">2017-04-28T13:11:03Z</dcterms:modified>
</cp:coreProperties>
</file>