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sldIdLst>
    <p:sldId id="256" r:id="rId2"/>
    <p:sldId id="258" r:id="rId3"/>
    <p:sldId id="259" r:id="rId4"/>
    <p:sldId id="412" r:id="rId5"/>
    <p:sldId id="260" r:id="rId6"/>
    <p:sldId id="411" r:id="rId7"/>
    <p:sldId id="333" r:id="rId8"/>
    <p:sldId id="553" r:id="rId9"/>
    <p:sldId id="263" r:id="rId10"/>
    <p:sldId id="527" r:id="rId11"/>
    <p:sldId id="425" r:id="rId12"/>
    <p:sldId id="551" r:id="rId13"/>
    <p:sldId id="516" r:id="rId14"/>
    <p:sldId id="517" r:id="rId15"/>
    <p:sldId id="414" r:id="rId16"/>
    <p:sldId id="427" r:id="rId17"/>
    <p:sldId id="320" r:id="rId18"/>
    <p:sldId id="431" r:id="rId19"/>
    <p:sldId id="432" r:id="rId20"/>
    <p:sldId id="468" r:id="rId21"/>
    <p:sldId id="504" r:id="rId22"/>
    <p:sldId id="505" r:id="rId23"/>
    <p:sldId id="430" r:id="rId24"/>
    <p:sldId id="272" r:id="rId25"/>
    <p:sldId id="526" r:id="rId26"/>
    <p:sldId id="543" r:id="rId27"/>
    <p:sldId id="544" r:id="rId28"/>
    <p:sldId id="545" r:id="rId29"/>
    <p:sldId id="546" r:id="rId30"/>
    <p:sldId id="356" r:id="rId31"/>
    <p:sldId id="433" r:id="rId32"/>
    <p:sldId id="480" r:id="rId33"/>
    <p:sldId id="439" r:id="rId34"/>
    <p:sldId id="521" r:id="rId35"/>
    <p:sldId id="435" r:id="rId36"/>
    <p:sldId id="385" r:id="rId37"/>
    <p:sldId id="554" r:id="rId38"/>
    <p:sldId id="481" r:id="rId39"/>
    <p:sldId id="347" r:id="rId40"/>
    <p:sldId id="375" r:id="rId41"/>
    <p:sldId id="528" r:id="rId42"/>
    <p:sldId id="444" r:id="rId43"/>
    <p:sldId id="498" r:id="rId44"/>
    <p:sldId id="499" r:id="rId45"/>
    <p:sldId id="500" r:id="rId46"/>
    <p:sldId id="518" r:id="rId47"/>
    <p:sldId id="445" r:id="rId48"/>
    <p:sldId id="450" r:id="rId49"/>
    <p:sldId id="502" r:id="rId50"/>
    <p:sldId id="507" r:id="rId51"/>
    <p:sldId id="453" r:id="rId52"/>
    <p:sldId id="452" r:id="rId53"/>
    <p:sldId id="488" r:id="rId54"/>
    <p:sldId id="489" r:id="rId55"/>
    <p:sldId id="529" r:id="rId56"/>
    <p:sldId id="358" r:id="rId57"/>
    <p:sldId id="267" r:id="rId58"/>
    <p:sldId id="456" r:id="rId59"/>
    <p:sldId id="519" r:id="rId60"/>
    <p:sldId id="343" r:id="rId61"/>
    <p:sldId id="520" r:id="rId62"/>
    <p:sldId id="484" r:id="rId63"/>
    <p:sldId id="399" r:id="rId64"/>
    <p:sldId id="459" r:id="rId65"/>
    <p:sldId id="423" r:id="rId66"/>
    <p:sldId id="461" r:id="rId67"/>
    <p:sldId id="460" r:id="rId68"/>
    <p:sldId id="462" r:id="rId69"/>
    <p:sldId id="501" r:id="rId70"/>
    <p:sldId id="463" r:id="rId71"/>
    <p:sldId id="464" r:id="rId72"/>
    <p:sldId id="469" r:id="rId73"/>
    <p:sldId id="472" r:id="rId74"/>
    <p:sldId id="473" r:id="rId75"/>
    <p:sldId id="547" r:id="rId76"/>
    <p:sldId id="471" r:id="rId77"/>
    <p:sldId id="467" r:id="rId78"/>
    <p:sldId id="335" r:id="rId79"/>
    <p:sldId id="337" r:id="rId80"/>
    <p:sldId id="338" r:id="rId81"/>
    <p:sldId id="401" r:id="rId82"/>
    <p:sldId id="552" r:id="rId83"/>
    <p:sldId id="530" r:id="rId84"/>
    <p:sldId id="268" r:id="rId85"/>
    <p:sldId id="542" r:id="rId86"/>
    <p:sldId id="548" r:id="rId87"/>
    <p:sldId id="549" r:id="rId88"/>
    <p:sldId id="376" r:id="rId89"/>
    <p:sldId id="550" r:id="rId90"/>
  </p:sldIdLst>
  <p:sldSz cx="12192000" cy="6858000"/>
  <p:notesSz cx="6805613" cy="99441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3132">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616" autoAdjust="0"/>
    <p:restoredTop sz="58934" autoAdjust="0"/>
  </p:normalViewPr>
  <p:slideViewPr>
    <p:cSldViewPr snapToGrid="0">
      <p:cViewPr varScale="1">
        <p:scale>
          <a:sx n="67" d="100"/>
          <a:sy n="67" d="100"/>
        </p:scale>
        <p:origin x="1476" y="48"/>
      </p:cViewPr>
      <p:guideLst>
        <p:guide orient="horz" pos="2160"/>
        <p:guide pos="3840"/>
      </p:guideLst>
    </p:cSldViewPr>
  </p:slideViewPr>
  <p:notesTextViewPr>
    <p:cViewPr>
      <p:scale>
        <a:sx n="125" d="100"/>
        <a:sy n="125" d="100"/>
      </p:scale>
      <p:origin x="0" y="0"/>
    </p:cViewPr>
  </p:notesTextViewPr>
  <p:notesViewPr>
    <p:cSldViewPr snapToGrid="0">
      <p:cViewPr varScale="1">
        <p:scale>
          <a:sx n="75" d="100"/>
          <a:sy n="75" d="100"/>
        </p:scale>
        <p:origin x="-4056" y="-90"/>
      </p:cViewPr>
      <p:guideLst>
        <p:guide orient="horz" pos="3132"/>
        <p:guide pos="214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22E6C923-247F-42EC-97CA-193C612D7E8A}" type="datetimeFigureOut">
              <a:rPr lang="nl-NL" smtClean="0"/>
              <a:t>3-7-2017</a:t>
            </a:fld>
            <a:endParaRPr lang="hr-HR"/>
          </a:p>
        </p:txBody>
      </p:sp>
      <p:sp>
        <p:nvSpPr>
          <p:cNvPr id="4" name="Tijdelijke aanduiding voor dia-afbeelding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1B450F8D-C28B-42C0-9DBB-F09AF2880D55}" type="slidenum">
              <a:rPr lang="nl-NL" smtClean="0"/>
              <a:t>‹#›</a:t>
            </a:fld>
            <a:endParaRPr lang="hr-HR"/>
          </a:p>
        </p:txBody>
      </p:sp>
    </p:spTree>
    <p:extLst>
      <p:ext uri="{BB962C8B-B14F-4D97-AF65-F5344CB8AC3E}">
        <p14:creationId xmlns:p14="http://schemas.microsoft.com/office/powerpoint/2010/main" val="1107288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netz-gegen-nazis.de/"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ykH6peLv1wk"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hasshilft.de/index_en.html"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youtube.com/watch?v=KvjIYl_Nlao"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xit-deutschland.de/english/"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bbc.com/news/world-latin-america-17847134"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twitter.com/digitalnun?lang=en"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www.barclayslifeskills.com/" TargetMode="External"/><Relationship Id="rId4" Type="http://schemas.openxmlformats.org/officeDocument/2006/relationships/hyperlink" Target="http://www.benedictinenuns.org.uk/Community/Community/prayerline.php"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tKKbydB4scA"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tekojakampanja.fi/en/"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www.peaceunited.fi/en/"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www.peacemakersnetwork.org/our-work/thematic-expertise/"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t.co/KIn4Wv78ZI"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en.wikipedia.org/wiki/News_media"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s://en.wikipedia.org/wiki/Algorithm" TargetMode="External"/><Relationship Id="rId5" Type="http://schemas.openxmlformats.org/officeDocument/2006/relationships/hyperlink" Target="https://en.wikipedia.org/wiki/Tunnel_vision_(metaphor)" TargetMode="External"/><Relationship Id="rId4" Type="http://schemas.openxmlformats.org/officeDocument/2006/relationships/hyperlink" Target="https://en.wikipedia.org/wiki/Censored" TargetMode="Externa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strategicdialogue.org/wp-content/uploads/2016/06/OCCI-Counterspeech-Information-Pack-English.pdf" TargetMode="External"/><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facebook.com/blueprint?attachment_canonical_url=https://www.facebook.com/blueprint"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www.strategicdialogue.org/wp-content/uploads/2016/12/CN-Monitoring-and-Evaluation-Handbook.pdf" TargetMode="External"/><Relationship Id="rId4" Type="http://schemas.openxmlformats.org/officeDocument/2006/relationships/hyperlink" Target="http://www.strategicdialogue.org/wp-content/uploads/2016/06/OCCI-Counterspeech-Information-Pack-English.pdf" TargetMode="Externa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a:t>
            </a:fld>
            <a:endParaRPr lang="hr-HR"/>
          </a:p>
        </p:txBody>
      </p:sp>
    </p:spTree>
    <p:extLst>
      <p:ext uri="{BB962C8B-B14F-4D97-AF65-F5344CB8AC3E}">
        <p14:creationId xmlns:p14="http://schemas.microsoft.com/office/powerpoint/2010/main" val="16933024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sng" dirty="0"/>
              <a:t>Note to trainer</a:t>
            </a:r>
          </a:p>
          <a:p>
            <a:pPr marL="171450" indent="-171450">
              <a:buFont typeface="Arial" panose="020B0604020202020204" pitchFamily="34" charset="0"/>
              <a:buChar char="•"/>
            </a:pPr>
            <a:r>
              <a:rPr lang="hr-HR" sz="1000" u="sng" dirty="0"/>
              <a:t>Prevent identification bias before mismatch between trainer and trainees occur</a:t>
            </a:r>
          </a:p>
          <a:p>
            <a:pPr marL="171450" indent="-171450">
              <a:buFont typeface="Arial" panose="020B0604020202020204" pitchFamily="34" charset="0"/>
              <a:buChar char="•"/>
            </a:pPr>
            <a:r>
              <a:rPr lang="hr-HR" sz="1000" u="sng" baseline="0" dirty="0"/>
              <a:t>First ask for actual experience and ideas of the participants before showing examples of alien examples</a:t>
            </a:r>
          </a:p>
          <a:p>
            <a:pPr marL="171450" indent="-171450">
              <a:buFont typeface="Arial" panose="020B0604020202020204" pitchFamily="34" charset="0"/>
              <a:buChar char="•"/>
            </a:pPr>
            <a:r>
              <a:rPr lang="hr-HR" sz="1000" u="sng" baseline="0" dirty="0"/>
              <a:t>10’</a:t>
            </a:r>
            <a:endParaRPr lang="hr-HR"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11</a:t>
            </a:fld>
            <a:endParaRPr lang="hr-HR"/>
          </a:p>
        </p:txBody>
      </p:sp>
    </p:spTree>
    <p:extLst>
      <p:ext uri="{BB962C8B-B14F-4D97-AF65-F5344CB8AC3E}">
        <p14:creationId xmlns:p14="http://schemas.microsoft.com/office/powerpoint/2010/main" val="481557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kern="1200" dirty="0">
                <a:solidFill>
                  <a:schemeClr val="tx1"/>
                </a:solidFill>
                <a:effectLst/>
                <a:latin typeface="+mn-lt"/>
              </a:rPr>
              <a:t>RAN-ov pristup učinkovitom rješavanju pitanja radikalizacije sažet je u takozvanom „RAN DNK-u”.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Ključno je uključiti i obučiti praktičare na prvoj liniji: ti će praktičari biti prva stručna kontaktna točka za pojedince kojima prijeti rizik. Kako bi mogli preventivno djelovati, moraju biti svjesni znakova radikalizacije te znati potražiti pomoć u rješavanju tih signala, zadržavajući pritom pozitivan odnos s pojedincem.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Najvažnija je prevencija: ključno je uložiti u intervencije čiji je cilj uklanjanje plodnog tla za radikalizaciju kako bi se ti procesi čim prije spriječili ili zaustavili.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Najvažniji je višeagencijski pristup: Da bi se mogla spriječiti radikalizacija te da bi se moglo zaštititi ugrožene pojedince, nužna je višeagencijska suradnja kako bi se stvorila dosljedna i pouzdana mreža. U toj se mreži mogu dijeliti stručnost i informacije, može se raspravljati o slučajevima te može postojati dogovor i zajedničko vlasništvo nad najboljim načinom djelovanja. Te mreže mogu biti kombinacija zakonodavnih tijela, organizacija za stručnu skrb kao i nevladinih organizacija i predstavnika zajednice.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Najvažnije su intervencije u skladu s potrebama i prilagođene lokalnim uvjetima: svaki je ugroženi pojedinac različit, što zahtijeva pristup prilagođen svakom pojedinačnom slučaju. Važno je razumjeti podrijetlo pojedinca, prigovore, motive, strahove, frustracije itd. kako bi se mogla osmisliti odgovarajuća intervencija. Osim internih čimbenika, za pružanje učinkovite podrške u obzir treba uzeti i vanjske čimbenike poput socijalnog okruženja pojedinca i ostalih lokalnih okolnosti.</a:t>
            </a:r>
            <a:endParaRPr lang="hr-HR"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13</a:t>
            </a:fld>
            <a:endParaRPr lang="hr-HR"/>
          </a:p>
        </p:txBody>
      </p:sp>
    </p:spTree>
    <p:extLst>
      <p:ext uri="{BB962C8B-B14F-4D97-AF65-F5344CB8AC3E}">
        <p14:creationId xmlns:p14="http://schemas.microsoft.com/office/powerpoint/2010/main" val="4019641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 typeface="Arial" panose="020B0604020202020204" pitchFamily="34" charset="0"/>
              <a:buChar char="•"/>
            </a:pPr>
            <a:r>
              <a:rPr lang="hr-HR" sz="1000" dirty="0"/>
              <a:t>Radikalizacija = proces koji uključuje više čimbenika i različite putove </a:t>
            </a:r>
          </a:p>
          <a:p>
            <a:pPr marL="171450" indent="-171450">
              <a:buFont typeface="Arial" panose="020B0604020202020204" pitchFamily="34" charset="0"/>
              <a:buChar char="•"/>
            </a:pPr>
            <a:r>
              <a:rPr lang="hr-HR" sz="1000" dirty="0"/>
              <a:t>Mladi (obitelji, zajednice) su žrtve, a ne počinitelji.</a:t>
            </a:r>
          </a:p>
          <a:p>
            <a:pPr marL="171450" lvl="0" indent="-171450">
              <a:buFont typeface="Arial" panose="020B0604020202020204" pitchFamily="34" charset="0"/>
              <a:buChar char="•"/>
            </a:pPr>
            <a:r>
              <a:rPr lang="hr-HR" sz="1000" dirty="0"/>
              <a:t>Prevencija podrazumijeva zaštitu ranjivih osoba/zajednica.</a:t>
            </a:r>
          </a:p>
          <a:p>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RAN-ov pristup učinkovitom rješavanju pitanja radikalizacije sažet je u takozvanom „RAN DNK-u”.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Ključno je uključiti i obučiti praktičare na prvoj liniji: ti će praktičari biti prva stručna kontaktna točka za pojedince kojima prijeti rizik. Kako bi mogli djelovati preventivno, moraju biti svjesni znakova radikalizacije, znati potražiti pomoć u rješavanju tih signala, zadržavajući pritom pozitivan odnos s pojedincem.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Najvažnija je prevencija: ključno je uložiti u intervencije čiji je cilj uklanjanje plodnog tla za radikalizaciju kako bi se ti procesi čim prije spriječili ili zaustavili.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Najvažniji je višeagencijski pristup: Da bi se mogla spriječiti radikalizacija te da bi se moglo zaštititi ugrožene pojedince, nužna je višeagencijska suradnja kako bi se stvorila dosljedna i pouzdana mreža. U toj se mreži mogu dijeliti stručnost i informacije, može se raspravljati o slučajevima te može postojati dogovor i zajedničko vlasništvo nad najboljim načinom djelovanja. Te mreže mogu biti kombinacija zakonodavnih tijela, organizacija za stručnu skrb kao i nevladinih organizacija i predstavnika zajednice. </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Najvažnije su intervencije u skladu s potrebama i prilagođene lokalnim uvjetima: svaki je ugroženi pojedinac različit, što zahtijeva pristup prilagođen svakom pojedinačnom slučaju. Važno je razumjeti podrijetlo pojedinca, prigovore, motive, strahove, frustracije itd. kako bi se mogla osmisliti odgovarajuća intervencija. Osim internih čimbenika, za pružanje učinkovite podrške u obzir treba uzeti i vanjske čimbenike poput socijalnog okruženja pojedinca i ostalih lokalnih okolnosti.</a:t>
            </a:r>
            <a:endParaRPr lang="hr-HR" sz="1000" kern="1200" dirty="0">
              <a:solidFill>
                <a:schemeClr val="tx1"/>
              </a:solidFill>
              <a:effectLst/>
              <a:latin typeface="+mn-lt"/>
              <a:ea typeface="+mn-ea"/>
              <a:cs typeface="+mn-cs"/>
            </a:endParaRP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14</a:t>
            </a:fld>
            <a:endParaRPr lang="hr-HR"/>
          </a:p>
        </p:txBody>
      </p:sp>
    </p:spTree>
    <p:extLst>
      <p:ext uri="{BB962C8B-B14F-4D97-AF65-F5344CB8AC3E}">
        <p14:creationId xmlns:p14="http://schemas.microsoft.com/office/powerpoint/2010/main" val="3065681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hr-HR" sz="1000" b="1" u="sng" dirty="0"/>
              <a:t>Primjeri čimbenika poticanja (push)</a:t>
            </a:r>
          </a:p>
          <a:p>
            <a:pPr marL="228600" indent="-228600">
              <a:buFont typeface="Arial" panose="020B0604020202020204" pitchFamily="34" charset="0"/>
              <a:buChar char="•"/>
            </a:pPr>
            <a:r>
              <a:rPr lang="hr-HR" sz="1000" dirty="0"/>
              <a:t>Poticanje nedaća – isključenost; snažan osjećaj nepravde; osjećaj poniženja; strogo binarno razmišljanje; teorije zavjere; osjećaj žrtve i stradanja</a:t>
            </a:r>
          </a:p>
          <a:p>
            <a:pPr marL="228600" indent="-228600">
              <a:buFont typeface="Arial" panose="020B0604020202020204" pitchFamily="34" charset="0"/>
              <a:buChar char="•"/>
            </a:pPr>
            <a:r>
              <a:rPr lang="hr-HR" sz="1000" dirty="0"/>
              <a:t>Poticanje marginalizacije – diskriminacija; ograničena socijalna mobilnost; loše obrazovanje; nezaposlenost; kriminal</a:t>
            </a:r>
          </a:p>
          <a:p>
            <a:pPr marL="228600" indent="-228600">
              <a:buFont typeface="Arial" panose="020B0604020202020204" pitchFamily="34" charset="0"/>
              <a:buChar char="•"/>
            </a:pPr>
            <a:r>
              <a:rPr lang="hr-HR" sz="1000" dirty="0"/>
              <a:t>Politički argumenti – najčešće: „Zapad ratuje s Islamom” Također: zabrana nošenja burke, kriza sa stripovima, islamofobija</a:t>
            </a:r>
          </a:p>
          <a:p>
            <a:pPr marL="228600" indent="-228600">
              <a:buFont typeface="Arial" panose="020B0604020202020204" pitchFamily="34" charset="0"/>
              <a:buChar char="•"/>
            </a:pPr>
            <a:r>
              <a:rPr lang="hr-HR" sz="1000" dirty="0"/>
              <a:t>Pozivanje na ideološki i vjerski legitimitet – apokaliptično proročanstvo; nasilno tumačenje džihada; osjećaj da je islam pod napadom i želja da se zaštiti ummah; mišljenje da Zapad predstavlja nemoralni sekularizam</a:t>
            </a:r>
          </a:p>
          <a:p>
            <a:pPr marL="228600" indent="-228600">
              <a:buFont typeface="Arial" panose="020B0604020202020204" pitchFamily="34" charset="0"/>
              <a:buChar char="•"/>
            </a:pPr>
            <a:r>
              <a:rPr lang="hr-HR" sz="1000" dirty="0"/>
              <a:t>Poticanje kulturne krize i krize identiteta – kulturalna marginalizacija; nepripadnost ni domu ni društvu roditelja; potiče se vjerska solidarnost s muslimanima diljem svijeta</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15</a:t>
            </a:fld>
            <a:endParaRPr lang="hr-HR"/>
          </a:p>
        </p:txBody>
      </p:sp>
    </p:spTree>
    <p:extLst>
      <p:ext uri="{BB962C8B-B14F-4D97-AF65-F5344CB8AC3E}">
        <p14:creationId xmlns:p14="http://schemas.microsoft.com/office/powerpoint/2010/main" val="2727610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buFont typeface="Arial" panose="020B0604020202020204" pitchFamily="34" charset="0"/>
              <a:buNone/>
            </a:pPr>
            <a:r>
              <a:rPr lang="hr-HR" sz="1000" b="1" u="sng" dirty="0"/>
              <a:t>Plenarna rasprava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Radikalizacija ima različite faze.</a:t>
            </a:r>
            <a:r>
              <a:rPr lang="hr-HR"/>
              <a:t> </a:t>
            </a:r>
            <a:r>
              <a:rPr lang="hr-HR" sz="1000" dirty="0"/>
              <a:t>U kojoj fazi intervenira vaša organizacija (ili želi intervenirati)?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Različiti oblici interakcije s ciljanim skupinama. Što birate: sprječavanje, alternativu, argument ili protuargument</a:t>
            </a:r>
          </a:p>
          <a:p>
            <a:pPr marL="171450" lvl="0" indent="-171450">
              <a:buFont typeface="Arial" panose="020B0604020202020204" pitchFamily="34" charset="0"/>
              <a:buChar char="•"/>
            </a:pPr>
            <a:r>
              <a:rPr lang="hr-HR" sz="1000" dirty="0"/>
              <a:t>Ključna je lokalnost. Kako društveni mediji mogu biti koristan alat za intervenciju?</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16</a:t>
            </a:fld>
            <a:endParaRPr lang="hr-HR"/>
          </a:p>
        </p:txBody>
      </p:sp>
    </p:spTree>
    <p:extLst>
      <p:ext uri="{BB962C8B-B14F-4D97-AF65-F5344CB8AC3E}">
        <p14:creationId xmlns:p14="http://schemas.microsoft.com/office/powerpoint/2010/main" val="35497967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hr-HR" sz="1000" kern="1200" dirty="0">
                <a:solidFill>
                  <a:schemeClr val="tx1"/>
                </a:solidFill>
                <a:effectLst/>
                <a:latin typeface="+mn-lt"/>
              </a:rPr>
              <a:t>Dobri dizajneri kopiraju, sjajni dizajneri kradu – to je dobro poznata</a:t>
            </a:r>
            <a:r>
              <a:rPr lang="hr-HR"/>
              <a:t> </a:t>
            </a:r>
            <a:r>
              <a:rPr lang="hr-HR" sz="1000" kern="1200" dirty="0">
                <a:solidFill>
                  <a:schemeClr val="tx1"/>
                </a:solidFill>
                <a:effectLst/>
                <a:latin typeface="+mn-lt"/>
              </a:rPr>
              <a:t>poslovica u</a:t>
            </a:r>
            <a:r>
              <a:rPr lang="hr-HR"/>
              <a:t> </a:t>
            </a:r>
            <a:r>
              <a:rPr lang="hr-HR" sz="1000" kern="1200" dirty="0">
                <a:solidFill>
                  <a:schemeClr val="tx1"/>
                </a:solidFill>
                <a:effectLst/>
                <a:latin typeface="+mn-lt"/>
              </a:rPr>
              <a:t>kreativnim</a:t>
            </a:r>
            <a:r>
              <a:rPr lang="hr-HR"/>
              <a:t> </a:t>
            </a:r>
            <a:r>
              <a:rPr lang="hr-HR" sz="1000" kern="1200" dirty="0">
                <a:solidFill>
                  <a:schemeClr val="tx1"/>
                </a:solidFill>
                <a:effectLst/>
                <a:latin typeface="+mn-lt"/>
              </a:rPr>
              <a:t>industrijama</a:t>
            </a:r>
            <a:endParaRPr lang="hr-HR" sz="1000" kern="1200" dirty="0">
              <a:solidFill>
                <a:schemeClr val="tx1"/>
              </a:solidFill>
              <a:effectLst/>
              <a:latin typeface="+mn-lt"/>
              <a:ea typeface="+mn-ea"/>
              <a:cs typeface="+mn-cs"/>
            </a:endParaRPr>
          </a:p>
          <a:p>
            <a:pPr marL="171450" indent="-171450">
              <a:buFont typeface="Arial" panose="020B0604020202020204" pitchFamily="34" charset="0"/>
              <a:buChar char="•"/>
            </a:pPr>
            <a:endParaRPr lang="hr-HR" sz="1000" kern="1200" dirty="0">
              <a:solidFill>
                <a:schemeClr val="tx1"/>
              </a:solidFill>
              <a:effectLst/>
              <a:latin typeface="+mn-lt"/>
              <a:ea typeface="+mn-ea"/>
              <a:cs typeface="+mn-cs"/>
            </a:endParaRPr>
          </a:p>
          <a:p>
            <a:pPr marL="171450" indent="-171450">
              <a:buFont typeface="Arial" panose="020B0604020202020204" pitchFamily="34" charset="0"/>
              <a:buChar char="•"/>
            </a:pPr>
            <a:r>
              <a:rPr lang="hr-HR" sz="1000" kern="1200" dirty="0">
                <a:solidFill>
                  <a:schemeClr val="tx1"/>
                </a:solidFill>
                <a:effectLst/>
                <a:latin typeface="+mn-lt"/>
              </a:rPr>
              <a:t>Možete li se sjetiti nekih kampanja koje vas nadahnjuju?</a:t>
            </a:r>
            <a:endParaRPr lang="hr-HR" sz="1000" kern="1200" dirty="0">
              <a:solidFill>
                <a:schemeClr val="tx1"/>
              </a:solidFill>
              <a:effectLst/>
              <a:latin typeface="+mn-lt"/>
              <a:ea typeface="+mn-ea"/>
              <a:cs typeface="+mn-cs"/>
            </a:endParaRPr>
          </a:p>
          <a:p>
            <a:pPr marL="171450" indent="-171450">
              <a:buFont typeface="Arial" panose="020B0604020202020204" pitchFamily="34" charset="0"/>
              <a:buChar char="•"/>
            </a:pPr>
            <a:r>
              <a:rPr lang="hr-HR" sz="1000" kern="1200" dirty="0">
                <a:solidFill>
                  <a:schemeClr val="tx1"/>
                </a:solidFill>
                <a:effectLst/>
                <a:latin typeface="+mn-lt"/>
              </a:rPr>
              <a:t>Sada ćemo predstaviti nekoliko primjera dobro poznatih kampanja koje bi vas mogle nadahnuti da osmislite svoju:</a:t>
            </a:r>
            <a:endParaRPr lang="hr-HR" sz="1000" kern="1200" dirty="0">
              <a:solidFill>
                <a:schemeClr val="tx1"/>
              </a:solidFill>
              <a:effectLst/>
              <a:latin typeface="+mn-lt"/>
              <a:ea typeface="+mn-ea"/>
              <a:cs typeface="+mn-cs"/>
            </a:endParaRPr>
          </a:p>
          <a:p>
            <a:pPr marL="171450" indent="-171450">
              <a:buFont typeface="Arial" panose="020B0604020202020204" pitchFamily="34" charset="0"/>
              <a:buChar char="•"/>
            </a:pPr>
            <a:r>
              <a:rPr lang="hr-HR" sz="1000" kern="1200" dirty="0">
                <a:solidFill>
                  <a:schemeClr val="tx1"/>
                </a:solidFill>
                <a:effectLst/>
                <a:latin typeface="+mn-lt"/>
              </a:rPr>
              <a:t>Not Another Brother (Zaklada Quilliam – James Russell)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Netz-gegen-nazis. Bavili su se aktivizmom izvan mreže i predstavljali ga na internetu: </a:t>
            </a:r>
            <a:r>
              <a:rPr lang="hr-HR" sz="1000" u="sng" dirty="0">
                <a:hlinkClick r:id="rId3"/>
              </a:rPr>
              <a:t>http://www.netz-gegen-nazis.de</a:t>
            </a:r>
            <a:endParaRPr lang="hr-HR" sz="1000"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sz="1000" u="none"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u="none" baseline="0" dirty="0"/>
              <a:t>Ovi su primjeri usmjereni samo na borbu protiv polarizacije, a ne nude protuargumente ili argumente. Pokazuju znakove solidarnosti i zajedništva</a:t>
            </a:r>
            <a:endParaRPr lang="hr-HR" sz="100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17</a:t>
            </a:fld>
            <a:endParaRPr lang="hr-HR"/>
          </a:p>
        </p:txBody>
      </p:sp>
    </p:spTree>
    <p:extLst>
      <p:ext uri="{BB962C8B-B14F-4D97-AF65-F5344CB8AC3E}">
        <p14:creationId xmlns:p14="http://schemas.microsoft.com/office/powerpoint/2010/main" val="10077317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0" dirty="0">
                <a:solidFill>
                  <a:schemeClr val="bg1"/>
                </a:solidFill>
              </a:rPr>
              <a:t>https://youtu.be/IjIQ0ctzyZE</a:t>
            </a:r>
            <a:endParaRPr lang="hr-HR" sz="1000" b="0" dirty="0"/>
          </a:p>
          <a:p>
            <a:r>
              <a:rPr lang="hr-HR" sz="1000" b="0" dirty="0"/>
              <a:t>Poveznica preusmjerava na videozapis na Youtubeu, trajanje: 1:41’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18</a:t>
            </a:fld>
            <a:endParaRPr lang="hr-HR"/>
          </a:p>
        </p:txBody>
      </p:sp>
    </p:spTree>
    <p:extLst>
      <p:ext uri="{BB962C8B-B14F-4D97-AF65-F5344CB8AC3E}">
        <p14:creationId xmlns:p14="http://schemas.microsoft.com/office/powerpoint/2010/main" val="204117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u="sng" dirty="0"/>
              <a:t>Note to trainer: I’ll ride with you started as an online twitter campaign immediately after racial insult event in Australia. The hashtag and its cause became adopted by a national educational programme.</a:t>
            </a:r>
          </a:p>
          <a:p>
            <a:endParaRPr lang="hr-HR" sz="1000" dirty="0"/>
          </a:p>
          <a:p>
            <a:r>
              <a:rPr lang="hr-HR" sz="1000" dirty="0"/>
              <a:t>Prosinac 2014.</a:t>
            </a:r>
          </a:p>
          <a:p>
            <a:r>
              <a:rPr lang="hr-HR" sz="1000" dirty="0"/>
              <a:t>Talačka kriza koja se u ponedjeljak odvijala u Sydneyu, Australija, možda je završila, ali okolnosti oko incidenta – u kojemu je poginulo troje ljudi, uključujući napadača, dok ih je još četvero ozlijeđeno tijekom 16-satne krize – i dalje su nejasne. Malo se zna o motivima Mana Monisa, osumnjičenog za napad, kao i o detaljima policijske operacije kojom je kriza okončana.</a:t>
            </a:r>
          </a:p>
          <a:p>
            <a:r>
              <a:rPr lang="hr-HR" sz="1000" dirty="0"/>
              <a:t>Usred takve sveobuhvatne nesigurnosti, na mreži je pokrenut žestok napad na australske muslimane. Kako su se novosti o talačkoj krizi brzo širile – uključujući religijski identitet i nacionalnost napadača kao i upotrebu crne zastave s riječima shehada, što je muslimanska potvrda vjere – tako je prvi izraz s oznakom # na Twitteru za ovu epizodu, #SydneySiege (#Napad u Sydneyju), u sebi objedinio povremenu i predvidljivu ružnoću interneta. Objavljivani su ksenofobni i antimuslimanski tweetovi, dok je Australska liga za obranu (Australian Defence League), skupina ultradesničarskog krila, zaprijetila sukobima u Lakembi, predgrađu Sydneyja s većinskim muslimanskim stanovništvom.</a:t>
            </a:r>
          </a:p>
          <a:p>
            <a:endParaRPr lang="hr-HR" sz="1000" dirty="0"/>
          </a:p>
          <a:p>
            <a:r>
              <a:rPr lang="hr-HR" sz="1000" dirty="0"/>
              <a:t>Facebook</a:t>
            </a:r>
          </a:p>
          <a:p>
            <a:r>
              <a:rPr lang="hr-HR" sz="1000" dirty="0"/>
              <a:t>Jedan od putnika u vlaku zamijetio je muslimanku kako uklanja hidžab, navodno zbog straha od napada. Putnik joj je rekao da vrati svoj hidžab te da će on hodati s njom u znak solidarnosti. Tako je pokrenut izraz #IllRideWithYou (Vozit ću se s tobom). Taj se izraz s oznakom # brzo raširio, a trenutačno se, nedugo nakon okončanja talačke krize, i dalje sve više upotrebljava diljem svijeta.</a:t>
            </a:r>
          </a:p>
          <a:p>
            <a:endParaRPr lang="hr-HR" sz="1000" dirty="0"/>
          </a:p>
          <a:p>
            <a:r>
              <a:rPr lang="hr-HR" sz="1000" dirty="0"/>
              <a:t>Izvor: https://www.theatlantic.com/international/archive/2014/12/illridewithyou-hashtag-sydney-siege-anti-islam-australia/383765/</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19</a:t>
            </a:fld>
            <a:endParaRPr lang="hr-HR"/>
          </a:p>
        </p:txBody>
      </p:sp>
    </p:spTree>
    <p:extLst>
      <p:ext uri="{BB962C8B-B14F-4D97-AF65-F5344CB8AC3E}">
        <p14:creationId xmlns:p14="http://schemas.microsoft.com/office/powerpoint/2010/main" val="20411725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20</a:t>
            </a:fld>
            <a:endParaRPr lang="hr-HR"/>
          </a:p>
        </p:txBody>
      </p:sp>
    </p:spTree>
    <p:extLst>
      <p:ext uri="{BB962C8B-B14F-4D97-AF65-F5344CB8AC3E}">
        <p14:creationId xmlns:p14="http://schemas.microsoft.com/office/powerpoint/2010/main" val="3046321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kern="1200" dirty="0">
                <a:solidFill>
                  <a:schemeClr val="tx1"/>
                </a:solidFill>
                <a:effectLst/>
                <a:latin typeface="+mn-lt"/>
              </a:rPr>
              <a:t>Donate</a:t>
            </a:r>
            <a:r>
              <a:rPr lang="hr-HR"/>
              <a:t> </a:t>
            </a:r>
            <a:r>
              <a:rPr lang="hr-HR" sz="1000" b="1" kern="1200" dirty="0">
                <a:solidFill>
                  <a:schemeClr val="tx1"/>
                </a:solidFill>
                <a:effectLst/>
                <a:latin typeface="+mn-lt"/>
              </a:rPr>
              <a:t>the</a:t>
            </a:r>
            <a:r>
              <a:rPr lang="hr-HR"/>
              <a:t> </a:t>
            </a:r>
            <a:r>
              <a:rPr lang="hr-HR" sz="1000" b="1" kern="1200" dirty="0">
                <a:solidFill>
                  <a:schemeClr val="tx1"/>
                </a:solidFill>
                <a:effectLst/>
                <a:latin typeface="+mn-lt"/>
              </a:rPr>
              <a:t>hate</a:t>
            </a:r>
            <a:r>
              <a:rPr lang="hr-HR"/>
              <a:t> (Doniraj mržnju)</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Kampanja u kojoj svaki prijavljeni incident govora mržnje postaje donacija za izbjeglice. </a:t>
            </a:r>
          </a:p>
          <a:p>
            <a:r>
              <a:rPr lang="hr-HR" sz="1000" u="sng" kern="1200" dirty="0">
                <a:solidFill>
                  <a:schemeClr val="tx1"/>
                </a:solidFill>
                <a:effectLst/>
                <a:latin typeface="+mn-lt"/>
                <a:hlinkClick r:id="rId3"/>
              </a:rPr>
              <a:t>https://www.youtube.com/watch?v=ykH6peLv1wk</a:t>
            </a:r>
            <a:r>
              <a:rPr lang="hr-HR" sz="1000" u="none" kern="1200" dirty="0">
                <a:solidFill>
                  <a:schemeClr val="tx1"/>
                </a:solidFill>
                <a:effectLst/>
                <a:latin typeface="+mn-lt"/>
              </a:rPr>
              <a:t> (videozapis je uklonjen)</a:t>
            </a:r>
          </a:p>
          <a:p>
            <a:r>
              <a:rPr lang="hr-HR" sz="1000" u="sng" kern="1200" dirty="0">
                <a:solidFill>
                  <a:schemeClr val="tx1"/>
                </a:solidFill>
                <a:effectLst/>
                <a:latin typeface="+mn-lt"/>
                <a:hlinkClick r:id="rId4"/>
              </a:rPr>
              <a:t>http://www.hasshilft.de/index_en.html</a:t>
            </a:r>
            <a:r>
              <a:rPr lang="hr-HR"/>
              <a:t> </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21</a:t>
            </a:fld>
            <a:endParaRPr lang="hr-HR"/>
          </a:p>
        </p:txBody>
      </p:sp>
    </p:spTree>
    <p:extLst>
      <p:ext uri="{BB962C8B-B14F-4D97-AF65-F5344CB8AC3E}">
        <p14:creationId xmlns:p14="http://schemas.microsoft.com/office/powerpoint/2010/main" val="111038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b="0" u="sng" baseline="0" dirty="0">
                <a:solidFill>
                  <a:srgbClr val="FF0000"/>
                </a:solidFill>
              </a:rPr>
              <a:t>Following the GAMMMA sections, participants can make use of a template to take notes during the day</a:t>
            </a:r>
            <a:endParaRPr lang="hr-HR" sz="1000" b="0" u="sng" dirty="0">
              <a:solidFill>
                <a:srgbClr val="FF0000"/>
              </a:solidFill>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b="0" u="sng" dirty="0">
                <a:solidFill>
                  <a:srgbClr val="FF0000"/>
                </a:solidFill>
              </a:rPr>
              <a:t>The objective is to help empower CSOs to carry out effective campaigns and to shorten their learning curve by sharing experiences of earlier campaigns.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a:t>
            </a:fld>
            <a:endParaRPr lang="hr-HR"/>
          </a:p>
        </p:txBody>
      </p:sp>
    </p:spTree>
    <p:extLst>
      <p:ext uri="{BB962C8B-B14F-4D97-AF65-F5344CB8AC3E}">
        <p14:creationId xmlns:p14="http://schemas.microsoft.com/office/powerpoint/2010/main" val="36552084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dirty="0"/>
              <a:t>https://www.youtube.com/watch?v=6aY2ILXeN64</a:t>
            </a:r>
          </a:p>
          <a:p>
            <a:pPr marL="0" marR="0" indent="0" algn="l" defTabSz="914400" rtl="0" eaLnBrk="1" fontAlgn="auto" latinLnBrk="0" hangingPunct="1">
              <a:lnSpc>
                <a:spcPct val="100000"/>
              </a:lnSpc>
              <a:spcBef>
                <a:spcPts val="0"/>
              </a:spcBef>
              <a:spcAft>
                <a:spcPts val="0"/>
              </a:spcAft>
              <a:buClrTx/>
              <a:buSzTx/>
              <a:buFontTx/>
              <a:buNone/>
              <a:tabLst/>
              <a:defRPr/>
            </a:pPr>
            <a:r>
              <a:rPr lang="hr-HR" sz="1000" b="0" i="0" u="none" strike="noStrike" baseline="0" dirty="0"/>
              <a:t>Nacisti protiv nacista – kampanja Exit Deutschland Campaign Wunsiedel [engleski]</a:t>
            </a:r>
          </a:p>
          <a:p>
            <a:endParaRPr lang="hr-HR" sz="1000" b="1" kern="1200" dirty="0">
              <a:solidFill>
                <a:schemeClr val="tx1"/>
              </a:solidFill>
              <a:effectLst/>
              <a:latin typeface="+mn-lt"/>
              <a:ea typeface="+mn-ea"/>
              <a:cs typeface="+mn-cs"/>
            </a:endParaRPr>
          </a:p>
          <a:p>
            <a:r>
              <a:rPr lang="hr-HR" sz="1000" b="1" kern="1200" dirty="0">
                <a:solidFill>
                  <a:schemeClr val="tx1"/>
                </a:solidFill>
                <a:effectLst/>
                <a:latin typeface="+mn-lt"/>
              </a:rPr>
              <a:t>Nacisti</a:t>
            </a:r>
            <a:r>
              <a:rPr lang="hr-HR"/>
              <a:t> </a:t>
            </a:r>
            <a:r>
              <a:rPr lang="hr-HR" sz="1000" b="1" kern="1200" dirty="0">
                <a:solidFill>
                  <a:schemeClr val="tx1"/>
                </a:solidFill>
                <a:effectLst/>
                <a:latin typeface="+mn-lt"/>
              </a:rPr>
              <a:t>protiv</a:t>
            </a:r>
            <a:r>
              <a:rPr lang="hr-HR"/>
              <a:t> </a:t>
            </a:r>
            <a:r>
              <a:rPr lang="hr-HR" sz="1000" b="1" kern="1200" dirty="0">
                <a:solidFill>
                  <a:schemeClr val="tx1"/>
                </a:solidFill>
                <a:effectLst/>
                <a:latin typeface="+mn-lt"/>
              </a:rPr>
              <a:t>nacista</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Tijekom protestnog</a:t>
            </a:r>
            <a:r>
              <a:rPr lang="hr-HR"/>
              <a:t> </a:t>
            </a:r>
            <a:r>
              <a:rPr lang="hr-HR" sz="1000" kern="1200" baseline="0" dirty="0">
                <a:solidFill>
                  <a:schemeClr val="tx1"/>
                </a:solidFill>
                <a:effectLst/>
                <a:latin typeface="+mn-lt"/>
              </a:rPr>
              <a:t>marša neonacista</a:t>
            </a:r>
            <a:r>
              <a:rPr lang="hr-HR"/>
              <a:t> </a:t>
            </a:r>
            <a:r>
              <a:rPr lang="hr-HR" sz="1000" kern="1200" baseline="0" dirty="0">
                <a:solidFill>
                  <a:schemeClr val="tx1"/>
                </a:solidFill>
                <a:effectLst/>
                <a:latin typeface="+mn-lt"/>
              </a:rPr>
              <a:t>svaki metar koji su prešli</a:t>
            </a:r>
            <a:r>
              <a:rPr lang="hr-HR"/>
              <a:t> </a:t>
            </a:r>
            <a:r>
              <a:rPr lang="hr-HR" sz="1000" kern="1200" baseline="0" dirty="0">
                <a:solidFill>
                  <a:schemeClr val="tx1"/>
                </a:solidFill>
                <a:effectLst/>
                <a:latin typeface="+mn-lt"/>
              </a:rPr>
              <a:t>sponzorirale</a:t>
            </a:r>
            <a:r>
              <a:rPr lang="hr-HR"/>
              <a:t> </a:t>
            </a:r>
            <a:r>
              <a:rPr lang="hr-HR" sz="1000" kern="1200" baseline="0" dirty="0">
                <a:solidFill>
                  <a:schemeClr val="tx1"/>
                </a:solidFill>
                <a:effectLst/>
                <a:latin typeface="+mn-lt"/>
              </a:rPr>
              <a:t>su,</a:t>
            </a:r>
            <a:r>
              <a:rPr lang="hr-HR"/>
              <a:t> </a:t>
            </a:r>
            <a:r>
              <a:rPr lang="hr-HR" sz="1000" kern="1200" baseline="0" dirty="0">
                <a:solidFill>
                  <a:schemeClr val="tx1"/>
                </a:solidFill>
                <a:effectLst/>
                <a:latin typeface="+mn-lt"/>
              </a:rPr>
              <a:t>među ostalima,</a:t>
            </a:r>
            <a:r>
              <a:rPr lang="hr-HR"/>
              <a:t> </a:t>
            </a:r>
            <a:r>
              <a:rPr lang="hr-HR" sz="1000" kern="1200" baseline="0" dirty="0">
                <a:solidFill>
                  <a:schemeClr val="tx1"/>
                </a:solidFill>
                <a:effectLst/>
                <a:latin typeface="+mn-lt"/>
              </a:rPr>
              <a:t>dobrotvorne organizacije za</a:t>
            </a:r>
            <a:r>
              <a:rPr lang="hr-HR"/>
              <a:t> </a:t>
            </a:r>
            <a:r>
              <a:rPr lang="hr-HR" sz="1000" kern="1200" baseline="0" dirty="0">
                <a:solidFill>
                  <a:schemeClr val="tx1"/>
                </a:solidFill>
                <a:effectLst/>
                <a:latin typeface="+mn-lt"/>
              </a:rPr>
              <a:t>izbjeglice.</a:t>
            </a:r>
          </a:p>
          <a:p>
            <a:r>
              <a:rPr lang="hr-HR" sz="1000" kern="1200" dirty="0">
                <a:solidFill>
                  <a:schemeClr val="tx1"/>
                </a:solidFill>
                <a:effectLst/>
                <a:latin typeface="+mn-lt"/>
              </a:rPr>
              <a:t> </a:t>
            </a:r>
          </a:p>
          <a:p>
            <a:r>
              <a:rPr lang="hr-HR" sz="1000" kern="1200" dirty="0">
                <a:solidFill>
                  <a:schemeClr val="tx1"/>
                </a:solidFill>
                <a:effectLst/>
                <a:latin typeface="+mn-lt"/>
              </a:rPr>
              <a:t>Videozapis: </a:t>
            </a:r>
            <a:r>
              <a:rPr lang="hr-HR" sz="1000" u="sng" kern="1200" dirty="0">
                <a:solidFill>
                  <a:schemeClr val="tx1"/>
                </a:solidFill>
                <a:effectLst/>
                <a:latin typeface="+mn-lt"/>
                <a:hlinkClick r:id="rId3"/>
              </a:rPr>
              <a:t>https://www.youtube.com/watch?v=KvjIYl_Nlao</a:t>
            </a:r>
            <a:r>
              <a:rPr lang="hr-HR"/>
              <a:t> </a:t>
            </a:r>
          </a:p>
          <a:p>
            <a:r>
              <a:rPr lang="hr-HR" sz="1000" kern="1200" dirty="0">
                <a:solidFill>
                  <a:schemeClr val="tx1"/>
                </a:solidFill>
                <a:effectLst/>
                <a:latin typeface="+mn-lt"/>
              </a:rPr>
              <a:t>Mrežna stranica:  </a:t>
            </a:r>
            <a:r>
              <a:rPr lang="hr-HR" sz="1000" u="sng" kern="1200" dirty="0">
                <a:solidFill>
                  <a:schemeClr val="tx1"/>
                </a:solidFill>
                <a:effectLst/>
                <a:latin typeface="+mn-lt"/>
                <a:hlinkClick r:id="rId4"/>
              </a:rPr>
              <a:t>http://www.exit-deutschland.de/english/</a:t>
            </a:r>
            <a:endParaRPr lang="hr-HR"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22</a:t>
            </a:fld>
            <a:endParaRPr lang="hr-HR"/>
          </a:p>
        </p:txBody>
      </p:sp>
    </p:spTree>
    <p:extLst>
      <p:ext uri="{BB962C8B-B14F-4D97-AF65-F5344CB8AC3E}">
        <p14:creationId xmlns:p14="http://schemas.microsoft.com/office/powerpoint/2010/main" val="179720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23</a:t>
            </a:fld>
            <a:endParaRPr lang="hr-HR"/>
          </a:p>
        </p:txBody>
      </p:sp>
    </p:spTree>
    <p:extLst>
      <p:ext uri="{BB962C8B-B14F-4D97-AF65-F5344CB8AC3E}">
        <p14:creationId xmlns:p14="http://schemas.microsoft.com/office/powerpoint/2010/main" val="3860188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24</a:t>
            </a:fld>
            <a:endParaRPr lang="hr-HR"/>
          </a:p>
        </p:txBody>
      </p:sp>
    </p:spTree>
    <p:extLst>
      <p:ext uri="{BB962C8B-B14F-4D97-AF65-F5344CB8AC3E}">
        <p14:creationId xmlns:p14="http://schemas.microsoft.com/office/powerpoint/2010/main" val="563425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25</a:t>
            </a:fld>
            <a:endParaRPr lang="hr-HR"/>
          </a:p>
        </p:txBody>
      </p:sp>
    </p:spTree>
    <p:extLst>
      <p:ext uri="{BB962C8B-B14F-4D97-AF65-F5344CB8AC3E}">
        <p14:creationId xmlns:p14="http://schemas.microsoft.com/office/powerpoint/2010/main" val="563425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1" dirty="0"/>
              <a:t>Ovaj dijapozitiv, zajedno sa sljedeća tri, definira što znači provoditi kampanju. Dat ćemo i nekoliko savjeta u vezi s odnosom djelovanja na internetu i djelovanja izvan mreže. </a:t>
            </a:r>
            <a:endParaRPr lang="hr-HR" sz="1000" baseline="0" dirty="0"/>
          </a:p>
          <a:p>
            <a:pPr marL="0" indent="0">
              <a:buFont typeface="Arial" panose="020B0604020202020204" pitchFamily="34" charset="0"/>
              <a:buNone/>
            </a:pPr>
            <a:endParaRPr lang="hr-HR" sz="1000" dirty="0"/>
          </a:p>
          <a:p>
            <a:pPr marL="171450" indent="-171450">
              <a:buFont typeface="Arial" panose="020B0604020202020204" pitchFamily="34" charset="0"/>
              <a:buChar char="•"/>
            </a:pPr>
            <a:r>
              <a:rPr lang="hr-HR" sz="1000" dirty="0"/>
              <a:t>Internet je otvoren prostor. Ljudi će vam odgovarati. Na vaše objave, tweetove i videozapise odgovarat će vam i pristaše i suparnici.</a:t>
            </a:r>
          </a:p>
          <a:p>
            <a:pPr marL="171450" indent="-171450">
              <a:buFont typeface="Arial" panose="020B0604020202020204" pitchFamily="34" charset="0"/>
              <a:buChar char="•"/>
            </a:pPr>
            <a:r>
              <a:rPr lang="hr-HR" sz="1000" dirty="0"/>
              <a:t>Primjer: Kampanja #Blacklivesmatter (I životi crnaca su važni) nije koordinirana iz samo jedne točke.</a:t>
            </a:r>
          </a:p>
          <a:p>
            <a:pPr marL="171450" indent="-171450">
              <a:buFont typeface="Arial" panose="020B0604020202020204" pitchFamily="34" charset="0"/>
              <a:buChar char="•"/>
            </a:pPr>
            <a:endParaRPr lang="hr-HR" sz="1000" baseline="0" dirty="0"/>
          </a:p>
          <a:p>
            <a:r>
              <a:rPr lang="hr-HR" sz="1000" dirty="0">
                <a:latin typeface="Corbel" panose="020B0503020204020204" pitchFamily="34" charset="0"/>
              </a:rPr>
              <a:t>Twitter vođenje kampanja na internetu definira kao „povezivanje točkica” &gt; ljudi će se uključiti u konverzaciju koju započnete te će joj pridruživati svoje stavove, iskustva.</a:t>
            </a:r>
          </a:p>
          <a:p>
            <a:pPr marL="0" indent="0">
              <a:buFont typeface="Arial" panose="020B0604020202020204" pitchFamily="34" charset="0"/>
              <a:buNone/>
            </a:pPr>
            <a:endParaRPr lang="hr-HR" sz="1000" baseline="0" dirty="0"/>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26</a:t>
            </a:fld>
            <a:endParaRPr lang="hr-HR"/>
          </a:p>
        </p:txBody>
      </p:sp>
    </p:spTree>
    <p:extLst>
      <p:ext uri="{BB962C8B-B14F-4D97-AF65-F5344CB8AC3E}">
        <p14:creationId xmlns:p14="http://schemas.microsoft.com/office/powerpoint/2010/main" val="41999980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sng" dirty="0"/>
              <a:t>Svakodnevna komunikacija uključuje </a:t>
            </a:r>
          </a:p>
          <a:p>
            <a:r>
              <a:rPr lang="hr-HR" sz="1000" baseline="0" dirty="0"/>
              <a:t>Nastojanja usmjerena tome da svoju organizaciju i aktivnosti učinite poznatima među ciljanom publikom</a:t>
            </a:r>
          </a:p>
          <a:p>
            <a:r>
              <a:rPr lang="hr-HR" sz="1000" baseline="0" dirty="0"/>
              <a:t>Redovite informacije, npr. o rasporedu aktivnosti</a:t>
            </a:r>
          </a:p>
          <a:p>
            <a:r>
              <a:rPr lang="hr-HR" sz="1000" baseline="0" dirty="0"/>
              <a:t>Dijeljenje činjenica i brojčanih iznosa koji su važni u vašem području interesa</a:t>
            </a:r>
          </a:p>
          <a:p>
            <a:r>
              <a:rPr lang="hr-HR" sz="1000" baseline="0" dirty="0"/>
              <a:t>Izvješća i objave za medije u kojima širu javnost obavještavate o svojim aktivnostima i rezultatima</a:t>
            </a:r>
          </a:p>
          <a:p>
            <a:r>
              <a:rPr lang="hr-HR" sz="1000" baseline="0" dirty="0"/>
              <a:t>Godišnja izvješća itd.</a:t>
            </a:r>
          </a:p>
          <a:p>
            <a:endParaRPr lang="hr-HR" sz="1000" baseline="0" dirty="0"/>
          </a:p>
          <a:p>
            <a:r>
              <a:rPr lang="hr-HR" sz="1000" b="1" u="sng" baseline="0" dirty="0"/>
              <a:t>Reaktivna komunikacija uključuje</a:t>
            </a:r>
          </a:p>
          <a:p>
            <a:r>
              <a:rPr lang="hr-HR" sz="1000" baseline="0" dirty="0"/>
              <a:t>Objave za medije, sastanke, objave, tweetove itd. koji slijede (odmah) nakon nekog vanjskog događaja, npr. terorističkog napada, provokativne izjave političara, odluke gradskog vijeća itd.</a:t>
            </a:r>
          </a:p>
          <a:p>
            <a:r>
              <a:rPr lang="hr-HR" sz="1000" baseline="0" dirty="0"/>
              <a:t>Cilj je naznačiti svoj stav i/ili potaknuti ljude na dijeljenje vlastitih mišljenja o događaju i/ili borbu protiv učinaka tog događaja, npr. sve lošija slika vaše ciljane skupine među širom javnosti.</a:t>
            </a:r>
          </a:p>
          <a:p>
            <a:r>
              <a:rPr lang="hr-HR" sz="1000" baseline="0" dirty="0"/>
              <a:t>Može biti dijelom šire kampanje, ali može biti i samostalno komunikacijsko nastojanje.</a:t>
            </a:r>
          </a:p>
          <a:p>
            <a:endParaRPr lang="hr-HR" sz="1000" baseline="0" dirty="0"/>
          </a:p>
          <a:p>
            <a:r>
              <a:rPr lang="hr-HR" sz="1000" b="1" u="sng" baseline="0" dirty="0"/>
              <a:t>Kampanjske</a:t>
            </a:r>
          </a:p>
          <a:p>
            <a:r>
              <a:rPr lang="hr-HR" sz="1000" baseline="0" dirty="0"/>
              <a:t>Kampanja je koherentan i dosljedan niz intervencija, nastojanja, sredstava i poruka tijekom određenog vremenskog razdoblja s jasnim ciljem koji prepoznaju i vaše osoblje i volonteri kao i vaša ciljana publika i/ili šira javnost. Cilj se može uklopiti u okvire poziva na djelovanje. Želite da ljudi počnu (ili prestanu) nešto raditi. Primjerice: kupiti automobil, glasati za kandidata, prijaviti se za stipendiju ili pretplatiti se na vaš bilten. Kampanja uvijek ima jasno definiranu ciljanu publiku. U dobroj su kampanji sva nastojanja usmjerena prema toj ciljanoj skupini, a ne prema trećim stranama. No nemojte zanemariti reakciju koju vaša kampanja može izazvati među skupinama koje nisu vaša ciljana publika. Može postati jasno da ne možete ignorirati te reakcije jer utječu na vašu strategiju.</a:t>
            </a:r>
            <a:endParaRPr lang="hr-HR" sz="1000" dirty="0">
              <a:latin typeface="Corbel" panose="020B0503020204020204" pitchFamily="34" charset="0"/>
            </a:endParaRPr>
          </a:p>
          <a:p>
            <a:endParaRPr lang="hr-HR"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27</a:t>
            </a:fld>
            <a:endParaRPr lang="hr-HR"/>
          </a:p>
        </p:txBody>
      </p:sp>
    </p:spTree>
    <p:extLst>
      <p:ext uri="{BB962C8B-B14F-4D97-AF65-F5344CB8AC3E}">
        <p14:creationId xmlns:p14="http://schemas.microsoft.com/office/powerpoint/2010/main" val="4061928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1" dirty="0"/>
              <a:t>Komunikacijske strategije i strategije vođenja kampanje uvijek kombiniraju i nastojanja na internetu i nastojanja u stvarnom životu</a:t>
            </a:r>
          </a:p>
          <a:p>
            <a:pPr marL="171450" indent="-171450">
              <a:buFont typeface="Arial" panose="020B0604020202020204" pitchFamily="34" charset="0"/>
              <a:buChar char="•"/>
            </a:pPr>
            <a:r>
              <a:rPr lang="hr-HR" sz="1000" baseline="0" dirty="0"/>
              <a:t>Kampanja Noteingang stari je primjer uspješne njemačke kampanje čiji je cilj bio boriti se protiv nasilnih i rasističkih napada početkom 21. stoljeća. </a:t>
            </a:r>
          </a:p>
          <a:p>
            <a:pPr marL="171450" indent="-171450">
              <a:buFont typeface="Arial" panose="020B0604020202020204" pitchFamily="34" charset="0"/>
              <a:buChar char="•"/>
            </a:pPr>
            <a:r>
              <a:rPr lang="hr-HR" sz="1000" baseline="0" dirty="0"/>
              <a:t>U to vrijeme internet nije bio toliko popularan kao danas. </a:t>
            </a:r>
          </a:p>
          <a:p>
            <a:pPr marL="171450" indent="-171450">
              <a:buFont typeface="Arial" panose="020B0604020202020204" pitchFamily="34" charset="0"/>
              <a:buChar char="•"/>
            </a:pPr>
            <a:r>
              <a:rPr lang="hr-HR" sz="1000" baseline="0" dirty="0"/>
              <a:t>Među ostalim, kampanja je uključivala znakove za prozore koje su vlasnici kafića, dućana i privatne osobe mogli pričvrstiti na svoja vrata i prozore, naznačujući tako sigurna mjesta gdje ljudi mogu pobjeći ako ih se napadne ili im se prijeti na ulici. </a:t>
            </a:r>
          </a:p>
          <a:p>
            <a:pPr marL="171450" indent="-171450">
              <a:buFont typeface="Arial" panose="020B0604020202020204" pitchFamily="34" charset="0"/>
              <a:buChar char="•"/>
            </a:pPr>
            <a:r>
              <a:rPr lang="hr-HR" sz="1000" baseline="0" dirty="0"/>
              <a:t>Zanimljiva je brzina kojom se ova kampanja proširila (unatoč nepostojanju medija poput Twittera ili Facebooka) te njezina jednostavnost i jasna poruka.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28</a:t>
            </a:fld>
            <a:endParaRPr lang="hr-HR"/>
          </a:p>
        </p:txBody>
      </p:sp>
    </p:spTree>
    <p:extLst>
      <p:ext uri="{BB962C8B-B14F-4D97-AF65-F5344CB8AC3E}">
        <p14:creationId xmlns:p14="http://schemas.microsoft.com/office/powerpoint/2010/main" val="19280492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kern="1200" dirty="0">
                <a:solidFill>
                  <a:schemeClr val="tx1"/>
                </a:solidFill>
                <a:effectLst/>
                <a:latin typeface="+mn-lt"/>
              </a:rPr>
              <a:t>Mothers of Plaza de Mayo (35 jaar)</a:t>
            </a:r>
          </a:p>
          <a:p>
            <a:r>
              <a:rPr lang="hr-HR" sz="1000" u="sng" kern="1200" dirty="0">
                <a:solidFill>
                  <a:schemeClr val="tx1"/>
                </a:solidFill>
                <a:effectLst/>
                <a:latin typeface="+mn-lt"/>
                <a:hlinkClick r:id="rId3"/>
              </a:rPr>
              <a:t>http://www.bbc.com/news/world-latin-america-17847134</a:t>
            </a:r>
            <a:endParaRPr lang="hr-HR" sz="1000" kern="1200" dirty="0">
              <a:solidFill>
                <a:schemeClr val="tx1"/>
              </a:solidFill>
              <a:effectLst/>
              <a:latin typeface="+mn-lt"/>
              <a:ea typeface="+mn-ea"/>
              <a:cs typeface="+mn-cs"/>
            </a:endParaRP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29</a:t>
            </a:fld>
            <a:endParaRPr lang="hr-HR"/>
          </a:p>
        </p:txBody>
      </p:sp>
    </p:spTree>
    <p:extLst>
      <p:ext uri="{BB962C8B-B14F-4D97-AF65-F5344CB8AC3E}">
        <p14:creationId xmlns:p14="http://schemas.microsoft.com/office/powerpoint/2010/main" val="644119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1" dirty="0"/>
              <a:t>Ta vas pitanja usmjeravaju kroz proces pripreme uspješne strategije kampanje protuargumentima</a:t>
            </a:r>
          </a:p>
          <a:p>
            <a:pPr marL="171450" indent="-171450">
              <a:buFont typeface="Arial" panose="020B0604020202020204" pitchFamily="34" charset="0"/>
              <a:buChar char="•"/>
            </a:pPr>
            <a:r>
              <a:rPr lang="hr-HR" sz="1000" baseline="0" dirty="0"/>
              <a:t>Pomažu vam da shvatite važnost svoje kampanje (odgovore na pitanja ZAŠTO i KAKO). </a:t>
            </a:r>
          </a:p>
          <a:p>
            <a:pPr marL="171450" indent="-171450">
              <a:buFont typeface="Arial" panose="020B0604020202020204" pitchFamily="34" charset="0"/>
              <a:buChar char="•"/>
            </a:pPr>
            <a:r>
              <a:rPr lang="hr-HR" sz="1000" baseline="0" dirty="0"/>
              <a:t>Odgovori će vam pomoći da razumijete odnose između svojeg cilja, publike te oblika i sadržaja poruke. </a:t>
            </a:r>
          </a:p>
          <a:p>
            <a:pPr marL="171450" indent="-171450">
              <a:buFont typeface="Arial" panose="020B0604020202020204" pitchFamily="34" charset="0"/>
              <a:buChar char="•"/>
            </a:pPr>
            <a:r>
              <a:rPr lang="hr-HR" sz="1000" baseline="0" dirty="0"/>
              <a:t>Jednostavno rečeno: razumijete li što radite? Jesu li vaša djela najučinkovitiji način da shvatite što planirate u vezi s mišljenjima, stavovima, vrijednostima i ponašanjem ciljane publike?</a:t>
            </a:r>
          </a:p>
          <a:p>
            <a:pPr marL="171450" indent="-171450">
              <a:buFont typeface="Arial" panose="020B0604020202020204" pitchFamily="34" charset="0"/>
              <a:buChar char="•"/>
            </a:pPr>
            <a:endParaRPr lang="hr-HR"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30</a:t>
            </a:fld>
            <a:endParaRPr lang="hr-HR"/>
          </a:p>
        </p:txBody>
      </p:sp>
    </p:spTree>
    <p:extLst>
      <p:ext uri="{BB962C8B-B14F-4D97-AF65-F5344CB8AC3E}">
        <p14:creationId xmlns:p14="http://schemas.microsoft.com/office/powerpoint/2010/main" val="259935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mj-lt"/>
              <a:buNone/>
            </a:pPr>
            <a:r>
              <a:rPr lang="hr-HR" sz="1000" b="1" dirty="0"/>
              <a:t>Ciljevi kampanje protuargumentima: primjeri</a:t>
            </a:r>
          </a:p>
          <a:p>
            <a:pPr marL="228600" indent="-228600">
              <a:buFont typeface="+mj-lt"/>
              <a:buAutoNum type="arabicPeriod"/>
            </a:pPr>
            <a:r>
              <a:rPr lang="hr-HR" sz="1000" dirty="0"/>
              <a:t>Predstaviti svoju organizaciju i njezine aktivnosti</a:t>
            </a:r>
          </a:p>
          <a:p>
            <a:pPr marL="228600" indent="-228600">
              <a:buFont typeface="+mj-lt"/>
              <a:buAutoNum type="arabicPeriod"/>
            </a:pPr>
            <a:r>
              <a:rPr lang="hr-HR" sz="1000" dirty="0"/>
              <a:t>Podignuti razinu svijesti o svojem humanitarnom razlogu</a:t>
            </a:r>
          </a:p>
          <a:p>
            <a:pPr marL="228600" indent="-228600">
              <a:buFont typeface="+mj-lt"/>
              <a:buAutoNum type="arabicPeriod"/>
            </a:pPr>
            <a:r>
              <a:rPr lang="hr-HR" sz="1000" dirty="0"/>
              <a:t>Izgraditi internetsku zajednicu za podršku</a:t>
            </a:r>
          </a:p>
          <a:p>
            <a:pPr marL="228600" indent="-228600">
              <a:buFont typeface="+mj-lt"/>
              <a:buAutoNum type="arabicPeriod"/>
            </a:pPr>
            <a:r>
              <a:rPr lang="hr-HR" sz="1000" dirty="0"/>
              <a:t>Dijeliti uvjerenja i/ili političke poruke</a:t>
            </a:r>
          </a:p>
          <a:p>
            <a:pPr marL="228600" indent="-228600">
              <a:buFont typeface="+mj-lt"/>
              <a:buAutoNum type="arabicPeriod"/>
            </a:pPr>
            <a:r>
              <a:rPr lang="hr-HR" sz="1000" dirty="0"/>
              <a:t>Iznositi izravne protuargumente ekstremističkoj propagandi</a:t>
            </a:r>
          </a:p>
          <a:p>
            <a:pPr marL="228600" indent="-228600">
              <a:buFont typeface="+mj-lt"/>
              <a:buAutoNum type="arabicPeriod"/>
            </a:pPr>
            <a:r>
              <a:rPr lang="hr-HR" sz="1000" dirty="0"/>
              <a:t>Osnažiti svoju ciljanu publiku i njezino okruženje</a:t>
            </a:r>
          </a:p>
          <a:p>
            <a:pPr marL="0" indent="0">
              <a:buFont typeface="+mj-lt"/>
              <a:buNone/>
            </a:pPr>
            <a:endParaRPr lang="hr-HR" sz="1000" dirty="0"/>
          </a:p>
          <a:p>
            <a:pPr marL="0" indent="0">
              <a:buFont typeface="+mj-lt"/>
              <a:buNone/>
            </a:pPr>
            <a:r>
              <a:rPr lang="hr-HR" sz="1000" dirty="0"/>
              <a:t>Ad 3: Izgradnja internetske zajednice za podršku, npr. </a:t>
            </a:r>
            <a:r>
              <a:rPr lang="hr-HR" sz="1000" kern="1200" dirty="0">
                <a:solidFill>
                  <a:schemeClr val="tx1"/>
                </a:solidFill>
                <a:effectLst/>
                <a:latin typeface="+mn-lt"/>
              </a:rPr>
              <a:t>Digital Nun (Digitalna redovnica): </a:t>
            </a:r>
            <a:r>
              <a:rPr lang="hr-HR" sz="1000" u="sng" kern="1200" dirty="0">
                <a:solidFill>
                  <a:schemeClr val="tx1"/>
                </a:solidFill>
                <a:effectLst/>
                <a:latin typeface="+mn-lt"/>
                <a:hlinkClick r:id="rId3"/>
              </a:rPr>
              <a:t>https://twitter.com/digitalnun?lang=en</a:t>
            </a:r>
            <a:r>
              <a:rPr lang="hr-HR" sz="1000" kern="1200" dirty="0">
                <a:solidFill>
                  <a:schemeClr val="tx1"/>
                </a:solidFill>
                <a:effectLst/>
                <a:latin typeface="+mn-lt"/>
              </a:rPr>
              <a:t>, </a:t>
            </a:r>
            <a:r>
              <a:rPr lang="hr-HR" sz="1000" u="sng" kern="1200" dirty="0">
                <a:solidFill>
                  <a:schemeClr val="tx1"/>
                </a:solidFill>
                <a:effectLst/>
                <a:latin typeface="+mn-lt"/>
                <a:hlinkClick r:id="rId4"/>
              </a:rPr>
              <a:t>http://www.benedictinenuns.org.uk/Community/Community/prayerline.php</a:t>
            </a:r>
            <a:endParaRPr lang="hr-HR" sz="1000" u="none" kern="1200" dirty="0">
              <a:solidFill>
                <a:schemeClr val="tx1"/>
              </a:solidFill>
              <a:effectLst/>
              <a:latin typeface="+mn-lt"/>
              <a:ea typeface="+mn-ea"/>
              <a:cs typeface="+mn-cs"/>
            </a:endParaRPr>
          </a:p>
          <a:p>
            <a:pPr marL="0" indent="0">
              <a:buFont typeface="+mj-lt"/>
              <a:buNone/>
            </a:pPr>
            <a:r>
              <a:rPr lang="hr-HR" sz="1000" u="none" kern="1200" dirty="0">
                <a:solidFill>
                  <a:schemeClr val="tx1"/>
                </a:solidFill>
                <a:effectLst/>
                <a:latin typeface="+mn-lt"/>
              </a:rPr>
              <a:t>Ad 6: </a:t>
            </a:r>
            <a:r>
              <a:rPr lang="hr-HR" sz="1000" kern="1200" dirty="0">
                <a:solidFill>
                  <a:schemeClr val="tx1"/>
                </a:solidFill>
                <a:effectLst/>
                <a:latin typeface="+mn-lt"/>
              </a:rPr>
              <a:t>Osnaživanje skupine klijenata</a:t>
            </a:r>
            <a:r>
              <a:rPr lang="hr-HR"/>
              <a:t> </a:t>
            </a:r>
            <a:r>
              <a:rPr lang="hr-HR" sz="1000" kern="1200" dirty="0">
                <a:solidFill>
                  <a:schemeClr val="tx1"/>
                </a:solidFill>
                <a:effectLst/>
                <a:latin typeface="+mn-lt"/>
              </a:rPr>
              <a:t>/ članova organizacija civilnog društva da </a:t>
            </a:r>
            <a:r>
              <a:rPr lang="hr-HR"/>
              <a:t> </a:t>
            </a:r>
            <a:r>
              <a:rPr lang="hr-HR" sz="1000" kern="1200" dirty="0">
                <a:solidFill>
                  <a:schemeClr val="tx1"/>
                </a:solidFill>
                <a:effectLst/>
                <a:latin typeface="+mn-lt"/>
              </a:rPr>
              <a:t>dijele</a:t>
            </a:r>
            <a:r>
              <a:rPr lang="hr-HR"/>
              <a:t> </a:t>
            </a:r>
            <a:r>
              <a:rPr lang="hr-HR" sz="1000" kern="1200" dirty="0">
                <a:solidFill>
                  <a:schemeClr val="tx1"/>
                </a:solidFill>
                <a:effectLst/>
                <a:latin typeface="+mn-lt"/>
              </a:rPr>
              <a:t>vlastite</a:t>
            </a:r>
            <a:r>
              <a:rPr lang="hr-HR"/>
              <a:t> </a:t>
            </a:r>
            <a:r>
              <a:rPr lang="hr-HR" sz="1000" kern="1200" dirty="0">
                <a:solidFill>
                  <a:schemeClr val="tx1"/>
                </a:solidFill>
                <a:effectLst/>
                <a:latin typeface="+mn-lt"/>
              </a:rPr>
              <a:t>poruke, npr. „Conscious Creators” (Luke Newbold) </a:t>
            </a:r>
          </a:p>
          <a:p>
            <a:pPr marL="0" indent="0">
              <a:buFont typeface="+mj-lt"/>
              <a:buNone/>
            </a:pPr>
            <a:endParaRPr lang="hr-HR" sz="1000" kern="1200" dirty="0">
              <a:solidFill>
                <a:schemeClr val="tx1"/>
              </a:solidFill>
              <a:effectLst/>
              <a:latin typeface="+mn-lt"/>
              <a:ea typeface="+mn-ea"/>
              <a:cs typeface="+mn-cs"/>
            </a:endParaRPr>
          </a:p>
          <a:p>
            <a:pPr marL="0" indent="0">
              <a:buFont typeface="+mj-lt"/>
              <a:buNone/>
            </a:pPr>
            <a:r>
              <a:rPr lang="hr-HR" sz="1000" kern="1200" dirty="0">
                <a:solidFill>
                  <a:schemeClr val="tx1"/>
                </a:solidFill>
                <a:effectLst/>
                <a:latin typeface="+mn-lt"/>
              </a:rPr>
              <a:t>Ostali su ciljevi, primjerice, </a:t>
            </a:r>
          </a:p>
          <a:p>
            <a:pPr marL="171450" indent="-171450">
              <a:buFont typeface="Arial" panose="020B0604020202020204" pitchFamily="34" charset="0"/>
              <a:buChar char="•"/>
            </a:pPr>
            <a:r>
              <a:rPr lang="hr-HR" sz="1000" kern="1200" dirty="0">
                <a:solidFill>
                  <a:schemeClr val="tx1"/>
                </a:solidFill>
                <a:effectLst/>
                <a:latin typeface="+mn-lt"/>
              </a:rPr>
              <a:t>interaktivna internetska kampanja poput kampanje na Twitteru s oznakom „bring back our girls” (vratite naše djevojke), ali</a:t>
            </a:r>
            <a:r>
              <a:rPr lang="hr-HR"/>
              <a:t> </a:t>
            </a:r>
            <a:r>
              <a:rPr lang="hr-HR" sz="1000" kern="1200" dirty="0">
                <a:solidFill>
                  <a:schemeClr val="tx1"/>
                </a:solidFill>
                <a:effectLst/>
                <a:latin typeface="+mn-lt"/>
              </a:rPr>
              <a:t>manjeg raspona</a:t>
            </a:r>
            <a:r>
              <a:rPr lang="hr-HR"/>
              <a:t> </a:t>
            </a:r>
            <a:r>
              <a:rPr lang="hr-HR" sz="1000" kern="1200" dirty="0">
                <a:solidFill>
                  <a:schemeClr val="tx1"/>
                </a:solidFill>
                <a:effectLst/>
                <a:latin typeface="+mn-lt"/>
              </a:rPr>
              <a:t>i</a:t>
            </a:r>
            <a:r>
              <a:rPr lang="hr-HR"/>
              <a:t> </a:t>
            </a:r>
            <a:r>
              <a:rPr lang="hr-HR" sz="1000" kern="1200" dirty="0">
                <a:solidFill>
                  <a:schemeClr val="tx1"/>
                </a:solidFill>
                <a:effectLst/>
                <a:latin typeface="+mn-lt"/>
              </a:rPr>
              <a:t>realističnije</a:t>
            </a:r>
            <a:r>
              <a:rPr lang="hr-HR"/>
              <a:t> </a:t>
            </a:r>
            <a:r>
              <a:rPr lang="hr-HR" sz="1000" kern="1200" dirty="0">
                <a:solidFill>
                  <a:schemeClr val="tx1"/>
                </a:solidFill>
                <a:effectLst/>
                <a:latin typeface="+mn-lt"/>
              </a:rPr>
              <a:t>za</a:t>
            </a:r>
            <a:r>
              <a:rPr lang="hr-HR"/>
              <a:t> </a:t>
            </a:r>
            <a:r>
              <a:rPr lang="hr-HR" sz="1000" kern="1200" dirty="0">
                <a:solidFill>
                  <a:schemeClr val="tx1"/>
                </a:solidFill>
                <a:effectLst/>
                <a:latin typeface="+mn-lt"/>
              </a:rPr>
              <a:t>organizacije civilnog društva,</a:t>
            </a:r>
          </a:p>
          <a:p>
            <a:pPr marL="171450" indent="-171450">
              <a:buFont typeface="Arial" panose="020B0604020202020204" pitchFamily="34" charset="0"/>
              <a:buChar char="•"/>
            </a:pPr>
            <a:r>
              <a:rPr lang="hr-HR" sz="1000" b="0" kern="1200" dirty="0">
                <a:solidFill>
                  <a:schemeClr val="tx1"/>
                </a:solidFill>
                <a:effectLst/>
                <a:latin typeface="+mn-lt"/>
              </a:rPr>
              <a:t>k</a:t>
            </a:r>
            <a:r>
              <a:rPr lang="hr-HR" sz="1000" kern="1200" dirty="0">
                <a:solidFill>
                  <a:schemeClr val="tx1"/>
                </a:solidFill>
                <a:effectLst/>
                <a:latin typeface="+mn-lt"/>
              </a:rPr>
              <a:t>ampanje alternativnim</a:t>
            </a:r>
            <a:r>
              <a:rPr lang="hr-HR"/>
              <a:t> </a:t>
            </a:r>
            <a:r>
              <a:rPr lang="hr-HR" sz="1000" kern="1200" dirty="0">
                <a:solidFill>
                  <a:schemeClr val="tx1"/>
                </a:solidFill>
                <a:effectLst/>
                <a:latin typeface="+mn-lt"/>
              </a:rPr>
              <a:t>argumentima</a:t>
            </a:r>
            <a:r>
              <a:rPr lang="hr-HR"/>
              <a:t>  </a:t>
            </a:r>
            <a:r>
              <a:rPr lang="hr-HR" sz="1000" kern="1200" dirty="0">
                <a:solidFill>
                  <a:schemeClr val="tx1"/>
                </a:solidFill>
                <a:effectLst/>
                <a:latin typeface="+mn-lt"/>
              </a:rPr>
              <a:t>o, npr., savjetima vezanima uz</a:t>
            </a:r>
            <a:r>
              <a:rPr lang="hr-HR"/>
              <a:t> </a:t>
            </a:r>
            <a:r>
              <a:rPr lang="hr-HR" sz="1000" kern="1200" dirty="0">
                <a:solidFill>
                  <a:schemeClr val="tx1"/>
                </a:solidFill>
                <a:effectLst/>
                <a:latin typeface="+mn-lt"/>
              </a:rPr>
              <a:t>karijeru / životne vještine itd. </a:t>
            </a:r>
            <a:r>
              <a:rPr lang="hr-HR" sz="1000" u="sng" kern="1200" dirty="0">
                <a:solidFill>
                  <a:schemeClr val="tx1"/>
                </a:solidFill>
                <a:effectLst/>
                <a:latin typeface="+mn-lt"/>
                <a:hlinkClick r:id="rId5"/>
              </a:rPr>
              <a:t>https://www.barclayslifeskills.com/</a:t>
            </a:r>
            <a:r>
              <a:rPr lang="hr-HR" sz="1000" kern="1200" dirty="0">
                <a:solidFill>
                  <a:schemeClr val="tx1"/>
                </a:solidFill>
                <a:effectLst/>
                <a:latin typeface="+mn-lt"/>
              </a:rPr>
              <a:t>kao pozitivne internetske priče pozitivnog naprednog promišljanja koje su inkluzivne te su stoga alternativa negativnim zaostalim stavovima ekstremističkih argumenata o izolacionizmu i dijeljenju od društva.</a:t>
            </a: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31</a:t>
            </a:fld>
            <a:endParaRPr lang="hr-HR"/>
          </a:p>
        </p:txBody>
      </p:sp>
    </p:spTree>
    <p:extLst>
      <p:ext uri="{BB962C8B-B14F-4D97-AF65-F5344CB8AC3E}">
        <p14:creationId xmlns:p14="http://schemas.microsoft.com/office/powerpoint/2010/main" val="3549796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hr-HR" sz="1000" kern="1200" dirty="0">
                <a:solidFill>
                  <a:schemeClr val="tx1"/>
                </a:solidFill>
                <a:effectLst/>
                <a:latin typeface="+mn-lt"/>
              </a:rPr>
              <a:t>Slijedit ćemo pristup „od praktičara za praktičare” jer smatramo da organizacije civilnog društva najbolje poznaju svoj lokalni kontekst.</a:t>
            </a:r>
          </a:p>
          <a:p>
            <a:pPr marL="171450" indent="-171450">
              <a:buFont typeface="Arial" panose="020B0604020202020204" pitchFamily="34" charset="0"/>
              <a:buChar char="•"/>
            </a:pPr>
            <a:r>
              <a:rPr lang="hr-HR" sz="1000" kern="1200" baseline="0" dirty="0">
                <a:solidFill>
                  <a:schemeClr val="tx1"/>
                </a:solidFill>
                <a:effectLst/>
                <a:latin typeface="+mn-lt"/>
              </a:rPr>
              <a:t>Materijal je stoga praktičan i lako primjenjiv. </a:t>
            </a:r>
          </a:p>
          <a:p>
            <a:pPr marL="171450" indent="-171450">
              <a:buFont typeface="Arial" panose="020B0604020202020204" pitchFamily="34" charset="0"/>
              <a:buChar char="•"/>
            </a:pPr>
            <a:r>
              <a:rPr lang="hr-HR" sz="1000" kern="1200" baseline="0" dirty="0">
                <a:solidFill>
                  <a:schemeClr val="tx1"/>
                </a:solidFill>
                <a:effectLst/>
                <a:latin typeface="+mn-lt"/>
              </a:rPr>
              <a:t>Materijal za obuku može se smatrati jednostavnim načinom strukturiranja vašeg pripremnog rada prema uspješnoj kampanji protuargumentima.</a:t>
            </a:r>
          </a:p>
          <a:p>
            <a:pPr marL="171450" indent="-171450">
              <a:buFont typeface="Arial" panose="020B0604020202020204" pitchFamily="34" charset="0"/>
              <a:buChar char="•"/>
            </a:pPr>
            <a:r>
              <a:rPr lang="hr-HR" sz="1000" kern="1200" dirty="0">
                <a:solidFill>
                  <a:schemeClr val="tx1"/>
                </a:solidFill>
                <a:effectLst/>
                <a:latin typeface="+mn-lt"/>
              </a:rPr>
              <a:t>Podijelit ćemo i uspjeh i neuspjeh; uz predstavljanje dobre prakse, sastavit ćemo i popis „Komentari / Zamke u kampanji”, tj. popis stvari za koje znamo da su često neuspješne.</a:t>
            </a: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a:t>
            </a:fld>
            <a:endParaRPr lang="hr-HR"/>
          </a:p>
        </p:txBody>
      </p:sp>
    </p:spTree>
    <p:extLst>
      <p:ext uri="{BB962C8B-B14F-4D97-AF65-F5344CB8AC3E}">
        <p14:creationId xmlns:p14="http://schemas.microsoft.com/office/powerpoint/2010/main" val="133600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1" u="sng" baseline="0" dirty="0"/>
              <a:t>Objasnite:</a:t>
            </a:r>
          </a:p>
          <a:p>
            <a:pPr marL="171450" indent="-171450">
              <a:buFont typeface="Arial" panose="020B0604020202020204" pitchFamily="34" charset="0"/>
              <a:buChar char="•"/>
            </a:pPr>
            <a:r>
              <a:rPr lang="hr-HR" sz="1000" baseline="0" dirty="0"/>
              <a:t>Internetska kampanja mora se nastavljati na već postojeću aktivnost / sliku / stav vaše organizacije.</a:t>
            </a:r>
          </a:p>
          <a:p>
            <a:pPr marL="171450" indent="-171450">
              <a:buFont typeface="Arial" panose="020B0604020202020204" pitchFamily="34" charset="0"/>
              <a:buChar char="•"/>
            </a:pPr>
            <a:r>
              <a:rPr lang="hr-HR" sz="1000" baseline="0" dirty="0"/>
              <a:t>Počinje od vas, pitanjem zašto mislite da ste prava osoba/organizacija za poticanje promjene među članovima ciljane publike.</a:t>
            </a:r>
          </a:p>
          <a:p>
            <a:pPr marL="171450" indent="-171450">
              <a:buFont typeface="Arial" panose="020B0604020202020204" pitchFamily="34" charset="0"/>
              <a:buChar char="•"/>
            </a:pPr>
            <a:r>
              <a:rPr lang="hr-HR" sz="1000" baseline="0" dirty="0"/>
              <a:t>Zašto mislite da će vas slušati? Što vas čini kredibilnim glasom? Kako vas doživljava ciljana publika?  </a:t>
            </a:r>
          </a:p>
          <a:p>
            <a:pPr marL="0" indent="0">
              <a:buFont typeface="Arial" panose="020B0604020202020204" pitchFamily="34" charset="0"/>
              <a:buNone/>
            </a:pPr>
            <a:endParaRPr lang="hr-HR" sz="1000" baseline="0" dirty="0"/>
          </a:p>
          <a:p>
            <a:pPr marL="171450" indent="-171450">
              <a:buFont typeface="Arial" panose="020B0604020202020204" pitchFamily="34" charset="0"/>
              <a:buChar char="•"/>
            </a:pPr>
            <a:r>
              <a:rPr lang="hr-HR" sz="1000" baseline="0" dirty="0"/>
              <a:t>Korisna pitanja: Odražavaju li se vaše vrijednosti u ponašanju ciljane publike? </a:t>
            </a:r>
          </a:p>
          <a:p>
            <a:pPr marL="171450" indent="-171450">
              <a:buFont typeface="Arial" panose="020B0604020202020204" pitchFamily="34" charset="0"/>
              <a:buChar char="•"/>
            </a:pPr>
            <a:r>
              <a:rPr lang="hr-HR" sz="1000" baseline="0" dirty="0"/>
              <a:t>Pogledajte, primjerice: Circle of Influence – Circle of commitment autora Coveyja</a:t>
            </a:r>
          </a:p>
          <a:p>
            <a:pPr marL="0" indent="0">
              <a:buFont typeface="Arial" panose="020B0604020202020204" pitchFamily="34" charset="0"/>
              <a:buNone/>
            </a:pPr>
            <a:endParaRPr lang="hr-HR" sz="1000" baseline="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hr-HR" sz="1000" dirty="0"/>
          </a:p>
          <a:p>
            <a:pPr marL="0" marR="0" lvl="2"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hr-HR" sz="1000" dirty="0"/>
              <a:t>Izvor: Alicia Kearns, slide #2 Where to start?</a:t>
            </a:r>
          </a:p>
          <a:p>
            <a:pPr marL="285750" lvl="2" indent="-285750">
              <a:spcAft>
                <a:spcPts val="600"/>
              </a:spcAft>
              <a:buClrTx/>
              <a:buFont typeface="Arial" panose="020B0604020202020204" pitchFamily="34" charset="0"/>
              <a:buChar char="•"/>
            </a:pP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32</a:t>
            </a:fld>
            <a:endParaRPr lang="hr-HR"/>
          </a:p>
        </p:txBody>
      </p:sp>
    </p:spTree>
    <p:extLst>
      <p:ext uri="{BB962C8B-B14F-4D97-AF65-F5344CB8AC3E}">
        <p14:creationId xmlns:p14="http://schemas.microsoft.com/office/powerpoint/2010/main" val="19397324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mj-lt"/>
              <a:buNone/>
              <a:tabLst/>
              <a:defRPr/>
            </a:pPr>
            <a:r>
              <a:rPr lang="hr-HR" sz="1000" b="1" u="sng" dirty="0"/>
              <a:t>Kako definirati jasne ciljeve i pokazatelje uspjeha?</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hr-HR" sz="1000" b="1" u="sng"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hr-HR" sz="1000" dirty="0"/>
              <a:t>Morate to učiniti da biste kontinuirano pratili i mjerili učinak. Kontinuirano praćenje pomoći će vam u dvjema stvarima:</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baseline="0" dirty="0"/>
              <a:t>Pomoći vam da razumijete jeste li izabrali pravi pristup u svojoj kampanji i jesu li vaša nastojanja rezultirala željenim rezultatima. Primjerice, ako je vaš cilj mobilizirati 100 ljudi u 10 tjedana, broj novomobiliziranih osoba mora rasti za 10 tjedno.</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baseline="0" dirty="0"/>
              <a:t>Pomoći će vam da shvatite snažne točke kao i mane svoje kampanje. </a:t>
            </a:r>
            <a:r>
              <a:rPr lang="hr-HR" sz="1000" dirty="0"/>
              <a:t>Omogućit će vam da neprestano unaprjeđujete i prilagođavate svoju kampanju. Primjerice, ako ciljana publika ne odgovara na vaše objave na Facebooku, možda želite ponovno razmisliti o tome je li FB odgovarajuća platforma za komunikaciju s njima.</a:t>
            </a:r>
            <a:r>
              <a:rPr lang="hr-HR"/>
              <a:t> </a:t>
            </a:r>
            <a:br/>
            <a:endParaRPr lang="hr-HR" sz="100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hr-HR" sz="1000" baseline="0" dirty="0"/>
              <a:t>U pravilu, </a:t>
            </a:r>
            <a:r>
              <a:rPr lang="hr-HR" sz="1000" u="sng" baseline="0" dirty="0"/>
              <a:t>ne možete</a:t>
            </a:r>
            <a:r>
              <a:rPr lang="hr-HR" sz="1000" baseline="0" dirty="0"/>
              <a:t> mjeriti porast ili smanjenje u stupnju radikalizacije među ciljanom publikom jer vaša organizacija nije opremljena za provedbu takve vrste istraživanja/ankete te jer nema izravne veze između vaših nastojanja uloženih u provedbu kampanje i promjene stava / mišljenja / djelovanja među vašom ciljanom skupinom.</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hr-HR" sz="1000" baseline="0" dirty="0"/>
              <a:t>Međutim, </a:t>
            </a:r>
            <a:r>
              <a:rPr lang="hr-HR" sz="1000" u="sng" baseline="0" dirty="0"/>
              <a:t>možete</a:t>
            </a:r>
            <a:r>
              <a:rPr lang="hr-HR" sz="1000" baseline="0" dirty="0"/>
              <a:t> mjeriti broj ljudi koji stupaju u kontakt s vama, vašom organizacijom.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Primjer: povećanje za x sudionika u vašoj aktivnosti, volonteri u vašoj organizaciji, aplikacije za potporu, savjeti tijekom utvrđenog vremenskog razdoblja.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33</a:t>
            </a:fld>
            <a:endParaRPr lang="hr-HR"/>
          </a:p>
        </p:txBody>
      </p:sp>
    </p:spTree>
    <p:extLst>
      <p:ext uri="{BB962C8B-B14F-4D97-AF65-F5344CB8AC3E}">
        <p14:creationId xmlns:p14="http://schemas.microsoft.com/office/powerpoint/2010/main" val="19001720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b="1" dirty="0"/>
              <a:t>Korisna pitanja</a:t>
            </a:r>
          </a:p>
          <a:p>
            <a:endParaRPr lang="hr-HR" dirty="0"/>
          </a:p>
          <a:p>
            <a:r>
              <a:rPr lang="hr-HR"/>
              <a:t>Do koliko ćete ljudi u ciljanoj publici doprijeti?</a:t>
            </a:r>
          </a:p>
          <a:p>
            <a:r>
              <a:rPr lang="hr-HR"/>
              <a:t>Što obuhvaća vaš poziv na djelovanje?</a:t>
            </a:r>
          </a:p>
          <a:p>
            <a:endParaRPr lang="hr-HR"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35</a:t>
            </a:fld>
            <a:endParaRPr lang="hr-HR"/>
          </a:p>
        </p:txBody>
      </p:sp>
    </p:spTree>
    <p:extLst>
      <p:ext uri="{BB962C8B-B14F-4D97-AF65-F5344CB8AC3E}">
        <p14:creationId xmlns:p14="http://schemas.microsoft.com/office/powerpoint/2010/main" val="31600363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sng" dirty="0"/>
              <a:t>Što detaljnije odredite ciljanu publiku: specificirajte, specificirajte, specificirajte</a:t>
            </a:r>
          </a:p>
          <a:p>
            <a:endParaRPr lang="hr-HR" sz="1000" dirty="0"/>
          </a:p>
          <a:p>
            <a:pPr marL="171450" indent="-171450">
              <a:buFont typeface="Arial" panose="020B0604020202020204" pitchFamily="34" charset="0"/>
              <a:buChar char="•"/>
            </a:pPr>
            <a:r>
              <a:rPr lang="hr-HR" sz="1000" dirty="0"/>
              <a:t>Ugroženi mladi, roditelji, obitelji, prijatelji, nastavnici, ...?</a:t>
            </a:r>
          </a:p>
          <a:p>
            <a:pPr marL="171450" indent="-171450">
              <a:buFont typeface="Arial" panose="020B0604020202020204" pitchFamily="34" charset="0"/>
              <a:buChar char="•"/>
            </a:pPr>
            <a:r>
              <a:rPr lang="hr-HR" sz="1000" dirty="0"/>
              <a:t>Muškarci, žene? Kulturno podrijetlo?</a:t>
            </a:r>
          </a:p>
          <a:p>
            <a:pPr marL="171450" indent="-171450">
              <a:buFont typeface="Arial" panose="020B0604020202020204" pitchFamily="34" charset="0"/>
              <a:buChar char="•"/>
            </a:pPr>
            <a:r>
              <a:rPr lang="hr-HR" sz="1000" dirty="0"/>
              <a:t>Stupanj socijalne uključenosti? Prihodi? Obrazovanje?</a:t>
            </a:r>
          </a:p>
          <a:p>
            <a:pPr marL="171450" indent="-171450">
              <a:buFont typeface="Arial" panose="020B0604020202020204" pitchFamily="34" charset="0"/>
              <a:buChar char="•"/>
            </a:pPr>
            <a:r>
              <a:rPr lang="hr-HR" sz="1000" dirty="0"/>
              <a:t>Zaposlenost/nezaposlenost?</a:t>
            </a:r>
          </a:p>
          <a:p>
            <a:pPr marL="171450" indent="-171450">
              <a:buFont typeface="Arial" panose="020B0604020202020204" pitchFamily="34" charset="0"/>
              <a:buChar char="•"/>
            </a:pPr>
            <a:r>
              <a:rPr lang="hr-HR" sz="1000" dirty="0"/>
              <a:t>Socijalno okruženje: zaštitničko ili permisivno?</a:t>
            </a:r>
          </a:p>
          <a:p>
            <a:pPr marL="171450" indent="-171450">
              <a:buFont typeface="Arial" panose="020B0604020202020204" pitchFamily="34" charset="0"/>
              <a:buChar char="•"/>
            </a:pPr>
            <a:r>
              <a:rPr lang="hr-HR" sz="1000" dirty="0"/>
              <a:t>Radikalna misao joj je novost ili je radikalizirana?</a:t>
            </a:r>
          </a:p>
          <a:p>
            <a:pPr marL="171450" indent="-171450">
              <a:buFont typeface="Arial" panose="020B0604020202020204" pitchFamily="34" charset="0"/>
              <a:buChar char="•"/>
            </a:pPr>
            <a:r>
              <a:rPr lang="hr-HR" sz="1000" dirty="0"/>
              <a:t>Gdje živi? </a:t>
            </a:r>
          </a:p>
          <a:p>
            <a:pPr marL="171450" indent="-171450">
              <a:buFont typeface="Arial" panose="020B0604020202020204" pitchFamily="34" charset="0"/>
              <a:buChar char="•"/>
            </a:pPr>
            <a:r>
              <a:rPr lang="hr-HR" sz="1000" dirty="0"/>
              <a:t>Vjersko ili političko nadahnuće?</a:t>
            </a:r>
          </a:p>
          <a:p>
            <a:pPr marL="171450" indent="-171450">
              <a:buFont typeface="Arial" panose="020B0604020202020204" pitchFamily="34" charset="0"/>
              <a:buChar char="•"/>
            </a:pPr>
            <a:r>
              <a:rPr lang="hr-HR" sz="1000" dirty="0"/>
              <a:t>Otvorena za razmjenu mišljenja i ideja?</a:t>
            </a:r>
          </a:p>
          <a:p>
            <a:endParaRPr lang="hr-HR" sz="1000" dirty="0"/>
          </a:p>
          <a:p>
            <a:r>
              <a:rPr lang="hr-HR" sz="1000" dirty="0"/>
              <a:t>Na sljedećim dijapozitivima nalazi se još pitanja u vezi sa značajkama vaše ciljane publike. </a:t>
            </a:r>
          </a:p>
          <a:p>
            <a:endParaRPr lang="hr-HR"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hr-HR" sz="1000" dirty="0"/>
              <a:t>Vidjeti i rad „How to Identify</a:t>
            </a:r>
            <a:r>
              <a:rPr lang="hr-HR"/>
              <a:t> </a:t>
            </a:r>
            <a:r>
              <a:rPr lang="hr-HR" sz="1000" dirty="0"/>
              <a:t>Target Audience” EFD-a. To ćemo poslati sudionicima.</a:t>
            </a:r>
          </a:p>
          <a:p>
            <a:endParaRPr lang="hr-HR"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36</a:t>
            </a:fld>
            <a:endParaRPr lang="hr-HR"/>
          </a:p>
        </p:txBody>
      </p:sp>
    </p:spTree>
    <p:extLst>
      <p:ext uri="{BB962C8B-B14F-4D97-AF65-F5344CB8AC3E}">
        <p14:creationId xmlns:p14="http://schemas.microsoft.com/office/powerpoint/2010/main" val="41311718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37</a:t>
            </a:fld>
            <a:endParaRPr lang="hr-HR"/>
          </a:p>
        </p:txBody>
      </p:sp>
    </p:spTree>
    <p:extLst>
      <p:ext uri="{BB962C8B-B14F-4D97-AF65-F5344CB8AC3E}">
        <p14:creationId xmlns:p14="http://schemas.microsoft.com/office/powerpoint/2010/main" val="31121993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b="1" dirty="0"/>
              <a:t>Poznajete li dobro svoju publiku?</a:t>
            </a:r>
          </a:p>
          <a:p>
            <a:pPr marL="0" indent="0">
              <a:buFont typeface="Arial" panose="020B0604020202020204" pitchFamily="34" charset="0"/>
              <a:buNone/>
            </a:pPr>
            <a:r>
              <a:rPr lang="hr-HR"/>
              <a:t>Postavite si ispravna pitanja.</a:t>
            </a:r>
          </a:p>
          <a:p>
            <a:pPr marL="0" indent="0">
              <a:buFont typeface="Arial" panose="020B0604020202020204" pitchFamily="34" charset="0"/>
              <a:buNone/>
            </a:pPr>
            <a:endParaRPr lang="hr-HR" b="0" baseline="0" dirty="0"/>
          </a:p>
          <a:p>
            <a:pPr marL="0" indent="0">
              <a:buFont typeface="Arial" panose="020B0604020202020204" pitchFamily="34" charset="0"/>
              <a:buNone/>
            </a:pPr>
            <a:r>
              <a:rPr lang="hr-HR" b="0" i="1" baseline="0" dirty="0"/>
              <a:t>NB. Primjere pitanja pogledajte i na prethodnim i na sljedećim dijapozitivima.</a:t>
            </a:r>
          </a:p>
          <a:p>
            <a:pPr marL="0" indent="0">
              <a:buFont typeface="Arial" panose="020B0604020202020204" pitchFamily="34" charset="0"/>
              <a:buNone/>
            </a:pPr>
            <a:endParaRPr lang="hr-HR" b="0" baseline="0" dirty="0"/>
          </a:p>
          <a:p>
            <a:pPr marL="0" indent="0">
              <a:buFont typeface="Arial" panose="020B0604020202020204" pitchFamily="34" charset="0"/>
              <a:buNone/>
            </a:pPr>
            <a:r>
              <a:rPr lang="hr-HR" b="0" baseline="0" dirty="0"/>
              <a:t>Shema se temelji na iskustvu razvoja komercijalnih marketinških strategija.</a:t>
            </a:r>
          </a:p>
          <a:p>
            <a:pPr marL="0" indent="0">
              <a:buFont typeface="Arial" panose="020B0604020202020204" pitchFamily="34" charset="0"/>
              <a:buNone/>
            </a:pPr>
            <a:endParaRPr lang="hr-HR" b="0" baseline="0" dirty="0"/>
          </a:p>
          <a:p>
            <a:pPr marL="0" indent="0">
              <a:buFont typeface="Arial" panose="020B0604020202020204" pitchFamily="34" charset="0"/>
              <a:buNone/>
            </a:pPr>
            <a:r>
              <a:rPr lang="hr-HR" b="0" baseline="0" dirty="0"/>
              <a:t>Iz prezentacije Alicije Kearns: </a:t>
            </a:r>
          </a:p>
          <a:p>
            <a:pPr marL="285750" lvl="0" indent="-285750">
              <a:buFont typeface="Arial" charset="0"/>
              <a:buChar char="•"/>
            </a:pPr>
            <a:r>
              <a:rPr lang="hr-HR" sz="1200" b="0" dirty="0"/>
              <a:t>Kako prima i prenosi informacije?</a:t>
            </a:r>
          </a:p>
          <a:p>
            <a:pPr marL="285750" lvl="0" indent="-285750">
              <a:buFont typeface="Arial" charset="0"/>
              <a:buChar char="•"/>
            </a:pPr>
            <a:r>
              <a:rPr lang="hr-HR" sz="1200" b="0" dirty="0"/>
              <a:t>U kojem kontekstu živi?</a:t>
            </a:r>
          </a:p>
          <a:p>
            <a:pPr marL="285750" lvl="0" indent="-285750">
              <a:buFont typeface="Arial" charset="0"/>
              <a:buChar char="•"/>
            </a:pPr>
            <a:r>
              <a:rPr lang="hr-HR" sz="1200" b="0" dirty="0">
                <a:latin typeface="Arial" charset="0"/>
              </a:rPr>
              <a:t>Kojim jezikom govori?</a:t>
            </a:r>
          </a:p>
          <a:p>
            <a:pPr marL="285750" lvl="0" indent="-285750">
              <a:buFont typeface="Arial" charset="0"/>
              <a:buChar char="•"/>
            </a:pPr>
            <a:r>
              <a:rPr lang="hr-HR" sz="1200" b="0" dirty="0">
                <a:latin typeface="Arial" charset="0"/>
              </a:rPr>
              <a:t>Što znate o njezinoj kogniciji?</a:t>
            </a:r>
            <a:endParaRPr lang="hr-HR" sz="1200" b="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38</a:t>
            </a:fld>
            <a:endParaRPr lang="hr-HR"/>
          </a:p>
        </p:txBody>
      </p:sp>
    </p:spTree>
    <p:extLst>
      <p:ext uri="{BB962C8B-B14F-4D97-AF65-F5344CB8AC3E}">
        <p14:creationId xmlns:p14="http://schemas.microsoft.com/office/powerpoint/2010/main" val="7552438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0" u="sng" dirty="0">
                <a:latin typeface="+mn-lt"/>
              </a:rPr>
              <a:t>Podijelite papir za crtanje</a:t>
            </a:r>
          </a:p>
          <a:p>
            <a:pPr marL="0" indent="0">
              <a:buFont typeface="Arial" panose="020B0604020202020204" pitchFamily="34" charset="0"/>
              <a:buNone/>
            </a:pPr>
            <a:endParaRPr lang="hr-HR" sz="1000" b="0" baseline="0" dirty="0">
              <a:latin typeface="+mn-lt"/>
            </a:endParaRPr>
          </a:p>
          <a:p>
            <a:pPr marL="0" indent="0">
              <a:buFont typeface="Arial" panose="020B0604020202020204" pitchFamily="34" charset="0"/>
              <a:buNone/>
            </a:pPr>
            <a:r>
              <a:rPr lang="hr-HR" sz="1000" b="0" baseline="0" dirty="0">
                <a:latin typeface="+mn-lt"/>
              </a:rPr>
              <a:t>Pitanja koja mogu biti korisna kako bi crtež bio detaljniji: </a:t>
            </a:r>
          </a:p>
          <a:p>
            <a:pPr marL="171450" indent="-171450">
              <a:buFont typeface="Arial" panose="020B0604020202020204" pitchFamily="34" charset="0"/>
              <a:buChar char="•"/>
            </a:pPr>
            <a:r>
              <a:rPr lang="hr-HR" sz="1000" b="0" baseline="0" dirty="0">
                <a:latin typeface="+mn-lt"/>
              </a:rPr>
              <a:t>Koja je prosječna dob vaše ciljane publike? </a:t>
            </a:r>
          </a:p>
          <a:p>
            <a:pPr marL="171450" indent="-171450">
              <a:buFont typeface="Arial" panose="020B0604020202020204" pitchFamily="34" charset="0"/>
              <a:buChar char="•"/>
            </a:pPr>
            <a:r>
              <a:rPr lang="hr-HR" sz="1000" b="0" baseline="0" dirty="0">
                <a:latin typeface="+mn-lt"/>
              </a:rPr>
              <a:t>O čemu razgovarate sa svojom ciljanom publikom? </a:t>
            </a:r>
          </a:p>
          <a:p>
            <a:pPr marL="171450" indent="-171450">
              <a:buFont typeface="Arial" panose="020B0604020202020204" pitchFamily="34" charset="0"/>
              <a:buChar char="•"/>
            </a:pPr>
            <a:r>
              <a:rPr lang="hr-HR" sz="1000" b="0" baseline="0" dirty="0">
                <a:latin typeface="+mn-lt"/>
              </a:rPr>
              <a:t>Koja je ključna tema razgovora među ljudima iz vaše ciljane publike? </a:t>
            </a:r>
          </a:p>
          <a:p>
            <a:pPr marL="171450" indent="-171450">
              <a:buFont typeface="Arial" panose="020B0604020202020204" pitchFamily="34" charset="0"/>
              <a:buChar char="•"/>
            </a:pPr>
            <a:r>
              <a:rPr lang="hr-HR" sz="1000" b="0" baseline="0" dirty="0">
                <a:latin typeface="+mn-lt"/>
              </a:rPr>
              <a:t>Kako izgleda socijalno okruženje vaše ciljane skupine?</a:t>
            </a:r>
          </a:p>
          <a:p>
            <a:pPr marL="171450" indent="-171450">
              <a:buFont typeface="Arial" panose="020B0604020202020204" pitchFamily="34" charset="0"/>
              <a:buChar char="•"/>
            </a:pPr>
            <a:endParaRPr lang="hr-HR" sz="1000" b="0" baseline="0" dirty="0">
              <a:latin typeface="+mn-lt"/>
            </a:endParaRPr>
          </a:p>
          <a:p>
            <a:pPr marL="171450" lvl="0" indent="-171450">
              <a:buFont typeface="Arial" panose="020B0604020202020204" pitchFamily="34" charset="0"/>
              <a:buChar char="•"/>
            </a:pPr>
            <a:r>
              <a:rPr lang="hr-HR" sz="1000" b="0" dirty="0">
                <a:latin typeface="+mn-lt"/>
              </a:rPr>
              <a:t>Kako prima i prenosi informacije?</a:t>
            </a:r>
          </a:p>
          <a:p>
            <a:pPr marL="171450" lvl="0" indent="-171450">
              <a:buFont typeface="Arial" panose="020B0604020202020204" pitchFamily="34" charset="0"/>
              <a:buChar char="•"/>
            </a:pPr>
            <a:r>
              <a:rPr lang="hr-HR" sz="1000" b="0" dirty="0">
                <a:latin typeface="+mn-lt"/>
              </a:rPr>
              <a:t>U kojem kontekstu živi?</a:t>
            </a:r>
          </a:p>
          <a:p>
            <a:pPr marL="171450" lvl="0" indent="-171450">
              <a:buFont typeface="Arial" panose="020B0604020202020204" pitchFamily="34" charset="0"/>
              <a:buChar char="•"/>
            </a:pPr>
            <a:r>
              <a:rPr lang="hr-HR" sz="1000" b="0" dirty="0">
                <a:latin typeface="+mn-lt"/>
              </a:rPr>
              <a:t>Kojim jezikom govori?</a:t>
            </a:r>
          </a:p>
          <a:p>
            <a:pPr marL="171450" lvl="0" indent="-171450">
              <a:buFont typeface="Arial" panose="020B0604020202020204" pitchFamily="34" charset="0"/>
              <a:buChar char="•"/>
            </a:pPr>
            <a:r>
              <a:rPr lang="hr-HR" sz="1000" b="0" dirty="0">
                <a:latin typeface="+mn-lt"/>
              </a:rPr>
              <a:t>Što znate o njezinoj kogniciji?</a:t>
            </a:r>
          </a:p>
          <a:p>
            <a:pPr marL="171450" indent="-171450">
              <a:buFont typeface="Arial" panose="020B0604020202020204" pitchFamily="34" charset="0"/>
              <a:buChar char="•"/>
            </a:pPr>
            <a:endParaRPr lang="hr-HR" sz="1000" b="0" dirty="0">
              <a:latin typeface="+mn-lt"/>
            </a:endParaRPr>
          </a:p>
          <a:p>
            <a:pPr marL="0" indent="0">
              <a:buFont typeface="Arial" panose="020B0604020202020204" pitchFamily="34" charset="0"/>
              <a:buNone/>
            </a:pPr>
            <a:r>
              <a:rPr lang="hr-HR" sz="1000" b="0" dirty="0">
                <a:latin typeface="+mn-lt"/>
              </a:rPr>
              <a:t>Diferencirajte različite ciljane skupine:</a:t>
            </a:r>
          </a:p>
          <a:p>
            <a:pPr marL="171450" indent="-171450">
              <a:buFont typeface="Arial" panose="020B0604020202020204" pitchFamily="34" charset="0"/>
              <a:buChar char="•"/>
            </a:pPr>
            <a:r>
              <a:rPr lang="hr-HR" sz="1000" b="0" dirty="0">
                <a:latin typeface="+mn-lt"/>
              </a:rPr>
              <a:t>mladi, roditelji, socijalno okruženje</a:t>
            </a:r>
          </a:p>
          <a:p>
            <a:pPr marL="171450" indent="-171450">
              <a:buFont typeface="Arial" panose="020B0604020202020204" pitchFamily="34" charset="0"/>
              <a:buChar char="•"/>
            </a:pPr>
            <a:r>
              <a:rPr lang="hr-HR" sz="1000" b="0" dirty="0">
                <a:latin typeface="+mn-lt"/>
              </a:rPr>
              <a:t>Migranti, viski/visoki prihodi, slabo obrazovanje / visoko obrazovanje, zaposleni/nezaposleni</a:t>
            </a:r>
          </a:p>
          <a:p>
            <a:pPr marL="171450" indent="-171450">
              <a:buFont typeface="Arial" panose="020B0604020202020204" pitchFamily="34" charset="0"/>
              <a:buChar char="•"/>
            </a:pPr>
            <a:r>
              <a:rPr lang="hr-HR" sz="1000" b="0" baseline="0" dirty="0">
                <a:latin typeface="+mn-lt"/>
              </a:rPr>
              <a:t>Uključeni u društvo ili isključeni iz društva</a:t>
            </a:r>
          </a:p>
          <a:p>
            <a:pPr marL="171450" indent="-171450">
              <a:buFont typeface="Arial" panose="020B0604020202020204" pitchFamily="34" charset="0"/>
              <a:buChar char="•"/>
            </a:pPr>
            <a:r>
              <a:rPr lang="hr-HR" sz="1000" b="0" baseline="0" dirty="0">
                <a:latin typeface="+mn-lt"/>
              </a:rPr>
              <a:t>Vjerski ili politički nadahnuti</a:t>
            </a:r>
          </a:p>
          <a:p>
            <a:pPr marL="171450" indent="-171450">
              <a:buFont typeface="Arial" panose="020B0604020202020204" pitchFamily="34" charset="0"/>
              <a:buChar char="•"/>
            </a:pPr>
            <a:r>
              <a:rPr lang="hr-HR" sz="1000" b="0" baseline="0" dirty="0">
                <a:latin typeface="+mn-lt"/>
              </a:rPr>
              <a:t>Socijalno okruženje: zaštitničko ili permisivno</a:t>
            </a:r>
          </a:p>
          <a:p>
            <a:pPr marL="171450" indent="-171450">
              <a:buFont typeface="Arial" panose="020B0604020202020204" pitchFamily="34" charset="0"/>
              <a:buChar char="•"/>
            </a:pPr>
            <a:r>
              <a:rPr lang="hr-HR" sz="1000" b="0" baseline="0" dirty="0">
                <a:latin typeface="+mn-lt"/>
              </a:rPr>
              <a:t>Zainteresirani za radikalnu misao, s iskustvom u radikalnoj misli</a:t>
            </a:r>
          </a:p>
          <a:p>
            <a:pPr marL="171450" indent="-171450">
              <a:buFont typeface="Arial" panose="020B0604020202020204" pitchFamily="34" charset="0"/>
              <a:buChar char="•"/>
            </a:pPr>
            <a:r>
              <a:rPr lang="hr-HR" sz="1000" b="0" baseline="0" dirty="0">
                <a:latin typeface="+mn-lt"/>
              </a:rPr>
              <a:t>Pasivna ciljana skupina za propagandu ili aktivna u ekstremističkim argumentima</a:t>
            </a:r>
          </a:p>
          <a:p>
            <a:pPr marL="171450" indent="-171450">
              <a:buFont typeface="Arial" panose="020B0604020202020204" pitchFamily="34" charset="0"/>
              <a:buChar char="•"/>
            </a:pPr>
            <a:r>
              <a:rPr lang="hr-HR" sz="1000" b="0" baseline="0" dirty="0">
                <a:latin typeface="+mn-lt"/>
              </a:rPr>
              <a:t>Faza radikalne misli i radikalnog ponašanja: otvoreni za razmjenu mišljenja i ideja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39</a:t>
            </a:fld>
            <a:endParaRPr lang="hr-HR"/>
          </a:p>
        </p:txBody>
      </p:sp>
    </p:spTree>
    <p:extLst>
      <p:ext uri="{BB962C8B-B14F-4D97-AF65-F5344CB8AC3E}">
        <p14:creationId xmlns:p14="http://schemas.microsoft.com/office/powerpoint/2010/main" val="2599350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hr-HR" sz="1000" dirty="0"/>
              <a:t>Vidjeti članak iz dijela Naučene lekcije „What to do and what not” Europske zaklade za demokraciju.</a:t>
            </a:r>
          </a:p>
          <a:p>
            <a:pPr marL="171450" indent="-171450">
              <a:buFont typeface="Arial" panose="020B0604020202020204" pitchFamily="34" charset="0"/>
              <a:buChar char="•"/>
            </a:pPr>
            <a:r>
              <a:rPr lang="hr-HR" sz="1000" baseline="0" dirty="0"/>
              <a:t>Uvidi</a:t>
            </a:r>
            <a:r>
              <a:rPr lang="hr-HR" sz="1000" dirty="0"/>
              <a:t> iz prethodnih kampanja koji se temelje na više od 50 razgovora koje je EFD proveo s nevladinim organizacijama plus revizija relevantne literature i evaluacije.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40</a:t>
            </a:fld>
            <a:endParaRPr lang="hr-HR"/>
          </a:p>
        </p:txBody>
      </p:sp>
    </p:spTree>
    <p:extLst>
      <p:ext uri="{BB962C8B-B14F-4D97-AF65-F5344CB8AC3E}">
        <p14:creationId xmlns:p14="http://schemas.microsoft.com/office/powerpoint/2010/main" val="30551347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41</a:t>
            </a:fld>
            <a:endParaRPr lang="hr-HR"/>
          </a:p>
        </p:txBody>
      </p:sp>
    </p:spTree>
    <p:extLst>
      <p:ext uri="{BB962C8B-B14F-4D97-AF65-F5344CB8AC3E}">
        <p14:creationId xmlns:p14="http://schemas.microsoft.com/office/powerpoint/2010/main" val="56342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dirty="0"/>
              <a:t>Skupna rasprava 10 minuta</a:t>
            </a:r>
          </a:p>
          <a:p>
            <a:endParaRPr lang="hr-HR" sz="1000" baseline="0" dirty="0"/>
          </a:p>
          <a:p>
            <a:pPr marL="0" indent="0">
              <a:buFont typeface="Arial" panose="020B0604020202020204" pitchFamily="34" charset="0"/>
              <a:buNone/>
            </a:pPr>
            <a:r>
              <a:rPr lang="hr-HR" sz="1000" u="sng" dirty="0"/>
              <a:t>Alternativni argumenti</a:t>
            </a:r>
          </a:p>
          <a:p>
            <a:pPr marL="171450" indent="-171450">
              <a:buFont typeface="Arial" panose="020B0604020202020204" pitchFamily="34" charset="0"/>
              <a:buChar char="•"/>
            </a:pPr>
            <a:r>
              <a:rPr lang="hr-HR" sz="1000" dirty="0"/>
              <a:t>Pozitivna priča, odražava identitet skupine</a:t>
            </a:r>
          </a:p>
          <a:p>
            <a:pPr marL="171450" indent="-171450">
              <a:buFont typeface="Arial" panose="020B0604020202020204" pitchFamily="34" charset="0"/>
              <a:buChar char="•"/>
            </a:pPr>
            <a:r>
              <a:rPr lang="hr-HR" sz="1000" dirty="0"/>
              <a:t>Usmjerena uključivosti, osnažujuća</a:t>
            </a:r>
          </a:p>
          <a:p>
            <a:pPr marL="171450" indent="-171450">
              <a:buFont typeface="Arial" panose="020B0604020202020204" pitchFamily="34" charset="0"/>
              <a:buChar char="•"/>
            </a:pPr>
            <a:r>
              <a:rPr lang="hr-HR" sz="1000" dirty="0"/>
              <a:t>Temeljena na snazi vaše organizacije ili inicijative</a:t>
            </a:r>
          </a:p>
          <a:p>
            <a:pPr marL="171450" indent="-171450">
              <a:buFont typeface="Arial" panose="020B0604020202020204" pitchFamily="34" charset="0"/>
              <a:buChar char="•"/>
            </a:pPr>
            <a:r>
              <a:rPr lang="hr-HR" sz="1000" dirty="0"/>
              <a:t>Pripadaš, uklapaš se, možeš uspjeti</a:t>
            </a:r>
          </a:p>
          <a:p>
            <a:pPr marL="171450" indent="-171450">
              <a:buFont typeface="Arial" panose="020B0604020202020204" pitchFamily="34" charset="0"/>
              <a:buChar char="•"/>
            </a:pPr>
            <a:r>
              <a:rPr lang="hr-HR" sz="1000" dirty="0"/>
              <a:t>Poziv na djelovanje</a:t>
            </a:r>
          </a:p>
          <a:p>
            <a:pPr marL="171450" indent="-171450">
              <a:buFont typeface="Arial" panose="020B0604020202020204" pitchFamily="34" charset="0"/>
              <a:buChar char="•"/>
            </a:pPr>
            <a:endParaRPr lang="hr-HR" sz="1000" dirty="0"/>
          </a:p>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000" u="sng" dirty="0"/>
              <a:t>Protuargumenti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Odgovor ili sadržaj kreiran radi kontriranja ekstremizmu i govoru mržnje na internetu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Izazivanje nasilnog ekstremizma teologijom, humorom, otkrivanje hipokrizije i laži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Diskreditirati, dekonstruirati, demistificirati nasilni ekstremizam</a:t>
            </a:r>
          </a:p>
          <a:p>
            <a:pPr marL="171450" indent="-171450">
              <a:buFont typeface="Arial" panose="020B0604020202020204" pitchFamily="34" charset="0"/>
              <a:buChar char="•"/>
            </a:pPr>
            <a:endParaRPr lang="hr-HR" sz="1000" dirty="0"/>
          </a:p>
          <a:p>
            <a:r>
              <a:rPr lang="hr-HR" sz="1000" u="sng" baseline="0" dirty="0"/>
              <a:t>Referencije</a:t>
            </a:r>
          </a:p>
          <a:p>
            <a:pPr marL="171450" indent="-171450">
              <a:buFont typeface="Arial" panose="020B0604020202020204" pitchFamily="34" charset="0"/>
              <a:buChar char="•"/>
            </a:pPr>
            <a:r>
              <a:rPr lang="hr-HR" sz="1000" baseline="0" dirty="0"/>
              <a:t>Radionica RAN C &amp; N o džihadističkoj propagandi i kako na nju odgovoriti, 3. – 4. listopada 2016.</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42</a:t>
            </a:fld>
            <a:endParaRPr lang="hr-HR"/>
          </a:p>
        </p:txBody>
      </p:sp>
    </p:spTree>
    <p:extLst>
      <p:ext uri="{BB962C8B-B14F-4D97-AF65-F5344CB8AC3E}">
        <p14:creationId xmlns:p14="http://schemas.microsoft.com/office/powerpoint/2010/main" val="19529327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dirty="0"/>
              <a:t>Seminar obuke jest svrsishodan: sam zadovoljava svoj cilj unaprjeđenja stručnosti organizacija civilnog društva aktivnih u polju suprotstavljanja nasilnom ekstremizmu, a u vezi s internetskim kampanjama</a:t>
            </a:r>
          </a:p>
          <a:p>
            <a:r>
              <a:rPr lang="hr-HR"/>
              <a:t> </a:t>
            </a: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a:t>
            </a:fld>
            <a:endParaRPr lang="hr-HR"/>
          </a:p>
        </p:txBody>
      </p:sp>
    </p:spTree>
    <p:extLst>
      <p:ext uri="{BB962C8B-B14F-4D97-AF65-F5344CB8AC3E}">
        <p14:creationId xmlns:p14="http://schemas.microsoft.com/office/powerpoint/2010/main" val="1394613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000" b="1" i="0" u="none" strike="noStrike" kern="1200" baseline="0" dirty="0">
                <a:solidFill>
                  <a:schemeClr val="tx1"/>
                </a:solidFill>
                <a:latin typeface="+mn-lt"/>
              </a:rPr>
              <a:t>Abdullah-X: Five Considerations for a Muslim on Syria </a:t>
            </a:r>
          </a:p>
          <a:p>
            <a:endParaRPr lang="hr-HR" sz="1000" dirty="0"/>
          </a:p>
          <a:p>
            <a:r>
              <a:rPr lang="hr-HR" sz="1000" dirty="0"/>
              <a:t>Primjer protuargumenta: razlozi zašto ne ići u Siriju </a:t>
            </a:r>
          </a:p>
          <a:p>
            <a:r>
              <a:rPr lang="hr-HR" sz="1000" kern="1200" dirty="0">
                <a:solidFill>
                  <a:schemeClr val="tx1"/>
                </a:solidFill>
                <a:effectLst/>
                <a:latin typeface="+mn-lt"/>
              </a:rPr>
              <a:t>  </a:t>
            </a:r>
          </a:p>
          <a:p>
            <a:r>
              <a:rPr lang="hr-HR" sz="1000" u="sng" kern="1200" dirty="0">
                <a:solidFill>
                  <a:schemeClr val="tx1"/>
                </a:solidFill>
                <a:effectLst/>
                <a:latin typeface="+mn-lt"/>
                <a:hlinkClick r:id="rId3"/>
              </a:rPr>
              <a:t>https://www.youtube.com/watch?v=tKKbydB4scA</a:t>
            </a: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43</a:t>
            </a:fld>
            <a:endParaRPr lang="hr-HR"/>
          </a:p>
        </p:txBody>
      </p:sp>
    </p:spTree>
    <p:extLst>
      <p:ext uri="{BB962C8B-B14F-4D97-AF65-F5344CB8AC3E}">
        <p14:creationId xmlns:p14="http://schemas.microsoft.com/office/powerpoint/2010/main" val="251005260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000" b="1" i="0" u="sng" strike="noStrike" baseline="0" dirty="0"/>
              <a:t>Primjer kampanje protuargumentima iz Finske</a:t>
            </a:r>
          </a:p>
          <a:p>
            <a:endParaRPr lang="hr-HR" sz="1000" u="sng" kern="1200" dirty="0">
              <a:solidFill>
                <a:schemeClr val="tx1"/>
              </a:solidFill>
              <a:effectLst/>
              <a:latin typeface="+mn-lt"/>
              <a:ea typeface="+mn-ea"/>
              <a:cs typeface="+mn-cs"/>
            </a:endParaRPr>
          </a:p>
          <a:p>
            <a:r>
              <a:rPr lang="hr-HR" sz="1000" u="sng" kern="1200" dirty="0">
                <a:solidFill>
                  <a:schemeClr val="tx1"/>
                </a:solidFill>
                <a:effectLst/>
                <a:latin typeface="+mn-lt"/>
                <a:hlinkClick r:id="rId3"/>
              </a:rPr>
              <a:t>https://www.tekojakampanja.fi/en/</a:t>
            </a:r>
            <a:endParaRPr lang="hr-HR" sz="1000" u="sng" kern="1200" dirty="0">
              <a:solidFill>
                <a:schemeClr val="tx1"/>
              </a:solidFill>
              <a:effectLst/>
              <a:latin typeface="+mn-lt"/>
              <a:ea typeface="+mn-ea"/>
              <a:cs typeface="+mn-cs"/>
            </a:endParaRPr>
          </a:p>
          <a:p>
            <a:endParaRPr lang="hr-HR"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000" b="0" i="0" u="none" strike="noStrike" baseline="0" dirty="0"/>
              <a:t>Tema za akcijsku kampanju 2015. organizacije Finn Church Aid bili su mladi ljudi i nasilna radikalizacija. Cilj kampanje bio je povećati razumijevanje o čimbenicima koji potiču ljude da se pridruže nasilnim ekstremističkim skupinama te predstaviti praktične metode sprječavanja nasilne radikalizacije i u Finskoj i u sukobljenim područjima. </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44</a:t>
            </a:fld>
            <a:endParaRPr lang="hr-HR"/>
          </a:p>
        </p:txBody>
      </p:sp>
    </p:spTree>
    <p:extLst>
      <p:ext uri="{BB962C8B-B14F-4D97-AF65-F5344CB8AC3E}">
        <p14:creationId xmlns:p14="http://schemas.microsoft.com/office/powerpoint/2010/main" val="37853875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sng" dirty="0"/>
              <a:t>Primjer kampanje alternativnim argumentima finske Crkve: nogomet spaja.</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hr-HR" sz="1000" u="sng" kern="1200" dirty="0">
                <a:solidFill>
                  <a:schemeClr val="tx1"/>
                </a:solidFill>
                <a:effectLst/>
                <a:latin typeface="+mn-lt"/>
                <a:hlinkClick r:id="rId3"/>
              </a:rPr>
              <a:t>https://www.peaceunited.fi/en/</a:t>
            </a:r>
            <a:endParaRPr lang="hr-HR" sz="10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hr-HR" sz="1000" u="sng" kern="1200" dirty="0">
              <a:solidFill>
                <a:schemeClr val="tx1"/>
              </a:solidFill>
              <a:effectLst/>
              <a:latin typeface="+mn-lt"/>
              <a:ea typeface="+mn-ea"/>
              <a:cs typeface="+mn-cs"/>
            </a:endParaRPr>
          </a:p>
          <a:p>
            <a:r>
              <a:rPr lang="hr-HR" sz="1000" kern="1200" dirty="0">
                <a:solidFill>
                  <a:schemeClr val="tx1"/>
                </a:solidFill>
                <a:effectLst/>
                <a:latin typeface="+mn-lt"/>
              </a:rPr>
              <a:t>Nogometna kampanja Peace United ima i internetske elemente i elemente izvan mreže:  videozapise, društvene igre na ploči, testove i kvizove itd. </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Publikacije se nalaze na sljedećoj poveznici:  </a:t>
            </a:r>
            <a:r>
              <a:rPr lang="hr-HR" sz="1000" u="sng" kern="1200" dirty="0">
                <a:solidFill>
                  <a:schemeClr val="tx1"/>
                </a:solidFill>
                <a:effectLst/>
                <a:latin typeface="+mn-lt"/>
                <a:hlinkClick r:id="rId4"/>
              </a:rPr>
              <a:t>https://www.peacemakersnetwork.org/our-work/thematic-expertise/</a:t>
            </a:r>
            <a:r>
              <a:rPr lang="hr-HR"/>
              <a:t> </a:t>
            </a:r>
            <a:endParaRPr lang="hr-HR"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45</a:t>
            </a:fld>
            <a:endParaRPr lang="hr-HR"/>
          </a:p>
        </p:txBody>
      </p:sp>
    </p:spTree>
    <p:extLst>
      <p:ext uri="{BB962C8B-B14F-4D97-AF65-F5344CB8AC3E}">
        <p14:creationId xmlns:p14="http://schemas.microsoft.com/office/powerpoint/2010/main" val="126029365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46</a:t>
            </a:fld>
            <a:endParaRPr lang="hr-HR"/>
          </a:p>
        </p:txBody>
      </p:sp>
    </p:spTree>
    <p:extLst>
      <p:ext uri="{BB962C8B-B14F-4D97-AF65-F5344CB8AC3E}">
        <p14:creationId xmlns:p14="http://schemas.microsoft.com/office/powerpoint/2010/main" val="1907221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47</a:t>
            </a:fld>
            <a:endParaRPr lang="hr-HR"/>
          </a:p>
        </p:txBody>
      </p:sp>
    </p:spTree>
    <p:extLst>
      <p:ext uri="{BB962C8B-B14F-4D97-AF65-F5344CB8AC3E}">
        <p14:creationId xmlns:p14="http://schemas.microsoft.com/office/powerpoint/2010/main" val="29655782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dirty="0"/>
              <a:t>Primjer vjerodostojnog prijenosnika poruke:</a:t>
            </a:r>
          </a:p>
          <a:p>
            <a:r>
              <a:rPr lang="hr-HR" sz="1000" dirty="0"/>
              <a:t>Na Youtubeu ćete pronaći mnogo kanala s uputama crnkinja o tome kako urediti kosu, uključujući, primjerice, kako ušiti ekstenzije u prirodnu kosu, kako napraviti kovrče na crnoj kosi ili kako prilagoditi prednje vlasulje. Te videozapise na Youtube dodaju žene koje su primijetile da redovita televizija ne emitira ovakve vrste programa o ljepoti. Zanemarivan je interes crnkinja za savjete o ljepoti.</a:t>
            </a:r>
          </a:p>
          <a:p>
            <a:r>
              <a:rPr lang="hr-HR" sz="1000" baseline="0" dirty="0"/>
              <a:t>Stoga su ljudi iz „ciljane publike” i sami počeli izrađivati ovakvu vrstu vodiča. To ih čini vrlo vjerodostojnima. </a:t>
            </a:r>
            <a:endParaRPr lang="hr-HR" sz="1000" dirty="0"/>
          </a:p>
          <a:p>
            <a:endParaRPr lang="hr-HR" sz="1000" dirty="0"/>
          </a:p>
          <a:p>
            <a:r>
              <a:rPr lang="hr-HR" sz="1000" dirty="0"/>
              <a:t>https://youtu.be/HbFgSQLO04E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48</a:t>
            </a:fld>
            <a:endParaRPr lang="hr-HR"/>
          </a:p>
        </p:txBody>
      </p:sp>
    </p:spTree>
    <p:extLst>
      <p:ext uri="{BB962C8B-B14F-4D97-AF65-F5344CB8AC3E}">
        <p14:creationId xmlns:p14="http://schemas.microsoft.com/office/powerpoint/2010/main" val="639974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sng" dirty="0"/>
              <a:t>Primjer vjerodostojnog</a:t>
            </a:r>
            <a:r>
              <a:rPr lang="hr-HR"/>
              <a:t> </a:t>
            </a:r>
            <a:r>
              <a:rPr lang="hr-HR" sz="1000" b="1" u="sng" dirty="0"/>
              <a:t>glasa</a:t>
            </a:r>
          </a:p>
          <a:p>
            <a:pPr marL="0" marR="0" indent="0" algn="l" defTabSz="914400" rtl="0" eaLnBrk="1" fontAlgn="auto" latinLnBrk="0" hangingPunct="1">
              <a:lnSpc>
                <a:spcPct val="100000"/>
              </a:lnSpc>
              <a:spcBef>
                <a:spcPts val="0"/>
              </a:spcBef>
              <a:spcAft>
                <a:spcPts val="0"/>
              </a:spcAft>
              <a:buClrTx/>
              <a:buSzTx/>
              <a:buFontTx/>
              <a:buNone/>
              <a:tabLst/>
              <a:defRPr/>
            </a:pPr>
            <a:r>
              <a:rPr lang="hr-HR" sz="1000" kern="1200" dirty="0">
                <a:solidFill>
                  <a:schemeClr val="tx1"/>
                </a:solidFill>
                <a:effectLst/>
                <a:latin typeface="+mn-lt"/>
              </a:rPr>
              <a:t>Humza</a:t>
            </a:r>
            <a:r>
              <a:rPr lang="hr-HR"/>
              <a:t> </a:t>
            </a:r>
            <a:r>
              <a:rPr lang="hr-HR" sz="1000" kern="1200" dirty="0">
                <a:solidFill>
                  <a:schemeClr val="tx1"/>
                </a:solidFill>
                <a:effectLst/>
                <a:latin typeface="+mn-lt"/>
              </a:rPr>
              <a:t>Arshad: </a:t>
            </a:r>
            <a:r>
              <a:rPr lang="hr-HR" sz="1000" b="0" i="0" u="none" strike="noStrike" baseline="0" dirty="0"/>
              <a:t>Badmans World 14 | New Scotland Yard | Humza Productions</a:t>
            </a:r>
            <a:endParaRPr lang="hr-HR" sz="1000" kern="1200" dirty="0">
              <a:solidFill>
                <a:schemeClr val="tx1"/>
              </a:solidFill>
              <a:effectLst/>
              <a:latin typeface="+mn-lt"/>
              <a:ea typeface="+mn-ea"/>
              <a:cs typeface="+mn-cs"/>
            </a:endParaRPr>
          </a:p>
          <a:p>
            <a:r>
              <a:rPr lang="hr-HR" sz="1000" dirty="0"/>
              <a:t>https://www.youtube.com/watch?v=Q-7ACpHnLfk</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000" b="0" i="0" u="none" strike="noStrike" baseline="0" dirty="0"/>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49</a:t>
            </a:fld>
            <a:endParaRPr lang="hr-HR"/>
          </a:p>
        </p:txBody>
      </p:sp>
    </p:spTree>
    <p:extLst>
      <p:ext uri="{BB962C8B-B14F-4D97-AF65-F5344CB8AC3E}">
        <p14:creationId xmlns:p14="http://schemas.microsoft.com/office/powerpoint/2010/main" val="6795425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200" b="1" i="0" u="none" strike="noStrike" kern="1200" baseline="0" dirty="0">
                <a:solidFill>
                  <a:schemeClr val="tx1"/>
                </a:solidFill>
                <a:latin typeface="+mn-lt"/>
              </a:rPr>
              <a:t>Mohamed El Bachiri</a:t>
            </a:r>
            <a:r>
              <a:rPr lang="hr-HR"/>
              <a:t> </a:t>
            </a:r>
          </a:p>
          <a:p>
            <a:r>
              <a:rPr lang="hr-HR" sz="1200" kern="1200" dirty="0">
                <a:solidFill>
                  <a:schemeClr val="tx1"/>
                </a:solidFill>
                <a:effectLst/>
                <a:latin typeface="+mn-lt"/>
              </a:rPr>
              <a:t>Jihad of love  – i kao knjiga</a:t>
            </a:r>
            <a:endParaRPr lang="hr-HR" sz="1200" kern="1200" dirty="0">
              <a:solidFill>
                <a:schemeClr val="tx1"/>
              </a:solidFill>
              <a:effectLst/>
              <a:latin typeface="+mn-lt"/>
              <a:ea typeface="+mn-ea"/>
              <a:cs typeface="+mn-cs"/>
            </a:endParaRPr>
          </a:p>
          <a:p>
            <a:r>
              <a:rPr lang="hr-HR" sz="1200" u="sng" kern="1200" dirty="0">
                <a:solidFill>
                  <a:schemeClr val="tx1"/>
                </a:solidFill>
                <a:effectLst/>
                <a:latin typeface="+mn-lt"/>
                <a:hlinkClick r:id="rId3"/>
              </a:rPr>
              <a:t>https://t.co/KIn4Wv78ZI</a:t>
            </a:r>
            <a:endParaRPr lang="hr-HR" sz="1200" kern="1200" dirty="0">
              <a:solidFill>
                <a:schemeClr val="tx1"/>
              </a:solidFill>
              <a:effectLst/>
              <a:latin typeface="+mn-lt"/>
              <a:ea typeface="+mn-ea"/>
              <a:cs typeface="+mn-cs"/>
            </a:endParaRPr>
          </a:p>
          <a:p>
            <a:r>
              <a:rPr lang="hr-HR" sz="1200" kern="1200" dirty="0">
                <a:solidFill>
                  <a:schemeClr val="tx1"/>
                </a:solidFill>
                <a:effectLst/>
                <a:latin typeface="+mn-lt"/>
              </a:rPr>
              <a:t> </a:t>
            </a:r>
          </a:p>
          <a:p>
            <a:endParaRPr lang="hr-HR"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50</a:t>
            </a:fld>
            <a:endParaRPr lang="hr-HR"/>
          </a:p>
        </p:txBody>
      </p:sp>
    </p:spTree>
    <p:extLst>
      <p:ext uri="{BB962C8B-B14F-4D97-AF65-F5344CB8AC3E}">
        <p14:creationId xmlns:p14="http://schemas.microsoft.com/office/powerpoint/2010/main" val="223604532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u="sng" dirty="0"/>
              <a:t>Note to trainer</a:t>
            </a:r>
          </a:p>
          <a:p>
            <a:r>
              <a:rPr lang="hr-HR" sz="1000" u="sng" dirty="0"/>
              <a:t>Messenger can be a person or a credible voice in another way e.g. tv or radio station or website</a:t>
            </a:r>
          </a:p>
          <a:p>
            <a:r>
              <a:rPr lang="hr-HR" sz="1000" u="sng" dirty="0"/>
              <a:t>Important is that the messenger and his/her message “fit”. A scientist or politician can be a credible voice when we are talking about scientific facts or political discourse.</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51</a:t>
            </a:fld>
            <a:endParaRPr lang="hr-HR"/>
          </a:p>
        </p:txBody>
      </p:sp>
    </p:spTree>
    <p:extLst>
      <p:ext uri="{BB962C8B-B14F-4D97-AF65-F5344CB8AC3E}">
        <p14:creationId xmlns:p14="http://schemas.microsoft.com/office/powerpoint/2010/main" val="3309003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lgn="l">
              <a:buNone/>
            </a:pPr>
            <a:r>
              <a:rPr lang="hr-HR" sz="1000" b="1" dirty="0"/>
              <a:t>Vježba:</a:t>
            </a:r>
            <a:r>
              <a:rPr lang="hr-HR"/>
              <a:t>  </a:t>
            </a:r>
            <a:r>
              <a:rPr lang="hr-HR" sz="1000" b="1" dirty="0"/>
              <a:t>Razmislite u parovima</a:t>
            </a:r>
          </a:p>
          <a:p>
            <a:pPr marL="0" indent="0" algn="l">
              <a:buNone/>
            </a:pPr>
            <a:r>
              <a:rPr lang="hr-HR" sz="1000" dirty="0"/>
              <a:t>Tko prenosi poruke </a:t>
            </a:r>
            <a:r>
              <a:rPr lang="hr-HR" sz="1000" b="1" i="1" dirty="0"/>
              <a:t>vašeg</a:t>
            </a:r>
            <a:r>
              <a:rPr lang="hr-HR" sz="1000" dirty="0"/>
              <a:t> argumenta?</a:t>
            </a:r>
          </a:p>
          <a:p>
            <a:pPr marL="0" indent="0" algn="l">
              <a:buNone/>
            </a:pPr>
            <a:r>
              <a:rPr lang="hr-HR" sz="1000" dirty="0"/>
              <a:t>U kakvom su odnosu s vašom ciljanom publikom?</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0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hr-HR" sz="1000" dirty="0"/>
              <a:t>Podijelite papir za crtanje sa slikom prijenosnika poruke.</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52</a:t>
            </a:fld>
            <a:endParaRPr lang="hr-HR"/>
          </a:p>
        </p:txBody>
      </p:sp>
    </p:spTree>
    <p:extLst>
      <p:ext uri="{BB962C8B-B14F-4D97-AF65-F5344CB8AC3E}">
        <p14:creationId xmlns:p14="http://schemas.microsoft.com/office/powerpoint/2010/main" val="580549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u="sng" kern="1200" dirty="0">
                <a:solidFill>
                  <a:srgbClr val="FF0000"/>
                </a:solidFill>
                <a:effectLst/>
                <a:latin typeface="+mn-lt"/>
              </a:rPr>
              <a:t>10’</a:t>
            </a:r>
          </a:p>
          <a:p>
            <a:r>
              <a:rPr lang="hr-HR" sz="1000" u="sng" kern="1200" dirty="0">
                <a:solidFill>
                  <a:srgbClr val="FF0000"/>
                </a:solidFill>
                <a:effectLst/>
                <a:latin typeface="+mn-lt"/>
              </a:rPr>
              <a:t>Introduction of participants to each other</a:t>
            </a:r>
            <a:endParaRPr lang="hr-HR" sz="1000" u="sng" kern="1200" dirty="0">
              <a:solidFill>
                <a:srgbClr val="FF0000"/>
              </a:solidFill>
              <a:effectLst/>
              <a:latin typeface="+mn-lt"/>
              <a:ea typeface="+mn-ea"/>
              <a:cs typeface="+mn-cs"/>
            </a:endParaRPr>
          </a:p>
          <a:p>
            <a:r>
              <a:rPr lang="hr-HR" sz="1000" u="sng" kern="1200" dirty="0">
                <a:solidFill>
                  <a:srgbClr val="FF0000"/>
                </a:solidFill>
                <a:effectLst/>
                <a:latin typeface="+mn-lt"/>
              </a:rPr>
              <a:t>Note. Questions are the same as those in the registration form</a:t>
            </a:r>
            <a:endParaRPr lang="hr-HR" sz="1000" u="sng" kern="1200" dirty="0">
              <a:solidFill>
                <a:srgbClr val="FF0000"/>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a:t>
            </a:fld>
            <a:endParaRPr lang="hr-HR"/>
          </a:p>
        </p:txBody>
      </p:sp>
    </p:spTree>
    <p:extLst>
      <p:ext uri="{BB962C8B-B14F-4D97-AF65-F5344CB8AC3E}">
        <p14:creationId xmlns:p14="http://schemas.microsoft.com/office/powerpoint/2010/main" val="311482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u="sng" baseline="0" dirty="0"/>
              <a:t>Explanation: this slide introduces the next slides where we will explain the use of campaigning templates</a:t>
            </a:r>
          </a:p>
          <a:p>
            <a:pPr marL="171450" indent="-171450">
              <a:buFont typeface="Arial" panose="020B0604020202020204" pitchFamily="34" charset="0"/>
              <a:buChar char="•"/>
            </a:pPr>
            <a:r>
              <a:rPr lang="hr-HR" sz="1000" u="sng" baseline="0" dirty="0"/>
              <a:t>Now you know how to define your goal, your target audience and your message, we have the first building bricks that we can use to build a Campaigning Plan.</a:t>
            </a:r>
          </a:p>
          <a:p>
            <a:pPr marL="171450" indent="-171450">
              <a:buFont typeface="Arial" panose="020B0604020202020204" pitchFamily="34" charset="0"/>
              <a:buChar char="•"/>
            </a:pPr>
            <a:endParaRPr lang="hr-HR" sz="1000" u="sng" baseline="0" dirty="0"/>
          </a:p>
          <a:p>
            <a:pPr marL="171450" indent="-171450">
              <a:buFont typeface="Arial" panose="020B0604020202020204" pitchFamily="34" charset="0"/>
              <a:buChar char="•"/>
            </a:pPr>
            <a:r>
              <a:rPr lang="hr-HR" sz="1000" u="sng" dirty="0"/>
              <a:t>Introduction to the three templates by EFD.</a:t>
            </a:r>
          </a:p>
          <a:p>
            <a:pPr marL="171450" indent="-171450">
              <a:buFont typeface="Arial" panose="020B0604020202020204" pitchFamily="34" charset="0"/>
              <a:buChar char="•"/>
            </a:pPr>
            <a:r>
              <a:rPr lang="hr-HR" sz="1000" u="sng" baseline="0" dirty="0"/>
              <a:t>These are simple instruments for NGOs/CSOs willing to start a C/A Campaign.</a:t>
            </a:r>
          </a:p>
          <a:p>
            <a:pPr marL="171450" indent="-171450">
              <a:buFont typeface="Arial" panose="020B0604020202020204" pitchFamily="34" charset="0"/>
              <a:buChar char="•"/>
            </a:pPr>
            <a:r>
              <a:rPr lang="hr-HR" sz="1000" u="sng" baseline="0" dirty="0"/>
              <a:t>Including </a:t>
            </a:r>
            <a:r>
              <a:rPr lang="hr-HR" sz="1000" u="sng" dirty="0"/>
              <a:t>Practical campaign tips and steps for NGOs as well as hands-on tips for NGOs with limited resources and little experience in the field of communication.</a:t>
            </a:r>
          </a:p>
          <a:p>
            <a:pPr marL="171450" indent="-171450">
              <a:buFont typeface="Arial" panose="020B0604020202020204" pitchFamily="34" charset="0"/>
              <a:buChar char="•"/>
            </a:pPr>
            <a:r>
              <a:rPr lang="hr-HR" sz="1000" u="sng" dirty="0"/>
              <a:t>Material</a:t>
            </a:r>
            <a:r>
              <a:rPr lang="hr-HR"/>
              <a:t> </a:t>
            </a:r>
            <a:r>
              <a:rPr lang="hr-HR" sz="1000" u="sng" dirty="0"/>
              <a:t>includes references to existing more in-depth learning material/handbooks</a:t>
            </a:r>
            <a:endParaRPr lang="hr-HR" sz="1000" u="sng"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53</a:t>
            </a:fld>
            <a:endParaRPr lang="hr-HR"/>
          </a:p>
        </p:txBody>
      </p:sp>
    </p:spTree>
    <p:extLst>
      <p:ext uri="{BB962C8B-B14F-4D97-AF65-F5344CB8AC3E}">
        <p14:creationId xmlns:p14="http://schemas.microsoft.com/office/powerpoint/2010/main" val="34838111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0" i="0" dirty="0"/>
              <a:t>Uvod u članak 3 Kampanje – koja je najbolja za vas?</a:t>
            </a:r>
          </a:p>
          <a:p>
            <a:pPr marL="171450" indent="-171450">
              <a:buFont typeface="Arial" panose="020B0604020202020204" pitchFamily="34" charset="0"/>
              <a:buChar char="•"/>
            </a:pPr>
            <a:r>
              <a:rPr lang="hr-HR" sz="1000" b="0" i="0" baseline="0" dirty="0"/>
              <a:t>U članku se nudi obrazac u tri faze za uspješnu kampanju protuargumentima.</a:t>
            </a:r>
          </a:p>
          <a:p>
            <a:pPr marL="171450" indent="-171450">
              <a:buFont typeface="Arial" panose="020B0604020202020204" pitchFamily="34" charset="0"/>
              <a:buChar char="•"/>
            </a:pPr>
            <a:r>
              <a:rPr lang="hr-HR" sz="1000" b="0" i="0" baseline="0" dirty="0"/>
              <a:t>Članak je pripremila Europska zaklada za demokraciju na temelju iskustva s kampanjama</a:t>
            </a:r>
          </a:p>
          <a:p>
            <a:pPr marL="171450" indent="-171450">
              <a:buFont typeface="Arial" panose="020B0604020202020204" pitchFamily="34" charset="0"/>
              <a:buChar char="•"/>
            </a:pPr>
            <a:r>
              <a:rPr lang="hr-HR" sz="1000" b="0" i="0" baseline="0" dirty="0"/>
              <a:t>Tri faze ukupno obuhvaćaju 12 koraka. Praćenje tih koraka idealna je priprema za vlastitu kampanju.</a:t>
            </a:r>
          </a:p>
          <a:p>
            <a:pPr marL="0" indent="0">
              <a:buFont typeface="Arial" panose="020B0604020202020204" pitchFamily="34" charset="0"/>
              <a:buNone/>
            </a:pPr>
            <a:endParaRPr lang="hr-HR" sz="1000" b="0" i="0" baseline="0" dirty="0"/>
          </a:p>
          <a:p>
            <a:pPr marL="0" indent="0">
              <a:buFont typeface="Arial" panose="020B0604020202020204" pitchFamily="34" charset="0"/>
              <a:buNone/>
            </a:pPr>
            <a:r>
              <a:rPr lang="hr-HR" sz="1000" b="1" i="0" baseline="0" dirty="0"/>
              <a:t>Vidljivost</a:t>
            </a:r>
          </a:p>
          <a:p>
            <a:pPr marL="228600" lvl="0" indent="-228600">
              <a:buFont typeface="+mj-lt"/>
              <a:buAutoNum type="arabicPeriod"/>
            </a:pPr>
            <a:r>
              <a:rPr lang="hr-HR" sz="1000" b="0" i="0" kern="1200" dirty="0">
                <a:solidFill>
                  <a:schemeClr val="tx1"/>
                </a:solidFill>
                <a:effectLst/>
                <a:latin typeface="+mn-lt"/>
              </a:rPr>
              <a:t>Definirajte svoj cilj: neka bude jasan, realan i mjerljiv </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Upoznajte svoju publiku: uložite vrijeme u pronalazak i razumijevanje publike</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Izaberite cilj: čim više suzite ciljanu publiku</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Pratite i evaluirajte: utvrdite metriku i alate društvenih medija </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Odaberite svoj medij: koristite se samo medijem kojim se koristi vaša publika</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Prilagodite svoju poruku: razvijte poruke koje će vašoj publici biti važne</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Pronađite prijenosnika poruke: odaberite prijenosnika koji je publici</a:t>
            </a:r>
            <a:r>
              <a:rPr lang="hr-HR"/>
              <a:t> </a:t>
            </a:r>
            <a:r>
              <a:rPr lang="hr-HR" sz="1000" b="0" i="0" kern="1200" dirty="0">
                <a:solidFill>
                  <a:schemeClr val="tx1"/>
                </a:solidFill>
                <a:effectLst/>
                <a:latin typeface="+mn-lt"/>
              </a:rPr>
              <a:t>vjeodostojan</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Budite na sigurnom: pripremite se za verbalno zlostavljanje i prijetnje</a:t>
            </a:r>
            <a:br/>
            <a:r>
              <a:rPr lang="hr-HR" sz="1000" b="1" i="0" kern="1200" dirty="0">
                <a:solidFill>
                  <a:schemeClr val="tx1"/>
                </a:solidFill>
                <a:effectLst/>
                <a:latin typeface="+mn-lt"/>
              </a:rPr>
              <a:t>Djelovanje</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Poslušajte povratne informacije: dopirete li do pravih ljudi?</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Poziv na djelovanje: što bi publika sada trebala učiniti? Kako može pomoći?</a:t>
            </a:r>
            <a:br/>
            <a:br/>
            <a:r>
              <a:rPr lang="hr-HR" sz="1000" b="1" i="0" kern="1200" dirty="0">
                <a:solidFill>
                  <a:schemeClr val="tx1"/>
                </a:solidFill>
                <a:effectLst/>
                <a:latin typeface="+mn-lt"/>
              </a:rPr>
              <a:t>Učinak</a:t>
            </a:r>
            <a:r>
              <a:rPr lang="en-US"/>
              <a:t>	</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Intervencija 1-2-1: dogovorite pojedinačne sastanke, razgovarajte, pokušajte ih navesti da razmisle ili ponovno razmisle ili ih osnažite </a:t>
            </a:r>
            <a:endParaRPr lang="hr-HR" sz="1000" b="0" i="0" kern="1200" dirty="0">
              <a:solidFill>
                <a:schemeClr val="tx1"/>
              </a:solidFill>
              <a:effectLst/>
              <a:latin typeface="+mn-lt"/>
              <a:ea typeface="+mn-ea"/>
              <a:cs typeface="+mn-cs"/>
            </a:endParaRPr>
          </a:p>
          <a:p>
            <a:pPr marL="228600" lvl="0" indent="-228600">
              <a:buFont typeface="+mj-lt"/>
              <a:buAutoNum type="arabicPeriod"/>
            </a:pPr>
            <a:r>
              <a:rPr lang="hr-HR" sz="1000" b="0" i="0" kern="1200" dirty="0">
                <a:solidFill>
                  <a:schemeClr val="tx1"/>
                </a:solidFill>
                <a:effectLst/>
                <a:latin typeface="+mn-lt"/>
              </a:rPr>
              <a:t>Nastavite učiti: uložite u dubinsku evaluaciju kako biste sljedeći put bili još bolji</a:t>
            </a:r>
            <a:endParaRPr lang="hr-HR" sz="1000" b="0" i="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54</a:t>
            </a:fld>
            <a:endParaRPr lang="hr-HR"/>
          </a:p>
        </p:txBody>
      </p:sp>
    </p:spTree>
    <p:extLst>
      <p:ext uri="{BB962C8B-B14F-4D97-AF65-F5344CB8AC3E}">
        <p14:creationId xmlns:p14="http://schemas.microsoft.com/office/powerpoint/2010/main" val="202629331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55</a:t>
            </a:fld>
            <a:endParaRPr lang="hr-HR"/>
          </a:p>
        </p:txBody>
      </p:sp>
    </p:spTree>
    <p:extLst>
      <p:ext uri="{BB962C8B-B14F-4D97-AF65-F5344CB8AC3E}">
        <p14:creationId xmlns:p14="http://schemas.microsoft.com/office/powerpoint/2010/main" val="5634253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56</a:t>
            </a:fld>
            <a:endParaRPr lang="hr-HR"/>
          </a:p>
        </p:txBody>
      </p:sp>
    </p:spTree>
    <p:extLst>
      <p:ext uri="{BB962C8B-B14F-4D97-AF65-F5344CB8AC3E}">
        <p14:creationId xmlns:p14="http://schemas.microsoft.com/office/powerpoint/2010/main" val="25993504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dirty="0"/>
              <a:t>Koje aplikacije imate na svojem telefonu? Koje aplikacije imaju vaša djeca na svojim telefonima?</a:t>
            </a:r>
          </a:p>
          <a:p>
            <a:pPr marL="171450" indent="-171450">
              <a:buFont typeface="Arial" panose="020B0604020202020204" pitchFamily="34" charset="0"/>
              <a:buChar char="•"/>
            </a:pPr>
            <a:endParaRPr lang="hr-HR" sz="1000" dirty="0"/>
          </a:p>
          <a:p>
            <a:pPr marL="171450" indent="-171450">
              <a:buFont typeface="Arial" panose="020B0604020202020204" pitchFamily="34" charset="0"/>
              <a:buChar char="•"/>
            </a:pPr>
            <a:r>
              <a:rPr lang="hr-HR" sz="1000" dirty="0"/>
              <a:t>Razmjena iskustva. Može se odraditi u parovima, malim skupinama ili plenarno.</a:t>
            </a:r>
          </a:p>
          <a:p>
            <a:pPr marL="171450" indent="-171450">
              <a:buFont typeface="Arial" panose="020B0604020202020204" pitchFamily="34" charset="0"/>
              <a:buChar char="•"/>
            </a:pPr>
            <a:r>
              <a:rPr lang="hr-HR" sz="1000" baseline="0" dirty="0"/>
              <a:t>Popišite nazive platformi; podijelite ih u kategorije: one kojima se vi koristite, kojima se koristi vaša ciljana publika.</a:t>
            </a:r>
          </a:p>
          <a:p>
            <a:pPr marL="171450" indent="-171450">
              <a:buFont typeface="Arial" panose="020B0604020202020204" pitchFamily="34" charset="0"/>
              <a:buChar char="•"/>
            </a:pPr>
            <a:r>
              <a:rPr lang="hr-HR" sz="1000" baseline="0" dirty="0"/>
              <a:t>Poslužite se slikom na sljedećem listu.</a:t>
            </a:r>
            <a:r>
              <a:rPr lang="hr-HR"/>
              <a:t> </a:t>
            </a:r>
            <a:endParaRPr lang="hr-HR" sz="1000" dirty="0"/>
          </a:p>
          <a:p>
            <a:pPr marL="171450" indent="-171450">
              <a:buFont typeface="Arial" panose="020B0604020202020204" pitchFamily="34" charset="0"/>
              <a:buChar char="•"/>
            </a:pPr>
            <a:r>
              <a:rPr lang="hr-HR" sz="1000" dirty="0"/>
              <a:t>Raspravite o razlikama između načina na koji se sudionici koriste društvenim medijima i načina na koji to čini njihova ciljana publika.</a:t>
            </a:r>
          </a:p>
          <a:p>
            <a:pPr marL="171450" indent="-171450">
              <a:buFont typeface="Arial" panose="020B0604020202020204" pitchFamily="34" charset="0"/>
              <a:buChar char="•"/>
            </a:pPr>
            <a:r>
              <a:rPr lang="hr-HR" sz="1000" baseline="0" dirty="0"/>
              <a:t>Plenarno razmislite o značenju tih razlika.</a:t>
            </a:r>
          </a:p>
          <a:p>
            <a:pPr marL="171450" indent="-171450">
              <a:buFont typeface="Arial" panose="020B0604020202020204" pitchFamily="34" charset="0"/>
              <a:buChar char="•"/>
            </a:pPr>
            <a:r>
              <a:rPr lang="hr-HR" sz="1000" baseline="0" dirty="0"/>
              <a:t>20 minuta</a:t>
            </a:r>
          </a:p>
          <a:p>
            <a:pPr marL="171450" indent="-171450">
              <a:buFont typeface="Arial" panose="020B0604020202020204" pitchFamily="34" charset="0"/>
              <a:buChar char="•"/>
            </a:pP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57</a:t>
            </a:fld>
            <a:endParaRPr lang="hr-HR"/>
          </a:p>
        </p:txBody>
      </p:sp>
    </p:spTree>
    <p:extLst>
      <p:ext uri="{BB962C8B-B14F-4D97-AF65-F5344CB8AC3E}">
        <p14:creationId xmlns:p14="http://schemas.microsoft.com/office/powerpoint/2010/main" val="334108748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hr-HR" sz="1000" dirty="0"/>
              <a:t>Razmjena iskustva. Može se odraditi u parovima, malim skupinama ili plenarno.</a:t>
            </a:r>
          </a:p>
          <a:p>
            <a:pPr marL="171450" indent="-171450">
              <a:buFont typeface="Arial" panose="020B0604020202020204" pitchFamily="34" charset="0"/>
              <a:buChar char="•"/>
            </a:pPr>
            <a:r>
              <a:rPr lang="hr-HR" sz="1000" baseline="0" dirty="0"/>
              <a:t>Popišite nazive platformi; podijelite ih u kategorije: one kojima se vi koristite, kojima se koristi vaša ciljana publika.</a:t>
            </a:r>
          </a:p>
          <a:p>
            <a:pPr marL="171450" indent="-171450">
              <a:buFont typeface="Arial" panose="020B0604020202020204" pitchFamily="34" charset="0"/>
              <a:buChar char="•"/>
            </a:pPr>
            <a:r>
              <a:rPr lang="hr-HR" sz="1000" baseline="0" dirty="0"/>
              <a:t>Poslužite se slikom na sljedećem listu.</a:t>
            </a:r>
            <a:r>
              <a:rPr lang="hr-HR"/>
              <a:t> </a:t>
            </a:r>
            <a:endParaRPr lang="hr-HR" sz="1000" dirty="0"/>
          </a:p>
          <a:p>
            <a:pPr marL="171450" indent="-171450">
              <a:buFont typeface="Arial" panose="020B0604020202020204" pitchFamily="34" charset="0"/>
              <a:buChar char="•"/>
            </a:pPr>
            <a:r>
              <a:rPr lang="hr-HR" sz="1000" dirty="0"/>
              <a:t>Raspravite o razlikama između načina na koji se sudionici koriste društvenim medijima i načina na koji to čini njihova ciljana publika.</a:t>
            </a:r>
          </a:p>
          <a:p>
            <a:pPr marL="171450" indent="-171450">
              <a:buFont typeface="Arial" panose="020B0604020202020204" pitchFamily="34" charset="0"/>
              <a:buChar char="•"/>
            </a:pPr>
            <a:r>
              <a:rPr lang="hr-HR" sz="1000" baseline="0" dirty="0"/>
              <a:t>Razmislite o značenju tih razlika.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58</a:t>
            </a:fld>
            <a:endParaRPr lang="hr-HR"/>
          </a:p>
        </p:txBody>
      </p:sp>
    </p:spTree>
    <p:extLst>
      <p:ext uri="{BB962C8B-B14F-4D97-AF65-F5344CB8AC3E}">
        <p14:creationId xmlns:p14="http://schemas.microsoft.com/office/powerpoint/2010/main" val="334108748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1" u="sng" dirty="0"/>
              <a:t>Mobilizirajte svoju mrežu</a:t>
            </a:r>
          </a:p>
          <a:p>
            <a:pPr marL="171450" indent="-171450">
              <a:buFont typeface="Arial" panose="020B0604020202020204" pitchFamily="34" charset="0"/>
              <a:buChar char="•"/>
            </a:pPr>
            <a:r>
              <a:rPr lang="hr-HR" sz="1000" dirty="0"/>
              <a:t>Blogeri i vlogeri povezivat će se na vaše članke</a:t>
            </a:r>
          </a:p>
          <a:p>
            <a:pPr marL="171450" indent="-171450">
              <a:buFont typeface="Arial" panose="020B0604020202020204" pitchFamily="34" charset="0"/>
              <a:buChar char="•"/>
            </a:pPr>
            <a:r>
              <a:rPr lang="hr-HR" sz="1000" dirty="0"/>
              <a:t>Korisnici Facebooka označit će da im se sviđaju poveznice na vaše članke i dijelit će ih</a:t>
            </a:r>
          </a:p>
          <a:p>
            <a:pPr marL="171450" indent="-171450">
              <a:buFont typeface="Arial" panose="020B0604020202020204" pitchFamily="34" charset="0"/>
              <a:buChar char="•"/>
            </a:pPr>
            <a:r>
              <a:rPr lang="hr-HR" sz="1000" dirty="0"/>
              <a:t>Korisnici Twittera povezivat će se na vaše članke i ponovno ih objavljivati (retweet) kad to učine i drugi</a:t>
            </a:r>
          </a:p>
          <a:p>
            <a:pPr marL="171450" indent="-171450">
              <a:buFont typeface="Arial" panose="020B0604020202020204" pitchFamily="34" charset="0"/>
              <a:buChar char="•"/>
            </a:pPr>
            <a:r>
              <a:rPr lang="hr-HR" sz="1000" dirty="0"/>
              <a:t>Ljudi će poveznice na vaše članke e-poštom slati prijateljima</a:t>
            </a:r>
          </a:p>
          <a:p>
            <a:pPr marL="0" indent="0">
              <a:buFont typeface="Arial" panose="020B0604020202020204" pitchFamily="34" charset="0"/>
              <a:buNone/>
            </a:pPr>
            <a:endParaRPr lang="hr-HR" sz="1000" b="1" u="sng" dirty="0"/>
          </a:p>
          <a:p>
            <a:pPr marL="0" indent="0">
              <a:buFont typeface="Arial" panose="020B0604020202020204" pitchFamily="34" charset="0"/>
              <a:buNone/>
            </a:pPr>
            <a:r>
              <a:rPr lang="hr-HR" sz="1000" b="1" u="sng" dirty="0"/>
              <a:t>Proširite svoj domet</a:t>
            </a:r>
          </a:p>
          <a:p>
            <a:pPr marL="171450" indent="-171450">
              <a:buFont typeface="Arial" panose="020B0604020202020204" pitchFamily="34" charset="0"/>
              <a:buChar char="•"/>
            </a:pPr>
            <a:r>
              <a:rPr lang="hr-HR" sz="1000" dirty="0"/>
              <a:t>Počnite s ljudima koje znate, osobno i kao organizacija</a:t>
            </a:r>
          </a:p>
          <a:p>
            <a:pPr marL="171450" indent="-171450">
              <a:buFont typeface="Arial" panose="020B0604020202020204" pitchFamily="34" charset="0"/>
              <a:buChar char="•"/>
            </a:pPr>
            <a:r>
              <a:rPr lang="hr-HR" altLang="nl-NL" sz="1000" dirty="0"/>
              <a:t>Podijelite poveznice na članke na svojoj mrežnoj stranici, dodajte osobnu poruku svojim obožavateljima na Facebooku.</a:t>
            </a:r>
          </a:p>
          <a:p>
            <a:pPr marL="171450" indent="-171450">
              <a:buFont typeface="Arial" panose="020B0604020202020204" pitchFamily="34" charset="0"/>
              <a:buChar char="•"/>
            </a:pPr>
            <a:r>
              <a:rPr lang="hr-HR" sz="1000" dirty="0"/>
              <a:t>Koristite se oglasima na Facebooku kako biste se proširili i izvan kruga prijatelja </a:t>
            </a:r>
          </a:p>
          <a:p>
            <a:pPr marL="0" indent="0">
              <a:buFont typeface="Arial" panose="020B0604020202020204" pitchFamily="34" charset="0"/>
              <a:buNone/>
            </a:pPr>
            <a:endParaRPr lang="hr-HR" sz="1000" b="1" u="sng" dirty="0"/>
          </a:p>
          <a:p>
            <a:pPr marL="0" indent="0">
              <a:buFont typeface="Arial" panose="020B0604020202020204" pitchFamily="34" charset="0"/>
              <a:buNone/>
            </a:pPr>
            <a:r>
              <a:rPr lang="hr-HR" sz="1000" b="1" u="sng" dirty="0"/>
              <a:t>Steknite obožavatelje i pristaše</a:t>
            </a:r>
          </a:p>
          <a:p>
            <a:pPr marL="171450" indent="-171450">
              <a:buFont typeface="Arial" panose="020B0604020202020204" pitchFamily="34" charset="0"/>
              <a:buChar char="•"/>
            </a:pPr>
            <a:r>
              <a:rPr lang="hr-HR" sz="1000" dirty="0"/>
              <a:t>Preusmjeravajte na svoju stranicu na Facebooku u drugim medijima</a:t>
            </a:r>
          </a:p>
          <a:p>
            <a:pPr marL="171450" indent="-171450">
              <a:buFont typeface="Arial" panose="020B0604020202020204" pitchFamily="34" charset="0"/>
              <a:buChar char="•"/>
            </a:pPr>
            <a:r>
              <a:rPr lang="hr-HR" sz="1000" dirty="0"/>
              <a:t>Sandučić za obožavatelje na vašoj mrežnoj stranici</a:t>
            </a:r>
          </a:p>
          <a:p>
            <a:pPr marL="171450" indent="-171450">
              <a:buFont typeface="Arial" panose="020B0604020202020204" pitchFamily="34" charset="0"/>
              <a:buChar char="•"/>
            </a:pPr>
            <a:r>
              <a:rPr lang="hr-HR" altLang="nl-NL" sz="1000" dirty="0"/>
              <a:t>Postavljajte obožavateljima pitanja, uključite ih i budite pozitivni</a:t>
            </a:r>
            <a:endParaRPr lang="hr-HR" sz="1000" dirty="0"/>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59</a:t>
            </a:fld>
            <a:endParaRPr lang="hr-HR"/>
          </a:p>
        </p:txBody>
      </p:sp>
    </p:spTree>
    <p:extLst>
      <p:ext uri="{BB962C8B-B14F-4D97-AF65-F5344CB8AC3E}">
        <p14:creationId xmlns:p14="http://schemas.microsoft.com/office/powerpoint/2010/main" val="2039890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hr-HR" sz="1000" b="1" u="sng" dirty="0"/>
              <a:t>Skupna rasprava</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000" b="1" u="sng" dirty="0"/>
          </a:p>
          <a:p>
            <a:pPr marL="0" marR="0" indent="0" algn="l" defTabSz="914400" rtl="0" eaLnBrk="1" fontAlgn="auto" latinLnBrk="0" hangingPunct="1">
              <a:lnSpc>
                <a:spcPct val="100000"/>
              </a:lnSpc>
              <a:spcBef>
                <a:spcPts val="0"/>
              </a:spcBef>
              <a:spcAft>
                <a:spcPts val="0"/>
              </a:spcAft>
              <a:buClrTx/>
              <a:buSzTx/>
              <a:buFontTx/>
              <a:buNone/>
              <a:tabLst/>
              <a:defRPr/>
            </a:pPr>
            <a:r>
              <a:rPr lang="hr-HR" sz="1000" b="0" u="none" dirty="0"/>
              <a:t>Pozovite sudionike da popišu specifične značajke internetske komunikacije.</a:t>
            </a:r>
          </a:p>
          <a:p>
            <a:pPr marL="0" marR="0" indent="0" algn="l" defTabSz="914400" rtl="0" eaLnBrk="1" fontAlgn="auto" latinLnBrk="0" hangingPunct="1">
              <a:lnSpc>
                <a:spcPct val="100000"/>
              </a:lnSpc>
              <a:spcBef>
                <a:spcPts val="0"/>
              </a:spcBef>
              <a:spcAft>
                <a:spcPts val="0"/>
              </a:spcAft>
              <a:buClrTx/>
              <a:buSzTx/>
              <a:buFontTx/>
              <a:buNone/>
              <a:tabLst/>
              <a:defRPr/>
            </a:pPr>
            <a:r>
              <a:rPr lang="hr-HR" sz="1000" b="0" u="none" baseline="0" dirty="0"/>
              <a:t>Jedan sudionik može popisati zajednička razmatranja na prezentacijski stalak.</a:t>
            </a:r>
          </a:p>
          <a:p>
            <a:pPr marL="0" marR="0" indent="0" algn="l" defTabSz="914400" rtl="0" eaLnBrk="1" fontAlgn="auto" latinLnBrk="0" hangingPunct="1">
              <a:lnSpc>
                <a:spcPct val="100000"/>
              </a:lnSpc>
              <a:spcBef>
                <a:spcPts val="0"/>
              </a:spcBef>
              <a:spcAft>
                <a:spcPts val="0"/>
              </a:spcAft>
              <a:buClrTx/>
              <a:buSzTx/>
              <a:buFontTx/>
              <a:buNone/>
              <a:tabLst/>
              <a:defRPr/>
            </a:pPr>
            <a:r>
              <a:rPr lang="hr-HR" sz="1000" b="0" u="none" baseline="0" dirty="0"/>
              <a:t>Tražite iskustva i primjere iz stvarnog života</a:t>
            </a:r>
            <a:endParaRPr lang="hr-HR" sz="1000" b="0" u="none" dirty="0"/>
          </a:p>
          <a:p>
            <a:pPr marL="0" marR="0" indent="0" algn="l" defTabSz="914400" rtl="0" eaLnBrk="1" fontAlgn="auto" latinLnBrk="0" hangingPunct="1">
              <a:lnSpc>
                <a:spcPct val="100000"/>
              </a:lnSpc>
              <a:spcBef>
                <a:spcPts val="0"/>
              </a:spcBef>
              <a:spcAft>
                <a:spcPts val="0"/>
              </a:spcAft>
              <a:buClrTx/>
              <a:buSzTx/>
              <a:buFontTx/>
              <a:buNone/>
              <a:tabLst/>
              <a:defRPr/>
            </a:pPr>
            <a:endParaRPr lang="hr-HR" sz="1000" b="0" u="none" dirty="0"/>
          </a:p>
          <a:p>
            <a:pPr marL="0" marR="0" indent="0" algn="l" defTabSz="914400" rtl="0" eaLnBrk="1" fontAlgn="auto" latinLnBrk="0" hangingPunct="1">
              <a:lnSpc>
                <a:spcPct val="100000"/>
              </a:lnSpc>
              <a:spcBef>
                <a:spcPts val="0"/>
              </a:spcBef>
              <a:spcAft>
                <a:spcPts val="0"/>
              </a:spcAft>
              <a:buClrTx/>
              <a:buSzTx/>
              <a:buFontTx/>
              <a:buNone/>
              <a:tabLst/>
              <a:defRPr/>
            </a:pPr>
            <a:r>
              <a:rPr lang="hr-HR" sz="1000" b="0" u="none" dirty="0"/>
              <a:t>Vođenje kampanje na internetu zapravo znači započinjanje dinamičkog dijaloga:</a:t>
            </a:r>
          </a:p>
          <a:p>
            <a:pPr marL="0" marR="0" indent="0" algn="l" defTabSz="914400" rtl="0" eaLnBrk="1" fontAlgn="auto" latinLnBrk="0" hangingPunct="1">
              <a:lnSpc>
                <a:spcPct val="100000"/>
              </a:lnSpc>
              <a:spcBef>
                <a:spcPts val="0"/>
              </a:spcBef>
              <a:spcAft>
                <a:spcPts val="0"/>
              </a:spcAft>
              <a:buClrTx/>
              <a:buSzTx/>
              <a:buFontTx/>
              <a:buNone/>
              <a:tabLst/>
              <a:defRPr/>
            </a:pPr>
            <a:endParaRPr lang="hr-HR" sz="1000" dirty="0"/>
          </a:p>
          <a:p>
            <a:pPr marL="171450" indent="-171450">
              <a:buFont typeface="Arial" panose="020B0604020202020204" pitchFamily="34" charset="0"/>
              <a:buChar char="•"/>
            </a:pPr>
            <a:r>
              <a:rPr lang="hr-HR" sz="1000" dirty="0"/>
              <a:t>Možete </a:t>
            </a:r>
            <a:r>
              <a:rPr lang="hr-HR" sz="1000" u="sng" dirty="0"/>
              <a:t>izravno</a:t>
            </a:r>
            <a:r>
              <a:rPr lang="hr-HR" sz="1000" dirty="0"/>
              <a:t> komunicirati sa zainteresiranom publikom</a:t>
            </a:r>
          </a:p>
          <a:p>
            <a:pPr marL="171450" indent="-171450">
              <a:buFont typeface="Arial" panose="020B0604020202020204" pitchFamily="34" charset="0"/>
              <a:buChar char="•"/>
            </a:pPr>
            <a:r>
              <a:rPr lang="hr-HR" sz="1000" dirty="0"/>
              <a:t>Možete započeti razgovor s novinarima, mrežnim stranicama, blogerima i organizacijama međusobno se povezujući na priče</a:t>
            </a:r>
          </a:p>
          <a:p>
            <a:pPr marL="171450" indent="-171450">
              <a:buFont typeface="Arial" panose="020B0604020202020204" pitchFamily="34" charset="0"/>
              <a:buChar char="•"/>
            </a:pPr>
            <a:r>
              <a:rPr lang="hr-HR" sz="1000" dirty="0"/>
              <a:t>Imate kontinuiranu mogućnost svoju poruku i kampanju prilagođavati vanjskim razvojima događaja, npr. komentarima, oznakama sviđanja, dijeljenjima ili političkim/socijalnim događajima/mjerama koje drugi poduzimaju.</a:t>
            </a:r>
          </a:p>
          <a:p>
            <a:pPr marL="171450" indent="-171450">
              <a:buFont typeface="Arial" panose="020B0604020202020204" pitchFamily="34" charset="0"/>
              <a:buChar char="•"/>
            </a:pPr>
            <a:r>
              <a:rPr lang="hr-HR" sz="1000" dirty="0"/>
              <a:t>1 uvjet: neprestano praćenje i mjerenje svojeg učinka</a:t>
            </a:r>
          </a:p>
          <a:p>
            <a:pPr marL="171450" indent="-171450">
              <a:buFont typeface="Arial" panose="020B0604020202020204" pitchFamily="34" charset="0"/>
              <a:buChar char="•"/>
            </a:pPr>
            <a:endParaRPr lang="hr-HR" sz="1000" dirty="0"/>
          </a:p>
          <a:p>
            <a:pPr marL="171450" indent="-171450">
              <a:buFont typeface="Arial" panose="020B0604020202020204" pitchFamily="34" charset="0"/>
              <a:buChar char="•"/>
            </a:pPr>
            <a:r>
              <a:rPr lang="hr-HR" sz="1000" dirty="0">
                <a:latin typeface="Verdana" panose="020B0604030504040204" pitchFamily="34" charset="0"/>
              </a:rPr>
              <a:t>Napomena: često niste sami u kontrolnoj sobi</a:t>
            </a:r>
          </a:p>
          <a:p>
            <a:pPr marL="171450" indent="-171450">
              <a:buFont typeface="Arial" panose="020B0604020202020204" pitchFamily="34" charset="0"/>
              <a:buChar char="•"/>
            </a:pPr>
            <a:r>
              <a:rPr lang="hr-HR" sz="1000" dirty="0">
                <a:latin typeface="Verdana" panose="020B0604030504040204" pitchFamily="34" charset="0"/>
              </a:rPr>
              <a:t>Napomena: i komora jeke i efekt mjehurića predstavljaju i opasnost (s gledišta prijetnje radikalizacije) i mogućnost (s gledišta nuđenja protuargumenata u pravom trenutku). Ako znate sadržaj, jezik, rječnik, ton i slike / vizualni stil ekstremističkih organizacija / društvenih medija koji ciljaju na vašu ciljanu publiku, tada</a:t>
            </a:r>
          </a:p>
          <a:p>
            <a:pPr marL="685800" lvl="1" indent="-228600">
              <a:buFont typeface="+mj-lt"/>
              <a:buAutoNum type="arabicPeriod"/>
            </a:pPr>
            <a:r>
              <a:rPr lang="hr-HR" sz="1000" baseline="0" dirty="0">
                <a:latin typeface="Verdana" panose="020B0604030504040204" pitchFamily="34" charset="0"/>
              </a:rPr>
              <a:t>poruke možete osmisliti na sličan način kako bi ih tražilice lakše pronašle (tehnike optimizacije tražilice – SEO)</a:t>
            </a:r>
          </a:p>
          <a:p>
            <a:pPr marL="685800" lvl="1" indent="-228600">
              <a:buFont typeface="+mj-lt"/>
              <a:buAutoNum type="arabicPeriod"/>
            </a:pPr>
            <a:r>
              <a:rPr lang="hr-HR" sz="1000" baseline="0" dirty="0">
                <a:latin typeface="Verdana" panose="020B0604030504040204" pitchFamily="34" charset="0"/>
              </a:rPr>
              <a:t>Svoja nastojanja na internetu možete usmjeriti, npr. preciznim definiranjem publike za oglase na Facebooku. </a:t>
            </a: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60</a:t>
            </a:fld>
            <a:endParaRPr lang="hr-HR"/>
          </a:p>
        </p:txBody>
      </p:sp>
    </p:spTree>
    <p:extLst>
      <p:ext uri="{BB962C8B-B14F-4D97-AF65-F5344CB8AC3E}">
        <p14:creationId xmlns:p14="http://schemas.microsoft.com/office/powerpoint/2010/main" val="381120906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U </a:t>
            </a:r>
            <a:r>
              <a:rPr lang="hr-HR" sz="1000" dirty="0">
                <a:hlinkClick r:id="rId3" tooltip="Mediji s vijestima"/>
              </a:rPr>
              <a:t>medijima koji prenose vijesti</a:t>
            </a:r>
            <a:r>
              <a:rPr lang="hr-HR" sz="1000" dirty="0"/>
              <a:t> komora jeke metaforički je opis situacije u kojoj se informacije, ideje ili vjerovanja </a:t>
            </a:r>
            <a:r>
              <a:rPr lang="hr-HR" sz="1000" u="sng" dirty="0"/>
              <a:t>pojačavaju</a:t>
            </a:r>
            <a:r>
              <a:rPr lang="hr-HR" sz="1000" dirty="0"/>
              <a:t> ili </a:t>
            </a:r>
            <a:r>
              <a:rPr lang="hr-HR" sz="1000" u="sng" dirty="0"/>
              <a:t>osnažuju</a:t>
            </a:r>
            <a:r>
              <a:rPr lang="hr-HR" sz="1000" dirty="0"/>
              <a:t> komuniciranjem i ponavljanjem unutar definiranog sustava. Unutar figurativne komore jeke, službeni izvori često se ne propituju, dok se različiti ili konkurentski stavovi</a:t>
            </a:r>
            <a:r>
              <a:rPr lang="hr-HR" sz="1000" dirty="0">
                <a:hlinkClick r:id="rId4" tooltip="Cenzurirano"/>
              </a:rPr>
              <a:t>cenzuriraju</a:t>
            </a:r>
            <a:r>
              <a:rPr lang="hr-HR" sz="1000" dirty="0"/>
              <a:t>, ne dopuštaju ili su na drugi način premalo zastupljeni.</a:t>
            </a:r>
            <a:endParaRPr lang="hr-HR" sz="1000" b="1" u="sng"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Učinak komore jeke koji se pojavi na internetu rezultat je toga što se harmonizirana skupina ljudi objedinjuje i razvija </a:t>
            </a:r>
            <a:r>
              <a:rPr lang="hr-HR" sz="1000" dirty="0">
                <a:hlinkClick r:id="rId5" tooltip="Tunelski vid (metafora)"/>
              </a:rPr>
              <a:t>tunelski vid</a:t>
            </a:r>
            <a:r>
              <a:rPr lang="hr-HR" sz="1000" dirty="0"/>
              <a:t>. Sudionicima internetskih zajednica može se učiniti da im vlastita mišljenja neprestano odzvanjaju i vraćaju se, što osnažuje pojedinačni sustav vjerovanja.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Do toga dolazi jer je internet omogućio pristup širokom rasponu lako dostupnih informacija i ljudi sve više čitaju vijesti na internetu, iz netradicionalnih izvora.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Kompanije kao što su Facebook, Google i Twitter uspostavile su</a:t>
            </a:r>
            <a:r>
              <a:rPr lang="hr-HR"/>
              <a:t> </a:t>
            </a:r>
            <a:r>
              <a:rPr lang="hr-HR" sz="1000" dirty="0">
                <a:hlinkClick r:id="rId6" tooltip="Algoritam"/>
              </a:rPr>
              <a:t>algoritme</a:t>
            </a:r>
            <a:r>
              <a:rPr lang="hr-HR" sz="1000" dirty="0"/>
              <a:t> personalizacije kojima se koriste da specifične informacije usmjere na internetske preglednike vijesti pojedinca.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Ova metoda usmjeravanja sadržaja zamijenila je funkciju tradicionalnog urednika vijesti.</a:t>
            </a:r>
            <a:endParaRPr lang="hr-HR" sz="1000" dirty="0">
              <a:latin typeface="Verdana" panose="020B0604030504040204" pitchFamily="34" charset="0"/>
              <a:ea typeface="Verdana" panose="020B0604030504040204" pitchFamily="34" charset="0"/>
              <a:cs typeface="Verdana" panose="020B0604030504040204" pitchFamily="34" charset="0"/>
            </a:endParaRPr>
          </a:p>
          <a:p>
            <a:pPr marL="171450" indent="-171450">
              <a:buFont typeface="Arial" panose="020B0604020202020204" pitchFamily="34" charset="0"/>
              <a:buChar char="•"/>
            </a:pPr>
            <a:r>
              <a:rPr lang="hr-HR" sz="1000" dirty="0">
                <a:latin typeface="Verdana" panose="020B0604030504040204" pitchFamily="34" charset="0"/>
              </a:rPr>
              <a:t>S gledišta nuđenja protuargumenata u pravom trenutku, razumijevanje koncepta učinka komore jeke može ponuditi prilike za uključivanje u dijalog s ciljanom publikom.</a:t>
            </a:r>
          </a:p>
          <a:p>
            <a:pPr marL="171450" indent="-171450">
              <a:buFont typeface="Arial" panose="020B0604020202020204" pitchFamily="34" charset="0"/>
              <a:buChar char="•"/>
            </a:pPr>
            <a:r>
              <a:rPr lang="hr-HR" sz="1000" baseline="0" dirty="0">
                <a:latin typeface="Verdana" panose="020B0604030504040204" pitchFamily="34" charset="0"/>
              </a:rPr>
              <a:t>Ako znate sadržaj, jezik, rječnik, ton te slike / vizualni stil ekstremističkih organizacija / društvenih medija koji predstavljaju okruženje komore jeke (dionici u mjehuriću), tada</a:t>
            </a:r>
          </a:p>
          <a:p>
            <a:pPr marL="685800" lvl="1" indent="-228600">
              <a:buFont typeface="Arial" panose="020B0604020202020204" pitchFamily="34" charset="0"/>
              <a:buChar char="•"/>
            </a:pPr>
            <a:r>
              <a:rPr lang="hr-HR" sz="1000" baseline="0" dirty="0">
                <a:latin typeface="Verdana" panose="020B0604030504040204" pitchFamily="34" charset="0"/>
              </a:rPr>
              <a:t>poruke možete osmisliti na sličan način kako bi ih tražilice lakše pronašle (tehnike optimizacije tražilice – SEO)</a:t>
            </a:r>
          </a:p>
          <a:p>
            <a:pPr marL="685800" lvl="1" indent="-228600">
              <a:buFont typeface="Arial" panose="020B0604020202020204" pitchFamily="34" charset="0"/>
              <a:buChar char="•"/>
            </a:pPr>
            <a:r>
              <a:rPr lang="hr-HR" sz="1000" baseline="0" dirty="0">
                <a:latin typeface="Verdana" panose="020B0604030504040204" pitchFamily="34" charset="0"/>
              </a:rPr>
              <a:t>Svoja nastojanja na internetu možete usmjeriti, npr. preciznim definiranjem publike za oglase na Facebooku. </a:t>
            </a: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61</a:t>
            </a:fld>
            <a:endParaRPr lang="hr-HR"/>
          </a:p>
        </p:txBody>
      </p:sp>
    </p:spTree>
    <p:extLst>
      <p:ext uri="{BB962C8B-B14F-4D97-AF65-F5344CB8AC3E}">
        <p14:creationId xmlns:p14="http://schemas.microsoft.com/office/powerpoint/2010/main" val="381120906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1" dirty="0">
                <a:latin typeface="+mn-lt"/>
              </a:rPr>
              <a:t>Neka bude jednostavno</a:t>
            </a:r>
          </a:p>
          <a:p>
            <a:pPr marL="171450" indent="-171450">
              <a:buFont typeface="Arial" panose="020B0604020202020204" pitchFamily="34" charset="0"/>
              <a:buChar char="•"/>
            </a:pPr>
            <a:r>
              <a:rPr lang="hr-HR" sz="1000" dirty="0">
                <a:latin typeface="+mn-lt"/>
              </a:rPr>
              <a:t>Zadano na jednostavnoj mogućnosti </a:t>
            </a:r>
          </a:p>
          <a:p>
            <a:pPr marL="171450" indent="-171450">
              <a:buFont typeface="Arial" panose="020B0604020202020204" pitchFamily="34" charset="0"/>
              <a:buChar char="•"/>
            </a:pPr>
            <a:r>
              <a:rPr lang="hr-HR" sz="1000" dirty="0">
                <a:latin typeface="+mn-lt"/>
              </a:rPr>
              <a:t>Jednostavan poziv na djelovanje – pitajte samo jednu stvar</a:t>
            </a:r>
          </a:p>
          <a:p>
            <a:pPr marL="0" lvl="0" indent="0">
              <a:buFont typeface="Arial" panose="020B0604020202020204" pitchFamily="34" charset="0"/>
              <a:buNone/>
            </a:pPr>
            <a:endParaRPr lang="hr-HR" sz="1000" b="1" dirty="0">
              <a:latin typeface="+mn-lt"/>
            </a:endParaRPr>
          </a:p>
          <a:p>
            <a:pPr marL="0" lvl="0" indent="0">
              <a:buFont typeface="Arial" panose="020B0604020202020204" pitchFamily="34" charset="0"/>
              <a:buNone/>
            </a:pPr>
            <a:r>
              <a:rPr lang="hr-HR" sz="1000" b="1" dirty="0">
                <a:latin typeface="+mn-lt"/>
              </a:rPr>
              <a:t>Neka bude društveno</a:t>
            </a:r>
          </a:p>
          <a:p>
            <a:pPr marL="171450" lvl="0" indent="-171450">
              <a:buFont typeface="Arial" panose="020B0604020202020204" pitchFamily="34" charset="0"/>
              <a:buChar char="•"/>
            </a:pPr>
            <a:r>
              <a:rPr lang="hr-HR" sz="1000" dirty="0">
                <a:latin typeface="+mn-lt"/>
              </a:rPr>
              <a:t>Pokažite da to svi rade </a:t>
            </a:r>
          </a:p>
          <a:p>
            <a:pPr marL="171450" lvl="0" indent="-171450">
              <a:buFont typeface="Arial" panose="020B0604020202020204" pitchFamily="34" charset="0"/>
              <a:buChar char="•"/>
            </a:pPr>
            <a:r>
              <a:rPr lang="hr-HR" sz="1000" dirty="0">
                <a:latin typeface="+mn-lt"/>
              </a:rPr>
              <a:t>Iskoristite moć mreža – kolektivna akcija i zajednička potpora</a:t>
            </a:r>
          </a:p>
          <a:p>
            <a:pPr marL="171450" lvl="0" indent="-171450">
              <a:buFont typeface="Arial" panose="020B0604020202020204" pitchFamily="34" charset="0"/>
              <a:buChar char="•"/>
            </a:pPr>
            <a:r>
              <a:rPr lang="hr-HR" sz="1000" dirty="0">
                <a:latin typeface="+mn-lt"/>
              </a:rPr>
              <a:t>Neka se ljudi javno obvežu </a:t>
            </a:r>
          </a:p>
          <a:p>
            <a:pPr marL="0" lvl="0" indent="0">
              <a:buFont typeface="Arial" panose="020B0604020202020204" pitchFamily="34" charset="0"/>
              <a:buNone/>
            </a:pPr>
            <a:endParaRPr lang="hr-HR" sz="1000" b="1" dirty="0">
              <a:latin typeface="+mn-lt"/>
            </a:endParaRPr>
          </a:p>
          <a:p>
            <a:pPr marL="0" lvl="0" indent="0">
              <a:buFont typeface="Arial" panose="020B0604020202020204" pitchFamily="34" charset="0"/>
              <a:buNone/>
            </a:pPr>
            <a:r>
              <a:rPr lang="hr-HR" sz="1000" b="1" dirty="0">
                <a:latin typeface="+mn-lt"/>
              </a:rPr>
              <a:t>Neka bude cool</a:t>
            </a:r>
          </a:p>
          <a:p>
            <a:pPr marL="171450" lvl="0" indent="-171450">
              <a:buFont typeface="Arial" panose="020B0604020202020204" pitchFamily="34" charset="0"/>
              <a:buChar char="•"/>
            </a:pPr>
            <a:r>
              <a:rPr lang="hr-HR" sz="1000" dirty="0">
                <a:latin typeface="+mn-lt"/>
              </a:rPr>
              <a:t>Slava (težnja)</a:t>
            </a:r>
          </a:p>
          <a:p>
            <a:pPr marL="171450" lvl="0" indent="-171450">
              <a:buFont typeface="Arial" panose="020B0604020202020204" pitchFamily="34" charset="0"/>
              <a:buChar char="•"/>
            </a:pPr>
            <a:r>
              <a:rPr lang="hr-HR" sz="1000" dirty="0">
                <a:latin typeface="+mn-lt"/>
              </a:rPr>
              <a:t>Malobrojnost</a:t>
            </a:r>
          </a:p>
          <a:p>
            <a:pPr marL="171450" lvl="0" indent="-171450">
              <a:buFont typeface="Arial" panose="020B0604020202020204" pitchFamily="34" charset="0"/>
              <a:buChar char="•"/>
            </a:pPr>
            <a:r>
              <a:rPr lang="hr-HR" sz="1000" dirty="0">
                <a:latin typeface="+mn-lt"/>
              </a:rPr>
              <a:t>Nagrade</a:t>
            </a:r>
          </a:p>
          <a:p>
            <a:pPr marL="171450" lvl="0" indent="-171450">
              <a:buFont typeface="Arial" panose="020B0604020202020204" pitchFamily="34" charset="0"/>
              <a:buChar char="•"/>
            </a:pPr>
            <a:r>
              <a:rPr lang="hr-HR" sz="1000" dirty="0">
                <a:latin typeface="+mn-lt"/>
              </a:rPr>
              <a:t>Ravnoteža rizika i nagrade</a:t>
            </a:r>
          </a:p>
          <a:p>
            <a:pPr marL="171450" lvl="0" indent="-171450">
              <a:buFont typeface="Arial" panose="020B0604020202020204" pitchFamily="34" charset="0"/>
              <a:buChar char="•"/>
            </a:pPr>
            <a:r>
              <a:rPr lang="hr-HR" sz="1000" dirty="0">
                <a:latin typeface="+mn-lt"/>
              </a:rPr>
              <a:t>Brendirano ili nebrendirano?</a:t>
            </a:r>
          </a:p>
          <a:p>
            <a:pPr marL="0" lvl="0" indent="0">
              <a:buFont typeface="Arial" panose="020B0604020202020204" pitchFamily="34" charset="0"/>
              <a:buNone/>
            </a:pPr>
            <a:endParaRPr lang="hr-HR" sz="1000" b="1" dirty="0">
              <a:latin typeface="+mn-lt"/>
            </a:endParaRPr>
          </a:p>
          <a:p>
            <a:pPr marL="0" lvl="0" indent="0">
              <a:buFont typeface="Arial" panose="020B0604020202020204" pitchFamily="34" charset="0"/>
              <a:buNone/>
            </a:pPr>
            <a:r>
              <a:rPr lang="hr-HR" sz="1000" b="1" dirty="0">
                <a:latin typeface="+mn-lt"/>
              </a:rPr>
              <a:t>Neka bude vremenski osjetljivo</a:t>
            </a:r>
          </a:p>
          <a:p>
            <a:pPr marL="171450" lvl="0" indent="-171450">
              <a:buFont typeface="Arial" panose="020B0604020202020204" pitchFamily="34" charset="0"/>
              <a:buChar char="•"/>
            </a:pPr>
            <a:r>
              <a:rPr lang="hr-HR" sz="1000" dirty="0">
                <a:latin typeface="+mn-lt"/>
              </a:rPr>
              <a:t>Pravovremene intervencije </a:t>
            </a:r>
          </a:p>
          <a:p>
            <a:pPr marL="171450" lvl="0" indent="-171450">
              <a:buFont typeface="Arial" panose="020B0604020202020204" pitchFamily="34" charset="0"/>
              <a:buChar char="•"/>
            </a:pPr>
            <a:r>
              <a:rPr lang="hr-HR" sz="1000" dirty="0">
                <a:latin typeface="+mn-lt"/>
              </a:rPr>
              <a:t>Trošak naspram dobiti</a:t>
            </a:r>
          </a:p>
          <a:p>
            <a:pPr marL="171450" lvl="0" indent="-171450">
              <a:buFont typeface="Arial" panose="020B0604020202020204" pitchFamily="34" charset="0"/>
              <a:buChar char="•"/>
            </a:pPr>
            <a:r>
              <a:rPr lang="hr-HR" sz="1000" dirty="0">
                <a:latin typeface="+mn-lt"/>
              </a:rPr>
              <a:t>Brzo</a:t>
            </a:r>
          </a:p>
          <a:p>
            <a:pPr marL="0" indent="0">
              <a:buFont typeface="Arial" panose="020B0604020202020204" pitchFamily="34" charset="0"/>
              <a:buNone/>
            </a:pPr>
            <a:endParaRPr lang="hr-HR" sz="1000" dirty="0">
              <a:latin typeface="+mn-lt"/>
            </a:endParaRPr>
          </a:p>
          <a:p>
            <a:pPr marL="0" indent="0">
              <a:buFont typeface="Arial" panose="020B0604020202020204" pitchFamily="34" charset="0"/>
              <a:buNone/>
            </a:pPr>
            <a:r>
              <a:rPr lang="hr-HR" sz="1000" dirty="0">
                <a:latin typeface="+mn-lt"/>
              </a:rPr>
              <a:t>Izvor: Alicia Kearns </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62</a:t>
            </a:fld>
            <a:endParaRPr lang="hr-HR"/>
          </a:p>
        </p:txBody>
      </p:sp>
    </p:spTree>
    <p:extLst>
      <p:ext uri="{BB962C8B-B14F-4D97-AF65-F5344CB8AC3E}">
        <p14:creationId xmlns:p14="http://schemas.microsoft.com/office/powerpoint/2010/main" val="2787980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u="sng" dirty="0">
                <a:solidFill>
                  <a:srgbClr val="FF0000"/>
                </a:solidFill>
              </a:rPr>
              <a:t>10’</a:t>
            </a:r>
          </a:p>
          <a:p>
            <a:r>
              <a:rPr lang="hr-HR" sz="1000" u="sng" dirty="0">
                <a:solidFill>
                  <a:srgbClr val="FF0000"/>
                </a:solidFill>
              </a:rPr>
              <a:t>Introduction to participants to the whole groups</a:t>
            </a:r>
          </a:p>
          <a:p>
            <a:r>
              <a:rPr lang="hr-HR" sz="1000" u="sng" baseline="0" dirty="0">
                <a:solidFill>
                  <a:srgbClr val="FF0000"/>
                </a:solidFill>
              </a:rPr>
              <a:t>List all wishes, needs, demands and ideas, experience, expectations on flipover or whiteboard </a:t>
            </a:r>
            <a:endParaRPr lang="hr-HR" sz="1000" u="sng" dirty="0">
              <a:solidFill>
                <a:srgbClr val="FF0000"/>
              </a:solidFill>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a:t>
            </a:fld>
            <a:endParaRPr lang="hr-HR"/>
          </a:p>
        </p:txBody>
      </p:sp>
    </p:spTree>
    <p:extLst>
      <p:ext uri="{BB962C8B-B14F-4D97-AF65-F5344CB8AC3E}">
        <p14:creationId xmlns:p14="http://schemas.microsoft.com/office/powerpoint/2010/main" val="401715922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63</a:t>
            </a:fld>
            <a:endParaRPr lang="hr-HR"/>
          </a:p>
        </p:txBody>
      </p:sp>
    </p:spTree>
    <p:extLst>
      <p:ext uri="{BB962C8B-B14F-4D97-AF65-F5344CB8AC3E}">
        <p14:creationId xmlns:p14="http://schemas.microsoft.com/office/powerpoint/2010/main" val="29160064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0" u="sng" dirty="0"/>
              <a:t>Start every slide by asking participants whether they use these platforms, and how</a:t>
            </a:r>
          </a:p>
          <a:p>
            <a:endParaRPr lang="hr-HR" sz="1000" b="1" u="sng" dirty="0"/>
          </a:p>
          <a:p>
            <a:r>
              <a:rPr lang="hr-HR" sz="1000" b="1" u="sng" dirty="0"/>
              <a:t>Objašnjenje</a:t>
            </a:r>
          </a:p>
          <a:p>
            <a:r>
              <a:rPr lang="hr-HR" sz="1000" dirty="0"/>
              <a:t>Program obuke CSEP razvijen je u bliskoj suradnji s TW-om, FB-om i YT-om.</a:t>
            </a:r>
          </a:p>
          <a:p>
            <a:r>
              <a:rPr lang="hr-HR" sz="1000" dirty="0"/>
              <a:t>To</a:t>
            </a:r>
            <a:r>
              <a:rPr lang="hr-HR"/>
              <a:t> </a:t>
            </a:r>
            <a:r>
              <a:rPr lang="hr-HR" sz="1000" baseline="0" dirty="0"/>
              <a:t>su najveće platforme društvenih medija na globalnoj razini.</a:t>
            </a:r>
          </a:p>
          <a:p>
            <a:r>
              <a:rPr lang="hr-HR" sz="1000" baseline="0" dirty="0"/>
              <a:t>Često je pametno jednu od tih platformi izabrati kao početnu platformu, odnosno mjesto na kojemu počinjete razvijati svoju internetsku zajednicu i/ili kampanju na internetu.</a:t>
            </a:r>
          </a:p>
          <a:p>
            <a:endParaRPr lang="hr-HR" sz="1000" baseline="0" dirty="0"/>
          </a:p>
          <a:p>
            <a:r>
              <a:rPr lang="hr-HR" sz="1000" baseline="0" dirty="0"/>
              <a:t>Svaka platforma ima nekoliko prednosti kao i nedostataka kad je riječ o internetskoj komunikaciji s odabranim ciljanim skupinama. </a:t>
            </a:r>
          </a:p>
          <a:p>
            <a:r>
              <a:rPr lang="hr-HR" sz="1000" baseline="0" dirty="0"/>
              <a:t>Kada znate osnovne informacije o tome što na kojoj platformi treba činiti, a što valja izbjegavati, lako ćete poboljšati svoj učinak na svakoj platformi. </a:t>
            </a:r>
            <a:r>
              <a:rPr lang="hr-HR" sz="1000" u="sng" baseline="0" dirty="0"/>
              <a:t>In the next 2 hours, we will share with you many tips &amp; tricks and introduce basic techniques, tools and tutorials that can help you in the development and execution of your Campaign.</a:t>
            </a:r>
            <a:endParaRPr lang="hr-HR"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64</a:t>
            </a:fld>
            <a:endParaRPr lang="hr-HR"/>
          </a:p>
        </p:txBody>
      </p:sp>
    </p:spTree>
    <p:extLst>
      <p:ext uri="{BB962C8B-B14F-4D97-AF65-F5344CB8AC3E}">
        <p14:creationId xmlns:p14="http://schemas.microsoft.com/office/powerpoint/2010/main" val="11891666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dirty="0"/>
              <a:t>Pitanje za sudionike: Na koliko ste YouTube kanala pretplaćeni? Kakve filmove najčešće gledate?</a:t>
            </a:r>
          </a:p>
          <a:p>
            <a:endParaRPr lang="hr-HR" sz="1000" dirty="0"/>
          </a:p>
          <a:p>
            <a:r>
              <a:rPr lang="hr-HR" sz="1000" dirty="0"/>
              <a:t>YouTube je druga najveća platforma društvenih medija u svijetu. To je mjesto na koje mnogi odlaze kada počnu istraživati ekstremistički sadržaj.</a:t>
            </a:r>
          </a:p>
          <a:p>
            <a:endParaRPr lang="hr-HR" sz="1000" dirty="0"/>
          </a:p>
          <a:p>
            <a:r>
              <a:rPr lang="hr-HR" sz="1000" dirty="0"/>
              <a:t>Ako ste obrazovni institut: Kako pronalazite ravnotežu između bivanja zabavnim i bivanja obrazovnim i ozbiljnim? Veći dio sadržaja na YouTubeu jest obrazovni. Primjerice, serija „Animate” – Kako svakom djetetu pomoći da ispuni svoje potencijale?</a:t>
            </a:r>
          </a:p>
          <a:p>
            <a:endParaRPr lang="hr-HR" sz="1000" baseline="0" dirty="0"/>
          </a:p>
          <a:p>
            <a:r>
              <a:rPr lang="hr-HR" sz="1000" baseline="0" dirty="0"/>
              <a:t>Kada radite na strategiji čiji je cilj komuniciranje s ovim skupinama kojima prijeti rizik, možda bi bilo korisno da ste prisutni i na platformi YouTube.</a:t>
            </a:r>
          </a:p>
          <a:p>
            <a:r>
              <a:rPr lang="hr-HR" sz="1000" baseline="0" dirty="0"/>
              <a:t>Uz dobro razvijen sadržaj, možete uspjeti ući i u </a:t>
            </a:r>
            <a:r>
              <a:rPr lang="hr-HR" sz="1000" b="1" u="sng" baseline="0" dirty="0"/>
              <a:t>komoru jeke</a:t>
            </a:r>
            <a:r>
              <a:rPr lang="hr-HR" sz="1000" baseline="0" dirty="0"/>
              <a:t> osoba koje pripadaju vašoj ciljanoj publici.</a:t>
            </a:r>
          </a:p>
          <a:p>
            <a:endParaRPr lang="hr-HR" sz="1000" baseline="0" dirty="0"/>
          </a:p>
          <a:p>
            <a:r>
              <a:rPr lang="hr-HR" sz="1000" baseline="0" dirty="0"/>
              <a:t>NIJE teško napraviti film na YouTubeu. Svatko to može učiniti sa svojim pametnim telefonom ili tabletom. </a:t>
            </a:r>
          </a:p>
          <a:p>
            <a:r>
              <a:rPr lang="hr-HR" sz="1000" baseline="0" dirty="0"/>
              <a:t>Postoje različite dostupne aplikacije za snimanje, uređivanje i obrađivanje produkcije.</a:t>
            </a:r>
          </a:p>
          <a:p>
            <a:r>
              <a:rPr lang="hr-HR" sz="1000" baseline="0" dirty="0"/>
              <a:t>Većina od navedenoga može se odraditi na mobilnom uređaju.</a:t>
            </a:r>
          </a:p>
          <a:p>
            <a:endParaRPr lang="hr-HR" sz="1000" baseline="0" dirty="0"/>
          </a:p>
          <a:p>
            <a:r>
              <a:rPr lang="hr-HR" sz="1000" baseline="0" dirty="0"/>
              <a:t>Jednostavnost i određeni stupanj amaterizma u proizvodnji čak će unaprijediti kredibiliteti filma.</a:t>
            </a:r>
          </a:p>
          <a:p>
            <a:r>
              <a:rPr lang="hr-HR" sz="1000" baseline="0" dirty="0"/>
              <a:t>Nije problem ako gledatelji vide da niste profesionalni redatelj. To je prednost.</a:t>
            </a:r>
          </a:p>
          <a:p>
            <a:r>
              <a:rPr lang="hr-HR" sz="1000" baseline="0" dirty="0"/>
              <a:t>Naglašava autentičnost vaše poruke te je čini mnogo osobnijom. </a:t>
            </a:r>
          </a:p>
          <a:p>
            <a:r>
              <a:rPr lang="hr-HR" sz="1000" baseline="0" dirty="0"/>
              <a:t>Biti „osobniji” ključ je uspjeha na YouTubeu. Započinjete konverzaciju s ljudima koje zanimate i koji od vas očekuju da ćete pokazati da vas zanimaju – pokazujući se.</a:t>
            </a:r>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65</a:t>
            </a:fld>
            <a:endParaRPr lang="hr-HR"/>
          </a:p>
        </p:txBody>
      </p:sp>
    </p:spTree>
    <p:extLst>
      <p:ext uri="{BB962C8B-B14F-4D97-AF65-F5344CB8AC3E}">
        <p14:creationId xmlns:p14="http://schemas.microsoft.com/office/powerpoint/2010/main" val="17471735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dirty="0"/>
              <a:t>Naučili smo da se format na YouTubeu jako brzo usvoji.</a:t>
            </a:r>
          </a:p>
          <a:p>
            <a:endParaRPr lang="hr-HR" sz="1000" dirty="0"/>
          </a:p>
          <a:p>
            <a:r>
              <a:rPr lang="hr-HR" sz="1000" dirty="0"/>
              <a:t>Kako razviti strategiju sadržaja na YouTubeu?</a:t>
            </a:r>
          </a:p>
          <a:p>
            <a:endParaRPr lang="hr-HR" sz="1000" baseline="0" dirty="0"/>
          </a:p>
          <a:p>
            <a:r>
              <a:rPr lang="hr-HR" sz="1000" dirty="0"/>
              <a:t>YouTube je razvio 10 temelja koji vam mogu pomoći u proizvodnji kako bi konačan proizvod ispunio željene ishode.</a:t>
            </a:r>
          </a:p>
          <a:p>
            <a:endParaRPr lang="hr-HR" sz="1000" dirty="0"/>
          </a:p>
          <a:p>
            <a:r>
              <a:rPr lang="hr-HR" sz="1000" dirty="0"/>
              <a:t>Izvor: Bit.ly/10fundamentals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66</a:t>
            </a:fld>
            <a:endParaRPr lang="hr-HR"/>
          </a:p>
        </p:txBody>
      </p:sp>
    </p:spTree>
    <p:extLst>
      <p:ext uri="{BB962C8B-B14F-4D97-AF65-F5344CB8AC3E}">
        <p14:creationId xmlns:p14="http://schemas.microsoft.com/office/powerpoint/2010/main" val="10154171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67</a:t>
            </a:fld>
            <a:endParaRPr lang="hr-HR"/>
          </a:p>
        </p:txBody>
      </p:sp>
    </p:spTree>
    <p:extLst>
      <p:ext uri="{BB962C8B-B14F-4D97-AF65-F5344CB8AC3E}">
        <p14:creationId xmlns:p14="http://schemas.microsoft.com/office/powerpoint/2010/main" val="9757758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b="1" u="sng" dirty="0"/>
              <a:t>Konverzacija</a:t>
            </a:r>
            <a:endParaRPr lang="hr-HR" sz="1000" b="1" u="sng" dirty="0"/>
          </a:p>
          <a:p>
            <a:pPr marL="171450" indent="-171450">
              <a:buFont typeface="Arial" panose="020B0604020202020204" pitchFamily="34" charset="0"/>
              <a:buChar char="•"/>
            </a:pPr>
            <a:r>
              <a:rPr lang="hr-HR" sz="1000" dirty="0"/>
              <a:t>Govorite izravno svojoj publici</a:t>
            </a:r>
          </a:p>
          <a:p>
            <a:pPr marL="171450" indent="-171450">
              <a:buFont typeface="Arial" panose="020B0604020202020204" pitchFamily="34" charset="0"/>
              <a:buChar char="•"/>
            </a:pPr>
            <a:r>
              <a:rPr lang="hr-HR" sz="1000" dirty="0"/>
              <a:t>Budite dostupni iskreni, autentični i nemojte propovijedati</a:t>
            </a:r>
          </a:p>
          <a:p>
            <a:pPr marL="0" indent="0">
              <a:buFont typeface="Arial" panose="020B0604020202020204" pitchFamily="34" charset="0"/>
              <a:buNone/>
            </a:pPr>
            <a:endParaRPr lang="hr-HR" sz="1000" b="1" u="sng" dirty="0"/>
          </a:p>
          <a:p>
            <a:pPr marL="0" indent="0">
              <a:buFont typeface="Arial" panose="020B0604020202020204" pitchFamily="34" charset="0"/>
              <a:buNone/>
            </a:pPr>
            <a:r>
              <a:rPr lang="hr-HR" sz="1000" b="1" u="sng" dirty="0"/>
              <a:t>Dosljednost </a:t>
            </a:r>
          </a:p>
          <a:p>
            <a:pPr marL="171450" indent="-171450">
              <a:buFont typeface="Arial" panose="020B0604020202020204" pitchFamily="34" charset="0"/>
              <a:buChar char="•"/>
            </a:pPr>
            <a:r>
              <a:rPr lang="hr-HR" sz="1000" dirty="0"/>
              <a:t>Pojavljuju li se u vašim idejama određeni snažni elementi?</a:t>
            </a:r>
          </a:p>
          <a:p>
            <a:pPr marL="628650" lvl="1" indent="-171450">
              <a:buFont typeface="Arial" panose="020B0604020202020204" pitchFamily="34" charset="0"/>
              <a:buChar char="•"/>
            </a:pPr>
            <a:r>
              <a:rPr lang="hr-HR" sz="1000" dirty="0"/>
              <a:t>Raspored &gt; vrlo čvrst, npr. tv</a:t>
            </a:r>
            <a:r>
              <a:rPr lang="hr-HR"/>
              <a:t> </a:t>
            </a:r>
            <a:r>
              <a:rPr lang="hr-HR" sz="1000" dirty="0"/>
              <a:t>programi &gt; Nemojte, radije isprobajte:</a:t>
            </a:r>
          </a:p>
          <a:p>
            <a:pPr marL="628650" lvl="1" indent="-171450">
              <a:buFont typeface="Arial" panose="020B0604020202020204" pitchFamily="34" charset="0"/>
              <a:buChar char="•"/>
            </a:pPr>
            <a:r>
              <a:rPr lang="hr-HR" sz="1000" dirty="0"/>
              <a:t>Osobnost &gt; franchesca</a:t>
            </a:r>
            <a:r>
              <a:rPr lang="hr-HR"/>
              <a:t> </a:t>
            </a:r>
            <a:r>
              <a:rPr lang="hr-HR" sz="1000" dirty="0"/>
              <a:t>ramsey</a:t>
            </a:r>
          </a:p>
          <a:p>
            <a:pPr marL="628650" lvl="1" indent="-171450">
              <a:buFont typeface="Arial" panose="020B0604020202020204" pitchFamily="34" charset="0"/>
              <a:buChar char="•"/>
            </a:pPr>
            <a:r>
              <a:rPr lang="hr-HR" sz="1000" dirty="0"/>
              <a:t>Format &gt; tedex: 10 zapovijedi, pile</a:t>
            </a:r>
          </a:p>
          <a:p>
            <a:pPr marL="628650" lvl="1" indent="-171450">
              <a:buFont typeface="Arial" panose="020B0604020202020204" pitchFamily="34" charset="0"/>
              <a:buChar char="•"/>
            </a:pPr>
            <a:r>
              <a:rPr lang="hr-HR" sz="1000" dirty="0"/>
              <a:t>Ton &gt; perspektiva ili gledište: uvijek crvena majica</a:t>
            </a:r>
            <a:r>
              <a:rPr lang="en-US"/>
              <a:t>	</a:t>
            </a:r>
          </a:p>
          <a:p>
            <a:pPr marL="628650" lvl="1" indent="-171450">
              <a:buFont typeface="Arial" panose="020B0604020202020204" pitchFamily="34" charset="0"/>
              <a:buChar char="•"/>
            </a:pPr>
            <a:r>
              <a:rPr lang="hr-HR" sz="1000" dirty="0"/>
              <a:t>npr. crna komedija o šmokljanima</a:t>
            </a:r>
          </a:p>
          <a:p>
            <a:pPr marL="0" indent="0">
              <a:buFont typeface="Arial" panose="020B0604020202020204" pitchFamily="34" charset="0"/>
              <a:buNone/>
            </a:pPr>
            <a:endParaRPr lang="hr-HR" sz="1000" b="1" u="sng" dirty="0"/>
          </a:p>
          <a:p>
            <a:pPr marL="0" indent="0">
              <a:buFont typeface="Arial" panose="020B0604020202020204" pitchFamily="34" charset="0"/>
              <a:buNone/>
            </a:pPr>
            <a:r>
              <a:rPr lang="hr-HR" sz="1000" b="1" u="sng" dirty="0"/>
              <a:t>Održivost</a:t>
            </a:r>
          </a:p>
          <a:p>
            <a:pPr marL="171450" indent="-171450">
              <a:buFont typeface="Arial" panose="020B0604020202020204" pitchFamily="34" charset="0"/>
              <a:buChar char="•"/>
            </a:pPr>
            <a:r>
              <a:rPr lang="hr-HR" sz="1000" dirty="0"/>
              <a:t>Ako se sviđa publici, možete li snimiti još?</a:t>
            </a:r>
          </a:p>
          <a:p>
            <a:pPr marL="171450" indent="-171450">
              <a:buFont typeface="Arial" panose="020B0604020202020204" pitchFamily="34" charset="0"/>
              <a:buChar char="•"/>
            </a:pPr>
            <a:r>
              <a:rPr lang="hr-HR" sz="1000" dirty="0"/>
              <a:t>„The fine bros”: Ako dnevno ne možemo snimiti tri videozapisa, odustat ćemo od ideje</a:t>
            </a:r>
          </a:p>
          <a:p>
            <a:pPr marL="171450" indent="-171450">
              <a:buFont typeface="Arial" panose="020B0604020202020204" pitchFamily="34" charset="0"/>
              <a:buChar char="•"/>
            </a:pPr>
            <a:r>
              <a:rPr lang="hr-HR" sz="1000" dirty="0"/>
              <a:t>Projekt „Nevidljivi ljudi” o beskućnicima</a:t>
            </a:r>
          </a:p>
          <a:p>
            <a:pPr marL="0" indent="0">
              <a:buFont typeface="Arial" panose="020B0604020202020204" pitchFamily="34" charset="0"/>
              <a:buNone/>
            </a:pPr>
            <a:endParaRPr lang="hr-HR" sz="1000" b="1" u="sng" dirty="0"/>
          </a:p>
          <a:p>
            <a:pPr marL="0" indent="0">
              <a:buFont typeface="Arial" panose="020B0604020202020204" pitchFamily="34" charset="0"/>
              <a:buNone/>
            </a:pPr>
            <a:r>
              <a:rPr lang="hr-HR" sz="1000" b="1" u="sng" dirty="0"/>
              <a:t>Mogućnost otkrivanja</a:t>
            </a:r>
          </a:p>
          <a:p>
            <a:pPr marL="171450" indent="-171450">
              <a:buFont typeface="Arial" panose="020B0604020202020204" pitchFamily="34" charset="0"/>
              <a:buChar char="•"/>
            </a:pPr>
            <a:r>
              <a:rPr lang="hr-HR" sz="1000" dirty="0"/>
              <a:t>Hoće li vaši videozapisi biti pronađeni pretragom?</a:t>
            </a:r>
          </a:p>
          <a:p>
            <a:pPr marL="171450" indent="-171450">
              <a:buFont typeface="Arial" panose="020B0604020202020204" pitchFamily="34" charset="0"/>
              <a:buChar char="•"/>
            </a:pPr>
            <a:r>
              <a:rPr lang="hr-HR" sz="1000" dirty="0"/>
              <a:t>Razmislite o naslovima i opisu</a:t>
            </a:r>
          </a:p>
          <a:p>
            <a:pPr marL="171450" indent="-171450">
              <a:buFont typeface="Arial" panose="020B0604020202020204" pitchFamily="34" charset="0"/>
              <a:buChar char="•"/>
            </a:pPr>
            <a:r>
              <a:rPr lang="hr-HR" sz="1000" dirty="0"/>
              <a:t>Trend &lt;&gt; bezvremenski hit</a:t>
            </a:r>
          </a:p>
          <a:p>
            <a:pPr marL="171450" indent="-171450">
              <a:buFont typeface="Arial" panose="020B0604020202020204" pitchFamily="34" charset="0"/>
              <a:buChar char="•"/>
            </a:pPr>
            <a:r>
              <a:rPr lang="hr-HR" sz="1000" dirty="0"/>
              <a:t>Prve tri riječi moraju odgovarati trendovima &gt; google.com / trendovi / istraži</a:t>
            </a:r>
          </a:p>
          <a:p>
            <a:pPr marL="171450" indent="-171450">
              <a:buFont typeface="Arial" panose="020B0604020202020204" pitchFamily="34" charset="0"/>
              <a:buChar char="•"/>
            </a:pPr>
            <a:r>
              <a:rPr lang="hr-HR" sz="1000" dirty="0"/>
              <a:t>npr. Telfaz11, bez žene nema vožnje</a:t>
            </a:r>
          </a:p>
          <a:p>
            <a:pPr marL="0" indent="0">
              <a:buFont typeface="Arial" panose="020B0604020202020204" pitchFamily="34" charset="0"/>
              <a:buNone/>
            </a:pPr>
            <a:endParaRPr lang="hr-HR" sz="1200" b="1" i="0" u="sng" kern="1200" dirty="0">
              <a:solidFill>
                <a:schemeClr val="tx1"/>
              </a:solidFill>
              <a:effectLst/>
              <a:latin typeface="+mn-lt"/>
              <a:ea typeface="+mn-ea"/>
              <a:cs typeface="+mn-cs"/>
            </a:endParaRPr>
          </a:p>
          <a:p>
            <a:pPr marL="0" indent="0">
              <a:buFont typeface="Arial" panose="020B0604020202020204" pitchFamily="34" charset="0"/>
              <a:buNone/>
            </a:pPr>
            <a:r>
              <a:rPr lang="hr-HR" sz="1200" b="1" i="0" u="sng" kern="1200" dirty="0">
                <a:solidFill>
                  <a:schemeClr val="tx1"/>
                </a:solidFill>
                <a:effectLst/>
                <a:latin typeface="+mn-lt"/>
              </a:rPr>
              <a:t>Suradnja</a:t>
            </a:r>
          </a:p>
          <a:p>
            <a:pPr marL="171450" indent="-171450">
              <a:buFont typeface="Arial" panose="020B0604020202020204" pitchFamily="34" charset="0"/>
              <a:buChar char="•"/>
            </a:pPr>
            <a:r>
              <a:rPr lang="hr-HR" sz="1200" i="0" kern="1200" dirty="0">
                <a:solidFill>
                  <a:schemeClr val="tx1"/>
                </a:solidFill>
                <a:effectLst/>
                <a:latin typeface="+mn-lt"/>
              </a:rPr>
              <a:t>U svoju emisiju uvrstite „stolac za goste”.</a:t>
            </a:r>
          </a:p>
          <a:p>
            <a:pPr marL="171450" indent="-171450">
              <a:buFont typeface="Arial" panose="020B0604020202020204" pitchFamily="34" charset="0"/>
              <a:buChar char="•"/>
            </a:pPr>
            <a:r>
              <a:rPr lang="hr-HR" sz="1200" i="0" kern="1200" dirty="0">
                <a:solidFill>
                  <a:schemeClr val="tx1"/>
                </a:solidFill>
                <a:effectLst/>
                <a:latin typeface="+mn-lt"/>
              </a:rPr>
              <a:t>Osmislite emisiju tako da se ideja o</a:t>
            </a:r>
            <a:r>
              <a:rPr lang="hr-HR"/>
              <a:t> </a:t>
            </a:r>
            <a:r>
              <a:rPr lang="hr-HR" sz="1200" i="0" kern="1200" dirty="0">
                <a:solidFill>
                  <a:schemeClr val="tx1"/>
                </a:solidFill>
                <a:effectLst/>
                <a:latin typeface="+mn-lt"/>
              </a:rPr>
              <a:t>poznatim gostima čini jednostavna i logična.</a:t>
            </a:r>
          </a:p>
          <a:p>
            <a:pPr marL="171450" indent="-171450">
              <a:buFont typeface="Arial" panose="020B0604020202020204" pitchFamily="34" charset="0"/>
              <a:buChar char="•"/>
            </a:pPr>
            <a:r>
              <a:rPr lang="hr-HR" sz="1200" i="0" kern="1200" dirty="0">
                <a:solidFill>
                  <a:schemeClr val="tx1"/>
                </a:solidFill>
                <a:effectLst/>
                <a:latin typeface="+mn-lt"/>
              </a:rPr>
              <a:t>Potražite partnere koji tome odgovaraju. Pronađite</a:t>
            </a:r>
            <a:r>
              <a:rPr lang="hr-HR"/>
              <a:t> </a:t>
            </a:r>
            <a:r>
              <a:rPr lang="hr-HR" sz="1200" i="0" kern="1200" dirty="0">
                <a:solidFill>
                  <a:schemeClr val="tx1"/>
                </a:solidFill>
                <a:effectLst/>
                <a:latin typeface="+mn-lt"/>
              </a:rPr>
              <a:t>stvaratelje u svojem žanru ili niši</a:t>
            </a:r>
            <a:r>
              <a:rPr lang="hr-HR"/>
              <a:t> </a:t>
            </a:r>
            <a:r>
              <a:rPr lang="hr-HR" sz="1200" i="0" kern="1200" dirty="0">
                <a:solidFill>
                  <a:schemeClr val="tx1"/>
                </a:solidFill>
                <a:effectLst/>
                <a:latin typeface="+mn-lt"/>
              </a:rPr>
              <a:t>sličnih pretplatničkih brojeva.</a:t>
            </a:r>
            <a:br/>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68</a:t>
            </a:fld>
            <a:endParaRPr lang="hr-HR"/>
          </a:p>
        </p:txBody>
      </p:sp>
    </p:spTree>
    <p:extLst>
      <p:ext uri="{BB962C8B-B14F-4D97-AF65-F5344CB8AC3E}">
        <p14:creationId xmlns:p14="http://schemas.microsoft.com/office/powerpoint/2010/main" val="209594283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dirty="0"/>
              <a:t>https://www.youtube.com/watch?feature=player_embedded&amp;v=YpKAtk5C0lM</a:t>
            </a:r>
          </a:p>
          <a:p>
            <a:endParaRPr lang="hr-HR" sz="1000" dirty="0"/>
          </a:p>
          <a:p>
            <a:r>
              <a:rPr lang="hr-HR" sz="1000" dirty="0"/>
              <a:t>https://www.youtube.com/nonprofits</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69</a:t>
            </a:fld>
            <a:endParaRPr lang="hr-HR"/>
          </a:p>
        </p:txBody>
      </p:sp>
    </p:spTree>
    <p:extLst>
      <p:ext uri="{BB962C8B-B14F-4D97-AF65-F5344CB8AC3E}">
        <p14:creationId xmlns:p14="http://schemas.microsoft.com/office/powerpoint/2010/main" val="31287007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sng" dirty="0"/>
              <a:t>Question to the participants: how many Friends do you have on Facebook? How many posts do you post daily? And how many Likes do you give daily to posts by your friends?</a:t>
            </a:r>
          </a:p>
          <a:p>
            <a:endParaRPr lang="hr-HR" sz="1000" u="sng" dirty="0"/>
          </a:p>
          <a:p>
            <a:r>
              <a:rPr lang="hr-HR" sz="1000" u="sng" dirty="0"/>
              <a:t>Explains the size and importance of Facebook on a global scale.</a:t>
            </a:r>
          </a:p>
          <a:p>
            <a:endParaRPr lang="hr-HR" sz="1000" u="sng" dirty="0"/>
          </a:p>
          <a:p>
            <a:r>
              <a:rPr lang="hr-HR" sz="1000" u="sng" dirty="0"/>
              <a:t>Inspires to approach the internet as a platform for inter-action and communication instead of sending information</a:t>
            </a:r>
          </a:p>
          <a:p>
            <a:endParaRPr lang="hr-HR" sz="1000" u="sng" baseline="0" dirty="0"/>
          </a:p>
          <a:p>
            <a:r>
              <a:rPr lang="hr-HR" sz="1000" u="sng" baseline="0" dirty="0"/>
              <a:t>Fail harder</a:t>
            </a:r>
            <a:endParaRPr lang="hr-HR" sz="1000" u="sng"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70</a:t>
            </a:fld>
            <a:endParaRPr lang="hr-HR"/>
          </a:p>
        </p:txBody>
      </p:sp>
    </p:spTree>
    <p:extLst>
      <p:ext uri="{BB962C8B-B14F-4D97-AF65-F5344CB8AC3E}">
        <p14:creationId xmlns:p14="http://schemas.microsoft.com/office/powerpoint/2010/main" val="98115734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none" dirty="0"/>
              <a:t>Dodatni savjeti:</a:t>
            </a:r>
          </a:p>
          <a:p>
            <a:pPr marL="171450" indent="-171450">
              <a:buFont typeface="Arial" panose="020B0604020202020204" pitchFamily="34" charset="0"/>
              <a:buChar char="•"/>
            </a:pPr>
            <a:r>
              <a:rPr lang="hr-HR" sz="1000" dirty="0"/>
              <a:t>Manje je više.</a:t>
            </a:r>
          </a:p>
          <a:p>
            <a:pPr marL="171450" indent="-171450">
              <a:buFont typeface="Arial" panose="020B0604020202020204" pitchFamily="34" charset="0"/>
              <a:buChar char="•"/>
            </a:pPr>
            <a:r>
              <a:rPr lang="hr-HR" sz="1000" dirty="0"/>
              <a:t>Manji broj objava suprotnog stava ima veći učinak</a:t>
            </a:r>
          </a:p>
          <a:p>
            <a:pPr marL="171450" indent="-171450">
              <a:buFont typeface="Arial" panose="020B0604020202020204" pitchFamily="34" charset="0"/>
              <a:buChar char="•"/>
            </a:pPr>
            <a:r>
              <a:rPr lang="hr-HR" sz="1000" baseline="0" dirty="0"/>
              <a:t>Specifičnije objave bolje se primaju – ne više od 1 do 3 poruke dnevno</a:t>
            </a:r>
          </a:p>
          <a:p>
            <a:pPr marL="171450" indent="-171450">
              <a:buFont typeface="Arial" panose="020B0604020202020204" pitchFamily="34" charset="0"/>
              <a:buChar char="•"/>
            </a:pPr>
            <a:endParaRPr lang="hr-HR" sz="1000" baseline="0" dirty="0"/>
          </a:p>
          <a:p>
            <a:pPr marL="171450" indent="-171450">
              <a:buFont typeface="Arial" panose="020B0604020202020204" pitchFamily="34" charset="0"/>
              <a:buChar char="•"/>
            </a:pPr>
            <a:r>
              <a:rPr lang="hr-HR" sz="1000" dirty="0"/>
              <a:t>Pravovremeno = prilagodba vaših poruka, objava, vizuala stvarnih događaja, okolnosti, aktivnosti u vašoj zajednici, okruženju, regularnim medijima</a:t>
            </a:r>
          </a:p>
          <a:p>
            <a:pPr marL="0" indent="0">
              <a:buFont typeface="Arial" panose="020B0604020202020204" pitchFamily="34" charset="0"/>
              <a:buNone/>
            </a:pPr>
            <a:endParaRPr lang="hr-HR" sz="1000" baseline="0" dirty="0"/>
          </a:p>
          <a:p>
            <a:pPr marL="171450" indent="-171450">
              <a:buFont typeface="Arial" panose="020B0604020202020204" pitchFamily="34" charset="0"/>
              <a:buChar char="•"/>
            </a:pPr>
            <a:r>
              <a:rPr lang="hr-HR" sz="1000" baseline="0" dirty="0"/>
              <a:t>Odijelite stvarnu publiku od plaćene (vidjeti Oglase na Facebooku)</a:t>
            </a:r>
          </a:p>
          <a:p>
            <a:pPr marL="171450" indent="-171450">
              <a:buFont typeface="Arial" panose="020B0604020202020204" pitchFamily="34" charset="0"/>
              <a:buChar char="•"/>
            </a:pPr>
            <a:endParaRPr lang="hr-HR" sz="1000" baseline="0" dirty="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b="0" u="none" baseline="0" dirty="0"/>
              <a:t>Povežite Facebook s Instagramom</a:t>
            </a:r>
            <a:endParaRPr lang="hr-HR" sz="1000" b="0" u="none"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71</a:t>
            </a:fld>
            <a:endParaRPr lang="hr-HR"/>
          </a:p>
        </p:txBody>
      </p:sp>
    </p:spTree>
    <p:extLst>
      <p:ext uri="{BB962C8B-B14F-4D97-AF65-F5344CB8AC3E}">
        <p14:creationId xmlns:p14="http://schemas.microsoft.com/office/powerpoint/2010/main" val="8796693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hr-HR" sz="1000" b="1" baseline="0" dirty="0"/>
              <a:t>Odijelite stvarnu publiku od plaćene &gt; Facebook ima nekoliko alata koji vam mogu </a:t>
            </a:r>
            <a:r>
              <a:rPr lang="hr-HR" sz="1000" b="1" dirty="0"/>
              <a:t>pomoći doprijeti do </a:t>
            </a:r>
            <a:r>
              <a:rPr lang="hr-HR" sz="1000" b="1" u="sng" dirty="0"/>
              <a:t>novih</a:t>
            </a:r>
            <a:r>
              <a:rPr lang="hr-HR" sz="1000" b="1" dirty="0"/>
              <a:t> ljudi </a:t>
            </a:r>
          </a:p>
          <a:p>
            <a:endParaRPr lang="hr-HR" sz="1000" b="1" u="sng" kern="1200" dirty="0">
              <a:solidFill>
                <a:schemeClr val="tx1"/>
              </a:solidFill>
              <a:effectLst/>
              <a:latin typeface="+mn-lt"/>
              <a:ea typeface="+mn-ea"/>
              <a:cs typeface="+mn-cs"/>
            </a:endParaRPr>
          </a:p>
          <a:p>
            <a:r>
              <a:rPr lang="hr-HR" sz="1000" b="0" u="none" kern="1200" dirty="0">
                <a:solidFill>
                  <a:schemeClr val="tx1"/>
                </a:solidFill>
                <a:effectLst/>
                <a:latin typeface="+mn-lt"/>
              </a:rPr>
              <a:t>1. Facebook</a:t>
            </a:r>
            <a:r>
              <a:rPr lang="hr-HR"/>
              <a:t> </a:t>
            </a:r>
            <a:r>
              <a:rPr lang="hr-HR" sz="1000" b="0" u="none" kern="1200" dirty="0">
                <a:solidFill>
                  <a:schemeClr val="tx1"/>
                </a:solidFill>
                <a:effectLst/>
                <a:latin typeface="+mn-lt"/>
              </a:rPr>
              <a:t>oglasi za neprofitabilne organizacije: </a:t>
            </a:r>
            <a:r>
              <a:rPr lang="hr-HR" sz="1000" b="0" u="none" dirty="0"/>
              <a:t>https://nonprofits.fb.com/topic/ads/</a:t>
            </a:r>
          </a:p>
          <a:p>
            <a:r>
              <a:rPr lang="hr-HR" sz="1000" b="0" u="none" kern="1200" dirty="0">
                <a:solidFill>
                  <a:schemeClr val="tx1"/>
                </a:solidFill>
                <a:effectLst/>
                <a:latin typeface="+mn-lt"/>
              </a:rPr>
              <a:t>2. Na Facebook stranici SMB mogu se pronaći različiti alati koji se mogu upotrebljavati kako bi vam pomogli u vašoj svrhi:</a:t>
            </a:r>
            <a:r>
              <a:rPr lang="hr-HR"/>
              <a:t> </a:t>
            </a:r>
            <a:r>
              <a:rPr lang="hr-HR" sz="1000" u="sng" kern="1200" dirty="0">
                <a:solidFill>
                  <a:schemeClr val="tx1"/>
                </a:solidFill>
                <a:effectLst/>
                <a:latin typeface="+mn-lt"/>
                <a:hlinkClick r:id="rId3"/>
              </a:rPr>
              <a:t>https://www.facebook.com/blueprint?attachment_canonical_url=https%3A%2F%2Fwww.facebook.com%2Fblueprint</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 </a:t>
            </a:r>
            <a:endParaRPr lang="hr-HR" sz="1000" kern="1200" dirty="0">
              <a:solidFill>
                <a:schemeClr val="tx1"/>
              </a:solidFill>
              <a:effectLst/>
              <a:latin typeface="+mn-lt"/>
              <a:ea typeface="+mn-ea"/>
              <a:cs typeface="+mn-cs"/>
            </a:endParaRPr>
          </a:p>
          <a:p>
            <a:r>
              <a:rPr lang="hr-HR" sz="1000" b="1" dirty="0"/>
              <a:t>Argumenti u</a:t>
            </a:r>
            <a:r>
              <a:rPr lang="hr-HR"/>
              <a:t> </a:t>
            </a:r>
            <a:r>
              <a:rPr lang="hr-HR" sz="1000" b="1" baseline="0" dirty="0"/>
              <a:t>korist plaćenih oglasa</a:t>
            </a:r>
          </a:p>
          <a:p>
            <a:pPr marL="171450" lvl="0" indent="-171450">
              <a:buFont typeface="Arial" panose="020B0604020202020204" pitchFamily="34" charset="0"/>
              <a:buChar char="•"/>
            </a:pPr>
            <a:r>
              <a:rPr lang="hr-HR" sz="1000" kern="1200" dirty="0">
                <a:solidFill>
                  <a:schemeClr val="tx1"/>
                </a:solidFill>
                <a:effectLst/>
                <a:latin typeface="+mn-lt"/>
              </a:rPr>
              <a:t>Pronađite nove podupiratelje tako da</a:t>
            </a:r>
            <a:r>
              <a:rPr lang="hr-HR"/>
              <a:t> </a:t>
            </a:r>
            <a:r>
              <a:rPr lang="hr-HR" sz="1000" kern="1200" dirty="0">
                <a:solidFill>
                  <a:schemeClr val="tx1"/>
                </a:solidFill>
                <a:effectLst/>
                <a:latin typeface="+mn-lt"/>
              </a:rPr>
              <a:t>posegnete</a:t>
            </a:r>
            <a:r>
              <a:rPr lang="hr-HR"/>
              <a:t> </a:t>
            </a:r>
            <a:r>
              <a:rPr lang="hr-HR" sz="1000" kern="1200" dirty="0">
                <a:solidFill>
                  <a:schemeClr val="tx1"/>
                </a:solidFill>
                <a:effectLst/>
                <a:latin typeface="+mn-lt"/>
              </a:rPr>
              <a:t>izvan</a:t>
            </a:r>
            <a:r>
              <a:rPr lang="hr-HR"/>
              <a:t> </a:t>
            </a:r>
            <a:r>
              <a:rPr lang="hr-HR" sz="1000" kern="1200" dirty="0">
                <a:solidFill>
                  <a:schemeClr val="tx1"/>
                </a:solidFill>
                <a:effectLst/>
                <a:latin typeface="+mn-lt"/>
              </a:rPr>
              <a:t>svoje</a:t>
            </a:r>
            <a:r>
              <a:rPr lang="hr-HR"/>
              <a:t> </a:t>
            </a:r>
            <a:r>
              <a:rPr lang="hr-HR" sz="1000" kern="1200" dirty="0">
                <a:solidFill>
                  <a:schemeClr val="tx1"/>
                </a:solidFill>
                <a:effectLst/>
                <a:latin typeface="+mn-lt"/>
              </a:rPr>
              <a:t>postojeće zajednice</a:t>
            </a:r>
          </a:p>
          <a:p>
            <a:pPr marL="171450" lvl="0" indent="-171450">
              <a:buFont typeface="Arial" panose="020B0604020202020204" pitchFamily="34" charset="0"/>
              <a:buChar char="•"/>
            </a:pPr>
            <a:r>
              <a:rPr lang="hr-HR" sz="1000" kern="1200" dirty="0">
                <a:solidFill>
                  <a:schemeClr val="tx1"/>
                </a:solidFill>
                <a:effectLst/>
                <a:latin typeface="+mn-lt"/>
              </a:rPr>
              <a:t>Obratite se</a:t>
            </a:r>
            <a:r>
              <a:rPr lang="hr-HR"/>
              <a:t> </a:t>
            </a:r>
            <a:r>
              <a:rPr lang="hr-HR" sz="1000" kern="1200" dirty="0">
                <a:solidFill>
                  <a:schemeClr val="tx1"/>
                </a:solidFill>
                <a:effectLst/>
                <a:latin typeface="+mn-lt"/>
              </a:rPr>
              <a:t>ljudima</a:t>
            </a:r>
            <a:r>
              <a:rPr lang="hr-HR"/>
              <a:t> </a:t>
            </a:r>
            <a:r>
              <a:rPr lang="hr-HR" sz="1000" kern="1200" dirty="0">
                <a:solidFill>
                  <a:schemeClr val="tx1"/>
                </a:solidFill>
                <a:effectLst/>
                <a:latin typeface="+mn-lt"/>
              </a:rPr>
              <a:t>koji su slični</a:t>
            </a:r>
            <a:r>
              <a:rPr lang="hr-HR"/>
              <a:t>  </a:t>
            </a:r>
            <a:r>
              <a:rPr lang="hr-HR" sz="1000" kern="1200" dirty="0">
                <a:solidFill>
                  <a:schemeClr val="tx1"/>
                </a:solidFill>
                <a:effectLst/>
                <a:latin typeface="+mn-lt"/>
              </a:rPr>
              <a:t>vašim</a:t>
            </a:r>
            <a:r>
              <a:rPr lang="hr-HR"/>
              <a:t> </a:t>
            </a:r>
            <a:r>
              <a:rPr lang="hr-HR" sz="1000" kern="1200" dirty="0">
                <a:solidFill>
                  <a:schemeClr val="tx1"/>
                </a:solidFill>
                <a:effectLst/>
                <a:latin typeface="+mn-lt"/>
              </a:rPr>
              <a:t>postojećim podupirateljima</a:t>
            </a:r>
          </a:p>
          <a:p>
            <a:pPr marL="171450" lvl="0" indent="-171450">
              <a:buFont typeface="Arial" panose="020B0604020202020204" pitchFamily="34" charset="0"/>
              <a:buChar char="•"/>
            </a:pPr>
            <a:r>
              <a:rPr lang="hr-HR" sz="1000" kern="1200" dirty="0">
                <a:solidFill>
                  <a:schemeClr val="tx1"/>
                </a:solidFill>
                <a:effectLst/>
                <a:latin typeface="+mn-lt"/>
              </a:rPr>
              <a:t>Pobrinite se da više vaše</a:t>
            </a:r>
            <a:r>
              <a:rPr lang="hr-HR"/>
              <a:t> </a:t>
            </a:r>
            <a:r>
              <a:rPr lang="hr-HR" sz="1000" kern="1200" dirty="0">
                <a:solidFill>
                  <a:schemeClr val="tx1"/>
                </a:solidFill>
                <a:effectLst/>
                <a:latin typeface="+mn-lt"/>
              </a:rPr>
              <a:t>publike</a:t>
            </a:r>
            <a:r>
              <a:rPr lang="hr-HR"/>
              <a:t> </a:t>
            </a:r>
            <a:r>
              <a:rPr lang="hr-HR" sz="1000" kern="1200" dirty="0">
                <a:solidFill>
                  <a:schemeClr val="tx1"/>
                </a:solidFill>
                <a:effectLst/>
                <a:latin typeface="+mn-lt"/>
              </a:rPr>
              <a:t>vidi</a:t>
            </a:r>
            <a:r>
              <a:rPr lang="hr-HR"/>
              <a:t> </a:t>
            </a:r>
            <a:r>
              <a:rPr lang="hr-HR" sz="1000" kern="1200" dirty="0">
                <a:solidFill>
                  <a:schemeClr val="tx1"/>
                </a:solidFill>
                <a:effectLst/>
                <a:latin typeface="+mn-lt"/>
              </a:rPr>
              <a:t>važnu objavu</a:t>
            </a:r>
          </a:p>
          <a:p>
            <a:pPr marL="171450" lvl="0" indent="-171450">
              <a:buFont typeface="Arial" panose="020B0604020202020204" pitchFamily="34" charset="0"/>
              <a:buChar char="•"/>
            </a:pPr>
            <a:r>
              <a:rPr lang="hr-HR" sz="1000" kern="1200" dirty="0">
                <a:solidFill>
                  <a:schemeClr val="tx1"/>
                </a:solidFill>
                <a:effectLst/>
                <a:latin typeface="+mn-lt"/>
              </a:rPr>
              <a:t>Pošaljite pozive na djelovanje</a:t>
            </a:r>
            <a:r>
              <a:rPr lang="hr-HR"/>
              <a:t> </a:t>
            </a:r>
            <a:r>
              <a:rPr lang="hr-HR" sz="1000" kern="1200" dirty="0">
                <a:solidFill>
                  <a:schemeClr val="tx1"/>
                </a:solidFill>
                <a:effectLst/>
                <a:latin typeface="+mn-lt"/>
              </a:rPr>
              <a:t>ljudima</a:t>
            </a:r>
            <a:r>
              <a:rPr lang="hr-HR"/>
              <a:t>  </a:t>
            </a:r>
            <a:r>
              <a:rPr lang="hr-HR" sz="1000" kern="1200" dirty="0">
                <a:solidFill>
                  <a:schemeClr val="tx1"/>
                </a:solidFill>
                <a:effectLst/>
                <a:latin typeface="+mn-lt"/>
              </a:rPr>
              <a:t>određene</a:t>
            </a:r>
            <a:r>
              <a:rPr lang="hr-HR"/>
              <a:t> </a:t>
            </a:r>
            <a:r>
              <a:rPr lang="hr-HR" sz="1000" kern="1200" dirty="0">
                <a:solidFill>
                  <a:schemeClr val="tx1"/>
                </a:solidFill>
                <a:effectLst/>
                <a:latin typeface="+mn-lt"/>
              </a:rPr>
              <a:t>demografije, interesa ili ponašanja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Potičite posebna ponašanja, poput posjeta vašoj internetskoj stranici ili prijave na popis za dobivanje vaših e-poruka</a:t>
            </a:r>
            <a:endParaRPr lang="hr-HR" sz="1000" dirty="0"/>
          </a:p>
          <a:p>
            <a:pPr marL="171450" indent="-171450">
              <a:buFont typeface="Arial" panose="020B0604020202020204" pitchFamily="34" charset="0"/>
              <a:buChar char="•"/>
            </a:pPr>
            <a:endParaRPr lang="hr-HR" sz="1000" dirty="0"/>
          </a:p>
          <a:p>
            <a:r>
              <a:rPr lang="hr-HR" sz="1000" kern="1200" dirty="0">
                <a:solidFill>
                  <a:schemeClr val="tx1"/>
                </a:solidFill>
                <a:effectLst/>
                <a:latin typeface="+mn-lt"/>
              </a:rPr>
              <a:t>Facebook oglasi mogu vam pomoći da se obratite </a:t>
            </a:r>
            <a:r>
              <a:rPr lang="hr-HR" sz="1000" u="sng" kern="1200" dirty="0">
                <a:solidFill>
                  <a:schemeClr val="tx1"/>
                </a:solidFill>
                <a:effectLst/>
                <a:latin typeface="+mn-lt"/>
              </a:rPr>
              <a:t>novim</a:t>
            </a:r>
            <a:r>
              <a:rPr lang="hr-HR" sz="1000" kern="1200" dirty="0">
                <a:solidFill>
                  <a:schemeClr val="tx1"/>
                </a:solidFill>
                <a:effectLst/>
                <a:latin typeface="+mn-lt"/>
              </a:rPr>
              <a:t> ljudima na Facebooku koje možda zanima vaša organizacija.</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Facebook oglasi plaćene su objave sadržaja na Facebooku. Oglasi se mogu pojaviti izravno u pregledniku vijesti ili u desnom stupcu. </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Oglasi su posebno korisni ako se na Facebooku želite obratiti novim ljudima ili svoju poruku pokazati specifičnim publikama. </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Za oglase možete izdvojiti bilo koliko proračunskih sredstava, od 5 EUR naviše.</a:t>
            </a:r>
            <a:endParaRPr lang="hr-HR" sz="1000" kern="1200" dirty="0">
              <a:solidFill>
                <a:schemeClr val="tx1"/>
              </a:solidFill>
              <a:effectLst/>
              <a:latin typeface="+mn-lt"/>
              <a:ea typeface="+mn-ea"/>
              <a:cs typeface="+mn-cs"/>
            </a:endParaRPr>
          </a:p>
          <a:p>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Kako se oglasima mogu koristiti za svoju neprofitnu organizaciju</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Pronađite nove podupiratelje tako da posegnete izvan svoje postojeće zajednice</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Obratite se ljudima koji su slični vašim postojećim podupirateljima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Pobrinite se da više vaše publike vidi važnu objavu</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Pošaljite pozive na djelovanje ljudima određene demografije, interesa ili ponašanja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Potičite posebna ponašanja, poput posjeta vašoj internetskoj stranici ili prijave na popis za dobivanje vaših e-poruka</a:t>
            </a:r>
            <a:endParaRPr lang="hr-HR" sz="1000" kern="1200" dirty="0">
              <a:solidFill>
                <a:schemeClr val="tx1"/>
              </a:solidFill>
              <a:effectLst/>
              <a:latin typeface="+mn-lt"/>
              <a:ea typeface="+mn-ea"/>
              <a:cs typeface="+mn-cs"/>
            </a:endParaRPr>
          </a:p>
          <a:p>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Kako kreirati oglas?</a:t>
            </a:r>
            <a:endParaRPr lang="hr-HR" sz="1000" kern="1200" dirty="0">
              <a:solidFill>
                <a:schemeClr val="tx1"/>
              </a:solidFill>
              <a:effectLst/>
              <a:latin typeface="+mn-lt"/>
              <a:ea typeface="+mn-ea"/>
              <a:cs typeface="+mn-cs"/>
            </a:endParaRPr>
          </a:p>
          <a:p>
            <a:pPr marL="228600" indent="-228600">
              <a:buFont typeface="+mj-lt"/>
              <a:buAutoNum type="arabicPeriod"/>
            </a:pPr>
            <a:r>
              <a:rPr lang="hr-HR" sz="1000" kern="1200" dirty="0">
                <a:solidFill>
                  <a:schemeClr val="tx1"/>
                </a:solidFill>
                <a:effectLst/>
                <a:latin typeface="+mn-lt"/>
              </a:rPr>
              <a:t>Najprije trebate</a:t>
            </a:r>
            <a:r>
              <a:rPr lang="hr-HR"/>
              <a:t> </a:t>
            </a:r>
            <a:r>
              <a:rPr lang="hr-HR" sz="1000" kern="1200" dirty="0">
                <a:solidFill>
                  <a:schemeClr val="tx1"/>
                </a:solidFill>
                <a:effectLst/>
                <a:latin typeface="+mn-lt"/>
              </a:rPr>
              <a:t>odabrati cilj. Cilj je ono što želite postići. Kada odaberete cilj, stvara se kampanja koja je prva razina strukture oglašavanja. </a:t>
            </a:r>
            <a:endParaRPr lang="hr-HR" sz="1000" kern="1200" dirty="0">
              <a:solidFill>
                <a:schemeClr val="tx1"/>
              </a:solidFill>
              <a:effectLst/>
              <a:latin typeface="+mn-lt"/>
              <a:ea typeface="+mn-ea"/>
              <a:cs typeface="+mn-cs"/>
            </a:endParaRPr>
          </a:p>
          <a:p>
            <a:pPr marL="228600" indent="-228600">
              <a:buFont typeface="+mj-lt"/>
              <a:buAutoNum type="arabicPeriod"/>
            </a:pPr>
            <a:r>
              <a:rPr lang="hr-HR" sz="1000" kern="1200" dirty="0">
                <a:solidFill>
                  <a:schemeClr val="tx1"/>
                </a:solidFill>
                <a:effectLst/>
                <a:latin typeface="+mn-lt"/>
              </a:rPr>
              <a:t>Potom biste trebali</a:t>
            </a:r>
            <a:r>
              <a:rPr lang="hr-HR"/>
              <a:t> </a:t>
            </a:r>
            <a:r>
              <a:rPr lang="hr-HR" sz="1000" kern="1200" dirty="0">
                <a:solidFill>
                  <a:schemeClr val="tx1"/>
                </a:solidFill>
                <a:effectLst/>
                <a:latin typeface="+mn-lt"/>
              </a:rPr>
              <a:t>definirati svoju publiku, odabrati gdje će se pojavljivati vaši oglasi te svoj proračun i raspored. Primjerice, odaberite među sljedećim:</a:t>
            </a:r>
            <a:endParaRPr lang="hr-HR"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hr-HR" sz="1000" kern="1200" dirty="0">
                <a:solidFill>
                  <a:schemeClr val="tx1"/>
                </a:solidFill>
                <a:effectLst/>
                <a:latin typeface="+mn-lt"/>
              </a:rPr>
              <a:t>Demografija Obratite se ljudima prema dobi, spolu, stupnju obrazovanja i više.</a:t>
            </a:r>
            <a:endParaRPr lang="hr-HR"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hr-HR" sz="1000" kern="1200" dirty="0">
                <a:solidFill>
                  <a:schemeClr val="tx1"/>
                </a:solidFill>
                <a:effectLst/>
                <a:latin typeface="+mn-lt"/>
              </a:rPr>
              <a:t>Interesi Obratite se ljudima prema njihovim interesima, hobijima i stranicama koje im se na Facebooku sviđaju.</a:t>
            </a:r>
            <a:endParaRPr lang="hr-HR"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hr-HR" sz="1000" kern="1200" dirty="0">
                <a:solidFill>
                  <a:schemeClr val="tx1"/>
                </a:solidFill>
                <a:effectLst/>
                <a:latin typeface="+mn-lt"/>
              </a:rPr>
              <a:t>Ponašanja. Pronađite ljude na temelju njihova ponašanja pri kupnji, upotrebi uređaja i ostalih aktivnosti.</a:t>
            </a:r>
            <a:endParaRPr lang="hr-HR" sz="1000" kern="1200" dirty="0">
              <a:solidFill>
                <a:schemeClr val="tx1"/>
              </a:solidFill>
              <a:effectLst/>
              <a:latin typeface="+mn-lt"/>
              <a:ea typeface="+mn-ea"/>
              <a:cs typeface="+mn-cs"/>
            </a:endParaRPr>
          </a:p>
          <a:p>
            <a:pPr marL="685800" lvl="1" indent="-228600">
              <a:buFont typeface="Arial" panose="020B0604020202020204" pitchFamily="34" charset="0"/>
              <a:buChar char="•"/>
            </a:pPr>
            <a:r>
              <a:rPr lang="hr-HR" sz="1000" kern="1200" dirty="0">
                <a:solidFill>
                  <a:schemeClr val="tx1"/>
                </a:solidFill>
                <a:effectLst/>
                <a:latin typeface="+mn-lt"/>
              </a:rPr>
              <a:t>Veze. Obratite se ljudima ili njihovim prijateljima na temelju stranica koje im se sviđaju.</a:t>
            </a:r>
            <a:endParaRPr lang="hr-HR" sz="1000" kern="1200" dirty="0">
              <a:solidFill>
                <a:schemeClr val="tx1"/>
              </a:solidFill>
              <a:effectLst/>
              <a:latin typeface="+mn-lt"/>
              <a:ea typeface="+mn-ea"/>
              <a:cs typeface="+mn-cs"/>
            </a:endParaRPr>
          </a:p>
          <a:p>
            <a:pPr marL="228600" indent="-228600">
              <a:buFont typeface="+mj-lt"/>
              <a:buAutoNum type="arabicPeriod"/>
            </a:pPr>
            <a:r>
              <a:rPr lang="hr-HR" sz="1000" kern="1200" dirty="0">
                <a:solidFill>
                  <a:schemeClr val="tx1"/>
                </a:solidFill>
                <a:effectLst/>
                <a:latin typeface="+mn-lt"/>
              </a:rPr>
              <a:t>Treće, vi odlučujete o sadržaju koji će ljudi vidjeti.</a:t>
            </a:r>
            <a:endParaRPr lang="hr-HR"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72</a:t>
            </a:fld>
            <a:endParaRPr lang="hr-HR"/>
          </a:p>
        </p:txBody>
      </p:sp>
    </p:spTree>
    <p:extLst>
      <p:ext uri="{BB962C8B-B14F-4D97-AF65-F5344CB8AC3E}">
        <p14:creationId xmlns:p14="http://schemas.microsoft.com/office/powerpoint/2010/main" val="1959046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hr-HR" sz="1000" baseline="0" dirty="0"/>
              <a:t>Odgovori na ova pitanja čine osnovne obrise strategije za vašu kampanju</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t>Ta vas pitanja usmjeravaju kroz proces pripreme uspješne kampanje protuargumentima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a:t>
            </a:fld>
            <a:endParaRPr lang="hr-HR"/>
          </a:p>
        </p:txBody>
      </p:sp>
    </p:spTree>
    <p:extLst>
      <p:ext uri="{BB962C8B-B14F-4D97-AF65-F5344CB8AC3E}">
        <p14:creationId xmlns:p14="http://schemas.microsoft.com/office/powerpoint/2010/main" val="25993504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73</a:t>
            </a:fld>
            <a:endParaRPr lang="hr-HR"/>
          </a:p>
        </p:txBody>
      </p:sp>
    </p:spTree>
    <p:extLst>
      <p:ext uri="{BB962C8B-B14F-4D97-AF65-F5344CB8AC3E}">
        <p14:creationId xmlns:p14="http://schemas.microsoft.com/office/powerpoint/2010/main" val="34352091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sng" dirty="0"/>
              <a:t>Question to participants: send out at tweet at – and check retweets in next break</a:t>
            </a:r>
          </a:p>
          <a:p>
            <a:endParaRPr lang="hr-HR" sz="1000" baseline="0" dirty="0"/>
          </a:p>
          <a:p>
            <a:r>
              <a:rPr lang="hr-HR" sz="1000" dirty="0"/>
              <a:t>“Extremists online shout loudly but are few - </a:t>
            </a:r>
            <a:r>
              <a:rPr lang="hr-HR"/>
              <a:t> </a:t>
            </a:r>
            <a:r>
              <a:rPr lang="hr-HR" sz="1000" dirty="0"/>
              <a:t>Civil society is speaking up &gt; #RANCSEP #EUINTERNETFORUM</a:t>
            </a:r>
          </a:p>
          <a:p>
            <a:endParaRPr lang="hr-HR" sz="1000" dirty="0"/>
          </a:p>
          <a:p>
            <a:pPr marL="0" marR="0" indent="0" algn="l" defTabSz="914400" rtl="0" eaLnBrk="1" fontAlgn="auto" latinLnBrk="0" hangingPunct="1">
              <a:lnSpc>
                <a:spcPct val="100000"/>
              </a:lnSpc>
              <a:spcBef>
                <a:spcPts val="0"/>
              </a:spcBef>
              <a:spcAft>
                <a:spcPts val="0"/>
              </a:spcAft>
              <a:buClrTx/>
              <a:buSzTx/>
              <a:buFontTx/>
              <a:buNone/>
              <a:tabLst/>
              <a:defRPr/>
            </a:pPr>
            <a:r>
              <a:rPr lang="hr-HR" sz="1000" dirty="0"/>
              <a:t>Priručnik &gt; http://esmeefairbairn.org.uk/</a:t>
            </a:r>
          </a:p>
          <a:p>
            <a:endParaRPr lang="hr-HR" sz="1000" baseline="0" dirty="0"/>
          </a:p>
          <a:p>
            <a:pPr marL="171450" indent="-171450">
              <a:buFont typeface="Arial" panose="020B0604020202020204" pitchFamily="34" charset="0"/>
              <a:buChar char="•"/>
            </a:pPr>
            <a:r>
              <a:rPr lang="hr-HR" sz="1000" dirty="0"/>
              <a:t>Koristite se snagom pozitive.</a:t>
            </a:r>
          </a:p>
          <a:p>
            <a:pPr marL="171450" indent="-171450">
              <a:buFont typeface="Arial" panose="020B0604020202020204" pitchFamily="34" charset="0"/>
              <a:buChar char="•"/>
            </a:pPr>
            <a:r>
              <a:rPr lang="hr-HR" sz="1000" dirty="0"/>
              <a:t>Najvažnije je biti tamo u pravom trenutku. Reagirajte izravno na događaje koji se odvijaju ili na događaje koje sami organizirate.</a:t>
            </a:r>
          </a:p>
          <a:p>
            <a:pPr marL="171450" indent="-171450">
              <a:buFont typeface="Arial" panose="020B0604020202020204" pitchFamily="34" charset="0"/>
              <a:buChar char="•"/>
            </a:pPr>
            <a:r>
              <a:rPr lang="hr-HR" sz="1000" dirty="0"/>
              <a:t>Za razliku od Facebooka, na</a:t>
            </a:r>
            <a:r>
              <a:rPr lang="hr-HR"/>
              <a:t> </a:t>
            </a:r>
            <a:r>
              <a:rPr lang="hr-HR" sz="1000" baseline="0" dirty="0"/>
              <a:t>Twitteru ne postoje ograničenja u vezi s brojem objava zbog brzine kojom se vremenska crta obnavlja.</a:t>
            </a:r>
          </a:p>
          <a:p>
            <a:pPr marL="171450" indent="-171450">
              <a:buFont typeface="Arial" panose="020B0604020202020204" pitchFamily="34" charset="0"/>
              <a:buChar char="•"/>
            </a:pPr>
            <a:r>
              <a:rPr lang="hr-HR" sz="1000" baseline="0" dirty="0"/>
              <a:t>To nudi i mogućnost recikliranja tweetova kao i vaših objava s drugih platformi.</a:t>
            </a:r>
          </a:p>
          <a:p>
            <a:pPr marL="171450" indent="-171450">
              <a:buFont typeface="Arial" panose="020B0604020202020204" pitchFamily="34" charset="0"/>
              <a:buChar char="•"/>
            </a:pPr>
            <a:r>
              <a:rPr lang="hr-HR" sz="1000" baseline="0" dirty="0"/>
              <a:t>Možete eksperimentirati s objavom tweeta i provjerom odgovora na njega.</a:t>
            </a:r>
            <a:endParaRPr lang="hr-HR" sz="1000" dirty="0"/>
          </a:p>
          <a:p>
            <a:endParaRPr lang="hr-HR" sz="1000" dirty="0"/>
          </a:p>
          <a:p>
            <a:endParaRPr lang="hr-HR" sz="1000" dirty="0"/>
          </a:p>
          <a:p>
            <a:r>
              <a:rPr lang="hr-HR" sz="1000" dirty="0"/>
              <a:t>Sesije pitanja i odgovora: npr. tijekom sljedećeg sata bit ćemo na internetu i rado ćemo odgovarati na vaša pitanja</a:t>
            </a:r>
          </a:p>
          <a:p>
            <a:endParaRPr lang="hr-HR" sz="1000" baseline="0" dirty="0"/>
          </a:p>
          <a:p>
            <a:r>
              <a:rPr lang="hr-HR" sz="1000" baseline="0" dirty="0"/>
              <a:t>Primjer osobnog jezika: Met ured i poziv na piće</a:t>
            </a:r>
          </a:p>
          <a:p>
            <a:endParaRPr lang="hr-HR" sz="1000" baseline="0" dirty="0"/>
          </a:p>
          <a:p>
            <a:r>
              <a:rPr lang="hr-HR" sz="1000" baseline="0" dirty="0"/>
              <a:t>Primjer trenutka: tweet Britanske turističke zajednice</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74</a:t>
            </a:fld>
            <a:endParaRPr lang="hr-HR"/>
          </a:p>
        </p:txBody>
      </p:sp>
    </p:spTree>
    <p:extLst>
      <p:ext uri="{BB962C8B-B14F-4D97-AF65-F5344CB8AC3E}">
        <p14:creationId xmlns:p14="http://schemas.microsoft.com/office/powerpoint/2010/main" val="416219554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75</a:t>
            </a:fld>
            <a:endParaRPr lang="hr-HR"/>
          </a:p>
        </p:txBody>
      </p:sp>
    </p:spTree>
    <p:extLst>
      <p:ext uri="{BB962C8B-B14F-4D97-AF65-F5344CB8AC3E}">
        <p14:creationId xmlns:p14="http://schemas.microsoft.com/office/powerpoint/2010/main" val="357758068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dirty="0"/>
              <a:t>Analitika</a:t>
            </a:r>
          </a:p>
          <a:p>
            <a:r>
              <a:rPr lang="hr-HR" sz="1000" dirty="0"/>
              <a:t>Jeste li na pravom putu? Čitaju li vas? Kako napredujemo u internetskom prostoru? Tko zna za moje stranice, tweetove, oglase?</a:t>
            </a:r>
          </a:p>
          <a:p>
            <a:r>
              <a:rPr lang="hr-HR" sz="1000" dirty="0"/>
              <a:t>Svaka platforma ima vlastite mogućnosti prikaza koliko ste pratitelja, oznaka „Sviđa mi se”, objava i tako dalje dobili u internetskim nastojanjima.</a:t>
            </a:r>
          </a:p>
          <a:p>
            <a:endParaRPr lang="hr-HR" sz="1000" baseline="0" dirty="0"/>
          </a:p>
          <a:p>
            <a:r>
              <a:rPr lang="hr-HR" sz="1000" baseline="0" dirty="0"/>
              <a:t>Napomena: ti su alati prvenstveno osmišljeni kako bi služili komercijalnim klijentima kojima su potrebni uvidi u prihode i ciljane publike za komercijalne proizvode/usluge.</a:t>
            </a:r>
          </a:p>
          <a:p>
            <a:endParaRPr lang="hr-HR" sz="1000" baseline="0" dirty="0"/>
          </a:p>
          <a:p>
            <a:r>
              <a:rPr lang="hr-HR" sz="1000" baseline="0" dirty="0"/>
              <a:t>Vježba, u parovima: Pronađite stranicu s analitikom za Google, Facebook i Twitter</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76</a:t>
            </a:fld>
            <a:endParaRPr lang="hr-HR"/>
          </a:p>
        </p:txBody>
      </p:sp>
    </p:spTree>
    <p:extLst>
      <p:ext uri="{BB962C8B-B14F-4D97-AF65-F5344CB8AC3E}">
        <p14:creationId xmlns:p14="http://schemas.microsoft.com/office/powerpoint/2010/main" val="16322616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u="none" dirty="0"/>
              <a:t>Objašnjenje</a:t>
            </a:r>
          </a:p>
          <a:p>
            <a:endParaRPr lang="hr-HR" sz="1000" b="1" u="sng" dirty="0"/>
          </a:p>
          <a:p>
            <a:pPr marL="171450" indent="-171450">
              <a:buFont typeface="Arial" panose="020B0604020202020204" pitchFamily="34" charset="0"/>
              <a:buChar char="•"/>
            </a:pPr>
            <a:r>
              <a:rPr lang="hr-HR" sz="1000" dirty="0"/>
              <a:t>Odgovoriti – zahtijeva dobru pripremu + procjenu u pogledu cilja vaše kampanje: hoće li odgovaranje na govor mržnje pridonijeti ostvarenju vaših</a:t>
            </a:r>
            <a:r>
              <a:rPr lang="hr-HR"/>
              <a:t> </a:t>
            </a:r>
            <a:r>
              <a:rPr lang="hr-HR" sz="1000" baseline="0" dirty="0"/>
              <a:t>ciljeva? Je li pošiljatelj poruke član vaše ciljane publike ili dolazi iz njezine blizine?</a:t>
            </a:r>
          </a:p>
          <a:p>
            <a:pPr marL="171450" indent="-171450">
              <a:buFont typeface="Arial" panose="020B0604020202020204" pitchFamily="34" charset="0"/>
              <a:buChar char="•"/>
            </a:pPr>
            <a:r>
              <a:rPr lang="hr-HR" sz="1000" dirty="0"/>
              <a:t>Prijaviti – Youtube i Twitter kao i Facebook imaju aktivnu politiku u vezi s govorom mržnje i nasilnim ekstremističkim/terorističkim sadržajem (standardi zajednice), vidjeti u nastavku. Usto, primjenjuje se nacionalno zakonodavstvo te se, u nekim slučajevima, treba pozvati i policija. </a:t>
            </a:r>
          </a:p>
          <a:p>
            <a:pPr marL="171450" indent="-171450">
              <a:buFont typeface="Arial" panose="020B0604020202020204" pitchFamily="34" charset="0"/>
              <a:buChar char="•"/>
            </a:pPr>
            <a:r>
              <a:rPr lang="hr-HR" sz="1000" dirty="0"/>
              <a:t>Ignorirati – Ne učinite li ništa, doprinos pošiljatelja bit će nevažan</a:t>
            </a:r>
          </a:p>
          <a:p>
            <a:pPr marL="171450" indent="-171450">
              <a:buFont typeface="Arial" panose="020B0604020202020204" pitchFamily="34" charset="0"/>
              <a:buChar char="•"/>
            </a:pPr>
            <a:r>
              <a:rPr lang="hr-HR" sz="1000" dirty="0"/>
              <a:t>Skriti – Omogućuje vam da objavu učinite nevidljivom za druge, uz iznimku vas samih i osobe koja je objavila. Osoba će i dalje misliti da svi vide njezin doprinos.</a:t>
            </a:r>
          </a:p>
          <a:p>
            <a:pPr marL="171450" indent="-171450">
              <a:buFont typeface="Arial" panose="020B0604020202020204" pitchFamily="34" charset="0"/>
              <a:buChar char="•"/>
            </a:pPr>
            <a:r>
              <a:rPr lang="hr-HR" sz="1000" dirty="0"/>
              <a:t>Blokirati, obrisati – osobi ćete onemogućiti da na vašem zidu ubuduće ostavlja objave.</a:t>
            </a:r>
          </a:p>
          <a:p>
            <a:endParaRPr lang="hr-HR" sz="1000" dirty="0"/>
          </a:p>
          <a:p>
            <a:r>
              <a:rPr lang="hr-HR" sz="1000" dirty="0"/>
              <a:t>Prijaviti – kako? Pogledajte primjenjive stranice na svim platformama.</a:t>
            </a:r>
          </a:p>
          <a:p>
            <a:r>
              <a:rPr lang="hr-HR" sz="1000" baseline="0" dirty="0"/>
              <a:t>Twitter &gt;</a:t>
            </a:r>
          </a:p>
          <a:p>
            <a:r>
              <a:rPr lang="hr-HR" sz="1000" baseline="0" dirty="0"/>
              <a:t>Facebook </a:t>
            </a:r>
          </a:p>
          <a:p>
            <a:r>
              <a:rPr lang="hr-HR" sz="1000" baseline="0" dirty="0"/>
              <a:t>Youtube</a:t>
            </a:r>
            <a:r>
              <a:rPr lang="hr-HR"/>
              <a:t> </a:t>
            </a:r>
            <a:r>
              <a:rPr lang="hr-HR" sz="1000" baseline="0" dirty="0"/>
              <a:t>&gt; </a:t>
            </a:r>
            <a:endParaRPr lang="hr-HR" sz="1000" dirty="0"/>
          </a:p>
          <a:p>
            <a:pPr marL="171450" indent="-171450">
              <a:buFont typeface="Arial" panose="020B0604020202020204" pitchFamily="34" charset="0"/>
              <a:buChar char="•"/>
            </a:pPr>
            <a:endParaRPr lang="hr-HR" sz="1000" dirty="0"/>
          </a:p>
          <a:p>
            <a:r>
              <a:rPr lang="hr-HR" sz="1000" dirty="0"/>
              <a:t>Uređaji u pozadini platformi često automatski prepoznaju</a:t>
            </a:r>
            <a:r>
              <a:rPr lang="hr-HR"/>
              <a:t> </a:t>
            </a:r>
            <a:r>
              <a:rPr lang="hr-HR" sz="1000" dirty="0"/>
              <a:t>govor mržnje / teroristički sadržaj. </a:t>
            </a:r>
          </a:p>
          <a:p>
            <a:r>
              <a:rPr lang="hr-HR" sz="1000" dirty="0"/>
              <a:t>I korisnici zastavicama označuju teroristički sadržaj ili govor mržnje.</a:t>
            </a:r>
          </a:p>
          <a:p>
            <a:r>
              <a:rPr lang="hr-HR" sz="1000" dirty="0"/>
              <a:t>Na svim platformama</a:t>
            </a:r>
            <a:r>
              <a:rPr lang="hr-HR"/>
              <a:t> </a:t>
            </a:r>
            <a:r>
              <a:rPr lang="hr-HR" sz="1000" baseline="0" dirty="0"/>
              <a:t>postoje alati za prijavu.</a:t>
            </a:r>
          </a:p>
          <a:p>
            <a:r>
              <a:rPr lang="hr-HR" sz="1000" dirty="0"/>
              <a:t>Primjer: na Facebooku korisnici zastavicama označuju 50 % terorističkog sadržaja. Osoblje pregleda 50 % tog prijavljenog sadržaja. Ostalo se provjerava automatski.</a:t>
            </a:r>
          </a:p>
          <a:p>
            <a:endParaRPr lang="hr-HR" sz="1000" baseline="0" dirty="0"/>
          </a:p>
          <a:p>
            <a:r>
              <a:rPr lang="hr-HR" sz="1000" baseline="0" dirty="0"/>
              <a:t>No na svim platformama postoji i siva zona o kojoj se može raspravljati.</a:t>
            </a:r>
            <a:endParaRPr lang="hr-HR" sz="1000" dirty="0"/>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77</a:t>
            </a:fld>
            <a:endParaRPr lang="hr-HR"/>
          </a:p>
        </p:txBody>
      </p:sp>
    </p:spTree>
    <p:extLst>
      <p:ext uri="{BB962C8B-B14F-4D97-AF65-F5344CB8AC3E}">
        <p14:creationId xmlns:p14="http://schemas.microsoft.com/office/powerpoint/2010/main" val="16105163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None/>
            </a:pPr>
            <a:r>
              <a:rPr lang="hr-HR" sz="1000" u="sng" dirty="0">
                <a:hlinkClick r:id="rId3"/>
              </a:rPr>
              <a:t>http://www.strategicdialogue.org/wp-content/uploads/2016/06/OCCI-Counterspeech-Information-Pack-English.pdf</a:t>
            </a:r>
            <a:endParaRPr lang="hr-HR" sz="1000" dirty="0"/>
          </a:p>
          <a:p>
            <a:endParaRPr lang="hr-HR" sz="100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78</a:t>
            </a:fld>
            <a:endParaRPr lang="hr-HR"/>
          </a:p>
        </p:txBody>
      </p:sp>
    </p:spTree>
    <p:extLst>
      <p:ext uri="{BB962C8B-B14F-4D97-AF65-F5344CB8AC3E}">
        <p14:creationId xmlns:p14="http://schemas.microsoft.com/office/powerpoint/2010/main" val="3248724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a:t>Institute of Strategic Dialogue ISD, 2016. </a:t>
            </a:r>
          </a:p>
          <a:p>
            <a:r>
              <a:rPr lang="hr-HR" sz="1000"/>
              <a:t>http://www.strategicdialogue.org/wp-content/uploads/2016/06/Counter-narrative-Handbook_1.pdf</a:t>
            </a:r>
          </a:p>
          <a:p>
            <a:endParaRPr lang="hr-HR" sz="100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79</a:t>
            </a:fld>
            <a:endParaRPr lang="hr-HR"/>
          </a:p>
        </p:txBody>
      </p:sp>
    </p:spTree>
    <p:extLst>
      <p:ext uri="{BB962C8B-B14F-4D97-AF65-F5344CB8AC3E}">
        <p14:creationId xmlns:p14="http://schemas.microsoft.com/office/powerpoint/2010/main" val="4984886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b="1" dirty="0"/>
              <a:t>www.counternarratives.org</a:t>
            </a:r>
          </a:p>
          <a:p>
            <a:r>
              <a:rPr lang="hr-HR" sz="1000" kern="1200" dirty="0">
                <a:solidFill>
                  <a:schemeClr val="tx1"/>
                </a:solidFill>
                <a:effectLst/>
                <a:latin typeface="+mn-lt"/>
              </a:rPr>
              <a:t>Ovo je internetski komplet alata koji ljudima pomaže razviti vlastiti protugovor / protuargument ili alternativni argument</a:t>
            </a:r>
            <a:endParaRPr lang="hr-HR" sz="1000" dirty="0"/>
          </a:p>
          <a:p>
            <a:endParaRPr lang="hr-HR" sz="1000" dirty="0"/>
          </a:p>
          <a:p>
            <a:r>
              <a:rPr lang="hr-HR" sz="1000" dirty="0"/>
              <a:t>Besplatan dostupni vodič </a:t>
            </a:r>
          </a:p>
          <a:p>
            <a:r>
              <a:rPr lang="hr-HR" sz="1000" dirty="0"/>
              <a:t>Osnovni vodič za one bez ili s malo prethodnog iskustva u kampanji protuargumentima</a:t>
            </a:r>
          </a:p>
          <a:p>
            <a:r>
              <a:rPr lang="hr-HR" sz="1000" dirty="0"/>
              <a:t>Financira ga Facebook, a inspiracija je bio pilot-projekt s Jigsawom (nekadašnje Google Ideje)</a:t>
            </a:r>
          </a:p>
          <a:p>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U nastavku je poveznica na SMB stranicu Facebooka na kojoj se ljudima pokazuje da postoje različiti alati kojima se na Facebooku mogu koristiti kako bi pomogli svojoj svrsi. </a:t>
            </a:r>
            <a:endParaRPr lang="hr-HR" sz="1000" kern="1200" dirty="0">
              <a:solidFill>
                <a:schemeClr val="tx1"/>
              </a:solidFill>
              <a:effectLst/>
              <a:latin typeface="+mn-lt"/>
              <a:ea typeface="+mn-ea"/>
              <a:cs typeface="+mn-cs"/>
            </a:endParaRPr>
          </a:p>
          <a:p>
            <a:r>
              <a:rPr lang="hr-HR" sz="1000" u="sng" kern="1200" dirty="0">
                <a:solidFill>
                  <a:schemeClr val="tx1"/>
                </a:solidFill>
                <a:effectLst/>
                <a:latin typeface="+mn-lt"/>
                <a:hlinkClick r:id="rId3"/>
              </a:rPr>
              <a:t>https://www.facebook.com/blueprint?attachment_canonical_url=https%3A%2F%2Fwww.facebook.com%2Fblueprint</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 </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Ovo je mini priručnik od 10 stranica o internetskom angažmanu protugovorom putem Facebookove inicijative internetske civilne hrabrosti (dostupno na engleskom, francuskom i njemačkom):</a:t>
            </a:r>
            <a:endParaRPr lang="hr-HR" sz="1000" kern="1200" dirty="0">
              <a:solidFill>
                <a:schemeClr val="tx1"/>
              </a:solidFill>
              <a:effectLst/>
              <a:latin typeface="+mn-lt"/>
              <a:ea typeface="+mn-ea"/>
              <a:cs typeface="+mn-cs"/>
            </a:endParaRPr>
          </a:p>
          <a:p>
            <a:r>
              <a:rPr lang="hr-HR" sz="1000" u="sng" kern="1200" dirty="0">
                <a:solidFill>
                  <a:schemeClr val="tx1"/>
                </a:solidFill>
                <a:effectLst/>
                <a:latin typeface="+mn-lt"/>
                <a:hlinkClick r:id="rId4"/>
              </a:rPr>
              <a:t>http://www.strategicdialogue.org/wp-content/uploads/2016/06/OCCI-Counterspeech-Information-Pack-English.pdf</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 </a:t>
            </a:r>
            <a:endParaRPr lang="hr-HR" sz="1000" kern="1200" dirty="0">
              <a:solidFill>
                <a:schemeClr val="tx1"/>
              </a:solidFill>
              <a:effectLst/>
              <a:latin typeface="+mn-lt"/>
              <a:ea typeface="+mn-ea"/>
              <a:cs typeface="+mn-cs"/>
            </a:endParaRPr>
          </a:p>
          <a:p>
            <a:r>
              <a:rPr lang="hr-HR" sz="1000" kern="1200" dirty="0">
                <a:solidFill>
                  <a:schemeClr val="tx1"/>
                </a:solidFill>
                <a:effectLst/>
                <a:latin typeface="+mn-lt"/>
              </a:rPr>
              <a:t>Praćenje i evaluacije protuargumenata</a:t>
            </a:r>
            <a:endParaRPr lang="hr-HR" sz="1000" kern="1200" dirty="0">
              <a:solidFill>
                <a:schemeClr val="tx1"/>
              </a:solidFill>
              <a:effectLst/>
              <a:latin typeface="+mn-lt"/>
              <a:ea typeface="+mn-ea"/>
              <a:cs typeface="+mn-cs"/>
            </a:endParaRPr>
          </a:p>
          <a:p>
            <a:r>
              <a:rPr lang="hr-HR" sz="1000" u="sng" kern="1200" dirty="0">
                <a:solidFill>
                  <a:schemeClr val="tx1"/>
                </a:solidFill>
                <a:effectLst/>
                <a:latin typeface="+mn-lt"/>
                <a:hlinkClick r:id="rId5"/>
              </a:rPr>
              <a:t>http://www.strategicdialogue.org/wp-content/uploads/2016/12/CN-Monitoring-and-Evaluation-Handbook.pdf</a:t>
            </a:r>
            <a:endParaRPr lang="hr-HR"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80</a:t>
            </a:fld>
            <a:endParaRPr lang="hr-HR"/>
          </a:p>
        </p:txBody>
      </p:sp>
    </p:spTree>
    <p:extLst>
      <p:ext uri="{BB962C8B-B14F-4D97-AF65-F5344CB8AC3E}">
        <p14:creationId xmlns:p14="http://schemas.microsoft.com/office/powerpoint/2010/main" val="295987180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a:t>Pregled poveznica dan je na sljedećem dijapozitivu</a:t>
            </a:r>
            <a:endParaRPr lang="hr-HR"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81</a:t>
            </a:fld>
            <a:endParaRPr lang="hr-HR"/>
          </a:p>
        </p:txBody>
      </p:sp>
    </p:spTree>
    <p:extLst>
      <p:ext uri="{BB962C8B-B14F-4D97-AF65-F5344CB8AC3E}">
        <p14:creationId xmlns:p14="http://schemas.microsoft.com/office/powerpoint/2010/main" val="8400323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hr-HR" sz="1000" dirty="0"/>
              <a:t>Ovaj popis poveznica na alate, priručnike i vodiče bit će poslan u Word formatu svim sudionicima</a:t>
            </a: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82</a:t>
            </a:fld>
            <a:endParaRPr lang="hr-HR"/>
          </a:p>
        </p:txBody>
      </p:sp>
    </p:spTree>
    <p:extLst>
      <p:ext uri="{BB962C8B-B14F-4D97-AF65-F5344CB8AC3E}">
        <p14:creationId xmlns:p14="http://schemas.microsoft.com/office/powerpoint/2010/main" val="1970206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 typeface="Arial" panose="020B0604020202020204" pitchFamily="34" charset="0"/>
              <a:buNone/>
            </a:pPr>
            <a:r>
              <a:rPr lang="hr-HR" sz="1000" b="1" kern="1200" dirty="0">
                <a:solidFill>
                  <a:schemeClr val="tx1"/>
                </a:solidFill>
                <a:effectLst/>
                <a:latin typeface="+mn-lt"/>
              </a:rPr>
              <a:t>Program po temama</a:t>
            </a:r>
            <a:endParaRPr lang="hr-HR" sz="1000" kern="1200" dirty="0">
              <a:solidFill>
                <a:schemeClr val="tx1"/>
              </a:solidFill>
              <a:effectLst/>
              <a:latin typeface="+mn-lt"/>
              <a:ea typeface="+mn-ea"/>
              <a:cs typeface="+mn-cs"/>
            </a:endParaRPr>
          </a:p>
          <a:p>
            <a:pPr marL="0" indent="0">
              <a:buFont typeface="Arial" panose="020B0604020202020204" pitchFamily="34" charset="0"/>
              <a:buNone/>
            </a:pPr>
            <a:endParaRPr lang="hr-HR" sz="1000" b="1" kern="1200" dirty="0">
              <a:solidFill>
                <a:schemeClr val="tx1"/>
              </a:solidFill>
              <a:effectLst/>
              <a:latin typeface="+mn-lt"/>
              <a:ea typeface="+mn-ea"/>
              <a:cs typeface="+mn-cs"/>
            </a:endParaRPr>
          </a:p>
          <a:p>
            <a:pPr marL="0" indent="0">
              <a:buFont typeface="Arial" panose="020B0604020202020204" pitchFamily="34" charset="0"/>
              <a:buNone/>
            </a:pPr>
            <a:r>
              <a:rPr lang="hr-HR" sz="1000" b="1" kern="1200" dirty="0">
                <a:solidFill>
                  <a:schemeClr val="tx1"/>
                </a:solidFill>
                <a:effectLst/>
                <a:latin typeface="+mn-lt"/>
              </a:rPr>
              <a:t>Postavljanje scene</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Pristup GAMMMA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Nasilne ekstremističke ili terorističke poruke</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Protuargumenti i alternativni argumenti na internetu</a:t>
            </a:r>
            <a:endParaRPr lang="hr-HR" sz="1000" kern="1200" dirty="0">
              <a:solidFill>
                <a:schemeClr val="tx1"/>
              </a:solidFill>
              <a:effectLst/>
              <a:latin typeface="+mn-lt"/>
              <a:ea typeface="+mn-ea"/>
              <a:cs typeface="+mn-cs"/>
            </a:endParaRPr>
          </a:p>
          <a:p>
            <a:pPr marL="0" lvl="0" indent="0">
              <a:buFont typeface="Arial" panose="020B0604020202020204" pitchFamily="34" charset="0"/>
              <a:buNone/>
            </a:pPr>
            <a:endParaRPr lang="hr-HR" sz="1000" b="1" kern="1200" dirty="0">
              <a:solidFill>
                <a:schemeClr val="tx1"/>
              </a:solidFill>
              <a:effectLst/>
              <a:latin typeface="+mn-lt"/>
              <a:ea typeface="+mn-ea"/>
              <a:cs typeface="+mn-cs"/>
            </a:endParaRPr>
          </a:p>
          <a:p>
            <a:pPr marL="0" lvl="0" indent="0">
              <a:buFont typeface="Arial" panose="020B0604020202020204" pitchFamily="34" charset="0"/>
              <a:buNone/>
            </a:pPr>
            <a:r>
              <a:rPr lang="hr-HR" sz="1000" b="1" kern="1200" dirty="0">
                <a:solidFill>
                  <a:schemeClr val="tx1"/>
                </a:solidFill>
                <a:effectLst/>
                <a:latin typeface="+mn-lt"/>
              </a:rPr>
              <a:t>Kako razviti svoju internetsku strategiju protuargumenata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Vođenje kampanje na internetu</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Komunikacijske strategije</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Povezivanje na internetu – angažiranost u stvarnom svijetu</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Koji je vaš cilj?</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Tko je vaša ciljana publika?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Koja je vaša poruka?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Tko je prijenosnik poruke?</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Tri obrasca kampanje</a:t>
            </a:r>
            <a:endParaRPr lang="hr-HR" sz="1000" kern="1200" dirty="0">
              <a:solidFill>
                <a:schemeClr val="tx1"/>
              </a:solidFill>
              <a:effectLst/>
              <a:latin typeface="+mn-lt"/>
              <a:ea typeface="+mn-ea"/>
              <a:cs typeface="+mn-cs"/>
            </a:endParaRPr>
          </a:p>
          <a:p>
            <a:pPr marL="0" indent="0">
              <a:buFont typeface="Arial" panose="020B0604020202020204" pitchFamily="34" charset="0"/>
              <a:buNone/>
            </a:pPr>
            <a:endParaRPr lang="hr-HR" sz="1000" b="1" kern="1200" dirty="0">
              <a:solidFill>
                <a:schemeClr val="tx1"/>
              </a:solidFill>
              <a:effectLst/>
              <a:latin typeface="+mn-lt"/>
              <a:ea typeface="+mn-ea"/>
              <a:cs typeface="+mn-cs"/>
            </a:endParaRPr>
          </a:p>
          <a:p>
            <a:pPr marL="0" indent="0">
              <a:buFont typeface="Arial" panose="020B0604020202020204" pitchFamily="34" charset="0"/>
              <a:buNone/>
            </a:pPr>
            <a:r>
              <a:rPr lang="hr-HR" sz="1000" b="1" kern="1200" dirty="0">
                <a:solidFill>
                  <a:schemeClr val="tx1"/>
                </a:solidFill>
                <a:effectLst/>
                <a:latin typeface="+mn-lt"/>
              </a:rPr>
              <a:t>Kako funkcionira internet</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Od strategije do operativnog rada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Na internetu = dinamički dijalog</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Kako ćete utjecati na promjenu ponašanja?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Tri velike platforme društvenih medija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Jeste li na pravom putu?</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Govor mržnje na internetu: što učiniti?</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Alati, priručnici, vodiči</a:t>
            </a:r>
            <a:endParaRPr lang="hr-HR" sz="1000" kern="1200" dirty="0">
              <a:solidFill>
                <a:schemeClr val="tx1"/>
              </a:solidFill>
              <a:effectLst/>
              <a:latin typeface="+mn-lt"/>
              <a:ea typeface="+mn-ea"/>
              <a:cs typeface="+mn-cs"/>
            </a:endParaRPr>
          </a:p>
          <a:p>
            <a:pPr marL="0" indent="0">
              <a:buFont typeface="Arial" panose="020B0604020202020204" pitchFamily="34" charset="0"/>
              <a:buNone/>
            </a:pPr>
            <a:endParaRPr lang="hr-HR" sz="1000" b="1" kern="1200" dirty="0">
              <a:solidFill>
                <a:schemeClr val="tx1"/>
              </a:solidFill>
              <a:effectLst/>
              <a:latin typeface="+mn-lt"/>
              <a:ea typeface="+mn-ea"/>
              <a:cs typeface="+mn-cs"/>
            </a:endParaRPr>
          </a:p>
          <a:p>
            <a:pPr marL="0" indent="0">
              <a:buFont typeface="Arial" panose="020B0604020202020204" pitchFamily="34" charset="0"/>
              <a:buNone/>
            </a:pPr>
            <a:r>
              <a:rPr lang="hr-HR" sz="1000" b="1" kern="1200" dirty="0">
                <a:solidFill>
                  <a:schemeClr val="tx1"/>
                </a:solidFill>
                <a:effectLst/>
                <a:latin typeface="+mn-lt"/>
              </a:rPr>
              <a:t>Izgradnja kapaciteta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Od izgradnje kapaciteta do poziva na akciju</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SWOT analiza</a:t>
            </a:r>
            <a:endParaRPr lang="hr-HR" sz="1000" kern="1200" dirty="0">
              <a:solidFill>
                <a:schemeClr val="tx1"/>
              </a:solidFill>
              <a:effectLst/>
              <a:latin typeface="+mn-lt"/>
              <a:ea typeface="+mn-ea"/>
              <a:cs typeface="+mn-cs"/>
            </a:endParaRPr>
          </a:p>
          <a:p>
            <a:pPr marL="171450" lvl="0" indent="-171450">
              <a:buFont typeface="Arial" panose="020B0604020202020204" pitchFamily="34" charset="0"/>
              <a:buChar char="•"/>
            </a:pPr>
            <a:r>
              <a:rPr lang="hr-HR" sz="1000" kern="1200" dirty="0">
                <a:solidFill>
                  <a:schemeClr val="tx1"/>
                </a:solidFill>
                <a:effectLst/>
                <a:latin typeface="+mn-lt"/>
              </a:rPr>
              <a:t>Suradnja s organizacijama civilnog društva i marketinškim agencijama</a:t>
            </a:r>
            <a:endParaRPr lang="hr-HR"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9</a:t>
            </a:fld>
            <a:endParaRPr lang="hr-HR"/>
          </a:p>
        </p:txBody>
      </p:sp>
    </p:spTree>
    <p:extLst>
      <p:ext uri="{BB962C8B-B14F-4D97-AF65-F5344CB8AC3E}">
        <p14:creationId xmlns:p14="http://schemas.microsoft.com/office/powerpoint/2010/main" val="16922801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83</a:t>
            </a:fld>
            <a:endParaRPr lang="hr-HR"/>
          </a:p>
        </p:txBody>
      </p:sp>
    </p:spTree>
    <p:extLst>
      <p:ext uri="{BB962C8B-B14F-4D97-AF65-F5344CB8AC3E}">
        <p14:creationId xmlns:p14="http://schemas.microsoft.com/office/powerpoint/2010/main" val="357758068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84</a:t>
            </a:fld>
            <a:endParaRPr lang="hr-HR"/>
          </a:p>
        </p:txBody>
      </p:sp>
    </p:spTree>
    <p:extLst>
      <p:ext uri="{BB962C8B-B14F-4D97-AF65-F5344CB8AC3E}">
        <p14:creationId xmlns:p14="http://schemas.microsoft.com/office/powerpoint/2010/main" val="34900614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hr-HR" sz="1000" baseline="0" dirty="0"/>
              <a:t>Svaka kampanja temelji se na pozivu na djelovanje. Želite da ljudi počnu (ili prestanu) nešto raditi. </a:t>
            </a:r>
          </a:p>
          <a:p>
            <a:pPr marL="628650" lvl="1" indent="-171450">
              <a:buFont typeface="Arial" panose="020B0604020202020204" pitchFamily="34" charset="0"/>
              <a:buChar char="•"/>
            </a:pPr>
            <a:r>
              <a:rPr lang="hr-HR" sz="1000" kern="1200" dirty="0">
                <a:solidFill>
                  <a:schemeClr val="tx1"/>
                </a:solidFill>
                <a:effectLst/>
                <a:latin typeface="+mn-lt"/>
              </a:rPr>
              <a:t>Ako je netko vrlo ljut/uznemiren zbog ubojstava Sunita koje u Siriji vrše Šiti ili ako se brine zbog pritoka izbjeglica, jednostavan stav „nisi u pravu, promijeni stav” neće pomoći. </a:t>
            </a:r>
          </a:p>
          <a:p>
            <a:pPr marL="628650" lvl="1" indent="-171450">
              <a:buFont typeface="Arial" panose="020B0604020202020204" pitchFamily="34" charset="0"/>
              <a:buChar char="•"/>
            </a:pPr>
            <a:r>
              <a:rPr lang="hr-HR" sz="1000" kern="1200" dirty="0">
                <a:solidFill>
                  <a:schemeClr val="tx1"/>
                </a:solidFill>
                <a:effectLst/>
                <a:latin typeface="+mn-lt"/>
              </a:rPr>
              <a:t>Poziv na djelovanje trebao bi ciljati kanaliziranju te ljutnje/emocija u nešto produktivno te pokazati konkretno alternativno djelovanje pojedincima do kojih pokušavate doprijeti.</a:t>
            </a:r>
          </a:p>
          <a:p>
            <a:pPr marL="628650" lvl="1" indent="-171450">
              <a:buFont typeface="Arial" panose="020B0604020202020204" pitchFamily="34" charset="0"/>
              <a:buChar char="•"/>
            </a:pPr>
            <a:r>
              <a:rPr lang="hr-HR" sz="1000" kern="1200" dirty="0">
                <a:solidFill>
                  <a:schemeClr val="tx1"/>
                </a:solidFill>
                <a:effectLst/>
                <a:latin typeface="+mn-lt"/>
              </a:rPr>
              <a:t>Razvoj tih konkretnih djelovanja nije jednostavan, ali je važan za kampanju kako bi ona imala učinka.</a:t>
            </a:r>
            <a:endParaRPr lang="hr-HR" sz="1000" kern="1200" dirty="0">
              <a:solidFill>
                <a:schemeClr val="tx1"/>
              </a:solidFill>
              <a:effectLst/>
              <a:latin typeface="+mn-lt"/>
              <a:ea typeface="+mn-ea"/>
              <a:cs typeface="+mn-cs"/>
            </a:endParaRPr>
          </a:p>
          <a:p>
            <a:pPr marL="0" indent="0">
              <a:buFont typeface="Arial" panose="020B0604020202020204" pitchFamily="34" charset="0"/>
              <a:buNone/>
            </a:pPr>
            <a:endParaRPr lang="hr-HR" sz="1000" baseline="0" dirty="0"/>
          </a:p>
          <a:p>
            <a:pPr marL="171450" indent="-171450">
              <a:buFont typeface="Arial" panose="020B0604020202020204" pitchFamily="34" charset="0"/>
              <a:buChar char="•"/>
            </a:pPr>
            <a:r>
              <a:rPr lang="hr-HR" sz="1000" baseline="0" dirty="0"/>
              <a:t>Angažman čest započinje na internetu, ponovnom objavom tweeta ili označavanjem da se objava na Facebooku sviđa osobi u pitanju. </a:t>
            </a:r>
          </a:p>
          <a:p>
            <a:pPr marL="171450" indent="-171450">
              <a:buFont typeface="Arial" panose="020B0604020202020204" pitchFamily="34" charset="0"/>
              <a:buChar char="•"/>
            </a:pPr>
            <a:r>
              <a:rPr lang="hr-HR" sz="1000" baseline="0" dirty="0"/>
              <a:t>Ponekad se razvije u sudjelovanje izvan mreže (aktivnosti vaše organizacije ili kontakti izvan mreže).</a:t>
            </a:r>
          </a:p>
          <a:p>
            <a:pPr marL="0" indent="0">
              <a:buFont typeface="Arial" panose="020B0604020202020204" pitchFamily="34" charset="0"/>
              <a:buNone/>
            </a:pPr>
            <a:endParaRPr lang="hr-HR" sz="1000" baseline="0" dirty="0"/>
          </a:p>
          <a:p>
            <a:pPr marL="0" indent="0">
              <a:buFont typeface="Arial" panose="020B0604020202020204" pitchFamily="34" charset="0"/>
              <a:buNone/>
            </a:pPr>
            <a:r>
              <a:rPr lang="hr-HR" sz="1000" baseline="0" dirty="0"/>
              <a:t>Uz djelovanje na koje pozivate, možete se suočiti s odgovorima koje niste očekivali ili željeli. Svako internetsko nastojanje ima posljedice izvan mreže te je vrlo važno uzeti to u obzir pri dizajniranju strategija svojih </a:t>
            </a:r>
            <a:r>
              <a:rPr lang="hr-HR"/>
              <a:t> </a:t>
            </a:r>
            <a:r>
              <a:rPr lang="hr-HR" sz="1000" baseline="0" dirty="0"/>
              <a:t>kampanja zbog barem tri razloga:</a:t>
            </a:r>
          </a:p>
          <a:p>
            <a:pPr marL="685800" lvl="1" indent="-228600">
              <a:buFont typeface="+mj-lt"/>
              <a:buAutoNum type="arabicPeriod"/>
            </a:pPr>
            <a:r>
              <a:rPr lang="hr-HR" sz="1000" baseline="0" dirty="0"/>
              <a:t>Željeni odgovor</a:t>
            </a:r>
          </a:p>
          <a:p>
            <a:pPr marL="1143000" lvl="2" indent="-228600">
              <a:buFont typeface="Arial" panose="020B0604020202020204" pitchFamily="34" charset="0"/>
              <a:buChar char="•"/>
            </a:pPr>
            <a:r>
              <a:rPr lang="hr-HR" sz="1000" baseline="0" dirty="0"/>
              <a:t>Ljudi bi zapravo mogli pozitivno odgovoriti na vaš poziv na djelovanje i postati voljni činiti stvari i u „stvarnom svijetu” poput volonterskog sudjelovanja u organizaciji ili traženja potpore vaše organizacije ili traženja dodatnih informacija. </a:t>
            </a:r>
          </a:p>
          <a:p>
            <a:pPr marL="1143000" lvl="2" indent="-228600">
              <a:buFont typeface="Arial" panose="020B0604020202020204" pitchFamily="34" charset="0"/>
              <a:buChar char="•"/>
            </a:pPr>
            <a:r>
              <a:rPr lang="hr-HR" sz="1000" baseline="0" dirty="0"/>
              <a:t>Je li vaša organizacija spremna odgovoriti na ovakve vrste odgovora? </a:t>
            </a:r>
          </a:p>
          <a:p>
            <a:pPr marL="1143000" lvl="2" indent="-228600">
              <a:buFont typeface="Arial" panose="020B0604020202020204" pitchFamily="34" charset="0"/>
              <a:buChar char="•"/>
            </a:pPr>
            <a:r>
              <a:rPr lang="hr-HR" sz="1000" baseline="0" dirty="0"/>
              <a:t>Sjedi li netko uz telefon? </a:t>
            </a:r>
          </a:p>
          <a:p>
            <a:pPr marL="1143000" lvl="2" indent="-228600">
              <a:buFont typeface="Arial" panose="020B0604020202020204" pitchFamily="34" charset="0"/>
              <a:buChar char="•"/>
            </a:pPr>
            <a:r>
              <a:rPr lang="hr-HR" sz="1000" baseline="0" dirty="0"/>
              <a:t>Odgovara li netko na e-poštu ili objave na Facebooku?</a:t>
            </a:r>
          </a:p>
          <a:p>
            <a:pPr marL="685800" lvl="1" indent="-228600">
              <a:buFont typeface="+mj-lt"/>
              <a:buAutoNum type="arabicPeriod"/>
            </a:pPr>
            <a:r>
              <a:rPr lang="hr-HR" sz="1000" baseline="0" dirty="0"/>
              <a:t>Kritični ili negativni odgovor</a:t>
            </a:r>
          </a:p>
          <a:p>
            <a:pPr marL="1143000" lvl="2" indent="-228600">
              <a:buFont typeface="Arial" panose="020B0604020202020204" pitchFamily="34" charset="0"/>
              <a:buChar char="•"/>
            </a:pPr>
            <a:r>
              <a:rPr lang="hr-HR" sz="1000" baseline="0" dirty="0"/>
              <a:t>Različiti tipovi oponenata mogli bi reagirati na vaša nastojanja na internetu kritizirajući </a:t>
            </a:r>
            <a:r>
              <a:rPr lang="hr-HR"/>
              <a:t> </a:t>
            </a:r>
            <a:r>
              <a:rPr lang="hr-HR" sz="1000" baseline="0" dirty="0"/>
              <a:t>vaše objave, zloupotrebljavajući vaše oznake #, navodeći kritične (lažne) informacije o vašoj organizaciji na internetu itd. </a:t>
            </a:r>
          </a:p>
          <a:p>
            <a:pPr marL="1143000" lvl="2" indent="-228600">
              <a:buFont typeface="Arial" panose="020B0604020202020204" pitchFamily="34" charset="0"/>
              <a:buChar char="•"/>
            </a:pPr>
            <a:r>
              <a:rPr lang="hr-HR" sz="1000" baseline="0" dirty="0"/>
              <a:t>Kako se nosite s takvom vrstom odgovora? </a:t>
            </a:r>
          </a:p>
          <a:p>
            <a:pPr marL="1143000" lvl="2" indent="-228600">
              <a:buFont typeface="Arial" panose="020B0604020202020204" pitchFamily="34" charset="0"/>
              <a:buChar char="•"/>
            </a:pPr>
            <a:r>
              <a:rPr lang="hr-HR" sz="1000" baseline="0" dirty="0"/>
              <a:t>Hoćete li odgovoriti na komentare ili ih ignorirati?</a:t>
            </a:r>
          </a:p>
          <a:p>
            <a:pPr marL="1143000" lvl="2" indent="-228600">
              <a:buFont typeface="Arial" panose="020B0604020202020204" pitchFamily="34" charset="0"/>
              <a:buChar char="•"/>
            </a:pPr>
            <a:r>
              <a:rPr lang="hr-HR" sz="1000" baseline="0" dirty="0"/>
              <a:t>Jesu li činjenice i iznosi koje ste objavili provjereni i točni? Jeste li sposobni kontrirati „alternativnim činjenicama”? </a:t>
            </a:r>
          </a:p>
          <a:p>
            <a:pPr marL="1143000" lvl="2" indent="-228600">
              <a:buFont typeface="Arial" panose="020B0604020202020204" pitchFamily="34" charset="0"/>
              <a:buChar char="•"/>
            </a:pPr>
            <a:r>
              <a:rPr lang="hr-HR" sz="1000" baseline="0" dirty="0"/>
              <a:t>Hoćete li započeti raspravu ili ćete blokirati osobu? </a:t>
            </a:r>
          </a:p>
          <a:p>
            <a:pPr marL="1143000" lvl="2" indent="-228600">
              <a:buFont typeface="Arial" panose="020B0604020202020204" pitchFamily="34" charset="0"/>
              <a:buChar char="•"/>
            </a:pPr>
            <a:r>
              <a:rPr lang="hr-HR" sz="1000" baseline="0" dirty="0"/>
              <a:t>Pristupate li različito svojoj ciljanoj publici, njezinu okruženju i trećim stranama koje ne igraju ulogu u ciljevima vaše kampanje?</a:t>
            </a:r>
          </a:p>
          <a:p>
            <a:pPr marL="685800" lvl="1" indent="-228600">
              <a:buFont typeface="+mj-lt"/>
              <a:buAutoNum type="arabicPeriod"/>
            </a:pPr>
            <a:r>
              <a:rPr lang="hr-HR" sz="1000" baseline="0" dirty="0"/>
              <a:t>Verbalne i/ili fizičke prijetnje/nasilje</a:t>
            </a:r>
          </a:p>
          <a:p>
            <a:pPr marL="1143000" lvl="2" indent="-228600">
              <a:buFont typeface="Arial" panose="020B0604020202020204" pitchFamily="34" charset="0"/>
              <a:buChar char="•"/>
            </a:pPr>
            <a:r>
              <a:rPr lang="hr-HR" sz="1000" baseline="0" dirty="0"/>
              <a:t>U nekim slučajevima vaša prisutnost i aktivnost na internetu može rezultirati verbalnim i/ili fizičkim prijetnjama i/ili nasilnim reakcijama.</a:t>
            </a:r>
          </a:p>
          <a:p>
            <a:pPr marL="1143000" lvl="2" indent="-228600">
              <a:buFont typeface="Arial" panose="020B0604020202020204" pitchFamily="34" charset="0"/>
              <a:buChar char="•"/>
            </a:pPr>
            <a:r>
              <a:rPr lang="hr-HR" sz="1000" baseline="0" dirty="0"/>
              <a:t>Možete li prije započinjanja kampanje provesti procjenu rizika?</a:t>
            </a:r>
          </a:p>
          <a:p>
            <a:pPr marL="1143000" lvl="2" indent="-228600">
              <a:buFont typeface="Arial" panose="020B0604020202020204" pitchFamily="34" charset="0"/>
              <a:buChar char="•"/>
            </a:pPr>
            <a:r>
              <a:rPr lang="hr-HR" sz="1000" baseline="0" dirty="0"/>
              <a:t>Kako pripremate svoje radnike i volontere?</a:t>
            </a:r>
          </a:p>
          <a:p>
            <a:pPr marL="1143000" lvl="2" indent="-228600">
              <a:buFont typeface="Arial" panose="020B0604020202020204" pitchFamily="34" charset="0"/>
              <a:buChar char="•"/>
            </a:pPr>
            <a:r>
              <a:rPr lang="hr-HR" sz="1000" baseline="0" dirty="0"/>
              <a:t>Može li se vas i vaše kolege pronaći putem interneta? Kojim se adresama e-pošte koristite? </a:t>
            </a:r>
          </a:p>
          <a:p>
            <a:pPr marL="1143000" lvl="2" indent="-228600">
              <a:buFont typeface="Arial" panose="020B0604020202020204" pitchFamily="34" charset="0"/>
              <a:buChar char="•"/>
            </a:pPr>
            <a:r>
              <a:rPr lang="hr-HR" sz="1000" baseline="0" dirty="0"/>
              <a:t>Koja se imena mogu otkriti u pozadini Facebook ili Twitter računa vaše organizacije?</a:t>
            </a:r>
          </a:p>
          <a:p>
            <a:pPr marL="1143000" lvl="2" indent="-228600">
              <a:buFont typeface="Arial" panose="020B0604020202020204" pitchFamily="34" charset="0"/>
              <a:buChar char="•"/>
            </a:pPr>
            <a:r>
              <a:rPr lang="hr-HR" sz="1000" baseline="0" dirty="0"/>
              <a:t>Znate li kako prijaviti govor mržnje?</a:t>
            </a:r>
          </a:p>
          <a:p>
            <a:pPr marL="0" lvl="0" indent="0">
              <a:buFont typeface="Arial" panose="020B0604020202020204" pitchFamily="34" charset="0"/>
              <a:buNone/>
            </a:pPr>
            <a:endParaRPr lang="hr-HR" sz="1000" baseline="0"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85</a:t>
            </a:fld>
            <a:endParaRPr lang="hr-HR"/>
          </a:p>
        </p:txBody>
      </p:sp>
    </p:spTree>
    <p:extLst>
      <p:ext uri="{BB962C8B-B14F-4D97-AF65-F5344CB8AC3E}">
        <p14:creationId xmlns:p14="http://schemas.microsoft.com/office/powerpoint/2010/main" val="19280492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000" b="1" kern="1200" dirty="0">
                <a:solidFill>
                  <a:schemeClr val="tx1"/>
                </a:solidFill>
                <a:effectLst/>
                <a:latin typeface="+mn-lt"/>
              </a:rPr>
              <a:t>SWOT (snage, slabosti, prilike i prijetnje) analizom testira se neki akcijski plan. </a:t>
            </a:r>
          </a:p>
          <a:p>
            <a:pPr marL="0" marR="0" lvl="0" indent="0" algn="l" defTabSz="914400" rtl="0" eaLnBrk="1" fontAlgn="auto" latinLnBrk="0" hangingPunct="1">
              <a:lnSpc>
                <a:spcPct val="100000"/>
              </a:lnSpc>
              <a:spcBef>
                <a:spcPts val="0"/>
              </a:spcBef>
              <a:spcAft>
                <a:spcPts val="0"/>
              </a:spcAft>
              <a:buClrTx/>
              <a:buSzTx/>
              <a:buFontTx/>
              <a:buNone/>
              <a:tabLst/>
              <a:defRPr/>
            </a:pPr>
            <a:r>
              <a:rPr lang="hr-HR" sz="1000" kern="1200" dirty="0">
                <a:solidFill>
                  <a:schemeClr val="tx1"/>
                </a:solidFill>
                <a:effectLst/>
                <a:latin typeface="+mn-lt"/>
              </a:rPr>
              <a:t>Pri kraju dana možete uvesti aktivnost u kojoj će treneri podijeliti svoje akcijske planove. Publika i treneri imaju svoje SWOT kape te komentiraju o snagama i slabostima plana, predstavljenim prilikama, npr. nadolazeći</a:t>
            </a:r>
            <a:r>
              <a:rPr lang="hr-HR"/>
              <a:t> </a:t>
            </a:r>
            <a:r>
              <a:rPr lang="hr-HR" sz="1000" kern="1200" dirty="0">
                <a:solidFill>
                  <a:schemeClr val="tx1"/>
                </a:solidFill>
                <a:effectLst/>
                <a:latin typeface="+mn-lt"/>
              </a:rPr>
              <a:t>tematski događaj (npr. vjerski praznici), sredstva financiranja kojima se može koristiti, posebnim besplatnim internetskim alatima za korištenje, vezama s privatnim sektorom koje se mogu iskoristiti. Prijetnje – npr. pronalazak smislenog angažmana, održavanje financijskog ulaganja u posao, uključivanje ostalih nevladinih organizacija.</a:t>
            </a:r>
            <a:endParaRPr lang="hr-HR" sz="10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86</a:t>
            </a:fld>
            <a:endParaRPr lang="hr-HR"/>
          </a:p>
        </p:txBody>
      </p:sp>
    </p:spTree>
    <p:extLst>
      <p:ext uri="{BB962C8B-B14F-4D97-AF65-F5344CB8AC3E}">
        <p14:creationId xmlns:p14="http://schemas.microsoft.com/office/powerpoint/2010/main" val="23820716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000" dirty="0">
                <a:latin typeface="+mn-lt"/>
              </a:rPr>
              <a:t>U parovima promislite o kvaliteti svoje organizacije u vezi s vašim protuargumentom.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latin typeface="+mn-lt"/>
              </a:rPr>
              <a:t>Što ste danas saznali?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latin typeface="+mn-lt"/>
              </a:rPr>
              <a:t>Što ćete učiniti s tim novim stručnim znanjima?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latin typeface="+mn-lt"/>
              </a:rPr>
              <a:t>Jeste li opremljeni za pokretanje učinkovite internetske kampanje?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latin typeface="+mn-lt"/>
              </a:rPr>
              <a:t>Čega vam još treba?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latin typeface="+mn-lt"/>
              </a:rPr>
              <a:t>Tko će vam moći pomoći?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sz="1000" dirty="0">
              <a:latin typeface="+mn-lt"/>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dirty="0">
                <a:latin typeface="+mn-lt"/>
              </a:rPr>
              <a:t>Jednostavna SWOT analiza može vam pomoći u analizi koji bi vanjski stručnjak mogao biti koristan u vašoj organizaciji.</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000" baseline="0" dirty="0">
                <a:latin typeface="+mn-lt"/>
              </a:rPr>
              <a:t>To je početna točka traženja potencijalnih partnera. U obzir možete uzeti i druge organizacije civilnog društva kao i, primjerice, marketinške agencije.</a:t>
            </a:r>
            <a:endParaRPr lang="hr-HR" sz="1000" dirty="0">
              <a:latin typeface="+mn-lt"/>
            </a:endParaRPr>
          </a:p>
          <a:p>
            <a:pPr marL="0" indent="0">
              <a:buFont typeface="Arial" panose="020B0604020202020204" pitchFamily="34" charset="0"/>
              <a:buNone/>
            </a:pPr>
            <a:endParaRPr lang="hr-HR" sz="1000" dirty="0">
              <a:latin typeface="+mn-lt"/>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87</a:t>
            </a:fld>
            <a:endParaRPr lang="hr-HR"/>
          </a:p>
        </p:txBody>
      </p:sp>
    </p:spTree>
    <p:extLst>
      <p:ext uri="{BB962C8B-B14F-4D97-AF65-F5344CB8AC3E}">
        <p14:creationId xmlns:p14="http://schemas.microsoft.com/office/powerpoint/2010/main" val="255186007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88</a:t>
            </a:fld>
            <a:endParaRPr lang="hr-HR"/>
          </a:p>
        </p:txBody>
      </p:sp>
    </p:spTree>
    <p:extLst>
      <p:ext uri="{BB962C8B-B14F-4D97-AF65-F5344CB8AC3E}">
        <p14:creationId xmlns:p14="http://schemas.microsoft.com/office/powerpoint/2010/main" val="29655782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89</a:t>
            </a:fld>
            <a:endParaRPr lang="hr-HR"/>
          </a:p>
        </p:txBody>
      </p:sp>
    </p:spTree>
    <p:extLst>
      <p:ext uri="{BB962C8B-B14F-4D97-AF65-F5344CB8AC3E}">
        <p14:creationId xmlns:p14="http://schemas.microsoft.com/office/powerpoint/2010/main" val="3644213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1B450F8D-C28B-42C0-9DBB-F09AF2880D55}" type="slidenum">
              <a:rPr lang="nl-NL" smtClean="0"/>
              <a:t>10</a:t>
            </a:fld>
            <a:endParaRPr lang="hr-HR"/>
          </a:p>
        </p:txBody>
      </p:sp>
    </p:spTree>
    <p:extLst>
      <p:ext uri="{BB962C8B-B14F-4D97-AF65-F5344CB8AC3E}">
        <p14:creationId xmlns:p14="http://schemas.microsoft.com/office/powerpoint/2010/main" val="563425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972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2220021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7308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19337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p:cNvSpPr>
            <a:spLocks noGrp="1"/>
          </p:cNvSpPr>
          <p:nvPr>
            <p:ph type="dt" sz="half" idx="10"/>
          </p:nvPr>
        </p:nvSpPr>
        <p:spPr/>
        <p:txBody>
          <a:bodyPr/>
          <a:lstStyle/>
          <a:p>
            <a:fld id="{64F958CF-FA03-4B87-91E2-A84608E41141}" type="datetimeFigureOut">
              <a:rPr lang="nl-NL" smtClean="0"/>
              <a:t>3-7-2017</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4286660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3-7-2017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992451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64F958CF-FA03-4B87-91E2-A84608E41141}" type="datetimeFigureOut">
              <a:rPr lang="nl-NL" smtClean="0"/>
              <a:t>3-7-2017</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398701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64F958CF-FA03-4B87-91E2-A84608E41141}" type="datetimeFigureOut">
              <a:rPr lang="nl-NL" smtClean="0"/>
              <a:t>3-7-2017</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454760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64F958CF-FA03-4B87-91E2-A84608E41141}" type="datetimeFigureOut">
              <a:rPr lang="nl-NL" smtClean="0"/>
              <a:t>3-7-2017</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1786266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3-7-2017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3929436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p:txBody>
          <a:bodyPr/>
          <a:lstStyle/>
          <a:p>
            <a:fld id="{64F958CF-FA03-4B87-91E2-A84608E41141}" type="datetimeFigureOut">
              <a:rPr lang="nl-NL" smtClean="0"/>
              <a:t>3-7-2017</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3660EE9B-5359-421A-887F-14A469560E61}" type="slidenum">
              <a:rPr lang="nl-NL" smtClean="0"/>
              <a:t>‹#›</a:t>
            </a:fld>
            <a:endParaRPr lang="nl-NL"/>
          </a:p>
        </p:txBody>
      </p:sp>
    </p:spTree>
    <p:extLst>
      <p:ext uri="{BB962C8B-B14F-4D97-AF65-F5344CB8AC3E}">
        <p14:creationId xmlns:p14="http://schemas.microsoft.com/office/powerpoint/2010/main" val="2135438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F958CF-FA03-4B87-91E2-A84608E41141}" type="datetimeFigureOut">
              <a:rPr lang="nl-NL" smtClean="0"/>
              <a:t>3-7-2017</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60EE9B-5359-421A-887F-14A469560E61}" type="slidenum">
              <a:rPr lang="nl-NL" smtClean="0"/>
              <a:t>‹#›</a:t>
            </a:fld>
            <a:endParaRPr lang="nl-NL"/>
          </a:p>
        </p:txBody>
      </p:sp>
    </p:spTree>
    <p:extLst>
      <p:ext uri="{BB962C8B-B14F-4D97-AF65-F5344CB8AC3E}">
        <p14:creationId xmlns:p14="http://schemas.microsoft.com/office/powerpoint/2010/main" val="2266271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6.png"/><Relationship Id="rId4" Type="http://schemas.openxmlformats.org/officeDocument/2006/relationships/image" Target="../media/image15.tiff"/></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3.emf"/><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png"/><Relationship Id="rId7"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0.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png"/></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3.png"/><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hyperlink" Target="https://nonprofits.fb.com/topic/ads/" TargetMode="External"/><Relationship Id="rId3" Type="http://schemas.openxmlformats.org/officeDocument/2006/relationships/hyperlink" Target="http://www.strategicdialogue.org/wp-content/uploads/2016/06/OCCI-Counterspeech-Information-Pack-English.pdf" TargetMode="External"/><Relationship Id="rId7" Type="http://schemas.openxmlformats.org/officeDocument/2006/relationships/hyperlink" Target="https://www.facebook.com/blueprint?attachment_canonical_url=https://www.facebook.com/blueprint" TargetMode="External"/><Relationship Id="rId12"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hyperlink" Target="http://esmeefairbairn.org.uk/" TargetMode="External"/><Relationship Id="rId11" Type="http://schemas.openxmlformats.org/officeDocument/2006/relationships/hyperlink" Target="http://bit.ly/10fundamentals" TargetMode="External"/><Relationship Id="rId5" Type="http://schemas.openxmlformats.org/officeDocument/2006/relationships/hyperlink" Target="http://www.counternarratives.org/" TargetMode="External"/><Relationship Id="rId10" Type="http://schemas.openxmlformats.org/officeDocument/2006/relationships/hyperlink" Target="https://www.youtube.com/watch?feature=player_embedded&amp;v=YpKAtk5C0lM" TargetMode="External"/><Relationship Id="rId4" Type="http://schemas.openxmlformats.org/officeDocument/2006/relationships/hyperlink" Target="http://www.strategicdialogue.org/wp-content/uploads/2016/06/Counter-narrative-Handbook_1.pdf" TargetMode="External"/><Relationship Id="rId9" Type="http://schemas.openxmlformats.org/officeDocument/2006/relationships/hyperlink" Target="https://www.youtube.com/nonprofits"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832513" y="453611"/>
            <a:ext cx="10768084" cy="2387600"/>
          </a:xfrm>
        </p:spPr>
        <p:txBody>
          <a:bodyPr>
            <a:normAutofit fontScale="90000"/>
          </a:bodyPr>
          <a:lstStyle/>
          <a:p>
            <a:br>
              <a:rPr lang="hr-HR" sz="4000" b="1" dirty="0">
                <a:solidFill>
                  <a:srgbClr val="002060"/>
                </a:solidFill>
                <a:latin typeface="Verdana" panose="020B0604030504040204" pitchFamily="34" charset="0"/>
              </a:rPr>
            </a:br>
            <a:r>
              <a:rPr lang="hr-HR" sz="4000" b="1" dirty="0">
                <a:solidFill>
                  <a:srgbClr val="002060"/>
                </a:solidFill>
                <a:latin typeface="Verdana" panose="020B0604030504040204" pitchFamily="34" charset="0"/>
              </a:rPr>
              <a:t>Izrada internetskih kampanja oko protuargumenata i alternativnih argumenata</a:t>
            </a:r>
            <a:br>
              <a:rPr lang="pl-PL" dirty="0"/>
            </a:br>
            <a:endParaRPr lang="hr-H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Ondertitel 2"/>
          <p:cNvSpPr>
            <a:spLocks noGrp="1"/>
          </p:cNvSpPr>
          <p:nvPr>
            <p:ph type="subTitle" idx="1"/>
          </p:nvPr>
        </p:nvSpPr>
        <p:spPr>
          <a:xfrm>
            <a:off x="1023582" y="2933286"/>
            <a:ext cx="10194878" cy="1655762"/>
          </a:xfrm>
        </p:spPr>
        <p:txBody>
          <a:bodyPr>
            <a:normAutofit/>
          </a:bodyPr>
          <a:lstStyle/>
          <a:p>
            <a:r>
              <a:rPr lang="hr-HR" sz="3200" dirty="0">
                <a:solidFill>
                  <a:srgbClr val="002060"/>
                </a:solidFill>
                <a:latin typeface="Corbel" panose="020B0503020204020204" pitchFamily="34" charset="0"/>
              </a:rPr>
              <a:t>Seminar obuke za Program osnaživanja civilnog društva</a:t>
            </a:r>
            <a:endParaRPr lang="hr-HR" sz="3200" dirty="0">
              <a:solidFill>
                <a:srgbClr val="002060"/>
              </a:solidFill>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35764" y="5061024"/>
            <a:ext cx="2180261" cy="728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6" descr="logo_ce-en-rvb-h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8591" y="4827873"/>
            <a:ext cx="1724038" cy="11947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0021" y="4895839"/>
            <a:ext cx="1212798"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81532" y="4897005"/>
            <a:ext cx="1035543" cy="10565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19720" y="4897006"/>
            <a:ext cx="1058866" cy="105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5575" y="4895839"/>
            <a:ext cx="1061199" cy="105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62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hr-HR" sz="3600" b="1">
                <a:solidFill>
                  <a:srgbClr val="002060"/>
                </a:solidFill>
                <a:latin typeface="Verdana" panose="020B0604030504040204" pitchFamily="34" charset="0"/>
              </a:rPr>
              <a:t>Kontekst</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hr-HR" sz="2800">
                <a:latin typeface="Corbel" panose="020B0503020204020204" pitchFamily="34" charset="0"/>
              </a:rPr>
              <a:t>09.45 – 10.30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6701583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3600" b="1">
                <a:solidFill>
                  <a:srgbClr val="002060"/>
                </a:solidFill>
                <a:latin typeface="Verdana" panose="020B0604030504040204" pitchFamily="34" charset="0"/>
              </a:rPr>
              <a:t>Nasilne ekstremističke ili terorističke poruke</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a:latin typeface="Corbel" panose="020B0503020204020204" pitchFamily="34" charset="0"/>
              </a:rPr>
              <a:t>Plenarna rasprava</a:t>
            </a:r>
          </a:p>
          <a:p>
            <a:pPr marL="0" indent="0" algn="ctr">
              <a:buNone/>
            </a:pPr>
            <a:endParaRPr lang="hr-HR">
              <a:latin typeface="Corbel" panose="020B0503020204020204" pitchFamily="34" charset="0"/>
            </a:endParaRPr>
          </a:p>
          <a:p>
            <a:pPr marL="0" indent="0" algn="ctr">
              <a:buNone/>
            </a:pPr>
            <a:r>
              <a:rPr lang="hr-HR" b="1">
                <a:latin typeface="Corbel" panose="020B0503020204020204" pitchFamily="34" charset="0"/>
              </a:rPr>
              <a:t>Za koju vrstu internetskih nasilnih ekstremističkih ili terorističkih poruka znate?</a:t>
            </a:r>
            <a:br/>
            <a:endParaRPr lang="hr-HR" b="1">
              <a:latin typeface="Corbel" panose="020B0503020204020204" pitchFamily="34" charset="0"/>
            </a:endParaRPr>
          </a:p>
          <a:p>
            <a:pPr marL="0" indent="0" algn="ctr">
              <a:buNone/>
            </a:pPr>
            <a:r>
              <a:rPr lang="hr-HR" b="1">
                <a:latin typeface="Corbel" panose="020B0503020204020204" pitchFamily="34" charset="0"/>
              </a:rPr>
              <a:t>Što mami vašu ciljanu publiku? Zašto?</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339017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WimK\AppData\Local\Microsoft\Windows\Temporary Internet Files\Content.Outlook\6H7R0X5H\stunning-pictures-of-anti-capitalist-protesters-setting-cars-on-fire-and-clashing-with-police-outside-the-new-ecb-headquarter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43750" y="3072219"/>
            <a:ext cx="5048250" cy="378578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WimK\AppData\Local\Microsoft\Windows\Temporary Internet Files\Content.Outlook\6H7R0X5H\hungarian national fro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57150"/>
            <a:ext cx="6567387"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WimK\AppData\Local\Microsoft\Windows\Temporary Internet Files\Content.Outlook\6H7R0X5H\right-wing-norwegian-mass-murderer-anders-breivik-who-has-links-to-british-neo-nazi-and-terrorists-group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0000" y="-57150"/>
            <a:ext cx="5842000" cy="36449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WimK\AppData\Local\Microsoft\Windows\Temporary Internet Files\Content.Outlook\6H7R0X5H\national fro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1750" y="3238500"/>
            <a:ext cx="457200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WimK\AppData\Local\Microsoft\Windows\Temporary Internet Files\Content.Outlook\6H7R0X5H\good night.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48300" y="2162175"/>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WimK\AppData\Local\Microsoft\Windows\Temporary Internet Files\Content.Outlook\6H7R0X5H\animal rights.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238500"/>
            <a:ext cx="260774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691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r-HR" sz="4000" b="1">
                <a:solidFill>
                  <a:srgbClr val="002060"/>
                </a:solidFill>
                <a:latin typeface="Verdana" panose="020B0604030504040204" pitchFamily="34" charset="0"/>
              </a:rPr>
              <a:t>Definicija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hr-HR" b="1">
                <a:solidFill>
                  <a:srgbClr val="002060"/>
                </a:solidFill>
                <a:latin typeface="Corbel" panose="020B0503020204020204" pitchFamily="34" charset="0"/>
              </a:rPr>
              <a:t>Nasilni ekstremizam</a:t>
            </a:r>
            <a:br/>
            <a:r>
              <a:rPr lang="hr-HR">
                <a:latin typeface="Corbel" panose="020B0503020204020204" pitchFamily="34" charset="0"/>
              </a:rPr>
              <a:t>Propagiranje, sudjelovanje, pripremanje ili pružanje potpore na drugi način ideološki motiviranom ili opravdanom nasilju radi podupiranja socijalnih, gospodarskih ili političkih ciljeva</a:t>
            </a:r>
          </a:p>
          <a:p>
            <a:endParaRPr lang="hr-HR">
              <a:latin typeface="Corbel" panose="020B0503020204020204" pitchFamily="34" charset="0"/>
            </a:endParaRPr>
          </a:p>
          <a:p>
            <a:pPr marL="0" indent="0">
              <a:buNone/>
            </a:pPr>
            <a:r>
              <a:rPr lang="hr-HR" b="1">
                <a:solidFill>
                  <a:srgbClr val="002060"/>
                </a:solidFill>
                <a:latin typeface="Corbel" panose="020B0503020204020204" pitchFamily="34" charset="0"/>
              </a:rPr>
              <a:t>Radikalizacija</a:t>
            </a:r>
            <a:br/>
            <a:r>
              <a:rPr lang="hr-HR">
                <a:latin typeface="Corbel" panose="020B0503020204020204" pitchFamily="34" charset="0"/>
              </a:rPr>
              <a:t>Sve veća spremnost da se slijedi i/ili podržava – ako je to potrebno, nedemokratskim sredstvima – dalekosežne promjene u društvu koje su suprotne demokratskom poretku ili mu predstavljaju prijetnju</a:t>
            </a:r>
          </a:p>
          <a:p>
            <a:endParaRPr lang="hr-HR">
              <a:latin typeface="Corbel" panose="020B0503020204020204" pitchFamily="34" charset="0"/>
            </a:endParaRP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518383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RAN-ova vizija radikalizma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buNone/>
            </a:pPr>
            <a:r>
              <a:rPr lang="hr-HR" b="1">
                <a:latin typeface="Corbel" panose="020B0503020204020204" pitchFamily="34" charset="0"/>
              </a:rPr>
              <a:t>Radikalizam je proces</a:t>
            </a:r>
          </a:p>
          <a:p>
            <a:endParaRPr lang="hr-HR">
              <a:latin typeface="Corbel" panose="020B0503020204020204" pitchFamily="34" charset="0"/>
            </a:endParaRPr>
          </a:p>
          <a:p>
            <a:pPr marL="0" indent="0">
              <a:buNone/>
            </a:pPr>
            <a:r>
              <a:rPr lang="hr-HR">
                <a:latin typeface="Corbel" panose="020B0503020204020204" pitchFamily="34" charset="0"/>
              </a:rPr>
              <a:t>Važno je povući crtu između ideja, čak i ako su ekstremne, i nasilnog djelovanja koje je rezultat ekstremnih ideja </a:t>
            </a:r>
          </a:p>
          <a:p>
            <a:pPr marL="0" indent="0">
              <a:buNone/>
            </a:pPr>
            <a:r>
              <a:rPr lang="hr-HR">
                <a:latin typeface="Corbel" panose="020B0503020204020204" pitchFamily="34" charset="0"/>
              </a:rPr>
              <a:t>Važno je usmjeriti kapacitete kako bi se moglo informirano razlikovati različite vrste nasilja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988080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3600" b="1">
                <a:solidFill>
                  <a:srgbClr val="002060"/>
                </a:solidFill>
                <a:latin typeface="Verdana" panose="020B0604030504040204" pitchFamily="34" charset="0"/>
              </a:rPr>
              <a:t>Kako se šire ekstremističke skupine?</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hr-HR" dirty="0">
                <a:latin typeface="Corbel" panose="020B0503020204020204" pitchFamily="34" charset="0"/>
              </a:rPr>
              <a:t>Mnoge vrste nasilnih ekstremističkih argumenata </a:t>
            </a:r>
          </a:p>
          <a:p>
            <a:r>
              <a:rPr lang="hr-HR" dirty="0">
                <a:latin typeface="Corbel" panose="020B0503020204020204" pitchFamily="34" charset="0"/>
              </a:rPr>
              <a:t>Ekstremizam desnog krila, ekstremizam nadahnut religijom</a:t>
            </a:r>
          </a:p>
          <a:p>
            <a:r>
              <a:rPr lang="hr-HR" dirty="0">
                <a:latin typeface="Corbel" panose="020B0503020204020204" pitchFamily="34" charset="0"/>
              </a:rPr>
              <a:t>Različite nasilne ekstremističke ideologije četo imaju slične komunikacijske pristupe:</a:t>
            </a:r>
          </a:p>
          <a:p>
            <a:pPr lvl="1"/>
            <a:r>
              <a:rPr lang="hr-HR" sz="2800" dirty="0">
                <a:latin typeface="Corbel" panose="020B0503020204020204" pitchFamily="34" charset="0"/>
              </a:rPr>
              <a:t>čimbenike poticanja (push) i čimbenike privlačenja (pull)</a:t>
            </a:r>
          </a:p>
          <a:p>
            <a:pPr lvl="1"/>
            <a:r>
              <a:rPr lang="hr-HR" sz="2800" dirty="0">
                <a:latin typeface="Corbel" panose="020B0503020204020204" pitchFamily="34" charset="0"/>
              </a:rPr>
              <a:t>Kombinaciju pozivanja na emocije i vrlo racionalnih argumenata </a:t>
            </a:r>
          </a:p>
          <a:p>
            <a:pPr lvl="1"/>
            <a:r>
              <a:rPr lang="hr-HR" sz="2800" dirty="0">
                <a:latin typeface="Corbel" panose="020B0503020204020204" pitchFamily="34" charset="0"/>
              </a:rPr>
              <a:t>Glava (um) + srce (osjećaj) + trbuh (intuicija)</a:t>
            </a:r>
            <a:endParaRPr lang="hr-HR" sz="2800" u="sng"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2652712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3600" b="1">
                <a:solidFill>
                  <a:srgbClr val="002060"/>
                </a:solidFill>
                <a:latin typeface="Verdana" panose="020B0604030504040204" pitchFamily="34" charset="0"/>
              </a:rPr>
              <a:t>Rasprava</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Gelijkbenige driehoek 4"/>
          <p:cNvSpPr/>
          <p:nvPr/>
        </p:nvSpPr>
        <p:spPr>
          <a:xfrm>
            <a:off x="2819400" y="1549400"/>
            <a:ext cx="6413500" cy="4254500"/>
          </a:xfrm>
          <a:prstGeom prst="triangle">
            <a:avLst/>
          </a:prstGeom>
          <a:solidFill>
            <a:schemeClr val="accent1">
              <a:lumMod val="40000"/>
              <a:lumOff val="6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4152900" y="1879977"/>
            <a:ext cx="3746500" cy="4031873"/>
          </a:xfrm>
          <a:prstGeom prst="rect">
            <a:avLst/>
          </a:prstGeom>
          <a:noFill/>
        </p:spPr>
        <p:txBody>
          <a:bodyPr wrap="square" rtlCol="0">
            <a:spAutoFit/>
          </a:bodyPr>
          <a:lstStyle/>
          <a:p>
            <a:pPr algn="ctr"/>
            <a:r>
              <a:rPr lang="hr-HR" sz="3200" b="1">
                <a:solidFill>
                  <a:srgbClr val="002060"/>
                </a:solidFill>
              </a:rPr>
              <a:t>Ekstremističko</a:t>
            </a:r>
            <a:br/>
            <a:r>
              <a:rPr lang="hr-HR" sz="3200" b="1">
                <a:solidFill>
                  <a:srgbClr val="002060"/>
                </a:solidFill>
              </a:rPr>
              <a:t>ponašanje</a:t>
            </a:r>
          </a:p>
          <a:p>
            <a:pPr algn="ctr"/>
            <a:endParaRPr lang="hr-HR" sz="3200" b="1">
              <a:solidFill>
                <a:srgbClr val="002060"/>
              </a:solidFill>
            </a:endParaRPr>
          </a:p>
          <a:p>
            <a:pPr algn="ctr"/>
            <a:r>
              <a:rPr lang="hr-HR" sz="3200" b="1">
                <a:solidFill>
                  <a:srgbClr val="002060"/>
                </a:solidFill>
              </a:rPr>
              <a:t>Regrutacija</a:t>
            </a:r>
          </a:p>
          <a:p>
            <a:pPr algn="ctr"/>
            <a:endParaRPr lang="hr-HR" sz="3200" b="1">
              <a:solidFill>
                <a:srgbClr val="002060"/>
              </a:solidFill>
            </a:endParaRPr>
          </a:p>
          <a:p>
            <a:pPr algn="ctr"/>
            <a:r>
              <a:rPr lang="hr-HR" sz="3200" b="1">
                <a:solidFill>
                  <a:srgbClr val="002060"/>
                </a:solidFill>
              </a:rPr>
              <a:t>Poticanje interesa</a:t>
            </a:r>
          </a:p>
          <a:p>
            <a:pPr algn="ctr"/>
            <a:endParaRPr lang="hr-HR" sz="3200" b="1">
              <a:solidFill>
                <a:srgbClr val="002060"/>
              </a:solidFill>
            </a:endParaRPr>
          </a:p>
          <a:p>
            <a:pPr algn="ctr"/>
            <a:r>
              <a:rPr lang="hr-HR" sz="3200" b="1">
                <a:solidFill>
                  <a:srgbClr val="002060"/>
                </a:solidFill>
              </a:rPr>
              <a:t>Ugroženost</a:t>
            </a:r>
          </a:p>
        </p:txBody>
      </p:sp>
      <p:grpSp>
        <p:nvGrpSpPr>
          <p:cNvPr id="16" name="Groep 15"/>
          <p:cNvGrpSpPr/>
          <p:nvPr/>
        </p:nvGrpSpPr>
        <p:grpSpPr>
          <a:xfrm>
            <a:off x="273050" y="3940026"/>
            <a:ext cx="2711450" cy="1330474"/>
            <a:chOff x="184150" y="4168626"/>
            <a:chExt cx="2711450" cy="1330474"/>
          </a:xfrm>
        </p:grpSpPr>
        <p:cxnSp>
          <p:nvCxnSpPr>
            <p:cNvPr id="10" name="Rechte verbindingslijn met pijl 9"/>
            <p:cNvCxnSpPr/>
            <p:nvPr/>
          </p:nvCxnSpPr>
          <p:spPr>
            <a:xfrm>
              <a:off x="1358900" y="5092700"/>
              <a:ext cx="15367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kstvak 10"/>
            <p:cNvSpPr txBox="1"/>
            <p:nvPr/>
          </p:nvSpPr>
          <p:spPr>
            <a:xfrm>
              <a:off x="184150" y="4168626"/>
              <a:ext cx="2349500" cy="954107"/>
            </a:xfrm>
            <a:prstGeom prst="rect">
              <a:avLst/>
            </a:prstGeom>
            <a:noFill/>
          </p:spPr>
          <p:txBody>
            <a:bodyPr wrap="square" rtlCol="0">
              <a:spAutoFit/>
            </a:bodyPr>
            <a:lstStyle/>
            <a:p>
              <a:pPr algn="ctr"/>
              <a:r>
                <a:rPr lang="hr-HR" sz="2800">
                  <a:solidFill>
                    <a:srgbClr val="FF0000"/>
                  </a:solidFill>
                </a:rPr>
                <a:t>Ciljana publika?</a:t>
              </a:r>
            </a:p>
          </p:txBody>
        </p:sp>
      </p:grpSp>
      <p:grpSp>
        <p:nvGrpSpPr>
          <p:cNvPr id="15" name="Groep 14"/>
          <p:cNvGrpSpPr/>
          <p:nvPr/>
        </p:nvGrpSpPr>
        <p:grpSpPr>
          <a:xfrm>
            <a:off x="7378700" y="1618367"/>
            <a:ext cx="3733800" cy="954107"/>
            <a:chOff x="8064500" y="1618367"/>
            <a:chExt cx="3733800" cy="954107"/>
          </a:xfrm>
        </p:grpSpPr>
        <p:sp>
          <p:nvSpPr>
            <p:cNvPr id="12" name="Tekstvak 11"/>
            <p:cNvSpPr txBox="1"/>
            <p:nvPr/>
          </p:nvSpPr>
          <p:spPr>
            <a:xfrm>
              <a:off x="9163050" y="1618367"/>
              <a:ext cx="2635250" cy="954107"/>
            </a:xfrm>
            <a:prstGeom prst="rect">
              <a:avLst/>
            </a:prstGeom>
            <a:noFill/>
          </p:spPr>
          <p:txBody>
            <a:bodyPr wrap="square" rtlCol="0">
              <a:spAutoFit/>
            </a:bodyPr>
            <a:lstStyle/>
            <a:p>
              <a:pPr algn="ctr"/>
              <a:r>
                <a:rPr lang="hr-HR" sz="2800">
                  <a:solidFill>
                    <a:srgbClr val="FF0000"/>
                  </a:solidFill>
                </a:rPr>
                <a:t>Pristup 1-na-1?</a:t>
              </a:r>
            </a:p>
          </p:txBody>
        </p:sp>
        <p:cxnSp>
          <p:nvCxnSpPr>
            <p:cNvPr id="13" name="Rechte verbindingslijn met pijl 12"/>
            <p:cNvCxnSpPr/>
            <p:nvPr/>
          </p:nvCxnSpPr>
          <p:spPr>
            <a:xfrm flipH="1">
              <a:off x="8064500" y="2166074"/>
              <a:ext cx="1460500" cy="4064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7" name="Tekstvak 16"/>
          <p:cNvSpPr txBox="1"/>
          <p:nvPr/>
        </p:nvSpPr>
        <p:spPr>
          <a:xfrm>
            <a:off x="4006850" y="5981709"/>
            <a:ext cx="4038600" cy="523220"/>
          </a:xfrm>
          <a:prstGeom prst="rect">
            <a:avLst/>
          </a:prstGeom>
          <a:noFill/>
        </p:spPr>
        <p:txBody>
          <a:bodyPr wrap="square" rtlCol="0">
            <a:spAutoFit/>
          </a:bodyPr>
          <a:lstStyle/>
          <a:p>
            <a:pPr algn="ctr"/>
            <a:r>
              <a:rPr lang="hr-HR" sz="2800"/>
              <a:t>(vrlo pojednostavnjeni model)</a:t>
            </a:r>
          </a:p>
        </p:txBody>
      </p:sp>
    </p:spTree>
    <p:extLst>
      <p:ext uri="{BB962C8B-B14F-4D97-AF65-F5344CB8AC3E}">
        <p14:creationId xmlns:p14="http://schemas.microsoft.com/office/powerpoint/2010/main" val="1143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374775"/>
            <a:ext cx="10515600" cy="1325563"/>
          </a:xfrm>
        </p:spPr>
        <p:txBody>
          <a:bodyPr>
            <a:normAutofit/>
          </a:bodyPr>
          <a:lstStyle/>
          <a:p>
            <a:pPr algn="ctr"/>
            <a:r>
              <a:rPr lang="hr-HR" sz="4000" b="1">
                <a:solidFill>
                  <a:srgbClr val="002060"/>
                </a:solidFill>
                <a:latin typeface="Verdana" panose="020B0604030504040204" pitchFamily="34" charset="0"/>
              </a:rPr>
              <a:t>Može li komunikacija na internetu</a:t>
            </a:r>
            <a:br/>
            <a:r>
              <a:rPr lang="hr-HR" sz="4000" b="1">
                <a:solidFill>
                  <a:srgbClr val="002060"/>
                </a:solidFill>
                <a:latin typeface="Verdana" panose="020B0604030504040204" pitchFamily="34" charset="0"/>
              </a:rPr>
              <a:t>biti alat za intervenciju?</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2054225"/>
            <a:ext cx="10515600" cy="4351338"/>
          </a:xfrm>
        </p:spPr>
        <p:txBody>
          <a:bodyPr/>
          <a:lstStyle/>
          <a:p>
            <a:pPr marL="0" indent="0" algn="ctr">
              <a:buNone/>
            </a:pPr>
            <a:endParaRPr lang="hr-HR" b="1">
              <a:latin typeface="Corbel" panose="020B0503020204020204" pitchFamily="34" charset="0"/>
            </a:endParaRPr>
          </a:p>
          <a:p>
            <a:pPr marL="0" indent="0" algn="ctr">
              <a:buNone/>
            </a:pPr>
            <a:endParaRPr lang="hr-HR" b="1">
              <a:latin typeface="Corbel" panose="020B0503020204020204" pitchFamily="34" charset="0"/>
            </a:endParaRPr>
          </a:p>
          <a:p>
            <a:pPr marL="0" indent="0" algn="ctr">
              <a:buNone/>
            </a:pPr>
            <a:r>
              <a:rPr lang="hr-HR" b="1">
                <a:latin typeface="Corbel" panose="020B0503020204020204" pitchFamily="34" charset="0"/>
              </a:rPr>
              <a:t>„Mnogo se može postići recikliranjem, </a:t>
            </a:r>
          </a:p>
          <a:p>
            <a:pPr marL="0" indent="0" algn="ctr">
              <a:buNone/>
            </a:pPr>
            <a:r>
              <a:rPr lang="hr-HR" b="1">
                <a:latin typeface="Corbel" panose="020B0503020204020204" pitchFamily="34" charset="0"/>
              </a:rPr>
              <a:t>prilagođavanje i nastavljanjem na </a:t>
            </a:r>
          </a:p>
          <a:p>
            <a:pPr marL="0" indent="0" algn="ctr">
              <a:buNone/>
            </a:pPr>
            <a:r>
              <a:rPr lang="hr-HR" b="1">
                <a:latin typeface="Corbel" panose="020B0503020204020204" pitchFamily="34" charset="0"/>
              </a:rPr>
              <a:t>uspješne kampanje drugih”</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7414803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6095" r="10314" b="16409"/>
          <a:stretch/>
        </p:blipFill>
        <p:spPr>
          <a:xfrm>
            <a:off x="0" y="0"/>
            <a:ext cx="12192000" cy="6858000"/>
          </a:xfrm>
          <a:prstGeom prst="rect">
            <a:avLst/>
          </a:prstGeom>
        </p:spPr>
      </p:pic>
      <p:sp>
        <p:nvSpPr>
          <p:cNvPr id="2" name="Titel 1"/>
          <p:cNvSpPr>
            <a:spLocks noGrp="1"/>
          </p:cNvSpPr>
          <p:nvPr>
            <p:ph type="title"/>
          </p:nvPr>
        </p:nvSpPr>
        <p:spPr>
          <a:xfrm>
            <a:off x="7023100" y="6070600"/>
            <a:ext cx="5168900" cy="787400"/>
          </a:xfrm>
          <a:noFill/>
        </p:spPr>
        <p:txBody>
          <a:bodyPr>
            <a:normAutofit/>
          </a:bodyPr>
          <a:lstStyle/>
          <a:p>
            <a:pPr algn="r"/>
            <a:r>
              <a:rPr lang="hr-HR" sz="3200" b="1">
                <a:solidFill>
                  <a:schemeClr val="bg1"/>
                </a:solidFill>
              </a:rPr>
              <a:t>https://youtu.be/IjIQ0ctzyZE</a:t>
            </a:r>
          </a:p>
        </p:txBody>
      </p:sp>
      <p:sp>
        <p:nvSpPr>
          <p:cNvPr id="5" name="Titel 1"/>
          <p:cNvSpPr txBox="1">
            <a:spLocks/>
          </p:cNvSpPr>
          <p:nvPr/>
        </p:nvSpPr>
        <p:spPr>
          <a:xfrm>
            <a:off x="0" y="-3175"/>
            <a:ext cx="9601200" cy="1108075"/>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b="1">
                <a:solidFill>
                  <a:srgbClr val="002060"/>
                </a:solidFill>
                <a:latin typeface="Verdana" panose="020B0604030504040204" pitchFamily="34" charset="0"/>
              </a:rPr>
              <a:t>1. primjer: #Notanotherbrother</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4792565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23100" y="6070600"/>
            <a:ext cx="5168900" cy="787400"/>
          </a:xfrm>
          <a:noFill/>
        </p:spPr>
        <p:txBody>
          <a:bodyPr>
            <a:normAutofit/>
          </a:bodyPr>
          <a:lstStyle/>
          <a:p>
            <a:pPr algn="r"/>
            <a:r>
              <a:rPr lang="hr-HR" sz="3200" b="1">
                <a:solidFill>
                  <a:schemeClr val="bg1"/>
                </a:solidFill>
              </a:rPr>
              <a:t>Poveznica...</a:t>
            </a:r>
          </a:p>
        </p:txBody>
      </p:sp>
      <p:sp>
        <p:nvSpPr>
          <p:cNvPr id="5" name="Titel 1"/>
          <p:cNvSpPr txBox="1">
            <a:spLocks/>
          </p:cNvSpPr>
          <p:nvPr/>
        </p:nvSpPr>
        <p:spPr>
          <a:xfrm>
            <a:off x="0" y="1"/>
            <a:ext cx="9601200"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hr-HR" sz="4000" b="1">
                <a:solidFill>
                  <a:srgbClr val="002060"/>
                </a:solidFill>
                <a:latin typeface="Verdana" panose="020B0604030504040204" pitchFamily="34" charset="0"/>
              </a:rPr>
              <a:t>2. primjer</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406" y="186017"/>
            <a:ext cx="6042463" cy="6380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313029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r-HR" sz="4000" b="1">
                <a:solidFill>
                  <a:srgbClr val="002060"/>
                </a:solidFill>
                <a:latin typeface="Verdana" panose="020B0604030504040204" pitchFamily="34" charset="0"/>
              </a:rPr>
              <a:t>Cilj</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hr-HR">
                <a:latin typeface="Corbel" panose="020B0503020204020204" pitchFamily="34" charset="0"/>
              </a:rPr>
              <a:t>Danas ćemo upoznati model GAMMMA. Taj pristup omogućit će vam da osmislite učinkovitu internetsku strategiju kampanje oko svojeg alternativnog argumenta ili protuargumenta.</a:t>
            </a:r>
          </a:p>
          <a:p>
            <a:r>
              <a:rPr lang="hr-HR">
                <a:latin typeface="Corbel" panose="020B0503020204020204" pitchFamily="34" charset="0"/>
              </a:rPr>
              <a:t>Vidjet ćete kako se koristiti društvenim medijima kao dijelom svoje (internetske) komunikacijske kampanje s ciljanom publikom</a:t>
            </a:r>
          </a:p>
          <a:p>
            <a:r>
              <a:rPr lang="hr-HR">
                <a:latin typeface="Corbel" panose="020B0503020204020204" pitchFamily="34" charset="0"/>
              </a:rPr>
              <a:t>Naučit ćete kako</a:t>
            </a:r>
            <a:r>
              <a:rPr lang="hr-HR"/>
              <a:t> </a:t>
            </a:r>
            <a:r>
              <a:rPr lang="hr-HR">
                <a:latin typeface="Corbel" panose="020B0503020204020204" pitchFamily="34" charset="0"/>
              </a:rPr>
              <a:t>intenzivirati svoju pozitivnu poruku i aktivirati svoju ciljanu publiku</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841108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13" r="13855"/>
          <a:stretch/>
        </p:blipFill>
        <p:spPr bwMode="auto">
          <a:xfrm>
            <a:off x="31532" y="-47298"/>
            <a:ext cx="5344472" cy="6968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3025" y="855279"/>
            <a:ext cx="7038975" cy="5257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el 1"/>
          <p:cNvSpPr txBox="1">
            <a:spLocks/>
          </p:cNvSpPr>
          <p:nvPr/>
        </p:nvSpPr>
        <p:spPr>
          <a:xfrm>
            <a:off x="8355724" y="5754414"/>
            <a:ext cx="3704896" cy="1103586"/>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hr-HR" sz="4000" b="1">
                <a:solidFill>
                  <a:srgbClr val="002060"/>
                </a:solidFill>
                <a:latin typeface="Verdana" panose="020B0604030504040204" pitchFamily="34" charset="0"/>
              </a:rPr>
              <a:t>3. primjer</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Afbeelding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06490" y="144020"/>
            <a:ext cx="912696" cy="91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561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3169" y="700585"/>
            <a:ext cx="7512562" cy="51198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43096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9697"/>
          <a:stretch/>
        </p:blipFill>
        <p:spPr bwMode="auto">
          <a:xfrm>
            <a:off x="0" y="-32587"/>
            <a:ext cx="12454760" cy="6890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66809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Plenarno razmatranje</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b="1"/>
              <a:t>Što ste vidjeli? Kako ste se osjećali?</a:t>
            </a:r>
          </a:p>
          <a:p>
            <a:endParaRPr lang="hr-H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3"/>
          <p:cNvPicPr>
            <a:picLocks noChangeAspect="1"/>
          </p:cNvPicPr>
          <p:nvPr/>
        </p:nvPicPr>
        <p:blipFill rotWithShape="1">
          <a:blip r:embed="rId4"/>
          <a:srcRect l="6095" r="10314" b="16409"/>
          <a:stretch/>
        </p:blipFill>
        <p:spPr>
          <a:xfrm>
            <a:off x="901700" y="2713351"/>
            <a:ext cx="2856090" cy="16065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5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169" t="29333" r="6079" b="21445"/>
          <a:stretch/>
        </p:blipFill>
        <p:spPr bwMode="auto">
          <a:xfrm>
            <a:off x="889821" y="4640803"/>
            <a:ext cx="2856090" cy="16539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9697"/>
          <a:stretch/>
        </p:blipFill>
        <p:spPr bwMode="auto">
          <a:xfrm>
            <a:off x="4254379" y="4658298"/>
            <a:ext cx="2858937" cy="1581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8668" y="2656932"/>
            <a:ext cx="2684648" cy="1829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13409" y="2656932"/>
            <a:ext cx="2770623" cy="20695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67061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hr-HR" sz="3600" b="1">
                <a:solidFill>
                  <a:srgbClr val="002060"/>
                </a:solidFill>
                <a:latin typeface="Verdana" panose="020B0604030504040204" pitchFamily="34" charset="0"/>
              </a:rPr>
              <a:t>Pauza za kavu</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hr-HR" sz="2800">
                <a:latin typeface="Corbel" panose="020B0503020204020204" pitchFamily="34" charset="0"/>
              </a:rPr>
              <a:t>10.30 – 11.00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75702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hr-HR" sz="3600" b="1">
                <a:solidFill>
                  <a:srgbClr val="002060"/>
                </a:solidFill>
                <a:latin typeface="Verdana" panose="020B0604030504040204" pitchFamily="34" charset="0"/>
              </a:rPr>
              <a:t>Kako razviti svoju internetsku strategiju</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lstStyle/>
          <a:p>
            <a:r>
              <a:rPr lang="hr-HR">
                <a:solidFill>
                  <a:srgbClr val="002060"/>
                </a:solidFill>
              </a:rPr>
              <a:t>11.00 – 14.30 (uključujući pauzu za ručak)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244224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0875579" cy="1325563"/>
          </a:xfrm>
        </p:spPr>
        <p:txBody>
          <a:bodyPr>
            <a:normAutofit/>
          </a:bodyPr>
          <a:lstStyle/>
          <a:p>
            <a:r>
              <a:rPr lang="hr-HR" sz="4000" b="1">
                <a:solidFill>
                  <a:srgbClr val="002060"/>
                </a:solidFill>
                <a:latin typeface="Verdana" panose="020B0604030504040204" pitchFamily="34" charset="0"/>
              </a:rPr>
              <a:t>Vođenje kampanje na internetu: zašto?</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hr-HR" b="1">
                <a:latin typeface="Corbel" panose="020B0503020204020204" pitchFamily="34" charset="0"/>
              </a:rPr>
              <a:t>Omogućujete ljudima da se čuje i njihov glas</a:t>
            </a:r>
          </a:p>
          <a:p>
            <a:r>
              <a:rPr lang="hr-HR" b="1">
                <a:latin typeface="Corbel" panose="020B0503020204020204" pitchFamily="34" charset="0"/>
              </a:rPr>
              <a:t>Obrazujete svoju ciljanu publiku</a:t>
            </a:r>
          </a:p>
          <a:p>
            <a:r>
              <a:rPr lang="hr-HR" b="1">
                <a:latin typeface="Corbel" panose="020B0503020204020204" pitchFamily="34" charset="0"/>
              </a:rPr>
              <a:t>Izgrađujete mrežu</a:t>
            </a:r>
          </a:p>
          <a:p>
            <a:endParaRPr lang="hr-HR" sz="2400">
              <a:latin typeface="Verdana" panose="020B0604030504040204" pitchFamily="34" charset="0"/>
              <a:ea typeface="Verdana" panose="020B0604030504040204" pitchFamily="34" charset="0"/>
              <a:cs typeface="Verdana" panose="020B0604030504040204" pitchFamily="34" charset="0"/>
            </a:endParaRPr>
          </a:p>
          <a:p>
            <a:endParaRPr lang="hr-HR" sz="2400">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9968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Komunikacijske strategije </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Tekstvak 6"/>
          <p:cNvSpPr txBox="1"/>
          <p:nvPr/>
        </p:nvSpPr>
        <p:spPr>
          <a:xfrm>
            <a:off x="3417594" y="3504273"/>
            <a:ext cx="5502164" cy="707886"/>
          </a:xfrm>
          <a:prstGeom prst="rect">
            <a:avLst/>
          </a:prstGeom>
          <a:solidFill>
            <a:schemeClr val="accent4">
              <a:lumMod val="60000"/>
              <a:lumOff val="40000"/>
            </a:schemeClr>
          </a:solidFill>
          <a:ln w="12700">
            <a:noFill/>
          </a:ln>
        </p:spPr>
        <p:txBody>
          <a:bodyPr wrap="square" rtlCol="0">
            <a:spAutoFit/>
          </a:bodyPr>
          <a:lstStyle/>
          <a:p>
            <a:pPr algn="ctr"/>
            <a:r>
              <a:rPr lang="hr-HR" sz="4000" b="1">
                <a:latin typeface="Corbel" panose="020B0503020204020204" pitchFamily="34" charset="0"/>
              </a:rPr>
              <a:t>Kampanjske</a:t>
            </a:r>
            <a:endParaRPr lang="hr-HR" b="1">
              <a:latin typeface="Corbel" panose="020B0503020204020204" pitchFamily="34" charset="0"/>
            </a:endParaRPr>
          </a:p>
        </p:txBody>
      </p:sp>
      <p:sp>
        <p:nvSpPr>
          <p:cNvPr id="8" name="Tekstvak 7"/>
          <p:cNvSpPr txBox="1"/>
          <p:nvPr/>
        </p:nvSpPr>
        <p:spPr>
          <a:xfrm>
            <a:off x="832049" y="2373919"/>
            <a:ext cx="10673255" cy="707886"/>
          </a:xfrm>
          <a:prstGeom prst="rect">
            <a:avLst/>
          </a:prstGeom>
          <a:solidFill>
            <a:schemeClr val="accent4">
              <a:lumMod val="20000"/>
              <a:lumOff val="80000"/>
            </a:schemeClr>
          </a:solidFill>
          <a:ln w="3175">
            <a:noFill/>
          </a:ln>
        </p:spPr>
        <p:txBody>
          <a:bodyPr wrap="square" rtlCol="0">
            <a:spAutoFit/>
          </a:bodyPr>
          <a:lstStyle/>
          <a:p>
            <a:pPr algn="ctr"/>
            <a:r>
              <a:rPr lang="hr-HR" sz="4000" b="1">
                <a:latin typeface="Corbel" panose="020B0503020204020204" pitchFamily="34" charset="0"/>
              </a:rPr>
              <a:t>Svakodnevne</a:t>
            </a:r>
            <a:endParaRPr lang="hr-HR" b="1">
              <a:latin typeface="Corbel" panose="020B0503020204020204" pitchFamily="34" charset="0"/>
            </a:endParaRPr>
          </a:p>
        </p:txBody>
      </p:sp>
      <p:pic>
        <p:nvPicPr>
          <p:cNvPr id="9" name="Afbeelding 8"/>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Tekstvak 9"/>
          <p:cNvSpPr txBox="1"/>
          <p:nvPr/>
        </p:nvSpPr>
        <p:spPr>
          <a:xfrm>
            <a:off x="4464513" y="4634626"/>
            <a:ext cx="3408326" cy="707886"/>
          </a:xfrm>
          <a:prstGeom prst="rect">
            <a:avLst/>
          </a:prstGeom>
          <a:solidFill>
            <a:schemeClr val="accent2">
              <a:lumMod val="75000"/>
            </a:schemeClr>
          </a:solidFill>
          <a:ln w="12700">
            <a:noFill/>
          </a:ln>
        </p:spPr>
        <p:txBody>
          <a:bodyPr wrap="square" rtlCol="0">
            <a:spAutoFit/>
          </a:bodyPr>
          <a:lstStyle/>
          <a:p>
            <a:pPr algn="ctr"/>
            <a:r>
              <a:rPr lang="hr-HR" sz="4000" b="1">
                <a:solidFill>
                  <a:schemeClr val="bg1"/>
                </a:solidFill>
                <a:latin typeface="Corbel" panose="020B0503020204020204" pitchFamily="34" charset="0"/>
              </a:rPr>
              <a:t>Reaktivne </a:t>
            </a:r>
            <a:endParaRPr lang="hr-HR" b="1">
              <a:solidFill>
                <a:schemeClr val="bg1"/>
              </a:solidFill>
              <a:latin typeface="Corbel" panose="020B0503020204020204" pitchFamily="34" charset="0"/>
            </a:endParaRPr>
          </a:p>
        </p:txBody>
      </p:sp>
    </p:spTree>
    <p:extLst>
      <p:ext uri="{BB962C8B-B14F-4D97-AF65-F5344CB8AC3E}">
        <p14:creationId xmlns:p14="http://schemas.microsoft.com/office/powerpoint/2010/main" val="4135033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kurvewustrow.org/wp-content/uploads/2015/12/151120_NOTEINGANG_Log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41" y="655090"/>
            <a:ext cx="11813175" cy="5559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59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98" t="37360" r="25772" b="12069"/>
          <a:stretch/>
        </p:blipFill>
        <p:spPr bwMode="auto">
          <a:xfrm>
            <a:off x="15743" y="1330941"/>
            <a:ext cx="12176257" cy="5527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7421"/>
          <a:stretch/>
        </p:blipFill>
        <p:spPr bwMode="auto">
          <a:xfrm>
            <a:off x="15744" y="31532"/>
            <a:ext cx="12176256" cy="336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6783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Načela rada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r>
              <a:rPr lang="hr-HR">
                <a:latin typeface="Corbel" panose="020B0503020204020204" pitchFamily="34" charset="0"/>
              </a:rPr>
              <a:t>Ograničena teorija – mnogo prakse</a:t>
            </a:r>
          </a:p>
          <a:p>
            <a:r>
              <a:rPr lang="hr-HR">
                <a:latin typeface="Corbel" panose="020B0503020204020204" pitchFamily="34" charset="0"/>
              </a:rPr>
              <a:t>Učenje radom</a:t>
            </a:r>
          </a:p>
          <a:p>
            <a:r>
              <a:rPr lang="hr-HR">
                <a:latin typeface="Corbel" panose="020B0503020204020204" pitchFamily="34" charset="0"/>
              </a:rPr>
              <a:t>Učenje i iz uspjeha i iz neuspjeha</a:t>
            </a:r>
          </a:p>
          <a:p>
            <a:r>
              <a:rPr lang="hr-HR">
                <a:latin typeface="Corbel" panose="020B0503020204020204" pitchFamily="34" charset="0"/>
              </a:rPr>
              <a:t>Učenje od drugih</a:t>
            </a:r>
          </a:p>
          <a:p>
            <a:r>
              <a:rPr lang="hr-HR">
                <a:latin typeface="Corbel" panose="020B0503020204020204" pitchFamily="34" charset="0"/>
              </a:rPr>
              <a:t>Već ste stručnjak!</a:t>
            </a:r>
          </a:p>
          <a:p>
            <a:endParaRPr lang="hr-HR">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42045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hr-HR" sz="4000" b="1">
                <a:solidFill>
                  <a:srgbClr val="002060"/>
                </a:solidFill>
                <a:latin typeface="Verdana" panose="020B0604030504040204" pitchFamily="34" charset="0"/>
              </a:rPr>
              <a:t>Strategija kampanje</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lstStyle/>
          <a:p>
            <a:pPr marL="514350" indent="-514350">
              <a:buFont typeface="+mj-lt"/>
              <a:buAutoNum type="arabicPeriod"/>
            </a:pPr>
            <a:r>
              <a:rPr lang="hr-HR" b="1" dirty="0">
                <a:latin typeface="Corbel" panose="020B0503020204020204" pitchFamily="34" charset="0"/>
              </a:rPr>
              <a:t>Koji je vaš cilj?</a:t>
            </a:r>
          </a:p>
          <a:p>
            <a:pPr marL="514350" indent="-514350">
              <a:buFont typeface="+mj-lt"/>
              <a:buAutoNum type="arabicPeriod"/>
            </a:pPr>
            <a:r>
              <a:rPr lang="hr-HR" b="1" dirty="0">
                <a:latin typeface="Corbel" panose="020B0503020204020204" pitchFamily="34" charset="0"/>
              </a:rPr>
              <a:t>Tko je vaša ciljana publika?</a:t>
            </a:r>
          </a:p>
          <a:p>
            <a:pPr marL="514350" indent="-514350">
              <a:buFont typeface="+mj-lt"/>
              <a:buAutoNum type="arabicPeriod"/>
            </a:pPr>
            <a:r>
              <a:rPr lang="hr-HR" b="1" dirty="0">
                <a:latin typeface="Corbel" panose="020B0503020204020204" pitchFamily="34" charset="0"/>
              </a:rPr>
              <a:t>Koja je vaša poruka?</a:t>
            </a:r>
          </a:p>
          <a:p>
            <a:pPr marL="514350" indent="-514350">
              <a:buFont typeface="+mj-lt"/>
              <a:buAutoNum type="arabicPeriod"/>
            </a:pPr>
            <a:r>
              <a:rPr lang="hr-HR" b="1" dirty="0">
                <a:latin typeface="Corbel" panose="020B0503020204020204" pitchFamily="34" charset="0"/>
              </a:rPr>
              <a:t>Tko prenosi poruku?</a:t>
            </a:r>
          </a:p>
          <a:p>
            <a:pPr marL="514350" indent="-514350">
              <a:buFont typeface="+mj-lt"/>
              <a:buAutoNum type="arabicPeriod"/>
            </a:pPr>
            <a:endParaRPr lang="hr-HR" dirty="0">
              <a:latin typeface="Corbel" panose="020B0503020204020204" pitchFamily="34" charset="0"/>
            </a:endParaRPr>
          </a:p>
          <a:p>
            <a:pPr marL="0" indent="0">
              <a:buNone/>
            </a:pPr>
            <a:r>
              <a:rPr lang="hr-HR" dirty="0">
                <a:latin typeface="Corbel" panose="020B0503020204020204" pitchFamily="34" charset="0"/>
              </a:rPr>
              <a:t>Odgovori na ova pitanja pomoći će vam da osmislite internetsku strategiju kampanje oko svojeg alternativnog argumenta ili protuargumenta.</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Tree>
    <p:extLst>
      <p:ext uri="{BB962C8B-B14F-4D97-AF65-F5344CB8AC3E}">
        <p14:creationId xmlns:p14="http://schemas.microsoft.com/office/powerpoint/2010/main" val="4106008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lvl="0"/>
            <a:r>
              <a:rPr lang="hr-HR" sz="4000" b="1">
                <a:solidFill>
                  <a:srgbClr val="002060"/>
                </a:solidFill>
                <a:latin typeface="Verdana" panose="020B0604030504040204" pitchFamily="34" charset="0"/>
              </a:rPr>
              <a:t>Koji je vaš cilj?</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76200" y="1825625"/>
            <a:ext cx="9180966" cy="4351338"/>
          </a:xfrm>
        </p:spPr>
        <p:txBody>
          <a:bodyPr>
            <a:normAutofit/>
          </a:bodyPr>
          <a:lstStyle/>
          <a:p>
            <a:pPr marL="0" indent="0" algn="ctr">
              <a:buNone/>
            </a:pPr>
            <a:r>
              <a:rPr lang="hr-HR">
                <a:latin typeface="Corbel" panose="020B0503020204020204" pitchFamily="34" charset="0"/>
              </a:rPr>
              <a:t>Plenarni inventar</a:t>
            </a:r>
          </a:p>
          <a:p>
            <a:pPr marL="0" indent="0" algn="ctr">
              <a:buNone/>
            </a:pPr>
            <a:endParaRPr lang="hr-HR">
              <a:latin typeface="Corbel" panose="020B0503020204020204" pitchFamily="34" charset="0"/>
            </a:endParaRPr>
          </a:p>
          <a:p>
            <a:pPr marL="0" indent="0" algn="ctr">
              <a:buNone/>
            </a:pPr>
            <a:r>
              <a:rPr lang="hr-HR" b="1">
                <a:latin typeface="Corbel" panose="020B0503020204020204" pitchFamily="34" charset="0"/>
              </a:rPr>
              <a:t>Iznijeti informacije, činjenice i brojčane iznose? </a:t>
            </a:r>
          </a:p>
          <a:p>
            <a:pPr marL="0" indent="0" algn="ctr">
              <a:buNone/>
            </a:pPr>
            <a:r>
              <a:rPr lang="hr-HR" b="1">
                <a:latin typeface="Corbel" panose="020B0503020204020204" pitchFamily="34" charset="0"/>
              </a:rPr>
              <a:t>Osnažiti ljude?</a:t>
            </a:r>
          </a:p>
          <a:p>
            <a:pPr marL="0" indent="0" algn="ctr">
              <a:buNone/>
            </a:pPr>
            <a:r>
              <a:rPr lang="hr-HR" b="1">
                <a:latin typeface="Corbel" panose="020B0503020204020204" pitchFamily="34" charset="0"/>
              </a:rPr>
              <a:t>Demistificirati zavodljive ekstremističke poruke?</a:t>
            </a:r>
          </a:p>
          <a:p>
            <a:pPr marL="0" indent="0" algn="ctr">
              <a:buNone/>
            </a:pPr>
            <a:r>
              <a:rPr lang="hr-HR" b="1">
                <a:latin typeface="Corbel" panose="020B0503020204020204" pitchFamily="34" charset="0"/>
              </a:rPr>
              <a:t>Deradikalizacija?</a:t>
            </a:r>
          </a:p>
          <a:p>
            <a:pPr marL="0" indent="0" algn="ctr">
              <a:buNone/>
            </a:pPr>
            <a:r>
              <a:rPr lang="hr-HR">
                <a:latin typeface="Corbel" panose="020B0503020204020204" pitchFamily="34" charset="0"/>
              </a:rPr>
              <a:t>…?</a:t>
            </a:r>
          </a:p>
          <a:p>
            <a:pPr marL="0" lvl="0" indent="0">
              <a:buNone/>
            </a:pPr>
            <a:endParaRPr lang="hr-HR">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
        <p:nvSpPr>
          <p:cNvPr id="14" name="Ovaal 13"/>
          <p:cNvSpPr/>
          <p:nvPr/>
        </p:nvSpPr>
        <p:spPr>
          <a:xfrm>
            <a:off x="8826500" y="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90755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Ciljevi: otkud početi?</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b="1">
                <a:latin typeface="Corbel" panose="020B0503020204020204" pitchFamily="34" charset="0"/>
              </a:rPr>
              <a:t>VAŠA jedinstvena sposobnost ili prilika                 Zašto VI?</a:t>
            </a:r>
          </a:p>
          <a:p>
            <a:pPr marL="0" indent="0">
              <a:buNone/>
            </a:pPr>
            <a:endParaRPr lang="hr-HR" b="1">
              <a:latin typeface="Corbel" panose="020B0503020204020204" pitchFamily="34" charset="0"/>
            </a:endParaRPr>
          </a:p>
          <a:p>
            <a:pPr marL="0" indent="0" algn="ctr">
              <a:buNone/>
            </a:pPr>
            <a:r>
              <a:rPr lang="hr-HR" b="1">
                <a:latin typeface="Corbel" panose="020B0503020204020204" pitchFamily="34" charset="0"/>
              </a:rPr>
              <a:t>Cilj je </a:t>
            </a:r>
            <a:r>
              <a:rPr lang="hr-HR" b="1" u="sng">
                <a:latin typeface="Corbel" panose="020B0503020204020204" pitchFamily="34" charset="0"/>
              </a:rPr>
              <a:t>uvijek</a:t>
            </a:r>
            <a:r>
              <a:rPr lang="hr-HR" b="1">
                <a:latin typeface="Corbel" panose="020B0503020204020204" pitchFamily="34" charset="0"/>
              </a:rPr>
              <a:t> promijeniti ponašanje</a:t>
            </a:r>
          </a:p>
          <a:p>
            <a:pPr marL="0" indent="0" algn="ctr">
              <a:buNone/>
            </a:pPr>
            <a:r>
              <a:rPr lang="hr-HR">
                <a:latin typeface="Corbel" panose="020B0503020204020204" pitchFamily="34" charset="0"/>
              </a:rPr>
              <a:t>Početi ili usvojiti novo ponašanje</a:t>
            </a:r>
          </a:p>
          <a:p>
            <a:pPr marL="0" indent="0" algn="ctr">
              <a:buNone/>
            </a:pPr>
            <a:r>
              <a:rPr lang="hr-HR">
                <a:latin typeface="Corbel" panose="020B0503020204020204" pitchFamily="34" charset="0"/>
              </a:rPr>
              <a:t>Prestati raditi nešto štetno</a:t>
            </a:r>
          </a:p>
          <a:p>
            <a:pPr marL="0" indent="0" algn="ctr">
              <a:buNone/>
            </a:pPr>
            <a:r>
              <a:rPr lang="hr-HR">
                <a:latin typeface="Corbel" panose="020B0503020204020204" pitchFamily="34" charset="0"/>
              </a:rPr>
              <a:t>Spriječiti usvajanje negativnog ili štetnog ponašanja</a:t>
            </a:r>
          </a:p>
          <a:p>
            <a:pPr marL="0" indent="0" algn="ctr">
              <a:buNone/>
            </a:pPr>
            <a:r>
              <a:rPr lang="hr-HR">
                <a:latin typeface="Corbel" panose="020B0503020204020204" pitchFamily="34" charset="0"/>
              </a:rPr>
              <a:t>Promijeniti postojeće ponašanje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Ovaal 4"/>
          <p:cNvSpPr/>
          <p:nvPr/>
        </p:nvSpPr>
        <p:spPr>
          <a:xfrm rot="21021843">
            <a:off x="8039100" y="1352550"/>
            <a:ext cx="3352800" cy="13335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4184874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Definiranje cilja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r>
              <a:rPr lang="hr-HR">
                <a:latin typeface="Corbel" panose="020B0503020204020204" pitchFamily="34" charset="0"/>
              </a:rPr>
              <a:t>Kako definirati jasne ciljeve i pokazatelje uspjeha</a:t>
            </a:r>
          </a:p>
          <a:p>
            <a:pPr marL="0" indent="0">
              <a:buNone/>
            </a:pPr>
            <a:endParaRPr lang="hr-HR">
              <a:latin typeface="Corbel" panose="020B0503020204020204" pitchFamily="34" charset="0"/>
              <a:ea typeface="Verdana" panose="020B0604030504040204" pitchFamily="34" charset="0"/>
              <a:cs typeface="Verdana" panose="020B0604030504040204" pitchFamily="34" charset="0"/>
            </a:endParaRPr>
          </a:p>
          <a:p>
            <a:pPr marL="457200" indent="-457200">
              <a:buFont typeface="+mj-lt"/>
              <a:buAutoNum type="arabicPeriod"/>
            </a:pPr>
            <a:r>
              <a:rPr lang="hr-HR" b="1">
                <a:latin typeface="Corbel" panose="020B0503020204020204" pitchFamily="34" charset="0"/>
              </a:rPr>
              <a:t>Moraju biti mjerljivi</a:t>
            </a:r>
          </a:p>
          <a:p>
            <a:pPr marL="457200" indent="-457200">
              <a:buFont typeface="+mj-lt"/>
              <a:buAutoNum type="arabicPeriod"/>
            </a:pPr>
            <a:r>
              <a:rPr lang="hr-HR" b="1">
                <a:latin typeface="Corbel" panose="020B0503020204020204" pitchFamily="34" charset="0"/>
              </a:rPr>
              <a:t>Moraju biti mali</a:t>
            </a:r>
          </a:p>
          <a:p>
            <a:pPr marL="457200" indent="-457200">
              <a:buFont typeface="+mj-lt"/>
              <a:buAutoNum type="arabicPeriod"/>
            </a:pPr>
            <a:r>
              <a:rPr lang="hr-HR" b="1">
                <a:latin typeface="Corbel" panose="020B0503020204020204" pitchFamily="34" charset="0"/>
              </a:rPr>
              <a:t>Moraju biti jednostavni i konkretni</a:t>
            </a:r>
          </a:p>
          <a:p>
            <a:pPr marL="457200" indent="-457200">
              <a:buFont typeface="+mj-lt"/>
              <a:buAutoNum type="arabicPeriod"/>
            </a:pPr>
            <a:r>
              <a:rPr lang="hr-HR" b="1">
                <a:latin typeface="Corbel" panose="020B0503020204020204" pitchFamily="34" charset="0"/>
              </a:rPr>
              <a:t>Moraju biti vremenski ograničeni</a:t>
            </a:r>
          </a:p>
        </p:txBody>
      </p:sp>
      <p:pic>
        <p:nvPicPr>
          <p:cNvPr id="14" name="Afbeelding 1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77611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Primjer pametnih ciljeva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77975"/>
            <a:ext cx="10515600" cy="4351338"/>
          </a:xfrm>
        </p:spPr>
        <p:txBody>
          <a:bodyPr>
            <a:normAutofit lnSpcReduction="10000"/>
          </a:bodyPr>
          <a:lstStyle/>
          <a:p>
            <a:r>
              <a:rPr lang="hr-HR" b="1">
                <a:latin typeface="Corbel" panose="020B0503020204020204" pitchFamily="34" charset="0"/>
              </a:rPr>
              <a:t>Teško ostvarivi</a:t>
            </a:r>
            <a:br/>
            <a:r>
              <a:rPr lang="hr-HR">
                <a:latin typeface="Corbel" panose="020B0503020204020204" pitchFamily="34" charset="0"/>
              </a:rPr>
              <a:t>Do svibnja 2017. smanjiti za 30 % broj muslimana u dobi 35 – 45 godina koji iz Birminghama i Tower Hamletsa putuju u Tursku / Siriju / Irak kako bi postali strani teroristički borci.</a:t>
            </a:r>
          </a:p>
          <a:p>
            <a:endParaRPr lang="hr-HR">
              <a:latin typeface="Corbel" panose="020B0503020204020204" pitchFamily="34" charset="0"/>
            </a:endParaRPr>
          </a:p>
          <a:p>
            <a:r>
              <a:rPr lang="hr-HR" b="1">
                <a:latin typeface="Corbel" panose="020B0503020204020204" pitchFamily="34" charset="0"/>
              </a:rPr>
              <a:t>Realno ostvarivi</a:t>
            </a:r>
            <a:br/>
            <a:r>
              <a:rPr lang="hr-HR">
                <a:latin typeface="Corbel" panose="020B0503020204020204" pitchFamily="34" charset="0"/>
              </a:rPr>
              <a:t>U roku od šest mjeseci za 65 % povećati broj djevojaka u dobi 13 – 18 godina iz Južnog Thaneta koje se javljaju na našu telefonsku liniju tražeći savjet o prijatelju kojemu prijeti radikalizacija koju provode nasilne ekstremističke skupine desnog krila kako bi se smanjio broj pojedinaca koji su radikalizirani na našem području.</a:t>
            </a:r>
          </a:p>
          <a:p>
            <a:endParaRPr lang="hr-HR">
              <a:latin typeface="Corbel" panose="020B0503020204020204" pitchFamily="34" charset="0"/>
            </a:endParaRPr>
          </a:p>
        </p:txBody>
      </p:sp>
      <p:pic>
        <p:nvPicPr>
          <p:cNvPr id="4" name="Afbeelding 3"/>
          <p:cNvPicPr/>
          <p:nvPr/>
        </p:nvPicPr>
        <p:blipFill>
          <a:blip r:embed="rId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367842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Vježba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hr-HR" dirty="0">
                <a:latin typeface="Corbel" panose="020B0503020204020204" pitchFamily="34" charset="0"/>
              </a:rPr>
              <a:t>Individualna priprema (10 minuta)</a:t>
            </a:r>
          </a:p>
          <a:p>
            <a:pPr marL="0" indent="0" algn="ctr">
              <a:buNone/>
            </a:pPr>
            <a:r>
              <a:rPr lang="hr-HR" b="1" dirty="0">
                <a:latin typeface="Corbel" panose="020B0503020204020204" pitchFamily="34" charset="0"/>
              </a:rPr>
              <a:t>Definirajte cilj (trenutačne internetske kampanje) svoje organizacije</a:t>
            </a:r>
            <a:endParaRPr lang="hr-HR" b="1"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hr-HR" b="1" dirty="0">
                <a:latin typeface="Corbel" panose="020B0503020204020204" pitchFamily="34" charset="0"/>
              </a:rPr>
              <a:t>Mora biti mjerljiv, mali, jednostavan i konkretan, vremenski ograničen</a:t>
            </a:r>
          </a:p>
          <a:p>
            <a:pPr marL="0" indent="0" algn="ctr">
              <a:buNone/>
            </a:pPr>
            <a:r>
              <a:rPr lang="hr-HR" dirty="0">
                <a:latin typeface="Corbel" panose="020B0503020204020204" pitchFamily="34" charset="0"/>
              </a:rPr>
              <a:t>Usporedite rezultate u malim skupinama od 3 osobe (10 minuta)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7534467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07408" y="365125"/>
            <a:ext cx="10515600" cy="1325563"/>
          </a:xfrm>
        </p:spPr>
        <p:txBody>
          <a:bodyPr>
            <a:normAutofit/>
          </a:bodyPr>
          <a:lstStyle/>
          <a:p>
            <a:r>
              <a:rPr lang="hr-HR" sz="4000" b="1">
                <a:solidFill>
                  <a:srgbClr val="002060"/>
                </a:solidFill>
                <a:latin typeface="Verdana" panose="020B0604030504040204" pitchFamily="34" charset="0"/>
              </a:rPr>
              <a:t>Tko je vaša ciljana publika?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4"/>
            <a:ext cx="8418966" cy="4651375"/>
          </a:xfrm>
        </p:spPr>
        <p:txBody>
          <a:bodyPr>
            <a:normAutofit/>
          </a:bodyPr>
          <a:lstStyle/>
          <a:p>
            <a:pPr marL="0" lvl="0" indent="0">
              <a:buNone/>
            </a:pPr>
            <a:endParaRPr lang="hr-HR">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hr-HR">
                <a:latin typeface="Corbel" panose="020B0503020204020204" pitchFamily="34" charset="0"/>
              </a:rPr>
              <a:t>Kako prima i prenosi informacije?</a:t>
            </a:r>
          </a:p>
          <a:p>
            <a:pPr marL="285750" lvl="0" indent="-285750">
              <a:buFont typeface="Arial" charset="0"/>
              <a:buChar char="•"/>
            </a:pPr>
            <a:r>
              <a:rPr lang="hr-HR">
                <a:latin typeface="Corbel" panose="020B0503020204020204" pitchFamily="34" charset="0"/>
              </a:rPr>
              <a:t>Koje je njezino internetsko okruženje?</a:t>
            </a:r>
            <a:endParaRPr lang="hr-HR">
              <a:latin typeface="Corbel" panose="020B0503020204020204" pitchFamily="34" charset="0"/>
              <a:ea typeface="Verdana" panose="020B0604030504040204" pitchFamily="34" charset="0"/>
              <a:cs typeface="Verdana" panose="020B0604030504040204" pitchFamily="34" charset="0"/>
            </a:endParaRPr>
          </a:p>
          <a:p>
            <a:pPr marL="285750" lvl="0" indent="-285750">
              <a:buFont typeface="Arial" charset="0"/>
              <a:buChar char="•"/>
            </a:pPr>
            <a:r>
              <a:rPr lang="hr-HR">
                <a:latin typeface="Corbel" panose="020B0503020204020204" pitchFamily="34" charset="0"/>
              </a:rPr>
              <a:t>U kojem kontekstu živi?</a:t>
            </a:r>
          </a:p>
          <a:p>
            <a:pPr marL="285750" lvl="0" indent="-285750">
              <a:buFont typeface="Arial" charset="0"/>
              <a:buChar char="•"/>
            </a:pPr>
            <a:r>
              <a:rPr lang="hr-HR">
                <a:latin typeface="Corbel" panose="020B0503020204020204" pitchFamily="34" charset="0"/>
              </a:rPr>
              <a:t>Kojim jezikom govori?</a:t>
            </a:r>
          </a:p>
          <a:p>
            <a:pPr marL="285750" lvl="0" indent="-285750">
              <a:buFont typeface="Arial" charset="0"/>
              <a:buChar char="•"/>
            </a:pPr>
            <a:r>
              <a:rPr lang="hr-HR">
                <a:latin typeface="Corbel" panose="020B0503020204020204" pitchFamily="34" charset="0"/>
              </a:rPr>
              <a:t>Što znate o njezinoj kogniciji?</a:t>
            </a:r>
            <a:endParaRPr lang="hr-HR">
              <a:latin typeface="Corbel" panose="020B050302020402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
        <p:nvSpPr>
          <p:cNvPr id="13" name="Ovaal 12"/>
          <p:cNvSpPr/>
          <p:nvPr/>
        </p:nvSpPr>
        <p:spPr>
          <a:xfrm>
            <a:off x="8826500" y="1130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4277493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7647" y="516592"/>
            <a:ext cx="4993227" cy="5935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8701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3"/>
          <a:stretch>
            <a:fillRect/>
          </a:stretch>
        </p:blipFill>
        <p:spPr>
          <a:xfrm>
            <a:off x="-63064" y="220724"/>
            <a:ext cx="12276828" cy="6526924"/>
          </a:xfrm>
          <a:prstGeom prst="rect">
            <a:avLst/>
          </a:prstGeom>
        </p:spPr>
      </p:pic>
    </p:spTree>
    <p:extLst>
      <p:ext uri="{BB962C8B-B14F-4D97-AF65-F5344CB8AC3E}">
        <p14:creationId xmlns:p14="http://schemas.microsoft.com/office/powerpoint/2010/main" val="1081238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7675" y="365126"/>
            <a:ext cx="11277599" cy="1148364"/>
          </a:xfrm>
          <a:solidFill>
            <a:schemeClr val="bg1"/>
          </a:solidFill>
        </p:spPr>
        <p:txBody>
          <a:bodyPr>
            <a:normAutofit fontScale="90000"/>
          </a:bodyPr>
          <a:lstStyle/>
          <a:p>
            <a:pPr marL="0" indent="0"/>
            <a:r>
              <a:rPr lang="hr-HR" b="1">
                <a:solidFill>
                  <a:srgbClr val="002060"/>
                </a:solidFill>
                <a:latin typeface="Verdana" panose="020B0604030504040204" pitchFamily="34" charset="0"/>
              </a:rPr>
              <a:t>Poznajete li dobro </a:t>
            </a:r>
            <a:br/>
            <a:r>
              <a:rPr lang="hr-HR" b="1">
                <a:solidFill>
                  <a:srgbClr val="002060"/>
                </a:solidFill>
                <a:latin typeface="Verdana" panose="020B0604030504040204" pitchFamily="34" charset="0"/>
              </a:rPr>
              <a:t>svoju ciljanu publiku?</a:t>
            </a:r>
            <a:endParaRPr lang="hr-HR"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6196578" cy="4351338"/>
          </a:xfrm>
        </p:spPr>
        <p:txBody>
          <a:bodyPr>
            <a:normAutofit lnSpcReduction="10000"/>
          </a:bodyPr>
          <a:lstStyle/>
          <a:p>
            <a:pPr marL="0" indent="0">
              <a:buNone/>
            </a:pPr>
            <a:r>
              <a:rPr lang="hr-HR" dirty="0">
                <a:latin typeface="Corbel" panose="020B0503020204020204" pitchFamily="34" charset="0"/>
              </a:rPr>
              <a:t>Vježba</a:t>
            </a:r>
          </a:p>
          <a:p>
            <a:pPr marL="0" indent="0">
              <a:buNone/>
            </a:pPr>
            <a:r>
              <a:rPr lang="hr-HR" b="1" dirty="0">
                <a:latin typeface="Corbel" panose="020B0503020204020204" pitchFamily="34" charset="0"/>
              </a:rPr>
              <a:t>Podijelite se u tri ili četiri skupine.</a:t>
            </a:r>
          </a:p>
          <a:p>
            <a:pPr marL="0" indent="0">
              <a:buNone/>
            </a:pPr>
            <a:r>
              <a:rPr lang="hr-HR" b="1" dirty="0">
                <a:latin typeface="Corbel" panose="020B0503020204020204" pitchFamily="34" charset="0"/>
              </a:rPr>
              <a:t>Ako je vaša ciljana skupina jedna osoba...</a:t>
            </a:r>
          </a:p>
          <a:p>
            <a:pPr marL="0" indent="0">
              <a:buNone/>
            </a:pPr>
            <a:r>
              <a:rPr lang="hr-HR" b="1" dirty="0">
                <a:latin typeface="Corbel" panose="020B0503020204020204" pitchFamily="34" charset="0"/>
              </a:rPr>
              <a:t>Nacrtajte je</a:t>
            </a:r>
          </a:p>
          <a:p>
            <a:pPr marL="0" indent="0">
              <a:buNone/>
            </a:pPr>
            <a:r>
              <a:rPr lang="hr-HR" b="1" dirty="0">
                <a:latin typeface="Corbel" panose="020B0503020204020204" pitchFamily="34" charset="0"/>
              </a:rPr>
              <a:t>Sa skupinom raspravite o njegovim/njezinim karakteristikama</a:t>
            </a:r>
          </a:p>
          <a:p>
            <a:pPr marL="0" indent="0">
              <a:buNone/>
            </a:pPr>
            <a:r>
              <a:rPr lang="hr-HR" b="1" dirty="0">
                <a:latin typeface="Corbel" panose="020B0503020204020204" pitchFamily="34" charset="0"/>
              </a:rPr>
              <a:t>Međusobno si postavljajte pitanja koja će pomoći u izradi detaljnije slike</a:t>
            </a:r>
          </a:p>
          <a:p>
            <a:pPr marL="0" indent="0">
              <a:buNone/>
            </a:pPr>
            <a:r>
              <a:rPr lang="hr-HR" dirty="0">
                <a:latin typeface="Corbel" panose="020B0503020204020204" pitchFamily="34" charset="0"/>
              </a:rPr>
              <a:t>20 minuta </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8" name="Groep 7"/>
          <p:cNvGrpSpPr/>
          <p:nvPr/>
        </p:nvGrpSpPr>
        <p:grpSpPr>
          <a:xfrm>
            <a:off x="7034778" y="173418"/>
            <a:ext cx="5020995" cy="6589986"/>
            <a:chOff x="7034778" y="173418"/>
            <a:chExt cx="5020995" cy="6589986"/>
          </a:xfrm>
        </p:grpSpPr>
        <p:pic>
          <p:nvPicPr>
            <p:cNvPr id="5" name="Afbeelding 4" descr="http://2.bp.blogspot.com/-YKVEK_YWqGM/TkmI0mkw6nI/AAAAAAAAFi8/bIS6zgff1iw/s400/coloring_book_page_jpg_468x609_q85.jpg"/>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250283" y="957913"/>
              <a:ext cx="6589986" cy="5020995"/>
            </a:xfrm>
            <a:prstGeom prst="rect">
              <a:avLst/>
            </a:prstGeom>
            <a:noFill/>
            <a:ln>
              <a:noFill/>
            </a:ln>
          </p:spPr>
        </p:pic>
        <p:sp>
          <p:nvSpPr>
            <p:cNvPr id="7" name="Tekstvak 6"/>
            <p:cNvSpPr txBox="1"/>
            <p:nvPr/>
          </p:nvSpPr>
          <p:spPr>
            <a:xfrm>
              <a:off x="8754351" y="2506717"/>
              <a:ext cx="1398643" cy="1446550"/>
            </a:xfrm>
            <a:prstGeom prst="rect">
              <a:avLst/>
            </a:prstGeom>
            <a:solidFill>
              <a:schemeClr val="bg1"/>
            </a:solidFill>
          </p:spPr>
          <p:txBody>
            <a:bodyPr wrap="square" rtlCol="0">
              <a:spAutoFit/>
            </a:bodyPr>
            <a:lstStyle/>
            <a:p>
              <a:pPr algn="ctr"/>
              <a:r>
                <a:rPr lang="hr-HR" sz="8800" b="1"/>
                <a:t>?</a:t>
              </a:r>
            </a:p>
          </p:txBody>
        </p:sp>
      </p:grpSp>
      <p:cxnSp>
        <p:nvCxnSpPr>
          <p:cNvPr id="9" name="Rechte verbindingslijn met pijl 8"/>
          <p:cNvCxnSpPr/>
          <p:nvPr/>
        </p:nvCxnSpPr>
        <p:spPr>
          <a:xfrm flipV="1">
            <a:off x="7922525" y="1569493"/>
            <a:ext cx="914400" cy="122829"/>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kstvak 9"/>
          <p:cNvSpPr txBox="1"/>
          <p:nvPr/>
        </p:nvSpPr>
        <p:spPr>
          <a:xfrm>
            <a:off x="6967181" y="1064523"/>
            <a:ext cx="1473958" cy="1569660"/>
          </a:xfrm>
          <a:prstGeom prst="rect">
            <a:avLst/>
          </a:prstGeom>
          <a:noFill/>
        </p:spPr>
        <p:txBody>
          <a:bodyPr wrap="square" rtlCol="0">
            <a:spAutoFit/>
          </a:bodyPr>
          <a:lstStyle/>
          <a:p>
            <a:pPr algn="ctr"/>
            <a:r>
              <a:rPr lang="hr-HR" sz="3200" b="1">
                <a:solidFill>
                  <a:srgbClr val="FF0000"/>
                </a:solidFill>
              </a:rPr>
              <a:t>Tko ste vi?</a:t>
            </a:r>
          </a:p>
        </p:txBody>
      </p:sp>
    </p:spTree>
    <p:extLst>
      <p:ext uri="{BB962C8B-B14F-4D97-AF65-F5344CB8AC3E}">
        <p14:creationId xmlns:p14="http://schemas.microsoft.com/office/powerpoint/2010/main" val="170471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go_ce-en-rvb-h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87401" y="4775629"/>
            <a:ext cx="2166938" cy="15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jdelijke aanduiding voor inhoud 4"/>
          <p:cNvSpPr>
            <a:spLocks noGrp="1"/>
          </p:cNvSpPr>
          <p:nvPr>
            <p:ph sz="half" idx="2"/>
          </p:nvPr>
        </p:nvSpPr>
        <p:spPr>
          <a:xfrm>
            <a:off x="7301317" y="1597232"/>
            <a:ext cx="4086225" cy="502443"/>
          </a:xfrm>
        </p:spPr>
        <p:txBody>
          <a:bodyPr>
            <a:normAutofit/>
          </a:bodyPr>
          <a:lstStyle/>
          <a:p>
            <a:pPr marL="0" indent="0" algn="ctr">
              <a:buNone/>
            </a:pPr>
            <a:r>
              <a:rPr lang="hr-HR"/>
              <a:t>Partneri</a:t>
            </a:r>
          </a:p>
        </p:txBody>
      </p:sp>
      <p:sp>
        <p:nvSpPr>
          <p:cNvPr id="2" name="Titel 1"/>
          <p:cNvSpPr>
            <a:spLocks noGrp="1"/>
          </p:cNvSpPr>
          <p:nvPr>
            <p:ph type="title"/>
          </p:nvPr>
        </p:nvSpPr>
        <p:spPr>
          <a:xfrm>
            <a:off x="838200" y="365125"/>
            <a:ext cx="11353800" cy="1325563"/>
          </a:xfrm>
        </p:spPr>
        <p:txBody>
          <a:bodyPr>
            <a:normAutofit/>
          </a:bodyPr>
          <a:lstStyle/>
          <a:p>
            <a:r>
              <a:rPr lang="hr-HR" sz="3600" b="1">
                <a:solidFill>
                  <a:srgbClr val="002060"/>
                </a:solidFill>
                <a:latin typeface="Verdana" panose="020B0604030504040204" pitchFamily="34" charset="0"/>
              </a:rPr>
              <a:t>Program</a:t>
            </a:r>
            <a:r>
              <a:rPr lang="hr-HR"/>
              <a:t> </a:t>
            </a:r>
            <a:r>
              <a:rPr lang="hr-HR" sz="3600" b="1">
                <a:solidFill>
                  <a:srgbClr val="002060"/>
                </a:solidFill>
                <a:latin typeface="Verdana" panose="020B0604030504040204" pitchFamily="34" charset="0"/>
              </a:rPr>
              <a:t>osnaživanja civilnog društva</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sz="half" idx="1"/>
          </p:nvPr>
        </p:nvSpPr>
        <p:spPr>
          <a:xfrm>
            <a:off x="838199" y="1684527"/>
            <a:ext cx="6029325" cy="3138488"/>
          </a:xfrm>
        </p:spPr>
        <p:txBody>
          <a:bodyPr>
            <a:normAutofit fontScale="92500" lnSpcReduction="20000"/>
          </a:bodyPr>
          <a:lstStyle/>
          <a:p>
            <a:r>
              <a:rPr lang="hr-HR" b="1">
                <a:solidFill>
                  <a:srgbClr val="002060"/>
                </a:solidFill>
                <a:latin typeface="Corbel" panose="020B0503020204020204" pitchFamily="34" charset="0"/>
              </a:rPr>
              <a:t>Cilj: </a:t>
            </a:r>
            <a:r>
              <a:rPr lang="hr-HR">
                <a:latin typeface="Corbel" panose="020B0503020204020204" pitchFamily="34" charset="0"/>
              </a:rPr>
              <a:t>podržati lokalno civilno društvo u suprotstavljanju nasilnom ekstremizmu na internetu</a:t>
            </a:r>
          </a:p>
          <a:p>
            <a:r>
              <a:rPr lang="hr-HR" b="1">
                <a:solidFill>
                  <a:srgbClr val="002060"/>
                </a:solidFill>
                <a:latin typeface="Corbel" panose="020B0503020204020204" pitchFamily="34" charset="0"/>
              </a:rPr>
              <a:t>Pokrenula</a:t>
            </a:r>
            <a:r>
              <a:rPr lang="hr-HR"/>
              <a:t> </a:t>
            </a:r>
            <a:r>
              <a:rPr lang="hr-HR">
                <a:latin typeface="Corbel" panose="020B0503020204020204" pitchFamily="34" charset="0"/>
              </a:rPr>
              <a:t>ga je Europska komisija na 2.</a:t>
            </a:r>
            <a:r>
              <a:rPr lang="hr-HR"/>
              <a:t> </a:t>
            </a:r>
            <a:r>
              <a:rPr lang="hr-HR">
                <a:latin typeface="Corbel" panose="020B0503020204020204" pitchFamily="34" charset="0"/>
              </a:rPr>
              <a:t>internetskom forumu EU-a održanom 8. prosinca 2016.</a:t>
            </a:r>
          </a:p>
          <a:p>
            <a:r>
              <a:rPr lang="hr-HR" b="1">
                <a:solidFill>
                  <a:srgbClr val="002060"/>
                </a:solidFill>
                <a:latin typeface="Corbel" panose="020B0503020204020204" pitchFamily="34" charset="0"/>
              </a:rPr>
              <a:t>Sada: </a:t>
            </a:r>
            <a:r>
              <a:rPr lang="hr-HR">
                <a:latin typeface="Corbel" panose="020B0503020204020204" pitchFamily="34" charset="0"/>
              </a:rPr>
              <a:t>Razvoj mreže + programa obuke u zemljama EU-a </a:t>
            </a:r>
          </a:p>
          <a:p>
            <a:r>
              <a:rPr lang="hr-HR" b="1">
                <a:solidFill>
                  <a:srgbClr val="002060"/>
                </a:solidFill>
                <a:latin typeface="Corbel" panose="020B0503020204020204" pitchFamily="34" charset="0"/>
              </a:rPr>
              <a:t>Sljedeće: </a:t>
            </a:r>
            <a:r>
              <a:rPr lang="hr-HR">
                <a:latin typeface="Corbel" panose="020B0503020204020204" pitchFamily="34" charset="0"/>
              </a:rPr>
              <a:t>Poziv na dostavu prijedloga</a:t>
            </a: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8301473" y="5331284"/>
            <a:ext cx="2118995" cy="708025"/>
          </a:xfrm>
          <a:prstGeom prst="rect">
            <a:avLst/>
          </a:prstGeom>
          <a:noFill/>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68296" y="3341516"/>
            <a:ext cx="1212798"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56924" y="2034590"/>
            <a:ext cx="1035543" cy="1056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Afbeelding 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0900" y="2034591"/>
            <a:ext cx="1058866" cy="1056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Afbeelding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50900" y="3366703"/>
            <a:ext cx="1061199" cy="105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jdelijke aanduiding voor inhoud 4"/>
          <p:cNvSpPr txBox="1">
            <a:spLocks/>
          </p:cNvSpPr>
          <p:nvPr/>
        </p:nvSpPr>
        <p:spPr>
          <a:xfrm>
            <a:off x="7313099" y="4800668"/>
            <a:ext cx="4086225" cy="5024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hr-HR"/>
              <a:t>Potpora</a:t>
            </a:r>
          </a:p>
        </p:txBody>
      </p:sp>
    </p:spTree>
    <p:extLst>
      <p:ext uri="{BB962C8B-B14F-4D97-AF65-F5344CB8AC3E}">
        <p14:creationId xmlns:p14="http://schemas.microsoft.com/office/powerpoint/2010/main" val="605762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hr-HR" sz="4000" b="1" dirty="0">
                <a:solidFill>
                  <a:srgbClr val="002060"/>
                </a:solidFill>
                <a:latin typeface="Verdana" panose="020B0604030504040204" pitchFamily="34" charset="0"/>
              </a:rPr>
              <a:t>Što treba i što ne treba činiti</a:t>
            </a:r>
            <a:endParaRPr lang="hr-H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ijdelijke aanduiding voor inhoud 4"/>
          <p:cNvSpPr>
            <a:spLocks noGrp="1"/>
          </p:cNvSpPr>
          <p:nvPr>
            <p:ph idx="1"/>
          </p:nvPr>
        </p:nvSpPr>
        <p:spPr>
          <a:xfrm>
            <a:off x="5404513" y="1825625"/>
            <a:ext cx="5949287" cy="4351338"/>
          </a:xfrm>
        </p:spPr>
        <p:txBody>
          <a:bodyPr/>
          <a:lstStyle/>
          <a:p>
            <a:r>
              <a:rPr lang="hr-HR" dirty="0">
                <a:latin typeface="Corbel" panose="020B0503020204020204" pitchFamily="34" charset="0"/>
              </a:rPr>
              <a:t>Publika</a:t>
            </a:r>
          </a:p>
          <a:p>
            <a:r>
              <a:rPr lang="hr-HR" dirty="0">
                <a:latin typeface="Corbel" panose="020B0503020204020204" pitchFamily="34" charset="0"/>
              </a:rPr>
              <a:t>Medijski kanali</a:t>
            </a:r>
          </a:p>
          <a:p>
            <a:r>
              <a:rPr lang="hr-HR" dirty="0">
                <a:latin typeface="Corbel" panose="020B0503020204020204" pitchFamily="34" charset="0"/>
              </a:rPr>
              <a:t>Praćenje i evaluacija</a:t>
            </a:r>
          </a:p>
          <a:p>
            <a:r>
              <a:rPr lang="hr-HR" dirty="0">
                <a:latin typeface="Corbel" panose="020B0503020204020204" pitchFamily="34" charset="0"/>
              </a:rPr>
              <a:t>Poziv na djelovanje</a:t>
            </a:r>
          </a:p>
          <a:p>
            <a:r>
              <a:rPr lang="hr-HR" dirty="0">
                <a:latin typeface="Corbel" panose="020B0503020204020204" pitchFamily="34" charset="0"/>
              </a:rPr>
              <a:t>Intervencija</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4890" y="1644347"/>
            <a:ext cx="3140489" cy="4598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89476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hr-HR" sz="3600" b="1">
                <a:solidFill>
                  <a:srgbClr val="002060"/>
                </a:solidFill>
                <a:latin typeface="Verdana" panose="020B0604030504040204" pitchFamily="34" charset="0"/>
              </a:rPr>
              <a:t>Pauza za ručak</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hr-HR" sz="2800">
                <a:latin typeface="Corbel" panose="020B0503020204020204" pitchFamily="34" charset="0"/>
              </a:rPr>
              <a:t>12.30 – 13.30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al 2"/>
          <p:cNvSpPr/>
          <p:nvPr/>
        </p:nvSpPr>
        <p:spPr>
          <a:xfrm>
            <a:off x="1524000" y="2679700"/>
            <a:ext cx="5981700" cy="2691600"/>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Koja je vaša poruka?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
        <p:nvSpPr>
          <p:cNvPr id="12" name="Ovaal 11"/>
          <p:cNvSpPr/>
          <p:nvPr/>
        </p:nvSpPr>
        <p:spPr>
          <a:xfrm>
            <a:off x="8826500" y="21463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le toelichting 12"/>
          <p:cNvSpPr/>
          <p:nvPr/>
        </p:nvSpPr>
        <p:spPr>
          <a:xfrm>
            <a:off x="532263" y="1658042"/>
            <a:ext cx="5142931" cy="2308325"/>
          </a:xfrm>
          <a:prstGeom prst="wedgeEllipseCallout">
            <a:avLst>
              <a:gd name="adj1" fmla="val -58785"/>
              <a:gd name="adj2" fmla="val 59753"/>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sz="4400" b="1" i="1">
                <a:solidFill>
                  <a:schemeClr val="accent1">
                    <a:lumMod val="50000"/>
                  </a:schemeClr>
                </a:solidFill>
                <a:latin typeface="Comic Sans MS" panose="030F0702030302020204" pitchFamily="66" charset="0"/>
              </a:rPr>
              <a:t>Reci mi svoju poruku…</a:t>
            </a:r>
          </a:p>
        </p:txBody>
      </p:sp>
      <p:sp>
        <p:nvSpPr>
          <p:cNvPr id="14" name="Ovale toelichting 13"/>
          <p:cNvSpPr/>
          <p:nvPr/>
        </p:nvSpPr>
        <p:spPr>
          <a:xfrm>
            <a:off x="3509746" y="3687428"/>
            <a:ext cx="5142931" cy="2308325"/>
          </a:xfrm>
          <a:prstGeom prst="wedgeEllipseCallout">
            <a:avLst>
              <a:gd name="adj1" fmla="val 54167"/>
              <a:gd name="adj2" fmla="val 68680"/>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5400" b="1" i="1">
              <a:solidFill>
                <a:schemeClr val="accent1">
                  <a:lumMod val="50000"/>
                </a:schemeClr>
              </a:solidFill>
            </a:endParaRPr>
          </a:p>
        </p:txBody>
      </p:sp>
      <p:sp>
        <p:nvSpPr>
          <p:cNvPr id="15" name="Tekstvak 14"/>
          <p:cNvSpPr txBox="1"/>
          <p:nvPr/>
        </p:nvSpPr>
        <p:spPr>
          <a:xfrm>
            <a:off x="3827751" y="4114625"/>
            <a:ext cx="4567276" cy="1446550"/>
          </a:xfrm>
          <a:prstGeom prst="rect">
            <a:avLst/>
          </a:prstGeom>
          <a:noFill/>
        </p:spPr>
        <p:txBody>
          <a:bodyPr wrap="none" rtlCol="0">
            <a:spAutoFit/>
          </a:bodyPr>
          <a:lstStyle/>
          <a:p>
            <a:pPr algn="ctr"/>
            <a:r>
              <a:rPr lang="hr-HR" sz="4400" b="1" i="1">
                <a:solidFill>
                  <a:schemeClr val="accent1">
                    <a:lumMod val="50000"/>
                  </a:schemeClr>
                </a:solidFill>
                <a:latin typeface="Comic Sans MS" panose="030F0702030302020204" pitchFamily="66" charset="0"/>
              </a:rPr>
              <a:t>…je li pozitivna </a:t>
            </a:r>
          </a:p>
          <a:p>
            <a:pPr algn="ctr"/>
            <a:r>
              <a:rPr lang="hr-HR" sz="4400" b="1" i="1">
                <a:solidFill>
                  <a:schemeClr val="accent1">
                    <a:lumMod val="50000"/>
                  </a:schemeClr>
                </a:solidFill>
                <a:latin typeface="Comic Sans MS" panose="030F0702030302020204" pitchFamily="66" charset="0"/>
              </a:rPr>
              <a:t>ili je kritična?</a:t>
            </a:r>
          </a:p>
        </p:txBody>
      </p:sp>
    </p:spTree>
    <p:extLst>
      <p:ext uri="{BB962C8B-B14F-4D97-AF65-F5344CB8AC3E}">
        <p14:creationId xmlns:p14="http://schemas.microsoft.com/office/powerpoint/2010/main" val="10694166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071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030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558" r="8624"/>
          <a:stretch/>
        </p:blipFill>
        <p:spPr bwMode="auto">
          <a:xfrm>
            <a:off x="-1" y="0"/>
            <a:ext cx="12192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73563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101"/>
          <a:stretch/>
        </p:blipFill>
        <p:spPr bwMode="auto">
          <a:xfrm>
            <a:off x="1" y="34809"/>
            <a:ext cx="12230100" cy="68231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73243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122977" cy="1325563"/>
          </a:xfrm>
        </p:spPr>
        <p:txBody>
          <a:bodyPr>
            <a:normAutofit/>
          </a:bodyPr>
          <a:lstStyle/>
          <a:p>
            <a:r>
              <a:rPr lang="hr-HR" sz="4000" b="1">
                <a:solidFill>
                  <a:srgbClr val="002060"/>
                </a:solidFill>
                <a:latin typeface="Verdana" panose="020B0604030504040204" pitchFamily="34" charset="0"/>
              </a:rPr>
              <a:t>Kako osmisliti atraktivan sadržaj</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r>
              <a:rPr lang="hr-HR" dirty="0">
                <a:latin typeface="Corbel" panose="020B0503020204020204" pitchFamily="34" charset="0"/>
              </a:rPr>
              <a:t>Razmišljajte o ciljevima svoje kampanje!</a:t>
            </a:r>
          </a:p>
          <a:p>
            <a:pPr lvl="1"/>
            <a:r>
              <a:rPr lang="hr-HR" sz="2800" dirty="0">
                <a:latin typeface="Corbel" panose="020B0503020204020204" pitchFamily="34" charset="0"/>
              </a:rPr>
              <a:t>Ako je vaš cilj interakcija s publikom, organizirajte sadržaj koji je dovoljno zanimljiv da potakne dijalog. </a:t>
            </a:r>
          </a:p>
          <a:p>
            <a:pPr lvl="1"/>
            <a:r>
              <a:rPr lang="hr-HR" sz="2800" dirty="0">
                <a:latin typeface="Corbel" panose="020B0503020204020204" pitchFamily="34" charset="0"/>
              </a:rPr>
              <a:t>Ako želite da publika djeluje, kako ćete je uvjeriti?</a:t>
            </a:r>
          </a:p>
          <a:p>
            <a:pPr lvl="1"/>
            <a:r>
              <a:rPr lang="hr-HR" sz="2800" dirty="0">
                <a:latin typeface="Corbel" panose="020B0503020204020204" pitchFamily="34" charset="0"/>
              </a:rPr>
              <a:t>Ako želite da nešto nauči, ne ponašajte se kao nastavnik.</a:t>
            </a:r>
          </a:p>
          <a:p>
            <a:r>
              <a:rPr lang="hr-HR" dirty="0">
                <a:latin typeface="Corbel" panose="020B0503020204020204" pitchFamily="34" charset="0"/>
              </a:rPr>
              <a:t>Ponudite sadržaj s dodanom vrijednošću, budite zabavni i zanimljivi!</a:t>
            </a:r>
          </a:p>
          <a:p>
            <a:endParaRPr lang="hr-HR"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304249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Tko je prijenosnik poruke?</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a:bodyPr>
          <a:lstStyle/>
          <a:p>
            <a:pPr marL="0" indent="0" algn="ctr">
              <a:buNone/>
            </a:pPr>
            <a:endParaRPr lang="hr-HR">
              <a:latin typeface="Corbel" panose="020B0503020204020204" pitchFamily="34" charset="0"/>
            </a:endParaRPr>
          </a:p>
          <a:p>
            <a:pPr marL="0" indent="0" algn="ctr">
              <a:buNone/>
            </a:pPr>
            <a:r>
              <a:rPr lang="hr-HR">
                <a:latin typeface="Corbel" panose="020B0503020204020204" pitchFamily="34" charset="0"/>
              </a:rPr>
              <a:t>Plenarna rasprava </a:t>
            </a:r>
          </a:p>
          <a:p>
            <a:pPr marL="0" indent="0" algn="ctr">
              <a:buNone/>
            </a:pPr>
            <a:r>
              <a:rPr lang="hr-HR" b="1">
                <a:latin typeface="Corbel" panose="020B0503020204020204" pitchFamily="34" charset="0"/>
              </a:rPr>
              <a:t>Poruka i prijenosnik poruke u </a:t>
            </a:r>
            <a:br/>
            <a:r>
              <a:rPr lang="hr-HR" b="1">
                <a:latin typeface="Corbel" panose="020B0503020204020204" pitchFamily="34" charset="0"/>
              </a:rPr>
              <a:t>sljedećim su primjerima …</a:t>
            </a:r>
          </a:p>
          <a:p>
            <a:pPr marL="0" indent="0" algn="ctr">
              <a:buNone/>
            </a:pPr>
            <a:endParaRPr lang="hr-HR" b="1">
              <a:latin typeface="Corbel" panose="020B0503020204020204" pitchFamily="34" charset="0"/>
            </a:endParaRPr>
          </a:p>
          <a:p>
            <a:pPr marL="0" indent="0" algn="ctr">
              <a:buNone/>
            </a:pPr>
            <a:r>
              <a:rPr lang="hr-HR" b="1">
                <a:latin typeface="Corbel" panose="020B0503020204020204" pitchFamily="34" charset="0"/>
              </a:rPr>
              <a:t>… vjerodostojni, konzistentni, </a:t>
            </a:r>
          </a:p>
          <a:p>
            <a:pPr marL="0" indent="0" algn="ctr">
              <a:buNone/>
            </a:pPr>
            <a:r>
              <a:rPr lang="hr-HR" b="1">
                <a:latin typeface="Corbel" panose="020B0503020204020204" pitchFamily="34" charset="0"/>
              </a:rPr>
              <a:t>uvjerljivi, povezani?</a:t>
            </a:r>
          </a:p>
          <a:p>
            <a:pPr marL="0" indent="0" algn="ctr">
              <a:buNone/>
            </a:pPr>
            <a:endParaRPr lang="hr-HR">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14" name="Groep 13"/>
          <p:cNvGrpSpPr/>
          <p:nvPr/>
        </p:nvGrpSpPr>
        <p:grpSpPr>
          <a:xfrm>
            <a:off x="9257166" y="165100"/>
            <a:ext cx="2808515" cy="6600745"/>
            <a:chOff x="9257166" y="165100"/>
            <a:chExt cx="2808515" cy="6600745"/>
          </a:xfrm>
        </p:grpSpPr>
        <p:sp>
          <p:nvSpPr>
            <p:cNvPr id="15" name="Rechthoek 1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6" name="Tekstvak 1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17" name="Tekstvak 1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18" name="Tekstvak 1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19" name="Tekstvak 1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20" name="Tekstvak 1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21" name="Tekstvak 2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
        <p:nvSpPr>
          <p:cNvPr id="22" name="Ovaal 21"/>
          <p:cNvSpPr/>
          <p:nvPr/>
        </p:nvSpPr>
        <p:spPr>
          <a:xfrm>
            <a:off x="8826500" y="33020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315807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r-HR"/>
              <a:t>Primjer</a:t>
            </a:r>
          </a:p>
        </p:txBody>
      </p:sp>
      <p:sp>
        <p:nvSpPr>
          <p:cNvPr id="3" name="Tijdelijke aanduiding voor inhoud 2"/>
          <p:cNvSpPr>
            <a:spLocks noGrp="1"/>
          </p:cNvSpPr>
          <p:nvPr>
            <p:ph idx="1"/>
          </p:nvPr>
        </p:nvSpPr>
        <p:spPr/>
        <p:txBody>
          <a:bodyPr/>
          <a:lstStyle/>
          <a:p>
            <a:r>
              <a:rPr lang="hr-HR"/>
              <a:t>Videozapis, crna kosa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70869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930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84" t="6888" r="4022" b="4646"/>
          <a:stretch/>
        </p:blipFill>
        <p:spPr bwMode="auto">
          <a:xfrm>
            <a:off x="-1" y="0"/>
            <a:ext cx="12192001" cy="6910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9221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Razmjena iskustva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hr-HR" dirty="0">
                <a:latin typeface="Corbel" panose="020B0503020204020204" pitchFamily="34" charset="0"/>
              </a:rPr>
              <a:t>Raspravite u parovima</a:t>
            </a:r>
          </a:p>
          <a:p>
            <a:pPr lvl="1"/>
            <a:endParaRPr lang="hr-HR" sz="2800" dirty="0">
              <a:latin typeface="Corbel" panose="020B0503020204020204" pitchFamily="34" charset="0"/>
            </a:endParaRPr>
          </a:p>
          <a:p>
            <a:pPr marL="457200" lvl="1" indent="0" algn="ctr">
              <a:buNone/>
            </a:pPr>
            <a:r>
              <a:rPr lang="hr-HR" sz="2800" b="1" dirty="0">
                <a:latin typeface="Corbel" panose="020B0503020204020204" pitchFamily="34" charset="0"/>
              </a:rPr>
              <a:t>Vaše iskustvo u komunikaciji s ciljanom publikom</a:t>
            </a:r>
          </a:p>
          <a:p>
            <a:pPr marL="457200" lvl="1" indent="0" algn="ctr">
              <a:buNone/>
            </a:pPr>
            <a:r>
              <a:rPr lang="hr-HR" sz="2800" b="1" dirty="0">
                <a:latin typeface="Corbel" panose="020B0503020204020204" pitchFamily="34" charset="0"/>
              </a:rPr>
              <a:t>Izazovi u prenošenju svojeg protuargumenta / alternativnog argumenta</a:t>
            </a:r>
          </a:p>
          <a:p>
            <a:pPr marL="457200" lvl="1" indent="0" algn="ctr">
              <a:buNone/>
            </a:pPr>
            <a:r>
              <a:rPr lang="hr-HR" sz="2800" b="1" dirty="0">
                <a:latin typeface="Corbel" panose="020B0503020204020204" pitchFamily="34" charset="0"/>
              </a:rPr>
              <a:t>Vaše potrebe u vezi s internetskim vođenjem kampanja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069557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335" b="19010"/>
          <a:stretch/>
        </p:blipFill>
        <p:spPr bwMode="auto">
          <a:xfrm>
            <a:off x="0" y="1"/>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032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Vjerodostojnost je ključ uspjeha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b="1" dirty="0">
                <a:latin typeface="Corbel" panose="020B0503020204020204" pitchFamily="34" charset="0"/>
              </a:rPr>
              <a:t>Često je prijenosnik poruke uspješniji kada je dosljedan/na u očima ciljane publike.</a:t>
            </a:r>
          </a:p>
          <a:p>
            <a:pPr marL="0" indent="0" algn="ctr">
              <a:buNone/>
            </a:pPr>
            <a:endParaRPr lang="hr-HR" dirty="0">
              <a:latin typeface="Corbel" panose="020B0503020204020204" pitchFamily="34" charset="0"/>
              <a:ea typeface="Verdana" panose="020B0604030504040204" pitchFamily="34" charset="0"/>
              <a:cs typeface="Verdana" panose="020B0604030504040204" pitchFamily="34" charset="0"/>
            </a:endParaRPr>
          </a:p>
          <a:p>
            <a:pPr marL="0" indent="0" algn="ctr">
              <a:buNone/>
            </a:pPr>
            <a:r>
              <a:rPr lang="hr-HR" dirty="0">
                <a:latin typeface="Corbel" panose="020B0503020204020204" pitchFamily="34" charset="0"/>
              </a:rPr>
              <a:t>Često, ali ne i uvijek, dosljednost pospješuje osoba koja</a:t>
            </a:r>
          </a:p>
          <a:p>
            <a:pPr algn="ctr"/>
            <a:r>
              <a:rPr lang="hr-HR" dirty="0">
                <a:latin typeface="Corbel" panose="020B0503020204020204" pitchFamily="34" charset="0"/>
              </a:rPr>
              <a:t>je uvjerljiva, ali i srodna</a:t>
            </a:r>
          </a:p>
          <a:p>
            <a:pPr algn="ctr"/>
            <a:r>
              <a:rPr lang="hr-HR" dirty="0">
                <a:latin typeface="Corbel" panose="020B0503020204020204" pitchFamily="34" charset="0"/>
              </a:rPr>
              <a:t>i koristi se činjenicama i brojčanim iznosima kao i emocijama i uvjerenjima.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132423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Afbeelding 19"/>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2054" name="Picture 6" descr="http://www.colmontserrat.cat/wp-content/uploads/2016/10/charla_318-533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7407" y="14345"/>
            <a:ext cx="3124396" cy="31243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9079" y="1119068"/>
            <a:ext cx="3562350" cy="54768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s://www.tenstickers.nl/muurstickers/img/preview/muursticker-kinderen-lego-poppetje-444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017" y="1105421"/>
            <a:ext cx="3562350" cy="547687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Rechte verbindingslijn met pijl 6"/>
          <p:cNvCxnSpPr>
            <a:stCxn id="8" idx="2"/>
          </p:cNvCxnSpPr>
          <p:nvPr/>
        </p:nvCxnSpPr>
        <p:spPr>
          <a:xfrm>
            <a:off x="1057698" y="1465193"/>
            <a:ext cx="1235123"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 name="Tekstvak 7"/>
          <p:cNvSpPr txBox="1"/>
          <p:nvPr/>
        </p:nvSpPr>
        <p:spPr>
          <a:xfrm>
            <a:off x="191065" y="818862"/>
            <a:ext cx="1733266" cy="646331"/>
          </a:xfrm>
          <a:prstGeom prst="rect">
            <a:avLst/>
          </a:prstGeom>
          <a:noFill/>
        </p:spPr>
        <p:txBody>
          <a:bodyPr wrap="square" rtlCol="0">
            <a:spAutoFit/>
          </a:bodyPr>
          <a:lstStyle/>
          <a:p>
            <a:r>
              <a:rPr lang="hr-HR" sz="3600" b="1">
                <a:solidFill>
                  <a:srgbClr val="0070C0"/>
                </a:solidFill>
              </a:rPr>
              <a:t>Glava</a:t>
            </a:r>
            <a:endParaRPr lang="hr-HR" b="1">
              <a:solidFill>
                <a:srgbClr val="0070C0"/>
              </a:solidFill>
            </a:endParaRPr>
          </a:p>
        </p:txBody>
      </p:sp>
      <p:cxnSp>
        <p:nvCxnSpPr>
          <p:cNvPr id="13" name="Rechte verbindingslijn met pijl 12"/>
          <p:cNvCxnSpPr>
            <a:stCxn id="14" idx="2"/>
          </p:cNvCxnSpPr>
          <p:nvPr/>
        </p:nvCxnSpPr>
        <p:spPr>
          <a:xfrm>
            <a:off x="1210098" y="2859561"/>
            <a:ext cx="2283726" cy="44549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kstvak 13"/>
          <p:cNvSpPr txBox="1"/>
          <p:nvPr/>
        </p:nvSpPr>
        <p:spPr>
          <a:xfrm>
            <a:off x="343465" y="2213230"/>
            <a:ext cx="1733266" cy="646331"/>
          </a:xfrm>
          <a:prstGeom prst="rect">
            <a:avLst/>
          </a:prstGeom>
          <a:noFill/>
        </p:spPr>
        <p:txBody>
          <a:bodyPr wrap="square" rtlCol="0">
            <a:spAutoFit/>
          </a:bodyPr>
          <a:lstStyle/>
          <a:p>
            <a:r>
              <a:rPr lang="hr-HR" sz="3600" b="1">
                <a:solidFill>
                  <a:srgbClr val="0070C0"/>
                </a:solidFill>
              </a:rPr>
              <a:t>Srce</a:t>
            </a:r>
            <a:endParaRPr lang="hr-HR" b="1">
              <a:solidFill>
                <a:srgbClr val="0070C0"/>
              </a:solidFill>
            </a:endParaRPr>
          </a:p>
        </p:txBody>
      </p:sp>
      <p:cxnSp>
        <p:nvCxnSpPr>
          <p:cNvPr id="16" name="Rechte verbindingslijn met pijl 15"/>
          <p:cNvCxnSpPr>
            <a:stCxn id="17" idx="2"/>
          </p:cNvCxnSpPr>
          <p:nvPr/>
        </p:nvCxnSpPr>
        <p:spPr>
          <a:xfrm flipV="1">
            <a:off x="1210098" y="3857505"/>
            <a:ext cx="2004094" cy="95584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7" name="Tekstvak 16"/>
          <p:cNvSpPr txBox="1"/>
          <p:nvPr/>
        </p:nvSpPr>
        <p:spPr>
          <a:xfrm>
            <a:off x="343465" y="4167023"/>
            <a:ext cx="1733266" cy="646331"/>
          </a:xfrm>
          <a:prstGeom prst="rect">
            <a:avLst/>
          </a:prstGeom>
          <a:noFill/>
        </p:spPr>
        <p:txBody>
          <a:bodyPr wrap="square" rtlCol="0">
            <a:spAutoFit/>
          </a:bodyPr>
          <a:lstStyle/>
          <a:p>
            <a:r>
              <a:rPr lang="hr-HR" sz="3600" b="1">
                <a:solidFill>
                  <a:srgbClr val="0070C0"/>
                </a:solidFill>
              </a:rPr>
              <a:t>Trbuh</a:t>
            </a:r>
            <a:endParaRPr lang="hr-HR" b="1">
              <a:solidFill>
                <a:srgbClr val="0070C0"/>
              </a:solidFill>
            </a:endParaRPr>
          </a:p>
        </p:txBody>
      </p:sp>
      <p:sp>
        <p:nvSpPr>
          <p:cNvPr id="2" name="Tekstvak 1"/>
          <p:cNvSpPr txBox="1"/>
          <p:nvPr/>
        </p:nvSpPr>
        <p:spPr>
          <a:xfrm>
            <a:off x="2097845" y="4556059"/>
            <a:ext cx="2265262" cy="646331"/>
          </a:xfrm>
          <a:prstGeom prst="rect">
            <a:avLst/>
          </a:prstGeom>
          <a:noFill/>
        </p:spPr>
        <p:txBody>
          <a:bodyPr wrap="square" rtlCol="0">
            <a:spAutoFit/>
          </a:bodyPr>
          <a:lstStyle/>
          <a:p>
            <a:r>
              <a:rPr lang="hr-HR" sz="3600" b="1">
                <a:solidFill>
                  <a:schemeClr val="bg1"/>
                </a:solidFill>
              </a:rPr>
              <a:t>Prijenosnik poruke</a:t>
            </a:r>
            <a:endParaRPr lang="hr-HR" sz="2000" b="1">
              <a:solidFill>
                <a:schemeClr val="bg1"/>
              </a:solidFill>
            </a:endParaRPr>
          </a:p>
        </p:txBody>
      </p:sp>
      <p:sp>
        <p:nvSpPr>
          <p:cNvPr id="15" name="Tekstvak 14"/>
          <p:cNvSpPr txBox="1"/>
          <p:nvPr/>
        </p:nvSpPr>
        <p:spPr>
          <a:xfrm>
            <a:off x="7517623" y="4556058"/>
            <a:ext cx="2265262" cy="646331"/>
          </a:xfrm>
          <a:prstGeom prst="rect">
            <a:avLst/>
          </a:prstGeom>
          <a:noFill/>
        </p:spPr>
        <p:txBody>
          <a:bodyPr wrap="square" rtlCol="0">
            <a:spAutoFit/>
          </a:bodyPr>
          <a:lstStyle/>
          <a:p>
            <a:pPr algn="ctr"/>
            <a:r>
              <a:rPr lang="hr-HR" sz="3600" b="1">
                <a:solidFill>
                  <a:schemeClr val="bg1"/>
                </a:solidFill>
              </a:rPr>
              <a:t>Publika</a:t>
            </a:r>
            <a:endParaRPr lang="hr-HR" sz="2000" b="1">
              <a:solidFill>
                <a:schemeClr val="bg1"/>
              </a:solidFill>
            </a:endParaRPr>
          </a:p>
        </p:txBody>
      </p:sp>
      <p:cxnSp>
        <p:nvCxnSpPr>
          <p:cNvPr id="4" name="Rechte verbindingslijn met pijl 3"/>
          <p:cNvCxnSpPr/>
          <p:nvPr/>
        </p:nvCxnSpPr>
        <p:spPr>
          <a:xfrm>
            <a:off x="5295900" y="4879224"/>
            <a:ext cx="1409700" cy="0"/>
          </a:xfrm>
          <a:prstGeom prst="straightConnector1">
            <a:avLst/>
          </a:prstGeom>
          <a:ln w="76200">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63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Pauza! </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2187400" y="2257605"/>
            <a:ext cx="5454873" cy="1596218"/>
          </a:xfrm>
        </p:spPr>
        <p:txBody>
          <a:bodyPr>
            <a:normAutofit fontScale="92500" lnSpcReduction="10000"/>
          </a:bodyPr>
          <a:lstStyle/>
          <a:p>
            <a:pPr marL="0" indent="0" algn="r">
              <a:buNone/>
            </a:pPr>
            <a:r>
              <a:rPr lang="hr-HR" sz="4000" b="1" dirty="0">
                <a:solidFill>
                  <a:srgbClr val="FF0000"/>
                </a:solidFill>
              </a:rPr>
              <a:t>Imamo prve temelje na kojima možemo pripremiti strategiju vaše kampanje!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grpSp>
        <p:nvGrpSpPr>
          <p:cNvPr id="5" name="Groep 4"/>
          <p:cNvGrpSpPr/>
          <p:nvPr/>
        </p:nvGrpSpPr>
        <p:grpSpPr>
          <a:xfrm>
            <a:off x="9257166" y="165100"/>
            <a:ext cx="2808515" cy="6600745"/>
            <a:chOff x="9257166" y="165100"/>
            <a:chExt cx="2808515" cy="6600745"/>
          </a:xfrm>
        </p:grpSpPr>
        <p:sp>
          <p:nvSpPr>
            <p:cNvPr id="6" name="Rechthoek 5"/>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ekstvak 6"/>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8" name="Tekstvak 7"/>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9" name="Tekstvak 8"/>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10" name="Tekstvak 9"/>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11" name="Tekstvak 10"/>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12" name="Tekstvak 11"/>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
        <p:nvSpPr>
          <p:cNvPr id="13" name="Linkeraccolade 12"/>
          <p:cNvSpPr/>
          <p:nvPr/>
        </p:nvSpPr>
        <p:spPr>
          <a:xfrm rot="20848830">
            <a:off x="8112871" y="594403"/>
            <a:ext cx="1658780" cy="4205754"/>
          </a:xfrm>
          <a:prstGeom prst="leftBrace">
            <a:avLst>
              <a:gd name="adj1" fmla="val 43548"/>
              <a:gd name="adj2" fmla="val 50000"/>
            </a:avLst>
          </a:prstGeom>
          <a:ln w="762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spTree>
    <p:extLst>
      <p:ext uri="{BB962C8B-B14F-4D97-AF65-F5344CB8AC3E}">
        <p14:creationId xmlns:p14="http://schemas.microsoft.com/office/powerpoint/2010/main" val="1919460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dirty="0">
                <a:solidFill>
                  <a:srgbClr val="002060"/>
                </a:solidFill>
                <a:latin typeface="Verdana" panose="020B0604030504040204" pitchFamily="34" charset="0"/>
              </a:rPr>
              <a:t>Korisni alat: obrasci kampanja</a:t>
            </a:r>
            <a:endParaRPr lang="hr-H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4286992" y="1825625"/>
            <a:ext cx="6745185" cy="4351338"/>
          </a:xfrm>
        </p:spPr>
        <p:txBody>
          <a:bodyPr/>
          <a:lstStyle/>
          <a:p>
            <a:pPr marL="0" indent="0" algn="ctr">
              <a:buNone/>
            </a:pPr>
            <a:r>
              <a:rPr lang="hr-HR" dirty="0">
                <a:solidFill>
                  <a:srgbClr val="002060"/>
                </a:solidFill>
                <a:latin typeface="Corbel" panose="020B0503020204020204" pitchFamily="34" charset="0"/>
              </a:rPr>
              <a:t>1. Vidljivost</a:t>
            </a:r>
          </a:p>
          <a:p>
            <a:pPr marL="0" indent="0" algn="ctr">
              <a:buNone/>
            </a:pPr>
            <a:r>
              <a:rPr lang="hr-HR" b="1" dirty="0">
                <a:latin typeface="Corbel" panose="020B0503020204020204" pitchFamily="34" charset="0"/>
              </a:rPr>
              <a:t>Dobro pogledajte što radimo!</a:t>
            </a:r>
          </a:p>
          <a:p>
            <a:pPr marL="0" indent="0" algn="ctr">
              <a:buNone/>
            </a:pPr>
            <a:r>
              <a:rPr lang="hr-HR" dirty="0">
                <a:solidFill>
                  <a:srgbClr val="002060"/>
                </a:solidFill>
                <a:latin typeface="Corbel" panose="020B0503020204020204" pitchFamily="34" charset="0"/>
              </a:rPr>
              <a:t>2. Djelovanje</a:t>
            </a:r>
          </a:p>
          <a:p>
            <a:pPr marL="0" indent="0" algn="ctr">
              <a:buNone/>
            </a:pPr>
            <a:r>
              <a:rPr lang="hr-HR" b="1" dirty="0">
                <a:latin typeface="Corbel" panose="020B0503020204020204" pitchFamily="34" charset="0"/>
              </a:rPr>
              <a:t>Evo što možete učiniti!</a:t>
            </a:r>
          </a:p>
          <a:p>
            <a:pPr marL="0" indent="0" algn="ctr">
              <a:buNone/>
            </a:pPr>
            <a:r>
              <a:rPr lang="hr-HR" dirty="0">
                <a:solidFill>
                  <a:srgbClr val="002060"/>
                </a:solidFill>
                <a:latin typeface="Corbel" panose="020B0503020204020204" pitchFamily="34" charset="0"/>
              </a:rPr>
              <a:t>3. Učinak</a:t>
            </a:r>
          </a:p>
          <a:p>
            <a:pPr marL="0" indent="0" algn="ctr">
              <a:buNone/>
            </a:pPr>
            <a:r>
              <a:rPr lang="hr-HR" b="1" dirty="0">
                <a:latin typeface="Corbel" panose="020B0503020204020204" pitchFamily="34" charset="0"/>
              </a:rPr>
              <a:t>Aktivirajte ih i promijenite njihovo mišljenje</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918" y="1769417"/>
            <a:ext cx="3646481" cy="42157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6961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91570" y="1122363"/>
            <a:ext cx="10426890" cy="2387600"/>
          </a:xfrm>
        </p:spPr>
        <p:txBody>
          <a:bodyPr>
            <a:normAutofit/>
          </a:bodyPr>
          <a:lstStyle/>
          <a:p>
            <a:r>
              <a:rPr lang="hr-HR" sz="3600" b="1">
                <a:solidFill>
                  <a:srgbClr val="002060"/>
                </a:solidFill>
                <a:latin typeface="Verdana" panose="020B0604030504040204" pitchFamily="34" charset="0"/>
              </a:rPr>
              <a:t>Kako funkcionira internet</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hr-HR" sz="2800">
                <a:latin typeface="Corbel" panose="020B0503020204020204" pitchFamily="34" charset="0"/>
              </a:rPr>
              <a:t>14.30 – 16.15</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848789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hr-HR" sz="4000" b="1">
                <a:solidFill>
                  <a:srgbClr val="002060"/>
                </a:solidFill>
                <a:latin typeface="Verdana" panose="020B0604030504040204" pitchFamily="34" charset="0"/>
              </a:rPr>
              <a:t>Od strategije do operativnog rada</a:t>
            </a:r>
            <a:endParaRPr lang="hr-HR" sz="4000" b="1"/>
          </a:p>
        </p:txBody>
      </p:sp>
      <p:sp>
        <p:nvSpPr>
          <p:cNvPr id="3" name="Tijdelijke aanduiding voor inhoud 2"/>
          <p:cNvSpPr>
            <a:spLocks noGrp="1"/>
          </p:cNvSpPr>
          <p:nvPr>
            <p:ph idx="1"/>
          </p:nvPr>
        </p:nvSpPr>
        <p:spPr/>
        <p:txBody>
          <a:bodyPr/>
          <a:lstStyle/>
          <a:p>
            <a:pPr marL="0" indent="0">
              <a:buNone/>
            </a:pPr>
            <a:r>
              <a:rPr lang="hr-HR">
                <a:latin typeface="Corbel" panose="020B0503020204020204" pitchFamily="34" charset="0"/>
              </a:rPr>
              <a:t>U ovom dijelu</a:t>
            </a:r>
          </a:p>
          <a:p>
            <a:pPr marL="514350" indent="-514350">
              <a:buFont typeface="+mj-lt"/>
              <a:buAutoNum type="alphaLcPeriod"/>
            </a:pPr>
            <a:r>
              <a:rPr lang="hr-HR" b="1">
                <a:latin typeface="Corbel" panose="020B0503020204020204" pitchFamily="34" charset="0"/>
              </a:rPr>
              <a:t>Kako funkcionira internet</a:t>
            </a:r>
          </a:p>
          <a:p>
            <a:pPr marL="514350" indent="-514350">
              <a:buFont typeface="+mj-lt"/>
              <a:buAutoNum type="alphaLcPeriod"/>
            </a:pPr>
            <a:r>
              <a:rPr lang="hr-HR" b="1">
                <a:latin typeface="Corbel" panose="020B0503020204020204" pitchFamily="34" charset="0"/>
              </a:rPr>
              <a:t>Alati, priručnici i vodiči</a:t>
            </a:r>
          </a:p>
          <a:p>
            <a:pPr marL="514350" indent="-514350">
              <a:buFont typeface="+mj-lt"/>
              <a:buAutoNum type="alphaLcPeriod"/>
            </a:pPr>
            <a:r>
              <a:rPr lang="hr-HR" b="1">
                <a:latin typeface="Corbel" panose="020B0503020204020204" pitchFamily="34" charset="0"/>
              </a:rPr>
              <a:t>Savjeti i trikovi</a:t>
            </a:r>
          </a:p>
        </p:txBody>
      </p:sp>
      <p:grpSp>
        <p:nvGrpSpPr>
          <p:cNvPr id="11" name="Groep 10"/>
          <p:cNvGrpSpPr/>
          <p:nvPr/>
        </p:nvGrpSpPr>
        <p:grpSpPr>
          <a:xfrm>
            <a:off x="9257166" y="165100"/>
            <a:ext cx="2808515" cy="6600745"/>
            <a:chOff x="9257166" y="165100"/>
            <a:chExt cx="2808515" cy="6600745"/>
          </a:xfrm>
        </p:grpSpPr>
        <p:sp>
          <p:nvSpPr>
            <p:cNvPr id="12" name="Rechthoek 11"/>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Tekstvak 12"/>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23" name="Tekstvak 22"/>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24" name="Tekstvak 23"/>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25" name="Tekstvak 24"/>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
        <p:nvSpPr>
          <p:cNvPr id="26" name="Ovaal 25"/>
          <p:cNvSpPr/>
          <p:nvPr/>
        </p:nvSpPr>
        <p:spPr>
          <a:xfrm>
            <a:off x="8826500" y="4267200"/>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9226240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2371725"/>
            <a:ext cx="10515600" cy="4351338"/>
          </a:xfrm>
        </p:spPr>
        <p:txBody>
          <a:bodyPr/>
          <a:lstStyle/>
          <a:p>
            <a:pPr marL="0" indent="0" algn="ctr">
              <a:buNone/>
            </a:pPr>
            <a:endParaRPr lang="hr-HR">
              <a:latin typeface="Corbel" panose="020B0503020204020204" pitchFamily="34" charset="0"/>
            </a:endParaRPr>
          </a:p>
          <a:p>
            <a:pPr marL="0" indent="0" algn="ctr">
              <a:buNone/>
            </a:pPr>
            <a:r>
              <a:rPr lang="hr-HR">
                <a:latin typeface="Corbel" panose="020B0503020204020204" pitchFamily="34" charset="0"/>
              </a:rPr>
              <a:t>Kad je riječ o platformama društvenih medija… </a:t>
            </a:r>
          </a:p>
          <a:p>
            <a:pPr marL="0" indent="0" algn="ctr">
              <a:buNone/>
            </a:pPr>
            <a:r>
              <a:rPr lang="hr-HR">
                <a:latin typeface="Corbel" panose="020B0503020204020204" pitchFamily="34" charset="0"/>
              </a:rPr>
              <a:t>... koje </a:t>
            </a:r>
            <a:r>
              <a:rPr lang="hr-HR" b="1">
                <a:latin typeface="Corbel" panose="020B0503020204020204" pitchFamily="34" charset="0"/>
              </a:rPr>
              <a:t>poznajete</a:t>
            </a:r>
            <a:r>
              <a:rPr lang="hr-HR">
                <a:latin typeface="Corbel" panose="020B0503020204020204" pitchFamily="34" charset="0"/>
              </a:rPr>
              <a:t>? (a koje ne poznajete)</a:t>
            </a:r>
          </a:p>
          <a:p>
            <a:pPr marL="457200" lvl="1" indent="0" algn="ctr">
              <a:buNone/>
            </a:pPr>
            <a:r>
              <a:rPr lang="hr-HR" sz="2800">
                <a:latin typeface="Corbel" panose="020B0503020204020204" pitchFamily="34" charset="0"/>
              </a:rPr>
              <a:t>… kojima se </a:t>
            </a:r>
            <a:r>
              <a:rPr lang="hr-HR" sz="2800" b="1">
                <a:latin typeface="Corbel" panose="020B0503020204020204" pitchFamily="34" charset="0"/>
              </a:rPr>
              <a:t>koristite</a:t>
            </a:r>
            <a:r>
              <a:rPr lang="hr-HR" sz="2800">
                <a:latin typeface="Corbel" panose="020B0503020204020204" pitchFamily="34" charset="0"/>
              </a:rPr>
              <a:t>, osobno i poslovno?</a:t>
            </a:r>
          </a:p>
          <a:p>
            <a:pPr marL="457200" lvl="1" indent="0" algn="ctr">
              <a:buNone/>
            </a:pPr>
            <a:r>
              <a:rPr lang="hr-HR" sz="2800">
                <a:latin typeface="Corbel" panose="020B0503020204020204" pitchFamily="34" charset="0"/>
              </a:rPr>
              <a:t>… kojima se koristi vaša </a:t>
            </a:r>
            <a:r>
              <a:rPr lang="hr-HR" sz="2800" b="1">
                <a:latin typeface="Corbel" panose="020B0503020204020204" pitchFamily="34" charset="0"/>
              </a:rPr>
              <a:t>ciljana publika </a:t>
            </a:r>
            <a:r>
              <a:rPr lang="hr-HR" sz="2800">
                <a:latin typeface="Corbel" panose="020B0503020204020204" pitchFamily="34" charset="0"/>
              </a:rPr>
              <a:t>?</a:t>
            </a:r>
          </a:p>
          <a:p>
            <a:pPr marL="0" indent="0" algn="ctr">
              <a:buNone/>
            </a:pPr>
            <a:endParaRPr lang="hr-HR">
              <a:latin typeface="Corbel" panose="020B0503020204020204" pitchFamily="34" charset="0"/>
            </a:endParaRPr>
          </a:p>
          <a:p>
            <a:pPr marL="0" indent="0" algn="ctr">
              <a:buNone/>
            </a:pPr>
            <a:r>
              <a:rPr lang="hr-HR">
                <a:latin typeface="Corbel" panose="020B0503020204020204" pitchFamily="34" charset="0"/>
              </a:rPr>
              <a:t>Koje </a:t>
            </a:r>
            <a:r>
              <a:rPr lang="hr-HR" b="1">
                <a:latin typeface="Corbel" panose="020B0503020204020204" pitchFamily="34" charset="0"/>
              </a:rPr>
              <a:t>nepodudarnosti, prilike i prijetnje </a:t>
            </a:r>
            <a:r>
              <a:rPr lang="hr-HR">
                <a:latin typeface="Corbel" panose="020B0503020204020204" pitchFamily="34" charset="0"/>
              </a:rPr>
              <a:t>vidite?</a:t>
            </a:r>
          </a:p>
          <a:p>
            <a:pPr lvl="1"/>
            <a:endParaRPr lang="hr-HR">
              <a:latin typeface="Corbel" panose="020B0503020204020204" pitchFamily="34" charset="0"/>
            </a:endParaRPr>
          </a:p>
        </p:txBody>
      </p:sp>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741643"/>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632783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Afbeeldingsresultaat voor official logo facebook"/>
          <p:cNvSpPr>
            <a:spLocks noChangeAspect="1" noChangeArrowheads="1"/>
          </p:cNvSpPr>
          <p:nvPr/>
        </p:nvSpPr>
        <p:spPr bwMode="auto">
          <a:xfrm>
            <a:off x="0"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5" name="AutoShape 4" descr="Afbeeldingsresultaat voor official logo facebook"/>
          <p:cNvSpPr>
            <a:spLocks noChangeAspect="1" noChangeArrowheads="1"/>
          </p:cNvSpPr>
          <p:nvPr/>
        </p:nvSpPr>
        <p:spPr bwMode="auto">
          <a:xfrm>
            <a:off x="309059"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0" name="AutoShape 4" descr="Afbeeldingsresultaat voor instagram"/>
          <p:cNvSpPr>
            <a:spLocks noChangeAspect="1" noChangeArrowheads="1"/>
          </p:cNvSpPr>
          <p:nvPr/>
        </p:nvSpPr>
        <p:spPr bwMode="auto">
          <a:xfrm>
            <a:off x="618118"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1" name="AutoShape 6" descr="Afbeeldingsresultaat voor instagram"/>
          <p:cNvSpPr>
            <a:spLocks noChangeAspect="1" noChangeArrowheads="1"/>
          </p:cNvSpPr>
          <p:nvPr/>
        </p:nvSpPr>
        <p:spPr bwMode="auto">
          <a:xfrm>
            <a:off x="2512586"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2" name="AutoShape 8" descr="Afbeeldingsresultaat voor instagram"/>
          <p:cNvSpPr>
            <a:spLocks noChangeAspect="1" noChangeArrowheads="1"/>
          </p:cNvSpPr>
          <p:nvPr/>
        </p:nvSpPr>
        <p:spPr bwMode="auto">
          <a:xfrm>
            <a:off x="2821645"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sp>
        <p:nvSpPr>
          <p:cNvPr id="13" name="AutoShape 10" descr="Afbeeldingsresultaat voor instagram"/>
          <p:cNvSpPr>
            <a:spLocks noChangeAspect="1" noChangeArrowheads="1"/>
          </p:cNvSpPr>
          <p:nvPr/>
        </p:nvSpPr>
        <p:spPr bwMode="auto">
          <a:xfrm>
            <a:off x="3130704" y="275979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NL"/>
          </a:p>
        </p:txBody>
      </p:sp>
      <p:grpSp>
        <p:nvGrpSpPr>
          <p:cNvPr id="20" name="Groep 19"/>
          <p:cNvGrpSpPr>
            <a:grpSpLocks noChangeAspect="1"/>
          </p:cNvGrpSpPr>
          <p:nvPr/>
        </p:nvGrpSpPr>
        <p:grpSpPr>
          <a:xfrm>
            <a:off x="21218" y="0"/>
            <a:ext cx="12183482" cy="1955718"/>
            <a:chOff x="770518" y="1414742"/>
            <a:chExt cx="10601651" cy="1701799"/>
          </a:xfrm>
        </p:grpSpPr>
        <p:pic>
          <p:nvPicPr>
            <p:cNvPr id="7" name="Afbeelding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06521" y="1568976"/>
              <a:ext cx="1365648" cy="139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6376" y="1517423"/>
              <a:ext cx="1499741" cy="1496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43370" y="1524325"/>
              <a:ext cx="1485900" cy="1482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ttps://lh3.googleusercontent.com/J41hsV2swVteoeB8pDhqbQR3H83NrEBFv2q_kYdq1xp9vsI1Gz9A9pzjcwX_JrZpPGsa=w3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8921"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4.ggpht.com/vdK_CsMSsJoYvJpYgaj91fiJ1T8rnSHHbXL0Em378kQaaf_BGyvUek2aU9z2qbxJCAFV=w3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0518" y="1475066"/>
              <a:ext cx="1581150" cy="15811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aYbdIM1abwyVSUZLDKoE0CDZGRhlkpsaPOg9tNnBktUQYsXflwknnOn2Ge1Yr7rImGk=w3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87324" y="1414742"/>
              <a:ext cx="1701799" cy="1701799"/>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Ovaal 18"/>
          <p:cNvSpPr>
            <a:spLocks noChangeAspect="1"/>
          </p:cNvSpPr>
          <p:nvPr/>
        </p:nvSpPr>
        <p:spPr>
          <a:xfrm>
            <a:off x="4649690"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p:cNvSpPr>
            <a:spLocks noChangeAspect="1"/>
          </p:cNvSpPr>
          <p:nvPr/>
        </p:nvSpPr>
        <p:spPr>
          <a:xfrm>
            <a:off x="2100799" y="1955718"/>
            <a:ext cx="4108307" cy="4107247"/>
          </a:xfrm>
          <a:prstGeom prst="ellipse">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8" name="Rechte verbindingslijn met pijl 17"/>
          <p:cNvCxnSpPr>
            <a:stCxn id="25" idx="2"/>
          </p:cNvCxnSpPr>
          <p:nvPr/>
        </p:nvCxnSpPr>
        <p:spPr>
          <a:xfrm>
            <a:off x="1330364" y="3064593"/>
            <a:ext cx="2105140" cy="4787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 name="Tekstvak 24"/>
          <p:cNvSpPr txBox="1"/>
          <p:nvPr/>
        </p:nvSpPr>
        <p:spPr>
          <a:xfrm>
            <a:off x="304800" y="2110486"/>
            <a:ext cx="2051127" cy="954107"/>
          </a:xfrm>
          <a:prstGeom prst="rect">
            <a:avLst/>
          </a:prstGeom>
          <a:noFill/>
        </p:spPr>
        <p:txBody>
          <a:bodyPr wrap="square" rtlCol="0">
            <a:spAutoFit/>
          </a:bodyPr>
          <a:lstStyle/>
          <a:p>
            <a:r>
              <a:rPr lang="hr-HR" sz="2800" b="1" dirty="0">
                <a:solidFill>
                  <a:srgbClr val="FF0000"/>
                </a:solidFill>
              </a:rPr>
              <a:t>Društveni mediji</a:t>
            </a:r>
          </a:p>
          <a:p>
            <a:r>
              <a:rPr lang="hr-HR" sz="2800" b="1" dirty="0">
                <a:solidFill>
                  <a:srgbClr val="FF0000"/>
                </a:solidFill>
              </a:rPr>
              <a:t>kojima se vi koristite</a:t>
            </a:r>
          </a:p>
        </p:txBody>
      </p:sp>
      <p:cxnSp>
        <p:nvCxnSpPr>
          <p:cNvPr id="35" name="Rechte verbindingslijn met pijl 34"/>
          <p:cNvCxnSpPr>
            <a:stCxn id="36" idx="1"/>
          </p:cNvCxnSpPr>
          <p:nvPr/>
        </p:nvCxnSpPr>
        <p:spPr>
          <a:xfrm flipH="1">
            <a:off x="8077200" y="2737725"/>
            <a:ext cx="1213906" cy="10943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6" name="Tekstvak 35"/>
          <p:cNvSpPr txBox="1"/>
          <p:nvPr/>
        </p:nvSpPr>
        <p:spPr>
          <a:xfrm>
            <a:off x="9291106" y="1829784"/>
            <a:ext cx="2051127" cy="1815882"/>
          </a:xfrm>
          <a:prstGeom prst="rect">
            <a:avLst/>
          </a:prstGeom>
          <a:noFill/>
        </p:spPr>
        <p:txBody>
          <a:bodyPr wrap="square" rtlCol="0">
            <a:spAutoFit/>
          </a:bodyPr>
          <a:lstStyle/>
          <a:p>
            <a:r>
              <a:rPr lang="hr-HR" sz="2800" b="1" dirty="0">
                <a:solidFill>
                  <a:srgbClr val="FF0000"/>
                </a:solidFill>
              </a:rPr>
              <a:t>Društveni mediji</a:t>
            </a:r>
          </a:p>
          <a:p>
            <a:r>
              <a:rPr lang="hr-HR" sz="2800" b="1" dirty="0">
                <a:solidFill>
                  <a:srgbClr val="FF0000"/>
                </a:solidFill>
              </a:rPr>
              <a:t>kojima se koristi vaša ciljana publika </a:t>
            </a:r>
          </a:p>
        </p:txBody>
      </p:sp>
      <p:sp>
        <p:nvSpPr>
          <p:cNvPr id="42" name="Tekstvak 41"/>
          <p:cNvSpPr txBox="1"/>
          <p:nvPr/>
        </p:nvSpPr>
        <p:spPr>
          <a:xfrm>
            <a:off x="3860800" y="6062965"/>
            <a:ext cx="3378200" cy="523220"/>
          </a:xfrm>
          <a:prstGeom prst="rect">
            <a:avLst/>
          </a:prstGeom>
          <a:noFill/>
        </p:spPr>
        <p:txBody>
          <a:bodyPr wrap="square" rtlCol="0">
            <a:spAutoFit/>
          </a:bodyPr>
          <a:lstStyle/>
          <a:p>
            <a:pPr algn="ctr"/>
            <a:r>
              <a:rPr lang="hr-HR" sz="2800" b="1" dirty="0">
                <a:solidFill>
                  <a:srgbClr val="FF0000"/>
                </a:solidFill>
              </a:rPr>
              <a:t>Preklapate li se ovdje?</a:t>
            </a:r>
          </a:p>
        </p:txBody>
      </p:sp>
      <p:cxnSp>
        <p:nvCxnSpPr>
          <p:cNvPr id="43" name="Rechte verbindingslijn met pijl 42"/>
          <p:cNvCxnSpPr/>
          <p:nvPr/>
        </p:nvCxnSpPr>
        <p:spPr>
          <a:xfrm flipH="1" flipV="1">
            <a:off x="5545872" y="4468439"/>
            <a:ext cx="4028" cy="159452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265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altLang="nl-NL" sz="4000" b="1">
                <a:solidFill>
                  <a:srgbClr val="002060"/>
                </a:solidFill>
                <a:latin typeface="Verdana" panose="020B0604030504040204" pitchFamily="34" charset="0"/>
              </a:rPr>
              <a:t>Dopiranje do ljudi sa svojom porukom</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endParaRPr lang="hr-HR">
              <a:latin typeface="Corbel" panose="020B0503020204020204" pitchFamily="34" charset="0"/>
            </a:endParaRPr>
          </a:p>
          <a:p>
            <a:pPr marL="0" indent="0" algn="ctr">
              <a:buNone/>
            </a:pPr>
            <a:r>
              <a:rPr lang="hr-HR">
                <a:latin typeface="Corbel" panose="020B0503020204020204" pitchFamily="34" charset="0"/>
              </a:rPr>
              <a:t>Mobilizirajte svoju mrežu</a:t>
            </a:r>
          </a:p>
          <a:p>
            <a:pPr marL="0" indent="0" algn="ctr">
              <a:buNone/>
            </a:pPr>
            <a:r>
              <a:rPr lang="hr-HR">
                <a:latin typeface="Corbel" panose="020B0503020204020204" pitchFamily="34" charset="0"/>
              </a:rPr>
              <a:t>Proširite svoj domet</a:t>
            </a:r>
          </a:p>
          <a:p>
            <a:pPr marL="0" indent="0" algn="ctr">
              <a:buNone/>
            </a:pPr>
            <a:r>
              <a:rPr lang="hr-HR">
                <a:latin typeface="Corbel" panose="020B0503020204020204" pitchFamily="34" charset="0"/>
              </a:rPr>
              <a:t>Steknite obožavatelje i pristaše</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99802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Razmjena očekivanja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hr-HR">
                <a:latin typeface="Corbel" panose="020B0503020204020204" pitchFamily="34" charset="0"/>
              </a:rPr>
              <a:t>Plenarni popis</a:t>
            </a:r>
          </a:p>
          <a:p>
            <a:pPr marL="0" indent="0" algn="ctr">
              <a:buNone/>
            </a:pPr>
            <a:endParaRPr lang="hr-HR">
              <a:latin typeface="Corbel" panose="020B0503020204020204" pitchFamily="34" charset="0"/>
            </a:endParaRPr>
          </a:p>
          <a:p>
            <a:pPr marL="457200" lvl="1" indent="0" algn="ctr">
              <a:buNone/>
            </a:pPr>
            <a:r>
              <a:rPr lang="hr-HR" sz="2800" b="1">
                <a:latin typeface="Corbel" panose="020B0503020204020204" pitchFamily="34" charset="0"/>
              </a:rPr>
              <a:t>Što biste voljeli naučiti tijekom seminara?</a:t>
            </a:r>
          </a:p>
          <a:p>
            <a:pPr marL="457200" lvl="1" indent="0" algn="ctr">
              <a:buNone/>
            </a:pPr>
            <a:r>
              <a:rPr lang="hr-HR" sz="2800" b="1">
                <a:latin typeface="Corbel" panose="020B0503020204020204" pitchFamily="34" charset="0"/>
              </a:rPr>
              <a:t>Što biste voljeli podijeliti?</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914707"/>
            <a:ext cx="2118995" cy="708025"/>
          </a:xfrm>
          <a:prstGeom prst="rect">
            <a:avLst/>
          </a:prstGeom>
          <a:noFill/>
        </p:spPr>
      </p:pic>
    </p:spTree>
    <p:extLst>
      <p:ext uri="{BB962C8B-B14F-4D97-AF65-F5344CB8AC3E}">
        <p14:creationId xmlns:p14="http://schemas.microsoft.com/office/powerpoint/2010/main" val="42173356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Na internetu = dinamički dijalog</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199" y="1825625"/>
            <a:ext cx="11122977" cy="4351338"/>
          </a:xfrm>
        </p:spPr>
        <p:txBody>
          <a:bodyPr>
            <a:normAutofit/>
          </a:bodyPr>
          <a:lstStyle/>
          <a:p>
            <a:r>
              <a:rPr lang="hr-HR" dirty="0">
                <a:latin typeface="Corbel" panose="020B0503020204020204" pitchFamily="34" charset="0"/>
              </a:rPr>
              <a:t>Kontinuirani protok poruka koji ne staje (nije jednokratno marketinško nastojanje)</a:t>
            </a:r>
          </a:p>
          <a:p>
            <a:r>
              <a:rPr lang="hr-HR" dirty="0">
                <a:latin typeface="Corbel" panose="020B0503020204020204" pitchFamily="34" charset="0"/>
              </a:rPr>
              <a:t>Dijalog (umjesto monologa)</a:t>
            </a:r>
          </a:p>
          <a:p>
            <a:r>
              <a:rPr lang="hr-HR" dirty="0">
                <a:latin typeface="Corbel" panose="020B0503020204020204" pitchFamily="34" charset="0"/>
              </a:rPr>
              <a:t>Otvorenost za odgovor </a:t>
            </a:r>
          </a:p>
          <a:p>
            <a:r>
              <a:rPr lang="hr-HR" dirty="0">
                <a:latin typeface="Corbel" panose="020B0503020204020204" pitchFamily="34" charset="0"/>
              </a:rPr>
              <a:t>Mrežna komunikacija (umjesto pošiljatelj &gt; primatelj)</a:t>
            </a:r>
          </a:p>
          <a:p>
            <a:r>
              <a:rPr lang="hr-HR" dirty="0">
                <a:latin typeface="Corbel" panose="020B0503020204020204" pitchFamily="34" charset="0"/>
              </a:rPr>
              <a:t>Osobno, pojedinačno (umjesto masovnog, anonimnog)</a:t>
            </a:r>
          </a:p>
          <a:p>
            <a:r>
              <a:rPr lang="hr-HR" dirty="0">
                <a:latin typeface="Corbel" panose="020B0503020204020204" pitchFamily="34" charset="0"/>
              </a:rPr>
              <a:t>Na tamnoj strani: komora jeke i efekt mjehurića (umjesto sukobljavanja s nepoznatim)</a:t>
            </a:r>
          </a:p>
          <a:p>
            <a:endParaRPr lang="hr-HR"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1835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abovethecrowd.com/wp-content/uploads/2014/01/bubbles-water-transparent-design.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07" b="6374"/>
          <a:stretch/>
        </p:blipFill>
        <p:spPr bwMode="auto">
          <a:xfrm>
            <a:off x="8907" y="-1"/>
            <a:ext cx="12315019" cy="706755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742950" y="2037775"/>
            <a:ext cx="10515600" cy="1325563"/>
          </a:xfrm>
          <a:solidFill>
            <a:schemeClr val="bg1"/>
          </a:solidFill>
        </p:spPr>
        <p:txBody>
          <a:bodyPr>
            <a:normAutofit/>
          </a:bodyPr>
          <a:lstStyle/>
          <a:p>
            <a:pPr algn="ctr"/>
            <a:r>
              <a:rPr lang="hr-HR" sz="4000" b="1">
                <a:solidFill>
                  <a:srgbClr val="002060"/>
                </a:solidFill>
                <a:latin typeface="Verdana" panose="020B0604030504040204" pitchFamily="34" charset="0"/>
              </a:rPr>
              <a:t>Komore jeke i efekt mjehurića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6964216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normAutofit/>
          </a:bodyPr>
          <a:lstStyle/>
          <a:p>
            <a:r>
              <a:rPr lang="hr-HR" sz="3600" b="1">
                <a:solidFill>
                  <a:srgbClr val="002060"/>
                </a:solidFill>
                <a:latin typeface="Verdana" panose="020B0604030504040204" pitchFamily="34" charset="0"/>
              </a:rPr>
              <a:t>Kako ćete utjecati na promjenu ponašanja?</a:t>
            </a:r>
            <a:endParaRPr lang="hr-HR" sz="36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Tijdelijke aanduiding voor inhoud 7"/>
          <p:cNvSpPr>
            <a:spLocks noGrp="1"/>
          </p:cNvSpPr>
          <p:nvPr>
            <p:ph idx="1"/>
          </p:nvPr>
        </p:nvSpPr>
        <p:spPr/>
        <p:txBody>
          <a:bodyPr>
            <a:normAutofit/>
          </a:bodyPr>
          <a:lstStyle/>
          <a:p>
            <a:pPr marL="0" indent="0" algn="ctr">
              <a:buNone/>
            </a:pPr>
            <a:endParaRPr lang="hr-HR" b="1" dirty="0">
              <a:latin typeface="Corbel" panose="020B0503020204020204" pitchFamily="34" charset="0"/>
            </a:endParaRPr>
          </a:p>
          <a:p>
            <a:pPr marL="0" indent="0" algn="ctr">
              <a:buNone/>
            </a:pPr>
            <a:r>
              <a:rPr lang="hr-HR" b="1" dirty="0">
                <a:latin typeface="Corbel" panose="020B0503020204020204" pitchFamily="34" charset="0"/>
              </a:rPr>
              <a:t>Neka bude jednostavno</a:t>
            </a:r>
          </a:p>
          <a:p>
            <a:pPr marL="0" lvl="0" indent="0" algn="ctr">
              <a:buNone/>
            </a:pPr>
            <a:r>
              <a:rPr lang="hr-HR" b="1" dirty="0">
                <a:latin typeface="Corbel" panose="020B0503020204020204" pitchFamily="34" charset="0"/>
              </a:rPr>
              <a:t>Neka bude društveno</a:t>
            </a:r>
          </a:p>
          <a:p>
            <a:pPr marL="0" lvl="0" indent="0" algn="ctr">
              <a:buNone/>
            </a:pPr>
            <a:r>
              <a:rPr lang="hr-HR" b="1" dirty="0">
                <a:latin typeface="Corbel" panose="020B0503020204020204" pitchFamily="34" charset="0"/>
              </a:rPr>
              <a:t>Neka bude </a:t>
            </a:r>
            <a:r>
              <a:rPr lang="hr-HR" b="1" i="1" dirty="0">
                <a:latin typeface="Corbel" panose="020B0503020204020204" pitchFamily="34" charset="0"/>
              </a:rPr>
              <a:t>cool</a:t>
            </a:r>
          </a:p>
          <a:p>
            <a:pPr marL="0" lvl="0" indent="0" algn="ctr">
              <a:buNone/>
            </a:pPr>
            <a:r>
              <a:rPr lang="hr-HR" b="1" dirty="0">
                <a:latin typeface="Corbel" panose="020B0503020204020204" pitchFamily="34" charset="0"/>
              </a:rPr>
              <a:t>Neka bude vremenski osjetljivo</a:t>
            </a:r>
          </a:p>
          <a:p>
            <a:pPr marL="0" indent="0" algn="ctr">
              <a:buNone/>
            </a:pPr>
            <a:endParaRPr lang="hr-HR" sz="1400" dirty="0">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1548850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Vježba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dirty="0">
                <a:latin typeface="Corbel" panose="020B0503020204020204" pitchFamily="34" charset="0"/>
              </a:rPr>
              <a:t>Podijelite se u skupine od po tri osobe</a:t>
            </a:r>
          </a:p>
          <a:p>
            <a:pPr marL="0" indent="0" algn="ctr">
              <a:buNone/>
            </a:pPr>
            <a:r>
              <a:rPr lang="hr-HR" b="1" dirty="0">
                <a:latin typeface="Corbel" panose="020B0503020204020204" pitchFamily="34" charset="0"/>
              </a:rPr>
              <a:t>Na internetu potražite dobar primjer dinamičkog dijaloga</a:t>
            </a:r>
          </a:p>
          <a:p>
            <a:pPr marL="0" indent="0" algn="ctr">
              <a:buNone/>
            </a:pPr>
            <a:r>
              <a:rPr lang="hr-HR" b="1" dirty="0">
                <a:latin typeface="Corbel" panose="020B0503020204020204" pitchFamily="34" charset="0"/>
              </a:rPr>
              <a:t>Raspravite o načelima rada u ovom primjeru</a:t>
            </a:r>
          </a:p>
          <a:p>
            <a:pPr marL="0" indent="0" algn="ctr">
              <a:buNone/>
            </a:pPr>
            <a:r>
              <a:rPr lang="hr-HR" dirty="0">
                <a:latin typeface="Corbel" panose="020B0503020204020204" pitchFamily="34" charset="0"/>
              </a:rPr>
              <a:t>15 minuta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130713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hr-HR" sz="4800" b="1">
                <a:solidFill>
                  <a:srgbClr val="002060"/>
                </a:solidFill>
                <a:latin typeface="Verdana" panose="020B0604030504040204" pitchFamily="34" charset="0"/>
              </a:rPr>
              <a:t>Tri velike platforme društvenih medija</a:t>
            </a:r>
            <a:endParaRPr lang="hr-HR" sz="48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67" y="2021234"/>
            <a:ext cx="2751626"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1" name="Afbeelding 10"/>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4098"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24645" y="2085441"/>
            <a:ext cx="3717002" cy="2617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4100" name="Picture 4" descr="https://facebookbrand.com/wp-content/themes/fb-branding/prj-fb-branding/assets/images/fb-ar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1784" y="2021234"/>
            <a:ext cx="2745562" cy="274556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4855847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838200" y="1825625"/>
            <a:ext cx="7422928" cy="4351338"/>
          </a:xfrm>
        </p:spPr>
        <p:txBody>
          <a:bodyPr>
            <a:normAutofit fontScale="92500" lnSpcReduction="10000"/>
          </a:bodyPr>
          <a:lstStyle/>
          <a:p>
            <a:pPr marL="0" indent="0">
              <a:buNone/>
            </a:pPr>
            <a:r>
              <a:rPr lang="hr-HR" sz="4000" dirty="0">
                <a:latin typeface="Corbel" panose="020B0503020204020204" pitchFamily="34" charset="0"/>
              </a:rPr>
              <a:t>„70 % tinejdžera i mladih rođenih 2000.-ih vjeruje da kreatori na YouTubeu oblikuju kulturu i njihov život.”</a:t>
            </a:r>
          </a:p>
          <a:p>
            <a:pPr marL="0" indent="0">
              <a:buNone/>
            </a:pPr>
            <a:endParaRPr lang="hr-HR" sz="4000" dirty="0">
              <a:latin typeface="Corbel" panose="020B0503020204020204" pitchFamily="34" charset="0"/>
            </a:endParaRPr>
          </a:p>
          <a:p>
            <a:pPr marL="0" indent="0">
              <a:buNone/>
            </a:pPr>
            <a:r>
              <a:rPr lang="hr-HR" b="1" dirty="0">
                <a:solidFill>
                  <a:srgbClr val="002060"/>
                </a:solidFill>
                <a:latin typeface="Corbel" panose="020B0503020204020204" pitchFamily="34" charset="0"/>
              </a:rPr>
              <a:t>Format</a:t>
            </a:r>
          </a:p>
          <a:p>
            <a:r>
              <a:rPr lang="hr-HR" dirty="0">
                <a:latin typeface="Corbel" panose="020B0503020204020204" pitchFamily="34" charset="0"/>
              </a:rPr>
              <a:t>Ne morate postići televizijsku kvalitetu</a:t>
            </a:r>
          </a:p>
          <a:p>
            <a:r>
              <a:rPr lang="hr-HR" dirty="0">
                <a:latin typeface="Corbel" panose="020B0503020204020204" pitchFamily="34" charset="0"/>
              </a:rPr>
              <a:t>YouTube čini snimanje i gledanje filmova dostupnijima nego ikada prije</a:t>
            </a:r>
          </a:p>
          <a:p>
            <a:pPr marL="0" indent="0">
              <a:buNone/>
            </a:pPr>
            <a:endParaRPr lang="hr-HR" sz="4000" dirty="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9123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8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83796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p:cNvSpPr>
            <a:spLocks noGrp="1"/>
          </p:cNvSpPr>
          <p:nvPr>
            <p:ph type="title"/>
          </p:nvPr>
        </p:nvSpPr>
        <p:spPr/>
        <p:txBody>
          <a:bodyPr>
            <a:normAutofit/>
          </a:bodyPr>
          <a:lstStyle/>
          <a:p>
            <a:r>
              <a:rPr lang="hr-HR" sz="4000" b="1">
                <a:solidFill>
                  <a:srgbClr val="002060"/>
                </a:solidFill>
                <a:latin typeface="Verdana" panose="020B0604030504040204" pitchFamily="34" charset="0"/>
              </a:rPr>
              <a:t>10 temelja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387" y="1344491"/>
            <a:ext cx="6191135" cy="5111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Afbeelding 11"/>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11" name="Tekstvak 10"/>
          <p:cNvSpPr txBox="1"/>
          <p:nvPr/>
        </p:nvSpPr>
        <p:spPr>
          <a:xfrm>
            <a:off x="63045" y="6353513"/>
            <a:ext cx="3168869" cy="461665"/>
          </a:xfrm>
          <a:prstGeom prst="rect">
            <a:avLst/>
          </a:prstGeom>
          <a:noFill/>
        </p:spPr>
        <p:txBody>
          <a:bodyPr wrap="square" rtlCol="0">
            <a:spAutoFit/>
          </a:bodyPr>
          <a:lstStyle/>
          <a:p>
            <a:r>
              <a:rPr lang="hr-HR" sz="2400"/>
              <a:t>Bit.ly/10fundamentals</a:t>
            </a:r>
          </a:p>
        </p:txBody>
      </p:sp>
      <p:pic>
        <p:nvPicPr>
          <p:cNvPr id="7" name="Picture 2" descr="https://www.youtube.com/yt/brand/media/image/YouTube-icon-full_colo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47834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5 od 10</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hr-HR" sz="3600">
                <a:latin typeface="Corbel" panose="020B0503020204020204" pitchFamily="34" charset="0"/>
              </a:rPr>
              <a:t>Konverzacija</a:t>
            </a:r>
          </a:p>
          <a:p>
            <a:pPr marL="0" indent="0" algn="ctr">
              <a:buNone/>
            </a:pPr>
            <a:r>
              <a:rPr lang="hr-HR" sz="3600">
                <a:latin typeface="Corbel" panose="020B0503020204020204" pitchFamily="34" charset="0"/>
              </a:rPr>
              <a:t>Dosljednost</a:t>
            </a:r>
          </a:p>
          <a:p>
            <a:pPr marL="0" indent="0" algn="ctr">
              <a:buNone/>
            </a:pPr>
            <a:r>
              <a:rPr lang="hr-HR" sz="3600">
                <a:latin typeface="Corbel" panose="020B0503020204020204" pitchFamily="34" charset="0"/>
              </a:rPr>
              <a:t>Održivost</a:t>
            </a:r>
          </a:p>
          <a:p>
            <a:pPr marL="0" indent="0" algn="ctr">
              <a:buNone/>
            </a:pPr>
            <a:r>
              <a:rPr lang="hr-HR" sz="3600">
                <a:latin typeface="Corbel" panose="020B0503020204020204" pitchFamily="34" charset="0"/>
              </a:rPr>
              <a:t>Mogućnost otkrivanja</a:t>
            </a:r>
          </a:p>
          <a:p>
            <a:pPr marL="0" indent="0" algn="ctr">
              <a:buNone/>
            </a:pPr>
            <a:r>
              <a:rPr lang="hr-HR" sz="3600">
                <a:latin typeface="Corbel" panose="020B0503020204020204" pitchFamily="34" charset="0"/>
              </a:rPr>
              <a:t>Suradnja</a:t>
            </a:r>
          </a:p>
          <a:p>
            <a:endParaRPr lang="hr-HR" sz="3600">
              <a:latin typeface="Corbel" panose="020B0503020204020204" pitchFamily="34" charset="0"/>
            </a:endParaRPr>
          </a:p>
        </p:txBody>
      </p:sp>
      <p:pic>
        <p:nvPicPr>
          <p:cNvPr id="4" name="Picture 2" descr="https://www.youtube.com/yt/brand/media/image/YouTube-icon-full_color.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1103" y="256641"/>
            <a:ext cx="1967026" cy="1384987"/>
          </a:xfrm>
          <a:prstGeom prst="rect">
            <a:avLst/>
          </a:prstGeom>
          <a:noFill/>
          <a:extLst>
            <a:ext uri="{909E8E84-426E-40DD-AFC4-6F175D3DCCD1}">
              <a14:hiddenFill xmlns:a14="http://schemas.microsoft.com/office/drawing/2010/main">
                <a:solidFill>
                  <a:srgbClr val="FFFFFF"/>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464854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1177"/>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56356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hr-HR" sz="4000" b="1">
                <a:solidFill>
                  <a:srgbClr val="002060"/>
                </a:solidFill>
                <a:latin typeface="Verdana" panose="020B0604030504040204" pitchFamily="34" charset="0"/>
              </a:rPr>
              <a:t>Šest osnovnih pitanja</a:t>
            </a:r>
          </a:p>
        </p:txBody>
      </p:sp>
      <p:sp>
        <p:nvSpPr>
          <p:cNvPr id="3" name="Tijdelijke aanduiding voor inhoud 2"/>
          <p:cNvSpPr>
            <a:spLocks noGrp="1"/>
          </p:cNvSpPr>
          <p:nvPr>
            <p:ph idx="1"/>
          </p:nvPr>
        </p:nvSpPr>
        <p:spPr/>
        <p:txBody>
          <a:bodyPr/>
          <a:lstStyle/>
          <a:p>
            <a:pPr marL="514350" indent="-514350">
              <a:buFont typeface="+mj-lt"/>
              <a:buAutoNum type="arabicPeriod"/>
            </a:pPr>
            <a:r>
              <a:rPr lang="hr-HR">
                <a:latin typeface="Corbel" panose="020B0503020204020204" pitchFamily="34" charset="0"/>
              </a:rPr>
              <a:t>Koji je vaš cilj?</a:t>
            </a:r>
          </a:p>
          <a:p>
            <a:pPr marL="514350" indent="-514350">
              <a:buFont typeface="+mj-lt"/>
              <a:buAutoNum type="arabicPeriod"/>
            </a:pPr>
            <a:r>
              <a:rPr lang="hr-HR">
                <a:latin typeface="Corbel" panose="020B0503020204020204" pitchFamily="34" charset="0"/>
              </a:rPr>
              <a:t>Tko je vaša ciljana publika?</a:t>
            </a:r>
          </a:p>
          <a:p>
            <a:pPr marL="514350" indent="-514350">
              <a:buFont typeface="+mj-lt"/>
              <a:buAutoNum type="arabicPeriod"/>
            </a:pPr>
            <a:r>
              <a:rPr lang="hr-HR">
                <a:latin typeface="Corbel" panose="020B0503020204020204" pitchFamily="34" charset="0"/>
              </a:rPr>
              <a:t>Koja je vaša poruka?</a:t>
            </a:r>
          </a:p>
          <a:p>
            <a:pPr marL="514350" indent="-514350">
              <a:buFont typeface="+mj-lt"/>
              <a:buAutoNum type="arabicPeriod"/>
            </a:pPr>
            <a:r>
              <a:rPr lang="hr-HR">
                <a:latin typeface="Corbel" panose="020B0503020204020204" pitchFamily="34" charset="0"/>
              </a:rPr>
              <a:t>Tko je prijenosnik poruke?</a:t>
            </a:r>
          </a:p>
          <a:p>
            <a:pPr marL="514350" indent="-514350">
              <a:buFont typeface="+mj-lt"/>
              <a:buAutoNum type="arabicPeriod"/>
            </a:pPr>
            <a:r>
              <a:rPr lang="hr-HR">
                <a:latin typeface="Corbel" panose="020B0503020204020204" pitchFamily="34" charset="0"/>
              </a:rPr>
              <a:t>Koji su vaši mediji?</a:t>
            </a:r>
          </a:p>
          <a:p>
            <a:pPr marL="514350" indent="-514350">
              <a:buFont typeface="+mj-lt"/>
              <a:buAutoNum type="arabicPeriod"/>
            </a:pPr>
            <a:r>
              <a:rPr lang="hr-HR">
                <a:latin typeface="Corbel" panose="020B0503020204020204" pitchFamily="34" charset="0"/>
              </a:rPr>
              <a:t>Što obuhvaća vaš poziv na djelovanje?</a:t>
            </a:r>
          </a:p>
          <a:p>
            <a:pPr marL="0" indent="0">
              <a:buNone/>
            </a:pPr>
            <a:endParaRPr lang="hr-HR">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18" name="Rechthoek 17"/>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Tekstvak 18"/>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20" name="Tekstvak 19"/>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21" name="Tekstvak 20"/>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22" name="Tekstvak 21"/>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23" name="Tekstvak 22"/>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Tree>
    <p:extLst>
      <p:ext uri="{BB962C8B-B14F-4D97-AF65-F5344CB8AC3E}">
        <p14:creationId xmlns:p14="http://schemas.microsoft.com/office/powerpoint/2010/main" val="416504426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hr-HR" sz="4000">
                <a:latin typeface="Corbel" panose="020B0503020204020204" pitchFamily="34" charset="0"/>
              </a:rPr>
              <a:t>„Svakodnevno se na Facebook učita </a:t>
            </a:r>
          </a:p>
          <a:p>
            <a:pPr marL="0" indent="0">
              <a:buNone/>
            </a:pPr>
            <a:r>
              <a:rPr lang="hr-HR" sz="4000">
                <a:latin typeface="Corbel" panose="020B0503020204020204" pitchFamily="34" charset="0"/>
              </a:rPr>
              <a:t>1 milijarda fotografija”</a:t>
            </a:r>
          </a:p>
          <a:p>
            <a:pPr marL="0" indent="0">
              <a:buNone/>
            </a:pPr>
            <a:endParaRPr lang="hr-HR" sz="4000">
              <a:latin typeface="Corbel" panose="020B0503020204020204" pitchFamily="34" charset="0"/>
            </a:endParaRPr>
          </a:p>
          <a:p>
            <a:pPr marL="0" indent="0">
              <a:buNone/>
            </a:pPr>
            <a:endParaRPr lang="hr-HR" sz="4000">
              <a:latin typeface="Corbel" panose="020B0503020204020204" pitchFamily="34" charset="0"/>
            </a:endParaRPr>
          </a:p>
          <a:p>
            <a:pPr marL="0" indent="0">
              <a:buNone/>
            </a:pPr>
            <a:r>
              <a:rPr lang="hr-HR" sz="3600">
                <a:solidFill>
                  <a:srgbClr val="002060"/>
                </a:solidFill>
                <a:latin typeface="Corbel" panose="020B0503020204020204" pitchFamily="34" charset="0"/>
              </a:rPr>
              <a:t>Učiniti nešto nadilazi čak i savršenstvo.</a:t>
            </a:r>
          </a:p>
          <a:p>
            <a:pPr marL="0" indent="0">
              <a:buNone/>
            </a:pPr>
            <a:endParaRPr lang="hr-HR" sz="4000">
              <a:latin typeface="Corbel" panose="020B0503020204020204" pitchFamily="34" charset="0"/>
            </a:endParaRPr>
          </a:p>
          <a:p>
            <a:pPr marL="0" indent="0">
              <a:buNone/>
            </a:pPr>
            <a:endParaRPr lang="hr-HR" sz="4000">
              <a:latin typeface="Corbel" panose="020B0503020204020204" pitchFamily="34" charset="0"/>
            </a:endParaRPr>
          </a:p>
        </p:txBody>
      </p:sp>
      <p:pic>
        <p:nvPicPr>
          <p:cNvPr id="7" name="Afbeelding 6"/>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5"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56399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Što funkcionira na facebooku?</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dirty="0">
                <a:latin typeface="Corbel" panose="020B0503020204020204" pitchFamily="34" charset="0"/>
              </a:rPr>
              <a:t>Neka vaše objave budu konverzacijske </a:t>
            </a:r>
          </a:p>
          <a:p>
            <a:pPr marL="0" indent="0" algn="ctr">
              <a:buNone/>
            </a:pPr>
            <a:r>
              <a:rPr lang="hr-HR" b="1" dirty="0">
                <a:latin typeface="Corbel" panose="020B0503020204020204" pitchFamily="34" charset="0"/>
              </a:rPr>
              <a:t>Neformalan, osoban i pozivajuć odgovor</a:t>
            </a:r>
          </a:p>
          <a:p>
            <a:pPr marL="0" indent="0" algn="ctr">
              <a:buNone/>
            </a:pPr>
            <a:endParaRPr lang="hr-HR" dirty="0">
              <a:latin typeface="Corbel" panose="020B0503020204020204" pitchFamily="34" charset="0"/>
            </a:endParaRPr>
          </a:p>
          <a:p>
            <a:pPr marL="0" indent="0" algn="ctr">
              <a:buNone/>
            </a:pPr>
            <a:r>
              <a:rPr lang="hr-HR" dirty="0">
                <a:latin typeface="Corbel" panose="020B0503020204020204" pitchFamily="34" charset="0"/>
              </a:rPr>
              <a:t>Budite autentični</a:t>
            </a:r>
          </a:p>
          <a:p>
            <a:pPr marL="0" indent="0" algn="ctr">
              <a:buNone/>
            </a:pPr>
            <a:r>
              <a:rPr lang="hr-HR" dirty="0">
                <a:latin typeface="Corbel" panose="020B0503020204020204" pitchFamily="34" charset="0"/>
              </a:rPr>
              <a:t>Budite vizualni</a:t>
            </a:r>
          </a:p>
          <a:p>
            <a:pPr marL="0" indent="0" algn="ctr">
              <a:buNone/>
            </a:pPr>
            <a:r>
              <a:rPr lang="hr-HR" dirty="0">
                <a:latin typeface="Corbel" panose="020B0503020204020204" pitchFamily="34" charset="0"/>
              </a:rPr>
              <a:t>Budite jednostavni</a:t>
            </a:r>
          </a:p>
          <a:p>
            <a:pPr marL="0" indent="0" algn="ctr">
              <a:buNone/>
            </a:pPr>
            <a:r>
              <a:rPr lang="hr-HR" dirty="0">
                <a:latin typeface="Corbel" panose="020B0503020204020204" pitchFamily="34" charset="0"/>
              </a:rPr>
              <a:t>Budite točni</a:t>
            </a:r>
          </a:p>
        </p:txBody>
      </p:sp>
      <p:pic>
        <p:nvPicPr>
          <p:cNvPr id="5" name="Afbeelding 4"/>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pic>
        <p:nvPicPr>
          <p:cNvPr id="6" name="Picture 4" descr="https://facebookbrand.com/wp-content/themes/fb-branding/prj-fb-branding/assets/images/fb-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19366" y="397392"/>
            <a:ext cx="1257992" cy="1257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1842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hr-HR" sz="4000" b="1">
                <a:solidFill>
                  <a:srgbClr val="002060"/>
                </a:solidFill>
                <a:latin typeface="Verdana" panose="020B0604030504040204" pitchFamily="34" charset="0"/>
              </a:rPr>
              <a:t>Stvarna publika naspram plaćene publike</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130"/>
          <a:stretch/>
        </p:blipFill>
        <p:spPr bwMode="auto">
          <a:xfrm>
            <a:off x="0" y="1425406"/>
            <a:ext cx="12192000" cy="6004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681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r>
              <a:rPr lang="hr-HR" sz="4000">
                <a:latin typeface="Corbel" panose="020B0503020204020204" pitchFamily="34" charset="0"/>
              </a:rPr>
              <a:t>Njih 40 % spada u „slušače”.</a:t>
            </a:r>
          </a:p>
          <a:p>
            <a:pPr marL="0" indent="0">
              <a:buNone/>
            </a:pPr>
            <a:endParaRPr lang="hr-HR" sz="4000">
              <a:latin typeface="Corbel" panose="020B0503020204020204" pitchFamily="34" charset="0"/>
            </a:endParaRPr>
          </a:p>
          <a:p>
            <a:pPr marL="0" indent="0">
              <a:buNone/>
            </a:pPr>
            <a:endParaRPr lang="hr-HR" sz="4000">
              <a:latin typeface="Corbel" panose="020B0503020204020204" pitchFamily="34" charset="0"/>
            </a:endParaRPr>
          </a:p>
          <a:p>
            <a:pPr marL="0" indent="0">
              <a:buNone/>
            </a:pPr>
            <a:endParaRPr lang="hr-HR" sz="4000">
              <a:latin typeface="Corbel" panose="020B0503020204020204" pitchFamily="34" charset="0"/>
            </a:endParaRPr>
          </a:p>
          <a:p>
            <a:pPr marL="0" indent="0">
              <a:buNone/>
            </a:pPr>
            <a:r>
              <a:rPr lang="hr-HR" b="1">
                <a:solidFill>
                  <a:srgbClr val="002060"/>
                </a:solidFill>
                <a:latin typeface="Corbel" panose="020B0503020204020204" pitchFamily="34" charset="0"/>
              </a:rPr>
              <a:t>Vjerodostojnost se stječe vremenom. Budite iskreni i dosljedni.</a:t>
            </a: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8386" y="362333"/>
            <a:ext cx="1880515" cy="1876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668164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62000" y="365125"/>
            <a:ext cx="10515600" cy="1325563"/>
          </a:xfrm>
        </p:spPr>
        <p:txBody>
          <a:bodyPr>
            <a:normAutofit/>
          </a:bodyPr>
          <a:lstStyle/>
          <a:p>
            <a:r>
              <a:rPr lang="hr-HR" sz="4000" b="1">
                <a:solidFill>
                  <a:srgbClr val="002060"/>
                </a:solidFill>
                <a:latin typeface="Verdana" panose="020B0604030504040204" pitchFamily="34" charset="0"/>
              </a:rPr>
              <a:t>Što funkcionira na Twitteru?</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3260" y="184209"/>
            <a:ext cx="3781993" cy="5092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5" name="Afbeelding 4"/>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3" name="Tijdelijke aanduiding voor inhoud 2"/>
          <p:cNvSpPr>
            <a:spLocks noGrp="1"/>
          </p:cNvSpPr>
          <p:nvPr>
            <p:ph idx="1"/>
          </p:nvPr>
        </p:nvSpPr>
        <p:spPr>
          <a:xfrm>
            <a:off x="838200" y="2248713"/>
            <a:ext cx="10515600" cy="4351338"/>
          </a:xfrm>
        </p:spPr>
        <p:txBody>
          <a:bodyPr/>
          <a:lstStyle/>
          <a:p>
            <a:r>
              <a:rPr lang="hr-HR">
                <a:latin typeface="Corbel" panose="020B0503020204020204" pitchFamily="34" charset="0"/>
              </a:rPr>
              <a:t>Činjenični sadržaj. Osobni jezik</a:t>
            </a:r>
          </a:p>
          <a:p>
            <a:r>
              <a:rPr lang="hr-HR">
                <a:latin typeface="Corbel" panose="020B0503020204020204" pitchFamily="34" charset="0"/>
              </a:rPr>
              <a:t>Razmislite o tome što zanima vašu publiku</a:t>
            </a:r>
          </a:p>
          <a:p>
            <a:r>
              <a:rPr lang="hr-HR">
                <a:latin typeface="Corbel" panose="020B0503020204020204" pitchFamily="34" charset="0"/>
              </a:rPr>
              <a:t>Svakodnevni sadržaj</a:t>
            </a:r>
          </a:p>
          <a:p>
            <a:r>
              <a:rPr lang="hr-HR">
                <a:latin typeface="Corbel" panose="020B0503020204020204" pitchFamily="34" charset="0"/>
              </a:rPr>
              <a:t>Savjet: ponudite sesije pitanja i odgovore</a:t>
            </a:r>
          </a:p>
          <a:p>
            <a:r>
              <a:rPr lang="hr-HR">
                <a:latin typeface="Corbel" panose="020B0503020204020204" pitchFamily="34" charset="0"/>
              </a:rPr>
              <a:t>Ne čekajte, budite u trenutku</a:t>
            </a:r>
          </a:p>
          <a:p>
            <a:pPr marL="0" indent="0">
              <a:buNone/>
            </a:pPr>
            <a:endParaRPr lang="hr-HR">
              <a:latin typeface="Corbel" panose="020B0503020204020204" pitchFamily="34" charset="0"/>
            </a:endParaRPr>
          </a:p>
          <a:p>
            <a:pPr marL="0" indent="0">
              <a:buNone/>
            </a:pPr>
            <a:r>
              <a:rPr lang="hr-HR">
                <a:solidFill>
                  <a:srgbClr val="002060"/>
                </a:solidFill>
                <a:latin typeface="Corbel" panose="020B0503020204020204" pitchFamily="34" charset="0"/>
              </a:rPr>
              <a:t>Riječ je i o vašoj ciljanoj publici i o ciljanim trenutcima.</a:t>
            </a:r>
          </a:p>
          <a:p>
            <a:endParaRPr lang="hr-HR">
              <a:latin typeface="Corbel" panose="020B0503020204020204" pitchFamily="34" charset="0"/>
            </a:endParaRPr>
          </a:p>
          <a:p>
            <a:pPr marL="0" indent="0">
              <a:buNone/>
            </a:pPr>
            <a:endParaRPr lang="hr-HR">
              <a:latin typeface="Corbel" panose="020B0503020204020204" pitchFamily="34" charset="0"/>
            </a:endParaRPr>
          </a:p>
        </p:txBody>
      </p:sp>
    </p:spTree>
    <p:extLst>
      <p:ext uri="{BB962C8B-B14F-4D97-AF65-F5344CB8AC3E}">
        <p14:creationId xmlns:p14="http://schemas.microsoft.com/office/powerpoint/2010/main" val="200431457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hr-HR" sz="4000" b="1">
                <a:solidFill>
                  <a:srgbClr val="002060"/>
                </a:solidFill>
                <a:latin typeface="Verdana" panose="020B0604030504040204" pitchFamily="34" charset="0"/>
              </a:rPr>
              <a:t>Pauza za čaj</a:t>
            </a:r>
            <a:endParaRPr lang="hr-HR"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hr-HR" sz="2800">
                <a:latin typeface="Corbel" panose="020B0503020204020204" pitchFamily="34" charset="0"/>
              </a:rPr>
              <a:t>15.30 – 15.45</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04136895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Jeste li na pravom putu?</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837" y="1413985"/>
            <a:ext cx="8039103" cy="48293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Afbeelding 13"/>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3291646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Govor mržnje: što učiniti?</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Afbeelding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4396" y="2374910"/>
            <a:ext cx="1188826" cy="1186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ttps://www.youtube.com/yt/brand/media/image/YouTube-icon-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01723" y="2454047"/>
            <a:ext cx="1459919" cy="10279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s://facebookbrand.com/wp-content/themes/fb-branding/prj-fb-branding/assets/images/fb-ar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5976" y="2374910"/>
            <a:ext cx="1186206" cy="1186206"/>
          </a:xfrm>
          <a:prstGeom prst="rect">
            <a:avLst/>
          </a:prstGeom>
          <a:noFill/>
          <a:extLst>
            <a:ext uri="{909E8E84-426E-40DD-AFC4-6F175D3DCCD1}">
              <a14:hiddenFill xmlns:a14="http://schemas.microsoft.com/office/drawing/2010/main">
                <a:solidFill>
                  <a:srgbClr val="FFFFFF"/>
                </a:solidFill>
              </a14:hiddenFill>
            </a:ext>
          </a:extLst>
        </p:spPr>
      </p:pic>
      <p:sp>
        <p:nvSpPr>
          <p:cNvPr id="7" name="Tijdelijke aanduiding voor inhoud 6"/>
          <p:cNvSpPr>
            <a:spLocks noGrp="1"/>
          </p:cNvSpPr>
          <p:nvPr>
            <p:ph idx="1"/>
          </p:nvPr>
        </p:nvSpPr>
        <p:spPr/>
        <p:txBody>
          <a:bodyPr/>
          <a:lstStyle/>
          <a:p>
            <a:r>
              <a:rPr lang="hr-HR">
                <a:latin typeface="Corbel" panose="020B0503020204020204" pitchFamily="34" charset="0"/>
              </a:rPr>
              <a:t>Odgovoriti</a:t>
            </a:r>
          </a:p>
          <a:p>
            <a:r>
              <a:rPr lang="hr-HR">
                <a:latin typeface="Corbel" panose="020B0503020204020204" pitchFamily="34" charset="0"/>
              </a:rPr>
              <a:t>Prijaviti</a:t>
            </a:r>
          </a:p>
          <a:p>
            <a:r>
              <a:rPr lang="hr-HR">
                <a:latin typeface="Corbel" panose="020B0503020204020204" pitchFamily="34" charset="0"/>
              </a:rPr>
              <a:t>Ignorirati</a:t>
            </a:r>
          </a:p>
          <a:p>
            <a:r>
              <a:rPr lang="hr-HR">
                <a:latin typeface="Corbel" panose="020B0503020204020204" pitchFamily="34" charset="0"/>
              </a:rPr>
              <a:t>Skriti</a:t>
            </a:r>
          </a:p>
          <a:p>
            <a:r>
              <a:rPr lang="hr-HR">
                <a:latin typeface="Corbel" panose="020B0503020204020204" pitchFamily="34" charset="0"/>
              </a:rPr>
              <a:t>Blokirati, obrisati</a:t>
            </a:r>
          </a:p>
        </p:txBody>
      </p:sp>
      <p:pic>
        <p:nvPicPr>
          <p:cNvPr id="8" name="Afbeelding 7"/>
          <p:cNvPicPr/>
          <p:nvPr/>
        </p:nvPicPr>
        <p:blipFill>
          <a:blip r:embed="rId6">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7055932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838200" y="1702629"/>
            <a:ext cx="6299579" cy="1325563"/>
          </a:xfrm>
        </p:spPr>
        <p:txBody>
          <a:bodyPr>
            <a:normAutofit/>
          </a:bodyPr>
          <a:lstStyle/>
          <a:p>
            <a:r>
              <a:rPr lang="hr-HR" sz="4000" b="1">
                <a:solidFill>
                  <a:srgbClr val="002060"/>
                </a:solidFill>
                <a:latin typeface="Verdana" panose="020B0604030504040204" pitchFamily="34" charset="0"/>
              </a:rPr>
              <a:t>Informativni paket za protugovor</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838200" y="3163129"/>
            <a:ext cx="6136758" cy="2623522"/>
          </a:xfrm>
        </p:spPr>
        <p:txBody>
          <a:bodyPr>
            <a:normAutofit/>
          </a:bodyPr>
          <a:lstStyle/>
          <a:p>
            <a:pPr marL="0" indent="0">
              <a:buNone/>
            </a:pPr>
            <a:r>
              <a:rPr lang="hr-HR">
                <a:latin typeface="Corbel" panose="020B0503020204020204" pitchFamily="34" charset="0"/>
              </a:rPr>
              <a:t>Internetska inicijativa civilne hrabrosti OCCI </a:t>
            </a:r>
          </a:p>
          <a:p>
            <a:pPr marL="0" indent="0">
              <a:buNone/>
            </a:pPr>
            <a:r>
              <a:rPr lang="hr-HR">
                <a:latin typeface="Corbel" panose="020B0503020204020204" pitchFamily="34" charset="0"/>
              </a:rPr>
              <a:t>EN, GE, FR</a:t>
            </a:r>
            <a:endParaRPr lang="hr-HR" sz="1400" u="sng">
              <a:latin typeface="Corbel" panose="020B0503020204020204" pitchFamily="34" charset="0"/>
            </a:endParaRPr>
          </a:p>
        </p:txBody>
      </p:sp>
      <p:pic>
        <p:nvPicPr>
          <p:cNvPr id="1026" name="Picture 2" descr="http://www.netz-gegen-nazis.de/files/titelbild-infopaket-isd-g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981" y="341194"/>
            <a:ext cx="4256016" cy="6022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921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pbs.twimg.com/media/ClJ81HtWQAAafl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945" y="791570"/>
            <a:ext cx="6925154" cy="4899547"/>
          </a:xfrm>
          <a:prstGeom prst="rect">
            <a:avLst/>
          </a:prstGeom>
          <a:noFill/>
          <a:extLst>
            <a:ext uri="{909E8E84-426E-40DD-AFC4-6F175D3DCCD1}">
              <a14:hiddenFill xmlns:a14="http://schemas.microsoft.com/office/drawing/2010/main">
                <a:solidFill>
                  <a:srgbClr val="FFFFFF"/>
                </a:solidFill>
              </a14:hiddenFill>
            </a:ext>
          </a:extLst>
        </p:spPr>
      </p:pic>
      <p:sp>
        <p:nvSpPr>
          <p:cNvPr id="5" name="Tijdelijke aanduiding voor inhoud 4"/>
          <p:cNvSpPr>
            <a:spLocks noGrp="1"/>
          </p:cNvSpPr>
          <p:nvPr>
            <p:ph idx="1"/>
          </p:nvPr>
        </p:nvSpPr>
        <p:spPr>
          <a:xfrm>
            <a:off x="551591" y="911209"/>
            <a:ext cx="4328751" cy="4498992"/>
          </a:xfrm>
          <a:solidFill>
            <a:schemeClr val="bg1"/>
          </a:solidFill>
        </p:spPr>
        <p:txBody>
          <a:bodyPr>
            <a:noAutofit/>
          </a:bodyPr>
          <a:lstStyle/>
          <a:p>
            <a:pPr marL="0" indent="0">
              <a:buNone/>
            </a:pPr>
            <a:br/>
            <a:r>
              <a:rPr lang="hr-HR" b="1">
                <a:solidFill>
                  <a:srgbClr val="002060"/>
                </a:solidFill>
                <a:latin typeface="Corbel" panose="020B0503020204020204" pitchFamily="34" charset="0"/>
              </a:rPr>
              <a:t>Sadržaj</a:t>
            </a:r>
          </a:p>
          <a:p>
            <a:pPr>
              <a:buFont typeface="Wingdings" panose="05000000000000000000" pitchFamily="2" charset="2"/>
              <a:buChar char="§"/>
            </a:pPr>
            <a:r>
              <a:rPr lang="hr-HR">
                <a:latin typeface="Corbel" panose="020B0503020204020204" pitchFamily="34" charset="0"/>
              </a:rPr>
              <a:t>Planiranje kampanje</a:t>
            </a:r>
          </a:p>
          <a:p>
            <a:pPr>
              <a:buFont typeface="Wingdings" panose="05000000000000000000" pitchFamily="2" charset="2"/>
              <a:buChar char="§"/>
            </a:pPr>
            <a:r>
              <a:rPr lang="hr-HR">
                <a:latin typeface="Corbel" panose="020B0503020204020204" pitchFamily="34" charset="0"/>
              </a:rPr>
              <a:t>Stvaranje sadržaja</a:t>
            </a:r>
          </a:p>
          <a:p>
            <a:pPr>
              <a:buFont typeface="Wingdings" panose="05000000000000000000" pitchFamily="2" charset="2"/>
              <a:buChar char="§"/>
            </a:pPr>
            <a:r>
              <a:rPr lang="hr-HR">
                <a:latin typeface="Corbel" panose="020B0503020204020204" pitchFamily="34" charset="0"/>
              </a:rPr>
              <a:t>Vođenje kampanje </a:t>
            </a:r>
          </a:p>
          <a:p>
            <a:pPr>
              <a:buFont typeface="Wingdings" panose="05000000000000000000" pitchFamily="2" charset="2"/>
              <a:buChar char="§"/>
            </a:pPr>
            <a:r>
              <a:rPr lang="hr-HR">
                <a:latin typeface="Corbel" panose="020B0503020204020204" pitchFamily="34" charset="0"/>
              </a:rPr>
              <a:t>Internetsko oglašavanje</a:t>
            </a:r>
          </a:p>
          <a:p>
            <a:pPr>
              <a:buFont typeface="Wingdings" panose="05000000000000000000" pitchFamily="2" charset="2"/>
              <a:buChar char="§"/>
            </a:pPr>
            <a:r>
              <a:rPr lang="hr-HR">
                <a:latin typeface="Corbel" panose="020B0503020204020204" pitchFamily="34" charset="0"/>
              </a:rPr>
              <a:t>Aktiviranje publika</a:t>
            </a:r>
          </a:p>
          <a:p>
            <a:pPr>
              <a:buFont typeface="Wingdings" panose="05000000000000000000" pitchFamily="2" charset="2"/>
              <a:buChar char="§"/>
            </a:pPr>
            <a:r>
              <a:rPr lang="hr-HR">
                <a:latin typeface="Corbel" panose="020B0503020204020204" pitchFamily="34" charset="0"/>
              </a:rPr>
              <a:t>Evaluacijske kampanje</a:t>
            </a:r>
          </a:p>
          <a:p>
            <a:pPr>
              <a:buFont typeface="Wingdings" panose="05000000000000000000" pitchFamily="2" charset="2"/>
              <a:buChar char="§"/>
            </a:pPr>
            <a:r>
              <a:rPr lang="hr-HR">
                <a:latin typeface="Corbel" panose="020B0503020204020204" pitchFamily="34" charset="0"/>
              </a:rPr>
              <a:t>Komplet alata i resursi</a:t>
            </a: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p:txBody>
      </p:sp>
      <p:sp>
        <p:nvSpPr>
          <p:cNvPr id="6" name="Tekstvak 5"/>
          <p:cNvSpPr txBox="1"/>
          <p:nvPr/>
        </p:nvSpPr>
        <p:spPr>
          <a:xfrm>
            <a:off x="563525" y="6159424"/>
            <a:ext cx="8633637" cy="523220"/>
          </a:xfrm>
          <a:prstGeom prst="rect">
            <a:avLst/>
          </a:prstGeom>
          <a:noFill/>
        </p:spPr>
        <p:txBody>
          <a:bodyPr wrap="square" rtlCol="0">
            <a:spAutoFit/>
          </a:bodyPr>
          <a:lstStyle/>
          <a:p>
            <a:r>
              <a:rPr lang="hr-HR" sz="1400"/>
              <a:t>Institute of Strategic Dialogue ISD, 2016. </a:t>
            </a:r>
          </a:p>
          <a:p>
            <a:r>
              <a:rPr lang="hr-HR" sz="1400"/>
              <a:t>http://www.strategicdialogue.org/wp-content/uploads/2016/06/Counter-narrative-Handbook_1.pdf</a:t>
            </a:r>
          </a:p>
        </p:txBody>
      </p:sp>
    </p:spTree>
    <p:extLst>
      <p:ext uri="{BB962C8B-B14F-4D97-AF65-F5344CB8AC3E}">
        <p14:creationId xmlns:p14="http://schemas.microsoft.com/office/powerpoint/2010/main" val="1307304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7190" y="312254"/>
            <a:ext cx="9056842" cy="61872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74551848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5912" y="8600"/>
            <a:ext cx="9895127" cy="6901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99996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hr-HR" sz="4000" b="1">
                <a:solidFill>
                  <a:srgbClr val="002060"/>
                </a:solidFill>
                <a:latin typeface="Verdana" panose="020B0604030504040204" pitchFamily="34" charset="0"/>
              </a:rPr>
              <a:t>Vježba</a:t>
            </a:r>
            <a:endParaRPr lang="hr-HR"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Autofit/>
          </a:bodyPr>
          <a:lstStyle/>
          <a:p>
            <a:pPr marL="0" indent="0" algn="ctr">
              <a:buNone/>
            </a:pPr>
            <a:r>
              <a:rPr lang="hr-HR" dirty="0">
                <a:latin typeface="Corbel" panose="020B0503020204020204" pitchFamily="34" charset="0"/>
              </a:rPr>
              <a:t>U malim skupinama (3 – 4 osobe)</a:t>
            </a:r>
          </a:p>
          <a:p>
            <a:pPr marL="0" indent="0" algn="ctr">
              <a:buNone/>
            </a:pPr>
            <a:r>
              <a:rPr lang="hr-HR" b="1" dirty="0">
                <a:latin typeface="Corbel" panose="020B0503020204020204" pitchFamily="34" charset="0"/>
              </a:rPr>
              <a:t>Potražite jedan predstavljeni alat, vodič, priručnik ili više njih</a:t>
            </a:r>
          </a:p>
          <a:p>
            <a:pPr marL="0" indent="0" algn="ctr">
              <a:buNone/>
            </a:pPr>
            <a:r>
              <a:rPr lang="hr-HR" b="1" dirty="0">
                <a:latin typeface="Corbel" panose="020B0503020204020204" pitchFamily="34" charset="0"/>
              </a:rPr>
              <a:t>Pretražite materijal</a:t>
            </a:r>
          </a:p>
          <a:p>
            <a:pPr marL="0" indent="0" algn="ctr">
              <a:buNone/>
            </a:pPr>
            <a:r>
              <a:rPr lang="hr-HR" b="1" dirty="0">
                <a:latin typeface="Corbel" panose="020B0503020204020204" pitchFamily="34" charset="0"/>
              </a:rPr>
              <a:t>Raspravite o njegovoj primjeni u svojoj kampanji</a:t>
            </a:r>
          </a:p>
          <a:p>
            <a:pPr marL="0" indent="0" algn="ctr">
              <a:buNone/>
            </a:pPr>
            <a:r>
              <a:rPr lang="hr-HR" b="1" dirty="0">
                <a:latin typeface="Corbel" panose="020B0503020204020204" pitchFamily="34" charset="0"/>
              </a:rPr>
              <a:t>Ako ostane vremena, plenarno ćemo raspravljati o nalazima.</a:t>
            </a:r>
          </a:p>
          <a:p>
            <a:pPr marL="0" indent="0" algn="ctr">
              <a:buNone/>
            </a:pPr>
            <a:r>
              <a:rPr lang="hr-HR" dirty="0">
                <a:latin typeface="Corbel" panose="020B0503020204020204" pitchFamily="34" charset="0"/>
              </a:rPr>
              <a:t>15 minuta</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245136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Alati, vodiči i priručnici</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562986"/>
            <a:ext cx="10515600" cy="5034346"/>
          </a:xfrm>
        </p:spPr>
        <p:txBody>
          <a:bodyPr>
            <a:normAutofit fontScale="85000" lnSpcReduction="20000"/>
          </a:bodyPr>
          <a:lstStyle/>
          <a:p>
            <a:pPr marL="0" indent="0">
              <a:buNone/>
            </a:pPr>
            <a:r>
              <a:rPr lang="hr-HR" sz="1600" b="1">
                <a:latin typeface="Corbel" panose="020B0503020204020204" pitchFamily="34" charset="0"/>
              </a:rPr>
              <a:t>Informativni paket za kontragovor</a:t>
            </a:r>
          </a:p>
          <a:p>
            <a:pPr marL="0" indent="0">
              <a:buNone/>
            </a:pPr>
            <a:r>
              <a:rPr lang="hr-HR" sz="1600">
                <a:latin typeface="Corbel" panose="020B0503020204020204" pitchFamily="34" charset="0"/>
                <a:hlinkClick r:id="rId3"/>
              </a:rPr>
              <a:t>http://www.strategicdialogue.org/wp-content/uploads/2016/06/OCCI-Counterspeech-Information-Pack-English.pdf</a:t>
            </a:r>
            <a:endParaRPr lang="hr-HR" sz="1600">
              <a:latin typeface="Corbel" panose="020B0503020204020204" pitchFamily="34" charset="0"/>
            </a:endParaRPr>
          </a:p>
          <a:p>
            <a:pPr marL="0" indent="0">
              <a:buNone/>
            </a:pPr>
            <a:r>
              <a:rPr lang="hr-HR" sz="1600" b="1">
                <a:latin typeface="Corbel" panose="020B0503020204020204" pitchFamily="34" charset="0"/>
              </a:rPr>
              <a:t>Priručnik za kontragovor</a:t>
            </a:r>
          </a:p>
          <a:p>
            <a:pPr marL="0" indent="0">
              <a:buNone/>
            </a:pPr>
            <a:r>
              <a:rPr lang="hr-HR" sz="1600">
                <a:latin typeface="Corbel" panose="020B0503020204020204" pitchFamily="34" charset="0"/>
                <a:hlinkClick r:id="rId4"/>
              </a:rPr>
              <a:t>http://www.strategicdialogue.org/wp-content/uploads/2016/06/Counter-narrative-Handbook_1.pdf</a:t>
            </a:r>
            <a:endParaRPr lang="hr-HR" sz="1600">
              <a:latin typeface="Corbel" panose="020B0503020204020204" pitchFamily="34" charset="0"/>
            </a:endParaRPr>
          </a:p>
          <a:p>
            <a:pPr marL="0" indent="0">
              <a:buNone/>
            </a:pPr>
            <a:r>
              <a:rPr lang="hr-HR" sz="1600">
                <a:latin typeface="Corbel" panose="020B0503020204020204" pitchFamily="34" charset="0"/>
                <a:hlinkClick r:id="rId5"/>
              </a:rPr>
              <a:t>www.counternarratives.org</a:t>
            </a:r>
            <a:endParaRPr lang="hr-HR" sz="1600">
              <a:latin typeface="Corbel" panose="020B0503020204020204" pitchFamily="34" charset="0"/>
            </a:endParaRPr>
          </a:p>
          <a:p>
            <a:pPr marL="0" indent="0">
              <a:buNone/>
            </a:pPr>
            <a:r>
              <a:rPr lang="hr-HR" sz="1600" u="sng">
                <a:hlinkClick r:id="rId3"/>
              </a:rPr>
              <a:t>http://www.strategicdialogue.org/wp-content/uploads/2016/06/OCCI-Counterspeech-Information-Pack-English.pdf</a:t>
            </a:r>
            <a:r>
              <a:rPr lang="hr-HR"/>
              <a:t> </a:t>
            </a:r>
            <a:r>
              <a:rPr lang="hr-HR" sz="1600" b="1">
                <a:latin typeface="Corbel" panose="020B0503020204020204" pitchFamily="34" charset="0"/>
              </a:rPr>
              <a:t>(10 stranica) </a:t>
            </a:r>
          </a:p>
          <a:p>
            <a:pPr marL="0" indent="0">
              <a:buNone/>
            </a:pPr>
            <a:r>
              <a:rPr lang="hr-HR" sz="1600" b="1">
                <a:latin typeface="Corbel" panose="020B0503020204020204" pitchFamily="34" charset="0"/>
              </a:rPr>
              <a:t>Priručnik o vođenju kampanja na Twitteru</a:t>
            </a:r>
          </a:p>
          <a:p>
            <a:pPr marL="0" indent="0">
              <a:buNone/>
            </a:pPr>
            <a:r>
              <a:rPr lang="hr-HR" sz="1600">
                <a:latin typeface="Corbel" panose="020B0503020204020204" pitchFamily="34" charset="0"/>
                <a:hlinkClick r:id="rId6"/>
              </a:rPr>
              <a:t>http://esmeefairbairn.org.uk/</a:t>
            </a:r>
            <a:endParaRPr lang="hr-HR" sz="1600">
              <a:latin typeface="Corbel" panose="020B0503020204020204" pitchFamily="34" charset="0"/>
            </a:endParaRPr>
          </a:p>
          <a:p>
            <a:pPr marL="0" indent="0">
              <a:buNone/>
            </a:pPr>
            <a:r>
              <a:rPr lang="hr-HR" sz="1600" b="1">
                <a:latin typeface="Corbel" panose="020B0503020204020204" pitchFamily="34" charset="0"/>
              </a:rPr>
              <a:t>Facebook SMB</a:t>
            </a:r>
            <a:endParaRPr lang="hr-HR" sz="1600">
              <a:latin typeface="Corbel" panose="020B0503020204020204" pitchFamily="34" charset="0"/>
            </a:endParaRPr>
          </a:p>
          <a:p>
            <a:pPr marL="0" indent="0">
              <a:buNone/>
            </a:pPr>
            <a:r>
              <a:rPr lang="hr-HR"/>
              <a:t> </a:t>
            </a:r>
            <a:r>
              <a:rPr lang="hr-HR" sz="1600">
                <a:latin typeface="Corbel" panose="020B0503020204020204" pitchFamily="34" charset="0"/>
                <a:hlinkClick r:id="rId7"/>
              </a:rPr>
              <a:t>https://www.facebook.com/blueprint?attachment_canonical_url=https%3A%2F%2Fwww.facebook.com%2Fblueprint</a:t>
            </a:r>
            <a:endParaRPr lang="hr-HR" sz="1600">
              <a:latin typeface="Corbel" panose="020B0503020204020204" pitchFamily="34" charset="0"/>
            </a:endParaRPr>
          </a:p>
          <a:p>
            <a:pPr marL="0" indent="0">
              <a:buNone/>
            </a:pPr>
            <a:r>
              <a:rPr lang="hr-HR" sz="1600" b="1">
                <a:latin typeface="Corbel" panose="020B0503020204020204" pitchFamily="34" charset="0"/>
              </a:rPr>
              <a:t>Facebook oglasi za neprofitabilne organizacije</a:t>
            </a:r>
          </a:p>
          <a:p>
            <a:pPr marL="0" indent="0">
              <a:buNone/>
            </a:pPr>
            <a:r>
              <a:rPr lang="hr-HR" sz="1600">
                <a:latin typeface="Corbel" panose="020B0503020204020204" pitchFamily="34" charset="0"/>
                <a:hlinkClick r:id="rId8"/>
              </a:rPr>
              <a:t>https://nonprofits.fb.com/topic/ads/</a:t>
            </a:r>
            <a:endParaRPr lang="hr-HR" sz="1600">
              <a:latin typeface="Corbel" panose="020B0503020204020204" pitchFamily="34" charset="0"/>
            </a:endParaRPr>
          </a:p>
          <a:p>
            <a:pPr marL="0" indent="0">
              <a:buNone/>
            </a:pPr>
            <a:r>
              <a:rPr lang="hr-HR" sz="1600" b="1">
                <a:latin typeface="Corbel" panose="020B0503020204020204" pitchFamily="34" charset="0"/>
              </a:rPr>
              <a:t>Youtube neprofitni program</a:t>
            </a:r>
          </a:p>
          <a:p>
            <a:pPr marL="0" indent="0">
              <a:buNone/>
            </a:pPr>
            <a:r>
              <a:rPr lang="hr-HR" sz="1600">
                <a:latin typeface="Corbel" panose="020B0503020204020204" pitchFamily="34" charset="0"/>
                <a:hlinkClick r:id="rId9"/>
              </a:rPr>
              <a:t>https://www.youtube.com/nonprofits</a:t>
            </a:r>
            <a:endParaRPr lang="hr-HR" sz="1600">
              <a:latin typeface="Corbel" panose="020B0503020204020204" pitchFamily="34" charset="0"/>
            </a:endParaRPr>
          </a:p>
          <a:p>
            <a:pPr marL="0" indent="0">
              <a:buNone/>
            </a:pPr>
            <a:r>
              <a:rPr lang="hr-HR" sz="1600">
                <a:latin typeface="Corbel" panose="020B0503020204020204" pitchFamily="34" charset="0"/>
                <a:hlinkClick r:id="rId10"/>
              </a:rPr>
              <a:t>https://www.youtube.com/watch?feature=player_embedded&amp;v=YpKAtk5C0lM</a:t>
            </a:r>
            <a:endParaRPr lang="hr-HR" sz="1600">
              <a:latin typeface="Corbel" panose="020B0503020204020204" pitchFamily="34" charset="0"/>
            </a:endParaRPr>
          </a:p>
          <a:p>
            <a:pPr marL="0" indent="0">
              <a:buNone/>
            </a:pPr>
            <a:r>
              <a:rPr lang="hr-HR" sz="1600" b="1">
                <a:latin typeface="Corbel" panose="020B0503020204020204" pitchFamily="34" charset="0"/>
              </a:rPr>
              <a:t>10 temelja Youtubea</a:t>
            </a:r>
          </a:p>
          <a:p>
            <a:pPr marL="0" indent="0">
              <a:buNone/>
            </a:pPr>
            <a:r>
              <a:rPr lang="hr-HR" sz="1600">
                <a:latin typeface="Corbel" panose="020B0503020204020204" pitchFamily="34" charset="0"/>
                <a:hlinkClick r:id="rId11"/>
              </a:rPr>
              <a:t>http://Bit.ly/10fundamentals</a:t>
            </a:r>
            <a:endParaRPr lang="hr-HR" sz="1600">
              <a:latin typeface="Corbel" panose="020B0503020204020204" pitchFamily="34" charset="0"/>
            </a:endParaRPr>
          </a:p>
        </p:txBody>
      </p:sp>
      <p:pic>
        <p:nvPicPr>
          <p:cNvPr id="4" name="Afbeelding 3"/>
          <p:cNvPicPr/>
          <p:nvPr/>
        </p:nvPicPr>
        <p:blipFill>
          <a:blip r:embed="rId12">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87966536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hr-HR" sz="4000" b="1">
                <a:solidFill>
                  <a:srgbClr val="002060"/>
                </a:solidFill>
                <a:latin typeface="Verdana" panose="020B0604030504040204" pitchFamily="34" charset="0"/>
              </a:rPr>
              <a:t>Izgradnja kapaciteta i završavanje</a:t>
            </a:r>
            <a:endParaRPr lang="hr-HR" sz="400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tekst 2"/>
          <p:cNvSpPr>
            <a:spLocks noGrp="1"/>
          </p:cNvSpPr>
          <p:nvPr>
            <p:ph type="subTitle" idx="1"/>
          </p:nvPr>
        </p:nvSpPr>
        <p:spPr/>
        <p:txBody>
          <a:bodyPr>
            <a:normAutofit/>
          </a:bodyPr>
          <a:lstStyle/>
          <a:p>
            <a:r>
              <a:rPr lang="hr-HR" sz="2800">
                <a:latin typeface="Corbel" panose="020B0503020204020204" pitchFamily="34" charset="0"/>
              </a:rPr>
              <a:t>16.15 – 17.00</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625076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marL="0" indent="0"/>
            <a:r>
              <a:rPr lang="hr-HR" sz="4000" b="1">
                <a:solidFill>
                  <a:srgbClr val="002060"/>
                </a:solidFill>
                <a:latin typeface="Verdana" panose="020B0604030504040204" pitchFamily="34" charset="0"/>
              </a:rPr>
              <a:t>Izgradnja kapaciteta</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buNone/>
            </a:pPr>
            <a:endParaRPr lang="hr-HR">
              <a:latin typeface="Corbel" panose="020B0503020204020204" pitchFamily="34" charset="0"/>
            </a:endParaRPr>
          </a:p>
          <a:p>
            <a:pPr marL="0" indent="0">
              <a:buNone/>
            </a:pPr>
            <a:r>
              <a:rPr lang="hr-HR" b="1">
                <a:latin typeface="Corbel" panose="020B0503020204020204" pitchFamily="34" charset="0"/>
              </a:rPr>
              <a:t>Završavanje</a:t>
            </a:r>
          </a:p>
          <a:p>
            <a:pPr marL="0" indent="0">
              <a:buNone/>
            </a:pPr>
            <a:r>
              <a:rPr lang="hr-HR">
                <a:latin typeface="Corbel" panose="020B0503020204020204" pitchFamily="34" charset="0"/>
              </a:rPr>
              <a:t>Gdje smo sada?</a:t>
            </a:r>
          </a:p>
          <a:p>
            <a:pPr marL="0" indent="0">
              <a:buNone/>
            </a:pPr>
            <a:r>
              <a:rPr lang="hr-HR">
                <a:latin typeface="Corbel" panose="020B0503020204020204" pitchFamily="34" charset="0"/>
              </a:rPr>
              <a:t>Vrijeme za druženje i početak susreta</a:t>
            </a:r>
          </a:p>
          <a:p>
            <a:pPr marL="0" indent="0">
              <a:buNone/>
            </a:pPr>
            <a:endParaRPr lang="hr-HR">
              <a:latin typeface="Corbel" panose="020B0503020204020204" pitchFamily="34" charset="0"/>
            </a:endParaRPr>
          </a:p>
          <a:p>
            <a:pPr marL="0" indent="0">
              <a:buNone/>
            </a:pPr>
            <a:endParaRPr lang="hr-HR">
              <a:latin typeface="Corbel" panose="020B0503020204020204" pitchFamily="34" charset="0"/>
            </a:endParaRPr>
          </a:p>
        </p:txBody>
      </p:sp>
      <p:grpSp>
        <p:nvGrpSpPr>
          <p:cNvPr id="4" name="Groep 3"/>
          <p:cNvGrpSpPr/>
          <p:nvPr/>
        </p:nvGrpSpPr>
        <p:grpSpPr>
          <a:xfrm>
            <a:off x="9257166" y="165100"/>
            <a:ext cx="2808515" cy="6600745"/>
            <a:chOff x="9257166" y="165100"/>
            <a:chExt cx="2808515" cy="6600745"/>
          </a:xfrm>
        </p:grpSpPr>
        <p:sp>
          <p:nvSpPr>
            <p:cNvPr id="5" name="Rechthoek 4"/>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ekstvak 5"/>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7" name="Tekstvak 6"/>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8" name="Tekstvak 7"/>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9" name="Tekstvak 8"/>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10" name="Tekstvak 9"/>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11" name="Tekstvak 10"/>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
        <p:nvSpPr>
          <p:cNvPr id="12" name="Ovaal 11"/>
          <p:cNvSpPr/>
          <p:nvPr/>
        </p:nvSpPr>
        <p:spPr>
          <a:xfrm>
            <a:off x="8826500" y="5181628"/>
            <a:ext cx="3312000" cy="16129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1025187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dirty="0">
                <a:solidFill>
                  <a:srgbClr val="002060"/>
                </a:solidFill>
                <a:latin typeface="Verdana" panose="020B0604030504040204" pitchFamily="34" charset="0"/>
              </a:rPr>
              <a:t>Povezivanje na internetu – angažiranost u stvarnom svijetu</a:t>
            </a:r>
            <a:endParaRPr lang="hr-HR" sz="4000" b="1" dirty="0">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dirty="0">
                <a:latin typeface="Corbel" panose="020B0503020204020204" pitchFamily="34" charset="0"/>
              </a:rPr>
              <a:t>Svaka kampanja temelji se na pozivu na djelovanje</a:t>
            </a:r>
          </a:p>
          <a:p>
            <a:pPr marL="0" indent="0" algn="ctr">
              <a:buNone/>
            </a:pPr>
            <a:endParaRPr lang="hr-HR" dirty="0">
              <a:latin typeface="Corbel" panose="020B0503020204020204" pitchFamily="34" charset="0"/>
            </a:endParaRPr>
          </a:p>
          <a:p>
            <a:pPr marL="0" indent="0" algn="ctr">
              <a:buNone/>
            </a:pPr>
            <a:r>
              <a:rPr lang="hr-HR" dirty="0">
                <a:latin typeface="Corbel" panose="020B0503020204020204" pitchFamily="34" charset="0"/>
              </a:rPr>
              <a:t>Jeste li spremni?</a:t>
            </a:r>
            <a:endParaRPr lang="hr-HR" b="1" dirty="0">
              <a:latin typeface="Corbel" panose="020B0503020204020204" pitchFamily="34" charset="0"/>
            </a:endParaRPr>
          </a:p>
          <a:p>
            <a:pPr marL="0" indent="0" algn="ctr">
              <a:buNone/>
            </a:pPr>
            <a:r>
              <a:rPr lang="hr-HR" b="1" dirty="0">
                <a:latin typeface="Corbel" panose="020B0503020204020204" pitchFamily="34" charset="0"/>
              </a:rPr>
              <a:t>Željeni odgovor</a:t>
            </a:r>
          </a:p>
          <a:p>
            <a:pPr marL="0" indent="0" algn="ctr">
              <a:buNone/>
            </a:pPr>
            <a:r>
              <a:rPr lang="hr-HR" b="1" dirty="0">
                <a:latin typeface="Corbel" panose="020B0503020204020204" pitchFamily="34" charset="0"/>
              </a:rPr>
              <a:t>Kritični ili negativni odgovor</a:t>
            </a:r>
          </a:p>
          <a:p>
            <a:pPr marL="0" indent="0" algn="ctr">
              <a:buNone/>
            </a:pPr>
            <a:r>
              <a:rPr lang="hr-HR" b="1" dirty="0">
                <a:latin typeface="Corbel" panose="020B0503020204020204" pitchFamily="34" charset="0"/>
              </a:rPr>
              <a:t>Verbalne/fizičke prijetnje/nasilje</a:t>
            </a:r>
          </a:p>
          <a:p>
            <a:pPr marL="0" indent="0" algn="ctr">
              <a:buNone/>
            </a:pPr>
            <a:endParaRPr lang="hr-HR" dirty="0">
              <a:latin typeface="Corbel" panose="020B0503020204020204" pitchFamily="34" charset="0"/>
            </a:endParaRPr>
          </a:p>
        </p:txBody>
      </p:sp>
      <p:pic>
        <p:nvPicPr>
          <p:cNvPr id="6" name="Afbeelding 5"/>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12158627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a:xfrm>
            <a:off x="552450" y="365125"/>
            <a:ext cx="11106150" cy="1325563"/>
          </a:xfrm>
        </p:spPr>
        <p:txBody>
          <a:bodyPr>
            <a:normAutofit/>
          </a:bodyPr>
          <a:lstStyle/>
          <a:p>
            <a:r>
              <a:rPr lang="hr-HR" sz="4000" b="1">
                <a:solidFill>
                  <a:srgbClr val="002060"/>
                </a:solidFill>
                <a:latin typeface="Verdana" panose="020B0604030504040204" pitchFamily="34" charset="0"/>
              </a:rPr>
              <a:t>Koje su vaše kvalitete za kampanju?</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8" name="Tijdelijke aanduiding voor inhoud 7"/>
          <p:cNvGraphicFramePr>
            <a:graphicFrameLocks noGrp="1"/>
          </p:cNvGraphicFramePr>
          <p:nvPr>
            <p:ph idx="1"/>
            <p:extLst>
              <p:ext uri="{D42A27DB-BD31-4B8C-83A1-F6EECF244321}">
                <p14:modId xmlns:p14="http://schemas.microsoft.com/office/powerpoint/2010/main" val="3482860267"/>
              </p:ext>
            </p:extLst>
          </p:nvPr>
        </p:nvGraphicFramePr>
        <p:xfrm>
          <a:off x="838200" y="1825625"/>
          <a:ext cx="10515600" cy="44500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40">
                <a:tc>
                  <a:txBody>
                    <a:bodyPr/>
                    <a:lstStyle/>
                    <a:p>
                      <a:pPr algn="ctr"/>
                      <a:endParaRPr lang="hr-HR" sz="2800" b="1" i="1">
                        <a:solidFill>
                          <a:srgbClr val="002060"/>
                        </a:solidFill>
                        <a:latin typeface="Corbel" panose="020B0503020204020204" pitchFamily="34" charset="0"/>
                      </a:endParaRPr>
                    </a:p>
                    <a:p>
                      <a:pPr algn="ctr"/>
                      <a:r>
                        <a:rPr lang="hr-HR" sz="2800" b="1" i="1">
                          <a:solidFill>
                            <a:srgbClr val="002060"/>
                          </a:solidFill>
                          <a:latin typeface="Corbel" panose="020B0503020204020204" pitchFamily="34" charset="0"/>
                        </a:rPr>
                        <a:t>Interno</a:t>
                      </a:r>
                    </a:p>
                    <a:p>
                      <a:pPr algn="ctr"/>
                      <a:r>
                        <a:rPr lang="hr-HR" sz="2800" b="1" i="1">
                          <a:solidFill>
                            <a:srgbClr val="002060"/>
                          </a:solidFill>
                          <a:latin typeface="Corbel" panose="020B0503020204020204" pitchFamily="34" charset="0"/>
                        </a:rPr>
                        <a:t>možeš jednostavnije utjecati </a:t>
                      </a:r>
                    </a:p>
                    <a:p>
                      <a:pPr algn="ctr"/>
                      <a:r>
                        <a:rPr lang="hr-HR" sz="2800" b="1" i="1">
                          <a:solidFill>
                            <a:srgbClr val="002060"/>
                          </a:solidFill>
                          <a:latin typeface="Corbel" panose="020B0503020204020204" pitchFamily="34" charset="0"/>
                        </a:rPr>
                        <a:t>na ove stvari</a:t>
                      </a:r>
                    </a:p>
                  </a:txBody>
                  <a:tcPr>
                    <a:lnR w="38100" cap="flat" cmpd="sng" algn="ctr">
                      <a:solidFill>
                        <a:schemeClr val="tx1"/>
                      </a:solidFill>
                      <a:prstDash val="solid"/>
                      <a:round/>
                      <a:headEnd type="none" w="med" len="med"/>
                      <a:tailEnd type="none" w="med" len="med"/>
                    </a:lnR>
                    <a:noFill/>
                  </a:tcPr>
                </a:tc>
                <a:tc>
                  <a:txBody>
                    <a:bodyPr/>
                    <a:lstStyle/>
                    <a:p>
                      <a:r>
                        <a:rPr lang="hr-HR" sz="4000" b="1">
                          <a:solidFill>
                            <a:schemeClr val="tx1"/>
                          </a:solidFill>
                          <a:latin typeface="Corbel" panose="020B0503020204020204" pitchFamily="34" charset="0"/>
                        </a:rPr>
                        <a:t>Snage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hr-HR" sz="4000" b="1">
                          <a:solidFill>
                            <a:schemeClr val="tx1"/>
                          </a:solidFill>
                          <a:latin typeface="Corbel" panose="020B0503020204020204" pitchFamily="34" charset="0"/>
                        </a:rPr>
                        <a:t>Slabosti</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endParaRPr lang="hr-HR" sz="2800" b="1" i="1">
                        <a:solidFill>
                          <a:srgbClr val="002060"/>
                        </a:solidFill>
                        <a:latin typeface="Corbel" panose="020B0503020204020204" pitchFamily="34" charset="0"/>
                      </a:endParaRPr>
                    </a:p>
                    <a:p>
                      <a:pPr algn="ctr"/>
                      <a:r>
                        <a:rPr lang="hr-HR" sz="2800" b="1" i="1">
                          <a:solidFill>
                            <a:srgbClr val="002060"/>
                          </a:solidFill>
                          <a:latin typeface="Corbel" panose="020B0503020204020204" pitchFamily="34" charset="0"/>
                        </a:rPr>
                        <a:t>Eksterno</a:t>
                      </a:r>
                    </a:p>
                    <a:p>
                      <a:pPr algn="ctr"/>
                      <a:r>
                        <a:rPr lang="hr-HR" sz="2800" b="1" i="1">
                          <a:solidFill>
                            <a:srgbClr val="002060"/>
                          </a:solidFill>
                          <a:latin typeface="Corbel" panose="020B0503020204020204" pitchFamily="34" charset="0"/>
                        </a:rPr>
                        <a:t>Ne može se jednostavno utjecati na navedene čimbenike</a:t>
                      </a:r>
                    </a:p>
                    <a:p>
                      <a:pPr algn="ctr"/>
                      <a:endParaRPr lang="hr-HR" sz="2800" b="1" i="1" baseline="0">
                        <a:solidFill>
                          <a:srgbClr val="002060"/>
                        </a:solidFill>
                        <a:latin typeface="Corbel" panose="020B0503020204020204" pitchFamily="34" charset="0"/>
                      </a:endParaRPr>
                    </a:p>
                  </a:txBody>
                  <a:tcPr>
                    <a:lnR w="38100" cap="flat" cmpd="sng" algn="ctr">
                      <a:solidFill>
                        <a:schemeClr val="tx1"/>
                      </a:solidFill>
                      <a:prstDash val="solid"/>
                      <a:round/>
                      <a:headEnd type="none" w="med" len="med"/>
                      <a:tailEnd type="none" w="med" len="med"/>
                    </a:lnR>
                    <a:noFill/>
                  </a:tcPr>
                </a:tc>
                <a:tc>
                  <a:txBody>
                    <a:bodyPr/>
                    <a:lstStyle/>
                    <a:p>
                      <a:r>
                        <a:rPr lang="hr-HR" sz="4000" b="1">
                          <a:solidFill>
                            <a:schemeClr val="tx1"/>
                          </a:solidFill>
                          <a:latin typeface="Corbel" panose="020B0503020204020204" pitchFamily="34" charset="0"/>
                        </a:rPr>
                        <a:t>Prilike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hr-HR" sz="4000" b="1">
                          <a:solidFill>
                            <a:schemeClr val="tx1"/>
                          </a:solidFill>
                          <a:latin typeface="Corbel" panose="020B0503020204020204" pitchFamily="34" charset="0"/>
                        </a:rPr>
                        <a:t>Prijetnje</a:t>
                      </a: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0789096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39" y="2249423"/>
            <a:ext cx="5602691" cy="3827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itel 3"/>
          <p:cNvSpPr>
            <a:spLocks noGrp="1"/>
          </p:cNvSpPr>
          <p:nvPr>
            <p:ph type="title"/>
          </p:nvPr>
        </p:nvSpPr>
        <p:spPr/>
        <p:txBody>
          <a:bodyPr>
            <a:normAutofit/>
          </a:bodyPr>
          <a:lstStyle/>
          <a:p>
            <a:r>
              <a:rPr lang="hr-HR" sz="4000" b="1">
                <a:solidFill>
                  <a:srgbClr val="002060"/>
                </a:solidFill>
                <a:latin typeface="Verdana" panose="020B0604030504040204" pitchFamily="34" charset="0"/>
              </a:rPr>
              <a:t>Promišljanje</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5" name="Tijdelijke aanduiding voor inhoud 4"/>
          <p:cNvSpPr>
            <a:spLocks noGrp="1"/>
          </p:cNvSpPr>
          <p:nvPr>
            <p:ph idx="1"/>
          </p:nvPr>
        </p:nvSpPr>
        <p:spPr>
          <a:xfrm>
            <a:off x="6400800" y="2000250"/>
            <a:ext cx="4953000" cy="4351338"/>
          </a:xfrm>
        </p:spPr>
        <p:txBody>
          <a:bodyPr/>
          <a:lstStyle/>
          <a:p>
            <a:pPr marL="0" indent="0">
              <a:buNone/>
            </a:pPr>
            <a:r>
              <a:rPr lang="hr-HR" b="1" dirty="0">
                <a:latin typeface="Corbel" panose="020B0503020204020204" pitchFamily="34" charset="0"/>
              </a:rPr>
              <a:t>Promislimo o današnjem programu</a:t>
            </a:r>
          </a:p>
          <a:p>
            <a:r>
              <a:rPr lang="hr-HR" dirty="0">
                <a:latin typeface="Corbel" panose="020B0503020204020204" pitchFamily="34" charset="0"/>
              </a:rPr>
              <a:t>Što vas je nadahnulo?</a:t>
            </a:r>
          </a:p>
          <a:p>
            <a:r>
              <a:rPr lang="hr-HR" dirty="0">
                <a:latin typeface="Corbel" panose="020B0503020204020204" pitchFamily="34" charset="0"/>
              </a:rPr>
              <a:t>Što već dobro napreduje?</a:t>
            </a:r>
            <a:r>
              <a:rPr lang="en-US" dirty="0">
                <a:latin typeface="Corbel" panose="020B0503020204020204" pitchFamily="34" charset="0"/>
              </a:rPr>
              <a:t>	</a:t>
            </a:r>
            <a:endParaRPr lang="hr-HR" dirty="0">
              <a:latin typeface="Corbel" panose="020B0503020204020204" pitchFamily="34" charset="0"/>
            </a:endParaRPr>
          </a:p>
          <a:p>
            <a:r>
              <a:rPr lang="hr-HR" dirty="0">
                <a:latin typeface="Corbel" panose="020B0503020204020204" pitchFamily="34" charset="0"/>
              </a:rPr>
              <a:t>Što je još potrebno? Što još treba riješiti?</a:t>
            </a:r>
          </a:p>
          <a:p>
            <a:r>
              <a:rPr lang="hr-HR" dirty="0">
                <a:latin typeface="Corbel" panose="020B0503020204020204" pitchFamily="34" charset="0"/>
              </a:rPr>
              <a:t>S kim to trebate realizirati</a:t>
            </a:r>
            <a:r>
              <a:rPr lang="hr-HR"/>
              <a:t> </a:t>
            </a:r>
            <a:r>
              <a:rPr lang="hr-HR" dirty="0">
                <a:latin typeface="Corbel" panose="020B0503020204020204" pitchFamily="34" charset="0"/>
              </a:rPr>
              <a:t>?</a:t>
            </a:r>
          </a:p>
          <a:p>
            <a:endParaRPr lang="hr-HR" dirty="0"/>
          </a:p>
        </p:txBody>
      </p:sp>
      <p:pic>
        <p:nvPicPr>
          <p:cNvPr id="7" name="Afbeelding 6"/>
          <p:cNvPicPr/>
          <p:nvPr/>
        </p:nvPicPr>
        <p:blipFill>
          <a:blip r:embed="rId4">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33259479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Partnerstva </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normAutofit/>
          </a:bodyPr>
          <a:lstStyle/>
          <a:p>
            <a:pPr marL="0" indent="0" algn="ctr">
              <a:buNone/>
            </a:pPr>
            <a:r>
              <a:rPr lang="hr-HR">
                <a:latin typeface="Corbel" panose="020B0503020204020204" pitchFamily="34" charset="0"/>
              </a:rPr>
              <a:t>Brzinsko upoznavanje! </a:t>
            </a:r>
          </a:p>
          <a:p>
            <a:pPr marL="0" indent="0" algn="ctr">
              <a:buNone/>
            </a:pPr>
            <a:r>
              <a:rPr lang="hr-HR" b="1">
                <a:latin typeface="Corbel" panose="020B0503020204020204" pitchFamily="34" charset="0"/>
              </a:rPr>
              <a:t>Pretražite sobu u potrazi za potencijalnim partnerima</a:t>
            </a:r>
          </a:p>
          <a:p>
            <a:pPr marL="0" indent="0" algn="ctr">
              <a:buNone/>
            </a:pPr>
            <a:r>
              <a:rPr lang="hr-HR" b="1">
                <a:latin typeface="Corbel" panose="020B0503020204020204" pitchFamily="34" charset="0"/>
              </a:rPr>
              <a:t>Sklopite radne sporazume za daljnju suradnju</a:t>
            </a:r>
          </a:p>
          <a:p>
            <a:pPr marL="0" indent="0" algn="ctr">
              <a:buNone/>
            </a:pPr>
            <a:r>
              <a:rPr lang="hr-HR" b="1">
                <a:latin typeface="Corbel" panose="020B0503020204020204" pitchFamily="34" charset="0"/>
              </a:rPr>
              <a:t>Podijelite rezultate plenarno</a:t>
            </a:r>
          </a:p>
          <a:p>
            <a:pPr marL="0" indent="0" algn="ctr">
              <a:buNone/>
            </a:pPr>
            <a:r>
              <a:rPr lang="hr-HR">
                <a:latin typeface="Corbel" panose="020B0503020204020204" pitchFamily="34" charset="0"/>
              </a:rPr>
              <a:t>20 minuta</a:t>
            </a:r>
          </a:p>
          <a:p>
            <a:pPr marL="0" indent="0" algn="ctr">
              <a:buNone/>
            </a:pPr>
            <a:endParaRPr lang="hr-HR" b="1">
              <a:latin typeface="Corbel" panose="020B0503020204020204" pitchFamily="34" charset="0"/>
            </a:endParaRPr>
          </a:p>
          <a:p>
            <a:pPr marL="0" indent="0" algn="ctr">
              <a:buNone/>
            </a:pPr>
            <a:endParaRPr lang="hr-HR" b="1">
              <a:latin typeface="Corbel" panose="020B0503020204020204" pitchFamily="34" charset="0"/>
            </a:endParaRP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Tree>
    <p:extLst>
      <p:ext uri="{BB962C8B-B14F-4D97-AF65-F5344CB8AC3E}">
        <p14:creationId xmlns:p14="http://schemas.microsoft.com/office/powerpoint/2010/main" val="2386511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Želimo vam sretan i siguran put kući</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p:txBody>
          <a:bodyPr/>
          <a:lstStyle/>
          <a:p>
            <a:pPr marL="0" indent="0" algn="ctr">
              <a:buNone/>
            </a:pPr>
            <a:r>
              <a:rPr lang="hr-HR" b="1" dirty="0">
                <a:latin typeface="Corbel" panose="020B0503020204020204" pitchFamily="34" charset="0"/>
              </a:rPr>
              <a:t>Mreža za osvješćivanje o radikalizaciji </a:t>
            </a:r>
          </a:p>
          <a:p>
            <a:pPr marL="0" indent="0" algn="ctr">
              <a:buNone/>
            </a:pPr>
            <a:r>
              <a:rPr lang="hr-HR" dirty="0">
                <a:latin typeface="Corbel" panose="020B0503020204020204" pitchFamily="34" charset="0"/>
              </a:rPr>
              <a:t>Wim Klei – w.klei@radaradvies.nl +31 6 4229 7277</a:t>
            </a:r>
          </a:p>
        </p:txBody>
      </p:sp>
      <p:pic>
        <p:nvPicPr>
          <p:cNvPr id="4" name="Afbeelding 3"/>
          <p:cNvPicPr/>
          <p:nvPr/>
        </p:nvPicPr>
        <p:blipFill>
          <a:blip r:embed="rId3">
            <a:extLst>
              <a:ext uri="{28A0092B-C50C-407E-A947-70E740481C1C}">
                <a14:useLocalDpi xmlns:a14="http://schemas.microsoft.com/office/drawing/2010/main" val="0"/>
              </a:ext>
            </a:extLst>
          </a:blip>
          <a:srcRect/>
          <a:stretch>
            <a:fillRect/>
          </a:stretch>
        </p:blipFill>
        <p:spPr bwMode="auto">
          <a:xfrm>
            <a:off x="9842182" y="5889307"/>
            <a:ext cx="2118995" cy="708025"/>
          </a:xfrm>
          <a:prstGeom prst="rect">
            <a:avLst/>
          </a:prstGeom>
          <a:noFill/>
        </p:spPr>
      </p:pic>
      <p:sp>
        <p:nvSpPr>
          <p:cNvPr id="5" name="Tekstvak 4"/>
          <p:cNvSpPr txBox="1"/>
          <p:nvPr/>
        </p:nvSpPr>
        <p:spPr>
          <a:xfrm>
            <a:off x="895350" y="4152900"/>
            <a:ext cx="10477500" cy="1384995"/>
          </a:xfrm>
          <a:prstGeom prst="rect">
            <a:avLst/>
          </a:prstGeom>
          <a:solidFill>
            <a:schemeClr val="accent4">
              <a:lumMod val="20000"/>
              <a:lumOff val="80000"/>
            </a:schemeClr>
          </a:solidFill>
        </p:spPr>
        <p:txBody>
          <a:bodyPr wrap="square" rtlCol="0">
            <a:spAutoFit/>
          </a:bodyPr>
          <a:lstStyle/>
          <a:p>
            <a:pPr algn="ctr"/>
            <a:r>
              <a:rPr lang="hr-HR" sz="2800" b="1">
                <a:latin typeface="Corbel" panose="020B0503020204020204" pitchFamily="34" charset="0"/>
              </a:rPr>
              <a:t>Evaluacija</a:t>
            </a:r>
          </a:p>
          <a:p>
            <a:pPr algn="ctr"/>
            <a:r>
              <a:rPr lang="hr-HR" sz="2800">
                <a:latin typeface="Corbel" panose="020B0503020204020204" pitchFamily="34" charset="0"/>
              </a:rPr>
              <a:t>Popunite evaluacijski obrazac koji ćete dobiti e-poštom.</a:t>
            </a:r>
          </a:p>
          <a:p>
            <a:pPr algn="ctr"/>
            <a:r>
              <a:rPr lang="hr-HR" sz="2800">
                <a:latin typeface="Corbel" panose="020B0503020204020204" pitchFamily="34" charset="0"/>
              </a:rPr>
              <a:t>Hvala vam!</a:t>
            </a:r>
          </a:p>
        </p:txBody>
      </p:sp>
    </p:spTree>
    <p:extLst>
      <p:ext uri="{BB962C8B-B14F-4D97-AF65-F5344CB8AC3E}">
        <p14:creationId xmlns:p14="http://schemas.microsoft.com/office/powerpoint/2010/main" val="1973886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hr-HR" sz="4000" b="1">
                <a:solidFill>
                  <a:srgbClr val="002060"/>
                </a:solidFill>
                <a:latin typeface="Verdana" panose="020B0604030504040204" pitchFamily="34" charset="0"/>
              </a:rPr>
              <a:t>Današnji program</a:t>
            </a:r>
            <a:endParaRPr lang="hr-HR" sz="4000" b="1">
              <a:solidFill>
                <a:srgbClr val="002060"/>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ijdelijke aanduiding voor inhoud 2"/>
          <p:cNvSpPr>
            <a:spLocks noGrp="1"/>
          </p:cNvSpPr>
          <p:nvPr>
            <p:ph idx="1"/>
          </p:nvPr>
        </p:nvSpPr>
        <p:spPr>
          <a:xfrm>
            <a:off x="838200" y="1825625"/>
            <a:ext cx="8418966" cy="4351338"/>
          </a:xfrm>
        </p:spPr>
        <p:txBody>
          <a:bodyPr>
            <a:normAutofit fontScale="92500" lnSpcReduction="10000"/>
          </a:bodyPr>
          <a:lstStyle/>
          <a:p>
            <a:pPr marL="0" indent="0">
              <a:buNone/>
            </a:pPr>
            <a:r>
              <a:rPr lang="hr-HR">
                <a:latin typeface="Corbel" panose="020B0503020204020204" pitchFamily="34" charset="0"/>
              </a:rPr>
              <a:t>09.00</a:t>
            </a:r>
            <a:r>
              <a:rPr lang="en-US">
                <a:latin typeface="Corbel" panose="020B0503020204020204" pitchFamily="34" charset="0"/>
              </a:rPr>
              <a:t>		</a:t>
            </a:r>
            <a:r>
              <a:rPr lang="hr-HR">
                <a:latin typeface="Corbel" panose="020B0503020204020204" pitchFamily="34" charset="0"/>
              </a:rPr>
              <a:t>Dobrodošlica</a:t>
            </a:r>
          </a:p>
          <a:p>
            <a:pPr marL="0" indent="0">
              <a:buNone/>
            </a:pPr>
            <a:r>
              <a:rPr lang="hr-HR">
                <a:latin typeface="Corbel" panose="020B0503020204020204" pitchFamily="34" charset="0"/>
              </a:rPr>
              <a:t>09.45</a:t>
            </a:r>
            <a:r>
              <a:rPr lang="en-US">
                <a:latin typeface="Corbel" panose="020B0503020204020204" pitchFamily="34" charset="0"/>
              </a:rPr>
              <a:t>		</a:t>
            </a:r>
            <a:r>
              <a:rPr lang="hr-HR">
                <a:latin typeface="Corbel" panose="020B0503020204020204" pitchFamily="34" charset="0"/>
              </a:rPr>
              <a:t>Kontekst</a:t>
            </a:r>
          </a:p>
          <a:p>
            <a:pPr marL="0" indent="0">
              <a:buNone/>
            </a:pPr>
            <a:r>
              <a:rPr lang="hr-HR">
                <a:latin typeface="Corbel" panose="020B0503020204020204" pitchFamily="34" charset="0"/>
              </a:rPr>
              <a:t>10.30</a:t>
            </a:r>
            <a:r>
              <a:rPr lang="en-US">
                <a:latin typeface="Corbel" panose="020B0503020204020204" pitchFamily="34" charset="0"/>
              </a:rPr>
              <a:t>		</a:t>
            </a:r>
            <a:r>
              <a:rPr lang="hr-HR">
                <a:latin typeface="Corbel" panose="020B0503020204020204" pitchFamily="34" charset="0"/>
              </a:rPr>
              <a:t>Pauza za kavu</a:t>
            </a:r>
          </a:p>
          <a:p>
            <a:pPr marL="0" indent="0">
              <a:buNone/>
            </a:pPr>
            <a:r>
              <a:rPr lang="hr-HR">
                <a:latin typeface="Corbel" panose="020B0503020204020204" pitchFamily="34" charset="0"/>
              </a:rPr>
              <a:t>11.00</a:t>
            </a:r>
            <a:r>
              <a:rPr lang="en-US">
                <a:latin typeface="Corbel" panose="020B0503020204020204" pitchFamily="34" charset="0"/>
              </a:rPr>
              <a:t>		</a:t>
            </a:r>
            <a:r>
              <a:rPr lang="hr-HR">
                <a:latin typeface="Corbel" panose="020B0503020204020204" pitchFamily="34" charset="0"/>
              </a:rPr>
              <a:t>Kako razviti svoju internetsku strategiju protuargumenata</a:t>
            </a:r>
          </a:p>
          <a:p>
            <a:pPr marL="0" indent="0">
              <a:buNone/>
            </a:pPr>
            <a:r>
              <a:rPr lang="hr-HR">
                <a:latin typeface="Corbel" panose="020B0503020204020204" pitchFamily="34" charset="0"/>
              </a:rPr>
              <a:t>12.30</a:t>
            </a:r>
            <a:r>
              <a:rPr lang="en-US">
                <a:latin typeface="Corbel" panose="020B0503020204020204" pitchFamily="34" charset="0"/>
              </a:rPr>
              <a:t>		</a:t>
            </a:r>
            <a:r>
              <a:rPr lang="hr-HR">
                <a:latin typeface="Corbel" panose="020B0503020204020204" pitchFamily="34" charset="0"/>
              </a:rPr>
              <a:t>Pauza za ručak</a:t>
            </a:r>
          </a:p>
          <a:p>
            <a:pPr marL="0" indent="0">
              <a:buNone/>
            </a:pPr>
            <a:r>
              <a:rPr lang="hr-HR">
                <a:latin typeface="Corbel" panose="020B0503020204020204" pitchFamily="34" charset="0"/>
              </a:rPr>
              <a:t>13.30</a:t>
            </a:r>
            <a:r>
              <a:rPr lang="en-US">
                <a:latin typeface="Corbel" panose="020B0503020204020204" pitchFamily="34" charset="0"/>
              </a:rPr>
              <a:t>		</a:t>
            </a:r>
            <a:r>
              <a:rPr lang="hr-HR">
                <a:latin typeface="Corbel" panose="020B0503020204020204" pitchFamily="34" charset="0"/>
              </a:rPr>
              <a:t>Kako funkcionira internet</a:t>
            </a:r>
          </a:p>
          <a:p>
            <a:pPr marL="0" indent="0">
              <a:buNone/>
            </a:pPr>
            <a:r>
              <a:rPr lang="hr-HR">
                <a:latin typeface="Corbel" panose="020B0503020204020204" pitchFamily="34" charset="0"/>
              </a:rPr>
              <a:t>15.30</a:t>
            </a:r>
            <a:r>
              <a:rPr lang="en-US">
                <a:latin typeface="Corbel" panose="020B0503020204020204" pitchFamily="34" charset="0"/>
              </a:rPr>
              <a:t>		</a:t>
            </a:r>
            <a:r>
              <a:rPr lang="hr-HR">
                <a:latin typeface="Corbel" panose="020B0503020204020204" pitchFamily="34" charset="0"/>
              </a:rPr>
              <a:t>Pauza za čaj</a:t>
            </a:r>
          </a:p>
          <a:p>
            <a:pPr marL="0" indent="0">
              <a:buNone/>
            </a:pPr>
            <a:r>
              <a:rPr lang="hr-HR">
                <a:latin typeface="Corbel" panose="020B0503020204020204" pitchFamily="34" charset="0"/>
              </a:rPr>
              <a:t>16.15</a:t>
            </a:r>
            <a:r>
              <a:rPr lang="en-US">
                <a:latin typeface="Corbel" panose="020B0503020204020204" pitchFamily="34" charset="0"/>
              </a:rPr>
              <a:t>		</a:t>
            </a:r>
            <a:r>
              <a:rPr lang="hr-HR">
                <a:latin typeface="Corbel" panose="020B0503020204020204" pitchFamily="34" charset="0"/>
              </a:rPr>
              <a:t>Izgradnja kapaciteta</a:t>
            </a:r>
          </a:p>
          <a:p>
            <a:pPr marL="0" indent="0">
              <a:buNone/>
            </a:pPr>
            <a:r>
              <a:rPr lang="hr-HR">
                <a:latin typeface="Corbel" panose="020B0503020204020204" pitchFamily="34" charset="0"/>
              </a:rPr>
              <a:t>17.00</a:t>
            </a:r>
            <a:r>
              <a:rPr lang="en-US">
                <a:latin typeface="Corbel" panose="020B0503020204020204" pitchFamily="34" charset="0"/>
              </a:rPr>
              <a:t>		</a:t>
            </a:r>
            <a:r>
              <a:rPr lang="hr-HR">
                <a:latin typeface="Corbel" panose="020B0503020204020204" pitchFamily="34" charset="0"/>
              </a:rPr>
              <a:t>Kraj</a:t>
            </a:r>
          </a:p>
        </p:txBody>
      </p:sp>
      <p:grpSp>
        <p:nvGrpSpPr>
          <p:cNvPr id="12" name="Groep 11"/>
          <p:cNvGrpSpPr/>
          <p:nvPr/>
        </p:nvGrpSpPr>
        <p:grpSpPr>
          <a:xfrm>
            <a:off x="9257166" y="165100"/>
            <a:ext cx="2808515" cy="6600745"/>
            <a:chOff x="9257166" y="165100"/>
            <a:chExt cx="2808515" cy="6600745"/>
          </a:xfrm>
        </p:grpSpPr>
        <p:sp>
          <p:nvSpPr>
            <p:cNvPr id="13" name="Rechthoek 12"/>
            <p:cNvSpPr/>
            <p:nvPr/>
          </p:nvSpPr>
          <p:spPr>
            <a:xfrm>
              <a:off x="9257166" y="165100"/>
              <a:ext cx="2808515" cy="6600745"/>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Tekstvak 13"/>
            <p:cNvSpPr txBox="1"/>
            <p:nvPr/>
          </p:nvSpPr>
          <p:spPr>
            <a:xfrm>
              <a:off x="9446572" y="1434326"/>
              <a:ext cx="2423164" cy="923330"/>
            </a:xfrm>
            <a:prstGeom prst="rect">
              <a:avLst/>
            </a:prstGeom>
            <a:solidFill>
              <a:schemeClr val="accent4">
                <a:lumMod val="20000"/>
                <a:lumOff val="80000"/>
              </a:schemeClr>
            </a:solidFill>
            <a:ln w="12700">
              <a:solidFill>
                <a:schemeClr val="accent4">
                  <a:lumMod val="60000"/>
                  <a:lumOff val="40000"/>
                </a:schemeClr>
              </a:solidFill>
            </a:ln>
          </p:spPr>
          <p:txBody>
            <a:bodyPr wrap="square" rtlCol="0">
              <a:spAutoFit/>
            </a:bodyPr>
            <a:lstStyle/>
            <a:p>
              <a:r>
                <a:rPr lang="hr-HR" sz="5400"/>
                <a:t>A </a:t>
              </a:r>
              <a:r>
                <a:rPr lang="hr-HR" sz="2400"/>
                <a:t>Publika (engl. Audience)</a:t>
              </a:r>
              <a:endParaRPr lang="hr-HR" sz="2000"/>
            </a:p>
          </p:txBody>
        </p:sp>
        <p:sp>
          <p:nvSpPr>
            <p:cNvPr id="15" name="Tekstvak 14"/>
            <p:cNvSpPr txBox="1"/>
            <p:nvPr/>
          </p:nvSpPr>
          <p:spPr>
            <a:xfrm>
              <a:off x="9446572" y="5691076"/>
              <a:ext cx="2423164" cy="923330"/>
            </a:xfrm>
            <a:prstGeom prst="rect">
              <a:avLst/>
            </a:prstGeom>
            <a:solidFill>
              <a:schemeClr val="accent2">
                <a:lumMod val="75000"/>
              </a:schemeClr>
            </a:solidFill>
            <a:ln>
              <a:noFill/>
            </a:ln>
          </p:spPr>
          <p:txBody>
            <a:bodyPr wrap="square" rtlCol="0">
              <a:spAutoFit/>
            </a:bodyPr>
            <a:lstStyle/>
            <a:p>
              <a:r>
                <a:rPr lang="hr-HR" sz="5400">
                  <a:solidFill>
                    <a:prstClr val="black"/>
                  </a:solidFill>
                </a:rPr>
                <a:t>A </a:t>
              </a:r>
              <a:r>
                <a:rPr lang="hr-HR" sz="2400">
                  <a:solidFill>
                    <a:prstClr val="black"/>
                  </a:solidFill>
                </a:rPr>
                <a:t>Djelovanje (engl. Action)</a:t>
              </a:r>
              <a:r>
                <a:rPr lang="hr-HR"/>
                <a:t> </a:t>
              </a:r>
              <a:endParaRPr lang="hr-HR" sz="2000"/>
            </a:p>
          </p:txBody>
        </p:sp>
        <p:sp>
          <p:nvSpPr>
            <p:cNvPr id="16" name="Tekstvak 15"/>
            <p:cNvSpPr txBox="1"/>
            <p:nvPr/>
          </p:nvSpPr>
          <p:spPr>
            <a:xfrm>
              <a:off x="9446572" y="4626887"/>
              <a:ext cx="2423164" cy="923330"/>
            </a:xfrm>
            <a:prstGeom prst="rect">
              <a:avLst/>
            </a:prstGeom>
            <a:solidFill>
              <a:schemeClr val="accent4">
                <a:lumMod val="75000"/>
              </a:schemeClr>
            </a:solidFill>
            <a:ln>
              <a:noFill/>
            </a:ln>
          </p:spPr>
          <p:txBody>
            <a:bodyPr wrap="square" rtlCol="0">
              <a:spAutoFit/>
            </a:bodyPr>
            <a:lstStyle/>
            <a:p>
              <a:r>
                <a:rPr lang="hr-HR" sz="5400">
                  <a:solidFill>
                    <a:prstClr val="black"/>
                  </a:solidFill>
                </a:rPr>
                <a:t>M </a:t>
              </a:r>
              <a:r>
                <a:rPr lang="hr-HR" sz="2400">
                  <a:solidFill>
                    <a:prstClr val="black"/>
                  </a:solidFill>
                </a:rPr>
                <a:t>Mediji (engl. Media)</a:t>
              </a:r>
              <a:r>
                <a:rPr lang="hr-HR"/>
                <a:t> </a:t>
              </a:r>
              <a:endParaRPr lang="hr-HR" sz="2000"/>
            </a:p>
          </p:txBody>
        </p:sp>
        <p:sp>
          <p:nvSpPr>
            <p:cNvPr id="17" name="Tekstvak 16"/>
            <p:cNvSpPr txBox="1"/>
            <p:nvPr/>
          </p:nvSpPr>
          <p:spPr>
            <a:xfrm>
              <a:off x="9446572" y="3562700"/>
              <a:ext cx="2423164" cy="923330"/>
            </a:xfrm>
            <a:prstGeom prst="rect">
              <a:avLst/>
            </a:prstGeom>
            <a:solidFill>
              <a:schemeClr val="accent4">
                <a:lumMod val="60000"/>
                <a:lumOff val="40000"/>
              </a:schemeClr>
            </a:solidFill>
            <a:ln>
              <a:noFill/>
            </a:ln>
          </p:spPr>
          <p:txBody>
            <a:bodyPr wrap="square" rtlCol="0">
              <a:spAutoFit/>
            </a:bodyPr>
            <a:lstStyle/>
            <a:p>
              <a:r>
                <a:rPr lang="hr-HR" sz="5400"/>
                <a:t>M </a:t>
              </a:r>
              <a:r>
                <a:rPr lang="hr-HR" sz="2400"/>
                <a:t>Prijenosnik poruke (engl. Messenger)</a:t>
              </a:r>
              <a:endParaRPr lang="hr-HR" sz="2000"/>
            </a:p>
          </p:txBody>
        </p:sp>
        <p:sp>
          <p:nvSpPr>
            <p:cNvPr id="18" name="Tekstvak 17"/>
            <p:cNvSpPr txBox="1"/>
            <p:nvPr/>
          </p:nvSpPr>
          <p:spPr>
            <a:xfrm>
              <a:off x="9446572" y="2498513"/>
              <a:ext cx="2423164" cy="923330"/>
            </a:xfrm>
            <a:prstGeom prst="rect">
              <a:avLst/>
            </a:prstGeom>
            <a:solidFill>
              <a:schemeClr val="accent4">
                <a:lumMod val="40000"/>
                <a:lumOff val="60000"/>
              </a:schemeClr>
            </a:solidFill>
            <a:ln>
              <a:noFill/>
            </a:ln>
          </p:spPr>
          <p:txBody>
            <a:bodyPr wrap="square" rtlCol="0">
              <a:spAutoFit/>
            </a:bodyPr>
            <a:lstStyle/>
            <a:p>
              <a:r>
                <a:rPr lang="hr-HR" sz="5400"/>
                <a:t>M </a:t>
              </a:r>
              <a:r>
                <a:rPr lang="hr-HR" sz="2400"/>
                <a:t>Poruka (engl. Message)</a:t>
              </a:r>
              <a:endParaRPr lang="hr-HR" sz="2000"/>
            </a:p>
          </p:txBody>
        </p:sp>
        <p:sp>
          <p:nvSpPr>
            <p:cNvPr id="19" name="Tekstvak 18"/>
            <p:cNvSpPr txBox="1"/>
            <p:nvPr/>
          </p:nvSpPr>
          <p:spPr>
            <a:xfrm>
              <a:off x="9446572" y="370139"/>
              <a:ext cx="2423164" cy="923330"/>
            </a:xfrm>
            <a:prstGeom prst="rect">
              <a:avLst/>
            </a:prstGeom>
            <a:solidFill>
              <a:schemeClr val="bg1"/>
            </a:solidFill>
            <a:ln w="12700">
              <a:solidFill>
                <a:schemeClr val="accent4">
                  <a:lumMod val="60000"/>
                  <a:lumOff val="40000"/>
                </a:schemeClr>
              </a:solidFill>
            </a:ln>
          </p:spPr>
          <p:txBody>
            <a:bodyPr wrap="square" rtlCol="0">
              <a:spAutoFit/>
            </a:bodyPr>
            <a:lstStyle/>
            <a:p>
              <a:r>
                <a:rPr lang="hr-HR" sz="5400"/>
                <a:t>G </a:t>
              </a:r>
              <a:r>
                <a:rPr lang="hr-HR" sz="2400"/>
                <a:t>Cilj (engl. Goal)</a:t>
              </a:r>
              <a:endParaRPr lang="hr-HR" sz="2000"/>
            </a:p>
          </p:txBody>
        </p:sp>
      </p:grpSp>
    </p:spTree>
    <p:extLst>
      <p:ext uri="{BB962C8B-B14F-4D97-AF65-F5344CB8AC3E}">
        <p14:creationId xmlns:p14="http://schemas.microsoft.com/office/powerpoint/2010/main" val="530637468"/>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3752</TotalTime>
  <Words>8529</Words>
  <Application>Microsoft Office PowerPoint</Application>
  <PresentationFormat>Widescreen</PresentationFormat>
  <Paragraphs>1130</Paragraphs>
  <Slides>89</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89</vt:i4>
      </vt:variant>
    </vt:vector>
  </HeadingPairs>
  <TitlesOfParts>
    <vt:vector size="97" baseType="lpstr">
      <vt:lpstr>Arial</vt:lpstr>
      <vt:lpstr>Calibri</vt:lpstr>
      <vt:lpstr>Calibri Light</vt:lpstr>
      <vt:lpstr>Comic Sans MS</vt:lpstr>
      <vt:lpstr>Corbel</vt:lpstr>
      <vt:lpstr>Verdana</vt:lpstr>
      <vt:lpstr>Wingdings</vt:lpstr>
      <vt:lpstr>Kantoorthema</vt:lpstr>
      <vt:lpstr> Izrada internetskih kampanja oko protuargumenata i alternativnih argumenata </vt:lpstr>
      <vt:lpstr>Cilj</vt:lpstr>
      <vt:lpstr>Načela rada</vt:lpstr>
      <vt:lpstr>Program osnaživanja civilnog društva</vt:lpstr>
      <vt:lpstr>Razmjena iskustva</vt:lpstr>
      <vt:lpstr>Razmjena očekivanja</vt:lpstr>
      <vt:lpstr>Šest osnovnih pitanja</vt:lpstr>
      <vt:lpstr>PowerPoint Presentation</vt:lpstr>
      <vt:lpstr>Današnji program</vt:lpstr>
      <vt:lpstr>Kontekst</vt:lpstr>
      <vt:lpstr>Nasilne ekstremističke ili terorističke poruke</vt:lpstr>
      <vt:lpstr>PowerPoint Presentation</vt:lpstr>
      <vt:lpstr>Definicija</vt:lpstr>
      <vt:lpstr>RAN-ova vizija radikalizma</vt:lpstr>
      <vt:lpstr>Kako se šire ekstremističke skupine?</vt:lpstr>
      <vt:lpstr>Rasprava</vt:lpstr>
      <vt:lpstr>Može li komunikacija na internetu biti alat za intervenciju?</vt:lpstr>
      <vt:lpstr>https://youtu.be/IjIQ0ctzyZE</vt:lpstr>
      <vt:lpstr>Poveznica...</vt:lpstr>
      <vt:lpstr>PowerPoint Presentation</vt:lpstr>
      <vt:lpstr>PowerPoint Presentation</vt:lpstr>
      <vt:lpstr>PowerPoint Presentation</vt:lpstr>
      <vt:lpstr>Plenarno razmatranje</vt:lpstr>
      <vt:lpstr>Pauza za kavu</vt:lpstr>
      <vt:lpstr>Kako razviti svoju internetsku strategiju</vt:lpstr>
      <vt:lpstr>Vođenje kampanje na internetu: zašto?</vt:lpstr>
      <vt:lpstr>Komunikacijske strategije </vt:lpstr>
      <vt:lpstr>PowerPoint Presentation</vt:lpstr>
      <vt:lpstr>PowerPoint Presentation</vt:lpstr>
      <vt:lpstr>Strategija kampanje</vt:lpstr>
      <vt:lpstr>Koji je vaš cilj?</vt:lpstr>
      <vt:lpstr>Ciljevi: otkud početi?</vt:lpstr>
      <vt:lpstr>Definiranje cilja</vt:lpstr>
      <vt:lpstr>Primjer pametnih ciljeva</vt:lpstr>
      <vt:lpstr>Vježba</vt:lpstr>
      <vt:lpstr>Tko je vaša ciljana publika?</vt:lpstr>
      <vt:lpstr>PowerPoint Presentation</vt:lpstr>
      <vt:lpstr>PowerPoint Presentation</vt:lpstr>
      <vt:lpstr>Poznajete li dobro  svoju ciljanu publiku?</vt:lpstr>
      <vt:lpstr>Što treba i što ne treba činiti</vt:lpstr>
      <vt:lpstr>Pauza za ručak</vt:lpstr>
      <vt:lpstr>Koja je vaša poruka?</vt:lpstr>
      <vt:lpstr>PowerPoint Presentation</vt:lpstr>
      <vt:lpstr>PowerPoint Presentation</vt:lpstr>
      <vt:lpstr>PowerPoint Presentation</vt:lpstr>
      <vt:lpstr>Kako osmisliti atraktivan sadržaj</vt:lpstr>
      <vt:lpstr>Tko je prijenosnik poruke?</vt:lpstr>
      <vt:lpstr>Primjer</vt:lpstr>
      <vt:lpstr>PowerPoint Presentation</vt:lpstr>
      <vt:lpstr>PowerPoint Presentation</vt:lpstr>
      <vt:lpstr>Vjerodostojnost je ključ uspjeha</vt:lpstr>
      <vt:lpstr>PowerPoint Presentation</vt:lpstr>
      <vt:lpstr>Pauza! </vt:lpstr>
      <vt:lpstr>Korisni alat: obrasci kampanja</vt:lpstr>
      <vt:lpstr>Kako funkcionira internet</vt:lpstr>
      <vt:lpstr>Od strategije do operativnog rada</vt:lpstr>
      <vt:lpstr>PowerPoint Presentation</vt:lpstr>
      <vt:lpstr>PowerPoint Presentation</vt:lpstr>
      <vt:lpstr>Dopiranje do ljudi sa svojom porukom</vt:lpstr>
      <vt:lpstr>Na internetu = dinamički dijalog</vt:lpstr>
      <vt:lpstr>Komore jeke i efekt mjehurića</vt:lpstr>
      <vt:lpstr>Kako ćete utjecati na promjenu ponašanja?</vt:lpstr>
      <vt:lpstr>Vježba</vt:lpstr>
      <vt:lpstr>Tri velike platforme društvenih medija</vt:lpstr>
      <vt:lpstr>PowerPoint Presentation</vt:lpstr>
      <vt:lpstr>PowerPoint Presentation</vt:lpstr>
      <vt:lpstr>10 temelja</vt:lpstr>
      <vt:lpstr>5 od 10</vt:lpstr>
      <vt:lpstr>PowerPoint Presentation</vt:lpstr>
      <vt:lpstr>PowerPoint Presentation</vt:lpstr>
      <vt:lpstr>Što funkcionira na facebooku?</vt:lpstr>
      <vt:lpstr>Stvarna publika naspram plaćene publike</vt:lpstr>
      <vt:lpstr>PowerPoint Presentation</vt:lpstr>
      <vt:lpstr>Što funkcionira na Twitteru?</vt:lpstr>
      <vt:lpstr>Pauza za čaj</vt:lpstr>
      <vt:lpstr>Jeste li na pravom putu?</vt:lpstr>
      <vt:lpstr>Govor mržnje: što učiniti?</vt:lpstr>
      <vt:lpstr>Informativni paket za protugovor</vt:lpstr>
      <vt:lpstr>PowerPoint Presentation</vt:lpstr>
      <vt:lpstr>PowerPoint Presentation</vt:lpstr>
      <vt:lpstr>Vježba</vt:lpstr>
      <vt:lpstr>Alati, vodiči i priručnici</vt:lpstr>
      <vt:lpstr>Izgradnja kapaciteta i završavanje</vt:lpstr>
      <vt:lpstr>Izgradnja kapaciteta</vt:lpstr>
      <vt:lpstr>Povezivanje na internetu – angažiranost u stvarnom svijetu</vt:lpstr>
      <vt:lpstr>Koje su vaše kvalitete za kampanju?</vt:lpstr>
      <vt:lpstr>Promišljanje</vt:lpstr>
      <vt:lpstr>Partnerstva </vt:lpstr>
      <vt:lpstr>Želimo vam sretan i siguran put kući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online alternatives  to the lures of extremist propaganda</dc:title>
  <dc:creator>Wim Klei</dc:creator>
  <cp:lastModifiedBy>Translavic, Agnieszka Mazur</cp:lastModifiedBy>
  <cp:revision>920</cp:revision>
  <cp:lastPrinted>2017-03-23T07:44:36Z</cp:lastPrinted>
  <dcterms:created xsi:type="dcterms:W3CDTF">2017-02-22T13:10:37Z</dcterms:created>
  <dcterms:modified xsi:type="dcterms:W3CDTF">2017-07-03T15:53:30Z</dcterms:modified>
</cp:coreProperties>
</file>