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258" r:id="rId3"/>
    <p:sldId id="259" r:id="rId4"/>
    <p:sldId id="412" r:id="rId5"/>
    <p:sldId id="260" r:id="rId6"/>
    <p:sldId id="411" r:id="rId7"/>
    <p:sldId id="333" r:id="rId8"/>
    <p:sldId id="553" r:id="rId9"/>
    <p:sldId id="263" r:id="rId10"/>
    <p:sldId id="527" r:id="rId11"/>
    <p:sldId id="425" r:id="rId12"/>
    <p:sldId id="551" r:id="rId13"/>
    <p:sldId id="516" r:id="rId14"/>
    <p:sldId id="517" r:id="rId15"/>
    <p:sldId id="414" r:id="rId16"/>
    <p:sldId id="427" r:id="rId17"/>
    <p:sldId id="320" r:id="rId18"/>
    <p:sldId id="431" r:id="rId19"/>
    <p:sldId id="432" r:id="rId20"/>
    <p:sldId id="468" r:id="rId21"/>
    <p:sldId id="504" r:id="rId22"/>
    <p:sldId id="505" r:id="rId23"/>
    <p:sldId id="430" r:id="rId24"/>
    <p:sldId id="272" r:id="rId25"/>
    <p:sldId id="526" r:id="rId26"/>
    <p:sldId id="543" r:id="rId27"/>
    <p:sldId id="544" r:id="rId28"/>
    <p:sldId id="545" r:id="rId29"/>
    <p:sldId id="546" r:id="rId30"/>
    <p:sldId id="356" r:id="rId31"/>
    <p:sldId id="433" r:id="rId32"/>
    <p:sldId id="480" r:id="rId33"/>
    <p:sldId id="439" r:id="rId34"/>
    <p:sldId id="521" r:id="rId35"/>
    <p:sldId id="435" r:id="rId36"/>
    <p:sldId id="385" r:id="rId37"/>
    <p:sldId id="554" r:id="rId38"/>
    <p:sldId id="481" r:id="rId39"/>
    <p:sldId id="347" r:id="rId40"/>
    <p:sldId id="375" r:id="rId41"/>
    <p:sldId id="528" r:id="rId42"/>
    <p:sldId id="444" r:id="rId43"/>
    <p:sldId id="498" r:id="rId44"/>
    <p:sldId id="499" r:id="rId45"/>
    <p:sldId id="500" r:id="rId46"/>
    <p:sldId id="518" r:id="rId47"/>
    <p:sldId id="445" r:id="rId48"/>
    <p:sldId id="450" r:id="rId49"/>
    <p:sldId id="502" r:id="rId50"/>
    <p:sldId id="507" r:id="rId51"/>
    <p:sldId id="453" r:id="rId52"/>
    <p:sldId id="452" r:id="rId53"/>
    <p:sldId id="488" r:id="rId54"/>
    <p:sldId id="489" r:id="rId55"/>
    <p:sldId id="529" r:id="rId56"/>
    <p:sldId id="358" r:id="rId57"/>
    <p:sldId id="267" r:id="rId58"/>
    <p:sldId id="456" r:id="rId59"/>
    <p:sldId id="519" r:id="rId60"/>
    <p:sldId id="343" r:id="rId61"/>
    <p:sldId id="520" r:id="rId62"/>
    <p:sldId id="484" r:id="rId63"/>
    <p:sldId id="399" r:id="rId64"/>
    <p:sldId id="459" r:id="rId65"/>
    <p:sldId id="423" r:id="rId66"/>
    <p:sldId id="461" r:id="rId67"/>
    <p:sldId id="460" r:id="rId68"/>
    <p:sldId id="462" r:id="rId69"/>
    <p:sldId id="501" r:id="rId70"/>
    <p:sldId id="463" r:id="rId71"/>
    <p:sldId id="464" r:id="rId72"/>
    <p:sldId id="469" r:id="rId73"/>
    <p:sldId id="472" r:id="rId74"/>
    <p:sldId id="473" r:id="rId75"/>
    <p:sldId id="547" r:id="rId76"/>
    <p:sldId id="471" r:id="rId77"/>
    <p:sldId id="467" r:id="rId78"/>
    <p:sldId id="335" r:id="rId79"/>
    <p:sldId id="337" r:id="rId80"/>
    <p:sldId id="338" r:id="rId81"/>
    <p:sldId id="401" r:id="rId82"/>
    <p:sldId id="552" r:id="rId83"/>
    <p:sldId id="530" r:id="rId84"/>
    <p:sldId id="268" r:id="rId85"/>
    <p:sldId id="542" r:id="rId86"/>
    <p:sldId id="548" r:id="rId87"/>
    <p:sldId id="549" r:id="rId88"/>
    <p:sldId id="376" r:id="rId89"/>
    <p:sldId id="550" r:id="rId90"/>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32">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58934" autoAdjust="0"/>
  </p:normalViewPr>
  <p:slideViewPr>
    <p:cSldViewPr snapToGrid="0">
      <p:cViewPr varScale="1">
        <p:scale>
          <a:sx n="71" d="100"/>
          <a:sy n="71" d="100"/>
        </p:scale>
        <p:origin x="2172" y="60"/>
      </p:cViewPr>
      <p:guideLst>
        <p:guide orient="horz" pos="2160"/>
        <p:guide pos="3840"/>
      </p:guideLst>
    </p:cSldViewPr>
  </p:slideViewPr>
  <p:notesTextViewPr>
    <p:cViewPr>
      <p:scale>
        <a:sx n="125" d="100"/>
        <a:sy n="125" d="100"/>
      </p:scale>
      <p:origin x="0" y="0"/>
    </p:cViewPr>
  </p:notesTextViewPr>
  <p:notesViewPr>
    <p:cSldViewPr snapToGrid="0">
      <p:cViewPr varScale="1">
        <p:scale>
          <a:sx n="75" d="100"/>
          <a:sy n="75" d="100"/>
        </p:scale>
        <p:origin x="-4056" y="-90"/>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22E6C923-247F-42EC-97CA-193C612D7E8A}" type="datetimeFigureOut">
              <a:rPr lang="nl-NL" smtClean="0"/>
              <a:t>3-5-2017</a:t>
            </a:fld>
            <a:endParaRPr lang="pl-PL"/>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1B450F8D-C28B-42C0-9DBB-F09AF2880D55}" type="slidenum">
              <a:rPr lang="nl-NL" smtClean="0"/>
              <a:t>‹#›</a:t>
            </a:fld>
            <a:endParaRPr lang="pl-PL"/>
          </a:p>
        </p:txBody>
      </p:sp>
    </p:spTree>
    <p:extLst>
      <p:ext uri="{BB962C8B-B14F-4D97-AF65-F5344CB8AC3E}">
        <p14:creationId xmlns:p14="http://schemas.microsoft.com/office/powerpoint/2010/main" val="110728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etz-gegen-nazis.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ykH6peLv1wk"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hasshilft.de/index_en.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KvjIYl_Nlao"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exit-deutschland.de/english/"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bbc.com/news/world-latin-america-1784713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witter.com/digitalnun?lang=en"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barclayslifeskills.com/" TargetMode="External"/><Relationship Id="rId4" Type="http://schemas.openxmlformats.org/officeDocument/2006/relationships/hyperlink" Target="http://www.benedictinenuns.org.uk/Community/Community/prayerline.ph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tKKbydB4scA"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tekojakampanja.fi/e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peaceunited.fi/en/"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peacemakersnetwork.org/our-work/thematic-expertise/"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t.co/KIn4Wv78ZI"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pl.wikipedia.org/wiki/Prasa_(media)"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pl.wikipedia.org/wiki/Algorytm" TargetMode="External"/><Relationship Id="rId5" Type="http://schemas.openxmlformats.org/officeDocument/2006/relationships/hyperlink" Target="https://en.wikipedia.org/wiki/Tunnel_vision_(metaphor)" TargetMode="External"/><Relationship Id="rId4" Type="http://schemas.openxmlformats.org/officeDocument/2006/relationships/hyperlink" Target="https://pl.wikipedia.org/wiki/Cenzura"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strategicdialogue.org/wp-content/uploads/2016/06/OCCI-Counterspeech-Information-Pack-English.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www.strategicdialogue.org/wp-content/uploads/2016/12/CN-Monitoring-and-Evaluation-Handbook.pdf" TargetMode="External"/><Relationship Id="rId4" Type="http://schemas.openxmlformats.org/officeDocument/2006/relationships/hyperlink" Target="http://www.strategicdialogue.org/wp-content/uploads/2016/06/OCCI-Counterspeech-Information-Pack-English.pdf"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a:t>
            </a:fld>
            <a:endParaRPr lang="pl-PL"/>
          </a:p>
        </p:txBody>
      </p:sp>
    </p:spTree>
    <p:extLst>
      <p:ext uri="{BB962C8B-B14F-4D97-AF65-F5344CB8AC3E}">
        <p14:creationId xmlns:p14="http://schemas.microsoft.com/office/powerpoint/2010/main" val="169330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dirty="0"/>
          </a:p>
          <a:p>
            <a:r>
              <a:rPr lang="en-US" sz="1200" b="1" u="sng" dirty="0"/>
              <a:t>Note to trainer</a:t>
            </a:r>
          </a:p>
          <a:p>
            <a:pPr marL="171450" indent="-171450">
              <a:buFont typeface="Arial" panose="020B0604020202020204" pitchFamily="34" charset="0"/>
              <a:buChar char="•"/>
            </a:pPr>
            <a:r>
              <a:rPr lang="en-US" sz="1200" u="sng" dirty="0"/>
              <a:t>Prevent</a:t>
            </a:r>
            <a:r>
              <a:rPr lang="en-US" sz="1200" u="sng" baseline="0" dirty="0"/>
              <a:t> identification bias before mismatch between trainer and trainees occur</a:t>
            </a:r>
          </a:p>
          <a:p>
            <a:pPr marL="171450" indent="-171450">
              <a:buFont typeface="Arial" panose="020B0604020202020204" pitchFamily="34" charset="0"/>
              <a:buChar char="•"/>
            </a:pPr>
            <a:r>
              <a:rPr lang="en-US" sz="1200" u="sng" baseline="0" dirty="0"/>
              <a:t>First ask for actual experience and ideas of the participants before showing examples of alien examples</a:t>
            </a:r>
          </a:p>
          <a:p>
            <a:pPr marL="171450" indent="-171450">
              <a:buFont typeface="Arial" panose="020B0604020202020204" pitchFamily="34" charset="0"/>
              <a:buChar char="•"/>
            </a:pPr>
            <a:r>
              <a:rPr lang="en-US" sz="1200" u="sng" baseline="0" dirty="0"/>
              <a:t>10’</a:t>
            </a:r>
            <a:endParaRPr lang="nl-NL" sz="1200" u="sng" dirty="0"/>
          </a:p>
          <a:p>
            <a:pPr marL="0" indent="0">
              <a:buFont typeface="Arial" panose="020B0604020202020204" pitchFamily="34" charset="0"/>
              <a:buNone/>
            </a:pPr>
            <a:endParaRPr dirty="0"/>
          </a:p>
          <a:p>
            <a:pPr marL="171450" indent="-171450">
              <a:buFont typeface="Arial" panose="020B0604020202020204" pitchFamily="34" charset="0"/>
              <a:buChar char="•"/>
            </a:pPr>
            <a:endParaRPr dirty="0"/>
          </a:p>
          <a:p>
            <a:pPr marL="171450" indent="-171450">
              <a:buFont typeface="Arial" panose="020B0604020202020204" pitchFamily="34" charset="0"/>
              <a:buChar char="•"/>
            </a:pPr>
            <a:endParaRPr lang="pl-PL"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11</a:t>
            </a:fld>
            <a:endParaRPr lang="pl-PL"/>
          </a:p>
        </p:txBody>
      </p:sp>
    </p:spTree>
    <p:extLst>
      <p:ext uri="{BB962C8B-B14F-4D97-AF65-F5344CB8AC3E}">
        <p14:creationId xmlns:p14="http://schemas.microsoft.com/office/powerpoint/2010/main" val="48155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kern="1200" dirty="0">
                <a:solidFill>
                  <a:schemeClr val="tx1"/>
                </a:solidFill>
                <a:effectLst/>
                <a:latin typeface="+mn-lt"/>
              </a:rPr>
              <a:t>Podejście RAN do skutecznego przeciwdziałania radykalizacji zostało ujęte w skrócie jako „DNA RAN”. </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Zaangażowanie i szkolenie praktyków z pierwszej linii ma zasadnicze znaczenie: to właśnie oni będą pierwszym profesjonalnym punktem kontaktu z zagrożonymi osobami. Aby mogli zastosować podejście prewencyjne, muszą znać oznaki radykalizacji i wiedzieć, jak szukać pomocy w postępowaniu z nim, utrzymując pozytywną relację z daną osobą. </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Zapobieganie ma kluczowe znaczenie: niezwykle istotne jest skupienie się na interwencjach mających na celu usunięcie gruntu, na którym oprze się radykalizacja, aby przeciwdziałać tym procesom albo je zatrzymywać na jak najwcześniejszym etapie. </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Kluczem jest podejście międzyagencyjne: aby przeciwdziałać radykalizacji i chronić zagrożone osoby, niezbędna jest współpraca międzyagencyjna, która zapewni spójną i wiarygodną sieć. W ramach sieci można będzie dzielić się fachową wiedzą i informacjami, omawiać przypadki, a także ustalać i podejmować wspólne decyzje co do najlepszego sposobu działania. Sieci powinny składać się z przedstawicieli organów egzekwowania prawa, profesjonalnych organizacji opiekuńczych oraz NGO i przedstawicieli społeczeństwa. </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Specjalne interwencje dostosowane do warunków lokalnych mają zasadnicze znaczenie: każda zagrożona osoba jest inna, przez co wymaga indywidualnego podejścia. Ważne jest, żeby poznać środowisko danej osoby, jej żale, motywacje, obawy, frustracje itp., aby być w stanie opracować odpowiednią interwencję. Poza czynnikami wewnętrznymi, uwzględnić należy czynniki zewnętrzne, takie jak środowisko społeczne danej osoby i inne lokalne uwarunkowania, aby zapewnić skuteczne wsparcie.</a:t>
            </a:r>
            <a:endParaRPr lang="pl-PL"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13</a:t>
            </a:fld>
            <a:endParaRPr lang="pl-PL"/>
          </a:p>
        </p:txBody>
      </p:sp>
    </p:spTree>
    <p:extLst>
      <p:ext uri="{BB962C8B-B14F-4D97-AF65-F5344CB8AC3E}">
        <p14:creationId xmlns:p14="http://schemas.microsoft.com/office/powerpoint/2010/main" val="4019641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Font typeface="Arial" panose="020B0604020202020204" pitchFamily="34" charset="0"/>
              <a:buChar char="•"/>
            </a:pPr>
            <a:r>
              <a:rPr lang="pl-PL" sz="1000" dirty="0"/>
              <a:t>Radykalizacja = proces, w którym w grę wchodzi wiele czynników i różne ścieżki </a:t>
            </a:r>
          </a:p>
          <a:p>
            <a:pPr marL="171450" indent="-171450">
              <a:buFont typeface="Arial" panose="020B0604020202020204" pitchFamily="34" charset="0"/>
              <a:buChar char="•"/>
            </a:pPr>
            <a:r>
              <a:rPr lang="pl-PL" sz="1000" dirty="0"/>
              <a:t>Młodzież (rodziny, społeczności) to raczej ofiary aniżeli sprawcy</a:t>
            </a:r>
          </a:p>
          <a:p>
            <a:pPr marL="171450" lvl="0" indent="-171450">
              <a:buFont typeface="Arial" panose="020B0604020202020204" pitchFamily="34" charset="0"/>
              <a:buChar char="•"/>
            </a:pPr>
            <a:r>
              <a:rPr lang="pl-PL" sz="1000" dirty="0"/>
              <a:t>Przeciwdziałanie polega na ochronie narażonej na zagrożenia ludności/społeczności</a:t>
            </a:r>
          </a:p>
          <a:p>
            <a:endParaRPr lang="pl-PL" sz="1000" kern="1200" dirty="0">
              <a:solidFill>
                <a:schemeClr val="tx1"/>
              </a:solidFill>
              <a:effectLst/>
              <a:latin typeface="+mn-lt"/>
              <a:ea typeface="+mn-ea"/>
              <a:cs typeface="+mn-cs"/>
            </a:endParaRPr>
          </a:p>
          <a:p>
            <a:r>
              <a:rPr lang="pl-PL" sz="1000" kern="1200" dirty="0">
                <a:solidFill>
                  <a:schemeClr val="tx1"/>
                </a:solidFill>
                <a:effectLst/>
                <a:latin typeface="+mn-lt"/>
              </a:rPr>
              <a:t>Podejście RAN do skutecznego przeciwdziałania radykalizacji zostało ujęte w skrócie jako „DNA RAN”. </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Zaangażowanie i szkolenie praktyków z pierwszej linii ma zasadnicze znaczenie: to właśnie oni będą pierwszym profesjonalnym punktem kontaktu z zagrożonymi osobami. Aby mogli zastosować podejście prewencyjne, muszą znać oznaki radykalizacji i wiedzieć, jak szukać pomocy w postępowaniu z nim, utrzymując pozytywną relację z daną osobą. </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Zapobieganie ma kluczowe znaczenie: niezwykle istotne jest skupienie się na interwencjach mających na celu usunięcie gruntu, na którym oprze się radykalizacja, aby przeciwdziałać tym procesom albo je zatrzymywać na jak najwcześniejszym etapie. </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Kluczem jest podejście międzyagencyjne: aby przeciwdziałać radykalizacji i chronić zagrożone osoby, niezbędna jest współpraca międzyagencyjna, która zapewni spójną i wiarygodną sieć. W ramach sieci można będzie dzielić się fachową wiedzą i informacjami, omawiać przypadki, a także ustalać i podejmować wspólne decyzje co do najlepszego sposobu działania. Sieci powinny składać się z przedstawicieli organów egzekwowania prawa, profesjonalnych organizacji opiekuńczych oraz NGO i społeczeństwa. </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Specjalne interwencje dostosowane do warunków lokalnych mają zasadnicze znaczenie: każda zagrożona osoba jest inna, przez co wymaga indywidualnego podejścia. Ważne jest, żeby poznać środowisko danej osoby, jej żale, motywacje, obawy, frustracje itp., aby być w stanie opracować odpowiednią interwencję. Poza czynnikami wewnętrznymi, uwzględnić należy czynniki zewnętrzne, takie jak środowisko społeczne danej osoby i inne lokalne uwarunkowania, aby zapewnić skuteczne wsparcie.</a:t>
            </a:r>
            <a:endParaRPr lang="pl-PL" sz="1000" kern="1200" dirty="0">
              <a:solidFill>
                <a:schemeClr val="tx1"/>
              </a:solidFill>
              <a:effectLst/>
              <a:latin typeface="+mn-lt"/>
              <a:ea typeface="+mn-ea"/>
              <a:cs typeface="+mn-cs"/>
            </a:endParaRPr>
          </a:p>
          <a:p>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14</a:t>
            </a:fld>
            <a:endParaRPr lang="pl-PL"/>
          </a:p>
        </p:txBody>
      </p:sp>
    </p:spTree>
    <p:extLst>
      <p:ext uri="{BB962C8B-B14F-4D97-AF65-F5344CB8AC3E}">
        <p14:creationId xmlns:p14="http://schemas.microsoft.com/office/powerpoint/2010/main" val="306568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pl-PL" sz="1000" b="1" u="sng" dirty="0"/>
              <a:t>Przykłady czynników wypychających</a:t>
            </a:r>
          </a:p>
          <a:p>
            <a:pPr marL="228600" indent="-228600">
              <a:buFont typeface="Arial" panose="020B0604020202020204" pitchFamily="34" charset="0"/>
              <a:buChar char="•"/>
            </a:pPr>
            <a:r>
              <a:rPr lang="pl-PL" sz="1000" dirty="0"/>
              <a:t>Podsycanie żalu – wykluczenie; silne poczucie niesprawiedliwości; poczucie upokorzenia; sztywne myślenie binarne; teorie konspiracyjne; poczucie bycia ofiarą.</a:t>
            </a:r>
          </a:p>
          <a:p>
            <a:pPr marL="228600" indent="-228600">
              <a:buFont typeface="Arial" panose="020B0604020202020204" pitchFamily="34" charset="0"/>
              <a:buChar char="•"/>
            </a:pPr>
            <a:r>
              <a:rPr lang="pl-PL" sz="1000" dirty="0"/>
              <a:t>Podsycanie poczucia marginalizacji – dyskryminacja; ograniczona mobilność społeczna; niski poziom wykształcenia; bezrobocie; przestępczość.</a:t>
            </a:r>
          </a:p>
          <a:p>
            <a:pPr marL="228600" indent="-228600">
              <a:buFont typeface="Arial" panose="020B0604020202020204" pitchFamily="34" charset="0"/>
              <a:buChar char="•"/>
            </a:pPr>
            <a:r>
              <a:rPr lang="pl-PL" sz="1000" dirty="0"/>
              <a:t>Narracje polityczne – głównie „Zachód prowadzi wojnę z islamem”. Ponadto zakaz noszenia zasłony; sytuacje kryzysowe wywołane przez karykatury; islamofobia.</a:t>
            </a:r>
          </a:p>
          <a:p>
            <a:pPr marL="228600" indent="-228600">
              <a:buFont typeface="Arial" panose="020B0604020202020204" pitchFamily="34" charset="0"/>
              <a:buChar char="•"/>
            </a:pPr>
            <a:r>
              <a:rPr lang="pl-PL" sz="1000" dirty="0"/>
              <a:t>Przypisywanie sobie ideologicznej i religijnej słuszności – apokaliptyczna przepowiednia; brutalna interpretacja dżihadu; poczucie, że islam stał się obiektem ataków i pragnienie obrony wspólnoty islamskiej; pogląd, że Zachód to niemoralny sekularyzm.</a:t>
            </a:r>
          </a:p>
          <a:p>
            <a:pPr marL="228600" indent="-228600">
              <a:buFont typeface="Arial" panose="020B0604020202020204" pitchFamily="34" charset="0"/>
              <a:buChar char="•"/>
            </a:pPr>
            <a:r>
              <a:rPr lang="pl-PL" sz="1000" dirty="0"/>
              <a:t>Podsycanie kryzysów kulturowych i tożsamościowych – marginalizacja kulturowa; brak przynależności czy to do społeczeństwa rodzimego, czy do społeczeństwa, z którego wywodzą się rodzice; wzmacnianie religijnej solidarności z muzułmanami na całym świecie.</a:t>
            </a:r>
          </a:p>
          <a:p>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15</a:t>
            </a:fld>
            <a:endParaRPr lang="pl-PL"/>
          </a:p>
        </p:txBody>
      </p:sp>
    </p:spTree>
    <p:extLst>
      <p:ext uri="{BB962C8B-B14F-4D97-AF65-F5344CB8AC3E}">
        <p14:creationId xmlns:p14="http://schemas.microsoft.com/office/powerpoint/2010/main" val="2727610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pl-PL" sz="1000" b="1" u="sng" dirty="0"/>
              <a:t>Dyskusja na forum w grupy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t>Radykalizacja ma różne etapy.</a:t>
            </a:r>
            <a:r>
              <a:rPr lang="pl-PL"/>
              <a:t> </a:t>
            </a:r>
            <a:r>
              <a:rPr lang="pl-PL" sz="1000" dirty="0"/>
              <a:t>Na jakim etapie twoja organizacja interweniuje (chce interweniować)?</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t>Różne formy interakcji z docelowymi grupami odbiorców. Co wybierasz: mowę mającą zapobiegać, alternatywną, narracyjną czy dekonstrukcyjną?</a:t>
            </a:r>
          </a:p>
          <a:p>
            <a:pPr marL="171450" lvl="0" indent="-171450">
              <a:buFont typeface="Arial" panose="020B0604020202020204" pitchFamily="34" charset="0"/>
              <a:buChar char="•"/>
            </a:pPr>
            <a:r>
              <a:rPr lang="pl-PL" sz="1000" dirty="0"/>
              <a:t>Kluczem jest wymiar lokalny. Jak media społecznościowe mogą posłużyć za przydatne narzędzie na potrzeby interwencji?</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16</a:t>
            </a:fld>
            <a:endParaRPr lang="pl-PL"/>
          </a:p>
        </p:txBody>
      </p:sp>
    </p:spTree>
    <p:extLst>
      <p:ext uri="{BB962C8B-B14F-4D97-AF65-F5344CB8AC3E}">
        <p14:creationId xmlns:p14="http://schemas.microsoft.com/office/powerpoint/2010/main" val="3549796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pl-PL" sz="1000" kern="1200" dirty="0">
                <a:solidFill>
                  <a:schemeClr val="tx1"/>
                </a:solidFill>
                <a:effectLst/>
                <a:latin typeface="+mn-lt"/>
              </a:rPr>
              <a:t>Dobrzy artyści kopiują, wielcy kradną – to dobrze znane</a:t>
            </a:r>
            <a:r>
              <a:rPr lang="pl-PL"/>
              <a:t> </a:t>
            </a:r>
            <a:r>
              <a:rPr lang="pl-PL" sz="1000" kern="1200" dirty="0">
                <a:solidFill>
                  <a:schemeClr val="tx1"/>
                </a:solidFill>
                <a:effectLst/>
                <a:latin typeface="+mn-lt"/>
              </a:rPr>
              <a:t>porzekadło w</a:t>
            </a:r>
            <a:r>
              <a:rPr lang="pl-PL"/>
              <a:t> </a:t>
            </a:r>
            <a:r>
              <a:rPr lang="pl-PL" sz="1000" kern="1200" dirty="0">
                <a:solidFill>
                  <a:schemeClr val="tx1"/>
                </a:solidFill>
                <a:effectLst/>
                <a:latin typeface="+mn-lt"/>
              </a:rPr>
              <a:t>sektorze</a:t>
            </a:r>
            <a:r>
              <a:rPr lang="pl-PL"/>
              <a:t> </a:t>
            </a:r>
            <a:r>
              <a:rPr lang="pl-PL" sz="1000" kern="1200" dirty="0">
                <a:solidFill>
                  <a:schemeClr val="tx1"/>
                </a:solidFill>
                <a:effectLst/>
                <a:latin typeface="+mn-lt"/>
              </a:rPr>
              <a:t>kreatywnym</a:t>
            </a:r>
            <a:endParaRPr lang="pl-PL" sz="1000" kern="1200" dirty="0">
              <a:solidFill>
                <a:schemeClr val="tx1"/>
              </a:solidFill>
              <a:effectLst/>
              <a:latin typeface="+mn-lt"/>
              <a:ea typeface="+mn-ea"/>
              <a:cs typeface="+mn-cs"/>
            </a:endParaRPr>
          </a:p>
          <a:p>
            <a:pPr marL="171450" indent="-171450">
              <a:buFont typeface="Arial" panose="020B0604020202020204" pitchFamily="34" charset="0"/>
              <a:buChar char="•"/>
            </a:pPr>
            <a:endParaRPr lang="pl-PL" sz="1000" kern="1200" dirty="0">
              <a:solidFill>
                <a:schemeClr val="tx1"/>
              </a:solidFill>
              <a:effectLst/>
              <a:latin typeface="+mn-lt"/>
              <a:ea typeface="+mn-ea"/>
              <a:cs typeface="+mn-cs"/>
            </a:endParaRPr>
          </a:p>
          <a:p>
            <a:pPr marL="171450" indent="-171450">
              <a:buFont typeface="Arial" panose="020B0604020202020204" pitchFamily="34" charset="0"/>
              <a:buChar char="•"/>
            </a:pPr>
            <a:r>
              <a:rPr lang="pl-PL" sz="1000" kern="1200" dirty="0">
                <a:solidFill>
                  <a:schemeClr val="tx1"/>
                </a:solidFill>
                <a:effectLst/>
                <a:latin typeface="+mn-lt"/>
              </a:rPr>
              <a:t>Czy pamiętacie kampanie, które was zainspirowały?</a:t>
            </a:r>
            <a:endParaRPr lang="pl-PL" sz="1000" kern="1200" dirty="0">
              <a:solidFill>
                <a:schemeClr val="tx1"/>
              </a:solidFill>
              <a:effectLst/>
              <a:latin typeface="+mn-lt"/>
              <a:ea typeface="+mn-ea"/>
              <a:cs typeface="+mn-cs"/>
            </a:endParaRPr>
          </a:p>
          <a:p>
            <a:pPr marL="171450" indent="-171450">
              <a:buFont typeface="Arial" panose="020B0604020202020204" pitchFamily="34" charset="0"/>
              <a:buChar char="•"/>
            </a:pPr>
            <a:r>
              <a:rPr lang="pl-PL" sz="1000" kern="1200" dirty="0">
                <a:solidFill>
                  <a:schemeClr val="tx1"/>
                </a:solidFill>
                <a:effectLst/>
                <a:latin typeface="+mn-lt"/>
              </a:rPr>
              <a:t>Teraz zaprezentujemy kilka przykładów dobrze znanych kampanii, które mogą wam pomóc opracować własną:</a:t>
            </a:r>
            <a:endParaRPr lang="pl-PL" sz="1000" kern="1200" dirty="0">
              <a:solidFill>
                <a:schemeClr val="tx1"/>
              </a:solidFill>
              <a:effectLst/>
              <a:latin typeface="+mn-lt"/>
              <a:ea typeface="+mn-ea"/>
              <a:cs typeface="+mn-cs"/>
            </a:endParaRPr>
          </a:p>
          <a:p>
            <a:pPr marL="171450" indent="-171450">
              <a:buFont typeface="Arial" panose="020B0604020202020204" pitchFamily="34" charset="0"/>
              <a:buChar char="•"/>
            </a:pPr>
            <a:r>
              <a:rPr lang="pl-PL" sz="1000" kern="1200" dirty="0">
                <a:solidFill>
                  <a:schemeClr val="tx1"/>
                </a:solidFill>
                <a:effectLst/>
                <a:latin typeface="+mn-lt"/>
              </a:rPr>
              <a:t>Not Another Brother (Quilliam Foundation – James Russell)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t>Netz-gegen-nazis. Prowadzili działalność offline i prezentowali ją online: </a:t>
            </a:r>
            <a:r>
              <a:rPr lang="pl-PL" sz="1000" u="sng" dirty="0">
                <a:hlinkClick r:id="rId3"/>
              </a:rPr>
              <a:t>http://www.netz-gegen-nazis.de</a:t>
            </a:r>
            <a:endParaRPr lang="pl-PL" sz="1000" u="sng"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pl-PL" sz="1000" u="non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u="none" baseline="0" dirty="0"/>
              <a:t>W tych przykładach skupiono się tylko na zwalczaniu polaryzacji zamiast zaoferować dekonstrukcyjną lub alternatywną narrację. Pokazują oznaki solidarności i wspólnoty.</a:t>
            </a:r>
            <a:endParaRPr lang="pl-PL" sz="1000" u="non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17</a:t>
            </a:fld>
            <a:endParaRPr lang="pl-PL"/>
          </a:p>
        </p:txBody>
      </p:sp>
    </p:spTree>
    <p:extLst>
      <p:ext uri="{BB962C8B-B14F-4D97-AF65-F5344CB8AC3E}">
        <p14:creationId xmlns:p14="http://schemas.microsoft.com/office/powerpoint/2010/main" val="100773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b="0" dirty="0">
                <a:solidFill>
                  <a:schemeClr val="bg1"/>
                </a:solidFill>
              </a:rPr>
              <a:t>https://youtu.be/IjIQ0ctzyZE</a:t>
            </a:r>
            <a:endParaRPr lang="pl-PL" sz="1000" b="0" dirty="0"/>
          </a:p>
          <a:p>
            <a:r>
              <a:rPr lang="pl-PL" sz="1000" b="0" dirty="0"/>
              <a:t>Link odsyła do filmu wideo w serwisie YouTube, czas trwania 1:41’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18</a:t>
            </a:fld>
            <a:endParaRPr lang="pl-PL"/>
          </a:p>
        </p:txBody>
      </p:sp>
    </p:spTree>
    <p:extLst>
      <p:ext uri="{BB962C8B-B14F-4D97-AF65-F5344CB8AC3E}">
        <p14:creationId xmlns:p14="http://schemas.microsoft.com/office/powerpoint/2010/main" val="204117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u="sng" dirty="0"/>
              <a:t>Note to trainer: I’ll ride with you started as an online twitter campaign immediately after racial insult event in Australia. The hashtag and its cause became adopted by a national educational programme.</a:t>
            </a:r>
          </a:p>
          <a:p>
            <a:endParaRPr lang="pl-PL" sz="1000" dirty="0"/>
          </a:p>
          <a:p>
            <a:r>
              <a:rPr lang="pl-PL" sz="1000" dirty="0"/>
              <a:t>Grudzień 2014 r.</a:t>
            </a:r>
          </a:p>
          <a:p>
            <a:r>
              <a:rPr lang="pl-PL" sz="1000" dirty="0"/>
              <a:t>Poniedziałkowy kryzys zakładniczy w Sydney, Australia, mógł się zakończyć, ale okoliczności związane z tym zdarzeniem – trzy osoby, w tym uzbrojony napastnik, straciło życie a cztery kolejne zostały ranne w wyniku trwającego 16 godzin impasu – pozostają niejasne. Niewiele wiadomo o motywach podejrzanego Man Monisa, ani o szczegółach policyjnej operacji, która doprowadziła do zakończenia kryzysu.</a:t>
            </a:r>
          </a:p>
          <a:p>
            <a:r>
              <a:rPr lang="pl-PL" sz="1000" dirty="0"/>
              <a:t>Ta dominująca niepewność wzbudziła gwałtowną reakcję online w stosunku do australijskich muzułmanów. Doniesienia o wzięciu zakładników szybko się rozeszły – w tym informacje o wyznawanej religii i narodowości napastnika, a także o czarnej fladze i widniejącej na nim szehady, czyli muzułmańskiego wyznania wiary – główny hashtag opisujący zdarzenie na Twitterze, #SydneySiege, wyraził ujawniającą się od czasu do czasu i przewidywalną brzydką stronę internetu. Pojawiły się ksenofobiczne i antymuzułmańskie tweety, a ultraprawicowe ugrupowanie Australian Defence League zagroziło starciami na przedmieściach Sydney, w dzielnicy Lakemba w większości zamieszkanej przez muzułmanów.</a:t>
            </a:r>
          </a:p>
          <a:p>
            <a:endParaRPr lang="pl-PL" sz="1000" dirty="0"/>
          </a:p>
          <a:p>
            <a:r>
              <a:rPr lang="pl-PL" sz="1000" dirty="0"/>
              <a:t>Facebook</a:t>
            </a:r>
          </a:p>
          <a:p>
            <a:r>
              <a:rPr lang="pl-PL" sz="1000" dirty="0"/>
              <a:t>W pociągu jeden z pasażerów podobno zauważył, że muzułmanka zdjęła hidżab, najprawdopodobniej z obawy, że stanie się celem ataku. Tenże pasażer powiedział, żeby założyła go ponownie i zaproponował, że odprowadzi ją na znak solidarności. To był początek #IllRideWithYou. Hashtag rozprzestrzenił się lotem błyskawicy i nadal utrzymuje się wśród trendów na całym świecie, godziny po zakończeniu kryzysu zakładniczego.</a:t>
            </a:r>
          </a:p>
          <a:p>
            <a:endParaRPr lang="pl-PL" sz="1000" dirty="0"/>
          </a:p>
          <a:p>
            <a:r>
              <a:rPr lang="pl-PL" sz="1000" dirty="0"/>
              <a:t>Źródło: https://www.theatlantic.com/international/archive/2014/12/illridewithyou-hashtag-sydney-siege-anti-islam-australia/383765/</a:t>
            </a:r>
          </a:p>
          <a:p>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19</a:t>
            </a:fld>
            <a:endParaRPr lang="pl-PL"/>
          </a:p>
        </p:txBody>
      </p:sp>
    </p:spTree>
    <p:extLst>
      <p:ext uri="{BB962C8B-B14F-4D97-AF65-F5344CB8AC3E}">
        <p14:creationId xmlns:p14="http://schemas.microsoft.com/office/powerpoint/2010/main" val="2041172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20</a:t>
            </a:fld>
            <a:endParaRPr lang="pl-PL"/>
          </a:p>
        </p:txBody>
      </p:sp>
    </p:spTree>
    <p:extLst>
      <p:ext uri="{BB962C8B-B14F-4D97-AF65-F5344CB8AC3E}">
        <p14:creationId xmlns:p14="http://schemas.microsoft.com/office/powerpoint/2010/main" val="304632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b="1" kern="1200" dirty="0">
                <a:solidFill>
                  <a:schemeClr val="tx1"/>
                </a:solidFill>
                <a:effectLst/>
                <a:latin typeface="+mn-lt"/>
              </a:rPr>
              <a:t>Ofiaruj</a:t>
            </a:r>
            <a:r>
              <a:rPr lang="pl-PL"/>
              <a:t> </a:t>
            </a:r>
            <a:r>
              <a:rPr lang="pl-PL" sz="1000" b="1" kern="1200" dirty="0">
                <a:solidFill>
                  <a:schemeClr val="tx1"/>
                </a:solidFill>
                <a:effectLst/>
                <a:latin typeface="+mn-lt"/>
              </a:rPr>
              <a:t>datek</a:t>
            </a:r>
            <a:r>
              <a:rPr lang="pl-PL"/>
              <a:t> </a:t>
            </a:r>
            <a:r>
              <a:rPr lang="pl-PL" sz="1000" b="1" kern="1200" dirty="0">
                <a:solidFill>
                  <a:schemeClr val="tx1"/>
                </a:solidFill>
                <a:effectLst/>
                <a:latin typeface="+mn-lt"/>
              </a:rPr>
              <a:t>z nienawiści</a:t>
            </a:r>
            <a:endParaRPr lang="pl-PL" sz="1000" kern="1200" dirty="0">
              <a:solidFill>
                <a:schemeClr val="tx1"/>
              </a:solidFill>
              <a:effectLst/>
              <a:latin typeface="+mn-lt"/>
              <a:ea typeface="+mn-ea"/>
              <a:cs typeface="+mn-cs"/>
            </a:endParaRPr>
          </a:p>
          <a:p>
            <a:r>
              <a:rPr lang="pl-PL" sz="1000" kern="1200" dirty="0">
                <a:solidFill>
                  <a:schemeClr val="tx1"/>
                </a:solidFill>
                <a:effectLst/>
                <a:latin typeface="+mn-lt"/>
              </a:rPr>
              <a:t>Kampania, w której każde zgłoszenie mowy nienawiści jest zamieniane na datek na rzecz uchodźców. </a:t>
            </a:r>
          </a:p>
          <a:p>
            <a:r>
              <a:rPr lang="pl-PL" sz="1000" u="sng" kern="1200" dirty="0">
                <a:solidFill>
                  <a:schemeClr val="tx1"/>
                </a:solidFill>
                <a:effectLst/>
                <a:latin typeface="+mn-lt"/>
                <a:hlinkClick r:id="rId3"/>
              </a:rPr>
              <a:t>https://www.youtube.com/watch?v=ykH6peLv1wk</a:t>
            </a:r>
            <a:r>
              <a:rPr lang="pl-PL" sz="1000" u="none" kern="1200" dirty="0">
                <a:solidFill>
                  <a:schemeClr val="tx1"/>
                </a:solidFill>
                <a:effectLst/>
                <a:latin typeface="+mn-lt"/>
              </a:rPr>
              <a:t> (film wideo usunięto)</a:t>
            </a:r>
          </a:p>
          <a:p>
            <a:r>
              <a:rPr lang="pl-PL" sz="1000" u="sng" kern="1200" dirty="0">
                <a:solidFill>
                  <a:schemeClr val="tx1"/>
                </a:solidFill>
                <a:effectLst/>
                <a:latin typeface="+mn-lt"/>
                <a:hlinkClick r:id="rId4"/>
              </a:rPr>
              <a:t>http://www.hasshilft.de/index_en.html</a:t>
            </a:r>
            <a:r>
              <a:rPr lang="pl-PL"/>
              <a:t> </a:t>
            </a:r>
          </a:p>
          <a:p>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21</a:t>
            </a:fld>
            <a:endParaRPr lang="pl-PL"/>
          </a:p>
        </p:txBody>
      </p:sp>
    </p:spTree>
    <p:extLst>
      <p:ext uri="{BB962C8B-B14F-4D97-AF65-F5344CB8AC3E}">
        <p14:creationId xmlns:p14="http://schemas.microsoft.com/office/powerpoint/2010/main" val="11103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pl-PL" sz="1000" b="0" u="sng" dirty="0">
              <a:solidFill>
                <a:srgbClr val="FF00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sng" baseline="0" dirty="0">
                <a:solidFill>
                  <a:srgbClr val="FF0000"/>
                </a:solidFill>
              </a:rPr>
              <a:t>Following the </a:t>
            </a:r>
            <a:r>
              <a:rPr lang="en-US" sz="1000" b="0" u="sng" baseline="0" dirty="0" err="1">
                <a:solidFill>
                  <a:srgbClr val="FF0000"/>
                </a:solidFill>
              </a:rPr>
              <a:t>GAMMMA</a:t>
            </a:r>
            <a:r>
              <a:rPr lang="en-US" sz="1000" b="0" u="sng" baseline="0" dirty="0">
                <a:solidFill>
                  <a:srgbClr val="FF0000"/>
                </a:solidFill>
              </a:rPr>
              <a:t> sections, participants can make use of a template to take notes during the day</a:t>
            </a:r>
            <a:endParaRPr lang="nl-NL" sz="1000" b="0" u="sng" dirty="0">
              <a:solidFill>
                <a:srgbClr val="FF00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sng" dirty="0">
                <a:solidFill>
                  <a:srgbClr val="FF0000"/>
                </a:solidFill>
              </a:rPr>
              <a:t>The objective is to help empower </a:t>
            </a:r>
            <a:r>
              <a:rPr lang="en-US" sz="1000" b="0" u="sng" dirty="0" err="1">
                <a:solidFill>
                  <a:srgbClr val="FF0000"/>
                </a:solidFill>
              </a:rPr>
              <a:t>CSOs</a:t>
            </a:r>
            <a:r>
              <a:rPr lang="en-US" sz="1000" b="0" u="sng" dirty="0">
                <a:solidFill>
                  <a:srgbClr val="FF0000"/>
                </a:solidFill>
              </a:rPr>
              <a:t> to carry out effective campaigns</a:t>
            </a:r>
            <a:r>
              <a:rPr lang="en-US" sz="1000" b="0" u="sng" baseline="0" dirty="0">
                <a:solidFill>
                  <a:srgbClr val="FF0000"/>
                </a:solidFill>
              </a:rPr>
              <a:t> and to shorten their learning curve by sharing experiences of earlier campaigns.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pl-PL" sz="1000" b="0" u="sng" dirty="0">
              <a:solidFill>
                <a:srgbClr val="FF0000"/>
              </a:solidFill>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a:t>
            </a:fld>
            <a:endParaRPr lang="pl-PL"/>
          </a:p>
        </p:txBody>
      </p:sp>
    </p:spTree>
    <p:extLst>
      <p:ext uri="{BB962C8B-B14F-4D97-AF65-F5344CB8AC3E}">
        <p14:creationId xmlns:p14="http://schemas.microsoft.com/office/powerpoint/2010/main" val="365520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dirty="0"/>
              <a:t>https://www.youtube.com/watch?v=6aY2ILXeN64</a:t>
            </a:r>
          </a:p>
          <a:p>
            <a:pPr marL="0" marR="0" indent="0" algn="l" defTabSz="914400" rtl="0" eaLnBrk="1" fontAlgn="auto" latinLnBrk="0" hangingPunct="1">
              <a:lnSpc>
                <a:spcPct val="100000"/>
              </a:lnSpc>
              <a:spcBef>
                <a:spcPts val="0"/>
              </a:spcBef>
              <a:spcAft>
                <a:spcPts val="0"/>
              </a:spcAft>
              <a:buClrTx/>
              <a:buSzTx/>
              <a:buFontTx/>
              <a:buNone/>
              <a:tabLst/>
              <a:defRPr/>
            </a:pPr>
            <a:r>
              <a:rPr lang="pl-PL" sz="1000" b="0" i="0" u="none" strike="noStrike" baseline="0" dirty="0"/>
              <a:t>Nazis against Nazis - Exit Deutschland Campaign Wunsiedel [angielski]</a:t>
            </a:r>
          </a:p>
          <a:p>
            <a:endParaRPr lang="pl-PL" sz="1000" b="1" kern="1200" dirty="0">
              <a:solidFill>
                <a:schemeClr val="tx1"/>
              </a:solidFill>
              <a:effectLst/>
              <a:latin typeface="+mn-lt"/>
              <a:ea typeface="+mn-ea"/>
              <a:cs typeface="+mn-cs"/>
            </a:endParaRPr>
          </a:p>
          <a:p>
            <a:r>
              <a:rPr lang="pl-PL" sz="1000" b="1" kern="1200" dirty="0">
                <a:solidFill>
                  <a:schemeClr val="tx1"/>
                </a:solidFill>
                <a:effectLst/>
                <a:latin typeface="+mn-lt"/>
              </a:rPr>
              <a:t>Naziści</a:t>
            </a:r>
            <a:r>
              <a:rPr lang="pl-PL" dirty="0"/>
              <a:t> </a:t>
            </a:r>
            <a:r>
              <a:rPr lang="pl-PL" sz="1000" b="1" kern="1200" dirty="0">
                <a:solidFill>
                  <a:schemeClr val="tx1"/>
                </a:solidFill>
                <a:effectLst/>
                <a:latin typeface="+mn-lt"/>
              </a:rPr>
              <a:t>przeciw</a:t>
            </a:r>
            <a:r>
              <a:rPr lang="pl-PL" dirty="0"/>
              <a:t> </a:t>
            </a:r>
            <a:r>
              <a:rPr lang="pl-PL" sz="1000" b="1" kern="1200" dirty="0">
                <a:solidFill>
                  <a:schemeClr val="tx1"/>
                </a:solidFill>
                <a:effectLst/>
                <a:latin typeface="+mn-lt"/>
              </a:rPr>
              <a:t>Nazistom</a:t>
            </a:r>
            <a:endParaRPr lang="pl-PL" sz="1000" kern="1200" dirty="0">
              <a:solidFill>
                <a:schemeClr val="tx1"/>
              </a:solidFill>
              <a:effectLst/>
              <a:latin typeface="+mn-lt"/>
              <a:ea typeface="+mn-ea"/>
              <a:cs typeface="+mn-cs"/>
            </a:endParaRPr>
          </a:p>
          <a:p>
            <a:r>
              <a:rPr lang="pl-PL" sz="1000" kern="1200" dirty="0">
                <a:solidFill>
                  <a:schemeClr val="tx1"/>
                </a:solidFill>
                <a:effectLst/>
                <a:latin typeface="+mn-lt"/>
              </a:rPr>
              <a:t>W czasie marszu protestacyjnego</a:t>
            </a:r>
            <a:r>
              <a:rPr lang="pl-PL" dirty="0"/>
              <a:t> </a:t>
            </a:r>
            <a:r>
              <a:rPr lang="pl-PL" sz="1000" kern="1200" baseline="0" dirty="0">
                <a:solidFill>
                  <a:schemeClr val="tx1"/>
                </a:solidFill>
                <a:effectLst/>
                <a:latin typeface="+mn-lt"/>
              </a:rPr>
              <a:t>neonazistów</a:t>
            </a:r>
            <a:r>
              <a:rPr lang="pl-PL" dirty="0"/>
              <a:t> </a:t>
            </a:r>
            <a:r>
              <a:rPr lang="pl-PL" sz="1000" kern="1200" baseline="0" dirty="0">
                <a:solidFill>
                  <a:schemeClr val="tx1"/>
                </a:solidFill>
                <a:effectLst/>
                <a:latin typeface="+mn-lt"/>
              </a:rPr>
              <a:t>każdy metr, jaki</a:t>
            </a:r>
            <a:r>
              <a:rPr lang="pl-PL" dirty="0"/>
              <a:t> </a:t>
            </a:r>
            <a:r>
              <a:rPr lang="pl-PL" sz="1000" kern="1200" baseline="0" dirty="0">
                <a:solidFill>
                  <a:schemeClr val="tx1"/>
                </a:solidFill>
                <a:effectLst/>
                <a:latin typeface="+mn-lt"/>
              </a:rPr>
              <a:t>przemaszerowali, był sponsorowany</a:t>
            </a:r>
            <a:r>
              <a:rPr lang="pl-PL" dirty="0"/>
              <a:t> </a:t>
            </a:r>
            <a:r>
              <a:rPr lang="pl-PL" sz="1000" kern="1200" baseline="0" dirty="0">
                <a:solidFill>
                  <a:schemeClr val="tx1"/>
                </a:solidFill>
                <a:effectLst/>
                <a:latin typeface="+mn-lt"/>
              </a:rPr>
              <a:t>między innymi</a:t>
            </a:r>
            <a:r>
              <a:rPr lang="pl-PL" dirty="0"/>
              <a:t> </a:t>
            </a:r>
            <a:r>
              <a:rPr lang="pl-PL" sz="1000" kern="1200" baseline="0" dirty="0">
                <a:solidFill>
                  <a:schemeClr val="tx1"/>
                </a:solidFill>
                <a:effectLst/>
                <a:latin typeface="+mn-lt"/>
              </a:rPr>
              <a:t>przez</a:t>
            </a:r>
            <a:r>
              <a:rPr lang="pl-PL" dirty="0"/>
              <a:t> </a:t>
            </a:r>
            <a:r>
              <a:rPr lang="pl-PL" sz="1000" kern="1200" baseline="0" dirty="0">
                <a:solidFill>
                  <a:schemeClr val="tx1"/>
                </a:solidFill>
                <a:effectLst/>
                <a:latin typeface="+mn-lt"/>
              </a:rPr>
              <a:t>organizacje charytatywne</a:t>
            </a:r>
            <a:r>
              <a:rPr lang="pl-PL" dirty="0"/>
              <a:t> </a:t>
            </a:r>
            <a:r>
              <a:rPr lang="pl-PL" sz="1000" kern="1200" baseline="0" dirty="0">
                <a:solidFill>
                  <a:schemeClr val="tx1"/>
                </a:solidFill>
                <a:effectLst/>
                <a:latin typeface="+mn-lt"/>
              </a:rPr>
              <a:t>działające na rzecz uchodźców.</a:t>
            </a:r>
          </a:p>
          <a:p>
            <a:r>
              <a:rPr lang="pl-PL" sz="1000" kern="1200" dirty="0">
                <a:solidFill>
                  <a:schemeClr val="tx1"/>
                </a:solidFill>
                <a:effectLst/>
                <a:latin typeface="+mn-lt"/>
              </a:rPr>
              <a:t> </a:t>
            </a:r>
          </a:p>
          <a:p>
            <a:r>
              <a:rPr lang="pl-PL" sz="1000" kern="1200" dirty="0">
                <a:solidFill>
                  <a:schemeClr val="tx1"/>
                </a:solidFill>
                <a:effectLst/>
                <a:latin typeface="+mn-lt"/>
              </a:rPr>
              <a:t>Film wideo: </a:t>
            </a:r>
            <a:r>
              <a:rPr lang="pl-PL" sz="1000" u="sng" kern="1200" dirty="0">
                <a:solidFill>
                  <a:schemeClr val="tx1"/>
                </a:solidFill>
                <a:effectLst/>
                <a:latin typeface="+mn-lt"/>
                <a:hlinkClick r:id="rId3"/>
              </a:rPr>
              <a:t>https://www.youtube.com/watch?v=KvjIYl_Nlao</a:t>
            </a:r>
            <a:r>
              <a:rPr lang="pl-PL" dirty="0"/>
              <a:t> </a:t>
            </a:r>
          </a:p>
          <a:p>
            <a:r>
              <a:rPr lang="pl-PL" sz="1000" kern="1200" dirty="0">
                <a:solidFill>
                  <a:schemeClr val="tx1"/>
                </a:solidFill>
                <a:effectLst/>
                <a:latin typeface="+mn-lt"/>
              </a:rPr>
              <a:t>Witryna:  </a:t>
            </a:r>
            <a:r>
              <a:rPr lang="pl-PL" sz="1000" u="sng" kern="1200" dirty="0">
                <a:solidFill>
                  <a:schemeClr val="tx1"/>
                </a:solidFill>
                <a:effectLst/>
                <a:latin typeface="+mn-lt"/>
                <a:hlinkClick r:id="rId4"/>
              </a:rPr>
              <a:t>http://www.exit-deutschland.de/english/</a:t>
            </a:r>
            <a:endParaRPr lang="pl-PL"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22</a:t>
            </a:fld>
            <a:endParaRPr lang="pl-PL"/>
          </a:p>
        </p:txBody>
      </p:sp>
    </p:spTree>
    <p:extLst>
      <p:ext uri="{BB962C8B-B14F-4D97-AF65-F5344CB8AC3E}">
        <p14:creationId xmlns:p14="http://schemas.microsoft.com/office/powerpoint/2010/main" val="179720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23</a:t>
            </a:fld>
            <a:endParaRPr lang="pl-PL"/>
          </a:p>
        </p:txBody>
      </p:sp>
    </p:spTree>
    <p:extLst>
      <p:ext uri="{BB962C8B-B14F-4D97-AF65-F5344CB8AC3E}">
        <p14:creationId xmlns:p14="http://schemas.microsoft.com/office/powerpoint/2010/main" val="3860188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24</a:t>
            </a:fld>
            <a:endParaRPr lang="pl-PL"/>
          </a:p>
        </p:txBody>
      </p:sp>
    </p:spTree>
    <p:extLst>
      <p:ext uri="{BB962C8B-B14F-4D97-AF65-F5344CB8AC3E}">
        <p14:creationId xmlns:p14="http://schemas.microsoft.com/office/powerpoint/2010/main" val="56342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25</a:t>
            </a:fld>
            <a:endParaRPr lang="pl-PL"/>
          </a:p>
        </p:txBody>
      </p:sp>
    </p:spTree>
    <p:extLst>
      <p:ext uri="{BB962C8B-B14F-4D97-AF65-F5344CB8AC3E}">
        <p14:creationId xmlns:p14="http://schemas.microsoft.com/office/powerpoint/2010/main" val="563425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l-PL" sz="1000" b="1" dirty="0"/>
              <a:t>Ten slajd i 3 kolejne definiują, czym jest prowadzenie kampanii. Dzielimy się także pewnymi wskazówkami dotyczącymi relacji między online a offline. </a:t>
            </a:r>
            <a:endParaRPr lang="pl-PL" sz="1000" baseline="0" dirty="0"/>
          </a:p>
          <a:p>
            <a:pPr marL="0" indent="0">
              <a:buFont typeface="Arial" panose="020B0604020202020204" pitchFamily="34" charset="0"/>
              <a:buNone/>
            </a:pPr>
            <a:endParaRPr lang="pl-PL" sz="1000" dirty="0"/>
          </a:p>
          <a:p>
            <a:pPr marL="171450" indent="-171450">
              <a:buFont typeface="Arial" panose="020B0604020202020204" pitchFamily="34" charset="0"/>
              <a:buChar char="•"/>
            </a:pPr>
            <a:r>
              <a:rPr lang="pl-PL" sz="1000" dirty="0"/>
              <a:t>Internet jest przestrzenią otwartą. Ludzie będą reagować. Zarówno zwolennicy, jak i przeciwnicy będą odpowiadać na twoje posty, tweety i filmy wideo.</a:t>
            </a:r>
          </a:p>
          <a:p>
            <a:pPr marL="171450" indent="-171450">
              <a:buFont typeface="Arial" panose="020B0604020202020204" pitchFamily="34" charset="0"/>
              <a:buChar char="•"/>
            </a:pPr>
            <a:r>
              <a:rPr lang="pl-PL" sz="1000" dirty="0"/>
              <a:t>Przykład: Ruch #Blacklivesmatter nie jest koordynowany z jednego miejsca.</a:t>
            </a:r>
          </a:p>
          <a:p>
            <a:pPr marL="171450" indent="-171450">
              <a:buFont typeface="Arial" panose="020B0604020202020204" pitchFamily="34" charset="0"/>
              <a:buChar char="•"/>
            </a:pPr>
            <a:endParaRPr lang="pl-PL" sz="1000" baseline="0" dirty="0"/>
          </a:p>
          <a:p>
            <a:r>
              <a:rPr lang="pl-PL" sz="1000" dirty="0">
                <a:latin typeface="Corbel" panose="020B0503020204020204" pitchFamily="34" charset="0"/>
              </a:rPr>
              <a:t>Twitter definiuje prowadzenie kampanii online jako „odkrywanie powiązań” &gt; ludzie dołączą do rozmowy, którą rozpoczniesz, wzbogacając ją o własne opinie i doświadczenia.</a:t>
            </a:r>
          </a:p>
          <a:p>
            <a:pPr marL="0" indent="0">
              <a:buFont typeface="Arial" panose="020B0604020202020204" pitchFamily="34" charset="0"/>
              <a:buNone/>
            </a:pPr>
            <a:endParaRPr lang="pl-PL" sz="1000" baseline="0" dirty="0"/>
          </a:p>
          <a:p>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26</a:t>
            </a:fld>
            <a:endParaRPr lang="pl-PL"/>
          </a:p>
        </p:txBody>
      </p:sp>
    </p:spTree>
    <p:extLst>
      <p:ext uri="{BB962C8B-B14F-4D97-AF65-F5344CB8AC3E}">
        <p14:creationId xmlns:p14="http://schemas.microsoft.com/office/powerpoint/2010/main" val="419999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b="1" u="sng" dirty="0"/>
              <a:t>Komunikacja codzienna </a:t>
            </a:r>
          </a:p>
          <a:p>
            <a:r>
              <a:rPr lang="pl-PL" sz="1000" baseline="0" dirty="0"/>
              <a:t>Działania ukierunkowane na upowszechnianie organizacji i jej działalności wśród docelowych odbiorców</a:t>
            </a:r>
          </a:p>
          <a:p>
            <a:r>
              <a:rPr lang="pl-PL" sz="1000" baseline="0" dirty="0"/>
              <a:t>Systematycznie podawane informacje, np. harmonogramy działań</a:t>
            </a:r>
          </a:p>
          <a:p>
            <a:r>
              <a:rPr lang="pl-PL" sz="1000" baseline="0" dirty="0"/>
              <a:t>Dzielenie się faktami i danymi, które mają istotne znaczenie dla sfery zainteresowań organizacji</a:t>
            </a:r>
          </a:p>
          <a:p>
            <a:r>
              <a:rPr lang="pl-PL" sz="1000" baseline="0" dirty="0"/>
              <a:t>Sprawozdania i komunikaty prasowe informujące szerszą opinię publiczną o działalności organizacji i jej osiągnięciach</a:t>
            </a:r>
          </a:p>
          <a:p>
            <a:r>
              <a:rPr lang="pl-PL" sz="1000" baseline="0" dirty="0"/>
              <a:t>Sprawozdania roczne itp.</a:t>
            </a:r>
          </a:p>
          <a:p>
            <a:endParaRPr lang="pl-PL" sz="1000" baseline="0" dirty="0"/>
          </a:p>
          <a:p>
            <a:r>
              <a:rPr lang="pl-PL" sz="1000" b="1" u="sng" baseline="0" dirty="0"/>
              <a:t>Komunikacja reaktywna</a:t>
            </a:r>
          </a:p>
          <a:p>
            <a:r>
              <a:rPr lang="pl-PL" sz="1000" baseline="0" dirty="0"/>
              <a:t>Komunikaty prasowe, spotkania, posty, tweety itp., które następują (bezpośrednio) po pewnego rodzaju zdarzeniach zewnętrznych np. ataku terrorystycznym, prowokacyjnym oświadczeniu polityka, decyzji rady miasta itp.</a:t>
            </a:r>
          </a:p>
          <a:p>
            <a:r>
              <a:rPr lang="pl-PL" sz="1000" baseline="0" dirty="0"/>
              <a:t>Celem jest zaznaczenie własnego stanowiska i/lub zachęcenie ludzi do dzielenia się swoimi opiniami na temat zdarzenia i/lub przeciwdziałanie skutkom zdarzenia, np. pogarszaniu się wizerunku odbiorców docelowych wśród szerszej opinii publicznej.</a:t>
            </a:r>
          </a:p>
          <a:p>
            <a:r>
              <a:rPr lang="pl-PL" sz="1000" baseline="0" dirty="0"/>
              <a:t>Może być częścią szerzej zakrojonej kampanii, ale także samodzielnym przedsięwzięciem komunikacyjnym.</a:t>
            </a:r>
          </a:p>
          <a:p>
            <a:endParaRPr lang="pl-PL" sz="1000" baseline="0" dirty="0"/>
          </a:p>
          <a:p>
            <a:r>
              <a:rPr lang="pl-PL" sz="1000" b="1" u="sng" baseline="0" dirty="0"/>
              <a:t>Prowadzenie kampanii</a:t>
            </a:r>
          </a:p>
          <a:p>
            <a:r>
              <a:rPr lang="pl-PL" sz="1000" baseline="0" dirty="0"/>
              <a:t>Kampania to spójny i jednolity zestaw interwencji, działań, sposobów i komunikatów w danym przedziale czasu z wyraźnie nakreślonym celem, który jest rozpoznawany zarówno przez personel i wolontariuszy, jak i odbiorcę docelowego i/lub szerszą opinię publiczną. Cel może być określony w ramach wezwania do działania. Chcesz, aby ludzie zaczęli (przestali) coś robić. Na przykład kupić samochód, oddać głos na kandydata, ubiegać się o stypendium lub zapisać się na biuletyn. Kampania zawsze ma wyraźne zdefiniowaną docelową grupę odbiorców. W dobrej kampanii wszystkie działania są ukierunkowane na grupę docelową, a nie na osoby trzecie. Nie należy jednak pozostawać ślepym na reakcje, jakie kampania może wzbudzać wśród grup, które nie należą do odbiorców docelowych. Może stać się oczywiste, że trzeba te reakcje uwzględnić, gdyż kolidują ze strategią.</a:t>
            </a:r>
            <a:endParaRPr lang="pl-PL" sz="1000" dirty="0">
              <a:latin typeface="Corbel" panose="020B0503020204020204" pitchFamily="34" charset="0"/>
            </a:endParaRPr>
          </a:p>
          <a:p>
            <a:endParaRPr lang="pl-PL"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27</a:t>
            </a:fld>
            <a:endParaRPr lang="pl-PL"/>
          </a:p>
        </p:txBody>
      </p:sp>
    </p:spTree>
    <p:extLst>
      <p:ext uri="{BB962C8B-B14F-4D97-AF65-F5344CB8AC3E}">
        <p14:creationId xmlns:p14="http://schemas.microsoft.com/office/powerpoint/2010/main" val="4061928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l-PL" sz="1000" b="1" dirty="0"/>
              <a:t>W przypadku strategii komunikacyjnych i kampanijnych, zawsze łącz działania online i offline.</a:t>
            </a:r>
          </a:p>
          <a:p>
            <a:pPr marL="171450" indent="-171450">
              <a:buFont typeface="Arial" panose="020B0604020202020204" pitchFamily="34" charset="0"/>
              <a:buChar char="•"/>
            </a:pPr>
            <a:r>
              <a:rPr lang="pl-PL" sz="1000" baseline="0" dirty="0"/>
              <a:t>Noteingang to stary przykład udanej kampanii niemieckiej, której celem było przeciwdziałanie brutalnym i rasistowskim atakom w pierwszych latach XXI wieku. </a:t>
            </a:r>
          </a:p>
          <a:p>
            <a:pPr marL="171450" indent="-171450">
              <a:buFont typeface="Arial" panose="020B0604020202020204" pitchFamily="34" charset="0"/>
              <a:buChar char="•"/>
            </a:pPr>
            <a:r>
              <a:rPr lang="pl-PL" sz="1000" baseline="0" dirty="0"/>
              <a:t>To nadal było zanim internet znalazł się w powszechnym użyciu. </a:t>
            </a:r>
          </a:p>
          <a:p>
            <a:pPr marL="171450" indent="-171450">
              <a:buFont typeface="Arial" panose="020B0604020202020204" pitchFamily="34" charset="0"/>
              <a:buChar char="•"/>
            </a:pPr>
            <a:r>
              <a:rPr lang="pl-PL" sz="1000" baseline="0" dirty="0"/>
              <a:t>Polegała między innymi na znaczkach przekazywanych właścicielom barów, sklepów i osobom prywatnym do umieszczania na swoich drzwiach lub oknach, aby oznaczać bezpieczne miejsca, gdzie ludzie mogą się schronić, kiedy zostaną zaatakowani lub zastraszeni na ulicy. </a:t>
            </a:r>
          </a:p>
          <a:p>
            <a:pPr marL="171450" indent="-171450">
              <a:buFont typeface="Arial" panose="020B0604020202020204" pitchFamily="34" charset="0"/>
              <a:buChar char="•"/>
            </a:pPr>
            <a:r>
              <a:rPr lang="pl-PL" sz="1000" baseline="0" dirty="0"/>
              <a:t>Interesujące jest szybkie tempo, w jakim ta kampania się rozprzestrzeniła (mimo braku takich mediów jak Twitter i Facebook) oraz prosty i jednoznaczny komunikat.</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28</a:t>
            </a:fld>
            <a:endParaRPr lang="pl-PL"/>
          </a:p>
        </p:txBody>
      </p:sp>
    </p:spTree>
    <p:extLst>
      <p:ext uri="{BB962C8B-B14F-4D97-AF65-F5344CB8AC3E}">
        <p14:creationId xmlns:p14="http://schemas.microsoft.com/office/powerpoint/2010/main" val="1928049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kern="1200" dirty="0">
                <a:solidFill>
                  <a:schemeClr val="tx1"/>
                </a:solidFill>
                <a:effectLst/>
                <a:latin typeface="+mn-lt"/>
              </a:rPr>
              <a:t>Matki z Plaza de Mayo (35 lat)</a:t>
            </a:r>
          </a:p>
          <a:p>
            <a:r>
              <a:rPr lang="pl-PL" sz="1000" u="sng" kern="1200" dirty="0">
                <a:solidFill>
                  <a:schemeClr val="tx1"/>
                </a:solidFill>
                <a:effectLst/>
                <a:latin typeface="+mn-lt"/>
                <a:hlinkClick r:id="rId3"/>
              </a:rPr>
              <a:t>http://www.bbc.com/news/world-latin-america-17847134</a:t>
            </a:r>
            <a:endParaRPr lang="pl-PL" sz="1000" kern="1200" dirty="0">
              <a:solidFill>
                <a:schemeClr val="tx1"/>
              </a:solidFill>
              <a:effectLst/>
              <a:latin typeface="+mn-lt"/>
              <a:ea typeface="+mn-ea"/>
              <a:cs typeface="+mn-cs"/>
            </a:endParaRPr>
          </a:p>
          <a:p>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29</a:t>
            </a:fld>
            <a:endParaRPr lang="pl-PL"/>
          </a:p>
        </p:txBody>
      </p:sp>
    </p:spTree>
    <p:extLst>
      <p:ext uri="{BB962C8B-B14F-4D97-AF65-F5344CB8AC3E}">
        <p14:creationId xmlns:p14="http://schemas.microsoft.com/office/powerpoint/2010/main" val="644119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l-PL" sz="1000" b="1" dirty="0"/>
              <a:t>Pytania pokierują cię przez proces przygotowywania udanej strategii kampanii o D/A narracji</a:t>
            </a:r>
          </a:p>
          <a:p>
            <a:pPr marL="171450" indent="-171450">
              <a:buFont typeface="Arial" panose="020B0604020202020204" pitchFamily="34" charset="0"/>
              <a:buChar char="•"/>
            </a:pPr>
            <a:r>
              <a:rPr lang="pl-PL" sz="1000" baseline="0" dirty="0"/>
              <a:t>Pomogą zrozumieć CO i DLACZEGO w twojej kampanii. </a:t>
            </a:r>
          </a:p>
          <a:p>
            <a:pPr marL="171450" indent="-171450">
              <a:buFont typeface="Arial" panose="020B0604020202020204" pitchFamily="34" charset="0"/>
              <a:buChar char="•"/>
            </a:pPr>
            <a:r>
              <a:rPr lang="pl-PL" sz="1000" baseline="0" dirty="0"/>
              <a:t>Odpowiedzi pomogą zrozumieć relacje między celem, odbiorcą a kształtem i treścią komunikatu. </a:t>
            </a:r>
          </a:p>
          <a:p>
            <a:pPr marL="171450" indent="-171450">
              <a:buFont typeface="Arial" panose="020B0604020202020204" pitchFamily="34" charset="0"/>
              <a:buChar char="•"/>
            </a:pPr>
            <a:r>
              <a:rPr lang="pl-PL" sz="1000" baseline="0" dirty="0"/>
              <a:t>Po prostu: czy wiesz, co robisz? Czy podejmowane przez ciebie działania są najbardziej efektywnym sposobem realizacji tego, co zamierzasz, zważywszy na przemyślenia, opinie, wartości i zachowania docelowej grupy odbiorców?</a:t>
            </a:r>
          </a:p>
          <a:p>
            <a:pPr marL="171450" indent="-171450">
              <a:buFont typeface="Arial" panose="020B0604020202020204" pitchFamily="34" charset="0"/>
              <a:buChar char="•"/>
            </a:pPr>
            <a:endParaRPr lang="pl-PL"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30</a:t>
            </a:fld>
            <a:endParaRPr lang="pl-PL"/>
          </a:p>
        </p:txBody>
      </p:sp>
    </p:spTree>
    <p:extLst>
      <p:ext uri="{BB962C8B-B14F-4D97-AF65-F5344CB8AC3E}">
        <p14:creationId xmlns:p14="http://schemas.microsoft.com/office/powerpoint/2010/main" val="2599350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pl-PL" sz="1000" b="1" dirty="0"/>
              <a:t>Cele kampanii o D/A narracji: przykłady</a:t>
            </a:r>
          </a:p>
          <a:p>
            <a:pPr marL="228600" indent="-228600">
              <a:buFont typeface="+mj-lt"/>
              <a:buAutoNum type="arabicPeriod"/>
            </a:pPr>
            <a:r>
              <a:rPr lang="pl-PL" sz="1000" dirty="0"/>
              <a:t>Zaprezentowanie organizacji i jej działalności</a:t>
            </a:r>
          </a:p>
          <a:p>
            <a:pPr marL="228600" indent="-228600">
              <a:buFont typeface="+mj-lt"/>
              <a:buAutoNum type="arabicPeriod"/>
            </a:pPr>
            <a:r>
              <a:rPr lang="pl-PL" sz="1000" dirty="0"/>
              <a:t>Podnoszenie świadomości problemu humanitarnego</a:t>
            </a:r>
          </a:p>
          <a:p>
            <a:pPr marL="228600" indent="-228600">
              <a:buFont typeface="+mj-lt"/>
              <a:buAutoNum type="arabicPeriod"/>
            </a:pPr>
            <a:r>
              <a:rPr lang="pl-PL" sz="1000" dirty="0"/>
              <a:t>Budowanie społeczności online</a:t>
            </a:r>
          </a:p>
          <a:p>
            <a:pPr marL="228600" indent="-228600">
              <a:buFont typeface="+mj-lt"/>
              <a:buAutoNum type="arabicPeriod"/>
            </a:pPr>
            <a:r>
              <a:rPr lang="pl-PL" sz="1000" dirty="0"/>
              <a:t>Rozpowszechnianie przekonań i/lub komunikatów politycznych</a:t>
            </a:r>
          </a:p>
          <a:p>
            <a:pPr marL="228600" indent="-228600">
              <a:buFont typeface="+mj-lt"/>
              <a:buAutoNum type="arabicPeriod"/>
            </a:pPr>
            <a:r>
              <a:rPr lang="pl-PL" sz="1000" dirty="0"/>
              <a:t>Ukierunkowanie dekonstrukcyjnych narracji przeciw ekstremistycznej propagandzie</a:t>
            </a:r>
          </a:p>
          <a:p>
            <a:pPr marL="228600" indent="-228600">
              <a:buFont typeface="+mj-lt"/>
              <a:buAutoNum type="arabicPeriod"/>
            </a:pPr>
            <a:r>
              <a:rPr lang="pl-PL" sz="1000" dirty="0"/>
              <a:t>Wzmacnianie pozycji odbiorców docelowych i ich środowiska</a:t>
            </a:r>
          </a:p>
          <a:p>
            <a:pPr marL="0" indent="0">
              <a:buFont typeface="+mj-lt"/>
              <a:buNone/>
            </a:pPr>
            <a:endParaRPr lang="pl-PL" sz="1000" dirty="0"/>
          </a:p>
          <a:p>
            <a:pPr marL="0" indent="0">
              <a:buFont typeface="+mj-lt"/>
              <a:buNone/>
            </a:pPr>
            <a:r>
              <a:rPr lang="pl-PL" sz="1000" dirty="0"/>
              <a:t>Ad 3: Budowanie społeczności online, np. </a:t>
            </a:r>
            <a:r>
              <a:rPr lang="pl-PL" sz="1000" kern="1200" dirty="0">
                <a:solidFill>
                  <a:schemeClr val="tx1"/>
                </a:solidFill>
                <a:effectLst/>
                <a:latin typeface="+mn-lt"/>
              </a:rPr>
              <a:t>the Digital Nun: </a:t>
            </a:r>
            <a:r>
              <a:rPr lang="pl-PL" sz="1000" u="sng" kern="1200" dirty="0">
                <a:solidFill>
                  <a:schemeClr val="tx1"/>
                </a:solidFill>
                <a:effectLst/>
                <a:latin typeface="+mn-lt"/>
                <a:hlinkClick r:id="rId3"/>
              </a:rPr>
              <a:t>https://twitter.com/digitalnun?lang=en</a:t>
            </a:r>
            <a:r>
              <a:rPr lang="pl-PL" sz="1000" kern="1200" dirty="0">
                <a:solidFill>
                  <a:schemeClr val="tx1"/>
                </a:solidFill>
                <a:effectLst/>
                <a:latin typeface="+mn-lt"/>
              </a:rPr>
              <a:t>, </a:t>
            </a:r>
            <a:r>
              <a:rPr lang="pl-PL" sz="1000" u="sng" kern="1200" dirty="0">
                <a:solidFill>
                  <a:schemeClr val="tx1"/>
                </a:solidFill>
                <a:effectLst/>
                <a:latin typeface="+mn-lt"/>
                <a:hlinkClick r:id="rId4"/>
              </a:rPr>
              <a:t>http://www.benedictinenuns.org.uk/Community/Community/prayerline.php</a:t>
            </a:r>
            <a:endParaRPr lang="pl-PL" sz="1000" u="none" kern="1200" dirty="0">
              <a:solidFill>
                <a:schemeClr val="tx1"/>
              </a:solidFill>
              <a:effectLst/>
              <a:latin typeface="+mn-lt"/>
              <a:ea typeface="+mn-ea"/>
              <a:cs typeface="+mn-cs"/>
            </a:endParaRPr>
          </a:p>
          <a:p>
            <a:pPr marL="0" indent="0">
              <a:buFont typeface="+mj-lt"/>
              <a:buNone/>
            </a:pPr>
            <a:r>
              <a:rPr lang="pl-PL" sz="1000" u="none" kern="1200" dirty="0">
                <a:solidFill>
                  <a:schemeClr val="tx1"/>
                </a:solidFill>
                <a:effectLst/>
                <a:latin typeface="+mn-lt"/>
              </a:rPr>
              <a:t>Ad 6: </a:t>
            </a:r>
            <a:r>
              <a:rPr lang="pl-PL" sz="1000" kern="1200" dirty="0">
                <a:solidFill>
                  <a:schemeClr val="tx1"/>
                </a:solidFill>
                <a:effectLst/>
                <a:latin typeface="+mn-lt"/>
              </a:rPr>
              <a:t>Wzmacnianie pozycji</a:t>
            </a:r>
            <a:r>
              <a:rPr lang="pl-PL" dirty="0"/>
              <a:t> </a:t>
            </a:r>
            <a:r>
              <a:rPr lang="pl-PL" sz="1000" kern="1200" dirty="0">
                <a:solidFill>
                  <a:schemeClr val="tx1"/>
                </a:solidFill>
                <a:effectLst/>
                <a:latin typeface="+mn-lt"/>
              </a:rPr>
              <a:t>grup klientów / członków OSO, aby</a:t>
            </a:r>
            <a:r>
              <a:rPr lang="pl-PL" dirty="0"/>
              <a:t> </a:t>
            </a:r>
            <a:r>
              <a:rPr lang="pl-PL" sz="1000" kern="1200" dirty="0">
                <a:solidFill>
                  <a:schemeClr val="tx1"/>
                </a:solidFill>
                <a:effectLst/>
                <a:latin typeface="+mn-lt"/>
              </a:rPr>
              <a:t>rozpowszechniać</a:t>
            </a:r>
            <a:r>
              <a:rPr lang="pl-PL" dirty="0"/>
              <a:t> </a:t>
            </a:r>
            <a:r>
              <a:rPr lang="pl-PL" sz="1000" kern="1200" dirty="0">
                <a:solidFill>
                  <a:schemeClr val="tx1"/>
                </a:solidFill>
                <a:effectLst/>
                <a:latin typeface="+mn-lt"/>
              </a:rPr>
              <a:t>ich</a:t>
            </a:r>
            <a:r>
              <a:rPr lang="pl-PL" dirty="0"/>
              <a:t> </a:t>
            </a:r>
            <a:r>
              <a:rPr lang="pl-PL" sz="1000" kern="1200" dirty="0">
                <a:solidFill>
                  <a:schemeClr val="tx1"/>
                </a:solidFill>
                <a:effectLst/>
                <a:latin typeface="+mn-lt"/>
              </a:rPr>
              <a:t>własne komunikaty, np. „świadomi twórcy” (Luke Newbold) </a:t>
            </a:r>
          </a:p>
          <a:p>
            <a:pPr marL="0" indent="0">
              <a:buFont typeface="+mj-lt"/>
              <a:buNone/>
            </a:pPr>
            <a:endParaRPr lang="pl-PL" sz="1000" kern="1200" dirty="0">
              <a:solidFill>
                <a:schemeClr val="tx1"/>
              </a:solidFill>
              <a:effectLst/>
              <a:latin typeface="+mn-lt"/>
              <a:ea typeface="+mn-ea"/>
              <a:cs typeface="+mn-cs"/>
            </a:endParaRPr>
          </a:p>
          <a:p>
            <a:pPr marL="0" indent="0">
              <a:buFont typeface="+mj-lt"/>
              <a:buNone/>
            </a:pPr>
            <a:r>
              <a:rPr lang="pl-PL" sz="1000" kern="1200" dirty="0">
                <a:solidFill>
                  <a:schemeClr val="tx1"/>
                </a:solidFill>
                <a:effectLst/>
                <a:latin typeface="+mn-lt"/>
              </a:rPr>
              <a:t>Inne cele, na przykład: </a:t>
            </a:r>
          </a:p>
          <a:p>
            <a:pPr marL="171450" indent="-171450">
              <a:buFont typeface="Arial" panose="020B0604020202020204" pitchFamily="34" charset="0"/>
              <a:buChar char="•"/>
            </a:pPr>
            <a:r>
              <a:rPr lang="pl-PL" sz="1000" kern="1200" dirty="0">
                <a:solidFill>
                  <a:schemeClr val="tx1"/>
                </a:solidFill>
                <a:effectLst/>
                <a:latin typeface="+mn-lt"/>
              </a:rPr>
              <a:t>interaktywna kampania online, taka jak „oddajcie nasze dziewczynki” z hashtagiem na Twitterze, ale wykorzystaj</a:t>
            </a:r>
            <a:r>
              <a:rPr lang="pl-PL" dirty="0"/>
              <a:t> </a:t>
            </a:r>
            <a:r>
              <a:rPr lang="pl-PL" sz="1000" kern="1200" dirty="0">
                <a:solidFill>
                  <a:schemeClr val="tx1"/>
                </a:solidFill>
                <a:effectLst/>
                <a:latin typeface="+mn-lt"/>
              </a:rPr>
              <a:t>coś na mniejszą skalę</a:t>
            </a:r>
            <a:r>
              <a:rPr lang="pl-PL" dirty="0"/>
              <a:t> </a:t>
            </a:r>
            <a:r>
              <a:rPr lang="pl-PL" sz="1000" kern="1200" dirty="0">
                <a:solidFill>
                  <a:schemeClr val="tx1"/>
                </a:solidFill>
                <a:effectLst/>
                <a:latin typeface="+mn-lt"/>
              </a:rPr>
              <a:t>i</a:t>
            </a:r>
            <a:r>
              <a:rPr lang="pl-PL" dirty="0"/>
              <a:t> </a:t>
            </a:r>
            <a:r>
              <a:rPr lang="pl-PL" sz="1000" kern="1200" dirty="0">
                <a:solidFill>
                  <a:schemeClr val="tx1"/>
                </a:solidFill>
                <a:effectLst/>
                <a:latin typeface="+mn-lt"/>
              </a:rPr>
              <a:t>realistycznego</a:t>
            </a:r>
            <a:r>
              <a:rPr lang="pl-PL" dirty="0"/>
              <a:t> </a:t>
            </a:r>
            <a:r>
              <a:rPr lang="pl-PL" sz="1000" kern="1200" dirty="0">
                <a:solidFill>
                  <a:schemeClr val="tx1"/>
                </a:solidFill>
                <a:effectLst/>
                <a:latin typeface="+mn-lt"/>
              </a:rPr>
              <a:t>na potrzeby</a:t>
            </a:r>
            <a:r>
              <a:rPr lang="pl-PL" dirty="0"/>
              <a:t> </a:t>
            </a:r>
            <a:r>
              <a:rPr lang="pl-PL" sz="1000" kern="1200" dirty="0">
                <a:solidFill>
                  <a:schemeClr val="tx1"/>
                </a:solidFill>
                <a:effectLst/>
                <a:latin typeface="+mn-lt"/>
              </a:rPr>
              <a:t>OSO</a:t>
            </a:r>
          </a:p>
          <a:p>
            <a:pPr marL="171450" indent="-171450">
              <a:buFont typeface="Arial" panose="020B0604020202020204" pitchFamily="34" charset="0"/>
              <a:buChar char="•"/>
            </a:pPr>
            <a:r>
              <a:rPr lang="pl-PL" sz="1000" kern="1200" dirty="0">
                <a:solidFill>
                  <a:schemeClr val="tx1"/>
                </a:solidFill>
                <a:effectLst/>
                <a:latin typeface="+mn-lt"/>
              </a:rPr>
              <a:t>kampania</a:t>
            </a:r>
            <a:r>
              <a:rPr lang="pl-PL" dirty="0"/>
              <a:t> </a:t>
            </a:r>
            <a:r>
              <a:rPr lang="pl-PL" sz="1000" kern="1200" dirty="0">
                <a:solidFill>
                  <a:schemeClr val="tx1"/>
                </a:solidFill>
                <a:effectLst/>
                <a:latin typeface="+mn-lt"/>
              </a:rPr>
              <a:t>o alternatywnej</a:t>
            </a:r>
            <a:r>
              <a:rPr lang="pl-PL" dirty="0"/>
              <a:t> </a:t>
            </a:r>
            <a:r>
              <a:rPr lang="pl-PL" sz="1000" kern="1200" dirty="0">
                <a:solidFill>
                  <a:schemeClr val="tx1"/>
                </a:solidFill>
                <a:effectLst/>
                <a:latin typeface="+mn-lt"/>
              </a:rPr>
              <a:t>narracji</a:t>
            </a:r>
            <a:r>
              <a:rPr lang="pl-PL" dirty="0"/>
              <a:t> </a:t>
            </a:r>
            <a:r>
              <a:rPr lang="pl-PL" sz="1000" kern="1200" dirty="0">
                <a:solidFill>
                  <a:schemeClr val="tx1"/>
                </a:solidFill>
                <a:effectLst/>
                <a:latin typeface="+mn-lt"/>
              </a:rPr>
              <a:t>wokół np. doradztwa</a:t>
            </a:r>
            <a:r>
              <a:rPr lang="pl-PL" dirty="0"/>
              <a:t> </a:t>
            </a:r>
            <a:r>
              <a:rPr lang="pl-PL" sz="1000" kern="1200" dirty="0">
                <a:solidFill>
                  <a:schemeClr val="tx1"/>
                </a:solidFill>
                <a:effectLst/>
                <a:latin typeface="+mn-lt"/>
              </a:rPr>
              <a:t>zawodowego / umiejętności życiowych, np. </a:t>
            </a:r>
            <a:r>
              <a:rPr lang="pl-PL" sz="1000" u="sng" kern="1200" dirty="0">
                <a:solidFill>
                  <a:schemeClr val="tx1"/>
                </a:solidFill>
                <a:effectLst/>
                <a:latin typeface="+mn-lt"/>
                <a:hlinkClick r:id="rId5"/>
              </a:rPr>
              <a:t>https://www.barclayslifeskills.com/</a:t>
            </a:r>
            <a:r>
              <a:rPr lang="pl-PL" sz="1000" kern="1200" dirty="0">
                <a:solidFill>
                  <a:schemeClr val="tx1"/>
                </a:solidFill>
                <a:effectLst/>
                <a:latin typeface="+mn-lt"/>
              </a:rPr>
              <a:t> – narracje online oparte na pozytywnym myśleniu o przyszłości, które sprzyjają włączeniu społecznemu i dzięki temu są alternatywne wobec negatywnych i wstecznych narracji ekstremistycznych poświęconych izolacjonizmowi i oddzieleniu od społeczeństwa</a:t>
            </a:r>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31</a:t>
            </a:fld>
            <a:endParaRPr lang="pl-PL"/>
          </a:p>
        </p:txBody>
      </p:sp>
    </p:spTree>
    <p:extLst>
      <p:ext uri="{BB962C8B-B14F-4D97-AF65-F5344CB8AC3E}">
        <p14:creationId xmlns:p14="http://schemas.microsoft.com/office/powerpoint/2010/main" val="354979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pl-PL" sz="1000" kern="1200" dirty="0">
                <a:solidFill>
                  <a:schemeClr val="tx1"/>
                </a:solidFill>
                <a:effectLst/>
                <a:latin typeface="+mn-lt"/>
              </a:rPr>
              <a:t>Przyjmiemy podejście „praktycy praktykom”, doceniając fakt, że OSO najlepiej znają kontekst lokalny.</a:t>
            </a:r>
          </a:p>
          <a:p>
            <a:pPr marL="171450" indent="-171450">
              <a:buFont typeface="Arial" panose="020B0604020202020204" pitchFamily="34" charset="0"/>
              <a:buChar char="•"/>
            </a:pPr>
            <a:r>
              <a:rPr lang="pl-PL" sz="1000" kern="1200" baseline="0" dirty="0">
                <a:solidFill>
                  <a:schemeClr val="tx1"/>
                </a:solidFill>
                <a:effectLst/>
                <a:latin typeface="+mn-lt"/>
              </a:rPr>
              <a:t>Materiały są zatem praktyczne i łatwe do wdrożenia. </a:t>
            </a:r>
          </a:p>
          <a:p>
            <a:pPr marL="171450" indent="-171450">
              <a:buFont typeface="Arial" panose="020B0604020202020204" pitchFamily="34" charset="0"/>
              <a:buChar char="•"/>
            </a:pPr>
            <a:r>
              <a:rPr lang="pl-PL" sz="1000" kern="1200" baseline="0" dirty="0">
                <a:solidFill>
                  <a:schemeClr val="tx1"/>
                </a:solidFill>
                <a:effectLst/>
                <a:latin typeface="+mn-lt"/>
              </a:rPr>
              <a:t>Można przyjąć, że te materiały szkoleniowe to prosty sposób uporządkowania prac przygotowawczych na drodze do udanej kampanii o D/A narracji.</a:t>
            </a:r>
          </a:p>
          <a:p>
            <a:pPr marL="171450" indent="-171450">
              <a:buFont typeface="Arial" panose="020B0604020202020204" pitchFamily="34" charset="0"/>
              <a:buChar char="•"/>
            </a:pPr>
            <a:r>
              <a:rPr lang="pl-PL" sz="1000" kern="1200" dirty="0">
                <a:solidFill>
                  <a:schemeClr val="tx1"/>
                </a:solidFill>
                <a:effectLst/>
                <a:latin typeface="+mn-lt"/>
              </a:rPr>
              <a:t>Podzielimy się zarówno sukcesami, jak i porażkami; prócz zaprezentowania dobrych praktyk, sporządzimy listę pułapek w komunikacji/kampanii: listę rzeczy, o których wiemy, że często zawodzą.</a:t>
            </a:r>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a:t>
            </a:fld>
            <a:endParaRPr lang="pl-PL"/>
          </a:p>
        </p:txBody>
      </p:sp>
    </p:spTree>
    <p:extLst>
      <p:ext uri="{BB962C8B-B14F-4D97-AF65-F5344CB8AC3E}">
        <p14:creationId xmlns:p14="http://schemas.microsoft.com/office/powerpoint/2010/main" val="1336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l-PL" sz="1000" b="1" u="sng" baseline="0" dirty="0"/>
              <a:t>Wyjaśnienie:</a:t>
            </a:r>
          </a:p>
          <a:p>
            <a:pPr marL="171450" indent="-171450">
              <a:buFont typeface="Arial" panose="020B0604020202020204" pitchFamily="34" charset="0"/>
              <a:buChar char="•"/>
            </a:pPr>
            <a:r>
              <a:rPr lang="pl-PL" sz="1000" baseline="0" dirty="0"/>
              <a:t>Prowadzenie kampanii online musi opierać się na istniejącej już działalności/wizerunku/pozycji organizacji.</a:t>
            </a:r>
          </a:p>
          <a:p>
            <a:pPr marL="171450" indent="-171450">
              <a:buFont typeface="Arial" panose="020B0604020202020204" pitchFamily="34" charset="0"/>
              <a:buChar char="•"/>
            </a:pPr>
            <a:r>
              <a:rPr lang="pl-PL" sz="1000" baseline="0" dirty="0"/>
              <a:t>Należy zacząć od odpowiedzi na pytanie, dlaczego jestem odpowiednią osobą/organizacją do spowodowania zmiany wśród członków mojej docelowej grupy odbiorców.</a:t>
            </a:r>
          </a:p>
          <a:p>
            <a:pPr marL="171450" indent="-171450">
              <a:buFont typeface="Arial" panose="020B0604020202020204" pitchFamily="34" charset="0"/>
              <a:buChar char="•"/>
            </a:pPr>
            <a:r>
              <a:rPr lang="pl-PL" sz="1000" baseline="0" dirty="0"/>
              <a:t>Dlaczego uważasz, że będą cię słuchać? Co sprawia, że twój głos jest wiarygodny? Jak postrzega cię docelowa grupa odbiorców?  </a:t>
            </a:r>
          </a:p>
          <a:p>
            <a:pPr marL="0" indent="0">
              <a:buFont typeface="Arial" panose="020B0604020202020204" pitchFamily="34" charset="0"/>
              <a:buNone/>
            </a:pPr>
            <a:endParaRPr lang="pl-PL" sz="1000" baseline="0" dirty="0"/>
          </a:p>
          <a:p>
            <a:pPr marL="171450" indent="-171450">
              <a:buFont typeface="Arial" panose="020B0604020202020204" pitchFamily="34" charset="0"/>
              <a:buChar char="•"/>
            </a:pPr>
            <a:r>
              <a:rPr lang="pl-PL" sz="1000" baseline="0" dirty="0"/>
              <a:t>Pomocne pytanie: Czy twoje wartości współgrają z zachowaniami docelowej grupy odbiorczej? </a:t>
            </a:r>
          </a:p>
          <a:p>
            <a:pPr marL="171450" indent="-171450">
              <a:buFont typeface="Arial" panose="020B0604020202020204" pitchFamily="34" charset="0"/>
              <a:buChar char="•"/>
            </a:pPr>
            <a:r>
              <a:rPr lang="pl-PL" sz="1000" baseline="0" dirty="0"/>
              <a:t>Patrz np. krąg wpływów – krąg zaangażowania wg Coveya</a:t>
            </a:r>
          </a:p>
          <a:p>
            <a:pPr marL="0" indent="0">
              <a:buFont typeface="Arial" panose="020B0604020202020204" pitchFamily="34" charset="0"/>
              <a:buNone/>
            </a:pPr>
            <a:endParaRPr lang="pl-PL" sz="1000" baseline="0" dirty="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pl-PL" sz="1000" dirty="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pl-PL" sz="1000" dirty="0"/>
              <a:t>Źródło: Alicia Kearns, slajd #2 Od czego zacząć?</a:t>
            </a:r>
          </a:p>
          <a:p>
            <a:pPr marL="285750" lvl="2" indent="-285750">
              <a:spcAft>
                <a:spcPts val="600"/>
              </a:spcAft>
              <a:buClrTx/>
              <a:buFont typeface="Arial" panose="020B0604020202020204" pitchFamily="34" charset="0"/>
              <a:buChar char="•"/>
            </a:pPr>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32</a:t>
            </a:fld>
            <a:endParaRPr lang="pl-PL"/>
          </a:p>
        </p:txBody>
      </p:sp>
    </p:spTree>
    <p:extLst>
      <p:ext uri="{BB962C8B-B14F-4D97-AF65-F5344CB8AC3E}">
        <p14:creationId xmlns:p14="http://schemas.microsoft.com/office/powerpoint/2010/main" val="1939732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pl-PL" sz="1000" b="1" u="sng" dirty="0"/>
              <a:t>W jaki sposób określić wyraźne cele i wskaźniki sukcesu?</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pl-PL" sz="1000" b="1" u="sng"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pl-PL" sz="1000" dirty="0"/>
              <a:t>Określenie celu jest niezbędne, aby na bieżąco monitorować i mierzyć oddziaływanie. Ciągły monitoring pomoże w dwóch rzeczach:</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baseline="0" dirty="0"/>
              <a:t>Pomoże ustalić, czy wybrane zostało prawidłowe podejście w kampanii oraz czy podejmowane działania przynoszą pożądane efekty. Na przykład, jeżeli celem jest zmobilizowanie 100 osób w ciągu 10 tygodni, to liczba nowo mobilizowanych osób musi powiększać się o 10 tygodniowo.</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baseline="0" dirty="0"/>
              <a:t>Dzięki temu poznasz mocne i słabe strony kampanii. </a:t>
            </a:r>
            <a:r>
              <a:rPr lang="pl-PL" sz="1000" dirty="0"/>
              <a:t>Umożliwi to ciągłe udoskonalanie i dostosowywanie kampanii. Na przykład, jeżeli docelowa grupa odbiorców nie reaguje na twoje wpisy na Facebooku, możesz zastanowić się, czy FB jest odpowiednią platforma do komunikowania się z nimi.</a:t>
            </a:r>
            <a:r>
              <a:rPr lang="pl-PL"/>
              <a:t> </a:t>
            </a:r>
            <a:br/>
            <a:endParaRPr lang="pl-PL" sz="100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pl-PL" sz="1000" baseline="0" dirty="0"/>
              <a:t>Z zasady </a:t>
            </a:r>
            <a:r>
              <a:rPr lang="pl-PL" sz="1000" u="sng" baseline="0" dirty="0"/>
              <a:t>nie masz możliwości</a:t>
            </a:r>
            <a:r>
              <a:rPr lang="pl-PL" sz="1000" baseline="0" dirty="0"/>
              <a:t> pomiaru wzrostu bądź spadku stopnia radykalizacji wśród docelowej grupy odbiorców, gdyż twoja organizacja nie ma narzędzi do przeprowadzenia tego typu badań/sondaży; nie ma też bezpośredniego związku między twoimi przedsięwzięciami kampanijnymi a zmianą postawy/przemyśleń/działań wśród docelowej grupy odbiorców.</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pl-PL" sz="1000" baseline="0" dirty="0"/>
              <a:t>Niemniej </a:t>
            </a:r>
            <a:r>
              <a:rPr lang="pl-PL" sz="1000" u="sng" baseline="0" dirty="0"/>
              <a:t>możesz</a:t>
            </a:r>
            <a:r>
              <a:rPr lang="pl-PL" sz="1000" baseline="0" dirty="0"/>
              <a:t> mierzyć liczbę osób, która kontaktuje się z tobą bądź twoją organizacją.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t>Przykład: wzrost o x uczestników w twojej działalności, wolontariuszy w twojej organizacji, wniosków o wsparcie, doradztwo w określonym przedziale czasu.</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33</a:t>
            </a:fld>
            <a:endParaRPr lang="pl-PL"/>
          </a:p>
        </p:txBody>
      </p:sp>
    </p:spTree>
    <p:extLst>
      <p:ext uri="{BB962C8B-B14F-4D97-AF65-F5344CB8AC3E}">
        <p14:creationId xmlns:p14="http://schemas.microsoft.com/office/powerpoint/2010/main" val="1900172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b="1" dirty="0"/>
              <a:t>Pomocne pytania</a:t>
            </a:r>
          </a:p>
          <a:p>
            <a:endParaRPr lang="pl-PL" dirty="0"/>
          </a:p>
          <a:p>
            <a:r>
              <a:rPr lang="pl-PL"/>
              <a:t>Do ilu osób z docelowej grupy odbiorców uda się dotrzeć?</a:t>
            </a:r>
          </a:p>
          <a:p>
            <a:r>
              <a:rPr lang="pl-PL"/>
              <a:t>Jak brzmi wezwanie do działania?</a:t>
            </a:r>
          </a:p>
          <a:p>
            <a:endParaRPr lang="pl-P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35</a:t>
            </a:fld>
            <a:endParaRPr lang="pl-PL"/>
          </a:p>
        </p:txBody>
      </p:sp>
    </p:spTree>
    <p:extLst>
      <p:ext uri="{BB962C8B-B14F-4D97-AF65-F5344CB8AC3E}">
        <p14:creationId xmlns:p14="http://schemas.microsoft.com/office/powerpoint/2010/main" val="3160036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b="1" u="sng" dirty="0"/>
              <a:t>Zawęź do minimum krąg swoich odbiorców: definiuj, definiuj, definiuj</a:t>
            </a:r>
          </a:p>
          <a:p>
            <a:endParaRPr lang="pl-PL" sz="1000" dirty="0"/>
          </a:p>
          <a:p>
            <a:pPr marL="171450" indent="-171450">
              <a:buFont typeface="Arial" panose="020B0604020202020204" pitchFamily="34" charset="0"/>
              <a:buChar char="•"/>
            </a:pPr>
            <a:r>
              <a:rPr lang="pl-PL" sz="1000" dirty="0"/>
              <a:t>Zagrożone młode osoby, rodzice, rodzina, przyjaciele, nauczyciele…?</a:t>
            </a:r>
          </a:p>
          <a:p>
            <a:pPr marL="171450" indent="-171450">
              <a:buFont typeface="Arial" panose="020B0604020202020204" pitchFamily="34" charset="0"/>
              <a:buChar char="•"/>
            </a:pPr>
            <a:r>
              <a:rPr lang="pl-PL" sz="1000" dirty="0"/>
              <a:t>Mężczyźni, kobiety? Pochodzenie kulturowe?</a:t>
            </a:r>
          </a:p>
          <a:p>
            <a:pPr marL="171450" indent="-171450">
              <a:buFont typeface="Arial" panose="020B0604020202020204" pitchFamily="34" charset="0"/>
              <a:buChar char="•"/>
            </a:pPr>
            <a:r>
              <a:rPr lang="pl-PL" sz="1000" dirty="0"/>
              <a:t>Stopień włączenia społecznego? Dochód? Wykształcenie?</a:t>
            </a:r>
          </a:p>
          <a:p>
            <a:pPr marL="171450" indent="-171450">
              <a:buFont typeface="Arial" panose="020B0604020202020204" pitchFamily="34" charset="0"/>
              <a:buChar char="•"/>
            </a:pPr>
            <a:r>
              <a:rPr lang="pl-PL" sz="1000" dirty="0"/>
              <a:t>Pracujący/bezrobotni?</a:t>
            </a:r>
          </a:p>
          <a:p>
            <a:pPr marL="171450" indent="-171450">
              <a:buFont typeface="Arial" panose="020B0604020202020204" pitchFamily="34" charset="0"/>
              <a:buChar char="•"/>
            </a:pPr>
            <a:r>
              <a:rPr lang="pl-PL" sz="1000" dirty="0"/>
              <a:t>Środowisko społeczne: chroniące czy permisywne?</a:t>
            </a:r>
          </a:p>
          <a:p>
            <a:pPr marL="171450" indent="-171450">
              <a:buFont typeface="Arial" panose="020B0604020202020204" pitchFamily="34" charset="0"/>
              <a:buChar char="•"/>
            </a:pPr>
            <a:r>
              <a:rPr lang="pl-PL" sz="1000" dirty="0"/>
              <a:t>Nowicjusze w kontakcie z myślą radykalną czy zradykalizowani?</a:t>
            </a:r>
          </a:p>
          <a:p>
            <a:pPr marL="171450" indent="-171450">
              <a:buFont typeface="Arial" panose="020B0604020202020204" pitchFamily="34" charset="0"/>
              <a:buChar char="•"/>
            </a:pPr>
            <a:r>
              <a:rPr lang="pl-PL" sz="1000" dirty="0"/>
              <a:t>Gdzie mieszkają? </a:t>
            </a:r>
          </a:p>
          <a:p>
            <a:pPr marL="171450" indent="-171450">
              <a:buFont typeface="Arial" panose="020B0604020202020204" pitchFamily="34" charset="0"/>
              <a:buChar char="•"/>
            </a:pPr>
            <a:r>
              <a:rPr lang="pl-PL" sz="1000" dirty="0"/>
              <a:t>Inspirowani religijnie czy politycznie?</a:t>
            </a:r>
          </a:p>
          <a:p>
            <a:pPr marL="171450" indent="-171450">
              <a:buFont typeface="Arial" panose="020B0604020202020204" pitchFamily="34" charset="0"/>
              <a:buChar char="•"/>
            </a:pPr>
            <a:r>
              <a:rPr lang="pl-PL" sz="1000" dirty="0"/>
              <a:t>Otwarci na wymianę opinii i poglądów?</a:t>
            </a:r>
          </a:p>
          <a:p>
            <a:endParaRPr lang="pl-PL" sz="1000" dirty="0"/>
          </a:p>
          <a:p>
            <a:r>
              <a:rPr lang="pl-PL" sz="1000" dirty="0"/>
              <a:t>Obejrzyj kolejnej slajdy poświęcone dalszym pytaniom o charakterystykę twojej docelowej grupy odbiorców.</a:t>
            </a:r>
          </a:p>
          <a:p>
            <a:endParaRPr lang="pl-PL"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pl-PL" sz="1000" dirty="0"/>
              <a:t>Patrz także artykuł „How to Identify</a:t>
            </a:r>
            <a:r>
              <a:rPr lang="pl-PL" dirty="0"/>
              <a:t> </a:t>
            </a:r>
            <a:r>
              <a:rPr lang="pl-PL" sz="1000" dirty="0"/>
              <a:t>Target Audience” autorstwa EFD. Zostanie rozesłany do uczestników.</a:t>
            </a:r>
          </a:p>
          <a:p>
            <a:endParaRPr lang="pl-PL"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36</a:t>
            </a:fld>
            <a:endParaRPr lang="pl-PL"/>
          </a:p>
        </p:txBody>
      </p:sp>
    </p:spTree>
    <p:extLst>
      <p:ext uri="{BB962C8B-B14F-4D97-AF65-F5344CB8AC3E}">
        <p14:creationId xmlns:p14="http://schemas.microsoft.com/office/powerpoint/2010/main" val="4131171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37</a:t>
            </a:fld>
            <a:endParaRPr lang="pl-PL"/>
          </a:p>
        </p:txBody>
      </p:sp>
    </p:spTree>
    <p:extLst>
      <p:ext uri="{BB962C8B-B14F-4D97-AF65-F5344CB8AC3E}">
        <p14:creationId xmlns:p14="http://schemas.microsoft.com/office/powerpoint/2010/main" val="3112199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l-PL" b="1" dirty="0"/>
              <a:t>Czy dobrze znasz swoich odbiorców?</a:t>
            </a:r>
          </a:p>
          <a:p>
            <a:pPr marL="0" indent="0">
              <a:buFont typeface="Arial" panose="020B0604020202020204" pitchFamily="34" charset="0"/>
              <a:buNone/>
            </a:pPr>
            <a:r>
              <a:rPr lang="pl-PL"/>
              <a:t>Zadaj sobie odpowiednie pytania</a:t>
            </a:r>
          </a:p>
          <a:p>
            <a:pPr marL="0" indent="0">
              <a:buFont typeface="Arial" panose="020B0604020202020204" pitchFamily="34" charset="0"/>
              <a:buNone/>
            </a:pPr>
            <a:endParaRPr lang="pl-PL" b="0" baseline="0" dirty="0"/>
          </a:p>
          <a:p>
            <a:pPr marL="0" indent="0">
              <a:buFont typeface="Arial" panose="020B0604020202020204" pitchFamily="34" charset="0"/>
              <a:buNone/>
            </a:pPr>
            <a:r>
              <a:rPr lang="pl-PL" b="0" i="1" baseline="0" dirty="0"/>
              <a:t>Uwaga: Obejrzyj także poprzednie i kolejne slajdy, aby zapoznać się z przykładami pytań.</a:t>
            </a:r>
          </a:p>
          <a:p>
            <a:pPr marL="0" indent="0">
              <a:buFont typeface="Arial" panose="020B0604020202020204" pitchFamily="34" charset="0"/>
              <a:buNone/>
            </a:pPr>
            <a:endParaRPr lang="pl-PL" b="0" baseline="0" dirty="0"/>
          </a:p>
          <a:p>
            <a:pPr marL="0" indent="0">
              <a:buFont typeface="Arial" panose="020B0604020202020204" pitchFamily="34" charset="0"/>
              <a:buNone/>
            </a:pPr>
            <a:r>
              <a:rPr lang="pl-PL" b="0" baseline="0" dirty="0"/>
              <a:t>Schemat opiera się na doświadczeniach zdobytych w czasie opracowywania komercyjnych strategii marketingowych.</a:t>
            </a:r>
          </a:p>
          <a:p>
            <a:pPr marL="0" indent="0">
              <a:buFont typeface="Arial" panose="020B0604020202020204" pitchFamily="34" charset="0"/>
              <a:buNone/>
            </a:pPr>
            <a:endParaRPr lang="pl-PL" b="0" baseline="0" dirty="0"/>
          </a:p>
          <a:p>
            <a:pPr marL="0" indent="0">
              <a:buFont typeface="Arial" panose="020B0604020202020204" pitchFamily="34" charset="0"/>
              <a:buNone/>
            </a:pPr>
            <a:r>
              <a:rPr lang="pl-PL" b="0" baseline="0" dirty="0"/>
              <a:t>Z prezentacji Alicii Kearns: </a:t>
            </a:r>
          </a:p>
          <a:p>
            <a:pPr marL="285750" lvl="0" indent="-285750">
              <a:buFont typeface="Arial" charset="0"/>
              <a:buChar char="•"/>
            </a:pPr>
            <a:r>
              <a:rPr lang="pl-PL" sz="1200" b="0" dirty="0"/>
              <a:t>Jak odbierają i przekazują informacje?</a:t>
            </a:r>
          </a:p>
          <a:p>
            <a:pPr marL="285750" lvl="0" indent="-285750">
              <a:buFont typeface="Arial" charset="0"/>
              <a:buChar char="•"/>
            </a:pPr>
            <a:r>
              <a:rPr lang="pl-PL" sz="1200" b="0" dirty="0"/>
              <a:t>W jakich realiach żyją?</a:t>
            </a:r>
          </a:p>
          <a:p>
            <a:pPr marL="285750" lvl="0" indent="-285750">
              <a:buFont typeface="Arial" charset="0"/>
              <a:buChar char="•"/>
            </a:pPr>
            <a:r>
              <a:rPr lang="pl-PL" sz="1200" b="0" dirty="0">
                <a:latin typeface="Arial" charset="0"/>
              </a:rPr>
              <a:t>Jakiego języka używają?</a:t>
            </a:r>
          </a:p>
          <a:p>
            <a:pPr marL="285750" lvl="0" indent="-285750">
              <a:buFont typeface="Arial" charset="0"/>
              <a:buChar char="•"/>
            </a:pPr>
            <a:r>
              <a:rPr lang="pl-PL" sz="1200" b="0" dirty="0">
                <a:latin typeface="Arial" charset="0"/>
              </a:rPr>
              <a:t>Jakie są ich procesy poznawcze?</a:t>
            </a:r>
            <a:endParaRPr lang="pl-PL" sz="1200" b="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38</a:t>
            </a:fld>
            <a:endParaRPr lang="pl-PL"/>
          </a:p>
        </p:txBody>
      </p:sp>
    </p:spTree>
    <p:extLst>
      <p:ext uri="{BB962C8B-B14F-4D97-AF65-F5344CB8AC3E}">
        <p14:creationId xmlns:p14="http://schemas.microsoft.com/office/powerpoint/2010/main" val="755243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dirty="0"/>
          </a:p>
          <a:p>
            <a:pPr marL="0" indent="0">
              <a:buFont typeface="Arial" panose="020B0604020202020204" pitchFamily="34" charset="0"/>
              <a:buNone/>
            </a:pPr>
            <a:endParaRPr lang="pl-PL" sz="1000" b="0" baseline="0" dirty="0">
              <a:latin typeface="+mn-lt"/>
            </a:endParaRPr>
          </a:p>
          <a:p>
            <a:pPr marL="0" indent="0">
              <a:buFont typeface="Arial" panose="020B0604020202020204" pitchFamily="34" charset="0"/>
              <a:buNone/>
            </a:pPr>
            <a:r>
              <a:rPr lang="pl-PL" sz="1000" b="0" u="sng" dirty="0">
                <a:latin typeface="+mn-lt"/>
              </a:rPr>
              <a:t>Hand-out of drawing paper</a:t>
            </a:r>
          </a:p>
          <a:p>
            <a:pPr marL="171450" indent="-171450">
              <a:buFont typeface="Arial" panose="020B0604020202020204" pitchFamily="34" charset="0"/>
              <a:buChar char="•"/>
            </a:pPr>
            <a:r>
              <a:rPr lang="pl-PL" sz="1000" b="0" baseline="0" dirty="0">
                <a:latin typeface="+mn-lt"/>
              </a:rPr>
              <a:t>Pytania, które mogą być pomocne, aby uzupełnić rysunek o więcej szczegółów: </a:t>
            </a:r>
          </a:p>
          <a:p>
            <a:pPr marL="171450" indent="-171450">
              <a:buFont typeface="Arial" panose="020B0604020202020204" pitchFamily="34" charset="0"/>
              <a:buChar char="•"/>
            </a:pPr>
            <a:r>
              <a:rPr lang="pl-PL" sz="1000" b="0" baseline="0" dirty="0">
                <a:latin typeface="+mn-lt"/>
              </a:rPr>
              <a:t>Jaka jest średnia wieku docelowej grupy odbiorców? </a:t>
            </a:r>
          </a:p>
          <a:p>
            <a:pPr marL="171450" indent="-171450">
              <a:buFont typeface="Arial" panose="020B0604020202020204" pitchFamily="34" charset="0"/>
              <a:buChar char="•"/>
            </a:pPr>
            <a:r>
              <a:rPr lang="pl-PL" sz="1000" b="0" baseline="0" dirty="0">
                <a:latin typeface="+mn-lt"/>
              </a:rPr>
              <a:t>O czym rozmawiasz ze swoją docelową grupą odbiorców? </a:t>
            </a:r>
          </a:p>
          <a:p>
            <a:pPr marL="171450" indent="-171450">
              <a:buFont typeface="Arial" panose="020B0604020202020204" pitchFamily="34" charset="0"/>
              <a:buChar char="•"/>
            </a:pPr>
            <a:r>
              <a:rPr lang="pl-PL" sz="1000" b="0" baseline="0" dirty="0">
                <a:latin typeface="+mn-lt"/>
              </a:rPr>
              <a:t>Jaki jest główny temat rozmów ludzi z twojej docelowej grupy odbiorców? </a:t>
            </a:r>
          </a:p>
          <a:p>
            <a:pPr marL="171450" indent="-171450">
              <a:buFont typeface="Arial" panose="020B0604020202020204" pitchFamily="34" charset="0"/>
              <a:buChar char="•"/>
            </a:pPr>
            <a:endParaRPr lang="pl-PL" sz="1000" b="0" baseline="0" dirty="0">
              <a:latin typeface="+mn-lt"/>
            </a:endParaRPr>
          </a:p>
          <a:p>
            <a:pPr marL="171450" lvl="0" indent="-171450">
              <a:buFont typeface="Arial" panose="020B0604020202020204" pitchFamily="34" charset="0"/>
              <a:buChar char="•"/>
            </a:pPr>
            <a:r>
              <a:rPr lang="pl-PL" sz="1000" b="0" baseline="0" dirty="0">
                <a:latin typeface="+mn-lt"/>
              </a:rPr>
              <a:t>Jak wygląda środowisko społeczne twojej docelowej grupy odbiorców?</a:t>
            </a:r>
          </a:p>
          <a:p>
            <a:pPr marL="171450" lvl="0" indent="-171450">
              <a:buFont typeface="Arial" panose="020B0604020202020204" pitchFamily="34" charset="0"/>
              <a:buChar char="•"/>
            </a:pPr>
            <a:r>
              <a:rPr lang="pl-PL" sz="1000" b="0" dirty="0">
                <a:latin typeface="+mn-lt"/>
              </a:rPr>
              <a:t>Jak odbierają i przekazują informacje?</a:t>
            </a:r>
          </a:p>
          <a:p>
            <a:pPr marL="171450" lvl="0" indent="-171450">
              <a:buFont typeface="Arial" panose="020B0604020202020204" pitchFamily="34" charset="0"/>
              <a:buChar char="•"/>
            </a:pPr>
            <a:r>
              <a:rPr lang="pl-PL" sz="1000" b="0" dirty="0">
                <a:latin typeface="+mn-lt"/>
              </a:rPr>
              <a:t>W jakich realiach żyją?</a:t>
            </a:r>
          </a:p>
          <a:p>
            <a:pPr marL="171450" lvl="0" indent="-171450">
              <a:buFont typeface="Arial" panose="020B0604020202020204" pitchFamily="34" charset="0"/>
              <a:buChar char="•"/>
            </a:pPr>
            <a:r>
              <a:rPr lang="pl-PL" sz="1000" b="0" dirty="0">
                <a:latin typeface="+mn-lt"/>
              </a:rPr>
              <a:t>Jakiego języka używają?</a:t>
            </a:r>
          </a:p>
          <a:p>
            <a:pPr marL="171450" indent="-171450">
              <a:buFont typeface="Arial" panose="020B0604020202020204" pitchFamily="34" charset="0"/>
              <a:buChar char="•"/>
            </a:pPr>
            <a:endParaRPr lang="pl-PL" sz="1000" b="0" dirty="0">
              <a:latin typeface="+mn-lt"/>
            </a:endParaRPr>
          </a:p>
          <a:p>
            <a:pPr marL="0" indent="0">
              <a:buFont typeface="Arial" panose="020B0604020202020204" pitchFamily="34" charset="0"/>
              <a:buNone/>
            </a:pPr>
            <a:r>
              <a:rPr lang="pl-PL" sz="1000" b="0" dirty="0">
                <a:latin typeface="+mn-lt"/>
              </a:rPr>
              <a:t>Jakie są ich procesy poznawcze?</a:t>
            </a:r>
          </a:p>
          <a:p>
            <a:pPr marL="171450" indent="-171450">
              <a:buFont typeface="Arial" panose="020B0604020202020204" pitchFamily="34" charset="0"/>
              <a:buChar char="•"/>
            </a:pPr>
            <a:r>
              <a:rPr lang="pl-PL" sz="1000" b="0" dirty="0">
                <a:latin typeface="+mn-lt"/>
              </a:rPr>
              <a:t>Odróżnij poszczególne docelowe grupy odbiorców:</a:t>
            </a:r>
          </a:p>
          <a:p>
            <a:pPr marL="171450" indent="-171450">
              <a:buFont typeface="Arial" panose="020B0604020202020204" pitchFamily="34" charset="0"/>
              <a:buChar char="•"/>
            </a:pPr>
            <a:r>
              <a:rPr lang="pl-PL" sz="1000" b="0" dirty="0">
                <a:latin typeface="+mn-lt"/>
              </a:rPr>
              <a:t>Młodzi ludzie, rodzice, otoczenie społeczne</a:t>
            </a:r>
          </a:p>
          <a:p>
            <a:pPr marL="171450" indent="-171450">
              <a:buFont typeface="Arial" panose="020B0604020202020204" pitchFamily="34" charset="0"/>
              <a:buChar char="•"/>
            </a:pPr>
            <a:r>
              <a:rPr lang="pl-PL" sz="1000" b="0" dirty="0">
                <a:latin typeface="+mn-lt"/>
              </a:rPr>
              <a:t>Migranci, niski/wysoki dochód, niski/wysoki poziom wykształcenia, pracujący/bezrobotni</a:t>
            </a:r>
          </a:p>
          <a:p>
            <a:pPr marL="171450" indent="-171450">
              <a:buFont typeface="Arial" panose="020B0604020202020204" pitchFamily="34" charset="0"/>
              <a:buChar char="•"/>
            </a:pPr>
            <a:r>
              <a:rPr lang="pl-PL" sz="1000" b="0" baseline="0" dirty="0">
                <a:latin typeface="+mn-lt"/>
              </a:rPr>
              <a:t>Włączeni społecznie lub wykluczeni ze społeczeństwa</a:t>
            </a:r>
          </a:p>
          <a:p>
            <a:pPr marL="171450" indent="-171450">
              <a:buFont typeface="Arial" panose="020B0604020202020204" pitchFamily="34" charset="0"/>
              <a:buChar char="•"/>
            </a:pPr>
            <a:r>
              <a:rPr lang="pl-PL" sz="1000" b="0" baseline="0" dirty="0">
                <a:latin typeface="+mn-lt"/>
              </a:rPr>
              <a:t>Inspirowani religijnie czy politycznie</a:t>
            </a:r>
          </a:p>
          <a:p>
            <a:pPr marL="171450" indent="-171450">
              <a:buFont typeface="Arial" panose="020B0604020202020204" pitchFamily="34" charset="0"/>
              <a:buChar char="•"/>
            </a:pPr>
            <a:r>
              <a:rPr lang="pl-PL" sz="1000" b="0" baseline="0" dirty="0">
                <a:latin typeface="+mn-lt"/>
              </a:rPr>
              <a:t>Środowisko społeczne: chroniące czy permisywne</a:t>
            </a:r>
          </a:p>
          <a:p>
            <a:pPr marL="171450" indent="-171450">
              <a:buFont typeface="Arial" panose="020B0604020202020204" pitchFamily="34" charset="0"/>
              <a:buChar char="•"/>
            </a:pPr>
            <a:r>
              <a:rPr lang="pl-PL" sz="1000" b="0" baseline="0" dirty="0">
                <a:latin typeface="+mn-lt"/>
              </a:rPr>
              <a:t>Zainteresowani myślą radykalną, zaznajomieni z nią</a:t>
            </a:r>
          </a:p>
          <a:p>
            <a:pPr marL="171450" indent="-171450">
              <a:buFont typeface="Arial" panose="020B0604020202020204" pitchFamily="34" charset="0"/>
              <a:buChar char="•"/>
            </a:pPr>
            <a:r>
              <a:rPr lang="pl-PL" sz="1000" b="0" baseline="0" dirty="0">
                <a:latin typeface="+mn-lt"/>
              </a:rPr>
              <a:t>Pasywna grupa docelowa propagandy albo aktywnie prowadząca ekstremistyczną narrację</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39</a:t>
            </a:fld>
            <a:endParaRPr lang="pl-PL"/>
          </a:p>
        </p:txBody>
      </p:sp>
    </p:spTree>
    <p:extLst>
      <p:ext uri="{BB962C8B-B14F-4D97-AF65-F5344CB8AC3E}">
        <p14:creationId xmlns:p14="http://schemas.microsoft.com/office/powerpoint/2010/main" val="2599350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pl-PL" sz="1000" dirty="0"/>
              <a:t>Patrz artykuł nt. doświadczeń i wniosków: „What to do and what not” przygotowany przez European Foundation for Democracy.</a:t>
            </a:r>
          </a:p>
          <a:p>
            <a:pPr marL="171450" indent="-171450">
              <a:buFont typeface="Arial" panose="020B0604020202020204" pitchFamily="34" charset="0"/>
              <a:buChar char="•"/>
            </a:pPr>
            <a:r>
              <a:rPr lang="pl-PL" sz="1000" baseline="0" dirty="0"/>
              <a:t>Spostrzeżenia </a:t>
            </a:r>
            <a:r>
              <a:rPr lang="pl-PL" sz="1000" dirty="0"/>
              <a:t>z poprzednich kampanii oparte na ponad 50 wywiadach przeprowadzonych przez EFD z NGO oraz przegląd tematycznej literatury i ewaluacji.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40</a:t>
            </a:fld>
            <a:endParaRPr lang="pl-PL"/>
          </a:p>
        </p:txBody>
      </p:sp>
    </p:spTree>
    <p:extLst>
      <p:ext uri="{BB962C8B-B14F-4D97-AF65-F5344CB8AC3E}">
        <p14:creationId xmlns:p14="http://schemas.microsoft.com/office/powerpoint/2010/main" val="3055134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41</a:t>
            </a:fld>
            <a:endParaRPr lang="pl-PL"/>
          </a:p>
        </p:txBody>
      </p:sp>
    </p:spTree>
    <p:extLst>
      <p:ext uri="{BB962C8B-B14F-4D97-AF65-F5344CB8AC3E}">
        <p14:creationId xmlns:p14="http://schemas.microsoft.com/office/powerpoint/2010/main" val="563425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dirty="0"/>
              <a:t>Dyskusja w grupie (10 minut)</a:t>
            </a:r>
          </a:p>
          <a:p>
            <a:endParaRPr lang="pl-PL" sz="1000" baseline="0" dirty="0"/>
          </a:p>
          <a:p>
            <a:pPr marL="0" indent="0">
              <a:buFont typeface="Arial" panose="020B0604020202020204" pitchFamily="34" charset="0"/>
              <a:buNone/>
            </a:pPr>
            <a:r>
              <a:rPr lang="pl-PL" sz="1000" u="sng" dirty="0"/>
              <a:t>Narracje alternatywne</a:t>
            </a:r>
          </a:p>
          <a:p>
            <a:pPr marL="171450" indent="-171450">
              <a:buFont typeface="Arial" panose="020B0604020202020204" pitchFamily="34" charset="0"/>
              <a:buChar char="•"/>
            </a:pPr>
            <a:r>
              <a:rPr lang="pl-PL" sz="1000" dirty="0"/>
              <a:t>Pozytywna historia odzwierciedlająca tożsamość grupy</a:t>
            </a:r>
          </a:p>
          <a:p>
            <a:pPr marL="171450" indent="-171450">
              <a:buFont typeface="Arial" panose="020B0604020202020204" pitchFamily="34" charset="0"/>
              <a:buChar char="•"/>
            </a:pPr>
            <a:r>
              <a:rPr lang="pl-PL" sz="1000" dirty="0"/>
              <a:t>Ukierunkowana na włączenie i wzmocnienie pozycji</a:t>
            </a:r>
          </a:p>
          <a:p>
            <a:pPr marL="171450" indent="-171450">
              <a:buFont typeface="Arial" panose="020B0604020202020204" pitchFamily="34" charset="0"/>
              <a:buChar char="•"/>
            </a:pPr>
            <a:r>
              <a:rPr lang="pl-PL" sz="1000" dirty="0"/>
              <a:t>Oparta na sile twojej organizacji lub inicjatywie</a:t>
            </a:r>
          </a:p>
          <a:p>
            <a:pPr marL="171450" indent="-171450">
              <a:buFont typeface="Arial" panose="020B0604020202020204" pitchFamily="34" charset="0"/>
              <a:buChar char="•"/>
            </a:pPr>
            <a:r>
              <a:rPr lang="pl-PL" sz="1000" dirty="0"/>
              <a:t>Przynależysz, pasujesz, możesz odnieść sukces</a:t>
            </a:r>
          </a:p>
          <a:p>
            <a:pPr marL="171450" indent="-171450">
              <a:buFont typeface="Arial" panose="020B0604020202020204" pitchFamily="34" charset="0"/>
              <a:buChar char="•"/>
            </a:pPr>
            <a:r>
              <a:rPr lang="pl-PL" sz="1000" dirty="0"/>
              <a:t>Wezwanie do działania</a:t>
            </a:r>
          </a:p>
          <a:p>
            <a:pPr marL="171450" indent="-171450">
              <a:buFont typeface="Arial" panose="020B0604020202020204" pitchFamily="34" charset="0"/>
              <a:buChar char="•"/>
            </a:pPr>
            <a:endParaRPr lang="pl-PL" sz="100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l-PL" sz="1000" u="sng" dirty="0"/>
              <a:t>Narracje dekonstrukcyjne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t>Odpowiedź lub treść stworzona z zamiarem przeciwdziałania ekstremizmowi i mowie nienawiści online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t>Kwestionuje brutalny ekstremizm przez pryzmat teologii i humoru, obnażając hipokryzję i kłamstwa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t>Dyskredytuje, uwypukla sprzeczności i demistyfikuje brutalny ekstremizm</a:t>
            </a:r>
          </a:p>
          <a:p>
            <a:pPr marL="171450" indent="-171450">
              <a:buFont typeface="Arial" panose="020B0604020202020204" pitchFamily="34" charset="0"/>
              <a:buChar char="•"/>
            </a:pPr>
            <a:endParaRPr lang="pl-PL" sz="1000" dirty="0"/>
          </a:p>
          <a:p>
            <a:r>
              <a:rPr lang="pl-PL" sz="1000" u="sng" baseline="0" dirty="0"/>
              <a:t>Źródło</a:t>
            </a:r>
          </a:p>
          <a:p>
            <a:pPr marL="171450" indent="-171450">
              <a:buFont typeface="Arial" panose="020B0604020202020204" pitchFamily="34" charset="0"/>
              <a:buChar char="•"/>
            </a:pPr>
            <a:r>
              <a:rPr lang="pl-PL" sz="1000" baseline="0" dirty="0"/>
              <a:t>Warsztaty RAN C &amp; N nt. propagandy dżihadystycznej i sposobów reagowania, 3-4 października 2016 r.</a:t>
            </a:r>
          </a:p>
          <a:p>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42</a:t>
            </a:fld>
            <a:endParaRPr lang="pl-PL"/>
          </a:p>
        </p:txBody>
      </p:sp>
    </p:spTree>
    <p:extLst>
      <p:ext uri="{BB962C8B-B14F-4D97-AF65-F5344CB8AC3E}">
        <p14:creationId xmlns:p14="http://schemas.microsoft.com/office/powerpoint/2010/main" val="195293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dirty="0"/>
              <a:t>Seminarium szkoleniowe samo w sobie ma cel: pogłębić fachową wiedzę nt. kampanii online wśród OSO działających aktywnie na rzecz przeciwdziałania brutalnemu ekstremizmowi.</a:t>
            </a:r>
          </a:p>
          <a:p>
            <a:r>
              <a:rPr lang="pl-PL"/>
              <a:t> </a:t>
            </a:r>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a:t>
            </a:fld>
            <a:endParaRPr lang="pl-PL"/>
          </a:p>
        </p:txBody>
      </p:sp>
    </p:spTree>
    <p:extLst>
      <p:ext uri="{BB962C8B-B14F-4D97-AF65-F5344CB8AC3E}">
        <p14:creationId xmlns:p14="http://schemas.microsoft.com/office/powerpoint/2010/main" val="1394613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000" b="1" i="0" u="none" strike="noStrike" kern="1200" baseline="0" dirty="0">
                <a:solidFill>
                  <a:schemeClr val="tx1"/>
                </a:solidFill>
                <a:latin typeface="+mn-lt"/>
              </a:rPr>
              <a:t>Abdullah-X: Pięć rzeczy do rozważenia przez muzułmanina w kontekście Syrii </a:t>
            </a:r>
          </a:p>
          <a:p>
            <a:endParaRPr lang="pl-PL" sz="1000" dirty="0"/>
          </a:p>
          <a:p>
            <a:r>
              <a:rPr lang="pl-PL" sz="1000" dirty="0"/>
              <a:t>Przykład narracji dekonstrukcyjnej: powody, dla których nie warto jechać do Syrii </a:t>
            </a:r>
          </a:p>
          <a:p>
            <a:r>
              <a:rPr lang="pl-PL" sz="1000" kern="1200" dirty="0">
                <a:solidFill>
                  <a:schemeClr val="tx1"/>
                </a:solidFill>
                <a:effectLst/>
                <a:latin typeface="+mn-lt"/>
              </a:rPr>
              <a:t>  </a:t>
            </a:r>
          </a:p>
          <a:p>
            <a:r>
              <a:rPr lang="pl-PL" sz="1000" u="sng" kern="1200" dirty="0">
                <a:solidFill>
                  <a:schemeClr val="tx1"/>
                </a:solidFill>
                <a:effectLst/>
                <a:latin typeface="+mn-lt"/>
                <a:hlinkClick r:id="rId3"/>
              </a:rPr>
              <a:t>https://www.youtube.com/watch?v=tKKbydB4scA</a:t>
            </a:r>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43</a:t>
            </a:fld>
            <a:endParaRPr lang="pl-PL"/>
          </a:p>
        </p:txBody>
      </p:sp>
    </p:spTree>
    <p:extLst>
      <p:ext uri="{BB962C8B-B14F-4D97-AF65-F5344CB8AC3E}">
        <p14:creationId xmlns:p14="http://schemas.microsoft.com/office/powerpoint/2010/main" val="2510052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000" b="1" i="0" u="sng" strike="noStrike" baseline="0" dirty="0"/>
              <a:t>Przykład kampanii dekonstrukcyjnej z Finlandii:</a:t>
            </a:r>
          </a:p>
          <a:p>
            <a:endParaRPr lang="pl-PL" sz="1000" u="sng" kern="1200" dirty="0">
              <a:solidFill>
                <a:schemeClr val="tx1"/>
              </a:solidFill>
              <a:effectLst/>
              <a:latin typeface="+mn-lt"/>
              <a:ea typeface="+mn-ea"/>
              <a:cs typeface="+mn-cs"/>
            </a:endParaRPr>
          </a:p>
          <a:p>
            <a:r>
              <a:rPr lang="pl-PL" sz="1000" u="sng" kern="1200" dirty="0">
                <a:solidFill>
                  <a:schemeClr val="tx1"/>
                </a:solidFill>
                <a:effectLst/>
                <a:latin typeface="+mn-lt"/>
                <a:hlinkClick r:id="rId3"/>
              </a:rPr>
              <a:t>https://www.tekojakampanja.fi/en/</a:t>
            </a:r>
            <a:endParaRPr lang="pl-PL" sz="1000" u="sng" kern="1200" dirty="0">
              <a:solidFill>
                <a:schemeClr val="tx1"/>
              </a:solidFill>
              <a:effectLst/>
              <a:latin typeface="+mn-lt"/>
              <a:ea typeface="+mn-ea"/>
              <a:cs typeface="+mn-cs"/>
            </a:endParaRPr>
          </a:p>
          <a:p>
            <a:endParaRPr lang="pl-PL"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l-PL" sz="1000" b="0" i="0" u="none" strike="noStrike" baseline="0" dirty="0"/>
              <a:t>Tematem kampanii 2015 Action powadzonej przez Finn Church Aid byli młodzi ludzie i brutalna radykalizacja. Kampania miała na celu pogłębienie wiedzy o czynnikach skłaniających ludzi do dołączania do brutalnych ugrupowań ekstremistycznych oraz zaprezentowanie praktycznych metod zapobiegania brutalnej radykalizacji zarówno w Finlandii, jak i na obszarach konfliktu. </a:t>
            </a:r>
          </a:p>
          <a:p>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44</a:t>
            </a:fld>
            <a:endParaRPr lang="pl-PL"/>
          </a:p>
        </p:txBody>
      </p:sp>
    </p:spTree>
    <p:extLst>
      <p:ext uri="{BB962C8B-B14F-4D97-AF65-F5344CB8AC3E}">
        <p14:creationId xmlns:p14="http://schemas.microsoft.com/office/powerpoint/2010/main" val="3785387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b="1" u="sng" dirty="0"/>
              <a:t>Przykład alternatywnej kampanii Church of Finland: piłka łączy.</a:t>
            </a:r>
          </a:p>
          <a:p>
            <a:pPr marL="0" marR="0" indent="0" algn="l" defTabSz="914400" rtl="0" eaLnBrk="1" fontAlgn="auto" latinLnBrk="0" hangingPunct="1">
              <a:lnSpc>
                <a:spcPct val="100000"/>
              </a:lnSpc>
              <a:spcBef>
                <a:spcPts val="0"/>
              </a:spcBef>
              <a:spcAft>
                <a:spcPts val="0"/>
              </a:spcAft>
              <a:buClrTx/>
              <a:buSzTx/>
              <a:buFontTx/>
              <a:buNone/>
              <a:tabLst/>
              <a:defRPr/>
            </a:pPr>
            <a:endParaRPr lang="pl-PL"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l-PL" sz="1000" u="sng" kern="1200" dirty="0">
                <a:solidFill>
                  <a:schemeClr val="tx1"/>
                </a:solidFill>
                <a:effectLst/>
                <a:latin typeface="+mn-lt"/>
                <a:hlinkClick r:id="rId3"/>
              </a:rPr>
              <a:t>https://www.peaceunited.fi/en/</a:t>
            </a:r>
            <a:endParaRPr lang="pl-PL"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l-PL" sz="1000" u="sng" kern="1200" dirty="0">
              <a:solidFill>
                <a:schemeClr val="tx1"/>
              </a:solidFill>
              <a:effectLst/>
              <a:latin typeface="+mn-lt"/>
              <a:ea typeface="+mn-ea"/>
              <a:cs typeface="+mn-cs"/>
            </a:endParaRPr>
          </a:p>
          <a:p>
            <a:r>
              <a:rPr lang="pl-PL" sz="1000" kern="1200" dirty="0">
                <a:solidFill>
                  <a:schemeClr val="tx1"/>
                </a:solidFill>
                <a:effectLst/>
                <a:latin typeface="+mn-lt"/>
              </a:rPr>
              <a:t>Na piłkarską kampanię Peace United (Zjednoczeni w pokoju) składają się elementy zarówno online, jak i offline:  filmy wideo, gry planszowe, testy, quizy itp. </a:t>
            </a:r>
            <a:endParaRPr lang="pl-PL" sz="1000" kern="1200" dirty="0">
              <a:solidFill>
                <a:schemeClr val="tx1"/>
              </a:solidFill>
              <a:effectLst/>
              <a:latin typeface="+mn-lt"/>
              <a:ea typeface="+mn-ea"/>
              <a:cs typeface="+mn-cs"/>
            </a:endParaRPr>
          </a:p>
          <a:p>
            <a:r>
              <a:rPr lang="pl-PL" sz="1000" kern="1200" dirty="0">
                <a:solidFill>
                  <a:schemeClr val="tx1"/>
                </a:solidFill>
                <a:effectLst/>
                <a:latin typeface="+mn-lt"/>
              </a:rPr>
              <a:t>Publikacje można znaleźć tutaj:  </a:t>
            </a:r>
            <a:r>
              <a:rPr lang="pl-PL" sz="1000" u="sng" kern="1200" dirty="0">
                <a:solidFill>
                  <a:schemeClr val="tx1"/>
                </a:solidFill>
                <a:effectLst/>
                <a:latin typeface="+mn-lt"/>
                <a:hlinkClick r:id="rId4"/>
              </a:rPr>
              <a:t>https://www.peacemakersnetwork.org/our-work/thematic-expertise/</a:t>
            </a:r>
            <a:r>
              <a:rPr lang="pl-PL"/>
              <a:t> </a:t>
            </a:r>
            <a:endParaRPr lang="pl-PL"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45</a:t>
            </a:fld>
            <a:endParaRPr lang="pl-PL"/>
          </a:p>
        </p:txBody>
      </p:sp>
    </p:spTree>
    <p:extLst>
      <p:ext uri="{BB962C8B-B14F-4D97-AF65-F5344CB8AC3E}">
        <p14:creationId xmlns:p14="http://schemas.microsoft.com/office/powerpoint/2010/main" val="1260293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46</a:t>
            </a:fld>
            <a:endParaRPr lang="pl-PL"/>
          </a:p>
        </p:txBody>
      </p:sp>
    </p:spTree>
    <p:extLst>
      <p:ext uri="{BB962C8B-B14F-4D97-AF65-F5344CB8AC3E}">
        <p14:creationId xmlns:p14="http://schemas.microsoft.com/office/powerpoint/2010/main" val="1907221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47</a:t>
            </a:fld>
            <a:endParaRPr lang="pl-PL"/>
          </a:p>
        </p:txBody>
      </p:sp>
    </p:spTree>
    <p:extLst>
      <p:ext uri="{BB962C8B-B14F-4D97-AF65-F5344CB8AC3E}">
        <p14:creationId xmlns:p14="http://schemas.microsoft.com/office/powerpoint/2010/main" val="2965578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b="1" dirty="0"/>
              <a:t>Przykład wiarygodnego orędownika:</a:t>
            </a:r>
          </a:p>
          <a:p>
            <a:r>
              <a:rPr lang="pl-PL" sz="1000" dirty="0"/>
              <a:t>W serwisie YouTube można znaleźć wiele instruktażowych filmów wideo, w których czarnoskóre kobiety podpowiadają jak układać włosy. Na przykład jak przypiąć treskę do naturalnych włosów, jak zawijać loki na czarnych włosach albo jak zindywidualizować uzupełnienia z włosów naturalnych z przodu typu lace wig. Filmy wideo są zamieszczane w serwisie YouTube przez kobiety, które zauważyły, że tego typu programy poświęcone urodzie nie były nadawane przez tradycyjne kanały telewizyjne. Zainteresowanie czarnoskórych kobiet poradami dotyczącymi urody zostało zignorowane.</a:t>
            </a:r>
          </a:p>
          <a:p>
            <a:r>
              <a:rPr lang="pl-PL" sz="1000" baseline="0" dirty="0"/>
              <a:t>Z tego powodu osoby z „docelowej grupy odbiorców” same zaczęły przygotowywać tego typu tutoriale. Dzięki temu są niezwykle wiarygodne. </a:t>
            </a:r>
            <a:endParaRPr lang="pl-PL" sz="1000" dirty="0"/>
          </a:p>
          <a:p>
            <a:endParaRPr lang="pl-PL" sz="1000" dirty="0"/>
          </a:p>
          <a:p>
            <a:r>
              <a:rPr lang="pl-PL" sz="1000" dirty="0"/>
              <a:t>https://youtu.be/HbFgSQLO04E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48</a:t>
            </a:fld>
            <a:endParaRPr lang="pl-PL"/>
          </a:p>
        </p:txBody>
      </p:sp>
    </p:spTree>
    <p:extLst>
      <p:ext uri="{BB962C8B-B14F-4D97-AF65-F5344CB8AC3E}">
        <p14:creationId xmlns:p14="http://schemas.microsoft.com/office/powerpoint/2010/main" val="639974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b="1" u="sng" dirty="0"/>
              <a:t>Przykład wiarygodnego</a:t>
            </a:r>
            <a:r>
              <a:rPr lang="pl-PL"/>
              <a:t> </a:t>
            </a:r>
            <a:r>
              <a:rPr lang="pl-PL" sz="1000" b="1" u="sng" dirty="0"/>
              <a:t>głosu</a:t>
            </a:r>
          </a:p>
          <a:p>
            <a:pPr marL="0" marR="0" indent="0" algn="l" defTabSz="914400" rtl="0" eaLnBrk="1" fontAlgn="auto" latinLnBrk="0" hangingPunct="1">
              <a:lnSpc>
                <a:spcPct val="100000"/>
              </a:lnSpc>
              <a:spcBef>
                <a:spcPts val="0"/>
              </a:spcBef>
              <a:spcAft>
                <a:spcPts val="0"/>
              </a:spcAft>
              <a:buClrTx/>
              <a:buSzTx/>
              <a:buFontTx/>
              <a:buNone/>
              <a:tabLst/>
              <a:defRPr/>
            </a:pPr>
            <a:r>
              <a:rPr lang="pl-PL" sz="1000" kern="1200" dirty="0">
                <a:solidFill>
                  <a:schemeClr val="tx1"/>
                </a:solidFill>
                <a:effectLst/>
                <a:latin typeface="+mn-lt"/>
              </a:rPr>
              <a:t>Humza</a:t>
            </a:r>
            <a:r>
              <a:rPr lang="pl-PL"/>
              <a:t> </a:t>
            </a:r>
            <a:r>
              <a:rPr lang="pl-PL" sz="1000" kern="1200" dirty="0">
                <a:solidFill>
                  <a:schemeClr val="tx1"/>
                </a:solidFill>
                <a:effectLst/>
                <a:latin typeface="+mn-lt"/>
              </a:rPr>
              <a:t>Arshad: </a:t>
            </a:r>
            <a:r>
              <a:rPr lang="pl-PL" sz="1000" b="0" i="0" u="none" strike="noStrike" baseline="0" dirty="0"/>
              <a:t>Badmans World 14 | New Scotland Yard | Humza Productions</a:t>
            </a:r>
            <a:endParaRPr lang="pl-PL" sz="1000" kern="1200" dirty="0">
              <a:solidFill>
                <a:schemeClr val="tx1"/>
              </a:solidFill>
              <a:effectLst/>
              <a:latin typeface="+mn-lt"/>
              <a:ea typeface="+mn-ea"/>
              <a:cs typeface="+mn-cs"/>
            </a:endParaRPr>
          </a:p>
          <a:p>
            <a:r>
              <a:rPr lang="pl-PL" sz="1000" dirty="0"/>
              <a:t>https://www.youtube.com/watch?v=Q-7ACpHnLfk</a:t>
            </a:r>
          </a:p>
          <a:p>
            <a:pPr marL="0" marR="0" indent="0" algn="l" defTabSz="914400" rtl="0" eaLnBrk="1" fontAlgn="auto" latinLnBrk="0" hangingPunct="1">
              <a:lnSpc>
                <a:spcPct val="100000"/>
              </a:lnSpc>
              <a:spcBef>
                <a:spcPts val="0"/>
              </a:spcBef>
              <a:spcAft>
                <a:spcPts val="0"/>
              </a:spcAft>
              <a:buClrTx/>
              <a:buSzTx/>
              <a:buFontTx/>
              <a:buNone/>
              <a:tabLst/>
              <a:defRPr/>
            </a:pPr>
            <a:endParaRPr lang="pl-PL" sz="1000" b="0" i="0" u="none" strike="noStrike" baseline="0" dirty="0"/>
          </a:p>
          <a:p>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49</a:t>
            </a:fld>
            <a:endParaRPr lang="pl-PL"/>
          </a:p>
        </p:txBody>
      </p:sp>
    </p:spTree>
    <p:extLst>
      <p:ext uri="{BB962C8B-B14F-4D97-AF65-F5344CB8AC3E}">
        <p14:creationId xmlns:p14="http://schemas.microsoft.com/office/powerpoint/2010/main" val="6795425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b="1" i="0" u="none" strike="noStrike" kern="1200" baseline="0" dirty="0">
                <a:solidFill>
                  <a:schemeClr val="tx1"/>
                </a:solidFill>
                <a:latin typeface="+mn-lt"/>
              </a:rPr>
              <a:t>Mohamed El Bachiri</a:t>
            </a:r>
            <a:r>
              <a:rPr lang="pl-PL"/>
              <a:t> </a:t>
            </a:r>
          </a:p>
          <a:p>
            <a:r>
              <a:rPr lang="pl-PL" sz="1200" kern="1200" dirty="0">
                <a:solidFill>
                  <a:schemeClr val="tx1"/>
                </a:solidFill>
                <a:effectLst/>
                <a:latin typeface="+mn-lt"/>
              </a:rPr>
              <a:t>Dżihad miłości – również książka</a:t>
            </a:r>
            <a:endParaRPr lang="pl-PL" sz="1200" kern="1200" dirty="0">
              <a:solidFill>
                <a:schemeClr val="tx1"/>
              </a:solidFill>
              <a:effectLst/>
              <a:latin typeface="+mn-lt"/>
              <a:ea typeface="+mn-ea"/>
              <a:cs typeface="+mn-cs"/>
            </a:endParaRPr>
          </a:p>
          <a:p>
            <a:r>
              <a:rPr lang="pl-PL" sz="1200" u="sng" kern="1200" dirty="0">
                <a:solidFill>
                  <a:schemeClr val="tx1"/>
                </a:solidFill>
                <a:effectLst/>
                <a:latin typeface="+mn-lt"/>
                <a:hlinkClick r:id="rId3"/>
              </a:rPr>
              <a:t>https://t.co/KIn4Wv78ZI</a:t>
            </a:r>
            <a:endParaRPr lang="pl-PL" sz="1200" kern="1200" dirty="0">
              <a:solidFill>
                <a:schemeClr val="tx1"/>
              </a:solidFill>
              <a:effectLst/>
              <a:latin typeface="+mn-lt"/>
              <a:ea typeface="+mn-ea"/>
              <a:cs typeface="+mn-cs"/>
            </a:endParaRPr>
          </a:p>
          <a:p>
            <a:r>
              <a:rPr lang="pl-PL" sz="1200" kern="1200" dirty="0">
                <a:solidFill>
                  <a:schemeClr val="tx1"/>
                </a:solidFill>
                <a:effectLst/>
                <a:latin typeface="+mn-lt"/>
              </a:rPr>
              <a:t> </a:t>
            </a:r>
          </a:p>
          <a:p>
            <a:endParaRPr lang="pl-P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50</a:t>
            </a:fld>
            <a:endParaRPr lang="pl-PL"/>
          </a:p>
        </p:txBody>
      </p:sp>
    </p:spTree>
    <p:extLst>
      <p:ext uri="{BB962C8B-B14F-4D97-AF65-F5344CB8AC3E}">
        <p14:creationId xmlns:p14="http://schemas.microsoft.com/office/powerpoint/2010/main" val="2236045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dirty="0"/>
          </a:p>
          <a:p>
            <a:endParaRPr dirty="0"/>
          </a:p>
          <a:p>
            <a:r>
              <a:rPr lang="en-US" sz="1000" u="sng" dirty="0"/>
              <a:t>Note to trainer</a:t>
            </a:r>
          </a:p>
          <a:p>
            <a:r>
              <a:rPr lang="en-US" sz="1000" u="sng" dirty="0"/>
              <a:t>Messenger can be a person or a credible voice in another way e.g. tv or radio station or website</a:t>
            </a:r>
          </a:p>
          <a:p>
            <a:r>
              <a:rPr lang="en-US" sz="1000" u="sng" dirty="0"/>
              <a:t>Important is that the messenger</a:t>
            </a:r>
            <a:r>
              <a:rPr lang="en-US" sz="1000" u="sng" baseline="0" dirty="0"/>
              <a:t> and his/her message “fit”. A scientist or politician can be a credible voice when we are talking about scientific facts or political discourse.</a:t>
            </a:r>
          </a:p>
          <a:p>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51</a:t>
            </a:fld>
            <a:endParaRPr lang="pl-PL"/>
          </a:p>
        </p:txBody>
      </p:sp>
    </p:spTree>
    <p:extLst>
      <p:ext uri="{BB962C8B-B14F-4D97-AF65-F5344CB8AC3E}">
        <p14:creationId xmlns:p14="http://schemas.microsoft.com/office/powerpoint/2010/main" val="3309003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pl-PL" sz="1000" b="1" dirty="0"/>
              <a:t>Ćwiczenie:</a:t>
            </a:r>
            <a:r>
              <a:rPr lang="pl-PL" dirty="0"/>
              <a:t>  </a:t>
            </a:r>
            <a:r>
              <a:rPr lang="pl-PL" sz="1000" b="1" dirty="0"/>
              <a:t>Praca w parach</a:t>
            </a:r>
          </a:p>
          <a:p>
            <a:pPr marL="0" indent="0" algn="l">
              <a:buNone/>
            </a:pPr>
            <a:r>
              <a:rPr lang="pl-PL" sz="1000" dirty="0"/>
              <a:t>Kim są orędownicy </a:t>
            </a:r>
            <a:r>
              <a:rPr lang="pl-PL" sz="1000" b="1" i="1" dirty="0"/>
              <a:t>waszej</a:t>
            </a:r>
            <a:r>
              <a:rPr lang="pl-PL" sz="1000" dirty="0"/>
              <a:t> narracji?</a:t>
            </a:r>
          </a:p>
          <a:p>
            <a:pPr marL="0" indent="0" algn="l">
              <a:buNone/>
            </a:pPr>
            <a:r>
              <a:rPr lang="pl-PL" sz="1000" dirty="0"/>
              <a:t>Jakie mają powiązania z waszą docelową grupą odbiorców?</a:t>
            </a:r>
          </a:p>
          <a:p>
            <a:pPr marL="0" marR="0" indent="0" algn="l" defTabSz="914400" rtl="0" eaLnBrk="1" fontAlgn="auto" latinLnBrk="0" hangingPunct="1">
              <a:lnSpc>
                <a:spcPct val="100000"/>
              </a:lnSpc>
              <a:spcBef>
                <a:spcPts val="0"/>
              </a:spcBef>
              <a:spcAft>
                <a:spcPts val="0"/>
              </a:spcAft>
              <a:buClrTx/>
              <a:buSzTx/>
              <a:buFontTx/>
              <a:buNone/>
              <a:tabLst/>
              <a:defRPr/>
            </a:pPr>
            <a:endParaRPr lang="pl-PL"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pl-PL" sz="1000" dirty="0"/>
              <a:t>Rozdaj papier rysunkowy z narysowanym orędownikiem.</a:t>
            </a:r>
          </a:p>
          <a:p>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52</a:t>
            </a:fld>
            <a:endParaRPr lang="pl-PL"/>
          </a:p>
        </p:txBody>
      </p:sp>
    </p:spTree>
    <p:extLst>
      <p:ext uri="{BB962C8B-B14F-4D97-AF65-F5344CB8AC3E}">
        <p14:creationId xmlns:p14="http://schemas.microsoft.com/office/powerpoint/2010/main" val="580549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dirty="0"/>
          </a:p>
          <a:p>
            <a:endParaRPr lang="pl-PL" sz="1000" u="sng" kern="1200" dirty="0">
              <a:solidFill>
                <a:srgbClr val="FF0000"/>
              </a:solidFill>
              <a:effectLst/>
              <a:latin typeface="+mn-lt"/>
              <a:ea typeface="+mn-ea"/>
              <a:cs typeface="+mn-cs"/>
            </a:endParaRPr>
          </a:p>
          <a:p>
            <a:r>
              <a:rPr lang="en-US" sz="1000" u="sng" kern="1200" dirty="0">
                <a:solidFill>
                  <a:srgbClr val="FF0000"/>
                </a:solidFill>
                <a:effectLst/>
                <a:latin typeface="+mn-lt"/>
                <a:ea typeface="+mn-ea"/>
                <a:cs typeface="+mn-cs"/>
              </a:rPr>
              <a:t>10’</a:t>
            </a:r>
          </a:p>
          <a:p>
            <a:r>
              <a:rPr lang="en-US" sz="1000" u="sng" kern="1200" dirty="0">
                <a:solidFill>
                  <a:srgbClr val="FF0000"/>
                </a:solidFill>
                <a:effectLst/>
                <a:latin typeface="+mn-lt"/>
                <a:ea typeface="+mn-ea"/>
                <a:cs typeface="+mn-cs"/>
              </a:rPr>
              <a:t>Introduction of participants</a:t>
            </a:r>
            <a:r>
              <a:rPr lang="en-US" sz="1000" u="sng" kern="1200" baseline="0" dirty="0">
                <a:solidFill>
                  <a:srgbClr val="FF0000"/>
                </a:solidFill>
                <a:effectLst/>
                <a:latin typeface="+mn-lt"/>
                <a:ea typeface="+mn-ea"/>
                <a:cs typeface="+mn-cs"/>
              </a:rPr>
              <a:t> to each other</a:t>
            </a:r>
            <a:endParaRPr lang="en-US" sz="1000" u="sng" kern="1200" dirty="0">
              <a:solidFill>
                <a:srgbClr val="FF0000"/>
              </a:solidFill>
              <a:effectLst/>
              <a:latin typeface="+mn-lt"/>
              <a:ea typeface="+mn-ea"/>
              <a:cs typeface="+mn-cs"/>
            </a:endParaRPr>
          </a:p>
          <a:p>
            <a:r>
              <a:rPr lang="en-US" sz="1000" u="sng" kern="1200" dirty="0">
                <a:solidFill>
                  <a:srgbClr val="FF0000"/>
                </a:solidFill>
                <a:effectLst/>
                <a:latin typeface="+mn-lt"/>
                <a:ea typeface="+mn-ea"/>
                <a:cs typeface="+mn-cs"/>
              </a:rPr>
              <a:t>Note. Questions</a:t>
            </a:r>
            <a:r>
              <a:rPr lang="en-US" sz="1000" u="sng" kern="1200" baseline="0" dirty="0">
                <a:solidFill>
                  <a:srgbClr val="FF0000"/>
                </a:solidFill>
                <a:effectLst/>
                <a:latin typeface="+mn-lt"/>
                <a:ea typeface="+mn-ea"/>
                <a:cs typeface="+mn-cs"/>
              </a:rPr>
              <a:t> are the same as those in the registration form</a:t>
            </a:r>
            <a:endParaRPr lang="nl-NL" sz="1000" u="sng" kern="1200" dirty="0">
              <a:solidFill>
                <a:srgbClr val="FF0000"/>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a:t>
            </a:fld>
            <a:endParaRPr lang="pl-PL"/>
          </a:p>
        </p:txBody>
      </p:sp>
    </p:spTree>
    <p:extLst>
      <p:ext uri="{BB962C8B-B14F-4D97-AF65-F5344CB8AC3E}">
        <p14:creationId xmlns:p14="http://schemas.microsoft.com/office/powerpoint/2010/main" val="311482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u="sng" baseline="0" dirty="0"/>
              <a:t>Explanation: this slide introduces the next slides where we will explain the use of campaigning templates</a:t>
            </a:r>
          </a:p>
          <a:p>
            <a:pPr marL="171450" indent="-171450">
              <a:buFont typeface="Arial" panose="020B0604020202020204" pitchFamily="34" charset="0"/>
              <a:buChar char="•"/>
            </a:pPr>
            <a:r>
              <a:rPr lang="en-US" sz="1000" u="sng" baseline="0" dirty="0"/>
              <a:t>Now you know how to define your goal, your target audience and your message, we have the first building bricks that we can use to build a Campaigning Plan.</a:t>
            </a:r>
          </a:p>
          <a:p>
            <a:pPr marL="171450" indent="-171450">
              <a:buFont typeface="Arial" panose="020B0604020202020204" pitchFamily="34" charset="0"/>
              <a:buChar char="•"/>
            </a:pPr>
            <a:endParaRPr lang="en-US" sz="1000" u="sng" baseline="0" dirty="0"/>
          </a:p>
          <a:p>
            <a:pPr marL="171450" indent="-171450">
              <a:buFont typeface="Arial" panose="020B0604020202020204" pitchFamily="34" charset="0"/>
              <a:buChar char="•"/>
            </a:pPr>
            <a:r>
              <a:rPr lang="en-US" sz="1000" u="sng" dirty="0"/>
              <a:t>Introduction to the three</a:t>
            </a:r>
            <a:r>
              <a:rPr lang="en-US" sz="1000" u="sng" baseline="0" dirty="0"/>
              <a:t> templates by </a:t>
            </a:r>
            <a:r>
              <a:rPr lang="en-US" sz="1000" u="sng" baseline="0" dirty="0" err="1"/>
              <a:t>EFD</a:t>
            </a:r>
            <a:r>
              <a:rPr lang="en-US" sz="1000" u="sng" baseline="0" dirty="0"/>
              <a:t>.</a:t>
            </a:r>
          </a:p>
          <a:p>
            <a:pPr marL="171450" indent="-171450">
              <a:buFont typeface="Arial" panose="020B0604020202020204" pitchFamily="34" charset="0"/>
              <a:buChar char="•"/>
            </a:pPr>
            <a:r>
              <a:rPr lang="en-US" sz="1000" u="sng" baseline="0" dirty="0"/>
              <a:t>These are simple instruments for NGOs/</a:t>
            </a:r>
            <a:r>
              <a:rPr lang="en-US" sz="1000" u="sng" baseline="0" dirty="0" err="1"/>
              <a:t>CSOs</a:t>
            </a:r>
            <a:r>
              <a:rPr lang="en-US" sz="1000" u="sng" baseline="0" dirty="0"/>
              <a:t> willing to start a C/A Campaign.</a:t>
            </a:r>
          </a:p>
          <a:p>
            <a:pPr marL="171450" indent="-171450">
              <a:buFont typeface="Arial" panose="020B0604020202020204" pitchFamily="34" charset="0"/>
              <a:buChar char="•"/>
            </a:pPr>
            <a:r>
              <a:rPr lang="en-US" sz="1000" u="sng" baseline="0" dirty="0"/>
              <a:t>Including </a:t>
            </a:r>
            <a:r>
              <a:rPr lang="en-US" sz="1000" u="sng" dirty="0"/>
              <a:t>Practical campaign tips and steps for NGOs as well as hands-on tips for NGOs with limited resources and little experience in the field of communication.</a:t>
            </a:r>
          </a:p>
          <a:p>
            <a:pPr marL="171450" indent="-171450">
              <a:buFont typeface="Arial" panose="020B0604020202020204" pitchFamily="34" charset="0"/>
              <a:buChar char="•"/>
            </a:pPr>
            <a:r>
              <a:rPr lang="en-US" sz="1000" u="sng" dirty="0"/>
              <a:t>Material</a:t>
            </a:r>
            <a:r>
              <a:rPr lang="en-US" sz="1000" u="sng" baseline="0" dirty="0"/>
              <a:t> </a:t>
            </a:r>
            <a:r>
              <a:rPr lang="en-US" sz="1000" u="sng" dirty="0"/>
              <a:t>includes references to existing more in-depth learning material/handbooks</a:t>
            </a:r>
            <a:endParaRPr lang="pl-PL" sz="1000" u="sng" baseline="0" dirty="0"/>
          </a:p>
          <a:p>
            <a:pPr marL="171450" indent="-171450">
              <a:buFont typeface="Arial" panose="020B0604020202020204" pitchFamily="34" charset="0"/>
              <a:buChar char="•"/>
            </a:pPr>
            <a:endParaRPr lang="pl-PL" sz="1000" u="sng" baseline="0" dirty="0"/>
          </a:p>
          <a:p>
            <a:pPr marL="171450" indent="-171450">
              <a:buFont typeface="Arial" panose="020B0604020202020204" pitchFamily="34" charset="0"/>
              <a:buChar char="•"/>
            </a:pPr>
            <a:endParaRPr lang="pl-PL" sz="1000" u="sng" baseline="0" dirty="0"/>
          </a:p>
          <a:p>
            <a:pPr marL="171450" indent="-171450">
              <a:buFont typeface="Arial" panose="020B0604020202020204" pitchFamily="34" charset="0"/>
              <a:buChar char="•"/>
            </a:pPr>
            <a:endParaRPr lang="pl-PL" sz="1000" u="sng" baseline="0" dirty="0"/>
          </a:p>
          <a:p>
            <a:pPr marL="171450" indent="-171450">
              <a:buFont typeface="Arial" panose="020B0604020202020204" pitchFamily="34" charset="0"/>
              <a:buChar char="•"/>
            </a:pPr>
            <a:endParaRPr lang="pl-PL" sz="1000" u="sng" baseline="0" dirty="0"/>
          </a:p>
          <a:p>
            <a:pPr marL="171450" indent="-171450">
              <a:buFont typeface="Arial" panose="020B0604020202020204" pitchFamily="34" charset="0"/>
              <a:buChar char="•"/>
            </a:pPr>
            <a:endParaRPr lang="pl-PL" sz="1000" u="sng"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53</a:t>
            </a:fld>
            <a:endParaRPr lang="pl-PL"/>
          </a:p>
        </p:txBody>
      </p:sp>
    </p:spTree>
    <p:extLst>
      <p:ext uri="{BB962C8B-B14F-4D97-AF65-F5344CB8AC3E}">
        <p14:creationId xmlns:p14="http://schemas.microsoft.com/office/powerpoint/2010/main" val="3483811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l-PL" sz="1000" b="0" i="0" dirty="0"/>
              <a:t>Wprowadzenie do publikacji 3 kampanie – która jest dla ciebie?</a:t>
            </a:r>
          </a:p>
          <a:p>
            <a:pPr marL="171450" indent="-171450">
              <a:buFont typeface="Arial" panose="020B0604020202020204" pitchFamily="34" charset="0"/>
              <a:buChar char="•"/>
            </a:pPr>
            <a:r>
              <a:rPr lang="pl-PL" sz="1000" b="0" i="0" baseline="0" dirty="0"/>
              <a:t>Publikacja prezentuje trzyetapowy wzorzec udanej kampanii o D/A narracji.</a:t>
            </a:r>
          </a:p>
          <a:p>
            <a:pPr marL="171450" indent="-171450">
              <a:buFont typeface="Arial" panose="020B0604020202020204" pitchFamily="34" charset="0"/>
              <a:buChar char="•"/>
            </a:pPr>
            <a:r>
              <a:rPr lang="pl-PL" sz="1000" b="0" i="0" baseline="0" dirty="0"/>
              <a:t>Publikacja została przygotowana przez European Foundation of Democracy na podstawie doświadczeń zdobytych w czasie prowadzenia kampanii.</a:t>
            </a:r>
          </a:p>
          <a:p>
            <a:pPr marL="171450" indent="-171450">
              <a:buFont typeface="Arial" panose="020B0604020202020204" pitchFamily="34" charset="0"/>
              <a:buChar char="•"/>
            </a:pPr>
            <a:r>
              <a:rPr lang="pl-PL" sz="1000" b="0" i="0" baseline="0" dirty="0"/>
              <a:t>Trzy etapy obejmują łącznie 12 kroków. Wykonując te kroki zadbasz o idealne przygotowanie własnej kampanii.</a:t>
            </a:r>
          </a:p>
          <a:p>
            <a:pPr marL="0" indent="0">
              <a:buFont typeface="Arial" panose="020B0604020202020204" pitchFamily="34" charset="0"/>
              <a:buNone/>
            </a:pPr>
            <a:endParaRPr lang="pl-PL" sz="1000" b="0" i="0" baseline="0" dirty="0"/>
          </a:p>
          <a:p>
            <a:pPr marL="0" indent="0">
              <a:buFont typeface="Arial" panose="020B0604020202020204" pitchFamily="34" charset="0"/>
              <a:buNone/>
            </a:pPr>
            <a:r>
              <a:rPr lang="pl-PL" sz="1000" b="1" i="0" baseline="0" dirty="0"/>
              <a:t>Widoczność</a:t>
            </a:r>
          </a:p>
          <a:p>
            <a:pPr marL="228600" lvl="0" indent="-228600">
              <a:buFont typeface="+mj-lt"/>
              <a:buAutoNum type="arabicPeriod"/>
            </a:pPr>
            <a:r>
              <a:rPr lang="pl-PL" sz="1000" b="0" i="0" kern="1200" dirty="0">
                <a:solidFill>
                  <a:schemeClr val="tx1"/>
                </a:solidFill>
                <a:effectLst/>
                <a:latin typeface="+mn-lt"/>
              </a:rPr>
              <a:t>Określ swój cel: zadbaj, aby był klarowny, realistyczny i mierzalny </a:t>
            </a:r>
            <a:endParaRPr lang="pl-PL" sz="1000" b="0" i="0" kern="1200" dirty="0">
              <a:solidFill>
                <a:schemeClr val="tx1"/>
              </a:solidFill>
              <a:effectLst/>
              <a:latin typeface="+mn-lt"/>
              <a:ea typeface="+mn-ea"/>
              <a:cs typeface="+mn-cs"/>
            </a:endParaRPr>
          </a:p>
          <a:p>
            <a:pPr marL="228600" lvl="0" indent="-228600">
              <a:buFont typeface="+mj-lt"/>
              <a:buAutoNum type="arabicPeriod"/>
            </a:pPr>
            <a:r>
              <a:rPr lang="pl-PL" sz="1000" b="0" i="0" kern="1200" dirty="0">
                <a:solidFill>
                  <a:schemeClr val="tx1"/>
                </a:solidFill>
                <a:effectLst/>
                <a:latin typeface="+mn-lt"/>
              </a:rPr>
              <a:t>Poznaj swojego odbiorcę: poświęć czas na znalezienie i zrozumienie swoich odbiorców</a:t>
            </a:r>
            <a:endParaRPr lang="pl-PL" sz="1000" b="0" i="0" kern="1200" dirty="0">
              <a:solidFill>
                <a:schemeClr val="tx1"/>
              </a:solidFill>
              <a:effectLst/>
              <a:latin typeface="+mn-lt"/>
              <a:ea typeface="+mn-ea"/>
              <a:cs typeface="+mn-cs"/>
            </a:endParaRPr>
          </a:p>
          <a:p>
            <a:pPr marL="228600" lvl="0" indent="-228600">
              <a:buFont typeface="+mj-lt"/>
              <a:buAutoNum type="arabicPeriod"/>
            </a:pPr>
            <a:r>
              <a:rPr lang="pl-PL" sz="1000" b="0" i="0" kern="1200" dirty="0">
                <a:solidFill>
                  <a:schemeClr val="tx1"/>
                </a:solidFill>
                <a:effectLst/>
                <a:latin typeface="+mn-lt"/>
              </a:rPr>
              <a:t>Wybierz cel: zawęź, na tyle na ile to możliwe, docelową grupę odbiorców</a:t>
            </a:r>
            <a:endParaRPr lang="pl-PL" sz="1000" b="0" i="0" kern="1200" dirty="0">
              <a:solidFill>
                <a:schemeClr val="tx1"/>
              </a:solidFill>
              <a:effectLst/>
              <a:latin typeface="+mn-lt"/>
              <a:ea typeface="+mn-ea"/>
              <a:cs typeface="+mn-cs"/>
            </a:endParaRPr>
          </a:p>
          <a:p>
            <a:pPr marL="228600" lvl="0" indent="-228600">
              <a:buFont typeface="+mj-lt"/>
              <a:buAutoNum type="arabicPeriod"/>
            </a:pPr>
            <a:r>
              <a:rPr lang="pl-PL" sz="1000" b="0" i="0" kern="1200" dirty="0">
                <a:solidFill>
                  <a:schemeClr val="tx1"/>
                </a:solidFill>
                <a:effectLst/>
                <a:latin typeface="+mn-lt"/>
              </a:rPr>
              <a:t>Monitoruj i przeprowadzaj ewaluacje: przygotuj mierniki i narzędzia w mediach społecznościowych </a:t>
            </a:r>
            <a:endParaRPr lang="pl-PL" sz="1000" b="0" i="0" kern="1200" dirty="0">
              <a:solidFill>
                <a:schemeClr val="tx1"/>
              </a:solidFill>
              <a:effectLst/>
              <a:latin typeface="+mn-lt"/>
              <a:ea typeface="+mn-ea"/>
              <a:cs typeface="+mn-cs"/>
            </a:endParaRPr>
          </a:p>
          <a:p>
            <a:pPr marL="228600" lvl="0" indent="-228600">
              <a:buFont typeface="+mj-lt"/>
              <a:buAutoNum type="arabicPeriod"/>
            </a:pPr>
            <a:r>
              <a:rPr lang="pl-PL" sz="1000" b="0" i="0" kern="1200" dirty="0">
                <a:solidFill>
                  <a:schemeClr val="tx1"/>
                </a:solidFill>
                <a:effectLst/>
                <a:latin typeface="+mn-lt"/>
              </a:rPr>
              <a:t>Wybierz kanały komunikacji: korzystaj tylko z tych, których używają twoi odbiorcy</a:t>
            </a:r>
            <a:endParaRPr lang="pl-PL" sz="1000" b="0" i="0" kern="1200" dirty="0">
              <a:solidFill>
                <a:schemeClr val="tx1"/>
              </a:solidFill>
              <a:effectLst/>
              <a:latin typeface="+mn-lt"/>
              <a:ea typeface="+mn-ea"/>
              <a:cs typeface="+mn-cs"/>
            </a:endParaRPr>
          </a:p>
          <a:p>
            <a:pPr marL="228600" lvl="0" indent="-228600">
              <a:buFont typeface="+mj-lt"/>
              <a:buAutoNum type="arabicPeriod"/>
            </a:pPr>
            <a:r>
              <a:rPr lang="pl-PL" sz="1000" b="0" i="0" kern="1200" dirty="0">
                <a:solidFill>
                  <a:schemeClr val="tx1"/>
                </a:solidFill>
                <a:effectLst/>
                <a:latin typeface="+mn-lt"/>
              </a:rPr>
              <a:t>Dostosuj swój komunikat: przygotuj komunikaty, które zainteresują twoich odbiorców</a:t>
            </a:r>
            <a:endParaRPr lang="pl-PL" sz="1000" b="0" i="0" kern="1200" dirty="0">
              <a:solidFill>
                <a:schemeClr val="tx1"/>
              </a:solidFill>
              <a:effectLst/>
              <a:latin typeface="+mn-lt"/>
              <a:ea typeface="+mn-ea"/>
              <a:cs typeface="+mn-cs"/>
            </a:endParaRPr>
          </a:p>
          <a:p>
            <a:pPr marL="228600" lvl="0" indent="-228600">
              <a:buFont typeface="+mj-lt"/>
              <a:buAutoNum type="arabicPeriod"/>
            </a:pPr>
            <a:r>
              <a:rPr lang="pl-PL" sz="1000" b="0" i="0" kern="1200" dirty="0">
                <a:solidFill>
                  <a:schemeClr val="tx1"/>
                </a:solidFill>
                <a:effectLst/>
                <a:latin typeface="+mn-lt"/>
              </a:rPr>
              <a:t>Znajdź orędownika: wybierz orędownika wiarygodnego w oczach</a:t>
            </a:r>
            <a:r>
              <a:rPr lang="pl-PL" dirty="0"/>
              <a:t> </a:t>
            </a:r>
            <a:r>
              <a:rPr lang="pl-PL" sz="1000" b="0" i="0" kern="1200" dirty="0">
                <a:solidFill>
                  <a:schemeClr val="tx1"/>
                </a:solidFill>
                <a:effectLst/>
                <a:latin typeface="+mn-lt"/>
              </a:rPr>
              <a:t>twoich odbiorców</a:t>
            </a:r>
            <a:endParaRPr lang="pl-PL" sz="1000" b="0" i="0" kern="1200" dirty="0">
              <a:solidFill>
                <a:schemeClr val="tx1"/>
              </a:solidFill>
              <a:effectLst/>
              <a:latin typeface="+mn-lt"/>
              <a:ea typeface="+mn-ea"/>
              <a:cs typeface="+mn-cs"/>
            </a:endParaRPr>
          </a:p>
          <a:p>
            <a:pPr marL="228600" lvl="0" indent="-228600">
              <a:buFont typeface="+mj-lt"/>
              <a:buAutoNum type="arabicPeriod"/>
            </a:pPr>
            <a:r>
              <a:rPr lang="pl-PL" sz="1000" b="0" i="0" kern="1200" dirty="0">
                <a:solidFill>
                  <a:schemeClr val="tx1"/>
                </a:solidFill>
                <a:effectLst/>
                <a:latin typeface="+mn-lt"/>
              </a:rPr>
              <a:t>Zadbaj o bezpieczeństwo: przygotuj się na zniewagi słowne i groźby</a:t>
            </a:r>
            <a:br>
              <a:rPr dirty="0"/>
            </a:br>
            <a:br>
              <a:rPr dirty="0"/>
            </a:br>
            <a:r>
              <a:rPr lang="pl-PL" sz="1000" b="1" i="0" kern="1200" dirty="0">
                <a:solidFill>
                  <a:schemeClr val="tx1"/>
                </a:solidFill>
                <a:effectLst/>
                <a:latin typeface="+mn-lt"/>
              </a:rPr>
              <a:t>Działanie</a:t>
            </a:r>
            <a:endParaRPr lang="pl-PL" sz="1000" b="0" i="0" kern="1200" dirty="0">
              <a:solidFill>
                <a:schemeClr val="tx1"/>
              </a:solidFill>
              <a:effectLst/>
              <a:latin typeface="+mn-lt"/>
              <a:ea typeface="+mn-ea"/>
              <a:cs typeface="+mn-cs"/>
            </a:endParaRPr>
          </a:p>
          <a:p>
            <a:pPr marL="228600" lvl="0" indent="-228600">
              <a:buFont typeface="+mj-lt"/>
              <a:buAutoNum type="arabicPeriod"/>
            </a:pPr>
            <a:r>
              <a:rPr lang="pl-PL" sz="1000" b="0" i="0" kern="1200" dirty="0">
                <a:solidFill>
                  <a:schemeClr val="tx1"/>
                </a:solidFill>
                <a:effectLst/>
                <a:latin typeface="+mn-lt"/>
              </a:rPr>
              <a:t>Wsłuchuj się w reakcje: czy docierasz do odpowiednich osób?</a:t>
            </a:r>
            <a:endParaRPr lang="pl-PL" sz="1000" b="0" i="0" kern="1200" dirty="0">
              <a:solidFill>
                <a:schemeClr val="tx1"/>
              </a:solidFill>
              <a:effectLst/>
              <a:latin typeface="+mn-lt"/>
              <a:ea typeface="+mn-ea"/>
              <a:cs typeface="+mn-cs"/>
            </a:endParaRPr>
          </a:p>
          <a:p>
            <a:pPr marL="228600" lvl="0" indent="-228600">
              <a:buFont typeface="+mj-lt"/>
              <a:buAutoNum type="arabicPeriod"/>
            </a:pPr>
            <a:r>
              <a:rPr lang="pl-PL" sz="1000" b="0" i="0" kern="1200" dirty="0">
                <a:solidFill>
                  <a:schemeClr val="tx1"/>
                </a:solidFill>
                <a:effectLst/>
                <a:latin typeface="+mn-lt"/>
              </a:rPr>
              <a:t>Wezwanie do działania: co odbiorcy powinni teraz zrobić? Jak mogą pomóc?</a:t>
            </a:r>
            <a:br>
              <a:rPr dirty="0"/>
            </a:br>
            <a:br>
              <a:rPr dirty="0"/>
            </a:br>
            <a:r>
              <a:rPr lang="pl-PL" sz="1000" b="1" i="0" kern="1200" dirty="0">
                <a:solidFill>
                  <a:schemeClr val="tx1"/>
                </a:solidFill>
                <a:effectLst/>
                <a:latin typeface="+mn-lt"/>
              </a:rPr>
              <a:t>Oddziaływanie</a:t>
            </a:r>
            <a:r>
              <a:rPr lang="en-US" dirty="0"/>
              <a:t>	</a:t>
            </a:r>
            <a:endParaRPr lang="pl-PL" sz="1000" b="0" i="0" kern="1200" dirty="0">
              <a:solidFill>
                <a:schemeClr val="tx1"/>
              </a:solidFill>
              <a:effectLst/>
              <a:latin typeface="+mn-lt"/>
              <a:ea typeface="+mn-ea"/>
              <a:cs typeface="+mn-cs"/>
            </a:endParaRPr>
          </a:p>
          <a:p>
            <a:pPr marL="228600" lvl="0" indent="-228600">
              <a:buFont typeface="+mj-lt"/>
              <a:buAutoNum type="arabicPeriod"/>
            </a:pPr>
            <a:r>
              <a:rPr lang="pl-PL" sz="1000" b="0" i="0" kern="1200" dirty="0">
                <a:solidFill>
                  <a:schemeClr val="tx1"/>
                </a:solidFill>
                <a:effectLst/>
                <a:latin typeface="+mn-lt"/>
              </a:rPr>
              <a:t>Interwencja 1-2-1: angażuj poszczególne osoby, rozmawiaj, skłaniaj do (prze)myślenia albo wzmacniaj ich pozycję </a:t>
            </a:r>
            <a:endParaRPr lang="pl-PL" sz="1000" b="0" i="0" kern="1200" dirty="0">
              <a:solidFill>
                <a:schemeClr val="tx1"/>
              </a:solidFill>
              <a:effectLst/>
              <a:latin typeface="+mn-lt"/>
              <a:ea typeface="+mn-ea"/>
              <a:cs typeface="+mn-cs"/>
            </a:endParaRPr>
          </a:p>
          <a:p>
            <a:pPr marL="228600" lvl="0" indent="-228600">
              <a:buFont typeface="+mj-lt"/>
              <a:buAutoNum type="arabicPeriod"/>
            </a:pPr>
            <a:r>
              <a:rPr lang="pl-PL" sz="1000" b="0" i="0" kern="1200" dirty="0">
                <a:solidFill>
                  <a:schemeClr val="tx1"/>
                </a:solidFill>
                <a:effectLst/>
                <a:latin typeface="+mn-lt"/>
              </a:rPr>
              <a:t>Nie przestawaj się uczyć: poświęć czas na dogłębną ewaluację, aby następnym razem osiągnąć jeszcze lepsze wyniki</a:t>
            </a:r>
            <a:endParaRPr lang="pl-PL" sz="10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54</a:t>
            </a:fld>
            <a:endParaRPr lang="pl-PL"/>
          </a:p>
        </p:txBody>
      </p:sp>
    </p:spTree>
    <p:extLst>
      <p:ext uri="{BB962C8B-B14F-4D97-AF65-F5344CB8AC3E}">
        <p14:creationId xmlns:p14="http://schemas.microsoft.com/office/powerpoint/2010/main" val="20262933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55</a:t>
            </a:fld>
            <a:endParaRPr lang="pl-PL"/>
          </a:p>
        </p:txBody>
      </p:sp>
    </p:spTree>
    <p:extLst>
      <p:ext uri="{BB962C8B-B14F-4D97-AF65-F5344CB8AC3E}">
        <p14:creationId xmlns:p14="http://schemas.microsoft.com/office/powerpoint/2010/main" val="563425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56</a:t>
            </a:fld>
            <a:endParaRPr lang="pl-PL"/>
          </a:p>
        </p:txBody>
      </p:sp>
    </p:spTree>
    <p:extLst>
      <p:ext uri="{BB962C8B-B14F-4D97-AF65-F5344CB8AC3E}">
        <p14:creationId xmlns:p14="http://schemas.microsoft.com/office/powerpoint/2010/main" val="25993504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l-PL" sz="1000" dirty="0"/>
              <a:t>Jakie apki masz w swoim telefonie? Jakie apki są w telefonach twoich dzieci?</a:t>
            </a:r>
          </a:p>
          <a:p>
            <a:pPr marL="171450" indent="-171450">
              <a:buFont typeface="Arial" panose="020B0604020202020204" pitchFamily="34" charset="0"/>
              <a:buChar char="•"/>
            </a:pPr>
            <a:endParaRPr lang="pl-PL" sz="1000" dirty="0"/>
          </a:p>
          <a:p>
            <a:pPr marL="171450" indent="-171450">
              <a:buFont typeface="Arial" panose="020B0604020202020204" pitchFamily="34" charset="0"/>
              <a:buChar char="•"/>
            </a:pPr>
            <a:r>
              <a:rPr lang="pl-PL" sz="1000" dirty="0"/>
              <a:t>Wymiana doświadczeń: w parach, małych grupach lub na forum całej grupy.</a:t>
            </a:r>
          </a:p>
          <a:p>
            <a:pPr marL="171450" indent="-171450">
              <a:buFont typeface="Arial" panose="020B0604020202020204" pitchFamily="34" charset="0"/>
              <a:buChar char="•"/>
            </a:pPr>
            <a:r>
              <a:rPr lang="pl-PL" sz="1000" baseline="0" dirty="0"/>
              <a:t>Sporządź listę platform; podziel je na kategorie: używane przeze mnie, używane przez docelowych odbiorców.</a:t>
            </a:r>
          </a:p>
          <a:p>
            <a:pPr marL="171450" indent="-171450">
              <a:buFont typeface="Arial" panose="020B0604020202020204" pitchFamily="34" charset="0"/>
              <a:buChar char="•"/>
            </a:pPr>
            <a:r>
              <a:rPr lang="pl-PL" sz="1000" baseline="0" dirty="0"/>
              <a:t>Wykorzystaj obrazek z kolejnego slajdu.</a:t>
            </a:r>
            <a:r>
              <a:rPr lang="pl-PL"/>
              <a:t> </a:t>
            </a:r>
            <a:endParaRPr lang="pl-PL" sz="1000" dirty="0"/>
          </a:p>
          <a:p>
            <a:pPr marL="171450" indent="-171450">
              <a:buFont typeface="Arial" panose="020B0604020202020204" pitchFamily="34" charset="0"/>
              <a:buChar char="•"/>
            </a:pPr>
            <a:r>
              <a:rPr lang="pl-PL" sz="1000" dirty="0"/>
              <a:t>Omów różnice między sposobami korzystania z mediów społecznościowych przez uczestników oraz sposób, w jaki robią to docelowi odbiorcy.</a:t>
            </a:r>
          </a:p>
          <a:p>
            <a:pPr marL="171450" indent="-171450">
              <a:buFont typeface="Arial" panose="020B0604020202020204" pitchFamily="34" charset="0"/>
              <a:buChar char="•"/>
            </a:pPr>
            <a:r>
              <a:rPr lang="pl-PL" sz="1000" baseline="0" dirty="0"/>
              <a:t>Zastanów się nad znaczeniem tych różnic na forum całej grupy.</a:t>
            </a:r>
          </a:p>
          <a:p>
            <a:pPr marL="171450" indent="-171450">
              <a:buFont typeface="Arial" panose="020B0604020202020204" pitchFamily="34" charset="0"/>
              <a:buChar char="•"/>
            </a:pPr>
            <a:r>
              <a:rPr lang="pl-PL" sz="1000" baseline="0" dirty="0"/>
              <a:t>20 minut</a:t>
            </a:r>
          </a:p>
          <a:p>
            <a:pPr marL="171450" indent="-171450">
              <a:buFont typeface="Arial" panose="020B0604020202020204" pitchFamily="34" charset="0"/>
              <a:buChar char="•"/>
            </a:pPr>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57</a:t>
            </a:fld>
            <a:endParaRPr lang="pl-PL"/>
          </a:p>
        </p:txBody>
      </p:sp>
    </p:spTree>
    <p:extLst>
      <p:ext uri="{BB962C8B-B14F-4D97-AF65-F5344CB8AC3E}">
        <p14:creationId xmlns:p14="http://schemas.microsoft.com/office/powerpoint/2010/main" val="3341087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pl-PL" sz="1000" dirty="0"/>
              <a:t>Wymiana doświadczeń: w parach, małych grupach lub na forum całej grupy.</a:t>
            </a:r>
          </a:p>
          <a:p>
            <a:pPr marL="171450" indent="-171450">
              <a:buFont typeface="Arial" panose="020B0604020202020204" pitchFamily="34" charset="0"/>
              <a:buChar char="•"/>
            </a:pPr>
            <a:r>
              <a:rPr lang="pl-PL" sz="1000" baseline="0" dirty="0"/>
              <a:t>Sporządź listę platform; podziel je na kategorie: używane przeze mnie, używane przez docelowych odbiorców.</a:t>
            </a:r>
          </a:p>
          <a:p>
            <a:pPr marL="171450" indent="-171450">
              <a:buFont typeface="Arial" panose="020B0604020202020204" pitchFamily="34" charset="0"/>
              <a:buChar char="•"/>
            </a:pPr>
            <a:r>
              <a:rPr lang="pl-PL" sz="1000" baseline="0" dirty="0"/>
              <a:t>Wykorzystaj obrazek z kolejnego slajdu.</a:t>
            </a:r>
            <a:r>
              <a:rPr lang="pl-PL"/>
              <a:t> </a:t>
            </a:r>
            <a:endParaRPr lang="pl-PL" sz="1000" dirty="0"/>
          </a:p>
          <a:p>
            <a:pPr marL="171450" indent="-171450">
              <a:buFont typeface="Arial" panose="020B0604020202020204" pitchFamily="34" charset="0"/>
              <a:buChar char="•"/>
            </a:pPr>
            <a:r>
              <a:rPr lang="pl-PL" sz="1000" dirty="0"/>
              <a:t>Omów różnice między sposobami korzystania z mediów społecznościowych przez uczestników oraz sposób, w jaki robią to docelowi odbiorcy.</a:t>
            </a:r>
          </a:p>
          <a:p>
            <a:pPr marL="171450" indent="-171450">
              <a:buFont typeface="Arial" panose="020B0604020202020204" pitchFamily="34" charset="0"/>
              <a:buChar char="•"/>
            </a:pPr>
            <a:r>
              <a:rPr lang="pl-PL" sz="1000" baseline="0" dirty="0"/>
              <a:t>Zastanów się nad znaczeniem tych różnic.</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58</a:t>
            </a:fld>
            <a:endParaRPr lang="pl-PL"/>
          </a:p>
        </p:txBody>
      </p:sp>
    </p:spTree>
    <p:extLst>
      <p:ext uri="{BB962C8B-B14F-4D97-AF65-F5344CB8AC3E}">
        <p14:creationId xmlns:p14="http://schemas.microsoft.com/office/powerpoint/2010/main" val="3341087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l-PL" sz="1000" b="1" u="sng" dirty="0"/>
              <a:t>Zmobilizuj swoją sieć</a:t>
            </a:r>
          </a:p>
          <a:p>
            <a:pPr marL="171450" indent="-171450">
              <a:buFont typeface="Arial" panose="020B0604020202020204" pitchFamily="34" charset="0"/>
              <a:buChar char="•"/>
            </a:pPr>
            <a:r>
              <a:rPr lang="pl-PL" sz="1000" dirty="0"/>
              <a:t>Blogerzy i vlogerzy będą zamieszczać linki do twoich artykułów</a:t>
            </a:r>
          </a:p>
          <a:p>
            <a:pPr marL="171450" indent="-171450">
              <a:buFont typeface="Arial" panose="020B0604020202020204" pitchFamily="34" charset="0"/>
              <a:buChar char="•"/>
            </a:pPr>
            <a:r>
              <a:rPr lang="pl-PL" sz="1000" dirty="0"/>
              <a:t>Użytkownicy Facebooka będą zostawiać polubienia i dzielić się linkami do twoich artykułów</a:t>
            </a:r>
          </a:p>
          <a:p>
            <a:pPr marL="171450" indent="-171450">
              <a:buFont typeface="Arial" panose="020B0604020202020204" pitchFamily="34" charset="0"/>
              <a:buChar char="•"/>
            </a:pPr>
            <a:r>
              <a:rPr lang="pl-PL" sz="1000" dirty="0"/>
              <a:t>Użytkownicy Twittera będą zamieszczać linki do twoich artykułów i odpowiadać innym, którzy to robią</a:t>
            </a:r>
          </a:p>
          <a:p>
            <a:pPr marL="171450" indent="-171450">
              <a:buFont typeface="Arial" panose="020B0604020202020204" pitchFamily="34" charset="0"/>
              <a:buChar char="•"/>
            </a:pPr>
            <a:r>
              <a:rPr lang="pl-PL" sz="1000" dirty="0"/>
              <a:t>Ludzie będą przesyłać swoim znajomym pocztą e-mail linki do twoich artykułów</a:t>
            </a:r>
          </a:p>
          <a:p>
            <a:pPr marL="0" indent="0">
              <a:buFont typeface="Arial" panose="020B0604020202020204" pitchFamily="34" charset="0"/>
              <a:buNone/>
            </a:pPr>
            <a:endParaRPr lang="pl-PL" sz="1000" b="1" u="sng" dirty="0"/>
          </a:p>
          <a:p>
            <a:pPr marL="0" indent="0">
              <a:buFont typeface="Arial" panose="020B0604020202020204" pitchFamily="34" charset="0"/>
              <a:buNone/>
            </a:pPr>
            <a:r>
              <a:rPr lang="pl-PL" sz="1000" b="1" u="sng" dirty="0"/>
              <a:t>Poszerz swój zasięg</a:t>
            </a:r>
          </a:p>
          <a:p>
            <a:pPr marL="171450" indent="-171450">
              <a:buFont typeface="Arial" panose="020B0604020202020204" pitchFamily="34" charset="0"/>
              <a:buChar char="•"/>
            </a:pPr>
            <a:r>
              <a:rPr lang="pl-PL" sz="1000" dirty="0"/>
              <a:t>Zacznij od osób, które znasz osobiście i jako organizacja</a:t>
            </a:r>
          </a:p>
          <a:p>
            <a:pPr marL="171450" indent="-171450">
              <a:buFont typeface="Arial" panose="020B0604020202020204" pitchFamily="34" charset="0"/>
              <a:buChar char="•"/>
            </a:pPr>
            <a:r>
              <a:rPr lang="pl-PL" altLang="nl-NL" sz="1000" dirty="0"/>
              <a:t>Zamieść linki do artykułów w swojej witrynie i dodaj osobisty komunikat do swoich fanów na Facebooku</a:t>
            </a:r>
          </a:p>
          <a:p>
            <a:pPr marL="171450" indent="-171450">
              <a:buFont typeface="Arial" panose="020B0604020202020204" pitchFamily="34" charset="0"/>
              <a:buChar char="•"/>
            </a:pPr>
            <a:r>
              <a:rPr lang="pl-PL" sz="1000" dirty="0"/>
              <a:t>Użyj reklam na Facebooku, aby wyjść poza krąg swoich znajomych </a:t>
            </a:r>
          </a:p>
          <a:p>
            <a:pPr marL="0" indent="0">
              <a:buFont typeface="Arial" panose="020B0604020202020204" pitchFamily="34" charset="0"/>
              <a:buNone/>
            </a:pPr>
            <a:endParaRPr lang="pl-PL" sz="1000" b="1" u="sng" dirty="0"/>
          </a:p>
          <a:p>
            <a:pPr marL="0" indent="0">
              <a:buFont typeface="Arial" panose="020B0604020202020204" pitchFamily="34" charset="0"/>
              <a:buNone/>
            </a:pPr>
            <a:r>
              <a:rPr lang="pl-PL" sz="1000" b="1" u="sng" dirty="0"/>
              <a:t>Zgromadź fanów i zwolenników</a:t>
            </a:r>
          </a:p>
          <a:p>
            <a:pPr marL="171450" indent="-171450">
              <a:buFont typeface="Arial" panose="020B0604020202020204" pitchFamily="34" charset="0"/>
              <a:buChar char="•"/>
            </a:pPr>
            <a:r>
              <a:rPr lang="pl-PL" sz="1000" dirty="0"/>
              <a:t>Przekieruj inne media na swoją stronę na Facebooku</a:t>
            </a:r>
          </a:p>
          <a:p>
            <a:pPr marL="171450" indent="-171450">
              <a:buFont typeface="Arial" panose="020B0604020202020204" pitchFamily="34" charset="0"/>
              <a:buChar char="•"/>
            </a:pPr>
            <a:r>
              <a:rPr lang="pl-PL" sz="1000" dirty="0"/>
              <a:t>Uruchom fan-box w swojej witrynie</a:t>
            </a:r>
          </a:p>
          <a:p>
            <a:pPr marL="171450" indent="-171450">
              <a:buFont typeface="Arial" panose="020B0604020202020204" pitchFamily="34" charset="0"/>
              <a:buChar char="•"/>
            </a:pPr>
            <a:r>
              <a:rPr lang="pl-PL" altLang="nl-NL" sz="1000" dirty="0"/>
              <a:t>Zadawaj swoim fanom pytania, angażuj innych i zachowuj optymizm</a:t>
            </a:r>
            <a:endParaRPr lang="pl-PL" sz="1000" dirty="0"/>
          </a:p>
          <a:p>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59</a:t>
            </a:fld>
            <a:endParaRPr lang="pl-PL"/>
          </a:p>
        </p:txBody>
      </p:sp>
    </p:spTree>
    <p:extLst>
      <p:ext uri="{BB962C8B-B14F-4D97-AF65-F5344CB8AC3E}">
        <p14:creationId xmlns:p14="http://schemas.microsoft.com/office/powerpoint/2010/main" val="2039890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000" b="1" u="sng" dirty="0"/>
              <a:t>Dyskusja w grupie</a:t>
            </a:r>
          </a:p>
          <a:p>
            <a:pPr marL="0" marR="0" indent="0" algn="l" defTabSz="914400" rtl="0" eaLnBrk="1" fontAlgn="auto" latinLnBrk="0" hangingPunct="1">
              <a:lnSpc>
                <a:spcPct val="100000"/>
              </a:lnSpc>
              <a:spcBef>
                <a:spcPts val="0"/>
              </a:spcBef>
              <a:spcAft>
                <a:spcPts val="0"/>
              </a:spcAft>
              <a:buClrTx/>
              <a:buSzTx/>
              <a:buFontTx/>
              <a:buNone/>
              <a:tabLst/>
              <a:defRPr/>
            </a:pPr>
            <a:endParaRPr lang="pl-PL" sz="1000" b="1" u="sng" dirty="0"/>
          </a:p>
          <a:p>
            <a:pPr marL="0" marR="0" indent="0" algn="l" defTabSz="914400" rtl="0" eaLnBrk="1" fontAlgn="auto" latinLnBrk="0" hangingPunct="1">
              <a:lnSpc>
                <a:spcPct val="100000"/>
              </a:lnSpc>
              <a:spcBef>
                <a:spcPts val="0"/>
              </a:spcBef>
              <a:spcAft>
                <a:spcPts val="0"/>
              </a:spcAft>
              <a:buClrTx/>
              <a:buSzTx/>
              <a:buFontTx/>
              <a:buNone/>
              <a:tabLst/>
              <a:defRPr/>
            </a:pPr>
            <a:r>
              <a:rPr lang="pl-PL" sz="1000" b="0" u="none" dirty="0"/>
              <a:t>Poproś uczestników o sporządzenie listy cech charakterystycznych komunikacji online.</a:t>
            </a:r>
          </a:p>
          <a:p>
            <a:pPr marL="0" marR="0" indent="0" algn="l" defTabSz="914400" rtl="0" eaLnBrk="1" fontAlgn="auto" latinLnBrk="0" hangingPunct="1">
              <a:lnSpc>
                <a:spcPct val="100000"/>
              </a:lnSpc>
              <a:spcBef>
                <a:spcPts val="0"/>
              </a:spcBef>
              <a:spcAft>
                <a:spcPts val="0"/>
              </a:spcAft>
              <a:buClrTx/>
              <a:buSzTx/>
              <a:buFontTx/>
              <a:buNone/>
              <a:tabLst/>
              <a:defRPr/>
            </a:pPr>
            <a:r>
              <a:rPr lang="pl-PL" sz="1000" b="0" u="none" baseline="0" dirty="0"/>
              <a:t>Jeden uczestników może zapisywać wspólne spostrzeżenia na tablicy.</a:t>
            </a:r>
          </a:p>
          <a:p>
            <a:pPr marL="0" marR="0" indent="0" algn="l" defTabSz="914400" rtl="0" eaLnBrk="1" fontAlgn="auto" latinLnBrk="0" hangingPunct="1">
              <a:lnSpc>
                <a:spcPct val="100000"/>
              </a:lnSpc>
              <a:spcBef>
                <a:spcPts val="0"/>
              </a:spcBef>
              <a:spcAft>
                <a:spcPts val="0"/>
              </a:spcAft>
              <a:buClrTx/>
              <a:buSzTx/>
              <a:buFontTx/>
              <a:buNone/>
              <a:tabLst/>
              <a:defRPr/>
            </a:pPr>
            <a:r>
              <a:rPr lang="pl-PL" sz="1000" b="0" u="none" baseline="0" dirty="0"/>
              <a:t>Zapytaj o doświadczenia i rzeczywiste przykłady.</a:t>
            </a:r>
            <a:endParaRPr lang="pl-PL" sz="1000" b="0" u="none" dirty="0"/>
          </a:p>
          <a:p>
            <a:pPr marL="0" marR="0" indent="0" algn="l" defTabSz="914400" rtl="0" eaLnBrk="1" fontAlgn="auto" latinLnBrk="0" hangingPunct="1">
              <a:lnSpc>
                <a:spcPct val="100000"/>
              </a:lnSpc>
              <a:spcBef>
                <a:spcPts val="0"/>
              </a:spcBef>
              <a:spcAft>
                <a:spcPts val="0"/>
              </a:spcAft>
              <a:buClrTx/>
              <a:buSzTx/>
              <a:buFontTx/>
              <a:buNone/>
              <a:tabLst/>
              <a:defRPr/>
            </a:pPr>
            <a:endParaRPr lang="pl-PL" sz="1000" b="0" u="none" dirty="0"/>
          </a:p>
          <a:p>
            <a:pPr marL="0" marR="0" indent="0" algn="l" defTabSz="914400" rtl="0" eaLnBrk="1" fontAlgn="auto" latinLnBrk="0" hangingPunct="1">
              <a:lnSpc>
                <a:spcPct val="100000"/>
              </a:lnSpc>
              <a:spcBef>
                <a:spcPts val="0"/>
              </a:spcBef>
              <a:spcAft>
                <a:spcPts val="0"/>
              </a:spcAft>
              <a:buClrTx/>
              <a:buSzTx/>
              <a:buFontTx/>
              <a:buNone/>
              <a:tabLst/>
              <a:defRPr/>
            </a:pPr>
            <a:r>
              <a:rPr lang="pl-PL" sz="1000" b="0" u="none" dirty="0"/>
              <a:t>Prowadzenie kampanii online oznacza tak naprawdę podjęcie dynamicznego dialogu:</a:t>
            </a:r>
          </a:p>
          <a:p>
            <a:pPr marL="0" marR="0" indent="0" algn="l" defTabSz="914400" rtl="0" eaLnBrk="1" fontAlgn="auto" latinLnBrk="0" hangingPunct="1">
              <a:lnSpc>
                <a:spcPct val="100000"/>
              </a:lnSpc>
              <a:spcBef>
                <a:spcPts val="0"/>
              </a:spcBef>
              <a:spcAft>
                <a:spcPts val="0"/>
              </a:spcAft>
              <a:buClrTx/>
              <a:buSzTx/>
              <a:buFontTx/>
              <a:buNone/>
              <a:tabLst/>
              <a:defRPr/>
            </a:pPr>
            <a:endParaRPr lang="pl-PL" sz="1000" dirty="0"/>
          </a:p>
          <a:p>
            <a:pPr marL="171450" indent="-171450">
              <a:buFont typeface="Arial" panose="020B0604020202020204" pitchFamily="34" charset="0"/>
              <a:buChar char="•"/>
            </a:pPr>
            <a:r>
              <a:rPr lang="pl-PL" sz="1000" dirty="0"/>
              <a:t>Możesz komunikować się </a:t>
            </a:r>
            <a:r>
              <a:rPr lang="pl-PL" sz="1000" u="sng" dirty="0"/>
              <a:t>bezpośrednio</a:t>
            </a:r>
            <a:r>
              <a:rPr lang="pl-PL" sz="1000" dirty="0"/>
              <a:t> z zainteresowanymi odbiorcami;</a:t>
            </a:r>
          </a:p>
          <a:p>
            <a:pPr marL="171450" indent="-171450">
              <a:buFont typeface="Arial" panose="020B0604020202020204" pitchFamily="34" charset="0"/>
              <a:buChar char="•"/>
            </a:pPr>
            <a:r>
              <a:rPr lang="pl-PL" sz="1000" dirty="0"/>
              <a:t>Możesz nawiązać rozmowę z dziennikarzami, witrynami, blogerami i organizacjami zamieszczającymi linki do swoich historii;</a:t>
            </a:r>
          </a:p>
          <a:p>
            <a:pPr marL="171450" indent="-171450">
              <a:buFont typeface="Arial" panose="020B0604020202020204" pitchFamily="34" charset="0"/>
              <a:buChar char="•"/>
            </a:pPr>
            <a:r>
              <a:rPr lang="pl-PL" sz="1000" dirty="0"/>
              <a:t>Masz stale możliwość dostosowywania lub korygowania swojego komunikatu i kampanii odpowiednio do uwarunkowań zewnętrznych, np. komentarzy, polubień, dzielenia się i/lub politycznych/społecznych zdarzeń/działań podejmowanych przez inne osoby;</a:t>
            </a:r>
          </a:p>
          <a:p>
            <a:pPr marL="171450" indent="-171450">
              <a:buFont typeface="Arial" panose="020B0604020202020204" pitchFamily="34" charset="0"/>
              <a:buChar char="•"/>
            </a:pPr>
            <a:r>
              <a:rPr lang="pl-PL" sz="1000" dirty="0"/>
              <a:t>Jeden warunek: ciągły monitoring i pomiar własnego oddziaływania.</a:t>
            </a:r>
          </a:p>
          <a:p>
            <a:pPr marL="171450" indent="-171450">
              <a:buFont typeface="Arial" panose="020B0604020202020204" pitchFamily="34" charset="0"/>
              <a:buChar char="•"/>
            </a:pPr>
            <a:endParaRPr lang="pl-PL" sz="1000" dirty="0"/>
          </a:p>
          <a:p>
            <a:pPr marL="171450" indent="-171450">
              <a:buFont typeface="Arial" panose="020B0604020202020204" pitchFamily="34" charset="0"/>
              <a:buChar char="•"/>
            </a:pPr>
            <a:r>
              <a:rPr lang="pl-PL" sz="1000" dirty="0">
                <a:latin typeface="Verdana" panose="020B0604030504040204" pitchFamily="34" charset="0"/>
              </a:rPr>
              <a:t>Uwaga: często w reżyserce nie jesteśmy sami.</a:t>
            </a:r>
          </a:p>
          <a:p>
            <a:pPr marL="171450" indent="-171450">
              <a:buFont typeface="Arial" panose="020B0604020202020204" pitchFamily="34" charset="0"/>
              <a:buChar char="•"/>
            </a:pPr>
            <a:r>
              <a:rPr lang="pl-PL" sz="1000" dirty="0">
                <a:latin typeface="Verdana" panose="020B0604030504040204" pitchFamily="34" charset="0"/>
              </a:rPr>
              <a:t>Uwaga: komora pogłosowa i efekt bańki stwarzają niebezpieczeństwo (w kontekście zagrożenia radykalizacją), ale także sposobność (w kontekście oferowania narracji D/A w odpowiednim momencie). Jeżeli znasz treść, język, słownictwo, ton oraz styl zdjęć/materiałów wizualnych organizacji ekstremistycznych/mediów społecznościowych, których celem jest twoja docelowa grupa odbiorców, wówczas</a:t>
            </a:r>
          </a:p>
          <a:p>
            <a:pPr marL="685800" lvl="1" indent="-228600">
              <a:buFont typeface="+mj-lt"/>
              <a:buAutoNum type="arabicPeriod"/>
            </a:pPr>
            <a:r>
              <a:rPr lang="pl-PL" sz="1000" baseline="0" dirty="0">
                <a:latin typeface="Verdana" panose="020B0604030504040204" pitchFamily="34" charset="0"/>
              </a:rPr>
              <a:t>możesz opracować komunikaty w podobny sposób, co ułatwi wyszukiwanie przez przeglądarki internetowe (techniki SEO, ang. Search Engine Optimalisation);</a:t>
            </a:r>
          </a:p>
          <a:p>
            <a:pPr marL="685800" lvl="1" indent="-228600">
              <a:buFont typeface="+mj-lt"/>
              <a:buAutoNum type="arabicPeriod"/>
            </a:pPr>
            <a:r>
              <a:rPr lang="pl-PL" sz="1000" baseline="0" dirty="0">
                <a:latin typeface="Verdana" panose="020B0604030504040204" pitchFamily="34" charset="0"/>
              </a:rPr>
              <a:t>możesz skoncentrować swoje działania online, np. poprzez precyzyjne określenie odbiorców reklam na Facebooku. </a:t>
            </a:r>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60</a:t>
            </a:fld>
            <a:endParaRPr lang="pl-PL"/>
          </a:p>
        </p:txBody>
      </p:sp>
    </p:spTree>
    <p:extLst>
      <p:ext uri="{BB962C8B-B14F-4D97-AF65-F5344CB8AC3E}">
        <p14:creationId xmlns:p14="http://schemas.microsoft.com/office/powerpoint/2010/main" val="38112090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t>W branży </a:t>
            </a:r>
            <a:r>
              <a:rPr lang="pl-PL" sz="1000" dirty="0">
                <a:hlinkClick r:id="rId3" tooltip="Prasa"/>
              </a:rPr>
              <a:t>prasowej</a:t>
            </a:r>
            <a:r>
              <a:rPr lang="pl-PL" sz="1000" dirty="0"/>
              <a:t> komora pogłosowa to metaforyczne określenie sytuacji, w której informacje, poglądy albo przekonania są </a:t>
            </a:r>
            <a:r>
              <a:rPr lang="pl-PL" sz="1000" u="sng" dirty="0"/>
              <a:t>wzmacniane</a:t>
            </a:r>
            <a:r>
              <a:rPr lang="pl-PL" sz="1000" dirty="0"/>
              <a:t> lub </a:t>
            </a:r>
            <a:r>
              <a:rPr lang="pl-PL" sz="1000" u="sng" dirty="0"/>
              <a:t>kondensowane</a:t>
            </a:r>
            <a:r>
              <a:rPr lang="pl-PL" sz="1000" dirty="0"/>
              <a:t> poprzez przekazywanie i powtarzanie ich wewnątrz określonego systemu. Wewnątrz owej tak zwanej komory pogłosowej oficjalne źródła często pozostają niekwestionowane, a odmienne lub konkurencyjne poglądy są </a:t>
            </a:r>
            <a:r>
              <a:rPr lang="pl-PL" sz="1000" dirty="0">
                <a:hlinkClick r:id="rId4" tooltip="cenzurowane"/>
              </a:rPr>
              <a:t>cenzurowane</a:t>
            </a:r>
            <a:r>
              <a:rPr lang="pl-PL" sz="1000" dirty="0"/>
              <a:t>, odrzucane lub w innym sposób niedostatecznie prezentowane.</a:t>
            </a:r>
            <a:endParaRPr lang="pl-PL" sz="1000" b="1" u="sng"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t>Efekt komory pogłosowej, który zachodzi online wynika z łączenia i rozwijania </a:t>
            </a:r>
            <a:r>
              <a:rPr lang="pl-PL" sz="1000" dirty="0">
                <a:hlinkClick r:id="rId5" tooltip="Wizja tunelowa (metafora)"/>
              </a:rPr>
              <a:t>wizji tunelowej</a:t>
            </a:r>
            <a:r>
              <a:rPr lang="pl-PL" sz="1000" dirty="0"/>
              <a:t> przez zharmonizowaną grupę osób. Członkowie społeczności online mogą słyszeć powracające do nich echo własnych opinii, które wzmacnia ich własny system przekonań.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t>Dzieje się tak, ponieważ internet zapewnia dostęp do szerokiego zakresu łatwo dostępnych informacji i osób, które w coraz większym wymiarze korzystają z nietradycyjnych serwisów informacyjnych.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t>Przedsiębiorstwa takie jak Facebook, Google i Twitter opracowały</a:t>
            </a:r>
            <a:r>
              <a:rPr lang="pl-PL" dirty="0"/>
              <a:t> </a:t>
            </a:r>
            <a:r>
              <a:rPr lang="pl-PL" sz="1000" dirty="0">
                <a:hlinkClick r:id="rId6" tooltip="Algorytm"/>
              </a:rPr>
              <a:t>algorytmy</a:t>
            </a:r>
            <a:r>
              <a:rPr lang="pl-PL" sz="1000" dirty="0"/>
              <a:t> personalizacji, które bezpośrednio kierują określone aktualności do kanałów informacyjnych online danej osoby.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t>Ta metoda dobierania treści zastąpiła funkcję tradycyjnego redaktora.</a:t>
            </a:r>
            <a:endParaRPr lang="pl-PL" sz="10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pl-PL" sz="1000" dirty="0">
                <a:latin typeface="Verdana" panose="020B0604030504040204" pitchFamily="34" charset="0"/>
              </a:rPr>
              <a:t>Jeżeli narracja D/A zostanie zaoferowana w odpowiednim momencie, znajomość efektu komory pogłosowej może stworzyć możliwości nawiązania dialogu z docelową grupą odbiorców.</a:t>
            </a:r>
          </a:p>
          <a:p>
            <a:pPr marL="171450" indent="-171450">
              <a:buFont typeface="Arial" panose="020B0604020202020204" pitchFamily="34" charset="0"/>
              <a:buChar char="•"/>
            </a:pPr>
            <a:r>
              <a:rPr lang="pl-PL" sz="1000" baseline="0" dirty="0">
                <a:latin typeface="Verdana" panose="020B0604030504040204" pitchFamily="34" charset="0"/>
              </a:rPr>
              <a:t>Jeżeli znasz treści, język, słownictwo, ton oraz styl zdjęć/materiałów wizualnych organizacji ekstremistycznych/mediów społecznościowych obecnych w środowisku komory pogłosowej (podmiotów w bańce), wówczas</a:t>
            </a:r>
          </a:p>
          <a:p>
            <a:pPr marL="685800" lvl="1" indent="-228600">
              <a:buFont typeface="Arial" panose="020B0604020202020204" pitchFamily="34" charset="0"/>
              <a:buChar char="•"/>
            </a:pPr>
            <a:r>
              <a:rPr lang="pl-PL" sz="1000" baseline="0" dirty="0">
                <a:latin typeface="Verdana" panose="020B0604030504040204" pitchFamily="34" charset="0"/>
              </a:rPr>
              <a:t>możesz opracować komunikaty w podobny sposób, co ułatwi wyszukiwanie przez przeglądarki internetowe (techniki SEO, ang. Search Engine Optimalisation);</a:t>
            </a:r>
          </a:p>
          <a:p>
            <a:pPr marL="685800" lvl="1" indent="-228600">
              <a:buFont typeface="Arial" panose="020B0604020202020204" pitchFamily="34" charset="0"/>
              <a:buChar char="•"/>
            </a:pPr>
            <a:r>
              <a:rPr lang="pl-PL" sz="1000" baseline="0" dirty="0">
                <a:latin typeface="Verdana" panose="020B0604030504040204" pitchFamily="34" charset="0"/>
              </a:rPr>
              <a:t>możesz skoncentrować swoje działania online, np. poprzez precyzyjne określenie odbiorców reklam na Facebooku. </a:t>
            </a:r>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61</a:t>
            </a:fld>
            <a:endParaRPr lang="pl-PL"/>
          </a:p>
        </p:txBody>
      </p:sp>
    </p:spTree>
    <p:extLst>
      <p:ext uri="{BB962C8B-B14F-4D97-AF65-F5344CB8AC3E}">
        <p14:creationId xmlns:p14="http://schemas.microsoft.com/office/powerpoint/2010/main" val="3811209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l-PL" sz="1000" b="1" dirty="0">
                <a:latin typeface="+mn-lt"/>
              </a:rPr>
              <a:t>Pokaż, że to łatwe</a:t>
            </a:r>
          </a:p>
          <a:p>
            <a:pPr marL="171450" indent="-171450">
              <a:buFont typeface="Arial" panose="020B0604020202020204" pitchFamily="34" charset="0"/>
              <a:buChar char="•"/>
            </a:pPr>
            <a:r>
              <a:rPr lang="pl-PL" sz="1000" dirty="0">
                <a:latin typeface="+mn-lt"/>
              </a:rPr>
              <a:t>Wybierz domyślnie najprostszą opcję </a:t>
            </a:r>
          </a:p>
          <a:p>
            <a:pPr marL="171450" indent="-171450">
              <a:buFont typeface="Arial" panose="020B0604020202020204" pitchFamily="34" charset="0"/>
              <a:buChar char="•"/>
            </a:pPr>
            <a:r>
              <a:rPr lang="pl-PL" sz="1000" dirty="0">
                <a:latin typeface="+mn-lt"/>
              </a:rPr>
              <a:t>Łatwe wezwanie do działania – poproś tylko o 1 rzecz</a:t>
            </a:r>
          </a:p>
          <a:p>
            <a:pPr marL="0" lvl="0" indent="0">
              <a:buFont typeface="Arial" panose="020B0604020202020204" pitchFamily="34" charset="0"/>
              <a:buNone/>
            </a:pPr>
            <a:endParaRPr lang="pl-PL" sz="1000" b="1" dirty="0">
              <a:latin typeface="+mn-lt"/>
            </a:endParaRPr>
          </a:p>
          <a:p>
            <a:pPr marL="0" lvl="0" indent="0">
              <a:buFont typeface="Arial" panose="020B0604020202020204" pitchFamily="34" charset="0"/>
              <a:buNone/>
            </a:pPr>
            <a:r>
              <a:rPr lang="pl-PL" sz="1000" b="1" dirty="0">
                <a:latin typeface="+mn-lt"/>
              </a:rPr>
              <a:t>Pokaż, że to społeczne</a:t>
            </a:r>
          </a:p>
          <a:p>
            <a:pPr marL="171450" lvl="0" indent="-171450">
              <a:buFont typeface="Arial" panose="020B0604020202020204" pitchFamily="34" charset="0"/>
              <a:buChar char="•"/>
            </a:pPr>
            <a:r>
              <a:rPr lang="pl-PL" sz="1000" dirty="0">
                <a:latin typeface="+mn-lt"/>
              </a:rPr>
              <a:t>Pokaż, że wszyscy tak robią </a:t>
            </a:r>
          </a:p>
          <a:p>
            <a:pPr marL="171450" lvl="0" indent="-171450">
              <a:buFont typeface="Arial" panose="020B0604020202020204" pitchFamily="34" charset="0"/>
              <a:buChar char="•"/>
            </a:pPr>
            <a:r>
              <a:rPr lang="pl-PL" sz="1000" dirty="0">
                <a:latin typeface="+mn-lt"/>
              </a:rPr>
              <a:t>Wykorzystaj siłę sieci – wspólne działanie i wzajemne wsparcie</a:t>
            </a:r>
          </a:p>
          <a:p>
            <a:pPr marL="171450" lvl="0" indent="-171450">
              <a:buFont typeface="Arial" panose="020B0604020202020204" pitchFamily="34" charset="0"/>
              <a:buChar char="•"/>
            </a:pPr>
            <a:r>
              <a:rPr lang="pl-PL" sz="1000" dirty="0">
                <a:latin typeface="+mn-lt"/>
              </a:rPr>
              <a:t>Skłoń do publicznego przyjęcia zobowiązania </a:t>
            </a:r>
          </a:p>
          <a:p>
            <a:pPr marL="0" lvl="0" indent="0">
              <a:buFont typeface="Arial" panose="020B0604020202020204" pitchFamily="34" charset="0"/>
              <a:buNone/>
            </a:pPr>
            <a:endParaRPr lang="pl-PL" sz="1000" b="1" dirty="0">
              <a:latin typeface="+mn-lt"/>
            </a:endParaRPr>
          </a:p>
          <a:p>
            <a:pPr marL="0" lvl="0" indent="0">
              <a:buFont typeface="Arial" panose="020B0604020202020204" pitchFamily="34" charset="0"/>
              <a:buNone/>
            </a:pPr>
            <a:r>
              <a:rPr lang="pl-PL" sz="1000" b="1" dirty="0">
                <a:latin typeface="+mn-lt"/>
              </a:rPr>
              <a:t>Pokaż, że to cool</a:t>
            </a:r>
          </a:p>
          <a:p>
            <a:pPr marL="171450" lvl="0" indent="-171450">
              <a:buFont typeface="Arial" panose="020B0604020202020204" pitchFamily="34" charset="0"/>
              <a:buChar char="•"/>
            </a:pPr>
            <a:r>
              <a:rPr lang="pl-PL" sz="1000" dirty="0">
                <a:latin typeface="+mn-lt"/>
              </a:rPr>
              <a:t>Sława (aspiracje)</a:t>
            </a:r>
          </a:p>
          <a:p>
            <a:pPr marL="171450" lvl="0" indent="-171450">
              <a:buFont typeface="Arial" panose="020B0604020202020204" pitchFamily="34" charset="0"/>
              <a:buChar char="•"/>
            </a:pPr>
            <a:r>
              <a:rPr lang="pl-PL" sz="1000" dirty="0">
                <a:latin typeface="+mn-lt"/>
              </a:rPr>
              <a:t>Rzadkość</a:t>
            </a:r>
          </a:p>
          <a:p>
            <a:pPr marL="171450" lvl="0" indent="-171450">
              <a:buFont typeface="Arial" panose="020B0604020202020204" pitchFamily="34" charset="0"/>
              <a:buChar char="•"/>
            </a:pPr>
            <a:r>
              <a:rPr lang="pl-PL" sz="1000" dirty="0">
                <a:latin typeface="+mn-lt"/>
              </a:rPr>
              <a:t>Nagrody</a:t>
            </a:r>
          </a:p>
          <a:p>
            <a:pPr marL="171450" lvl="0" indent="-171450">
              <a:buFont typeface="Arial" panose="020B0604020202020204" pitchFamily="34" charset="0"/>
              <a:buChar char="•"/>
            </a:pPr>
            <a:r>
              <a:rPr lang="pl-PL" sz="1000" dirty="0">
                <a:latin typeface="+mn-lt"/>
              </a:rPr>
              <a:t>Bilans ryzyko/nagroda</a:t>
            </a:r>
          </a:p>
          <a:p>
            <a:pPr marL="171450" lvl="0" indent="-171450">
              <a:buFont typeface="Arial" panose="020B0604020202020204" pitchFamily="34" charset="0"/>
              <a:buChar char="•"/>
            </a:pPr>
            <a:r>
              <a:rPr lang="pl-PL" sz="1000" dirty="0">
                <a:latin typeface="+mn-lt"/>
              </a:rPr>
              <a:t>Markowe albo nie?</a:t>
            </a:r>
          </a:p>
          <a:p>
            <a:pPr marL="0" lvl="0" indent="0">
              <a:buFont typeface="Arial" panose="020B0604020202020204" pitchFamily="34" charset="0"/>
              <a:buNone/>
            </a:pPr>
            <a:endParaRPr lang="pl-PL" sz="1000" b="1" dirty="0">
              <a:latin typeface="+mn-lt"/>
            </a:endParaRPr>
          </a:p>
          <a:p>
            <a:pPr marL="0" lvl="0" indent="0">
              <a:buFont typeface="Arial" panose="020B0604020202020204" pitchFamily="34" charset="0"/>
              <a:buNone/>
            </a:pPr>
            <a:r>
              <a:rPr lang="pl-PL" sz="1000" b="1" dirty="0">
                <a:latin typeface="+mn-lt"/>
              </a:rPr>
              <a:t>Pokaż, że czas ma znaczenie</a:t>
            </a:r>
          </a:p>
          <a:p>
            <a:pPr marL="171450" lvl="0" indent="-171450">
              <a:buFont typeface="Arial" panose="020B0604020202020204" pitchFamily="34" charset="0"/>
              <a:buChar char="•"/>
            </a:pPr>
            <a:r>
              <a:rPr lang="pl-PL" sz="1000" dirty="0">
                <a:latin typeface="+mn-lt"/>
              </a:rPr>
              <a:t>Interwencje w odpowiednim momencie </a:t>
            </a:r>
          </a:p>
          <a:p>
            <a:pPr marL="171450" lvl="0" indent="-171450">
              <a:buFont typeface="Arial" panose="020B0604020202020204" pitchFamily="34" charset="0"/>
              <a:buChar char="•"/>
            </a:pPr>
            <a:r>
              <a:rPr lang="pl-PL" sz="1000" dirty="0">
                <a:latin typeface="+mn-lt"/>
              </a:rPr>
              <a:t>Koszt w stosunku do korzyści</a:t>
            </a:r>
          </a:p>
          <a:p>
            <a:pPr marL="171450" lvl="0" indent="-171450">
              <a:buFont typeface="Arial" panose="020B0604020202020204" pitchFamily="34" charset="0"/>
              <a:buChar char="•"/>
            </a:pPr>
            <a:r>
              <a:rPr lang="pl-PL" sz="1000" dirty="0">
                <a:latin typeface="+mn-lt"/>
              </a:rPr>
              <a:t>Szybkie</a:t>
            </a:r>
          </a:p>
          <a:p>
            <a:pPr marL="0" indent="0">
              <a:buFont typeface="Arial" panose="020B0604020202020204" pitchFamily="34" charset="0"/>
              <a:buNone/>
            </a:pPr>
            <a:endParaRPr lang="pl-PL" sz="1000" dirty="0">
              <a:latin typeface="+mn-lt"/>
            </a:endParaRPr>
          </a:p>
          <a:p>
            <a:pPr marL="0" indent="0">
              <a:buFont typeface="Arial" panose="020B0604020202020204" pitchFamily="34" charset="0"/>
              <a:buNone/>
            </a:pPr>
            <a:r>
              <a:rPr lang="pl-PL" sz="1000" dirty="0">
                <a:latin typeface="+mn-lt"/>
              </a:rPr>
              <a:t>Źródło: Alicia Kearns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62</a:t>
            </a:fld>
            <a:endParaRPr lang="pl-PL"/>
          </a:p>
        </p:txBody>
      </p:sp>
    </p:spTree>
    <p:extLst>
      <p:ext uri="{BB962C8B-B14F-4D97-AF65-F5344CB8AC3E}">
        <p14:creationId xmlns:p14="http://schemas.microsoft.com/office/powerpoint/2010/main" val="27879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dirty="0"/>
          </a:p>
          <a:p>
            <a:endParaRPr dirty="0"/>
          </a:p>
          <a:p>
            <a:r>
              <a:rPr lang="en-US" sz="1000" u="sng" dirty="0">
                <a:solidFill>
                  <a:srgbClr val="FF0000"/>
                </a:solidFill>
              </a:rPr>
              <a:t>10’</a:t>
            </a:r>
          </a:p>
          <a:p>
            <a:r>
              <a:rPr lang="en-US" sz="1000" u="sng" dirty="0">
                <a:solidFill>
                  <a:srgbClr val="FF0000"/>
                </a:solidFill>
              </a:rPr>
              <a:t>Introduction</a:t>
            </a:r>
            <a:r>
              <a:rPr lang="en-US" sz="1000" u="sng" baseline="0" dirty="0">
                <a:solidFill>
                  <a:srgbClr val="FF0000"/>
                </a:solidFill>
              </a:rPr>
              <a:t> to participants to the whole groups</a:t>
            </a:r>
          </a:p>
          <a:p>
            <a:r>
              <a:rPr lang="en-US" sz="1000" u="sng" baseline="0" dirty="0">
                <a:solidFill>
                  <a:srgbClr val="FF0000"/>
                </a:solidFill>
              </a:rPr>
              <a:t>List all wishes, needs, demands and ideas, experience, expectations on </a:t>
            </a:r>
            <a:r>
              <a:rPr lang="en-US" sz="1000" u="sng" baseline="0" dirty="0" err="1">
                <a:solidFill>
                  <a:srgbClr val="FF0000"/>
                </a:solidFill>
              </a:rPr>
              <a:t>flipover</a:t>
            </a:r>
            <a:r>
              <a:rPr lang="en-US" sz="1000" u="sng" baseline="0" dirty="0">
                <a:solidFill>
                  <a:srgbClr val="FF0000"/>
                </a:solidFill>
              </a:rPr>
              <a:t> or whiteboard </a:t>
            </a:r>
            <a:endParaRPr lang="nl-NL" sz="1000" u="sng" dirty="0">
              <a:solidFill>
                <a:srgbClr val="FF0000"/>
              </a:solidFill>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a:t>
            </a:fld>
            <a:endParaRPr lang="pl-PL"/>
          </a:p>
        </p:txBody>
      </p:sp>
    </p:spTree>
    <p:extLst>
      <p:ext uri="{BB962C8B-B14F-4D97-AF65-F5344CB8AC3E}">
        <p14:creationId xmlns:p14="http://schemas.microsoft.com/office/powerpoint/2010/main" val="40171592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63</a:t>
            </a:fld>
            <a:endParaRPr lang="pl-PL"/>
          </a:p>
        </p:txBody>
      </p:sp>
    </p:spTree>
    <p:extLst>
      <p:ext uri="{BB962C8B-B14F-4D97-AF65-F5344CB8AC3E}">
        <p14:creationId xmlns:p14="http://schemas.microsoft.com/office/powerpoint/2010/main" val="2916006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pl-PL" sz="1000" b="0" u="sng" dirty="0"/>
          </a:p>
          <a:p>
            <a:endParaRPr lang="pl-PL" sz="1000" b="1" u="sng" dirty="0"/>
          </a:p>
          <a:p>
            <a:r>
              <a:rPr lang="pl-PL" sz="1000" b="0" u="sng" dirty="0"/>
              <a:t>Start every slide by asking participants whether they use these platforms, and how</a:t>
            </a:r>
          </a:p>
          <a:p>
            <a:endParaRPr lang="pl-PL" sz="1000" b="1" u="sng" dirty="0"/>
          </a:p>
          <a:p>
            <a:r>
              <a:rPr lang="pl-PL" sz="1000" b="1" u="sng" dirty="0"/>
              <a:t>Wyjaśnienie</a:t>
            </a:r>
          </a:p>
          <a:p>
            <a:r>
              <a:rPr lang="pl-PL" sz="1000" dirty="0"/>
              <a:t>Program szkoleniowy CSEP został opracowany w ścisłej współpracy z TW, FB oraz YT.</a:t>
            </a:r>
          </a:p>
          <a:p>
            <a:r>
              <a:rPr lang="pl-PL" sz="1000" dirty="0"/>
              <a:t>To</a:t>
            </a:r>
            <a:r>
              <a:rPr lang="pl-PL" dirty="0"/>
              <a:t> </a:t>
            </a:r>
            <a:r>
              <a:rPr lang="pl-PL" sz="1000" baseline="0" dirty="0"/>
              <a:t>największe na skalę światową platformy mediów społecznościowych.</a:t>
            </a:r>
          </a:p>
          <a:p>
            <a:r>
              <a:rPr lang="pl-PL" sz="1000" baseline="0" dirty="0"/>
              <a:t>Często warto wybrać jedną z nich na swoją główną platformę. To miejsce, w którym zaczynasz budować swoją społeczność online i/lub kampanię online.</a:t>
            </a:r>
          </a:p>
          <a:p>
            <a:endParaRPr lang="pl-PL" sz="1000" baseline="0" dirty="0"/>
          </a:p>
          <a:p>
            <a:r>
              <a:rPr lang="pl-PL" sz="1000" baseline="0" dirty="0"/>
              <a:t>Każda platforma ma szereg zalet i wad, jeżeli chodzi o komunikację online z wybranymi grupami docelowymi. Nietrudno jest poprawić swoje wyniki na każdej z platform, kiedy wiesz co robić, a czego nie robić. </a:t>
            </a:r>
            <a:r>
              <a:rPr lang="en-US" sz="1000" u="sng" baseline="0" dirty="0"/>
              <a:t>In the next 2 hours, we will share with you many tips &amp; tricks and introduce basic techniques, tools and tutorials that can help you in the development and execution of your Campaign.</a:t>
            </a:r>
            <a:endParaRPr lang="pl-PL"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64</a:t>
            </a:fld>
            <a:endParaRPr lang="pl-PL"/>
          </a:p>
        </p:txBody>
      </p:sp>
    </p:spTree>
    <p:extLst>
      <p:ext uri="{BB962C8B-B14F-4D97-AF65-F5344CB8AC3E}">
        <p14:creationId xmlns:p14="http://schemas.microsoft.com/office/powerpoint/2010/main" val="11891666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b="1" dirty="0"/>
              <a:t>Pytanie do uczestników: ile kanałów YouTube zaprenumerowaliście? Jakie filmy oglądacie najczęściej?</a:t>
            </a:r>
          </a:p>
          <a:p>
            <a:endParaRPr lang="pl-PL" sz="1000" dirty="0"/>
          </a:p>
          <a:p>
            <a:r>
              <a:rPr lang="pl-PL" sz="1000" dirty="0"/>
              <a:t>YouTube to 2. pod względem wielkości platforma mediów społecznościowych na świecie. To właśnie tutaj wiele osób zaczyna swoje poszukiwania ekstremistycznych treści.</a:t>
            </a:r>
          </a:p>
          <a:p>
            <a:endParaRPr lang="pl-PL" sz="1000" dirty="0"/>
          </a:p>
          <a:p>
            <a:r>
              <a:rPr lang="pl-PL" sz="1000" dirty="0"/>
              <a:t>Jeżeli reprezentujecie instytucję edukacyjną: w jaki sposób utrzymujecie równowagę między zabawnymi a edukacyjnymi, poważnymi treściami? Spora część treści w serwisie YouTube ma charakter edukacyjny, np. seria „Animate” – How to help every child fulfill their potential?</a:t>
            </a:r>
          </a:p>
          <a:p>
            <a:endParaRPr lang="pl-PL" sz="1000" baseline="0" dirty="0"/>
          </a:p>
          <a:p>
            <a:r>
              <a:rPr lang="pl-PL" sz="1000" baseline="0" dirty="0"/>
              <a:t>Kiedy pracujecie nad strategią, której celem jest komunikacja z grupami narażonymi na ryzyko, obecność na platformie YouTube także może być przydatna.</a:t>
            </a:r>
          </a:p>
          <a:p>
            <a:r>
              <a:rPr lang="pl-PL" sz="1000" baseline="0" dirty="0"/>
              <a:t>Dzięki dobrze opracowanym treściom może się wam udać wejść do </a:t>
            </a:r>
            <a:r>
              <a:rPr lang="pl-PL" sz="1000" b="1" u="sng" baseline="0" dirty="0"/>
              <a:t>komory pogłosowej</a:t>
            </a:r>
            <a:r>
              <a:rPr lang="pl-PL" sz="1000" baseline="0" dirty="0"/>
              <a:t> osób należących do docelowej grupy odbiorców.</a:t>
            </a:r>
          </a:p>
          <a:p>
            <a:endParaRPr lang="pl-PL" sz="1000" baseline="0" dirty="0"/>
          </a:p>
          <a:p>
            <a:r>
              <a:rPr lang="pl-PL" sz="1000" baseline="0" dirty="0"/>
              <a:t>Nakręcenie filmu do zamieszczenia w serwisie YouTube NIE jest trudne. Każdy to może zrobić za pomocą smartfona albo tableta. </a:t>
            </a:r>
          </a:p>
          <a:p>
            <a:r>
              <a:rPr lang="pl-PL" sz="1000" baseline="0" dirty="0"/>
              <a:t>Dostępnych jest wiele aplikacji do nagrywania, edytowania i stylizowania własnych produkcji.</a:t>
            </a:r>
          </a:p>
          <a:p>
            <a:r>
              <a:rPr lang="pl-PL" sz="1000" baseline="0" dirty="0"/>
              <a:t>Większość rzeczy można po prostu zrobić za pomocą własnego urządzenia mobilnego.</a:t>
            </a:r>
          </a:p>
          <a:p>
            <a:endParaRPr lang="pl-PL" sz="1000" baseline="0" dirty="0"/>
          </a:p>
          <a:p>
            <a:r>
              <a:rPr lang="pl-PL" sz="1000" baseline="0" dirty="0"/>
              <a:t>Prostota i pewien stopień amatorskości w produkcji może nawet podnieść wiarygodność filmu.</a:t>
            </a:r>
          </a:p>
          <a:p>
            <a:r>
              <a:rPr lang="pl-PL" sz="1000" baseline="0" dirty="0"/>
              <a:t>Nie ma znaczenia, że widzowie zobaczą, że film nie został przygotowany przez profesjonalnego filmowca – to zaleta.</a:t>
            </a:r>
          </a:p>
          <a:p>
            <a:r>
              <a:rPr lang="pl-PL" sz="1000" baseline="0" dirty="0"/>
              <a:t>To uwydatnia autentyczność komunikatu i sprawia, że jest on bardziej osobisty. </a:t>
            </a:r>
          </a:p>
          <a:p>
            <a:r>
              <a:rPr lang="pl-PL" sz="1000" baseline="0" dirty="0"/>
              <a:t>Rys „osobisty” jest kluczem do sukcesu w serwisie YouTube. Nawiązujecie rozmowę z ludźmi, którzy się wami zainteresowali i spodziewają się, że zainteresujesz się nimi – poprzez pokazanie się.</a:t>
            </a:r>
          </a:p>
          <a:p>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65</a:t>
            </a:fld>
            <a:endParaRPr lang="pl-PL"/>
          </a:p>
        </p:txBody>
      </p:sp>
    </p:spTree>
    <p:extLst>
      <p:ext uri="{BB962C8B-B14F-4D97-AF65-F5344CB8AC3E}">
        <p14:creationId xmlns:p14="http://schemas.microsoft.com/office/powerpoint/2010/main" val="17471735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dirty="0"/>
              <a:t>Właśnie dowiedzieliśmy się, że format treści w serwisie YouTube jest niezwykle łatwy w obsłudze.</a:t>
            </a:r>
          </a:p>
          <a:p>
            <a:endParaRPr lang="pl-PL" sz="1000" dirty="0"/>
          </a:p>
          <a:p>
            <a:r>
              <a:rPr lang="pl-PL" sz="1000" dirty="0"/>
              <a:t>Jak zbudować strategię treści w serwisie YouTube?</a:t>
            </a:r>
          </a:p>
          <a:p>
            <a:endParaRPr lang="pl-PL" sz="1000" baseline="0" dirty="0"/>
          </a:p>
          <a:p>
            <a:r>
              <a:rPr lang="pl-PL" sz="1000" dirty="0"/>
              <a:t>Serwis YouTube opracował 10 podstawowych zasad, które mogą być pomocne w przygotowywaniu produkcji osiągających pożądane efekty.</a:t>
            </a:r>
          </a:p>
          <a:p>
            <a:endParaRPr lang="pl-PL" sz="1000" dirty="0"/>
          </a:p>
          <a:p>
            <a:r>
              <a:rPr lang="pl-PL" sz="1000" dirty="0"/>
              <a:t>Źródło: Bit.ly/10fundamentals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66</a:t>
            </a:fld>
            <a:endParaRPr lang="pl-PL"/>
          </a:p>
        </p:txBody>
      </p:sp>
    </p:spTree>
    <p:extLst>
      <p:ext uri="{BB962C8B-B14F-4D97-AF65-F5344CB8AC3E}">
        <p14:creationId xmlns:p14="http://schemas.microsoft.com/office/powerpoint/2010/main" val="10154171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67</a:t>
            </a:fld>
            <a:endParaRPr lang="pl-PL"/>
          </a:p>
        </p:txBody>
      </p:sp>
    </p:spTree>
    <p:extLst>
      <p:ext uri="{BB962C8B-B14F-4D97-AF65-F5344CB8AC3E}">
        <p14:creationId xmlns:p14="http://schemas.microsoft.com/office/powerpoint/2010/main" val="9757758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l-PL" b="1" u="sng" dirty="0"/>
              <a:t>Rozmowa</a:t>
            </a:r>
            <a:endParaRPr lang="pl-PL" sz="1000" b="1" u="sng" dirty="0"/>
          </a:p>
          <a:p>
            <a:pPr marL="171450" indent="-171450">
              <a:buFont typeface="Arial" panose="020B0604020202020204" pitchFamily="34" charset="0"/>
              <a:buChar char="•"/>
            </a:pPr>
            <a:r>
              <a:rPr lang="pl-PL" sz="1000" dirty="0"/>
              <a:t>Zwracaj się bezpośrednio do swoich odbiorców</a:t>
            </a:r>
          </a:p>
          <a:p>
            <a:pPr marL="171450" indent="-171450">
              <a:buFont typeface="Arial" panose="020B0604020202020204" pitchFamily="34" charset="0"/>
              <a:buChar char="•"/>
            </a:pPr>
            <a:r>
              <a:rPr lang="pl-PL" sz="1000" dirty="0"/>
              <a:t>Zachowaj przystępność, szczerość, autentyczność, bez moralizowania</a:t>
            </a:r>
          </a:p>
          <a:p>
            <a:pPr marL="0" indent="0">
              <a:buFont typeface="Arial" panose="020B0604020202020204" pitchFamily="34" charset="0"/>
              <a:buNone/>
            </a:pPr>
            <a:endParaRPr lang="pl-PL" sz="1000" b="1" u="sng" dirty="0"/>
          </a:p>
          <a:p>
            <a:pPr marL="0" indent="0">
              <a:buFont typeface="Arial" panose="020B0604020202020204" pitchFamily="34" charset="0"/>
              <a:buNone/>
            </a:pPr>
            <a:r>
              <a:rPr lang="pl-PL" sz="1000" b="1" u="sng" dirty="0"/>
              <a:t>Spójność </a:t>
            </a:r>
          </a:p>
          <a:p>
            <a:pPr marL="171450" indent="-171450">
              <a:buFont typeface="Arial" panose="020B0604020202020204" pitchFamily="34" charset="0"/>
              <a:buChar char="•"/>
            </a:pPr>
            <a:r>
              <a:rPr lang="pl-PL" sz="1000" dirty="0"/>
              <a:t>Czy są silne powtarzające się elementy nawiązujące do twoich poglądów?</a:t>
            </a:r>
          </a:p>
          <a:p>
            <a:pPr marL="628650" lvl="1" indent="-171450">
              <a:buFont typeface="Arial" panose="020B0604020202020204" pitchFamily="34" charset="0"/>
              <a:buChar char="•"/>
            </a:pPr>
            <a:r>
              <a:rPr lang="pl-PL" sz="1000" dirty="0"/>
              <a:t>Planowanie &gt; bardzo trudno np. </a:t>
            </a:r>
            <a:r>
              <a:rPr lang="pl-PL" dirty="0"/>
              <a:t> </a:t>
            </a:r>
            <a:r>
              <a:rPr lang="pl-PL" sz="1000" dirty="0"/>
              <a:t>programy telewizyjne &gt; Nie rób tego, lepiej spróbuj:</a:t>
            </a:r>
          </a:p>
          <a:p>
            <a:pPr marL="628650" lvl="1" indent="-171450">
              <a:buFont typeface="Arial" panose="020B0604020202020204" pitchFamily="34" charset="0"/>
              <a:buChar char="•"/>
            </a:pPr>
            <a:r>
              <a:rPr lang="pl-PL" sz="1000" dirty="0"/>
              <a:t>Osobowość &gt; franchesca</a:t>
            </a:r>
            <a:r>
              <a:rPr lang="pl-PL" dirty="0"/>
              <a:t> </a:t>
            </a:r>
            <a:r>
              <a:rPr lang="pl-PL" sz="1000" dirty="0"/>
              <a:t>ramsey</a:t>
            </a:r>
          </a:p>
          <a:p>
            <a:pPr marL="628650" lvl="1" indent="-171450">
              <a:buFont typeface="Arial" panose="020B0604020202020204" pitchFamily="34" charset="0"/>
              <a:buChar char="•"/>
            </a:pPr>
            <a:r>
              <a:rPr lang="pl-PL" sz="1000" dirty="0"/>
              <a:t>Format &gt; tedex: 10 przykazań, kurczak</a:t>
            </a:r>
          </a:p>
          <a:p>
            <a:pPr marL="628650" lvl="1" indent="-171450">
              <a:buFont typeface="Arial" panose="020B0604020202020204" pitchFamily="34" charset="0"/>
              <a:buChar char="•"/>
            </a:pPr>
            <a:r>
              <a:rPr lang="pl-PL" sz="1000" dirty="0"/>
              <a:t>Głos &gt; perspektywa albo punkt widzenia: zawsze czerwona koszulka</a:t>
            </a:r>
            <a:r>
              <a:rPr lang="en-US" dirty="0"/>
              <a:t>	</a:t>
            </a:r>
          </a:p>
          <a:p>
            <a:pPr marL="628650" lvl="1" indent="-171450">
              <a:buFont typeface="Arial" panose="020B0604020202020204" pitchFamily="34" charset="0"/>
              <a:buChar char="•"/>
            </a:pPr>
            <a:r>
              <a:rPr lang="pl-PL" sz="1000" dirty="0"/>
              <a:t>np. Blacknerdcomedy</a:t>
            </a:r>
          </a:p>
          <a:p>
            <a:pPr marL="0" indent="0">
              <a:buFont typeface="Arial" panose="020B0604020202020204" pitchFamily="34" charset="0"/>
              <a:buNone/>
            </a:pPr>
            <a:endParaRPr lang="pl-PL" sz="1000" b="1" u="sng" dirty="0"/>
          </a:p>
          <a:p>
            <a:pPr marL="0" indent="0">
              <a:buFont typeface="Arial" panose="020B0604020202020204" pitchFamily="34" charset="0"/>
              <a:buNone/>
            </a:pPr>
            <a:r>
              <a:rPr lang="pl-PL" sz="1000" b="1" u="sng" dirty="0"/>
              <a:t>Kontynuacja</a:t>
            </a:r>
          </a:p>
          <a:p>
            <a:pPr marL="171450" indent="-171450">
              <a:buFont typeface="Arial" panose="020B0604020202020204" pitchFamily="34" charset="0"/>
              <a:buChar char="•"/>
            </a:pPr>
            <a:r>
              <a:rPr lang="pl-PL" sz="1000" dirty="0"/>
              <a:t>Jeżeli odbiorcom się podoba, czy możesz przygotować więcej?</a:t>
            </a:r>
          </a:p>
          <a:p>
            <a:pPr marL="171450" indent="-171450">
              <a:buFont typeface="Arial" panose="020B0604020202020204" pitchFamily="34" charset="0"/>
              <a:buChar char="•"/>
            </a:pPr>
            <a:r>
              <a:rPr lang="pl-PL" sz="1000" dirty="0"/>
              <a:t>Fine bros: jeżeli nie jesteśmy w stanie zrobić trzech filmów wideo dziennie, to zarzucamy ten pomysł.</a:t>
            </a:r>
          </a:p>
          <a:p>
            <a:pPr marL="171450" indent="-171450">
              <a:buFont typeface="Arial" panose="020B0604020202020204" pitchFamily="34" charset="0"/>
              <a:buChar char="•"/>
            </a:pPr>
            <a:r>
              <a:rPr lang="pl-PL" sz="1000" dirty="0"/>
              <a:t>Projekt „niewidzialni ludzie” na temat osób bezdomnych</a:t>
            </a:r>
          </a:p>
          <a:p>
            <a:pPr marL="0" indent="0">
              <a:buFont typeface="Arial" panose="020B0604020202020204" pitchFamily="34" charset="0"/>
              <a:buNone/>
            </a:pPr>
            <a:endParaRPr lang="pl-PL" sz="1000" b="1" u="sng" dirty="0"/>
          </a:p>
          <a:p>
            <a:pPr marL="0" indent="0">
              <a:buFont typeface="Arial" panose="020B0604020202020204" pitchFamily="34" charset="0"/>
              <a:buNone/>
            </a:pPr>
            <a:r>
              <a:rPr lang="pl-PL" sz="1000" b="1" u="sng" dirty="0"/>
              <a:t>Wyszukiwalność</a:t>
            </a:r>
          </a:p>
          <a:p>
            <a:pPr marL="171450" indent="-171450">
              <a:buFont typeface="Arial" panose="020B0604020202020204" pitchFamily="34" charset="0"/>
              <a:buChar char="•"/>
            </a:pPr>
            <a:r>
              <a:rPr lang="pl-PL" sz="1000" dirty="0"/>
              <a:t>Czy twoje filmy wideo będą wyszukiwalne przez przeglądarkę?</a:t>
            </a:r>
          </a:p>
          <a:p>
            <a:pPr marL="171450" indent="-171450">
              <a:buFont typeface="Arial" panose="020B0604020202020204" pitchFamily="34" charset="0"/>
              <a:buChar char="•"/>
            </a:pPr>
            <a:r>
              <a:rPr lang="pl-PL" sz="1000" dirty="0"/>
              <a:t>Zastanów się nad tytułami i opisem</a:t>
            </a:r>
          </a:p>
          <a:p>
            <a:pPr marL="171450" indent="-171450">
              <a:buFont typeface="Arial" panose="020B0604020202020204" pitchFamily="34" charset="0"/>
              <a:buChar char="•"/>
            </a:pPr>
            <a:r>
              <a:rPr lang="pl-PL" sz="1000" dirty="0"/>
              <a:t>Trending &lt;&gt; evergreen</a:t>
            </a:r>
          </a:p>
          <a:p>
            <a:pPr marL="171450" indent="-171450">
              <a:buFont typeface="Arial" panose="020B0604020202020204" pitchFamily="34" charset="0"/>
              <a:buChar char="•"/>
            </a:pPr>
            <a:r>
              <a:rPr lang="pl-PL" sz="1000" dirty="0"/>
              <a:t>Trzy pierwsze słowa muszą pasować do trendów &gt; google.com/trends/explore</a:t>
            </a:r>
          </a:p>
          <a:p>
            <a:pPr marL="171450" indent="-171450">
              <a:buFont typeface="Arial" panose="020B0604020202020204" pitchFamily="34" charset="0"/>
              <a:buChar char="•"/>
            </a:pPr>
            <a:r>
              <a:rPr lang="pl-PL" sz="1000" dirty="0"/>
              <a:t>np. Telfaz11 no woman no drive</a:t>
            </a:r>
          </a:p>
          <a:p>
            <a:pPr marL="0" indent="0">
              <a:buFont typeface="Arial" panose="020B0604020202020204" pitchFamily="34" charset="0"/>
              <a:buNone/>
            </a:pPr>
            <a:endParaRPr lang="pl-PL" sz="1200" b="1" i="0" u="sng" kern="1200" dirty="0">
              <a:solidFill>
                <a:schemeClr val="tx1"/>
              </a:solidFill>
              <a:effectLst/>
              <a:latin typeface="+mn-lt"/>
              <a:ea typeface="+mn-ea"/>
              <a:cs typeface="+mn-cs"/>
            </a:endParaRPr>
          </a:p>
          <a:p>
            <a:pPr marL="0" indent="0">
              <a:buFont typeface="Arial" panose="020B0604020202020204" pitchFamily="34" charset="0"/>
              <a:buNone/>
            </a:pPr>
            <a:r>
              <a:rPr lang="pl-PL" sz="1200" b="1" i="0" u="sng" kern="1200" dirty="0">
                <a:solidFill>
                  <a:schemeClr val="tx1"/>
                </a:solidFill>
                <a:effectLst/>
                <a:latin typeface="+mn-lt"/>
              </a:rPr>
              <a:t>Współpraca</a:t>
            </a:r>
          </a:p>
          <a:p>
            <a:pPr marL="171450" indent="-171450">
              <a:buFont typeface="Arial" panose="020B0604020202020204" pitchFamily="34" charset="0"/>
              <a:buChar char="•"/>
            </a:pPr>
            <a:r>
              <a:rPr lang="pl-PL" sz="1200" i="0" kern="1200" dirty="0">
                <a:solidFill>
                  <a:schemeClr val="tx1"/>
                </a:solidFill>
                <a:effectLst/>
                <a:latin typeface="+mn-lt"/>
              </a:rPr>
              <a:t>Wbuduj „krzesło dla gościa” w swój pokaz.</a:t>
            </a:r>
          </a:p>
          <a:p>
            <a:pPr marL="171450" indent="-171450">
              <a:buFont typeface="Arial" panose="020B0604020202020204" pitchFamily="34" charset="0"/>
              <a:buChar char="•"/>
            </a:pPr>
            <a:r>
              <a:rPr lang="pl-PL" sz="1200" i="0" kern="1200" dirty="0">
                <a:solidFill>
                  <a:schemeClr val="tx1"/>
                </a:solidFill>
                <a:effectLst/>
                <a:latin typeface="+mn-lt"/>
              </a:rPr>
              <a:t>Zaprojektuj pokaz w taki sposób, aby</a:t>
            </a:r>
            <a:r>
              <a:rPr lang="pl-PL" dirty="0"/>
              <a:t> </a:t>
            </a:r>
            <a:r>
              <a:rPr lang="pl-PL" sz="1200" i="0" kern="1200" dirty="0">
                <a:solidFill>
                  <a:schemeClr val="tx1"/>
                </a:solidFill>
                <a:effectLst/>
                <a:latin typeface="+mn-lt"/>
              </a:rPr>
              <a:t>łatwo i naturalnie było zapraszać gwiazdy na gościnne występy.</a:t>
            </a:r>
          </a:p>
          <a:p>
            <a:pPr marL="171450" indent="-171450">
              <a:buFont typeface="Arial" panose="020B0604020202020204" pitchFamily="34" charset="0"/>
              <a:buChar char="•"/>
            </a:pPr>
            <a:r>
              <a:rPr lang="pl-PL" sz="1200" i="0" kern="1200" dirty="0">
                <a:solidFill>
                  <a:schemeClr val="tx1"/>
                </a:solidFill>
                <a:effectLst/>
                <a:latin typeface="+mn-lt"/>
              </a:rPr>
              <a:t>Nawiązuj kontakt z odpowiednimi partnerami. Znajdź</a:t>
            </a:r>
            <a:r>
              <a:rPr lang="pl-PL" dirty="0"/>
              <a:t> </a:t>
            </a:r>
            <a:r>
              <a:rPr lang="pl-PL" sz="1200" i="0" kern="1200" dirty="0">
                <a:solidFill>
                  <a:schemeClr val="tx1"/>
                </a:solidFill>
                <a:effectLst/>
                <a:latin typeface="+mn-lt"/>
              </a:rPr>
              <a:t>twórców w swoim stylu lub niszę o</a:t>
            </a:r>
            <a:r>
              <a:rPr lang="pl-PL" dirty="0"/>
              <a:t> </a:t>
            </a:r>
            <a:r>
              <a:rPr lang="pl-PL" sz="1200" i="0" kern="1200" dirty="0">
                <a:solidFill>
                  <a:schemeClr val="tx1"/>
                </a:solidFill>
                <a:effectLst/>
                <a:latin typeface="+mn-lt"/>
              </a:rPr>
              <a:t>podobnej liczbie abonentów.</a:t>
            </a:r>
            <a:br>
              <a:rPr dirty="0"/>
            </a:br>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68</a:t>
            </a:fld>
            <a:endParaRPr lang="pl-PL"/>
          </a:p>
        </p:txBody>
      </p:sp>
    </p:spTree>
    <p:extLst>
      <p:ext uri="{BB962C8B-B14F-4D97-AF65-F5344CB8AC3E}">
        <p14:creationId xmlns:p14="http://schemas.microsoft.com/office/powerpoint/2010/main" val="20959428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dirty="0"/>
              <a:t>https://www.youtube.com/watch?feature=player_embedded&amp;v=YpKAtk5C0lM</a:t>
            </a:r>
          </a:p>
          <a:p>
            <a:endParaRPr lang="pl-PL" sz="1000" dirty="0"/>
          </a:p>
          <a:p>
            <a:r>
              <a:rPr lang="pl-PL" sz="1000" dirty="0"/>
              <a:t>https://www.youtube.com/nonprofits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69</a:t>
            </a:fld>
            <a:endParaRPr lang="pl-PL"/>
          </a:p>
        </p:txBody>
      </p:sp>
    </p:spTree>
    <p:extLst>
      <p:ext uri="{BB962C8B-B14F-4D97-AF65-F5344CB8AC3E}">
        <p14:creationId xmlns:p14="http://schemas.microsoft.com/office/powerpoint/2010/main" val="3128700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sng" dirty="0"/>
              <a:t>Question to the participants:</a:t>
            </a:r>
            <a:r>
              <a:rPr lang="en-US" sz="1000" b="1" u="sng" baseline="0" dirty="0"/>
              <a:t> how many Friends do you have on Facebook? How many posts do you post daily? And how many Likes do you give daily to posts by your friends?</a:t>
            </a:r>
            <a:endParaRPr lang="en-US" sz="1000" b="1" u="sng" dirty="0"/>
          </a:p>
          <a:p>
            <a:endParaRPr lang="en-US" sz="1000" u="sng" dirty="0"/>
          </a:p>
          <a:p>
            <a:r>
              <a:rPr lang="en-US" sz="1000" u="sng" dirty="0"/>
              <a:t>Explains the size and importance of Facebook on a global scale.</a:t>
            </a:r>
          </a:p>
          <a:p>
            <a:endParaRPr lang="en-US" sz="1000" u="sng" dirty="0"/>
          </a:p>
          <a:p>
            <a:r>
              <a:rPr lang="en-US" sz="1000" u="sng" dirty="0"/>
              <a:t>Inspires</a:t>
            </a:r>
            <a:r>
              <a:rPr lang="en-US" sz="1000" u="sng" baseline="0" dirty="0"/>
              <a:t> to approach the internet as a platform for inter-action and communication instead of sending information</a:t>
            </a:r>
          </a:p>
          <a:p>
            <a:endParaRPr lang="en-US" sz="1000" u="sng" baseline="0" dirty="0"/>
          </a:p>
          <a:p>
            <a:r>
              <a:rPr lang="en-US" sz="1000" u="sng" baseline="0" dirty="0"/>
              <a:t>Fail harder</a:t>
            </a:r>
            <a:endParaRPr lang="en-US" sz="1000" u="sng" dirty="0"/>
          </a:p>
          <a:p>
            <a:endParaRPr lang="pl-PL" sz="1000" u="sng" dirty="0"/>
          </a:p>
          <a:p>
            <a:endParaRPr lang="pl-PL" sz="1000" u="sng" dirty="0"/>
          </a:p>
          <a:p>
            <a:endParaRPr lang="pl-PL" sz="1000" u="sng" dirty="0"/>
          </a:p>
          <a:p>
            <a:endParaRPr lang="pl-PL" sz="1000" u="sng" dirty="0"/>
          </a:p>
          <a:p>
            <a:endParaRPr lang="pl-PL" sz="1000" u="sng" baseline="0" dirty="0"/>
          </a:p>
          <a:p>
            <a:endParaRPr lang="pl-PL"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70</a:t>
            </a:fld>
            <a:endParaRPr lang="pl-PL"/>
          </a:p>
        </p:txBody>
      </p:sp>
    </p:spTree>
    <p:extLst>
      <p:ext uri="{BB962C8B-B14F-4D97-AF65-F5344CB8AC3E}">
        <p14:creationId xmlns:p14="http://schemas.microsoft.com/office/powerpoint/2010/main" val="9811573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b="1" u="none" dirty="0"/>
              <a:t>Więcej wskazówek</a:t>
            </a:r>
          </a:p>
          <a:p>
            <a:pPr marL="171450" indent="-171450">
              <a:buFont typeface="Arial" panose="020B0604020202020204" pitchFamily="34" charset="0"/>
              <a:buChar char="•"/>
            </a:pPr>
            <a:r>
              <a:rPr lang="pl-PL" sz="1000" dirty="0"/>
              <a:t>Mniej znaczy więcej</a:t>
            </a:r>
          </a:p>
          <a:p>
            <a:pPr marL="171450" indent="-171450">
              <a:buFont typeface="Arial" panose="020B0604020202020204" pitchFamily="34" charset="0"/>
              <a:buChar char="•"/>
            </a:pPr>
            <a:r>
              <a:rPr lang="pl-PL" sz="1000" dirty="0"/>
              <a:t>Mniej dekonstrukcyjnych wpisów wywiera lepszy efekt</a:t>
            </a:r>
          </a:p>
          <a:p>
            <a:pPr marL="171450" indent="-171450">
              <a:buFont typeface="Arial" panose="020B0604020202020204" pitchFamily="34" charset="0"/>
              <a:buChar char="•"/>
            </a:pPr>
            <a:r>
              <a:rPr lang="pl-PL" sz="1000" baseline="0" dirty="0"/>
              <a:t>Bardziej konkretne wpisy są lepiej postrzegane – nie więcej niż 1-3 wiadomości dziennie</a:t>
            </a:r>
          </a:p>
          <a:p>
            <a:pPr marL="171450" indent="-171450">
              <a:buFont typeface="Arial" panose="020B0604020202020204" pitchFamily="34" charset="0"/>
              <a:buChar char="•"/>
            </a:pPr>
            <a:endParaRPr lang="pl-PL" sz="1000" baseline="0" dirty="0"/>
          </a:p>
          <a:p>
            <a:pPr marL="171450" indent="-171450">
              <a:buFont typeface="Arial" panose="020B0604020202020204" pitchFamily="34" charset="0"/>
              <a:buChar char="•"/>
            </a:pPr>
            <a:r>
              <a:rPr lang="pl-PL" sz="1000" dirty="0"/>
              <a:t>Aktualność = dostosowywanie swojej wiadomości, wpisu, materiałów wizualnych do bieżących zdarzeń, historii i aktywności swojej społeczności, otoczenia, profesjonalnych mediów</a:t>
            </a:r>
          </a:p>
          <a:p>
            <a:pPr marL="0" indent="0">
              <a:buFont typeface="Arial" panose="020B0604020202020204" pitchFamily="34" charset="0"/>
              <a:buNone/>
            </a:pPr>
            <a:endParaRPr lang="pl-PL" sz="1000" baseline="0" dirty="0"/>
          </a:p>
          <a:p>
            <a:pPr marL="171450" indent="-171450">
              <a:buFont typeface="Arial" panose="020B0604020202020204" pitchFamily="34" charset="0"/>
              <a:buChar char="•"/>
            </a:pPr>
            <a:r>
              <a:rPr lang="pl-PL" sz="1000" baseline="0" dirty="0"/>
              <a:t>Oddziel odbiorców organicznych od płatnych (patrz reklamy na Facebooku)</a:t>
            </a:r>
          </a:p>
          <a:p>
            <a:pPr marL="171450" indent="-171450">
              <a:buFont typeface="Arial" panose="020B0604020202020204" pitchFamily="34" charset="0"/>
              <a:buChar char="•"/>
            </a:pPr>
            <a:endParaRPr lang="pl-PL" sz="1000"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b="0" u="none" baseline="0" dirty="0"/>
              <a:t>Powiąż Facebooka z Instagramem</a:t>
            </a:r>
            <a:endParaRPr lang="pl-PL" sz="1000" b="0" u="non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71</a:t>
            </a:fld>
            <a:endParaRPr lang="pl-PL"/>
          </a:p>
        </p:txBody>
      </p:sp>
    </p:spTree>
    <p:extLst>
      <p:ext uri="{BB962C8B-B14F-4D97-AF65-F5344CB8AC3E}">
        <p14:creationId xmlns:p14="http://schemas.microsoft.com/office/powerpoint/2010/main" val="8796693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pl-PL" sz="1000" b="1" baseline="0" dirty="0"/>
              <a:t>Oddziel odbiorców organicznych od płatnych &gt; Facebook oferuje kilka narzędzi, które </a:t>
            </a:r>
            <a:r>
              <a:rPr lang="pl-PL" sz="1000" b="1" dirty="0"/>
              <a:t>mogą pomóc w docieraniu do </a:t>
            </a:r>
            <a:r>
              <a:rPr lang="pl-PL" sz="1000" b="1" u="sng" dirty="0"/>
              <a:t>nowych</a:t>
            </a:r>
            <a:r>
              <a:rPr lang="pl-PL" sz="1000" b="1" dirty="0"/>
              <a:t> ludzi </a:t>
            </a:r>
          </a:p>
          <a:p>
            <a:endParaRPr lang="pl-PL" sz="1000" b="1" u="sng" kern="1200" dirty="0">
              <a:solidFill>
                <a:schemeClr val="tx1"/>
              </a:solidFill>
              <a:effectLst/>
              <a:latin typeface="+mn-lt"/>
              <a:ea typeface="+mn-ea"/>
              <a:cs typeface="+mn-cs"/>
            </a:endParaRPr>
          </a:p>
          <a:p>
            <a:r>
              <a:rPr lang="pl-PL" sz="1000" b="0" u="none" kern="1200" dirty="0">
                <a:solidFill>
                  <a:schemeClr val="tx1"/>
                </a:solidFill>
                <a:effectLst/>
                <a:latin typeface="+mn-lt"/>
              </a:rPr>
              <a:t>1. Reklamy na Facebooku</a:t>
            </a:r>
            <a:r>
              <a:rPr lang="pl-PL" dirty="0"/>
              <a:t> </a:t>
            </a:r>
            <a:r>
              <a:rPr lang="pl-PL" sz="1000" b="0" u="none" kern="1200" dirty="0">
                <a:solidFill>
                  <a:schemeClr val="tx1"/>
                </a:solidFill>
                <a:effectLst/>
                <a:latin typeface="+mn-lt"/>
              </a:rPr>
              <a:t>dla organizacji niekomercyjnych: </a:t>
            </a:r>
            <a:r>
              <a:rPr lang="pl-PL" sz="1000" b="0" u="none" dirty="0"/>
              <a:t>https://nonprofits.fb.com/topic/ads/</a:t>
            </a:r>
          </a:p>
          <a:p>
            <a:r>
              <a:rPr lang="pl-PL" sz="1000" b="0" u="none" kern="1200" dirty="0">
                <a:solidFill>
                  <a:schemeClr val="tx1"/>
                </a:solidFill>
                <a:effectLst/>
                <a:latin typeface="+mn-lt"/>
              </a:rPr>
              <a:t>2. Na stronie SMB Facebooka dostępne są rozmaite narzędzia, które możesz wykorzystać dla swojej sprawy:</a:t>
            </a:r>
            <a:r>
              <a:rPr lang="pl-PL" dirty="0"/>
              <a:t> </a:t>
            </a:r>
            <a:r>
              <a:rPr lang="pl-PL" sz="1000" u="sng" kern="1200" dirty="0">
                <a:solidFill>
                  <a:schemeClr val="tx1"/>
                </a:solidFill>
                <a:effectLst/>
                <a:latin typeface="+mn-lt"/>
                <a:hlinkClick r:id="rId3"/>
              </a:rPr>
              <a:t>https://www.facebook.com/blueprint?attachment_canonical_url=https%3A%2F%2Fwww.facebook.com%2Fblueprint</a:t>
            </a:r>
            <a:endParaRPr lang="pl-PL" sz="1000" kern="1200" dirty="0">
              <a:solidFill>
                <a:schemeClr val="tx1"/>
              </a:solidFill>
              <a:effectLst/>
              <a:latin typeface="+mn-lt"/>
              <a:ea typeface="+mn-ea"/>
              <a:cs typeface="+mn-cs"/>
            </a:endParaRPr>
          </a:p>
          <a:p>
            <a:r>
              <a:rPr lang="pl-PL" sz="1000" kern="1200" dirty="0">
                <a:solidFill>
                  <a:schemeClr val="tx1"/>
                </a:solidFill>
                <a:effectLst/>
                <a:latin typeface="+mn-lt"/>
              </a:rPr>
              <a:t> </a:t>
            </a:r>
            <a:endParaRPr lang="pl-PL" sz="1000" kern="1200" dirty="0">
              <a:solidFill>
                <a:schemeClr val="tx1"/>
              </a:solidFill>
              <a:effectLst/>
              <a:latin typeface="+mn-lt"/>
              <a:ea typeface="+mn-ea"/>
              <a:cs typeface="+mn-cs"/>
            </a:endParaRPr>
          </a:p>
          <a:p>
            <a:r>
              <a:rPr lang="pl-PL" sz="1000" b="1" dirty="0"/>
              <a:t>Argumenty przemawiające</a:t>
            </a:r>
            <a:r>
              <a:rPr lang="pl-PL" dirty="0"/>
              <a:t> </a:t>
            </a:r>
            <a:r>
              <a:rPr lang="pl-PL" sz="1000" b="1" baseline="0" dirty="0"/>
              <a:t>za płatnymi reklamami</a:t>
            </a:r>
          </a:p>
          <a:p>
            <a:pPr marL="171450" lvl="0" indent="-171450">
              <a:buFont typeface="Arial" panose="020B0604020202020204" pitchFamily="34" charset="0"/>
              <a:buChar char="•"/>
            </a:pPr>
            <a:r>
              <a:rPr lang="pl-PL" sz="1000" kern="1200" dirty="0">
                <a:solidFill>
                  <a:schemeClr val="tx1"/>
                </a:solidFill>
                <a:effectLst/>
                <a:latin typeface="+mn-lt"/>
              </a:rPr>
              <a:t>Znajdywanie nowych zwolenników dzięki</a:t>
            </a:r>
            <a:r>
              <a:rPr lang="pl-PL" dirty="0"/>
              <a:t> </a:t>
            </a:r>
            <a:r>
              <a:rPr lang="pl-PL" sz="1000" kern="1200" dirty="0">
                <a:solidFill>
                  <a:schemeClr val="tx1"/>
                </a:solidFill>
                <a:effectLst/>
                <a:latin typeface="+mn-lt"/>
              </a:rPr>
              <a:t>wychodzeniu</a:t>
            </a:r>
            <a:r>
              <a:rPr lang="pl-PL" dirty="0"/>
              <a:t> </a:t>
            </a:r>
            <a:r>
              <a:rPr lang="pl-PL" sz="1000" kern="1200" dirty="0">
                <a:solidFill>
                  <a:schemeClr val="tx1"/>
                </a:solidFill>
                <a:effectLst/>
                <a:latin typeface="+mn-lt"/>
              </a:rPr>
              <a:t>poza</a:t>
            </a:r>
            <a:r>
              <a:rPr lang="pl-PL" dirty="0"/>
              <a:t> </a:t>
            </a:r>
            <a:r>
              <a:rPr lang="pl-PL" sz="1000" kern="1200" dirty="0">
                <a:solidFill>
                  <a:schemeClr val="tx1"/>
                </a:solidFill>
                <a:effectLst/>
                <a:latin typeface="+mn-lt"/>
              </a:rPr>
              <a:t>istniejącą</a:t>
            </a:r>
            <a:r>
              <a:rPr lang="pl-PL" dirty="0"/>
              <a:t> </a:t>
            </a:r>
            <a:r>
              <a:rPr lang="pl-PL" sz="1000" kern="1200" dirty="0">
                <a:solidFill>
                  <a:schemeClr val="tx1"/>
                </a:solidFill>
                <a:effectLst/>
                <a:latin typeface="+mn-lt"/>
              </a:rPr>
              <a:t>społeczność</a:t>
            </a:r>
          </a:p>
          <a:p>
            <a:pPr marL="171450" lvl="0" indent="-171450">
              <a:buFont typeface="Arial" panose="020B0604020202020204" pitchFamily="34" charset="0"/>
              <a:buChar char="•"/>
            </a:pPr>
            <a:r>
              <a:rPr lang="pl-PL" sz="1000" kern="1200" dirty="0">
                <a:solidFill>
                  <a:schemeClr val="tx1"/>
                </a:solidFill>
                <a:effectLst/>
                <a:latin typeface="+mn-lt"/>
              </a:rPr>
              <a:t>Docieranie do</a:t>
            </a:r>
            <a:r>
              <a:rPr lang="pl-PL" dirty="0"/>
              <a:t> </a:t>
            </a:r>
            <a:r>
              <a:rPr lang="pl-PL" sz="1000" kern="1200" dirty="0">
                <a:solidFill>
                  <a:schemeClr val="tx1"/>
                </a:solidFill>
                <a:effectLst/>
                <a:latin typeface="+mn-lt"/>
              </a:rPr>
              <a:t>ludzi</a:t>
            </a:r>
            <a:r>
              <a:rPr lang="pl-PL" dirty="0"/>
              <a:t>, </a:t>
            </a:r>
            <a:r>
              <a:rPr lang="pl-PL" sz="1000" kern="1200" dirty="0">
                <a:solidFill>
                  <a:schemeClr val="tx1"/>
                </a:solidFill>
                <a:effectLst/>
                <a:latin typeface="+mn-lt"/>
              </a:rPr>
              <a:t>którzy są podobni</a:t>
            </a:r>
            <a:r>
              <a:rPr lang="pl-PL" dirty="0"/>
              <a:t> </a:t>
            </a:r>
            <a:r>
              <a:rPr lang="pl-PL" sz="1000" kern="1200" dirty="0">
                <a:solidFill>
                  <a:schemeClr val="tx1"/>
                </a:solidFill>
                <a:effectLst/>
                <a:latin typeface="+mn-lt"/>
              </a:rPr>
              <a:t>do</a:t>
            </a:r>
            <a:r>
              <a:rPr lang="pl-PL" dirty="0"/>
              <a:t> </a:t>
            </a:r>
            <a:r>
              <a:rPr lang="pl-PL" sz="1000" kern="1200" dirty="0">
                <a:solidFill>
                  <a:schemeClr val="tx1"/>
                </a:solidFill>
                <a:effectLst/>
                <a:latin typeface="+mn-lt"/>
              </a:rPr>
              <a:t>twoich</a:t>
            </a:r>
            <a:r>
              <a:rPr lang="pl-PL" dirty="0"/>
              <a:t> </a:t>
            </a:r>
            <a:r>
              <a:rPr lang="pl-PL" sz="1000" kern="1200" dirty="0">
                <a:solidFill>
                  <a:schemeClr val="tx1"/>
                </a:solidFill>
                <a:effectLst/>
                <a:latin typeface="+mn-lt"/>
              </a:rPr>
              <a:t>już pozyskanych zwolenników</a:t>
            </a:r>
          </a:p>
          <a:p>
            <a:pPr marL="171450" lvl="0" indent="-171450">
              <a:buFont typeface="Arial" panose="020B0604020202020204" pitchFamily="34" charset="0"/>
              <a:buChar char="•"/>
            </a:pPr>
            <a:r>
              <a:rPr lang="pl-PL" sz="1000" kern="1200" dirty="0">
                <a:solidFill>
                  <a:schemeClr val="tx1"/>
                </a:solidFill>
                <a:effectLst/>
                <a:latin typeface="+mn-lt"/>
              </a:rPr>
              <a:t>Zadbanie, aby większa część</a:t>
            </a:r>
            <a:r>
              <a:rPr lang="pl-PL" dirty="0"/>
              <a:t> </a:t>
            </a:r>
            <a:r>
              <a:rPr lang="pl-PL" sz="1000" kern="1200" dirty="0">
                <a:solidFill>
                  <a:schemeClr val="tx1"/>
                </a:solidFill>
                <a:effectLst/>
                <a:latin typeface="+mn-lt"/>
              </a:rPr>
              <a:t>odbiorców</a:t>
            </a:r>
            <a:r>
              <a:rPr lang="pl-PL" dirty="0"/>
              <a:t> </a:t>
            </a:r>
            <a:r>
              <a:rPr lang="pl-PL" sz="1000" kern="1200" dirty="0">
                <a:solidFill>
                  <a:schemeClr val="tx1"/>
                </a:solidFill>
                <a:effectLst/>
                <a:latin typeface="+mn-lt"/>
              </a:rPr>
              <a:t>zobaczyła</a:t>
            </a:r>
            <a:r>
              <a:rPr lang="pl-PL" dirty="0"/>
              <a:t> </a:t>
            </a:r>
            <a:r>
              <a:rPr lang="pl-PL" sz="1000" kern="1200" dirty="0">
                <a:solidFill>
                  <a:schemeClr val="tx1"/>
                </a:solidFill>
                <a:effectLst/>
                <a:latin typeface="+mn-lt"/>
              </a:rPr>
              <a:t>ważny wpis</a:t>
            </a:r>
          </a:p>
          <a:p>
            <a:pPr marL="171450" lvl="0" indent="-171450">
              <a:buFont typeface="Arial" panose="020B0604020202020204" pitchFamily="34" charset="0"/>
              <a:buChar char="•"/>
            </a:pPr>
            <a:r>
              <a:rPr lang="pl-PL" sz="1000" kern="1200" dirty="0">
                <a:solidFill>
                  <a:schemeClr val="tx1"/>
                </a:solidFill>
                <a:effectLst/>
                <a:latin typeface="+mn-lt"/>
              </a:rPr>
              <a:t>Rozsyłanie wezwań do działania do</a:t>
            </a:r>
            <a:r>
              <a:rPr lang="pl-PL" dirty="0"/>
              <a:t> </a:t>
            </a:r>
            <a:r>
              <a:rPr lang="pl-PL" sz="1000" kern="1200" dirty="0">
                <a:solidFill>
                  <a:schemeClr val="tx1"/>
                </a:solidFill>
                <a:effectLst/>
                <a:latin typeface="+mn-lt"/>
              </a:rPr>
              <a:t>osób</a:t>
            </a:r>
            <a:r>
              <a:rPr lang="pl-PL" dirty="0"/>
              <a:t> </a:t>
            </a:r>
            <a:r>
              <a:rPr lang="pl-PL" sz="1000" kern="1200" dirty="0">
                <a:solidFill>
                  <a:schemeClr val="tx1"/>
                </a:solidFill>
                <a:effectLst/>
                <a:latin typeface="+mn-lt"/>
              </a:rPr>
              <a:t>o</a:t>
            </a:r>
            <a:r>
              <a:rPr lang="pl-PL" dirty="0"/>
              <a:t> </a:t>
            </a:r>
            <a:r>
              <a:rPr lang="pl-PL" sz="1000" kern="1200" dirty="0">
                <a:solidFill>
                  <a:schemeClr val="tx1"/>
                </a:solidFill>
                <a:effectLst/>
                <a:latin typeface="+mn-lt"/>
              </a:rPr>
              <a:t>określonych</a:t>
            </a:r>
            <a:r>
              <a:rPr lang="pl-PL" dirty="0"/>
              <a:t> </a:t>
            </a:r>
            <a:r>
              <a:rPr lang="pl-PL" sz="1000" kern="1200" dirty="0">
                <a:solidFill>
                  <a:schemeClr val="tx1"/>
                </a:solidFill>
                <a:effectLst/>
                <a:latin typeface="+mn-lt"/>
              </a:rPr>
              <a:t>cechach demograficznych, zainteresowaniach lub przejawiających specyficzne zachowania</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Pobudzanie określonych zachowań, takich jak zaglądanie do twojej witryny albo zapisanie się na listę mailingową.</a:t>
            </a:r>
            <a:endParaRPr lang="pl-PL" sz="1000" dirty="0"/>
          </a:p>
          <a:p>
            <a:pPr marL="171450" indent="-171450">
              <a:buFont typeface="Arial" panose="020B0604020202020204" pitchFamily="34" charset="0"/>
              <a:buChar char="•"/>
            </a:pPr>
            <a:endParaRPr lang="pl-PL" sz="1000" dirty="0"/>
          </a:p>
          <a:p>
            <a:r>
              <a:rPr lang="pl-PL" sz="1000" kern="1200" dirty="0">
                <a:solidFill>
                  <a:schemeClr val="tx1"/>
                </a:solidFill>
                <a:effectLst/>
                <a:latin typeface="+mn-lt"/>
              </a:rPr>
              <a:t>Reklamy na Facebooku mogą dotrzeć do </a:t>
            </a:r>
            <a:r>
              <a:rPr lang="pl-PL" sz="1000" u="sng" kern="1200" dirty="0">
                <a:solidFill>
                  <a:schemeClr val="tx1"/>
                </a:solidFill>
                <a:effectLst/>
                <a:latin typeface="+mn-lt"/>
              </a:rPr>
              <a:t>nowych</a:t>
            </a:r>
            <a:r>
              <a:rPr lang="pl-PL" sz="1000" kern="1200" dirty="0">
                <a:solidFill>
                  <a:schemeClr val="tx1"/>
                </a:solidFill>
                <a:effectLst/>
                <a:latin typeface="+mn-lt"/>
              </a:rPr>
              <a:t> osób na Facebooku, które mogą być zainteresowane twoją organizacją.</a:t>
            </a:r>
            <a:endParaRPr lang="pl-PL" sz="1000" kern="1200" dirty="0">
              <a:solidFill>
                <a:schemeClr val="tx1"/>
              </a:solidFill>
              <a:effectLst/>
              <a:latin typeface="+mn-lt"/>
              <a:ea typeface="+mn-ea"/>
              <a:cs typeface="+mn-cs"/>
            </a:endParaRPr>
          </a:p>
          <a:p>
            <a:r>
              <a:rPr lang="pl-PL" sz="1000" kern="1200" dirty="0">
                <a:solidFill>
                  <a:schemeClr val="tx1"/>
                </a:solidFill>
                <a:effectLst/>
                <a:latin typeface="+mn-lt"/>
              </a:rPr>
              <a:t>Reklamy na Facebooku to płatne lokowanie treści na Faceboooku. Reklamy mogą pojawiać się bezpośrednio w kanale informacyjnym lub w kolumnie po prawej stronie. </a:t>
            </a:r>
            <a:endParaRPr lang="pl-PL" sz="1000" kern="1200" dirty="0">
              <a:solidFill>
                <a:schemeClr val="tx1"/>
              </a:solidFill>
              <a:effectLst/>
              <a:latin typeface="+mn-lt"/>
              <a:ea typeface="+mn-ea"/>
              <a:cs typeface="+mn-cs"/>
            </a:endParaRPr>
          </a:p>
          <a:p>
            <a:r>
              <a:rPr lang="pl-PL" sz="1000" kern="1200" dirty="0">
                <a:solidFill>
                  <a:schemeClr val="tx1"/>
                </a:solidFill>
                <a:effectLst/>
                <a:latin typeface="+mn-lt"/>
              </a:rPr>
              <a:t>Reklamy są szczególnie przydatne wtedy, kiedy chcesz dotrzeć do nowych osób na Facebooku albo pokazać swój komunikat określonym odbiorcom. </a:t>
            </a:r>
            <a:endParaRPr lang="pl-PL" sz="1000" kern="1200" dirty="0">
              <a:solidFill>
                <a:schemeClr val="tx1"/>
              </a:solidFill>
              <a:effectLst/>
              <a:latin typeface="+mn-lt"/>
              <a:ea typeface="+mn-ea"/>
              <a:cs typeface="+mn-cs"/>
            </a:endParaRPr>
          </a:p>
          <a:p>
            <a:r>
              <a:rPr lang="pl-PL" sz="1000" kern="1200" dirty="0">
                <a:solidFill>
                  <a:schemeClr val="tx1"/>
                </a:solidFill>
                <a:effectLst/>
                <a:latin typeface="+mn-lt"/>
              </a:rPr>
              <a:t>Reklamy są dostępne przy dowolnej wysokości budżetu, zaczynając od 5 euro.</a:t>
            </a:r>
            <a:endParaRPr lang="pl-PL" sz="1000" kern="1200" dirty="0">
              <a:solidFill>
                <a:schemeClr val="tx1"/>
              </a:solidFill>
              <a:effectLst/>
              <a:latin typeface="+mn-lt"/>
              <a:ea typeface="+mn-ea"/>
              <a:cs typeface="+mn-cs"/>
            </a:endParaRPr>
          </a:p>
          <a:p>
            <a:endParaRPr lang="pl-PL" sz="1000" kern="1200" dirty="0">
              <a:solidFill>
                <a:schemeClr val="tx1"/>
              </a:solidFill>
              <a:effectLst/>
              <a:latin typeface="+mn-lt"/>
              <a:ea typeface="+mn-ea"/>
              <a:cs typeface="+mn-cs"/>
            </a:endParaRPr>
          </a:p>
          <a:p>
            <a:r>
              <a:rPr lang="pl-PL" sz="1000" kern="1200" dirty="0">
                <a:solidFill>
                  <a:schemeClr val="tx1"/>
                </a:solidFill>
                <a:effectLst/>
                <a:latin typeface="+mn-lt"/>
              </a:rPr>
              <a:t>Do czego mogą posłużyć reklamy mojej niekomercyjnej organizacji?</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Znajdywanie nowych zwolenników dzięki wychodzeniu poza istniejącą społeczność</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Docieranie do ludzi, którzy są podobni do twoich już pozyskanych zwolenników</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Zadbanie, aby większa część odbiorców zobaczyła ważny wpis</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Rozsyłanie wezwań do działania do osób o określonych cechach demograficznych, zainteresowaniach lub przejawiających specyficzne zachowania</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Pobudzanie określonych zachowań, takich jak zaglądanie do twojej witryny albo zapisanie się na listę mailingową.</a:t>
            </a:r>
            <a:endParaRPr lang="pl-PL" sz="1000" kern="1200" dirty="0">
              <a:solidFill>
                <a:schemeClr val="tx1"/>
              </a:solidFill>
              <a:effectLst/>
              <a:latin typeface="+mn-lt"/>
              <a:ea typeface="+mn-ea"/>
              <a:cs typeface="+mn-cs"/>
            </a:endParaRPr>
          </a:p>
          <a:p>
            <a:endParaRPr lang="pl-PL" sz="1000" kern="1200" dirty="0">
              <a:solidFill>
                <a:schemeClr val="tx1"/>
              </a:solidFill>
              <a:effectLst/>
              <a:latin typeface="+mn-lt"/>
              <a:ea typeface="+mn-ea"/>
              <a:cs typeface="+mn-cs"/>
            </a:endParaRPr>
          </a:p>
          <a:p>
            <a:r>
              <a:rPr lang="pl-PL" sz="1000" kern="1200" dirty="0">
                <a:solidFill>
                  <a:schemeClr val="tx1"/>
                </a:solidFill>
                <a:effectLst/>
                <a:latin typeface="+mn-lt"/>
              </a:rPr>
              <a:t>Jak stworzyć reklamę?</a:t>
            </a:r>
            <a:endParaRPr lang="pl-PL" sz="1000" kern="1200" dirty="0">
              <a:solidFill>
                <a:schemeClr val="tx1"/>
              </a:solidFill>
              <a:effectLst/>
              <a:latin typeface="+mn-lt"/>
              <a:ea typeface="+mn-ea"/>
              <a:cs typeface="+mn-cs"/>
            </a:endParaRPr>
          </a:p>
          <a:p>
            <a:pPr marL="228600" indent="-228600">
              <a:buFont typeface="+mj-lt"/>
              <a:buAutoNum type="arabicPeriod"/>
            </a:pPr>
            <a:r>
              <a:rPr lang="pl-PL" sz="1000" kern="1200" dirty="0">
                <a:solidFill>
                  <a:schemeClr val="tx1"/>
                </a:solidFill>
                <a:effectLst/>
                <a:latin typeface="+mn-lt"/>
              </a:rPr>
              <a:t>Pierwszą rzecz, jaką należy zrobić to</a:t>
            </a:r>
            <a:r>
              <a:rPr lang="pl-PL" dirty="0"/>
              <a:t> </a:t>
            </a:r>
            <a:r>
              <a:rPr lang="pl-PL" sz="1000" kern="1200" dirty="0">
                <a:solidFill>
                  <a:schemeClr val="tx1"/>
                </a:solidFill>
                <a:effectLst/>
                <a:latin typeface="+mn-lt"/>
              </a:rPr>
              <a:t>wybrać cel. Cel to jest to, co chcesz osiągnąć. Wybór celu tworzy kampanię, co jest pierwszym stopniem struktury reklamy. </a:t>
            </a:r>
            <a:endParaRPr lang="pl-PL" sz="1000" kern="1200" dirty="0">
              <a:solidFill>
                <a:schemeClr val="tx1"/>
              </a:solidFill>
              <a:effectLst/>
              <a:latin typeface="+mn-lt"/>
              <a:ea typeface="+mn-ea"/>
              <a:cs typeface="+mn-cs"/>
            </a:endParaRPr>
          </a:p>
          <a:p>
            <a:pPr marL="228600" indent="-228600">
              <a:buFont typeface="+mj-lt"/>
              <a:buAutoNum type="arabicPeriod"/>
            </a:pPr>
            <a:r>
              <a:rPr lang="pl-PL" sz="1000" kern="1200" dirty="0">
                <a:solidFill>
                  <a:schemeClr val="tx1"/>
                </a:solidFill>
                <a:effectLst/>
                <a:latin typeface="+mn-lt"/>
              </a:rPr>
              <a:t>Po drugie należy</a:t>
            </a:r>
            <a:r>
              <a:rPr lang="pl-PL" dirty="0"/>
              <a:t> </a:t>
            </a:r>
            <a:r>
              <a:rPr lang="pl-PL" sz="1000" kern="1200" dirty="0">
                <a:solidFill>
                  <a:schemeClr val="tx1"/>
                </a:solidFill>
                <a:effectLst/>
                <a:latin typeface="+mn-lt"/>
              </a:rPr>
              <a:t>zdefiniować odbiorców, wybrać, w jakim miejscu reklama ma się wyświetlać oraz określić budżet i harmonogram. Wybierz spośród np.</a:t>
            </a:r>
            <a:endParaRPr lang="pl-PL"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pl-PL" sz="1000" kern="1200" dirty="0">
                <a:solidFill>
                  <a:schemeClr val="tx1"/>
                </a:solidFill>
                <a:effectLst/>
                <a:latin typeface="+mn-lt"/>
              </a:rPr>
              <a:t>Cechy demograficzne: docieraj do osób wg wieku, płci, wykształcenia itd.</a:t>
            </a:r>
            <a:endParaRPr lang="pl-PL"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pl-PL" sz="1000" kern="1200" dirty="0">
                <a:solidFill>
                  <a:schemeClr val="tx1"/>
                </a:solidFill>
                <a:effectLst/>
                <a:latin typeface="+mn-lt"/>
              </a:rPr>
              <a:t>Zainteresowania: docieraj do osób o określonych zainteresowaniach i hobby, które lubią konkretne strony na Facebooku.</a:t>
            </a:r>
            <a:endParaRPr lang="pl-PL"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pl-PL" sz="1000" kern="1200" dirty="0">
                <a:solidFill>
                  <a:schemeClr val="tx1"/>
                </a:solidFill>
                <a:effectLst/>
                <a:latin typeface="+mn-lt"/>
              </a:rPr>
              <a:t>Zachowania: Znajduj osoby na podstawie ich zachowań zakupowych, korzystania z urządzeń i innych zajęć.</a:t>
            </a:r>
            <a:endParaRPr lang="pl-PL"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pl-PL" sz="1000" kern="1200" dirty="0">
                <a:solidFill>
                  <a:schemeClr val="tx1"/>
                </a:solidFill>
                <a:effectLst/>
                <a:latin typeface="+mn-lt"/>
              </a:rPr>
              <a:t>Znajomości: docieraj do osób lub ich przyjaciół na podstawie stron, które lubią.</a:t>
            </a:r>
            <a:endParaRPr lang="pl-PL" sz="1000" kern="1200" dirty="0">
              <a:solidFill>
                <a:schemeClr val="tx1"/>
              </a:solidFill>
              <a:effectLst/>
              <a:latin typeface="+mn-lt"/>
              <a:ea typeface="+mn-ea"/>
              <a:cs typeface="+mn-cs"/>
            </a:endParaRPr>
          </a:p>
          <a:p>
            <a:pPr marL="228600" indent="-228600">
              <a:buFont typeface="+mj-lt"/>
              <a:buAutoNum type="arabicPeriod"/>
            </a:pPr>
            <a:r>
              <a:rPr lang="pl-PL" sz="1000" kern="1200" dirty="0">
                <a:solidFill>
                  <a:schemeClr val="tx1"/>
                </a:solidFill>
                <a:effectLst/>
                <a:latin typeface="+mn-lt"/>
              </a:rPr>
              <a:t>Po trzecie, to ty decydujesz, jakie treści zobaczą.</a:t>
            </a:r>
            <a:endParaRPr lang="pl-PL"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72</a:t>
            </a:fld>
            <a:endParaRPr lang="pl-PL"/>
          </a:p>
        </p:txBody>
      </p:sp>
    </p:spTree>
    <p:extLst>
      <p:ext uri="{BB962C8B-B14F-4D97-AF65-F5344CB8AC3E}">
        <p14:creationId xmlns:p14="http://schemas.microsoft.com/office/powerpoint/2010/main" val="195904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pl-PL" sz="1000" baseline="0" dirty="0"/>
              <a:t>Odpowiedzi na te pytania zarysowują strategię kampanii.</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t>Pytania pokierują cię przez proces przygotowywania udanej kampanii o D/A narracji</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a:t>
            </a:fld>
            <a:endParaRPr lang="pl-PL"/>
          </a:p>
        </p:txBody>
      </p:sp>
    </p:spTree>
    <p:extLst>
      <p:ext uri="{BB962C8B-B14F-4D97-AF65-F5344CB8AC3E}">
        <p14:creationId xmlns:p14="http://schemas.microsoft.com/office/powerpoint/2010/main" val="25993504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73</a:t>
            </a:fld>
            <a:endParaRPr lang="pl-PL"/>
          </a:p>
        </p:txBody>
      </p:sp>
    </p:spTree>
    <p:extLst>
      <p:ext uri="{BB962C8B-B14F-4D97-AF65-F5344CB8AC3E}">
        <p14:creationId xmlns:p14="http://schemas.microsoft.com/office/powerpoint/2010/main" val="34352091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b="1" u="sng" dirty="0"/>
              <a:t>Question to participants: send out at tweet at – and check retweets in next break</a:t>
            </a:r>
          </a:p>
          <a:p>
            <a:endParaRPr lang="pl-PL" sz="1000" baseline="0" dirty="0"/>
          </a:p>
          <a:p>
            <a:r>
              <a:rPr lang="pl-PL" sz="1000" dirty="0"/>
              <a:t>„Ekstremiści online głośno krzyczą, ale jest ich niewielu – </a:t>
            </a:r>
            <a:r>
              <a:rPr lang="pl-PL" dirty="0"/>
              <a:t> </a:t>
            </a:r>
            <a:r>
              <a:rPr lang="pl-PL" sz="1000" dirty="0"/>
              <a:t>społeczeństwo obywatelskie podnosi głos &gt; #RANCSEP #EUINTERNETFORUM</a:t>
            </a:r>
          </a:p>
          <a:p>
            <a:endParaRPr lang="pl-PL" sz="1000" dirty="0"/>
          </a:p>
          <a:p>
            <a:pPr marL="0" marR="0" indent="0" algn="l" defTabSz="914400" rtl="0" eaLnBrk="1" fontAlgn="auto" latinLnBrk="0" hangingPunct="1">
              <a:lnSpc>
                <a:spcPct val="100000"/>
              </a:lnSpc>
              <a:spcBef>
                <a:spcPts val="0"/>
              </a:spcBef>
              <a:spcAft>
                <a:spcPts val="0"/>
              </a:spcAft>
              <a:buClrTx/>
              <a:buSzTx/>
              <a:buFontTx/>
              <a:buNone/>
              <a:tabLst/>
              <a:defRPr/>
            </a:pPr>
            <a:r>
              <a:rPr lang="pl-PL" sz="1000" dirty="0"/>
              <a:t>Podręcznik &gt; http://esmeefairbairn.org.uk/</a:t>
            </a:r>
          </a:p>
          <a:p>
            <a:endParaRPr lang="pl-PL" sz="1000" baseline="0" dirty="0"/>
          </a:p>
          <a:p>
            <a:pPr marL="171450" indent="-171450">
              <a:buFont typeface="Arial" panose="020B0604020202020204" pitchFamily="34" charset="0"/>
              <a:buChar char="•"/>
            </a:pPr>
            <a:r>
              <a:rPr lang="pl-PL" sz="1000" dirty="0"/>
              <a:t>Wykorzystaj siłę pozytywności.</a:t>
            </a:r>
          </a:p>
          <a:p>
            <a:pPr marL="171450" indent="-171450">
              <a:buFont typeface="Arial" panose="020B0604020202020204" pitchFamily="34" charset="0"/>
              <a:buChar char="•"/>
            </a:pPr>
            <a:r>
              <a:rPr lang="pl-PL" sz="1000" dirty="0"/>
              <a:t>Najważniejsze, aby znaleźć się tam w odpowiednim momencie. Reaguj bezpośrednio na to co się dzieje albo na wydarzenia, które organizujesz.</a:t>
            </a:r>
          </a:p>
          <a:p>
            <a:pPr marL="171450" indent="-171450">
              <a:buFont typeface="Arial" panose="020B0604020202020204" pitchFamily="34" charset="0"/>
              <a:buChar char="•"/>
            </a:pPr>
            <a:r>
              <a:rPr lang="pl-PL" sz="1000" dirty="0"/>
              <a:t>W przeciwieństwie do Facebooka, w przypadku</a:t>
            </a:r>
            <a:r>
              <a:rPr lang="pl-PL" dirty="0"/>
              <a:t> </a:t>
            </a:r>
            <a:r>
              <a:rPr lang="pl-PL" sz="1000" baseline="0" dirty="0"/>
              <a:t>Twittera nie ma ograniczeń liczby wpisów z uwagi na tempo aktualizacji osi czasu.</a:t>
            </a:r>
          </a:p>
          <a:p>
            <a:pPr marL="171450" indent="-171450">
              <a:buFont typeface="Arial" panose="020B0604020202020204" pitchFamily="34" charset="0"/>
              <a:buChar char="•"/>
            </a:pPr>
            <a:r>
              <a:rPr lang="pl-PL" sz="1000" baseline="0" dirty="0"/>
              <a:t>To stwarza także możliwość recyklingu tweetów oraz wpisów z innych platform.</a:t>
            </a:r>
          </a:p>
          <a:p>
            <a:pPr marL="171450" indent="-171450">
              <a:buFont typeface="Arial" panose="020B0604020202020204" pitchFamily="34" charset="0"/>
              <a:buChar char="•"/>
            </a:pPr>
            <a:r>
              <a:rPr lang="pl-PL" sz="1000" baseline="0" dirty="0"/>
              <a:t>Można eksperymentować zamieszczając tweeta i sprawdzając reakcję.</a:t>
            </a:r>
            <a:endParaRPr lang="pl-PL" sz="1000" dirty="0"/>
          </a:p>
          <a:p>
            <a:endParaRPr lang="pl-PL" sz="1000" dirty="0"/>
          </a:p>
          <a:p>
            <a:endParaRPr lang="pl-PL" sz="1000" dirty="0"/>
          </a:p>
          <a:p>
            <a:r>
              <a:rPr lang="pl-PL" sz="1000" dirty="0"/>
              <a:t>Sesje pytań i odpowiedzi. np. przez następną godzinę będziemy online i chętnie odpowiemy na wasze pytania.</a:t>
            </a:r>
          </a:p>
          <a:p>
            <a:endParaRPr lang="pl-PL" sz="1000" baseline="0" dirty="0"/>
          </a:p>
          <a:p>
            <a:r>
              <a:rPr lang="pl-PL" sz="1000" baseline="0" dirty="0"/>
              <a:t>Przykład języka osobistego: Met office oraz Innocent Drinks</a:t>
            </a:r>
          </a:p>
          <a:p>
            <a:endParaRPr lang="pl-PL" sz="1000" baseline="0" dirty="0"/>
          </a:p>
          <a:p>
            <a:r>
              <a:rPr lang="pl-PL" sz="1000" baseline="0" dirty="0"/>
              <a:t>Przykład uchwycenia chwili: tweet biura Britain Tourist</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74</a:t>
            </a:fld>
            <a:endParaRPr lang="pl-PL"/>
          </a:p>
        </p:txBody>
      </p:sp>
    </p:spTree>
    <p:extLst>
      <p:ext uri="{BB962C8B-B14F-4D97-AF65-F5344CB8AC3E}">
        <p14:creationId xmlns:p14="http://schemas.microsoft.com/office/powerpoint/2010/main" val="41621955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75</a:t>
            </a:fld>
            <a:endParaRPr lang="pl-PL"/>
          </a:p>
        </p:txBody>
      </p:sp>
    </p:spTree>
    <p:extLst>
      <p:ext uri="{BB962C8B-B14F-4D97-AF65-F5344CB8AC3E}">
        <p14:creationId xmlns:p14="http://schemas.microsoft.com/office/powerpoint/2010/main" val="35775806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b="1" dirty="0"/>
              <a:t>Analiza</a:t>
            </a:r>
          </a:p>
          <a:p>
            <a:r>
              <a:rPr lang="pl-PL" sz="1000" dirty="0"/>
              <a:t>Czy jestem na dobrej drodze? Czy mnie czytają? Jak radzę sobie w przestrzeni online? Kto wie o mojej stronie, tweetach, reklamach?</a:t>
            </a:r>
          </a:p>
          <a:p>
            <a:r>
              <a:rPr lang="pl-PL" sz="1000" dirty="0"/>
              <a:t>Każda platforma oferuje swoje własne możliwości sprawdzania liczby obserwujących, polubień, wpisów i tak dalej, które są pokłosiem twoich działań online.</a:t>
            </a:r>
          </a:p>
          <a:p>
            <a:endParaRPr lang="pl-PL" sz="1000" baseline="0" dirty="0"/>
          </a:p>
          <a:p>
            <a:r>
              <a:rPr lang="pl-PL" sz="1000" baseline="0" dirty="0"/>
              <a:t>Uwaga: narzędzia zostały zaprojektowane przede wszystkim z myślą o klientach komercyjnych, którzy potrzebują wglądu w dochody i docelowe grupy odbiorców w kontekście produktów/usług komercyjnych.</a:t>
            </a:r>
          </a:p>
          <a:p>
            <a:endParaRPr lang="pl-PL" sz="1000" baseline="0" dirty="0"/>
          </a:p>
          <a:p>
            <a:r>
              <a:rPr lang="pl-PL" sz="1000" baseline="0" dirty="0"/>
              <a:t>Ćwiczenie w parach: znajdź stronę analizy Google’a, Facebooka i Twittera.</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76</a:t>
            </a:fld>
            <a:endParaRPr lang="pl-PL"/>
          </a:p>
        </p:txBody>
      </p:sp>
    </p:spTree>
    <p:extLst>
      <p:ext uri="{BB962C8B-B14F-4D97-AF65-F5344CB8AC3E}">
        <p14:creationId xmlns:p14="http://schemas.microsoft.com/office/powerpoint/2010/main" val="1632261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b="1" u="none" dirty="0"/>
              <a:t>Wyjaśnienie</a:t>
            </a:r>
          </a:p>
          <a:p>
            <a:endParaRPr lang="pl-PL" sz="1000" b="1" u="sng" dirty="0"/>
          </a:p>
          <a:p>
            <a:pPr marL="171450" indent="-171450">
              <a:buFont typeface="Arial" panose="020B0604020202020204" pitchFamily="34" charset="0"/>
              <a:buChar char="•"/>
            </a:pPr>
            <a:r>
              <a:rPr lang="pl-PL" sz="1000" dirty="0"/>
              <a:t>Odpowiadaj – wymaga dobrego przygotowania + oceny w świetle celu kampanii: czy odpowiedź przyczyni się do osiągnięcia</a:t>
            </a:r>
            <a:r>
              <a:rPr lang="pl-PL" dirty="0"/>
              <a:t> </a:t>
            </a:r>
            <a:r>
              <a:rPr lang="pl-PL" sz="1000" baseline="0" dirty="0"/>
              <a:t>twoich zamierzeń? Czy nadawca wiadomości jest członkiem docelowej grupy odbiorców lub ich otoczenia?</a:t>
            </a:r>
          </a:p>
          <a:p>
            <a:pPr marL="171450" indent="-171450">
              <a:buFont typeface="Arial" panose="020B0604020202020204" pitchFamily="34" charset="0"/>
              <a:buChar char="•"/>
            </a:pPr>
            <a:r>
              <a:rPr lang="pl-PL" sz="1000" dirty="0"/>
              <a:t>Zgłaszaj – zarówno Youtube, jak i Twitter oraz Facebook prowadzą aktywną politykę w stosunku do mowy nienawiści oraz brutalnych treści ekstremistycznych/terrorystycznych (standardy społeczności), patrz poniżej. Ponadto obowiązują krajowe przepisy i w stosownych przypadkach powiadom policję. </a:t>
            </a:r>
          </a:p>
          <a:p>
            <a:pPr marL="171450" indent="-171450">
              <a:buFont typeface="Arial" panose="020B0604020202020204" pitchFamily="34" charset="0"/>
              <a:buChar char="•"/>
            </a:pPr>
            <a:r>
              <a:rPr lang="pl-PL" sz="1000" dirty="0"/>
              <a:t>Ignoruj – niepodjęcie działania sprawi, że wiadomość nadawcy stanie się nieistotna</a:t>
            </a:r>
          </a:p>
          <a:p>
            <a:pPr marL="171450" indent="-171450">
              <a:buFont typeface="Arial" panose="020B0604020202020204" pitchFamily="34" charset="0"/>
              <a:buChar char="•"/>
            </a:pPr>
            <a:r>
              <a:rPr lang="pl-PL" sz="1000" dirty="0"/>
              <a:t>Ukryj – opcja umożliwiająca zakrycie widoku wpisu dla innych, za wyjątkiem odbiorcy i nadawcy. On(-a) będzie sądzić, że wpis jest nadal widoczny dla innych.</a:t>
            </a:r>
          </a:p>
          <a:p>
            <a:pPr marL="171450" indent="-171450">
              <a:buFont typeface="Arial" panose="020B0604020202020204" pitchFamily="34" charset="0"/>
              <a:buChar char="•"/>
            </a:pPr>
            <a:r>
              <a:rPr lang="pl-PL" sz="1000" dirty="0"/>
              <a:t>Blokuj, usuwaj – uniemożliwienie danej osobie zamieszczania wpisów na twojej stronie w przyszłości.</a:t>
            </a:r>
          </a:p>
          <a:p>
            <a:endParaRPr lang="pl-PL" sz="1000" dirty="0"/>
          </a:p>
          <a:p>
            <a:r>
              <a:rPr lang="pl-PL" sz="1000" dirty="0"/>
              <a:t>Zgłaszać – w jaki sposób? Sprawdź na odpowiednich stronach poszczególnych platform:</a:t>
            </a:r>
          </a:p>
          <a:p>
            <a:r>
              <a:rPr lang="pl-PL" sz="1000" baseline="0" dirty="0"/>
              <a:t>Twitter &gt;</a:t>
            </a:r>
          </a:p>
          <a:p>
            <a:r>
              <a:rPr lang="pl-PL" sz="1000" baseline="0" dirty="0"/>
              <a:t>Facebook &gt; </a:t>
            </a:r>
          </a:p>
          <a:p>
            <a:r>
              <a:rPr lang="pl-PL" sz="1000" baseline="0" dirty="0"/>
              <a:t>Youtube</a:t>
            </a:r>
            <a:r>
              <a:rPr lang="pl-PL" dirty="0"/>
              <a:t> </a:t>
            </a:r>
            <a:r>
              <a:rPr lang="pl-PL" sz="1000" baseline="0" dirty="0"/>
              <a:t>&gt; </a:t>
            </a:r>
            <a:endParaRPr lang="pl-PL" sz="1000" dirty="0"/>
          </a:p>
          <a:p>
            <a:pPr marL="171450" indent="-171450">
              <a:buFont typeface="Arial" panose="020B0604020202020204" pitchFamily="34" charset="0"/>
              <a:buChar char="•"/>
            </a:pPr>
            <a:endParaRPr lang="pl-PL" sz="1000" dirty="0"/>
          </a:p>
          <a:p>
            <a:r>
              <a:rPr lang="pl-PL" sz="1000" dirty="0"/>
              <a:t>Często maszyny odpowiadające za funkcjonowanie platform automatycznie rozpoznają </a:t>
            </a:r>
            <a:r>
              <a:rPr lang="pl-PL" dirty="0"/>
              <a:t> </a:t>
            </a:r>
            <a:r>
              <a:rPr lang="pl-PL" sz="1000" dirty="0"/>
              <a:t>mowę nienawiści/treści terrorystyczne. </a:t>
            </a:r>
          </a:p>
          <a:p>
            <a:r>
              <a:rPr lang="pl-PL" sz="1000" dirty="0"/>
              <a:t>Treści terrorystyczne i mowa nienawiści są też oznaczane przez użytkowników.</a:t>
            </a:r>
          </a:p>
          <a:p>
            <a:r>
              <a:rPr lang="pl-PL" sz="1000" dirty="0"/>
              <a:t>Każda z platform</a:t>
            </a:r>
            <a:r>
              <a:rPr lang="pl-PL" dirty="0"/>
              <a:t> </a:t>
            </a:r>
            <a:r>
              <a:rPr lang="pl-PL" sz="1000" baseline="0" dirty="0"/>
              <a:t>dysponuje narzędziami do zgłaszania.</a:t>
            </a:r>
          </a:p>
          <a:p>
            <a:r>
              <a:rPr lang="pl-PL" sz="1000" dirty="0"/>
              <a:t>Przykład: na Facebooku 50% treści terrorystycznych oznaczają użytkownicy. 50% zgłoszonych treści jest przeglądana przez serwis. Pozostałe są sprawdzane automatycznie.</a:t>
            </a:r>
          </a:p>
          <a:p>
            <a:endParaRPr lang="pl-PL" sz="1000" baseline="0" dirty="0"/>
          </a:p>
          <a:p>
            <a:r>
              <a:rPr lang="pl-PL" sz="1000" baseline="0" dirty="0"/>
              <a:t>Niemniej na wszystkich platformach istnieje szara strefa otwarta do dyskusji.</a:t>
            </a:r>
            <a:endParaRPr lang="pl-PL" sz="1000" dirty="0"/>
          </a:p>
          <a:p>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77</a:t>
            </a:fld>
            <a:endParaRPr lang="pl-PL"/>
          </a:p>
        </p:txBody>
      </p:sp>
    </p:spTree>
    <p:extLst>
      <p:ext uri="{BB962C8B-B14F-4D97-AF65-F5344CB8AC3E}">
        <p14:creationId xmlns:p14="http://schemas.microsoft.com/office/powerpoint/2010/main" val="16105163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pl-PL" sz="1000" u="sng" dirty="0">
                <a:hlinkClick r:id="rId3"/>
              </a:rPr>
              <a:t>http://www.strategicdialogue.org/wp-content/uploads/2016/06/OCCI-Counterspeech-Information-Pack-English.pdf</a:t>
            </a:r>
            <a:endParaRPr lang="pl-PL" sz="1000" dirty="0"/>
          </a:p>
          <a:p>
            <a:endParaRPr lang="pl-P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78</a:t>
            </a:fld>
            <a:endParaRPr lang="pl-PL"/>
          </a:p>
        </p:txBody>
      </p:sp>
    </p:spTree>
    <p:extLst>
      <p:ext uri="{BB962C8B-B14F-4D97-AF65-F5344CB8AC3E}">
        <p14:creationId xmlns:p14="http://schemas.microsoft.com/office/powerpoint/2010/main" val="3248724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a:t>Institute of Strategic Dialogue ISD, 2016 </a:t>
            </a:r>
          </a:p>
          <a:p>
            <a:r>
              <a:rPr lang="pl-PL" sz="1000"/>
              <a:t>http://www.strategicdialogue.org/wp-content/uploads/2016/06/Counter-narrative-Handbook_1.pdf</a:t>
            </a:r>
          </a:p>
          <a:p>
            <a:endParaRPr lang="pl-PL"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79</a:t>
            </a:fld>
            <a:endParaRPr lang="pl-PL"/>
          </a:p>
        </p:txBody>
      </p:sp>
    </p:spTree>
    <p:extLst>
      <p:ext uri="{BB962C8B-B14F-4D97-AF65-F5344CB8AC3E}">
        <p14:creationId xmlns:p14="http://schemas.microsoft.com/office/powerpoint/2010/main" val="4984886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b="1" dirty="0"/>
              <a:t>www.counternarratives.org</a:t>
            </a:r>
          </a:p>
          <a:p>
            <a:r>
              <a:rPr lang="pl-PL" sz="1000" kern="1200" dirty="0">
                <a:solidFill>
                  <a:schemeClr val="tx1"/>
                </a:solidFill>
                <a:effectLst/>
                <a:latin typeface="+mn-lt"/>
              </a:rPr>
              <a:t>To zestaw narzędzi online, który ma pomóc osobom opracowującym własną mowę dekonstrukcyjną/narrację dekonstrukcyjną lub alternatywną.</a:t>
            </a:r>
            <a:endParaRPr lang="pl-PL" sz="1000" dirty="0"/>
          </a:p>
          <a:p>
            <a:endParaRPr lang="pl-PL" sz="1000" dirty="0"/>
          </a:p>
          <a:p>
            <a:r>
              <a:rPr lang="pl-PL" sz="1000" dirty="0"/>
              <a:t>Ogólnie dostępny przewodnik </a:t>
            </a:r>
          </a:p>
          <a:p>
            <a:r>
              <a:rPr lang="pl-PL" sz="1000" dirty="0"/>
              <a:t>Podstawowy przewodnik dla osób, które nie mają doświadczenia lub tylko niewielkie z prowadzeniem kampanii o dekonstrukcyjnej narracji.</a:t>
            </a:r>
          </a:p>
          <a:p>
            <a:r>
              <a:rPr lang="pl-PL" sz="1000" dirty="0"/>
              <a:t>Finansowany przez Facebooka, inspirowany projektem pilotażowym z Jigsaw (wcześniej Google Ideas).</a:t>
            </a:r>
          </a:p>
          <a:p>
            <a:endParaRPr lang="pl-PL" sz="1000" kern="1200" dirty="0">
              <a:solidFill>
                <a:schemeClr val="tx1"/>
              </a:solidFill>
              <a:effectLst/>
              <a:latin typeface="+mn-lt"/>
              <a:ea typeface="+mn-ea"/>
              <a:cs typeface="+mn-cs"/>
            </a:endParaRPr>
          </a:p>
          <a:p>
            <a:r>
              <a:rPr lang="pl-PL" sz="1000" kern="1200" dirty="0">
                <a:solidFill>
                  <a:schemeClr val="tx1"/>
                </a:solidFill>
                <a:effectLst/>
                <a:latin typeface="+mn-lt"/>
              </a:rPr>
              <a:t>Link do strony SMB Facebooka, która prezentuje różne narzędzia, z których można korzystać na Facebooku, aby wesprzeć swoją sprawę. </a:t>
            </a:r>
            <a:endParaRPr lang="pl-PL" sz="1000" kern="1200" dirty="0">
              <a:solidFill>
                <a:schemeClr val="tx1"/>
              </a:solidFill>
              <a:effectLst/>
              <a:latin typeface="+mn-lt"/>
              <a:ea typeface="+mn-ea"/>
              <a:cs typeface="+mn-cs"/>
            </a:endParaRPr>
          </a:p>
          <a:p>
            <a:r>
              <a:rPr lang="pl-PL" sz="1000" u="sng" kern="1200" dirty="0">
                <a:solidFill>
                  <a:schemeClr val="tx1"/>
                </a:solidFill>
                <a:effectLst/>
                <a:latin typeface="+mn-lt"/>
                <a:hlinkClick r:id="rId3"/>
              </a:rPr>
              <a:t>https://www.facebook.com/blueprint?attachment_canonical_url=https%3A%2F%2Fwww.facebook.com%2Fblueprint</a:t>
            </a:r>
            <a:endParaRPr lang="pl-PL" sz="1000" kern="1200" dirty="0">
              <a:solidFill>
                <a:schemeClr val="tx1"/>
              </a:solidFill>
              <a:effectLst/>
              <a:latin typeface="+mn-lt"/>
              <a:ea typeface="+mn-ea"/>
              <a:cs typeface="+mn-cs"/>
            </a:endParaRPr>
          </a:p>
          <a:p>
            <a:r>
              <a:rPr lang="pl-PL" sz="1000" kern="1200" dirty="0">
                <a:solidFill>
                  <a:schemeClr val="tx1"/>
                </a:solidFill>
                <a:effectLst/>
                <a:latin typeface="+mn-lt"/>
              </a:rPr>
              <a:t> </a:t>
            </a:r>
            <a:endParaRPr lang="pl-PL" sz="1000" kern="1200" dirty="0">
              <a:solidFill>
                <a:schemeClr val="tx1"/>
              </a:solidFill>
              <a:effectLst/>
              <a:latin typeface="+mn-lt"/>
              <a:ea typeface="+mn-ea"/>
              <a:cs typeface="+mn-cs"/>
            </a:endParaRPr>
          </a:p>
          <a:p>
            <a:r>
              <a:rPr lang="pl-PL" sz="1000" kern="1200" dirty="0">
                <a:solidFill>
                  <a:schemeClr val="tx1"/>
                </a:solidFill>
                <a:effectLst/>
                <a:latin typeface="+mn-lt"/>
              </a:rPr>
              <a:t>Jest to 10-stronicowy minipodręcznik na temat aktywności online w związku z mową dekonstrukcyjną za pośrednictwem Online Civil Courage Initiative na Facebooku (dostępny w języku angielskim, francuskim i niemieckim):</a:t>
            </a:r>
            <a:endParaRPr lang="pl-PL" sz="1000" kern="1200" dirty="0">
              <a:solidFill>
                <a:schemeClr val="tx1"/>
              </a:solidFill>
              <a:effectLst/>
              <a:latin typeface="+mn-lt"/>
              <a:ea typeface="+mn-ea"/>
              <a:cs typeface="+mn-cs"/>
            </a:endParaRPr>
          </a:p>
          <a:p>
            <a:r>
              <a:rPr lang="pl-PL" sz="1000" u="sng" kern="1200" dirty="0">
                <a:solidFill>
                  <a:schemeClr val="tx1"/>
                </a:solidFill>
                <a:effectLst/>
                <a:latin typeface="+mn-lt"/>
                <a:hlinkClick r:id="rId4"/>
              </a:rPr>
              <a:t>http://www.strategicdialogue.org/wp-content/uploads/2016/06/OCCI-Counterspeech-Information-Pack-English.pdf</a:t>
            </a:r>
            <a:endParaRPr lang="pl-PL" sz="1000" kern="1200" dirty="0">
              <a:solidFill>
                <a:schemeClr val="tx1"/>
              </a:solidFill>
              <a:effectLst/>
              <a:latin typeface="+mn-lt"/>
              <a:ea typeface="+mn-ea"/>
              <a:cs typeface="+mn-cs"/>
            </a:endParaRPr>
          </a:p>
          <a:p>
            <a:r>
              <a:rPr lang="pl-PL" sz="1000" kern="1200" dirty="0">
                <a:solidFill>
                  <a:schemeClr val="tx1"/>
                </a:solidFill>
                <a:effectLst/>
                <a:latin typeface="+mn-lt"/>
              </a:rPr>
              <a:t> </a:t>
            </a:r>
            <a:endParaRPr lang="pl-PL" sz="1000" kern="1200" dirty="0">
              <a:solidFill>
                <a:schemeClr val="tx1"/>
              </a:solidFill>
              <a:effectLst/>
              <a:latin typeface="+mn-lt"/>
              <a:ea typeface="+mn-ea"/>
              <a:cs typeface="+mn-cs"/>
            </a:endParaRPr>
          </a:p>
          <a:p>
            <a:r>
              <a:rPr lang="pl-PL" sz="1000" kern="1200" dirty="0">
                <a:solidFill>
                  <a:schemeClr val="tx1"/>
                </a:solidFill>
                <a:effectLst/>
                <a:latin typeface="+mn-lt"/>
              </a:rPr>
              <a:t>Na temat monitoringu i ewaluacji narracji dekonstrukcyjnej:</a:t>
            </a:r>
            <a:endParaRPr lang="pl-PL" sz="1000" kern="1200" dirty="0">
              <a:solidFill>
                <a:schemeClr val="tx1"/>
              </a:solidFill>
              <a:effectLst/>
              <a:latin typeface="+mn-lt"/>
              <a:ea typeface="+mn-ea"/>
              <a:cs typeface="+mn-cs"/>
            </a:endParaRPr>
          </a:p>
          <a:p>
            <a:r>
              <a:rPr lang="pl-PL" sz="1000" u="sng" kern="1200" dirty="0">
                <a:solidFill>
                  <a:schemeClr val="tx1"/>
                </a:solidFill>
                <a:effectLst/>
                <a:latin typeface="+mn-lt"/>
                <a:hlinkClick r:id="rId5"/>
              </a:rPr>
              <a:t>http://www.strategicdialogue.org/wp-content/uploads/2016/12/CN-Monitoring-and-Evaluation-Handbook.pdf</a:t>
            </a:r>
            <a:endParaRPr lang="pl-PL"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80</a:t>
            </a:fld>
            <a:endParaRPr lang="pl-PL"/>
          </a:p>
        </p:txBody>
      </p:sp>
    </p:spTree>
    <p:extLst>
      <p:ext uri="{BB962C8B-B14F-4D97-AF65-F5344CB8AC3E}">
        <p14:creationId xmlns:p14="http://schemas.microsoft.com/office/powerpoint/2010/main" val="29598718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a:t>Zestaw linków na następnym slajdzie.</a:t>
            </a:r>
            <a:endParaRPr lang="pl-P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81</a:t>
            </a:fld>
            <a:endParaRPr lang="pl-PL"/>
          </a:p>
        </p:txBody>
      </p:sp>
    </p:spTree>
    <p:extLst>
      <p:ext uri="{BB962C8B-B14F-4D97-AF65-F5344CB8AC3E}">
        <p14:creationId xmlns:p14="http://schemas.microsoft.com/office/powerpoint/2010/main" val="8400323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pl-PL" sz="1000" dirty="0"/>
              <a:t>Lista linków do narzędzi, podręczników i tutoriali zostanie rozesłana do wszystkich uczestników w pliku Worda.</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82</a:t>
            </a:fld>
            <a:endParaRPr lang="pl-PL"/>
          </a:p>
        </p:txBody>
      </p:sp>
    </p:spTree>
    <p:extLst>
      <p:ext uri="{BB962C8B-B14F-4D97-AF65-F5344CB8AC3E}">
        <p14:creationId xmlns:p14="http://schemas.microsoft.com/office/powerpoint/2010/main" val="1970206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pl-PL" sz="1000" b="1" kern="1200" dirty="0">
                <a:solidFill>
                  <a:schemeClr val="tx1"/>
                </a:solidFill>
                <a:effectLst/>
                <a:latin typeface="+mn-lt"/>
              </a:rPr>
              <a:t>Program wg tematów</a:t>
            </a:r>
            <a:endParaRPr lang="pl-PL" sz="1000" kern="1200" dirty="0">
              <a:solidFill>
                <a:schemeClr val="tx1"/>
              </a:solidFill>
              <a:effectLst/>
              <a:latin typeface="+mn-lt"/>
              <a:ea typeface="+mn-ea"/>
              <a:cs typeface="+mn-cs"/>
            </a:endParaRPr>
          </a:p>
          <a:p>
            <a:pPr marL="0" indent="0">
              <a:buFont typeface="Arial" panose="020B0604020202020204" pitchFamily="34" charset="0"/>
              <a:buNone/>
            </a:pPr>
            <a:endParaRPr lang="pl-PL" sz="1000" b="1" kern="1200" dirty="0">
              <a:solidFill>
                <a:schemeClr val="tx1"/>
              </a:solidFill>
              <a:effectLst/>
              <a:latin typeface="+mn-lt"/>
              <a:ea typeface="+mn-ea"/>
              <a:cs typeface="+mn-cs"/>
            </a:endParaRPr>
          </a:p>
          <a:p>
            <a:pPr marL="0" indent="0">
              <a:buFont typeface="Arial" panose="020B0604020202020204" pitchFamily="34" charset="0"/>
              <a:buNone/>
            </a:pPr>
            <a:r>
              <a:rPr lang="pl-PL" sz="1000" b="1" kern="1200" dirty="0">
                <a:solidFill>
                  <a:schemeClr val="tx1"/>
                </a:solidFill>
                <a:effectLst/>
                <a:latin typeface="+mn-lt"/>
              </a:rPr>
              <a:t>Nakreślenie kontekstu</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Podejście GAMMMA</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Brutalne komunikaty ekstremistyczne lub terrorystyczne</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Dekonstrukcyjne i alternatywne narracje online</a:t>
            </a:r>
            <a:endParaRPr lang="pl-PL" sz="1000" kern="1200" dirty="0">
              <a:solidFill>
                <a:schemeClr val="tx1"/>
              </a:solidFill>
              <a:effectLst/>
              <a:latin typeface="+mn-lt"/>
              <a:ea typeface="+mn-ea"/>
              <a:cs typeface="+mn-cs"/>
            </a:endParaRPr>
          </a:p>
          <a:p>
            <a:pPr marL="0" lvl="0" indent="0">
              <a:buFont typeface="Arial" panose="020B0604020202020204" pitchFamily="34" charset="0"/>
              <a:buNone/>
            </a:pPr>
            <a:endParaRPr lang="pl-PL" sz="1000" b="1" kern="1200" dirty="0">
              <a:solidFill>
                <a:schemeClr val="tx1"/>
              </a:solidFill>
              <a:effectLst/>
              <a:latin typeface="+mn-lt"/>
              <a:ea typeface="+mn-ea"/>
              <a:cs typeface="+mn-cs"/>
            </a:endParaRPr>
          </a:p>
          <a:p>
            <a:pPr marL="0" lvl="0" indent="0">
              <a:buFont typeface="Arial" panose="020B0604020202020204" pitchFamily="34" charset="0"/>
              <a:buNone/>
            </a:pPr>
            <a:r>
              <a:rPr lang="pl-PL" sz="1000" b="1" kern="1200" dirty="0">
                <a:solidFill>
                  <a:schemeClr val="tx1"/>
                </a:solidFill>
                <a:effectLst/>
                <a:latin typeface="+mn-lt"/>
              </a:rPr>
              <a:t>Jak rozwijać swoją D/A strategię online</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Prowadzenie kampanii online</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Strategie komunikacyjne</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Łączenie zaangażowania online – offline</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Jaki masz cel?</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Kto jest twoją docelową grupą odbiorców?</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Jak brzmi twój komunikat?</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Kto jest orędownikiem?</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Trzy wzorce kampanii</a:t>
            </a:r>
            <a:endParaRPr lang="pl-PL" sz="1000" kern="1200" dirty="0">
              <a:solidFill>
                <a:schemeClr val="tx1"/>
              </a:solidFill>
              <a:effectLst/>
              <a:latin typeface="+mn-lt"/>
              <a:ea typeface="+mn-ea"/>
              <a:cs typeface="+mn-cs"/>
            </a:endParaRPr>
          </a:p>
          <a:p>
            <a:pPr marL="0" indent="0">
              <a:buFont typeface="Arial" panose="020B0604020202020204" pitchFamily="34" charset="0"/>
              <a:buNone/>
            </a:pPr>
            <a:endParaRPr lang="pl-PL" sz="1000" b="1" kern="1200" dirty="0">
              <a:solidFill>
                <a:schemeClr val="tx1"/>
              </a:solidFill>
              <a:effectLst/>
              <a:latin typeface="+mn-lt"/>
              <a:ea typeface="+mn-ea"/>
              <a:cs typeface="+mn-cs"/>
            </a:endParaRPr>
          </a:p>
          <a:p>
            <a:pPr marL="0" indent="0">
              <a:buFont typeface="Arial" panose="020B0604020202020204" pitchFamily="34" charset="0"/>
              <a:buNone/>
            </a:pPr>
            <a:r>
              <a:rPr lang="pl-PL" sz="1000" b="1" kern="1200" dirty="0">
                <a:solidFill>
                  <a:schemeClr val="tx1"/>
                </a:solidFill>
                <a:effectLst/>
                <a:latin typeface="+mn-lt"/>
              </a:rPr>
              <a:t>Jak funkcjonuje online</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Od strategii do działania</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Online = dynamiczny dialog</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W jaki sposób wpłyniesz na zmianę zachowania?</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Trzy duże platformy mediów społecznościowych</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Czy jestem na dobrej drodze?</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Mowa nienawiści online: jak reagować?</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Narzędzia, podręczniki, tutoriale</a:t>
            </a:r>
            <a:endParaRPr lang="pl-PL" sz="1000" kern="1200" dirty="0">
              <a:solidFill>
                <a:schemeClr val="tx1"/>
              </a:solidFill>
              <a:effectLst/>
              <a:latin typeface="+mn-lt"/>
              <a:ea typeface="+mn-ea"/>
              <a:cs typeface="+mn-cs"/>
            </a:endParaRPr>
          </a:p>
          <a:p>
            <a:pPr marL="0" indent="0">
              <a:buFont typeface="Arial" panose="020B0604020202020204" pitchFamily="34" charset="0"/>
              <a:buNone/>
            </a:pPr>
            <a:endParaRPr lang="pl-PL" sz="1000" b="1" kern="1200" dirty="0">
              <a:solidFill>
                <a:schemeClr val="tx1"/>
              </a:solidFill>
              <a:effectLst/>
              <a:latin typeface="+mn-lt"/>
              <a:ea typeface="+mn-ea"/>
              <a:cs typeface="+mn-cs"/>
            </a:endParaRPr>
          </a:p>
          <a:p>
            <a:pPr marL="0" indent="0">
              <a:buFont typeface="Arial" panose="020B0604020202020204" pitchFamily="34" charset="0"/>
              <a:buNone/>
            </a:pPr>
            <a:r>
              <a:rPr lang="pl-PL" sz="1000" b="1" kern="1200" dirty="0">
                <a:solidFill>
                  <a:schemeClr val="tx1"/>
                </a:solidFill>
                <a:effectLst/>
                <a:latin typeface="+mn-lt"/>
              </a:rPr>
              <a:t>Budowanie zdolności</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Od budowania zdolności do wezwania do działania</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Analiza SWOT</a:t>
            </a:r>
            <a:endParaRPr lang="pl-P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pl-PL" sz="1000" kern="1200" dirty="0">
                <a:solidFill>
                  <a:schemeClr val="tx1"/>
                </a:solidFill>
                <a:effectLst/>
                <a:latin typeface="+mn-lt"/>
              </a:rPr>
              <a:t>Współpraca z OSO z agencjami reklamowymi</a:t>
            </a:r>
            <a:endParaRPr lang="pl-PL"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9</a:t>
            </a:fld>
            <a:endParaRPr lang="pl-PL"/>
          </a:p>
        </p:txBody>
      </p:sp>
    </p:spTree>
    <p:extLst>
      <p:ext uri="{BB962C8B-B14F-4D97-AF65-F5344CB8AC3E}">
        <p14:creationId xmlns:p14="http://schemas.microsoft.com/office/powerpoint/2010/main" val="16922801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83</a:t>
            </a:fld>
            <a:endParaRPr lang="pl-PL"/>
          </a:p>
        </p:txBody>
      </p:sp>
    </p:spTree>
    <p:extLst>
      <p:ext uri="{BB962C8B-B14F-4D97-AF65-F5344CB8AC3E}">
        <p14:creationId xmlns:p14="http://schemas.microsoft.com/office/powerpoint/2010/main" val="35775806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84</a:t>
            </a:fld>
            <a:endParaRPr lang="pl-PL"/>
          </a:p>
        </p:txBody>
      </p:sp>
    </p:spTree>
    <p:extLst>
      <p:ext uri="{BB962C8B-B14F-4D97-AF65-F5344CB8AC3E}">
        <p14:creationId xmlns:p14="http://schemas.microsoft.com/office/powerpoint/2010/main" val="34900614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pl-PL" sz="1000" baseline="0" dirty="0"/>
              <a:t>Każda kampania obraca się wokół wezwania do działania. Chcesz, aby ludzie zaczęli (przestali) coś robić. </a:t>
            </a:r>
          </a:p>
          <a:p>
            <a:pPr marL="628650" lvl="1" indent="-171450">
              <a:buFont typeface="Arial" panose="020B0604020202020204" pitchFamily="34" charset="0"/>
              <a:buChar char="•"/>
            </a:pPr>
            <a:r>
              <a:rPr lang="pl-PL" sz="1000" kern="1200" dirty="0">
                <a:solidFill>
                  <a:schemeClr val="tx1"/>
                </a:solidFill>
                <a:effectLst/>
                <a:latin typeface="+mn-lt"/>
              </a:rPr>
              <a:t>Jeżeli ktoś jest zły/rozdrażniony z powodu sunnitów zabijanych przez szyitów w Syrii albo przestraszony napływem uchodźców, proste stwierdzenie „nie masz racji, zmień zdanie” nie załatwi sprawy. </a:t>
            </a:r>
          </a:p>
          <a:p>
            <a:pPr marL="628650" lvl="1" indent="-171450">
              <a:buFont typeface="Arial" panose="020B0604020202020204" pitchFamily="34" charset="0"/>
              <a:buChar char="•"/>
            </a:pPr>
            <a:r>
              <a:rPr lang="pl-PL" sz="1000" kern="1200" dirty="0">
                <a:solidFill>
                  <a:schemeClr val="tx1"/>
                </a:solidFill>
                <a:effectLst/>
                <a:latin typeface="+mn-lt"/>
              </a:rPr>
              <a:t>Wezwanie do działania powinno dążyć do przeobrażenia tej złości/emocji w coś produktywnego i pokazanie osobom, do których starasz się dotrzeć konkretnego alternatywnego działania.</a:t>
            </a:r>
          </a:p>
          <a:p>
            <a:pPr marL="628650" lvl="1" indent="-171450">
              <a:buFont typeface="Arial" panose="020B0604020202020204" pitchFamily="34" charset="0"/>
              <a:buChar char="•"/>
            </a:pPr>
            <a:r>
              <a:rPr lang="pl-PL" sz="1000" kern="1200" dirty="0">
                <a:solidFill>
                  <a:schemeClr val="tx1"/>
                </a:solidFill>
                <a:effectLst/>
                <a:latin typeface="+mn-lt"/>
              </a:rPr>
              <a:t>Opracowywanie tych konkretnych działań nie jest łatwe, ale istotne, aby twoja kampania wywarła wpływ.</a:t>
            </a:r>
            <a:endParaRPr lang="pl-PL" sz="1000" kern="1200" dirty="0">
              <a:solidFill>
                <a:schemeClr val="tx1"/>
              </a:solidFill>
              <a:effectLst/>
              <a:latin typeface="+mn-lt"/>
              <a:ea typeface="+mn-ea"/>
              <a:cs typeface="+mn-cs"/>
            </a:endParaRPr>
          </a:p>
          <a:p>
            <a:pPr marL="0" indent="0">
              <a:buFont typeface="Arial" panose="020B0604020202020204" pitchFamily="34" charset="0"/>
              <a:buNone/>
            </a:pPr>
            <a:endParaRPr lang="pl-PL" sz="1000" baseline="0" dirty="0"/>
          </a:p>
          <a:p>
            <a:pPr marL="171450" indent="-171450">
              <a:buFont typeface="Arial" panose="020B0604020202020204" pitchFamily="34" charset="0"/>
              <a:buChar char="•"/>
            </a:pPr>
            <a:r>
              <a:rPr lang="pl-PL" sz="1000" baseline="0" dirty="0"/>
              <a:t>Często zaangażowanie zaczyna się online, np. poprzez retweeta lub polubienie wpisu na Facebooku. </a:t>
            </a:r>
          </a:p>
          <a:p>
            <a:pPr marL="171450" indent="-171450">
              <a:buFont typeface="Arial" panose="020B0604020202020204" pitchFamily="34" charset="0"/>
              <a:buChar char="•"/>
            </a:pPr>
            <a:r>
              <a:rPr lang="pl-PL" sz="1000" baseline="0" dirty="0"/>
              <a:t>Czasami przekształca się w zaangażowanie offline (aktywność twojej organizacji albo kontakty offline).</a:t>
            </a:r>
          </a:p>
          <a:p>
            <a:pPr marL="0" indent="0">
              <a:buFont typeface="Arial" panose="020B0604020202020204" pitchFamily="34" charset="0"/>
              <a:buNone/>
            </a:pPr>
            <a:endParaRPr lang="pl-PL" sz="1000" baseline="0" dirty="0"/>
          </a:p>
          <a:p>
            <a:pPr marL="0" indent="0">
              <a:buFont typeface="Arial" panose="020B0604020202020204" pitchFamily="34" charset="0"/>
              <a:buNone/>
            </a:pPr>
            <a:r>
              <a:rPr lang="pl-PL" sz="1000" baseline="0" dirty="0"/>
              <a:t>Obok wezwania do działania, możesz spotkać się z nieoczekiwanymi lub niechcianymi reakcjami. Każde działanie online wywiera konsekwencje offline i niezwykle istotne jest wzięcie tego pod uwagę przy projektowaniu strategii swojej</a:t>
            </a:r>
            <a:r>
              <a:rPr lang="pl-PL" dirty="0"/>
              <a:t> </a:t>
            </a:r>
            <a:r>
              <a:rPr lang="pl-PL" sz="1000" baseline="0" dirty="0"/>
              <a:t>kampanii z co najmniej 3 względów:</a:t>
            </a:r>
          </a:p>
          <a:p>
            <a:pPr marL="685800" lvl="1" indent="-228600">
              <a:buFont typeface="+mj-lt"/>
              <a:buAutoNum type="arabicPeriod"/>
            </a:pPr>
            <a:r>
              <a:rPr lang="pl-PL" sz="1000" baseline="0" dirty="0"/>
              <a:t>Reakcja pożądana</a:t>
            </a:r>
          </a:p>
          <a:p>
            <a:pPr marL="1143000" lvl="2" indent="-228600">
              <a:buFont typeface="Arial" panose="020B0604020202020204" pitchFamily="34" charset="0"/>
              <a:buChar char="•"/>
            </a:pPr>
            <a:r>
              <a:rPr lang="pl-PL" sz="1000" baseline="0" dirty="0"/>
              <a:t>Ludzie mogą pozytywnie zareagować na twoje wezwanie do działania i chcieć coś zrobić w „realnym świecie”, na przykład zgłosić się jako wolontariusze w twojej organizacji, poprosić o jej wsparcie albo o dalsze informacje. </a:t>
            </a:r>
          </a:p>
          <a:p>
            <a:pPr marL="1143000" lvl="2" indent="-228600">
              <a:buFont typeface="Arial" panose="020B0604020202020204" pitchFamily="34" charset="0"/>
              <a:buChar char="•"/>
            </a:pPr>
            <a:r>
              <a:rPr lang="pl-PL" sz="1000" baseline="0" dirty="0"/>
              <a:t>Czy twoja organizacja jest gotowa do odpowiedzi na tego typu reakcje? </a:t>
            </a:r>
          </a:p>
          <a:p>
            <a:pPr marL="1143000" lvl="2" indent="-228600">
              <a:buFont typeface="Arial" panose="020B0604020202020204" pitchFamily="34" charset="0"/>
              <a:buChar char="•"/>
            </a:pPr>
            <a:r>
              <a:rPr lang="pl-PL" sz="1000" baseline="0" dirty="0"/>
              <a:t>Czy ktoś pełni dyżur przy telefonie? </a:t>
            </a:r>
          </a:p>
          <a:p>
            <a:pPr marL="1143000" lvl="2" indent="-228600">
              <a:buFont typeface="Arial" panose="020B0604020202020204" pitchFamily="34" charset="0"/>
              <a:buChar char="•"/>
            </a:pPr>
            <a:r>
              <a:rPr lang="pl-PL" sz="1000" baseline="0" dirty="0"/>
              <a:t>Czy ktoś odpowiada na wiadomości e-mail i wpisy na Facebooku?</a:t>
            </a:r>
          </a:p>
          <a:p>
            <a:pPr marL="685800" lvl="1" indent="-228600">
              <a:buFont typeface="+mj-lt"/>
              <a:buAutoNum type="arabicPeriod"/>
            </a:pPr>
            <a:r>
              <a:rPr lang="pl-PL" sz="1000" baseline="0" dirty="0"/>
              <a:t>Reakcja krytyczna lub negatywna</a:t>
            </a:r>
          </a:p>
          <a:p>
            <a:pPr marL="1143000" lvl="2" indent="-228600">
              <a:buFont typeface="Arial" panose="020B0604020202020204" pitchFamily="34" charset="0"/>
              <a:buChar char="•"/>
            </a:pPr>
            <a:r>
              <a:rPr lang="pl-PL" sz="1000" baseline="0" dirty="0"/>
              <a:t>Różnego rodzaju oponenci mogą zareagować na twoje działania online poprzez krytykę</a:t>
            </a:r>
            <a:r>
              <a:rPr lang="pl-PL" dirty="0"/>
              <a:t> </a:t>
            </a:r>
            <a:r>
              <a:rPr lang="pl-PL" sz="1000" baseline="0" dirty="0"/>
              <a:t>twoich wpisów, nadużywanie twoich hashtagów, zamieszczanie krytycznych (fałszywych) informacji o twojej organizacji w internecie itp. </a:t>
            </a:r>
          </a:p>
          <a:p>
            <a:pPr marL="1143000" lvl="2" indent="-228600">
              <a:buFont typeface="Arial" panose="020B0604020202020204" pitchFamily="34" charset="0"/>
              <a:buChar char="•"/>
            </a:pPr>
            <a:r>
              <a:rPr lang="pl-PL" sz="1000" baseline="0" dirty="0"/>
              <a:t>Jak poradzisz sobie z tego typu reakcją? </a:t>
            </a:r>
          </a:p>
          <a:p>
            <a:pPr marL="1143000" lvl="2" indent="-228600">
              <a:buFont typeface="Arial" panose="020B0604020202020204" pitchFamily="34" charset="0"/>
              <a:buChar char="•"/>
            </a:pPr>
            <a:r>
              <a:rPr lang="pl-PL" sz="1000" baseline="0" dirty="0"/>
              <a:t>Cz będziesz odpowiadać na komentarze, czy też je zignorujesz?</a:t>
            </a:r>
          </a:p>
          <a:p>
            <a:pPr marL="1143000" lvl="2" indent="-228600">
              <a:buFont typeface="Arial" panose="020B0604020202020204" pitchFamily="34" charset="0"/>
              <a:buChar char="•"/>
            </a:pPr>
            <a:r>
              <a:rPr lang="pl-PL" sz="1000" baseline="0" dirty="0"/>
              <a:t>Czy podawane przez ciebie fakty i dane są sprawdzone i prawidłowe? Czy jesteś w stanie udzielić riposty na „fakty alternatywne”? </a:t>
            </a:r>
          </a:p>
          <a:p>
            <a:pPr marL="1143000" lvl="2" indent="-228600">
              <a:buFont typeface="Arial" panose="020B0604020202020204" pitchFamily="34" charset="0"/>
              <a:buChar char="•"/>
            </a:pPr>
            <a:r>
              <a:rPr lang="pl-PL" sz="1000" baseline="0" dirty="0"/>
              <a:t>Czy rozpoczniesz dyskusję czy zablokujesz taką osobę? </a:t>
            </a:r>
          </a:p>
          <a:p>
            <a:pPr marL="1143000" lvl="2" indent="-228600">
              <a:buFont typeface="Arial" panose="020B0604020202020204" pitchFamily="34" charset="0"/>
              <a:buChar char="•"/>
            </a:pPr>
            <a:r>
              <a:rPr lang="pl-PL" sz="1000" baseline="0" dirty="0"/>
              <a:t>Czy masz odmienne podejścia do docelowej grupy odbiorców, jej otoczenia i stron trzecich, które nie mają znaczenia dla celów twojej kampanii?</a:t>
            </a:r>
          </a:p>
          <a:p>
            <a:pPr marL="685800" lvl="1" indent="-228600">
              <a:buFont typeface="+mj-lt"/>
              <a:buAutoNum type="arabicPeriod"/>
            </a:pPr>
            <a:r>
              <a:rPr lang="pl-PL" sz="1000" baseline="0" dirty="0"/>
              <a:t>Groźby werbalne i/lub fizyczne/przemoc</a:t>
            </a:r>
          </a:p>
          <a:p>
            <a:pPr marL="1143000" lvl="2" indent="-228600">
              <a:buFont typeface="Arial" panose="020B0604020202020204" pitchFamily="34" charset="0"/>
              <a:buChar char="•"/>
            </a:pPr>
            <a:r>
              <a:rPr lang="pl-PL" sz="1000" baseline="0" dirty="0"/>
              <a:t>W niektórych przypadkach obecność i aktywność online mogą sprowokować groźby werbalne i/lub fizyczne i/lub gwałtowne reakcje.</a:t>
            </a:r>
          </a:p>
          <a:p>
            <a:pPr marL="1143000" lvl="2" indent="-228600">
              <a:buFont typeface="Arial" panose="020B0604020202020204" pitchFamily="34" charset="0"/>
              <a:buChar char="•"/>
            </a:pPr>
            <a:r>
              <a:rPr lang="pl-PL" sz="1000" baseline="0" dirty="0"/>
              <a:t>Czy jesteś w stanie przeprowadzić ocenę ryzyka przed rozpoczęciem kampanii?</a:t>
            </a:r>
          </a:p>
          <a:p>
            <a:pPr marL="1143000" lvl="2" indent="-228600">
              <a:buFont typeface="Arial" panose="020B0604020202020204" pitchFamily="34" charset="0"/>
              <a:buChar char="•"/>
            </a:pPr>
            <a:r>
              <a:rPr lang="pl-PL" sz="1000" baseline="0" dirty="0"/>
              <a:t>Jak przygotowujesz swoich pracowników i wolontariuszy?</a:t>
            </a:r>
          </a:p>
          <a:p>
            <a:pPr marL="1143000" lvl="2" indent="-228600">
              <a:buFont typeface="Arial" panose="020B0604020202020204" pitchFamily="34" charset="0"/>
              <a:buChar char="•"/>
            </a:pPr>
            <a:r>
              <a:rPr lang="pl-PL" sz="1000" baseline="0" dirty="0"/>
              <a:t>Czy ciebie i twoich współpracowników można odnaleźć przez internet? Jakich adresów poczty e-mail używacie? </a:t>
            </a:r>
          </a:p>
          <a:p>
            <a:pPr marL="1143000" lvl="2" indent="-228600">
              <a:buFont typeface="Arial" panose="020B0604020202020204" pitchFamily="34" charset="0"/>
              <a:buChar char="•"/>
            </a:pPr>
            <a:r>
              <a:rPr lang="pl-PL" sz="1000" baseline="0" dirty="0"/>
              <a:t>Jakie nazwiska związane z twoją organizacją są wykrywalne na Facebooku lub Twitterze?</a:t>
            </a:r>
          </a:p>
          <a:p>
            <a:pPr marL="1143000" lvl="2" indent="-228600">
              <a:buFont typeface="Arial" panose="020B0604020202020204" pitchFamily="34" charset="0"/>
              <a:buChar char="•"/>
            </a:pPr>
            <a:r>
              <a:rPr lang="pl-PL" sz="1000" baseline="0" dirty="0"/>
              <a:t>Czy wiesz jak zgłaszać mowę nienawiści?</a:t>
            </a:r>
          </a:p>
          <a:p>
            <a:pPr marL="0" lvl="0" indent="0">
              <a:buFont typeface="Arial" panose="020B0604020202020204" pitchFamily="34" charset="0"/>
              <a:buNone/>
            </a:pPr>
            <a:endParaRPr lang="pl-PL"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85</a:t>
            </a:fld>
            <a:endParaRPr lang="pl-PL"/>
          </a:p>
        </p:txBody>
      </p:sp>
    </p:spTree>
    <p:extLst>
      <p:ext uri="{BB962C8B-B14F-4D97-AF65-F5344CB8AC3E}">
        <p14:creationId xmlns:p14="http://schemas.microsoft.com/office/powerpoint/2010/main" val="19280492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a:solidFill>
                  <a:schemeClr val="tx1"/>
                </a:solidFill>
                <a:effectLst/>
                <a:latin typeface="+mn-lt"/>
              </a:rPr>
              <a:t>Test SWOT (mocne strony, słabe strony, szanse, zagrożenia) każdego planu działania </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a:solidFill>
                  <a:schemeClr val="tx1"/>
                </a:solidFill>
                <a:effectLst/>
                <a:latin typeface="+mn-lt"/>
              </a:rPr>
              <a:t>Pod koniec warsztatów możesz przeprowadzić sesję „pokaż i powiedz”, w czasie której uczestnicy szkolenia podzielą się swoimi planami działania. Uczestnicy i szkoleniowcy komentują zgodnie z analizą SWOT mocne i słabe strony planu oraz prezentowane szanse, np. nadchodzące</a:t>
            </a:r>
            <a:r>
              <a:rPr lang="pl-PL"/>
              <a:t> </a:t>
            </a:r>
            <a:r>
              <a:rPr lang="pl-PL" sz="1000" kern="1200" dirty="0">
                <a:solidFill>
                  <a:schemeClr val="tx1"/>
                </a:solidFill>
                <a:effectLst/>
                <a:latin typeface="+mn-lt"/>
              </a:rPr>
              <a:t>zdarzenie tematyczne (np. święta), środki finansowe, konkretne bezpłatne narzędzia online, relacje z sektorem prywatnym. Zagrożenia, np. wzbudzenie rzeczywistego zainteresowania, utrzymanie inwestycji finansowych w prowadzone prace, zaangażowanie innych pracowników OSO.</a:t>
            </a:r>
            <a:endParaRPr lang="pl-PL"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86</a:t>
            </a:fld>
            <a:endParaRPr lang="pl-PL"/>
          </a:p>
        </p:txBody>
      </p:sp>
    </p:spTree>
    <p:extLst>
      <p:ext uri="{BB962C8B-B14F-4D97-AF65-F5344CB8AC3E}">
        <p14:creationId xmlns:p14="http://schemas.microsoft.com/office/powerpoint/2010/main" val="23820716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l-PL" sz="1000" dirty="0">
                <a:latin typeface="+mn-lt"/>
              </a:rPr>
              <a:t>Zastanówcie się w parach nad jakością swojej organizacji w kontekście swojej dekonstrukcyjnej narracji.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latin typeface="+mn-lt"/>
              </a:rPr>
              <a:t>Jakie nowe spostrzeżenia poczyniliście dzisiaj?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latin typeface="+mn-lt"/>
              </a:rPr>
              <a:t>Co zrobicie z tą nową wiedzą?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latin typeface="+mn-lt"/>
              </a:rPr>
              <a:t>Czy jesteście przygotowani do rozpoczęcia opracowywania skutecznej kampanii online?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latin typeface="+mn-lt"/>
              </a:rPr>
              <a:t>Czego wam jeszcze brakuje?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latin typeface="+mn-lt"/>
              </a:rPr>
              <a:t>Kto będzie w stanie wam pomóc?</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pl-PL" sz="1000" dirty="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a:latin typeface="+mn-lt"/>
              </a:rPr>
              <a:t>Można posłużyć się prostą analizą SWOT, aby zbadać, jaka zewnętrzna wiedza fachowa może być przydatna waszej organizacji.</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baseline="0" dirty="0">
                <a:latin typeface="+mn-lt"/>
              </a:rPr>
              <a:t>To punkt wyjścia do poszukiwania potencjalnych partnerów. Możecie rozważyć także inne OSO, np. agencje marketingowe.</a:t>
            </a:r>
            <a:endParaRPr lang="pl-PL" sz="1000" dirty="0">
              <a:latin typeface="+mn-lt"/>
            </a:endParaRPr>
          </a:p>
          <a:p>
            <a:pPr marL="0" indent="0">
              <a:buFont typeface="Arial" panose="020B0604020202020204" pitchFamily="34" charset="0"/>
              <a:buNone/>
            </a:pPr>
            <a:endParaRPr lang="pl-PL" sz="1000" dirty="0">
              <a:latin typeface="+mn-lt"/>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87</a:t>
            </a:fld>
            <a:endParaRPr lang="pl-PL"/>
          </a:p>
        </p:txBody>
      </p:sp>
    </p:spTree>
    <p:extLst>
      <p:ext uri="{BB962C8B-B14F-4D97-AF65-F5344CB8AC3E}">
        <p14:creationId xmlns:p14="http://schemas.microsoft.com/office/powerpoint/2010/main" val="25518600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88</a:t>
            </a:fld>
            <a:endParaRPr lang="pl-PL"/>
          </a:p>
        </p:txBody>
      </p:sp>
    </p:spTree>
    <p:extLst>
      <p:ext uri="{BB962C8B-B14F-4D97-AF65-F5344CB8AC3E}">
        <p14:creationId xmlns:p14="http://schemas.microsoft.com/office/powerpoint/2010/main" val="29655782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89</a:t>
            </a:fld>
            <a:endParaRPr lang="pl-PL"/>
          </a:p>
        </p:txBody>
      </p:sp>
    </p:spTree>
    <p:extLst>
      <p:ext uri="{BB962C8B-B14F-4D97-AF65-F5344CB8AC3E}">
        <p14:creationId xmlns:p14="http://schemas.microsoft.com/office/powerpoint/2010/main" val="364421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10</a:t>
            </a:fld>
            <a:endParaRPr lang="pl-PL"/>
          </a:p>
        </p:txBody>
      </p:sp>
    </p:spTree>
    <p:extLst>
      <p:ext uri="{BB962C8B-B14F-4D97-AF65-F5344CB8AC3E}">
        <p14:creationId xmlns:p14="http://schemas.microsoft.com/office/powerpoint/2010/main" val="563425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3-5-2017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79721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3-5-2017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22200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3-5-2017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7873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3-5-2017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41933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3-5-2017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428666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3-5-2017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29924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4F958CF-FA03-4B87-91E2-A84608E41141}" type="datetimeFigureOut">
              <a:rPr lang="nl-NL" smtClean="0"/>
              <a:t>3-5-2017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39870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4F958CF-FA03-4B87-91E2-A84608E41141}" type="datetimeFigureOut">
              <a:rPr lang="nl-NL" smtClean="0"/>
              <a:t>3-5-2017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454760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4F958CF-FA03-4B87-91E2-A84608E41141}" type="datetimeFigureOut">
              <a:rPr lang="nl-NL" smtClean="0"/>
              <a:t>3-5-2017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78626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3-5-2017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392943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3-5-2017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213543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958CF-FA03-4B87-91E2-A84608E41141}" type="datetimeFigureOut">
              <a:rPr lang="nl-NL" smtClean="0"/>
              <a:t>3-5-2017</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0EE9B-5359-421A-887F-14A469560E61}" type="slidenum">
              <a:rPr lang="nl-NL" smtClean="0"/>
              <a:t>‹#›</a:t>
            </a:fld>
            <a:endParaRPr lang="nl-NL"/>
          </a:p>
        </p:txBody>
      </p:sp>
    </p:spTree>
    <p:extLst>
      <p:ext uri="{BB962C8B-B14F-4D97-AF65-F5344CB8AC3E}">
        <p14:creationId xmlns:p14="http://schemas.microsoft.com/office/powerpoint/2010/main" val="2266271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5.tif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0.png"/></Relationships>
</file>

<file path=ppt/slides/_rels/slide5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3.png"/><Relationship Id="rId4" Type="http://schemas.openxmlformats.org/officeDocument/2006/relationships/image" Target="../media/image51.png"/></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hyperlink" Target="https://nonprofits.fb.com/topic/ads/" TargetMode="External"/><Relationship Id="rId3" Type="http://schemas.openxmlformats.org/officeDocument/2006/relationships/hyperlink" Target="http://www.strategicdialogue.org/wp-content/uploads/2016/06/OCCI-Counterspeech-Information-Pack-English.pdf" TargetMode="External"/><Relationship Id="rId7" Type="http://schemas.openxmlformats.org/officeDocument/2006/relationships/hyperlink" Target="https://www.facebook.com/blueprint?attachment_canonical_url=https://www.facebook.com/blueprint" TargetMode="External"/><Relationship Id="rId12"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esmeefairbairn.org.uk/" TargetMode="External"/><Relationship Id="rId11" Type="http://schemas.openxmlformats.org/officeDocument/2006/relationships/hyperlink" Target="http://bit.ly/10fundamentals" TargetMode="External"/><Relationship Id="rId5" Type="http://schemas.openxmlformats.org/officeDocument/2006/relationships/hyperlink" Target="http://www.counternarratives.org/" TargetMode="External"/><Relationship Id="rId10" Type="http://schemas.openxmlformats.org/officeDocument/2006/relationships/hyperlink" Target="https://www.youtube.com/watch?feature=player_embedded&amp;v=YpKAtk5C0lM" TargetMode="External"/><Relationship Id="rId4" Type="http://schemas.openxmlformats.org/officeDocument/2006/relationships/hyperlink" Target="http://www.strategicdialogue.org/wp-content/uploads/2016/06/Counter-narrative-Handbook_1.pdf" TargetMode="External"/><Relationship Id="rId9" Type="http://schemas.openxmlformats.org/officeDocument/2006/relationships/hyperlink" Target="https://www.youtube.com/nonprofit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832513" y="453611"/>
            <a:ext cx="10768084" cy="2387600"/>
          </a:xfrm>
        </p:spPr>
        <p:txBody>
          <a:bodyPr>
            <a:normAutofit/>
          </a:bodyPr>
          <a:lstStyle/>
          <a:p>
            <a:r>
              <a:rPr lang="pl-PL" sz="4000" b="1">
                <a:solidFill>
                  <a:srgbClr val="002060"/>
                </a:solidFill>
                <a:latin typeface="Verdana" panose="020B0604030504040204" pitchFamily="34" charset="0"/>
              </a:rPr>
              <a:t>Budowanie kampanii online wokół dekonstrukcyjnych i alternatywnych narracji</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Ondertitel 2"/>
          <p:cNvSpPr>
            <a:spLocks noGrp="1"/>
          </p:cNvSpPr>
          <p:nvPr>
            <p:ph type="subTitle" idx="1"/>
          </p:nvPr>
        </p:nvSpPr>
        <p:spPr>
          <a:xfrm>
            <a:off x="1023582" y="2933286"/>
            <a:ext cx="10194878" cy="1655762"/>
          </a:xfrm>
        </p:spPr>
        <p:txBody>
          <a:bodyPr>
            <a:normAutofit/>
          </a:bodyPr>
          <a:lstStyle/>
          <a:p>
            <a:r>
              <a:rPr lang="pl-PL" sz="3200" dirty="0">
                <a:solidFill>
                  <a:srgbClr val="002060"/>
                </a:solidFill>
                <a:latin typeface="Corbel" panose="020B0503020204020204" pitchFamily="34" charset="0"/>
              </a:rPr>
              <a:t>Seminarium szkoleniowe nt. programu na rzecz wzmocnienia społeczeństwa obywatelskiego</a:t>
            </a:r>
            <a:endParaRPr lang="pl-PL" sz="3200" dirty="0">
              <a:solidFill>
                <a:srgbClr val="002060"/>
              </a:solidFill>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5764" y="5061024"/>
            <a:ext cx="2180261" cy="728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logo_ce-en-rvb-h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591" y="4827873"/>
            <a:ext cx="1724038" cy="1194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021" y="4895839"/>
            <a:ext cx="1212798"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1532" y="4897005"/>
            <a:ext cx="1035543" cy="1056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9720" y="4897006"/>
            <a:ext cx="1058866" cy="1056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5575" y="4895839"/>
            <a:ext cx="1061199"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622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pl-PL" sz="3600" b="1">
                <a:solidFill>
                  <a:srgbClr val="002060"/>
                </a:solidFill>
                <a:latin typeface="Verdana" panose="020B0604030504040204" pitchFamily="34" charset="0"/>
              </a:rPr>
              <a:t>Nakreślenie kontekstu</a:t>
            </a:r>
            <a:endParaRPr lang="pl-P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pl-PL" sz="2800">
                <a:latin typeface="Corbel" panose="020B0503020204020204" pitchFamily="34" charset="0"/>
              </a:rPr>
              <a:t>09.45 – 10.30</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670158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3600" b="1">
                <a:solidFill>
                  <a:srgbClr val="002060"/>
                </a:solidFill>
                <a:latin typeface="Verdana" panose="020B0604030504040204" pitchFamily="34" charset="0"/>
              </a:rPr>
              <a:t>Brutalne komunikaty ekstremistyczne lub terrorystyczne</a:t>
            </a:r>
            <a:endParaRPr lang="pl-P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pl-PL">
                <a:latin typeface="Corbel" panose="020B0503020204020204" pitchFamily="34" charset="0"/>
              </a:rPr>
              <a:t>Dyskusja na forum grupy</a:t>
            </a:r>
          </a:p>
          <a:p>
            <a:pPr marL="0" indent="0" algn="ctr">
              <a:buNone/>
            </a:pPr>
            <a:endParaRPr lang="pl-PL">
              <a:latin typeface="Corbel" panose="020B0503020204020204" pitchFamily="34" charset="0"/>
            </a:endParaRPr>
          </a:p>
          <a:p>
            <a:pPr marL="0" indent="0" algn="ctr">
              <a:buNone/>
            </a:pPr>
            <a:r>
              <a:rPr lang="pl-PL" b="1">
                <a:latin typeface="Corbel" panose="020B0503020204020204" pitchFamily="34" charset="0"/>
              </a:rPr>
              <a:t>Jakiego rodzaju brutalne komunikaty ekstremistyczne</a:t>
            </a:r>
            <a:br/>
            <a:r>
              <a:rPr lang="pl-PL" b="1">
                <a:latin typeface="Corbel" panose="020B0503020204020204" pitchFamily="34" charset="0"/>
              </a:rPr>
              <a:t>lub terrorystyczne znasz?</a:t>
            </a:r>
            <a:br/>
            <a:endParaRPr lang="pl-PL" b="1">
              <a:latin typeface="Corbel" panose="020B0503020204020204" pitchFamily="34" charset="0"/>
            </a:endParaRPr>
          </a:p>
          <a:p>
            <a:pPr marL="0" indent="0" algn="ctr">
              <a:buNone/>
            </a:pPr>
            <a:r>
              <a:rPr lang="pl-PL" b="1">
                <a:latin typeface="Corbel" panose="020B0503020204020204" pitchFamily="34" charset="0"/>
              </a:rPr>
              <a:t>Co przyciąga twoją docelową grupę odbiorców? Dlaczego?</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33901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WimK\AppData\Local\Microsoft\Windows\Temporary Internet Files\Content.Outlook\6H7R0X5H\stunning-pictures-of-anti-capitalist-protesters-setting-cars-on-fire-and-clashing-with-police-outside-the-new-ecb-headquart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0" y="3072219"/>
            <a:ext cx="5048250" cy="37857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WimK\AppData\Local\Microsoft\Windows\Temporary Internet Files\Content.Outlook\6H7R0X5H\hungarian national 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7150"/>
            <a:ext cx="6567387"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WimK\AppData\Local\Microsoft\Windows\Temporary Internet Files\Content.Outlook\6H7R0X5H\right-wing-norwegian-mass-murderer-anders-breivik-who-has-links-to-british-neo-nazi-and-terrorists-groupin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0" y="-57150"/>
            <a:ext cx="5842000"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WimK\AppData\Local\Microsoft\Windows\Temporary Internet Files\Content.Outlook\6H7R0X5H\national fron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3238500"/>
            <a:ext cx="45720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imK\AppData\Local\Microsoft\Windows\Temporary Internet Files\Content.Outlook\6H7R0X5H\good nigh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8300" y="2162175"/>
            <a:ext cx="21240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imK\AppData\Local\Microsoft\Windows\Temporary Internet Files\Content.Outlook\6H7R0X5H\animal right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38500"/>
            <a:ext cx="2607749"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691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pl-PL" sz="4000" b="1">
                <a:solidFill>
                  <a:srgbClr val="002060"/>
                </a:solidFill>
                <a:latin typeface="Verdana" panose="020B0604030504040204" pitchFamily="34" charset="0"/>
              </a:rPr>
              <a:t>Definicja</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lnSpcReduction="10000"/>
          </a:bodyPr>
          <a:lstStyle/>
          <a:p>
            <a:pPr marL="0" indent="0">
              <a:buNone/>
            </a:pPr>
            <a:r>
              <a:rPr lang="pl-PL" b="1">
                <a:solidFill>
                  <a:srgbClr val="002060"/>
                </a:solidFill>
                <a:latin typeface="Corbel" panose="020B0503020204020204" pitchFamily="34" charset="0"/>
              </a:rPr>
              <a:t>Brutalny ekstremizm</a:t>
            </a:r>
            <a:br/>
            <a:r>
              <a:rPr lang="pl-PL">
                <a:latin typeface="Corbel" panose="020B0503020204020204" pitchFamily="34" charset="0"/>
              </a:rPr>
              <a:t>Popieranie, przygotowywanie lub w inny sposób wspieranie bądź uczestniczenie w ideologicznie motywowanej lub usprawiedliwianej przemocy z zamiarem promowania celów społecznych, gospodarczych lub politycznych</a:t>
            </a:r>
          </a:p>
          <a:p>
            <a:endParaRPr lang="pl-PL">
              <a:latin typeface="Corbel" panose="020B0503020204020204" pitchFamily="34" charset="0"/>
            </a:endParaRPr>
          </a:p>
          <a:p>
            <a:pPr marL="0" indent="0">
              <a:buNone/>
            </a:pPr>
            <a:r>
              <a:rPr lang="pl-PL" b="1">
                <a:solidFill>
                  <a:srgbClr val="002060"/>
                </a:solidFill>
                <a:latin typeface="Corbel" panose="020B0503020204020204" pitchFamily="34" charset="0"/>
              </a:rPr>
              <a:t>Radykalizacja</a:t>
            </a:r>
            <a:br/>
            <a:r>
              <a:rPr lang="pl-PL">
                <a:latin typeface="Corbel" panose="020B0503020204020204" pitchFamily="34" charset="0"/>
              </a:rPr>
              <a:t>Rosnąca gotowość do realizowania i/lub wspierania – w razie konieczności niedemokratycznymi środkami – daleko idących zmian w społeczeństwie, które są sprzeczne z porządkiem demokratycznym lub mu zagrażają</a:t>
            </a:r>
          </a:p>
          <a:p>
            <a:endParaRPr lang="pl-PL">
              <a:latin typeface="Corbel" panose="020B0503020204020204" pitchFamily="34" charset="0"/>
            </a:endParaRP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518383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Radykalizacja według RAN</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pl-PL" b="1">
                <a:latin typeface="Corbel" panose="020B0503020204020204" pitchFamily="34" charset="0"/>
              </a:rPr>
              <a:t>Radykalizacja to proces.</a:t>
            </a:r>
          </a:p>
          <a:p>
            <a:endParaRPr lang="pl-PL">
              <a:latin typeface="Corbel" panose="020B0503020204020204" pitchFamily="34" charset="0"/>
            </a:endParaRPr>
          </a:p>
          <a:p>
            <a:pPr marL="0" indent="0">
              <a:buNone/>
            </a:pPr>
            <a:r>
              <a:rPr lang="pl-PL">
                <a:latin typeface="Corbel" panose="020B0503020204020204" pitchFamily="34" charset="0"/>
              </a:rPr>
              <a:t>Istotne znaczenie ma postawienie granicy między poglądami, nawet jeżeli są skrajne, a brutalnymi działaniami będącymi następstwem skrajnych poglądów </a:t>
            </a:r>
          </a:p>
          <a:p>
            <a:pPr marL="0" indent="0">
              <a:buNone/>
            </a:pPr>
            <a:r>
              <a:rPr lang="pl-PL">
                <a:latin typeface="Corbel" panose="020B0503020204020204" pitchFamily="34" charset="0"/>
              </a:rPr>
              <a:t>Ważne jest, aby skoncentrować się na zdolności roztropnego rozróżniania między rozmaitymi rodzajami przemocy</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98808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3600" b="1">
                <a:solidFill>
                  <a:srgbClr val="002060"/>
                </a:solidFill>
                <a:latin typeface="Verdana" panose="020B0604030504040204" pitchFamily="34" charset="0"/>
              </a:rPr>
              <a:t>Jak ugrupowania ekstremistyczne nawiązują kontakt?</a:t>
            </a:r>
            <a:endParaRPr lang="pl-P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pl-PL" dirty="0">
                <a:latin typeface="Corbel" panose="020B0503020204020204" pitchFamily="34" charset="0"/>
              </a:rPr>
              <a:t>Wiele rodzajów brutalnych narracji ekstremistycznych </a:t>
            </a:r>
          </a:p>
          <a:p>
            <a:r>
              <a:rPr lang="pl-PL" dirty="0">
                <a:latin typeface="Corbel" panose="020B0503020204020204" pitchFamily="34" charset="0"/>
              </a:rPr>
              <a:t>Prawicowy ekstremizm, ekstremizm o podłożu religijnym</a:t>
            </a:r>
          </a:p>
          <a:p>
            <a:r>
              <a:rPr lang="pl-PL" dirty="0">
                <a:latin typeface="Corbel" panose="020B0503020204020204" pitchFamily="34" charset="0"/>
              </a:rPr>
              <a:t>Różne brutalne ideologie ekstremistyczne stosują podobne podejścia komunikacyjne:</a:t>
            </a:r>
          </a:p>
          <a:p>
            <a:pPr lvl="1"/>
            <a:r>
              <a:rPr lang="pl-PL" sz="2800" dirty="0">
                <a:latin typeface="Corbel" panose="020B0503020204020204" pitchFamily="34" charset="0"/>
              </a:rPr>
              <a:t>Czynniki wypychające i przyciągające</a:t>
            </a:r>
          </a:p>
          <a:p>
            <a:pPr lvl="1"/>
            <a:r>
              <a:rPr lang="pl-PL" sz="2800" dirty="0">
                <a:latin typeface="Corbel" panose="020B0503020204020204" pitchFamily="34" charset="0"/>
              </a:rPr>
              <a:t>Połączenie apelu emocjonalnego z niezwykle racjonalną argumentacją </a:t>
            </a:r>
          </a:p>
          <a:p>
            <a:pPr lvl="1"/>
            <a:r>
              <a:rPr lang="pl-PL" sz="2800" dirty="0">
                <a:latin typeface="Corbel" panose="020B0503020204020204" pitchFamily="34" charset="0"/>
              </a:rPr>
              <a:t>Głowa (rozum) + serce (emocje) + brzuch (intuicja)</a:t>
            </a:r>
            <a:endParaRPr lang="pl-PL" sz="2800" u="sng"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2652712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3600" b="1">
                <a:solidFill>
                  <a:srgbClr val="002060"/>
                </a:solidFill>
                <a:latin typeface="Verdana" panose="020B0604030504040204" pitchFamily="34" charset="0"/>
              </a:rPr>
              <a:t>Dyskusja</a:t>
            </a:r>
            <a:endParaRPr lang="pl-P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Gelijkbenige driehoek 4"/>
          <p:cNvSpPr/>
          <p:nvPr/>
        </p:nvSpPr>
        <p:spPr>
          <a:xfrm>
            <a:off x="2819400" y="1549400"/>
            <a:ext cx="6413500" cy="4254500"/>
          </a:xfrm>
          <a:prstGeom prst="triangle">
            <a:avLst/>
          </a:pr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4152900" y="1879977"/>
            <a:ext cx="3746500" cy="4031873"/>
          </a:xfrm>
          <a:prstGeom prst="rect">
            <a:avLst/>
          </a:prstGeom>
          <a:noFill/>
        </p:spPr>
        <p:txBody>
          <a:bodyPr wrap="square" rtlCol="0">
            <a:spAutoFit/>
          </a:bodyPr>
          <a:lstStyle/>
          <a:p>
            <a:pPr algn="ctr"/>
            <a:r>
              <a:rPr lang="pl-PL" sz="3200" b="1">
                <a:solidFill>
                  <a:srgbClr val="002060"/>
                </a:solidFill>
              </a:rPr>
              <a:t>Ekstremistyczne</a:t>
            </a:r>
            <a:br/>
            <a:r>
              <a:rPr lang="pl-PL" sz="3200" b="1">
                <a:solidFill>
                  <a:srgbClr val="002060"/>
                </a:solidFill>
              </a:rPr>
              <a:t>zachowania</a:t>
            </a:r>
          </a:p>
          <a:p>
            <a:pPr algn="ctr"/>
            <a:endParaRPr lang="pl-PL" sz="3200" b="1">
              <a:solidFill>
                <a:srgbClr val="002060"/>
              </a:solidFill>
            </a:endParaRPr>
          </a:p>
          <a:p>
            <a:pPr algn="ctr"/>
            <a:r>
              <a:rPr lang="pl-PL" sz="3200" b="1">
                <a:solidFill>
                  <a:srgbClr val="002060"/>
                </a:solidFill>
              </a:rPr>
              <a:t>Rekrutacja</a:t>
            </a:r>
          </a:p>
          <a:p>
            <a:pPr algn="ctr"/>
            <a:endParaRPr lang="pl-PL" sz="3200" b="1">
              <a:solidFill>
                <a:srgbClr val="002060"/>
              </a:solidFill>
            </a:endParaRPr>
          </a:p>
          <a:p>
            <a:pPr algn="ctr"/>
            <a:r>
              <a:rPr lang="pl-PL" sz="3200" b="1">
                <a:solidFill>
                  <a:srgbClr val="002060"/>
                </a:solidFill>
              </a:rPr>
              <a:t>Wzbudzanie zainteresowania</a:t>
            </a:r>
          </a:p>
          <a:p>
            <a:pPr algn="ctr"/>
            <a:endParaRPr lang="pl-PL" sz="3200" b="1">
              <a:solidFill>
                <a:srgbClr val="002060"/>
              </a:solidFill>
            </a:endParaRPr>
          </a:p>
          <a:p>
            <a:pPr algn="ctr"/>
            <a:r>
              <a:rPr lang="pl-PL" sz="3200" b="1">
                <a:solidFill>
                  <a:srgbClr val="002060"/>
                </a:solidFill>
              </a:rPr>
              <a:t>Zagrożeni</a:t>
            </a:r>
          </a:p>
        </p:txBody>
      </p:sp>
      <p:grpSp>
        <p:nvGrpSpPr>
          <p:cNvPr id="16" name="Groep 15"/>
          <p:cNvGrpSpPr/>
          <p:nvPr/>
        </p:nvGrpSpPr>
        <p:grpSpPr>
          <a:xfrm>
            <a:off x="273050" y="3940026"/>
            <a:ext cx="2711450" cy="1330474"/>
            <a:chOff x="184150" y="4168626"/>
            <a:chExt cx="2711450" cy="1330474"/>
          </a:xfrm>
        </p:grpSpPr>
        <p:cxnSp>
          <p:nvCxnSpPr>
            <p:cNvPr id="10" name="Rechte verbindingslijn met pijl 9"/>
            <p:cNvCxnSpPr/>
            <p:nvPr/>
          </p:nvCxnSpPr>
          <p:spPr>
            <a:xfrm>
              <a:off x="1358900" y="5092700"/>
              <a:ext cx="15367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184150" y="4168626"/>
              <a:ext cx="2349500" cy="954107"/>
            </a:xfrm>
            <a:prstGeom prst="rect">
              <a:avLst/>
            </a:prstGeom>
            <a:noFill/>
          </p:spPr>
          <p:txBody>
            <a:bodyPr wrap="square" rtlCol="0">
              <a:spAutoFit/>
            </a:bodyPr>
            <a:lstStyle/>
            <a:p>
              <a:pPr algn="ctr"/>
              <a:r>
                <a:rPr lang="pl-PL" sz="2800">
                  <a:solidFill>
                    <a:srgbClr val="FF0000"/>
                  </a:solidFill>
                </a:rPr>
                <a:t>Odbiorcy docelowi?</a:t>
              </a:r>
            </a:p>
          </p:txBody>
        </p:sp>
      </p:grpSp>
      <p:grpSp>
        <p:nvGrpSpPr>
          <p:cNvPr id="15" name="Groep 14"/>
          <p:cNvGrpSpPr/>
          <p:nvPr/>
        </p:nvGrpSpPr>
        <p:grpSpPr>
          <a:xfrm>
            <a:off x="7378700" y="1618367"/>
            <a:ext cx="3733800" cy="954107"/>
            <a:chOff x="8064500" y="1618367"/>
            <a:chExt cx="3733800" cy="954107"/>
          </a:xfrm>
        </p:grpSpPr>
        <p:sp>
          <p:nvSpPr>
            <p:cNvPr id="12" name="Tekstvak 11"/>
            <p:cNvSpPr txBox="1"/>
            <p:nvPr/>
          </p:nvSpPr>
          <p:spPr>
            <a:xfrm>
              <a:off x="9163050" y="1618367"/>
              <a:ext cx="2635250" cy="954107"/>
            </a:xfrm>
            <a:prstGeom prst="rect">
              <a:avLst/>
            </a:prstGeom>
            <a:noFill/>
          </p:spPr>
          <p:txBody>
            <a:bodyPr wrap="square" rtlCol="0">
              <a:spAutoFit/>
            </a:bodyPr>
            <a:lstStyle/>
            <a:p>
              <a:pPr algn="ctr"/>
              <a:r>
                <a:rPr lang="pl-PL" sz="2800">
                  <a:solidFill>
                    <a:srgbClr val="FF0000"/>
                  </a:solidFill>
                </a:rPr>
                <a:t>Podejście 1-na-1?</a:t>
              </a:r>
            </a:p>
          </p:txBody>
        </p:sp>
        <p:cxnSp>
          <p:nvCxnSpPr>
            <p:cNvPr id="13" name="Rechte verbindingslijn met pijl 12"/>
            <p:cNvCxnSpPr/>
            <p:nvPr/>
          </p:nvCxnSpPr>
          <p:spPr>
            <a:xfrm flipH="1">
              <a:off x="8064500" y="2166074"/>
              <a:ext cx="14605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kstvak 16"/>
          <p:cNvSpPr txBox="1"/>
          <p:nvPr/>
        </p:nvSpPr>
        <p:spPr>
          <a:xfrm>
            <a:off x="4006850" y="5981709"/>
            <a:ext cx="4038600" cy="523220"/>
          </a:xfrm>
          <a:prstGeom prst="rect">
            <a:avLst/>
          </a:prstGeom>
          <a:noFill/>
        </p:spPr>
        <p:txBody>
          <a:bodyPr wrap="square" rtlCol="0">
            <a:spAutoFit/>
          </a:bodyPr>
          <a:lstStyle/>
          <a:p>
            <a:pPr algn="ctr"/>
            <a:r>
              <a:rPr lang="pl-PL" sz="2800" dirty="0"/>
              <a:t>(Bardzo uproszczony model)</a:t>
            </a:r>
          </a:p>
        </p:txBody>
      </p:sp>
    </p:spTree>
    <p:extLst>
      <p:ext uri="{BB962C8B-B14F-4D97-AF65-F5344CB8AC3E}">
        <p14:creationId xmlns:p14="http://schemas.microsoft.com/office/powerpoint/2010/main" val="11436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374775"/>
            <a:ext cx="10515600" cy="1325563"/>
          </a:xfrm>
        </p:spPr>
        <p:txBody>
          <a:bodyPr>
            <a:normAutofit fontScale="90000"/>
          </a:bodyPr>
          <a:lstStyle/>
          <a:p>
            <a:pPr algn="ctr"/>
            <a:r>
              <a:rPr lang="pl-PL" sz="4000" b="1">
                <a:solidFill>
                  <a:srgbClr val="002060"/>
                </a:solidFill>
                <a:latin typeface="Verdana" panose="020B0604030504040204" pitchFamily="34" charset="0"/>
              </a:rPr>
              <a:t>Czy komunikacja online</a:t>
            </a:r>
            <a:br/>
            <a:r>
              <a:rPr lang="pl-PL" sz="4000" b="1">
                <a:solidFill>
                  <a:srgbClr val="002060"/>
                </a:solidFill>
                <a:latin typeface="Verdana" panose="020B0604030504040204" pitchFamily="34" charset="0"/>
              </a:rPr>
              <a:t>może stać się narzędziem interwencji?</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2054225"/>
            <a:ext cx="10515600" cy="4351338"/>
          </a:xfrm>
        </p:spPr>
        <p:txBody>
          <a:bodyPr/>
          <a:lstStyle/>
          <a:p>
            <a:pPr marL="0" indent="0" algn="ctr">
              <a:buNone/>
            </a:pPr>
            <a:endParaRPr lang="pl-PL" b="1">
              <a:latin typeface="Corbel" panose="020B0503020204020204" pitchFamily="34" charset="0"/>
            </a:endParaRPr>
          </a:p>
          <a:p>
            <a:pPr marL="0" indent="0" algn="ctr">
              <a:buNone/>
            </a:pPr>
            <a:endParaRPr lang="pl-PL" b="1">
              <a:latin typeface="Corbel" panose="020B0503020204020204" pitchFamily="34" charset="0"/>
            </a:endParaRPr>
          </a:p>
          <a:p>
            <a:pPr marL="0" indent="0" algn="ctr">
              <a:buNone/>
            </a:pPr>
            <a:r>
              <a:rPr lang="pl-PL" b="1">
                <a:latin typeface="Corbel" panose="020B0503020204020204" pitchFamily="34" charset="0"/>
              </a:rPr>
              <a:t>„Wiele można osiągnąć poprzez ponowne </a:t>
            </a:r>
          </a:p>
          <a:p>
            <a:pPr marL="0" indent="0" algn="ctr">
              <a:buNone/>
            </a:pPr>
            <a:r>
              <a:rPr lang="pl-PL" b="1">
                <a:latin typeface="Corbel" panose="020B0503020204020204" pitchFamily="34" charset="0"/>
              </a:rPr>
              <a:t>wykorzystywanie, adaptowanie </a:t>
            </a:r>
          </a:p>
          <a:p>
            <a:pPr marL="0" indent="0" algn="ctr">
              <a:buNone/>
            </a:pPr>
            <a:r>
              <a:rPr lang="pl-PL" b="1">
                <a:latin typeface="Corbel" panose="020B0503020204020204" pitchFamily="34" charset="0"/>
              </a:rPr>
              <a:t>i budowanie na sukcesie innych kampanii”</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741480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095" r="10314" b="16409"/>
          <a:stretch/>
        </p:blipFill>
        <p:spPr>
          <a:xfrm>
            <a:off x="0" y="0"/>
            <a:ext cx="12192000" cy="6858000"/>
          </a:xfrm>
          <a:prstGeom prst="rect">
            <a:avLst/>
          </a:prstGeom>
        </p:spPr>
      </p:pic>
      <p:sp>
        <p:nvSpPr>
          <p:cNvPr id="2" name="Titel 1"/>
          <p:cNvSpPr>
            <a:spLocks noGrp="1"/>
          </p:cNvSpPr>
          <p:nvPr>
            <p:ph type="title"/>
          </p:nvPr>
        </p:nvSpPr>
        <p:spPr>
          <a:xfrm>
            <a:off x="7023100" y="6070600"/>
            <a:ext cx="5168900" cy="787400"/>
          </a:xfrm>
          <a:noFill/>
        </p:spPr>
        <p:txBody>
          <a:bodyPr>
            <a:normAutofit/>
          </a:bodyPr>
          <a:lstStyle/>
          <a:p>
            <a:pPr algn="r"/>
            <a:r>
              <a:rPr lang="pl-PL" sz="3200" b="1">
                <a:solidFill>
                  <a:schemeClr val="bg1"/>
                </a:solidFill>
              </a:rPr>
              <a:t>https://youtu.be/IjIQ0ctzyZE</a:t>
            </a:r>
          </a:p>
        </p:txBody>
      </p:sp>
      <p:sp>
        <p:nvSpPr>
          <p:cNvPr id="5" name="Titel 1"/>
          <p:cNvSpPr txBox="1">
            <a:spLocks/>
          </p:cNvSpPr>
          <p:nvPr/>
        </p:nvSpPr>
        <p:spPr>
          <a:xfrm>
            <a:off x="0" y="-3175"/>
            <a:ext cx="9601200" cy="1108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a:solidFill>
                  <a:srgbClr val="002060"/>
                </a:solidFill>
                <a:latin typeface="Verdana" panose="020B0604030504040204" pitchFamily="34" charset="0"/>
              </a:rPr>
              <a:t>Przykład 1 #Notanotherbrother</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79256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23100" y="6070600"/>
            <a:ext cx="5168900" cy="787400"/>
          </a:xfrm>
          <a:noFill/>
        </p:spPr>
        <p:txBody>
          <a:bodyPr>
            <a:normAutofit/>
          </a:bodyPr>
          <a:lstStyle/>
          <a:p>
            <a:pPr algn="r"/>
            <a:r>
              <a:rPr lang="pl-PL" sz="3200" b="1">
                <a:solidFill>
                  <a:schemeClr val="bg1"/>
                </a:solidFill>
              </a:rPr>
              <a:t>Link…</a:t>
            </a:r>
          </a:p>
        </p:txBody>
      </p:sp>
      <p:sp>
        <p:nvSpPr>
          <p:cNvPr id="5" name="Titel 1"/>
          <p:cNvSpPr txBox="1">
            <a:spLocks/>
          </p:cNvSpPr>
          <p:nvPr/>
        </p:nvSpPr>
        <p:spPr>
          <a:xfrm>
            <a:off x="0" y="1"/>
            <a:ext cx="9601200"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4000" b="1">
                <a:solidFill>
                  <a:srgbClr val="002060"/>
                </a:solidFill>
                <a:latin typeface="Verdana" panose="020B0604030504040204" pitchFamily="34" charset="0"/>
              </a:rPr>
              <a:t>Przykład 2</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406" y="186017"/>
            <a:ext cx="6042463" cy="638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13029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pl-PL" sz="4000" b="1">
                <a:solidFill>
                  <a:srgbClr val="002060"/>
                </a:solidFill>
                <a:latin typeface="Verdana" panose="020B0604030504040204" pitchFamily="34" charset="0"/>
              </a:rPr>
              <a:t>Cel</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pl-PL">
                <a:latin typeface="Corbel" panose="020B0503020204020204" pitchFamily="34" charset="0"/>
              </a:rPr>
              <a:t>Dzisiaj wprowadzimy model GAMMMA. Podejście to będzie pomocne przy opracowywaniu skutecznej strategii kampanii online wokół alternatywnej lub dekonstrukcyjnej narracji.</a:t>
            </a:r>
          </a:p>
          <a:p>
            <a:r>
              <a:rPr lang="pl-PL">
                <a:latin typeface="Corbel" panose="020B0503020204020204" pitchFamily="34" charset="0"/>
              </a:rPr>
              <a:t>Dowiecie się, jak korzystać z mediów społecznościowych w ramach kampanii komunikacyjnej (online) w relacjach z docelową grupą odbiorców.</a:t>
            </a:r>
          </a:p>
          <a:p>
            <a:r>
              <a:rPr lang="pl-PL">
                <a:latin typeface="Corbel" panose="020B0503020204020204" pitchFamily="34" charset="0"/>
              </a:rPr>
              <a:t>Nauczycie się, jak</a:t>
            </a:r>
            <a:r>
              <a:rPr lang="pl-PL"/>
              <a:t> </a:t>
            </a:r>
            <a:r>
              <a:rPr lang="pl-PL">
                <a:latin typeface="Corbel" panose="020B0503020204020204" pitchFamily="34" charset="0"/>
              </a:rPr>
              <a:t>wzmocnić pozytywny przekaz i nawiązać kontakt z docelową grupą odbiorców</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84110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113" r="13855"/>
          <a:stretch/>
        </p:blipFill>
        <p:spPr bwMode="auto">
          <a:xfrm>
            <a:off x="31532" y="-47298"/>
            <a:ext cx="5344472" cy="6968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025" y="855279"/>
            <a:ext cx="703897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1"/>
          <p:cNvSpPr txBox="1">
            <a:spLocks/>
          </p:cNvSpPr>
          <p:nvPr/>
        </p:nvSpPr>
        <p:spPr>
          <a:xfrm>
            <a:off x="8355724" y="5754414"/>
            <a:ext cx="3704896"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pl-PL" sz="4000" b="1">
                <a:solidFill>
                  <a:srgbClr val="002060"/>
                </a:solidFill>
                <a:latin typeface="Verdana" panose="020B0604030504040204" pitchFamily="34" charset="0"/>
              </a:rPr>
              <a:t>Przykład 3</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Afbeelding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06490" y="144020"/>
            <a:ext cx="912696" cy="91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561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169" y="700585"/>
            <a:ext cx="7512562" cy="5119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43096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697"/>
          <a:stretch/>
        </p:blipFill>
        <p:spPr bwMode="auto">
          <a:xfrm>
            <a:off x="0" y="-32587"/>
            <a:ext cx="12454760" cy="689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680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Przemyślenia na forum grupy</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pl-PL" b="1"/>
              <a:t>Co zobaczyliście? Co czuliście?</a:t>
            </a:r>
          </a:p>
          <a:p>
            <a:endParaRPr lang="pl-PL"/>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3"/>
          <p:cNvPicPr>
            <a:picLocks noChangeAspect="1"/>
          </p:cNvPicPr>
          <p:nvPr/>
        </p:nvPicPr>
        <p:blipFill rotWithShape="1">
          <a:blip r:embed="rId4"/>
          <a:srcRect l="6095" r="10314" b="16409"/>
          <a:stretch/>
        </p:blipFill>
        <p:spPr>
          <a:xfrm>
            <a:off x="901700" y="2713351"/>
            <a:ext cx="2856090" cy="1606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69" t="29333" r="6079" b="21445"/>
          <a:stretch/>
        </p:blipFill>
        <p:spPr bwMode="auto">
          <a:xfrm>
            <a:off x="889821" y="4640803"/>
            <a:ext cx="2856090" cy="1653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697"/>
          <a:stretch/>
        </p:blipFill>
        <p:spPr bwMode="auto">
          <a:xfrm>
            <a:off x="4254379" y="4658298"/>
            <a:ext cx="2858937" cy="1581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8668" y="2656932"/>
            <a:ext cx="2684648" cy="1829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3409" y="2656932"/>
            <a:ext cx="2770623" cy="2069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706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pl-PL" sz="3600" b="1">
                <a:solidFill>
                  <a:srgbClr val="002060"/>
                </a:solidFill>
                <a:latin typeface="Verdana" panose="020B0604030504040204" pitchFamily="34" charset="0"/>
              </a:rPr>
              <a:t>Przerwa na kawę</a:t>
            </a:r>
            <a:endParaRPr lang="pl-P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pl-PL" sz="2800">
                <a:latin typeface="Corbel" panose="020B0503020204020204" pitchFamily="34" charset="0"/>
              </a:rPr>
              <a:t>10.30 – 11.00</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75702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pl-PL" sz="3600" b="1">
                <a:solidFill>
                  <a:srgbClr val="002060"/>
                </a:solidFill>
                <a:latin typeface="Verdana" panose="020B0604030504040204" pitchFamily="34" charset="0"/>
              </a:rPr>
              <a:t>Jak rozwijać swoją strategię online</a:t>
            </a:r>
            <a:endParaRPr lang="pl-P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lstStyle/>
          <a:p>
            <a:r>
              <a:rPr lang="pl-PL">
                <a:solidFill>
                  <a:srgbClr val="002060"/>
                </a:solidFill>
              </a:rPr>
              <a:t>11.00 – 14.30 (w tym przerwa na lunch) </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24422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0875579" cy="1325563"/>
          </a:xfrm>
        </p:spPr>
        <p:txBody>
          <a:bodyPr>
            <a:normAutofit/>
          </a:bodyPr>
          <a:lstStyle/>
          <a:p>
            <a:r>
              <a:rPr lang="pl-PL" sz="4000" b="1">
                <a:solidFill>
                  <a:srgbClr val="002060"/>
                </a:solidFill>
                <a:latin typeface="Verdana" panose="020B0604030504040204" pitchFamily="34" charset="0"/>
              </a:rPr>
              <a:t>Prowadzenie kampanii online: dlaczego?</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pl-PL" b="1">
                <a:latin typeface="Corbel" panose="020B0503020204020204" pitchFamily="34" charset="0"/>
              </a:rPr>
              <a:t>Dawanie ludziom szansy, by ich głos został usłyszany</a:t>
            </a:r>
          </a:p>
          <a:p>
            <a:r>
              <a:rPr lang="pl-PL" b="1">
                <a:latin typeface="Corbel" panose="020B0503020204020204" pitchFamily="34" charset="0"/>
              </a:rPr>
              <a:t>Edukowania docelowej grupy odbiorców</a:t>
            </a:r>
          </a:p>
          <a:p>
            <a:r>
              <a:rPr lang="pl-PL" b="1">
                <a:latin typeface="Corbel" panose="020B0503020204020204" pitchFamily="34" charset="0"/>
              </a:rPr>
              <a:t>Budowanie sieci</a:t>
            </a:r>
          </a:p>
          <a:p>
            <a:endParaRPr lang="pl-PL" sz="2400">
              <a:latin typeface="Verdana" panose="020B0604030504040204" pitchFamily="34" charset="0"/>
              <a:ea typeface="Verdana" panose="020B0604030504040204" pitchFamily="34" charset="0"/>
              <a:cs typeface="Verdana" panose="020B0604030504040204" pitchFamily="34" charset="0"/>
            </a:endParaRPr>
          </a:p>
          <a:p>
            <a:endParaRPr lang="pl-PL" sz="2400">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9968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Strategie komunikacyjne </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3417594" y="3504273"/>
            <a:ext cx="5502164" cy="707886"/>
          </a:xfrm>
          <a:prstGeom prst="rect">
            <a:avLst/>
          </a:prstGeom>
          <a:solidFill>
            <a:schemeClr val="accent4">
              <a:lumMod val="60000"/>
              <a:lumOff val="40000"/>
            </a:schemeClr>
          </a:solidFill>
          <a:ln w="12700">
            <a:noFill/>
          </a:ln>
        </p:spPr>
        <p:txBody>
          <a:bodyPr wrap="square" rtlCol="0">
            <a:spAutoFit/>
          </a:bodyPr>
          <a:lstStyle/>
          <a:p>
            <a:pPr algn="ctr"/>
            <a:r>
              <a:rPr lang="pl-PL" sz="4000" b="1">
                <a:latin typeface="Corbel" panose="020B0503020204020204" pitchFamily="34" charset="0"/>
              </a:rPr>
              <a:t>Kampanijna</a:t>
            </a:r>
            <a:endParaRPr lang="pl-PL" b="1">
              <a:latin typeface="Corbel" panose="020B0503020204020204" pitchFamily="34" charset="0"/>
            </a:endParaRPr>
          </a:p>
        </p:txBody>
      </p:sp>
      <p:sp>
        <p:nvSpPr>
          <p:cNvPr id="8" name="Tekstvak 7"/>
          <p:cNvSpPr txBox="1"/>
          <p:nvPr/>
        </p:nvSpPr>
        <p:spPr>
          <a:xfrm>
            <a:off x="832049" y="2373919"/>
            <a:ext cx="10673255" cy="707886"/>
          </a:xfrm>
          <a:prstGeom prst="rect">
            <a:avLst/>
          </a:prstGeom>
          <a:solidFill>
            <a:schemeClr val="accent4">
              <a:lumMod val="20000"/>
              <a:lumOff val="80000"/>
            </a:schemeClr>
          </a:solidFill>
          <a:ln w="3175">
            <a:noFill/>
          </a:ln>
        </p:spPr>
        <p:txBody>
          <a:bodyPr wrap="square" rtlCol="0">
            <a:spAutoFit/>
          </a:bodyPr>
          <a:lstStyle/>
          <a:p>
            <a:pPr algn="ctr"/>
            <a:r>
              <a:rPr lang="pl-PL" sz="4000" b="1">
                <a:latin typeface="Corbel" panose="020B0503020204020204" pitchFamily="34" charset="0"/>
              </a:rPr>
              <a:t>Codzienna</a:t>
            </a:r>
            <a:endParaRPr lang="pl-PL" b="1">
              <a:latin typeface="Corbel" panose="020B0503020204020204" pitchFamily="34" charset="0"/>
            </a:endParaRPr>
          </a:p>
        </p:txBody>
      </p:sp>
      <p:pic>
        <p:nvPicPr>
          <p:cNvPr id="9" name="Afbeelding 8"/>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Tekstvak 9"/>
          <p:cNvSpPr txBox="1"/>
          <p:nvPr/>
        </p:nvSpPr>
        <p:spPr>
          <a:xfrm>
            <a:off x="4464513" y="4634626"/>
            <a:ext cx="3408326" cy="707886"/>
          </a:xfrm>
          <a:prstGeom prst="rect">
            <a:avLst/>
          </a:prstGeom>
          <a:solidFill>
            <a:schemeClr val="accent2">
              <a:lumMod val="75000"/>
            </a:schemeClr>
          </a:solidFill>
          <a:ln w="12700">
            <a:noFill/>
          </a:ln>
        </p:spPr>
        <p:txBody>
          <a:bodyPr wrap="square" rtlCol="0">
            <a:spAutoFit/>
          </a:bodyPr>
          <a:lstStyle/>
          <a:p>
            <a:pPr algn="ctr"/>
            <a:r>
              <a:rPr lang="pl-PL" sz="4000" b="1">
                <a:solidFill>
                  <a:schemeClr val="bg1"/>
                </a:solidFill>
                <a:latin typeface="Corbel" panose="020B0503020204020204" pitchFamily="34" charset="0"/>
              </a:rPr>
              <a:t>Reaktywna </a:t>
            </a:r>
            <a:endParaRPr lang="pl-PL" b="1">
              <a:solidFill>
                <a:schemeClr val="bg1"/>
              </a:solidFill>
              <a:latin typeface="Corbel" panose="020B0503020204020204" pitchFamily="34" charset="0"/>
            </a:endParaRPr>
          </a:p>
        </p:txBody>
      </p:sp>
    </p:spTree>
    <p:extLst>
      <p:ext uri="{BB962C8B-B14F-4D97-AF65-F5344CB8AC3E}">
        <p14:creationId xmlns:p14="http://schemas.microsoft.com/office/powerpoint/2010/main" val="4135033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kurvewustrow.org/wp-content/uploads/2015/12/151120_NOTEINGANG_Lo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41" y="655090"/>
            <a:ext cx="11813175" cy="555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598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98" t="37360" r="25772" b="12069"/>
          <a:stretch/>
        </p:blipFill>
        <p:spPr bwMode="auto">
          <a:xfrm>
            <a:off x="15743" y="1330941"/>
            <a:ext cx="12176257" cy="552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7421"/>
          <a:stretch/>
        </p:blipFill>
        <p:spPr bwMode="auto">
          <a:xfrm>
            <a:off x="15744" y="31532"/>
            <a:ext cx="12176256" cy="3361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678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Zasady pracy</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r>
              <a:rPr lang="pl-PL">
                <a:latin typeface="Corbel" panose="020B0503020204020204" pitchFamily="34" charset="0"/>
              </a:rPr>
              <a:t>Teoria w ograniczonym zakresie – dużo praktyki</a:t>
            </a:r>
          </a:p>
          <a:p>
            <a:r>
              <a:rPr lang="pl-PL">
                <a:latin typeface="Corbel" panose="020B0503020204020204" pitchFamily="34" charset="0"/>
              </a:rPr>
              <a:t>Uczenie się przez działanie</a:t>
            </a:r>
          </a:p>
          <a:p>
            <a:r>
              <a:rPr lang="pl-PL">
                <a:latin typeface="Corbel" panose="020B0503020204020204" pitchFamily="34" charset="0"/>
              </a:rPr>
              <a:t>Uczenie się zarówno na sukcesach, jak i porażkach</a:t>
            </a:r>
          </a:p>
          <a:p>
            <a:r>
              <a:rPr lang="pl-PL">
                <a:latin typeface="Corbel" panose="020B0503020204020204" pitchFamily="34" charset="0"/>
              </a:rPr>
              <a:t>Uczenie się od siebie nawzajem</a:t>
            </a:r>
          </a:p>
          <a:p>
            <a:r>
              <a:rPr lang="pl-PL">
                <a:latin typeface="Corbel" panose="020B0503020204020204" pitchFamily="34" charset="0"/>
              </a:rPr>
              <a:t>Już jesteście ekspertami!</a:t>
            </a:r>
          </a:p>
          <a:p>
            <a:endParaRPr lang="pl-PL">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4204589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pl-PL" sz="4000" b="1">
                <a:solidFill>
                  <a:srgbClr val="002060"/>
                </a:solidFill>
                <a:latin typeface="Verdana" panose="020B0604030504040204" pitchFamily="34" charset="0"/>
              </a:rPr>
              <a:t>Strategia kampanii</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lstStyle/>
          <a:p>
            <a:pPr marL="514350" indent="-514350">
              <a:buFont typeface="+mj-lt"/>
              <a:buAutoNum type="arabicPeriod"/>
            </a:pPr>
            <a:r>
              <a:rPr lang="pl-PL" b="1" dirty="0">
                <a:latin typeface="Corbel" panose="020B0503020204020204" pitchFamily="34" charset="0"/>
              </a:rPr>
              <a:t>Jaki masz cel?</a:t>
            </a:r>
          </a:p>
          <a:p>
            <a:pPr marL="514350" indent="-514350">
              <a:buFont typeface="+mj-lt"/>
              <a:buAutoNum type="arabicPeriod"/>
            </a:pPr>
            <a:r>
              <a:rPr lang="pl-PL" b="1" dirty="0">
                <a:latin typeface="Corbel" panose="020B0503020204020204" pitchFamily="34" charset="0"/>
              </a:rPr>
              <a:t>Kto jest twoją docelową grupą odbiorców?</a:t>
            </a:r>
          </a:p>
          <a:p>
            <a:pPr marL="514350" indent="-514350">
              <a:buFont typeface="+mj-lt"/>
              <a:buAutoNum type="arabicPeriod"/>
            </a:pPr>
            <a:r>
              <a:rPr lang="pl-PL" b="1" dirty="0">
                <a:latin typeface="Corbel" panose="020B0503020204020204" pitchFamily="34" charset="0"/>
              </a:rPr>
              <a:t>Jak brzmi twój komunikat?</a:t>
            </a:r>
          </a:p>
          <a:p>
            <a:pPr marL="514350" indent="-514350">
              <a:buFont typeface="+mj-lt"/>
              <a:buAutoNum type="arabicPeriod"/>
            </a:pPr>
            <a:r>
              <a:rPr lang="pl-PL" b="1" dirty="0">
                <a:latin typeface="Corbel" panose="020B0503020204020204" pitchFamily="34" charset="0"/>
              </a:rPr>
              <a:t>Kto jest orędownikiem?</a:t>
            </a:r>
          </a:p>
          <a:p>
            <a:pPr marL="514350" indent="-514350">
              <a:buFont typeface="+mj-lt"/>
              <a:buAutoNum type="arabicPeriod"/>
            </a:pPr>
            <a:endParaRPr lang="pl-PL" dirty="0">
              <a:latin typeface="Corbel" panose="020B0503020204020204" pitchFamily="34" charset="0"/>
            </a:endParaRPr>
          </a:p>
          <a:p>
            <a:pPr marL="0" indent="0">
              <a:buNone/>
            </a:pPr>
            <a:r>
              <a:rPr lang="pl-PL" dirty="0">
                <a:latin typeface="Corbel" panose="020B0503020204020204" pitchFamily="34" charset="0"/>
              </a:rPr>
              <a:t>Odpowiedzi na te pytanie będą pomocne przy opracowywaniu skutecznej strategii kampanii online</a:t>
            </a:r>
            <a:br/>
            <a:r>
              <a:rPr lang="pl-PL" dirty="0">
                <a:latin typeface="Corbel" panose="020B0503020204020204" pitchFamily="34" charset="0"/>
              </a:rPr>
              <a:t>wokół alternatywnej lub dekonstrukcyjnej narracji.</a:t>
            </a: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l-PL" sz="5400"/>
                <a:t>A </a:t>
              </a:r>
              <a:r>
                <a:rPr lang="pl-PL" sz="2400"/>
                <a:t>Audience</a:t>
              </a:r>
              <a:br/>
              <a:r>
                <a:rPr lang="pl-PL"/>
                <a:t>(Odbiorcy)</a:t>
              </a:r>
              <a:endParaRPr lang="pl-PL"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l-PL" sz="5400">
                  <a:solidFill>
                    <a:prstClr val="black"/>
                  </a:solidFill>
                </a:rPr>
                <a:t>A </a:t>
              </a:r>
              <a:r>
                <a:rPr lang="pl-PL" sz="2400">
                  <a:solidFill>
                    <a:prstClr val="black"/>
                  </a:solidFill>
                </a:rPr>
                <a:t>Action</a:t>
              </a:r>
              <a:br/>
              <a:r>
                <a:rPr lang="pl-PL"/>
                <a:t>(Działanie) </a:t>
              </a:r>
              <a:endParaRPr lang="pl-PL"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l-PL" sz="5400">
                  <a:solidFill>
                    <a:prstClr val="black"/>
                  </a:solidFill>
                </a:rPr>
                <a:t>M </a:t>
              </a:r>
              <a:r>
                <a:rPr lang="pl-PL" sz="2400">
                  <a:solidFill>
                    <a:prstClr val="black"/>
                  </a:solidFill>
                </a:rPr>
                <a:t>Media</a:t>
              </a:r>
              <a:r>
                <a:rPr lang="pl-PL"/>
                <a:t> </a:t>
              </a:r>
              <a:endParaRPr lang="pl-PL"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l-PL" sz="5400"/>
                <a:t>M </a:t>
              </a:r>
              <a:r>
                <a:rPr lang="pl-PL" sz="2400"/>
                <a:t>Messenger</a:t>
              </a:r>
              <a:br/>
              <a:r>
                <a:rPr lang="pl-PL"/>
                <a:t>(Orędownik)</a:t>
              </a:r>
              <a:endParaRPr lang="pl-PL"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l-PL" sz="5400"/>
                <a:t>M </a:t>
              </a:r>
              <a:r>
                <a:rPr lang="pl-PL" sz="2400"/>
                <a:t>Message</a:t>
              </a:r>
              <a:br/>
              <a:r>
                <a:rPr lang="pl-PL"/>
                <a:t>(Komunikat)</a:t>
              </a:r>
              <a:endParaRPr lang="pl-PL"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l-PL" sz="5400"/>
                <a:t>G </a:t>
              </a:r>
              <a:r>
                <a:rPr lang="pl-PL" sz="2400"/>
                <a:t>Goal</a:t>
              </a:r>
              <a:br/>
              <a:r>
                <a:rPr lang="pl-PL"/>
                <a:t>(Cel)</a:t>
              </a:r>
              <a:endParaRPr lang="pl-PL" sz="2000"/>
            </a:p>
          </p:txBody>
        </p:sp>
      </p:grpSp>
    </p:spTree>
    <p:extLst>
      <p:ext uri="{BB962C8B-B14F-4D97-AF65-F5344CB8AC3E}">
        <p14:creationId xmlns:p14="http://schemas.microsoft.com/office/powerpoint/2010/main" val="4106008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pl-PL" sz="4000" b="1">
                <a:solidFill>
                  <a:srgbClr val="002060"/>
                </a:solidFill>
                <a:latin typeface="Verdana" panose="020B0604030504040204" pitchFamily="34" charset="0"/>
              </a:rPr>
              <a:t>Jaki masz cel?</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76200" y="1825625"/>
            <a:ext cx="9180966" cy="4351338"/>
          </a:xfrm>
        </p:spPr>
        <p:txBody>
          <a:bodyPr>
            <a:normAutofit/>
          </a:bodyPr>
          <a:lstStyle/>
          <a:p>
            <a:pPr marL="0" indent="0" algn="ctr">
              <a:buNone/>
            </a:pPr>
            <a:r>
              <a:rPr lang="pl-PL">
                <a:latin typeface="Corbel" panose="020B0503020204020204" pitchFamily="34" charset="0"/>
              </a:rPr>
              <a:t>Omówienie na forum grupy</a:t>
            </a:r>
          </a:p>
          <a:p>
            <a:pPr marL="0" indent="0" algn="ctr">
              <a:buNone/>
            </a:pPr>
            <a:endParaRPr lang="pl-PL">
              <a:latin typeface="Corbel" panose="020B0503020204020204" pitchFamily="34" charset="0"/>
            </a:endParaRPr>
          </a:p>
          <a:p>
            <a:pPr marL="0" indent="0" algn="ctr">
              <a:buNone/>
            </a:pPr>
            <a:r>
              <a:rPr lang="pl-PL" b="1">
                <a:latin typeface="Corbel" panose="020B0503020204020204" pitchFamily="34" charset="0"/>
              </a:rPr>
              <a:t>Podawanie informacji, faktów i danych? </a:t>
            </a:r>
          </a:p>
          <a:p>
            <a:pPr marL="0" indent="0" algn="ctr">
              <a:buNone/>
            </a:pPr>
            <a:r>
              <a:rPr lang="pl-PL" b="1">
                <a:latin typeface="Corbel" panose="020B0503020204020204" pitchFamily="34" charset="0"/>
              </a:rPr>
              <a:t>Wzmacnianie pozycji ludzi?</a:t>
            </a:r>
          </a:p>
          <a:p>
            <a:pPr marL="0" indent="0" algn="ctr">
              <a:buNone/>
            </a:pPr>
            <a:r>
              <a:rPr lang="pl-PL" b="1">
                <a:latin typeface="Corbel" panose="020B0503020204020204" pitchFamily="34" charset="0"/>
              </a:rPr>
              <a:t>Demistyfikacja atrakcyjnych komunikatów ekstremistycznych?</a:t>
            </a:r>
          </a:p>
          <a:p>
            <a:pPr marL="0" indent="0" algn="ctr">
              <a:buNone/>
            </a:pPr>
            <a:r>
              <a:rPr lang="pl-PL" b="1">
                <a:latin typeface="Corbel" panose="020B0503020204020204" pitchFamily="34" charset="0"/>
              </a:rPr>
              <a:t>Deradykalizacja?</a:t>
            </a:r>
          </a:p>
          <a:p>
            <a:pPr marL="0" indent="0" algn="ctr">
              <a:buNone/>
            </a:pPr>
            <a:r>
              <a:rPr lang="pl-PL">
                <a:latin typeface="Corbel" panose="020B0503020204020204" pitchFamily="34" charset="0"/>
              </a:rPr>
              <a:t>…?</a:t>
            </a:r>
          </a:p>
          <a:p>
            <a:pPr marL="0" lvl="0" indent="0">
              <a:buNone/>
            </a:pPr>
            <a:endParaRPr lang="pl-PL">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l-PL" sz="5400"/>
                <a:t>A </a:t>
              </a:r>
              <a:r>
                <a:rPr lang="pl-PL" sz="2400"/>
                <a:t>Audience</a:t>
              </a:r>
              <a:br/>
              <a:r>
                <a:rPr lang="pl-PL"/>
                <a:t>(Odbiorcy)</a:t>
              </a:r>
              <a:endParaRPr lang="pl-PL"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l-PL" sz="5400">
                  <a:solidFill>
                    <a:prstClr val="black"/>
                  </a:solidFill>
                </a:rPr>
                <a:t>A </a:t>
              </a:r>
              <a:r>
                <a:rPr lang="pl-PL" sz="2400">
                  <a:solidFill>
                    <a:prstClr val="black"/>
                  </a:solidFill>
                </a:rPr>
                <a:t>Action</a:t>
              </a:r>
              <a:br/>
              <a:r>
                <a:rPr lang="pl-PL"/>
                <a:t>(Działanie) </a:t>
              </a:r>
              <a:endParaRPr lang="pl-PL"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l-PL" sz="5400">
                  <a:solidFill>
                    <a:prstClr val="black"/>
                  </a:solidFill>
                </a:rPr>
                <a:t>M </a:t>
              </a:r>
              <a:r>
                <a:rPr lang="pl-PL" sz="2400">
                  <a:solidFill>
                    <a:prstClr val="black"/>
                  </a:solidFill>
                </a:rPr>
                <a:t>Media</a:t>
              </a:r>
              <a:r>
                <a:rPr lang="pl-PL"/>
                <a:t> </a:t>
              </a:r>
              <a:endParaRPr lang="pl-PL"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l-PL" sz="5400"/>
                <a:t>M </a:t>
              </a:r>
              <a:r>
                <a:rPr lang="pl-PL" sz="2400"/>
                <a:t>Messenger</a:t>
              </a:r>
              <a:br/>
              <a:r>
                <a:rPr lang="pl-PL"/>
                <a:t>(Orędownik)</a:t>
              </a:r>
              <a:endParaRPr lang="pl-PL"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l-PL" sz="5400"/>
                <a:t>M </a:t>
              </a:r>
              <a:r>
                <a:rPr lang="pl-PL" sz="2400"/>
                <a:t>Message</a:t>
              </a:r>
              <a:br/>
              <a:r>
                <a:rPr lang="pl-PL"/>
                <a:t>(Komunikat)</a:t>
              </a:r>
              <a:endParaRPr lang="pl-PL"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l-PL" sz="5400"/>
                <a:t>G </a:t>
              </a:r>
              <a:r>
                <a:rPr lang="pl-PL" sz="2400"/>
                <a:t>Goal</a:t>
              </a:r>
              <a:br/>
              <a:r>
                <a:rPr lang="pl-PL"/>
                <a:t>(Cel)</a:t>
              </a:r>
              <a:endParaRPr lang="pl-PL" sz="2000"/>
            </a:p>
          </p:txBody>
        </p:sp>
      </p:grpSp>
      <p:sp>
        <p:nvSpPr>
          <p:cNvPr id="14" name="Ovaal 13"/>
          <p:cNvSpPr/>
          <p:nvPr/>
        </p:nvSpPr>
        <p:spPr>
          <a:xfrm>
            <a:off x="8826500" y="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90755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Cele: od czego zacząć?</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pl-PL" b="1">
                <a:latin typeface="Corbel" panose="020B0503020204020204" pitchFamily="34" charset="0"/>
              </a:rPr>
              <a:t>TWOJE unikatowe zdolności albo sposobności         Dlaczego TY?</a:t>
            </a:r>
          </a:p>
          <a:p>
            <a:pPr marL="0" indent="0">
              <a:buNone/>
            </a:pPr>
            <a:endParaRPr lang="pl-PL" b="1">
              <a:latin typeface="Corbel" panose="020B0503020204020204" pitchFamily="34" charset="0"/>
            </a:endParaRPr>
          </a:p>
          <a:p>
            <a:pPr marL="0" indent="0" algn="ctr">
              <a:buNone/>
            </a:pPr>
            <a:r>
              <a:rPr lang="pl-PL" b="1">
                <a:latin typeface="Corbel" panose="020B0503020204020204" pitchFamily="34" charset="0"/>
              </a:rPr>
              <a:t>Celem jest </a:t>
            </a:r>
            <a:r>
              <a:rPr lang="pl-PL" b="1" u="sng">
                <a:latin typeface="Corbel" panose="020B0503020204020204" pitchFamily="34" charset="0"/>
              </a:rPr>
              <a:t>zawsze</a:t>
            </a:r>
            <a:r>
              <a:rPr lang="pl-PL" b="1">
                <a:latin typeface="Corbel" panose="020B0503020204020204" pitchFamily="34" charset="0"/>
              </a:rPr>
              <a:t> zmiana zachowania</a:t>
            </a:r>
          </a:p>
          <a:p>
            <a:pPr marL="0" indent="0" algn="ctr">
              <a:buNone/>
            </a:pPr>
            <a:r>
              <a:rPr lang="pl-PL">
                <a:latin typeface="Corbel" panose="020B0503020204020204" pitchFamily="34" charset="0"/>
              </a:rPr>
              <a:t>Wykształcenie lub przyswojenie nowego zachowania</a:t>
            </a:r>
          </a:p>
          <a:p>
            <a:pPr marL="0" indent="0" algn="ctr">
              <a:buNone/>
            </a:pPr>
            <a:r>
              <a:rPr lang="pl-PL">
                <a:latin typeface="Corbel" panose="020B0503020204020204" pitchFamily="34" charset="0"/>
              </a:rPr>
              <a:t>Zaprzestanie robienia czegoś przynoszącego szkodę</a:t>
            </a:r>
          </a:p>
          <a:p>
            <a:pPr marL="0" indent="0" algn="ctr">
              <a:buNone/>
            </a:pPr>
            <a:r>
              <a:rPr lang="pl-PL">
                <a:latin typeface="Corbel" panose="020B0503020204020204" pitchFamily="34" charset="0"/>
              </a:rPr>
              <a:t>Zapobieganie wykształceniu negatywnego lub szkodliwego zachowania</a:t>
            </a:r>
          </a:p>
          <a:p>
            <a:pPr marL="0" indent="0" algn="ctr">
              <a:buNone/>
            </a:pPr>
            <a:r>
              <a:rPr lang="pl-PL">
                <a:latin typeface="Corbel" panose="020B0503020204020204" pitchFamily="34" charset="0"/>
              </a:rPr>
              <a:t>Zmiana istniejącego zachowania</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Ovaal 4"/>
          <p:cNvSpPr/>
          <p:nvPr/>
        </p:nvSpPr>
        <p:spPr>
          <a:xfrm rot="21021843">
            <a:off x="8039100" y="1352550"/>
            <a:ext cx="3352800" cy="13335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18487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Określanie swojego celu</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r>
              <a:rPr lang="pl-PL">
                <a:latin typeface="Corbel" panose="020B0503020204020204" pitchFamily="34" charset="0"/>
              </a:rPr>
              <a:t>W jaki sposób określić wyraźne cele i wskaźniki sukcesu</a:t>
            </a:r>
          </a:p>
          <a:p>
            <a:pPr marL="0" indent="0">
              <a:buNone/>
            </a:pPr>
            <a:endParaRPr lang="pl-PL">
              <a:latin typeface="Corbel" panose="020B0503020204020204" pitchFamily="34" charset="0"/>
              <a:ea typeface="Verdana" panose="020B0604030504040204" pitchFamily="34" charset="0"/>
              <a:cs typeface="Verdana" panose="020B0604030504040204" pitchFamily="34" charset="0"/>
            </a:endParaRPr>
          </a:p>
          <a:p>
            <a:pPr marL="457200" indent="-457200">
              <a:buFont typeface="+mj-lt"/>
              <a:buAutoNum type="arabicPeriod"/>
            </a:pPr>
            <a:r>
              <a:rPr lang="pl-PL" b="1">
                <a:latin typeface="Corbel" panose="020B0503020204020204" pitchFamily="34" charset="0"/>
              </a:rPr>
              <a:t>Powinien być mierzalny</a:t>
            </a:r>
          </a:p>
          <a:p>
            <a:pPr marL="457200" indent="-457200">
              <a:buFont typeface="+mj-lt"/>
              <a:buAutoNum type="arabicPeriod"/>
            </a:pPr>
            <a:r>
              <a:rPr lang="pl-PL" b="1">
                <a:latin typeface="Corbel" panose="020B0503020204020204" pitchFamily="34" charset="0"/>
              </a:rPr>
              <a:t>Powinien być mały</a:t>
            </a:r>
          </a:p>
          <a:p>
            <a:pPr marL="457200" indent="-457200">
              <a:buFont typeface="+mj-lt"/>
              <a:buAutoNum type="arabicPeriod"/>
            </a:pPr>
            <a:r>
              <a:rPr lang="pl-PL" b="1">
                <a:latin typeface="Corbel" panose="020B0503020204020204" pitchFamily="34" charset="0"/>
              </a:rPr>
              <a:t>Powinien być prosty i konkretny</a:t>
            </a:r>
          </a:p>
          <a:p>
            <a:pPr marL="457200" indent="-457200">
              <a:buFont typeface="+mj-lt"/>
              <a:buAutoNum type="arabicPeriod"/>
            </a:pPr>
            <a:r>
              <a:rPr lang="pl-PL" b="1">
                <a:latin typeface="Corbel" panose="020B0503020204020204" pitchFamily="34" charset="0"/>
              </a:rPr>
              <a:t>Powinien być określony w czasie</a:t>
            </a:r>
          </a:p>
        </p:txBody>
      </p:sp>
      <p:pic>
        <p:nvPicPr>
          <p:cNvPr id="14" name="Afbeelding 1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76112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Przykłady inteligentnych celów</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77975"/>
            <a:ext cx="10515600" cy="4351338"/>
          </a:xfrm>
        </p:spPr>
        <p:txBody>
          <a:bodyPr>
            <a:normAutofit fontScale="92500"/>
          </a:bodyPr>
          <a:lstStyle/>
          <a:p>
            <a:r>
              <a:rPr lang="pl-PL" b="1">
                <a:latin typeface="Corbel" panose="020B0503020204020204" pitchFamily="34" charset="0"/>
              </a:rPr>
              <a:t>Trudne do osiągnięcia</a:t>
            </a:r>
            <a:br/>
            <a:r>
              <a:rPr lang="pl-PL">
                <a:latin typeface="Corbel" panose="020B0503020204020204" pitchFamily="34" charset="0"/>
              </a:rPr>
              <a:t>Obniżenie o 30% liczby muzułmanów w wieku 35-45 lat wyjeżdżających z Birmingham i Tower Hamlets do Turcji/Syrii/Iraku, aby stać się zagranicznymi bojownikami terrorystycznymi do maja 2017 r.</a:t>
            </a:r>
          </a:p>
          <a:p>
            <a:endParaRPr lang="pl-PL">
              <a:latin typeface="Corbel" panose="020B0503020204020204" pitchFamily="34" charset="0"/>
            </a:endParaRPr>
          </a:p>
          <a:p>
            <a:r>
              <a:rPr lang="pl-PL" b="1">
                <a:latin typeface="Corbel" panose="020B0503020204020204" pitchFamily="34" charset="0"/>
              </a:rPr>
              <a:t>Realistyczne do osiągnięcia</a:t>
            </a:r>
            <a:br/>
            <a:r>
              <a:rPr lang="pl-PL">
                <a:latin typeface="Corbel" panose="020B0503020204020204" pitchFamily="34" charset="0"/>
              </a:rPr>
              <a:t>Zwiększyć w ciągu sześciu miesięcy o 65% liczbę dziewcząt w wieku 13-18 lat z South Thanet kontaktujących się z naszą linią telefoniczną w celu zasięgnięcia porady dotyczącej przyjaciela zagrożonego radykalizacją przez prawicowe brutalne ugrupowania ekstremistyczne, aby obniżyć liczbę zradykalizowanych osób na naszym obszarze.</a:t>
            </a:r>
          </a:p>
          <a:p>
            <a:endParaRPr lang="pl-PL">
              <a:latin typeface="Corbel" panose="020B0503020204020204" pitchFamily="34" charset="0"/>
            </a:endParaRPr>
          </a:p>
        </p:txBody>
      </p:sp>
      <p:pic>
        <p:nvPicPr>
          <p:cNvPr id="4" name="Afbeelding 3"/>
          <p:cNvPicPr/>
          <p:nvPr/>
        </p:nvPicPr>
        <p:blipFill>
          <a:blip r:embed="rId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367842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Ćwiczenie</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pl-PL" dirty="0">
                <a:latin typeface="Corbel" panose="020B0503020204020204" pitchFamily="34" charset="0"/>
              </a:rPr>
              <a:t>Przygotowanie samodzielne (10 minut)</a:t>
            </a:r>
          </a:p>
          <a:p>
            <a:pPr marL="0" indent="0" algn="ctr">
              <a:buNone/>
            </a:pPr>
            <a:r>
              <a:rPr lang="pl-PL" b="1" dirty="0">
                <a:latin typeface="Corbel" panose="020B0503020204020204" pitchFamily="34" charset="0"/>
              </a:rPr>
              <a:t>Określ cel (bieżącej kampanii online) swojej organizacji</a:t>
            </a:r>
            <a:endParaRPr lang="pl-PL" b="1" dirty="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pl-PL" b="1" dirty="0">
                <a:latin typeface="Corbel" panose="020B0503020204020204" pitchFamily="34" charset="0"/>
              </a:rPr>
              <a:t>Zadbaj, aby był mierzalny, mały, prosty i konkretny oraz określony w czasie</a:t>
            </a:r>
          </a:p>
          <a:p>
            <a:pPr marL="0" indent="0" algn="ctr">
              <a:buNone/>
            </a:pPr>
            <a:r>
              <a:rPr lang="pl-PL" dirty="0">
                <a:latin typeface="Corbel" panose="020B0503020204020204" pitchFamily="34" charset="0"/>
              </a:rPr>
              <a:t>Porównajcie wyniki w małych trzyosobowych grupach (10 minut)</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753446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7408" y="365125"/>
            <a:ext cx="10515600" cy="1325563"/>
          </a:xfrm>
        </p:spPr>
        <p:txBody>
          <a:bodyPr>
            <a:normAutofit/>
          </a:bodyPr>
          <a:lstStyle/>
          <a:p>
            <a:r>
              <a:rPr lang="pl-PL" sz="4000" b="1">
                <a:solidFill>
                  <a:srgbClr val="002060"/>
                </a:solidFill>
                <a:latin typeface="Verdana" panose="020B0604030504040204" pitchFamily="34" charset="0"/>
              </a:rPr>
              <a:t>Kto jest twoją docelową grupą odbiorców?</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4"/>
            <a:ext cx="8418966" cy="4651375"/>
          </a:xfrm>
        </p:spPr>
        <p:txBody>
          <a:bodyPr>
            <a:normAutofit/>
          </a:bodyPr>
          <a:lstStyle/>
          <a:p>
            <a:pPr marL="0" lvl="0" indent="0">
              <a:buNone/>
            </a:pPr>
            <a:endParaRPr lang="pl-PL">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pl-PL">
                <a:latin typeface="Corbel" panose="020B0503020204020204" pitchFamily="34" charset="0"/>
              </a:rPr>
              <a:t>Jak odbierają i przekazują informacje?</a:t>
            </a:r>
          </a:p>
          <a:p>
            <a:pPr marL="285750" lvl="0" indent="-285750">
              <a:buFont typeface="Arial" charset="0"/>
              <a:buChar char="•"/>
            </a:pPr>
            <a:r>
              <a:rPr lang="pl-PL">
                <a:latin typeface="Corbel" panose="020B0503020204020204" pitchFamily="34" charset="0"/>
              </a:rPr>
              <a:t>Jakie jest ich środowisko online?</a:t>
            </a:r>
            <a:endParaRPr lang="pl-PL">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pl-PL">
                <a:latin typeface="Corbel" panose="020B0503020204020204" pitchFamily="34" charset="0"/>
              </a:rPr>
              <a:t>W jakich realiach żyją?</a:t>
            </a:r>
          </a:p>
          <a:p>
            <a:pPr marL="285750" lvl="0" indent="-285750">
              <a:buFont typeface="Arial" charset="0"/>
              <a:buChar char="•"/>
            </a:pPr>
            <a:r>
              <a:rPr lang="pl-PL">
                <a:latin typeface="Corbel" panose="020B0503020204020204" pitchFamily="34" charset="0"/>
              </a:rPr>
              <a:t>Jakiego języka używają?</a:t>
            </a:r>
          </a:p>
          <a:p>
            <a:pPr marL="285750" lvl="0" indent="-285750">
              <a:buFont typeface="Arial" charset="0"/>
              <a:buChar char="•"/>
            </a:pPr>
            <a:r>
              <a:rPr lang="pl-PL">
                <a:latin typeface="Corbel" panose="020B0503020204020204" pitchFamily="34" charset="0"/>
              </a:rPr>
              <a:t>Jakie są ich procesy poznawcze?</a:t>
            </a:r>
            <a:endParaRPr lang="pl-PL">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l-PL" sz="5400"/>
                <a:t>A </a:t>
              </a:r>
              <a:r>
                <a:rPr lang="pl-PL" sz="2400"/>
                <a:t>Audience</a:t>
              </a:r>
              <a:br/>
              <a:r>
                <a:rPr lang="pl-PL"/>
                <a:t>(Odbiorcy)</a:t>
              </a:r>
              <a:endParaRPr lang="pl-PL"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l-PL" sz="5400">
                  <a:solidFill>
                    <a:prstClr val="black"/>
                  </a:solidFill>
                </a:rPr>
                <a:t>A </a:t>
              </a:r>
              <a:r>
                <a:rPr lang="pl-PL" sz="2400">
                  <a:solidFill>
                    <a:prstClr val="black"/>
                  </a:solidFill>
                </a:rPr>
                <a:t>Action</a:t>
              </a:r>
              <a:br/>
              <a:r>
                <a:rPr lang="pl-PL"/>
                <a:t>(Działanie) </a:t>
              </a:r>
              <a:endParaRPr lang="pl-PL"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l-PL" sz="5400">
                  <a:solidFill>
                    <a:prstClr val="black"/>
                  </a:solidFill>
                </a:rPr>
                <a:t>M </a:t>
              </a:r>
              <a:r>
                <a:rPr lang="pl-PL" sz="2400">
                  <a:solidFill>
                    <a:prstClr val="black"/>
                  </a:solidFill>
                </a:rPr>
                <a:t>Media</a:t>
              </a:r>
              <a:r>
                <a:rPr lang="pl-PL"/>
                <a:t> </a:t>
              </a:r>
              <a:endParaRPr lang="pl-PL"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l-PL" sz="5400"/>
                <a:t>M </a:t>
              </a:r>
              <a:r>
                <a:rPr lang="pl-PL" sz="2400"/>
                <a:t>Messenger</a:t>
              </a:r>
              <a:br/>
              <a:r>
                <a:rPr lang="pl-PL"/>
                <a:t>(Orędownik)</a:t>
              </a:r>
              <a:endParaRPr lang="pl-PL"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l-PL" sz="5400"/>
                <a:t>M </a:t>
              </a:r>
              <a:r>
                <a:rPr lang="pl-PL" sz="2400"/>
                <a:t>Message</a:t>
              </a:r>
              <a:br/>
              <a:r>
                <a:rPr lang="pl-PL"/>
                <a:t>(Komunikat)</a:t>
              </a:r>
              <a:endParaRPr lang="pl-PL"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l-PL" sz="5400"/>
                <a:t>G </a:t>
              </a:r>
              <a:r>
                <a:rPr lang="pl-PL" sz="2400"/>
                <a:t>Goal</a:t>
              </a:r>
              <a:br/>
              <a:r>
                <a:rPr lang="pl-PL"/>
                <a:t>(Cel)</a:t>
              </a:r>
              <a:endParaRPr lang="pl-PL" sz="2000"/>
            </a:p>
          </p:txBody>
        </p:sp>
      </p:grpSp>
      <p:sp>
        <p:nvSpPr>
          <p:cNvPr id="13" name="Ovaal 12"/>
          <p:cNvSpPr/>
          <p:nvPr/>
        </p:nvSpPr>
        <p:spPr>
          <a:xfrm>
            <a:off x="8826500" y="1130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27749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647" y="516592"/>
            <a:ext cx="4993227" cy="5935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701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tretch>
            <a:fillRect/>
          </a:stretch>
        </p:blipFill>
        <p:spPr>
          <a:xfrm>
            <a:off x="-63064" y="220724"/>
            <a:ext cx="12276828" cy="6526924"/>
          </a:xfrm>
          <a:prstGeom prst="rect">
            <a:avLst/>
          </a:prstGeom>
        </p:spPr>
      </p:pic>
    </p:spTree>
    <p:extLst>
      <p:ext uri="{BB962C8B-B14F-4D97-AF65-F5344CB8AC3E}">
        <p14:creationId xmlns:p14="http://schemas.microsoft.com/office/powerpoint/2010/main" val="1081238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675" y="365126"/>
            <a:ext cx="11277599" cy="1148364"/>
          </a:xfrm>
          <a:solidFill>
            <a:schemeClr val="bg1"/>
          </a:solidFill>
        </p:spPr>
        <p:txBody>
          <a:bodyPr>
            <a:normAutofit/>
          </a:bodyPr>
          <a:lstStyle/>
          <a:p>
            <a:pPr marL="0" indent="0"/>
            <a:r>
              <a:rPr lang="pl-PL"/>
              <a:t>Czy dobrze znasz swoich docelowych odbiorców?</a:t>
            </a:r>
            <a:endParaRPr lang="pl-PL"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6196578" cy="4351338"/>
          </a:xfrm>
        </p:spPr>
        <p:txBody>
          <a:bodyPr>
            <a:normAutofit/>
          </a:bodyPr>
          <a:lstStyle/>
          <a:p>
            <a:pPr marL="0" indent="0">
              <a:buNone/>
            </a:pPr>
            <a:r>
              <a:rPr lang="pl-PL" dirty="0">
                <a:latin typeface="Corbel" panose="020B0503020204020204" pitchFamily="34" charset="0"/>
              </a:rPr>
              <a:t>Ćwiczenie</a:t>
            </a:r>
          </a:p>
          <a:p>
            <a:pPr marL="0" indent="0">
              <a:buNone/>
            </a:pPr>
            <a:r>
              <a:rPr lang="pl-PL" b="1" dirty="0">
                <a:latin typeface="Corbel" panose="020B0503020204020204" pitchFamily="34" charset="0"/>
              </a:rPr>
              <a:t>Podzielcie się na 3 lub 4 grupy</a:t>
            </a:r>
          </a:p>
          <a:p>
            <a:pPr marL="0" indent="0">
              <a:buNone/>
            </a:pPr>
            <a:r>
              <a:rPr lang="pl-PL" b="1" dirty="0">
                <a:latin typeface="Corbel" panose="020B0503020204020204" pitchFamily="34" charset="0"/>
              </a:rPr>
              <a:t>Jeżeli docelowy odbiorca to 1 osoba…</a:t>
            </a:r>
          </a:p>
          <a:p>
            <a:pPr marL="0" indent="0">
              <a:buNone/>
            </a:pPr>
            <a:r>
              <a:rPr lang="pl-PL" b="1" dirty="0">
                <a:latin typeface="Corbel" panose="020B0503020204020204" pitchFamily="34" charset="0"/>
              </a:rPr>
              <a:t>Narysujcie ją</a:t>
            </a:r>
          </a:p>
          <a:p>
            <a:pPr marL="0" indent="0">
              <a:buNone/>
            </a:pPr>
            <a:r>
              <a:rPr lang="pl-PL" b="1" dirty="0">
                <a:latin typeface="Corbel" panose="020B0503020204020204" pitchFamily="34" charset="0"/>
              </a:rPr>
              <a:t>Omówicie jej/jego cechy charakterystyczne ze swoją grupą</a:t>
            </a:r>
          </a:p>
          <a:p>
            <a:pPr marL="0" indent="0">
              <a:buNone/>
            </a:pPr>
            <a:r>
              <a:rPr lang="pl-PL" b="1" dirty="0">
                <a:latin typeface="Corbel" panose="020B0503020204020204" pitchFamily="34" charset="0"/>
              </a:rPr>
              <a:t>Zadawajcie sobie nawzajem pytania, które pomogą uszczegółowić rysunek</a:t>
            </a:r>
          </a:p>
          <a:p>
            <a:pPr marL="0" indent="0">
              <a:buNone/>
            </a:pPr>
            <a:r>
              <a:rPr lang="pl-PL" dirty="0">
                <a:latin typeface="Corbel" panose="020B0503020204020204" pitchFamily="34" charset="0"/>
              </a:rPr>
              <a:t>20 minut </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8" name="Groep 7"/>
          <p:cNvGrpSpPr/>
          <p:nvPr/>
        </p:nvGrpSpPr>
        <p:grpSpPr>
          <a:xfrm>
            <a:off x="7034778" y="173418"/>
            <a:ext cx="5020995" cy="6589986"/>
            <a:chOff x="7034778" y="173418"/>
            <a:chExt cx="5020995" cy="6589986"/>
          </a:xfrm>
        </p:grpSpPr>
        <p:pic>
          <p:nvPicPr>
            <p:cNvPr id="5" name="Afbeelding 4" descr="http://2.bp.blogspot.com/-YKVEK_YWqGM/TkmI0mkw6nI/AAAAAAAAFi8/bIS6zgff1iw/s400/coloring_book_page_jpg_468x609_q85.jpg"/>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50283" y="957913"/>
              <a:ext cx="6589986" cy="5020995"/>
            </a:xfrm>
            <a:prstGeom prst="rect">
              <a:avLst/>
            </a:prstGeom>
            <a:noFill/>
            <a:ln>
              <a:noFill/>
            </a:ln>
          </p:spPr>
        </p:pic>
        <p:sp>
          <p:nvSpPr>
            <p:cNvPr id="7" name="Tekstvak 6"/>
            <p:cNvSpPr txBox="1"/>
            <p:nvPr/>
          </p:nvSpPr>
          <p:spPr>
            <a:xfrm>
              <a:off x="8754351" y="2506717"/>
              <a:ext cx="1398643" cy="1446550"/>
            </a:xfrm>
            <a:prstGeom prst="rect">
              <a:avLst/>
            </a:prstGeom>
            <a:solidFill>
              <a:schemeClr val="bg1"/>
            </a:solidFill>
          </p:spPr>
          <p:txBody>
            <a:bodyPr wrap="square" rtlCol="0">
              <a:spAutoFit/>
            </a:bodyPr>
            <a:lstStyle/>
            <a:p>
              <a:pPr algn="ctr"/>
              <a:r>
                <a:rPr lang="pl-PL" sz="8800" b="1"/>
                <a:t>?</a:t>
              </a:r>
            </a:p>
          </p:txBody>
        </p:sp>
      </p:grpSp>
      <p:cxnSp>
        <p:nvCxnSpPr>
          <p:cNvPr id="9" name="Rechte verbindingslijn met pijl 8"/>
          <p:cNvCxnSpPr/>
          <p:nvPr/>
        </p:nvCxnSpPr>
        <p:spPr>
          <a:xfrm flipV="1">
            <a:off x="7922525" y="1569493"/>
            <a:ext cx="914400" cy="1228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6967181" y="1064523"/>
            <a:ext cx="1473958" cy="1569660"/>
          </a:xfrm>
          <a:prstGeom prst="rect">
            <a:avLst/>
          </a:prstGeom>
          <a:noFill/>
        </p:spPr>
        <p:txBody>
          <a:bodyPr wrap="square" rtlCol="0">
            <a:spAutoFit/>
          </a:bodyPr>
          <a:lstStyle/>
          <a:p>
            <a:pPr algn="ctr"/>
            <a:r>
              <a:rPr lang="pl-PL" sz="3200" b="1">
                <a:solidFill>
                  <a:srgbClr val="FF0000"/>
                </a:solidFill>
              </a:rPr>
              <a:t>Kim jesteś?</a:t>
            </a:r>
          </a:p>
        </p:txBody>
      </p:sp>
    </p:spTree>
    <p:extLst>
      <p:ext uri="{BB962C8B-B14F-4D97-AF65-F5344CB8AC3E}">
        <p14:creationId xmlns:p14="http://schemas.microsoft.com/office/powerpoint/2010/main" val="170471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ogo_ce-en-rvb-h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01" y="4775629"/>
            <a:ext cx="2166938" cy="15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inhoud 4"/>
          <p:cNvSpPr>
            <a:spLocks noGrp="1"/>
          </p:cNvSpPr>
          <p:nvPr>
            <p:ph sz="half" idx="2"/>
          </p:nvPr>
        </p:nvSpPr>
        <p:spPr>
          <a:xfrm>
            <a:off x="7301317" y="1597232"/>
            <a:ext cx="4086225" cy="502443"/>
          </a:xfrm>
        </p:spPr>
        <p:txBody>
          <a:bodyPr>
            <a:normAutofit/>
          </a:bodyPr>
          <a:lstStyle/>
          <a:p>
            <a:pPr marL="0" indent="0" algn="ctr">
              <a:buNone/>
            </a:pPr>
            <a:r>
              <a:rPr lang="pl-PL"/>
              <a:t>Partnerzy</a:t>
            </a:r>
          </a:p>
        </p:txBody>
      </p:sp>
      <p:sp>
        <p:nvSpPr>
          <p:cNvPr id="2" name="Titel 1"/>
          <p:cNvSpPr>
            <a:spLocks noGrp="1"/>
          </p:cNvSpPr>
          <p:nvPr>
            <p:ph type="title"/>
          </p:nvPr>
        </p:nvSpPr>
        <p:spPr>
          <a:xfrm>
            <a:off x="838200" y="365125"/>
            <a:ext cx="11353800" cy="1325563"/>
          </a:xfrm>
        </p:spPr>
        <p:txBody>
          <a:bodyPr>
            <a:normAutofit/>
          </a:bodyPr>
          <a:lstStyle/>
          <a:p>
            <a:r>
              <a:rPr lang="pl-PL" sz="3600" b="1">
                <a:solidFill>
                  <a:srgbClr val="002060"/>
                </a:solidFill>
                <a:latin typeface="Verdana" panose="020B0604030504040204" pitchFamily="34" charset="0"/>
              </a:rPr>
              <a:t>Program</a:t>
            </a:r>
            <a:r>
              <a:rPr lang="pl-PL"/>
              <a:t> </a:t>
            </a:r>
            <a:r>
              <a:rPr lang="pl-PL" sz="3600" b="1">
                <a:solidFill>
                  <a:srgbClr val="002060"/>
                </a:solidFill>
                <a:latin typeface="Verdana" panose="020B0604030504040204" pitchFamily="34" charset="0"/>
              </a:rPr>
              <a:t>wzmocnienia społeczeństwa obywatelskiego</a:t>
            </a:r>
            <a:endParaRPr lang="pl-P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sz="half" idx="1"/>
          </p:nvPr>
        </p:nvSpPr>
        <p:spPr>
          <a:xfrm>
            <a:off x="838199" y="1684527"/>
            <a:ext cx="6029325" cy="3138488"/>
          </a:xfrm>
        </p:spPr>
        <p:txBody>
          <a:bodyPr>
            <a:normAutofit fontScale="85000" lnSpcReduction="20000"/>
          </a:bodyPr>
          <a:lstStyle/>
          <a:p>
            <a:r>
              <a:rPr lang="pl-PL" b="1">
                <a:solidFill>
                  <a:srgbClr val="002060"/>
                </a:solidFill>
                <a:latin typeface="Corbel" panose="020B0503020204020204" pitchFamily="34" charset="0"/>
              </a:rPr>
              <a:t>Cel: </a:t>
            </a:r>
            <a:r>
              <a:rPr lang="pl-PL">
                <a:latin typeface="Corbel" panose="020B0503020204020204" pitchFamily="34" charset="0"/>
              </a:rPr>
              <a:t>wspieranie lokalnego społeczeństwa obywatelskiego w przeciwdziałaniu brutalnemu ekstremizmowi online</a:t>
            </a:r>
          </a:p>
          <a:p>
            <a:r>
              <a:rPr lang="pl-PL" b="1">
                <a:solidFill>
                  <a:srgbClr val="002060"/>
                </a:solidFill>
                <a:latin typeface="Corbel" panose="020B0503020204020204" pitchFamily="34" charset="0"/>
              </a:rPr>
              <a:t>Uruchomienie: </a:t>
            </a:r>
            <a:r>
              <a:rPr lang="pl-PL"/>
              <a:t> </a:t>
            </a:r>
            <a:r>
              <a:rPr lang="pl-PL">
                <a:latin typeface="Corbel" panose="020B0503020204020204" pitchFamily="34" charset="0"/>
              </a:rPr>
              <a:t>8 grudnia 2016 r. przez KE w czasie 2.</a:t>
            </a:r>
            <a:r>
              <a:rPr lang="pl-PL"/>
              <a:t> </a:t>
            </a:r>
            <a:r>
              <a:rPr lang="pl-PL">
                <a:latin typeface="Corbel" panose="020B0503020204020204" pitchFamily="34" charset="0"/>
              </a:rPr>
              <a:t>forum UE poświęconego internetowi</a:t>
            </a:r>
          </a:p>
          <a:p>
            <a:r>
              <a:rPr lang="pl-PL" b="1">
                <a:solidFill>
                  <a:srgbClr val="002060"/>
                </a:solidFill>
                <a:latin typeface="Corbel" panose="020B0503020204020204" pitchFamily="34" charset="0"/>
              </a:rPr>
              <a:t>Teraz: </a:t>
            </a:r>
            <a:r>
              <a:rPr lang="pl-PL">
                <a:latin typeface="Corbel" panose="020B0503020204020204" pitchFamily="34" charset="0"/>
              </a:rPr>
              <a:t>budowanie sieci + program szkoleniowy w państwach UE </a:t>
            </a:r>
          </a:p>
          <a:p>
            <a:r>
              <a:rPr lang="pl-PL" b="1">
                <a:solidFill>
                  <a:srgbClr val="002060"/>
                </a:solidFill>
                <a:latin typeface="Corbel" panose="020B0503020204020204" pitchFamily="34" charset="0"/>
              </a:rPr>
              <a:t>Następnie: </a:t>
            </a:r>
            <a:r>
              <a:rPr lang="pl-PL">
                <a:latin typeface="Corbel" panose="020B0503020204020204" pitchFamily="34" charset="0"/>
              </a:rPr>
              <a:t>zaproszenie do składania wniosków</a:t>
            </a:r>
          </a:p>
        </p:txBody>
      </p:sp>
      <p:pic>
        <p:nvPicPr>
          <p:cNvPr id="4" name="Afbeelding 3"/>
          <p:cNvPicPr/>
          <p:nvPr/>
        </p:nvPicPr>
        <p:blipFill>
          <a:blip r:embed="rId4">
            <a:extLst>
              <a:ext uri="{28A0092B-C50C-407E-A947-70E740481C1C}">
                <a14:useLocalDpi xmlns:a14="http://schemas.microsoft.com/office/drawing/2010/main" val="0"/>
              </a:ext>
            </a:extLst>
          </a:blip>
          <a:srcRect/>
          <a:stretch>
            <a:fillRect/>
          </a:stretch>
        </p:blipFill>
        <p:spPr bwMode="auto">
          <a:xfrm>
            <a:off x="8301473" y="5331284"/>
            <a:ext cx="2118995" cy="708025"/>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8296" y="3341516"/>
            <a:ext cx="1212798"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6924" y="2034590"/>
            <a:ext cx="1035543" cy="105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Afbeelding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0900" y="2034591"/>
            <a:ext cx="1058866" cy="105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Afbeeldi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0900" y="3366703"/>
            <a:ext cx="1061199"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inhoud 4"/>
          <p:cNvSpPr txBox="1">
            <a:spLocks/>
          </p:cNvSpPr>
          <p:nvPr/>
        </p:nvSpPr>
        <p:spPr>
          <a:xfrm>
            <a:off x="7313099" y="4800668"/>
            <a:ext cx="4086225" cy="502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l-PL"/>
              <a:t>Wsparcie</a:t>
            </a:r>
          </a:p>
        </p:txBody>
      </p:sp>
    </p:spTree>
    <p:extLst>
      <p:ext uri="{BB962C8B-B14F-4D97-AF65-F5344CB8AC3E}">
        <p14:creationId xmlns:p14="http://schemas.microsoft.com/office/powerpoint/2010/main" val="605762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pl-PL" sz="4000" b="1" dirty="0">
                <a:solidFill>
                  <a:srgbClr val="002060"/>
                </a:solidFill>
                <a:latin typeface="Verdana" panose="020B0604030504040204" pitchFamily="34" charset="0"/>
              </a:rPr>
              <a:t>Co robić, a czego nie robić</a:t>
            </a:r>
            <a:endParaRPr lang="pl-P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ijdelijke aanduiding voor inhoud 4"/>
          <p:cNvSpPr>
            <a:spLocks noGrp="1"/>
          </p:cNvSpPr>
          <p:nvPr>
            <p:ph idx="1"/>
          </p:nvPr>
        </p:nvSpPr>
        <p:spPr>
          <a:xfrm>
            <a:off x="5404513" y="1825625"/>
            <a:ext cx="5949287" cy="4351338"/>
          </a:xfrm>
        </p:spPr>
        <p:txBody>
          <a:bodyPr/>
          <a:lstStyle/>
          <a:p>
            <a:r>
              <a:rPr lang="pl-PL" dirty="0">
                <a:latin typeface="Corbel" panose="020B0503020204020204" pitchFamily="34" charset="0"/>
              </a:rPr>
              <a:t>Odbiorcy</a:t>
            </a:r>
          </a:p>
          <a:p>
            <a:r>
              <a:rPr lang="pl-PL" dirty="0">
                <a:latin typeface="Corbel" panose="020B0503020204020204" pitchFamily="34" charset="0"/>
              </a:rPr>
              <a:t>Kanały komunikacji</a:t>
            </a:r>
          </a:p>
          <a:p>
            <a:r>
              <a:rPr lang="pl-PL" dirty="0">
                <a:latin typeface="Corbel" panose="020B0503020204020204" pitchFamily="34" charset="0"/>
              </a:rPr>
              <a:t>Monitorowanie i ewaluacja</a:t>
            </a:r>
          </a:p>
          <a:p>
            <a:r>
              <a:rPr lang="pl-PL" dirty="0">
                <a:latin typeface="Corbel" panose="020B0503020204020204" pitchFamily="34" charset="0"/>
              </a:rPr>
              <a:t>Wezwanie do działania</a:t>
            </a:r>
          </a:p>
          <a:p>
            <a:r>
              <a:rPr lang="pl-PL" dirty="0">
                <a:latin typeface="Corbel" panose="020B0503020204020204" pitchFamily="34" charset="0"/>
              </a:rPr>
              <a:t>Interwencja</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890" y="1644347"/>
            <a:ext cx="3140489" cy="4598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947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pl-PL" sz="3600" b="1">
                <a:solidFill>
                  <a:srgbClr val="002060"/>
                </a:solidFill>
                <a:latin typeface="Verdana" panose="020B0604030504040204" pitchFamily="34" charset="0"/>
              </a:rPr>
              <a:t>Przerwa na lunch</a:t>
            </a:r>
            <a:endParaRPr lang="pl-P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pl-PL" sz="2800">
                <a:latin typeface="Corbel" panose="020B0503020204020204" pitchFamily="34" charset="0"/>
              </a:rPr>
              <a:t>12.30 – 13.30</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al 2"/>
          <p:cNvSpPr/>
          <p:nvPr/>
        </p:nvSpPr>
        <p:spPr>
          <a:xfrm>
            <a:off x="1524000" y="2679700"/>
            <a:ext cx="5981700" cy="269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normAutofit/>
          </a:bodyPr>
          <a:lstStyle/>
          <a:p>
            <a:r>
              <a:rPr lang="pl-PL" sz="4000" b="1" dirty="0">
                <a:solidFill>
                  <a:srgbClr val="002060"/>
                </a:solidFill>
                <a:latin typeface="Verdana" panose="020B0604030504040204" pitchFamily="34" charset="0"/>
              </a:rPr>
              <a:t>Jak brzmi twój komunikat?</a:t>
            </a:r>
            <a:endParaRPr lang="pl-P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 name="Groep 3"/>
          <p:cNvGrpSpPr/>
          <p:nvPr/>
        </p:nvGrpSpPr>
        <p:grpSpPr>
          <a:xfrm>
            <a:off x="9257166" y="165100"/>
            <a:ext cx="280851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l-PL" sz="5400"/>
                <a:t>A </a:t>
              </a:r>
              <a:r>
                <a:rPr lang="pl-PL" sz="2400"/>
                <a:t>Audience</a:t>
              </a:r>
              <a:br/>
              <a:r>
                <a:rPr lang="pl-PL"/>
                <a:t>(Odbiorcy)</a:t>
              </a:r>
              <a:endParaRPr lang="pl-PL" sz="200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l-PL" sz="5400">
                  <a:solidFill>
                    <a:prstClr val="black"/>
                  </a:solidFill>
                </a:rPr>
                <a:t>A </a:t>
              </a:r>
              <a:r>
                <a:rPr lang="pl-PL" sz="2400">
                  <a:solidFill>
                    <a:prstClr val="black"/>
                  </a:solidFill>
                </a:rPr>
                <a:t>Action</a:t>
              </a:r>
              <a:br/>
              <a:r>
                <a:rPr lang="pl-PL"/>
                <a:t>(Działanie) </a:t>
              </a:r>
              <a:endParaRPr lang="pl-PL"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l-PL" sz="5400">
                  <a:solidFill>
                    <a:prstClr val="black"/>
                  </a:solidFill>
                </a:rPr>
                <a:t>M </a:t>
              </a:r>
              <a:r>
                <a:rPr lang="pl-PL" sz="2400">
                  <a:solidFill>
                    <a:prstClr val="black"/>
                  </a:solidFill>
                </a:rPr>
                <a:t>Media</a:t>
              </a:r>
              <a:r>
                <a:rPr lang="pl-PL"/>
                <a:t> </a:t>
              </a:r>
              <a:endParaRPr lang="pl-PL"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l-PL" sz="5400"/>
                <a:t>M </a:t>
              </a:r>
              <a:r>
                <a:rPr lang="pl-PL" sz="2400"/>
                <a:t>Messenger</a:t>
              </a:r>
              <a:br/>
              <a:r>
                <a:rPr lang="pl-PL"/>
                <a:t>(Orędownik)</a:t>
              </a:r>
              <a:endParaRPr lang="pl-PL"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l-PL" sz="5400"/>
                <a:t>M </a:t>
              </a:r>
              <a:r>
                <a:rPr lang="pl-PL" sz="2400"/>
                <a:t>Message</a:t>
              </a:r>
              <a:br/>
              <a:r>
                <a:rPr lang="pl-PL"/>
                <a:t>(Komunikat)</a:t>
              </a:r>
              <a:endParaRPr lang="pl-PL"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l-PL" sz="5400"/>
                <a:t>G </a:t>
              </a:r>
              <a:r>
                <a:rPr lang="pl-PL" sz="2400"/>
                <a:t>Goal</a:t>
              </a:r>
              <a:br/>
              <a:r>
                <a:rPr lang="pl-PL"/>
                <a:t>(Cel)</a:t>
              </a:r>
              <a:endParaRPr lang="pl-PL" sz="2000"/>
            </a:p>
          </p:txBody>
        </p:sp>
      </p:grpSp>
      <p:sp>
        <p:nvSpPr>
          <p:cNvPr id="12" name="Ovaal 11"/>
          <p:cNvSpPr/>
          <p:nvPr/>
        </p:nvSpPr>
        <p:spPr>
          <a:xfrm>
            <a:off x="8826500" y="2146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e toelichting 12"/>
          <p:cNvSpPr/>
          <p:nvPr/>
        </p:nvSpPr>
        <p:spPr>
          <a:xfrm>
            <a:off x="532263" y="1658042"/>
            <a:ext cx="5599596" cy="2308325"/>
          </a:xfrm>
          <a:prstGeom prst="wedgeEllipseCallout">
            <a:avLst>
              <a:gd name="adj1" fmla="val -58785"/>
              <a:gd name="adj2" fmla="val 59753"/>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400" b="1" i="1" dirty="0">
                <a:solidFill>
                  <a:schemeClr val="accent1">
                    <a:lumMod val="50000"/>
                  </a:schemeClr>
                </a:solidFill>
                <a:latin typeface="Comic Sans MS" panose="030F0702030302020204" pitchFamily="66" charset="0"/>
              </a:rPr>
              <a:t>Podziel się ze mną swoim komunikatem…</a:t>
            </a:r>
          </a:p>
        </p:txBody>
      </p:sp>
      <p:sp>
        <p:nvSpPr>
          <p:cNvPr id="14" name="Ovale toelichting 13"/>
          <p:cNvSpPr/>
          <p:nvPr/>
        </p:nvSpPr>
        <p:spPr>
          <a:xfrm>
            <a:off x="3509746" y="3687428"/>
            <a:ext cx="5142931" cy="2308325"/>
          </a:xfrm>
          <a:prstGeom prst="wedgeEllipseCallout">
            <a:avLst>
              <a:gd name="adj1" fmla="val 54167"/>
              <a:gd name="adj2" fmla="val 68680"/>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5400" b="1" i="1">
              <a:solidFill>
                <a:schemeClr val="accent1">
                  <a:lumMod val="50000"/>
                </a:schemeClr>
              </a:solidFill>
            </a:endParaRPr>
          </a:p>
        </p:txBody>
      </p:sp>
      <p:sp>
        <p:nvSpPr>
          <p:cNvPr id="15" name="Tekstvak 14"/>
          <p:cNvSpPr txBox="1"/>
          <p:nvPr/>
        </p:nvSpPr>
        <p:spPr>
          <a:xfrm>
            <a:off x="3827751" y="4114625"/>
            <a:ext cx="4567276" cy="1446550"/>
          </a:xfrm>
          <a:prstGeom prst="rect">
            <a:avLst/>
          </a:prstGeom>
          <a:noFill/>
        </p:spPr>
        <p:txBody>
          <a:bodyPr wrap="none" rtlCol="0">
            <a:spAutoFit/>
          </a:bodyPr>
          <a:lstStyle/>
          <a:p>
            <a:pPr algn="ctr"/>
            <a:r>
              <a:rPr lang="pl-PL" sz="4400" b="1" i="1">
                <a:solidFill>
                  <a:schemeClr val="accent1">
                    <a:lumMod val="50000"/>
                  </a:schemeClr>
                </a:solidFill>
                <a:latin typeface="Comic Sans MS" panose="030F0702030302020204" pitchFamily="66" charset="0"/>
              </a:rPr>
              <a:t>…jest pozytywny </a:t>
            </a:r>
          </a:p>
          <a:p>
            <a:pPr algn="ctr"/>
            <a:r>
              <a:rPr lang="pl-PL" sz="4400" b="1" i="1">
                <a:solidFill>
                  <a:schemeClr val="accent1">
                    <a:lumMod val="50000"/>
                  </a:schemeClr>
                </a:solidFill>
                <a:latin typeface="Comic Sans MS" panose="030F0702030302020204" pitchFamily="66" charset="0"/>
              </a:rPr>
              <a:t>czy krytyczny?</a:t>
            </a:r>
          </a:p>
        </p:txBody>
      </p:sp>
    </p:spTree>
    <p:extLst>
      <p:ext uri="{BB962C8B-B14F-4D97-AF65-F5344CB8AC3E}">
        <p14:creationId xmlns:p14="http://schemas.microsoft.com/office/powerpoint/2010/main" val="1069416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07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030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558" r="8624"/>
          <a:stretch/>
        </p:blipFill>
        <p:spPr bwMode="auto">
          <a:xfrm>
            <a:off x="-1"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7356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3101"/>
          <a:stretch/>
        </p:blipFill>
        <p:spPr bwMode="auto">
          <a:xfrm>
            <a:off x="1" y="34809"/>
            <a:ext cx="12230100" cy="682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324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1122977" cy="1325563"/>
          </a:xfrm>
        </p:spPr>
        <p:txBody>
          <a:bodyPr>
            <a:normAutofit/>
          </a:bodyPr>
          <a:lstStyle/>
          <a:p>
            <a:r>
              <a:rPr lang="pl-PL" sz="4000" b="1">
                <a:solidFill>
                  <a:srgbClr val="002060"/>
                </a:solidFill>
                <a:latin typeface="Verdana" panose="020B0604030504040204" pitchFamily="34" charset="0"/>
              </a:rPr>
              <a:t>Jak opracować atrakcyjne treści</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pl-PL" dirty="0">
                <a:latin typeface="Corbel" panose="020B0503020204020204" pitchFamily="34" charset="0"/>
              </a:rPr>
              <a:t>Pamiętaj cały czas o celach kampanii!</a:t>
            </a:r>
          </a:p>
          <a:p>
            <a:pPr lvl="1"/>
            <a:r>
              <a:rPr lang="pl-PL" sz="2800" dirty="0">
                <a:latin typeface="Corbel" panose="020B0503020204020204" pitchFamily="34" charset="0"/>
              </a:rPr>
              <a:t>Jeżeli twoim celem jest interakcja z odbiorcami, to przygotuj treści wystarczająco interesujące, aby skłonić ich do rozmowy. </a:t>
            </a:r>
          </a:p>
          <a:p>
            <a:pPr lvl="1"/>
            <a:r>
              <a:rPr lang="pl-PL" sz="2800" dirty="0">
                <a:latin typeface="Corbel" panose="020B0503020204020204" pitchFamily="34" charset="0"/>
              </a:rPr>
              <a:t>Jeżeli chcesz, aby odbiorcy podjęli działania, zastanów się, jak ich do tego przekonać?</a:t>
            </a:r>
          </a:p>
          <a:p>
            <a:pPr lvl="1"/>
            <a:r>
              <a:rPr lang="pl-PL" sz="2800" dirty="0">
                <a:latin typeface="Corbel" panose="020B0503020204020204" pitchFamily="34" charset="0"/>
              </a:rPr>
              <a:t>Jeżeli chcesz, aby się czegoś nauczyli, nie zachowuj się jak nauczyciel.</a:t>
            </a:r>
          </a:p>
          <a:p>
            <a:r>
              <a:rPr lang="pl-PL" dirty="0">
                <a:latin typeface="Corbel" panose="020B0503020204020204" pitchFamily="34" charset="0"/>
              </a:rPr>
              <a:t>Przygotuj treści o wartości dodanej, aby było przyjemnie i interesująco!</a:t>
            </a:r>
          </a:p>
          <a:p>
            <a:endParaRPr lang="pl-PL"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30424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Kto jest orędownikiem?</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a:bodyPr>
          <a:lstStyle/>
          <a:p>
            <a:pPr marL="0" indent="0" algn="ctr">
              <a:buNone/>
            </a:pPr>
            <a:endParaRPr lang="pl-PL">
              <a:latin typeface="Corbel" panose="020B0503020204020204" pitchFamily="34" charset="0"/>
            </a:endParaRPr>
          </a:p>
          <a:p>
            <a:pPr marL="0" indent="0" algn="ctr">
              <a:buNone/>
            </a:pPr>
            <a:r>
              <a:rPr lang="pl-PL">
                <a:latin typeface="Corbel" panose="020B0503020204020204" pitchFamily="34" charset="0"/>
              </a:rPr>
              <a:t>Dyskusja na forum grupy </a:t>
            </a:r>
          </a:p>
          <a:p>
            <a:pPr marL="0" indent="0" algn="ctr">
              <a:buNone/>
            </a:pPr>
            <a:r>
              <a:rPr lang="pl-PL" b="1">
                <a:latin typeface="Corbel" panose="020B0503020204020204" pitchFamily="34" charset="0"/>
              </a:rPr>
              <a:t>Komunikat i orędownik w </a:t>
            </a:r>
            <a:br/>
            <a:r>
              <a:rPr lang="pl-PL" b="1">
                <a:latin typeface="Corbel" panose="020B0503020204020204" pitchFamily="34" charset="0"/>
              </a:rPr>
              <a:t>następujących przykładach…</a:t>
            </a:r>
          </a:p>
          <a:p>
            <a:pPr marL="0" indent="0" algn="ctr">
              <a:buNone/>
            </a:pPr>
            <a:endParaRPr lang="pl-PL" b="1">
              <a:latin typeface="Corbel" panose="020B0503020204020204" pitchFamily="34" charset="0"/>
            </a:endParaRPr>
          </a:p>
          <a:p>
            <a:pPr marL="0" indent="0" algn="ctr">
              <a:buNone/>
            </a:pPr>
            <a:r>
              <a:rPr lang="pl-PL" b="1">
                <a:latin typeface="Corbel" panose="020B0503020204020204" pitchFamily="34" charset="0"/>
              </a:rPr>
              <a:t>… czy są wiarygodni, konsekwentni, </a:t>
            </a:r>
          </a:p>
          <a:p>
            <a:pPr marL="0" indent="0" algn="ctr">
              <a:buNone/>
            </a:pPr>
            <a:r>
              <a:rPr lang="pl-PL" b="1">
                <a:latin typeface="Corbel" panose="020B0503020204020204" pitchFamily="34" charset="0"/>
              </a:rPr>
              <a:t>frapujący, spójni?</a:t>
            </a:r>
          </a:p>
          <a:p>
            <a:pPr marL="0" indent="0" algn="ctr">
              <a:buNone/>
            </a:pPr>
            <a:endParaRPr lang="pl-PL">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14" name="Groep 13"/>
          <p:cNvGrpSpPr/>
          <p:nvPr/>
        </p:nvGrpSpPr>
        <p:grpSpPr>
          <a:xfrm>
            <a:off x="9257166" y="165100"/>
            <a:ext cx="2808515" cy="6600745"/>
            <a:chOff x="9257166" y="165100"/>
            <a:chExt cx="2808515" cy="6600745"/>
          </a:xfrm>
        </p:grpSpPr>
        <p:sp>
          <p:nvSpPr>
            <p:cNvPr id="15" name="Rechthoek 1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l-PL" sz="5400"/>
                <a:t>A </a:t>
              </a:r>
              <a:r>
                <a:rPr lang="pl-PL" sz="2400"/>
                <a:t>Audience</a:t>
              </a:r>
              <a:br/>
              <a:r>
                <a:rPr lang="pl-PL"/>
                <a:t>(Odbiorcy)</a:t>
              </a:r>
              <a:endParaRPr lang="pl-PL" sz="2000"/>
            </a:p>
          </p:txBody>
        </p:sp>
        <p:sp>
          <p:nvSpPr>
            <p:cNvPr id="17" name="Tekstvak 1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l-PL" sz="5400">
                  <a:solidFill>
                    <a:prstClr val="black"/>
                  </a:solidFill>
                </a:rPr>
                <a:t>A </a:t>
              </a:r>
              <a:r>
                <a:rPr lang="pl-PL" sz="2400">
                  <a:solidFill>
                    <a:prstClr val="black"/>
                  </a:solidFill>
                </a:rPr>
                <a:t>Action</a:t>
              </a:r>
              <a:br/>
              <a:r>
                <a:rPr lang="pl-PL"/>
                <a:t>(Działanie) </a:t>
              </a:r>
              <a:endParaRPr lang="pl-PL" sz="2000"/>
            </a:p>
          </p:txBody>
        </p:sp>
        <p:sp>
          <p:nvSpPr>
            <p:cNvPr id="18" name="Tekstvak 1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l-PL" sz="5400">
                  <a:solidFill>
                    <a:prstClr val="black"/>
                  </a:solidFill>
                </a:rPr>
                <a:t>M </a:t>
              </a:r>
              <a:r>
                <a:rPr lang="pl-PL" sz="2400">
                  <a:solidFill>
                    <a:prstClr val="black"/>
                  </a:solidFill>
                </a:rPr>
                <a:t>Media</a:t>
              </a:r>
              <a:r>
                <a:rPr lang="pl-PL"/>
                <a:t> </a:t>
              </a:r>
              <a:endParaRPr lang="pl-PL" sz="2000"/>
            </a:p>
          </p:txBody>
        </p:sp>
        <p:sp>
          <p:nvSpPr>
            <p:cNvPr id="19" name="Tekstvak 1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l-PL" sz="5400"/>
                <a:t>M </a:t>
              </a:r>
              <a:r>
                <a:rPr lang="pl-PL" sz="2400"/>
                <a:t>Messenger</a:t>
              </a:r>
              <a:br/>
              <a:r>
                <a:rPr lang="pl-PL"/>
                <a:t>(Orędownik)</a:t>
              </a:r>
              <a:endParaRPr lang="pl-PL" sz="2000"/>
            </a:p>
          </p:txBody>
        </p:sp>
        <p:sp>
          <p:nvSpPr>
            <p:cNvPr id="20" name="Tekstvak 1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l-PL" sz="5400"/>
                <a:t>M </a:t>
              </a:r>
              <a:r>
                <a:rPr lang="pl-PL" sz="2400"/>
                <a:t>Message</a:t>
              </a:r>
              <a:br/>
              <a:r>
                <a:rPr lang="pl-PL"/>
                <a:t>(Komunikat)</a:t>
              </a:r>
              <a:endParaRPr lang="pl-PL" sz="2000"/>
            </a:p>
          </p:txBody>
        </p:sp>
        <p:sp>
          <p:nvSpPr>
            <p:cNvPr id="21" name="Tekstvak 2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l-PL" sz="5400"/>
                <a:t>G </a:t>
              </a:r>
              <a:r>
                <a:rPr lang="pl-PL" sz="2400"/>
                <a:t>Goal</a:t>
              </a:r>
              <a:br/>
              <a:r>
                <a:rPr lang="pl-PL"/>
                <a:t>(Cel)</a:t>
              </a:r>
              <a:endParaRPr lang="pl-PL" sz="2000"/>
            </a:p>
          </p:txBody>
        </p:sp>
      </p:grpSp>
      <p:sp>
        <p:nvSpPr>
          <p:cNvPr id="22" name="Ovaal 21"/>
          <p:cNvSpPr/>
          <p:nvPr/>
        </p:nvSpPr>
        <p:spPr>
          <a:xfrm>
            <a:off x="8826500" y="33020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15807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pl-PL"/>
              <a:t>Przykład</a:t>
            </a:r>
          </a:p>
        </p:txBody>
      </p:sp>
      <p:sp>
        <p:nvSpPr>
          <p:cNvPr id="3" name="Tijdelijke aanduiding voor inhoud 2"/>
          <p:cNvSpPr>
            <a:spLocks noGrp="1"/>
          </p:cNvSpPr>
          <p:nvPr>
            <p:ph idx="1"/>
          </p:nvPr>
        </p:nvSpPr>
        <p:spPr/>
        <p:txBody>
          <a:bodyPr/>
          <a:lstStyle/>
          <a:p>
            <a:r>
              <a:rPr lang="pl-PL"/>
              <a:t>Film wideo nt. ciemnych włosów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08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930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84" t="6888" r="4022" b="4646"/>
          <a:stretch/>
        </p:blipFill>
        <p:spPr bwMode="auto">
          <a:xfrm>
            <a:off x="-1" y="0"/>
            <a:ext cx="12192001" cy="691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22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Wymiana doświadczeń</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pl-PL" dirty="0">
                <a:latin typeface="Corbel" panose="020B0503020204020204" pitchFamily="34" charset="0"/>
              </a:rPr>
              <a:t>Dyskusje w parach</a:t>
            </a:r>
          </a:p>
          <a:p>
            <a:pPr lvl="1"/>
            <a:endParaRPr lang="pl-PL" sz="2800" dirty="0">
              <a:latin typeface="Corbel" panose="020B0503020204020204" pitchFamily="34" charset="0"/>
            </a:endParaRPr>
          </a:p>
          <a:p>
            <a:pPr marL="457200" lvl="1" indent="0" algn="ctr">
              <a:buNone/>
            </a:pPr>
            <a:r>
              <a:rPr lang="pl-PL" sz="2800" b="1" dirty="0">
                <a:latin typeface="Corbel" panose="020B0503020204020204" pitchFamily="34" charset="0"/>
              </a:rPr>
              <a:t>Twoje doświadczenia w komunikacji z docelową grupą odbiorców</a:t>
            </a:r>
          </a:p>
          <a:p>
            <a:pPr marL="457200" lvl="1" indent="0" algn="ctr">
              <a:buNone/>
            </a:pPr>
            <a:r>
              <a:rPr lang="pl-PL" sz="2800" b="1" dirty="0">
                <a:latin typeface="Corbel" panose="020B0503020204020204" pitchFamily="34" charset="0"/>
              </a:rPr>
              <a:t>Problemy z komunikowaniem dekonstrukcyjnej/alternatywnej narracji</a:t>
            </a:r>
          </a:p>
          <a:p>
            <a:pPr marL="457200" lvl="1" indent="0" algn="ctr">
              <a:buNone/>
            </a:pPr>
            <a:r>
              <a:rPr lang="pl-PL" sz="2800" b="1" dirty="0">
                <a:latin typeface="Corbel" panose="020B0503020204020204" pitchFamily="34" charset="0"/>
              </a:rPr>
              <a:t>Potrzeby związane z prowadzeniem kampanii online</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069557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335" b="19010"/>
          <a:stretch/>
        </p:blipFill>
        <p:spPr bwMode="auto">
          <a:xfrm>
            <a:off x="0" y="1"/>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324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Wiarygodność to klucz do sukcesu</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pl-PL" b="1" dirty="0">
                <a:latin typeface="Corbel" panose="020B0503020204020204" pitchFamily="34" charset="0"/>
              </a:rPr>
              <a:t>Często orędownik jest skuteczniejszy, kiedy </a:t>
            </a:r>
            <a:br/>
            <a:r>
              <a:rPr lang="pl-PL" b="1" dirty="0">
                <a:latin typeface="Corbel" panose="020B0503020204020204" pitchFamily="34" charset="0"/>
              </a:rPr>
              <a:t>jest wiarygodny w oczach docelowej grupy odbiorców</a:t>
            </a:r>
          </a:p>
          <a:p>
            <a:pPr marL="0" indent="0" algn="ctr">
              <a:buNone/>
            </a:pPr>
            <a:endParaRPr lang="pl-PL" dirty="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pl-PL" dirty="0">
                <a:latin typeface="Corbel" panose="020B0503020204020204" pitchFamily="34" charset="0"/>
              </a:rPr>
              <a:t>Często, ale nie zawsze, wiarygodność wzrasta, kiedy orędownik</a:t>
            </a:r>
          </a:p>
          <a:p>
            <a:pPr algn="ctr"/>
            <a:r>
              <a:rPr lang="pl-PL" dirty="0">
                <a:latin typeface="Corbel" panose="020B0503020204020204" pitchFamily="34" charset="0"/>
              </a:rPr>
              <a:t>jest zarazem frapujący, jak i konsekwentny</a:t>
            </a:r>
          </a:p>
          <a:p>
            <a:pPr algn="ctr"/>
            <a:r>
              <a:rPr lang="pl-PL" dirty="0">
                <a:latin typeface="Corbel" panose="020B0503020204020204" pitchFamily="34" charset="0"/>
              </a:rPr>
              <a:t>posługuje się faktami i danymi, a także emocjami i przekonaniami</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13242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2054" name="Picture 6" descr="http://www.colmontserrat.cat/wp-content/uploads/2016/10/charla_318-533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407" y="14345"/>
            <a:ext cx="3124396" cy="312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079" y="1119068"/>
            <a:ext cx="3562350" cy="54768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017" y="1105421"/>
            <a:ext cx="3562350" cy="54768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p:cNvCxnSpPr>
            <a:stCxn id="8" idx="2"/>
          </p:cNvCxnSpPr>
          <p:nvPr/>
        </p:nvCxnSpPr>
        <p:spPr>
          <a:xfrm>
            <a:off x="1057698" y="1465193"/>
            <a:ext cx="1235123"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191065" y="818862"/>
            <a:ext cx="1733266" cy="646331"/>
          </a:xfrm>
          <a:prstGeom prst="rect">
            <a:avLst/>
          </a:prstGeom>
          <a:noFill/>
        </p:spPr>
        <p:txBody>
          <a:bodyPr wrap="square" rtlCol="0">
            <a:spAutoFit/>
          </a:bodyPr>
          <a:lstStyle/>
          <a:p>
            <a:r>
              <a:rPr lang="pl-PL" sz="3600" b="1">
                <a:solidFill>
                  <a:srgbClr val="0070C0"/>
                </a:solidFill>
              </a:rPr>
              <a:t>Głowa</a:t>
            </a:r>
            <a:endParaRPr lang="pl-PL" b="1">
              <a:solidFill>
                <a:srgbClr val="0070C0"/>
              </a:solidFill>
            </a:endParaRPr>
          </a:p>
        </p:txBody>
      </p:sp>
      <p:cxnSp>
        <p:nvCxnSpPr>
          <p:cNvPr id="13" name="Rechte verbindingslijn met pijl 12"/>
          <p:cNvCxnSpPr>
            <a:stCxn id="14" idx="2"/>
          </p:cNvCxnSpPr>
          <p:nvPr/>
        </p:nvCxnSpPr>
        <p:spPr>
          <a:xfrm>
            <a:off x="1210098" y="2859561"/>
            <a:ext cx="2283726"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343465" y="2213230"/>
            <a:ext cx="1733266" cy="646331"/>
          </a:xfrm>
          <a:prstGeom prst="rect">
            <a:avLst/>
          </a:prstGeom>
          <a:noFill/>
        </p:spPr>
        <p:txBody>
          <a:bodyPr wrap="square" rtlCol="0">
            <a:spAutoFit/>
          </a:bodyPr>
          <a:lstStyle/>
          <a:p>
            <a:r>
              <a:rPr lang="pl-PL" sz="3600" b="1">
                <a:solidFill>
                  <a:srgbClr val="0070C0"/>
                </a:solidFill>
              </a:rPr>
              <a:t>Serce</a:t>
            </a:r>
            <a:endParaRPr lang="pl-PL" b="1">
              <a:solidFill>
                <a:srgbClr val="0070C0"/>
              </a:solidFill>
            </a:endParaRPr>
          </a:p>
        </p:txBody>
      </p:sp>
      <p:cxnSp>
        <p:nvCxnSpPr>
          <p:cNvPr id="16" name="Rechte verbindingslijn met pijl 15"/>
          <p:cNvCxnSpPr>
            <a:stCxn id="17" idx="2"/>
          </p:cNvCxnSpPr>
          <p:nvPr/>
        </p:nvCxnSpPr>
        <p:spPr>
          <a:xfrm flipV="1">
            <a:off x="1210098" y="3857505"/>
            <a:ext cx="2004094" cy="955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343465" y="4167023"/>
            <a:ext cx="1733266" cy="646331"/>
          </a:xfrm>
          <a:prstGeom prst="rect">
            <a:avLst/>
          </a:prstGeom>
          <a:noFill/>
        </p:spPr>
        <p:txBody>
          <a:bodyPr wrap="square" rtlCol="0">
            <a:spAutoFit/>
          </a:bodyPr>
          <a:lstStyle/>
          <a:p>
            <a:r>
              <a:rPr lang="pl-PL" sz="3600" b="1">
                <a:solidFill>
                  <a:srgbClr val="0070C0"/>
                </a:solidFill>
              </a:rPr>
              <a:t>Brzuch</a:t>
            </a:r>
            <a:endParaRPr lang="pl-PL" b="1">
              <a:solidFill>
                <a:srgbClr val="0070C0"/>
              </a:solidFill>
            </a:endParaRPr>
          </a:p>
        </p:txBody>
      </p:sp>
      <p:sp>
        <p:nvSpPr>
          <p:cNvPr id="2" name="Tekstvak 1"/>
          <p:cNvSpPr txBox="1"/>
          <p:nvPr/>
        </p:nvSpPr>
        <p:spPr>
          <a:xfrm>
            <a:off x="2097845" y="4556059"/>
            <a:ext cx="2379562" cy="646331"/>
          </a:xfrm>
          <a:prstGeom prst="rect">
            <a:avLst/>
          </a:prstGeom>
          <a:noFill/>
        </p:spPr>
        <p:txBody>
          <a:bodyPr wrap="square" rtlCol="0">
            <a:spAutoFit/>
          </a:bodyPr>
          <a:lstStyle/>
          <a:p>
            <a:r>
              <a:rPr lang="pl-PL" sz="3600" b="1" dirty="0">
                <a:solidFill>
                  <a:schemeClr val="bg1"/>
                </a:solidFill>
              </a:rPr>
              <a:t>Orędownik</a:t>
            </a:r>
            <a:endParaRPr lang="pl-PL" sz="2000" b="1" dirty="0">
              <a:solidFill>
                <a:schemeClr val="bg1"/>
              </a:solidFill>
            </a:endParaRPr>
          </a:p>
        </p:txBody>
      </p:sp>
      <p:sp>
        <p:nvSpPr>
          <p:cNvPr id="15" name="Tekstvak 14"/>
          <p:cNvSpPr txBox="1"/>
          <p:nvPr/>
        </p:nvSpPr>
        <p:spPr>
          <a:xfrm>
            <a:off x="7517623" y="4556058"/>
            <a:ext cx="2265262" cy="646331"/>
          </a:xfrm>
          <a:prstGeom prst="rect">
            <a:avLst/>
          </a:prstGeom>
          <a:noFill/>
        </p:spPr>
        <p:txBody>
          <a:bodyPr wrap="square" rtlCol="0">
            <a:spAutoFit/>
          </a:bodyPr>
          <a:lstStyle/>
          <a:p>
            <a:pPr algn="ctr"/>
            <a:r>
              <a:rPr lang="pl-PL" sz="3600" b="1">
                <a:solidFill>
                  <a:schemeClr val="bg1"/>
                </a:solidFill>
              </a:rPr>
              <a:t>Odbiorcy</a:t>
            </a:r>
            <a:endParaRPr lang="pl-PL" sz="2000" b="1">
              <a:solidFill>
                <a:schemeClr val="bg1"/>
              </a:solidFill>
            </a:endParaRPr>
          </a:p>
        </p:txBody>
      </p:sp>
      <p:cxnSp>
        <p:nvCxnSpPr>
          <p:cNvPr id="4" name="Rechte verbindingslijn met pijl 3"/>
          <p:cNvCxnSpPr/>
          <p:nvPr/>
        </p:nvCxnSpPr>
        <p:spPr>
          <a:xfrm>
            <a:off x="5295900" y="4879224"/>
            <a:ext cx="1409700" cy="0"/>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63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Połowa warsztatów! </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2187400" y="2257605"/>
            <a:ext cx="5454873" cy="1596218"/>
          </a:xfrm>
        </p:spPr>
        <p:txBody>
          <a:bodyPr>
            <a:normAutofit fontScale="92500" lnSpcReduction="10000"/>
          </a:bodyPr>
          <a:lstStyle/>
          <a:p>
            <a:pPr marL="0" indent="0" algn="r">
              <a:buNone/>
            </a:pPr>
            <a:r>
              <a:rPr lang="pl-PL" sz="4000" b="1" dirty="0">
                <a:solidFill>
                  <a:srgbClr val="FF0000"/>
                </a:solidFill>
              </a:rPr>
              <a:t>Mamy już gotowe pierwsze komponenty strategii twojej kampanii!</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l-PL" sz="5400"/>
                <a:t>A </a:t>
              </a:r>
              <a:r>
                <a:rPr lang="pl-PL" sz="2400"/>
                <a:t>Audience</a:t>
              </a:r>
              <a:br/>
              <a:r>
                <a:rPr lang="pl-PL"/>
                <a:t>(Odbiorcy)</a:t>
              </a:r>
              <a:endParaRPr lang="pl-PL"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l-PL" sz="5400">
                  <a:solidFill>
                    <a:prstClr val="black"/>
                  </a:solidFill>
                </a:rPr>
                <a:t>A </a:t>
              </a:r>
              <a:r>
                <a:rPr lang="pl-PL" sz="2400">
                  <a:solidFill>
                    <a:prstClr val="black"/>
                  </a:solidFill>
                </a:rPr>
                <a:t>Action</a:t>
              </a:r>
              <a:br/>
              <a:r>
                <a:rPr lang="pl-PL"/>
                <a:t>(Działanie) </a:t>
              </a:r>
              <a:endParaRPr lang="pl-PL"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l-PL" sz="5400">
                  <a:solidFill>
                    <a:prstClr val="black"/>
                  </a:solidFill>
                </a:rPr>
                <a:t>M </a:t>
              </a:r>
              <a:r>
                <a:rPr lang="pl-PL" sz="2400">
                  <a:solidFill>
                    <a:prstClr val="black"/>
                  </a:solidFill>
                </a:rPr>
                <a:t>Media</a:t>
              </a:r>
              <a:r>
                <a:rPr lang="pl-PL"/>
                <a:t> </a:t>
              </a:r>
              <a:endParaRPr lang="pl-PL"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l-PL" sz="5400"/>
                <a:t>M </a:t>
              </a:r>
              <a:r>
                <a:rPr lang="pl-PL" sz="2400"/>
                <a:t>Messenger</a:t>
              </a:r>
              <a:br/>
              <a:r>
                <a:rPr lang="pl-PL"/>
                <a:t>(Orędownik)</a:t>
              </a:r>
              <a:endParaRPr lang="pl-PL"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l-PL" sz="5400"/>
                <a:t>M </a:t>
              </a:r>
              <a:r>
                <a:rPr lang="pl-PL" sz="2400"/>
                <a:t>Message</a:t>
              </a:r>
              <a:br/>
              <a:r>
                <a:rPr lang="pl-PL"/>
                <a:t>(Komunikat)</a:t>
              </a:r>
              <a:endParaRPr lang="pl-PL"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l-PL" sz="5400"/>
                <a:t>G </a:t>
              </a:r>
              <a:r>
                <a:rPr lang="pl-PL" sz="2400"/>
                <a:t>Goal</a:t>
              </a:r>
              <a:br/>
              <a:r>
                <a:rPr lang="pl-PL"/>
                <a:t>(Cel)</a:t>
              </a:r>
              <a:endParaRPr lang="pl-PL" sz="2000"/>
            </a:p>
          </p:txBody>
        </p:sp>
      </p:grpSp>
      <p:sp>
        <p:nvSpPr>
          <p:cNvPr id="13" name="Linkeraccolade 12"/>
          <p:cNvSpPr/>
          <p:nvPr/>
        </p:nvSpPr>
        <p:spPr>
          <a:xfrm rot="20848830">
            <a:off x="8112871" y="594403"/>
            <a:ext cx="1658780" cy="4205754"/>
          </a:xfrm>
          <a:prstGeom prst="leftBrace">
            <a:avLst>
              <a:gd name="adj1" fmla="val 43548"/>
              <a:gd name="adj2" fmla="val 5000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919460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dirty="0">
                <a:solidFill>
                  <a:srgbClr val="002060"/>
                </a:solidFill>
                <a:latin typeface="Verdana" panose="020B0604030504040204" pitchFamily="34" charset="0"/>
              </a:rPr>
              <a:t>Przydatne narzędzie: wzorce kampanii</a:t>
            </a:r>
            <a:endParaRPr lang="pl-P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4286992" y="1825625"/>
            <a:ext cx="6745185" cy="4351338"/>
          </a:xfrm>
        </p:spPr>
        <p:txBody>
          <a:bodyPr/>
          <a:lstStyle/>
          <a:p>
            <a:pPr marL="0" indent="0" algn="ctr">
              <a:buNone/>
            </a:pPr>
            <a:r>
              <a:rPr lang="pl-PL" dirty="0">
                <a:solidFill>
                  <a:srgbClr val="002060"/>
                </a:solidFill>
                <a:latin typeface="Corbel" panose="020B0503020204020204" pitchFamily="34" charset="0"/>
              </a:rPr>
              <a:t>1. Widoczność</a:t>
            </a:r>
          </a:p>
          <a:p>
            <a:pPr marL="0" indent="0" algn="ctr">
              <a:buNone/>
            </a:pPr>
            <a:r>
              <a:rPr lang="pl-PL" b="1" dirty="0">
                <a:latin typeface="Corbel" panose="020B0503020204020204" pitchFamily="34" charset="0"/>
              </a:rPr>
              <a:t>Dorze przyjrzyjcie się temu, co robimy!</a:t>
            </a:r>
          </a:p>
          <a:p>
            <a:pPr marL="0" indent="0" algn="ctr">
              <a:buNone/>
            </a:pPr>
            <a:r>
              <a:rPr lang="pl-PL" dirty="0">
                <a:solidFill>
                  <a:srgbClr val="002060"/>
                </a:solidFill>
                <a:latin typeface="Corbel" panose="020B0503020204020204" pitchFamily="34" charset="0"/>
              </a:rPr>
              <a:t>2. Działanie</a:t>
            </a:r>
          </a:p>
          <a:p>
            <a:pPr marL="0" indent="0" algn="ctr">
              <a:buNone/>
            </a:pPr>
            <a:r>
              <a:rPr lang="pl-PL" b="1" dirty="0">
                <a:latin typeface="Corbel" panose="020B0503020204020204" pitchFamily="34" charset="0"/>
              </a:rPr>
              <a:t>Możecie zrobić to i to!</a:t>
            </a:r>
          </a:p>
          <a:p>
            <a:pPr marL="0" indent="0" algn="ctr">
              <a:buNone/>
            </a:pPr>
            <a:r>
              <a:rPr lang="pl-PL" dirty="0">
                <a:solidFill>
                  <a:srgbClr val="002060"/>
                </a:solidFill>
                <a:latin typeface="Corbel" panose="020B0503020204020204" pitchFamily="34" charset="0"/>
              </a:rPr>
              <a:t>3. Oddziaływanie</a:t>
            </a:r>
          </a:p>
          <a:p>
            <a:pPr marL="0" indent="0" algn="ctr">
              <a:buNone/>
            </a:pPr>
            <a:r>
              <a:rPr lang="pl-PL" b="1" dirty="0">
                <a:latin typeface="Corbel" panose="020B0503020204020204" pitchFamily="34" charset="0"/>
              </a:rPr>
              <a:t>Nawiąż z nimi kontakt i zmień ich poglądy</a:t>
            </a: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18" y="1769417"/>
            <a:ext cx="3646481" cy="4215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961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pl-PL" sz="3600" b="1">
                <a:solidFill>
                  <a:srgbClr val="002060"/>
                </a:solidFill>
                <a:latin typeface="Verdana" panose="020B0604030504040204" pitchFamily="34" charset="0"/>
              </a:rPr>
              <a:t>Jak funkcjonuje online</a:t>
            </a:r>
            <a:endParaRPr lang="pl-P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pl-PL" sz="2800">
                <a:latin typeface="Corbel" panose="020B0503020204020204" pitchFamily="34" charset="0"/>
              </a:rPr>
              <a:t>14.30 – 16.15</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pl-PL" sz="4000" b="1">
                <a:solidFill>
                  <a:srgbClr val="002060"/>
                </a:solidFill>
                <a:latin typeface="Verdana" panose="020B0604030504040204" pitchFamily="34" charset="0"/>
              </a:rPr>
              <a:t>Od strategii do działania</a:t>
            </a:r>
            <a:endParaRPr lang="pl-PL" sz="4000" b="1"/>
          </a:p>
        </p:txBody>
      </p:sp>
      <p:sp>
        <p:nvSpPr>
          <p:cNvPr id="3" name="Tijdelijke aanduiding voor inhoud 2"/>
          <p:cNvSpPr>
            <a:spLocks noGrp="1"/>
          </p:cNvSpPr>
          <p:nvPr>
            <p:ph idx="1"/>
          </p:nvPr>
        </p:nvSpPr>
        <p:spPr/>
        <p:txBody>
          <a:bodyPr/>
          <a:lstStyle/>
          <a:p>
            <a:pPr marL="0" indent="0">
              <a:buNone/>
            </a:pPr>
            <a:r>
              <a:rPr lang="pl-PL">
                <a:latin typeface="Corbel" panose="020B0503020204020204" pitchFamily="34" charset="0"/>
              </a:rPr>
              <a:t>W tej części</a:t>
            </a:r>
          </a:p>
          <a:p>
            <a:pPr marL="514350" indent="-514350">
              <a:buFont typeface="+mj-lt"/>
              <a:buAutoNum type="alphaLcPeriod"/>
            </a:pPr>
            <a:r>
              <a:rPr lang="pl-PL" b="1">
                <a:latin typeface="Corbel" panose="020B0503020204020204" pitchFamily="34" charset="0"/>
              </a:rPr>
              <a:t>Jak funkcjonuje online</a:t>
            </a:r>
          </a:p>
          <a:p>
            <a:pPr marL="514350" indent="-514350">
              <a:buFont typeface="+mj-lt"/>
              <a:buAutoNum type="alphaLcPeriod"/>
            </a:pPr>
            <a:r>
              <a:rPr lang="pl-PL" b="1">
                <a:latin typeface="Corbel" panose="020B0503020204020204" pitchFamily="34" charset="0"/>
              </a:rPr>
              <a:t>Narzędzia, podręczniki i tutoriale</a:t>
            </a:r>
          </a:p>
          <a:p>
            <a:pPr marL="514350" indent="-514350">
              <a:buFont typeface="+mj-lt"/>
              <a:buAutoNum type="alphaLcPeriod"/>
            </a:pPr>
            <a:r>
              <a:rPr lang="pl-PL" b="1">
                <a:latin typeface="Corbel" panose="020B0503020204020204" pitchFamily="34" charset="0"/>
              </a:rPr>
              <a:t>Wskazówki i chwyty</a:t>
            </a: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l-PL" sz="5400"/>
                <a:t>A </a:t>
              </a:r>
              <a:r>
                <a:rPr lang="pl-PL" sz="2400"/>
                <a:t>Audience</a:t>
              </a:r>
              <a:br/>
              <a:r>
                <a:rPr lang="pl-PL"/>
                <a:t>(Odbiorcy)</a:t>
              </a:r>
              <a:endParaRPr lang="pl-PL"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l-PL" sz="5400">
                  <a:solidFill>
                    <a:prstClr val="black"/>
                  </a:solidFill>
                </a:rPr>
                <a:t>A </a:t>
              </a:r>
              <a:r>
                <a:rPr lang="pl-PL" sz="2400">
                  <a:solidFill>
                    <a:prstClr val="black"/>
                  </a:solidFill>
                </a:rPr>
                <a:t>Action</a:t>
              </a:r>
              <a:br/>
              <a:r>
                <a:rPr lang="pl-PL"/>
                <a:t>(Działanie) </a:t>
              </a:r>
              <a:endParaRPr lang="pl-PL"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l-PL" sz="5400">
                  <a:solidFill>
                    <a:prstClr val="black"/>
                  </a:solidFill>
                </a:rPr>
                <a:t>M </a:t>
              </a:r>
              <a:r>
                <a:rPr lang="pl-PL" sz="2400">
                  <a:solidFill>
                    <a:prstClr val="black"/>
                  </a:solidFill>
                </a:rPr>
                <a:t>Media</a:t>
              </a:r>
              <a:r>
                <a:rPr lang="pl-PL"/>
                <a:t> </a:t>
              </a:r>
              <a:endParaRPr lang="pl-PL"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l-PL" sz="5400"/>
                <a:t>M </a:t>
              </a:r>
              <a:r>
                <a:rPr lang="pl-PL" sz="2400"/>
                <a:t>Messenger</a:t>
              </a:r>
              <a:br/>
              <a:r>
                <a:rPr lang="pl-PL"/>
                <a:t>(Orędownik)</a:t>
              </a:r>
              <a:endParaRPr lang="pl-PL"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l-PL" sz="5400"/>
                <a:t>M </a:t>
              </a:r>
              <a:r>
                <a:rPr lang="pl-PL" sz="2400"/>
                <a:t>Message</a:t>
              </a:r>
              <a:br/>
              <a:r>
                <a:rPr lang="pl-PL"/>
                <a:t>(Komunikat)</a:t>
              </a:r>
              <a:endParaRPr lang="pl-PL"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l-PL" sz="5400"/>
                <a:t>G </a:t>
              </a:r>
              <a:r>
                <a:rPr lang="pl-PL" sz="2400"/>
                <a:t>Goal</a:t>
              </a:r>
              <a:br/>
              <a:r>
                <a:rPr lang="pl-PL"/>
                <a:t>(Cel)</a:t>
              </a:r>
              <a:endParaRPr lang="pl-PL" sz="2000"/>
            </a:p>
          </p:txBody>
        </p:sp>
      </p:grpSp>
      <p:sp>
        <p:nvSpPr>
          <p:cNvPr id="26" name="Ovaal 25"/>
          <p:cNvSpPr/>
          <p:nvPr/>
        </p:nvSpPr>
        <p:spPr>
          <a:xfrm>
            <a:off x="8826500" y="42672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226240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2371725"/>
            <a:ext cx="10515600" cy="4351338"/>
          </a:xfrm>
        </p:spPr>
        <p:txBody>
          <a:bodyPr/>
          <a:lstStyle/>
          <a:p>
            <a:pPr marL="0" indent="0" algn="ctr">
              <a:buNone/>
            </a:pPr>
            <a:endParaRPr lang="pl-PL">
              <a:latin typeface="Corbel" panose="020B0503020204020204" pitchFamily="34" charset="0"/>
            </a:endParaRPr>
          </a:p>
          <a:p>
            <a:pPr marL="0" indent="0" algn="ctr">
              <a:buNone/>
            </a:pPr>
            <a:r>
              <a:rPr lang="pl-PL">
                <a:latin typeface="Corbel" panose="020B0503020204020204" pitchFamily="34" charset="0"/>
              </a:rPr>
              <a:t>Jakie platformy mediów społecznościowych… </a:t>
            </a:r>
          </a:p>
          <a:p>
            <a:pPr marL="0" indent="0" algn="ctr">
              <a:buNone/>
            </a:pPr>
            <a:r>
              <a:rPr lang="pl-PL">
                <a:latin typeface="Corbel" panose="020B0503020204020204" pitchFamily="34" charset="0"/>
              </a:rPr>
              <a:t>...</a:t>
            </a:r>
            <a:r>
              <a:rPr lang="pl-PL" b="1">
                <a:latin typeface="Corbel" panose="020B0503020204020204" pitchFamily="34" charset="0"/>
              </a:rPr>
              <a:t>znasz</a:t>
            </a:r>
            <a:r>
              <a:rPr lang="pl-PL">
                <a:latin typeface="Corbel" panose="020B0503020204020204" pitchFamily="34" charset="0"/>
              </a:rPr>
              <a:t>? (a jakich nie)</a:t>
            </a:r>
          </a:p>
          <a:p>
            <a:pPr marL="457200" lvl="1" indent="0" algn="ctr">
              <a:buNone/>
            </a:pPr>
            <a:r>
              <a:rPr lang="pl-PL" sz="2800">
                <a:latin typeface="Corbel" panose="020B0503020204020204" pitchFamily="34" charset="0"/>
              </a:rPr>
              <a:t>… wykorzystujesz prywatnie lub zawodowo?</a:t>
            </a:r>
          </a:p>
          <a:p>
            <a:pPr marL="457200" lvl="1" indent="0" algn="ctr">
              <a:buNone/>
            </a:pPr>
            <a:r>
              <a:rPr lang="pl-PL" sz="2800">
                <a:latin typeface="Corbel" panose="020B0503020204020204" pitchFamily="34" charset="0"/>
              </a:rPr>
              <a:t>… wykorzystuje twoja </a:t>
            </a:r>
            <a:r>
              <a:rPr lang="pl-PL" sz="2800" b="1">
                <a:latin typeface="Corbel" panose="020B0503020204020204" pitchFamily="34" charset="0"/>
              </a:rPr>
              <a:t>docelowa grupa odbiorców</a:t>
            </a:r>
            <a:r>
              <a:rPr lang="pl-PL" sz="2800">
                <a:latin typeface="Corbel" panose="020B0503020204020204" pitchFamily="34" charset="0"/>
              </a:rPr>
              <a:t>?</a:t>
            </a:r>
          </a:p>
          <a:p>
            <a:pPr marL="0" indent="0" algn="ctr">
              <a:buNone/>
            </a:pPr>
            <a:endParaRPr lang="pl-PL">
              <a:latin typeface="Corbel" panose="020B0503020204020204" pitchFamily="34" charset="0"/>
            </a:endParaRPr>
          </a:p>
          <a:p>
            <a:pPr marL="0" indent="0" algn="ctr">
              <a:buNone/>
            </a:pPr>
            <a:r>
              <a:rPr lang="pl-PL">
                <a:latin typeface="Corbel" panose="020B0503020204020204" pitchFamily="34" charset="0"/>
              </a:rPr>
              <a:t>Jakie </a:t>
            </a:r>
            <a:r>
              <a:rPr lang="pl-PL" b="1">
                <a:latin typeface="Corbel" panose="020B0503020204020204" pitchFamily="34" charset="0"/>
              </a:rPr>
              <a:t>luki, szanse i zagrożenia </a:t>
            </a:r>
            <a:r>
              <a:rPr lang="pl-PL">
                <a:latin typeface="Corbel" panose="020B0503020204020204" pitchFamily="34" charset="0"/>
              </a:rPr>
              <a:t>dostrzegasz?</a:t>
            </a:r>
          </a:p>
          <a:p>
            <a:pPr lvl="1"/>
            <a:endParaRPr lang="pl-PL">
              <a:latin typeface="Corbel" panose="020B0503020204020204" pitchFamily="34" charset="0"/>
            </a:endParaRPr>
          </a:p>
        </p:txBody>
      </p:sp>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20" name="Groep 19"/>
          <p:cNvGrpSpPr>
            <a:grpSpLocks noChangeAspect="1"/>
          </p:cNvGrpSpPr>
          <p:nvPr/>
        </p:nvGrpSpPr>
        <p:grpSpPr>
          <a:xfrm>
            <a:off x="21218" y="741643"/>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32783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20" name="Groep 19"/>
          <p:cNvGrpSpPr>
            <a:grpSpLocks noChangeAspect="1"/>
          </p:cNvGrpSpPr>
          <p:nvPr/>
        </p:nvGrpSpPr>
        <p:grpSpPr>
          <a:xfrm>
            <a:off x="21218" y="0"/>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Ovaal 18"/>
          <p:cNvSpPr>
            <a:spLocks noChangeAspect="1"/>
          </p:cNvSpPr>
          <p:nvPr/>
        </p:nvSpPr>
        <p:spPr>
          <a:xfrm>
            <a:off x="4649690"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p:cNvSpPr>
            <a:spLocks noChangeAspect="1"/>
          </p:cNvSpPr>
          <p:nvPr/>
        </p:nvSpPr>
        <p:spPr>
          <a:xfrm>
            <a:off x="2100799"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Rechte verbindingslijn met pijl 17"/>
          <p:cNvCxnSpPr>
            <a:cxnSpLocks/>
            <a:stCxn id="25" idx="2"/>
          </p:cNvCxnSpPr>
          <p:nvPr/>
        </p:nvCxnSpPr>
        <p:spPr>
          <a:xfrm flipV="1">
            <a:off x="1433530" y="3543300"/>
            <a:ext cx="2001974" cy="3830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49673" y="2110486"/>
            <a:ext cx="2767714" cy="1815882"/>
          </a:xfrm>
          <a:prstGeom prst="rect">
            <a:avLst/>
          </a:prstGeom>
          <a:noFill/>
        </p:spPr>
        <p:txBody>
          <a:bodyPr wrap="square" rtlCol="0">
            <a:spAutoFit/>
          </a:bodyPr>
          <a:lstStyle/>
          <a:p>
            <a:r>
              <a:rPr lang="pl-PL" sz="2800" b="1" dirty="0">
                <a:solidFill>
                  <a:srgbClr val="FF0000"/>
                </a:solidFill>
              </a:rPr>
              <a:t>Media społecznościowe</a:t>
            </a:r>
          </a:p>
          <a:p>
            <a:r>
              <a:rPr lang="pl-PL" sz="2800" b="1" dirty="0">
                <a:solidFill>
                  <a:srgbClr val="FF0000"/>
                </a:solidFill>
              </a:rPr>
              <a:t>używane przez ciebie</a:t>
            </a:r>
          </a:p>
        </p:txBody>
      </p:sp>
      <p:cxnSp>
        <p:nvCxnSpPr>
          <p:cNvPr id="35" name="Rechte verbindingslijn met pijl 34"/>
          <p:cNvCxnSpPr>
            <a:cxnSpLocks/>
            <a:stCxn id="36" idx="1"/>
          </p:cNvCxnSpPr>
          <p:nvPr/>
        </p:nvCxnSpPr>
        <p:spPr>
          <a:xfrm flipH="1">
            <a:off x="8077200" y="2953169"/>
            <a:ext cx="1213906" cy="87887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kstvak 35"/>
          <p:cNvSpPr txBox="1"/>
          <p:nvPr/>
        </p:nvSpPr>
        <p:spPr>
          <a:xfrm>
            <a:off x="9291106" y="1829784"/>
            <a:ext cx="2670071" cy="2246769"/>
          </a:xfrm>
          <a:prstGeom prst="rect">
            <a:avLst/>
          </a:prstGeom>
          <a:noFill/>
        </p:spPr>
        <p:txBody>
          <a:bodyPr wrap="square" rtlCol="0">
            <a:spAutoFit/>
          </a:bodyPr>
          <a:lstStyle/>
          <a:p>
            <a:r>
              <a:rPr lang="pl-PL" sz="2800" b="1" dirty="0">
                <a:solidFill>
                  <a:srgbClr val="FF0000"/>
                </a:solidFill>
              </a:rPr>
              <a:t>Media społecznościowe</a:t>
            </a:r>
          </a:p>
          <a:p>
            <a:r>
              <a:rPr lang="pl-PL" sz="2800" b="1" dirty="0">
                <a:solidFill>
                  <a:srgbClr val="FF0000"/>
                </a:solidFill>
              </a:rPr>
              <a:t>używane przez docelowych odbiorców </a:t>
            </a:r>
          </a:p>
        </p:txBody>
      </p:sp>
      <p:sp>
        <p:nvSpPr>
          <p:cNvPr id="42" name="Tekstvak 41"/>
          <p:cNvSpPr txBox="1"/>
          <p:nvPr/>
        </p:nvSpPr>
        <p:spPr>
          <a:xfrm>
            <a:off x="3860800" y="6062965"/>
            <a:ext cx="3378200" cy="523220"/>
          </a:xfrm>
          <a:prstGeom prst="rect">
            <a:avLst/>
          </a:prstGeom>
          <a:noFill/>
        </p:spPr>
        <p:txBody>
          <a:bodyPr wrap="square" rtlCol="0">
            <a:spAutoFit/>
          </a:bodyPr>
          <a:lstStyle/>
          <a:p>
            <a:pPr algn="ctr"/>
            <a:r>
              <a:rPr lang="pl-PL" sz="2800" b="1" dirty="0">
                <a:solidFill>
                  <a:srgbClr val="FF0000"/>
                </a:solidFill>
              </a:rPr>
              <a:t>Czy to jest wspólny obszar?</a:t>
            </a:r>
          </a:p>
        </p:txBody>
      </p:sp>
      <p:cxnSp>
        <p:nvCxnSpPr>
          <p:cNvPr id="43" name="Rechte verbindingslijn met pijl 42"/>
          <p:cNvCxnSpPr/>
          <p:nvPr/>
        </p:nvCxnSpPr>
        <p:spPr>
          <a:xfrm flipH="1" flipV="1">
            <a:off x="5545872" y="4468439"/>
            <a:ext cx="4028" cy="15945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265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altLang="nl-NL" sz="4000" b="1">
                <a:solidFill>
                  <a:srgbClr val="002060"/>
                </a:solidFill>
                <a:latin typeface="Verdana" panose="020B0604030504040204" pitchFamily="34" charset="0"/>
              </a:rPr>
              <a:t>Docieranie do ludzi ze swoim komunikatem</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endParaRPr lang="pl-PL">
              <a:latin typeface="Corbel" panose="020B0503020204020204" pitchFamily="34" charset="0"/>
            </a:endParaRPr>
          </a:p>
          <a:p>
            <a:pPr marL="0" indent="0" algn="ctr">
              <a:buNone/>
            </a:pPr>
            <a:r>
              <a:rPr lang="pl-PL">
                <a:latin typeface="Corbel" panose="020B0503020204020204" pitchFamily="34" charset="0"/>
              </a:rPr>
              <a:t>Zmobilizuj swoją sieć</a:t>
            </a:r>
          </a:p>
          <a:p>
            <a:pPr marL="0" indent="0" algn="ctr">
              <a:buNone/>
            </a:pPr>
            <a:r>
              <a:rPr lang="pl-PL">
                <a:latin typeface="Corbel" panose="020B0503020204020204" pitchFamily="34" charset="0"/>
              </a:rPr>
              <a:t>Poszerz swój zasięg</a:t>
            </a:r>
          </a:p>
          <a:p>
            <a:pPr marL="0" indent="0" algn="ctr">
              <a:buNone/>
            </a:pPr>
            <a:r>
              <a:rPr lang="pl-PL">
                <a:latin typeface="Corbel" panose="020B0503020204020204" pitchFamily="34" charset="0"/>
              </a:rPr>
              <a:t>Zgromadź fanów i zwolenników</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99802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Wymiana oczekiwań</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pl-PL">
                <a:latin typeface="Corbel" panose="020B0503020204020204" pitchFamily="34" charset="0"/>
              </a:rPr>
              <a:t>Omówienie na forum grupy</a:t>
            </a:r>
          </a:p>
          <a:p>
            <a:pPr marL="0" indent="0" algn="ctr">
              <a:buNone/>
            </a:pPr>
            <a:endParaRPr lang="pl-PL">
              <a:latin typeface="Corbel" panose="020B0503020204020204" pitchFamily="34" charset="0"/>
            </a:endParaRPr>
          </a:p>
          <a:p>
            <a:pPr marL="457200" lvl="1" indent="0" algn="ctr">
              <a:buNone/>
            </a:pPr>
            <a:r>
              <a:rPr lang="pl-PL" sz="2800" b="1">
                <a:latin typeface="Corbel" panose="020B0503020204020204" pitchFamily="34" charset="0"/>
              </a:rPr>
              <a:t>Czego chcielibyście się nauczyć w czasie seminarium?</a:t>
            </a:r>
          </a:p>
          <a:p>
            <a:pPr marL="457200" lvl="1" indent="0" algn="ctr">
              <a:buNone/>
            </a:pPr>
            <a:r>
              <a:rPr lang="pl-PL" sz="2800" b="1">
                <a:latin typeface="Corbel" panose="020B0503020204020204" pitchFamily="34" charset="0"/>
              </a:rPr>
              <a:t>Czym chcielibyście się podzielić?</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217335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Online = dynamiczny dialog</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199" y="1825625"/>
            <a:ext cx="11122977" cy="4351338"/>
          </a:xfrm>
        </p:spPr>
        <p:txBody>
          <a:bodyPr>
            <a:normAutofit/>
          </a:bodyPr>
          <a:lstStyle/>
          <a:p>
            <a:r>
              <a:rPr lang="pl-PL" dirty="0">
                <a:latin typeface="Corbel" panose="020B0503020204020204" pitchFamily="34" charset="0"/>
              </a:rPr>
              <a:t>Ciągły stale płynący strumień komunikatów (zamiast jednorazowego wysiłku marketingowego)</a:t>
            </a:r>
          </a:p>
          <a:p>
            <a:r>
              <a:rPr lang="pl-PL" dirty="0">
                <a:latin typeface="Corbel" panose="020B0503020204020204" pitchFamily="34" charset="0"/>
              </a:rPr>
              <a:t>Dialog (zamiast monologu)</a:t>
            </a:r>
          </a:p>
          <a:p>
            <a:r>
              <a:rPr lang="pl-PL" dirty="0">
                <a:latin typeface="Corbel" panose="020B0503020204020204" pitchFamily="34" charset="0"/>
              </a:rPr>
              <a:t>Otwartość na reakcje </a:t>
            </a:r>
          </a:p>
          <a:p>
            <a:r>
              <a:rPr lang="pl-PL" dirty="0">
                <a:latin typeface="Corbel" panose="020B0503020204020204" pitchFamily="34" charset="0"/>
              </a:rPr>
              <a:t>Komunikacja sieciowa (zamiast nadawca &gt; odbiorca)</a:t>
            </a:r>
          </a:p>
          <a:p>
            <a:r>
              <a:rPr lang="pl-PL" dirty="0">
                <a:latin typeface="Corbel" panose="020B0503020204020204" pitchFamily="34" charset="0"/>
              </a:rPr>
              <a:t>Osobisty, indywidualny charakter (zamiast masowości, anonimowości)</a:t>
            </a:r>
          </a:p>
          <a:p>
            <a:r>
              <a:rPr lang="pl-PL" dirty="0">
                <a:latin typeface="Corbel" panose="020B0503020204020204" pitchFamily="34" charset="0"/>
              </a:rPr>
              <a:t>Po ciemnej stronie: komora pogłosowa i efekt bańki (zamiast konfrontacji z nieznanym)</a:t>
            </a:r>
          </a:p>
          <a:p>
            <a:endParaRPr lang="pl-PL"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183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bovethecrowd.com/wp-content/uploads/2014/01/bubbles-water-transparent-design.jpg"/>
          <p:cNvPicPr>
            <a:picLocks noChangeAspect="1" noChangeArrowheads="1"/>
          </p:cNvPicPr>
          <p:nvPr/>
        </p:nvPicPr>
        <p:blipFill rotWithShape="1">
          <a:blip r:embed="rId3">
            <a:extLst>
              <a:ext uri="{28A0092B-C50C-407E-A947-70E740481C1C}">
                <a14:useLocalDpi xmlns:a14="http://schemas.microsoft.com/office/drawing/2010/main" val="0"/>
              </a:ext>
            </a:extLst>
          </a:blip>
          <a:srcRect t="17107" b="6374"/>
          <a:stretch/>
        </p:blipFill>
        <p:spPr bwMode="auto">
          <a:xfrm>
            <a:off x="8907" y="-1"/>
            <a:ext cx="12315019" cy="706755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742950" y="2037775"/>
            <a:ext cx="10515600" cy="1325563"/>
          </a:xfrm>
          <a:solidFill>
            <a:schemeClr val="bg1"/>
          </a:solidFill>
        </p:spPr>
        <p:txBody>
          <a:bodyPr>
            <a:normAutofit/>
          </a:bodyPr>
          <a:lstStyle/>
          <a:p>
            <a:pPr algn="ctr"/>
            <a:r>
              <a:rPr lang="pl-PL" sz="4000" b="1">
                <a:solidFill>
                  <a:srgbClr val="002060"/>
                </a:solidFill>
                <a:latin typeface="Verdana" panose="020B0604030504040204" pitchFamily="34" charset="0"/>
              </a:rPr>
              <a:t>Komora pogłosowa albo efekt bańki</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696421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pl-PL" sz="3600" b="1">
                <a:solidFill>
                  <a:srgbClr val="002060"/>
                </a:solidFill>
                <a:latin typeface="Verdana" panose="020B0604030504040204" pitchFamily="34" charset="0"/>
              </a:rPr>
              <a:t>W jaki sposób wpłyniesz na zmianę zachowania?</a:t>
            </a:r>
            <a:endParaRPr lang="pl-P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jdelijke aanduiding voor inhoud 7"/>
          <p:cNvSpPr>
            <a:spLocks noGrp="1"/>
          </p:cNvSpPr>
          <p:nvPr>
            <p:ph idx="1"/>
          </p:nvPr>
        </p:nvSpPr>
        <p:spPr/>
        <p:txBody>
          <a:bodyPr>
            <a:normAutofit/>
          </a:bodyPr>
          <a:lstStyle/>
          <a:p>
            <a:pPr marL="0" indent="0" algn="ctr">
              <a:buNone/>
            </a:pPr>
            <a:endParaRPr lang="pl-PL" b="1" dirty="0">
              <a:latin typeface="Corbel" panose="020B0503020204020204" pitchFamily="34" charset="0"/>
            </a:endParaRPr>
          </a:p>
          <a:p>
            <a:pPr marL="0" indent="0" algn="ctr">
              <a:buNone/>
            </a:pPr>
            <a:r>
              <a:rPr lang="pl-PL" b="1" dirty="0">
                <a:latin typeface="Corbel" panose="020B0503020204020204" pitchFamily="34" charset="0"/>
              </a:rPr>
              <a:t>Pokaż, że to łatwe</a:t>
            </a:r>
          </a:p>
          <a:p>
            <a:pPr marL="0" lvl="0" indent="0" algn="ctr">
              <a:buNone/>
            </a:pPr>
            <a:r>
              <a:rPr lang="pl-PL" b="1" dirty="0">
                <a:latin typeface="Corbel" panose="020B0503020204020204" pitchFamily="34" charset="0"/>
              </a:rPr>
              <a:t>Pokaż, że to społeczne</a:t>
            </a:r>
          </a:p>
          <a:p>
            <a:pPr marL="0" lvl="0" indent="0" algn="ctr">
              <a:buNone/>
            </a:pPr>
            <a:r>
              <a:rPr lang="pl-PL" b="1" dirty="0">
                <a:latin typeface="Corbel" panose="020B0503020204020204" pitchFamily="34" charset="0"/>
              </a:rPr>
              <a:t>Pokaż, że to cool</a:t>
            </a:r>
          </a:p>
          <a:p>
            <a:pPr marL="0" lvl="0" indent="0" algn="ctr">
              <a:buNone/>
            </a:pPr>
            <a:r>
              <a:rPr lang="pl-PL" b="1" dirty="0">
                <a:latin typeface="Corbel" panose="020B0503020204020204" pitchFamily="34" charset="0"/>
              </a:rPr>
              <a:t>Pokaż, że czas ma znaczenie</a:t>
            </a:r>
          </a:p>
          <a:p>
            <a:pPr marL="0" indent="0" algn="ctr">
              <a:buNone/>
            </a:pPr>
            <a:endParaRPr lang="pl-PL" sz="1400"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54885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Ćwiczenie</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pl-PL" dirty="0">
                <a:latin typeface="Corbel" panose="020B0503020204020204" pitchFamily="34" charset="0"/>
              </a:rPr>
              <a:t>Podzielcie się na 3-osobowe grupy</a:t>
            </a:r>
          </a:p>
          <a:p>
            <a:pPr marL="0" indent="0" algn="ctr">
              <a:buNone/>
            </a:pPr>
            <a:r>
              <a:rPr lang="pl-PL" b="1" dirty="0">
                <a:latin typeface="Corbel" panose="020B0503020204020204" pitchFamily="34" charset="0"/>
              </a:rPr>
              <a:t>Poszukajcie w internecie dobrego przykładu dynamicznego dialogu</a:t>
            </a:r>
          </a:p>
          <a:p>
            <a:pPr marL="0" indent="0" algn="ctr">
              <a:buNone/>
            </a:pPr>
            <a:r>
              <a:rPr lang="pl-PL" b="1" dirty="0">
                <a:latin typeface="Corbel" panose="020B0503020204020204" pitchFamily="34" charset="0"/>
              </a:rPr>
              <a:t>Omówicie zasady, na których opiera się ten przykład</a:t>
            </a:r>
          </a:p>
          <a:p>
            <a:pPr marL="0" indent="0" algn="ctr">
              <a:buNone/>
            </a:pPr>
            <a:r>
              <a:rPr lang="pl-PL" dirty="0">
                <a:latin typeface="Corbel" panose="020B0503020204020204" pitchFamily="34" charset="0"/>
              </a:rPr>
              <a:t>15 minut</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130713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pl-PL" sz="4800" b="1">
                <a:solidFill>
                  <a:srgbClr val="002060"/>
                </a:solidFill>
                <a:latin typeface="Verdana" panose="020B0604030504040204" pitchFamily="34" charset="0"/>
              </a:rPr>
              <a:t>Trzy duże platformy mediów społecznościowych</a:t>
            </a:r>
            <a:endParaRPr lang="pl-PL" sz="48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67" y="2021234"/>
            <a:ext cx="2751626"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1" name="Afbeelding 10"/>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4098"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4645" y="2085441"/>
            <a:ext cx="3717002" cy="2617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https://facebookbrand.com/wp-content/themes/fb-branding/prj-fb-branding/assets/images/fb-ar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1784" y="2021234"/>
            <a:ext cx="2745562"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4855847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825625"/>
            <a:ext cx="7422928" cy="4351338"/>
          </a:xfrm>
        </p:spPr>
        <p:txBody>
          <a:bodyPr>
            <a:normAutofit lnSpcReduction="10000"/>
          </a:bodyPr>
          <a:lstStyle/>
          <a:p>
            <a:pPr marL="0" indent="0">
              <a:buNone/>
            </a:pPr>
            <a:r>
              <a:rPr lang="pl-PL" sz="4000" dirty="0">
                <a:latin typeface="Corbel" panose="020B0503020204020204" pitchFamily="34" charset="0"/>
              </a:rPr>
              <a:t>„70% nastolatków i milenialsów uważa, że twórcy Youtube kształtują kulturę i ich życie”.</a:t>
            </a:r>
          </a:p>
          <a:p>
            <a:pPr marL="0" indent="0">
              <a:buNone/>
            </a:pPr>
            <a:endParaRPr lang="pl-PL" sz="4000" dirty="0">
              <a:latin typeface="Corbel" panose="020B0503020204020204" pitchFamily="34" charset="0"/>
            </a:endParaRPr>
          </a:p>
          <a:p>
            <a:pPr marL="0" indent="0">
              <a:buNone/>
            </a:pPr>
            <a:r>
              <a:rPr lang="pl-PL" b="1" dirty="0">
                <a:solidFill>
                  <a:srgbClr val="002060"/>
                </a:solidFill>
                <a:latin typeface="Corbel" panose="020B0503020204020204" pitchFamily="34" charset="0"/>
              </a:rPr>
              <a:t>Format</a:t>
            </a:r>
          </a:p>
          <a:p>
            <a:r>
              <a:rPr lang="pl-PL" dirty="0">
                <a:latin typeface="Corbel" panose="020B0503020204020204" pitchFamily="34" charset="0"/>
              </a:rPr>
              <a:t>Nie musisz zapewniać jakości telewizyjnej.</a:t>
            </a:r>
          </a:p>
          <a:p>
            <a:r>
              <a:rPr lang="pl-PL" dirty="0">
                <a:latin typeface="Corbel" panose="020B0503020204020204" pitchFamily="34" charset="0"/>
              </a:rPr>
              <a:t>Youtube sprawia, że kręcenie filmów i ich oglądanie jest teraz znacznie łatwiejsze niż kiedyś.</a:t>
            </a:r>
          </a:p>
          <a:p>
            <a:pPr marL="0" indent="0">
              <a:buNone/>
            </a:pPr>
            <a:endParaRPr lang="pl-PL" sz="4000" dirty="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123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3796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pl-PL" sz="4000" b="1">
                <a:solidFill>
                  <a:srgbClr val="002060"/>
                </a:solidFill>
                <a:latin typeface="Verdana" panose="020B0604030504040204" pitchFamily="34" charset="0"/>
              </a:rPr>
              <a:t>10 podstawowych zasad</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387" y="1344491"/>
            <a:ext cx="6191135" cy="511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fbeelding 11"/>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1" name="Tekstvak 10"/>
          <p:cNvSpPr txBox="1"/>
          <p:nvPr/>
        </p:nvSpPr>
        <p:spPr>
          <a:xfrm>
            <a:off x="63045" y="6353513"/>
            <a:ext cx="3168869" cy="461665"/>
          </a:xfrm>
          <a:prstGeom prst="rect">
            <a:avLst/>
          </a:prstGeom>
          <a:noFill/>
        </p:spPr>
        <p:txBody>
          <a:bodyPr wrap="square" rtlCol="0">
            <a:spAutoFit/>
          </a:bodyPr>
          <a:lstStyle/>
          <a:p>
            <a:r>
              <a:rPr lang="pl-PL" sz="2400"/>
              <a:t>Bit.ly/10fundamentals</a:t>
            </a:r>
          </a:p>
        </p:txBody>
      </p:sp>
      <p:pic>
        <p:nvPicPr>
          <p:cNvPr id="7"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783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5 z 10</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pl-PL" sz="3600">
                <a:latin typeface="Corbel" panose="020B0503020204020204" pitchFamily="34" charset="0"/>
              </a:rPr>
              <a:t>Rozmowa</a:t>
            </a:r>
          </a:p>
          <a:p>
            <a:pPr marL="0" indent="0" algn="ctr">
              <a:buNone/>
            </a:pPr>
            <a:r>
              <a:rPr lang="pl-PL" sz="3600">
                <a:latin typeface="Corbel" panose="020B0503020204020204" pitchFamily="34" charset="0"/>
              </a:rPr>
              <a:t>Spójność</a:t>
            </a:r>
          </a:p>
          <a:p>
            <a:pPr marL="0" indent="0" algn="ctr">
              <a:buNone/>
            </a:pPr>
            <a:r>
              <a:rPr lang="pl-PL" sz="3600">
                <a:latin typeface="Corbel" panose="020B0503020204020204" pitchFamily="34" charset="0"/>
              </a:rPr>
              <a:t>Kontynuacja</a:t>
            </a:r>
          </a:p>
          <a:p>
            <a:pPr marL="0" indent="0" algn="ctr">
              <a:buNone/>
            </a:pPr>
            <a:r>
              <a:rPr lang="pl-PL" sz="3600">
                <a:latin typeface="Corbel" panose="020B0503020204020204" pitchFamily="34" charset="0"/>
              </a:rPr>
              <a:t>Wyszukiwalność</a:t>
            </a:r>
          </a:p>
          <a:p>
            <a:pPr marL="0" indent="0" algn="ctr">
              <a:buNone/>
            </a:pPr>
            <a:r>
              <a:rPr lang="pl-PL" sz="3600">
                <a:latin typeface="Corbel" panose="020B0503020204020204" pitchFamily="34" charset="0"/>
              </a:rPr>
              <a:t>Współpraca</a:t>
            </a:r>
          </a:p>
          <a:p>
            <a:endParaRPr lang="pl-PL" sz="3600">
              <a:latin typeface="Corbel" panose="020B0503020204020204" pitchFamily="34" charset="0"/>
            </a:endParaRPr>
          </a:p>
        </p:txBody>
      </p:sp>
      <p:pic>
        <p:nvPicPr>
          <p:cNvPr id="4" name="Picture 2" descr="https://www.youtube.com/yt/brand/media/image/YouTube-icon-full_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64854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1177"/>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635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pl-PL" sz="4000" b="1">
                <a:solidFill>
                  <a:srgbClr val="002060"/>
                </a:solidFill>
                <a:latin typeface="Verdana" panose="020B0604030504040204" pitchFamily="34" charset="0"/>
              </a:rPr>
              <a:t>Sześć podstawowych pytań</a:t>
            </a:r>
          </a:p>
        </p:txBody>
      </p:sp>
      <p:sp>
        <p:nvSpPr>
          <p:cNvPr id="3" name="Tijdelijke aanduiding voor inhoud 2"/>
          <p:cNvSpPr>
            <a:spLocks noGrp="1"/>
          </p:cNvSpPr>
          <p:nvPr>
            <p:ph idx="1"/>
          </p:nvPr>
        </p:nvSpPr>
        <p:spPr/>
        <p:txBody>
          <a:bodyPr/>
          <a:lstStyle/>
          <a:p>
            <a:pPr marL="514350" indent="-514350">
              <a:buFont typeface="+mj-lt"/>
              <a:buAutoNum type="arabicPeriod"/>
            </a:pPr>
            <a:r>
              <a:rPr lang="pl-PL">
                <a:latin typeface="Corbel" panose="020B0503020204020204" pitchFamily="34" charset="0"/>
              </a:rPr>
              <a:t>Jaki masz cel?</a:t>
            </a:r>
          </a:p>
          <a:p>
            <a:pPr marL="514350" indent="-514350">
              <a:buFont typeface="+mj-lt"/>
              <a:buAutoNum type="arabicPeriod"/>
            </a:pPr>
            <a:r>
              <a:rPr lang="pl-PL">
                <a:latin typeface="Corbel" panose="020B0503020204020204" pitchFamily="34" charset="0"/>
              </a:rPr>
              <a:t>Kto jest twoją docelową grupą odbiorców?</a:t>
            </a:r>
          </a:p>
          <a:p>
            <a:pPr marL="514350" indent="-514350">
              <a:buFont typeface="+mj-lt"/>
              <a:buAutoNum type="arabicPeriod"/>
            </a:pPr>
            <a:r>
              <a:rPr lang="pl-PL">
                <a:latin typeface="Corbel" panose="020B0503020204020204" pitchFamily="34" charset="0"/>
              </a:rPr>
              <a:t>Jak brzmi twój komunikat?</a:t>
            </a:r>
          </a:p>
          <a:p>
            <a:pPr marL="514350" indent="-514350">
              <a:buFont typeface="+mj-lt"/>
              <a:buAutoNum type="arabicPeriod"/>
            </a:pPr>
            <a:r>
              <a:rPr lang="pl-PL">
                <a:latin typeface="Corbel" panose="020B0503020204020204" pitchFamily="34" charset="0"/>
              </a:rPr>
              <a:t>Kto jest orędownikiem?</a:t>
            </a:r>
          </a:p>
          <a:p>
            <a:pPr marL="514350" indent="-514350">
              <a:buFont typeface="+mj-lt"/>
              <a:buAutoNum type="arabicPeriod"/>
            </a:pPr>
            <a:r>
              <a:rPr lang="pl-PL">
                <a:latin typeface="Corbel" panose="020B0503020204020204" pitchFamily="34" charset="0"/>
              </a:rPr>
              <a:t>Z jakich mediów korzystasz?</a:t>
            </a:r>
          </a:p>
          <a:p>
            <a:pPr marL="514350" indent="-514350">
              <a:buFont typeface="+mj-lt"/>
              <a:buAutoNum type="arabicPeriod"/>
            </a:pPr>
            <a:r>
              <a:rPr lang="pl-PL">
                <a:latin typeface="Corbel" panose="020B0503020204020204" pitchFamily="34" charset="0"/>
              </a:rPr>
              <a:t>Jak brzmi twoje wezwanie do działania?</a:t>
            </a:r>
          </a:p>
          <a:p>
            <a:pPr marL="0" indent="0">
              <a:buNone/>
            </a:pPr>
            <a:endParaRPr lang="pl-PL">
              <a:latin typeface="Corbel" panose="020B0503020204020204" pitchFamily="34" charset="0"/>
            </a:endParaRPr>
          </a:p>
        </p:txBody>
      </p:sp>
      <p:grpSp>
        <p:nvGrpSpPr>
          <p:cNvPr id="4" name="Groep 3"/>
          <p:cNvGrpSpPr/>
          <p:nvPr/>
        </p:nvGrpSpPr>
        <p:grpSpPr>
          <a:xfrm>
            <a:off x="9257166" y="165100"/>
            <a:ext cx="2808515" cy="6600745"/>
            <a:chOff x="9257166" y="165100"/>
            <a:chExt cx="2808515" cy="6600745"/>
          </a:xfrm>
        </p:grpSpPr>
        <p:sp>
          <p:nvSpPr>
            <p:cNvPr id="18" name="Rechthoek 17"/>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l-PL" sz="5400"/>
                <a:t>A </a:t>
              </a:r>
              <a:r>
                <a:rPr lang="pl-PL" sz="2400"/>
                <a:t>Audience</a:t>
              </a:r>
              <a:br/>
              <a:r>
                <a:rPr lang="pl-PL"/>
                <a:t>(Odbiorcy)</a:t>
              </a:r>
              <a:endParaRPr lang="pl-PL" sz="2000"/>
            </a:p>
          </p:txBody>
        </p:sp>
        <p:sp>
          <p:nvSpPr>
            <p:cNvPr id="20" name="Tekstvak 19"/>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l-PL" sz="5400">
                  <a:solidFill>
                    <a:prstClr val="black"/>
                  </a:solidFill>
                </a:rPr>
                <a:t>A </a:t>
              </a:r>
              <a:r>
                <a:rPr lang="pl-PL" sz="2400">
                  <a:solidFill>
                    <a:prstClr val="black"/>
                  </a:solidFill>
                </a:rPr>
                <a:t>Action</a:t>
              </a:r>
              <a:br/>
              <a:r>
                <a:rPr lang="pl-PL"/>
                <a:t>(Działanie) </a:t>
              </a:r>
              <a:endParaRPr lang="pl-PL" sz="2000"/>
            </a:p>
          </p:txBody>
        </p:sp>
        <p:sp>
          <p:nvSpPr>
            <p:cNvPr id="21" name="Tekstvak 20"/>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l-PL" sz="5400">
                  <a:solidFill>
                    <a:prstClr val="black"/>
                  </a:solidFill>
                </a:rPr>
                <a:t>M </a:t>
              </a:r>
              <a:r>
                <a:rPr lang="pl-PL" sz="2400">
                  <a:solidFill>
                    <a:prstClr val="black"/>
                  </a:solidFill>
                </a:rPr>
                <a:t>Media</a:t>
              </a:r>
              <a:r>
                <a:rPr lang="pl-PL"/>
                <a:t> </a:t>
              </a:r>
              <a:endParaRPr lang="pl-PL" sz="2000"/>
            </a:p>
          </p:txBody>
        </p:sp>
        <p:sp>
          <p:nvSpPr>
            <p:cNvPr id="22" name="Tekstvak 21"/>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l-PL" sz="5400"/>
                <a:t>M </a:t>
              </a:r>
              <a:r>
                <a:rPr lang="pl-PL" sz="2400"/>
                <a:t>Messenger</a:t>
              </a:r>
              <a:br/>
              <a:r>
                <a:rPr lang="pl-PL"/>
                <a:t>(Orędownik)</a:t>
              </a:r>
              <a:endParaRPr lang="pl-PL" sz="2000"/>
            </a:p>
          </p:txBody>
        </p:sp>
        <p:sp>
          <p:nvSpPr>
            <p:cNvPr id="23" name="Tekstvak 22"/>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l-PL" sz="5400"/>
                <a:t>M </a:t>
              </a:r>
              <a:r>
                <a:rPr lang="pl-PL" sz="2400"/>
                <a:t>Message</a:t>
              </a:r>
              <a:br/>
              <a:r>
                <a:rPr lang="pl-PL"/>
                <a:t>(Komunikat)</a:t>
              </a:r>
              <a:endParaRPr lang="pl-PL"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l-PL" sz="5400"/>
                <a:t>G </a:t>
              </a:r>
              <a:r>
                <a:rPr lang="pl-PL" sz="2400"/>
                <a:t>Goal</a:t>
              </a:r>
              <a:br/>
              <a:r>
                <a:rPr lang="pl-PL"/>
                <a:t>(Cel)</a:t>
              </a:r>
              <a:endParaRPr lang="pl-PL" sz="2000"/>
            </a:p>
          </p:txBody>
        </p:sp>
      </p:grpSp>
    </p:spTree>
    <p:extLst>
      <p:ext uri="{BB962C8B-B14F-4D97-AF65-F5344CB8AC3E}">
        <p14:creationId xmlns:p14="http://schemas.microsoft.com/office/powerpoint/2010/main" val="41650442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pl-PL" sz="4000">
                <a:latin typeface="Corbel" panose="020B0503020204020204" pitchFamily="34" charset="0"/>
              </a:rPr>
              <a:t>„1 miliard zdjęć przesyłanych </a:t>
            </a:r>
          </a:p>
          <a:p>
            <a:pPr marL="0" indent="0">
              <a:buNone/>
            </a:pPr>
            <a:r>
              <a:rPr lang="pl-PL" sz="4000">
                <a:latin typeface="Corbel" panose="020B0503020204020204" pitchFamily="34" charset="0"/>
              </a:rPr>
              <a:t>na Facebooka dziennie”</a:t>
            </a:r>
          </a:p>
          <a:p>
            <a:pPr marL="0" indent="0">
              <a:buNone/>
            </a:pPr>
            <a:endParaRPr lang="pl-PL" sz="4000">
              <a:latin typeface="Corbel" panose="020B0503020204020204" pitchFamily="34" charset="0"/>
            </a:endParaRPr>
          </a:p>
          <a:p>
            <a:pPr marL="0" indent="0">
              <a:buNone/>
            </a:pPr>
            <a:endParaRPr lang="pl-PL" sz="4000">
              <a:latin typeface="Corbel" panose="020B0503020204020204" pitchFamily="34" charset="0"/>
            </a:endParaRPr>
          </a:p>
          <a:p>
            <a:pPr marL="0" indent="0">
              <a:buNone/>
            </a:pPr>
            <a:r>
              <a:rPr lang="pl-PL" sz="3600">
                <a:solidFill>
                  <a:srgbClr val="002060"/>
                </a:solidFill>
                <a:latin typeface="Corbel" panose="020B0503020204020204" pitchFamily="34" charset="0"/>
              </a:rPr>
              <a:t>Rzecz zrobiona jest lepsza od rzeczy idealnej</a:t>
            </a:r>
          </a:p>
          <a:p>
            <a:pPr marL="0" indent="0">
              <a:buNone/>
            </a:pPr>
            <a:endParaRPr lang="pl-PL" sz="4000">
              <a:latin typeface="Corbel" panose="020B0503020204020204" pitchFamily="34" charset="0"/>
            </a:endParaRPr>
          </a:p>
          <a:p>
            <a:pPr marL="0" indent="0">
              <a:buNone/>
            </a:pPr>
            <a:endParaRPr lang="pl-PL" sz="400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5639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Co się sprawdza na Facebooku?</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pl-PL" dirty="0">
                <a:latin typeface="Corbel" panose="020B0503020204020204" pitchFamily="34" charset="0"/>
              </a:rPr>
              <a:t>Zadbaj, aby twoje wpisy były konwersacyjne </a:t>
            </a:r>
          </a:p>
          <a:p>
            <a:pPr marL="0" indent="0" algn="ctr">
              <a:buNone/>
            </a:pPr>
            <a:r>
              <a:rPr lang="pl-PL" b="1" dirty="0">
                <a:latin typeface="Corbel" panose="020B0503020204020204" pitchFamily="34" charset="0"/>
              </a:rPr>
              <a:t>nieformalne, osobiste i zachęcające do reakcji</a:t>
            </a:r>
          </a:p>
          <a:p>
            <a:pPr marL="0" indent="0" algn="ctr">
              <a:buNone/>
            </a:pPr>
            <a:endParaRPr lang="pl-PL" dirty="0">
              <a:latin typeface="Corbel" panose="020B0503020204020204" pitchFamily="34" charset="0"/>
            </a:endParaRPr>
          </a:p>
          <a:p>
            <a:pPr marL="0" indent="0" algn="ctr">
              <a:buNone/>
            </a:pPr>
            <a:r>
              <a:rPr lang="pl-PL" dirty="0">
                <a:latin typeface="Corbel" panose="020B0503020204020204" pitchFamily="34" charset="0"/>
              </a:rPr>
              <a:t>Zadbaj o autentyczność</a:t>
            </a:r>
          </a:p>
          <a:p>
            <a:pPr marL="0" indent="0" algn="ctr">
              <a:buNone/>
            </a:pPr>
            <a:r>
              <a:rPr lang="pl-PL" dirty="0">
                <a:latin typeface="Corbel" panose="020B0503020204020204" pitchFamily="34" charset="0"/>
              </a:rPr>
              <a:t>Zadbaj o widoczność</a:t>
            </a:r>
          </a:p>
          <a:p>
            <a:pPr marL="0" indent="0" algn="ctr">
              <a:buNone/>
            </a:pPr>
            <a:r>
              <a:rPr lang="pl-PL" dirty="0">
                <a:latin typeface="Corbel" panose="020B0503020204020204" pitchFamily="34" charset="0"/>
              </a:rPr>
              <a:t>Zadbaj o prostotę</a:t>
            </a:r>
          </a:p>
          <a:p>
            <a:pPr marL="0" indent="0" algn="ctr">
              <a:buNone/>
            </a:pPr>
            <a:r>
              <a:rPr lang="pl-PL" dirty="0">
                <a:latin typeface="Corbel" panose="020B0503020204020204" pitchFamily="34" charset="0"/>
              </a:rPr>
              <a:t>Zadbaj o aktualność</a:t>
            </a: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1842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0914529" cy="1325563"/>
          </a:xfrm>
        </p:spPr>
        <p:txBody>
          <a:bodyPr>
            <a:normAutofit/>
          </a:bodyPr>
          <a:lstStyle/>
          <a:p>
            <a:pPr marL="0" indent="0"/>
            <a:r>
              <a:rPr lang="pl-PL" sz="4000" b="1" dirty="0">
                <a:solidFill>
                  <a:srgbClr val="002060"/>
                </a:solidFill>
                <a:latin typeface="Verdana" panose="020B0604030504040204" pitchFamily="34" charset="0"/>
              </a:rPr>
              <a:t>Odbiorcy organiczni a odbiorcy płatni</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130"/>
          <a:stretch/>
        </p:blipFill>
        <p:spPr bwMode="auto">
          <a:xfrm>
            <a:off x="0" y="1425406"/>
            <a:ext cx="12192000" cy="600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681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pl-PL" sz="4000">
                <a:latin typeface="Corbel" panose="020B0503020204020204" pitchFamily="34" charset="0"/>
              </a:rPr>
              <a:t>40% to „słuchacze”</a:t>
            </a:r>
          </a:p>
          <a:p>
            <a:pPr marL="0" indent="0">
              <a:buNone/>
            </a:pPr>
            <a:endParaRPr lang="pl-PL" sz="4000">
              <a:latin typeface="Corbel" panose="020B0503020204020204" pitchFamily="34" charset="0"/>
            </a:endParaRPr>
          </a:p>
          <a:p>
            <a:pPr marL="0" indent="0">
              <a:buNone/>
            </a:pPr>
            <a:endParaRPr lang="pl-PL" sz="4000">
              <a:latin typeface="Corbel" panose="020B0503020204020204" pitchFamily="34" charset="0"/>
            </a:endParaRPr>
          </a:p>
          <a:p>
            <a:pPr marL="0" indent="0">
              <a:buNone/>
            </a:pPr>
            <a:endParaRPr lang="pl-PL" sz="4000">
              <a:latin typeface="Corbel" panose="020B0503020204020204" pitchFamily="34" charset="0"/>
            </a:endParaRPr>
          </a:p>
          <a:p>
            <a:pPr marL="0" indent="0">
              <a:buNone/>
            </a:pPr>
            <a:r>
              <a:rPr lang="pl-PL" b="1">
                <a:solidFill>
                  <a:srgbClr val="002060"/>
                </a:solidFill>
                <a:latin typeface="Corbel" panose="020B0503020204020204" pitchFamily="34" charset="0"/>
              </a:rPr>
              <a:t>Zdobycie wiarygodności wymaga czasu. Zadbaj o szczerość i spójność.</a:t>
            </a:r>
          </a:p>
        </p:txBody>
      </p:sp>
      <p:pic>
        <p:nvPicPr>
          <p:cNvPr id="4"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8386" y="362333"/>
            <a:ext cx="1880515" cy="187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66816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365125"/>
            <a:ext cx="8382000" cy="1325563"/>
          </a:xfrm>
        </p:spPr>
        <p:txBody>
          <a:bodyPr>
            <a:normAutofit/>
          </a:bodyPr>
          <a:lstStyle/>
          <a:p>
            <a:r>
              <a:rPr lang="pl-PL" sz="4000" b="1" dirty="0">
                <a:solidFill>
                  <a:srgbClr val="002060"/>
                </a:solidFill>
                <a:latin typeface="Verdana" panose="020B0604030504040204" pitchFamily="34" charset="0"/>
              </a:rPr>
              <a:t>Co się sprawdza na </a:t>
            </a:r>
            <a:r>
              <a:rPr lang="pl-PL" sz="4000" b="1" dirty="0" err="1">
                <a:solidFill>
                  <a:srgbClr val="002060"/>
                </a:solidFill>
                <a:latin typeface="Verdana" panose="020B0604030504040204" pitchFamily="34" charset="0"/>
              </a:rPr>
              <a:t>Twitterze</a:t>
            </a:r>
            <a:r>
              <a:rPr lang="pl-PL" sz="4000" b="1" dirty="0">
                <a:solidFill>
                  <a:srgbClr val="002060"/>
                </a:solidFill>
                <a:latin typeface="Verdana" panose="020B0604030504040204" pitchFamily="34" charset="0"/>
              </a:rPr>
              <a:t>?</a:t>
            </a:r>
            <a:endParaRPr lang="pl-P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260" y="184209"/>
            <a:ext cx="3781993" cy="5092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3" name="Tijdelijke aanduiding voor inhoud 2"/>
          <p:cNvSpPr>
            <a:spLocks noGrp="1"/>
          </p:cNvSpPr>
          <p:nvPr>
            <p:ph idx="1"/>
          </p:nvPr>
        </p:nvSpPr>
        <p:spPr>
          <a:xfrm>
            <a:off x="838200" y="2248713"/>
            <a:ext cx="10515600" cy="4351338"/>
          </a:xfrm>
        </p:spPr>
        <p:txBody>
          <a:bodyPr/>
          <a:lstStyle/>
          <a:p>
            <a:r>
              <a:rPr lang="pl-PL" dirty="0">
                <a:latin typeface="Corbel" panose="020B0503020204020204" pitchFamily="34" charset="0"/>
              </a:rPr>
              <a:t>Treści faktograficzne. Język osobisty.</a:t>
            </a:r>
          </a:p>
          <a:p>
            <a:r>
              <a:rPr lang="pl-PL" dirty="0">
                <a:latin typeface="Corbel" panose="020B0503020204020204" pitchFamily="34" charset="0"/>
              </a:rPr>
              <a:t>Kieruj się tym, co interesuje twoich odbiorców.</a:t>
            </a:r>
          </a:p>
          <a:p>
            <a:r>
              <a:rPr lang="pl-PL" dirty="0">
                <a:latin typeface="Corbel" panose="020B0503020204020204" pitchFamily="34" charset="0"/>
              </a:rPr>
              <a:t>Codzienne treści.</a:t>
            </a:r>
          </a:p>
          <a:p>
            <a:r>
              <a:rPr lang="pl-PL" dirty="0">
                <a:latin typeface="Corbel" panose="020B0503020204020204" pitchFamily="34" charset="0"/>
              </a:rPr>
              <a:t>Wskazówka: zaoferuj sesje pytań i odpowiedzi.</a:t>
            </a:r>
          </a:p>
          <a:p>
            <a:r>
              <a:rPr lang="pl-PL" dirty="0">
                <a:latin typeface="Corbel" panose="020B0503020204020204" pitchFamily="34" charset="0"/>
              </a:rPr>
              <a:t>Nie czekaj, łap chwilę.</a:t>
            </a:r>
          </a:p>
          <a:p>
            <a:pPr marL="0" indent="0">
              <a:buNone/>
            </a:pPr>
            <a:endParaRPr lang="pl-PL" dirty="0">
              <a:latin typeface="Corbel" panose="020B0503020204020204" pitchFamily="34" charset="0"/>
            </a:endParaRPr>
          </a:p>
          <a:p>
            <a:pPr marL="0" indent="0">
              <a:buNone/>
            </a:pPr>
            <a:r>
              <a:rPr lang="pl-PL" dirty="0">
                <a:solidFill>
                  <a:srgbClr val="002060"/>
                </a:solidFill>
                <a:latin typeface="Corbel" panose="020B0503020204020204" pitchFamily="34" charset="0"/>
              </a:rPr>
              <a:t>Stawką jest zarówno docelowa grupa odbiorców, jak i docelowe momenty.</a:t>
            </a:r>
          </a:p>
          <a:p>
            <a:endParaRPr lang="pl-PL" dirty="0">
              <a:latin typeface="Corbel" panose="020B0503020204020204" pitchFamily="34" charset="0"/>
            </a:endParaRPr>
          </a:p>
          <a:p>
            <a:pPr marL="0" indent="0">
              <a:buNone/>
            </a:pPr>
            <a:endParaRPr lang="pl-PL" dirty="0">
              <a:latin typeface="Corbel" panose="020B0503020204020204" pitchFamily="34" charset="0"/>
            </a:endParaRPr>
          </a:p>
        </p:txBody>
      </p:sp>
    </p:spTree>
    <p:extLst>
      <p:ext uri="{BB962C8B-B14F-4D97-AF65-F5344CB8AC3E}">
        <p14:creationId xmlns:p14="http://schemas.microsoft.com/office/powerpoint/2010/main" val="20043145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pl-PL" sz="4000" b="1">
                <a:solidFill>
                  <a:srgbClr val="002060"/>
                </a:solidFill>
                <a:latin typeface="Verdana" panose="020B0604030504040204" pitchFamily="34" charset="0"/>
              </a:rPr>
              <a:t>Przerwa na herbatę</a:t>
            </a:r>
            <a:endParaRPr lang="pl-PL" sz="400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pl-PL" sz="2800">
                <a:latin typeface="Corbel" panose="020B0503020204020204" pitchFamily="34" charset="0"/>
              </a:rPr>
              <a:t>15.30 – 15.45</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413689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dirty="0">
                <a:solidFill>
                  <a:srgbClr val="002060"/>
                </a:solidFill>
                <a:latin typeface="Verdana" panose="020B0604030504040204" pitchFamily="34" charset="0"/>
              </a:rPr>
              <a:t>Czy jestem na dobrej drodze?</a:t>
            </a:r>
            <a:endParaRPr lang="pl-P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837" y="1413985"/>
            <a:ext cx="8039103" cy="4829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Afbeelding 13"/>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32916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Mowa nienawiści: jak reagować?</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96" y="2374910"/>
            <a:ext cx="1188826" cy="118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1723" y="2454047"/>
            <a:ext cx="1459919" cy="1027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facebookbrand.com/wp-content/themes/fb-branding/prj-fb-branding/assets/images/fb-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5976" y="2374910"/>
            <a:ext cx="1186206" cy="1186206"/>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6"/>
          <p:cNvSpPr>
            <a:spLocks noGrp="1"/>
          </p:cNvSpPr>
          <p:nvPr>
            <p:ph idx="1"/>
          </p:nvPr>
        </p:nvSpPr>
        <p:spPr/>
        <p:txBody>
          <a:bodyPr/>
          <a:lstStyle/>
          <a:p>
            <a:r>
              <a:rPr lang="pl-PL">
                <a:latin typeface="Corbel" panose="020B0503020204020204" pitchFamily="34" charset="0"/>
              </a:rPr>
              <a:t>Odpowiadaj</a:t>
            </a:r>
          </a:p>
          <a:p>
            <a:r>
              <a:rPr lang="pl-PL">
                <a:latin typeface="Corbel" panose="020B0503020204020204" pitchFamily="34" charset="0"/>
              </a:rPr>
              <a:t>Informuj</a:t>
            </a:r>
          </a:p>
          <a:p>
            <a:r>
              <a:rPr lang="pl-PL">
                <a:latin typeface="Corbel" panose="020B0503020204020204" pitchFamily="34" charset="0"/>
              </a:rPr>
              <a:t>Ignoruj</a:t>
            </a:r>
          </a:p>
          <a:p>
            <a:r>
              <a:rPr lang="pl-PL">
                <a:latin typeface="Corbel" panose="020B0503020204020204" pitchFamily="34" charset="0"/>
              </a:rPr>
              <a:t>Ukrywaj</a:t>
            </a:r>
          </a:p>
          <a:p>
            <a:r>
              <a:rPr lang="pl-PL">
                <a:latin typeface="Corbel" panose="020B0503020204020204" pitchFamily="34" charset="0"/>
              </a:rPr>
              <a:t>Blokuj, usuwaj</a:t>
            </a:r>
          </a:p>
        </p:txBody>
      </p:sp>
      <p:pic>
        <p:nvPicPr>
          <p:cNvPr id="8" name="Afbeelding 7"/>
          <p:cNvPicPr/>
          <p:nvPr/>
        </p:nvPicPr>
        <p:blipFill>
          <a:blip r:embed="rId6">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59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1" y="1702629"/>
            <a:ext cx="6136758" cy="1325563"/>
          </a:xfrm>
        </p:spPr>
        <p:txBody>
          <a:bodyPr>
            <a:normAutofit fontScale="90000"/>
          </a:bodyPr>
          <a:lstStyle/>
          <a:p>
            <a:r>
              <a:rPr lang="pl-PL" sz="4000" b="1" dirty="0">
                <a:solidFill>
                  <a:srgbClr val="002060"/>
                </a:solidFill>
                <a:latin typeface="Verdana" panose="020B0604030504040204" pitchFamily="34" charset="0"/>
              </a:rPr>
              <a:t>Pakiet informacyjny nt. mowy </a:t>
            </a:r>
            <a:r>
              <a:rPr lang="pl-PL" sz="4000" b="1" dirty="0" err="1">
                <a:solidFill>
                  <a:srgbClr val="002060"/>
                </a:solidFill>
                <a:latin typeface="Verdana" panose="020B0604030504040204" pitchFamily="34" charset="0"/>
              </a:rPr>
              <a:t>dekonstrukcyjnej</a:t>
            </a:r>
            <a:endParaRPr lang="pl-P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838200" y="3163129"/>
            <a:ext cx="6136758" cy="2623522"/>
          </a:xfrm>
        </p:spPr>
        <p:txBody>
          <a:bodyPr>
            <a:normAutofit/>
          </a:bodyPr>
          <a:lstStyle/>
          <a:p>
            <a:pPr marL="0" indent="0">
              <a:buNone/>
            </a:pPr>
            <a:r>
              <a:rPr lang="pl-PL">
                <a:latin typeface="Corbel" panose="020B0503020204020204" pitchFamily="34" charset="0"/>
              </a:rPr>
              <a:t>Inicjatywa Odwagi Cywilnej w Sieci (OCCI) </a:t>
            </a:r>
          </a:p>
          <a:p>
            <a:pPr marL="0" indent="0">
              <a:buNone/>
            </a:pPr>
            <a:r>
              <a:rPr lang="pl-PL">
                <a:latin typeface="Corbel" panose="020B0503020204020204" pitchFamily="34" charset="0"/>
              </a:rPr>
              <a:t>EN, GE, FR</a:t>
            </a:r>
            <a:endParaRPr lang="pl-PL" sz="1400" u="sng">
              <a:latin typeface="Corbel" panose="020B0503020204020204" pitchFamily="34" charset="0"/>
            </a:endParaRPr>
          </a:p>
        </p:txBody>
      </p:sp>
      <p:pic>
        <p:nvPicPr>
          <p:cNvPr id="1026" name="Picture 2" descr="http://www.netz-gegen-nazis.de/files/titelbild-infopaket-isd-g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981" y="341194"/>
            <a:ext cx="4256016" cy="6022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921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bs.twimg.com/media/ClJ81HtWQAAafl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945" y="791570"/>
            <a:ext cx="6925154" cy="4899547"/>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4"/>
          <p:cNvSpPr>
            <a:spLocks noGrp="1"/>
          </p:cNvSpPr>
          <p:nvPr>
            <p:ph idx="1"/>
          </p:nvPr>
        </p:nvSpPr>
        <p:spPr>
          <a:xfrm>
            <a:off x="551591" y="911209"/>
            <a:ext cx="4328751" cy="4498992"/>
          </a:xfrm>
          <a:solidFill>
            <a:schemeClr val="bg1"/>
          </a:solidFill>
        </p:spPr>
        <p:txBody>
          <a:bodyPr>
            <a:noAutofit/>
          </a:bodyPr>
          <a:lstStyle/>
          <a:p>
            <a:pPr marL="0" indent="0">
              <a:buNone/>
            </a:pPr>
            <a:br/>
            <a:r>
              <a:rPr lang="pl-PL" b="1">
                <a:solidFill>
                  <a:srgbClr val="002060"/>
                </a:solidFill>
                <a:latin typeface="Corbel" panose="020B0503020204020204" pitchFamily="34" charset="0"/>
              </a:rPr>
              <a:t>Spis treści</a:t>
            </a:r>
          </a:p>
          <a:p>
            <a:pPr>
              <a:buFont typeface="Wingdings" panose="05000000000000000000" pitchFamily="2" charset="2"/>
              <a:buChar char="§"/>
            </a:pPr>
            <a:r>
              <a:rPr lang="pl-PL">
                <a:latin typeface="Corbel" panose="020B0503020204020204" pitchFamily="34" charset="0"/>
              </a:rPr>
              <a:t>Planowanie kampanii</a:t>
            </a:r>
          </a:p>
          <a:p>
            <a:pPr>
              <a:buFont typeface="Wingdings" panose="05000000000000000000" pitchFamily="2" charset="2"/>
              <a:buChar char="§"/>
            </a:pPr>
            <a:r>
              <a:rPr lang="pl-PL">
                <a:latin typeface="Corbel" panose="020B0503020204020204" pitchFamily="34" charset="0"/>
              </a:rPr>
              <a:t>Tworzenie treści</a:t>
            </a:r>
          </a:p>
          <a:p>
            <a:pPr>
              <a:buFont typeface="Wingdings" panose="05000000000000000000" pitchFamily="2" charset="2"/>
              <a:buChar char="§"/>
            </a:pPr>
            <a:r>
              <a:rPr lang="pl-PL">
                <a:latin typeface="Corbel" panose="020B0503020204020204" pitchFamily="34" charset="0"/>
              </a:rPr>
              <a:t>Prowadzenie kampanii </a:t>
            </a:r>
          </a:p>
          <a:p>
            <a:pPr>
              <a:buFont typeface="Wingdings" panose="05000000000000000000" pitchFamily="2" charset="2"/>
              <a:buChar char="§"/>
            </a:pPr>
            <a:r>
              <a:rPr lang="pl-PL">
                <a:latin typeface="Corbel" panose="020B0503020204020204" pitchFamily="34" charset="0"/>
              </a:rPr>
              <a:t>Marketing w sieci</a:t>
            </a:r>
          </a:p>
          <a:p>
            <a:pPr>
              <a:buFont typeface="Wingdings" panose="05000000000000000000" pitchFamily="2" charset="2"/>
              <a:buChar char="§"/>
            </a:pPr>
            <a:r>
              <a:rPr lang="pl-PL">
                <a:latin typeface="Corbel" panose="020B0503020204020204" pitchFamily="34" charset="0"/>
              </a:rPr>
              <a:t>Angażowanie odbiorców</a:t>
            </a:r>
          </a:p>
          <a:p>
            <a:pPr>
              <a:buFont typeface="Wingdings" panose="05000000000000000000" pitchFamily="2" charset="2"/>
              <a:buChar char="§"/>
            </a:pPr>
            <a:r>
              <a:rPr lang="pl-PL">
                <a:latin typeface="Corbel" panose="020B0503020204020204" pitchFamily="34" charset="0"/>
              </a:rPr>
              <a:t>Ewaluacja kampanii</a:t>
            </a:r>
          </a:p>
          <a:p>
            <a:pPr>
              <a:buFont typeface="Wingdings" panose="05000000000000000000" pitchFamily="2" charset="2"/>
              <a:buChar char="§"/>
            </a:pPr>
            <a:r>
              <a:rPr lang="pl-PL">
                <a:latin typeface="Corbel" panose="020B0503020204020204" pitchFamily="34" charset="0"/>
              </a:rPr>
              <a:t>Zestaw narzędzi i zasoby</a:t>
            </a:r>
          </a:p>
          <a:p>
            <a:pPr marL="0" indent="0">
              <a:buNone/>
            </a:pPr>
            <a:endParaRPr lang="pl-PL">
              <a:latin typeface="Corbel" panose="020B0503020204020204" pitchFamily="34" charset="0"/>
            </a:endParaRPr>
          </a:p>
          <a:p>
            <a:pPr marL="0" indent="0">
              <a:buNone/>
            </a:pPr>
            <a:endParaRPr lang="pl-PL">
              <a:latin typeface="Corbel" panose="020B0503020204020204" pitchFamily="34" charset="0"/>
            </a:endParaRPr>
          </a:p>
          <a:p>
            <a:pPr marL="0" indent="0">
              <a:buNone/>
            </a:pPr>
            <a:endParaRPr lang="pl-PL">
              <a:latin typeface="Corbel" panose="020B0503020204020204" pitchFamily="34" charset="0"/>
            </a:endParaRPr>
          </a:p>
          <a:p>
            <a:pPr marL="0" indent="0">
              <a:buNone/>
            </a:pPr>
            <a:endParaRPr lang="pl-PL">
              <a:latin typeface="Corbel" panose="020B0503020204020204" pitchFamily="34" charset="0"/>
            </a:endParaRPr>
          </a:p>
          <a:p>
            <a:pPr marL="0" indent="0">
              <a:buNone/>
            </a:pPr>
            <a:endParaRPr lang="pl-PL">
              <a:latin typeface="Corbel" panose="020B0503020204020204" pitchFamily="34" charset="0"/>
            </a:endParaRPr>
          </a:p>
          <a:p>
            <a:pPr marL="0" indent="0">
              <a:buNone/>
            </a:pPr>
            <a:endParaRPr lang="pl-PL">
              <a:latin typeface="Corbel" panose="020B0503020204020204" pitchFamily="34" charset="0"/>
            </a:endParaRPr>
          </a:p>
          <a:p>
            <a:pPr marL="0" indent="0">
              <a:buNone/>
            </a:pPr>
            <a:endParaRPr lang="pl-PL">
              <a:latin typeface="Corbel" panose="020B0503020204020204" pitchFamily="34" charset="0"/>
            </a:endParaRPr>
          </a:p>
          <a:p>
            <a:pPr marL="0" indent="0">
              <a:buNone/>
            </a:pPr>
            <a:endParaRPr lang="pl-PL">
              <a:latin typeface="Corbel" panose="020B0503020204020204" pitchFamily="34" charset="0"/>
            </a:endParaRPr>
          </a:p>
          <a:p>
            <a:pPr marL="0" indent="0">
              <a:buNone/>
            </a:pPr>
            <a:endParaRPr lang="pl-PL">
              <a:latin typeface="Corbel" panose="020B0503020204020204" pitchFamily="34" charset="0"/>
            </a:endParaRPr>
          </a:p>
        </p:txBody>
      </p:sp>
      <p:sp>
        <p:nvSpPr>
          <p:cNvPr id="6" name="Tekstvak 5"/>
          <p:cNvSpPr txBox="1"/>
          <p:nvPr/>
        </p:nvSpPr>
        <p:spPr>
          <a:xfrm>
            <a:off x="563525" y="6159424"/>
            <a:ext cx="8633637" cy="523220"/>
          </a:xfrm>
          <a:prstGeom prst="rect">
            <a:avLst/>
          </a:prstGeom>
          <a:noFill/>
        </p:spPr>
        <p:txBody>
          <a:bodyPr wrap="square" rtlCol="0">
            <a:spAutoFit/>
          </a:bodyPr>
          <a:lstStyle/>
          <a:p>
            <a:r>
              <a:rPr lang="pl-PL" sz="1400"/>
              <a:t>Institute of Strategic Dialogue ISD, 2016 </a:t>
            </a:r>
          </a:p>
          <a:p>
            <a:r>
              <a:rPr lang="pl-PL" sz="1400"/>
              <a:t>http://www.strategicdialogue.org/wp-content/uploads/2016/06/Counter-narrative-Handbook_1.pdf</a:t>
            </a:r>
          </a:p>
        </p:txBody>
      </p:sp>
    </p:spTree>
    <p:extLst>
      <p:ext uri="{BB962C8B-B14F-4D97-AF65-F5344CB8AC3E}">
        <p14:creationId xmlns:p14="http://schemas.microsoft.com/office/powerpoint/2010/main" val="1307304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90" y="312254"/>
            <a:ext cx="9056842" cy="6187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455184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912" y="8600"/>
            <a:ext cx="9895127" cy="690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9996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pl-PL" sz="4000" b="1">
                <a:solidFill>
                  <a:srgbClr val="002060"/>
                </a:solidFill>
                <a:latin typeface="Verdana" panose="020B0604030504040204" pitchFamily="34" charset="0"/>
              </a:rPr>
              <a:t>Ćwiczenie</a:t>
            </a:r>
            <a:endParaRPr lang="pl-PL"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Autofit/>
          </a:bodyPr>
          <a:lstStyle/>
          <a:p>
            <a:pPr marL="0" indent="0" algn="ctr">
              <a:buNone/>
            </a:pPr>
            <a:r>
              <a:rPr lang="pl-PL" dirty="0">
                <a:latin typeface="Corbel" panose="020B0503020204020204" pitchFamily="34" charset="0"/>
              </a:rPr>
              <a:t>W małych grupach (3-4 osoby)</a:t>
            </a:r>
          </a:p>
          <a:p>
            <a:pPr marL="0" indent="0" algn="ctr">
              <a:buNone/>
            </a:pPr>
            <a:r>
              <a:rPr lang="pl-PL" b="1" dirty="0">
                <a:latin typeface="Corbel" panose="020B0503020204020204" pitchFamily="34" charset="0"/>
              </a:rPr>
              <a:t>Poszukajcie jednego lub kilku zaprezentowanych narzędzi, tutorialów, podręczników</a:t>
            </a:r>
          </a:p>
          <a:p>
            <a:pPr marL="0" indent="0" algn="ctr">
              <a:buNone/>
            </a:pPr>
            <a:r>
              <a:rPr lang="pl-PL" b="1" dirty="0">
                <a:latin typeface="Corbel" panose="020B0503020204020204" pitchFamily="34" charset="0"/>
              </a:rPr>
              <a:t>Przejrzyjcie materiały</a:t>
            </a:r>
          </a:p>
          <a:p>
            <a:pPr marL="0" indent="0" algn="ctr">
              <a:buNone/>
            </a:pPr>
            <a:r>
              <a:rPr lang="pl-PL" b="1" dirty="0">
                <a:latin typeface="Corbel" panose="020B0503020204020204" pitchFamily="34" charset="0"/>
              </a:rPr>
              <a:t>Omówcie ich zastosowanie do waszej kampanii</a:t>
            </a:r>
          </a:p>
          <a:p>
            <a:pPr marL="0" indent="0" algn="ctr">
              <a:buNone/>
            </a:pPr>
            <a:r>
              <a:rPr lang="pl-PL" b="1" dirty="0">
                <a:latin typeface="Corbel" panose="020B0503020204020204" pitchFamily="34" charset="0"/>
              </a:rPr>
              <a:t>Jeżeli wystarczy czasu, omówimy ustalenia na forum grupy</a:t>
            </a:r>
          </a:p>
          <a:p>
            <a:pPr marL="0" indent="0" algn="ctr">
              <a:buNone/>
            </a:pPr>
            <a:r>
              <a:rPr lang="pl-PL" dirty="0">
                <a:latin typeface="Corbel" panose="020B0503020204020204" pitchFamily="34" charset="0"/>
              </a:rPr>
              <a:t>15 minut</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51362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Narzędzia, tutoriale i podręczniki</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62986"/>
            <a:ext cx="10515600" cy="5034346"/>
          </a:xfrm>
        </p:spPr>
        <p:txBody>
          <a:bodyPr>
            <a:normAutofit fontScale="85000" lnSpcReduction="20000"/>
          </a:bodyPr>
          <a:lstStyle/>
          <a:p>
            <a:pPr marL="0" indent="0">
              <a:buNone/>
            </a:pPr>
            <a:r>
              <a:rPr lang="pl-PL" sz="1600" b="1">
                <a:latin typeface="Corbel" panose="020B0503020204020204" pitchFamily="34" charset="0"/>
              </a:rPr>
              <a:t>Pakiet informacyjny nt. mowy dekonstrukcyjnej</a:t>
            </a:r>
          </a:p>
          <a:p>
            <a:pPr marL="0" indent="0">
              <a:buNone/>
            </a:pPr>
            <a:r>
              <a:rPr lang="pl-PL" sz="1600">
                <a:latin typeface="Corbel" panose="020B0503020204020204" pitchFamily="34" charset="0"/>
                <a:hlinkClick r:id="rId3"/>
              </a:rPr>
              <a:t>http://www.strategicdialogue.org/wp-content/uploads/2016/06/OCCI-Counterspeech-Information-Pack-English.pdf</a:t>
            </a:r>
            <a:endParaRPr lang="pl-PL" sz="1600">
              <a:latin typeface="Corbel" panose="020B0503020204020204" pitchFamily="34" charset="0"/>
            </a:endParaRPr>
          </a:p>
          <a:p>
            <a:pPr marL="0" indent="0">
              <a:buNone/>
            </a:pPr>
            <a:r>
              <a:rPr lang="pl-PL" sz="1600" b="1">
                <a:latin typeface="Corbel" panose="020B0503020204020204" pitchFamily="34" charset="0"/>
              </a:rPr>
              <a:t>Podręcznik nt. narracji dekonstrukcyjnej</a:t>
            </a:r>
          </a:p>
          <a:p>
            <a:pPr marL="0" indent="0">
              <a:buNone/>
            </a:pPr>
            <a:r>
              <a:rPr lang="pl-PL" sz="1600">
                <a:latin typeface="Corbel" panose="020B0503020204020204" pitchFamily="34" charset="0"/>
                <a:hlinkClick r:id="rId4"/>
              </a:rPr>
              <a:t>http://www.strategicdialogue.org/wp-content/uploads/2016/06/Counter-narrative-Handbook_1.pdf</a:t>
            </a:r>
            <a:endParaRPr lang="pl-PL" sz="1600">
              <a:latin typeface="Corbel" panose="020B0503020204020204" pitchFamily="34" charset="0"/>
            </a:endParaRPr>
          </a:p>
          <a:p>
            <a:pPr marL="0" indent="0">
              <a:buNone/>
            </a:pPr>
            <a:r>
              <a:rPr lang="pl-PL" sz="1600">
                <a:latin typeface="Corbel" panose="020B0503020204020204" pitchFamily="34" charset="0"/>
                <a:hlinkClick r:id="rId5"/>
              </a:rPr>
              <a:t>www.counternarratives.org</a:t>
            </a:r>
            <a:endParaRPr lang="pl-PL" sz="1600">
              <a:latin typeface="Corbel" panose="020B0503020204020204" pitchFamily="34" charset="0"/>
            </a:endParaRPr>
          </a:p>
          <a:p>
            <a:pPr marL="0" indent="0">
              <a:buNone/>
            </a:pPr>
            <a:r>
              <a:rPr lang="pl-PL" sz="1600" u="sng">
                <a:hlinkClick r:id="rId3"/>
              </a:rPr>
              <a:t>http://www.strategicdialogue.org/wp-content/uploads/2016/06/OCCI-Counterspeech-Information-Pack-English.pdf</a:t>
            </a:r>
            <a:r>
              <a:rPr lang="pl-PL"/>
              <a:t> </a:t>
            </a:r>
            <a:r>
              <a:rPr lang="pl-PL" sz="1600" b="1">
                <a:latin typeface="Corbel" panose="020B0503020204020204" pitchFamily="34" charset="0"/>
              </a:rPr>
              <a:t>(10 stron) </a:t>
            </a:r>
          </a:p>
          <a:p>
            <a:pPr marL="0" indent="0">
              <a:buNone/>
            </a:pPr>
            <a:r>
              <a:rPr lang="pl-PL" sz="1600" b="1">
                <a:latin typeface="Corbel" panose="020B0503020204020204" pitchFamily="34" charset="0"/>
              </a:rPr>
              <a:t>Podręcznik nt. prowadzenia kampanii na Twitterze</a:t>
            </a:r>
          </a:p>
          <a:p>
            <a:pPr marL="0" indent="0">
              <a:buNone/>
            </a:pPr>
            <a:r>
              <a:rPr lang="pl-PL" sz="1600">
                <a:latin typeface="Corbel" panose="020B0503020204020204" pitchFamily="34" charset="0"/>
                <a:hlinkClick r:id="rId6"/>
              </a:rPr>
              <a:t>http://esmeefairbairn.org.uk/</a:t>
            </a:r>
            <a:endParaRPr lang="pl-PL" sz="1600">
              <a:latin typeface="Corbel" panose="020B0503020204020204" pitchFamily="34" charset="0"/>
            </a:endParaRPr>
          </a:p>
          <a:p>
            <a:pPr marL="0" indent="0">
              <a:buNone/>
            </a:pPr>
            <a:r>
              <a:rPr lang="pl-PL" sz="1600" b="1">
                <a:latin typeface="Corbel" panose="020B0503020204020204" pitchFamily="34" charset="0"/>
              </a:rPr>
              <a:t>SMB na Facebooku</a:t>
            </a:r>
            <a:endParaRPr lang="pl-PL" sz="1600">
              <a:latin typeface="Corbel" panose="020B0503020204020204" pitchFamily="34" charset="0"/>
            </a:endParaRPr>
          </a:p>
          <a:p>
            <a:pPr marL="0" indent="0">
              <a:buNone/>
            </a:pPr>
            <a:r>
              <a:rPr lang="pl-PL"/>
              <a:t> </a:t>
            </a:r>
            <a:r>
              <a:rPr lang="pl-PL" sz="1600">
                <a:latin typeface="Corbel" panose="020B0503020204020204" pitchFamily="34" charset="0"/>
                <a:hlinkClick r:id="rId7"/>
              </a:rPr>
              <a:t>https://www.facebook.com/blueprint?attachment_canonical_url=https%3A%2F%2Fwww.facebook.com%2Fblueprint</a:t>
            </a:r>
            <a:endParaRPr lang="pl-PL" sz="1600">
              <a:latin typeface="Corbel" panose="020B0503020204020204" pitchFamily="34" charset="0"/>
            </a:endParaRPr>
          </a:p>
          <a:p>
            <a:pPr marL="0" indent="0">
              <a:buNone/>
            </a:pPr>
            <a:r>
              <a:rPr lang="pl-PL" sz="1600" b="1">
                <a:latin typeface="Corbel" panose="020B0503020204020204" pitchFamily="34" charset="0"/>
              </a:rPr>
              <a:t>Reklamy na Facebooku dla organizacji niekomercyjnych</a:t>
            </a:r>
          </a:p>
          <a:p>
            <a:pPr marL="0" indent="0">
              <a:buNone/>
            </a:pPr>
            <a:r>
              <a:rPr lang="pl-PL" sz="1600">
                <a:latin typeface="Corbel" panose="020B0503020204020204" pitchFamily="34" charset="0"/>
                <a:hlinkClick r:id="rId8"/>
              </a:rPr>
              <a:t>https://nonprofits.fb.com/topic/ads/</a:t>
            </a:r>
            <a:endParaRPr lang="pl-PL" sz="1600">
              <a:latin typeface="Corbel" panose="020B0503020204020204" pitchFamily="34" charset="0"/>
            </a:endParaRPr>
          </a:p>
          <a:p>
            <a:pPr marL="0" indent="0">
              <a:buNone/>
            </a:pPr>
            <a:r>
              <a:rPr lang="pl-PL" sz="1600" b="1">
                <a:latin typeface="Corbel" panose="020B0503020204020204" pitchFamily="34" charset="0"/>
              </a:rPr>
              <a:t>Program niekomercyjny w serwisie Youtube</a:t>
            </a:r>
          </a:p>
          <a:p>
            <a:pPr marL="0" indent="0">
              <a:buNone/>
            </a:pPr>
            <a:r>
              <a:rPr lang="pl-PL" sz="1600">
                <a:latin typeface="Corbel" panose="020B0503020204020204" pitchFamily="34" charset="0"/>
                <a:hlinkClick r:id="rId9"/>
              </a:rPr>
              <a:t>https://www.youtube.com/nonprofits</a:t>
            </a:r>
            <a:endParaRPr lang="pl-PL" sz="1600">
              <a:latin typeface="Corbel" panose="020B0503020204020204" pitchFamily="34" charset="0"/>
            </a:endParaRPr>
          </a:p>
          <a:p>
            <a:pPr marL="0" indent="0">
              <a:buNone/>
            </a:pPr>
            <a:r>
              <a:rPr lang="pl-PL" sz="1600">
                <a:latin typeface="Corbel" panose="020B0503020204020204" pitchFamily="34" charset="0"/>
                <a:hlinkClick r:id="rId10"/>
              </a:rPr>
              <a:t>https://www.youtube.com/watch?feature=player_embedded&amp;v=YpKAtk5C0lM</a:t>
            </a:r>
            <a:endParaRPr lang="pl-PL" sz="1600">
              <a:latin typeface="Corbel" panose="020B0503020204020204" pitchFamily="34" charset="0"/>
            </a:endParaRPr>
          </a:p>
          <a:p>
            <a:pPr marL="0" indent="0">
              <a:buNone/>
            </a:pPr>
            <a:r>
              <a:rPr lang="pl-PL" sz="1600" b="1">
                <a:latin typeface="Corbel" panose="020B0503020204020204" pitchFamily="34" charset="0"/>
              </a:rPr>
              <a:t>10 podstawowych zasad w serwisie YouTube</a:t>
            </a:r>
          </a:p>
          <a:p>
            <a:pPr marL="0" indent="0">
              <a:buNone/>
            </a:pPr>
            <a:r>
              <a:rPr lang="pl-PL" sz="1600">
                <a:latin typeface="Corbel" panose="020B0503020204020204" pitchFamily="34" charset="0"/>
                <a:hlinkClick r:id="rId11"/>
              </a:rPr>
              <a:t>http://Bit.ly/10fundamentals</a:t>
            </a:r>
            <a:endParaRPr lang="pl-PL" sz="1600">
              <a:latin typeface="Corbel" panose="020B0503020204020204" pitchFamily="34" charset="0"/>
            </a:endParaRPr>
          </a:p>
        </p:txBody>
      </p:sp>
      <p:pic>
        <p:nvPicPr>
          <p:cNvPr id="4" name="Afbeelding 3"/>
          <p:cNvPicPr/>
          <p:nvPr/>
        </p:nvPicPr>
        <p:blipFill>
          <a:blip r:embed="rId1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8796653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pl-PL" sz="4000" b="1">
                <a:solidFill>
                  <a:srgbClr val="002060"/>
                </a:solidFill>
                <a:latin typeface="Verdana" panose="020B0604030504040204" pitchFamily="34" charset="0"/>
              </a:rPr>
              <a:t>Budowanie zdolności i podsumowanie</a:t>
            </a:r>
            <a:endParaRPr lang="pl-PL" sz="400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pl-PL" sz="2800">
                <a:latin typeface="Corbel" panose="020B0503020204020204" pitchFamily="34" charset="0"/>
              </a:rPr>
              <a:t>16.15 – 17.00</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625076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pl-PL" sz="4000" b="1">
                <a:solidFill>
                  <a:srgbClr val="002060"/>
                </a:solidFill>
                <a:latin typeface="Verdana" panose="020B0604030504040204" pitchFamily="34" charset="0"/>
              </a:rPr>
              <a:t>Budowanie zdolności</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9139518" cy="4351338"/>
          </a:xfrm>
        </p:spPr>
        <p:txBody>
          <a:bodyPr>
            <a:normAutofit/>
          </a:bodyPr>
          <a:lstStyle/>
          <a:p>
            <a:pPr marL="0" indent="0">
              <a:buNone/>
            </a:pPr>
            <a:endParaRPr lang="pl-PL" dirty="0">
              <a:latin typeface="Corbel" panose="020B0503020204020204" pitchFamily="34" charset="0"/>
            </a:endParaRPr>
          </a:p>
          <a:p>
            <a:pPr marL="0" indent="0">
              <a:buNone/>
            </a:pPr>
            <a:r>
              <a:rPr lang="pl-PL" b="1" dirty="0">
                <a:latin typeface="Corbel" panose="020B0503020204020204" pitchFamily="34" charset="0"/>
              </a:rPr>
              <a:t>Podsumowanie</a:t>
            </a:r>
          </a:p>
          <a:p>
            <a:pPr marL="0" indent="0">
              <a:buNone/>
            </a:pPr>
            <a:r>
              <a:rPr lang="pl-PL" dirty="0">
                <a:latin typeface="Corbel" panose="020B0503020204020204" pitchFamily="34" charset="0"/>
              </a:rPr>
              <a:t>Na jakim etapie jesteśmy teraz?</a:t>
            </a:r>
          </a:p>
          <a:p>
            <a:pPr marL="0" indent="0">
              <a:buNone/>
            </a:pPr>
            <a:r>
              <a:rPr lang="pl-PL" dirty="0">
                <a:latin typeface="Corbel" panose="020B0503020204020204" pitchFamily="34" charset="0"/>
              </a:rPr>
              <a:t>Czas na wtopienie się w grupę odbiorców i rozpoczęcie spotkań</a:t>
            </a:r>
          </a:p>
          <a:p>
            <a:pPr marL="0" indent="0">
              <a:buNone/>
            </a:pPr>
            <a:endParaRPr lang="pl-PL" dirty="0">
              <a:latin typeface="Corbel" panose="020B0503020204020204" pitchFamily="34" charset="0"/>
            </a:endParaRPr>
          </a:p>
          <a:p>
            <a:pPr marL="0" indent="0">
              <a:buNone/>
            </a:pPr>
            <a:endParaRPr lang="pl-PL" dirty="0">
              <a:latin typeface="Corbel" panose="020B0503020204020204" pitchFamily="34" charset="0"/>
            </a:endParaRPr>
          </a:p>
        </p:txBody>
      </p:sp>
      <p:grpSp>
        <p:nvGrpSpPr>
          <p:cNvPr id="4" name="Groep 3"/>
          <p:cNvGrpSpPr/>
          <p:nvPr/>
        </p:nvGrpSpPr>
        <p:grpSpPr>
          <a:xfrm>
            <a:off x="9257166" y="165100"/>
            <a:ext cx="280851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l-PL" sz="5400"/>
                <a:t>A </a:t>
              </a:r>
              <a:r>
                <a:rPr lang="pl-PL" sz="2400"/>
                <a:t>Audience</a:t>
              </a:r>
              <a:br/>
              <a:r>
                <a:rPr lang="pl-PL"/>
                <a:t>(Odbiorcy)</a:t>
              </a:r>
              <a:endParaRPr lang="pl-PL" sz="200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l-PL" sz="5400">
                  <a:solidFill>
                    <a:prstClr val="black"/>
                  </a:solidFill>
                </a:rPr>
                <a:t>A </a:t>
              </a:r>
              <a:r>
                <a:rPr lang="pl-PL" sz="2400">
                  <a:solidFill>
                    <a:prstClr val="black"/>
                  </a:solidFill>
                </a:rPr>
                <a:t>Action</a:t>
              </a:r>
              <a:br/>
              <a:r>
                <a:rPr lang="pl-PL"/>
                <a:t>(Działanie) </a:t>
              </a:r>
              <a:endParaRPr lang="pl-PL"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l-PL" sz="5400">
                  <a:solidFill>
                    <a:prstClr val="black"/>
                  </a:solidFill>
                </a:rPr>
                <a:t>M </a:t>
              </a:r>
              <a:r>
                <a:rPr lang="pl-PL" sz="2400">
                  <a:solidFill>
                    <a:prstClr val="black"/>
                  </a:solidFill>
                </a:rPr>
                <a:t>Media</a:t>
              </a:r>
              <a:r>
                <a:rPr lang="pl-PL"/>
                <a:t> </a:t>
              </a:r>
              <a:endParaRPr lang="pl-PL"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l-PL" sz="5400"/>
                <a:t>M </a:t>
              </a:r>
              <a:r>
                <a:rPr lang="pl-PL" sz="2400"/>
                <a:t>Messenger</a:t>
              </a:r>
              <a:br/>
              <a:r>
                <a:rPr lang="pl-PL"/>
                <a:t>(Orędownik)</a:t>
              </a:r>
              <a:endParaRPr lang="pl-PL"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l-PL" sz="5400"/>
                <a:t>M </a:t>
              </a:r>
              <a:r>
                <a:rPr lang="pl-PL" sz="2400"/>
                <a:t>Message</a:t>
              </a:r>
              <a:br/>
              <a:r>
                <a:rPr lang="pl-PL"/>
                <a:t>(Komunikat)</a:t>
              </a:r>
              <a:endParaRPr lang="pl-PL"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l-PL" sz="5400"/>
                <a:t>G </a:t>
              </a:r>
              <a:r>
                <a:rPr lang="pl-PL" sz="2400"/>
                <a:t>Goal</a:t>
              </a:r>
              <a:br/>
              <a:r>
                <a:rPr lang="pl-PL"/>
                <a:t>(Cel)</a:t>
              </a:r>
              <a:endParaRPr lang="pl-PL" sz="2000"/>
            </a:p>
          </p:txBody>
        </p:sp>
      </p:grpSp>
      <p:sp>
        <p:nvSpPr>
          <p:cNvPr id="12" name="Ovaal 11"/>
          <p:cNvSpPr/>
          <p:nvPr/>
        </p:nvSpPr>
        <p:spPr>
          <a:xfrm>
            <a:off x="8826500" y="5181628"/>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02518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dirty="0">
                <a:solidFill>
                  <a:srgbClr val="002060"/>
                </a:solidFill>
                <a:latin typeface="Verdana" panose="020B0604030504040204" pitchFamily="34" charset="0"/>
              </a:rPr>
              <a:t>Łączenie zaangażowania online – offline</a:t>
            </a:r>
            <a:endParaRPr lang="pl-P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pl-PL" dirty="0">
                <a:latin typeface="Corbel" panose="020B0503020204020204" pitchFamily="34" charset="0"/>
              </a:rPr>
              <a:t>Każda kampania obraca się wokół wezwania do działania</a:t>
            </a:r>
          </a:p>
          <a:p>
            <a:pPr marL="0" indent="0" algn="ctr">
              <a:buNone/>
            </a:pPr>
            <a:endParaRPr lang="pl-PL" dirty="0">
              <a:latin typeface="Corbel" panose="020B0503020204020204" pitchFamily="34" charset="0"/>
            </a:endParaRPr>
          </a:p>
          <a:p>
            <a:pPr marL="0" indent="0" algn="ctr">
              <a:buNone/>
            </a:pPr>
            <a:r>
              <a:rPr lang="pl-PL" dirty="0">
                <a:latin typeface="Corbel" panose="020B0503020204020204" pitchFamily="34" charset="0"/>
              </a:rPr>
              <a:t>Czy jesteś gotowy(-a)?</a:t>
            </a:r>
            <a:endParaRPr lang="pl-PL" b="1" dirty="0">
              <a:latin typeface="Corbel" panose="020B0503020204020204" pitchFamily="34" charset="0"/>
            </a:endParaRPr>
          </a:p>
          <a:p>
            <a:pPr marL="0" indent="0" algn="ctr">
              <a:buNone/>
            </a:pPr>
            <a:r>
              <a:rPr lang="pl-PL" b="1" dirty="0">
                <a:latin typeface="Corbel" panose="020B0503020204020204" pitchFamily="34" charset="0"/>
              </a:rPr>
              <a:t>Reakcja pożądana</a:t>
            </a:r>
          </a:p>
          <a:p>
            <a:pPr marL="0" indent="0" algn="ctr">
              <a:buNone/>
            </a:pPr>
            <a:r>
              <a:rPr lang="pl-PL" b="1" dirty="0">
                <a:latin typeface="Corbel" panose="020B0503020204020204" pitchFamily="34" charset="0"/>
              </a:rPr>
              <a:t>Reakcja krytyczna lub negatywna</a:t>
            </a:r>
          </a:p>
          <a:p>
            <a:pPr marL="0" indent="0" algn="ctr">
              <a:buNone/>
            </a:pPr>
            <a:r>
              <a:rPr lang="pl-PL" b="1" dirty="0">
                <a:latin typeface="Corbel" panose="020B0503020204020204" pitchFamily="34" charset="0"/>
              </a:rPr>
              <a:t>Groźby werbalne i fizyczne/przemoc</a:t>
            </a:r>
          </a:p>
          <a:p>
            <a:pPr marL="0" indent="0" algn="ctr">
              <a:buNone/>
            </a:pPr>
            <a:endParaRPr lang="pl-PL" dirty="0">
              <a:latin typeface="Corbel" panose="020B0503020204020204" pitchFamily="34" charset="0"/>
            </a:endParaRPr>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158627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552450" y="365125"/>
            <a:ext cx="11106150" cy="1325563"/>
          </a:xfrm>
        </p:spPr>
        <p:txBody>
          <a:bodyPr>
            <a:normAutofit/>
          </a:bodyPr>
          <a:lstStyle/>
          <a:p>
            <a:r>
              <a:rPr lang="pl-PL" sz="4000" b="1" dirty="0">
                <a:solidFill>
                  <a:srgbClr val="002060"/>
                </a:solidFill>
                <a:latin typeface="Verdana" panose="020B0604030504040204" pitchFamily="34" charset="0"/>
              </a:rPr>
              <a:t>Jak scharakteryzujesz swoją kampanię?</a:t>
            </a:r>
            <a:endParaRPr lang="pl-P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val="3482860267"/>
              </p:ext>
            </p:extLst>
          </p:nvPr>
        </p:nvGraphicFramePr>
        <p:xfrm>
          <a:off x="838200" y="1825625"/>
          <a:ext cx="10515600" cy="487680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370840">
                <a:tc>
                  <a:txBody>
                    <a:bodyPr/>
                    <a:lstStyle/>
                    <a:p>
                      <a:pPr algn="ctr"/>
                      <a:endParaRPr lang="pl-PL" sz="2800" b="1" i="1">
                        <a:solidFill>
                          <a:srgbClr val="002060"/>
                        </a:solidFill>
                        <a:latin typeface="Corbel" panose="020B0503020204020204" pitchFamily="34" charset="0"/>
                      </a:endParaRPr>
                    </a:p>
                    <a:p>
                      <a:pPr algn="ctr"/>
                      <a:r>
                        <a:rPr lang="pl-PL" sz="2800" b="1" i="1">
                          <a:solidFill>
                            <a:srgbClr val="002060"/>
                          </a:solidFill>
                          <a:latin typeface="Corbel" panose="020B0503020204020204" pitchFamily="34" charset="0"/>
                        </a:rPr>
                        <a:t>Wewnętrzne</a:t>
                      </a:r>
                    </a:p>
                    <a:p>
                      <a:pPr algn="ctr"/>
                      <a:r>
                        <a:rPr lang="pl-PL" sz="2800" b="1" i="1">
                          <a:solidFill>
                            <a:srgbClr val="002060"/>
                          </a:solidFill>
                          <a:latin typeface="Corbel" panose="020B0503020204020204" pitchFamily="34" charset="0"/>
                        </a:rPr>
                        <a:t>Łatwiej możesz na te rzeczy </a:t>
                      </a:r>
                    </a:p>
                    <a:p>
                      <a:pPr algn="ctr"/>
                      <a:r>
                        <a:rPr lang="pl-PL" sz="2800" b="1" i="1">
                          <a:solidFill>
                            <a:srgbClr val="002060"/>
                          </a:solidFill>
                          <a:latin typeface="Corbel" panose="020B0503020204020204" pitchFamily="34" charset="0"/>
                        </a:rPr>
                        <a:t>oddziaływać</a:t>
                      </a:r>
                    </a:p>
                  </a:txBody>
                  <a:tcPr>
                    <a:lnR w="38100" cap="flat" cmpd="sng" algn="ctr">
                      <a:solidFill>
                        <a:schemeClr val="tx1"/>
                      </a:solidFill>
                      <a:prstDash val="solid"/>
                      <a:round/>
                      <a:headEnd type="none" w="med" len="med"/>
                      <a:tailEnd type="none" w="med" len="med"/>
                    </a:lnR>
                    <a:noFill/>
                  </a:tcPr>
                </a:tc>
                <a:tc>
                  <a:txBody>
                    <a:bodyPr/>
                    <a:lstStyle/>
                    <a:p>
                      <a:r>
                        <a:rPr lang="pl-PL" sz="4000" b="1">
                          <a:solidFill>
                            <a:schemeClr val="tx1"/>
                          </a:solidFill>
                          <a:latin typeface="Corbel" panose="020B0503020204020204" pitchFamily="34" charset="0"/>
                        </a:rPr>
                        <a:t>Mocne strony</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pl-PL" sz="4000" b="1">
                          <a:solidFill>
                            <a:schemeClr val="tx1"/>
                          </a:solidFill>
                          <a:latin typeface="Corbel" panose="020B0503020204020204" pitchFamily="34" charset="0"/>
                        </a:rPr>
                        <a:t>Słabe strony</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algn="ctr"/>
                      <a:endParaRPr lang="pl-PL" sz="2800" b="1" i="1">
                        <a:solidFill>
                          <a:srgbClr val="002060"/>
                        </a:solidFill>
                        <a:latin typeface="Corbel" panose="020B0503020204020204" pitchFamily="34" charset="0"/>
                      </a:endParaRPr>
                    </a:p>
                    <a:p>
                      <a:pPr algn="ctr"/>
                      <a:r>
                        <a:rPr lang="pl-PL" sz="2800" b="1" i="1">
                          <a:solidFill>
                            <a:srgbClr val="002060"/>
                          </a:solidFill>
                          <a:latin typeface="Corbel" panose="020B0503020204020204" pitchFamily="34" charset="0"/>
                        </a:rPr>
                        <a:t>Zewnętrzne</a:t>
                      </a:r>
                    </a:p>
                    <a:p>
                      <a:pPr algn="ctr"/>
                      <a:r>
                        <a:rPr lang="pl-PL" sz="2800" b="1" i="1">
                          <a:solidFill>
                            <a:srgbClr val="002060"/>
                          </a:solidFill>
                          <a:latin typeface="Corbel" panose="020B0503020204020204" pitchFamily="34" charset="0"/>
                        </a:rPr>
                        <a:t>Nie możesz łatwo wpływać na te czynniki</a:t>
                      </a:r>
                    </a:p>
                    <a:p>
                      <a:pPr algn="ctr"/>
                      <a:endParaRPr lang="pl-PL" sz="2800" b="1" i="1" baseline="0">
                        <a:solidFill>
                          <a:srgbClr val="002060"/>
                        </a:solidFill>
                        <a:latin typeface="Corbel" panose="020B0503020204020204" pitchFamily="34" charset="0"/>
                      </a:endParaRPr>
                    </a:p>
                  </a:txBody>
                  <a:tcPr>
                    <a:lnR w="38100" cap="flat" cmpd="sng" algn="ctr">
                      <a:solidFill>
                        <a:schemeClr val="tx1"/>
                      </a:solidFill>
                      <a:prstDash val="solid"/>
                      <a:round/>
                      <a:headEnd type="none" w="med" len="med"/>
                      <a:tailEnd type="none" w="med" len="med"/>
                    </a:lnR>
                    <a:noFill/>
                  </a:tcPr>
                </a:tc>
                <a:tc>
                  <a:txBody>
                    <a:bodyPr/>
                    <a:lstStyle/>
                    <a:p>
                      <a:r>
                        <a:rPr lang="pl-PL" sz="4000" b="1">
                          <a:solidFill>
                            <a:schemeClr val="tx1"/>
                          </a:solidFill>
                          <a:latin typeface="Corbel" panose="020B0503020204020204" pitchFamily="34" charset="0"/>
                        </a:rPr>
                        <a:t>Szanse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pl-PL" sz="4000" b="1">
                          <a:solidFill>
                            <a:schemeClr val="tx1"/>
                          </a:solidFill>
                          <a:latin typeface="Corbel" panose="020B0503020204020204" pitchFamily="34" charset="0"/>
                        </a:rPr>
                        <a:t>Zagrożenia</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078909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39" y="2249423"/>
            <a:ext cx="5602691" cy="3827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itel 3"/>
          <p:cNvSpPr>
            <a:spLocks noGrp="1"/>
          </p:cNvSpPr>
          <p:nvPr>
            <p:ph type="title"/>
          </p:nvPr>
        </p:nvSpPr>
        <p:spPr/>
        <p:txBody>
          <a:bodyPr>
            <a:normAutofit/>
          </a:bodyPr>
          <a:lstStyle/>
          <a:p>
            <a:r>
              <a:rPr lang="pl-PL" sz="4000" b="1">
                <a:solidFill>
                  <a:srgbClr val="002060"/>
                </a:solidFill>
                <a:latin typeface="Verdana" panose="020B0604030504040204" pitchFamily="34" charset="0"/>
              </a:rPr>
              <a:t>Czas na zastanowienie</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6400800" y="2000250"/>
            <a:ext cx="4953000" cy="4351338"/>
          </a:xfrm>
        </p:spPr>
        <p:txBody>
          <a:bodyPr/>
          <a:lstStyle/>
          <a:p>
            <a:pPr marL="0" indent="0">
              <a:buNone/>
            </a:pPr>
            <a:r>
              <a:rPr lang="pl-PL" b="1" dirty="0">
                <a:latin typeface="Corbel" panose="020B0503020204020204" pitchFamily="34" charset="0"/>
              </a:rPr>
              <a:t>Przemyślenia na temat dzisiejszego programu…</a:t>
            </a:r>
          </a:p>
          <a:p>
            <a:r>
              <a:rPr lang="pl-PL" dirty="0">
                <a:latin typeface="Corbel" panose="020B0503020204020204" pitchFamily="34" charset="0"/>
              </a:rPr>
              <a:t>Co cię zainspirowało?</a:t>
            </a:r>
          </a:p>
          <a:p>
            <a:r>
              <a:rPr lang="pl-PL" dirty="0">
                <a:latin typeface="Corbel" panose="020B0503020204020204" pitchFamily="34" charset="0"/>
              </a:rPr>
              <a:t>Co już teraz dobrze funkcjonuje?</a:t>
            </a:r>
            <a:r>
              <a:rPr lang="en-US" dirty="0">
                <a:latin typeface="Corbel" panose="020B0503020204020204" pitchFamily="34" charset="0"/>
              </a:rPr>
              <a:t>	</a:t>
            </a:r>
            <a:endParaRPr lang="pl-PL" dirty="0">
              <a:latin typeface="Corbel" panose="020B0503020204020204" pitchFamily="34" charset="0"/>
            </a:endParaRPr>
          </a:p>
          <a:p>
            <a:r>
              <a:rPr lang="pl-PL" dirty="0">
                <a:latin typeface="Corbel" panose="020B0503020204020204" pitchFamily="34" charset="0"/>
              </a:rPr>
              <a:t>Co trzeba zrobić lub pozostało do zrobienia?</a:t>
            </a:r>
          </a:p>
          <a:p>
            <a:r>
              <a:rPr lang="pl-PL" dirty="0">
                <a:latin typeface="Corbel" panose="020B0503020204020204" pitchFamily="34" charset="0"/>
              </a:rPr>
              <a:t>Kto powinien się tym zająć?</a:t>
            </a:r>
          </a:p>
          <a:p>
            <a:endParaRPr lang="pl-PL" dirty="0"/>
          </a:p>
        </p:txBody>
      </p:sp>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259479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Partnerstwa </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pl-PL">
                <a:latin typeface="Corbel" panose="020B0503020204020204" pitchFamily="34" charset="0"/>
              </a:rPr>
              <a:t>Szybkie spotkania! </a:t>
            </a:r>
          </a:p>
          <a:p>
            <a:pPr marL="0" indent="0" algn="ctr">
              <a:buNone/>
            </a:pPr>
            <a:r>
              <a:rPr lang="pl-PL" b="1">
                <a:latin typeface="Corbel" panose="020B0503020204020204" pitchFamily="34" charset="0"/>
              </a:rPr>
              <a:t>Poszukaj w grupie potencjalnych partnerów</a:t>
            </a:r>
          </a:p>
          <a:p>
            <a:pPr marL="0" indent="0" algn="ctr">
              <a:buNone/>
            </a:pPr>
            <a:r>
              <a:rPr lang="pl-PL" b="1">
                <a:latin typeface="Corbel" panose="020B0503020204020204" pitchFamily="34" charset="0"/>
              </a:rPr>
              <a:t>Zawrzyj porozumienia robocze na rzecz przyszłej współpracy</a:t>
            </a:r>
          </a:p>
          <a:p>
            <a:pPr marL="0" indent="0" algn="ctr">
              <a:buNone/>
            </a:pPr>
            <a:r>
              <a:rPr lang="pl-PL" b="1">
                <a:latin typeface="Corbel" panose="020B0503020204020204" pitchFamily="34" charset="0"/>
              </a:rPr>
              <a:t>Podziel się wynikami na forum grupy</a:t>
            </a:r>
          </a:p>
          <a:p>
            <a:pPr marL="0" indent="0" algn="ctr">
              <a:buNone/>
            </a:pPr>
            <a:r>
              <a:rPr lang="pl-PL">
                <a:latin typeface="Corbel" panose="020B0503020204020204" pitchFamily="34" charset="0"/>
              </a:rPr>
              <a:t>20 minut</a:t>
            </a:r>
          </a:p>
          <a:p>
            <a:pPr marL="0" indent="0" algn="ctr">
              <a:buNone/>
            </a:pPr>
            <a:endParaRPr lang="pl-PL" b="1">
              <a:latin typeface="Corbel" panose="020B0503020204020204" pitchFamily="34" charset="0"/>
            </a:endParaRPr>
          </a:p>
          <a:p>
            <a:pPr marL="0" indent="0" algn="ctr">
              <a:buNone/>
            </a:pPr>
            <a:endParaRPr lang="pl-PL" b="1">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865118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Bezpiecznego powrotu do domu!</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pl-PL" b="1" dirty="0">
                <a:latin typeface="Corbel" panose="020B0503020204020204" pitchFamily="34" charset="0"/>
              </a:rPr>
              <a:t>Sieć upowszechniania wiedzy o radykalizacji postaw</a:t>
            </a:r>
          </a:p>
          <a:p>
            <a:pPr marL="0" indent="0" algn="ctr">
              <a:buNone/>
            </a:pPr>
            <a:r>
              <a:rPr lang="pl-PL" dirty="0">
                <a:latin typeface="Corbel" panose="020B0503020204020204" pitchFamily="34" charset="0"/>
              </a:rPr>
              <a:t>Wim Klei – w.klei@radaradvies.nl +31 6 4229 7277</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ekstvak 4"/>
          <p:cNvSpPr txBox="1"/>
          <p:nvPr/>
        </p:nvSpPr>
        <p:spPr>
          <a:xfrm>
            <a:off x="363071" y="4152900"/>
            <a:ext cx="11598105" cy="1815882"/>
          </a:xfrm>
          <a:prstGeom prst="rect">
            <a:avLst/>
          </a:prstGeom>
          <a:solidFill>
            <a:schemeClr val="accent4">
              <a:lumMod val="20000"/>
              <a:lumOff val="80000"/>
            </a:schemeClr>
          </a:solidFill>
        </p:spPr>
        <p:txBody>
          <a:bodyPr wrap="square" rtlCol="0">
            <a:spAutoFit/>
          </a:bodyPr>
          <a:lstStyle/>
          <a:p>
            <a:pPr algn="ctr"/>
            <a:r>
              <a:rPr lang="pl-PL" sz="2800" b="1" dirty="0">
                <a:latin typeface="Corbel" panose="020B0503020204020204" pitchFamily="34" charset="0"/>
              </a:rPr>
              <a:t>Ocena</a:t>
            </a:r>
          </a:p>
          <a:p>
            <a:pPr algn="ctr"/>
            <a:r>
              <a:rPr lang="pl-PL" sz="2800" dirty="0">
                <a:latin typeface="Corbel" panose="020B0503020204020204" pitchFamily="34" charset="0"/>
              </a:rPr>
              <a:t>Proszę o wypełnienie formularzy ewaluacyjnych, które zostaną wysłane pocztą e-mail.</a:t>
            </a:r>
          </a:p>
          <a:p>
            <a:pPr algn="ctr"/>
            <a:r>
              <a:rPr lang="pl-PL" sz="2800" dirty="0">
                <a:latin typeface="Corbel" panose="020B0503020204020204" pitchFamily="34" charset="0"/>
              </a:rPr>
              <a:t>Dziękuję</a:t>
            </a:r>
          </a:p>
        </p:txBody>
      </p:sp>
    </p:spTree>
    <p:extLst>
      <p:ext uri="{BB962C8B-B14F-4D97-AF65-F5344CB8AC3E}">
        <p14:creationId xmlns:p14="http://schemas.microsoft.com/office/powerpoint/2010/main" val="1973886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pl-PL" sz="4000" b="1">
                <a:solidFill>
                  <a:srgbClr val="002060"/>
                </a:solidFill>
                <a:latin typeface="Verdana" panose="020B0604030504040204" pitchFamily="34" charset="0"/>
              </a:rPr>
              <a:t>Program na dziś</a:t>
            </a:r>
            <a:endParaRPr lang="pl-P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lnSpcReduction="10000"/>
          </a:bodyPr>
          <a:lstStyle/>
          <a:p>
            <a:pPr marL="0" indent="0">
              <a:buNone/>
            </a:pPr>
            <a:r>
              <a:rPr lang="pl-PL">
                <a:latin typeface="Corbel" panose="020B0503020204020204" pitchFamily="34" charset="0"/>
              </a:rPr>
              <a:t>09.00</a:t>
            </a:r>
            <a:r>
              <a:rPr lang="en-US">
                <a:latin typeface="Corbel" panose="020B0503020204020204" pitchFamily="34" charset="0"/>
              </a:rPr>
              <a:t>		</a:t>
            </a:r>
            <a:r>
              <a:rPr lang="pl-PL">
                <a:latin typeface="Corbel" panose="020B0503020204020204" pitchFamily="34" charset="0"/>
              </a:rPr>
              <a:t>Powitanie</a:t>
            </a:r>
          </a:p>
          <a:p>
            <a:pPr marL="0" indent="0">
              <a:buNone/>
            </a:pPr>
            <a:r>
              <a:rPr lang="pl-PL">
                <a:latin typeface="Corbel" panose="020B0503020204020204" pitchFamily="34" charset="0"/>
              </a:rPr>
              <a:t>09.45</a:t>
            </a:r>
            <a:r>
              <a:rPr lang="en-US">
                <a:latin typeface="Corbel" panose="020B0503020204020204" pitchFamily="34" charset="0"/>
              </a:rPr>
              <a:t>		</a:t>
            </a:r>
            <a:r>
              <a:rPr lang="pl-PL">
                <a:latin typeface="Corbel" panose="020B0503020204020204" pitchFamily="34" charset="0"/>
              </a:rPr>
              <a:t>Nakreślenie kontekstu</a:t>
            </a:r>
          </a:p>
          <a:p>
            <a:pPr marL="0" indent="0">
              <a:buNone/>
            </a:pPr>
            <a:r>
              <a:rPr lang="pl-PL">
                <a:latin typeface="Corbel" panose="020B0503020204020204" pitchFamily="34" charset="0"/>
              </a:rPr>
              <a:t>10.30</a:t>
            </a:r>
            <a:r>
              <a:rPr lang="en-US">
                <a:latin typeface="Corbel" panose="020B0503020204020204" pitchFamily="34" charset="0"/>
              </a:rPr>
              <a:t>		</a:t>
            </a:r>
            <a:r>
              <a:rPr lang="pl-PL">
                <a:latin typeface="Corbel" panose="020B0503020204020204" pitchFamily="34" charset="0"/>
              </a:rPr>
              <a:t>Kawa</a:t>
            </a:r>
          </a:p>
          <a:p>
            <a:pPr marL="0" indent="0">
              <a:buNone/>
            </a:pPr>
            <a:r>
              <a:rPr lang="pl-PL">
                <a:latin typeface="Corbel" panose="020B0503020204020204" pitchFamily="34" charset="0"/>
              </a:rPr>
              <a:t>11.00</a:t>
            </a:r>
            <a:r>
              <a:rPr lang="en-US">
                <a:latin typeface="Corbel" panose="020B0503020204020204" pitchFamily="34" charset="0"/>
              </a:rPr>
              <a:t>		</a:t>
            </a:r>
            <a:r>
              <a:rPr lang="pl-PL">
                <a:latin typeface="Corbel" panose="020B0503020204020204" pitchFamily="34" charset="0"/>
              </a:rPr>
              <a:t>Jak rozwijać swoją D/A strategię online</a:t>
            </a:r>
          </a:p>
          <a:p>
            <a:pPr marL="0" indent="0">
              <a:buNone/>
            </a:pPr>
            <a:r>
              <a:rPr lang="pl-PL">
                <a:latin typeface="Corbel" panose="020B0503020204020204" pitchFamily="34" charset="0"/>
              </a:rPr>
              <a:t>12.30</a:t>
            </a:r>
            <a:r>
              <a:rPr lang="en-US">
                <a:latin typeface="Corbel" panose="020B0503020204020204" pitchFamily="34" charset="0"/>
              </a:rPr>
              <a:t>		</a:t>
            </a:r>
            <a:r>
              <a:rPr lang="pl-PL">
                <a:latin typeface="Corbel" panose="020B0503020204020204" pitchFamily="34" charset="0"/>
              </a:rPr>
              <a:t>Lunch</a:t>
            </a:r>
          </a:p>
          <a:p>
            <a:pPr marL="0" indent="0">
              <a:buNone/>
            </a:pPr>
            <a:r>
              <a:rPr lang="pl-PL">
                <a:latin typeface="Corbel" panose="020B0503020204020204" pitchFamily="34" charset="0"/>
              </a:rPr>
              <a:t>13.30</a:t>
            </a:r>
            <a:r>
              <a:rPr lang="en-US">
                <a:latin typeface="Corbel" panose="020B0503020204020204" pitchFamily="34" charset="0"/>
              </a:rPr>
              <a:t>		</a:t>
            </a:r>
            <a:r>
              <a:rPr lang="pl-PL">
                <a:latin typeface="Corbel" panose="020B0503020204020204" pitchFamily="34" charset="0"/>
              </a:rPr>
              <a:t>Jak funkcjonuje online</a:t>
            </a:r>
          </a:p>
          <a:p>
            <a:pPr marL="0" indent="0">
              <a:buNone/>
            </a:pPr>
            <a:r>
              <a:rPr lang="pl-PL">
                <a:latin typeface="Corbel" panose="020B0503020204020204" pitchFamily="34" charset="0"/>
              </a:rPr>
              <a:t>15.30</a:t>
            </a:r>
            <a:r>
              <a:rPr lang="en-US">
                <a:latin typeface="Corbel" panose="020B0503020204020204" pitchFamily="34" charset="0"/>
              </a:rPr>
              <a:t>		</a:t>
            </a:r>
            <a:r>
              <a:rPr lang="pl-PL">
                <a:latin typeface="Corbel" panose="020B0503020204020204" pitchFamily="34" charset="0"/>
              </a:rPr>
              <a:t>Herbata</a:t>
            </a:r>
          </a:p>
          <a:p>
            <a:pPr marL="0" indent="0">
              <a:buNone/>
            </a:pPr>
            <a:r>
              <a:rPr lang="pl-PL">
                <a:latin typeface="Corbel" panose="020B0503020204020204" pitchFamily="34" charset="0"/>
              </a:rPr>
              <a:t>16.15</a:t>
            </a:r>
            <a:r>
              <a:rPr lang="en-US">
                <a:latin typeface="Corbel" panose="020B0503020204020204" pitchFamily="34" charset="0"/>
              </a:rPr>
              <a:t>		</a:t>
            </a:r>
            <a:r>
              <a:rPr lang="pl-PL">
                <a:latin typeface="Corbel" panose="020B0503020204020204" pitchFamily="34" charset="0"/>
              </a:rPr>
              <a:t>Budowanie zdolności</a:t>
            </a:r>
          </a:p>
          <a:p>
            <a:pPr marL="0" indent="0">
              <a:buNone/>
            </a:pPr>
            <a:r>
              <a:rPr lang="pl-PL">
                <a:latin typeface="Corbel" panose="020B0503020204020204" pitchFamily="34" charset="0"/>
              </a:rPr>
              <a:t>17.00</a:t>
            </a:r>
            <a:r>
              <a:rPr lang="en-US">
                <a:latin typeface="Corbel" panose="020B0503020204020204" pitchFamily="34" charset="0"/>
              </a:rPr>
              <a:t>		</a:t>
            </a:r>
            <a:r>
              <a:rPr lang="pl-PL">
                <a:latin typeface="Corbel" panose="020B0503020204020204" pitchFamily="34" charset="0"/>
              </a:rPr>
              <a:t>Zakończenie</a:t>
            </a:r>
          </a:p>
        </p:txBody>
      </p:sp>
      <p:grpSp>
        <p:nvGrpSpPr>
          <p:cNvPr id="12" name="Groep 11"/>
          <p:cNvGrpSpPr/>
          <p:nvPr/>
        </p:nvGrpSpPr>
        <p:grpSpPr>
          <a:xfrm>
            <a:off x="9257166" y="165100"/>
            <a:ext cx="2808515" cy="6600745"/>
            <a:chOff x="9257166" y="165100"/>
            <a:chExt cx="2808515" cy="6600745"/>
          </a:xfrm>
        </p:grpSpPr>
        <p:sp>
          <p:nvSpPr>
            <p:cNvPr id="13" name="Rechthoek 12"/>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pl-PL" sz="5400"/>
                <a:t>A </a:t>
              </a:r>
              <a:r>
                <a:rPr lang="pl-PL" sz="2400"/>
                <a:t>Audience</a:t>
              </a:r>
              <a:br/>
              <a:r>
                <a:rPr lang="pl-PL"/>
                <a:t>(Odbiorcy)</a:t>
              </a:r>
              <a:endParaRPr lang="pl-PL"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pl-PL" sz="5400">
                  <a:solidFill>
                    <a:prstClr val="black"/>
                  </a:solidFill>
                </a:rPr>
                <a:t>A </a:t>
              </a:r>
              <a:r>
                <a:rPr lang="pl-PL" sz="2400">
                  <a:solidFill>
                    <a:prstClr val="black"/>
                  </a:solidFill>
                </a:rPr>
                <a:t>Action</a:t>
              </a:r>
              <a:br/>
              <a:r>
                <a:rPr lang="pl-PL"/>
                <a:t>(Działanie) </a:t>
              </a:r>
              <a:endParaRPr lang="pl-PL"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pl-PL" sz="5400">
                  <a:solidFill>
                    <a:prstClr val="black"/>
                  </a:solidFill>
                </a:rPr>
                <a:t>M </a:t>
              </a:r>
              <a:r>
                <a:rPr lang="pl-PL" sz="2400">
                  <a:solidFill>
                    <a:prstClr val="black"/>
                  </a:solidFill>
                </a:rPr>
                <a:t>Media</a:t>
              </a:r>
              <a:r>
                <a:rPr lang="pl-PL"/>
                <a:t> </a:t>
              </a:r>
              <a:endParaRPr lang="pl-PL" sz="2000"/>
            </a:p>
          </p:txBody>
        </p:sp>
        <p:sp>
          <p:nvSpPr>
            <p:cNvPr id="17"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pl-PL" sz="5400"/>
                <a:t>M </a:t>
              </a:r>
              <a:r>
                <a:rPr lang="pl-PL" sz="2400"/>
                <a:t>Messenger</a:t>
              </a:r>
              <a:br/>
              <a:r>
                <a:rPr lang="pl-PL"/>
                <a:t>(Orędownik)</a:t>
              </a:r>
              <a:endParaRPr lang="pl-PL" sz="2000"/>
            </a:p>
          </p:txBody>
        </p:sp>
        <p:sp>
          <p:nvSpPr>
            <p:cNvPr id="18"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pl-PL" sz="5400"/>
                <a:t>M </a:t>
              </a:r>
              <a:r>
                <a:rPr lang="pl-PL" sz="2400"/>
                <a:t>Message</a:t>
              </a:r>
              <a:br/>
              <a:r>
                <a:rPr lang="pl-PL"/>
                <a:t>(Komunikat)</a:t>
              </a:r>
              <a:endParaRPr lang="pl-PL" sz="2000"/>
            </a:p>
          </p:txBody>
        </p:sp>
        <p:sp>
          <p:nvSpPr>
            <p:cNvPr id="19"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pl-PL" sz="5400"/>
                <a:t>G </a:t>
              </a:r>
              <a:r>
                <a:rPr lang="pl-PL" sz="2400"/>
                <a:t>Goal</a:t>
              </a:r>
              <a:br/>
              <a:r>
                <a:rPr lang="pl-PL"/>
                <a:t>(Cel)</a:t>
              </a:r>
              <a:endParaRPr lang="pl-PL" sz="2000"/>
            </a:p>
          </p:txBody>
        </p:sp>
      </p:grpSp>
    </p:spTree>
    <p:extLst>
      <p:ext uri="{BB962C8B-B14F-4D97-AF65-F5344CB8AC3E}">
        <p14:creationId xmlns:p14="http://schemas.microsoft.com/office/powerpoint/2010/main" val="530637468"/>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3801</TotalTime>
  <Words>8379</Words>
  <Application>Microsoft Office PowerPoint</Application>
  <PresentationFormat>Panoramiczny</PresentationFormat>
  <Paragraphs>1147</Paragraphs>
  <Slides>89</Slides>
  <Notes>86</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89</vt:i4>
      </vt:variant>
    </vt:vector>
  </HeadingPairs>
  <TitlesOfParts>
    <vt:vector size="97" baseType="lpstr">
      <vt:lpstr>Arial</vt:lpstr>
      <vt:lpstr>Calibri</vt:lpstr>
      <vt:lpstr>Calibri Light</vt:lpstr>
      <vt:lpstr>Comic Sans MS</vt:lpstr>
      <vt:lpstr>Corbel</vt:lpstr>
      <vt:lpstr>Verdana</vt:lpstr>
      <vt:lpstr>Wingdings</vt:lpstr>
      <vt:lpstr>Kantoorthema</vt:lpstr>
      <vt:lpstr>Budowanie kampanii online wokół dekonstrukcyjnych i alternatywnych narracji</vt:lpstr>
      <vt:lpstr>Cel</vt:lpstr>
      <vt:lpstr>Zasady pracy</vt:lpstr>
      <vt:lpstr>Program wzmocnienia społeczeństwa obywatelskiego</vt:lpstr>
      <vt:lpstr>Wymiana doświadczeń</vt:lpstr>
      <vt:lpstr>Wymiana oczekiwań</vt:lpstr>
      <vt:lpstr>Sześć podstawowych pytań</vt:lpstr>
      <vt:lpstr>Prezentacja programu PowerPoint</vt:lpstr>
      <vt:lpstr>Program na dziś</vt:lpstr>
      <vt:lpstr>Nakreślenie kontekstu</vt:lpstr>
      <vt:lpstr>Brutalne komunikaty ekstremistyczne lub terrorystyczne</vt:lpstr>
      <vt:lpstr>Prezentacja programu PowerPoint</vt:lpstr>
      <vt:lpstr>Definicja</vt:lpstr>
      <vt:lpstr>Radykalizacja według RAN</vt:lpstr>
      <vt:lpstr>Jak ugrupowania ekstremistyczne nawiązują kontakt?</vt:lpstr>
      <vt:lpstr>Dyskusja</vt:lpstr>
      <vt:lpstr>Czy komunikacja online może stać się narzędziem interwencji?</vt:lpstr>
      <vt:lpstr>https://youtu.be/IjIQ0ctzyZE</vt:lpstr>
      <vt:lpstr>Link…</vt:lpstr>
      <vt:lpstr>Prezentacja programu PowerPoint</vt:lpstr>
      <vt:lpstr>Prezentacja programu PowerPoint</vt:lpstr>
      <vt:lpstr>Prezentacja programu PowerPoint</vt:lpstr>
      <vt:lpstr>Przemyślenia na forum grupy</vt:lpstr>
      <vt:lpstr>Przerwa na kawę</vt:lpstr>
      <vt:lpstr>Jak rozwijać swoją strategię online</vt:lpstr>
      <vt:lpstr>Prowadzenie kampanii online: dlaczego?</vt:lpstr>
      <vt:lpstr>Strategie komunikacyjne </vt:lpstr>
      <vt:lpstr>Prezentacja programu PowerPoint</vt:lpstr>
      <vt:lpstr>Prezentacja programu PowerPoint</vt:lpstr>
      <vt:lpstr>Strategia kampanii</vt:lpstr>
      <vt:lpstr>Jaki masz cel?</vt:lpstr>
      <vt:lpstr>Cele: od czego zacząć?</vt:lpstr>
      <vt:lpstr>Określanie swojego celu</vt:lpstr>
      <vt:lpstr>Przykłady inteligentnych celów</vt:lpstr>
      <vt:lpstr>Ćwiczenie</vt:lpstr>
      <vt:lpstr>Kto jest twoją docelową grupą odbiorców?</vt:lpstr>
      <vt:lpstr>Prezentacja programu PowerPoint</vt:lpstr>
      <vt:lpstr>Prezentacja programu PowerPoint</vt:lpstr>
      <vt:lpstr>Czy dobrze znasz swoich docelowych odbiorców?</vt:lpstr>
      <vt:lpstr>Co robić, a czego nie robić</vt:lpstr>
      <vt:lpstr>Przerwa na lunch</vt:lpstr>
      <vt:lpstr>Jak brzmi twój komunikat?</vt:lpstr>
      <vt:lpstr>Prezentacja programu PowerPoint</vt:lpstr>
      <vt:lpstr>Prezentacja programu PowerPoint</vt:lpstr>
      <vt:lpstr>Prezentacja programu PowerPoint</vt:lpstr>
      <vt:lpstr>Jak opracować atrakcyjne treści</vt:lpstr>
      <vt:lpstr>Kto jest orędownikiem?</vt:lpstr>
      <vt:lpstr>Przykład</vt:lpstr>
      <vt:lpstr>Prezentacja programu PowerPoint</vt:lpstr>
      <vt:lpstr>Prezentacja programu PowerPoint</vt:lpstr>
      <vt:lpstr>Wiarygodność to klucz do sukcesu</vt:lpstr>
      <vt:lpstr>Prezentacja programu PowerPoint</vt:lpstr>
      <vt:lpstr>Połowa warsztatów! </vt:lpstr>
      <vt:lpstr>Przydatne narzędzie: wzorce kampanii</vt:lpstr>
      <vt:lpstr>Jak funkcjonuje online</vt:lpstr>
      <vt:lpstr>Od strategii do działania</vt:lpstr>
      <vt:lpstr>Prezentacja programu PowerPoint</vt:lpstr>
      <vt:lpstr>Prezentacja programu PowerPoint</vt:lpstr>
      <vt:lpstr>Docieranie do ludzi ze swoim komunikatem</vt:lpstr>
      <vt:lpstr>Online = dynamiczny dialog</vt:lpstr>
      <vt:lpstr>Komora pogłosowa albo efekt bańki</vt:lpstr>
      <vt:lpstr>W jaki sposób wpłyniesz na zmianę zachowania?</vt:lpstr>
      <vt:lpstr>Ćwiczenie</vt:lpstr>
      <vt:lpstr>Trzy duże platformy mediów społecznościowych</vt:lpstr>
      <vt:lpstr>Prezentacja programu PowerPoint</vt:lpstr>
      <vt:lpstr>Prezentacja programu PowerPoint</vt:lpstr>
      <vt:lpstr>10 podstawowych zasad</vt:lpstr>
      <vt:lpstr>5 z 10</vt:lpstr>
      <vt:lpstr>Prezentacja programu PowerPoint</vt:lpstr>
      <vt:lpstr>Prezentacja programu PowerPoint</vt:lpstr>
      <vt:lpstr>Co się sprawdza na Facebooku?</vt:lpstr>
      <vt:lpstr>Odbiorcy organiczni a odbiorcy płatni</vt:lpstr>
      <vt:lpstr>Prezentacja programu PowerPoint</vt:lpstr>
      <vt:lpstr>Co się sprawdza na Twitterze?</vt:lpstr>
      <vt:lpstr>Przerwa na herbatę</vt:lpstr>
      <vt:lpstr>Czy jestem na dobrej drodze?</vt:lpstr>
      <vt:lpstr>Mowa nienawiści: jak reagować?</vt:lpstr>
      <vt:lpstr>Pakiet informacyjny nt. mowy dekonstrukcyjnej</vt:lpstr>
      <vt:lpstr>Prezentacja programu PowerPoint</vt:lpstr>
      <vt:lpstr>Prezentacja programu PowerPoint</vt:lpstr>
      <vt:lpstr>Ćwiczenie</vt:lpstr>
      <vt:lpstr>Narzędzia, tutoriale i podręczniki</vt:lpstr>
      <vt:lpstr>Budowanie zdolności i podsumowanie</vt:lpstr>
      <vt:lpstr>Budowanie zdolności</vt:lpstr>
      <vt:lpstr>Łączenie zaangażowania online – offline</vt:lpstr>
      <vt:lpstr>Jak scharakteryzujesz swoją kampanię?</vt:lpstr>
      <vt:lpstr>Czas na zastanowienie</vt:lpstr>
      <vt:lpstr>Partnerstwa </vt:lpstr>
      <vt:lpstr>Bezpiecznego powrotu do domu!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online alternatives  to the lures of extremist propaganda</dc:title>
  <dc:creator>Wim Klei</dc:creator>
  <cp:lastModifiedBy>Wojciech Krawczyk</cp:lastModifiedBy>
  <cp:revision>925</cp:revision>
  <cp:lastPrinted>2017-03-23T07:44:36Z</cp:lastPrinted>
  <dcterms:created xsi:type="dcterms:W3CDTF">2017-02-22T13:10:37Z</dcterms:created>
  <dcterms:modified xsi:type="dcterms:W3CDTF">2017-05-03T14:10:34Z</dcterms:modified>
</cp:coreProperties>
</file>