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8" r:id="rId3"/>
    <p:sldId id="259" r:id="rId4"/>
    <p:sldId id="412" r:id="rId5"/>
    <p:sldId id="260" r:id="rId6"/>
    <p:sldId id="411" r:id="rId7"/>
    <p:sldId id="333" r:id="rId8"/>
    <p:sldId id="553" r:id="rId9"/>
    <p:sldId id="263" r:id="rId10"/>
    <p:sldId id="527" r:id="rId11"/>
    <p:sldId id="425" r:id="rId12"/>
    <p:sldId id="551" r:id="rId13"/>
    <p:sldId id="516" r:id="rId14"/>
    <p:sldId id="517" r:id="rId15"/>
    <p:sldId id="414" r:id="rId16"/>
    <p:sldId id="427" r:id="rId17"/>
    <p:sldId id="320" r:id="rId18"/>
    <p:sldId id="431" r:id="rId19"/>
    <p:sldId id="432" r:id="rId20"/>
    <p:sldId id="468" r:id="rId21"/>
    <p:sldId id="504" r:id="rId22"/>
    <p:sldId id="505" r:id="rId23"/>
    <p:sldId id="430" r:id="rId24"/>
    <p:sldId id="272" r:id="rId25"/>
    <p:sldId id="526" r:id="rId26"/>
    <p:sldId id="543" r:id="rId27"/>
    <p:sldId id="544" r:id="rId28"/>
    <p:sldId id="545" r:id="rId29"/>
    <p:sldId id="546" r:id="rId30"/>
    <p:sldId id="356" r:id="rId31"/>
    <p:sldId id="433" r:id="rId32"/>
    <p:sldId id="480" r:id="rId33"/>
    <p:sldId id="439" r:id="rId34"/>
    <p:sldId id="521" r:id="rId35"/>
    <p:sldId id="435" r:id="rId36"/>
    <p:sldId id="385" r:id="rId37"/>
    <p:sldId id="554" r:id="rId38"/>
    <p:sldId id="481" r:id="rId39"/>
    <p:sldId id="347" r:id="rId40"/>
    <p:sldId id="375" r:id="rId41"/>
    <p:sldId id="528" r:id="rId42"/>
    <p:sldId id="444" r:id="rId43"/>
    <p:sldId id="498" r:id="rId44"/>
    <p:sldId id="499" r:id="rId45"/>
    <p:sldId id="500" r:id="rId46"/>
    <p:sldId id="518" r:id="rId47"/>
    <p:sldId id="445" r:id="rId48"/>
    <p:sldId id="450" r:id="rId49"/>
    <p:sldId id="502" r:id="rId50"/>
    <p:sldId id="507" r:id="rId51"/>
    <p:sldId id="453" r:id="rId52"/>
    <p:sldId id="452" r:id="rId53"/>
    <p:sldId id="488" r:id="rId54"/>
    <p:sldId id="489" r:id="rId55"/>
    <p:sldId id="529" r:id="rId56"/>
    <p:sldId id="358" r:id="rId57"/>
    <p:sldId id="267" r:id="rId58"/>
    <p:sldId id="456" r:id="rId59"/>
    <p:sldId id="519" r:id="rId60"/>
    <p:sldId id="343" r:id="rId61"/>
    <p:sldId id="520" r:id="rId62"/>
    <p:sldId id="484" r:id="rId63"/>
    <p:sldId id="399" r:id="rId64"/>
    <p:sldId id="459" r:id="rId65"/>
    <p:sldId id="423" r:id="rId66"/>
    <p:sldId id="461" r:id="rId67"/>
    <p:sldId id="460" r:id="rId68"/>
    <p:sldId id="462" r:id="rId69"/>
    <p:sldId id="501" r:id="rId70"/>
    <p:sldId id="463" r:id="rId71"/>
    <p:sldId id="464" r:id="rId72"/>
    <p:sldId id="469" r:id="rId73"/>
    <p:sldId id="472" r:id="rId74"/>
    <p:sldId id="473" r:id="rId75"/>
    <p:sldId id="547" r:id="rId76"/>
    <p:sldId id="471" r:id="rId77"/>
    <p:sldId id="467" r:id="rId78"/>
    <p:sldId id="335" r:id="rId79"/>
    <p:sldId id="337" r:id="rId80"/>
    <p:sldId id="338" r:id="rId81"/>
    <p:sldId id="401" r:id="rId82"/>
    <p:sldId id="552" r:id="rId83"/>
    <p:sldId id="530" r:id="rId84"/>
    <p:sldId id="268" r:id="rId85"/>
    <p:sldId id="542" r:id="rId86"/>
    <p:sldId id="548" r:id="rId87"/>
    <p:sldId id="549" r:id="rId88"/>
    <p:sldId id="376" r:id="rId89"/>
    <p:sldId id="550" r:id="rId90"/>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616" autoAdjust="0"/>
    <p:restoredTop sz="68166" autoAdjust="0"/>
  </p:normalViewPr>
  <p:slideViewPr>
    <p:cSldViewPr snapToGrid="0">
      <p:cViewPr varScale="1">
        <p:scale>
          <a:sx n="78" d="100"/>
          <a:sy n="78" d="100"/>
        </p:scale>
        <p:origin x="1098" y="84"/>
      </p:cViewPr>
      <p:guideLst>
        <p:guide orient="horz" pos="2160"/>
        <p:guide pos="3840"/>
      </p:guideLst>
    </p:cSldViewPr>
  </p:slideViewPr>
  <p:notesTextViewPr>
    <p:cViewPr>
      <p:scale>
        <a:sx n="125" d="100"/>
        <a:sy n="125" d="100"/>
      </p:scale>
      <p:origin x="0" y="0"/>
    </p:cViewPr>
  </p:notesTextViewPr>
  <p:notesViewPr>
    <p:cSldViewPr snapToGrid="0">
      <p:cViewPr varScale="1">
        <p:scale>
          <a:sx n="75" d="100"/>
          <a:sy n="75" d="100"/>
        </p:scale>
        <p:origin x="-4056"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pPr/>
              <a:t>26-4-2017</a:t>
            </a:fld>
            <a:endParaRPr lang="et-EE"/>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pPr/>
              <a:t>‹#›</a:t>
            </a:fld>
            <a:endParaRPr lang="et-EE"/>
          </a:p>
        </p:txBody>
      </p:sp>
    </p:spTree>
    <p:extLst>
      <p:ext uri="{BB962C8B-B14F-4D97-AF65-F5344CB8AC3E}">
        <p14:creationId xmlns:p14="http://schemas.microsoft.com/office/powerpoint/2010/main"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tz-gegen-nazis.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bbc.com/news/world-latin-america-178471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ekojakampanja.fi/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eaceunited.fi/e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eacemakersnetwork.org/our-work/thematic-expertis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n.wikipedia.org/wiki/News_media"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en.wikipedia.org/wiki/Algorithm" TargetMode="External"/><Relationship Id="rId5" Type="http://schemas.openxmlformats.org/officeDocument/2006/relationships/hyperlink" Target="https://en.wikipedia.org/wiki/Tunnel_vision_(metaphor)" TargetMode="External"/><Relationship Id="rId4" Type="http://schemas.openxmlformats.org/officeDocument/2006/relationships/hyperlink" Target="https://en.wikipedia.org/wiki/Censored"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English.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a:t>
            </a:fld>
            <a:endParaRPr lang="et-EE"/>
          </a:p>
        </p:txBody>
      </p:sp>
    </p:spTree>
    <p:extLst>
      <p:ext uri="{BB962C8B-B14F-4D97-AF65-F5344CB8AC3E}">
        <p14:creationId xmlns:p14="http://schemas.microsoft.com/office/powerpoint/2010/main"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u="sng" dirty="0"/>
              <a:t>Note to trainer</a:t>
            </a:r>
          </a:p>
          <a:p>
            <a:pPr marL="171450" indent="-171450">
              <a:buFont typeface="Arial" panose="020B0604020202020204" pitchFamily="34" charset="0"/>
              <a:buChar char="•"/>
            </a:pPr>
            <a:r>
              <a:rPr lang="et-EE" sz="1000" u="sng" dirty="0"/>
              <a:t>Prevent identification bias before mismatch between trainer and trainees occur</a:t>
            </a:r>
          </a:p>
          <a:p>
            <a:pPr marL="171450" indent="-171450">
              <a:buFont typeface="Arial" panose="020B0604020202020204" pitchFamily="34" charset="0"/>
              <a:buChar char="•"/>
            </a:pPr>
            <a:r>
              <a:rPr lang="et-EE" sz="1000" u="sng" baseline="0" dirty="0"/>
              <a:t>First ask for actual experience and ideas of the participants before showing examples of alien examples</a:t>
            </a:r>
          </a:p>
          <a:p>
            <a:pPr marL="171450" indent="-171450">
              <a:buFont typeface="Arial" panose="020B0604020202020204" pitchFamily="34" charset="0"/>
              <a:buChar char="•"/>
            </a:pPr>
            <a:r>
              <a:rPr lang="et-EE" sz="1000" u="sng" baseline="0" dirty="0"/>
              <a:t>10’</a:t>
            </a:r>
            <a:endParaRPr lang="et-EE"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11</a:t>
            </a:fld>
            <a:endParaRPr lang="et-EE"/>
          </a:p>
        </p:txBody>
      </p:sp>
    </p:spTree>
    <p:extLst>
      <p:ext uri="{BB962C8B-B14F-4D97-AF65-F5344CB8AC3E}">
        <p14:creationId xmlns:p14="http://schemas.microsoft.com/office/powerpoint/2010/main" val="4815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kern="1200" dirty="0">
                <a:solidFill>
                  <a:schemeClr val="tx1"/>
                </a:solidFill>
                <a:effectLst/>
                <a:latin typeface="+mn-lt"/>
              </a:rPr>
              <a:t>Radikaliseerumisalase teadlikkuse võrgustiku (RAN) lähenemisviisi radikaliseerumisega tõhusalt toimetulemiseks nimetatakse lühidalt RAN DNA-ks. </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Kõige tähtsam on kaasata ja koolitada esmatasandi töötajaid, sest nemad on ohustatud isikutele esimesteks professionaalseteks kontaktisikuteks. Ennetava lähenemisviisi omandamiseks peavad nad tundma radikaliseerumise tunnuseid ja teadma, kuidas otsida abi nende tunnustega toimetulemiseks, säilitades samal ajal positiivse suhte konkreetse isikuga. </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Ennetus on põhiline – kõige tähtsam on investeerida sekkumistesse, mille eesmärk on kõrvaldada radikaliseerumise kasvulava nende protsesside ennetamiseks või võimalikult varases etapis peatamiseks. </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Mitut asutust hõlmav lähenemisviis on väga tähtis. Radikaliseerumise ennetamiseks ja ohustatud isikute kaitseks on vaja mitut asutust hõlmavat koostööd, et luua sidus ja usaldusväärne võrgustik. Selles võrgustikus saab jagada asjatundlikke oskusi ja teavet, arutada juhtumite üle, jõuda kokkuleppele ja jagada vastutust parima tegutsemisviisi valimisel. Sellised võrgustikud võivad hõlmata õiguskaitseorganeid, kutselisi abiorganisatsioone, vabaühendusi ja kogukonna esindajaid. </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Põhilised on kohalikele oludele kohandatud sekkumised, sest iga ohustatud isik on erinev ja seetõttu on vaja kasutada juhtumipõhist lähenemisviisi. Väga tähtis on mõista konkreetse isiku tausta, rahulolematuse põhjuseid, motivatsiooni, hirme, nördimust jne, et oleks võimalik sobivat sekkumist välja töötada. Tõhusa toetuse pakkumiseks tuleb lisaks sisemistele teguritele võtta arvesse ka väliseid tegureid, nagu konkreetse isiku sotsiaalset keskkonda ja muid kohalikke olusid.</a:t>
            </a:r>
            <a:endParaRPr lang="et-E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13</a:t>
            </a:fld>
            <a:endParaRPr lang="et-EE"/>
          </a:p>
        </p:txBody>
      </p:sp>
    </p:spTree>
    <p:extLst>
      <p:ext uri="{BB962C8B-B14F-4D97-AF65-F5344CB8AC3E}">
        <p14:creationId xmlns:p14="http://schemas.microsoft.com/office/powerpoint/2010/main" val="40196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et-EE" sz="1000" dirty="0"/>
              <a:t>Radikaliseerumine – see on protsess paljude tegurite ja erinevate arenguteedega. </a:t>
            </a:r>
          </a:p>
          <a:p>
            <a:pPr marL="171450" indent="-171450">
              <a:buFont typeface="Arial" panose="020B0604020202020204" pitchFamily="34" charset="0"/>
              <a:buChar char="•"/>
            </a:pPr>
            <a:r>
              <a:rPr lang="et-EE" sz="1000" dirty="0"/>
              <a:t>Noored (pered, kogukonnad) on pigem ohvrid kui täideviijad.</a:t>
            </a:r>
          </a:p>
          <a:p>
            <a:pPr marL="171450" lvl="0" indent="-171450">
              <a:buFont typeface="Arial" panose="020B0604020202020204" pitchFamily="34" charset="0"/>
              <a:buChar char="•"/>
            </a:pPr>
            <a:r>
              <a:rPr lang="et-EE" sz="1000" dirty="0"/>
              <a:t>Ennetuses on peamine ohustatud inimeste/kogukondade kaitse.</a:t>
            </a:r>
          </a:p>
          <a:p>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Radikaliseerumisalase teadlikkuse võrgustiku (RAN) lähenemisviisi radikaliseerumisega tõhusalt toimetulemiseks nimetatakse lühidalt RAN DNA-ks. </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Kõige tähtsam on kaasata ja koolitada esmatasandi töötajaid, sest nemad on ohustatud isikutele esimesteks professionaalseteks kontaktisikuteks. Ennetava lähenemisviisi omandamiseks peavad nad tundma radikaliseerumise tunnuseid ja teadma, kuidas otsida abi nende tunnustega toimetulemiseks, säilitades samal ajal positiivse suhte konkreetse isikuga. </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Ennetus on põhiline – kõige tähtsam on investeerida sekkumistesse, mille eesmärk on kõrvaldada radikaliseerumise kasvulava nende protsesside ennetamiseks või võimalikult varases etapis peatamiseks. </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Mitut asutust hõlmav lähenemisviis on väga tähtis. Radikaliseerumise ennetamiseks ja ohustatud isikute kaitseks on vaja mitut asutust hõlmavat koostööd, et luua sidus ja usaldusväärne võrgustik. Selles võrgustikus saab jagada asjatundlikke oskusi ja teavet, arutada juhtumite üle, jõuda kokkuleppele ja jagada vastutust parima tegutsemisviisi valimisel. Need võrgustikud võivad hõlmata õiguskaitseorganeid, kutselisi abiorganisatsioone, vabaühendusi ja kogukonna esindajaid. </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Põhilised on kohalikele oludele kohandatud sekkumised, sest iga ohustatud isik on erinev ja seetõttu on vaja kasutada juhtumipõhist lähenemisviisi. Väga tähtis on mõista konkreetse isiku tausta, rahulolematuse põhjuseid, motivatsiooni, hirme, nördimust jne, et oleks võimalik sobivat sekkumist välja töötada. Tõhusa toetuse pakkumiseks tuleb lisaks sisemistele teguritele võtta arvesse ka väliseid tegureid, nagu konkreetse isiku sotsiaalset keskkonda ja muid kohalikke olusid.</a:t>
            </a:r>
            <a:endParaRPr lang="et-EE" sz="1000" kern="1200" dirty="0">
              <a:solidFill>
                <a:schemeClr val="tx1"/>
              </a:solidFill>
              <a:effectLst/>
              <a:latin typeface="+mn-lt"/>
              <a:ea typeface="+mn-ea"/>
              <a:cs typeface="+mn-cs"/>
            </a:endParaRPr>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14</a:t>
            </a:fld>
            <a:endParaRPr lang="et-EE"/>
          </a:p>
        </p:txBody>
      </p:sp>
    </p:spTree>
    <p:extLst>
      <p:ext uri="{BB962C8B-B14F-4D97-AF65-F5344CB8AC3E}">
        <p14:creationId xmlns:p14="http://schemas.microsoft.com/office/powerpoint/2010/main" val="306568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t-EE" sz="1000" b="1" u="sng" dirty="0"/>
              <a:t>Tõukavate tegurite näited</a:t>
            </a:r>
          </a:p>
          <a:p>
            <a:pPr marL="228600" indent="-228600">
              <a:buFont typeface="Arial" panose="020B0604020202020204" pitchFamily="34" charset="0"/>
              <a:buChar char="•"/>
            </a:pPr>
            <a:r>
              <a:rPr lang="et-EE" sz="1000" dirty="0"/>
              <a:t>Rahulolematuse õhutamine – eraldatus, tugev ebaõigluse tunne, alandatuse tunne, jäigalt vastandav mõtlemisviis, konspiratsiooniteooriad, ohvriks olemise tunne.</a:t>
            </a:r>
          </a:p>
          <a:p>
            <a:pPr marL="228600" indent="-228600">
              <a:buFont typeface="Arial" panose="020B0604020202020204" pitchFamily="34" charset="0"/>
              <a:buChar char="•"/>
            </a:pPr>
            <a:r>
              <a:rPr lang="et-EE" sz="1000" dirty="0"/>
              <a:t>Marginaliseerumise õhutamine – diskrimineerimine, piiratud sotsiaalne liikuvus, halb haridus, töötus, kriminaalsus.</a:t>
            </a:r>
          </a:p>
          <a:p>
            <a:pPr marL="228600" indent="-228600">
              <a:buFont typeface="Arial" panose="020B0604020202020204" pitchFamily="34" charset="0"/>
              <a:buChar char="•"/>
            </a:pPr>
            <a:r>
              <a:rPr lang="et-EE" sz="1000" dirty="0"/>
              <a:t>Poliitilised narratiivid – peamiselt „lääs sõdib islamiga”. Samuti näokatete keelustamine, pilapiltidega seotud kriisid, islamofoobia.</a:t>
            </a:r>
          </a:p>
          <a:p>
            <a:pPr marL="228600" indent="-228600">
              <a:buFont typeface="Arial" panose="020B0604020202020204" pitchFamily="34" charset="0"/>
              <a:buChar char="•"/>
            </a:pPr>
            <a:r>
              <a:rPr lang="et-EE" sz="1000" dirty="0"/>
              <a:t>Ideoloogilise ja usulise legitiimsuse väited – maailmalõpu ended, džihaadi vägivaldne tõlgendus, rünnaku tunne islami vastu ja soov kaitsta Ummahi, lääne pidamine immoraalseks ja ilmalikuks.</a:t>
            </a:r>
          </a:p>
          <a:p>
            <a:pPr marL="228600" indent="-228600">
              <a:buFont typeface="Arial" panose="020B0604020202020204" pitchFamily="34" charset="0"/>
              <a:buChar char="•"/>
            </a:pPr>
            <a:r>
              <a:rPr lang="et-EE" sz="1000" dirty="0"/>
              <a:t>Kultuurilise ja identiteedikriisi õhutamine – kultuuriline marginaliseerumine, kodusesse või vanemate ühiskonda kuuluvustunde puudumine, religioosse solidaarsuse tugevdamine kogu maailma islamiusulistega.</a:t>
            </a:r>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15</a:t>
            </a:fld>
            <a:endParaRPr lang="et-EE"/>
          </a:p>
        </p:txBody>
      </p:sp>
    </p:spTree>
    <p:extLst>
      <p:ext uri="{BB962C8B-B14F-4D97-AF65-F5344CB8AC3E}">
        <p14:creationId xmlns:p14="http://schemas.microsoft.com/office/powerpoint/2010/main" val="272761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et-EE" sz="1000" b="1" u="sng" dirty="0"/>
              <a:t>Arutelu kogu rühmaga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Radikaliseerumisel on mitmeid etappe.</a:t>
            </a:r>
            <a:r>
              <a:rPr lang="et-EE" dirty="0"/>
              <a:t> </a:t>
            </a:r>
            <a:r>
              <a:rPr lang="et-EE" sz="1000" dirty="0"/>
              <a:t>Millises etapis soovib teie organisatsioon sekkuda või sekkub?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Erinevad suhtlusvormid sihtrühmadega. Millise te valite: ennetuse, alternatiivse, narratiivse või vastukõne?</a:t>
            </a:r>
          </a:p>
          <a:p>
            <a:pPr marL="171450" lvl="0" indent="-171450">
              <a:buFont typeface="Arial" panose="020B0604020202020204" pitchFamily="34" charset="0"/>
              <a:buChar char="•"/>
            </a:pPr>
            <a:r>
              <a:rPr lang="et-EE" sz="1000" dirty="0"/>
              <a:t>Kohalikkus on põhiline. Kuidas saab suhtlusmeedia olla kasulik töövahend sekkumise jaoks?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16</a:t>
            </a:fld>
            <a:endParaRPr lang="et-EE"/>
          </a:p>
        </p:txBody>
      </p:sp>
    </p:spTree>
    <p:extLst>
      <p:ext uri="{BB962C8B-B14F-4D97-AF65-F5344CB8AC3E}">
        <p14:creationId xmlns:p14="http://schemas.microsoft.com/office/powerpoint/2010/main" val="354979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t-EE" sz="1000" kern="1200" dirty="0">
                <a:solidFill>
                  <a:schemeClr val="tx1"/>
                </a:solidFill>
                <a:effectLst/>
                <a:latin typeface="+mn-lt"/>
              </a:rPr>
              <a:t>„Head disainerid kopeerivad, hiilgavad disainerid varastavad” on loometööstuses</a:t>
            </a:r>
            <a:r>
              <a:rPr lang="et-EE" dirty="0"/>
              <a:t> </a:t>
            </a:r>
            <a:r>
              <a:rPr lang="et-EE" sz="1000" kern="1200" dirty="0">
                <a:solidFill>
                  <a:schemeClr val="tx1"/>
                </a:solidFill>
                <a:effectLst/>
                <a:latin typeface="+mn-lt"/>
              </a:rPr>
              <a:t>hästi</a:t>
            </a:r>
            <a:r>
              <a:rPr lang="et-EE" dirty="0"/>
              <a:t> </a:t>
            </a:r>
            <a:r>
              <a:rPr lang="et-EE" sz="1000" kern="1200" dirty="0">
                <a:solidFill>
                  <a:schemeClr val="tx1"/>
                </a:solidFill>
                <a:effectLst/>
                <a:latin typeface="+mn-lt"/>
              </a:rPr>
              <a:t>tuntud</a:t>
            </a:r>
            <a:r>
              <a:rPr lang="et-EE" dirty="0"/>
              <a:t> </a:t>
            </a:r>
            <a:r>
              <a:rPr lang="et-EE" sz="1000" kern="1200" dirty="0">
                <a:solidFill>
                  <a:schemeClr val="tx1"/>
                </a:solidFill>
                <a:effectLst/>
                <a:latin typeface="+mn-lt"/>
              </a:rPr>
              <a:t>kõnekäänd.</a:t>
            </a:r>
            <a:endParaRPr lang="et-EE" sz="1000" kern="1200" dirty="0">
              <a:solidFill>
                <a:schemeClr val="tx1"/>
              </a:solidFill>
              <a:effectLst/>
              <a:latin typeface="+mn-lt"/>
              <a:ea typeface="+mn-ea"/>
              <a:cs typeface="+mn-cs"/>
            </a:endParaRPr>
          </a:p>
          <a:p>
            <a:pPr marL="171450" indent="-171450">
              <a:buFont typeface="Arial" panose="020B0604020202020204" pitchFamily="34" charset="0"/>
              <a:buChar char="•"/>
            </a:pPr>
            <a:endParaRPr lang="et-EE" sz="1000" kern="1200" dirty="0">
              <a:solidFill>
                <a:schemeClr val="tx1"/>
              </a:solidFill>
              <a:effectLst/>
              <a:latin typeface="+mn-lt"/>
              <a:ea typeface="+mn-ea"/>
              <a:cs typeface="+mn-cs"/>
            </a:endParaRPr>
          </a:p>
          <a:p>
            <a:pPr marL="171450" indent="-171450">
              <a:buFont typeface="Arial" panose="020B0604020202020204" pitchFamily="34" charset="0"/>
              <a:buChar char="•"/>
            </a:pPr>
            <a:r>
              <a:rPr lang="et-EE" sz="1000" kern="1200" dirty="0">
                <a:solidFill>
                  <a:schemeClr val="tx1"/>
                </a:solidFill>
                <a:effectLst/>
                <a:latin typeface="+mn-lt"/>
              </a:rPr>
              <a:t>Kas teate mõnda kampaaniat, mis teid innustab?</a:t>
            </a:r>
            <a:endParaRPr lang="et-EE" sz="1000" kern="1200" dirty="0">
              <a:solidFill>
                <a:schemeClr val="tx1"/>
              </a:solidFill>
              <a:effectLst/>
              <a:latin typeface="+mn-lt"/>
              <a:ea typeface="+mn-ea"/>
              <a:cs typeface="+mn-cs"/>
            </a:endParaRPr>
          </a:p>
          <a:p>
            <a:pPr marL="171450" indent="-171450">
              <a:buFont typeface="Arial" panose="020B0604020202020204" pitchFamily="34" charset="0"/>
              <a:buChar char="•"/>
            </a:pPr>
            <a:r>
              <a:rPr lang="et-EE" sz="1000" kern="1200" dirty="0">
                <a:solidFill>
                  <a:schemeClr val="tx1"/>
                </a:solidFill>
                <a:effectLst/>
                <a:latin typeface="+mn-lt"/>
              </a:rPr>
              <a:t>Näitame nüüd mõnda näidet tuntud kampaaniatest, mis võivad anda teile ideid oma variante pakkuda.</a:t>
            </a:r>
            <a:endParaRPr lang="et-EE" sz="1000" kern="1200" dirty="0">
              <a:solidFill>
                <a:schemeClr val="tx1"/>
              </a:solidFill>
              <a:effectLst/>
              <a:latin typeface="+mn-lt"/>
              <a:ea typeface="+mn-ea"/>
              <a:cs typeface="+mn-cs"/>
            </a:endParaRPr>
          </a:p>
          <a:p>
            <a:pPr marL="171450" indent="-171450">
              <a:buFont typeface="Arial" panose="020B0604020202020204" pitchFamily="34" charset="0"/>
              <a:buChar char="•"/>
            </a:pPr>
            <a:r>
              <a:rPr lang="et-EE" sz="1000" kern="1200" dirty="0">
                <a:solidFill>
                  <a:schemeClr val="tx1"/>
                </a:solidFill>
                <a:effectLst/>
                <a:latin typeface="+mn-lt"/>
              </a:rPr>
              <a:t>„Not Another Brother” (James Russell, Quilliam Foundation)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„Netz-gegen-nazis”. Nad tegelesid ärgitustööga väljaspool veebikeskkonda ja siis tutvustasid seda veebis: </a:t>
            </a:r>
            <a:r>
              <a:rPr lang="et-EE" sz="1000" u="sng" dirty="0">
                <a:hlinkClick r:id="rId3"/>
              </a:rPr>
              <a:t>http://www.netz-gegen-nazis.de</a:t>
            </a:r>
            <a:endParaRPr lang="et-EE" sz="1000"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t-EE" sz="1000"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u="none" baseline="0" dirty="0"/>
              <a:t>Need näited käsitlevad kõigest võitlust polariseerumisega, kuid ei paku alternatiivseid ega vastunarratiive. Neis avalduvad solidaarsuse ja kogukonna tunnused.</a:t>
            </a:r>
            <a:endParaRPr lang="et-EE" sz="100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17</a:t>
            </a:fld>
            <a:endParaRPr lang="et-EE"/>
          </a:p>
        </p:txBody>
      </p:sp>
    </p:spTree>
    <p:extLst>
      <p:ext uri="{BB962C8B-B14F-4D97-AF65-F5344CB8AC3E}">
        <p14:creationId xmlns:p14="http://schemas.microsoft.com/office/powerpoint/2010/main" val="10077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0" dirty="0">
                <a:solidFill>
                  <a:schemeClr val="bg1"/>
                </a:solidFill>
              </a:rPr>
              <a:t>https://youtu.be/IjIQ0ctzyZE</a:t>
            </a:r>
            <a:endParaRPr lang="et-EE" sz="1000" b="0" dirty="0"/>
          </a:p>
          <a:p>
            <a:r>
              <a:rPr lang="et-EE" sz="1000" b="0" dirty="0"/>
              <a:t>Link viitab YouTube’i videole, kestus 1.41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18</a:t>
            </a:fld>
            <a:endParaRPr lang="et-EE"/>
          </a:p>
        </p:txBody>
      </p:sp>
    </p:spTree>
    <p:extLst>
      <p:ext uri="{BB962C8B-B14F-4D97-AF65-F5344CB8AC3E}">
        <p14:creationId xmlns:p14="http://schemas.microsoft.com/office/powerpoint/2010/main" val="204117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u="sng" dirty="0"/>
              <a:t>Note to trainer: I’ll ride with you started as an online twitter campaign immediately after racial insult event in Australia. The hashtag and its cause became adopted by a national educational programme.</a:t>
            </a:r>
          </a:p>
          <a:p>
            <a:endParaRPr lang="et-EE" sz="1000" dirty="0"/>
          </a:p>
          <a:p>
            <a:r>
              <a:rPr lang="et-EE" sz="1000" dirty="0"/>
              <a:t>Detsember 2014</a:t>
            </a:r>
          </a:p>
          <a:p>
            <a:r>
              <a:rPr lang="et-EE" sz="1000" dirty="0"/>
              <a:t>Esmaspäevas oli Austraalias Sydneys pantvangikriis, kus pärast 16-tunnist kriisiolukorda hukkus kolm inimest, sealhulgas relvaga ähvardaja, ja neli said vigastada. See võib olla nüüd möödas, aga kõik sellega seotud asjaolud on endiselt hägused. Vähe on teada juhtumis kahtlustatava Man Monise motivatsiooni kohta ning samuti teame vähe üksikasju kriisi lahendanud politseioperatsioonist.</a:t>
            </a:r>
          </a:p>
          <a:p>
            <a:r>
              <a:rPr lang="et-EE" sz="1000" dirty="0"/>
              <a:t>Selle valitseva ebakindluse taustal algas veebis vastureaktsioon Austraalia islamiusuliste vastu. Pantvangistamise kohta hakkas kiiresti levima mitmesuguseid teateid, sealhulgas relvaga ähvardaja usulise kuuluvuse ja rahvuse ning islami usutunnistusega musta lipu leidumise kohta sündmuskohas. Juhtumit põhiliselt käsitlenud Twitteri teemaviitest #SydneySiege sai interneti juhusliku ja ettearvatava inetuse kehastus. Välja saadetud ksenofoobsetele ja islamivaenulikele säutsudele vastuseks ähvardas ultra-paremäärmuslik rühmitus Australian Defence League (Austraalia kaitse liiga) korraldada kokkupõrkeid Sydney peamiselt islamiusulistega asustatud eeslinnas Lakembas.</a:t>
            </a:r>
          </a:p>
          <a:p>
            <a:endParaRPr lang="et-EE" sz="1000" dirty="0"/>
          </a:p>
          <a:p>
            <a:r>
              <a:rPr lang="et-EE" sz="1000" dirty="0"/>
              <a:t>Facebook</a:t>
            </a:r>
          </a:p>
          <a:p>
            <a:r>
              <a:rPr lang="et-EE" sz="1000" dirty="0"/>
              <a:t>Väidetavalt nägi üks reisija rongis, kuidas mosleminaine võttis endalt hidžaabi peast – ilmselt hirmust sattuda tähelepanu alla. See reisija olevat palunud tal selle tagasi panna ja pakkunud, et tuleb temaga solidaarsuse märgiks kaasa. Nii sai alguse #IllRideWithYou. See teemaviide levis plahvatuslikult ja ringleb siiani kogu maailmas ka mitmeid tunde pärast pantvangikriisi lõppu.</a:t>
            </a:r>
          </a:p>
          <a:p>
            <a:endParaRPr lang="et-EE" sz="1000" dirty="0"/>
          </a:p>
          <a:p>
            <a:r>
              <a:rPr lang="et-EE" sz="1000" dirty="0"/>
              <a:t>Allikas: https://www.theatlantic.com/international/archive/2014/12/illridewithyou-hashtag-sydney-siege-anti-islam-australia/383765/</a:t>
            </a:r>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19</a:t>
            </a:fld>
            <a:endParaRPr lang="et-EE"/>
          </a:p>
        </p:txBody>
      </p:sp>
    </p:spTree>
    <p:extLst>
      <p:ext uri="{BB962C8B-B14F-4D97-AF65-F5344CB8AC3E}">
        <p14:creationId xmlns:p14="http://schemas.microsoft.com/office/powerpoint/2010/main" val="204117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20</a:t>
            </a:fld>
            <a:endParaRPr lang="et-EE"/>
          </a:p>
        </p:txBody>
      </p:sp>
    </p:spTree>
    <p:extLst>
      <p:ext uri="{BB962C8B-B14F-4D97-AF65-F5344CB8AC3E}">
        <p14:creationId xmlns:p14="http://schemas.microsoft.com/office/powerpoint/2010/main" val="30463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kern="1200" dirty="0">
                <a:solidFill>
                  <a:schemeClr val="tx1"/>
                </a:solidFill>
                <a:effectLst/>
                <a:latin typeface="+mn-lt"/>
              </a:rPr>
              <a:t>Donate</a:t>
            </a:r>
            <a:r>
              <a:rPr lang="et-EE"/>
              <a:t> </a:t>
            </a:r>
            <a:r>
              <a:rPr lang="et-EE" sz="1000" b="1" kern="1200" dirty="0">
                <a:solidFill>
                  <a:schemeClr val="tx1"/>
                </a:solidFill>
                <a:effectLst/>
                <a:latin typeface="+mn-lt"/>
              </a:rPr>
              <a:t>the</a:t>
            </a:r>
            <a:r>
              <a:rPr lang="et-EE"/>
              <a:t> </a:t>
            </a:r>
            <a:r>
              <a:rPr lang="et-EE" sz="1000" b="1" kern="1200" dirty="0">
                <a:solidFill>
                  <a:schemeClr val="tx1"/>
                </a:solidFill>
                <a:effectLst/>
                <a:latin typeface="+mn-lt"/>
              </a:rPr>
              <a:t>hate (anneta viha)</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Kampaania, milles iga teatatud vaenu õhutamise juhtum pööratakse annetusteks pagulaste abistamiseks. </a:t>
            </a:r>
          </a:p>
          <a:p>
            <a:r>
              <a:rPr lang="et-EE" sz="1000" u="sng" kern="1200" dirty="0">
                <a:solidFill>
                  <a:schemeClr val="tx1"/>
                </a:solidFill>
                <a:effectLst/>
                <a:latin typeface="+mn-lt"/>
                <a:hlinkClick r:id="rId3"/>
              </a:rPr>
              <a:t>https://www.youtube.com/watch?v=ykH6peLv1wk</a:t>
            </a:r>
            <a:r>
              <a:rPr lang="et-EE" sz="1000" u="none" kern="1200" dirty="0">
                <a:solidFill>
                  <a:schemeClr val="tx1"/>
                </a:solidFill>
                <a:effectLst/>
                <a:latin typeface="+mn-lt"/>
              </a:rPr>
              <a:t> (video on eemaldatud)</a:t>
            </a:r>
          </a:p>
          <a:p>
            <a:r>
              <a:rPr lang="et-EE" sz="1000" u="sng" kern="1200" dirty="0">
                <a:solidFill>
                  <a:schemeClr val="tx1"/>
                </a:solidFill>
                <a:effectLst/>
                <a:latin typeface="+mn-lt"/>
                <a:hlinkClick r:id="rId4"/>
              </a:rPr>
              <a:t>http://www.hasshilft.de/index_en.html</a:t>
            </a:r>
            <a:r>
              <a:rPr lang="et-EE"/>
              <a:t> </a:t>
            </a:r>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21</a:t>
            </a:fld>
            <a:endParaRPr lang="et-EE"/>
          </a:p>
        </p:txBody>
      </p:sp>
    </p:spTree>
    <p:extLst>
      <p:ext uri="{BB962C8B-B14F-4D97-AF65-F5344CB8AC3E}">
        <p14:creationId xmlns:p14="http://schemas.microsoft.com/office/powerpoint/2010/main" val="11103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b="0" u="sng" baseline="0" dirty="0">
                <a:solidFill>
                  <a:srgbClr val="FF0000"/>
                </a:solidFill>
              </a:rPr>
              <a:t>Following the GAMMMA sections, participants can make use of a template to take notes during the day</a:t>
            </a:r>
            <a:endParaRPr lang="et-EE" sz="1000" b="0" u="sng" dirty="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b="0" u="sng" dirty="0">
                <a:solidFill>
                  <a:srgbClr val="FF0000"/>
                </a:solidFill>
              </a:rPr>
              <a:t>The objective is to help empower CSOs to carry out effective campaigns and to shorten their learning curve by sharing experiences of earlier campaigns.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a:t>
            </a:fld>
            <a:endParaRPr lang="et-EE"/>
          </a:p>
        </p:txBody>
      </p:sp>
    </p:spTree>
    <p:extLst>
      <p:ext uri="{BB962C8B-B14F-4D97-AF65-F5344CB8AC3E}">
        <p14:creationId xmlns:p14="http://schemas.microsoft.com/office/powerpoint/2010/main"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dirty="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et-EE" sz="1000" b="0" i="0" u="none" strike="noStrike" baseline="0" dirty="0"/>
              <a:t>Nazis against Nazis – Exit Deutschland Campaign Wunsiedel [English]</a:t>
            </a:r>
          </a:p>
          <a:p>
            <a:endParaRPr lang="et-EE" sz="1000" b="1" kern="1200" dirty="0">
              <a:solidFill>
                <a:schemeClr val="tx1"/>
              </a:solidFill>
              <a:effectLst/>
              <a:latin typeface="+mn-lt"/>
              <a:ea typeface="+mn-ea"/>
              <a:cs typeface="+mn-cs"/>
            </a:endParaRPr>
          </a:p>
          <a:p>
            <a:r>
              <a:rPr lang="et-EE" sz="1000" b="1" kern="1200" dirty="0">
                <a:solidFill>
                  <a:schemeClr val="tx1"/>
                </a:solidFill>
                <a:effectLst/>
                <a:latin typeface="+mn-lt"/>
              </a:rPr>
              <a:t>Nazis</a:t>
            </a:r>
            <a:r>
              <a:rPr lang="et-EE" dirty="0"/>
              <a:t> </a:t>
            </a:r>
            <a:r>
              <a:rPr lang="et-EE" sz="1000" b="1" kern="1200" dirty="0">
                <a:solidFill>
                  <a:schemeClr val="tx1"/>
                </a:solidFill>
                <a:effectLst/>
                <a:latin typeface="+mn-lt"/>
              </a:rPr>
              <a:t>against</a:t>
            </a:r>
            <a:r>
              <a:rPr lang="et-EE" dirty="0"/>
              <a:t> </a:t>
            </a:r>
            <a:r>
              <a:rPr lang="et-EE" sz="1000" b="1" kern="1200" dirty="0">
                <a:solidFill>
                  <a:schemeClr val="tx1"/>
                </a:solidFill>
                <a:effectLst/>
                <a:latin typeface="+mn-lt"/>
              </a:rPr>
              <a:t>Nazis (natsid natside vastu)</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Uusnatside protestimarsi</a:t>
            </a:r>
            <a:r>
              <a:rPr lang="et-EE" dirty="0"/>
              <a:t> </a:t>
            </a:r>
            <a:r>
              <a:rPr lang="et-EE" sz="1000" kern="1200" baseline="0" dirty="0">
                <a:solidFill>
                  <a:schemeClr val="tx1"/>
                </a:solidFill>
                <a:effectLst/>
                <a:latin typeface="+mn-lt"/>
              </a:rPr>
              <a:t>ajal annetasid teised muuhulgas pagulasi toetavale heategevusele</a:t>
            </a:r>
            <a:r>
              <a:rPr lang="et-EE" dirty="0"/>
              <a:t> </a:t>
            </a:r>
            <a:r>
              <a:rPr lang="et-EE" sz="1000" kern="1200" baseline="0" dirty="0">
                <a:solidFill>
                  <a:schemeClr val="tx1"/>
                </a:solidFill>
                <a:effectLst/>
                <a:latin typeface="+mn-lt"/>
              </a:rPr>
              <a:t>iga meetri</a:t>
            </a:r>
            <a:r>
              <a:rPr lang="et-EE" dirty="0"/>
              <a:t> </a:t>
            </a:r>
            <a:r>
              <a:rPr lang="et-EE" sz="1000" kern="1200" baseline="0" dirty="0">
                <a:solidFill>
                  <a:schemeClr val="tx1"/>
                </a:solidFill>
                <a:effectLst/>
                <a:latin typeface="+mn-lt"/>
              </a:rPr>
              <a:t>kohta,</a:t>
            </a:r>
            <a:r>
              <a:rPr lang="et-EE" dirty="0"/>
              <a:t> </a:t>
            </a:r>
            <a:r>
              <a:rPr lang="et-EE" sz="1000" kern="1200" baseline="0" dirty="0">
                <a:solidFill>
                  <a:schemeClr val="tx1"/>
                </a:solidFill>
                <a:effectLst/>
                <a:latin typeface="+mn-lt"/>
              </a:rPr>
              <a:t>mis</a:t>
            </a:r>
            <a:r>
              <a:rPr lang="et-EE" dirty="0"/>
              <a:t> </a:t>
            </a:r>
            <a:r>
              <a:rPr lang="et-EE" sz="1000" kern="1200" baseline="0" dirty="0">
                <a:solidFill>
                  <a:schemeClr val="tx1"/>
                </a:solidFill>
                <a:effectLst/>
                <a:latin typeface="+mn-lt"/>
              </a:rPr>
              <a:t>nad</a:t>
            </a:r>
            <a:r>
              <a:rPr lang="et-EE" dirty="0"/>
              <a:t> </a:t>
            </a:r>
            <a:r>
              <a:rPr lang="et-EE" sz="1000" kern="1200" baseline="0" dirty="0">
                <a:solidFill>
                  <a:schemeClr val="tx1"/>
                </a:solidFill>
                <a:effectLst/>
                <a:latin typeface="+mn-lt"/>
              </a:rPr>
              <a:t>marssides</a:t>
            </a:r>
            <a:r>
              <a:rPr lang="et-EE" dirty="0"/>
              <a:t> </a:t>
            </a:r>
            <a:r>
              <a:rPr lang="et-EE" sz="1000" kern="1200" baseline="0" dirty="0">
                <a:solidFill>
                  <a:schemeClr val="tx1"/>
                </a:solidFill>
                <a:effectLst/>
                <a:latin typeface="+mn-lt"/>
              </a:rPr>
              <a:t>läbisid.</a:t>
            </a:r>
          </a:p>
          <a:p>
            <a:r>
              <a:rPr lang="et-EE" sz="1000" kern="1200" dirty="0">
                <a:solidFill>
                  <a:schemeClr val="tx1"/>
                </a:solidFill>
                <a:effectLst/>
                <a:latin typeface="+mn-lt"/>
              </a:rPr>
              <a:t> </a:t>
            </a:r>
          </a:p>
          <a:p>
            <a:r>
              <a:rPr lang="et-EE" sz="1000" kern="1200" dirty="0">
                <a:solidFill>
                  <a:schemeClr val="tx1"/>
                </a:solidFill>
                <a:effectLst/>
                <a:latin typeface="+mn-lt"/>
              </a:rPr>
              <a:t>Video: </a:t>
            </a:r>
            <a:r>
              <a:rPr lang="et-EE" sz="1000" u="sng" kern="1200" dirty="0">
                <a:solidFill>
                  <a:schemeClr val="tx1"/>
                </a:solidFill>
                <a:effectLst/>
                <a:latin typeface="+mn-lt"/>
                <a:hlinkClick r:id="rId3"/>
              </a:rPr>
              <a:t>https://www.youtube.com/watch?v=KvjIYl_Nlao</a:t>
            </a:r>
            <a:r>
              <a:rPr lang="et-EE" dirty="0"/>
              <a:t> </a:t>
            </a:r>
          </a:p>
          <a:p>
            <a:r>
              <a:rPr lang="et-EE" sz="1000" kern="1200" dirty="0">
                <a:solidFill>
                  <a:schemeClr val="tx1"/>
                </a:solidFill>
                <a:effectLst/>
                <a:latin typeface="+mn-lt"/>
              </a:rPr>
              <a:t>Veebileht:  </a:t>
            </a:r>
            <a:r>
              <a:rPr lang="et-EE" sz="1000" u="sng" kern="1200" dirty="0">
                <a:solidFill>
                  <a:schemeClr val="tx1"/>
                </a:solidFill>
                <a:effectLst/>
                <a:latin typeface="+mn-lt"/>
                <a:hlinkClick r:id="rId4"/>
              </a:rPr>
              <a:t>http://www.exit-deutschland.de/english/</a:t>
            </a:r>
            <a:endParaRPr lang="et-E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22</a:t>
            </a:fld>
            <a:endParaRPr lang="et-EE"/>
          </a:p>
        </p:txBody>
      </p:sp>
    </p:spTree>
    <p:extLst>
      <p:ext uri="{BB962C8B-B14F-4D97-AF65-F5344CB8AC3E}">
        <p14:creationId xmlns:p14="http://schemas.microsoft.com/office/powerpoint/2010/main" val="17972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23</a:t>
            </a:fld>
            <a:endParaRPr lang="et-EE"/>
          </a:p>
        </p:txBody>
      </p:sp>
    </p:spTree>
    <p:extLst>
      <p:ext uri="{BB962C8B-B14F-4D97-AF65-F5344CB8AC3E}">
        <p14:creationId xmlns:p14="http://schemas.microsoft.com/office/powerpoint/2010/main" val="38601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24</a:t>
            </a:fld>
            <a:endParaRPr lang="et-EE"/>
          </a:p>
        </p:txBody>
      </p:sp>
    </p:spTree>
    <p:extLst>
      <p:ext uri="{BB962C8B-B14F-4D97-AF65-F5344CB8AC3E}">
        <p14:creationId xmlns:p14="http://schemas.microsoft.com/office/powerpoint/2010/main" val="5634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25</a:t>
            </a:fld>
            <a:endParaRPr lang="et-EE"/>
          </a:p>
        </p:txBody>
      </p:sp>
    </p:spTree>
    <p:extLst>
      <p:ext uri="{BB962C8B-B14F-4D97-AF65-F5344CB8AC3E}">
        <p14:creationId xmlns:p14="http://schemas.microsoft.com/office/powerpoint/2010/main" val="56342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b="1" dirty="0"/>
              <a:t>See ja järgmised kolm slaidi määratlevad kampaania mõistet. Siin pakume ka mõned näpunäited veebipõhise ja -välise kohta. </a:t>
            </a:r>
            <a:endParaRPr lang="et-EE" sz="1000" baseline="0" dirty="0"/>
          </a:p>
          <a:p>
            <a:pPr marL="0" indent="0">
              <a:buFont typeface="Arial" panose="020B0604020202020204" pitchFamily="34" charset="0"/>
              <a:buNone/>
            </a:pPr>
            <a:endParaRPr lang="et-EE" sz="1000" dirty="0"/>
          </a:p>
          <a:p>
            <a:pPr marL="171450" indent="-171450">
              <a:buFont typeface="Arial" panose="020B0604020202020204" pitchFamily="34" charset="0"/>
              <a:buChar char="•"/>
            </a:pPr>
            <a:r>
              <a:rPr lang="et-EE" sz="1000" dirty="0"/>
              <a:t>Internet on avatud ruum. Inimesed vastavad teile. Teie postitustele, säutsudele ja videotele vastavad nii poolehoidjad kui ka vastased.</a:t>
            </a:r>
          </a:p>
          <a:p>
            <a:pPr marL="171450" indent="-171450">
              <a:buFont typeface="Arial" panose="020B0604020202020204" pitchFamily="34" charset="0"/>
              <a:buChar char="•"/>
            </a:pPr>
            <a:r>
              <a:rPr lang="et-EE" sz="1000" dirty="0"/>
              <a:t>Näide: kampaaniat #Blacklivesmatter ei koordineerita ühest kohast.</a:t>
            </a:r>
          </a:p>
          <a:p>
            <a:pPr marL="171450" indent="-171450">
              <a:buFont typeface="Arial" panose="020B0604020202020204" pitchFamily="34" charset="0"/>
              <a:buChar char="•"/>
            </a:pPr>
            <a:endParaRPr lang="et-EE" sz="1000" baseline="0" dirty="0"/>
          </a:p>
          <a:p>
            <a:r>
              <a:rPr lang="et-EE" sz="1000" dirty="0">
                <a:latin typeface="Corbel" panose="020B0503020204020204" pitchFamily="34" charset="0"/>
              </a:rPr>
              <a:t>Twitter määratleb veebikampaania korraldamist „punktide ühendamisena” – inimesed liituvad teie alustatud vestlusega ning lisavad sellele oma arvamusi ja kogemusi.</a:t>
            </a:r>
          </a:p>
          <a:p>
            <a:pPr marL="0" indent="0">
              <a:buFont typeface="Arial" panose="020B0604020202020204" pitchFamily="34" charset="0"/>
              <a:buNone/>
            </a:pPr>
            <a:endParaRPr lang="et-EE" sz="1000" baseline="0" dirty="0"/>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26</a:t>
            </a:fld>
            <a:endParaRPr lang="et-EE"/>
          </a:p>
        </p:txBody>
      </p:sp>
    </p:spTree>
    <p:extLst>
      <p:ext uri="{BB962C8B-B14F-4D97-AF65-F5344CB8AC3E}">
        <p14:creationId xmlns:p14="http://schemas.microsoft.com/office/powerpoint/2010/main" val="419999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u="sng" dirty="0"/>
              <a:t>Igapäevase kommunikatsiooni hulka kuuluvad: </a:t>
            </a:r>
          </a:p>
          <a:p>
            <a:r>
              <a:rPr lang="et-EE" sz="1000" baseline="0" dirty="0"/>
              <a:t>püüded oma organisatsiooni ja tegevust teie sihtrühmadele tutvustada;</a:t>
            </a:r>
          </a:p>
          <a:p>
            <a:r>
              <a:rPr lang="et-EE" sz="1000" baseline="0" dirty="0"/>
              <a:t>korrapärane teave, nt ürituste ajakavad;</a:t>
            </a:r>
          </a:p>
          <a:p>
            <a:r>
              <a:rPr lang="et-EE" sz="1000" baseline="0" dirty="0"/>
              <a:t>teie huvialal oluliste faktide ja arvandmete jagamine;</a:t>
            </a:r>
          </a:p>
          <a:p>
            <a:r>
              <a:rPr lang="et-EE" sz="1000" baseline="0" dirty="0"/>
              <a:t>sõnumid ja pressiteated, mis teavitavad laiemat üldsust teie tegevusest ja tulemustest;</a:t>
            </a:r>
          </a:p>
          <a:p>
            <a:r>
              <a:rPr lang="et-EE" sz="1000" baseline="0" dirty="0"/>
              <a:t>aastaaruanded jms.</a:t>
            </a:r>
          </a:p>
          <a:p>
            <a:endParaRPr lang="et-EE" sz="1000" baseline="0" dirty="0"/>
          </a:p>
          <a:p>
            <a:r>
              <a:rPr lang="et-EE" sz="1000" b="1" u="sng" baseline="0" dirty="0"/>
              <a:t>Reageeriva kommunikatsiooni hulka kuuluvad:</a:t>
            </a:r>
          </a:p>
          <a:p>
            <a:r>
              <a:rPr lang="et-EE" sz="1000" baseline="0" dirty="0"/>
              <a:t>pressiteated, kohtumised, postitused, säutsud jne, mis järgnevad (vahetult) mingile välisele juhtumile, nt terrorirünnakule, poliitiku provotseerivale väljaütlemisele, linnavalitsuse otsusele jne.</a:t>
            </a:r>
          </a:p>
          <a:p>
            <a:r>
              <a:rPr lang="et-EE" sz="1000" baseline="0" dirty="0"/>
              <a:t>Selle eesmärk on väljendada oma seisukohta ja/või kutsuda inimesi üles avaldama arvamust selle juhtumi kohta ja/või võitlema selle järelmitega, nt teie sihtrühma halveneva kuvandiga üldsuse silmis.</a:t>
            </a:r>
          </a:p>
          <a:p>
            <a:r>
              <a:rPr lang="et-EE" sz="1000" baseline="0" dirty="0"/>
              <a:t>See võib olla laiema kampaania osa, kuid võib samuti olla omaette kommunikatsiooniüritus.</a:t>
            </a:r>
          </a:p>
          <a:p>
            <a:endParaRPr lang="et-EE" sz="1000" baseline="0" dirty="0"/>
          </a:p>
          <a:p>
            <a:r>
              <a:rPr lang="et-EE" sz="1000" b="1" u="sng" baseline="0" dirty="0"/>
              <a:t>Kampaania</a:t>
            </a:r>
          </a:p>
          <a:p>
            <a:r>
              <a:rPr lang="et-EE" sz="1000" baseline="0" dirty="0"/>
              <a:t>Kampaania on sidus ja järjekindel sekkumiste, ürituste, võtete ja sõnumite kogum kindla ajavahemiku jooksul, millel on selge eesmärk, mida suudavad mõista nii teie enda töötajad ja vabatahtlikud kui ka teie sihtrühm ja/või laiem üldsus. Seda eesmärki võib kujutada tegutsemisele üleskutse kujul. Te tahate, et inimesed hakkaksid midagi tegema või lõpetaksid selle. Nt ostaksid auto, hääletaksid kandidaadi poolt, taotleksid stipendiumi või telliksid teie uudiskirja. Kampaanial on alati selgelt määratletud sihtrühm. Hea kampaania korral on kõik ettevõtmised suunatud sellele sihtrühmale, mitte kõrvalistele osapooltele. Sellegipärast ärge sulgege silmi reaktsiooni ees, mida teie kampaania võib esile kutsuda teistes peale teie sihtrühma. Võib selguda, et te ei saa seda reaktsiooni eirata, sest see häirib teie strateegiat.</a:t>
            </a:r>
            <a:endParaRPr lang="et-EE" sz="1000" dirty="0">
              <a:latin typeface="Corbel" panose="020B0503020204020204" pitchFamily="34" charset="0"/>
            </a:endParaRPr>
          </a:p>
          <a:p>
            <a:endParaRPr lang="et-EE"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27</a:t>
            </a:fld>
            <a:endParaRPr lang="et-EE"/>
          </a:p>
        </p:txBody>
      </p:sp>
    </p:spTree>
    <p:extLst>
      <p:ext uri="{BB962C8B-B14F-4D97-AF65-F5344CB8AC3E}">
        <p14:creationId xmlns:p14="http://schemas.microsoft.com/office/powerpoint/2010/main" val="406192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b="1" dirty="0"/>
              <a:t>Kommunikatsiooni ja kampaania strateegias peavad veebipõhised üritused olema alati seotud veebivälistega.</a:t>
            </a:r>
          </a:p>
          <a:p>
            <a:pPr marL="171450" indent="-171450">
              <a:buFont typeface="Arial" panose="020B0604020202020204" pitchFamily="34" charset="0"/>
              <a:buChar char="•"/>
            </a:pPr>
            <a:r>
              <a:rPr lang="et-EE" sz="1000" baseline="0" dirty="0"/>
              <a:t>Noteingang on vana näide edukast saksa kampaaniast, mille eesmärk oli võidelda sajandi algusaastatel toimunud vägivaldsete ja rassistlike rünnakute vastu. </a:t>
            </a:r>
          </a:p>
          <a:p>
            <a:pPr marL="171450" indent="-171450">
              <a:buFont typeface="Arial" panose="020B0604020202020204" pitchFamily="34" charset="0"/>
              <a:buChar char="•"/>
            </a:pPr>
            <a:r>
              <a:rPr lang="et-EE" sz="1000" baseline="0" dirty="0"/>
              <a:t>See oli veel kaua aega enne interneti laialdast levikut. </a:t>
            </a:r>
          </a:p>
          <a:p>
            <a:pPr marL="171450" indent="-171450">
              <a:buFont typeface="Arial" panose="020B0604020202020204" pitchFamily="34" charset="0"/>
              <a:buChar char="•"/>
            </a:pPr>
            <a:r>
              <a:rPr lang="et-EE" sz="1000" baseline="0" dirty="0"/>
              <a:t>See hõlmas muuhulgas silte, mida baaripidajad, poeomanikud ja eraisikud said oma ustele ja akendele kinnitada, et märkida ohutuid kohti, kuhu inimesed said põgeneda, kui neid tänaval rünnati või ähvardati. </a:t>
            </a:r>
          </a:p>
          <a:p>
            <a:pPr marL="171450" indent="-171450">
              <a:buFont typeface="Arial" panose="020B0604020202020204" pitchFamily="34" charset="0"/>
              <a:buChar char="•"/>
            </a:pPr>
            <a:r>
              <a:rPr lang="et-EE" sz="1000" baseline="0" dirty="0"/>
              <a:t>Huvi pakub just selle kampaania kiire levikutempo (hoolimata sellest, et siis ei olnud suhtlusmeediat, nagu Twitter või Facebook) ning selle lihtsus ja selge sõnum.</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28</a:t>
            </a:fld>
            <a:endParaRPr lang="et-EE"/>
          </a:p>
        </p:txBody>
      </p:sp>
    </p:spTree>
    <p:extLst>
      <p:ext uri="{BB962C8B-B14F-4D97-AF65-F5344CB8AC3E}">
        <p14:creationId xmlns:p14="http://schemas.microsoft.com/office/powerpoint/2010/main" val="192804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kern="1200" dirty="0">
                <a:solidFill>
                  <a:schemeClr val="tx1"/>
                </a:solidFill>
                <a:effectLst/>
                <a:latin typeface="+mn-lt"/>
              </a:rPr>
              <a:t>Plaza de Mayo Emad (35 jaar)</a:t>
            </a:r>
          </a:p>
          <a:p>
            <a:r>
              <a:rPr lang="et-EE" sz="1000" u="sng" kern="1200" dirty="0">
                <a:solidFill>
                  <a:schemeClr val="tx1"/>
                </a:solidFill>
                <a:effectLst/>
                <a:latin typeface="+mn-lt"/>
                <a:hlinkClick r:id="rId3"/>
              </a:rPr>
              <a:t>http://www.bbc.com/news/world-latin-america-17847134</a:t>
            </a:r>
            <a:endParaRPr lang="et-EE" sz="1000" kern="1200" dirty="0">
              <a:solidFill>
                <a:schemeClr val="tx1"/>
              </a:solidFill>
              <a:effectLst/>
              <a:latin typeface="+mn-lt"/>
              <a:ea typeface="+mn-ea"/>
              <a:cs typeface="+mn-cs"/>
            </a:endParaRPr>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29</a:t>
            </a:fld>
            <a:endParaRPr lang="et-EE"/>
          </a:p>
        </p:txBody>
      </p:sp>
    </p:spTree>
    <p:extLst>
      <p:ext uri="{BB962C8B-B14F-4D97-AF65-F5344CB8AC3E}">
        <p14:creationId xmlns:p14="http://schemas.microsoft.com/office/powerpoint/2010/main" val="64411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b="1" dirty="0"/>
              <a:t>Need küsimused juhatavad teile teed eduka alternatiivse/vastunarratiivi kampaania strateegia ettevalmistamisel.</a:t>
            </a:r>
          </a:p>
          <a:p>
            <a:pPr marL="171450" indent="-171450">
              <a:buFont typeface="Arial" panose="020B0604020202020204" pitchFamily="34" charset="0"/>
              <a:buChar char="•"/>
            </a:pPr>
            <a:r>
              <a:rPr lang="et-EE" sz="1000" baseline="0" dirty="0"/>
              <a:t>Need aitavad teil mõista, MIKS ja MIDA teie kampaania teeb. </a:t>
            </a:r>
          </a:p>
          <a:p>
            <a:pPr marL="171450" indent="-171450">
              <a:buFont typeface="Arial" panose="020B0604020202020204" pitchFamily="34" charset="0"/>
              <a:buChar char="•"/>
            </a:pPr>
            <a:r>
              <a:rPr lang="et-EE" sz="1000" baseline="0" dirty="0"/>
              <a:t>Need vastused aitavad mõista seoseid teie eesmärgi, sihtrühma ning teie sõnumi sisu ja vormi vahel. </a:t>
            </a:r>
          </a:p>
          <a:p>
            <a:pPr marL="171450" indent="-171450">
              <a:buFont typeface="Arial" panose="020B0604020202020204" pitchFamily="34" charset="0"/>
              <a:buChar char="•"/>
            </a:pPr>
            <a:r>
              <a:rPr lang="et-EE" sz="1000" baseline="0" dirty="0"/>
              <a:t>Lühidalt – kas te mõistate, mida teete? Kas teie tegevus on kõige tõhusam viis viia ellu seda, mis teil on kavas, võttes arvesse teie sihtrühma mõtteid, arvamusi, väärtusi ja käitumist?</a:t>
            </a:r>
          </a:p>
          <a:p>
            <a:pPr marL="171450" indent="-171450">
              <a:buFont typeface="Arial" panose="020B0604020202020204" pitchFamily="34" charset="0"/>
              <a:buChar char="•"/>
            </a:pPr>
            <a:endParaRPr lang="et-EE"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30</a:t>
            </a:fld>
            <a:endParaRPr lang="et-EE"/>
          </a:p>
        </p:txBody>
      </p:sp>
    </p:spTree>
    <p:extLst>
      <p:ext uri="{BB962C8B-B14F-4D97-AF65-F5344CB8AC3E}">
        <p14:creationId xmlns:p14="http://schemas.microsoft.com/office/powerpoint/2010/main" val="25993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t-EE" sz="1000" b="1" dirty="0"/>
              <a:t>Alternatiivse/vastunarratiivi kampaania eesmärgi näited</a:t>
            </a:r>
          </a:p>
          <a:p>
            <a:pPr marL="228600" indent="-228600">
              <a:buFont typeface="+mj-lt"/>
              <a:buAutoNum type="arabicPeriod"/>
            </a:pPr>
            <a:r>
              <a:rPr lang="et-EE" sz="1000" dirty="0"/>
              <a:t>Tõsta esile oma organisatsiooni ja tegevust</a:t>
            </a:r>
          </a:p>
          <a:p>
            <a:pPr marL="228600" indent="-228600">
              <a:buFont typeface="+mj-lt"/>
              <a:buAutoNum type="arabicPeriod"/>
            </a:pPr>
            <a:r>
              <a:rPr lang="et-EE" sz="1000" dirty="0"/>
              <a:t>Suurendada teadlikkust teie humanitaarsetest püüdlustest</a:t>
            </a:r>
          </a:p>
          <a:p>
            <a:pPr marL="228600" indent="-228600">
              <a:buFont typeface="+mj-lt"/>
              <a:buAutoNum type="arabicPeriod"/>
            </a:pPr>
            <a:r>
              <a:rPr lang="et-EE" sz="1000" dirty="0"/>
              <a:t>Arendada veebipõhist toetavat kogukonda</a:t>
            </a:r>
          </a:p>
          <a:p>
            <a:pPr marL="228600" indent="-228600">
              <a:buFont typeface="+mj-lt"/>
              <a:buAutoNum type="arabicPeriod"/>
            </a:pPr>
            <a:r>
              <a:rPr lang="et-EE" sz="1000" dirty="0"/>
              <a:t>Levitada uskumusi ja/või poliitilist sõnumit</a:t>
            </a:r>
          </a:p>
          <a:p>
            <a:pPr marL="228600" indent="-228600">
              <a:buFont typeface="+mj-lt"/>
              <a:buAutoNum type="arabicPeriod"/>
            </a:pPr>
            <a:r>
              <a:rPr lang="et-EE" sz="1000" dirty="0"/>
              <a:t>Suunata vastunarratiive ekstremistliku propaganda vastu</a:t>
            </a:r>
          </a:p>
          <a:p>
            <a:pPr marL="228600" indent="-228600">
              <a:buFont typeface="+mj-lt"/>
              <a:buAutoNum type="arabicPeriod"/>
            </a:pPr>
            <a:r>
              <a:rPr lang="et-EE" sz="1000" dirty="0"/>
              <a:t>Võimestada teie sihtrühma ja nende lähikondseid</a:t>
            </a:r>
          </a:p>
          <a:p>
            <a:pPr marL="0" indent="0">
              <a:buFont typeface="+mj-lt"/>
              <a:buNone/>
            </a:pPr>
            <a:endParaRPr lang="et-EE" sz="1000" dirty="0"/>
          </a:p>
          <a:p>
            <a:pPr marL="0" indent="0">
              <a:buFont typeface="+mj-lt"/>
              <a:buNone/>
            </a:pPr>
            <a:r>
              <a:rPr lang="et-EE" sz="1000" dirty="0"/>
              <a:t>3. reklaam: veebipõhise toetava kogukonna arendamine, nt </a:t>
            </a:r>
            <a:r>
              <a:rPr lang="et-EE" sz="1000" kern="1200" dirty="0">
                <a:solidFill>
                  <a:schemeClr val="tx1"/>
                </a:solidFill>
                <a:effectLst/>
                <a:latin typeface="+mn-lt"/>
              </a:rPr>
              <a:t>„Digital Nun” (digitaalne nunn): </a:t>
            </a:r>
            <a:r>
              <a:rPr lang="et-EE" sz="1000" u="sng" kern="1200" dirty="0">
                <a:solidFill>
                  <a:schemeClr val="tx1"/>
                </a:solidFill>
                <a:effectLst/>
                <a:latin typeface="+mn-lt"/>
                <a:hlinkClick r:id="rId3"/>
              </a:rPr>
              <a:t>https://twitter.com/digitalnun?lang=en</a:t>
            </a:r>
            <a:r>
              <a:rPr lang="et-EE" sz="1000" kern="1200" dirty="0">
                <a:solidFill>
                  <a:schemeClr val="tx1"/>
                </a:solidFill>
                <a:effectLst/>
                <a:latin typeface="+mn-lt"/>
              </a:rPr>
              <a:t>, </a:t>
            </a:r>
            <a:r>
              <a:rPr lang="et-EE" sz="1000" u="sng" kern="1200" dirty="0">
                <a:solidFill>
                  <a:schemeClr val="tx1"/>
                </a:solidFill>
                <a:effectLst/>
                <a:latin typeface="+mn-lt"/>
                <a:hlinkClick r:id="rId4"/>
              </a:rPr>
              <a:t>http://www.benedictinenuns.org.uk/Community/Community/prayerline.php</a:t>
            </a:r>
            <a:endParaRPr lang="et-EE" sz="1000" u="none" kern="1200" dirty="0">
              <a:solidFill>
                <a:schemeClr val="tx1"/>
              </a:solidFill>
              <a:effectLst/>
              <a:latin typeface="+mn-lt"/>
              <a:ea typeface="+mn-ea"/>
              <a:cs typeface="+mn-cs"/>
            </a:endParaRPr>
          </a:p>
          <a:p>
            <a:pPr marL="0" indent="0">
              <a:buFont typeface="+mj-lt"/>
              <a:buNone/>
            </a:pPr>
            <a:r>
              <a:rPr lang="et-EE" sz="1000" u="none" kern="1200" dirty="0">
                <a:solidFill>
                  <a:schemeClr val="tx1"/>
                </a:solidFill>
                <a:effectLst/>
                <a:latin typeface="+mn-lt"/>
              </a:rPr>
              <a:t>6. reklaam: </a:t>
            </a:r>
            <a:r>
              <a:rPr lang="et-EE" sz="1000" kern="1200" dirty="0">
                <a:solidFill>
                  <a:schemeClr val="tx1"/>
                </a:solidFill>
                <a:effectLst/>
                <a:latin typeface="+mn-lt"/>
              </a:rPr>
              <a:t>kodanikuühiskonna organisatsiooni</a:t>
            </a:r>
            <a:r>
              <a:rPr lang="et-EE" dirty="0"/>
              <a:t> </a:t>
            </a:r>
            <a:r>
              <a:rPr lang="et-EE" sz="1000" kern="1200" dirty="0">
                <a:solidFill>
                  <a:schemeClr val="tx1"/>
                </a:solidFill>
                <a:effectLst/>
                <a:latin typeface="+mn-lt"/>
              </a:rPr>
              <a:t>klientrühmade/liikmete võimestamine,</a:t>
            </a:r>
            <a:r>
              <a:rPr lang="et-EE" dirty="0"/>
              <a:t> </a:t>
            </a:r>
            <a:r>
              <a:rPr lang="et-EE" sz="1000" kern="1200" dirty="0">
                <a:solidFill>
                  <a:schemeClr val="tx1"/>
                </a:solidFill>
                <a:effectLst/>
                <a:latin typeface="+mn-lt"/>
              </a:rPr>
              <a:t>et nad levitaksid</a:t>
            </a:r>
            <a:r>
              <a:rPr lang="et-EE" dirty="0"/>
              <a:t> </a:t>
            </a:r>
            <a:r>
              <a:rPr lang="et-EE" sz="1000" kern="1200" dirty="0">
                <a:solidFill>
                  <a:schemeClr val="tx1"/>
                </a:solidFill>
                <a:effectLst/>
                <a:latin typeface="+mn-lt"/>
              </a:rPr>
              <a:t>ise oma</a:t>
            </a:r>
            <a:r>
              <a:rPr lang="et-EE" dirty="0"/>
              <a:t> </a:t>
            </a:r>
            <a:r>
              <a:rPr lang="et-EE" sz="1000" kern="1200" dirty="0">
                <a:solidFill>
                  <a:schemeClr val="tx1"/>
                </a:solidFill>
                <a:effectLst/>
                <a:latin typeface="+mn-lt"/>
              </a:rPr>
              <a:t>sõnumit, nt „Conscious Creators” (teadlikud loojad, Luke Newbold) </a:t>
            </a:r>
          </a:p>
          <a:p>
            <a:pPr marL="0" indent="0">
              <a:buFont typeface="+mj-lt"/>
              <a:buNone/>
            </a:pPr>
            <a:endParaRPr lang="et-EE" sz="1000" kern="1200" dirty="0">
              <a:solidFill>
                <a:schemeClr val="tx1"/>
              </a:solidFill>
              <a:effectLst/>
              <a:latin typeface="+mn-lt"/>
              <a:ea typeface="+mn-ea"/>
              <a:cs typeface="+mn-cs"/>
            </a:endParaRPr>
          </a:p>
          <a:p>
            <a:pPr marL="0" indent="0">
              <a:buFont typeface="+mj-lt"/>
              <a:buNone/>
            </a:pPr>
            <a:r>
              <a:rPr lang="et-EE" sz="1000" kern="1200" dirty="0">
                <a:solidFill>
                  <a:schemeClr val="tx1"/>
                </a:solidFill>
                <a:effectLst/>
                <a:latin typeface="+mn-lt"/>
              </a:rPr>
              <a:t>Teisteks eesmärkideks on näiteks: </a:t>
            </a:r>
          </a:p>
          <a:p>
            <a:pPr marL="171450" indent="-171450">
              <a:buFont typeface="Arial" panose="020B0604020202020204" pitchFamily="34" charset="0"/>
              <a:buChar char="•"/>
            </a:pPr>
            <a:r>
              <a:rPr lang="et-EE" sz="1000" kern="1200" dirty="0">
                <a:solidFill>
                  <a:schemeClr val="tx1"/>
                </a:solidFill>
                <a:effectLst/>
                <a:latin typeface="+mn-lt"/>
              </a:rPr>
              <a:t>interaktiine veebikampaania, nagu Twitteri teemaviite „Bring back our girls” (tooge meie tüdrukud tagasi) kampaania, kuid kasutades</a:t>
            </a:r>
            <a:r>
              <a:rPr lang="et-EE" dirty="0"/>
              <a:t> </a:t>
            </a:r>
            <a:r>
              <a:rPr lang="et-EE" sz="1000" kern="1200" dirty="0">
                <a:solidFill>
                  <a:schemeClr val="tx1"/>
                </a:solidFill>
                <a:effectLst/>
                <a:latin typeface="+mn-lt"/>
              </a:rPr>
              <a:t>midagi väiksemat</a:t>
            </a:r>
            <a:r>
              <a:rPr lang="et-EE" dirty="0"/>
              <a:t> </a:t>
            </a:r>
            <a:r>
              <a:rPr lang="et-EE" sz="1000" kern="1200" dirty="0">
                <a:solidFill>
                  <a:schemeClr val="tx1"/>
                </a:solidFill>
                <a:effectLst/>
                <a:latin typeface="+mn-lt"/>
              </a:rPr>
              <a:t>ja</a:t>
            </a:r>
            <a:r>
              <a:rPr lang="et-EE" dirty="0"/>
              <a:t> </a:t>
            </a:r>
            <a:r>
              <a:rPr lang="et-EE" sz="1000" kern="1200" dirty="0">
                <a:solidFill>
                  <a:schemeClr val="tx1"/>
                </a:solidFill>
                <a:effectLst/>
                <a:latin typeface="+mn-lt"/>
              </a:rPr>
              <a:t>kodanikuühiskonna</a:t>
            </a:r>
            <a:r>
              <a:rPr lang="et-EE" dirty="0"/>
              <a:t> </a:t>
            </a:r>
            <a:r>
              <a:rPr lang="et-EE" sz="1000" kern="1200" dirty="0">
                <a:solidFill>
                  <a:schemeClr val="tx1"/>
                </a:solidFill>
                <a:effectLst/>
                <a:latin typeface="+mn-lt"/>
              </a:rPr>
              <a:t>organisatsioonidele</a:t>
            </a:r>
            <a:r>
              <a:rPr lang="et-EE" dirty="0"/>
              <a:t> </a:t>
            </a:r>
            <a:r>
              <a:rPr lang="et-EE" sz="1000" kern="1200" dirty="0">
                <a:solidFill>
                  <a:schemeClr val="tx1"/>
                </a:solidFill>
                <a:effectLst/>
                <a:latin typeface="+mn-lt"/>
              </a:rPr>
              <a:t>reaalsemat;</a:t>
            </a:r>
          </a:p>
          <a:p>
            <a:pPr marL="171450" indent="-171450">
              <a:buFont typeface="Arial" panose="020B0604020202020204" pitchFamily="34" charset="0"/>
              <a:buChar char="•"/>
            </a:pPr>
            <a:r>
              <a:rPr lang="et-EE" sz="1000" b="0" kern="1200" dirty="0">
                <a:solidFill>
                  <a:schemeClr val="tx1"/>
                </a:solidFill>
                <a:effectLst/>
                <a:latin typeface="+mn-lt"/>
              </a:rPr>
              <a:t>a</a:t>
            </a:r>
            <a:r>
              <a:rPr lang="et-EE" sz="1000" kern="1200" dirty="0">
                <a:solidFill>
                  <a:schemeClr val="tx1"/>
                </a:solidFill>
                <a:effectLst/>
                <a:latin typeface="+mn-lt"/>
              </a:rPr>
              <a:t>lternatiivse</a:t>
            </a:r>
            <a:r>
              <a:rPr lang="et-EE" dirty="0"/>
              <a:t> </a:t>
            </a:r>
            <a:r>
              <a:rPr lang="et-EE" sz="1000" kern="1200" dirty="0">
                <a:solidFill>
                  <a:schemeClr val="tx1"/>
                </a:solidFill>
                <a:effectLst/>
                <a:latin typeface="+mn-lt"/>
              </a:rPr>
              <a:t>narratiivi</a:t>
            </a:r>
            <a:r>
              <a:rPr lang="et-EE" dirty="0"/>
              <a:t> </a:t>
            </a:r>
            <a:r>
              <a:rPr lang="et-EE" sz="1000" kern="1200" dirty="0">
                <a:solidFill>
                  <a:schemeClr val="tx1"/>
                </a:solidFill>
                <a:effectLst/>
                <a:latin typeface="+mn-lt"/>
              </a:rPr>
              <a:t>kampaania,</a:t>
            </a:r>
            <a:r>
              <a:rPr lang="et-EE" dirty="0"/>
              <a:t> </a:t>
            </a:r>
            <a:r>
              <a:rPr lang="et-EE" sz="1000" kern="1200" dirty="0">
                <a:solidFill>
                  <a:schemeClr val="tx1"/>
                </a:solidFill>
                <a:effectLst/>
                <a:latin typeface="+mn-lt"/>
              </a:rPr>
              <a:t>nt karjäärinõuannete</a:t>
            </a:r>
            <a:r>
              <a:rPr lang="et-EE" dirty="0"/>
              <a:t> </a:t>
            </a:r>
            <a:r>
              <a:rPr lang="et-EE" sz="1000" kern="1200" dirty="0">
                <a:solidFill>
                  <a:schemeClr val="tx1"/>
                </a:solidFill>
                <a:effectLst/>
                <a:latin typeface="+mn-lt"/>
              </a:rPr>
              <a:t>või eluks vajalike oskuste teemal, nagu </a:t>
            </a:r>
            <a:r>
              <a:rPr lang="et-EE" sz="1000" u="sng" kern="1200" dirty="0">
                <a:solidFill>
                  <a:schemeClr val="tx1"/>
                </a:solidFill>
                <a:effectLst/>
                <a:latin typeface="+mn-lt"/>
                <a:hlinkClick r:id="rId5"/>
              </a:rPr>
              <a:t>https://www.barclayslifeskills.com/</a:t>
            </a:r>
            <a:r>
              <a:rPr lang="et-EE" sz="1000" kern="1200" dirty="0">
                <a:solidFill>
                  <a:schemeClr val="tx1"/>
                </a:solidFill>
                <a:effectLst/>
                <a:latin typeface="+mn-lt"/>
              </a:rPr>
              <a:t> kui positiivsed ja tulevikku suunatud veebinarratiivid, mis on kaasavad ja seetõttu alternatiiviks negatiivsetele minevikku suunatud ekstremistlikele narratiividele isoleeritusest ja ühiskonnast eraldatusest.</a:t>
            </a:r>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31</a:t>
            </a:fld>
            <a:endParaRPr lang="et-EE"/>
          </a:p>
        </p:txBody>
      </p:sp>
    </p:spTree>
    <p:extLst>
      <p:ext uri="{BB962C8B-B14F-4D97-AF65-F5344CB8AC3E}">
        <p14:creationId xmlns:p14="http://schemas.microsoft.com/office/powerpoint/2010/main" val="354979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t-EE" sz="1000" kern="1200" dirty="0">
                <a:solidFill>
                  <a:schemeClr val="tx1"/>
                </a:solidFill>
                <a:effectLst/>
                <a:latin typeface="+mn-lt"/>
              </a:rPr>
              <a:t>Me kasutame lähenemisviisi „praktikutelt praktikutele”, mis tunnistab, et kodanikuühiskonna organisatsioonid tunnevad kõige paremini oma kohalikke olusid.</a:t>
            </a:r>
          </a:p>
          <a:p>
            <a:pPr marL="171450" indent="-171450">
              <a:buFont typeface="Arial" panose="020B0604020202020204" pitchFamily="34" charset="0"/>
              <a:buChar char="•"/>
            </a:pPr>
            <a:r>
              <a:rPr lang="et-EE" sz="1000" kern="1200" baseline="0" dirty="0">
                <a:solidFill>
                  <a:schemeClr val="tx1"/>
                </a:solidFill>
                <a:effectLst/>
                <a:latin typeface="+mn-lt"/>
              </a:rPr>
              <a:t>Seetõttu on see praktiline materjal, mida on lihtne rakendada. </a:t>
            </a:r>
          </a:p>
          <a:p>
            <a:pPr marL="171450" indent="-171450">
              <a:buFont typeface="Arial" panose="020B0604020202020204" pitchFamily="34" charset="0"/>
              <a:buChar char="•"/>
            </a:pPr>
            <a:r>
              <a:rPr lang="et-EE" sz="1000" kern="1200" baseline="0" dirty="0">
                <a:solidFill>
                  <a:schemeClr val="tx1"/>
                </a:solidFill>
                <a:effectLst/>
                <a:latin typeface="+mn-lt"/>
              </a:rPr>
              <a:t>Koolitusmaterjali võib kasutada lihtsa abivahendina, mis aitab üles ehitada oma ettevalmistustööd eduka alternatiivse või vastunarratiiviga kampaania jaoks.</a:t>
            </a:r>
          </a:p>
          <a:p>
            <a:pPr marL="171450" indent="-171450">
              <a:buFont typeface="Arial" panose="020B0604020202020204" pitchFamily="34" charset="0"/>
              <a:buChar char="•"/>
            </a:pPr>
            <a:r>
              <a:rPr lang="et-EE" sz="1000" kern="1200" dirty="0">
                <a:solidFill>
                  <a:schemeClr val="tx1"/>
                </a:solidFill>
                <a:effectLst/>
                <a:latin typeface="+mn-lt"/>
              </a:rPr>
              <a:t>Jagame edulugusid ja äpardumisi. Lisaks heade tavade tutvustamisele räägime kampaania komistuskivide loetelust, kus loetleme seda, mis sageli ebaõnnestub.</a:t>
            </a:r>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a:t>
            </a:fld>
            <a:endParaRPr lang="et-EE"/>
          </a:p>
        </p:txBody>
      </p:sp>
    </p:spTree>
    <p:extLst>
      <p:ext uri="{BB962C8B-B14F-4D97-AF65-F5344CB8AC3E}">
        <p14:creationId xmlns:p14="http://schemas.microsoft.com/office/powerpoint/2010/main"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b="1" u="sng" baseline="0" dirty="0"/>
              <a:t>Selgitage</a:t>
            </a:r>
          </a:p>
          <a:p>
            <a:pPr marL="171450" indent="-171450">
              <a:buFont typeface="Arial" panose="020B0604020202020204" pitchFamily="34" charset="0"/>
              <a:buChar char="•"/>
            </a:pPr>
            <a:r>
              <a:rPr lang="et-EE" sz="1000" baseline="0" dirty="0"/>
              <a:t>Veebikampaania peab tuginema teie organisatsiooni juba olemasolevale tegevusele, kuvandile või positsioonile.</a:t>
            </a:r>
          </a:p>
          <a:p>
            <a:pPr marL="171450" indent="-171450">
              <a:buFont typeface="Arial" panose="020B0604020202020204" pitchFamily="34" charset="0"/>
              <a:buChar char="•"/>
            </a:pPr>
            <a:r>
              <a:rPr lang="et-EE" sz="1000" baseline="0" dirty="0"/>
              <a:t>Esimene asi on küsida endalt, miks te olete enda arvates õige inimene või organisatsioon selleks, et kutsuda esile muutusi teie sihtrühma liikmete hulgas?</a:t>
            </a:r>
          </a:p>
          <a:p>
            <a:pPr marL="171450" indent="-171450">
              <a:buFont typeface="Arial" panose="020B0604020202020204" pitchFamily="34" charset="0"/>
              <a:buChar char="•"/>
            </a:pPr>
            <a:r>
              <a:rPr lang="et-EE" sz="1000" baseline="0" dirty="0"/>
              <a:t>Miks te arvate, et nad teid kuulaksid? Mis teeb teist usutava sõnumitooja? Kuidas suhtub sihtrühm teisse?  </a:t>
            </a:r>
          </a:p>
          <a:p>
            <a:pPr marL="0" indent="0">
              <a:buFont typeface="Arial" panose="020B0604020202020204" pitchFamily="34" charset="0"/>
              <a:buNone/>
            </a:pPr>
            <a:endParaRPr lang="et-EE" sz="1000" baseline="0" dirty="0"/>
          </a:p>
          <a:p>
            <a:pPr marL="171450" indent="-171450">
              <a:buFont typeface="Arial" panose="020B0604020202020204" pitchFamily="34" charset="0"/>
              <a:buChar char="•"/>
            </a:pPr>
            <a:r>
              <a:rPr lang="et-EE" sz="1000" baseline="0" dirty="0"/>
              <a:t>Abiküsimus: kas teie väärtused leiavad vastukaja teie sihtrühma käitumises? </a:t>
            </a:r>
          </a:p>
          <a:p>
            <a:pPr marL="171450" indent="-171450">
              <a:buFont typeface="Arial" panose="020B0604020202020204" pitchFamily="34" charset="0"/>
              <a:buChar char="•"/>
            </a:pPr>
            <a:r>
              <a:rPr lang="et-EE" sz="1000" baseline="0" dirty="0"/>
              <a:t>Näiteks vaadake Covey mõjuringi ja huviringi.</a:t>
            </a:r>
          </a:p>
          <a:p>
            <a:pPr marL="0" indent="0">
              <a:buFont typeface="Arial" panose="020B0604020202020204" pitchFamily="34" charset="0"/>
              <a:buNone/>
            </a:pPr>
            <a:endParaRPr lang="et-EE" sz="1000" baseline="0" dirty="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dirty="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000" dirty="0"/>
              <a:t>Allikas: Alicia Kearns, 2. slaid „Millest alustada?”</a:t>
            </a:r>
          </a:p>
          <a:p>
            <a:pPr marL="285750" lvl="2" indent="-285750">
              <a:spcAft>
                <a:spcPts val="600"/>
              </a:spcAft>
              <a:buClrTx/>
              <a:buFont typeface="Arial" panose="020B0604020202020204" pitchFamily="34" charset="0"/>
              <a:buChar char="•"/>
            </a:pPr>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32</a:t>
            </a:fld>
            <a:endParaRPr lang="et-EE"/>
          </a:p>
        </p:txBody>
      </p:sp>
    </p:spTree>
    <p:extLst>
      <p:ext uri="{BB962C8B-B14F-4D97-AF65-F5344CB8AC3E}">
        <p14:creationId xmlns:p14="http://schemas.microsoft.com/office/powerpoint/2010/main" val="193973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t-EE" sz="1000" b="1" u="sng" dirty="0"/>
              <a:t>Kuidas määratleda selgeid eesmärke ja edu näitajaid?</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t-EE" sz="1000" b="1" u="sng"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t-EE" sz="1000" dirty="0"/>
              <a:t>Seda tuleb teha selleks, et mõju saaks jooksvalt jälgida ja mõõta. Pidev jälgimine aitab kahes asjas: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baseline="0" dirty="0"/>
              <a:t>see aitab teil mõista, kas te valisite oma kampaaniale õige lähenemisviisi ja kas teie pingutustel on soovitud tulemused, näiteks kui kavatsete mobiliseerida 10 nädalaga 100 inimest, peab uute mobiliseeritud inimeste arv kasvama iga nädalaga kümne võrra;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baseline="0" dirty="0"/>
              <a:t>see aitab teil mõista oma kampaania tugevaid külgi ja ka vigu. </a:t>
            </a:r>
            <a:r>
              <a:rPr lang="et-EE" sz="1000" dirty="0"/>
              <a:t>See võimaldab teil oma kampaaniat pidevalt täiustada ja kohandada. Näiteks kui te ei saa oma Facebooki postitustele sihtrühmalt vastust, siis võiksite kaaluda, kas Facebook on nendega suhtlemiseks õige vahend.</a:t>
            </a:r>
            <a:r>
              <a:rPr lang="et-EE" dirty="0"/>
              <a:t> </a:t>
            </a:r>
            <a:br>
              <a:rPr dirty="0"/>
            </a:br>
            <a:endParaRPr lang="et-EE" sz="100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t-EE" sz="1000" baseline="0" dirty="0"/>
              <a:t>Reeglina te </a:t>
            </a:r>
            <a:r>
              <a:rPr lang="et-EE" sz="1000" u="sng" baseline="0" dirty="0"/>
              <a:t>ei saa</a:t>
            </a:r>
            <a:r>
              <a:rPr lang="et-EE" sz="1000" baseline="0" dirty="0"/>
              <a:t> mõõta oma sihtrühma radikaliseerumisastme suurenemist või vähenemist, sest teie organisatsioon ei suuda sellist uuringut teha ja teie kampaania pingutused ei ole otseselt seotud teie sihtrühma suhtumise, mõtteviisi või tegevuse muutustega.</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t-EE" sz="1000" baseline="0" dirty="0"/>
              <a:t>Sellegipoolest te </a:t>
            </a:r>
            <a:r>
              <a:rPr lang="et-EE" sz="1000" u="sng" baseline="0" dirty="0"/>
              <a:t>saate</a:t>
            </a:r>
            <a:r>
              <a:rPr lang="et-EE" sz="1000" baseline="0" dirty="0"/>
              <a:t> mõõta teie või teie organisatsiooni poole pöördunud inimeste arvu.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Näiteks teie tegevuses osalejate, teie organisatsiooni vabatahtlike, toetuse või nõustamise avalduste arvu suurenemine x võrra kindla ajavahemiku jooksul.</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33</a:t>
            </a:fld>
            <a:endParaRPr lang="et-EE"/>
          </a:p>
        </p:txBody>
      </p:sp>
    </p:spTree>
    <p:extLst>
      <p:ext uri="{BB962C8B-B14F-4D97-AF65-F5344CB8AC3E}">
        <p14:creationId xmlns:p14="http://schemas.microsoft.com/office/powerpoint/2010/main" val="190017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b="1" dirty="0"/>
              <a:t>Abiküsimused</a:t>
            </a:r>
          </a:p>
          <a:p>
            <a:endParaRPr lang="et-EE" dirty="0"/>
          </a:p>
          <a:p>
            <a:r>
              <a:rPr lang="et-EE"/>
              <a:t>Mitme inimeseni te oma sihtrühmast jõuate?</a:t>
            </a:r>
          </a:p>
          <a:p>
            <a:r>
              <a:rPr lang="et-EE"/>
              <a:t>Mis on üleskutse tegutsemiseks?</a:t>
            </a:r>
          </a:p>
          <a:p>
            <a:endParaRPr lang="et-E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35</a:t>
            </a:fld>
            <a:endParaRPr lang="et-EE"/>
          </a:p>
        </p:txBody>
      </p:sp>
    </p:spTree>
    <p:extLst>
      <p:ext uri="{BB962C8B-B14F-4D97-AF65-F5344CB8AC3E}">
        <p14:creationId xmlns:p14="http://schemas.microsoft.com/office/powerpoint/2010/main" val="316003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u="sng" dirty="0"/>
              <a:t>Võtke oma sihtrühm luubi alla – määrake see aina täpsemalt kindlaks.</a:t>
            </a:r>
          </a:p>
          <a:p>
            <a:endParaRPr lang="et-EE" sz="1000" dirty="0"/>
          </a:p>
          <a:p>
            <a:pPr marL="171450" indent="-171450">
              <a:buFont typeface="Arial" panose="020B0604020202020204" pitchFamily="34" charset="0"/>
              <a:buChar char="•"/>
            </a:pPr>
            <a:r>
              <a:rPr lang="et-EE" sz="1000" dirty="0"/>
              <a:t>Ohustatud noored, vanemad, pere, sõbrad, õpetajad jne</a:t>
            </a:r>
          </a:p>
          <a:p>
            <a:pPr marL="171450" indent="-171450">
              <a:buFont typeface="Arial" panose="020B0604020202020204" pitchFamily="34" charset="0"/>
              <a:buChar char="•"/>
            </a:pPr>
            <a:r>
              <a:rPr lang="et-EE" sz="1000" dirty="0"/>
              <a:t>Mehed või naised Kultuuritaust</a:t>
            </a:r>
          </a:p>
          <a:p>
            <a:pPr marL="171450" indent="-171450">
              <a:buFont typeface="Arial" panose="020B0604020202020204" pitchFamily="34" charset="0"/>
              <a:buChar char="•"/>
            </a:pPr>
            <a:r>
              <a:rPr lang="et-EE" sz="1000" dirty="0"/>
              <a:t>Sotsiaalse kaasatuse tase Sissetulekud Haridus</a:t>
            </a:r>
          </a:p>
          <a:p>
            <a:pPr marL="171450" indent="-171450">
              <a:buFont typeface="Arial" panose="020B0604020202020204" pitchFamily="34" charset="0"/>
              <a:buChar char="•"/>
            </a:pPr>
            <a:r>
              <a:rPr lang="et-EE" sz="1000" dirty="0"/>
              <a:t>Töötavad või töötud</a:t>
            </a:r>
          </a:p>
          <a:p>
            <a:pPr marL="171450" indent="-171450">
              <a:buFont typeface="Arial" panose="020B0604020202020204" pitchFamily="34" charset="0"/>
              <a:buChar char="•"/>
            </a:pPr>
            <a:r>
              <a:rPr lang="et-EE" sz="1000" dirty="0"/>
              <a:t>Sotsiaalne keskkond – kaitsev või lubav</a:t>
            </a:r>
          </a:p>
          <a:p>
            <a:pPr marL="171450" indent="-171450">
              <a:buFont typeface="Arial" panose="020B0604020202020204" pitchFamily="34" charset="0"/>
              <a:buChar char="•"/>
            </a:pPr>
            <a:r>
              <a:rPr lang="et-EE" sz="1000" dirty="0"/>
              <a:t>Radikaalne mõtteviis on uus asi või varem radikaliseerunud</a:t>
            </a:r>
          </a:p>
          <a:p>
            <a:pPr marL="171450" indent="-171450">
              <a:buFont typeface="Arial" panose="020B0604020202020204" pitchFamily="34" charset="0"/>
              <a:buChar char="•"/>
            </a:pPr>
            <a:r>
              <a:rPr lang="et-EE" sz="1000" dirty="0"/>
              <a:t>Elukoht </a:t>
            </a:r>
          </a:p>
          <a:p>
            <a:pPr marL="171450" indent="-171450">
              <a:buFont typeface="Arial" panose="020B0604020202020204" pitchFamily="34" charset="0"/>
              <a:buChar char="•"/>
            </a:pPr>
            <a:r>
              <a:rPr lang="et-EE" sz="1000" dirty="0"/>
              <a:t>Innustuvad usust või poliitikast</a:t>
            </a:r>
          </a:p>
          <a:p>
            <a:pPr marL="171450" indent="-171450">
              <a:buFont typeface="Arial" panose="020B0604020202020204" pitchFamily="34" charset="0"/>
              <a:buChar char="•"/>
            </a:pPr>
            <a:r>
              <a:rPr lang="et-EE" sz="1000" dirty="0"/>
              <a:t>Avatud arvamusi ja mõtteid vahetama</a:t>
            </a:r>
          </a:p>
          <a:p>
            <a:endParaRPr lang="et-EE" sz="1000" dirty="0"/>
          </a:p>
          <a:p>
            <a:r>
              <a:rPr lang="et-EE" sz="1000" dirty="0"/>
              <a:t>Rohkem küsimusi teie sihtrühma kohta näete järgmistel slaididel.</a:t>
            </a:r>
          </a:p>
          <a:p>
            <a:endParaRPr lang="et-EE"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t-EE" sz="1000" dirty="0"/>
              <a:t>Tutvuge ka EFD juhendiga „Kuidas oma sihtrühma kindlaks määrata”. See saadetakse osalejatele.</a:t>
            </a:r>
          </a:p>
          <a:p>
            <a:endParaRPr lang="et-EE"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36</a:t>
            </a:fld>
            <a:endParaRPr lang="et-EE"/>
          </a:p>
        </p:txBody>
      </p:sp>
    </p:spTree>
    <p:extLst>
      <p:ext uri="{BB962C8B-B14F-4D97-AF65-F5344CB8AC3E}">
        <p14:creationId xmlns:p14="http://schemas.microsoft.com/office/powerpoint/2010/main" val="4131171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37</a:t>
            </a:fld>
            <a:endParaRPr lang="et-EE"/>
          </a:p>
        </p:txBody>
      </p:sp>
    </p:spTree>
    <p:extLst>
      <p:ext uri="{BB962C8B-B14F-4D97-AF65-F5344CB8AC3E}">
        <p14:creationId xmlns:p14="http://schemas.microsoft.com/office/powerpoint/2010/main" val="3112199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b="1" dirty="0"/>
              <a:t>Kas tunnete hästi oma sihtrühma?</a:t>
            </a:r>
          </a:p>
          <a:p>
            <a:pPr marL="0" indent="0">
              <a:buFont typeface="Arial" panose="020B0604020202020204" pitchFamily="34" charset="0"/>
              <a:buNone/>
            </a:pPr>
            <a:r>
              <a:rPr lang="et-EE" dirty="0"/>
              <a:t>Esitage endale õigeid küsimusi.</a:t>
            </a:r>
          </a:p>
          <a:p>
            <a:pPr marL="0" indent="0">
              <a:buFont typeface="Arial" panose="020B0604020202020204" pitchFamily="34" charset="0"/>
              <a:buNone/>
            </a:pPr>
            <a:endParaRPr lang="et-EE" b="0" baseline="0" dirty="0"/>
          </a:p>
          <a:p>
            <a:pPr marL="0" indent="0">
              <a:buFont typeface="Arial" panose="020B0604020202020204" pitchFamily="34" charset="0"/>
              <a:buNone/>
            </a:pPr>
            <a:r>
              <a:rPr lang="et-EE" b="0" i="1" baseline="0" dirty="0"/>
              <a:t>NB! Vaadake küsimuste näiteid ka eelmistel ja järgmistel slaididel.</a:t>
            </a:r>
          </a:p>
          <a:p>
            <a:pPr marL="0" indent="0">
              <a:buFont typeface="Arial" panose="020B0604020202020204" pitchFamily="34" charset="0"/>
              <a:buNone/>
            </a:pPr>
            <a:endParaRPr lang="et-EE" b="0" baseline="0" dirty="0"/>
          </a:p>
          <a:p>
            <a:pPr marL="0" indent="0">
              <a:buFont typeface="Arial" panose="020B0604020202020204" pitchFamily="34" charset="0"/>
              <a:buNone/>
            </a:pPr>
            <a:r>
              <a:rPr lang="et-EE" b="0" baseline="0" dirty="0"/>
              <a:t>See kava põhineb kaubanduslike turundusstrateegiatega seotud kogemustel.</a:t>
            </a:r>
          </a:p>
          <a:p>
            <a:pPr marL="0" indent="0">
              <a:buFont typeface="Arial" panose="020B0604020202020204" pitchFamily="34" charset="0"/>
              <a:buNone/>
            </a:pPr>
            <a:endParaRPr lang="et-EE" b="0" baseline="0" dirty="0"/>
          </a:p>
          <a:p>
            <a:pPr marL="0" indent="0">
              <a:buFont typeface="Arial" panose="020B0604020202020204" pitchFamily="34" charset="0"/>
              <a:buNone/>
            </a:pPr>
            <a:r>
              <a:rPr lang="et-EE" b="0" baseline="0" dirty="0"/>
              <a:t>Alicia Kearnsi esitlusest </a:t>
            </a:r>
          </a:p>
          <a:p>
            <a:pPr marL="285750" lvl="0" indent="-285750">
              <a:buFont typeface="Arial" charset="0"/>
              <a:buChar char="•"/>
            </a:pPr>
            <a:r>
              <a:rPr lang="et-EE" sz="1200" b="0" dirty="0"/>
              <a:t>Kuidas nad saavad teavet ja annavad seda edasi?</a:t>
            </a:r>
          </a:p>
          <a:p>
            <a:pPr marL="285750" lvl="0" indent="-285750">
              <a:buFont typeface="Arial" charset="0"/>
              <a:buChar char="•"/>
            </a:pPr>
            <a:r>
              <a:rPr lang="et-EE" sz="1200" b="0" dirty="0"/>
              <a:t>Milline on nende eluolu?</a:t>
            </a:r>
          </a:p>
          <a:p>
            <a:pPr marL="285750" lvl="0" indent="-285750">
              <a:buFont typeface="Arial" charset="0"/>
              <a:buChar char="•"/>
            </a:pPr>
            <a:r>
              <a:rPr lang="et-EE" sz="1200" b="0" dirty="0">
                <a:latin typeface="Arial" charset="0"/>
              </a:rPr>
              <a:t>Mis keelt nad kasutavad?</a:t>
            </a:r>
          </a:p>
          <a:p>
            <a:pPr marL="285750" lvl="0" indent="-285750">
              <a:buFont typeface="Arial" charset="0"/>
              <a:buChar char="•"/>
            </a:pPr>
            <a:r>
              <a:rPr lang="et-EE" sz="1200" b="0" dirty="0">
                <a:latin typeface="Arial" charset="0"/>
              </a:rPr>
              <a:t>Mida nad tajuvad?</a:t>
            </a:r>
            <a:endParaRPr lang="et-EE" sz="1200" b="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38</a:t>
            </a:fld>
            <a:endParaRPr lang="et-EE"/>
          </a:p>
        </p:txBody>
      </p:sp>
    </p:spTree>
    <p:extLst>
      <p:ext uri="{BB962C8B-B14F-4D97-AF65-F5344CB8AC3E}">
        <p14:creationId xmlns:p14="http://schemas.microsoft.com/office/powerpoint/2010/main" val="75524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b="0" u="sng" dirty="0">
                <a:latin typeface="+mn-lt"/>
              </a:rPr>
              <a:t>Hand-out of drawing paper</a:t>
            </a:r>
          </a:p>
          <a:p>
            <a:pPr marL="0" indent="0">
              <a:buFont typeface="Arial" panose="020B0604020202020204" pitchFamily="34" charset="0"/>
              <a:buNone/>
            </a:pPr>
            <a:endParaRPr lang="et-EE" sz="1000" b="0" baseline="0" dirty="0">
              <a:latin typeface="+mn-lt"/>
            </a:endParaRPr>
          </a:p>
          <a:p>
            <a:pPr marL="0" indent="0">
              <a:buFont typeface="Arial" panose="020B0604020202020204" pitchFamily="34" charset="0"/>
              <a:buNone/>
            </a:pPr>
            <a:r>
              <a:rPr lang="et-EE" sz="1000" b="0" baseline="0" dirty="0">
                <a:latin typeface="+mn-lt"/>
              </a:rPr>
              <a:t>Küsimused võivad aidata joonistusele üksikasju lisada. </a:t>
            </a:r>
          </a:p>
          <a:p>
            <a:pPr marL="171450" indent="-171450">
              <a:buFont typeface="Arial" panose="020B0604020202020204" pitchFamily="34" charset="0"/>
              <a:buChar char="•"/>
            </a:pPr>
            <a:r>
              <a:rPr lang="et-EE" sz="1000" b="0" baseline="0" dirty="0">
                <a:latin typeface="+mn-lt"/>
              </a:rPr>
              <a:t>Mis on teie sihtrühma keskmine vanus? </a:t>
            </a:r>
          </a:p>
          <a:p>
            <a:pPr marL="171450" indent="-171450">
              <a:buFont typeface="Arial" panose="020B0604020202020204" pitchFamily="34" charset="0"/>
              <a:buChar char="•"/>
            </a:pPr>
            <a:r>
              <a:rPr lang="et-EE" sz="1000" b="0" baseline="0" dirty="0">
                <a:latin typeface="+mn-lt"/>
              </a:rPr>
              <a:t>Millest te oma sihtrühmaga räägite? </a:t>
            </a:r>
          </a:p>
          <a:p>
            <a:pPr marL="171450" indent="-171450">
              <a:buFont typeface="Arial" panose="020B0604020202020204" pitchFamily="34" charset="0"/>
              <a:buChar char="•"/>
            </a:pPr>
            <a:r>
              <a:rPr lang="et-EE" sz="1000" b="0" baseline="0" dirty="0">
                <a:latin typeface="+mn-lt"/>
              </a:rPr>
              <a:t>Mis on teie sihtrühma kuuluvate inimeste põhiline jututeema? </a:t>
            </a:r>
          </a:p>
          <a:p>
            <a:pPr marL="171450" indent="-171450">
              <a:buFont typeface="Arial" panose="020B0604020202020204" pitchFamily="34" charset="0"/>
              <a:buChar char="•"/>
            </a:pPr>
            <a:r>
              <a:rPr lang="et-EE" sz="1000" b="0" baseline="0" dirty="0">
                <a:latin typeface="+mn-lt"/>
              </a:rPr>
              <a:t>Milline näeb välja teie sihtrühma sotsiaalne keskkond?</a:t>
            </a:r>
          </a:p>
          <a:p>
            <a:pPr marL="171450" indent="-171450">
              <a:buFont typeface="Arial" panose="020B0604020202020204" pitchFamily="34" charset="0"/>
              <a:buChar char="•"/>
            </a:pPr>
            <a:endParaRPr lang="et-EE" sz="1000" b="0" baseline="0" dirty="0">
              <a:latin typeface="+mn-lt"/>
            </a:endParaRPr>
          </a:p>
          <a:p>
            <a:pPr marL="171450" lvl="0" indent="-171450">
              <a:buFont typeface="Arial" panose="020B0604020202020204" pitchFamily="34" charset="0"/>
              <a:buChar char="•"/>
            </a:pPr>
            <a:r>
              <a:rPr lang="et-EE" sz="1000" b="0" dirty="0">
                <a:latin typeface="+mn-lt"/>
              </a:rPr>
              <a:t>Kuidas nad saavad teavet ja annavad seda edasi?</a:t>
            </a:r>
          </a:p>
          <a:p>
            <a:pPr marL="171450" lvl="0" indent="-171450">
              <a:buFont typeface="Arial" panose="020B0604020202020204" pitchFamily="34" charset="0"/>
              <a:buChar char="•"/>
            </a:pPr>
            <a:r>
              <a:rPr lang="et-EE" sz="1000" b="0" dirty="0">
                <a:latin typeface="+mn-lt"/>
              </a:rPr>
              <a:t>Milline on nende eluolu?</a:t>
            </a:r>
          </a:p>
          <a:p>
            <a:pPr marL="171450" lvl="0" indent="-171450">
              <a:buFont typeface="Arial" panose="020B0604020202020204" pitchFamily="34" charset="0"/>
              <a:buChar char="•"/>
            </a:pPr>
            <a:r>
              <a:rPr lang="et-EE" sz="1000" b="0" dirty="0">
                <a:latin typeface="+mn-lt"/>
              </a:rPr>
              <a:t>Mis keelt nad kasutavad?</a:t>
            </a:r>
          </a:p>
          <a:p>
            <a:pPr marL="171450" lvl="0" indent="-171450">
              <a:buFont typeface="Arial" panose="020B0604020202020204" pitchFamily="34" charset="0"/>
              <a:buChar char="•"/>
            </a:pPr>
            <a:r>
              <a:rPr lang="et-EE" sz="1000" b="0" dirty="0">
                <a:latin typeface="+mn-lt"/>
              </a:rPr>
              <a:t>Mida nad tajuvad?</a:t>
            </a:r>
          </a:p>
          <a:p>
            <a:pPr marL="171450" indent="-171450">
              <a:buFont typeface="Arial" panose="020B0604020202020204" pitchFamily="34" charset="0"/>
              <a:buChar char="•"/>
            </a:pPr>
            <a:endParaRPr lang="et-EE" sz="1000" b="0" dirty="0">
              <a:latin typeface="+mn-lt"/>
            </a:endParaRPr>
          </a:p>
          <a:p>
            <a:pPr marL="0" indent="0">
              <a:buFont typeface="Arial" panose="020B0604020202020204" pitchFamily="34" charset="0"/>
              <a:buNone/>
            </a:pPr>
            <a:r>
              <a:rPr lang="et-EE" sz="1000" b="0" dirty="0">
                <a:latin typeface="+mn-lt"/>
              </a:rPr>
              <a:t>Eristage erinevaid sihtrühmi:</a:t>
            </a:r>
          </a:p>
          <a:p>
            <a:pPr marL="171450" indent="-171450">
              <a:buFont typeface="Arial" panose="020B0604020202020204" pitchFamily="34" charset="0"/>
              <a:buChar char="•"/>
            </a:pPr>
            <a:r>
              <a:rPr lang="et-EE" sz="1000" b="0" dirty="0">
                <a:latin typeface="+mn-lt"/>
              </a:rPr>
              <a:t>noored, lapsevanemad, sotsiaalne keskkond;</a:t>
            </a:r>
          </a:p>
          <a:p>
            <a:pPr marL="171450" indent="-171450">
              <a:buFont typeface="Arial" panose="020B0604020202020204" pitchFamily="34" charset="0"/>
              <a:buChar char="•"/>
            </a:pPr>
            <a:r>
              <a:rPr lang="et-EE" sz="1000" b="0" dirty="0">
                <a:latin typeface="+mn-lt"/>
              </a:rPr>
              <a:t>rändajad, madal või kõrge sissetulekute tase, madal või kõrge haridustase, töötavad või töötud;</a:t>
            </a:r>
          </a:p>
          <a:p>
            <a:pPr marL="171450" indent="-171450">
              <a:buFont typeface="Arial" panose="020B0604020202020204" pitchFamily="34" charset="0"/>
              <a:buChar char="•"/>
            </a:pPr>
            <a:r>
              <a:rPr lang="et-EE" sz="1000" b="0" baseline="0" dirty="0">
                <a:latin typeface="+mn-lt"/>
              </a:rPr>
              <a:t>ühiskonnaaelusse kaasatud, ühiskonna poolt tõrjutud;</a:t>
            </a:r>
          </a:p>
          <a:p>
            <a:pPr marL="171450" indent="-171450">
              <a:buFont typeface="Arial" panose="020B0604020202020204" pitchFamily="34" charset="0"/>
              <a:buChar char="•"/>
            </a:pPr>
            <a:r>
              <a:rPr lang="et-EE" sz="1000" b="0" baseline="0" dirty="0">
                <a:latin typeface="+mn-lt"/>
              </a:rPr>
              <a:t>innustuvad usust või poliitikast;</a:t>
            </a:r>
          </a:p>
          <a:p>
            <a:pPr marL="171450" indent="-171450">
              <a:buFont typeface="Arial" panose="020B0604020202020204" pitchFamily="34" charset="0"/>
              <a:buChar char="•"/>
            </a:pPr>
            <a:r>
              <a:rPr lang="et-EE" sz="1000" b="0" baseline="0" dirty="0">
                <a:latin typeface="+mn-lt"/>
              </a:rPr>
              <a:t>sotsiaalne keskkond – kaitsev või lubav;</a:t>
            </a:r>
          </a:p>
          <a:p>
            <a:pPr marL="171450" indent="-171450">
              <a:buFont typeface="Arial" panose="020B0604020202020204" pitchFamily="34" charset="0"/>
              <a:buChar char="•"/>
            </a:pPr>
            <a:r>
              <a:rPr lang="et-EE" sz="1000" b="0" baseline="0" dirty="0">
                <a:latin typeface="+mn-lt"/>
              </a:rPr>
              <a:t>huvitatud radikaalsest mõtlemisviisist või selles kogenud;</a:t>
            </a:r>
          </a:p>
          <a:p>
            <a:pPr marL="171450" indent="-171450">
              <a:buFont typeface="Arial" panose="020B0604020202020204" pitchFamily="34" charset="0"/>
              <a:buChar char="•"/>
            </a:pPr>
            <a:r>
              <a:rPr lang="et-EE" sz="1000" b="0" baseline="0" dirty="0">
                <a:latin typeface="+mn-lt"/>
              </a:rPr>
              <a:t>passiivne sihtrühm propagandale või aktiivselt ekstremistlikus narratiivis osalev;</a:t>
            </a:r>
          </a:p>
          <a:p>
            <a:pPr marL="171450" indent="-171450">
              <a:buFont typeface="Arial" panose="020B0604020202020204" pitchFamily="34" charset="0"/>
              <a:buChar char="•"/>
            </a:pPr>
            <a:r>
              <a:rPr lang="et-EE" sz="1000" b="0" baseline="0" dirty="0">
                <a:latin typeface="+mn-lt"/>
              </a:rPr>
              <a:t>radikaalse mõtlemisviisi või käitumise tase – avatus arvamuste ja mõttevahetuseks.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39</a:t>
            </a:fld>
            <a:endParaRPr lang="et-EE"/>
          </a:p>
        </p:txBody>
      </p:sp>
    </p:spTree>
    <p:extLst>
      <p:ext uri="{BB962C8B-B14F-4D97-AF65-F5344CB8AC3E}">
        <p14:creationId xmlns:p14="http://schemas.microsoft.com/office/powerpoint/2010/main" val="2599350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t-EE" sz="1000" dirty="0"/>
              <a:t>Tutvuge Euroopa Demokraatia Sihtasutuse väljaande „Lessons Learned” (Saadud õppetunnid) osa „What to do and what not” (Mida teha ja mida mitte).</a:t>
            </a:r>
          </a:p>
          <a:p>
            <a:pPr marL="171450" indent="-171450">
              <a:buFont typeface="Arial" panose="020B0604020202020204" pitchFamily="34" charset="0"/>
              <a:buChar char="•"/>
            </a:pPr>
            <a:r>
              <a:rPr lang="et-EE" sz="1000" baseline="0" dirty="0"/>
              <a:t>Selles on kasulikku teavet varasematest kampaaniatest, mis on pärit Euroopa Demokraatia Sihtasutuse tehtud üle 50 intervjuust kodanikuühiskonna organisatsioonidega, lisaks on selles ülevaade teemakohasest kirjandusest ja hinnanguid.</a:t>
            </a:r>
            <a:r>
              <a:rPr lang="et-EE" sz="1000" dirty="0"/>
              <a:t>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40</a:t>
            </a:fld>
            <a:endParaRPr lang="et-EE"/>
          </a:p>
        </p:txBody>
      </p:sp>
    </p:spTree>
    <p:extLst>
      <p:ext uri="{BB962C8B-B14F-4D97-AF65-F5344CB8AC3E}">
        <p14:creationId xmlns:p14="http://schemas.microsoft.com/office/powerpoint/2010/main" val="3055134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41</a:t>
            </a:fld>
            <a:endParaRPr lang="et-EE"/>
          </a:p>
        </p:txBody>
      </p:sp>
    </p:spTree>
    <p:extLst>
      <p:ext uri="{BB962C8B-B14F-4D97-AF65-F5344CB8AC3E}">
        <p14:creationId xmlns:p14="http://schemas.microsoft.com/office/powerpoint/2010/main" val="56342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dirty="0"/>
              <a:t>Rühmavestlus 10 min</a:t>
            </a:r>
          </a:p>
          <a:p>
            <a:endParaRPr lang="et-EE" sz="1000" baseline="0" dirty="0"/>
          </a:p>
          <a:p>
            <a:pPr marL="0" indent="0">
              <a:buFont typeface="Arial" panose="020B0604020202020204" pitchFamily="34" charset="0"/>
              <a:buNone/>
            </a:pPr>
            <a:r>
              <a:rPr lang="et-EE" sz="1000" u="sng" dirty="0"/>
              <a:t>Alternatiivsed narratiivid:</a:t>
            </a:r>
          </a:p>
          <a:p>
            <a:pPr marL="171450" indent="-171450">
              <a:buFont typeface="Arial" panose="020B0604020202020204" pitchFamily="34" charset="0"/>
              <a:buChar char="•"/>
            </a:pPr>
            <a:r>
              <a:rPr lang="et-EE" sz="1000" dirty="0"/>
              <a:t>positiivne lugu, peegeldab rühma identiteeti;</a:t>
            </a:r>
          </a:p>
          <a:p>
            <a:pPr marL="171450" indent="-171450">
              <a:buFont typeface="Arial" panose="020B0604020202020204" pitchFamily="34" charset="0"/>
              <a:buChar char="•"/>
            </a:pPr>
            <a:r>
              <a:rPr lang="et-EE" sz="1000" dirty="0"/>
              <a:t>kaasamisele suunatud, võimestav;</a:t>
            </a:r>
          </a:p>
          <a:p>
            <a:pPr marL="171450" indent="-171450">
              <a:buFont typeface="Arial" panose="020B0604020202020204" pitchFamily="34" charset="0"/>
              <a:buChar char="•"/>
            </a:pPr>
            <a:r>
              <a:rPr lang="et-EE" sz="1000" dirty="0"/>
              <a:t>tugineb teie organisatsiooni või algatuse tugevatele külgedele;</a:t>
            </a:r>
          </a:p>
          <a:p>
            <a:pPr marL="171450" indent="-171450">
              <a:buFont typeface="Arial" panose="020B0604020202020204" pitchFamily="34" charset="0"/>
              <a:buChar char="•"/>
            </a:pPr>
            <a:r>
              <a:rPr lang="et-EE" sz="1000" dirty="0"/>
              <a:t>te kuulute, te sobite, te võite edu saavutada;</a:t>
            </a:r>
          </a:p>
          <a:p>
            <a:pPr marL="171450" indent="-171450">
              <a:buFont typeface="Arial" panose="020B0604020202020204" pitchFamily="34" charset="0"/>
              <a:buChar char="•"/>
            </a:pPr>
            <a:r>
              <a:rPr lang="et-EE" sz="1000" dirty="0"/>
              <a:t>üleskutse tegutsemiseks.</a:t>
            </a:r>
          </a:p>
          <a:p>
            <a:pPr marL="171450" indent="-171450">
              <a:buFont typeface="Arial" panose="020B0604020202020204" pitchFamily="34" charset="0"/>
              <a:buChar char="•"/>
            </a:pPr>
            <a:endParaRPr lang="et-EE" sz="100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sz="1000" u="sng" dirty="0"/>
              <a:t>Vastunarratiivid: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vastus või sisu, mis on loodud vastulöögiks ekstremismile ja vaenu õhutamisele veebis;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väljakutse esitamine vägivaldsele ekstremismile teoloogia, huumori, silmakirjalikkuse ja valede paljastamise kaudu;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vägivaldse ekstremismi halba valgusse seadmine, lahkamine, põneva salapära kõrvaldamine sellelt.</a:t>
            </a:r>
          </a:p>
          <a:p>
            <a:pPr marL="171450" indent="-171450">
              <a:buFont typeface="Arial" panose="020B0604020202020204" pitchFamily="34" charset="0"/>
              <a:buChar char="•"/>
            </a:pPr>
            <a:endParaRPr lang="et-EE" sz="1000" dirty="0"/>
          </a:p>
          <a:p>
            <a:r>
              <a:rPr lang="et-EE" sz="1000" u="sng" baseline="0" dirty="0"/>
              <a:t>Viited</a:t>
            </a:r>
          </a:p>
          <a:p>
            <a:pPr marL="171450" indent="-171450">
              <a:buFont typeface="Arial" panose="020B0604020202020204" pitchFamily="34" charset="0"/>
              <a:buChar char="•"/>
            </a:pPr>
            <a:r>
              <a:rPr lang="et-EE" sz="1000" baseline="0" dirty="0"/>
              <a:t>RAN C &amp; N seminar džihadistliku propaganda ja sellele vastamise kohta, 3.–4. oktoober 2016</a:t>
            </a:r>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42</a:t>
            </a:fld>
            <a:endParaRPr lang="et-EE"/>
          </a:p>
        </p:txBody>
      </p:sp>
    </p:spTree>
    <p:extLst>
      <p:ext uri="{BB962C8B-B14F-4D97-AF65-F5344CB8AC3E}">
        <p14:creationId xmlns:p14="http://schemas.microsoft.com/office/powerpoint/2010/main" val="195293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dirty="0"/>
              <a:t>Sellel koolitusseminaril on omaette eesmärk – arendada vägivaldse ekstremismi vastu võitlevate kodanikuühiskonna organisatsioonide veebipõhiste kampaaniate korraldamise oskusi.</a:t>
            </a:r>
          </a:p>
          <a:p>
            <a:r>
              <a:rPr lang="et-EE" dirty="0"/>
              <a:t> </a:t>
            </a:r>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a:t>
            </a:fld>
            <a:endParaRPr lang="et-EE"/>
          </a:p>
        </p:txBody>
      </p:sp>
    </p:spTree>
    <p:extLst>
      <p:ext uri="{BB962C8B-B14F-4D97-AF65-F5344CB8AC3E}">
        <p14:creationId xmlns:p14="http://schemas.microsoft.com/office/powerpoint/2010/main"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sz="1000" b="1" i="0" u="none" strike="noStrike" kern="1200" baseline="0" dirty="0">
                <a:solidFill>
                  <a:schemeClr val="tx1"/>
                </a:solidFill>
                <a:latin typeface="+mn-lt"/>
              </a:rPr>
              <a:t>Abdullah-X, „Five Considerations for a Muslim on Syria” (Viis argumenti moslemile Süüria kohta) </a:t>
            </a:r>
          </a:p>
          <a:p>
            <a:endParaRPr lang="et-EE" sz="1000" dirty="0"/>
          </a:p>
          <a:p>
            <a:r>
              <a:rPr lang="et-EE" sz="1000" dirty="0"/>
              <a:t>Vastunarratiivi näide – põhjused, miks Süüriasse mitte minna. </a:t>
            </a:r>
          </a:p>
          <a:p>
            <a:r>
              <a:rPr lang="et-EE" sz="1000" kern="1200" dirty="0">
                <a:solidFill>
                  <a:schemeClr val="tx1"/>
                </a:solidFill>
                <a:effectLst/>
                <a:latin typeface="+mn-lt"/>
              </a:rPr>
              <a:t>  </a:t>
            </a:r>
          </a:p>
          <a:p>
            <a:r>
              <a:rPr lang="et-EE" sz="1000" u="sng" kern="1200" dirty="0">
                <a:solidFill>
                  <a:schemeClr val="tx1"/>
                </a:solidFill>
                <a:effectLst/>
                <a:latin typeface="+mn-lt"/>
                <a:hlinkClick r:id="rId3"/>
              </a:rPr>
              <a:t>https://www.youtube.com/watch?v=tKKbydB4scA</a:t>
            </a:r>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43</a:t>
            </a:fld>
            <a:endParaRPr lang="et-EE"/>
          </a:p>
        </p:txBody>
      </p:sp>
    </p:spTree>
    <p:extLst>
      <p:ext uri="{BB962C8B-B14F-4D97-AF65-F5344CB8AC3E}">
        <p14:creationId xmlns:p14="http://schemas.microsoft.com/office/powerpoint/2010/main" val="251005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sz="1000" b="1" i="0" u="sng" strike="noStrike" baseline="0" dirty="0"/>
              <a:t>Vastnarratiivi kampaania näide Soomest</a:t>
            </a:r>
          </a:p>
          <a:p>
            <a:endParaRPr lang="et-EE" sz="1000" u="sng" kern="1200" dirty="0">
              <a:solidFill>
                <a:schemeClr val="tx1"/>
              </a:solidFill>
              <a:effectLst/>
              <a:latin typeface="+mn-lt"/>
              <a:ea typeface="+mn-ea"/>
              <a:cs typeface="+mn-cs"/>
            </a:endParaRPr>
          </a:p>
          <a:p>
            <a:r>
              <a:rPr lang="et-EE" sz="1000" u="sng" kern="1200" dirty="0">
                <a:solidFill>
                  <a:schemeClr val="tx1"/>
                </a:solidFill>
                <a:effectLst/>
                <a:latin typeface="+mn-lt"/>
                <a:hlinkClick r:id="rId3"/>
              </a:rPr>
              <a:t>https://www.tekojakampanja.fi/en/</a:t>
            </a:r>
            <a:endParaRPr lang="et-EE" sz="1000" u="sng" kern="1200" dirty="0">
              <a:solidFill>
                <a:schemeClr val="tx1"/>
              </a:solidFill>
              <a:effectLst/>
              <a:latin typeface="+mn-lt"/>
              <a:ea typeface="+mn-ea"/>
              <a:cs typeface="+mn-cs"/>
            </a:endParaRPr>
          </a:p>
          <a:p>
            <a:endParaRPr lang="et-EE"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t-EE" sz="1000" b="0" i="0" u="none" strike="noStrike" baseline="0" dirty="0"/>
              <a:t>Finn Church Aidi 2015. aasta tegevuskampaania teemaks olid noored ja vägivaldne radikaliseerumine. Kampaania eesmärk oli aidata paremini mõista tegureid, mis ajendavad inimesi vägivaldsete ekstremistlike rühmitustega liituma, ja tutvustada praktilisi võtteid vägivaldse radikaliseerumise vältimiseks nii Soomes kui ka konfliktipiirkondades. </a:t>
            </a:r>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44</a:t>
            </a:fld>
            <a:endParaRPr lang="et-EE"/>
          </a:p>
        </p:txBody>
      </p:sp>
    </p:spTree>
    <p:extLst>
      <p:ext uri="{BB962C8B-B14F-4D97-AF65-F5344CB8AC3E}">
        <p14:creationId xmlns:p14="http://schemas.microsoft.com/office/powerpoint/2010/main" val="378538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u="sng" dirty="0"/>
              <a:t>Soome kiriku alternatiivse narratiivi kampaania näide – jalgpall ühendab</a:t>
            </a:r>
          </a:p>
          <a:p>
            <a:pPr marL="0" marR="0" indent="0" algn="l" defTabSz="914400" rtl="0" eaLnBrk="1" fontAlgn="auto" latinLnBrk="0" hangingPunct="1">
              <a:lnSpc>
                <a:spcPct val="100000"/>
              </a:lnSpc>
              <a:spcBef>
                <a:spcPts val="0"/>
              </a:spcBef>
              <a:spcAft>
                <a:spcPts val="0"/>
              </a:spcAft>
              <a:buClrTx/>
              <a:buSzTx/>
              <a:buFontTx/>
              <a:buNone/>
              <a:tabLst/>
              <a:defRPr/>
            </a:pPr>
            <a:endParaRPr lang="et-EE"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t-EE" sz="1000" u="sng" kern="1200" dirty="0">
                <a:solidFill>
                  <a:schemeClr val="tx1"/>
                </a:solidFill>
                <a:effectLst/>
                <a:latin typeface="+mn-lt"/>
                <a:hlinkClick r:id="rId3"/>
              </a:rPr>
              <a:t>https://www.peaceunited.fi/en/</a:t>
            </a:r>
            <a:endParaRPr lang="et-EE"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t-EE" sz="1000" u="sng" kern="1200" dirty="0">
              <a:solidFill>
                <a:schemeClr val="tx1"/>
              </a:solidFill>
              <a:effectLst/>
              <a:latin typeface="+mn-lt"/>
              <a:ea typeface="+mn-ea"/>
              <a:cs typeface="+mn-cs"/>
            </a:endParaRPr>
          </a:p>
          <a:p>
            <a:r>
              <a:rPr lang="et-EE" sz="1000" kern="1200" dirty="0">
                <a:solidFill>
                  <a:schemeClr val="tx1"/>
                </a:solidFill>
                <a:effectLst/>
                <a:latin typeface="+mn-lt"/>
              </a:rPr>
              <a:t>Jalgpallikampaania Peace United sisaldab nii veebipõhiseid kui ka väljaspool veebikeskkonda toimuvaid elemente: videoid, lauamänge, teste, viktoriine jne. </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Väljaandeid leiab siit: </a:t>
            </a:r>
            <a:r>
              <a:rPr lang="et-EE" sz="1000" u="sng" kern="1200" dirty="0">
                <a:solidFill>
                  <a:schemeClr val="tx1"/>
                </a:solidFill>
                <a:effectLst/>
                <a:latin typeface="+mn-lt"/>
                <a:hlinkClick r:id="rId4"/>
              </a:rPr>
              <a:t>https://www.peacemakersnetwork.org/our-work/thematic-expertise/</a:t>
            </a:r>
            <a:r>
              <a:rPr lang="et-EE" dirty="0"/>
              <a:t> </a:t>
            </a:r>
            <a:endParaRPr lang="et-E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45</a:t>
            </a:fld>
            <a:endParaRPr lang="et-EE"/>
          </a:p>
        </p:txBody>
      </p:sp>
    </p:spTree>
    <p:extLst>
      <p:ext uri="{BB962C8B-B14F-4D97-AF65-F5344CB8AC3E}">
        <p14:creationId xmlns:p14="http://schemas.microsoft.com/office/powerpoint/2010/main" val="1260293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46</a:t>
            </a:fld>
            <a:endParaRPr lang="et-EE"/>
          </a:p>
        </p:txBody>
      </p:sp>
    </p:spTree>
    <p:extLst>
      <p:ext uri="{BB962C8B-B14F-4D97-AF65-F5344CB8AC3E}">
        <p14:creationId xmlns:p14="http://schemas.microsoft.com/office/powerpoint/2010/main" val="1907221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47</a:t>
            </a:fld>
            <a:endParaRPr lang="et-EE"/>
          </a:p>
        </p:txBody>
      </p:sp>
    </p:spTree>
    <p:extLst>
      <p:ext uri="{BB962C8B-B14F-4D97-AF65-F5344CB8AC3E}">
        <p14:creationId xmlns:p14="http://schemas.microsoft.com/office/powerpoint/2010/main" val="2965578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dirty="0"/>
              <a:t>Usutava sõnumitooja näide</a:t>
            </a:r>
          </a:p>
          <a:p>
            <a:r>
              <a:rPr lang="et-EE" sz="1000" dirty="0"/>
              <a:t>YouTube’is on palju mustanahaliste naiste tehtud praktilisi õppevideoid juuksehooldusest. Näiteks õpetatakse juuksepikendusi oma juustele kinnitama, käharaid juukseid lokkima või võrgule sõlmitud parukaid kammima. Neid videoid panevad YouTube’i naised, kes märkasid, et selliseid ilusaateid tavakanalites ei näidata. Mustanahaliste naiste huvi ilunõuannete vastu jäeti tähelepanuta.</a:t>
            </a:r>
          </a:p>
          <a:p>
            <a:r>
              <a:rPr lang="et-EE" sz="1000" baseline="0" dirty="0"/>
              <a:t>Seetõttu hakkasid „sihtrühma” esindajad ise selliseid videoid tegema. Seetõttu on nad väga usutavad. </a:t>
            </a:r>
            <a:endParaRPr lang="et-EE" sz="1000" dirty="0"/>
          </a:p>
          <a:p>
            <a:endParaRPr lang="et-EE" sz="1000" dirty="0"/>
          </a:p>
          <a:p>
            <a:r>
              <a:rPr lang="et-EE" sz="1000" dirty="0"/>
              <a:t>https://youtu.be/HbFgSQLO04E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48</a:t>
            </a:fld>
            <a:endParaRPr lang="et-EE"/>
          </a:p>
        </p:txBody>
      </p:sp>
    </p:spTree>
    <p:extLst>
      <p:ext uri="{BB962C8B-B14F-4D97-AF65-F5344CB8AC3E}">
        <p14:creationId xmlns:p14="http://schemas.microsoft.com/office/powerpoint/2010/main" val="639974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u="sng" dirty="0"/>
              <a:t>Usutava kõneleja näide</a:t>
            </a:r>
          </a:p>
          <a:p>
            <a:pPr marL="0" marR="0" indent="0" algn="l" defTabSz="914400" rtl="0" eaLnBrk="1" fontAlgn="auto" latinLnBrk="0" hangingPunct="1">
              <a:lnSpc>
                <a:spcPct val="100000"/>
              </a:lnSpc>
              <a:spcBef>
                <a:spcPts val="0"/>
              </a:spcBef>
              <a:spcAft>
                <a:spcPts val="0"/>
              </a:spcAft>
              <a:buClrTx/>
              <a:buSzTx/>
              <a:buFontTx/>
              <a:buNone/>
              <a:tabLst/>
              <a:defRPr/>
            </a:pPr>
            <a:r>
              <a:rPr lang="et-EE" sz="1000" kern="1200" dirty="0">
                <a:solidFill>
                  <a:schemeClr val="tx1"/>
                </a:solidFill>
                <a:effectLst/>
                <a:latin typeface="+mn-lt"/>
              </a:rPr>
              <a:t>Humza</a:t>
            </a:r>
            <a:r>
              <a:rPr lang="et-EE"/>
              <a:t> </a:t>
            </a:r>
            <a:r>
              <a:rPr lang="et-EE" sz="1000" kern="1200" dirty="0">
                <a:solidFill>
                  <a:schemeClr val="tx1"/>
                </a:solidFill>
                <a:effectLst/>
                <a:latin typeface="+mn-lt"/>
              </a:rPr>
              <a:t>Arshad: </a:t>
            </a:r>
            <a:r>
              <a:rPr lang="et-EE" sz="1000" b="0" i="0" u="none" strike="noStrike" baseline="0" dirty="0"/>
              <a:t>Badmans World 14 | New Scotland Yard | Humza Productions</a:t>
            </a:r>
            <a:endParaRPr lang="et-EE" sz="1000" kern="1200" dirty="0">
              <a:solidFill>
                <a:schemeClr val="tx1"/>
              </a:solidFill>
              <a:effectLst/>
              <a:latin typeface="+mn-lt"/>
              <a:ea typeface="+mn-ea"/>
              <a:cs typeface="+mn-cs"/>
            </a:endParaRPr>
          </a:p>
          <a:p>
            <a:r>
              <a:rPr lang="et-EE" sz="1000" dirty="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et-EE" sz="1000" b="0" i="0" u="none" strike="noStrike" baseline="0" dirty="0"/>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49</a:t>
            </a:fld>
            <a:endParaRPr lang="et-EE"/>
          </a:p>
        </p:txBody>
      </p:sp>
    </p:spTree>
    <p:extLst>
      <p:ext uri="{BB962C8B-B14F-4D97-AF65-F5344CB8AC3E}">
        <p14:creationId xmlns:p14="http://schemas.microsoft.com/office/powerpoint/2010/main" val="679542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sz="1200" b="1" i="0" u="none" strike="noStrike" kern="1200" baseline="0" dirty="0">
                <a:solidFill>
                  <a:schemeClr val="tx1"/>
                </a:solidFill>
                <a:latin typeface="+mn-lt"/>
              </a:rPr>
              <a:t>Mohamed El Bachiri</a:t>
            </a:r>
            <a:r>
              <a:rPr lang="et-EE"/>
              <a:t> </a:t>
            </a:r>
          </a:p>
          <a:p>
            <a:r>
              <a:rPr lang="et-EE" sz="1200" kern="1200" dirty="0">
                <a:solidFill>
                  <a:schemeClr val="tx1"/>
                </a:solidFill>
                <a:effectLst/>
                <a:latin typeface="+mn-lt"/>
              </a:rPr>
              <a:t>„Jihad of love” (Armastuse džihaad), samuti raamatuna</a:t>
            </a:r>
            <a:endParaRPr lang="et-EE" sz="1200" kern="1200" dirty="0">
              <a:solidFill>
                <a:schemeClr val="tx1"/>
              </a:solidFill>
              <a:effectLst/>
              <a:latin typeface="+mn-lt"/>
              <a:ea typeface="+mn-ea"/>
              <a:cs typeface="+mn-cs"/>
            </a:endParaRPr>
          </a:p>
          <a:p>
            <a:r>
              <a:rPr lang="et-EE" sz="1200" u="sng" kern="1200" dirty="0">
                <a:solidFill>
                  <a:schemeClr val="tx1"/>
                </a:solidFill>
                <a:effectLst/>
                <a:latin typeface="+mn-lt"/>
                <a:hlinkClick r:id="rId3"/>
              </a:rPr>
              <a:t>https://t.co/KIn4Wv78ZI</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rPr>
              <a:t> </a:t>
            </a:r>
          </a:p>
          <a:p>
            <a:endParaRPr lang="et-E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50</a:t>
            </a:fld>
            <a:endParaRPr lang="et-EE"/>
          </a:p>
        </p:txBody>
      </p:sp>
    </p:spTree>
    <p:extLst>
      <p:ext uri="{BB962C8B-B14F-4D97-AF65-F5344CB8AC3E}">
        <p14:creationId xmlns:p14="http://schemas.microsoft.com/office/powerpoint/2010/main" val="2236045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u="sng" dirty="0"/>
              <a:t>Note to trainer</a:t>
            </a:r>
          </a:p>
          <a:p>
            <a:r>
              <a:rPr lang="et-EE" sz="1000" u="sng" dirty="0"/>
              <a:t>Messenger can be a person or a credible voice in another way e.g. tv or radio station or website</a:t>
            </a:r>
          </a:p>
          <a:p>
            <a:r>
              <a:rPr lang="et-EE" sz="1000" u="sng" dirty="0"/>
              <a:t>Important is that the messenger and his/her message “fit”. A scientist or politician can be a credible voice when we are talking about scientific facts or political discourse.</a:t>
            </a:r>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51</a:t>
            </a:fld>
            <a:endParaRPr lang="et-EE"/>
          </a:p>
        </p:txBody>
      </p:sp>
    </p:spTree>
    <p:extLst>
      <p:ext uri="{BB962C8B-B14F-4D97-AF65-F5344CB8AC3E}">
        <p14:creationId xmlns:p14="http://schemas.microsoft.com/office/powerpoint/2010/main" val="330900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et-EE" sz="1000" b="1" dirty="0"/>
              <a:t>Harjutus:</a:t>
            </a:r>
            <a:r>
              <a:rPr lang="et-EE" dirty="0"/>
              <a:t>  Mõtisklus paarikaupa</a:t>
            </a:r>
          </a:p>
          <a:p>
            <a:pPr marL="0" indent="0" algn="l">
              <a:buNone/>
            </a:pPr>
            <a:r>
              <a:rPr lang="et-EE" sz="1000" dirty="0"/>
              <a:t>Kes on </a:t>
            </a:r>
            <a:r>
              <a:rPr lang="et-EE" sz="1000" b="1" i="1" dirty="0"/>
              <a:t>teie</a:t>
            </a:r>
            <a:r>
              <a:rPr lang="et-EE" sz="1000" dirty="0"/>
              <a:t> narratiivi sõnumitoojad?</a:t>
            </a:r>
          </a:p>
          <a:p>
            <a:pPr marL="0" indent="0" algn="l">
              <a:buNone/>
            </a:pPr>
            <a:r>
              <a:rPr lang="et-EE" sz="1000" dirty="0"/>
              <a:t>Kuidas nad on teie sihtrühmaga seotud?</a:t>
            </a:r>
          </a:p>
          <a:p>
            <a:pPr marL="0" marR="0" indent="0" algn="l" defTabSz="914400" rtl="0" eaLnBrk="1" fontAlgn="auto" latinLnBrk="0" hangingPunct="1">
              <a:lnSpc>
                <a:spcPct val="100000"/>
              </a:lnSpc>
              <a:spcBef>
                <a:spcPts val="0"/>
              </a:spcBef>
              <a:spcAft>
                <a:spcPts val="0"/>
              </a:spcAft>
              <a:buClrTx/>
              <a:buSzTx/>
              <a:buFontTx/>
              <a:buNone/>
              <a:tabLst/>
              <a:defRPr/>
            </a:pPr>
            <a:endParaRPr lang="et-EE"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t-EE" sz="1000" dirty="0"/>
              <a:t>Jagage sõnumitooja pildiga joonistuspaberit.</a:t>
            </a:r>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52</a:t>
            </a:fld>
            <a:endParaRPr lang="et-EE"/>
          </a:p>
        </p:txBody>
      </p:sp>
    </p:spTree>
    <p:extLst>
      <p:ext uri="{BB962C8B-B14F-4D97-AF65-F5344CB8AC3E}">
        <p14:creationId xmlns:p14="http://schemas.microsoft.com/office/powerpoint/2010/main" val="58054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u="sng" kern="1200" dirty="0">
                <a:solidFill>
                  <a:srgbClr val="FF0000"/>
                </a:solidFill>
                <a:effectLst/>
                <a:latin typeface="+mn-lt"/>
              </a:rPr>
              <a:t>10’</a:t>
            </a:r>
          </a:p>
          <a:p>
            <a:r>
              <a:rPr lang="et-EE" sz="1000" u="sng" kern="1200" dirty="0">
                <a:solidFill>
                  <a:srgbClr val="FF0000"/>
                </a:solidFill>
                <a:effectLst/>
                <a:latin typeface="+mn-lt"/>
              </a:rPr>
              <a:t>Introduction of participants to each other</a:t>
            </a:r>
            <a:endParaRPr lang="et-EE" sz="1000" u="sng" kern="1200" dirty="0">
              <a:solidFill>
                <a:srgbClr val="FF0000"/>
              </a:solidFill>
              <a:effectLst/>
              <a:latin typeface="+mn-lt"/>
              <a:ea typeface="+mn-ea"/>
              <a:cs typeface="+mn-cs"/>
            </a:endParaRPr>
          </a:p>
          <a:p>
            <a:r>
              <a:rPr lang="et-EE" sz="1000" u="sng" kern="1200" dirty="0">
                <a:solidFill>
                  <a:srgbClr val="FF0000"/>
                </a:solidFill>
                <a:effectLst/>
                <a:latin typeface="+mn-lt"/>
              </a:rPr>
              <a:t>Note. Questions are the same as those in the registration form</a:t>
            </a:r>
            <a:endParaRPr lang="et-EE" sz="1000" u="sng" kern="1200" dirty="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a:t>
            </a:fld>
            <a:endParaRPr lang="et-EE"/>
          </a:p>
        </p:txBody>
      </p:sp>
    </p:spTree>
    <p:extLst>
      <p:ext uri="{BB962C8B-B14F-4D97-AF65-F5344CB8AC3E}">
        <p14:creationId xmlns:p14="http://schemas.microsoft.com/office/powerpoint/2010/main" val="31148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u="sng" baseline="0" dirty="0"/>
              <a:t>Explanation: this slide introduces the next slides where we will explain the use of campaigning templates</a:t>
            </a:r>
          </a:p>
          <a:p>
            <a:pPr marL="171450" indent="-171450">
              <a:buFont typeface="Arial" panose="020B0604020202020204" pitchFamily="34" charset="0"/>
              <a:buChar char="•"/>
            </a:pPr>
            <a:r>
              <a:rPr lang="et-EE" sz="1000" u="sng" baseline="0" dirty="0"/>
              <a:t>Now you know how to define your goal, your target audience and your message, we have the first building bricks that we can use to build a Campaigning Plan.</a:t>
            </a:r>
          </a:p>
          <a:p>
            <a:pPr marL="171450" indent="-171450">
              <a:buFont typeface="Arial" panose="020B0604020202020204" pitchFamily="34" charset="0"/>
              <a:buChar char="•"/>
            </a:pPr>
            <a:endParaRPr lang="et-EE" sz="1000" u="sng" baseline="0" dirty="0"/>
          </a:p>
          <a:p>
            <a:pPr marL="171450" indent="-171450">
              <a:buFont typeface="Arial" panose="020B0604020202020204" pitchFamily="34" charset="0"/>
              <a:buChar char="•"/>
            </a:pPr>
            <a:r>
              <a:rPr lang="et-EE" sz="1000" u="sng" dirty="0"/>
              <a:t>Introduction to the three templates by EFD.</a:t>
            </a:r>
          </a:p>
          <a:p>
            <a:pPr marL="171450" indent="-171450">
              <a:buFont typeface="Arial" panose="020B0604020202020204" pitchFamily="34" charset="0"/>
              <a:buChar char="•"/>
            </a:pPr>
            <a:r>
              <a:rPr lang="et-EE" sz="1000" u="sng" baseline="0" dirty="0"/>
              <a:t>These are simple instruments for NGOs/CSOs willing to start a C/A Campaign.</a:t>
            </a:r>
          </a:p>
          <a:p>
            <a:pPr marL="171450" indent="-171450">
              <a:buFont typeface="Arial" panose="020B0604020202020204" pitchFamily="34" charset="0"/>
              <a:buChar char="•"/>
            </a:pPr>
            <a:r>
              <a:rPr lang="et-EE" sz="1000" u="sng" baseline="0" dirty="0"/>
              <a:t>Including </a:t>
            </a:r>
            <a:r>
              <a:rPr lang="et-EE" sz="1000" u="sng" dirty="0"/>
              <a:t>Practical campaign tips and steps for NGOs as well as hands-on tips for NGOs with limited resources and little experience in the field of communication.</a:t>
            </a:r>
          </a:p>
          <a:p>
            <a:pPr marL="171450" indent="-171450">
              <a:buFont typeface="Arial" panose="020B0604020202020204" pitchFamily="34" charset="0"/>
              <a:buChar char="•"/>
            </a:pPr>
            <a:r>
              <a:rPr lang="et-EE" sz="1000" u="sng" dirty="0"/>
              <a:t>Material</a:t>
            </a:r>
            <a:r>
              <a:rPr lang="et-EE" dirty="0"/>
              <a:t> </a:t>
            </a:r>
            <a:r>
              <a:rPr lang="et-EE" sz="1000" u="sng" dirty="0"/>
              <a:t>includes references to existing more in-depth learning material/handbooks</a:t>
            </a:r>
            <a:endParaRPr lang="et-EE" sz="1000" u="sng"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53</a:t>
            </a:fld>
            <a:endParaRPr lang="et-EE"/>
          </a:p>
        </p:txBody>
      </p:sp>
    </p:spTree>
    <p:extLst>
      <p:ext uri="{BB962C8B-B14F-4D97-AF65-F5344CB8AC3E}">
        <p14:creationId xmlns:p14="http://schemas.microsoft.com/office/powerpoint/2010/main" val="3483811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b="0" i="0" dirty="0"/>
              <a:t>3. dokumendi „Kampaaniad – milline neist teile sobib?” sissejuhatus </a:t>
            </a:r>
          </a:p>
          <a:p>
            <a:pPr marL="171450" indent="-171450">
              <a:buFont typeface="Arial" panose="020B0604020202020204" pitchFamily="34" charset="0"/>
              <a:buChar char="•"/>
            </a:pPr>
            <a:r>
              <a:rPr lang="et-EE" sz="1000" b="0" i="0" baseline="0" dirty="0"/>
              <a:t>Selles teabelehes on kujutatud eduka alternatiivse või vastunarratiivi kampaania kolmeastmelist malli.</a:t>
            </a:r>
          </a:p>
          <a:p>
            <a:pPr marL="171450" indent="-171450">
              <a:buFont typeface="Arial" panose="020B0604020202020204" pitchFamily="34" charset="0"/>
              <a:buChar char="•"/>
            </a:pPr>
            <a:r>
              <a:rPr lang="et-EE" sz="1000" b="0" i="0" baseline="0" dirty="0"/>
              <a:t>Euroopa Demokraatia Sihtasutus koostas selle teabelehe oma kampaaniate käigus kogutud kogemuste põhjal.</a:t>
            </a:r>
          </a:p>
          <a:p>
            <a:pPr marL="171450" indent="-171450">
              <a:buFont typeface="Arial" panose="020B0604020202020204" pitchFamily="34" charset="0"/>
              <a:buChar char="•"/>
            </a:pPr>
            <a:r>
              <a:rPr lang="et-EE" sz="1000" b="0" i="0" baseline="0" dirty="0"/>
              <a:t>Need kolm astet koosnevad kokku 12 sammust. Nende sammude järgimine aitab ideaalselt oma kampaaniat ette valmistada.</a:t>
            </a:r>
          </a:p>
          <a:p>
            <a:pPr marL="0" indent="0">
              <a:buFont typeface="Arial" panose="020B0604020202020204" pitchFamily="34" charset="0"/>
              <a:buNone/>
            </a:pPr>
            <a:endParaRPr lang="et-EE" sz="1000" b="0" i="0" baseline="0" dirty="0"/>
          </a:p>
          <a:p>
            <a:pPr marL="0" indent="0">
              <a:buFont typeface="Arial" panose="020B0604020202020204" pitchFamily="34" charset="0"/>
              <a:buNone/>
            </a:pPr>
            <a:r>
              <a:rPr lang="et-EE" sz="1000" b="1" i="0" baseline="0" dirty="0"/>
              <a:t>Nähtavus</a:t>
            </a:r>
          </a:p>
          <a:p>
            <a:pPr marL="228600" lvl="0" indent="-228600">
              <a:buFont typeface="+mj-lt"/>
              <a:buAutoNum type="arabicPeriod"/>
            </a:pPr>
            <a:r>
              <a:rPr lang="et-EE" sz="1000" b="0" i="0" kern="1200" dirty="0">
                <a:solidFill>
                  <a:schemeClr val="tx1"/>
                </a:solidFill>
                <a:effectLst/>
                <a:latin typeface="+mn-lt"/>
              </a:rPr>
              <a:t>Määratlege oma eesmärk – sõnastage see selgelt, realistlikult ja mõõdetavalt. </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Tundke oma publikut – võtke aega oma publiku leidmiseks ja mõistmiseks.</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Valige sihtrühm – piiritlege oma sihtrühma nii palju kui võimalik.</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Jälgige ja hinnake – kasutage suhtlusmeedia meetrikat ja vahendeid. </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Valige meediakanal – kasutage ainult seda meediakanalit, mida teie publik kasutab.</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Kohandage oma sõnumit – looge sõnumid, millest teie publik hoolib.</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Leidke sõnumitooja – valige sõnumitooja, kes on teie</a:t>
            </a:r>
            <a:r>
              <a:rPr lang="et-EE" dirty="0"/>
              <a:t> </a:t>
            </a:r>
            <a:r>
              <a:rPr lang="et-EE" sz="1000" b="0" i="0" kern="1200" dirty="0">
                <a:solidFill>
                  <a:schemeClr val="tx1"/>
                </a:solidFill>
                <a:effectLst/>
                <a:latin typeface="+mn-lt"/>
              </a:rPr>
              <a:t>publikule usutav.</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Tagage turvalisus – valmistage end sõimuks ja ähvardusteks.</a:t>
            </a:r>
            <a:br>
              <a:rPr dirty="0"/>
            </a:br>
            <a:br>
              <a:rPr dirty="0"/>
            </a:br>
            <a:r>
              <a:rPr lang="et-EE" sz="1000" b="1" i="0" kern="1200" dirty="0">
                <a:solidFill>
                  <a:schemeClr val="tx1"/>
                </a:solidFill>
                <a:effectLst/>
                <a:latin typeface="+mn-lt"/>
              </a:rPr>
              <a:t>Tegevus</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Kuulake tagasisidet – kas teie sõnum jõuab õigete inimesteni?</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Üleskutse tegutsemiseks – mida peaks teie publik nüüd tegema? Kuidas nad saavad aidata?</a:t>
            </a:r>
            <a:br>
              <a:rPr dirty="0"/>
            </a:br>
            <a:br>
              <a:rPr dirty="0"/>
            </a:br>
            <a:r>
              <a:rPr lang="et-EE" sz="1000" b="1" i="0" kern="1200" dirty="0">
                <a:solidFill>
                  <a:schemeClr val="tx1"/>
                </a:solidFill>
                <a:effectLst/>
                <a:latin typeface="+mn-lt"/>
              </a:rPr>
              <a:t>Mõju</a:t>
            </a:r>
            <a:r>
              <a:rPr lang="en-US" dirty="0"/>
              <a:t>	</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Üks ühele sekkumine – suhelge isiklikult, vestelge, andke mõtlemisainet või selgitage tegutsemisvõimalusi. </a:t>
            </a:r>
            <a:endParaRPr lang="et-EE" sz="1000" b="0" i="0" kern="1200" dirty="0">
              <a:solidFill>
                <a:schemeClr val="tx1"/>
              </a:solidFill>
              <a:effectLst/>
              <a:latin typeface="+mn-lt"/>
              <a:ea typeface="+mn-ea"/>
              <a:cs typeface="+mn-cs"/>
            </a:endParaRPr>
          </a:p>
          <a:p>
            <a:pPr marL="228600" lvl="0" indent="-228600">
              <a:buFont typeface="+mj-lt"/>
              <a:buAutoNum type="arabicPeriod"/>
            </a:pPr>
            <a:r>
              <a:rPr lang="et-EE" sz="1000" b="0" i="0" kern="1200" dirty="0">
                <a:solidFill>
                  <a:schemeClr val="tx1"/>
                </a:solidFill>
                <a:effectLst/>
                <a:latin typeface="+mn-lt"/>
              </a:rPr>
              <a:t>Õppige jätkuvalt – investeerige põhjalikku hindamisse, et järgmine kord õnnestuks veel paremini.</a:t>
            </a:r>
            <a:endParaRPr lang="et-EE" sz="10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54</a:t>
            </a:fld>
            <a:endParaRPr lang="et-EE"/>
          </a:p>
        </p:txBody>
      </p:sp>
    </p:spTree>
    <p:extLst>
      <p:ext uri="{BB962C8B-B14F-4D97-AF65-F5344CB8AC3E}">
        <p14:creationId xmlns:p14="http://schemas.microsoft.com/office/powerpoint/2010/main" val="2026293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55</a:t>
            </a:fld>
            <a:endParaRPr lang="et-EE"/>
          </a:p>
        </p:txBody>
      </p:sp>
    </p:spTree>
    <p:extLst>
      <p:ext uri="{BB962C8B-B14F-4D97-AF65-F5344CB8AC3E}">
        <p14:creationId xmlns:p14="http://schemas.microsoft.com/office/powerpoint/2010/main" val="563425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56</a:t>
            </a:fld>
            <a:endParaRPr lang="et-EE"/>
          </a:p>
        </p:txBody>
      </p:sp>
    </p:spTree>
    <p:extLst>
      <p:ext uri="{BB962C8B-B14F-4D97-AF65-F5344CB8AC3E}">
        <p14:creationId xmlns:p14="http://schemas.microsoft.com/office/powerpoint/2010/main" val="2599350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dirty="0"/>
              <a:t>Mis äppe teie telefonis on? Mis äppe on teie laste telefonides?</a:t>
            </a:r>
          </a:p>
          <a:p>
            <a:pPr marL="171450" indent="-171450">
              <a:buFont typeface="Arial" panose="020B0604020202020204" pitchFamily="34" charset="0"/>
              <a:buChar char="•"/>
            </a:pPr>
            <a:endParaRPr lang="et-EE" sz="1000" dirty="0"/>
          </a:p>
          <a:p>
            <a:pPr marL="171450" indent="-171450">
              <a:buFont typeface="Arial" panose="020B0604020202020204" pitchFamily="34" charset="0"/>
              <a:buChar char="•"/>
            </a:pPr>
            <a:r>
              <a:rPr lang="et-EE" sz="1000" dirty="0"/>
              <a:t>Vahetage kogemusi. Seda saab teha paarikaupa, väikestes rühmades või kogu rühmaga.</a:t>
            </a:r>
          </a:p>
          <a:p>
            <a:pPr marL="171450" indent="-171450">
              <a:buFont typeface="Arial" panose="020B0604020202020204" pitchFamily="34" charset="0"/>
              <a:buChar char="•"/>
            </a:pPr>
            <a:r>
              <a:rPr lang="et-EE" sz="1000" baseline="0" dirty="0"/>
              <a:t>Loetlege platvormide nimesid, jagage need kategooriatesse selle alusel, mida te ise kasutate ja mida kasutab teie sihtrühm.</a:t>
            </a:r>
          </a:p>
          <a:p>
            <a:pPr marL="171450" indent="-171450">
              <a:buFont typeface="Arial" panose="020B0604020202020204" pitchFamily="34" charset="0"/>
              <a:buChar char="•"/>
            </a:pPr>
            <a:r>
              <a:rPr lang="et-EE" sz="1000" baseline="0" dirty="0"/>
              <a:t>Kasutage pilti järgmisel leheküljel.</a:t>
            </a:r>
            <a:r>
              <a:rPr lang="et-EE" dirty="0"/>
              <a:t> </a:t>
            </a:r>
            <a:endParaRPr lang="et-EE" sz="1000" dirty="0"/>
          </a:p>
          <a:p>
            <a:pPr marL="171450" indent="-171450">
              <a:buFont typeface="Arial" panose="020B0604020202020204" pitchFamily="34" charset="0"/>
              <a:buChar char="•"/>
            </a:pPr>
            <a:r>
              <a:rPr lang="et-EE" sz="1000" dirty="0"/>
              <a:t>Arutage erinevusi osalejate suhtlusmeedia kasutuses ja sihtrühma puhul.</a:t>
            </a:r>
          </a:p>
          <a:p>
            <a:pPr marL="171450" indent="-171450">
              <a:buFont typeface="Arial" panose="020B0604020202020204" pitchFamily="34" charset="0"/>
              <a:buChar char="•"/>
            </a:pPr>
            <a:r>
              <a:rPr lang="et-EE" sz="1000" baseline="0" dirty="0"/>
              <a:t>Mõtisklege kogu rühmaga nende erinevuste tähenduse üle.</a:t>
            </a:r>
          </a:p>
          <a:p>
            <a:pPr marL="171450" indent="-171450">
              <a:buFont typeface="Arial" panose="020B0604020202020204" pitchFamily="34" charset="0"/>
              <a:buChar char="•"/>
            </a:pPr>
            <a:r>
              <a:rPr lang="et-EE" sz="1000" baseline="0" dirty="0"/>
              <a:t>20 min</a:t>
            </a:r>
          </a:p>
          <a:p>
            <a:pPr marL="171450" indent="-171450">
              <a:buFont typeface="Arial" panose="020B0604020202020204" pitchFamily="34" charset="0"/>
              <a:buChar char="•"/>
            </a:pPr>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57</a:t>
            </a:fld>
            <a:endParaRPr lang="et-EE"/>
          </a:p>
        </p:txBody>
      </p:sp>
    </p:spTree>
    <p:extLst>
      <p:ext uri="{BB962C8B-B14F-4D97-AF65-F5344CB8AC3E}">
        <p14:creationId xmlns:p14="http://schemas.microsoft.com/office/powerpoint/2010/main" val="3341087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t-EE" sz="1000" dirty="0"/>
              <a:t>Vahetage kogemusi. Seda saab teha paarikaupa, väikestes rühmades või kogu rühmaga.</a:t>
            </a:r>
          </a:p>
          <a:p>
            <a:pPr marL="171450" indent="-171450">
              <a:buFont typeface="Arial" panose="020B0604020202020204" pitchFamily="34" charset="0"/>
              <a:buChar char="•"/>
            </a:pPr>
            <a:r>
              <a:rPr lang="et-EE" sz="1000" baseline="0" dirty="0"/>
              <a:t>Loetlege platvormide nimesid, jagage need kategooriatesse selle alusel, mida te ise kasutate ja mida kasutab teie sihtrühm.</a:t>
            </a:r>
          </a:p>
          <a:p>
            <a:pPr marL="171450" indent="-171450">
              <a:buFont typeface="Arial" panose="020B0604020202020204" pitchFamily="34" charset="0"/>
              <a:buChar char="•"/>
            </a:pPr>
            <a:r>
              <a:rPr lang="et-EE" sz="1000" baseline="0" dirty="0"/>
              <a:t>Kasutage pilti järgmisel leheküljel.</a:t>
            </a:r>
            <a:r>
              <a:rPr lang="et-EE" dirty="0"/>
              <a:t> </a:t>
            </a:r>
            <a:endParaRPr lang="et-EE" sz="1000" dirty="0"/>
          </a:p>
          <a:p>
            <a:pPr marL="171450" indent="-171450">
              <a:buFont typeface="Arial" panose="020B0604020202020204" pitchFamily="34" charset="0"/>
              <a:buChar char="•"/>
            </a:pPr>
            <a:r>
              <a:rPr lang="et-EE" sz="1000" dirty="0"/>
              <a:t>Arutage erinevusi osalejate suhtlusmeedia kasutuses ja sihtrühma puhul.</a:t>
            </a:r>
          </a:p>
          <a:p>
            <a:pPr marL="171450" indent="-171450">
              <a:buFont typeface="Arial" panose="020B0604020202020204" pitchFamily="34" charset="0"/>
              <a:buChar char="•"/>
            </a:pPr>
            <a:r>
              <a:rPr lang="et-EE" sz="1000" baseline="0" dirty="0"/>
              <a:t>Mõtisklege nende erinevuste tähenduse üle.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58</a:t>
            </a:fld>
            <a:endParaRPr lang="et-EE"/>
          </a:p>
        </p:txBody>
      </p:sp>
    </p:spTree>
    <p:extLst>
      <p:ext uri="{BB962C8B-B14F-4D97-AF65-F5344CB8AC3E}">
        <p14:creationId xmlns:p14="http://schemas.microsoft.com/office/powerpoint/2010/main" val="33410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b="1" u="sng" dirty="0"/>
              <a:t>Mobiliseerige oma võrgustik.</a:t>
            </a:r>
          </a:p>
          <a:p>
            <a:pPr marL="171450" indent="-171450">
              <a:buFont typeface="Arial" panose="020B0604020202020204" pitchFamily="34" charset="0"/>
              <a:buChar char="•"/>
            </a:pPr>
            <a:r>
              <a:rPr lang="et-EE" sz="1000" dirty="0"/>
              <a:t>Blogijad ja video-blogijad lisavad linke teie artiklite juurde.</a:t>
            </a:r>
          </a:p>
          <a:p>
            <a:pPr marL="171450" indent="-171450">
              <a:buFont typeface="Arial" panose="020B0604020202020204" pitchFamily="34" charset="0"/>
              <a:buChar char="•"/>
            </a:pPr>
            <a:r>
              <a:rPr lang="et-EE" sz="1000" dirty="0"/>
              <a:t>Facebooki kasutajad kasutavad „meeldimisi” ja jagavad linke teie artiklite juurde.</a:t>
            </a:r>
          </a:p>
          <a:p>
            <a:pPr marL="171450" indent="-171450">
              <a:buFont typeface="Arial" panose="020B0604020202020204" pitchFamily="34" charset="0"/>
              <a:buChar char="•"/>
            </a:pPr>
            <a:r>
              <a:rPr lang="et-EE" sz="1000" dirty="0"/>
              <a:t>Twitteri kasutajad lisavad linke teie artiklite juurde ja säutsuvad nendest, kes seda teevad.</a:t>
            </a:r>
          </a:p>
          <a:p>
            <a:pPr marL="171450" indent="-171450">
              <a:buFont typeface="Arial" panose="020B0604020202020204" pitchFamily="34" charset="0"/>
              <a:buChar char="•"/>
            </a:pPr>
            <a:r>
              <a:rPr lang="et-EE" sz="1000" dirty="0"/>
              <a:t>Teie artiklite linke saadetakse e-postiga sõpradele.</a:t>
            </a:r>
          </a:p>
          <a:p>
            <a:pPr marL="0" indent="0">
              <a:buFont typeface="Arial" panose="020B0604020202020204" pitchFamily="34" charset="0"/>
              <a:buNone/>
            </a:pPr>
            <a:endParaRPr lang="et-EE" sz="1000" b="1" u="sng" dirty="0"/>
          </a:p>
          <a:p>
            <a:pPr marL="0" indent="0">
              <a:buFont typeface="Arial" panose="020B0604020202020204" pitchFamily="34" charset="0"/>
              <a:buNone/>
            </a:pPr>
            <a:r>
              <a:rPr lang="et-EE" sz="1000" b="1" u="sng" dirty="0"/>
              <a:t>Laiendage haaret.</a:t>
            </a:r>
          </a:p>
          <a:p>
            <a:pPr marL="171450" indent="-171450">
              <a:buFont typeface="Arial" panose="020B0604020202020204" pitchFamily="34" charset="0"/>
              <a:buChar char="•"/>
            </a:pPr>
            <a:r>
              <a:rPr lang="et-EE" sz="1000" dirty="0"/>
              <a:t>Alustage teie enda ja oma organisatsiooni tuttavatest.</a:t>
            </a:r>
          </a:p>
          <a:p>
            <a:pPr marL="171450" indent="-171450">
              <a:buFont typeface="Arial" panose="020B0604020202020204" pitchFamily="34" charset="0"/>
              <a:buChar char="•"/>
            </a:pPr>
            <a:r>
              <a:rPr lang="et-EE" altLang="nl-NL" sz="1000" dirty="0"/>
              <a:t>Jagage linke artiklite juurde oma veebisaidil ja lisage isiklikke sõnumeid oma Facebooki fännidele.</a:t>
            </a:r>
          </a:p>
          <a:p>
            <a:pPr marL="171450" indent="-171450">
              <a:buFont typeface="Arial" panose="020B0604020202020204" pitchFamily="34" charset="0"/>
              <a:buChar char="•"/>
            </a:pPr>
            <a:r>
              <a:rPr lang="et-EE" sz="1000" dirty="0"/>
              <a:t>Kasutage Facebooki reklaame, et laiendada haaret väljapoole oma sõpraderingi. </a:t>
            </a:r>
          </a:p>
          <a:p>
            <a:pPr marL="0" indent="0">
              <a:buFont typeface="Arial" panose="020B0604020202020204" pitchFamily="34" charset="0"/>
              <a:buNone/>
            </a:pPr>
            <a:endParaRPr lang="et-EE" sz="1000" b="1" u="sng" dirty="0"/>
          </a:p>
          <a:p>
            <a:pPr marL="0" indent="0">
              <a:buFont typeface="Arial" panose="020B0604020202020204" pitchFamily="34" charset="0"/>
              <a:buNone/>
            </a:pPr>
            <a:r>
              <a:rPr lang="et-EE" sz="1000" b="1" u="sng" dirty="0"/>
              <a:t>Leidke fänne ja toetajaid.</a:t>
            </a:r>
          </a:p>
          <a:p>
            <a:pPr marL="171450" indent="-171450">
              <a:buFont typeface="Arial" panose="020B0604020202020204" pitchFamily="34" charset="0"/>
              <a:buChar char="•"/>
            </a:pPr>
            <a:r>
              <a:rPr lang="et-EE" sz="1000" dirty="0"/>
              <a:t>Kasutage teistes meediakanalites ümbersuunamist oma Facebooki lehele.</a:t>
            </a:r>
          </a:p>
          <a:p>
            <a:pPr marL="171450" indent="-171450">
              <a:buFont typeface="Arial" panose="020B0604020202020204" pitchFamily="34" charset="0"/>
              <a:buChar char="•"/>
            </a:pPr>
            <a:r>
              <a:rPr lang="et-EE" sz="1000" dirty="0"/>
              <a:t>Lisage fännikast oma veebisaidile.</a:t>
            </a:r>
          </a:p>
          <a:p>
            <a:pPr marL="171450" indent="-171450">
              <a:buFont typeface="Arial" panose="020B0604020202020204" pitchFamily="34" charset="0"/>
              <a:buChar char="•"/>
            </a:pPr>
            <a:r>
              <a:rPr lang="et-EE" altLang="nl-NL" sz="1000" dirty="0"/>
              <a:t>Esitage oma fännidele küsimusi, olge kaasav ja positiivne.</a:t>
            </a:r>
            <a:endParaRPr lang="et-EE" sz="1000" dirty="0"/>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59</a:t>
            </a:fld>
            <a:endParaRPr lang="et-EE"/>
          </a:p>
        </p:txBody>
      </p:sp>
    </p:spTree>
    <p:extLst>
      <p:ext uri="{BB962C8B-B14F-4D97-AF65-F5344CB8AC3E}">
        <p14:creationId xmlns:p14="http://schemas.microsoft.com/office/powerpoint/2010/main" val="20398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t-EE" sz="1000" b="1" u="sng" dirty="0"/>
              <a:t>Rühma vestlus</a:t>
            </a:r>
          </a:p>
          <a:p>
            <a:pPr marL="0" marR="0" indent="0" algn="l" defTabSz="914400" rtl="0" eaLnBrk="1" fontAlgn="auto" latinLnBrk="0" hangingPunct="1">
              <a:lnSpc>
                <a:spcPct val="100000"/>
              </a:lnSpc>
              <a:spcBef>
                <a:spcPts val="0"/>
              </a:spcBef>
              <a:spcAft>
                <a:spcPts val="0"/>
              </a:spcAft>
              <a:buClrTx/>
              <a:buSzTx/>
              <a:buFontTx/>
              <a:buNone/>
              <a:tabLst/>
              <a:defRPr/>
            </a:pPr>
            <a:endParaRPr lang="et-EE" sz="1000" b="1" u="sng" dirty="0"/>
          </a:p>
          <a:p>
            <a:pPr marL="0" marR="0" indent="0" algn="l" defTabSz="914400" rtl="0" eaLnBrk="1" fontAlgn="auto" latinLnBrk="0" hangingPunct="1">
              <a:lnSpc>
                <a:spcPct val="100000"/>
              </a:lnSpc>
              <a:spcBef>
                <a:spcPts val="0"/>
              </a:spcBef>
              <a:spcAft>
                <a:spcPts val="0"/>
              </a:spcAft>
              <a:buClrTx/>
              <a:buSzTx/>
              <a:buFontTx/>
              <a:buNone/>
              <a:tabLst/>
              <a:defRPr/>
            </a:pPr>
            <a:r>
              <a:rPr lang="et-EE" sz="1000" b="0" u="none" dirty="0"/>
              <a:t>Paluge osalejatel loetleda veebisuhtluse erijooni.</a:t>
            </a:r>
          </a:p>
          <a:p>
            <a:pPr marL="0" marR="0" indent="0" algn="l" defTabSz="914400" rtl="0" eaLnBrk="1" fontAlgn="auto" latinLnBrk="0" hangingPunct="1">
              <a:lnSpc>
                <a:spcPct val="100000"/>
              </a:lnSpc>
              <a:spcBef>
                <a:spcPts val="0"/>
              </a:spcBef>
              <a:spcAft>
                <a:spcPts val="0"/>
              </a:spcAft>
              <a:buClrTx/>
              <a:buSzTx/>
              <a:buFontTx/>
              <a:buNone/>
              <a:tabLst/>
              <a:defRPr/>
            </a:pPr>
            <a:r>
              <a:rPr lang="et-EE" sz="1000" b="0" u="none" baseline="0" dirty="0"/>
              <a:t>Üks osaleja võib märkida koos leitud tunnused pabertahvlile.</a:t>
            </a:r>
          </a:p>
          <a:p>
            <a:pPr marL="0" marR="0" indent="0" algn="l" defTabSz="914400" rtl="0" eaLnBrk="1" fontAlgn="auto" latinLnBrk="0" hangingPunct="1">
              <a:lnSpc>
                <a:spcPct val="100000"/>
              </a:lnSpc>
              <a:spcBef>
                <a:spcPts val="0"/>
              </a:spcBef>
              <a:spcAft>
                <a:spcPts val="0"/>
              </a:spcAft>
              <a:buClrTx/>
              <a:buSzTx/>
              <a:buFontTx/>
              <a:buNone/>
              <a:tabLst/>
              <a:defRPr/>
            </a:pPr>
            <a:r>
              <a:rPr lang="et-EE" sz="1000" b="0" u="none" baseline="0" dirty="0"/>
              <a:t>Küsige rühma kogemusi ja näiteid päriselust.</a:t>
            </a:r>
            <a:endParaRPr lang="et-EE" sz="1000" b="0"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et-EE" sz="1000" b="0" u="none" dirty="0"/>
          </a:p>
          <a:p>
            <a:pPr marL="0" marR="0" indent="0" algn="l" defTabSz="914400" rtl="0" eaLnBrk="1" fontAlgn="auto" latinLnBrk="0" hangingPunct="1">
              <a:lnSpc>
                <a:spcPct val="100000"/>
              </a:lnSpc>
              <a:spcBef>
                <a:spcPts val="0"/>
              </a:spcBef>
              <a:spcAft>
                <a:spcPts val="0"/>
              </a:spcAft>
              <a:buClrTx/>
              <a:buSzTx/>
              <a:buFontTx/>
              <a:buNone/>
              <a:tabLst/>
              <a:defRPr/>
            </a:pPr>
            <a:r>
              <a:rPr lang="et-EE" sz="1000" b="0" u="none" dirty="0"/>
              <a:t>Veebikampaania korraldamine tähendab tegelikult dünaamilise dialoogi alustamist.</a:t>
            </a:r>
          </a:p>
          <a:p>
            <a:pPr marL="0" marR="0" indent="0" algn="l" defTabSz="914400" rtl="0" eaLnBrk="1" fontAlgn="auto" latinLnBrk="0" hangingPunct="1">
              <a:lnSpc>
                <a:spcPct val="100000"/>
              </a:lnSpc>
              <a:spcBef>
                <a:spcPts val="0"/>
              </a:spcBef>
              <a:spcAft>
                <a:spcPts val="0"/>
              </a:spcAft>
              <a:buClrTx/>
              <a:buSzTx/>
              <a:buFontTx/>
              <a:buNone/>
              <a:tabLst/>
              <a:defRPr/>
            </a:pPr>
            <a:endParaRPr lang="et-EE" sz="1000" dirty="0"/>
          </a:p>
          <a:p>
            <a:pPr marL="171450" indent="-171450">
              <a:buFont typeface="Arial" panose="020B0604020202020204" pitchFamily="34" charset="0"/>
              <a:buChar char="•"/>
            </a:pPr>
            <a:r>
              <a:rPr lang="et-EE" sz="1000" dirty="0"/>
              <a:t>Te saate </a:t>
            </a:r>
            <a:r>
              <a:rPr lang="et-EE" sz="1000" u="sng" dirty="0"/>
              <a:t>otse</a:t>
            </a:r>
            <a:r>
              <a:rPr lang="et-EE" sz="1000" dirty="0"/>
              <a:t> huvitatud publikuga suhelda.</a:t>
            </a:r>
          </a:p>
          <a:p>
            <a:pPr marL="171450" indent="-171450">
              <a:buFont typeface="Arial" panose="020B0604020202020204" pitchFamily="34" charset="0"/>
              <a:buChar char="•"/>
            </a:pPr>
            <a:r>
              <a:rPr lang="et-EE" sz="1000" dirty="0"/>
              <a:t>Te alustate vestlust ning ajakirjanikud, veebisaidid, blogijad ja organisatsioonid lisavad linke üksteise lugudele.</a:t>
            </a:r>
          </a:p>
          <a:p>
            <a:pPr marL="171450" indent="-171450">
              <a:buFont typeface="Arial" panose="020B0604020202020204" pitchFamily="34" charset="0"/>
              <a:buChar char="•"/>
            </a:pPr>
            <a:r>
              <a:rPr lang="et-EE" sz="1000" dirty="0"/>
              <a:t>Teil on pidevalt võimalik kohandada või täpsustada oma sõnumit ja kampaaniat vastavalt välistele muutustele (nt teiste kommentaarid, meeldimised, jagamised ja/või poliitilised või ühiskondlikud üritused või ettevõtmised).</a:t>
            </a:r>
          </a:p>
          <a:p>
            <a:pPr marL="171450" indent="-171450">
              <a:buFont typeface="Arial" panose="020B0604020202020204" pitchFamily="34" charset="0"/>
              <a:buChar char="•"/>
            </a:pPr>
            <a:r>
              <a:rPr lang="et-EE" sz="1000" dirty="0"/>
              <a:t>Üks tingimus – oma mõju katkematu jälgimine ja mõõtmine</a:t>
            </a:r>
          </a:p>
          <a:p>
            <a:pPr marL="171450" indent="-171450">
              <a:buFont typeface="Arial" panose="020B0604020202020204" pitchFamily="34" charset="0"/>
              <a:buChar char="•"/>
            </a:pPr>
            <a:endParaRPr lang="et-EE" sz="1000" dirty="0"/>
          </a:p>
          <a:p>
            <a:pPr marL="171450" indent="-171450">
              <a:buFont typeface="Arial" panose="020B0604020202020204" pitchFamily="34" charset="0"/>
              <a:buChar char="•"/>
            </a:pPr>
            <a:r>
              <a:rPr lang="et-EE" sz="1000" dirty="0">
                <a:latin typeface="Verdana" panose="020B0604030504040204" pitchFamily="34" charset="0"/>
              </a:rPr>
              <a:t>Märkus: sageli ei ole te juhtpuldi juures üksi.</a:t>
            </a:r>
          </a:p>
          <a:p>
            <a:pPr marL="171450" indent="-171450">
              <a:buFont typeface="Arial" panose="020B0604020202020204" pitchFamily="34" charset="0"/>
              <a:buChar char="•"/>
            </a:pPr>
            <a:r>
              <a:rPr lang="et-EE" sz="1000" dirty="0">
                <a:latin typeface="Verdana" panose="020B0604030504040204" pitchFamily="34" charset="0"/>
              </a:rPr>
              <a:t>Märkus: kõlakamber ja mulliefekt on mõlemad ohtlikud (radikaliseerumise ohu seisukohast) ja ka võimalused (õigel hetkel alternatiivsete või vastunarratiivide pakkumise seisukohalt). Kui te juhtumisi teate teie sihtrühma sihikule võtnud ekstremistlike organisatsioonide või suhtlusmeedia sisu, keelt, sõnavara, hääletooni ja piltide/visuaalide stiili:</a:t>
            </a:r>
          </a:p>
          <a:p>
            <a:pPr marL="685800" lvl="1" indent="-228600">
              <a:buFont typeface="+mj-lt"/>
              <a:buAutoNum type="arabicParenR"/>
            </a:pPr>
            <a:r>
              <a:rPr lang="et-EE" sz="1000" baseline="0" dirty="0">
                <a:latin typeface="Verdana" panose="020B0604030504040204" pitchFamily="34" charset="0"/>
              </a:rPr>
              <a:t>te saate oma sõnumid sarnaselt koostada ja seega olla otsimootorite abil kergemini leitav (otsimootorite optimeerimisvõtted);</a:t>
            </a:r>
          </a:p>
          <a:p>
            <a:pPr marL="685800" lvl="1" indent="-228600">
              <a:buFont typeface="+mj-lt"/>
              <a:buAutoNum type="arabicParenR"/>
            </a:pPr>
            <a:r>
              <a:rPr lang="et-EE" sz="1000" baseline="0" dirty="0">
                <a:latin typeface="Verdana" panose="020B0604030504040204" pitchFamily="34" charset="0"/>
              </a:rPr>
              <a:t>te saate oma veebipõhiseid jõupingutusi suunata, nt Facebooki reklaamidele täpselt määratletud publiku kindlaksmääramisega. </a:t>
            </a:r>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60</a:t>
            </a:fld>
            <a:endParaRPr lang="et-EE"/>
          </a:p>
        </p:txBody>
      </p:sp>
    </p:spTree>
    <p:extLst>
      <p:ext uri="{BB962C8B-B14F-4D97-AF65-F5344CB8AC3E}">
        <p14:creationId xmlns:p14="http://schemas.microsoft.com/office/powerpoint/2010/main" val="3811209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hlinkClick r:id="rId3" tooltip="Uudistemeedia"/>
              </a:rPr>
              <a:t>Uudistemeedias</a:t>
            </a:r>
            <a:r>
              <a:rPr lang="et-EE" sz="1000" dirty="0"/>
              <a:t> tähendab kõlakamber ülekantud tähenduses olukorda, kus suhtlus ja kordumine määratletud süsteemi piires </a:t>
            </a:r>
            <a:r>
              <a:rPr lang="et-EE" sz="1000" u="sng" dirty="0"/>
              <a:t>võimendavad</a:t>
            </a:r>
            <a:r>
              <a:rPr lang="et-EE" sz="1000" dirty="0"/>
              <a:t> ja </a:t>
            </a:r>
            <a:r>
              <a:rPr lang="et-EE" sz="1000" u="sng" dirty="0"/>
              <a:t>tugevdavad</a:t>
            </a:r>
            <a:r>
              <a:rPr lang="et-EE" sz="1000" dirty="0"/>
              <a:t> teavet, mõtteid või uskumusi. Sellises kõlakambris jäävad ametlikud allikad sageli kõrvale ning erinevad või konkureerivad seisukohad </a:t>
            </a:r>
            <a:r>
              <a:rPr lang="et-EE" sz="1000" dirty="0">
                <a:hlinkClick r:id="rId4" tooltip="Tsenseeritud"/>
              </a:rPr>
              <a:t>tsenseeritakse</a:t>
            </a:r>
            <a:r>
              <a:rPr lang="et-EE" sz="1000" dirty="0"/>
              <a:t>, keelatakse või jäävad muudmoodi alaesindatuks.</a:t>
            </a:r>
            <a:endParaRPr lang="et-EE" sz="1000" b="1"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Veebis esinev kõlakambri efekt tuleneb kooskõlalise inimrühma ühinemisest ja silmaklappidega vaatenurga ehk </a:t>
            </a:r>
            <a:r>
              <a:rPr lang="et-EE" sz="1000" dirty="0">
                <a:hlinkClick r:id="rId5" tooltip="Tunnelvaade (ülekantud tähenduses)"/>
              </a:rPr>
              <a:t>tunnelvaate</a:t>
            </a:r>
            <a:r>
              <a:rPr lang="et-EE" sz="1000" dirty="0"/>
              <a:t> kujunemisest. Veebikogukondades osalejad võivad tunda, et nende oma seisukohad kajavad neile pidevalt tagasi, ning see tugevdab nende isiklikke uskumusi.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Sellised piiratud kitsarinnalised vaated tekivad seetõttu, et internet võimaldab juurdepääsu väga mitmesugusele vabalt kättesaadavale teabele ja inimesed vaatavad aina enam uudiseid ebatraditsioonilistest allikatest veebis.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Ettevõtted, nagu Facebook, Google ja Twitter, on võtnud kasutusele isikustamise </a:t>
            </a:r>
            <a:r>
              <a:rPr lang="et-EE" sz="1000" dirty="0">
                <a:hlinkClick r:id="rId6" tooltip="Algoritm"/>
              </a:rPr>
              <a:t>algoritmid</a:t>
            </a:r>
            <a:r>
              <a:rPr lang="et-EE" sz="1000" dirty="0"/>
              <a:t>, mida nad kasutavad konkreetse teabe suunamiseks inimeste veebipõhisesse uudisvoogu.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See sisu toimetamise võte on võtnud üle traditsioonilise uudistetoimetaja ülesanded.</a:t>
            </a:r>
            <a:endParaRPr lang="et-EE" sz="10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t-EE" sz="1000" dirty="0">
                <a:latin typeface="Verdana" panose="020B0604030504040204" pitchFamily="34" charset="0"/>
              </a:rPr>
              <a:t>Alternatiivse või vastunarratiivi õigel hekel pakkumise seisukohalt võib kõlakambri efekti tundmine pakkuda võimalusi sihtrühmaga dialoogi alustada.</a:t>
            </a:r>
          </a:p>
          <a:p>
            <a:pPr marL="171450" indent="-171450">
              <a:buFont typeface="Arial" panose="020B0604020202020204" pitchFamily="34" charset="0"/>
              <a:buChar char="•"/>
            </a:pPr>
            <a:r>
              <a:rPr lang="et-EE" sz="1000" baseline="0" dirty="0">
                <a:latin typeface="Verdana" panose="020B0604030504040204" pitchFamily="34" charset="0"/>
              </a:rPr>
              <a:t>Kui te juhtumisi teate kõlakambris esindatud (mulliefektiga seotud) ekstremistlike organisatsioonide või suhtlusmeedia sisu, keelt, sõnavara, hääletooni ja piltide/visuaalide stiili:</a:t>
            </a:r>
          </a:p>
          <a:p>
            <a:pPr marL="685800" lvl="1" indent="-228600">
              <a:buFont typeface="Arial" panose="020B0604020202020204" pitchFamily="34" charset="0"/>
              <a:buChar char="•"/>
            </a:pPr>
            <a:r>
              <a:rPr lang="et-EE" sz="1000" baseline="0" dirty="0">
                <a:latin typeface="Verdana" panose="020B0604030504040204" pitchFamily="34" charset="0"/>
              </a:rPr>
              <a:t>te saate oma sõnumid sarnaselt koostada ja seega olla otsimootorite abil kergemini leitav (otsimootorite optimeerimisvõtted);</a:t>
            </a:r>
          </a:p>
          <a:p>
            <a:pPr marL="685800" lvl="1" indent="-228600">
              <a:buFont typeface="Arial" panose="020B0604020202020204" pitchFamily="34" charset="0"/>
              <a:buChar char="•"/>
            </a:pPr>
            <a:r>
              <a:rPr lang="et-EE" sz="1000" baseline="0" dirty="0">
                <a:latin typeface="Verdana" panose="020B0604030504040204" pitchFamily="34" charset="0"/>
              </a:rPr>
              <a:t>te saate oma veebipõhiseid jõupingutusi suunata, nt Facebooki reklaamidele täpselt määratletud publiku kindlaksmääramisega. </a:t>
            </a:r>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61</a:t>
            </a:fld>
            <a:endParaRPr lang="et-EE"/>
          </a:p>
        </p:txBody>
      </p:sp>
    </p:spTree>
    <p:extLst>
      <p:ext uri="{BB962C8B-B14F-4D97-AF65-F5344CB8AC3E}">
        <p14:creationId xmlns:p14="http://schemas.microsoft.com/office/powerpoint/2010/main" val="3811209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b="1" dirty="0">
                <a:latin typeface="+mn-lt"/>
              </a:rPr>
              <a:t>Tehke see lihtsaks.</a:t>
            </a:r>
          </a:p>
          <a:p>
            <a:pPr marL="171450" indent="-171450">
              <a:buFont typeface="Arial" panose="020B0604020202020204" pitchFamily="34" charset="0"/>
              <a:buChar char="•"/>
            </a:pPr>
            <a:r>
              <a:rPr lang="et-EE" sz="1000" dirty="0">
                <a:latin typeface="+mn-lt"/>
              </a:rPr>
              <a:t>Valige kindlasti lihtne variant. </a:t>
            </a:r>
          </a:p>
          <a:p>
            <a:pPr marL="171450" indent="-171450">
              <a:buFont typeface="Arial" panose="020B0604020202020204" pitchFamily="34" charset="0"/>
              <a:buChar char="•"/>
            </a:pPr>
            <a:r>
              <a:rPr lang="et-EE" sz="1000" dirty="0">
                <a:latin typeface="+mn-lt"/>
              </a:rPr>
              <a:t>Lihtne üleskutse tegutsemiseks – ainult üks ülesanne.</a:t>
            </a:r>
          </a:p>
          <a:p>
            <a:pPr marL="0" lvl="0" indent="0">
              <a:buFont typeface="Arial" panose="020B0604020202020204" pitchFamily="34" charset="0"/>
              <a:buNone/>
            </a:pPr>
            <a:endParaRPr lang="et-EE" sz="1000" b="1" dirty="0">
              <a:latin typeface="+mn-lt"/>
            </a:endParaRPr>
          </a:p>
          <a:p>
            <a:pPr marL="0" lvl="0" indent="0">
              <a:buFont typeface="Arial" panose="020B0604020202020204" pitchFamily="34" charset="0"/>
              <a:buNone/>
            </a:pPr>
            <a:r>
              <a:rPr lang="et-EE" sz="1000" b="1" dirty="0">
                <a:latin typeface="+mn-lt"/>
              </a:rPr>
              <a:t>Tehke see sotsiaalseks.</a:t>
            </a:r>
          </a:p>
          <a:p>
            <a:pPr marL="171450" lvl="0" indent="-171450">
              <a:buFont typeface="Arial" panose="020B0604020202020204" pitchFamily="34" charset="0"/>
              <a:buChar char="•"/>
            </a:pPr>
            <a:r>
              <a:rPr lang="et-EE" sz="1000" dirty="0">
                <a:latin typeface="+mn-lt"/>
              </a:rPr>
              <a:t>Näidake, et seda teevad ka kõik teised. </a:t>
            </a:r>
          </a:p>
          <a:p>
            <a:pPr marL="171450" lvl="0" indent="-171450">
              <a:buFont typeface="Arial" panose="020B0604020202020204" pitchFamily="34" charset="0"/>
              <a:buChar char="•"/>
            </a:pPr>
            <a:r>
              <a:rPr lang="et-EE" sz="1000" dirty="0">
                <a:latin typeface="+mn-lt"/>
              </a:rPr>
              <a:t>Kasutage võrgustike jõudu – kollektiivne tegevus ja vastastikune toetus.</a:t>
            </a:r>
          </a:p>
          <a:p>
            <a:pPr marL="171450" lvl="0" indent="-171450">
              <a:buFont typeface="Arial" panose="020B0604020202020204" pitchFamily="34" charset="0"/>
              <a:buChar char="•"/>
            </a:pPr>
            <a:r>
              <a:rPr lang="et-EE" sz="1000" dirty="0">
                <a:latin typeface="+mn-lt"/>
              </a:rPr>
              <a:t>Laske inimestel endale avalikult kohustusi võtta. </a:t>
            </a:r>
          </a:p>
          <a:p>
            <a:pPr marL="0" lvl="0" indent="0">
              <a:buFont typeface="Arial" panose="020B0604020202020204" pitchFamily="34" charset="0"/>
              <a:buNone/>
            </a:pPr>
            <a:endParaRPr lang="et-EE" sz="1000" b="1" dirty="0">
              <a:latin typeface="+mn-lt"/>
            </a:endParaRPr>
          </a:p>
          <a:p>
            <a:pPr marL="0" lvl="0" indent="0">
              <a:buFont typeface="Arial" panose="020B0604020202020204" pitchFamily="34" charset="0"/>
              <a:buNone/>
            </a:pPr>
            <a:r>
              <a:rPr lang="et-EE" sz="1000" b="1" dirty="0">
                <a:latin typeface="+mn-lt"/>
              </a:rPr>
              <a:t>Tehke see lahedaks.</a:t>
            </a:r>
          </a:p>
          <a:p>
            <a:pPr marL="171450" lvl="0" indent="-171450">
              <a:buFont typeface="Arial" panose="020B0604020202020204" pitchFamily="34" charset="0"/>
              <a:buChar char="•"/>
            </a:pPr>
            <a:r>
              <a:rPr lang="et-EE" sz="1000" dirty="0">
                <a:latin typeface="+mn-lt"/>
              </a:rPr>
              <a:t>Kuulsus (püüdlus)</a:t>
            </a:r>
          </a:p>
          <a:p>
            <a:pPr marL="171450" lvl="0" indent="-171450">
              <a:buFont typeface="Arial" panose="020B0604020202020204" pitchFamily="34" charset="0"/>
              <a:buChar char="•"/>
            </a:pPr>
            <a:r>
              <a:rPr lang="et-EE" sz="1000" dirty="0">
                <a:latin typeface="+mn-lt"/>
              </a:rPr>
              <a:t>Haruldus</a:t>
            </a:r>
          </a:p>
          <a:p>
            <a:pPr marL="171450" lvl="0" indent="-171450">
              <a:buFont typeface="Arial" panose="020B0604020202020204" pitchFamily="34" charset="0"/>
              <a:buChar char="•"/>
            </a:pPr>
            <a:r>
              <a:rPr lang="et-EE" sz="1000" dirty="0">
                <a:latin typeface="+mn-lt"/>
              </a:rPr>
              <a:t>Tasud</a:t>
            </a:r>
          </a:p>
          <a:p>
            <a:pPr marL="171450" lvl="0" indent="-171450">
              <a:buFont typeface="Arial" panose="020B0604020202020204" pitchFamily="34" charset="0"/>
              <a:buChar char="•"/>
            </a:pPr>
            <a:r>
              <a:rPr lang="et-EE" sz="1000" dirty="0">
                <a:latin typeface="+mn-lt"/>
              </a:rPr>
              <a:t>Riski ja tasu tasakaal</a:t>
            </a:r>
          </a:p>
          <a:p>
            <a:pPr marL="171450" lvl="0" indent="-171450">
              <a:buFont typeface="Arial" panose="020B0604020202020204" pitchFamily="34" charset="0"/>
              <a:buChar char="•"/>
            </a:pPr>
            <a:r>
              <a:rPr lang="et-EE" sz="1000" dirty="0">
                <a:latin typeface="+mn-lt"/>
              </a:rPr>
              <a:t>Margitoode või mitte?</a:t>
            </a:r>
          </a:p>
          <a:p>
            <a:pPr marL="0" lvl="0" indent="0">
              <a:buFont typeface="Arial" panose="020B0604020202020204" pitchFamily="34" charset="0"/>
              <a:buNone/>
            </a:pPr>
            <a:endParaRPr lang="et-EE" sz="1000" b="1" dirty="0">
              <a:latin typeface="+mn-lt"/>
            </a:endParaRPr>
          </a:p>
          <a:p>
            <a:pPr marL="0" lvl="0" indent="0">
              <a:buFont typeface="Arial" panose="020B0604020202020204" pitchFamily="34" charset="0"/>
              <a:buNone/>
            </a:pPr>
            <a:r>
              <a:rPr lang="et-EE" sz="1000" b="1" dirty="0">
                <a:latin typeface="+mn-lt"/>
              </a:rPr>
              <a:t>Tehke seda ajapõhiselt.</a:t>
            </a:r>
          </a:p>
          <a:p>
            <a:pPr marL="171450" lvl="0" indent="-171450">
              <a:buFont typeface="Arial" panose="020B0604020202020204" pitchFamily="34" charset="0"/>
              <a:buChar char="•"/>
            </a:pPr>
            <a:r>
              <a:rPr lang="et-EE" sz="1000" dirty="0">
                <a:latin typeface="+mn-lt"/>
              </a:rPr>
              <a:t>Õigeaegsed sekkumised </a:t>
            </a:r>
          </a:p>
          <a:p>
            <a:pPr marL="171450" lvl="0" indent="-171450">
              <a:buFont typeface="Arial" panose="020B0604020202020204" pitchFamily="34" charset="0"/>
              <a:buChar char="•"/>
            </a:pPr>
            <a:r>
              <a:rPr lang="et-EE" sz="1000" dirty="0">
                <a:latin typeface="+mn-lt"/>
              </a:rPr>
              <a:t>Kulu ja kasu suhe</a:t>
            </a:r>
          </a:p>
          <a:p>
            <a:pPr marL="171450" lvl="0" indent="-171450">
              <a:buFont typeface="Arial" panose="020B0604020202020204" pitchFamily="34" charset="0"/>
              <a:buChar char="•"/>
            </a:pPr>
            <a:r>
              <a:rPr lang="et-EE" sz="1000" dirty="0">
                <a:latin typeface="+mn-lt"/>
              </a:rPr>
              <a:t>Kohe toimuv</a:t>
            </a:r>
          </a:p>
          <a:p>
            <a:pPr marL="0" indent="0">
              <a:buFont typeface="Arial" panose="020B0604020202020204" pitchFamily="34" charset="0"/>
              <a:buNone/>
            </a:pPr>
            <a:endParaRPr lang="et-EE" sz="1000" dirty="0">
              <a:latin typeface="+mn-lt"/>
            </a:endParaRPr>
          </a:p>
          <a:p>
            <a:pPr marL="0" indent="0">
              <a:buFont typeface="Arial" panose="020B0604020202020204" pitchFamily="34" charset="0"/>
              <a:buNone/>
            </a:pPr>
            <a:r>
              <a:rPr lang="et-EE" sz="1000" dirty="0">
                <a:latin typeface="+mn-lt"/>
              </a:rPr>
              <a:t>Allikas: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62</a:t>
            </a:fld>
            <a:endParaRPr lang="et-EE"/>
          </a:p>
        </p:txBody>
      </p:sp>
    </p:spTree>
    <p:extLst>
      <p:ext uri="{BB962C8B-B14F-4D97-AF65-F5344CB8AC3E}">
        <p14:creationId xmlns:p14="http://schemas.microsoft.com/office/powerpoint/2010/main" val="27879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u="sng" dirty="0">
                <a:solidFill>
                  <a:srgbClr val="FF0000"/>
                </a:solidFill>
              </a:rPr>
              <a:t>10’</a:t>
            </a:r>
          </a:p>
          <a:p>
            <a:r>
              <a:rPr lang="et-EE" sz="1000" u="sng" dirty="0">
                <a:solidFill>
                  <a:srgbClr val="FF0000"/>
                </a:solidFill>
              </a:rPr>
              <a:t>Introduction to participants to the whole groups</a:t>
            </a:r>
          </a:p>
          <a:p>
            <a:r>
              <a:rPr lang="et-EE" sz="1000" u="sng" baseline="0" dirty="0">
                <a:solidFill>
                  <a:srgbClr val="FF0000"/>
                </a:solidFill>
              </a:rPr>
              <a:t>List all wishes, needs, demands and ideas, experience, expectations on flipover or whiteboard </a:t>
            </a:r>
            <a:endParaRPr lang="et-EE" sz="100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a:t>
            </a:fld>
            <a:endParaRPr lang="et-EE"/>
          </a:p>
        </p:txBody>
      </p:sp>
    </p:spTree>
    <p:extLst>
      <p:ext uri="{BB962C8B-B14F-4D97-AF65-F5344CB8AC3E}">
        <p14:creationId xmlns:p14="http://schemas.microsoft.com/office/powerpoint/2010/main" val="4017159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63</a:t>
            </a:fld>
            <a:endParaRPr lang="et-EE"/>
          </a:p>
        </p:txBody>
      </p:sp>
    </p:spTree>
    <p:extLst>
      <p:ext uri="{BB962C8B-B14F-4D97-AF65-F5344CB8AC3E}">
        <p14:creationId xmlns:p14="http://schemas.microsoft.com/office/powerpoint/2010/main" val="2916006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0" u="sng" dirty="0"/>
              <a:t>Start every slide by asking participants whether they use these platforms, and how</a:t>
            </a:r>
          </a:p>
          <a:p>
            <a:endParaRPr lang="et-EE" sz="1000" b="1" u="sng" dirty="0"/>
          </a:p>
          <a:p>
            <a:r>
              <a:rPr lang="et-EE" sz="1000" b="1" u="sng" dirty="0"/>
              <a:t>Selgitus</a:t>
            </a:r>
          </a:p>
          <a:p>
            <a:r>
              <a:rPr lang="et-EE" sz="1000" dirty="0"/>
              <a:t>CSEP koolituskava on koostatud tihedas koostöös Twitteri, Facebooki ja YouTube’iga.</a:t>
            </a:r>
          </a:p>
          <a:p>
            <a:r>
              <a:rPr lang="et-EE" sz="1000" baseline="0" dirty="0"/>
              <a:t>Need on suurimad ülemaailmsed suhtlusmeedia platvormid.</a:t>
            </a:r>
          </a:p>
          <a:p>
            <a:r>
              <a:rPr lang="et-EE" sz="1000" baseline="0" dirty="0"/>
              <a:t>Sageli on mõistlik valida üks neist oma põhiplatvormiks. See on koht, kus te alustate oma veebikogukonna ja/või veebikampaania ülesehitamist.</a:t>
            </a:r>
          </a:p>
          <a:p>
            <a:endParaRPr lang="et-EE" sz="1000" baseline="0" dirty="0"/>
          </a:p>
          <a:p>
            <a:r>
              <a:rPr lang="et-EE" sz="1000" baseline="0" dirty="0"/>
              <a:t>Igal platvormil on mitmeid eeliseid ja ka puuduseid valitud sihtrühmadega veebisuhtluse seisukohast. </a:t>
            </a:r>
          </a:p>
          <a:p>
            <a:r>
              <a:rPr lang="et-EE" sz="1000" baseline="0" dirty="0"/>
              <a:t>Igal platvormil saab kergesti oma tulemuslikkust parandada, kui te teate mõnda põhilist soovitust, mida teha ja mida mitte. </a:t>
            </a:r>
            <a:r>
              <a:rPr lang="et-EE" sz="1000" u="sng" baseline="0" dirty="0"/>
              <a:t>Järgmise kahe tunni jooksul anname teile palju nõuandeid ja nippe ning tutvustame põhivõtteid, vahendeid ja juhendeid, mis võivad teid aidata oma kampaania väljatöötamisel ja elluviimisel.</a:t>
            </a:r>
            <a:endParaRPr lang="et-EE"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64</a:t>
            </a:fld>
            <a:endParaRPr lang="et-EE"/>
          </a:p>
        </p:txBody>
      </p:sp>
    </p:spTree>
    <p:extLst>
      <p:ext uri="{BB962C8B-B14F-4D97-AF65-F5344CB8AC3E}">
        <p14:creationId xmlns:p14="http://schemas.microsoft.com/office/powerpoint/2010/main" val="1189166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dirty="0"/>
              <a:t>Küsimus osalejatele: „Mitu YouTube’i kanalit on teil tellitud? Milliseid filme te kõige rohkem vaatate?”</a:t>
            </a:r>
          </a:p>
          <a:p>
            <a:endParaRPr lang="et-EE" sz="1000" dirty="0"/>
          </a:p>
          <a:p>
            <a:r>
              <a:rPr lang="et-EE" sz="1000" dirty="0"/>
              <a:t>YouTube on suuruselt teine suhtlusmeedia platvorm maailmas. See on seega koht, kuhu paljud lähevad, kui hakkavad ekstremistlikku sisu otsima.</a:t>
            </a:r>
          </a:p>
          <a:p>
            <a:endParaRPr lang="et-EE" sz="1000" dirty="0"/>
          </a:p>
          <a:p>
            <a:r>
              <a:rPr lang="et-EE" sz="1000" dirty="0"/>
              <a:t>Kui te esindate haridusasutust, siis kuidas leida tasakaalu, et olla korraga naljakas, hariv ja tõsine? YouTube’i põhiosa on hariv. Võtame näiteks sarja „Animate”. Kuidas aidata igal lapsel oma võimeid realiseerida?</a:t>
            </a:r>
          </a:p>
          <a:p>
            <a:endParaRPr lang="et-EE" sz="1000" baseline="0" dirty="0"/>
          </a:p>
          <a:p>
            <a:r>
              <a:rPr lang="et-EE" sz="1000" baseline="0" dirty="0"/>
              <a:t>Kui te töötate välja strateegiat, mille eesmärk on suhelda nende ohustatud rühmadega, siis võiks olla kasulik samuti YouTube’is olla.</a:t>
            </a:r>
          </a:p>
          <a:p>
            <a:r>
              <a:rPr lang="et-EE" sz="1000" baseline="0" dirty="0"/>
              <a:t>Hästi loodud sisuga võib õnnestuda jõuda teie sihtrühma kuuluvate inimeste </a:t>
            </a:r>
            <a:r>
              <a:rPr lang="et-EE" sz="1000" b="1" u="sng" baseline="0" dirty="0"/>
              <a:t>kõlakambrisse</a:t>
            </a:r>
            <a:r>
              <a:rPr lang="et-EE" sz="1000" baseline="0" dirty="0"/>
              <a:t>.</a:t>
            </a:r>
          </a:p>
          <a:p>
            <a:endParaRPr lang="et-EE" sz="1000" baseline="0" dirty="0"/>
          </a:p>
          <a:p>
            <a:r>
              <a:rPr lang="et-EE" sz="1000" baseline="0" dirty="0"/>
              <a:t>YouTube’i videot EI OLE raske teha. Seda suudab igaüks oma nutitelefoni või tahvelarvutiga. </a:t>
            </a:r>
          </a:p>
          <a:p>
            <a:r>
              <a:rPr lang="et-EE" sz="1000" baseline="0" dirty="0"/>
              <a:t>Võtete salvestamiseks, toimetamiseks ja kujundamiseks leidub mitmeid äppe.</a:t>
            </a:r>
          </a:p>
          <a:p>
            <a:r>
              <a:rPr lang="et-EE" sz="1000" baseline="0" dirty="0"/>
              <a:t>Enamiku töödest saab teha kõigest oma mobiilse seadmega.</a:t>
            </a:r>
          </a:p>
          <a:p>
            <a:endParaRPr lang="et-EE" sz="1000" baseline="0" dirty="0"/>
          </a:p>
          <a:p>
            <a:r>
              <a:rPr lang="et-EE" sz="1000" baseline="0" dirty="0"/>
              <a:t>Salvestise lihtsus ja teataval määral amatöörlus isegi suurendab teie video usutavust.</a:t>
            </a:r>
          </a:p>
          <a:p>
            <a:r>
              <a:rPr lang="et-EE" sz="1000" baseline="0" dirty="0"/>
              <a:t>See ei ole probleem, kui vaatajad näevad, et te ei ole kutseline filmitegija, vaid see on eelis.</a:t>
            </a:r>
          </a:p>
          <a:p>
            <a:r>
              <a:rPr lang="et-EE" sz="1000" baseline="0" dirty="0"/>
              <a:t>See rõhutab teie sõnumi ehtsust ja muudab selle palju isiklikumaks. </a:t>
            </a:r>
          </a:p>
          <a:p>
            <a:r>
              <a:rPr lang="et-EE" sz="1000" baseline="0" dirty="0"/>
              <a:t>Kui olete „isiklik”, siis see on YouTube’is edu võti. Te alustate vestlust inimestega, kes on teist huvitatud ja kes ootavad, et ennast näidates te näitate välja huvi nende vastu.</a:t>
            </a:r>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65</a:t>
            </a:fld>
            <a:endParaRPr lang="et-EE"/>
          </a:p>
        </p:txBody>
      </p:sp>
    </p:spTree>
    <p:extLst>
      <p:ext uri="{BB962C8B-B14F-4D97-AF65-F5344CB8AC3E}">
        <p14:creationId xmlns:p14="http://schemas.microsoft.com/office/powerpoint/2010/main" val="1747173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dirty="0"/>
              <a:t>Saime just teada, et YouTube’i formaati on lihtne käsitseda.</a:t>
            </a:r>
          </a:p>
          <a:p>
            <a:endParaRPr lang="et-EE" sz="1000" dirty="0"/>
          </a:p>
          <a:p>
            <a:r>
              <a:rPr lang="et-EE" sz="1000" dirty="0"/>
              <a:t>Kuidas rajada sisu strateegia YouTube’i jaoks?</a:t>
            </a:r>
          </a:p>
          <a:p>
            <a:endParaRPr lang="et-EE" sz="1000" baseline="0" dirty="0"/>
          </a:p>
          <a:p>
            <a:r>
              <a:rPr lang="et-EE" sz="1000" dirty="0"/>
              <a:t>YouTube on pannud kokku 10 põhilist märksõna, mis võivad aidata teil teha soovitud tulemusi andvaid salvestusi.</a:t>
            </a:r>
          </a:p>
          <a:p>
            <a:endParaRPr lang="et-EE" sz="1000" dirty="0"/>
          </a:p>
          <a:p>
            <a:r>
              <a:rPr lang="et-EE" sz="1000" dirty="0"/>
              <a:t>Allikas: Bit.ly/10fundamentals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66</a:t>
            </a:fld>
            <a:endParaRPr lang="et-EE"/>
          </a:p>
        </p:txBody>
      </p:sp>
    </p:spTree>
    <p:extLst>
      <p:ext uri="{BB962C8B-B14F-4D97-AF65-F5344CB8AC3E}">
        <p14:creationId xmlns:p14="http://schemas.microsoft.com/office/powerpoint/2010/main" val="1015417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dirty="0"/>
              <a:t>Hankige</a:t>
            </a:r>
            <a:r>
              <a:rPr lang="et-EE" baseline="0" dirty="0"/>
              <a:t> vaatajaid – Hoolitsege, et nad oleksid rahul</a:t>
            </a:r>
          </a:p>
          <a:p>
            <a:r>
              <a:rPr lang="et-EE" baseline="0" dirty="0"/>
              <a:t>Lojaalsed fännid</a:t>
            </a:r>
          </a:p>
          <a:p>
            <a:r>
              <a:rPr lang="et-EE" baseline="0" dirty="0"/>
              <a:t>Vestlus, Interaktiivsus, Järjekindlus, Suunamine, Kestlikkus, Innustus, Jagatavus, Leitavus, Juurdepääsetavus, Koostöö</a:t>
            </a:r>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67</a:t>
            </a:fld>
            <a:endParaRPr lang="et-EE"/>
          </a:p>
        </p:txBody>
      </p:sp>
    </p:spTree>
    <p:extLst>
      <p:ext uri="{BB962C8B-B14F-4D97-AF65-F5344CB8AC3E}">
        <p14:creationId xmlns:p14="http://schemas.microsoft.com/office/powerpoint/2010/main" val="975775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b="1" u="sng" dirty="0"/>
              <a:t>Vestlus</a:t>
            </a:r>
            <a:endParaRPr lang="et-EE" sz="1000" b="1" u="sng" dirty="0"/>
          </a:p>
          <a:p>
            <a:pPr marL="171450" indent="-171450">
              <a:buFont typeface="Arial" panose="020B0604020202020204" pitchFamily="34" charset="0"/>
              <a:buChar char="•"/>
            </a:pPr>
            <a:r>
              <a:rPr lang="et-EE" sz="1000" dirty="0"/>
              <a:t>Kõnelege otse oma publikuga.</a:t>
            </a:r>
          </a:p>
          <a:p>
            <a:pPr marL="171450" indent="-171450">
              <a:buFont typeface="Arial" panose="020B0604020202020204" pitchFamily="34" charset="0"/>
              <a:buChar char="•"/>
            </a:pPr>
            <a:r>
              <a:rPr lang="et-EE" sz="1000" dirty="0"/>
              <a:t>Olge ligipääsetav, ehtne ja siiras, mitte jutlustav.</a:t>
            </a:r>
          </a:p>
          <a:p>
            <a:pPr marL="0" indent="0">
              <a:buFont typeface="Arial" panose="020B0604020202020204" pitchFamily="34" charset="0"/>
              <a:buNone/>
            </a:pPr>
            <a:endParaRPr lang="et-EE" sz="1000" b="1" u="sng" dirty="0"/>
          </a:p>
          <a:p>
            <a:pPr marL="0" indent="0">
              <a:buFont typeface="Arial" panose="020B0604020202020204" pitchFamily="34" charset="0"/>
              <a:buNone/>
            </a:pPr>
            <a:r>
              <a:rPr lang="et-EE" sz="1000" b="1" u="sng" dirty="0"/>
              <a:t>Järjekindlus </a:t>
            </a:r>
          </a:p>
          <a:p>
            <a:pPr marL="171450" indent="-171450">
              <a:buFont typeface="Arial" panose="020B0604020202020204" pitchFamily="34" charset="0"/>
              <a:buChar char="•"/>
            </a:pPr>
            <a:r>
              <a:rPr lang="et-EE" sz="1000" dirty="0"/>
              <a:t>Kas teie mõtetes on tugevaid korduvaid elemente?</a:t>
            </a:r>
          </a:p>
          <a:p>
            <a:pPr marL="628650" lvl="1" indent="-171450">
              <a:buFont typeface="Arial" panose="020B0604020202020204" pitchFamily="34" charset="0"/>
              <a:buChar char="•"/>
            </a:pPr>
            <a:r>
              <a:rPr lang="et-EE" sz="1000" dirty="0"/>
              <a:t>Ajakava &gt; väga raske, nt telesaated &gt; Ärge tehke, vaid proovige parem:</a:t>
            </a:r>
          </a:p>
          <a:p>
            <a:pPr marL="628650" lvl="1" indent="-171450">
              <a:buFont typeface="Arial" panose="020B0604020202020204" pitchFamily="34" charset="0"/>
              <a:buChar char="•"/>
            </a:pPr>
            <a:r>
              <a:rPr lang="et-EE" sz="1000" dirty="0"/>
              <a:t>Isikupära &gt; Franchesca</a:t>
            </a:r>
            <a:r>
              <a:rPr lang="et-EE" dirty="0"/>
              <a:t> </a:t>
            </a:r>
            <a:r>
              <a:rPr lang="et-EE" sz="1000" dirty="0"/>
              <a:t>Ramsey</a:t>
            </a:r>
          </a:p>
          <a:p>
            <a:pPr marL="628650" lvl="1" indent="-171450">
              <a:buFont typeface="Arial" panose="020B0604020202020204" pitchFamily="34" charset="0"/>
              <a:buChar char="•"/>
            </a:pPr>
            <a:r>
              <a:rPr lang="et-EE" sz="1000" dirty="0"/>
              <a:t>Formaat &gt; tedex – kümme käsku, kana</a:t>
            </a:r>
          </a:p>
          <a:p>
            <a:pPr marL="628650" lvl="1" indent="-171450">
              <a:buFont typeface="Arial" panose="020B0604020202020204" pitchFamily="34" charset="0"/>
              <a:buChar char="•"/>
            </a:pPr>
            <a:r>
              <a:rPr lang="et-EE" sz="1000" dirty="0"/>
              <a:t>Toon &gt; vaatenurk või seisukoht – alati punane T-särk.</a:t>
            </a:r>
            <a:r>
              <a:rPr lang="en-US" dirty="0"/>
              <a:t>	</a:t>
            </a:r>
          </a:p>
          <a:p>
            <a:pPr marL="628650" lvl="1" indent="-171450">
              <a:buFont typeface="Arial" panose="020B0604020202020204" pitchFamily="34" charset="0"/>
              <a:buChar char="•"/>
            </a:pPr>
            <a:r>
              <a:rPr lang="et-EE" sz="1000" dirty="0"/>
              <a:t>Nt Blacknerdcomedy</a:t>
            </a:r>
          </a:p>
          <a:p>
            <a:pPr marL="0" indent="0">
              <a:buFont typeface="Arial" panose="020B0604020202020204" pitchFamily="34" charset="0"/>
              <a:buNone/>
            </a:pPr>
            <a:endParaRPr lang="et-EE" sz="1000" b="1" u="sng" dirty="0"/>
          </a:p>
          <a:p>
            <a:pPr marL="0" indent="0">
              <a:buFont typeface="Arial" panose="020B0604020202020204" pitchFamily="34" charset="0"/>
              <a:buNone/>
            </a:pPr>
            <a:r>
              <a:rPr lang="et-EE" sz="1000" b="1" u="sng" dirty="0"/>
              <a:t>Kestlikkus</a:t>
            </a:r>
          </a:p>
          <a:p>
            <a:pPr marL="171450" indent="-171450">
              <a:buFont typeface="Arial" panose="020B0604020202020204" pitchFamily="34" charset="0"/>
              <a:buChar char="•"/>
            </a:pPr>
            <a:r>
              <a:rPr lang="et-EE" sz="1000" dirty="0"/>
              <a:t>Kui see publikule väga meeldib, kas võid neid veel teha?</a:t>
            </a:r>
          </a:p>
          <a:p>
            <a:pPr marL="171450" indent="-171450">
              <a:buFont typeface="Arial" panose="020B0604020202020204" pitchFamily="34" charset="0"/>
              <a:buChar char="•"/>
            </a:pPr>
            <a:r>
              <a:rPr lang="et-EE" sz="1000" dirty="0"/>
              <a:t>Kui me ei suuda kolm videot päevas, siis jätame mõtte katki.</a:t>
            </a:r>
          </a:p>
          <a:p>
            <a:pPr marL="171450" indent="-171450">
              <a:buFont typeface="Arial" panose="020B0604020202020204" pitchFamily="34" charset="0"/>
              <a:buChar char="•"/>
            </a:pPr>
            <a:r>
              <a:rPr lang="et-EE" sz="1000" dirty="0"/>
              <a:t>Nähtamatute inimeste projekt kodututest</a:t>
            </a:r>
          </a:p>
          <a:p>
            <a:pPr marL="0" indent="0">
              <a:buFont typeface="Arial" panose="020B0604020202020204" pitchFamily="34" charset="0"/>
              <a:buNone/>
            </a:pPr>
            <a:endParaRPr lang="et-EE" sz="1000" b="1" u="sng" dirty="0"/>
          </a:p>
          <a:p>
            <a:pPr marL="0" indent="0">
              <a:buFont typeface="Arial" panose="020B0604020202020204" pitchFamily="34" charset="0"/>
              <a:buNone/>
            </a:pPr>
            <a:r>
              <a:rPr lang="et-EE" sz="1000" b="1" u="sng" dirty="0"/>
              <a:t>Avastatavus</a:t>
            </a:r>
          </a:p>
          <a:p>
            <a:pPr marL="171450" indent="-171450">
              <a:buFont typeface="Arial" panose="020B0604020202020204" pitchFamily="34" charset="0"/>
              <a:buChar char="•"/>
            </a:pPr>
            <a:r>
              <a:rPr lang="et-EE" sz="1000" dirty="0"/>
              <a:t>Kas teie videot saab otsinguga leida?</a:t>
            </a:r>
          </a:p>
          <a:p>
            <a:pPr marL="171450" indent="-171450">
              <a:buFont typeface="Arial" panose="020B0604020202020204" pitchFamily="34" charset="0"/>
              <a:buChar char="•"/>
            </a:pPr>
            <a:r>
              <a:rPr lang="et-EE" sz="1000" dirty="0"/>
              <a:t>Mõelge pealkirjadele ja kirjeldusele.</a:t>
            </a:r>
          </a:p>
          <a:p>
            <a:pPr marL="171450" indent="-171450">
              <a:buFont typeface="Arial" panose="020B0604020202020204" pitchFamily="34" charset="0"/>
              <a:buChar char="•"/>
            </a:pPr>
            <a:r>
              <a:rPr lang="et-EE" sz="1000" dirty="0"/>
              <a:t>Trendikas &lt;&gt; igihaljas</a:t>
            </a:r>
          </a:p>
          <a:p>
            <a:pPr marL="171450" indent="-171450">
              <a:buFont typeface="Arial" panose="020B0604020202020204" pitchFamily="34" charset="0"/>
              <a:buChar char="•"/>
            </a:pPr>
            <a:r>
              <a:rPr lang="et-EE" sz="1000" dirty="0"/>
              <a:t>Esimesed kolm sõnad peavad vastama suundumustele &gt; google.com/trends/explore</a:t>
            </a:r>
          </a:p>
          <a:p>
            <a:pPr marL="171450" indent="-171450">
              <a:buFont typeface="Arial" panose="020B0604020202020204" pitchFamily="34" charset="0"/>
              <a:buChar char="•"/>
            </a:pPr>
            <a:r>
              <a:rPr lang="et-EE" sz="1000" dirty="0"/>
              <a:t>Nt: Telfaz11 ükski naine ei juhi</a:t>
            </a:r>
          </a:p>
          <a:p>
            <a:pPr marL="0" indent="0">
              <a:buFont typeface="Arial" panose="020B0604020202020204" pitchFamily="34" charset="0"/>
              <a:buNone/>
            </a:pPr>
            <a:endParaRPr lang="et-EE" sz="1200" b="1" i="0" u="sng" kern="1200" dirty="0">
              <a:solidFill>
                <a:schemeClr val="tx1"/>
              </a:solidFill>
              <a:effectLst/>
              <a:latin typeface="+mn-lt"/>
              <a:ea typeface="+mn-ea"/>
              <a:cs typeface="+mn-cs"/>
            </a:endParaRPr>
          </a:p>
          <a:p>
            <a:pPr marL="0" indent="0">
              <a:buFont typeface="Arial" panose="020B0604020202020204" pitchFamily="34" charset="0"/>
              <a:buNone/>
            </a:pPr>
            <a:r>
              <a:rPr lang="et-EE" sz="1200" b="1" i="0" u="sng" kern="1200" dirty="0">
                <a:solidFill>
                  <a:schemeClr val="tx1"/>
                </a:solidFill>
                <a:effectLst/>
                <a:latin typeface="+mn-lt"/>
              </a:rPr>
              <a:t>Koostöö</a:t>
            </a:r>
          </a:p>
          <a:p>
            <a:pPr marL="171450" indent="-171450">
              <a:buFont typeface="Arial" panose="020B0604020202020204" pitchFamily="34" charset="0"/>
              <a:buChar char="•"/>
            </a:pPr>
            <a:r>
              <a:rPr lang="et-EE" sz="1200" i="0" kern="1200" dirty="0">
                <a:solidFill>
                  <a:schemeClr val="tx1"/>
                </a:solidFill>
                <a:effectLst/>
                <a:latin typeface="+mn-lt"/>
              </a:rPr>
              <a:t>Nähke oma loos ette koht külaliste jaoks.</a:t>
            </a:r>
          </a:p>
          <a:p>
            <a:pPr marL="171450" indent="-171450">
              <a:buFont typeface="Arial" panose="020B0604020202020204" pitchFamily="34" charset="0"/>
              <a:buChar char="•"/>
            </a:pPr>
            <a:r>
              <a:rPr lang="et-EE" sz="1200" i="0" kern="1200" dirty="0">
                <a:solidFill>
                  <a:schemeClr val="tx1"/>
                </a:solidFill>
                <a:effectLst/>
                <a:latin typeface="+mn-lt"/>
              </a:rPr>
              <a:t>Kavandage oma lugu nii, et sinna saab</a:t>
            </a:r>
            <a:r>
              <a:rPr lang="et-EE" dirty="0"/>
              <a:t> </a:t>
            </a:r>
            <a:r>
              <a:rPr lang="et-EE" sz="1200" i="0" kern="1200" dirty="0">
                <a:solidFill>
                  <a:schemeClr val="tx1"/>
                </a:solidFill>
                <a:effectLst/>
                <a:latin typeface="+mn-lt"/>
              </a:rPr>
              <a:t>lihtsalt ja loogiliselt külalisesinejaid kutsuda.</a:t>
            </a:r>
          </a:p>
          <a:p>
            <a:pPr marL="171450" indent="-171450">
              <a:buFont typeface="Arial" panose="020B0604020202020204" pitchFamily="34" charset="0"/>
              <a:buChar char="•"/>
            </a:pPr>
            <a:r>
              <a:rPr lang="et-EE" sz="1200" i="0" kern="1200" dirty="0">
                <a:solidFill>
                  <a:schemeClr val="tx1"/>
                </a:solidFill>
                <a:effectLst/>
                <a:latin typeface="+mn-lt"/>
              </a:rPr>
              <a:t>Võtke ühendust sobivate partneritega. Leidke</a:t>
            </a:r>
            <a:r>
              <a:rPr lang="et-EE" dirty="0"/>
              <a:t> </a:t>
            </a:r>
            <a:r>
              <a:rPr lang="et-EE" sz="1200" i="0" kern="1200" dirty="0">
                <a:solidFill>
                  <a:schemeClr val="tx1"/>
                </a:solidFill>
                <a:effectLst/>
                <a:latin typeface="+mn-lt"/>
              </a:rPr>
              <a:t>oma žanris või nišis teisi loojaid, kellel on</a:t>
            </a:r>
            <a:r>
              <a:rPr lang="et-EE" dirty="0"/>
              <a:t> </a:t>
            </a:r>
            <a:r>
              <a:rPr lang="et-EE" sz="1200" i="0" kern="1200" dirty="0">
                <a:solidFill>
                  <a:schemeClr val="tx1"/>
                </a:solidFill>
                <a:effectLst/>
                <a:latin typeface="+mn-lt"/>
              </a:rPr>
              <a:t>sarnane hulk tellijaid.</a:t>
            </a:r>
            <a:br>
              <a:rPr dirty="0"/>
            </a:br>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68</a:t>
            </a:fld>
            <a:endParaRPr lang="et-EE"/>
          </a:p>
        </p:txBody>
      </p:sp>
    </p:spTree>
    <p:extLst>
      <p:ext uri="{BB962C8B-B14F-4D97-AF65-F5344CB8AC3E}">
        <p14:creationId xmlns:p14="http://schemas.microsoft.com/office/powerpoint/2010/main" val="2095942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dirty="0"/>
              <a:t>https://www.youtube.com/watch?feature=player_embedded&amp;v=YpKAtk5C0lM</a:t>
            </a:r>
          </a:p>
          <a:p>
            <a:endParaRPr lang="et-EE" sz="1000" dirty="0"/>
          </a:p>
          <a:p>
            <a:r>
              <a:rPr lang="et-EE" sz="1000" dirty="0"/>
              <a:t>https://www.youtube.com/nonprofits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69</a:t>
            </a:fld>
            <a:endParaRPr lang="et-EE"/>
          </a:p>
        </p:txBody>
      </p:sp>
    </p:spTree>
    <p:extLst>
      <p:ext uri="{BB962C8B-B14F-4D97-AF65-F5344CB8AC3E}">
        <p14:creationId xmlns:p14="http://schemas.microsoft.com/office/powerpoint/2010/main" val="312870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u="sng" dirty="0"/>
              <a:t>Küsimus osalejatele: mitu sõpra teil Facebookis on? Mitu postitust te päevas teete? Mitu korda päevas te oma sõprade postitusi meeldivaks märgite?</a:t>
            </a:r>
          </a:p>
          <a:p>
            <a:endParaRPr lang="et-EE" sz="1000" u="sng" dirty="0"/>
          </a:p>
          <a:p>
            <a:r>
              <a:rPr lang="et-EE" sz="1000" u="sng" dirty="0"/>
              <a:t>Explains the size and importance of Facebook on a global scale.</a:t>
            </a:r>
          </a:p>
          <a:p>
            <a:endParaRPr lang="et-EE" sz="1000" u="sng" dirty="0"/>
          </a:p>
          <a:p>
            <a:r>
              <a:rPr lang="et-EE" sz="1000" u="sng" dirty="0"/>
              <a:t>Inspires to approach the internet as a platform for inter-action and communication instead of sending information</a:t>
            </a:r>
          </a:p>
          <a:p>
            <a:endParaRPr lang="et-EE" sz="1000" u="sng" baseline="0" dirty="0"/>
          </a:p>
          <a:p>
            <a:r>
              <a:rPr lang="et-EE" sz="1000" u="sng" baseline="0" dirty="0"/>
              <a:t>Fail harder</a:t>
            </a:r>
            <a:endParaRPr lang="et-EE"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70</a:t>
            </a:fld>
            <a:endParaRPr lang="et-EE"/>
          </a:p>
        </p:txBody>
      </p:sp>
    </p:spTree>
    <p:extLst>
      <p:ext uri="{BB962C8B-B14F-4D97-AF65-F5344CB8AC3E}">
        <p14:creationId xmlns:p14="http://schemas.microsoft.com/office/powerpoint/2010/main" val="981157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u="none" dirty="0"/>
              <a:t>Veel nõuandeid</a:t>
            </a:r>
          </a:p>
          <a:p>
            <a:pPr marL="171450" indent="-171450">
              <a:buFont typeface="Arial" panose="020B0604020202020204" pitchFamily="34" charset="0"/>
              <a:buChar char="•"/>
            </a:pPr>
            <a:r>
              <a:rPr lang="et-EE" sz="1000" dirty="0"/>
              <a:t>Pigem vähem.</a:t>
            </a:r>
          </a:p>
          <a:p>
            <a:pPr marL="171450" indent="-171450">
              <a:buFont typeface="Arial" panose="020B0604020202020204" pitchFamily="34" charset="0"/>
              <a:buChar char="•"/>
            </a:pPr>
            <a:r>
              <a:rPr lang="et-EE" sz="1000" dirty="0"/>
              <a:t>Vähem vastukõne postitusi annavad suuremaid tulemusi.</a:t>
            </a:r>
          </a:p>
          <a:p>
            <a:pPr marL="171450" indent="-171450">
              <a:buFont typeface="Arial" panose="020B0604020202020204" pitchFamily="34" charset="0"/>
              <a:buChar char="•"/>
            </a:pPr>
            <a:r>
              <a:rPr lang="et-EE" sz="1000" baseline="0" dirty="0"/>
              <a:t>Konkreetsemaid postitusi võetakse paremini vastu, mitte enam kui 1–3 sõnumit päevas.</a:t>
            </a:r>
          </a:p>
          <a:p>
            <a:pPr marL="171450" indent="-171450">
              <a:buFont typeface="Arial" panose="020B0604020202020204" pitchFamily="34" charset="0"/>
              <a:buChar char="•"/>
            </a:pPr>
            <a:endParaRPr lang="et-EE" sz="1000" baseline="0" dirty="0"/>
          </a:p>
          <a:p>
            <a:pPr marL="171450" indent="-171450">
              <a:buFont typeface="Arial" panose="020B0604020202020204" pitchFamily="34" charset="0"/>
              <a:buChar char="•"/>
            </a:pPr>
            <a:r>
              <a:rPr lang="et-EE" sz="1000" dirty="0"/>
              <a:t>Õigeaegne – sõnum, postitus, visuaal tuleb kohandada aktuaalsetele sündmustele, juhtumitele, tegevusele teie kogukonnas, ümbruses, tavameedias.</a:t>
            </a:r>
          </a:p>
          <a:p>
            <a:pPr marL="0" indent="0">
              <a:buFont typeface="Arial" panose="020B0604020202020204" pitchFamily="34" charset="0"/>
              <a:buNone/>
            </a:pPr>
            <a:endParaRPr lang="et-EE" sz="1000" baseline="0" dirty="0"/>
          </a:p>
          <a:p>
            <a:pPr marL="171450" indent="-171450">
              <a:buFont typeface="Arial" panose="020B0604020202020204" pitchFamily="34" charset="0"/>
              <a:buChar char="•"/>
            </a:pPr>
            <a:r>
              <a:rPr lang="et-EE" sz="1000" baseline="0" dirty="0"/>
              <a:t>Eristage orgaanilist publikut tasulisest (vt Facebooki reklaame).</a:t>
            </a:r>
          </a:p>
          <a:p>
            <a:pPr marL="171450" indent="-171450">
              <a:buFont typeface="Arial" panose="020B0604020202020204" pitchFamily="34" charset="0"/>
              <a:buChar char="•"/>
            </a:pPr>
            <a:endParaRPr lang="et-EE" sz="100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b="0" u="none" baseline="0" dirty="0"/>
              <a:t>Siduge Facebook Instagramiga.</a:t>
            </a:r>
            <a:endParaRPr lang="et-EE" sz="1000" b="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71</a:t>
            </a:fld>
            <a:endParaRPr lang="et-EE"/>
          </a:p>
        </p:txBody>
      </p:sp>
    </p:spTree>
    <p:extLst>
      <p:ext uri="{BB962C8B-B14F-4D97-AF65-F5344CB8AC3E}">
        <p14:creationId xmlns:p14="http://schemas.microsoft.com/office/powerpoint/2010/main" val="879669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t-EE" sz="1000" b="1" baseline="0" dirty="0"/>
              <a:t>Eristage orgaanilist publikut tasulisest. Facebookil on mitu vahendit, mis aitavad teil jõuda </a:t>
            </a:r>
            <a:r>
              <a:rPr lang="et-EE" sz="1000" b="1" u="sng" dirty="0"/>
              <a:t>uute</a:t>
            </a:r>
            <a:r>
              <a:rPr lang="et-EE" sz="1000" b="1" baseline="0" dirty="0"/>
              <a:t> inimesteni.</a:t>
            </a:r>
            <a:r>
              <a:rPr lang="et-EE" sz="1000" b="1" dirty="0"/>
              <a:t> </a:t>
            </a:r>
          </a:p>
          <a:p>
            <a:endParaRPr lang="et-EE" sz="1000" b="1" u="sng" kern="1200" dirty="0">
              <a:solidFill>
                <a:schemeClr val="tx1"/>
              </a:solidFill>
              <a:effectLst/>
              <a:latin typeface="+mn-lt"/>
              <a:ea typeface="+mn-ea"/>
              <a:cs typeface="+mn-cs"/>
            </a:endParaRPr>
          </a:p>
          <a:p>
            <a:r>
              <a:rPr lang="et-EE" sz="1000" b="0" u="none" kern="1200" dirty="0">
                <a:solidFill>
                  <a:schemeClr val="tx1"/>
                </a:solidFill>
                <a:effectLst/>
                <a:latin typeface="+mn-lt"/>
              </a:rPr>
              <a:t>1. Facebooki</a:t>
            </a:r>
            <a:r>
              <a:rPr lang="et-EE" dirty="0"/>
              <a:t> </a:t>
            </a:r>
            <a:r>
              <a:rPr lang="et-EE" sz="1000" b="0" u="none" kern="1200" dirty="0">
                <a:solidFill>
                  <a:schemeClr val="tx1"/>
                </a:solidFill>
                <a:effectLst/>
                <a:latin typeface="+mn-lt"/>
              </a:rPr>
              <a:t>reklaamid mittetulunduslikele </a:t>
            </a:r>
            <a:r>
              <a:rPr lang="et-EE" sz="1000" b="0" u="none" dirty="0"/>
              <a:t>https://nonprofits.fb.com/topic/ads/</a:t>
            </a:r>
          </a:p>
          <a:p>
            <a:r>
              <a:rPr lang="et-EE" sz="1000" b="0" u="none" kern="1200" dirty="0">
                <a:solidFill>
                  <a:schemeClr val="tx1"/>
                </a:solidFill>
                <a:effectLst/>
                <a:latin typeface="+mn-lt"/>
              </a:rPr>
              <a:t>2. Facebooki väikeste ja keskmise suurusega ettevõtjate lehel on mitmeid vahendeid, mida saab oma ürituse edendamiseks rakendada:</a:t>
            </a:r>
            <a:r>
              <a:rPr lang="et-EE" dirty="0"/>
              <a:t> </a:t>
            </a:r>
            <a:r>
              <a:rPr lang="et-EE" sz="1000" u="sng" kern="1200" dirty="0">
                <a:solidFill>
                  <a:schemeClr val="tx1"/>
                </a:solidFill>
                <a:effectLst/>
                <a:latin typeface="+mn-lt"/>
                <a:hlinkClick r:id="rId3"/>
              </a:rPr>
              <a:t>https://www.facebook.com/blueprint?attachment_canonical_url=https%3A%2F%2Fwww.facebook.com%2Fblueprint</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 </a:t>
            </a:r>
            <a:endParaRPr lang="et-EE" sz="1000" kern="1200" dirty="0">
              <a:solidFill>
                <a:schemeClr val="tx1"/>
              </a:solidFill>
              <a:effectLst/>
              <a:latin typeface="+mn-lt"/>
              <a:ea typeface="+mn-ea"/>
              <a:cs typeface="+mn-cs"/>
            </a:endParaRPr>
          </a:p>
          <a:p>
            <a:r>
              <a:rPr lang="et-EE" sz="1000" b="1" dirty="0"/>
              <a:t>Argumendid tasuliste reklaamide kasuks</a:t>
            </a:r>
          </a:p>
          <a:p>
            <a:pPr marL="171450" lvl="0" indent="-171450">
              <a:buFont typeface="Arial" panose="020B0604020202020204" pitchFamily="34" charset="0"/>
              <a:buChar char="•"/>
            </a:pPr>
            <a:r>
              <a:rPr lang="et-EE" sz="1000" kern="1200" dirty="0">
                <a:solidFill>
                  <a:schemeClr val="tx1"/>
                </a:solidFill>
                <a:effectLst/>
                <a:latin typeface="+mn-lt"/>
              </a:rPr>
              <a:t>Leidke uusi toetajaid,</a:t>
            </a:r>
            <a:r>
              <a:rPr lang="et-EE" dirty="0"/>
              <a:t> </a:t>
            </a:r>
            <a:r>
              <a:rPr lang="et-EE" sz="1000" kern="1200" dirty="0">
                <a:solidFill>
                  <a:schemeClr val="tx1"/>
                </a:solidFill>
                <a:effectLst/>
                <a:latin typeface="+mn-lt"/>
              </a:rPr>
              <a:t>pöördudes</a:t>
            </a:r>
            <a:r>
              <a:rPr lang="et-EE" dirty="0"/>
              <a:t> </a:t>
            </a:r>
            <a:r>
              <a:rPr lang="et-EE" sz="1000" kern="1200" dirty="0">
                <a:solidFill>
                  <a:schemeClr val="tx1"/>
                </a:solidFill>
                <a:effectLst/>
                <a:latin typeface="+mn-lt"/>
              </a:rPr>
              <a:t>väljapoole</a:t>
            </a:r>
            <a:r>
              <a:rPr lang="et-EE" dirty="0"/>
              <a:t> </a:t>
            </a:r>
            <a:r>
              <a:rPr lang="et-EE" sz="1000" kern="1200" dirty="0">
                <a:solidFill>
                  <a:schemeClr val="tx1"/>
                </a:solidFill>
                <a:effectLst/>
                <a:latin typeface="+mn-lt"/>
              </a:rPr>
              <a:t>teie</a:t>
            </a:r>
            <a:r>
              <a:rPr lang="et-EE" dirty="0"/>
              <a:t> </a:t>
            </a:r>
            <a:r>
              <a:rPr lang="et-EE" sz="1000" kern="1200" dirty="0">
                <a:solidFill>
                  <a:schemeClr val="tx1"/>
                </a:solidFill>
                <a:effectLst/>
                <a:latin typeface="+mn-lt"/>
              </a:rPr>
              <a:t>olemasolevat kogukonda.</a:t>
            </a:r>
          </a:p>
          <a:p>
            <a:pPr marL="171450" lvl="0" indent="-171450">
              <a:buFont typeface="Arial" panose="020B0604020202020204" pitchFamily="34" charset="0"/>
              <a:buChar char="•"/>
            </a:pPr>
            <a:r>
              <a:rPr lang="et-EE" sz="1000" kern="1200" dirty="0">
                <a:solidFill>
                  <a:schemeClr val="tx1"/>
                </a:solidFill>
                <a:effectLst/>
                <a:latin typeface="+mn-lt"/>
              </a:rPr>
              <a:t>Pöörduge</a:t>
            </a:r>
            <a:r>
              <a:rPr lang="et-EE" dirty="0"/>
              <a:t> </a:t>
            </a:r>
            <a:r>
              <a:rPr lang="et-EE" sz="1000" kern="1200" dirty="0">
                <a:solidFill>
                  <a:schemeClr val="tx1"/>
                </a:solidFill>
                <a:effectLst/>
                <a:latin typeface="+mn-lt"/>
              </a:rPr>
              <a:t>inimeste poole,</a:t>
            </a:r>
            <a:r>
              <a:rPr lang="et-EE" dirty="0"/>
              <a:t> </a:t>
            </a:r>
            <a:r>
              <a:rPr lang="et-EE" sz="1000" kern="1200" dirty="0">
                <a:solidFill>
                  <a:schemeClr val="tx1"/>
                </a:solidFill>
                <a:effectLst/>
                <a:latin typeface="+mn-lt"/>
              </a:rPr>
              <a:t>kes sarnanevad</a:t>
            </a:r>
            <a:r>
              <a:rPr lang="et-EE" dirty="0"/>
              <a:t> </a:t>
            </a:r>
            <a:r>
              <a:rPr lang="et-EE" sz="1000" kern="1200" dirty="0">
                <a:solidFill>
                  <a:schemeClr val="tx1"/>
                </a:solidFill>
                <a:effectLst/>
                <a:latin typeface="+mn-lt"/>
              </a:rPr>
              <a:t>teie</a:t>
            </a:r>
            <a:r>
              <a:rPr lang="et-EE" dirty="0"/>
              <a:t> </a:t>
            </a:r>
            <a:r>
              <a:rPr lang="et-EE" sz="1000" kern="1200" dirty="0">
                <a:solidFill>
                  <a:schemeClr val="tx1"/>
                </a:solidFill>
                <a:effectLst/>
                <a:latin typeface="+mn-lt"/>
              </a:rPr>
              <a:t>praeguste</a:t>
            </a:r>
            <a:r>
              <a:rPr lang="et-EE" dirty="0"/>
              <a:t> </a:t>
            </a:r>
            <a:r>
              <a:rPr lang="et-EE" sz="1000" kern="1200" dirty="0">
                <a:solidFill>
                  <a:schemeClr val="tx1"/>
                </a:solidFill>
                <a:effectLst/>
                <a:latin typeface="+mn-lt"/>
              </a:rPr>
              <a:t>toetajatega.</a:t>
            </a:r>
          </a:p>
          <a:p>
            <a:pPr marL="171450" lvl="0" indent="-171450">
              <a:buFont typeface="Arial" panose="020B0604020202020204" pitchFamily="34" charset="0"/>
              <a:buChar char="•"/>
            </a:pPr>
            <a:r>
              <a:rPr lang="et-EE" sz="1000" kern="1200" dirty="0">
                <a:solidFill>
                  <a:schemeClr val="tx1"/>
                </a:solidFill>
                <a:effectLst/>
                <a:latin typeface="+mn-lt"/>
              </a:rPr>
              <a:t>Tagage, et suurem osa teie</a:t>
            </a:r>
            <a:r>
              <a:rPr lang="et-EE" dirty="0"/>
              <a:t> </a:t>
            </a:r>
            <a:r>
              <a:rPr lang="et-EE" sz="1000" kern="1200" dirty="0">
                <a:solidFill>
                  <a:schemeClr val="tx1"/>
                </a:solidFill>
                <a:effectLst/>
                <a:latin typeface="+mn-lt"/>
              </a:rPr>
              <a:t>publikust</a:t>
            </a:r>
            <a:r>
              <a:rPr lang="et-EE" dirty="0"/>
              <a:t> </a:t>
            </a:r>
            <a:r>
              <a:rPr lang="et-EE" sz="1000" kern="1200" dirty="0">
                <a:solidFill>
                  <a:schemeClr val="tx1"/>
                </a:solidFill>
                <a:effectLst/>
                <a:latin typeface="+mn-lt"/>
              </a:rPr>
              <a:t>näeb</a:t>
            </a:r>
            <a:r>
              <a:rPr lang="et-EE" dirty="0"/>
              <a:t> </a:t>
            </a:r>
            <a:r>
              <a:rPr lang="et-EE" sz="1000" kern="1200" dirty="0">
                <a:solidFill>
                  <a:schemeClr val="tx1"/>
                </a:solidFill>
                <a:effectLst/>
                <a:latin typeface="+mn-lt"/>
              </a:rPr>
              <a:t>tähtsat postitust.</a:t>
            </a:r>
          </a:p>
          <a:p>
            <a:pPr marL="171450" lvl="0" indent="-171450">
              <a:buFont typeface="Arial" panose="020B0604020202020204" pitchFamily="34" charset="0"/>
              <a:buChar char="•"/>
            </a:pPr>
            <a:r>
              <a:rPr lang="et-EE" sz="1000" kern="1200" dirty="0">
                <a:solidFill>
                  <a:schemeClr val="tx1"/>
                </a:solidFill>
                <a:effectLst/>
                <a:latin typeface="+mn-lt"/>
              </a:rPr>
              <a:t>Saatke üleskutseid tegutsemiseks</a:t>
            </a:r>
            <a:r>
              <a:rPr lang="et-EE" dirty="0"/>
              <a:t> </a:t>
            </a:r>
            <a:r>
              <a:rPr lang="et-EE" sz="1000" kern="1200" dirty="0">
                <a:solidFill>
                  <a:schemeClr val="tx1"/>
                </a:solidFill>
                <a:effectLst/>
                <a:latin typeface="+mn-lt"/>
              </a:rPr>
              <a:t>konkreetsete</a:t>
            </a:r>
            <a:r>
              <a:rPr lang="et-EE" dirty="0"/>
              <a:t> </a:t>
            </a:r>
            <a:r>
              <a:rPr lang="et-EE" sz="1000" kern="1200" dirty="0">
                <a:solidFill>
                  <a:schemeClr val="tx1"/>
                </a:solidFill>
                <a:effectLst/>
                <a:latin typeface="+mn-lt"/>
              </a:rPr>
              <a:t>demograafiliste tunnuste, huvide</a:t>
            </a:r>
            <a:r>
              <a:rPr lang="et-EE" dirty="0"/>
              <a:t> </a:t>
            </a:r>
            <a:r>
              <a:rPr lang="et-EE" sz="1000" kern="1200" dirty="0">
                <a:solidFill>
                  <a:schemeClr val="tx1"/>
                </a:solidFill>
                <a:effectLst/>
                <a:latin typeface="+mn-lt"/>
              </a:rPr>
              <a:t>või käitumisega</a:t>
            </a:r>
            <a:r>
              <a:rPr lang="et-EE" dirty="0"/>
              <a:t> </a:t>
            </a:r>
            <a:r>
              <a:rPr lang="et-EE" sz="1000" kern="1200" dirty="0">
                <a:solidFill>
                  <a:schemeClr val="tx1"/>
                </a:solidFill>
                <a:effectLst/>
                <a:latin typeface="+mn-lt"/>
              </a:rPr>
              <a:t>inimestele.</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Edendage konkreetset käitumist, nagu teie veebilehe külastamist või teie meililistiga liitumist.</a:t>
            </a:r>
            <a:endParaRPr lang="et-EE" sz="1000" dirty="0"/>
          </a:p>
          <a:p>
            <a:pPr marL="171450" indent="-171450">
              <a:buFont typeface="Arial" panose="020B0604020202020204" pitchFamily="34" charset="0"/>
              <a:buChar char="•"/>
            </a:pPr>
            <a:endParaRPr lang="et-EE" sz="1000" dirty="0"/>
          </a:p>
          <a:p>
            <a:r>
              <a:rPr lang="et-EE" sz="1000" kern="1200" dirty="0">
                <a:solidFill>
                  <a:schemeClr val="tx1"/>
                </a:solidFill>
                <a:effectLst/>
                <a:latin typeface="+mn-lt"/>
              </a:rPr>
              <a:t>Facebooki reklaamid võivad aidata teil jõuda Facebookis </a:t>
            </a:r>
            <a:r>
              <a:rPr lang="et-EE" sz="1000" u="sng" kern="1200" dirty="0">
                <a:solidFill>
                  <a:schemeClr val="tx1"/>
                </a:solidFill>
                <a:effectLst/>
                <a:latin typeface="+mn-lt"/>
              </a:rPr>
              <a:t>uute</a:t>
            </a:r>
            <a:r>
              <a:rPr lang="et-EE" sz="1000" kern="1200" dirty="0">
                <a:solidFill>
                  <a:schemeClr val="tx1"/>
                </a:solidFill>
                <a:effectLst/>
                <a:latin typeface="+mn-lt"/>
              </a:rPr>
              <a:t> inimesteni, kes võivad teie organisatsioonist huvitatud olla.</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Facebooki reklaamid on Facebooki tasulise sisu lisamine. Reklaame võidakse kuvada otse uudisvoos või parempoolses veerus. </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Reklaamid on eriti kasulikud siis, kui soovite Facebookis uute inimesteni jõuda või näidata oma sõnumit konkreetsetele sihtrühmadele. </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Reklaame saab avaldada väga mitmesuguse tasu eest, alates vaid viiest eurost.</a:t>
            </a:r>
            <a:endParaRPr lang="et-EE" sz="1000" kern="1200" dirty="0">
              <a:solidFill>
                <a:schemeClr val="tx1"/>
              </a:solidFill>
              <a:effectLst/>
              <a:latin typeface="+mn-lt"/>
              <a:ea typeface="+mn-ea"/>
              <a:cs typeface="+mn-cs"/>
            </a:endParaRPr>
          </a:p>
          <a:p>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Kuidas ma saan kasutada reklaame oma mittetulundusühingu heaks?</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Leidke uusi toetajaid, pöördudes väljapoole teie olemasolevat kogukonda.</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Pöörduge inimeste poole, kes sarnanevad teie praeguste toetajatega.</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Tagage, et suurem osa teie publikust näeb tähtsat postitust.</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Saatke üleskutseid tegutsemiseks konkreetsete demograafiliste tunnuste, huvide või käitumisega inimestele.</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Edendage konkreetset käitumist, nagu teie veebilehe külastamist või teie meililistiga liitumist.</a:t>
            </a:r>
            <a:endParaRPr lang="et-EE" sz="1000" kern="1200" dirty="0">
              <a:solidFill>
                <a:schemeClr val="tx1"/>
              </a:solidFill>
              <a:effectLst/>
              <a:latin typeface="+mn-lt"/>
              <a:ea typeface="+mn-ea"/>
              <a:cs typeface="+mn-cs"/>
            </a:endParaRPr>
          </a:p>
          <a:p>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Kuidas reklaami koostada?</a:t>
            </a:r>
            <a:endParaRPr lang="et-EE" sz="1000" kern="1200" dirty="0">
              <a:solidFill>
                <a:schemeClr val="tx1"/>
              </a:solidFill>
              <a:effectLst/>
              <a:latin typeface="+mn-lt"/>
              <a:ea typeface="+mn-ea"/>
              <a:cs typeface="+mn-cs"/>
            </a:endParaRPr>
          </a:p>
          <a:p>
            <a:pPr marL="228600" indent="-228600">
              <a:buFont typeface="+mj-lt"/>
              <a:buAutoNum type="arabicPeriod"/>
            </a:pPr>
            <a:r>
              <a:rPr lang="et-EE" sz="1000" kern="1200" dirty="0">
                <a:solidFill>
                  <a:schemeClr val="tx1"/>
                </a:solidFill>
                <a:effectLst/>
                <a:latin typeface="+mn-lt"/>
              </a:rPr>
              <a:t>Esimene asi</a:t>
            </a:r>
            <a:r>
              <a:rPr lang="et-EE" dirty="0"/>
              <a:t> </a:t>
            </a:r>
            <a:r>
              <a:rPr lang="et-EE" sz="1000" kern="1200" dirty="0">
                <a:solidFill>
                  <a:schemeClr val="tx1"/>
                </a:solidFill>
                <a:effectLst/>
                <a:latin typeface="+mn-lt"/>
              </a:rPr>
              <a:t>on valida eesmärk. Eesmärk on see, mida tahate saavutada. Eesmärgi valimisel loote kampaania, mis on reklaami ülesehituse esimene tasand. </a:t>
            </a:r>
            <a:endParaRPr lang="et-EE" sz="1000" kern="1200" dirty="0">
              <a:solidFill>
                <a:schemeClr val="tx1"/>
              </a:solidFill>
              <a:effectLst/>
              <a:latin typeface="+mn-lt"/>
              <a:ea typeface="+mn-ea"/>
              <a:cs typeface="+mn-cs"/>
            </a:endParaRPr>
          </a:p>
          <a:p>
            <a:pPr marL="228600" indent="-228600">
              <a:buFont typeface="+mj-lt"/>
              <a:buAutoNum type="arabicPeriod"/>
            </a:pPr>
            <a:r>
              <a:rPr lang="et-EE" sz="1000" kern="1200" dirty="0">
                <a:solidFill>
                  <a:schemeClr val="tx1"/>
                </a:solidFill>
                <a:effectLst/>
                <a:latin typeface="+mn-lt"/>
              </a:rPr>
              <a:t>Teiseks tuleb</a:t>
            </a:r>
            <a:r>
              <a:rPr lang="et-EE" dirty="0"/>
              <a:t> </a:t>
            </a:r>
            <a:r>
              <a:rPr lang="et-EE" sz="1000" kern="1200" dirty="0">
                <a:solidFill>
                  <a:schemeClr val="tx1"/>
                </a:solidFill>
                <a:effectLst/>
                <a:latin typeface="+mn-lt"/>
              </a:rPr>
              <a:t>kindlaks määrata oma sihtrühm, valida reklaami avaldamise koht, eelarve ja ajakava. Valige näiteks:</a:t>
            </a:r>
            <a:endParaRPr lang="et-EE"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et-EE" sz="1000" kern="1200" dirty="0">
                <a:solidFill>
                  <a:schemeClr val="tx1"/>
                </a:solidFill>
                <a:effectLst/>
                <a:latin typeface="+mn-lt"/>
              </a:rPr>
              <a:t>demograafilised tunnused – pöörduge inimeste poole vanuse, soo, hariduse vm näitajate alusel;</a:t>
            </a:r>
            <a:endParaRPr lang="et-EE"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et-EE" sz="1000" kern="1200" dirty="0">
                <a:solidFill>
                  <a:schemeClr val="tx1"/>
                </a:solidFill>
                <a:effectLst/>
                <a:latin typeface="+mn-lt"/>
              </a:rPr>
              <a:t>huvid – pöörduge inimeste poole nende huvide, hobide ja neile meeldivate Facebooki lehtede alusel;</a:t>
            </a:r>
            <a:endParaRPr lang="et-EE"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et-EE" sz="1000" kern="1200" dirty="0">
                <a:solidFill>
                  <a:schemeClr val="tx1"/>
                </a:solidFill>
                <a:effectLst/>
                <a:latin typeface="+mn-lt"/>
              </a:rPr>
              <a:t>käitumisviisid – otsige inimesi nende ostukäitumise, seadmekasutuse ja muu tegevuse alusel;</a:t>
            </a:r>
            <a:endParaRPr lang="et-EE"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et-EE" sz="1000" kern="1200" dirty="0">
                <a:solidFill>
                  <a:schemeClr val="tx1"/>
                </a:solidFill>
                <a:effectLst/>
                <a:latin typeface="+mn-lt"/>
              </a:rPr>
              <a:t>sidemed – pöörduge inimeste või nende sõprade poole neile meeldivate lehtede alusel.</a:t>
            </a:r>
            <a:endParaRPr lang="et-EE" sz="1000" kern="1200" dirty="0">
              <a:solidFill>
                <a:schemeClr val="tx1"/>
              </a:solidFill>
              <a:effectLst/>
              <a:latin typeface="+mn-lt"/>
              <a:ea typeface="+mn-ea"/>
              <a:cs typeface="+mn-cs"/>
            </a:endParaRPr>
          </a:p>
          <a:p>
            <a:pPr marL="228600" indent="-228600">
              <a:buFont typeface="+mj-lt"/>
              <a:buAutoNum type="arabicPeriod"/>
            </a:pPr>
            <a:r>
              <a:rPr lang="et-EE" sz="1000" kern="1200" dirty="0">
                <a:solidFill>
                  <a:schemeClr val="tx1"/>
                </a:solidFill>
                <a:effectLst/>
                <a:latin typeface="+mn-lt"/>
              </a:rPr>
              <a:t>Kolmandaks otsustage, mis sisu inimesed näevad.</a:t>
            </a:r>
            <a:endParaRPr lang="et-E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72</a:t>
            </a:fld>
            <a:endParaRPr lang="et-EE"/>
          </a:p>
        </p:txBody>
      </p:sp>
    </p:spTree>
    <p:extLst>
      <p:ext uri="{BB962C8B-B14F-4D97-AF65-F5344CB8AC3E}">
        <p14:creationId xmlns:p14="http://schemas.microsoft.com/office/powerpoint/2010/main" val="19590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t-EE" sz="1000" baseline="0" dirty="0"/>
              <a:t>Vastused nendele küsimustele moodustavad teie kampaania strateegia põhiraamistiku.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t>Need küsimused juhatavad teile teed eduka alternatiivse/vastunarratiiviga kampaania ettevalmistamisel.</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a:t>
            </a:fld>
            <a:endParaRPr lang="et-EE"/>
          </a:p>
        </p:txBody>
      </p:sp>
    </p:spTree>
    <p:extLst>
      <p:ext uri="{BB962C8B-B14F-4D97-AF65-F5344CB8AC3E}">
        <p14:creationId xmlns:p14="http://schemas.microsoft.com/office/powerpoint/2010/main" val="2599350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73</a:t>
            </a:fld>
            <a:endParaRPr lang="et-EE"/>
          </a:p>
        </p:txBody>
      </p:sp>
    </p:spTree>
    <p:extLst>
      <p:ext uri="{BB962C8B-B14F-4D97-AF65-F5344CB8AC3E}">
        <p14:creationId xmlns:p14="http://schemas.microsoft.com/office/powerpoint/2010/main" val="3435209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u="sng" dirty="0"/>
              <a:t>Küsimus osalejatele: saatke säuts ja vaadake vastuseid järgmisel vaheajal.</a:t>
            </a:r>
          </a:p>
          <a:p>
            <a:endParaRPr lang="et-EE" sz="1000" baseline="0" dirty="0"/>
          </a:p>
          <a:p>
            <a:r>
              <a:rPr lang="et-EE" dirty="0"/>
              <a:t>„</a:t>
            </a:r>
            <a:r>
              <a:rPr lang="et-EE" sz="1000" dirty="0"/>
              <a:t>Ekstremistis karjuvad veebis valjult, kuid neid on vähe – kodanikuühiskond võtab sõna &gt; #RANCSEP #EUINTERNETFORUM</a:t>
            </a:r>
          </a:p>
          <a:p>
            <a:endParaRPr lang="et-EE" sz="1000" dirty="0"/>
          </a:p>
          <a:p>
            <a:pPr marL="0" marR="0" indent="0" algn="l" defTabSz="914400" rtl="0" eaLnBrk="1" fontAlgn="auto" latinLnBrk="0" hangingPunct="1">
              <a:lnSpc>
                <a:spcPct val="100000"/>
              </a:lnSpc>
              <a:spcBef>
                <a:spcPts val="0"/>
              </a:spcBef>
              <a:spcAft>
                <a:spcPts val="0"/>
              </a:spcAft>
              <a:buClrTx/>
              <a:buSzTx/>
              <a:buFontTx/>
              <a:buNone/>
              <a:tabLst/>
              <a:defRPr/>
            </a:pPr>
            <a:r>
              <a:rPr lang="et-EE" sz="1000" dirty="0"/>
              <a:t>Käsiraamat: http://esmeefairbairn.org.uk/</a:t>
            </a:r>
          </a:p>
          <a:p>
            <a:endParaRPr lang="et-EE" sz="1000" baseline="0" dirty="0"/>
          </a:p>
          <a:p>
            <a:pPr marL="171450" indent="-171450">
              <a:buFont typeface="Arial" panose="020B0604020202020204" pitchFamily="34" charset="0"/>
              <a:buChar char="•"/>
            </a:pPr>
            <a:r>
              <a:rPr lang="et-EE" sz="1000" dirty="0"/>
              <a:t>Kasutage positiivsuse jõudu.</a:t>
            </a:r>
          </a:p>
          <a:p>
            <a:pPr marL="171450" indent="-171450">
              <a:buFont typeface="Arial" panose="020B0604020202020204" pitchFamily="34" charset="0"/>
              <a:buChar char="•"/>
            </a:pPr>
            <a:r>
              <a:rPr lang="et-EE" sz="1000" dirty="0"/>
              <a:t>Kõige tähtsam on olla õigel ajal kohal. Reageerige otse toimuvatele sündmustele või teie enda korraldatavatele üritustele.</a:t>
            </a:r>
          </a:p>
          <a:p>
            <a:pPr marL="171450" indent="-171450">
              <a:buFont typeface="Arial" panose="020B0604020202020204" pitchFamily="34" charset="0"/>
              <a:buChar char="•"/>
            </a:pPr>
            <a:r>
              <a:rPr lang="et-EE" dirty="0"/>
              <a:t>E</a:t>
            </a:r>
            <a:r>
              <a:rPr lang="et-EE" sz="1000" dirty="0"/>
              <a:t>rinevalt Facebookist ei ole Twitteris postituste arv piiratud ajajoone uuendamise kiiruse tõttu.</a:t>
            </a:r>
            <a:endParaRPr lang="et-EE" sz="1000" baseline="0" dirty="0"/>
          </a:p>
          <a:p>
            <a:pPr marL="171450" indent="-171450">
              <a:buFont typeface="Arial" panose="020B0604020202020204" pitchFamily="34" charset="0"/>
              <a:buChar char="•"/>
            </a:pPr>
            <a:r>
              <a:rPr lang="et-EE" sz="1000" baseline="0" dirty="0"/>
              <a:t>See võimaldab ka säutse ning teistel platvormidel tehtud postitusi korrata.</a:t>
            </a:r>
          </a:p>
          <a:p>
            <a:pPr marL="171450" indent="-171450">
              <a:buFont typeface="Arial" panose="020B0604020202020204" pitchFamily="34" charset="0"/>
              <a:buChar char="•"/>
            </a:pPr>
            <a:r>
              <a:rPr lang="et-EE" sz="1000" baseline="0" dirty="0"/>
              <a:t>Samuti saate katsetada säutsu saatmist, vaadates sellele tulevaid vastuseid.</a:t>
            </a:r>
            <a:endParaRPr lang="et-EE" sz="1000" dirty="0"/>
          </a:p>
          <a:p>
            <a:endParaRPr lang="et-EE" sz="1000" dirty="0"/>
          </a:p>
          <a:p>
            <a:endParaRPr lang="et-EE" sz="1000" dirty="0"/>
          </a:p>
          <a:p>
            <a:r>
              <a:rPr lang="et-EE" sz="1000" dirty="0"/>
              <a:t>Küsimuste-vastuste tunnid – nt järgmise tunni jooksul ootel ja vastame meeleldi teie küsimustele.</a:t>
            </a:r>
          </a:p>
          <a:p>
            <a:endParaRPr lang="et-EE" sz="1000" baseline="0" dirty="0"/>
          </a:p>
          <a:p>
            <a:r>
              <a:rPr lang="et-EE" sz="1000" baseline="0" dirty="0"/>
              <a:t>Isikliku kõneviisi näide: kohtumine bürooga ja süütud joogid.</a:t>
            </a:r>
          </a:p>
          <a:p>
            <a:endParaRPr lang="et-EE" sz="1000" baseline="0" dirty="0"/>
          </a:p>
          <a:p>
            <a:r>
              <a:rPr lang="et-EE" sz="1000" baseline="0" dirty="0"/>
              <a:t>Ajakohasuse näide: Briti turismiameti säuts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74</a:t>
            </a:fld>
            <a:endParaRPr lang="et-EE"/>
          </a:p>
        </p:txBody>
      </p:sp>
    </p:spTree>
    <p:extLst>
      <p:ext uri="{BB962C8B-B14F-4D97-AF65-F5344CB8AC3E}">
        <p14:creationId xmlns:p14="http://schemas.microsoft.com/office/powerpoint/2010/main" val="4162195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75</a:t>
            </a:fld>
            <a:endParaRPr lang="et-EE"/>
          </a:p>
        </p:txBody>
      </p:sp>
    </p:spTree>
    <p:extLst>
      <p:ext uri="{BB962C8B-B14F-4D97-AF65-F5344CB8AC3E}">
        <p14:creationId xmlns:p14="http://schemas.microsoft.com/office/powerpoint/2010/main" val="3577580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dirty="0"/>
              <a:t>Analüüs</a:t>
            </a:r>
          </a:p>
          <a:p>
            <a:r>
              <a:rPr lang="et-EE" sz="1000" dirty="0"/>
              <a:t>Kas olete õigel teel? Kas teid loetakse? Kuidas meil veebiruumis läheb? Kes teab mu veebilehte, säutse, reklaame?</a:t>
            </a:r>
          </a:p>
          <a:p>
            <a:r>
              <a:rPr lang="et-EE" sz="1000" dirty="0"/>
              <a:t>Igal platvormil on omad võimalused vaadata, mitu jälgijat, meeldimist, postitust jne teie jõupingutused veebis teile tõid.</a:t>
            </a:r>
          </a:p>
          <a:p>
            <a:endParaRPr lang="et-EE" sz="1000" baseline="0" dirty="0"/>
          </a:p>
          <a:p>
            <a:r>
              <a:rPr lang="et-EE" sz="1000" baseline="0" dirty="0"/>
              <a:t>Märkus: need vahendid on loodud peamiselt kommertsklientide tarbeks, kes vajavad teavet oma kaubanduslike toodete või teenustega seotud tulude ja sihtrühmade kohta.</a:t>
            </a:r>
          </a:p>
          <a:p>
            <a:endParaRPr lang="et-EE" sz="1000" baseline="0" dirty="0"/>
          </a:p>
          <a:p>
            <a:r>
              <a:rPr lang="et-EE" sz="1000" baseline="0" dirty="0"/>
              <a:t>Harjutus paarikaupa: leidke Google’i, Facebooki ja Twitteri analüütikalehed.</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76</a:t>
            </a:fld>
            <a:endParaRPr lang="et-EE"/>
          </a:p>
        </p:txBody>
      </p:sp>
    </p:spTree>
    <p:extLst>
      <p:ext uri="{BB962C8B-B14F-4D97-AF65-F5344CB8AC3E}">
        <p14:creationId xmlns:p14="http://schemas.microsoft.com/office/powerpoint/2010/main" val="16322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u="none" dirty="0"/>
              <a:t>Selgitus</a:t>
            </a:r>
          </a:p>
          <a:p>
            <a:endParaRPr lang="et-EE" sz="1000" b="1" u="sng" dirty="0"/>
          </a:p>
          <a:p>
            <a:pPr marL="171450" indent="-171450">
              <a:buFont typeface="Arial" panose="020B0604020202020204" pitchFamily="34" charset="0"/>
              <a:buChar char="•"/>
            </a:pPr>
            <a:r>
              <a:rPr lang="et-EE" sz="1000" dirty="0"/>
              <a:t>Vastake – nõuab head ettevalmistust ja hinnangut teie kampaania eesmärgi seisukohalt (kas vastamine aitab eesmärgile jõuda).</a:t>
            </a:r>
            <a:r>
              <a:rPr lang="et-EE" sz="1000" baseline="0" dirty="0"/>
              <a:t> Kas sõnumi saatja kuulub teie sihtrühma või selle lähedaste hulka?</a:t>
            </a:r>
          </a:p>
          <a:p>
            <a:pPr marL="171450" indent="-171450">
              <a:buFont typeface="Arial" panose="020B0604020202020204" pitchFamily="34" charset="0"/>
              <a:buChar char="•"/>
            </a:pPr>
            <a:r>
              <a:rPr lang="et-EE" sz="1000" dirty="0"/>
              <a:t>Teatage – YouTube’il, Twitteril ja Facebookil on aktiivne poliitika vaenu õhutamise ja vägivaldse ekstremistliku/terroristliku sisu kohta (kogukonna nõuded, vt allpool). Lisaks on selle kohta riiklikke õigusakte ning kui olukord nõuab, siis pöörduge politsei poole. </a:t>
            </a:r>
          </a:p>
          <a:p>
            <a:pPr marL="171450" indent="-171450">
              <a:buFont typeface="Arial" panose="020B0604020202020204" pitchFamily="34" charset="0"/>
              <a:buChar char="•"/>
            </a:pPr>
            <a:r>
              <a:rPr lang="et-EE" sz="1000" dirty="0"/>
              <a:t>Eirake – mitte reageerimine muudab saatja postituse ebaoluliseks.</a:t>
            </a:r>
          </a:p>
          <a:p>
            <a:pPr marL="171450" indent="-171450">
              <a:buFont typeface="Arial" panose="020B0604020202020204" pitchFamily="34" charset="0"/>
              <a:buChar char="•"/>
            </a:pPr>
            <a:r>
              <a:rPr lang="et-EE" sz="1000" dirty="0"/>
              <a:t>Peitke – see võimaldab muuta postituse teistele nähtamatuks, välja arvatud teie ise ja selle postitaja. Tema aga arvab edasi, et teised seda näevad.</a:t>
            </a:r>
          </a:p>
          <a:p>
            <a:pPr marL="171450" indent="-171450">
              <a:buFont typeface="Arial" panose="020B0604020202020204" pitchFamily="34" charset="0"/>
              <a:buChar char="•"/>
            </a:pPr>
            <a:r>
              <a:rPr lang="et-EE" sz="1000" dirty="0"/>
              <a:t>Blokeerige, kustutage – sellega muudate talle edaspidi teie lehele postituste jätmise võimatuks.</a:t>
            </a:r>
          </a:p>
          <a:p>
            <a:endParaRPr lang="et-EE" sz="1000" dirty="0"/>
          </a:p>
          <a:p>
            <a:r>
              <a:rPr lang="et-EE" sz="1000" dirty="0"/>
              <a:t>Teatamine – kuidas seda teha? Tutvuge seda käsitlevate lehtedega kõigil platvormidel:</a:t>
            </a:r>
          </a:p>
          <a:p>
            <a:r>
              <a:rPr lang="et-EE" sz="1000" baseline="0" dirty="0"/>
              <a:t>Twitter:</a:t>
            </a:r>
          </a:p>
          <a:p>
            <a:r>
              <a:rPr lang="et-EE" sz="1000" baseline="0" dirty="0"/>
              <a:t>Facebook: </a:t>
            </a:r>
          </a:p>
          <a:p>
            <a:r>
              <a:rPr lang="et-EE" sz="1000" baseline="0" dirty="0"/>
              <a:t>Youtube: </a:t>
            </a:r>
            <a:endParaRPr lang="et-EE" sz="1000" dirty="0"/>
          </a:p>
          <a:p>
            <a:pPr marL="171450" indent="-171450">
              <a:buFont typeface="Arial" panose="020B0604020202020204" pitchFamily="34" charset="0"/>
              <a:buChar char="•"/>
            </a:pPr>
            <a:endParaRPr lang="et-EE" sz="1000" dirty="0"/>
          </a:p>
          <a:p>
            <a:r>
              <a:rPr lang="et-EE" sz="1000" dirty="0"/>
              <a:t>Sageli tuvastavad platvormide tehnilised süsteemid automaatselt vaenu õhutamise ja terroristlikku sisu. </a:t>
            </a:r>
          </a:p>
          <a:p>
            <a:r>
              <a:rPr lang="et-EE" sz="1000" dirty="0"/>
              <a:t>Samuti märgistavad kasutajad terroristliku sisu või vaenu õhutamise.</a:t>
            </a:r>
          </a:p>
          <a:p>
            <a:r>
              <a:rPr lang="et-EE" sz="1000" dirty="0"/>
              <a:t>Kõigil platvormidel on teatamisvahendid.</a:t>
            </a:r>
            <a:endParaRPr lang="et-EE" sz="1000" baseline="0" dirty="0"/>
          </a:p>
          <a:p>
            <a:r>
              <a:rPr lang="et-EE" sz="1000" dirty="0"/>
              <a:t>Näide: Facebookis märgistavad kasutajad 50% terroristlikust sisust. Töötajad vaatavad üle 50% sellest teatatud sisust. Ülejäänut kontrollitakse automaatselt.</a:t>
            </a:r>
          </a:p>
          <a:p>
            <a:endParaRPr lang="et-EE" sz="1000" baseline="0" dirty="0"/>
          </a:p>
          <a:p>
            <a:r>
              <a:rPr lang="et-EE" sz="1000" baseline="0" dirty="0"/>
              <a:t>Sellegipoolest on kõigil platvormidel palju vaieldavat vahepealset sisu.</a:t>
            </a:r>
            <a:endParaRPr lang="et-EE" sz="1000" dirty="0"/>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77</a:t>
            </a:fld>
            <a:endParaRPr lang="et-EE"/>
          </a:p>
        </p:txBody>
      </p:sp>
    </p:spTree>
    <p:extLst>
      <p:ext uri="{BB962C8B-B14F-4D97-AF65-F5344CB8AC3E}">
        <p14:creationId xmlns:p14="http://schemas.microsoft.com/office/powerpoint/2010/main" val="16105163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t-EE" sz="1000" u="sng" dirty="0">
                <a:hlinkClick r:id="rId3"/>
              </a:rPr>
              <a:t>http://www.strategicdialogue.org/wp-content/uploads/2016/06/OCCI-Counterspeech-Information-Pack-English.pdf</a:t>
            </a:r>
            <a:endParaRPr lang="et-EE" sz="1000" dirty="0"/>
          </a:p>
          <a:p>
            <a:endParaRPr lang="et-EE"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78</a:t>
            </a:fld>
            <a:endParaRPr lang="et-EE"/>
          </a:p>
        </p:txBody>
      </p:sp>
    </p:spTree>
    <p:extLst>
      <p:ext uri="{BB962C8B-B14F-4D97-AF65-F5344CB8AC3E}">
        <p14:creationId xmlns:p14="http://schemas.microsoft.com/office/powerpoint/2010/main" val="3248724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a:t>Institute of Strategic Dialogue ISD, 2016 </a:t>
            </a:r>
          </a:p>
          <a:p>
            <a:r>
              <a:rPr lang="et-EE" sz="1000"/>
              <a:t>http://www.strategicdialogue.org/wp-content/uploads/2016/06/Counter-narrative-Handbook_1.pdf</a:t>
            </a:r>
          </a:p>
          <a:p>
            <a:endParaRPr lang="et-EE"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79</a:t>
            </a:fld>
            <a:endParaRPr lang="et-EE"/>
          </a:p>
        </p:txBody>
      </p:sp>
    </p:spTree>
    <p:extLst>
      <p:ext uri="{BB962C8B-B14F-4D97-AF65-F5344CB8AC3E}">
        <p14:creationId xmlns:p14="http://schemas.microsoft.com/office/powerpoint/2010/main" val="4984886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b="1" dirty="0"/>
              <a:t>www.counternarratives.org</a:t>
            </a:r>
          </a:p>
          <a:p>
            <a:r>
              <a:rPr lang="et-EE" sz="1000" kern="1200" dirty="0">
                <a:solidFill>
                  <a:schemeClr val="tx1"/>
                </a:solidFill>
                <a:effectLst/>
                <a:latin typeface="+mn-lt"/>
              </a:rPr>
              <a:t>See on veebipõhiste vahendite komplekt, mis aitab ise vastukõne või alternatiivse/vastunarratiivi koostada.</a:t>
            </a:r>
            <a:endParaRPr lang="et-EE" sz="1000" dirty="0"/>
          </a:p>
          <a:p>
            <a:endParaRPr lang="et-EE" sz="1000" dirty="0"/>
          </a:p>
          <a:p>
            <a:r>
              <a:rPr lang="et-EE" sz="1000" dirty="0"/>
              <a:t>Juhend on vabalt saadaval. </a:t>
            </a:r>
          </a:p>
          <a:p>
            <a:r>
              <a:rPr lang="et-EE" sz="1000" dirty="0"/>
              <a:t>Algjuhend neile, kelle ei ole või on vähe kogemusi vastunarratiiviga kampaania pidamisest.</a:t>
            </a:r>
          </a:p>
          <a:p>
            <a:r>
              <a:rPr lang="et-EE" sz="1000" dirty="0"/>
              <a:t>Facebooki rahastatud juhend koostati Jigsaw’ga (varasem Google Ideas) koostöös tehtud katseprojekti innustusel.</a:t>
            </a:r>
          </a:p>
          <a:p>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Siin on link Facebooki lehele väike- ja keskmise suurusega ettevõtjatele, kus tutvustatakse erinevaid vahendeid, mida inimesed saavad oma soovide teostamisel kasutada. </a:t>
            </a:r>
            <a:endParaRPr lang="et-EE" sz="1000" kern="1200" dirty="0">
              <a:solidFill>
                <a:schemeClr val="tx1"/>
              </a:solidFill>
              <a:effectLst/>
              <a:latin typeface="+mn-lt"/>
              <a:ea typeface="+mn-ea"/>
              <a:cs typeface="+mn-cs"/>
            </a:endParaRPr>
          </a:p>
          <a:p>
            <a:r>
              <a:rPr lang="et-EE" sz="1000" u="sng" kern="1200" dirty="0">
                <a:solidFill>
                  <a:schemeClr val="tx1"/>
                </a:solidFill>
                <a:effectLst/>
                <a:latin typeface="+mn-lt"/>
                <a:hlinkClick r:id="rId3"/>
              </a:rPr>
              <a:t>https://www.facebook.com/blueprint?attachment_canonical_url=https%3A%2F%2Fwww.facebook.com%2Fblueprint</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 </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See on 10leheline minijuhend veebis vastukõnega tegelemisest Facebooki veebi kodanikujulguse algatuse (OCCI) abil (inglise, prantsuse ja saksa keeles):</a:t>
            </a:r>
            <a:endParaRPr lang="et-EE" sz="1000" kern="1200" dirty="0">
              <a:solidFill>
                <a:schemeClr val="tx1"/>
              </a:solidFill>
              <a:effectLst/>
              <a:latin typeface="+mn-lt"/>
              <a:ea typeface="+mn-ea"/>
              <a:cs typeface="+mn-cs"/>
            </a:endParaRPr>
          </a:p>
          <a:p>
            <a:r>
              <a:rPr lang="et-EE" sz="1000" u="sng" kern="1200" dirty="0">
                <a:solidFill>
                  <a:schemeClr val="tx1"/>
                </a:solidFill>
                <a:effectLst/>
                <a:latin typeface="+mn-lt"/>
                <a:hlinkClick r:id="rId4"/>
              </a:rPr>
              <a:t>http://www.strategicdialogue.org/wp-content/uploads/2016/06/OCCI-Counterspeech-Information-Pack-English.pdf</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 </a:t>
            </a:r>
            <a:endParaRPr lang="et-EE" sz="1000" kern="1200" dirty="0">
              <a:solidFill>
                <a:schemeClr val="tx1"/>
              </a:solidFill>
              <a:effectLst/>
              <a:latin typeface="+mn-lt"/>
              <a:ea typeface="+mn-ea"/>
              <a:cs typeface="+mn-cs"/>
            </a:endParaRPr>
          </a:p>
          <a:p>
            <a:r>
              <a:rPr lang="et-EE" sz="1000" kern="1200" dirty="0">
                <a:solidFill>
                  <a:schemeClr val="tx1"/>
                </a:solidFill>
                <a:effectLst/>
                <a:latin typeface="+mn-lt"/>
              </a:rPr>
              <a:t>Vastunarratiivi seire ja hindamine</a:t>
            </a:r>
            <a:endParaRPr lang="et-EE" sz="1000" kern="1200" dirty="0">
              <a:solidFill>
                <a:schemeClr val="tx1"/>
              </a:solidFill>
              <a:effectLst/>
              <a:latin typeface="+mn-lt"/>
              <a:ea typeface="+mn-ea"/>
              <a:cs typeface="+mn-cs"/>
            </a:endParaRPr>
          </a:p>
          <a:p>
            <a:r>
              <a:rPr lang="et-EE" sz="1000" u="sng" kern="1200" dirty="0">
                <a:solidFill>
                  <a:schemeClr val="tx1"/>
                </a:solidFill>
                <a:effectLst/>
                <a:latin typeface="+mn-lt"/>
                <a:hlinkClick r:id="rId5"/>
              </a:rPr>
              <a:t>http://www.strategicdialogue.org/wp-content/uploads/2016/12/CN-Monitoring-and-Evaluation-Handbook.pdf</a:t>
            </a:r>
            <a:endParaRPr lang="et-E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80</a:t>
            </a:fld>
            <a:endParaRPr lang="et-EE"/>
          </a:p>
        </p:txBody>
      </p:sp>
    </p:spTree>
    <p:extLst>
      <p:ext uri="{BB962C8B-B14F-4D97-AF65-F5344CB8AC3E}">
        <p14:creationId xmlns:p14="http://schemas.microsoft.com/office/powerpoint/2010/main" val="2959871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a:t>Linkide kokkuvõte on järgmisel slaidil.</a:t>
            </a:r>
            <a:endParaRPr lang="et-E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81</a:t>
            </a:fld>
            <a:endParaRPr lang="et-EE"/>
          </a:p>
        </p:txBody>
      </p:sp>
    </p:spTree>
    <p:extLst>
      <p:ext uri="{BB962C8B-B14F-4D97-AF65-F5344CB8AC3E}">
        <p14:creationId xmlns:p14="http://schemas.microsoft.com/office/powerpoint/2010/main" val="8400323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t-EE" sz="1000" dirty="0"/>
              <a:t>See vahendite, juhendite ja käsiraamatute loetelu saadetakse Wordi failiga kõigile osalejatele.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82</a:t>
            </a:fld>
            <a:endParaRPr lang="et-EE"/>
          </a:p>
        </p:txBody>
      </p:sp>
    </p:spTree>
    <p:extLst>
      <p:ext uri="{BB962C8B-B14F-4D97-AF65-F5344CB8AC3E}">
        <p14:creationId xmlns:p14="http://schemas.microsoft.com/office/powerpoint/2010/main" val="197020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t-EE" sz="1000" b="1" kern="1200" dirty="0">
                <a:solidFill>
                  <a:schemeClr val="tx1"/>
                </a:solidFill>
                <a:effectLst/>
                <a:latin typeface="+mn-lt"/>
              </a:rPr>
              <a:t>Kava teemade kaupa</a:t>
            </a:r>
            <a:endParaRPr lang="et-EE" sz="1000" kern="1200" dirty="0">
              <a:solidFill>
                <a:schemeClr val="tx1"/>
              </a:solidFill>
              <a:effectLst/>
              <a:latin typeface="+mn-lt"/>
              <a:ea typeface="+mn-ea"/>
              <a:cs typeface="+mn-cs"/>
            </a:endParaRPr>
          </a:p>
          <a:p>
            <a:pPr marL="0" indent="0">
              <a:buFont typeface="Arial" panose="020B0604020202020204" pitchFamily="34" charset="0"/>
              <a:buNone/>
            </a:pPr>
            <a:endParaRPr lang="et-EE" sz="1000" b="1" kern="1200" dirty="0">
              <a:solidFill>
                <a:schemeClr val="tx1"/>
              </a:solidFill>
              <a:effectLst/>
              <a:latin typeface="+mn-lt"/>
              <a:ea typeface="+mn-ea"/>
              <a:cs typeface="+mn-cs"/>
            </a:endParaRPr>
          </a:p>
          <a:p>
            <a:pPr marL="0" indent="0">
              <a:buFont typeface="Arial" panose="020B0604020202020204" pitchFamily="34" charset="0"/>
              <a:buNone/>
            </a:pPr>
            <a:r>
              <a:rPr lang="et-EE" sz="1000" b="1" kern="1200" dirty="0">
                <a:solidFill>
                  <a:schemeClr val="tx1"/>
                </a:solidFill>
                <a:effectLst/>
                <a:latin typeface="+mn-lt"/>
              </a:rPr>
              <a:t>Ülevaade</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GAMMMA lähenemisviis</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Vägivaldsed ekstremistlikud või terroristlikud sõnumid</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Alternatiivsed ja vastunarratiivid veebis</a:t>
            </a:r>
            <a:endParaRPr lang="et-EE" sz="1000" kern="1200" dirty="0">
              <a:solidFill>
                <a:schemeClr val="tx1"/>
              </a:solidFill>
              <a:effectLst/>
              <a:latin typeface="+mn-lt"/>
              <a:ea typeface="+mn-ea"/>
              <a:cs typeface="+mn-cs"/>
            </a:endParaRPr>
          </a:p>
          <a:p>
            <a:pPr marL="0" lvl="0" indent="0">
              <a:buFont typeface="Arial" panose="020B0604020202020204" pitchFamily="34" charset="0"/>
              <a:buNone/>
            </a:pPr>
            <a:endParaRPr lang="et-EE" sz="1000" b="1" kern="1200" dirty="0">
              <a:solidFill>
                <a:schemeClr val="tx1"/>
              </a:solidFill>
              <a:effectLst/>
              <a:latin typeface="+mn-lt"/>
              <a:ea typeface="+mn-ea"/>
              <a:cs typeface="+mn-cs"/>
            </a:endParaRPr>
          </a:p>
          <a:p>
            <a:pPr marL="0" lvl="0" indent="0">
              <a:buFont typeface="Arial" panose="020B0604020202020204" pitchFamily="34" charset="0"/>
              <a:buNone/>
            </a:pPr>
            <a:r>
              <a:rPr lang="et-EE" sz="1000" b="1" kern="1200" dirty="0">
                <a:solidFill>
                  <a:schemeClr val="tx1"/>
                </a:solidFill>
                <a:effectLst/>
                <a:latin typeface="+mn-lt"/>
              </a:rPr>
              <a:t>Kuidas koostada oma alternatiivse/vastunarratiiviga veebistrateegia?</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Veebikampaania korraldamine</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Kommunikatsioonistrateegiad</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Veebipõhise ja kohapealse suhtluse sidumine</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Mis on teie eesmärk?</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Kes on teie sihtrühmaks?</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Mis on teie sõnum?</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Kes on sõnumitooja?</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Kolm kampaaniamalli</a:t>
            </a:r>
            <a:endParaRPr lang="et-EE" sz="1000" kern="1200" dirty="0">
              <a:solidFill>
                <a:schemeClr val="tx1"/>
              </a:solidFill>
              <a:effectLst/>
              <a:latin typeface="+mn-lt"/>
              <a:ea typeface="+mn-ea"/>
              <a:cs typeface="+mn-cs"/>
            </a:endParaRPr>
          </a:p>
          <a:p>
            <a:pPr marL="0" indent="0">
              <a:buFont typeface="Arial" panose="020B0604020202020204" pitchFamily="34" charset="0"/>
              <a:buNone/>
            </a:pPr>
            <a:endParaRPr lang="et-EE" sz="1000" b="1" kern="1200" dirty="0">
              <a:solidFill>
                <a:schemeClr val="tx1"/>
              </a:solidFill>
              <a:effectLst/>
              <a:latin typeface="+mn-lt"/>
              <a:ea typeface="+mn-ea"/>
              <a:cs typeface="+mn-cs"/>
            </a:endParaRPr>
          </a:p>
          <a:p>
            <a:pPr marL="0" indent="0">
              <a:buFont typeface="Arial" panose="020B0604020202020204" pitchFamily="34" charset="0"/>
              <a:buNone/>
            </a:pPr>
            <a:r>
              <a:rPr lang="et-EE" sz="1000" b="1" kern="1200" dirty="0">
                <a:solidFill>
                  <a:schemeClr val="tx1"/>
                </a:solidFill>
                <a:effectLst/>
                <a:latin typeface="+mn-lt"/>
              </a:rPr>
              <a:t>Veebi tööpõhimõtted</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Strateegiast praktikasse</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Veebipõhine = dünaamiline dialoog</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Kuidas muuta käitumist?</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Kolm suurt suhtlusmeedia platvormi</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Kas olete õigel teel?</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Vaenu õhutamine veebis – mida teha?</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Vahendid, käsiraamatud, juhendid</a:t>
            </a:r>
            <a:endParaRPr lang="et-EE" sz="1000" kern="1200" dirty="0">
              <a:solidFill>
                <a:schemeClr val="tx1"/>
              </a:solidFill>
              <a:effectLst/>
              <a:latin typeface="+mn-lt"/>
              <a:ea typeface="+mn-ea"/>
              <a:cs typeface="+mn-cs"/>
            </a:endParaRPr>
          </a:p>
          <a:p>
            <a:pPr marL="0" indent="0">
              <a:buFont typeface="Arial" panose="020B0604020202020204" pitchFamily="34" charset="0"/>
              <a:buNone/>
            </a:pPr>
            <a:endParaRPr lang="et-EE" sz="1000" b="1" kern="1200" dirty="0">
              <a:solidFill>
                <a:schemeClr val="tx1"/>
              </a:solidFill>
              <a:effectLst/>
              <a:latin typeface="+mn-lt"/>
              <a:ea typeface="+mn-ea"/>
              <a:cs typeface="+mn-cs"/>
            </a:endParaRPr>
          </a:p>
          <a:p>
            <a:pPr marL="0" indent="0">
              <a:buFont typeface="Arial" panose="020B0604020202020204" pitchFamily="34" charset="0"/>
              <a:buNone/>
            </a:pPr>
            <a:r>
              <a:rPr lang="et-EE" sz="1000" b="1" kern="1200" dirty="0">
                <a:solidFill>
                  <a:schemeClr val="tx1"/>
                </a:solidFill>
                <a:effectLst/>
                <a:latin typeface="+mn-lt"/>
              </a:rPr>
              <a:t>Suutlikkuse suurendamine</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Suutlikkuse suurendamisest üleskutseni tegudele</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SWOT analüüs</a:t>
            </a:r>
            <a:endParaRPr lang="et-E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t-EE" sz="1000" kern="1200" dirty="0">
                <a:solidFill>
                  <a:schemeClr val="tx1"/>
                </a:solidFill>
                <a:effectLst/>
                <a:latin typeface="+mn-lt"/>
              </a:rPr>
              <a:t>Koostöö kodanikuühiskonna organisatsioonide ja turundusagentuuridega</a:t>
            </a:r>
            <a:endParaRPr lang="et-E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a:t>
            </a:fld>
            <a:endParaRPr lang="et-EE"/>
          </a:p>
        </p:txBody>
      </p:sp>
    </p:spTree>
    <p:extLst>
      <p:ext uri="{BB962C8B-B14F-4D97-AF65-F5344CB8AC3E}">
        <p14:creationId xmlns:p14="http://schemas.microsoft.com/office/powerpoint/2010/main" val="16922801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83</a:t>
            </a:fld>
            <a:endParaRPr lang="et-EE"/>
          </a:p>
        </p:txBody>
      </p:sp>
    </p:spTree>
    <p:extLst>
      <p:ext uri="{BB962C8B-B14F-4D97-AF65-F5344CB8AC3E}">
        <p14:creationId xmlns:p14="http://schemas.microsoft.com/office/powerpoint/2010/main" val="3577580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84</a:t>
            </a:fld>
            <a:endParaRPr lang="et-EE"/>
          </a:p>
        </p:txBody>
      </p:sp>
    </p:spTree>
    <p:extLst>
      <p:ext uri="{BB962C8B-B14F-4D97-AF65-F5344CB8AC3E}">
        <p14:creationId xmlns:p14="http://schemas.microsoft.com/office/powerpoint/2010/main" val="3490061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t-EE" sz="1000" baseline="0" dirty="0"/>
              <a:t>Iga kampaania keskmes on üleskutse tegutsemiseks. Te tahate, et inimesed hakkaksid midagi tegema või lõpetaksid selle. </a:t>
            </a:r>
          </a:p>
          <a:p>
            <a:pPr marL="628650" lvl="1" indent="-171450">
              <a:buFont typeface="Arial" panose="020B0604020202020204" pitchFamily="34" charset="0"/>
              <a:buChar char="•"/>
            </a:pPr>
            <a:r>
              <a:rPr lang="et-EE" sz="1000" kern="1200" dirty="0">
                <a:solidFill>
                  <a:schemeClr val="tx1"/>
                </a:solidFill>
                <a:effectLst/>
                <a:latin typeface="+mn-lt"/>
              </a:rPr>
              <a:t>Kui keegi on väga vihane või mures, et shiiad tapavad Süürias sunnisid, või on hirmul pagulaste sissevoolu ees, siis ei aita lihtsalt ütlemisest, et „sa eksid, mõtle ümber”. </a:t>
            </a:r>
          </a:p>
          <a:p>
            <a:pPr marL="628650" lvl="1" indent="-171450">
              <a:buFont typeface="Arial" panose="020B0604020202020204" pitchFamily="34" charset="0"/>
              <a:buChar char="•"/>
            </a:pPr>
            <a:r>
              <a:rPr lang="et-EE" sz="1000" kern="1200" dirty="0">
                <a:solidFill>
                  <a:schemeClr val="tx1"/>
                </a:solidFill>
                <a:effectLst/>
                <a:latin typeface="+mn-lt"/>
              </a:rPr>
              <a:t>Üleskutse tegutsemiseks peaks olema suunatud selle viha või muu tunde juhtimisele mingile tulemuslikule tegevusele või pakkuma neile isikutele, kelleni tahate jõuda, konkreetse alternatiivse tegevuse.</a:t>
            </a:r>
          </a:p>
          <a:p>
            <a:pPr marL="628650" lvl="1" indent="-171450">
              <a:buFont typeface="Arial" panose="020B0604020202020204" pitchFamily="34" charset="0"/>
              <a:buChar char="•"/>
            </a:pPr>
            <a:r>
              <a:rPr lang="et-EE" sz="1000" kern="1200" dirty="0">
                <a:solidFill>
                  <a:schemeClr val="tx1"/>
                </a:solidFill>
                <a:effectLst/>
                <a:latin typeface="+mn-lt"/>
              </a:rPr>
              <a:t>Sellist konkreetset tegevust ei ole lihtne välja töötada, kuid see on tähtis, et kampaania oleks mõjuv.</a:t>
            </a:r>
            <a:endParaRPr lang="et-EE" sz="1000" kern="1200" dirty="0">
              <a:solidFill>
                <a:schemeClr val="tx1"/>
              </a:solidFill>
              <a:effectLst/>
              <a:latin typeface="+mn-lt"/>
              <a:ea typeface="+mn-ea"/>
              <a:cs typeface="+mn-cs"/>
            </a:endParaRPr>
          </a:p>
          <a:p>
            <a:pPr marL="0" indent="0">
              <a:buFont typeface="Arial" panose="020B0604020202020204" pitchFamily="34" charset="0"/>
              <a:buNone/>
            </a:pPr>
            <a:endParaRPr lang="et-EE" sz="1000" baseline="0" dirty="0"/>
          </a:p>
          <a:p>
            <a:pPr marL="171450" indent="-171450">
              <a:buFont typeface="Arial" panose="020B0604020202020204" pitchFamily="34" charset="0"/>
              <a:buChar char="•"/>
            </a:pPr>
            <a:r>
              <a:rPr lang="et-EE" sz="1000" baseline="0" dirty="0"/>
              <a:t>Sageli algab kaasamine veebis, näiteks säutsude jagamise või Facebookis postituse meeldivaks märkimisega. </a:t>
            </a:r>
          </a:p>
          <a:p>
            <a:pPr marL="171450" indent="-171450">
              <a:buFont typeface="Arial" panose="020B0604020202020204" pitchFamily="34" charset="0"/>
              <a:buChar char="•"/>
            </a:pPr>
            <a:r>
              <a:rPr lang="et-EE" sz="1000" baseline="0" dirty="0"/>
              <a:t>Vahel areneb sellest veebiväline osalus (teie organisatsiooni või veebiväliste kontaktide tegevuses).</a:t>
            </a:r>
          </a:p>
          <a:p>
            <a:pPr marL="0" indent="0">
              <a:buFont typeface="Arial" panose="020B0604020202020204" pitchFamily="34" charset="0"/>
              <a:buNone/>
            </a:pPr>
            <a:endParaRPr lang="et-EE" sz="1000" baseline="0" dirty="0"/>
          </a:p>
          <a:p>
            <a:pPr marL="0" indent="0">
              <a:buFont typeface="Arial" panose="020B0604020202020204" pitchFamily="34" charset="0"/>
              <a:buNone/>
            </a:pPr>
            <a:r>
              <a:rPr lang="et-EE" sz="1000" baseline="0" dirty="0"/>
              <a:t>Üleskutses soovitud tegevuse kõrval võite saada vastuseid, mida te ei oodanud või soovinud. Igal veebipõhisel tegevusel on ka veebiväliseid tagajärgi ja väga tähtis on seda kampaania strateegia kujundamisel arvesse võtta vähemalt kolmel järgmisel põhjusel.</a:t>
            </a:r>
          </a:p>
          <a:p>
            <a:pPr marL="685800" lvl="1" indent="-228600">
              <a:buFont typeface="+mj-lt"/>
              <a:buAutoNum type="arabicPeriod"/>
            </a:pPr>
            <a:r>
              <a:rPr lang="et-EE" sz="1000" baseline="0" dirty="0"/>
              <a:t>Soovitud vastus</a:t>
            </a:r>
          </a:p>
          <a:p>
            <a:pPr marL="1143000" lvl="2" indent="-228600">
              <a:buFont typeface="Arial" panose="020B0604020202020204" pitchFamily="34" charset="0"/>
              <a:buChar char="•"/>
            </a:pPr>
            <a:r>
              <a:rPr lang="et-EE" sz="1000" baseline="0" dirty="0"/>
              <a:t>Inimesed võivad tõesti vastata positiivselt teie üleskutsele tegutsemiseks ja olla valmis „päriselus” midagi tegema, nagu osalema vabatahtlikuna teie organisatsiooni tegevuses, paluma teie organisatsiooni toetust või lisateavet. </a:t>
            </a:r>
          </a:p>
          <a:p>
            <a:pPr marL="1143000" lvl="2" indent="-228600">
              <a:buFont typeface="Arial" panose="020B0604020202020204" pitchFamily="34" charset="0"/>
              <a:buChar char="•"/>
            </a:pPr>
            <a:r>
              <a:rPr lang="et-EE" sz="1000" baseline="0" dirty="0"/>
              <a:t>Kas teie organisatsioon on valmis sellistele vastustele vastama? </a:t>
            </a:r>
          </a:p>
          <a:p>
            <a:pPr marL="1143000" lvl="2" indent="-228600">
              <a:buFont typeface="Arial" panose="020B0604020202020204" pitchFamily="34" charset="0"/>
              <a:buChar char="•"/>
            </a:pPr>
            <a:r>
              <a:rPr lang="et-EE" sz="1000" baseline="0" dirty="0"/>
              <a:t>Kas keegi istub telefoni juures? </a:t>
            </a:r>
          </a:p>
          <a:p>
            <a:pPr marL="1143000" lvl="2" indent="-228600">
              <a:buFont typeface="Arial" panose="020B0604020202020204" pitchFamily="34" charset="0"/>
              <a:buChar char="•"/>
            </a:pPr>
            <a:r>
              <a:rPr lang="et-EE" sz="1000" baseline="0" dirty="0"/>
              <a:t>Kas keegi vastab e-kirjadele või Facebooki postitustele?</a:t>
            </a:r>
          </a:p>
          <a:p>
            <a:pPr marL="685800" lvl="1" indent="-228600">
              <a:buFont typeface="+mj-lt"/>
              <a:buAutoNum type="arabicPeriod"/>
            </a:pPr>
            <a:r>
              <a:rPr lang="et-EE" sz="1000" baseline="0" dirty="0"/>
              <a:t>Kriitiline või negatiivne vastus</a:t>
            </a:r>
          </a:p>
          <a:p>
            <a:pPr marL="1143000" lvl="2" indent="-228600">
              <a:buFont typeface="Arial" panose="020B0604020202020204" pitchFamily="34" charset="0"/>
              <a:buChar char="•"/>
            </a:pPr>
            <a:r>
              <a:rPr lang="et-EE" sz="1000" baseline="0" dirty="0"/>
              <a:t>Mitmesugused oponendid võivad vastata teie veebitegevusele postituste kritiseerimise, teemaviidete sõimamise, teie organisatsiooni kohta veebis kriitilise (vale)teabe levitamisega jne. </a:t>
            </a:r>
          </a:p>
          <a:p>
            <a:pPr marL="1143000" lvl="2" indent="-228600">
              <a:buFont typeface="Arial" panose="020B0604020202020204" pitchFamily="34" charset="0"/>
              <a:buChar char="•"/>
            </a:pPr>
            <a:r>
              <a:rPr lang="et-EE" sz="1000" baseline="0" dirty="0"/>
              <a:t>Mida te teete selliste vastuste puhul? </a:t>
            </a:r>
          </a:p>
          <a:p>
            <a:pPr marL="1143000" lvl="2" indent="-228600">
              <a:buFont typeface="Arial" panose="020B0604020202020204" pitchFamily="34" charset="0"/>
              <a:buChar char="•"/>
            </a:pPr>
            <a:r>
              <a:rPr lang="et-EE" sz="1000" baseline="0" dirty="0"/>
              <a:t>Kas te vastate kommentaaridele või eirate neid?</a:t>
            </a:r>
          </a:p>
          <a:p>
            <a:pPr marL="1143000" lvl="2" indent="-228600">
              <a:buFont typeface="Arial" panose="020B0604020202020204" pitchFamily="34" charset="0"/>
              <a:buChar char="•"/>
            </a:pPr>
            <a:r>
              <a:rPr lang="et-EE" sz="1000" baseline="0" dirty="0"/>
              <a:t>Kas teie faktid ja arvandmed on kontrollitud ja täpsed? Kas suudate võidelda „alternatiivsete faktidega”? </a:t>
            </a:r>
          </a:p>
          <a:p>
            <a:pPr marL="1143000" lvl="2" indent="-228600">
              <a:buFont typeface="Arial" panose="020B0604020202020204" pitchFamily="34" charset="0"/>
              <a:buChar char="•"/>
            </a:pPr>
            <a:r>
              <a:rPr lang="et-EE" sz="1000" baseline="0" dirty="0"/>
              <a:t>Kas alustate vestlust või blokeerite ta? </a:t>
            </a:r>
          </a:p>
          <a:p>
            <a:pPr marL="1143000" lvl="2" indent="-228600">
              <a:buFont typeface="Arial" panose="020B0604020202020204" pitchFamily="34" charset="0"/>
              <a:buChar char="•"/>
            </a:pPr>
            <a:r>
              <a:rPr lang="et-EE" sz="1000" baseline="0" dirty="0"/>
              <a:t>Kas teil on erinevaid lähenemisviise teie sihtrühmale, nende lähedastele ja kolmandatele isikutele, kes ei ole seotud teie kampaania eesmärkidega?</a:t>
            </a:r>
          </a:p>
          <a:p>
            <a:pPr marL="685800" lvl="1" indent="-228600">
              <a:buFont typeface="+mj-lt"/>
              <a:buAutoNum type="arabicPeriod"/>
            </a:pPr>
            <a:r>
              <a:rPr lang="et-EE" sz="1000" baseline="0" dirty="0"/>
              <a:t>Suuline ja/või füüsiline ähvardus/vägivald</a:t>
            </a:r>
          </a:p>
          <a:p>
            <a:pPr marL="1143000" lvl="2" indent="-228600">
              <a:buFont typeface="Arial" panose="020B0604020202020204" pitchFamily="34" charset="0"/>
              <a:buChar char="•"/>
            </a:pPr>
            <a:r>
              <a:rPr lang="et-EE" sz="1000" baseline="0" dirty="0"/>
              <a:t>Teatud juhtudel võib teie veebiolemus ja tegevus kutsuda esile suulisi ja/või füüsilisi ähvardusi ja/või vägivaldse reaktsiooni.</a:t>
            </a:r>
          </a:p>
          <a:p>
            <a:pPr marL="1143000" lvl="2" indent="-228600">
              <a:buFont typeface="Arial" panose="020B0604020202020204" pitchFamily="34" charset="0"/>
              <a:buChar char="•"/>
            </a:pPr>
            <a:r>
              <a:rPr lang="et-EE" sz="1000" baseline="0" dirty="0"/>
              <a:t>Kas te suudate teha riskihindamise enne oma kampaania alustamist?</a:t>
            </a:r>
          </a:p>
          <a:p>
            <a:pPr marL="1143000" lvl="2" indent="-228600">
              <a:buFont typeface="Arial" panose="020B0604020202020204" pitchFamily="34" charset="0"/>
              <a:buChar char="•"/>
            </a:pPr>
            <a:r>
              <a:rPr lang="et-EE" sz="1000" baseline="0" dirty="0"/>
              <a:t>Kuidas te valmistate ette oma töötajaid ja vabatahtlikke?</a:t>
            </a:r>
          </a:p>
          <a:p>
            <a:pPr marL="1143000" lvl="2" indent="-228600">
              <a:buFont typeface="Arial" panose="020B0604020202020204" pitchFamily="34" charset="0"/>
              <a:buChar char="•"/>
            </a:pPr>
            <a:r>
              <a:rPr lang="et-EE" sz="1000" baseline="0" dirty="0"/>
              <a:t>Kas teie ja te töökaaslased on veebi kaudu jälgitavad? Mis e-posti aadresse te kasutate? </a:t>
            </a:r>
          </a:p>
          <a:p>
            <a:pPr marL="1143000" lvl="2" indent="-228600">
              <a:buFont typeface="Arial" panose="020B0604020202020204" pitchFamily="34" charset="0"/>
              <a:buChar char="•"/>
            </a:pPr>
            <a:r>
              <a:rPr lang="et-EE" sz="1000" baseline="0" dirty="0"/>
              <a:t>Mis nimesid saab kindlaks teha teie organisatsiooni Facebooki või Twitteri kontoga seoses?</a:t>
            </a:r>
          </a:p>
          <a:p>
            <a:pPr marL="1143000" lvl="2" indent="-228600">
              <a:buFont typeface="Arial" panose="020B0604020202020204" pitchFamily="34" charset="0"/>
              <a:buChar char="•"/>
            </a:pPr>
            <a:r>
              <a:rPr lang="et-EE" sz="1000" baseline="0" dirty="0"/>
              <a:t>Kas te teate, kuidas vaenu õhutamisest teatada?</a:t>
            </a:r>
          </a:p>
          <a:p>
            <a:pPr marL="0" lvl="0" indent="0">
              <a:buFont typeface="Arial" panose="020B0604020202020204" pitchFamily="34" charset="0"/>
              <a:buNone/>
            </a:pPr>
            <a:endParaRPr lang="et-EE"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85</a:t>
            </a:fld>
            <a:endParaRPr lang="et-EE"/>
          </a:p>
        </p:txBody>
      </p:sp>
    </p:spTree>
    <p:extLst>
      <p:ext uri="{BB962C8B-B14F-4D97-AF65-F5344CB8AC3E}">
        <p14:creationId xmlns:p14="http://schemas.microsoft.com/office/powerpoint/2010/main" val="1928049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b="1" kern="1200" dirty="0">
                <a:solidFill>
                  <a:schemeClr val="tx1"/>
                </a:solidFill>
                <a:effectLst/>
                <a:latin typeface="+mn-lt"/>
              </a:rPr>
              <a:t>SWOT (tugevad küljed, nõrkused, võimalused ja ohud) analüüs igale tegevuskavale </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dirty="0">
                <a:solidFill>
                  <a:schemeClr val="tx1"/>
                </a:solidFill>
                <a:effectLst/>
                <a:latin typeface="+mn-lt"/>
              </a:rPr>
              <a:t>Päeva lõpupoole võiks teha võrdlusseansi, et koolitatavad saaksid rääkida oma tegevuskavadest. Kohalviibijad ja koolitajad kommenteerivad SWOT analüüsi laadis kava tugevaid ja nõrku külgi ning pakutavaid võimalusi (nt peatseid aktuaalseid üritusi (nt usupühad), kättesaadavaid rahastusallikaid, konkreetseid tasuta veebivahendeid, suhteid erasektoriga, mida saaks kasutada). Ohud – nt sisulise kaasamiseni jõudmine, rahalise toetuse saamine selle töö jaoks, teiste kodanikuühenduse organisatsioonide töötajate kasutamine.</a:t>
            </a:r>
            <a:endParaRPr lang="et-EE"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86</a:t>
            </a:fld>
            <a:endParaRPr lang="et-EE"/>
          </a:p>
        </p:txBody>
      </p:sp>
    </p:spTree>
    <p:extLst>
      <p:ext uri="{BB962C8B-B14F-4D97-AF65-F5344CB8AC3E}">
        <p14:creationId xmlns:p14="http://schemas.microsoft.com/office/powerpoint/2010/main" val="238207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sz="1000" dirty="0">
                <a:latin typeface="+mn-lt"/>
              </a:rPr>
              <a:t>Vahetage paarikaupa mõtteid teie organisatsiooni omaduste üle seoses teie alternatiivse või vastunarratiiviga.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latin typeface="+mn-lt"/>
              </a:rPr>
              <a:t>Mida uut te täna teada saite?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latin typeface="+mn-lt"/>
              </a:rPr>
              <a:t>Mida te nende uute oskustega teete?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latin typeface="+mn-lt"/>
              </a:rPr>
              <a:t>Kas te olete valmis alustama tõhusa veebikampaania väljatöötamist?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latin typeface="+mn-lt"/>
              </a:rPr>
              <a:t>Mida teil on veel juurde vaja?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latin typeface="+mn-lt"/>
              </a:rPr>
              <a:t>Kes saaks teid aidata?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t-EE" sz="1000" dirty="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dirty="0">
                <a:latin typeface="+mn-lt"/>
              </a:rPr>
              <a:t>Lihtsa SWOT analüüsiga saate teha kindlaks, millised välised ekspertteadmised võiksid olla teie organisatsioonile kasulikud.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00" baseline="0" dirty="0">
                <a:latin typeface="+mn-lt"/>
              </a:rPr>
              <a:t>Siit algab võimalike partnerite otsing. Võite mõelda teistele kodanikuühiskonna organisatsioonidele või näiteks turundusagentuuridele.</a:t>
            </a:r>
            <a:endParaRPr lang="et-EE" sz="1000" dirty="0">
              <a:latin typeface="+mn-lt"/>
            </a:endParaRPr>
          </a:p>
          <a:p>
            <a:pPr marL="0" indent="0">
              <a:buFont typeface="Arial" panose="020B0604020202020204" pitchFamily="34" charset="0"/>
              <a:buNone/>
            </a:pPr>
            <a:endParaRPr lang="et-EE" sz="100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87</a:t>
            </a:fld>
            <a:endParaRPr lang="et-EE"/>
          </a:p>
        </p:txBody>
      </p:sp>
    </p:spTree>
    <p:extLst>
      <p:ext uri="{BB962C8B-B14F-4D97-AF65-F5344CB8AC3E}">
        <p14:creationId xmlns:p14="http://schemas.microsoft.com/office/powerpoint/2010/main" val="2551860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88</a:t>
            </a:fld>
            <a:endParaRPr lang="et-EE"/>
          </a:p>
        </p:txBody>
      </p:sp>
    </p:spTree>
    <p:extLst>
      <p:ext uri="{BB962C8B-B14F-4D97-AF65-F5344CB8AC3E}">
        <p14:creationId xmlns:p14="http://schemas.microsoft.com/office/powerpoint/2010/main" val="2965578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89</a:t>
            </a:fld>
            <a:endParaRPr lang="et-EE"/>
          </a:p>
        </p:txBody>
      </p:sp>
    </p:spTree>
    <p:extLst>
      <p:ext uri="{BB962C8B-B14F-4D97-AF65-F5344CB8AC3E}">
        <p14:creationId xmlns:p14="http://schemas.microsoft.com/office/powerpoint/2010/main" val="36442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10</a:t>
            </a:fld>
            <a:endParaRPr lang="et-EE"/>
          </a:p>
        </p:txBody>
      </p:sp>
    </p:spTree>
    <p:extLst>
      <p:ext uri="{BB962C8B-B14F-4D97-AF65-F5344CB8AC3E}">
        <p14:creationId xmlns:p14="http://schemas.microsoft.com/office/powerpoint/2010/main" val="56342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26-4-2017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26-4-2017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26-4-2017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7873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26-4-2017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26-4-2017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26-4-2017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pPr/>
              <a:t>26-4-2017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pPr/>
              <a:t>26-4-2017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pPr/>
              <a:t>26-4-2017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26-4-2017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26-4-2017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a:t>
            </a:fld>
            <a:endParaRPr lang="nl-NL"/>
          </a:p>
        </p:txBody>
      </p:sp>
    </p:spTree>
    <p:extLst>
      <p:ext uri="{BB962C8B-B14F-4D97-AF65-F5344CB8AC3E}">
        <p14:creationId xmlns:p14="http://schemas.microsoft.com/office/powerpoint/2010/main"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pPr/>
              <a:t>26-4-2017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pPr/>
              <a:t>‹#›</a:t>
            </a:fld>
            <a:endParaRPr lang="nl-NL"/>
          </a:p>
        </p:txBody>
      </p:sp>
    </p:spTree>
    <p:extLst>
      <p:ext uri="{BB962C8B-B14F-4D97-AF65-F5344CB8AC3E}">
        <p14:creationId xmlns:p14="http://schemas.microsoft.com/office/powerpoint/2010/main"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png"/></Relationships>
</file>

<file path=ppt/slides/_rels/slide5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a:bodyPr>
          <a:lstStyle/>
          <a:p>
            <a:r>
              <a:rPr lang="et-EE" sz="4000" b="1">
                <a:solidFill>
                  <a:srgbClr val="002060"/>
                </a:solidFill>
                <a:latin typeface="Verdana" panose="020B0604030504040204" pitchFamily="34" charset="0"/>
              </a:rPr>
              <a:t>Alternatiivse ja vastunarratiiviga veebikampaaniate loomine</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et-EE" sz="3200" dirty="0">
                <a:solidFill>
                  <a:srgbClr val="002060"/>
                </a:solidFill>
                <a:latin typeface="Corbel" panose="020B0503020204020204" pitchFamily="34" charset="0"/>
              </a:rPr>
              <a:t>Koolitusseminar</a:t>
            </a:r>
            <a:br/>
            <a:r>
              <a:rPr lang="et-EE" sz="3200" dirty="0">
                <a:solidFill>
                  <a:srgbClr val="002060"/>
                </a:solidFill>
                <a:latin typeface="Corbel" panose="020B0503020204020204" pitchFamily="34" charset="0"/>
              </a:rPr>
              <a:t>Kodanikuühiskonna võimestuskava</a:t>
            </a:r>
            <a:endParaRPr lang="et-EE" sz="3200" dirty="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Afbeelding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t-EE" sz="3600" b="1">
                <a:solidFill>
                  <a:srgbClr val="002060"/>
                </a:solidFill>
                <a:latin typeface="Verdana" panose="020B0604030504040204" pitchFamily="34" charset="0"/>
              </a:rPr>
              <a:t>Ülevaade</a:t>
            </a:r>
            <a:endParaRPr lang="et-E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t-EE" sz="2800">
                <a:latin typeface="Corbel" panose="020B0503020204020204" pitchFamily="34" charset="0"/>
              </a:rPr>
              <a:t>09.45–10.30</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670158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3600" b="1">
                <a:solidFill>
                  <a:srgbClr val="002060"/>
                </a:solidFill>
                <a:latin typeface="Verdana" panose="020B0604030504040204" pitchFamily="34" charset="0"/>
              </a:rPr>
              <a:t>Vägivaldsed ekstremistlikud või terroristlikud sõnumid</a:t>
            </a:r>
            <a:endParaRPr lang="et-E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t-EE">
                <a:latin typeface="Corbel" panose="020B0503020204020204" pitchFamily="34" charset="0"/>
              </a:rPr>
              <a:t>Arutelu kogu rühmaga</a:t>
            </a:r>
          </a:p>
          <a:p>
            <a:pPr marL="0" indent="0" algn="ctr">
              <a:buNone/>
            </a:pPr>
            <a:endParaRPr lang="et-EE">
              <a:latin typeface="Corbel" panose="020B0503020204020204" pitchFamily="34" charset="0"/>
            </a:endParaRPr>
          </a:p>
          <a:p>
            <a:pPr marL="0" indent="0" algn="ctr">
              <a:buNone/>
            </a:pPr>
            <a:r>
              <a:rPr lang="et-EE" b="1">
                <a:latin typeface="Corbel" panose="020B0503020204020204" pitchFamily="34" charset="0"/>
              </a:rPr>
              <a:t>Milliseid vägivaldseid ekstremistlikke või terroristlikke sõnumeid te veebis teate?</a:t>
            </a:r>
            <a:br/>
            <a:endParaRPr lang="et-EE" b="1">
              <a:latin typeface="Corbel" panose="020B0503020204020204" pitchFamily="34" charset="0"/>
            </a:endParaRPr>
          </a:p>
          <a:p>
            <a:pPr marL="0" indent="0" algn="ctr">
              <a:buNone/>
            </a:pPr>
            <a:r>
              <a:rPr lang="et-EE" b="1">
                <a:latin typeface="Corbel" panose="020B0503020204020204" pitchFamily="34" charset="0"/>
              </a:rPr>
              <a:t>Mis ahvatleb teie sihtrühma? Miks?</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3390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mK\AppData\Local\Microsoft\Windows\Temporary Internet Files\Content.Outlook\6H7R0X5H\stunning-pictures-of-anti-capitalist-protesters-setting-cars-on-fire-and-clashing-with-police-outside-the-new-ecb-headquar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0" y="3072219"/>
            <a:ext cx="5048250" cy="378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mK\AppData\Local\Microsoft\Windows\Temporary Internet Files\Content.Outlook\6H7R0X5H\hungarian national fr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57150"/>
            <a:ext cx="6567387"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imK\AppData\Local\Microsoft\Windows\Temporary Internet Files\Content.Outlook\6H7R0X5H\right-wing-norwegian-mass-murderer-anders-breivik-who-has-links-to-british-neo-nazi-and-terrorists-grouping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00" y="-57150"/>
            <a:ext cx="58420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imK\AppData\Local\Microsoft\Windows\Temporary Internet Files\Content.Outlook\6H7R0X5H\national fro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1750" y="3238500"/>
            <a:ext cx="4572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mK\AppData\Local\Microsoft\Windows\Temporary Internet Files\Content.Outlook\6H7R0X5H\good n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8300" y="2162175"/>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mK\AppData\Local\Microsoft\Windows\Temporary Internet Files\Content.Outlook\6H7R0X5H\animal right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238500"/>
            <a:ext cx="260774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9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t-EE" sz="4000" b="1">
                <a:solidFill>
                  <a:srgbClr val="002060"/>
                </a:solidFill>
                <a:latin typeface="Verdana" panose="020B0604030504040204" pitchFamily="34" charset="0"/>
              </a:rPr>
              <a:t>Mõisted</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et-EE" b="1" dirty="0">
                <a:solidFill>
                  <a:srgbClr val="002060"/>
                </a:solidFill>
                <a:latin typeface="Corbel" panose="020B0503020204020204" pitchFamily="34" charset="0"/>
              </a:rPr>
              <a:t>Vägivaldne ekstremism</a:t>
            </a:r>
            <a:r>
              <a:rPr lang="et-EE" dirty="0"/>
              <a:t> –</a:t>
            </a:r>
            <a:br>
              <a:rPr dirty="0"/>
            </a:br>
            <a:r>
              <a:rPr lang="et-EE" dirty="0"/>
              <a:t>ideoloogiliselt motiveeritud või õigustatud vägivalla propageerimine, sellega tegelemine, ettevalmistamine või muud moodi toetamine</a:t>
            </a:r>
            <a:r>
              <a:rPr lang="et-EE" dirty="0">
                <a:latin typeface="Corbel" panose="020B0503020204020204" pitchFamily="34" charset="0"/>
              </a:rPr>
              <a:t>, et edendada sotsiaalseid, majanduslikke või poliitilisi eesmärke.</a:t>
            </a:r>
          </a:p>
          <a:p>
            <a:endParaRPr lang="et-EE" dirty="0">
              <a:latin typeface="Corbel" panose="020B0503020204020204" pitchFamily="34" charset="0"/>
            </a:endParaRPr>
          </a:p>
          <a:p>
            <a:pPr marL="0" indent="0">
              <a:buNone/>
            </a:pPr>
            <a:r>
              <a:rPr lang="et-EE" b="1" dirty="0">
                <a:solidFill>
                  <a:srgbClr val="002060"/>
                </a:solidFill>
                <a:latin typeface="Corbel" panose="020B0503020204020204" pitchFamily="34" charset="0"/>
              </a:rPr>
              <a:t>Radikaliseerumine</a:t>
            </a:r>
            <a:r>
              <a:rPr lang="et-EE" dirty="0"/>
              <a:t> –</a:t>
            </a:r>
            <a:br>
              <a:rPr dirty="0"/>
            </a:br>
            <a:r>
              <a:rPr lang="et-EE" dirty="0">
                <a:latin typeface="Corbel" panose="020B0503020204020204" pitchFamily="34" charset="0"/>
              </a:rPr>
              <a:t>kasvav valmisolek püüda ellu viia ja/või toetada (vajaduse korral ebademokraatlike võtetega) kaugeleulatuvaid ühiskondlikke muudatusi, mis on vastuolus demokraatliku ühiskonnakorraga või ohustavad seda.</a:t>
            </a:r>
          </a:p>
          <a:p>
            <a:endParaRPr lang="et-EE" dirty="0">
              <a:latin typeface="Corbel" panose="020B0503020204020204" pitchFamily="34" charset="0"/>
            </a:endParaRPr>
          </a:p>
        </p:txBody>
      </p:sp>
      <p:pic>
        <p:nvPicPr>
          <p:cNvPr id="5" name="Afbeelding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51838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RANi nägemus radikaliseerumisest</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et-EE" b="1" dirty="0">
                <a:latin typeface="Corbel" panose="020B0503020204020204" pitchFamily="34" charset="0"/>
              </a:rPr>
              <a:t>Radikaliseerumine on protsess</a:t>
            </a:r>
          </a:p>
          <a:p>
            <a:endParaRPr lang="et-EE" dirty="0">
              <a:latin typeface="Corbel" panose="020B0503020204020204" pitchFamily="34" charset="0"/>
            </a:endParaRPr>
          </a:p>
          <a:p>
            <a:pPr marL="0" indent="0">
              <a:buNone/>
            </a:pPr>
            <a:r>
              <a:rPr lang="et-EE" dirty="0">
                <a:latin typeface="Corbel" panose="020B0503020204020204" pitchFamily="34" charset="0"/>
              </a:rPr>
              <a:t>Tähtis on teha vahet ideede (sh ekstremistlike) ja ekstremistlikel ideedel põhinevate vägivallategude vahel. </a:t>
            </a:r>
          </a:p>
          <a:p>
            <a:pPr marL="0" indent="0">
              <a:buNone/>
            </a:pPr>
            <a:r>
              <a:rPr lang="et-EE" dirty="0">
                <a:latin typeface="Corbel" panose="020B0503020204020204" pitchFamily="34" charset="0"/>
              </a:rPr>
              <a:t>Tähtis on pöörata põhitähelepanu suutlikkusele teha teadlikult vahet erinevate vägivallaliikide vahel.</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9880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3600" b="1">
                <a:solidFill>
                  <a:srgbClr val="002060"/>
                </a:solidFill>
                <a:latin typeface="Verdana" panose="020B0604030504040204" pitchFamily="34" charset="0"/>
              </a:rPr>
              <a:t>Kuidas ekstremistlikud rühmitused ühendust võtavad?</a:t>
            </a:r>
            <a:endParaRPr lang="et-E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t-EE" dirty="0">
                <a:latin typeface="Corbel" panose="020B0503020204020204" pitchFamily="34" charset="0"/>
              </a:rPr>
              <a:t>Vägivaldseid ekstremistlikke narratiive on mitut liiki</a:t>
            </a:r>
          </a:p>
          <a:p>
            <a:r>
              <a:rPr lang="et-EE" dirty="0">
                <a:latin typeface="Corbel" panose="020B0503020204020204" pitchFamily="34" charset="0"/>
              </a:rPr>
              <a:t>Paremäärmuslus, religioossetel alustel ekstremism</a:t>
            </a:r>
          </a:p>
          <a:p>
            <a:r>
              <a:rPr lang="et-EE" dirty="0">
                <a:latin typeface="Corbel" panose="020B0503020204020204" pitchFamily="34" charset="0"/>
              </a:rPr>
              <a:t>Erinevad vägivaldsed ekstremistlikud ideoloogiad kasutavad sageli sarnaseid kommunikatsiooniviise:</a:t>
            </a:r>
          </a:p>
          <a:p>
            <a:pPr lvl="1"/>
            <a:r>
              <a:rPr lang="et-EE" sz="2800" dirty="0">
                <a:latin typeface="Corbel" panose="020B0503020204020204" pitchFamily="34" charset="0"/>
              </a:rPr>
              <a:t>tõukavad ja tõmbavad tegurid</a:t>
            </a:r>
          </a:p>
          <a:p>
            <a:pPr lvl="1"/>
            <a:r>
              <a:rPr lang="et-EE" sz="2800" dirty="0">
                <a:latin typeface="Corbel" panose="020B0503020204020204" pitchFamily="34" charset="0"/>
              </a:rPr>
              <a:t>emotsionaalne köitvus on seotud väga ratsionaalsete argumentidega</a:t>
            </a:r>
          </a:p>
          <a:p>
            <a:pPr lvl="1"/>
            <a:r>
              <a:rPr lang="et-EE" sz="2800" dirty="0">
                <a:latin typeface="Corbel" panose="020B0503020204020204" pitchFamily="34" charset="0"/>
              </a:rPr>
              <a:t>pea (mõistus) + süda (tunded) + kõht (intuitsioon)</a:t>
            </a:r>
            <a:endParaRPr lang="et-EE" sz="2800" u="sng"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265271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3600" b="1">
                <a:solidFill>
                  <a:srgbClr val="002060"/>
                </a:solidFill>
                <a:latin typeface="Verdana" panose="020B0604030504040204" pitchFamily="34" charset="0"/>
              </a:rPr>
              <a:t>Arutelu</a:t>
            </a:r>
            <a:endParaRPr lang="et-E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Gelijkbenige driehoek 4"/>
          <p:cNvSpPr/>
          <p:nvPr/>
        </p:nvSpPr>
        <p:spPr>
          <a:xfrm>
            <a:off x="2819400" y="1549400"/>
            <a:ext cx="6413500" cy="4254500"/>
          </a:xfrm>
          <a:prstGeom prst="triangl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52900" y="1879977"/>
            <a:ext cx="3746500" cy="4031873"/>
          </a:xfrm>
          <a:prstGeom prst="rect">
            <a:avLst/>
          </a:prstGeom>
          <a:noFill/>
        </p:spPr>
        <p:txBody>
          <a:bodyPr wrap="square" rtlCol="0">
            <a:spAutoFit/>
          </a:bodyPr>
          <a:lstStyle/>
          <a:p>
            <a:pPr algn="ctr"/>
            <a:r>
              <a:rPr lang="et-EE" sz="3200" b="1">
                <a:solidFill>
                  <a:srgbClr val="002060"/>
                </a:solidFill>
              </a:rPr>
              <a:t>Ekstremistlik käitumine</a:t>
            </a:r>
          </a:p>
          <a:p>
            <a:pPr algn="ctr"/>
            <a:endParaRPr lang="et-EE" sz="3200" b="1">
              <a:solidFill>
                <a:srgbClr val="002060"/>
              </a:solidFill>
            </a:endParaRPr>
          </a:p>
          <a:p>
            <a:pPr algn="ctr"/>
            <a:r>
              <a:rPr lang="et-EE" sz="3200" b="1">
                <a:solidFill>
                  <a:srgbClr val="002060"/>
                </a:solidFill>
              </a:rPr>
              <a:t>Värbamine</a:t>
            </a:r>
          </a:p>
          <a:p>
            <a:pPr algn="ctr"/>
            <a:endParaRPr lang="et-EE" sz="3200" b="1">
              <a:solidFill>
                <a:srgbClr val="002060"/>
              </a:solidFill>
            </a:endParaRPr>
          </a:p>
          <a:p>
            <a:pPr algn="ctr"/>
            <a:r>
              <a:rPr lang="et-EE" sz="3200" b="1">
                <a:solidFill>
                  <a:srgbClr val="002060"/>
                </a:solidFill>
              </a:rPr>
              <a:t>Huvi äratamine</a:t>
            </a:r>
          </a:p>
          <a:p>
            <a:pPr algn="ctr"/>
            <a:endParaRPr lang="et-EE" sz="3200" b="1">
              <a:solidFill>
                <a:srgbClr val="002060"/>
              </a:solidFill>
            </a:endParaRPr>
          </a:p>
          <a:p>
            <a:pPr algn="ctr"/>
            <a:r>
              <a:rPr lang="et-EE" sz="3200" b="1">
                <a:solidFill>
                  <a:srgbClr val="002060"/>
                </a:solidFill>
              </a:rPr>
              <a:t>Ohustatud</a:t>
            </a:r>
          </a:p>
        </p:txBody>
      </p:sp>
      <p:grpSp>
        <p:nvGrpSpPr>
          <p:cNvPr id="16" name="Groep 15"/>
          <p:cNvGrpSpPr/>
          <p:nvPr/>
        </p:nvGrpSpPr>
        <p:grpSpPr>
          <a:xfrm>
            <a:off x="273050" y="3940026"/>
            <a:ext cx="2711450" cy="1330474"/>
            <a:chOff x="184150" y="4168626"/>
            <a:chExt cx="2711450" cy="1330474"/>
          </a:xfrm>
        </p:grpSpPr>
        <p:cxnSp>
          <p:nvCxnSpPr>
            <p:cNvPr id="10" name="Rechte verbindingslijn met pijl 9"/>
            <p:cNvCxnSpPr/>
            <p:nvPr/>
          </p:nvCxnSpPr>
          <p:spPr>
            <a:xfrm>
              <a:off x="1358900" y="5092700"/>
              <a:ext cx="15367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4150" y="4168626"/>
              <a:ext cx="2349500" cy="954107"/>
            </a:xfrm>
            <a:prstGeom prst="rect">
              <a:avLst/>
            </a:prstGeom>
            <a:noFill/>
          </p:spPr>
          <p:txBody>
            <a:bodyPr wrap="square" rtlCol="0">
              <a:spAutoFit/>
            </a:bodyPr>
            <a:lstStyle/>
            <a:p>
              <a:pPr algn="ctr"/>
              <a:r>
                <a:rPr lang="et-EE" sz="2800">
                  <a:solidFill>
                    <a:srgbClr val="FF0000"/>
                  </a:solidFill>
                </a:rPr>
                <a:t>Sihtrühm?</a:t>
              </a:r>
            </a:p>
          </p:txBody>
        </p:sp>
      </p:grpSp>
      <p:grpSp>
        <p:nvGrpSpPr>
          <p:cNvPr id="15" name="Groep 14"/>
          <p:cNvGrpSpPr/>
          <p:nvPr/>
        </p:nvGrpSpPr>
        <p:grpSpPr>
          <a:xfrm>
            <a:off x="7378700" y="1618367"/>
            <a:ext cx="3733800" cy="954107"/>
            <a:chOff x="8064500" y="1618367"/>
            <a:chExt cx="3733800" cy="954107"/>
          </a:xfrm>
        </p:grpSpPr>
        <p:sp>
          <p:nvSpPr>
            <p:cNvPr id="12" name="Tekstvak 11"/>
            <p:cNvSpPr txBox="1"/>
            <p:nvPr/>
          </p:nvSpPr>
          <p:spPr>
            <a:xfrm>
              <a:off x="9163050" y="1618367"/>
              <a:ext cx="2635250" cy="954107"/>
            </a:xfrm>
            <a:prstGeom prst="rect">
              <a:avLst/>
            </a:prstGeom>
            <a:noFill/>
          </p:spPr>
          <p:txBody>
            <a:bodyPr wrap="square" rtlCol="0">
              <a:spAutoFit/>
            </a:bodyPr>
            <a:lstStyle/>
            <a:p>
              <a:pPr algn="ctr"/>
              <a:r>
                <a:rPr lang="et-EE" sz="2800">
                  <a:solidFill>
                    <a:srgbClr val="FF0000"/>
                  </a:solidFill>
                </a:rPr>
                <a:t>Üks ühele lähenemine</a:t>
              </a:r>
            </a:p>
          </p:txBody>
        </p:sp>
        <p:cxnSp>
          <p:nvCxnSpPr>
            <p:cNvPr id="13" name="Rechte verbindingslijn met pijl 12"/>
            <p:cNvCxnSpPr/>
            <p:nvPr/>
          </p:nvCxnSpPr>
          <p:spPr>
            <a:xfrm flipH="1">
              <a:off x="8064500" y="2166074"/>
              <a:ext cx="14605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4006850" y="5981709"/>
            <a:ext cx="4038600" cy="523220"/>
          </a:xfrm>
          <a:prstGeom prst="rect">
            <a:avLst/>
          </a:prstGeom>
          <a:noFill/>
        </p:spPr>
        <p:txBody>
          <a:bodyPr wrap="square" rtlCol="0">
            <a:spAutoFit/>
          </a:bodyPr>
          <a:lstStyle/>
          <a:p>
            <a:pPr algn="ctr"/>
            <a:r>
              <a:rPr lang="et-EE" sz="2800"/>
              <a:t>(Väga lihtsustatud mudel)</a:t>
            </a:r>
          </a:p>
        </p:txBody>
      </p:sp>
    </p:spTree>
    <p:extLst>
      <p:ext uri="{BB962C8B-B14F-4D97-AF65-F5344CB8AC3E}">
        <p14:creationId xmlns:p14="http://schemas.microsoft.com/office/powerpoint/2010/main" val="1143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a:bodyPr>
          <a:lstStyle/>
          <a:p>
            <a:pPr algn="ctr"/>
            <a:r>
              <a:rPr lang="et-EE" sz="4000" b="1">
                <a:solidFill>
                  <a:srgbClr val="002060"/>
                </a:solidFill>
                <a:latin typeface="Verdana" panose="020B0604030504040204" pitchFamily="34" charset="0"/>
              </a:rPr>
              <a:t>Kas veebikommunikatsioon saab olla töövahend sekkumise jaoks?</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et-EE" b="1">
              <a:latin typeface="Corbel" panose="020B0503020204020204" pitchFamily="34" charset="0"/>
            </a:endParaRPr>
          </a:p>
          <a:p>
            <a:pPr marL="0" indent="0" algn="ctr">
              <a:buNone/>
            </a:pPr>
            <a:endParaRPr lang="et-EE" b="1">
              <a:latin typeface="Corbel" panose="020B0503020204020204" pitchFamily="34" charset="0"/>
            </a:endParaRPr>
          </a:p>
          <a:p>
            <a:pPr marL="0" indent="0" algn="ctr">
              <a:buNone/>
            </a:pPr>
            <a:r>
              <a:rPr lang="et-EE" b="1">
                <a:latin typeface="Corbel" panose="020B0503020204020204" pitchFamily="34" charset="0"/>
              </a:rPr>
              <a:t>„Palju saab saavutada teiste kampaaniate </a:t>
            </a:r>
          </a:p>
          <a:p>
            <a:pPr marL="0" indent="0" algn="ctr">
              <a:buNone/>
            </a:pPr>
            <a:r>
              <a:rPr lang="et-EE" b="1">
                <a:latin typeface="Corbel" panose="020B0503020204020204" pitchFamily="34" charset="0"/>
              </a:rPr>
              <a:t>kasutuselevõtu, kohandamise </a:t>
            </a:r>
          </a:p>
          <a:p>
            <a:pPr marL="0" indent="0" algn="ctr">
              <a:buNone/>
            </a:pPr>
            <a:r>
              <a:rPr lang="et-EE" b="1">
                <a:latin typeface="Corbel" panose="020B0503020204020204" pitchFamily="34" charset="0"/>
              </a:rPr>
              <a:t>ja neile tuginemise kaudu.”</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74148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l="6095" r="10314" b="16409"/>
          <a:stretch/>
        </p:blipFill>
        <p:spPr>
          <a:xfrm>
            <a:off x="0" y="0"/>
            <a:ext cx="12192000" cy="6858000"/>
          </a:xfrm>
          <a:prstGeom prst="rect">
            <a:avLst/>
          </a:prstGeom>
        </p:spPr>
      </p:pic>
      <p:sp>
        <p:nvSpPr>
          <p:cNvPr id="2" name="Titel 1"/>
          <p:cNvSpPr>
            <a:spLocks noGrp="1"/>
          </p:cNvSpPr>
          <p:nvPr>
            <p:ph type="title"/>
          </p:nvPr>
        </p:nvSpPr>
        <p:spPr>
          <a:xfrm>
            <a:off x="7023100" y="6070600"/>
            <a:ext cx="5168900" cy="787400"/>
          </a:xfrm>
          <a:noFill/>
        </p:spPr>
        <p:txBody>
          <a:bodyPr>
            <a:normAutofit/>
          </a:bodyPr>
          <a:lstStyle/>
          <a:p>
            <a:pPr algn="r"/>
            <a:r>
              <a:rPr lang="et-EE" sz="3200" b="1">
                <a:solidFill>
                  <a:schemeClr val="bg1"/>
                </a:solidFill>
              </a:rPr>
              <a:t>https://youtu.be/IjIQ0ctzyZE</a:t>
            </a:r>
          </a:p>
        </p:txBody>
      </p:sp>
      <p:sp>
        <p:nvSpPr>
          <p:cNvPr id="5" name="Titel 1"/>
          <p:cNvSpPr txBox="1">
            <a:spLocks/>
          </p:cNvSpPr>
          <p:nvPr/>
        </p:nvSpPr>
        <p:spPr>
          <a:xfrm>
            <a:off x="0" y="-3175"/>
            <a:ext cx="9601200" cy="1108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4000" b="1">
                <a:solidFill>
                  <a:srgbClr val="002060"/>
                </a:solidFill>
                <a:latin typeface="Verdana" panose="020B0604030504040204" pitchFamily="34" charset="0"/>
              </a:rPr>
              <a:t>1. näide #Notanotherbrother</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9256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et-EE" sz="3200" b="1">
                <a:solidFill>
                  <a:schemeClr val="bg1"/>
                </a:solidFill>
              </a:rPr>
              <a:t>Link:</a:t>
            </a:r>
          </a:p>
        </p:txBody>
      </p:sp>
      <p:sp>
        <p:nvSpPr>
          <p:cNvPr id="5" name="Titel 1"/>
          <p:cNvSpPr txBox="1">
            <a:spLocks/>
          </p:cNvSpPr>
          <p:nvPr/>
        </p:nvSpPr>
        <p:spPr>
          <a:xfrm>
            <a:off x="0" y="1"/>
            <a:ext cx="9601200"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4000" b="1">
                <a:solidFill>
                  <a:srgbClr val="002060"/>
                </a:solidFill>
                <a:latin typeface="Verdana" panose="020B0604030504040204" pitchFamily="34" charset="0"/>
              </a:rPr>
              <a:t>2. näide</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44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1302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t-EE" sz="4000" b="1">
                <a:solidFill>
                  <a:srgbClr val="002060"/>
                </a:solidFill>
                <a:latin typeface="Verdana" panose="020B0604030504040204" pitchFamily="34" charset="0"/>
              </a:rPr>
              <a:t>Eesmärk</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t-EE">
                <a:latin typeface="Corbel" panose="020B0503020204020204" pitchFamily="34" charset="0"/>
              </a:rPr>
              <a:t>Täna tutvustame teile GAMMMA mudelit. See lähenemisviis aitab teil koostada tõhusa veebikampaania strateegia oma alternatiivse või vastunarratiivi jaoks.</a:t>
            </a:r>
          </a:p>
          <a:p>
            <a:r>
              <a:rPr lang="et-EE">
                <a:latin typeface="Corbel" panose="020B0503020204020204" pitchFamily="34" charset="0"/>
              </a:rPr>
              <a:t>Te saate teada, kuidas kasutada suhtlusmeediat oma sihtrühma (veebipõhise) teavituskampaania osana.</a:t>
            </a:r>
          </a:p>
          <a:p>
            <a:r>
              <a:rPr lang="et-EE"/>
              <a:t>Te saate teada, kuidas oma positiivset sõnumit võimendada ja sihtrühma kaasata.</a:t>
            </a:r>
            <a:endParaRPr lang="et-EE">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84110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8355724" y="5754414"/>
            <a:ext cx="3704896"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t-EE" sz="4000" b="1">
                <a:solidFill>
                  <a:srgbClr val="002060"/>
                </a:solidFill>
                <a:latin typeface="Verdana" panose="020B0604030504040204" pitchFamily="34" charset="0"/>
              </a:rPr>
              <a:t>3. näide</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4309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697"/>
          <a:stretch/>
        </p:blipFill>
        <p:spPr bwMode="auto">
          <a:xfrm>
            <a:off x="0" y="-32587"/>
            <a:ext cx="12454760" cy="68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68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Mõtisklus kogu rühmaga</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t-EE" b="1"/>
              <a:t>Mida te nägite? Mida te tundsite?</a:t>
            </a:r>
          </a:p>
          <a:p>
            <a:endParaRPr lang="et-EE"/>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3"/>
          <p:cNvPicPr>
            <a:picLocks noChangeAspect="1"/>
          </p:cNvPicPr>
          <p:nvPr/>
        </p:nvPicPr>
        <p:blipFill rotWithShape="1">
          <a:blip r:embed="rId4" cstate="print"/>
          <a:srcRect l="6095" r="10314" b="16409"/>
          <a:stretch/>
        </p:blipFill>
        <p:spPr>
          <a:xfrm>
            <a:off x="901700" y="2713351"/>
            <a:ext cx="2856090"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9" t="29333" r="6079" b="21445"/>
          <a:stretch/>
        </p:blipFill>
        <p:spPr bwMode="auto">
          <a:xfrm>
            <a:off x="889821" y="4640803"/>
            <a:ext cx="2856090" cy="1653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697"/>
          <a:stretch/>
        </p:blipFill>
        <p:spPr bwMode="auto">
          <a:xfrm>
            <a:off x="4254379" y="4658298"/>
            <a:ext cx="2858937" cy="158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8668" y="2656932"/>
            <a:ext cx="2684648" cy="182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3409" y="2656932"/>
            <a:ext cx="2770623" cy="206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0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t-EE" sz="3600" b="1">
                <a:solidFill>
                  <a:srgbClr val="002060"/>
                </a:solidFill>
                <a:latin typeface="Verdana" panose="020B0604030504040204" pitchFamily="34" charset="0"/>
              </a:rPr>
              <a:t>Kohvipaus</a:t>
            </a:r>
            <a:endParaRPr lang="et-E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t-EE" sz="2800">
                <a:latin typeface="Corbel" panose="020B0503020204020204" pitchFamily="34" charset="0"/>
              </a:rPr>
              <a:t>10.30–11.00</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7570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t-EE" sz="3600" b="1">
                <a:solidFill>
                  <a:srgbClr val="002060"/>
                </a:solidFill>
                <a:latin typeface="Verdana" panose="020B0604030504040204" pitchFamily="34" charset="0"/>
              </a:rPr>
              <a:t>Kuidas koostada oma alternatiivse/vastunarratiivi veebistrateegia?</a:t>
            </a:r>
            <a:endParaRPr lang="et-E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lstStyle/>
          <a:p>
            <a:r>
              <a:rPr lang="et-EE">
                <a:solidFill>
                  <a:srgbClr val="002060"/>
                </a:solidFill>
              </a:rPr>
              <a:t>11.00–14.30 (koos lõunavaheajaga) </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24422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875579" cy="1325563"/>
          </a:xfrm>
        </p:spPr>
        <p:txBody>
          <a:bodyPr>
            <a:normAutofit/>
          </a:bodyPr>
          <a:lstStyle/>
          <a:p>
            <a:r>
              <a:rPr lang="et-EE" sz="4000" b="1">
                <a:solidFill>
                  <a:srgbClr val="002060"/>
                </a:solidFill>
                <a:latin typeface="Verdana" panose="020B0604030504040204" pitchFamily="34" charset="0"/>
              </a:rPr>
              <a:t>Veebikampaania korraldamine: milleks?</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t-EE" b="1">
                <a:latin typeface="Corbel" panose="020B0503020204020204" pitchFamily="34" charset="0"/>
              </a:rPr>
              <a:t>Te võimaldate inimestel oma hääle kuuldavale tuua.</a:t>
            </a:r>
          </a:p>
          <a:p>
            <a:r>
              <a:rPr lang="et-EE" b="1">
                <a:latin typeface="Corbel" panose="020B0503020204020204" pitchFamily="34" charset="0"/>
              </a:rPr>
              <a:t>Te harite oma sihtrühma.</a:t>
            </a:r>
          </a:p>
          <a:p>
            <a:r>
              <a:rPr lang="et-EE" b="1">
                <a:latin typeface="Corbel" panose="020B0503020204020204" pitchFamily="34" charset="0"/>
              </a:rPr>
              <a:t>Te ehitate võrgustikku.</a:t>
            </a:r>
          </a:p>
          <a:p>
            <a:endParaRPr lang="et-EE" sz="2400">
              <a:latin typeface="Verdana" panose="020B0604030504040204" pitchFamily="34" charset="0"/>
              <a:ea typeface="Verdana" panose="020B0604030504040204" pitchFamily="34" charset="0"/>
              <a:cs typeface="Verdana" panose="020B0604030504040204" pitchFamily="34" charset="0"/>
            </a:endParaRPr>
          </a:p>
          <a:p>
            <a:endParaRPr lang="et-EE" sz="240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9968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Kommunikatsioonistrateegiad </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4175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et-EE" sz="4000" b="1">
                <a:latin typeface="Corbel" panose="020B0503020204020204" pitchFamily="34" charset="0"/>
              </a:rPr>
              <a:t>Kampaania</a:t>
            </a:r>
            <a:endParaRPr lang="et-EE" b="1">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et-EE" sz="4000" b="1">
                <a:latin typeface="Corbel" panose="020B0503020204020204" pitchFamily="34" charset="0"/>
              </a:rPr>
              <a:t>Igapäevane</a:t>
            </a:r>
            <a:endParaRPr lang="et-EE" b="1">
              <a:latin typeface="Corbel" panose="020B0503020204020204" pitchFamily="34" charset="0"/>
            </a:endParaRPr>
          </a:p>
        </p:txBody>
      </p:sp>
      <p:pic>
        <p:nvPicPr>
          <p:cNvPr id="9" name="Afbeelding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et-EE" sz="4000" b="1">
                <a:solidFill>
                  <a:schemeClr val="bg1"/>
                </a:solidFill>
                <a:latin typeface="Corbel" panose="020B0503020204020204" pitchFamily="34" charset="0"/>
              </a:rPr>
              <a:t>Reaktsioon </a:t>
            </a:r>
            <a:endParaRPr lang="et-EE" b="1">
              <a:solidFill>
                <a:schemeClr val="bg1"/>
              </a:solidFill>
              <a:latin typeface="Corbel" panose="020B0503020204020204" pitchFamily="34" charset="0"/>
            </a:endParaRPr>
          </a:p>
        </p:txBody>
      </p:sp>
    </p:spTree>
    <p:extLst>
      <p:ext uri="{BB962C8B-B14F-4D97-AF65-F5344CB8AC3E}">
        <p14:creationId xmlns:p14="http://schemas.microsoft.com/office/powerpoint/2010/main" val="4135033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rvewustrow.org/wp-content/uploads/2015/12/151120_NOTEINGANG_Log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41" y="655090"/>
            <a:ext cx="11813175" cy="555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98" t="37360" r="25772" b="12069"/>
          <a:stretch/>
        </p:blipFill>
        <p:spPr bwMode="auto">
          <a:xfrm>
            <a:off x="15743" y="1330941"/>
            <a:ext cx="12176257" cy="552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7421"/>
          <a:stretch/>
        </p:blipFill>
        <p:spPr bwMode="auto">
          <a:xfrm>
            <a:off x="15744" y="31532"/>
            <a:ext cx="12176256" cy="336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78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Tööpõhimõtted</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et-EE" dirty="0">
                <a:latin typeface="Corbel" panose="020B0503020204020204" pitchFamily="34" charset="0"/>
              </a:rPr>
              <a:t>Vähe teooriat, palju praktikat</a:t>
            </a:r>
          </a:p>
          <a:p>
            <a:r>
              <a:rPr lang="et-EE" dirty="0">
                <a:latin typeface="Corbel" panose="020B0503020204020204" pitchFamily="34" charset="0"/>
              </a:rPr>
              <a:t>Õppimine tegemise kaudu</a:t>
            </a:r>
          </a:p>
          <a:p>
            <a:r>
              <a:rPr lang="et-EE" dirty="0">
                <a:latin typeface="Corbel" panose="020B0503020204020204" pitchFamily="34" charset="0"/>
              </a:rPr>
              <a:t>Õppimine nii õnnestumisest kui ebaõnnestumisest</a:t>
            </a:r>
          </a:p>
          <a:p>
            <a:r>
              <a:rPr lang="et-EE" dirty="0">
                <a:latin typeface="Corbel" panose="020B0503020204020204" pitchFamily="34" charset="0"/>
              </a:rPr>
              <a:t>Õppimine üksteiselt</a:t>
            </a:r>
          </a:p>
          <a:p>
            <a:r>
              <a:rPr lang="et-EE" dirty="0">
                <a:latin typeface="Corbel" panose="020B0503020204020204" pitchFamily="34" charset="0"/>
              </a:rPr>
              <a:t>Teie olete juba eksperdid!</a:t>
            </a:r>
          </a:p>
          <a:p>
            <a:endParaRPr lang="et-EE"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0458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t-EE" sz="4000" b="1">
                <a:solidFill>
                  <a:srgbClr val="002060"/>
                </a:solidFill>
                <a:latin typeface="Verdana" panose="020B0604030504040204" pitchFamily="34" charset="0"/>
              </a:rPr>
              <a:t>Kampaania strateegia</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lstStyle/>
          <a:p>
            <a:pPr marL="514350" indent="-514350">
              <a:buFont typeface="+mj-lt"/>
              <a:buAutoNum type="arabicPeriod"/>
            </a:pPr>
            <a:r>
              <a:rPr lang="et-EE" b="1" dirty="0">
                <a:latin typeface="Corbel" panose="020B0503020204020204" pitchFamily="34" charset="0"/>
              </a:rPr>
              <a:t>Mis on teie eesmärk?</a:t>
            </a:r>
          </a:p>
          <a:p>
            <a:pPr marL="514350" indent="-514350">
              <a:buFont typeface="+mj-lt"/>
              <a:buAutoNum type="arabicPeriod"/>
            </a:pPr>
            <a:r>
              <a:rPr lang="et-EE" b="1" dirty="0">
                <a:latin typeface="Corbel" panose="020B0503020204020204" pitchFamily="34" charset="0"/>
              </a:rPr>
              <a:t>Kes on teie sihtrühmaks?</a:t>
            </a:r>
          </a:p>
          <a:p>
            <a:pPr marL="514350" indent="-514350">
              <a:buFont typeface="+mj-lt"/>
              <a:buAutoNum type="arabicPeriod"/>
            </a:pPr>
            <a:r>
              <a:rPr lang="et-EE" b="1" dirty="0">
                <a:latin typeface="Corbel" panose="020B0503020204020204" pitchFamily="34" charset="0"/>
              </a:rPr>
              <a:t>Mis on teie sõnum?</a:t>
            </a:r>
          </a:p>
          <a:p>
            <a:pPr marL="514350" indent="-514350">
              <a:buFont typeface="+mj-lt"/>
              <a:buAutoNum type="arabicPeriod"/>
            </a:pPr>
            <a:r>
              <a:rPr lang="et-EE" b="1" dirty="0">
                <a:latin typeface="Corbel" panose="020B0503020204020204" pitchFamily="34" charset="0"/>
              </a:rPr>
              <a:t>Kes on teie sõnumitooja?</a:t>
            </a:r>
          </a:p>
          <a:p>
            <a:pPr marL="514350" indent="-514350">
              <a:buFont typeface="+mj-lt"/>
              <a:buAutoNum type="arabicPeriod"/>
            </a:pPr>
            <a:endParaRPr lang="et-EE" dirty="0">
              <a:latin typeface="Corbel" panose="020B0503020204020204" pitchFamily="34" charset="0"/>
            </a:endParaRPr>
          </a:p>
          <a:p>
            <a:pPr marL="0" indent="0">
              <a:buNone/>
            </a:pPr>
            <a:r>
              <a:rPr lang="et-EE" dirty="0">
                <a:latin typeface="Corbel" panose="020B0503020204020204" pitchFamily="34" charset="0"/>
              </a:rPr>
              <a:t>Vastused nendele küsimustele aitavad teil koostada veebikampaania strateegia oma alternatiivse või vastunarratiivi jaoks.</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t-EE" sz="5400"/>
                <a:t>A </a:t>
              </a:r>
              <a:r>
                <a:rPr lang="et-EE" sz="2400"/>
                <a:t>Audience (publik)</a:t>
              </a:r>
              <a:endParaRPr lang="et-EE"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t-EE" sz="5400">
                  <a:solidFill>
                    <a:prstClr val="black"/>
                  </a:solidFill>
                </a:rPr>
                <a:t>A </a:t>
              </a:r>
              <a:r>
                <a:rPr lang="et-EE" sz="2400">
                  <a:solidFill>
                    <a:prstClr val="black"/>
                  </a:solidFill>
                </a:rPr>
                <a:t>Action (tegevus)</a:t>
              </a:r>
              <a:r>
                <a:rPr lang="et-EE"/>
                <a:t> </a:t>
              </a:r>
              <a:endParaRPr lang="et-EE"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t-EE" sz="5400">
                  <a:solidFill>
                    <a:prstClr val="black"/>
                  </a:solidFill>
                </a:rPr>
                <a:t>M </a:t>
              </a:r>
              <a:r>
                <a:rPr lang="et-EE" sz="2400">
                  <a:solidFill>
                    <a:prstClr val="black"/>
                  </a:solidFill>
                </a:rPr>
                <a:t>Meedia</a:t>
              </a:r>
              <a:r>
                <a:rPr lang="et-EE"/>
                <a:t> </a:t>
              </a:r>
              <a:endParaRPr lang="et-EE"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t-EE" sz="5400"/>
                <a:t>M </a:t>
              </a:r>
              <a:r>
                <a:rPr lang="et-EE" sz="2400"/>
                <a:t>Messenger (sõnumitooja)</a:t>
              </a:r>
              <a:endParaRPr lang="et-EE"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t-EE" sz="5400"/>
                <a:t>M </a:t>
              </a:r>
              <a:r>
                <a:rPr lang="et-EE" sz="2400"/>
                <a:t>Message (sõnum)</a:t>
              </a:r>
              <a:endParaRPr lang="et-EE"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t-EE" sz="5400"/>
                <a:t>G </a:t>
              </a:r>
              <a:r>
                <a:rPr lang="et-EE" sz="2400"/>
                <a:t>Goal (eesmärk)</a:t>
              </a:r>
              <a:endParaRPr lang="et-EE" sz="2000"/>
            </a:p>
          </p:txBody>
        </p:sp>
      </p:grpSp>
    </p:spTree>
    <p:extLst>
      <p:ext uri="{BB962C8B-B14F-4D97-AF65-F5344CB8AC3E}">
        <p14:creationId xmlns:p14="http://schemas.microsoft.com/office/powerpoint/2010/main" val="4106008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et-EE" sz="4000" b="1">
                <a:solidFill>
                  <a:srgbClr val="002060"/>
                </a:solidFill>
                <a:latin typeface="Verdana" panose="020B0604030504040204" pitchFamily="34" charset="0"/>
              </a:rPr>
              <a:t>Mis on teie eesmärk?</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et-EE" dirty="0">
                <a:latin typeface="Corbel" panose="020B0503020204020204" pitchFamily="34" charset="0"/>
              </a:rPr>
              <a:t>Kokkuvõte kogu rühmaga</a:t>
            </a:r>
          </a:p>
          <a:p>
            <a:pPr marL="0" indent="0" algn="ctr">
              <a:buNone/>
            </a:pPr>
            <a:endParaRPr lang="et-EE" dirty="0">
              <a:latin typeface="Corbel" panose="020B0503020204020204" pitchFamily="34" charset="0"/>
            </a:endParaRPr>
          </a:p>
          <a:p>
            <a:pPr marL="0" indent="0" algn="ctr">
              <a:buNone/>
            </a:pPr>
            <a:r>
              <a:rPr lang="et-EE" b="1" dirty="0">
                <a:latin typeface="Corbel" panose="020B0503020204020204" pitchFamily="34" charset="0"/>
              </a:rPr>
              <a:t>Anda teavet, fakte ja arvandmeid? </a:t>
            </a:r>
          </a:p>
          <a:p>
            <a:pPr marL="0" indent="0" algn="ctr">
              <a:buNone/>
            </a:pPr>
            <a:r>
              <a:rPr lang="et-EE" b="1" dirty="0">
                <a:latin typeface="Corbel" panose="020B0503020204020204" pitchFamily="34" charset="0"/>
              </a:rPr>
              <a:t>Inimesi võimestada?</a:t>
            </a:r>
          </a:p>
          <a:p>
            <a:pPr marL="0" indent="0" algn="ctr">
              <a:buNone/>
            </a:pPr>
            <a:r>
              <a:rPr lang="et-EE" b="1" dirty="0">
                <a:latin typeface="Corbel" panose="020B0503020204020204" pitchFamily="34" charset="0"/>
              </a:rPr>
              <a:t>Kõrvaldada salapärane loor ahvatlevatelt ekstremislikelt sõnumitelt?</a:t>
            </a:r>
          </a:p>
          <a:p>
            <a:pPr marL="0" indent="0" algn="ctr">
              <a:buNone/>
            </a:pPr>
            <a:r>
              <a:rPr lang="et-EE" b="1" dirty="0">
                <a:latin typeface="Corbel" panose="020B0503020204020204" pitchFamily="34" charset="0"/>
              </a:rPr>
              <a:t>Deradikaliseerida?</a:t>
            </a:r>
          </a:p>
          <a:p>
            <a:pPr marL="0" indent="0" algn="ctr">
              <a:buNone/>
            </a:pPr>
            <a:r>
              <a:rPr lang="et-EE" dirty="0">
                <a:latin typeface="Corbel" panose="020B0503020204020204" pitchFamily="34" charset="0"/>
              </a:rPr>
              <a:t>Muu?</a:t>
            </a:r>
          </a:p>
          <a:p>
            <a:pPr marL="0" lvl="0" indent="0">
              <a:buNone/>
            </a:pPr>
            <a:endParaRPr lang="et-EE"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t-EE" sz="5400"/>
                <a:t>A </a:t>
              </a:r>
              <a:r>
                <a:rPr lang="et-EE" sz="2400"/>
                <a:t>Audience (publik)</a:t>
              </a:r>
              <a:endParaRPr lang="et-EE"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t-EE" sz="5400">
                  <a:solidFill>
                    <a:prstClr val="black"/>
                  </a:solidFill>
                </a:rPr>
                <a:t>A </a:t>
              </a:r>
              <a:r>
                <a:rPr lang="et-EE" sz="2400">
                  <a:solidFill>
                    <a:prstClr val="black"/>
                  </a:solidFill>
                </a:rPr>
                <a:t>Action (tegevus)</a:t>
              </a:r>
              <a:r>
                <a:rPr lang="et-EE"/>
                <a:t> </a:t>
              </a:r>
              <a:endParaRPr lang="et-EE"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t-EE" sz="5400">
                  <a:solidFill>
                    <a:prstClr val="black"/>
                  </a:solidFill>
                </a:rPr>
                <a:t>M </a:t>
              </a:r>
              <a:r>
                <a:rPr lang="et-EE" sz="2400">
                  <a:solidFill>
                    <a:prstClr val="black"/>
                  </a:solidFill>
                </a:rPr>
                <a:t>Meedia</a:t>
              </a:r>
              <a:r>
                <a:rPr lang="et-EE"/>
                <a:t> </a:t>
              </a:r>
              <a:endParaRPr lang="et-EE"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t-EE" sz="5400"/>
                <a:t>M </a:t>
              </a:r>
              <a:r>
                <a:rPr lang="et-EE" sz="2400"/>
                <a:t>Messenger (sõnumitooja)</a:t>
              </a:r>
              <a:endParaRPr lang="et-EE"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t-EE" sz="5400"/>
                <a:t>M </a:t>
              </a:r>
              <a:r>
                <a:rPr lang="et-EE" sz="2400"/>
                <a:t>Message (sõnum)</a:t>
              </a:r>
              <a:endParaRPr lang="et-EE"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t-EE" sz="5400"/>
                <a:t>G </a:t>
              </a:r>
              <a:r>
                <a:rPr lang="et-EE" sz="2400"/>
                <a:t>Goal (eesmärk)</a:t>
              </a:r>
              <a:endParaRPr lang="et-EE" sz="2000"/>
            </a:p>
          </p:txBody>
        </p:sp>
      </p:gr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90755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Eesmärgid</a:t>
            </a:r>
            <a:br/>
            <a:r>
              <a:rPr lang="et-EE" sz="4000" b="1">
                <a:solidFill>
                  <a:srgbClr val="002060"/>
                </a:solidFill>
                <a:latin typeface="Verdana" panose="020B0604030504040204" pitchFamily="34" charset="0"/>
              </a:rPr>
              <a:t>Millest alustada?</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t-EE" b="1" dirty="0">
                <a:latin typeface="Corbel" panose="020B0503020204020204" pitchFamily="34" charset="0"/>
              </a:rPr>
              <a:t>TEIE ainulaadne võime või võimalus</a:t>
            </a:r>
            <a:br>
              <a:rPr dirty="0"/>
            </a:br>
            <a:r>
              <a:rPr lang="et-EE" b="1" dirty="0">
                <a:latin typeface="Corbel" panose="020B0503020204020204" pitchFamily="34" charset="0"/>
              </a:rPr>
              <a:t>Miks TEIE?</a:t>
            </a:r>
          </a:p>
          <a:p>
            <a:pPr marL="0" indent="0">
              <a:buNone/>
            </a:pPr>
            <a:endParaRPr lang="et-EE" b="1" dirty="0">
              <a:latin typeface="Corbel" panose="020B0503020204020204" pitchFamily="34" charset="0"/>
            </a:endParaRPr>
          </a:p>
          <a:p>
            <a:pPr marL="0" indent="0" algn="ctr">
              <a:buNone/>
            </a:pPr>
            <a:r>
              <a:rPr lang="et-EE" b="1" dirty="0">
                <a:latin typeface="Corbel" panose="020B0503020204020204" pitchFamily="34" charset="0"/>
              </a:rPr>
              <a:t>Eesmärk on </a:t>
            </a:r>
            <a:r>
              <a:rPr lang="et-EE" b="1" u="sng" dirty="0">
                <a:latin typeface="Corbel" panose="020B0503020204020204" pitchFamily="34" charset="0"/>
              </a:rPr>
              <a:t>alati</a:t>
            </a:r>
            <a:r>
              <a:rPr lang="et-EE" b="1" dirty="0">
                <a:latin typeface="Corbel" panose="020B0503020204020204" pitchFamily="34" charset="0"/>
              </a:rPr>
              <a:t> muuta käitumist.</a:t>
            </a:r>
          </a:p>
          <a:p>
            <a:pPr marL="0" indent="0" algn="ctr">
              <a:buNone/>
            </a:pPr>
            <a:r>
              <a:rPr lang="et-EE" dirty="0">
                <a:latin typeface="Corbel" panose="020B0503020204020204" pitchFamily="34" charset="0"/>
              </a:rPr>
              <a:t>Alustada või võtta omaks uutmoodi käitumine</a:t>
            </a:r>
          </a:p>
          <a:p>
            <a:pPr marL="0" indent="0" algn="ctr">
              <a:buNone/>
            </a:pPr>
            <a:r>
              <a:rPr lang="et-EE" dirty="0">
                <a:latin typeface="Corbel" panose="020B0503020204020204" pitchFamily="34" charset="0"/>
              </a:rPr>
              <a:t>Lõpetada mingi kahjustav tegevus</a:t>
            </a:r>
          </a:p>
          <a:p>
            <a:pPr marL="0" indent="0" algn="ctr">
              <a:buNone/>
            </a:pPr>
            <a:r>
              <a:rPr lang="et-EE" dirty="0">
                <a:latin typeface="Corbel" panose="020B0503020204020204" pitchFamily="34" charset="0"/>
              </a:rPr>
              <a:t>Ennetada negatiivse või kahjuliku käitumise omaksvõtmist</a:t>
            </a:r>
          </a:p>
          <a:p>
            <a:pPr marL="0" indent="0" algn="ctr">
              <a:buNone/>
            </a:pPr>
            <a:r>
              <a:rPr lang="et-EE" dirty="0">
                <a:latin typeface="Corbel" panose="020B0503020204020204" pitchFamily="34" charset="0"/>
              </a:rPr>
              <a:t>Muuta praegust käitumist</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6841156" y="1312842"/>
            <a:ext cx="3364577"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487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Oma eesmärgi määratlemine</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et-EE">
                <a:latin typeface="Corbel" panose="020B0503020204020204" pitchFamily="34" charset="0"/>
              </a:rPr>
              <a:t>Kuidas määratleda selgeid eesmärke ja edu näitajaid?</a:t>
            </a:r>
          </a:p>
          <a:p>
            <a:pPr marL="0" indent="0">
              <a:buNone/>
            </a:pPr>
            <a:endParaRPr lang="et-EE">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et-EE" b="1">
                <a:latin typeface="Corbel" panose="020B0503020204020204" pitchFamily="34" charset="0"/>
              </a:rPr>
              <a:t>Tehke seda mõõdetavalt.</a:t>
            </a:r>
          </a:p>
          <a:p>
            <a:pPr marL="457200" indent="-457200">
              <a:buFont typeface="+mj-lt"/>
              <a:buAutoNum type="arabicPeriod"/>
            </a:pPr>
            <a:r>
              <a:rPr lang="et-EE" b="1">
                <a:latin typeface="Corbel" panose="020B0503020204020204" pitchFamily="34" charset="0"/>
              </a:rPr>
              <a:t>Tehke seda väikselt.</a:t>
            </a:r>
          </a:p>
          <a:p>
            <a:pPr marL="457200" indent="-457200">
              <a:buFont typeface="+mj-lt"/>
              <a:buAutoNum type="arabicPeriod"/>
            </a:pPr>
            <a:r>
              <a:rPr lang="et-EE" b="1">
                <a:latin typeface="Corbel" panose="020B0503020204020204" pitchFamily="34" charset="0"/>
              </a:rPr>
              <a:t>Tehke seda lihtsalt ja konkreetselt.</a:t>
            </a:r>
          </a:p>
          <a:p>
            <a:pPr marL="457200" indent="-457200">
              <a:buFont typeface="+mj-lt"/>
              <a:buAutoNum type="arabicPeriod"/>
            </a:pPr>
            <a:r>
              <a:rPr lang="et-EE" b="1">
                <a:latin typeface="Corbel" panose="020B0503020204020204" pitchFamily="34" charset="0"/>
              </a:rPr>
              <a:t>Tehke seda ajakohaselt.</a:t>
            </a:r>
          </a:p>
        </p:txBody>
      </p:sp>
      <p:pic>
        <p:nvPicPr>
          <p:cNvPr id="14" name="Afbeelding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76112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Arukate eesmärkide näited</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77975"/>
            <a:ext cx="10515600" cy="4351338"/>
          </a:xfrm>
        </p:spPr>
        <p:txBody>
          <a:bodyPr>
            <a:normAutofit fontScale="92500"/>
          </a:bodyPr>
          <a:lstStyle/>
          <a:p>
            <a:r>
              <a:rPr lang="et-EE" b="1" dirty="0">
                <a:latin typeface="Corbel" panose="020B0503020204020204" pitchFamily="34" charset="0"/>
              </a:rPr>
              <a:t>Raske saavutada</a:t>
            </a:r>
            <a:br>
              <a:rPr dirty="0"/>
            </a:br>
            <a:r>
              <a:rPr lang="et-EE" dirty="0">
                <a:latin typeface="Corbel" panose="020B0503020204020204" pitchFamily="34" charset="0"/>
              </a:rPr>
              <a:t>Vähendada 2017. aasta maiks 30% Birminghamist ja Tower Hamletsist pärit 35–45aastaste moslemist meeste arvu, kes reisivad Türgisse, Süüriasse või Iraaki, et saada terroristlikeks võõrvõitlejateks.</a:t>
            </a:r>
          </a:p>
          <a:p>
            <a:endParaRPr lang="et-EE" dirty="0">
              <a:latin typeface="Corbel" panose="020B0503020204020204" pitchFamily="34" charset="0"/>
            </a:endParaRPr>
          </a:p>
          <a:p>
            <a:r>
              <a:rPr lang="et-EE" b="1" dirty="0">
                <a:latin typeface="Corbel" panose="020B0503020204020204" pitchFamily="34" charset="0"/>
              </a:rPr>
              <a:t>Reaalne saavutada</a:t>
            </a:r>
            <a:br>
              <a:rPr dirty="0"/>
            </a:br>
            <a:r>
              <a:rPr lang="et-EE" dirty="0">
                <a:latin typeface="Corbel" panose="020B0503020204020204" pitchFamily="34" charset="0"/>
              </a:rPr>
              <a:t>Suurendada kuue kuuga 65% Thaneti lõunaosast pärit 13–18aastaste tüdrukute arvu, kes soovivad meie tugitelefoni kaudu nõu sõbra kohta, kes on paremäärmuslike vägivaldsete ekstremistlike rühmituste poolt radikaliseerimise ohus, et vähendada meie piirkonnas radikaliseeruvate isikute arvu.</a:t>
            </a:r>
          </a:p>
          <a:p>
            <a:endParaRPr lang="et-EE" dirty="0">
              <a:latin typeface="Corbel" panose="020B0503020204020204" pitchFamily="34" charset="0"/>
            </a:endParaRPr>
          </a:p>
        </p:txBody>
      </p:sp>
      <p:pic>
        <p:nvPicPr>
          <p:cNvPr id="4" name="Afbeelding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67842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Harjutus</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t-EE" dirty="0">
                <a:latin typeface="Corbel" panose="020B0503020204020204" pitchFamily="34" charset="0"/>
              </a:rPr>
              <a:t>Individuaalne ettevalmistus (10 min)</a:t>
            </a:r>
          </a:p>
          <a:p>
            <a:pPr marL="0" indent="0" algn="ctr">
              <a:buNone/>
            </a:pPr>
            <a:r>
              <a:rPr lang="et-EE" b="1" dirty="0">
                <a:latin typeface="Corbel" panose="020B0503020204020204" pitchFamily="34" charset="0"/>
              </a:rPr>
              <a:t>Määratlege oma organisatsiooni (praeguse veebikampaania) eesmärk.</a:t>
            </a:r>
            <a:endParaRPr lang="et-EE" b="1"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t-EE" b="1" dirty="0">
                <a:latin typeface="Corbel" panose="020B0503020204020204" pitchFamily="34" charset="0"/>
              </a:rPr>
              <a:t>Tehke seda mõõdetavalt, lihtsalt ja konkreetselt ning ajapõhiselt.</a:t>
            </a:r>
          </a:p>
          <a:p>
            <a:pPr marL="0" indent="0" algn="ctr">
              <a:buNone/>
            </a:pPr>
            <a:r>
              <a:rPr lang="et-EE" dirty="0">
                <a:latin typeface="Corbel" panose="020B0503020204020204" pitchFamily="34" charset="0"/>
              </a:rPr>
              <a:t>Võrrelge tulemusi väikestes rühmades (3 inimest) (10 min)</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753446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et-EE" sz="4000" b="1">
                <a:solidFill>
                  <a:srgbClr val="002060"/>
                </a:solidFill>
                <a:latin typeface="Verdana" panose="020B0604030504040204" pitchFamily="34" charset="0"/>
              </a:rPr>
              <a:t>Kes on teie sihtrühmaks?</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et-EE">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t-EE">
                <a:latin typeface="Corbel" panose="020B0503020204020204" pitchFamily="34" charset="0"/>
              </a:rPr>
              <a:t>Kuidas nad saavad teavet ja annavad seda edasi?</a:t>
            </a:r>
          </a:p>
          <a:p>
            <a:pPr marL="285750" lvl="0" indent="-285750">
              <a:buFont typeface="Arial" charset="0"/>
              <a:buChar char="•"/>
            </a:pPr>
            <a:r>
              <a:rPr lang="et-EE">
                <a:latin typeface="Corbel" panose="020B0503020204020204" pitchFamily="34" charset="0"/>
              </a:rPr>
              <a:t>Mis veebikeskkonda nad kasutavad?</a:t>
            </a:r>
            <a:endParaRPr lang="et-EE">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t-EE">
                <a:latin typeface="Corbel" panose="020B0503020204020204" pitchFamily="34" charset="0"/>
              </a:rPr>
              <a:t>Milline on nende eluolu?</a:t>
            </a:r>
          </a:p>
          <a:p>
            <a:pPr marL="285750" lvl="0" indent="-285750">
              <a:buFont typeface="Arial" charset="0"/>
              <a:buChar char="•"/>
            </a:pPr>
            <a:r>
              <a:rPr lang="et-EE">
                <a:latin typeface="Corbel" panose="020B0503020204020204" pitchFamily="34" charset="0"/>
              </a:rPr>
              <a:t>Mis keelt nad kasutavad?</a:t>
            </a:r>
          </a:p>
          <a:p>
            <a:pPr marL="285750" lvl="0" indent="-285750">
              <a:buFont typeface="Arial" charset="0"/>
              <a:buChar char="•"/>
            </a:pPr>
            <a:r>
              <a:rPr lang="et-EE">
                <a:latin typeface="Corbel" panose="020B0503020204020204" pitchFamily="34" charset="0"/>
              </a:rPr>
              <a:t>Mida nad tajuvad?</a:t>
            </a:r>
            <a:endParaRPr lang="et-EE">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t-EE" sz="5400"/>
                <a:t>A </a:t>
              </a:r>
              <a:r>
                <a:rPr lang="et-EE" sz="2400"/>
                <a:t>Audience (publik)</a:t>
              </a:r>
              <a:endParaRPr lang="et-EE"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t-EE" sz="5400">
                  <a:solidFill>
                    <a:prstClr val="black"/>
                  </a:solidFill>
                </a:rPr>
                <a:t>A </a:t>
              </a:r>
              <a:r>
                <a:rPr lang="et-EE" sz="2400">
                  <a:solidFill>
                    <a:prstClr val="black"/>
                  </a:solidFill>
                </a:rPr>
                <a:t>Action (tegevus)</a:t>
              </a:r>
              <a:r>
                <a:rPr lang="et-EE"/>
                <a:t> </a:t>
              </a:r>
              <a:endParaRPr lang="et-EE"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t-EE" sz="5400">
                  <a:solidFill>
                    <a:prstClr val="black"/>
                  </a:solidFill>
                </a:rPr>
                <a:t>M </a:t>
              </a:r>
              <a:r>
                <a:rPr lang="et-EE" sz="2400">
                  <a:solidFill>
                    <a:prstClr val="black"/>
                  </a:solidFill>
                </a:rPr>
                <a:t>Meedia</a:t>
              </a:r>
              <a:r>
                <a:rPr lang="et-EE"/>
                <a:t> </a:t>
              </a:r>
              <a:endParaRPr lang="et-EE"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t-EE" sz="5400"/>
                <a:t>M </a:t>
              </a:r>
              <a:r>
                <a:rPr lang="et-EE" sz="2400"/>
                <a:t>Messenger (sõnumitooja)</a:t>
              </a:r>
              <a:endParaRPr lang="et-EE"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t-EE" sz="5400"/>
                <a:t>M </a:t>
              </a:r>
              <a:r>
                <a:rPr lang="et-EE" sz="2400"/>
                <a:t>Message (sõnum)</a:t>
              </a:r>
              <a:endParaRPr lang="et-EE"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t-EE" sz="5400"/>
                <a:t>G </a:t>
              </a:r>
              <a:r>
                <a:rPr lang="et-EE" sz="2400"/>
                <a:t>Goal (eesmärk)</a:t>
              </a:r>
              <a:endParaRPr lang="et-EE" sz="2000"/>
            </a:p>
          </p:txBody>
        </p:sp>
      </p:grpSp>
      <p:sp>
        <p:nvSpPr>
          <p:cNvPr id="13" name="Ovaal 12"/>
          <p:cNvSpPr/>
          <p:nvPr/>
        </p:nvSpPr>
        <p:spPr>
          <a:xfrm>
            <a:off x="8826500" y="1130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749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01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stretch>
            <a:fillRect/>
          </a:stretch>
        </p:blipFill>
        <p:spPr>
          <a:xfrm>
            <a:off x="-63064" y="220724"/>
            <a:ext cx="12276828" cy="6526924"/>
          </a:xfrm>
          <a:prstGeom prst="rect">
            <a:avLst/>
          </a:prstGeom>
        </p:spPr>
      </p:pic>
    </p:spTree>
    <p:extLst>
      <p:ext uri="{BB962C8B-B14F-4D97-AF65-F5344CB8AC3E}">
        <p14:creationId xmlns:p14="http://schemas.microsoft.com/office/powerpoint/2010/main" val="1081238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fontScale="90000"/>
          </a:bodyPr>
          <a:lstStyle/>
          <a:p>
            <a:pPr marL="0" indent="0"/>
            <a:r>
              <a:rPr lang="et-EE" b="1" dirty="0">
                <a:solidFill>
                  <a:srgbClr val="002060"/>
                </a:solidFill>
                <a:latin typeface="Verdana" panose="020B0604030504040204" pitchFamily="34" charset="0"/>
              </a:rPr>
              <a:t>Kas tunnete hästi </a:t>
            </a:r>
            <a:br>
              <a:rPr lang="et-EE" b="1" dirty="0">
                <a:solidFill>
                  <a:srgbClr val="002060"/>
                </a:solidFill>
                <a:latin typeface="Verdana" panose="020B0604030504040204" pitchFamily="34" charset="0"/>
              </a:rPr>
            </a:br>
            <a:r>
              <a:rPr lang="et-EE" b="1" dirty="0">
                <a:solidFill>
                  <a:srgbClr val="002060"/>
                </a:solidFill>
                <a:latin typeface="Verdana" panose="020B0604030504040204" pitchFamily="34" charset="0"/>
              </a:rPr>
              <a:t>oma sihtrühma?</a:t>
            </a:r>
            <a:endParaRPr lang="et-EE"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6196578" cy="4351338"/>
          </a:xfrm>
        </p:spPr>
        <p:txBody>
          <a:bodyPr>
            <a:normAutofit/>
          </a:bodyPr>
          <a:lstStyle/>
          <a:p>
            <a:pPr marL="0" indent="0">
              <a:buNone/>
            </a:pPr>
            <a:r>
              <a:rPr lang="et-EE" dirty="0">
                <a:latin typeface="Corbel" panose="020B0503020204020204" pitchFamily="34" charset="0"/>
              </a:rPr>
              <a:t>Harjutus</a:t>
            </a:r>
          </a:p>
          <a:p>
            <a:pPr marL="0" indent="0">
              <a:buNone/>
            </a:pPr>
            <a:r>
              <a:rPr lang="et-EE" b="1" dirty="0">
                <a:latin typeface="Corbel" panose="020B0503020204020204" pitchFamily="34" charset="0"/>
              </a:rPr>
              <a:t>Moodustage 3–4 rühma.</a:t>
            </a:r>
          </a:p>
          <a:p>
            <a:pPr marL="0" indent="0">
              <a:buNone/>
            </a:pPr>
            <a:r>
              <a:rPr lang="et-EE" b="1" dirty="0">
                <a:latin typeface="Corbel" panose="020B0503020204020204" pitchFamily="34" charset="0"/>
              </a:rPr>
              <a:t>Kui teie sihtrühmaks on üks isik...</a:t>
            </a:r>
          </a:p>
          <a:p>
            <a:pPr marL="0" indent="0">
              <a:buNone/>
            </a:pPr>
            <a:r>
              <a:rPr lang="et-EE" b="1" dirty="0">
                <a:latin typeface="Corbel" panose="020B0503020204020204" pitchFamily="34" charset="0"/>
              </a:rPr>
              <a:t>Joonistage.</a:t>
            </a:r>
          </a:p>
          <a:p>
            <a:pPr marL="0" indent="0">
              <a:buNone/>
            </a:pPr>
            <a:r>
              <a:rPr lang="et-EE" b="1" dirty="0">
                <a:latin typeface="Corbel" panose="020B0503020204020204" pitchFamily="34" charset="0"/>
              </a:rPr>
              <a:t>Arutage oma rühmas tema tunnuseid.</a:t>
            </a:r>
          </a:p>
          <a:p>
            <a:pPr marL="0" indent="0">
              <a:buNone/>
            </a:pPr>
            <a:r>
              <a:rPr lang="et-EE" b="1" dirty="0">
                <a:latin typeface="Corbel" panose="020B0503020204020204" pitchFamily="34" charset="0"/>
              </a:rPr>
              <a:t>Esitage üksteisele küsimusi, mis aitavad pildile üksikasju lisada.</a:t>
            </a:r>
          </a:p>
          <a:p>
            <a:pPr marL="0" indent="0">
              <a:buNone/>
            </a:pPr>
            <a:r>
              <a:rPr lang="et-EE" dirty="0">
                <a:latin typeface="Corbel" panose="020B0503020204020204" pitchFamily="34" charset="0"/>
              </a:rPr>
              <a:t>20 min </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et-EE" sz="8800" b="1"/>
                <a:t>?</a:t>
              </a:r>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569660"/>
          </a:xfrm>
          <a:prstGeom prst="rect">
            <a:avLst/>
          </a:prstGeom>
          <a:noFill/>
        </p:spPr>
        <p:txBody>
          <a:bodyPr wrap="square" rtlCol="0">
            <a:spAutoFit/>
          </a:bodyPr>
          <a:lstStyle/>
          <a:p>
            <a:pPr algn="ctr"/>
            <a:r>
              <a:rPr lang="et-EE" sz="3200" b="1">
                <a:solidFill>
                  <a:srgbClr val="FF0000"/>
                </a:solidFill>
              </a:rPr>
              <a:t>Kes te olete?</a:t>
            </a:r>
          </a:p>
        </p:txBody>
      </p:sp>
    </p:spTree>
    <p:extLst>
      <p:ext uri="{BB962C8B-B14F-4D97-AF65-F5344CB8AC3E}">
        <p14:creationId xmlns:p14="http://schemas.microsoft.com/office/powerpoint/2010/main" val="17047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fontScale="92500" lnSpcReduction="10000"/>
          </a:bodyPr>
          <a:lstStyle/>
          <a:p>
            <a:pPr marL="0" indent="0" algn="ctr">
              <a:buNone/>
            </a:pPr>
            <a:r>
              <a:rPr lang="et-EE"/>
              <a:t>Partnerid</a:t>
            </a:r>
          </a:p>
        </p:txBody>
      </p:sp>
      <p:sp>
        <p:nvSpPr>
          <p:cNvPr id="2" name="Titel 1"/>
          <p:cNvSpPr>
            <a:spLocks noGrp="1"/>
          </p:cNvSpPr>
          <p:nvPr>
            <p:ph type="title"/>
          </p:nvPr>
        </p:nvSpPr>
        <p:spPr>
          <a:xfrm>
            <a:off x="838200" y="365125"/>
            <a:ext cx="11353800" cy="1325563"/>
          </a:xfrm>
        </p:spPr>
        <p:txBody>
          <a:bodyPr>
            <a:normAutofit/>
          </a:bodyPr>
          <a:lstStyle/>
          <a:p>
            <a:r>
              <a:rPr lang="et-EE" sz="3600" b="1">
                <a:solidFill>
                  <a:srgbClr val="002060"/>
                </a:solidFill>
                <a:latin typeface="Verdana" panose="020B0604030504040204" pitchFamily="34" charset="0"/>
              </a:rPr>
              <a:t>Kodanikuühiskonna võimestuskava</a:t>
            </a:r>
            <a:endParaRPr lang="et-E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fontScale="92500" lnSpcReduction="10000"/>
          </a:bodyPr>
          <a:lstStyle/>
          <a:p>
            <a:r>
              <a:rPr lang="et-EE" b="1" dirty="0">
                <a:solidFill>
                  <a:srgbClr val="002060"/>
                </a:solidFill>
                <a:latin typeface="Corbel" panose="020B0503020204020204" pitchFamily="34" charset="0"/>
              </a:rPr>
              <a:t>Eesmärk: </a:t>
            </a:r>
            <a:r>
              <a:rPr lang="et-EE" dirty="0"/>
              <a:t>toetada kohalikku kodanikuühiskonda veebis vägivaldse ekstremismiga võitlemisel</a:t>
            </a:r>
          </a:p>
          <a:p>
            <a:r>
              <a:rPr lang="et-EE" b="1" dirty="0">
                <a:solidFill>
                  <a:srgbClr val="002060"/>
                </a:solidFill>
                <a:latin typeface="Corbel" panose="020B0503020204020204" pitchFamily="34" charset="0"/>
              </a:rPr>
              <a:t>Avatud</a:t>
            </a:r>
            <a:r>
              <a:rPr lang="et-EE" dirty="0">
                <a:latin typeface="Corbel" panose="020B0503020204020204" pitchFamily="34" charset="0"/>
              </a:rPr>
              <a:t> Euroopa Komisjoni poolt</a:t>
            </a:r>
            <a:r>
              <a:rPr lang="et-EE" dirty="0"/>
              <a:t> </a:t>
            </a:r>
            <a:r>
              <a:rPr lang="et-EE" dirty="0">
                <a:latin typeface="Corbel" panose="020B0503020204020204" pitchFamily="34" charset="0"/>
              </a:rPr>
              <a:t>ELi 2. internetifoorumil 8. detsembril 2016</a:t>
            </a:r>
          </a:p>
          <a:p>
            <a:r>
              <a:rPr lang="et-EE" b="1" dirty="0">
                <a:solidFill>
                  <a:srgbClr val="002060"/>
                </a:solidFill>
                <a:latin typeface="Corbel" panose="020B0503020204020204" pitchFamily="34" charset="0"/>
              </a:rPr>
              <a:t>Nüüd: </a:t>
            </a:r>
            <a:r>
              <a:rPr lang="et-EE" dirty="0">
                <a:latin typeface="Corbel" panose="020B0503020204020204" pitchFamily="34" charset="0"/>
              </a:rPr>
              <a:t>võrgustiku arendamine ja koolituskava ELi riikides </a:t>
            </a:r>
          </a:p>
          <a:p>
            <a:r>
              <a:rPr lang="et-EE" b="1" dirty="0">
                <a:solidFill>
                  <a:srgbClr val="002060"/>
                </a:solidFill>
                <a:latin typeface="Corbel" panose="020B0503020204020204" pitchFamily="34" charset="0"/>
              </a:rPr>
              <a:t>Järgmine: </a:t>
            </a:r>
            <a:r>
              <a:rPr lang="et-EE" dirty="0"/>
              <a:t>pakkumiskutsed</a:t>
            </a:r>
            <a:endParaRPr lang="et-EE" dirty="0">
              <a:latin typeface="Corbel" panose="020B0503020204020204" pitchFamily="34" charset="0"/>
            </a:endParaRPr>
          </a:p>
        </p:txBody>
      </p:sp>
      <p:pic>
        <p:nvPicPr>
          <p:cNvPr id="4" name="Afbeelding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t-EE"/>
              <a:t>Toetus</a:t>
            </a:r>
          </a:p>
        </p:txBody>
      </p:sp>
    </p:spTree>
    <p:extLst>
      <p:ext uri="{BB962C8B-B14F-4D97-AF65-F5344CB8AC3E}">
        <p14:creationId xmlns:p14="http://schemas.microsoft.com/office/powerpoint/2010/main" val="605762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t-EE" sz="4000" b="1" dirty="0">
                <a:solidFill>
                  <a:srgbClr val="002060"/>
                </a:solidFill>
                <a:latin typeface="Verdana" panose="020B0604030504040204" pitchFamily="34" charset="0"/>
              </a:rPr>
              <a:t>Mida teha ja mida mitte!</a:t>
            </a:r>
            <a:endParaRPr lang="et-E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et-EE" dirty="0">
                <a:latin typeface="Corbel" panose="020B0503020204020204" pitchFamily="34" charset="0"/>
              </a:rPr>
              <a:t>Kuulajaskond</a:t>
            </a:r>
          </a:p>
          <a:p>
            <a:r>
              <a:rPr lang="et-EE" dirty="0">
                <a:latin typeface="Corbel" panose="020B0503020204020204" pitchFamily="34" charset="0"/>
              </a:rPr>
              <a:t>Meediakanalid</a:t>
            </a:r>
          </a:p>
          <a:p>
            <a:r>
              <a:rPr lang="et-EE" dirty="0">
                <a:latin typeface="Corbel" panose="020B0503020204020204" pitchFamily="34" charset="0"/>
              </a:rPr>
              <a:t>Järelevalve ja hindamine</a:t>
            </a:r>
          </a:p>
          <a:p>
            <a:r>
              <a:rPr lang="et-EE" dirty="0">
                <a:latin typeface="Corbel" panose="020B0503020204020204" pitchFamily="34" charset="0"/>
              </a:rPr>
              <a:t>Üleskutse tegutsemiseks</a:t>
            </a:r>
          </a:p>
          <a:p>
            <a:r>
              <a:rPr lang="et-EE" dirty="0">
                <a:latin typeface="Corbel" panose="020B0503020204020204" pitchFamily="34" charset="0"/>
              </a:rPr>
              <a:t>Sekkumine</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94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t-EE" sz="3600" b="1">
                <a:solidFill>
                  <a:srgbClr val="002060"/>
                </a:solidFill>
                <a:latin typeface="Verdana" panose="020B0604030504040204" pitchFamily="34" charset="0"/>
              </a:rPr>
              <a:t>Lõunapaus</a:t>
            </a:r>
            <a:endParaRPr lang="et-E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t-EE" sz="2800">
                <a:latin typeface="Corbel" panose="020B0503020204020204" pitchFamily="34" charset="0"/>
              </a:rPr>
              <a:t>12.30–13.30</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Mis on teie sõnum?</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t-EE" sz="5400"/>
                <a:t>A </a:t>
              </a:r>
              <a:r>
                <a:rPr lang="et-EE" sz="2400"/>
                <a:t>Audience (publik)</a:t>
              </a:r>
              <a:endParaRPr lang="et-EE"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t-EE" sz="5400">
                  <a:solidFill>
                    <a:prstClr val="black"/>
                  </a:solidFill>
                </a:rPr>
                <a:t>A </a:t>
              </a:r>
              <a:r>
                <a:rPr lang="et-EE" sz="2400">
                  <a:solidFill>
                    <a:prstClr val="black"/>
                  </a:solidFill>
                </a:rPr>
                <a:t>Action (tegevus)</a:t>
              </a:r>
              <a:r>
                <a:rPr lang="et-EE"/>
                <a:t> </a:t>
              </a:r>
              <a:endParaRPr lang="et-EE"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t-EE" sz="5400">
                  <a:solidFill>
                    <a:prstClr val="black"/>
                  </a:solidFill>
                </a:rPr>
                <a:t>M </a:t>
              </a:r>
              <a:r>
                <a:rPr lang="et-EE" sz="2400">
                  <a:solidFill>
                    <a:prstClr val="black"/>
                  </a:solidFill>
                </a:rPr>
                <a:t>Meedia</a:t>
              </a:r>
              <a:r>
                <a:rPr lang="et-EE"/>
                <a:t> </a:t>
              </a:r>
              <a:endParaRPr lang="et-EE"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t-EE" sz="5400"/>
                <a:t>M </a:t>
              </a:r>
              <a:r>
                <a:rPr lang="et-EE" sz="2400"/>
                <a:t>Messenger (sõnumitooja)</a:t>
              </a:r>
              <a:endParaRPr lang="et-EE"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t-EE" sz="5400"/>
                <a:t>M </a:t>
              </a:r>
              <a:r>
                <a:rPr lang="et-EE" sz="2400"/>
                <a:t>Message (sõnum)</a:t>
              </a:r>
              <a:endParaRPr lang="et-EE"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t-EE" sz="5400"/>
                <a:t>G </a:t>
              </a:r>
              <a:r>
                <a:rPr lang="et-EE" sz="2400"/>
                <a:t>Goal (eesmärk)</a:t>
              </a:r>
              <a:endParaRPr lang="et-EE" sz="2000"/>
            </a:p>
          </p:txBody>
        </p:sp>
      </p:grpSp>
      <p:sp>
        <p:nvSpPr>
          <p:cNvPr id="12" name="Ovaal 11"/>
          <p:cNvSpPr/>
          <p:nvPr/>
        </p:nvSpPr>
        <p:spPr>
          <a:xfrm>
            <a:off x="8826500" y="2146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4400" b="1" i="1">
                <a:solidFill>
                  <a:schemeClr val="accent1">
                    <a:lumMod val="50000"/>
                  </a:schemeClr>
                </a:solidFill>
                <a:latin typeface="Comic Sans MS" panose="030F0702030302020204" pitchFamily="66" charset="0"/>
              </a:rPr>
              <a:t>Rääkige mulle oma sõnumist...</a:t>
            </a: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3827751" y="4114625"/>
            <a:ext cx="4567276" cy="1446550"/>
          </a:xfrm>
          <a:prstGeom prst="rect">
            <a:avLst/>
          </a:prstGeom>
          <a:noFill/>
        </p:spPr>
        <p:txBody>
          <a:bodyPr wrap="none" rtlCol="0">
            <a:spAutoFit/>
          </a:bodyPr>
          <a:lstStyle/>
          <a:p>
            <a:pPr algn="ctr"/>
            <a:r>
              <a:rPr lang="et-EE" sz="4400" b="1" i="1">
                <a:solidFill>
                  <a:schemeClr val="accent1">
                    <a:lumMod val="50000"/>
                  </a:schemeClr>
                </a:solidFill>
                <a:latin typeface="Comic Sans MS" panose="030F0702030302020204" pitchFamily="66" charset="0"/>
              </a:rPr>
              <a:t>Kas see on positiivne </a:t>
            </a:r>
          </a:p>
          <a:p>
            <a:pPr algn="ctr"/>
            <a:r>
              <a:rPr lang="et-EE" sz="4400" b="1" i="1">
                <a:solidFill>
                  <a:schemeClr val="accent1">
                    <a:lumMod val="50000"/>
                  </a:schemeClr>
                </a:solidFill>
                <a:latin typeface="Comic Sans MS" panose="030F0702030302020204" pitchFamily="66" charset="0"/>
              </a:rPr>
              <a:t>või kriitiline?</a:t>
            </a:r>
          </a:p>
        </p:txBody>
      </p:sp>
    </p:spTree>
    <p:extLst>
      <p:ext uri="{BB962C8B-B14F-4D97-AF65-F5344CB8AC3E}">
        <p14:creationId xmlns:p14="http://schemas.microsoft.com/office/powerpoint/2010/main" val="1069416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030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58" r="8624"/>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356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101"/>
          <a:stretch/>
        </p:blipFill>
        <p:spPr bwMode="auto">
          <a:xfrm>
            <a:off x="1" y="34809"/>
            <a:ext cx="12230100" cy="68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324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et-EE" sz="4000" b="1">
                <a:solidFill>
                  <a:srgbClr val="002060"/>
                </a:solidFill>
                <a:latin typeface="Verdana" panose="020B0604030504040204" pitchFamily="34" charset="0"/>
              </a:rPr>
              <a:t>Kuidas luua ligitõmbavat sisu?</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t-EE" dirty="0">
                <a:latin typeface="Corbel" panose="020B0503020204020204" pitchFamily="34" charset="0"/>
              </a:rPr>
              <a:t>Mõelge veel oma kampaania eesmärkidest!</a:t>
            </a:r>
          </a:p>
          <a:p>
            <a:pPr lvl="1"/>
            <a:r>
              <a:rPr lang="et-EE" sz="2800" dirty="0">
                <a:latin typeface="Corbel" panose="020B0503020204020204" pitchFamily="34" charset="0"/>
              </a:rPr>
              <a:t>Kui teie eesmärk on sihtrühmaga suhelda, luua sisu, mis on piisavalt huvitav, et anda ainet dialoogi pidamiseks, </a:t>
            </a:r>
          </a:p>
          <a:p>
            <a:pPr lvl="1"/>
            <a:r>
              <a:rPr lang="et-EE" sz="2800" dirty="0">
                <a:latin typeface="Corbel" panose="020B0503020204020204" pitchFamily="34" charset="0"/>
              </a:rPr>
              <a:t>Kui te tahate, et sihtrühm asuks tegutsema, kuidas te neid selleks veenate?</a:t>
            </a:r>
          </a:p>
          <a:p>
            <a:pPr lvl="1"/>
            <a:r>
              <a:rPr lang="et-EE" sz="2800" dirty="0">
                <a:latin typeface="Corbel" panose="020B0503020204020204" pitchFamily="34" charset="0"/>
              </a:rPr>
              <a:t>Kui tahate, et nad midagi õpiksid, siis ärge käituge nagu õpetaja.</a:t>
            </a:r>
          </a:p>
          <a:p>
            <a:r>
              <a:rPr lang="et-EE" dirty="0">
                <a:latin typeface="Corbel" panose="020B0503020204020204" pitchFamily="34" charset="0"/>
              </a:rPr>
              <a:t>Esitage sisu lisaväärtusega, olge lõbus ja huvitav!</a:t>
            </a:r>
          </a:p>
          <a:p>
            <a:endParaRPr lang="et-EE"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30424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Kes on sõnumitooja?</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a:bodyPr>
          <a:lstStyle/>
          <a:p>
            <a:pPr marL="0" indent="0" algn="ctr">
              <a:buNone/>
            </a:pPr>
            <a:endParaRPr lang="et-EE">
              <a:latin typeface="Corbel" panose="020B0503020204020204" pitchFamily="34" charset="0"/>
            </a:endParaRPr>
          </a:p>
          <a:p>
            <a:pPr marL="0" indent="0" algn="ctr">
              <a:buNone/>
            </a:pPr>
            <a:r>
              <a:rPr lang="et-EE">
                <a:latin typeface="Corbel" panose="020B0503020204020204" pitchFamily="34" charset="0"/>
              </a:rPr>
              <a:t>Arutelu kogu rühmaga </a:t>
            </a:r>
          </a:p>
          <a:p>
            <a:pPr marL="0" indent="0" algn="ctr">
              <a:buNone/>
            </a:pPr>
            <a:r>
              <a:rPr lang="et-EE" b="1">
                <a:latin typeface="Corbel" panose="020B0503020204020204" pitchFamily="34" charset="0"/>
              </a:rPr>
              <a:t>Järgmiste näidete sõnum ja sõnumitooja</a:t>
            </a:r>
          </a:p>
          <a:p>
            <a:pPr marL="0" indent="0" algn="ctr">
              <a:buNone/>
            </a:pPr>
            <a:endParaRPr lang="et-EE" b="1">
              <a:latin typeface="Corbel" panose="020B0503020204020204" pitchFamily="34" charset="0"/>
            </a:endParaRPr>
          </a:p>
          <a:p>
            <a:pPr marL="0" indent="0" algn="ctr">
              <a:buNone/>
            </a:pPr>
            <a:r>
              <a:rPr lang="et-EE" b="1">
                <a:latin typeface="Corbel" panose="020B0503020204020204" pitchFamily="34" charset="0"/>
              </a:rPr>
              <a:t>Kas need on usutavad, järjekindlad, </a:t>
            </a:r>
          </a:p>
          <a:p>
            <a:pPr marL="0" indent="0" algn="ctr">
              <a:buNone/>
            </a:pPr>
            <a:r>
              <a:rPr lang="et-EE" b="1">
                <a:latin typeface="Corbel" panose="020B0503020204020204" pitchFamily="34" charset="0"/>
              </a:rPr>
              <a:t>mõjuvad, lähedased?</a:t>
            </a:r>
          </a:p>
          <a:p>
            <a:pPr marL="0" indent="0" algn="ctr">
              <a:buNone/>
            </a:pPr>
            <a:endParaRPr lang="et-EE">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9257166" y="165100"/>
            <a:ext cx="2808515"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t-EE" sz="5400"/>
                <a:t>A </a:t>
              </a:r>
              <a:r>
                <a:rPr lang="et-EE" sz="2400"/>
                <a:t>Audience (publik)</a:t>
              </a:r>
              <a:endParaRPr lang="et-EE" sz="2000"/>
            </a:p>
          </p:txBody>
        </p:sp>
        <p:sp>
          <p:nvSpPr>
            <p:cNvPr id="17" name="Tekstvak 1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t-EE" sz="5400">
                  <a:solidFill>
                    <a:prstClr val="black"/>
                  </a:solidFill>
                </a:rPr>
                <a:t>A </a:t>
              </a:r>
              <a:r>
                <a:rPr lang="et-EE" sz="2400">
                  <a:solidFill>
                    <a:prstClr val="black"/>
                  </a:solidFill>
                </a:rPr>
                <a:t>Action (tegevus)</a:t>
              </a:r>
              <a:r>
                <a:rPr lang="et-EE"/>
                <a:t> </a:t>
              </a:r>
              <a:endParaRPr lang="et-EE" sz="2000"/>
            </a:p>
          </p:txBody>
        </p:sp>
        <p:sp>
          <p:nvSpPr>
            <p:cNvPr id="18" name="Tekstvak 1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t-EE" sz="5400">
                  <a:solidFill>
                    <a:prstClr val="black"/>
                  </a:solidFill>
                </a:rPr>
                <a:t>M </a:t>
              </a:r>
              <a:r>
                <a:rPr lang="et-EE" sz="2400">
                  <a:solidFill>
                    <a:prstClr val="black"/>
                  </a:solidFill>
                </a:rPr>
                <a:t>Meedia</a:t>
              </a:r>
              <a:r>
                <a:rPr lang="et-EE"/>
                <a:t> </a:t>
              </a:r>
              <a:endParaRPr lang="et-EE" sz="2000"/>
            </a:p>
          </p:txBody>
        </p:sp>
        <p:sp>
          <p:nvSpPr>
            <p:cNvPr id="19" name="Tekstvak 1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t-EE" sz="5400"/>
                <a:t>M </a:t>
              </a:r>
              <a:r>
                <a:rPr lang="et-EE" sz="2400"/>
                <a:t>Messenger (sõnumitooja)</a:t>
              </a:r>
              <a:endParaRPr lang="et-EE" sz="2000"/>
            </a:p>
          </p:txBody>
        </p:sp>
        <p:sp>
          <p:nvSpPr>
            <p:cNvPr id="20" name="Tekstvak 1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t-EE" sz="5400"/>
                <a:t>M </a:t>
              </a:r>
              <a:r>
                <a:rPr lang="et-EE" sz="2400"/>
                <a:t>Message (sõnum)</a:t>
              </a:r>
              <a:endParaRPr lang="et-EE" sz="2000"/>
            </a:p>
          </p:txBody>
        </p:sp>
        <p:sp>
          <p:nvSpPr>
            <p:cNvPr id="21" name="Tekstvak 2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t-EE" sz="5400"/>
                <a:t>G </a:t>
              </a:r>
              <a:r>
                <a:rPr lang="et-EE" sz="2400"/>
                <a:t>Goal (eesmärk)</a:t>
              </a:r>
              <a:endParaRPr lang="et-EE" sz="2000"/>
            </a:p>
          </p:txBody>
        </p:sp>
      </p:grpSp>
      <p:sp>
        <p:nvSpPr>
          <p:cNvPr id="22" name="Ovaal 21"/>
          <p:cNvSpPr/>
          <p:nvPr/>
        </p:nvSpPr>
        <p:spPr>
          <a:xfrm>
            <a:off x="8826500" y="33020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15807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t-EE"/>
              <a:t>Näide</a:t>
            </a:r>
          </a:p>
        </p:txBody>
      </p:sp>
      <p:sp>
        <p:nvSpPr>
          <p:cNvPr id="3" name="Tijdelijke aanduiding voor inhoud 2"/>
          <p:cNvSpPr>
            <a:spLocks noGrp="1"/>
          </p:cNvSpPr>
          <p:nvPr>
            <p:ph idx="1"/>
          </p:nvPr>
        </p:nvSpPr>
        <p:spPr/>
        <p:txBody>
          <a:bodyPr/>
          <a:lstStyle/>
          <a:p>
            <a:r>
              <a:rPr lang="et-EE"/>
              <a:t>Video mustanahaliste juustest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930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2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Kogemuste vahetamine</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t-EE" dirty="0">
                <a:latin typeface="Corbel" panose="020B0503020204020204" pitchFamily="34" charset="0"/>
              </a:rPr>
              <a:t>Arutage paarikaupa</a:t>
            </a:r>
          </a:p>
          <a:p>
            <a:pPr lvl="1"/>
            <a:endParaRPr lang="et-EE" sz="2800" dirty="0">
              <a:latin typeface="Corbel" panose="020B0503020204020204" pitchFamily="34" charset="0"/>
            </a:endParaRPr>
          </a:p>
          <a:p>
            <a:pPr marL="457200" lvl="1" indent="0" algn="ctr">
              <a:buNone/>
            </a:pPr>
            <a:r>
              <a:rPr lang="et-EE" sz="2800" b="1" dirty="0">
                <a:latin typeface="Corbel" panose="020B0503020204020204" pitchFamily="34" charset="0"/>
              </a:rPr>
              <a:t>Teie kogemused sihtrühmaga suhtlemisel</a:t>
            </a:r>
          </a:p>
          <a:p>
            <a:pPr marL="457200" lvl="1" indent="0" algn="ctr">
              <a:buNone/>
            </a:pPr>
            <a:r>
              <a:rPr lang="et-EE" sz="2800" b="1" dirty="0">
                <a:latin typeface="Corbel" panose="020B0503020204020204" pitchFamily="34" charset="0"/>
              </a:rPr>
              <a:t>Oma alternatiivse või vastunarratiivi väljendamise probleemid</a:t>
            </a:r>
          </a:p>
          <a:p>
            <a:pPr marL="457200" lvl="1" indent="0" algn="ctr">
              <a:buNone/>
            </a:pPr>
            <a:r>
              <a:rPr lang="et-EE" sz="2800" b="1" dirty="0">
                <a:latin typeface="Corbel" panose="020B0503020204020204" pitchFamily="34" charset="0"/>
              </a:rPr>
              <a:t>Teie veebikampaania korraldamisega seotud vajadused</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069557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32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Usutavus on edu võti</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t-EE" b="1" dirty="0">
                <a:latin typeface="Corbel" panose="020B0503020204020204" pitchFamily="34" charset="0"/>
              </a:rPr>
              <a:t>Sõnumitooja on sageli edukam, kui ta on sihtrühmale usutav.</a:t>
            </a:r>
          </a:p>
          <a:p>
            <a:pPr marL="0" indent="0" algn="ctr">
              <a:buNone/>
            </a:pPr>
            <a:endParaRPr lang="et-EE"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t-EE" dirty="0">
                <a:latin typeface="Corbel" panose="020B0503020204020204" pitchFamily="34" charset="0"/>
              </a:rPr>
              <a:t>Sageli, kuid mitte alati, on sõnumitooja veelgi usutavam,</a:t>
            </a:r>
          </a:p>
          <a:p>
            <a:pPr algn="ctr"/>
            <a:r>
              <a:rPr lang="et-EE" dirty="0">
                <a:latin typeface="Corbel" panose="020B0503020204020204" pitchFamily="34" charset="0"/>
              </a:rPr>
              <a:t>kui ta on mõjuv ja samal ajal lähedane,</a:t>
            </a:r>
          </a:p>
          <a:p>
            <a:pPr algn="ctr"/>
            <a:r>
              <a:rPr lang="et-EE" dirty="0">
                <a:latin typeface="Corbel" panose="020B0503020204020204" pitchFamily="34" charset="0"/>
              </a:rPr>
              <a:t>kasutab fakte ja arvandmeid ning samuti tundeid ja uskumusi.</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13242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et-EE" sz="3600" b="1">
                <a:solidFill>
                  <a:srgbClr val="0070C0"/>
                </a:solidFill>
              </a:rPr>
              <a:t>Pea</a:t>
            </a:r>
            <a:endParaRPr lang="et-EE" b="1">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et-EE" sz="3600" b="1">
                <a:solidFill>
                  <a:srgbClr val="0070C0"/>
                </a:solidFill>
              </a:rPr>
              <a:t>Süda</a:t>
            </a:r>
            <a:endParaRPr lang="et-EE" b="1">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et-EE" sz="3600" b="1">
                <a:solidFill>
                  <a:srgbClr val="0070C0"/>
                </a:solidFill>
              </a:rPr>
              <a:t>Kõht</a:t>
            </a:r>
            <a:endParaRPr lang="et-EE" b="1">
              <a:solidFill>
                <a:srgbClr val="0070C0"/>
              </a:solidFill>
            </a:endParaRPr>
          </a:p>
        </p:txBody>
      </p:sp>
      <p:sp>
        <p:nvSpPr>
          <p:cNvPr id="2" name="Tekstvak 1"/>
          <p:cNvSpPr txBox="1"/>
          <p:nvPr/>
        </p:nvSpPr>
        <p:spPr>
          <a:xfrm>
            <a:off x="2097845" y="4556059"/>
            <a:ext cx="2265262" cy="1200329"/>
          </a:xfrm>
          <a:prstGeom prst="rect">
            <a:avLst/>
          </a:prstGeom>
          <a:noFill/>
        </p:spPr>
        <p:txBody>
          <a:bodyPr wrap="square" rtlCol="0">
            <a:spAutoFit/>
          </a:bodyPr>
          <a:lstStyle/>
          <a:p>
            <a:r>
              <a:rPr lang="et-EE" sz="3600" b="1" dirty="0">
                <a:solidFill>
                  <a:schemeClr val="bg1"/>
                </a:solidFill>
              </a:rPr>
              <a:t>Sõnumi-tooja</a:t>
            </a:r>
            <a:endParaRPr lang="et-EE" sz="2000" b="1" dirty="0">
              <a:solidFill>
                <a:schemeClr val="bg1"/>
              </a:solidFill>
            </a:endParaRPr>
          </a:p>
        </p:txBody>
      </p:sp>
      <p:sp>
        <p:nvSpPr>
          <p:cNvPr id="15" name="Tekstvak 14"/>
          <p:cNvSpPr txBox="1"/>
          <p:nvPr/>
        </p:nvSpPr>
        <p:spPr>
          <a:xfrm>
            <a:off x="7517623" y="4556058"/>
            <a:ext cx="2265262" cy="646331"/>
          </a:xfrm>
          <a:prstGeom prst="rect">
            <a:avLst/>
          </a:prstGeom>
          <a:noFill/>
        </p:spPr>
        <p:txBody>
          <a:bodyPr wrap="square" rtlCol="0">
            <a:spAutoFit/>
          </a:bodyPr>
          <a:lstStyle/>
          <a:p>
            <a:pPr algn="ctr"/>
            <a:r>
              <a:rPr lang="et-EE" sz="3600" b="1">
                <a:solidFill>
                  <a:schemeClr val="bg1"/>
                </a:solidFill>
              </a:rPr>
              <a:t>Kuulaja</a:t>
            </a:r>
            <a:endParaRPr lang="et-EE" sz="2000" b="1">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3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Poolaeg! </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2187400" y="2257605"/>
            <a:ext cx="5454873" cy="1596218"/>
          </a:xfrm>
        </p:spPr>
        <p:txBody>
          <a:bodyPr>
            <a:normAutofit fontScale="92500" lnSpcReduction="10000"/>
          </a:bodyPr>
          <a:lstStyle/>
          <a:p>
            <a:pPr marL="0" indent="0" algn="r">
              <a:buNone/>
            </a:pPr>
            <a:r>
              <a:rPr lang="et-EE" sz="4000" b="1" dirty="0">
                <a:solidFill>
                  <a:srgbClr val="FF0000"/>
                </a:solidFill>
              </a:rPr>
              <a:t>Esimesed kivid teie kampaania ehitamiseks on valmis!</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t-EE" sz="5400"/>
                <a:t>A </a:t>
              </a:r>
              <a:r>
                <a:rPr lang="et-EE" sz="2400"/>
                <a:t>Audience (publik)</a:t>
              </a:r>
              <a:endParaRPr lang="et-EE"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t-EE" sz="5400">
                  <a:solidFill>
                    <a:prstClr val="black"/>
                  </a:solidFill>
                </a:rPr>
                <a:t>A </a:t>
              </a:r>
              <a:r>
                <a:rPr lang="et-EE" sz="2400">
                  <a:solidFill>
                    <a:prstClr val="black"/>
                  </a:solidFill>
                </a:rPr>
                <a:t>Action (tegevus)</a:t>
              </a:r>
              <a:r>
                <a:rPr lang="et-EE"/>
                <a:t> </a:t>
              </a:r>
              <a:endParaRPr lang="et-EE"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t-EE" sz="5400">
                  <a:solidFill>
                    <a:prstClr val="black"/>
                  </a:solidFill>
                </a:rPr>
                <a:t>M </a:t>
              </a:r>
              <a:r>
                <a:rPr lang="et-EE" sz="2400">
                  <a:solidFill>
                    <a:prstClr val="black"/>
                  </a:solidFill>
                </a:rPr>
                <a:t>Meedia</a:t>
              </a:r>
              <a:r>
                <a:rPr lang="et-EE"/>
                <a:t> </a:t>
              </a:r>
              <a:endParaRPr lang="et-EE"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t-EE" sz="5400"/>
                <a:t>M </a:t>
              </a:r>
              <a:r>
                <a:rPr lang="et-EE" sz="2400"/>
                <a:t>Messenger (sõnumitooja)</a:t>
              </a:r>
              <a:endParaRPr lang="et-EE"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t-EE" sz="5400"/>
                <a:t>M </a:t>
              </a:r>
              <a:r>
                <a:rPr lang="et-EE" sz="2400"/>
                <a:t>Message (sõnum)</a:t>
              </a:r>
              <a:endParaRPr lang="et-EE"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t-EE" sz="5400"/>
                <a:t>G </a:t>
              </a:r>
              <a:r>
                <a:rPr lang="et-EE" sz="2400"/>
                <a:t>Goal (eesmärk)</a:t>
              </a:r>
              <a:endParaRPr lang="et-EE" sz="2000"/>
            </a:p>
          </p:txBody>
        </p:sp>
      </p:grpSp>
      <p:sp>
        <p:nvSpPr>
          <p:cNvPr id="13" name="Linkeraccolade 12"/>
          <p:cNvSpPr/>
          <p:nvPr/>
        </p:nvSpPr>
        <p:spPr>
          <a:xfrm rot="20848830">
            <a:off x="8112871" y="594403"/>
            <a:ext cx="1658780" cy="4205754"/>
          </a:xfrm>
          <a:prstGeom prst="leftBrace">
            <a:avLst>
              <a:gd name="adj1" fmla="val 4354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919460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dirty="0">
                <a:solidFill>
                  <a:srgbClr val="002060"/>
                </a:solidFill>
                <a:latin typeface="Verdana" panose="020B0604030504040204" pitchFamily="34" charset="0"/>
              </a:rPr>
              <a:t>Kasulik tööriist – kampaania mallid</a:t>
            </a:r>
            <a:endParaRPr lang="et-E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286992" y="1825625"/>
            <a:ext cx="6745185" cy="4351338"/>
          </a:xfrm>
        </p:spPr>
        <p:txBody>
          <a:bodyPr/>
          <a:lstStyle/>
          <a:p>
            <a:pPr marL="0" indent="0" algn="ctr">
              <a:buNone/>
            </a:pPr>
            <a:r>
              <a:rPr lang="et-EE" dirty="0">
                <a:solidFill>
                  <a:srgbClr val="002060"/>
                </a:solidFill>
                <a:latin typeface="Corbel" panose="020B0503020204020204" pitchFamily="34" charset="0"/>
              </a:rPr>
              <a:t>1. Nähtavus</a:t>
            </a:r>
          </a:p>
          <a:p>
            <a:pPr marL="0" indent="0" algn="ctr">
              <a:buNone/>
            </a:pPr>
            <a:r>
              <a:rPr lang="et-EE" b="1" dirty="0">
                <a:latin typeface="Corbel" panose="020B0503020204020204" pitchFamily="34" charset="0"/>
              </a:rPr>
              <a:t>Vaadake hoolega meie tööd!</a:t>
            </a:r>
          </a:p>
          <a:p>
            <a:pPr marL="0" indent="0" algn="ctr">
              <a:buNone/>
            </a:pPr>
            <a:r>
              <a:rPr lang="et-EE" dirty="0">
                <a:solidFill>
                  <a:srgbClr val="002060"/>
                </a:solidFill>
                <a:latin typeface="Corbel" panose="020B0503020204020204" pitchFamily="34" charset="0"/>
              </a:rPr>
              <a:t>2. Tegevus</a:t>
            </a:r>
          </a:p>
          <a:p>
            <a:pPr marL="0" indent="0" algn="ctr">
              <a:buNone/>
            </a:pPr>
            <a:r>
              <a:rPr lang="et-EE" b="1" dirty="0">
                <a:latin typeface="Corbel" panose="020B0503020204020204" pitchFamily="34" charset="0"/>
              </a:rPr>
              <a:t>Seda saategi teha!</a:t>
            </a:r>
          </a:p>
          <a:p>
            <a:pPr marL="0" indent="0" algn="ctr">
              <a:buNone/>
            </a:pPr>
            <a:r>
              <a:rPr lang="et-EE" dirty="0">
                <a:solidFill>
                  <a:srgbClr val="002060"/>
                </a:solidFill>
                <a:latin typeface="Corbel" panose="020B0503020204020204" pitchFamily="34" charset="0"/>
              </a:rPr>
              <a:t>3. Mõju</a:t>
            </a:r>
          </a:p>
          <a:p>
            <a:pPr marL="0" indent="0" algn="ctr">
              <a:buNone/>
            </a:pPr>
            <a:r>
              <a:rPr lang="et-EE" b="1" dirty="0">
                <a:latin typeface="Corbel" panose="020B0503020204020204" pitchFamily="34" charset="0"/>
              </a:rPr>
              <a:t>Suhelge nendega ja muutke nende seisukohti!</a:t>
            </a:r>
          </a:p>
        </p:txBody>
      </p:sp>
      <p:pic>
        <p:nvPicPr>
          <p:cNvPr id="5" name="Afbeelding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96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t-EE" sz="3600" b="1">
                <a:solidFill>
                  <a:srgbClr val="002060"/>
                </a:solidFill>
                <a:latin typeface="Verdana" panose="020B0604030504040204" pitchFamily="34" charset="0"/>
              </a:rPr>
              <a:t>Veebi tööpõhimõtted</a:t>
            </a:r>
            <a:endParaRPr lang="et-E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t-EE" sz="2800">
                <a:latin typeface="Corbel" panose="020B0503020204020204" pitchFamily="34" charset="0"/>
              </a:rPr>
              <a:t>14.30–16.15</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t-EE" sz="4000" b="1">
                <a:solidFill>
                  <a:srgbClr val="002060"/>
                </a:solidFill>
                <a:latin typeface="Verdana" panose="020B0604030504040204" pitchFamily="34" charset="0"/>
              </a:rPr>
              <a:t>Strateegiast praktikasse</a:t>
            </a:r>
            <a:endParaRPr lang="et-EE" sz="4000" b="1"/>
          </a:p>
        </p:txBody>
      </p:sp>
      <p:sp>
        <p:nvSpPr>
          <p:cNvPr id="3" name="Tijdelijke aanduiding voor inhoud 2"/>
          <p:cNvSpPr>
            <a:spLocks noGrp="1"/>
          </p:cNvSpPr>
          <p:nvPr>
            <p:ph idx="1"/>
          </p:nvPr>
        </p:nvSpPr>
        <p:spPr/>
        <p:txBody>
          <a:bodyPr/>
          <a:lstStyle/>
          <a:p>
            <a:pPr marL="0" indent="0">
              <a:buNone/>
            </a:pPr>
            <a:r>
              <a:rPr lang="et-EE">
                <a:latin typeface="Corbel" panose="020B0503020204020204" pitchFamily="34" charset="0"/>
              </a:rPr>
              <a:t>Selles osas</a:t>
            </a:r>
          </a:p>
          <a:p>
            <a:pPr marL="514350" indent="-514350">
              <a:buFont typeface="+mj-lt"/>
              <a:buAutoNum type="alphaLcPeriod"/>
            </a:pPr>
            <a:r>
              <a:rPr lang="et-EE" b="1">
                <a:latin typeface="Corbel" panose="020B0503020204020204" pitchFamily="34" charset="0"/>
              </a:rPr>
              <a:t>Veebi tööpõhimõtted</a:t>
            </a:r>
          </a:p>
          <a:p>
            <a:pPr marL="514350" indent="-514350">
              <a:buFont typeface="+mj-lt"/>
              <a:buAutoNum type="alphaLcPeriod"/>
            </a:pPr>
            <a:r>
              <a:rPr lang="et-EE" b="1">
                <a:latin typeface="Corbel" panose="020B0503020204020204" pitchFamily="34" charset="0"/>
              </a:rPr>
              <a:t>Vahendid, käsiraamatud, juhendid</a:t>
            </a:r>
          </a:p>
          <a:p>
            <a:pPr marL="514350" indent="-514350">
              <a:buFont typeface="+mj-lt"/>
              <a:buAutoNum type="alphaLcPeriod"/>
            </a:pPr>
            <a:r>
              <a:rPr lang="et-EE" b="1">
                <a:latin typeface="Corbel" panose="020B0503020204020204" pitchFamily="34" charset="0"/>
              </a:rPr>
              <a:t>Nõuanded ja nipid</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t-EE" sz="5400"/>
                <a:t>A </a:t>
              </a:r>
              <a:r>
                <a:rPr lang="et-EE" sz="2400"/>
                <a:t>Audience (publik)</a:t>
              </a:r>
              <a:endParaRPr lang="et-EE"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t-EE" sz="5400">
                  <a:solidFill>
                    <a:prstClr val="black"/>
                  </a:solidFill>
                </a:rPr>
                <a:t>A </a:t>
              </a:r>
              <a:r>
                <a:rPr lang="et-EE" sz="2400">
                  <a:solidFill>
                    <a:prstClr val="black"/>
                  </a:solidFill>
                </a:rPr>
                <a:t>Action (tegevus)</a:t>
              </a:r>
              <a:r>
                <a:rPr lang="et-EE"/>
                <a:t> </a:t>
              </a:r>
              <a:endParaRPr lang="et-EE"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t-EE" sz="5400">
                  <a:solidFill>
                    <a:prstClr val="black"/>
                  </a:solidFill>
                </a:rPr>
                <a:t>M </a:t>
              </a:r>
              <a:r>
                <a:rPr lang="et-EE" sz="2400">
                  <a:solidFill>
                    <a:prstClr val="black"/>
                  </a:solidFill>
                </a:rPr>
                <a:t>Meedia</a:t>
              </a:r>
              <a:r>
                <a:rPr lang="et-EE"/>
                <a:t> </a:t>
              </a:r>
              <a:endParaRPr lang="et-EE"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t-EE" sz="5400"/>
                <a:t>M </a:t>
              </a:r>
              <a:r>
                <a:rPr lang="et-EE" sz="2400"/>
                <a:t>Messenger (sõnumitooja)</a:t>
              </a:r>
              <a:endParaRPr lang="et-EE"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t-EE" sz="5400"/>
                <a:t>M </a:t>
              </a:r>
              <a:r>
                <a:rPr lang="et-EE" sz="2400"/>
                <a:t>Message (sõnum)</a:t>
              </a:r>
              <a:endParaRPr lang="et-EE"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t-EE" sz="5400"/>
                <a:t>G </a:t>
              </a:r>
              <a:r>
                <a:rPr lang="et-EE" sz="2400"/>
                <a:t>Goal (eesmärk)</a:t>
              </a:r>
              <a:endParaRPr lang="et-EE" sz="2000"/>
            </a:p>
          </p:txBody>
        </p:sp>
      </p:grpSp>
      <p:sp>
        <p:nvSpPr>
          <p:cNvPr id="26" name="Ovaal 25"/>
          <p:cNvSpPr/>
          <p:nvPr/>
        </p:nvSpPr>
        <p:spPr>
          <a:xfrm>
            <a:off x="8826500" y="42672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2624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et-EE">
              <a:latin typeface="Corbel" panose="020B0503020204020204" pitchFamily="34" charset="0"/>
            </a:endParaRPr>
          </a:p>
          <a:p>
            <a:pPr marL="0" indent="0" algn="ctr">
              <a:buNone/>
            </a:pPr>
            <a:r>
              <a:rPr lang="et-EE">
                <a:latin typeface="Corbel" panose="020B0503020204020204" pitchFamily="34" charset="0"/>
              </a:rPr>
              <a:t>Milliseid suhtlusmeedia platvorme ... </a:t>
            </a:r>
          </a:p>
          <a:p>
            <a:pPr marL="0" indent="0" algn="ctr">
              <a:buNone/>
            </a:pPr>
            <a:r>
              <a:rPr lang="et-EE">
                <a:latin typeface="Corbel" panose="020B0503020204020204" pitchFamily="34" charset="0"/>
              </a:rPr>
              <a:t>... te </a:t>
            </a:r>
            <a:r>
              <a:rPr lang="et-EE" b="1">
                <a:latin typeface="Corbel" panose="020B0503020204020204" pitchFamily="34" charset="0"/>
              </a:rPr>
              <a:t>teate</a:t>
            </a:r>
            <a:r>
              <a:rPr lang="et-EE">
                <a:latin typeface="Corbel" panose="020B0503020204020204" pitchFamily="34" charset="0"/>
              </a:rPr>
              <a:t>? (ja milliseid mitte)</a:t>
            </a:r>
          </a:p>
          <a:p>
            <a:pPr marL="457200" lvl="1" indent="0" algn="ctr">
              <a:buNone/>
            </a:pPr>
            <a:r>
              <a:rPr lang="et-EE" sz="2800">
                <a:latin typeface="Corbel" panose="020B0503020204020204" pitchFamily="34" charset="0"/>
              </a:rPr>
              <a:t>... te </a:t>
            </a:r>
            <a:r>
              <a:rPr lang="et-EE" sz="2800" b="1">
                <a:latin typeface="Corbel" panose="020B0503020204020204" pitchFamily="34" charset="0"/>
              </a:rPr>
              <a:t>kasutate</a:t>
            </a:r>
            <a:r>
              <a:rPr lang="et-EE" sz="2800">
                <a:latin typeface="Corbel" panose="020B0503020204020204" pitchFamily="34" charset="0"/>
              </a:rPr>
              <a:t> isiklikult ja ametialaselt?</a:t>
            </a:r>
          </a:p>
          <a:p>
            <a:pPr marL="457200" lvl="1" indent="0" algn="ctr">
              <a:buNone/>
            </a:pPr>
            <a:r>
              <a:rPr lang="et-EE" sz="2800">
                <a:latin typeface="Corbel" panose="020B0503020204020204" pitchFamily="34" charset="0"/>
              </a:rPr>
              <a:t>... kasutab teie </a:t>
            </a:r>
            <a:r>
              <a:rPr lang="et-EE" sz="2800" b="1">
                <a:latin typeface="Corbel" panose="020B0503020204020204" pitchFamily="34" charset="0"/>
              </a:rPr>
              <a:t>sihtrühm</a:t>
            </a:r>
            <a:r>
              <a:rPr lang="et-EE" sz="2800">
                <a:latin typeface="Corbel" panose="020B0503020204020204" pitchFamily="34" charset="0"/>
              </a:rPr>
              <a:t>?</a:t>
            </a:r>
          </a:p>
          <a:p>
            <a:pPr marL="0" indent="0" algn="ctr">
              <a:buNone/>
            </a:pPr>
            <a:endParaRPr lang="et-EE">
              <a:latin typeface="Corbel" panose="020B0503020204020204" pitchFamily="34" charset="0"/>
            </a:endParaRPr>
          </a:p>
          <a:p>
            <a:pPr marL="0" indent="0" algn="ctr">
              <a:buNone/>
            </a:pPr>
            <a:r>
              <a:rPr lang="et-EE">
                <a:latin typeface="Corbel" panose="020B0503020204020204" pitchFamily="34" charset="0"/>
              </a:rPr>
              <a:t>Milliseid </a:t>
            </a:r>
            <a:r>
              <a:rPr lang="et-EE" b="1">
                <a:latin typeface="Corbel" panose="020B0503020204020204" pitchFamily="34" charset="0"/>
              </a:rPr>
              <a:t>puudujääke, võimalusi ja ohte</a:t>
            </a:r>
            <a:r>
              <a:rPr lang="et-EE">
                <a:latin typeface="Corbel" panose="020B0503020204020204" pitchFamily="34" charset="0"/>
              </a:rPr>
              <a:t> te näete?</a:t>
            </a:r>
          </a:p>
          <a:p>
            <a:pPr lvl="1"/>
            <a:endParaRPr lang="et-EE">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3278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stCxn id="25" idx="2"/>
          </p:cNvCxnSpPr>
          <p:nvPr/>
        </p:nvCxnSpPr>
        <p:spPr>
          <a:xfrm flipV="1">
            <a:off x="1330364" y="3543299"/>
            <a:ext cx="2105140" cy="8139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04800" y="2110486"/>
            <a:ext cx="2051127" cy="2246769"/>
          </a:xfrm>
          <a:prstGeom prst="rect">
            <a:avLst/>
          </a:prstGeom>
          <a:noFill/>
        </p:spPr>
        <p:txBody>
          <a:bodyPr wrap="square" rtlCol="0">
            <a:spAutoFit/>
          </a:bodyPr>
          <a:lstStyle/>
          <a:p>
            <a:r>
              <a:rPr lang="et-EE" sz="2800" b="1" dirty="0">
                <a:solidFill>
                  <a:srgbClr val="FF0000"/>
                </a:solidFill>
              </a:rPr>
              <a:t>Suhtlus-meedia,</a:t>
            </a:r>
          </a:p>
          <a:p>
            <a:r>
              <a:rPr lang="et-EE" sz="2800" b="1" dirty="0">
                <a:solidFill>
                  <a:srgbClr val="FF0000"/>
                </a:solidFill>
              </a:rPr>
              <a:t>mida kasutate te ise</a:t>
            </a:r>
          </a:p>
        </p:txBody>
      </p:sp>
      <p:cxnSp>
        <p:nvCxnSpPr>
          <p:cNvPr id="35" name="Rechte verbindingslijn met pijl 34"/>
          <p:cNvCxnSpPr>
            <a:stCxn id="36" idx="1"/>
          </p:cNvCxnSpPr>
          <p:nvPr/>
        </p:nvCxnSpPr>
        <p:spPr>
          <a:xfrm flipH="1">
            <a:off x="8077200" y="2953169"/>
            <a:ext cx="1213906" cy="8788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051127" cy="2246769"/>
          </a:xfrm>
          <a:prstGeom prst="rect">
            <a:avLst/>
          </a:prstGeom>
          <a:noFill/>
        </p:spPr>
        <p:txBody>
          <a:bodyPr wrap="square" rtlCol="0">
            <a:spAutoFit/>
          </a:bodyPr>
          <a:lstStyle/>
          <a:p>
            <a:r>
              <a:rPr lang="et-EE" sz="2800" b="1" dirty="0">
                <a:solidFill>
                  <a:srgbClr val="FF0000"/>
                </a:solidFill>
              </a:rPr>
              <a:t>Suhtlus-meedia,</a:t>
            </a:r>
          </a:p>
          <a:p>
            <a:r>
              <a:rPr lang="et-EE" sz="2800" b="1" dirty="0">
                <a:solidFill>
                  <a:srgbClr val="FF0000"/>
                </a:solidFill>
              </a:rPr>
              <a:t>mida kasutab teie sihtrühm </a:t>
            </a: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et-EE" sz="2800" b="1" dirty="0">
                <a:solidFill>
                  <a:srgbClr val="FF0000"/>
                </a:solidFill>
              </a:rPr>
              <a:t>Kas te kohtute siin?</a:t>
            </a: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265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altLang="nl-NL" sz="4000" b="1">
                <a:solidFill>
                  <a:srgbClr val="002060"/>
                </a:solidFill>
                <a:latin typeface="Verdana" panose="020B0604030504040204" pitchFamily="34" charset="0"/>
              </a:rPr>
              <a:t>Oma sõnumiga inimesteni jõudmine</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endParaRPr lang="et-EE">
              <a:latin typeface="Corbel" panose="020B0503020204020204" pitchFamily="34" charset="0"/>
            </a:endParaRPr>
          </a:p>
          <a:p>
            <a:pPr marL="0" indent="0" algn="ctr">
              <a:buNone/>
            </a:pPr>
            <a:r>
              <a:rPr lang="et-EE">
                <a:latin typeface="Corbel" panose="020B0503020204020204" pitchFamily="34" charset="0"/>
              </a:rPr>
              <a:t>Mobiliseerige oma võrgustik.</a:t>
            </a:r>
          </a:p>
          <a:p>
            <a:pPr marL="0" indent="0" algn="ctr">
              <a:buNone/>
            </a:pPr>
            <a:r>
              <a:rPr lang="et-EE">
                <a:latin typeface="Corbel" panose="020B0503020204020204" pitchFamily="34" charset="0"/>
              </a:rPr>
              <a:t>Laiendage haaret.</a:t>
            </a:r>
          </a:p>
          <a:p>
            <a:pPr marL="0" indent="0" algn="ctr">
              <a:buNone/>
            </a:pPr>
            <a:r>
              <a:rPr lang="et-EE">
                <a:latin typeface="Corbel" panose="020B0503020204020204" pitchFamily="34" charset="0"/>
              </a:rPr>
              <a:t>Leidke fänne ja toetajaid.</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99802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dirty="0">
                <a:solidFill>
                  <a:srgbClr val="002060"/>
                </a:solidFill>
                <a:latin typeface="Verdana" panose="020B0604030504040204" pitchFamily="34" charset="0"/>
              </a:rPr>
              <a:t>Ootuste vahetamine</a:t>
            </a:r>
            <a:endParaRPr lang="et-E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t-EE" dirty="0">
                <a:latin typeface="Corbel" panose="020B0503020204020204" pitchFamily="34" charset="0"/>
              </a:rPr>
              <a:t>Kokkuvõte kogu rühmaga</a:t>
            </a:r>
          </a:p>
          <a:p>
            <a:pPr marL="0" indent="0" algn="ctr">
              <a:buNone/>
            </a:pPr>
            <a:endParaRPr lang="et-EE" dirty="0">
              <a:latin typeface="Corbel" panose="020B0503020204020204" pitchFamily="34" charset="0"/>
            </a:endParaRPr>
          </a:p>
          <a:p>
            <a:pPr marL="457200" lvl="1" indent="0" algn="ctr">
              <a:buNone/>
            </a:pPr>
            <a:r>
              <a:rPr lang="et-EE" sz="2800" b="1" dirty="0">
                <a:latin typeface="Corbel" panose="020B0503020204020204" pitchFamily="34" charset="0"/>
              </a:rPr>
              <a:t>Mida te tahaksite seminaril õppida?</a:t>
            </a:r>
          </a:p>
          <a:p>
            <a:pPr marL="457200" lvl="1" indent="0" algn="ctr">
              <a:buNone/>
            </a:pPr>
            <a:r>
              <a:rPr lang="et-EE" sz="2800" b="1" dirty="0">
                <a:latin typeface="Corbel" panose="020B0503020204020204" pitchFamily="34" charset="0"/>
              </a:rPr>
              <a:t>Mida te tahaksite jagada?</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217335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Veebipõhine = dünaamiline dialoog</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199" y="1825625"/>
            <a:ext cx="11122977" cy="4351338"/>
          </a:xfrm>
        </p:spPr>
        <p:txBody>
          <a:bodyPr>
            <a:normAutofit/>
          </a:bodyPr>
          <a:lstStyle/>
          <a:p>
            <a:r>
              <a:rPr lang="et-EE" dirty="0">
                <a:latin typeface="Corbel" panose="020B0503020204020204" pitchFamily="34" charset="0"/>
              </a:rPr>
              <a:t>Pidevalt jätkuv sõnumivoog (mitte ühekordne turundusüritus)</a:t>
            </a:r>
          </a:p>
          <a:p>
            <a:r>
              <a:rPr lang="et-EE" dirty="0">
                <a:latin typeface="Corbel" panose="020B0503020204020204" pitchFamily="34" charset="0"/>
              </a:rPr>
              <a:t>Dialoog (monoloogi asemel)</a:t>
            </a:r>
          </a:p>
          <a:p>
            <a:r>
              <a:rPr lang="et-EE" dirty="0">
                <a:latin typeface="Corbel" panose="020B0503020204020204" pitchFamily="34" charset="0"/>
              </a:rPr>
              <a:t>Avatus vastustele </a:t>
            </a:r>
          </a:p>
          <a:p>
            <a:r>
              <a:rPr lang="et-EE" dirty="0">
                <a:latin typeface="Corbel" panose="020B0503020204020204" pitchFamily="34" charset="0"/>
              </a:rPr>
              <a:t>Suhtlus võrgustikus (saatja ja adressaadi vahelise suhtluse asemel)</a:t>
            </a:r>
          </a:p>
          <a:p>
            <a:r>
              <a:rPr lang="et-EE" dirty="0">
                <a:latin typeface="Corbel" panose="020B0503020204020204" pitchFamily="34" charset="0"/>
              </a:rPr>
              <a:t>Isiklik ja individuaalne (massilise ja anonüümse asemel)</a:t>
            </a:r>
          </a:p>
          <a:p>
            <a:r>
              <a:rPr lang="et-EE" dirty="0">
                <a:latin typeface="Corbel" panose="020B0503020204020204" pitchFamily="34" charset="0"/>
              </a:rPr>
              <a:t>Tumedam külg – kõlakamber ja mulliefekt (tundmatuga vastasseisu asemel)</a:t>
            </a:r>
          </a:p>
          <a:p>
            <a:endParaRPr lang="et-EE"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183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et-EE" sz="4000" b="1">
                <a:solidFill>
                  <a:srgbClr val="002060"/>
                </a:solidFill>
                <a:latin typeface="Verdana" panose="020B0604030504040204" pitchFamily="34" charset="0"/>
              </a:rPr>
              <a:t>Kõlakamber või mulliefekt</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696421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et-EE" sz="3600" b="1">
                <a:solidFill>
                  <a:srgbClr val="002060"/>
                </a:solidFill>
                <a:latin typeface="Verdana" panose="020B0604030504040204" pitchFamily="34" charset="0"/>
              </a:rPr>
              <a:t>Kuidas muuta käitumist?</a:t>
            </a:r>
            <a:endParaRPr lang="et-EE"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et-EE" b="1" dirty="0">
              <a:latin typeface="Corbel" panose="020B0503020204020204" pitchFamily="34" charset="0"/>
            </a:endParaRPr>
          </a:p>
          <a:p>
            <a:pPr marL="0" indent="0" algn="ctr">
              <a:buNone/>
            </a:pPr>
            <a:r>
              <a:rPr lang="et-EE" b="1" dirty="0">
                <a:latin typeface="Corbel" panose="020B0503020204020204" pitchFamily="34" charset="0"/>
              </a:rPr>
              <a:t>Tehke see lihtsaks.</a:t>
            </a:r>
          </a:p>
          <a:p>
            <a:pPr marL="0" lvl="0" indent="0" algn="ctr">
              <a:buNone/>
            </a:pPr>
            <a:r>
              <a:rPr lang="et-EE" b="1" dirty="0">
                <a:latin typeface="Corbel" panose="020B0503020204020204" pitchFamily="34" charset="0"/>
              </a:rPr>
              <a:t>Tehke see sotsiaalseks.</a:t>
            </a:r>
          </a:p>
          <a:p>
            <a:pPr marL="0" lvl="0" indent="0" algn="ctr">
              <a:buNone/>
            </a:pPr>
            <a:r>
              <a:rPr lang="et-EE" b="1" dirty="0">
                <a:latin typeface="Corbel" panose="020B0503020204020204" pitchFamily="34" charset="0"/>
              </a:rPr>
              <a:t>Tehke see lahedaks.</a:t>
            </a:r>
          </a:p>
          <a:p>
            <a:pPr marL="0" lvl="0" indent="0" algn="ctr">
              <a:buNone/>
            </a:pPr>
            <a:r>
              <a:rPr lang="et-EE" b="1" dirty="0">
                <a:latin typeface="Corbel" panose="020B0503020204020204" pitchFamily="34" charset="0"/>
              </a:rPr>
              <a:t>Tehke seda ajapõhiselt.</a:t>
            </a:r>
          </a:p>
          <a:p>
            <a:pPr marL="0" indent="0" algn="ctr">
              <a:buNone/>
            </a:pPr>
            <a:endParaRPr lang="et-EE" sz="1400" dirty="0">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54885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Harjutus</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t-EE" dirty="0">
                <a:latin typeface="Corbel" panose="020B0503020204020204" pitchFamily="34" charset="0"/>
              </a:rPr>
              <a:t>Moodustage kolmekesi rühmad.</a:t>
            </a:r>
          </a:p>
          <a:p>
            <a:pPr marL="0" indent="0" algn="ctr">
              <a:buNone/>
            </a:pPr>
            <a:r>
              <a:rPr lang="et-EE" b="1" dirty="0">
                <a:latin typeface="Corbel" panose="020B0503020204020204" pitchFamily="34" charset="0"/>
              </a:rPr>
              <a:t>Otsige internetist dünaamilise dialoogi head näidet.</a:t>
            </a:r>
          </a:p>
          <a:p>
            <a:pPr marL="0" indent="0" algn="ctr">
              <a:buNone/>
            </a:pPr>
            <a:r>
              <a:rPr lang="et-EE" b="1" dirty="0">
                <a:latin typeface="Corbel" panose="020B0503020204020204" pitchFamily="34" charset="0"/>
              </a:rPr>
              <a:t>Arutage tööpõhimõtteid selle näite varal.</a:t>
            </a:r>
          </a:p>
          <a:p>
            <a:pPr marL="0" indent="0" algn="ctr">
              <a:buNone/>
            </a:pPr>
            <a:r>
              <a:rPr lang="et-EE" dirty="0">
                <a:latin typeface="Corbel" panose="020B0503020204020204" pitchFamily="34" charset="0"/>
              </a:rPr>
              <a:t>15 min</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13071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t-EE" sz="4800" b="1">
                <a:solidFill>
                  <a:srgbClr val="002060"/>
                </a:solidFill>
                <a:latin typeface="Verdana" panose="020B0604030504040204" pitchFamily="34" charset="0"/>
              </a:rPr>
              <a:t>Kolm suurt suhtlusmeedia platvormi</a:t>
            </a:r>
            <a:endParaRPr lang="et-EE"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667" y="2021234"/>
            <a:ext cx="2751626"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645" y="2085441"/>
            <a:ext cx="3717002" cy="261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1784" y="2021234"/>
            <a:ext cx="2745562"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85584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fontScale="92500" lnSpcReduction="10000"/>
          </a:bodyPr>
          <a:lstStyle/>
          <a:p>
            <a:pPr marL="0" indent="0">
              <a:buNone/>
            </a:pPr>
            <a:r>
              <a:rPr lang="et-EE" sz="4000" dirty="0">
                <a:latin typeface="Corbel" panose="020B0503020204020204" pitchFamily="34" charset="0"/>
              </a:rPr>
              <a:t>„70% teismelistest ja sajandivahetuse põlvkonnast usuvad, et YouTube’i loojad kujundavad kultuuri ja nende elu.”</a:t>
            </a:r>
          </a:p>
          <a:p>
            <a:pPr marL="0" indent="0">
              <a:buNone/>
            </a:pPr>
            <a:endParaRPr lang="et-EE" sz="4000" dirty="0">
              <a:latin typeface="Corbel" panose="020B0503020204020204" pitchFamily="34" charset="0"/>
            </a:endParaRPr>
          </a:p>
          <a:p>
            <a:pPr marL="0" indent="0">
              <a:buNone/>
            </a:pPr>
            <a:r>
              <a:rPr lang="et-EE" b="1" dirty="0">
                <a:solidFill>
                  <a:srgbClr val="002060"/>
                </a:solidFill>
                <a:latin typeface="Corbel" panose="020B0503020204020204" pitchFamily="34" charset="0"/>
              </a:rPr>
              <a:t>Formaat</a:t>
            </a:r>
          </a:p>
          <a:p>
            <a:r>
              <a:rPr lang="et-EE" dirty="0">
                <a:latin typeface="Corbel" panose="020B0503020204020204" pitchFamily="34" charset="0"/>
              </a:rPr>
              <a:t>Te ei pea püüdma saavutada televisiooni kvaliteeti.</a:t>
            </a:r>
          </a:p>
          <a:p>
            <a:r>
              <a:rPr lang="et-EE" dirty="0">
                <a:latin typeface="Corbel" panose="020B0503020204020204" pitchFamily="34" charset="0"/>
              </a:rPr>
              <a:t>YouTube teeb filmitegemise ja -vaatamise kättesaadavamaks kui kunagi varem.</a:t>
            </a:r>
          </a:p>
          <a:p>
            <a:pPr marL="0" indent="0">
              <a:buNone/>
            </a:pPr>
            <a:endParaRPr lang="et-EE" sz="4000" dirty="0">
              <a:latin typeface="Corbel" panose="020B0503020204020204" pitchFamily="34" charset="0"/>
            </a:endParaRPr>
          </a:p>
        </p:txBody>
      </p:sp>
      <p:pic>
        <p:nvPicPr>
          <p:cNvPr id="7" name="Afbeelding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2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6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379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et-EE" sz="4000" b="1">
                <a:solidFill>
                  <a:srgbClr val="002060"/>
                </a:solidFill>
                <a:latin typeface="Verdana" panose="020B0604030504040204" pitchFamily="34" charset="0"/>
              </a:rPr>
              <a:t>10 põhilist märksõna</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et-EE" sz="2400"/>
              <a:t>Bit.ly/10fundamentals</a:t>
            </a:r>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83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Viis kümnest</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t-EE" sz="3600">
                <a:latin typeface="Corbel" panose="020B0503020204020204" pitchFamily="34" charset="0"/>
              </a:rPr>
              <a:t>Vestlus</a:t>
            </a:r>
          </a:p>
          <a:p>
            <a:pPr marL="0" indent="0" algn="ctr">
              <a:buNone/>
            </a:pPr>
            <a:r>
              <a:rPr lang="et-EE" sz="3600">
                <a:latin typeface="Corbel" panose="020B0503020204020204" pitchFamily="34" charset="0"/>
              </a:rPr>
              <a:t>Järjekindlus</a:t>
            </a:r>
          </a:p>
          <a:p>
            <a:pPr marL="0" indent="0" algn="ctr">
              <a:buNone/>
            </a:pPr>
            <a:r>
              <a:rPr lang="et-EE" sz="3600">
                <a:latin typeface="Corbel" panose="020B0503020204020204" pitchFamily="34" charset="0"/>
              </a:rPr>
              <a:t>Kestlikkus</a:t>
            </a:r>
          </a:p>
          <a:p>
            <a:pPr marL="0" indent="0" algn="ctr">
              <a:buNone/>
            </a:pPr>
            <a:r>
              <a:rPr lang="et-EE" sz="3600">
                <a:latin typeface="Corbel" panose="020B0503020204020204" pitchFamily="34" charset="0"/>
              </a:rPr>
              <a:t>Avastatavus</a:t>
            </a:r>
          </a:p>
          <a:p>
            <a:pPr marL="0" indent="0" algn="ctr">
              <a:buNone/>
            </a:pPr>
            <a:r>
              <a:rPr lang="et-EE" sz="3600">
                <a:latin typeface="Corbel" panose="020B0503020204020204" pitchFamily="34" charset="0"/>
              </a:rPr>
              <a:t>Koostöö</a:t>
            </a:r>
          </a:p>
          <a:p>
            <a:endParaRPr lang="et-EE" sz="3600">
              <a:latin typeface="Corbel" panose="020B0503020204020204" pitchFamily="34" charset="0"/>
            </a:endParaRPr>
          </a:p>
        </p:txBody>
      </p:sp>
      <p:pic>
        <p:nvPicPr>
          <p:cNvPr id="4" name="Picture 2" descr="https://www.youtube.com/yt/brand/media/image/YouTube-icon-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64854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177"/>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63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t-EE" sz="4000" b="1">
                <a:solidFill>
                  <a:srgbClr val="002060"/>
                </a:solidFill>
                <a:latin typeface="Verdana" panose="020B0604030504040204" pitchFamily="34" charset="0"/>
              </a:rPr>
              <a:t>Kuus põhiküsimust</a:t>
            </a:r>
          </a:p>
        </p:txBody>
      </p:sp>
      <p:sp>
        <p:nvSpPr>
          <p:cNvPr id="3" name="Tijdelijke aanduiding voor inhoud 2"/>
          <p:cNvSpPr>
            <a:spLocks noGrp="1"/>
          </p:cNvSpPr>
          <p:nvPr>
            <p:ph idx="1"/>
          </p:nvPr>
        </p:nvSpPr>
        <p:spPr/>
        <p:txBody>
          <a:bodyPr/>
          <a:lstStyle/>
          <a:p>
            <a:pPr marL="514350" indent="-514350">
              <a:buFont typeface="+mj-lt"/>
              <a:buAutoNum type="arabicPeriod"/>
            </a:pPr>
            <a:r>
              <a:rPr lang="et-EE">
                <a:latin typeface="Corbel" panose="020B0503020204020204" pitchFamily="34" charset="0"/>
              </a:rPr>
              <a:t>Mis on teie eesmärk?</a:t>
            </a:r>
          </a:p>
          <a:p>
            <a:pPr marL="514350" indent="-514350">
              <a:buFont typeface="+mj-lt"/>
              <a:buAutoNum type="arabicPeriod"/>
            </a:pPr>
            <a:r>
              <a:rPr lang="et-EE">
                <a:latin typeface="Corbel" panose="020B0503020204020204" pitchFamily="34" charset="0"/>
              </a:rPr>
              <a:t>Kes on teie sihtrühmaks?</a:t>
            </a:r>
          </a:p>
          <a:p>
            <a:pPr marL="514350" indent="-514350">
              <a:buFont typeface="+mj-lt"/>
              <a:buAutoNum type="arabicPeriod"/>
            </a:pPr>
            <a:r>
              <a:rPr lang="et-EE">
                <a:latin typeface="Corbel" panose="020B0503020204020204" pitchFamily="34" charset="0"/>
              </a:rPr>
              <a:t>Mis on teie sõnum?</a:t>
            </a:r>
          </a:p>
          <a:p>
            <a:pPr marL="514350" indent="-514350">
              <a:buFont typeface="+mj-lt"/>
              <a:buAutoNum type="arabicPeriod"/>
            </a:pPr>
            <a:r>
              <a:rPr lang="et-EE">
                <a:latin typeface="Corbel" panose="020B0503020204020204" pitchFamily="34" charset="0"/>
              </a:rPr>
              <a:t>Kes on sõnumitooja?</a:t>
            </a:r>
          </a:p>
          <a:p>
            <a:pPr marL="514350" indent="-514350">
              <a:buFont typeface="+mj-lt"/>
              <a:buAutoNum type="arabicPeriod"/>
            </a:pPr>
            <a:r>
              <a:rPr lang="et-EE">
                <a:latin typeface="Corbel" panose="020B0503020204020204" pitchFamily="34" charset="0"/>
              </a:rPr>
              <a:t>Mis on teie meediakanal?</a:t>
            </a:r>
          </a:p>
          <a:p>
            <a:pPr marL="514350" indent="-514350">
              <a:buFont typeface="+mj-lt"/>
              <a:buAutoNum type="arabicPeriod"/>
            </a:pPr>
            <a:r>
              <a:rPr lang="et-EE">
                <a:latin typeface="Corbel" panose="020B0503020204020204" pitchFamily="34" charset="0"/>
              </a:rPr>
              <a:t>Milline on teie üleskutse tegutsemiseks?</a:t>
            </a:r>
          </a:p>
          <a:p>
            <a:pPr marL="0" indent="0">
              <a:buNone/>
            </a:pPr>
            <a:endParaRPr lang="et-EE">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t-EE" sz="5400"/>
                <a:t>A </a:t>
              </a:r>
              <a:r>
                <a:rPr lang="et-EE" sz="2400"/>
                <a:t>Audience (publik)</a:t>
              </a:r>
              <a:endParaRPr lang="et-EE" sz="2000"/>
            </a:p>
          </p:txBody>
        </p:sp>
        <p:sp>
          <p:nvSpPr>
            <p:cNvPr id="20" name="Tekstvak 19"/>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t-EE" sz="5400">
                  <a:solidFill>
                    <a:prstClr val="black"/>
                  </a:solidFill>
                </a:rPr>
                <a:t>A </a:t>
              </a:r>
              <a:r>
                <a:rPr lang="et-EE" sz="2400">
                  <a:solidFill>
                    <a:prstClr val="black"/>
                  </a:solidFill>
                </a:rPr>
                <a:t>Action (tegevus)</a:t>
              </a:r>
              <a:r>
                <a:rPr lang="et-EE"/>
                <a:t> </a:t>
              </a:r>
              <a:endParaRPr lang="et-EE" sz="2000"/>
            </a:p>
          </p:txBody>
        </p:sp>
        <p:sp>
          <p:nvSpPr>
            <p:cNvPr id="21" name="Tekstvak 20"/>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t-EE" sz="5400">
                  <a:solidFill>
                    <a:prstClr val="black"/>
                  </a:solidFill>
                </a:rPr>
                <a:t>M </a:t>
              </a:r>
              <a:r>
                <a:rPr lang="et-EE" sz="2400">
                  <a:solidFill>
                    <a:prstClr val="black"/>
                  </a:solidFill>
                </a:rPr>
                <a:t>Meedia</a:t>
              </a:r>
              <a:r>
                <a:rPr lang="et-EE"/>
                <a:t> </a:t>
              </a:r>
              <a:endParaRPr lang="et-EE" sz="2000"/>
            </a:p>
          </p:txBody>
        </p:sp>
        <p:sp>
          <p:nvSpPr>
            <p:cNvPr id="22" name="Tekstvak 21"/>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t-EE" sz="5400" dirty="0"/>
                <a:t>M </a:t>
              </a:r>
              <a:r>
                <a:rPr lang="et-EE" sz="2400" dirty="0"/>
                <a:t>Messenger (sõnumitooja)</a:t>
              </a:r>
              <a:endParaRPr lang="et-EE" sz="2000" dirty="0"/>
            </a:p>
          </p:txBody>
        </p:sp>
        <p:sp>
          <p:nvSpPr>
            <p:cNvPr id="23" name="Tekstvak 22"/>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t-EE" sz="5400"/>
                <a:t>M </a:t>
              </a:r>
              <a:r>
                <a:rPr lang="et-EE" sz="2400"/>
                <a:t>Message (sõnum)</a:t>
              </a:r>
              <a:endParaRPr lang="et-EE"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t-EE" sz="5400"/>
                <a:t>G </a:t>
              </a:r>
              <a:r>
                <a:rPr lang="et-EE" sz="2400"/>
                <a:t>Goal (eesmärk)</a:t>
              </a:r>
              <a:endParaRPr lang="et-EE" sz="2000"/>
            </a:p>
          </p:txBody>
        </p:sp>
      </p:grpSp>
    </p:spTree>
    <p:extLst>
      <p:ext uri="{BB962C8B-B14F-4D97-AF65-F5344CB8AC3E}">
        <p14:creationId xmlns:p14="http://schemas.microsoft.com/office/powerpoint/2010/main" val="4165044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et-EE" sz="4000" dirty="0">
                <a:latin typeface="Corbel" panose="020B0503020204020204" pitchFamily="34" charset="0"/>
              </a:rPr>
              <a:t>„Iga päev laaditakse Facebooki </a:t>
            </a:r>
          </a:p>
          <a:p>
            <a:pPr marL="0" indent="0">
              <a:buNone/>
            </a:pPr>
            <a:r>
              <a:rPr lang="et-EE" sz="4000" dirty="0">
                <a:latin typeface="Corbel" panose="020B0503020204020204" pitchFamily="34" charset="0"/>
              </a:rPr>
              <a:t>miljard fotot.”</a:t>
            </a:r>
          </a:p>
          <a:p>
            <a:pPr marL="0" indent="0">
              <a:buNone/>
            </a:pPr>
            <a:endParaRPr lang="et-EE" sz="4000" dirty="0">
              <a:latin typeface="Corbel" panose="020B0503020204020204" pitchFamily="34" charset="0"/>
            </a:endParaRPr>
          </a:p>
          <a:p>
            <a:pPr marL="0" indent="0">
              <a:buNone/>
            </a:pPr>
            <a:endParaRPr lang="et-EE" sz="4000" dirty="0">
              <a:latin typeface="Corbel" panose="020B0503020204020204" pitchFamily="34" charset="0"/>
            </a:endParaRPr>
          </a:p>
          <a:p>
            <a:pPr marL="0" indent="0">
              <a:buNone/>
            </a:pPr>
            <a:r>
              <a:rPr lang="et-EE" sz="3600" dirty="0">
                <a:solidFill>
                  <a:srgbClr val="002060"/>
                </a:solidFill>
                <a:latin typeface="Corbel" panose="020B0503020204020204" pitchFamily="34" charset="0"/>
              </a:rPr>
              <a:t>Ära tegemine on parem kui täiuse taotlemine</a:t>
            </a:r>
            <a:endParaRPr lang="et-EE" sz="4000" dirty="0">
              <a:latin typeface="Corbel" panose="020B0503020204020204" pitchFamily="34" charset="0"/>
            </a:endParaRPr>
          </a:p>
          <a:p>
            <a:pPr marL="0" indent="0">
              <a:buNone/>
            </a:pPr>
            <a:endParaRPr lang="et-EE" sz="4000" dirty="0">
              <a:latin typeface="Corbel" panose="020B0503020204020204" pitchFamily="34" charset="0"/>
            </a:endParaRPr>
          </a:p>
        </p:txBody>
      </p:sp>
      <p:pic>
        <p:nvPicPr>
          <p:cNvPr id="7" name="Afbeelding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5639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Mis toimib Facebookis?</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t-EE" dirty="0">
                <a:latin typeface="Corbel" panose="020B0503020204020204" pitchFamily="34" charset="0"/>
              </a:rPr>
              <a:t>Tehke oma postitused vestlevas vormis. </a:t>
            </a:r>
          </a:p>
          <a:p>
            <a:pPr marL="0" indent="0" algn="ctr">
              <a:buNone/>
            </a:pPr>
            <a:r>
              <a:rPr lang="et-EE" b="1" dirty="0">
                <a:latin typeface="Corbel" panose="020B0503020204020204" pitchFamily="34" charset="0"/>
              </a:rPr>
              <a:t>Mitteametlikud, isiklikud ja vastama kutsuvad.</a:t>
            </a:r>
          </a:p>
          <a:p>
            <a:pPr marL="0" indent="0" algn="ctr">
              <a:buNone/>
            </a:pPr>
            <a:endParaRPr lang="et-EE" dirty="0">
              <a:latin typeface="Corbel" panose="020B0503020204020204" pitchFamily="34" charset="0"/>
            </a:endParaRPr>
          </a:p>
          <a:p>
            <a:pPr marL="0" indent="0" algn="ctr">
              <a:buNone/>
            </a:pPr>
            <a:r>
              <a:rPr lang="et-EE" dirty="0">
                <a:latin typeface="Corbel" panose="020B0503020204020204" pitchFamily="34" charset="0"/>
              </a:rPr>
              <a:t>Olge ehtne.</a:t>
            </a:r>
          </a:p>
          <a:p>
            <a:pPr marL="0" indent="0" algn="ctr">
              <a:buNone/>
            </a:pPr>
            <a:r>
              <a:rPr lang="et-EE" dirty="0">
                <a:latin typeface="Corbel" panose="020B0503020204020204" pitchFamily="34" charset="0"/>
              </a:rPr>
              <a:t>Olge visuaalne.</a:t>
            </a:r>
          </a:p>
          <a:p>
            <a:pPr marL="0" indent="0" algn="ctr">
              <a:buNone/>
            </a:pPr>
            <a:r>
              <a:rPr lang="et-EE" dirty="0">
                <a:latin typeface="Corbel" panose="020B0503020204020204" pitchFamily="34" charset="0"/>
              </a:rPr>
              <a:t>Olge lihtne.</a:t>
            </a:r>
          </a:p>
          <a:p>
            <a:pPr marL="0" indent="0" algn="ctr">
              <a:buNone/>
            </a:pPr>
            <a:r>
              <a:rPr lang="et-EE" dirty="0">
                <a:latin typeface="Corbel" panose="020B0503020204020204" pitchFamily="34" charset="0"/>
              </a:rPr>
              <a:t>Olge õigeaegne.</a:t>
            </a:r>
          </a:p>
        </p:txBody>
      </p:sp>
      <p:pic>
        <p:nvPicPr>
          <p:cNvPr id="5" name="Afbeelding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84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t-EE" sz="4000" b="1">
                <a:solidFill>
                  <a:srgbClr val="002060"/>
                </a:solidFill>
                <a:latin typeface="Verdana" panose="020B0604030504040204" pitchFamily="34" charset="0"/>
              </a:rPr>
              <a:t>Orgaaniline või tasuline publik</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68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et-EE" sz="4000">
                <a:latin typeface="Corbel" panose="020B0503020204020204" pitchFamily="34" charset="0"/>
              </a:rPr>
              <a:t>40% on „kuulajad”</a:t>
            </a:r>
          </a:p>
          <a:p>
            <a:pPr marL="0" indent="0">
              <a:buNone/>
            </a:pPr>
            <a:endParaRPr lang="et-EE" sz="4000">
              <a:latin typeface="Corbel" panose="020B0503020204020204" pitchFamily="34" charset="0"/>
            </a:endParaRPr>
          </a:p>
          <a:p>
            <a:pPr marL="0" indent="0">
              <a:buNone/>
            </a:pPr>
            <a:endParaRPr lang="et-EE" sz="4000">
              <a:latin typeface="Corbel" panose="020B0503020204020204" pitchFamily="34" charset="0"/>
            </a:endParaRPr>
          </a:p>
          <a:p>
            <a:pPr marL="0" indent="0">
              <a:buNone/>
            </a:pPr>
            <a:endParaRPr lang="et-EE" sz="4000">
              <a:latin typeface="Corbel" panose="020B0503020204020204" pitchFamily="34" charset="0"/>
            </a:endParaRPr>
          </a:p>
          <a:p>
            <a:pPr marL="0" indent="0">
              <a:buNone/>
            </a:pPr>
            <a:r>
              <a:rPr lang="et-EE" b="1">
                <a:solidFill>
                  <a:srgbClr val="002060"/>
                </a:solidFill>
                <a:latin typeface="Corbel" panose="020B0503020204020204" pitchFamily="34" charset="0"/>
              </a:rPr>
              <a:t>Usutavus tuleb ajaga. Olge aus ja järjekindel.</a:t>
            </a:r>
          </a:p>
        </p:txBody>
      </p:sp>
      <p:pic>
        <p:nvPicPr>
          <p:cNvPr id="4" name="Afbeeldin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66816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10515600" cy="1325563"/>
          </a:xfrm>
        </p:spPr>
        <p:txBody>
          <a:bodyPr>
            <a:normAutofit/>
          </a:bodyPr>
          <a:lstStyle/>
          <a:p>
            <a:r>
              <a:rPr lang="et-EE" sz="4000" b="1">
                <a:solidFill>
                  <a:srgbClr val="002060"/>
                </a:solidFill>
                <a:latin typeface="Verdana" panose="020B0604030504040204" pitchFamily="34" charset="0"/>
              </a:rPr>
              <a:t>Mis toimib Twitteris?</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3260" y="184209"/>
            <a:ext cx="3781993" cy="509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Afbeelding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3" name="Tijdelijke aanduiding voor inhoud 2"/>
          <p:cNvSpPr>
            <a:spLocks noGrp="1"/>
          </p:cNvSpPr>
          <p:nvPr>
            <p:ph idx="1"/>
          </p:nvPr>
        </p:nvSpPr>
        <p:spPr>
          <a:xfrm>
            <a:off x="838200" y="2248713"/>
            <a:ext cx="10515600" cy="4351338"/>
          </a:xfrm>
        </p:spPr>
        <p:txBody>
          <a:bodyPr/>
          <a:lstStyle/>
          <a:p>
            <a:r>
              <a:rPr lang="et-EE" dirty="0">
                <a:latin typeface="Corbel" panose="020B0503020204020204" pitchFamily="34" charset="0"/>
              </a:rPr>
              <a:t>Faktiline sisu. Isiklik kõneviis</a:t>
            </a:r>
          </a:p>
          <a:p>
            <a:r>
              <a:rPr lang="et-EE" dirty="0">
                <a:latin typeface="Corbel" panose="020B0503020204020204" pitchFamily="34" charset="0"/>
              </a:rPr>
              <a:t>Mõelge, mis teie publikut huvitab.</a:t>
            </a:r>
          </a:p>
          <a:p>
            <a:r>
              <a:rPr lang="et-EE" dirty="0">
                <a:latin typeface="Corbel" panose="020B0503020204020204" pitchFamily="34" charset="0"/>
              </a:rPr>
              <a:t>Igapäevane sisu</a:t>
            </a:r>
          </a:p>
          <a:p>
            <a:r>
              <a:rPr lang="et-EE" dirty="0">
                <a:latin typeface="Corbel" panose="020B0503020204020204" pitchFamily="34" charset="0"/>
              </a:rPr>
              <a:t>Nipp: pakkuge küsimuste-vastuste seansse.</a:t>
            </a:r>
          </a:p>
          <a:p>
            <a:r>
              <a:rPr lang="et-EE" dirty="0">
                <a:latin typeface="Corbel" panose="020B0503020204020204" pitchFamily="34" charset="0"/>
              </a:rPr>
              <a:t>Ärge oodake, tegutsege kohe.</a:t>
            </a:r>
          </a:p>
          <a:p>
            <a:pPr marL="0" indent="0">
              <a:buNone/>
            </a:pPr>
            <a:endParaRPr lang="et-EE" dirty="0">
              <a:latin typeface="Corbel" panose="020B0503020204020204" pitchFamily="34" charset="0"/>
            </a:endParaRPr>
          </a:p>
          <a:p>
            <a:pPr marL="0" indent="0">
              <a:buNone/>
            </a:pPr>
            <a:r>
              <a:rPr lang="et-EE" dirty="0">
                <a:solidFill>
                  <a:srgbClr val="002060"/>
                </a:solidFill>
                <a:latin typeface="Corbel" panose="020B0503020204020204" pitchFamily="34" charset="0"/>
              </a:rPr>
              <a:t>Asi on teie sihtrühmas ja ka teie sihthetkedes.</a:t>
            </a:r>
          </a:p>
          <a:p>
            <a:endParaRPr lang="et-EE" dirty="0">
              <a:latin typeface="Corbel" panose="020B0503020204020204" pitchFamily="34" charset="0"/>
            </a:endParaRPr>
          </a:p>
          <a:p>
            <a:pPr marL="0" indent="0">
              <a:buNone/>
            </a:pPr>
            <a:endParaRPr lang="et-EE" dirty="0">
              <a:latin typeface="Corbel" panose="020B0503020204020204" pitchFamily="34" charset="0"/>
            </a:endParaRPr>
          </a:p>
        </p:txBody>
      </p:sp>
    </p:spTree>
    <p:extLst>
      <p:ext uri="{BB962C8B-B14F-4D97-AF65-F5344CB8AC3E}">
        <p14:creationId xmlns:p14="http://schemas.microsoft.com/office/powerpoint/2010/main" val="2004314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t-EE" sz="4000" b="1">
                <a:solidFill>
                  <a:srgbClr val="002060"/>
                </a:solidFill>
                <a:latin typeface="Verdana" panose="020B0604030504040204" pitchFamily="34" charset="0"/>
              </a:rPr>
              <a:t>Teepaus</a:t>
            </a:r>
            <a:endParaRPr lang="et-EE"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t-EE" sz="2800">
                <a:latin typeface="Corbel" panose="020B0503020204020204" pitchFamily="34" charset="0"/>
              </a:rPr>
              <a:t>15.30–15.45</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41368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Kas olete õigel teel?</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1837" y="141398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32916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Vaenu õhutamine – mida teha?</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396" y="2374910"/>
            <a:ext cx="1188826" cy="118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1723" y="2454047"/>
            <a:ext cx="1459919" cy="1027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facebookbrand.com/wp-content/themes/fb-branding/prj-fb-branding/assets/images/fb-ar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5976" y="2374910"/>
            <a:ext cx="1186206" cy="118620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p:cNvSpPr>
            <a:spLocks noGrp="1"/>
          </p:cNvSpPr>
          <p:nvPr>
            <p:ph idx="1"/>
          </p:nvPr>
        </p:nvSpPr>
        <p:spPr/>
        <p:txBody>
          <a:bodyPr/>
          <a:lstStyle/>
          <a:p>
            <a:r>
              <a:rPr lang="et-EE">
                <a:latin typeface="Corbel" panose="020B0503020204020204" pitchFamily="34" charset="0"/>
              </a:rPr>
              <a:t>Vastake</a:t>
            </a:r>
          </a:p>
          <a:p>
            <a:r>
              <a:rPr lang="et-EE">
                <a:latin typeface="Corbel" panose="020B0503020204020204" pitchFamily="34" charset="0"/>
              </a:rPr>
              <a:t>Teatage</a:t>
            </a:r>
          </a:p>
          <a:p>
            <a:r>
              <a:rPr lang="et-EE">
                <a:latin typeface="Corbel" panose="020B0503020204020204" pitchFamily="34" charset="0"/>
              </a:rPr>
              <a:t>Eirake</a:t>
            </a:r>
          </a:p>
          <a:p>
            <a:r>
              <a:rPr lang="et-EE">
                <a:latin typeface="Corbel" panose="020B0503020204020204" pitchFamily="34" charset="0"/>
              </a:rPr>
              <a:t>Peitke</a:t>
            </a:r>
          </a:p>
          <a:p>
            <a:r>
              <a:rPr lang="et-EE">
                <a:latin typeface="Corbel" panose="020B0503020204020204" pitchFamily="34" charset="0"/>
              </a:rPr>
              <a:t>Blokeerige, kustutage</a:t>
            </a:r>
          </a:p>
        </p:txBody>
      </p:sp>
      <p:pic>
        <p:nvPicPr>
          <p:cNvPr id="8" name="Afbeelding 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59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1702629"/>
            <a:ext cx="6299579" cy="1325563"/>
          </a:xfrm>
        </p:spPr>
        <p:txBody>
          <a:bodyPr>
            <a:normAutofit/>
          </a:bodyPr>
          <a:lstStyle/>
          <a:p>
            <a:r>
              <a:rPr lang="et-EE" sz="4000" b="1">
                <a:solidFill>
                  <a:srgbClr val="002060"/>
                </a:solidFill>
                <a:latin typeface="Verdana" panose="020B0604030504040204" pitchFamily="34" charset="0"/>
              </a:rPr>
              <a:t>Vastukõne teabepakett</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et-EE">
                <a:latin typeface="Corbel" panose="020B0503020204020204" pitchFamily="34" charset="0"/>
              </a:rPr>
              <a:t>Veebi kodanikujulguse algatus (Online Civil Courage Initiative OCCI) </a:t>
            </a:r>
          </a:p>
          <a:p>
            <a:pPr marL="0" indent="0">
              <a:buNone/>
            </a:pPr>
            <a:r>
              <a:rPr lang="et-EE" dirty="0">
                <a:latin typeface="Corbel" panose="020B0503020204020204" pitchFamily="34" charset="0"/>
              </a:rPr>
              <a:t>EN, GE, FR</a:t>
            </a:r>
            <a:endParaRPr lang="et-EE" sz="1400" u="sng" dirty="0">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92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p:cNvSpPr>
            <a:spLocks noGrp="1"/>
          </p:cNvSpPr>
          <p:nvPr>
            <p:ph idx="1"/>
          </p:nvPr>
        </p:nvSpPr>
        <p:spPr>
          <a:xfrm>
            <a:off x="551591" y="911209"/>
            <a:ext cx="4328751" cy="4498992"/>
          </a:xfrm>
          <a:solidFill>
            <a:schemeClr val="bg1"/>
          </a:solidFill>
        </p:spPr>
        <p:txBody>
          <a:bodyPr>
            <a:noAutofit/>
          </a:bodyPr>
          <a:lstStyle/>
          <a:p>
            <a:pPr marL="0" indent="0">
              <a:buNone/>
            </a:pPr>
            <a:br/>
            <a:r>
              <a:rPr lang="et-EE" b="1">
                <a:solidFill>
                  <a:srgbClr val="002060"/>
                </a:solidFill>
                <a:latin typeface="Corbel" panose="020B0503020204020204" pitchFamily="34" charset="0"/>
              </a:rPr>
              <a:t>Sisu</a:t>
            </a:r>
          </a:p>
          <a:p>
            <a:pPr>
              <a:buFont typeface="Wingdings" panose="05000000000000000000" pitchFamily="2" charset="2"/>
              <a:buChar char="§"/>
            </a:pPr>
            <a:r>
              <a:rPr lang="et-EE">
                <a:latin typeface="Corbel" panose="020B0503020204020204" pitchFamily="34" charset="0"/>
              </a:rPr>
              <a:t>Kampaania kavandamine</a:t>
            </a:r>
          </a:p>
          <a:p>
            <a:pPr>
              <a:buFont typeface="Wingdings" panose="05000000000000000000" pitchFamily="2" charset="2"/>
              <a:buChar char="§"/>
            </a:pPr>
            <a:r>
              <a:rPr lang="et-EE">
                <a:latin typeface="Corbel" panose="020B0503020204020204" pitchFamily="34" charset="0"/>
              </a:rPr>
              <a:t>Sisu loomine</a:t>
            </a:r>
          </a:p>
          <a:p>
            <a:pPr>
              <a:buFont typeface="Wingdings" panose="05000000000000000000" pitchFamily="2" charset="2"/>
              <a:buChar char="§"/>
            </a:pPr>
            <a:r>
              <a:rPr lang="et-EE">
                <a:latin typeface="Corbel" panose="020B0503020204020204" pitchFamily="34" charset="0"/>
              </a:rPr>
              <a:t>Kampaania pidamine </a:t>
            </a:r>
          </a:p>
          <a:p>
            <a:pPr>
              <a:buFont typeface="Wingdings" panose="05000000000000000000" pitchFamily="2" charset="2"/>
              <a:buChar char="§"/>
            </a:pPr>
            <a:r>
              <a:rPr lang="et-EE">
                <a:latin typeface="Corbel" panose="020B0503020204020204" pitchFamily="34" charset="0"/>
              </a:rPr>
              <a:t>Veebireklaam</a:t>
            </a:r>
          </a:p>
          <a:p>
            <a:pPr>
              <a:buFont typeface="Wingdings" panose="05000000000000000000" pitchFamily="2" charset="2"/>
              <a:buChar char="§"/>
            </a:pPr>
            <a:r>
              <a:rPr lang="et-EE">
                <a:latin typeface="Corbel" panose="020B0503020204020204" pitchFamily="34" charset="0"/>
              </a:rPr>
              <a:t>Publiku kaasatõmbamine</a:t>
            </a:r>
          </a:p>
          <a:p>
            <a:pPr>
              <a:buFont typeface="Wingdings" panose="05000000000000000000" pitchFamily="2" charset="2"/>
              <a:buChar char="§"/>
            </a:pPr>
            <a:r>
              <a:rPr lang="et-EE">
                <a:latin typeface="Corbel" panose="020B0503020204020204" pitchFamily="34" charset="0"/>
              </a:rPr>
              <a:t>Kampaaniate hindamine</a:t>
            </a:r>
          </a:p>
          <a:p>
            <a:pPr>
              <a:buFont typeface="Wingdings" panose="05000000000000000000" pitchFamily="2" charset="2"/>
              <a:buChar char="§"/>
            </a:pPr>
            <a:r>
              <a:rPr lang="et-EE">
                <a:latin typeface="Corbel" panose="020B0503020204020204" pitchFamily="34" charset="0"/>
              </a:rPr>
              <a:t>Vahendid ja ressursid</a:t>
            </a:r>
          </a:p>
          <a:p>
            <a:pPr marL="0" indent="0">
              <a:buNone/>
            </a:pPr>
            <a:endParaRPr lang="et-EE">
              <a:latin typeface="Corbel" panose="020B0503020204020204" pitchFamily="34" charset="0"/>
            </a:endParaRPr>
          </a:p>
          <a:p>
            <a:pPr marL="0" indent="0">
              <a:buNone/>
            </a:pPr>
            <a:endParaRPr lang="et-EE">
              <a:latin typeface="Corbel" panose="020B0503020204020204" pitchFamily="34" charset="0"/>
            </a:endParaRPr>
          </a:p>
          <a:p>
            <a:pPr marL="0" indent="0">
              <a:buNone/>
            </a:pPr>
            <a:endParaRPr lang="et-EE">
              <a:latin typeface="Corbel" panose="020B0503020204020204" pitchFamily="34" charset="0"/>
            </a:endParaRPr>
          </a:p>
          <a:p>
            <a:pPr marL="0" indent="0">
              <a:buNone/>
            </a:pPr>
            <a:endParaRPr lang="et-EE">
              <a:latin typeface="Corbel" panose="020B0503020204020204" pitchFamily="34" charset="0"/>
            </a:endParaRPr>
          </a:p>
          <a:p>
            <a:pPr marL="0" indent="0">
              <a:buNone/>
            </a:pPr>
            <a:endParaRPr lang="et-EE">
              <a:latin typeface="Corbel" panose="020B0503020204020204" pitchFamily="34" charset="0"/>
            </a:endParaRPr>
          </a:p>
          <a:p>
            <a:pPr marL="0" indent="0">
              <a:buNone/>
            </a:pPr>
            <a:endParaRPr lang="et-EE">
              <a:latin typeface="Corbel" panose="020B0503020204020204" pitchFamily="34" charset="0"/>
            </a:endParaRPr>
          </a:p>
          <a:p>
            <a:pPr marL="0" indent="0">
              <a:buNone/>
            </a:pPr>
            <a:endParaRPr lang="et-EE">
              <a:latin typeface="Corbel" panose="020B0503020204020204" pitchFamily="34" charset="0"/>
            </a:endParaRPr>
          </a:p>
          <a:p>
            <a:pPr marL="0" indent="0">
              <a:buNone/>
            </a:pPr>
            <a:endParaRPr lang="et-EE">
              <a:latin typeface="Corbel" panose="020B0503020204020204" pitchFamily="34" charset="0"/>
            </a:endParaRPr>
          </a:p>
          <a:p>
            <a:pPr marL="0" indent="0">
              <a:buNone/>
            </a:pPr>
            <a:endParaRPr lang="et-EE">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et-EE" sz="1400"/>
              <a:t>Institute of Strategic Dialogue ISD, 2016 </a:t>
            </a:r>
          </a:p>
          <a:p>
            <a:r>
              <a:rPr lang="et-EE" sz="1400"/>
              <a:t>http://www.strategicdialogue.org/wp-content/uploads/2016/06/Counter-narrative-Handbook_1.pdf</a:t>
            </a:r>
          </a:p>
        </p:txBody>
      </p:sp>
    </p:spTree>
    <p:extLst>
      <p:ext uri="{BB962C8B-B14F-4D97-AF65-F5344CB8AC3E}">
        <p14:creationId xmlns:p14="http://schemas.microsoft.com/office/powerpoint/2010/main" val="130730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7190" y="323140"/>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5518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99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t-EE" sz="4000" b="1">
                <a:solidFill>
                  <a:srgbClr val="002060"/>
                </a:solidFill>
                <a:latin typeface="Verdana" panose="020B0604030504040204" pitchFamily="34" charset="0"/>
              </a:rPr>
              <a:t>Harjutus</a:t>
            </a:r>
            <a:endParaRPr lang="et-EE"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lgn="ctr">
              <a:buNone/>
            </a:pPr>
            <a:r>
              <a:rPr lang="et-EE" dirty="0">
                <a:latin typeface="Corbel" panose="020B0503020204020204" pitchFamily="34" charset="0"/>
              </a:rPr>
              <a:t>Väikestes rühmades (3–4 inimest)</a:t>
            </a:r>
          </a:p>
          <a:p>
            <a:pPr marL="0" indent="0" algn="ctr">
              <a:buNone/>
            </a:pPr>
            <a:r>
              <a:rPr lang="et-EE" b="1" dirty="0">
                <a:latin typeface="Corbel" panose="020B0503020204020204" pitchFamily="34" charset="0"/>
              </a:rPr>
              <a:t>Otsige üks või mitu esitletud vahenditest, juhenditest ja käsiraamatutest.</a:t>
            </a:r>
          </a:p>
          <a:p>
            <a:pPr marL="0" indent="0" algn="ctr">
              <a:buNone/>
            </a:pPr>
            <a:r>
              <a:rPr lang="et-EE" b="1" dirty="0">
                <a:latin typeface="Corbel" panose="020B0503020204020204" pitchFamily="34" charset="0"/>
              </a:rPr>
              <a:t>Sirvige neid.</a:t>
            </a:r>
          </a:p>
          <a:p>
            <a:pPr marL="0" indent="0" algn="ctr">
              <a:buNone/>
            </a:pPr>
            <a:r>
              <a:rPr lang="et-EE" b="1" dirty="0">
                <a:latin typeface="Corbel" panose="020B0503020204020204" pitchFamily="34" charset="0"/>
              </a:rPr>
              <a:t>Arutage nende kohaldatavust teie kampaanias.</a:t>
            </a:r>
          </a:p>
          <a:p>
            <a:pPr marL="0" indent="0" algn="ctr">
              <a:buNone/>
            </a:pPr>
            <a:r>
              <a:rPr lang="et-EE" b="1" dirty="0">
                <a:latin typeface="Corbel" panose="020B0503020204020204" pitchFamily="34" charset="0"/>
              </a:rPr>
              <a:t>Kui aega jääb üle, arutame järeldusi kogu rühmaga.</a:t>
            </a:r>
          </a:p>
          <a:p>
            <a:pPr marL="0" indent="0" algn="ctr">
              <a:buNone/>
            </a:pPr>
            <a:r>
              <a:rPr lang="et-EE" dirty="0">
                <a:latin typeface="Corbel" panose="020B0503020204020204" pitchFamily="34" charset="0"/>
              </a:rPr>
              <a:t>15 min</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5136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Vahendid, juhendid ja käsiraamatud</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85000" lnSpcReduction="20000"/>
          </a:bodyPr>
          <a:lstStyle/>
          <a:p>
            <a:pPr marL="0" indent="0">
              <a:buNone/>
            </a:pPr>
            <a:r>
              <a:rPr lang="et-EE" sz="1600" b="1" dirty="0">
                <a:latin typeface="Corbel" panose="020B0503020204020204" pitchFamily="34" charset="0"/>
              </a:rPr>
              <a:t>Vastukõne teabepakett</a:t>
            </a:r>
          </a:p>
          <a:p>
            <a:pPr marL="0" indent="0">
              <a:buNone/>
            </a:pPr>
            <a:r>
              <a:rPr lang="et-EE" sz="1600" dirty="0">
                <a:latin typeface="Corbel" panose="020B0503020204020204" pitchFamily="34" charset="0"/>
                <a:hlinkClick r:id="rId3"/>
              </a:rPr>
              <a:t>http://www.strategicdialogue.org/wp-content/uploads/2016/06/OCCI-Counterspeech-Information-Pack-English.pdf</a:t>
            </a:r>
            <a:endParaRPr lang="et-EE" sz="1600" dirty="0">
              <a:latin typeface="Corbel" panose="020B0503020204020204" pitchFamily="34" charset="0"/>
            </a:endParaRPr>
          </a:p>
          <a:p>
            <a:pPr marL="0" indent="0">
              <a:buNone/>
            </a:pPr>
            <a:r>
              <a:rPr lang="et-EE" sz="1600" b="1" dirty="0">
                <a:latin typeface="Corbel" panose="020B0503020204020204" pitchFamily="34" charset="0"/>
              </a:rPr>
              <a:t>Vastunarratiivi käsiraamat</a:t>
            </a:r>
          </a:p>
          <a:p>
            <a:pPr marL="0" indent="0">
              <a:buNone/>
            </a:pPr>
            <a:r>
              <a:rPr lang="et-EE" sz="1600" dirty="0">
                <a:latin typeface="Corbel" panose="020B0503020204020204" pitchFamily="34" charset="0"/>
                <a:hlinkClick r:id="rId4"/>
              </a:rPr>
              <a:t>http://www.strategicdialogue.org/wp-content/uploads/2016/06/Counter-narrative-Handbook_1.pdf</a:t>
            </a:r>
            <a:endParaRPr lang="et-EE" sz="1600" dirty="0">
              <a:latin typeface="Corbel" panose="020B0503020204020204" pitchFamily="34" charset="0"/>
            </a:endParaRPr>
          </a:p>
          <a:p>
            <a:pPr marL="0" indent="0">
              <a:buNone/>
            </a:pPr>
            <a:r>
              <a:rPr lang="et-EE" sz="1600" dirty="0">
                <a:latin typeface="Corbel" panose="020B0503020204020204" pitchFamily="34" charset="0"/>
                <a:hlinkClick r:id="rId5"/>
              </a:rPr>
              <a:t>www.counternarratives.org</a:t>
            </a:r>
            <a:endParaRPr lang="et-EE" sz="1600" dirty="0">
              <a:latin typeface="Corbel" panose="020B0503020204020204" pitchFamily="34" charset="0"/>
            </a:endParaRPr>
          </a:p>
          <a:p>
            <a:pPr marL="0" indent="0">
              <a:buNone/>
            </a:pPr>
            <a:r>
              <a:rPr lang="et-EE" sz="1600" u="sng" dirty="0">
                <a:hlinkClick r:id="rId3"/>
              </a:rPr>
              <a:t>http://www.strategicdialogue.org/wp-content/uploads/2016/06/OCCI-Counterspeech-Information-Pack-English.pdf</a:t>
            </a:r>
            <a:r>
              <a:rPr lang="et-EE" dirty="0"/>
              <a:t> </a:t>
            </a:r>
            <a:r>
              <a:rPr lang="et-EE" sz="1600" b="1" dirty="0">
                <a:latin typeface="Corbel" panose="020B0503020204020204" pitchFamily="34" charset="0"/>
              </a:rPr>
              <a:t>(10 lk) </a:t>
            </a:r>
          </a:p>
          <a:p>
            <a:pPr marL="0" indent="0">
              <a:buNone/>
            </a:pPr>
            <a:r>
              <a:rPr lang="et-EE" sz="1600" b="1" dirty="0">
                <a:latin typeface="Corbel" panose="020B0503020204020204" pitchFamily="34" charset="0"/>
              </a:rPr>
              <a:t>Twitteris kampaania tegemise käsiraamat</a:t>
            </a:r>
          </a:p>
          <a:p>
            <a:pPr marL="0" indent="0">
              <a:buNone/>
            </a:pPr>
            <a:r>
              <a:rPr lang="et-EE" sz="1600" dirty="0">
                <a:latin typeface="Corbel" panose="020B0503020204020204" pitchFamily="34" charset="0"/>
                <a:hlinkClick r:id="rId6"/>
              </a:rPr>
              <a:t>http://esmeefairbairn.org.uk/</a:t>
            </a:r>
            <a:endParaRPr lang="et-EE" sz="1600" dirty="0">
              <a:latin typeface="Corbel" panose="020B0503020204020204" pitchFamily="34" charset="0"/>
            </a:endParaRPr>
          </a:p>
          <a:p>
            <a:pPr marL="0" indent="0">
              <a:buNone/>
            </a:pPr>
            <a:r>
              <a:rPr lang="et-EE" sz="1600" b="1" dirty="0">
                <a:latin typeface="Corbel" panose="020B0503020204020204" pitchFamily="34" charset="0"/>
              </a:rPr>
              <a:t>Facebook väikestele ja keskmise suurusega ettevõtjatele</a:t>
            </a:r>
            <a:endParaRPr lang="et-EE" sz="1600" dirty="0">
              <a:latin typeface="Corbel" panose="020B0503020204020204" pitchFamily="34" charset="0"/>
            </a:endParaRPr>
          </a:p>
          <a:p>
            <a:pPr marL="0" indent="0">
              <a:buNone/>
            </a:pPr>
            <a:r>
              <a:rPr lang="et-EE" sz="1600" dirty="0">
                <a:latin typeface="Corbel" panose="020B0503020204020204" pitchFamily="34" charset="0"/>
                <a:hlinkClick r:id="rId7"/>
              </a:rPr>
              <a:t>https://www.facebook.com/blueprint?attachment_canonical_url=https%3A%2F%2Fwww.facebook.com%2Fblueprint</a:t>
            </a:r>
            <a:endParaRPr lang="et-EE" sz="1600" dirty="0">
              <a:latin typeface="Corbel" panose="020B0503020204020204" pitchFamily="34" charset="0"/>
            </a:endParaRPr>
          </a:p>
          <a:p>
            <a:pPr marL="0" indent="0">
              <a:buNone/>
            </a:pPr>
            <a:r>
              <a:rPr lang="et-EE" sz="1600" b="1" dirty="0">
                <a:latin typeface="Corbel" panose="020B0503020204020204" pitchFamily="34" charset="0"/>
              </a:rPr>
              <a:t>Facebooki reklaamid mittetulundusühingutele</a:t>
            </a:r>
          </a:p>
          <a:p>
            <a:pPr marL="0" indent="0">
              <a:buNone/>
            </a:pPr>
            <a:r>
              <a:rPr lang="et-EE" sz="1600" dirty="0">
                <a:latin typeface="Corbel" panose="020B0503020204020204" pitchFamily="34" charset="0"/>
                <a:hlinkClick r:id="rId8"/>
              </a:rPr>
              <a:t>https://nonprofits.fb.com/topic/ads/</a:t>
            </a:r>
            <a:endParaRPr lang="et-EE" sz="1600" dirty="0">
              <a:latin typeface="Corbel" panose="020B0503020204020204" pitchFamily="34" charset="0"/>
            </a:endParaRPr>
          </a:p>
          <a:p>
            <a:pPr marL="0" indent="0">
              <a:buNone/>
            </a:pPr>
            <a:r>
              <a:rPr lang="et-EE" sz="1600" b="1" dirty="0">
                <a:latin typeface="Corbel" panose="020B0503020204020204" pitchFamily="34" charset="0"/>
              </a:rPr>
              <a:t>YouTube’i mittetulunduskava</a:t>
            </a:r>
          </a:p>
          <a:p>
            <a:pPr marL="0" indent="0">
              <a:buNone/>
            </a:pPr>
            <a:r>
              <a:rPr lang="et-EE" sz="1600" dirty="0">
                <a:latin typeface="Corbel" panose="020B0503020204020204" pitchFamily="34" charset="0"/>
                <a:hlinkClick r:id="rId9"/>
              </a:rPr>
              <a:t>https://www.youtube.com/nonprofits</a:t>
            </a:r>
            <a:endParaRPr lang="et-EE" sz="1600" dirty="0">
              <a:latin typeface="Corbel" panose="020B0503020204020204" pitchFamily="34" charset="0"/>
            </a:endParaRPr>
          </a:p>
          <a:p>
            <a:pPr marL="0" indent="0">
              <a:buNone/>
            </a:pPr>
            <a:r>
              <a:rPr lang="et-EE" sz="1600" dirty="0">
                <a:latin typeface="Corbel" panose="020B0503020204020204" pitchFamily="34" charset="0"/>
                <a:hlinkClick r:id="rId10"/>
              </a:rPr>
              <a:t>https://www.youtube.com/watch?feature=player_embedded&amp;v=YpKAtk5C0lM</a:t>
            </a:r>
            <a:endParaRPr lang="et-EE" sz="1600" dirty="0">
              <a:latin typeface="Corbel" panose="020B0503020204020204" pitchFamily="34" charset="0"/>
            </a:endParaRPr>
          </a:p>
          <a:p>
            <a:pPr marL="0" indent="0">
              <a:buNone/>
            </a:pPr>
            <a:r>
              <a:rPr lang="et-EE" sz="1600" b="1" dirty="0">
                <a:latin typeface="Corbel" panose="020B0503020204020204" pitchFamily="34" charset="0"/>
              </a:rPr>
              <a:t>Youtube’i 10 põhilist märksõna</a:t>
            </a:r>
          </a:p>
          <a:p>
            <a:pPr marL="0" indent="0">
              <a:buNone/>
            </a:pPr>
            <a:r>
              <a:rPr lang="et-EE" sz="1600" dirty="0">
                <a:latin typeface="Corbel" panose="020B0503020204020204" pitchFamily="34" charset="0"/>
                <a:hlinkClick r:id="rId11"/>
              </a:rPr>
              <a:t>http://Bit.ly/10fundamentals</a:t>
            </a:r>
            <a:endParaRPr lang="et-EE" sz="1600" dirty="0">
              <a:latin typeface="Corbel" panose="020B0503020204020204" pitchFamily="34" charset="0"/>
            </a:endParaRPr>
          </a:p>
        </p:txBody>
      </p:sp>
      <p:pic>
        <p:nvPicPr>
          <p:cNvPr id="4" name="Afbeelding 3"/>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879665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t-EE" sz="4000" b="1">
                <a:solidFill>
                  <a:srgbClr val="002060"/>
                </a:solidFill>
                <a:latin typeface="Verdana" panose="020B0604030504040204" pitchFamily="34" charset="0"/>
              </a:rPr>
              <a:t>Suutlikkuse suurendamine ja kokkuvõte</a:t>
            </a:r>
            <a:endParaRPr lang="et-EE"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t-EE" sz="2800">
                <a:latin typeface="Corbel" panose="020B0503020204020204" pitchFamily="34" charset="0"/>
              </a:rPr>
              <a:t>16.15–17.00</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625076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t-EE" sz="4000" b="1">
                <a:solidFill>
                  <a:srgbClr val="002060"/>
                </a:solidFill>
                <a:latin typeface="Verdana" panose="020B0604030504040204" pitchFamily="34" charset="0"/>
              </a:rPr>
              <a:t>Suutlikkuse suurendamine</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endParaRPr lang="et-EE">
              <a:latin typeface="Corbel" panose="020B0503020204020204" pitchFamily="34" charset="0"/>
            </a:endParaRPr>
          </a:p>
          <a:p>
            <a:pPr marL="0" indent="0">
              <a:buNone/>
            </a:pPr>
            <a:r>
              <a:rPr lang="et-EE" b="1">
                <a:latin typeface="Corbel" panose="020B0503020204020204" pitchFamily="34" charset="0"/>
              </a:rPr>
              <a:t>Kokkuvõte</a:t>
            </a:r>
          </a:p>
          <a:p>
            <a:pPr marL="0" indent="0">
              <a:buNone/>
            </a:pPr>
            <a:r>
              <a:rPr lang="et-EE">
                <a:latin typeface="Corbel" panose="020B0503020204020204" pitchFamily="34" charset="0"/>
              </a:rPr>
              <a:t>Kus me praegu oleme?</a:t>
            </a:r>
          </a:p>
          <a:p>
            <a:pPr marL="0" indent="0">
              <a:buNone/>
            </a:pPr>
            <a:r>
              <a:rPr lang="et-EE">
                <a:latin typeface="Corbel" panose="020B0503020204020204" pitchFamily="34" charset="0"/>
              </a:rPr>
              <a:t>On aeg suhelda ja kohtumised kokku leppida</a:t>
            </a:r>
          </a:p>
          <a:p>
            <a:pPr marL="0" indent="0">
              <a:buNone/>
            </a:pPr>
            <a:endParaRPr lang="et-EE">
              <a:latin typeface="Corbel" panose="020B0503020204020204" pitchFamily="34" charset="0"/>
            </a:endParaRPr>
          </a:p>
          <a:p>
            <a:pPr marL="0" indent="0">
              <a:buNone/>
            </a:pPr>
            <a:endParaRPr lang="et-EE">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t-EE" sz="5400"/>
                <a:t>A </a:t>
              </a:r>
              <a:r>
                <a:rPr lang="et-EE" sz="2400"/>
                <a:t>Audience (publik)</a:t>
              </a:r>
              <a:endParaRPr lang="et-EE"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t-EE" sz="5400">
                  <a:solidFill>
                    <a:prstClr val="black"/>
                  </a:solidFill>
                </a:rPr>
                <a:t>A </a:t>
              </a:r>
              <a:r>
                <a:rPr lang="et-EE" sz="2400">
                  <a:solidFill>
                    <a:prstClr val="black"/>
                  </a:solidFill>
                </a:rPr>
                <a:t>Action (tegevus)</a:t>
              </a:r>
              <a:r>
                <a:rPr lang="et-EE"/>
                <a:t> </a:t>
              </a:r>
              <a:endParaRPr lang="et-EE"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t-EE" sz="5400">
                  <a:solidFill>
                    <a:prstClr val="black"/>
                  </a:solidFill>
                </a:rPr>
                <a:t>M </a:t>
              </a:r>
              <a:r>
                <a:rPr lang="et-EE" sz="2400">
                  <a:solidFill>
                    <a:prstClr val="black"/>
                  </a:solidFill>
                </a:rPr>
                <a:t>Meedia</a:t>
              </a:r>
              <a:r>
                <a:rPr lang="et-EE"/>
                <a:t> </a:t>
              </a:r>
              <a:endParaRPr lang="et-EE"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t-EE" sz="5400"/>
                <a:t>M </a:t>
              </a:r>
              <a:r>
                <a:rPr lang="et-EE" sz="2400"/>
                <a:t>Messenger (sõnumitooja)</a:t>
              </a:r>
              <a:endParaRPr lang="et-EE"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t-EE" sz="5400"/>
                <a:t>M </a:t>
              </a:r>
              <a:r>
                <a:rPr lang="et-EE" sz="2400"/>
                <a:t>Message (sõnum)</a:t>
              </a:r>
              <a:endParaRPr lang="et-EE"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t-EE" sz="5400"/>
                <a:t>G </a:t>
              </a:r>
              <a:r>
                <a:rPr lang="et-EE" sz="2400"/>
                <a:t>Goal (eesmärk)</a:t>
              </a:r>
              <a:endParaRPr lang="et-EE" sz="2000"/>
            </a:p>
          </p:txBody>
        </p:sp>
      </p:grpSp>
      <p:sp>
        <p:nvSpPr>
          <p:cNvPr id="12" name="Ovaal 11"/>
          <p:cNvSpPr/>
          <p:nvPr/>
        </p:nvSpPr>
        <p:spPr>
          <a:xfrm>
            <a:off x="8826500" y="5181628"/>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02518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dirty="0">
                <a:solidFill>
                  <a:srgbClr val="002060"/>
                </a:solidFill>
                <a:latin typeface="Verdana" panose="020B0604030504040204" pitchFamily="34" charset="0"/>
              </a:rPr>
              <a:t>Veebipõhise ja kohapealse kaasamise sidumine</a:t>
            </a:r>
            <a:endParaRPr lang="et-EE"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t-EE" dirty="0">
                <a:latin typeface="Corbel" panose="020B0503020204020204" pitchFamily="34" charset="0"/>
              </a:rPr>
              <a:t>Iga kampaania keskmes on üleskutse tegutsemiseks.</a:t>
            </a:r>
          </a:p>
          <a:p>
            <a:pPr marL="0" indent="0" algn="ctr">
              <a:buNone/>
            </a:pPr>
            <a:endParaRPr lang="et-EE" dirty="0">
              <a:latin typeface="Corbel" panose="020B0503020204020204" pitchFamily="34" charset="0"/>
            </a:endParaRPr>
          </a:p>
          <a:p>
            <a:pPr marL="0" indent="0" algn="ctr">
              <a:buNone/>
            </a:pPr>
            <a:r>
              <a:rPr lang="et-EE" dirty="0">
                <a:latin typeface="Corbel" panose="020B0503020204020204" pitchFamily="34" charset="0"/>
              </a:rPr>
              <a:t>Kas olete valmis?</a:t>
            </a:r>
            <a:endParaRPr lang="et-EE" b="1" dirty="0">
              <a:latin typeface="Corbel" panose="020B0503020204020204" pitchFamily="34" charset="0"/>
            </a:endParaRPr>
          </a:p>
          <a:p>
            <a:pPr marL="0" indent="0" algn="ctr">
              <a:buNone/>
            </a:pPr>
            <a:r>
              <a:rPr lang="et-EE" b="1" dirty="0">
                <a:latin typeface="Corbel" panose="020B0503020204020204" pitchFamily="34" charset="0"/>
              </a:rPr>
              <a:t>Soovitud vastus</a:t>
            </a:r>
          </a:p>
          <a:p>
            <a:pPr marL="0" indent="0" algn="ctr">
              <a:buNone/>
            </a:pPr>
            <a:r>
              <a:rPr lang="et-EE" b="1" dirty="0">
                <a:latin typeface="Corbel" panose="020B0503020204020204" pitchFamily="34" charset="0"/>
              </a:rPr>
              <a:t>Kriitiline või negatiivne vastus</a:t>
            </a:r>
          </a:p>
          <a:p>
            <a:pPr marL="0" indent="0" algn="ctr">
              <a:buNone/>
            </a:pPr>
            <a:r>
              <a:rPr lang="et-EE" b="1" dirty="0">
                <a:latin typeface="Corbel" panose="020B0503020204020204" pitchFamily="34" charset="0"/>
              </a:rPr>
              <a:t>Suuline/füüsiline ähvardus/vägivald</a:t>
            </a:r>
          </a:p>
          <a:p>
            <a:pPr marL="0" indent="0" algn="ctr">
              <a:buNone/>
            </a:pPr>
            <a:endParaRPr lang="et-EE" dirty="0">
              <a:latin typeface="Corbel" panose="020B0503020204020204" pitchFamily="34" charset="0"/>
            </a:endParaRPr>
          </a:p>
        </p:txBody>
      </p:sp>
      <p:pic>
        <p:nvPicPr>
          <p:cNvPr id="6" name="Afbeelding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158627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et-EE" sz="4000" b="1">
                <a:solidFill>
                  <a:srgbClr val="002060"/>
                </a:solidFill>
                <a:latin typeface="Verdana" panose="020B0604030504040204" pitchFamily="34" charset="0"/>
              </a:rPr>
              <a:t>Mis on teie kampaaniapidamise omadused?</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2940845106"/>
              </p:ext>
            </p:extLst>
          </p:nvPr>
        </p:nvGraphicFramePr>
        <p:xfrm>
          <a:off x="838200" y="1825625"/>
          <a:ext cx="10515600" cy="402336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40">
                <a:tc>
                  <a:txBody>
                    <a:bodyPr/>
                    <a:lstStyle/>
                    <a:p>
                      <a:pPr algn="ctr"/>
                      <a:endParaRPr lang="et-EE" sz="2800" b="1" i="1" dirty="0">
                        <a:solidFill>
                          <a:srgbClr val="002060"/>
                        </a:solidFill>
                        <a:latin typeface="Corbel" panose="020B0503020204020204" pitchFamily="34" charset="0"/>
                      </a:endParaRPr>
                    </a:p>
                    <a:p>
                      <a:pPr algn="ctr"/>
                      <a:r>
                        <a:rPr lang="et-EE" sz="2800" b="1" i="1" dirty="0">
                          <a:solidFill>
                            <a:srgbClr val="002060"/>
                          </a:solidFill>
                          <a:latin typeface="Corbel" panose="020B0503020204020204" pitchFamily="34" charset="0"/>
                        </a:rPr>
                        <a:t>Sisemised</a:t>
                      </a:r>
                    </a:p>
                    <a:p>
                      <a:pPr algn="ctr"/>
                      <a:r>
                        <a:rPr lang="et-EE" sz="2800" b="1" i="1" dirty="0">
                          <a:solidFill>
                            <a:srgbClr val="002060"/>
                          </a:solidFill>
                          <a:latin typeface="Corbel" panose="020B0503020204020204" pitchFamily="34" charset="0"/>
                        </a:rPr>
                        <a:t>Neid asju on teil</a:t>
                      </a:r>
                    </a:p>
                    <a:p>
                      <a:pPr algn="ctr"/>
                      <a:r>
                        <a:rPr lang="et-EE" sz="2800" b="1" i="1" dirty="0">
                          <a:solidFill>
                            <a:srgbClr val="002060"/>
                          </a:solidFill>
                          <a:latin typeface="Corbel" panose="020B0503020204020204" pitchFamily="34" charset="0"/>
                        </a:rPr>
                        <a:t>kergem mõjutada</a:t>
                      </a:r>
                    </a:p>
                  </a:txBody>
                  <a:tcPr>
                    <a:lnR w="38100" cap="flat" cmpd="sng" algn="ctr">
                      <a:solidFill>
                        <a:schemeClr val="tx1"/>
                      </a:solidFill>
                      <a:prstDash val="solid"/>
                      <a:round/>
                      <a:headEnd type="none" w="med" len="med"/>
                      <a:tailEnd type="none" w="med" len="med"/>
                    </a:lnR>
                    <a:noFill/>
                  </a:tcPr>
                </a:tc>
                <a:tc>
                  <a:txBody>
                    <a:bodyPr/>
                    <a:lstStyle/>
                    <a:p>
                      <a:r>
                        <a:rPr lang="et-EE" sz="4000" b="1" dirty="0">
                          <a:solidFill>
                            <a:schemeClr val="tx1"/>
                          </a:solidFill>
                          <a:latin typeface="Corbel" panose="020B0503020204020204" pitchFamily="34" charset="0"/>
                        </a:rPr>
                        <a:t>Tugevad küljed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t-EE" sz="4000" b="1">
                          <a:solidFill>
                            <a:schemeClr val="tx1"/>
                          </a:solidFill>
                          <a:latin typeface="Corbel" panose="020B0503020204020204" pitchFamily="34" charset="0"/>
                        </a:rPr>
                        <a:t>Nõrkused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endParaRPr lang="et-EE" sz="2800" b="1" i="1" dirty="0">
                        <a:solidFill>
                          <a:srgbClr val="002060"/>
                        </a:solidFill>
                        <a:latin typeface="Corbel" panose="020B0503020204020204" pitchFamily="34" charset="0"/>
                      </a:endParaRPr>
                    </a:p>
                    <a:p>
                      <a:pPr algn="ctr"/>
                      <a:r>
                        <a:rPr lang="et-EE" sz="2800" b="1" i="1" dirty="0">
                          <a:solidFill>
                            <a:srgbClr val="002060"/>
                          </a:solidFill>
                          <a:latin typeface="Corbel" panose="020B0503020204020204" pitchFamily="34" charset="0"/>
                        </a:rPr>
                        <a:t>Välised</a:t>
                      </a:r>
                    </a:p>
                    <a:p>
                      <a:pPr algn="ctr"/>
                      <a:r>
                        <a:rPr lang="et-EE" sz="2800" b="1" i="1" dirty="0">
                          <a:solidFill>
                            <a:srgbClr val="002060"/>
                          </a:solidFill>
                          <a:latin typeface="Corbel" panose="020B0503020204020204" pitchFamily="34" charset="0"/>
                        </a:rPr>
                        <a:t>Neid tegureid ei ole kerge mõjutada</a:t>
                      </a:r>
                    </a:p>
                    <a:p>
                      <a:pPr algn="ctr"/>
                      <a:endParaRPr lang="et-EE" sz="2800" b="1" i="1" baseline="0" dirty="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et-EE" sz="4000" b="1">
                          <a:solidFill>
                            <a:schemeClr val="tx1"/>
                          </a:solidFill>
                          <a:latin typeface="Corbel" panose="020B0503020204020204" pitchFamily="34" charset="0"/>
                        </a:rPr>
                        <a:t>Võimalused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t-EE" sz="4000" b="1">
                          <a:solidFill>
                            <a:schemeClr val="tx1"/>
                          </a:solidFill>
                          <a:latin typeface="Corbel" panose="020B0503020204020204" pitchFamily="34" charset="0"/>
                        </a:rPr>
                        <a:t>Ohud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078909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039" y="2249423"/>
            <a:ext cx="5602691" cy="38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itel 3"/>
          <p:cNvSpPr>
            <a:spLocks noGrp="1"/>
          </p:cNvSpPr>
          <p:nvPr>
            <p:ph type="title"/>
          </p:nvPr>
        </p:nvSpPr>
        <p:spPr/>
        <p:txBody>
          <a:bodyPr>
            <a:normAutofit/>
          </a:bodyPr>
          <a:lstStyle/>
          <a:p>
            <a:r>
              <a:rPr lang="et-EE" sz="4000" b="1">
                <a:solidFill>
                  <a:srgbClr val="002060"/>
                </a:solidFill>
                <a:latin typeface="Verdana" panose="020B0604030504040204" pitchFamily="34" charset="0"/>
              </a:rPr>
              <a:t>Mõtisklus</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6400800" y="2000250"/>
            <a:ext cx="4953000" cy="4351338"/>
          </a:xfrm>
        </p:spPr>
        <p:txBody>
          <a:bodyPr/>
          <a:lstStyle/>
          <a:p>
            <a:pPr marL="0" indent="0">
              <a:buNone/>
            </a:pPr>
            <a:r>
              <a:rPr lang="et-EE" b="1" dirty="0">
                <a:latin typeface="Corbel" panose="020B0503020204020204" pitchFamily="34" charset="0"/>
              </a:rPr>
              <a:t>Mõtisklus tänase päevakava üle</a:t>
            </a:r>
          </a:p>
          <a:p>
            <a:r>
              <a:rPr lang="et-EE" dirty="0">
                <a:latin typeface="Corbel" panose="020B0503020204020204" pitchFamily="34" charset="0"/>
              </a:rPr>
              <a:t>Mis teid innustas?</a:t>
            </a:r>
          </a:p>
          <a:p>
            <a:r>
              <a:rPr lang="et-EE" dirty="0">
                <a:latin typeface="Corbel" panose="020B0503020204020204" pitchFamily="34" charset="0"/>
              </a:rPr>
              <a:t>Mis läheb juba hästi?</a:t>
            </a:r>
            <a:r>
              <a:rPr lang="en-US" dirty="0">
                <a:latin typeface="Corbel" panose="020B0503020204020204" pitchFamily="34" charset="0"/>
              </a:rPr>
              <a:t>	</a:t>
            </a:r>
            <a:endParaRPr lang="et-EE" dirty="0">
              <a:latin typeface="Corbel" panose="020B0503020204020204" pitchFamily="34" charset="0"/>
            </a:endParaRPr>
          </a:p>
          <a:p>
            <a:r>
              <a:rPr lang="et-EE" dirty="0">
                <a:latin typeface="Corbel" panose="020B0503020204020204" pitchFamily="34" charset="0"/>
              </a:rPr>
              <a:t>Mida on vaja veel teha?</a:t>
            </a:r>
          </a:p>
          <a:p>
            <a:r>
              <a:rPr lang="et-EE"/>
              <a:t>Keda te vajate selle elluviimiseks?</a:t>
            </a:r>
            <a:endParaRPr lang="et-EE" dirty="0">
              <a:latin typeface="Corbel" panose="020B0503020204020204" pitchFamily="34" charset="0"/>
            </a:endParaRPr>
          </a:p>
          <a:p>
            <a:endParaRPr lang="et-EE" dirty="0"/>
          </a:p>
        </p:txBody>
      </p:sp>
      <p:pic>
        <p:nvPicPr>
          <p:cNvPr id="7" name="Afbeelding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25947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Partnerlused </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t-EE">
                <a:latin typeface="Corbel" panose="020B0503020204020204" pitchFamily="34" charset="0"/>
              </a:rPr>
              <a:t>Kiirkohtumised! </a:t>
            </a:r>
          </a:p>
          <a:p>
            <a:pPr marL="0" indent="0" algn="ctr">
              <a:buNone/>
            </a:pPr>
            <a:r>
              <a:rPr lang="et-EE" b="1">
                <a:latin typeface="Corbel" panose="020B0503020204020204" pitchFamily="34" charset="0"/>
              </a:rPr>
              <a:t>Otsige kohalviibijate hulgast võimalikke partnereid.</a:t>
            </a:r>
          </a:p>
          <a:p>
            <a:pPr marL="0" indent="0" algn="ctr">
              <a:buNone/>
            </a:pPr>
            <a:r>
              <a:rPr lang="et-EE" b="1">
                <a:latin typeface="Corbel" panose="020B0503020204020204" pitchFamily="34" charset="0"/>
              </a:rPr>
              <a:t>Sõlmige edasise koostöö kokkuleppeid.</a:t>
            </a:r>
          </a:p>
          <a:p>
            <a:pPr marL="0" indent="0" algn="ctr">
              <a:buNone/>
            </a:pPr>
            <a:r>
              <a:rPr lang="et-EE" b="1">
                <a:latin typeface="Corbel" panose="020B0503020204020204" pitchFamily="34" charset="0"/>
              </a:rPr>
              <a:t>Jagage tulemusi kogu rühmaga.</a:t>
            </a:r>
          </a:p>
          <a:p>
            <a:pPr marL="0" indent="0" algn="ctr">
              <a:buNone/>
            </a:pPr>
            <a:r>
              <a:rPr lang="et-EE">
                <a:latin typeface="Corbel" panose="020B0503020204020204" pitchFamily="34" charset="0"/>
              </a:rPr>
              <a:t>20 min</a:t>
            </a:r>
          </a:p>
          <a:p>
            <a:pPr marL="0" indent="0" algn="ctr">
              <a:buNone/>
            </a:pPr>
            <a:endParaRPr lang="et-EE" b="1">
              <a:latin typeface="Corbel" panose="020B0503020204020204" pitchFamily="34" charset="0"/>
            </a:endParaRPr>
          </a:p>
          <a:p>
            <a:pPr marL="0" indent="0" algn="ctr">
              <a:buNone/>
            </a:pPr>
            <a:endParaRPr lang="et-EE" b="1">
              <a:latin typeface="Corbel" panose="020B0503020204020204" pitchFamily="34" charset="0"/>
            </a:endParaRP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86511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Turvalist koduteed!</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t-EE" b="1" dirty="0">
                <a:latin typeface="Corbel" panose="020B0503020204020204" pitchFamily="34" charset="0"/>
              </a:rPr>
              <a:t>Radikaliseerumisalase teadlikkuse võrgustik</a:t>
            </a:r>
          </a:p>
          <a:p>
            <a:pPr marL="0" indent="0" algn="ctr">
              <a:buNone/>
            </a:pPr>
            <a:r>
              <a:rPr lang="et-EE" dirty="0">
                <a:latin typeface="Corbel" panose="020B0503020204020204" pitchFamily="34" charset="0"/>
              </a:rPr>
              <a:t>Wim Klei – w.klei@radaradvies.nl +31 6 4229 7277</a:t>
            </a:r>
          </a:p>
        </p:txBody>
      </p:sp>
      <p:pic>
        <p:nvPicPr>
          <p:cNvPr id="4" name="Afbeelding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477500" cy="1384995"/>
          </a:xfrm>
          <a:prstGeom prst="rect">
            <a:avLst/>
          </a:prstGeom>
          <a:solidFill>
            <a:schemeClr val="accent4">
              <a:lumMod val="20000"/>
              <a:lumOff val="80000"/>
            </a:schemeClr>
          </a:solidFill>
        </p:spPr>
        <p:txBody>
          <a:bodyPr wrap="square" rtlCol="0">
            <a:spAutoFit/>
          </a:bodyPr>
          <a:lstStyle/>
          <a:p>
            <a:pPr algn="ctr"/>
            <a:r>
              <a:rPr lang="et-EE" sz="2800" b="1">
                <a:latin typeface="Corbel" panose="020B0503020204020204" pitchFamily="34" charset="0"/>
              </a:rPr>
              <a:t>Hindamine</a:t>
            </a:r>
          </a:p>
          <a:p>
            <a:pPr algn="ctr"/>
            <a:r>
              <a:rPr lang="et-EE" sz="2800">
                <a:latin typeface="Corbel" panose="020B0503020204020204" pitchFamily="34" charset="0"/>
              </a:rPr>
              <a:t>Palun täitke hindamisvorm, mis saadetakse teile e-postiga.</a:t>
            </a:r>
          </a:p>
          <a:p>
            <a:pPr algn="ctr"/>
            <a:r>
              <a:rPr lang="et-EE" sz="2800">
                <a:latin typeface="Corbel" panose="020B0503020204020204" pitchFamily="34" charset="0"/>
              </a:rPr>
              <a:t>Aitäh!</a:t>
            </a:r>
          </a:p>
        </p:txBody>
      </p:sp>
    </p:spTree>
    <p:extLst>
      <p:ext uri="{BB962C8B-B14F-4D97-AF65-F5344CB8AC3E}">
        <p14:creationId xmlns:p14="http://schemas.microsoft.com/office/powerpoint/2010/main" val="197388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t-EE" sz="4000" b="1">
                <a:solidFill>
                  <a:srgbClr val="002060"/>
                </a:solidFill>
                <a:latin typeface="Verdana" panose="020B0604030504040204" pitchFamily="34" charset="0"/>
              </a:rPr>
              <a:t>Tänane päevakava</a:t>
            </a:r>
            <a:endParaRPr lang="et-EE"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fontScale="92500" lnSpcReduction="10000"/>
          </a:bodyPr>
          <a:lstStyle/>
          <a:p>
            <a:pPr marL="0" indent="0">
              <a:buNone/>
            </a:pPr>
            <a:r>
              <a:rPr lang="et-EE" dirty="0">
                <a:latin typeface="Corbel" panose="020B0503020204020204" pitchFamily="34" charset="0"/>
              </a:rPr>
              <a:t>09.00 Tere tulemast</a:t>
            </a:r>
          </a:p>
          <a:p>
            <a:pPr marL="0" indent="0">
              <a:buNone/>
            </a:pPr>
            <a:r>
              <a:rPr lang="et-EE" dirty="0">
                <a:latin typeface="Corbel" panose="020B0503020204020204" pitchFamily="34" charset="0"/>
              </a:rPr>
              <a:t>09.45</a:t>
            </a:r>
            <a:r>
              <a:rPr lang="en-US" dirty="0">
                <a:latin typeface="Corbel" panose="020B0503020204020204" pitchFamily="34" charset="0"/>
              </a:rPr>
              <a:t>	</a:t>
            </a:r>
            <a:r>
              <a:rPr lang="et-EE" dirty="0">
                <a:latin typeface="Corbel" panose="020B0503020204020204" pitchFamily="34" charset="0"/>
              </a:rPr>
              <a:t>Ülevaade</a:t>
            </a:r>
          </a:p>
          <a:p>
            <a:pPr marL="0" indent="0">
              <a:buNone/>
            </a:pPr>
            <a:r>
              <a:rPr lang="et-EE" dirty="0">
                <a:latin typeface="Corbel" panose="020B0503020204020204" pitchFamily="34" charset="0"/>
              </a:rPr>
              <a:t>10.30</a:t>
            </a:r>
            <a:r>
              <a:rPr lang="en-US" dirty="0">
                <a:latin typeface="Corbel" panose="020B0503020204020204" pitchFamily="34" charset="0"/>
              </a:rPr>
              <a:t>	</a:t>
            </a:r>
            <a:r>
              <a:rPr lang="et-EE" dirty="0">
                <a:latin typeface="Corbel" panose="020B0503020204020204" pitchFamily="34" charset="0"/>
              </a:rPr>
              <a:t>Kohvipaus</a:t>
            </a:r>
          </a:p>
          <a:p>
            <a:pPr marL="0" indent="0">
              <a:buNone/>
            </a:pPr>
            <a:r>
              <a:rPr lang="et-EE" dirty="0">
                <a:latin typeface="Corbel" panose="020B0503020204020204" pitchFamily="34" charset="0"/>
              </a:rPr>
              <a:t>11.00</a:t>
            </a:r>
            <a:r>
              <a:rPr lang="en-US" dirty="0">
                <a:latin typeface="Corbel" panose="020B0503020204020204" pitchFamily="34" charset="0"/>
              </a:rPr>
              <a:t>	</a:t>
            </a:r>
            <a:r>
              <a:rPr lang="et-EE" dirty="0">
                <a:latin typeface="Corbel" panose="020B0503020204020204" pitchFamily="34" charset="0"/>
              </a:rPr>
              <a:t>Kuidas koostada oma alternatiivse/vastunarratiiviga 	kampaania veebistrateegia?</a:t>
            </a:r>
          </a:p>
          <a:p>
            <a:pPr marL="0" indent="0">
              <a:buNone/>
            </a:pPr>
            <a:r>
              <a:rPr lang="et-EE" dirty="0">
                <a:latin typeface="Corbel" panose="020B0503020204020204" pitchFamily="34" charset="0"/>
              </a:rPr>
              <a:t>12.30</a:t>
            </a:r>
            <a:r>
              <a:rPr lang="en-US" dirty="0">
                <a:latin typeface="Corbel" panose="020B0503020204020204" pitchFamily="34" charset="0"/>
              </a:rPr>
              <a:t>	</a:t>
            </a:r>
            <a:r>
              <a:rPr lang="et-EE" dirty="0">
                <a:latin typeface="Corbel" panose="020B0503020204020204" pitchFamily="34" charset="0"/>
              </a:rPr>
              <a:t>Lõuna</a:t>
            </a:r>
          </a:p>
          <a:p>
            <a:pPr marL="0" indent="0">
              <a:buNone/>
            </a:pPr>
            <a:r>
              <a:rPr lang="et-EE" dirty="0">
                <a:latin typeface="Corbel" panose="020B0503020204020204" pitchFamily="34" charset="0"/>
              </a:rPr>
              <a:t>13.30</a:t>
            </a:r>
            <a:r>
              <a:rPr lang="en-US" dirty="0">
                <a:latin typeface="Corbel" panose="020B0503020204020204" pitchFamily="34" charset="0"/>
              </a:rPr>
              <a:t>	</a:t>
            </a:r>
            <a:r>
              <a:rPr lang="et-EE" dirty="0">
                <a:latin typeface="Corbel" panose="020B0503020204020204" pitchFamily="34" charset="0"/>
              </a:rPr>
              <a:t>Veebi tööpõhimõtted</a:t>
            </a:r>
          </a:p>
          <a:p>
            <a:pPr marL="0" indent="0">
              <a:buNone/>
            </a:pPr>
            <a:r>
              <a:rPr lang="et-EE" dirty="0">
                <a:latin typeface="Corbel" panose="020B0503020204020204" pitchFamily="34" charset="0"/>
              </a:rPr>
              <a:t>15.30</a:t>
            </a:r>
            <a:r>
              <a:rPr lang="en-US" dirty="0">
                <a:latin typeface="Corbel" panose="020B0503020204020204" pitchFamily="34" charset="0"/>
              </a:rPr>
              <a:t>	</a:t>
            </a:r>
            <a:r>
              <a:rPr lang="et-EE" dirty="0">
                <a:latin typeface="Corbel" panose="020B0503020204020204" pitchFamily="34" charset="0"/>
              </a:rPr>
              <a:t>Teepaus</a:t>
            </a:r>
          </a:p>
          <a:p>
            <a:pPr marL="0" indent="0">
              <a:buNone/>
            </a:pPr>
            <a:r>
              <a:rPr lang="et-EE" dirty="0">
                <a:latin typeface="Corbel" panose="020B0503020204020204" pitchFamily="34" charset="0"/>
              </a:rPr>
              <a:t>16.15 	Suutlikkuse suurendamine</a:t>
            </a:r>
          </a:p>
          <a:p>
            <a:pPr marL="0" indent="0">
              <a:buNone/>
            </a:pPr>
            <a:r>
              <a:rPr lang="et-EE" dirty="0">
                <a:latin typeface="Corbel" panose="020B0503020204020204" pitchFamily="34" charset="0"/>
              </a:rPr>
              <a:t>17.00</a:t>
            </a:r>
            <a:r>
              <a:rPr lang="en-US" dirty="0">
                <a:latin typeface="Corbel" panose="020B0503020204020204" pitchFamily="34" charset="0"/>
              </a:rPr>
              <a:t>	</a:t>
            </a:r>
            <a:r>
              <a:rPr lang="et-EE" dirty="0">
                <a:latin typeface="Corbel" panose="020B0503020204020204" pitchFamily="34" charset="0"/>
              </a:rPr>
              <a:t>Lõppsõna</a:t>
            </a:r>
          </a:p>
        </p:txBody>
      </p:sp>
      <p:grpSp>
        <p:nvGrpSpPr>
          <p:cNvPr id="12" name="Groep 11"/>
          <p:cNvGrpSpPr/>
          <p:nvPr/>
        </p:nvGrpSpPr>
        <p:grpSpPr>
          <a:xfrm>
            <a:off x="9257166" y="165100"/>
            <a:ext cx="2808515" cy="6600745"/>
            <a:chOff x="9257166" y="165100"/>
            <a:chExt cx="2808515" cy="6600745"/>
          </a:xfrm>
        </p:grpSpPr>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t-EE" sz="5400"/>
                <a:t>A </a:t>
              </a:r>
              <a:r>
                <a:rPr lang="et-EE" sz="2400"/>
                <a:t>Audience (publik)</a:t>
              </a:r>
              <a:endParaRPr lang="et-EE"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t-EE" sz="5400">
                  <a:solidFill>
                    <a:prstClr val="black"/>
                  </a:solidFill>
                </a:rPr>
                <a:t>A </a:t>
              </a:r>
              <a:r>
                <a:rPr lang="et-EE" sz="2400">
                  <a:solidFill>
                    <a:prstClr val="black"/>
                  </a:solidFill>
                </a:rPr>
                <a:t>Action (tegevus)</a:t>
              </a:r>
              <a:r>
                <a:rPr lang="et-EE"/>
                <a:t> </a:t>
              </a:r>
              <a:endParaRPr lang="et-EE"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t-EE" sz="5400">
                  <a:solidFill>
                    <a:prstClr val="black"/>
                  </a:solidFill>
                </a:rPr>
                <a:t>M </a:t>
              </a:r>
              <a:r>
                <a:rPr lang="et-EE" sz="2400">
                  <a:solidFill>
                    <a:prstClr val="black"/>
                  </a:solidFill>
                </a:rPr>
                <a:t>Meedia</a:t>
              </a:r>
              <a:r>
                <a:rPr lang="et-EE"/>
                <a:t> </a:t>
              </a:r>
              <a:endParaRPr lang="et-EE" sz="200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t-EE" sz="5400"/>
                <a:t>M </a:t>
              </a:r>
              <a:r>
                <a:rPr lang="et-EE" sz="2400"/>
                <a:t>Messenger (sõnumitooja)</a:t>
              </a:r>
              <a:endParaRPr lang="et-EE" sz="200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t-EE" sz="5400"/>
                <a:t>M </a:t>
              </a:r>
              <a:r>
                <a:rPr lang="et-EE" sz="2400"/>
                <a:t>Message (sõnum)</a:t>
              </a:r>
              <a:endParaRPr lang="et-EE" sz="200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t-EE" sz="5400"/>
                <a:t>G </a:t>
              </a:r>
              <a:r>
                <a:rPr lang="et-EE" sz="2400"/>
                <a:t>Goal (eesmärk)</a:t>
              </a:r>
              <a:endParaRPr lang="et-EE" sz="2000"/>
            </a:p>
          </p:txBody>
        </p:sp>
      </p:grpSp>
    </p:spTree>
    <p:extLst>
      <p:ext uri="{BB962C8B-B14F-4D97-AF65-F5344CB8AC3E}">
        <p14:creationId xmlns:p14="http://schemas.microsoft.com/office/powerpoint/2010/main" val="53063746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4145</TotalTime>
  <Words>7356</Words>
  <Application>Microsoft Office PowerPoint</Application>
  <PresentationFormat>Widescreen</PresentationFormat>
  <Paragraphs>1133</Paragraphs>
  <Slides>89</Slides>
  <Notes>86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Arial</vt:lpstr>
      <vt:lpstr>Calibri</vt:lpstr>
      <vt:lpstr>Calibri Light</vt:lpstr>
      <vt:lpstr>Comic Sans MS</vt:lpstr>
      <vt:lpstr>Corbel</vt:lpstr>
      <vt:lpstr>Verdana</vt:lpstr>
      <vt:lpstr>Wingdings</vt:lpstr>
      <vt:lpstr>Kantoorthema</vt:lpstr>
      <vt:lpstr>Alternatiivse ja vastunarratiiviga veebikampaaniate loomine</vt:lpstr>
      <vt:lpstr>Eesmärk</vt:lpstr>
      <vt:lpstr>Tööpõhimõtted</vt:lpstr>
      <vt:lpstr>Kodanikuühiskonna võimestuskava</vt:lpstr>
      <vt:lpstr>Kogemuste vahetamine</vt:lpstr>
      <vt:lpstr>Ootuste vahetamine</vt:lpstr>
      <vt:lpstr>Kuus põhiküsimust</vt:lpstr>
      <vt:lpstr>PowerPoint Presentation</vt:lpstr>
      <vt:lpstr>Tänane päevakava</vt:lpstr>
      <vt:lpstr>Ülevaade</vt:lpstr>
      <vt:lpstr>Vägivaldsed ekstremistlikud või terroristlikud sõnumid</vt:lpstr>
      <vt:lpstr>PowerPoint Presentation</vt:lpstr>
      <vt:lpstr>Mõisted</vt:lpstr>
      <vt:lpstr>RANi nägemus radikaliseerumisest</vt:lpstr>
      <vt:lpstr>Kuidas ekstremistlikud rühmitused ühendust võtavad?</vt:lpstr>
      <vt:lpstr>Arutelu</vt:lpstr>
      <vt:lpstr>Kas veebikommunikatsioon saab olla töövahend sekkumise jaoks?</vt:lpstr>
      <vt:lpstr>https://youtu.be/IjIQ0ctzyZE</vt:lpstr>
      <vt:lpstr>Link:</vt:lpstr>
      <vt:lpstr>PowerPoint Presentation</vt:lpstr>
      <vt:lpstr>PowerPoint Presentation</vt:lpstr>
      <vt:lpstr>PowerPoint Presentation</vt:lpstr>
      <vt:lpstr>Mõtisklus kogu rühmaga</vt:lpstr>
      <vt:lpstr>Kohvipaus</vt:lpstr>
      <vt:lpstr>Kuidas koostada oma alternatiivse/vastunarratiivi veebistrateegia?</vt:lpstr>
      <vt:lpstr>Veebikampaania korraldamine: milleks?</vt:lpstr>
      <vt:lpstr>Kommunikatsioonistrateegiad </vt:lpstr>
      <vt:lpstr>PowerPoint Presentation</vt:lpstr>
      <vt:lpstr>PowerPoint Presentation</vt:lpstr>
      <vt:lpstr>Kampaania strateegia</vt:lpstr>
      <vt:lpstr>Mis on teie eesmärk?</vt:lpstr>
      <vt:lpstr>Eesmärgid Millest alustada?</vt:lpstr>
      <vt:lpstr>Oma eesmärgi määratlemine</vt:lpstr>
      <vt:lpstr>Arukate eesmärkide näited</vt:lpstr>
      <vt:lpstr>Harjutus</vt:lpstr>
      <vt:lpstr>Kes on teie sihtrühmaks?</vt:lpstr>
      <vt:lpstr>PowerPoint Presentation</vt:lpstr>
      <vt:lpstr>PowerPoint Presentation</vt:lpstr>
      <vt:lpstr>Kas tunnete hästi  oma sihtrühma?</vt:lpstr>
      <vt:lpstr>Mida teha ja mida mitte!</vt:lpstr>
      <vt:lpstr>Lõunapaus</vt:lpstr>
      <vt:lpstr>Mis on teie sõnum?</vt:lpstr>
      <vt:lpstr>PowerPoint Presentation</vt:lpstr>
      <vt:lpstr>PowerPoint Presentation</vt:lpstr>
      <vt:lpstr>PowerPoint Presentation</vt:lpstr>
      <vt:lpstr>Kuidas luua ligitõmbavat sisu?</vt:lpstr>
      <vt:lpstr>Kes on sõnumitooja?</vt:lpstr>
      <vt:lpstr>Näide</vt:lpstr>
      <vt:lpstr>PowerPoint Presentation</vt:lpstr>
      <vt:lpstr>PowerPoint Presentation</vt:lpstr>
      <vt:lpstr>Usutavus on edu võti</vt:lpstr>
      <vt:lpstr>PowerPoint Presentation</vt:lpstr>
      <vt:lpstr>Poolaeg! </vt:lpstr>
      <vt:lpstr>Kasulik tööriist – kampaania mallid</vt:lpstr>
      <vt:lpstr>Veebi tööpõhimõtted</vt:lpstr>
      <vt:lpstr>Strateegiast praktikasse</vt:lpstr>
      <vt:lpstr>PowerPoint Presentation</vt:lpstr>
      <vt:lpstr>PowerPoint Presentation</vt:lpstr>
      <vt:lpstr>Oma sõnumiga inimesteni jõudmine</vt:lpstr>
      <vt:lpstr>Veebipõhine = dünaamiline dialoog</vt:lpstr>
      <vt:lpstr>Kõlakamber või mulliefekt</vt:lpstr>
      <vt:lpstr>Kuidas muuta käitumist?</vt:lpstr>
      <vt:lpstr>Harjutus</vt:lpstr>
      <vt:lpstr>Kolm suurt suhtlusmeedia platvormi</vt:lpstr>
      <vt:lpstr>PowerPoint Presentation</vt:lpstr>
      <vt:lpstr>PowerPoint Presentation</vt:lpstr>
      <vt:lpstr>10 põhilist märksõna</vt:lpstr>
      <vt:lpstr>Viis kümnest</vt:lpstr>
      <vt:lpstr>PowerPoint Presentation</vt:lpstr>
      <vt:lpstr>PowerPoint Presentation</vt:lpstr>
      <vt:lpstr>Mis toimib Facebookis?</vt:lpstr>
      <vt:lpstr>Orgaaniline või tasuline publik</vt:lpstr>
      <vt:lpstr>PowerPoint Presentation</vt:lpstr>
      <vt:lpstr>Mis toimib Twitteris?</vt:lpstr>
      <vt:lpstr>Teepaus</vt:lpstr>
      <vt:lpstr>Kas olete õigel teel?</vt:lpstr>
      <vt:lpstr>Vaenu õhutamine – mida teha?</vt:lpstr>
      <vt:lpstr>Vastukõne teabepakett</vt:lpstr>
      <vt:lpstr>PowerPoint Presentation</vt:lpstr>
      <vt:lpstr>PowerPoint Presentation</vt:lpstr>
      <vt:lpstr>Harjutus</vt:lpstr>
      <vt:lpstr>Vahendid, juhendid ja käsiraamatud</vt:lpstr>
      <vt:lpstr>Suutlikkuse suurendamine ja kokkuvõte</vt:lpstr>
      <vt:lpstr>Suutlikkuse suurendamine</vt:lpstr>
      <vt:lpstr>Veebipõhise ja kohapealse kaasamise sidumine</vt:lpstr>
      <vt:lpstr>Mis on teie kampaaniapidamise omadused?</vt:lpstr>
      <vt:lpstr>Mõtisklus</vt:lpstr>
      <vt:lpstr>Partnerlused </vt:lpstr>
      <vt:lpstr>Turvalist koduteed!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Translavic</cp:lastModifiedBy>
  <cp:revision>950</cp:revision>
  <cp:lastPrinted>2017-03-23T07:44:36Z</cp:lastPrinted>
  <dcterms:created xsi:type="dcterms:W3CDTF">2017-02-22T13:10:37Z</dcterms:created>
  <dcterms:modified xsi:type="dcterms:W3CDTF">2017-04-26T13:05:42Z</dcterms:modified>
</cp:coreProperties>
</file>