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6" autoAdjust="0"/>
    <p:restoredTop sz="68847" autoAdjust="0"/>
  </p:normalViewPr>
  <p:slideViewPr>
    <p:cSldViewPr snapToGrid="0">
      <p:cViewPr>
        <p:scale>
          <a:sx n="75" d="100"/>
          <a:sy n="75" d="100"/>
        </p:scale>
        <p:origin x="-2022" y="-28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pPr/>
              <a:t>2-5-2017</a:t>
            </a:fld>
            <a:endParaRPr lang="es-ES"/>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pPr/>
              <a:t>‹#›</a:t>
            </a:fld>
            <a:endParaRPr lang="es-ES"/>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kojakampanja.fi/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aceunited.fi/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s.wikipedia.org/wiki/Medio_de_comunicaci&#243;n"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es.wikipedia.org/wiki/Algoritmo" TargetMode="External"/><Relationship Id="rId5" Type="http://schemas.openxmlformats.org/officeDocument/2006/relationships/hyperlink" Target="https://es.wikipedia.org/wiki/Visi&#243;n_t&#250;nel" TargetMode="External"/><Relationship Id="rId4" Type="http://schemas.openxmlformats.org/officeDocument/2006/relationships/hyperlink" Target="https://es.wikipedia.org/wiki/Censura"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a:t>
            </a:fld>
            <a:endParaRPr lang="es-ES"/>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sng" dirty="0" smtClean="0"/>
              <a:t>Note to trainer</a:t>
            </a:r>
          </a:p>
          <a:p>
            <a:pPr marL="171450" indent="-171450">
              <a:buFont typeface="Arial" panose="020B0604020202020204" pitchFamily="34" charset="0"/>
              <a:buChar char="•"/>
            </a:pPr>
            <a:r>
              <a:rPr lang="es-ES" sz="1000" u="sng" dirty="0" smtClean="0"/>
              <a:t>Prevent identification bias before mismatch between trainer and trainees occur</a:t>
            </a:r>
          </a:p>
          <a:p>
            <a:pPr marL="171450" indent="-171450">
              <a:buFont typeface="Arial" panose="020B0604020202020204" pitchFamily="34" charset="0"/>
              <a:buChar char="•"/>
            </a:pPr>
            <a:r>
              <a:rPr lang="es-ES" sz="1000" u="sng" baseline="0" dirty="0" smtClean="0"/>
              <a:t>First ask for actual experience and ideas of the participants before showing examples of alien examples</a:t>
            </a:r>
          </a:p>
          <a:p>
            <a:pPr marL="171450" indent="-171450">
              <a:buFont typeface="Arial" panose="020B0604020202020204" pitchFamily="34" charset="0"/>
              <a:buChar char="•"/>
            </a:pPr>
            <a:r>
              <a:rPr lang="es-ES" sz="1000" u="sng" baseline="0" dirty="0" smtClean="0"/>
              <a:t>10’</a:t>
            </a:r>
            <a:endParaRPr lang="es-ES"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11</a:t>
            </a:fld>
            <a:endParaRPr lang="es-ES"/>
          </a:p>
        </p:txBody>
      </p:sp>
    </p:spTree>
    <p:extLst>
      <p:ext uri="{BB962C8B-B14F-4D97-AF65-F5344CB8AC3E}">
        <p14:creationId xmlns:p14="http://schemas.microsoft.com/office/powerpoint/2010/main"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kern="1200" dirty="0" smtClean="0">
                <a:solidFill>
                  <a:schemeClr val="tx1"/>
                </a:solidFill>
                <a:effectLst/>
                <a:latin typeface="+mn-lt"/>
              </a:rPr>
              <a:t>El enfoque de la RAN (Radicalisation Awareness Network, Red de Concienciación sobre la Radicalización) dirigido a abordar de una forma eficaz el asunto de la radicalización se resume en el denominado «ADN de la RAN». </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Involucrar y dar formación a los profesionales de primera línea es fundamental: dichos profesionales van a ser el primer punto de contacto para las personas en riesgo. Para poder actuar desde el lado de la prevención, necesitan conocer los indicios de radicalización y saber cómo buscar apoyo para atajar estas señales, pero manteniendo una relación positiva con la persona. </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La prevención es fundamental: es esencial invertir en intervenciones dirigidas a eliminar el caldo de cultivo de la radicalización para prevenir o detener estos procesos lo antes posible. </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Una estrategia interinstitucional es fundamental: para poder prevenir la radicalización y </a:t>
            </a:r>
            <a:r>
              <a:rPr lang="es-ES" sz="1000" kern="1200" dirty="0" smtClean="0">
                <a:solidFill>
                  <a:schemeClr val="tx1"/>
                </a:solidFill>
                <a:effectLst/>
                <a:latin typeface="+mn-lt"/>
              </a:rPr>
              <a:t>proteger a </a:t>
            </a:r>
            <a:r>
              <a:rPr lang="es-ES" sz="1000" kern="1200" dirty="0" smtClean="0">
                <a:solidFill>
                  <a:schemeClr val="tx1"/>
                </a:solidFill>
                <a:effectLst/>
                <a:latin typeface="+mn-lt"/>
              </a:rPr>
              <a:t>las personas en situación de riesgo, se necesita </a:t>
            </a:r>
            <a:r>
              <a:rPr lang="es-ES" sz="1000" kern="1200" dirty="0" smtClean="0">
                <a:solidFill>
                  <a:schemeClr val="tx1"/>
                </a:solidFill>
                <a:effectLst/>
                <a:latin typeface="+mn-lt"/>
              </a:rPr>
              <a:t>una </a:t>
            </a:r>
            <a:r>
              <a:rPr lang="es-ES" sz="1000" kern="1200" dirty="0" smtClean="0">
                <a:solidFill>
                  <a:schemeClr val="tx1"/>
                </a:solidFill>
                <a:effectLst/>
                <a:latin typeface="+mn-lt"/>
              </a:rPr>
              <a:t>cooperación interinstitucional </a:t>
            </a:r>
            <a:r>
              <a:rPr lang="es-ES" sz="1000" kern="1200" dirty="0" smtClean="0">
                <a:solidFill>
                  <a:schemeClr val="tx1"/>
                </a:solidFill>
                <a:effectLst/>
                <a:latin typeface="+mn-lt"/>
              </a:rPr>
              <a:t>que proporcione </a:t>
            </a:r>
            <a:r>
              <a:rPr lang="es-ES" sz="1000" kern="1200" dirty="0" smtClean="0">
                <a:solidFill>
                  <a:schemeClr val="tx1"/>
                </a:solidFill>
                <a:effectLst/>
                <a:latin typeface="+mn-lt"/>
              </a:rPr>
              <a:t>una red cohesionada y fiable. En dicha red, se pueden compartir experiencias e información, se pueden analizar casos y puede </a:t>
            </a:r>
            <a:r>
              <a:rPr lang="es-ES" sz="1000" kern="1200" dirty="0" smtClean="0">
                <a:solidFill>
                  <a:schemeClr val="tx1"/>
                </a:solidFill>
                <a:effectLst/>
                <a:latin typeface="+mn-lt"/>
              </a:rPr>
              <a:t>establecerse un consenso y una responsabilidad compartida </a:t>
            </a:r>
            <a:r>
              <a:rPr lang="es-ES" sz="1000" kern="1200" dirty="0" smtClean="0">
                <a:solidFill>
                  <a:schemeClr val="tx1"/>
                </a:solidFill>
                <a:effectLst/>
                <a:latin typeface="+mn-lt"/>
              </a:rPr>
              <a:t>con respecto al curso de acción más apropiado. Estas redes deberían estar formadas por personal procedente de las fuerzas de seguridad, organizaciones de asistencia profesional, ONG y representantes de la comunidad. </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Las intervenciones a medida, adaptadas a las circunstancias locales, son fundamentales: cada persona en riesgo es diferente, por lo que se requiere un enfoque caso por caso. Es importante comprender el trasfondo de las personas, sus reivindicaciones, motivaciones, temores, frustraciones, etc. para poder desarrollar una intervención adecuada. Además de los factores internos, se han de tener en cuenta factores externos tales como el entorno social de la persona y otras circunstancias locales para </a:t>
            </a:r>
            <a:r>
              <a:rPr lang="es-ES" sz="1000" kern="1200" dirty="0" smtClean="0">
                <a:solidFill>
                  <a:schemeClr val="tx1"/>
                </a:solidFill>
                <a:effectLst/>
                <a:latin typeface="+mn-lt"/>
              </a:rPr>
              <a:t>prestar un </a:t>
            </a:r>
            <a:r>
              <a:rPr lang="es-ES" sz="1000" kern="1200" dirty="0" smtClean="0">
                <a:solidFill>
                  <a:schemeClr val="tx1"/>
                </a:solidFill>
                <a:effectLst/>
                <a:latin typeface="+mn-lt"/>
              </a:rPr>
              <a:t>apoyo eficaz.</a:t>
            </a:r>
            <a:endParaRPr lang="es-ES"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13</a:t>
            </a:fld>
            <a:endParaRPr lang="es-ES"/>
          </a:p>
        </p:txBody>
      </p:sp>
    </p:spTree>
    <p:extLst>
      <p:ext uri="{BB962C8B-B14F-4D97-AF65-F5344CB8AC3E}">
        <p14:creationId xmlns:p14="http://schemas.microsoft.com/office/powerpoint/2010/main"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es-ES" sz="1000" dirty="0" smtClean="0"/>
              <a:t>Radicalización = proceso con múltiples factores y diferentes caminos </a:t>
            </a:r>
          </a:p>
          <a:p>
            <a:pPr marL="171450" indent="-171450">
              <a:buFont typeface="Arial" panose="020B0604020202020204" pitchFamily="34" charset="0"/>
              <a:buChar char="•"/>
            </a:pPr>
            <a:r>
              <a:rPr lang="es-ES" sz="1000" dirty="0" smtClean="0"/>
              <a:t>Los jóvenes (sus familias y </a:t>
            </a:r>
            <a:r>
              <a:rPr lang="es-ES" sz="1000" dirty="0" smtClean="0"/>
              <a:t>el entorno social) </a:t>
            </a:r>
            <a:r>
              <a:rPr lang="es-ES" sz="1000" dirty="0" smtClean="0"/>
              <a:t>son víctimas más que autores</a:t>
            </a:r>
          </a:p>
          <a:p>
            <a:pPr marL="171450" lvl="0" indent="-171450">
              <a:buFont typeface="Arial" panose="020B0604020202020204" pitchFamily="34" charset="0"/>
              <a:buChar char="•"/>
            </a:pPr>
            <a:r>
              <a:rPr lang="es-ES" sz="1000" dirty="0" smtClean="0"/>
              <a:t>La prevención consiste en </a:t>
            </a:r>
            <a:r>
              <a:rPr lang="es-ES" sz="1000" dirty="0" smtClean="0"/>
              <a:t>proteger a </a:t>
            </a:r>
            <a:r>
              <a:rPr lang="es-ES" sz="1000" dirty="0" smtClean="0"/>
              <a:t>las personas y </a:t>
            </a:r>
            <a:r>
              <a:rPr lang="es-ES" sz="1000" dirty="0" smtClean="0"/>
              <a:t>grupos vulnerables</a:t>
            </a:r>
            <a:endParaRPr lang="es-ES" sz="1000" dirty="0" smtClean="0"/>
          </a:p>
          <a:p>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El enfoque de la RAN (Radicalisation Awareness Network, Red de Concienciación sobre la Radicalización) dirigido a abordar de una forma eficaz el asunto de la radicalización se resume en el denominado «ADN de la RAN». </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Involucrar y dar formación a los profesionales de primera línea es fundamental: dichos profesionales van a ser el primer punto de contacto para las personas en riesgo. Para poder actuar desde el lado de la prevención, necesitan conocer los indicios de radicalización y saber cómo buscar apoyo para atajar estas señales, pero manteniendo una relación positiva con la persona. </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La prevención es fundamental: es esencial invertir en intervenciones dirigidas a eliminar el caldo de cultivo de la radicalización para prevenir o detener estos procesos lo antes posible. </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Una estrategia interinstitucional es fundamental: para poder prevenir la radicalización y salvaguardar a las personas en situación de riesgo, se necesita la cooperación interinstitucional es necesaria para proporcionar una red cohesionada y fiable. En dicha red, se pueden compartir experiencias e información, se pueden analizar casos y puede haber acuerdo y titularidad compartida con respecto al curso de acción más apropiado. Estas redes deberían estar formadas por personal procedente de las fuerzas de seguridad, organizaciones de asistencia profesional, ONG y representantes de la comunidad. </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Las intervenciones a medida, adaptadas a las circunstancias locales, son fundamentales: cada persona en riesgo es diferente, por lo que se requiere un enfoque caso por caso. Es importante comprender el trasfondo de las personas, sus reivindicaciones, motivaciones, temores, frustraciones, etc. para poder desarrollar una intervención adecuada. Además de los factores internos, se han de tener en cuenta factores externos tales como el entorno social de la persona y otras circunstancias locales para </a:t>
            </a:r>
            <a:r>
              <a:rPr lang="es-ES" sz="1000" kern="1200" dirty="0" smtClean="0">
                <a:solidFill>
                  <a:schemeClr val="tx1"/>
                </a:solidFill>
                <a:effectLst/>
                <a:latin typeface="+mn-lt"/>
              </a:rPr>
              <a:t>prestar un </a:t>
            </a:r>
            <a:r>
              <a:rPr lang="es-ES" sz="1000" kern="1200" dirty="0" smtClean="0">
                <a:solidFill>
                  <a:schemeClr val="tx1"/>
                </a:solidFill>
                <a:effectLst/>
                <a:latin typeface="+mn-lt"/>
              </a:rPr>
              <a:t>apoyo eficaz.</a:t>
            </a:r>
            <a:endParaRPr lang="es-ES" sz="1000" kern="1200" dirty="0" smtClean="0">
              <a:solidFill>
                <a:schemeClr val="tx1"/>
              </a:solidFill>
              <a:effectLst/>
              <a:latin typeface="+mn-lt"/>
              <a:ea typeface="+mn-ea"/>
              <a:cs typeface="+mn-cs"/>
            </a:endParaRP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14</a:t>
            </a:fld>
            <a:endParaRPr lang="es-ES"/>
          </a:p>
        </p:txBody>
      </p:sp>
    </p:spTree>
    <p:extLst>
      <p:ext uri="{BB962C8B-B14F-4D97-AF65-F5344CB8AC3E}">
        <p14:creationId xmlns:p14="http://schemas.microsoft.com/office/powerpoint/2010/main"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s-ES" sz="1000" b="1" u="sng" dirty="0" smtClean="0"/>
              <a:t>Ejemplos de factores de empuje</a:t>
            </a:r>
          </a:p>
          <a:p>
            <a:pPr marL="228600" indent="-228600">
              <a:buFont typeface="Arial" panose="020B0604020202020204" pitchFamily="34" charset="0"/>
              <a:buChar char="•"/>
            </a:pPr>
            <a:r>
              <a:rPr lang="es-ES" sz="1000" dirty="0" smtClean="0"/>
              <a:t>Alimentar los agravios: exclusión, sensación intensa de injusticia, sentimiento de humillación, razonamiento dualista </a:t>
            </a:r>
            <a:r>
              <a:rPr lang="es-ES" sz="1000" dirty="0" smtClean="0"/>
              <a:t>rígido, </a:t>
            </a:r>
            <a:r>
              <a:rPr lang="es-ES" sz="1000" dirty="0" smtClean="0"/>
              <a:t>teorías conspirativas, sensación de victimismo.</a:t>
            </a:r>
          </a:p>
          <a:p>
            <a:pPr marL="228600" indent="-228600">
              <a:buFont typeface="Arial" panose="020B0604020202020204" pitchFamily="34" charset="0"/>
              <a:buChar char="•"/>
            </a:pPr>
            <a:r>
              <a:rPr lang="es-ES" sz="1000" dirty="0" smtClean="0"/>
              <a:t>Alimentar la marginalización: discriminación, movilidad social limitada, bajo nivel educativo, desempleo, delincuencia.</a:t>
            </a:r>
          </a:p>
          <a:p>
            <a:pPr marL="228600" indent="-228600">
              <a:buFont typeface="Arial" panose="020B0604020202020204" pitchFamily="34" charset="0"/>
              <a:buChar char="•"/>
            </a:pPr>
            <a:r>
              <a:rPr lang="es-ES" sz="1000" dirty="0" smtClean="0"/>
              <a:t>Narrativas políticas: principalmente «Occidente está en guerra con el Islam». Además de la prohibición del velo, las crisis de las caricaturas, islamofobia.</a:t>
            </a:r>
          </a:p>
          <a:p>
            <a:pPr marL="228600" indent="-228600">
              <a:buFont typeface="Arial" panose="020B0604020202020204" pitchFamily="34" charset="0"/>
              <a:buChar char="•"/>
            </a:pPr>
            <a:r>
              <a:rPr lang="es-ES" sz="1000" dirty="0" smtClean="0"/>
              <a:t>Reclamar la legitimidad ideológica y religiosa: profecía apocalíptica, interpretación violenta de la yihad, sensación de acoso al Islam y deseo de proteger a la umma, percepción de Occidente como territorio donde se practica el laicismo inmoral.</a:t>
            </a:r>
          </a:p>
          <a:p>
            <a:pPr marL="228600" indent="-228600">
              <a:buFont typeface="Arial" panose="020B0604020202020204" pitchFamily="34" charset="0"/>
              <a:buChar char="•"/>
            </a:pPr>
            <a:r>
              <a:rPr lang="es-ES" sz="1000" dirty="0" smtClean="0"/>
              <a:t>Alimentar las crisis culturales y de identidad: marginalización cultural, falta de sentido de pertenencia a la propia sociedad o a la sociedad de los progenitores, refuerzo de la solidaridad religiosa con los musulmanes de todo el mundo.</a:t>
            </a: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15</a:t>
            </a:fld>
            <a:endParaRPr lang="es-ES"/>
          </a:p>
        </p:txBody>
      </p:sp>
    </p:spTree>
    <p:extLst>
      <p:ext uri="{BB962C8B-B14F-4D97-AF65-F5344CB8AC3E}">
        <p14:creationId xmlns:p14="http://schemas.microsoft.com/office/powerpoint/2010/main"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es-ES" sz="1000" b="1" u="sng" dirty="0" smtClean="0"/>
              <a:t>Debate en pleno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La radicalización presenta varias etapas.</a:t>
            </a:r>
            <a:r>
              <a:rPr lang="es-ES" dirty="0" smtClean="0"/>
              <a:t> </a:t>
            </a:r>
            <a:r>
              <a:rPr lang="es-ES" sz="1000" dirty="0" smtClean="0"/>
              <a:t>¿En qué etapa interviene (quiere intervenir) su organización?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Diversas formas de interacción con sus grupos </a:t>
            </a:r>
            <a:r>
              <a:rPr lang="es-ES" sz="1000" dirty="0" smtClean="0"/>
              <a:t>objetivo. </a:t>
            </a:r>
            <a:r>
              <a:rPr lang="es-ES" sz="1000" dirty="0" smtClean="0"/>
              <a:t>¿Qué elige: discurso de prevención, alternativa, narrativa o contradiscurso?</a:t>
            </a:r>
          </a:p>
          <a:p>
            <a:pPr marL="171450" lvl="0" indent="-171450">
              <a:buFont typeface="Arial" panose="020B0604020202020204" pitchFamily="34" charset="0"/>
              <a:buChar char="•"/>
            </a:pPr>
            <a:r>
              <a:rPr lang="es-ES" sz="1000" dirty="0" smtClean="0"/>
              <a:t>El ámbito local es fundamental. ¿Cómo pueden utilizarse los medios sociales como una herramienta de intervención útil?</a:t>
            </a:r>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16</a:t>
            </a:fld>
            <a:endParaRPr lang="es-ES"/>
          </a:p>
        </p:txBody>
      </p:sp>
    </p:spTree>
    <p:extLst>
      <p:ext uri="{BB962C8B-B14F-4D97-AF65-F5344CB8AC3E}">
        <p14:creationId xmlns:p14="http://schemas.microsoft.com/office/powerpoint/2010/main"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s-ES" sz="1000" kern="1200" dirty="0" smtClean="0">
                <a:solidFill>
                  <a:schemeClr val="tx1"/>
                </a:solidFill>
                <a:effectLst/>
                <a:latin typeface="+mn-lt"/>
              </a:rPr>
              <a:t>Los diseñadores buenos copian, mientras que los diseñadores excepcionales roban: este es un dicho habitual</a:t>
            </a:r>
            <a:r>
              <a:rPr lang="es-ES" dirty="0" smtClean="0"/>
              <a:t> </a:t>
            </a:r>
            <a:r>
              <a:rPr lang="es-ES" sz="1000" kern="1200" dirty="0" smtClean="0">
                <a:solidFill>
                  <a:schemeClr val="tx1"/>
                </a:solidFill>
                <a:effectLst/>
                <a:latin typeface="+mn-lt"/>
              </a:rPr>
              <a:t>en el </a:t>
            </a:r>
            <a:r>
              <a:rPr lang="es-ES" sz="1000" kern="1200" dirty="0" smtClean="0">
                <a:solidFill>
                  <a:schemeClr val="tx1"/>
                </a:solidFill>
                <a:effectLst/>
                <a:latin typeface="+mn-lt"/>
              </a:rPr>
              <a:t>sector </a:t>
            </a:r>
            <a:r>
              <a:rPr lang="es-ES" sz="1000" kern="1200" dirty="0" smtClean="0">
                <a:solidFill>
                  <a:schemeClr val="tx1"/>
                </a:solidFill>
                <a:effectLst/>
                <a:latin typeface="+mn-lt"/>
              </a:rPr>
              <a:t>de la</a:t>
            </a:r>
            <a:r>
              <a:rPr lang="es-ES" dirty="0" smtClean="0"/>
              <a:t> </a:t>
            </a:r>
            <a:r>
              <a:rPr lang="es-ES" sz="1000" kern="1200" dirty="0" smtClean="0">
                <a:solidFill>
                  <a:schemeClr val="tx1"/>
                </a:solidFill>
                <a:effectLst/>
                <a:latin typeface="+mn-lt"/>
              </a:rPr>
              <a:t>publicidad</a:t>
            </a:r>
            <a:endParaRPr lang="es-ES" sz="10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s-ES"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000" kern="1200" dirty="0" smtClean="0">
                <a:solidFill>
                  <a:schemeClr val="tx1"/>
                </a:solidFill>
                <a:effectLst/>
                <a:latin typeface="+mn-lt"/>
              </a:rPr>
              <a:t>¿Está pensando en alguna campaña que le inspira?</a:t>
            </a:r>
            <a:endParaRPr lang="es-ES"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000" kern="1200" dirty="0" smtClean="0">
                <a:solidFill>
                  <a:schemeClr val="tx1"/>
                </a:solidFill>
                <a:effectLst/>
                <a:latin typeface="+mn-lt"/>
              </a:rPr>
              <a:t>A continuación, presentamos una serie de ejemplos de conocidas campañas que podrían inspirarle para crear algo de su propia cosecha:</a:t>
            </a:r>
            <a:endParaRPr lang="es-ES"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000" kern="1200" dirty="0" smtClean="0">
                <a:solidFill>
                  <a:schemeClr val="tx1"/>
                </a:solidFill>
                <a:effectLst/>
                <a:latin typeface="+mn-lt"/>
              </a:rPr>
              <a:t>Not Another Brother (Quilliam Foundation – James Russell)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Netz-gegen-nazis. Realizaron una campaña de activismo al margen de la red y la presentaron en Internet: </a:t>
            </a:r>
            <a:r>
              <a:rPr lang="es-ES" sz="1000" u="sng" dirty="0" smtClean="0">
                <a:hlinkClick r:id="rId3"/>
              </a:rPr>
              <a:t>http://www.netz-gegen-nazis.de</a:t>
            </a:r>
            <a:endParaRPr lang="es-ES" sz="1000" u="sng"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000" u="none"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u="none" baseline="0" dirty="0" smtClean="0"/>
              <a:t>Estos ejemplos se centran solo en combatir la polarización en lugar de ofrecer contranarrativas o narrativas alternativas. Muestran signos de solidaridad y de comunidad.</a:t>
            </a:r>
            <a:endParaRPr lang="es-ES" sz="1000" u="none"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17</a:t>
            </a:fld>
            <a:endParaRPr lang="es-ES"/>
          </a:p>
        </p:txBody>
      </p:sp>
    </p:spTree>
    <p:extLst>
      <p:ext uri="{BB962C8B-B14F-4D97-AF65-F5344CB8AC3E}">
        <p14:creationId xmlns:p14="http://schemas.microsoft.com/office/powerpoint/2010/main"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0" dirty="0" smtClean="0">
                <a:solidFill>
                  <a:schemeClr val="bg1"/>
                </a:solidFill>
              </a:rPr>
              <a:t>https://youtu.be/IjIQ0ctzyZE</a:t>
            </a:r>
            <a:endParaRPr lang="es-ES" sz="1000" b="0" dirty="0" smtClean="0"/>
          </a:p>
          <a:p>
            <a:r>
              <a:rPr lang="es-ES" sz="1000" b="0" dirty="0" smtClean="0"/>
              <a:t>El enlace se refiere al vídeo de YouTube, de 1:41 de duración </a:t>
            </a:r>
            <a:endParaRPr lang="es-ES" sz="10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18</a:t>
            </a:fld>
            <a:endParaRPr lang="es-ES"/>
          </a:p>
        </p:txBody>
      </p:sp>
    </p:spTree>
    <p:extLst>
      <p:ext uri="{BB962C8B-B14F-4D97-AF65-F5344CB8AC3E}">
        <p14:creationId xmlns:p14="http://schemas.microsoft.com/office/powerpoint/2010/main"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u="sng" dirty="0" smtClean="0"/>
              <a:t>Note to trainer: I’ll ride with you started as an online twitter campaign immediately after racial insult event in Australia. The hashtag and its cause became adopted by a national educational programme.</a:t>
            </a:r>
          </a:p>
          <a:p>
            <a:endParaRPr lang="es-ES" sz="1000" dirty="0" smtClean="0"/>
          </a:p>
          <a:p>
            <a:r>
              <a:rPr lang="es-ES" sz="1000" dirty="0" smtClean="0"/>
              <a:t>Diciembre de 2014</a:t>
            </a:r>
          </a:p>
          <a:p>
            <a:r>
              <a:rPr lang="es-ES" sz="1000" dirty="0" smtClean="0"/>
              <a:t>Es posible que la crisis de los rehenes que tuvo lugar en Sídney, Australia, el lunes haya finalizado, pero las circunstancias que rodean al incidente —en el que fallecieron tres personas, incluido el asaltante, y otras cuatro resultaron heridas después de un enfrentamiento que duró dieciséis horas— aún están por esclarecer. Poco se sabe acerca de los motivos de Man Monis, el sospechoso de llevar a cabo el atentado, </a:t>
            </a:r>
            <a:r>
              <a:rPr lang="es-ES" sz="1000" dirty="0" smtClean="0"/>
              <a:t>y de </a:t>
            </a:r>
            <a:r>
              <a:rPr lang="es-ES" sz="1000" dirty="0" smtClean="0"/>
              <a:t>los detalles de la operación policial que puso fin al suceso.</a:t>
            </a:r>
          </a:p>
          <a:p>
            <a:r>
              <a:rPr lang="es-ES" sz="1000" dirty="0" smtClean="0"/>
              <a:t>En medio de esta incertidumbre imperante, se originó un ataque contra los musulmanes australianos. A medida que se iba difundiendo rápidamente información acerca de la situación de los rehenes —incluida la </a:t>
            </a:r>
            <a:r>
              <a:rPr lang="es-ES" sz="1000" dirty="0" smtClean="0"/>
              <a:t>religión y </a:t>
            </a:r>
            <a:r>
              <a:rPr lang="es-ES" sz="1000" dirty="0" smtClean="0"/>
              <a:t>la nacionalidad del atacante, así como la presencia de una bandera negra con las palabras de la shahada, la afirmación de fe musulmana—, el principal hashtag del incidente en Twitter, #SydneySiege, terminó convirtiéndose en un ejemplo del lado más desagradable de Internet, algo que, por otra parte, ocurre de forma puntual y predecible. Se vertieron tuits de corte xenófobo y antimusulmán, y la Liga Australiana de Defensa, una organización de extrema derecha, amenazó con enfrentamientos en el distrito de Lakemba, en Sídney, de mayoría musulmana.</a:t>
            </a:r>
          </a:p>
          <a:p>
            <a:endParaRPr lang="es-ES" sz="1000" dirty="0" smtClean="0"/>
          </a:p>
          <a:p>
            <a:r>
              <a:rPr lang="es-ES" sz="1000" dirty="0" smtClean="0"/>
              <a:t>Facebook</a:t>
            </a:r>
          </a:p>
          <a:p>
            <a:r>
              <a:rPr lang="es-ES" sz="1000" dirty="0" smtClean="0"/>
              <a:t>En un tren, un pasajero habría observado a una mujer musulmana quitándose el hiyab, al parecer, por el temor de ser objeto de represalias. El pasajero le dijo que se lo volviera a poner y le ofreció acompañarla en señal de solidaridad. Así comenzó #IllRideWithYou. El hashtag se hizo viral y actualmente sigue siendo tendencia mundial, horas después de la finalización de la crisis de los rehenes.</a:t>
            </a:r>
          </a:p>
          <a:p>
            <a:endParaRPr lang="es-ES" sz="1000" dirty="0" smtClean="0"/>
          </a:p>
          <a:p>
            <a:r>
              <a:rPr lang="es-ES" sz="1000" dirty="0" smtClean="0"/>
              <a:t>Fuente: https://www.theatlantic.com/international/archive/2014/12/illridewithyou-hashtag-sydney-siege-anti-islam-australia/383765/</a:t>
            </a: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19</a:t>
            </a:fld>
            <a:endParaRPr lang="es-ES"/>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20</a:t>
            </a:fld>
            <a:endParaRPr lang="es-ES"/>
          </a:p>
        </p:txBody>
      </p:sp>
    </p:spTree>
    <p:extLst>
      <p:ext uri="{BB962C8B-B14F-4D97-AF65-F5344CB8AC3E}">
        <p14:creationId xmlns:p14="http://schemas.microsoft.com/office/powerpoint/2010/main"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kern="1200" dirty="0" smtClean="0">
                <a:solidFill>
                  <a:schemeClr val="tx1"/>
                </a:solidFill>
                <a:effectLst/>
                <a:latin typeface="+mn-lt"/>
              </a:rPr>
              <a:t>Donate</a:t>
            </a:r>
            <a:r>
              <a:rPr lang="es-ES" smtClean="0"/>
              <a:t> </a:t>
            </a:r>
            <a:r>
              <a:rPr lang="es-ES" sz="1000" b="1" kern="1200" dirty="0" smtClean="0">
                <a:solidFill>
                  <a:schemeClr val="tx1"/>
                </a:solidFill>
                <a:effectLst/>
                <a:latin typeface="+mn-lt"/>
              </a:rPr>
              <a:t>the</a:t>
            </a:r>
            <a:r>
              <a:rPr lang="es-ES" smtClean="0"/>
              <a:t> </a:t>
            </a:r>
            <a:r>
              <a:rPr lang="es-ES" sz="1000" b="1" kern="1200" dirty="0" smtClean="0">
                <a:solidFill>
                  <a:schemeClr val="tx1"/>
                </a:solidFill>
                <a:effectLst/>
                <a:latin typeface="+mn-lt"/>
              </a:rPr>
              <a:t>hate</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Campaña en la que cada caso de discurso del odio documentado se convierte en una donación para los refugiados. </a:t>
            </a:r>
          </a:p>
          <a:p>
            <a:r>
              <a:rPr lang="es-ES" sz="1000" u="sng" kern="1200" dirty="0" smtClean="0">
                <a:solidFill>
                  <a:schemeClr val="tx1"/>
                </a:solidFill>
                <a:effectLst/>
                <a:latin typeface="+mn-lt"/>
                <a:hlinkClick r:id="rId3"/>
              </a:rPr>
              <a:t>https://www.youtube.com/watch?v=ykH6peLv1wk</a:t>
            </a:r>
            <a:r>
              <a:rPr lang="es-ES" sz="1000" u="none" kern="1200" dirty="0" smtClean="0">
                <a:solidFill>
                  <a:schemeClr val="tx1"/>
                </a:solidFill>
                <a:effectLst/>
                <a:latin typeface="+mn-lt"/>
              </a:rPr>
              <a:t> (vídeo eliminado)</a:t>
            </a:r>
          </a:p>
          <a:p>
            <a:r>
              <a:rPr lang="es-ES" sz="1000" u="sng" kern="1200" dirty="0" smtClean="0">
                <a:solidFill>
                  <a:schemeClr val="tx1"/>
                </a:solidFill>
                <a:effectLst/>
                <a:latin typeface="+mn-lt"/>
                <a:hlinkClick r:id="rId4"/>
              </a:rPr>
              <a:t>http://www.hasshilft.de/index_en.html</a:t>
            </a:r>
            <a:r>
              <a:rPr lang="es-ES" smtClean="0"/>
              <a:t> </a:t>
            </a: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21</a:t>
            </a:fld>
            <a:endParaRPr lang="es-ES"/>
          </a:p>
        </p:txBody>
      </p:sp>
    </p:spTree>
    <p:extLst>
      <p:ext uri="{BB962C8B-B14F-4D97-AF65-F5344CB8AC3E}">
        <p14:creationId xmlns:p14="http://schemas.microsoft.com/office/powerpoint/2010/main"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0" u="sng" baseline="0" dirty="0" smtClean="0">
                <a:solidFill>
                  <a:srgbClr val="FF0000"/>
                </a:solidFill>
              </a:rPr>
              <a:t>Following the GAMMMA sections, participants can make use of a template to take notes during the day</a:t>
            </a:r>
            <a:endParaRPr lang="es-ES" sz="1000" b="0" u="sng" dirty="0" smtClean="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0" u="sng" dirty="0" smtClean="0">
                <a:solidFill>
                  <a:srgbClr val="FF0000"/>
                </a:solidFill>
              </a:rPr>
              <a:t>The objective is to help empower CSOs to carry out effective campaigns and to shorten their learning curve by sharing experiences of earlier campaigns.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a:t>
            </a:fld>
            <a:endParaRPr lang="es-ES"/>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dirty="0" smtClean="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es-ES" sz="1000" b="0" i="0" u="none" strike="noStrike" baseline="0" dirty="0" smtClean="0"/>
              <a:t>Nazis against Nazis - Exit Deutschland Campaign Wunsiedel [en inglés]</a:t>
            </a:r>
          </a:p>
          <a:p>
            <a:endParaRPr lang="es-ES" sz="1000" b="1" kern="1200" dirty="0" smtClean="0">
              <a:solidFill>
                <a:schemeClr val="tx1"/>
              </a:solidFill>
              <a:effectLst/>
              <a:latin typeface="+mn-lt"/>
              <a:ea typeface="+mn-ea"/>
              <a:cs typeface="+mn-cs"/>
            </a:endParaRPr>
          </a:p>
          <a:p>
            <a:r>
              <a:rPr lang="es-ES" sz="1000" b="1" kern="1200" dirty="0" smtClean="0">
                <a:solidFill>
                  <a:schemeClr val="tx1"/>
                </a:solidFill>
                <a:effectLst/>
                <a:latin typeface="+mn-lt"/>
              </a:rPr>
              <a:t>Nazis</a:t>
            </a:r>
            <a:r>
              <a:rPr lang="es-ES" dirty="0" smtClean="0"/>
              <a:t> </a:t>
            </a:r>
            <a:r>
              <a:rPr lang="es-ES" sz="1000" b="1" kern="1200" dirty="0" smtClean="0">
                <a:solidFill>
                  <a:schemeClr val="tx1"/>
                </a:solidFill>
                <a:effectLst/>
                <a:latin typeface="+mn-lt"/>
              </a:rPr>
              <a:t>against</a:t>
            </a:r>
            <a:r>
              <a:rPr lang="es-ES" dirty="0" smtClean="0"/>
              <a:t> </a:t>
            </a:r>
            <a:r>
              <a:rPr lang="es-ES" sz="1000" b="1" kern="1200" dirty="0" smtClean="0">
                <a:solidFill>
                  <a:schemeClr val="tx1"/>
                </a:solidFill>
                <a:effectLst/>
                <a:latin typeface="+mn-lt"/>
              </a:rPr>
              <a:t>Nazis</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Durante una marcha de protesta</a:t>
            </a:r>
            <a:r>
              <a:rPr lang="es-ES" dirty="0" smtClean="0"/>
              <a:t> </a:t>
            </a:r>
            <a:r>
              <a:rPr lang="es-ES" sz="1000" kern="1200" baseline="0" dirty="0" smtClean="0">
                <a:solidFill>
                  <a:schemeClr val="tx1"/>
                </a:solidFill>
                <a:effectLst/>
                <a:latin typeface="+mn-lt"/>
              </a:rPr>
              <a:t>de un grupo de neonazis,</a:t>
            </a:r>
            <a:r>
              <a:rPr lang="es-ES" dirty="0" smtClean="0"/>
              <a:t> </a:t>
            </a:r>
            <a:r>
              <a:rPr lang="es-ES" sz="1000" kern="1200" baseline="0" dirty="0" smtClean="0">
                <a:solidFill>
                  <a:schemeClr val="tx1"/>
                </a:solidFill>
                <a:effectLst/>
                <a:latin typeface="+mn-lt"/>
              </a:rPr>
              <a:t>cada metro que</a:t>
            </a:r>
            <a:r>
              <a:rPr lang="es-ES" dirty="0" smtClean="0"/>
              <a:t> </a:t>
            </a:r>
            <a:r>
              <a:rPr lang="es-ES" sz="1000" kern="1200" baseline="0" dirty="0" smtClean="0">
                <a:solidFill>
                  <a:schemeClr val="tx1"/>
                </a:solidFill>
                <a:effectLst/>
                <a:latin typeface="+mn-lt"/>
              </a:rPr>
              <a:t>recorrían estaba patrocinado,</a:t>
            </a:r>
            <a:r>
              <a:rPr lang="es-ES" dirty="0" smtClean="0"/>
              <a:t>  </a:t>
            </a:r>
            <a:r>
              <a:rPr lang="es-ES" sz="1000" kern="1200" baseline="0" dirty="0" smtClean="0">
                <a:solidFill>
                  <a:schemeClr val="tx1"/>
                </a:solidFill>
                <a:effectLst/>
                <a:latin typeface="+mn-lt"/>
              </a:rPr>
              <a:t>entre</a:t>
            </a:r>
            <a:r>
              <a:rPr lang="es-ES" dirty="0" smtClean="0"/>
              <a:t> </a:t>
            </a:r>
            <a:r>
              <a:rPr lang="es-ES" sz="1000" kern="1200" baseline="0" dirty="0" smtClean="0">
                <a:solidFill>
                  <a:schemeClr val="tx1"/>
                </a:solidFill>
                <a:effectLst/>
                <a:latin typeface="+mn-lt"/>
              </a:rPr>
              <a:t>otras organizaciones, por asociaciones</a:t>
            </a:r>
            <a:r>
              <a:rPr lang="es-ES" dirty="0" smtClean="0"/>
              <a:t> </a:t>
            </a:r>
            <a:r>
              <a:rPr lang="es-ES" sz="1000" kern="1200" baseline="0" dirty="0" smtClean="0">
                <a:solidFill>
                  <a:schemeClr val="tx1"/>
                </a:solidFill>
                <a:effectLst/>
                <a:latin typeface="+mn-lt"/>
              </a:rPr>
              <a:t>en favor de los refugiados.</a:t>
            </a:r>
          </a:p>
          <a:p>
            <a:r>
              <a:rPr lang="es-ES" sz="1000" kern="1200" dirty="0" smtClean="0">
                <a:solidFill>
                  <a:schemeClr val="tx1"/>
                </a:solidFill>
                <a:effectLst/>
                <a:latin typeface="+mn-lt"/>
              </a:rPr>
              <a:t> </a:t>
            </a:r>
          </a:p>
          <a:p>
            <a:r>
              <a:rPr lang="es-ES" sz="1000" kern="1200" dirty="0" smtClean="0">
                <a:solidFill>
                  <a:schemeClr val="tx1"/>
                </a:solidFill>
                <a:effectLst/>
                <a:latin typeface="+mn-lt"/>
              </a:rPr>
              <a:t>Vídeo: </a:t>
            </a:r>
            <a:r>
              <a:rPr lang="es-ES" sz="1000" u="sng" kern="1200" dirty="0" smtClean="0">
                <a:solidFill>
                  <a:schemeClr val="tx1"/>
                </a:solidFill>
                <a:effectLst/>
                <a:latin typeface="+mn-lt"/>
                <a:hlinkClick r:id="rId3"/>
              </a:rPr>
              <a:t>https://www.youtube.com/watch?v=KvjIYl_Nlao</a:t>
            </a:r>
            <a:r>
              <a:rPr lang="es-ES" dirty="0" smtClean="0"/>
              <a:t> </a:t>
            </a:r>
          </a:p>
          <a:p>
            <a:r>
              <a:rPr lang="es-ES" sz="1000" kern="1200" dirty="0" smtClean="0">
                <a:solidFill>
                  <a:schemeClr val="tx1"/>
                </a:solidFill>
                <a:effectLst/>
                <a:latin typeface="+mn-lt"/>
              </a:rPr>
              <a:t>Sitio web: </a:t>
            </a:r>
            <a:r>
              <a:rPr lang="es-ES" sz="1000" u="sng" kern="1200" dirty="0" smtClean="0">
                <a:solidFill>
                  <a:schemeClr val="tx1"/>
                </a:solidFill>
                <a:effectLst/>
                <a:latin typeface="+mn-lt"/>
                <a:hlinkClick r:id="rId4"/>
              </a:rPr>
              <a:t>http</a:t>
            </a:r>
            <a:r>
              <a:rPr lang="es-ES" sz="1000" u="sng" kern="1200" dirty="0" smtClean="0">
                <a:solidFill>
                  <a:schemeClr val="tx1"/>
                </a:solidFill>
                <a:effectLst/>
                <a:latin typeface="+mn-lt"/>
                <a:hlinkClick r:id="rId4"/>
              </a:rPr>
              <a:t>://www.exit-deutschland.de/english/</a:t>
            </a:r>
            <a:endParaRPr lang="es-ES"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22</a:t>
            </a:fld>
            <a:endParaRPr lang="es-ES"/>
          </a:p>
        </p:txBody>
      </p:sp>
    </p:spTree>
    <p:extLst>
      <p:ext uri="{BB962C8B-B14F-4D97-AF65-F5344CB8AC3E}">
        <p14:creationId xmlns:p14="http://schemas.microsoft.com/office/powerpoint/2010/main"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23</a:t>
            </a:fld>
            <a:endParaRPr lang="es-ES"/>
          </a:p>
        </p:txBody>
      </p:sp>
    </p:spTree>
    <p:extLst>
      <p:ext uri="{BB962C8B-B14F-4D97-AF65-F5344CB8AC3E}">
        <p14:creationId xmlns:p14="http://schemas.microsoft.com/office/powerpoint/2010/main"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24</a:t>
            </a:fld>
            <a:endParaRPr lang="es-ES"/>
          </a:p>
        </p:txBody>
      </p:sp>
    </p:spTree>
    <p:extLst>
      <p:ext uri="{BB962C8B-B14F-4D97-AF65-F5344CB8AC3E}">
        <p14:creationId xmlns:p14="http://schemas.microsoft.com/office/powerpoint/2010/main"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25</a:t>
            </a:fld>
            <a:endParaRPr lang="es-ES"/>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1" dirty="0" smtClean="0"/>
              <a:t>En esta diapositiva y en las tres siguientes se define el significado de la creación de campañas. Aquí, también compartimos algunas sugerencias en cuanto a la relación entre los contenidos que están dentro y fuera de Internet. </a:t>
            </a:r>
            <a:endParaRPr lang="es-ES" sz="1000" baseline="0" dirty="0" smtClean="0"/>
          </a:p>
          <a:p>
            <a:pPr marL="0" indent="0">
              <a:buFont typeface="Arial" panose="020B0604020202020204" pitchFamily="34" charset="0"/>
              <a:buNone/>
            </a:pPr>
            <a:endParaRPr lang="es-ES" sz="1000" dirty="0" smtClean="0"/>
          </a:p>
          <a:p>
            <a:pPr marL="171450" indent="-171450">
              <a:buFont typeface="Arial" panose="020B0604020202020204" pitchFamily="34" charset="0"/>
              <a:buChar char="•"/>
            </a:pPr>
            <a:r>
              <a:rPr lang="es-ES" sz="1000" dirty="0" smtClean="0"/>
              <a:t>Internet es un espacio abierto. La gente </a:t>
            </a:r>
            <a:r>
              <a:rPr lang="es-ES" sz="1000" dirty="0" smtClean="0"/>
              <a:t>responde. </a:t>
            </a:r>
            <a:r>
              <a:rPr lang="es-ES" sz="1000" dirty="0" smtClean="0"/>
              <a:t>Las publicaciones, los tuits y los vídeos </a:t>
            </a:r>
            <a:r>
              <a:rPr lang="es-ES" sz="1000" dirty="0" smtClean="0"/>
              <a:t>tendrán</a:t>
            </a:r>
            <a:r>
              <a:rPr lang="es-ES" sz="1000" baseline="0" dirty="0" smtClean="0"/>
              <a:t> </a:t>
            </a:r>
            <a:r>
              <a:rPr lang="es-ES" sz="1000" dirty="0" smtClean="0"/>
              <a:t>tanto </a:t>
            </a:r>
            <a:r>
              <a:rPr lang="es-ES" sz="1000" dirty="0" smtClean="0"/>
              <a:t>partidarios como detractores.</a:t>
            </a:r>
          </a:p>
          <a:p>
            <a:pPr marL="171450" indent="-171450">
              <a:buFont typeface="Arial" panose="020B0604020202020204" pitchFamily="34" charset="0"/>
              <a:buChar char="•"/>
            </a:pPr>
            <a:r>
              <a:rPr lang="es-ES" sz="1000" dirty="0" smtClean="0"/>
              <a:t>Ejemplo: #Blacklivesmatter no se coordina desde un único lugar.</a:t>
            </a:r>
          </a:p>
          <a:p>
            <a:pPr marL="171450" indent="-171450">
              <a:buFont typeface="Arial" panose="020B0604020202020204" pitchFamily="34" charset="0"/>
              <a:buChar char="•"/>
            </a:pPr>
            <a:endParaRPr lang="es-ES" sz="1000" baseline="0" dirty="0" smtClean="0"/>
          </a:p>
          <a:p>
            <a:r>
              <a:rPr lang="es-ES" sz="1000" dirty="0" smtClean="0">
                <a:latin typeface="Corbel" panose="020B0503020204020204" pitchFamily="34" charset="0"/>
              </a:rPr>
              <a:t>Twitter define las campañas en Internet como «unir los puntos» &gt; la gente se suma a la conversación que uno inicia y aporta sus propias opiniones y experiencias.</a:t>
            </a:r>
          </a:p>
          <a:p>
            <a:pPr marL="0" indent="0">
              <a:buFont typeface="Arial" panose="020B0604020202020204" pitchFamily="34" charset="0"/>
              <a:buNone/>
            </a:pPr>
            <a:endParaRPr lang="es-ES" sz="1000" baseline="0" dirty="0" smtClean="0"/>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26</a:t>
            </a:fld>
            <a:endParaRPr lang="es-ES"/>
          </a:p>
        </p:txBody>
      </p:sp>
    </p:spTree>
    <p:extLst>
      <p:ext uri="{BB962C8B-B14F-4D97-AF65-F5344CB8AC3E}">
        <p14:creationId xmlns:p14="http://schemas.microsoft.com/office/powerpoint/2010/main"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sng" dirty="0" smtClean="0"/>
              <a:t>La comunicación cotidiana </a:t>
            </a:r>
            <a:r>
              <a:rPr lang="es-ES" sz="1000" b="1" u="sng" dirty="0" smtClean="0"/>
              <a:t>abarca</a:t>
            </a:r>
            <a:endParaRPr lang="es-ES" sz="1000" b="1" u="sng" dirty="0" smtClean="0"/>
          </a:p>
          <a:p>
            <a:r>
              <a:rPr lang="es-ES" sz="1000" baseline="0" dirty="0" smtClean="0"/>
              <a:t>Acciones dirigidas a dar a conocer su organización y las actividades que </a:t>
            </a:r>
            <a:r>
              <a:rPr lang="es-ES" sz="1000" baseline="0" dirty="0" smtClean="0"/>
              <a:t>ésta </a:t>
            </a:r>
            <a:r>
              <a:rPr lang="es-ES" sz="1000" baseline="0" dirty="0" smtClean="0"/>
              <a:t>lleva a cabo entre sus públicos </a:t>
            </a:r>
            <a:r>
              <a:rPr lang="es-ES" sz="1000" baseline="0" dirty="0" smtClean="0"/>
              <a:t>objetivo.</a:t>
            </a:r>
            <a:endParaRPr lang="es-ES" sz="1000" baseline="0" dirty="0" smtClean="0"/>
          </a:p>
          <a:p>
            <a:r>
              <a:rPr lang="es-ES" sz="1000" baseline="0" dirty="0" smtClean="0"/>
              <a:t>Información periódica, por ejemplo, acerca de calendarios de actividades.</a:t>
            </a:r>
          </a:p>
          <a:p>
            <a:r>
              <a:rPr lang="es-ES" sz="1000" baseline="0" dirty="0" smtClean="0"/>
              <a:t>Compartir datos y cifras relevantes en su campo de interés.</a:t>
            </a:r>
          </a:p>
          <a:p>
            <a:r>
              <a:rPr lang="es-ES" sz="1000" baseline="0" dirty="0" smtClean="0"/>
              <a:t>Informes y comunicados de prensa que </a:t>
            </a:r>
            <a:r>
              <a:rPr lang="es-ES" sz="1000" baseline="0" dirty="0" smtClean="0"/>
              <a:t>dan </a:t>
            </a:r>
            <a:r>
              <a:rPr lang="es-ES" sz="1000" baseline="0" dirty="0" smtClean="0"/>
              <a:t>a conocer sus actividades y los resultados de las mismas al público en general.</a:t>
            </a:r>
          </a:p>
          <a:p>
            <a:r>
              <a:rPr lang="es-ES" sz="1000" baseline="0" dirty="0" smtClean="0"/>
              <a:t>Informes anuales, etc.</a:t>
            </a:r>
          </a:p>
          <a:p>
            <a:endParaRPr lang="es-ES" sz="1000" baseline="0" dirty="0" smtClean="0"/>
          </a:p>
          <a:p>
            <a:r>
              <a:rPr lang="es-ES" sz="1000" b="1" u="sng" baseline="0" dirty="0" smtClean="0"/>
              <a:t>La comunicación reactiva </a:t>
            </a:r>
            <a:r>
              <a:rPr lang="es-ES" sz="1000" b="1" u="sng" baseline="0" dirty="0" smtClean="0"/>
              <a:t>abarca</a:t>
            </a:r>
            <a:endParaRPr lang="es-ES" sz="1000" b="1" u="sng" baseline="0" dirty="0" smtClean="0"/>
          </a:p>
          <a:p>
            <a:r>
              <a:rPr lang="es-ES" sz="1000" baseline="0" dirty="0" smtClean="0"/>
              <a:t>Comunicados de prensa, reuniones, publicaciones, tuits, etc. que se originan (inmediatamente) después de algún tipo de acontecimiento externo, por ejemplo, un atentado terrorista, una declaración provocadora por parte de un político, una decisión adoptada por el consistorio municipal, etc.</a:t>
            </a:r>
          </a:p>
          <a:p>
            <a:r>
              <a:rPr lang="es-ES" sz="1000" baseline="0" dirty="0" smtClean="0"/>
              <a:t>El objetivo es establecer su posición o hacer que la gente </a:t>
            </a:r>
            <a:r>
              <a:rPr lang="es-ES" sz="1000" baseline="0" dirty="0" smtClean="0"/>
              <a:t>exprese su </a:t>
            </a:r>
            <a:r>
              <a:rPr lang="es-ES" sz="1000" baseline="0" dirty="0" smtClean="0"/>
              <a:t>opinión acerca del acontecimiento o </a:t>
            </a:r>
            <a:r>
              <a:rPr lang="es-ES" sz="1000" baseline="0" dirty="0" smtClean="0"/>
              <a:t>combata los </a:t>
            </a:r>
            <a:r>
              <a:rPr lang="es-ES" sz="1000" baseline="0" dirty="0" smtClean="0"/>
              <a:t>efectos del acontecimiento, por ejemplo, </a:t>
            </a:r>
            <a:r>
              <a:rPr lang="es-ES" sz="1000" baseline="0" dirty="0" smtClean="0"/>
              <a:t>el deterioro de </a:t>
            </a:r>
            <a:r>
              <a:rPr lang="es-ES" sz="1000" baseline="0" dirty="0" smtClean="0"/>
              <a:t>la imagen de su público objetivo entre el público en general.</a:t>
            </a:r>
          </a:p>
          <a:p>
            <a:r>
              <a:rPr lang="es-ES" sz="1000" baseline="0" dirty="0" smtClean="0"/>
              <a:t>Puede formar parte de una campaña más amplia, pero puede ser también una iniciativa de comunicación independiente.</a:t>
            </a:r>
          </a:p>
          <a:p>
            <a:endParaRPr lang="es-ES" sz="1000" baseline="0" dirty="0" smtClean="0"/>
          </a:p>
          <a:p>
            <a:r>
              <a:rPr lang="es-ES" sz="1000" b="1" u="sng" baseline="0" dirty="0" smtClean="0"/>
              <a:t>Creación de campañas</a:t>
            </a:r>
          </a:p>
          <a:p>
            <a:r>
              <a:rPr lang="es-ES" sz="1000" baseline="0" dirty="0" smtClean="0"/>
              <a:t>Una campaña es un conjunto coherente y uniforme de intervenciones, acciones, medios y mensajes durante un periodo de tiempo determinado </a:t>
            </a:r>
            <a:r>
              <a:rPr lang="es-ES" sz="1000" baseline="0" dirty="0" smtClean="0"/>
              <a:t>que persigue un </a:t>
            </a:r>
            <a:r>
              <a:rPr lang="es-ES" sz="1000" baseline="0" dirty="0" smtClean="0"/>
              <a:t>objetivo </a:t>
            </a:r>
            <a:r>
              <a:rPr lang="es-ES" sz="1000" baseline="0" dirty="0" smtClean="0"/>
              <a:t>claro y </a:t>
            </a:r>
            <a:r>
              <a:rPr lang="es-ES" sz="1000" baseline="0" dirty="0" smtClean="0"/>
              <a:t>reconocible tanto por su propio personal y voluntarios, como por su público objetivo o el público en general. El objetivo puede enmarcarse dentro de una llamada a la acción. Lo que se pretende es que la gente empiece a hacer algo (o que deje de hacerlo). Por ejemplo, comprar un coche, votar por un candidato, solicitar una beca o suscribirse a un boletín. Una campaña siempre tiene un público objetivo claramente definido. </a:t>
            </a:r>
            <a:r>
              <a:rPr lang="es-ES" sz="1000" baseline="0" dirty="0" smtClean="0"/>
              <a:t>Para que una campaña sea buena, </a:t>
            </a:r>
            <a:r>
              <a:rPr lang="es-ES" sz="1000" baseline="0" dirty="0" smtClean="0"/>
              <a:t>todas las acciones se centran en </a:t>
            </a:r>
            <a:r>
              <a:rPr lang="es-ES" sz="1000" baseline="0" dirty="0" smtClean="0"/>
              <a:t>ese </a:t>
            </a:r>
            <a:r>
              <a:rPr lang="es-ES" sz="1000" baseline="0" dirty="0" smtClean="0"/>
              <a:t>grupo objetivo y no en terceros. Sin embargo, no debe desatender la respuesta que su campaña puede generar entre grupos distintos de su público objetivo. Podría hacerse evidente que no </a:t>
            </a:r>
            <a:r>
              <a:rPr lang="es-ES" sz="1000" baseline="0" dirty="0" smtClean="0"/>
              <a:t>puede </a:t>
            </a:r>
            <a:r>
              <a:rPr lang="es-ES" sz="1000" baseline="0" dirty="0" smtClean="0"/>
              <a:t>hacer caso omiso </a:t>
            </a:r>
            <a:r>
              <a:rPr lang="es-ES" sz="1000" baseline="0" dirty="0" smtClean="0"/>
              <a:t>de </a:t>
            </a:r>
            <a:r>
              <a:rPr lang="es-ES" sz="1000" baseline="0" dirty="0" smtClean="0"/>
              <a:t>estas respuestas </a:t>
            </a:r>
            <a:r>
              <a:rPr lang="es-ES" sz="1000" baseline="0" dirty="0" smtClean="0"/>
              <a:t>si éstas interfieren </a:t>
            </a:r>
            <a:r>
              <a:rPr lang="es-ES" sz="1000" baseline="0" dirty="0" smtClean="0"/>
              <a:t>en su estrategia.</a:t>
            </a:r>
            <a:endParaRPr lang="es-ES" sz="1000" dirty="0" smtClean="0">
              <a:latin typeface="Corbel" panose="020B0503020204020204" pitchFamily="34" charset="0"/>
            </a:endParaRPr>
          </a:p>
          <a:p>
            <a:endParaRPr lang="es-E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27</a:t>
            </a:fld>
            <a:endParaRPr lang="es-ES"/>
          </a:p>
        </p:txBody>
      </p:sp>
    </p:spTree>
    <p:extLst>
      <p:ext uri="{BB962C8B-B14F-4D97-AF65-F5344CB8AC3E}">
        <p14:creationId xmlns:p14="http://schemas.microsoft.com/office/powerpoint/2010/main"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1" dirty="0" smtClean="0"/>
              <a:t>Las estrategias de comunicación </a:t>
            </a:r>
            <a:r>
              <a:rPr lang="es-ES" sz="1000" b="1" dirty="0" smtClean="0"/>
              <a:t>y </a:t>
            </a:r>
            <a:r>
              <a:rPr lang="es-ES" sz="1000" b="1" dirty="0" smtClean="0"/>
              <a:t>de las campañas siempre combinan acciones dentro y fuera de Internet</a:t>
            </a:r>
          </a:p>
          <a:p>
            <a:pPr marL="171450" indent="-171450">
              <a:buFont typeface="Arial" panose="020B0604020202020204" pitchFamily="34" charset="0"/>
              <a:buChar char="•"/>
            </a:pPr>
            <a:r>
              <a:rPr lang="es-ES" sz="1000" baseline="0" dirty="0" smtClean="0"/>
              <a:t>Noteingang es un ejemplo </a:t>
            </a:r>
            <a:r>
              <a:rPr lang="es-ES" sz="1000" baseline="0" dirty="0" smtClean="0"/>
              <a:t>ya antiguo </a:t>
            </a:r>
            <a:r>
              <a:rPr lang="es-ES" sz="1000" baseline="0" dirty="0" smtClean="0"/>
              <a:t>de una exitosa campaña alemana que tenía por finalidad contrarrestar las agresiones violentas y racistas que tuvieron lugar en los primeros años del siglo XXI</a:t>
            </a:r>
            <a:r>
              <a:rPr lang="es-ES" dirty="0" smtClean="0"/>
              <a:t>.</a:t>
            </a:r>
            <a:r>
              <a:rPr lang="es-ES" sz="1000" baseline="0" dirty="0" smtClean="0"/>
              <a:t> </a:t>
            </a:r>
          </a:p>
          <a:p>
            <a:pPr marL="171450" indent="-171450">
              <a:buFont typeface="Arial" panose="020B0604020202020204" pitchFamily="34" charset="0"/>
              <a:buChar char="•"/>
            </a:pPr>
            <a:r>
              <a:rPr lang="es-ES" sz="1000" baseline="0" dirty="0" smtClean="0"/>
              <a:t>Vio la luz mucho antes de que se generalizase el uso de Internet. </a:t>
            </a:r>
          </a:p>
          <a:p>
            <a:pPr marL="171450" indent="-171450">
              <a:buFont typeface="Arial" panose="020B0604020202020204" pitchFamily="34" charset="0"/>
              <a:buChar char="•"/>
            </a:pPr>
            <a:r>
              <a:rPr lang="es-ES" sz="1000" baseline="0" dirty="0" smtClean="0"/>
              <a:t>Consistió, entre otras cosas, en señales </a:t>
            </a:r>
            <a:r>
              <a:rPr lang="es-ES" sz="1000" baseline="0" dirty="0" smtClean="0"/>
              <a:t>que </a:t>
            </a:r>
            <a:r>
              <a:rPr lang="es-ES" sz="1000" baseline="0" dirty="0" smtClean="0"/>
              <a:t>los dueños de bares, propietarios de establecimientos y particulares </a:t>
            </a:r>
            <a:r>
              <a:rPr lang="es-ES" sz="1000" baseline="0" dirty="0" smtClean="0"/>
              <a:t>podían </a:t>
            </a:r>
            <a:r>
              <a:rPr lang="es-ES" sz="1000" baseline="0" dirty="0" smtClean="0"/>
              <a:t>colocar en sus puertas y ventanas para indicar que eran espacios seguros donde la gente podía resguardarse en caso de ser objeto de una agresión o una amenaza en la calle. </a:t>
            </a:r>
          </a:p>
          <a:p>
            <a:pPr marL="171450" indent="-171450">
              <a:buFont typeface="Arial" panose="020B0604020202020204" pitchFamily="34" charset="0"/>
              <a:buChar char="•"/>
            </a:pPr>
            <a:r>
              <a:rPr lang="es-ES" sz="1000" baseline="0" dirty="0" smtClean="0"/>
              <a:t>Fue interesante la rapidez con la que se difundió esta campaña (a pesar de la ausencia por entonces de medios como Twitter o Facebook), así como su sencillez y la claridad del mensaje.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28</a:t>
            </a:fld>
            <a:endParaRPr lang="es-ES"/>
          </a:p>
        </p:txBody>
      </p:sp>
    </p:spTree>
    <p:extLst>
      <p:ext uri="{BB962C8B-B14F-4D97-AF65-F5344CB8AC3E}">
        <p14:creationId xmlns:p14="http://schemas.microsoft.com/office/powerpoint/2010/main"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kern="1200" dirty="0" smtClean="0">
                <a:solidFill>
                  <a:schemeClr val="tx1"/>
                </a:solidFill>
                <a:effectLst/>
                <a:latin typeface="+mn-lt"/>
              </a:rPr>
              <a:t>Madres de la Plaza de Mayo (35 años)</a:t>
            </a:r>
          </a:p>
          <a:p>
            <a:r>
              <a:rPr lang="es-ES" sz="1000" u="sng" kern="1200" dirty="0" smtClean="0">
                <a:solidFill>
                  <a:schemeClr val="tx1"/>
                </a:solidFill>
                <a:effectLst/>
                <a:latin typeface="+mn-lt"/>
                <a:hlinkClick r:id="rId3"/>
              </a:rPr>
              <a:t>http://www.bbc.com/news/world-latin-america-17847134</a:t>
            </a:r>
            <a:endParaRPr lang="es-ES" sz="1000" kern="1200" dirty="0" smtClean="0">
              <a:solidFill>
                <a:schemeClr val="tx1"/>
              </a:solidFill>
              <a:effectLst/>
              <a:latin typeface="+mn-lt"/>
              <a:ea typeface="+mn-ea"/>
              <a:cs typeface="+mn-cs"/>
            </a:endParaRP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29</a:t>
            </a:fld>
            <a:endParaRPr lang="es-ES"/>
          </a:p>
        </p:txBody>
      </p:sp>
    </p:spTree>
    <p:extLst>
      <p:ext uri="{BB962C8B-B14F-4D97-AF65-F5344CB8AC3E}">
        <p14:creationId xmlns:p14="http://schemas.microsoft.com/office/powerpoint/2010/main"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1" dirty="0" smtClean="0"/>
              <a:t>Estas preguntas le guiarán a </a:t>
            </a:r>
            <a:r>
              <a:rPr lang="es-ES" sz="1000" b="1" dirty="0" smtClean="0"/>
              <a:t>lo largo del </a:t>
            </a:r>
            <a:r>
              <a:rPr lang="es-ES" sz="1000" b="1" dirty="0" smtClean="0"/>
              <a:t>proceso de preparación de una estrategia de campaña de contranarrativa o narrativa alternativa </a:t>
            </a:r>
            <a:r>
              <a:rPr lang="es-ES" sz="1000" b="1" dirty="0" smtClean="0"/>
              <a:t>que tenga éxito.</a:t>
            </a:r>
            <a:endParaRPr lang="es-ES" sz="1000" b="1" dirty="0" smtClean="0"/>
          </a:p>
          <a:p>
            <a:pPr marL="171450" indent="-171450">
              <a:buFont typeface="Arial" panose="020B0604020202020204" pitchFamily="34" charset="0"/>
              <a:buChar char="•"/>
            </a:pPr>
            <a:r>
              <a:rPr lang="es-ES" sz="1000" baseline="0" dirty="0" smtClean="0"/>
              <a:t>Le ayudan a comprender el POR QUÉ y el QUÉ de su campaña. </a:t>
            </a:r>
          </a:p>
          <a:p>
            <a:pPr marL="171450" indent="-171450">
              <a:buFont typeface="Arial" panose="020B0604020202020204" pitchFamily="34" charset="0"/>
              <a:buChar char="•"/>
            </a:pPr>
            <a:r>
              <a:rPr lang="es-ES" sz="1000" baseline="0" dirty="0" smtClean="0"/>
              <a:t>Las respuestas le ayudan a comprender las relaciones entre la finalidad, su público y la forma y el fondo de su mensaje. </a:t>
            </a:r>
          </a:p>
          <a:p>
            <a:pPr marL="171450" indent="-171450">
              <a:buFont typeface="Arial" panose="020B0604020202020204" pitchFamily="34" charset="0"/>
              <a:buChar char="•"/>
            </a:pPr>
            <a:r>
              <a:rPr lang="es-ES" sz="1000" baseline="0" dirty="0" smtClean="0"/>
              <a:t>Dicho de una forma sencilla: ¿comprende lo que está haciendo? ¿Son sus acciones </a:t>
            </a:r>
            <a:r>
              <a:rPr lang="es-ES" sz="1000" baseline="0" dirty="0" smtClean="0"/>
              <a:t>la </a:t>
            </a:r>
            <a:r>
              <a:rPr lang="es-ES" sz="1000" baseline="0" dirty="0" smtClean="0"/>
              <a:t>manera más eficaz de conseguir lo que tiene en </a:t>
            </a:r>
            <a:r>
              <a:rPr lang="es-ES" sz="1000" baseline="0" dirty="0" smtClean="0"/>
              <a:t>mente, </a:t>
            </a:r>
            <a:r>
              <a:rPr lang="es-ES" sz="1000" baseline="0" dirty="0" smtClean="0"/>
              <a:t>considerando los pensamientos, opiniones, valores y comportamiento de su público objetivo?</a:t>
            </a:r>
          </a:p>
          <a:p>
            <a:pPr marL="171450" indent="-171450">
              <a:buFont typeface="Arial" panose="020B0604020202020204" pitchFamily="34" charset="0"/>
              <a:buChar char="•"/>
            </a:pPr>
            <a:endParaRPr lang="es-E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30</a:t>
            </a:fld>
            <a:endParaRPr lang="es-ES"/>
          </a:p>
        </p:txBody>
      </p:sp>
    </p:spTree>
    <p:extLst>
      <p:ext uri="{BB962C8B-B14F-4D97-AF65-F5344CB8AC3E}">
        <p14:creationId xmlns:p14="http://schemas.microsoft.com/office/powerpoint/2010/main"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s-ES" sz="1000" b="1" dirty="0" smtClean="0"/>
              <a:t>Objetivos de las campañas de contranarrativa/narrativa alternativa: ejemplos</a:t>
            </a:r>
          </a:p>
          <a:p>
            <a:pPr marL="228600" indent="-228600">
              <a:buFont typeface="+mj-lt"/>
              <a:buAutoNum type="arabicPeriod"/>
            </a:pPr>
            <a:r>
              <a:rPr lang="es-ES" sz="1000" dirty="0" smtClean="0"/>
              <a:t>Dar a conocer su organización y las actividades que lleva a cabo</a:t>
            </a:r>
          </a:p>
          <a:p>
            <a:pPr marL="228600" indent="-228600">
              <a:buFont typeface="+mj-lt"/>
              <a:buAutoNum type="arabicPeriod"/>
            </a:pPr>
            <a:r>
              <a:rPr lang="es-ES" sz="1000" dirty="0" smtClean="0"/>
              <a:t>Concienciar su </a:t>
            </a:r>
            <a:r>
              <a:rPr lang="es-ES" sz="1000" dirty="0" smtClean="0"/>
              <a:t>causa humanitaria</a:t>
            </a:r>
          </a:p>
          <a:p>
            <a:pPr marL="228600" indent="-228600">
              <a:buFont typeface="+mj-lt"/>
              <a:buAutoNum type="arabicPeriod"/>
            </a:pPr>
            <a:r>
              <a:rPr lang="es-ES" sz="1000" dirty="0" smtClean="0"/>
              <a:t>Crear una comunidad de apoyo en Internet</a:t>
            </a:r>
          </a:p>
          <a:p>
            <a:pPr marL="228600" indent="-228600">
              <a:buFont typeface="+mj-lt"/>
              <a:buAutoNum type="arabicPeriod"/>
            </a:pPr>
            <a:r>
              <a:rPr lang="es-ES" sz="1000" dirty="0" smtClean="0"/>
              <a:t>Difundir creencias o mensajes políticos</a:t>
            </a:r>
          </a:p>
          <a:p>
            <a:pPr marL="228600" indent="-228600">
              <a:buFont typeface="+mj-lt"/>
              <a:buAutoNum type="arabicPeriod"/>
            </a:pPr>
            <a:r>
              <a:rPr lang="es-ES" sz="1000" dirty="0" smtClean="0"/>
              <a:t>Dirigir contranarrativas para hacer frente a la propaganda extremista</a:t>
            </a:r>
          </a:p>
          <a:p>
            <a:pPr marL="228600" indent="-228600">
              <a:buFont typeface="+mj-lt"/>
              <a:buAutoNum type="arabicPeriod"/>
            </a:pPr>
            <a:r>
              <a:rPr lang="es-ES" sz="1000" dirty="0" smtClean="0"/>
              <a:t>Empoderar al público objetivo y al entorno de este</a:t>
            </a:r>
          </a:p>
          <a:p>
            <a:pPr marL="0" indent="0">
              <a:buFont typeface="+mj-lt"/>
              <a:buNone/>
            </a:pPr>
            <a:endParaRPr lang="es-ES" sz="1000" dirty="0" smtClean="0"/>
          </a:p>
          <a:p>
            <a:pPr marL="0" indent="0">
              <a:buFont typeface="+mj-lt"/>
              <a:buNone/>
            </a:pPr>
            <a:r>
              <a:rPr lang="es-ES" sz="1000" dirty="0" smtClean="0"/>
              <a:t>Anuncio 3: crear una comunidad de apoyo en Internet, por ejemplo, </a:t>
            </a:r>
            <a:r>
              <a:rPr lang="es-ES" sz="1000" kern="1200" dirty="0" smtClean="0">
                <a:solidFill>
                  <a:schemeClr val="tx1"/>
                </a:solidFill>
                <a:effectLst/>
                <a:latin typeface="+mn-lt"/>
              </a:rPr>
              <a:t>Digital Nun: </a:t>
            </a:r>
            <a:r>
              <a:rPr lang="es-ES" sz="1000" u="sng" kern="1200" dirty="0" smtClean="0">
                <a:solidFill>
                  <a:schemeClr val="tx1"/>
                </a:solidFill>
                <a:effectLst/>
                <a:latin typeface="+mn-lt"/>
                <a:hlinkClick r:id="rId3"/>
              </a:rPr>
              <a:t>https://twitter.com/digitalnun?lang=en</a:t>
            </a:r>
            <a:r>
              <a:rPr lang="es-ES" sz="1000" kern="1200" dirty="0" smtClean="0">
                <a:solidFill>
                  <a:schemeClr val="tx1"/>
                </a:solidFill>
                <a:effectLst/>
                <a:latin typeface="+mn-lt"/>
              </a:rPr>
              <a:t>, </a:t>
            </a:r>
            <a:r>
              <a:rPr lang="es-ES" sz="1000" u="sng" kern="1200" dirty="0" smtClean="0">
                <a:solidFill>
                  <a:schemeClr val="tx1"/>
                </a:solidFill>
                <a:effectLst/>
                <a:latin typeface="+mn-lt"/>
                <a:hlinkClick r:id="rId4"/>
              </a:rPr>
              <a:t>http://www.benedictinenuns.org.uk/Community/Community/prayerline.php</a:t>
            </a:r>
            <a:endParaRPr lang="es-ES" sz="1000" u="none" kern="1200" dirty="0" smtClean="0">
              <a:solidFill>
                <a:schemeClr val="tx1"/>
              </a:solidFill>
              <a:effectLst/>
              <a:latin typeface="+mn-lt"/>
              <a:ea typeface="+mn-ea"/>
              <a:cs typeface="+mn-cs"/>
            </a:endParaRPr>
          </a:p>
          <a:p>
            <a:pPr marL="0" indent="0">
              <a:buFont typeface="+mj-lt"/>
              <a:buNone/>
            </a:pPr>
            <a:r>
              <a:rPr lang="es-ES" sz="1000" u="none" kern="1200" dirty="0" smtClean="0">
                <a:solidFill>
                  <a:schemeClr val="tx1"/>
                </a:solidFill>
                <a:effectLst/>
                <a:latin typeface="+mn-lt"/>
              </a:rPr>
              <a:t>Anuncio 6: </a:t>
            </a:r>
            <a:r>
              <a:rPr lang="es-ES" sz="1000" u="none" kern="1200" dirty="0" smtClean="0">
                <a:solidFill>
                  <a:schemeClr val="tx1"/>
                </a:solidFill>
                <a:effectLst/>
                <a:latin typeface="+mn-lt"/>
              </a:rPr>
              <a:t>e</a:t>
            </a:r>
            <a:r>
              <a:rPr lang="es-ES" sz="1000" kern="1200" dirty="0" smtClean="0">
                <a:solidFill>
                  <a:schemeClr val="tx1"/>
                </a:solidFill>
                <a:effectLst/>
                <a:latin typeface="+mn-lt"/>
              </a:rPr>
              <a:t>mpoderar </a:t>
            </a:r>
            <a:r>
              <a:rPr lang="es-ES" sz="1000" kern="1200" dirty="0" smtClean="0">
                <a:solidFill>
                  <a:schemeClr val="tx1"/>
                </a:solidFill>
                <a:effectLst/>
                <a:latin typeface="+mn-lt"/>
              </a:rPr>
              <a:t>a grupos de clientes</a:t>
            </a:r>
            <a:r>
              <a:rPr lang="es-ES" dirty="0" smtClean="0"/>
              <a:t> </a:t>
            </a:r>
            <a:r>
              <a:rPr lang="es-ES" sz="1000" kern="1200" dirty="0" smtClean="0">
                <a:solidFill>
                  <a:schemeClr val="tx1"/>
                </a:solidFill>
                <a:effectLst/>
                <a:latin typeface="+mn-lt"/>
              </a:rPr>
              <a:t>y miembros de OSC para que</a:t>
            </a:r>
            <a:r>
              <a:rPr lang="es-ES" dirty="0" smtClean="0"/>
              <a:t> </a:t>
            </a:r>
            <a:r>
              <a:rPr lang="es-ES" sz="1000" kern="1200" dirty="0" smtClean="0">
                <a:solidFill>
                  <a:schemeClr val="tx1"/>
                </a:solidFill>
                <a:effectLst/>
                <a:latin typeface="+mn-lt"/>
              </a:rPr>
              <a:t>difundan</a:t>
            </a:r>
            <a:r>
              <a:rPr lang="es-ES" dirty="0" smtClean="0"/>
              <a:t> </a:t>
            </a:r>
            <a:r>
              <a:rPr lang="es-ES" sz="1000" kern="1200" dirty="0" smtClean="0">
                <a:solidFill>
                  <a:schemeClr val="tx1"/>
                </a:solidFill>
                <a:effectLst/>
                <a:latin typeface="+mn-lt"/>
              </a:rPr>
              <a:t>sus</a:t>
            </a:r>
            <a:r>
              <a:rPr lang="es-ES" dirty="0" smtClean="0"/>
              <a:t> </a:t>
            </a:r>
            <a:r>
              <a:rPr lang="es-ES" sz="1000" kern="1200" dirty="0" smtClean="0">
                <a:solidFill>
                  <a:schemeClr val="tx1"/>
                </a:solidFill>
                <a:effectLst/>
                <a:latin typeface="+mn-lt"/>
              </a:rPr>
              <a:t>propios mensajes, por ejemplo, «Conscious Creators» (Luke Newbold) </a:t>
            </a:r>
          </a:p>
          <a:p>
            <a:pPr marL="0" indent="0">
              <a:buFont typeface="+mj-lt"/>
              <a:buNone/>
            </a:pPr>
            <a:endParaRPr lang="es-ES" sz="1000" kern="1200" dirty="0" smtClean="0">
              <a:solidFill>
                <a:schemeClr val="tx1"/>
              </a:solidFill>
              <a:effectLst/>
              <a:latin typeface="+mn-lt"/>
              <a:ea typeface="+mn-ea"/>
              <a:cs typeface="+mn-cs"/>
            </a:endParaRPr>
          </a:p>
          <a:p>
            <a:pPr marL="0" indent="0">
              <a:buFont typeface="+mj-lt"/>
              <a:buNone/>
            </a:pPr>
            <a:r>
              <a:rPr lang="es-ES" sz="1000" kern="1200" dirty="0" smtClean="0">
                <a:solidFill>
                  <a:schemeClr val="tx1"/>
                </a:solidFill>
                <a:effectLst/>
                <a:latin typeface="+mn-lt"/>
              </a:rPr>
              <a:t>Otros objetivos son, por </a:t>
            </a:r>
            <a:r>
              <a:rPr lang="es-ES" sz="1000" kern="1200" dirty="0" smtClean="0">
                <a:solidFill>
                  <a:schemeClr val="tx1"/>
                </a:solidFill>
                <a:effectLst/>
                <a:latin typeface="+mn-lt"/>
              </a:rPr>
              <a:t>ejemplo:</a:t>
            </a:r>
            <a:endParaRPr lang="es-ES" sz="1000" kern="1200" dirty="0" smtClean="0">
              <a:solidFill>
                <a:schemeClr val="tx1"/>
              </a:solidFill>
              <a:effectLst/>
              <a:latin typeface="+mn-lt"/>
            </a:endParaRPr>
          </a:p>
          <a:p>
            <a:pPr marL="171450" indent="-171450">
              <a:buFont typeface="Arial" panose="020B0604020202020204" pitchFamily="34" charset="0"/>
              <a:buChar char="•"/>
            </a:pPr>
            <a:r>
              <a:rPr lang="es-ES" sz="1000" kern="1200" dirty="0" smtClean="0">
                <a:solidFill>
                  <a:schemeClr val="tx1"/>
                </a:solidFill>
                <a:effectLst/>
                <a:latin typeface="+mn-lt"/>
              </a:rPr>
              <a:t>Una </a:t>
            </a:r>
            <a:r>
              <a:rPr lang="es-ES" sz="1000" kern="1200" dirty="0" smtClean="0">
                <a:solidFill>
                  <a:schemeClr val="tx1"/>
                </a:solidFill>
                <a:effectLst/>
                <a:latin typeface="+mn-lt"/>
              </a:rPr>
              <a:t>campaña interactiva en Internet, como la campaña de Twitter «Bring back our girls» (Devolvednos a nuestras chicas), pero usar</a:t>
            </a:r>
            <a:r>
              <a:rPr lang="es-ES" dirty="0" smtClean="0"/>
              <a:t> </a:t>
            </a:r>
            <a:r>
              <a:rPr lang="es-ES" sz="1000" kern="1200" dirty="0" smtClean="0">
                <a:solidFill>
                  <a:schemeClr val="tx1"/>
                </a:solidFill>
                <a:effectLst/>
                <a:latin typeface="+mn-lt"/>
              </a:rPr>
              <a:t>algo a menor escala</a:t>
            </a:r>
            <a:r>
              <a:rPr lang="es-ES" dirty="0" smtClean="0"/>
              <a:t> </a:t>
            </a:r>
            <a:r>
              <a:rPr lang="es-ES" sz="1000" kern="1200" dirty="0" smtClean="0">
                <a:solidFill>
                  <a:schemeClr val="tx1"/>
                </a:solidFill>
                <a:effectLst/>
                <a:latin typeface="+mn-lt"/>
              </a:rPr>
              <a:t>y</a:t>
            </a:r>
            <a:r>
              <a:rPr lang="es-ES" dirty="0" smtClean="0"/>
              <a:t> </a:t>
            </a:r>
            <a:r>
              <a:rPr lang="es-ES" sz="1000" kern="1200" dirty="0" smtClean="0">
                <a:solidFill>
                  <a:schemeClr val="tx1"/>
                </a:solidFill>
                <a:effectLst/>
                <a:latin typeface="+mn-lt"/>
              </a:rPr>
              <a:t>realista</a:t>
            </a:r>
            <a:r>
              <a:rPr lang="es-ES" dirty="0" smtClean="0"/>
              <a:t> </a:t>
            </a:r>
            <a:r>
              <a:rPr lang="es-ES" sz="1000" kern="1200" dirty="0" smtClean="0">
                <a:solidFill>
                  <a:schemeClr val="tx1"/>
                </a:solidFill>
                <a:effectLst/>
                <a:latin typeface="+mn-lt"/>
              </a:rPr>
              <a:t>para las</a:t>
            </a:r>
            <a:r>
              <a:rPr lang="es-ES" dirty="0" smtClean="0"/>
              <a:t> </a:t>
            </a:r>
            <a:r>
              <a:rPr lang="es-ES" sz="1000" kern="1200" dirty="0" smtClean="0">
                <a:solidFill>
                  <a:schemeClr val="tx1"/>
                </a:solidFill>
                <a:effectLst/>
                <a:latin typeface="+mn-lt"/>
              </a:rPr>
              <a:t>OSC.</a:t>
            </a:r>
            <a:endParaRPr lang="es-ES" sz="1000" kern="1200" dirty="0" smtClean="0">
              <a:solidFill>
                <a:schemeClr val="tx1"/>
              </a:solidFill>
              <a:effectLst/>
              <a:latin typeface="+mn-lt"/>
            </a:endParaRPr>
          </a:p>
          <a:p>
            <a:pPr marL="171450" indent="-171450">
              <a:buFont typeface="Arial" panose="020B0604020202020204" pitchFamily="34" charset="0"/>
              <a:buChar char="•"/>
            </a:pPr>
            <a:r>
              <a:rPr lang="es-ES" sz="1000" b="0" kern="1200" dirty="0" smtClean="0">
                <a:solidFill>
                  <a:schemeClr val="tx1"/>
                </a:solidFill>
                <a:effectLst/>
                <a:latin typeface="+mn-lt"/>
              </a:rPr>
              <a:t>C</a:t>
            </a:r>
            <a:r>
              <a:rPr lang="es-ES" sz="1000" kern="1200" dirty="0" smtClean="0">
                <a:solidFill>
                  <a:schemeClr val="tx1"/>
                </a:solidFill>
                <a:effectLst/>
                <a:latin typeface="+mn-lt"/>
              </a:rPr>
              <a:t>ampaña </a:t>
            </a:r>
            <a:r>
              <a:rPr lang="es-ES" sz="1000" kern="1200" dirty="0" smtClean="0">
                <a:solidFill>
                  <a:schemeClr val="tx1"/>
                </a:solidFill>
                <a:effectLst/>
                <a:latin typeface="+mn-lt"/>
              </a:rPr>
              <a:t>de narrativa </a:t>
            </a:r>
            <a:r>
              <a:rPr lang="es-ES" sz="1000" kern="1200" dirty="0" smtClean="0">
                <a:solidFill>
                  <a:schemeClr val="tx1"/>
                </a:solidFill>
                <a:effectLst/>
                <a:latin typeface="+mn-lt"/>
              </a:rPr>
              <a:t>alternativa</a:t>
            </a:r>
            <a:r>
              <a:rPr lang="es-ES" dirty="0" smtClean="0"/>
              <a:t> </a:t>
            </a:r>
            <a:r>
              <a:rPr lang="es-ES" sz="1000" kern="1200" dirty="0" smtClean="0">
                <a:solidFill>
                  <a:schemeClr val="tx1"/>
                </a:solidFill>
                <a:effectLst/>
                <a:latin typeface="+mn-lt"/>
              </a:rPr>
              <a:t>en </a:t>
            </a:r>
            <a:r>
              <a:rPr lang="es-ES" sz="1000" kern="1200" dirty="0" smtClean="0">
                <a:solidFill>
                  <a:schemeClr val="tx1"/>
                </a:solidFill>
                <a:effectLst/>
                <a:latin typeface="+mn-lt"/>
              </a:rPr>
              <a:t>torno a, por ejemplo, asesoramiento</a:t>
            </a:r>
            <a:r>
              <a:rPr lang="es-ES" dirty="0" smtClean="0"/>
              <a:t> </a:t>
            </a:r>
            <a:r>
              <a:rPr lang="es-ES" sz="1000" kern="1200" dirty="0" smtClean="0">
                <a:solidFill>
                  <a:schemeClr val="tx1"/>
                </a:solidFill>
                <a:effectLst/>
                <a:latin typeface="+mn-lt"/>
              </a:rPr>
              <a:t>profesional/habilidades para la vida diaria (como </a:t>
            </a:r>
            <a:r>
              <a:rPr lang="es-ES" sz="1000" u="sng" kern="1200" dirty="0" smtClean="0">
                <a:solidFill>
                  <a:schemeClr val="tx1"/>
                </a:solidFill>
                <a:effectLst/>
                <a:latin typeface="+mn-lt"/>
                <a:hlinkClick r:id="rId5"/>
              </a:rPr>
              <a:t>https://www.barclayslifeskills.com/</a:t>
            </a:r>
            <a:r>
              <a:rPr lang="es-ES" sz="1000" kern="1200" dirty="0" smtClean="0">
                <a:solidFill>
                  <a:schemeClr val="tx1"/>
                </a:solidFill>
                <a:effectLst/>
                <a:latin typeface="+mn-lt"/>
              </a:rPr>
              <a:t>) como narrativas en Internet de pensamiento progresista positivo que sean integradoras y, por lo tanto, alternativas a las narrativas extremistas de ideología retrógrada basada en el aislacionismo y la separación de la </a:t>
            </a:r>
            <a:r>
              <a:rPr lang="es-ES" sz="1000" kern="1200" dirty="0" smtClean="0">
                <a:solidFill>
                  <a:schemeClr val="tx1"/>
                </a:solidFill>
                <a:effectLst/>
                <a:latin typeface="+mn-lt"/>
              </a:rPr>
              <a:t>sociedad.</a:t>
            </a:r>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31</a:t>
            </a:fld>
            <a:endParaRPr lang="es-ES"/>
          </a:p>
        </p:txBody>
      </p:sp>
    </p:spTree>
    <p:extLst>
      <p:ext uri="{BB962C8B-B14F-4D97-AF65-F5344CB8AC3E}">
        <p14:creationId xmlns:p14="http://schemas.microsoft.com/office/powerpoint/2010/main"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s-ES" sz="1000" kern="1200" dirty="0" smtClean="0">
                <a:solidFill>
                  <a:schemeClr val="tx1"/>
                </a:solidFill>
                <a:effectLst/>
                <a:latin typeface="+mn-lt"/>
              </a:rPr>
              <a:t>Vamos a seguir el enfoque </a:t>
            </a:r>
            <a:r>
              <a:rPr lang="es-ES" sz="1000" kern="1200" dirty="0" smtClean="0">
                <a:solidFill>
                  <a:schemeClr val="tx1"/>
                </a:solidFill>
                <a:effectLst/>
                <a:latin typeface="+mn-lt"/>
              </a:rPr>
              <a:t>«</a:t>
            </a:r>
            <a:r>
              <a:rPr lang="es-ES" sz="1000" kern="1200" dirty="0" smtClean="0">
                <a:solidFill>
                  <a:schemeClr val="tx1"/>
                </a:solidFill>
                <a:effectLst/>
                <a:latin typeface="+mn-lt"/>
              </a:rPr>
              <a:t>de profesional a profesional», reconociendo que las OSC son quienes mejor conocen el contexto local.</a:t>
            </a:r>
          </a:p>
          <a:p>
            <a:pPr marL="171450" indent="-171450">
              <a:buFont typeface="Arial" panose="020B0604020202020204" pitchFamily="34" charset="0"/>
              <a:buChar char="•"/>
            </a:pPr>
            <a:r>
              <a:rPr lang="es-ES" sz="1000" kern="1200" baseline="0" dirty="0" smtClean="0">
                <a:solidFill>
                  <a:schemeClr val="tx1"/>
                </a:solidFill>
                <a:effectLst/>
                <a:latin typeface="+mn-lt"/>
              </a:rPr>
              <a:t>Por este motivo, el material es práctico y fácil de aplicar. </a:t>
            </a:r>
          </a:p>
          <a:p>
            <a:pPr marL="171450" indent="-171450">
              <a:buFont typeface="Arial" panose="020B0604020202020204" pitchFamily="34" charset="0"/>
              <a:buChar char="•"/>
            </a:pPr>
            <a:r>
              <a:rPr lang="es-ES" sz="1000" kern="1200" baseline="0" dirty="0" smtClean="0">
                <a:solidFill>
                  <a:schemeClr val="tx1"/>
                </a:solidFill>
                <a:effectLst/>
                <a:latin typeface="+mn-lt"/>
              </a:rPr>
              <a:t>El material de formación puede considerarse </a:t>
            </a:r>
            <a:r>
              <a:rPr lang="es-ES" sz="1000" kern="1200" baseline="0" dirty="0" smtClean="0">
                <a:solidFill>
                  <a:schemeClr val="tx1"/>
                </a:solidFill>
                <a:effectLst/>
                <a:latin typeface="+mn-lt"/>
              </a:rPr>
              <a:t>un método sencillo para </a:t>
            </a:r>
            <a:r>
              <a:rPr lang="es-ES" sz="1000" kern="1200" baseline="0" dirty="0" smtClean="0">
                <a:solidFill>
                  <a:schemeClr val="tx1"/>
                </a:solidFill>
                <a:effectLst/>
                <a:latin typeface="+mn-lt"/>
              </a:rPr>
              <a:t>estructurar el trabajo de preparación de cara a asegurar el éxito de una campaña de contranarrativa o narrativa alternativa.</a:t>
            </a:r>
          </a:p>
          <a:p>
            <a:pPr marL="171450" indent="-171450">
              <a:buFont typeface="Arial" panose="020B0604020202020204" pitchFamily="34" charset="0"/>
              <a:buChar char="•"/>
            </a:pPr>
            <a:r>
              <a:rPr lang="es-ES" sz="1000" kern="1200" dirty="0" smtClean="0">
                <a:solidFill>
                  <a:schemeClr val="tx1"/>
                </a:solidFill>
                <a:effectLst/>
                <a:latin typeface="+mn-lt"/>
              </a:rPr>
              <a:t>Compartiremos los éxitos y los fracasos; después de mostrar cuáles son las prácticas recomendadas, elaboraremos una lista de «obstáculos para la comunicación/las campañas»: un listado con las cosas que sabemos que a menudo salen mal.</a:t>
            </a:r>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a:t>
            </a:fld>
            <a:endParaRPr lang="es-ES"/>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1" u="sng" baseline="0" dirty="0" smtClean="0"/>
              <a:t>Explicar:</a:t>
            </a:r>
          </a:p>
          <a:p>
            <a:pPr marL="171450" indent="-171450">
              <a:buFont typeface="Arial" panose="020B0604020202020204" pitchFamily="34" charset="0"/>
              <a:buChar char="•"/>
            </a:pPr>
            <a:r>
              <a:rPr lang="es-ES" sz="1000" baseline="0" dirty="0" smtClean="0"/>
              <a:t>Las campañas en Internet deben basarse en la actividad/imagen/posición previa de su organización.</a:t>
            </a:r>
          </a:p>
          <a:p>
            <a:pPr marL="171450" indent="-171450">
              <a:buFont typeface="Arial" panose="020B0604020202020204" pitchFamily="34" charset="0"/>
              <a:buChar char="•"/>
            </a:pPr>
            <a:r>
              <a:rPr lang="es-ES" sz="1000" baseline="0" dirty="0" smtClean="0"/>
              <a:t>Parten de usted preguntándose por qué cree que es la persona u organización indicada para provocar el cambio entre los </a:t>
            </a:r>
            <a:r>
              <a:rPr lang="es-ES" sz="1000" baseline="0" dirty="0" smtClean="0"/>
              <a:t>integrantes de </a:t>
            </a:r>
            <a:r>
              <a:rPr lang="es-ES" sz="1000" baseline="0" dirty="0" smtClean="0"/>
              <a:t>su público objetivo.</a:t>
            </a:r>
          </a:p>
          <a:p>
            <a:pPr marL="171450" indent="-171450">
              <a:buFont typeface="Arial" panose="020B0604020202020204" pitchFamily="34" charset="0"/>
              <a:buChar char="•"/>
            </a:pPr>
            <a:r>
              <a:rPr lang="es-ES" sz="1000" baseline="0" dirty="0" smtClean="0"/>
              <a:t>¿Por qué cree que le van a escuchar? ¿Por qué su opinión resulta creíble? ¿Cómo le ve su público objetivo?  </a:t>
            </a:r>
          </a:p>
          <a:p>
            <a:pPr marL="0" indent="0">
              <a:buFont typeface="Arial" panose="020B0604020202020204" pitchFamily="34" charset="0"/>
              <a:buNone/>
            </a:pPr>
            <a:endParaRPr lang="es-ES" sz="1000" baseline="0" dirty="0" smtClean="0"/>
          </a:p>
          <a:p>
            <a:pPr marL="171450" indent="-171450">
              <a:buFont typeface="Arial" panose="020B0604020202020204" pitchFamily="34" charset="0"/>
              <a:buChar char="•"/>
            </a:pPr>
            <a:r>
              <a:rPr lang="es-ES" sz="1000" baseline="0" dirty="0" smtClean="0"/>
              <a:t>Pregunta útil: </a:t>
            </a:r>
            <a:r>
              <a:rPr lang="es-ES" sz="1000" baseline="0" dirty="0" smtClean="0"/>
              <a:t>¿sus </a:t>
            </a:r>
            <a:r>
              <a:rPr lang="es-ES" sz="1000" baseline="0" dirty="0" smtClean="0"/>
              <a:t>valores tienen eco en el comportamiento de su público objetivo? </a:t>
            </a:r>
          </a:p>
          <a:p>
            <a:pPr marL="171450" indent="-171450">
              <a:buFont typeface="Arial" panose="020B0604020202020204" pitchFamily="34" charset="0"/>
              <a:buChar char="•"/>
            </a:pPr>
            <a:r>
              <a:rPr lang="es-ES" sz="1000" baseline="0" dirty="0" smtClean="0"/>
              <a:t>Consulte, por ejemplo, el Círculo de influencia - Círculo de preocupación de Covey.</a:t>
            </a:r>
          </a:p>
          <a:p>
            <a:pPr marL="0" indent="0">
              <a:buFont typeface="Arial" panose="020B0604020202020204" pitchFamily="34" charset="0"/>
              <a:buNone/>
            </a:pPr>
            <a:endParaRPr lang="es-ES" sz="1000" baseline="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s-ES" sz="100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sz="1000" dirty="0" smtClean="0"/>
              <a:t>Fuente: Alicia Kearns, diapositiva n.º 2 ¿Por dónde empezar?</a:t>
            </a:r>
          </a:p>
          <a:p>
            <a:pPr marL="285750" lvl="2" indent="-285750">
              <a:spcAft>
                <a:spcPts val="600"/>
              </a:spcAft>
              <a:buClrTx/>
              <a:buFont typeface="Arial" panose="020B0604020202020204" pitchFamily="34" charset="0"/>
              <a:buChar char="•"/>
            </a:pPr>
            <a:endParaRPr lang="es-E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32</a:t>
            </a:fld>
            <a:endParaRPr lang="es-ES"/>
          </a:p>
        </p:txBody>
      </p:sp>
    </p:spTree>
    <p:extLst>
      <p:ext uri="{BB962C8B-B14F-4D97-AF65-F5344CB8AC3E}">
        <p14:creationId xmlns:p14="http://schemas.microsoft.com/office/powerpoint/2010/main"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s-ES" sz="1000" b="1" u="sng" dirty="0" smtClean="0"/>
              <a:t>¿Cómo definir objetivos e indicadores de éxito claros?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s-ES" sz="1000" b="1" u="sng"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000" dirty="0" smtClean="0"/>
              <a:t>Para supervisar y medir la repercusión de una forma continua, debe hacer lo que se indica a continuación. </a:t>
            </a:r>
            <a:r>
              <a:rPr lang="es-ES" sz="1000" dirty="0" smtClean="0"/>
              <a:t>Un seguimiento continuo </a:t>
            </a:r>
            <a:r>
              <a:rPr lang="es-ES" sz="1000" dirty="0" smtClean="0"/>
              <a:t>le resultará útil en dos aspectos: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aseline="0" dirty="0" smtClean="0"/>
              <a:t>Por un lado, le ayudará a comprender si ha escogido el planteamiento adecuado en su campaña y si sus acciones producen los resultados deseados. Por ejemplo, si su objetivo es movilizar a cien personas en diez semanas, el número de personas nuevas que movilice debe ser de diez por semana.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aseline="0" dirty="0" smtClean="0"/>
              <a:t>Esto le ayudará a entender cuáles son los puntos fuertes y las carencias de su campaña. </a:t>
            </a:r>
            <a:r>
              <a:rPr lang="es-ES" sz="1000" dirty="0" smtClean="0"/>
              <a:t>También le permitirá mejorar y adaptar su campaña constantemente. Por ejemplo, si el público objetivo no responde a sus publicaciones en Facebook, es posible que tenga que replantearse si Facebook es la plataforma adecuada para comunicarse con él.</a:t>
            </a:r>
            <a:r>
              <a:rPr lang="es-ES" dirty="0" smtClean="0"/>
              <a:t> </a:t>
            </a:r>
            <a:r>
              <a:rPr dirty="0"/>
              <a:t/>
            </a:r>
            <a:br>
              <a:rPr dirty="0"/>
            </a:br>
            <a:endParaRPr lang="es-ES" sz="10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000" baseline="0" dirty="0" smtClean="0"/>
              <a:t>Por regla </a:t>
            </a:r>
            <a:r>
              <a:rPr lang="es-ES" sz="1000" baseline="0" dirty="0" smtClean="0"/>
              <a:t>general, </a:t>
            </a:r>
            <a:r>
              <a:rPr lang="es-ES" sz="1000" u="sng" baseline="0" dirty="0" smtClean="0"/>
              <a:t>no se puede</a:t>
            </a:r>
            <a:r>
              <a:rPr lang="es-ES" sz="1000" baseline="0" dirty="0" smtClean="0"/>
              <a:t> medir el aumento o la disminución del grado de radicalización entre el público objetivo, puesto que su organización no está dotada para llevar a cabo este tipo de investigación o estudio, y porque no existe una relación directa entre las acciones de campaña y el cambio de actitud/pensamiento/acción en el grupo objetivo.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000" baseline="0" dirty="0" smtClean="0"/>
              <a:t>Sin embargo, </a:t>
            </a:r>
            <a:r>
              <a:rPr lang="es-ES" sz="1000" u="sng" baseline="0" dirty="0" smtClean="0"/>
              <a:t>sí puede</a:t>
            </a:r>
            <a:r>
              <a:rPr lang="es-ES" sz="1000" baseline="0" dirty="0" smtClean="0"/>
              <a:t> medir el número de personas que se ponen en contacto con usted y con su organización.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Ejemplo: aumento de x participantes en su actividad, voluntarios de su organización, solicitudes de apoyo, asesoramiento durante </a:t>
            </a:r>
            <a:r>
              <a:rPr lang="es-ES" sz="1000" dirty="0" smtClean="0"/>
              <a:t>un periodo </a:t>
            </a:r>
            <a:r>
              <a:rPr lang="es-ES" sz="1000" dirty="0" smtClean="0"/>
              <a:t>de tiempo determinado.</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33</a:t>
            </a:fld>
            <a:endParaRPr lang="es-ES"/>
          </a:p>
        </p:txBody>
      </p:sp>
    </p:spTree>
    <p:extLst>
      <p:ext uri="{BB962C8B-B14F-4D97-AF65-F5344CB8AC3E}">
        <p14:creationId xmlns:p14="http://schemas.microsoft.com/office/powerpoint/2010/main"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b="1" dirty="0" smtClean="0"/>
              <a:t>Preguntas útiles</a:t>
            </a:r>
          </a:p>
          <a:p>
            <a:endParaRPr lang="es-ES" dirty="0" smtClean="0"/>
          </a:p>
          <a:p>
            <a:r>
              <a:rPr lang="es-ES" smtClean="0"/>
              <a:t>¿A cuántas personas del público objetivo se va a llegar?</a:t>
            </a:r>
          </a:p>
          <a:p>
            <a:r>
              <a:rPr lang="es-ES" smtClean="0"/>
              <a:t>¿Qué es una llamada a la acción?</a:t>
            </a:r>
          </a:p>
          <a:p>
            <a:endParaRPr lang="es-ES"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35</a:t>
            </a:fld>
            <a:endParaRPr lang="es-ES"/>
          </a:p>
        </p:txBody>
      </p:sp>
    </p:spTree>
    <p:extLst>
      <p:ext uri="{BB962C8B-B14F-4D97-AF65-F5344CB8AC3E}">
        <p14:creationId xmlns:p14="http://schemas.microsoft.com/office/powerpoint/2010/main" val="316003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sng" dirty="0" smtClean="0"/>
              <a:t>Hipersegmentar el público: especificar, especificar y especificar</a:t>
            </a:r>
          </a:p>
          <a:p>
            <a:endParaRPr lang="es-ES" sz="1000" dirty="0" smtClean="0"/>
          </a:p>
          <a:p>
            <a:pPr marL="171450" indent="-171450">
              <a:buFont typeface="Arial" panose="020B0604020202020204" pitchFamily="34" charset="0"/>
              <a:buChar char="•"/>
            </a:pPr>
            <a:r>
              <a:rPr lang="es-ES" sz="1000" dirty="0" smtClean="0"/>
              <a:t>¿Padres, familiares, amigos, profesores de los jóvenes en riesgo?</a:t>
            </a:r>
          </a:p>
          <a:p>
            <a:pPr marL="171450" indent="-171450">
              <a:buFont typeface="Arial" panose="020B0604020202020204" pitchFamily="34" charset="0"/>
              <a:buChar char="•"/>
            </a:pPr>
            <a:r>
              <a:rPr lang="es-ES" sz="1000" dirty="0" smtClean="0"/>
              <a:t>¿Hombre o mujer? ¿Origen cultural?</a:t>
            </a:r>
          </a:p>
          <a:p>
            <a:pPr marL="171450" indent="-171450">
              <a:buFont typeface="Arial" panose="020B0604020202020204" pitchFamily="34" charset="0"/>
              <a:buChar char="•"/>
            </a:pPr>
            <a:r>
              <a:rPr lang="es-ES" sz="1000" dirty="0" smtClean="0"/>
              <a:t>¿Grado de inclusión social? ¿Nivel de renta? </a:t>
            </a:r>
            <a:r>
              <a:rPr lang="es-ES" sz="1000" dirty="0" smtClean="0"/>
              <a:t>¿Nivel</a:t>
            </a:r>
            <a:r>
              <a:rPr lang="es-ES" sz="1000" baseline="0" dirty="0" smtClean="0"/>
              <a:t> de estudios</a:t>
            </a:r>
            <a:r>
              <a:rPr lang="es-ES" sz="1000" dirty="0" smtClean="0"/>
              <a:t>?</a:t>
            </a:r>
            <a:endParaRPr lang="es-ES" sz="1000" dirty="0" smtClean="0"/>
          </a:p>
          <a:p>
            <a:pPr marL="171450" indent="-171450">
              <a:buFont typeface="Arial" panose="020B0604020202020204" pitchFamily="34" charset="0"/>
              <a:buChar char="•"/>
            </a:pPr>
            <a:r>
              <a:rPr lang="es-ES" sz="1000" dirty="0" smtClean="0"/>
              <a:t>¿Trabaja o está desempleado?</a:t>
            </a:r>
          </a:p>
          <a:p>
            <a:pPr marL="171450" indent="-171450">
              <a:buFont typeface="Arial" panose="020B0604020202020204" pitchFamily="34" charset="0"/>
              <a:buChar char="•"/>
            </a:pPr>
            <a:r>
              <a:rPr lang="es-ES" sz="1000" dirty="0" smtClean="0"/>
              <a:t>Entorno social: ¿protector o permisivo?</a:t>
            </a:r>
          </a:p>
          <a:p>
            <a:pPr marL="171450" indent="-171450">
              <a:buFont typeface="Arial" panose="020B0604020202020204" pitchFamily="34" charset="0"/>
              <a:buChar char="•"/>
            </a:pPr>
            <a:r>
              <a:rPr lang="es-ES" sz="1000" dirty="0" smtClean="0"/>
              <a:t>¿Primeros contactos con pensamientos radicales o ya radicalizado?</a:t>
            </a:r>
          </a:p>
          <a:p>
            <a:pPr marL="171450" indent="-171450">
              <a:buFont typeface="Arial" panose="020B0604020202020204" pitchFamily="34" charset="0"/>
              <a:buChar char="•"/>
            </a:pPr>
            <a:r>
              <a:rPr lang="es-ES" sz="1000" dirty="0" smtClean="0"/>
              <a:t>¿Dónde reside? </a:t>
            </a:r>
          </a:p>
          <a:p>
            <a:pPr marL="171450" indent="-171450">
              <a:buFont typeface="Arial" panose="020B0604020202020204" pitchFamily="34" charset="0"/>
              <a:buChar char="•"/>
            </a:pPr>
            <a:r>
              <a:rPr lang="es-ES" sz="1000" dirty="0" smtClean="0"/>
              <a:t>¿Inspiración religiosa o política?</a:t>
            </a:r>
          </a:p>
          <a:p>
            <a:pPr marL="171450" indent="-171450">
              <a:buFont typeface="Arial" panose="020B0604020202020204" pitchFamily="34" charset="0"/>
              <a:buChar char="•"/>
            </a:pPr>
            <a:r>
              <a:rPr lang="es-ES" sz="1000" dirty="0" smtClean="0"/>
              <a:t>¿Abierto al intercambio de opiniones e ideas?</a:t>
            </a:r>
          </a:p>
          <a:p>
            <a:endParaRPr lang="es-ES" sz="1000" dirty="0" smtClean="0"/>
          </a:p>
          <a:p>
            <a:r>
              <a:rPr lang="es-ES" sz="1000" dirty="0" smtClean="0"/>
              <a:t>Consulte las siguientes diapositivas para </a:t>
            </a:r>
            <a:r>
              <a:rPr lang="es-ES" sz="1000" dirty="0" smtClean="0"/>
              <a:t>ver más </a:t>
            </a:r>
            <a:r>
              <a:rPr lang="es-ES" sz="1000" dirty="0" smtClean="0"/>
              <a:t>preguntas </a:t>
            </a:r>
            <a:r>
              <a:rPr lang="es-ES" sz="1000" dirty="0" smtClean="0"/>
              <a:t>relativas a las </a:t>
            </a:r>
            <a:r>
              <a:rPr lang="es-ES" sz="1000" dirty="0" smtClean="0"/>
              <a:t>características de su público objetivo.</a:t>
            </a:r>
          </a:p>
          <a:p>
            <a:endParaRPr lang="es-E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Consulte también el documento</a:t>
            </a:r>
            <a:r>
              <a:rPr lang="es-ES" sz="1000" dirty="0" smtClean="0"/>
              <a:t> «How to Identify</a:t>
            </a:r>
            <a:r>
              <a:rPr lang="es-ES" dirty="0" smtClean="0"/>
              <a:t> </a:t>
            </a:r>
            <a:r>
              <a:rPr lang="es-ES" sz="1000" dirty="0" smtClean="0"/>
              <a:t>Target Audience» (Cómo identificar un público objetivo) de la Fundación Europea para la Democracia (EFD). Esta información se enviará a los participantes.</a:t>
            </a:r>
          </a:p>
          <a:p>
            <a:endParaRPr lang="es-E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36</a:t>
            </a:fld>
            <a:endParaRPr lang="es-ES"/>
          </a:p>
        </p:txBody>
      </p:sp>
    </p:spTree>
    <p:extLst>
      <p:ext uri="{BB962C8B-B14F-4D97-AF65-F5344CB8AC3E}">
        <p14:creationId xmlns:p14="http://schemas.microsoft.com/office/powerpoint/2010/main" val="413117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37</a:t>
            </a:fld>
            <a:endParaRPr lang="es-ES"/>
          </a:p>
        </p:txBody>
      </p:sp>
    </p:spTree>
    <p:extLst>
      <p:ext uri="{BB962C8B-B14F-4D97-AF65-F5344CB8AC3E}">
        <p14:creationId xmlns:p14="http://schemas.microsoft.com/office/powerpoint/2010/main" val="311219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b="1" dirty="0" smtClean="0"/>
              <a:t>¿Conoce bien a su público?</a:t>
            </a:r>
          </a:p>
          <a:p>
            <a:pPr marL="0" indent="0">
              <a:buFont typeface="Arial" panose="020B0604020202020204" pitchFamily="34" charset="0"/>
              <a:buNone/>
            </a:pPr>
            <a:r>
              <a:rPr lang="es-ES" dirty="0" smtClean="0"/>
              <a:t>Hágase las preguntas adecuadas</a:t>
            </a:r>
          </a:p>
          <a:p>
            <a:pPr marL="0" indent="0">
              <a:buFont typeface="Arial" panose="020B0604020202020204" pitchFamily="34" charset="0"/>
              <a:buNone/>
            </a:pPr>
            <a:endParaRPr lang="es-ES" b="0" baseline="0" dirty="0" smtClean="0"/>
          </a:p>
          <a:p>
            <a:pPr marL="0" indent="0">
              <a:buFont typeface="Arial" panose="020B0604020202020204" pitchFamily="34" charset="0"/>
              <a:buNone/>
            </a:pPr>
            <a:r>
              <a:rPr lang="es-ES" b="0" i="1" baseline="0" dirty="0" smtClean="0"/>
              <a:t>Nota: consulte </a:t>
            </a:r>
            <a:r>
              <a:rPr lang="es-ES" b="0" i="1" baseline="0" dirty="0" smtClean="0"/>
              <a:t>también las diapositivas anteriores y siguientes para </a:t>
            </a:r>
            <a:r>
              <a:rPr lang="es-ES" b="0" i="1" baseline="0" dirty="0" smtClean="0"/>
              <a:t>ver ejemplos </a:t>
            </a:r>
            <a:r>
              <a:rPr lang="es-ES" b="0" i="1" baseline="0" dirty="0" smtClean="0"/>
              <a:t>de </a:t>
            </a:r>
            <a:r>
              <a:rPr lang="es-ES" b="0" i="1" baseline="0" dirty="0" smtClean="0"/>
              <a:t>preguntas.</a:t>
            </a:r>
            <a:endParaRPr lang="es-ES" b="0" i="1" baseline="0" dirty="0" smtClean="0"/>
          </a:p>
          <a:p>
            <a:pPr marL="0" indent="0">
              <a:buFont typeface="Arial" panose="020B0604020202020204" pitchFamily="34" charset="0"/>
              <a:buNone/>
            </a:pPr>
            <a:endParaRPr lang="es-ES" b="0" baseline="0" dirty="0" smtClean="0"/>
          </a:p>
          <a:p>
            <a:pPr marL="0" indent="0">
              <a:buFont typeface="Arial" panose="020B0604020202020204" pitchFamily="34" charset="0"/>
              <a:buNone/>
            </a:pPr>
            <a:r>
              <a:rPr lang="es-ES" b="0" baseline="0" dirty="0" smtClean="0"/>
              <a:t>Este planteamiento está basado en la experiencia relacionada con el desarrollo de estrategias de marketing comerciales.</a:t>
            </a:r>
          </a:p>
          <a:p>
            <a:pPr marL="0" indent="0">
              <a:buFont typeface="Arial" panose="020B0604020202020204" pitchFamily="34" charset="0"/>
              <a:buNone/>
            </a:pPr>
            <a:endParaRPr lang="es-ES" b="0" baseline="0" dirty="0" smtClean="0"/>
          </a:p>
          <a:p>
            <a:pPr marL="0" indent="0">
              <a:buFont typeface="Arial" panose="020B0604020202020204" pitchFamily="34" charset="0"/>
              <a:buNone/>
            </a:pPr>
            <a:r>
              <a:rPr lang="es-ES" b="0" baseline="0" dirty="0" smtClean="0"/>
              <a:t>De la presentación realizada por Alicia Kearns: </a:t>
            </a:r>
          </a:p>
          <a:p>
            <a:pPr marL="285750" lvl="0" indent="-285750">
              <a:buFont typeface="Arial" charset="0"/>
              <a:buChar char="•"/>
            </a:pPr>
            <a:r>
              <a:rPr lang="es-ES" sz="1200" b="0" dirty="0" smtClean="0"/>
              <a:t>¿Cómo recibe y transmite la información?</a:t>
            </a:r>
          </a:p>
          <a:p>
            <a:pPr marL="285750" lvl="0" indent="-285750">
              <a:buFont typeface="Arial" charset="0"/>
              <a:buChar char="•"/>
            </a:pPr>
            <a:r>
              <a:rPr lang="es-ES" sz="1200" b="0" dirty="0" smtClean="0"/>
              <a:t>¿Cuál es su contexto vital?</a:t>
            </a:r>
          </a:p>
          <a:p>
            <a:pPr marL="285750" lvl="0" indent="-285750">
              <a:buFont typeface="Arial" charset="0"/>
              <a:buChar char="•"/>
            </a:pPr>
            <a:r>
              <a:rPr lang="es-ES" sz="1200" b="0" dirty="0" smtClean="0">
                <a:latin typeface="Arial" charset="0"/>
              </a:rPr>
              <a:t>¿Qué idioma utiliza?</a:t>
            </a:r>
          </a:p>
          <a:p>
            <a:pPr marL="285750" lvl="0" indent="-285750">
              <a:buFont typeface="Arial" charset="0"/>
              <a:buChar char="•"/>
            </a:pPr>
            <a:r>
              <a:rPr lang="es-ES" sz="1200" b="0" dirty="0" smtClean="0">
                <a:latin typeface="Arial" charset="0"/>
              </a:rPr>
              <a:t>¿Cuál es su grado de reconocimiento?</a:t>
            </a:r>
            <a:endParaRPr lang="es-ES" sz="1200" b="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38</a:t>
            </a:fld>
            <a:endParaRPr lang="es-ES"/>
          </a:p>
        </p:txBody>
      </p:sp>
    </p:spTree>
    <p:extLst>
      <p:ext uri="{BB962C8B-B14F-4D97-AF65-F5344CB8AC3E}">
        <p14:creationId xmlns:p14="http://schemas.microsoft.com/office/powerpoint/2010/main" val="75524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0" u="sng" dirty="0" smtClean="0">
                <a:latin typeface="+mn-lt"/>
              </a:rPr>
              <a:t>Entrega </a:t>
            </a:r>
            <a:r>
              <a:rPr lang="es-ES" sz="1000" b="0" u="sng" dirty="0" smtClean="0">
                <a:latin typeface="+mn-lt"/>
              </a:rPr>
              <a:t>de papel para dibujar</a:t>
            </a:r>
            <a:endParaRPr lang="es-ES" sz="1000" b="0" u="sng" dirty="0" smtClean="0">
              <a:latin typeface="+mn-lt"/>
            </a:endParaRPr>
          </a:p>
          <a:p>
            <a:pPr marL="0" indent="0">
              <a:buFont typeface="Arial" panose="020B0604020202020204" pitchFamily="34" charset="0"/>
              <a:buNone/>
            </a:pPr>
            <a:endParaRPr lang="es-ES" sz="1000" b="0" baseline="0" dirty="0" smtClean="0">
              <a:latin typeface="+mn-lt"/>
            </a:endParaRPr>
          </a:p>
          <a:p>
            <a:pPr marL="0" indent="0">
              <a:buFont typeface="Arial" panose="020B0604020202020204" pitchFamily="34" charset="0"/>
              <a:buNone/>
            </a:pPr>
            <a:r>
              <a:rPr lang="es-ES" sz="1000" b="0" baseline="0" dirty="0" smtClean="0">
                <a:latin typeface="+mn-lt"/>
              </a:rPr>
              <a:t>Preguntas útiles </a:t>
            </a:r>
            <a:r>
              <a:rPr lang="es-ES" sz="1000" b="0" baseline="0" dirty="0" smtClean="0">
                <a:latin typeface="+mn-lt"/>
              </a:rPr>
              <a:t>para </a:t>
            </a:r>
            <a:r>
              <a:rPr lang="es-ES" sz="1000" b="0" baseline="0" dirty="0" smtClean="0">
                <a:latin typeface="+mn-lt"/>
              </a:rPr>
              <a:t>añadir detalles al dibujo: </a:t>
            </a:r>
            <a:endParaRPr lang="es-ES" sz="1000" b="0" baseline="0" dirty="0" smtClean="0">
              <a:latin typeface="+mn-lt"/>
            </a:endParaRPr>
          </a:p>
          <a:p>
            <a:pPr marL="171450" indent="-171450">
              <a:buFont typeface="Arial" panose="020B0604020202020204" pitchFamily="34" charset="0"/>
              <a:buChar char="•"/>
            </a:pPr>
            <a:r>
              <a:rPr lang="es-ES" sz="1000" b="0" baseline="0" dirty="0" smtClean="0">
                <a:latin typeface="+mn-lt"/>
              </a:rPr>
              <a:t>¿Cuál es la edad media de su público objetivo? </a:t>
            </a:r>
          </a:p>
          <a:p>
            <a:pPr marL="171450" indent="-171450">
              <a:buFont typeface="Arial" panose="020B0604020202020204" pitchFamily="34" charset="0"/>
              <a:buChar char="•"/>
            </a:pPr>
            <a:r>
              <a:rPr lang="es-ES" sz="1000" b="0" baseline="0" dirty="0" smtClean="0">
                <a:latin typeface="+mn-lt"/>
              </a:rPr>
              <a:t>¿De qué habla con su público objetivo? </a:t>
            </a:r>
          </a:p>
          <a:p>
            <a:pPr marL="171450" indent="-171450">
              <a:buFont typeface="Arial" panose="020B0604020202020204" pitchFamily="34" charset="0"/>
              <a:buChar char="•"/>
            </a:pPr>
            <a:r>
              <a:rPr lang="es-ES" sz="1000" b="0" baseline="0" dirty="0" smtClean="0">
                <a:latin typeface="+mn-lt"/>
              </a:rPr>
              <a:t>¿Cuál es un tema de conversación recurrente entre su público objetivo? </a:t>
            </a:r>
          </a:p>
          <a:p>
            <a:pPr marL="171450" indent="-171450">
              <a:buFont typeface="Arial" panose="020B0604020202020204" pitchFamily="34" charset="0"/>
              <a:buChar char="•"/>
            </a:pPr>
            <a:r>
              <a:rPr lang="es-ES" sz="1000" b="0" baseline="0" dirty="0" smtClean="0">
                <a:latin typeface="+mn-lt"/>
              </a:rPr>
              <a:t>¿Cómo es el entorno social de su público objetivo?</a:t>
            </a:r>
          </a:p>
          <a:p>
            <a:pPr marL="171450" indent="-171450">
              <a:buFont typeface="Arial" panose="020B0604020202020204" pitchFamily="34" charset="0"/>
              <a:buChar char="•"/>
            </a:pPr>
            <a:endParaRPr lang="es-ES" sz="1000" b="0" baseline="0" dirty="0" smtClean="0">
              <a:latin typeface="+mn-lt"/>
            </a:endParaRPr>
          </a:p>
          <a:p>
            <a:pPr marL="171450" lvl="0" indent="-171450">
              <a:buFont typeface="Arial" panose="020B0604020202020204" pitchFamily="34" charset="0"/>
              <a:buChar char="•"/>
            </a:pPr>
            <a:r>
              <a:rPr lang="es-ES" sz="1000" b="0" dirty="0" smtClean="0">
                <a:latin typeface="+mn-lt"/>
              </a:rPr>
              <a:t>¿Cómo recibe y transmite la información?</a:t>
            </a:r>
          </a:p>
          <a:p>
            <a:pPr marL="171450" lvl="0" indent="-171450">
              <a:buFont typeface="Arial" panose="020B0604020202020204" pitchFamily="34" charset="0"/>
              <a:buChar char="•"/>
            </a:pPr>
            <a:r>
              <a:rPr lang="es-ES" sz="1000" b="0" dirty="0" smtClean="0">
                <a:latin typeface="+mn-lt"/>
              </a:rPr>
              <a:t>¿Cuál es su contexto vital?</a:t>
            </a:r>
          </a:p>
          <a:p>
            <a:pPr marL="171450" lvl="0" indent="-171450">
              <a:buFont typeface="Arial" panose="020B0604020202020204" pitchFamily="34" charset="0"/>
              <a:buChar char="•"/>
            </a:pPr>
            <a:r>
              <a:rPr lang="es-ES" sz="1000" b="0" dirty="0" smtClean="0">
                <a:latin typeface="+mn-lt"/>
              </a:rPr>
              <a:t>¿Qué idioma </a:t>
            </a:r>
            <a:r>
              <a:rPr lang="es-ES" sz="1000" b="0" dirty="0" smtClean="0">
                <a:latin typeface="+mn-lt"/>
              </a:rPr>
              <a:t>habla?</a:t>
            </a:r>
            <a:endParaRPr lang="es-ES" sz="1000" b="0" dirty="0" smtClean="0">
              <a:latin typeface="+mn-lt"/>
            </a:endParaRPr>
          </a:p>
          <a:p>
            <a:pPr marL="171450" lvl="0" indent="-171450">
              <a:buFont typeface="Arial" panose="020B0604020202020204" pitchFamily="34" charset="0"/>
              <a:buChar char="•"/>
            </a:pPr>
            <a:r>
              <a:rPr lang="es-ES" sz="1000" b="0" dirty="0" smtClean="0">
                <a:latin typeface="+mn-lt"/>
              </a:rPr>
              <a:t>¿Cuál es su grado de reconocimiento?</a:t>
            </a:r>
          </a:p>
          <a:p>
            <a:pPr marL="171450" indent="-171450">
              <a:buFont typeface="Arial" panose="020B0604020202020204" pitchFamily="34" charset="0"/>
              <a:buChar char="•"/>
            </a:pPr>
            <a:endParaRPr lang="es-ES" sz="1000" b="0" dirty="0" smtClean="0">
              <a:latin typeface="+mn-lt"/>
            </a:endParaRPr>
          </a:p>
          <a:p>
            <a:pPr marL="0" indent="0">
              <a:buFont typeface="Arial" panose="020B0604020202020204" pitchFamily="34" charset="0"/>
              <a:buNone/>
            </a:pPr>
            <a:r>
              <a:rPr lang="es-ES" sz="1000" b="0" dirty="0" smtClean="0">
                <a:latin typeface="+mn-lt"/>
              </a:rPr>
              <a:t>Diferenciar entre </a:t>
            </a:r>
            <a:r>
              <a:rPr lang="es-ES" sz="1000" b="0" dirty="0" smtClean="0">
                <a:latin typeface="+mn-lt"/>
              </a:rPr>
              <a:t>grupos </a:t>
            </a:r>
            <a:r>
              <a:rPr lang="es-ES" sz="1000" b="0" dirty="0" smtClean="0">
                <a:latin typeface="+mn-lt"/>
              </a:rPr>
              <a:t>objetivo:</a:t>
            </a:r>
          </a:p>
          <a:p>
            <a:pPr marL="171450" indent="-171450">
              <a:buFont typeface="Arial" panose="020B0604020202020204" pitchFamily="34" charset="0"/>
              <a:buChar char="•"/>
            </a:pPr>
            <a:r>
              <a:rPr lang="es-ES" sz="1000" b="0" dirty="0" smtClean="0">
                <a:latin typeface="+mn-lt"/>
              </a:rPr>
              <a:t>Jóvenes, padres, entorno social</a:t>
            </a:r>
          </a:p>
          <a:p>
            <a:pPr marL="171450" indent="-171450">
              <a:buFont typeface="Arial" panose="020B0604020202020204" pitchFamily="34" charset="0"/>
              <a:buChar char="•"/>
            </a:pPr>
            <a:r>
              <a:rPr lang="es-ES" sz="1000" b="0" dirty="0" smtClean="0">
                <a:latin typeface="+mn-lt"/>
              </a:rPr>
              <a:t>Migrantes, rentas bajas/altas, nivel educativo bajo/alto, con trabajo/desempleados</a:t>
            </a:r>
          </a:p>
          <a:p>
            <a:pPr marL="171450" indent="-171450">
              <a:buFont typeface="Arial" panose="020B0604020202020204" pitchFamily="34" charset="0"/>
              <a:buChar char="•"/>
            </a:pPr>
            <a:r>
              <a:rPr lang="es-ES" sz="1000" b="0" baseline="0" dirty="0" smtClean="0">
                <a:latin typeface="+mn-lt"/>
              </a:rPr>
              <a:t>Integrados o excluidos de la sociedad</a:t>
            </a:r>
          </a:p>
          <a:p>
            <a:pPr marL="171450" indent="-171450">
              <a:buFont typeface="Arial" panose="020B0604020202020204" pitchFamily="34" charset="0"/>
              <a:buChar char="•"/>
            </a:pPr>
            <a:r>
              <a:rPr lang="es-ES" sz="1000" b="0" baseline="0" dirty="0" smtClean="0">
                <a:latin typeface="+mn-lt"/>
              </a:rPr>
              <a:t>Inspiración religiosa o política</a:t>
            </a:r>
          </a:p>
          <a:p>
            <a:pPr marL="171450" indent="-171450">
              <a:buFont typeface="Arial" panose="020B0604020202020204" pitchFamily="34" charset="0"/>
              <a:buChar char="•"/>
            </a:pPr>
            <a:r>
              <a:rPr lang="es-ES" sz="1000" b="0" baseline="0" dirty="0" smtClean="0">
                <a:latin typeface="+mn-lt"/>
              </a:rPr>
              <a:t>Entorno social: protector o permisivo</a:t>
            </a:r>
          </a:p>
          <a:p>
            <a:pPr marL="171450" indent="-171450">
              <a:buFont typeface="Arial" panose="020B0604020202020204" pitchFamily="34" charset="0"/>
              <a:buChar char="•"/>
            </a:pPr>
            <a:r>
              <a:rPr lang="es-ES" sz="1000" b="0" baseline="0" dirty="0" smtClean="0">
                <a:latin typeface="+mn-lt"/>
              </a:rPr>
              <a:t>Interés </a:t>
            </a:r>
            <a:r>
              <a:rPr lang="es-ES" sz="1000" b="0" baseline="0" dirty="0" smtClean="0">
                <a:latin typeface="+mn-lt"/>
              </a:rPr>
              <a:t>por el </a:t>
            </a:r>
            <a:r>
              <a:rPr lang="es-ES" sz="1000" b="0" baseline="0" dirty="0" smtClean="0">
                <a:latin typeface="+mn-lt"/>
              </a:rPr>
              <a:t>pensamiento radical, experiencia en el pensamiento radical</a:t>
            </a:r>
          </a:p>
          <a:p>
            <a:pPr marL="171450" indent="-171450">
              <a:buFont typeface="Arial" panose="020B0604020202020204" pitchFamily="34" charset="0"/>
              <a:buChar char="•"/>
            </a:pPr>
            <a:r>
              <a:rPr lang="es-ES" sz="1000" b="0" baseline="0" dirty="0" smtClean="0">
                <a:latin typeface="+mn-lt"/>
              </a:rPr>
              <a:t>Grupo objetivo pasivo ante la propaganda o activo en </a:t>
            </a:r>
            <a:r>
              <a:rPr lang="es-ES" sz="1000" b="0" baseline="0" dirty="0" smtClean="0">
                <a:latin typeface="+mn-lt"/>
              </a:rPr>
              <a:t>el discurso extremista</a:t>
            </a:r>
            <a:endParaRPr lang="es-ES" sz="1000" b="0" baseline="0" dirty="0" smtClean="0">
              <a:latin typeface="+mn-lt"/>
            </a:endParaRPr>
          </a:p>
          <a:p>
            <a:pPr marL="171450" indent="-171450">
              <a:buFont typeface="Arial" panose="020B0604020202020204" pitchFamily="34" charset="0"/>
              <a:buChar char="•"/>
            </a:pPr>
            <a:r>
              <a:rPr lang="es-ES" sz="1000" b="0" baseline="0" dirty="0" smtClean="0">
                <a:latin typeface="+mn-lt"/>
              </a:rPr>
              <a:t>Fase de pensamiento radical y comportamiento radical: abierto al intercambio de opiniones e ideas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39</a:t>
            </a:fld>
            <a:endParaRPr lang="es-ES"/>
          </a:p>
        </p:txBody>
      </p:sp>
    </p:spTree>
    <p:extLst>
      <p:ext uri="{BB962C8B-B14F-4D97-AF65-F5344CB8AC3E}">
        <p14:creationId xmlns:p14="http://schemas.microsoft.com/office/powerpoint/2010/main" val="259935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s-ES" sz="1000" dirty="0" smtClean="0"/>
              <a:t>Consulte el documento de lecciones aprendidas «Qué hacer y qué no hacer» de la EFD.</a:t>
            </a:r>
          </a:p>
          <a:p>
            <a:pPr marL="171450" indent="-171450">
              <a:buFont typeface="Arial" panose="020B0604020202020204" pitchFamily="34" charset="0"/>
              <a:buChar char="•"/>
            </a:pPr>
            <a:r>
              <a:rPr lang="es-ES" smtClean="0"/>
              <a:t>Enseñanzas extraídas de campañas anteriores, basadas en más de cincuenta entrevistas que la EFD ha realizado con ONG y revisión de la literatura </a:t>
            </a:r>
            <a:r>
              <a:rPr lang="es-ES" sz="1000" dirty="0" smtClean="0"/>
              <a:t>pertinente con evaluaciones.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40</a:t>
            </a:fld>
            <a:endParaRPr lang="es-ES"/>
          </a:p>
        </p:txBody>
      </p:sp>
    </p:spTree>
    <p:extLst>
      <p:ext uri="{BB962C8B-B14F-4D97-AF65-F5344CB8AC3E}">
        <p14:creationId xmlns:p14="http://schemas.microsoft.com/office/powerpoint/2010/main" val="305513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41</a:t>
            </a:fld>
            <a:endParaRPr lang="es-ES"/>
          </a:p>
        </p:txBody>
      </p:sp>
    </p:spTree>
    <p:extLst>
      <p:ext uri="{BB962C8B-B14F-4D97-AF65-F5344CB8AC3E}">
        <p14:creationId xmlns:p14="http://schemas.microsoft.com/office/powerpoint/2010/main" val="563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dirty="0" smtClean="0"/>
              <a:t>Debate en grupo, 10 minutos</a:t>
            </a:r>
          </a:p>
          <a:p>
            <a:endParaRPr lang="es-ES" sz="1000" baseline="0" dirty="0" smtClean="0"/>
          </a:p>
          <a:p>
            <a:pPr marL="0" indent="0">
              <a:buFont typeface="Arial" panose="020B0604020202020204" pitchFamily="34" charset="0"/>
              <a:buNone/>
            </a:pPr>
            <a:r>
              <a:rPr lang="es-ES" sz="1000" u="sng" dirty="0" smtClean="0"/>
              <a:t>Narrativas alternativas</a:t>
            </a:r>
          </a:p>
          <a:p>
            <a:pPr marL="171450" indent="-171450">
              <a:buFont typeface="Arial" panose="020B0604020202020204" pitchFamily="34" charset="0"/>
              <a:buChar char="•"/>
            </a:pPr>
            <a:r>
              <a:rPr lang="es-ES" sz="1000" dirty="0" smtClean="0"/>
              <a:t>Relato positivo, refleja la identidad del grupo</a:t>
            </a:r>
          </a:p>
          <a:p>
            <a:pPr marL="171450" indent="-171450">
              <a:buFont typeface="Arial" panose="020B0604020202020204" pitchFamily="34" charset="0"/>
              <a:buChar char="•"/>
            </a:pPr>
            <a:r>
              <a:rPr lang="es-ES" sz="1000" dirty="0" smtClean="0"/>
              <a:t>Orientado a la inclusión, empoderador</a:t>
            </a:r>
          </a:p>
          <a:p>
            <a:pPr marL="171450" indent="-171450">
              <a:buFont typeface="Arial" panose="020B0604020202020204" pitchFamily="34" charset="0"/>
              <a:buChar char="•"/>
            </a:pPr>
            <a:r>
              <a:rPr lang="es-ES" sz="1000" dirty="0" smtClean="0"/>
              <a:t>Basado en la fuerza de la organización o de la iniciativa</a:t>
            </a:r>
          </a:p>
          <a:p>
            <a:pPr marL="171450" indent="-171450">
              <a:buFont typeface="Arial" panose="020B0604020202020204" pitchFamily="34" charset="0"/>
              <a:buChar char="•"/>
            </a:pPr>
            <a:r>
              <a:rPr lang="es-ES" sz="1000" dirty="0" smtClean="0"/>
              <a:t>Este es tu sitio, aquí encajas, puedes salir adelante</a:t>
            </a:r>
          </a:p>
          <a:p>
            <a:pPr marL="171450" indent="-171450">
              <a:buFont typeface="Arial" panose="020B0604020202020204" pitchFamily="34" charset="0"/>
              <a:buChar char="•"/>
            </a:pPr>
            <a:r>
              <a:rPr lang="es-ES" sz="1000" dirty="0" smtClean="0"/>
              <a:t>Llamada a la acción</a:t>
            </a:r>
          </a:p>
          <a:p>
            <a:pPr marL="171450" indent="-171450">
              <a:buFont typeface="Arial" panose="020B0604020202020204" pitchFamily="34" charset="0"/>
              <a:buChar char="•"/>
            </a:pPr>
            <a:endParaRPr lang="es-ES" sz="10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000" u="sng" dirty="0" smtClean="0"/>
              <a:t>Contranarrativas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Respuesta o contenido creado para contrarrestar el extremismo y el discurso del odio en Internet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Retar al extremismo violento a través de la teología, el humor, la puesta en evidencia de la hipocresía y las mentiras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Desacreditar, </a:t>
            </a:r>
            <a:r>
              <a:rPr lang="es-ES" sz="1000" dirty="0" smtClean="0"/>
              <a:t>desmontar </a:t>
            </a:r>
            <a:r>
              <a:rPr lang="es-ES" sz="1000" dirty="0" smtClean="0"/>
              <a:t>y desmitificar el extremismo violento</a:t>
            </a:r>
          </a:p>
          <a:p>
            <a:pPr marL="171450" indent="-171450">
              <a:buFont typeface="Arial" panose="020B0604020202020204" pitchFamily="34" charset="0"/>
              <a:buChar char="•"/>
            </a:pPr>
            <a:endParaRPr lang="es-ES" sz="1000" dirty="0" smtClean="0"/>
          </a:p>
          <a:p>
            <a:r>
              <a:rPr lang="es-ES" sz="1000" u="sng" baseline="0" dirty="0" smtClean="0"/>
              <a:t>Referencia</a:t>
            </a:r>
          </a:p>
          <a:p>
            <a:pPr marL="171450" indent="-171450">
              <a:buFont typeface="Arial" panose="020B0604020202020204" pitchFamily="34" charset="0"/>
              <a:buChar char="•"/>
            </a:pPr>
            <a:r>
              <a:rPr lang="es-ES" sz="1000" baseline="0" dirty="0" smtClean="0"/>
              <a:t>Taller de la RAN sobre contranarrativa de propaganda yihadista y cómo responder a ella, 3 y 4 de octubre de 2016</a:t>
            </a:r>
          </a:p>
          <a:p>
            <a:endParaRPr lang="es-E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42</a:t>
            </a:fld>
            <a:endParaRPr lang="es-ES"/>
          </a:p>
        </p:txBody>
      </p:sp>
    </p:spTree>
    <p:extLst>
      <p:ext uri="{BB962C8B-B14F-4D97-AF65-F5344CB8AC3E}">
        <p14:creationId xmlns:p14="http://schemas.microsoft.com/office/powerpoint/2010/main" val="19529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dirty="0" smtClean="0"/>
              <a:t>El seminario de formación tiene un objetivo en sí mismo: mejorar la experiencia en el ámbito de la creación de campañas en Internet de las organizaciones de la sociedad civil (OSC) activas en el campo de la lucha contra el extremismo violento.</a:t>
            </a:r>
          </a:p>
          <a:p>
            <a:r>
              <a:rPr lang="es-ES" smtClean="0"/>
              <a:t> </a:t>
            </a:r>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a:t>
            </a:fld>
            <a:endParaRPr lang="es-ES"/>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1" i="0" u="none" strike="noStrike" kern="1200" baseline="0" dirty="0" smtClean="0">
                <a:solidFill>
                  <a:schemeClr val="tx1"/>
                </a:solidFill>
                <a:latin typeface="+mn-lt"/>
              </a:rPr>
              <a:t>Abdullah-X: Five Considerations for a Muslim on Syria </a:t>
            </a:r>
          </a:p>
          <a:p>
            <a:endParaRPr lang="es-ES" sz="1000" dirty="0" smtClean="0"/>
          </a:p>
          <a:p>
            <a:r>
              <a:rPr lang="es-ES" sz="1000" dirty="0" smtClean="0"/>
              <a:t>Ejemplo de contranarrativa: motivos para no viajar a Siria. </a:t>
            </a:r>
          </a:p>
          <a:p>
            <a:r>
              <a:rPr lang="es-ES" sz="1000" kern="1200" dirty="0" smtClean="0">
                <a:solidFill>
                  <a:schemeClr val="tx1"/>
                </a:solidFill>
                <a:effectLst/>
                <a:latin typeface="+mn-lt"/>
              </a:rPr>
              <a:t>  </a:t>
            </a:r>
          </a:p>
          <a:p>
            <a:r>
              <a:rPr lang="es-ES" sz="1000" u="sng" kern="1200" dirty="0" smtClean="0">
                <a:solidFill>
                  <a:schemeClr val="tx1"/>
                </a:solidFill>
                <a:effectLst/>
                <a:latin typeface="+mn-lt"/>
                <a:hlinkClick r:id="rId3"/>
              </a:rPr>
              <a:t>https://www.youtube.com/watch?v=tKKbydB4scA</a:t>
            </a:r>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43</a:t>
            </a:fld>
            <a:endParaRPr lang="es-ES"/>
          </a:p>
        </p:txBody>
      </p:sp>
    </p:spTree>
    <p:extLst>
      <p:ext uri="{BB962C8B-B14F-4D97-AF65-F5344CB8AC3E}">
        <p14:creationId xmlns:p14="http://schemas.microsoft.com/office/powerpoint/2010/main" val="251005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1" i="0" u="sng" strike="noStrike" baseline="0" dirty="0" smtClean="0"/>
              <a:t>Ejemplo de campaña de contranarrativa de Finlandia</a:t>
            </a:r>
          </a:p>
          <a:p>
            <a:endParaRPr lang="es-ES" sz="1000" u="sng" kern="1200" dirty="0" smtClean="0">
              <a:solidFill>
                <a:schemeClr val="tx1"/>
              </a:solidFill>
              <a:effectLst/>
              <a:latin typeface="+mn-lt"/>
              <a:ea typeface="+mn-ea"/>
              <a:cs typeface="+mn-cs"/>
            </a:endParaRPr>
          </a:p>
          <a:p>
            <a:r>
              <a:rPr lang="es-ES" sz="1000" u="sng" kern="1200" dirty="0" smtClean="0">
                <a:solidFill>
                  <a:schemeClr val="tx1"/>
                </a:solidFill>
                <a:effectLst/>
                <a:latin typeface="+mn-lt"/>
                <a:hlinkClick r:id="rId3"/>
              </a:rPr>
              <a:t>https://www.tekojakampanja.fi/en/</a:t>
            </a:r>
            <a:endParaRPr lang="es-ES" sz="1000" u="sng" kern="1200" dirty="0" smtClean="0">
              <a:solidFill>
                <a:schemeClr val="tx1"/>
              </a:solidFill>
              <a:effectLst/>
              <a:latin typeface="+mn-lt"/>
              <a:ea typeface="+mn-ea"/>
              <a:cs typeface="+mn-cs"/>
            </a:endParaRPr>
          </a:p>
          <a:p>
            <a:endParaRPr lang="es-ES"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000" b="0" i="0" u="none" strike="noStrike" baseline="0" dirty="0" smtClean="0"/>
              <a:t>El tema de la campaña de acción de 2015 emprendida por Finn Church Aid fue los jóvenes y la radicalización violenta. El objetivo de la campaña era comprender mejor los factores que impulsan a la gente a unirse a grupos extremistas violentos y exponer métodos prácticos para prevenir la radicalización violenta, tanto en Finlandia como en las zonas de conflicto. </a:t>
            </a: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44</a:t>
            </a:fld>
            <a:endParaRPr lang="es-ES"/>
          </a:p>
        </p:txBody>
      </p:sp>
    </p:spTree>
    <p:extLst>
      <p:ext uri="{BB962C8B-B14F-4D97-AF65-F5344CB8AC3E}">
        <p14:creationId xmlns:p14="http://schemas.microsoft.com/office/powerpoint/2010/main" val="378538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sng" dirty="0" smtClean="0"/>
              <a:t>Ejemplo de una campaña de narrativa alternativa por parte de la Iglesia de Finlandia: el fútbol une.</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000" u="sng" kern="1200" dirty="0" smtClean="0">
                <a:solidFill>
                  <a:schemeClr val="tx1"/>
                </a:solidFill>
                <a:effectLst/>
                <a:latin typeface="+mn-lt"/>
                <a:hlinkClick r:id="rId3"/>
              </a:rPr>
              <a:t>https://www.peaceunited.fi/en/</a:t>
            </a:r>
            <a:endParaRPr lang="es-ES"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000" u="sng" kern="1200" dirty="0" smtClean="0">
              <a:solidFill>
                <a:schemeClr val="tx1"/>
              </a:solidFill>
              <a:effectLst/>
              <a:latin typeface="+mn-lt"/>
              <a:ea typeface="+mn-ea"/>
              <a:cs typeface="+mn-cs"/>
            </a:endParaRPr>
          </a:p>
          <a:p>
            <a:r>
              <a:rPr lang="es-ES" sz="1000" kern="1200" dirty="0" smtClean="0">
                <a:solidFill>
                  <a:schemeClr val="tx1"/>
                </a:solidFill>
                <a:effectLst/>
                <a:latin typeface="+mn-lt"/>
              </a:rPr>
              <a:t>La campaña en torno al fútbol Peace United cuenta con elementos tanto dentro como fuera de Internet: </a:t>
            </a:r>
            <a:r>
              <a:rPr lang="es-ES" sz="1000" kern="1200" dirty="0" smtClean="0">
                <a:solidFill>
                  <a:schemeClr val="tx1"/>
                </a:solidFill>
                <a:effectLst/>
                <a:latin typeface="+mn-lt"/>
              </a:rPr>
              <a:t>vídeos</a:t>
            </a:r>
            <a:r>
              <a:rPr lang="es-ES" sz="1000" kern="1200" dirty="0" smtClean="0">
                <a:solidFill>
                  <a:schemeClr val="tx1"/>
                </a:solidFill>
                <a:effectLst/>
                <a:latin typeface="+mn-lt"/>
              </a:rPr>
              <a:t>, juegos de mesa, pruebas y cuestionarios, etc. </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Las publicaciones se pueden encontrar aquí: </a:t>
            </a:r>
            <a:r>
              <a:rPr lang="es-ES" sz="1000" u="sng" kern="1200" dirty="0" smtClean="0">
                <a:solidFill>
                  <a:schemeClr val="tx1"/>
                </a:solidFill>
                <a:effectLst/>
                <a:latin typeface="+mn-lt"/>
                <a:hlinkClick r:id="rId4"/>
              </a:rPr>
              <a:t>https</a:t>
            </a:r>
            <a:r>
              <a:rPr lang="es-ES" sz="1000" u="sng" kern="1200" dirty="0" smtClean="0">
                <a:solidFill>
                  <a:schemeClr val="tx1"/>
                </a:solidFill>
                <a:effectLst/>
                <a:latin typeface="+mn-lt"/>
                <a:hlinkClick r:id="rId4"/>
              </a:rPr>
              <a:t>://www.peacemakersnetwork.org/our-work/thematic-expertise/</a:t>
            </a:r>
            <a:r>
              <a:rPr lang="es-ES" dirty="0" smtClean="0"/>
              <a:t> </a:t>
            </a:r>
            <a:endParaRPr lang="es-ES"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45</a:t>
            </a:fld>
            <a:endParaRPr lang="es-ES"/>
          </a:p>
        </p:txBody>
      </p:sp>
    </p:spTree>
    <p:extLst>
      <p:ext uri="{BB962C8B-B14F-4D97-AF65-F5344CB8AC3E}">
        <p14:creationId xmlns:p14="http://schemas.microsoft.com/office/powerpoint/2010/main" val="1260293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46</a:t>
            </a:fld>
            <a:endParaRPr lang="es-ES"/>
          </a:p>
        </p:txBody>
      </p:sp>
    </p:spTree>
    <p:extLst>
      <p:ext uri="{BB962C8B-B14F-4D97-AF65-F5344CB8AC3E}">
        <p14:creationId xmlns:p14="http://schemas.microsoft.com/office/powerpoint/2010/main" val="190722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47</a:t>
            </a:fld>
            <a:endParaRPr lang="es-ES"/>
          </a:p>
        </p:txBody>
      </p:sp>
    </p:spTree>
    <p:extLst>
      <p:ext uri="{BB962C8B-B14F-4D97-AF65-F5344CB8AC3E}">
        <p14:creationId xmlns:p14="http://schemas.microsoft.com/office/powerpoint/2010/main" val="2965578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dirty="0" smtClean="0"/>
              <a:t>Ejemplo de mensajero creíble:</a:t>
            </a:r>
          </a:p>
          <a:p>
            <a:r>
              <a:rPr lang="es-ES" sz="1000" dirty="0" smtClean="0"/>
              <a:t>En YouTube, es fácil encontrar muchos tutoriales de mujeres de color con instrucciones sobre cómo hacer peinados, por ejemplo, cómo coser extensiones al cabello natural, cómo rizar el pelo en personas negras o cómo personalizar pelucas de sujeción frontal. Estos vídeos los suben a YouTube mujeres que se han dado cuenta de que este tipo de programas con consejos de belleza no se emiten en los canales de televisión habituales. El interés de las mujeres negras por los trucos de belleza se ha pasado por alto.</a:t>
            </a:r>
          </a:p>
          <a:p>
            <a:r>
              <a:rPr lang="es-ES" sz="1000" baseline="0" dirty="0" smtClean="0"/>
              <a:t>Así fue como algunas personas de este «público objetivo» comenzaron a </a:t>
            </a:r>
            <a:r>
              <a:rPr lang="es-ES" sz="1000" baseline="0" dirty="0" smtClean="0"/>
              <a:t>preparar este </a:t>
            </a:r>
            <a:r>
              <a:rPr lang="es-ES" sz="1000" baseline="0" dirty="0" smtClean="0"/>
              <a:t>tipo de tutoriales por su cuenta. Esto hace que resulten muy creíbles. </a:t>
            </a:r>
            <a:endParaRPr lang="es-ES" sz="1000" dirty="0" smtClean="0"/>
          </a:p>
          <a:p>
            <a:endParaRPr lang="es-ES" sz="1000" dirty="0" smtClean="0"/>
          </a:p>
          <a:p>
            <a:r>
              <a:rPr lang="es-ES" sz="1000" dirty="0" smtClean="0"/>
              <a:t>https://youtu.be/HbFgSQLO04E</a:t>
            </a:r>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48</a:t>
            </a:fld>
            <a:endParaRPr lang="es-ES"/>
          </a:p>
        </p:txBody>
      </p:sp>
    </p:spTree>
    <p:extLst>
      <p:ext uri="{BB962C8B-B14F-4D97-AF65-F5344CB8AC3E}">
        <p14:creationId xmlns:p14="http://schemas.microsoft.com/office/powerpoint/2010/main" val="63997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sng" dirty="0" smtClean="0"/>
              <a:t>Ejemplo de voz creíble</a:t>
            </a:r>
          </a:p>
          <a:p>
            <a:pPr marL="0" marR="0" indent="0" algn="l" defTabSz="914400" rtl="0" eaLnBrk="1" fontAlgn="auto" latinLnBrk="0" hangingPunct="1">
              <a:lnSpc>
                <a:spcPct val="100000"/>
              </a:lnSpc>
              <a:spcBef>
                <a:spcPts val="0"/>
              </a:spcBef>
              <a:spcAft>
                <a:spcPts val="0"/>
              </a:spcAft>
              <a:buClrTx/>
              <a:buSzTx/>
              <a:buFontTx/>
              <a:buNone/>
              <a:tabLst/>
              <a:defRPr/>
            </a:pPr>
            <a:r>
              <a:rPr lang="es-ES" sz="1000" kern="1200" dirty="0" smtClean="0">
                <a:solidFill>
                  <a:schemeClr val="tx1"/>
                </a:solidFill>
                <a:effectLst/>
                <a:latin typeface="+mn-lt"/>
              </a:rPr>
              <a:t>Humza</a:t>
            </a:r>
            <a:r>
              <a:rPr lang="es-ES" smtClean="0"/>
              <a:t> </a:t>
            </a:r>
            <a:r>
              <a:rPr lang="es-ES" sz="1000" kern="1200" dirty="0" smtClean="0">
                <a:solidFill>
                  <a:schemeClr val="tx1"/>
                </a:solidFill>
                <a:effectLst/>
                <a:latin typeface="+mn-lt"/>
              </a:rPr>
              <a:t>Arshad: </a:t>
            </a:r>
            <a:r>
              <a:rPr lang="es-ES" sz="1000" b="0" i="0" u="none" strike="noStrike" baseline="0" dirty="0" smtClean="0"/>
              <a:t>Badmans World 14 | New Scotland Yard | Humza Productions</a:t>
            </a:r>
            <a:endParaRPr lang="es-ES" sz="1000" kern="1200" dirty="0" smtClean="0">
              <a:solidFill>
                <a:schemeClr val="tx1"/>
              </a:solidFill>
              <a:effectLst/>
              <a:latin typeface="+mn-lt"/>
              <a:ea typeface="+mn-ea"/>
              <a:cs typeface="+mn-cs"/>
            </a:endParaRPr>
          </a:p>
          <a:p>
            <a:r>
              <a:rPr lang="es-ES" sz="1000" dirty="0" smtClean="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000" b="0" i="0" u="none" strike="noStrike" baseline="0" dirty="0" smtClean="0"/>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49</a:t>
            </a:fld>
            <a:endParaRPr lang="es-ES"/>
          </a:p>
        </p:txBody>
      </p:sp>
    </p:spTree>
    <p:extLst>
      <p:ext uri="{BB962C8B-B14F-4D97-AF65-F5344CB8AC3E}">
        <p14:creationId xmlns:p14="http://schemas.microsoft.com/office/powerpoint/2010/main" val="67954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smtClean="0">
                <a:solidFill>
                  <a:schemeClr val="tx1"/>
                </a:solidFill>
                <a:latin typeface="+mn-lt"/>
              </a:rPr>
              <a:t>Mohamed El Bachiri</a:t>
            </a:r>
            <a:r>
              <a:rPr lang="es-ES" dirty="0" smtClean="0"/>
              <a:t> </a:t>
            </a:r>
          </a:p>
          <a:p>
            <a:r>
              <a:rPr lang="es-ES" sz="1200" kern="1200" dirty="0" smtClean="0">
                <a:solidFill>
                  <a:schemeClr val="tx1"/>
                </a:solidFill>
                <a:effectLst/>
                <a:latin typeface="+mn-lt"/>
              </a:rPr>
              <a:t>Jihad of </a:t>
            </a:r>
            <a:r>
              <a:rPr lang="es-ES" sz="1200" kern="1200" dirty="0" err="1" smtClean="0">
                <a:solidFill>
                  <a:schemeClr val="tx1"/>
                </a:solidFill>
                <a:effectLst/>
                <a:latin typeface="+mn-lt"/>
              </a:rPr>
              <a:t>love</a:t>
            </a:r>
            <a:r>
              <a:rPr lang="es-ES" sz="1200" kern="1200" dirty="0" smtClean="0">
                <a:solidFill>
                  <a:schemeClr val="tx1"/>
                </a:solidFill>
                <a:effectLst/>
                <a:latin typeface="+mn-lt"/>
              </a:rPr>
              <a:t> </a:t>
            </a:r>
            <a:r>
              <a:rPr lang="es-ES" sz="1200" kern="1200" dirty="0" smtClean="0">
                <a:solidFill>
                  <a:schemeClr val="tx1"/>
                </a:solidFill>
                <a:effectLst/>
                <a:latin typeface="+mn-lt"/>
              </a:rPr>
              <a:t>- </a:t>
            </a:r>
            <a:r>
              <a:rPr lang="es-ES" sz="1200" kern="1200" dirty="0" smtClean="0">
                <a:solidFill>
                  <a:schemeClr val="tx1"/>
                </a:solidFill>
                <a:effectLst/>
                <a:latin typeface="+mn-lt"/>
              </a:rPr>
              <a:t>También en libro</a:t>
            </a:r>
            <a:endParaRPr lang="es-ES" sz="1200" kern="1200" dirty="0" smtClean="0">
              <a:solidFill>
                <a:schemeClr val="tx1"/>
              </a:solidFill>
              <a:effectLst/>
              <a:latin typeface="+mn-lt"/>
              <a:ea typeface="+mn-ea"/>
              <a:cs typeface="+mn-cs"/>
            </a:endParaRPr>
          </a:p>
          <a:p>
            <a:r>
              <a:rPr lang="es-ES" sz="1200" u="sng" kern="1200" dirty="0" smtClean="0">
                <a:solidFill>
                  <a:schemeClr val="tx1"/>
                </a:solidFill>
                <a:effectLst/>
                <a:latin typeface="+mn-lt"/>
                <a:hlinkClick r:id="rId3"/>
              </a:rPr>
              <a:t>https://t.co/KIn4Wv78ZI</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rPr>
              <a:t> </a:t>
            </a:r>
          </a:p>
          <a:p>
            <a:endParaRPr lang="es-ES"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50</a:t>
            </a:fld>
            <a:endParaRPr lang="es-ES"/>
          </a:p>
        </p:txBody>
      </p:sp>
    </p:spTree>
    <p:extLst>
      <p:ext uri="{BB962C8B-B14F-4D97-AF65-F5344CB8AC3E}">
        <p14:creationId xmlns:p14="http://schemas.microsoft.com/office/powerpoint/2010/main" val="2236045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u="sng" dirty="0" smtClean="0"/>
              <a:t>Note to trainer</a:t>
            </a:r>
          </a:p>
          <a:p>
            <a:r>
              <a:rPr lang="es-ES" sz="1000" u="sng" dirty="0" smtClean="0"/>
              <a:t>Messenger can be a person or a credible voice in another way e.g. tv or radio station or website</a:t>
            </a:r>
          </a:p>
          <a:p>
            <a:r>
              <a:rPr lang="es-ES" sz="1000" u="sng" dirty="0" smtClean="0"/>
              <a:t>Important is that the messenger and his/her message “fit”. A scientist or politician can be a credible voice when we are talking about scientific facts or political discourse.</a:t>
            </a: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51</a:t>
            </a:fld>
            <a:endParaRPr lang="es-ES"/>
          </a:p>
        </p:txBody>
      </p:sp>
    </p:spTree>
    <p:extLst>
      <p:ext uri="{BB962C8B-B14F-4D97-AF65-F5344CB8AC3E}">
        <p14:creationId xmlns:p14="http://schemas.microsoft.com/office/powerpoint/2010/main" val="33090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es-ES" sz="1000" b="1" dirty="0" smtClean="0"/>
              <a:t>Ejercicio:</a:t>
            </a:r>
            <a:r>
              <a:rPr lang="es-ES" dirty="0" smtClean="0"/>
              <a:t> </a:t>
            </a:r>
            <a:r>
              <a:rPr lang="es-ES" sz="1000" b="1" dirty="0" smtClean="0"/>
              <a:t>reflexión en parejas</a:t>
            </a:r>
          </a:p>
          <a:p>
            <a:pPr marL="0" indent="0" algn="l">
              <a:buNone/>
            </a:pPr>
            <a:r>
              <a:rPr lang="es-ES" sz="1000" dirty="0" smtClean="0"/>
              <a:t>¿Quiénes son los mensajeros de </a:t>
            </a:r>
            <a:r>
              <a:rPr lang="es-ES" sz="1000" b="1" i="1" dirty="0" smtClean="0"/>
              <a:t>su</a:t>
            </a:r>
            <a:r>
              <a:rPr lang="es-ES" sz="1000" dirty="0" smtClean="0"/>
              <a:t> narrativa?</a:t>
            </a:r>
          </a:p>
          <a:p>
            <a:pPr marL="0" indent="0" algn="l">
              <a:buNone/>
            </a:pPr>
            <a:r>
              <a:rPr lang="es-ES" sz="1000" dirty="0" smtClean="0"/>
              <a:t>¿Qué relación tienen con su público objetivo?</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000" dirty="0" smtClean="0"/>
              <a:t>Distribuya el dibujo en papel con la imagen del mensajero.</a:t>
            </a: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52</a:t>
            </a:fld>
            <a:endParaRPr lang="es-ES"/>
          </a:p>
        </p:txBody>
      </p:sp>
    </p:spTree>
    <p:extLst>
      <p:ext uri="{BB962C8B-B14F-4D97-AF65-F5344CB8AC3E}">
        <p14:creationId xmlns:p14="http://schemas.microsoft.com/office/powerpoint/2010/main" val="5805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u="sng" kern="1200" dirty="0" smtClean="0">
                <a:solidFill>
                  <a:srgbClr val="FF0000"/>
                </a:solidFill>
                <a:effectLst/>
                <a:latin typeface="+mn-lt"/>
              </a:rPr>
              <a:t>10’</a:t>
            </a:r>
          </a:p>
          <a:p>
            <a:r>
              <a:rPr lang="es-ES" sz="1000" u="sng" kern="1200" dirty="0" smtClean="0">
                <a:solidFill>
                  <a:srgbClr val="FF0000"/>
                </a:solidFill>
                <a:effectLst/>
                <a:latin typeface="+mn-lt"/>
              </a:rPr>
              <a:t>Introduction of participants to each other</a:t>
            </a:r>
            <a:endParaRPr lang="es-ES" sz="1000" u="sng" kern="1200" dirty="0" smtClean="0">
              <a:solidFill>
                <a:srgbClr val="FF0000"/>
              </a:solidFill>
              <a:effectLst/>
              <a:latin typeface="+mn-lt"/>
              <a:ea typeface="+mn-ea"/>
              <a:cs typeface="+mn-cs"/>
            </a:endParaRPr>
          </a:p>
          <a:p>
            <a:r>
              <a:rPr lang="es-ES" sz="1000" u="sng" kern="1200" dirty="0" smtClean="0">
                <a:solidFill>
                  <a:srgbClr val="FF0000"/>
                </a:solidFill>
                <a:effectLst/>
                <a:latin typeface="+mn-lt"/>
              </a:rPr>
              <a:t>Note. Questions are the same as those in the registration form</a:t>
            </a:r>
            <a:endParaRPr lang="es-ES" sz="1000" u="sng" kern="1200" dirty="0" smtClean="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a:t>
            </a:fld>
            <a:endParaRPr lang="es-ES"/>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u="sng" baseline="0" dirty="0" smtClean="0"/>
              <a:t>Explanation: this slide introduces the next slides where we will explain the use of campaigning templates</a:t>
            </a:r>
          </a:p>
          <a:p>
            <a:pPr marL="171450" indent="-171450">
              <a:buFont typeface="Arial" panose="020B0604020202020204" pitchFamily="34" charset="0"/>
              <a:buChar char="•"/>
            </a:pPr>
            <a:r>
              <a:rPr lang="es-ES" sz="1000" u="sng" baseline="0" dirty="0" smtClean="0"/>
              <a:t>Now you know how to define your goal, your target audience and your message, we have the first building bricks that we can use to build a Campaigning Plan.</a:t>
            </a:r>
          </a:p>
          <a:p>
            <a:pPr marL="171450" indent="-171450">
              <a:buFont typeface="Arial" panose="020B0604020202020204" pitchFamily="34" charset="0"/>
              <a:buChar char="•"/>
            </a:pPr>
            <a:endParaRPr lang="es-ES" sz="1000" u="sng" baseline="0" dirty="0" smtClean="0"/>
          </a:p>
          <a:p>
            <a:pPr marL="171450" indent="-171450">
              <a:buFont typeface="Arial" panose="020B0604020202020204" pitchFamily="34" charset="0"/>
              <a:buChar char="•"/>
            </a:pPr>
            <a:r>
              <a:rPr lang="es-ES" sz="1000" u="sng" dirty="0" smtClean="0"/>
              <a:t>Introduction to the three templates by EFD.</a:t>
            </a:r>
          </a:p>
          <a:p>
            <a:pPr marL="171450" indent="-171450">
              <a:buFont typeface="Arial" panose="020B0604020202020204" pitchFamily="34" charset="0"/>
              <a:buChar char="•"/>
            </a:pPr>
            <a:r>
              <a:rPr lang="es-ES" sz="1000" u="sng" baseline="0" dirty="0" smtClean="0"/>
              <a:t>These are simple instruments for NGOs/CSOs willing to start a C/A Campaign.</a:t>
            </a:r>
          </a:p>
          <a:p>
            <a:pPr marL="171450" indent="-171450">
              <a:buFont typeface="Arial" panose="020B0604020202020204" pitchFamily="34" charset="0"/>
              <a:buChar char="•"/>
            </a:pPr>
            <a:r>
              <a:rPr lang="es-ES" sz="1000" u="sng" baseline="0" dirty="0" smtClean="0"/>
              <a:t>Including </a:t>
            </a:r>
            <a:r>
              <a:rPr lang="es-ES" sz="1000" u="sng" dirty="0" smtClean="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es-ES" sz="1000" u="sng" dirty="0" smtClean="0"/>
              <a:t>Material</a:t>
            </a:r>
            <a:r>
              <a:rPr lang="es-ES" smtClean="0"/>
              <a:t> </a:t>
            </a:r>
            <a:r>
              <a:rPr lang="es-ES" sz="1000" u="sng" dirty="0" smtClean="0"/>
              <a:t>includes references to existing more in-depth learning material/handbooks</a:t>
            </a:r>
            <a:endParaRPr lang="es-ES" sz="1000" u="sng"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53</a:t>
            </a:fld>
            <a:endParaRPr lang="es-ES"/>
          </a:p>
        </p:txBody>
      </p:sp>
    </p:spTree>
    <p:extLst>
      <p:ext uri="{BB962C8B-B14F-4D97-AF65-F5344CB8AC3E}">
        <p14:creationId xmlns:p14="http://schemas.microsoft.com/office/powerpoint/2010/main" val="34838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0" i="0" dirty="0" smtClean="0"/>
              <a:t>Introducción al documento «Tres campañas»: ¿cuál es la más adecuada para usted?</a:t>
            </a:r>
          </a:p>
          <a:p>
            <a:pPr marL="171450" indent="-171450">
              <a:buFont typeface="Arial" panose="020B0604020202020204" pitchFamily="34" charset="0"/>
              <a:buChar char="•"/>
            </a:pPr>
            <a:r>
              <a:rPr lang="es-ES" sz="1000" b="0" i="0" baseline="0" dirty="0" smtClean="0"/>
              <a:t>En este documento se ofrece una plantilla de tres fases para </a:t>
            </a:r>
            <a:r>
              <a:rPr lang="es-ES" sz="1000" b="0" i="0" baseline="0" dirty="0" smtClean="0"/>
              <a:t>montar una </a:t>
            </a:r>
            <a:r>
              <a:rPr lang="es-ES" sz="1000" b="0" i="0" baseline="0" dirty="0" smtClean="0"/>
              <a:t>campaña de contranarrativa y narrativa alternativa </a:t>
            </a:r>
            <a:r>
              <a:rPr lang="es-ES" sz="1000" b="0" i="0" baseline="0" dirty="0" smtClean="0"/>
              <a:t>que tenga éxito.</a:t>
            </a:r>
            <a:endParaRPr lang="es-ES" sz="1000" b="0" i="0" baseline="0" dirty="0" smtClean="0"/>
          </a:p>
          <a:p>
            <a:pPr marL="171450" indent="-171450">
              <a:buFont typeface="Arial" panose="020B0604020202020204" pitchFamily="34" charset="0"/>
              <a:buChar char="•"/>
            </a:pPr>
            <a:r>
              <a:rPr lang="es-ES" sz="1000" b="0" i="0" baseline="0" dirty="0" smtClean="0"/>
              <a:t>Este documento fue elaborado por la Fundación Europea para la Democracia y en él se recoge su experiencia </a:t>
            </a:r>
            <a:r>
              <a:rPr lang="es-ES" sz="1000" b="0" i="0" baseline="0" dirty="0" smtClean="0"/>
              <a:t>en campañas</a:t>
            </a:r>
            <a:r>
              <a:rPr lang="es-ES" sz="1000" b="0" i="0" baseline="0" dirty="0" smtClean="0"/>
              <a:t>.</a:t>
            </a:r>
          </a:p>
          <a:p>
            <a:pPr marL="171450" indent="-171450">
              <a:buFont typeface="Arial" panose="020B0604020202020204" pitchFamily="34" charset="0"/>
              <a:buChar char="•"/>
            </a:pPr>
            <a:r>
              <a:rPr lang="es-ES" sz="1000" b="0" i="0" baseline="0" dirty="0" smtClean="0"/>
              <a:t>Las tres fases comprenden un total de doce pasos. Seguir estos pasos supone una preparación idónea para su propia campaña.</a:t>
            </a:r>
          </a:p>
          <a:p>
            <a:pPr marL="0" indent="0">
              <a:buFont typeface="Arial" panose="020B0604020202020204" pitchFamily="34" charset="0"/>
              <a:buNone/>
            </a:pPr>
            <a:endParaRPr lang="es-ES" sz="1000" b="0" i="0" baseline="0" dirty="0" smtClean="0"/>
          </a:p>
          <a:p>
            <a:pPr marL="0" indent="0">
              <a:buFont typeface="Arial" panose="020B0604020202020204" pitchFamily="34" charset="0"/>
              <a:buNone/>
            </a:pPr>
            <a:r>
              <a:rPr lang="es-ES" sz="1000" b="1" i="0" baseline="0" dirty="0" smtClean="0"/>
              <a:t>Visibilidad</a:t>
            </a:r>
          </a:p>
          <a:p>
            <a:pPr marL="228600" lvl="0" indent="-228600">
              <a:buFont typeface="+mj-lt"/>
              <a:buAutoNum type="arabicPeriod"/>
            </a:pPr>
            <a:r>
              <a:rPr lang="es-ES" sz="1000" b="0" i="0" kern="1200" dirty="0" smtClean="0">
                <a:solidFill>
                  <a:schemeClr val="tx1"/>
                </a:solidFill>
                <a:effectLst/>
                <a:latin typeface="+mn-lt"/>
              </a:rPr>
              <a:t>Defina su objetivo: que sea claro, realista y cuantificable </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Conozca a su público: dedique tiempo a encontrar y comprender a su público</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Elija unos destinatarios: acote el público objetivo lo más posible</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Supervise y evalúe: </a:t>
            </a:r>
            <a:r>
              <a:rPr lang="es-ES" sz="1000" b="0" i="0" kern="1200" dirty="0" smtClean="0">
                <a:solidFill>
                  <a:schemeClr val="tx1"/>
                </a:solidFill>
                <a:effectLst/>
                <a:latin typeface="+mn-lt"/>
              </a:rPr>
              <a:t>aplique indicadores </a:t>
            </a:r>
            <a:r>
              <a:rPr lang="es-ES" sz="1000" b="0" i="0" kern="1200" dirty="0" smtClean="0">
                <a:solidFill>
                  <a:schemeClr val="tx1"/>
                </a:solidFill>
                <a:effectLst/>
                <a:latin typeface="+mn-lt"/>
              </a:rPr>
              <a:t>y herramientas de medios sociales </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Seleccione su medio de comunicación: utilice solamente los medios que use su público</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Adapte el mensaje: elabore mensajes que </a:t>
            </a:r>
            <a:r>
              <a:rPr lang="es-ES" sz="1000" b="0" i="0" kern="1200" dirty="0" smtClean="0">
                <a:solidFill>
                  <a:schemeClr val="tx1"/>
                </a:solidFill>
                <a:effectLst/>
                <a:latin typeface="+mn-lt"/>
              </a:rPr>
              <a:t>importe a su público</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Encuentre un mensajero: seleccione un mensajero </a:t>
            </a:r>
            <a:r>
              <a:rPr lang="es-ES" sz="1000" b="0" i="0" kern="1200" dirty="0" smtClean="0">
                <a:solidFill>
                  <a:schemeClr val="tx1"/>
                </a:solidFill>
                <a:effectLst/>
                <a:latin typeface="+mn-lt"/>
              </a:rPr>
              <a:t>que goce de credibilidad entre su público</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Preserve la seguridad: esté preparado para recibir ataques verbales y amenazas</a:t>
            </a:r>
            <a:r>
              <a:rPr dirty="0"/>
              <a:t/>
            </a:r>
            <a:br>
              <a:rPr dirty="0"/>
            </a:br>
            <a:r>
              <a:rPr dirty="0"/>
              <a:t/>
            </a:r>
            <a:br>
              <a:rPr dirty="0"/>
            </a:br>
            <a:r>
              <a:rPr lang="es-ES" sz="1000" b="1" i="0" kern="1200" dirty="0" smtClean="0">
                <a:solidFill>
                  <a:schemeClr val="tx1"/>
                </a:solidFill>
                <a:effectLst/>
                <a:latin typeface="+mn-lt"/>
              </a:rPr>
              <a:t>Acción</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Escuche los comentarios que recibe: ¿está llegando a las personas adecuadas?</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Llamada a la acción: ¿qué debería hacer el público ahora? ¿Cómo puede ayudar?</a:t>
            </a:r>
            <a:r>
              <a:rPr dirty="0"/>
              <a:t/>
            </a:r>
            <a:br>
              <a:rPr dirty="0"/>
            </a:br>
            <a:r>
              <a:rPr dirty="0"/>
              <a:t/>
            </a:r>
            <a:br>
              <a:rPr dirty="0"/>
            </a:br>
            <a:r>
              <a:rPr lang="es-ES" sz="1000" b="1" i="0" kern="1200" dirty="0" smtClean="0">
                <a:solidFill>
                  <a:schemeClr val="tx1"/>
                </a:solidFill>
                <a:effectLst/>
                <a:latin typeface="+mn-lt"/>
              </a:rPr>
              <a:t>Repercusión</a:t>
            </a:r>
            <a:r>
              <a:rPr lang="en-US" dirty="0" smtClean="0"/>
              <a:t>	</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Intervención 1-2-1: </a:t>
            </a:r>
            <a:r>
              <a:rPr lang="es-ES" sz="1000" b="0" i="0" kern="1200" dirty="0" smtClean="0">
                <a:solidFill>
                  <a:schemeClr val="tx1"/>
                </a:solidFill>
                <a:effectLst/>
                <a:latin typeface="+mn-lt"/>
              </a:rPr>
              <a:t>interactúe </a:t>
            </a:r>
            <a:r>
              <a:rPr lang="es-ES" sz="1000" b="0" i="0" kern="1200" dirty="0" smtClean="0">
                <a:solidFill>
                  <a:schemeClr val="tx1"/>
                </a:solidFill>
                <a:effectLst/>
                <a:latin typeface="+mn-lt"/>
              </a:rPr>
              <a:t>de manera individual, </a:t>
            </a:r>
            <a:r>
              <a:rPr lang="es-ES" sz="1000" b="0" i="0" kern="1200" dirty="0" smtClean="0">
                <a:solidFill>
                  <a:schemeClr val="tx1"/>
                </a:solidFill>
                <a:effectLst/>
                <a:latin typeface="+mn-lt"/>
              </a:rPr>
              <a:t>mantenga </a:t>
            </a:r>
            <a:r>
              <a:rPr lang="es-ES" sz="1000" b="0" i="0" kern="1200" dirty="0" smtClean="0">
                <a:solidFill>
                  <a:schemeClr val="tx1"/>
                </a:solidFill>
                <a:effectLst/>
                <a:latin typeface="+mn-lt"/>
              </a:rPr>
              <a:t>una conversación, </a:t>
            </a:r>
            <a:r>
              <a:rPr lang="es-ES" sz="1000" b="0" i="0" kern="1200" dirty="0" smtClean="0">
                <a:solidFill>
                  <a:schemeClr val="tx1"/>
                </a:solidFill>
                <a:effectLst/>
                <a:latin typeface="+mn-lt"/>
              </a:rPr>
              <a:t>haga </a:t>
            </a:r>
            <a:r>
              <a:rPr lang="es-ES" sz="1000" b="0" i="0" kern="1200" dirty="0" smtClean="0">
                <a:solidFill>
                  <a:schemeClr val="tx1"/>
                </a:solidFill>
                <a:effectLst/>
                <a:latin typeface="+mn-lt"/>
              </a:rPr>
              <a:t>que piensen o que reconsideren, o </a:t>
            </a:r>
            <a:r>
              <a:rPr lang="es-ES" sz="1000" b="0" i="0" kern="1200" dirty="0" err="1" smtClean="0">
                <a:solidFill>
                  <a:schemeClr val="tx1"/>
                </a:solidFill>
                <a:effectLst/>
                <a:latin typeface="+mn-lt"/>
              </a:rPr>
              <a:t>déles</a:t>
            </a:r>
            <a:r>
              <a:rPr lang="es-ES" sz="1000" b="0" i="0" kern="1200" dirty="0" smtClean="0">
                <a:solidFill>
                  <a:schemeClr val="tx1"/>
                </a:solidFill>
                <a:effectLst/>
                <a:latin typeface="+mn-lt"/>
              </a:rPr>
              <a:t> poder</a:t>
            </a:r>
            <a:endParaRPr lang="es-ES" sz="1000" b="0" i="0" kern="1200" dirty="0" smtClean="0">
              <a:solidFill>
                <a:schemeClr val="tx1"/>
              </a:solidFill>
              <a:effectLst/>
              <a:latin typeface="+mn-lt"/>
              <a:ea typeface="+mn-ea"/>
              <a:cs typeface="+mn-cs"/>
            </a:endParaRPr>
          </a:p>
          <a:p>
            <a:pPr marL="228600" lvl="0" indent="-228600">
              <a:buFont typeface="+mj-lt"/>
              <a:buAutoNum type="arabicPeriod"/>
            </a:pPr>
            <a:r>
              <a:rPr lang="es-ES" sz="1000" b="0" i="0" kern="1200" dirty="0" smtClean="0">
                <a:solidFill>
                  <a:schemeClr val="tx1"/>
                </a:solidFill>
                <a:effectLst/>
                <a:latin typeface="+mn-lt"/>
              </a:rPr>
              <a:t>Nunca </a:t>
            </a:r>
            <a:r>
              <a:rPr lang="es-ES" sz="1000" b="0" i="0" kern="1200" dirty="0" smtClean="0">
                <a:solidFill>
                  <a:schemeClr val="tx1"/>
                </a:solidFill>
                <a:effectLst/>
                <a:latin typeface="+mn-lt"/>
              </a:rPr>
              <a:t>deje </a:t>
            </a:r>
            <a:r>
              <a:rPr lang="es-ES" sz="1000" b="0" i="0" kern="1200" dirty="0" smtClean="0">
                <a:solidFill>
                  <a:schemeClr val="tx1"/>
                </a:solidFill>
                <a:effectLst/>
                <a:latin typeface="+mn-lt"/>
              </a:rPr>
              <a:t>de aprender: </a:t>
            </a:r>
            <a:r>
              <a:rPr lang="es-ES" sz="1000" b="0" i="0" kern="1200" dirty="0" smtClean="0">
                <a:solidFill>
                  <a:schemeClr val="tx1"/>
                </a:solidFill>
                <a:effectLst/>
                <a:latin typeface="+mn-lt"/>
              </a:rPr>
              <a:t>invierta </a:t>
            </a:r>
            <a:r>
              <a:rPr lang="es-ES" sz="1000" b="0" i="0" kern="1200" dirty="0" smtClean="0">
                <a:solidFill>
                  <a:schemeClr val="tx1"/>
                </a:solidFill>
                <a:effectLst/>
                <a:latin typeface="+mn-lt"/>
              </a:rPr>
              <a:t>en una evaluación pormenorizada para conseguir resultados aún mejores la próxima vez</a:t>
            </a:r>
            <a:endParaRPr lang="es-ES" sz="1000" b="0" i="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54</a:t>
            </a:fld>
            <a:endParaRPr lang="es-ES"/>
          </a:p>
        </p:txBody>
      </p:sp>
    </p:spTree>
    <p:extLst>
      <p:ext uri="{BB962C8B-B14F-4D97-AF65-F5344CB8AC3E}">
        <p14:creationId xmlns:p14="http://schemas.microsoft.com/office/powerpoint/2010/main" val="202629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55</a:t>
            </a:fld>
            <a:endParaRPr lang="es-ES"/>
          </a:p>
        </p:txBody>
      </p:sp>
    </p:spTree>
    <p:extLst>
      <p:ext uri="{BB962C8B-B14F-4D97-AF65-F5344CB8AC3E}">
        <p14:creationId xmlns:p14="http://schemas.microsoft.com/office/powerpoint/2010/main" val="56342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56</a:t>
            </a:fld>
            <a:endParaRPr lang="es-ES"/>
          </a:p>
        </p:txBody>
      </p:sp>
    </p:spTree>
    <p:extLst>
      <p:ext uri="{BB962C8B-B14F-4D97-AF65-F5344CB8AC3E}">
        <p14:creationId xmlns:p14="http://schemas.microsoft.com/office/powerpoint/2010/main" val="2599350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dirty="0" smtClean="0"/>
              <a:t>¿Qué aplicaciones tiene instaladas en su teléfono? ¿Y qué aplicaciones están instaladas en el teléfono de sus hijos?</a:t>
            </a:r>
          </a:p>
          <a:p>
            <a:pPr marL="171450" indent="-171450">
              <a:buFont typeface="Arial" panose="020B0604020202020204" pitchFamily="34" charset="0"/>
              <a:buChar char="•"/>
            </a:pPr>
            <a:endParaRPr lang="es-ES" sz="1000" dirty="0" smtClean="0"/>
          </a:p>
          <a:p>
            <a:pPr marL="171450" indent="-171450">
              <a:buFont typeface="Arial" panose="020B0604020202020204" pitchFamily="34" charset="0"/>
              <a:buChar char="•"/>
            </a:pPr>
            <a:r>
              <a:rPr lang="es-ES" sz="1000" dirty="0" smtClean="0"/>
              <a:t>Intercambio de experiencias. Se puede hacer </a:t>
            </a:r>
            <a:r>
              <a:rPr lang="es-ES" sz="1000" dirty="0" smtClean="0"/>
              <a:t>por parejas</a:t>
            </a:r>
            <a:r>
              <a:rPr lang="es-ES" sz="1000" dirty="0" smtClean="0"/>
              <a:t>, en grupos pequeños o </a:t>
            </a:r>
            <a:r>
              <a:rPr lang="es-ES" sz="1000" dirty="0" smtClean="0"/>
              <a:t>todos en común.</a:t>
            </a:r>
            <a:endParaRPr lang="es-ES" sz="1000" dirty="0" smtClean="0"/>
          </a:p>
          <a:p>
            <a:pPr marL="171450" indent="-171450">
              <a:buFont typeface="Arial" panose="020B0604020202020204" pitchFamily="34" charset="0"/>
              <a:buChar char="•"/>
            </a:pPr>
            <a:r>
              <a:rPr lang="es-ES" sz="1000" baseline="0" dirty="0" smtClean="0"/>
              <a:t>Enumere los nombres de las plataformas; divídalas en categorías: las que utiliza usted y las que utiliza su público objetivo.</a:t>
            </a:r>
          </a:p>
          <a:p>
            <a:pPr marL="171450" indent="-171450">
              <a:buFont typeface="Arial" panose="020B0604020202020204" pitchFamily="34" charset="0"/>
              <a:buChar char="•"/>
            </a:pPr>
            <a:r>
              <a:rPr lang="es-ES" sz="1000" baseline="0" dirty="0" smtClean="0"/>
              <a:t>Sírvase de la </a:t>
            </a:r>
            <a:r>
              <a:rPr lang="es-ES" sz="1000" baseline="0" dirty="0" smtClean="0"/>
              <a:t>imagen de la siguiente </a:t>
            </a:r>
            <a:r>
              <a:rPr lang="es-ES" sz="1000" baseline="0" dirty="0" smtClean="0"/>
              <a:t>página.</a:t>
            </a:r>
            <a:r>
              <a:rPr lang="es-ES" dirty="0" smtClean="0"/>
              <a:t> </a:t>
            </a:r>
            <a:endParaRPr lang="es-ES" sz="1000" dirty="0" smtClean="0"/>
          </a:p>
          <a:p>
            <a:pPr marL="171450" indent="-171450">
              <a:buFont typeface="Arial" panose="020B0604020202020204" pitchFamily="34" charset="0"/>
              <a:buChar char="•"/>
            </a:pPr>
            <a:r>
              <a:rPr lang="es-ES" sz="1000" dirty="0" smtClean="0"/>
              <a:t>Analice las diferencias entre la manera en la que los participantes utilizan los medios sociales y la forma en que lo hace su público objetivo.</a:t>
            </a:r>
          </a:p>
          <a:p>
            <a:pPr marL="171450" indent="-171450">
              <a:buFont typeface="Arial" panose="020B0604020202020204" pitchFamily="34" charset="0"/>
              <a:buChar char="•"/>
            </a:pPr>
            <a:r>
              <a:rPr lang="es-ES" sz="1000" baseline="0" dirty="0" smtClean="0"/>
              <a:t>Reflexionen en común </a:t>
            </a:r>
            <a:r>
              <a:rPr lang="es-ES" sz="1000" baseline="0" dirty="0" smtClean="0"/>
              <a:t>acerca del significado de estas </a:t>
            </a:r>
            <a:r>
              <a:rPr lang="es-ES" sz="1000" baseline="0" dirty="0" smtClean="0"/>
              <a:t>diferencias.</a:t>
            </a:r>
            <a:endParaRPr lang="es-ES" sz="1000" baseline="0" dirty="0" smtClean="0"/>
          </a:p>
          <a:p>
            <a:pPr marL="171450" indent="-171450">
              <a:buFont typeface="Arial" panose="020B0604020202020204" pitchFamily="34" charset="0"/>
              <a:buChar char="•"/>
            </a:pPr>
            <a:r>
              <a:rPr lang="es-ES" sz="1000" baseline="0" dirty="0" smtClean="0"/>
              <a:t>20 minutos</a:t>
            </a:r>
          </a:p>
          <a:p>
            <a:pPr marL="171450" indent="-171450">
              <a:buFont typeface="Arial" panose="020B0604020202020204" pitchFamily="34" charset="0"/>
              <a:buChar char="•"/>
            </a:pPr>
            <a:endParaRPr lang="es-E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57</a:t>
            </a:fld>
            <a:endParaRPr lang="es-ES"/>
          </a:p>
        </p:txBody>
      </p:sp>
    </p:spTree>
    <p:extLst>
      <p:ext uri="{BB962C8B-B14F-4D97-AF65-F5344CB8AC3E}">
        <p14:creationId xmlns:p14="http://schemas.microsoft.com/office/powerpoint/2010/main" val="334108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s-ES" sz="1000" dirty="0" smtClean="0"/>
              <a:t>Intercambio de experiencias. Se puede hacer </a:t>
            </a:r>
            <a:r>
              <a:rPr lang="es-ES" sz="1000" dirty="0" smtClean="0"/>
              <a:t>por parejas</a:t>
            </a:r>
            <a:r>
              <a:rPr lang="es-ES" sz="1000" dirty="0" smtClean="0"/>
              <a:t>, en grupos pequeños o </a:t>
            </a:r>
            <a:r>
              <a:rPr lang="es-ES" sz="1000" dirty="0" smtClean="0"/>
              <a:t>todos</a:t>
            </a:r>
            <a:r>
              <a:rPr lang="es-ES" sz="1000" baseline="0" dirty="0" smtClean="0"/>
              <a:t> en común</a:t>
            </a:r>
            <a:r>
              <a:rPr lang="es-ES" sz="1000" dirty="0" smtClean="0"/>
              <a:t>.</a:t>
            </a:r>
            <a:endParaRPr lang="es-ES" sz="1000" dirty="0" smtClean="0"/>
          </a:p>
          <a:p>
            <a:pPr marL="171450" indent="-171450">
              <a:buFont typeface="Arial" panose="020B0604020202020204" pitchFamily="34" charset="0"/>
              <a:buChar char="•"/>
            </a:pPr>
            <a:r>
              <a:rPr lang="es-ES" sz="1000" baseline="0" dirty="0" smtClean="0"/>
              <a:t>Enumere los nombres de las plataformas; divídalas en categorías: las que utiliza usted y las que utiliza su público objetivo.</a:t>
            </a:r>
          </a:p>
          <a:p>
            <a:pPr marL="171450" indent="-171450">
              <a:buFont typeface="Arial" panose="020B0604020202020204" pitchFamily="34" charset="0"/>
              <a:buChar char="•"/>
            </a:pPr>
            <a:r>
              <a:rPr lang="es-ES" sz="1000" baseline="0" dirty="0" smtClean="0"/>
              <a:t>Sírvase de la </a:t>
            </a:r>
            <a:r>
              <a:rPr lang="es-ES" sz="1000" baseline="0" dirty="0" smtClean="0"/>
              <a:t>imagen de la siguiente </a:t>
            </a:r>
            <a:r>
              <a:rPr lang="es-ES" sz="1000" baseline="0" dirty="0" smtClean="0"/>
              <a:t>página.</a:t>
            </a:r>
            <a:r>
              <a:rPr lang="es-ES" dirty="0" smtClean="0"/>
              <a:t> </a:t>
            </a:r>
            <a:endParaRPr lang="es-ES" sz="1000" dirty="0" smtClean="0"/>
          </a:p>
          <a:p>
            <a:pPr marL="171450" indent="-171450">
              <a:buFont typeface="Arial" panose="020B0604020202020204" pitchFamily="34" charset="0"/>
              <a:buChar char="•"/>
            </a:pPr>
            <a:r>
              <a:rPr lang="es-ES" sz="1000" dirty="0" smtClean="0"/>
              <a:t>Analice las diferencias entre la manera en la que los participantes utilizan los medios sociales y la forma en que lo hace su público objetivo.</a:t>
            </a:r>
          </a:p>
          <a:p>
            <a:pPr marL="171450" indent="-171450">
              <a:buFont typeface="Arial" panose="020B0604020202020204" pitchFamily="34" charset="0"/>
              <a:buChar char="•"/>
            </a:pPr>
            <a:r>
              <a:rPr lang="es-ES" sz="1000" baseline="0" dirty="0" smtClean="0"/>
              <a:t>Reflexione acerca del significado de estas diferencias.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58</a:t>
            </a:fld>
            <a:endParaRPr lang="es-ES"/>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1" u="sng" dirty="0" smtClean="0"/>
              <a:t>Movilice </a:t>
            </a:r>
            <a:r>
              <a:rPr lang="es-ES" sz="1000" b="1" u="sng" dirty="0" smtClean="0"/>
              <a:t>a su </a:t>
            </a:r>
            <a:r>
              <a:rPr lang="es-ES" sz="1000" b="1" u="sng" dirty="0" smtClean="0"/>
              <a:t>red</a:t>
            </a:r>
          </a:p>
          <a:p>
            <a:pPr marL="171450" indent="-171450">
              <a:buFont typeface="Arial" panose="020B0604020202020204" pitchFamily="34" charset="0"/>
              <a:buChar char="•"/>
            </a:pPr>
            <a:r>
              <a:rPr lang="es-ES" sz="1000" dirty="0" smtClean="0"/>
              <a:t>Los blogueros y videoblogueros crearán enlaces a sus artículos</a:t>
            </a:r>
          </a:p>
          <a:p>
            <a:pPr marL="171450" indent="-171450">
              <a:buFont typeface="Arial" panose="020B0604020202020204" pitchFamily="34" charset="0"/>
              <a:buChar char="•"/>
            </a:pPr>
            <a:r>
              <a:rPr lang="es-ES" sz="1000" dirty="0" smtClean="0"/>
              <a:t>Los usuarios de Facebook darán a «Me gusta» y compartirán enlaces a sus artículos</a:t>
            </a:r>
          </a:p>
          <a:p>
            <a:pPr marL="171450" indent="-171450">
              <a:buFont typeface="Arial" panose="020B0604020202020204" pitchFamily="34" charset="0"/>
              <a:buChar char="•"/>
            </a:pPr>
            <a:r>
              <a:rPr lang="es-ES" sz="1000" dirty="0" smtClean="0"/>
              <a:t>Los usuarios de Twitter crearán enlaces a sus artículos y retuitearán para que otros lo hagan a su vez</a:t>
            </a:r>
          </a:p>
          <a:p>
            <a:pPr marL="171450" indent="-171450">
              <a:buFont typeface="Arial" panose="020B0604020202020204" pitchFamily="34" charset="0"/>
              <a:buChar char="•"/>
            </a:pPr>
            <a:r>
              <a:rPr lang="es-ES" sz="1000" dirty="0" smtClean="0"/>
              <a:t>La gente enviará a sus amigos por correo electrónico enlaces a sus artículos</a:t>
            </a:r>
          </a:p>
          <a:p>
            <a:pPr marL="0" indent="0">
              <a:buFont typeface="Arial" panose="020B0604020202020204" pitchFamily="34" charset="0"/>
              <a:buNone/>
            </a:pPr>
            <a:endParaRPr lang="es-ES" sz="1000" b="1" u="sng" dirty="0" smtClean="0"/>
          </a:p>
          <a:p>
            <a:pPr marL="0" indent="0">
              <a:buFont typeface="Arial" panose="020B0604020202020204" pitchFamily="34" charset="0"/>
              <a:buNone/>
            </a:pPr>
            <a:r>
              <a:rPr lang="es-ES" sz="1000" b="1" u="sng" dirty="0" smtClean="0"/>
              <a:t>Amplíe </a:t>
            </a:r>
            <a:r>
              <a:rPr lang="es-ES" sz="1000" b="1" u="sng" dirty="0" smtClean="0"/>
              <a:t>su propio </a:t>
            </a:r>
            <a:r>
              <a:rPr lang="es-ES" sz="1000" b="1" u="sng" dirty="0" smtClean="0"/>
              <a:t>alcance</a:t>
            </a:r>
          </a:p>
          <a:p>
            <a:pPr marL="171450" indent="-171450">
              <a:buFont typeface="Arial" panose="020B0604020202020204" pitchFamily="34" charset="0"/>
              <a:buChar char="•"/>
            </a:pPr>
            <a:r>
              <a:rPr lang="es-ES" sz="1000" dirty="0" smtClean="0"/>
              <a:t>Comience por la gente que conoce, en persona y como organización</a:t>
            </a:r>
          </a:p>
          <a:p>
            <a:pPr marL="171450" indent="-171450">
              <a:buFont typeface="Arial" panose="020B0604020202020204" pitchFamily="34" charset="0"/>
              <a:buChar char="•"/>
            </a:pPr>
            <a:r>
              <a:rPr lang="es-ES" altLang="nl-NL" sz="1000" dirty="0" smtClean="0"/>
              <a:t>Comparta enlaces a artículos </a:t>
            </a:r>
            <a:r>
              <a:rPr lang="es-ES" altLang="nl-NL" sz="1000" dirty="0" smtClean="0"/>
              <a:t>de su </a:t>
            </a:r>
            <a:r>
              <a:rPr lang="es-ES" altLang="nl-NL" sz="1000" dirty="0" smtClean="0"/>
              <a:t>sitio web, añada un mensaje personal para sus admiradores de Facebook</a:t>
            </a:r>
          </a:p>
          <a:p>
            <a:pPr marL="171450" indent="-171450">
              <a:buFont typeface="Arial" panose="020B0604020202020204" pitchFamily="34" charset="0"/>
              <a:buChar char="•"/>
            </a:pPr>
            <a:r>
              <a:rPr lang="es-ES" sz="1000" dirty="0" smtClean="0"/>
              <a:t>Utilice los anuncios de Facebook para que su alcance trascienda a su círculo de amistades </a:t>
            </a:r>
          </a:p>
          <a:p>
            <a:pPr marL="0" indent="0">
              <a:buFont typeface="Arial" panose="020B0604020202020204" pitchFamily="34" charset="0"/>
              <a:buNone/>
            </a:pPr>
            <a:endParaRPr lang="es-ES" sz="1000" b="1" u="sng" dirty="0" smtClean="0"/>
          </a:p>
          <a:p>
            <a:pPr marL="0" indent="0">
              <a:buFont typeface="Arial" panose="020B0604020202020204" pitchFamily="34" charset="0"/>
              <a:buNone/>
            </a:pPr>
            <a:r>
              <a:rPr lang="es-ES" sz="1000" b="1" u="sng" dirty="0" smtClean="0"/>
              <a:t>Consiga admiradores y seguidores</a:t>
            </a:r>
          </a:p>
          <a:p>
            <a:pPr marL="171450" indent="-171450">
              <a:buFont typeface="Arial" panose="020B0604020202020204" pitchFamily="34" charset="0"/>
              <a:buChar char="•"/>
            </a:pPr>
            <a:r>
              <a:rPr lang="es-ES" sz="1000" dirty="0" smtClean="0"/>
              <a:t>Remita a visitantes desde otros medios hacia </a:t>
            </a:r>
            <a:r>
              <a:rPr lang="es-ES" sz="1000" dirty="0" smtClean="0"/>
              <a:t>su página de </a:t>
            </a:r>
            <a:r>
              <a:rPr lang="es-ES" sz="1000" dirty="0" smtClean="0"/>
              <a:t>Facebook</a:t>
            </a:r>
            <a:endParaRPr lang="es-ES" sz="1000" dirty="0" smtClean="0"/>
          </a:p>
          <a:p>
            <a:pPr marL="171450" indent="-171450">
              <a:buFont typeface="Arial" panose="020B0604020202020204" pitchFamily="34" charset="0"/>
              <a:buChar char="•"/>
            </a:pPr>
            <a:r>
              <a:rPr lang="es-ES" sz="1000" dirty="0" smtClean="0"/>
              <a:t>Buzón para </a:t>
            </a:r>
            <a:r>
              <a:rPr lang="es-ES" sz="1000" dirty="0" smtClean="0"/>
              <a:t>admiradores en su sitio web</a:t>
            </a:r>
          </a:p>
          <a:p>
            <a:pPr marL="171450" indent="-171450">
              <a:buFont typeface="Arial" panose="020B0604020202020204" pitchFamily="34" charset="0"/>
              <a:buChar char="•"/>
            </a:pPr>
            <a:r>
              <a:rPr lang="es-ES" altLang="nl-NL" sz="1000" dirty="0" smtClean="0"/>
              <a:t>Haga preguntas a sus admiradores, interactúe y muéstrese positivo</a:t>
            </a:r>
            <a:endParaRPr lang="es-ES" sz="1000" dirty="0" smtClean="0"/>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59</a:t>
            </a:fld>
            <a:endParaRPr lang="es-ES"/>
          </a:p>
        </p:txBody>
      </p:sp>
    </p:spTree>
    <p:extLst>
      <p:ext uri="{BB962C8B-B14F-4D97-AF65-F5344CB8AC3E}">
        <p14:creationId xmlns:p14="http://schemas.microsoft.com/office/powerpoint/2010/main" val="20398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1" u="sng" dirty="0" smtClean="0"/>
              <a:t>Debate en grupo</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000"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000" b="0" u="none" dirty="0" smtClean="0"/>
              <a:t>Anime a </a:t>
            </a:r>
            <a:r>
              <a:rPr lang="es-ES" sz="1000" b="0" u="none" dirty="0" smtClean="0"/>
              <a:t>los participantes a enumerar las características específicas de la comunicación en Internet.</a:t>
            </a:r>
          </a:p>
          <a:p>
            <a:pPr marL="0" marR="0" indent="0" algn="l" defTabSz="914400" rtl="0" eaLnBrk="1" fontAlgn="auto" latinLnBrk="0" hangingPunct="1">
              <a:lnSpc>
                <a:spcPct val="100000"/>
              </a:lnSpc>
              <a:spcBef>
                <a:spcPts val="0"/>
              </a:spcBef>
              <a:spcAft>
                <a:spcPts val="0"/>
              </a:spcAft>
              <a:buClrTx/>
              <a:buSzTx/>
              <a:buFontTx/>
              <a:buNone/>
              <a:tabLst/>
              <a:defRPr/>
            </a:pPr>
            <a:r>
              <a:rPr lang="es-ES" sz="1000" b="0" u="none" baseline="0" dirty="0" smtClean="0"/>
              <a:t>Un participante puede anotar las opiniones compartidas en un rotafolio.</a:t>
            </a:r>
          </a:p>
          <a:p>
            <a:pPr marL="0" marR="0" indent="0" algn="l" defTabSz="914400" rtl="0" eaLnBrk="1" fontAlgn="auto" latinLnBrk="0" hangingPunct="1">
              <a:lnSpc>
                <a:spcPct val="100000"/>
              </a:lnSpc>
              <a:spcBef>
                <a:spcPts val="0"/>
              </a:spcBef>
              <a:spcAft>
                <a:spcPts val="0"/>
              </a:spcAft>
              <a:buClrTx/>
              <a:buSzTx/>
              <a:buFontTx/>
              <a:buNone/>
              <a:tabLst/>
              <a:defRPr/>
            </a:pPr>
            <a:r>
              <a:rPr lang="es-ES" sz="1000" b="0" u="none" baseline="0" dirty="0" smtClean="0"/>
              <a:t>Solicite experiencias y ejemplos reales.</a:t>
            </a:r>
            <a:endParaRPr lang="es-ES" sz="10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S" sz="10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000" b="0" u="none" dirty="0" smtClean="0"/>
              <a:t>Las campañas en Internet consisten en realidad en entablar un diálogo dinámico:</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000" dirty="0" smtClean="0"/>
          </a:p>
          <a:p>
            <a:pPr marL="171450" indent="-171450">
              <a:buFont typeface="Arial" panose="020B0604020202020204" pitchFamily="34" charset="0"/>
              <a:buChar char="•"/>
            </a:pPr>
            <a:r>
              <a:rPr lang="es-ES" sz="1000" dirty="0" smtClean="0"/>
              <a:t>Puede comunicarse </a:t>
            </a:r>
            <a:r>
              <a:rPr lang="es-ES" sz="1000" u="sng" dirty="0" smtClean="0"/>
              <a:t>directamente</a:t>
            </a:r>
            <a:r>
              <a:rPr lang="es-ES" sz="1000" dirty="0" smtClean="0"/>
              <a:t> con un público que demuestra interés</a:t>
            </a:r>
          </a:p>
          <a:p>
            <a:pPr marL="171450" indent="-171450">
              <a:buFont typeface="Arial" panose="020B0604020202020204" pitchFamily="34" charset="0"/>
              <a:buChar char="•"/>
            </a:pPr>
            <a:r>
              <a:rPr lang="es-ES" sz="1000" dirty="0" smtClean="0"/>
              <a:t>Entabla una conversación con periodistas, sitios web, blogueros y organizaciones estableciendo vínculos con el relato de cada una de las partes</a:t>
            </a:r>
          </a:p>
          <a:p>
            <a:pPr marL="171450" indent="-171450">
              <a:buFont typeface="Arial" panose="020B0604020202020204" pitchFamily="34" charset="0"/>
              <a:buChar char="•"/>
            </a:pPr>
            <a:r>
              <a:rPr lang="es-ES" sz="1000" dirty="0" smtClean="0"/>
              <a:t>Tiene en todo momento la posibilidad de adaptar o ajustar su mensaje y su campaña a acontecimientos externos, por ejemplo, comentarios, gustos, contenido compartido o </a:t>
            </a:r>
            <a:r>
              <a:rPr lang="es-ES" sz="1000" dirty="0" smtClean="0"/>
              <a:t>sucesos y </a:t>
            </a:r>
            <a:r>
              <a:rPr lang="es-ES" sz="1000" dirty="0" smtClean="0"/>
              <a:t>acciones políticos/sociales que otros llevan a cabo</a:t>
            </a:r>
          </a:p>
          <a:p>
            <a:pPr marL="171450" indent="-171450">
              <a:buFont typeface="Arial" panose="020B0604020202020204" pitchFamily="34" charset="0"/>
              <a:buChar char="•"/>
            </a:pPr>
            <a:r>
              <a:rPr lang="es-ES" sz="1000" dirty="0" smtClean="0"/>
              <a:t>Con una condición: supervisión ininterrumpida y medición continua de la repercusión</a:t>
            </a:r>
          </a:p>
          <a:p>
            <a:pPr marL="171450" indent="-171450">
              <a:buFont typeface="Arial" panose="020B0604020202020204" pitchFamily="34" charset="0"/>
              <a:buChar char="•"/>
            </a:pPr>
            <a:endParaRPr lang="es-ES" sz="1000" dirty="0" smtClean="0"/>
          </a:p>
          <a:p>
            <a:pPr marL="171450" indent="-171450">
              <a:buFont typeface="Arial" panose="020B0604020202020204" pitchFamily="34" charset="0"/>
              <a:buChar char="•"/>
            </a:pPr>
            <a:r>
              <a:rPr lang="es-ES" sz="1000" dirty="0" smtClean="0">
                <a:latin typeface="Verdana" panose="020B0604030504040204" pitchFamily="34" charset="0"/>
              </a:rPr>
              <a:t>Nota: por lo general, no estará solo en la sala de control</a:t>
            </a:r>
          </a:p>
          <a:p>
            <a:pPr marL="171450" indent="-171450">
              <a:buFont typeface="Arial" panose="020B0604020202020204" pitchFamily="34" charset="0"/>
              <a:buChar char="•"/>
            </a:pPr>
            <a:r>
              <a:rPr lang="es-ES" sz="1000" dirty="0" smtClean="0">
                <a:latin typeface="Verdana" panose="020B0604030504040204" pitchFamily="34" charset="0"/>
              </a:rPr>
              <a:t>Nota: el efecto cámara de eco y el efecto burbuja son un peligro (desde el punto de vista de la amenaza de radicalización), pero también una oportunidad (desde el punto de vista de ofrecer contranarrativas y narrativas alternativas en el momento adecuado). Si resulta que conoce el contenido, idioma, vocabulario, tono de voz e imagen o estilo visual de las organizaciones extremistas y los medios sociales que se dirigen a su público </a:t>
            </a:r>
            <a:r>
              <a:rPr lang="es-ES" sz="1000" dirty="0" smtClean="0">
                <a:latin typeface="Verdana" panose="020B0604030504040204" pitchFamily="34" charset="0"/>
              </a:rPr>
              <a:t>objetivo:</a:t>
            </a:r>
            <a:endParaRPr lang="es-ES" sz="1000" dirty="0" smtClean="0">
              <a:latin typeface="Verdana" panose="020B0604030504040204" pitchFamily="34" charset="0"/>
            </a:endParaRPr>
          </a:p>
          <a:p>
            <a:pPr marL="685800" lvl="1" indent="-228600">
              <a:buFont typeface="+mj-lt"/>
              <a:buAutoNum type="arabicPeriod"/>
            </a:pPr>
            <a:r>
              <a:rPr lang="es-ES" sz="1000" baseline="0" dirty="0" smtClean="0">
                <a:latin typeface="Verdana" panose="020B0604030504040204" pitchFamily="34" charset="0"/>
              </a:rPr>
              <a:t>Puede </a:t>
            </a:r>
            <a:r>
              <a:rPr lang="es-ES" sz="1000" baseline="0" dirty="0" smtClean="0">
                <a:latin typeface="Verdana" panose="020B0604030504040204" pitchFamily="34" charset="0"/>
              </a:rPr>
              <a:t>elaborar mensajes de una forma similar, consiguiendo de este modo que los </a:t>
            </a:r>
            <a:r>
              <a:rPr lang="es-ES" sz="1000" baseline="0" dirty="0" smtClean="0">
                <a:latin typeface="Verdana" panose="020B0604030504040204" pitchFamily="34" charset="0"/>
              </a:rPr>
              <a:t>buscadores (técnicas </a:t>
            </a:r>
            <a:r>
              <a:rPr lang="es-ES" sz="1000" baseline="0" dirty="0" smtClean="0">
                <a:latin typeface="Verdana" panose="020B0604030504040204" pitchFamily="34" charset="0"/>
              </a:rPr>
              <a:t>de optimización de motores de búsqueda, SEO por sus siglas en inglés) le encuentren más fácilmente.</a:t>
            </a:r>
          </a:p>
          <a:p>
            <a:pPr marL="685800" lvl="1" indent="-228600">
              <a:buFont typeface="+mj-lt"/>
              <a:buAutoNum type="arabicPeriod"/>
            </a:pPr>
            <a:r>
              <a:rPr lang="es-ES" sz="1000" baseline="0" dirty="0" smtClean="0">
                <a:latin typeface="Verdana" panose="020B0604030504040204" pitchFamily="34" charset="0"/>
              </a:rPr>
              <a:t>Puede enfocar sus acciones en Internet, por ejemplo, definiendo un tipo de público concreto para los anuncios de Facebook. </a:t>
            </a:r>
            <a:endParaRPr lang="es-E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60</a:t>
            </a:fld>
            <a:endParaRPr lang="es-ES"/>
          </a:p>
        </p:txBody>
      </p:sp>
    </p:spTree>
    <p:extLst>
      <p:ext uri="{BB962C8B-B14F-4D97-AF65-F5344CB8AC3E}">
        <p14:creationId xmlns:p14="http://schemas.microsoft.com/office/powerpoint/2010/main" val="3811209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En el ámbito de los </a:t>
            </a:r>
            <a:r>
              <a:rPr lang="es-ES" sz="1000" dirty="0" smtClean="0">
                <a:hlinkClick r:id="rId3" tooltip="Medios de comunicación"/>
              </a:rPr>
              <a:t>medios de comunicación</a:t>
            </a:r>
            <a:r>
              <a:rPr lang="es-ES" sz="1000" dirty="0" smtClean="0"/>
              <a:t>, una cámara de eco es una descripción metafórica de una situación en la que la información, ideas o creencias se </a:t>
            </a:r>
            <a:r>
              <a:rPr lang="es-ES" sz="1000" u="sng" dirty="0" smtClean="0"/>
              <a:t>amplifican</a:t>
            </a:r>
            <a:r>
              <a:rPr lang="es-ES" sz="1000" dirty="0" smtClean="0"/>
              <a:t> o se </a:t>
            </a:r>
            <a:r>
              <a:rPr lang="es-ES" sz="1000" u="sng" dirty="0" smtClean="0"/>
              <a:t>refuerzan</a:t>
            </a:r>
            <a:r>
              <a:rPr lang="es-ES" sz="1000" dirty="0" smtClean="0"/>
              <a:t> por medio de la comunicación y la repetición dentro de un sistema establecido. En el interior de una cámara de eco figurada, las fuentes oficiales normalmente no se cuestionan y las opiniones diferentes u opuestas son objeto de </a:t>
            </a:r>
            <a:r>
              <a:rPr lang="es-ES" sz="1000" dirty="0" smtClean="0">
                <a:hlinkClick r:id="rId4" tooltip="Censura"/>
              </a:rPr>
              <a:t>censura</a:t>
            </a:r>
            <a:r>
              <a:rPr lang="es-ES" sz="1000" dirty="0" smtClean="0"/>
              <a:t>, desautorización o infrarrepresentación.</a:t>
            </a:r>
            <a:endParaRPr lang="es-ES" sz="1000" b="1" u="sng"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El efecto cámara de eco que se produce en Internet se debe a un grupo orquestado de personas que se unen para crear una </a:t>
            </a:r>
            <a:r>
              <a:rPr lang="es-ES" sz="1000" dirty="0" smtClean="0">
                <a:hlinkClick r:id="rId5" tooltip="Visión de túnel (en sentido metafórico)"/>
              </a:rPr>
              <a:t>visión de túnel</a:t>
            </a:r>
            <a:r>
              <a:rPr lang="es-ES" sz="1000" dirty="0" smtClean="0"/>
              <a:t>. Las personas que participan en comunidades </a:t>
            </a:r>
            <a:r>
              <a:rPr lang="es-ES" sz="1000" dirty="0" smtClean="0"/>
              <a:t>virtuales</a:t>
            </a:r>
            <a:r>
              <a:rPr lang="es-ES" sz="1000" baseline="0" dirty="0" smtClean="0"/>
              <a:t> </a:t>
            </a:r>
            <a:r>
              <a:rPr lang="es-ES" sz="1000" dirty="0" smtClean="0"/>
              <a:t>pueden </a:t>
            </a:r>
            <a:r>
              <a:rPr lang="es-ES" sz="1000" dirty="0" smtClean="0"/>
              <a:t>observar que sus opiniones personales son corroboradas constantemente, lo que refuerza su sistema de convicciones particular.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Este fenómeno se está produciendo porque Internet ha facilitado el acceso a una enorme cantidad de información al alcance de la mano y porque las personas reciben noticias cada vez más desde fuentes digitales distintas de las tradicionales.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smtClean="0"/>
              <a:t>Empresas como</a:t>
            </a:r>
            <a:r>
              <a:rPr lang="es-ES" sz="1000" dirty="0" smtClean="0"/>
              <a:t> Facebook, Google y Twitter han creado</a:t>
            </a:r>
            <a:r>
              <a:rPr lang="es-ES" dirty="0" smtClean="0"/>
              <a:t> </a:t>
            </a:r>
            <a:r>
              <a:rPr lang="es-ES" sz="1000" dirty="0" smtClean="0">
                <a:hlinkClick r:id="rId6" tooltip="Algoritmo"/>
              </a:rPr>
              <a:t>algoritmos</a:t>
            </a:r>
            <a:r>
              <a:rPr lang="es-ES" sz="1000" dirty="0" smtClean="0"/>
              <a:t> de personalización que emplean para dirigir información específica a los canales de noticias en Internet de las personas.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Este método de organizar el contenido ha </a:t>
            </a:r>
            <a:r>
              <a:rPr lang="es-ES" sz="1000" dirty="0" smtClean="0"/>
              <a:t>asumido</a:t>
            </a:r>
            <a:r>
              <a:rPr lang="es-ES" sz="1000" baseline="0" dirty="0" smtClean="0"/>
              <a:t> </a:t>
            </a:r>
            <a:r>
              <a:rPr lang="es-ES" sz="1000" dirty="0" smtClean="0"/>
              <a:t>la </a:t>
            </a:r>
            <a:r>
              <a:rPr lang="es-ES" sz="1000" dirty="0" smtClean="0"/>
              <a:t>función que </a:t>
            </a:r>
            <a:r>
              <a:rPr lang="es-ES" sz="1000" dirty="0" smtClean="0"/>
              <a:t>antes desempeñaba </a:t>
            </a:r>
            <a:r>
              <a:rPr lang="es-ES" sz="1000" dirty="0" smtClean="0"/>
              <a:t>el </a:t>
            </a:r>
            <a:r>
              <a:rPr lang="es-ES" sz="1000" dirty="0" smtClean="0"/>
              <a:t>redactor de </a:t>
            </a:r>
            <a:r>
              <a:rPr lang="es-ES" sz="1000" dirty="0" smtClean="0"/>
              <a:t>noticias tradicional.</a:t>
            </a:r>
            <a:endParaRPr lang="es-ES" sz="100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s-ES" sz="1000" dirty="0" smtClean="0">
                <a:latin typeface="Verdana" panose="020B0604030504040204" pitchFamily="34" charset="0"/>
              </a:rPr>
              <a:t>Desde el punto de vista de ofrecer contranarrativas y narrativas alternativas en el momento adecuado, la comprensión del efecto cámara de eco puede proporcionar oportunidades para entablar un diálogo con su público objetivo.</a:t>
            </a:r>
          </a:p>
          <a:p>
            <a:pPr marL="171450" indent="-171450">
              <a:buFont typeface="Arial" panose="020B0604020202020204" pitchFamily="34" charset="0"/>
              <a:buChar char="•"/>
            </a:pPr>
            <a:r>
              <a:rPr lang="es-ES" sz="1000" baseline="0" dirty="0" smtClean="0">
                <a:latin typeface="Verdana" panose="020B0604030504040204" pitchFamily="34" charset="0"/>
              </a:rPr>
              <a:t>Si resulta que conoce el contenido, idioma, vocabulario, tono de voz e imagen o estilo visual de las organizaciones extremistas que están presentes en el entorno de la cámara de eco (actores dentro de la burbuja</a:t>
            </a:r>
            <a:r>
              <a:rPr lang="es-ES" sz="1000" baseline="0" dirty="0" smtClean="0">
                <a:latin typeface="Verdana" panose="020B0604030504040204" pitchFamily="34" charset="0"/>
              </a:rPr>
              <a:t>):</a:t>
            </a:r>
            <a:endParaRPr lang="es-ES" sz="1000" baseline="0" dirty="0" smtClean="0">
              <a:latin typeface="Verdana" panose="020B0604030504040204" pitchFamily="34" charset="0"/>
            </a:endParaRPr>
          </a:p>
          <a:p>
            <a:pPr marL="685800" lvl="1" indent="-228600">
              <a:buFont typeface="Arial" panose="020B0604020202020204" pitchFamily="34" charset="0"/>
              <a:buChar char="•"/>
            </a:pPr>
            <a:r>
              <a:rPr lang="es-ES" sz="1000" baseline="0" dirty="0" smtClean="0">
                <a:latin typeface="Verdana" panose="020B0604030504040204" pitchFamily="34" charset="0"/>
              </a:rPr>
              <a:t>Puede </a:t>
            </a:r>
            <a:r>
              <a:rPr lang="es-ES" sz="1000" baseline="0" dirty="0" smtClean="0">
                <a:latin typeface="Verdana" panose="020B0604030504040204" pitchFamily="34" charset="0"/>
              </a:rPr>
              <a:t>elaborar mensajes de una forma similar, consiguiendo de este modo que los </a:t>
            </a:r>
            <a:r>
              <a:rPr lang="es-ES" sz="1000" baseline="0" dirty="0" smtClean="0">
                <a:latin typeface="Verdana" panose="020B0604030504040204" pitchFamily="34" charset="0"/>
              </a:rPr>
              <a:t>buscadores (</a:t>
            </a:r>
            <a:r>
              <a:rPr lang="es-ES" sz="1000" baseline="0" dirty="0" smtClean="0">
                <a:latin typeface="Verdana" panose="020B0604030504040204" pitchFamily="34" charset="0"/>
              </a:rPr>
              <a:t>técnicas de optimización de motores de búsqueda, SEO por sus siglas en inglés) le encuentren más fácilmente.</a:t>
            </a:r>
          </a:p>
          <a:p>
            <a:pPr marL="685800" lvl="1" indent="-228600">
              <a:buFont typeface="Arial" panose="020B0604020202020204" pitchFamily="34" charset="0"/>
              <a:buChar char="•"/>
            </a:pPr>
            <a:r>
              <a:rPr lang="es-ES" sz="1000" baseline="0" dirty="0" smtClean="0">
                <a:latin typeface="Verdana" panose="020B0604030504040204" pitchFamily="34" charset="0"/>
              </a:rPr>
              <a:t>Puede enfocar sus acciones en Internet, por ejemplo, definiendo un tipo de público concreto para los anuncios de Facebook. </a:t>
            </a:r>
            <a:endParaRPr lang="es-E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61</a:t>
            </a:fld>
            <a:endParaRPr lang="es-ES"/>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1" dirty="0" smtClean="0">
                <a:latin typeface="+mn-lt"/>
              </a:rPr>
              <a:t>Que sea fácil</a:t>
            </a:r>
          </a:p>
          <a:p>
            <a:pPr marL="171450" indent="-171450">
              <a:buFont typeface="Arial" panose="020B0604020202020204" pitchFamily="34" charset="0"/>
              <a:buChar char="•"/>
            </a:pPr>
            <a:r>
              <a:rPr lang="es-ES" sz="1000" dirty="0" smtClean="0">
                <a:latin typeface="+mn-lt"/>
              </a:rPr>
              <a:t>Optar </a:t>
            </a:r>
            <a:r>
              <a:rPr lang="es-ES" sz="1000" dirty="0" smtClean="0">
                <a:latin typeface="+mn-lt"/>
              </a:rPr>
              <a:t>por sistema por </a:t>
            </a:r>
            <a:r>
              <a:rPr lang="es-ES" sz="1000" dirty="0" smtClean="0">
                <a:latin typeface="+mn-lt"/>
              </a:rPr>
              <a:t>la opción sencilla </a:t>
            </a:r>
          </a:p>
          <a:p>
            <a:pPr marL="171450" indent="-171450">
              <a:buFont typeface="Arial" panose="020B0604020202020204" pitchFamily="34" charset="0"/>
              <a:buChar char="•"/>
            </a:pPr>
            <a:r>
              <a:rPr lang="es-ES" sz="1000" dirty="0" smtClean="0">
                <a:latin typeface="+mn-lt"/>
              </a:rPr>
              <a:t>Llamada a la acción fácil: </a:t>
            </a:r>
            <a:r>
              <a:rPr lang="es-ES" sz="1000" dirty="0" smtClean="0">
                <a:latin typeface="+mn-lt"/>
              </a:rPr>
              <a:t>pedir solo </a:t>
            </a:r>
            <a:r>
              <a:rPr lang="es-ES" sz="1000" dirty="0" smtClean="0">
                <a:latin typeface="+mn-lt"/>
              </a:rPr>
              <a:t>una cosa</a:t>
            </a:r>
          </a:p>
          <a:p>
            <a:pPr marL="0" lvl="0" indent="0">
              <a:buFont typeface="Arial" panose="020B0604020202020204" pitchFamily="34" charset="0"/>
              <a:buNone/>
            </a:pPr>
            <a:endParaRPr lang="es-ES" sz="1000" b="1" dirty="0" smtClean="0">
              <a:latin typeface="+mn-lt"/>
            </a:endParaRPr>
          </a:p>
          <a:p>
            <a:pPr marL="0" lvl="0" indent="0">
              <a:buFont typeface="Arial" panose="020B0604020202020204" pitchFamily="34" charset="0"/>
              <a:buNone/>
            </a:pPr>
            <a:r>
              <a:rPr lang="es-ES" sz="1000" b="1" dirty="0" smtClean="0">
                <a:latin typeface="+mn-lt"/>
              </a:rPr>
              <a:t>Que sea social</a:t>
            </a:r>
          </a:p>
          <a:p>
            <a:pPr marL="171450" lvl="0" indent="-171450">
              <a:buFont typeface="Arial" panose="020B0604020202020204" pitchFamily="34" charset="0"/>
              <a:buChar char="•"/>
            </a:pPr>
            <a:r>
              <a:rPr lang="es-ES" sz="1000" dirty="0" smtClean="0">
                <a:latin typeface="+mn-lt"/>
              </a:rPr>
              <a:t>Mostrar que </a:t>
            </a:r>
            <a:r>
              <a:rPr lang="es-ES" sz="1000" dirty="0" smtClean="0">
                <a:latin typeface="+mn-lt"/>
              </a:rPr>
              <a:t>todo el mundo lo</a:t>
            </a:r>
            <a:r>
              <a:rPr lang="es-ES" sz="1000" baseline="0" dirty="0" smtClean="0">
                <a:latin typeface="+mn-lt"/>
              </a:rPr>
              <a:t> está haciendo</a:t>
            </a:r>
            <a:endParaRPr lang="es-ES" sz="1000" dirty="0" smtClean="0">
              <a:latin typeface="+mn-lt"/>
            </a:endParaRPr>
          </a:p>
          <a:p>
            <a:pPr marL="171450" lvl="0" indent="-171450">
              <a:buFont typeface="Arial" panose="020B0604020202020204" pitchFamily="34" charset="0"/>
              <a:buChar char="•"/>
            </a:pPr>
            <a:r>
              <a:rPr lang="es-ES" sz="1000" dirty="0" smtClean="0">
                <a:latin typeface="+mn-lt"/>
              </a:rPr>
              <a:t>Utilizar el poder de las redes: acción colectiva y apoyo mutuo</a:t>
            </a:r>
          </a:p>
          <a:p>
            <a:pPr marL="171450" lvl="0" indent="-171450">
              <a:buFont typeface="Arial" panose="020B0604020202020204" pitchFamily="34" charset="0"/>
              <a:buChar char="•"/>
            </a:pPr>
            <a:r>
              <a:rPr lang="es-ES" sz="1000" dirty="0" smtClean="0">
                <a:latin typeface="+mn-lt"/>
              </a:rPr>
              <a:t>Hacer que la gente se comprometa públicamente </a:t>
            </a:r>
          </a:p>
          <a:p>
            <a:pPr marL="0" lvl="0" indent="0">
              <a:buFont typeface="Arial" panose="020B0604020202020204" pitchFamily="34" charset="0"/>
              <a:buNone/>
            </a:pPr>
            <a:endParaRPr lang="es-ES" sz="1000" b="1" dirty="0" smtClean="0">
              <a:latin typeface="+mn-lt"/>
            </a:endParaRPr>
          </a:p>
          <a:p>
            <a:pPr marL="0" lvl="0" indent="0">
              <a:buFont typeface="Arial" panose="020B0604020202020204" pitchFamily="34" charset="0"/>
              <a:buNone/>
            </a:pPr>
            <a:r>
              <a:rPr lang="es-ES" sz="1000" b="1" dirty="0" smtClean="0">
                <a:latin typeface="+mn-lt"/>
              </a:rPr>
              <a:t>Que sea atractivo</a:t>
            </a:r>
          </a:p>
          <a:p>
            <a:pPr marL="171450" lvl="0" indent="-171450">
              <a:buFont typeface="Arial" panose="020B0604020202020204" pitchFamily="34" charset="0"/>
              <a:buChar char="•"/>
            </a:pPr>
            <a:r>
              <a:rPr lang="es-ES" sz="1000" dirty="0" smtClean="0">
                <a:latin typeface="+mn-lt"/>
              </a:rPr>
              <a:t>Fama (aspiración)</a:t>
            </a:r>
          </a:p>
          <a:p>
            <a:pPr marL="171450" lvl="0" indent="-171450">
              <a:buFont typeface="Arial" panose="020B0604020202020204" pitchFamily="34" charset="0"/>
              <a:buChar char="•"/>
            </a:pPr>
            <a:r>
              <a:rPr lang="es-ES" sz="1000" dirty="0" smtClean="0">
                <a:latin typeface="+mn-lt"/>
              </a:rPr>
              <a:t>Precariedad</a:t>
            </a:r>
          </a:p>
          <a:p>
            <a:pPr marL="171450" lvl="0" indent="-171450">
              <a:buFont typeface="Arial" panose="020B0604020202020204" pitchFamily="34" charset="0"/>
              <a:buChar char="•"/>
            </a:pPr>
            <a:r>
              <a:rPr lang="es-ES" sz="1000" dirty="0" smtClean="0">
                <a:latin typeface="+mn-lt"/>
              </a:rPr>
              <a:t>Recompensas</a:t>
            </a:r>
          </a:p>
          <a:p>
            <a:pPr marL="171450" lvl="0" indent="-171450">
              <a:buFont typeface="Arial" panose="020B0604020202020204" pitchFamily="34" charset="0"/>
              <a:buChar char="•"/>
            </a:pPr>
            <a:r>
              <a:rPr lang="es-ES" sz="1000" dirty="0" smtClean="0">
                <a:latin typeface="+mn-lt"/>
              </a:rPr>
              <a:t>Equilibrio entre riesgo y recompensas</a:t>
            </a:r>
          </a:p>
          <a:p>
            <a:pPr marL="171450" lvl="0" indent="-171450">
              <a:buFont typeface="Arial" panose="020B0604020202020204" pitchFamily="34" charset="0"/>
              <a:buChar char="•"/>
            </a:pPr>
            <a:r>
              <a:rPr lang="es-ES" sz="1000" dirty="0" smtClean="0">
                <a:latin typeface="+mn-lt"/>
              </a:rPr>
              <a:t>¿Con alguna marca o </a:t>
            </a:r>
            <a:r>
              <a:rPr lang="es-ES" sz="1000" dirty="0" smtClean="0">
                <a:latin typeface="+mn-lt"/>
              </a:rPr>
              <a:t>no?</a:t>
            </a:r>
          </a:p>
          <a:p>
            <a:pPr marL="0" lvl="0" indent="0">
              <a:buFont typeface="Arial" panose="020B0604020202020204" pitchFamily="34" charset="0"/>
              <a:buNone/>
            </a:pPr>
            <a:endParaRPr lang="es-ES" sz="1000" b="1" dirty="0" smtClean="0">
              <a:latin typeface="+mn-lt"/>
            </a:endParaRPr>
          </a:p>
          <a:p>
            <a:pPr marL="0" lvl="0" indent="0">
              <a:buFont typeface="Arial" panose="020B0604020202020204" pitchFamily="34" charset="0"/>
              <a:buNone/>
            </a:pPr>
            <a:r>
              <a:rPr lang="es-ES" sz="1000" b="1" dirty="0" smtClean="0">
                <a:latin typeface="+mn-lt"/>
              </a:rPr>
              <a:t>Que sea urgente</a:t>
            </a:r>
          </a:p>
          <a:p>
            <a:pPr marL="171450" lvl="0" indent="-171450">
              <a:buFont typeface="Arial" panose="020B0604020202020204" pitchFamily="34" charset="0"/>
              <a:buChar char="•"/>
            </a:pPr>
            <a:r>
              <a:rPr lang="es-ES" sz="1000" dirty="0" smtClean="0">
                <a:latin typeface="+mn-lt"/>
              </a:rPr>
              <a:t>Intervenciones oportunas </a:t>
            </a:r>
          </a:p>
          <a:p>
            <a:pPr marL="171450" lvl="0" indent="-171450">
              <a:buFont typeface="Arial" panose="020B0604020202020204" pitchFamily="34" charset="0"/>
              <a:buChar char="•"/>
            </a:pPr>
            <a:r>
              <a:rPr lang="es-ES" sz="1000" dirty="0" smtClean="0">
                <a:latin typeface="+mn-lt"/>
              </a:rPr>
              <a:t>Coste o beneficio</a:t>
            </a:r>
          </a:p>
          <a:p>
            <a:pPr marL="171450" lvl="0" indent="-171450">
              <a:buFont typeface="Arial" panose="020B0604020202020204" pitchFamily="34" charset="0"/>
              <a:buChar char="•"/>
            </a:pPr>
            <a:r>
              <a:rPr lang="es-ES" sz="1000" dirty="0" smtClean="0">
                <a:latin typeface="+mn-lt"/>
              </a:rPr>
              <a:t>Incitar</a:t>
            </a:r>
            <a:endParaRPr lang="es-ES" sz="1000" dirty="0" smtClean="0">
              <a:latin typeface="+mn-lt"/>
            </a:endParaRPr>
          </a:p>
          <a:p>
            <a:pPr marL="0" indent="0">
              <a:buFont typeface="Arial" panose="020B0604020202020204" pitchFamily="34" charset="0"/>
              <a:buNone/>
            </a:pPr>
            <a:endParaRPr lang="es-ES" sz="1000" dirty="0" smtClean="0">
              <a:latin typeface="+mn-lt"/>
            </a:endParaRPr>
          </a:p>
          <a:p>
            <a:pPr marL="0" indent="0">
              <a:buFont typeface="Arial" panose="020B0604020202020204" pitchFamily="34" charset="0"/>
              <a:buNone/>
            </a:pPr>
            <a:r>
              <a:rPr lang="es-ES" sz="1000" dirty="0" smtClean="0">
                <a:latin typeface="+mn-lt"/>
              </a:rPr>
              <a:t>Fuente: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62</a:t>
            </a:fld>
            <a:endParaRPr lang="es-ES"/>
          </a:p>
        </p:txBody>
      </p:sp>
    </p:spTree>
    <p:extLst>
      <p:ext uri="{BB962C8B-B14F-4D97-AF65-F5344CB8AC3E}">
        <p14:creationId xmlns:p14="http://schemas.microsoft.com/office/powerpoint/2010/main" val="2787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u="sng" dirty="0" smtClean="0">
                <a:solidFill>
                  <a:srgbClr val="FF0000"/>
                </a:solidFill>
              </a:rPr>
              <a:t>10’</a:t>
            </a:r>
          </a:p>
          <a:p>
            <a:r>
              <a:rPr lang="es-ES" sz="1000" u="sng" dirty="0" smtClean="0">
                <a:solidFill>
                  <a:srgbClr val="FF0000"/>
                </a:solidFill>
              </a:rPr>
              <a:t>Introduction to participants to the whole groups</a:t>
            </a:r>
          </a:p>
          <a:p>
            <a:r>
              <a:rPr lang="es-ES" sz="1000" u="sng" baseline="0" dirty="0" smtClean="0">
                <a:solidFill>
                  <a:srgbClr val="FF0000"/>
                </a:solidFill>
              </a:rPr>
              <a:t>List all wishes, needs, demands and ideas, experience, expectations on flipover or whiteboard </a:t>
            </a:r>
            <a:endParaRPr lang="es-ES"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a:t>
            </a:fld>
            <a:endParaRPr lang="es-ES"/>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63</a:t>
            </a:fld>
            <a:endParaRPr lang="es-ES"/>
          </a:p>
        </p:txBody>
      </p:sp>
    </p:spTree>
    <p:extLst>
      <p:ext uri="{BB962C8B-B14F-4D97-AF65-F5344CB8AC3E}">
        <p14:creationId xmlns:p14="http://schemas.microsoft.com/office/powerpoint/2010/main" val="291600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0" u="sng" dirty="0" smtClean="0"/>
              <a:t>Start every slide by asking participants whether they use these platforms, and how</a:t>
            </a:r>
          </a:p>
          <a:p>
            <a:endParaRPr lang="es-ES" sz="1000" b="1" u="sng" dirty="0" smtClean="0"/>
          </a:p>
          <a:p>
            <a:r>
              <a:rPr lang="es-ES" sz="1000" b="1" u="sng" dirty="0" smtClean="0"/>
              <a:t>Explicación</a:t>
            </a:r>
          </a:p>
          <a:p>
            <a:r>
              <a:rPr lang="es-ES" sz="1000" dirty="0" smtClean="0"/>
              <a:t>El programa de formación CSEP (Programa de empoderamiento de la sociedad civil) se ha desarrollado en estrecha colaboración con Twitter, Facebook y YouTube.</a:t>
            </a:r>
          </a:p>
          <a:p>
            <a:r>
              <a:rPr lang="es-ES" dirty="0" smtClean="0"/>
              <a:t>Son las mayores plataformas de medios sociales a escala mundial.</a:t>
            </a:r>
          </a:p>
          <a:p>
            <a:r>
              <a:rPr lang="es-ES" sz="1000" baseline="0" dirty="0" smtClean="0"/>
              <a:t>Muchas veces, es una buena idea elegir una de ellas como plataforma base, o dicho de otro modo, el lugar desde donde se comienza a construir la comunidad o la campaña en Internet.</a:t>
            </a:r>
          </a:p>
          <a:p>
            <a:endParaRPr lang="es-ES" sz="1000" baseline="0" dirty="0" smtClean="0"/>
          </a:p>
          <a:p>
            <a:r>
              <a:rPr lang="es-ES" sz="1000" baseline="0" dirty="0" smtClean="0"/>
              <a:t>Cada plataforma tiene sus ventajas e inconvenientes </a:t>
            </a:r>
            <a:r>
              <a:rPr lang="es-ES" sz="1000" baseline="0" dirty="0" smtClean="0"/>
              <a:t>de cara a </a:t>
            </a:r>
            <a:r>
              <a:rPr lang="es-ES" sz="1000" baseline="0" dirty="0" smtClean="0"/>
              <a:t>la comunicación en Internet con determinados grupos objetivo. </a:t>
            </a:r>
          </a:p>
          <a:p>
            <a:r>
              <a:rPr lang="es-ES" sz="1000" baseline="0" dirty="0" smtClean="0"/>
              <a:t>No obstante, resulta sencillo mejorar el rendimiento de cada plataforma cuando se conocen algunas pautas básicas. </a:t>
            </a:r>
            <a:r>
              <a:rPr lang="es-ES" sz="1000" u="sng" baseline="0" dirty="0" smtClean="0"/>
              <a:t>En las dos horas siguientes, vamos a compartir con </a:t>
            </a:r>
            <a:r>
              <a:rPr lang="es-ES" sz="1000" u="sng" baseline="0" dirty="0" smtClean="0"/>
              <a:t>ustedes </a:t>
            </a:r>
            <a:r>
              <a:rPr lang="es-ES" sz="1000" u="sng" baseline="0" dirty="0" smtClean="0"/>
              <a:t>una serie de consejos y trucos, así como a presentar algunas técnicas básicas, herramientas y tutoriales que </a:t>
            </a:r>
            <a:r>
              <a:rPr lang="es-ES" sz="1000" u="sng" baseline="0" dirty="0" smtClean="0"/>
              <a:t>les </a:t>
            </a:r>
            <a:r>
              <a:rPr lang="es-ES" sz="1000" u="sng" baseline="0" dirty="0" smtClean="0"/>
              <a:t>serán útiles a la hora de desarrollar y poner en práctica su campaña.</a:t>
            </a:r>
            <a:endParaRPr lang="es-ES"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64</a:t>
            </a:fld>
            <a:endParaRPr lang="es-ES"/>
          </a:p>
        </p:txBody>
      </p:sp>
    </p:spTree>
    <p:extLst>
      <p:ext uri="{BB962C8B-B14F-4D97-AF65-F5344CB8AC3E}">
        <p14:creationId xmlns:p14="http://schemas.microsoft.com/office/powerpoint/2010/main" val="118916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dirty="0" smtClean="0"/>
              <a:t>Pregunta para los participantes: ¿a cuántos canales de YouTube están suscritos? ¿Qué tipo de </a:t>
            </a:r>
            <a:r>
              <a:rPr lang="es-ES" sz="1000" b="1" dirty="0" smtClean="0"/>
              <a:t>vídeos ven </a:t>
            </a:r>
            <a:r>
              <a:rPr lang="es-ES" sz="1000" b="1" dirty="0" smtClean="0"/>
              <a:t>con más frecuencia?</a:t>
            </a:r>
          </a:p>
          <a:p>
            <a:endParaRPr lang="es-ES" sz="1000" dirty="0" smtClean="0"/>
          </a:p>
          <a:p>
            <a:r>
              <a:rPr lang="es-ES" sz="1000" dirty="0" smtClean="0"/>
              <a:t>YouTube es la segunda mayor plataforma de medios sociales del mundo. Así pues, aquí es donde comienza la búsqueda de contenido extremista para muchas personas.</a:t>
            </a:r>
          </a:p>
          <a:p>
            <a:endParaRPr lang="es-ES" sz="1000" dirty="0" smtClean="0"/>
          </a:p>
          <a:p>
            <a:r>
              <a:rPr lang="es-ES" sz="1000" dirty="0" smtClean="0"/>
              <a:t>Si pertenece usted a una institución educativa: ¿cómo encuentra un equilibrio entre lo </a:t>
            </a:r>
            <a:r>
              <a:rPr lang="es-ES" sz="1000" dirty="0" smtClean="0"/>
              <a:t>ameno y </a:t>
            </a:r>
            <a:r>
              <a:rPr lang="es-ES" sz="1000" dirty="0" smtClean="0"/>
              <a:t>lo </a:t>
            </a:r>
            <a:r>
              <a:rPr lang="es-ES" sz="1000" dirty="0" smtClean="0"/>
              <a:t>educativo y </a:t>
            </a:r>
            <a:r>
              <a:rPr lang="es-ES" sz="1000" dirty="0" smtClean="0"/>
              <a:t>formal? La mayor parte del contenido de YouTube es educativo. Por ejemplo, la serie «Animate» de la RSA: How to help every child fulfill their potential? (¿Cómo conseguir que todos los niños alcancen su máximo potencial?)</a:t>
            </a:r>
          </a:p>
          <a:p>
            <a:endParaRPr lang="es-ES" sz="1000" baseline="0" dirty="0" smtClean="0"/>
          </a:p>
          <a:p>
            <a:r>
              <a:rPr lang="es-ES" sz="1000" baseline="0" dirty="0" smtClean="0"/>
              <a:t>Cuando se trabaja en una estrategia que tiene por finalidad la comunicación con estos grupos de riesgo, podría resultar útil estar presente también en la plataforma YouTube.</a:t>
            </a:r>
          </a:p>
          <a:p>
            <a:r>
              <a:rPr lang="es-ES" sz="1000" baseline="0" dirty="0" smtClean="0"/>
              <a:t>Con un contenido bien desarrollado, puede conseguir introducirse en la </a:t>
            </a:r>
            <a:r>
              <a:rPr lang="es-ES" sz="1000" b="1" u="sng" baseline="0" dirty="0" smtClean="0"/>
              <a:t>cámara de eco</a:t>
            </a:r>
            <a:r>
              <a:rPr lang="es-ES" sz="1000" baseline="0" dirty="0" smtClean="0"/>
              <a:t> de personas que pertenecen a su público objetivo.</a:t>
            </a:r>
          </a:p>
          <a:p>
            <a:endParaRPr lang="es-ES" sz="1000" baseline="0" dirty="0" smtClean="0"/>
          </a:p>
          <a:p>
            <a:r>
              <a:rPr lang="es-ES" sz="1000" baseline="0" dirty="0" smtClean="0"/>
              <a:t>Realizar una película para YouTube no es nada difícil. Cualquiera puede hacerlo con un smartphone o una tableta. </a:t>
            </a:r>
          </a:p>
          <a:p>
            <a:r>
              <a:rPr lang="es-ES" sz="1000" baseline="0" dirty="0" smtClean="0"/>
              <a:t>Existen diversas aplicaciones para grabar, editar y adornar las producciones.</a:t>
            </a:r>
          </a:p>
          <a:p>
            <a:r>
              <a:rPr lang="es-ES" sz="1000" baseline="0" dirty="0" smtClean="0"/>
              <a:t>La mayoría de estas operaciones se pueden hacer en el mismo dispositivo móvil.</a:t>
            </a:r>
          </a:p>
          <a:p>
            <a:endParaRPr lang="es-ES" sz="1000" baseline="0" dirty="0" smtClean="0"/>
          </a:p>
          <a:p>
            <a:r>
              <a:rPr lang="es-ES" sz="1000" baseline="0" dirty="0" smtClean="0"/>
              <a:t>La sencillez y un cierto grado de amateurismo en la producción contribuirán incluso a realzar la credibilidad de la película.</a:t>
            </a:r>
          </a:p>
          <a:p>
            <a:r>
              <a:rPr lang="es-ES" sz="1000" baseline="0" dirty="0" smtClean="0"/>
              <a:t>No supone ningún problema que los espectadores vean que no eres un realizador </a:t>
            </a:r>
            <a:r>
              <a:rPr lang="es-ES" sz="1000" baseline="0" dirty="0" smtClean="0"/>
              <a:t>profesional; </a:t>
            </a:r>
            <a:r>
              <a:rPr lang="es-ES" sz="1000" baseline="0" dirty="0" smtClean="0"/>
              <a:t>más bien al contrario, es una ventaja.</a:t>
            </a:r>
          </a:p>
          <a:p>
            <a:r>
              <a:rPr lang="es-ES" sz="1000" baseline="0" dirty="0" smtClean="0"/>
              <a:t>Resalta la autenticidad del mensaje y lo hace mucho más personal. </a:t>
            </a:r>
          </a:p>
          <a:p>
            <a:r>
              <a:rPr lang="es-ES" sz="1000" baseline="0" dirty="0" smtClean="0"/>
              <a:t>Esta cualidad de «personal» es determinante para el éxito en YouTube. </a:t>
            </a:r>
            <a:r>
              <a:rPr lang="es-ES" sz="1000" baseline="0" dirty="0" smtClean="0"/>
              <a:t>Usted se </a:t>
            </a:r>
            <a:r>
              <a:rPr lang="es-ES" sz="1000" baseline="0" dirty="0" smtClean="0"/>
              <a:t>dispone a entablar una conversación con personas interesadas en usted y que esperan que demuestre interés hacia ellas, y esto se consigue mostrándose uno mismo.</a:t>
            </a:r>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65</a:t>
            </a:fld>
            <a:endParaRPr lang="es-ES"/>
          </a:p>
        </p:txBody>
      </p:sp>
    </p:spTree>
    <p:extLst>
      <p:ext uri="{BB962C8B-B14F-4D97-AF65-F5344CB8AC3E}">
        <p14:creationId xmlns:p14="http://schemas.microsoft.com/office/powerpoint/2010/main" val="1747173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dirty="0" smtClean="0"/>
              <a:t>Hemos visto que </a:t>
            </a:r>
            <a:r>
              <a:rPr lang="es-ES" sz="1000" dirty="0" smtClean="0"/>
              <a:t>el formato de YouTube es muy fácil de manejar.</a:t>
            </a:r>
          </a:p>
          <a:p>
            <a:endParaRPr lang="es-ES" sz="1000" dirty="0" smtClean="0"/>
          </a:p>
          <a:p>
            <a:r>
              <a:rPr lang="es-ES" sz="1000" dirty="0" smtClean="0"/>
              <a:t>¿Cómo se crea una estrategia de contenidos en YouTube?</a:t>
            </a:r>
          </a:p>
          <a:p>
            <a:endParaRPr lang="es-ES" sz="1000" baseline="0" dirty="0" smtClean="0"/>
          </a:p>
          <a:p>
            <a:r>
              <a:rPr lang="es-ES" sz="1000" dirty="0" smtClean="0"/>
              <a:t>YouTube ha desarrollado diez conceptos fundamentales que podrían ayudarle a producir vídeos que </a:t>
            </a:r>
            <a:r>
              <a:rPr lang="es-ES" sz="1000" dirty="0" smtClean="0"/>
              <a:t>surtan los efectos deseados</a:t>
            </a:r>
            <a:r>
              <a:rPr lang="es-ES" sz="1000" dirty="0" smtClean="0"/>
              <a:t>.</a:t>
            </a:r>
          </a:p>
          <a:p>
            <a:endParaRPr lang="es-ES" sz="1000" dirty="0" smtClean="0"/>
          </a:p>
          <a:p>
            <a:r>
              <a:rPr lang="es-ES" sz="1000" dirty="0" smtClean="0"/>
              <a:t>Fuente: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66</a:t>
            </a:fld>
            <a:endParaRPr lang="es-ES"/>
          </a:p>
        </p:txBody>
      </p:sp>
    </p:spTree>
    <p:extLst>
      <p:ext uri="{BB962C8B-B14F-4D97-AF65-F5344CB8AC3E}">
        <p14:creationId xmlns:p14="http://schemas.microsoft.com/office/powerpoint/2010/main" val="101541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67</a:t>
            </a:fld>
            <a:endParaRPr lang="es-ES"/>
          </a:p>
        </p:txBody>
      </p:sp>
    </p:spTree>
    <p:extLst>
      <p:ext uri="{BB962C8B-B14F-4D97-AF65-F5344CB8AC3E}">
        <p14:creationId xmlns:p14="http://schemas.microsoft.com/office/powerpoint/2010/main" val="97577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b="1" u="sng" dirty="0" smtClean="0"/>
              <a:t>Conversación</a:t>
            </a:r>
            <a:endParaRPr lang="es-ES" sz="1000" b="1" u="sng" dirty="0" smtClean="0"/>
          </a:p>
          <a:p>
            <a:pPr marL="171450" indent="-171450">
              <a:buFont typeface="Arial" panose="020B0604020202020204" pitchFamily="34" charset="0"/>
              <a:buChar char="•"/>
            </a:pPr>
            <a:r>
              <a:rPr lang="es-ES" sz="1000" dirty="0" smtClean="0"/>
              <a:t>Hable directamente a su público</a:t>
            </a:r>
          </a:p>
          <a:p>
            <a:pPr marL="171450" indent="-171450">
              <a:buFont typeface="Arial" panose="020B0604020202020204" pitchFamily="34" charset="0"/>
              <a:buChar char="•"/>
            </a:pPr>
            <a:r>
              <a:rPr lang="es-ES" sz="1000" dirty="0" smtClean="0"/>
              <a:t>Muéstrese accesible, </a:t>
            </a:r>
            <a:r>
              <a:rPr lang="es-ES" sz="1000" dirty="0" smtClean="0"/>
              <a:t>sincero</a:t>
            </a:r>
            <a:r>
              <a:rPr lang="es-ES" sz="1000" baseline="0" dirty="0" smtClean="0"/>
              <a:t> y</a:t>
            </a:r>
            <a:r>
              <a:rPr lang="es-ES" sz="1000" dirty="0" smtClean="0"/>
              <a:t> auténtico; </a:t>
            </a:r>
            <a:r>
              <a:rPr lang="es-ES" sz="1000" dirty="0" smtClean="0"/>
              <a:t>evite sermonear</a:t>
            </a:r>
          </a:p>
          <a:p>
            <a:pPr marL="0" indent="0">
              <a:buFont typeface="Arial" panose="020B0604020202020204" pitchFamily="34" charset="0"/>
              <a:buNone/>
            </a:pPr>
            <a:endParaRPr lang="es-ES" sz="1000" b="1" u="sng" dirty="0" smtClean="0"/>
          </a:p>
          <a:p>
            <a:pPr marL="0" indent="0">
              <a:buFont typeface="Arial" panose="020B0604020202020204" pitchFamily="34" charset="0"/>
              <a:buNone/>
            </a:pPr>
            <a:r>
              <a:rPr lang="es-ES" sz="1000" b="1" u="sng" dirty="0" smtClean="0"/>
              <a:t>Coherencia </a:t>
            </a:r>
          </a:p>
          <a:p>
            <a:pPr marL="171450" indent="-171450">
              <a:buFont typeface="Arial" panose="020B0604020202020204" pitchFamily="34" charset="0"/>
              <a:buChar char="•"/>
            </a:pPr>
            <a:r>
              <a:rPr lang="es-ES" sz="1000" dirty="0" smtClean="0"/>
              <a:t>¿Sus ideas incluyen elementos recurrentes sólidos?</a:t>
            </a:r>
          </a:p>
          <a:p>
            <a:pPr marL="628650" lvl="1" indent="-171450">
              <a:buFont typeface="Arial" panose="020B0604020202020204" pitchFamily="34" charset="0"/>
              <a:buChar char="•"/>
            </a:pPr>
            <a:r>
              <a:rPr lang="es-ES" sz="1000" dirty="0" smtClean="0"/>
              <a:t>Programación &gt; muy difícil, por ejemplo, programas de televisión &gt; </a:t>
            </a:r>
            <a:r>
              <a:rPr lang="es-ES" sz="1000" dirty="0" smtClean="0"/>
              <a:t>No, mejor</a:t>
            </a:r>
            <a:r>
              <a:rPr lang="es-ES" sz="1000" baseline="0" dirty="0" smtClean="0"/>
              <a:t> probar</a:t>
            </a:r>
            <a:r>
              <a:rPr lang="es-ES" sz="1000" dirty="0" smtClean="0"/>
              <a:t>:</a:t>
            </a:r>
            <a:endParaRPr lang="es-ES" sz="1000" dirty="0" smtClean="0"/>
          </a:p>
          <a:p>
            <a:pPr marL="628650" lvl="1" indent="-171450">
              <a:buFont typeface="Arial" panose="020B0604020202020204" pitchFamily="34" charset="0"/>
              <a:buChar char="•"/>
            </a:pPr>
            <a:r>
              <a:rPr lang="es-ES" sz="1000" dirty="0" smtClean="0"/>
              <a:t>Personalidad &gt; Franchesca</a:t>
            </a:r>
            <a:r>
              <a:rPr lang="es-ES" dirty="0" smtClean="0"/>
              <a:t> R</a:t>
            </a:r>
            <a:r>
              <a:rPr lang="es-ES" sz="1000" dirty="0" smtClean="0"/>
              <a:t>amsey</a:t>
            </a:r>
          </a:p>
          <a:p>
            <a:pPr marL="628650" lvl="1" indent="-171450">
              <a:buFont typeface="Arial" panose="020B0604020202020204" pitchFamily="34" charset="0"/>
              <a:buChar char="•"/>
            </a:pPr>
            <a:r>
              <a:rPr lang="es-ES" sz="1000" dirty="0" smtClean="0"/>
              <a:t>Formato &gt; TEDx: </a:t>
            </a:r>
            <a:r>
              <a:rPr lang="es-ES" sz="1000" dirty="0" smtClean="0"/>
              <a:t>los</a:t>
            </a:r>
            <a:r>
              <a:rPr lang="es-ES" sz="1000" baseline="0" dirty="0" smtClean="0"/>
              <a:t> 10 mandamientos, gallina</a:t>
            </a:r>
            <a:endParaRPr lang="es-ES" sz="1000" dirty="0" smtClean="0"/>
          </a:p>
          <a:p>
            <a:pPr marL="628650" lvl="1" indent="-171450">
              <a:buFont typeface="Arial" panose="020B0604020202020204" pitchFamily="34" charset="0"/>
              <a:buChar char="•"/>
            </a:pPr>
            <a:r>
              <a:rPr lang="es-ES" sz="1000" dirty="0" smtClean="0"/>
              <a:t>Voz &gt; perspectiva o punto de vista: </a:t>
            </a:r>
            <a:r>
              <a:rPr lang="es-ES" sz="1000" dirty="0" smtClean="0"/>
              <a:t>siempre una camiseta roja</a:t>
            </a:r>
            <a:r>
              <a:rPr lang="en-US" dirty="0" smtClean="0"/>
              <a:t>	</a:t>
            </a:r>
          </a:p>
          <a:p>
            <a:pPr marL="628650" lvl="1" indent="-171450">
              <a:buFont typeface="Arial" panose="020B0604020202020204" pitchFamily="34" charset="0"/>
              <a:buChar char="•"/>
            </a:pPr>
            <a:r>
              <a:rPr lang="es-ES" sz="1000" dirty="0" smtClean="0"/>
              <a:t>por ejemplo, Blacknerdcomedy</a:t>
            </a:r>
          </a:p>
          <a:p>
            <a:pPr marL="0" indent="0">
              <a:buFont typeface="Arial" panose="020B0604020202020204" pitchFamily="34" charset="0"/>
              <a:buNone/>
            </a:pPr>
            <a:endParaRPr lang="es-ES" sz="1000" b="1" u="sng" dirty="0" smtClean="0"/>
          </a:p>
          <a:p>
            <a:pPr marL="0" indent="0">
              <a:buFont typeface="Arial" panose="020B0604020202020204" pitchFamily="34" charset="0"/>
              <a:buNone/>
            </a:pPr>
            <a:r>
              <a:rPr lang="es-ES" sz="1000" b="1" u="sng" dirty="0" smtClean="0"/>
              <a:t>Sostenibilidad</a:t>
            </a:r>
          </a:p>
          <a:p>
            <a:pPr marL="171450" indent="-171450">
              <a:buFont typeface="Arial" panose="020B0604020202020204" pitchFamily="34" charset="0"/>
              <a:buChar char="•"/>
            </a:pPr>
            <a:r>
              <a:rPr lang="es-ES" sz="1000" dirty="0" smtClean="0"/>
              <a:t>Si al público le encanta el contenido, ¿puede hacer más?</a:t>
            </a:r>
          </a:p>
          <a:p>
            <a:pPr marL="171450" indent="-171450">
              <a:buFont typeface="Arial" panose="020B0604020202020204" pitchFamily="34" charset="0"/>
              <a:buChar char="•"/>
            </a:pPr>
            <a:r>
              <a:rPr lang="es-ES" sz="1000" dirty="0" smtClean="0"/>
              <a:t>The fine bros: si no podemos hacer tres vídeos al día, nos olvidamos de la idea</a:t>
            </a:r>
          </a:p>
          <a:p>
            <a:pPr marL="171450" indent="-171450">
              <a:buFont typeface="Arial" panose="020B0604020202020204" pitchFamily="34" charset="0"/>
              <a:buChar char="•"/>
            </a:pPr>
            <a:r>
              <a:rPr lang="es-ES" sz="1000" dirty="0" smtClean="0"/>
              <a:t>Proyecto personas invisibles acerca de los sintecho.</a:t>
            </a:r>
          </a:p>
          <a:p>
            <a:pPr marL="0" indent="0">
              <a:buFont typeface="Arial" panose="020B0604020202020204" pitchFamily="34" charset="0"/>
              <a:buNone/>
            </a:pPr>
            <a:endParaRPr lang="es-ES" sz="1000" b="1" u="sng" dirty="0" smtClean="0"/>
          </a:p>
          <a:p>
            <a:pPr marL="0" indent="0">
              <a:buFont typeface="Arial" panose="020B0604020202020204" pitchFamily="34" charset="0"/>
              <a:buNone/>
            </a:pPr>
            <a:r>
              <a:rPr lang="es-ES" sz="1000" b="1" u="sng" dirty="0" smtClean="0"/>
              <a:t>Visibilidad</a:t>
            </a:r>
          </a:p>
          <a:p>
            <a:pPr marL="171450" indent="-171450">
              <a:buFont typeface="Arial" panose="020B0604020202020204" pitchFamily="34" charset="0"/>
              <a:buChar char="•"/>
            </a:pPr>
            <a:r>
              <a:rPr lang="es-ES" sz="1000" dirty="0" smtClean="0"/>
              <a:t>¿Sus vídeos se podrán encontrar por medio de una búsqueda?</a:t>
            </a:r>
          </a:p>
          <a:p>
            <a:pPr marL="171450" indent="-171450">
              <a:buFont typeface="Arial" panose="020B0604020202020204" pitchFamily="34" charset="0"/>
              <a:buChar char="•"/>
            </a:pPr>
            <a:r>
              <a:rPr lang="es-ES" sz="1000" dirty="0" smtClean="0"/>
              <a:t>Piense en títulos y descripciones</a:t>
            </a:r>
          </a:p>
          <a:p>
            <a:pPr marL="171450" indent="-171450">
              <a:buFont typeface="Arial" panose="020B0604020202020204" pitchFamily="34" charset="0"/>
              <a:buChar char="•"/>
            </a:pPr>
            <a:r>
              <a:rPr lang="es-ES" sz="1000" dirty="0" smtClean="0"/>
              <a:t>Tendencias &lt;&gt; perdurable</a:t>
            </a:r>
          </a:p>
          <a:p>
            <a:pPr marL="171450" indent="-171450">
              <a:buFont typeface="Arial" panose="020B0604020202020204" pitchFamily="34" charset="0"/>
              <a:buChar char="•"/>
            </a:pPr>
            <a:r>
              <a:rPr lang="es-ES" sz="1000" dirty="0" smtClean="0"/>
              <a:t>Las tres primeras palabras tienen que coincidir con las tendencias &gt; google.com/trends/explore</a:t>
            </a:r>
          </a:p>
          <a:p>
            <a:pPr marL="171450" indent="-171450">
              <a:buFont typeface="Arial" panose="020B0604020202020204" pitchFamily="34" charset="0"/>
              <a:buChar char="•"/>
            </a:pPr>
            <a:r>
              <a:rPr lang="es-ES" sz="1000" dirty="0" smtClean="0"/>
              <a:t>Por ejemplo: Telfaz11 no woman no drive</a:t>
            </a:r>
          </a:p>
          <a:p>
            <a:pPr marL="0" indent="0">
              <a:buFont typeface="Arial" panose="020B0604020202020204" pitchFamily="34" charset="0"/>
              <a:buNone/>
            </a:pPr>
            <a:endParaRPr lang="es-ES" sz="1200" b="1" i="0" u="sng" kern="1200" dirty="0" smtClean="0">
              <a:solidFill>
                <a:schemeClr val="tx1"/>
              </a:solidFill>
              <a:effectLst/>
              <a:latin typeface="+mn-lt"/>
              <a:ea typeface="+mn-ea"/>
              <a:cs typeface="+mn-cs"/>
            </a:endParaRPr>
          </a:p>
          <a:p>
            <a:pPr marL="0" indent="0">
              <a:buFont typeface="Arial" panose="020B0604020202020204" pitchFamily="34" charset="0"/>
              <a:buNone/>
            </a:pPr>
            <a:r>
              <a:rPr lang="es-ES" sz="1200" b="1" i="0" u="sng" kern="1200" dirty="0" smtClean="0">
                <a:solidFill>
                  <a:schemeClr val="tx1"/>
                </a:solidFill>
                <a:effectLst/>
                <a:latin typeface="+mn-lt"/>
              </a:rPr>
              <a:t>Colaboración</a:t>
            </a:r>
          </a:p>
          <a:p>
            <a:pPr marL="171450" indent="-171450">
              <a:buFont typeface="Arial" panose="020B0604020202020204" pitchFamily="34" charset="0"/>
              <a:buChar char="•"/>
            </a:pPr>
            <a:r>
              <a:rPr lang="es-ES" sz="1200" i="0" kern="1200" dirty="0" smtClean="0">
                <a:solidFill>
                  <a:schemeClr val="tx1"/>
                </a:solidFill>
                <a:effectLst/>
                <a:latin typeface="+mn-lt"/>
              </a:rPr>
              <a:t>Cree una «silla para invitados» en su programa.</a:t>
            </a:r>
          </a:p>
          <a:p>
            <a:pPr marL="171450" indent="-171450">
              <a:buFont typeface="Arial" panose="020B0604020202020204" pitchFamily="34" charset="0"/>
              <a:buChar char="•"/>
            </a:pPr>
            <a:r>
              <a:rPr lang="es-ES" sz="1200" i="0" kern="1200" dirty="0" smtClean="0">
                <a:solidFill>
                  <a:schemeClr val="tx1"/>
                </a:solidFill>
                <a:effectLst/>
                <a:latin typeface="+mn-lt"/>
              </a:rPr>
              <a:t>Diseñe el programa de tal manera que resulte</a:t>
            </a:r>
            <a:r>
              <a:rPr lang="es-ES" dirty="0" smtClean="0"/>
              <a:t> </a:t>
            </a:r>
            <a:r>
              <a:rPr lang="es-ES" sz="1200" i="0" kern="1200" dirty="0" smtClean="0">
                <a:solidFill>
                  <a:schemeClr val="tx1"/>
                </a:solidFill>
                <a:effectLst/>
                <a:latin typeface="+mn-lt"/>
              </a:rPr>
              <a:t>fácil y lógico tener estrellas invitadas.</a:t>
            </a:r>
          </a:p>
          <a:p>
            <a:pPr marL="171450" indent="-171450">
              <a:buFont typeface="Arial" panose="020B0604020202020204" pitchFamily="34" charset="0"/>
              <a:buChar char="•"/>
            </a:pPr>
            <a:r>
              <a:rPr lang="es-ES" sz="1200" i="0" kern="1200" dirty="0" smtClean="0">
                <a:solidFill>
                  <a:schemeClr val="tx1"/>
                </a:solidFill>
                <a:effectLst/>
                <a:latin typeface="+mn-lt"/>
              </a:rPr>
              <a:t>Busque colaboradores que encajen. Encuentre</a:t>
            </a:r>
            <a:r>
              <a:rPr lang="es-ES" dirty="0" smtClean="0"/>
              <a:t> </a:t>
            </a:r>
            <a:r>
              <a:rPr lang="es-ES" sz="1200" i="0" kern="1200" dirty="0" smtClean="0">
                <a:solidFill>
                  <a:schemeClr val="tx1"/>
                </a:solidFill>
                <a:effectLst/>
                <a:latin typeface="+mn-lt"/>
              </a:rPr>
              <a:t>creadores en su género o nicho con</a:t>
            </a:r>
            <a:r>
              <a:rPr lang="es-ES" dirty="0" smtClean="0"/>
              <a:t> </a:t>
            </a:r>
            <a:r>
              <a:rPr lang="es-ES" sz="1200" i="0" kern="1200" dirty="0" smtClean="0">
                <a:solidFill>
                  <a:schemeClr val="tx1"/>
                </a:solidFill>
                <a:effectLst/>
                <a:latin typeface="+mn-lt"/>
              </a:rPr>
              <a:t>cifras similares de suscriptores.</a:t>
            </a:r>
            <a:r>
              <a:rPr dirty="0"/>
              <a:t/>
            </a:r>
            <a:br>
              <a:rPr dirty="0"/>
            </a:br>
            <a:endParaRPr lang="es-E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68</a:t>
            </a:fld>
            <a:endParaRPr lang="es-ES"/>
          </a:p>
        </p:txBody>
      </p:sp>
    </p:spTree>
    <p:extLst>
      <p:ext uri="{BB962C8B-B14F-4D97-AF65-F5344CB8AC3E}">
        <p14:creationId xmlns:p14="http://schemas.microsoft.com/office/powerpoint/2010/main" val="2095942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dirty="0" smtClean="0"/>
              <a:t>https://www.youtube.com/watch?feature=player_embedded&amp;v=YpKAtk5C0lM</a:t>
            </a:r>
          </a:p>
          <a:p>
            <a:endParaRPr lang="es-ES" sz="1000" dirty="0" smtClean="0"/>
          </a:p>
          <a:p>
            <a:r>
              <a:rPr lang="es-ES" sz="1000" dirty="0" smtClean="0"/>
              <a:t>https://www.youtube.com/nonprofits</a:t>
            </a:r>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69</a:t>
            </a:fld>
            <a:endParaRPr lang="es-ES"/>
          </a:p>
        </p:txBody>
      </p:sp>
    </p:spTree>
    <p:extLst>
      <p:ext uri="{BB962C8B-B14F-4D97-AF65-F5344CB8AC3E}">
        <p14:creationId xmlns:p14="http://schemas.microsoft.com/office/powerpoint/2010/main" val="31287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sng" dirty="0" smtClean="0"/>
              <a:t>Question to the participants: how many Friends do you have on Facebook? How many posts do you post daily? And how many Likes do you give daily to posts by your friends?</a:t>
            </a:r>
          </a:p>
          <a:p>
            <a:endParaRPr lang="es-ES" sz="1000" u="sng" dirty="0" smtClean="0"/>
          </a:p>
          <a:p>
            <a:r>
              <a:rPr lang="es-ES" sz="1000" u="sng" dirty="0" smtClean="0"/>
              <a:t>Explains the size and importance of Facebook on a global scale.</a:t>
            </a:r>
          </a:p>
          <a:p>
            <a:endParaRPr lang="es-ES" sz="1000" u="sng" dirty="0" smtClean="0"/>
          </a:p>
          <a:p>
            <a:r>
              <a:rPr lang="es-ES" sz="1000" u="sng" dirty="0" smtClean="0"/>
              <a:t>Inspires to approach the internet as a platform for inter-action and communication instead of sending information</a:t>
            </a:r>
          </a:p>
          <a:p>
            <a:endParaRPr lang="es-ES" sz="1000" u="sng" baseline="0" dirty="0" smtClean="0"/>
          </a:p>
          <a:p>
            <a:r>
              <a:rPr lang="es-ES" sz="1000" u="sng" baseline="0" dirty="0" smtClean="0"/>
              <a:t>Fail harder</a:t>
            </a:r>
            <a:endParaRPr lang="es-ES" sz="1000" u="sng"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70</a:t>
            </a:fld>
            <a:endParaRPr lang="es-ES"/>
          </a:p>
        </p:txBody>
      </p:sp>
    </p:spTree>
    <p:extLst>
      <p:ext uri="{BB962C8B-B14F-4D97-AF65-F5344CB8AC3E}">
        <p14:creationId xmlns:p14="http://schemas.microsoft.com/office/powerpoint/2010/main" val="98115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none" dirty="0" smtClean="0"/>
              <a:t>Más sugerencias:</a:t>
            </a:r>
          </a:p>
          <a:p>
            <a:pPr marL="171450" indent="-171450">
              <a:buFont typeface="Arial" panose="020B0604020202020204" pitchFamily="34" charset="0"/>
              <a:buChar char="•"/>
            </a:pPr>
            <a:r>
              <a:rPr lang="es-ES" sz="1000" dirty="0" smtClean="0"/>
              <a:t>Menos es más</a:t>
            </a:r>
          </a:p>
          <a:p>
            <a:pPr marL="171450" indent="-171450">
              <a:buFont typeface="Arial" panose="020B0604020202020204" pitchFamily="34" charset="0"/>
              <a:buChar char="•"/>
            </a:pPr>
            <a:r>
              <a:rPr lang="es-ES" sz="1000" dirty="0" smtClean="0"/>
              <a:t>Un menor número de publicaciones de contradiscurso produce un mayor efecto</a:t>
            </a:r>
          </a:p>
          <a:p>
            <a:pPr marL="171450" indent="-171450">
              <a:buFont typeface="Arial" panose="020B0604020202020204" pitchFamily="34" charset="0"/>
              <a:buChar char="•"/>
            </a:pPr>
            <a:r>
              <a:rPr lang="es-ES" sz="1000" baseline="0" dirty="0" smtClean="0"/>
              <a:t>Las publicaciones más específicas tienen una mejor acogida: de uno a tres mensajes diarios como máximo</a:t>
            </a:r>
          </a:p>
          <a:p>
            <a:pPr marL="171450" indent="-171450">
              <a:buFont typeface="Arial" panose="020B0604020202020204" pitchFamily="34" charset="0"/>
              <a:buChar char="•"/>
            </a:pPr>
            <a:endParaRPr lang="es-ES" sz="1000" baseline="0" dirty="0" smtClean="0"/>
          </a:p>
          <a:p>
            <a:pPr marL="171450" indent="-171450">
              <a:buFont typeface="Arial" panose="020B0604020202020204" pitchFamily="34" charset="0"/>
              <a:buChar char="•"/>
            </a:pPr>
            <a:r>
              <a:rPr lang="es-ES" sz="1000" dirty="0" smtClean="0"/>
              <a:t>Oportuno significa adaptar el mensaje, la publicación y los elementos visuales a los acontecimientos reales, a los sucesos y actividades que tienen lugar en su comunidad, entorno y medios de comunicación habituales</a:t>
            </a:r>
          </a:p>
          <a:p>
            <a:pPr marL="0" indent="0">
              <a:buFont typeface="Arial" panose="020B0604020202020204" pitchFamily="34" charset="0"/>
              <a:buNone/>
            </a:pPr>
            <a:endParaRPr lang="es-ES" sz="1000" baseline="0" dirty="0" smtClean="0"/>
          </a:p>
          <a:p>
            <a:pPr marL="171450" indent="-171450">
              <a:buFont typeface="Arial" panose="020B0604020202020204" pitchFamily="34" charset="0"/>
              <a:buChar char="•"/>
            </a:pPr>
            <a:r>
              <a:rPr lang="es-ES" sz="1000" baseline="0" dirty="0" smtClean="0"/>
              <a:t>Separe el público orgánico del público de pago (consulte los anuncios de Facebook)</a:t>
            </a:r>
          </a:p>
          <a:p>
            <a:pPr marL="171450" indent="-171450">
              <a:buFont typeface="Arial" panose="020B0604020202020204" pitchFamily="34" charset="0"/>
              <a:buChar char="•"/>
            </a:pPr>
            <a:endParaRPr lang="es-ES" sz="100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0" u="none" baseline="0" dirty="0" smtClean="0"/>
              <a:t>Vincule Facebook a Instagram</a:t>
            </a:r>
            <a:endParaRPr lang="es-ES" sz="1000" b="0" u="none"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71</a:t>
            </a:fld>
            <a:endParaRPr lang="es-ES"/>
          </a:p>
        </p:txBody>
      </p:sp>
    </p:spTree>
    <p:extLst>
      <p:ext uri="{BB962C8B-B14F-4D97-AF65-F5344CB8AC3E}">
        <p14:creationId xmlns:p14="http://schemas.microsoft.com/office/powerpoint/2010/main" val="87966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s-ES" sz="1000" b="1" baseline="0" dirty="0" smtClean="0"/>
              <a:t>Separe el público orgánico del público de pago &gt; Facebook cuenta con varias herramientas que pueden ayudarle a llegar a personas </a:t>
            </a:r>
            <a:r>
              <a:rPr lang="es-ES" sz="1000" b="1" u="sng" dirty="0" smtClean="0"/>
              <a:t>nuevas</a:t>
            </a:r>
            <a:r>
              <a:rPr lang="es-ES" sz="1000" b="1" dirty="0" smtClean="0"/>
              <a:t> </a:t>
            </a:r>
          </a:p>
          <a:p>
            <a:endParaRPr lang="es-ES" sz="1000" b="1" u="sng" kern="1200" dirty="0" smtClean="0">
              <a:solidFill>
                <a:schemeClr val="tx1"/>
              </a:solidFill>
              <a:effectLst/>
              <a:latin typeface="+mn-lt"/>
              <a:ea typeface="+mn-ea"/>
              <a:cs typeface="+mn-cs"/>
            </a:endParaRPr>
          </a:p>
          <a:p>
            <a:r>
              <a:rPr lang="es-ES" sz="1000" b="0" u="none" kern="1200" dirty="0" smtClean="0">
                <a:solidFill>
                  <a:schemeClr val="tx1"/>
                </a:solidFill>
                <a:effectLst/>
                <a:latin typeface="+mn-lt"/>
              </a:rPr>
              <a:t>1. Anuncios de Facebook</a:t>
            </a:r>
            <a:r>
              <a:rPr lang="es-ES" dirty="0" smtClean="0"/>
              <a:t> </a:t>
            </a:r>
            <a:r>
              <a:rPr lang="es-ES" sz="1000" b="0" u="none" kern="1200" dirty="0" smtClean="0">
                <a:solidFill>
                  <a:schemeClr val="tx1"/>
                </a:solidFill>
                <a:effectLst/>
                <a:latin typeface="+mn-lt"/>
              </a:rPr>
              <a:t>para organizaciones sin ánimo de lucro: </a:t>
            </a:r>
            <a:r>
              <a:rPr lang="es-ES" sz="1000" b="0" u="none" dirty="0" smtClean="0"/>
              <a:t>https://nonprofits.fb.com/topic/ads/</a:t>
            </a:r>
          </a:p>
          <a:p>
            <a:r>
              <a:rPr lang="es-ES" sz="1000" b="0" u="none" kern="1200" dirty="0" smtClean="0">
                <a:solidFill>
                  <a:schemeClr val="tx1"/>
                </a:solidFill>
                <a:effectLst/>
                <a:latin typeface="+mn-lt"/>
              </a:rPr>
              <a:t>2. La página de Facebook dedicada a pymes incluye diversas herramientas que pueden serle útiles para su causa:</a:t>
            </a:r>
            <a:r>
              <a:rPr lang="es-ES" dirty="0" smtClean="0"/>
              <a:t> </a:t>
            </a:r>
            <a:r>
              <a:rPr lang="es-ES" sz="1000" u="sng" kern="1200" dirty="0" smtClean="0">
                <a:solidFill>
                  <a:schemeClr val="tx1"/>
                </a:solidFill>
                <a:effectLst/>
                <a:latin typeface="+mn-lt"/>
                <a:hlinkClick r:id="rId3"/>
              </a:rPr>
              <a:t>https://www.facebook.com/blueprint?attachment_canonical_url=https%3A%2F%2Fwww.facebook.com%2Fblueprint</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 </a:t>
            </a:r>
            <a:endParaRPr lang="es-ES" sz="1000" kern="1200" dirty="0" smtClean="0">
              <a:solidFill>
                <a:schemeClr val="tx1"/>
              </a:solidFill>
              <a:effectLst/>
              <a:latin typeface="+mn-lt"/>
              <a:ea typeface="+mn-ea"/>
              <a:cs typeface="+mn-cs"/>
            </a:endParaRPr>
          </a:p>
          <a:p>
            <a:r>
              <a:rPr lang="es-ES" sz="1000" b="1" dirty="0" smtClean="0"/>
              <a:t>Argumentos a favor de los anuncios de pago</a:t>
            </a:r>
          </a:p>
          <a:p>
            <a:pPr marL="171450" lvl="0" indent="-171450">
              <a:buFont typeface="Arial" panose="020B0604020202020204" pitchFamily="34" charset="0"/>
              <a:buChar char="•"/>
            </a:pPr>
            <a:r>
              <a:rPr lang="es-ES" sz="1000" kern="1200" dirty="0" smtClean="0">
                <a:solidFill>
                  <a:schemeClr val="tx1"/>
                </a:solidFill>
                <a:effectLst/>
                <a:latin typeface="+mn-lt"/>
              </a:rPr>
              <a:t>Encontrar nuevos seguidores al</a:t>
            </a:r>
            <a:r>
              <a:rPr lang="es-ES" dirty="0" smtClean="0"/>
              <a:t> </a:t>
            </a:r>
            <a:r>
              <a:rPr lang="es-ES" sz="1000" kern="1200" dirty="0" smtClean="0">
                <a:solidFill>
                  <a:schemeClr val="tx1"/>
                </a:solidFill>
                <a:effectLst/>
                <a:latin typeface="+mn-lt"/>
              </a:rPr>
              <a:t>extender</a:t>
            </a:r>
            <a:r>
              <a:rPr lang="es-ES" dirty="0" smtClean="0"/>
              <a:t> </a:t>
            </a:r>
            <a:r>
              <a:rPr lang="es-ES" sz="1000" kern="1200" dirty="0" smtClean="0">
                <a:solidFill>
                  <a:schemeClr val="tx1"/>
                </a:solidFill>
                <a:effectLst/>
                <a:latin typeface="+mn-lt"/>
              </a:rPr>
              <a:t>la</a:t>
            </a:r>
            <a:r>
              <a:rPr lang="es-ES" dirty="0" smtClean="0"/>
              <a:t> </a:t>
            </a:r>
            <a:r>
              <a:rPr lang="es-ES" sz="1000" kern="1200" dirty="0" smtClean="0">
                <a:solidFill>
                  <a:schemeClr val="tx1"/>
                </a:solidFill>
                <a:effectLst/>
                <a:latin typeface="+mn-lt"/>
              </a:rPr>
              <a:t>comunidad existente</a:t>
            </a:r>
          </a:p>
          <a:p>
            <a:pPr marL="171450" lvl="0" indent="-171450">
              <a:buFont typeface="Arial" panose="020B0604020202020204" pitchFamily="34" charset="0"/>
              <a:buChar char="•"/>
            </a:pPr>
            <a:r>
              <a:rPr lang="es-ES" sz="1000" kern="1200" dirty="0" smtClean="0">
                <a:solidFill>
                  <a:schemeClr val="tx1"/>
                </a:solidFill>
                <a:effectLst/>
                <a:latin typeface="+mn-lt"/>
              </a:rPr>
              <a:t>Llegar a</a:t>
            </a:r>
            <a:r>
              <a:rPr lang="es-ES" dirty="0" smtClean="0"/>
              <a:t> </a:t>
            </a:r>
            <a:r>
              <a:rPr lang="es-ES" sz="1000" kern="1200" dirty="0" smtClean="0">
                <a:solidFill>
                  <a:schemeClr val="tx1"/>
                </a:solidFill>
                <a:effectLst/>
                <a:latin typeface="+mn-lt"/>
              </a:rPr>
              <a:t>personas</a:t>
            </a:r>
            <a:r>
              <a:rPr lang="es-ES" dirty="0" smtClean="0"/>
              <a:t> </a:t>
            </a:r>
            <a:r>
              <a:rPr lang="es-ES" sz="1000" kern="1200" dirty="0" smtClean="0">
                <a:solidFill>
                  <a:schemeClr val="tx1"/>
                </a:solidFill>
                <a:effectLst/>
                <a:latin typeface="+mn-lt"/>
              </a:rPr>
              <a:t>que se parezcan</a:t>
            </a:r>
            <a:r>
              <a:rPr lang="es-ES" dirty="0" smtClean="0"/>
              <a:t> </a:t>
            </a:r>
            <a:r>
              <a:rPr lang="es-ES" sz="1000" kern="1200" dirty="0" smtClean="0">
                <a:solidFill>
                  <a:schemeClr val="tx1"/>
                </a:solidFill>
                <a:effectLst/>
                <a:latin typeface="+mn-lt"/>
              </a:rPr>
              <a:t>a</a:t>
            </a:r>
            <a:r>
              <a:rPr lang="es-ES" dirty="0" smtClean="0"/>
              <a:t> </a:t>
            </a:r>
            <a:r>
              <a:rPr lang="es-ES" sz="1000" kern="1200" dirty="0" smtClean="0">
                <a:solidFill>
                  <a:schemeClr val="tx1"/>
                </a:solidFill>
                <a:effectLst/>
                <a:latin typeface="+mn-lt"/>
              </a:rPr>
              <a:t>sus</a:t>
            </a:r>
            <a:r>
              <a:rPr lang="es-ES" dirty="0" smtClean="0"/>
              <a:t> </a:t>
            </a:r>
            <a:r>
              <a:rPr lang="es-ES" sz="1000" kern="1200" dirty="0" smtClean="0">
                <a:solidFill>
                  <a:schemeClr val="tx1"/>
                </a:solidFill>
                <a:effectLst/>
                <a:latin typeface="+mn-lt"/>
              </a:rPr>
              <a:t>seguidores actuales</a:t>
            </a:r>
          </a:p>
          <a:p>
            <a:pPr marL="171450" lvl="0" indent="-171450">
              <a:buFont typeface="Arial" panose="020B0604020202020204" pitchFamily="34" charset="0"/>
              <a:buChar char="•"/>
            </a:pPr>
            <a:r>
              <a:rPr lang="es-ES" sz="1000" kern="1200" dirty="0" smtClean="0">
                <a:solidFill>
                  <a:schemeClr val="tx1"/>
                </a:solidFill>
                <a:effectLst/>
                <a:latin typeface="+mn-lt"/>
              </a:rPr>
              <a:t>Asegurarse de que más personas de su</a:t>
            </a:r>
            <a:r>
              <a:rPr lang="es-ES" dirty="0" smtClean="0"/>
              <a:t> </a:t>
            </a:r>
            <a:r>
              <a:rPr lang="es-ES" sz="1000" kern="1200" dirty="0" smtClean="0">
                <a:solidFill>
                  <a:schemeClr val="tx1"/>
                </a:solidFill>
                <a:effectLst/>
                <a:latin typeface="+mn-lt"/>
              </a:rPr>
              <a:t>público</a:t>
            </a:r>
            <a:r>
              <a:rPr lang="es-ES" dirty="0" smtClean="0"/>
              <a:t> </a:t>
            </a:r>
            <a:r>
              <a:rPr lang="es-ES" sz="1000" kern="1200" dirty="0" smtClean="0">
                <a:solidFill>
                  <a:schemeClr val="tx1"/>
                </a:solidFill>
                <a:effectLst/>
                <a:latin typeface="+mn-lt"/>
              </a:rPr>
              <a:t>vean</a:t>
            </a:r>
            <a:r>
              <a:rPr lang="es-ES" dirty="0" smtClean="0"/>
              <a:t> </a:t>
            </a:r>
            <a:r>
              <a:rPr lang="es-ES" sz="1000" kern="1200" dirty="0" smtClean="0">
                <a:solidFill>
                  <a:schemeClr val="tx1"/>
                </a:solidFill>
                <a:effectLst/>
                <a:latin typeface="+mn-lt"/>
              </a:rPr>
              <a:t>una publicación importante</a:t>
            </a:r>
          </a:p>
          <a:p>
            <a:pPr marL="171450" lvl="0" indent="-171450">
              <a:buFont typeface="Arial" panose="020B0604020202020204" pitchFamily="34" charset="0"/>
              <a:buChar char="•"/>
            </a:pPr>
            <a:r>
              <a:rPr lang="es-ES" sz="1000" kern="1200" dirty="0" smtClean="0">
                <a:solidFill>
                  <a:schemeClr val="tx1"/>
                </a:solidFill>
                <a:effectLst/>
                <a:latin typeface="+mn-lt"/>
              </a:rPr>
              <a:t>Enviar llamadas a la acción a</a:t>
            </a:r>
            <a:r>
              <a:rPr lang="es-ES" dirty="0" smtClean="0"/>
              <a:t> </a:t>
            </a:r>
            <a:r>
              <a:rPr lang="es-ES" sz="1000" kern="1200" dirty="0" smtClean="0">
                <a:solidFill>
                  <a:schemeClr val="tx1"/>
                </a:solidFill>
                <a:effectLst/>
                <a:latin typeface="+mn-lt"/>
              </a:rPr>
              <a:t>personas</a:t>
            </a:r>
            <a:r>
              <a:rPr lang="es-ES" dirty="0" smtClean="0"/>
              <a:t> </a:t>
            </a:r>
            <a:r>
              <a:rPr lang="es-ES" sz="1000" kern="1200" dirty="0" smtClean="0">
                <a:solidFill>
                  <a:schemeClr val="tx1"/>
                </a:solidFill>
                <a:effectLst/>
                <a:latin typeface="+mn-lt"/>
              </a:rPr>
              <a:t>con</a:t>
            </a:r>
            <a:r>
              <a:rPr lang="es-ES" dirty="0" smtClean="0"/>
              <a:t> </a:t>
            </a:r>
            <a:r>
              <a:rPr lang="es-ES" sz="1000" kern="1200" dirty="0" smtClean="0">
                <a:solidFill>
                  <a:schemeClr val="tx1"/>
                </a:solidFill>
                <a:effectLst/>
                <a:latin typeface="+mn-lt"/>
              </a:rPr>
              <a:t>características demográficas, intereses o comportamientos particulares</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Impulsar comportamientos específicos, como que visiten su sitio web o se inscriban en su lista de correo electrónico</a:t>
            </a:r>
            <a:endParaRPr lang="es-ES" sz="1000" dirty="0" smtClean="0"/>
          </a:p>
          <a:p>
            <a:pPr marL="171450" indent="-171450">
              <a:buFont typeface="Arial" panose="020B0604020202020204" pitchFamily="34" charset="0"/>
              <a:buChar char="•"/>
            </a:pPr>
            <a:endParaRPr lang="es-ES" sz="1000" dirty="0" smtClean="0"/>
          </a:p>
          <a:p>
            <a:r>
              <a:rPr lang="es-ES" sz="1000" kern="1200" dirty="0" smtClean="0">
                <a:solidFill>
                  <a:schemeClr val="tx1"/>
                </a:solidFill>
                <a:effectLst/>
                <a:latin typeface="+mn-lt"/>
              </a:rPr>
              <a:t>Los anuncios de Facebook pueden ayudarle a llegar a personas </a:t>
            </a:r>
            <a:r>
              <a:rPr lang="es-ES" sz="1000" u="sng" kern="1200" dirty="0" smtClean="0">
                <a:solidFill>
                  <a:schemeClr val="tx1"/>
                </a:solidFill>
                <a:effectLst/>
                <a:latin typeface="+mn-lt"/>
              </a:rPr>
              <a:t>nuevas</a:t>
            </a:r>
            <a:r>
              <a:rPr lang="es-ES" sz="1000" kern="1200" dirty="0" smtClean="0">
                <a:solidFill>
                  <a:schemeClr val="tx1"/>
                </a:solidFill>
                <a:effectLst/>
                <a:latin typeface="+mn-lt"/>
              </a:rPr>
              <a:t> en Facebook que podrían estar interesadas en su organización.</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Los anuncios de Facebook son inserciones de contenido de pago en Facebook. Los anuncios pueden aparecer directamente en </a:t>
            </a:r>
            <a:r>
              <a:rPr lang="es-ES" sz="1000" kern="1200" dirty="0" smtClean="0">
                <a:solidFill>
                  <a:schemeClr val="tx1"/>
                </a:solidFill>
                <a:effectLst/>
                <a:latin typeface="+mn-lt"/>
              </a:rPr>
              <a:t>el canal de </a:t>
            </a:r>
            <a:r>
              <a:rPr lang="es-ES" sz="1000" kern="1200" dirty="0" smtClean="0">
                <a:solidFill>
                  <a:schemeClr val="tx1"/>
                </a:solidFill>
                <a:effectLst/>
                <a:latin typeface="+mn-lt"/>
              </a:rPr>
              <a:t>noticias o en la columna de la derecha. </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Los anuncios son especialmente útiles si se quiere llegar a personas nuevas en Facebook o mostrar el mensaje a públicos concretos. </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Puede poner anuncios en circulación con cualquier presupuesto, </a:t>
            </a:r>
            <a:r>
              <a:rPr lang="es-ES" sz="1000" kern="1200" dirty="0" smtClean="0">
                <a:solidFill>
                  <a:schemeClr val="tx1"/>
                </a:solidFill>
                <a:effectLst/>
                <a:latin typeface="+mn-lt"/>
              </a:rPr>
              <a:t>desde tan solo cinco </a:t>
            </a:r>
            <a:r>
              <a:rPr lang="es-ES" sz="1000" kern="1200" dirty="0" smtClean="0">
                <a:solidFill>
                  <a:schemeClr val="tx1"/>
                </a:solidFill>
                <a:effectLst/>
                <a:latin typeface="+mn-lt"/>
              </a:rPr>
              <a:t>euros.</a:t>
            </a:r>
            <a:endParaRPr lang="es-ES" sz="1000" kern="1200" dirty="0" smtClean="0">
              <a:solidFill>
                <a:schemeClr val="tx1"/>
              </a:solidFill>
              <a:effectLst/>
              <a:latin typeface="+mn-lt"/>
              <a:ea typeface="+mn-ea"/>
              <a:cs typeface="+mn-cs"/>
            </a:endParaRPr>
          </a:p>
          <a:p>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Cómo puedo usar los anuncios </a:t>
            </a:r>
            <a:r>
              <a:rPr lang="es-ES" sz="1000" kern="1200" dirty="0" smtClean="0">
                <a:solidFill>
                  <a:schemeClr val="tx1"/>
                </a:solidFill>
                <a:effectLst/>
                <a:latin typeface="+mn-lt"/>
              </a:rPr>
              <a:t>a favor de mi </a:t>
            </a:r>
            <a:r>
              <a:rPr lang="es-ES" sz="1000" kern="1200" dirty="0" smtClean="0">
                <a:solidFill>
                  <a:schemeClr val="tx1"/>
                </a:solidFill>
                <a:effectLst/>
                <a:latin typeface="+mn-lt"/>
              </a:rPr>
              <a:t>organización sin ánimo de lucro</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Encontrar nuevos seguidores al </a:t>
            </a:r>
            <a:r>
              <a:rPr lang="es-ES" sz="1000" kern="1200" dirty="0" smtClean="0">
                <a:solidFill>
                  <a:schemeClr val="tx1"/>
                </a:solidFill>
                <a:effectLst/>
                <a:latin typeface="+mn-lt"/>
              </a:rPr>
              <a:t>ampliar la </a:t>
            </a:r>
            <a:r>
              <a:rPr lang="es-ES" sz="1000" kern="1200" dirty="0" smtClean="0">
                <a:solidFill>
                  <a:schemeClr val="tx1"/>
                </a:solidFill>
                <a:effectLst/>
                <a:latin typeface="+mn-lt"/>
              </a:rPr>
              <a:t>comunidad existente</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Llegar a personas que se parezcan a sus seguidores actuales</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Asegurarse de que más personas de su público vean una publicación importante</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Enviar llamadas a la acción a personas con características demográficas, intereses o comportamientos particulares</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Impulsar comportamientos específicos, como que visiten su sitio web o se inscriban en su lista de correo electrónico</a:t>
            </a:r>
            <a:endParaRPr lang="es-ES" sz="1000" kern="1200" dirty="0" smtClean="0">
              <a:solidFill>
                <a:schemeClr val="tx1"/>
              </a:solidFill>
              <a:effectLst/>
              <a:latin typeface="+mn-lt"/>
              <a:ea typeface="+mn-ea"/>
              <a:cs typeface="+mn-cs"/>
            </a:endParaRPr>
          </a:p>
          <a:p>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¿Cómo creo un anuncio?</a:t>
            </a:r>
            <a:endParaRPr lang="es-ES" sz="1000" kern="1200" dirty="0" smtClean="0">
              <a:solidFill>
                <a:schemeClr val="tx1"/>
              </a:solidFill>
              <a:effectLst/>
              <a:latin typeface="+mn-lt"/>
              <a:ea typeface="+mn-ea"/>
              <a:cs typeface="+mn-cs"/>
            </a:endParaRPr>
          </a:p>
          <a:p>
            <a:pPr marL="228600" indent="-228600">
              <a:buFont typeface="+mj-lt"/>
              <a:buAutoNum type="arabicPeriod"/>
            </a:pPr>
            <a:r>
              <a:rPr lang="es-ES" sz="1000" kern="1200" dirty="0" smtClean="0">
                <a:solidFill>
                  <a:schemeClr val="tx1"/>
                </a:solidFill>
                <a:effectLst/>
                <a:latin typeface="+mn-lt"/>
              </a:rPr>
              <a:t>Lo primero que tiene que hacer</a:t>
            </a:r>
            <a:r>
              <a:rPr lang="es-ES" dirty="0" smtClean="0"/>
              <a:t> </a:t>
            </a:r>
            <a:r>
              <a:rPr lang="es-ES" sz="1000" kern="1200" dirty="0" smtClean="0">
                <a:solidFill>
                  <a:schemeClr val="tx1"/>
                </a:solidFill>
                <a:effectLst/>
                <a:latin typeface="+mn-lt"/>
              </a:rPr>
              <a:t>es elegir un objetivo. </a:t>
            </a:r>
            <a:r>
              <a:rPr lang="es-ES" sz="1000" kern="1200" dirty="0" smtClean="0">
                <a:solidFill>
                  <a:schemeClr val="tx1"/>
                </a:solidFill>
                <a:effectLst/>
                <a:latin typeface="+mn-lt"/>
              </a:rPr>
              <a:t>Un objetivo </a:t>
            </a:r>
            <a:r>
              <a:rPr lang="es-ES" sz="1000" kern="1200" dirty="0" smtClean="0">
                <a:solidFill>
                  <a:schemeClr val="tx1"/>
                </a:solidFill>
                <a:effectLst/>
                <a:latin typeface="+mn-lt"/>
              </a:rPr>
              <a:t>es aquello que desee alcanzar. Cuando elige un objetivo, se crea una campaña que constituye el primer nivel de la estructura de anuncios. </a:t>
            </a:r>
            <a:endParaRPr lang="es-ES" sz="1000" kern="1200" dirty="0" smtClean="0">
              <a:solidFill>
                <a:schemeClr val="tx1"/>
              </a:solidFill>
              <a:effectLst/>
              <a:latin typeface="+mn-lt"/>
              <a:ea typeface="+mn-ea"/>
              <a:cs typeface="+mn-cs"/>
            </a:endParaRPr>
          </a:p>
          <a:p>
            <a:pPr marL="228600" indent="-228600">
              <a:buFont typeface="+mj-lt"/>
              <a:buAutoNum type="arabicPeriod"/>
            </a:pPr>
            <a:r>
              <a:rPr lang="es-ES" sz="1000" kern="1200" dirty="0" smtClean="0">
                <a:solidFill>
                  <a:schemeClr val="tx1"/>
                </a:solidFill>
                <a:effectLst/>
                <a:latin typeface="+mn-lt"/>
              </a:rPr>
              <a:t>Después, tiene que</a:t>
            </a:r>
            <a:r>
              <a:rPr lang="es-ES" dirty="0" smtClean="0"/>
              <a:t> </a:t>
            </a:r>
            <a:r>
              <a:rPr lang="es-ES" sz="1000" kern="1200" dirty="0" smtClean="0">
                <a:solidFill>
                  <a:schemeClr val="tx1"/>
                </a:solidFill>
                <a:effectLst/>
                <a:latin typeface="+mn-lt"/>
              </a:rPr>
              <a:t>definir su público, seleccionar el lugar donde aparecerán sus anuncios y escoger un presupuesto y una programación. Escoja a partir de las siguientes </a:t>
            </a:r>
            <a:r>
              <a:rPr lang="es-ES" sz="1000" kern="1200" dirty="0" smtClean="0">
                <a:solidFill>
                  <a:schemeClr val="tx1"/>
                </a:solidFill>
                <a:effectLst/>
                <a:latin typeface="+mn-lt"/>
              </a:rPr>
              <a:t>opciones, </a:t>
            </a:r>
            <a:r>
              <a:rPr lang="es-ES" sz="1000" kern="1200" dirty="0" smtClean="0">
                <a:solidFill>
                  <a:schemeClr val="tx1"/>
                </a:solidFill>
                <a:effectLst/>
                <a:latin typeface="+mn-lt"/>
              </a:rPr>
              <a:t>por ejemplo:</a:t>
            </a:r>
            <a:endParaRPr lang="es-ES"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s-ES" sz="1000" kern="1200" dirty="0" smtClean="0">
                <a:solidFill>
                  <a:schemeClr val="tx1"/>
                </a:solidFill>
                <a:effectLst/>
                <a:latin typeface="+mn-lt"/>
              </a:rPr>
              <a:t>Datos demográficos. Llegue a las personas en función de su edad, sexo, nivel educativo, etc.</a:t>
            </a:r>
            <a:endParaRPr lang="es-ES"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s-ES" sz="1000" kern="1200" dirty="0" smtClean="0">
                <a:solidFill>
                  <a:schemeClr val="tx1"/>
                </a:solidFill>
                <a:effectLst/>
                <a:latin typeface="+mn-lt"/>
              </a:rPr>
              <a:t>Intereses. Llegue a las personas en función de sus intereses, aficiones y las páginas de Facebook que les gustan.</a:t>
            </a:r>
            <a:endParaRPr lang="es-ES"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s-ES" sz="1000" kern="1200" dirty="0" smtClean="0">
                <a:solidFill>
                  <a:schemeClr val="tx1"/>
                </a:solidFill>
                <a:effectLst/>
                <a:latin typeface="+mn-lt"/>
              </a:rPr>
              <a:t>Comportamientos. Encuentre a personas según sus comportamientos de compra, uso de dispositivos y otras actividades.</a:t>
            </a:r>
            <a:endParaRPr lang="es-ES"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s-ES" sz="1000" kern="1200" dirty="0" smtClean="0">
                <a:solidFill>
                  <a:schemeClr val="tx1"/>
                </a:solidFill>
                <a:effectLst/>
                <a:latin typeface="+mn-lt"/>
              </a:rPr>
              <a:t>Conexiones. Llegue a personas o a amigos de estas según las páginas que les gusten.</a:t>
            </a:r>
            <a:endParaRPr lang="es-ES" sz="1000" kern="1200" dirty="0" smtClean="0">
              <a:solidFill>
                <a:schemeClr val="tx1"/>
              </a:solidFill>
              <a:effectLst/>
              <a:latin typeface="+mn-lt"/>
              <a:ea typeface="+mn-ea"/>
              <a:cs typeface="+mn-cs"/>
            </a:endParaRPr>
          </a:p>
          <a:p>
            <a:pPr marL="228600" indent="-228600">
              <a:buFont typeface="+mj-lt"/>
              <a:buAutoNum type="arabicPeriod"/>
            </a:pPr>
            <a:r>
              <a:rPr lang="es-ES" sz="1000" kern="1200" dirty="0" smtClean="0">
                <a:solidFill>
                  <a:schemeClr val="tx1"/>
                </a:solidFill>
                <a:effectLst/>
                <a:latin typeface="+mn-lt"/>
              </a:rPr>
              <a:t>Por último, decida el contenido que verá la gente.</a:t>
            </a:r>
            <a:endParaRPr lang="es-ES"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72</a:t>
            </a:fld>
            <a:endParaRPr lang="es-ES"/>
          </a:p>
        </p:txBody>
      </p:sp>
    </p:spTree>
    <p:extLst>
      <p:ext uri="{BB962C8B-B14F-4D97-AF65-F5344CB8AC3E}">
        <p14:creationId xmlns:p14="http://schemas.microsoft.com/office/powerpoint/2010/main" val="19590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s-ES" sz="1000" baseline="0" dirty="0" smtClean="0"/>
              <a:t>Las respuestas a estas preguntas constituyen el esquema básico de la estrategia de su campaña.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t>Estas preguntas le guiarán </a:t>
            </a:r>
            <a:r>
              <a:rPr lang="es-ES" sz="1000" dirty="0" smtClean="0"/>
              <a:t>a lo largo del </a:t>
            </a:r>
            <a:r>
              <a:rPr lang="es-ES" sz="1000" dirty="0" smtClean="0"/>
              <a:t>proceso de preparación de una campaña de contranarrativa o narrativa alternativa </a:t>
            </a:r>
            <a:r>
              <a:rPr lang="es-ES" sz="1000" dirty="0" smtClean="0"/>
              <a:t>que tenga éxito.</a:t>
            </a:r>
            <a:endParaRPr lang="es-ES"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a:t>
            </a:fld>
            <a:endParaRPr lang="es-ES"/>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73</a:t>
            </a:fld>
            <a:endParaRPr lang="es-ES"/>
          </a:p>
        </p:txBody>
      </p:sp>
    </p:spTree>
    <p:extLst>
      <p:ext uri="{BB962C8B-B14F-4D97-AF65-F5344CB8AC3E}">
        <p14:creationId xmlns:p14="http://schemas.microsoft.com/office/powerpoint/2010/main" val="3435209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sng" dirty="0" smtClean="0"/>
              <a:t>Pregunta para los participantes: enviar un tuit a – y consultar los retuits en la siguiente pausa</a:t>
            </a:r>
          </a:p>
          <a:p>
            <a:endParaRPr lang="es-ES" sz="1000" baseline="0" dirty="0" smtClean="0"/>
          </a:p>
          <a:p>
            <a:r>
              <a:rPr lang="es-ES" dirty="0" smtClean="0"/>
              <a:t>«Los extremistas presentes en Internet gritan muy alto pero son pocos - La sociedad civil está alzando la voz»</a:t>
            </a:r>
            <a:r>
              <a:rPr lang="es-ES" sz="1000" dirty="0" smtClean="0"/>
              <a:t> &gt; #RANCSEP #EUINTERNETFORUM</a:t>
            </a:r>
          </a:p>
          <a:p>
            <a:endParaRPr lang="es-E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000" dirty="0" smtClean="0"/>
              <a:t>Manual &gt; http://esmeefairbairn.org.uk/</a:t>
            </a:r>
          </a:p>
          <a:p>
            <a:endParaRPr lang="es-ES" sz="1000" baseline="0" dirty="0" smtClean="0"/>
          </a:p>
          <a:p>
            <a:pPr marL="171450" indent="-171450">
              <a:buFont typeface="Arial" panose="020B0604020202020204" pitchFamily="34" charset="0"/>
              <a:buChar char="•"/>
            </a:pPr>
            <a:r>
              <a:rPr lang="es-ES" sz="1000" dirty="0" smtClean="0"/>
              <a:t>Utilice el poder de la positividad.</a:t>
            </a:r>
          </a:p>
          <a:p>
            <a:pPr marL="171450" indent="-171450">
              <a:buFont typeface="Arial" panose="020B0604020202020204" pitchFamily="34" charset="0"/>
              <a:buChar char="•"/>
            </a:pPr>
            <a:r>
              <a:rPr lang="es-ES" sz="1000" dirty="0" smtClean="0"/>
              <a:t>Lo más importante es estar presente en el momento adecuado. Reaccione directamente a los </a:t>
            </a:r>
            <a:r>
              <a:rPr lang="es-ES" sz="1000" dirty="0" smtClean="0"/>
              <a:t>acontecimientos que </a:t>
            </a:r>
            <a:r>
              <a:rPr lang="es-ES" sz="1000" dirty="0" smtClean="0"/>
              <a:t>se producen o a aquellos que organice usted.</a:t>
            </a:r>
          </a:p>
          <a:p>
            <a:pPr marL="171450" indent="-171450">
              <a:buFont typeface="Arial" panose="020B0604020202020204" pitchFamily="34" charset="0"/>
              <a:buChar char="•"/>
            </a:pPr>
            <a:r>
              <a:rPr lang="es-ES" dirty="0" smtClean="0"/>
              <a:t>A diferencia de Facebook, no existen límites en cuanto al número de publicaciones en </a:t>
            </a:r>
            <a:r>
              <a:rPr lang="es-ES" dirty="0" err="1" smtClean="0"/>
              <a:t>Twitter</a:t>
            </a:r>
            <a:r>
              <a:rPr lang="es-ES" dirty="0" smtClean="0"/>
              <a:t> debido a la rapidez con la que se renueva la biografía.</a:t>
            </a:r>
            <a:endParaRPr lang="es-ES" sz="1000" baseline="0" dirty="0" smtClean="0"/>
          </a:p>
          <a:p>
            <a:pPr marL="171450" indent="-171450">
              <a:buFont typeface="Arial" panose="020B0604020202020204" pitchFamily="34" charset="0"/>
              <a:buChar char="•"/>
            </a:pPr>
            <a:r>
              <a:rPr lang="es-ES" sz="1000" baseline="0" dirty="0" smtClean="0"/>
              <a:t>Esta circunstancia también ofrece la oportunidad de reciclar tuits y publicaciones suyas en otras plataformas.</a:t>
            </a:r>
          </a:p>
          <a:p>
            <a:pPr marL="171450" indent="-171450">
              <a:buFont typeface="Arial" panose="020B0604020202020204" pitchFamily="34" charset="0"/>
              <a:buChar char="•"/>
            </a:pPr>
            <a:r>
              <a:rPr lang="es-ES" sz="1000" baseline="0" dirty="0" smtClean="0"/>
              <a:t>Además, puede experimentar poniendo un tuit y comprobando el nivel de respuesta.</a:t>
            </a:r>
            <a:endParaRPr lang="es-ES" sz="1000" dirty="0" smtClean="0"/>
          </a:p>
          <a:p>
            <a:endParaRPr lang="es-ES" sz="1000" dirty="0" smtClean="0"/>
          </a:p>
          <a:p>
            <a:r>
              <a:rPr lang="es-ES" sz="1000" dirty="0" smtClean="0"/>
              <a:t>Sesiones </a:t>
            </a:r>
            <a:r>
              <a:rPr lang="es-ES" sz="1000" dirty="0" smtClean="0"/>
              <a:t>de preguntas y respuestas: por ejemplo, durante la siguiente hora, estaremos </a:t>
            </a:r>
            <a:r>
              <a:rPr lang="es-ES" sz="1000" dirty="0" smtClean="0"/>
              <a:t>conectados </a:t>
            </a:r>
            <a:r>
              <a:rPr lang="es-ES" sz="1000" dirty="0" smtClean="0"/>
              <a:t>y </a:t>
            </a:r>
            <a:r>
              <a:rPr lang="es-ES" sz="1000" dirty="0" smtClean="0"/>
              <a:t>esperamos vuestras preguntas.</a:t>
            </a:r>
            <a:endParaRPr lang="es-ES" sz="1000" dirty="0" smtClean="0"/>
          </a:p>
          <a:p>
            <a:endParaRPr lang="es-ES" sz="1000" baseline="0" dirty="0" smtClean="0"/>
          </a:p>
          <a:p>
            <a:r>
              <a:rPr lang="es-ES" sz="1000" baseline="0" dirty="0" smtClean="0"/>
              <a:t>Ejemplo de lenguaje </a:t>
            </a:r>
            <a:r>
              <a:rPr lang="es-ES" sz="1000" baseline="0" dirty="0" smtClean="0"/>
              <a:t>personal: </a:t>
            </a:r>
            <a:r>
              <a:rPr lang="es-ES" sz="1000" baseline="0" dirty="0" smtClean="0"/>
              <a:t>Oficina de </a:t>
            </a:r>
            <a:r>
              <a:rPr lang="es-ES" sz="1000" baseline="0" dirty="0" smtClean="0"/>
              <a:t>Meteorología </a:t>
            </a:r>
            <a:r>
              <a:rPr lang="es-ES" sz="1000" baseline="0" dirty="0" smtClean="0"/>
              <a:t>del Reino Unido e Innocent Drinks</a:t>
            </a:r>
          </a:p>
          <a:p>
            <a:endParaRPr lang="es-ES" sz="1000" baseline="0" dirty="0" smtClean="0"/>
          </a:p>
          <a:p>
            <a:r>
              <a:rPr lang="es-ES" sz="1000" baseline="0" dirty="0" smtClean="0"/>
              <a:t>Ejemplo del momento: tuit de la Oficina de Turismo de Gran Bretaña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74</a:t>
            </a:fld>
            <a:endParaRPr lang="es-ES"/>
          </a:p>
        </p:txBody>
      </p:sp>
    </p:spTree>
    <p:extLst>
      <p:ext uri="{BB962C8B-B14F-4D97-AF65-F5344CB8AC3E}">
        <p14:creationId xmlns:p14="http://schemas.microsoft.com/office/powerpoint/2010/main" val="4162195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75</a:t>
            </a:fld>
            <a:endParaRPr lang="es-ES"/>
          </a:p>
        </p:txBody>
      </p:sp>
    </p:spTree>
    <p:extLst>
      <p:ext uri="{BB962C8B-B14F-4D97-AF65-F5344CB8AC3E}">
        <p14:creationId xmlns:p14="http://schemas.microsoft.com/office/powerpoint/2010/main" val="35775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dirty="0" smtClean="0"/>
              <a:t>Análisis</a:t>
            </a:r>
          </a:p>
          <a:p>
            <a:r>
              <a:rPr lang="es-ES" sz="1000" dirty="0" smtClean="0"/>
              <a:t>¿Va por </a:t>
            </a:r>
            <a:r>
              <a:rPr lang="es-ES" sz="1000" dirty="0" smtClean="0"/>
              <a:t>buen </a:t>
            </a:r>
            <a:r>
              <a:rPr lang="es-ES" sz="1000" dirty="0" smtClean="0"/>
              <a:t>camino? ¿Le lee la gente? ¿Cómo funciona nuestra propuesta en Internet? ¿Quién conoce mi página, tuits y anuncios?</a:t>
            </a:r>
          </a:p>
          <a:p>
            <a:r>
              <a:rPr lang="es-ES" sz="1000" dirty="0" smtClean="0"/>
              <a:t>Cada plataforma cuenta con sus propios medios para ver cuántos seguidores, «Me gusta», publicaciones, etc. generan sus acciones en Internet.</a:t>
            </a:r>
          </a:p>
          <a:p>
            <a:endParaRPr lang="es-ES" sz="1000" baseline="0" dirty="0" smtClean="0"/>
          </a:p>
          <a:p>
            <a:r>
              <a:rPr lang="es-ES" sz="1000" baseline="0" dirty="0" smtClean="0"/>
              <a:t>Nota: estas herramientas están diseñadas principalmente para dar </a:t>
            </a:r>
            <a:r>
              <a:rPr lang="es-ES" sz="1000" baseline="0" dirty="0" smtClean="0"/>
              <a:t>servicio </a:t>
            </a:r>
            <a:r>
              <a:rPr lang="es-ES" sz="1000" baseline="0" dirty="0" smtClean="0"/>
              <a:t>a clientes comerciales que necesitan estadísticas sobre ingresos y públicos </a:t>
            </a:r>
            <a:r>
              <a:rPr lang="es-ES" sz="1000" baseline="0" dirty="0" smtClean="0"/>
              <a:t>objetivo </a:t>
            </a:r>
            <a:r>
              <a:rPr lang="es-ES" sz="1000" baseline="0" dirty="0" smtClean="0"/>
              <a:t>en relación con productos y servicios comerciales.</a:t>
            </a:r>
          </a:p>
          <a:p>
            <a:endParaRPr lang="es-ES" sz="1000" baseline="0" dirty="0" smtClean="0"/>
          </a:p>
          <a:p>
            <a:r>
              <a:rPr lang="es-ES" sz="1000" baseline="0" dirty="0" smtClean="0"/>
              <a:t>Ejercicio, </a:t>
            </a:r>
            <a:r>
              <a:rPr lang="es-ES" sz="1000" baseline="0" dirty="0" smtClean="0"/>
              <a:t>por parejas</a:t>
            </a:r>
            <a:r>
              <a:rPr lang="es-ES" sz="1000" baseline="0" dirty="0" smtClean="0"/>
              <a:t>: localice la página de Análisis de Google, Facebook y </a:t>
            </a:r>
            <a:r>
              <a:rPr lang="es-ES" sz="1000" baseline="0" dirty="0" err="1" smtClean="0"/>
              <a:t>Twitter</a:t>
            </a:r>
            <a:r>
              <a:rPr lang="es-ES" sz="1000" baseline="0" dirty="0" smtClean="0"/>
              <a:t>.</a:t>
            </a:r>
            <a:endParaRPr lang="es-E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76</a:t>
            </a:fld>
            <a:endParaRPr lang="es-ES"/>
          </a:p>
        </p:txBody>
      </p:sp>
    </p:spTree>
    <p:extLst>
      <p:ext uri="{BB962C8B-B14F-4D97-AF65-F5344CB8AC3E}">
        <p14:creationId xmlns:p14="http://schemas.microsoft.com/office/powerpoint/2010/main" val="16322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u="none" dirty="0" smtClean="0"/>
              <a:t>Explicación</a:t>
            </a:r>
          </a:p>
          <a:p>
            <a:endParaRPr lang="es-ES" sz="1000" b="1" u="sng" dirty="0" smtClean="0"/>
          </a:p>
          <a:p>
            <a:pPr marL="171450" indent="-171450">
              <a:buFont typeface="Arial" panose="020B0604020202020204" pitchFamily="34" charset="0"/>
              <a:buChar char="•"/>
            </a:pPr>
            <a:r>
              <a:rPr lang="es-ES" sz="1000" dirty="0" smtClean="0"/>
              <a:t>Responder: se requiere una buena preparación y una evaluación con respecto al objetivo de la campaña; ¿responder contribuirá a alcanzar sus objetivos?</a:t>
            </a:r>
            <a:r>
              <a:rPr lang="es-ES" sz="1000" baseline="0" dirty="0" smtClean="0"/>
              <a:t> ¿La persona que envía el mensaje es miembro de su público objetivo o del entorno del mismo?</a:t>
            </a:r>
          </a:p>
          <a:p>
            <a:pPr marL="171450" indent="-171450">
              <a:buFont typeface="Arial" panose="020B0604020202020204" pitchFamily="34" charset="0"/>
              <a:buChar char="•"/>
            </a:pPr>
            <a:r>
              <a:rPr lang="es-ES" sz="1000" dirty="0" smtClean="0"/>
              <a:t>Denunciar: tanto YouTube como Twitter, y también Facebook, poseen una política activa en relación con el discurso del odio y el contenido extremista/terrorista (normas de la comunidades); se explica más adelante. Por otra parte, se aplican las legislaciones nacionales y, en los casos donde corresponda, se pone en conocimiento de la policía. </a:t>
            </a:r>
          </a:p>
          <a:p>
            <a:pPr marL="171450" indent="-171450">
              <a:buFont typeface="Arial" panose="020B0604020202020204" pitchFamily="34" charset="0"/>
              <a:buChar char="•"/>
            </a:pPr>
            <a:r>
              <a:rPr lang="es-ES" sz="1000" dirty="0" smtClean="0"/>
              <a:t>Ignorar: no hacer nada al respecto quita relevancia a la acción de la persona que envía el mensaje.</a:t>
            </a:r>
          </a:p>
          <a:p>
            <a:pPr marL="171450" indent="-171450">
              <a:buFont typeface="Arial" panose="020B0604020202020204" pitchFamily="34" charset="0"/>
              <a:buChar char="•"/>
            </a:pPr>
            <a:r>
              <a:rPr lang="es-ES" sz="1000" dirty="0" smtClean="0"/>
              <a:t>Ocultar: opción que permite hacer la publicación invisible para otras personas, con la excepción de usted mismo y del autor de la publicación. Este último seguirá pensando que los demás siguen viendo su publicación.</a:t>
            </a:r>
          </a:p>
          <a:p>
            <a:pPr marL="171450" indent="-171450">
              <a:buFont typeface="Arial" panose="020B0604020202020204" pitchFamily="34" charset="0"/>
              <a:buChar char="•"/>
            </a:pPr>
            <a:r>
              <a:rPr lang="es-ES" sz="1000" dirty="0" smtClean="0"/>
              <a:t>Bloquear, eliminar: la persona en cuestión no podrá volver a publicar en la página.</a:t>
            </a:r>
          </a:p>
          <a:p>
            <a:endParaRPr lang="es-ES" sz="1000" dirty="0" smtClean="0"/>
          </a:p>
          <a:p>
            <a:r>
              <a:rPr lang="es-ES" sz="1000" dirty="0" smtClean="0"/>
              <a:t>Denunciar: ¿cómo se hace? Consulte las páginas correspondientes en todas las plataformas:</a:t>
            </a:r>
          </a:p>
          <a:p>
            <a:r>
              <a:rPr lang="es-ES" sz="1000" baseline="0" dirty="0" smtClean="0"/>
              <a:t>Twitter &gt;</a:t>
            </a:r>
          </a:p>
          <a:p>
            <a:r>
              <a:rPr lang="es-ES" sz="1000" baseline="0" dirty="0" smtClean="0"/>
              <a:t>Facebook &gt; </a:t>
            </a:r>
          </a:p>
          <a:p>
            <a:r>
              <a:rPr lang="es-ES" sz="1000" baseline="0" dirty="0" smtClean="0"/>
              <a:t>YouTube</a:t>
            </a:r>
            <a:r>
              <a:rPr lang="es-ES" dirty="0" smtClean="0"/>
              <a:t> </a:t>
            </a:r>
            <a:r>
              <a:rPr lang="es-ES" sz="1000" baseline="0" dirty="0" smtClean="0"/>
              <a:t>&gt; </a:t>
            </a:r>
            <a:endParaRPr lang="es-ES" sz="1000" dirty="0" smtClean="0"/>
          </a:p>
          <a:p>
            <a:pPr marL="171450" indent="-171450">
              <a:buFont typeface="Arial" panose="020B0604020202020204" pitchFamily="34" charset="0"/>
              <a:buChar char="•"/>
            </a:pPr>
            <a:endParaRPr lang="es-ES" sz="1000" dirty="0" smtClean="0"/>
          </a:p>
          <a:p>
            <a:r>
              <a:rPr lang="es-ES" sz="1000" dirty="0" smtClean="0"/>
              <a:t>A menudo, las máquinas que operan las plataformas reconocen automáticamente el contenido de carácter terrorista o con discurso </a:t>
            </a:r>
            <a:r>
              <a:rPr lang="es-ES" sz="1000" dirty="0" smtClean="0"/>
              <a:t>de </a:t>
            </a:r>
            <a:r>
              <a:rPr lang="es-ES" sz="1000" dirty="0" smtClean="0"/>
              <a:t>odio</a:t>
            </a:r>
            <a:r>
              <a:rPr lang="es-ES" dirty="0" smtClean="0"/>
              <a:t>.</a:t>
            </a:r>
            <a:r>
              <a:rPr lang="es-ES" sz="1000" dirty="0" smtClean="0"/>
              <a:t> </a:t>
            </a:r>
          </a:p>
          <a:p>
            <a:r>
              <a:rPr lang="es-ES" sz="1000" dirty="0" smtClean="0"/>
              <a:t>Este tipo de contenido también lo pueden </a:t>
            </a:r>
            <a:r>
              <a:rPr lang="es-ES" sz="1000" dirty="0" smtClean="0"/>
              <a:t>destacar los </a:t>
            </a:r>
            <a:r>
              <a:rPr lang="es-ES" sz="1000" dirty="0" smtClean="0"/>
              <a:t>propios usuarios.</a:t>
            </a:r>
          </a:p>
          <a:p>
            <a:r>
              <a:rPr lang="es-ES" dirty="0" smtClean="0"/>
              <a:t>Todas las plataformas cuentan con </a:t>
            </a:r>
            <a:r>
              <a:rPr lang="es-ES" dirty="0" smtClean="0"/>
              <a:t>opciones para denunciar.</a:t>
            </a:r>
            <a:endParaRPr lang="es-ES" sz="1000" baseline="0" dirty="0" smtClean="0"/>
          </a:p>
          <a:p>
            <a:r>
              <a:rPr lang="es-ES" sz="1000" dirty="0" smtClean="0"/>
              <a:t>Ejemplo: en Facebook, el 50 % del contenido terrorista lo </a:t>
            </a:r>
            <a:r>
              <a:rPr lang="es-ES" sz="1000" dirty="0" smtClean="0"/>
              <a:t>denuncian los </a:t>
            </a:r>
            <a:r>
              <a:rPr lang="es-ES" sz="1000" dirty="0" smtClean="0"/>
              <a:t>usuarios. El 50 % de este contenido denunciado lo revisa el personal de la empresa. El resto se comprueba automáticamente.</a:t>
            </a:r>
          </a:p>
          <a:p>
            <a:endParaRPr lang="es-ES" sz="1000" baseline="0" dirty="0" smtClean="0"/>
          </a:p>
          <a:p>
            <a:r>
              <a:rPr lang="es-ES" sz="1000" baseline="0" dirty="0" smtClean="0"/>
              <a:t>Sin embargo, en todas las plataformas se observa una zona incierta que se presta a debate.</a:t>
            </a:r>
            <a:endParaRPr lang="es-ES" sz="1000" dirty="0" smtClean="0"/>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77</a:t>
            </a:fld>
            <a:endParaRPr lang="es-ES"/>
          </a:p>
        </p:txBody>
      </p:sp>
    </p:spTree>
    <p:extLst>
      <p:ext uri="{BB962C8B-B14F-4D97-AF65-F5344CB8AC3E}">
        <p14:creationId xmlns:p14="http://schemas.microsoft.com/office/powerpoint/2010/main" val="16105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s-ES" sz="1000" u="sng" dirty="0" smtClean="0">
                <a:hlinkClick r:id="rId3"/>
              </a:rPr>
              <a:t>http://www.strategicdialogue.org/wp-content/uploads/2016/06/OCCI-Counterspeech-Information-Pack-English.pdf</a:t>
            </a:r>
            <a:endParaRPr lang="es-ES" sz="1000" dirty="0" smtClean="0"/>
          </a:p>
          <a:p>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78</a:t>
            </a:fld>
            <a:endParaRPr lang="es-ES"/>
          </a:p>
        </p:txBody>
      </p:sp>
    </p:spTree>
    <p:extLst>
      <p:ext uri="{BB962C8B-B14F-4D97-AF65-F5344CB8AC3E}">
        <p14:creationId xmlns:p14="http://schemas.microsoft.com/office/powerpoint/2010/main" val="324872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smtClean="0"/>
              <a:t>Institute of Strategic Dialogue, ISD, 2016 </a:t>
            </a:r>
          </a:p>
          <a:p>
            <a:r>
              <a:rPr lang="es-ES" sz="1000" smtClean="0"/>
              <a:t>http://www.strategicdialogue.org/wp-content/uploads/2016/06/Counter-narrative-Handbook_1.pdf</a:t>
            </a:r>
          </a:p>
          <a:p>
            <a:endParaRPr lang="es-ES"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79</a:t>
            </a:fld>
            <a:endParaRPr lang="es-ES"/>
          </a:p>
        </p:txBody>
      </p:sp>
    </p:spTree>
    <p:extLst>
      <p:ext uri="{BB962C8B-B14F-4D97-AF65-F5344CB8AC3E}">
        <p14:creationId xmlns:p14="http://schemas.microsoft.com/office/powerpoint/2010/main" val="498488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b="1" dirty="0" smtClean="0"/>
              <a:t>www.counternarratives.org</a:t>
            </a:r>
          </a:p>
          <a:p>
            <a:r>
              <a:rPr lang="es-ES" sz="1000" kern="1200" dirty="0" smtClean="0">
                <a:solidFill>
                  <a:schemeClr val="tx1"/>
                </a:solidFill>
                <a:effectLst/>
                <a:latin typeface="+mn-lt"/>
              </a:rPr>
              <a:t>Este es un conjunto de herramientas en Internet dirigido a ayudar a las personas a desarrollar su propio contradiscurso o </a:t>
            </a:r>
            <a:r>
              <a:rPr lang="es-ES" sz="1000" kern="1200" dirty="0" err="1" smtClean="0">
                <a:solidFill>
                  <a:schemeClr val="tx1"/>
                </a:solidFill>
                <a:effectLst/>
                <a:latin typeface="+mn-lt"/>
              </a:rPr>
              <a:t>contranarrativa</a:t>
            </a:r>
            <a:r>
              <a:rPr lang="es-ES" sz="1000" kern="1200" dirty="0" smtClean="0">
                <a:solidFill>
                  <a:schemeClr val="tx1"/>
                </a:solidFill>
                <a:effectLst/>
                <a:latin typeface="+mn-lt"/>
              </a:rPr>
              <a:t>/narrativa </a:t>
            </a:r>
            <a:r>
              <a:rPr lang="es-ES" sz="1000" kern="1200" dirty="0" smtClean="0">
                <a:solidFill>
                  <a:schemeClr val="tx1"/>
                </a:solidFill>
                <a:effectLst/>
                <a:latin typeface="+mn-lt"/>
              </a:rPr>
              <a:t>alternativa.</a:t>
            </a:r>
            <a:endParaRPr lang="es-ES" sz="1000" dirty="0" smtClean="0"/>
          </a:p>
          <a:p>
            <a:endParaRPr lang="es-ES" sz="1000" dirty="0" smtClean="0"/>
          </a:p>
          <a:p>
            <a:r>
              <a:rPr lang="es-ES" sz="1000" dirty="0" smtClean="0"/>
              <a:t>Guía de distribución gratuita </a:t>
            </a:r>
          </a:p>
          <a:p>
            <a:r>
              <a:rPr lang="es-ES" sz="1000" dirty="0" smtClean="0"/>
              <a:t>Guía básica para aquellas personas que tengan poca o ninguna experiencia previa sobre las campañas de </a:t>
            </a:r>
            <a:r>
              <a:rPr lang="es-ES" sz="1000" dirty="0" err="1" smtClean="0"/>
              <a:t>contranarrativa</a:t>
            </a:r>
            <a:r>
              <a:rPr lang="es-ES" sz="1000" dirty="0" smtClean="0"/>
              <a:t>.</a:t>
            </a:r>
            <a:endParaRPr lang="es-ES" sz="1000" dirty="0" smtClean="0"/>
          </a:p>
          <a:p>
            <a:r>
              <a:rPr lang="es-ES" sz="1000" dirty="0" smtClean="0"/>
              <a:t>Financiada por Facebook, inspirada en un proyecto piloto realizado con Jigsaw (antiguo Google Ideas</a:t>
            </a:r>
            <a:r>
              <a:rPr lang="es-ES" sz="1000" dirty="0" smtClean="0"/>
              <a:t>).</a:t>
            </a:r>
            <a:endParaRPr lang="es-ES" sz="1000" dirty="0" smtClean="0"/>
          </a:p>
          <a:p>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Este es un enlace a una página de Facebook para pymes que muestra a la gente las distintas herramientas que pueden usar en Facebook en beneficio de su </a:t>
            </a:r>
            <a:r>
              <a:rPr lang="es-ES" sz="1000" kern="1200" dirty="0" smtClean="0">
                <a:solidFill>
                  <a:schemeClr val="tx1"/>
                </a:solidFill>
                <a:effectLst/>
                <a:latin typeface="+mn-lt"/>
              </a:rPr>
              <a:t>causa: </a:t>
            </a:r>
            <a:endParaRPr lang="es-ES" sz="1000" kern="1200" dirty="0" smtClean="0">
              <a:solidFill>
                <a:schemeClr val="tx1"/>
              </a:solidFill>
              <a:effectLst/>
              <a:latin typeface="+mn-lt"/>
              <a:ea typeface="+mn-ea"/>
              <a:cs typeface="+mn-cs"/>
            </a:endParaRPr>
          </a:p>
          <a:p>
            <a:r>
              <a:rPr lang="es-ES" sz="1000" u="sng" kern="1200" dirty="0" smtClean="0">
                <a:solidFill>
                  <a:schemeClr val="tx1"/>
                </a:solidFill>
                <a:effectLst/>
                <a:latin typeface="+mn-lt"/>
                <a:hlinkClick r:id="rId3"/>
              </a:rPr>
              <a:t>https://www.facebook.com/blueprint?attachment_canonical_url=https%3A%2F%2Fwww.facebook.com%2Fblueprint</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 </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Este es un minimanual de diez páginas acerca del uso del contradiscurso en Internet a través de la Online Civil Courage Initiative de Facebook (disponible en inglés, francés y alemán):</a:t>
            </a:r>
            <a:endParaRPr lang="es-ES" sz="1000" kern="1200" dirty="0" smtClean="0">
              <a:solidFill>
                <a:schemeClr val="tx1"/>
              </a:solidFill>
              <a:effectLst/>
              <a:latin typeface="+mn-lt"/>
              <a:ea typeface="+mn-ea"/>
              <a:cs typeface="+mn-cs"/>
            </a:endParaRPr>
          </a:p>
          <a:p>
            <a:r>
              <a:rPr lang="es-ES" sz="1000" u="sng" kern="1200" dirty="0" smtClean="0">
                <a:solidFill>
                  <a:schemeClr val="tx1"/>
                </a:solidFill>
                <a:effectLst/>
                <a:latin typeface="+mn-lt"/>
                <a:hlinkClick r:id="rId4"/>
              </a:rPr>
              <a:t>http://www.strategicdialogue.org/wp-content/uploads/2016/06/OCCI-Counterspeech-Information-Pack-English.pdf</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 </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rPr>
              <a:t>Acerca de la supervisión y la evaluación de la </a:t>
            </a:r>
            <a:r>
              <a:rPr lang="es-ES" sz="1000" kern="1200" dirty="0" err="1" smtClean="0">
                <a:solidFill>
                  <a:schemeClr val="tx1"/>
                </a:solidFill>
                <a:effectLst/>
                <a:latin typeface="+mn-lt"/>
              </a:rPr>
              <a:t>contranarrativa</a:t>
            </a:r>
            <a:r>
              <a:rPr lang="es-ES" sz="1000" kern="1200" dirty="0" smtClean="0">
                <a:solidFill>
                  <a:schemeClr val="tx1"/>
                </a:solidFill>
                <a:effectLst/>
                <a:latin typeface="+mn-lt"/>
              </a:rPr>
              <a:t>:</a:t>
            </a:r>
            <a:endParaRPr lang="es-ES" sz="1000" kern="1200" dirty="0" smtClean="0">
              <a:solidFill>
                <a:schemeClr val="tx1"/>
              </a:solidFill>
              <a:effectLst/>
              <a:latin typeface="+mn-lt"/>
              <a:ea typeface="+mn-ea"/>
              <a:cs typeface="+mn-cs"/>
            </a:endParaRPr>
          </a:p>
          <a:p>
            <a:r>
              <a:rPr lang="es-ES" sz="1000" u="sng" kern="1200" dirty="0" smtClean="0">
                <a:solidFill>
                  <a:schemeClr val="tx1"/>
                </a:solidFill>
                <a:effectLst/>
                <a:latin typeface="+mn-lt"/>
                <a:hlinkClick r:id="rId5"/>
              </a:rPr>
              <a:t>http://www.strategicdialogue.org/wp-content/uploads/2016/12/CN-Monitoring-and-Evaluation-Handbook.pdf</a:t>
            </a:r>
            <a:endParaRPr lang="es-ES"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80</a:t>
            </a:fld>
            <a:endParaRPr lang="es-ES"/>
          </a:p>
        </p:txBody>
      </p:sp>
    </p:spTree>
    <p:extLst>
      <p:ext uri="{BB962C8B-B14F-4D97-AF65-F5344CB8AC3E}">
        <p14:creationId xmlns:p14="http://schemas.microsoft.com/office/powerpoint/2010/main" val="2959871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mtClean="0"/>
              <a:t>Consulte la siguiente diapositiva para acceder a una relación de los enlaces</a:t>
            </a:r>
            <a:endParaRPr lang="es-ES"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81</a:t>
            </a:fld>
            <a:endParaRPr lang="es-ES"/>
          </a:p>
        </p:txBody>
      </p:sp>
    </p:spTree>
    <p:extLst>
      <p:ext uri="{BB962C8B-B14F-4D97-AF65-F5344CB8AC3E}">
        <p14:creationId xmlns:p14="http://schemas.microsoft.com/office/powerpoint/2010/main" val="8400323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s-ES" sz="1000" dirty="0" smtClean="0"/>
              <a:t>Esta lista de enlaces a herramientas, manuales y tutoriales se enviará en formato de Word a todos los participantes.</a:t>
            </a:r>
            <a:endParaRPr lang="es-E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82</a:t>
            </a:fld>
            <a:endParaRPr lang="es-ES"/>
          </a:p>
        </p:txBody>
      </p:sp>
    </p:spTree>
    <p:extLst>
      <p:ext uri="{BB962C8B-B14F-4D97-AF65-F5344CB8AC3E}">
        <p14:creationId xmlns:p14="http://schemas.microsoft.com/office/powerpoint/2010/main" val="19702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s-ES" sz="1000" b="1" kern="1200" dirty="0" smtClean="0">
                <a:solidFill>
                  <a:schemeClr val="tx1"/>
                </a:solidFill>
                <a:effectLst/>
                <a:latin typeface="+mn-lt"/>
              </a:rPr>
              <a:t>Programa por temas</a:t>
            </a:r>
            <a:endParaRPr lang="es-ES" sz="10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000" b="1" kern="1200" dirty="0" smtClean="0">
              <a:solidFill>
                <a:schemeClr val="tx1"/>
              </a:solidFill>
              <a:effectLst/>
              <a:latin typeface="+mn-lt"/>
              <a:ea typeface="+mn-ea"/>
              <a:cs typeface="+mn-cs"/>
            </a:endParaRPr>
          </a:p>
          <a:p>
            <a:pPr marL="0" indent="0">
              <a:buFont typeface="Arial" panose="020B0604020202020204" pitchFamily="34" charset="0"/>
              <a:buNone/>
            </a:pPr>
            <a:r>
              <a:rPr lang="es-ES" sz="1000" b="1" kern="1200" dirty="0" smtClean="0">
                <a:solidFill>
                  <a:schemeClr val="tx1"/>
                </a:solidFill>
                <a:effectLst/>
                <a:latin typeface="+mn-lt"/>
              </a:rPr>
              <a:t>Introducción</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El enfoque OPMMMA</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Mensajes extremistas violentos o terroristas</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Contranarrativa y narrativa alternativa en Internet</a:t>
            </a:r>
            <a:endParaRPr lang="es-ES" sz="1000" kern="1200" dirty="0" smtClean="0">
              <a:solidFill>
                <a:schemeClr val="tx1"/>
              </a:solidFill>
              <a:effectLst/>
              <a:latin typeface="+mn-lt"/>
              <a:ea typeface="+mn-ea"/>
              <a:cs typeface="+mn-cs"/>
            </a:endParaRPr>
          </a:p>
          <a:p>
            <a:pPr marL="0" lvl="0" indent="0">
              <a:buFont typeface="Arial" panose="020B0604020202020204" pitchFamily="34" charset="0"/>
              <a:buNone/>
            </a:pPr>
            <a:endParaRPr lang="es-ES" sz="1000" b="1" kern="1200" dirty="0" smtClean="0">
              <a:solidFill>
                <a:schemeClr val="tx1"/>
              </a:solidFill>
              <a:effectLst/>
              <a:latin typeface="+mn-lt"/>
              <a:ea typeface="+mn-ea"/>
              <a:cs typeface="+mn-cs"/>
            </a:endParaRPr>
          </a:p>
          <a:p>
            <a:pPr marL="0" lvl="0" indent="0">
              <a:buFont typeface="Arial" panose="020B0604020202020204" pitchFamily="34" charset="0"/>
              <a:buNone/>
            </a:pPr>
            <a:r>
              <a:rPr lang="es-ES" sz="1000" b="1" kern="1200" dirty="0" smtClean="0">
                <a:solidFill>
                  <a:schemeClr val="tx1"/>
                </a:solidFill>
                <a:effectLst/>
                <a:latin typeface="+mn-lt"/>
              </a:rPr>
              <a:t>Cómo desarrollar la estrategia de contranarrativa/narrativa alternativa en Internet</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Creación de campañas en Internet</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Estrategias de comunicación</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Vincular la interacción dentro y fuera de Internet</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¿Cuál es su objetivo?</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¿Quién es su público objetivo?</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¿Cuál es su mensaje?</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¿Quién es el mensajero?</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Tres plantillas de campañas</a:t>
            </a:r>
            <a:endParaRPr lang="es-ES" sz="10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000" b="1" kern="1200" dirty="0" smtClean="0">
              <a:solidFill>
                <a:schemeClr val="tx1"/>
              </a:solidFill>
              <a:effectLst/>
              <a:latin typeface="+mn-lt"/>
              <a:ea typeface="+mn-ea"/>
              <a:cs typeface="+mn-cs"/>
            </a:endParaRPr>
          </a:p>
          <a:p>
            <a:pPr marL="0" indent="0">
              <a:buFont typeface="Arial" panose="020B0604020202020204" pitchFamily="34" charset="0"/>
              <a:buNone/>
            </a:pPr>
            <a:r>
              <a:rPr lang="es-ES" sz="1000" b="1" kern="1200" dirty="0" smtClean="0">
                <a:solidFill>
                  <a:schemeClr val="tx1"/>
                </a:solidFill>
                <a:effectLst/>
                <a:latin typeface="+mn-lt"/>
              </a:rPr>
              <a:t>Cómo funciona la comunicación en Internet</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De la estrategia a la acción</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Internet = diálogo dinámico</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¿Cómo influir en el cambio de conducta?</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Tres grandes plataformas de medios sociales</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¿Va por el buen camino?</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¿Qué hacer ante el discurso del odio en Internet?</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Herramientas, manuales, tutoriales</a:t>
            </a:r>
            <a:endParaRPr lang="es-ES" sz="10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000" b="1" kern="1200" dirty="0" smtClean="0">
              <a:solidFill>
                <a:schemeClr val="tx1"/>
              </a:solidFill>
              <a:effectLst/>
              <a:latin typeface="+mn-lt"/>
              <a:ea typeface="+mn-ea"/>
              <a:cs typeface="+mn-cs"/>
            </a:endParaRPr>
          </a:p>
          <a:p>
            <a:pPr marL="0" indent="0">
              <a:buFont typeface="Arial" panose="020B0604020202020204" pitchFamily="34" charset="0"/>
              <a:buNone/>
            </a:pPr>
            <a:r>
              <a:rPr lang="es-ES" sz="1000" b="1" kern="1200" dirty="0" smtClean="0">
                <a:solidFill>
                  <a:schemeClr val="tx1"/>
                </a:solidFill>
                <a:effectLst/>
                <a:latin typeface="+mn-lt"/>
              </a:rPr>
              <a:t>Desarrollo de las</a:t>
            </a:r>
            <a:r>
              <a:rPr lang="es-ES" sz="1000" b="1" kern="1200" baseline="0" dirty="0" smtClean="0">
                <a:solidFill>
                  <a:schemeClr val="tx1"/>
                </a:solidFill>
                <a:effectLst/>
                <a:latin typeface="+mn-lt"/>
              </a:rPr>
              <a:t> </a:t>
            </a:r>
            <a:r>
              <a:rPr lang="es-ES" sz="1000" b="1" kern="1200" dirty="0" smtClean="0">
                <a:solidFill>
                  <a:schemeClr val="tx1"/>
                </a:solidFill>
                <a:effectLst/>
                <a:latin typeface="+mn-lt"/>
              </a:rPr>
              <a:t>capacidades</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Del desarrollo de las capacidades </a:t>
            </a:r>
            <a:r>
              <a:rPr lang="es-ES" sz="1000" kern="1200" dirty="0" smtClean="0">
                <a:solidFill>
                  <a:schemeClr val="tx1"/>
                </a:solidFill>
                <a:effectLst/>
                <a:latin typeface="+mn-lt"/>
              </a:rPr>
              <a:t>a la llamada a la acción</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Análisis FODA</a:t>
            </a:r>
            <a:endParaRPr lang="es-E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000" kern="1200" dirty="0" smtClean="0">
                <a:solidFill>
                  <a:schemeClr val="tx1"/>
                </a:solidFill>
                <a:effectLst/>
                <a:latin typeface="+mn-lt"/>
              </a:rPr>
              <a:t>Colaboración con las OSC y las agencias de marketing</a:t>
            </a:r>
            <a:endParaRPr lang="es-ES"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a:t>
            </a:fld>
            <a:endParaRPr lang="es-ES"/>
          </a:p>
        </p:txBody>
      </p:sp>
    </p:spTree>
    <p:extLst>
      <p:ext uri="{BB962C8B-B14F-4D97-AF65-F5344CB8AC3E}">
        <p14:creationId xmlns:p14="http://schemas.microsoft.com/office/powerpoint/2010/main"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83</a:t>
            </a:fld>
            <a:endParaRPr lang="es-ES"/>
          </a:p>
        </p:txBody>
      </p:sp>
    </p:spTree>
    <p:extLst>
      <p:ext uri="{BB962C8B-B14F-4D97-AF65-F5344CB8AC3E}">
        <p14:creationId xmlns:p14="http://schemas.microsoft.com/office/powerpoint/2010/main" val="3577580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84</a:t>
            </a:fld>
            <a:endParaRPr lang="es-ES"/>
          </a:p>
        </p:txBody>
      </p:sp>
    </p:spTree>
    <p:extLst>
      <p:ext uri="{BB962C8B-B14F-4D97-AF65-F5344CB8AC3E}">
        <p14:creationId xmlns:p14="http://schemas.microsoft.com/office/powerpoint/2010/main" val="3490061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s-ES" sz="1000" baseline="0" dirty="0" smtClean="0"/>
              <a:t>Toda campaña </a:t>
            </a:r>
            <a:r>
              <a:rPr lang="es-ES" sz="1000" baseline="0" dirty="0" smtClean="0"/>
              <a:t>gira en </a:t>
            </a:r>
            <a:r>
              <a:rPr lang="es-ES" sz="1000" baseline="0" dirty="0" smtClean="0"/>
              <a:t>torno a una llamada a la </a:t>
            </a:r>
            <a:r>
              <a:rPr lang="es-ES" sz="1000" baseline="0" dirty="0" smtClean="0"/>
              <a:t>acción. </a:t>
            </a:r>
            <a:r>
              <a:rPr lang="es-ES" sz="1000" baseline="0" dirty="0" smtClean="0"/>
              <a:t>Lo que se pretende es que la gente empiece a hacer algo (o que deje de hacerlo). </a:t>
            </a:r>
          </a:p>
          <a:p>
            <a:pPr marL="628650" lvl="1" indent="-171450">
              <a:buFont typeface="Arial" panose="020B0604020202020204" pitchFamily="34" charset="0"/>
              <a:buChar char="•"/>
            </a:pPr>
            <a:r>
              <a:rPr lang="es-ES" sz="1000" kern="1200" dirty="0" smtClean="0">
                <a:solidFill>
                  <a:schemeClr val="tx1"/>
                </a:solidFill>
                <a:effectLst/>
                <a:latin typeface="+mn-lt"/>
              </a:rPr>
              <a:t>Si una persona se siente muy furiosa o disgustada por el asesinato de suníes a manos de chiíes en Siria, o tiene miedo por la llegada de refugiados, no basta con decirle «estás equivocado, cambia tu forma de pensar». </a:t>
            </a:r>
          </a:p>
          <a:p>
            <a:pPr marL="628650" lvl="1" indent="-171450">
              <a:buFont typeface="Arial" panose="020B0604020202020204" pitchFamily="34" charset="0"/>
              <a:buChar char="•"/>
            </a:pPr>
            <a:r>
              <a:rPr lang="es-ES" sz="1000" kern="1200" dirty="0" smtClean="0">
                <a:solidFill>
                  <a:schemeClr val="tx1"/>
                </a:solidFill>
                <a:effectLst/>
                <a:latin typeface="+mn-lt"/>
              </a:rPr>
              <a:t>La llamada a la acción debería tener por objetivo canalizar esa ira o emoción hacia un sentimiento productivo y mostrar una acción alternativa concreta </a:t>
            </a:r>
            <a:r>
              <a:rPr lang="es-ES" sz="1000" kern="1200" dirty="0" smtClean="0">
                <a:solidFill>
                  <a:schemeClr val="tx1"/>
                </a:solidFill>
                <a:effectLst/>
                <a:latin typeface="+mn-lt"/>
              </a:rPr>
              <a:t>a </a:t>
            </a:r>
            <a:r>
              <a:rPr lang="es-ES" sz="1000" kern="1200" dirty="0" smtClean="0">
                <a:solidFill>
                  <a:schemeClr val="tx1"/>
                </a:solidFill>
                <a:effectLst/>
                <a:latin typeface="+mn-lt"/>
              </a:rPr>
              <a:t>las personas a las que se pretende llegar.</a:t>
            </a:r>
          </a:p>
          <a:p>
            <a:pPr marL="628650" lvl="1" indent="-171450">
              <a:buFont typeface="Arial" panose="020B0604020202020204" pitchFamily="34" charset="0"/>
              <a:buChar char="•"/>
            </a:pPr>
            <a:r>
              <a:rPr lang="es-ES" sz="1000" kern="1200" dirty="0" smtClean="0">
                <a:solidFill>
                  <a:schemeClr val="tx1"/>
                </a:solidFill>
                <a:effectLst/>
                <a:latin typeface="+mn-lt"/>
              </a:rPr>
              <a:t>Desarrollar estas acciones concretas no resulta sencillo, pero es importante para que su campaña tenga repercusión.</a:t>
            </a:r>
            <a:endParaRPr lang="es-ES" sz="10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000" baseline="0" dirty="0" smtClean="0"/>
          </a:p>
          <a:p>
            <a:pPr marL="171450" indent="-171450">
              <a:buFont typeface="Arial" panose="020B0604020202020204" pitchFamily="34" charset="0"/>
              <a:buChar char="•"/>
            </a:pPr>
            <a:r>
              <a:rPr lang="es-ES" sz="1000" baseline="0" dirty="0" smtClean="0"/>
              <a:t>Muchas veces, la interacción comienza en Internet, por ejemplo, retuiteando o enlazando una publicación en Facebook. </a:t>
            </a:r>
          </a:p>
          <a:p>
            <a:pPr marL="171450" indent="-171450">
              <a:buFont typeface="Arial" panose="020B0604020202020204" pitchFamily="34" charset="0"/>
              <a:buChar char="•"/>
            </a:pPr>
            <a:r>
              <a:rPr lang="es-ES" sz="1000" baseline="0" dirty="0" smtClean="0"/>
              <a:t>En ocasiones, </a:t>
            </a:r>
            <a:r>
              <a:rPr lang="es-ES" sz="1000" baseline="0" dirty="0" smtClean="0"/>
              <a:t>evoluciona </a:t>
            </a:r>
            <a:r>
              <a:rPr lang="es-ES" sz="1000" baseline="0" dirty="0" smtClean="0"/>
              <a:t>hacia </a:t>
            </a:r>
            <a:r>
              <a:rPr lang="es-ES" sz="1000" baseline="0" dirty="0" smtClean="0"/>
              <a:t>una participación </a:t>
            </a:r>
            <a:r>
              <a:rPr lang="es-ES" sz="1000" baseline="0" dirty="0" smtClean="0"/>
              <a:t>fuera de Internet (actividades que lleva a cabo su organización o contactos </a:t>
            </a:r>
            <a:r>
              <a:rPr lang="es-ES" sz="1000" baseline="0" dirty="0" smtClean="0"/>
              <a:t>en persona).</a:t>
            </a:r>
            <a:endParaRPr lang="es-ES" sz="1000" baseline="0" dirty="0" smtClean="0"/>
          </a:p>
          <a:p>
            <a:pPr marL="0" indent="0">
              <a:buFont typeface="Arial" panose="020B0604020202020204" pitchFamily="34" charset="0"/>
              <a:buNone/>
            </a:pPr>
            <a:endParaRPr lang="es-ES" sz="1000" baseline="0" dirty="0" smtClean="0"/>
          </a:p>
          <a:p>
            <a:pPr marL="0" indent="0">
              <a:buFont typeface="Arial" panose="020B0604020202020204" pitchFamily="34" charset="0"/>
              <a:buNone/>
            </a:pPr>
            <a:r>
              <a:rPr lang="es-ES" sz="1000" baseline="0" dirty="0" smtClean="0"/>
              <a:t>Junto a </a:t>
            </a:r>
            <a:r>
              <a:rPr lang="es-ES" sz="1000" baseline="0" dirty="0" smtClean="0"/>
              <a:t>la acción que se reclama, es posible que se enfrente a respuestas inesperadas o indeseadas. </a:t>
            </a:r>
            <a:r>
              <a:rPr lang="es-ES" dirty="0" smtClean="0"/>
              <a:t>Toda acción en Internet tiene consecuencias fuera de Internet y es muy importante tener esto en cuenta a la hora de diseñar la estrategia de la campaña, al menos por tres motivos:</a:t>
            </a:r>
          </a:p>
          <a:p>
            <a:pPr marL="685800" lvl="1" indent="-228600">
              <a:buFont typeface="+mj-lt"/>
              <a:buAutoNum type="arabicPeriod"/>
            </a:pPr>
            <a:r>
              <a:rPr lang="es-ES" sz="1000" baseline="0" dirty="0" smtClean="0"/>
              <a:t>Respuesta deseada</a:t>
            </a:r>
          </a:p>
          <a:p>
            <a:pPr marL="1143000" lvl="2" indent="-228600">
              <a:buFont typeface="Arial" panose="020B0604020202020204" pitchFamily="34" charset="0"/>
              <a:buChar char="•"/>
            </a:pPr>
            <a:r>
              <a:rPr lang="es-ES" sz="1000" baseline="0" dirty="0" smtClean="0"/>
              <a:t>La gente podría responder positivamente a su llamada a la acción y mostrarse dispuesta a hacer cosas «en el mundo real», como participar como voluntarios en la organización o solicitar apoyo a esta, o bien pedir más información. </a:t>
            </a:r>
          </a:p>
          <a:p>
            <a:pPr marL="1143000" lvl="2" indent="-228600">
              <a:buFont typeface="Arial" panose="020B0604020202020204" pitchFamily="34" charset="0"/>
              <a:buChar char="•"/>
            </a:pPr>
            <a:r>
              <a:rPr lang="es-ES" sz="1000" baseline="0" dirty="0" smtClean="0"/>
              <a:t>¿Está preparada su organización para atender este tipo de respuestas? </a:t>
            </a:r>
          </a:p>
          <a:p>
            <a:pPr marL="1143000" lvl="2" indent="-228600">
              <a:buFont typeface="Arial" panose="020B0604020202020204" pitchFamily="34" charset="0"/>
              <a:buChar char="•"/>
            </a:pPr>
            <a:r>
              <a:rPr lang="es-ES" sz="1000" baseline="0" dirty="0" smtClean="0"/>
              <a:t>¿Hay alguien </a:t>
            </a:r>
            <a:r>
              <a:rPr lang="es-ES" sz="1000" baseline="0" dirty="0" smtClean="0"/>
              <a:t>al otro lado del </a:t>
            </a:r>
            <a:r>
              <a:rPr lang="es-ES" sz="1000" baseline="0" dirty="0" smtClean="0"/>
              <a:t>teléfono? </a:t>
            </a:r>
          </a:p>
          <a:p>
            <a:pPr marL="1143000" lvl="2" indent="-228600">
              <a:buFont typeface="Arial" panose="020B0604020202020204" pitchFamily="34" charset="0"/>
              <a:buChar char="•"/>
            </a:pPr>
            <a:r>
              <a:rPr lang="es-ES" sz="1000" baseline="0" dirty="0" smtClean="0"/>
              <a:t>¿Alguien contesta a los correos electrónicos o a las publicaciones de Facebook?</a:t>
            </a:r>
          </a:p>
          <a:p>
            <a:pPr marL="685800" lvl="1" indent="-228600">
              <a:buFont typeface="+mj-lt"/>
              <a:buAutoNum type="arabicPeriod"/>
            </a:pPr>
            <a:r>
              <a:rPr lang="es-ES" sz="1000" baseline="0" dirty="0" smtClean="0"/>
              <a:t>Respuesta crítica o negativa</a:t>
            </a:r>
          </a:p>
          <a:p>
            <a:pPr marL="1143000" lvl="2" indent="-228600">
              <a:buFont typeface="Arial" panose="020B0604020202020204" pitchFamily="34" charset="0"/>
              <a:buChar char="•"/>
            </a:pPr>
            <a:r>
              <a:rPr lang="es-ES" sz="1000" baseline="0" dirty="0" smtClean="0"/>
              <a:t>Los detractores de diversa índole podrían reaccionar a sus acciones en Internet criticando sus publicaciones, utilizando sus hashtags indebidamente, dando información delicada (falsa) acerca de su organización en Internet, etc. </a:t>
            </a:r>
          </a:p>
          <a:p>
            <a:pPr marL="1143000" lvl="2" indent="-228600">
              <a:buFont typeface="Arial" panose="020B0604020202020204" pitchFamily="34" charset="0"/>
              <a:buChar char="•"/>
            </a:pPr>
            <a:r>
              <a:rPr lang="es-ES" sz="1000" baseline="0" dirty="0" smtClean="0"/>
              <a:t>¿Cómo hacer frente a este tipo de respuesta? </a:t>
            </a:r>
          </a:p>
          <a:p>
            <a:pPr marL="1143000" lvl="2" indent="-228600">
              <a:buFont typeface="Arial" panose="020B0604020202020204" pitchFamily="34" charset="0"/>
              <a:buChar char="•"/>
            </a:pPr>
            <a:r>
              <a:rPr lang="es-ES" sz="1000" baseline="0" dirty="0" smtClean="0"/>
              <a:t>¿Contestará a los comentarios o </a:t>
            </a:r>
            <a:r>
              <a:rPr lang="es-ES" sz="1000" baseline="0" dirty="0" smtClean="0"/>
              <a:t>hará caso omiso?</a:t>
            </a:r>
            <a:endParaRPr lang="es-ES" sz="1000" baseline="0" dirty="0" smtClean="0"/>
          </a:p>
          <a:p>
            <a:pPr marL="1143000" lvl="2" indent="-228600">
              <a:buFont typeface="Arial" panose="020B0604020202020204" pitchFamily="34" charset="0"/>
              <a:buChar char="•"/>
            </a:pPr>
            <a:r>
              <a:rPr lang="es-ES" sz="1000" baseline="0" dirty="0" smtClean="0"/>
              <a:t>¿Los datos y cifras que posee están contrastados y son correctos? ¿Está en disposición de contrarrestar los «hechos alternativos»? </a:t>
            </a:r>
          </a:p>
          <a:p>
            <a:pPr marL="1143000" lvl="2" indent="-228600">
              <a:buFont typeface="Arial" panose="020B0604020202020204" pitchFamily="34" charset="0"/>
              <a:buChar char="•"/>
            </a:pPr>
            <a:r>
              <a:rPr lang="es-ES" sz="1000" baseline="0" dirty="0" smtClean="0"/>
              <a:t>¿Va a iniciar una discusión o a bloquear a una persona? </a:t>
            </a:r>
          </a:p>
          <a:p>
            <a:pPr marL="1143000" lvl="2" indent="-228600">
              <a:buFont typeface="Arial" panose="020B0604020202020204" pitchFamily="34" charset="0"/>
              <a:buChar char="•"/>
            </a:pPr>
            <a:r>
              <a:rPr lang="es-ES" sz="1000" baseline="0" dirty="0" smtClean="0"/>
              <a:t>¿Adopta diferentes enfoques con respecto a su público objetivo, el entorno de este y terceros que no desempeñan ningún papel en los objetivos de su campaña?</a:t>
            </a:r>
          </a:p>
          <a:p>
            <a:pPr marL="685800" lvl="1" indent="-228600">
              <a:buFont typeface="+mj-lt"/>
              <a:buAutoNum type="arabicPeriod"/>
            </a:pPr>
            <a:r>
              <a:rPr lang="es-ES" sz="1000" baseline="0" dirty="0" smtClean="0"/>
              <a:t>Amenazas y violencia física o verbal</a:t>
            </a:r>
          </a:p>
          <a:p>
            <a:pPr marL="1143000" lvl="2" indent="-228600">
              <a:buFont typeface="Arial" panose="020B0604020202020204" pitchFamily="34" charset="0"/>
              <a:buChar char="•"/>
            </a:pPr>
            <a:r>
              <a:rPr lang="es-ES" sz="1000" baseline="0" dirty="0" smtClean="0"/>
              <a:t>En algunos casos, su presencia y actividad en Internet podrían provocar amenazas o reacciones violentas de carácter físico o verbal.</a:t>
            </a:r>
          </a:p>
          <a:p>
            <a:pPr marL="1143000" lvl="2" indent="-228600">
              <a:buFont typeface="Arial" panose="020B0604020202020204" pitchFamily="34" charset="0"/>
              <a:buChar char="•"/>
            </a:pPr>
            <a:r>
              <a:rPr lang="es-ES" sz="1000" baseline="0" dirty="0" smtClean="0"/>
              <a:t>¿Puede realizar una evaluación de riesgo antes de iniciar su campaña?</a:t>
            </a:r>
          </a:p>
          <a:p>
            <a:pPr marL="1143000" lvl="2" indent="-228600">
              <a:buFont typeface="Arial" panose="020B0604020202020204" pitchFamily="34" charset="0"/>
              <a:buChar char="•"/>
            </a:pPr>
            <a:r>
              <a:rPr lang="es-ES" sz="1000" baseline="0" dirty="0" smtClean="0"/>
              <a:t>¿Cómo prepara a sus trabajadores y voluntarios?</a:t>
            </a:r>
          </a:p>
          <a:p>
            <a:pPr marL="1143000" lvl="2" indent="-228600">
              <a:buFont typeface="Arial" panose="020B0604020202020204" pitchFamily="34" charset="0"/>
              <a:buChar char="•"/>
            </a:pPr>
            <a:r>
              <a:rPr lang="es-ES" sz="1000" baseline="0" dirty="0" smtClean="0"/>
              <a:t>¿Usted y sus compañeros tienen un rastro identificable en Internet? ¿Qué direcciones de correo electrónico utiliza? </a:t>
            </a:r>
          </a:p>
          <a:p>
            <a:pPr marL="1143000" lvl="2" indent="-228600">
              <a:buFont typeface="Arial" panose="020B0604020202020204" pitchFamily="34" charset="0"/>
              <a:buChar char="•"/>
            </a:pPr>
            <a:r>
              <a:rPr lang="es-ES" sz="1000" baseline="0" dirty="0" smtClean="0"/>
              <a:t>¿Qué nombres son identificables detrás de la cuenta de Facebook o Twitter de su organización?</a:t>
            </a:r>
          </a:p>
          <a:p>
            <a:pPr marL="1143000" lvl="2" indent="-228600">
              <a:buFont typeface="Arial" panose="020B0604020202020204" pitchFamily="34" charset="0"/>
              <a:buChar char="•"/>
            </a:pPr>
            <a:r>
              <a:rPr lang="es-ES" sz="1000" baseline="0" dirty="0" smtClean="0"/>
              <a:t>¿Sabe cómo denunciar el discurso del odio?</a:t>
            </a:r>
          </a:p>
          <a:p>
            <a:pPr marL="0" lvl="0" indent="0">
              <a:buFont typeface="Arial" panose="020B0604020202020204" pitchFamily="34" charset="0"/>
              <a:buNone/>
            </a:pPr>
            <a:endParaRPr lang="es-ES"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85</a:t>
            </a:fld>
            <a:endParaRPr lang="es-ES"/>
          </a:p>
        </p:txBody>
      </p:sp>
    </p:spTree>
    <p:extLst>
      <p:ext uri="{BB962C8B-B14F-4D97-AF65-F5344CB8AC3E}">
        <p14:creationId xmlns:p14="http://schemas.microsoft.com/office/powerpoint/2010/main" val="192804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kern="1200" dirty="0" smtClean="0">
                <a:solidFill>
                  <a:schemeClr val="tx1"/>
                </a:solidFill>
                <a:effectLst/>
                <a:latin typeface="+mn-lt"/>
              </a:rPr>
              <a:t>Análisis </a:t>
            </a:r>
            <a:r>
              <a:rPr lang="es-ES" sz="1000" b="1" kern="1200" dirty="0" smtClean="0">
                <a:solidFill>
                  <a:schemeClr val="tx1"/>
                </a:solidFill>
                <a:effectLst/>
                <a:latin typeface="+mn-lt"/>
              </a:rPr>
              <a:t>FODA (Fortalezas</a:t>
            </a:r>
            <a:r>
              <a:rPr lang="es-ES" sz="1000" b="1" kern="1200" dirty="0" smtClean="0">
                <a:solidFill>
                  <a:schemeClr val="tx1"/>
                </a:solidFill>
                <a:effectLst/>
                <a:latin typeface="+mn-lt"/>
              </a:rPr>
              <a:t>, Oportunidades, Debilidades, Amenazas) de cada plan de acción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kern="1200" dirty="0" smtClean="0">
                <a:solidFill>
                  <a:schemeClr val="tx1"/>
                </a:solidFill>
                <a:effectLst/>
                <a:latin typeface="+mn-lt"/>
              </a:rPr>
              <a:t>Al final del día puede organizar una </a:t>
            </a:r>
            <a:r>
              <a:rPr lang="es-ES" sz="1000" kern="1200" dirty="0" smtClean="0">
                <a:solidFill>
                  <a:schemeClr val="tx1"/>
                </a:solidFill>
                <a:effectLst/>
                <a:latin typeface="+mn-lt"/>
              </a:rPr>
              <a:t>puesta en común donde </a:t>
            </a:r>
            <a:r>
              <a:rPr lang="es-ES" sz="1000" kern="1200" dirty="0" smtClean="0">
                <a:solidFill>
                  <a:schemeClr val="tx1"/>
                </a:solidFill>
                <a:effectLst/>
                <a:latin typeface="+mn-lt"/>
              </a:rPr>
              <a:t>el personal en prácticas </a:t>
            </a:r>
            <a:r>
              <a:rPr lang="es-ES" sz="1000" kern="1200" dirty="0" smtClean="0">
                <a:solidFill>
                  <a:schemeClr val="tx1"/>
                </a:solidFill>
                <a:effectLst/>
                <a:latin typeface="+mn-lt"/>
              </a:rPr>
              <a:t>explique sus </a:t>
            </a:r>
            <a:r>
              <a:rPr lang="es-ES" sz="1000" kern="1200" dirty="0" smtClean="0">
                <a:solidFill>
                  <a:schemeClr val="tx1"/>
                </a:solidFill>
                <a:effectLst/>
                <a:latin typeface="+mn-lt"/>
              </a:rPr>
              <a:t>planes de acción. El público y los expertos en formación llevan puestos los sombreros de FODA, comentan los puntos fuertes y las debilidades del plan, las oportunidades que se presentan, por ejemplo, un próximo</a:t>
            </a:r>
            <a:r>
              <a:rPr lang="es-ES" dirty="0" smtClean="0"/>
              <a:t> </a:t>
            </a:r>
            <a:r>
              <a:rPr lang="es-ES" sz="1000" kern="1200" dirty="0" smtClean="0">
                <a:solidFill>
                  <a:schemeClr val="tx1"/>
                </a:solidFill>
                <a:effectLst/>
                <a:latin typeface="+mn-lt"/>
              </a:rPr>
              <a:t>acontecimiento que pueden aprovechar (como unas fiestas religiosas), fuentes de financiación que pueden utilizar, herramientas gratuitas específicas en Internet, relaciones con el sector privado a las que pueden recurrir. Amenazas: por ejemplo, conseguir un nivel de interacción significativo, mantener una inversión financiera para la labor que realiza, incorporar a personal de otras OSC.</a:t>
            </a:r>
            <a:endParaRPr lang="es-ES"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86</a:t>
            </a:fld>
            <a:endParaRPr lang="es-ES"/>
          </a:p>
        </p:txBody>
      </p:sp>
    </p:spTree>
    <p:extLst>
      <p:ext uri="{BB962C8B-B14F-4D97-AF65-F5344CB8AC3E}">
        <p14:creationId xmlns:p14="http://schemas.microsoft.com/office/powerpoint/2010/main" val="238207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000" dirty="0" smtClean="0">
                <a:latin typeface="+mn-lt"/>
              </a:rPr>
              <a:t>Por parejas</a:t>
            </a:r>
            <a:r>
              <a:rPr lang="es-ES" sz="1000" dirty="0" smtClean="0">
                <a:latin typeface="+mn-lt"/>
              </a:rPr>
              <a:t>, reflexione acerca de la calidad de su organización </a:t>
            </a:r>
            <a:r>
              <a:rPr lang="es-ES" sz="1000" dirty="0" smtClean="0">
                <a:latin typeface="+mn-lt"/>
              </a:rPr>
              <a:t>en lo relativo a </a:t>
            </a:r>
            <a:r>
              <a:rPr lang="es-ES" sz="1000" dirty="0" smtClean="0">
                <a:latin typeface="+mn-lt"/>
              </a:rPr>
              <a:t>la contranarrativa.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latin typeface="+mn-lt"/>
              </a:rPr>
              <a:t>¿Qué nuevas ideas se le han transmitido hoy?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latin typeface="+mn-lt"/>
              </a:rPr>
              <a:t>¿Qué va a hacer con </a:t>
            </a:r>
            <a:r>
              <a:rPr lang="es-ES" sz="1000" dirty="0" smtClean="0">
                <a:latin typeface="+mn-lt"/>
              </a:rPr>
              <a:t>estos nuevos conocimientos? </a:t>
            </a:r>
            <a:endParaRPr lang="es-ES"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latin typeface="+mn-lt"/>
              </a:rPr>
              <a:t>¿Dispone de los medios para comenzar a desarrollar una campaña en Internet eficaz?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latin typeface="+mn-lt"/>
              </a:rPr>
              <a:t>¿De </a:t>
            </a:r>
            <a:r>
              <a:rPr lang="es-ES" sz="1000" dirty="0" smtClean="0">
                <a:latin typeface="+mn-lt"/>
              </a:rPr>
              <a:t>qué </a:t>
            </a:r>
            <a:r>
              <a:rPr lang="es-ES" sz="1000" dirty="0" smtClean="0">
                <a:latin typeface="+mn-lt"/>
              </a:rPr>
              <a:t>necesita más?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latin typeface="+mn-lt"/>
              </a:rPr>
              <a:t>¿Quién le puede ayudar?</a:t>
            </a:r>
            <a:endParaRPr lang="es-ES"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smtClean="0">
                <a:latin typeface="+mn-lt"/>
              </a:rPr>
              <a:t>Puede utilizar un sencillo análisis FODA para examinar qué </a:t>
            </a:r>
            <a:r>
              <a:rPr lang="es-ES" sz="1000" dirty="0" smtClean="0">
                <a:latin typeface="+mn-lt"/>
              </a:rPr>
              <a:t>especialistas</a:t>
            </a:r>
            <a:r>
              <a:rPr lang="es-ES" sz="1000" baseline="0" dirty="0" smtClean="0">
                <a:latin typeface="+mn-lt"/>
              </a:rPr>
              <a:t> externos</a:t>
            </a:r>
            <a:r>
              <a:rPr lang="es-ES" sz="1000" dirty="0" smtClean="0">
                <a:latin typeface="+mn-lt"/>
              </a:rPr>
              <a:t> pueden </a:t>
            </a:r>
            <a:r>
              <a:rPr lang="es-ES" sz="1000" dirty="0" smtClean="0">
                <a:latin typeface="+mn-lt"/>
              </a:rPr>
              <a:t>resultar </a:t>
            </a:r>
            <a:r>
              <a:rPr lang="es-ES" sz="1000" dirty="0" smtClean="0">
                <a:latin typeface="+mn-lt"/>
              </a:rPr>
              <a:t>útiles </a:t>
            </a:r>
            <a:r>
              <a:rPr lang="es-ES" sz="1000" dirty="0" smtClean="0">
                <a:latin typeface="+mn-lt"/>
              </a:rPr>
              <a:t>para su organización.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aseline="0" dirty="0" smtClean="0">
                <a:latin typeface="+mn-lt"/>
              </a:rPr>
              <a:t>Este es el punto de partida para la búsqueda de socios potenciales. Puede pensar en otras OSC y también en agencias de marketing.</a:t>
            </a:r>
            <a:endParaRPr lang="es-ES" sz="1000" dirty="0" smtClean="0">
              <a:latin typeface="+mn-lt"/>
            </a:endParaRPr>
          </a:p>
          <a:p>
            <a:pPr marL="0" indent="0">
              <a:buFont typeface="Arial" panose="020B0604020202020204" pitchFamily="34" charset="0"/>
              <a:buNone/>
            </a:pPr>
            <a:endParaRPr lang="es-ES"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87</a:t>
            </a:fld>
            <a:endParaRPr lang="es-ES"/>
          </a:p>
        </p:txBody>
      </p:sp>
    </p:spTree>
    <p:extLst>
      <p:ext uri="{BB962C8B-B14F-4D97-AF65-F5344CB8AC3E}">
        <p14:creationId xmlns:p14="http://schemas.microsoft.com/office/powerpoint/2010/main" val="2551860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88</a:t>
            </a:fld>
            <a:endParaRPr lang="es-ES"/>
          </a:p>
        </p:txBody>
      </p:sp>
    </p:spTree>
    <p:extLst>
      <p:ext uri="{BB962C8B-B14F-4D97-AF65-F5344CB8AC3E}">
        <p14:creationId xmlns:p14="http://schemas.microsoft.com/office/powerpoint/2010/main" val="2965578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89</a:t>
            </a:fld>
            <a:endParaRPr lang="es-ES"/>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a:t>
            </a:fld>
            <a:endParaRPr lang="es-ES"/>
          </a:p>
        </p:txBody>
      </p:sp>
    </p:spTree>
    <p:extLst>
      <p:ext uri="{BB962C8B-B14F-4D97-AF65-F5344CB8AC3E}">
        <p14:creationId xmlns:p14="http://schemas.microsoft.com/office/powerpoint/2010/main"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pPr/>
              <a:t>2-5-2017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pPr/>
              <a:t>2-5-2017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pPr/>
              <a:t>2-5-2017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pPr/>
              <a:t>2-5-2017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pPr/>
              <a:t>‹#›</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es-ES" sz="4000" b="1" dirty="0">
                <a:solidFill>
                  <a:srgbClr val="002060"/>
                </a:solidFill>
                <a:latin typeface="Verdana" panose="020B0604030504040204" pitchFamily="34" charset="0"/>
              </a:rPr>
              <a:t>Crear campañas en Internet en torno a </a:t>
            </a:r>
            <a:r>
              <a:rPr lang="es-ES" sz="4000" b="1" dirty="0" smtClean="0">
                <a:solidFill>
                  <a:srgbClr val="002060"/>
                </a:solidFill>
                <a:latin typeface="Verdana" panose="020B0604030504040204" pitchFamily="34" charset="0"/>
              </a:rPr>
              <a:t>narrativas alternativas y </a:t>
            </a:r>
            <a:r>
              <a:rPr lang="es-ES" sz="4000" b="1" dirty="0" err="1" smtClean="0">
                <a:solidFill>
                  <a:srgbClr val="002060"/>
                </a:solidFill>
                <a:latin typeface="Verdana" panose="020B0604030504040204" pitchFamily="34" charset="0"/>
              </a:rPr>
              <a:t>contranarrativas</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es-ES" sz="3200" dirty="0">
                <a:solidFill>
                  <a:srgbClr val="002060"/>
                </a:solidFill>
                <a:latin typeface="Corbel" panose="020B0503020204020204" pitchFamily="34" charset="0"/>
              </a:rPr>
              <a:t>Seminario de formación del Programa de empoderamiento de la sociedad civil</a:t>
            </a:r>
            <a:endParaRPr lang="es-ES" sz="3200" dirty="0" smtClean="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s-ES" sz="3600" b="1" smtClean="0">
                <a:solidFill>
                  <a:srgbClr val="002060"/>
                </a:solidFill>
                <a:latin typeface="Verdana" panose="020B0604030504040204" pitchFamily="34" charset="0"/>
              </a:rPr>
              <a:t>Introducción</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s-ES" sz="2800" smtClean="0">
                <a:latin typeface="Corbel" panose="020B0503020204020204" pitchFamily="34" charset="0"/>
              </a:rPr>
              <a:t>09:45 – 10:30</a:t>
            </a:r>
            <a:endParaRPr lang="es-ES"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3600" b="1">
                <a:solidFill>
                  <a:srgbClr val="002060"/>
                </a:solidFill>
                <a:latin typeface="Verdana" panose="020B0604030504040204" pitchFamily="34" charset="0"/>
              </a:rPr>
              <a:t>Mensajes extremistas violentos o terroristas</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s-ES" smtClean="0">
                <a:latin typeface="Corbel" panose="020B0503020204020204" pitchFamily="34" charset="0"/>
              </a:rPr>
              <a:t>Debate en pleno</a:t>
            </a:r>
          </a:p>
          <a:p>
            <a:pPr marL="0" indent="0" algn="ctr">
              <a:buNone/>
            </a:pPr>
            <a:endParaRPr lang="es-ES" smtClean="0">
              <a:latin typeface="Corbel" panose="020B0503020204020204" pitchFamily="34" charset="0"/>
            </a:endParaRPr>
          </a:p>
          <a:p>
            <a:pPr marL="0" indent="0" algn="ctr">
              <a:buNone/>
            </a:pPr>
            <a:r>
              <a:rPr lang="es-ES" b="1" smtClean="0">
                <a:latin typeface="Corbel" panose="020B0503020204020204" pitchFamily="34" charset="0"/>
              </a:rPr>
              <a:t>¿Qué tipo de mensajes extremistas violentos o </a:t>
            </a:r>
            <a:r>
              <a:t/>
            </a:r>
            <a:br/>
            <a:r>
              <a:rPr lang="es-ES" b="1" smtClean="0">
                <a:latin typeface="Corbel" panose="020B0503020204020204" pitchFamily="34" charset="0"/>
              </a:rPr>
              <a:t>mensajes terroristas conoce?</a:t>
            </a:r>
            <a:r>
              <a:t/>
            </a:r>
            <a:br/>
            <a:endParaRPr lang="es-ES" b="1" smtClean="0">
              <a:latin typeface="Corbel" panose="020B0503020204020204" pitchFamily="34" charset="0"/>
            </a:endParaRPr>
          </a:p>
          <a:p>
            <a:pPr marL="0" indent="0" algn="ctr">
              <a:buNone/>
            </a:pPr>
            <a:r>
              <a:rPr lang="es-ES" b="1" smtClean="0">
                <a:latin typeface="Corbel" panose="020B0503020204020204" pitchFamily="34" charset="0"/>
              </a:rPr>
              <a:t>¿Qué es lo que está atrayendo a su público objetivo? ¿Por qué?</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sz="4000" b="1" smtClean="0">
                <a:solidFill>
                  <a:srgbClr val="002060"/>
                </a:solidFill>
                <a:latin typeface="Verdana" panose="020B0604030504040204" pitchFamily="34" charset="0"/>
              </a:rPr>
              <a:t>Definición</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s-ES" b="1" dirty="0">
                <a:solidFill>
                  <a:srgbClr val="002060"/>
                </a:solidFill>
                <a:latin typeface="Corbel" panose="020B0503020204020204" pitchFamily="34" charset="0"/>
              </a:rPr>
              <a:t>Extremismo violento</a:t>
            </a:r>
            <a:r>
              <a:rPr dirty="0"/>
              <a:t/>
            </a:r>
            <a:br>
              <a:rPr dirty="0"/>
            </a:br>
            <a:r>
              <a:rPr lang="es-ES" dirty="0" smtClean="0">
                <a:latin typeface="Corbel" panose="020B0503020204020204" pitchFamily="34" charset="0"/>
              </a:rPr>
              <a:t>Defender, participar, preparar o apoyar en general la violencia motivada o justificada por </a:t>
            </a:r>
            <a:r>
              <a:rPr lang="es-ES" dirty="0" smtClean="0">
                <a:latin typeface="Corbel" panose="020B0503020204020204" pitchFamily="34" charset="0"/>
              </a:rPr>
              <a:t>ideología para </a:t>
            </a:r>
            <a:r>
              <a:rPr lang="es-ES" dirty="0" smtClean="0">
                <a:latin typeface="Corbel" panose="020B0503020204020204" pitchFamily="34" charset="0"/>
              </a:rPr>
              <a:t>conseguir objetivos sociales, económicos o políticos.</a:t>
            </a:r>
            <a:endParaRPr lang="es-ES" dirty="0">
              <a:latin typeface="Corbel" panose="020B0503020204020204" pitchFamily="34" charset="0"/>
            </a:endParaRPr>
          </a:p>
          <a:p>
            <a:endParaRPr lang="es-ES" dirty="0">
              <a:latin typeface="Corbel" panose="020B0503020204020204" pitchFamily="34" charset="0"/>
            </a:endParaRPr>
          </a:p>
          <a:p>
            <a:pPr marL="0" indent="0">
              <a:buNone/>
            </a:pPr>
            <a:r>
              <a:rPr lang="es-ES" b="1" dirty="0" smtClean="0">
                <a:solidFill>
                  <a:srgbClr val="002060"/>
                </a:solidFill>
                <a:latin typeface="Corbel" panose="020B0503020204020204" pitchFamily="34" charset="0"/>
              </a:rPr>
              <a:t>Radicalización</a:t>
            </a:r>
            <a:r>
              <a:rPr dirty="0"/>
              <a:t/>
            </a:r>
            <a:br>
              <a:rPr dirty="0"/>
            </a:br>
            <a:r>
              <a:rPr lang="es-ES" dirty="0" smtClean="0">
                <a:latin typeface="Corbel" panose="020B0503020204020204" pitchFamily="34" charset="0"/>
              </a:rPr>
              <a:t>Disposición creciente a lograr o a respaldar —a través de vías </a:t>
            </a:r>
            <a:r>
              <a:rPr lang="es-ES" dirty="0" smtClean="0">
                <a:latin typeface="Corbel" panose="020B0503020204020204" pitchFamily="34" charset="0"/>
              </a:rPr>
              <a:t>antidemocráticas, </a:t>
            </a:r>
            <a:r>
              <a:rPr lang="es-ES" dirty="0" smtClean="0">
                <a:latin typeface="Corbel" panose="020B0503020204020204" pitchFamily="34" charset="0"/>
              </a:rPr>
              <a:t>si es preciso— cambios profundos en la sociedad que entran en conflicto con el orden democrático o que suponen una amenaza para este.</a:t>
            </a:r>
            <a:endParaRPr lang="es-ES" dirty="0">
              <a:latin typeface="Corbel" panose="020B0503020204020204" pitchFamily="34" charset="0"/>
            </a:endParaRPr>
          </a:p>
          <a:p>
            <a:endParaRPr lang="es-ES" dirty="0">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El punto de vista de la RAN acerca de la radicalización</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s-ES" b="1" dirty="0">
                <a:latin typeface="Corbel" panose="020B0503020204020204" pitchFamily="34" charset="0"/>
              </a:rPr>
              <a:t>La radicalización es un proceso</a:t>
            </a:r>
          </a:p>
          <a:p>
            <a:endParaRPr lang="es-ES" dirty="0">
              <a:latin typeface="Corbel" panose="020B0503020204020204" pitchFamily="34" charset="0"/>
            </a:endParaRPr>
          </a:p>
          <a:p>
            <a:pPr marL="0" indent="0">
              <a:buNone/>
            </a:pPr>
            <a:r>
              <a:rPr lang="es-ES" dirty="0">
                <a:latin typeface="Corbel" panose="020B0503020204020204" pitchFamily="34" charset="0"/>
              </a:rPr>
              <a:t>Es importante trazar una línea entre las ideas, incluso </a:t>
            </a:r>
            <a:r>
              <a:rPr lang="es-ES" dirty="0" smtClean="0">
                <a:latin typeface="Corbel" panose="020B0503020204020204" pitchFamily="34" charset="0"/>
              </a:rPr>
              <a:t>las extremas, y las acciones violentas fruto de ideas extremas</a:t>
            </a:r>
            <a:endParaRPr lang="es-ES" dirty="0" smtClean="0">
              <a:latin typeface="Corbel" panose="020B0503020204020204" pitchFamily="34" charset="0"/>
            </a:endParaRPr>
          </a:p>
          <a:p>
            <a:pPr marL="0" indent="0">
              <a:buNone/>
            </a:pPr>
            <a:r>
              <a:rPr lang="es-ES" dirty="0">
                <a:latin typeface="Corbel" panose="020B0503020204020204" pitchFamily="34" charset="0"/>
              </a:rPr>
              <a:t>Es importante centrarse en la capacidad de establecer una distinción bien fundamentada entre los distintos tipos de violencia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3600" b="1">
                <a:solidFill>
                  <a:srgbClr val="002060"/>
                </a:solidFill>
                <a:latin typeface="Verdana" panose="020B0604030504040204" pitchFamily="34" charset="0"/>
              </a:rPr>
              <a:t>¿Cómo llegan los grupos extremistas a su público?</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s-ES" dirty="0">
                <a:latin typeface="Corbel" panose="020B0503020204020204" pitchFamily="34" charset="0"/>
              </a:rPr>
              <a:t>Existen muchos tipos de narrativas extremistas violentas </a:t>
            </a:r>
            <a:endParaRPr lang="es-ES" dirty="0" smtClean="0">
              <a:latin typeface="Corbel" panose="020B0503020204020204" pitchFamily="34" charset="0"/>
            </a:endParaRPr>
          </a:p>
          <a:p>
            <a:r>
              <a:rPr lang="es-ES" dirty="0" smtClean="0">
                <a:latin typeface="Corbel" panose="020B0503020204020204" pitchFamily="34" charset="0"/>
              </a:rPr>
              <a:t>Extremismo de derechas, extremismo </a:t>
            </a:r>
            <a:r>
              <a:rPr lang="es-ES" dirty="0" smtClean="0">
                <a:latin typeface="Corbel" panose="020B0503020204020204" pitchFamily="34" charset="0"/>
              </a:rPr>
              <a:t>religioso</a:t>
            </a:r>
            <a:endParaRPr lang="es-ES" dirty="0">
              <a:latin typeface="Corbel" panose="020B0503020204020204" pitchFamily="34" charset="0"/>
            </a:endParaRPr>
          </a:p>
          <a:p>
            <a:r>
              <a:rPr lang="es-ES" dirty="0" smtClean="0">
                <a:latin typeface="Corbel" panose="020B0503020204020204" pitchFamily="34" charset="0"/>
              </a:rPr>
              <a:t>Diferentes ideologías extremistas violentas </a:t>
            </a:r>
            <a:r>
              <a:rPr lang="es-ES" dirty="0" smtClean="0">
                <a:latin typeface="Corbel" panose="020B0503020204020204" pitchFamily="34" charset="0"/>
              </a:rPr>
              <a:t>presentan a </a:t>
            </a:r>
            <a:r>
              <a:rPr lang="es-ES" dirty="0" smtClean="0">
                <a:latin typeface="Corbel" panose="020B0503020204020204" pitchFamily="34" charset="0"/>
              </a:rPr>
              <a:t>menudo planteamientos de comunicación similares:</a:t>
            </a:r>
          </a:p>
          <a:p>
            <a:pPr lvl="1"/>
            <a:r>
              <a:rPr lang="es-ES" sz="2800" dirty="0" smtClean="0">
                <a:latin typeface="Corbel" panose="020B0503020204020204" pitchFamily="34" charset="0"/>
              </a:rPr>
              <a:t>Factores de empuje y de atracción</a:t>
            </a:r>
          </a:p>
          <a:p>
            <a:pPr lvl="1"/>
            <a:r>
              <a:rPr lang="es-ES" sz="2800" dirty="0" smtClean="0">
                <a:latin typeface="Corbel" panose="020B0503020204020204" pitchFamily="34" charset="0"/>
              </a:rPr>
              <a:t>Combinación del atractivo emocional y de argumentos muy racionales </a:t>
            </a:r>
          </a:p>
          <a:p>
            <a:pPr lvl="1"/>
            <a:r>
              <a:rPr lang="es-ES" sz="2800" dirty="0" smtClean="0">
                <a:latin typeface="Corbel" panose="020B0503020204020204" pitchFamily="34" charset="0"/>
              </a:rPr>
              <a:t>Cabeza (razón) + corazón (emoción) + entrañas (intuición)</a:t>
            </a:r>
            <a:endParaRPr lang="es-ES" sz="2800"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3600" b="1" smtClean="0">
                <a:solidFill>
                  <a:srgbClr val="002060"/>
                </a:solidFill>
                <a:latin typeface="Verdana" panose="020B0604030504040204" pitchFamily="34" charset="0"/>
              </a:rPr>
              <a:t>Debate</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879977"/>
            <a:ext cx="3746500" cy="4031873"/>
          </a:xfrm>
          <a:prstGeom prst="rect">
            <a:avLst/>
          </a:prstGeom>
          <a:noFill/>
        </p:spPr>
        <p:txBody>
          <a:bodyPr wrap="square" rtlCol="0">
            <a:spAutoFit/>
          </a:bodyPr>
          <a:lstStyle/>
          <a:p>
            <a:pPr algn="ctr"/>
            <a:r>
              <a:rPr lang="es-ES" sz="3200" b="1" dirty="0" smtClean="0">
                <a:solidFill>
                  <a:srgbClr val="002060"/>
                </a:solidFill>
              </a:rPr>
              <a:t>Comportamiento</a:t>
            </a:r>
            <a:r>
              <a:rPr dirty="0"/>
              <a:t/>
            </a:r>
            <a:br>
              <a:rPr dirty="0"/>
            </a:br>
            <a:r>
              <a:rPr lang="es-ES" sz="3200" b="1" dirty="0" smtClean="0">
                <a:solidFill>
                  <a:srgbClr val="002060"/>
                </a:solidFill>
              </a:rPr>
              <a:t>extremista</a:t>
            </a:r>
          </a:p>
          <a:p>
            <a:pPr algn="ctr"/>
            <a:endParaRPr lang="es-ES" sz="3200" b="1" dirty="0" smtClean="0">
              <a:solidFill>
                <a:srgbClr val="002060"/>
              </a:solidFill>
            </a:endParaRPr>
          </a:p>
          <a:p>
            <a:pPr algn="ctr"/>
            <a:r>
              <a:rPr lang="es-ES" sz="3200" b="1" dirty="0" smtClean="0">
                <a:solidFill>
                  <a:srgbClr val="002060"/>
                </a:solidFill>
              </a:rPr>
              <a:t>Reclutamiento</a:t>
            </a:r>
          </a:p>
          <a:p>
            <a:pPr algn="ctr"/>
            <a:endParaRPr lang="es-ES" sz="3200" b="1" dirty="0" smtClean="0">
              <a:solidFill>
                <a:srgbClr val="002060"/>
              </a:solidFill>
            </a:endParaRPr>
          </a:p>
          <a:p>
            <a:pPr algn="ctr"/>
            <a:r>
              <a:rPr lang="es-ES" sz="3200" b="1" dirty="0" smtClean="0">
                <a:solidFill>
                  <a:srgbClr val="002060"/>
                </a:solidFill>
              </a:rPr>
              <a:t>Interés creciente</a:t>
            </a:r>
            <a:endParaRPr lang="es-ES" sz="3200" b="1" dirty="0" smtClean="0">
              <a:solidFill>
                <a:srgbClr val="002060"/>
              </a:solidFill>
            </a:endParaRPr>
          </a:p>
          <a:p>
            <a:pPr algn="ctr"/>
            <a:endParaRPr lang="es-ES" sz="3200" b="1" dirty="0" smtClean="0">
              <a:solidFill>
                <a:srgbClr val="002060"/>
              </a:solidFill>
            </a:endParaRPr>
          </a:p>
          <a:p>
            <a:pPr algn="ctr"/>
            <a:r>
              <a:rPr lang="es-ES" sz="3200" b="1" dirty="0" smtClean="0">
                <a:solidFill>
                  <a:srgbClr val="002060"/>
                </a:solidFill>
              </a:rPr>
              <a:t>En riesgo</a:t>
            </a:r>
            <a:endParaRPr lang="es-ES" sz="3200" b="1" dirty="0">
              <a:solidFill>
                <a:srgbClr val="002060"/>
              </a:solidFill>
            </a:endParaRP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es-ES" sz="2800" smtClean="0">
                  <a:solidFill>
                    <a:srgbClr val="FF0000"/>
                  </a:solidFill>
                </a:rPr>
                <a:t>¿Público objetivo?</a:t>
              </a:r>
              <a:endParaRPr lang="es-ES" sz="2800">
                <a:solidFill>
                  <a:srgbClr val="FF0000"/>
                </a:solidFill>
              </a:endParaRP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es-ES" sz="2800" smtClean="0">
                  <a:solidFill>
                    <a:srgbClr val="FF0000"/>
                  </a:solidFill>
                </a:rPr>
                <a:t>¿Planteamiento de 1 a 1?</a:t>
              </a:r>
              <a:endParaRPr lang="es-ES" sz="2800">
                <a:solidFill>
                  <a:srgbClr val="FF0000"/>
                </a:solidFill>
              </a:endParaRP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3771900" y="5981709"/>
            <a:ext cx="4953000" cy="523220"/>
          </a:xfrm>
          <a:prstGeom prst="rect">
            <a:avLst/>
          </a:prstGeom>
          <a:noFill/>
        </p:spPr>
        <p:txBody>
          <a:bodyPr wrap="square" rtlCol="0">
            <a:spAutoFit/>
          </a:bodyPr>
          <a:lstStyle/>
          <a:p>
            <a:pPr algn="ctr"/>
            <a:r>
              <a:rPr lang="es-ES" sz="2800" dirty="0" smtClean="0"/>
              <a:t>(Modelo muy simplificado)</a:t>
            </a:r>
            <a:endParaRPr lang="es-ES" sz="2800" dirty="0"/>
          </a:p>
        </p:txBody>
      </p:sp>
    </p:spTree>
    <p:extLst>
      <p:ext uri="{BB962C8B-B14F-4D97-AF65-F5344CB8AC3E}">
        <p14:creationId xmlns:p14="http://schemas.microsoft.com/office/powerpoint/2010/main" val="11436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fontScale="90000"/>
          </a:bodyPr>
          <a:lstStyle/>
          <a:p>
            <a:pPr algn="ctr"/>
            <a:r>
              <a:rPr lang="es-ES" sz="4000" b="1" smtClean="0">
                <a:solidFill>
                  <a:srgbClr val="002060"/>
                </a:solidFill>
                <a:latin typeface="Verdana" panose="020B0604030504040204" pitchFamily="34" charset="0"/>
              </a:rPr>
              <a:t>¿La comunicación en Internet</a:t>
            </a:r>
            <a:r>
              <a:t/>
            </a:r>
            <a:br/>
            <a:r>
              <a:rPr lang="es-ES" sz="4000" b="1" smtClean="0">
                <a:solidFill>
                  <a:srgbClr val="002060"/>
                </a:solidFill>
                <a:latin typeface="Verdana" panose="020B0604030504040204" pitchFamily="34" charset="0"/>
              </a:rPr>
              <a:t>puede ser una herramienta de intervención?</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es-ES" b="1" smtClean="0">
              <a:latin typeface="Corbel" panose="020B0503020204020204" pitchFamily="34" charset="0"/>
            </a:endParaRPr>
          </a:p>
          <a:p>
            <a:pPr marL="0" indent="0" algn="ctr">
              <a:buNone/>
            </a:pPr>
            <a:endParaRPr lang="es-ES" b="1" smtClean="0">
              <a:latin typeface="Corbel" panose="020B0503020204020204" pitchFamily="34" charset="0"/>
            </a:endParaRPr>
          </a:p>
          <a:p>
            <a:pPr marL="0" indent="0" algn="ctr">
              <a:buNone/>
            </a:pPr>
            <a:r>
              <a:rPr lang="es-ES" b="1" smtClean="0">
                <a:latin typeface="Corbel" panose="020B0503020204020204" pitchFamily="34" charset="0"/>
              </a:rPr>
              <a:t>«Se pueden conseguir muchas cosas reciclando, </a:t>
            </a:r>
          </a:p>
          <a:p>
            <a:pPr marL="0" indent="0" algn="ctr">
              <a:buNone/>
            </a:pPr>
            <a:r>
              <a:rPr lang="es-ES" b="1" smtClean="0">
                <a:latin typeface="Corbel" panose="020B0503020204020204" pitchFamily="34" charset="0"/>
              </a:rPr>
              <a:t>adaptando y reutilizando las </a:t>
            </a:r>
          </a:p>
          <a:p>
            <a:pPr marL="0" indent="0" algn="ctr">
              <a:buNone/>
            </a:pPr>
            <a:r>
              <a:rPr lang="es-ES" b="1" smtClean="0">
                <a:latin typeface="Corbel" panose="020B0503020204020204" pitchFamily="34" charset="0"/>
              </a:rPr>
              <a:t>campañas exitosas de otros»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es-ES" sz="3200" b="1">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smtClean="0">
                <a:solidFill>
                  <a:srgbClr val="002060"/>
                </a:solidFill>
                <a:latin typeface="Verdana" panose="020B0604030504040204" pitchFamily="34" charset="0"/>
              </a:rPr>
              <a:t>Ejemplo 1 #Notanotherbrother</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es-ES" sz="3200" b="1" smtClean="0">
                <a:solidFill>
                  <a:schemeClr val="bg1"/>
                </a:solidFill>
              </a:rPr>
              <a:t>Enlace…</a:t>
            </a:r>
            <a:endParaRPr lang="es-ES" sz="3200" b="1">
              <a:solidFill>
                <a:schemeClr val="bg1"/>
              </a:solidFill>
            </a:endParaRP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smtClean="0">
                <a:solidFill>
                  <a:srgbClr val="002060"/>
                </a:solidFill>
                <a:latin typeface="Verdana" panose="020B0604030504040204" pitchFamily="34" charset="0"/>
              </a:rPr>
              <a:t>Ejemplo 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sz="4000" b="1">
                <a:solidFill>
                  <a:srgbClr val="002060"/>
                </a:solidFill>
                <a:latin typeface="Verdana" panose="020B0604030504040204" pitchFamily="34" charset="0"/>
              </a:rPr>
              <a:t>Objetivo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s-ES" dirty="0" smtClean="0">
                <a:latin typeface="Corbel" panose="020B0503020204020204" pitchFamily="34" charset="0"/>
              </a:rPr>
              <a:t>Hoy presentamos el modelo OPMMMA </a:t>
            </a:r>
            <a:r>
              <a:rPr lang="es-ES" dirty="0" smtClean="0">
                <a:latin typeface="Corbel" panose="020B0503020204020204" pitchFamily="34" charset="0"/>
              </a:rPr>
              <a:t>(siglas en inglés, GAMMMA). </a:t>
            </a:r>
            <a:r>
              <a:rPr lang="es-ES" dirty="0" smtClean="0">
                <a:latin typeface="Corbel" panose="020B0503020204020204" pitchFamily="34" charset="0"/>
              </a:rPr>
              <a:t>Este planteamiento le ayudará a </a:t>
            </a:r>
            <a:r>
              <a:rPr lang="es-ES" dirty="0" smtClean="0">
                <a:latin typeface="Corbel" panose="020B0503020204020204" pitchFamily="34" charset="0"/>
              </a:rPr>
              <a:t>articular una </a:t>
            </a:r>
            <a:r>
              <a:rPr lang="es-ES" dirty="0" smtClean="0">
                <a:latin typeface="Corbel" panose="020B0503020204020204" pitchFamily="34" charset="0"/>
              </a:rPr>
              <a:t>estrategia </a:t>
            </a:r>
            <a:r>
              <a:rPr lang="es-ES" dirty="0" smtClean="0">
                <a:latin typeface="Corbel" panose="020B0503020204020204" pitchFamily="34" charset="0"/>
              </a:rPr>
              <a:t>efica</a:t>
            </a:r>
            <a:r>
              <a:rPr lang="es-ES" dirty="0" smtClean="0">
                <a:latin typeface="Corbel" panose="020B0503020204020204" pitchFamily="34" charset="0"/>
              </a:rPr>
              <a:t>z para</a:t>
            </a:r>
            <a:r>
              <a:rPr lang="es-ES" dirty="0" smtClean="0">
                <a:latin typeface="Corbel" panose="020B0503020204020204" pitchFamily="34" charset="0"/>
              </a:rPr>
              <a:t> </a:t>
            </a:r>
            <a:r>
              <a:rPr lang="es-ES" dirty="0" smtClean="0">
                <a:latin typeface="Corbel" panose="020B0503020204020204" pitchFamily="34" charset="0"/>
              </a:rPr>
              <a:t>campañas en </a:t>
            </a:r>
            <a:r>
              <a:rPr lang="es-ES" dirty="0" smtClean="0">
                <a:latin typeface="Corbel" panose="020B0503020204020204" pitchFamily="34" charset="0"/>
              </a:rPr>
              <a:t>Internet en </a:t>
            </a:r>
            <a:r>
              <a:rPr lang="es-ES" dirty="0" smtClean="0">
                <a:latin typeface="Corbel" panose="020B0503020204020204" pitchFamily="34" charset="0"/>
              </a:rPr>
              <a:t>torno a su narrativa alternativa o </a:t>
            </a:r>
            <a:r>
              <a:rPr lang="es-ES" dirty="0" err="1" smtClean="0">
                <a:latin typeface="Corbel" panose="020B0503020204020204" pitchFamily="34" charset="0"/>
              </a:rPr>
              <a:t>contranarrativa</a:t>
            </a:r>
            <a:r>
              <a:rPr lang="es-ES" dirty="0" smtClean="0">
                <a:latin typeface="Corbel" panose="020B0503020204020204" pitchFamily="34" charset="0"/>
              </a:rPr>
              <a:t>.</a:t>
            </a:r>
          </a:p>
          <a:p>
            <a:r>
              <a:rPr lang="es-ES" dirty="0" smtClean="0">
                <a:latin typeface="Corbel" panose="020B0503020204020204" pitchFamily="34" charset="0"/>
              </a:rPr>
              <a:t>Experimentará con el modo de utilizar los medios sociales como parte de su campaña de comunicación (en Internet) con su público objetivo.</a:t>
            </a:r>
            <a:endParaRPr lang="es-ES" dirty="0">
              <a:latin typeface="Corbel" panose="020B0503020204020204" pitchFamily="34" charset="0"/>
            </a:endParaRPr>
          </a:p>
          <a:p>
            <a:r>
              <a:rPr lang="es-ES" dirty="0" smtClean="0">
                <a:latin typeface="Corbel" panose="020B0503020204020204" pitchFamily="34" charset="0"/>
              </a:rPr>
              <a:t>Aprenderá a</a:t>
            </a:r>
            <a:r>
              <a:rPr lang="es-ES" dirty="0" smtClean="0"/>
              <a:t> </a:t>
            </a:r>
            <a:r>
              <a:rPr lang="es-ES" dirty="0" smtClean="0">
                <a:latin typeface="Corbel" panose="020B0503020204020204" pitchFamily="34" charset="0"/>
              </a:rPr>
              <a:t>amplificar su mensaje positivo y a interactuar con su público objetivo.</a:t>
            </a:r>
            <a:endParaRPr lang="es-E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4000" b="1" smtClean="0">
                <a:solidFill>
                  <a:srgbClr val="002060"/>
                </a:solidFill>
                <a:latin typeface="Verdana" panose="020B0604030504040204" pitchFamily="34" charset="0"/>
              </a:rPr>
              <a:t>Ejemplo 3</a:t>
            </a:r>
            <a:endParaRPr lang="es-ES" sz="4000" b="1"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Reflexión en pleno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s-ES" b="1" smtClean="0"/>
              <a:t>¿Qué ha visto? ¿Qué ha sentido?</a:t>
            </a:r>
            <a:endParaRPr lang="es-ES" b="1"/>
          </a:p>
          <a:p>
            <a:endParaRPr lang="es-ES"/>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cstate="print"/>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s-ES" sz="3600" b="1" smtClean="0">
                <a:solidFill>
                  <a:srgbClr val="002060"/>
                </a:solidFill>
                <a:latin typeface="Verdana" panose="020B0604030504040204" pitchFamily="34" charset="0"/>
              </a:rPr>
              <a:t>Pausa para el café</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s-ES" sz="2800" smtClean="0">
                <a:latin typeface="Corbel" panose="020B0503020204020204" pitchFamily="34" charset="0"/>
              </a:rPr>
              <a:t>10:30 – 11:00</a:t>
            </a:r>
            <a:endParaRPr lang="es-ES"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s-ES" sz="3600" b="1" smtClean="0">
                <a:solidFill>
                  <a:srgbClr val="002060"/>
                </a:solidFill>
                <a:latin typeface="Verdana" panose="020B0604030504040204" pitchFamily="34" charset="0"/>
              </a:rPr>
              <a:t>Cómo desarrollar la estrategia en Internet</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es-ES" smtClean="0">
                <a:solidFill>
                  <a:srgbClr val="002060"/>
                </a:solidFill>
              </a:rPr>
              <a:t>11:00 – 14:30 (incluida la pausa para el almuerzo) </a:t>
            </a:r>
            <a:endParaRPr lang="es-ES">
              <a:solidFill>
                <a:srgbClr val="002060"/>
              </a:solidFill>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es-ES" sz="4000" b="1">
                <a:solidFill>
                  <a:srgbClr val="002060"/>
                </a:solidFill>
                <a:latin typeface="Verdana" panose="020B0604030504040204" pitchFamily="34" charset="0"/>
              </a:rPr>
              <a:t>Creación de campañas en Internet: ¿con qué finalidad?</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s-ES" b="1" smtClean="0">
                <a:latin typeface="Corbel" panose="020B0503020204020204" pitchFamily="34" charset="0"/>
              </a:rPr>
              <a:t>Hacer que se escuche la voz de las personas</a:t>
            </a:r>
          </a:p>
          <a:p>
            <a:r>
              <a:rPr lang="es-ES" b="1">
                <a:latin typeface="Corbel" panose="020B0503020204020204" pitchFamily="34" charset="0"/>
              </a:rPr>
              <a:t>Educar al público objetivo</a:t>
            </a:r>
          </a:p>
          <a:p>
            <a:r>
              <a:rPr lang="es-ES" b="1">
                <a:latin typeface="Corbel" panose="020B0503020204020204" pitchFamily="34" charset="0"/>
              </a:rPr>
              <a:t>Crear una red</a:t>
            </a:r>
          </a:p>
          <a:p>
            <a:endParaRPr lang="es-ES" sz="2400" smtClean="0">
              <a:latin typeface="Verdana" panose="020B0604030504040204" pitchFamily="34" charset="0"/>
              <a:ea typeface="Verdana" panose="020B0604030504040204" pitchFamily="34" charset="0"/>
              <a:cs typeface="Verdana" panose="020B0604030504040204" pitchFamily="34" charset="0"/>
            </a:endParaRPr>
          </a:p>
          <a:p>
            <a:endParaRPr lang="es-ES" sz="240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a:solidFill>
                  <a:srgbClr val="002060"/>
                </a:solidFill>
                <a:latin typeface="Verdana" panose="020B0604030504040204" pitchFamily="34" charset="0"/>
              </a:rPr>
              <a:t>Estrategias de comunicación </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es-ES" sz="4000" b="1" smtClean="0">
                <a:latin typeface="Corbel" panose="020B0503020204020204" pitchFamily="34" charset="0"/>
              </a:rPr>
              <a:t>Creación de campañas</a:t>
            </a:r>
            <a:endParaRPr lang="es-ES" b="1">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es-ES" sz="4000" b="1" dirty="0" smtClean="0">
                <a:latin typeface="Corbel" panose="020B0503020204020204" pitchFamily="34" charset="0"/>
              </a:rPr>
              <a:t>Cotidiana</a:t>
            </a:r>
            <a:endParaRPr lang="es-ES" b="1" dirty="0">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es-ES" sz="4000" b="1" smtClean="0">
                <a:solidFill>
                  <a:schemeClr val="bg1"/>
                </a:solidFill>
                <a:latin typeface="Corbel" panose="020B0503020204020204" pitchFamily="34" charset="0"/>
              </a:rPr>
              <a:t>Reacción </a:t>
            </a:r>
            <a:endParaRPr lang="es-ES"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Principios de trabajo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es-ES" smtClean="0">
                <a:latin typeface="Corbel" panose="020B0503020204020204" pitchFamily="34" charset="0"/>
              </a:rPr>
              <a:t>Teoría reducida: muchos ejercicios</a:t>
            </a:r>
          </a:p>
          <a:p>
            <a:r>
              <a:rPr lang="es-ES">
                <a:latin typeface="Corbel" panose="020B0503020204020204" pitchFamily="34" charset="0"/>
              </a:rPr>
              <a:t>Aprender a través de la práctica</a:t>
            </a:r>
          </a:p>
          <a:p>
            <a:r>
              <a:rPr lang="es-ES" smtClean="0">
                <a:latin typeface="Corbel" panose="020B0503020204020204" pitchFamily="34" charset="0"/>
              </a:rPr>
              <a:t>Aprender del éxito y del fracaso</a:t>
            </a:r>
          </a:p>
          <a:p>
            <a:r>
              <a:rPr lang="es-ES">
                <a:latin typeface="Corbel" panose="020B0503020204020204" pitchFamily="34" charset="0"/>
              </a:rPr>
              <a:t>Aprender los unos de los otros</a:t>
            </a:r>
          </a:p>
          <a:p>
            <a:r>
              <a:rPr lang="es-ES">
                <a:latin typeface="Corbel" panose="020B0503020204020204" pitchFamily="34" charset="0"/>
              </a:rPr>
              <a:t>¡Ya es usted un experto!</a:t>
            </a:r>
          </a:p>
          <a:p>
            <a:endParaRPr lang="es-ES">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s-ES" sz="4000" b="1" smtClean="0">
                <a:solidFill>
                  <a:srgbClr val="002060"/>
                </a:solidFill>
                <a:latin typeface="Verdana" panose="020B0604030504040204" pitchFamily="34" charset="0"/>
              </a:rPr>
              <a:t>Estrategia de la campaña</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es-ES" b="1" dirty="0" smtClean="0">
                <a:latin typeface="Corbel" panose="020B0503020204020204" pitchFamily="34" charset="0"/>
              </a:rPr>
              <a:t>¿Cuál es su objetivo?</a:t>
            </a:r>
          </a:p>
          <a:p>
            <a:pPr marL="514350" indent="-514350">
              <a:buFont typeface="+mj-lt"/>
              <a:buAutoNum type="arabicPeriod"/>
            </a:pPr>
            <a:r>
              <a:rPr lang="es-ES" b="1" dirty="0" smtClean="0">
                <a:latin typeface="Corbel" panose="020B0503020204020204" pitchFamily="34" charset="0"/>
              </a:rPr>
              <a:t>¿Quién es su público objetivo?</a:t>
            </a:r>
          </a:p>
          <a:p>
            <a:pPr marL="514350" indent="-514350">
              <a:buFont typeface="+mj-lt"/>
              <a:buAutoNum type="arabicPeriod"/>
            </a:pPr>
            <a:r>
              <a:rPr lang="es-ES" b="1" dirty="0" smtClean="0">
                <a:latin typeface="Corbel" panose="020B0503020204020204" pitchFamily="34" charset="0"/>
              </a:rPr>
              <a:t>¿Cuál es su mensaje?</a:t>
            </a:r>
          </a:p>
          <a:p>
            <a:pPr marL="514350" indent="-514350">
              <a:buFont typeface="+mj-lt"/>
              <a:buAutoNum type="arabicPeriod"/>
            </a:pPr>
            <a:r>
              <a:rPr lang="es-ES" b="1" dirty="0" smtClean="0">
                <a:latin typeface="Corbel" panose="020B0503020204020204" pitchFamily="34" charset="0"/>
              </a:rPr>
              <a:t>¿Quién es el mensajero?</a:t>
            </a:r>
          </a:p>
          <a:p>
            <a:pPr marL="514350" indent="-514350">
              <a:buFont typeface="+mj-lt"/>
              <a:buAutoNum type="arabicPeriod"/>
            </a:pPr>
            <a:endParaRPr lang="es-ES" dirty="0">
              <a:latin typeface="Corbel" panose="020B0503020204020204" pitchFamily="34" charset="0"/>
            </a:endParaRPr>
          </a:p>
          <a:p>
            <a:pPr marL="0" indent="0">
              <a:buNone/>
            </a:pPr>
            <a:r>
              <a:rPr lang="es-ES" dirty="0" smtClean="0">
                <a:latin typeface="Corbel" panose="020B0503020204020204" pitchFamily="34" charset="0"/>
              </a:rPr>
              <a:t>Responder a estas preguntas le ayudará a construir una estrategia de campañas en Internet en torno a su narrativa alternativa o contranarrativa.</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smtClean="0"/>
                <a:t>P</a:t>
              </a:r>
              <a:r>
                <a:rPr lang="es-ES" sz="2400" smtClean="0"/>
                <a:t> Público</a:t>
              </a:r>
              <a:endParaRPr lang="es-ES"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dirty="0" smtClean="0"/>
                <a:t>O </a:t>
              </a:r>
              <a:r>
                <a:rPr lang="es-ES" sz="2400" dirty="0" smtClean="0"/>
                <a:t>Objetivo</a:t>
              </a:r>
              <a:endParaRPr lang="es-ES" sz="2000" dirty="0"/>
            </a:p>
          </p:txBody>
        </p:sp>
      </p:grpSp>
    </p:spTree>
    <p:extLst>
      <p:ext uri="{BB962C8B-B14F-4D97-AF65-F5344CB8AC3E}">
        <p14:creationId xmlns:p14="http://schemas.microsoft.com/office/powerpoint/2010/main" val="4106008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es-ES" sz="4000" b="1">
                <a:solidFill>
                  <a:srgbClr val="002060"/>
                </a:solidFill>
                <a:latin typeface="Verdana" panose="020B0604030504040204" pitchFamily="34" charset="0"/>
              </a:rPr>
              <a:t>¿Cuál es su objetivo?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es-ES" dirty="0" smtClean="0">
                <a:latin typeface="Corbel" panose="020B0503020204020204" pitchFamily="34" charset="0"/>
              </a:rPr>
              <a:t>Inventario en pleno</a:t>
            </a:r>
          </a:p>
          <a:p>
            <a:pPr marL="0" indent="0" algn="ctr">
              <a:buNone/>
            </a:pPr>
            <a:endParaRPr lang="es-ES" dirty="0" smtClean="0">
              <a:latin typeface="Corbel" panose="020B0503020204020204" pitchFamily="34" charset="0"/>
            </a:endParaRPr>
          </a:p>
          <a:p>
            <a:pPr marL="0" indent="0" algn="ctr">
              <a:buNone/>
            </a:pPr>
            <a:r>
              <a:rPr lang="es-ES" b="1" dirty="0" smtClean="0">
                <a:latin typeface="Corbel" panose="020B0503020204020204" pitchFamily="34" charset="0"/>
              </a:rPr>
              <a:t>¿Ofrecer información, datos y cifras? </a:t>
            </a:r>
          </a:p>
          <a:p>
            <a:pPr marL="0" indent="0" algn="ctr">
              <a:buNone/>
            </a:pPr>
            <a:r>
              <a:rPr lang="es-ES" b="1" dirty="0">
                <a:latin typeface="Corbel" panose="020B0503020204020204" pitchFamily="34" charset="0"/>
              </a:rPr>
              <a:t>¿Empoderar a </a:t>
            </a:r>
            <a:r>
              <a:rPr lang="es-ES" b="1" dirty="0" smtClean="0">
                <a:latin typeface="Corbel" panose="020B0503020204020204" pitchFamily="34" charset="0"/>
              </a:rPr>
              <a:t>personas</a:t>
            </a:r>
            <a:r>
              <a:rPr lang="es-ES" b="1" dirty="0">
                <a:latin typeface="Corbel" panose="020B0503020204020204" pitchFamily="34" charset="0"/>
              </a:rPr>
              <a:t>?</a:t>
            </a:r>
          </a:p>
          <a:p>
            <a:pPr marL="0" indent="0" algn="ctr">
              <a:buNone/>
            </a:pPr>
            <a:r>
              <a:rPr lang="es-ES" b="1" dirty="0">
                <a:latin typeface="Corbel" panose="020B0503020204020204" pitchFamily="34" charset="0"/>
              </a:rPr>
              <a:t>¿Desmitificar mensajes extremistas seductores?</a:t>
            </a:r>
          </a:p>
          <a:p>
            <a:pPr marL="0" indent="0" algn="ctr">
              <a:buNone/>
            </a:pPr>
            <a:r>
              <a:rPr lang="es-ES" b="1" dirty="0">
                <a:latin typeface="Corbel" panose="020B0503020204020204" pitchFamily="34" charset="0"/>
              </a:rPr>
              <a:t>¿</a:t>
            </a:r>
            <a:r>
              <a:rPr lang="es-ES" b="1" dirty="0" err="1">
                <a:latin typeface="Corbel" panose="020B0503020204020204" pitchFamily="34" charset="0"/>
              </a:rPr>
              <a:t>Desradicalizar</a:t>
            </a:r>
            <a:r>
              <a:rPr lang="es-ES" b="1" dirty="0">
                <a:latin typeface="Corbel" panose="020B0503020204020204" pitchFamily="34" charset="0"/>
              </a:rPr>
              <a:t>?</a:t>
            </a:r>
          </a:p>
          <a:p>
            <a:pPr marL="0" indent="0" algn="ctr">
              <a:buNone/>
            </a:pPr>
            <a:r>
              <a:rPr lang="es-ES" dirty="0" smtClean="0">
                <a:latin typeface="Corbel" panose="020B0503020204020204" pitchFamily="34" charset="0"/>
              </a:rPr>
              <a:t>¿Otros?</a:t>
            </a:r>
            <a:endParaRPr lang="es-ES" dirty="0">
              <a:latin typeface="Corbel" panose="020B0503020204020204" pitchFamily="34" charset="0"/>
            </a:endParaRPr>
          </a:p>
          <a:p>
            <a:pPr marL="0" lvl="0" indent="0">
              <a:buNone/>
            </a:pPr>
            <a:endParaRPr lang="es-E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dirty="0" smtClean="0"/>
                <a:t>P</a:t>
              </a:r>
              <a:r>
                <a:rPr lang="es-ES" sz="2400" dirty="0" smtClean="0"/>
                <a:t> Público</a:t>
              </a:r>
              <a:endParaRPr lang="es-ES" sz="2000" dirty="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dirty="0" smtClean="0"/>
                <a:t>O</a:t>
              </a:r>
              <a:r>
                <a:rPr lang="es-ES" sz="2400" dirty="0" smtClean="0"/>
                <a:t> Objetivo</a:t>
              </a:r>
              <a:endParaRPr lang="es-ES" sz="2000" dirty="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dirty="0" smtClean="0">
                <a:solidFill>
                  <a:srgbClr val="002060"/>
                </a:solidFill>
                <a:latin typeface="Verdana" panose="020B0604030504040204" pitchFamily="34" charset="0"/>
              </a:rPr>
              <a:t>Objetivos: ¿por dónde empezar?</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s-ES" b="1" dirty="0" smtClean="0">
                <a:latin typeface="Corbel" panose="020B0503020204020204" pitchFamily="34" charset="0"/>
              </a:rPr>
              <a:t>SU capacidad u oportunidad única                 ¿Por qué USTED?</a:t>
            </a:r>
          </a:p>
          <a:p>
            <a:pPr marL="0" indent="0">
              <a:buNone/>
            </a:pPr>
            <a:endParaRPr lang="es-ES" b="1" dirty="0">
              <a:latin typeface="Corbel" panose="020B0503020204020204" pitchFamily="34" charset="0"/>
            </a:endParaRPr>
          </a:p>
          <a:p>
            <a:pPr marL="0" indent="0" algn="ctr">
              <a:buNone/>
            </a:pPr>
            <a:r>
              <a:rPr lang="es-ES" b="1" dirty="0" smtClean="0">
                <a:latin typeface="Corbel" panose="020B0503020204020204" pitchFamily="34" charset="0"/>
              </a:rPr>
              <a:t>La finalidad es </a:t>
            </a:r>
            <a:r>
              <a:rPr lang="es-ES" b="1" u="sng" dirty="0" smtClean="0">
                <a:latin typeface="Corbel" panose="020B0503020204020204" pitchFamily="34" charset="0"/>
              </a:rPr>
              <a:t>siempre</a:t>
            </a:r>
            <a:r>
              <a:rPr lang="es-ES" b="1" dirty="0" smtClean="0">
                <a:latin typeface="Corbel" panose="020B0503020204020204" pitchFamily="34" charset="0"/>
              </a:rPr>
              <a:t> un cambio de comportamiento</a:t>
            </a:r>
          </a:p>
          <a:p>
            <a:pPr marL="0" indent="0" algn="ctr">
              <a:buNone/>
            </a:pPr>
            <a:r>
              <a:rPr lang="es-ES" dirty="0" smtClean="0">
                <a:latin typeface="Corbel" panose="020B0503020204020204" pitchFamily="34" charset="0"/>
              </a:rPr>
              <a:t>Iniciar o adoptar una nueva conducta</a:t>
            </a:r>
          </a:p>
          <a:p>
            <a:pPr marL="0" indent="0" algn="ctr">
              <a:buNone/>
            </a:pPr>
            <a:r>
              <a:rPr lang="es-ES" dirty="0" smtClean="0">
                <a:latin typeface="Corbel" panose="020B0503020204020204" pitchFamily="34" charset="0"/>
              </a:rPr>
              <a:t>Dejar de hacer algo perjudicial</a:t>
            </a:r>
          </a:p>
          <a:p>
            <a:pPr marL="0" indent="0" algn="ctr">
              <a:buNone/>
            </a:pPr>
            <a:r>
              <a:rPr lang="es-ES" dirty="0" smtClean="0">
                <a:latin typeface="Corbel" panose="020B0503020204020204" pitchFamily="34" charset="0"/>
              </a:rPr>
              <a:t>Evitar la adopción de una conducta negativa o perniciosa</a:t>
            </a:r>
          </a:p>
          <a:p>
            <a:pPr marL="0" indent="0" algn="ctr">
              <a:buNone/>
            </a:pPr>
            <a:r>
              <a:rPr lang="es-ES" dirty="0" smtClean="0">
                <a:latin typeface="Corbel" panose="020B0503020204020204" pitchFamily="34" charset="0"/>
              </a:rPr>
              <a:t>Cambiar una conducta existente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7753350" y="1352550"/>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Definir su objetivo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es-ES" smtClean="0">
                <a:latin typeface="Corbel" panose="020B0503020204020204" pitchFamily="34" charset="0"/>
              </a:rPr>
              <a:t>Cómo definir objetivos e indicadores de éxito claros</a:t>
            </a:r>
          </a:p>
          <a:p>
            <a:pPr marL="0" indent="0">
              <a:buNone/>
            </a:pPr>
            <a:endParaRPr lang="es-ES">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s-ES" b="1" smtClean="0">
                <a:latin typeface="Corbel" panose="020B0503020204020204" pitchFamily="34" charset="0"/>
              </a:rPr>
              <a:t>Que sea cuantificable</a:t>
            </a:r>
          </a:p>
          <a:p>
            <a:pPr marL="457200" indent="-457200">
              <a:buFont typeface="+mj-lt"/>
              <a:buAutoNum type="arabicPeriod"/>
            </a:pPr>
            <a:r>
              <a:rPr lang="es-ES" b="1" smtClean="0">
                <a:latin typeface="Corbel" panose="020B0503020204020204" pitchFamily="34" charset="0"/>
              </a:rPr>
              <a:t>Que sea pequeño</a:t>
            </a:r>
          </a:p>
          <a:p>
            <a:pPr marL="457200" indent="-457200">
              <a:buFont typeface="+mj-lt"/>
              <a:buAutoNum type="arabicPeriod"/>
            </a:pPr>
            <a:r>
              <a:rPr lang="es-ES" b="1" smtClean="0">
                <a:latin typeface="Corbel" panose="020B0503020204020204" pitchFamily="34" charset="0"/>
              </a:rPr>
              <a:t>Que sea sencillo y concreto</a:t>
            </a:r>
          </a:p>
          <a:p>
            <a:pPr marL="457200" indent="-457200">
              <a:buFont typeface="+mj-lt"/>
              <a:buAutoNum type="arabicPeriod"/>
            </a:pPr>
            <a:r>
              <a:rPr lang="es-ES" b="1" smtClean="0">
                <a:latin typeface="Corbel" panose="020B0503020204020204" pitchFamily="34" charset="0"/>
              </a:rPr>
              <a:t>Que sea de duración limitada</a:t>
            </a:r>
          </a:p>
        </p:txBody>
      </p:sp>
      <p:pic>
        <p:nvPicPr>
          <p:cNvPr id="14" name="Afbeelding 1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Ejemplo de objetivos racionales</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fontScale="92500" lnSpcReduction="20000"/>
          </a:bodyPr>
          <a:lstStyle/>
          <a:p>
            <a:r>
              <a:rPr lang="es-ES" b="1" smtClean="0">
                <a:latin typeface="Corbel" panose="020B0503020204020204" pitchFamily="34" charset="0"/>
              </a:rPr>
              <a:t>Objetivo difícil de alcanzar</a:t>
            </a:r>
            <a:r>
              <a:t/>
            </a:r>
            <a:br/>
            <a:r>
              <a:rPr lang="es-ES" smtClean="0">
                <a:latin typeface="Corbel" panose="020B0503020204020204" pitchFamily="34" charset="0"/>
              </a:rPr>
              <a:t>Reducir en un 30 % el número de varones musulmanes de edades comprendidas entre 35 y 45 años procedentes de Birmingham y Tower Hamlets que viajan a Turquía/Siria/Irak para convertirse en combatientes terroristas extranjeros en mayo de 2017.</a:t>
            </a:r>
          </a:p>
          <a:p>
            <a:endParaRPr lang="es-ES">
              <a:latin typeface="Corbel" panose="020B0503020204020204" pitchFamily="34" charset="0"/>
            </a:endParaRPr>
          </a:p>
          <a:p>
            <a:r>
              <a:rPr lang="es-ES" b="1" smtClean="0">
                <a:latin typeface="Corbel" panose="020B0503020204020204" pitchFamily="34" charset="0"/>
              </a:rPr>
              <a:t>Objetivo realista</a:t>
            </a:r>
            <a:r>
              <a:t/>
            </a:r>
            <a:br/>
            <a:r>
              <a:rPr lang="es-ES" smtClean="0">
                <a:latin typeface="Corbel" panose="020B0503020204020204" pitchFamily="34" charset="0"/>
              </a:rPr>
              <a:t>En seis meses, aumentar en un 65 % el número de chicas de entre 13 y 18 años procedentes de South Thanet que se ponen en contacto con nosotros a través del teléfono para obtener consejo en relación con una amiga que corre el riesgo de radicalizarse por la acción de grupos extremistas violentos de ultraderecha con el fin de reducir el número de individuos radicalizados en la zona.</a:t>
            </a:r>
          </a:p>
          <a:p>
            <a:endParaRPr lang="es-ES">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Ejercicio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s-ES" dirty="0" smtClean="0">
                <a:latin typeface="Corbel" panose="020B0503020204020204" pitchFamily="34" charset="0"/>
              </a:rPr>
              <a:t>Preparación individual (10 minutos)</a:t>
            </a:r>
          </a:p>
          <a:p>
            <a:pPr marL="0" indent="0" algn="ctr">
              <a:buNone/>
            </a:pPr>
            <a:r>
              <a:rPr lang="es-ES" b="1" dirty="0" smtClean="0">
                <a:latin typeface="Corbel" panose="020B0503020204020204" pitchFamily="34" charset="0"/>
              </a:rPr>
              <a:t>Definir el objetivo de (la campaña en Internet actual de) su organización</a:t>
            </a:r>
            <a:endParaRPr lang="es-ES" b="1" dirty="0" smtClean="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s-ES" b="1" dirty="0" smtClean="0">
                <a:latin typeface="Corbel" panose="020B0503020204020204" pitchFamily="34" charset="0"/>
              </a:rPr>
              <a:t>Hacer que sea cuantificable, pequeño, sencillo y concreto, de duración limitada</a:t>
            </a:r>
          </a:p>
          <a:p>
            <a:pPr marL="0" indent="0" algn="ctr">
              <a:buNone/>
            </a:pPr>
            <a:r>
              <a:rPr lang="es-ES" dirty="0" smtClean="0">
                <a:latin typeface="Corbel" panose="020B0503020204020204" pitchFamily="34" charset="0"/>
              </a:rPr>
              <a:t>Comparar los resultados en grupos reducidos de tres personas (10 minutos)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es-ES" sz="4000" b="1" smtClean="0">
                <a:solidFill>
                  <a:srgbClr val="002060"/>
                </a:solidFill>
                <a:latin typeface="Verdana" panose="020B0604030504040204" pitchFamily="34" charset="0"/>
              </a:rPr>
              <a:t>¿Quién es su público objetivo?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es-ES">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s-ES" smtClean="0">
                <a:latin typeface="Corbel" panose="020B0503020204020204" pitchFamily="34" charset="0"/>
              </a:rPr>
              <a:t>¿Cómo recibe y transmite la información?</a:t>
            </a:r>
          </a:p>
          <a:p>
            <a:pPr marL="285750" lvl="0" indent="-285750">
              <a:buFont typeface="Arial" charset="0"/>
              <a:buChar char="•"/>
            </a:pPr>
            <a:r>
              <a:rPr lang="es-ES" smtClean="0">
                <a:latin typeface="Corbel" panose="020B0503020204020204" pitchFamily="34" charset="0"/>
              </a:rPr>
              <a:t>¿Cuál es su entorno en Internet?</a:t>
            </a:r>
            <a:endParaRPr lang="es-ES">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s-ES">
                <a:latin typeface="Corbel" panose="020B0503020204020204" pitchFamily="34" charset="0"/>
              </a:rPr>
              <a:t>¿Cuál es su contexto vital?</a:t>
            </a:r>
          </a:p>
          <a:p>
            <a:pPr marL="285750" lvl="0" indent="-285750">
              <a:buFont typeface="Arial" charset="0"/>
              <a:buChar char="•"/>
            </a:pPr>
            <a:r>
              <a:rPr lang="es-ES">
                <a:latin typeface="Corbel" panose="020B0503020204020204" pitchFamily="34" charset="0"/>
              </a:rPr>
              <a:t>¿Qué idioma utiliza?</a:t>
            </a:r>
          </a:p>
          <a:p>
            <a:pPr marL="285750" lvl="0" indent="-285750">
              <a:buFont typeface="Arial" charset="0"/>
              <a:buChar char="•"/>
            </a:pPr>
            <a:r>
              <a:rPr lang="es-ES">
                <a:latin typeface="Corbel" panose="020B0503020204020204" pitchFamily="34" charset="0"/>
              </a:rPr>
              <a:t>¿Cuál es su grado de reconocimiento?</a:t>
            </a:r>
            <a:endParaRPr lang="es-ES">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smtClean="0"/>
                <a:t>P</a:t>
              </a:r>
              <a:r>
                <a:rPr lang="es-ES" sz="2400" smtClean="0"/>
                <a:t> Público</a:t>
              </a:r>
              <a:endParaRPr lang="es-ES"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dirty="0" smtClean="0"/>
                <a:t>O</a:t>
              </a:r>
              <a:r>
                <a:rPr lang="es-ES" sz="2400" dirty="0" smtClean="0"/>
                <a:t> Objetivo</a:t>
              </a:r>
              <a:endParaRPr lang="es-ES" sz="2000" dirty="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fontScale="90000"/>
          </a:bodyPr>
          <a:lstStyle/>
          <a:p>
            <a:pPr marL="0" indent="0"/>
            <a:r>
              <a:rPr lang="es-ES" b="1">
                <a:solidFill>
                  <a:srgbClr val="002060"/>
                </a:solidFill>
                <a:latin typeface="Verdana" panose="020B0604030504040204" pitchFamily="34" charset="0"/>
              </a:rPr>
              <a:t>¿Conoce bien a su </a:t>
            </a:r>
            <a:r>
              <a:t/>
            </a:r>
            <a:br/>
            <a:r>
              <a:rPr lang="es-ES" b="1" smtClean="0">
                <a:solidFill>
                  <a:srgbClr val="002060"/>
                </a:solidFill>
                <a:latin typeface="Verdana" panose="020B0604030504040204" pitchFamily="34" charset="0"/>
              </a:rPr>
              <a:t>público objetivo?</a:t>
            </a:r>
            <a:endParaRPr lang="es-ES"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buNone/>
            </a:pPr>
            <a:r>
              <a:rPr lang="es-ES" dirty="0" smtClean="0">
                <a:latin typeface="Corbel" panose="020B0503020204020204" pitchFamily="34" charset="0"/>
              </a:rPr>
              <a:t>Ejercicio</a:t>
            </a:r>
          </a:p>
          <a:p>
            <a:pPr marL="0" indent="0">
              <a:buNone/>
            </a:pPr>
            <a:r>
              <a:rPr lang="es-ES" b="1" dirty="0" smtClean="0">
                <a:latin typeface="Corbel" panose="020B0503020204020204" pitchFamily="34" charset="0"/>
              </a:rPr>
              <a:t>Divídanse en tres o cuatro grupos</a:t>
            </a:r>
          </a:p>
          <a:p>
            <a:pPr marL="0" indent="0">
              <a:buNone/>
            </a:pPr>
            <a:r>
              <a:rPr lang="es-ES" b="1" dirty="0" smtClean="0">
                <a:latin typeface="Corbel" panose="020B0503020204020204" pitchFamily="34" charset="0"/>
              </a:rPr>
              <a:t>Si su grupo objetivo </a:t>
            </a:r>
            <a:r>
              <a:rPr lang="es-ES" b="1" dirty="0" smtClean="0">
                <a:latin typeface="Corbel" panose="020B0503020204020204" pitchFamily="34" charset="0"/>
              </a:rPr>
              <a:t>es una persona</a:t>
            </a:r>
            <a:r>
              <a:rPr lang="es-ES" b="1" dirty="0" smtClean="0">
                <a:latin typeface="Corbel" panose="020B0503020204020204" pitchFamily="34" charset="0"/>
              </a:rPr>
              <a:t>...</a:t>
            </a:r>
            <a:endParaRPr lang="es-ES" b="1" dirty="0">
              <a:latin typeface="Corbel" panose="020B0503020204020204" pitchFamily="34" charset="0"/>
            </a:endParaRPr>
          </a:p>
          <a:p>
            <a:pPr marL="0" indent="0">
              <a:buNone/>
            </a:pPr>
            <a:r>
              <a:rPr lang="es-ES" b="1" dirty="0" smtClean="0">
                <a:latin typeface="Corbel" panose="020B0503020204020204" pitchFamily="34" charset="0"/>
              </a:rPr>
              <a:t>Hagan un dibujo</a:t>
            </a:r>
          </a:p>
          <a:p>
            <a:pPr marL="0" indent="0">
              <a:buNone/>
            </a:pPr>
            <a:r>
              <a:rPr lang="es-ES" b="1" dirty="0" smtClean="0">
                <a:latin typeface="Corbel" panose="020B0503020204020204" pitchFamily="34" charset="0"/>
              </a:rPr>
              <a:t>Analicen sus características</a:t>
            </a:r>
            <a:r>
              <a:rPr dirty="0"/>
              <a:t/>
            </a:r>
            <a:br>
              <a:rPr dirty="0"/>
            </a:br>
            <a:r>
              <a:rPr lang="es-ES" b="1" dirty="0" smtClean="0">
                <a:latin typeface="Corbel" panose="020B0503020204020204" pitchFamily="34" charset="0"/>
              </a:rPr>
              <a:t>en grupo</a:t>
            </a:r>
          </a:p>
          <a:p>
            <a:pPr marL="0" indent="0">
              <a:buNone/>
            </a:pPr>
            <a:r>
              <a:rPr lang="es-ES" b="1" dirty="0" smtClean="0">
                <a:latin typeface="Corbel" panose="020B0503020204020204" pitchFamily="34" charset="0"/>
              </a:rPr>
              <a:t>Formulen preguntas </a:t>
            </a:r>
            <a:r>
              <a:rPr lang="es-ES" b="1" dirty="0" smtClean="0">
                <a:latin typeface="Corbel" panose="020B0503020204020204" pitchFamily="34" charset="0"/>
              </a:rPr>
              <a:t>que ayuden a </a:t>
            </a:r>
            <a:r>
              <a:rPr dirty="0"/>
              <a:t/>
            </a:r>
            <a:br>
              <a:rPr dirty="0"/>
            </a:br>
            <a:r>
              <a:rPr lang="es-ES" b="1" dirty="0" smtClean="0">
                <a:latin typeface="Corbel" panose="020B0503020204020204" pitchFamily="34" charset="0"/>
              </a:rPr>
              <a:t>aportar más detalles a la imagen</a:t>
            </a:r>
          </a:p>
          <a:p>
            <a:pPr marL="0" indent="0">
              <a:buNone/>
            </a:pPr>
            <a:r>
              <a:rPr lang="es-ES" dirty="0" smtClean="0">
                <a:latin typeface="Corbel" panose="020B0503020204020204" pitchFamily="34" charset="0"/>
              </a:rPr>
              <a:t>20 minutos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es-ES" sz="8800" b="1" smtClean="0"/>
                <a:t>?</a:t>
              </a:r>
              <a:endParaRPr lang="es-ES" sz="8800" b="1"/>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077218"/>
          </a:xfrm>
          <a:prstGeom prst="rect">
            <a:avLst/>
          </a:prstGeom>
          <a:noFill/>
        </p:spPr>
        <p:txBody>
          <a:bodyPr wrap="square" rtlCol="0">
            <a:spAutoFit/>
          </a:bodyPr>
          <a:lstStyle/>
          <a:p>
            <a:pPr algn="ctr"/>
            <a:r>
              <a:rPr lang="es-ES" sz="3200" b="1" dirty="0" smtClean="0">
                <a:solidFill>
                  <a:srgbClr val="FF0000"/>
                </a:solidFill>
              </a:rPr>
              <a:t>¿Quién </a:t>
            </a:r>
            <a:r>
              <a:rPr lang="es-ES" sz="3200" b="1" dirty="0" smtClean="0">
                <a:solidFill>
                  <a:srgbClr val="FF0000"/>
                </a:solidFill>
              </a:rPr>
              <a:t>eres?</a:t>
            </a:r>
            <a:endParaRPr lang="es-ES" sz="3200" b="1" dirty="0">
              <a:solidFill>
                <a:srgbClr val="FF0000"/>
              </a:solidFill>
            </a:endParaRPr>
          </a:p>
        </p:txBody>
      </p:sp>
    </p:spTree>
    <p:extLst>
      <p:ext uri="{BB962C8B-B14F-4D97-AF65-F5344CB8AC3E}">
        <p14:creationId xmlns:p14="http://schemas.microsoft.com/office/powerpoint/2010/main" val="170471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fontScale="92500" lnSpcReduction="10000"/>
          </a:bodyPr>
          <a:lstStyle/>
          <a:p>
            <a:pPr marL="0" indent="0" algn="ctr">
              <a:buNone/>
            </a:pPr>
            <a:r>
              <a:rPr lang="es-ES" smtClean="0"/>
              <a:t>Socios</a:t>
            </a:r>
            <a:endParaRPr lang="es-ES"/>
          </a:p>
        </p:txBody>
      </p:sp>
      <p:sp>
        <p:nvSpPr>
          <p:cNvPr id="2" name="Titel 1"/>
          <p:cNvSpPr>
            <a:spLocks noGrp="1"/>
          </p:cNvSpPr>
          <p:nvPr>
            <p:ph type="title"/>
          </p:nvPr>
        </p:nvSpPr>
        <p:spPr>
          <a:xfrm>
            <a:off x="838200" y="365125"/>
            <a:ext cx="11353800" cy="1325563"/>
          </a:xfrm>
        </p:spPr>
        <p:txBody>
          <a:bodyPr>
            <a:normAutofit/>
          </a:bodyPr>
          <a:lstStyle/>
          <a:p>
            <a:r>
              <a:rPr lang="es-ES" sz="3600" b="1" smtClean="0">
                <a:solidFill>
                  <a:srgbClr val="002060"/>
                </a:solidFill>
                <a:latin typeface="Verdana" panose="020B0604030504040204" pitchFamily="34" charset="0"/>
              </a:rPr>
              <a:t>Programa de empoderamiento de la sociedad civil</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629401" cy="3138488"/>
          </a:xfrm>
        </p:spPr>
        <p:txBody>
          <a:bodyPr>
            <a:normAutofit fontScale="92500" lnSpcReduction="10000"/>
          </a:bodyPr>
          <a:lstStyle/>
          <a:p>
            <a:r>
              <a:rPr lang="es-ES" b="1" dirty="0" smtClean="0">
                <a:solidFill>
                  <a:srgbClr val="002060"/>
                </a:solidFill>
                <a:latin typeface="Corbel" panose="020B0503020204020204" pitchFamily="34" charset="0"/>
              </a:rPr>
              <a:t>Finalidad: </a:t>
            </a:r>
            <a:r>
              <a:rPr lang="es-ES" dirty="0" smtClean="0">
                <a:latin typeface="Corbel" panose="020B0503020204020204" pitchFamily="34" charset="0"/>
              </a:rPr>
              <a:t>apoyar a la sociedad civil local en la lucha contra el extremismo violento en Internet.</a:t>
            </a:r>
          </a:p>
          <a:p>
            <a:r>
              <a:rPr lang="es-ES" b="1" dirty="0" smtClean="0">
                <a:solidFill>
                  <a:srgbClr val="002060"/>
                </a:solidFill>
                <a:latin typeface="Corbel" panose="020B0503020204020204" pitchFamily="34" charset="0"/>
              </a:rPr>
              <a:t>Iniciado</a:t>
            </a:r>
            <a:r>
              <a:rPr lang="es-ES" dirty="0" smtClean="0"/>
              <a:t> por la CE en el marco del II Foro de Internet, 8 de diciembre de 2016.</a:t>
            </a:r>
          </a:p>
          <a:p>
            <a:r>
              <a:rPr lang="es-ES" b="1" dirty="0" smtClean="0">
                <a:solidFill>
                  <a:srgbClr val="002060"/>
                </a:solidFill>
                <a:latin typeface="Corbel" panose="020B0503020204020204" pitchFamily="34" charset="0"/>
              </a:rPr>
              <a:t>Ahora: </a:t>
            </a:r>
            <a:r>
              <a:rPr lang="es-ES" dirty="0" smtClean="0">
                <a:latin typeface="Corbel" panose="020B0503020204020204" pitchFamily="34" charset="0"/>
              </a:rPr>
              <a:t>desarrollo de redes + programa de formación en los países de la Unión Europea. </a:t>
            </a:r>
          </a:p>
          <a:p>
            <a:r>
              <a:rPr lang="es-ES" b="1" dirty="0" smtClean="0">
                <a:solidFill>
                  <a:srgbClr val="002060"/>
                </a:solidFill>
                <a:latin typeface="Corbel" panose="020B0503020204020204" pitchFamily="34" charset="0"/>
              </a:rPr>
              <a:t>Lo siguiente: </a:t>
            </a:r>
            <a:r>
              <a:rPr lang="es-ES" dirty="0" smtClean="0">
                <a:latin typeface="Corbel" panose="020B0503020204020204" pitchFamily="34" charset="0"/>
              </a:rPr>
              <a:t>convocatoria de propuestas.</a:t>
            </a:r>
            <a:endParaRPr lang="es-ES" dirty="0">
              <a:latin typeface="Corbel" panose="020B050302020402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mtClean="0"/>
              <a:t>Con el apoyo de</a:t>
            </a:r>
            <a:endParaRPr lang="es-ES"/>
          </a:p>
        </p:txBody>
      </p:sp>
    </p:spTree>
    <p:extLst>
      <p:ext uri="{BB962C8B-B14F-4D97-AF65-F5344CB8AC3E}">
        <p14:creationId xmlns:p14="http://schemas.microsoft.com/office/powerpoint/2010/main" val="605762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s-ES" sz="4000" b="1" dirty="0">
                <a:solidFill>
                  <a:srgbClr val="002060"/>
                </a:solidFill>
                <a:latin typeface="Verdana" panose="020B0604030504040204" pitchFamily="34" charset="0"/>
              </a:rPr>
              <a:t>Qué hacer y qué no hacer</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es-ES" dirty="0" smtClean="0">
                <a:latin typeface="Corbel" panose="020B0503020204020204" pitchFamily="34" charset="0"/>
              </a:rPr>
              <a:t>Público</a:t>
            </a:r>
          </a:p>
          <a:p>
            <a:r>
              <a:rPr lang="es-ES" dirty="0" smtClean="0">
                <a:latin typeface="Corbel" panose="020B0503020204020204" pitchFamily="34" charset="0"/>
              </a:rPr>
              <a:t>Canales de comunicación</a:t>
            </a:r>
          </a:p>
          <a:p>
            <a:r>
              <a:rPr lang="es-ES" dirty="0" smtClean="0">
                <a:latin typeface="Corbel" panose="020B0503020204020204" pitchFamily="34" charset="0"/>
              </a:rPr>
              <a:t>Supervisión y evaluación</a:t>
            </a:r>
          </a:p>
          <a:p>
            <a:r>
              <a:rPr lang="es-ES" dirty="0" smtClean="0">
                <a:latin typeface="Corbel" panose="020B0503020204020204" pitchFamily="34" charset="0"/>
              </a:rPr>
              <a:t>Llamada a la acción</a:t>
            </a:r>
          </a:p>
          <a:p>
            <a:r>
              <a:rPr lang="es-ES" dirty="0" smtClean="0">
                <a:latin typeface="Corbel" panose="020B0503020204020204" pitchFamily="34" charset="0"/>
              </a:rPr>
              <a:t>Intervención</a:t>
            </a:r>
            <a:endParaRPr lang="es-ES" dirty="0">
              <a:latin typeface="Corbel" panose="020B0503020204020204"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s-ES" sz="3600" b="1" smtClean="0">
                <a:solidFill>
                  <a:srgbClr val="002060"/>
                </a:solidFill>
                <a:latin typeface="Verdana" panose="020B0604030504040204" pitchFamily="34" charset="0"/>
              </a:rPr>
              <a:t>Pausa para el almuerzo</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s-ES" sz="2800" smtClean="0">
                <a:latin typeface="Corbel" panose="020B0503020204020204" pitchFamily="34" charset="0"/>
              </a:rPr>
              <a:t>12:30 – 13:30</a:t>
            </a:r>
            <a:endParaRPr lang="es-ES"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¿Cuál es su mensaje?</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dirty="0" smtClean="0"/>
                <a:t>P</a:t>
              </a:r>
              <a:r>
                <a:rPr lang="es-ES" sz="2400" dirty="0" smtClean="0"/>
                <a:t> Público</a:t>
              </a:r>
              <a:endParaRPr lang="es-ES" sz="2000" dirty="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dirty="0" smtClean="0"/>
                <a:t>M </a:t>
              </a:r>
              <a:r>
                <a:rPr lang="es-ES" sz="2400" dirty="0" smtClean="0"/>
                <a:t>Mensaje</a:t>
              </a:r>
              <a:endParaRPr lang="es-ES" sz="2000" dirty="0"/>
            </a:p>
          </p:txBody>
        </p:sp>
        <p:sp>
          <p:nvSpPr>
            <p:cNvPr id="11" name="Tekstvak 10"/>
            <p:cNvSpPr txBox="1"/>
            <p:nvPr/>
          </p:nvSpPr>
          <p:spPr>
            <a:xfrm>
              <a:off x="9446572" y="370139"/>
              <a:ext cx="2423164" cy="1231106"/>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dirty="0" smtClean="0"/>
                <a:t>O</a:t>
              </a:r>
              <a:r>
                <a:rPr lang="es-ES" sz="4800" dirty="0" smtClean="0"/>
                <a:t> </a:t>
              </a:r>
              <a:r>
                <a:rPr lang="es-ES" sz="2400" dirty="0" smtClean="0"/>
                <a:t>Objetivo</a:t>
              </a:r>
            </a:p>
            <a:p>
              <a:endParaRPr lang="es-ES" sz="2000" dirty="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b="1" i="1" smtClean="0">
                <a:solidFill>
                  <a:schemeClr val="accent1">
                    <a:lumMod val="50000"/>
                  </a:schemeClr>
                </a:solidFill>
                <a:latin typeface="Comic Sans MS" panose="030F0702030302020204" pitchFamily="66" charset="0"/>
              </a:rPr>
              <a:t>Hábleme de su mensaje...</a:t>
            </a:r>
            <a:endParaRPr lang="es-ES" sz="4400" b="1" i="1">
              <a:solidFill>
                <a:schemeClr val="accent1">
                  <a:lumMod val="50000"/>
                </a:schemeClr>
              </a:solidFill>
              <a:latin typeface="Comic Sans MS" panose="030F0702030302020204" pitchFamily="66" charset="0"/>
            </a:endParaRP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827751" y="4114625"/>
            <a:ext cx="4567276" cy="1446550"/>
          </a:xfrm>
          <a:prstGeom prst="rect">
            <a:avLst/>
          </a:prstGeom>
          <a:noFill/>
        </p:spPr>
        <p:txBody>
          <a:bodyPr wrap="none" rtlCol="0">
            <a:spAutoFit/>
          </a:bodyPr>
          <a:lstStyle/>
          <a:p>
            <a:pPr algn="ctr"/>
            <a:r>
              <a:rPr lang="es-ES" sz="4400" b="1" i="1">
                <a:solidFill>
                  <a:schemeClr val="accent1">
                    <a:lumMod val="50000"/>
                  </a:schemeClr>
                </a:solidFill>
                <a:latin typeface="Comic Sans MS" panose="030F0702030302020204" pitchFamily="66" charset="0"/>
              </a:rPr>
              <a:t>... ¿es positivo </a:t>
            </a:r>
          </a:p>
          <a:p>
            <a:pPr algn="ctr"/>
            <a:r>
              <a:rPr lang="es-ES" sz="4400" b="1" i="1">
                <a:solidFill>
                  <a:schemeClr val="accent1">
                    <a:lumMod val="50000"/>
                  </a:schemeClr>
                </a:solidFill>
                <a:latin typeface="Comic Sans MS" panose="030F0702030302020204" pitchFamily="66" charset="0"/>
              </a:rPr>
              <a:t>o es crítico?</a:t>
            </a:r>
          </a:p>
        </p:txBody>
      </p:sp>
    </p:spTree>
    <p:extLst>
      <p:ext uri="{BB962C8B-B14F-4D97-AF65-F5344CB8AC3E}">
        <p14:creationId xmlns:p14="http://schemas.microsoft.com/office/powerpoint/2010/main" val="1069416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es-ES" sz="4000" b="1">
                <a:solidFill>
                  <a:srgbClr val="002060"/>
                </a:solidFill>
                <a:latin typeface="Verdana" panose="020B0604030504040204" pitchFamily="34" charset="0"/>
              </a:rPr>
              <a:t>Cómo crear contenido atractivo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s-ES" dirty="0" smtClean="0">
                <a:latin typeface="Corbel" panose="020B0503020204020204" pitchFamily="34" charset="0"/>
              </a:rPr>
              <a:t>¡No </a:t>
            </a:r>
            <a:r>
              <a:rPr lang="es-ES" dirty="0" smtClean="0">
                <a:latin typeface="Corbel" panose="020B0503020204020204" pitchFamily="34" charset="0"/>
              </a:rPr>
              <a:t>pierda de vista los </a:t>
            </a:r>
            <a:r>
              <a:rPr lang="es-ES" dirty="0" smtClean="0">
                <a:latin typeface="Corbel" panose="020B0503020204020204" pitchFamily="34" charset="0"/>
              </a:rPr>
              <a:t>objetivos de su campaña!</a:t>
            </a:r>
          </a:p>
          <a:p>
            <a:pPr lvl="1"/>
            <a:r>
              <a:rPr lang="es-ES" sz="2800" dirty="0" smtClean="0">
                <a:latin typeface="Corbel" panose="020B0503020204020204" pitchFamily="34" charset="0"/>
              </a:rPr>
              <a:t>Si su objetivo es interactuar con su público, organice un contenido que sea lo suficientemente interesante como para </a:t>
            </a:r>
            <a:r>
              <a:rPr lang="es-ES" sz="2800" dirty="0" smtClean="0">
                <a:latin typeface="Corbel" panose="020B0503020204020204" pitchFamily="34" charset="0"/>
              </a:rPr>
              <a:t>animar al </a:t>
            </a:r>
            <a:r>
              <a:rPr lang="es-ES" sz="2800" dirty="0" smtClean="0">
                <a:latin typeface="Corbel" panose="020B0503020204020204" pitchFamily="34" charset="0"/>
              </a:rPr>
              <a:t>diálogo. </a:t>
            </a:r>
          </a:p>
          <a:p>
            <a:pPr lvl="1"/>
            <a:r>
              <a:rPr lang="es-ES" sz="2800" dirty="0" smtClean="0">
                <a:latin typeface="Corbel" panose="020B0503020204020204" pitchFamily="34" charset="0"/>
              </a:rPr>
              <a:t>Si desea que su público pase a la acción, ¿cómo tiene pensado convencerlo?</a:t>
            </a:r>
          </a:p>
          <a:p>
            <a:pPr lvl="1"/>
            <a:r>
              <a:rPr lang="es-ES" sz="2800" dirty="0" smtClean="0">
                <a:latin typeface="Corbel" panose="020B0503020204020204" pitchFamily="34" charset="0"/>
              </a:rPr>
              <a:t>Si quiere que aprenda algo, no se comporte como un maestro.</a:t>
            </a:r>
          </a:p>
          <a:p>
            <a:r>
              <a:rPr lang="es-ES" dirty="0">
                <a:latin typeface="Corbel" panose="020B0503020204020204" pitchFamily="34" charset="0"/>
              </a:rPr>
              <a:t>Proporcione contenido con valor añadido, </a:t>
            </a:r>
            <a:r>
              <a:rPr lang="es-ES" dirty="0" smtClean="0">
                <a:latin typeface="Corbel" panose="020B0503020204020204" pitchFamily="34" charset="0"/>
              </a:rPr>
              <a:t>ameno e </a:t>
            </a:r>
            <a:r>
              <a:rPr lang="es-ES" dirty="0">
                <a:latin typeface="Corbel" panose="020B0503020204020204" pitchFamily="34" charset="0"/>
              </a:rPr>
              <a:t>interesante.</a:t>
            </a:r>
            <a:endParaRPr lang="es-ES" dirty="0" smtClean="0">
              <a:latin typeface="Corbel" panose="020B0503020204020204" pitchFamily="34" charset="0"/>
            </a:endParaRPr>
          </a:p>
          <a:p>
            <a:endParaRPr lang="es-E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¿Quién es el mensajero?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es-ES" dirty="0" smtClean="0">
              <a:latin typeface="Corbel" panose="020B0503020204020204" pitchFamily="34" charset="0"/>
            </a:endParaRPr>
          </a:p>
          <a:p>
            <a:pPr marL="0" indent="0" algn="ctr">
              <a:buNone/>
            </a:pPr>
            <a:r>
              <a:rPr lang="es-ES" dirty="0">
                <a:latin typeface="Corbel" panose="020B0503020204020204" pitchFamily="34" charset="0"/>
              </a:rPr>
              <a:t>Debate en pleno </a:t>
            </a:r>
          </a:p>
          <a:p>
            <a:pPr marL="0" indent="0" algn="ctr">
              <a:buNone/>
            </a:pPr>
            <a:r>
              <a:rPr lang="es-ES" b="1" dirty="0">
                <a:latin typeface="Corbel" panose="020B0503020204020204" pitchFamily="34" charset="0"/>
              </a:rPr>
              <a:t>¿El mensaje y el mensajero en </a:t>
            </a:r>
            <a:r>
              <a:rPr dirty="0"/>
              <a:t/>
            </a:r>
            <a:br>
              <a:rPr dirty="0"/>
            </a:br>
            <a:r>
              <a:rPr lang="es-ES" b="1" dirty="0" smtClean="0">
                <a:latin typeface="Corbel" panose="020B0503020204020204" pitchFamily="34" charset="0"/>
              </a:rPr>
              <a:t>los siguientes ejemplos…</a:t>
            </a:r>
          </a:p>
          <a:p>
            <a:pPr marL="0" indent="0" algn="ctr">
              <a:buNone/>
            </a:pPr>
            <a:endParaRPr lang="es-ES" b="1" dirty="0">
              <a:latin typeface="Corbel" panose="020B0503020204020204" pitchFamily="34" charset="0"/>
            </a:endParaRPr>
          </a:p>
          <a:p>
            <a:pPr marL="0" indent="0" algn="ctr">
              <a:buNone/>
            </a:pPr>
            <a:r>
              <a:rPr lang="es-ES" b="1" dirty="0" smtClean="0">
                <a:latin typeface="Corbel" panose="020B0503020204020204" pitchFamily="34" charset="0"/>
              </a:rPr>
              <a:t>... son creíbles, coherentes, </a:t>
            </a:r>
          </a:p>
          <a:p>
            <a:pPr marL="0" indent="0" algn="ctr">
              <a:buNone/>
            </a:pPr>
            <a:r>
              <a:rPr lang="es-ES" b="1" dirty="0" smtClean="0">
                <a:latin typeface="Corbel" panose="020B0503020204020204" pitchFamily="34" charset="0"/>
              </a:rPr>
              <a:t>convincentes, </a:t>
            </a:r>
            <a:r>
              <a:rPr lang="es-ES" b="1" dirty="0" smtClean="0">
                <a:latin typeface="Corbel" panose="020B0503020204020204" pitchFamily="34" charset="0"/>
              </a:rPr>
              <a:t>conservan vínculos?</a:t>
            </a:r>
            <a:endParaRPr lang="es-ES" b="1" dirty="0">
              <a:latin typeface="Corbel" panose="020B0503020204020204" pitchFamily="34" charset="0"/>
            </a:endParaRPr>
          </a:p>
          <a:p>
            <a:pPr marL="0" indent="0" algn="ctr">
              <a:buNone/>
            </a:pPr>
            <a:endParaRPr lang="es-ES" dirty="0" smtClean="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dirty="0" smtClean="0"/>
                <a:t>P</a:t>
              </a:r>
              <a:r>
                <a:rPr lang="es-ES" sz="2400" dirty="0" smtClean="0"/>
                <a:t> Público</a:t>
              </a:r>
              <a:endParaRPr lang="es-ES" sz="2000" dirty="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dirty="0" smtClean="0"/>
                <a:t>O</a:t>
              </a:r>
              <a:r>
                <a:rPr lang="es-ES" sz="2400" dirty="0" smtClean="0"/>
                <a:t> Objetivo</a:t>
              </a:r>
              <a:endParaRPr lang="es-ES" sz="2000" dirty="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smtClean="0"/>
              <a:t>Ejemplo</a:t>
            </a:r>
            <a:endParaRPr lang="es-ES"/>
          </a:p>
        </p:txBody>
      </p:sp>
      <p:sp>
        <p:nvSpPr>
          <p:cNvPr id="3" name="Tijdelijke aanduiding voor inhoud 2"/>
          <p:cNvSpPr>
            <a:spLocks noGrp="1"/>
          </p:cNvSpPr>
          <p:nvPr>
            <p:ph idx="1"/>
          </p:nvPr>
        </p:nvSpPr>
        <p:spPr/>
        <p:txBody>
          <a:bodyPr/>
          <a:lstStyle/>
          <a:p>
            <a:r>
              <a:rPr lang="es-ES" smtClean="0"/>
              <a:t>Video van black hair </a:t>
            </a:r>
            <a:endParaRPr lang="es-E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Intercambio de experiencias</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s-ES" dirty="0" smtClean="0">
                <a:latin typeface="Corbel" panose="020B0503020204020204" pitchFamily="34" charset="0"/>
              </a:rPr>
              <a:t>Debatir en parejas</a:t>
            </a:r>
          </a:p>
          <a:p>
            <a:pPr lvl="1"/>
            <a:endParaRPr lang="es-ES" sz="2800" dirty="0" smtClean="0">
              <a:latin typeface="Corbel" panose="020B0503020204020204" pitchFamily="34" charset="0"/>
            </a:endParaRPr>
          </a:p>
          <a:p>
            <a:pPr marL="457200" lvl="1" indent="0" algn="ctr">
              <a:buNone/>
            </a:pPr>
            <a:r>
              <a:rPr lang="es-ES" sz="2800" b="1" dirty="0" smtClean="0">
                <a:latin typeface="Corbel" panose="020B0503020204020204" pitchFamily="34" charset="0"/>
              </a:rPr>
              <a:t>Su experiencia </a:t>
            </a:r>
            <a:r>
              <a:rPr lang="es-ES" sz="2800" b="1" dirty="0" smtClean="0">
                <a:latin typeface="Corbel" panose="020B0503020204020204" pitchFamily="34" charset="0"/>
              </a:rPr>
              <a:t>de </a:t>
            </a:r>
            <a:r>
              <a:rPr lang="es-ES" sz="2800" b="1" dirty="0" smtClean="0">
                <a:latin typeface="Corbel" panose="020B0503020204020204" pitchFamily="34" charset="0"/>
              </a:rPr>
              <a:t>comunicación con su público objetivo</a:t>
            </a:r>
            <a:endParaRPr lang="es-ES" sz="2800" b="1" dirty="0">
              <a:latin typeface="Corbel" panose="020B0503020204020204" pitchFamily="34" charset="0"/>
            </a:endParaRPr>
          </a:p>
          <a:p>
            <a:pPr marL="457200" lvl="1" indent="0" algn="ctr">
              <a:buNone/>
            </a:pPr>
            <a:r>
              <a:rPr lang="es-ES" sz="2800" b="1" dirty="0" smtClean="0">
                <a:latin typeface="Corbel" panose="020B0503020204020204" pitchFamily="34" charset="0"/>
              </a:rPr>
              <a:t>Dificultades </a:t>
            </a:r>
            <a:r>
              <a:rPr lang="es-ES" sz="2800" b="1" dirty="0" smtClean="0">
                <a:latin typeface="Corbel" panose="020B0503020204020204" pitchFamily="34" charset="0"/>
              </a:rPr>
              <a:t>para transmitir </a:t>
            </a:r>
            <a:r>
              <a:rPr lang="es-ES" sz="2800" b="1" dirty="0" smtClean="0">
                <a:latin typeface="Corbel" panose="020B0503020204020204" pitchFamily="34" charset="0"/>
              </a:rPr>
              <a:t>su contranarrativa o narrativa alternativa</a:t>
            </a:r>
          </a:p>
          <a:p>
            <a:pPr marL="457200" lvl="1" indent="0" algn="ctr">
              <a:buNone/>
            </a:pPr>
            <a:r>
              <a:rPr lang="es-ES" sz="2800" b="1" dirty="0" smtClean="0">
                <a:latin typeface="Corbel" panose="020B0503020204020204" pitchFamily="34" charset="0"/>
              </a:rPr>
              <a:t>Sus necesidades con respecto a las campañas en Internet</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La credibilidad es la clave del éxito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s-ES" b="1" dirty="0" smtClean="0">
                <a:latin typeface="Corbel" panose="020B0503020204020204" pitchFamily="34" charset="0"/>
              </a:rPr>
              <a:t>Muchas veces, el mensajero tiene más éxito cuando </a:t>
            </a:r>
            <a:r>
              <a:rPr dirty="0"/>
              <a:t/>
            </a:r>
            <a:br>
              <a:rPr dirty="0"/>
            </a:br>
            <a:r>
              <a:rPr lang="es-ES" b="1" dirty="0" smtClean="0">
                <a:latin typeface="Corbel" panose="020B0503020204020204" pitchFamily="34" charset="0"/>
              </a:rPr>
              <a:t>resulta creíble a los ojos del público objetivo</a:t>
            </a:r>
          </a:p>
          <a:p>
            <a:pPr marL="0" indent="0" algn="ctr">
              <a:buNone/>
            </a:pPr>
            <a:endParaRPr lang="es-ES"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s-ES" dirty="0" smtClean="0">
                <a:latin typeface="Corbel" panose="020B0503020204020204" pitchFamily="34" charset="0"/>
              </a:rPr>
              <a:t>A menudo, aunque no siempre, la credibilidad aumenta cuando el mensajero</a:t>
            </a:r>
          </a:p>
          <a:p>
            <a:pPr algn="ctr"/>
            <a:r>
              <a:rPr lang="es-ES" dirty="0" smtClean="0">
                <a:latin typeface="Corbel" panose="020B0503020204020204" pitchFamily="34" charset="0"/>
              </a:rPr>
              <a:t>resulta convincente y </a:t>
            </a:r>
            <a:r>
              <a:rPr lang="es-ES" dirty="0" smtClean="0">
                <a:latin typeface="Corbel" panose="020B0503020204020204" pitchFamily="34" charset="0"/>
              </a:rPr>
              <a:t>mantiene vínculos</a:t>
            </a:r>
            <a:endParaRPr lang="es-ES" dirty="0" smtClean="0">
              <a:latin typeface="Corbel" panose="020B0503020204020204" pitchFamily="34" charset="0"/>
            </a:endParaRPr>
          </a:p>
          <a:p>
            <a:pPr algn="ctr"/>
            <a:r>
              <a:rPr lang="es-ES" dirty="0" smtClean="0">
                <a:latin typeface="Corbel" panose="020B0503020204020204" pitchFamily="34" charset="0"/>
              </a:rPr>
              <a:t>conjuga </a:t>
            </a:r>
            <a:r>
              <a:rPr lang="es-ES" dirty="0" smtClean="0">
                <a:latin typeface="Corbel" panose="020B0503020204020204" pitchFamily="34" charset="0"/>
              </a:rPr>
              <a:t>datos y cifras con emociones y convicciones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es-ES" sz="3600" b="1" smtClean="0">
                <a:solidFill>
                  <a:srgbClr val="0070C0"/>
                </a:solidFill>
              </a:rPr>
              <a:t>Cabeza</a:t>
            </a:r>
            <a:endParaRPr lang="es-ES"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es-ES" sz="3600" b="1" smtClean="0">
                <a:solidFill>
                  <a:srgbClr val="0070C0"/>
                </a:solidFill>
              </a:rPr>
              <a:t>Corazón</a:t>
            </a:r>
            <a:endParaRPr lang="es-ES"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es-ES" sz="3600" b="1" smtClean="0">
                <a:solidFill>
                  <a:srgbClr val="0070C0"/>
                </a:solidFill>
              </a:rPr>
              <a:t>Barriga</a:t>
            </a:r>
            <a:endParaRPr lang="es-ES" b="1">
              <a:solidFill>
                <a:srgbClr val="0070C0"/>
              </a:solidFill>
            </a:endParaRPr>
          </a:p>
        </p:txBody>
      </p:sp>
      <p:sp>
        <p:nvSpPr>
          <p:cNvPr id="2" name="Tekstvak 1"/>
          <p:cNvSpPr txBox="1"/>
          <p:nvPr/>
        </p:nvSpPr>
        <p:spPr>
          <a:xfrm>
            <a:off x="2097845" y="4556059"/>
            <a:ext cx="2265262" cy="646331"/>
          </a:xfrm>
          <a:prstGeom prst="rect">
            <a:avLst/>
          </a:prstGeom>
          <a:noFill/>
        </p:spPr>
        <p:txBody>
          <a:bodyPr wrap="square" rtlCol="0">
            <a:spAutoFit/>
          </a:bodyPr>
          <a:lstStyle/>
          <a:p>
            <a:r>
              <a:rPr lang="es-ES" sz="3600" b="1" smtClean="0">
                <a:solidFill>
                  <a:schemeClr val="bg1"/>
                </a:solidFill>
              </a:rPr>
              <a:t>Mensajero</a:t>
            </a:r>
            <a:endParaRPr lang="es-ES" sz="2000" b="1">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es-ES" sz="3600" b="1" smtClean="0">
                <a:solidFill>
                  <a:schemeClr val="bg1"/>
                </a:solidFill>
              </a:rPr>
              <a:t>Público</a:t>
            </a:r>
            <a:endParaRPr lang="es-ES"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¡Descanso! </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fontScale="92500" lnSpcReduction="10000"/>
          </a:bodyPr>
          <a:lstStyle/>
          <a:p>
            <a:pPr marL="0" indent="0" algn="r">
              <a:buNone/>
            </a:pPr>
            <a:r>
              <a:rPr lang="es-ES" sz="4000" b="1" dirty="0" smtClean="0">
                <a:solidFill>
                  <a:srgbClr val="FF0000"/>
                </a:solidFill>
              </a:rPr>
              <a:t>¡Ya tenemos listos los primeros bloques de la estrategia de su campaña!</a:t>
            </a:r>
            <a:endParaRPr lang="es-ES" sz="4000" b="1" dirty="0">
              <a:solidFill>
                <a:srgbClr val="FF0000"/>
              </a:solidFill>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smtClean="0"/>
                <a:t>P</a:t>
              </a:r>
              <a:r>
                <a:rPr lang="es-ES" sz="2400" smtClean="0"/>
                <a:t> Público</a:t>
              </a:r>
              <a:endParaRPr lang="es-ES"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dirty="0" smtClean="0"/>
                <a:t>O</a:t>
              </a:r>
              <a:r>
                <a:rPr lang="es-ES" sz="2400" dirty="0" smtClean="0"/>
                <a:t> Objetivo</a:t>
              </a:r>
              <a:endParaRPr lang="es-ES" sz="2000" dirty="0"/>
            </a:p>
          </p:txBody>
        </p:sp>
      </p:gr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dirty="0" smtClean="0">
                <a:solidFill>
                  <a:srgbClr val="002060"/>
                </a:solidFill>
                <a:latin typeface="Verdana" panose="020B0604030504040204" pitchFamily="34" charset="0"/>
              </a:rPr>
              <a:t>Herramienta útil: plantillas de </a:t>
            </a:r>
            <a:r>
              <a:rPr lang="es-ES" sz="4000" b="1" dirty="0" smtClean="0">
                <a:solidFill>
                  <a:srgbClr val="002060"/>
                </a:solidFill>
                <a:latin typeface="Verdana" panose="020B0604030504040204" pitchFamily="34" charset="0"/>
              </a:rPr>
              <a:t>una campaña</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es-ES" dirty="0" smtClean="0">
                <a:solidFill>
                  <a:srgbClr val="002060"/>
                </a:solidFill>
                <a:latin typeface="Corbel" panose="020B0503020204020204" pitchFamily="34" charset="0"/>
              </a:rPr>
              <a:t>1. Visibilidad</a:t>
            </a:r>
          </a:p>
          <a:p>
            <a:pPr marL="0" indent="0" algn="ctr">
              <a:buNone/>
            </a:pPr>
            <a:r>
              <a:rPr lang="es-ES" b="1" dirty="0" smtClean="0">
                <a:latin typeface="Corbel" panose="020B0503020204020204" pitchFamily="34" charset="0"/>
              </a:rPr>
              <a:t>¡Fíjese en </a:t>
            </a:r>
            <a:r>
              <a:rPr lang="es-ES" b="1" dirty="0" smtClean="0">
                <a:latin typeface="Corbel" panose="020B0503020204020204" pitchFamily="34" charset="0"/>
              </a:rPr>
              <a:t>nuestra labor!</a:t>
            </a:r>
            <a:endParaRPr lang="es-ES" b="1" dirty="0" smtClean="0">
              <a:latin typeface="Corbel" panose="020B0503020204020204" pitchFamily="34" charset="0"/>
            </a:endParaRPr>
          </a:p>
          <a:p>
            <a:pPr marL="0" indent="0" algn="ctr">
              <a:buNone/>
            </a:pPr>
            <a:r>
              <a:rPr lang="es-ES" dirty="0" smtClean="0">
                <a:solidFill>
                  <a:srgbClr val="002060"/>
                </a:solidFill>
                <a:latin typeface="Corbel" panose="020B0503020204020204" pitchFamily="34" charset="0"/>
              </a:rPr>
              <a:t>2. Acción</a:t>
            </a:r>
          </a:p>
          <a:p>
            <a:pPr marL="0" indent="0" algn="ctr">
              <a:buNone/>
            </a:pPr>
            <a:r>
              <a:rPr lang="es-ES" b="1" dirty="0" smtClean="0">
                <a:latin typeface="Corbel" panose="020B0503020204020204" pitchFamily="34" charset="0"/>
              </a:rPr>
              <a:t>¡Esto es lo que puede hacer!</a:t>
            </a:r>
          </a:p>
          <a:p>
            <a:pPr marL="0" indent="0" algn="ctr">
              <a:buNone/>
            </a:pPr>
            <a:r>
              <a:rPr lang="es-ES" dirty="0" smtClean="0">
                <a:solidFill>
                  <a:srgbClr val="002060"/>
                </a:solidFill>
                <a:latin typeface="Corbel" panose="020B0503020204020204" pitchFamily="34" charset="0"/>
              </a:rPr>
              <a:t>3. Repercusión</a:t>
            </a:r>
          </a:p>
          <a:p>
            <a:pPr marL="0" indent="0" algn="ctr">
              <a:buNone/>
            </a:pPr>
            <a:r>
              <a:rPr lang="es-ES" b="1" dirty="0" smtClean="0">
                <a:latin typeface="Corbel" panose="020B0503020204020204" pitchFamily="34" charset="0"/>
              </a:rPr>
              <a:t>Interactúe con su público y cambie su forma de ver las cosas</a:t>
            </a:r>
            <a:endParaRPr lang="es-ES" b="1" dirty="0">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s-ES" sz="3600" b="1" smtClean="0">
                <a:solidFill>
                  <a:srgbClr val="002060"/>
                </a:solidFill>
                <a:latin typeface="Verdana" panose="020B0604030504040204" pitchFamily="34" charset="0"/>
              </a:rPr>
              <a:t>Cómo funciona la comunicación en Internet</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s-ES" sz="2800" smtClean="0">
                <a:latin typeface="Corbel" panose="020B0503020204020204" pitchFamily="34" charset="0"/>
              </a:rPr>
              <a:t>14:30 – 16:15</a:t>
            </a:r>
            <a:endParaRPr lang="es-ES"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s-ES" sz="4000" b="1">
                <a:solidFill>
                  <a:srgbClr val="002060"/>
                </a:solidFill>
                <a:latin typeface="Verdana" panose="020B0604030504040204" pitchFamily="34" charset="0"/>
              </a:rPr>
              <a:t>De la estrategia a la acción</a:t>
            </a:r>
            <a:endParaRPr lang="es-ES" sz="4000" b="1"/>
          </a:p>
        </p:txBody>
      </p:sp>
      <p:sp>
        <p:nvSpPr>
          <p:cNvPr id="3" name="Tijdelijke aanduiding voor inhoud 2"/>
          <p:cNvSpPr>
            <a:spLocks noGrp="1"/>
          </p:cNvSpPr>
          <p:nvPr>
            <p:ph idx="1"/>
          </p:nvPr>
        </p:nvSpPr>
        <p:spPr/>
        <p:txBody>
          <a:bodyPr/>
          <a:lstStyle/>
          <a:p>
            <a:pPr marL="0" indent="0">
              <a:buNone/>
            </a:pPr>
            <a:r>
              <a:rPr lang="es-ES" smtClean="0">
                <a:latin typeface="Corbel" panose="020B0503020204020204" pitchFamily="34" charset="0"/>
              </a:rPr>
              <a:t>En este apartado</a:t>
            </a:r>
          </a:p>
          <a:p>
            <a:pPr marL="514350" indent="-514350">
              <a:buFont typeface="+mj-lt"/>
              <a:buAutoNum type="alphaLcPeriod"/>
            </a:pPr>
            <a:r>
              <a:rPr lang="es-ES" b="1" smtClean="0">
                <a:latin typeface="Corbel" panose="020B0503020204020204" pitchFamily="34" charset="0"/>
              </a:rPr>
              <a:t>Cómo funciona la comunicación en Internet</a:t>
            </a:r>
          </a:p>
          <a:p>
            <a:pPr marL="514350" indent="-514350">
              <a:buFont typeface="+mj-lt"/>
              <a:buAutoNum type="alphaLcPeriod"/>
            </a:pPr>
            <a:r>
              <a:rPr lang="es-ES" b="1" smtClean="0">
                <a:latin typeface="Corbel" panose="020B0503020204020204" pitchFamily="34" charset="0"/>
              </a:rPr>
              <a:t>Herramientas, manuales y tutoriales</a:t>
            </a:r>
          </a:p>
          <a:p>
            <a:pPr marL="514350" indent="-514350">
              <a:buFont typeface="+mj-lt"/>
              <a:buAutoNum type="alphaLcPeriod"/>
            </a:pPr>
            <a:r>
              <a:rPr lang="es-ES" b="1">
                <a:latin typeface="Corbel" panose="020B0503020204020204" pitchFamily="34" charset="0"/>
              </a:rPr>
              <a:t>Trucos y sugerencias</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smtClean="0"/>
                <a:t>P</a:t>
              </a:r>
              <a:r>
                <a:rPr lang="es-ES" sz="2400" smtClean="0"/>
                <a:t> Público</a:t>
              </a:r>
              <a:endParaRPr lang="es-ES"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dirty="0" smtClean="0"/>
                <a:t>O</a:t>
              </a:r>
              <a:r>
                <a:rPr lang="es-ES" sz="2400" dirty="0" smtClean="0"/>
                <a:t> Objetivo</a:t>
              </a:r>
              <a:endParaRPr lang="es-ES" sz="2000" dirty="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es-ES" smtClean="0">
              <a:latin typeface="Corbel" panose="020B0503020204020204" pitchFamily="34" charset="0"/>
            </a:endParaRPr>
          </a:p>
          <a:p>
            <a:pPr marL="0" indent="0" algn="ctr">
              <a:buNone/>
            </a:pPr>
            <a:r>
              <a:rPr lang="es-ES" smtClean="0">
                <a:latin typeface="Corbel" panose="020B0503020204020204" pitchFamily="34" charset="0"/>
              </a:rPr>
              <a:t>¿Qué plataformas de medios sociales... </a:t>
            </a:r>
          </a:p>
          <a:p>
            <a:pPr marL="0" indent="0" algn="ctr">
              <a:buNone/>
            </a:pPr>
            <a:r>
              <a:rPr lang="es-ES" smtClean="0">
                <a:latin typeface="Corbel" panose="020B0503020204020204" pitchFamily="34" charset="0"/>
              </a:rPr>
              <a:t>...</a:t>
            </a:r>
            <a:r>
              <a:rPr lang="es-ES" b="1" smtClean="0">
                <a:latin typeface="Corbel" panose="020B0503020204020204" pitchFamily="34" charset="0"/>
              </a:rPr>
              <a:t>conoce</a:t>
            </a:r>
            <a:r>
              <a:rPr lang="es-ES" smtClean="0">
                <a:latin typeface="Corbel" panose="020B0503020204020204" pitchFamily="34" charset="0"/>
              </a:rPr>
              <a:t>? (y cuáles no)</a:t>
            </a:r>
          </a:p>
          <a:p>
            <a:pPr marL="457200" lvl="1" indent="0" algn="ctr">
              <a:buNone/>
            </a:pPr>
            <a:r>
              <a:rPr lang="es-ES" sz="2800" smtClean="0">
                <a:latin typeface="Corbel" panose="020B0503020204020204" pitchFamily="34" charset="0"/>
              </a:rPr>
              <a:t>…</a:t>
            </a:r>
            <a:r>
              <a:rPr lang="es-ES" sz="2800" b="1" smtClean="0">
                <a:latin typeface="Corbel" panose="020B0503020204020204" pitchFamily="34" charset="0"/>
              </a:rPr>
              <a:t>utiliza</a:t>
            </a:r>
            <a:r>
              <a:rPr lang="es-ES" sz="2800" smtClean="0">
                <a:latin typeface="Corbel" panose="020B0503020204020204" pitchFamily="34" charset="0"/>
              </a:rPr>
              <a:t>, con fines personales y profesionales?</a:t>
            </a:r>
          </a:p>
          <a:p>
            <a:pPr marL="457200" lvl="1" indent="0" algn="ctr">
              <a:buNone/>
            </a:pPr>
            <a:r>
              <a:rPr lang="es-ES" sz="2800" smtClean="0">
                <a:latin typeface="Corbel" panose="020B0503020204020204" pitchFamily="34" charset="0"/>
              </a:rPr>
              <a:t>…utiliza su </a:t>
            </a:r>
            <a:r>
              <a:rPr lang="es-ES" sz="2800" b="1" smtClean="0">
                <a:latin typeface="Corbel" panose="020B0503020204020204" pitchFamily="34" charset="0"/>
              </a:rPr>
              <a:t>público objetivo</a:t>
            </a:r>
            <a:r>
              <a:rPr lang="es-ES" sz="2800" smtClean="0">
                <a:latin typeface="Corbel" panose="020B0503020204020204" pitchFamily="34" charset="0"/>
              </a:rPr>
              <a:t>?</a:t>
            </a:r>
          </a:p>
          <a:p>
            <a:pPr marL="0" indent="0" algn="ctr">
              <a:buNone/>
            </a:pPr>
            <a:endParaRPr lang="es-ES" smtClean="0">
              <a:latin typeface="Corbel" panose="020B0503020204020204" pitchFamily="34" charset="0"/>
            </a:endParaRPr>
          </a:p>
          <a:p>
            <a:pPr marL="0" indent="0" algn="ctr">
              <a:buNone/>
            </a:pPr>
            <a:r>
              <a:rPr lang="es-ES" smtClean="0">
                <a:latin typeface="Corbel" panose="020B0503020204020204" pitchFamily="34" charset="0"/>
              </a:rPr>
              <a:t>¿Qué </a:t>
            </a:r>
            <a:r>
              <a:rPr lang="es-ES" b="1" smtClean="0">
                <a:latin typeface="Corbel" panose="020B0503020204020204" pitchFamily="34" charset="0"/>
              </a:rPr>
              <a:t>carencias, oportunidades y amenazas </a:t>
            </a:r>
            <a:r>
              <a:rPr lang="es-ES" smtClean="0">
                <a:latin typeface="Corbel" panose="020B0503020204020204" pitchFamily="34" charset="0"/>
              </a:rPr>
              <a:t>observa?</a:t>
            </a:r>
          </a:p>
          <a:p>
            <a:pPr lvl="1"/>
            <a:endParaRPr lang="es-ES" smtClean="0">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a:off x="1330364" y="3064593"/>
            <a:ext cx="2105140" cy="478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954107"/>
          </a:xfrm>
          <a:prstGeom prst="rect">
            <a:avLst/>
          </a:prstGeom>
          <a:noFill/>
        </p:spPr>
        <p:txBody>
          <a:bodyPr wrap="square" rtlCol="0">
            <a:spAutoFit/>
          </a:bodyPr>
          <a:lstStyle/>
          <a:p>
            <a:r>
              <a:rPr lang="es-ES" sz="2800" b="1" dirty="0" smtClean="0">
                <a:solidFill>
                  <a:srgbClr val="FF0000"/>
                </a:solidFill>
              </a:rPr>
              <a:t>Medios sociales</a:t>
            </a:r>
          </a:p>
          <a:p>
            <a:r>
              <a:rPr lang="es-ES" sz="2800" b="1" dirty="0" smtClean="0">
                <a:solidFill>
                  <a:srgbClr val="FF0000"/>
                </a:solidFill>
              </a:rPr>
              <a:t>que utiliza usted</a:t>
            </a:r>
            <a:endParaRPr lang="es-ES" sz="2800" b="1" dirty="0">
              <a:solidFill>
                <a:srgbClr val="FF0000"/>
              </a:solidFill>
            </a:endParaRPr>
          </a:p>
        </p:txBody>
      </p:sp>
      <p:cxnSp>
        <p:nvCxnSpPr>
          <p:cNvPr id="35" name="Rechte verbindingslijn met pijl 34"/>
          <p:cNvCxnSpPr>
            <a:stCxn id="36" idx="1"/>
          </p:cNvCxnSpPr>
          <p:nvPr/>
        </p:nvCxnSpPr>
        <p:spPr>
          <a:xfrm flipH="1">
            <a:off x="8077200" y="2737725"/>
            <a:ext cx="1213906" cy="1094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1815882"/>
          </a:xfrm>
          <a:prstGeom prst="rect">
            <a:avLst/>
          </a:prstGeom>
          <a:noFill/>
        </p:spPr>
        <p:txBody>
          <a:bodyPr wrap="square" rtlCol="0">
            <a:spAutoFit/>
          </a:bodyPr>
          <a:lstStyle/>
          <a:p>
            <a:r>
              <a:rPr lang="es-ES" sz="2800" b="1" dirty="0" smtClean="0">
                <a:solidFill>
                  <a:srgbClr val="FF0000"/>
                </a:solidFill>
              </a:rPr>
              <a:t>Medios sociales</a:t>
            </a:r>
          </a:p>
          <a:p>
            <a:r>
              <a:rPr lang="es-ES" sz="2800" b="1" dirty="0" smtClean="0">
                <a:solidFill>
                  <a:srgbClr val="FF0000"/>
                </a:solidFill>
              </a:rPr>
              <a:t>que utiliza su público objetivo </a:t>
            </a:r>
            <a:endParaRPr lang="es-ES" sz="2800" b="1" dirty="0">
              <a:solidFill>
                <a:srgbClr val="FF0000"/>
              </a:solidFill>
            </a:endParaRP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es-ES" sz="2800" b="1" dirty="0" smtClean="0">
                <a:solidFill>
                  <a:srgbClr val="FF0000"/>
                </a:solidFill>
              </a:rPr>
              <a:t>¿Se encuentran aquí?</a:t>
            </a:r>
            <a:endParaRPr lang="es-ES" sz="2800" b="1" dirty="0">
              <a:solidFill>
                <a:srgbClr val="FF0000"/>
              </a:solidFill>
            </a:endParaRP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altLang="nl-NL" sz="4000" b="1" smtClean="0">
                <a:solidFill>
                  <a:srgbClr val="002060"/>
                </a:solidFill>
                <a:latin typeface="Verdana" panose="020B0604030504040204" pitchFamily="34" charset="0"/>
              </a:rPr>
              <a:t>Llegar a las personas con su mensaje</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es-ES" dirty="0">
              <a:latin typeface="Corbel" panose="020B0503020204020204" pitchFamily="34" charset="0"/>
            </a:endParaRPr>
          </a:p>
          <a:p>
            <a:pPr marL="0" indent="0" algn="ctr">
              <a:buNone/>
            </a:pPr>
            <a:r>
              <a:rPr lang="es-ES" dirty="0" smtClean="0">
                <a:latin typeface="Corbel" panose="020B0503020204020204" pitchFamily="34" charset="0"/>
              </a:rPr>
              <a:t>Movilice </a:t>
            </a:r>
            <a:r>
              <a:rPr lang="es-ES" dirty="0" smtClean="0">
                <a:latin typeface="Corbel" panose="020B0503020204020204" pitchFamily="34" charset="0"/>
              </a:rPr>
              <a:t>a su </a:t>
            </a:r>
            <a:r>
              <a:rPr lang="es-ES" dirty="0" smtClean="0">
                <a:latin typeface="Corbel" panose="020B0503020204020204" pitchFamily="34" charset="0"/>
              </a:rPr>
              <a:t>red</a:t>
            </a:r>
          </a:p>
          <a:p>
            <a:pPr marL="0" indent="0" algn="ctr">
              <a:buNone/>
            </a:pPr>
            <a:r>
              <a:rPr lang="es-ES" dirty="0" smtClean="0">
                <a:latin typeface="Corbel" panose="020B0503020204020204" pitchFamily="34" charset="0"/>
              </a:rPr>
              <a:t>Amplíe su </a:t>
            </a:r>
            <a:r>
              <a:rPr lang="es-ES" dirty="0" smtClean="0">
                <a:latin typeface="Corbel" panose="020B0503020204020204" pitchFamily="34" charset="0"/>
              </a:rPr>
              <a:t>propio alcance</a:t>
            </a:r>
            <a:endParaRPr lang="es-ES" dirty="0" smtClean="0">
              <a:latin typeface="Corbel" panose="020B0503020204020204" pitchFamily="34" charset="0"/>
            </a:endParaRPr>
          </a:p>
          <a:p>
            <a:pPr marL="0" indent="0" algn="ctr">
              <a:buNone/>
            </a:pPr>
            <a:r>
              <a:rPr lang="es-ES" dirty="0" smtClean="0">
                <a:latin typeface="Corbel" panose="020B0503020204020204" pitchFamily="34" charset="0"/>
              </a:rPr>
              <a:t>Consiga admiradores y seguidores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a:solidFill>
                  <a:srgbClr val="002060"/>
                </a:solidFill>
                <a:latin typeface="Verdana" panose="020B0604030504040204" pitchFamily="34" charset="0"/>
              </a:rPr>
              <a:t>Intercambio de expectativas</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s-ES" dirty="0" smtClean="0">
                <a:latin typeface="Corbel" panose="020B0503020204020204" pitchFamily="34" charset="0"/>
              </a:rPr>
              <a:t>Inventario en pleno</a:t>
            </a:r>
          </a:p>
          <a:p>
            <a:pPr marL="0" indent="0" algn="ctr">
              <a:buNone/>
            </a:pPr>
            <a:endParaRPr lang="es-ES" dirty="0" smtClean="0">
              <a:latin typeface="Corbel" panose="020B0503020204020204" pitchFamily="34" charset="0"/>
            </a:endParaRPr>
          </a:p>
          <a:p>
            <a:pPr marL="457200" lvl="1" indent="0" algn="ctr">
              <a:buNone/>
            </a:pPr>
            <a:r>
              <a:rPr lang="es-ES" sz="2800" b="1" dirty="0" smtClean="0">
                <a:latin typeface="Corbel" panose="020B0503020204020204" pitchFamily="34" charset="0"/>
              </a:rPr>
              <a:t>¿Qué </a:t>
            </a:r>
            <a:r>
              <a:rPr lang="es-ES" sz="2800" b="1" dirty="0" smtClean="0">
                <a:latin typeface="Corbel" panose="020B0503020204020204" pitchFamily="34" charset="0"/>
              </a:rPr>
              <a:t>querría aprender </a:t>
            </a:r>
            <a:r>
              <a:rPr lang="es-ES" sz="2800" b="1" dirty="0" smtClean="0">
                <a:latin typeface="Corbel" panose="020B0503020204020204" pitchFamily="34" charset="0"/>
              </a:rPr>
              <a:t>durante el seminario?</a:t>
            </a:r>
          </a:p>
          <a:p>
            <a:pPr marL="457200" lvl="1" indent="0" algn="ctr">
              <a:buNone/>
            </a:pPr>
            <a:r>
              <a:rPr lang="es-ES" sz="2800" b="1" dirty="0" smtClean="0">
                <a:latin typeface="Corbel" panose="020B0503020204020204" pitchFamily="34" charset="0"/>
              </a:rPr>
              <a:t>¿Qué </a:t>
            </a:r>
            <a:r>
              <a:rPr lang="es-ES" sz="2800" b="1" dirty="0" smtClean="0">
                <a:latin typeface="Corbel" panose="020B0503020204020204" pitchFamily="34" charset="0"/>
              </a:rPr>
              <a:t>desea compartir</a:t>
            </a:r>
            <a:r>
              <a:rPr lang="es-ES" sz="2800" b="1" dirty="0" smtClean="0">
                <a:latin typeface="Corbel" panose="020B0503020204020204" pitchFamily="34" charset="0"/>
              </a:rPr>
              <a:t>?</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a:solidFill>
                  <a:srgbClr val="002060"/>
                </a:solidFill>
                <a:latin typeface="Verdana" panose="020B0604030504040204" pitchFamily="34" charset="0"/>
              </a:rPr>
              <a:t>Internet = diálogo dinámico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es-ES" dirty="0" smtClean="0">
                <a:latin typeface="Corbel" panose="020B0503020204020204" pitchFamily="34" charset="0"/>
              </a:rPr>
              <a:t>Flujo constante y continuo de mensajes (en oposición a las acciones de marketing puntuales)</a:t>
            </a:r>
          </a:p>
          <a:p>
            <a:r>
              <a:rPr lang="es-ES" dirty="0">
                <a:latin typeface="Corbel" panose="020B0503020204020204" pitchFamily="34" charset="0"/>
              </a:rPr>
              <a:t>Diálogo (en lugar de monólogo)</a:t>
            </a:r>
          </a:p>
          <a:p>
            <a:r>
              <a:rPr lang="es-ES" dirty="0">
                <a:latin typeface="Corbel" panose="020B0503020204020204" pitchFamily="34" charset="0"/>
              </a:rPr>
              <a:t>Abierto a respuestas </a:t>
            </a:r>
          </a:p>
          <a:p>
            <a:r>
              <a:rPr lang="es-ES" dirty="0">
                <a:latin typeface="Corbel" panose="020B0503020204020204" pitchFamily="34" charset="0"/>
              </a:rPr>
              <a:t>Comunicación en red (en lugar de la comunicación </a:t>
            </a:r>
            <a:r>
              <a:rPr lang="es-ES" dirty="0" smtClean="0">
                <a:latin typeface="Corbel" panose="020B0503020204020204" pitchFamily="34" charset="0"/>
              </a:rPr>
              <a:t>según el </a:t>
            </a:r>
            <a:r>
              <a:rPr lang="es-ES" dirty="0">
                <a:latin typeface="Corbel" panose="020B0503020204020204" pitchFamily="34" charset="0"/>
              </a:rPr>
              <a:t>patrón emisor &gt; receptor)</a:t>
            </a:r>
          </a:p>
          <a:p>
            <a:r>
              <a:rPr lang="es-ES" dirty="0">
                <a:latin typeface="Corbel" panose="020B0503020204020204" pitchFamily="34" charset="0"/>
              </a:rPr>
              <a:t>Personal, individual (en lugar de masiva y anónima)</a:t>
            </a:r>
          </a:p>
          <a:p>
            <a:r>
              <a:rPr lang="es-ES" dirty="0" smtClean="0">
                <a:latin typeface="Corbel" panose="020B0503020204020204" pitchFamily="34" charset="0"/>
              </a:rPr>
              <a:t>En la parte negativa: efecto cámara de eco y efecto burbuja (en lugar de una confrontación con lo desconocido)</a:t>
            </a:r>
            <a:endParaRPr lang="es-ES" dirty="0">
              <a:latin typeface="Corbel" panose="020B0503020204020204" pitchFamily="34" charset="0"/>
            </a:endParaRPr>
          </a:p>
          <a:p>
            <a:endParaRPr lang="es-E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es-ES" sz="4000" b="1" smtClean="0">
                <a:solidFill>
                  <a:srgbClr val="002060"/>
                </a:solidFill>
                <a:latin typeface="Verdana" panose="020B0604030504040204" pitchFamily="34" charset="0"/>
              </a:rPr>
              <a:t>Los efectos cámara de eco o burbuja</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es-ES" sz="3600" b="1">
                <a:solidFill>
                  <a:srgbClr val="002060"/>
                </a:solidFill>
                <a:latin typeface="Verdana" panose="020B0604030504040204" pitchFamily="34" charset="0"/>
              </a:rPr>
              <a:t>¿Cómo influir en el cambio de conducta?</a:t>
            </a:r>
            <a:endParaRPr lang="es-ES"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es-ES" b="1" dirty="0" smtClean="0">
              <a:latin typeface="Corbel" panose="020B0503020204020204" pitchFamily="34" charset="0"/>
            </a:endParaRPr>
          </a:p>
          <a:p>
            <a:pPr marL="0" indent="0" algn="ctr">
              <a:buNone/>
            </a:pPr>
            <a:r>
              <a:rPr lang="es-ES" b="1" dirty="0" smtClean="0">
                <a:latin typeface="Corbel" panose="020B0503020204020204" pitchFamily="34" charset="0"/>
              </a:rPr>
              <a:t>Que sea fácil</a:t>
            </a:r>
            <a:endParaRPr lang="es-ES" b="1" dirty="0">
              <a:latin typeface="Corbel" panose="020B0503020204020204" pitchFamily="34" charset="0"/>
            </a:endParaRPr>
          </a:p>
          <a:p>
            <a:pPr marL="0" lvl="0" indent="0" algn="ctr">
              <a:buNone/>
            </a:pPr>
            <a:r>
              <a:rPr lang="es-ES" b="1" dirty="0" smtClean="0">
                <a:latin typeface="Corbel" panose="020B0503020204020204" pitchFamily="34" charset="0"/>
              </a:rPr>
              <a:t>Que sea social</a:t>
            </a:r>
          </a:p>
          <a:p>
            <a:pPr marL="0" lvl="0" indent="0" algn="ctr">
              <a:buNone/>
            </a:pPr>
            <a:r>
              <a:rPr lang="es-ES" b="1" dirty="0" smtClean="0">
                <a:latin typeface="Corbel" panose="020B0503020204020204" pitchFamily="34" charset="0"/>
              </a:rPr>
              <a:t>Que sea atractivo</a:t>
            </a:r>
          </a:p>
          <a:p>
            <a:pPr marL="0" lvl="0" indent="0" algn="ctr">
              <a:buNone/>
            </a:pPr>
            <a:r>
              <a:rPr lang="es-ES" b="1" dirty="0" smtClean="0">
                <a:latin typeface="Corbel" panose="020B0503020204020204" pitchFamily="34" charset="0"/>
              </a:rPr>
              <a:t>Que sea urgente</a:t>
            </a:r>
            <a:endParaRPr lang="es-ES" b="1" dirty="0">
              <a:latin typeface="Corbel" panose="020B0503020204020204" pitchFamily="34" charset="0"/>
            </a:endParaRPr>
          </a:p>
          <a:p>
            <a:pPr marL="0" indent="0" algn="ctr">
              <a:buNone/>
            </a:pPr>
            <a:endParaRPr lang="es-ES" sz="14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Ejercicio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s-ES" dirty="0" smtClean="0">
                <a:latin typeface="Corbel" panose="020B0503020204020204" pitchFamily="34" charset="0"/>
              </a:rPr>
              <a:t>Divídanse en grupos de tres personas</a:t>
            </a:r>
          </a:p>
          <a:p>
            <a:pPr marL="0" indent="0" algn="ctr">
              <a:buNone/>
            </a:pPr>
            <a:r>
              <a:rPr lang="es-ES" b="1" dirty="0" smtClean="0">
                <a:latin typeface="Corbel" panose="020B0503020204020204" pitchFamily="34" charset="0"/>
              </a:rPr>
              <a:t>Busque en Internet un buen ejemplo de diálogo dinámico</a:t>
            </a:r>
          </a:p>
          <a:p>
            <a:pPr marL="0" indent="0" algn="ctr">
              <a:buNone/>
            </a:pPr>
            <a:r>
              <a:rPr lang="es-ES" b="1" dirty="0" smtClean="0">
                <a:latin typeface="Corbel" panose="020B0503020204020204" pitchFamily="34" charset="0"/>
              </a:rPr>
              <a:t>Analice los principios </a:t>
            </a:r>
            <a:r>
              <a:rPr lang="es-ES" b="1" dirty="0" smtClean="0">
                <a:latin typeface="Corbel" panose="020B0503020204020204" pitchFamily="34" charset="0"/>
              </a:rPr>
              <a:t>de funcionamiento en </a:t>
            </a:r>
            <a:r>
              <a:rPr lang="es-ES" b="1" dirty="0" smtClean="0">
                <a:latin typeface="Corbel" panose="020B0503020204020204" pitchFamily="34" charset="0"/>
              </a:rPr>
              <a:t>este ejemplo</a:t>
            </a:r>
          </a:p>
          <a:p>
            <a:pPr marL="0" indent="0" algn="ctr">
              <a:buNone/>
            </a:pPr>
            <a:r>
              <a:rPr lang="es-ES" dirty="0" smtClean="0">
                <a:latin typeface="Corbel" panose="020B0503020204020204" pitchFamily="34" charset="0"/>
              </a:rPr>
              <a:t>15 minutos</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s-ES" sz="4800" b="1" smtClean="0">
                <a:solidFill>
                  <a:srgbClr val="002060"/>
                </a:solidFill>
                <a:latin typeface="Verdana" panose="020B0604030504040204" pitchFamily="34" charset="0"/>
              </a:rPr>
              <a:t>Tres grandes plataformas de medios sociales</a:t>
            </a:r>
            <a:endParaRPr lang="es-ES"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fontScale="92500" lnSpcReduction="20000"/>
          </a:bodyPr>
          <a:lstStyle/>
          <a:p>
            <a:pPr marL="0" indent="0">
              <a:buNone/>
            </a:pPr>
            <a:r>
              <a:rPr lang="es-ES" sz="4000" dirty="0" smtClean="0">
                <a:latin typeface="Corbel" panose="020B0503020204020204" pitchFamily="34" charset="0"/>
              </a:rPr>
              <a:t>«El 70 % de los adolescentes y "milénicos" creen firmemente que los creadores que exponen su trabajo en YouTube </a:t>
            </a:r>
            <a:r>
              <a:rPr lang="es-ES" sz="4000" dirty="0" smtClean="0">
                <a:latin typeface="Corbel" panose="020B0503020204020204" pitchFamily="34" charset="0"/>
              </a:rPr>
              <a:t>influyen en la </a:t>
            </a:r>
            <a:r>
              <a:rPr lang="es-ES" sz="4000" dirty="0" smtClean="0">
                <a:latin typeface="Corbel" panose="020B0503020204020204" pitchFamily="34" charset="0"/>
              </a:rPr>
              <a:t>cultura y </a:t>
            </a:r>
            <a:r>
              <a:rPr lang="es-ES" sz="4000" dirty="0" smtClean="0">
                <a:latin typeface="Corbel" panose="020B0503020204020204" pitchFamily="34" charset="0"/>
              </a:rPr>
              <a:t>en sus </a:t>
            </a:r>
            <a:r>
              <a:rPr lang="es-ES" sz="4000" dirty="0" smtClean="0">
                <a:latin typeface="Corbel" panose="020B0503020204020204" pitchFamily="34" charset="0"/>
              </a:rPr>
              <a:t>vidas»</a:t>
            </a:r>
          </a:p>
          <a:p>
            <a:pPr marL="0" indent="0">
              <a:buNone/>
            </a:pPr>
            <a:endParaRPr lang="es-ES" sz="4000" dirty="0">
              <a:latin typeface="Corbel" panose="020B0503020204020204" pitchFamily="34" charset="0"/>
            </a:endParaRPr>
          </a:p>
          <a:p>
            <a:pPr marL="0" indent="0">
              <a:buNone/>
            </a:pPr>
            <a:r>
              <a:rPr lang="es-ES" b="1" dirty="0" smtClean="0">
                <a:solidFill>
                  <a:srgbClr val="002060"/>
                </a:solidFill>
                <a:latin typeface="Corbel" panose="020B0503020204020204" pitchFamily="34" charset="0"/>
              </a:rPr>
              <a:t>Formato</a:t>
            </a:r>
          </a:p>
          <a:p>
            <a:r>
              <a:rPr lang="es-ES" dirty="0" smtClean="0">
                <a:latin typeface="Corbel" panose="020B0503020204020204" pitchFamily="34" charset="0"/>
              </a:rPr>
              <a:t>Ya no es </a:t>
            </a:r>
            <a:r>
              <a:rPr lang="es-ES" dirty="0" smtClean="0">
                <a:latin typeface="Corbel" panose="020B0503020204020204" pitchFamily="34" charset="0"/>
              </a:rPr>
              <a:t>necesaria una calidad televisiva</a:t>
            </a:r>
            <a:endParaRPr lang="es-ES" dirty="0" smtClean="0">
              <a:latin typeface="Corbel" panose="020B0503020204020204" pitchFamily="34" charset="0"/>
            </a:endParaRPr>
          </a:p>
          <a:p>
            <a:r>
              <a:rPr lang="es-ES" dirty="0" smtClean="0">
                <a:latin typeface="Corbel" panose="020B0503020204020204" pitchFamily="34" charset="0"/>
              </a:rPr>
              <a:t>Gracias a YouTube, producir y ver vídeos es más accesible </a:t>
            </a:r>
            <a:r>
              <a:rPr lang="es-ES" dirty="0" smtClean="0">
                <a:latin typeface="Corbel" panose="020B0503020204020204" pitchFamily="34" charset="0"/>
              </a:rPr>
              <a:t>que nunca</a:t>
            </a:r>
            <a:endParaRPr lang="es-ES" dirty="0" smtClean="0">
              <a:latin typeface="Corbel" panose="020B0503020204020204" pitchFamily="34" charset="0"/>
            </a:endParaRPr>
          </a:p>
          <a:p>
            <a:pPr marL="0" indent="0">
              <a:buNone/>
            </a:pPr>
            <a:endParaRPr lang="es-ES"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Diez conceptos fundamentales</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es-ES" sz="2400" smtClean="0"/>
              <a:t>Bit.ly/10fundamentals</a:t>
            </a:r>
            <a:endParaRPr lang="es-ES" sz="2400"/>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a:solidFill>
                  <a:srgbClr val="002060"/>
                </a:solidFill>
                <a:latin typeface="Verdana" panose="020B0604030504040204" pitchFamily="34" charset="0"/>
              </a:rPr>
              <a:t>5 de 10</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s-ES" sz="3600" smtClean="0">
                <a:latin typeface="Corbel" panose="020B0503020204020204" pitchFamily="34" charset="0"/>
              </a:rPr>
              <a:t>Conversación</a:t>
            </a:r>
          </a:p>
          <a:p>
            <a:pPr marL="0" indent="0" algn="ctr">
              <a:buNone/>
            </a:pPr>
            <a:r>
              <a:rPr lang="es-ES" sz="3600" smtClean="0">
                <a:latin typeface="Corbel" panose="020B0503020204020204" pitchFamily="34" charset="0"/>
              </a:rPr>
              <a:t>Coherencia</a:t>
            </a:r>
          </a:p>
          <a:p>
            <a:pPr marL="0" indent="0" algn="ctr">
              <a:buNone/>
            </a:pPr>
            <a:r>
              <a:rPr lang="es-ES" sz="3600" smtClean="0">
                <a:latin typeface="Corbel" panose="020B0503020204020204" pitchFamily="34" charset="0"/>
              </a:rPr>
              <a:t>Sostenibilidad</a:t>
            </a:r>
          </a:p>
          <a:p>
            <a:pPr marL="0" indent="0" algn="ctr">
              <a:buNone/>
            </a:pPr>
            <a:r>
              <a:rPr lang="es-ES" sz="3600" smtClean="0">
                <a:latin typeface="Corbel" panose="020B0503020204020204" pitchFamily="34" charset="0"/>
              </a:rPr>
              <a:t>Visibilidad</a:t>
            </a:r>
          </a:p>
          <a:p>
            <a:pPr marL="0" indent="0" algn="ctr">
              <a:buNone/>
            </a:pPr>
            <a:r>
              <a:rPr lang="es-ES" sz="3600" smtClean="0">
                <a:latin typeface="Corbel" panose="020B0503020204020204" pitchFamily="34" charset="0"/>
              </a:rPr>
              <a:t>Colaboración</a:t>
            </a:r>
          </a:p>
          <a:p>
            <a:endParaRPr lang="es-ES" sz="360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s-ES" sz="4000" b="1">
                <a:solidFill>
                  <a:srgbClr val="002060"/>
                </a:solidFill>
                <a:latin typeface="Verdana" panose="020B0604030504040204" pitchFamily="34" charset="0"/>
              </a:rPr>
              <a:t>Seis preguntas básicas</a:t>
            </a:r>
          </a:p>
        </p:txBody>
      </p:sp>
      <p:sp>
        <p:nvSpPr>
          <p:cNvPr id="3" name="Tijdelijke aanduiding voor inhoud 2"/>
          <p:cNvSpPr>
            <a:spLocks noGrp="1"/>
          </p:cNvSpPr>
          <p:nvPr>
            <p:ph idx="1"/>
          </p:nvPr>
        </p:nvSpPr>
        <p:spPr/>
        <p:txBody>
          <a:bodyPr/>
          <a:lstStyle/>
          <a:p>
            <a:pPr marL="514350" indent="-514350">
              <a:buFont typeface="+mj-lt"/>
              <a:buAutoNum type="arabicPeriod"/>
            </a:pPr>
            <a:r>
              <a:rPr lang="es-ES" dirty="0" smtClean="0">
                <a:latin typeface="Corbel" panose="020B0503020204020204" pitchFamily="34" charset="0"/>
              </a:rPr>
              <a:t>¿Cuál es su objetivo?</a:t>
            </a:r>
          </a:p>
          <a:p>
            <a:pPr marL="514350" indent="-514350">
              <a:buFont typeface="+mj-lt"/>
              <a:buAutoNum type="arabicPeriod"/>
            </a:pPr>
            <a:r>
              <a:rPr lang="es-ES" dirty="0" smtClean="0">
                <a:latin typeface="Corbel" panose="020B0503020204020204" pitchFamily="34" charset="0"/>
              </a:rPr>
              <a:t>¿Quién es su público objetivo?</a:t>
            </a:r>
          </a:p>
          <a:p>
            <a:pPr marL="514350" indent="-514350">
              <a:buFont typeface="+mj-lt"/>
              <a:buAutoNum type="arabicPeriod"/>
            </a:pPr>
            <a:r>
              <a:rPr lang="es-ES" dirty="0" smtClean="0">
                <a:latin typeface="Corbel" panose="020B0503020204020204" pitchFamily="34" charset="0"/>
              </a:rPr>
              <a:t>¿Cuál es su mensaje?</a:t>
            </a:r>
          </a:p>
          <a:p>
            <a:pPr marL="514350" indent="-514350">
              <a:buFont typeface="+mj-lt"/>
              <a:buAutoNum type="arabicPeriod"/>
            </a:pPr>
            <a:r>
              <a:rPr lang="es-ES" dirty="0" smtClean="0">
                <a:latin typeface="Corbel" panose="020B0503020204020204" pitchFamily="34" charset="0"/>
              </a:rPr>
              <a:t>¿Quién es el mensajero?</a:t>
            </a:r>
          </a:p>
          <a:p>
            <a:pPr marL="514350" indent="-514350">
              <a:buFont typeface="+mj-lt"/>
              <a:buAutoNum type="arabicPeriod"/>
            </a:pPr>
            <a:r>
              <a:rPr lang="es-ES" dirty="0" smtClean="0">
                <a:latin typeface="Corbel" panose="020B0503020204020204" pitchFamily="34" charset="0"/>
              </a:rPr>
              <a:t>¿Cuáles son sus medios de comunicación?</a:t>
            </a:r>
          </a:p>
          <a:p>
            <a:pPr marL="514350" indent="-514350">
              <a:buFont typeface="+mj-lt"/>
              <a:buAutoNum type="arabicPeriod"/>
            </a:pPr>
            <a:r>
              <a:rPr lang="es-ES" dirty="0" smtClean="0">
                <a:latin typeface="Corbel" panose="020B0503020204020204" pitchFamily="34" charset="0"/>
              </a:rPr>
              <a:t>¿Cuál es su llamada a la acción?</a:t>
            </a:r>
          </a:p>
          <a:p>
            <a:pPr marL="0" indent="0">
              <a:buNone/>
            </a:pPr>
            <a:endParaRPr lang="es-ES" dirty="0">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smtClean="0"/>
                <a:t>P</a:t>
              </a:r>
              <a:r>
                <a:rPr lang="es-ES" sz="2400" smtClean="0"/>
                <a:t> Público</a:t>
              </a:r>
              <a:endParaRPr lang="es-ES"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smtClean="0"/>
                <a:t>O </a:t>
              </a:r>
              <a:r>
                <a:rPr lang="es-ES" sz="2400" smtClean="0"/>
                <a:t>Objetivo</a:t>
              </a:r>
              <a:endParaRPr lang="es-ES" sz="2000"/>
            </a:p>
          </p:txBody>
        </p:sp>
      </p:grpSp>
    </p:spTree>
    <p:extLst>
      <p:ext uri="{BB962C8B-B14F-4D97-AF65-F5344CB8AC3E}">
        <p14:creationId xmlns:p14="http://schemas.microsoft.com/office/powerpoint/2010/main" val="4165044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s-ES" sz="4000" dirty="0" smtClean="0">
                <a:latin typeface="Corbel" panose="020B0503020204020204" pitchFamily="34" charset="0"/>
              </a:rPr>
              <a:t>«Cada día se suben mil millones </a:t>
            </a:r>
          </a:p>
          <a:p>
            <a:pPr marL="0" indent="0">
              <a:buNone/>
            </a:pPr>
            <a:r>
              <a:rPr lang="es-ES" sz="4000" dirty="0" smtClean="0">
                <a:latin typeface="Corbel" panose="020B0503020204020204" pitchFamily="34" charset="0"/>
              </a:rPr>
              <a:t>de fotos a Facebook»</a:t>
            </a:r>
          </a:p>
          <a:p>
            <a:pPr marL="0" indent="0">
              <a:buNone/>
            </a:pPr>
            <a:endParaRPr lang="es-ES" sz="4000" dirty="0">
              <a:latin typeface="Corbel" panose="020B0503020204020204" pitchFamily="34" charset="0"/>
            </a:endParaRPr>
          </a:p>
          <a:p>
            <a:pPr marL="0" indent="0">
              <a:buNone/>
            </a:pPr>
            <a:endParaRPr lang="es-ES" sz="4000" dirty="0" smtClean="0">
              <a:latin typeface="Corbel" panose="020B0503020204020204" pitchFamily="34" charset="0"/>
            </a:endParaRPr>
          </a:p>
          <a:p>
            <a:pPr marL="0" indent="0">
              <a:buNone/>
            </a:pPr>
            <a:r>
              <a:rPr lang="es-ES" sz="3600" dirty="0" smtClean="0">
                <a:solidFill>
                  <a:srgbClr val="002060"/>
                </a:solidFill>
                <a:latin typeface="Corbel" panose="020B0503020204020204" pitchFamily="34" charset="0"/>
              </a:rPr>
              <a:t>«Hecho» </a:t>
            </a:r>
            <a:r>
              <a:rPr lang="es-ES" sz="3600" dirty="0" smtClean="0">
                <a:solidFill>
                  <a:srgbClr val="002060"/>
                </a:solidFill>
                <a:latin typeface="Corbel" panose="020B0503020204020204" pitchFamily="34" charset="0"/>
              </a:rPr>
              <a:t>es mejor que </a:t>
            </a:r>
            <a:r>
              <a:rPr lang="es-ES" sz="3600" dirty="0" smtClean="0">
                <a:solidFill>
                  <a:srgbClr val="002060"/>
                </a:solidFill>
                <a:latin typeface="Corbel" panose="020B0503020204020204" pitchFamily="34" charset="0"/>
              </a:rPr>
              <a:t>«perfecto»</a:t>
            </a:r>
            <a:endParaRPr lang="es-ES" sz="3600" dirty="0" smtClean="0">
              <a:solidFill>
                <a:srgbClr val="002060"/>
              </a:solidFill>
              <a:latin typeface="Corbel" panose="020B0503020204020204" pitchFamily="34" charset="0"/>
            </a:endParaRPr>
          </a:p>
          <a:p>
            <a:pPr marL="0" indent="0">
              <a:buNone/>
            </a:pPr>
            <a:endParaRPr lang="es-ES" sz="4000" dirty="0">
              <a:latin typeface="Corbel" panose="020B0503020204020204" pitchFamily="34" charset="0"/>
            </a:endParaRPr>
          </a:p>
          <a:p>
            <a:pPr marL="0" indent="0">
              <a:buNone/>
            </a:pPr>
            <a:endParaRPr lang="es-ES"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¿Qué es lo que funciona en Facebook?</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s-ES" dirty="0" smtClean="0">
                <a:latin typeface="Corbel" panose="020B0503020204020204" pitchFamily="34" charset="0"/>
              </a:rPr>
              <a:t>Haga que sus publicaciones inciten a la conversación </a:t>
            </a:r>
          </a:p>
          <a:p>
            <a:pPr marL="0" indent="0" algn="ctr">
              <a:buNone/>
            </a:pPr>
            <a:r>
              <a:rPr lang="es-ES" b="1" dirty="0" smtClean="0">
                <a:latin typeface="Corbel" panose="020B0503020204020204" pitchFamily="34" charset="0"/>
              </a:rPr>
              <a:t>Con un tono informal, personal y que invite a responder</a:t>
            </a:r>
          </a:p>
          <a:p>
            <a:pPr marL="0" indent="0" algn="ctr">
              <a:buNone/>
            </a:pPr>
            <a:endParaRPr lang="es-ES" dirty="0" smtClean="0">
              <a:latin typeface="Corbel" panose="020B0503020204020204" pitchFamily="34" charset="0"/>
            </a:endParaRPr>
          </a:p>
          <a:p>
            <a:pPr marL="0" indent="0" algn="ctr">
              <a:buNone/>
            </a:pPr>
            <a:r>
              <a:rPr lang="es-ES" dirty="0">
                <a:latin typeface="Corbel" panose="020B0503020204020204" pitchFamily="34" charset="0"/>
              </a:rPr>
              <a:t>Sea auténtico</a:t>
            </a:r>
          </a:p>
          <a:p>
            <a:pPr marL="0" indent="0" algn="ctr">
              <a:buNone/>
            </a:pPr>
            <a:r>
              <a:rPr lang="es-ES" dirty="0">
                <a:latin typeface="Corbel" panose="020B0503020204020204" pitchFamily="34" charset="0"/>
              </a:rPr>
              <a:t>Utilice elementos visuales</a:t>
            </a:r>
          </a:p>
          <a:p>
            <a:pPr marL="0" indent="0" algn="ctr">
              <a:buNone/>
            </a:pPr>
            <a:r>
              <a:rPr lang="es-ES" dirty="0">
                <a:latin typeface="Corbel" panose="020B0503020204020204" pitchFamily="34" charset="0"/>
              </a:rPr>
              <a:t>Sea sencillo</a:t>
            </a:r>
          </a:p>
          <a:p>
            <a:pPr marL="0" indent="0" algn="ctr">
              <a:buNone/>
            </a:pPr>
            <a:r>
              <a:rPr lang="es-ES" dirty="0">
                <a:latin typeface="Corbel" panose="020B0503020204020204" pitchFamily="34" charset="0"/>
              </a:rPr>
              <a:t>Sea oportuno</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93675"/>
            <a:ext cx="10515600" cy="1325563"/>
          </a:xfrm>
        </p:spPr>
        <p:txBody>
          <a:bodyPr>
            <a:normAutofit/>
          </a:bodyPr>
          <a:lstStyle/>
          <a:p>
            <a:pPr marL="0" indent="0"/>
            <a:r>
              <a:rPr lang="es-ES" sz="4000" b="1" dirty="0">
                <a:solidFill>
                  <a:srgbClr val="002060"/>
                </a:solidFill>
                <a:latin typeface="Verdana" panose="020B0604030504040204" pitchFamily="34" charset="0"/>
              </a:rPr>
              <a:t>Público orgánico frente a público de pago</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s-ES" sz="4000" smtClean="0">
                <a:latin typeface="Corbel" panose="020B0503020204020204" pitchFamily="34" charset="0"/>
              </a:rPr>
              <a:t>El 40 % son «oyentes»</a:t>
            </a:r>
          </a:p>
          <a:p>
            <a:pPr marL="0" indent="0">
              <a:buNone/>
            </a:pPr>
            <a:endParaRPr lang="es-ES" sz="4000">
              <a:latin typeface="Corbel" panose="020B0503020204020204" pitchFamily="34" charset="0"/>
            </a:endParaRPr>
          </a:p>
          <a:p>
            <a:pPr marL="0" indent="0">
              <a:buNone/>
            </a:pPr>
            <a:endParaRPr lang="es-ES" sz="4000" smtClean="0">
              <a:latin typeface="Corbel" panose="020B0503020204020204" pitchFamily="34" charset="0"/>
            </a:endParaRPr>
          </a:p>
          <a:p>
            <a:pPr marL="0" indent="0">
              <a:buNone/>
            </a:pPr>
            <a:endParaRPr lang="es-ES" sz="4000">
              <a:latin typeface="Corbel" panose="020B0503020204020204" pitchFamily="34" charset="0"/>
            </a:endParaRPr>
          </a:p>
          <a:p>
            <a:pPr marL="0" indent="0">
              <a:buNone/>
            </a:pPr>
            <a:r>
              <a:rPr lang="es-ES" b="1" smtClean="0">
                <a:solidFill>
                  <a:srgbClr val="002060"/>
                </a:solidFill>
                <a:latin typeface="Corbel" panose="020B0503020204020204" pitchFamily="34" charset="0"/>
              </a:rPr>
              <a:t>La credibilidad se gana con el tiempo. Sea sincero y coherente.</a:t>
            </a:r>
            <a:endParaRPr lang="es-ES" b="1">
              <a:solidFill>
                <a:srgbClr val="002060"/>
              </a:solidFill>
              <a:latin typeface="Corbel" panose="020B050302020402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es-ES" sz="4000" b="1" dirty="0" smtClean="0">
                <a:solidFill>
                  <a:srgbClr val="002060"/>
                </a:solidFill>
                <a:latin typeface="Verdana" panose="020B0604030504040204" pitchFamily="34" charset="0"/>
              </a:rPr>
              <a:t>¿Qué es lo que funciona </a:t>
            </a:r>
            <a:br>
              <a:rPr lang="es-ES" sz="4000" b="1" dirty="0" smtClean="0">
                <a:solidFill>
                  <a:srgbClr val="002060"/>
                </a:solidFill>
                <a:latin typeface="Verdana" panose="020B0604030504040204" pitchFamily="34" charset="0"/>
              </a:rPr>
            </a:br>
            <a:r>
              <a:rPr lang="es-ES" sz="4000" b="1" dirty="0" smtClean="0">
                <a:solidFill>
                  <a:srgbClr val="002060"/>
                </a:solidFill>
                <a:latin typeface="Verdana" panose="020B0604030504040204" pitchFamily="34" charset="0"/>
              </a:rPr>
              <a:t>en </a:t>
            </a:r>
            <a:r>
              <a:rPr lang="es-ES" sz="4000" b="1" dirty="0" err="1" smtClean="0">
                <a:solidFill>
                  <a:srgbClr val="002060"/>
                </a:solidFill>
                <a:latin typeface="Verdana" panose="020B0604030504040204" pitchFamily="34" charset="0"/>
              </a:rPr>
              <a:t>Twitter</a:t>
            </a:r>
            <a:r>
              <a:rPr lang="es-ES" sz="4000" b="1" dirty="0" smtClean="0">
                <a:solidFill>
                  <a:srgbClr val="002060"/>
                </a:solidFill>
                <a:latin typeface="Verdana" panose="020B0604030504040204" pitchFamily="34" charset="0"/>
              </a:rPr>
              <a:t>?</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748" y="184209"/>
            <a:ext cx="2777505" cy="3740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es-ES" dirty="0" smtClean="0">
                <a:latin typeface="Corbel" panose="020B0503020204020204" pitchFamily="34" charset="0"/>
              </a:rPr>
              <a:t>Contenido basado en datos </a:t>
            </a:r>
            <a:r>
              <a:rPr lang="es-ES" dirty="0" smtClean="0">
                <a:latin typeface="Corbel" panose="020B0503020204020204" pitchFamily="34" charset="0"/>
              </a:rPr>
              <a:t>reales. Lenguaje </a:t>
            </a:r>
            <a:r>
              <a:rPr lang="es-ES" dirty="0" smtClean="0">
                <a:latin typeface="Corbel" panose="020B0503020204020204" pitchFamily="34" charset="0"/>
              </a:rPr>
              <a:t>personal</a:t>
            </a:r>
          </a:p>
          <a:p>
            <a:r>
              <a:rPr lang="es-ES" dirty="0" smtClean="0">
                <a:latin typeface="Corbel" panose="020B0503020204020204" pitchFamily="34" charset="0"/>
              </a:rPr>
              <a:t>Piense en los intereses de su público</a:t>
            </a:r>
          </a:p>
          <a:p>
            <a:r>
              <a:rPr lang="es-ES" dirty="0" smtClean="0">
                <a:latin typeface="Corbel" panose="020B0503020204020204" pitchFamily="34" charset="0"/>
              </a:rPr>
              <a:t>Contenido cotidiano</a:t>
            </a:r>
          </a:p>
          <a:p>
            <a:r>
              <a:rPr lang="es-ES" dirty="0" smtClean="0">
                <a:latin typeface="Corbel" panose="020B0503020204020204" pitchFamily="34" charset="0"/>
              </a:rPr>
              <a:t>Sugerencia: ofrecer sesiones de preguntas y respuestas</a:t>
            </a:r>
          </a:p>
          <a:p>
            <a:r>
              <a:rPr lang="es-ES" dirty="0" smtClean="0">
                <a:latin typeface="Corbel" panose="020B0503020204020204" pitchFamily="34" charset="0"/>
              </a:rPr>
              <a:t>No espere, sitúese en el momento</a:t>
            </a:r>
          </a:p>
          <a:p>
            <a:pPr marL="0" indent="0">
              <a:buNone/>
            </a:pPr>
            <a:endParaRPr lang="es-ES" dirty="0" smtClean="0">
              <a:latin typeface="Corbel" panose="020B0503020204020204" pitchFamily="34" charset="0"/>
            </a:endParaRPr>
          </a:p>
          <a:p>
            <a:pPr marL="0" indent="0">
              <a:buNone/>
            </a:pPr>
            <a:r>
              <a:rPr lang="es-ES" dirty="0" smtClean="0">
                <a:solidFill>
                  <a:srgbClr val="002060"/>
                </a:solidFill>
                <a:latin typeface="Corbel" panose="020B0503020204020204" pitchFamily="34" charset="0"/>
              </a:rPr>
              <a:t>Lo que cuenta es el público objetivo y los momentos </a:t>
            </a:r>
            <a:r>
              <a:rPr lang="es-ES" dirty="0" smtClean="0">
                <a:solidFill>
                  <a:srgbClr val="002060"/>
                </a:solidFill>
                <a:latin typeface="Corbel" panose="020B0503020204020204" pitchFamily="34" charset="0"/>
              </a:rPr>
              <a:t>objetivo</a:t>
            </a:r>
            <a:endParaRPr lang="es-ES" dirty="0" smtClean="0">
              <a:solidFill>
                <a:srgbClr val="002060"/>
              </a:solidFill>
              <a:latin typeface="Corbel" panose="020B0503020204020204" pitchFamily="34" charset="0"/>
            </a:endParaRPr>
          </a:p>
          <a:p>
            <a:endParaRPr lang="es-ES" dirty="0" smtClean="0">
              <a:latin typeface="Corbel" panose="020B0503020204020204" pitchFamily="34" charset="0"/>
            </a:endParaRPr>
          </a:p>
          <a:p>
            <a:pPr marL="0" indent="0">
              <a:buNone/>
            </a:pPr>
            <a:endParaRPr lang="es-ES" dirty="0">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s-ES" sz="4000" b="1" smtClean="0">
                <a:solidFill>
                  <a:srgbClr val="002060"/>
                </a:solidFill>
                <a:latin typeface="Verdana" panose="020B0604030504040204" pitchFamily="34" charset="0"/>
              </a:rPr>
              <a:t>Pausa para el té</a:t>
            </a:r>
            <a:endParaRPr lang="es-ES"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s-ES" sz="2800" smtClean="0">
                <a:latin typeface="Corbel" panose="020B0503020204020204" pitchFamily="34" charset="0"/>
              </a:rPr>
              <a:t>15:30 – 15:45</a:t>
            </a:r>
            <a:endParaRPr lang="es-ES"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dirty="0">
                <a:solidFill>
                  <a:srgbClr val="002060"/>
                </a:solidFill>
                <a:latin typeface="Verdana" panose="020B0604030504040204" pitchFamily="34" charset="0"/>
              </a:rPr>
              <a:t>¿Va por </a:t>
            </a:r>
            <a:r>
              <a:rPr lang="es-ES" sz="4000" b="1" dirty="0" smtClean="0">
                <a:solidFill>
                  <a:srgbClr val="002060"/>
                </a:solidFill>
                <a:latin typeface="Verdana" panose="020B0604030504040204" pitchFamily="34" charset="0"/>
              </a:rPr>
              <a:t>buen </a:t>
            </a:r>
            <a:r>
              <a:rPr lang="es-ES" sz="4000" b="1" dirty="0">
                <a:solidFill>
                  <a:srgbClr val="002060"/>
                </a:solidFill>
                <a:latin typeface="Verdana" panose="020B0604030504040204" pitchFamily="34" charset="0"/>
              </a:rPr>
              <a:t>camino?</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¿Qué hacer ante el discurso del odio?</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es-ES" smtClean="0">
                <a:latin typeface="Corbel" panose="020B0503020204020204" pitchFamily="34" charset="0"/>
              </a:rPr>
              <a:t>Responder</a:t>
            </a:r>
          </a:p>
          <a:p>
            <a:r>
              <a:rPr lang="es-ES" smtClean="0">
                <a:latin typeface="Corbel" panose="020B0503020204020204" pitchFamily="34" charset="0"/>
              </a:rPr>
              <a:t>Denunciar</a:t>
            </a:r>
          </a:p>
          <a:p>
            <a:r>
              <a:rPr lang="es-ES" smtClean="0">
                <a:latin typeface="Corbel" panose="020B0503020204020204" pitchFamily="34" charset="0"/>
              </a:rPr>
              <a:t>Ignorar</a:t>
            </a:r>
          </a:p>
          <a:p>
            <a:r>
              <a:rPr lang="es-ES" smtClean="0">
                <a:latin typeface="Corbel" panose="020B0503020204020204" pitchFamily="34" charset="0"/>
              </a:rPr>
              <a:t>Ocultar</a:t>
            </a:r>
          </a:p>
          <a:p>
            <a:r>
              <a:rPr lang="es-ES" smtClean="0">
                <a:latin typeface="Corbel" panose="020B0503020204020204" pitchFamily="34" charset="0"/>
              </a:rPr>
              <a:t>Bloquear, eliminar</a:t>
            </a:r>
            <a:endParaRPr lang="es-ES">
              <a:latin typeface="Corbel" panose="020B0503020204020204" pitchFamily="34" charset="0"/>
            </a:endParaRPr>
          </a:p>
        </p:txBody>
      </p:sp>
      <p:pic>
        <p:nvPicPr>
          <p:cNvPr id="8" name="Afbeelding 7"/>
          <p:cNvPicPr/>
          <p:nvPr/>
        </p:nvPicPr>
        <p:blipFill>
          <a:blip r:embed="rId6">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00100" y="1645479"/>
            <a:ext cx="6299579" cy="1325563"/>
          </a:xfrm>
        </p:spPr>
        <p:txBody>
          <a:bodyPr>
            <a:normAutofit fontScale="90000"/>
          </a:bodyPr>
          <a:lstStyle/>
          <a:p>
            <a:r>
              <a:rPr lang="es-ES" sz="4000" b="1" dirty="0">
                <a:solidFill>
                  <a:srgbClr val="002060"/>
                </a:solidFill>
                <a:latin typeface="Verdana" panose="020B0604030504040204" pitchFamily="34" charset="0"/>
              </a:rPr>
              <a:t>Guía de información sobre el </a:t>
            </a:r>
            <a:r>
              <a:rPr lang="es-ES" sz="4000" b="1" dirty="0" smtClean="0">
                <a:solidFill>
                  <a:srgbClr val="002060"/>
                </a:solidFill>
                <a:latin typeface="Verdana" panose="020B0604030504040204" pitchFamily="34" charset="0"/>
              </a:rPr>
              <a:t/>
            </a:r>
            <a:br>
              <a:rPr lang="es-ES" sz="4000" b="1" dirty="0" smtClean="0">
                <a:solidFill>
                  <a:srgbClr val="002060"/>
                </a:solidFill>
                <a:latin typeface="Verdana" panose="020B0604030504040204" pitchFamily="34" charset="0"/>
              </a:rPr>
            </a:br>
            <a:r>
              <a:rPr lang="es-ES" sz="4000" b="1" dirty="0" err="1" smtClean="0">
                <a:solidFill>
                  <a:srgbClr val="002060"/>
                </a:solidFill>
                <a:latin typeface="Verdana" panose="020B0604030504040204" pitchFamily="34" charset="0"/>
              </a:rPr>
              <a:t>contradiscurso</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es-ES" dirty="0" smtClean="0">
                <a:latin typeface="Corbel" panose="020B0503020204020204" pitchFamily="34" charset="0"/>
              </a:rPr>
              <a:t>Online Civil </a:t>
            </a:r>
            <a:r>
              <a:rPr lang="es-ES" dirty="0" err="1" smtClean="0">
                <a:latin typeface="Corbel" panose="020B0503020204020204" pitchFamily="34" charset="0"/>
              </a:rPr>
              <a:t>Courage</a:t>
            </a:r>
            <a:r>
              <a:rPr lang="es-ES" dirty="0" smtClean="0">
                <a:latin typeface="Corbel" panose="020B0503020204020204" pitchFamily="34" charset="0"/>
              </a:rPr>
              <a:t> </a:t>
            </a:r>
            <a:r>
              <a:rPr lang="es-ES" dirty="0" err="1" smtClean="0">
                <a:latin typeface="Corbel" panose="020B0503020204020204" pitchFamily="34" charset="0"/>
              </a:rPr>
              <a:t>Initiative</a:t>
            </a:r>
            <a:r>
              <a:rPr lang="es-ES" dirty="0" smtClean="0">
                <a:latin typeface="Corbel" panose="020B0503020204020204" pitchFamily="34" charset="0"/>
              </a:rPr>
              <a:t>, OCCI </a:t>
            </a:r>
          </a:p>
          <a:p>
            <a:pPr marL="0" indent="0">
              <a:buNone/>
            </a:pPr>
            <a:r>
              <a:rPr lang="es-ES" dirty="0" smtClean="0">
                <a:latin typeface="Corbel" panose="020B0503020204020204" pitchFamily="34" charset="0"/>
              </a:rPr>
              <a:t>EN, DE, FR</a:t>
            </a:r>
            <a:endParaRPr lang="es-ES" sz="1400" u="sng" dirty="0" smtClean="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r>
              <a:t/>
            </a:r>
            <a:br/>
            <a:r>
              <a:rPr lang="es-ES" b="1" smtClean="0">
                <a:solidFill>
                  <a:srgbClr val="002060"/>
                </a:solidFill>
                <a:latin typeface="Corbel" panose="020B0503020204020204" pitchFamily="34" charset="0"/>
              </a:rPr>
              <a:t>Contenido</a:t>
            </a:r>
          </a:p>
          <a:p>
            <a:pPr>
              <a:buFont typeface="Wingdings" panose="05000000000000000000" pitchFamily="2" charset="2"/>
              <a:buChar char="§"/>
            </a:pPr>
            <a:r>
              <a:rPr lang="es-ES" smtClean="0">
                <a:latin typeface="Corbel" panose="020B0503020204020204" pitchFamily="34" charset="0"/>
              </a:rPr>
              <a:t>Planificar una campaña</a:t>
            </a:r>
            <a:endParaRPr lang="es-ES">
              <a:latin typeface="Corbel" panose="020B0503020204020204" pitchFamily="34" charset="0"/>
            </a:endParaRPr>
          </a:p>
          <a:p>
            <a:pPr>
              <a:buFont typeface="Wingdings" panose="05000000000000000000" pitchFamily="2" charset="2"/>
              <a:buChar char="§"/>
            </a:pPr>
            <a:r>
              <a:rPr lang="es-ES">
                <a:latin typeface="Corbel" panose="020B0503020204020204" pitchFamily="34" charset="0"/>
              </a:rPr>
              <a:t>Crear contenido</a:t>
            </a:r>
          </a:p>
          <a:p>
            <a:pPr>
              <a:buFont typeface="Wingdings" panose="05000000000000000000" pitchFamily="2" charset="2"/>
              <a:buChar char="§"/>
            </a:pPr>
            <a:r>
              <a:rPr lang="es-ES">
                <a:latin typeface="Corbel" panose="020B0503020204020204" pitchFamily="34" charset="0"/>
              </a:rPr>
              <a:t>Poner una campaña en circulación </a:t>
            </a:r>
          </a:p>
          <a:p>
            <a:pPr>
              <a:buFont typeface="Wingdings" panose="05000000000000000000" pitchFamily="2" charset="2"/>
              <a:buChar char="§"/>
            </a:pPr>
            <a:r>
              <a:rPr lang="es-ES">
                <a:latin typeface="Corbel" panose="020B0503020204020204" pitchFamily="34" charset="0"/>
              </a:rPr>
              <a:t>Publicidad en Internet</a:t>
            </a:r>
          </a:p>
          <a:p>
            <a:pPr>
              <a:buFont typeface="Wingdings" panose="05000000000000000000" pitchFamily="2" charset="2"/>
              <a:buChar char="§"/>
            </a:pPr>
            <a:r>
              <a:rPr lang="es-ES">
                <a:latin typeface="Corbel" panose="020B0503020204020204" pitchFamily="34" charset="0"/>
              </a:rPr>
              <a:t>Involucrar a los públicos</a:t>
            </a:r>
          </a:p>
          <a:p>
            <a:pPr>
              <a:buFont typeface="Wingdings" panose="05000000000000000000" pitchFamily="2" charset="2"/>
              <a:buChar char="§"/>
            </a:pPr>
            <a:r>
              <a:rPr lang="es-ES">
                <a:latin typeface="Corbel" panose="020B0503020204020204" pitchFamily="34" charset="0"/>
              </a:rPr>
              <a:t>Evaluar las campañas</a:t>
            </a:r>
          </a:p>
          <a:p>
            <a:pPr>
              <a:buFont typeface="Wingdings" panose="05000000000000000000" pitchFamily="2" charset="2"/>
              <a:buChar char="§"/>
            </a:pPr>
            <a:r>
              <a:rPr lang="es-ES">
                <a:latin typeface="Corbel" panose="020B0503020204020204" pitchFamily="34" charset="0"/>
              </a:rPr>
              <a:t>Herramientas y recursos</a:t>
            </a:r>
          </a:p>
          <a:p>
            <a:pPr marL="0" indent="0">
              <a:buNone/>
            </a:pPr>
            <a:endParaRPr lang="es-ES" smtClean="0">
              <a:latin typeface="Corbel" panose="020B0503020204020204" pitchFamily="34" charset="0"/>
            </a:endParaRPr>
          </a:p>
          <a:p>
            <a:pPr marL="0" indent="0">
              <a:buNone/>
            </a:pPr>
            <a:endParaRPr lang="es-ES" smtClean="0">
              <a:latin typeface="Corbel" panose="020B0503020204020204" pitchFamily="34" charset="0"/>
            </a:endParaRPr>
          </a:p>
          <a:p>
            <a:pPr marL="0" indent="0">
              <a:buNone/>
            </a:pPr>
            <a:endParaRPr lang="es-ES">
              <a:latin typeface="Corbel" panose="020B0503020204020204" pitchFamily="34" charset="0"/>
            </a:endParaRPr>
          </a:p>
          <a:p>
            <a:pPr marL="0" indent="0">
              <a:buNone/>
            </a:pPr>
            <a:endParaRPr lang="es-ES" smtClean="0">
              <a:latin typeface="Corbel" panose="020B0503020204020204" pitchFamily="34" charset="0"/>
            </a:endParaRPr>
          </a:p>
          <a:p>
            <a:pPr marL="0" indent="0">
              <a:buNone/>
            </a:pPr>
            <a:endParaRPr lang="es-ES">
              <a:latin typeface="Corbel" panose="020B0503020204020204" pitchFamily="34" charset="0"/>
            </a:endParaRPr>
          </a:p>
          <a:p>
            <a:pPr marL="0" indent="0">
              <a:buNone/>
            </a:pPr>
            <a:endParaRPr lang="es-ES" smtClean="0">
              <a:latin typeface="Corbel" panose="020B0503020204020204" pitchFamily="34" charset="0"/>
            </a:endParaRPr>
          </a:p>
          <a:p>
            <a:pPr marL="0" indent="0">
              <a:buNone/>
            </a:pPr>
            <a:endParaRPr lang="es-ES">
              <a:latin typeface="Corbel" panose="020B0503020204020204" pitchFamily="34" charset="0"/>
            </a:endParaRPr>
          </a:p>
          <a:p>
            <a:pPr marL="0" indent="0">
              <a:buNone/>
            </a:pPr>
            <a:endParaRPr lang="es-ES" smtClean="0">
              <a:latin typeface="Corbel" panose="020B0503020204020204" pitchFamily="34" charset="0"/>
            </a:endParaRPr>
          </a:p>
          <a:p>
            <a:pPr marL="0" indent="0">
              <a:buNone/>
            </a:pPr>
            <a:endParaRPr lang="es-ES">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es-ES" sz="1400"/>
              <a:t>Institute of Strategic Dialogue, ISD, 2016 </a:t>
            </a:r>
            <a:endParaRPr lang="es-ES" sz="1400" smtClean="0"/>
          </a:p>
          <a:p>
            <a:r>
              <a:rPr lang="es-ES" sz="1400" smtClean="0"/>
              <a:t>http://www.strategicdialogue.org/wp-content/uploads/2016/06/Counter-narrative-Handbook_1.pdf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sz="4000" b="1" smtClean="0">
                <a:solidFill>
                  <a:srgbClr val="002060"/>
                </a:solidFill>
                <a:latin typeface="Verdana" panose="020B0604030504040204" pitchFamily="34" charset="0"/>
              </a:rPr>
              <a:t>Ejercicio</a:t>
            </a:r>
            <a:endParaRPr lang="es-ES"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es-ES" dirty="0" smtClean="0">
                <a:latin typeface="Corbel" panose="020B0503020204020204" pitchFamily="34" charset="0"/>
              </a:rPr>
              <a:t>En grupos pequeños (de tres o cuatro personas)</a:t>
            </a:r>
          </a:p>
          <a:p>
            <a:pPr marL="0" indent="0" algn="ctr">
              <a:buNone/>
            </a:pPr>
            <a:r>
              <a:rPr lang="es-ES" b="1" dirty="0" smtClean="0">
                <a:latin typeface="Corbel" panose="020B0503020204020204" pitchFamily="34" charset="0"/>
              </a:rPr>
              <a:t>Busque una o más de las herramientas, tutoriales o manuales que se han presentado</a:t>
            </a:r>
          </a:p>
          <a:p>
            <a:pPr marL="0" indent="0" algn="ctr">
              <a:buNone/>
            </a:pPr>
            <a:r>
              <a:rPr lang="es-ES" b="1" dirty="0" smtClean="0">
                <a:latin typeface="Corbel" panose="020B0503020204020204" pitchFamily="34" charset="0"/>
              </a:rPr>
              <a:t>Examine el material</a:t>
            </a:r>
          </a:p>
          <a:p>
            <a:pPr marL="0" indent="0" algn="ctr">
              <a:buNone/>
            </a:pPr>
            <a:r>
              <a:rPr lang="es-ES" b="1" dirty="0" smtClean="0">
                <a:latin typeface="Corbel" panose="020B0503020204020204" pitchFamily="34" charset="0"/>
              </a:rPr>
              <a:t>Debata las posibilidades de aplicarlo a su campaña</a:t>
            </a:r>
          </a:p>
          <a:p>
            <a:pPr marL="0" indent="0" algn="ctr">
              <a:buNone/>
            </a:pPr>
            <a:r>
              <a:rPr lang="es-ES" b="1" dirty="0" smtClean="0">
                <a:latin typeface="Corbel" panose="020B0503020204020204" pitchFamily="34" charset="0"/>
              </a:rPr>
              <a:t>Si sobra tiempo, hablaremos sobre las conclusiones en </a:t>
            </a:r>
            <a:r>
              <a:rPr lang="es-ES" b="1" dirty="0" smtClean="0">
                <a:latin typeface="Corbel" panose="020B0503020204020204" pitchFamily="34" charset="0"/>
              </a:rPr>
              <a:t>común</a:t>
            </a:r>
            <a:endParaRPr lang="es-ES" b="1" dirty="0" smtClean="0">
              <a:latin typeface="Corbel" panose="020B0503020204020204" pitchFamily="34" charset="0"/>
            </a:endParaRPr>
          </a:p>
          <a:p>
            <a:pPr marL="0" indent="0" algn="ctr">
              <a:buNone/>
            </a:pPr>
            <a:r>
              <a:rPr lang="es-ES" dirty="0" smtClean="0">
                <a:latin typeface="Corbel" panose="020B0503020204020204" pitchFamily="34" charset="0"/>
              </a:rPr>
              <a:t>15 minutos</a:t>
            </a:r>
            <a:endParaRPr lang="es-E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dirty="0" smtClean="0">
                <a:solidFill>
                  <a:srgbClr val="002060"/>
                </a:solidFill>
                <a:latin typeface="Verdana" panose="020B0604030504040204" pitchFamily="34" charset="0"/>
              </a:rPr>
              <a:t>Herramientas, tutoriales y manuales</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85000" lnSpcReduction="20000"/>
          </a:bodyPr>
          <a:lstStyle/>
          <a:p>
            <a:pPr marL="0" indent="0">
              <a:buNone/>
            </a:pPr>
            <a:r>
              <a:rPr lang="es-ES" sz="1600" b="1" dirty="0">
                <a:latin typeface="Corbel" panose="020B0503020204020204" pitchFamily="34" charset="0"/>
              </a:rPr>
              <a:t>Guía de información sobre el </a:t>
            </a:r>
            <a:r>
              <a:rPr lang="es-ES" sz="1600" b="1" dirty="0" err="1">
                <a:latin typeface="Corbel" panose="020B0503020204020204" pitchFamily="34" charset="0"/>
              </a:rPr>
              <a:t>contradiscurso</a:t>
            </a:r>
            <a:endParaRPr lang="es-ES" sz="1600" b="1" dirty="0">
              <a:latin typeface="Corbel" panose="020B0503020204020204" pitchFamily="34" charset="0"/>
            </a:endParaRPr>
          </a:p>
          <a:p>
            <a:pPr marL="0" indent="0">
              <a:buNone/>
            </a:pPr>
            <a:r>
              <a:rPr lang="es-ES" sz="1600" dirty="0" smtClean="0">
                <a:latin typeface="Corbel" panose="020B0503020204020204" pitchFamily="34" charset="0"/>
                <a:hlinkClick r:id="rId3"/>
              </a:rPr>
              <a:t>http://www.strategicdialogue.org/wp-content/uploads/2016/06/OCCI-Counterspeech-Information-Pack-English.pdf</a:t>
            </a:r>
            <a:endParaRPr lang="es-ES" sz="1600" dirty="0">
              <a:latin typeface="Corbel" panose="020B0503020204020204" pitchFamily="34" charset="0"/>
            </a:endParaRPr>
          </a:p>
          <a:p>
            <a:pPr marL="0" indent="0">
              <a:buNone/>
            </a:pPr>
            <a:r>
              <a:rPr lang="es-ES" sz="1600" b="1" dirty="0">
                <a:latin typeface="Corbel" panose="020B0503020204020204" pitchFamily="34" charset="0"/>
              </a:rPr>
              <a:t>Manual de </a:t>
            </a:r>
            <a:r>
              <a:rPr lang="es-ES" sz="1600" b="1" dirty="0" err="1">
                <a:latin typeface="Corbel" panose="020B0503020204020204" pitchFamily="34" charset="0"/>
              </a:rPr>
              <a:t>contranarrativa</a:t>
            </a:r>
            <a:endParaRPr lang="es-ES" sz="1600" b="1" dirty="0">
              <a:latin typeface="Corbel" panose="020B0503020204020204" pitchFamily="34" charset="0"/>
            </a:endParaRPr>
          </a:p>
          <a:p>
            <a:pPr marL="0" indent="0">
              <a:buNone/>
            </a:pPr>
            <a:r>
              <a:rPr lang="es-ES" sz="1600" dirty="0" smtClean="0">
                <a:latin typeface="Corbel" panose="020B0503020204020204" pitchFamily="34" charset="0"/>
                <a:hlinkClick r:id="rId4"/>
              </a:rPr>
              <a:t>http://www.strategicdialogue.org/wp-content/uploads/2016/06/Counter-narrative-Handbook_1.pdf</a:t>
            </a:r>
            <a:endParaRPr lang="es-ES" sz="1600" dirty="0">
              <a:latin typeface="Corbel" panose="020B0503020204020204" pitchFamily="34" charset="0"/>
            </a:endParaRPr>
          </a:p>
          <a:p>
            <a:pPr marL="0" indent="0">
              <a:buNone/>
            </a:pPr>
            <a:r>
              <a:rPr lang="es-ES" sz="1600" dirty="0" smtClean="0">
                <a:latin typeface="Corbel" panose="020B0503020204020204" pitchFamily="34" charset="0"/>
                <a:hlinkClick r:id="rId5"/>
              </a:rPr>
              <a:t>www.counternarratives.org</a:t>
            </a:r>
            <a:endParaRPr lang="es-ES" sz="1600" dirty="0" smtClean="0">
              <a:latin typeface="Corbel" panose="020B0503020204020204" pitchFamily="34" charset="0"/>
            </a:endParaRPr>
          </a:p>
          <a:p>
            <a:pPr marL="0" indent="0">
              <a:buNone/>
            </a:pPr>
            <a:r>
              <a:rPr lang="es-ES" sz="1600" u="sng" dirty="0">
                <a:hlinkClick r:id="rId3"/>
              </a:rPr>
              <a:t>http://www.strategicdialogue.org/wp-content/uploads/2016/06/OCCI-Counterspeech-Information-Pack-English.pdf</a:t>
            </a:r>
            <a:r>
              <a:rPr lang="es-ES" dirty="0" smtClean="0"/>
              <a:t> </a:t>
            </a:r>
            <a:r>
              <a:rPr lang="es-ES" sz="1600" b="1" dirty="0" smtClean="0">
                <a:latin typeface="Corbel" panose="020B0503020204020204" pitchFamily="34" charset="0"/>
              </a:rPr>
              <a:t>(documento de diez páginas) </a:t>
            </a:r>
          </a:p>
          <a:p>
            <a:pPr marL="0" indent="0">
              <a:buNone/>
            </a:pPr>
            <a:r>
              <a:rPr lang="es-ES" sz="1600" b="1" dirty="0" smtClean="0">
                <a:latin typeface="Corbel" panose="020B0503020204020204" pitchFamily="34" charset="0"/>
              </a:rPr>
              <a:t>Manual sobre campañas en </a:t>
            </a:r>
            <a:r>
              <a:rPr lang="es-ES" sz="1600" b="1" dirty="0" err="1" smtClean="0">
                <a:latin typeface="Corbel" panose="020B0503020204020204" pitchFamily="34" charset="0"/>
              </a:rPr>
              <a:t>Twitter</a:t>
            </a:r>
            <a:endParaRPr lang="es-ES" sz="1600" b="1" dirty="0" smtClean="0">
              <a:latin typeface="Corbel" panose="020B0503020204020204" pitchFamily="34" charset="0"/>
            </a:endParaRPr>
          </a:p>
          <a:p>
            <a:pPr marL="0" indent="0">
              <a:buNone/>
            </a:pPr>
            <a:r>
              <a:rPr lang="es-ES" sz="1600" dirty="0" smtClean="0">
                <a:latin typeface="Corbel" panose="020B0503020204020204" pitchFamily="34" charset="0"/>
                <a:hlinkClick r:id="rId6"/>
              </a:rPr>
              <a:t>http://esmeefairbairn.org.uk/</a:t>
            </a:r>
            <a:endParaRPr lang="es-ES" sz="1600" dirty="0">
              <a:latin typeface="Corbel" panose="020B0503020204020204" pitchFamily="34" charset="0"/>
            </a:endParaRPr>
          </a:p>
          <a:p>
            <a:pPr marL="0" indent="0">
              <a:buNone/>
            </a:pPr>
            <a:r>
              <a:rPr lang="es-ES" sz="1600" b="1" dirty="0">
                <a:latin typeface="Corbel" panose="020B0503020204020204" pitchFamily="34" charset="0"/>
              </a:rPr>
              <a:t>Facebook para pymes</a:t>
            </a:r>
            <a:endParaRPr lang="es-ES" sz="1600" dirty="0">
              <a:latin typeface="Corbel" panose="020B0503020204020204" pitchFamily="34" charset="0"/>
            </a:endParaRPr>
          </a:p>
          <a:p>
            <a:pPr marL="0" indent="0">
              <a:buNone/>
            </a:pPr>
            <a:r>
              <a:rPr lang="es-ES" sz="1600" dirty="0" smtClean="0">
                <a:latin typeface="Corbel" panose="020B0503020204020204" pitchFamily="34" charset="0"/>
                <a:hlinkClick r:id="rId7"/>
              </a:rPr>
              <a:t>https</a:t>
            </a:r>
            <a:r>
              <a:rPr lang="es-ES" sz="1600" dirty="0" smtClean="0">
                <a:latin typeface="Corbel" panose="020B0503020204020204" pitchFamily="34" charset="0"/>
                <a:hlinkClick r:id="rId7"/>
              </a:rPr>
              <a:t>://www.facebook.com/blueprint?attachment_canonical_url=https%3A%2F%2Fwww.facebook.com%2Fblueprint</a:t>
            </a:r>
            <a:endParaRPr lang="es-ES" sz="1600" dirty="0">
              <a:latin typeface="Corbel" panose="020B0503020204020204" pitchFamily="34" charset="0"/>
            </a:endParaRPr>
          </a:p>
          <a:p>
            <a:pPr marL="0" indent="0">
              <a:buNone/>
            </a:pPr>
            <a:r>
              <a:rPr lang="es-ES" sz="1600" b="1" dirty="0">
                <a:latin typeface="Corbel" panose="020B0503020204020204" pitchFamily="34" charset="0"/>
              </a:rPr>
              <a:t>Anuncios de Facebook para organizaciones sin ánimo de lucro</a:t>
            </a:r>
          </a:p>
          <a:p>
            <a:pPr marL="0" indent="0">
              <a:buNone/>
            </a:pPr>
            <a:r>
              <a:rPr lang="es-ES" sz="1600" dirty="0" smtClean="0">
                <a:latin typeface="Corbel" panose="020B0503020204020204" pitchFamily="34" charset="0"/>
                <a:hlinkClick r:id="rId8"/>
              </a:rPr>
              <a:t>https://nonprofits.fb.com/topic/ads/</a:t>
            </a:r>
            <a:endParaRPr lang="es-ES" sz="1600" dirty="0">
              <a:latin typeface="Corbel" panose="020B0503020204020204" pitchFamily="34" charset="0"/>
            </a:endParaRPr>
          </a:p>
          <a:p>
            <a:pPr marL="0" indent="0">
              <a:buNone/>
            </a:pPr>
            <a:r>
              <a:rPr lang="es-ES" sz="1600" b="1" dirty="0">
                <a:latin typeface="Corbel" panose="020B0503020204020204" pitchFamily="34" charset="0"/>
              </a:rPr>
              <a:t>Programa de YouTube para organizaciones sin ánimo de lucro</a:t>
            </a:r>
          </a:p>
          <a:p>
            <a:pPr marL="0" indent="0">
              <a:buNone/>
            </a:pPr>
            <a:r>
              <a:rPr lang="es-ES" sz="1600" dirty="0" smtClean="0">
                <a:latin typeface="Corbel" panose="020B0503020204020204" pitchFamily="34" charset="0"/>
                <a:hlinkClick r:id="rId9"/>
              </a:rPr>
              <a:t>https://www.youtube.com/nonprofits</a:t>
            </a:r>
            <a:endParaRPr lang="es-ES" sz="1600" dirty="0" smtClean="0">
              <a:latin typeface="Corbel" panose="020B0503020204020204" pitchFamily="34" charset="0"/>
            </a:endParaRPr>
          </a:p>
          <a:p>
            <a:pPr marL="0" indent="0">
              <a:buNone/>
            </a:pPr>
            <a:r>
              <a:rPr lang="es-ES" sz="1600" dirty="0" smtClean="0">
                <a:latin typeface="Corbel" panose="020B0503020204020204" pitchFamily="34" charset="0"/>
                <a:hlinkClick r:id="rId10"/>
              </a:rPr>
              <a:t>https://www.youtube.com/watch?feature=player_embedded&amp;v=YpKAtk5C0lM</a:t>
            </a:r>
            <a:endParaRPr lang="es-ES" sz="1600" dirty="0">
              <a:latin typeface="Corbel" panose="020B0503020204020204" pitchFamily="34" charset="0"/>
            </a:endParaRPr>
          </a:p>
          <a:p>
            <a:pPr marL="0" indent="0">
              <a:buNone/>
            </a:pPr>
            <a:r>
              <a:rPr lang="es-ES" sz="1600" b="1" dirty="0">
                <a:latin typeface="Corbel" panose="020B0503020204020204" pitchFamily="34" charset="0"/>
              </a:rPr>
              <a:t>Los diez conceptos fundamentales de YouTube</a:t>
            </a:r>
          </a:p>
          <a:p>
            <a:pPr marL="0" indent="0">
              <a:buNone/>
            </a:pPr>
            <a:r>
              <a:rPr lang="es-ES" sz="1600" dirty="0" smtClean="0">
                <a:latin typeface="Corbel" panose="020B0503020204020204" pitchFamily="34" charset="0"/>
                <a:hlinkClick r:id="rId11"/>
              </a:rPr>
              <a:t>http://Bit.ly/10fundamentals</a:t>
            </a:r>
            <a:endParaRPr lang="es-ES" sz="1600" dirty="0" smtClean="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s-ES" sz="4000" b="1" dirty="0" smtClean="0">
                <a:solidFill>
                  <a:srgbClr val="002060"/>
                </a:solidFill>
                <a:latin typeface="Verdana" panose="020B0604030504040204" pitchFamily="34" charset="0"/>
              </a:rPr>
              <a:t>Desarrollo de las </a:t>
            </a:r>
            <a:r>
              <a:rPr lang="es-ES" sz="4000" b="1" dirty="0" smtClean="0">
                <a:solidFill>
                  <a:srgbClr val="002060"/>
                </a:solidFill>
                <a:latin typeface="Verdana" panose="020B0604030504040204" pitchFamily="34" charset="0"/>
              </a:rPr>
              <a:t>capacidades y conclusión</a:t>
            </a:r>
            <a:endParaRPr lang="es-ES" sz="4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s-ES" sz="2800" smtClean="0">
                <a:latin typeface="Corbel" panose="020B0503020204020204" pitchFamily="34" charset="0"/>
              </a:rPr>
              <a:t>16:15 – 17:00</a:t>
            </a:r>
            <a:endParaRPr lang="es-ES"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s-ES" sz="4000" b="1" dirty="0" smtClean="0">
                <a:solidFill>
                  <a:srgbClr val="002060"/>
                </a:solidFill>
                <a:latin typeface="Verdana" panose="020B0604030504040204" pitchFamily="34" charset="0"/>
              </a:rPr>
              <a:t>Desarrollo de las </a:t>
            </a:r>
            <a:br>
              <a:rPr lang="es-ES" sz="4000" b="1" dirty="0" smtClean="0">
                <a:solidFill>
                  <a:srgbClr val="002060"/>
                </a:solidFill>
                <a:latin typeface="Verdana" panose="020B0604030504040204" pitchFamily="34" charset="0"/>
              </a:rPr>
            </a:br>
            <a:r>
              <a:rPr lang="es-ES" sz="4000" b="1" dirty="0" smtClean="0">
                <a:solidFill>
                  <a:srgbClr val="002060"/>
                </a:solidFill>
                <a:latin typeface="Verdana" panose="020B0604030504040204" pitchFamily="34" charset="0"/>
              </a:rPr>
              <a:t>capacidades</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endParaRPr lang="es-ES" dirty="0">
              <a:latin typeface="Corbel" panose="020B0503020204020204" pitchFamily="34" charset="0"/>
            </a:endParaRPr>
          </a:p>
          <a:p>
            <a:pPr marL="0" indent="0">
              <a:buNone/>
            </a:pPr>
            <a:r>
              <a:rPr lang="es-ES" b="1" dirty="0" smtClean="0">
                <a:latin typeface="Corbel" panose="020B0503020204020204" pitchFamily="34" charset="0"/>
              </a:rPr>
              <a:t>Conclusión</a:t>
            </a:r>
          </a:p>
          <a:p>
            <a:pPr marL="0" indent="0">
              <a:buNone/>
            </a:pPr>
            <a:r>
              <a:rPr lang="es-ES" dirty="0" smtClean="0">
                <a:latin typeface="Corbel" panose="020B0503020204020204" pitchFamily="34" charset="0"/>
              </a:rPr>
              <a:t>¿En qué punto nos encontramos?</a:t>
            </a:r>
          </a:p>
          <a:p>
            <a:pPr marL="0" indent="0">
              <a:buNone/>
            </a:pPr>
            <a:r>
              <a:rPr lang="es-ES" dirty="0" smtClean="0">
                <a:latin typeface="Corbel" panose="020B0503020204020204" pitchFamily="34" charset="0"/>
              </a:rPr>
              <a:t>Es </a:t>
            </a:r>
            <a:r>
              <a:rPr lang="es-ES" dirty="0" smtClean="0">
                <a:latin typeface="Corbel" panose="020B0503020204020204" pitchFamily="34" charset="0"/>
              </a:rPr>
              <a:t>hora de </a:t>
            </a:r>
            <a:r>
              <a:rPr lang="es-ES" dirty="0" smtClean="0">
                <a:latin typeface="Corbel" panose="020B0503020204020204" pitchFamily="34" charset="0"/>
              </a:rPr>
              <a:t>buscar pareja</a:t>
            </a:r>
          </a:p>
          <a:p>
            <a:pPr marL="0" indent="0">
              <a:buNone/>
            </a:pPr>
            <a:endParaRPr lang="es-ES" dirty="0">
              <a:latin typeface="Corbel" panose="020B0503020204020204" pitchFamily="34" charset="0"/>
            </a:endParaRPr>
          </a:p>
          <a:p>
            <a:pPr marL="0" indent="0">
              <a:buNone/>
            </a:pPr>
            <a:endParaRPr lang="es-ES" dirty="0">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dirty="0" smtClean="0"/>
                <a:t>P</a:t>
              </a:r>
              <a:r>
                <a:rPr lang="es-ES" sz="2400" dirty="0" smtClean="0"/>
                <a:t> Público</a:t>
              </a:r>
              <a:endParaRPr lang="es-ES" sz="2000" dirty="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dirty="0" smtClean="0"/>
                <a:t>O</a:t>
              </a:r>
              <a:r>
                <a:rPr lang="es-ES" sz="2400" dirty="0" smtClean="0"/>
                <a:t> Objetivo</a:t>
              </a:r>
              <a:endParaRPr lang="es-ES" sz="2000" dirty="0"/>
            </a:p>
          </p:txBody>
        </p:sp>
      </p:gr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dirty="0">
                <a:solidFill>
                  <a:srgbClr val="002060"/>
                </a:solidFill>
                <a:latin typeface="Verdana" panose="020B0604030504040204" pitchFamily="34" charset="0"/>
              </a:rPr>
              <a:t>Vincular la interacción dentro y fuera de Internet</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s-ES" dirty="0" smtClean="0">
                <a:latin typeface="Corbel" panose="020B0503020204020204" pitchFamily="34" charset="0"/>
              </a:rPr>
              <a:t>Toda campaña gira en torno a una llamada a la acción</a:t>
            </a:r>
          </a:p>
          <a:p>
            <a:pPr marL="0" indent="0" algn="ctr">
              <a:buNone/>
            </a:pPr>
            <a:endParaRPr lang="es-ES" dirty="0">
              <a:latin typeface="Corbel" panose="020B0503020204020204" pitchFamily="34" charset="0"/>
            </a:endParaRPr>
          </a:p>
          <a:p>
            <a:pPr marL="0" indent="0" algn="ctr">
              <a:buNone/>
            </a:pPr>
            <a:r>
              <a:rPr lang="es-ES" dirty="0" smtClean="0">
                <a:latin typeface="Corbel" panose="020B0503020204020204" pitchFamily="34" charset="0"/>
              </a:rPr>
              <a:t>¿Está preparado?</a:t>
            </a:r>
            <a:endParaRPr lang="es-ES" b="1" dirty="0" smtClean="0">
              <a:latin typeface="Corbel" panose="020B0503020204020204" pitchFamily="34" charset="0"/>
            </a:endParaRPr>
          </a:p>
          <a:p>
            <a:pPr marL="0" indent="0" algn="ctr">
              <a:buNone/>
            </a:pPr>
            <a:r>
              <a:rPr lang="es-ES" b="1" dirty="0" smtClean="0">
                <a:latin typeface="Corbel" panose="020B0503020204020204" pitchFamily="34" charset="0"/>
              </a:rPr>
              <a:t>Respuesta deseada</a:t>
            </a:r>
          </a:p>
          <a:p>
            <a:pPr marL="0" indent="0" algn="ctr">
              <a:buNone/>
            </a:pPr>
            <a:r>
              <a:rPr lang="es-ES" b="1" dirty="0" smtClean="0">
                <a:latin typeface="Corbel" panose="020B0503020204020204" pitchFamily="34" charset="0"/>
              </a:rPr>
              <a:t>Respuesta crítica o negativa</a:t>
            </a:r>
          </a:p>
          <a:p>
            <a:pPr marL="0" indent="0" algn="ctr">
              <a:buNone/>
            </a:pPr>
            <a:r>
              <a:rPr lang="es-ES" b="1" dirty="0" smtClean="0">
                <a:latin typeface="Corbel" panose="020B0503020204020204" pitchFamily="34" charset="0"/>
              </a:rPr>
              <a:t>Amenazas y violencia física y verbal</a:t>
            </a:r>
          </a:p>
          <a:p>
            <a:pPr marL="0" indent="0" algn="ctr">
              <a:buNone/>
            </a:pPr>
            <a:endParaRPr lang="es-ES" dirty="0">
              <a:latin typeface="Corbel" panose="020B0503020204020204" pitchFamily="34" charset="0"/>
            </a:endParaRPr>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es-ES" sz="4000" b="1" smtClean="0">
                <a:solidFill>
                  <a:srgbClr val="002060"/>
                </a:solidFill>
                <a:latin typeface="Verdana" panose="020B0604030504040204" pitchFamily="34" charset="0"/>
              </a:rPr>
              <a:t>¿Cuáles son las cualidades de su campaña?</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3882313136"/>
              </p:ext>
            </p:extLst>
          </p:nvPr>
        </p:nvGraphicFramePr>
        <p:xfrm>
          <a:off x="838200" y="1825625"/>
          <a:ext cx="10515600" cy="4876800"/>
        </p:xfrm>
        <a:graphic>
          <a:graphicData uri="http://schemas.openxmlformats.org/drawingml/2006/table">
            <a:tbl>
              <a:tblPr firstRow="1" bandRow="1">
                <a:tableStyleId>{5C22544A-7EE6-4342-B048-85BDC9FD1C3A}</a:tableStyleId>
              </a:tblPr>
              <a:tblGrid>
                <a:gridCol w="3505200"/>
                <a:gridCol w="3505200"/>
                <a:gridCol w="3505200"/>
              </a:tblGrid>
              <a:tr h="370840">
                <a:tc>
                  <a:txBody>
                    <a:bodyPr/>
                    <a:lstStyle/>
                    <a:p>
                      <a:pPr algn="ctr"/>
                      <a:endParaRPr lang="es-ES" sz="2800" b="1" i="1" dirty="0" smtClean="0">
                        <a:solidFill>
                          <a:srgbClr val="002060"/>
                        </a:solidFill>
                        <a:latin typeface="Corbel" panose="020B0503020204020204" pitchFamily="34" charset="0"/>
                      </a:endParaRPr>
                    </a:p>
                    <a:p>
                      <a:pPr algn="ctr"/>
                      <a:r>
                        <a:rPr lang="es-ES" sz="2800" b="1" i="1" dirty="0" smtClean="0">
                          <a:solidFill>
                            <a:srgbClr val="002060"/>
                          </a:solidFill>
                          <a:latin typeface="Corbel" panose="020B0503020204020204" pitchFamily="34" charset="0"/>
                        </a:rPr>
                        <a:t>Internas</a:t>
                      </a:r>
                      <a:r>
                        <a:rPr lang="es-ES" sz="2800" b="1" i="1" baseline="0" dirty="0" smtClean="0">
                          <a:solidFill>
                            <a:srgbClr val="002060"/>
                          </a:solidFill>
                          <a:latin typeface="Corbel" panose="020B0503020204020204" pitchFamily="34" charset="0"/>
                        </a:rPr>
                        <a:t> -</a:t>
                      </a:r>
                      <a:endParaRPr lang="es-ES" sz="2800" b="1" i="1" dirty="0" smtClean="0">
                        <a:solidFill>
                          <a:srgbClr val="002060"/>
                        </a:solidFill>
                        <a:latin typeface="Corbel" panose="020B0503020204020204" pitchFamily="34" charset="0"/>
                      </a:endParaRPr>
                    </a:p>
                    <a:p>
                      <a:pPr algn="ctr"/>
                      <a:r>
                        <a:rPr lang="es-ES" sz="2800" b="1" i="1" dirty="0" smtClean="0">
                          <a:solidFill>
                            <a:srgbClr val="002060"/>
                          </a:solidFill>
                          <a:latin typeface="Corbel" panose="020B0503020204020204" pitchFamily="34" charset="0"/>
                        </a:rPr>
                        <a:t>Puede influir </a:t>
                      </a:r>
                    </a:p>
                    <a:p>
                      <a:pPr algn="ctr"/>
                      <a:r>
                        <a:rPr lang="es-ES" sz="2800" b="1" i="1" dirty="0" smtClean="0">
                          <a:solidFill>
                            <a:srgbClr val="002060"/>
                          </a:solidFill>
                          <a:latin typeface="Corbel" panose="020B0503020204020204" pitchFamily="34" charset="0"/>
                        </a:rPr>
                        <a:t>en estos factores fácilmente</a:t>
                      </a:r>
                    </a:p>
                  </a:txBody>
                  <a:tcPr>
                    <a:lnR w="38100" cap="flat" cmpd="sng" algn="ctr">
                      <a:solidFill>
                        <a:schemeClr val="tx1"/>
                      </a:solidFill>
                      <a:prstDash val="solid"/>
                      <a:round/>
                      <a:headEnd type="none" w="med" len="med"/>
                      <a:tailEnd type="none" w="med" len="med"/>
                    </a:lnR>
                    <a:noFill/>
                  </a:tcPr>
                </a:tc>
                <a:tc>
                  <a:txBody>
                    <a:bodyPr/>
                    <a:lstStyle/>
                    <a:p>
                      <a:r>
                        <a:rPr lang="es-ES" sz="4000" b="1" dirty="0" smtClean="0">
                          <a:solidFill>
                            <a:schemeClr val="tx1"/>
                          </a:solidFill>
                          <a:latin typeface="Corbel" panose="020B0503020204020204" pitchFamily="34" charset="0"/>
                        </a:rPr>
                        <a:t>Fortalezas</a:t>
                      </a:r>
                      <a:endParaRPr lang="es-ES" sz="4000" b="1" dirty="0">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s-ES" sz="4000" b="1" dirty="0" smtClean="0">
                          <a:solidFill>
                            <a:schemeClr val="tx1"/>
                          </a:solidFill>
                          <a:latin typeface="Corbel" panose="020B0503020204020204" pitchFamily="34" charset="0"/>
                        </a:rPr>
                        <a:t>Debilidades</a:t>
                      </a:r>
                      <a:endParaRPr lang="es-ES" sz="4000" b="1" dirty="0">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370840">
                <a:tc>
                  <a:txBody>
                    <a:bodyPr/>
                    <a:lstStyle/>
                    <a:p>
                      <a:pPr algn="ctr"/>
                      <a:endParaRPr lang="es-ES" sz="2800" b="1" i="1" dirty="0" smtClean="0">
                        <a:solidFill>
                          <a:srgbClr val="002060"/>
                        </a:solidFill>
                        <a:latin typeface="Corbel" panose="020B0503020204020204" pitchFamily="34" charset="0"/>
                      </a:endParaRPr>
                    </a:p>
                    <a:p>
                      <a:pPr algn="ctr"/>
                      <a:r>
                        <a:rPr lang="es-ES" sz="2800" b="1" i="1" dirty="0" smtClean="0">
                          <a:solidFill>
                            <a:srgbClr val="002060"/>
                          </a:solidFill>
                          <a:latin typeface="Corbel" panose="020B0503020204020204" pitchFamily="34" charset="0"/>
                        </a:rPr>
                        <a:t>Externas -</a:t>
                      </a:r>
                      <a:endParaRPr lang="es-ES" sz="2800" b="1" i="1" dirty="0" smtClean="0">
                        <a:solidFill>
                          <a:srgbClr val="002060"/>
                        </a:solidFill>
                        <a:latin typeface="Corbel" panose="020B0503020204020204" pitchFamily="34" charset="0"/>
                      </a:endParaRPr>
                    </a:p>
                    <a:p>
                      <a:pPr algn="ctr"/>
                      <a:r>
                        <a:rPr lang="es-ES" sz="2800" b="1" i="1" dirty="0" smtClean="0">
                          <a:solidFill>
                            <a:srgbClr val="002060"/>
                          </a:solidFill>
                          <a:latin typeface="Corbel" panose="020B0503020204020204" pitchFamily="34" charset="0"/>
                        </a:rPr>
                        <a:t>No puede influir en estos factores fácilmente</a:t>
                      </a:r>
                    </a:p>
                    <a:p>
                      <a:pPr algn="ctr"/>
                      <a:endParaRPr lang="es-ES" sz="2800" b="1" i="1" baseline="0" dirty="0" smtClean="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es-ES" sz="4000" b="1" smtClean="0">
                          <a:solidFill>
                            <a:schemeClr val="tx1"/>
                          </a:solidFill>
                          <a:latin typeface="Corbel" panose="020B0503020204020204" pitchFamily="34" charset="0"/>
                        </a:rPr>
                        <a:t>Oportunidades</a:t>
                      </a:r>
                      <a:endParaRPr lang="es-ES"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s-ES" sz="4000" b="1" smtClean="0">
                          <a:solidFill>
                            <a:schemeClr val="tx1"/>
                          </a:solidFill>
                          <a:latin typeface="Corbel" panose="020B0503020204020204" pitchFamily="34" charset="0"/>
                        </a:rPr>
                        <a:t>Amenazas</a:t>
                      </a:r>
                      <a:endParaRPr lang="es-ES"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078909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Reflexión</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es-ES" b="1" dirty="0" smtClean="0">
                <a:latin typeface="Corbel" panose="020B0503020204020204" pitchFamily="34" charset="0"/>
              </a:rPr>
              <a:t>Reflexión acerca del programa de hoy...</a:t>
            </a:r>
          </a:p>
          <a:p>
            <a:r>
              <a:rPr lang="es-ES" dirty="0" smtClean="0">
                <a:latin typeface="Corbel" panose="020B0503020204020204" pitchFamily="34" charset="0"/>
              </a:rPr>
              <a:t>¿Qué le ha inspirado?</a:t>
            </a:r>
            <a:endParaRPr lang="es-ES" dirty="0">
              <a:latin typeface="Corbel" panose="020B0503020204020204" pitchFamily="34" charset="0"/>
            </a:endParaRPr>
          </a:p>
          <a:p>
            <a:r>
              <a:rPr lang="es-ES" dirty="0">
                <a:latin typeface="Corbel" panose="020B0503020204020204" pitchFamily="34" charset="0"/>
              </a:rPr>
              <a:t>¿Qué marcha ya bien?</a:t>
            </a:r>
            <a:r>
              <a:rPr lang="en-US" dirty="0">
                <a:latin typeface="Corbel" panose="020B0503020204020204" pitchFamily="34" charset="0"/>
              </a:rPr>
              <a:t>	</a:t>
            </a:r>
            <a:endParaRPr lang="es-ES" dirty="0">
              <a:latin typeface="Corbel" panose="020B0503020204020204" pitchFamily="34" charset="0"/>
            </a:endParaRPr>
          </a:p>
          <a:p>
            <a:r>
              <a:rPr lang="es-ES" dirty="0">
                <a:latin typeface="Corbel" panose="020B0503020204020204" pitchFamily="34" charset="0"/>
              </a:rPr>
              <a:t>¿Qué hace falta o queda por hacer?</a:t>
            </a:r>
          </a:p>
          <a:p>
            <a:r>
              <a:rPr lang="es-ES" dirty="0" smtClean="0">
                <a:latin typeface="Corbel" panose="020B0503020204020204" pitchFamily="34" charset="0"/>
              </a:rPr>
              <a:t>¿Quién tendría que darse cuenta de esto?</a:t>
            </a:r>
            <a:endParaRPr lang="es-ES" dirty="0">
              <a:latin typeface="Corbel" panose="020B0503020204020204" pitchFamily="34" charset="0"/>
            </a:endParaRPr>
          </a:p>
          <a:p>
            <a:endParaRPr lang="es-ES" dirty="0"/>
          </a:p>
        </p:txBody>
      </p:sp>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Colaboraciones </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s-ES" dirty="0" smtClean="0">
                <a:latin typeface="Corbel" panose="020B0503020204020204" pitchFamily="34" charset="0"/>
              </a:rPr>
              <a:t>¡Citas rápidas! </a:t>
            </a:r>
          </a:p>
          <a:p>
            <a:pPr marL="0" indent="0" algn="ctr">
              <a:buNone/>
            </a:pPr>
            <a:r>
              <a:rPr lang="es-ES" b="1" dirty="0" smtClean="0">
                <a:latin typeface="Corbel" panose="020B0503020204020204" pitchFamily="34" charset="0"/>
              </a:rPr>
              <a:t>Busque posibles socios en la sala</a:t>
            </a:r>
          </a:p>
          <a:p>
            <a:pPr marL="0" indent="0" algn="ctr">
              <a:buNone/>
            </a:pPr>
            <a:r>
              <a:rPr lang="es-ES" b="1" dirty="0" smtClean="0">
                <a:latin typeface="Corbel" panose="020B0503020204020204" pitchFamily="34" charset="0"/>
              </a:rPr>
              <a:t>Establezca acuerdos de trabajo para </a:t>
            </a:r>
            <a:r>
              <a:rPr lang="es-ES" b="1" dirty="0" smtClean="0">
                <a:latin typeface="Corbel" panose="020B0503020204020204" pitchFamily="34" charset="0"/>
              </a:rPr>
              <a:t>ampliar su </a:t>
            </a:r>
            <a:r>
              <a:rPr lang="es-ES" b="1" dirty="0" smtClean="0">
                <a:latin typeface="Corbel" panose="020B0503020204020204" pitchFamily="34" charset="0"/>
              </a:rPr>
              <a:t>colaboración</a:t>
            </a:r>
          </a:p>
          <a:p>
            <a:pPr marL="0" indent="0" algn="ctr">
              <a:buNone/>
            </a:pPr>
            <a:r>
              <a:rPr lang="es-ES" b="1" dirty="0" smtClean="0">
                <a:latin typeface="Corbel" panose="020B0503020204020204" pitchFamily="34" charset="0"/>
              </a:rPr>
              <a:t>Comparta los resultados en </a:t>
            </a:r>
            <a:r>
              <a:rPr lang="es-ES" b="1" dirty="0" smtClean="0">
                <a:latin typeface="Corbel" panose="020B0503020204020204" pitchFamily="34" charset="0"/>
              </a:rPr>
              <a:t>común</a:t>
            </a:r>
            <a:endParaRPr lang="es-ES" b="1" dirty="0" smtClean="0">
              <a:latin typeface="Corbel" panose="020B0503020204020204" pitchFamily="34" charset="0"/>
            </a:endParaRPr>
          </a:p>
          <a:p>
            <a:pPr marL="0" indent="0" algn="ctr">
              <a:buNone/>
            </a:pPr>
            <a:r>
              <a:rPr lang="es-ES" dirty="0" smtClean="0">
                <a:latin typeface="Corbel" panose="020B0503020204020204" pitchFamily="34" charset="0"/>
              </a:rPr>
              <a:t>20 minutos</a:t>
            </a:r>
          </a:p>
          <a:p>
            <a:pPr marL="0" indent="0" algn="ctr">
              <a:buNone/>
            </a:pPr>
            <a:endParaRPr lang="es-ES" b="1" dirty="0">
              <a:latin typeface="Corbel" panose="020B0503020204020204" pitchFamily="34" charset="0"/>
            </a:endParaRPr>
          </a:p>
          <a:p>
            <a:pPr marL="0" indent="0" algn="ctr">
              <a:buNone/>
            </a:pPr>
            <a:endParaRPr lang="es-ES" b="1" dirty="0" smtClean="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smtClean="0">
                <a:solidFill>
                  <a:srgbClr val="002060"/>
                </a:solidFill>
                <a:latin typeface="Verdana" panose="020B0604030504040204" pitchFamily="34" charset="0"/>
              </a:rPr>
              <a:t>Buen viaje de vuelta</a:t>
            </a:r>
            <a:endParaRPr lang="es-E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s-ES" b="1" dirty="0" smtClean="0">
                <a:latin typeface="Corbel" panose="020B0503020204020204" pitchFamily="34" charset="0"/>
              </a:rPr>
              <a:t>Radicalisation Awareness Network</a:t>
            </a:r>
          </a:p>
          <a:p>
            <a:pPr marL="0" indent="0" algn="ctr">
              <a:buNone/>
            </a:pPr>
            <a:r>
              <a:rPr lang="es-ES" dirty="0">
                <a:latin typeface="Corbel" panose="020B0503020204020204" pitchFamily="34" charset="0"/>
              </a:rPr>
              <a:t>Wim Klei – w.klei@radaradvies.nl +31 6 4229 7277</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384995"/>
          </a:xfrm>
          <a:prstGeom prst="rect">
            <a:avLst/>
          </a:prstGeom>
          <a:solidFill>
            <a:schemeClr val="accent4">
              <a:lumMod val="20000"/>
              <a:lumOff val="80000"/>
            </a:schemeClr>
          </a:solidFill>
        </p:spPr>
        <p:txBody>
          <a:bodyPr wrap="square" rtlCol="0">
            <a:spAutoFit/>
          </a:bodyPr>
          <a:lstStyle/>
          <a:p>
            <a:pPr algn="ctr"/>
            <a:r>
              <a:rPr lang="es-ES" sz="2800" b="1">
                <a:latin typeface="Corbel" panose="020B0503020204020204" pitchFamily="34" charset="0"/>
              </a:rPr>
              <a:t>Evaluación</a:t>
            </a:r>
          </a:p>
          <a:p>
            <a:pPr algn="ctr"/>
            <a:r>
              <a:rPr lang="es-ES" sz="2800">
                <a:latin typeface="Corbel" panose="020B0503020204020204" pitchFamily="34" charset="0"/>
              </a:rPr>
              <a:t>Rellene el formulario de evaluación que se le enviará por correo electrónico</a:t>
            </a:r>
          </a:p>
          <a:p>
            <a:pPr algn="ctr"/>
            <a:r>
              <a:rPr lang="es-ES" sz="2800">
                <a:latin typeface="Corbel" panose="020B0503020204020204" pitchFamily="34" charset="0"/>
              </a:rPr>
              <a:t>Gracias</a:t>
            </a:r>
          </a:p>
        </p:txBody>
      </p:sp>
    </p:spTree>
    <p:extLst>
      <p:ext uri="{BB962C8B-B14F-4D97-AF65-F5344CB8AC3E}">
        <p14:creationId xmlns:p14="http://schemas.microsoft.com/office/powerpoint/2010/main" val="1973886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s-ES" sz="4000" b="1" dirty="0">
                <a:solidFill>
                  <a:srgbClr val="002060"/>
                </a:solidFill>
                <a:latin typeface="Verdana" panose="020B0604030504040204" pitchFamily="34" charset="0"/>
              </a:rPr>
              <a:t>El programa de hoy</a:t>
            </a:r>
            <a:endParaRPr lang="es-ES"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fontScale="92500" lnSpcReduction="20000"/>
          </a:bodyPr>
          <a:lstStyle/>
          <a:p>
            <a:pPr marL="0" indent="0">
              <a:buNone/>
            </a:pPr>
            <a:r>
              <a:rPr lang="es-ES" dirty="0" smtClean="0">
                <a:latin typeface="Corbel" panose="020B0503020204020204" pitchFamily="34" charset="0"/>
              </a:rPr>
              <a:t>09:00</a:t>
            </a:r>
            <a:r>
              <a:rPr lang="en-US" dirty="0" smtClean="0">
                <a:latin typeface="Corbel" panose="020B0503020204020204" pitchFamily="34" charset="0"/>
              </a:rPr>
              <a:t>		</a:t>
            </a:r>
            <a:r>
              <a:rPr lang="es-ES" dirty="0" smtClean="0">
                <a:latin typeface="Corbel" panose="020B0503020204020204" pitchFamily="34" charset="0"/>
              </a:rPr>
              <a:t>Bienvenida</a:t>
            </a:r>
          </a:p>
          <a:p>
            <a:pPr marL="0" indent="0">
              <a:buNone/>
            </a:pPr>
            <a:r>
              <a:rPr lang="es-ES" dirty="0" smtClean="0">
                <a:latin typeface="Corbel" panose="020B0503020204020204" pitchFamily="34" charset="0"/>
              </a:rPr>
              <a:t>09:45</a:t>
            </a:r>
            <a:r>
              <a:rPr lang="en-US" dirty="0" smtClean="0">
                <a:latin typeface="Corbel" panose="020B0503020204020204" pitchFamily="34" charset="0"/>
              </a:rPr>
              <a:t>		</a:t>
            </a:r>
            <a:r>
              <a:rPr lang="es-ES" dirty="0" smtClean="0">
                <a:latin typeface="Corbel" panose="020B0503020204020204" pitchFamily="34" charset="0"/>
              </a:rPr>
              <a:t>Introducción</a:t>
            </a:r>
          </a:p>
          <a:p>
            <a:pPr marL="0" indent="0">
              <a:buNone/>
            </a:pPr>
            <a:r>
              <a:rPr lang="es-ES" dirty="0" smtClean="0">
                <a:latin typeface="Corbel" panose="020B0503020204020204" pitchFamily="34" charset="0"/>
              </a:rPr>
              <a:t>10:30</a:t>
            </a:r>
            <a:r>
              <a:rPr lang="en-US" dirty="0" smtClean="0">
                <a:latin typeface="Corbel" panose="020B0503020204020204" pitchFamily="34" charset="0"/>
              </a:rPr>
              <a:t>		</a:t>
            </a:r>
            <a:r>
              <a:rPr lang="es-ES" dirty="0" smtClean="0">
                <a:latin typeface="Corbel" panose="020B0503020204020204" pitchFamily="34" charset="0"/>
              </a:rPr>
              <a:t>Pausa para el café</a:t>
            </a:r>
          </a:p>
          <a:p>
            <a:pPr marL="0" indent="0">
              <a:buNone/>
            </a:pPr>
            <a:r>
              <a:rPr lang="es-ES" dirty="0" smtClean="0">
                <a:latin typeface="Corbel" panose="020B0503020204020204" pitchFamily="34" charset="0"/>
              </a:rPr>
              <a:t>11:00</a:t>
            </a:r>
            <a:r>
              <a:rPr lang="en-US" dirty="0" smtClean="0">
                <a:latin typeface="Corbel" panose="020B0503020204020204" pitchFamily="34" charset="0"/>
              </a:rPr>
              <a:t>		</a:t>
            </a:r>
            <a:r>
              <a:rPr lang="es-ES" dirty="0" smtClean="0">
                <a:latin typeface="Corbel" panose="020B0503020204020204" pitchFamily="34" charset="0"/>
              </a:rPr>
              <a:t>Cómo desarrollar la estrategia de 					</a:t>
            </a:r>
            <a:r>
              <a:rPr lang="es-ES" dirty="0" err="1" smtClean="0">
                <a:latin typeface="Corbel" panose="020B0503020204020204" pitchFamily="34" charset="0"/>
              </a:rPr>
              <a:t>contranarrativa</a:t>
            </a:r>
            <a:r>
              <a:rPr lang="es-ES" dirty="0" smtClean="0">
                <a:latin typeface="Corbel" panose="020B0503020204020204" pitchFamily="34" charset="0"/>
              </a:rPr>
              <a:t>/narrativa alternativa en 				Internet</a:t>
            </a:r>
          </a:p>
          <a:p>
            <a:pPr marL="0" indent="0">
              <a:buNone/>
            </a:pPr>
            <a:r>
              <a:rPr lang="es-ES" dirty="0" smtClean="0">
                <a:latin typeface="Corbel" panose="020B0503020204020204" pitchFamily="34" charset="0"/>
              </a:rPr>
              <a:t>12:30</a:t>
            </a:r>
            <a:r>
              <a:rPr lang="en-US" dirty="0" smtClean="0">
                <a:latin typeface="Corbel" panose="020B0503020204020204" pitchFamily="34" charset="0"/>
              </a:rPr>
              <a:t>		</a:t>
            </a:r>
            <a:r>
              <a:rPr lang="es-ES" dirty="0" smtClean="0">
                <a:latin typeface="Corbel" panose="020B0503020204020204" pitchFamily="34" charset="0"/>
              </a:rPr>
              <a:t>Almuerzo</a:t>
            </a:r>
          </a:p>
          <a:p>
            <a:pPr marL="0" indent="0">
              <a:buNone/>
            </a:pPr>
            <a:r>
              <a:rPr lang="es-ES" dirty="0" smtClean="0">
                <a:latin typeface="Corbel" panose="020B0503020204020204" pitchFamily="34" charset="0"/>
              </a:rPr>
              <a:t>13:30</a:t>
            </a:r>
            <a:r>
              <a:rPr lang="en-US" dirty="0" smtClean="0">
                <a:latin typeface="Corbel" panose="020B0503020204020204" pitchFamily="34" charset="0"/>
              </a:rPr>
              <a:t>		</a:t>
            </a:r>
            <a:r>
              <a:rPr lang="es-ES" dirty="0" smtClean="0">
                <a:latin typeface="Corbel" panose="020B0503020204020204" pitchFamily="34" charset="0"/>
              </a:rPr>
              <a:t>Cómo funciona la comunicación en Internet</a:t>
            </a:r>
          </a:p>
          <a:p>
            <a:pPr marL="0" indent="0">
              <a:buNone/>
            </a:pPr>
            <a:r>
              <a:rPr lang="es-ES" dirty="0" smtClean="0">
                <a:latin typeface="Corbel" panose="020B0503020204020204" pitchFamily="34" charset="0"/>
              </a:rPr>
              <a:t>15:30</a:t>
            </a:r>
            <a:r>
              <a:rPr lang="en-US" dirty="0" smtClean="0">
                <a:latin typeface="Corbel" panose="020B0503020204020204" pitchFamily="34" charset="0"/>
              </a:rPr>
              <a:t>		</a:t>
            </a:r>
            <a:r>
              <a:rPr lang="es-ES" dirty="0" smtClean="0">
                <a:latin typeface="Corbel" panose="020B0503020204020204" pitchFamily="34" charset="0"/>
              </a:rPr>
              <a:t>Pausa para el té</a:t>
            </a:r>
          </a:p>
          <a:p>
            <a:pPr marL="0" indent="0">
              <a:buNone/>
            </a:pPr>
            <a:r>
              <a:rPr lang="es-ES" dirty="0" smtClean="0">
                <a:latin typeface="Corbel" panose="020B0503020204020204" pitchFamily="34" charset="0"/>
              </a:rPr>
              <a:t>16:15</a:t>
            </a:r>
            <a:r>
              <a:rPr lang="en-US" dirty="0" smtClean="0">
                <a:latin typeface="Corbel" panose="020B0503020204020204" pitchFamily="34" charset="0"/>
              </a:rPr>
              <a:t>		</a:t>
            </a:r>
            <a:r>
              <a:rPr lang="es-ES" dirty="0" smtClean="0">
                <a:latin typeface="Corbel" panose="020B0503020204020204" pitchFamily="34" charset="0"/>
              </a:rPr>
              <a:t>Desarrollo de las capacidades</a:t>
            </a:r>
            <a:endParaRPr lang="es-ES" dirty="0" smtClean="0">
              <a:latin typeface="Corbel" panose="020B0503020204020204" pitchFamily="34" charset="0"/>
            </a:endParaRPr>
          </a:p>
          <a:p>
            <a:pPr marL="0" indent="0">
              <a:buNone/>
            </a:pPr>
            <a:r>
              <a:rPr lang="es-ES" dirty="0" smtClean="0">
                <a:latin typeface="Corbel" panose="020B0503020204020204" pitchFamily="34" charset="0"/>
              </a:rPr>
              <a:t>17:00</a:t>
            </a:r>
            <a:r>
              <a:rPr lang="en-US" dirty="0" smtClean="0">
                <a:latin typeface="Corbel" panose="020B0503020204020204" pitchFamily="34" charset="0"/>
              </a:rPr>
              <a:t>		</a:t>
            </a:r>
            <a:r>
              <a:rPr lang="es-ES" dirty="0" smtClean="0">
                <a:latin typeface="Corbel" panose="020B0503020204020204" pitchFamily="34" charset="0"/>
              </a:rPr>
              <a:t>Conclusión</a:t>
            </a:r>
            <a:endParaRPr lang="es-ES" dirty="0">
              <a:latin typeface="Corbel" panose="020B0503020204020204" pitchFamily="34" charset="0"/>
            </a:endParaRP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s-ES" sz="5400" smtClean="0"/>
                <a:t>P</a:t>
              </a:r>
              <a:r>
                <a:rPr lang="es-ES" sz="2400" smtClean="0"/>
                <a:t> Público</a:t>
              </a:r>
              <a:endParaRPr lang="es-ES"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s-ES" sz="5400" smtClean="0">
                  <a:solidFill>
                    <a:prstClr val="black"/>
                  </a:solidFill>
                </a:rPr>
                <a:t>A </a:t>
              </a:r>
              <a:r>
                <a:rPr lang="es-ES" sz="2400" smtClean="0">
                  <a:solidFill>
                    <a:prstClr val="black"/>
                  </a:solidFill>
                </a:rPr>
                <a:t>Acción</a:t>
              </a:r>
              <a:r>
                <a:rPr lang="es-ES" smtClean="0"/>
                <a:t> </a:t>
              </a:r>
              <a:endParaRPr lang="es-ES"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s-ES" sz="5400" smtClean="0">
                  <a:solidFill>
                    <a:prstClr val="black"/>
                  </a:solidFill>
                </a:rPr>
                <a:t>M </a:t>
              </a:r>
              <a:r>
                <a:rPr lang="es-ES" sz="2400" smtClean="0">
                  <a:solidFill>
                    <a:prstClr val="black"/>
                  </a:solidFill>
                </a:rPr>
                <a:t>Medios</a:t>
              </a:r>
              <a:r>
                <a:rPr lang="es-ES" smtClean="0"/>
                <a:t> </a:t>
              </a:r>
              <a:endParaRPr lang="es-ES"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s-ES" sz="5400" smtClean="0"/>
                <a:t>M </a:t>
              </a:r>
              <a:r>
                <a:rPr lang="es-ES" sz="2400" smtClean="0"/>
                <a:t>Mensajero</a:t>
              </a:r>
              <a:endParaRPr lang="es-ES"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s-ES" sz="5400" smtClean="0"/>
                <a:t>M </a:t>
              </a:r>
              <a:r>
                <a:rPr lang="es-ES" sz="2400" smtClean="0"/>
                <a:t>Mensaje</a:t>
              </a:r>
              <a:endParaRPr lang="es-ES" sz="200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s-ES" sz="5400" smtClean="0"/>
                <a:t>O </a:t>
              </a:r>
              <a:r>
                <a:rPr lang="es-ES" sz="2400" smtClean="0"/>
                <a:t>Objetivo</a:t>
              </a:r>
              <a:endParaRPr lang="es-ES" sz="2000"/>
            </a:p>
          </p:txBody>
        </p:sp>
      </p:grpSp>
    </p:spTree>
    <p:extLst>
      <p:ext uri="{BB962C8B-B14F-4D97-AF65-F5344CB8AC3E}">
        <p14:creationId xmlns:p14="http://schemas.microsoft.com/office/powerpoint/2010/main" val="530637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4130</TotalTime>
  <Words>9613</Words>
  <Application>Microsoft Office PowerPoint</Application>
  <PresentationFormat>Custom</PresentationFormat>
  <Paragraphs>1129</Paragraphs>
  <Slides>89</Slides>
  <Notes>86</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Kantoorthema</vt:lpstr>
      <vt:lpstr>Crear campañas en Internet en torno a narrativas alternativas y contranarrativas</vt:lpstr>
      <vt:lpstr>Objetivo</vt:lpstr>
      <vt:lpstr>Principios de trabajo</vt:lpstr>
      <vt:lpstr>Programa de empoderamiento de la sociedad civil</vt:lpstr>
      <vt:lpstr>Intercambio de experiencias</vt:lpstr>
      <vt:lpstr>Intercambio de expectativas</vt:lpstr>
      <vt:lpstr>Seis preguntas básicas</vt:lpstr>
      <vt:lpstr>PowerPoint Presentation</vt:lpstr>
      <vt:lpstr>El programa de hoy</vt:lpstr>
      <vt:lpstr>Introducción</vt:lpstr>
      <vt:lpstr>Mensajes extremistas violentos o terroristas</vt:lpstr>
      <vt:lpstr>PowerPoint Presentation</vt:lpstr>
      <vt:lpstr>Definición</vt:lpstr>
      <vt:lpstr>El punto de vista de la RAN acerca de la radicalización</vt:lpstr>
      <vt:lpstr>¿Cómo llegan los grupos extremistas a su público?</vt:lpstr>
      <vt:lpstr>Debate</vt:lpstr>
      <vt:lpstr>¿La comunicación en Internet puede ser una herramienta de intervención?</vt:lpstr>
      <vt:lpstr>https://youtu.be/IjIQ0ctzyZE</vt:lpstr>
      <vt:lpstr>Enlace…</vt:lpstr>
      <vt:lpstr>PowerPoint Presentation</vt:lpstr>
      <vt:lpstr>PowerPoint Presentation</vt:lpstr>
      <vt:lpstr>PowerPoint Presentation</vt:lpstr>
      <vt:lpstr>Reflexión en pleno</vt:lpstr>
      <vt:lpstr>Pausa para el café</vt:lpstr>
      <vt:lpstr>Cómo desarrollar la estrategia en Internet</vt:lpstr>
      <vt:lpstr>Creación de campañas en Internet: ¿con qué finalidad?</vt:lpstr>
      <vt:lpstr>Estrategias de comunicación </vt:lpstr>
      <vt:lpstr>PowerPoint Presentation</vt:lpstr>
      <vt:lpstr>PowerPoint Presentation</vt:lpstr>
      <vt:lpstr>Estrategia de la campaña</vt:lpstr>
      <vt:lpstr>¿Cuál es su objetivo?</vt:lpstr>
      <vt:lpstr>Objetivos: ¿por dónde empezar?</vt:lpstr>
      <vt:lpstr>Definir su objetivo</vt:lpstr>
      <vt:lpstr>Ejemplo de objetivos racionales</vt:lpstr>
      <vt:lpstr>Ejercicio</vt:lpstr>
      <vt:lpstr>¿Quién es su público objetivo?</vt:lpstr>
      <vt:lpstr>PowerPoint Presentation</vt:lpstr>
      <vt:lpstr>PowerPoint Presentation</vt:lpstr>
      <vt:lpstr>¿Conoce bien a su  público objetivo?</vt:lpstr>
      <vt:lpstr>Qué hacer y qué no hacer</vt:lpstr>
      <vt:lpstr>Pausa para el almuerzo</vt:lpstr>
      <vt:lpstr>¿Cuál es su mensaje?</vt:lpstr>
      <vt:lpstr>PowerPoint Presentation</vt:lpstr>
      <vt:lpstr>PowerPoint Presentation</vt:lpstr>
      <vt:lpstr>PowerPoint Presentation</vt:lpstr>
      <vt:lpstr>Cómo crear contenido atractivo</vt:lpstr>
      <vt:lpstr>¿Quién es el mensajero?</vt:lpstr>
      <vt:lpstr>Ejemplo</vt:lpstr>
      <vt:lpstr>PowerPoint Presentation</vt:lpstr>
      <vt:lpstr>PowerPoint Presentation</vt:lpstr>
      <vt:lpstr>La credibilidad es la clave del éxito</vt:lpstr>
      <vt:lpstr>PowerPoint Presentation</vt:lpstr>
      <vt:lpstr>¡Descanso! </vt:lpstr>
      <vt:lpstr>Herramienta útil: plantillas de una campaña</vt:lpstr>
      <vt:lpstr>Cómo funciona la comunicación en Internet</vt:lpstr>
      <vt:lpstr>De la estrategia a la acción</vt:lpstr>
      <vt:lpstr>PowerPoint Presentation</vt:lpstr>
      <vt:lpstr>PowerPoint Presentation</vt:lpstr>
      <vt:lpstr>Llegar a las personas con su mensaje</vt:lpstr>
      <vt:lpstr>Internet = diálogo dinámico</vt:lpstr>
      <vt:lpstr>Los efectos cámara de eco o burbuja</vt:lpstr>
      <vt:lpstr>¿Cómo influir en el cambio de conducta?</vt:lpstr>
      <vt:lpstr>Ejercicio</vt:lpstr>
      <vt:lpstr>Tres grandes plataformas de medios sociales</vt:lpstr>
      <vt:lpstr>PowerPoint Presentation</vt:lpstr>
      <vt:lpstr>PowerPoint Presentation</vt:lpstr>
      <vt:lpstr>Diez conceptos fundamentales</vt:lpstr>
      <vt:lpstr>5 de 10</vt:lpstr>
      <vt:lpstr>PowerPoint Presentation</vt:lpstr>
      <vt:lpstr>PowerPoint Presentation</vt:lpstr>
      <vt:lpstr>¿Qué es lo que funciona en Facebook?</vt:lpstr>
      <vt:lpstr>Público orgánico frente a público de pago</vt:lpstr>
      <vt:lpstr>PowerPoint Presentation</vt:lpstr>
      <vt:lpstr>¿Qué es lo que funciona  en Twitter?</vt:lpstr>
      <vt:lpstr>Pausa para el té</vt:lpstr>
      <vt:lpstr>¿Va por buen camino?</vt:lpstr>
      <vt:lpstr>¿Qué hacer ante el discurso del odio?</vt:lpstr>
      <vt:lpstr>Guía de información sobre el  contradiscurso</vt:lpstr>
      <vt:lpstr>PowerPoint Presentation</vt:lpstr>
      <vt:lpstr>PowerPoint Presentation</vt:lpstr>
      <vt:lpstr>Ejercicio</vt:lpstr>
      <vt:lpstr>Herramientas, tutoriales y manuales</vt:lpstr>
      <vt:lpstr>Desarrollo de las capacidades y conclusión</vt:lpstr>
      <vt:lpstr>Desarrollo de las  capacidades</vt:lpstr>
      <vt:lpstr>Vincular la interacción dentro y fuera de Internet</vt:lpstr>
      <vt:lpstr>¿Cuáles son las cualidades de su campaña?</vt:lpstr>
      <vt:lpstr>Reflexión</vt:lpstr>
      <vt:lpstr>Colaboraciones </vt:lpstr>
      <vt:lpstr>Buen viaje de vuelta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GRACIA Roberto</cp:lastModifiedBy>
  <cp:revision>994</cp:revision>
  <cp:lastPrinted>2017-03-23T07:44:36Z</cp:lastPrinted>
  <dcterms:created xsi:type="dcterms:W3CDTF">2017-02-22T13:10:37Z</dcterms:created>
  <dcterms:modified xsi:type="dcterms:W3CDTF">2017-05-02T18:35:44Z</dcterms:modified>
</cp:coreProperties>
</file>