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616" autoAdjust="0"/>
    <p:restoredTop sz="58934" autoAdjust="0"/>
  </p:normalViewPr>
  <p:slideViewPr>
    <p:cSldViewPr snapToGrid="0">
      <p:cViewPr varScale="1">
        <p:scale>
          <a:sx n="43" d="100"/>
          <a:sy n="43" d="100"/>
        </p:scale>
        <p:origin x="738" y="48"/>
      </p:cViewPr>
      <p:guideLst>
        <p:guide orient="horz" pos="2160"/>
        <p:guide pos="3840"/>
      </p:guideLst>
    </p:cSldViewPr>
  </p:slideViewPr>
  <p:notesTextViewPr>
    <p:cViewPr>
      <p:scale>
        <a:sx n="125" d="100"/>
        <a:sy n="125" d="100"/>
      </p:scale>
      <p:origin x="0" y="-204"/>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22-5-2017</a:t>
            </a:fld>
            <a:endParaRPr lang="da-DK"/>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‹nr.›</a:t>
            </a:fld>
            <a:endParaRPr lang="da-DK"/>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da-DK"/>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Note til underviser</a:t>
            </a:r>
          </a:p>
          <a:p>
            <a:pPr marL="171450" indent="-171450">
              <a:buFont typeface="Arial" panose="020B0604020202020204" pitchFamily="34" charset="0"/>
              <a:buChar char="•"/>
            </a:pPr>
            <a:r>
              <a:rPr lang="en-US" sz="1000" u="sng" dirty="0" smtClean="0"/>
              <a:t>Forebyg afgrænsningspoblemer, før der opstår manglende afstemning mellem underviser og lærende</a:t>
            </a:r>
          </a:p>
          <a:p>
            <a:pPr marL="171450" indent="-171450">
              <a:buFont typeface="Arial" panose="020B0604020202020204" pitchFamily="34" charset="0"/>
              <a:buChar char="•"/>
            </a:pPr>
            <a:r>
              <a:rPr lang="en-US" sz="1000" u="sng" baseline="0" dirty="0" smtClean="0"/>
              <a:t>Spørg først ind til deltagernes faktiske erfaring og idéer, før du viser eksempler fra andre</a:t>
            </a:r>
          </a:p>
          <a:p>
            <a:pPr marL="171450" indent="-171450">
              <a:buFont typeface="Arial" panose="020B0604020202020204" pitchFamily="34" charset="0"/>
              <a:buChar char="•"/>
            </a:pPr>
            <a:r>
              <a:rPr lang="en-US" sz="1000" u="sng" baseline="0" dirty="0" smtClean="0"/>
              <a:t>10’</a:t>
            </a:r>
            <a:endParaRPr lang="da-DK"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da-DK"/>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000" kern="1200" dirty="0" smtClean="0">
                <a:solidFill>
                  <a:schemeClr val="tx1"/>
                </a:solidFill>
                <a:effectLst/>
                <a:latin typeface="+mn-lt"/>
              </a:rPr>
              <a:t>RAN’s tilgang til effektiv håndtering af radikalisering sammenfattes som det såkaldte “RAN DNA”.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Involvering og uddannelse af fagfolk i felten er afgørende: Disse fagfolk vil være det første professionelle kontaktpunkt, som udsatte personer møder. For at kunne have en forebyggelsesstrategi skal de kunne aflæse tegn på radikalisering, og vide hvordan de skal søge hjælp til at forholde sig til disse signaler, samtidig med at de bevarer et positivt forhold til den enkelte.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Forebyggelse er væsentligt: Det er afgørende at investere i indsatser, der er rettet mod fjernelse af udklækningsstederne for radikalisering med det formål at forhindre disse processer eller bremse dem så tidligt som muligt.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En strategi, der involverer flere agenturer, er afgørende: For at kunne forhindre radikalisering og sikre udsatte personer er et samarbejde mellem flere agenturer nødvendigt for at sikre et konsistent og pålideligt netværk. I dette netværk kan der deles ekspertise og oplysninger, der kan diskuteres cases, og der kan aftales og deles ejerskab til de foranstaltninger, der bedst kan træffes. Disse netværk bør være kombinationer mellem retshåndhævelse, professionelle omsorgsorganisationer samt ngo'er og lokalsamfundsrepræsentanter.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Skræddersyede indsatser, der er tilpasset lokale forhold, er afgørende: Hver enkelt udsatte person er forskellig, og sagerne skal derfor behandles hver for sig. Det er vigtigt at forstå den enkeltes baggrund, problemer, motivationer, frygt, frustrationer osv. for at kunne finde frem til en passende indsats. Ud over interne faktorer skal der også tages højde for eksterne faktorer, såsom den enkeltes sociale miljø og andre lokale omstændigheder, for at der kan tilbydes effektiv hjælp.</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da-DK"/>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en-GB" sz="1000" dirty="0" smtClean="0"/>
              <a:t>Radikalisering = proces med flere faktorer og forskellige veje </a:t>
            </a:r>
          </a:p>
          <a:p>
            <a:pPr marL="171450" indent="-171450">
              <a:buFont typeface="Arial" panose="020B0604020202020204" pitchFamily="34" charset="0"/>
              <a:buChar char="•"/>
            </a:pPr>
            <a:r>
              <a:rPr lang="en-GB" sz="1000" dirty="0" smtClean="0"/>
              <a:t>Unge (familier, lokalsamfund) er snarere ofre end lovovertrædere</a:t>
            </a:r>
          </a:p>
          <a:p>
            <a:pPr marL="171450" lvl="0" indent="-171450">
              <a:buFont typeface="Arial" panose="020B0604020202020204" pitchFamily="34" charset="0"/>
              <a:buChar char="•"/>
            </a:pPr>
            <a:r>
              <a:rPr lang="en-GB" sz="1000" dirty="0" smtClean="0"/>
              <a:t>Forebyggelse handler om at sikre tryghed for udsatte personer/lokalsamfund</a:t>
            </a:r>
            <a:endParaRPr lang="da-DK" sz="1000" dirty="0" smtClean="0"/>
          </a:p>
          <a:p>
            <a:endParaRPr lang="da-DK" sz="1000" kern="1200" dirty="0" smtClean="0">
              <a:solidFill>
                <a:schemeClr val="tx1"/>
              </a:solidFill>
              <a:effectLst/>
              <a:latin typeface="+mn-lt"/>
              <a:ea typeface="+mn-ea"/>
              <a:cs typeface="+mn-cs"/>
            </a:endParaRPr>
          </a:p>
          <a:p>
            <a:r>
              <a:rPr lang="en-GB" sz="1000" kern="1200" dirty="0" smtClean="0">
                <a:solidFill>
                  <a:schemeClr val="tx1"/>
                </a:solidFill>
                <a:effectLst/>
                <a:latin typeface="+mn-lt"/>
              </a:rPr>
              <a:t>RAN’s tilgang til effektiv håndtering af radikalisering sammenfattes som det såkaldte “RAN DNA”.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Involvering og uddannelse af fagfolk i felten er afgørende: Disse fagfolk vil være det første professionelle kontaktpunkt, som udsatte personer møder. For at kunne have en forebyggelsesstrategi skal de kunne aflæse tegn på radikalisering, og vide hvordan de skal søge hjælp til at forholde sig til disse signaler, samtidig med at de bevarer et positivt forhold til den enkelte.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Forebyggelse er væsentligt: Det er afgørende at investere i indsatser, der er rettet mod fjernelse af udklækningsstederne for radikalisering med det formål at forhindre disse processer eller bremse dem så tidligt som muligt.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En strategi, der involverer flere agenturer, er afgørende: For at kunne forhindre radikalisering og sikre udsatte personer er et samarbejde mellem flere agenturer nødvendigt for at sikre et konsistent og pålideligt netværk. I dette netværk kan der deles ekspertise og oplysninger, der kan diskuteres cases, og der kan aftales og deles ejerskab til de foranstaltninger, der bedst kan træffes. Disse netværk bør være kombinationer mellem retshåndhævelsesmyndigheder, professionelle omsorgsorganisationer samt ngo'er og lokalsamfundsrepræsentanter. </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000" kern="1200" dirty="0" smtClean="0">
                <a:solidFill>
                  <a:schemeClr val="tx1"/>
                </a:solidFill>
                <a:effectLst/>
                <a:latin typeface="+mn-lt"/>
              </a:rPr>
              <a:t>Skræddersyede indsatser, der er tilpasset lokale forhold, er afgørende: Hver enkelt udsatte person er forskellig, og sagerne skal derfor behandles hver for sig. Det er vigtigt at forstå den enkeltes baggrund, problemer, motivationer, frygt, frustrationer osv. for at kunne finde frem til en passende indsats. Ud over interne faktorer skal der også tages højde for eksterne faktorer, såsom den enkeltes sociale miljø og andre lokale omstændigheder, for at der kan tilbydes effektiv hjælp.</a:t>
            </a:r>
            <a:endParaRPr lang="da-DK" sz="1000" kern="1200" dirty="0" smtClean="0">
              <a:solidFill>
                <a:schemeClr val="tx1"/>
              </a:solidFill>
              <a:effectLst/>
              <a:latin typeface="+mn-lt"/>
              <a:ea typeface="+mn-ea"/>
              <a:cs typeface="+mn-cs"/>
            </a:endParaRP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da-DK"/>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US" sz="1000" b="1" u="sng" dirty="0" smtClean="0"/>
              <a:t>Eksempler på push-faktorer</a:t>
            </a:r>
          </a:p>
          <a:p>
            <a:pPr marL="228600" indent="-228600">
              <a:buFont typeface="Arial" panose="020B0604020202020204" pitchFamily="34" charset="0"/>
              <a:buChar char="•"/>
            </a:pPr>
            <a:r>
              <a:rPr lang="en-US" sz="1000" dirty="0" smtClean="0"/>
              <a:t>Nærer problemer - eksklusion; stærk følelse af uretfærdighed; følelse af udmygelse; stiv binær tænkning; konspirationsteorier; offerfølelse</a:t>
            </a:r>
          </a:p>
          <a:p>
            <a:pPr marL="228600" indent="-228600">
              <a:buFont typeface="Arial" panose="020B0604020202020204" pitchFamily="34" charset="0"/>
              <a:buChar char="•"/>
            </a:pPr>
            <a:r>
              <a:rPr lang="en-US" sz="1000" dirty="0" smtClean="0"/>
              <a:t>Nærer marginalisering - diskrimination; begrænset social mobilitet; lav uddannelse; arbejdsløshed; kriminalitet</a:t>
            </a:r>
          </a:p>
          <a:p>
            <a:pPr marL="228600" indent="-228600">
              <a:buFont typeface="Arial" panose="020B0604020202020204" pitchFamily="34" charset="0"/>
              <a:buChar char="•"/>
            </a:pPr>
            <a:r>
              <a:rPr lang="en-US" sz="1000" dirty="0" smtClean="0"/>
              <a:t>Politiske fortællinger – primært "Vesten er i krig med Islam". Også tørklædeforbuddet; tegneseriekriser; islamofobi</a:t>
            </a:r>
          </a:p>
          <a:p>
            <a:pPr marL="228600" indent="-228600">
              <a:buFont typeface="Arial" panose="020B0604020202020204" pitchFamily="34" charset="0"/>
              <a:buChar char="•"/>
            </a:pPr>
            <a:r>
              <a:rPr lang="en-US" sz="1000" dirty="0" smtClean="0"/>
              <a:t>Krav om ideologisk og religiøs legitimitet - dommedagsprofeti; voldelig fortolkning af Jihad; fornemmelse af, at Islam er under belejring og ønsket om at beskytte umma; forestillingen om, at Vesten er amoralsk sekularisme</a:t>
            </a:r>
          </a:p>
          <a:p>
            <a:pPr marL="228600" indent="-228600">
              <a:buFont typeface="Arial" panose="020B0604020202020204" pitchFamily="34" charset="0"/>
              <a:buChar char="•"/>
            </a:pPr>
            <a:r>
              <a:rPr lang="en-US" sz="1000" dirty="0" smtClean="0"/>
              <a:t>Nærer kultur- og identitetskriser - kulturel marginalisering; mangel på tilhørsforhold til enten hjemlandets eller forældrenes samfund; forstærker religiøs solidaritet med muslimer rundt om i verden</a:t>
            </a:r>
            <a:endParaRPr lang="da-DK" sz="100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da-DK"/>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en-GB" sz="1000" b="1" u="sng" dirty="0" smtClean="0"/>
              <a:t>Diskussion i plenum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Radikalisering har forskellige stadier.</a:t>
            </a:r>
            <a:r>
              <a:rPr dirty="0" smtClean="0"/>
              <a:t> </a:t>
            </a:r>
            <a:r>
              <a:rPr lang="en-GB" sz="1000" dirty="0" smtClean="0"/>
              <a:t>På hvilket stadie griber din organisation ind (ønsker din organisation at gribe 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smtClean="0"/>
              <a:t>Forskellige former for interaktion med dine målgrupper. Hvad vælger du: Forebyggelse, alternativ fortælling eller modtale?</a:t>
            </a:r>
          </a:p>
          <a:p>
            <a:pPr marL="171450" lvl="0" indent="-171450">
              <a:buFont typeface="Arial" panose="020B0604020202020204" pitchFamily="34" charset="0"/>
              <a:buChar char="•"/>
            </a:pPr>
            <a:r>
              <a:rPr lang="en-GB" sz="1000" dirty="0" smtClean="0"/>
              <a:t>Lokal er nøglen. Hvordan kan sociale medier være et nyttigt værktøj for indgreb?</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da-DK"/>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000" kern="1200" dirty="0" smtClean="0">
                <a:solidFill>
                  <a:schemeClr val="tx1"/>
                </a:solidFill>
                <a:effectLst/>
                <a:latin typeface="+mn-lt"/>
              </a:rPr>
              <a:t>Gode designere kopierer, fantastiske designere stjæler - det er et velkendt</a:t>
            </a:r>
            <a:r>
              <a:rPr dirty="0" smtClean="0"/>
              <a:t> </a:t>
            </a:r>
            <a:r>
              <a:rPr lang="nl-NL" sz="1000" kern="1200" dirty="0" smtClean="0">
                <a:solidFill>
                  <a:schemeClr val="tx1"/>
                </a:solidFill>
                <a:effectLst/>
                <a:latin typeface="+mn-lt"/>
              </a:rPr>
              <a:t>mundheld i de</a:t>
            </a:r>
            <a:r>
              <a:rPr dirty="0" smtClean="0"/>
              <a:t> </a:t>
            </a:r>
            <a:r>
              <a:rPr lang="nl-NL" sz="1000" kern="1200" dirty="0" smtClean="0">
                <a:solidFill>
                  <a:schemeClr val="tx1"/>
                </a:solidFill>
                <a:effectLst/>
                <a:latin typeface="+mn-lt"/>
              </a:rPr>
              <a:t>kreative</a:t>
            </a:r>
            <a:r>
              <a:rPr dirty="0" smtClean="0"/>
              <a:t> </a:t>
            </a:r>
            <a:r>
              <a:rPr lang="nl-NL" sz="1000" kern="1200" dirty="0" smtClean="0">
                <a:solidFill>
                  <a:schemeClr val="tx1"/>
                </a:solidFill>
                <a:effectLst/>
                <a:latin typeface="+mn-lt"/>
              </a:rPr>
              <a:t>industrier</a:t>
            </a:r>
            <a:endParaRPr lang="da-DK" sz="10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da-DK"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rPr>
              <a:t>Har du kampagner i tankerne, som inspirerer dig?</a:t>
            </a:r>
            <a:endParaRPr lang="da-DK"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rPr>
              <a:t>Nu vil vi præsentere et par eksempler på velkendte kampagner, der kunne inspirere dig til at komme med dine egne forslag:</a:t>
            </a:r>
            <a:endParaRPr lang="da-DK" sz="10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smtClean="0">
                <a:solidFill>
                  <a:schemeClr val="tx1"/>
                </a:solidFill>
                <a:effectLst/>
                <a:latin typeface="+mn-lt"/>
              </a:rPr>
              <a:t>Not Another Brother (Quilliam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Netz-gegen-nazis. Disse kampagner udførte aktivisme offline og præsenterede den online: </a:t>
            </a:r>
            <a:r>
              <a:rPr lang="en-US" sz="1000" u="sng" dirty="0" smtClean="0">
                <a:hlinkClick r:id="rId3"/>
              </a:rPr>
              <a:t>http://www.netz-gegen-nazis.de</a:t>
            </a:r>
            <a:endParaRPr lang="da-DK" sz="1000"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Disse eksempler er kun fokuseret på bekæmpelse af polarisering og tilbyder ikke alternative fortællinger eller modfortællinger. De peger på tegn på solidaritet og fællesskab</a:t>
            </a:r>
            <a:endParaRPr lang="da-DK" sz="100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da-DK"/>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dirty="0" smtClean="0">
                <a:solidFill>
                  <a:schemeClr val="bg1"/>
                </a:solidFill>
              </a:rPr>
              <a:t>https://youtu.be/IjIQ0ctzyZE</a:t>
            </a:r>
            <a:endParaRPr lang="da-DK" sz="1000" b="0" dirty="0" smtClean="0"/>
          </a:p>
          <a:p>
            <a:r>
              <a:rPr lang="en-US" sz="1000" b="0" dirty="0" smtClean="0"/>
              <a:t>Link henviser til Youtube-video, varighed 1:41’ </a:t>
            </a:r>
            <a:endParaRPr lang="da-DK" sz="10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da-DK"/>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t>Note til underviser: "I’ll ride with you" startede som en online-twitterkampagne direkte i kølvandet af en hændelse med racistiske fornærmelser i Australien. Hashtag'et og dets årsag blev overtaget af et nationalt uddannelsesprogram.</a:t>
            </a:r>
            <a:endParaRPr lang="da-DK" sz="1000" u="sng" dirty="0" smtClean="0"/>
          </a:p>
          <a:p>
            <a:endParaRPr lang="da-DK" sz="1000" dirty="0" smtClean="0"/>
          </a:p>
          <a:p>
            <a:r>
              <a:rPr lang="en-US" sz="1000" dirty="0" smtClean="0"/>
              <a:t>December 2014</a:t>
            </a:r>
          </a:p>
          <a:p>
            <a:r>
              <a:rPr lang="en-US" sz="1000" dirty="0" smtClean="0"/>
              <a:t>Mandagens gidseltagningskrise i Sydney, Australien, er måske overstået, men omstændighederne omkring situationen, som stod på i 16 timer — og hvor tre mennesker, herunder gerningsmanden, døde og yderligere fire personer blev såret — er fortsat uafklarede. De motiver, der drev Man Monis, den mistænkte i episoden, eller de nærmere omstændigheder omkring den politiaktion, der satte en stopper for krisen, ved man kun meget lidt om.</a:t>
            </a:r>
          </a:p>
          <a:p>
            <a:r>
              <a:rPr lang="en-US" sz="1000" dirty="0" smtClean="0"/>
              <a:t>Det var midt i denne tilstand af usikkerhed, at der dukkede en modreaktion op mod australske muslimer online. Efterhånden som rapporter om gidselsituationen — herunder pistolmandens religiøse identitet og nationalitet, samt eksistensen af et sort flag med ordene fra shehada, den muslimske trosbekendelse — kom det primære hashtag for episoden på Twitter, #SydneySiege, til at stå som eksponent for den lejlighedsvise og forudsigelige skyggeside af internettet. Fremmedfjendske og antimuslimske tweets blev lagt ud, og Australian Defence League, en ultrahøjreorienteret gruppe, truede med konfrontationer i den muslimsk dominerede forstad Lakemba i Sydney.</a:t>
            </a:r>
          </a:p>
          <a:p>
            <a:endParaRPr lang="da-DK" sz="1000" dirty="0" smtClean="0"/>
          </a:p>
          <a:p>
            <a:r>
              <a:rPr lang="en-US" sz="1000" dirty="0" smtClean="0"/>
              <a:t>Facebook</a:t>
            </a:r>
          </a:p>
          <a:p>
            <a:r>
              <a:rPr lang="en-US" sz="1000" dirty="0" smtClean="0"/>
              <a:t>På et tog opdagede en togpassager efter sigende en muslimsk kvinde, der var i færd med at tage sin hijab af, angiveligt af frygt for at blive udset som et mål. Passageren bad hende tage den på igen og tilbød i solidaritet at følges med hende. Og sådan startede #IllRideWithYou. Hashtag'et gik viralt og hitter stadig overalt i verden, timer efter afslutningen af gidselkrisen.</a:t>
            </a:r>
          </a:p>
          <a:p>
            <a:endParaRPr lang="da-DK" sz="1000" dirty="0" smtClean="0"/>
          </a:p>
          <a:p>
            <a:r>
              <a:rPr lang="en-US" sz="1000" dirty="0" smtClean="0"/>
              <a:t>Kilde: https://www.theatlantic.com/international/archive/2014/12/illridewithyou-hashtag-sydney-siege-anti-islam-australia/383765/</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da-DK"/>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da-DK"/>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kern="1200" dirty="0" smtClean="0">
                <a:solidFill>
                  <a:schemeClr val="tx1"/>
                </a:solidFill>
                <a:effectLst/>
                <a:latin typeface="+mn-lt"/>
              </a:rPr>
              <a:t>Donate</a:t>
            </a:r>
            <a:r>
              <a:rPr dirty="0" smtClean="0"/>
              <a:t> </a:t>
            </a:r>
            <a:r>
              <a:rPr lang="nl-NL" sz="1000" b="1" kern="1200" dirty="0" smtClean="0">
                <a:solidFill>
                  <a:schemeClr val="tx1"/>
                </a:solidFill>
                <a:effectLst/>
                <a:latin typeface="+mn-lt"/>
              </a:rPr>
              <a:t>the</a:t>
            </a:r>
            <a:r>
              <a:rPr dirty="0" smtClean="0"/>
              <a:t> </a:t>
            </a:r>
            <a:r>
              <a:rPr lang="nl-NL" sz="1000" b="1" kern="1200" dirty="0" smtClean="0">
                <a:solidFill>
                  <a:schemeClr val="tx1"/>
                </a:solidFill>
                <a:effectLst/>
                <a:latin typeface="+mn-lt"/>
              </a:rPr>
              <a:t>hate</a:t>
            </a:r>
            <a:endParaRPr lang="da-DK" sz="1000" kern="1200" dirty="0" smtClean="0">
              <a:solidFill>
                <a:schemeClr val="tx1"/>
              </a:solidFill>
              <a:effectLst/>
              <a:latin typeface="+mn-lt"/>
              <a:ea typeface="+mn-ea"/>
              <a:cs typeface="+mn-cs"/>
            </a:endParaRPr>
          </a:p>
          <a:p>
            <a:r>
              <a:rPr lang="nl-NL" sz="1000" kern="1200" dirty="0" smtClean="0">
                <a:solidFill>
                  <a:schemeClr val="tx1"/>
                </a:solidFill>
                <a:effectLst/>
                <a:latin typeface="+mn-lt"/>
              </a:rPr>
              <a:t>Kampagne, hvor hver eneste indberettede hændelse af hadefulde udtalelser konverteres til en donation til flygtninge. </a:t>
            </a:r>
          </a:p>
          <a:p>
            <a:r>
              <a:rPr lang="nl-NL" sz="1000" u="sng" kern="1200" dirty="0" smtClean="0">
                <a:solidFill>
                  <a:schemeClr val="tx1"/>
                </a:solidFill>
                <a:effectLst/>
                <a:latin typeface="+mn-lt"/>
                <a:hlinkClick r:id="rId3"/>
              </a:rPr>
              <a:t>https://www.youtube.com/watch?v=ykH6peLv1wk</a:t>
            </a:r>
            <a:r>
              <a:rPr lang="nl-NL" sz="1000" u="none" kern="1200" dirty="0" smtClean="0">
                <a:solidFill>
                  <a:schemeClr val="tx1"/>
                </a:solidFill>
                <a:effectLst/>
                <a:latin typeface="+mn-lt"/>
              </a:rPr>
              <a:t> (video fjernet)</a:t>
            </a:r>
          </a:p>
          <a:p>
            <a:r>
              <a:rPr lang="nl-NL" sz="1000" u="sng" kern="1200" dirty="0" smtClean="0">
                <a:solidFill>
                  <a:schemeClr val="tx1"/>
                </a:solidFill>
                <a:effectLst/>
                <a:latin typeface="+mn-lt"/>
                <a:hlinkClick r:id="rId4"/>
              </a:rPr>
              <a:t>http://www.hasshilft.de/index_en.html</a:t>
            </a:r>
            <a:r>
              <a:rPr dirty="0" smtClean="0"/>
              <a:t> </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da-DK"/>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baseline="0" dirty="0" smtClean="0">
                <a:solidFill>
                  <a:srgbClr val="FF0000"/>
                </a:solidFill>
              </a:rPr>
              <a:t>GAMMMA-afsnittene er udformet som en skabelon, som deltagerne kan bruge til at tage notater med i dagens løb</a:t>
            </a:r>
            <a:endParaRPr lang="da-DK" sz="1000" b="0" u="sng" dirty="0" smtClean="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dirty="0" smtClean="0">
                <a:solidFill>
                  <a:srgbClr val="FF0000"/>
                </a:solidFill>
              </a:rPr>
              <a:t>Formålet er styrke civilsamfundsorganisationerne i deres indsats for at gennemføre effektive kampagner og for at reducere deres læringskurve ved at dele erfaringer fra tidligere kampagner.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da-DK"/>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smtClean="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baseline="0" dirty="0" smtClean="0"/>
              <a:t>Nazis against Nazis - Exit Deutschland Campaign Wunsiedel [English]</a:t>
            </a:r>
          </a:p>
          <a:p>
            <a:endParaRPr lang="da-DK" sz="1000" b="1" kern="1200" dirty="0" smtClean="0">
              <a:solidFill>
                <a:schemeClr val="tx1"/>
              </a:solidFill>
              <a:effectLst/>
              <a:latin typeface="+mn-lt"/>
              <a:ea typeface="+mn-ea"/>
              <a:cs typeface="+mn-cs"/>
            </a:endParaRPr>
          </a:p>
          <a:p>
            <a:r>
              <a:rPr lang="nl-NL" sz="1000" b="1" kern="1200" dirty="0" smtClean="0">
                <a:solidFill>
                  <a:schemeClr val="tx1"/>
                </a:solidFill>
                <a:effectLst/>
                <a:latin typeface="+mn-lt"/>
              </a:rPr>
              <a:t>Nazis</a:t>
            </a:r>
            <a:r>
              <a:rPr dirty="0" smtClean="0"/>
              <a:t> </a:t>
            </a:r>
            <a:r>
              <a:rPr lang="nl-NL" sz="1000" b="1" kern="1200" dirty="0" smtClean="0">
                <a:solidFill>
                  <a:schemeClr val="tx1"/>
                </a:solidFill>
                <a:effectLst/>
                <a:latin typeface="+mn-lt"/>
              </a:rPr>
              <a:t>against</a:t>
            </a:r>
            <a:r>
              <a:rPr dirty="0" smtClean="0"/>
              <a:t> </a:t>
            </a:r>
            <a:r>
              <a:rPr lang="nl-NL" sz="1000" b="1" kern="1200" dirty="0" smtClean="0">
                <a:solidFill>
                  <a:schemeClr val="tx1"/>
                </a:solidFill>
                <a:effectLst/>
                <a:latin typeface="+mn-lt"/>
              </a:rPr>
              <a:t>Nazis</a:t>
            </a:r>
            <a:endParaRPr lang="da-DK" sz="1000" kern="1200" dirty="0" smtClean="0">
              <a:solidFill>
                <a:schemeClr val="tx1"/>
              </a:solidFill>
              <a:effectLst/>
              <a:latin typeface="+mn-lt"/>
              <a:ea typeface="+mn-ea"/>
              <a:cs typeface="+mn-cs"/>
            </a:endParaRPr>
          </a:p>
          <a:p>
            <a:r>
              <a:rPr lang="nl-NL" sz="1000" kern="1200" dirty="0" smtClean="0">
                <a:solidFill>
                  <a:schemeClr val="tx1"/>
                </a:solidFill>
                <a:effectLst/>
                <a:latin typeface="+mn-lt"/>
              </a:rPr>
              <a:t>Under en protest</a:t>
            </a:r>
            <a:r>
              <a:rPr dirty="0" smtClean="0"/>
              <a:t> </a:t>
            </a:r>
            <a:r>
              <a:rPr lang="nl-NL" sz="1000" kern="1200" baseline="0" dirty="0" smtClean="0">
                <a:solidFill>
                  <a:schemeClr val="tx1"/>
                </a:solidFill>
                <a:effectLst/>
                <a:latin typeface="+mn-lt"/>
              </a:rPr>
              <a:t>march af nynazister</a:t>
            </a:r>
            <a:r>
              <a:rPr dirty="0" smtClean="0"/>
              <a:t> </a:t>
            </a:r>
            <a:r>
              <a:rPr lang="nl-NL" sz="1000" kern="1200" baseline="0" dirty="0" smtClean="0">
                <a:solidFill>
                  <a:schemeClr val="tx1"/>
                </a:solidFill>
                <a:effectLst/>
                <a:latin typeface="+mn-lt"/>
              </a:rPr>
              <a:t>gav gav</a:t>
            </a:r>
            <a:r>
              <a:rPr dirty="0" smtClean="0"/>
              <a:t>   </a:t>
            </a:r>
            <a:r>
              <a:rPr lang="nl-NL" sz="1000" kern="1200" baseline="0" dirty="0" smtClean="0">
                <a:solidFill>
                  <a:schemeClr val="tx1"/>
                </a:solidFill>
                <a:effectLst/>
                <a:latin typeface="+mn-lt"/>
              </a:rPr>
              <a:t>bl.a.</a:t>
            </a:r>
            <a:r>
              <a:rPr dirty="0" smtClean="0"/>
              <a:t> </a:t>
            </a:r>
            <a:r>
              <a:rPr lang="nl-NL" sz="1000" kern="1200" baseline="0" dirty="0" smtClean="0">
                <a:solidFill>
                  <a:schemeClr val="tx1"/>
                </a:solidFill>
                <a:effectLst/>
                <a:latin typeface="+mn-lt"/>
              </a:rPr>
              <a:t>velgørende flygtninge</a:t>
            </a:r>
            <a:r>
              <a:rPr dirty="0" smtClean="0"/>
              <a:t> </a:t>
            </a:r>
            <a:r>
              <a:rPr lang="nl-NL" sz="1000" kern="1200" baseline="0" dirty="0" smtClean="0">
                <a:solidFill>
                  <a:schemeClr val="tx1"/>
                </a:solidFill>
                <a:effectLst/>
                <a:latin typeface="+mn-lt"/>
              </a:rPr>
              <a:t>organisationer en donation for hver meter, de marcherede.</a:t>
            </a:r>
          </a:p>
          <a:p>
            <a:r>
              <a:rPr lang="nl-NL" sz="1000" kern="1200" dirty="0" smtClean="0">
                <a:solidFill>
                  <a:schemeClr val="tx1"/>
                </a:solidFill>
                <a:effectLst/>
                <a:latin typeface="+mn-lt"/>
              </a:rPr>
              <a:t> </a:t>
            </a:r>
          </a:p>
          <a:p>
            <a:r>
              <a:rPr lang="nl-NL" sz="1000" kern="1200" dirty="0" smtClean="0">
                <a:solidFill>
                  <a:schemeClr val="tx1"/>
                </a:solidFill>
                <a:effectLst/>
                <a:latin typeface="+mn-lt"/>
              </a:rPr>
              <a:t>Video: </a:t>
            </a:r>
            <a:r>
              <a:rPr lang="nl-NL" sz="1000" u="sng" kern="1200" dirty="0" smtClean="0">
                <a:solidFill>
                  <a:schemeClr val="tx1"/>
                </a:solidFill>
                <a:effectLst/>
                <a:latin typeface="+mn-lt"/>
                <a:hlinkClick r:id="rId3"/>
              </a:rPr>
              <a:t>https://www.youtube.com/watch?v=KvjIYl_Nlao</a:t>
            </a:r>
            <a:r>
              <a:rPr dirty="0" smtClean="0"/>
              <a:t> </a:t>
            </a:r>
          </a:p>
          <a:p>
            <a:r>
              <a:rPr lang="nl-NL" sz="1000" kern="1200" dirty="0" smtClean="0">
                <a:solidFill>
                  <a:schemeClr val="tx1"/>
                </a:solidFill>
                <a:effectLst/>
                <a:latin typeface="+mn-lt"/>
              </a:rPr>
              <a:t>Websted:  </a:t>
            </a:r>
            <a:r>
              <a:rPr lang="nl-NL" sz="1000" u="sng" kern="1200" dirty="0" smtClean="0">
                <a:solidFill>
                  <a:schemeClr val="tx1"/>
                </a:solidFill>
                <a:effectLst/>
                <a:latin typeface="+mn-lt"/>
                <a:hlinkClick r:id="rId4"/>
              </a:rPr>
              <a:t>http://www.exit-deutschland.de/english/</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da-DK"/>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da-DK"/>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da-DK"/>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da-DK"/>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Dette dias og de følgende 3 diasser definerer, hvad det vil sige at føre kampagne. Her deler vi også nogle tips om forholdet mellem online – offline. </a:t>
            </a:r>
            <a:endParaRPr lang="da-DK" sz="1000" baseline="0" dirty="0" smtClean="0"/>
          </a:p>
          <a:p>
            <a:pPr marL="0" indent="0">
              <a:buFont typeface="Arial" panose="020B0604020202020204" pitchFamily="34" charset="0"/>
              <a:buNone/>
            </a:pPr>
            <a:endParaRPr lang="da-DK" sz="1000" dirty="0" smtClean="0"/>
          </a:p>
          <a:p>
            <a:pPr marL="171450" indent="-171450">
              <a:buFont typeface="Arial" panose="020B0604020202020204" pitchFamily="34" charset="0"/>
              <a:buChar char="•"/>
            </a:pPr>
            <a:r>
              <a:rPr lang="en-US" sz="1000" dirty="0" smtClean="0"/>
              <a:t>Internettet er et åbent rum. Folk vil give dig svar på tiltale. Både tilhængere og modstandere vil svare på dine posts, tweets og videoer.</a:t>
            </a:r>
            <a:endParaRPr lang="da-DK" sz="1000" dirty="0" smtClean="0"/>
          </a:p>
          <a:p>
            <a:pPr marL="171450" indent="-171450">
              <a:buFont typeface="Arial" panose="020B0604020202020204" pitchFamily="34" charset="0"/>
              <a:buChar char="•"/>
            </a:pPr>
            <a:r>
              <a:rPr lang="en-US" sz="1000" dirty="0" smtClean="0"/>
              <a:t>Eksempel: #Blacklivesmatter er ikke koordineret fra ét punkt.</a:t>
            </a:r>
          </a:p>
          <a:p>
            <a:pPr marL="171450" indent="-171450">
              <a:buFont typeface="Arial" panose="020B0604020202020204" pitchFamily="34" charset="0"/>
              <a:buChar char="•"/>
            </a:pPr>
            <a:endParaRPr lang="da-DK" sz="1000" baseline="0" dirty="0" smtClean="0"/>
          </a:p>
          <a:p>
            <a:r>
              <a:rPr lang="en-US" sz="1000" dirty="0" smtClean="0">
                <a:latin typeface="Corbel" panose="020B0503020204020204" pitchFamily="34" charset="0"/>
              </a:rPr>
              <a:t>Onlinekampagner defineres af Twitter som ‘at samle trådene’ &gt; folk deltager i den samtale, som du starter, og vil tilføje deres egne holdninger og erfaringer.</a:t>
            </a:r>
            <a:endParaRPr lang="da-DK" sz="1000" dirty="0" smtClean="0">
              <a:latin typeface="Corbel" panose="020B0503020204020204" pitchFamily="34" charset="0"/>
            </a:endParaRPr>
          </a:p>
          <a:p>
            <a:pPr marL="0" indent="0">
              <a:buFont typeface="Arial" panose="020B0604020202020204" pitchFamily="34" charset="0"/>
              <a:buNone/>
            </a:pPr>
            <a:endParaRPr lang="da-DK" sz="1000" baseline="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da-DK"/>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Daglig kommunikation omfatter </a:t>
            </a:r>
          </a:p>
          <a:p>
            <a:r>
              <a:rPr lang="en-US" sz="1000" baseline="0" dirty="0" smtClean="0"/>
              <a:t>Bestræbelser på at gøre din organisation og aktiviteter kendt blandt dine målgrupper</a:t>
            </a:r>
          </a:p>
          <a:p>
            <a:r>
              <a:rPr lang="en-US" sz="1000" baseline="0" dirty="0" smtClean="0"/>
              <a:t>Løbende information bl.a. om aktivitetsplaner</a:t>
            </a:r>
          </a:p>
          <a:p>
            <a:r>
              <a:rPr lang="en-US" sz="1000" baseline="0" dirty="0" smtClean="0"/>
              <a:t>Deling af fakta og tal, der er af betydning inden for dit interesseområde</a:t>
            </a:r>
          </a:p>
          <a:p>
            <a:r>
              <a:rPr lang="en-US" sz="1000" baseline="0" dirty="0" smtClean="0"/>
              <a:t>Rapporter og pressemeddelelser, der informerer den brede offentlighed om dine aktiviteter og resultater</a:t>
            </a:r>
          </a:p>
          <a:p>
            <a:r>
              <a:rPr lang="en-US" sz="1000" baseline="0" dirty="0" smtClean="0"/>
              <a:t>Årsberetninger osv.</a:t>
            </a:r>
          </a:p>
          <a:p>
            <a:endParaRPr lang="da-DK" sz="1000" baseline="0" dirty="0" smtClean="0"/>
          </a:p>
          <a:p>
            <a:r>
              <a:rPr lang="en-US" sz="1000" b="1" u="sng" baseline="0" dirty="0" smtClean="0"/>
              <a:t>Reaktiv kommunikation omfatter</a:t>
            </a:r>
          </a:p>
          <a:p>
            <a:r>
              <a:rPr lang="en-US" sz="1000" baseline="0" dirty="0" smtClean="0"/>
              <a:t>Pressemeddelelser, møder, opslag, tweets osv., som følger (umiddelbart) efter en eller anden ekstern begivenhed, f.eks. et terrorangreb, en provokerende udtalelse fra en politiker, en byrådsbeslutning, osv.</a:t>
            </a:r>
          </a:p>
          <a:p>
            <a:r>
              <a:rPr lang="en-US" sz="1000" baseline="0" dirty="0" smtClean="0"/>
              <a:t>Formålet er at markere din holdning, og/eller at inddrage folk i at dele din holdning til begivenheden og/eller bekæmpe virkningerne af begivenheden, f.eks. et dårligere image af din målgruppe i offentligheden.</a:t>
            </a:r>
          </a:p>
          <a:p>
            <a:r>
              <a:rPr lang="en-US" sz="1000" baseline="0" dirty="0" smtClean="0"/>
              <a:t>Den kan være en del af en bredere kampagne, men den kan også være en enkeltstående kommunikationsindsats.</a:t>
            </a:r>
          </a:p>
          <a:p>
            <a:endParaRPr lang="da-DK" sz="1000" baseline="0" dirty="0" smtClean="0"/>
          </a:p>
          <a:p>
            <a:r>
              <a:rPr lang="en-US" sz="1000" b="1" u="sng" baseline="0" dirty="0" smtClean="0"/>
              <a:t>Kampagner</a:t>
            </a:r>
          </a:p>
          <a:p>
            <a:r>
              <a:rPr lang="en-US" sz="1000" baseline="0" dirty="0" smtClean="0"/>
              <a:t>En kampagne er en sammenhængende og konsistent samling af indsatser, bestræbelser, midler og budskaber i en given periode med en klar målsætning, der kan genkendes både af dine egne medarbejdere og frivillige, og af din målgruppe og/eller offentligheden. Formålet kan formuleres i en opfordring til handling. Du ønsker, at folk begynder (eller holder op med) at gøre noget. F.eks. købe en bil, stemme på en kandidat, ansøge om et stipendium eller abonnere på dit nyhedsbrev. En kampagne har altid en klart defineret målgruppe. I en god kampagne er alle bestræbelser fokuseret på denne målgruppe og ikke på tredjeparter. Du skal imidlertid ikke være blind for den reaktion, som din kampagne kan udløse hos andre grupper end din målgruppe. Det kan blive klart, at du ikke kan se bort fra disse reaktioner, hvis de griber ind i din strategi.</a:t>
            </a:r>
            <a:endParaRPr lang="da-DK" sz="1000" dirty="0" smtClean="0">
              <a:latin typeface="Corbel" panose="020B0503020204020204" pitchFamily="34" charset="0"/>
            </a:endParaRPr>
          </a:p>
          <a:p>
            <a:endParaRPr lang="da-DK"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da-DK"/>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Kommunikations- og kampagnestrategier kombinerer altid online- og offlineindsatsen</a:t>
            </a:r>
          </a:p>
          <a:p>
            <a:pPr marL="171450" indent="-171450">
              <a:buFont typeface="Arial" panose="020B0604020202020204" pitchFamily="34" charset="0"/>
              <a:buChar char="•"/>
            </a:pPr>
            <a:r>
              <a:rPr lang="en-US" sz="1000" baseline="0" dirty="0" smtClean="0"/>
              <a:t>"Noteingang" er et gammelt eksempel på en vellykket tysk kampagne, der havde til formål at bekæmpe voldelige og racistiske angreb i det 21. århundredes første år. </a:t>
            </a:r>
          </a:p>
          <a:p>
            <a:pPr marL="171450" indent="-171450">
              <a:buFont typeface="Arial" panose="020B0604020202020204" pitchFamily="34" charset="0"/>
              <a:buChar char="•"/>
            </a:pPr>
            <a:r>
              <a:rPr lang="en-US" sz="1000" baseline="0" dirty="0" smtClean="0"/>
              <a:t>Stadig lang tid inden internettet blev almindeligt udbredt. </a:t>
            </a:r>
          </a:p>
          <a:p>
            <a:pPr marL="171450" indent="-171450">
              <a:buFont typeface="Arial" panose="020B0604020202020204" pitchFamily="34" charset="0"/>
              <a:buChar char="•"/>
            </a:pPr>
            <a:r>
              <a:rPr lang="en-US" sz="1000" baseline="0" dirty="0" smtClean="0"/>
              <a:t>Den bestod blandt andet af vinduesskilte, som barejere, butiksejere og privatpersoner kunne sætte på deres døre og vinduer, og som indikerede, at her var der sikre steder, hvor folk kunne flygte hen, hvis de blev angrebet eller truet på gaden. </a:t>
            </a:r>
          </a:p>
          <a:p>
            <a:pPr marL="171450" indent="-171450">
              <a:buFont typeface="Arial" panose="020B0604020202020204" pitchFamily="34" charset="0"/>
              <a:buChar char="•"/>
            </a:pPr>
            <a:r>
              <a:rPr lang="en-US" sz="1000" baseline="0" dirty="0" smtClean="0"/>
              <a:t>Interessant er den hast, som denne denne kampagne spredtes med (på trods af manglen på medier som Twitter eller Facebook) samt dens enkelhed og klare budskab.</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da-DK"/>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kern="1200" dirty="0" smtClean="0">
                <a:solidFill>
                  <a:schemeClr val="tx1"/>
                </a:solidFill>
                <a:effectLst/>
                <a:latin typeface="+mn-lt"/>
              </a:rPr>
              <a:t>Mødre af Plaza de Mayo (35 jaar)</a:t>
            </a:r>
          </a:p>
          <a:p>
            <a:r>
              <a:rPr lang="en-US" sz="1000" u="sng" kern="1200" dirty="0" smtClean="0">
                <a:solidFill>
                  <a:schemeClr val="tx1"/>
                </a:solidFill>
                <a:effectLst/>
                <a:latin typeface="+mn-lt"/>
                <a:hlinkClick r:id="rId3"/>
              </a:rPr>
              <a:t>http://www.bbc.com/news/world-latin-america-17847134</a:t>
            </a:r>
            <a:endParaRPr lang="da-DK" sz="1000" kern="1200" dirty="0" smtClean="0">
              <a:solidFill>
                <a:schemeClr val="tx1"/>
              </a:solidFill>
              <a:effectLst/>
              <a:latin typeface="+mn-lt"/>
              <a:ea typeface="+mn-ea"/>
              <a:cs typeface="+mn-cs"/>
            </a:endParaRP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da-DK"/>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t>Disse spørgsmål fører dig gennem processen med at forberede en vellykket kampagnestrategi for modfortællinger/alternative fortællinger</a:t>
            </a:r>
          </a:p>
          <a:p>
            <a:pPr marL="171450" indent="-171450">
              <a:buFont typeface="Arial" panose="020B0604020202020204" pitchFamily="34" charset="0"/>
              <a:buChar char="•"/>
            </a:pPr>
            <a:r>
              <a:rPr lang="en-US" sz="1000" baseline="0" dirty="0" smtClean="0"/>
              <a:t>De er med til at få dig til at forstå spørgsmålene HVORFOR og HVAD i din kampagne. </a:t>
            </a:r>
          </a:p>
          <a:p>
            <a:pPr marL="171450" indent="-171450">
              <a:buFont typeface="Arial" panose="020B0604020202020204" pitchFamily="34" charset="0"/>
              <a:buChar char="•"/>
            </a:pPr>
            <a:r>
              <a:rPr lang="en-US" sz="1000" baseline="0" dirty="0" smtClean="0"/>
              <a:t>Svarene hjælper dig med at forstå forholdet mellem dit mål, din målgruppe og formen og indholdet af dit budskab. </a:t>
            </a:r>
          </a:p>
          <a:p>
            <a:pPr marL="171450" indent="-171450">
              <a:buFont typeface="Arial" panose="020B0604020202020204" pitchFamily="34" charset="0"/>
              <a:buChar char="•"/>
            </a:pPr>
            <a:r>
              <a:rPr lang="en-US" sz="1000" baseline="0" dirty="0" smtClean="0"/>
              <a:t>Ganske enkelt: forstår du, hvad det er, du gør? Er dine aktioner den mest effektive måde at gennemføre det, du overvejer, set i lyset af din målgruppes tanker, holdninger, værdier og adfærd?</a:t>
            </a:r>
          </a:p>
          <a:p>
            <a:pPr marL="171450" indent="-171450">
              <a:buFont typeface="Arial" panose="020B0604020202020204" pitchFamily="34" charset="0"/>
              <a:buChar char="•"/>
            </a:pPr>
            <a:endParaRPr lang="da-DK"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da-DK"/>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US" sz="1000" b="1" dirty="0" smtClean="0"/>
              <a:t>Kampagnemål for modfortællinger/alternative fortællinger: eksempler</a:t>
            </a:r>
          </a:p>
          <a:p>
            <a:pPr marL="228600" indent="-228600">
              <a:buFont typeface="+mj-lt"/>
              <a:buAutoNum type="arabicPeriod"/>
            </a:pPr>
            <a:r>
              <a:rPr lang="en-US" sz="1000" dirty="0" smtClean="0"/>
              <a:t>Vis din organisation og dens aktiviteter</a:t>
            </a:r>
          </a:p>
          <a:p>
            <a:pPr marL="228600" indent="-228600">
              <a:buFont typeface="+mj-lt"/>
              <a:buAutoNum type="arabicPeriod"/>
            </a:pPr>
            <a:r>
              <a:rPr lang="en-US" sz="1000" dirty="0" smtClean="0"/>
              <a:t>Skab større opmærksomhed om din humanitære sag</a:t>
            </a:r>
          </a:p>
          <a:p>
            <a:pPr marL="228600" indent="-228600">
              <a:buFont typeface="+mj-lt"/>
              <a:buAutoNum type="arabicPeriod"/>
            </a:pPr>
            <a:r>
              <a:rPr lang="en-US" sz="1000" dirty="0" smtClean="0"/>
              <a:t>Opbyg et onlinestøttefællesskab</a:t>
            </a:r>
          </a:p>
          <a:p>
            <a:pPr marL="228600" indent="-228600">
              <a:buFont typeface="+mj-lt"/>
              <a:buAutoNum type="arabicPeriod"/>
            </a:pPr>
            <a:r>
              <a:rPr lang="en-US" sz="1000" dirty="0" smtClean="0"/>
              <a:t>Spred overbevisninger og/eller politiske budskaber</a:t>
            </a:r>
          </a:p>
          <a:p>
            <a:pPr marL="228600" indent="-228600">
              <a:buFont typeface="+mj-lt"/>
              <a:buAutoNum type="arabicPeriod"/>
            </a:pPr>
            <a:r>
              <a:rPr lang="en-US" sz="1000" dirty="0" smtClean="0"/>
              <a:t>Direkte modfortællinger ved ekstremistisk propaganda</a:t>
            </a:r>
          </a:p>
          <a:p>
            <a:pPr marL="228600" indent="-228600">
              <a:buFont typeface="+mj-lt"/>
              <a:buAutoNum type="arabicPeriod"/>
            </a:pPr>
            <a:r>
              <a:rPr lang="en-US" sz="1000" dirty="0" smtClean="0"/>
              <a:t>Inddrag din målgruppe og dens omgivelser</a:t>
            </a:r>
          </a:p>
          <a:p>
            <a:pPr marL="0" indent="0">
              <a:buFont typeface="+mj-lt"/>
              <a:buNone/>
            </a:pPr>
            <a:endParaRPr lang="da-DK" sz="1000" dirty="0" smtClean="0"/>
          </a:p>
          <a:p>
            <a:pPr marL="0" indent="0">
              <a:buFont typeface="+mj-lt"/>
              <a:buNone/>
            </a:pPr>
            <a:r>
              <a:rPr lang="en-US" sz="1000" dirty="0" smtClean="0"/>
              <a:t>Ad 3: Opbygning af et online støttefællesskab, f.eks. </a:t>
            </a:r>
            <a:r>
              <a:rPr lang="nl-NL" sz="1000" kern="1200" dirty="0" smtClean="0">
                <a:solidFill>
                  <a:schemeClr val="tx1"/>
                </a:solidFill>
                <a:effectLst/>
                <a:latin typeface="+mn-lt"/>
              </a:rPr>
              <a:t>Digital Nun: </a:t>
            </a:r>
            <a:r>
              <a:rPr lang="nl-NL" sz="1000" u="sng" kern="1200" dirty="0" smtClean="0">
                <a:solidFill>
                  <a:schemeClr val="tx1"/>
                </a:solidFill>
                <a:effectLst/>
                <a:latin typeface="+mn-lt"/>
                <a:hlinkClick r:id="rId3"/>
              </a:rPr>
              <a:t>https://twitter.com/digitalnun?lang=en</a:t>
            </a:r>
            <a:r>
              <a:rPr lang="nl-NL" sz="1000" kern="1200" dirty="0" smtClean="0">
                <a:solidFill>
                  <a:schemeClr val="tx1"/>
                </a:solidFill>
                <a:effectLst/>
                <a:latin typeface="+mn-lt"/>
              </a:rPr>
              <a:t>, </a:t>
            </a:r>
            <a:r>
              <a:rPr lang="nl-NL" sz="1000" u="sng" kern="1200" dirty="0" smtClean="0">
                <a:solidFill>
                  <a:schemeClr val="tx1"/>
                </a:solidFill>
                <a:effectLst/>
                <a:latin typeface="+mn-lt"/>
                <a:hlinkClick r:id="rId4"/>
              </a:rPr>
              <a:t>http://www.benedictinenuns.org.uk/Community/Community/prayerline.php</a:t>
            </a:r>
            <a:endParaRPr lang="da-DK" sz="1000" u="none" kern="1200" dirty="0" smtClean="0">
              <a:solidFill>
                <a:schemeClr val="tx1"/>
              </a:solidFill>
              <a:effectLst/>
              <a:latin typeface="+mn-lt"/>
              <a:ea typeface="+mn-ea"/>
              <a:cs typeface="+mn-cs"/>
            </a:endParaRPr>
          </a:p>
          <a:p>
            <a:pPr marL="0" indent="0">
              <a:buFont typeface="+mj-lt"/>
              <a:buNone/>
            </a:pPr>
            <a:r>
              <a:rPr lang="nl-NL" sz="1000" u="none" kern="1200" dirty="0" smtClean="0">
                <a:solidFill>
                  <a:schemeClr val="tx1"/>
                </a:solidFill>
                <a:effectLst/>
                <a:latin typeface="+mn-lt"/>
              </a:rPr>
              <a:t>Ad 6: </a:t>
            </a:r>
            <a:r>
              <a:rPr lang="nl-NL" sz="1000" kern="1200" dirty="0" smtClean="0">
                <a:solidFill>
                  <a:schemeClr val="tx1"/>
                </a:solidFill>
                <a:effectLst/>
                <a:latin typeface="+mn-lt"/>
              </a:rPr>
              <a:t>Styrkelse af civilsamfundsorganisationers kunde</a:t>
            </a:r>
            <a:r>
              <a:rPr dirty="0" smtClean="0"/>
              <a:t> </a:t>
            </a:r>
            <a:r>
              <a:rPr lang="nl-NL" sz="1000" kern="1200" dirty="0" smtClean="0">
                <a:solidFill>
                  <a:schemeClr val="tx1"/>
                </a:solidFill>
                <a:effectLst/>
                <a:latin typeface="+mn-lt"/>
              </a:rPr>
              <a:t>grupper/medlemmer, så de kan</a:t>
            </a:r>
            <a:r>
              <a:rPr dirty="0" smtClean="0"/>
              <a:t> </a:t>
            </a:r>
            <a:r>
              <a:rPr lang="nl-NL" sz="1000" kern="1200" dirty="0" smtClean="0">
                <a:solidFill>
                  <a:schemeClr val="tx1"/>
                </a:solidFill>
                <a:effectLst/>
                <a:latin typeface="+mn-lt"/>
              </a:rPr>
              <a:t>sprede</a:t>
            </a:r>
            <a:r>
              <a:rPr dirty="0" smtClean="0"/>
              <a:t> </a:t>
            </a:r>
            <a:r>
              <a:rPr lang="nl-NL" sz="1000" kern="1200" dirty="0" smtClean="0">
                <a:solidFill>
                  <a:schemeClr val="tx1"/>
                </a:solidFill>
                <a:effectLst/>
                <a:latin typeface="+mn-lt"/>
              </a:rPr>
              <a:t>deres</a:t>
            </a:r>
            <a:r>
              <a:rPr dirty="0" smtClean="0"/>
              <a:t> </a:t>
            </a:r>
            <a:r>
              <a:rPr lang="nl-NL" sz="1000" kern="1200" dirty="0" smtClean="0">
                <a:solidFill>
                  <a:schemeClr val="tx1"/>
                </a:solidFill>
                <a:effectLst/>
                <a:latin typeface="+mn-lt"/>
              </a:rPr>
              <a:t>egne budskaber, f.eks. ‘Conscious Creators’ (Luke Newbold) </a:t>
            </a:r>
          </a:p>
          <a:p>
            <a:pPr marL="0" indent="0">
              <a:buFont typeface="+mj-lt"/>
              <a:buNone/>
            </a:pPr>
            <a:endParaRPr lang="da-DK" sz="1000" kern="1200" dirty="0" smtClean="0">
              <a:solidFill>
                <a:schemeClr val="tx1"/>
              </a:solidFill>
              <a:effectLst/>
              <a:latin typeface="+mn-lt"/>
              <a:ea typeface="+mn-ea"/>
              <a:cs typeface="+mn-cs"/>
            </a:endParaRPr>
          </a:p>
          <a:p>
            <a:pPr marL="0" indent="0">
              <a:buFont typeface="+mj-lt"/>
              <a:buNone/>
            </a:pPr>
            <a:r>
              <a:rPr lang="en-US" sz="1000" kern="1200" dirty="0" smtClean="0">
                <a:solidFill>
                  <a:schemeClr val="tx1"/>
                </a:solidFill>
                <a:effectLst/>
                <a:latin typeface="+mn-lt"/>
              </a:rPr>
              <a:t>Andre mål er f.eks. </a:t>
            </a:r>
          </a:p>
          <a:p>
            <a:pPr marL="171450" indent="-171450">
              <a:buFont typeface="Arial" panose="020B0604020202020204" pitchFamily="34" charset="0"/>
              <a:buChar char="•"/>
            </a:pPr>
            <a:r>
              <a:rPr lang="en-US" sz="1000" kern="1200" dirty="0" smtClean="0">
                <a:solidFill>
                  <a:schemeClr val="tx1"/>
                </a:solidFill>
                <a:effectLst/>
                <a:latin typeface="+mn-lt"/>
              </a:rPr>
              <a:t>interaktiv onlinekampagne som twitter hashtagkampagnen "bring back our girls", men brug</a:t>
            </a:r>
            <a:r>
              <a:rPr dirty="0" smtClean="0"/>
              <a:t> </a:t>
            </a:r>
            <a:r>
              <a:rPr lang="nl-NL" sz="1000" kern="1200" dirty="0" smtClean="0">
                <a:solidFill>
                  <a:schemeClr val="tx1"/>
                </a:solidFill>
                <a:effectLst/>
                <a:latin typeface="+mn-lt"/>
              </a:rPr>
              <a:t>en mindre målestok,</a:t>
            </a:r>
            <a:r>
              <a:rPr dirty="0" smtClean="0"/>
              <a:t> </a:t>
            </a:r>
            <a:r>
              <a:rPr lang="nl-NL" sz="1000" kern="1200" dirty="0" smtClean="0">
                <a:solidFill>
                  <a:schemeClr val="tx1"/>
                </a:solidFill>
                <a:effectLst/>
                <a:latin typeface="+mn-lt"/>
              </a:rPr>
              <a:t>der er</a:t>
            </a:r>
            <a:r>
              <a:rPr dirty="0" smtClean="0"/>
              <a:t> </a:t>
            </a:r>
            <a:r>
              <a:rPr lang="nl-NL" sz="1000" kern="1200" dirty="0" smtClean="0">
                <a:solidFill>
                  <a:schemeClr val="tx1"/>
                </a:solidFill>
                <a:effectLst/>
                <a:latin typeface="+mn-lt"/>
              </a:rPr>
              <a:t>realistisk</a:t>
            </a:r>
            <a:r>
              <a:rPr dirty="0" smtClean="0"/>
              <a:t> </a:t>
            </a:r>
            <a:r>
              <a:rPr lang="nl-NL" sz="1000" kern="1200" dirty="0" smtClean="0">
                <a:solidFill>
                  <a:schemeClr val="tx1"/>
                </a:solidFill>
                <a:effectLst/>
                <a:latin typeface="+mn-lt"/>
              </a:rPr>
              <a:t>for</a:t>
            </a:r>
            <a:r>
              <a:rPr dirty="0" smtClean="0"/>
              <a:t> </a:t>
            </a:r>
            <a:r>
              <a:rPr lang="nl-NL" sz="1000" kern="1200" dirty="0" smtClean="0">
                <a:solidFill>
                  <a:schemeClr val="tx1"/>
                </a:solidFill>
                <a:effectLst/>
                <a:latin typeface="+mn-lt"/>
              </a:rPr>
              <a:t>civilsamfundsorganisationer,</a:t>
            </a:r>
          </a:p>
          <a:p>
            <a:pPr marL="171450" indent="-171450">
              <a:buFont typeface="Arial" panose="020B0604020202020204" pitchFamily="34" charset="0"/>
              <a:buChar char="•"/>
            </a:pPr>
            <a:r>
              <a:rPr dirty="0" smtClean="0"/>
              <a:t>kampagne for </a:t>
            </a:r>
            <a:r>
              <a:rPr lang="nl-NL" sz="1000" b="0" kern="1200" dirty="0" smtClean="0">
                <a:solidFill>
                  <a:schemeClr val="tx1"/>
                </a:solidFill>
                <a:effectLst/>
                <a:latin typeface="+mn-lt"/>
              </a:rPr>
              <a:t>a</a:t>
            </a:r>
            <a:r>
              <a:rPr lang="nl-NL" sz="1000" kern="1200" dirty="0" smtClean="0">
                <a:solidFill>
                  <a:schemeClr val="tx1"/>
                </a:solidFill>
                <a:effectLst/>
                <a:latin typeface="+mn-lt"/>
              </a:rPr>
              <a:t>lternative</a:t>
            </a:r>
            <a:r>
              <a:rPr dirty="0" smtClean="0"/>
              <a:t> </a:t>
            </a:r>
            <a:r>
              <a:rPr lang="nl-NL" sz="1000" kern="1200" dirty="0" smtClean="0">
                <a:solidFill>
                  <a:schemeClr val="tx1"/>
                </a:solidFill>
                <a:effectLst/>
                <a:latin typeface="+mn-lt"/>
              </a:rPr>
              <a:t>fortællinger</a:t>
            </a:r>
            <a:r>
              <a:rPr dirty="0" smtClean="0"/>
              <a:t>  </a:t>
            </a:r>
            <a:r>
              <a:rPr lang="nl-NL" sz="1000" kern="1200" dirty="0" smtClean="0">
                <a:solidFill>
                  <a:schemeClr val="tx1"/>
                </a:solidFill>
                <a:effectLst/>
                <a:latin typeface="+mn-lt"/>
              </a:rPr>
              <a:t>om f.eks. karriere</a:t>
            </a:r>
            <a:r>
              <a:rPr dirty="0" smtClean="0"/>
              <a:t> </a:t>
            </a:r>
            <a:r>
              <a:rPr lang="nl-NL" sz="1000" kern="1200" dirty="0" smtClean="0">
                <a:solidFill>
                  <a:schemeClr val="tx1"/>
                </a:solidFill>
                <a:effectLst/>
                <a:latin typeface="+mn-lt"/>
              </a:rPr>
              <a:t>rådgivning/livsfærdigheder, osv. </a:t>
            </a:r>
            <a:r>
              <a:rPr lang="nl-NL" sz="1000" u="sng" kern="1200" dirty="0" smtClean="0">
                <a:solidFill>
                  <a:schemeClr val="tx1"/>
                </a:solidFill>
                <a:effectLst/>
                <a:latin typeface="+mn-lt"/>
                <a:hlinkClick r:id="rId5"/>
              </a:rPr>
              <a:t>https://www.barclayslifeskills.com/</a:t>
            </a:r>
            <a:r>
              <a:rPr lang="nl-NL" sz="1000" kern="1200" dirty="0" smtClean="0">
                <a:solidFill>
                  <a:schemeClr val="tx1"/>
                </a:solidFill>
                <a:effectLst/>
                <a:latin typeface="+mn-lt"/>
              </a:rPr>
              <a:t> som positiv fremadskuende onlinefortællinger, der er inkluderende og således står i modsætning til de negative bagudskuende ekstremistiske fortællinger om isolationisme og afsondring fra samfundet</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da-DK"/>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kern="1200" dirty="0" smtClean="0">
                <a:solidFill>
                  <a:schemeClr val="tx1"/>
                </a:solidFill>
                <a:effectLst/>
                <a:latin typeface="+mn-lt"/>
              </a:rPr>
              <a:t>Vi vil tage udgangspunkt i, at det er fagfolk, der kommunikerer med fagfolk, ud fra en erkendelse af, at civilsamfundsorganisationer er dem, der kender deres lokale kontekst bedst.</a:t>
            </a:r>
          </a:p>
          <a:p>
            <a:pPr marL="171450" indent="-171450">
              <a:buFont typeface="Arial" panose="020B0604020202020204" pitchFamily="34" charset="0"/>
              <a:buChar char="•"/>
            </a:pPr>
            <a:r>
              <a:rPr lang="en-US" sz="1000" kern="1200" baseline="0" dirty="0" smtClean="0">
                <a:solidFill>
                  <a:schemeClr val="tx1"/>
                </a:solidFill>
                <a:effectLst/>
                <a:latin typeface="+mn-lt"/>
              </a:rPr>
              <a:t>Materialet er derfor praktisk og nemt at implementere. </a:t>
            </a:r>
          </a:p>
          <a:p>
            <a:pPr marL="171450" indent="-171450">
              <a:buFont typeface="Arial" panose="020B0604020202020204" pitchFamily="34" charset="0"/>
              <a:buChar char="•"/>
            </a:pPr>
            <a:r>
              <a:rPr lang="en-US" sz="1000" kern="1200" baseline="0" dirty="0" smtClean="0">
                <a:solidFill>
                  <a:schemeClr val="tx1"/>
                </a:solidFill>
                <a:effectLst/>
                <a:latin typeface="+mn-lt"/>
              </a:rPr>
              <a:t>Undervisningsmaterialet kan anskues som en enkel måde at strukturere dit forberedende arbejde på med hensyn til en vellykket kampagne for alternative fortællinger/modfortællinger.</a:t>
            </a:r>
          </a:p>
          <a:p>
            <a:pPr marL="171450" indent="-171450">
              <a:buFont typeface="Arial" panose="020B0604020202020204" pitchFamily="34" charset="0"/>
              <a:buChar char="•"/>
            </a:pPr>
            <a:r>
              <a:rPr lang="en-US" sz="1000" kern="1200" dirty="0" smtClean="0">
                <a:solidFill>
                  <a:schemeClr val="tx1"/>
                </a:solidFill>
                <a:effectLst/>
                <a:latin typeface="+mn-lt"/>
              </a:rPr>
              <a:t>Vi vil dele både succeser og fiaskoer. Ud over at vise god praksis vil vi udarbejde en liste over almindelige kommunikations-/kampagnefaldgruber, dvs. en liste over ting, som vi ved, ofte slår fejl</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da-DK"/>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u="sng" baseline="0" dirty="0" smtClean="0"/>
              <a:t>Gør rede for:</a:t>
            </a:r>
          </a:p>
          <a:p>
            <a:pPr marL="171450" indent="-171450">
              <a:buFont typeface="Arial" panose="020B0604020202020204" pitchFamily="34" charset="0"/>
              <a:buChar char="•"/>
            </a:pPr>
            <a:r>
              <a:rPr lang="en-US" sz="1000" baseline="0" dirty="0" smtClean="0"/>
              <a:t>En onlinekampagne skal bygge på allerede eksisterende aktivitet/image/holdning i din organisation.</a:t>
            </a:r>
          </a:p>
          <a:p>
            <a:pPr marL="171450" indent="-171450">
              <a:buFont typeface="Arial" panose="020B0604020202020204" pitchFamily="34" charset="0"/>
              <a:buChar char="•"/>
            </a:pPr>
            <a:r>
              <a:rPr lang="en-US" sz="1000" baseline="0" dirty="0" smtClean="0"/>
              <a:t>Den starter fra det øjeblik, du spørger dig selv, hvorfor du mener, at du er den rette person/organisation til at skabe ændring hos medlemmer af din målgruppe.</a:t>
            </a:r>
          </a:p>
          <a:p>
            <a:pPr marL="171450" indent="-171450">
              <a:buFont typeface="Arial" panose="020B0604020202020204" pitchFamily="34" charset="0"/>
              <a:buChar char="•"/>
            </a:pPr>
            <a:r>
              <a:rPr lang="en-US" sz="1000" baseline="0" dirty="0" smtClean="0"/>
              <a:t>Hvorfor tror du, at de vil lytte til dig? Hvad gør dig til en troværdig stemme? Hvordan ser din målgruppe på dig?  </a:t>
            </a:r>
          </a:p>
          <a:p>
            <a:pPr marL="0" indent="0">
              <a:buFont typeface="Arial" panose="020B0604020202020204" pitchFamily="34" charset="0"/>
              <a:buNone/>
            </a:pPr>
            <a:endParaRPr lang="da-DK" sz="1000" baseline="0" dirty="0" smtClean="0"/>
          </a:p>
          <a:p>
            <a:pPr marL="171450" indent="-171450">
              <a:buFont typeface="Arial" panose="020B0604020202020204" pitchFamily="34" charset="0"/>
              <a:buChar char="•"/>
            </a:pPr>
            <a:r>
              <a:rPr lang="en-US" sz="1000" baseline="0" dirty="0" smtClean="0"/>
              <a:t>Nyttigt spørgsmål: Har dine værdier nogen gennemslagskraft i forhold til din målgruppes adfærd? </a:t>
            </a:r>
          </a:p>
          <a:p>
            <a:pPr marL="171450" indent="-171450">
              <a:buFont typeface="Arial" panose="020B0604020202020204" pitchFamily="34" charset="0"/>
              <a:buChar char="•"/>
            </a:pPr>
            <a:r>
              <a:rPr lang="en-US" sz="1000" baseline="0" dirty="0" smtClean="0"/>
              <a:t>Se f.eks. Circle of Influence – Circle of commitment af Covey</a:t>
            </a:r>
          </a:p>
          <a:p>
            <a:pPr marL="0" indent="0">
              <a:buFont typeface="Arial" panose="020B0604020202020204" pitchFamily="34" charset="0"/>
              <a:buNone/>
            </a:pPr>
            <a:endParaRPr lang="da-DK" sz="1000" baseline="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da-DK" sz="100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000" dirty="0" smtClean="0"/>
              <a:t>Kilde: Alicia Kearns, dias nr. 2 Hvor starter jeg?</a:t>
            </a:r>
          </a:p>
          <a:p>
            <a:pPr marL="285750" lvl="2" indent="-285750">
              <a:spcAft>
                <a:spcPts val="600"/>
              </a:spcAft>
              <a:buClrTx/>
              <a:buFont typeface="Arial" panose="020B0604020202020204" pitchFamily="34" charset="0"/>
              <a:buChar char="•"/>
            </a:pPr>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da-DK"/>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000" b="1" u="sng" dirty="0" smtClean="0"/>
              <a:t>Hvordan definerer du klare mål og indikatorer for succes?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da-DK" sz="1000" b="1" u="sng"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smtClean="0"/>
              <a:t>Det skal du gøre for at overvåge og måle virkningen løbende. Fortsat overvågning vil hjælpe dig med to ting: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Den vil hjælpe dig med at forstå, om du har valgt den rette strategi i din kampagne, og om din indsats skaber de ønskede resultater. Hvis du f.eks. ønsker at mobilisere 100 personer på 10 uger, skal antallet af nyligt mobiliserede personer vokse med 10 om ugen.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Den vil hjælpe dig med at forstå, hvad de stærke punkter er, samt manglerne i din kampagne. </a:t>
            </a:r>
            <a:r>
              <a:rPr lang="en-US" sz="1000" dirty="0" smtClean="0"/>
              <a:t>Den vil gøre det muligt for dig hele tiden at forbedre og tilpasse din kampagne. Hvis der f.eks. ikke er nogen respons på dine Facebook-opslag, skal du måske genoverveje, om Facebook er den rigtige platform for at kommunikere med dem.</a:t>
            </a:r>
            <a:r>
              <a:rPr dirty="0" smtClean="0"/>
              <a:t> </a:t>
            </a:r>
            <a:r>
              <a:t/>
            </a:r>
            <a:br/>
            <a:endParaRPr lang="da-DK" sz="10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aseline="0" dirty="0" smtClean="0"/>
              <a:t>Som en regel kan du ikke måle stigninger eller fald i graden af radikalisering hos din målgruppe, da din organisation ikke er udstyret til at gennemføre denne type forskning/undersøgelse; Og da der ikke er noget direkte forhold mellem din kampagneindsats og ændringen i adfærd/tankegang/handling hos din målgruppe.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aseline="0" dirty="0" smtClean="0"/>
              <a:t>Men du </a:t>
            </a:r>
            <a:r>
              <a:rPr lang="en-US" sz="1000" u="sng" baseline="0" dirty="0" smtClean="0"/>
              <a:t>kan</a:t>
            </a:r>
            <a:r>
              <a:rPr lang="en-US" sz="1000" baseline="0" dirty="0" smtClean="0"/>
              <a:t> dog måle antallet af personer, der kontakter dig eller din organisation.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Eksempel: stigning på x deltagere i din aktivitet, frivillige i din organisation, ansøgninger om støtte, rådgivning inden for en nærmere fastsat periode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da-DK"/>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smtClean="0"/>
              <a:t>Nyttige spørgsmål:</a:t>
            </a:r>
          </a:p>
          <a:p>
            <a:endParaRPr lang="da-DK" dirty="0" smtClean="0"/>
          </a:p>
          <a:p>
            <a:r>
              <a:rPr dirty="0" smtClean="0"/>
              <a:t>Hvor mange personer fra målgruppen vil blive nået?</a:t>
            </a:r>
          </a:p>
          <a:p>
            <a:r>
              <a:rPr dirty="0" smtClean="0"/>
              <a:t>Hvad er en opfordring til handling?</a:t>
            </a:r>
          </a:p>
          <a:p>
            <a:endParaRPr lang="da-DK"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da-DK"/>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Sigt specifikt på din målgruppe: specificer, specificer, specificer</a:t>
            </a:r>
          </a:p>
          <a:p>
            <a:endParaRPr lang="da-DK" sz="1000" dirty="0" smtClean="0"/>
          </a:p>
          <a:p>
            <a:pPr marL="171450" indent="-171450">
              <a:buFont typeface="Arial" panose="020B0604020202020204" pitchFamily="34" charset="0"/>
              <a:buChar char="•"/>
            </a:pPr>
            <a:r>
              <a:rPr lang="en-US" sz="1000" dirty="0" smtClean="0"/>
              <a:t>Udsatte unge, forældre, familie, venner, lærere …?</a:t>
            </a:r>
          </a:p>
          <a:p>
            <a:pPr marL="171450" indent="-171450">
              <a:buFont typeface="Arial" panose="020B0604020202020204" pitchFamily="34" charset="0"/>
              <a:buChar char="•"/>
            </a:pPr>
            <a:r>
              <a:rPr lang="en-US" sz="1000" dirty="0" smtClean="0"/>
              <a:t>Kvinde, mand? Kulturbaggrund?</a:t>
            </a:r>
          </a:p>
          <a:p>
            <a:pPr marL="171450" indent="-171450">
              <a:buFont typeface="Arial" panose="020B0604020202020204" pitchFamily="34" charset="0"/>
              <a:buChar char="•"/>
            </a:pPr>
            <a:r>
              <a:rPr lang="en-US" sz="1000" dirty="0" smtClean="0"/>
              <a:t>Grad af social inklusion? Indkomst? Uddannelse?</a:t>
            </a:r>
          </a:p>
          <a:p>
            <a:pPr marL="171450" indent="-171450">
              <a:buFont typeface="Arial" panose="020B0604020202020204" pitchFamily="34" charset="0"/>
              <a:buChar char="•"/>
            </a:pPr>
            <a:r>
              <a:rPr lang="en-US" sz="1000" dirty="0" smtClean="0"/>
              <a:t>I arbejde/arbejdsløs?</a:t>
            </a:r>
          </a:p>
          <a:p>
            <a:pPr marL="171450" indent="-171450">
              <a:buFont typeface="Arial" panose="020B0604020202020204" pitchFamily="34" charset="0"/>
              <a:buChar char="•"/>
            </a:pPr>
            <a:r>
              <a:rPr lang="en-US" sz="1000" dirty="0" smtClean="0"/>
              <a:t>Socialt miljø: beskyttende eller eftergivende?</a:t>
            </a:r>
          </a:p>
          <a:p>
            <a:pPr marL="171450" indent="-171450">
              <a:buFont typeface="Arial" panose="020B0604020202020204" pitchFamily="34" charset="0"/>
              <a:buChar char="•"/>
            </a:pPr>
            <a:r>
              <a:rPr lang="en-US" sz="1000" dirty="0" smtClean="0"/>
              <a:t>Ny i forhold til radikaliseret tankegang eller allerede radikaliseret?</a:t>
            </a:r>
          </a:p>
          <a:p>
            <a:pPr marL="171450" indent="-171450">
              <a:buFont typeface="Arial" panose="020B0604020202020204" pitchFamily="34" charset="0"/>
              <a:buChar char="•"/>
            </a:pPr>
            <a:r>
              <a:rPr lang="en-US" sz="1000" dirty="0" smtClean="0"/>
              <a:t>Hvor bor den? </a:t>
            </a:r>
          </a:p>
          <a:p>
            <a:pPr marL="171450" indent="-171450">
              <a:buFont typeface="Arial" panose="020B0604020202020204" pitchFamily="34" charset="0"/>
              <a:buChar char="•"/>
            </a:pPr>
            <a:r>
              <a:rPr lang="en-US" sz="1000" dirty="0" smtClean="0"/>
              <a:t>Religiøst inspireret eller politisk inspireret?</a:t>
            </a:r>
          </a:p>
          <a:p>
            <a:pPr marL="171450" indent="-171450">
              <a:buFont typeface="Arial" panose="020B0604020202020204" pitchFamily="34" charset="0"/>
              <a:buChar char="•"/>
            </a:pPr>
            <a:r>
              <a:rPr lang="en-US" sz="1000" dirty="0" smtClean="0"/>
              <a:t>Åben for udveksling af holdninger og idéer?</a:t>
            </a:r>
            <a:endParaRPr lang="da-DK" sz="1000" dirty="0" smtClean="0"/>
          </a:p>
          <a:p>
            <a:endParaRPr lang="da-DK" sz="1000" dirty="0" smtClean="0"/>
          </a:p>
          <a:p>
            <a:r>
              <a:rPr lang="en-US" sz="1000" dirty="0" smtClean="0"/>
              <a:t>Se følgende dias for flere spørgsmål vedrørende de særlige kendetegn ved din målgruppe.</a:t>
            </a:r>
          </a:p>
          <a:p>
            <a:endParaRPr lang="da-DK"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Se ligeledes dokumentet “How to Identify</a:t>
            </a:r>
            <a:r>
              <a:rPr dirty="0" smtClean="0"/>
              <a:t> </a:t>
            </a:r>
            <a:r>
              <a:rPr lang="en-US" sz="1000" dirty="0" smtClean="0"/>
              <a:t>Target Audience” af EFD. Dette vil blive sendt til deltagerne.</a:t>
            </a:r>
          </a:p>
          <a:p>
            <a:endParaRPr lang="da-DK"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da-DK"/>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da-DK"/>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dirty="0" smtClean="0"/>
              <a:t>Kender du din målgruppe godt?</a:t>
            </a:r>
          </a:p>
          <a:p>
            <a:pPr marL="0" indent="0">
              <a:buFont typeface="Arial" panose="020B0604020202020204" pitchFamily="34" charset="0"/>
              <a:buNone/>
            </a:pPr>
            <a:r>
              <a:rPr dirty="0" smtClean="0"/>
              <a:t>Stil dig selv de rette spørgsmål</a:t>
            </a:r>
          </a:p>
          <a:p>
            <a:pPr marL="0" indent="0">
              <a:buFont typeface="Arial" panose="020B0604020202020204" pitchFamily="34" charset="0"/>
              <a:buNone/>
            </a:pPr>
            <a:endParaRPr lang="da-DK" b="0" baseline="0" dirty="0" smtClean="0"/>
          </a:p>
          <a:p>
            <a:pPr marL="0" indent="0">
              <a:buFont typeface="Arial" panose="020B0604020202020204" pitchFamily="34" charset="0"/>
              <a:buNone/>
            </a:pPr>
            <a:r>
              <a:rPr lang="en-US" b="0" i="1" baseline="0" dirty="0" smtClean="0"/>
              <a:t>NB. Se ligeledes forrige og næste dias for eksempler på spørgsmål</a:t>
            </a:r>
          </a:p>
          <a:p>
            <a:pPr marL="0" indent="0">
              <a:buFont typeface="Arial" panose="020B0604020202020204" pitchFamily="34" charset="0"/>
              <a:buNone/>
            </a:pPr>
            <a:endParaRPr lang="da-DK" b="0" baseline="0" dirty="0" smtClean="0"/>
          </a:p>
          <a:p>
            <a:pPr marL="0" indent="0">
              <a:buFont typeface="Arial" panose="020B0604020202020204" pitchFamily="34" charset="0"/>
              <a:buNone/>
            </a:pPr>
            <a:r>
              <a:rPr lang="en-US" b="0" baseline="0" dirty="0" smtClean="0"/>
              <a:t>Skemaet er blevet baseret på erfaring med udvikling af kommercielle markedsføringsstrategier.</a:t>
            </a:r>
          </a:p>
          <a:p>
            <a:pPr marL="0" indent="0">
              <a:buFont typeface="Arial" panose="020B0604020202020204" pitchFamily="34" charset="0"/>
              <a:buNone/>
            </a:pPr>
            <a:endParaRPr lang="da-DK" b="0" baseline="0" dirty="0" smtClean="0"/>
          </a:p>
          <a:p>
            <a:pPr marL="0" indent="0">
              <a:buFont typeface="Arial" panose="020B0604020202020204" pitchFamily="34" charset="0"/>
              <a:buNone/>
            </a:pPr>
            <a:r>
              <a:rPr lang="en-US" b="0" baseline="0" dirty="0" smtClean="0"/>
              <a:t>Fra præsentation af Alicia Kearns: </a:t>
            </a:r>
          </a:p>
          <a:p>
            <a:pPr marL="285750" lvl="0" indent="-285750">
              <a:buFont typeface="Arial" charset="0"/>
              <a:buChar char="•"/>
            </a:pPr>
            <a:r>
              <a:rPr lang="en-US" sz="1200" b="0" dirty="0" smtClean="0"/>
              <a:t>Hvordan modtager og overfører den oplysninger?</a:t>
            </a:r>
          </a:p>
          <a:p>
            <a:pPr marL="285750" lvl="0" indent="-285750">
              <a:buFont typeface="Arial" charset="0"/>
              <a:buChar char="•"/>
            </a:pPr>
            <a:r>
              <a:rPr lang="en-US" sz="1200" b="0" dirty="0" smtClean="0"/>
              <a:t>Hvilke omstændigheder lever den under?</a:t>
            </a:r>
          </a:p>
          <a:p>
            <a:pPr marL="285750" lvl="0" indent="-285750">
              <a:buFont typeface="Arial" charset="0"/>
              <a:buChar char="•"/>
            </a:pPr>
            <a:r>
              <a:rPr lang="en-US" sz="1200" b="0" dirty="0" smtClean="0">
                <a:latin typeface="Arial" charset="0"/>
              </a:rPr>
              <a:t>Hvilket sprog gør den brug af?</a:t>
            </a:r>
          </a:p>
          <a:p>
            <a:pPr marL="285750" lvl="0" indent="-285750">
              <a:buFont typeface="Arial" charset="0"/>
              <a:buChar char="•"/>
            </a:pPr>
            <a:r>
              <a:rPr lang="en-US" sz="1200" b="0" dirty="0" smtClean="0">
                <a:latin typeface="Arial" charset="0"/>
              </a:rPr>
              <a:t>Hvad er dens erkendelsesevne?</a:t>
            </a:r>
            <a:endParaRPr lang="da-DK" sz="1200" b="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da-DK"/>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0" u="sng" dirty="0" smtClean="0">
                <a:latin typeface="+mn-lt"/>
              </a:rPr>
              <a:t>Omdeling af tegnepapir</a:t>
            </a:r>
          </a:p>
          <a:p>
            <a:pPr marL="0" indent="0">
              <a:buFont typeface="Arial" panose="020B0604020202020204" pitchFamily="34" charset="0"/>
              <a:buNone/>
            </a:pPr>
            <a:endParaRPr lang="da-DK" sz="1000" b="0" baseline="0" dirty="0" smtClean="0">
              <a:latin typeface="+mn-lt"/>
            </a:endParaRPr>
          </a:p>
          <a:p>
            <a:pPr marL="0" indent="0">
              <a:buFont typeface="Arial" panose="020B0604020202020204" pitchFamily="34" charset="0"/>
              <a:buNone/>
            </a:pPr>
            <a:r>
              <a:rPr lang="en-US" sz="1000" b="0" baseline="0" dirty="0" smtClean="0">
                <a:latin typeface="+mn-lt"/>
              </a:rPr>
              <a:t>Spørgsmål kan hjælpe med til at gøre tegningen mere detaljeret: </a:t>
            </a:r>
          </a:p>
          <a:p>
            <a:pPr marL="171450" indent="-171450">
              <a:buFont typeface="Arial" panose="020B0604020202020204" pitchFamily="34" charset="0"/>
              <a:buChar char="•"/>
            </a:pPr>
            <a:r>
              <a:rPr lang="en-US" sz="1000" b="0" baseline="0" dirty="0" smtClean="0">
                <a:latin typeface="+mn-lt"/>
              </a:rPr>
              <a:t>Hvad er din målgruppes gennemsnitsalder? </a:t>
            </a:r>
          </a:p>
          <a:p>
            <a:pPr marL="171450" indent="-171450">
              <a:buFont typeface="Arial" panose="020B0604020202020204" pitchFamily="34" charset="0"/>
              <a:buChar char="•"/>
            </a:pPr>
            <a:r>
              <a:rPr lang="en-US" sz="1000" b="0" baseline="0" dirty="0" smtClean="0">
                <a:latin typeface="+mn-lt"/>
              </a:rPr>
              <a:t>Hvad taler du med din målgruppe om? </a:t>
            </a:r>
          </a:p>
          <a:p>
            <a:pPr marL="171450" indent="-171450">
              <a:buFont typeface="Arial" panose="020B0604020202020204" pitchFamily="34" charset="0"/>
              <a:buChar char="•"/>
            </a:pPr>
            <a:r>
              <a:rPr lang="en-US" sz="1000" b="0" baseline="0" dirty="0" smtClean="0">
                <a:latin typeface="+mn-lt"/>
              </a:rPr>
              <a:t>Hvad er et centralt samtaleemne blandt personer fra din målgruppe? </a:t>
            </a:r>
          </a:p>
          <a:p>
            <a:pPr marL="171450" indent="-171450">
              <a:buFont typeface="Arial" panose="020B0604020202020204" pitchFamily="34" charset="0"/>
              <a:buChar char="•"/>
            </a:pPr>
            <a:r>
              <a:rPr lang="en-US" sz="1000" b="0" baseline="0" dirty="0" smtClean="0">
                <a:latin typeface="+mn-lt"/>
              </a:rPr>
              <a:t>Hvordan ser din målgruppes sociale miljø ud?</a:t>
            </a:r>
          </a:p>
          <a:p>
            <a:pPr marL="171450" indent="-171450">
              <a:buFont typeface="Arial" panose="020B0604020202020204" pitchFamily="34" charset="0"/>
              <a:buChar char="•"/>
            </a:pPr>
            <a:endParaRPr lang="da-DK" sz="1000" b="0" baseline="0" dirty="0" smtClean="0">
              <a:latin typeface="+mn-lt"/>
            </a:endParaRPr>
          </a:p>
          <a:p>
            <a:pPr marL="171450" lvl="0" indent="-171450">
              <a:buFont typeface="Arial" panose="020B0604020202020204" pitchFamily="34" charset="0"/>
              <a:buChar char="•"/>
            </a:pPr>
            <a:r>
              <a:rPr lang="en-US" sz="1000" b="0" dirty="0" smtClean="0">
                <a:latin typeface="+mn-lt"/>
              </a:rPr>
              <a:t>Hvordan modtager og overfører den oplysninger?</a:t>
            </a:r>
          </a:p>
          <a:p>
            <a:pPr marL="171450" lvl="0" indent="-171450">
              <a:buFont typeface="Arial" panose="020B0604020202020204" pitchFamily="34" charset="0"/>
              <a:buChar char="•"/>
            </a:pPr>
            <a:r>
              <a:rPr lang="en-US" sz="1000" b="0" dirty="0" smtClean="0">
                <a:latin typeface="+mn-lt"/>
              </a:rPr>
              <a:t>Hvilke omstændigheder lever den under?</a:t>
            </a:r>
          </a:p>
          <a:p>
            <a:pPr marL="171450" lvl="0" indent="-171450">
              <a:buFont typeface="Arial" panose="020B0604020202020204" pitchFamily="34" charset="0"/>
              <a:buChar char="•"/>
            </a:pPr>
            <a:r>
              <a:rPr lang="en-US" sz="1000" b="0" dirty="0" smtClean="0">
                <a:latin typeface="+mn-lt"/>
              </a:rPr>
              <a:t>Hvilket sprog gør den brug af?</a:t>
            </a:r>
          </a:p>
          <a:p>
            <a:pPr marL="171450" lvl="0" indent="-171450">
              <a:buFont typeface="Arial" panose="020B0604020202020204" pitchFamily="34" charset="0"/>
              <a:buChar char="•"/>
            </a:pPr>
            <a:r>
              <a:rPr lang="en-US" sz="1000" b="0" dirty="0" smtClean="0">
                <a:latin typeface="+mn-lt"/>
              </a:rPr>
              <a:t>Hvad er dens erkendelsesevne?</a:t>
            </a:r>
            <a:endParaRPr lang="da-DK" sz="1000" b="0" dirty="0" smtClean="0">
              <a:latin typeface="+mn-lt"/>
            </a:endParaRPr>
          </a:p>
          <a:p>
            <a:pPr marL="171450" indent="-171450">
              <a:buFont typeface="Arial" panose="020B0604020202020204" pitchFamily="34" charset="0"/>
              <a:buChar char="•"/>
            </a:pPr>
            <a:endParaRPr lang="da-DK" sz="1000" b="0" dirty="0" smtClean="0">
              <a:latin typeface="+mn-lt"/>
            </a:endParaRPr>
          </a:p>
          <a:p>
            <a:pPr marL="0" indent="0">
              <a:buFont typeface="Arial" panose="020B0604020202020204" pitchFamily="34" charset="0"/>
              <a:buNone/>
            </a:pPr>
            <a:r>
              <a:rPr lang="en-US" sz="1000" b="0" dirty="0" smtClean="0">
                <a:latin typeface="+mn-lt"/>
              </a:rPr>
              <a:t>Differentier i forhold til forskellige målgrupper:</a:t>
            </a:r>
          </a:p>
          <a:p>
            <a:pPr marL="171450" indent="-171450">
              <a:buFont typeface="Arial" panose="020B0604020202020204" pitchFamily="34" charset="0"/>
              <a:buChar char="•"/>
            </a:pPr>
            <a:r>
              <a:rPr lang="en-US" sz="1000" b="0" dirty="0" smtClean="0">
                <a:latin typeface="+mn-lt"/>
              </a:rPr>
              <a:t>Unge, forældre, sociale omgivelser</a:t>
            </a:r>
          </a:p>
          <a:p>
            <a:pPr marL="171450" indent="-171450">
              <a:buFont typeface="Arial" panose="020B0604020202020204" pitchFamily="34" charset="0"/>
              <a:buChar char="•"/>
            </a:pPr>
            <a:r>
              <a:rPr lang="en-US" sz="1000" b="0" dirty="0" smtClean="0">
                <a:latin typeface="+mn-lt"/>
              </a:rPr>
              <a:t>Migranter, lav/høj indkomst, lav/høj uddannelse, i arbejde/arbejdsløs</a:t>
            </a:r>
          </a:p>
          <a:p>
            <a:pPr marL="171450" indent="-171450">
              <a:buFont typeface="Arial" panose="020B0604020202020204" pitchFamily="34" charset="0"/>
              <a:buChar char="•"/>
            </a:pPr>
            <a:r>
              <a:rPr lang="en-US" sz="1000" b="0" baseline="0" dirty="0" smtClean="0">
                <a:latin typeface="+mn-lt"/>
              </a:rPr>
              <a:t>Inkluderet eller ekskluderet fra samfundet</a:t>
            </a:r>
          </a:p>
          <a:p>
            <a:pPr marL="171450" indent="-171450">
              <a:buFont typeface="Arial" panose="020B0604020202020204" pitchFamily="34" charset="0"/>
              <a:buChar char="•"/>
            </a:pPr>
            <a:r>
              <a:rPr lang="en-US" sz="1000" b="0" baseline="0" dirty="0" smtClean="0">
                <a:latin typeface="+mn-lt"/>
              </a:rPr>
              <a:t>Religiøst inspireret eller politisk inspireret</a:t>
            </a:r>
          </a:p>
          <a:p>
            <a:pPr marL="171450" indent="-171450">
              <a:buFont typeface="Arial" panose="020B0604020202020204" pitchFamily="34" charset="0"/>
              <a:buChar char="•"/>
            </a:pPr>
            <a:r>
              <a:rPr lang="en-US" sz="1000" b="0" baseline="0" dirty="0" smtClean="0">
                <a:latin typeface="+mn-lt"/>
              </a:rPr>
              <a:t>Socialt miljø: beskyttende eller eftergivende</a:t>
            </a:r>
          </a:p>
          <a:p>
            <a:pPr marL="171450" indent="-171450">
              <a:buFont typeface="Arial" panose="020B0604020202020204" pitchFamily="34" charset="0"/>
              <a:buChar char="•"/>
            </a:pPr>
            <a:r>
              <a:rPr lang="en-US" sz="1000" b="0" baseline="0" dirty="0" smtClean="0">
                <a:latin typeface="+mn-lt"/>
              </a:rPr>
              <a:t>Interesseret i radikale idéer, erfaring med radikale idéer</a:t>
            </a:r>
          </a:p>
          <a:p>
            <a:pPr marL="171450" indent="-171450">
              <a:buFont typeface="Arial" panose="020B0604020202020204" pitchFamily="34" charset="0"/>
              <a:buChar char="•"/>
            </a:pPr>
            <a:r>
              <a:rPr lang="en-US" sz="1000" b="0" baseline="0" dirty="0" smtClean="0">
                <a:latin typeface="+mn-lt"/>
              </a:rPr>
              <a:t>Passiv målgruppe for propaganda eller aktiv i ekstremistiske fortællinger</a:t>
            </a:r>
          </a:p>
          <a:p>
            <a:pPr marL="171450" indent="-171450">
              <a:buFont typeface="Arial" panose="020B0604020202020204" pitchFamily="34" charset="0"/>
              <a:buChar char="•"/>
            </a:pPr>
            <a:r>
              <a:rPr lang="en-US" sz="1000" b="0" baseline="0" dirty="0" smtClean="0">
                <a:latin typeface="+mn-lt"/>
              </a:rPr>
              <a:t>Niveau af radikale idéer og radikal adfærd: åben for udveksling af holdninger og idéer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da-DK"/>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dirty="0" smtClean="0"/>
              <a:t>Se erfaringsdokumentet ‘What to do and what not’ fra European Foundation for Democracy.</a:t>
            </a:r>
          </a:p>
          <a:p>
            <a:pPr marL="171450" indent="-171450">
              <a:buFont typeface="Arial" panose="020B0604020202020204" pitchFamily="34" charset="0"/>
              <a:buChar char="•"/>
            </a:pPr>
            <a:r>
              <a:rPr lang="en-US" sz="1000" baseline="0" dirty="0" smtClean="0"/>
              <a:t>Viden fra tidligere kampagner</a:t>
            </a:r>
            <a:r>
              <a:rPr lang="en-US" sz="1000" dirty="0" smtClean="0"/>
              <a:t>, baseret på mere end 50 interview, som EFD har gennemført med ngo'er, samt gennemgang af relevant litteratur og evalueringer.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da-DK"/>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da-DK"/>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Gruppediskussion 10 min.</a:t>
            </a:r>
          </a:p>
          <a:p>
            <a:endParaRPr lang="da-DK" sz="1000" baseline="0" dirty="0" smtClean="0"/>
          </a:p>
          <a:p>
            <a:pPr marL="0" indent="0">
              <a:buFont typeface="Arial" panose="020B0604020202020204" pitchFamily="34" charset="0"/>
              <a:buNone/>
            </a:pPr>
            <a:r>
              <a:rPr lang="en-US" sz="1000" u="sng" dirty="0" smtClean="0"/>
              <a:t>Alternative fortællinger</a:t>
            </a:r>
          </a:p>
          <a:p>
            <a:pPr marL="171450" indent="-171450">
              <a:buFont typeface="Arial" panose="020B0604020202020204" pitchFamily="34" charset="0"/>
              <a:buChar char="•"/>
            </a:pPr>
            <a:r>
              <a:rPr lang="en-US" sz="1000" dirty="0" smtClean="0"/>
              <a:t>Positiv historie, afspejler gruppeidentitet</a:t>
            </a:r>
          </a:p>
          <a:p>
            <a:pPr marL="171450" indent="-171450">
              <a:buFont typeface="Arial" panose="020B0604020202020204" pitchFamily="34" charset="0"/>
              <a:buChar char="•"/>
            </a:pPr>
            <a:r>
              <a:rPr lang="en-US" sz="1000" dirty="0" smtClean="0"/>
              <a:t>Inklusionsorienteret, inddragende</a:t>
            </a:r>
          </a:p>
          <a:p>
            <a:pPr marL="171450" indent="-171450">
              <a:buFont typeface="Arial" panose="020B0604020202020204" pitchFamily="34" charset="0"/>
              <a:buChar char="•"/>
            </a:pPr>
            <a:r>
              <a:rPr lang="en-US" sz="1000" dirty="0" smtClean="0"/>
              <a:t>Baseret på din organisations styrke eller initiativ</a:t>
            </a:r>
          </a:p>
          <a:p>
            <a:pPr marL="171450" indent="-171450">
              <a:buFont typeface="Arial" panose="020B0604020202020204" pitchFamily="34" charset="0"/>
              <a:buChar char="•"/>
            </a:pPr>
            <a:r>
              <a:rPr lang="en-US" sz="1000" dirty="0" smtClean="0"/>
              <a:t>Du hører til, du passer ind, du kan lykkes</a:t>
            </a:r>
          </a:p>
          <a:p>
            <a:pPr marL="171450" indent="-171450">
              <a:buFont typeface="Arial" panose="020B0604020202020204" pitchFamily="34" charset="0"/>
              <a:buChar char="•"/>
            </a:pPr>
            <a:r>
              <a:rPr lang="en-US" sz="1000" dirty="0" smtClean="0"/>
              <a:t>Opfordring til handling</a:t>
            </a:r>
          </a:p>
          <a:p>
            <a:pPr marL="171450" indent="-171450">
              <a:buFont typeface="Arial" panose="020B0604020202020204" pitchFamily="34" charset="0"/>
              <a:buChar char="•"/>
            </a:pPr>
            <a:endParaRPr lang="da-DK" sz="10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u="sng" dirty="0" smtClean="0"/>
              <a:t>Modfortællinger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Reaktion eller indhold skabt for at bekæmpe ekstremisme og hadefulde udtalelser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Udfordr voldelig ekstremisme gennem teologi, humor, udstil hykleri og løgne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Miskreditér, dekonstruer, afmystificer voldelig ekstremisme</a:t>
            </a:r>
            <a:endParaRPr lang="da-DK" sz="1000" dirty="0" smtClean="0"/>
          </a:p>
          <a:p>
            <a:pPr marL="171450" indent="-171450">
              <a:buFont typeface="Arial" panose="020B0604020202020204" pitchFamily="34" charset="0"/>
              <a:buChar char="•"/>
            </a:pPr>
            <a:endParaRPr lang="da-DK" sz="1000" dirty="0" smtClean="0"/>
          </a:p>
          <a:p>
            <a:r>
              <a:rPr lang="en-US" sz="1000" u="sng" baseline="0" dirty="0" smtClean="0"/>
              <a:t>Reference</a:t>
            </a:r>
          </a:p>
          <a:p>
            <a:pPr marL="171450" indent="-171450">
              <a:buFont typeface="Arial" panose="020B0604020202020204" pitchFamily="34" charset="0"/>
              <a:buChar char="•"/>
            </a:pPr>
            <a:r>
              <a:rPr lang="en-US" sz="1000" baseline="0" dirty="0" smtClean="0"/>
              <a:t>RAN C &amp; N workshop om jihadist propaganda, og hvordan der skal reageres herpå, 3.–4. oktober 2016</a:t>
            </a:r>
          </a:p>
          <a:p>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da-DK"/>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Seminaret har et mål i sig selv, nemlig at fremme civilsamfundsorganisationernes online kampagneekspertise i bekæmpelse af voldelig ekstremisme.</a:t>
            </a:r>
          </a:p>
          <a:p>
            <a:r>
              <a:rPr dirty="0" smtClean="0"/>
              <a:t> </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da-DK"/>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dirty="0" smtClean="0">
                <a:solidFill>
                  <a:schemeClr val="tx1"/>
                </a:solidFill>
                <a:latin typeface="+mn-lt"/>
              </a:rPr>
              <a:t>Abdullah-X: Five Considerations for a Muslim on Syria </a:t>
            </a:r>
          </a:p>
          <a:p>
            <a:endParaRPr lang="da-DK" sz="1000" dirty="0" smtClean="0"/>
          </a:p>
          <a:p>
            <a:r>
              <a:rPr lang="en-US" sz="1000" dirty="0" smtClean="0"/>
              <a:t>Eksempel på modfortælling: grunde til ikke at rejse til Syrien. </a:t>
            </a:r>
          </a:p>
          <a:p>
            <a:r>
              <a:rPr lang="nl-NL" sz="1000" kern="1200" dirty="0" smtClean="0">
                <a:solidFill>
                  <a:schemeClr val="tx1"/>
                </a:solidFill>
                <a:effectLst/>
                <a:latin typeface="+mn-lt"/>
              </a:rPr>
              <a:t>  </a:t>
            </a:r>
          </a:p>
          <a:p>
            <a:r>
              <a:rPr lang="nl-NL" sz="1000" u="sng" kern="1200" dirty="0" smtClean="0">
                <a:solidFill>
                  <a:schemeClr val="tx1"/>
                </a:solidFill>
                <a:effectLst/>
                <a:latin typeface="+mn-lt"/>
                <a:hlinkClick r:id="rId3"/>
              </a:rPr>
              <a:t>https://www.youtube.com/watch?v=tKKbydB4scA</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da-DK"/>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sng" strike="noStrike" baseline="0" dirty="0" smtClean="0"/>
              <a:t>Eksempel på modfortællingskampagne fra Finland</a:t>
            </a:r>
          </a:p>
          <a:p>
            <a:endParaRPr lang="da-DK" sz="1000" u="sng" kern="1200" dirty="0" smtClean="0">
              <a:solidFill>
                <a:schemeClr val="tx1"/>
              </a:solidFill>
              <a:effectLst/>
              <a:latin typeface="+mn-lt"/>
              <a:ea typeface="+mn-ea"/>
              <a:cs typeface="+mn-cs"/>
            </a:endParaRPr>
          </a:p>
          <a:p>
            <a:r>
              <a:rPr lang="en-US" sz="1000" u="sng" kern="1200" dirty="0" smtClean="0">
                <a:solidFill>
                  <a:schemeClr val="tx1"/>
                </a:solidFill>
                <a:effectLst/>
                <a:latin typeface="+mn-lt"/>
                <a:hlinkClick r:id="rId3"/>
              </a:rPr>
              <a:t>https://www.tekojakampanja.fi/en/</a:t>
            </a:r>
            <a:endParaRPr lang="da-DK" sz="1000" u="sng" kern="1200" dirty="0" smtClean="0">
              <a:solidFill>
                <a:schemeClr val="tx1"/>
              </a:solidFill>
              <a:effectLst/>
              <a:latin typeface="+mn-lt"/>
              <a:ea typeface="+mn-ea"/>
              <a:cs typeface="+mn-cs"/>
            </a:endParaRPr>
          </a:p>
          <a:p>
            <a:endParaRPr lang="da-DK"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smtClean="0"/>
              <a:t>Emnet for handlingskampagnen for 2015 gennemført af den finske Church Aid var unge og voldelig radikalisering. Formålet med kampagnen var at skabe øget opmærksomhed om de faktorer, der driver folk til at slutte sig til voldelige ekstremistiske grupper, og fremlægge praktiske metoder til forebyggelse af voldelig radikalisering både i Finland og i konfliktområder </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da-DK"/>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Eksempel på en kampagne for alternative fortællinger gennemført af den finske kirke: fodbold forener.</a:t>
            </a:r>
            <a:endParaRPr lang="da-DK"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u="sng" kern="1200" dirty="0" smtClean="0">
                <a:solidFill>
                  <a:schemeClr val="tx1"/>
                </a:solidFill>
                <a:effectLst/>
                <a:latin typeface="+mn-lt"/>
                <a:hlinkClick r:id="rId3"/>
              </a:rPr>
              <a:t>https://www.peaceunited.fi/en/</a:t>
            </a:r>
            <a:endParaRPr lang="da-DK" sz="10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u="sng" kern="1200" dirty="0" smtClean="0">
              <a:solidFill>
                <a:schemeClr val="tx1"/>
              </a:solidFill>
              <a:effectLst/>
              <a:latin typeface="+mn-lt"/>
              <a:ea typeface="+mn-ea"/>
              <a:cs typeface="+mn-cs"/>
            </a:endParaRPr>
          </a:p>
          <a:p>
            <a:r>
              <a:rPr lang="en-US" sz="1000" kern="1200" dirty="0" smtClean="0">
                <a:solidFill>
                  <a:schemeClr val="tx1"/>
                </a:solidFill>
                <a:effectLst/>
                <a:latin typeface="+mn-lt"/>
              </a:rPr>
              <a:t>Fodboldkampagnen Peace United har både online- og offline-elementer:  videoer, brætspil, test og quizzer osv. </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Publikationer finder her:  </a:t>
            </a:r>
            <a:r>
              <a:rPr lang="en-US" sz="1000" u="sng" kern="1200" dirty="0" smtClean="0">
                <a:solidFill>
                  <a:schemeClr val="tx1"/>
                </a:solidFill>
                <a:effectLst/>
                <a:latin typeface="+mn-lt"/>
                <a:hlinkClick r:id="rId4"/>
              </a:rPr>
              <a:t>https://www.peacemakersnetwork.org/our-work/thematic-expertise/</a:t>
            </a:r>
            <a:r>
              <a:rPr dirty="0" smtClean="0"/>
              <a:t> </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da-DK"/>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da-DK"/>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da-DK"/>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Eksempel på en troværdig budbringer:</a:t>
            </a:r>
          </a:p>
          <a:p>
            <a:r>
              <a:rPr lang="en-US" sz="1000" dirty="0" smtClean="0"/>
              <a:t>På YouTube finder du mange gør-det-selv-videoer med anvisninger fra sorte kvinder om, hvordan man sætter sit hår. Herunder bl.a. hvordan man syr extensions ind i naturligt hår, hvordan man laver krøller i sort hår, eller hvordan man laver blondeparykker med pandehår. Disse videoer lægges op på YouTube af kvinder, der lagde mærke til, at disse typer skønhedsprogrammer ikke blev vist i de normale fjernsynskanaler. Sorte kvinders interesse for skønhedstips blev ignoreret.</a:t>
            </a:r>
          </a:p>
          <a:p>
            <a:r>
              <a:rPr lang="en-US" sz="1000" baseline="0" dirty="0" smtClean="0"/>
              <a:t>Derfor begyndte folk fra “målgruppen” at lave denne type videofilm selv. Det gør dem meget troværdige. </a:t>
            </a:r>
            <a:endParaRPr lang="da-DK" sz="1000" dirty="0" smtClean="0"/>
          </a:p>
          <a:p>
            <a:endParaRPr lang="da-DK" sz="1000" dirty="0" smtClean="0"/>
          </a:p>
          <a:p>
            <a:r>
              <a:rPr lang="nl-NL" sz="1000" dirty="0" smtClean="0"/>
              <a:t>https://youtu.be/HbFgSQLO04E</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da-DK"/>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u="sng" dirty="0" smtClean="0"/>
              <a:t>Eksempel på troværdig stemme</a:t>
            </a:r>
            <a:endParaRPr lang="da-DK"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000" kern="1200" dirty="0" smtClean="0">
                <a:solidFill>
                  <a:schemeClr val="tx1"/>
                </a:solidFill>
                <a:effectLst/>
                <a:latin typeface="+mn-lt"/>
              </a:rPr>
              <a:t>Humza</a:t>
            </a:r>
            <a:r>
              <a:rPr dirty="0" smtClean="0"/>
              <a:t> </a:t>
            </a:r>
            <a:r>
              <a:rPr lang="nl-NL" sz="1000" kern="1200" dirty="0" smtClean="0">
                <a:solidFill>
                  <a:schemeClr val="tx1"/>
                </a:solidFill>
                <a:effectLst/>
                <a:latin typeface="+mn-lt"/>
              </a:rPr>
              <a:t>Arshad: </a:t>
            </a:r>
            <a:r>
              <a:rPr lang="en-US" sz="1000" b="0" i="0" u="none" strike="noStrike" baseline="0" dirty="0" smtClean="0"/>
              <a:t>Badmans World 14 | New Scotland Yard | Humza Productions</a:t>
            </a:r>
            <a:endParaRPr lang="da-DK" sz="1000" kern="1200" dirty="0" smtClean="0">
              <a:solidFill>
                <a:schemeClr val="tx1"/>
              </a:solidFill>
              <a:effectLst/>
              <a:latin typeface="+mn-lt"/>
              <a:ea typeface="+mn-ea"/>
              <a:cs typeface="+mn-cs"/>
            </a:endParaRPr>
          </a:p>
          <a:p>
            <a:r>
              <a:rPr lang="nl-NL" sz="1000" dirty="0" smtClean="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b="0" i="0" u="none" strike="noStrike" baseline="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da-DK"/>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dirty="0" smtClean="0">
                <a:solidFill>
                  <a:schemeClr val="tx1"/>
                </a:solidFill>
                <a:latin typeface="+mn-lt"/>
              </a:rPr>
              <a:t>Mohamed El Bachiri</a:t>
            </a:r>
            <a:r>
              <a:rPr dirty="0" smtClean="0"/>
              <a:t> </a:t>
            </a:r>
          </a:p>
          <a:p>
            <a:r>
              <a:rPr lang="nl-NL" sz="1200" kern="1200" dirty="0" smtClean="0">
                <a:solidFill>
                  <a:schemeClr val="tx1"/>
                </a:solidFill>
                <a:effectLst/>
                <a:latin typeface="+mn-lt"/>
              </a:rPr>
              <a:t>Jihad of love  - also a book</a:t>
            </a:r>
            <a:endParaRPr lang="da-DK" sz="1200" kern="1200" dirty="0" smtClean="0">
              <a:solidFill>
                <a:schemeClr val="tx1"/>
              </a:solidFill>
              <a:effectLst/>
              <a:latin typeface="+mn-lt"/>
              <a:ea typeface="+mn-ea"/>
              <a:cs typeface="+mn-cs"/>
            </a:endParaRPr>
          </a:p>
          <a:p>
            <a:r>
              <a:rPr lang="nl-NL" sz="1200" u="sng" kern="1200" dirty="0" smtClean="0">
                <a:solidFill>
                  <a:schemeClr val="tx1"/>
                </a:solidFill>
                <a:effectLst/>
                <a:latin typeface="+mn-lt"/>
                <a:hlinkClick r:id="rId3"/>
              </a:rPr>
              <a:t>https://t.co/KIn4Wv78ZI</a:t>
            </a:r>
            <a:endParaRPr lang="da-DK" sz="1200" kern="1200" dirty="0" smtClean="0">
              <a:solidFill>
                <a:schemeClr val="tx1"/>
              </a:solidFill>
              <a:effectLst/>
              <a:latin typeface="+mn-lt"/>
              <a:ea typeface="+mn-ea"/>
              <a:cs typeface="+mn-cs"/>
            </a:endParaRPr>
          </a:p>
          <a:p>
            <a:r>
              <a:rPr lang="nl-NL" sz="1200" kern="1200" dirty="0" smtClean="0">
                <a:solidFill>
                  <a:schemeClr val="tx1"/>
                </a:solidFill>
                <a:effectLst/>
                <a:latin typeface="+mn-lt"/>
              </a:rPr>
              <a:t> </a:t>
            </a:r>
          </a:p>
          <a:p>
            <a:endParaRPr lang="da-DK"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da-DK"/>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t>Note til underviser</a:t>
            </a:r>
          </a:p>
          <a:p>
            <a:r>
              <a:rPr lang="en-US" sz="1000" u="sng" dirty="0" smtClean="0"/>
              <a:t>Budbringer kan være en person eller en troværdig stemme på en anden måde, f.eks. tv- eller radiostation eller websted</a:t>
            </a:r>
          </a:p>
          <a:p>
            <a:r>
              <a:rPr lang="en-US" sz="1000" u="sng" dirty="0" smtClean="0"/>
              <a:t>Det, der er vigtigt, er, at budbringeren og dennes budskab “passer”. En videnskabsmand eller politiker kan være en troværdig stemme, når vi taler om videnskabelige fakta eller en politisk debat.</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da-DK"/>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n-US" sz="1000" b="1" dirty="0" smtClean="0"/>
              <a:t>Øvelse:</a:t>
            </a:r>
            <a:r>
              <a:rPr dirty="0" smtClean="0"/>
              <a:t>  </a:t>
            </a:r>
            <a:r>
              <a:rPr lang="en-US" sz="1000" b="1" dirty="0" smtClean="0"/>
              <a:t>Refleksion to og to</a:t>
            </a:r>
          </a:p>
          <a:p>
            <a:pPr marL="0" indent="0" algn="l">
              <a:buNone/>
            </a:pPr>
            <a:r>
              <a:rPr lang="en-US" sz="1000" dirty="0" smtClean="0"/>
              <a:t>Hvem er budbringerne i din fortælling?</a:t>
            </a:r>
          </a:p>
          <a:p>
            <a:pPr marL="0" indent="0" algn="l">
              <a:buNone/>
            </a:pPr>
            <a:r>
              <a:rPr lang="en-US" sz="1000" dirty="0" smtClean="0"/>
              <a:t>Hvordan relaterer de til din målgruppe?</a:t>
            </a:r>
            <a:endParaRPr lang="da-DK"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Omdel tegnepapir med billede af budbringer.</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da-DK"/>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kern="1200" dirty="0" smtClean="0">
                <a:solidFill>
                  <a:srgbClr val="FF0000"/>
                </a:solidFill>
                <a:effectLst/>
                <a:latin typeface="+mn-lt"/>
              </a:rPr>
              <a:t>10’</a:t>
            </a:r>
          </a:p>
          <a:p>
            <a:r>
              <a:rPr lang="en-US" sz="1000" u="sng" kern="1200" dirty="0" smtClean="0">
                <a:solidFill>
                  <a:srgbClr val="FF0000"/>
                </a:solidFill>
                <a:effectLst/>
                <a:latin typeface="+mn-lt"/>
              </a:rPr>
              <a:t>Introduktion af deltagerne for hinanden</a:t>
            </a:r>
            <a:endParaRPr lang="da-DK" sz="1000" u="sng" kern="1200" dirty="0" smtClean="0">
              <a:solidFill>
                <a:srgbClr val="FF0000"/>
              </a:solidFill>
              <a:effectLst/>
              <a:latin typeface="+mn-lt"/>
              <a:ea typeface="+mn-ea"/>
              <a:cs typeface="+mn-cs"/>
            </a:endParaRPr>
          </a:p>
          <a:p>
            <a:r>
              <a:rPr lang="en-US" sz="1000" u="sng" kern="1200" dirty="0" smtClean="0">
                <a:solidFill>
                  <a:srgbClr val="FF0000"/>
                </a:solidFill>
                <a:effectLst/>
                <a:latin typeface="+mn-lt"/>
              </a:rPr>
              <a:t>Bemærk. Spørgsmålene er de samme som i registreringsskemaet</a:t>
            </a:r>
            <a:endParaRPr lang="da-DK" sz="1000" u="sng" kern="1200" dirty="0" smtClean="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da-DK"/>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u="sng" baseline="0" dirty="0" smtClean="0"/>
              <a:t>Forklaring: Dette dias introducerer de næste dias, hvor vi vil forklare om brugen af kampagneskabeloner</a:t>
            </a:r>
          </a:p>
          <a:p>
            <a:pPr marL="171450" indent="-171450">
              <a:buFont typeface="Arial" panose="020B0604020202020204" pitchFamily="34" charset="0"/>
              <a:buChar char="•"/>
            </a:pPr>
            <a:r>
              <a:rPr lang="en-US" sz="1000" u="sng" baseline="0" dirty="0" smtClean="0"/>
              <a:t>Nu ved du, hvordan du definerer dit mål, din målgruppe og dit budskab, vi har de første byggeklodser, som vi kan bruge til at opbygge en kampagneplan.</a:t>
            </a:r>
          </a:p>
          <a:p>
            <a:pPr marL="171450" indent="-171450">
              <a:buFont typeface="Arial" panose="020B0604020202020204" pitchFamily="34" charset="0"/>
              <a:buChar char="•"/>
            </a:pPr>
            <a:endParaRPr lang="da-DK" sz="1000" u="sng" baseline="0" dirty="0" smtClean="0"/>
          </a:p>
          <a:p>
            <a:pPr marL="171450" indent="-171450">
              <a:buFont typeface="Arial" panose="020B0604020202020204" pitchFamily="34" charset="0"/>
              <a:buChar char="•"/>
            </a:pPr>
            <a:r>
              <a:rPr lang="en-US" sz="1000" u="sng" dirty="0" smtClean="0"/>
              <a:t>Introduktion til EFD's tre skabeloner.</a:t>
            </a:r>
          </a:p>
          <a:p>
            <a:pPr marL="171450" indent="-171450">
              <a:buFont typeface="Arial" panose="020B0604020202020204" pitchFamily="34" charset="0"/>
              <a:buChar char="•"/>
            </a:pPr>
            <a:r>
              <a:rPr lang="en-US" sz="1000" u="sng" baseline="0" dirty="0" smtClean="0"/>
              <a:t>Her er enkle instrumenter for ngo'er/civilsamfundsorganisationer, der gerne vil starte en kampagne for modfortællinger og alternative fortællinger.</a:t>
            </a:r>
          </a:p>
          <a:p>
            <a:pPr marL="171450" indent="-171450">
              <a:buFont typeface="Arial" panose="020B0604020202020204" pitchFamily="34" charset="0"/>
              <a:buChar char="•"/>
            </a:pPr>
            <a:r>
              <a:rPr lang="en-US" sz="1000" u="sng" baseline="0" dirty="0" smtClean="0"/>
              <a:t>Inklusive praktiske kampagnetips og trin for ngo'er, også ngo'er med begrænsede ressourcer og kun lille erfaring på kommunikationsområdet</a:t>
            </a:r>
            <a:r>
              <a:rPr lang="en-US" sz="1000" u="sng" dirty="0" smtClean="0"/>
              <a:t>.</a:t>
            </a:r>
          </a:p>
          <a:p>
            <a:pPr marL="171450" indent="-171450">
              <a:buFont typeface="Arial" panose="020B0604020202020204" pitchFamily="34" charset="0"/>
              <a:buChar char="•"/>
            </a:pPr>
            <a:r>
              <a:rPr lang="en-US" sz="1000" u="sng" dirty="0" smtClean="0"/>
              <a:t>Materialet indeholder henvisninger til mere indgående undervisningsmateriale/håndbøger</a:t>
            </a:r>
            <a:endParaRPr lang="da-DK" sz="1000" u="sng"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da-DK"/>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0" i="0" dirty="0" smtClean="0"/>
              <a:t>Introduktion til dokument 3 "Kampagner – Hvilken er den rette for dig"?</a:t>
            </a:r>
          </a:p>
          <a:p>
            <a:pPr marL="171450" indent="-171450">
              <a:buFont typeface="Arial" panose="020B0604020202020204" pitchFamily="34" charset="0"/>
              <a:buChar char="•"/>
            </a:pPr>
            <a:r>
              <a:rPr lang="en-US" sz="1000" b="0" i="0" baseline="0" dirty="0" smtClean="0"/>
              <a:t>Dette dokument indeholder en skabelon i tre trin for en vellykket kampagne for modfortællinger og alternative fortællinger.</a:t>
            </a:r>
          </a:p>
          <a:p>
            <a:pPr marL="171450" indent="-171450">
              <a:buFont typeface="Arial" panose="020B0604020202020204" pitchFamily="34" charset="0"/>
              <a:buChar char="•"/>
            </a:pPr>
            <a:r>
              <a:rPr lang="en-US" sz="1000" b="0" i="0" baseline="0" dirty="0" smtClean="0"/>
              <a:t>Dokumentet er blevet udarbejdet af European Foundation of Democracy, baseret på tidligere kampagneerfaringer</a:t>
            </a:r>
          </a:p>
          <a:p>
            <a:pPr marL="171450" indent="-171450">
              <a:buFont typeface="Arial" panose="020B0604020202020204" pitchFamily="34" charset="0"/>
              <a:buChar char="•"/>
            </a:pPr>
            <a:r>
              <a:rPr lang="en-US" sz="1000" b="0" i="0" baseline="0" dirty="0" smtClean="0"/>
              <a:t>De tre etaper omfatter tilsammen 12 trin. Disse trin giver dig et afsæt for den ideelle forberedelse af din egen kampagne.</a:t>
            </a:r>
          </a:p>
          <a:p>
            <a:pPr marL="0" indent="0">
              <a:buFont typeface="Arial" panose="020B0604020202020204" pitchFamily="34" charset="0"/>
              <a:buNone/>
            </a:pPr>
            <a:endParaRPr lang="da-DK" sz="1000" b="0" i="0" baseline="0" dirty="0" smtClean="0"/>
          </a:p>
          <a:p>
            <a:pPr marL="0" indent="0">
              <a:buFont typeface="Arial" panose="020B0604020202020204" pitchFamily="34" charset="0"/>
              <a:buNone/>
            </a:pPr>
            <a:r>
              <a:rPr lang="en-US" sz="1000" b="1" i="0" baseline="0" dirty="0" smtClean="0"/>
              <a:t>Synlighed</a:t>
            </a:r>
          </a:p>
          <a:p>
            <a:pPr marL="228600" lvl="0" indent="-228600">
              <a:buFont typeface="+mj-lt"/>
              <a:buAutoNum type="arabicPeriod"/>
            </a:pPr>
            <a:r>
              <a:rPr lang="en-US" sz="1000" b="0" i="0" kern="1200" dirty="0" smtClean="0">
                <a:solidFill>
                  <a:schemeClr val="tx1"/>
                </a:solidFill>
                <a:effectLst/>
                <a:latin typeface="+mn-lt"/>
              </a:rPr>
              <a:t>Definer dit mål: Gør det klart, realistisk og målbart </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Kend din målgruppe: Invester tid til at finde og forstå din målgruppe</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Vælg en målgruppe: Prøv at indsnævre din målgruppe mest muligt</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Overvåg og evaluer: Opstil målemetoder og værktøjer for sociale medier </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Vælg dine medier: Brug kun medier, som din målgruppe anvender</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Tilpas dit budskab: Udvikl budskaber, som din målgruppe vil interessere sig for</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Find en budbringer: Vælg en budbringer, som</a:t>
            </a:r>
            <a:r>
              <a:rPr dirty="0" smtClean="0"/>
              <a:t> </a:t>
            </a:r>
            <a:r>
              <a:rPr lang="en-US" sz="1000" b="0" i="0" kern="1200" dirty="0" smtClean="0">
                <a:solidFill>
                  <a:schemeClr val="tx1"/>
                </a:solidFill>
                <a:effectLst/>
                <a:latin typeface="+mn-lt"/>
              </a:rPr>
              <a:t>målgruppen</a:t>
            </a:r>
            <a:r>
              <a:rPr dirty="0" smtClean="0"/>
              <a:t> finder troværdig</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Sørg for din sikkerhed: Forbered dig på verbale overfald og trusler</a:t>
            </a:r>
            <a:r>
              <a:t/>
            </a:r>
            <a:br/>
            <a:r>
              <a:t/>
            </a:r>
            <a:br/>
            <a:r>
              <a:rPr lang="en-US" sz="1000" b="1" i="0" kern="1200" dirty="0" smtClean="0">
                <a:solidFill>
                  <a:schemeClr val="tx1"/>
                </a:solidFill>
                <a:effectLst/>
                <a:latin typeface="+mn-lt"/>
              </a:rPr>
              <a:t>Handling</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Lyt til feedbacken: når du ud til de rigtige mennesker?</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Opfordring til handling: Hvad bør målgruppen gøre nu? Hvordan kan den hjælpe?</a:t>
            </a:r>
            <a:r>
              <a:t/>
            </a:r>
            <a:br/>
            <a:r>
              <a:t/>
            </a:r>
            <a:br/>
            <a:r>
              <a:rPr lang="en-US" sz="1000" b="1" i="0" kern="1200" dirty="0" smtClean="0">
                <a:solidFill>
                  <a:schemeClr val="tx1"/>
                </a:solidFill>
                <a:effectLst/>
                <a:latin typeface="+mn-lt"/>
              </a:rPr>
              <a:t>Virkning</a:t>
            </a:r>
            <a:r>
              <a:rPr lang="en-US" dirty="0" smtClean="0"/>
              <a:t>	</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1-2-1 indsats: Tag individuel kontakt, få en samtale i gang, få den til at tænke sig om (igen) eller giv den handlemuligheder </a:t>
            </a:r>
            <a:endParaRPr lang="da-DK" sz="1000" b="0" i="0" kern="1200" dirty="0" smtClean="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rPr>
              <a:t>Bliv ved med at lære: Invester i en omfattende evaluering, så du står endnu bedre rustet næste gang</a:t>
            </a:r>
            <a:endParaRPr lang="da-DK" sz="1000" b="0" i="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da-DK"/>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da-DK"/>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da-DK"/>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dirty="0" smtClean="0"/>
              <a:t>Hvilke apps har du på din telefon? Og hvilke app har dine børn på deres telefon?</a:t>
            </a:r>
          </a:p>
          <a:p>
            <a:pPr marL="171450" indent="-171450">
              <a:buFont typeface="Arial" panose="020B0604020202020204" pitchFamily="34" charset="0"/>
              <a:buChar char="•"/>
            </a:pPr>
            <a:endParaRPr lang="da-DK" sz="1000" dirty="0" smtClean="0"/>
          </a:p>
          <a:p>
            <a:pPr marL="171450" indent="-171450">
              <a:buFont typeface="Arial" panose="020B0604020202020204" pitchFamily="34" charset="0"/>
              <a:buChar char="•"/>
            </a:pPr>
            <a:r>
              <a:rPr lang="en-US" sz="1000" dirty="0" smtClean="0"/>
              <a:t>Udveksling af erfaringer. Kan foregå to og to, mindre grupper eller i plenum.</a:t>
            </a:r>
          </a:p>
          <a:p>
            <a:pPr marL="171450" indent="-171450">
              <a:buFont typeface="Arial" panose="020B0604020202020204" pitchFamily="34" charset="0"/>
              <a:buChar char="•"/>
            </a:pPr>
            <a:r>
              <a:rPr lang="en-US" sz="1000" baseline="0" dirty="0" smtClean="0"/>
              <a:t>Anfør navne på platforme; inddel i kategorier: brugt af dig, brugt af din målgruppe.</a:t>
            </a:r>
          </a:p>
          <a:p>
            <a:pPr marL="171450" indent="-171450">
              <a:buFont typeface="Arial" panose="020B0604020202020204" pitchFamily="34" charset="0"/>
              <a:buChar char="•"/>
            </a:pPr>
            <a:r>
              <a:rPr lang="en-US" sz="1000" baseline="0" dirty="0" smtClean="0"/>
              <a:t>Brug billedet på følgende ark.</a:t>
            </a:r>
            <a:r>
              <a:rPr dirty="0" smtClean="0"/>
              <a:t> </a:t>
            </a:r>
            <a:endParaRPr lang="da-DK" sz="1000" dirty="0" smtClean="0"/>
          </a:p>
          <a:p>
            <a:pPr marL="171450" indent="-171450">
              <a:buFont typeface="Arial" panose="020B0604020202020204" pitchFamily="34" charset="0"/>
              <a:buChar char="•"/>
            </a:pPr>
            <a:r>
              <a:rPr lang="en-US" sz="1000" dirty="0" smtClean="0"/>
              <a:t>Diskuter forskellene mellem den måde, som deltagerne bruger sociale medier på, og den måde deres målgrupper gør det på.</a:t>
            </a:r>
          </a:p>
          <a:p>
            <a:pPr marL="171450" indent="-171450">
              <a:buFont typeface="Arial" panose="020B0604020202020204" pitchFamily="34" charset="0"/>
              <a:buChar char="•"/>
            </a:pPr>
            <a:r>
              <a:rPr lang="en-US" sz="1000" baseline="0" dirty="0" smtClean="0"/>
              <a:t>Reflekter over betydningen af disse forskelle i plenum.</a:t>
            </a:r>
          </a:p>
          <a:p>
            <a:pPr marL="171450" indent="-171450">
              <a:buFont typeface="Arial" panose="020B0604020202020204" pitchFamily="34" charset="0"/>
              <a:buChar char="•"/>
            </a:pPr>
            <a:r>
              <a:rPr lang="en-US" sz="1000" baseline="0" dirty="0" smtClean="0"/>
              <a:t>20 min.</a:t>
            </a:r>
          </a:p>
          <a:p>
            <a:pPr marL="171450" indent="-171450">
              <a:buFont typeface="Arial" panose="020B0604020202020204" pitchFamily="34" charset="0"/>
              <a:buChar char="•"/>
            </a:pPr>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da-DK"/>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dirty="0" smtClean="0"/>
              <a:t>Udveksling af erfaringer. Kan foregå to og to, mindre grupper eller i plenum.</a:t>
            </a:r>
          </a:p>
          <a:p>
            <a:pPr marL="171450" indent="-171450">
              <a:buFont typeface="Arial" panose="020B0604020202020204" pitchFamily="34" charset="0"/>
              <a:buChar char="•"/>
            </a:pPr>
            <a:r>
              <a:rPr lang="en-US" sz="1000" baseline="0" dirty="0" smtClean="0"/>
              <a:t>Anfør navne på platforme; inddel i kategorier: brugt af dig, brugt af din målgruppe.</a:t>
            </a:r>
          </a:p>
          <a:p>
            <a:pPr marL="171450" indent="-171450">
              <a:buFont typeface="Arial" panose="020B0604020202020204" pitchFamily="34" charset="0"/>
              <a:buChar char="•"/>
            </a:pPr>
            <a:r>
              <a:rPr lang="en-US" sz="1000" baseline="0" dirty="0" smtClean="0"/>
              <a:t>Brug billedet på følgende ark.</a:t>
            </a:r>
            <a:r>
              <a:rPr dirty="0" smtClean="0"/>
              <a:t> </a:t>
            </a:r>
            <a:endParaRPr lang="da-DK" sz="1000" dirty="0" smtClean="0"/>
          </a:p>
          <a:p>
            <a:pPr marL="171450" indent="-171450">
              <a:buFont typeface="Arial" panose="020B0604020202020204" pitchFamily="34" charset="0"/>
              <a:buChar char="•"/>
            </a:pPr>
            <a:r>
              <a:rPr lang="en-US" sz="1000" dirty="0" smtClean="0"/>
              <a:t>Diskuter forskellene mellem den måde, som deltagerne bruger sociale medier på, og den måde deres målgrupper gør det på.</a:t>
            </a:r>
          </a:p>
          <a:p>
            <a:pPr marL="171450" indent="-171450">
              <a:buFont typeface="Arial" panose="020B0604020202020204" pitchFamily="34" charset="0"/>
              <a:buChar char="•"/>
            </a:pPr>
            <a:r>
              <a:rPr lang="en-US" sz="1000" baseline="0" dirty="0" smtClean="0"/>
              <a:t>Reflekter over betydningen af disse forskelle.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da-DK"/>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u="sng" dirty="0" smtClean="0"/>
              <a:t>Mobiliser dit netværk</a:t>
            </a:r>
          </a:p>
          <a:p>
            <a:pPr marL="171450" indent="-171450">
              <a:buFont typeface="Arial" panose="020B0604020202020204" pitchFamily="34" charset="0"/>
              <a:buChar char="•"/>
            </a:pPr>
            <a:r>
              <a:rPr lang="en-US" sz="1000" dirty="0" smtClean="0"/>
              <a:t>Bloggere og vloggere vil linke til dine artikler</a:t>
            </a:r>
          </a:p>
          <a:p>
            <a:pPr marL="171450" indent="-171450">
              <a:buFont typeface="Arial" panose="020B0604020202020204" pitchFamily="34" charset="0"/>
              <a:buChar char="•"/>
            </a:pPr>
            <a:r>
              <a:rPr lang="en-US" sz="1000" dirty="0" smtClean="0"/>
              <a:t>Facebookbrugere vil "like" og dele links til dine artikler</a:t>
            </a:r>
          </a:p>
          <a:p>
            <a:pPr marL="171450" indent="-171450">
              <a:buFont typeface="Arial" panose="020B0604020202020204" pitchFamily="34" charset="0"/>
              <a:buChar char="•"/>
            </a:pPr>
            <a:r>
              <a:rPr lang="en-US" sz="1000" dirty="0" smtClean="0"/>
              <a:t>Twitterbrugere vil linke til dine artikler og "retweete" andre, der gør det</a:t>
            </a:r>
          </a:p>
          <a:p>
            <a:pPr marL="171450" indent="-171450">
              <a:buFont typeface="Arial" panose="020B0604020202020204" pitchFamily="34" charset="0"/>
              <a:buChar char="•"/>
            </a:pPr>
            <a:r>
              <a:rPr lang="en-US" sz="1000" dirty="0" smtClean="0"/>
              <a:t>Folk vil e-maile links til dine artikler til deres venner</a:t>
            </a:r>
          </a:p>
          <a:p>
            <a:pPr marL="0" indent="0">
              <a:buFont typeface="Arial" panose="020B0604020202020204" pitchFamily="34" charset="0"/>
              <a:buNone/>
            </a:pPr>
            <a:endParaRPr lang="da-DK" sz="1000" b="1" u="sng" dirty="0" smtClean="0"/>
          </a:p>
          <a:p>
            <a:pPr marL="0" indent="0">
              <a:buFont typeface="Arial" panose="020B0604020202020204" pitchFamily="34" charset="0"/>
              <a:buNone/>
            </a:pPr>
            <a:r>
              <a:rPr lang="en-US" sz="1000" b="1" u="sng" dirty="0" smtClean="0"/>
              <a:t>Udvidelse af din rækkevidde</a:t>
            </a:r>
          </a:p>
          <a:p>
            <a:pPr marL="171450" indent="-171450">
              <a:buFont typeface="Arial" panose="020B0604020202020204" pitchFamily="34" charset="0"/>
              <a:buChar char="•"/>
            </a:pPr>
            <a:r>
              <a:rPr lang="en-US" sz="1000" dirty="0" smtClean="0"/>
              <a:t>Start med mennesker, du kender personligt og som organisation</a:t>
            </a:r>
            <a:endParaRPr lang="da-DK" sz="1000" dirty="0" smtClean="0"/>
          </a:p>
          <a:p>
            <a:pPr marL="171450" indent="-171450">
              <a:buFont typeface="Arial" panose="020B0604020202020204" pitchFamily="34" charset="0"/>
              <a:buChar char="•"/>
            </a:pPr>
            <a:r>
              <a:rPr lang="en-US" altLang="nl-NL" sz="1000" dirty="0" smtClean="0"/>
              <a:t>Del links til artikler på dit websted, tilføj et personligt budskab til dine Facebookfans</a:t>
            </a:r>
          </a:p>
          <a:p>
            <a:pPr marL="171450" indent="-171450">
              <a:buFont typeface="Arial" panose="020B0604020202020204" pitchFamily="34" charset="0"/>
              <a:buChar char="•"/>
            </a:pPr>
            <a:r>
              <a:rPr lang="en-US" sz="1000" dirty="0" smtClean="0"/>
              <a:t>Brug Facebookannoncer til at nå ud til andre end din vennekreds </a:t>
            </a:r>
          </a:p>
          <a:p>
            <a:pPr marL="0" indent="0">
              <a:buFont typeface="Arial" panose="020B0604020202020204" pitchFamily="34" charset="0"/>
              <a:buNone/>
            </a:pPr>
            <a:endParaRPr lang="da-DK" sz="1000" b="1" u="sng" dirty="0" smtClean="0"/>
          </a:p>
          <a:p>
            <a:pPr marL="0" indent="0">
              <a:buFont typeface="Arial" panose="020B0604020202020204" pitchFamily="34" charset="0"/>
              <a:buNone/>
            </a:pPr>
            <a:r>
              <a:rPr lang="en-US" sz="1000" b="1" u="sng" dirty="0" smtClean="0"/>
              <a:t>Få fans og supportere</a:t>
            </a:r>
          </a:p>
          <a:p>
            <a:pPr marL="171450" indent="-171450">
              <a:buFont typeface="Arial" panose="020B0604020202020204" pitchFamily="34" charset="0"/>
              <a:buChar char="•"/>
            </a:pPr>
            <a:r>
              <a:rPr lang="en-US" sz="1000" dirty="0" smtClean="0"/>
              <a:t>Omdiriger til din Facebookside i andre medier</a:t>
            </a:r>
          </a:p>
          <a:p>
            <a:pPr marL="171450" indent="-171450">
              <a:buFont typeface="Arial" panose="020B0604020202020204" pitchFamily="34" charset="0"/>
              <a:buChar char="•"/>
            </a:pPr>
            <a:r>
              <a:rPr lang="en-US" sz="1000" dirty="0" smtClean="0"/>
              <a:t>Fanbox på dit websted</a:t>
            </a:r>
          </a:p>
          <a:p>
            <a:pPr marL="171450" indent="-171450">
              <a:buFont typeface="Arial" panose="020B0604020202020204" pitchFamily="34" charset="0"/>
              <a:buChar char="•"/>
            </a:pPr>
            <a:r>
              <a:rPr lang="en-US" altLang="nl-NL" sz="1000" dirty="0" smtClean="0"/>
              <a:t>Stil dine fans spørgsmål, bliv involveret og vær positiv</a:t>
            </a:r>
            <a:endParaRPr lang="da-DK" sz="100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da-DK"/>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u="sng" dirty="0" smtClean="0"/>
              <a:t>Gruppediskussion</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b="1" u="sng"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dirty="0" smtClean="0"/>
              <a:t>Opfordr deltagerne til at angive specifikke egenskaber ved onlinekommunikation.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baseline="0" dirty="0" smtClean="0"/>
              <a:t>1 deltager kan angive delt viden på en flipovertavle.</a:t>
            </a:r>
            <a:endParaRPr lang="da-DK" sz="1000" b="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baseline="0" dirty="0" smtClean="0"/>
              <a:t>Bed om erfaringer og eksempler fra det virkelige liv</a:t>
            </a:r>
            <a:endParaRPr lang="da-DK"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u="none" dirty="0" smtClean="0"/>
              <a:t>Onlinekampagner betyder rent faktisk, at man går ind i en dynamisk dialog:</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dirty="0" smtClean="0"/>
          </a:p>
          <a:p>
            <a:pPr marL="171450" indent="-171450">
              <a:buFont typeface="Arial" panose="020B0604020202020204" pitchFamily="34" charset="0"/>
              <a:buChar char="•"/>
            </a:pPr>
            <a:r>
              <a:rPr lang="en-US" sz="1000" dirty="0" smtClean="0"/>
              <a:t>Du kan kommunikere </a:t>
            </a:r>
            <a:r>
              <a:rPr lang="en-US" sz="1000" u="sng" dirty="0" smtClean="0"/>
              <a:t>direkte</a:t>
            </a:r>
            <a:r>
              <a:rPr lang="en-US" sz="1000" dirty="0" smtClean="0"/>
              <a:t> til en interesseret målgruppe</a:t>
            </a:r>
          </a:p>
          <a:p>
            <a:pPr marL="171450" indent="-171450">
              <a:buFont typeface="Arial" panose="020B0604020202020204" pitchFamily="34" charset="0"/>
              <a:buChar char="•"/>
            </a:pPr>
            <a:r>
              <a:rPr lang="en-US" sz="1000" dirty="0" smtClean="0"/>
              <a:t>Du kan starte en samtale, med journalister, websteder, bloggere og organisationer, der linker til hinandens historier</a:t>
            </a:r>
          </a:p>
          <a:p>
            <a:pPr marL="171450" indent="-171450">
              <a:buFont typeface="Arial" panose="020B0604020202020204" pitchFamily="34" charset="0"/>
              <a:buChar char="•"/>
            </a:pPr>
            <a:r>
              <a:rPr lang="en-US" sz="1000" dirty="0" smtClean="0"/>
              <a:t>Du har hele tiden muligheden for at tilpasse eller justere dit budskab og din kampagne til eksterne udviklinger, f.eks. kommentarer, likes, delinger og/eller til politiske/samfundsmæssige begivenheder/aktioner udført af andre</a:t>
            </a:r>
          </a:p>
          <a:p>
            <a:pPr marL="171450" indent="-171450">
              <a:buFont typeface="Arial" panose="020B0604020202020204" pitchFamily="34" charset="0"/>
              <a:buChar char="•"/>
            </a:pPr>
            <a:r>
              <a:rPr lang="en-US" sz="1000" dirty="0" smtClean="0"/>
              <a:t>1 betingelse: non stop-overvågning og -måling af din indvirkning</a:t>
            </a:r>
          </a:p>
          <a:p>
            <a:pPr marL="171450" indent="-171450">
              <a:buFont typeface="Arial" panose="020B0604020202020204" pitchFamily="34" charset="0"/>
              <a:buChar char="•"/>
            </a:pPr>
            <a:endParaRPr lang="da-DK" sz="1000" dirty="0" smtClean="0"/>
          </a:p>
          <a:p>
            <a:pPr marL="171450" indent="-171450">
              <a:buFont typeface="Arial" panose="020B0604020202020204" pitchFamily="34" charset="0"/>
              <a:buChar char="•"/>
            </a:pPr>
            <a:r>
              <a:rPr lang="en-US" sz="1000" dirty="0" smtClean="0">
                <a:latin typeface="Verdana" panose="020B0604030504040204" pitchFamily="34" charset="0"/>
              </a:rPr>
              <a:t>Bemærk: Ofte er du ikke alene i kontrolrummet</a:t>
            </a:r>
          </a:p>
          <a:p>
            <a:pPr marL="171450" indent="-171450">
              <a:buFont typeface="Arial" panose="020B0604020202020204" pitchFamily="34" charset="0"/>
              <a:buChar char="•"/>
            </a:pPr>
            <a:r>
              <a:rPr lang="en-US" sz="1000" dirty="0" smtClean="0">
                <a:latin typeface="Verdana" panose="020B0604030504040204" pitchFamily="34" charset="0"/>
              </a:rPr>
              <a:t>Bemærk: Ekkokammer- og bobleeffekten udgør begge både en fare (set i relation til truslen om radikalisering), og en mulighed (set i relation til modfortællinger/alternative fortællinger på det rette tidspunkt). Hvis du kender indholdet, sproget, sprogbrugen, tonefaldet og billedstilen/den visuelle stil hos de ekstremistiske organisationer/sociale medier, som henvender sig til din målgruppe, kan</a:t>
            </a:r>
          </a:p>
          <a:p>
            <a:pPr marL="685800" lvl="1" indent="-228600">
              <a:buFont typeface="+mj-lt"/>
              <a:buAutoNum type="arabicPeriod"/>
            </a:pPr>
            <a:r>
              <a:rPr lang="en-US" sz="1000" baseline="0" dirty="0" smtClean="0">
                <a:latin typeface="Verdana" panose="020B0604030504040204" pitchFamily="34" charset="0"/>
              </a:rPr>
              <a:t>du sammensætte budskaber på samme måde, og således være nemmere at finde af søgemaskiner (optimeringsteknikker for søgemaskiner - SEO)</a:t>
            </a:r>
          </a:p>
          <a:p>
            <a:pPr marL="685800" lvl="1" indent="-228600">
              <a:buFont typeface="+mj-lt"/>
              <a:buAutoNum type="arabicPeriod"/>
            </a:pPr>
            <a:r>
              <a:rPr lang="en-US" sz="1000" baseline="0" dirty="0" smtClean="0">
                <a:latin typeface="Verdana" panose="020B0604030504040204" pitchFamily="34" charset="0"/>
              </a:rPr>
              <a:t>Du kan fokusere din onlineindsats, f.eks. ved præcist at definere målgrupper for Facebookannoncer </a:t>
            </a:r>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da-DK"/>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I </a:t>
            </a:r>
            <a:r>
              <a:rPr lang="en-US" sz="1000" dirty="0" smtClean="0">
                <a:hlinkClick r:id="rId3" tooltip="Nyhedsmedier"/>
              </a:rPr>
              <a:t>nyhedsmedier</a:t>
            </a:r>
            <a:r>
              <a:rPr dirty="0" smtClean="0"/>
              <a:t> er et ekkokammer</a:t>
            </a:r>
            <a:r>
              <a:rPr lang="en-US" sz="1000" dirty="0" smtClean="0"/>
              <a:t> en metaforisk beskrivelse af en situation, hvor oplysninger, idéer, eller overbevisninger </a:t>
            </a:r>
            <a:r>
              <a:rPr lang="en-US" sz="1000" u="sng" dirty="0" smtClean="0"/>
              <a:t>forstærkes</a:t>
            </a:r>
            <a:r>
              <a:rPr lang="en-US" sz="1000" dirty="0" smtClean="0"/>
              <a:t> eller </a:t>
            </a:r>
            <a:r>
              <a:rPr lang="en-US" sz="1000" u="sng" dirty="0" smtClean="0"/>
              <a:t>styrkes</a:t>
            </a:r>
            <a:r>
              <a:rPr lang="en-US" sz="1000" dirty="0" smtClean="0"/>
              <a:t> gennem kommunikation og gentagelse inden for et defineret system. Inde i et figurativt ekkokammer sættes der ofte ikke spørgsmålstegn ved officielle kilder, og forskellige eller konkurrerende synspunkter </a:t>
            </a:r>
            <a:r>
              <a:rPr lang="en-US" sz="1000" dirty="0" smtClean="0">
                <a:hlinkClick r:id="rId4" tooltip="Frasorteret"/>
              </a:rPr>
              <a:t>frasorteres</a:t>
            </a:r>
            <a:r>
              <a:rPr lang="en-US" sz="1000" dirty="0" smtClean="0"/>
              <a:t>, udelukkes, eller er på anden måde underrepræsenteret.</a:t>
            </a:r>
            <a:endParaRPr lang="da-DK" sz="1000" b="1" u="sng"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smtClean="0"/>
              <a:t>Den ekkokammereffekt, der opstår online</a:t>
            </a:r>
            <a:r>
              <a:rPr lang="en-US" sz="1000" dirty="0" smtClean="0"/>
              <a:t>, skyldes, at en homogen gruppe af mennesker forenes og udvikler </a:t>
            </a:r>
            <a:r>
              <a:rPr lang="en-US" sz="1000" dirty="0" smtClean="0">
                <a:hlinkClick r:id="rId5" tooltip="Tunnelsyn (metafor)"/>
              </a:rPr>
              <a:t>tunnelsyn</a:t>
            </a:r>
            <a:r>
              <a:rPr lang="en-US" sz="1000" dirty="0" smtClean="0"/>
              <a:t>. Deltagerne i onlinefællesskaber kan opleve, at deres egne standpunkter hele tiden reflekteres tilbage til dem, hvilket forstærker deres egne "belief systems" (trossystemer).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Dette sker, fordi internettet har givet adgang til en bred vifte af let tilgængelig information, og folk modtager i stigende omfang deres nyheder online via utraditionelle kilder.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smtClean="0"/>
              <a:t>Selskaber som </a:t>
            </a:r>
            <a:r>
              <a:rPr lang="en-US" sz="1000" dirty="0" smtClean="0"/>
              <a:t>Facebook, Google og Twitter har udviklet personaliserings</a:t>
            </a:r>
            <a:r>
              <a:rPr lang="en-US" sz="1000" dirty="0" smtClean="0">
                <a:hlinkClick r:id="rId6" tooltip="Algorithm"/>
              </a:rPr>
              <a:t>algoritmer</a:t>
            </a:r>
            <a:r>
              <a:rPr lang="en-US" sz="1000" dirty="0" smtClean="0"/>
              <a:t>, som de bruger til at lede specifik information til enkeltpersoners online newsfeeds.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Denne metode til organisering af indhold har erstattet den traditionelle nyhedseditors funktion.</a:t>
            </a:r>
            <a:endParaRPr lang="da-DK" sz="100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000" dirty="0" smtClean="0">
                <a:latin typeface="Verdana" panose="020B0604030504040204" pitchFamily="34" charset="0"/>
              </a:rPr>
              <a:t>I relation til at tilbyde modfortællinger og alternative fortællinger på rette tid kan en forståelse af ekkokammervirkningen give muligheder for at komme i dialog med din målgruppe.</a:t>
            </a:r>
          </a:p>
          <a:p>
            <a:pPr marL="171450" indent="-171450">
              <a:buFont typeface="Arial" panose="020B0604020202020204" pitchFamily="34" charset="0"/>
              <a:buChar char="•"/>
            </a:pPr>
            <a:r>
              <a:rPr lang="en-US" sz="1000" baseline="0" dirty="0" smtClean="0">
                <a:latin typeface="Verdana" panose="020B0604030504040204" pitchFamily="34" charset="0"/>
              </a:rPr>
              <a:t>Hvis du kender indholdet, sproget, sprogbrugen, tonefaldet og billedstilen/den visuelle stil hos de ekstremistiske organisationer/sociale medier, som findes i ekkokammermiljøet (aktører i boblen), kan</a:t>
            </a:r>
          </a:p>
          <a:p>
            <a:pPr marL="685800" lvl="1" indent="-228600">
              <a:buFont typeface="Arial" panose="020B0604020202020204" pitchFamily="34" charset="0"/>
              <a:buChar char="•"/>
            </a:pPr>
            <a:r>
              <a:rPr lang="en-US" sz="1000" baseline="0" dirty="0" smtClean="0">
                <a:latin typeface="Verdana" panose="020B0604030504040204" pitchFamily="34" charset="0"/>
              </a:rPr>
              <a:t>du sammensætte budskaber på samme måde, og således være nemmere at finde af søgemaskiner (optimeringsteknikker for søgemaskiner - SEO)</a:t>
            </a:r>
          </a:p>
          <a:p>
            <a:pPr marL="685800" lvl="1" indent="-228600">
              <a:buFont typeface="Arial" panose="020B0604020202020204" pitchFamily="34" charset="0"/>
              <a:buChar char="•"/>
            </a:pPr>
            <a:r>
              <a:rPr lang="en-US" sz="1000" baseline="0" dirty="0" smtClean="0">
                <a:latin typeface="Verdana" panose="020B0604030504040204" pitchFamily="34" charset="0"/>
              </a:rPr>
              <a:t>Du kan fokusere din onlineindsats, f.eks. ved præcist at definere målgrupper for Facebookannoncer </a:t>
            </a:r>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da-DK"/>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latin typeface="+mn-lt"/>
              </a:rPr>
              <a:t>Gør det nemt</a:t>
            </a:r>
          </a:p>
          <a:p>
            <a:pPr marL="171450" indent="-171450">
              <a:buFont typeface="Arial" panose="020B0604020202020204" pitchFamily="34" charset="0"/>
              <a:buChar char="•"/>
            </a:pPr>
            <a:r>
              <a:rPr lang="en-US" sz="1000" dirty="0" smtClean="0">
                <a:latin typeface="+mn-lt"/>
              </a:rPr>
              <a:t>Standard til den nemme løsning </a:t>
            </a:r>
          </a:p>
          <a:p>
            <a:pPr marL="171450" indent="-171450">
              <a:buFont typeface="Arial" panose="020B0604020202020204" pitchFamily="34" charset="0"/>
              <a:buChar char="•"/>
            </a:pPr>
            <a:r>
              <a:rPr lang="en-US" sz="1000" dirty="0" smtClean="0">
                <a:latin typeface="+mn-lt"/>
              </a:rPr>
              <a:t>Let opfordring til handling – bed kun om 1 ting</a:t>
            </a:r>
          </a:p>
          <a:p>
            <a:pPr marL="0" lvl="0" indent="0">
              <a:buFont typeface="Arial" panose="020B0604020202020204" pitchFamily="34" charset="0"/>
              <a:buNone/>
            </a:pPr>
            <a:endParaRPr lang="da-DK" sz="1000" b="1" dirty="0" smtClean="0">
              <a:latin typeface="+mn-lt"/>
            </a:endParaRPr>
          </a:p>
          <a:p>
            <a:pPr marL="0" lvl="0" indent="0">
              <a:buFont typeface="Arial" panose="020B0604020202020204" pitchFamily="34" charset="0"/>
              <a:buNone/>
            </a:pPr>
            <a:r>
              <a:rPr lang="en-US" sz="1000" b="1" dirty="0" smtClean="0">
                <a:latin typeface="+mn-lt"/>
              </a:rPr>
              <a:t>Gør det socialt</a:t>
            </a:r>
          </a:p>
          <a:p>
            <a:pPr marL="171450" lvl="0" indent="-171450">
              <a:buFont typeface="Arial" panose="020B0604020202020204" pitchFamily="34" charset="0"/>
              <a:buChar char="•"/>
            </a:pPr>
            <a:r>
              <a:rPr lang="en-US" sz="1000" dirty="0" smtClean="0">
                <a:latin typeface="+mn-lt"/>
              </a:rPr>
              <a:t>Vis, at det er, hvad alle andre gør </a:t>
            </a:r>
          </a:p>
          <a:p>
            <a:pPr marL="171450" lvl="0" indent="-171450">
              <a:buFont typeface="Arial" panose="020B0604020202020204" pitchFamily="34" charset="0"/>
              <a:buChar char="•"/>
            </a:pPr>
            <a:r>
              <a:rPr lang="en-US" sz="1000" dirty="0" smtClean="0">
                <a:latin typeface="+mn-lt"/>
              </a:rPr>
              <a:t>Brug styrken ved netværk - samlet aktion, og gensidig støtte</a:t>
            </a:r>
          </a:p>
          <a:p>
            <a:pPr marL="171450" lvl="0" indent="-171450">
              <a:buFont typeface="Arial" panose="020B0604020202020204" pitchFamily="34" charset="0"/>
              <a:buChar char="•"/>
            </a:pPr>
            <a:r>
              <a:rPr lang="en-US" sz="1000" dirty="0" smtClean="0">
                <a:latin typeface="+mn-lt"/>
              </a:rPr>
              <a:t>Få folk til at forpligte sig offentligt </a:t>
            </a:r>
          </a:p>
          <a:p>
            <a:pPr marL="0" lvl="0" indent="0">
              <a:buFont typeface="Arial" panose="020B0604020202020204" pitchFamily="34" charset="0"/>
              <a:buNone/>
            </a:pPr>
            <a:endParaRPr lang="da-DK" sz="1000" b="1" dirty="0" smtClean="0">
              <a:latin typeface="+mn-lt"/>
            </a:endParaRPr>
          </a:p>
          <a:p>
            <a:pPr marL="0" lvl="0" indent="0">
              <a:buFont typeface="Arial" panose="020B0604020202020204" pitchFamily="34" charset="0"/>
              <a:buNone/>
            </a:pPr>
            <a:r>
              <a:rPr lang="en-US" sz="1000" b="1" dirty="0" smtClean="0">
                <a:latin typeface="+mn-lt"/>
              </a:rPr>
              <a:t>Gør det cool</a:t>
            </a:r>
          </a:p>
          <a:p>
            <a:pPr marL="171450" lvl="0" indent="-171450">
              <a:buFont typeface="Arial" panose="020B0604020202020204" pitchFamily="34" charset="0"/>
              <a:buChar char="•"/>
            </a:pPr>
            <a:r>
              <a:rPr lang="en-US" sz="1000" dirty="0" smtClean="0">
                <a:latin typeface="+mn-lt"/>
              </a:rPr>
              <a:t>Berømmelse (ambition)</a:t>
            </a:r>
          </a:p>
          <a:p>
            <a:pPr marL="171450" lvl="0" indent="-171450">
              <a:buFont typeface="Arial" panose="020B0604020202020204" pitchFamily="34" charset="0"/>
              <a:buChar char="•"/>
            </a:pPr>
            <a:r>
              <a:rPr lang="en-US" sz="1000" dirty="0" smtClean="0">
                <a:latin typeface="+mn-lt"/>
              </a:rPr>
              <a:t>Knaphed</a:t>
            </a:r>
          </a:p>
          <a:p>
            <a:pPr marL="171450" lvl="0" indent="-171450">
              <a:buFont typeface="Arial" panose="020B0604020202020204" pitchFamily="34" charset="0"/>
              <a:buChar char="•"/>
            </a:pPr>
            <a:r>
              <a:rPr lang="en-US" sz="1000" dirty="0" smtClean="0">
                <a:latin typeface="+mn-lt"/>
              </a:rPr>
              <a:t>Belønninger</a:t>
            </a:r>
          </a:p>
          <a:p>
            <a:pPr marL="171450" lvl="0" indent="-171450">
              <a:buFont typeface="Arial" panose="020B0604020202020204" pitchFamily="34" charset="0"/>
              <a:buChar char="•"/>
            </a:pPr>
            <a:r>
              <a:rPr lang="en-US" sz="1000" dirty="0" smtClean="0">
                <a:latin typeface="+mn-lt"/>
              </a:rPr>
              <a:t>Balance mellem risiko/belønning</a:t>
            </a:r>
          </a:p>
          <a:p>
            <a:pPr marL="171450" lvl="0" indent="-171450">
              <a:buFont typeface="Arial" panose="020B0604020202020204" pitchFamily="34" charset="0"/>
              <a:buChar char="•"/>
            </a:pPr>
            <a:r>
              <a:rPr lang="en-US" sz="1000" dirty="0" smtClean="0">
                <a:latin typeface="+mn-lt"/>
              </a:rPr>
              <a:t>Brandet eller ej?</a:t>
            </a:r>
          </a:p>
          <a:p>
            <a:pPr marL="0" lvl="0" indent="0">
              <a:buFont typeface="Arial" panose="020B0604020202020204" pitchFamily="34" charset="0"/>
              <a:buNone/>
            </a:pPr>
            <a:endParaRPr lang="da-DK" sz="1000" b="1" dirty="0" smtClean="0">
              <a:latin typeface="+mn-lt"/>
            </a:endParaRPr>
          </a:p>
          <a:p>
            <a:pPr marL="0" lvl="0" indent="0">
              <a:buFont typeface="Arial" panose="020B0604020202020204" pitchFamily="34" charset="0"/>
              <a:buNone/>
            </a:pPr>
            <a:r>
              <a:rPr lang="en-US" sz="1000" b="1" dirty="0" smtClean="0">
                <a:latin typeface="+mn-lt"/>
              </a:rPr>
              <a:t>Gør det tidsfølsomt</a:t>
            </a:r>
            <a:endParaRPr lang="da-DK" sz="1000" b="1" dirty="0" smtClean="0">
              <a:latin typeface="+mn-lt"/>
            </a:endParaRPr>
          </a:p>
          <a:p>
            <a:pPr marL="171450" lvl="0" indent="-171450">
              <a:buFont typeface="Arial" panose="020B0604020202020204" pitchFamily="34" charset="0"/>
              <a:buChar char="•"/>
            </a:pPr>
            <a:r>
              <a:rPr lang="en-US" sz="1000" dirty="0" smtClean="0">
                <a:latin typeface="+mn-lt"/>
              </a:rPr>
              <a:t>Rettidige indsatser </a:t>
            </a:r>
          </a:p>
          <a:p>
            <a:pPr marL="171450" lvl="0" indent="-171450">
              <a:buFont typeface="Arial" panose="020B0604020202020204" pitchFamily="34" charset="0"/>
              <a:buChar char="•"/>
            </a:pPr>
            <a:r>
              <a:rPr lang="en-US" sz="1000" dirty="0" smtClean="0">
                <a:latin typeface="+mn-lt"/>
              </a:rPr>
              <a:t>Omkostninger/fordele</a:t>
            </a:r>
          </a:p>
          <a:p>
            <a:pPr marL="171450" lvl="0" indent="-171450">
              <a:buFont typeface="Arial" panose="020B0604020202020204" pitchFamily="34" charset="0"/>
              <a:buChar char="•"/>
            </a:pPr>
            <a:r>
              <a:rPr lang="en-US" sz="1000" dirty="0" smtClean="0">
                <a:latin typeface="+mn-lt"/>
              </a:rPr>
              <a:t>Straks</a:t>
            </a:r>
          </a:p>
          <a:p>
            <a:pPr marL="0" indent="0">
              <a:buFont typeface="Arial" panose="020B0604020202020204" pitchFamily="34" charset="0"/>
              <a:buNone/>
            </a:pPr>
            <a:endParaRPr lang="da-DK" sz="1000" dirty="0" smtClean="0">
              <a:latin typeface="+mn-lt"/>
            </a:endParaRPr>
          </a:p>
          <a:p>
            <a:pPr marL="0" indent="0">
              <a:buFont typeface="Arial" panose="020B0604020202020204" pitchFamily="34" charset="0"/>
              <a:buNone/>
            </a:pPr>
            <a:r>
              <a:rPr lang="en-US" sz="1000" dirty="0" smtClean="0">
                <a:latin typeface="+mn-lt"/>
              </a:rPr>
              <a:t>Kilde: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da-DK"/>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dirty="0" smtClean="0">
                <a:solidFill>
                  <a:srgbClr val="FF0000"/>
                </a:solidFill>
              </a:rPr>
              <a:t>10’</a:t>
            </a:r>
          </a:p>
          <a:p>
            <a:r>
              <a:rPr lang="en-US" sz="1000" u="sng" dirty="0" smtClean="0">
                <a:solidFill>
                  <a:srgbClr val="FF0000"/>
                </a:solidFill>
              </a:rPr>
              <a:t>Introduktion af deltagerne for alle grupperne</a:t>
            </a:r>
          </a:p>
          <a:p>
            <a:r>
              <a:rPr lang="en-US" sz="1000" u="sng" baseline="0" dirty="0" smtClean="0">
                <a:solidFill>
                  <a:srgbClr val="FF0000"/>
                </a:solidFill>
              </a:rPr>
              <a:t>Skriv alle ønsker, behov, krav og idéer, erfaringer og forventninger ned på en flipover eller på et whiteboard </a:t>
            </a:r>
            <a:endParaRPr lang="da-DK"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da-DK"/>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da-DK"/>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0" u="sng" dirty="0" smtClean="0"/>
              <a:t>Start hvert dias med at spørge deltagerne, om de bruger disse netværk, og hvordan</a:t>
            </a:r>
            <a:endParaRPr lang="da-DK" sz="1000" b="0" u="sng" dirty="0" smtClean="0"/>
          </a:p>
          <a:p>
            <a:endParaRPr lang="da-DK" sz="1000" b="1" u="sng" dirty="0" smtClean="0"/>
          </a:p>
          <a:p>
            <a:r>
              <a:rPr lang="en-US" sz="1000" b="1" u="sng" dirty="0" smtClean="0"/>
              <a:t>Forklaring</a:t>
            </a:r>
          </a:p>
          <a:p>
            <a:r>
              <a:rPr lang="en-US" sz="1000" dirty="0" smtClean="0"/>
              <a:t>CSEP-programmet er blevet udviklet i tæt samarbejde med TW, FB og YT.</a:t>
            </a:r>
          </a:p>
          <a:p>
            <a:r>
              <a:rPr dirty="0" smtClean="0"/>
              <a:t>Det er de største sociale medieplatforme i verden</a:t>
            </a:r>
            <a:r>
              <a:rPr lang="en-US" sz="1000" baseline="0" dirty="0" smtClean="0"/>
              <a:t>.</a:t>
            </a:r>
          </a:p>
          <a:p>
            <a:r>
              <a:rPr lang="en-US" sz="1000" baseline="0" dirty="0" smtClean="0"/>
              <a:t>Ofte er det smart at vælge en af disse platforme som din hjemmeplatform. Dvs. det sted, hvor du starter med at opbygge dit online fællesskab og/eller onlinekampagne.</a:t>
            </a:r>
          </a:p>
          <a:p>
            <a:endParaRPr lang="da-DK" sz="1000" baseline="0" dirty="0" smtClean="0"/>
          </a:p>
          <a:p>
            <a:r>
              <a:rPr lang="en-US" sz="1000" baseline="0" dirty="0" smtClean="0"/>
              <a:t>Hver platform har flere fordele og ulemper vedrørende onlinekommunikation med udvalgte målgrupper. </a:t>
            </a:r>
          </a:p>
          <a:p>
            <a:r>
              <a:rPr lang="en-US" sz="1000" baseline="0" dirty="0" smtClean="0"/>
              <a:t>Og det er let at forbedre dine resultater på hver platform, når du kender nogle grundlæggende  regler for, hvad du må og ikke må. </a:t>
            </a:r>
            <a:r>
              <a:rPr lang="en-US" sz="1000" u="sng" baseline="0" dirty="0" smtClean="0"/>
              <a:t>Vi vil inden for de næste 2 timer dele mange tips og tricks med dig og introducere grundlæggende teknikker, værktøjer og oplysningsvideoer, der kan hjælpe dig med at udvikle og gennemføre din kampagne.</a:t>
            </a:r>
            <a:endParaRPr lang="da-DK"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da-DK"/>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Spørgsmål til deltagerne: Hvor mange YouTube-kanaler abonnerer du på? Hvilken slags film ser du for det meste?</a:t>
            </a:r>
          </a:p>
          <a:p>
            <a:endParaRPr lang="da-DK" sz="1000" dirty="0" smtClean="0"/>
          </a:p>
          <a:p>
            <a:r>
              <a:rPr lang="en-US" sz="1000" dirty="0" smtClean="0"/>
              <a:t>YouTube er den næststørste sociale medieplatform i verden. Så det er her, mange mennesker går hen, når de begynder at søge efter ekstremistisk indhold.</a:t>
            </a:r>
          </a:p>
          <a:p>
            <a:endParaRPr lang="da-DK" sz="1000" dirty="0" smtClean="0"/>
          </a:p>
          <a:p>
            <a:r>
              <a:rPr lang="en-US" sz="1000" dirty="0" smtClean="0"/>
              <a:t>Hvis du er en uddannelsesinstitution: Hvordan finder du en balance mellem at være morsom og oplysende, alvorlig? Størstedelen af YouTube-indholdet er oplysende. Tag f.eks. serien “Animate” – Hvordan hjælper man det enkelte barn med at udfylde sit potentiale?</a:t>
            </a:r>
          </a:p>
          <a:p>
            <a:endParaRPr lang="da-DK" sz="1000" baseline="0" dirty="0" smtClean="0"/>
          </a:p>
          <a:p>
            <a:r>
              <a:rPr lang="en-US" sz="1000" baseline="0" dirty="0" smtClean="0"/>
              <a:t>Når du arbejder på en strategi, der tager sigte på at kommunikere med disse udsatte grupper, kan det være en fordel også at være til stede på YouTube-platformen.</a:t>
            </a:r>
          </a:p>
          <a:p>
            <a:r>
              <a:rPr lang="en-US" sz="1000" baseline="0" dirty="0" smtClean="0"/>
              <a:t>Med veludviklet indhold vil det kunnelykkes dig at trænge ind i </a:t>
            </a:r>
            <a:r>
              <a:rPr lang="en-US" sz="1000" b="1" u="sng" baseline="0" dirty="0" smtClean="0"/>
              <a:t>ekkokammeret</a:t>
            </a:r>
            <a:r>
              <a:rPr lang="en-US" sz="1000" baseline="0" dirty="0" smtClean="0"/>
              <a:t> hos folk, der hører til din målgruppe.</a:t>
            </a:r>
          </a:p>
          <a:p>
            <a:endParaRPr lang="da-DK" sz="1000" baseline="0" dirty="0" smtClean="0"/>
          </a:p>
          <a:p>
            <a:r>
              <a:rPr lang="en-US" sz="1000" baseline="0" dirty="0" smtClean="0"/>
              <a:t>Det er IKKE vanskeligt at lave en YouTube-film. Enhver kan gøre det med sin smartphone eller tablet. </a:t>
            </a:r>
          </a:p>
          <a:p>
            <a:r>
              <a:rPr lang="en-US" sz="1000" baseline="0" dirty="0" smtClean="0"/>
              <a:t>Der findes forskellige apps til optagelse, redigering og design af dine produktioner.</a:t>
            </a:r>
          </a:p>
          <a:p>
            <a:r>
              <a:rPr lang="en-US" sz="1000" baseline="0" dirty="0" smtClean="0"/>
              <a:t>De fleste ting kan gøres blot på din mobiltelefon.</a:t>
            </a:r>
          </a:p>
          <a:p>
            <a:endParaRPr lang="da-DK" sz="1000" baseline="0" dirty="0" smtClean="0"/>
          </a:p>
          <a:p>
            <a:r>
              <a:rPr lang="en-US" sz="1000" baseline="0" dirty="0" smtClean="0"/>
              <a:t>Enkelhed og en vis grad af amatørisme i produktionen vil øge troværdigheden af din film.</a:t>
            </a:r>
          </a:p>
          <a:p>
            <a:r>
              <a:rPr lang="en-US" sz="1000" baseline="0" dirty="0" smtClean="0"/>
              <a:t>Det gør ikke noget, at seerne kan se, at du ikke er professionel filminstruktør. Det er faktisk en fordel.</a:t>
            </a:r>
          </a:p>
          <a:p>
            <a:r>
              <a:rPr lang="en-US" sz="1000" baseline="0" dirty="0" smtClean="0"/>
              <a:t>Det understreger autenciteten af dit budskab, og gør det meget mere personligt. </a:t>
            </a:r>
          </a:p>
          <a:p>
            <a:r>
              <a:rPr lang="en-US" sz="1000" baseline="0" dirty="0" smtClean="0"/>
              <a:t>At være “personlig” er afgørende for succes på YouTube. Du indleder en samtale med mennesker, der er interesseret i dig, og som forventer, at du viser interesse for dem – ved at vise dig selv frem.</a:t>
            </a:r>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da-DK"/>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Vi har netop lært, at YouTube-formatet er meget nemt at håndtere.</a:t>
            </a:r>
          </a:p>
          <a:p>
            <a:endParaRPr lang="da-DK" sz="1000" dirty="0" smtClean="0"/>
          </a:p>
          <a:p>
            <a:r>
              <a:rPr lang="en-US" sz="1000" dirty="0" smtClean="0"/>
              <a:t>Hvordan opbygger du en indholdsstrategi på YouTube?</a:t>
            </a:r>
          </a:p>
          <a:p>
            <a:endParaRPr lang="da-DK" sz="1000" baseline="0" dirty="0" smtClean="0"/>
          </a:p>
          <a:p>
            <a:r>
              <a:rPr lang="en-US" sz="1000" dirty="0" smtClean="0"/>
              <a:t>YouTube har udviklet 10 grundlæggende elementer, som kan hjælpe dig med at lave produktioner, der lever op til det ønskede resultat.</a:t>
            </a:r>
          </a:p>
          <a:p>
            <a:endParaRPr lang="da-DK" sz="1000" dirty="0" smtClean="0"/>
          </a:p>
          <a:p>
            <a:r>
              <a:rPr lang="en-US" sz="1000" dirty="0" smtClean="0"/>
              <a:t>Kilde: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da-DK"/>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da-DK"/>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u="sng" dirty="0" smtClean="0"/>
              <a:t>Samtale</a:t>
            </a:r>
            <a:endParaRPr lang="da-DK" sz="1000" b="1" u="sng" dirty="0" smtClean="0"/>
          </a:p>
          <a:p>
            <a:pPr marL="171450" indent="-171450">
              <a:buFont typeface="Arial" panose="020B0604020202020204" pitchFamily="34" charset="0"/>
              <a:buChar char="•"/>
            </a:pPr>
            <a:r>
              <a:rPr lang="en-US" sz="1000" dirty="0" smtClean="0"/>
              <a:t>Tal direkte til din målgruppe</a:t>
            </a:r>
          </a:p>
          <a:p>
            <a:pPr marL="171450" indent="-171450">
              <a:buFont typeface="Arial" panose="020B0604020202020204" pitchFamily="34" charset="0"/>
              <a:buChar char="•"/>
            </a:pPr>
            <a:r>
              <a:rPr lang="en-US" sz="1000" dirty="0" smtClean="0"/>
              <a:t>Vær tilgængelig, ægte, autentisk, ikke belærende</a:t>
            </a:r>
          </a:p>
          <a:p>
            <a:pPr marL="0" indent="0">
              <a:buFont typeface="Arial" panose="020B0604020202020204" pitchFamily="34" charset="0"/>
              <a:buNone/>
            </a:pPr>
            <a:endParaRPr lang="da-DK" sz="1000" b="1" u="sng" dirty="0" smtClean="0"/>
          </a:p>
          <a:p>
            <a:pPr marL="0" indent="0">
              <a:buFont typeface="Arial" panose="020B0604020202020204" pitchFamily="34" charset="0"/>
              <a:buNone/>
            </a:pPr>
            <a:r>
              <a:rPr lang="en-US" sz="1000" b="1" u="sng" dirty="0" smtClean="0"/>
              <a:t>Konsistens </a:t>
            </a:r>
          </a:p>
          <a:p>
            <a:pPr marL="171450" indent="-171450">
              <a:buFont typeface="Arial" panose="020B0604020202020204" pitchFamily="34" charset="0"/>
              <a:buChar char="•"/>
            </a:pPr>
            <a:r>
              <a:rPr lang="en-US" sz="1000" dirty="0" smtClean="0"/>
              <a:t>Er der stærke gennemgående elementer i dine idéer?</a:t>
            </a:r>
          </a:p>
          <a:p>
            <a:pPr marL="628650" lvl="1" indent="-171450">
              <a:buFont typeface="Arial" panose="020B0604020202020204" pitchFamily="34" charset="0"/>
              <a:buChar char="•"/>
            </a:pPr>
            <a:r>
              <a:rPr dirty="0" smtClean="0"/>
              <a:t>Tidsplan</a:t>
            </a:r>
            <a:r>
              <a:rPr lang="en-US" sz="1000" dirty="0" smtClean="0"/>
              <a:t> &gt; meget stram, f.eks. tv-programmer &gt; Lad være, prøv hellere:</a:t>
            </a:r>
          </a:p>
          <a:p>
            <a:pPr marL="628650" lvl="1" indent="-171450">
              <a:buFont typeface="Arial" panose="020B0604020202020204" pitchFamily="34" charset="0"/>
              <a:buChar char="•"/>
            </a:pPr>
            <a:r>
              <a:rPr lang="en-US" sz="1000" dirty="0" smtClean="0"/>
              <a:t>Personlighed &gt; franchesca</a:t>
            </a:r>
            <a:r>
              <a:rPr dirty="0" smtClean="0"/>
              <a:t> </a:t>
            </a:r>
            <a:r>
              <a:rPr lang="en-US" sz="1000" dirty="0" smtClean="0"/>
              <a:t>ramsey</a:t>
            </a:r>
            <a:endParaRPr lang="da-DK" sz="1000" dirty="0" smtClean="0"/>
          </a:p>
          <a:p>
            <a:pPr marL="628650" lvl="1" indent="-171450">
              <a:buFont typeface="Arial" panose="020B0604020202020204" pitchFamily="34" charset="0"/>
              <a:buChar char="•"/>
            </a:pPr>
            <a:r>
              <a:rPr lang="en-US" sz="1000" dirty="0" smtClean="0"/>
              <a:t>Format &gt; tedex: de 10 bud, kylling</a:t>
            </a:r>
          </a:p>
          <a:p>
            <a:pPr marL="628650" lvl="1" indent="-171450">
              <a:buFont typeface="Arial" panose="020B0604020202020204" pitchFamily="34" charset="0"/>
              <a:buChar char="•"/>
            </a:pPr>
            <a:r>
              <a:rPr lang="en-US" sz="1000" dirty="0" smtClean="0"/>
              <a:t>Stemme &gt; perspektiv eller synspunkt: altid en rød t-shirt</a:t>
            </a:r>
            <a:r>
              <a:rPr lang="en-US" dirty="0" smtClean="0"/>
              <a:t>	</a:t>
            </a:r>
          </a:p>
          <a:p>
            <a:pPr marL="628650" lvl="1" indent="-171450">
              <a:buFont typeface="Arial" panose="020B0604020202020204" pitchFamily="34" charset="0"/>
              <a:buChar char="•"/>
            </a:pPr>
            <a:r>
              <a:rPr lang="en-US" sz="1000" dirty="0" smtClean="0"/>
              <a:t>f.eks. Blacknerdcomedy</a:t>
            </a:r>
            <a:endParaRPr lang="da-DK" sz="1000" dirty="0" smtClean="0"/>
          </a:p>
          <a:p>
            <a:pPr marL="0" indent="0">
              <a:buFont typeface="Arial" panose="020B0604020202020204" pitchFamily="34" charset="0"/>
              <a:buNone/>
            </a:pPr>
            <a:endParaRPr lang="da-DK" sz="1000" b="1" u="sng" dirty="0" smtClean="0"/>
          </a:p>
          <a:p>
            <a:pPr marL="0" indent="0">
              <a:buFont typeface="Arial" panose="020B0604020202020204" pitchFamily="34" charset="0"/>
              <a:buNone/>
            </a:pPr>
            <a:r>
              <a:rPr lang="en-US" sz="1000" b="1" u="sng" dirty="0" smtClean="0"/>
              <a:t>Holdbarhed</a:t>
            </a:r>
          </a:p>
          <a:p>
            <a:pPr marL="171450" indent="-171450">
              <a:buFont typeface="Arial" panose="020B0604020202020204" pitchFamily="34" charset="0"/>
              <a:buChar char="•"/>
            </a:pPr>
            <a:r>
              <a:rPr lang="en-US" sz="1000" dirty="0" smtClean="0"/>
              <a:t>Hvis målgruppen elsker det, kan du lave mere?</a:t>
            </a:r>
          </a:p>
          <a:p>
            <a:pPr marL="171450" indent="-171450">
              <a:buFont typeface="Arial" panose="020B0604020202020204" pitchFamily="34" charset="0"/>
              <a:buChar char="•"/>
            </a:pPr>
            <a:r>
              <a:rPr lang="en-US" sz="1000" dirty="0" smtClean="0"/>
              <a:t>fine bros: Hvis vi ikke kan lave tre videoer om dagen, skipper vi idéen</a:t>
            </a:r>
          </a:p>
          <a:p>
            <a:pPr marL="171450" indent="-171450">
              <a:buFont typeface="Arial" panose="020B0604020202020204" pitchFamily="34" charset="0"/>
              <a:buChar char="•"/>
            </a:pPr>
            <a:r>
              <a:rPr lang="en-US" sz="1000" dirty="0" smtClean="0"/>
              <a:t>Projekt usynlige personer om hjemløse</a:t>
            </a:r>
          </a:p>
          <a:p>
            <a:pPr marL="0" indent="0">
              <a:buFont typeface="Arial" panose="020B0604020202020204" pitchFamily="34" charset="0"/>
              <a:buNone/>
            </a:pPr>
            <a:endParaRPr lang="da-DK" sz="1000" b="1" u="sng" dirty="0" smtClean="0"/>
          </a:p>
          <a:p>
            <a:pPr marL="0" indent="0">
              <a:buFont typeface="Arial" panose="020B0604020202020204" pitchFamily="34" charset="0"/>
              <a:buNone/>
            </a:pPr>
            <a:r>
              <a:rPr lang="en-US" sz="1000" b="1" u="sng" dirty="0" smtClean="0"/>
              <a:t>Søgbarhed</a:t>
            </a:r>
          </a:p>
          <a:p>
            <a:pPr marL="171450" indent="-171450">
              <a:buFont typeface="Arial" panose="020B0604020202020204" pitchFamily="34" charset="0"/>
              <a:buChar char="•"/>
            </a:pPr>
            <a:r>
              <a:rPr lang="en-US" sz="1000" dirty="0" smtClean="0"/>
              <a:t>Vil dine videoer blive fundet via en søgning?</a:t>
            </a:r>
          </a:p>
          <a:p>
            <a:pPr marL="171450" indent="-171450">
              <a:buFont typeface="Arial" panose="020B0604020202020204" pitchFamily="34" charset="0"/>
              <a:buChar char="•"/>
            </a:pPr>
            <a:r>
              <a:rPr lang="en-US" sz="1000" dirty="0" smtClean="0"/>
              <a:t>Tænk på titler og beskrivelse</a:t>
            </a:r>
          </a:p>
          <a:p>
            <a:pPr marL="171450" indent="-171450">
              <a:buFont typeface="Arial" panose="020B0604020202020204" pitchFamily="34" charset="0"/>
              <a:buChar char="•"/>
            </a:pPr>
            <a:r>
              <a:rPr lang="en-US" sz="1000" dirty="0" smtClean="0"/>
              <a:t>Tendenser &lt;&gt; evergreen</a:t>
            </a:r>
          </a:p>
          <a:p>
            <a:pPr marL="171450" indent="-171450">
              <a:buFont typeface="Arial" panose="020B0604020202020204" pitchFamily="34" charset="0"/>
              <a:buChar char="•"/>
            </a:pPr>
            <a:r>
              <a:rPr lang="en-US" sz="1000" dirty="0" smtClean="0"/>
              <a:t>Første tre ord skal matche tendenser &gt; google.com/trends/explore</a:t>
            </a:r>
          </a:p>
          <a:p>
            <a:pPr marL="171450" indent="-171450">
              <a:buFont typeface="Arial" panose="020B0604020202020204" pitchFamily="34" charset="0"/>
              <a:buChar char="•"/>
            </a:pPr>
            <a:r>
              <a:rPr lang="en-US" sz="1000" dirty="0" smtClean="0"/>
              <a:t>F.eks. Telfaz11 no woman no drive</a:t>
            </a:r>
          </a:p>
          <a:p>
            <a:pPr marL="0" indent="0">
              <a:buFont typeface="Arial" panose="020B0604020202020204" pitchFamily="34" charset="0"/>
              <a:buNone/>
            </a:pPr>
            <a:endParaRPr lang="da-DK" sz="1200" b="1" i="0" u="sng"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u="sng" kern="1200" dirty="0" smtClean="0">
                <a:solidFill>
                  <a:schemeClr val="tx1"/>
                </a:solidFill>
                <a:effectLst/>
                <a:latin typeface="+mn-lt"/>
              </a:rPr>
              <a:t>Samarbejde</a:t>
            </a:r>
          </a:p>
          <a:p>
            <a:pPr marL="171450" indent="-171450">
              <a:buFont typeface="Arial" panose="020B0604020202020204" pitchFamily="34" charset="0"/>
              <a:buChar char="•"/>
            </a:pPr>
            <a:r>
              <a:rPr lang="en-US" sz="1200" i="0" kern="1200" dirty="0" smtClean="0">
                <a:solidFill>
                  <a:schemeClr val="tx1"/>
                </a:solidFill>
                <a:effectLst/>
                <a:latin typeface="+mn-lt"/>
              </a:rPr>
              <a:t>Indbyg en “gæstestol” i dit show.</a:t>
            </a:r>
          </a:p>
          <a:p>
            <a:pPr marL="171450" indent="-171450">
              <a:buFont typeface="Arial" panose="020B0604020202020204" pitchFamily="34" charset="0"/>
              <a:buChar char="•"/>
            </a:pPr>
            <a:r>
              <a:rPr lang="en-US" sz="1200" i="0" kern="1200" dirty="0" smtClean="0">
                <a:solidFill>
                  <a:schemeClr val="tx1"/>
                </a:solidFill>
                <a:effectLst/>
                <a:latin typeface="+mn-lt"/>
              </a:rPr>
              <a:t>Design showet på en måde, der gør det</a:t>
            </a:r>
            <a:r>
              <a:rPr dirty="0" smtClean="0"/>
              <a:t> </a:t>
            </a:r>
            <a:r>
              <a:rPr lang="en-US" sz="1200" i="0" kern="1200" dirty="0" smtClean="0">
                <a:solidFill>
                  <a:schemeClr val="tx1"/>
                </a:solidFill>
                <a:effectLst/>
                <a:latin typeface="+mn-lt"/>
              </a:rPr>
              <a:t>let og logisk at have gæstestjerner.</a:t>
            </a:r>
          </a:p>
          <a:p>
            <a:pPr marL="171450" indent="-171450">
              <a:buFont typeface="Arial" panose="020B0604020202020204" pitchFamily="34" charset="0"/>
              <a:buChar char="•"/>
            </a:pPr>
            <a:r>
              <a:rPr lang="en-US" sz="1200" i="0" kern="1200" dirty="0" smtClean="0">
                <a:solidFill>
                  <a:schemeClr val="tx1"/>
                </a:solidFill>
                <a:effectLst/>
                <a:latin typeface="+mn-lt"/>
              </a:rPr>
              <a:t>Kontakt partnere, der passer. Find</a:t>
            </a:r>
            <a:r>
              <a:rPr dirty="0" smtClean="0"/>
              <a:t> </a:t>
            </a:r>
            <a:r>
              <a:rPr lang="en-US" sz="1200" i="0" kern="1200" dirty="0" smtClean="0">
                <a:solidFill>
                  <a:schemeClr val="tx1"/>
                </a:solidFill>
                <a:effectLst/>
                <a:latin typeface="+mn-lt"/>
              </a:rPr>
              <a:t>kunstnere inden for din genre eller niche med</a:t>
            </a:r>
            <a:r>
              <a:rPr dirty="0" smtClean="0"/>
              <a:t> </a:t>
            </a:r>
            <a:r>
              <a:rPr lang="en-US" sz="1200" i="0" kern="1200" dirty="0" smtClean="0">
                <a:solidFill>
                  <a:schemeClr val="tx1"/>
                </a:solidFill>
                <a:effectLst/>
                <a:latin typeface="+mn-lt"/>
              </a:rPr>
              <a:t>lignende abonnentnumre.</a:t>
            </a:r>
            <a:r>
              <a:t/>
            </a:r>
            <a:br/>
            <a:endParaRPr lang="da-DK" sz="100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da-DK"/>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smtClean="0"/>
              <a:t>https://www.youtube.com/watch?feature=player_embedded&amp;v=YpKAtk5C0lM</a:t>
            </a:r>
          </a:p>
          <a:p>
            <a:endParaRPr lang="da-DK" sz="1000" dirty="0" smtClean="0"/>
          </a:p>
          <a:p>
            <a:r>
              <a:rPr lang="nl-NL" sz="1000" dirty="0" smtClean="0"/>
              <a:t>https://www.youtube.com/nonprofits</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da-DK"/>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Spørgsmål til deltagerne: Hvor mange Venner har du på Facebook? Hvor mange opslag lægger du op om dagen? Og hvor mange "Synes godt om" giver du om dagen til opslag fra dine venner?</a:t>
            </a:r>
            <a:endParaRPr lang="da-DK" sz="1000" b="1" u="sng" dirty="0" smtClean="0"/>
          </a:p>
          <a:p>
            <a:endParaRPr lang="da-DK" sz="1000" u="sng" dirty="0" smtClean="0"/>
          </a:p>
          <a:p>
            <a:r>
              <a:rPr lang="en-US" sz="1000" u="sng" dirty="0" smtClean="0"/>
              <a:t>Forklarer Facebooks globale størrelse og betydning.</a:t>
            </a:r>
          </a:p>
          <a:p>
            <a:endParaRPr lang="da-DK" sz="1000" u="sng" dirty="0" smtClean="0"/>
          </a:p>
          <a:p>
            <a:r>
              <a:rPr lang="en-US" sz="1000" u="sng" dirty="0" smtClean="0"/>
              <a:t>Inspirerer til at bruge internettet som platform for interaktion og kommunikation i stedet for at sende information</a:t>
            </a:r>
          </a:p>
          <a:p>
            <a:endParaRPr lang="da-DK" sz="1000" u="sng" baseline="0" dirty="0" smtClean="0"/>
          </a:p>
          <a:p>
            <a:r>
              <a:rPr lang="en-US" sz="1000" u="sng" baseline="0" dirty="0" smtClean="0"/>
              <a:t>Fiasko er sværere</a:t>
            </a:r>
            <a:endParaRPr lang="da-DK" sz="1000" u="sng"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da-DK"/>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none" dirty="0" smtClean="0"/>
              <a:t>Flere tips:</a:t>
            </a:r>
          </a:p>
          <a:p>
            <a:pPr marL="171450" indent="-171450">
              <a:buFont typeface="Arial" panose="020B0604020202020204" pitchFamily="34" charset="0"/>
              <a:buChar char="•"/>
            </a:pPr>
            <a:r>
              <a:rPr lang="en-US" sz="1000" dirty="0" smtClean="0"/>
              <a:t>Mindre er mere</a:t>
            </a:r>
          </a:p>
          <a:p>
            <a:pPr marL="171450" indent="-171450">
              <a:buFont typeface="Arial" panose="020B0604020202020204" pitchFamily="34" charset="0"/>
              <a:buChar char="•"/>
            </a:pPr>
            <a:r>
              <a:rPr lang="en-US" sz="1000" dirty="0" smtClean="0"/>
              <a:t>Færre opslag med modfortællinger har større effekt</a:t>
            </a:r>
          </a:p>
          <a:p>
            <a:pPr marL="171450" indent="-171450">
              <a:buFont typeface="Arial" panose="020B0604020202020204" pitchFamily="34" charset="0"/>
              <a:buChar char="•"/>
            </a:pPr>
            <a:r>
              <a:rPr lang="en-US" sz="1000" baseline="0" dirty="0" smtClean="0"/>
              <a:t>Mere specifikke opslag modtages bedre – ikke mere end 1-3 meddelelser om dagen</a:t>
            </a:r>
          </a:p>
          <a:p>
            <a:pPr marL="171450" indent="-171450">
              <a:buFont typeface="Arial" panose="020B0604020202020204" pitchFamily="34" charset="0"/>
              <a:buChar char="•"/>
            </a:pPr>
            <a:endParaRPr lang="da-DK" sz="1000" baseline="0" dirty="0" smtClean="0"/>
          </a:p>
          <a:p>
            <a:pPr marL="171450" indent="-171450">
              <a:buFont typeface="Arial" panose="020B0604020202020204" pitchFamily="34" charset="0"/>
              <a:buChar char="•"/>
            </a:pPr>
            <a:r>
              <a:rPr lang="en-US" sz="1000" dirty="0" smtClean="0"/>
              <a:t>Rettidig = Tilpasning af dit budskab, opslag, billeder af faktiske begivenheder, hændelser, aktiviteter i dit fællesskab, omgivelser, de normale medier</a:t>
            </a:r>
          </a:p>
          <a:p>
            <a:pPr marL="0" indent="0">
              <a:buFont typeface="Arial" panose="020B0604020202020204" pitchFamily="34" charset="0"/>
              <a:buNone/>
            </a:pPr>
            <a:endParaRPr lang="da-DK" sz="1000" baseline="0" dirty="0" smtClean="0"/>
          </a:p>
          <a:p>
            <a:pPr marL="171450" indent="-171450">
              <a:buFont typeface="Arial" panose="020B0604020202020204" pitchFamily="34" charset="0"/>
              <a:buChar char="•"/>
            </a:pPr>
            <a:r>
              <a:rPr lang="en-US" sz="1000" baseline="0" dirty="0" smtClean="0"/>
              <a:t>Adskil organisk målgruppe fra betalt målgruppe (se Facebookanoncer)</a:t>
            </a:r>
          </a:p>
          <a:p>
            <a:pPr marL="171450" indent="-171450">
              <a:buFont typeface="Arial" panose="020B0604020202020204" pitchFamily="34" charset="0"/>
              <a:buChar char="•"/>
            </a:pPr>
            <a:endParaRPr lang="da-DK" sz="10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baseline="0" dirty="0" smtClean="0"/>
              <a:t>Link Facebook til Instagram</a:t>
            </a:r>
            <a:endParaRPr lang="da-DK" sz="1000" b="0" u="none"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da-DK"/>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dirty="0" smtClean="0"/>
              <a:t>Adskil organisk  målgruppe fra betalt målgruppe</a:t>
            </a:r>
            <a:r>
              <a:rPr lang="en-US" sz="1000" b="1" baseline="0" dirty="0" smtClean="0"/>
              <a:t> &gt; Facebook har flere værktøjer, der kan hjælpe dig med at nå ud til </a:t>
            </a:r>
            <a:r>
              <a:rPr lang="en-US" sz="1000" b="1" u="sng" dirty="0" smtClean="0"/>
              <a:t>nye</a:t>
            </a:r>
            <a:r>
              <a:rPr lang="en-US" sz="1000" b="1" dirty="0" smtClean="0"/>
              <a:t> mennesker </a:t>
            </a:r>
          </a:p>
          <a:p>
            <a:endParaRPr lang="da-DK" sz="1000" b="1" u="sng" kern="1200" dirty="0" smtClean="0">
              <a:solidFill>
                <a:schemeClr val="tx1"/>
              </a:solidFill>
              <a:effectLst/>
              <a:latin typeface="+mn-lt"/>
              <a:ea typeface="+mn-ea"/>
              <a:cs typeface="+mn-cs"/>
            </a:endParaRPr>
          </a:p>
          <a:p>
            <a:r>
              <a:rPr lang="en-US" sz="1000" b="0" u="none" kern="1200" dirty="0" smtClean="0">
                <a:solidFill>
                  <a:schemeClr val="tx1"/>
                </a:solidFill>
                <a:effectLst/>
                <a:latin typeface="+mn-lt"/>
              </a:rPr>
              <a:t>1. Facebook</a:t>
            </a:r>
            <a:r>
              <a:rPr dirty="0" smtClean="0"/>
              <a:t> </a:t>
            </a:r>
            <a:r>
              <a:rPr lang="en-US" sz="1000" b="0" u="none" kern="1200" dirty="0" smtClean="0">
                <a:solidFill>
                  <a:schemeClr val="tx1"/>
                </a:solidFill>
                <a:effectLst/>
                <a:latin typeface="+mn-lt"/>
              </a:rPr>
              <a:t>Annoncer for non-profitorganisationer: </a:t>
            </a:r>
            <a:r>
              <a:rPr lang="nl-NL" sz="1000" b="0" u="none" dirty="0" smtClean="0"/>
              <a:t>https://nonprofits.fb.com/topic/ads/</a:t>
            </a:r>
          </a:p>
          <a:p>
            <a:r>
              <a:rPr lang="en-US" sz="1000" b="0" u="none" kern="1200" dirty="0" smtClean="0">
                <a:solidFill>
                  <a:schemeClr val="tx1"/>
                </a:solidFill>
                <a:effectLst/>
                <a:latin typeface="+mn-lt"/>
              </a:rPr>
              <a:t>2. Facebooks SMB-side viser forskellige værktøjer, der kan anvendes til at hjælpe dig med at fremme din sag:</a:t>
            </a:r>
            <a:r>
              <a:rPr dirty="0" smtClean="0"/>
              <a:t> </a:t>
            </a:r>
            <a:r>
              <a:rPr lang="en-US" sz="1000" u="sng" kern="1200" dirty="0" smtClean="0">
                <a:solidFill>
                  <a:schemeClr val="tx1"/>
                </a:solidFill>
                <a:effectLst/>
                <a:latin typeface="+mn-lt"/>
                <a:hlinkClick r:id="rId3"/>
              </a:rPr>
              <a:t>https://www.facebook.com/blueprint?attachment_canonical_url=https%3A%2F%2Fwww.facebook.com%2Fblueprint</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 </a:t>
            </a:r>
            <a:endParaRPr lang="da-DK" sz="1000" kern="1200" dirty="0" smtClean="0">
              <a:solidFill>
                <a:schemeClr val="tx1"/>
              </a:solidFill>
              <a:effectLst/>
              <a:latin typeface="+mn-lt"/>
              <a:ea typeface="+mn-ea"/>
              <a:cs typeface="+mn-cs"/>
            </a:endParaRPr>
          </a:p>
          <a:p>
            <a:r>
              <a:rPr lang="en-US" sz="1000" b="1" dirty="0" smtClean="0"/>
              <a:t>Argumenter til fordel for betalte annoncer</a:t>
            </a:r>
          </a:p>
          <a:p>
            <a:pPr marL="171450" lvl="0" indent="-171450">
              <a:buFont typeface="Arial" panose="020B0604020202020204" pitchFamily="34" charset="0"/>
              <a:buChar char="•"/>
            </a:pPr>
            <a:r>
              <a:rPr lang="nl-NL" sz="1000" kern="1200" dirty="0" smtClean="0">
                <a:solidFill>
                  <a:schemeClr val="tx1"/>
                </a:solidFill>
                <a:effectLst/>
                <a:latin typeface="+mn-lt"/>
              </a:rPr>
              <a:t>Find nye tilhængere ved at</a:t>
            </a:r>
            <a:r>
              <a:rPr dirty="0" smtClean="0"/>
              <a:t> </a:t>
            </a:r>
            <a:r>
              <a:rPr lang="nl-NL" sz="1000" kern="1200" dirty="0" smtClean="0">
                <a:solidFill>
                  <a:schemeClr val="tx1"/>
                </a:solidFill>
                <a:effectLst/>
                <a:latin typeface="+mn-lt"/>
              </a:rPr>
              <a:t>søge</a:t>
            </a:r>
            <a:r>
              <a:rPr dirty="0" smtClean="0"/>
              <a:t> </a:t>
            </a:r>
            <a:r>
              <a:rPr lang="nl-NL" sz="1000" kern="1200" dirty="0" smtClean="0">
                <a:solidFill>
                  <a:schemeClr val="tx1"/>
                </a:solidFill>
                <a:effectLst/>
                <a:latin typeface="+mn-lt"/>
              </a:rPr>
              <a:t>ud over</a:t>
            </a:r>
            <a:r>
              <a:rPr dirty="0" smtClean="0"/>
              <a:t> </a:t>
            </a:r>
            <a:r>
              <a:rPr lang="nl-NL" sz="1000" kern="1200" dirty="0" smtClean="0">
                <a:solidFill>
                  <a:schemeClr val="tx1"/>
                </a:solidFill>
                <a:effectLst/>
                <a:latin typeface="+mn-lt"/>
              </a:rPr>
              <a:t>dit</a:t>
            </a:r>
            <a:r>
              <a:rPr dirty="0" smtClean="0"/>
              <a:t> </a:t>
            </a:r>
            <a:r>
              <a:rPr lang="nl-NL" sz="1000" kern="1200" dirty="0" smtClean="0">
                <a:solidFill>
                  <a:schemeClr val="tx1"/>
                </a:solidFill>
                <a:effectLst/>
                <a:latin typeface="+mn-lt"/>
              </a:rPr>
              <a:t>eksisterende fællesskab</a:t>
            </a:r>
          </a:p>
          <a:p>
            <a:pPr marL="171450" lvl="0" indent="-171450">
              <a:buFont typeface="Arial" panose="020B0604020202020204" pitchFamily="34" charset="0"/>
              <a:buChar char="•"/>
            </a:pPr>
            <a:r>
              <a:rPr lang="nl-NL" sz="1000" kern="1200" dirty="0" smtClean="0">
                <a:solidFill>
                  <a:schemeClr val="tx1"/>
                </a:solidFill>
                <a:effectLst/>
                <a:latin typeface="+mn-lt"/>
              </a:rPr>
              <a:t>Kontakt</a:t>
            </a:r>
            <a:r>
              <a:rPr dirty="0" smtClean="0"/>
              <a:t> </a:t>
            </a:r>
            <a:r>
              <a:rPr lang="nl-NL" sz="1000" kern="1200" dirty="0" smtClean="0">
                <a:solidFill>
                  <a:schemeClr val="tx1"/>
                </a:solidFill>
                <a:effectLst/>
                <a:latin typeface="+mn-lt"/>
              </a:rPr>
              <a:t>mennesker</a:t>
            </a:r>
            <a:r>
              <a:rPr dirty="0" smtClean="0"/>
              <a:t> </a:t>
            </a:r>
            <a:r>
              <a:rPr lang="nl-NL" sz="1000" kern="1200" dirty="0" smtClean="0">
                <a:solidFill>
                  <a:schemeClr val="tx1"/>
                </a:solidFill>
                <a:effectLst/>
                <a:latin typeface="+mn-lt"/>
              </a:rPr>
              <a:t>, der er lig</a:t>
            </a:r>
            <a:r>
              <a:rPr dirty="0" smtClean="0"/>
              <a:t>  </a:t>
            </a:r>
            <a:r>
              <a:rPr lang="nl-NL" sz="1000" kern="1200" dirty="0" smtClean="0">
                <a:solidFill>
                  <a:schemeClr val="tx1"/>
                </a:solidFill>
                <a:effectLst/>
                <a:latin typeface="+mn-lt"/>
              </a:rPr>
              <a:t>dine</a:t>
            </a:r>
            <a:r>
              <a:rPr dirty="0" smtClean="0"/>
              <a:t> </a:t>
            </a:r>
            <a:r>
              <a:rPr lang="nl-NL" sz="1000" kern="1200" dirty="0" smtClean="0">
                <a:solidFill>
                  <a:schemeClr val="tx1"/>
                </a:solidFill>
                <a:effectLst/>
                <a:latin typeface="+mn-lt"/>
              </a:rPr>
              <a:t>eksisterende tilhængere</a:t>
            </a:r>
          </a:p>
          <a:p>
            <a:pPr marL="171450" lvl="0" indent="-171450">
              <a:buFont typeface="Arial" panose="020B0604020202020204" pitchFamily="34" charset="0"/>
              <a:buChar char="•"/>
            </a:pPr>
            <a:r>
              <a:rPr lang="nl-NL" sz="1000" kern="1200" dirty="0" smtClean="0">
                <a:solidFill>
                  <a:schemeClr val="tx1"/>
                </a:solidFill>
                <a:effectLst/>
                <a:latin typeface="+mn-lt"/>
              </a:rPr>
              <a:t>Sørg for, at flere i din</a:t>
            </a:r>
            <a:r>
              <a:rPr dirty="0" smtClean="0"/>
              <a:t> </a:t>
            </a:r>
            <a:r>
              <a:rPr lang="nl-NL" sz="1000" kern="1200" dirty="0" smtClean="0">
                <a:solidFill>
                  <a:schemeClr val="tx1"/>
                </a:solidFill>
                <a:effectLst/>
                <a:latin typeface="+mn-lt"/>
              </a:rPr>
              <a:t>målgruppe</a:t>
            </a:r>
            <a:r>
              <a:rPr dirty="0" smtClean="0"/>
              <a:t> </a:t>
            </a:r>
            <a:r>
              <a:rPr lang="nl-NL" sz="1000" kern="1200" dirty="0" smtClean="0">
                <a:solidFill>
                  <a:schemeClr val="tx1"/>
                </a:solidFill>
                <a:effectLst/>
                <a:latin typeface="+mn-lt"/>
              </a:rPr>
              <a:t>ser</a:t>
            </a:r>
            <a:r>
              <a:rPr dirty="0" smtClean="0"/>
              <a:t> </a:t>
            </a:r>
            <a:r>
              <a:rPr lang="nl-NL" sz="1000" kern="1200" dirty="0" smtClean="0">
                <a:solidFill>
                  <a:schemeClr val="tx1"/>
                </a:solidFill>
                <a:effectLst/>
                <a:latin typeface="+mn-lt"/>
              </a:rPr>
              <a:t>et vigtigt opslag</a:t>
            </a:r>
          </a:p>
          <a:p>
            <a:pPr marL="171450" lvl="0" indent="-171450">
              <a:buFont typeface="Arial" panose="020B0604020202020204" pitchFamily="34" charset="0"/>
              <a:buChar char="•"/>
            </a:pPr>
            <a:r>
              <a:rPr lang="nl-NL" sz="1000" kern="1200" dirty="0" smtClean="0">
                <a:solidFill>
                  <a:schemeClr val="tx1"/>
                </a:solidFill>
                <a:effectLst/>
                <a:latin typeface="+mn-lt"/>
              </a:rPr>
              <a:t>Send opfordringer til handling til</a:t>
            </a:r>
            <a:r>
              <a:rPr dirty="0" smtClean="0"/>
              <a:t> </a:t>
            </a:r>
            <a:r>
              <a:rPr lang="nl-NL" sz="1000" kern="1200" dirty="0" smtClean="0">
                <a:solidFill>
                  <a:schemeClr val="tx1"/>
                </a:solidFill>
                <a:effectLst/>
                <a:latin typeface="+mn-lt"/>
              </a:rPr>
              <a:t>mennesker</a:t>
            </a:r>
            <a:r>
              <a:rPr dirty="0" smtClean="0"/>
              <a:t> </a:t>
            </a:r>
            <a:r>
              <a:rPr lang="nl-NL" sz="1000" kern="1200" dirty="0" smtClean="0">
                <a:solidFill>
                  <a:schemeClr val="tx1"/>
                </a:solidFill>
                <a:effectLst/>
                <a:latin typeface="+mn-lt"/>
              </a:rPr>
              <a:t>med</a:t>
            </a:r>
            <a:r>
              <a:rPr dirty="0" smtClean="0"/>
              <a:t> </a:t>
            </a:r>
            <a:r>
              <a:rPr lang="nl-NL" sz="1000" kern="1200" dirty="0" smtClean="0">
                <a:solidFill>
                  <a:schemeClr val="tx1"/>
                </a:solidFill>
                <a:effectLst/>
                <a:latin typeface="+mn-lt"/>
              </a:rPr>
              <a:t>særlig</a:t>
            </a:r>
            <a:r>
              <a:rPr dirty="0" smtClean="0"/>
              <a:t> </a:t>
            </a:r>
            <a:r>
              <a:rPr lang="nl-NL" sz="1000" kern="1200" dirty="0" smtClean="0">
                <a:solidFill>
                  <a:schemeClr val="tx1"/>
                </a:solidFill>
                <a:effectLst/>
                <a:latin typeface="+mn-lt"/>
              </a:rPr>
              <a:t>demografi, interesser eller adfærdsmønstre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dirty="0" smtClean="0">
                <a:solidFill>
                  <a:schemeClr val="tx1"/>
                </a:solidFill>
                <a:effectLst/>
                <a:latin typeface="+mn-lt"/>
              </a:rPr>
              <a:t>Aktivér specifikke adfærdsmønstre, såsom besøg på dit websted eller tilmelding til din e-mailliste</a:t>
            </a:r>
            <a:endParaRPr lang="da-DK" sz="1000" dirty="0" smtClean="0"/>
          </a:p>
          <a:p>
            <a:pPr marL="171450" indent="-171450">
              <a:buFont typeface="Arial" panose="020B0604020202020204" pitchFamily="34" charset="0"/>
              <a:buChar char="•"/>
            </a:pPr>
            <a:endParaRPr lang="da-DK" sz="1000" dirty="0" smtClean="0"/>
          </a:p>
          <a:p>
            <a:r>
              <a:rPr lang="en-US" sz="1000" kern="1200" dirty="0" smtClean="0">
                <a:solidFill>
                  <a:schemeClr val="tx1"/>
                </a:solidFill>
                <a:effectLst/>
                <a:latin typeface="+mn-lt"/>
              </a:rPr>
              <a:t>Facebookannoncer kan hjælpe dig med at nå ud til </a:t>
            </a:r>
            <a:r>
              <a:rPr lang="en-US" sz="1000" u="sng" kern="1200" dirty="0" smtClean="0">
                <a:solidFill>
                  <a:schemeClr val="tx1"/>
                </a:solidFill>
                <a:effectLst/>
                <a:latin typeface="+mn-lt"/>
              </a:rPr>
              <a:t>nye</a:t>
            </a:r>
            <a:r>
              <a:rPr lang="en-US" sz="1000" kern="1200" dirty="0" smtClean="0">
                <a:solidFill>
                  <a:schemeClr val="tx1"/>
                </a:solidFill>
                <a:effectLst/>
                <a:latin typeface="+mn-lt"/>
              </a:rPr>
              <a:t> mennesker på Facebook, som kan være interesseret i din organisation.</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Facebookannoncer er betalte placeringer af indhold på Facebook. Annoncer kan optræde direkte i News Feed eller i højre kolonne. </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Annoncer er særligt nyttige, hvis du ønsker at nå ud til nye personer på Facebook eller vise dit budskab for specifikke målgrupper. </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Du kan køre annoncer på et hvilket som helst budget, og kan starte med helt ned til 5 EUR.</a:t>
            </a:r>
            <a:endParaRPr lang="da-DK" sz="1000" kern="1200" dirty="0" smtClean="0">
              <a:solidFill>
                <a:schemeClr val="tx1"/>
              </a:solidFill>
              <a:effectLst/>
              <a:latin typeface="+mn-lt"/>
              <a:ea typeface="+mn-ea"/>
              <a:cs typeface="+mn-cs"/>
            </a:endParaRPr>
          </a:p>
          <a:p>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Hvordan kan jeg bruge annoncer til min nonprofitorganisation</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Find nye tilhængere ved at søge ud over dit eksisterende fællesskab</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Kontakt mennesker, der er lig dine eksisterende tilhængere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Sørg for, at flere i din målgruppe ser et vigtigt opslag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Send opfordringer til handling til mennesker med særlig demografi, interesser eller adfærdsmønstre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Aktivér specifikke adfærdsmønstre, såsom besøg på dit websted eller tilmelding til din e-mailliste</a:t>
            </a:r>
            <a:endParaRPr lang="da-DK" sz="1000" kern="1200" dirty="0" smtClean="0">
              <a:solidFill>
                <a:schemeClr val="tx1"/>
              </a:solidFill>
              <a:effectLst/>
              <a:latin typeface="+mn-lt"/>
              <a:ea typeface="+mn-ea"/>
              <a:cs typeface="+mn-cs"/>
            </a:endParaRPr>
          </a:p>
          <a:p>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Hvordan opretter jeg en annonce?</a:t>
            </a:r>
            <a:endParaRPr lang="da-DK"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rPr>
              <a:t>Det første, du skal</a:t>
            </a:r>
            <a:r>
              <a:rPr dirty="0" smtClean="0"/>
              <a:t> </a:t>
            </a:r>
            <a:r>
              <a:rPr lang="en-US" sz="1000" kern="1200" dirty="0" smtClean="0">
                <a:solidFill>
                  <a:schemeClr val="tx1"/>
                </a:solidFill>
                <a:effectLst/>
                <a:latin typeface="+mn-lt"/>
              </a:rPr>
              <a:t>gøre, er at vælge et mål. Et mål er det, du ønsker at opnå. Når du vælger et mål, skaber dette en kampagne, som er første niveau i annoncestrukturen. </a:t>
            </a:r>
            <a:endParaRPr lang="da-DK"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rPr>
              <a:t>For det andet bør du</a:t>
            </a:r>
            <a:r>
              <a:rPr dirty="0" smtClean="0"/>
              <a:t> </a:t>
            </a:r>
            <a:r>
              <a:rPr lang="en-US" sz="1000" kern="1200" dirty="0" smtClean="0">
                <a:solidFill>
                  <a:schemeClr val="tx1"/>
                </a:solidFill>
                <a:effectLst/>
                <a:latin typeface="+mn-lt"/>
              </a:rPr>
              <a:t>definere din målgruppe, vælge hvor dine annoncer skal vises, samt vælge dit budget og tidsplan. Vælg f.eks. fra</a:t>
            </a:r>
            <a:endParaRPr lang="da-DK"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rPr>
              <a:t>Demografi. Nå ud til personer efter alder, køn, uddannelse m.m.</a:t>
            </a:r>
            <a:endParaRPr lang="da-DK"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rPr>
              <a:t>Interesser. Nå ud til personer baseret på deres interesser, hobbyer og Sider, de synes godt om på Facebook.</a:t>
            </a:r>
            <a:endParaRPr lang="da-DK"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rPr>
              <a:t>Adfærdsmønstre. Find personer baseret på deres købsadfærd, brug af enheder og andre aktiviteter.</a:t>
            </a:r>
            <a:endParaRPr lang="da-DK" sz="10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dirty="0" smtClean="0">
                <a:solidFill>
                  <a:schemeClr val="tx1"/>
                </a:solidFill>
                <a:effectLst/>
                <a:latin typeface="+mn-lt"/>
              </a:rPr>
              <a:t>Forbindelser. Nå ud til personer eller deres venner baseret på Sider, de synes godt om.</a:t>
            </a:r>
            <a:endParaRPr lang="da-DK" sz="1000" kern="1200" dirty="0" smtClean="0">
              <a:solidFill>
                <a:schemeClr val="tx1"/>
              </a:solidFill>
              <a:effectLst/>
              <a:latin typeface="+mn-lt"/>
              <a:ea typeface="+mn-ea"/>
              <a:cs typeface="+mn-cs"/>
            </a:endParaRPr>
          </a:p>
          <a:p>
            <a:pPr marL="228600" indent="-228600">
              <a:buFont typeface="+mj-lt"/>
              <a:buAutoNum type="arabicPeriod"/>
            </a:pPr>
            <a:r>
              <a:rPr lang="en-US" sz="1000" kern="1200" dirty="0" smtClean="0">
                <a:solidFill>
                  <a:schemeClr val="tx1"/>
                </a:solidFill>
                <a:effectLst/>
                <a:latin typeface="+mn-lt"/>
              </a:rPr>
              <a:t>For det tredje beslutter du dig for det indhold, folk kommer til at se.</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da-DK"/>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aseline="0" dirty="0" smtClean="0"/>
              <a:t>Svar på disse spørgsmål udgør grundridset af din kampagnestrategi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Disse spørgsmål leder dig gennem processen med at forberede en vellykket kampagne for modfortællinger/alternative fortællinger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da-DK"/>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da-DK"/>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smtClean="0"/>
              <a:t>Spørgsmål til deltagerne: Send et tweet til – og tjek retweets i næste pause</a:t>
            </a:r>
          </a:p>
          <a:p>
            <a:endParaRPr lang="da-DK" sz="1000" baseline="0" dirty="0" smtClean="0"/>
          </a:p>
          <a:p>
            <a:r>
              <a:rPr lang="en-US" sz="1000" dirty="0" smtClean="0"/>
              <a:t>“Ekstremister online råber op, men der er få af dem - </a:t>
            </a:r>
            <a:r>
              <a:rPr dirty="0" smtClean="0"/>
              <a:t> </a:t>
            </a:r>
            <a:r>
              <a:rPr lang="en-US" sz="1000" dirty="0" smtClean="0"/>
              <a:t>Civilsamfundet melder klart ud &gt; #RANCSEP #EUINTERNETFORUM</a:t>
            </a:r>
          </a:p>
          <a:p>
            <a:endParaRPr lang="da-DK"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Handbook &gt; http://esmeefairbairn.org.uk/</a:t>
            </a:r>
          </a:p>
          <a:p>
            <a:endParaRPr lang="da-DK" sz="1000" baseline="0" dirty="0" smtClean="0"/>
          </a:p>
          <a:p>
            <a:pPr marL="171450" indent="-171450">
              <a:buFont typeface="Arial" panose="020B0604020202020204" pitchFamily="34" charset="0"/>
              <a:buChar char="•"/>
            </a:pPr>
            <a:r>
              <a:rPr lang="en-US" sz="1000" dirty="0" smtClean="0"/>
              <a:t>Brug positivitetens styrke.</a:t>
            </a:r>
          </a:p>
          <a:p>
            <a:pPr marL="171450" indent="-171450">
              <a:buFont typeface="Arial" panose="020B0604020202020204" pitchFamily="34" charset="0"/>
              <a:buChar char="•"/>
            </a:pPr>
            <a:r>
              <a:rPr lang="en-US" sz="1000" dirty="0" smtClean="0"/>
              <a:t>Det, der er vigtigst, er at være tilstede i rette øjeblik. Reager direkte på begivenheder, der opstår eller begivenheder, som du selv tilrettelægger.</a:t>
            </a:r>
            <a:endParaRPr lang="da-DK" sz="1000" dirty="0" smtClean="0"/>
          </a:p>
          <a:p>
            <a:pPr marL="171450" indent="-171450">
              <a:buFont typeface="Arial" panose="020B0604020202020204" pitchFamily="34" charset="0"/>
              <a:buChar char="•"/>
            </a:pPr>
            <a:r>
              <a:rPr dirty="0" smtClean="0"/>
              <a:t>I modsætning til </a:t>
            </a:r>
            <a:r>
              <a:rPr lang="en-US" sz="1000" dirty="0" smtClean="0"/>
              <a:t>Facebook er der ikke nogen grænse for antallet af opslag på</a:t>
            </a:r>
            <a:r>
              <a:rPr lang="en-US" sz="1000" baseline="0" dirty="0" smtClean="0"/>
              <a:t> Twitter på grund af den hastighed, som tidslinjen fornys med.</a:t>
            </a:r>
            <a:endParaRPr lang="da-DK" sz="1000" baseline="0" dirty="0" smtClean="0"/>
          </a:p>
          <a:p>
            <a:pPr marL="171450" indent="-171450">
              <a:buFont typeface="Arial" panose="020B0604020202020204" pitchFamily="34" charset="0"/>
              <a:buChar char="•"/>
            </a:pPr>
            <a:r>
              <a:rPr lang="en-US" sz="1000" baseline="0" dirty="0" smtClean="0"/>
              <a:t>Det giver også mulighed for at genbruge tweets og dine opslag fra andre platforme.</a:t>
            </a:r>
          </a:p>
          <a:p>
            <a:pPr marL="171450" indent="-171450">
              <a:buFont typeface="Arial" panose="020B0604020202020204" pitchFamily="34" charset="0"/>
              <a:buChar char="•"/>
            </a:pPr>
            <a:r>
              <a:rPr lang="en-US" sz="1000" baseline="0" dirty="0" smtClean="0"/>
              <a:t>Og du kan eksperimentere ved at lægge en tweet op og tjekke svaret.</a:t>
            </a:r>
            <a:endParaRPr lang="da-DK" sz="1000" dirty="0" smtClean="0"/>
          </a:p>
          <a:p>
            <a:endParaRPr lang="da-DK" sz="1000" dirty="0" smtClean="0"/>
          </a:p>
          <a:p>
            <a:endParaRPr lang="da-DK" sz="1000" dirty="0" smtClean="0"/>
          </a:p>
          <a:p>
            <a:r>
              <a:rPr lang="en-US" sz="1000" dirty="0" smtClean="0"/>
              <a:t>Q &amp; A-sessioner: f.eks. i den kommende time vil vi være online, og vi ser frem til at modtage dine spørgsmål</a:t>
            </a:r>
          </a:p>
          <a:p>
            <a:endParaRPr lang="da-DK" sz="1000" baseline="0" dirty="0" smtClean="0"/>
          </a:p>
          <a:p>
            <a:r>
              <a:rPr lang="en-US" sz="1000" baseline="0" dirty="0" smtClean="0"/>
              <a:t>Eksempel på personligt sprog: Met office and Innocent Drinks</a:t>
            </a:r>
          </a:p>
          <a:p>
            <a:endParaRPr lang="da-DK" sz="1000" baseline="0" dirty="0" smtClean="0"/>
          </a:p>
          <a:p>
            <a:r>
              <a:rPr lang="en-US" sz="1000" baseline="0" dirty="0" smtClean="0"/>
              <a:t>Eksempel på øjeblikket: tweet af Britain Tourist office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da-DK"/>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da-DK"/>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Analyse</a:t>
            </a:r>
          </a:p>
          <a:p>
            <a:r>
              <a:rPr lang="en-US" sz="1000" dirty="0" smtClean="0"/>
              <a:t>Er du på rette spor? Bliver du læst? Hvordan klarer vi os i onlineannonceringspladsen? Hvem har kendskab til min side, tweets, annoncer?</a:t>
            </a:r>
          </a:p>
          <a:p>
            <a:r>
              <a:rPr lang="en-US" sz="1000" dirty="0" smtClean="0"/>
              <a:t>Hver platform har sine egne muligheder for at vise, hvor mange følgere, Synes godt om, opslag osv., der genereres af din onlineindsats.</a:t>
            </a:r>
          </a:p>
          <a:p>
            <a:endParaRPr lang="da-DK" sz="1000" baseline="0" dirty="0" smtClean="0"/>
          </a:p>
          <a:p>
            <a:r>
              <a:rPr lang="en-US" sz="1000" baseline="0" dirty="0" smtClean="0"/>
              <a:t>Bemærk: Disse værktøjer er primært udformet med henblik på at betjene kommercielle kunder, der har brug for viden om indtægter og målgrupper for kommercielle produkter/tjenesteydelser.</a:t>
            </a:r>
          </a:p>
          <a:p>
            <a:endParaRPr lang="da-DK" sz="1000" baseline="0" dirty="0" smtClean="0"/>
          </a:p>
          <a:p>
            <a:r>
              <a:rPr lang="en-US" sz="1000" baseline="0" dirty="0" smtClean="0"/>
              <a:t>Øvelse, to og to: Find Googles, Facebooks og Twitters analyseside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da-DK"/>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none" dirty="0" smtClean="0"/>
              <a:t>Forklaring</a:t>
            </a:r>
          </a:p>
          <a:p>
            <a:endParaRPr lang="da-DK" sz="1000" b="1" u="sng" dirty="0" smtClean="0"/>
          </a:p>
          <a:p>
            <a:pPr marL="171450" indent="-171450">
              <a:buFont typeface="Arial" panose="020B0604020202020204" pitchFamily="34" charset="0"/>
              <a:buChar char="•"/>
            </a:pPr>
            <a:r>
              <a:rPr dirty="0" smtClean="0"/>
              <a:t>Svare</a:t>
            </a:r>
            <a:r>
              <a:rPr lang="en-US" sz="1000" dirty="0" smtClean="0"/>
              <a:t> – kræver god forberedelse + vurdering med hensyn til formålet med din kampagne: Vil en reaktion bidrage til virkeliggørelsen af dine mål</a:t>
            </a:r>
            <a:r>
              <a:rPr lang="en-US" sz="1000" baseline="0" dirty="0" smtClean="0"/>
              <a:t>? Er afsenderen af budskabet medlem at din målgruppe eller dens omgivelser?</a:t>
            </a:r>
          </a:p>
          <a:p>
            <a:pPr marL="171450" indent="-171450">
              <a:buFont typeface="Arial" panose="020B0604020202020204" pitchFamily="34" charset="0"/>
              <a:buChar char="•"/>
            </a:pPr>
            <a:r>
              <a:rPr lang="en-US" sz="1000" dirty="0" smtClean="0"/>
              <a:t>Anmelde – Både Youtube og Twitter samt Facebook har en aktiv politik omkring hadefuld tale og voldeligt ekstremistisk/terroristisk indhold (standarder for fællesskaberne), se nedenfor. Desuden finder national lovgivning anvendelse. I relevante tilfælde kontaktes politiet. </a:t>
            </a:r>
            <a:endParaRPr lang="da-DK" sz="1000" dirty="0" smtClean="0"/>
          </a:p>
          <a:p>
            <a:pPr marL="171450" indent="-171450">
              <a:buFont typeface="Arial" panose="020B0604020202020204" pitchFamily="34" charset="0"/>
              <a:buChar char="•"/>
            </a:pPr>
            <a:r>
              <a:rPr lang="en-US" sz="1000" dirty="0" smtClean="0"/>
              <a:t>Ignorere – Ved intet at foretage sig gøres afsenderens indlæg irrelevant</a:t>
            </a:r>
          </a:p>
          <a:p>
            <a:pPr marL="171450" indent="-171450">
              <a:buFont typeface="Arial" panose="020B0604020202020204" pitchFamily="34" charset="0"/>
              <a:buChar char="•"/>
            </a:pPr>
            <a:r>
              <a:rPr lang="en-US" sz="1000" dirty="0" smtClean="0"/>
              <a:t>Skjule – Giver dig mulighed for at gøre opslaget usynligt for andre end dig selv og den, der lagde opslaget op. Den pågældende vil blive ved med at tro, at hans eller hendes indlæg stadig kan ses af andre.</a:t>
            </a:r>
            <a:endParaRPr lang="da-DK" sz="1000" dirty="0" smtClean="0"/>
          </a:p>
          <a:p>
            <a:pPr marL="171450" indent="-171450">
              <a:buFont typeface="Arial" panose="020B0604020202020204" pitchFamily="34" charset="0"/>
              <a:buChar char="•"/>
            </a:pPr>
            <a:r>
              <a:rPr lang="en-US" sz="1000" dirty="0" smtClean="0"/>
              <a:t>Blokere, slette – du gør det umuligt for den pågældende at lægge opslag op fremover på din side.</a:t>
            </a:r>
            <a:endParaRPr lang="da-DK" sz="1000" dirty="0" smtClean="0"/>
          </a:p>
          <a:p>
            <a:endParaRPr lang="da-DK" sz="1000" dirty="0" smtClean="0"/>
          </a:p>
          <a:p>
            <a:r>
              <a:rPr lang="en-US" sz="1000" dirty="0" smtClean="0"/>
              <a:t>Anmeldelse – Hvordan? Se de sider, der finder anvendelse på alle platforme:</a:t>
            </a:r>
          </a:p>
          <a:p>
            <a:r>
              <a:rPr lang="en-US" sz="1000" baseline="0" dirty="0" smtClean="0"/>
              <a:t>Twitter &gt;</a:t>
            </a:r>
          </a:p>
          <a:p>
            <a:r>
              <a:rPr lang="en-US" sz="1000" baseline="0" dirty="0" smtClean="0"/>
              <a:t>Facebook &gt; </a:t>
            </a:r>
          </a:p>
          <a:p>
            <a:r>
              <a:rPr lang="en-US" sz="1000" baseline="0" dirty="0" smtClean="0"/>
              <a:t>Youtube</a:t>
            </a:r>
            <a:r>
              <a:rPr dirty="0" smtClean="0"/>
              <a:t> </a:t>
            </a:r>
            <a:r>
              <a:rPr lang="en-US" sz="1000" baseline="0" dirty="0" smtClean="0"/>
              <a:t>&gt; </a:t>
            </a:r>
            <a:endParaRPr lang="da-DK" sz="1000" dirty="0" smtClean="0"/>
          </a:p>
          <a:p>
            <a:pPr marL="171450" indent="-171450">
              <a:buFont typeface="Arial" panose="020B0604020202020204" pitchFamily="34" charset="0"/>
              <a:buChar char="•"/>
            </a:pPr>
            <a:endParaRPr lang="da-DK" sz="1000" dirty="0" smtClean="0"/>
          </a:p>
          <a:p>
            <a:r>
              <a:rPr dirty="0" smtClean="0"/>
              <a:t>Ofte genkender maskinerne bag platformene hadefuld tale/terroristisk indhold automatisk</a:t>
            </a:r>
            <a:r>
              <a:rPr lang="en-US" sz="1000" dirty="0" smtClean="0"/>
              <a:t>. </a:t>
            </a:r>
          </a:p>
          <a:p>
            <a:r>
              <a:rPr lang="en-US" sz="1000" dirty="0" smtClean="0"/>
              <a:t>Terroristisk indhold eller hadefuld tale anmeldes også af brugere.</a:t>
            </a:r>
          </a:p>
          <a:p>
            <a:r>
              <a:rPr lang="en-US" sz="1000" dirty="0" smtClean="0"/>
              <a:t>Alle platforme har værktøjer til anmeldelse</a:t>
            </a:r>
            <a:r>
              <a:rPr lang="en-US" sz="1000" baseline="0" dirty="0" smtClean="0"/>
              <a:t>.</a:t>
            </a:r>
            <a:endParaRPr lang="da-DK" sz="1000" baseline="0" dirty="0" smtClean="0"/>
          </a:p>
          <a:p>
            <a:r>
              <a:rPr lang="en-US" sz="1000" dirty="0" smtClean="0"/>
              <a:t>Eksempel: på Facebook anmeldes 50 % af terroristisk indhold af brugerne. 50 % af dette anmeldte indhold gennemgås af medarbejdere. Resten tjekkes automatisk.</a:t>
            </a:r>
          </a:p>
          <a:p>
            <a:endParaRPr lang="da-DK" sz="1000" baseline="0" dirty="0" smtClean="0"/>
          </a:p>
          <a:p>
            <a:r>
              <a:rPr lang="en-US" sz="1000" baseline="0" dirty="0" smtClean="0"/>
              <a:t>Men på alle platforme ses en gråzone, som er åben for diskussion.</a:t>
            </a:r>
            <a:endParaRPr lang="da-DK" sz="100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da-DK"/>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u="sng" dirty="0" smtClean="0">
                <a:hlinkClick r:id="rId3"/>
              </a:rPr>
              <a:t>http://www.strategicdialogue.org/wp-content/uploads/2016/06/OCCI-Counterspeech-Information-Pack-English.pdf</a:t>
            </a:r>
            <a:endParaRPr lang="da-DK" sz="1000" dirty="0" smtClean="0"/>
          </a:p>
          <a:p>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da-DK"/>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smtClean="0"/>
              <a:t>Institute of Strategic Dialogue ISD, 2016 </a:t>
            </a:r>
          </a:p>
          <a:p>
            <a:r>
              <a:rPr lang="en-US" sz="1000" smtClean="0"/>
              <a:t>http://www.strategicdialogue.org/wp-content/uploads/2016/06/Counter-narrative-Handbook_1.pdf</a:t>
            </a:r>
          </a:p>
          <a:p>
            <a:endParaRPr lang="da-DK"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da-DK"/>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smtClean="0"/>
              <a:t>www.counternarratives.org</a:t>
            </a:r>
          </a:p>
          <a:p>
            <a:r>
              <a:rPr lang="en-US" sz="1000" kern="1200" dirty="0" smtClean="0">
                <a:solidFill>
                  <a:schemeClr val="tx1"/>
                </a:solidFill>
                <a:effectLst/>
                <a:latin typeface="+mn-lt"/>
              </a:rPr>
              <a:t>Dette er en onlineværktøjskasse, der har til formål at udvikle sin egen modtale/modfortællinger eller alternative fortællinger</a:t>
            </a:r>
            <a:endParaRPr lang="da-DK" sz="1000" dirty="0" smtClean="0"/>
          </a:p>
          <a:p>
            <a:endParaRPr lang="da-DK" sz="1000" dirty="0" smtClean="0"/>
          </a:p>
          <a:p>
            <a:r>
              <a:rPr lang="en-US" sz="1000" dirty="0" smtClean="0"/>
              <a:t>Frit tilgængelig vejledning </a:t>
            </a:r>
            <a:endParaRPr lang="da-DK" sz="1000" dirty="0" smtClean="0"/>
          </a:p>
          <a:p>
            <a:r>
              <a:rPr lang="en-US" sz="1000" dirty="0" smtClean="0"/>
              <a:t>Grundlæggende vejledning for personer med ingen eller kun lille forudgående erfaring med modfortællingskampagner</a:t>
            </a:r>
          </a:p>
          <a:p>
            <a:r>
              <a:rPr lang="en-US" sz="1000" dirty="0" smtClean="0"/>
              <a:t>Finansieret af Facebook, inspireret af et pilotprojekt med  Jigsaw (tidligere Google Ideas)</a:t>
            </a:r>
          </a:p>
          <a:p>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Her er er link til Facebooks SMB-side, som viser folk de forskellige værktøjer, som de kan anvende på Facebook til at hjælpe med deres sag. </a:t>
            </a:r>
            <a:endParaRPr lang="da-DK"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hlinkClick r:id="rId3"/>
              </a:rPr>
              <a:t>https://www.facebook.com/blueprint?attachment_canonical_url=https%3A%2F%2Fwww.facebook.com%2Fblueprint</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 </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Dette er en 10 siders minihåndbog om onlineinvolvering med modtale via Facebook Online Civil Courage Initiative (findes på engelsk, fransk og tysk):</a:t>
            </a:r>
            <a:endParaRPr lang="da-DK"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hlinkClick r:id="rId4"/>
              </a:rPr>
              <a:t>http://www.strategicdialogue.org/wp-content/uploads/2016/06/OCCI-Counterspeech-Information-Pack-English.pdf</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 </a:t>
            </a:r>
            <a:endParaRPr lang="da-DK" sz="1000" kern="1200" dirty="0" smtClean="0">
              <a:solidFill>
                <a:schemeClr val="tx1"/>
              </a:solidFill>
              <a:effectLst/>
              <a:latin typeface="+mn-lt"/>
              <a:ea typeface="+mn-ea"/>
              <a:cs typeface="+mn-cs"/>
            </a:endParaRPr>
          </a:p>
          <a:p>
            <a:r>
              <a:rPr lang="en-US" sz="1000" kern="1200" dirty="0" smtClean="0">
                <a:solidFill>
                  <a:schemeClr val="tx1"/>
                </a:solidFill>
                <a:effectLst/>
                <a:latin typeface="+mn-lt"/>
              </a:rPr>
              <a:t>Om overvågning og evaluering af modfortællinger</a:t>
            </a:r>
            <a:endParaRPr lang="da-DK" sz="1000" kern="1200" dirty="0" smtClean="0">
              <a:solidFill>
                <a:schemeClr val="tx1"/>
              </a:solidFill>
              <a:effectLst/>
              <a:latin typeface="+mn-lt"/>
              <a:ea typeface="+mn-ea"/>
              <a:cs typeface="+mn-cs"/>
            </a:endParaRPr>
          </a:p>
          <a:p>
            <a:r>
              <a:rPr lang="en-US" sz="1000" u="sng" kern="1200" dirty="0" smtClean="0">
                <a:solidFill>
                  <a:schemeClr val="tx1"/>
                </a:solidFill>
                <a:effectLst/>
                <a:latin typeface="+mn-lt"/>
                <a:hlinkClick r:id="rId5"/>
              </a:rPr>
              <a:t>http://www.strategicdialogue.org/wp-content/uploads/2016/12/CN-Monitoring-and-Evaluation-Handbook.pdf</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da-DK"/>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dirty="0" smtClean="0"/>
              <a:t>Se næste dias for et overblik over links</a:t>
            </a:r>
            <a:endParaRPr lang="da-DK"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da-DK"/>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Denne liste over links til værktøjshåndbøger og instruktionsvideoer vil blive sendt i Wordformat til alle deltagere.</a:t>
            </a:r>
            <a:endParaRPr lang="da-DK"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da-DK"/>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kern="1200" dirty="0" smtClean="0">
                <a:solidFill>
                  <a:schemeClr val="tx1"/>
                </a:solidFill>
                <a:effectLst/>
                <a:latin typeface="+mn-lt"/>
              </a:rPr>
              <a:t>Program efter emne</a:t>
            </a:r>
            <a:endParaRPr lang="da-DK" sz="1000" kern="1200" dirty="0" smtClean="0">
              <a:solidFill>
                <a:schemeClr val="tx1"/>
              </a:solidFill>
              <a:effectLst/>
              <a:latin typeface="+mn-lt"/>
              <a:ea typeface="+mn-ea"/>
              <a:cs typeface="+mn-cs"/>
            </a:endParaRPr>
          </a:p>
          <a:p>
            <a:pPr marL="0" indent="0">
              <a:buFont typeface="Arial" panose="020B0604020202020204" pitchFamily="34" charset="0"/>
              <a:buNone/>
            </a:pPr>
            <a:endParaRPr lang="da-DK"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rPr>
              <a:t>Beskrivelse af baggrunden</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GAMMMA-metoden</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Voldelig ekstremisme eller terroristiske budskaber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Modfortællinger og alternative fortællinger online</a:t>
            </a:r>
            <a:endParaRPr lang="da-DK" sz="1000" kern="1200" dirty="0" smtClean="0">
              <a:solidFill>
                <a:schemeClr val="tx1"/>
              </a:solidFill>
              <a:effectLst/>
              <a:latin typeface="+mn-lt"/>
              <a:ea typeface="+mn-ea"/>
              <a:cs typeface="+mn-cs"/>
            </a:endParaRPr>
          </a:p>
          <a:p>
            <a:pPr marL="0" lvl="0" indent="0">
              <a:buFont typeface="Arial" panose="020B0604020202020204" pitchFamily="34" charset="0"/>
              <a:buNone/>
            </a:pPr>
            <a:endParaRPr lang="da-DK" sz="1000" b="1" kern="1200" dirty="0" smtClean="0">
              <a:solidFill>
                <a:schemeClr val="tx1"/>
              </a:solidFill>
              <a:effectLst/>
              <a:latin typeface="+mn-lt"/>
              <a:ea typeface="+mn-ea"/>
              <a:cs typeface="+mn-cs"/>
            </a:endParaRPr>
          </a:p>
          <a:p>
            <a:pPr marL="0" lvl="0" indent="0">
              <a:buFont typeface="Arial" panose="020B0604020202020204" pitchFamily="34" charset="0"/>
              <a:buNone/>
            </a:pPr>
            <a:r>
              <a:rPr lang="en-US" sz="1000" b="1" kern="1200" dirty="0" smtClean="0">
                <a:solidFill>
                  <a:schemeClr val="tx1"/>
                </a:solidFill>
                <a:effectLst/>
                <a:latin typeface="+mn-lt"/>
              </a:rPr>
              <a:t>Sådan udvikler du din onlinestrategi for modfortællinger/alternative fortællinger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Onlinekampagner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Kommunikationsstrategier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Skab kontakt online – involvér offline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Hvad er dit mål?</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Hvem er din målgruppe?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Hvad er dit budskab?</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Hvem er budbringeren?</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Tre kampagneskabeloner</a:t>
            </a:r>
            <a:endParaRPr lang="da-DK" sz="1000" kern="1200" dirty="0" smtClean="0">
              <a:solidFill>
                <a:schemeClr val="tx1"/>
              </a:solidFill>
              <a:effectLst/>
              <a:latin typeface="+mn-lt"/>
              <a:ea typeface="+mn-ea"/>
              <a:cs typeface="+mn-cs"/>
            </a:endParaRPr>
          </a:p>
          <a:p>
            <a:pPr marL="0" indent="0">
              <a:buFont typeface="Arial" panose="020B0604020202020204" pitchFamily="34" charset="0"/>
              <a:buNone/>
            </a:pPr>
            <a:endParaRPr lang="da-DK"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rPr>
              <a:t>Sådan fungerer online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Fra strategi til handling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Online = dynamisk dialog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Hvordan vil du påvirke adfærdsændring?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Tre store platforme for sociale medier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Er du på rette spor?</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Hadefulde udtalelser online: Hvad skal du gøre?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Værktøjer, manualer, instruktionsvideoer</a:t>
            </a:r>
            <a:endParaRPr lang="da-DK" sz="1000" kern="1200" dirty="0" smtClean="0">
              <a:solidFill>
                <a:schemeClr val="tx1"/>
              </a:solidFill>
              <a:effectLst/>
              <a:latin typeface="+mn-lt"/>
              <a:ea typeface="+mn-ea"/>
              <a:cs typeface="+mn-cs"/>
            </a:endParaRPr>
          </a:p>
          <a:p>
            <a:pPr marL="0" indent="0">
              <a:buFont typeface="Arial" panose="020B0604020202020204" pitchFamily="34" charset="0"/>
              <a:buNone/>
            </a:pPr>
            <a:endParaRPr lang="da-DK" sz="1000" b="1" kern="1200" dirty="0" smtClean="0">
              <a:solidFill>
                <a:schemeClr val="tx1"/>
              </a:solidFill>
              <a:effectLst/>
              <a:latin typeface="+mn-lt"/>
              <a:ea typeface="+mn-ea"/>
              <a:cs typeface="+mn-cs"/>
            </a:endParaRPr>
          </a:p>
          <a:p>
            <a:pPr marL="0" indent="0">
              <a:buFont typeface="Arial" panose="020B0604020202020204" pitchFamily="34" charset="0"/>
              <a:buNone/>
            </a:pPr>
            <a:r>
              <a:rPr lang="en-US" sz="1000" b="1" kern="1200" dirty="0" smtClean="0">
                <a:solidFill>
                  <a:schemeClr val="tx1"/>
                </a:solidFill>
                <a:effectLst/>
                <a:latin typeface="+mn-lt"/>
              </a:rPr>
              <a:t>Kapacitetsopbygning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Fra kapacitetsopbygning til opfordring til handling</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SWOT-analyse</a:t>
            </a:r>
            <a:endParaRPr lang="da-DK"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rPr>
              <a:t>Samarbejde med civilsamfundsorganisationer og markedsføringsbureauer</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da-DK"/>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da-DK"/>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da-DK"/>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aseline="0" dirty="0" smtClean="0"/>
              <a:t>Hver kampagne er centreret omkring en opfordring til handling Du ønsker, at folk begynder (eller holder op med) at gøre noget. </a:t>
            </a:r>
          </a:p>
          <a:p>
            <a:pPr marL="628650" lvl="1" indent="-171450">
              <a:buFont typeface="Arial" panose="020B0604020202020204" pitchFamily="34" charset="0"/>
              <a:buChar char="•"/>
            </a:pPr>
            <a:r>
              <a:rPr lang="en-US" sz="1000" kern="1200" dirty="0" smtClean="0">
                <a:solidFill>
                  <a:schemeClr val="tx1"/>
                </a:solidFill>
                <a:effectLst/>
                <a:latin typeface="+mn-lt"/>
              </a:rPr>
              <a:t>Hvis der er nogen, der er meget vrede/foruroligede over, at sunni-muslimer bliver slået ihjel af shia-muslimer i Syrien, er er bange for indstrømningen af flygtninge, vil et enkelt udsagn "du tager fejl, skift mening", ikke være tilstrækkeligt. </a:t>
            </a:r>
          </a:p>
          <a:p>
            <a:pPr marL="628650" lvl="1" indent="-171450">
              <a:buFont typeface="Arial" panose="020B0604020202020204" pitchFamily="34" charset="0"/>
              <a:buChar char="•"/>
            </a:pPr>
            <a:r>
              <a:rPr lang="en-US" sz="1000" kern="1200" dirty="0" smtClean="0">
                <a:solidFill>
                  <a:schemeClr val="tx1"/>
                </a:solidFill>
                <a:effectLst/>
                <a:latin typeface="+mn-lt"/>
              </a:rPr>
              <a:t>Opfordringen til handling bør tilstræbe at kanalisere denne vrede/følelse over til noget konstruktivt, og at anvise en konkret alternativ handling for de enkelte, som du prøver at nå ud til.</a:t>
            </a:r>
          </a:p>
          <a:p>
            <a:pPr marL="628650" lvl="1" indent="-171450">
              <a:buFont typeface="Arial" panose="020B0604020202020204" pitchFamily="34" charset="0"/>
              <a:buChar char="•"/>
            </a:pPr>
            <a:r>
              <a:rPr lang="en-US" sz="1000" kern="1200" dirty="0" smtClean="0">
                <a:solidFill>
                  <a:schemeClr val="tx1"/>
                </a:solidFill>
                <a:effectLst/>
                <a:latin typeface="+mn-lt"/>
              </a:rPr>
              <a:t>Udformning af disse konkrete handlinger er ikke let, men vigtigt for, at din kampagne skal have virkning.</a:t>
            </a:r>
            <a:endParaRPr lang="da-DK" sz="1000" kern="1200" dirty="0" smtClean="0">
              <a:solidFill>
                <a:schemeClr val="tx1"/>
              </a:solidFill>
              <a:effectLst/>
              <a:latin typeface="+mn-lt"/>
              <a:ea typeface="+mn-ea"/>
              <a:cs typeface="+mn-cs"/>
            </a:endParaRPr>
          </a:p>
          <a:p>
            <a:pPr marL="0" indent="0">
              <a:buFont typeface="Arial" panose="020B0604020202020204" pitchFamily="34" charset="0"/>
              <a:buNone/>
            </a:pPr>
            <a:endParaRPr lang="da-DK" sz="1000" baseline="0" dirty="0" smtClean="0"/>
          </a:p>
          <a:p>
            <a:pPr marL="171450" indent="-171450">
              <a:buFont typeface="Arial" panose="020B0604020202020204" pitchFamily="34" charset="0"/>
              <a:buChar char="•"/>
            </a:pPr>
            <a:r>
              <a:rPr lang="en-US" sz="1000" baseline="0" dirty="0" smtClean="0"/>
              <a:t>Ofte starter involvering online f.eks. ved at retweete eller "like" et opslag på Facebook. </a:t>
            </a:r>
          </a:p>
          <a:p>
            <a:pPr marL="171450" indent="-171450">
              <a:buFont typeface="Arial" panose="020B0604020202020204" pitchFamily="34" charset="0"/>
              <a:buChar char="•"/>
            </a:pPr>
            <a:r>
              <a:rPr lang="en-US" sz="1000" baseline="0" dirty="0" smtClean="0"/>
              <a:t>Nogle gange udvikler det sig til deltagelse offline (aktiviteter fra din organisation eller offline-kontakter).</a:t>
            </a:r>
            <a:endParaRPr lang="da-DK" sz="1000" baseline="0" dirty="0" smtClean="0"/>
          </a:p>
          <a:p>
            <a:pPr marL="0" indent="0">
              <a:buFont typeface="Arial" panose="020B0604020202020204" pitchFamily="34" charset="0"/>
              <a:buNone/>
            </a:pPr>
            <a:endParaRPr lang="da-DK" sz="1000" baseline="0" dirty="0" smtClean="0"/>
          </a:p>
          <a:p>
            <a:pPr marL="0" indent="0">
              <a:buFont typeface="Arial" panose="020B0604020202020204" pitchFamily="34" charset="0"/>
              <a:buNone/>
            </a:pPr>
            <a:r>
              <a:rPr lang="en-US" sz="1000" baseline="0" dirty="0" smtClean="0"/>
              <a:t>Ud over den handling, du opfordrer til, kan du møde reaktioner, som du ikke forventede eller ikke ønskede. </a:t>
            </a:r>
            <a:r>
              <a:rPr dirty="0" smtClean="0"/>
              <a:t>Hver </a:t>
            </a:r>
            <a:r>
              <a:rPr lang="en-US" sz="1000" baseline="0" dirty="0" smtClean="0"/>
              <a:t>indsats online har konsekvenser offline, og det er meget vigtigt at tage dette forhold i betragtning, når du udformer din kampagnestrategi, og det af mindst tre grunde</a:t>
            </a:r>
            <a:r>
              <a:rPr dirty="0" smtClean="0"/>
              <a:t>:</a:t>
            </a:r>
          </a:p>
          <a:p>
            <a:pPr marL="685800" lvl="1" indent="-228600">
              <a:buFont typeface="+mj-lt"/>
              <a:buAutoNum type="arabicPeriod"/>
            </a:pPr>
            <a:r>
              <a:rPr lang="en-US" sz="1000" baseline="0" dirty="0" smtClean="0"/>
              <a:t>Ønsket respons</a:t>
            </a:r>
          </a:p>
          <a:p>
            <a:pPr marL="1143000" lvl="2" indent="-228600">
              <a:buFont typeface="Arial" panose="020B0604020202020204" pitchFamily="34" charset="0"/>
              <a:buChar char="•"/>
            </a:pPr>
            <a:r>
              <a:rPr lang="en-US" sz="1000" baseline="0" dirty="0" smtClean="0"/>
              <a:t>Folk kan rent faktisk reagere positivt på din opfordring til handling og være villige til at gøre ting “i den virkelige verden”, såsom at deltage som frivillig i din organisation, eller bede om støtte fra din organisation, eller bede om yderligere oplysninger. </a:t>
            </a:r>
          </a:p>
          <a:p>
            <a:pPr marL="1143000" lvl="2" indent="-228600">
              <a:buFont typeface="Arial" panose="020B0604020202020204" pitchFamily="34" charset="0"/>
              <a:buChar char="•"/>
            </a:pPr>
            <a:r>
              <a:rPr lang="en-US" sz="1000" baseline="0" dirty="0" smtClean="0"/>
              <a:t>Er din organisation rede til at forholde sig til disse former for reaktioner? </a:t>
            </a:r>
          </a:p>
          <a:p>
            <a:pPr marL="1143000" lvl="2" indent="-228600">
              <a:buFont typeface="Arial" panose="020B0604020202020204" pitchFamily="34" charset="0"/>
              <a:buChar char="•"/>
            </a:pPr>
            <a:r>
              <a:rPr lang="en-US" sz="1000" baseline="0" dirty="0" smtClean="0"/>
              <a:t>Er der nogen, der sidder ved telefonen? </a:t>
            </a:r>
          </a:p>
          <a:p>
            <a:pPr marL="1143000" lvl="2" indent="-228600">
              <a:buFont typeface="Arial" panose="020B0604020202020204" pitchFamily="34" charset="0"/>
              <a:buChar char="•"/>
            </a:pPr>
            <a:r>
              <a:rPr lang="en-US" sz="1000" baseline="0" dirty="0" smtClean="0"/>
              <a:t>Er der nogen, der besvarer e-mails eller opslag på Facebook?</a:t>
            </a:r>
          </a:p>
          <a:p>
            <a:pPr marL="685800" lvl="1" indent="-228600">
              <a:buFont typeface="+mj-lt"/>
              <a:buAutoNum type="arabicPeriod"/>
            </a:pPr>
            <a:r>
              <a:rPr lang="en-US" sz="1000" baseline="0" dirty="0" smtClean="0"/>
              <a:t>Kritisk eller negativ respons</a:t>
            </a:r>
          </a:p>
          <a:p>
            <a:pPr marL="1143000" lvl="2" indent="-228600">
              <a:buFont typeface="Arial" panose="020B0604020202020204" pitchFamily="34" charset="0"/>
              <a:buChar char="•"/>
            </a:pPr>
            <a:r>
              <a:rPr dirty="0" smtClean="0"/>
              <a:t>Forskellige typer modstandere kan reagere på din indsats online ved at kritisere dine opslag</a:t>
            </a:r>
            <a:r>
              <a:rPr lang="en-US" sz="1000" baseline="0" dirty="0" smtClean="0"/>
              <a:t>, misbruge dine hashtags, anføre kritiske (forkerte) oplysninger om din organisation på internettet osv. </a:t>
            </a:r>
          </a:p>
          <a:p>
            <a:pPr marL="1143000" lvl="2" indent="-228600">
              <a:buFont typeface="Arial" panose="020B0604020202020204" pitchFamily="34" charset="0"/>
              <a:buChar char="•"/>
            </a:pPr>
            <a:r>
              <a:rPr lang="en-US" sz="1000" baseline="0" dirty="0" smtClean="0"/>
              <a:t>Hvordan forholder du dig til denne type respons? </a:t>
            </a:r>
          </a:p>
          <a:p>
            <a:pPr marL="1143000" lvl="2" indent="-228600">
              <a:buFont typeface="Arial" panose="020B0604020202020204" pitchFamily="34" charset="0"/>
              <a:buChar char="•"/>
            </a:pPr>
            <a:r>
              <a:rPr lang="en-US" sz="1000" baseline="0" dirty="0" smtClean="0"/>
              <a:t>Vil du besvare kommentarer, eller vil du ignorere dem?</a:t>
            </a:r>
            <a:endParaRPr lang="da-DK" sz="1000" baseline="0" dirty="0" smtClean="0"/>
          </a:p>
          <a:p>
            <a:pPr marL="1143000" lvl="2" indent="-228600">
              <a:buFont typeface="Arial" panose="020B0604020202020204" pitchFamily="34" charset="0"/>
              <a:buChar char="•"/>
            </a:pPr>
            <a:r>
              <a:rPr lang="en-US" sz="1000" baseline="0" dirty="0" smtClean="0"/>
              <a:t>Er dine fakta og tal tjekket og korrekte? Er du i stand til at imødegå “alternative fakta”? </a:t>
            </a:r>
          </a:p>
          <a:p>
            <a:pPr marL="1143000" lvl="2" indent="-228600">
              <a:buFont typeface="Arial" panose="020B0604020202020204" pitchFamily="34" charset="0"/>
              <a:buChar char="•"/>
            </a:pPr>
            <a:r>
              <a:rPr lang="en-US" sz="1000" baseline="0" dirty="0" smtClean="0"/>
              <a:t>Vil du starte en diskussion, eller vil du blokere en person? </a:t>
            </a:r>
          </a:p>
          <a:p>
            <a:pPr marL="1143000" lvl="2" indent="-228600">
              <a:buFont typeface="Arial" panose="020B0604020202020204" pitchFamily="34" charset="0"/>
              <a:buChar char="•"/>
            </a:pPr>
            <a:r>
              <a:rPr lang="en-US" sz="1000" baseline="0" dirty="0" smtClean="0"/>
              <a:t>Har du forskellige strategier over for din målgruppe, dens omgivelser og tredjeparter, som ikke spiller nogen rolle i dine kampagnemål?</a:t>
            </a:r>
          </a:p>
          <a:p>
            <a:pPr marL="685800" lvl="1" indent="-228600">
              <a:buFont typeface="+mj-lt"/>
              <a:buAutoNum type="arabicPeriod"/>
            </a:pPr>
            <a:r>
              <a:rPr lang="en-US" sz="1000" baseline="0" dirty="0" smtClean="0"/>
              <a:t>Verbale og/eller fysiske trusler/vold</a:t>
            </a:r>
          </a:p>
          <a:p>
            <a:pPr marL="1143000" lvl="2" indent="-228600">
              <a:buFont typeface="Arial" panose="020B0604020202020204" pitchFamily="34" charset="0"/>
              <a:buChar char="•"/>
            </a:pPr>
            <a:r>
              <a:rPr lang="en-US" sz="1000" baseline="0" dirty="0" smtClean="0"/>
              <a:t>I nogle tilfælde kan din tilstedeværelse og aktivitet online fremprovokere verbale og/eller fysiske trusler og/eller voldelige reaktioner.</a:t>
            </a:r>
          </a:p>
          <a:p>
            <a:pPr marL="1143000" lvl="2" indent="-228600">
              <a:buFont typeface="Arial" panose="020B0604020202020204" pitchFamily="34" charset="0"/>
              <a:buChar char="•"/>
            </a:pPr>
            <a:r>
              <a:rPr lang="en-US" sz="1000" baseline="0" dirty="0" smtClean="0"/>
              <a:t>Kan du foretage en risikovurdering, før du starter din kampagne?</a:t>
            </a:r>
          </a:p>
          <a:p>
            <a:pPr marL="1143000" lvl="2" indent="-228600">
              <a:buFont typeface="Arial" panose="020B0604020202020204" pitchFamily="34" charset="0"/>
              <a:buChar char="•"/>
            </a:pPr>
            <a:r>
              <a:rPr lang="en-US" sz="1000" baseline="0" dirty="0" smtClean="0"/>
              <a:t>Hvordan forbereder du dine medarbejdere og frivillige?</a:t>
            </a:r>
          </a:p>
          <a:p>
            <a:pPr marL="1143000" lvl="2" indent="-228600">
              <a:buFont typeface="Arial" panose="020B0604020202020204" pitchFamily="34" charset="0"/>
              <a:buChar char="•"/>
            </a:pPr>
            <a:r>
              <a:rPr lang="en-US" sz="1000" baseline="0" dirty="0" smtClean="0"/>
              <a:t>Kan du og dine kolleger spores via internettet? Hvilke e-mailadresser bruger du? </a:t>
            </a:r>
          </a:p>
          <a:p>
            <a:pPr marL="1143000" lvl="2" indent="-228600">
              <a:buFont typeface="Arial" panose="020B0604020202020204" pitchFamily="34" charset="0"/>
              <a:buChar char="•"/>
            </a:pPr>
            <a:r>
              <a:rPr lang="en-US" sz="1000" baseline="0" dirty="0" smtClean="0"/>
              <a:t>Hvilke navne kan man spore bag din organisations Facebook- eller Twitter-konto?</a:t>
            </a:r>
          </a:p>
          <a:p>
            <a:pPr marL="1143000" lvl="2" indent="-228600">
              <a:buFont typeface="Arial" panose="020B0604020202020204" pitchFamily="34" charset="0"/>
              <a:buChar char="•"/>
            </a:pPr>
            <a:r>
              <a:rPr lang="en-US" sz="1000" baseline="0" dirty="0" smtClean="0"/>
              <a:t>Ved du, hvordan du indberetter hadefulde udtalelser?</a:t>
            </a:r>
          </a:p>
          <a:p>
            <a:pPr marL="0" lvl="0" indent="0">
              <a:buFont typeface="Arial" panose="020B0604020202020204" pitchFamily="34" charset="0"/>
              <a:buNone/>
            </a:pPr>
            <a:endParaRPr lang="da-DK" sz="1000" baseline="0" dirty="0" smtClean="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da-DK"/>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smtClean="0">
                <a:solidFill>
                  <a:schemeClr val="tx1"/>
                </a:solidFill>
                <a:effectLst/>
                <a:latin typeface="+mn-lt"/>
              </a:rPr>
              <a:t>SWOT (Strengths (styrker) , Weaknesses (svagheder), Opportunities (muligheder), Threats (trusler) tester hver handlingsplan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smtClean="0">
                <a:solidFill>
                  <a:schemeClr val="tx1"/>
                </a:solidFill>
                <a:effectLst/>
                <a:latin typeface="+mn-lt"/>
              </a:rPr>
              <a:t>Ved dagens afslutning vil du kunne lave en "Show and Tell", hvor praktikanter deler deres handlingsplaner Målgruppen og uddannelseseksperter har deres SWOT-hatte på, og kommenterer på planens styrker og svagheder, de fremlagte muligheder, f.eks. kommende</a:t>
            </a:r>
            <a:r>
              <a:rPr dirty="0" smtClean="0"/>
              <a:t> </a:t>
            </a:r>
            <a:r>
              <a:rPr lang="nl-NL" sz="1000" kern="1200" dirty="0" smtClean="0">
                <a:solidFill>
                  <a:schemeClr val="tx1"/>
                </a:solidFill>
                <a:effectLst/>
                <a:latin typeface="+mn-lt"/>
              </a:rPr>
              <a:t>aktuel begivenhed, der skal udnyttes (f.eks. religiøse helligdage), finansieringspuljer, der skal udnyttes, specifikke gratis onlineværktøjer, der skal bruges, relationer med den private sektor, der skal anvendes. Trusler - f.eks. at finde et meningsfuldt engagement, fastholde finansielle investeringer i arbejdet, få medarbejdere i andre civilsamfundsorganisationer med ombord.</a:t>
            </a:r>
            <a:endParaRPr lang="da-DK" sz="10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da-DK"/>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smtClean="0">
                <a:latin typeface="+mn-lt"/>
              </a:rPr>
              <a:t>Reflekter to og to om kvaliteten af din organisation i relation til din modfortælling.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Hvilken ny viden erhvervede du dig i dag?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Hvad vil du stille op med denne nye ekspertise? </a:t>
            </a:r>
            <a:endParaRPr lang="da-DK"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Er du udstyret til at begynde at udvikle en effektiv onlinekampagne?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Hvad har du behov for mere af? </a:t>
            </a:r>
            <a:endParaRPr lang="da-DK"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Hvem vil være i stand til at hjælpe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Du kan bruge en enkel SWOT-analyse for at analysere, hvilken ekstern ekspertise, der kan være nyttig for din organisation.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Dette er startpunktet for en søgning efter potentielle partnere. Du kan overveje både andre civilsamfundsorganisationer og f.eks. markedsføringsbureauer.</a:t>
            </a:r>
            <a:endParaRPr lang="da-DK" sz="1000" dirty="0" smtClean="0">
              <a:latin typeface="+mn-lt"/>
            </a:endParaRPr>
          </a:p>
          <a:p>
            <a:pPr marL="0" indent="0">
              <a:buFont typeface="Arial" panose="020B0604020202020204" pitchFamily="34" charset="0"/>
              <a:buNone/>
            </a:pPr>
            <a:endParaRPr lang="da-DK"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da-DK"/>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da-DK"/>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da-DK"/>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da-DK"/>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22-5-2017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22-5-2017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22-5-2017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22-5-2017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22-5-2017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22-5-2017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‹nr.›</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22-5-2017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‹nr.›</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en-US" sz="4000" b="1">
                <a:solidFill>
                  <a:srgbClr val="002060"/>
                </a:solidFill>
                <a:latin typeface="Verdana" panose="020B0604030504040204" pitchFamily="34" charset="0"/>
              </a:rPr>
              <a:t>Udvikling af onlinekampagner for modfortællinger og alternative fortællinger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n-US" sz="3200" dirty="0">
                <a:solidFill>
                  <a:srgbClr val="002060"/>
                </a:solidFill>
                <a:latin typeface="Corbel" panose="020B0503020204020204" pitchFamily="34" charset="0"/>
              </a:rPr>
              <a:t>Seminar: Program til styrkelse af civilsamfundet</a:t>
            </a:r>
            <a:endParaRPr lang="da-DK" sz="3200" dirty="0" smtClean="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rPr>
              <a:t>Beskrivelse af baggrunden</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09.45 – 10.30</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a:solidFill>
                  <a:srgbClr val="002060"/>
                </a:solidFill>
                <a:latin typeface="Verdana" panose="020B0604030504040204" pitchFamily="34" charset="0"/>
              </a:rPr>
              <a:t>Voldelig ekstremisme eller terroristiske budskaber</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smtClean="0">
                <a:latin typeface="Corbel" panose="020B0503020204020204" pitchFamily="34" charset="0"/>
              </a:rPr>
              <a:t>Plenumdiskussion</a:t>
            </a:r>
          </a:p>
          <a:p>
            <a:pPr marL="0" indent="0" algn="ctr">
              <a:buNone/>
            </a:pPr>
            <a:endParaRPr lang="da-DK" smtClean="0">
              <a:latin typeface="Corbel" panose="020B0503020204020204" pitchFamily="34" charset="0"/>
            </a:endParaRPr>
          </a:p>
          <a:p>
            <a:pPr marL="0" indent="0" algn="ctr">
              <a:buNone/>
            </a:pPr>
            <a:r>
              <a:rPr lang="en-US" b="1" smtClean="0">
                <a:latin typeface="Corbel" panose="020B0503020204020204" pitchFamily="34" charset="0"/>
              </a:rPr>
              <a:t>Hvilke former for online voldelige ekstremistiske eller terroristiske budskaber kender du?</a:t>
            </a:r>
            <a:r>
              <a:t/>
            </a:r>
            <a:br/>
            <a:endParaRPr lang="da-DK" b="1" smtClean="0">
              <a:latin typeface="Corbel" panose="020B0503020204020204" pitchFamily="34" charset="0"/>
            </a:endParaRPr>
          </a:p>
          <a:p>
            <a:pPr marL="0" indent="0" algn="ctr">
              <a:buNone/>
            </a:pPr>
            <a:r>
              <a:rPr lang="en-US" b="1" smtClean="0">
                <a:latin typeface="Corbel" panose="020B0503020204020204" pitchFamily="34" charset="0"/>
              </a:rPr>
              <a:t>Hvad er det, der tiltrækker din målgruppe? Hvorfor?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smtClean="0">
                <a:solidFill>
                  <a:srgbClr val="002060"/>
                </a:solidFill>
                <a:latin typeface="Verdana" panose="020B0604030504040204" pitchFamily="34" charset="0"/>
              </a:rPr>
              <a:t>Definition</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n-US" b="1">
                <a:solidFill>
                  <a:srgbClr val="002060"/>
                </a:solidFill>
                <a:latin typeface="Corbel" panose="020B0503020204020204" pitchFamily="34" charset="0"/>
              </a:rPr>
              <a:t>Voldelig ekstremisme</a:t>
            </a:r>
            <a:r>
              <a:t/>
            </a:r>
            <a:br/>
            <a:r>
              <a:rPr lang="en-US" smtClean="0">
                <a:latin typeface="Corbel" panose="020B0503020204020204" pitchFamily="34" charset="0"/>
              </a:rPr>
              <a:t>Fremme af, involvering i, forberedelse af eller på anden måde støtte til ideologisk motiveret eller begrundet vold med det formål at fremme sociale, økonomiske eller politiske mål</a:t>
            </a:r>
            <a:endParaRPr lang="da-DK">
              <a:latin typeface="Corbel" panose="020B0503020204020204" pitchFamily="34" charset="0"/>
            </a:endParaRPr>
          </a:p>
          <a:p>
            <a:endParaRPr lang="da-DK">
              <a:latin typeface="Corbel" panose="020B0503020204020204" pitchFamily="34" charset="0"/>
            </a:endParaRPr>
          </a:p>
          <a:p>
            <a:pPr marL="0" indent="0">
              <a:buNone/>
            </a:pPr>
            <a:r>
              <a:rPr lang="en-US" b="1" smtClean="0">
                <a:solidFill>
                  <a:srgbClr val="002060"/>
                </a:solidFill>
                <a:latin typeface="Corbel" panose="020B0503020204020204" pitchFamily="34" charset="0"/>
              </a:rPr>
              <a:t>Radikalisering</a:t>
            </a:r>
            <a:r>
              <a:t/>
            </a:r>
            <a:br/>
            <a:r>
              <a:rPr lang="en-US" smtClean="0">
                <a:latin typeface="Corbel" panose="020B0503020204020204" pitchFamily="34" charset="0"/>
              </a:rPr>
              <a:t>Stigende parathed til at forfølge og/eller støtte—om nødvendigt med udemokratiske midler—vidtrækkende forandringer i samfundet, der er i konflikt med, eller udgør en trussel mod den demokratiske orden</a:t>
            </a:r>
            <a:endParaRPr lang="da-DK">
              <a:latin typeface="Corbel" panose="020B0503020204020204" pitchFamily="34" charset="0"/>
            </a:endParaRPr>
          </a:p>
          <a:p>
            <a:endParaRPr lang="da-DK">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Sådan opfatter RAN radikalisering</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n-US" b="1">
                <a:latin typeface="Corbel" panose="020B0503020204020204" pitchFamily="34" charset="0"/>
              </a:rPr>
              <a:t>Radikalisering er en proces</a:t>
            </a:r>
            <a:endParaRPr lang="da-DK" b="1">
              <a:latin typeface="Corbel" panose="020B0503020204020204" pitchFamily="34" charset="0"/>
            </a:endParaRPr>
          </a:p>
          <a:p>
            <a:endParaRPr lang="da-DK">
              <a:latin typeface="Corbel" panose="020B0503020204020204" pitchFamily="34" charset="0"/>
            </a:endParaRPr>
          </a:p>
          <a:p>
            <a:pPr marL="0" indent="0">
              <a:buNone/>
            </a:pPr>
            <a:r>
              <a:rPr lang="en-US">
                <a:latin typeface="Corbel" panose="020B0503020204020204" pitchFamily="34" charset="0"/>
              </a:rPr>
              <a:t>Det er vigtigt at trække en skillelinje mellem idéer, også selv om de er ekstreme, og voldelige handlinger, der opstår af ekstreme idéer </a:t>
            </a:r>
            <a:endParaRPr lang="da-DK" smtClean="0">
              <a:latin typeface="Corbel" panose="020B0503020204020204" pitchFamily="34" charset="0"/>
            </a:endParaRPr>
          </a:p>
          <a:p>
            <a:pPr marL="0" indent="0">
              <a:buNone/>
            </a:pPr>
            <a:r>
              <a:rPr lang="en-US">
                <a:latin typeface="Corbel" panose="020B0503020204020204" pitchFamily="34" charset="0"/>
              </a:rPr>
              <a:t>Det er vigtigt at fokusere på evnen til også at foretage en velfunderet sondring mellem forskellige typer af vold</a:t>
            </a:r>
            <a:endParaRPr lang="da-DK">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a:solidFill>
                  <a:srgbClr val="002060"/>
                </a:solidFill>
                <a:latin typeface="Verdana" panose="020B0604030504040204" pitchFamily="34" charset="0"/>
              </a:rPr>
              <a:t>Hvordan skaber ekstremistiske grupper kontakt?</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dirty="0">
                <a:latin typeface="Corbel" panose="020B0503020204020204" pitchFamily="34" charset="0"/>
              </a:rPr>
              <a:t>Mange typer voldelige ekstremistiske fortællinger </a:t>
            </a:r>
            <a:endParaRPr lang="da-DK" dirty="0" smtClean="0">
              <a:latin typeface="Corbel" panose="020B0503020204020204" pitchFamily="34" charset="0"/>
            </a:endParaRPr>
          </a:p>
          <a:p>
            <a:r>
              <a:rPr lang="en-US" dirty="0" smtClean="0">
                <a:latin typeface="Corbel" panose="020B0503020204020204" pitchFamily="34" charset="0"/>
              </a:rPr>
              <a:t>Højreorienteret ekstremisme, religiøst inspireret ekstremisme</a:t>
            </a:r>
            <a:endParaRPr lang="da-DK" dirty="0">
              <a:latin typeface="Corbel" panose="020B0503020204020204" pitchFamily="34" charset="0"/>
            </a:endParaRPr>
          </a:p>
          <a:p>
            <a:r>
              <a:rPr lang="en-US" dirty="0" smtClean="0">
                <a:latin typeface="Corbel" panose="020B0503020204020204" pitchFamily="34" charset="0"/>
              </a:rPr>
              <a:t>Forskellige voldelige ekstremistiske ideologier har ofte kommunikationstilgange, der ligner hinanden:</a:t>
            </a:r>
          </a:p>
          <a:p>
            <a:pPr lvl="1"/>
            <a:r>
              <a:rPr lang="en-US" sz="2800" dirty="0" smtClean="0">
                <a:latin typeface="Corbel" panose="020B0503020204020204" pitchFamily="34" charset="0"/>
              </a:rPr>
              <a:t>Push-faktorer og pull-faktorer</a:t>
            </a:r>
          </a:p>
          <a:p>
            <a:pPr lvl="1"/>
            <a:r>
              <a:rPr lang="en-US" sz="2800" dirty="0" smtClean="0">
                <a:latin typeface="Corbel" panose="020B0503020204020204" pitchFamily="34" charset="0"/>
              </a:rPr>
              <a:t>Kombination af følelsesmæssig appel og meget rationelle argumenter </a:t>
            </a:r>
          </a:p>
          <a:p>
            <a:pPr lvl="1"/>
            <a:r>
              <a:rPr lang="en-US" sz="2800" dirty="0" smtClean="0">
                <a:latin typeface="Corbel" panose="020B0503020204020204" pitchFamily="34" charset="0"/>
              </a:rPr>
              <a:t>Hoved (rationel) + hjerte (følelser) + mave (intuition)</a:t>
            </a:r>
            <a:endParaRPr lang="da-DK"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3600" b="1" smtClean="0">
                <a:solidFill>
                  <a:srgbClr val="002060"/>
                </a:solidFill>
                <a:latin typeface="Verdana" panose="020B0604030504040204" pitchFamily="34" charset="0"/>
              </a:rPr>
              <a:t>Diskussion</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en-US" sz="3200" b="1" smtClean="0">
                <a:solidFill>
                  <a:srgbClr val="002060"/>
                </a:solidFill>
              </a:rPr>
              <a:t>Ekstremistisk</a:t>
            </a:r>
            <a:r>
              <a:t/>
            </a:r>
            <a:br/>
            <a:r>
              <a:rPr lang="en-US" sz="3200" b="1" smtClean="0">
                <a:solidFill>
                  <a:srgbClr val="002060"/>
                </a:solidFill>
              </a:rPr>
              <a:t>adfærd</a:t>
            </a:r>
          </a:p>
          <a:p>
            <a:pPr algn="ctr"/>
            <a:endParaRPr lang="da-DK" sz="3200" b="1" smtClean="0">
              <a:solidFill>
                <a:srgbClr val="002060"/>
              </a:solidFill>
            </a:endParaRPr>
          </a:p>
          <a:p>
            <a:pPr algn="ctr"/>
            <a:r>
              <a:rPr lang="en-US" sz="3200" b="1" smtClean="0">
                <a:solidFill>
                  <a:srgbClr val="002060"/>
                </a:solidFill>
              </a:rPr>
              <a:t>Rekruttering</a:t>
            </a:r>
          </a:p>
          <a:p>
            <a:pPr algn="ctr"/>
            <a:endParaRPr lang="da-DK" sz="3200" b="1" smtClean="0">
              <a:solidFill>
                <a:srgbClr val="002060"/>
              </a:solidFill>
            </a:endParaRPr>
          </a:p>
          <a:p>
            <a:pPr algn="ctr"/>
            <a:r>
              <a:rPr lang="en-US" sz="3200" b="1" smtClean="0">
                <a:solidFill>
                  <a:srgbClr val="002060"/>
                </a:solidFill>
              </a:rPr>
              <a:t>Opmærksomhedsskabelse</a:t>
            </a:r>
          </a:p>
          <a:p>
            <a:pPr algn="ctr"/>
            <a:endParaRPr lang="da-DK" sz="3200" b="1" smtClean="0">
              <a:solidFill>
                <a:srgbClr val="002060"/>
              </a:solidFill>
            </a:endParaRPr>
          </a:p>
          <a:p>
            <a:pPr algn="ctr"/>
            <a:r>
              <a:rPr lang="en-US" sz="3200" b="1" smtClean="0">
                <a:solidFill>
                  <a:srgbClr val="002060"/>
                </a:solidFill>
              </a:rPr>
              <a:t>Udsat</a:t>
            </a:r>
            <a:endParaRPr lang="da-DK" sz="3200" b="1">
              <a:solidFill>
                <a:srgbClr val="002060"/>
              </a:solidFill>
            </a:endParaRP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en-US" sz="2800" smtClean="0">
                  <a:solidFill>
                    <a:srgbClr val="FF0000"/>
                  </a:solidFill>
                </a:rPr>
                <a:t>Målgruppe?</a:t>
              </a:r>
              <a:endParaRPr lang="da-DK" sz="2800">
                <a:solidFill>
                  <a:srgbClr val="FF0000"/>
                </a:solidFill>
              </a:endParaRP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en-US" sz="2800" smtClean="0">
                  <a:solidFill>
                    <a:srgbClr val="FF0000"/>
                  </a:solidFill>
                </a:rPr>
                <a:t>1-til-1-tilgang?</a:t>
              </a:r>
              <a:endParaRPr lang="da-DK" sz="2800">
                <a:solidFill>
                  <a:srgbClr val="FF0000"/>
                </a:solidFill>
              </a:endParaRP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en-US" sz="2800" smtClean="0"/>
              <a:t>(Meget forenklet model)</a:t>
            </a:r>
            <a:endParaRPr lang="da-DK" sz="2800"/>
          </a:p>
        </p:txBody>
      </p:sp>
    </p:spTree>
    <p:extLst>
      <p:ext uri="{BB962C8B-B14F-4D97-AF65-F5344CB8AC3E}">
        <p14:creationId xmlns:p14="http://schemas.microsoft.com/office/powerpoint/2010/main" val="1143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en-GB" sz="4000" b="1" smtClean="0">
                <a:solidFill>
                  <a:srgbClr val="002060"/>
                </a:solidFill>
                <a:latin typeface="Verdana" panose="020B0604030504040204" pitchFamily="34" charset="0"/>
              </a:rPr>
              <a:t>Kan onlinekommunikation</a:t>
            </a:r>
            <a:r>
              <a:t/>
            </a:r>
            <a:br/>
            <a:r>
              <a:rPr lang="en-GB" sz="4000" b="1" smtClean="0">
                <a:solidFill>
                  <a:srgbClr val="002060"/>
                </a:solidFill>
                <a:latin typeface="Verdana" panose="020B0604030504040204" pitchFamily="34" charset="0"/>
              </a:rPr>
              <a:t>være et værktøj til indgreb?</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da-DK" b="1" smtClean="0">
              <a:latin typeface="Corbel" panose="020B0503020204020204" pitchFamily="34" charset="0"/>
            </a:endParaRPr>
          </a:p>
          <a:p>
            <a:pPr marL="0" indent="0" algn="ctr">
              <a:buNone/>
            </a:pPr>
            <a:endParaRPr lang="da-DK" b="1" smtClean="0">
              <a:latin typeface="Corbel" panose="020B0503020204020204" pitchFamily="34" charset="0"/>
            </a:endParaRPr>
          </a:p>
          <a:p>
            <a:pPr marL="0" indent="0" algn="ctr">
              <a:buNone/>
            </a:pPr>
            <a:r>
              <a:rPr lang="nl-NL" b="1" smtClean="0">
                <a:latin typeface="Corbel" panose="020B0503020204020204" pitchFamily="34" charset="0"/>
              </a:rPr>
              <a:t>“Mange ting kan opnås ved at genbruge, </a:t>
            </a:r>
            <a:endParaRPr lang="da-DK" b="1" smtClean="0">
              <a:latin typeface="Corbel" panose="020B0503020204020204" pitchFamily="34" charset="0"/>
            </a:endParaRPr>
          </a:p>
          <a:p>
            <a:pPr marL="0" indent="0" algn="ctr">
              <a:buNone/>
            </a:pPr>
            <a:r>
              <a:rPr lang="nl-NL" b="1" smtClean="0">
                <a:latin typeface="Corbel" panose="020B0503020204020204" pitchFamily="34" charset="0"/>
              </a:rPr>
              <a:t>tilpasse og bygge videre på  </a:t>
            </a:r>
          </a:p>
          <a:p>
            <a:pPr marL="0" indent="0" algn="ctr">
              <a:buNone/>
            </a:pPr>
            <a:r>
              <a:rPr lang="nl-NL" b="1" smtClean="0">
                <a:latin typeface="Corbel" panose="020B0503020204020204" pitchFamily="34" charset="0"/>
              </a:rPr>
              <a:t>andres vellykkede kampagner”</a:t>
            </a:r>
            <a:endParaRPr lang="da-DK" b="1"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nl-NL"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mtClean="0">
                <a:solidFill>
                  <a:srgbClr val="002060"/>
                </a:solidFill>
                <a:latin typeface="Verdana" panose="020B0604030504040204" pitchFamily="34" charset="0"/>
              </a:rPr>
              <a:t>Eksempel 1 #Notanotherbrother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nl-NL" sz="3200" b="1" smtClean="0">
                <a:solidFill>
                  <a:schemeClr val="bg1"/>
                </a:solidFill>
              </a:rPr>
              <a:t>Link…</a:t>
            </a:r>
            <a:endParaRPr lang="da-DK" sz="3200" b="1">
              <a:solidFill>
                <a:schemeClr val="bg1"/>
              </a:solidFill>
            </a:endParaRP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mtClean="0">
                <a:solidFill>
                  <a:srgbClr val="002060"/>
                </a:solidFill>
                <a:latin typeface="Verdana" panose="020B0604030504040204" pitchFamily="34" charset="0"/>
              </a:rPr>
              <a:t>Eksempel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a:solidFill>
                  <a:srgbClr val="002060"/>
                </a:solidFill>
                <a:latin typeface="Verdana" panose="020B0604030504040204" pitchFamily="34" charset="0"/>
              </a:rPr>
              <a:t>Mål</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smtClean="0">
                <a:latin typeface="Corbel" panose="020B0503020204020204" pitchFamily="34" charset="0"/>
              </a:rPr>
              <a:t>I dag vil vi introducere GAMMMA-modellen. Med denne metode får du hjælp til at opbygge en effektiv onlinekampagnestrategi for dine alternative fortællinger eller modfortællinger</a:t>
            </a:r>
          </a:p>
          <a:p>
            <a:r>
              <a:rPr lang="en-US" smtClean="0">
                <a:latin typeface="Corbel" panose="020B0503020204020204" pitchFamily="34" charset="0"/>
              </a:rPr>
              <a:t>Du vil lære, hvordan du bruger sociale medier som en del af din (online)kommunikationskampagne over for din målgruppe</a:t>
            </a:r>
            <a:endParaRPr lang="da-DK">
              <a:latin typeface="Corbel" panose="020B0503020204020204" pitchFamily="34" charset="0"/>
            </a:endParaRPr>
          </a:p>
          <a:p>
            <a:r>
              <a:rPr lang="en-US" smtClean="0">
                <a:latin typeface="Corbel" panose="020B0503020204020204" pitchFamily="34" charset="0"/>
              </a:rPr>
              <a:t>Du vil få at vide, hvordan du styrker dit positive budskab og inddrager din målgruppe</a:t>
            </a:r>
            <a:endParaRPr lang="da-DK">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smtClean="0">
                <a:solidFill>
                  <a:srgbClr val="002060"/>
                </a:solidFill>
                <a:latin typeface="Verdana" panose="020B0604030504040204" pitchFamily="34" charset="0"/>
              </a:rPr>
              <a:t>Eksempel 3</a:t>
            </a:r>
            <a:endParaRPr lang="da-DK" sz="4000" b="1"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Refleksion i plenum</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smtClean="0"/>
              <a:t>Hvad så du? Hvad følte du?</a:t>
            </a:r>
            <a:endParaRPr lang="da-DK" b="1"/>
          </a:p>
          <a:p>
            <a:endParaRPr lang="da-DK"/>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rPr>
              <a:t>Kaffepause</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10.30 – 11.00</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rPr>
              <a:t>Sådan udvikler du din onlinestrategi</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en-US" smtClean="0">
                <a:solidFill>
                  <a:srgbClr val="002060"/>
                </a:solidFill>
              </a:rPr>
              <a:t>11.00 – 14.30 (inkl. frokostpause) </a:t>
            </a:r>
            <a:endParaRPr lang="da-DK">
              <a:solidFill>
                <a:srgbClr val="00206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en-US" sz="4000" b="1">
                <a:solidFill>
                  <a:srgbClr val="002060"/>
                </a:solidFill>
                <a:latin typeface="Verdana" panose="020B0604030504040204" pitchFamily="34" charset="0"/>
              </a:rPr>
              <a:t>Onlinekampagner: hvorfor?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b="1" smtClean="0">
                <a:latin typeface="Corbel" panose="020B0503020204020204" pitchFamily="34" charset="0"/>
              </a:rPr>
              <a:t>Du gør det muligt for folk at blive hørt</a:t>
            </a:r>
          </a:p>
          <a:p>
            <a:r>
              <a:rPr lang="en-US" b="1">
                <a:latin typeface="Corbel" panose="020B0503020204020204" pitchFamily="34" charset="0"/>
              </a:rPr>
              <a:t>Du oplyser din målgruppe</a:t>
            </a:r>
          </a:p>
          <a:p>
            <a:r>
              <a:rPr lang="en-US" b="1">
                <a:latin typeface="Corbel" panose="020B0503020204020204" pitchFamily="34" charset="0"/>
              </a:rPr>
              <a:t>Du opbygger et netværk</a:t>
            </a:r>
          </a:p>
          <a:p>
            <a:endParaRPr lang="da-DK" sz="2400" smtClean="0">
              <a:latin typeface="Verdana" panose="020B0604030504040204" pitchFamily="34" charset="0"/>
              <a:ea typeface="Verdana" panose="020B0604030504040204" pitchFamily="34" charset="0"/>
              <a:cs typeface="Verdana" panose="020B0604030504040204" pitchFamily="34" charset="0"/>
            </a:endParaRPr>
          </a:p>
          <a:p>
            <a:endParaRPr lang="da-DK"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Kommunikationsstrategier </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en-US" sz="4000" b="1" smtClean="0">
                <a:latin typeface="Corbel" panose="020B0503020204020204" pitchFamily="34" charset="0"/>
              </a:rPr>
              <a:t>Kampagner</a:t>
            </a:r>
            <a:endParaRPr lang="da-DK"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n-US" sz="4000" b="1" smtClean="0">
                <a:latin typeface="Corbel" panose="020B0503020204020204" pitchFamily="34" charset="0"/>
              </a:rPr>
              <a:t>Daglig</a:t>
            </a:r>
            <a:endParaRPr lang="da-DK"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n-US" sz="4000" b="1" smtClean="0">
                <a:solidFill>
                  <a:schemeClr val="bg1"/>
                </a:solidFill>
                <a:latin typeface="Corbel" panose="020B0503020204020204" pitchFamily="34" charset="0"/>
              </a:rPr>
              <a:t>Reaktion </a:t>
            </a:r>
            <a:endParaRPr lang="da-DK"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Arbejdsprincipper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n-US" smtClean="0">
                <a:latin typeface="Corbel" panose="020B0503020204020204" pitchFamily="34" charset="0"/>
              </a:rPr>
              <a:t>Ikke så meget teori – masser af praksis</a:t>
            </a:r>
          </a:p>
          <a:p>
            <a:r>
              <a:rPr lang="en-US">
                <a:latin typeface="Corbel" panose="020B0503020204020204" pitchFamily="34" charset="0"/>
              </a:rPr>
              <a:t>Learning by doing</a:t>
            </a:r>
          </a:p>
          <a:p>
            <a:r>
              <a:rPr lang="en-US" smtClean="0">
                <a:latin typeface="Corbel" panose="020B0503020204020204" pitchFamily="34" charset="0"/>
              </a:rPr>
              <a:t>Tage ved lære af både succes og fiasko</a:t>
            </a:r>
          </a:p>
          <a:p>
            <a:r>
              <a:rPr lang="en-US">
                <a:latin typeface="Corbel" panose="020B0503020204020204" pitchFamily="34" charset="0"/>
              </a:rPr>
              <a:t>Lære af hinanden</a:t>
            </a:r>
          </a:p>
          <a:p>
            <a:r>
              <a:rPr lang="en-US">
                <a:latin typeface="Corbel" panose="020B0503020204020204" pitchFamily="34" charset="0"/>
              </a:rPr>
              <a:t>Du er allerede eksperten!</a:t>
            </a:r>
            <a:endParaRPr lang="da-DK">
              <a:latin typeface="Corbel" panose="020B0503020204020204" pitchFamily="34" charset="0"/>
            </a:endParaRPr>
          </a:p>
          <a:p>
            <a:endParaRPr lang="da-DK">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rPr>
              <a:t>Kampagnestrategi</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en-US" b="1" dirty="0" smtClean="0">
                <a:latin typeface="Corbel" panose="020B0503020204020204" pitchFamily="34" charset="0"/>
              </a:rPr>
              <a:t>Hvad er dit mål?</a:t>
            </a:r>
          </a:p>
          <a:p>
            <a:pPr marL="514350" indent="-514350">
              <a:buFont typeface="+mj-lt"/>
              <a:buAutoNum type="arabicPeriod"/>
            </a:pPr>
            <a:r>
              <a:rPr lang="en-US" b="1" dirty="0" smtClean="0">
                <a:latin typeface="Corbel" panose="020B0503020204020204" pitchFamily="34" charset="0"/>
              </a:rPr>
              <a:t>Hvem er din målgruppe?</a:t>
            </a:r>
          </a:p>
          <a:p>
            <a:pPr marL="514350" indent="-514350">
              <a:buFont typeface="+mj-lt"/>
              <a:buAutoNum type="arabicPeriod"/>
            </a:pPr>
            <a:r>
              <a:rPr lang="en-US" b="1" dirty="0" smtClean="0">
                <a:latin typeface="Corbel" panose="020B0503020204020204" pitchFamily="34" charset="0"/>
              </a:rPr>
              <a:t>Hvad er dit budskab?</a:t>
            </a:r>
          </a:p>
          <a:p>
            <a:pPr marL="514350" indent="-514350">
              <a:buFont typeface="+mj-lt"/>
              <a:buAutoNum type="arabicPeriod"/>
            </a:pPr>
            <a:r>
              <a:rPr lang="en-US" b="1" dirty="0" smtClean="0">
                <a:latin typeface="Corbel" panose="020B0503020204020204" pitchFamily="34" charset="0"/>
              </a:rPr>
              <a:t>Hvem er din budbringer?</a:t>
            </a:r>
          </a:p>
          <a:p>
            <a:pPr marL="514350" indent="-514350">
              <a:buFont typeface="+mj-lt"/>
              <a:buAutoNum type="arabicPeriod"/>
            </a:pPr>
            <a:endParaRPr lang="da-DK" dirty="0">
              <a:latin typeface="Corbel" panose="020B0503020204020204" pitchFamily="34" charset="0"/>
            </a:endParaRPr>
          </a:p>
          <a:p>
            <a:pPr marL="0" indent="0">
              <a:buNone/>
            </a:pPr>
            <a:r>
              <a:rPr lang="en-US" dirty="0" smtClean="0">
                <a:latin typeface="Corbel" panose="020B0503020204020204" pitchFamily="34" charset="0"/>
              </a:rPr>
              <a:t>Besvarelse af disse spørgsmål vil hjælpe dig med at opbygge en effektiv onlinekampagnestrategi omkring dine alternative fortællinger eller modfortællinger</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Tree>
    <p:extLst>
      <p:ext uri="{BB962C8B-B14F-4D97-AF65-F5344CB8AC3E}">
        <p14:creationId xmlns:p14="http://schemas.microsoft.com/office/powerpoint/2010/main" val="4106008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GB" sz="4000" b="1">
                <a:solidFill>
                  <a:srgbClr val="002060"/>
                </a:solidFill>
                <a:latin typeface="Verdana" panose="020B0604030504040204" pitchFamily="34" charset="0"/>
              </a:rPr>
              <a:t>Hvad er dit mål?</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en-GB" smtClean="0">
                <a:latin typeface="Corbel" panose="020B0503020204020204" pitchFamily="34" charset="0"/>
              </a:rPr>
              <a:t>Status i plenum</a:t>
            </a:r>
          </a:p>
          <a:p>
            <a:pPr marL="0" indent="0" algn="ctr">
              <a:buNone/>
            </a:pPr>
            <a:endParaRPr lang="da-DK" smtClean="0">
              <a:latin typeface="Corbel" panose="020B0503020204020204" pitchFamily="34" charset="0"/>
            </a:endParaRPr>
          </a:p>
          <a:p>
            <a:pPr marL="0" indent="0" algn="ctr">
              <a:buNone/>
            </a:pPr>
            <a:r>
              <a:rPr lang="en-GB" b="1" smtClean="0">
                <a:latin typeface="Corbel" panose="020B0503020204020204" pitchFamily="34" charset="0"/>
              </a:rPr>
              <a:t>At give information, fakta og tal? </a:t>
            </a:r>
          </a:p>
          <a:p>
            <a:pPr marL="0" indent="0" algn="ctr">
              <a:buNone/>
            </a:pPr>
            <a:r>
              <a:rPr lang="en-GB" b="1">
                <a:latin typeface="Corbel" panose="020B0503020204020204" pitchFamily="34" charset="0"/>
              </a:rPr>
              <a:t>At inddrage folk? </a:t>
            </a:r>
          </a:p>
          <a:p>
            <a:pPr marL="0" indent="0" algn="ctr">
              <a:buNone/>
            </a:pPr>
            <a:r>
              <a:rPr lang="en-GB" b="1">
                <a:latin typeface="Corbel" panose="020B0503020204020204" pitchFamily="34" charset="0"/>
              </a:rPr>
              <a:t>At afmystificere besnærende ekstremistiske budskaber?</a:t>
            </a:r>
            <a:endParaRPr lang="da-DK" b="1">
              <a:latin typeface="Corbel" panose="020B0503020204020204" pitchFamily="34" charset="0"/>
            </a:endParaRPr>
          </a:p>
          <a:p>
            <a:pPr marL="0" indent="0" algn="ctr">
              <a:buNone/>
            </a:pPr>
            <a:r>
              <a:rPr lang="en-GB" b="1">
                <a:latin typeface="Corbel" panose="020B0503020204020204" pitchFamily="34" charset="0"/>
              </a:rPr>
              <a:t>Afradikaliseing?</a:t>
            </a:r>
          </a:p>
          <a:p>
            <a:pPr marL="0" indent="0" algn="ctr">
              <a:buNone/>
            </a:pPr>
            <a:r>
              <a:rPr lang="en-GB" smtClean="0">
                <a:latin typeface="Corbel" panose="020B0503020204020204" pitchFamily="34" charset="0"/>
              </a:rPr>
              <a:t>…?</a:t>
            </a:r>
            <a:endParaRPr lang="da-DK">
              <a:latin typeface="Corbel" panose="020B0503020204020204" pitchFamily="34" charset="0"/>
            </a:endParaRPr>
          </a:p>
          <a:p>
            <a:pPr marL="0" lvl="0" indent="0">
              <a:buNone/>
            </a:pPr>
            <a:endParaRPr lang="da-DK">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Mål: Hvor starter jeg?</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smtClean="0">
                <a:latin typeface="Corbel" panose="020B0503020204020204" pitchFamily="34" charset="0"/>
              </a:rPr>
              <a:t>DIN unikke kapacitet eller mulighed                 Hvorfor DIG?</a:t>
            </a:r>
          </a:p>
          <a:p>
            <a:pPr marL="0" indent="0">
              <a:buNone/>
            </a:pPr>
            <a:endParaRPr lang="da-DK" b="1">
              <a:latin typeface="Corbel" panose="020B0503020204020204" pitchFamily="34" charset="0"/>
            </a:endParaRPr>
          </a:p>
          <a:p>
            <a:pPr marL="0" indent="0" algn="ctr">
              <a:buNone/>
            </a:pPr>
            <a:r>
              <a:rPr lang="en-US" b="1" smtClean="0">
                <a:latin typeface="Corbel" panose="020B0503020204020204" pitchFamily="34" charset="0"/>
              </a:rPr>
              <a:t>Målet er </a:t>
            </a:r>
            <a:r>
              <a:rPr lang="en-US" b="1" u="sng" smtClean="0">
                <a:latin typeface="Corbel" panose="020B0503020204020204" pitchFamily="34" charset="0"/>
              </a:rPr>
              <a:t>altid</a:t>
            </a:r>
            <a:r>
              <a:rPr lang="en-US" b="1" smtClean="0">
                <a:latin typeface="Corbel" panose="020B0503020204020204" pitchFamily="34" charset="0"/>
              </a:rPr>
              <a:t> adfærdsændring</a:t>
            </a:r>
          </a:p>
          <a:p>
            <a:pPr marL="0" indent="0" algn="ctr">
              <a:buNone/>
            </a:pPr>
            <a:r>
              <a:rPr lang="en-US" smtClean="0">
                <a:latin typeface="Corbel" panose="020B0503020204020204" pitchFamily="34" charset="0"/>
              </a:rPr>
              <a:t>At starte eller udvise en ny adfærd</a:t>
            </a:r>
          </a:p>
          <a:p>
            <a:pPr marL="0" indent="0" algn="ctr">
              <a:buNone/>
            </a:pPr>
            <a:r>
              <a:rPr lang="en-US" smtClean="0">
                <a:latin typeface="Corbel" panose="020B0503020204020204" pitchFamily="34" charset="0"/>
              </a:rPr>
              <a:t>At holde op med at gøre noget ødelæggende</a:t>
            </a:r>
          </a:p>
          <a:p>
            <a:pPr marL="0" indent="0" algn="ctr">
              <a:buNone/>
            </a:pPr>
            <a:r>
              <a:rPr lang="en-US" smtClean="0">
                <a:latin typeface="Corbel" panose="020B0503020204020204" pitchFamily="34" charset="0"/>
              </a:rPr>
              <a:t>At forhindre, at der opstår en negativ eller skadelig adfærd</a:t>
            </a:r>
          </a:p>
          <a:p>
            <a:pPr marL="0" indent="0" algn="ctr">
              <a:buNone/>
            </a:pPr>
            <a:r>
              <a:rPr lang="en-US" smtClean="0">
                <a:latin typeface="Corbel" panose="020B0503020204020204" pitchFamily="34" charset="0"/>
              </a:rPr>
              <a:t>At ændre eksisterende adfærd</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Definér dit mål</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n-US" smtClean="0">
                <a:latin typeface="Corbel" panose="020B0503020204020204" pitchFamily="34" charset="0"/>
              </a:rPr>
              <a:t>Hvordan definerer du klare mål og indikatorer for succes</a:t>
            </a:r>
          </a:p>
          <a:p>
            <a:pPr marL="0" indent="0">
              <a:buNone/>
            </a:pPr>
            <a:endParaRPr lang="da-DK">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rPr>
              <a:t>Gør det målbart</a:t>
            </a:r>
          </a:p>
          <a:p>
            <a:pPr marL="457200" indent="-457200">
              <a:buFont typeface="+mj-lt"/>
              <a:buAutoNum type="arabicPeriod"/>
            </a:pPr>
            <a:r>
              <a:rPr lang="en-US" b="1" smtClean="0">
                <a:latin typeface="Corbel" panose="020B0503020204020204" pitchFamily="34" charset="0"/>
              </a:rPr>
              <a:t>Gør det småt</a:t>
            </a:r>
          </a:p>
          <a:p>
            <a:pPr marL="457200" indent="-457200">
              <a:buFont typeface="+mj-lt"/>
              <a:buAutoNum type="arabicPeriod"/>
            </a:pPr>
            <a:r>
              <a:rPr lang="en-US" b="1" smtClean="0">
                <a:latin typeface="Corbel" panose="020B0503020204020204" pitchFamily="34" charset="0"/>
              </a:rPr>
              <a:t>Gør det enkelt og konkret</a:t>
            </a:r>
          </a:p>
          <a:p>
            <a:pPr marL="457200" indent="-457200">
              <a:buFont typeface="+mj-lt"/>
              <a:buAutoNum type="arabicPeriod"/>
            </a:pPr>
            <a:r>
              <a:rPr lang="en-US" b="1" smtClean="0">
                <a:latin typeface="Corbel" panose="020B0503020204020204" pitchFamily="34" charset="0"/>
              </a:rPr>
              <a:t>Gør det tidsbegrænset</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Eksempel på intelligente målsætninger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a:bodyPr>
          <a:lstStyle/>
          <a:p>
            <a:r>
              <a:rPr lang="en-US" b="1" smtClean="0">
                <a:latin typeface="Corbel" panose="020B0503020204020204" pitchFamily="34" charset="0"/>
              </a:rPr>
              <a:t>Vanskeligt at opnå</a:t>
            </a:r>
            <a:r>
              <a:t/>
            </a:r>
            <a:br/>
            <a:r>
              <a:rPr lang="en-US" smtClean="0">
                <a:latin typeface="Corbel" panose="020B0503020204020204" pitchFamily="34" charset="0"/>
              </a:rPr>
              <a:t>30 % reduktion senest i maj 2017 i antallet af muslimske mænd mellem 35-45 fra Birmingham og Tower Hamlets, der rejser til Tyrkiet/Syrien/Irak for at blive udenlandske terroristkrigere.</a:t>
            </a:r>
          </a:p>
          <a:p>
            <a:endParaRPr lang="da-DK">
              <a:latin typeface="Corbel" panose="020B0503020204020204" pitchFamily="34" charset="0"/>
            </a:endParaRPr>
          </a:p>
          <a:p>
            <a:r>
              <a:rPr lang="en-US" b="1" smtClean="0">
                <a:latin typeface="Corbel" panose="020B0503020204020204" pitchFamily="34" charset="0"/>
              </a:rPr>
              <a:t>Realistisk at opnå</a:t>
            </a:r>
            <a:r>
              <a:t/>
            </a:r>
            <a:br/>
            <a:r>
              <a:rPr lang="en-US" smtClean="0">
                <a:latin typeface="Corbel" panose="020B0503020204020204" pitchFamily="34" charset="0"/>
              </a:rPr>
              <a:t>En stigning over seks måneder på 65 % i antallet af 13-18-årige piger fra South Thanet, der kontakter din telefonlinje for at få råd om en veninde eller risikoen for at blive radikaliseret af højreorienterede voldelige ekstremistiske grupper for at reducere antallet af personer, der radikaliseres i dit område.</a:t>
            </a:r>
          </a:p>
          <a:p>
            <a:endParaRPr lang="da-DK">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Øvelse</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dirty="0" smtClean="0">
                <a:latin typeface="Corbel" panose="020B0503020204020204" pitchFamily="34" charset="0"/>
              </a:rPr>
              <a:t>Individuel forberedelse (10 min.)</a:t>
            </a:r>
          </a:p>
          <a:p>
            <a:pPr marL="0" indent="0" algn="ctr">
              <a:buNone/>
            </a:pPr>
            <a:r>
              <a:rPr lang="en-US" b="1" dirty="0" smtClean="0">
                <a:latin typeface="Corbel" panose="020B0503020204020204" pitchFamily="34" charset="0"/>
              </a:rPr>
              <a:t>Definer målet for (den nuværende onlinekampagne af) din organisation</a:t>
            </a:r>
            <a:endParaRPr lang="da-DK" b="1" dirty="0" smtClean="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b="1" dirty="0" smtClean="0">
                <a:latin typeface="Corbel" panose="020B0503020204020204" pitchFamily="34" charset="0"/>
              </a:rPr>
              <a:t>Gør det målbart, småt, enkelt og konkret, tidsbegrænset</a:t>
            </a:r>
          </a:p>
          <a:p>
            <a:pPr marL="0" indent="0" algn="ctr">
              <a:buNone/>
            </a:pPr>
            <a:r>
              <a:rPr lang="en-US" dirty="0" smtClean="0">
                <a:latin typeface="Corbel" panose="020B0503020204020204" pitchFamily="34" charset="0"/>
              </a:rPr>
              <a:t>Sammenlign resultaterne i små grupper på hver 3 personer (10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en-US" sz="4000" b="1" smtClean="0">
                <a:solidFill>
                  <a:srgbClr val="002060"/>
                </a:solidFill>
                <a:latin typeface="Verdana" panose="020B0604030504040204" pitchFamily="34" charset="0"/>
              </a:rPr>
              <a:t>Hvem er din målgruppe?</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da-DK">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smtClean="0">
                <a:latin typeface="Corbel" panose="020B0503020204020204" pitchFamily="34" charset="0"/>
              </a:rPr>
              <a:t>Hvordan modtager og overfører den oplysninger?</a:t>
            </a:r>
          </a:p>
          <a:p>
            <a:pPr marL="285750" lvl="0" indent="-285750">
              <a:buFont typeface="Arial" charset="0"/>
              <a:buChar char="•"/>
            </a:pPr>
            <a:r>
              <a:rPr lang="en-US" smtClean="0">
                <a:latin typeface="Corbel" panose="020B0503020204020204" pitchFamily="34" charset="0"/>
              </a:rPr>
              <a:t>Hvad er dens online-miljø?</a:t>
            </a:r>
            <a:endParaRPr lang="da-DK">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a:latin typeface="Corbel" panose="020B0503020204020204" pitchFamily="34" charset="0"/>
              </a:rPr>
              <a:t>Hvilke omstændigheder lever den under?</a:t>
            </a:r>
          </a:p>
          <a:p>
            <a:pPr marL="285750" lvl="0" indent="-285750">
              <a:buFont typeface="Arial" charset="0"/>
              <a:buChar char="•"/>
            </a:pPr>
            <a:r>
              <a:rPr lang="en-US">
                <a:latin typeface="Corbel" panose="020B0503020204020204" pitchFamily="34" charset="0"/>
              </a:rPr>
              <a:t>Hvilket sprog gør den brug af?</a:t>
            </a:r>
          </a:p>
          <a:p>
            <a:pPr marL="285750" lvl="0" indent="-285750">
              <a:buFont typeface="Arial" charset="0"/>
              <a:buChar char="•"/>
            </a:pPr>
            <a:r>
              <a:rPr lang="en-US">
                <a:latin typeface="Corbel" panose="020B0503020204020204" pitchFamily="34" charset="0"/>
              </a:rPr>
              <a:t>Hvad er dens erkendelsesevne?</a:t>
            </a:r>
            <a:endParaRPr lang="da-DK">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en-US" b="1">
                <a:solidFill>
                  <a:srgbClr val="002060"/>
                </a:solidFill>
                <a:latin typeface="Verdana" panose="020B0604030504040204" pitchFamily="34" charset="0"/>
              </a:rPr>
              <a:t>Kender du din målgruppe godt</a:t>
            </a:r>
            <a:r>
              <a:rPr lang="en-US" b="1" smtClean="0">
                <a:solidFill>
                  <a:srgbClr val="002060"/>
                </a:solidFill>
                <a:latin typeface="Verdana" panose="020B0604030504040204" pitchFamily="34" charset="0"/>
              </a:rPr>
              <a:t>?</a:t>
            </a:r>
            <a:endParaRPr lang="da-DK"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en-US" dirty="0" smtClean="0">
                <a:latin typeface="Corbel" panose="020B0503020204020204" pitchFamily="34" charset="0"/>
              </a:rPr>
              <a:t>Øvelse</a:t>
            </a:r>
          </a:p>
          <a:p>
            <a:pPr marL="0" indent="0">
              <a:buNone/>
            </a:pPr>
            <a:r>
              <a:rPr lang="en-US" b="1" dirty="0" smtClean="0">
                <a:latin typeface="Corbel" panose="020B0503020204020204" pitchFamily="34" charset="0"/>
              </a:rPr>
              <a:t>Del jer op i 3 eller 4 grupper</a:t>
            </a:r>
          </a:p>
          <a:p>
            <a:pPr marL="0" indent="0">
              <a:buNone/>
            </a:pPr>
            <a:r>
              <a:rPr lang="en-US" b="1" dirty="0" smtClean="0">
                <a:latin typeface="Corbel" panose="020B0503020204020204" pitchFamily="34" charset="0"/>
              </a:rPr>
              <a:t>Hvis din målgruppe er 1 person…</a:t>
            </a:r>
            <a:endParaRPr lang="da-DK" b="1" dirty="0">
              <a:latin typeface="Corbel" panose="020B0503020204020204" pitchFamily="34" charset="0"/>
            </a:endParaRPr>
          </a:p>
          <a:p>
            <a:pPr marL="0" indent="0">
              <a:buNone/>
            </a:pPr>
            <a:r>
              <a:rPr lang="en-US" b="1" dirty="0" smtClean="0">
                <a:latin typeface="Corbel" panose="020B0503020204020204" pitchFamily="34" charset="0"/>
              </a:rPr>
              <a:t>Lav en tegning</a:t>
            </a:r>
          </a:p>
          <a:p>
            <a:pPr marL="0" indent="0">
              <a:buNone/>
            </a:pPr>
            <a:r>
              <a:rPr lang="en-US" b="1" dirty="0" smtClean="0">
                <a:latin typeface="Corbel" panose="020B0503020204020204" pitchFamily="34" charset="0"/>
              </a:rPr>
              <a:t>Diskuter den pågældendes karakteristika med din gruppe</a:t>
            </a:r>
          </a:p>
          <a:p>
            <a:pPr marL="0" indent="0">
              <a:buNone/>
            </a:pPr>
            <a:r>
              <a:rPr lang="en-US" b="1" dirty="0" smtClean="0">
                <a:latin typeface="Corbel" panose="020B0503020204020204" pitchFamily="34" charset="0"/>
              </a:rPr>
              <a:t>Stil hinanden spørgsmål, der er med til at gøre billedet mere detaljeret</a:t>
            </a:r>
          </a:p>
          <a:p>
            <a:pPr marL="0" indent="0">
              <a:buNone/>
            </a:pPr>
            <a:r>
              <a:rPr lang="en-US" dirty="0" smtClean="0">
                <a:latin typeface="Corbel" panose="020B0503020204020204" pitchFamily="34" charset="0"/>
              </a:rPr>
              <a:t>20 min.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n-US" sz="8800" b="1" smtClean="0"/>
                <a:t>?</a:t>
              </a:r>
              <a:endParaRPr lang="da-DK"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en-US" sz="3200" b="1" smtClean="0">
                <a:solidFill>
                  <a:srgbClr val="FF0000"/>
                </a:solidFill>
              </a:rPr>
              <a:t>Hvem er du?</a:t>
            </a:r>
            <a:endParaRPr lang="da-DK" sz="3200" b="1">
              <a:solidFill>
                <a:srgbClr val="FF0000"/>
              </a:solidFill>
            </a:endParaRPr>
          </a:p>
        </p:txBody>
      </p:sp>
    </p:spTree>
    <p:extLst>
      <p:ext uri="{BB962C8B-B14F-4D97-AF65-F5344CB8AC3E}">
        <p14:creationId xmlns:p14="http://schemas.microsoft.com/office/powerpoint/2010/main" val="170471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lnSpcReduction="10000"/>
          </a:bodyPr>
          <a:lstStyle/>
          <a:p>
            <a:pPr marL="0" indent="0" algn="ctr">
              <a:buNone/>
            </a:pPr>
            <a:r>
              <a:rPr dirty="0" smtClean="0"/>
              <a:t>Partnere</a:t>
            </a:r>
            <a:endParaRPr lang="da-DK"/>
          </a:p>
        </p:txBody>
      </p:sp>
      <p:sp>
        <p:nvSpPr>
          <p:cNvPr id="2" name="Titel 1"/>
          <p:cNvSpPr>
            <a:spLocks noGrp="1"/>
          </p:cNvSpPr>
          <p:nvPr>
            <p:ph type="title"/>
          </p:nvPr>
        </p:nvSpPr>
        <p:spPr>
          <a:xfrm>
            <a:off x="838200" y="365125"/>
            <a:ext cx="11353800" cy="1325563"/>
          </a:xfrm>
        </p:spPr>
        <p:txBody>
          <a:bodyPr>
            <a:normAutofit/>
          </a:bodyPr>
          <a:lstStyle/>
          <a:p>
            <a:r>
              <a:rPr lang="en-US" sz="3600" b="1" smtClean="0">
                <a:solidFill>
                  <a:srgbClr val="002060"/>
                </a:solidFill>
                <a:latin typeface="Verdana" panose="020B0604030504040204" pitchFamily="34" charset="0"/>
              </a:rPr>
              <a:t>Program til styrkelse af civilsamfundet</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lnSpcReduction="10000"/>
          </a:bodyPr>
          <a:lstStyle/>
          <a:p>
            <a:r>
              <a:rPr lang="en-GB" b="1" smtClean="0">
                <a:solidFill>
                  <a:srgbClr val="002060"/>
                </a:solidFill>
                <a:latin typeface="Corbel" panose="020B0503020204020204" pitchFamily="34" charset="0"/>
              </a:rPr>
              <a:t>Formål: </a:t>
            </a:r>
            <a:r>
              <a:rPr lang="en-GB" smtClean="0">
                <a:latin typeface="Corbel" panose="020B0503020204020204" pitchFamily="34" charset="0"/>
              </a:rPr>
              <a:t>Støtte de lokale civilsamfund i at imødegå voldelig ekstremisme online</a:t>
            </a:r>
          </a:p>
          <a:p>
            <a:r>
              <a:rPr lang="en-GB" b="1" smtClean="0">
                <a:solidFill>
                  <a:srgbClr val="002060"/>
                </a:solidFill>
                <a:latin typeface="Corbel" panose="020B0503020204020204" pitchFamily="34" charset="0"/>
              </a:rPr>
              <a:t>Lanceret</a:t>
            </a:r>
            <a:r>
              <a:rPr dirty="0" smtClean="0"/>
              <a:t> </a:t>
            </a:r>
            <a:r>
              <a:rPr lang="en-GB" smtClean="0">
                <a:latin typeface="Corbel" panose="020B0503020204020204" pitchFamily="34" charset="0"/>
              </a:rPr>
              <a:t>af Europa-Kommissionen på det 2.</a:t>
            </a:r>
            <a:r>
              <a:rPr dirty="0" smtClean="0"/>
              <a:t> </a:t>
            </a:r>
            <a:r>
              <a:rPr lang="en-GB">
                <a:latin typeface="Corbel" panose="020B0503020204020204" pitchFamily="34" charset="0"/>
              </a:rPr>
              <a:t>EU Internet Forum, den 8. december 2016</a:t>
            </a:r>
          </a:p>
          <a:p>
            <a:r>
              <a:rPr lang="en-GB" b="1" smtClean="0">
                <a:solidFill>
                  <a:srgbClr val="002060"/>
                </a:solidFill>
                <a:latin typeface="Corbel" panose="020B0503020204020204" pitchFamily="34" charset="0"/>
              </a:rPr>
              <a:t>Nu: </a:t>
            </a:r>
            <a:r>
              <a:rPr lang="en-GB" smtClean="0">
                <a:latin typeface="Corbel" panose="020B0503020204020204" pitchFamily="34" charset="0"/>
              </a:rPr>
              <a:t>Udvikling af netværk + uddannelsesprogram i EU-lande </a:t>
            </a:r>
          </a:p>
          <a:p>
            <a:r>
              <a:rPr lang="en-US" b="1" smtClean="0">
                <a:solidFill>
                  <a:srgbClr val="002060"/>
                </a:solidFill>
                <a:latin typeface="Corbel" panose="020B0503020204020204" pitchFamily="34" charset="0"/>
              </a:rPr>
              <a:t>Næste: </a:t>
            </a:r>
            <a:r>
              <a:rPr lang="en-US" smtClean="0">
                <a:latin typeface="Corbel" panose="020B0503020204020204" pitchFamily="34" charset="0"/>
              </a:rPr>
              <a:t>Indkaldelse af forslag</a:t>
            </a:r>
            <a:endParaRPr lang="da-DK">
              <a:latin typeface="Corbel" panose="020B050302020402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dirty="0" smtClean="0"/>
              <a:t>Support</a:t>
            </a:r>
            <a:endParaRPr lang="da-DK"/>
          </a:p>
        </p:txBody>
      </p:sp>
    </p:spTree>
    <p:extLst>
      <p:ext uri="{BB962C8B-B14F-4D97-AF65-F5344CB8AC3E}">
        <p14:creationId xmlns:p14="http://schemas.microsoft.com/office/powerpoint/2010/main" val="605762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dirty="0">
                <a:solidFill>
                  <a:srgbClr val="002060"/>
                </a:solidFill>
                <a:latin typeface="Verdana" panose="020B0604030504040204" pitchFamily="34" charset="0"/>
              </a:rPr>
              <a:t>Hvad skal du gøre, og hvad skal du ikke gøre</a:t>
            </a:r>
            <a:endParaRPr lang="da-DK"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n-US" dirty="0" smtClean="0">
                <a:latin typeface="Corbel" panose="020B0503020204020204" pitchFamily="34" charset="0"/>
              </a:rPr>
              <a:t>Målgruppe</a:t>
            </a:r>
          </a:p>
          <a:p>
            <a:r>
              <a:rPr lang="en-US" dirty="0" smtClean="0">
                <a:latin typeface="Corbel" panose="020B0503020204020204" pitchFamily="34" charset="0"/>
              </a:rPr>
              <a:t>Mediekanaler</a:t>
            </a:r>
          </a:p>
          <a:p>
            <a:r>
              <a:rPr lang="en-US" dirty="0" smtClean="0">
                <a:latin typeface="Corbel" panose="020B0503020204020204" pitchFamily="34" charset="0"/>
              </a:rPr>
              <a:t>Overvågning og evaluering</a:t>
            </a:r>
          </a:p>
          <a:p>
            <a:r>
              <a:rPr lang="en-US" dirty="0" smtClean="0">
                <a:latin typeface="Corbel" panose="020B0503020204020204" pitchFamily="34" charset="0"/>
              </a:rPr>
              <a:t>Opfordring til handling</a:t>
            </a:r>
          </a:p>
          <a:p>
            <a:r>
              <a:rPr lang="en-US" dirty="0" smtClean="0">
                <a:latin typeface="Corbel" panose="020B0503020204020204" pitchFamily="34" charset="0"/>
              </a:rPr>
              <a:t>Indsatser</a:t>
            </a:r>
            <a:endParaRPr lang="da-DK" dirty="0">
              <a:latin typeface="Corbel" panose="020B0503020204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rPr>
              <a:t>Frokostpause</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12.30 – 13.30</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Hvad er dit budskab?</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smtClean="0">
                <a:solidFill>
                  <a:schemeClr val="accent1">
                    <a:lumMod val="50000"/>
                  </a:schemeClr>
                </a:solidFill>
                <a:latin typeface="Comic Sans MS" panose="030F0702030302020204" pitchFamily="66" charset="0"/>
              </a:rPr>
              <a:t>Fortæl mig dit budskab…</a:t>
            </a:r>
            <a:endParaRPr lang="da-DK" sz="4400" b="1" i="1">
              <a:solidFill>
                <a:schemeClr val="accent1">
                  <a:lumMod val="50000"/>
                </a:schemeClr>
              </a:solidFill>
              <a:latin typeface="Comic Sans MS" panose="030F0702030302020204" pitchFamily="66" charset="0"/>
            </a:endParaRP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en-US" sz="4400" b="1" i="1">
                <a:solidFill>
                  <a:schemeClr val="accent1">
                    <a:lumMod val="50000"/>
                  </a:schemeClr>
                </a:solidFill>
                <a:latin typeface="Comic Sans MS" panose="030F0702030302020204" pitchFamily="66" charset="0"/>
              </a:rPr>
              <a:t>…er det positivt </a:t>
            </a:r>
          </a:p>
          <a:p>
            <a:pPr algn="ctr"/>
            <a:r>
              <a:rPr lang="en-US" sz="4400" b="1" i="1">
                <a:solidFill>
                  <a:schemeClr val="accent1">
                    <a:lumMod val="50000"/>
                  </a:schemeClr>
                </a:solidFill>
                <a:latin typeface="Comic Sans MS" panose="030F0702030302020204" pitchFamily="66" charset="0"/>
              </a:rPr>
              <a:t>eller er det kritisk?</a:t>
            </a:r>
            <a:endParaRPr lang="da-DK" sz="4400" b="1" i="1">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1069416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n-US" sz="4000" b="1">
                <a:solidFill>
                  <a:srgbClr val="002060"/>
                </a:solidFill>
                <a:latin typeface="Verdana" panose="020B0604030504040204" pitchFamily="34" charset="0"/>
              </a:rPr>
              <a:t>Sådan skaber du kreativt indhold</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dirty="0" smtClean="0">
                <a:latin typeface="Corbel" panose="020B0503020204020204" pitchFamily="34" charset="0"/>
              </a:rPr>
              <a:t>Hav altid dine kampagnemål for øje!</a:t>
            </a:r>
          </a:p>
          <a:p>
            <a:pPr lvl="1"/>
            <a:r>
              <a:rPr lang="en-US" sz="2800" dirty="0" smtClean="0">
                <a:latin typeface="Corbel" panose="020B0503020204020204" pitchFamily="34" charset="0"/>
              </a:rPr>
              <a:t>Hvis dit mål er at interagere med din målgruppe, kan du tilrettelægge indhold, der er tilstrækkeligt interessant til at sætte en dialog i gang </a:t>
            </a:r>
          </a:p>
          <a:p>
            <a:pPr lvl="1"/>
            <a:r>
              <a:rPr lang="en-US" sz="2800" dirty="0" smtClean="0">
                <a:latin typeface="Corbel" panose="020B0503020204020204" pitchFamily="34" charset="0"/>
              </a:rPr>
              <a:t>Hvis du ønsker, at din målgruppe skal skride til handling, hvordan vil du så overbevise dem?</a:t>
            </a:r>
          </a:p>
          <a:p>
            <a:pPr lvl="1"/>
            <a:r>
              <a:rPr lang="en-US" sz="2800" dirty="0" smtClean="0">
                <a:latin typeface="Corbel" panose="020B0503020204020204" pitchFamily="34" charset="0"/>
              </a:rPr>
              <a:t>Hvis du ønsker, at de skal lære noget, må du ikke optræde som lærer</a:t>
            </a:r>
          </a:p>
          <a:p>
            <a:r>
              <a:rPr lang="en-US" dirty="0">
                <a:latin typeface="Corbel" panose="020B0503020204020204" pitchFamily="34" charset="0"/>
              </a:rPr>
              <a:t>Levér indhold med merværdi, vær sjov og interessant!</a:t>
            </a:r>
            <a:endParaRPr lang="da-DK" dirty="0" smtClean="0">
              <a:latin typeface="Corbel" panose="020B0503020204020204" pitchFamily="34" charset="0"/>
            </a:endParaRPr>
          </a:p>
          <a:p>
            <a:endParaRPr lang="da-DK"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Hvem er budbringeren?</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da-DK" smtClean="0">
              <a:latin typeface="Corbel" panose="020B0503020204020204" pitchFamily="34" charset="0"/>
            </a:endParaRPr>
          </a:p>
          <a:p>
            <a:pPr marL="0" indent="0" algn="ctr">
              <a:buNone/>
            </a:pPr>
            <a:r>
              <a:rPr lang="en-US">
                <a:latin typeface="Corbel" panose="020B0503020204020204" pitchFamily="34" charset="0"/>
              </a:rPr>
              <a:t>Diskussion i plenum </a:t>
            </a:r>
          </a:p>
          <a:p>
            <a:pPr marL="0" indent="0" algn="ctr">
              <a:buNone/>
            </a:pPr>
            <a:r>
              <a:rPr lang="en-US" b="1">
                <a:latin typeface="Corbel" panose="020B0503020204020204" pitchFamily="34" charset="0"/>
              </a:rPr>
              <a:t>Budskabet og budbringeren i følgende eksempler</a:t>
            </a:r>
            <a:r>
              <a:rPr lang="en-US" b="1" smtClean="0">
                <a:latin typeface="Corbel" panose="020B0503020204020204" pitchFamily="34" charset="0"/>
              </a:rPr>
              <a:t> …</a:t>
            </a:r>
          </a:p>
          <a:p>
            <a:pPr marL="0" indent="0" algn="ctr">
              <a:buNone/>
            </a:pPr>
            <a:endParaRPr lang="da-DK" b="1">
              <a:latin typeface="Corbel" panose="020B0503020204020204" pitchFamily="34" charset="0"/>
            </a:endParaRPr>
          </a:p>
          <a:p>
            <a:pPr marL="0" indent="0" algn="ctr">
              <a:buNone/>
            </a:pPr>
            <a:r>
              <a:rPr lang="en-US" b="1" smtClean="0">
                <a:latin typeface="Corbel" panose="020B0503020204020204" pitchFamily="34" charset="0"/>
              </a:rPr>
              <a:t>… er de troværdige, konsistente, </a:t>
            </a:r>
            <a:endParaRPr lang="da-DK" b="1" smtClean="0">
              <a:latin typeface="Corbel" panose="020B0503020204020204" pitchFamily="34" charset="0"/>
            </a:endParaRPr>
          </a:p>
          <a:p>
            <a:pPr marL="0" indent="0" algn="ctr">
              <a:buNone/>
            </a:pPr>
            <a:r>
              <a:rPr lang="en-US" b="1" smtClean="0">
                <a:latin typeface="Corbel" panose="020B0503020204020204" pitchFamily="34" charset="0"/>
              </a:rPr>
              <a:t>overbevisende, sammenhængende?</a:t>
            </a:r>
            <a:endParaRPr lang="da-DK" b="1">
              <a:latin typeface="Corbel" panose="020B0503020204020204" pitchFamily="34" charset="0"/>
            </a:endParaRPr>
          </a:p>
          <a:p>
            <a:pPr marL="0" indent="0" algn="ctr">
              <a:buNone/>
            </a:pPr>
            <a:endParaRPr lang="da-DK"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dirty="0" smtClean="0"/>
              <a:t>Eksempel</a:t>
            </a:r>
            <a:endParaRPr lang="da-DK"/>
          </a:p>
        </p:txBody>
      </p:sp>
      <p:sp>
        <p:nvSpPr>
          <p:cNvPr id="3" name="Tijdelijke aanduiding voor inhoud 2"/>
          <p:cNvSpPr>
            <a:spLocks noGrp="1"/>
          </p:cNvSpPr>
          <p:nvPr>
            <p:ph idx="1"/>
          </p:nvPr>
        </p:nvSpPr>
        <p:spPr/>
        <p:txBody>
          <a:bodyPr/>
          <a:lstStyle/>
          <a:p>
            <a:r>
              <a:rPr dirty="0" smtClean="0"/>
              <a:t>Video van black hair </a:t>
            </a:r>
            <a:endParaRPr lang="da-DK"/>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Udveksling af erfaringer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dirty="0" smtClean="0">
                <a:latin typeface="Corbel" panose="020B0503020204020204" pitchFamily="34" charset="0"/>
              </a:rPr>
              <a:t>Diskussion to og to</a:t>
            </a:r>
          </a:p>
          <a:p>
            <a:pPr lvl="1"/>
            <a:endParaRPr lang="da-DK" sz="2800" dirty="0" smtClean="0">
              <a:latin typeface="Corbel" panose="020B0503020204020204" pitchFamily="34" charset="0"/>
            </a:endParaRPr>
          </a:p>
          <a:p>
            <a:pPr marL="457200" lvl="1" indent="0" algn="ctr">
              <a:buNone/>
            </a:pPr>
            <a:r>
              <a:rPr lang="en-US" sz="2800" b="1" dirty="0" smtClean="0">
                <a:latin typeface="Corbel" panose="020B0503020204020204" pitchFamily="34" charset="0"/>
              </a:rPr>
              <a:t>Dine erfaringer med kommunikation med din målgruppe</a:t>
            </a:r>
            <a:endParaRPr lang="da-DK" sz="2800" b="1" dirty="0">
              <a:latin typeface="Corbel" panose="020B0503020204020204" pitchFamily="34" charset="0"/>
            </a:endParaRPr>
          </a:p>
          <a:p>
            <a:pPr marL="457200" lvl="1" indent="0" algn="ctr">
              <a:buNone/>
            </a:pPr>
            <a:r>
              <a:rPr lang="en-US" sz="2800" b="1" dirty="0" smtClean="0">
                <a:latin typeface="Corbel" panose="020B0503020204020204" pitchFamily="34" charset="0"/>
              </a:rPr>
              <a:t>Udfordringer for videreformidlingen af dine modfortælling/alternative fortællinger</a:t>
            </a:r>
          </a:p>
          <a:p>
            <a:pPr marL="457200" lvl="1" indent="0" algn="ctr">
              <a:buNone/>
            </a:pPr>
            <a:r>
              <a:rPr lang="en-US" sz="2800" b="1" dirty="0" smtClean="0">
                <a:latin typeface="Corbel" panose="020B0503020204020204" pitchFamily="34" charset="0"/>
              </a:rPr>
              <a:t>Dine behov i forbindelse med at føre kampagner online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Troværdighed er nøglen til succes</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dirty="0" smtClean="0">
                <a:latin typeface="Corbel" panose="020B0503020204020204" pitchFamily="34" charset="0"/>
              </a:rPr>
              <a:t>Ofte har budbringeren større held, når målgruppen opfatter den pågældende som troværdig</a:t>
            </a:r>
          </a:p>
          <a:p>
            <a:pPr marL="0" indent="0" algn="ctr">
              <a:buNone/>
            </a:pPr>
            <a:endParaRPr lang="da-DK"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dirty="0" smtClean="0">
                <a:latin typeface="Corbel" panose="020B0503020204020204" pitchFamily="34" charset="0"/>
              </a:rPr>
              <a:t>Ofte, men ikke altid, øges troværdigheden, når budbringeren</a:t>
            </a:r>
          </a:p>
          <a:p>
            <a:pPr algn="ctr"/>
            <a:r>
              <a:rPr lang="en-US" dirty="0" smtClean="0">
                <a:latin typeface="Corbel" panose="020B0503020204020204" pitchFamily="34" charset="0"/>
              </a:rPr>
              <a:t>er både overbevisende og sammenhængende</a:t>
            </a:r>
          </a:p>
          <a:p>
            <a:pPr algn="ctr"/>
            <a:r>
              <a:rPr lang="en-US" dirty="0" smtClean="0">
                <a:latin typeface="Corbel" panose="020B0503020204020204" pitchFamily="34" charset="0"/>
              </a:rPr>
              <a:t>bruger både fakta og tal samt følelser og overbevisning</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n-US" sz="3600" b="1" smtClean="0">
                <a:solidFill>
                  <a:srgbClr val="0070C0"/>
                </a:solidFill>
              </a:rPr>
              <a:t>Hoved</a:t>
            </a:r>
            <a:endParaRPr lang="da-DK"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n-US" sz="3600" b="1" smtClean="0">
                <a:solidFill>
                  <a:srgbClr val="0070C0"/>
                </a:solidFill>
              </a:rPr>
              <a:t>Hjerte</a:t>
            </a:r>
            <a:endParaRPr lang="da-DK"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n-US" sz="3600" b="1" smtClean="0">
                <a:solidFill>
                  <a:srgbClr val="0070C0"/>
                </a:solidFill>
              </a:rPr>
              <a:t>Mave</a:t>
            </a:r>
            <a:endParaRPr lang="da-DK" b="1">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en-US" sz="3600" b="1" smtClean="0">
                <a:solidFill>
                  <a:schemeClr val="bg1"/>
                </a:solidFill>
              </a:rPr>
              <a:t>Budbringer</a:t>
            </a:r>
            <a:endParaRPr lang="da-DK" sz="2000"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en-US" sz="3600" b="1" smtClean="0">
                <a:solidFill>
                  <a:schemeClr val="bg1"/>
                </a:solidFill>
              </a:rPr>
              <a:t>Målgruppe</a:t>
            </a:r>
            <a:endParaRPr lang="da-DK"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Halvleg! </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en-US" sz="4000" b="1" dirty="0" smtClean="0">
                <a:solidFill>
                  <a:srgbClr val="FF0000"/>
                </a:solidFill>
              </a:rPr>
              <a:t>Vi har de første byggeklodser til din kampagnestrategi klar!</a:t>
            </a:r>
            <a:endParaRPr lang="da-DK" sz="4000" b="1" dirty="0">
              <a:solidFill>
                <a:srgbClr val="FF0000"/>
              </a:solidFill>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smtClean="0">
                <a:solidFill>
                  <a:srgbClr val="002060"/>
                </a:solidFill>
                <a:latin typeface="Verdana" panose="020B0604030504040204" pitchFamily="34" charset="0"/>
              </a:rPr>
              <a:t>Nyttigt værktøj: kampagneskabeloner</a:t>
            </a:r>
            <a:endParaRPr lang="da-DK"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en-US" dirty="0" smtClean="0">
                <a:solidFill>
                  <a:srgbClr val="002060"/>
                </a:solidFill>
                <a:latin typeface="Corbel" panose="020B0503020204020204" pitchFamily="34" charset="0"/>
              </a:rPr>
              <a:t>1. Synlighed</a:t>
            </a:r>
          </a:p>
          <a:p>
            <a:pPr marL="0" indent="0" algn="ctr">
              <a:buNone/>
            </a:pPr>
            <a:r>
              <a:rPr lang="en-US" b="1" dirty="0" smtClean="0">
                <a:latin typeface="Corbel" panose="020B0503020204020204" pitchFamily="34" charset="0"/>
              </a:rPr>
              <a:t>Kik grundigt på vores arbejde!</a:t>
            </a:r>
          </a:p>
          <a:p>
            <a:pPr marL="0" indent="0" algn="ctr">
              <a:buNone/>
            </a:pPr>
            <a:r>
              <a:rPr lang="en-US" dirty="0" smtClean="0">
                <a:solidFill>
                  <a:srgbClr val="002060"/>
                </a:solidFill>
                <a:latin typeface="Corbel" panose="020B0503020204020204" pitchFamily="34" charset="0"/>
              </a:rPr>
              <a:t>2. Handling</a:t>
            </a:r>
          </a:p>
          <a:p>
            <a:pPr marL="0" indent="0" algn="ctr">
              <a:buNone/>
            </a:pPr>
            <a:r>
              <a:rPr lang="en-US" b="1" dirty="0" smtClean="0">
                <a:latin typeface="Corbel" panose="020B0503020204020204" pitchFamily="34" charset="0"/>
              </a:rPr>
              <a:t>Her er, hvad du kan gøre!</a:t>
            </a:r>
          </a:p>
          <a:p>
            <a:pPr marL="0" indent="0" algn="ctr">
              <a:buNone/>
            </a:pPr>
            <a:r>
              <a:rPr lang="en-US" dirty="0" smtClean="0">
                <a:solidFill>
                  <a:srgbClr val="002060"/>
                </a:solidFill>
                <a:latin typeface="Corbel" panose="020B0503020204020204" pitchFamily="34" charset="0"/>
              </a:rPr>
              <a:t>3. Virkning</a:t>
            </a:r>
          </a:p>
          <a:p>
            <a:pPr marL="0" indent="0" algn="ctr">
              <a:buNone/>
            </a:pPr>
            <a:r>
              <a:rPr lang="en-US" b="1" dirty="0" smtClean="0">
                <a:latin typeface="Corbel" panose="020B0503020204020204" pitchFamily="34" charset="0"/>
              </a:rPr>
              <a:t>Kom i dialog med dem og få dem til at ændre mening</a:t>
            </a:r>
            <a:endParaRPr lang="da-DK" b="1"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rPr>
              <a:t>Sådan fungerer online</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14.30 – 16.15</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rPr>
              <a:t>Fra strategi til handling</a:t>
            </a:r>
            <a:endParaRPr lang="da-DK" sz="4000" b="1"/>
          </a:p>
        </p:txBody>
      </p:sp>
      <p:sp>
        <p:nvSpPr>
          <p:cNvPr id="3" name="Tijdelijke aanduiding voor inhoud 2"/>
          <p:cNvSpPr>
            <a:spLocks noGrp="1"/>
          </p:cNvSpPr>
          <p:nvPr>
            <p:ph idx="1"/>
          </p:nvPr>
        </p:nvSpPr>
        <p:spPr/>
        <p:txBody>
          <a:bodyPr/>
          <a:lstStyle/>
          <a:p>
            <a:pPr marL="0" indent="0">
              <a:buNone/>
            </a:pPr>
            <a:r>
              <a:rPr lang="en-US" smtClean="0">
                <a:latin typeface="Corbel" panose="020B0503020204020204" pitchFamily="34" charset="0"/>
              </a:rPr>
              <a:t>I dette afsnit</a:t>
            </a:r>
          </a:p>
          <a:p>
            <a:pPr marL="514350" indent="-514350">
              <a:buFont typeface="+mj-lt"/>
              <a:buAutoNum type="alphaLcPeriod"/>
            </a:pPr>
            <a:r>
              <a:rPr lang="en-US" b="1" smtClean="0">
                <a:latin typeface="Corbel" panose="020B0503020204020204" pitchFamily="34" charset="0"/>
              </a:rPr>
              <a:t>Sådan fungerer online</a:t>
            </a:r>
          </a:p>
          <a:p>
            <a:pPr marL="514350" indent="-514350">
              <a:buFont typeface="+mj-lt"/>
              <a:buAutoNum type="alphaLcPeriod"/>
            </a:pPr>
            <a:r>
              <a:rPr lang="en-US" b="1" smtClean="0">
                <a:latin typeface="Corbel" panose="020B0503020204020204" pitchFamily="34" charset="0"/>
              </a:rPr>
              <a:t>Værktøjer, manualer og instruktionsvideoer</a:t>
            </a:r>
          </a:p>
          <a:p>
            <a:pPr marL="514350" indent="-514350">
              <a:buFont typeface="+mj-lt"/>
              <a:buAutoNum type="alphaLcPeriod"/>
            </a:pPr>
            <a:r>
              <a:rPr lang="en-US" b="1">
                <a:latin typeface="Corbel" panose="020B0503020204020204" pitchFamily="34" charset="0"/>
              </a:rPr>
              <a:t>Tips og tricks</a:t>
            </a:r>
            <a:endParaRPr lang="da-DK" b="1">
              <a:latin typeface="Corbel" panose="020B0503020204020204" pitchFamily="34" charset="0"/>
            </a:endParaRP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da-DK" smtClean="0">
              <a:latin typeface="Corbel" panose="020B0503020204020204" pitchFamily="34" charset="0"/>
            </a:endParaRPr>
          </a:p>
          <a:p>
            <a:pPr marL="0" indent="0" algn="ctr">
              <a:buNone/>
            </a:pPr>
            <a:r>
              <a:rPr lang="en-US" smtClean="0">
                <a:latin typeface="Corbel" panose="020B0503020204020204" pitchFamily="34" charset="0"/>
              </a:rPr>
              <a:t>Hvilke sociale medieplatforme … </a:t>
            </a:r>
          </a:p>
          <a:p>
            <a:pPr marL="0" indent="0" algn="ctr">
              <a:buNone/>
            </a:pPr>
            <a:r>
              <a:rPr lang="en-US" smtClean="0">
                <a:latin typeface="Corbel" panose="020B0503020204020204" pitchFamily="34" charset="0"/>
              </a:rPr>
              <a:t>... </a:t>
            </a:r>
            <a:r>
              <a:rPr lang="en-US" b="1" smtClean="0">
                <a:latin typeface="Corbel" panose="020B0503020204020204" pitchFamily="34" charset="0"/>
              </a:rPr>
              <a:t>kender</a:t>
            </a:r>
            <a:r>
              <a:rPr lang="en-US" smtClean="0">
                <a:latin typeface="Corbel" panose="020B0503020204020204" pitchFamily="34" charset="0"/>
              </a:rPr>
              <a:t> du? (og hvilke kender du ikke)</a:t>
            </a:r>
          </a:p>
          <a:p>
            <a:pPr marL="457200" lvl="1" indent="0" algn="ctr">
              <a:buNone/>
            </a:pPr>
            <a:r>
              <a:rPr lang="en-US" sz="2800" smtClean="0">
                <a:latin typeface="Corbel" panose="020B0503020204020204" pitchFamily="34" charset="0"/>
              </a:rPr>
              <a:t>… </a:t>
            </a:r>
            <a:r>
              <a:rPr lang="en-US" sz="2800" b="1" smtClean="0">
                <a:latin typeface="Corbel" panose="020B0503020204020204" pitchFamily="34" charset="0"/>
              </a:rPr>
              <a:t>bruger</a:t>
            </a:r>
            <a:r>
              <a:rPr lang="en-US" sz="2800" smtClean="0">
                <a:latin typeface="Corbel" panose="020B0503020204020204" pitchFamily="34" charset="0"/>
              </a:rPr>
              <a:t> du, personligt og professionelt?</a:t>
            </a:r>
          </a:p>
          <a:p>
            <a:pPr marL="457200" lvl="1" indent="0" algn="ctr">
              <a:buNone/>
            </a:pPr>
            <a:r>
              <a:rPr lang="en-US" sz="2800" smtClean="0">
                <a:latin typeface="Corbel" panose="020B0503020204020204" pitchFamily="34" charset="0"/>
              </a:rPr>
              <a:t>… bruger din </a:t>
            </a:r>
            <a:r>
              <a:rPr lang="en-US" sz="2800" b="1" smtClean="0">
                <a:latin typeface="Corbel" panose="020B0503020204020204" pitchFamily="34" charset="0"/>
              </a:rPr>
              <a:t>målgruppe</a:t>
            </a:r>
            <a:r>
              <a:rPr lang="en-US" sz="2800" smtClean="0">
                <a:latin typeface="Corbel" panose="020B0503020204020204" pitchFamily="34" charset="0"/>
              </a:rPr>
              <a:t>?</a:t>
            </a:r>
          </a:p>
          <a:p>
            <a:pPr marL="0" indent="0" algn="ctr">
              <a:buNone/>
            </a:pPr>
            <a:endParaRPr lang="da-DK" smtClean="0">
              <a:latin typeface="Corbel" panose="020B0503020204020204" pitchFamily="34" charset="0"/>
            </a:endParaRPr>
          </a:p>
          <a:p>
            <a:pPr marL="0" indent="0" algn="ctr">
              <a:buNone/>
            </a:pPr>
            <a:r>
              <a:rPr lang="en-US" smtClean="0">
                <a:latin typeface="Corbel" panose="020B0503020204020204" pitchFamily="34" charset="0"/>
              </a:rPr>
              <a:t>Hvilke </a:t>
            </a:r>
            <a:r>
              <a:rPr lang="en-US" b="1" smtClean="0">
                <a:latin typeface="Corbel" panose="020B0503020204020204" pitchFamily="34" charset="0"/>
              </a:rPr>
              <a:t>mangler, chancer og trusler </a:t>
            </a:r>
            <a:r>
              <a:rPr lang="en-US" smtClean="0">
                <a:latin typeface="Corbel" panose="020B0503020204020204" pitchFamily="34" charset="0"/>
              </a:rPr>
              <a:t>ser du?</a:t>
            </a:r>
          </a:p>
          <a:p>
            <a:pPr lvl="1"/>
            <a:endParaRPr lang="da-DK" smtClean="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en-US" sz="2800" b="1" dirty="0" smtClean="0">
                <a:solidFill>
                  <a:srgbClr val="FF0000"/>
                </a:solidFill>
              </a:rPr>
              <a:t>Sociale medier</a:t>
            </a:r>
          </a:p>
          <a:p>
            <a:r>
              <a:rPr lang="en-US" sz="2800" b="1" dirty="0" smtClean="0">
                <a:solidFill>
                  <a:srgbClr val="FF0000"/>
                </a:solidFill>
              </a:rPr>
              <a:t>brugt af dig</a:t>
            </a:r>
            <a:endParaRPr lang="da-DK" sz="2800" b="1" dirty="0">
              <a:solidFill>
                <a:srgbClr val="FF0000"/>
              </a:solidFill>
            </a:endParaRP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en-US" sz="2800" b="1" dirty="0" smtClean="0">
                <a:solidFill>
                  <a:srgbClr val="FF0000"/>
                </a:solidFill>
              </a:rPr>
              <a:t>Sociale medier</a:t>
            </a:r>
          </a:p>
          <a:p>
            <a:r>
              <a:rPr lang="en-US" sz="2800" b="1" dirty="0" smtClean="0">
                <a:solidFill>
                  <a:srgbClr val="FF0000"/>
                </a:solidFill>
              </a:rPr>
              <a:t>brugt af din målgruppe </a:t>
            </a:r>
            <a:endParaRPr lang="da-DK" sz="2800" b="1" dirty="0">
              <a:solidFill>
                <a:srgbClr val="FF0000"/>
              </a:solidFill>
            </a:endParaRP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en-US" sz="2800" b="1" dirty="0" smtClean="0">
                <a:solidFill>
                  <a:srgbClr val="FF0000"/>
                </a:solidFill>
              </a:rPr>
              <a:t>Mødes I her?</a:t>
            </a:r>
            <a:endParaRPr lang="da-DK" sz="2800" b="1" dirty="0">
              <a:solidFill>
                <a:srgbClr val="FF0000"/>
              </a:solidFill>
            </a:endParaRP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altLang="nl-NL" sz="4000" b="1" smtClean="0">
                <a:solidFill>
                  <a:srgbClr val="002060"/>
                </a:solidFill>
                <a:latin typeface="Verdana" panose="020B0604030504040204" pitchFamily="34" charset="0"/>
              </a:rPr>
              <a:t>Sådan når du ud til mennesker med dit budskab</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da-DK">
              <a:latin typeface="Corbel" panose="020B0503020204020204" pitchFamily="34" charset="0"/>
            </a:endParaRPr>
          </a:p>
          <a:p>
            <a:pPr marL="0" indent="0" algn="ctr">
              <a:buNone/>
            </a:pPr>
            <a:r>
              <a:rPr lang="en-US" smtClean="0">
                <a:latin typeface="Corbel" panose="020B0503020204020204" pitchFamily="34" charset="0"/>
              </a:rPr>
              <a:t>Mobiliser dit netværk</a:t>
            </a:r>
          </a:p>
          <a:p>
            <a:pPr marL="0" indent="0" algn="ctr">
              <a:buNone/>
            </a:pPr>
            <a:r>
              <a:rPr lang="en-US" smtClean="0">
                <a:latin typeface="Corbel" panose="020B0503020204020204" pitchFamily="34" charset="0"/>
              </a:rPr>
              <a:t>Udvid din rækkevidde</a:t>
            </a:r>
          </a:p>
          <a:p>
            <a:pPr marL="0" indent="0" algn="ctr">
              <a:buNone/>
            </a:pPr>
            <a:r>
              <a:rPr lang="en-US" smtClean="0">
                <a:latin typeface="Corbel" panose="020B0503020204020204" pitchFamily="34" charset="0"/>
              </a:rPr>
              <a:t>Få fans og supportere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Udveksling af forventninger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rPr>
              <a:t>Status i plenum</a:t>
            </a:r>
          </a:p>
          <a:p>
            <a:pPr marL="0" indent="0" algn="ctr">
              <a:buNone/>
            </a:pPr>
            <a:endParaRPr lang="da-DK" smtClean="0">
              <a:latin typeface="Corbel" panose="020B0503020204020204" pitchFamily="34" charset="0"/>
            </a:endParaRPr>
          </a:p>
          <a:p>
            <a:pPr marL="457200" lvl="1" indent="0" algn="ctr">
              <a:buNone/>
            </a:pPr>
            <a:r>
              <a:rPr lang="en-US" sz="2800" b="1" smtClean="0">
                <a:latin typeface="Corbel" panose="020B0503020204020204" pitchFamily="34" charset="0"/>
              </a:rPr>
              <a:t>Hvad vil du gerne lære under seminaret?</a:t>
            </a:r>
          </a:p>
          <a:p>
            <a:pPr marL="457200" lvl="1" indent="0" algn="ctr">
              <a:buNone/>
            </a:pPr>
            <a:r>
              <a:rPr lang="en-US" sz="2800" b="1" smtClean="0">
                <a:latin typeface="Corbel" panose="020B0503020204020204" pitchFamily="34" charset="0"/>
              </a:rPr>
              <a:t>Hvad kunne du tænke dig at dele?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Online = dynamisk dialog</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en-US" dirty="0" smtClean="0">
                <a:latin typeface="Corbel" panose="020B0503020204020204" pitchFamily="34" charset="0"/>
              </a:rPr>
              <a:t>Fortsat løbende strøm af budskaber (ikke enkeltstående markedsføringsindsats)</a:t>
            </a:r>
          </a:p>
          <a:p>
            <a:r>
              <a:rPr lang="en-US" dirty="0">
                <a:latin typeface="Corbel" panose="020B0503020204020204" pitchFamily="34" charset="0"/>
              </a:rPr>
              <a:t>Dialog (i stedet for monolog)</a:t>
            </a:r>
          </a:p>
          <a:p>
            <a:r>
              <a:rPr lang="en-US" dirty="0">
                <a:latin typeface="Corbel" panose="020B0503020204020204" pitchFamily="34" charset="0"/>
              </a:rPr>
              <a:t>Åben for respons </a:t>
            </a:r>
          </a:p>
          <a:p>
            <a:r>
              <a:rPr lang="en-US" dirty="0">
                <a:latin typeface="Corbel" panose="020B0503020204020204" pitchFamily="34" charset="0"/>
              </a:rPr>
              <a:t>Netværkskommunikation (i stedet for sender &gt; modtager)</a:t>
            </a:r>
          </a:p>
          <a:p>
            <a:r>
              <a:rPr lang="en-US" dirty="0">
                <a:latin typeface="Corbel" panose="020B0503020204020204" pitchFamily="34" charset="0"/>
              </a:rPr>
              <a:t>Personlig, individuel (i stedet for masse, anonymt)</a:t>
            </a:r>
          </a:p>
          <a:p>
            <a:r>
              <a:rPr lang="en-US" dirty="0" smtClean="0">
                <a:latin typeface="Corbel" panose="020B0503020204020204" pitchFamily="34" charset="0"/>
              </a:rPr>
              <a:t>På bagsiden: ekkokammer og bobleeffekt (i stedet for konfrontation med det ukendte)</a:t>
            </a:r>
            <a:endParaRPr lang="da-DK" dirty="0">
              <a:latin typeface="Corbel" panose="020B0503020204020204" pitchFamily="34" charset="0"/>
            </a:endParaRPr>
          </a:p>
          <a:p>
            <a:endParaRPr lang="da-DK"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n-US" sz="4000" b="1" smtClean="0">
                <a:solidFill>
                  <a:srgbClr val="002060"/>
                </a:solidFill>
                <a:latin typeface="Verdana" panose="020B0604030504040204" pitchFamily="34" charset="0"/>
              </a:rPr>
              <a:t>Ekkokammer- eller boblevirkninger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n-US" sz="3600" b="1">
                <a:solidFill>
                  <a:srgbClr val="002060"/>
                </a:solidFill>
                <a:latin typeface="Verdana" panose="020B0604030504040204" pitchFamily="34" charset="0"/>
              </a:rPr>
              <a:t>Hvordan vil du påvirke adfærdsændring?</a:t>
            </a:r>
            <a:endParaRPr lang="da-DK"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da-DK" b="1" dirty="0" smtClean="0">
              <a:latin typeface="Corbel" panose="020B0503020204020204" pitchFamily="34" charset="0"/>
            </a:endParaRPr>
          </a:p>
          <a:p>
            <a:pPr marL="0" indent="0" algn="ctr">
              <a:buNone/>
            </a:pPr>
            <a:r>
              <a:rPr lang="en-US" b="1" dirty="0" smtClean="0">
                <a:latin typeface="Corbel" panose="020B0503020204020204" pitchFamily="34" charset="0"/>
              </a:rPr>
              <a:t>Gør det nemt</a:t>
            </a:r>
            <a:endParaRPr lang="da-DK" b="1" dirty="0">
              <a:latin typeface="Corbel" panose="020B0503020204020204" pitchFamily="34" charset="0"/>
            </a:endParaRPr>
          </a:p>
          <a:p>
            <a:pPr marL="0" lvl="0" indent="0" algn="ctr">
              <a:buNone/>
            </a:pPr>
            <a:r>
              <a:rPr lang="en-US" b="1" dirty="0" smtClean="0">
                <a:latin typeface="Corbel" panose="020B0503020204020204" pitchFamily="34" charset="0"/>
              </a:rPr>
              <a:t>Gør det socialt</a:t>
            </a:r>
          </a:p>
          <a:p>
            <a:pPr marL="0" lvl="0" indent="0" algn="ctr">
              <a:buNone/>
            </a:pPr>
            <a:r>
              <a:rPr lang="en-US" b="1" dirty="0" smtClean="0">
                <a:latin typeface="Corbel" panose="020B0503020204020204" pitchFamily="34" charset="0"/>
              </a:rPr>
              <a:t>Gør det cool</a:t>
            </a:r>
          </a:p>
          <a:p>
            <a:pPr marL="0" lvl="0" indent="0" algn="ctr">
              <a:buNone/>
            </a:pPr>
            <a:r>
              <a:rPr lang="en-US" b="1" dirty="0" smtClean="0">
                <a:latin typeface="Corbel" panose="020B0503020204020204" pitchFamily="34" charset="0"/>
              </a:rPr>
              <a:t>Gør det tidsfølsomt</a:t>
            </a:r>
            <a:endParaRPr lang="da-DK" b="1" dirty="0">
              <a:latin typeface="Corbel" panose="020B0503020204020204" pitchFamily="34" charset="0"/>
            </a:endParaRPr>
          </a:p>
          <a:p>
            <a:pPr marL="0" indent="0" algn="ctr">
              <a:buNone/>
            </a:pPr>
            <a:endParaRPr lang="da-DK"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Øvelse</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Del jer op i grupper på hver 3 personer</a:t>
            </a:r>
          </a:p>
          <a:p>
            <a:pPr marL="0" indent="0" algn="ctr">
              <a:buNone/>
            </a:pPr>
            <a:r>
              <a:rPr lang="en-US" b="1" dirty="0" smtClean="0">
                <a:latin typeface="Corbel" panose="020B0503020204020204" pitchFamily="34" charset="0"/>
              </a:rPr>
              <a:t>Søg på internettet for at finde et godt eksempel på dynamisk dialog</a:t>
            </a:r>
          </a:p>
          <a:p>
            <a:pPr marL="0" indent="0" algn="ctr">
              <a:buNone/>
            </a:pPr>
            <a:r>
              <a:rPr lang="en-US" b="1" dirty="0" smtClean="0">
                <a:latin typeface="Corbel" panose="020B0503020204020204" pitchFamily="34" charset="0"/>
              </a:rPr>
              <a:t>Diskuter arbejdsprincipperne i dette eksempel</a:t>
            </a:r>
          </a:p>
          <a:p>
            <a:pPr marL="0" indent="0" algn="ctr">
              <a:buNone/>
            </a:pPr>
            <a:r>
              <a:rPr lang="en-US" dirty="0" smtClean="0">
                <a:latin typeface="Corbel" panose="020B0503020204020204" pitchFamily="34" charset="0"/>
              </a:rPr>
              <a:t>15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z="4800" b="1" smtClean="0">
                <a:solidFill>
                  <a:srgbClr val="002060"/>
                </a:solidFill>
                <a:latin typeface="Verdana" panose="020B0604030504040204" pitchFamily="34" charset="0"/>
              </a:rPr>
              <a:t>Tre store platforme for sociale medier</a:t>
            </a:r>
            <a:endParaRPr lang="da-DK"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a:bodyPr>
          <a:lstStyle/>
          <a:p>
            <a:pPr marL="0" indent="0">
              <a:buNone/>
            </a:pPr>
            <a:r>
              <a:rPr lang="en-US" sz="4000" dirty="0" smtClean="0">
                <a:latin typeface="Corbel" panose="020B0503020204020204" pitchFamily="34" charset="0"/>
              </a:rPr>
              <a:t>“70 % af teenagere og millenium-generationen mener, at skaberne af Youtube former kultur og deres liv”</a:t>
            </a:r>
          </a:p>
          <a:p>
            <a:pPr marL="0" indent="0">
              <a:buNone/>
            </a:pPr>
            <a:endParaRPr lang="da-DK" sz="4000" dirty="0">
              <a:latin typeface="Corbel" panose="020B0503020204020204" pitchFamily="34" charset="0"/>
            </a:endParaRPr>
          </a:p>
          <a:p>
            <a:pPr marL="0" indent="0">
              <a:buNone/>
            </a:pPr>
            <a:r>
              <a:rPr lang="en-US" b="1" dirty="0" smtClean="0">
                <a:solidFill>
                  <a:srgbClr val="002060"/>
                </a:solidFill>
                <a:latin typeface="Corbel" panose="020B0503020204020204" pitchFamily="34" charset="0"/>
              </a:rPr>
              <a:t>Format</a:t>
            </a:r>
          </a:p>
          <a:p>
            <a:r>
              <a:rPr lang="en-US" dirty="0" smtClean="0">
                <a:latin typeface="Corbel" panose="020B0503020204020204" pitchFamily="34" charset="0"/>
              </a:rPr>
              <a:t>Du behøver ikke at have fjernsynskvalitet</a:t>
            </a:r>
          </a:p>
          <a:p>
            <a:r>
              <a:rPr lang="en-US" dirty="0" smtClean="0">
                <a:latin typeface="Corbel" panose="020B0503020204020204" pitchFamily="34" charset="0"/>
              </a:rPr>
              <a:t>Youtube gør det at producere og se film mere tilgængeligt end nogensinde før</a:t>
            </a:r>
          </a:p>
          <a:p>
            <a:pPr marL="0" indent="0">
              <a:buNone/>
            </a:pPr>
            <a:endParaRPr lang="da-DK"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10 grundlæggende elementer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n-US" sz="2400" smtClean="0"/>
              <a:t>Bit.ly/10fundamentals</a:t>
            </a:r>
            <a:endParaRPr lang="da-DK"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5 ud af 10</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z="3600" smtClean="0">
                <a:latin typeface="Corbel" panose="020B0503020204020204" pitchFamily="34" charset="0"/>
              </a:rPr>
              <a:t>Samtale</a:t>
            </a:r>
          </a:p>
          <a:p>
            <a:pPr marL="0" indent="0" algn="ctr">
              <a:buNone/>
            </a:pPr>
            <a:r>
              <a:rPr lang="en-US" sz="3600" smtClean="0">
                <a:latin typeface="Corbel" panose="020B0503020204020204" pitchFamily="34" charset="0"/>
              </a:rPr>
              <a:t>Konsistens</a:t>
            </a:r>
          </a:p>
          <a:p>
            <a:pPr marL="0" indent="0" algn="ctr">
              <a:buNone/>
            </a:pPr>
            <a:r>
              <a:rPr lang="en-US" sz="3600" smtClean="0">
                <a:latin typeface="Corbel" panose="020B0503020204020204" pitchFamily="34" charset="0"/>
              </a:rPr>
              <a:t>Holdbarhed</a:t>
            </a:r>
          </a:p>
          <a:p>
            <a:pPr marL="0" indent="0" algn="ctr">
              <a:buNone/>
            </a:pPr>
            <a:r>
              <a:rPr lang="en-US" sz="3600" smtClean="0">
                <a:latin typeface="Corbel" panose="020B0503020204020204" pitchFamily="34" charset="0"/>
              </a:rPr>
              <a:t>Søgbarhed</a:t>
            </a:r>
          </a:p>
          <a:p>
            <a:pPr marL="0" indent="0" algn="ctr">
              <a:buNone/>
            </a:pPr>
            <a:r>
              <a:rPr lang="en-US" sz="3600" smtClean="0">
                <a:latin typeface="Corbel" panose="020B0503020204020204" pitchFamily="34" charset="0"/>
              </a:rPr>
              <a:t>Samarbejde</a:t>
            </a:r>
          </a:p>
          <a:p>
            <a:endParaRPr lang="da-DK"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rPr>
              <a:t>Seks grundlæggende spørgsmål</a:t>
            </a:r>
          </a:p>
        </p:txBody>
      </p:sp>
      <p:sp>
        <p:nvSpPr>
          <p:cNvPr id="3" name="Tijdelijke aanduiding voor inhoud 2"/>
          <p:cNvSpPr>
            <a:spLocks noGrp="1"/>
          </p:cNvSpPr>
          <p:nvPr>
            <p:ph idx="1"/>
          </p:nvPr>
        </p:nvSpPr>
        <p:spPr/>
        <p:txBody>
          <a:bodyPr/>
          <a:lstStyle/>
          <a:p>
            <a:pPr marL="514350" indent="-514350">
              <a:buFont typeface="+mj-lt"/>
              <a:buAutoNum type="arabicPeriod"/>
            </a:pPr>
            <a:r>
              <a:rPr lang="en-US" smtClean="0">
                <a:latin typeface="Corbel" panose="020B0503020204020204" pitchFamily="34" charset="0"/>
              </a:rPr>
              <a:t>Hvad er dit mål?</a:t>
            </a:r>
          </a:p>
          <a:p>
            <a:pPr marL="514350" indent="-514350">
              <a:buFont typeface="+mj-lt"/>
              <a:buAutoNum type="arabicPeriod"/>
            </a:pPr>
            <a:r>
              <a:rPr lang="en-US" smtClean="0">
                <a:latin typeface="Corbel" panose="020B0503020204020204" pitchFamily="34" charset="0"/>
              </a:rPr>
              <a:t>Hvem er din målgruppe?</a:t>
            </a:r>
          </a:p>
          <a:p>
            <a:pPr marL="514350" indent="-514350">
              <a:buFont typeface="+mj-lt"/>
              <a:buAutoNum type="arabicPeriod"/>
            </a:pPr>
            <a:r>
              <a:rPr lang="en-US" smtClean="0">
                <a:latin typeface="Corbel" panose="020B0503020204020204" pitchFamily="34" charset="0"/>
              </a:rPr>
              <a:t>Hvad er dit budskab?</a:t>
            </a:r>
          </a:p>
          <a:p>
            <a:pPr marL="514350" indent="-514350">
              <a:buFont typeface="+mj-lt"/>
              <a:buAutoNum type="arabicPeriod"/>
            </a:pPr>
            <a:r>
              <a:rPr lang="en-US" smtClean="0">
                <a:latin typeface="Corbel" panose="020B0503020204020204" pitchFamily="34" charset="0"/>
              </a:rPr>
              <a:t>Hvem er budbringeren?</a:t>
            </a:r>
          </a:p>
          <a:p>
            <a:pPr marL="514350" indent="-514350">
              <a:buFont typeface="+mj-lt"/>
              <a:buAutoNum type="arabicPeriod"/>
            </a:pPr>
            <a:r>
              <a:rPr lang="en-US" smtClean="0">
                <a:latin typeface="Corbel" panose="020B0503020204020204" pitchFamily="34" charset="0"/>
              </a:rPr>
              <a:t>Hvad er dine medier?</a:t>
            </a:r>
          </a:p>
          <a:p>
            <a:pPr marL="514350" indent="-514350">
              <a:buFont typeface="+mj-lt"/>
              <a:buAutoNum type="arabicPeriod"/>
            </a:pPr>
            <a:r>
              <a:rPr lang="en-US" smtClean="0">
                <a:latin typeface="Corbel" panose="020B0503020204020204" pitchFamily="34" charset="0"/>
              </a:rPr>
              <a:t>Hvad er din opfordring til handling?</a:t>
            </a:r>
          </a:p>
          <a:p>
            <a:pPr marL="0" indent="0">
              <a:buNone/>
            </a:pPr>
            <a:endParaRPr lang="da-DK">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Tree>
    <p:extLst>
      <p:ext uri="{BB962C8B-B14F-4D97-AF65-F5344CB8AC3E}">
        <p14:creationId xmlns:p14="http://schemas.microsoft.com/office/powerpoint/2010/main" val="4165044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n-US" sz="4000" smtClean="0">
                <a:latin typeface="Corbel" panose="020B0503020204020204" pitchFamily="34" charset="0"/>
              </a:rPr>
              <a:t>“1 milliard fotos uploadet </a:t>
            </a:r>
          </a:p>
          <a:p>
            <a:pPr marL="0" indent="0">
              <a:buNone/>
            </a:pPr>
            <a:r>
              <a:rPr lang="en-US" sz="4000" smtClean="0">
                <a:latin typeface="Corbel" panose="020B0503020204020204" pitchFamily="34" charset="0"/>
              </a:rPr>
              <a:t>på Facebook hver dag”</a:t>
            </a:r>
          </a:p>
          <a:p>
            <a:pPr marL="0" indent="0">
              <a:buNone/>
            </a:pPr>
            <a:endParaRPr lang="da-DK" sz="4000">
              <a:latin typeface="Corbel" panose="020B0503020204020204" pitchFamily="34" charset="0"/>
            </a:endParaRPr>
          </a:p>
          <a:p>
            <a:pPr marL="0" indent="0">
              <a:buNone/>
            </a:pPr>
            <a:endParaRPr lang="da-DK" sz="4000" smtClean="0">
              <a:latin typeface="Corbel" panose="020B0503020204020204" pitchFamily="34" charset="0"/>
            </a:endParaRPr>
          </a:p>
          <a:p>
            <a:pPr marL="0" indent="0">
              <a:buNone/>
            </a:pPr>
            <a:r>
              <a:rPr lang="en-US" sz="3600" smtClean="0">
                <a:solidFill>
                  <a:srgbClr val="002060"/>
                </a:solidFill>
                <a:latin typeface="Corbel" panose="020B0503020204020204" pitchFamily="34" charset="0"/>
              </a:rPr>
              <a:t>Gjort er bedre end perfekt</a:t>
            </a:r>
          </a:p>
          <a:p>
            <a:pPr marL="0" indent="0">
              <a:buNone/>
            </a:pPr>
            <a:endParaRPr lang="da-DK" sz="4000">
              <a:latin typeface="Corbel" panose="020B0503020204020204" pitchFamily="34" charset="0"/>
            </a:endParaRPr>
          </a:p>
          <a:p>
            <a:pPr marL="0" indent="0">
              <a:buNone/>
            </a:pPr>
            <a:endParaRPr lang="da-DK"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Hvad fungerer på facebook?</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Gør dine opslag konverserende </a:t>
            </a:r>
          </a:p>
          <a:p>
            <a:pPr marL="0" indent="0" algn="ctr">
              <a:buNone/>
            </a:pPr>
            <a:r>
              <a:rPr lang="en-US" b="1" dirty="0" smtClean="0">
                <a:latin typeface="Corbel" panose="020B0503020204020204" pitchFamily="34" charset="0"/>
              </a:rPr>
              <a:t>Uformel, personlig, og opfordring til respons</a:t>
            </a:r>
            <a:endParaRPr lang="da-DK" b="1" dirty="0" smtClean="0">
              <a:latin typeface="Corbel" panose="020B0503020204020204" pitchFamily="34" charset="0"/>
            </a:endParaRPr>
          </a:p>
          <a:p>
            <a:pPr marL="0" indent="0" algn="ctr">
              <a:buNone/>
            </a:pPr>
            <a:endParaRPr lang="da-DK" dirty="0" smtClean="0">
              <a:latin typeface="Corbel" panose="020B0503020204020204" pitchFamily="34" charset="0"/>
            </a:endParaRPr>
          </a:p>
          <a:p>
            <a:pPr marL="0" indent="0" algn="ctr">
              <a:buNone/>
            </a:pPr>
            <a:r>
              <a:rPr lang="en-US" dirty="0">
                <a:latin typeface="Corbel" panose="020B0503020204020204" pitchFamily="34" charset="0"/>
              </a:rPr>
              <a:t>Vær ægte</a:t>
            </a:r>
          </a:p>
          <a:p>
            <a:pPr marL="0" indent="0" algn="ctr">
              <a:buNone/>
            </a:pPr>
            <a:r>
              <a:rPr lang="en-US" dirty="0">
                <a:latin typeface="Corbel" panose="020B0503020204020204" pitchFamily="34" charset="0"/>
              </a:rPr>
              <a:t>Vær visuel</a:t>
            </a:r>
          </a:p>
          <a:p>
            <a:pPr marL="0" indent="0" algn="ctr">
              <a:buNone/>
            </a:pPr>
            <a:r>
              <a:rPr lang="en-US" dirty="0">
                <a:latin typeface="Corbel" panose="020B0503020204020204" pitchFamily="34" charset="0"/>
              </a:rPr>
              <a:t>Vær enkel</a:t>
            </a:r>
          </a:p>
          <a:p>
            <a:pPr marL="0" indent="0" algn="ctr">
              <a:buNone/>
            </a:pPr>
            <a:r>
              <a:rPr lang="en-US" dirty="0">
                <a:latin typeface="Corbel" panose="020B0503020204020204" pitchFamily="34" charset="0"/>
              </a:rPr>
              <a:t>Vær rettidig</a:t>
            </a:r>
            <a:endParaRPr lang="da-DK"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a:solidFill>
                  <a:srgbClr val="002060"/>
                </a:solidFill>
                <a:latin typeface="Verdana" panose="020B0604030504040204" pitchFamily="34" charset="0"/>
              </a:rPr>
              <a:t>Organisk målgruppe i modsætning til betalt målgruppe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n-US" sz="4000" smtClean="0">
                <a:latin typeface="Corbel" panose="020B0503020204020204" pitchFamily="34" charset="0"/>
              </a:rPr>
              <a:t>40 % er "lyttere"</a:t>
            </a:r>
          </a:p>
          <a:p>
            <a:pPr marL="0" indent="0">
              <a:buNone/>
            </a:pPr>
            <a:endParaRPr lang="da-DK" sz="4000">
              <a:latin typeface="Corbel" panose="020B0503020204020204" pitchFamily="34" charset="0"/>
            </a:endParaRPr>
          </a:p>
          <a:p>
            <a:pPr marL="0" indent="0">
              <a:buNone/>
            </a:pPr>
            <a:endParaRPr lang="da-DK" sz="4000" smtClean="0">
              <a:latin typeface="Corbel" panose="020B0503020204020204" pitchFamily="34" charset="0"/>
            </a:endParaRPr>
          </a:p>
          <a:p>
            <a:pPr marL="0" indent="0">
              <a:buNone/>
            </a:pPr>
            <a:endParaRPr lang="da-DK" sz="4000">
              <a:latin typeface="Corbel" panose="020B0503020204020204" pitchFamily="34" charset="0"/>
            </a:endParaRPr>
          </a:p>
          <a:p>
            <a:pPr marL="0" indent="0">
              <a:buNone/>
            </a:pPr>
            <a:r>
              <a:rPr lang="en-US" b="1" smtClean="0">
                <a:solidFill>
                  <a:srgbClr val="002060"/>
                </a:solidFill>
                <a:latin typeface="Corbel" panose="020B0503020204020204" pitchFamily="34" charset="0"/>
              </a:rPr>
              <a:t>Troværdighed kommer over tid. Vær ærlig og konsekvent</a:t>
            </a:r>
            <a:endParaRPr lang="da-DK" b="1">
              <a:solidFill>
                <a:srgbClr val="002060"/>
              </a:solidFill>
              <a:latin typeface="Corbel" panose="020B050302020402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n-US" sz="4000" b="1" smtClean="0">
                <a:solidFill>
                  <a:srgbClr val="002060"/>
                </a:solidFill>
                <a:latin typeface="Verdana" panose="020B0604030504040204" pitchFamily="34" charset="0"/>
              </a:rPr>
              <a:t>Hvad fungerer på Twitter?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en-US" smtClean="0">
                <a:latin typeface="Corbel" panose="020B0503020204020204" pitchFamily="34" charset="0"/>
              </a:rPr>
              <a:t>Faktuelt indhold. Personligt sprog</a:t>
            </a:r>
          </a:p>
          <a:p>
            <a:r>
              <a:rPr lang="en-US" smtClean="0">
                <a:latin typeface="Corbel" panose="020B0503020204020204" pitchFamily="34" charset="0"/>
              </a:rPr>
              <a:t>Tænk over, hvad der interesserer din målgruppe</a:t>
            </a:r>
          </a:p>
          <a:p>
            <a:r>
              <a:rPr lang="en-US" smtClean="0">
                <a:latin typeface="Corbel" panose="020B0503020204020204" pitchFamily="34" charset="0"/>
              </a:rPr>
              <a:t>Hverdagsindhold</a:t>
            </a:r>
          </a:p>
          <a:p>
            <a:r>
              <a:rPr lang="en-US" smtClean="0">
                <a:latin typeface="Corbel" panose="020B0503020204020204" pitchFamily="34" charset="0"/>
              </a:rPr>
              <a:t>Tip: tilbyd sessioner for svar-/spørgsmål</a:t>
            </a:r>
          </a:p>
          <a:p>
            <a:r>
              <a:rPr lang="en-US" smtClean="0">
                <a:latin typeface="Corbel" panose="020B0503020204020204" pitchFamily="34" charset="0"/>
              </a:rPr>
              <a:t>Vent ikke, vær tilstede i øjeblikket</a:t>
            </a:r>
          </a:p>
          <a:p>
            <a:pPr marL="0" indent="0">
              <a:buNone/>
            </a:pPr>
            <a:endParaRPr lang="da-DK" smtClean="0">
              <a:latin typeface="Corbel" panose="020B0503020204020204" pitchFamily="34" charset="0"/>
            </a:endParaRPr>
          </a:p>
          <a:p>
            <a:pPr marL="0" indent="0">
              <a:buNone/>
            </a:pPr>
            <a:r>
              <a:rPr lang="en-US" smtClean="0">
                <a:solidFill>
                  <a:srgbClr val="002060"/>
                </a:solidFill>
                <a:latin typeface="Corbel" panose="020B0503020204020204" pitchFamily="34" charset="0"/>
              </a:rPr>
              <a:t>Det er både din målgruppe, og samtidig dine "måløjeblikke"</a:t>
            </a:r>
          </a:p>
          <a:p>
            <a:endParaRPr lang="da-DK" smtClean="0">
              <a:latin typeface="Corbel" panose="020B0503020204020204" pitchFamily="34" charset="0"/>
            </a:endParaRPr>
          </a:p>
          <a:p>
            <a:pPr marL="0" indent="0">
              <a:buNone/>
            </a:pPr>
            <a:endParaRPr lang="da-DK">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000" b="1" smtClean="0">
                <a:solidFill>
                  <a:srgbClr val="002060"/>
                </a:solidFill>
                <a:latin typeface="Verdana" panose="020B0604030504040204" pitchFamily="34" charset="0"/>
              </a:rPr>
              <a:t>Tepause</a:t>
            </a:r>
            <a:endParaRPr lang="da-DK"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15.30 – 15.45</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Er du på rette spor?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Hadefulde udtalelser online: Hvad skal du gøre?</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en-US" smtClean="0">
                <a:latin typeface="Corbel" panose="020B0503020204020204" pitchFamily="34" charset="0"/>
              </a:rPr>
              <a:t>Svare</a:t>
            </a:r>
          </a:p>
          <a:p>
            <a:r>
              <a:rPr lang="en-US" smtClean="0">
                <a:latin typeface="Corbel" panose="020B0503020204020204" pitchFamily="34" charset="0"/>
              </a:rPr>
              <a:t>Anmelde</a:t>
            </a:r>
          </a:p>
          <a:p>
            <a:r>
              <a:rPr lang="en-US" smtClean="0">
                <a:latin typeface="Corbel" panose="020B0503020204020204" pitchFamily="34" charset="0"/>
              </a:rPr>
              <a:t>Ignorere</a:t>
            </a:r>
          </a:p>
          <a:p>
            <a:r>
              <a:rPr lang="en-US" smtClean="0">
                <a:latin typeface="Corbel" panose="020B0503020204020204" pitchFamily="34" charset="0"/>
              </a:rPr>
              <a:t>Skjule</a:t>
            </a:r>
          </a:p>
          <a:p>
            <a:r>
              <a:rPr lang="en-US" smtClean="0">
                <a:latin typeface="Corbel" panose="020B0503020204020204" pitchFamily="34" charset="0"/>
              </a:rPr>
              <a:t>Blokere, slette</a:t>
            </a:r>
            <a:endParaRPr lang="da-DK">
              <a:latin typeface="Corbel" panose="020B0503020204020204" pitchFamily="34" charset="0"/>
            </a:endParaRP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en-US" sz="4000" b="1">
                <a:solidFill>
                  <a:srgbClr val="002060"/>
                </a:solidFill>
                <a:latin typeface="Verdana" panose="020B0604030504040204" pitchFamily="34" charset="0"/>
              </a:rPr>
              <a:t>Informationspakke for modfortællinger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n-US" smtClean="0">
                <a:latin typeface="Corbel" panose="020B0503020204020204" pitchFamily="34" charset="0"/>
              </a:rPr>
              <a:t>Online Civil Courage Initiative OCCI </a:t>
            </a:r>
          </a:p>
          <a:p>
            <a:pPr marL="0" indent="0">
              <a:buNone/>
            </a:pPr>
            <a:r>
              <a:rPr lang="en-US" smtClean="0">
                <a:latin typeface="Corbel" panose="020B0503020204020204" pitchFamily="34" charset="0"/>
              </a:rPr>
              <a:t>EN, GE, FR</a:t>
            </a:r>
            <a:endParaRPr lang="da-DK" sz="1400" u="sng" smtClean="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t/>
            </a:r>
            <a:br/>
            <a:r>
              <a:rPr lang="en-US" b="1" smtClean="0">
                <a:solidFill>
                  <a:srgbClr val="002060"/>
                </a:solidFill>
                <a:latin typeface="Corbel" panose="020B0503020204020204" pitchFamily="34" charset="0"/>
              </a:rPr>
              <a:t>Indhold</a:t>
            </a:r>
          </a:p>
          <a:p>
            <a:pPr>
              <a:buFont typeface="Wingdings" panose="05000000000000000000" pitchFamily="2" charset="2"/>
              <a:buChar char="§"/>
            </a:pPr>
            <a:r>
              <a:rPr lang="en-US" smtClean="0">
                <a:latin typeface="Corbel" panose="020B0503020204020204" pitchFamily="34" charset="0"/>
              </a:rPr>
              <a:t>Planlægning af en kampagne</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Oprettelse af indhold</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Afvikling af en kampagne </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Onlinemarkedsføring</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Involvering af målgrupper</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Evaluering af kampagner</a:t>
            </a:r>
            <a:endParaRPr lang="da-DK">
              <a:latin typeface="Corbel" panose="020B0503020204020204" pitchFamily="34" charset="0"/>
            </a:endParaRPr>
          </a:p>
          <a:p>
            <a:pPr>
              <a:buFont typeface="Wingdings" panose="05000000000000000000" pitchFamily="2" charset="2"/>
              <a:buChar char="§"/>
            </a:pPr>
            <a:r>
              <a:rPr lang="en-US">
                <a:latin typeface="Corbel" panose="020B0503020204020204" pitchFamily="34" charset="0"/>
              </a:rPr>
              <a:t>Værktøjskasse og ressourcer</a:t>
            </a:r>
          </a:p>
          <a:p>
            <a:pPr marL="0" indent="0">
              <a:buNone/>
            </a:pPr>
            <a:endParaRPr lang="da-DK" smtClean="0">
              <a:latin typeface="Corbel" panose="020B0503020204020204" pitchFamily="34" charset="0"/>
            </a:endParaRPr>
          </a:p>
          <a:p>
            <a:pPr marL="0" indent="0">
              <a:buNone/>
            </a:pPr>
            <a:endParaRPr lang="da-DK" smtClean="0">
              <a:latin typeface="Corbel" panose="020B0503020204020204" pitchFamily="34" charset="0"/>
            </a:endParaRPr>
          </a:p>
          <a:p>
            <a:pPr marL="0" indent="0">
              <a:buNone/>
            </a:pPr>
            <a:endParaRPr lang="da-DK">
              <a:latin typeface="Corbel" panose="020B0503020204020204" pitchFamily="34" charset="0"/>
            </a:endParaRPr>
          </a:p>
          <a:p>
            <a:pPr marL="0" indent="0">
              <a:buNone/>
            </a:pPr>
            <a:endParaRPr lang="da-DK" smtClean="0">
              <a:latin typeface="Corbel" panose="020B0503020204020204" pitchFamily="34" charset="0"/>
            </a:endParaRPr>
          </a:p>
          <a:p>
            <a:pPr marL="0" indent="0">
              <a:buNone/>
            </a:pPr>
            <a:endParaRPr lang="da-DK">
              <a:latin typeface="Corbel" panose="020B0503020204020204" pitchFamily="34" charset="0"/>
            </a:endParaRPr>
          </a:p>
          <a:p>
            <a:pPr marL="0" indent="0">
              <a:buNone/>
            </a:pPr>
            <a:endParaRPr lang="da-DK" smtClean="0">
              <a:latin typeface="Corbel" panose="020B0503020204020204" pitchFamily="34" charset="0"/>
            </a:endParaRPr>
          </a:p>
          <a:p>
            <a:pPr marL="0" indent="0">
              <a:buNone/>
            </a:pPr>
            <a:endParaRPr lang="da-DK">
              <a:latin typeface="Corbel" panose="020B0503020204020204" pitchFamily="34" charset="0"/>
            </a:endParaRPr>
          </a:p>
          <a:p>
            <a:pPr marL="0" indent="0">
              <a:buNone/>
            </a:pPr>
            <a:endParaRPr lang="da-DK" smtClean="0">
              <a:latin typeface="Corbel" panose="020B0503020204020204" pitchFamily="34" charset="0"/>
            </a:endParaRPr>
          </a:p>
          <a:p>
            <a:pPr marL="0" indent="0">
              <a:buNone/>
            </a:pPr>
            <a:endParaRPr lang="da-DK">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n-US" sz="1400"/>
              <a:t>Institute of Strategic Dialogue ISD, 2016 </a:t>
            </a:r>
            <a:endParaRPr lang="da-DK" sz="1400" smtClean="0"/>
          </a:p>
          <a:p>
            <a:r>
              <a:rPr lang="en-US" sz="1400" smtClean="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smtClean="0">
                <a:solidFill>
                  <a:srgbClr val="002060"/>
                </a:solidFill>
                <a:latin typeface="Verdana" panose="020B0604030504040204" pitchFamily="34" charset="0"/>
              </a:rPr>
              <a:t>Øvelse</a:t>
            </a:r>
            <a:endParaRPr lang="da-DK"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en-US" dirty="0" smtClean="0">
                <a:latin typeface="Corbel" panose="020B0503020204020204" pitchFamily="34" charset="0"/>
              </a:rPr>
              <a:t>I små grupper ( 3 – 4 personer)</a:t>
            </a:r>
          </a:p>
          <a:p>
            <a:pPr marL="0" indent="0" algn="ctr">
              <a:buNone/>
            </a:pPr>
            <a:r>
              <a:rPr lang="en-US" b="1" dirty="0" smtClean="0">
                <a:latin typeface="Corbel" panose="020B0503020204020204" pitchFamily="34" charset="0"/>
              </a:rPr>
              <a:t>Søg efter 1 eller flere af de præsenterede værktøjer, instruktionsvideoer og håndbøger</a:t>
            </a:r>
          </a:p>
          <a:p>
            <a:pPr marL="0" indent="0" algn="ctr">
              <a:buNone/>
            </a:pPr>
            <a:r>
              <a:rPr lang="en-US" b="1" dirty="0" smtClean="0">
                <a:latin typeface="Corbel" panose="020B0503020204020204" pitchFamily="34" charset="0"/>
              </a:rPr>
              <a:t>Brows materialet</a:t>
            </a:r>
          </a:p>
          <a:p>
            <a:pPr marL="0" indent="0" algn="ctr">
              <a:buNone/>
            </a:pPr>
            <a:r>
              <a:rPr lang="en-US" b="1" dirty="0" smtClean="0">
                <a:latin typeface="Corbel" panose="020B0503020204020204" pitchFamily="34" charset="0"/>
              </a:rPr>
              <a:t>Diskuter dets anvendelighed for din kampagne</a:t>
            </a:r>
          </a:p>
          <a:p>
            <a:pPr marL="0" indent="0" algn="ctr">
              <a:buNone/>
            </a:pPr>
            <a:r>
              <a:rPr lang="en-US" b="1" dirty="0" smtClean="0">
                <a:latin typeface="Corbel" panose="020B0503020204020204" pitchFamily="34" charset="0"/>
              </a:rPr>
              <a:t>Hvis der er tid til overs, vil vi diskutere resultaterne i plenum</a:t>
            </a:r>
          </a:p>
          <a:p>
            <a:pPr marL="0" indent="0" algn="ctr">
              <a:buNone/>
            </a:pPr>
            <a:r>
              <a:rPr lang="en-US" dirty="0" smtClean="0">
                <a:latin typeface="Corbel" panose="020B0503020204020204" pitchFamily="34" charset="0"/>
              </a:rPr>
              <a:t>15 min.</a:t>
            </a:r>
            <a:endParaRPr lang="da-DK"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Værktøjer, instruktionsvideoer og håndbøger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92500" lnSpcReduction="20000"/>
          </a:bodyPr>
          <a:lstStyle/>
          <a:p>
            <a:pPr marL="0" indent="0">
              <a:buNone/>
            </a:pPr>
            <a:r>
              <a:rPr lang="en-US" sz="1600" b="1">
                <a:latin typeface="Corbel" panose="020B0503020204020204" pitchFamily="34" charset="0"/>
              </a:rPr>
              <a:t>Informationspakke for modtale</a:t>
            </a:r>
          </a:p>
          <a:p>
            <a:pPr marL="0" indent="0">
              <a:buNone/>
            </a:pPr>
            <a:r>
              <a:rPr lang="en-US" sz="1600" smtClean="0">
                <a:latin typeface="Corbel" panose="020B0503020204020204" pitchFamily="34" charset="0"/>
                <a:hlinkClick r:id="rId3"/>
              </a:rPr>
              <a:t>http://www.strategicdialogue.org/wp-content/uploads/2016/06/OCCI-Counterspeech-Information-Pack-English.pdf</a:t>
            </a:r>
            <a:endParaRPr lang="da-DK" sz="1600">
              <a:latin typeface="Corbel" panose="020B0503020204020204" pitchFamily="34" charset="0"/>
            </a:endParaRPr>
          </a:p>
          <a:p>
            <a:pPr marL="0" indent="0">
              <a:buNone/>
            </a:pPr>
            <a:r>
              <a:rPr lang="en-US" sz="1600" b="1">
                <a:latin typeface="Corbel" panose="020B0503020204020204" pitchFamily="34" charset="0"/>
              </a:rPr>
              <a:t>Håndbog for modfortællinger</a:t>
            </a:r>
          </a:p>
          <a:p>
            <a:pPr marL="0" indent="0">
              <a:buNone/>
            </a:pPr>
            <a:r>
              <a:rPr lang="en-US" sz="1600" smtClean="0">
                <a:latin typeface="Corbel" panose="020B0503020204020204" pitchFamily="34" charset="0"/>
                <a:hlinkClick r:id="rId4"/>
              </a:rPr>
              <a:t>http://www.strategicdialogue.org/wp-content/uploads/2016/06/Counter-narrative-Handbook_1.pdf</a:t>
            </a:r>
            <a:endParaRPr lang="da-DK" sz="1600">
              <a:latin typeface="Corbel" panose="020B0503020204020204" pitchFamily="34" charset="0"/>
            </a:endParaRPr>
          </a:p>
          <a:p>
            <a:pPr marL="0" indent="0">
              <a:buNone/>
            </a:pPr>
            <a:r>
              <a:rPr lang="en-US" sz="1600" smtClean="0">
                <a:latin typeface="Corbel" panose="020B0503020204020204" pitchFamily="34" charset="0"/>
                <a:hlinkClick r:id="rId5"/>
              </a:rPr>
              <a:t>www.counternarratives.org</a:t>
            </a:r>
            <a:endParaRPr lang="da-DK" sz="1600" smtClean="0">
              <a:latin typeface="Corbel" panose="020B0503020204020204" pitchFamily="34" charset="0"/>
            </a:endParaRPr>
          </a:p>
          <a:p>
            <a:pPr marL="0" indent="0">
              <a:buNone/>
            </a:pPr>
            <a:r>
              <a:rPr lang="en-US" sz="1600" u="sng">
                <a:hlinkClick r:id="rId3"/>
              </a:rPr>
              <a:t>http://www.strategicdialogue.org/wp-content/uploads/2016/06/OCCI-Counterspeech-Information-Pack-English.pdf</a:t>
            </a:r>
            <a:r>
              <a:rPr dirty="0" smtClean="0"/>
              <a:t> </a:t>
            </a:r>
            <a:r>
              <a:rPr lang="en-US" sz="1600" b="1" smtClean="0">
                <a:latin typeface="Corbel" panose="020B0503020204020204" pitchFamily="34" charset="0"/>
              </a:rPr>
              <a:t>(10 sider) </a:t>
            </a:r>
          </a:p>
          <a:p>
            <a:pPr marL="0" indent="0">
              <a:buNone/>
            </a:pPr>
            <a:r>
              <a:rPr lang="en-US" sz="1600" b="1" smtClean="0">
                <a:latin typeface="Corbel" panose="020B0503020204020204" pitchFamily="34" charset="0"/>
              </a:rPr>
              <a:t>Kampagne for Twitter Handbook</a:t>
            </a:r>
          </a:p>
          <a:p>
            <a:pPr marL="0" indent="0">
              <a:buNone/>
            </a:pPr>
            <a:r>
              <a:rPr lang="en-US" sz="1600" smtClean="0">
                <a:latin typeface="Corbel" panose="020B0503020204020204" pitchFamily="34" charset="0"/>
                <a:hlinkClick r:id="rId6"/>
              </a:rPr>
              <a:t>http://esmeefairbairn.org.uk/</a:t>
            </a:r>
            <a:endParaRPr lang="da-DK" sz="1600">
              <a:latin typeface="Corbel" panose="020B0503020204020204" pitchFamily="34" charset="0"/>
            </a:endParaRPr>
          </a:p>
          <a:p>
            <a:pPr marL="0" indent="0">
              <a:buNone/>
            </a:pPr>
            <a:r>
              <a:rPr lang="en-US" sz="1600" b="1">
                <a:latin typeface="Corbel" panose="020B0503020204020204" pitchFamily="34" charset="0"/>
              </a:rPr>
              <a:t>Facebook SMB</a:t>
            </a:r>
            <a:endParaRPr lang="da-DK" sz="1600">
              <a:latin typeface="Corbel" panose="020B0503020204020204" pitchFamily="34" charset="0"/>
            </a:endParaRPr>
          </a:p>
          <a:p>
            <a:pPr marL="0" indent="0">
              <a:buNone/>
            </a:pPr>
            <a:r>
              <a:rPr dirty="0" smtClean="0"/>
              <a:t> </a:t>
            </a:r>
            <a:r>
              <a:rPr lang="en-US" sz="1600" smtClean="0">
                <a:latin typeface="Corbel" panose="020B0503020204020204" pitchFamily="34" charset="0"/>
                <a:hlinkClick r:id="rId7"/>
              </a:rPr>
              <a:t>https://www.facebook.com/blueprint?attachment_canonical_url=https%3A%2F%2Fwww.facebook.com%2Fblueprint</a:t>
            </a:r>
            <a:endParaRPr lang="da-DK" sz="1600">
              <a:latin typeface="Corbel" panose="020B0503020204020204" pitchFamily="34" charset="0"/>
            </a:endParaRPr>
          </a:p>
          <a:p>
            <a:pPr marL="0" indent="0">
              <a:buNone/>
            </a:pPr>
            <a:r>
              <a:rPr lang="en-US" sz="1600" b="1">
                <a:latin typeface="Corbel" panose="020B0503020204020204" pitchFamily="34" charset="0"/>
              </a:rPr>
              <a:t>Facebookannoncer for nonprofitorganisationer</a:t>
            </a:r>
            <a:endParaRPr lang="da-DK" sz="1600" b="1">
              <a:latin typeface="Corbel" panose="020B0503020204020204" pitchFamily="34" charset="0"/>
            </a:endParaRPr>
          </a:p>
          <a:p>
            <a:pPr marL="0" indent="0">
              <a:buNone/>
            </a:pPr>
            <a:r>
              <a:rPr lang="en-US" sz="1600" smtClean="0">
                <a:latin typeface="Corbel" panose="020B0503020204020204" pitchFamily="34" charset="0"/>
                <a:hlinkClick r:id="rId8"/>
              </a:rPr>
              <a:t>https://nonprofits.fb.com/topic/ads/</a:t>
            </a:r>
            <a:endParaRPr lang="da-DK" sz="1600">
              <a:latin typeface="Corbel" panose="020B0503020204020204" pitchFamily="34" charset="0"/>
            </a:endParaRPr>
          </a:p>
          <a:p>
            <a:pPr marL="0" indent="0">
              <a:buNone/>
            </a:pPr>
            <a:r>
              <a:rPr lang="en-US" sz="1600" b="1">
                <a:latin typeface="Corbel" panose="020B0503020204020204" pitchFamily="34" charset="0"/>
              </a:rPr>
              <a:t>Youtube nonprofit-program</a:t>
            </a:r>
            <a:endParaRPr lang="da-DK" sz="1600" b="1">
              <a:latin typeface="Corbel" panose="020B0503020204020204" pitchFamily="34" charset="0"/>
            </a:endParaRPr>
          </a:p>
          <a:p>
            <a:pPr marL="0" indent="0">
              <a:buNone/>
            </a:pPr>
            <a:r>
              <a:rPr lang="en-US" sz="1600" smtClean="0">
                <a:latin typeface="Corbel" panose="020B0503020204020204" pitchFamily="34" charset="0"/>
                <a:hlinkClick r:id="rId9"/>
              </a:rPr>
              <a:t>https://www.youtube.com/nonprofits</a:t>
            </a:r>
            <a:endParaRPr lang="da-DK" sz="1600" smtClean="0">
              <a:latin typeface="Corbel" panose="020B0503020204020204" pitchFamily="34" charset="0"/>
            </a:endParaRPr>
          </a:p>
          <a:p>
            <a:pPr marL="0" indent="0">
              <a:buNone/>
            </a:pPr>
            <a:r>
              <a:rPr lang="en-US" sz="1600" smtClean="0">
                <a:latin typeface="Corbel" panose="020B0503020204020204" pitchFamily="34" charset="0"/>
                <a:hlinkClick r:id="rId10"/>
              </a:rPr>
              <a:t>https://www.youtube.com/watch?feature=player_embedded&amp;v=YpKAtk5C0lM</a:t>
            </a:r>
            <a:endParaRPr lang="da-DK" sz="1600">
              <a:latin typeface="Corbel" panose="020B0503020204020204" pitchFamily="34" charset="0"/>
            </a:endParaRPr>
          </a:p>
          <a:p>
            <a:pPr marL="0" indent="0">
              <a:buNone/>
            </a:pPr>
            <a:r>
              <a:rPr lang="en-US" sz="1600" b="1">
                <a:latin typeface="Corbel" panose="020B0503020204020204" pitchFamily="34" charset="0"/>
              </a:rPr>
              <a:t>Youtube 10 Fundaments</a:t>
            </a:r>
          </a:p>
          <a:p>
            <a:pPr marL="0" indent="0">
              <a:buNone/>
            </a:pPr>
            <a:r>
              <a:rPr lang="en-US" sz="1600" smtClean="0">
                <a:latin typeface="Corbel" panose="020B0503020204020204" pitchFamily="34" charset="0"/>
                <a:hlinkClick r:id="rId11"/>
              </a:rPr>
              <a:t>http://Bit.ly/10fundamentals</a:t>
            </a:r>
            <a:endParaRPr lang="da-DK" sz="1600" smtClean="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000" b="1" smtClean="0">
                <a:solidFill>
                  <a:srgbClr val="002060"/>
                </a:solidFill>
                <a:latin typeface="Verdana" panose="020B0604030504040204" pitchFamily="34" charset="0"/>
              </a:rPr>
              <a:t>Kapacitetsopbygning og afrunding</a:t>
            </a:r>
            <a:endParaRPr lang="da-DK"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smtClean="0">
                <a:latin typeface="Corbel" panose="020B0503020204020204" pitchFamily="34" charset="0"/>
              </a:rPr>
              <a:t>16.15 – 17.00</a:t>
            </a:r>
            <a:endParaRPr lang="da-DK"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rPr>
              <a:t>Kapacitetsopbygning</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da-DK">
              <a:latin typeface="Corbel" panose="020B0503020204020204" pitchFamily="34" charset="0"/>
            </a:endParaRPr>
          </a:p>
          <a:p>
            <a:pPr marL="0" indent="0">
              <a:buNone/>
            </a:pPr>
            <a:r>
              <a:rPr lang="en-US" b="1" smtClean="0">
                <a:latin typeface="Corbel" panose="020B0503020204020204" pitchFamily="34" charset="0"/>
              </a:rPr>
              <a:t>Afrunding</a:t>
            </a:r>
          </a:p>
          <a:p>
            <a:pPr marL="0" indent="0">
              <a:buNone/>
            </a:pPr>
            <a:r>
              <a:rPr lang="en-US" smtClean="0">
                <a:latin typeface="Corbel" panose="020B0503020204020204" pitchFamily="34" charset="0"/>
              </a:rPr>
              <a:t>Hvor er vi nu?</a:t>
            </a:r>
          </a:p>
          <a:p>
            <a:pPr marL="0" indent="0">
              <a:buNone/>
            </a:pPr>
            <a:r>
              <a:rPr lang="en-US" smtClean="0">
                <a:latin typeface="Corbel" panose="020B0503020204020204" pitchFamily="34" charset="0"/>
              </a:rPr>
              <a:t>Tid til at cirkulere og begynde at date</a:t>
            </a:r>
          </a:p>
          <a:p>
            <a:pPr marL="0" indent="0">
              <a:buNone/>
            </a:pPr>
            <a:endParaRPr lang="da-DK">
              <a:latin typeface="Corbel" panose="020B0503020204020204" pitchFamily="34" charset="0"/>
            </a:endParaRPr>
          </a:p>
          <a:p>
            <a:pPr marL="0" indent="0">
              <a:buNone/>
            </a:pPr>
            <a:endParaRPr lang="da-DK">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a:solidFill>
                  <a:srgbClr val="002060"/>
                </a:solidFill>
                <a:latin typeface="Verdana" panose="020B0604030504040204" pitchFamily="34" charset="0"/>
              </a:rPr>
              <a:t>Link online – involvering offline </a:t>
            </a:r>
            <a:endParaRPr lang="da-DK"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smtClean="0">
                <a:latin typeface="Corbel" panose="020B0503020204020204" pitchFamily="34" charset="0"/>
              </a:rPr>
              <a:t>Hver kampagne er centreret omkring en opfordring til handling</a:t>
            </a:r>
          </a:p>
          <a:p>
            <a:pPr marL="0" indent="0" algn="ctr">
              <a:buNone/>
            </a:pPr>
            <a:endParaRPr lang="da-DK" dirty="0">
              <a:latin typeface="Corbel" panose="020B0503020204020204" pitchFamily="34" charset="0"/>
            </a:endParaRPr>
          </a:p>
          <a:p>
            <a:pPr marL="0" indent="0" algn="ctr">
              <a:buNone/>
            </a:pPr>
            <a:r>
              <a:rPr lang="en-US" dirty="0" smtClean="0">
                <a:latin typeface="Corbel" panose="020B0503020204020204" pitchFamily="34" charset="0"/>
              </a:rPr>
              <a:t>Er du klar?</a:t>
            </a:r>
            <a:endParaRPr lang="da-DK" b="1" dirty="0" smtClean="0">
              <a:latin typeface="Corbel" panose="020B0503020204020204" pitchFamily="34" charset="0"/>
            </a:endParaRPr>
          </a:p>
          <a:p>
            <a:pPr marL="0" indent="0" algn="ctr">
              <a:buNone/>
            </a:pPr>
            <a:r>
              <a:rPr lang="en-US" b="1" dirty="0" smtClean="0">
                <a:latin typeface="Corbel" panose="020B0503020204020204" pitchFamily="34" charset="0"/>
              </a:rPr>
              <a:t>Ønsker respons</a:t>
            </a:r>
          </a:p>
          <a:p>
            <a:pPr marL="0" indent="0" algn="ctr">
              <a:buNone/>
            </a:pPr>
            <a:r>
              <a:rPr lang="en-US" b="1" dirty="0" smtClean="0">
                <a:latin typeface="Corbel" panose="020B0503020204020204" pitchFamily="34" charset="0"/>
              </a:rPr>
              <a:t>Kritisk eller negativ respons</a:t>
            </a:r>
          </a:p>
          <a:p>
            <a:pPr marL="0" indent="0" algn="ctr">
              <a:buNone/>
            </a:pPr>
            <a:r>
              <a:rPr lang="en-US" b="1" dirty="0" smtClean="0">
                <a:latin typeface="Corbel" panose="020B0503020204020204" pitchFamily="34" charset="0"/>
              </a:rPr>
              <a:t>Verbale/fysiske trusler/vold</a:t>
            </a:r>
          </a:p>
          <a:p>
            <a:pPr marL="0" indent="0" algn="ctr">
              <a:buNone/>
            </a:pPr>
            <a:endParaRPr lang="da-DK"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en-US" sz="4000" b="1" smtClean="0">
                <a:solidFill>
                  <a:srgbClr val="002060"/>
                </a:solidFill>
                <a:latin typeface="Verdana" panose="020B0604030504040204" pitchFamily="34" charset="0"/>
              </a:rPr>
              <a:t>Hvad er dine kampagnekvaliteter?</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482860267"/>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505200"/>
                <a:gridCol w="3505200"/>
                <a:gridCol w="3505200"/>
              </a:tblGrid>
              <a:tr h="370840">
                <a:tc>
                  <a:txBody>
                    <a:bodyPr/>
                    <a:lstStyle/>
                    <a:p>
                      <a:pPr algn="ctr"/>
                      <a:endParaRPr lang="da-DK" sz="2800" b="1" i="1" smtClean="0">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Internt</a:t>
                      </a:r>
                    </a:p>
                    <a:p>
                      <a:pPr algn="ctr"/>
                      <a:r>
                        <a:rPr lang="en-US" sz="2800" b="1" i="1" smtClean="0">
                          <a:solidFill>
                            <a:srgbClr val="002060"/>
                          </a:solidFill>
                          <a:latin typeface="Corbel" panose="020B0503020204020204" pitchFamily="34" charset="0"/>
                        </a:rPr>
                        <a:t>Du kan påvirke </a:t>
                      </a:r>
                    </a:p>
                    <a:p>
                      <a:pPr algn="ctr"/>
                      <a:r>
                        <a:rPr lang="en-US" sz="2800" b="1" i="1" smtClean="0">
                          <a:solidFill>
                            <a:srgbClr val="002060"/>
                          </a:solidFill>
                          <a:latin typeface="Corbel" panose="020B0503020204020204" pitchFamily="34" charset="0"/>
                        </a:rPr>
                        <a:t>disse ting lettere</a:t>
                      </a: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Styrker</a:t>
                      </a:r>
                      <a:endParaRPr lang="da-DK"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Svagheder</a:t>
                      </a:r>
                      <a:endParaRPr lang="da-DK"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370840">
                <a:tc>
                  <a:txBody>
                    <a:bodyPr/>
                    <a:lstStyle/>
                    <a:p>
                      <a:pPr algn="ctr"/>
                      <a:endParaRPr lang="da-DK" sz="2800" b="1" i="1" smtClean="0">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Eksternt</a:t>
                      </a:r>
                    </a:p>
                    <a:p>
                      <a:pPr algn="ctr"/>
                      <a:r>
                        <a:rPr lang="en-US" sz="2800" b="1" i="1" smtClean="0">
                          <a:solidFill>
                            <a:srgbClr val="002060"/>
                          </a:solidFill>
                          <a:latin typeface="Corbel" panose="020B0503020204020204" pitchFamily="34" charset="0"/>
                        </a:rPr>
                        <a:t>Det er ikke nemt for dig at påvirke disse faktorer</a:t>
                      </a:r>
                    </a:p>
                    <a:p>
                      <a:pPr algn="ctr"/>
                      <a:endParaRPr lang="da-DK" sz="2800" b="1" i="1" baseline="0" smtClean="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Muligheder</a:t>
                      </a:r>
                      <a:endParaRPr lang="da-DK"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Trusler</a:t>
                      </a:r>
                      <a:endParaRPr lang="da-DK"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078909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Refleksion</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en-US" b="1" dirty="0" smtClean="0">
                <a:latin typeface="Corbel" panose="020B0503020204020204" pitchFamily="34" charset="0"/>
              </a:rPr>
              <a:t>Refleksion over dagens program…</a:t>
            </a:r>
          </a:p>
          <a:p>
            <a:r>
              <a:rPr lang="en-US" dirty="0" smtClean="0">
                <a:latin typeface="Corbel" panose="020B0503020204020204" pitchFamily="34" charset="0"/>
              </a:rPr>
              <a:t>Hvad inspirerede dig?</a:t>
            </a:r>
            <a:endParaRPr lang="da-DK" dirty="0">
              <a:latin typeface="Corbel" panose="020B0503020204020204" pitchFamily="34" charset="0"/>
            </a:endParaRPr>
          </a:p>
          <a:p>
            <a:r>
              <a:rPr lang="en-US" dirty="0">
                <a:latin typeface="Corbel" panose="020B0503020204020204" pitchFamily="34" charset="0"/>
              </a:rPr>
              <a:t>Hvad går allerede godt?	</a:t>
            </a:r>
            <a:endParaRPr lang="da-DK" dirty="0">
              <a:latin typeface="Corbel" panose="020B0503020204020204" pitchFamily="34" charset="0"/>
            </a:endParaRPr>
          </a:p>
          <a:p>
            <a:r>
              <a:rPr lang="en-US" dirty="0">
                <a:latin typeface="Corbel" panose="020B0503020204020204" pitchFamily="34" charset="0"/>
              </a:rPr>
              <a:t>Hvad er der behov for/mangler der at gøre?</a:t>
            </a:r>
          </a:p>
          <a:p>
            <a:r>
              <a:rPr lang="en-US" dirty="0" smtClean="0">
                <a:latin typeface="Corbel" panose="020B0503020204020204" pitchFamily="34" charset="0"/>
              </a:rPr>
              <a:t>Hvem har du brug for, skal erkende dette</a:t>
            </a:r>
            <a:r>
              <a:rPr lang="en-US" dirty="0">
                <a:latin typeface="Corbel" panose="020B0503020204020204" pitchFamily="34" charset="0"/>
              </a:rPr>
              <a:t>?</a:t>
            </a:r>
            <a:endParaRPr lang="da-DK" dirty="0">
              <a:latin typeface="Corbel" panose="020B0503020204020204" pitchFamily="34" charset="0"/>
            </a:endParaRPr>
          </a:p>
          <a:p>
            <a:endParaRPr lang="da-DK"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Partnerskaber </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rPr>
              <a:t>Speed date! </a:t>
            </a:r>
          </a:p>
          <a:p>
            <a:pPr marL="0" indent="0" algn="ctr">
              <a:buNone/>
            </a:pPr>
            <a:r>
              <a:rPr lang="en-US" b="1" smtClean="0">
                <a:latin typeface="Corbel" panose="020B0503020204020204" pitchFamily="34" charset="0"/>
              </a:rPr>
              <a:t>Søg i lokalet efter potentielle partnere</a:t>
            </a:r>
          </a:p>
          <a:p>
            <a:pPr marL="0" indent="0" algn="ctr">
              <a:buNone/>
            </a:pPr>
            <a:r>
              <a:rPr lang="en-US" b="1" smtClean="0">
                <a:latin typeface="Corbel" panose="020B0503020204020204" pitchFamily="34" charset="0"/>
              </a:rPr>
              <a:t>Indgå samarbejdsaftaler for fremtidigt samarbejde</a:t>
            </a:r>
          </a:p>
          <a:p>
            <a:pPr marL="0" indent="0" algn="ctr">
              <a:buNone/>
            </a:pPr>
            <a:r>
              <a:rPr lang="en-US" b="1" smtClean="0">
                <a:latin typeface="Corbel" panose="020B0503020204020204" pitchFamily="34" charset="0"/>
              </a:rPr>
              <a:t>Del resultater i plenum</a:t>
            </a:r>
          </a:p>
          <a:p>
            <a:pPr marL="0" indent="0" algn="ctr">
              <a:buNone/>
            </a:pPr>
            <a:r>
              <a:rPr lang="en-US" smtClean="0">
                <a:latin typeface="Corbel" panose="020B0503020204020204" pitchFamily="34" charset="0"/>
              </a:rPr>
              <a:t>20 min.</a:t>
            </a:r>
          </a:p>
          <a:p>
            <a:pPr marL="0" indent="0" algn="ctr">
              <a:buNone/>
            </a:pPr>
            <a:endParaRPr lang="da-DK" b="1">
              <a:latin typeface="Corbel" panose="020B0503020204020204" pitchFamily="34" charset="0"/>
            </a:endParaRPr>
          </a:p>
          <a:p>
            <a:pPr marL="0" indent="0" algn="ctr">
              <a:buNone/>
            </a:pPr>
            <a:endParaRPr lang="da-DK" b="1" smtClean="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rPr>
              <a:t>Kom godt hjem</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dirty="0" smtClean="0">
                <a:latin typeface="Corbel" panose="020B0503020204020204" pitchFamily="34" charset="0"/>
              </a:rPr>
              <a:t>Netværket til bevidstgørelse om radikalisering</a:t>
            </a:r>
          </a:p>
          <a:p>
            <a:pPr marL="0" indent="0" algn="ctr">
              <a:buNone/>
            </a:pPr>
            <a:r>
              <a:rPr lang="en-US" dirty="0">
                <a:latin typeface="Corbel" panose="020B0503020204020204" pitchFamily="34" charset="0"/>
              </a:rPr>
              <a:t>Wim Klei – w.klei@radaradvies.nl +31 6 4229 7277</a:t>
            </a:r>
            <a:endParaRPr lang="da-DK"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en-US" sz="2800" b="1">
                <a:latin typeface="Corbel" panose="020B0503020204020204" pitchFamily="34" charset="0"/>
              </a:rPr>
              <a:t>Evaluering</a:t>
            </a:r>
          </a:p>
          <a:p>
            <a:pPr algn="ctr"/>
            <a:r>
              <a:rPr lang="en-US" sz="2800">
                <a:latin typeface="Corbel" panose="020B0503020204020204" pitchFamily="34" charset="0"/>
              </a:rPr>
              <a:t>Du bedes udfylde evalueringsskemaet, som du vil modtage pr. e-mail</a:t>
            </a:r>
          </a:p>
          <a:p>
            <a:pPr algn="ctr"/>
            <a:r>
              <a:rPr lang="en-US" sz="2800">
                <a:latin typeface="Corbel" panose="020B0503020204020204" pitchFamily="34" charset="0"/>
              </a:rPr>
              <a:t>Tak</a:t>
            </a:r>
            <a:endParaRPr lang="da-DK" sz="2800">
              <a:latin typeface="Corbel" panose="020B0503020204020204" pitchFamily="34" charset="0"/>
            </a:endParaRPr>
          </a:p>
        </p:txBody>
      </p:sp>
    </p:spTree>
    <p:extLst>
      <p:ext uri="{BB962C8B-B14F-4D97-AF65-F5344CB8AC3E}">
        <p14:creationId xmlns:p14="http://schemas.microsoft.com/office/powerpoint/2010/main" val="1973886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a:solidFill>
                  <a:srgbClr val="002060"/>
                </a:solidFill>
                <a:latin typeface="Verdana" panose="020B0604030504040204" pitchFamily="34" charset="0"/>
              </a:rPr>
              <a:t>Dagens program</a:t>
            </a:r>
            <a:endParaRPr lang="da-DK"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lnSpcReduction="10000"/>
          </a:bodyPr>
          <a:lstStyle/>
          <a:p>
            <a:pPr marL="0" indent="0">
              <a:buNone/>
            </a:pPr>
            <a:r>
              <a:rPr lang="en-US" smtClean="0">
                <a:latin typeface="Corbel" panose="020B0503020204020204" pitchFamily="34" charset="0"/>
              </a:rPr>
              <a:t>09.00		Velkomst</a:t>
            </a:r>
          </a:p>
          <a:p>
            <a:pPr marL="0" indent="0">
              <a:buNone/>
            </a:pPr>
            <a:r>
              <a:rPr lang="en-US" smtClean="0">
                <a:latin typeface="Corbel" panose="020B0503020204020204" pitchFamily="34" charset="0"/>
              </a:rPr>
              <a:t>09.45		Beskrivelse af baggrunden</a:t>
            </a:r>
          </a:p>
          <a:p>
            <a:pPr marL="0" indent="0">
              <a:buNone/>
            </a:pPr>
            <a:r>
              <a:rPr lang="en-US" smtClean="0">
                <a:latin typeface="Corbel" panose="020B0503020204020204" pitchFamily="34" charset="0"/>
              </a:rPr>
              <a:t>10.30		Kaffe</a:t>
            </a:r>
            <a:endParaRPr lang="da-DK" smtClean="0">
              <a:latin typeface="Corbel" panose="020B0503020204020204" pitchFamily="34" charset="0"/>
            </a:endParaRPr>
          </a:p>
          <a:p>
            <a:pPr marL="0" indent="0">
              <a:buNone/>
            </a:pPr>
            <a:r>
              <a:rPr lang="en-US" smtClean="0">
                <a:latin typeface="Corbel" panose="020B0503020204020204" pitchFamily="34" charset="0"/>
              </a:rPr>
              <a:t>11.00		Hvordan udvikler du din onlinestrategi for modfortællinger/alternative fortællinger</a:t>
            </a:r>
          </a:p>
          <a:p>
            <a:pPr marL="0" indent="0">
              <a:buNone/>
            </a:pPr>
            <a:r>
              <a:rPr lang="en-US" smtClean="0">
                <a:latin typeface="Corbel" panose="020B0503020204020204" pitchFamily="34" charset="0"/>
              </a:rPr>
              <a:t>12.30		Frokost</a:t>
            </a:r>
          </a:p>
          <a:p>
            <a:pPr marL="0" indent="0">
              <a:buNone/>
            </a:pPr>
            <a:r>
              <a:rPr lang="en-US" smtClean="0">
                <a:latin typeface="Corbel" panose="020B0503020204020204" pitchFamily="34" charset="0"/>
              </a:rPr>
              <a:t>13.30		Sådan fungerer online</a:t>
            </a:r>
          </a:p>
          <a:p>
            <a:pPr marL="0" indent="0">
              <a:buNone/>
            </a:pPr>
            <a:r>
              <a:rPr lang="en-US" smtClean="0">
                <a:latin typeface="Corbel" panose="020B0503020204020204" pitchFamily="34" charset="0"/>
              </a:rPr>
              <a:t>15.30		Te</a:t>
            </a:r>
          </a:p>
          <a:p>
            <a:pPr marL="0" indent="0">
              <a:buNone/>
            </a:pPr>
            <a:r>
              <a:rPr lang="en-US" smtClean="0">
                <a:latin typeface="Corbel" panose="020B0503020204020204" pitchFamily="34" charset="0"/>
              </a:rPr>
              <a:t>16.15		Kapacitetsopbygning</a:t>
            </a:r>
            <a:endParaRPr lang="da-DK" smtClean="0">
              <a:latin typeface="Corbel" panose="020B0503020204020204" pitchFamily="34" charset="0"/>
            </a:endParaRPr>
          </a:p>
          <a:p>
            <a:pPr marL="0" indent="0">
              <a:buNone/>
            </a:pPr>
            <a:r>
              <a:rPr lang="en-US" smtClean="0">
                <a:latin typeface="Corbel" panose="020B0503020204020204" pitchFamily="34" charset="0"/>
              </a:rPr>
              <a:t>17.00		Afslutning</a:t>
            </a:r>
            <a:endParaRPr lang="da-DK">
              <a:latin typeface="Corbel" panose="020B0503020204020204" pitchFamily="34" charset="0"/>
            </a:endParaRP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smtClean="0"/>
                <a:t>A </a:t>
              </a:r>
              <a:r>
                <a:rPr lang="en-US" sz="2400" smtClean="0"/>
                <a:t>Audience (gruppe)</a:t>
              </a:r>
              <a:endParaRPr lang="da-DK"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smtClean="0">
                  <a:solidFill>
                    <a:prstClr val="black"/>
                  </a:solidFill>
                </a:rPr>
                <a:t>A </a:t>
              </a:r>
              <a:r>
                <a:rPr lang="en-US" sz="2400" smtClean="0">
                  <a:solidFill>
                    <a:prstClr val="black"/>
                  </a:solidFill>
                </a:rPr>
                <a:t>Action (handling)</a:t>
              </a:r>
              <a:r>
                <a:rPr dirty="0" smtClean="0"/>
                <a:t> </a:t>
              </a:r>
              <a:endParaRPr lang="da-DK"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smtClean="0">
                  <a:solidFill>
                    <a:prstClr val="black"/>
                  </a:solidFill>
                </a:rPr>
                <a:t>M </a:t>
              </a:r>
              <a:r>
                <a:rPr lang="en-US" sz="2400" smtClean="0">
                  <a:solidFill>
                    <a:prstClr val="black"/>
                  </a:solidFill>
                </a:rPr>
                <a:t>Media (medier)</a:t>
              </a:r>
              <a:r>
                <a:rPr dirty="0" smtClean="0"/>
                <a:t> </a:t>
              </a:r>
              <a:endParaRPr lang="da-DK"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smtClean="0"/>
                <a:t>M </a:t>
              </a:r>
              <a:r>
                <a:rPr lang="en-US" sz="2400" smtClean="0"/>
                <a:t>Messenger (budbringer)</a:t>
              </a:r>
              <a:endParaRPr lang="da-DK"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smtClean="0"/>
                <a:t>M </a:t>
              </a:r>
              <a:r>
                <a:rPr lang="en-US" sz="2400" smtClean="0"/>
                <a:t>Message (budskab)</a:t>
              </a:r>
              <a:endParaRPr lang="da-DK"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smtClean="0"/>
                <a:t>G </a:t>
              </a:r>
              <a:r>
                <a:rPr lang="en-US" sz="2400" smtClean="0"/>
                <a:t>Goal (mål)</a:t>
              </a:r>
              <a:endParaRPr lang="da-DK" sz="2000"/>
            </a:p>
          </p:txBody>
        </p:sp>
      </p:grpSp>
    </p:spTree>
    <p:extLst>
      <p:ext uri="{BB962C8B-B14F-4D97-AF65-F5344CB8AC3E}">
        <p14:creationId xmlns:p14="http://schemas.microsoft.com/office/powerpoint/2010/main" val="53063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3753</TotalTime>
  <Words>8680</Words>
  <Application>Microsoft Office PowerPoint</Application>
  <PresentationFormat>Widescreen</PresentationFormat>
  <Paragraphs>1130</Paragraphs>
  <Slides>89</Slides>
  <Notes>86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Udvikling af onlinekampagner for modfortællinger og alternative fortællinger</vt:lpstr>
      <vt:lpstr>Mål</vt:lpstr>
      <vt:lpstr>Arbejdsprincipper</vt:lpstr>
      <vt:lpstr>Program til styrkelse af civilsamfundet</vt:lpstr>
      <vt:lpstr>Udveksling af erfaringer</vt:lpstr>
      <vt:lpstr>Udveksling af forventninger</vt:lpstr>
      <vt:lpstr>Seks grundlæggende spørgsmål</vt:lpstr>
      <vt:lpstr>PowerPoint-præsentation</vt:lpstr>
      <vt:lpstr>Dagens program</vt:lpstr>
      <vt:lpstr>Beskrivelse af baggrunden</vt:lpstr>
      <vt:lpstr>Voldelig ekstremisme eller terroristiske budskaber</vt:lpstr>
      <vt:lpstr>PowerPoint-præsentation</vt:lpstr>
      <vt:lpstr>Definition</vt:lpstr>
      <vt:lpstr>Sådan opfatter RAN radikalisering</vt:lpstr>
      <vt:lpstr>Hvordan skaber ekstremistiske grupper kontakt?</vt:lpstr>
      <vt:lpstr>Diskussion</vt:lpstr>
      <vt:lpstr>Kan onlinekommunikation være et værktøj til indgreb?</vt:lpstr>
      <vt:lpstr>https://youtu.be/IjIQ0ctzyZE</vt:lpstr>
      <vt:lpstr>Link…</vt:lpstr>
      <vt:lpstr>PowerPoint-præsentation</vt:lpstr>
      <vt:lpstr>PowerPoint-præsentation</vt:lpstr>
      <vt:lpstr>PowerPoint-præsentation</vt:lpstr>
      <vt:lpstr>Refleksion i plenum</vt:lpstr>
      <vt:lpstr>Kaffepause</vt:lpstr>
      <vt:lpstr>Sådan udvikler du din onlinestrategi</vt:lpstr>
      <vt:lpstr>Onlinekampagner: hvorfor?</vt:lpstr>
      <vt:lpstr>Kommunikationsstrategier </vt:lpstr>
      <vt:lpstr>PowerPoint-præsentation</vt:lpstr>
      <vt:lpstr>PowerPoint-præsentation</vt:lpstr>
      <vt:lpstr>Kampagnestrategi</vt:lpstr>
      <vt:lpstr>Hvad er dit mål?</vt:lpstr>
      <vt:lpstr>Mål: Hvor starter jeg?</vt:lpstr>
      <vt:lpstr>Definér dit mål</vt:lpstr>
      <vt:lpstr>Eksempel på intelligente målsætninger</vt:lpstr>
      <vt:lpstr>Øvelse</vt:lpstr>
      <vt:lpstr>Hvem er din målgruppe?</vt:lpstr>
      <vt:lpstr>PowerPoint-præsentation</vt:lpstr>
      <vt:lpstr>PowerPoint-præsentation</vt:lpstr>
      <vt:lpstr>Kender du din målgruppe godt?</vt:lpstr>
      <vt:lpstr>Hvad skal du gøre, og hvad skal du ikke gøre</vt:lpstr>
      <vt:lpstr>Frokostpause</vt:lpstr>
      <vt:lpstr>Hvad er dit budskab?</vt:lpstr>
      <vt:lpstr>PowerPoint-præsentation</vt:lpstr>
      <vt:lpstr>PowerPoint-præsentation</vt:lpstr>
      <vt:lpstr>PowerPoint-præsentation</vt:lpstr>
      <vt:lpstr>Sådan skaber du kreativt indhold</vt:lpstr>
      <vt:lpstr>Hvem er budbringeren?</vt:lpstr>
      <vt:lpstr>Eksempel</vt:lpstr>
      <vt:lpstr>PowerPoint-præsentation</vt:lpstr>
      <vt:lpstr>PowerPoint-præsentation</vt:lpstr>
      <vt:lpstr>Troværdighed er nøglen til succes</vt:lpstr>
      <vt:lpstr>PowerPoint-præsentation</vt:lpstr>
      <vt:lpstr>Halvleg! </vt:lpstr>
      <vt:lpstr>Nyttigt værktøj: kampagneskabeloner</vt:lpstr>
      <vt:lpstr>Sådan fungerer online</vt:lpstr>
      <vt:lpstr>Fra strategi til handling</vt:lpstr>
      <vt:lpstr>PowerPoint-præsentation</vt:lpstr>
      <vt:lpstr>PowerPoint-præsentation</vt:lpstr>
      <vt:lpstr>Sådan når du ud til mennesker med dit budskab</vt:lpstr>
      <vt:lpstr>Online = dynamisk dialog</vt:lpstr>
      <vt:lpstr>Ekkokammer- eller boblevirkninger</vt:lpstr>
      <vt:lpstr>Hvordan vil du påvirke adfærdsændring?</vt:lpstr>
      <vt:lpstr>Øvelse</vt:lpstr>
      <vt:lpstr>Tre store platforme for sociale medier</vt:lpstr>
      <vt:lpstr>PowerPoint-præsentation</vt:lpstr>
      <vt:lpstr>PowerPoint-præsentation</vt:lpstr>
      <vt:lpstr>10 grundlæggende elementer</vt:lpstr>
      <vt:lpstr>5 ud af 10</vt:lpstr>
      <vt:lpstr>PowerPoint-præsentation</vt:lpstr>
      <vt:lpstr>PowerPoint-præsentation</vt:lpstr>
      <vt:lpstr>Hvad fungerer på facebook?</vt:lpstr>
      <vt:lpstr>Organisk målgruppe i modsætning til betalt målgruppe</vt:lpstr>
      <vt:lpstr>PowerPoint-præsentation</vt:lpstr>
      <vt:lpstr>Hvad fungerer på Twitter?</vt:lpstr>
      <vt:lpstr>Tepause</vt:lpstr>
      <vt:lpstr>Er du på rette spor?</vt:lpstr>
      <vt:lpstr>Hadefulde udtalelser online: Hvad skal du gøre?</vt:lpstr>
      <vt:lpstr>Informationspakke for modfortællinger</vt:lpstr>
      <vt:lpstr>PowerPoint-præsentation</vt:lpstr>
      <vt:lpstr>PowerPoint-præsentation</vt:lpstr>
      <vt:lpstr>Øvelse</vt:lpstr>
      <vt:lpstr>Værktøjer, instruktionsvideoer og håndbøger</vt:lpstr>
      <vt:lpstr>Kapacitetsopbygning og afrunding</vt:lpstr>
      <vt:lpstr>Kapacitetsopbygning</vt:lpstr>
      <vt:lpstr>Link online – involvering offline </vt:lpstr>
      <vt:lpstr>Hvad er dine kampagnekvaliteter?</vt:lpstr>
      <vt:lpstr>Refleksion</vt:lpstr>
      <vt:lpstr>Partnerskaber </vt:lpstr>
      <vt:lpstr>Kom godt hjem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Finn Juul Hansen</cp:lastModifiedBy>
  <cp:revision>919</cp:revision>
  <cp:lastPrinted>2017-03-23T07:44:36Z</cp:lastPrinted>
  <dcterms:created xsi:type="dcterms:W3CDTF">2017-02-22T13:10:37Z</dcterms:created>
  <dcterms:modified xsi:type="dcterms:W3CDTF">2017-05-22T12:35:50Z</dcterms:modified>
</cp:coreProperties>
</file>