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sldIdLst>
    <p:sldId id="256" r:id="rId2"/>
    <p:sldId id="258" r:id="rId3"/>
    <p:sldId id="259" r:id="rId4"/>
    <p:sldId id="412" r:id="rId5"/>
    <p:sldId id="263" r:id="rId6"/>
    <p:sldId id="260" r:id="rId7"/>
    <p:sldId id="411" r:id="rId8"/>
    <p:sldId id="577" r:id="rId9"/>
    <p:sldId id="580" r:id="rId10"/>
    <p:sldId id="579" r:id="rId11"/>
    <p:sldId id="581" r:id="rId12"/>
    <p:sldId id="732" r:id="rId13"/>
    <p:sldId id="681" r:id="rId14"/>
    <p:sldId id="705" r:id="rId15"/>
    <p:sldId id="600" r:id="rId16"/>
    <p:sldId id="601" r:id="rId17"/>
    <p:sldId id="656" r:id="rId18"/>
    <p:sldId id="731" r:id="rId19"/>
    <p:sldId id="706" r:id="rId20"/>
    <p:sldId id="657" r:id="rId21"/>
    <p:sldId id="658" r:id="rId22"/>
    <p:sldId id="659" r:id="rId23"/>
    <p:sldId id="660" r:id="rId24"/>
    <p:sldId id="661" r:id="rId25"/>
    <p:sldId id="662" r:id="rId26"/>
    <p:sldId id="663" r:id="rId27"/>
    <p:sldId id="664" r:id="rId28"/>
    <p:sldId id="665" r:id="rId29"/>
    <p:sldId id="666" r:id="rId30"/>
    <p:sldId id="667" r:id="rId31"/>
    <p:sldId id="668" r:id="rId32"/>
    <p:sldId id="669" r:id="rId33"/>
    <p:sldId id="723" r:id="rId34"/>
    <p:sldId id="682" r:id="rId35"/>
    <p:sldId id="574" r:id="rId36"/>
    <p:sldId id="576" r:id="rId37"/>
    <p:sldId id="569" r:id="rId38"/>
    <p:sldId id="728" r:id="rId39"/>
    <p:sldId id="679" r:id="rId40"/>
    <p:sldId id="683" r:id="rId41"/>
    <p:sldId id="684" r:id="rId42"/>
    <p:sldId id="685" r:id="rId43"/>
    <p:sldId id="630" r:id="rId44"/>
    <p:sldId id="631" r:id="rId45"/>
    <p:sldId id="431" r:id="rId46"/>
    <p:sldId id="558" r:id="rId47"/>
    <p:sldId id="468" r:id="rId48"/>
    <p:sldId id="505" r:id="rId49"/>
    <p:sldId id="652" r:id="rId50"/>
    <p:sldId id="526" r:id="rId51"/>
    <p:sldId id="544" r:id="rId52"/>
    <p:sldId id="709" r:id="rId53"/>
    <p:sldId id="702" r:id="rId54"/>
    <p:sldId id="704" r:id="rId55"/>
    <p:sldId id="703" r:id="rId56"/>
    <p:sldId id="729" r:id="rId57"/>
    <p:sldId id="670" r:id="rId58"/>
    <p:sldId id="585" r:id="rId59"/>
    <p:sldId id="680" r:id="rId60"/>
    <p:sldId id="433" r:id="rId61"/>
    <p:sldId id="480" r:id="rId62"/>
    <p:sldId id="439" r:id="rId63"/>
    <p:sldId id="521" r:id="rId64"/>
    <p:sldId id="435" r:id="rId65"/>
    <p:sldId id="385" r:id="rId66"/>
    <p:sldId id="554" r:id="rId67"/>
    <p:sldId id="481" r:id="rId68"/>
    <p:sldId id="708" r:id="rId69"/>
    <p:sldId id="707" r:id="rId70"/>
    <p:sldId id="347" r:id="rId71"/>
    <p:sldId id="587" r:id="rId72"/>
    <p:sldId id="586" r:id="rId73"/>
    <p:sldId id="692" r:id="rId74"/>
    <p:sldId id="694" r:id="rId75"/>
    <p:sldId id="686" r:id="rId76"/>
    <p:sldId id="693" r:id="rId77"/>
    <p:sldId id="688" r:id="rId78"/>
    <p:sldId id="697" r:id="rId79"/>
    <p:sldId id="695" r:id="rId80"/>
    <p:sldId id="710" r:id="rId81"/>
    <p:sldId id="711" r:id="rId82"/>
    <p:sldId id="712" r:id="rId83"/>
    <p:sldId id="713" r:id="rId84"/>
    <p:sldId id="714" r:id="rId85"/>
    <p:sldId id="715" r:id="rId86"/>
    <p:sldId id="696" r:id="rId87"/>
    <p:sldId id="726" r:id="rId88"/>
    <p:sldId id="675" r:id="rId89"/>
    <p:sldId id="673" r:id="rId90"/>
    <p:sldId id="549" r:id="rId91"/>
    <p:sldId id="376" r:id="rId92"/>
    <p:sldId id="550" r:id="rId93"/>
    <p:sldId id="718" r:id="rId94"/>
    <p:sldId id="719" r:id="rId95"/>
    <p:sldId id="720" r:id="rId96"/>
    <p:sldId id="721" r:id="rId97"/>
    <p:sldId id="605" r:id="rId98"/>
    <p:sldId id="632" r:id="rId99"/>
    <p:sldId id="604" r:id="rId100"/>
    <p:sldId id="606" r:id="rId101"/>
    <p:sldId id="607" r:id="rId102"/>
    <p:sldId id="608" r:id="rId103"/>
    <p:sldId id="633" r:id="rId104"/>
    <p:sldId id="634" r:id="rId105"/>
    <p:sldId id="635" r:id="rId106"/>
    <p:sldId id="636" r:id="rId107"/>
    <p:sldId id="637" r:id="rId108"/>
    <p:sldId id="642" r:id="rId109"/>
    <p:sldId id="716" r:id="rId110"/>
    <p:sldId id="717" r:id="rId111"/>
    <p:sldId id="727" r:id="rId112"/>
    <p:sldId id="724" r:id="rId113"/>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p15:clr>
            <a:srgbClr val="A4A3A4"/>
          </p15:clr>
        </p15:guide>
      </p15:sldGuideLst>
    </p:ext>
    <p:ext uri="{2D200454-40CA-4A62-9FC3-DE9A4176ACB9}">
      <p15:notesGuideLst xmlns:p15="http://schemas.microsoft.com/office/powerpoint/2012/main">
        <p15:guide id="1" orient="horz" pos="3132">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70421" autoAdjust="0"/>
  </p:normalViewPr>
  <p:slideViewPr>
    <p:cSldViewPr snapToGrid="0">
      <p:cViewPr varScale="1">
        <p:scale>
          <a:sx n="84" d="100"/>
          <a:sy n="84" d="100"/>
        </p:scale>
        <p:origin x="1392" y="60"/>
      </p:cViewPr>
      <p:guideLst>
        <p:guide orient="horz" pos="2137"/>
        <p:guide pos="3840"/>
      </p:guideLst>
    </p:cSldViewPr>
  </p:slideViewPr>
  <p:outlineViewPr>
    <p:cViewPr>
      <p:scale>
        <a:sx n="33" d="100"/>
        <a:sy n="33" d="100"/>
      </p:scale>
      <p:origin x="0" y="-8744"/>
    </p:cViewPr>
  </p:outlineViewPr>
  <p:notesTextViewPr>
    <p:cViewPr>
      <p:scale>
        <a:sx n="100" d="100"/>
        <a:sy n="100" d="100"/>
      </p:scale>
      <p:origin x="0" y="0"/>
    </p:cViewPr>
  </p:notesTextViewPr>
  <p:sorterViewPr>
    <p:cViewPr>
      <p:scale>
        <a:sx n="100" d="100"/>
        <a:sy n="100" d="100"/>
      </p:scale>
      <p:origin x="0" y="-13568"/>
    </p:cViewPr>
  </p:sorterViewPr>
  <p:notesViewPr>
    <p:cSldViewPr snapToGrid="0">
      <p:cViewPr varScale="1">
        <p:scale>
          <a:sx n="75" d="100"/>
          <a:sy n="75" d="100"/>
        </p:scale>
        <p:origin x="-4056" y="-90"/>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22E6C923-247F-42EC-97CA-193C612D7E8A}" type="datetimeFigureOut">
              <a:rPr lang="nl-NL" smtClean="0"/>
              <a:t>14-7-2017</a:t>
            </a:fld>
            <a:endParaRPr lang="el-GR"/>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1B450F8D-C28B-42C0-9DBB-F09AF2880D55}" type="slidenum">
              <a:rPr lang="nl-NL" smtClean="0"/>
              <a:t>‹#›</a:t>
            </a:fld>
            <a:endParaRPr lang="el-GR"/>
          </a:p>
        </p:txBody>
      </p:sp>
    </p:spTree>
    <p:extLst>
      <p:ext uri="{BB962C8B-B14F-4D97-AF65-F5344CB8AC3E}">
        <p14:creationId xmlns:p14="http://schemas.microsoft.com/office/powerpoint/2010/main" val="110728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youtube.com/watch?v=KvjIYl_Nlao"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www.exit-deutschland.de/english/"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twitter.com/digitalnun?lang=en"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www.barclayslifeskills.com/" TargetMode="External"/><Relationship Id="rId4" Type="http://schemas.openxmlformats.org/officeDocument/2006/relationships/hyperlink" Target="http://www.benedictinenuns.org.uk/Community/Community/prayerline.php"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en.wikipedia.org/wiki/News_media" TargetMode="External"/><Relationship Id="rId2" Type="http://schemas.openxmlformats.org/officeDocument/2006/relationships/slide" Target="../slides/slide74.xml"/><Relationship Id="rId1" Type="http://schemas.openxmlformats.org/officeDocument/2006/relationships/notesMaster" Target="../notesMasters/notesMaster1.xml"/><Relationship Id="rId6" Type="http://schemas.openxmlformats.org/officeDocument/2006/relationships/hyperlink" Target="https://en.wikipedia.org/wiki/Algorithm" TargetMode="External"/><Relationship Id="rId5" Type="http://schemas.openxmlformats.org/officeDocument/2006/relationships/hyperlink" Target="https://en.wikipedia.org/wiki/Tunnel_vision_(metaphor)" TargetMode="External"/><Relationship Id="rId4" Type="http://schemas.openxmlformats.org/officeDocument/2006/relationships/hyperlink" Target="https://en.wikipedia.org/wiki/Censored"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youtube.com/watch?v=tKKbydB4scA"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www.strategicdialogue.org/wp-content/uploads/2016/06/OCCI-Counterspeech-Information-Pack-English.pdf"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102.xml"/><Relationship Id="rId1" Type="http://schemas.openxmlformats.org/officeDocument/2006/relationships/notesMaster" Target="../notesMasters/notesMaster1.xml"/><Relationship Id="rId5" Type="http://schemas.openxmlformats.org/officeDocument/2006/relationships/hyperlink" Target="http://www.strategicdialogue.org/wp-content/uploads/2016/12/CN-Monitoring-and-Evaluation-Handbook.pdf" TargetMode="External"/><Relationship Id="rId4" Type="http://schemas.openxmlformats.org/officeDocument/2006/relationships/hyperlink" Target="http://www.strategicdialogue.org/wp-content/uploads/2016/06/OCCI-Counterspeech-Information-Pack-English.pdf" TargetMode="Externa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t.co/KIn4Wv78ZI"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www.youtube.com/watch?v=ykH6peLv1wk" TargetMode="External"/><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hyperlink" Target="http://www.hasshilft.de/index_en.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a:t>
            </a:fld>
            <a:endParaRPr lang="el-GR"/>
          </a:p>
        </p:txBody>
      </p:sp>
    </p:spTree>
    <p:extLst>
      <p:ext uri="{BB962C8B-B14F-4D97-AF65-F5344CB8AC3E}">
        <p14:creationId xmlns:p14="http://schemas.microsoft.com/office/powerpoint/2010/main" val="169330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a:t>Το Twitter «επανεφευρίσκει» τον εαυτό του: πλέον χαρακτηρίζει την πλατφόρμα του ως ειδησεογραφικό δίαυλο και τα tweet που γράφουν οι χρήστες του ως «ειδήσεις». </a:t>
            </a:r>
          </a:p>
          <a:p>
            <a:r>
              <a:rPr lang="el-GR"/>
              <a:t>Αυτό είναι ενδιαφέρον για την εκστρατεία σας: το Facebook προσφέρει στο ακροατήριό σας μια κοινότητα βάσης, ενώ μια διαρκής ροή ειδήσεων μέσω του Twitter μπορεί να προσελκύσει το ενδιαφέρον τους στη δουλειά σας.</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11</a:t>
            </a:fld>
            <a:endParaRPr lang="el-GR"/>
          </a:p>
        </p:txBody>
      </p:sp>
    </p:spTree>
    <p:extLst>
      <p:ext uri="{BB962C8B-B14F-4D97-AF65-F5344CB8AC3E}">
        <p14:creationId xmlns:p14="http://schemas.microsoft.com/office/powerpoint/2010/main" val="18798332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u="sng"/>
              <a:t>Note to trainer: I’ll ride with you started as an online twitter campaign immediately after racial insult event in Australia. The hashtag and its cause became adopted by a national educational programme.</a:t>
            </a:r>
          </a:p>
          <a:p>
            <a:endParaRPr lang="el-GR" sz="1000"/>
          </a:p>
          <a:p>
            <a:r>
              <a:rPr lang="el-GR" sz="1000"/>
              <a:t>Δεκέμβριος 2014</a:t>
            </a:r>
          </a:p>
          <a:p>
            <a:r>
              <a:rPr lang="el-GR" sz="1000"/>
              <a:t>Η κρίση της Δευτέρας με τους ομήρους στο Σίδνεϋ της Αυστραλίας ίσως έλαβε τέλος, αλλά οι συνθήκες γύρω από τo συμβάν –στο οποίο τρεις άνθρωποι, μεταξύ των οποίων ο οπλοφόρος, έχασαν τη ζωή τους και τέσσερις τραυματίστηκαν μετά από ομηρία 16 ωρών– παραμένουν συγκεχυμένες. Λίγα γνωρίζουμε για τα κίνητρα του Man Monis, του υπόπτου για το συμβάν, ή για την αστυνομική επιχείρηση η οποία έθεσε τέλος στο επεισόδιο.</a:t>
            </a:r>
          </a:p>
          <a:p>
            <a:r>
              <a:rPr lang="el-GR" sz="1000"/>
              <a:t>Μέσα σε αυτό το κλίμα αβεβαιότητας άρχισε στο Διαδίκτυο ένα κύμα οργής κατά των μουσουλμάνων της Αυστραλίας. Καθώς διαδίδονταν με γοργούς ρυθμούς αναφορές για την ομηρία –περιλαμβάνοντας τη θρησκευτική και την εθνική ταυτότητα του δράστη καθώς και την ύπαρξη μιας μαύρης σημαίας στην οποία αναγράφονταν οι λέξεις της «shehada», της ομολογίας πίστεως των Μουσουλμάνων–, το κύριο χάσταγκ στο Twitter για το συμβάν, #SydneySiege, άρχισε να κατακλύζεται από την περιστασιακή και προβλέψιμη ασχήμια του Διαδικτύου. Τα ξενοφοβικά και αντιμουσουλμανικά tweet γράφονταν το ένα μετά το άλλο, ενώ η ακροδεξιά ομάδα Australian Defence League απειλούσε με συγκρούσεις στο προάστιο Lakemba του Σίδνεϋ, το οποίο κατοικείται κυρίως από μουσουλμάνους.</a:t>
            </a:r>
          </a:p>
          <a:p>
            <a:endParaRPr lang="el-GR" sz="1000"/>
          </a:p>
          <a:p>
            <a:r>
              <a:rPr lang="el-GR" sz="1000"/>
              <a:t>Facebook</a:t>
            </a:r>
          </a:p>
          <a:p>
            <a:r>
              <a:rPr lang="el-GR" sz="1000"/>
              <a:t>Λέγεται ότι σε ένα τρένο ένας επιβάτης είδε μια μουσουλμάνα να βγάζει τη μαντήλα της φοβούμενη μήπως τη στοχοποιήσουν. Ο επιβάτης τής είπε να τη φορέσει και προσφέρθηκε να περπατήσει μαζί της σε ένδειξη αλληλεγγύης. Έτσι άρχισε το #IllRideWithYou. Το χάσταγκ διαδόθηκε παντού ταχύτατα και συνεχίζει να είναι ανάμεσα στα δημοφιλέστερα αρκετές ώρες μετά τη λήξη του περιστατικού ομηρίας.</a:t>
            </a:r>
          </a:p>
          <a:p>
            <a:endParaRPr lang="el-GR" sz="1000"/>
          </a:p>
          <a:p>
            <a:r>
              <a:rPr lang="el-GR" sz="1000"/>
              <a:t>Πηγή: https://www.theatlantic.com/international/archive/2014/12/illridewithyou-hashtag-sydney-siege-anti-islam-australia/383765/</a:t>
            </a:r>
          </a:p>
          <a:p>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112</a:t>
            </a:fld>
            <a:endParaRPr lang="el-GR"/>
          </a:p>
        </p:txBody>
      </p:sp>
    </p:spTree>
    <p:extLst>
      <p:ext uri="{BB962C8B-B14F-4D97-AF65-F5344CB8AC3E}">
        <p14:creationId xmlns:p14="http://schemas.microsoft.com/office/powerpoint/2010/main" val="1845650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Rot="1" noChangeAspect="1" noChangeArrowheads="1"/>
          </p:cNvSpPr>
          <p:nvPr>
            <p:ph type="sldImg"/>
          </p:nvPr>
        </p:nvSpPr>
        <p:spPr>
          <a:xfrm>
            <a:off x="381000" y="685800"/>
            <a:ext cx="6096000" cy="3429000"/>
          </a:xfrm>
        </p:spPr>
      </p:sp>
      <p:sp>
        <p:nvSpPr>
          <p:cNvPr id="59394" name="Rectangle 2"/>
          <p:cNvSpPr>
            <a:spLocks noGrp="1" noChangeArrowheads="1"/>
          </p:cNvSpPr>
          <p:nvPr>
            <p:ph type="body" sz="quarter" idx="1"/>
          </p:nvPr>
        </p:nvSpPr>
        <p:spPr/>
        <p:txBody>
          <a:bodyPr/>
          <a:lstStyle/>
          <a:p>
            <a:pPr eaLnBrk="1">
              <a:defRPr/>
            </a:pPr>
            <a:r>
              <a:rPr lang="el-GR" altLang="en-US">
                <a:latin typeface="Calibri" pitchFamily="34" charset="0"/>
              </a:rPr>
              <a:t>Από έρευνα του Luke Newbold</a:t>
            </a:r>
          </a:p>
        </p:txBody>
      </p:sp>
    </p:spTree>
    <p:extLst>
      <p:ext uri="{BB962C8B-B14F-4D97-AF65-F5344CB8AC3E}">
        <p14:creationId xmlns:p14="http://schemas.microsoft.com/office/powerpoint/2010/main" val="4045379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l-GR" sz="1000" kern="1200">
                <a:solidFill>
                  <a:schemeClr val="tx1"/>
                </a:solidFill>
                <a:effectLst/>
                <a:latin typeface="+mn-lt"/>
              </a:rPr>
              <a:t>Οι καλοί σχεδιαστές αντιγράφουν, οι εξαιρετικοί σχεδιαστές κλέβουν</a:t>
            </a:r>
            <a:r>
              <a:rPr lang="el-GR"/>
              <a:t>: </a:t>
            </a:r>
            <a:r>
              <a:rPr lang="el-GR" sz="1000" kern="1200">
                <a:solidFill>
                  <a:schemeClr val="tx1"/>
                </a:solidFill>
                <a:effectLst/>
                <a:latin typeface="+mn-lt"/>
              </a:rPr>
              <a:t>αυτή είναι μια ρήση</a:t>
            </a:r>
            <a:r>
              <a:rPr lang="el-GR"/>
              <a:t> </a:t>
            </a:r>
            <a:r>
              <a:rPr lang="el-GR" sz="1000" kern="1200">
                <a:solidFill>
                  <a:schemeClr val="tx1"/>
                </a:solidFill>
                <a:effectLst/>
                <a:latin typeface="+mn-lt"/>
              </a:rPr>
              <a:t>γνωστή στα δημιουργικά</a:t>
            </a:r>
            <a:r>
              <a:rPr lang="el-GR"/>
              <a:t> </a:t>
            </a:r>
            <a:r>
              <a:rPr lang="el-GR" sz="1000" kern="1200">
                <a:solidFill>
                  <a:schemeClr val="tx1"/>
                </a:solidFill>
                <a:effectLst/>
                <a:latin typeface="+mn-lt"/>
              </a:rPr>
              <a:t>επαγγέλματα</a:t>
            </a:r>
            <a:r>
              <a:rPr lang="el-GR"/>
              <a:t>.</a:t>
            </a:r>
            <a:endParaRPr lang="el-GR" sz="1000" kern="1200">
              <a:solidFill>
                <a:schemeClr val="tx1"/>
              </a:solidFill>
              <a:effectLst/>
              <a:latin typeface="+mn-lt"/>
              <a:ea typeface="+mn-ea"/>
              <a:cs typeface="+mn-cs"/>
            </a:endParaRPr>
          </a:p>
          <a:p>
            <a:pPr marL="171450" indent="-171450">
              <a:buFont typeface="Arial" panose="020B0604020202020204" pitchFamily="34" charset="0"/>
              <a:buChar char="•"/>
            </a:pPr>
            <a:endParaRPr lang="el-GR" sz="1000" kern="1200">
              <a:solidFill>
                <a:schemeClr val="tx1"/>
              </a:solidFill>
              <a:effectLst/>
              <a:latin typeface="+mn-lt"/>
              <a:ea typeface="+mn-ea"/>
              <a:cs typeface="+mn-cs"/>
            </a:endParaRPr>
          </a:p>
          <a:p>
            <a:pPr marL="171450" indent="-171450">
              <a:buFont typeface="Arial" panose="020B0604020202020204" pitchFamily="34" charset="0"/>
              <a:buChar char="•"/>
            </a:pPr>
            <a:r>
              <a:rPr lang="el-GR" sz="1000" kern="1200">
                <a:solidFill>
                  <a:schemeClr val="tx1"/>
                </a:solidFill>
                <a:effectLst/>
                <a:latin typeface="+mn-lt"/>
              </a:rPr>
              <a:t>Έχετε κατά νου εκστρατείες οι οποίες σας εμπνέουν;</a:t>
            </a:r>
            <a:endParaRPr lang="el-GR" sz="10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13</a:t>
            </a:fld>
            <a:endParaRPr lang="el-GR"/>
          </a:p>
        </p:txBody>
      </p:sp>
    </p:spTree>
    <p:extLst>
      <p:ext uri="{BB962C8B-B14F-4D97-AF65-F5344CB8AC3E}">
        <p14:creationId xmlns:p14="http://schemas.microsoft.com/office/powerpoint/2010/main" val="2254805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el-GR" sz="1000" b="1" u="sng"/>
              <a:t>Παραδείγματα παραγόντων ώθησης</a:t>
            </a:r>
          </a:p>
          <a:p>
            <a:pPr marL="228600" indent="-228600">
              <a:buFont typeface="Arial" panose="020B0604020202020204" pitchFamily="34" charset="0"/>
              <a:buChar char="•"/>
            </a:pPr>
            <a:r>
              <a:rPr lang="el-GR" sz="1000"/>
              <a:t>Τροφοδότηση πικρίας: αποκλεισμός· έντονο αίσθημα αδικίας· αίσθημα ταπείνωσης· απόλυτος, δυϊκός τρόπος σκέψης· θεωρίες συνωμοσίας· αίσθημα θυματοποίησης.</a:t>
            </a:r>
          </a:p>
          <a:p>
            <a:pPr marL="228600" indent="-228600">
              <a:buFont typeface="Arial" panose="020B0604020202020204" pitchFamily="34" charset="0"/>
              <a:buChar char="•"/>
            </a:pPr>
            <a:r>
              <a:rPr lang="el-GR" sz="1000"/>
              <a:t>Τροφοδότηση περιθωριοποίησης: διακρίσεις· περιορισμένη κοινωνική κινητικότητα· κακή εκπαίδευση· ανεργία· εγκληματικότητα.</a:t>
            </a:r>
          </a:p>
          <a:p>
            <a:pPr marL="228600" indent="-228600">
              <a:buFont typeface="Arial" panose="020B0604020202020204" pitchFamily="34" charset="0"/>
              <a:buChar char="•"/>
            </a:pPr>
            <a:r>
              <a:rPr lang="el-GR" sz="1000"/>
              <a:t>Πολιτικές αφηγήσεις: κυρίως ότι «η Δύση είναι σε πόλεμο με το Ισλάμ». Επίσης: απαγόρευση της μαντήλας· προστριβές με αφορμή σκίτσα· ισλαμοφοβία.</a:t>
            </a:r>
          </a:p>
          <a:p>
            <a:pPr marL="228600" indent="-228600">
              <a:buFont typeface="Arial" panose="020B0604020202020204" pitchFamily="34" charset="0"/>
              <a:buChar char="•"/>
            </a:pPr>
            <a:r>
              <a:rPr lang="el-GR" sz="1000"/>
              <a:t>Επίκληση ιδεολογικής και θρησκευτικής νομιμοποίησης: αποκαλυπτική προφητεία· βίαια ερμηνεία της Τζιχάντ· αίσθημα ότι το Ισλάμ βρίσκεται υπό πολιορκία και επιθυμία προστασίας της ισλαμικής κοινότητας· άποψη ότι η Δύση είναι τόπος ανήθικης κοσμικότητας.</a:t>
            </a:r>
          </a:p>
          <a:p>
            <a:pPr marL="228600" indent="-228600">
              <a:buFont typeface="Arial" panose="020B0604020202020204" pitchFamily="34" charset="0"/>
              <a:buChar char="•"/>
            </a:pPr>
            <a:r>
              <a:rPr lang="el-GR" sz="1000"/>
              <a:t>Τροφοδότηση κρίσεων πολιτισμού και ταυτότητας: πολιτισμική περιθωριοποίηση· έλλειψη δεσμών με την κοινωνία και του τόπου γέννησης και του τόπου των γονιών· σύσφιξη της θρησκευτικής αλληλεγγύης με τους μουσουλμάνους όλου του κόσμου.</a:t>
            </a:r>
          </a:p>
          <a:p>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14</a:t>
            </a:fld>
            <a:endParaRPr lang="el-GR"/>
          </a:p>
        </p:txBody>
      </p:sp>
    </p:spTree>
    <p:extLst>
      <p:ext uri="{BB962C8B-B14F-4D97-AF65-F5344CB8AC3E}">
        <p14:creationId xmlns:p14="http://schemas.microsoft.com/office/powerpoint/2010/main" val="2229858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l-GR" sz="1000"/>
              <a:t>Ποιες εφαρμογές έχετε στο τηλέφωνό σας; Και ποιες εφαρμογές έχουν στο τηλέφωνό τους τα παιδιά σας;</a:t>
            </a:r>
          </a:p>
          <a:p>
            <a:pPr marL="171450" indent="-171450">
              <a:buFont typeface="Arial" panose="020B0604020202020204" pitchFamily="34" charset="0"/>
              <a:buChar char="•"/>
            </a:pPr>
            <a:endParaRPr lang="el-GR" sz="1000"/>
          </a:p>
          <a:p>
            <a:pPr marL="171450" indent="-171450">
              <a:buFont typeface="Arial" panose="020B0604020202020204" pitchFamily="34" charset="0"/>
              <a:buChar char="•"/>
            </a:pPr>
            <a:r>
              <a:rPr lang="el-GR" sz="1000"/>
              <a:t>Ανταλλαγή πείρας. Μπορεί να γίνει σε ζεύγη, σε μικρές ομάδες ή στην τάξη ολόκληρη.</a:t>
            </a:r>
          </a:p>
          <a:p>
            <a:pPr marL="171450" indent="-171450">
              <a:buFont typeface="Arial" panose="020B0604020202020204" pitchFamily="34" charset="0"/>
              <a:buChar char="•"/>
            </a:pPr>
            <a:r>
              <a:rPr lang="el-GR" sz="1000" baseline="0"/>
              <a:t>Αναφέρετε πλατφόρμες και διακρίνετε ανάμεσα σε όσες χρησιμοποιείτε εσείς και όσες χρησιμοποιεί το στοχευμένο ακροατήριό σας.</a:t>
            </a:r>
          </a:p>
          <a:p>
            <a:pPr marL="171450" indent="-171450">
              <a:buFont typeface="Arial" panose="020B0604020202020204" pitchFamily="34" charset="0"/>
              <a:buChar char="•"/>
            </a:pPr>
            <a:r>
              <a:rPr lang="el-GR" sz="1000" baseline="0"/>
              <a:t>Χρησιμοποιήστε την εικόνα στο ακόλουθο φύλλο.</a:t>
            </a:r>
            <a:r>
              <a:rPr lang="el-GR"/>
              <a:t> </a:t>
            </a:r>
            <a:endParaRPr lang="el-GR" sz="1000"/>
          </a:p>
          <a:p>
            <a:pPr marL="171450" indent="-171450">
              <a:buFont typeface="Arial" panose="020B0604020202020204" pitchFamily="34" charset="0"/>
              <a:buChar char="•"/>
            </a:pPr>
            <a:r>
              <a:rPr lang="el-GR" sz="1000"/>
              <a:t>Συζητήστε τις διαφορές ανάμεσα στον τρόπο με τον οποίο οι συμμετέχοντες χρησιμοποιούν τα μέσα κοινωνικής δικτύωσης και τον τρόπο με τον οποίο το πράττει το στοχευμένο ακροατήριό τους.</a:t>
            </a:r>
          </a:p>
          <a:p>
            <a:pPr marL="171450" indent="-171450">
              <a:buFont typeface="Arial" panose="020B0604020202020204" pitchFamily="34" charset="0"/>
              <a:buChar char="•"/>
            </a:pPr>
            <a:r>
              <a:rPr lang="el-GR" sz="1000" baseline="0"/>
              <a:t>Συζητήστε με όλη την τάξη τι σημαίνουν αυτές οι διαφορές.</a:t>
            </a:r>
          </a:p>
          <a:p>
            <a:pPr marL="171450" indent="-171450">
              <a:buFont typeface="Arial" panose="020B0604020202020204" pitchFamily="34" charset="0"/>
              <a:buChar char="•"/>
            </a:pPr>
            <a:r>
              <a:rPr lang="el-GR" sz="1000" baseline="0"/>
              <a:t>20 λεπτά</a:t>
            </a:r>
          </a:p>
          <a:p>
            <a:pPr marL="171450" indent="-171450">
              <a:buFont typeface="Arial" panose="020B0604020202020204" pitchFamily="34" charset="0"/>
              <a:buChar char="•"/>
            </a:pPr>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15</a:t>
            </a:fld>
            <a:endParaRPr lang="el-GR"/>
          </a:p>
        </p:txBody>
      </p:sp>
    </p:spTree>
    <p:extLst>
      <p:ext uri="{BB962C8B-B14F-4D97-AF65-F5344CB8AC3E}">
        <p14:creationId xmlns:p14="http://schemas.microsoft.com/office/powerpoint/2010/main" val="3643886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l-GR" sz="1000"/>
              <a:t>Ανταλλαγή πείρας. Μπορεί να γίνει σε ζεύγη, σε μικρές ομάδες ή στην τάξη ολόκληρη.</a:t>
            </a:r>
          </a:p>
          <a:p>
            <a:pPr marL="171450" indent="-171450">
              <a:buFont typeface="Arial" panose="020B0604020202020204" pitchFamily="34" charset="0"/>
              <a:buChar char="•"/>
            </a:pPr>
            <a:r>
              <a:rPr lang="el-GR" sz="1000" baseline="0"/>
              <a:t>Αναφέρετε πλατφόρμες και διακρίνετε ανάμεσα σε όσες χρησιμοποιείτε εσείς και όσες χρησιμοποιεί το στοχευμένο ακροατήριό σας.</a:t>
            </a:r>
          </a:p>
          <a:p>
            <a:pPr marL="171450" indent="-171450">
              <a:buFont typeface="Arial" panose="020B0604020202020204" pitchFamily="34" charset="0"/>
              <a:buChar char="•"/>
            </a:pPr>
            <a:r>
              <a:rPr lang="el-GR" sz="1000" baseline="0"/>
              <a:t>Χρησιμοποιήστε την εικόνα στο ακόλουθο φύλλο.</a:t>
            </a:r>
            <a:r>
              <a:rPr lang="el-GR"/>
              <a:t> </a:t>
            </a:r>
            <a:endParaRPr lang="el-GR" sz="1000"/>
          </a:p>
          <a:p>
            <a:pPr marL="171450" indent="-171450">
              <a:buFont typeface="Arial" panose="020B0604020202020204" pitchFamily="34" charset="0"/>
              <a:buChar char="•"/>
            </a:pPr>
            <a:r>
              <a:rPr lang="el-GR" sz="1000"/>
              <a:t>Συζητήστε τις διαφορές ανάμεσα στον τρόπο με τον οποίο οι συμμετέχοντες χρησιμοποιούν τα μέσα κοινωνικής δικτύωσης και τον τρόπο με τον οποίο το πράττει το στοχευμένο ακροατήριό τους.</a:t>
            </a:r>
          </a:p>
          <a:p>
            <a:pPr marL="171450" indent="-171450">
              <a:buFont typeface="Arial" panose="020B0604020202020204" pitchFamily="34" charset="0"/>
              <a:buChar char="•"/>
            </a:pPr>
            <a:r>
              <a:rPr lang="el-GR" sz="1000" baseline="0"/>
              <a:t>Συζητήστε τι σημαίνουν αυτές οι διαφορές.</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16</a:t>
            </a:fld>
            <a:endParaRPr lang="el-GR"/>
          </a:p>
        </p:txBody>
      </p:sp>
    </p:spTree>
    <p:extLst>
      <p:ext uri="{BB962C8B-B14F-4D97-AF65-F5344CB8AC3E}">
        <p14:creationId xmlns:p14="http://schemas.microsoft.com/office/powerpoint/2010/main" val="2192071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17</a:t>
            </a:fld>
            <a:endParaRPr lang="el-GR"/>
          </a:p>
        </p:txBody>
      </p:sp>
    </p:spTree>
    <p:extLst>
      <p:ext uri="{BB962C8B-B14F-4D97-AF65-F5344CB8AC3E}">
        <p14:creationId xmlns:p14="http://schemas.microsoft.com/office/powerpoint/2010/main" val="3827920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a:t>Άσκηση</a:t>
            </a:r>
            <a:endParaRPr lang="el-GR" dirty="0"/>
          </a:p>
          <a:p>
            <a:r>
              <a:rPr lang="el-GR"/>
              <a:t>Χωριστείτε σε μικρότερες ομάδες.</a:t>
            </a:r>
            <a:endParaRPr lang="el-GR" dirty="0"/>
          </a:p>
          <a:p>
            <a:r>
              <a:rPr lang="el-GR"/>
              <a:t>Κάθε ομάδα εξερευνά έναν από αυτούς τους ιστοτόπους και θα αναζητήσει παραδείγματα από τα οποία θα αντλήσει έμπνευση.</a:t>
            </a:r>
            <a:endParaRPr lang="el-GR" dirty="0"/>
          </a:p>
          <a:p>
            <a:r>
              <a:rPr lang="el-GR"/>
              <a:t>Δώστε αναφορά στην ομάδα.</a:t>
            </a:r>
            <a:endParaRPr lang="el-GR" dirty="0"/>
          </a:p>
          <a:p>
            <a:r>
              <a:rPr lang="el-GR"/>
              <a:t>10 λεπτά</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18</a:t>
            </a:fld>
            <a:endParaRPr lang="el-GR"/>
          </a:p>
        </p:txBody>
      </p:sp>
    </p:spTree>
    <p:extLst>
      <p:ext uri="{BB962C8B-B14F-4D97-AF65-F5344CB8AC3E}">
        <p14:creationId xmlns:p14="http://schemas.microsoft.com/office/powerpoint/2010/main" val="3708336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19</a:t>
            </a:fld>
            <a:endParaRPr lang="el-GR"/>
          </a:p>
        </p:txBody>
      </p:sp>
    </p:spTree>
    <p:extLst>
      <p:ext uri="{BB962C8B-B14F-4D97-AF65-F5344CB8AC3E}">
        <p14:creationId xmlns:p14="http://schemas.microsoft.com/office/powerpoint/2010/main" val="477791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Rot="1" noChangeAspect="1" noChangeArrowheads="1"/>
          </p:cNvSpPr>
          <p:nvPr>
            <p:ph type="sldImg"/>
          </p:nvPr>
        </p:nvSpPr>
        <p:spPr>
          <a:xfrm>
            <a:off x="381000" y="685800"/>
            <a:ext cx="6096000" cy="3429000"/>
          </a:xfrm>
        </p:spPr>
      </p:sp>
      <p:sp>
        <p:nvSpPr>
          <p:cNvPr id="8194"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666552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latin typeface="Corbel" panose="020B0503020204020204" pitchFamily="34" charset="0"/>
              </a:rPr>
              <a:t>Θα εισαγάγουμε το μοντέλο «GAMMMA». Αυτή η προσέγγιση θα σας βοηθήσει να δημιουργήσετε μια αποτελεσματική διαδικτυακή εκστρατεία γύρω από την εναλλακτική ή αντίθετη αφήγησή σας.</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l-GR" sz="1000" b="0" u="sng" baseline="0">
              <a:solidFill>
                <a:srgbClr val="FF00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b="0" u="sng" baseline="0">
                <a:solidFill>
                  <a:srgbClr val="FF0000"/>
                </a:solidFill>
              </a:rPr>
              <a:t>Following the GAMMMA sections, participants can make use of a template to take notes during the day</a:t>
            </a:r>
            <a:endParaRPr lang="el-GR" sz="1000" b="0" u="sng">
              <a:solidFill>
                <a:srgbClr val="FF00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b="0" u="sng">
                <a:solidFill>
                  <a:srgbClr val="FF0000"/>
                </a:solidFill>
              </a:rPr>
              <a:t>The objective is to help empower CSOs to carry out effective campaigns and to shorten their learning curve by sharing experiences of earlier campaigns.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a:t>
            </a:fld>
            <a:endParaRPr lang="el-GR"/>
          </a:p>
        </p:txBody>
      </p:sp>
    </p:spTree>
    <p:extLst>
      <p:ext uri="{BB962C8B-B14F-4D97-AF65-F5344CB8AC3E}">
        <p14:creationId xmlns:p14="http://schemas.microsoft.com/office/powerpoint/2010/main" val="365520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Rot="1" noChangeAspect="1" noChangeArrowheads="1"/>
          </p:cNvSpPr>
          <p:nvPr>
            <p:ph type="sldImg"/>
          </p:nvPr>
        </p:nvSpPr>
        <p:spPr>
          <a:xfrm>
            <a:off x="381000" y="685800"/>
            <a:ext cx="6096000" cy="3429000"/>
          </a:xfrm>
        </p:spPr>
      </p:sp>
      <p:sp>
        <p:nvSpPr>
          <p:cNvPr id="10242"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1549547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Rot="1" noChangeAspect="1" noChangeArrowheads="1"/>
          </p:cNvSpPr>
          <p:nvPr>
            <p:ph type="sldImg"/>
          </p:nvPr>
        </p:nvSpPr>
        <p:spPr>
          <a:xfrm>
            <a:off x="381000" y="685800"/>
            <a:ext cx="6096000" cy="3429000"/>
          </a:xfrm>
        </p:spPr>
      </p:sp>
      <p:sp>
        <p:nvSpPr>
          <p:cNvPr id="16386"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2051648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a:xfrm>
            <a:off x="381000" y="685800"/>
            <a:ext cx="6096000" cy="3429000"/>
          </a:xfrm>
        </p:spPr>
      </p:sp>
      <p:sp>
        <p:nvSpPr>
          <p:cNvPr id="18434" name="Rectangle 2"/>
          <p:cNvSpPr>
            <a:spLocks noGrp="1" noChangeArrowheads="1"/>
          </p:cNvSpPr>
          <p:nvPr>
            <p:ph type="body" sz="quarter" idx="1"/>
          </p:nvPr>
        </p:nvSpPr>
        <p:spPr/>
        <p:txBody>
          <a:bodyPr/>
          <a:lstStyle/>
          <a:p>
            <a:pPr marL="142875" indent="-142875"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2202631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a:xfrm>
            <a:off x="381000" y="685800"/>
            <a:ext cx="6096000" cy="3429000"/>
          </a:xfrm>
        </p:spPr>
      </p:sp>
      <p:sp>
        <p:nvSpPr>
          <p:cNvPr id="20482"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853607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p:cNvSpPr>
          <p:nvPr>
            <p:ph type="sldImg"/>
          </p:nvPr>
        </p:nvSpPr>
        <p:spPr>
          <a:xfrm>
            <a:off x="381000" y="685800"/>
            <a:ext cx="6096000" cy="3429000"/>
          </a:xfrm>
        </p:spPr>
      </p:sp>
      <p:sp>
        <p:nvSpPr>
          <p:cNvPr id="24578"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3617671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Rot="1" noChangeAspect="1" noChangeArrowheads="1"/>
          </p:cNvSpPr>
          <p:nvPr>
            <p:ph type="sldImg"/>
          </p:nvPr>
        </p:nvSpPr>
        <p:spPr>
          <a:xfrm>
            <a:off x="381000" y="685800"/>
            <a:ext cx="6096000" cy="3429000"/>
          </a:xfrm>
        </p:spPr>
      </p:sp>
      <p:sp>
        <p:nvSpPr>
          <p:cNvPr id="26626"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723444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Rot="1" noChangeAspect="1" noChangeArrowheads="1"/>
          </p:cNvSpPr>
          <p:nvPr>
            <p:ph type="sldImg"/>
          </p:nvPr>
        </p:nvSpPr>
        <p:spPr>
          <a:xfrm>
            <a:off x="381000" y="685800"/>
            <a:ext cx="6096000" cy="3429000"/>
          </a:xfrm>
        </p:spPr>
      </p:sp>
      <p:sp>
        <p:nvSpPr>
          <p:cNvPr id="28674" name="Rectangle 2"/>
          <p:cNvSpPr>
            <a:spLocks noGrp="1" noChangeArrowheads="1"/>
          </p:cNvSpPr>
          <p:nvPr>
            <p:ph type="body" sz="quarter" idx="1"/>
          </p:nvPr>
        </p:nvSpPr>
        <p:spPr/>
        <p:txBody>
          <a:bodyPr/>
          <a:lstStyle/>
          <a:p>
            <a:pPr marL="22225" indent="-22225"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108894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a:xfrm>
            <a:off x="381000" y="685800"/>
            <a:ext cx="6096000" cy="3429000"/>
          </a:xfrm>
        </p:spPr>
      </p:sp>
      <p:sp>
        <p:nvSpPr>
          <p:cNvPr id="30722"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2752885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Rot="1" noChangeAspect="1" noChangeArrowheads="1"/>
          </p:cNvSpPr>
          <p:nvPr>
            <p:ph type="sldImg"/>
          </p:nvPr>
        </p:nvSpPr>
        <p:spPr>
          <a:xfrm>
            <a:off x="381000" y="685800"/>
            <a:ext cx="6096000" cy="3429000"/>
          </a:xfrm>
        </p:spPr>
      </p:sp>
      <p:sp>
        <p:nvSpPr>
          <p:cNvPr id="40962"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3533294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Rot="1" noChangeAspect="1" noChangeArrowheads="1"/>
          </p:cNvSpPr>
          <p:nvPr>
            <p:ph type="sldImg"/>
          </p:nvPr>
        </p:nvSpPr>
        <p:spPr>
          <a:xfrm>
            <a:off x="381000" y="685800"/>
            <a:ext cx="6096000" cy="3429000"/>
          </a:xfrm>
        </p:spPr>
      </p:sp>
      <p:sp>
        <p:nvSpPr>
          <p:cNvPr id="45058"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2902672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l-GR" sz="1000" kern="1200">
                <a:solidFill>
                  <a:schemeClr val="tx1"/>
                </a:solidFill>
                <a:effectLst/>
                <a:latin typeface="+mn-lt"/>
              </a:rPr>
              <a:t>Θα ακολουθήσουμε μια προσέγγιση «επαγγελματίας προς επαγγελματία», αναγνωρίζοντας ότι οι ΟΚΠ γνωρίζουν τις συνθήκες του τόπου τους καλύτερα.</a:t>
            </a:r>
          </a:p>
          <a:p>
            <a:pPr marL="171450" indent="-171450">
              <a:buFont typeface="Arial" panose="020B0604020202020204" pitchFamily="34" charset="0"/>
              <a:buChar char="•"/>
            </a:pPr>
            <a:r>
              <a:rPr lang="el-GR" sz="1000" kern="1200" baseline="0">
                <a:solidFill>
                  <a:schemeClr val="tx1"/>
                </a:solidFill>
                <a:effectLst/>
                <a:latin typeface="+mn-lt"/>
              </a:rPr>
              <a:t>Έτσι, το υλικό είναι πρακτικό και μπορεί να υλοποιηθεί εύκολα. </a:t>
            </a:r>
          </a:p>
          <a:p>
            <a:pPr marL="171450" indent="-171450">
              <a:buFont typeface="Arial" panose="020B0604020202020204" pitchFamily="34" charset="0"/>
              <a:buChar char="•"/>
            </a:pPr>
            <a:r>
              <a:rPr lang="el-GR" sz="1000" kern="1200" baseline="0">
                <a:solidFill>
                  <a:schemeClr val="tx1"/>
                </a:solidFill>
                <a:effectLst/>
                <a:latin typeface="+mn-lt"/>
              </a:rPr>
              <a:t>Το υλικό κατάρτισης μπορεί να εκληφθεί ως ένας απλός τρόπος με τον οποίο να διαρθρώσετε την προετοιμασία μιας επιτυχημένης εκστρατείας αντίθετης/εναλλακτικής αφήγησης.</a:t>
            </a:r>
          </a:p>
          <a:p>
            <a:pPr marL="171450" indent="-171450">
              <a:buFont typeface="Arial" panose="020B0604020202020204" pitchFamily="34" charset="0"/>
              <a:buChar char="•"/>
            </a:pPr>
            <a:r>
              <a:rPr lang="el-GR" sz="1000" kern="1200">
                <a:solidFill>
                  <a:schemeClr val="tx1"/>
                </a:solidFill>
                <a:effectLst/>
                <a:latin typeface="+mn-lt"/>
              </a:rPr>
              <a:t>Θα μοιραστούμε επιτυχίες και αποτυχίες: μαζί με τις καλές πρακτικές που θα δείξουμε θα καταρτίσουμε μια λίστα με τις «Παγίδες στην επικοινωνία/εκστρατεία», με όσα πράγματα γνωρίζουμε ότι συνήθως αποτυγχάνουν.</a:t>
            </a:r>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a:t>
            </a:fld>
            <a:endParaRPr lang="el-GR"/>
          </a:p>
        </p:txBody>
      </p:sp>
    </p:spTree>
    <p:extLst>
      <p:ext uri="{BB962C8B-B14F-4D97-AF65-F5344CB8AC3E}">
        <p14:creationId xmlns:p14="http://schemas.microsoft.com/office/powerpoint/2010/main" val="1336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Rot="1" noChangeAspect="1" noChangeArrowheads="1"/>
          </p:cNvSpPr>
          <p:nvPr>
            <p:ph type="sldImg"/>
          </p:nvPr>
        </p:nvSpPr>
        <p:spPr>
          <a:xfrm>
            <a:off x="381000" y="685800"/>
            <a:ext cx="6096000" cy="3429000"/>
          </a:xfrm>
        </p:spPr>
      </p:sp>
      <p:sp>
        <p:nvSpPr>
          <p:cNvPr id="47106"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2861121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Rot="1" noChangeAspect="1" noChangeArrowheads="1"/>
          </p:cNvSpPr>
          <p:nvPr>
            <p:ph type="sldImg"/>
          </p:nvPr>
        </p:nvSpPr>
        <p:spPr>
          <a:xfrm>
            <a:off x="381000" y="685800"/>
            <a:ext cx="6096000" cy="3429000"/>
          </a:xfrm>
        </p:spPr>
      </p:sp>
      <p:sp>
        <p:nvSpPr>
          <p:cNvPr id="49154"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4026286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33</a:t>
            </a:fld>
            <a:endParaRPr lang="el-GR"/>
          </a:p>
        </p:txBody>
      </p:sp>
    </p:spTree>
    <p:extLst>
      <p:ext uri="{BB962C8B-B14F-4D97-AF65-F5344CB8AC3E}">
        <p14:creationId xmlns:p14="http://schemas.microsoft.com/office/powerpoint/2010/main" val="2172890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34</a:t>
            </a:fld>
            <a:endParaRPr lang="el-GR"/>
          </a:p>
        </p:txBody>
      </p:sp>
    </p:spTree>
    <p:extLst>
      <p:ext uri="{BB962C8B-B14F-4D97-AF65-F5344CB8AC3E}">
        <p14:creationId xmlns:p14="http://schemas.microsoft.com/office/powerpoint/2010/main" val="579442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b="1" u="none"/>
              <a:t>Περισσότερες συμβουλές:</a:t>
            </a:r>
          </a:p>
          <a:p>
            <a:pPr marL="171450" indent="-171450">
              <a:buFont typeface="Arial" panose="020B0604020202020204" pitchFamily="34" charset="0"/>
              <a:buChar char="•"/>
            </a:pPr>
            <a:r>
              <a:rPr lang="el-GR" sz="1000"/>
              <a:t>Με λιγότερα λόγια πετυχαίνεις περισσότερα</a:t>
            </a:r>
          </a:p>
          <a:p>
            <a:pPr marL="171450" indent="-171450">
              <a:buFont typeface="Arial" panose="020B0604020202020204" pitchFamily="34" charset="0"/>
              <a:buChar char="•"/>
            </a:pPr>
            <a:r>
              <a:rPr lang="el-GR" sz="1000"/>
              <a:t>Οι λιγότερες δημοσιεύσεις εναντίωσης έχουν μεγαλύτερο αποτέλεσμα</a:t>
            </a:r>
          </a:p>
          <a:p>
            <a:pPr marL="171450" indent="-171450">
              <a:buFont typeface="Arial" panose="020B0604020202020204" pitchFamily="34" charset="0"/>
              <a:buChar char="•"/>
            </a:pPr>
            <a:r>
              <a:rPr lang="el-GR" sz="1000" baseline="0"/>
              <a:t>Οι πιο συγκεκριμένες δημοσιεύσεις τυγχάνουν καλύτερης υποδοχής –όχι περισσότερα από 1–3 μηνύματα/μέρα</a:t>
            </a:r>
          </a:p>
          <a:p>
            <a:pPr marL="171450" indent="-171450">
              <a:buFont typeface="Arial" panose="020B0604020202020204" pitchFamily="34" charset="0"/>
              <a:buChar char="•"/>
            </a:pPr>
            <a:endParaRPr lang="el-GR" sz="1000" baseline="0"/>
          </a:p>
          <a:p>
            <a:pPr marL="171450" indent="-171450">
              <a:buFont typeface="Arial" panose="020B0604020202020204" pitchFamily="34" charset="0"/>
              <a:buChar char="•"/>
            </a:pPr>
            <a:r>
              <a:rPr lang="el-GR" sz="1000"/>
              <a:t>Έγκαιρη δημοσίευση: προσαρμογή του μηνύματος, της δημοσίευσης, των εικόνων σε πραγματικά γεγονότα, συμβάντα, δραστηριότητες στην κοινότητα τη δική σας και τις γειτονικές, σε ό,τι παίζουν τα παραδοσιακά ΜΜΕ</a:t>
            </a:r>
          </a:p>
          <a:p>
            <a:pPr marL="0" indent="0">
              <a:buFont typeface="Arial" panose="020B0604020202020204" pitchFamily="34" charset="0"/>
              <a:buNone/>
            </a:pPr>
            <a:endParaRPr lang="el-GR" sz="1000" baseline="0"/>
          </a:p>
          <a:p>
            <a:pPr marL="171450" indent="-171450">
              <a:buFont typeface="Arial" panose="020B0604020202020204" pitchFamily="34" charset="0"/>
              <a:buChar char="•"/>
            </a:pPr>
            <a:r>
              <a:rPr lang="el-GR" sz="1000" baseline="0"/>
              <a:t>Διακρίνετε ανάμεσα σε οργανικό ακροατήριο και ακροατήριο επί πληρωμή (βλ. Διαφημίσεις Facebook)</a:t>
            </a:r>
          </a:p>
          <a:p>
            <a:pPr marL="171450" indent="-171450">
              <a:buFont typeface="Arial" panose="020B0604020202020204" pitchFamily="34" charset="0"/>
              <a:buChar char="•"/>
            </a:pPr>
            <a:endParaRPr lang="el-GR" sz="1000" baseline="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b="0" u="none" baseline="0"/>
              <a:t>Συνδέστε το Facebook με το Instagram</a:t>
            </a:r>
            <a:endParaRPr lang="el-GR" sz="1000" b="0" u="none"/>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35</a:t>
            </a:fld>
            <a:endParaRPr lang="el-GR"/>
          </a:p>
        </p:txBody>
      </p:sp>
    </p:spTree>
    <p:extLst>
      <p:ext uri="{BB962C8B-B14F-4D97-AF65-F5344CB8AC3E}">
        <p14:creationId xmlns:p14="http://schemas.microsoft.com/office/powerpoint/2010/main" val="2198442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b="1" u="sng" dirty="0"/>
              <a:t>Ερώτηση προς τους συμμετέχοντες: στείλτε ένα tweet και δείτε τα retweet στο επόμενο διάλειμμα</a:t>
            </a:r>
          </a:p>
          <a:p>
            <a:endParaRPr lang="el-GR" sz="1000" baseline="0" dirty="0"/>
          </a:p>
          <a:p>
            <a:r>
              <a:rPr lang="el-GR"/>
              <a:t>Οι εξτρεμιστές στο Διαδίκτυο φωνάζουν δυνατά μα είναι λίγοι - Η κοινωνία των πολιτών κάνει τη φωνή της ν’ ακουστεί &gt; #RANCSEP #EUINTERNETFORUM</a:t>
            </a:r>
          </a:p>
          <a:p>
            <a:endParaRPr lang="el-GR" sz="1000" baseline="0" dirty="0"/>
          </a:p>
          <a:p>
            <a:pPr marL="171450" indent="-171450">
              <a:buFont typeface="Arial" panose="020B0604020202020204" pitchFamily="34" charset="0"/>
              <a:buChar char="•"/>
            </a:pPr>
            <a:r>
              <a:rPr lang="el-GR" sz="1000" dirty="0"/>
              <a:t>Χρησιμοποιείτε τη δύναμη της θετικότητας.</a:t>
            </a:r>
          </a:p>
          <a:p>
            <a:pPr marL="171450" indent="-171450">
              <a:buFont typeface="Arial" panose="020B0604020202020204" pitchFamily="34" charset="0"/>
              <a:buChar char="•"/>
            </a:pPr>
            <a:r>
              <a:rPr lang="el-GR" sz="1000" dirty="0"/>
              <a:t>Το σημαντικότερο είναι να βρίσκεστε εκεί την κατάλληλη στιγμή. Να αντιδράτε απευθείας σε όσες εκδηλώσεις γίνονται ή σε εκδηλώσεις τις οποίες διοργανώνετε εσείς.</a:t>
            </a:r>
          </a:p>
          <a:p>
            <a:pPr marL="171450" indent="-171450">
              <a:buFont typeface="Arial" panose="020B0604020202020204" pitchFamily="34" charset="0"/>
              <a:buChar char="•"/>
            </a:pPr>
            <a:r>
              <a:rPr lang="el-GR" sz="1000" dirty="0"/>
              <a:t>Αντίθετα με το Facebook, δεν υπάρχουν όρια στις δημοσιεύσεις στο Twitter, εξαιτίας της ταχύτητας με την οποία ανανεώνεται το χρονολόγιο.</a:t>
            </a:r>
          </a:p>
          <a:p>
            <a:pPr marL="171450" indent="-171450">
              <a:buFont typeface="Arial" panose="020B0604020202020204" pitchFamily="34" charset="0"/>
              <a:buChar char="•"/>
            </a:pPr>
            <a:r>
              <a:rPr lang="el-GR" sz="1000" baseline="0" dirty="0"/>
              <a:t>Αυτό προσφέρει και την ευκαιρία να ανακυκλώνετε tweet καθώς και δημοσιεύσεις σας από άλλες πλατφόρμες.</a:t>
            </a:r>
          </a:p>
          <a:p>
            <a:pPr marL="171450" indent="-171450">
              <a:buFont typeface="Arial" panose="020B0604020202020204" pitchFamily="34" charset="0"/>
              <a:buChar char="•"/>
            </a:pPr>
            <a:r>
              <a:rPr lang="el-GR" sz="1000" baseline="0" dirty="0"/>
              <a:t>Μπορείτε επίσης να πειραματιστείτε γράφοντας ένα tweet και ελέγχοντας την απόκριση.</a:t>
            </a:r>
            <a:endParaRPr lang="el-GR" sz="1000" dirty="0"/>
          </a:p>
          <a:p>
            <a:endParaRPr lang="el-GR" sz="1000" dirty="0"/>
          </a:p>
          <a:p>
            <a:endParaRPr lang="el-GR" sz="1000" dirty="0"/>
          </a:p>
          <a:p>
            <a:r>
              <a:rPr lang="el-GR" sz="1000" dirty="0"/>
              <a:t>Συνεδρίες ερωταποκρίσεων, όπως: «Για την επόμενη ώρα θα είμαστε ονλάιν και θα δεχόμαστε τις ερωτήσεις σας».</a:t>
            </a:r>
          </a:p>
          <a:p>
            <a:endParaRPr lang="el-GR" sz="1000" baseline="0" dirty="0"/>
          </a:p>
          <a:p>
            <a:r>
              <a:rPr lang="el-GR" sz="1000" baseline="0" dirty="0"/>
              <a:t>Παράδειγμα προσωπικής γλώσσας: Met Office και Innocent Drinks</a:t>
            </a:r>
          </a:p>
          <a:p>
            <a:endParaRPr lang="el-GR" sz="1000" baseline="0" dirty="0"/>
          </a:p>
          <a:p>
            <a:r>
              <a:rPr lang="el-GR" sz="1000" baseline="0" dirty="0"/>
              <a:t>Παράδειγμα της στιγμής: tweet από το Βρετανικό Γραφείο Τουρισμού</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36</a:t>
            </a:fld>
            <a:endParaRPr lang="el-GR"/>
          </a:p>
        </p:txBody>
      </p:sp>
    </p:spTree>
    <p:extLst>
      <p:ext uri="{BB962C8B-B14F-4D97-AF65-F5344CB8AC3E}">
        <p14:creationId xmlns:p14="http://schemas.microsoft.com/office/powerpoint/2010/main" val="758185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b="1"/>
              <a:t>Ερώτηση προς τους συμμετέχοντες: Σε πόσα κανάλια του YouTube έχετε εγγραφεί; Τι είδους βίντεο παρακολουθείτε κυρίως;</a:t>
            </a:r>
          </a:p>
          <a:p>
            <a:endParaRPr lang="el-GR" sz="1000"/>
          </a:p>
          <a:p>
            <a:r>
              <a:rPr lang="el-GR" sz="1000"/>
              <a:t>Το YouTube είναι το δεύτερο μεγαλύτερο μέσο κοινωνικής δικτύωσης στον κόσμο. Άρα είναι ο τόπος στον οποίο πολλοί αρχίζουν να αναζητούν εξτρεμιστικό περιεχόμενο.</a:t>
            </a:r>
          </a:p>
          <a:p>
            <a:endParaRPr lang="el-GR" sz="1000"/>
          </a:p>
          <a:p>
            <a:r>
              <a:rPr lang="el-GR" sz="1000"/>
              <a:t>Αν είστε εκπαιδευτικό ίδρυμα: Πώς ισορροπείτε τη σοβαρή διδασκαλία με τη διασκέδαση; Το περισσότερο υλικό στο YouTube είναι εκπαιδευτικό. Για παράδειγμα, η σειρά </a:t>
            </a:r>
            <a:r>
              <a:rPr lang="el-GR" sz="1000" i="1"/>
              <a:t>Animate – How to help every child fulfill their potential?</a:t>
            </a:r>
          </a:p>
          <a:p>
            <a:endParaRPr lang="el-GR" sz="1000" baseline="0"/>
          </a:p>
          <a:p>
            <a:r>
              <a:rPr lang="el-GR" sz="1000" baseline="0"/>
              <a:t>Όταν καταστρώνετε μια στρατηγική επικοινωνίας με αυτές τις ομάδες σε κίνδυνο, ίσως είναι χρήσιμο να έχετε κι εσείς παρουσία στην πλατφόρμα του YouTube.</a:t>
            </a:r>
          </a:p>
          <a:p>
            <a:r>
              <a:rPr lang="el-GR" sz="1000" baseline="0"/>
              <a:t>Έχοντας καλοφτιαγμένο υλικό, ίσως καταφέρετε να μπείτε στον </a:t>
            </a:r>
            <a:r>
              <a:rPr lang="el-GR" sz="1000" b="1" u="sng" baseline="0"/>
              <a:t>Θάλαμο Αντήχησης</a:t>
            </a:r>
            <a:r>
              <a:rPr lang="el-GR" sz="1000" baseline="0"/>
              <a:t> των ατόμων που ανήκουν στο στοχευμένο ακροατήριό σας.</a:t>
            </a:r>
          </a:p>
          <a:p>
            <a:endParaRPr lang="el-GR" sz="1000" baseline="0"/>
          </a:p>
          <a:p>
            <a:r>
              <a:rPr lang="el-GR" sz="1000" baseline="0"/>
              <a:t>ΔΕΝ είναι δύσκολο να φτιάξετε ένα βίντεο στο YouTube. Όλοι μπορούν να το κάνουν με ένα smartphone ή tablet. </a:t>
            </a:r>
          </a:p>
          <a:p>
            <a:r>
              <a:rPr lang="el-GR" sz="1000" baseline="0"/>
              <a:t>Διατίθενται διάφορες εφαρμογές για τη βιντεοσκόπηση, την επεξεργασία και τον εξωραϊσμό των παραγωγών σας.</a:t>
            </a:r>
          </a:p>
          <a:p>
            <a:r>
              <a:rPr lang="el-GR" sz="1000" baseline="0"/>
              <a:t>Τα περισσότερα μπορείτε να τα κάνετε ακόμη και σε μια κινητή συσκευή.</a:t>
            </a:r>
          </a:p>
          <a:p>
            <a:endParaRPr lang="el-GR" sz="1000" baseline="0"/>
          </a:p>
          <a:p>
            <a:r>
              <a:rPr lang="el-GR" sz="1000" baseline="0"/>
              <a:t>Η απλότητα και μια δόση ερασιτεχνισμού στην παραγωγή μπορεί ακόμη και να κάνει το βίντεό σας πιο πιστευτό.</a:t>
            </a:r>
          </a:p>
          <a:p>
            <a:r>
              <a:rPr lang="el-GR" sz="1000" baseline="0"/>
              <a:t>Αν δουν οι θεατές ότι δεν είστε επαγγελματίας κινηματογραφιστής, δεν είναι πρόβλημα αλλά πλεονέκτημα.</a:t>
            </a:r>
          </a:p>
          <a:p>
            <a:r>
              <a:rPr lang="el-GR" sz="1000" baseline="0"/>
              <a:t>Τονίζει την αυθεντικότητα του μηνύματός σας και το κάνει πολύ πιο προσωπικό. </a:t>
            </a:r>
          </a:p>
          <a:p>
            <a:r>
              <a:rPr lang="el-GR" sz="1000" baseline="0"/>
              <a:t>Ό,τι είναι «προσωπικό» έχει επιτυχία στο YouTube. Μπαίνετε σε διάλογο με άτομα που ενδιαφέρονται για εσάς και που προσμένουν να ενδιαφερθείτε για εκείνα –παρουσιάζοντας τον εαυτό σας.</a:t>
            </a:r>
          </a:p>
          <a:p>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37</a:t>
            </a:fld>
            <a:endParaRPr lang="el-GR"/>
          </a:p>
        </p:txBody>
      </p:sp>
    </p:spTree>
    <p:extLst>
      <p:ext uri="{BB962C8B-B14F-4D97-AF65-F5344CB8AC3E}">
        <p14:creationId xmlns:p14="http://schemas.microsoft.com/office/powerpoint/2010/main" val="841630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39</a:t>
            </a:fld>
            <a:endParaRPr lang="el-GR"/>
          </a:p>
        </p:txBody>
      </p:sp>
    </p:spTree>
    <p:extLst>
      <p:ext uri="{BB962C8B-B14F-4D97-AF65-F5344CB8AC3E}">
        <p14:creationId xmlns:p14="http://schemas.microsoft.com/office/powerpoint/2010/main" val="17718734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a:t>Παραδείγματα διαδικτυακού διαλόγου</a:t>
            </a:r>
            <a:endParaRPr lang="el-GR" dirty="0"/>
          </a:p>
          <a:p>
            <a:r>
              <a:rPr lang="el-GR"/>
              <a:t>Παρουσιάστε αυτά τα παραδείγματα αφού οι συμμετέχοντες κάνουν αναζήτηση</a:t>
            </a:r>
          </a:p>
          <a:p>
            <a:r>
              <a:rPr lang="el-GR"/>
              <a:t>Ο Jesse και ο Alexander εμφανίστηκαν στο χρονολόγιό μου στο Facebook αφού απέτυχαν οι διαπραγματεύσεις για έναν νέο Συνασπισμό στις Κάτω Χώρες.</a:t>
            </a:r>
          </a:p>
          <a:p>
            <a:r>
              <a:rPr lang="el-GR"/>
              <a:t>Ο Jesse λέει «με εμένα», «μαζί», «υποβάλετε τις ερωτήσεις σας». Ο Alexander λέει ότι είναι απογοητευμένος και εξηγεί γιατί.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40</a:t>
            </a:fld>
            <a:endParaRPr lang="el-GR"/>
          </a:p>
        </p:txBody>
      </p:sp>
    </p:spTree>
    <p:extLst>
      <p:ext uri="{BB962C8B-B14F-4D97-AF65-F5344CB8AC3E}">
        <p14:creationId xmlns:p14="http://schemas.microsoft.com/office/powerpoint/2010/main" val="23321997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sz="1000" u="non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42</a:t>
            </a:fld>
            <a:endParaRPr lang="el-GR"/>
          </a:p>
        </p:txBody>
      </p:sp>
    </p:spTree>
    <p:extLst>
      <p:ext uri="{BB962C8B-B14F-4D97-AF65-F5344CB8AC3E}">
        <p14:creationId xmlns:p14="http://schemas.microsoft.com/office/powerpoint/2010/main" val="97565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a:t>Το σεμινάριο κατάρτισης έχει έναν δικό του στόχο: να βελτιώσει την ικανότητα διεξαγωγής διαδικτυακών εκστρατειών όσων ΟΚΠ δραστηριοποιούνται στην καταπολέμηση του βίαιου εξτρεμισμού.</a:t>
            </a:r>
          </a:p>
          <a:p>
            <a:r>
              <a:rPr lang="el-GR"/>
              <a:t> </a:t>
            </a:r>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a:t>
            </a:fld>
            <a:endParaRPr lang="el-GR"/>
          </a:p>
        </p:txBody>
      </p:sp>
    </p:spTree>
    <p:extLst>
      <p:ext uri="{BB962C8B-B14F-4D97-AF65-F5344CB8AC3E}">
        <p14:creationId xmlns:p14="http://schemas.microsoft.com/office/powerpoint/2010/main" val="1394613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Rot="1" noChangeAspect="1" noChangeArrowheads="1"/>
          </p:cNvSpPr>
          <p:nvPr>
            <p:ph type="sldImg"/>
          </p:nvPr>
        </p:nvSpPr>
        <p:spPr>
          <a:xfrm>
            <a:off x="381000" y="685800"/>
            <a:ext cx="6096000" cy="3429000"/>
          </a:xfrm>
        </p:spPr>
      </p:sp>
      <p:sp>
        <p:nvSpPr>
          <p:cNvPr id="34818"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3537338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Rot="1" noChangeAspect="1" noChangeArrowheads="1"/>
          </p:cNvSpPr>
          <p:nvPr>
            <p:ph type="sldImg"/>
          </p:nvPr>
        </p:nvSpPr>
        <p:spPr>
          <a:xfrm>
            <a:off x="381000" y="685800"/>
            <a:ext cx="6096000" cy="3429000"/>
          </a:xfrm>
        </p:spPr>
      </p:sp>
      <p:sp>
        <p:nvSpPr>
          <p:cNvPr id="36866"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2861043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b="0">
                <a:solidFill>
                  <a:schemeClr val="bg1"/>
                </a:solidFill>
              </a:rPr>
              <a:t>#notanotherbrother</a:t>
            </a:r>
          </a:p>
          <a:p>
            <a:r>
              <a:rPr lang="el-GR" sz="1000" b="0">
                <a:solidFill>
                  <a:schemeClr val="bg1"/>
                </a:solidFill>
              </a:rPr>
              <a:t>https://youtu.be/IjIQ0ctzyZE</a:t>
            </a:r>
            <a:endParaRPr lang="el-GR" sz="1000" b="0"/>
          </a:p>
          <a:p>
            <a:r>
              <a:rPr lang="el-GR" sz="1000" b="0"/>
              <a:t>Ο σύνδεσμος οδηγεί σε βίντεο στο YouTube διάρκειας 1′ και 41″ </a:t>
            </a:r>
          </a:p>
          <a:p>
            <a:r>
              <a:rPr lang="el-GR" sz="1000" b="0" baseline="0"/>
              <a:t>Als het goed is doet de link in de slide het, door hierop te klikken.</a:t>
            </a:r>
            <a:endParaRPr lang="el-GR" sz="1000" b="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45</a:t>
            </a:fld>
            <a:endParaRPr lang="el-GR"/>
          </a:p>
        </p:txBody>
      </p:sp>
    </p:spTree>
    <p:extLst>
      <p:ext uri="{BB962C8B-B14F-4D97-AF65-F5344CB8AC3E}">
        <p14:creationId xmlns:p14="http://schemas.microsoft.com/office/powerpoint/2010/main" val="2041172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a:t>Voorbeeld van campagne gericht op support aan ouders, omgeving</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46</a:t>
            </a:fld>
            <a:endParaRPr lang="el-GR"/>
          </a:p>
        </p:txBody>
      </p:sp>
    </p:spTree>
    <p:extLst>
      <p:ext uri="{BB962C8B-B14F-4D97-AF65-F5344CB8AC3E}">
        <p14:creationId xmlns:p14="http://schemas.microsoft.com/office/powerpoint/2010/main" val="132175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47</a:t>
            </a:fld>
            <a:endParaRPr lang="el-GR"/>
          </a:p>
        </p:txBody>
      </p:sp>
    </p:spTree>
    <p:extLst>
      <p:ext uri="{BB962C8B-B14F-4D97-AF65-F5344CB8AC3E}">
        <p14:creationId xmlns:p14="http://schemas.microsoft.com/office/powerpoint/2010/main" val="304632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a:t>https://www.youtube.com/watch?v=6aY2ILXeN64</a:t>
            </a:r>
          </a:p>
          <a:p>
            <a:pPr marL="0" marR="0" indent="0" algn="l" defTabSz="914400" rtl="0" eaLnBrk="1" fontAlgn="auto" latinLnBrk="0" hangingPunct="1">
              <a:lnSpc>
                <a:spcPct val="100000"/>
              </a:lnSpc>
              <a:spcBef>
                <a:spcPts val="0"/>
              </a:spcBef>
              <a:spcAft>
                <a:spcPts val="0"/>
              </a:spcAft>
              <a:buClrTx/>
              <a:buSzTx/>
              <a:buFontTx/>
              <a:buNone/>
              <a:tabLst/>
              <a:defRPr/>
            </a:pPr>
            <a:r>
              <a:rPr lang="el-GR" sz="1000" b="0" i="0" u="none" strike="noStrike" baseline="0"/>
              <a:t>Nazis against Nazis - Exit Deutschland Campaign Wunsiedel [Αγγλικά]</a:t>
            </a:r>
          </a:p>
          <a:p>
            <a:endParaRPr lang="el-GR" sz="1000" b="1" kern="1200">
              <a:solidFill>
                <a:schemeClr val="tx1"/>
              </a:solidFill>
              <a:effectLst/>
              <a:latin typeface="+mn-lt"/>
              <a:ea typeface="+mn-ea"/>
              <a:cs typeface="+mn-cs"/>
            </a:endParaRPr>
          </a:p>
          <a:p>
            <a:r>
              <a:rPr lang="el-GR" sz="1000" b="1" kern="1200">
                <a:solidFill>
                  <a:schemeClr val="tx1"/>
                </a:solidFill>
                <a:effectLst/>
                <a:latin typeface="+mn-lt"/>
              </a:rPr>
              <a:t>Nazis</a:t>
            </a:r>
            <a:r>
              <a:rPr lang="el-GR"/>
              <a:t> </a:t>
            </a:r>
            <a:r>
              <a:rPr lang="el-GR" sz="1000" b="1" kern="1200">
                <a:solidFill>
                  <a:schemeClr val="tx1"/>
                </a:solidFill>
                <a:effectLst/>
                <a:latin typeface="+mn-lt"/>
              </a:rPr>
              <a:t>against</a:t>
            </a:r>
            <a:r>
              <a:rPr lang="el-GR"/>
              <a:t> </a:t>
            </a:r>
            <a:r>
              <a:rPr lang="el-GR" sz="1000" b="1" kern="1200">
                <a:solidFill>
                  <a:schemeClr val="tx1"/>
                </a:solidFill>
                <a:effectLst/>
                <a:latin typeface="+mn-lt"/>
              </a:rPr>
              <a:t>Nazis</a:t>
            </a:r>
            <a:endParaRPr lang="el-GR" sz="1000" kern="1200">
              <a:solidFill>
                <a:schemeClr val="tx1"/>
              </a:solidFill>
              <a:effectLst/>
              <a:latin typeface="+mn-lt"/>
              <a:ea typeface="+mn-ea"/>
              <a:cs typeface="+mn-cs"/>
            </a:endParaRPr>
          </a:p>
          <a:p>
            <a:r>
              <a:rPr lang="el-GR" sz="1000" kern="1200">
                <a:solidFill>
                  <a:schemeClr val="tx1"/>
                </a:solidFill>
                <a:effectLst/>
                <a:latin typeface="+mn-lt"/>
              </a:rPr>
              <a:t>Στη διάρκεια μιας πορείας διαμαρτυρίας</a:t>
            </a:r>
            <a:r>
              <a:rPr lang="el-GR"/>
              <a:t> </a:t>
            </a:r>
            <a:r>
              <a:rPr lang="el-GR" sz="1000" kern="1200" baseline="0">
                <a:solidFill>
                  <a:schemeClr val="tx1"/>
                </a:solidFill>
                <a:effectLst/>
                <a:latin typeface="+mn-lt"/>
              </a:rPr>
              <a:t>των νεοναζί</a:t>
            </a:r>
            <a:r>
              <a:rPr lang="el-GR"/>
              <a:t> </a:t>
            </a:r>
            <a:r>
              <a:rPr lang="el-GR" sz="1000" kern="1200" baseline="0">
                <a:solidFill>
                  <a:schemeClr val="tx1"/>
                </a:solidFill>
                <a:effectLst/>
                <a:latin typeface="+mn-lt"/>
              </a:rPr>
              <a:t>κάθε μέτρο</a:t>
            </a:r>
            <a:r>
              <a:rPr lang="el-GR"/>
              <a:t> </a:t>
            </a:r>
            <a:r>
              <a:rPr lang="el-GR" sz="1000" kern="1200" baseline="0">
                <a:solidFill>
                  <a:schemeClr val="tx1"/>
                </a:solidFill>
                <a:effectLst/>
                <a:latin typeface="+mn-lt"/>
              </a:rPr>
              <a:t>της πορείας τους</a:t>
            </a:r>
            <a:r>
              <a:rPr lang="el-GR"/>
              <a:t> </a:t>
            </a:r>
            <a:r>
              <a:rPr lang="el-GR" sz="1000" kern="1200" baseline="0">
                <a:solidFill>
                  <a:schemeClr val="tx1"/>
                </a:solidFill>
                <a:effectLst/>
                <a:latin typeface="+mn-lt"/>
              </a:rPr>
              <a:t>τελούσε υπό τη χορηγία</a:t>
            </a:r>
            <a:r>
              <a:rPr lang="el-GR"/>
              <a:t>, </a:t>
            </a:r>
            <a:r>
              <a:rPr lang="el-GR" sz="1000" kern="1200" baseline="0">
                <a:solidFill>
                  <a:schemeClr val="tx1"/>
                </a:solidFill>
                <a:effectLst/>
                <a:latin typeface="+mn-lt"/>
              </a:rPr>
              <a:t>μεταξύ άλλων</a:t>
            </a:r>
            <a:r>
              <a:rPr lang="el-GR"/>
              <a:t>, </a:t>
            </a:r>
            <a:r>
              <a:rPr lang="el-GR" sz="1000" kern="1200" baseline="0">
                <a:solidFill>
                  <a:schemeClr val="tx1"/>
                </a:solidFill>
                <a:effectLst/>
                <a:latin typeface="+mn-lt"/>
              </a:rPr>
              <a:t>φιλανθρωπικών οργανώσεων</a:t>
            </a:r>
            <a:r>
              <a:rPr lang="el-GR"/>
              <a:t> </a:t>
            </a:r>
            <a:r>
              <a:rPr lang="el-GR" sz="1000" kern="1200" baseline="0">
                <a:solidFill>
                  <a:schemeClr val="tx1"/>
                </a:solidFill>
                <a:effectLst/>
                <a:latin typeface="+mn-lt"/>
              </a:rPr>
              <a:t>υπέρ των προσφύγων</a:t>
            </a:r>
            <a:r>
              <a:rPr lang="el-GR"/>
              <a:t>.</a:t>
            </a:r>
          </a:p>
          <a:p>
            <a:r>
              <a:rPr lang="el-GR" sz="1000" kern="1200">
                <a:solidFill>
                  <a:schemeClr val="tx1"/>
                </a:solidFill>
                <a:effectLst/>
                <a:latin typeface="+mn-lt"/>
              </a:rPr>
              <a:t> </a:t>
            </a:r>
          </a:p>
          <a:p>
            <a:r>
              <a:rPr lang="el-GR" sz="1000" kern="1200">
                <a:solidFill>
                  <a:schemeClr val="tx1"/>
                </a:solidFill>
                <a:effectLst/>
                <a:latin typeface="+mn-lt"/>
              </a:rPr>
              <a:t>Βίντεο: </a:t>
            </a:r>
            <a:r>
              <a:rPr lang="el-GR" sz="1000" u="sng" kern="1200">
                <a:solidFill>
                  <a:schemeClr val="tx1"/>
                </a:solidFill>
                <a:effectLst/>
                <a:latin typeface="+mn-lt"/>
                <a:hlinkClick r:id="rId3"/>
              </a:rPr>
              <a:t>https://www.youtube.com/watch?v=KvjIYl_Nlao</a:t>
            </a:r>
            <a:r>
              <a:rPr lang="el-GR"/>
              <a:t> </a:t>
            </a:r>
          </a:p>
          <a:p>
            <a:r>
              <a:rPr lang="el-GR" sz="1000" kern="1200">
                <a:solidFill>
                  <a:schemeClr val="tx1"/>
                </a:solidFill>
                <a:effectLst/>
                <a:latin typeface="+mn-lt"/>
              </a:rPr>
              <a:t>Ιστότοπος:  </a:t>
            </a:r>
            <a:r>
              <a:rPr lang="el-GR" sz="1000" u="sng" kern="1200">
                <a:solidFill>
                  <a:schemeClr val="tx1"/>
                </a:solidFill>
                <a:effectLst/>
                <a:latin typeface="+mn-lt"/>
                <a:hlinkClick r:id="rId4"/>
              </a:rPr>
              <a:t>http://www.exit-deutschland.de/english/</a:t>
            </a:r>
            <a:endParaRPr lang="el-GR" sz="10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48</a:t>
            </a:fld>
            <a:endParaRPr lang="el-GR"/>
          </a:p>
        </p:txBody>
      </p:sp>
    </p:spTree>
    <p:extLst>
      <p:ext uri="{BB962C8B-B14F-4D97-AF65-F5344CB8AC3E}">
        <p14:creationId xmlns:p14="http://schemas.microsoft.com/office/powerpoint/2010/main" val="179720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49</a:t>
            </a:fld>
            <a:endParaRPr lang="el-GR"/>
          </a:p>
        </p:txBody>
      </p:sp>
    </p:spTree>
    <p:extLst>
      <p:ext uri="{BB962C8B-B14F-4D97-AF65-F5344CB8AC3E}">
        <p14:creationId xmlns:p14="http://schemas.microsoft.com/office/powerpoint/2010/main" val="22974647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50</a:t>
            </a:fld>
            <a:endParaRPr lang="el-GR"/>
          </a:p>
        </p:txBody>
      </p:sp>
    </p:spTree>
    <p:extLst>
      <p:ext uri="{BB962C8B-B14F-4D97-AF65-F5344CB8AC3E}">
        <p14:creationId xmlns:p14="http://schemas.microsoft.com/office/powerpoint/2010/main" val="563425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b="1" u="sng"/>
              <a:t>Η καθημερινή επικοινωνία περιλαμβάνει </a:t>
            </a:r>
          </a:p>
          <a:p>
            <a:r>
              <a:rPr lang="el-GR" sz="1000" baseline="0"/>
              <a:t>Προσπάθειες που έχουν ως στόχο να κάνουν την οργάνωση και τις δραστηριότητές σας γνωστές στα στοχευμένα ακροατήριά σας</a:t>
            </a:r>
          </a:p>
          <a:p>
            <a:r>
              <a:rPr lang="el-GR" sz="1000" baseline="0"/>
              <a:t>Τακτική πληροφόρηση, π.χ. για το πρόγραμμα των δραστηριοτήτων σας</a:t>
            </a:r>
          </a:p>
          <a:p>
            <a:r>
              <a:rPr lang="el-GR" sz="1000" baseline="0"/>
              <a:t>Κοινοποίηση στοιχείων και αριθμών που είναι σημαντικά στο πεδίο ενδιαφέροντός σας</a:t>
            </a:r>
          </a:p>
          <a:p>
            <a:r>
              <a:rPr lang="el-GR" sz="1000" baseline="0"/>
              <a:t>Εκθέσεις και δελτία Τύπου που πληροφορούν το ευρύτερο κοινό για τις δραστηριότητές σας και τα αποτελέσματά τους</a:t>
            </a:r>
          </a:p>
          <a:p>
            <a:r>
              <a:rPr lang="el-GR" sz="1000" baseline="0"/>
              <a:t>Ετήσιες εκθέσεις κτλ.</a:t>
            </a:r>
          </a:p>
          <a:p>
            <a:endParaRPr lang="el-GR" sz="1000" baseline="0"/>
          </a:p>
          <a:p>
            <a:r>
              <a:rPr lang="el-GR" sz="1000" b="1" u="sng" baseline="0"/>
              <a:t>Η επικοινωνία ως αντίδραση περιλαμβάνει</a:t>
            </a:r>
          </a:p>
          <a:p>
            <a:r>
              <a:rPr lang="el-GR" sz="1000" baseline="0"/>
              <a:t>Δελτία Τύπου, συσκέψεις, δημοσιεύσεις, tweet κτλ. που ακολουθούν (αμέσως) ένα εξωτερικό συμβάν, όπως μια τρομοκρατική επίθεση, μια προκλητική δήλωση ενός πολιτικού, μια απόφαση του δημοτικού συμβουλίου κτλ.</a:t>
            </a:r>
          </a:p>
          <a:p>
            <a:r>
              <a:rPr lang="el-GR" sz="1000" baseline="0"/>
              <a:t>Στόχος είναι να καταθέσετε τη θέση σας ή/και να καλέσετε τον κόσμο να μοιραστεί τη γνώμη του για το συμβάν ή/και να αντιταχθεί στις επιδράσεις του συμβάντος, π.χ. στην αμαύρωση της εικόνας την οποία έχει το ευρύτερο κοινό για το στοχευμένο ακροατήριό σας.</a:t>
            </a:r>
          </a:p>
          <a:p>
            <a:r>
              <a:rPr lang="el-GR" sz="1000" baseline="0"/>
              <a:t>Μπορεί να είναι τμήμα μιας ευρύτερης εκστρατείας ή να αποτελεί μεμονωμένη προσπάθεια επικοινωνίας.</a:t>
            </a:r>
          </a:p>
          <a:p>
            <a:endParaRPr lang="el-GR" sz="1000" baseline="0"/>
          </a:p>
          <a:p>
            <a:r>
              <a:rPr lang="el-GR" sz="1000" b="1" u="sng" baseline="0"/>
              <a:t>Διεξαγωγή εκστρατείας</a:t>
            </a:r>
          </a:p>
          <a:p>
            <a:r>
              <a:rPr lang="el-GR" sz="1000" baseline="0"/>
              <a:t>Εκστρατεία ονομάζεται ένα συνεκτικό και συναφές σύνολο παρεμβάσεων, προσπαθειών, μεθόδων και μηνυμάτων στη διάρκεια ορισμένης περιόδου με σαφή στόχο, τον οποίο μπορούν να αναγνωρίσουν οι εργαζόμενοι και οι εθελοντές σας αλλά και το στοχευμένο ακροατήριό σας ή/και το ευρύτερο κοινό. Ο στόχος μπορεί να διατυπωθεί ως έκκληση για δράση. Θέλετε οι άνθρωποι να αρχίσουν (ή να σταματήσουν) να κάνουν κάτι. Για παράδειγμα, να αγοράσουν αυτοκίνητο, να ψηφίσουν έναν υποψήφιο, να κάνουν αίτηση για υποτροφία ή να εγγραφούν στο ενημερωτικό δελτίο σας. Μια εκστρατεία έχει πάντα σαφώς καθορισμένο στοχευμένο ακροατήριο. Σε μια καλή εκστρατεία, όλες οι προσπάθειες επικεντρώνονται σε αυτό το στοχευμένο κοινό, σε κανένα άλλο. Ωστόσο, έχετε τον νου σας στην απόκριση που ίσως δημιουργήσει η εκστρατεία σας σε ομάδες εκτός του στοχευμένου ακροατηρίου σας. Ίσως καταστεί σαφές ότι δεν μπορείτε να αγνοείτε αυτές τις αποκρίσεις διότι επηρεάζουν τη στρατηγική σας.</a:t>
            </a:r>
            <a:endParaRPr lang="el-GR" sz="1000">
              <a:latin typeface="Corbel" panose="020B0503020204020204" pitchFamily="34" charset="0"/>
            </a:endParaRPr>
          </a:p>
          <a:p>
            <a:endParaRPr lang="el-GR" sz="1000" baseline="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51</a:t>
            </a:fld>
            <a:endParaRPr lang="el-GR"/>
          </a:p>
        </p:txBody>
      </p:sp>
    </p:spTree>
    <p:extLst>
      <p:ext uri="{BB962C8B-B14F-4D97-AF65-F5344CB8AC3E}">
        <p14:creationId xmlns:p14="http://schemas.microsoft.com/office/powerpoint/2010/main" val="40619280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l-GR" sz="1000" baseline="0"/>
              <a:t>Οι απαντήσεις σε αυτές τις ερωτήσεις αποτελούν το βασικό περίγραμμα της στρατηγικής της εκστρατείας σας</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t>Αυτές οι ερωτήσεις σάς καθοδηγούν στη διαδικασία της προετοιμασίας μια επιτυχημένης εκστρατείας αντίθετης/εναλλακτικής αφήγησης</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52</a:t>
            </a:fld>
            <a:endParaRPr lang="el-GR"/>
          </a:p>
        </p:txBody>
      </p:sp>
    </p:spTree>
    <p:extLst>
      <p:ext uri="{BB962C8B-B14F-4D97-AF65-F5344CB8AC3E}">
        <p14:creationId xmlns:p14="http://schemas.microsoft.com/office/powerpoint/2010/main" val="1640326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l-GR" sz="1000" b="1" kern="1200">
                <a:solidFill>
                  <a:schemeClr val="tx1"/>
                </a:solidFill>
                <a:effectLst/>
                <a:latin typeface="+mn-lt"/>
              </a:rPr>
              <a:t>Πρόγραμμα κατά θέμα</a:t>
            </a:r>
            <a:endParaRPr lang="el-GR" sz="1000" kern="1200">
              <a:solidFill>
                <a:schemeClr val="tx1"/>
              </a:solidFill>
              <a:effectLst/>
              <a:latin typeface="+mn-lt"/>
              <a:ea typeface="+mn-ea"/>
              <a:cs typeface="+mn-cs"/>
            </a:endParaRPr>
          </a:p>
          <a:p>
            <a:pPr marL="0" indent="0">
              <a:buFont typeface="Arial" panose="020B0604020202020204" pitchFamily="34" charset="0"/>
              <a:buNone/>
            </a:pPr>
            <a:endParaRPr lang="el-GR" sz="1000" b="1" kern="1200">
              <a:solidFill>
                <a:schemeClr val="tx1"/>
              </a:solidFill>
              <a:effectLst/>
              <a:latin typeface="+mn-lt"/>
              <a:ea typeface="+mn-ea"/>
              <a:cs typeface="+mn-cs"/>
            </a:endParaRPr>
          </a:p>
          <a:p>
            <a:pPr marL="0" indent="0">
              <a:buFont typeface="Arial" panose="020B0604020202020204" pitchFamily="34" charset="0"/>
              <a:buNone/>
            </a:pPr>
            <a:r>
              <a:rPr lang="el-GR" sz="1000" b="1" kern="1200">
                <a:solidFill>
                  <a:schemeClr val="tx1"/>
                </a:solidFill>
                <a:effectLst/>
                <a:latin typeface="+mn-lt"/>
              </a:rPr>
              <a:t>Εισαγωγή</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Η προσέγγιση «GAMMMA»</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Βίαια μηνύματα εξτρεμιστών ή τρομοκρατών</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Αντίθετες και εναλλακτικές αφηγήσεις στο Διαδίκτυο</a:t>
            </a:r>
            <a:endParaRPr lang="el-GR" sz="1000" kern="1200">
              <a:solidFill>
                <a:schemeClr val="tx1"/>
              </a:solidFill>
              <a:effectLst/>
              <a:latin typeface="+mn-lt"/>
              <a:ea typeface="+mn-ea"/>
              <a:cs typeface="+mn-cs"/>
            </a:endParaRPr>
          </a:p>
          <a:p>
            <a:pPr marL="0" lvl="0" indent="0">
              <a:buFont typeface="Arial" panose="020B0604020202020204" pitchFamily="34" charset="0"/>
              <a:buNone/>
            </a:pPr>
            <a:endParaRPr lang="el-GR" sz="1000" b="1" kern="1200">
              <a:solidFill>
                <a:schemeClr val="tx1"/>
              </a:solidFill>
              <a:effectLst/>
              <a:latin typeface="+mn-lt"/>
              <a:ea typeface="+mn-ea"/>
              <a:cs typeface="+mn-cs"/>
            </a:endParaRPr>
          </a:p>
          <a:p>
            <a:pPr marL="0" lvl="0" indent="0">
              <a:buFont typeface="Arial" panose="020B0604020202020204" pitchFamily="34" charset="0"/>
              <a:buNone/>
            </a:pPr>
            <a:r>
              <a:rPr lang="el-GR" sz="1000" b="1" kern="1200">
                <a:solidFill>
                  <a:schemeClr val="tx1"/>
                </a:solidFill>
                <a:effectLst/>
                <a:latin typeface="+mn-lt"/>
              </a:rPr>
              <a:t>Πώς να αναπτύξετε την αντίθετη/εναλλακτική διαδικτυακή στρατηγική σας</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Διαδικτυακή εκστρατεία</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Στρατηγικές επικοινωνίας</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Σύνδεση της προσέλκυσης του ενδιαφέροντος εντός και εκτός Διαδικτύου</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Ποιος είναι ο στόχος σας;</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Ποιο είναι το στοχευμένο ακροατήριό σας;</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Ποιο είναι το μήνυμά σας;</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Ποιος είναι ο πομπός του μηνύματος;</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Τρία πρότυπα εκστρατείας</a:t>
            </a:r>
            <a:endParaRPr lang="el-GR" sz="1000" kern="1200">
              <a:solidFill>
                <a:schemeClr val="tx1"/>
              </a:solidFill>
              <a:effectLst/>
              <a:latin typeface="+mn-lt"/>
              <a:ea typeface="+mn-ea"/>
              <a:cs typeface="+mn-cs"/>
            </a:endParaRPr>
          </a:p>
          <a:p>
            <a:pPr marL="0" indent="0">
              <a:buFont typeface="Arial" panose="020B0604020202020204" pitchFamily="34" charset="0"/>
              <a:buNone/>
            </a:pPr>
            <a:endParaRPr lang="el-GR" sz="1000" b="1" kern="1200">
              <a:solidFill>
                <a:schemeClr val="tx1"/>
              </a:solidFill>
              <a:effectLst/>
              <a:latin typeface="+mn-lt"/>
              <a:ea typeface="+mn-ea"/>
              <a:cs typeface="+mn-cs"/>
            </a:endParaRPr>
          </a:p>
          <a:p>
            <a:pPr marL="0" indent="0">
              <a:buFont typeface="Arial" panose="020B0604020202020204" pitchFamily="34" charset="0"/>
              <a:buNone/>
            </a:pPr>
            <a:r>
              <a:rPr lang="el-GR" sz="1000" b="1" kern="1200">
                <a:solidFill>
                  <a:schemeClr val="tx1"/>
                </a:solidFill>
                <a:effectLst/>
                <a:latin typeface="+mn-lt"/>
              </a:rPr>
              <a:t>Πώς λειτουργεί το Διαδίκτυο</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Από τη στρατηγική στη λειτουργία</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Διαδίκτυο = δυναμικός διάλογος</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Πώς θα επηρεάσετε την αλλαγή συμπεριφοράς;</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Τρία μεγάλα μέσα κοινωνικής δικτύωσης</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Βρίσκεστε στον σωστό δρόμο;</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Ρητορική μίσους στο Διαδίκτυο: τι κάνουμε;</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Εργαλεία, οδηγίες, επιδείξεις βήμα προς βήμα</a:t>
            </a:r>
            <a:endParaRPr lang="el-GR" sz="1000" kern="1200">
              <a:solidFill>
                <a:schemeClr val="tx1"/>
              </a:solidFill>
              <a:effectLst/>
              <a:latin typeface="+mn-lt"/>
              <a:ea typeface="+mn-ea"/>
              <a:cs typeface="+mn-cs"/>
            </a:endParaRPr>
          </a:p>
          <a:p>
            <a:pPr marL="0" indent="0">
              <a:buFont typeface="Arial" panose="020B0604020202020204" pitchFamily="34" charset="0"/>
              <a:buNone/>
            </a:pPr>
            <a:endParaRPr lang="el-GR" sz="1000" b="1" kern="1200">
              <a:solidFill>
                <a:schemeClr val="tx1"/>
              </a:solidFill>
              <a:effectLst/>
              <a:latin typeface="+mn-lt"/>
              <a:ea typeface="+mn-ea"/>
              <a:cs typeface="+mn-cs"/>
            </a:endParaRPr>
          </a:p>
          <a:p>
            <a:pPr marL="0" indent="0">
              <a:buFont typeface="Arial" panose="020B0604020202020204" pitchFamily="34" charset="0"/>
              <a:buNone/>
            </a:pPr>
            <a:r>
              <a:rPr lang="el-GR" sz="1000" b="1" kern="1200">
                <a:solidFill>
                  <a:schemeClr val="tx1"/>
                </a:solidFill>
                <a:effectLst/>
                <a:latin typeface="+mn-lt"/>
              </a:rPr>
              <a:t>Δημιουργία ικανοτήτων</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Από τη δημιουργία ικανοτήτων στην έκκληση για δράση</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Ανάλυση SWOT</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Συνεργασία με ΟΚΠ και γραφεία μάρκετινγκ</a:t>
            </a:r>
            <a:endParaRPr lang="el-GR" sz="10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a:t>
            </a:fld>
            <a:endParaRPr lang="el-GR"/>
          </a:p>
        </p:txBody>
      </p:sp>
    </p:spTree>
    <p:extLst>
      <p:ext uri="{BB962C8B-B14F-4D97-AF65-F5344CB8AC3E}">
        <p14:creationId xmlns:p14="http://schemas.microsoft.com/office/powerpoint/2010/main" val="16922801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l-GR" sz="1000" baseline="0"/>
              <a:t>Κάθε εκστρατεία περιστρέφεται γύρω από μια έκκληση για δράση. Θέλετε οι άνθρωποι να αρχίσουν (ή να σταματήσουν) να κάνουν κάτι. </a:t>
            </a:r>
          </a:p>
          <a:p>
            <a:pPr marL="628650" lvl="1" indent="-171450">
              <a:buFont typeface="Arial" panose="020B0604020202020204" pitchFamily="34" charset="0"/>
              <a:buChar char="•"/>
            </a:pPr>
            <a:r>
              <a:rPr lang="el-GR" sz="1000" kern="1200">
                <a:solidFill>
                  <a:schemeClr val="tx1"/>
                </a:solidFill>
                <a:effectLst/>
                <a:latin typeface="+mn-lt"/>
              </a:rPr>
              <a:t>Αν ένας είναι πολύ θυμωμένος/αναστατωμένος διότι οι σιίτες σκοτώνουν τους σουνίτες στη Συρία ή φοβάται λόγω της εισροής προσφύγων, ένα απλό «κάνεις λάθος, άλλαξε γνώμη» δεν θα έχει αποτέλεσμα. </a:t>
            </a:r>
          </a:p>
          <a:p>
            <a:pPr marL="628650" lvl="1" indent="-171450">
              <a:buFont typeface="Arial" panose="020B0604020202020204" pitchFamily="34" charset="0"/>
              <a:buChar char="•"/>
            </a:pPr>
            <a:r>
              <a:rPr lang="el-GR" sz="1000" kern="1200">
                <a:solidFill>
                  <a:schemeClr val="tx1"/>
                </a:solidFill>
                <a:effectLst/>
                <a:latin typeface="+mn-lt"/>
              </a:rPr>
              <a:t>Η έκκληση για δράση πρέπει να επιδιώκει να διοχετεύσει τον θυμό / το συναίσθημα σε κάτι παραγωγικό και να παρουσιάσει μια απτή εναλλακτική δράση στα άτομα στα οποία επιχειρείτε να απευθυνθείτε.</a:t>
            </a:r>
          </a:p>
          <a:p>
            <a:pPr marL="628650" lvl="1" indent="-171450">
              <a:buFont typeface="Arial" panose="020B0604020202020204" pitchFamily="34" charset="0"/>
              <a:buChar char="•"/>
            </a:pPr>
            <a:r>
              <a:rPr lang="el-GR" sz="1000" kern="1200">
                <a:solidFill>
                  <a:schemeClr val="tx1"/>
                </a:solidFill>
                <a:effectLst/>
                <a:latin typeface="+mn-lt"/>
              </a:rPr>
              <a:t>Η ανάπτυξη αυτών των απτών δράσεων δεν είναι εύκολη, αλλά είναι σημαντική για να έχει αντίκτυπο η εκστρατεία σας.</a:t>
            </a:r>
            <a:endParaRPr lang="el-GR" sz="1000" kern="1200">
              <a:solidFill>
                <a:schemeClr val="tx1"/>
              </a:solidFill>
              <a:effectLst/>
              <a:latin typeface="+mn-lt"/>
              <a:ea typeface="+mn-ea"/>
              <a:cs typeface="+mn-cs"/>
            </a:endParaRPr>
          </a:p>
          <a:p>
            <a:pPr marL="0" indent="0">
              <a:buFont typeface="Arial" panose="020B0604020202020204" pitchFamily="34" charset="0"/>
              <a:buNone/>
            </a:pPr>
            <a:endParaRPr lang="el-GR" sz="1000" baseline="0"/>
          </a:p>
          <a:p>
            <a:pPr marL="171450" indent="-171450">
              <a:buFont typeface="Arial" panose="020B0604020202020204" pitchFamily="34" charset="0"/>
              <a:buChar char="•"/>
            </a:pPr>
            <a:r>
              <a:rPr lang="el-GR" sz="1000" baseline="0"/>
              <a:t>Συχνά η προσέλκυση του ενδιαφέροντος ξεκινά στο Διαδίκτυο, π.χ. με ένα retweet ή με ένα like σε μια δημοσίευση στο Facebook. </a:t>
            </a:r>
          </a:p>
          <a:p>
            <a:pPr marL="171450" indent="-171450">
              <a:buFont typeface="Arial" panose="020B0604020202020204" pitchFamily="34" charset="0"/>
              <a:buChar char="•"/>
            </a:pPr>
            <a:r>
              <a:rPr lang="el-GR" sz="1000" baseline="0"/>
              <a:t>Κάποιες φορές εξελίσσεται σε συμμετοχή εκτός Διαδικτύου (δραστηριότητες της οργάνωσής σας ή επαφών σας εκτός Διαδικτύου).</a:t>
            </a:r>
          </a:p>
          <a:p>
            <a:pPr marL="0" indent="0">
              <a:buFont typeface="Arial" panose="020B0604020202020204" pitchFamily="34" charset="0"/>
              <a:buNone/>
            </a:pPr>
            <a:endParaRPr lang="el-GR" sz="1000" baseline="0"/>
          </a:p>
          <a:p>
            <a:pPr marL="0" indent="0">
              <a:buFont typeface="Arial" panose="020B0604020202020204" pitchFamily="34" charset="0"/>
              <a:buNone/>
            </a:pPr>
            <a:r>
              <a:rPr lang="el-GR" sz="1000" baseline="0"/>
              <a:t>Μαζί με τη δράση στην οποία καλείτε, ίσως αντιμετωπίσετε αποκρίσεις τις οποίες δεν περιμένατε ή δεν θέλατε. Κάθε διαδικτυακή προσπάθεια έχει συνέπειες εκτός Διαδικτύου και είναι πολύ σημαντικό να το λάβετε αυτό υπ’ όψιν όταν σχεδιάζετε τη στρατηγική της εκστρατείας σας, για 3 λόγους τουλάχιστον:</a:t>
            </a:r>
          </a:p>
          <a:p>
            <a:pPr marL="685800" lvl="1" indent="-228600">
              <a:buFont typeface="+mj-lt"/>
              <a:buAutoNum type="arabicPeriod"/>
            </a:pPr>
            <a:r>
              <a:rPr lang="el-GR" sz="1000" baseline="0"/>
              <a:t>Επιθυμητή απόκριση</a:t>
            </a:r>
          </a:p>
          <a:p>
            <a:pPr marL="1143000" lvl="2" indent="-228600">
              <a:buFont typeface="Arial" panose="020B0604020202020204" pitchFamily="34" charset="0"/>
              <a:buChar char="•"/>
            </a:pPr>
            <a:r>
              <a:rPr lang="el-GR" sz="1000" baseline="0"/>
              <a:t>Κάποιοι ίσως αποκριθούν θετικά στην έκκληση για δράση και θελήσουν να κάνουν κάτι «πραγματικά», όπως να συμμετάσχουν εθελοντικά στην οργάνωσή σας ή να ζητήσουν τη στήριξη της οργάνωσής σας ή περισσότερες πληροφορίες. </a:t>
            </a:r>
          </a:p>
          <a:p>
            <a:pPr marL="1143000" lvl="2" indent="-228600">
              <a:buFont typeface="Arial" panose="020B0604020202020204" pitchFamily="34" charset="0"/>
              <a:buChar char="•"/>
            </a:pPr>
            <a:r>
              <a:rPr lang="el-GR" sz="1000" baseline="0"/>
              <a:t>Είναι προετοιμασμένη η οργάνωσή σας για να ανταποκριθεί σε αποκρίσεις αυτού του είδους; </a:t>
            </a:r>
          </a:p>
          <a:p>
            <a:pPr marL="1143000" lvl="2" indent="-228600">
              <a:buFont typeface="Arial" panose="020B0604020202020204" pitchFamily="34" charset="0"/>
              <a:buChar char="•"/>
            </a:pPr>
            <a:r>
              <a:rPr lang="el-GR" sz="1000" baseline="0"/>
              <a:t>Υπάρχει άτομο που να σηκώνει τα τηλέφωνα; </a:t>
            </a:r>
          </a:p>
          <a:p>
            <a:pPr marL="1143000" lvl="2" indent="-228600">
              <a:buFont typeface="Arial" panose="020B0604020202020204" pitchFamily="34" charset="0"/>
              <a:buChar char="•"/>
            </a:pPr>
            <a:r>
              <a:rPr lang="el-GR" sz="1000" baseline="0"/>
              <a:t>Απαντά κανείς στα ιμέιλ ή στις δημοσιεύσεις στο Facebook;</a:t>
            </a:r>
          </a:p>
          <a:p>
            <a:pPr marL="685800" lvl="1" indent="-228600">
              <a:buFont typeface="+mj-lt"/>
              <a:buAutoNum type="arabicPeriod"/>
            </a:pPr>
            <a:r>
              <a:rPr lang="el-GR" sz="1000" baseline="0"/>
              <a:t>Επικριτική ή αρνητική απόκριση</a:t>
            </a:r>
          </a:p>
          <a:p>
            <a:pPr marL="1143000" lvl="2" indent="-228600">
              <a:buFont typeface="Arial" panose="020B0604020202020204" pitchFamily="34" charset="0"/>
              <a:buChar char="•"/>
            </a:pPr>
            <a:r>
              <a:rPr lang="el-GR" sz="1000" baseline="0"/>
              <a:t>Στις διαδικτυακές προσπάθειές σας ίσως αντιδράσουν αντίπαλοι κάθε είδους, επικρίνοντας τις δημοσιεύσεις σας, καταχρώμενοι τα χάσταγκ σας, διαδίδοντας στο Διαδίκτυο ψευδείς πληροφορίες για την οργάνωσή σας κ.ά. </a:t>
            </a:r>
          </a:p>
          <a:p>
            <a:pPr marL="1143000" lvl="2" indent="-228600">
              <a:buFont typeface="Arial" panose="020B0604020202020204" pitchFamily="34" charset="0"/>
              <a:buChar char="•"/>
            </a:pPr>
            <a:r>
              <a:rPr lang="el-GR" sz="1000" baseline="0"/>
              <a:t>Πώς αντιμετωπίζετε αποκρίσεις τέτοιου είδους; </a:t>
            </a:r>
          </a:p>
          <a:p>
            <a:pPr marL="1143000" lvl="2" indent="-228600">
              <a:buFont typeface="Arial" panose="020B0604020202020204" pitchFamily="34" charset="0"/>
              <a:buChar char="•"/>
            </a:pPr>
            <a:r>
              <a:rPr lang="el-GR" sz="1000" baseline="0"/>
              <a:t>Απαντάτε στα σχόλια ή τα αγνοείτε;</a:t>
            </a:r>
          </a:p>
          <a:p>
            <a:pPr marL="1143000" lvl="2" indent="-228600">
              <a:buFont typeface="Arial" panose="020B0604020202020204" pitchFamily="34" charset="0"/>
              <a:buChar char="•"/>
            </a:pPr>
            <a:r>
              <a:rPr lang="el-GR" sz="1000" baseline="0"/>
              <a:t>Έχετε ελέγξει και επαληθεύσει όσα στοιχεία και αριθμούς αναφέρετε; Μπορείτε να αντιτεθείτε στα «εναλλακτικά γεγονότα»; </a:t>
            </a:r>
          </a:p>
          <a:p>
            <a:pPr marL="1143000" lvl="2" indent="-228600">
              <a:buFont typeface="Arial" panose="020B0604020202020204" pitchFamily="34" charset="0"/>
              <a:buChar char="•"/>
            </a:pPr>
            <a:r>
              <a:rPr lang="el-GR" sz="1000" baseline="0"/>
              <a:t>Ανοίγετε κουβέντα ή μπλοκάρετε άτομα; </a:t>
            </a:r>
          </a:p>
          <a:p>
            <a:pPr marL="1143000" lvl="2" indent="-228600">
              <a:buFont typeface="Arial" panose="020B0604020202020204" pitchFamily="34" charset="0"/>
              <a:buChar char="•"/>
            </a:pPr>
            <a:r>
              <a:rPr lang="el-GR" sz="1000" baseline="0"/>
              <a:t>Έχετε διαφορετικές προσεγγίσεις προς το στοχευμένο ακροατήριο, προς το περιβάλλον του και προς τρίτα μέρη που δεν παίζουν ρόλο στους στόχους της εκστρατείας σας;</a:t>
            </a:r>
          </a:p>
          <a:p>
            <a:pPr marL="685800" lvl="1" indent="-228600">
              <a:buFont typeface="+mj-lt"/>
              <a:buAutoNum type="arabicPeriod"/>
            </a:pPr>
            <a:r>
              <a:rPr lang="el-GR" sz="1000" baseline="0"/>
              <a:t>Λεκτικές ή/και σωματικές απειλές/βία</a:t>
            </a:r>
          </a:p>
          <a:p>
            <a:pPr marL="1143000" lvl="2" indent="-228600">
              <a:buFont typeface="Arial" panose="020B0604020202020204" pitchFamily="34" charset="0"/>
              <a:buChar char="•"/>
            </a:pPr>
            <a:r>
              <a:rPr lang="el-GR" sz="1000" baseline="0"/>
              <a:t>Σε ορισμένες περιπτώσεις, η διαδικτυακή παρουσία και δραστηριότητά σας ίσως προκαλέσει λεκτικές ή/και σωματικές απειλές ή/και βίαιες αντιδράσεις.</a:t>
            </a:r>
          </a:p>
          <a:p>
            <a:pPr marL="1143000" lvl="2" indent="-228600">
              <a:buFont typeface="Arial" panose="020B0604020202020204" pitchFamily="34" charset="0"/>
              <a:buChar char="•"/>
            </a:pPr>
            <a:r>
              <a:rPr lang="el-GR" sz="1000" baseline="0"/>
              <a:t>Μπορείτε να κάνετε εκτίμηση επικινδυνότητας πριν ξεκινήσετε την εκστρατεία σας;</a:t>
            </a:r>
          </a:p>
          <a:p>
            <a:pPr marL="1143000" lvl="2" indent="-228600">
              <a:buFont typeface="Arial" panose="020B0604020202020204" pitchFamily="34" charset="0"/>
              <a:buChar char="•"/>
            </a:pPr>
            <a:r>
              <a:rPr lang="el-GR" sz="1000" baseline="0"/>
              <a:t>Μπορείτε να προετοιμάσετε τους εργαζομένους και τους εθελοντές σας;</a:t>
            </a:r>
          </a:p>
          <a:p>
            <a:pPr marL="1143000" lvl="2" indent="-228600">
              <a:buFont typeface="Arial" panose="020B0604020202020204" pitchFamily="34" charset="0"/>
              <a:buChar char="•"/>
            </a:pPr>
            <a:r>
              <a:rPr lang="el-GR" sz="1000" baseline="0"/>
              <a:t>Μπορούν να σας βρουν –εσάς και τους συνεργάτες σας– ακολουθώντας τα διαδικτυακά ίχνη σας; Τι διευθύνσεις ιμέιλ χρησιμοποιείτε; </a:t>
            </a:r>
          </a:p>
          <a:p>
            <a:pPr marL="1143000" lvl="2" indent="-228600">
              <a:buFont typeface="Arial" panose="020B0604020202020204" pitchFamily="34" charset="0"/>
              <a:buChar char="•"/>
            </a:pPr>
            <a:r>
              <a:rPr lang="el-GR" sz="1000" baseline="0"/>
              <a:t>Ποια ονόματα εμφανίζονται πίσω από τον λογαριασμό της οργάνωσής σας στο Facebook ή στο Twitter;</a:t>
            </a:r>
          </a:p>
          <a:p>
            <a:pPr marL="1143000" lvl="2" indent="-228600">
              <a:buFont typeface="Arial" panose="020B0604020202020204" pitchFamily="34" charset="0"/>
              <a:buChar char="•"/>
            </a:pPr>
            <a:r>
              <a:rPr lang="el-GR" sz="1000" baseline="0"/>
              <a:t>Γνωρίζετε πώς να καταγγέλλετε κηρύγματα μίσους;</a:t>
            </a:r>
          </a:p>
          <a:p>
            <a:pPr marL="0" lvl="0" indent="0">
              <a:buFont typeface="Arial" panose="020B0604020202020204" pitchFamily="34" charset="0"/>
              <a:buNone/>
            </a:pPr>
            <a:endParaRPr lang="el-GR" sz="1000" baseline="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53</a:t>
            </a:fld>
            <a:endParaRPr lang="el-GR"/>
          </a:p>
        </p:txBody>
      </p:sp>
    </p:spTree>
    <p:extLst>
      <p:ext uri="{BB962C8B-B14F-4D97-AF65-F5344CB8AC3E}">
        <p14:creationId xmlns:p14="http://schemas.microsoft.com/office/powerpoint/2010/main" val="31424027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l-GR" sz="1000" b="1" i="0" u="sng"/>
              <a:t>Το τοπικό είναι σημαντικό</a:t>
            </a:r>
          </a:p>
          <a:p>
            <a:pPr marL="0" indent="0">
              <a:buFont typeface="Arial" panose="020B0604020202020204" pitchFamily="34" charset="0"/>
              <a:buNone/>
            </a:pPr>
            <a:r>
              <a:rPr lang="el-GR" sz="1000" b="0" i="0"/>
              <a:t>Η εικόνα των μέσων κοινωνικής δικτύωσης ως «παγκόσμιων» και του Διαδικτύου ως παγκόσμιου δικτύου παραπέμπει σε μεγάλες εκστρατείες που στοχεύουν μαζικά στο κοινό μίας ή περισσότερων χωρών. Ωστόσο, η περισσότερη αποτρεπτική δουλειά γίνεται τοπικά και οι συμμετέχοντες αναζητούν διαδικτυακά εργαλεία με τα οποία να ενισχύσουν τον αντίκτυπο της καθημερινής δουλειάς τους. Πώς να συνδυάσουμε αυτές τις αντικρουόμενες προοπτικές;</a:t>
            </a:r>
          </a:p>
          <a:p>
            <a:pPr marL="0" indent="0">
              <a:buFont typeface="Arial" panose="020B0604020202020204" pitchFamily="34" charset="0"/>
              <a:buNone/>
            </a:pPr>
            <a:endParaRPr lang="el-GR" sz="1000" b="0" i="0"/>
          </a:p>
          <a:p>
            <a:pPr marL="0" indent="0">
              <a:buFont typeface="Arial" panose="020B0604020202020204" pitchFamily="34" charset="0"/>
              <a:buNone/>
            </a:pPr>
            <a:r>
              <a:rPr lang="el-GR" sz="1000" b="0" i="0"/>
              <a:t>Μία προσέγγιση είναι να δούμε τις διαδικτυακές εκστρατείες ως μια ομπρέλα για την προώθηση κοινών οραμάτων και πεποιθήσεων, όπου αντανακλάται η καλή δουλειά που γίνεται κατά τόπους. </a:t>
            </a:r>
          </a:p>
          <a:p>
            <a:pPr marL="0" indent="0">
              <a:buFont typeface="Arial" panose="020B0604020202020204" pitchFamily="34" charset="0"/>
              <a:buNone/>
            </a:pPr>
            <a:r>
              <a:rPr lang="el-GR" sz="1000" b="0" i="0"/>
              <a:t>Μια άλλη προσέγγιση, όχι αντιφατική, είναι να δούμε τις διαδικτυακές πλατφόρμες ως μέσο ανταλλαγής πείρας και ειδημοσύνης.</a:t>
            </a:r>
          </a:p>
          <a:p>
            <a:pPr marL="0" indent="0">
              <a:buFont typeface="Arial" panose="020B0604020202020204" pitchFamily="34" charset="0"/>
              <a:buNone/>
            </a:pPr>
            <a:r>
              <a:rPr lang="el-GR" sz="1000" b="0" i="0"/>
              <a:t>Σχετικές λέξεις‑κλειδί είναι, για παράδειγμα: αμοιβαίος σεβασμός, συνοχή, ένταξη.</a:t>
            </a:r>
          </a:p>
          <a:p>
            <a:pPr marL="0" indent="0">
              <a:buFont typeface="Arial" panose="020B0604020202020204" pitchFamily="34" charset="0"/>
              <a:buNone/>
            </a:pPr>
            <a:endParaRPr lang="el-GR" sz="1000" b="0" i="0"/>
          </a:p>
          <a:p>
            <a:pPr marL="0" indent="0">
              <a:buFont typeface="Arial" panose="020B0604020202020204" pitchFamily="34" charset="0"/>
              <a:buNone/>
            </a:pPr>
            <a:r>
              <a:rPr lang="el-GR" sz="1000" b="1" i="0"/>
              <a:t>Εισαγωγή στο άρθρο «3 εκστρατείες: Ποια είναι η κατάλληλη για εσάς;»</a:t>
            </a:r>
          </a:p>
          <a:p>
            <a:pPr marL="171450" indent="-171450">
              <a:buFont typeface="Arial" panose="020B0604020202020204" pitchFamily="34" charset="0"/>
              <a:buChar char="•"/>
            </a:pPr>
            <a:r>
              <a:rPr lang="el-GR" sz="1000" b="0" i="0" baseline="0"/>
              <a:t>Αυτό το άρθρο προσφέρει ένα πρότυπο τριών σταδίων για μια επιτυχημένη εκστρατεία αντίθετης/εναλλακτικής αφήγησης.</a:t>
            </a:r>
          </a:p>
          <a:p>
            <a:pPr marL="171450" indent="-171450">
              <a:buFont typeface="Arial" panose="020B0604020202020204" pitchFamily="34" charset="0"/>
              <a:buChar char="•"/>
            </a:pPr>
            <a:r>
              <a:rPr lang="el-GR" sz="1000" b="0" i="0" baseline="0"/>
              <a:t>Συντάκτης του είναι το Ευρωπαϊκό Ίδρυμα για τη Δημοκρατία και βάση του η πείρα του στη διεξαγωγή εκστρατειών.</a:t>
            </a:r>
          </a:p>
          <a:p>
            <a:pPr marL="171450" indent="-171450">
              <a:buFont typeface="Arial" panose="020B0604020202020204" pitchFamily="34" charset="0"/>
              <a:buChar char="•"/>
            </a:pPr>
            <a:r>
              <a:rPr lang="el-GR" sz="1000" b="0" i="0" baseline="0"/>
              <a:t>Τα τρία στάδια περιλαμβάνουν συνολικά 12 βήματα. Η πραγματοποίηση των βημάτων είναι ιδανική προετοιμασία για τη δική σας εκστρατεία.</a:t>
            </a:r>
          </a:p>
          <a:p>
            <a:pPr marL="0" indent="0">
              <a:buFont typeface="Arial" panose="020B0604020202020204" pitchFamily="34" charset="0"/>
              <a:buNone/>
            </a:pPr>
            <a:endParaRPr lang="el-GR" sz="1000" b="0" i="0" baseline="0"/>
          </a:p>
          <a:p>
            <a:pPr marL="0" indent="0">
              <a:buFont typeface="Arial" panose="020B0604020202020204" pitchFamily="34" charset="0"/>
              <a:buNone/>
            </a:pPr>
            <a:r>
              <a:rPr lang="el-GR" sz="1000" b="1" i="0" baseline="0"/>
              <a:t>Ορατότητα</a:t>
            </a:r>
          </a:p>
          <a:p>
            <a:pPr marL="228600" lvl="0" indent="-228600">
              <a:buFont typeface="+mj-lt"/>
              <a:buAutoNum type="arabicPeriod"/>
            </a:pPr>
            <a:r>
              <a:rPr lang="el-GR" sz="1000" b="0" i="0" kern="1200">
                <a:solidFill>
                  <a:schemeClr val="tx1"/>
                </a:solidFill>
                <a:effectLst/>
                <a:latin typeface="+mn-lt"/>
              </a:rPr>
              <a:t>Ορίστε τον στόχο σας: κάντε τον σαφή, ρεαλιστικό και μετρήσιμο </a:t>
            </a:r>
            <a:endParaRPr lang="el-GR" sz="1000" b="0" i="0" kern="1200">
              <a:solidFill>
                <a:schemeClr val="tx1"/>
              </a:solidFill>
              <a:effectLst/>
              <a:latin typeface="+mn-lt"/>
              <a:ea typeface="+mn-ea"/>
              <a:cs typeface="+mn-cs"/>
            </a:endParaRPr>
          </a:p>
          <a:p>
            <a:pPr marL="228600" lvl="0" indent="-228600">
              <a:buFont typeface="+mj-lt"/>
              <a:buAutoNum type="arabicPeriod"/>
            </a:pPr>
            <a:r>
              <a:rPr lang="el-GR" sz="1000" b="0" i="0" kern="1200">
                <a:solidFill>
                  <a:schemeClr val="tx1"/>
                </a:solidFill>
                <a:effectLst/>
                <a:latin typeface="+mn-lt"/>
              </a:rPr>
              <a:t>Γνωρίστε το ακροατήριό σας: αφιερώστε χρόνο για να βρείτε και να κατανοήσετε το ακροατήριό σας</a:t>
            </a:r>
            <a:endParaRPr lang="el-GR" sz="1000" b="0" i="0" kern="1200">
              <a:solidFill>
                <a:schemeClr val="tx1"/>
              </a:solidFill>
              <a:effectLst/>
              <a:latin typeface="+mn-lt"/>
              <a:ea typeface="+mn-ea"/>
              <a:cs typeface="+mn-cs"/>
            </a:endParaRPr>
          </a:p>
          <a:p>
            <a:pPr marL="228600" lvl="0" indent="-228600">
              <a:buFont typeface="+mj-lt"/>
              <a:buAutoNum type="arabicPeriod"/>
            </a:pPr>
            <a:r>
              <a:rPr lang="el-GR" sz="1000" b="0" i="0" kern="1200">
                <a:solidFill>
                  <a:schemeClr val="tx1"/>
                </a:solidFill>
                <a:effectLst/>
                <a:latin typeface="+mn-lt"/>
              </a:rPr>
              <a:t>Στοχεύστε: εξειδικεύστε το ακροατήριό σας όσο περισσότερο γίνεται</a:t>
            </a:r>
            <a:endParaRPr lang="el-GR" sz="1000" b="0" i="0" kern="1200">
              <a:solidFill>
                <a:schemeClr val="tx1"/>
              </a:solidFill>
              <a:effectLst/>
              <a:latin typeface="+mn-lt"/>
              <a:ea typeface="+mn-ea"/>
              <a:cs typeface="+mn-cs"/>
            </a:endParaRPr>
          </a:p>
          <a:p>
            <a:pPr marL="228600" lvl="0" indent="-228600">
              <a:buFont typeface="+mj-lt"/>
              <a:buAutoNum type="arabicPeriod"/>
            </a:pPr>
            <a:r>
              <a:rPr lang="el-GR" sz="1000" b="0" i="0" kern="1200">
                <a:solidFill>
                  <a:schemeClr val="tx1"/>
                </a:solidFill>
                <a:effectLst/>
                <a:latin typeface="+mn-lt"/>
              </a:rPr>
              <a:t>Παρακολουθήστε και αξιολογήστε: ετοιμάστε μετρήσεις και εργαλεία στα μέσα κοινωνικής δικτύωσης </a:t>
            </a:r>
            <a:endParaRPr lang="el-GR" sz="1000" b="0" i="0" kern="1200">
              <a:solidFill>
                <a:schemeClr val="tx1"/>
              </a:solidFill>
              <a:effectLst/>
              <a:latin typeface="+mn-lt"/>
              <a:ea typeface="+mn-ea"/>
              <a:cs typeface="+mn-cs"/>
            </a:endParaRPr>
          </a:p>
          <a:p>
            <a:pPr marL="228600" lvl="0" indent="-228600">
              <a:buFont typeface="+mj-lt"/>
              <a:buAutoNum type="arabicPeriod"/>
            </a:pPr>
            <a:r>
              <a:rPr lang="el-GR" sz="1000" b="0" i="0" kern="1200">
                <a:solidFill>
                  <a:schemeClr val="tx1"/>
                </a:solidFill>
                <a:effectLst/>
                <a:latin typeface="+mn-lt"/>
              </a:rPr>
              <a:t>Επιλέξτε τα μέσα σας: χρησιμοποιήστε μόνο μέσα τα οποία χρησιμοποιεί το ακροατήριό σας</a:t>
            </a:r>
            <a:endParaRPr lang="el-GR" sz="1000" b="0" i="0" kern="1200">
              <a:solidFill>
                <a:schemeClr val="tx1"/>
              </a:solidFill>
              <a:effectLst/>
              <a:latin typeface="+mn-lt"/>
              <a:ea typeface="+mn-ea"/>
              <a:cs typeface="+mn-cs"/>
            </a:endParaRPr>
          </a:p>
          <a:p>
            <a:pPr marL="228600" lvl="0" indent="-228600">
              <a:buFont typeface="+mj-lt"/>
              <a:buAutoNum type="arabicPeriod"/>
            </a:pPr>
            <a:r>
              <a:rPr lang="el-GR" sz="1000" b="0" i="0" kern="1200">
                <a:solidFill>
                  <a:schemeClr val="tx1"/>
                </a:solidFill>
                <a:effectLst/>
                <a:latin typeface="+mn-lt"/>
              </a:rPr>
              <a:t>Προσαρμόστε το μήνυμά σας: γράψτε μηνύματα για τα οποία νοιάζεται το ακροατήριό σας</a:t>
            </a:r>
            <a:endParaRPr lang="el-GR" sz="1000" b="0" i="0" kern="1200">
              <a:solidFill>
                <a:schemeClr val="tx1"/>
              </a:solidFill>
              <a:effectLst/>
              <a:latin typeface="+mn-lt"/>
              <a:ea typeface="+mn-ea"/>
              <a:cs typeface="+mn-cs"/>
            </a:endParaRPr>
          </a:p>
          <a:p>
            <a:pPr marL="228600" lvl="0" indent="-228600">
              <a:buFont typeface="+mj-lt"/>
              <a:buAutoNum type="arabicPeriod"/>
            </a:pPr>
            <a:r>
              <a:rPr lang="el-GR" sz="1000" b="0" i="0" kern="1200">
                <a:solidFill>
                  <a:schemeClr val="tx1"/>
                </a:solidFill>
                <a:effectLst/>
                <a:latin typeface="+mn-lt"/>
              </a:rPr>
              <a:t>Βρείτε έναν πομπό: επιλέξτε έναν πομπό που να είναι αξιόπιστος για</a:t>
            </a:r>
            <a:r>
              <a:rPr lang="el-GR"/>
              <a:t> </a:t>
            </a:r>
            <a:r>
              <a:rPr lang="el-GR" sz="1000" b="0" i="0" kern="1200">
                <a:solidFill>
                  <a:schemeClr val="tx1"/>
                </a:solidFill>
                <a:effectLst/>
                <a:latin typeface="+mn-lt"/>
              </a:rPr>
              <a:t>το ακροατήριό σας</a:t>
            </a:r>
            <a:endParaRPr lang="el-GR" sz="1000" b="0" i="0" kern="1200">
              <a:solidFill>
                <a:schemeClr val="tx1"/>
              </a:solidFill>
              <a:effectLst/>
              <a:latin typeface="+mn-lt"/>
              <a:ea typeface="+mn-ea"/>
              <a:cs typeface="+mn-cs"/>
            </a:endParaRPr>
          </a:p>
          <a:p>
            <a:pPr marL="228600" lvl="0" indent="-228600">
              <a:buFont typeface="+mj-lt"/>
              <a:buAutoNum type="arabicPeriod"/>
            </a:pPr>
            <a:r>
              <a:rPr lang="el-GR" sz="1000" b="0" i="0" kern="1200">
                <a:solidFill>
                  <a:schemeClr val="tx1"/>
                </a:solidFill>
                <a:effectLst/>
                <a:latin typeface="+mn-lt"/>
              </a:rPr>
              <a:t>Μείνετε ασφαλείς: προετοιμαστείτε για λεκτική κακομεταχείριση και απειλές</a:t>
            </a:r>
            <a:br/>
            <a:br/>
            <a:r>
              <a:rPr lang="el-GR" sz="1000" b="1" i="0" kern="1200">
                <a:solidFill>
                  <a:schemeClr val="tx1"/>
                </a:solidFill>
                <a:effectLst/>
                <a:latin typeface="+mn-lt"/>
              </a:rPr>
              <a:t>Δράση</a:t>
            </a:r>
            <a:endParaRPr lang="el-GR" sz="1000" b="0" i="0" kern="1200">
              <a:solidFill>
                <a:schemeClr val="tx1"/>
              </a:solidFill>
              <a:effectLst/>
              <a:latin typeface="+mn-lt"/>
              <a:ea typeface="+mn-ea"/>
              <a:cs typeface="+mn-cs"/>
            </a:endParaRPr>
          </a:p>
          <a:p>
            <a:pPr marL="228600" lvl="0" indent="-228600">
              <a:buFont typeface="+mj-lt"/>
              <a:buAutoNum type="arabicPeriod"/>
            </a:pPr>
            <a:r>
              <a:rPr lang="el-GR" sz="1000" b="0" i="0" kern="1200">
                <a:solidFill>
                  <a:schemeClr val="tx1"/>
                </a:solidFill>
                <a:effectLst/>
                <a:latin typeface="+mn-lt"/>
              </a:rPr>
              <a:t>Ακροαστείτε τα σχόλια: φτάνει το μήνυμά σας στα σωστά άτομα;</a:t>
            </a:r>
            <a:endParaRPr lang="el-GR" sz="1000" b="0" i="0" kern="1200">
              <a:solidFill>
                <a:schemeClr val="tx1"/>
              </a:solidFill>
              <a:effectLst/>
              <a:latin typeface="+mn-lt"/>
              <a:ea typeface="+mn-ea"/>
              <a:cs typeface="+mn-cs"/>
            </a:endParaRPr>
          </a:p>
          <a:p>
            <a:pPr marL="228600" lvl="0" indent="-228600">
              <a:buFont typeface="+mj-lt"/>
              <a:buAutoNum type="arabicPeriod"/>
            </a:pPr>
            <a:r>
              <a:rPr lang="el-GR" sz="1000" b="0" i="0" kern="1200">
                <a:solidFill>
                  <a:schemeClr val="tx1"/>
                </a:solidFill>
                <a:effectLst/>
                <a:latin typeface="+mn-lt"/>
              </a:rPr>
              <a:t>Έκκληση για δράση: τι πρέπει να κάνει το ακροατήριο τώρα; Πώς μπορούν να βοηθήσουν;</a:t>
            </a:r>
            <a:br/>
            <a:br/>
            <a:r>
              <a:rPr lang="el-GR" sz="1000" b="1" i="0" kern="1200">
                <a:solidFill>
                  <a:schemeClr val="tx1"/>
                </a:solidFill>
                <a:effectLst/>
                <a:latin typeface="+mn-lt"/>
              </a:rPr>
              <a:t>Αντίκτυπος</a:t>
            </a:r>
            <a:r>
              <a:rPr lang="en-US"/>
              <a:t>	</a:t>
            </a:r>
            <a:endParaRPr lang="el-GR" sz="1000" b="0" i="0" kern="1200">
              <a:solidFill>
                <a:schemeClr val="tx1"/>
              </a:solidFill>
              <a:effectLst/>
              <a:latin typeface="+mn-lt"/>
              <a:ea typeface="+mn-ea"/>
              <a:cs typeface="+mn-cs"/>
            </a:endParaRPr>
          </a:p>
          <a:p>
            <a:pPr marL="228600" lvl="0" indent="-228600">
              <a:buFont typeface="+mj-lt"/>
              <a:buAutoNum type="arabicPeriod"/>
            </a:pPr>
            <a:r>
              <a:rPr lang="el-GR" sz="1000" b="0" i="0" kern="1200">
                <a:solidFill>
                  <a:schemeClr val="tx1"/>
                </a:solidFill>
                <a:effectLst/>
                <a:latin typeface="+mn-lt"/>
              </a:rPr>
              <a:t>Παρέμβαση ένας προς έναν: προσελκύστε το ενδιαφέρον μεμονωμένων ατόμων, συζητήστε, κάντε τα να (ξανα)σκεφτούν ή ενισχύστε τα </a:t>
            </a:r>
            <a:endParaRPr lang="el-GR" sz="1000" b="0" i="0" kern="1200">
              <a:solidFill>
                <a:schemeClr val="tx1"/>
              </a:solidFill>
              <a:effectLst/>
              <a:latin typeface="+mn-lt"/>
              <a:ea typeface="+mn-ea"/>
              <a:cs typeface="+mn-cs"/>
            </a:endParaRPr>
          </a:p>
          <a:p>
            <a:pPr marL="228600" lvl="0" indent="-228600">
              <a:buFont typeface="+mj-lt"/>
              <a:buAutoNum type="arabicPeriod"/>
            </a:pPr>
            <a:r>
              <a:rPr lang="el-GR" sz="1000" b="0" i="0" kern="1200">
                <a:solidFill>
                  <a:schemeClr val="tx1"/>
                </a:solidFill>
                <a:effectLst/>
                <a:latin typeface="+mn-lt"/>
              </a:rPr>
              <a:t>Συνεχίστε να μαθαίνετε: επενδύστε σε μια βαθιά αξιολόγηση ώστε να αποδώσετε ακόμη καλύτερα την επόμενη φορά</a:t>
            </a:r>
            <a:endParaRPr lang="el-GR" sz="1000" b="0" i="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54</a:t>
            </a:fld>
            <a:endParaRPr lang="el-GR"/>
          </a:p>
        </p:txBody>
      </p:sp>
    </p:spTree>
    <p:extLst>
      <p:ext uri="{BB962C8B-B14F-4D97-AF65-F5344CB8AC3E}">
        <p14:creationId xmlns:p14="http://schemas.microsoft.com/office/powerpoint/2010/main" val="26681650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b="1" u="none"/>
              <a:t>Εξήγηση</a:t>
            </a:r>
          </a:p>
          <a:p>
            <a:endParaRPr lang="el-GR" sz="1000" b="1" u="sng"/>
          </a:p>
          <a:p>
            <a:pPr marL="171450" indent="-171450">
              <a:buFont typeface="Arial" panose="020B0604020202020204" pitchFamily="34" charset="0"/>
              <a:buChar char="•"/>
            </a:pPr>
            <a:r>
              <a:rPr lang="el-GR" sz="1000"/>
              <a:t>Απάντηση: Χρειάζεται καλή προετοιμασία και αξιολόγηση όσον αφορά στον στόχο της εκστρατείας σας: θα συμβάλει η απάντηση στην επίτευξη των στόχων σας; Είναι ο αποστολέας των μηνυμάτων μέλος του στοχευμένου ακροατηρίου σας ή του περιβάλλοντός του;</a:t>
            </a:r>
          </a:p>
          <a:p>
            <a:pPr marL="171450" indent="-171450">
              <a:buFont typeface="Arial" panose="020B0604020202020204" pitchFamily="34" charset="0"/>
              <a:buChar char="•"/>
            </a:pPr>
            <a:r>
              <a:rPr lang="el-GR" sz="1000"/>
              <a:t>Καταγγελία: Το YouTube, το Twitter και το Facebook έχουν ενεργητική πολιτική σχετικά με τη ρητορική μίσους και το βίαιο, εξτρεμιστικό/τρομοκρατικό περιεχόμενο (όροι της κοινότητας) –βλ. παρακάτω. Επιπλέον, ισχύει το εθνικό δίκαιο και σε ορισμένες περιπτώσεις μπορείτε να αποταθείτε στην Αστυνομία. </a:t>
            </a:r>
          </a:p>
          <a:p>
            <a:pPr marL="171450" indent="-171450">
              <a:buFont typeface="Arial" panose="020B0604020202020204" pitchFamily="34" charset="0"/>
              <a:buChar char="•"/>
            </a:pPr>
            <a:r>
              <a:rPr lang="el-GR" sz="1000"/>
              <a:t>Παράβλεψη: Αν δεν κάνετε τίποτε, η συνεισφορά του αποστολέα θα καταστεί ασήμαντη.</a:t>
            </a:r>
          </a:p>
          <a:p>
            <a:pPr marL="171450" indent="-171450">
              <a:buFont typeface="Arial" panose="020B0604020202020204" pitchFamily="34" charset="0"/>
              <a:buChar char="•"/>
            </a:pPr>
            <a:r>
              <a:rPr lang="el-GR" sz="1000"/>
              <a:t>Απόκρυψη: Με αυτήν την επιλογή μπορείτε να κάνετε τη δημοσίευση να φαίνεται μόνο σε εσάς και στο άτομο που έκανε τη δημοσίευση. Το άτομο αυτό θα εξακολουθήσει να πιστεύει ότι τη δημοσίευσή του τη βλέπουν οι άλλοι.</a:t>
            </a:r>
          </a:p>
          <a:p>
            <a:pPr marL="171450" indent="-171450">
              <a:buFont typeface="Arial" panose="020B0604020202020204" pitchFamily="34" charset="0"/>
              <a:buChar char="•"/>
            </a:pPr>
            <a:r>
              <a:rPr lang="el-GR" sz="1000"/>
              <a:t>Αποκλεισμός, διαγραφή: Το άτομο δεν θα μπορεί στο εξής να γράφει τίποτε στη σελίδα σας.</a:t>
            </a:r>
          </a:p>
          <a:p>
            <a:endParaRPr lang="el-GR" sz="1000"/>
          </a:p>
          <a:p>
            <a:r>
              <a:rPr lang="el-GR" sz="1000"/>
              <a:t>Πώς μπορώ να κάνω καταγγελία; Ανατρέξτε στις σχετικές σελίδες κάθε πλατφόρμας:</a:t>
            </a:r>
          </a:p>
          <a:p>
            <a:r>
              <a:rPr lang="el-GR" sz="1000" baseline="0"/>
              <a:t>Twitter &gt;</a:t>
            </a:r>
          </a:p>
          <a:p>
            <a:r>
              <a:rPr lang="el-GR" sz="1000" baseline="0"/>
              <a:t>Facebook &gt; </a:t>
            </a:r>
          </a:p>
          <a:p>
            <a:r>
              <a:rPr lang="el-GR" sz="1000" baseline="0"/>
              <a:t>Youtube &gt; </a:t>
            </a:r>
            <a:endParaRPr lang="el-GR" sz="1000"/>
          </a:p>
          <a:p>
            <a:pPr marL="171450" indent="-171450">
              <a:buFont typeface="Arial" panose="020B0604020202020204" pitchFamily="34" charset="0"/>
              <a:buChar char="•"/>
            </a:pPr>
            <a:endParaRPr lang="el-GR" sz="1000"/>
          </a:p>
          <a:p>
            <a:r>
              <a:rPr lang="el-GR" sz="1000"/>
              <a:t>Συχνά οι μηχανές πίσω από τις πλατφόρμες αναγνωρίζουν αυτόματα μηνύματα μίσους / τρομοκρατικό περιεχόμενο. </a:t>
            </a:r>
          </a:p>
          <a:p>
            <a:r>
              <a:rPr lang="el-GR" sz="1000"/>
              <a:t>Το τρομοκρατικό περιεχόμενο ή τα μηνύματα μίσους επισημαίνονται και από τους χρήστες.</a:t>
            </a:r>
          </a:p>
          <a:p>
            <a:r>
              <a:rPr lang="el-GR" sz="1000"/>
              <a:t>Όλες οι πλατφόρμες διαθέτουν εργαλεία καταγγελίας.</a:t>
            </a:r>
          </a:p>
          <a:p>
            <a:r>
              <a:rPr lang="el-GR" sz="1000"/>
              <a:t>Παράδειγμα: στο Facebook το 50% του τρομοκρατικού περιεχομένου το επισημαίνουν οι χρήστες. Το 50% του καταγγελθέντος περιεχομένου επιθεωρείται από τους εργαζομένους της πλατφόρμας. Το υπόλοιπο ελέγχεται αυτόματα.</a:t>
            </a:r>
          </a:p>
          <a:p>
            <a:endParaRPr lang="el-GR" sz="1000" baseline="0"/>
          </a:p>
          <a:p>
            <a:r>
              <a:rPr lang="el-GR" sz="1000" baseline="0"/>
              <a:t>Ωστόσο, σε όλες τις πλατφόρμες υπάρχουν γκρίζες περιοχές που αφήνουν χώρο για συζήτηση.</a:t>
            </a:r>
            <a:endParaRPr lang="el-GR" sz="1000"/>
          </a:p>
          <a:p>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55</a:t>
            </a:fld>
            <a:endParaRPr lang="el-GR"/>
          </a:p>
        </p:txBody>
      </p:sp>
    </p:spTree>
    <p:extLst>
      <p:ext uri="{BB962C8B-B14F-4D97-AF65-F5344CB8AC3E}">
        <p14:creationId xmlns:p14="http://schemas.microsoft.com/office/powerpoint/2010/main" val="2683393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a:t>Sylvana Simons</a:t>
            </a:r>
          </a:p>
          <a:p>
            <a:r>
              <a:rPr lang="el-GR"/>
              <a:t>Rechtzaken tegen hate speech posters</a:t>
            </a:r>
          </a:p>
          <a:p>
            <a:r>
              <a:rPr lang="el-GR"/>
              <a:t>20? Veroordelingen</a:t>
            </a:r>
          </a:p>
          <a:p>
            <a:r>
              <a:rPr lang="el-GR"/>
              <a:t>Bewijst: niet makkelijk, maar het kan zin hebben</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56</a:t>
            </a:fld>
            <a:endParaRPr lang="el-GR"/>
          </a:p>
        </p:txBody>
      </p:sp>
    </p:spTree>
    <p:extLst>
      <p:ext uri="{BB962C8B-B14F-4D97-AF65-F5344CB8AC3E}">
        <p14:creationId xmlns:p14="http://schemas.microsoft.com/office/powerpoint/2010/main" val="986277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el-GR" sz="1000" b="1" u="sng"/>
              <a:t>Συζήτηση σε όλη την τάξη</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t>Η ριζοσπαστικοποίηση έχει διάφορα </a:t>
            </a:r>
            <a:r>
              <a:rPr lang="el-GR" sz="1000" u="sng"/>
              <a:t>στάδια</a:t>
            </a:r>
            <a:r>
              <a:rPr lang="el-GR" sz="1000"/>
              <a:t>.</a:t>
            </a:r>
            <a:r>
              <a:rPr lang="el-GR"/>
              <a:t> </a:t>
            </a:r>
            <a:r>
              <a:rPr lang="el-GR" sz="1000"/>
              <a:t>Σε ποιο στάδιο παρεμβαίνει –ή θέλει να παρέμβει– η οργάνωσή σας;</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t>Όταν αντιτίθεστε στη ριζοσπαστικοποίηση, μπορείτε να στοχεύσετε σε διάφορες ομάδες. Ποιες είναι οι στοχευμένες ομάδες σας;</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t>Κύρια ομάδα, για παράδειγμα οι νέοι</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t>Γονείς, εκπαιδευτικοί, κοινωνικοί λειτουργοί κ.ά.</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t>Ευρύτερο άμεσο περιβάλλον: γειτονιά, κοινότητα.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t>Ευρύ κοινό</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t>Πολιτικοί, Αρχές, υπεύθυνοι χάραξης πολιτικής</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t>ΜΜΕ, δημοσιογράφοι, διαμορφωτές γνώμης</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t>Διάφορες μορφές αλληλεπίδρασης με τις στοχευμένες ομάδες σας. Τι επιλέγετε: πρόληψη, εναλλακτική αφήγηση ή αντίθετη αφήγηση;</a:t>
            </a:r>
          </a:p>
          <a:p>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57</a:t>
            </a:fld>
            <a:endParaRPr lang="el-GR"/>
          </a:p>
        </p:txBody>
      </p:sp>
    </p:spTree>
    <p:extLst>
      <p:ext uri="{BB962C8B-B14F-4D97-AF65-F5344CB8AC3E}">
        <p14:creationId xmlns:p14="http://schemas.microsoft.com/office/powerpoint/2010/main" val="2592729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a:t>Σκοπός της άσκησης είναι να δημιουργήσετε υλικό πάνω στο οποίο να εργαστείτε στις ασκήσεις που ακολουθούν</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59</a:t>
            </a:fld>
            <a:endParaRPr lang="el-GR"/>
          </a:p>
        </p:txBody>
      </p:sp>
    </p:spTree>
    <p:extLst>
      <p:ext uri="{BB962C8B-B14F-4D97-AF65-F5344CB8AC3E}">
        <p14:creationId xmlns:p14="http://schemas.microsoft.com/office/powerpoint/2010/main" val="4082341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el-GR" sz="1000" b="1"/>
              <a:t>Παραδείγματα στόχων μιας εκστρατείας αντίθετης/εναλλακτικής αφήγησης</a:t>
            </a:r>
          </a:p>
          <a:p>
            <a:pPr marL="228600" indent="-228600">
              <a:buFont typeface="+mj-lt"/>
              <a:buAutoNum type="arabicPeriod"/>
            </a:pPr>
            <a:r>
              <a:rPr lang="el-GR" sz="1000"/>
              <a:t>Να παρουσιάσετε την οργάνωσή σας και τις δραστηριότητές της</a:t>
            </a:r>
          </a:p>
          <a:p>
            <a:pPr marL="228600" indent="-228600">
              <a:buFont typeface="+mj-lt"/>
              <a:buAutoNum type="arabicPeriod"/>
            </a:pPr>
            <a:r>
              <a:rPr lang="el-GR" sz="1000"/>
              <a:t>Να ενημερώσετε για τον ανθρωπιστικό σκοπό σας</a:t>
            </a:r>
          </a:p>
          <a:p>
            <a:pPr marL="228600" indent="-228600">
              <a:buFont typeface="+mj-lt"/>
              <a:buAutoNum type="arabicPeriod"/>
            </a:pPr>
            <a:r>
              <a:rPr lang="el-GR" sz="1000"/>
              <a:t>Να δημιουργήσετε μια διαδικτυακή κοινότητα στήριξης</a:t>
            </a:r>
          </a:p>
          <a:p>
            <a:pPr marL="228600" indent="-228600">
              <a:buFont typeface="+mj-lt"/>
              <a:buAutoNum type="arabicPeriod"/>
            </a:pPr>
            <a:r>
              <a:rPr lang="el-GR" sz="1000"/>
              <a:t>Να διαδώσετε πεποιθήσεις ή/και πολιτικά μηνύματα</a:t>
            </a:r>
          </a:p>
          <a:p>
            <a:pPr marL="228600" indent="-228600">
              <a:buFont typeface="+mj-lt"/>
              <a:buAutoNum type="arabicPeriod"/>
            </a:pPr>
            <a:r>
              <a:rPr lang="el-GR" sz="1000"/>
              <a:t>Να βάλετε με αντίθετες αφηγήσεις κατά της προπαγάνδας των εξτρεμιστών</a:t>
            </a:r>
          </a:p>
          <a:p>
            <a:pPr marL="228600" indent="-228600">
              <a:buFont typeface="+mj-lt"/>
              <a:buAutoNum type="arabicPeriod"/>
            </a:pPr>
            <a:r>
              <a:rPr lang="el-GR" sz="1000"/>
              <a:t>Να ενισχύσετε το στοχευμένο ακροατήριό σας και το περιβάλλον του</a:t>
            </a:r>
          </a:p>
          <a:p>
            <a:pPr marL="0" indent="0">
              <a:buFont typeface="+mj-lt"/>
              <a:buNone/>
            </a:pPr>
            <a:endParaRPr lang="el-GR" sz="1000"/>
          </a:p>
          <a:p>
            <a:pPr marL="0" indent="0">
              <a:buFont typeface="+mj-lt"/>
              <a:buNone/>
            </a:pPr>
            <a:r>
              <a:rPr lang="el-GR" sz="1000"/>
              <a:t>Σημείο 3: Δημιουργία μιας διαδικτυακής κοινότητας στήριξης όπως η </a:t>
            </a:r>
            <a:r>
              <a:rPr lang="el-GR" sz="1000" kern="1200">
                <a:solidFill>
                  <a:schemeClr val="tx1"/>
                </a:solidFill>
                <a:effectLst/>
                <a:latin typeface="+mn-lt"/>
              </a:rPr>
              <a:t>Digital Nun: </a:t>
            </a:r>
            <a:r>
              <a:rPr lang="el-GR" sz="1000" u="sng" kern="1200">
                <a:solidFill>
                  <a:schemeClr val="tx1"/>
                </a:solidFill>
                <a:effectLst/>
                <a:latin typeface="+mn-lt"/>
                <a:hlinkClick r:id="rId3"/>
              </a:rPr>
              <a:t>https://twitter.com/digitalnun?lang=en</a:t>
            </a:r>
            <a:r>
              <a:rPr lang="el-GR" sz="1000" kern="1200">
                <a:solidFill>
                  <a:schemeClr val="tx1"/>
                </a:solidFill>
                <a:effectLst/>
                <a:latin typeface="+mn-lt"/>
              </a:rPr>
              <a:t>, </a:t>
            </a:r>
            <a:r>
              <a:rPr lang="el-GR" sz="1000" u="sng" kern="1200">
                <a:solidFill>
                  <a:schemeClr val="tx1"/>
                </a:solidFill>
                <a:effectLst/>
                <a:latin typeface="+mn-lt"/>
                <a:hlinkClick r:id="rId4"/>
              </a:rPr>
              <a:t>http://www.benedictinenuns.org.uk/Community/Community/prayerline.php</a:t>
            </a:r>
            <a:endParaRPr lang="el-GR" sz="1000" u="none" kern="1200">
              <a:solidFill>
                <a:schemeClr val="tx1"/>
              </a:solidFill>
              <a:effectLst/>
              <a:latin typeface="+mn-lt"/>
              <a:ea typeface="+mn-ea"/>
              <a:cs typeface="+mn-cs"/>
            </a:endParaRPr>
          </a:p>
          <a:p>
            <a:pPr marL="0" indent="0">
              <a:buFont typeface="+mj-lt"/>
              <a:buNone/>
            </a:pPr>
            <a:r>
              <a:rPr lang="el-GR" sz="1000" u="none" kern="1200">
                <a:solidFill>
                  <a:schemeClr val="tx1"/>
                </a:solidFill>
                <a:effectLst/>
                <a:latin typeface="+mn-lt"/>
              </a:rPr>
              <a:t>Σημείο 6: </a:t>
            </a:r>
            <a:r>
              <a:rPr lang="el-GR" sz="1000" kern="1200">
                <a:solidFill>
                  <a:schemeClr val="tx1"/>
                </a:solidFill>
                <a:effectLst/>
                <a:latin typeface="+mn-lt"/>
              </a:rPr>
              <a:t>Παροχή μέσων σε ομάδες‑πελάτες</a:t>
            </a:r>
            <a:r>
              <a:rPr lang="el-GR"/>
              <a:t> ή </a:t>
            </a:r>
            <a:r>
              <a:rPr lang="el-GR" sz="1000" kern="1200">
                <a:solidFill>
                  <a:schemeClr val="tx1"/>
                </a:solidFill>
                <a:effectLst/>
                <a:latin typeface="+mn-lt"/>
              </a:rPr>
              <a:t>μέλη των ΟΚΠ</a:t>
            </a:r>
            <a:r>
              <a:rPr lang="el-GR"/>
              <a:t> </a:t>
            </a:r>
            <a:r>
              <a:rPr lang="el-GR" sz="1000" kern="1200">
                <a:solidFill>
                  <a:schemeClr val="tx1"/>
                </a:solidFill>
                <a:effectLst/>
                <a:latin typeface="+mn-lt"/>
              </a:rPr>
              <a:t>ώστε να διαδίδουν</a:t>
            </a:r>
            <a:r>
              <a:rPr lang="el-GR"/>
              <a:t> </a:t>
            </a:r>
            <a:r>
              <a:rPr lang="el-GR" sz="1000" kern="1200">
                <a:solidFill>
                  <a:schemeClr val="tx1"/>
                </a:solidFill>
                <a:effectLst/>
                <a:latin typeface="+mn-lt"/>
              </a:rPr>
              <a:t>τα δικά τους</a:t>
            </a:r>
            <a:r>
              <a:rPr lang="el-GR"/>
              <a:t> </a:t>
            </a:r>
            <a:r>
              <a:rPr lang="el-GR" sz="1000" kern="1200">
                <a:solidFill>
                  <a:schemeClr val="tx1"/>
                </a:solidFill>
                <a:effectLst/>
                <a:latin typeface="+mn-lt"/>
              </a:rPr>
              <a:t>μηνύματα, π.χ. «Conscious Creators» (Luke Newbold) </a:t>
            </a:r>
          </a:p>
          <a:p>
            <a:pPr marL="0" indent="0">
              <a:buFont typeface="+mj-lt"/>
              <a:buNone/>
            </a:pPr>
            <a:endParaRPr lang="el-GR" sz="1000" kern="1200">
              <a:solidFill>
                <a:schemeClr val="tx1"/>
              </a:solidFill>
              <a:effectLst/>
              <a:latin typeface="+mn-lt"/>
              <a:ea typeface="+mn-ea"/>
              <a:cs typeface="+mn-cs"/>
            </a:endParaRPr>
          </a:p>
          <a:p>
            <a:pPr marL="0" indent="0">
              <a:buFont typeface="+mj-lt"/>
              <a:buNone/>
            </a:pPr>
            <a:r>
              <a:rPr lang="el-GR" sz="1000" kern="1200">
                <a:solidFill>
                  <a:schemeClr val="tx1"/>
                </a:solidFill>
                <a:effectLst/>
                <a:latin typeface="+mn-lt"/>
              </a:rPr>
              <a:t>Άλλοι στόχοι είναι, για παράδειγμα, </a:t>
            </a:r>
          </a:p>
          <a:p>
            <a:pPr marL="171450" indent="-171450">
              <a:buFont typeface="Arial" panose="020B0604020202020204" pitchFamily="34" charset="0"/>
              <a:buChar char="•"/>
            </a:pPr>
            <a:r>
              <a:rPr lang="el-GR" sz="1000" kern="1200">
                <a:solidFill>
                  <a:schemeClr val="tx1"/>
                </a:solidFill>
                <a:effectLst/>
                <a:latin typeface="+mn-lt"/>
              </a:rPr>
              <a:t>μια διαδραστική διαδικτυακή εκστρατεία όπως εκείνη με το χάσταγκ #BringBackOurGirls</a:t>
            </a:r>
            <a:r>
              <a:rPr lang="el-GR"/>
              <a:t>, </a:t>
            </a:r>
            <a:r>
              <a:rPr lang="el-GR" sz="1000" kern="1200">
                <a:solidFill>
                  <a:schemeClr val="tx1"/>
                </a:solidFill>
                <a:effectLst/>
                <a:latin typeface="+mn-lt"/>
              </a:rPr>
              <a:t>αν και οι ΟΚΠ</a:t>
            </a:r>
            <a:r>
              <a:rPr lang="el-GR"/>
              <a:t> </a:t>
            </a:r>
            <a:r>
              <a:rPr lang="el-GR" sz="1000" kern="1200">
                <a:solidFill>
                  <a:schemeClr val="tx1"/>
                </a:solidFill>
                <a:effectLst/>
                <a:latin typeface="+mn-lt"/>
              </a:rPr>
              <a:t>συνιστάται να χρησιμοποιήσουν</a:t>
            </a:r>
            <a:r>
              <a:rPr lang="el-GR"/>
              <a:t> </a:t>
            </a:r>
            <a:r>
              <a:rPr lang="el-GR" sz="1000" kern="1200">
                <a:solidFill>
                  <a:schemeClr val="tx1"/>
                </a:solidFill>
                <a:effectLst/>
                <a:latin typeface="+mn-lt"/>
              </a:rPr>
              <a:t>κάτι</a:t>
            </a:r>
            <a:r>
              <a:rPr lang="el-GR"/>
              <a:t> </a:t>
            </a:r>
            <a:r>
              <a:rPr lang="el-GR" sz="1000" kern="1200">
                <a:solidFill>
                  <a:schemeClr val="tx1"/>
                </a:solidFill>
                <a:effectLst/>
                <a:latin typeface="+mn-lt"/>
              </a:rPr>
              <a:t>πιο «μαζεμένο»</a:t>
            </a:r>
            <a:r>
              <a:rPr lang="el-GR"/>
              <a:t> </a:t>
            </a:r>
            <a:r>
              <a:rPr lang="el-GR" sz="1000" kern="1200">
                <a:solidFill>
                  <a:schemeClr val="tx1"/>
                </a:solidFill>
                <a:effectLst/>
                <a:latin typeface="+mn-lt"/>
              </a:rPr>
              <a:t>και ρεαλιστικό,</a:t>
            </a:r>
          </a:p>
          <a:p>
            <a:pPr marL="171450" indent="-171450">
              <a:buFont typeface="Arial" panose="020B0604020202020204" pitchFamily="34" charset="0"/>
              <a:buChar char="•"/>
            </a:pPr>
            <a:r>
              <a:rPr lang="el-GR" sz="1000" b="0" kern="1200">
                <a:solidFill>
                  <a:schemeClr val="tx1"/>
                </a:solidFill>
                <a:effectLst/>
                <a:latin typeface="+mn-lt"/>
              </a:rPr>
              <a:t>μια</a:t>
            </a:r>
            <a:r>
              <a:rPr lang="el-GR" sz="1000" kern="1200">
                <a:solidFill>
                  <a:schemeClr val="tx1"/>
                </a:solidFill>
                <a:effectLst/>
                <a:latin typeface="+mn-lt"/>
              </a:rPr>
              <a:t>διαδραστική</a:t>
            </a:r>
            <a:r>
              <a:rPr lang="el-GR"/>
              <a:t> </a:t>
            </a:r>
            <a:r>
              <a:rPr lang="el-GR" sz="1000" kern="1200">
                <a:solidFill>
                  <a:schemeClr val="tx1"/>
                </a:solidFill>
                <a:effectLst/>
                <a:latin typeface="+mn-lt"/>
              </a:rPr>
              <a:t>εκστρατεία</a:t>
            </a:r>
            <a:r>
              <a:rPr lang="el-GR"/>
              <a:t> </a:t>
            </a:r>
            <a:r>
              <a:rPr lang="el-GR" sz="1000" kern="1200">
                <a:solidFill>
                  <a:schemeClr val="tx1"/>
                </a:solidFill>
                <a:effectLst/>
                <a:latin typeface="+mn-lt"/>
              </a:rPr>
              <a:t>αφήγησης</a:t>
            </a:r>
            <a:r>
              <a:rPr lang="el-GR"/>
              <a:t> </a:t>
            </a:r>
            <a:r>
              <a:rPr lang="el-GR" sz="1000" kern="1200">
                <a:solidFill>
                  <a:schemeClr val="tx1"/>
                </a:solidFill>
                <a:effectLst/>
                <a:latin typeface="+mn-lt"/>
              </a:rPr>
              <a:t>σχετικά με, π.χ. συμβουλές</a:t>
            </a:r>
            <a:r>
              <a:rPr lang="el-GR"/>
              <a:t> </a:t>
            </a:r>
            <a:r>
              <a:rPr lang="el-GR" sz="1000" kern="1200">
                <a:solidFill>
                  <a:schemeClr val="tx1"/>
                </a:solidFill>
                <a:effectLst/>
                <a:latin typeface="+mn-lt"/>
              </a:rPr>
              <a:t>καριέρας / δεξιότητες διαβίωσης, όπως στο </a:t>
            </a:r>
            <a:r>
              <a:rPr lang="el-GR" sz="1000" u="sng" kern="1200">
                <a:solidFill>
                  <a:schemeClr val="tx1"/>
                </a:solidFill>
                <a:effectLst/>
                <a:latin typeface="+mn-lt"/>
                <a:hlinkClick r:id="rId5"/>
              </a:rPr>
              <a:t>https://www.barclayslifeskills.com/</a:t>
            </a:r>
            <a:r>
              <a:rPr lang="el-GR" sz="1000" kern="1200">
                <a:solidFill>
                  <a:schemeClr val="tx1"/>
                </a:solidFill>
                <a:effectLst/>
                <a:latin typeface="+mn-lt"/>
              </a:rPr>
              <a:t>ως θετικές και στραμμένες στο μέλλον διαδικτυακές αφηγήσεις που δεν αποκλείουν κανέναν και επομένως αποτελούν εναλλακτική στις αρνητικές και στραμμένες στο παρελθόν αφηγήσεις των εξτρεμιστών περί απομονωτισμού και αποκοπής από την κοινωνία</a:t>
            </a:r>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60</a:t>
            </a:fld>
            <a:endParaRPr lang="el-GR"/>
          </a:p>
        </p:txBody>
      </p:sp>
    </p:spTree>
    <p:extLst>
      <p:ext uri="{BB962C8B-B14F-4D97-AF65-F5344CB8AC3E}">
        <p14:creationId xmlns:p14="http://schemas.microsoft.com/office/powerpoint/2010/main" val="35497967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l-GR" sz="1000" b="1" u="sng" baseline="0"/>
              <a:t>Εξήγηση:</a:t>
            </a:r>
          </a:p>
          <a:p>
            <a:pPr marL="171450" indent="-171450">
              <a:buFont typeface="Arial" panose="020B0604020202020204" pitchFamily="34" charset="0"/>
              <a:buChar char="•"/>
            </a:pPr>
            <a:r>
              <a:rPr lang="el-GR" sz="1000" baseline="0"/>
              <a:t>Η διαδικτυακή εκστρατεία πρέπει να πατήσει στην υπάρχουσα δραστηριότητα/εικόνα/θέση της οργάνωσής σας.</a:t>
            </a:r>
          </a:p>
          <a:p>
            <a:pPr marL="171450" indent="-171450">
              <a:buFont typeface="Arial" panose="020B0604020202020204" pitchFamily="34" charset="0"/>
              <a:buChar char="•"/>
            </a:pPr>
            <a:r>
              <a:rPr lang="el-GR" sz="1000" baseline="0"/>
              <a:t>Ξεκινήστε θέτοντας στον εαυτό σας το ερώτημα γιατί πιστεύετε ότι είστε το κατάλληλο άτομο / η κατάλληλη οργάνωση για να επιφέρετε αλλαγές στα μέλη του στοχευμένου ακροατηρίου σας.</a:t>
            </a:r>
          </a:p>
          <a:p>
            <a:pPr marL="171450" indent="-171450">
              <a:buFont typeface="Arial" panose="020B0604020202020204" pitchFamily="34" charset="0"/>
              <a:buChar char="•"/>
            </a:pPr>
            <a:r>
              <a:rPr lang="el-GR" sz="1000" baseline="0"/>
              <a:t>Γιατί πιστεύετε ότι θα σας ακούσουν; Τι προσδίδει στη φωνή σας αξιοπιστία; Πώς σας βλέπει το στοχευμένο ακροατήριό σας;  </a:t>
            </a:r>
          </a:p>
          <a:p>
            <a:pPr marL="0" indent="0">
              <a:buFont typeface="Arial" panose="020B0604020202020204" pitchFamily="34" charset="0"/>
              <a:buNone/>
            </a:pPr>
            <a:endParaRPr lang="el-GR" sz="1000" baseline="0"/>
          </a:p>
          <a:p>
            <a:pPr marL="171450" indent="-171450">
              <a:buFont typeface="Arial" panose="020B0604020202020204" pitchFamily="34" charset="0"/>
              <a:buChar char="•"/>
            </a:pPr>
            <a:r>
              <a:rPr lang="el-GR" sz="1000" baseline="0"/>
              <a:t>Χρήσιμη ερώτηση: Απηχεί τις αξίες σας η συμπεριφορά του στοχευμένου ακροατηρίου σας; </a:t>
            </a:r>
          </a:p>
          <a:p>
            <a:pPr marL="171450" indent="-171450">
              <a:buFont typeface="Arial" panose="020B0604020202020204" pitchFamily="34" charset="0"/>
              <a:buChar char="•"/>
            </a:pPr>
            <a:r>
              <a:rPr lang="el-GR" sz="1000" baseline="0"/>
              <a:t>Ανατρέξτε, για παράδειγμα, στον «κύκλο επιρροής» και στον «κύκλο δέσμευσης» του Covey.</a:t>
            </a:r>
          </a:p>
          <a:p>
            <a:pPr marL="0" indent="0">
              <a:buFont typeface="Arial" panose="020B0604020202020204" pitchFamily="34" charset="0"/>
              <a:buNone/>
            </a:pPr>
            <a:endParaRPr lang="el-GR" sz="1000" baseline="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l-GR" sz="100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l-GR" sz="1000"/>
              <a:t>Πηγή: Alicia Kearns, slide #2 Where to start?</a:t>
            </a:r>
          </a:p>
          <a:p>
            <a:pPr marL="285750" lvl="2" indent="-285750">
              <a:spcAft>
                <a:spcPts val="600"/>
              </a:spcAft>
              <a:buClrTx/>
              <a:buFont typeface="Arial" panose="020B0604020202020204" pitchFamily="34" charset="0"/>
              <a:buChar char="•"/>
            </a:pPr>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61</a:t>
            </a:fld>
            <a:endParaRPr lang="el-GR"/>
          </a:p>
        </p:txBody>
      </p:sp>
    </p:spTree>
    <p:extLst>
      <p:ext uri="{BB962C8B-B14F-4D97-AF65-F5344CB8AC3E}">
        <p14:creationId xmlns:p14="http://schemas.microsoft.com/office/powerpoint/2010/main" val="19397324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l-GR" sz="1000" b="1" u="sng"/>
              <a:t>Πώς να ορίσετε σαφείς στόχους και δείκτες επιτυχίας;</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l-GR" sz="1000" b="1" u="sng"/>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l-GR" sz="1000"/>
              <a:t>Πρέπει να το κάνετε για να παρακολουθείτε και να μετράτε τον αντίκτυπο διαρκώς. Η διαρκής παρακολούθηση θα σας βοηθήσει σε 2 πράγματα:</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baseline="0"/>
              <a:t>Θα σας βοηθήσει να κατανοήσετε αν έχετε επιλέξει τη σωστή προσέγγιση στην εκστρατεία σας και αν οι προσπάθειές σας αποδίδουν τα επιθυμητά αποτελέσματα. Για παράδειγμα, αν έχετε ως στόχο να κινητοποιήσετε 100 άτομα σε 10 εβδομάδες, πρέπει να κινητοποιείτε 10 νέα άτομα ανά εβδομάδα.</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baseline="0"/>
              <a:t>Θα σας βοηθήσει να κατανοήσετε ποια είναι τα δυνατά σας σημεία και ποια τα ελαττώματα της εκστρατείας σας. </a:t>
            </a:r>
            <a:r>
              <a:rPr lang="el-GR" sz="1000"/>
              <a:t>Αυτό θα σας βοηθήσει να βελτιώνετε και να προσαρμόζετε την εκστρατεία σας διαρκώς. Για παράδειγμα, αν δεν απαντά στις δημοσιεύσεις σας στο Facebook το στοχευμένο ακροατήριό σας, ίσως επανεξετάσετε το αν το Facebook είναι η κατάλληλη πλατφόρμα επικοινωνίας μαζί του.</a:t>
            </a:r>
            <a:r>
              <a:rPr lang="el-GR"/>
              <a:t> </a:t>
            </a:r>
            <a:br/>
            <a:endParaRPr lang="el-GR" sz="100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l-GR" sz="1000" baseline="0"/>
              <a:t>Κατά κανόνα δεν μπορείτε να μετράτε την άνοδο ή την πτώση του βαθμού ριζοσπαστικοποίησης στο στοχευμένο ακροατήριό σας, αφού η οργάνωσή σας δεν είναι εξοπλισμένη ώστε να εκπονεί τέτοιες έρευνες/μελέτες· και εφόσον δεν υπάρχει άμεση σχέση ανάμεσα στις προσπάθειες της εκστρατείας σας και στην αλλαγή στάσης/σκέψης/δράσης του στοχευμένου ακροατηρίου σας.</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l-GR" sz="1000" baseline="0"/>
              <a:t>Ωστόσο, </a:t>
            </a:r>
            <a:r>
              <a:rPr lang="el-GR" sz="1000" u="sng" baseline="0"/>
              <a:t>μπορείτε</a:t>
            </a:r>
            <a:r>
              <a:rPr lang="el-GR" sz="1000" baseline="0"/>
              <a:t> να μετράτε τον αριθμό των ατόμων που επικοινωνεί με εσάς ή την οργάνωσή σας.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t>Παράδειγμα: αυξήθηκαν κατά x οι συμμετέχοντες στις δραστηριότητές σας, οι εθελοντές στην οργάνωσή σας, οι αιτήσεις στήριξης, οι συμβουλές εντός ορισμένης χρονικής περιόδου</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62</a:t>
            </a:fld>
            <a:endParaRPr lang="el-GR"/>
          </a:p>
        </p:txBody>
      </p:sp>
    </p:spTree>
    <p:extLst>
      <p:ext uri="{BB962C8B-B14F-4D97-AF65-F5344CB8AC3E}">
        <p14:creationId xmlns:p14="http://schemas.microsoft.com/office/powerpoint/2010/main" val="1900172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b="1"/>
              <a:t>Χρήσιμες ερωτήσεις</a:t>
            </a:r>
          </a:p>
          <a:p>
            <a:endParaRPr lang="el-GR"/>
          </a:p>
          <a:p>
            <a:r>
              <a:rPr lang="el-GR"/>
              <a:t>Πόσα άτομα από το στοχευμένο ακροατήριο θα λάβουν το μήνυμά σας;</a:t>
            </a:r>
          </a:p>
          <a:p>
            <a:r>
              <a:rPr lang="el-GR"/>
              <a:t>Τι είναι η έκκληση για δράση;</a:t>
            </a:r>
          </a:p>
          <a:p>
            <a:endParaRPr lang="el-G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64</a:t>
            </a:fld>
            <a:endParaRPr lang="el-GR"/>
          </a:p>
        </p:txBody>
      </p:sp>
    </p:spTree>
    <p:extLst>
      <p:ext uri="{BB962C8B-B14F-4D97-AF65-F5344CB8AC3E}">
        <p14:creationId xmlns:p14="http://schemas.microsoft.com/office/powerpoint/2010/main" val="3160036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u="sng" kern="1200">
                <a:solidFill>
                  <a:srgbClr val="FF0000"/>
                </a:solidFill>
                <a:effectLst/>
                <a:latin typeface="+mn-lt"/>
              </a:rPr>
              <a:t>10’</a:t>
            </a:r>
          </a:p>
          <a:p>
            <a:r>
              <a:rPr lang="el-GR" sz="1000" u="sng" kern="1200">
                <a:solidFill>
                  <a:srgbClr val="FF0000"/>
                </a:solidFill>
                <a:effectLst/>
                <a:latin typeface="+mn-lt"/>
              </a:rPr>
              <a:t>Introduction of participants to each other</a:t>
            </a:r>
            <a:endParaRPr lang="el-GR" sz="1000" u="sng" kern="1200">
              <a:solidFill>
                <a:srgbClr val="FF0000"/>
              </a:solidFill>
              <a:effectLst/>
              <a:latin typeface="+mn-lt"/>
              <a:ea typeface="+mn-ea"/>
              <a:cs typeface="+mn-cs"/>
            </a:endParaRPr>
          </a:p>
          <a:p>
            <a:r>
              <a:rPr lang="el-GR" sz="1000" u="sng" kern="1200">
                <a:solidFill>
                  <a:srgbClr val="FF0000"/>
                </a:solidFill>
                <a:effectLst/>
                <a:latin typeface="+mn-lt"/>
              </a:rPr>
              <a:t>Note. Questions are the same as those in the registration form</a:t>
            </a:r>
            <a:endParaRPr lang="el-GR" sz="1000" u="sng" kern="1200">
              <a:solidFill>
                <a:srgbClr val="FF0000"/>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a:t>
            </a:fld>
            <a:endParaRPr lang="el-GR"/>
          </a:p>
        </p:txBody>
      </p:sp>
    </p:spTree>
    <p:extLst>
      <p:ext uri="{BB962C8B-B14F-4D97-AF65-F5344CB8AC3E}">
        <p14:creationId xmlns:p14="http://schemas.microsoft.com/office/powerpoint/2010/main" val="3114825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b="1" u="sng"/>
              <a:t>Συγκεκριμενοποιήστε το ακροατήριό σας: ειδικεύστε, εξειδικεύστε και ξαναεξειδικεύστε</a:t>
            </a:r>
          </a:p>
          <a:p>
            <a:endParaRPr lang="el-GR" sz="1000"/>
          </a:p>
          <a:p>
            <a:pPr marL="171450" indent="-171450">
              <a:buFont typeface="Arial" panose="020B0604020202020204" pitchFamily="34" charset="0"/>
              <a:buChar char="•"/>
            </a:pPr>
            <a:r>
              <a:rPr lang="el-GR" sz="1000"/>
              <a:t>Νέοι, γονείς σε κίνδυνο, οικογένεια, φίλοι, εκπαιδευτικοί…;</a:t>
            </a:r>
          </a:p>
          <a:p>
            <a:pPr marL="171450" indent="-171450">
              <a:buFont typeface="Arial" panose="020B0604020202020204" pitchFamily="34" charset="0"/>
              <a:buChar char="•"/>
            </a:pPr>
            <a:r>
              <a:rPr lang="el-GR" sz="1000"/>
              <a:t>Άνδρες, γυναίκες; Πολιτισμικό υπόβαθρο;</a:t>
            </a:r>
          </a:p>
          <a:p>
            <a:pPr marL="171450" indent="-171450">
              <a:buFont typeface="Arial" panose="020B0604020202020204" pitchFamily="34" charset="0"/>
              <a:buChar char="•"/>
            </a:pPr>
            <a:r>
              <a:rPr lang="el-GR" sz="1000"/>
              <a:t>Βαθμός κοινωνικής ένταξης; Εισόδημα; Εκπαίδευση;</a:t>
            </a:r>
          </a:p>
          <a:p>
            <a:pPr marL="171450" indent="-171450">
              <a:buFont typeface="Arial" panose="020B0604020202020204" pitchFamily="34" charset="0"/>
              <a:buChar char="•"/>
            </a:pPr>
            <a:r>
              <a:rPr lang="el-GR" sz="1000"/>
              <a:t>Εργαζόμενοι/άνεργοι;</a:t>
            </a:r>
          </a:p>
          <a:p>
            <a:pPr marL="171450" indent="-171450">
              <a:buFont typeface="Arial" panose="020B0604020202020204" pitchFamily="34" charset="0"/>
              <a:buChar char="•"/>
            </a:pPr>
            <a:r>
              <a:rPr lang="el-GR" sz="1000"/>
              <a:t>Κοινωνικό περιβάλλον: προστατευτικό ή φιλελεύθερο;</a:t>
            </a:r>
          </a:p>
          <a:p>
            <a:pPr marL="171450" indent="-171450">
              <a:buFont typeface="Arial" panose="020B0604020202020204" pitchFamily="34" charset="0"/>
              <a:buChar char="•"/>
            </a:pPr>
            <a:r>
              <a:rPr lang="el-GR" sz="1000"/>
              <a:t>Πρωτόπειροι στη ριζοσπαστική σκέψη ή ήδη ριζοσπαστικοποιημένοι;</a:t>
            </a:r>
          </a:p>
          <a:p>
            <a:pPr marL="171450" indent="-171450">
              <a:buFont typeface="Arial" panose="020B0604020202020204" pitchFamily="34" charset="0"/>
              <a:buChar char="•"/>
            </a:pPr>
            <a:r>
              <a:rPr lang="el-GR" sz="1000"/>
              <a:t>Πού ζουν; </a:t>
            </a:r>
          </a:p>
          <a:p>
            <a:pPr marL="171450" indent="-171450">
              <a:buFont typeface="Arial" panose="020B0604020202020204" pitchFamily="34" charset="0"/>
              <a:buChar char="•"/>
            </a:pPr>
            <a:r>
              <a:rPr lang="el-GR" sz="1000"/>
              <a:t>Θρησκευτικής έμπνευσης ή πολιτικής έμπνευσης;</a:t>
            </a:r>
          </a:p>
          <a:p>
            <a:pPr marL="171450" indent="-171450">
              <a:buFont typeface="Arial" panose="020B0604020202020204" pitchFamily="34" charset="0"/>
              <a:buChar char="•"/>
            </a:pPr>
            <a:r>
              <a:rPr lang="el-GR" sz="1000"/>
              <a:t>Ανοιχτοί στην ανταλλαγή γνωμών και ιδεών;</a:t>
            </a:r>
          </a:p>
          <a:p>
            <a:endParaRPr lang="el-GR" sz="1000"/>
          </a:p>
          <a:p>
            <a:r>
              <a:rPr lang="el-GR" sz="1000"/>
              <a:t>Δείτε στις επόμενες διαφάνειες περισσότερες ερωτήσεις για τα χαρακτηριστικά του στοχευμένου ακροατηρίου σας.</a:t>
            </a:r>
          </a:p>
          <a:p>
            <a:endParaRPr lang="el-GR" sz="1000" baseline="0"/>
          </a:p>
          <a:p>
            <a:pPr marL="0" marR="0" indent="0" algn="l" defTabSz="914400" rtl="0" eaLnBrk="1" fontAlgn="auto" latinLnBrk="0" hangingPunct="1">
              <a:lnSpc>
                <a:spcPct val="100000"/>
              </a:lnSpc>
              <a:spcBef>
                <a:spcPts val="0"/>
              </a:spcBef>
              <a:spcAft>
                <a:spcPts val="0"/>
              </a:spcAft>
              <a:buClrTx/>
              <a:buSzTx/>
              <a:buFontTx/>
              <a:buNone/>
              <a:tabLst/>
              <a:defRPr/>
            </a:pPr>
            <a:r>
              <a:rPr lang="el-GR"/>
              <a:t>Δείτε επίσης το άρθρο «</a:t>
            </a:r>
            <a:r>
              <a:rPr lang="el-GR" sz="1000"/>
              <a:t>How to Identify</a:t>
            </a:r>
            <a:r>
              <a:rPr lang="el-GR"/>
              <a:t> </a:t>
            </a:r>
            <a:r>
              <a:rPr lang="el-GR" sz="1000"/>
              <a:t>Target Audience</a:t>
            </a:r>
            <a:r>
              <a:rPr lang="el-GR"/>
              <a:t>» του Ευρωπαϊκού Ιδρύματος για τη Δημοκρατία.</a:t>
            </a:r>
            <a:r>
              <a:rPr lang="el-GR" sz="1000"/>
              <a:t> Θα σταλεί στους συμμετέχοντες.</a:t>
            </a:r>
          </a:p>
          <a:p>
            <a:endParaRPr lang="el-GR" sz="1000" baseline="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65</a:t>
            </a:fld>
            <a:endParaRPr lang="el-GR"/>
          </a:p>
        </p:txBody>
      </p:sp>
    </p:spTree>
    <p:extLst>
      <p:ext uri="{BB962C8B-B14F-4D97-AF65-F5344CB8AC3E}">
        <p14:creationId xmlns:p14="http://schemas.microsoft.com/office/powerpoint/2010/main" val="41311718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66</a:t>
            </a:fld>
            <a:endParaRPr lang="el-GR"/>
          </a:p>
        </p:txBody>
      </p:sp>
    </p:spTree>
    <p:extLst>
      <p:ext uri="{BB962C8B-B14F-4D97-AF65-F5344CB8AC3E}">
        <p14:creationId xmlns:p14="http://schemas.microsoft.com/office/powerpoint/2010/main" val="31121993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l-GR" b="1"/>
              <a:t>Γνωρίζετε καλά το ακροατήριό σας;</a:t>
            </a:r>
          </a:p>
          <a:p>
            <a:pPr marL="0" indent="0">
              <a:buFont typeface="Arial" panose="020B0604020202020204" pitchFamily="34" charset="0"/>
              <a:buNone/>
            </a:pPr>
            <a:r>
              <a:rPr lang="el-GR"/>
              <a:t>Θέστε στον εαυτό σας τις σωστές ερωτήσεις</a:t>
            </a:r>
          </a:p>
          <a:p>
            <a:pPr marL="0" indent="0">
              <a:buFont typeface="Arial" panose="020B0604020202020204" pitchFamily="34" charset="0"/>
              <a:buNone/>
            </a:pPr>
            <a:endParaRPr lang="el-GR" b="0" baseline="0"/>
          </a:p>
          <a:p>
            <a:pPr marL="0" indent="0">
              <a:buFont typeface="Arial" panose="020B0604020202020204" pitchFamily="34" charset="0"/>
              <a:buNone/>
            </a:pPr>
            <a:r>
              <a:rPr lang="el-GR" b="0" i="1" baseline="0"/>
              <a:t>Σημείωση: Δείτε επίσης στις προηγούμενες και στις επόμενες διαφάνειες παραδείγματα ερωτήσεων</a:t>
            </a:r>
          </a:p>
          <a:p>
            <a:pPr marL="0" indent="0">
              <a:buFont typeface="Arial" panose="020B0604020202020204" pitchFamily="34" charset="0"/>
              <a:buNone/>
            </a:pPr>
            <a:endParaRPr lang="el-GR" b="0" baseline="0"/>
          </a:p>
          <a:p>
            <a:pPr marL="0" indent="0">
              <a:buFont typeface="Arial" panose="020B0604020202020204" pitchFamily="34" charset="0"/>
              <a:buNone/>
            </a:pPr>
            <a:r>
              <a:rPr lang="el-GR" b="0" baseline="0"/>
              <a:t>Το σχήμα είναι προϊόν πείρας στην ανάπτυξη εμπορικών στρατηγικών μάρκετινγκ.</a:t>
            </a:r>
          </a:p>
          <a:p>
            <a:pPr marL="0" indent="0">
              <a:buFont typeface="Arial" panose="020B0604020202020204" pitchFamily="34" charset="0"/>
              <a:buNone/>
            </a:pPr>
            <a:endParaRPr lang="el-GR" b="0" baseline="0"/>
          </a:p>
          <a:p>
            <a:pPr marL="0" indent="0">
              <a:buFont typeface="Arial" panose="020B0604020202020204" pitchFamily="34" charset="0"/>
              <a:buNone/>
            </a:pPr>
            <a:r>
              <a:rPr lang="el-GR" b="0" baseline="0"/>
              <a:t>Από μια παρουσίαση της Alicia Kearns: </a:t>
            </a:r>
          </a:p>
          <a:p>
            <a:pPr marL="285750" lvl="0" indent="-285750">
              <a:buFont typeface="Arial" charset="0"/>
              <a:buChar char="•"/>
            </a:pPr>
            <a:r>
              <a:rPr lang="el-GR" sz="1200" b="0"/>
              <a:t>Πώς λαμβάνουν και διαβιβάζουν πληροφορίες;</a:t>
            </a:r>
          </a:p>
          <a:p>
            <a:pPr marL="285750" lvl="0" indent="-285750">
              <a:buFont typeface="Arial" charset="0"/>
              <a:buChar char="•"/>
            </a:pPr>
            <a:r>
              <a:rPr lang="el-GR" sz="1200" b="0"/>
              <a:t>Σε τι περιβάλλον ζουν;</a:t>
            </a:r>
          </a:p>
          <a:p>
            <a:pPr marL="285750" lvl="0" indent="-285750">
              <a:buFont typeface="Arial" charset="0"/>
              <a:buChar char="•"/>
            </a:pPr>
            <a:r>
              <a:rPr lang="el-GR" sz="1200" b="0">
                <a:latin typeface="Arial" charset="0"/>
              </a:rPr>
              <a:t>Ποια γλώσσα χρησιμοποιούν;</a:t>
            </a:r>
          </a:p>
          <a:p>
            <a:pPr marL="285750" lvl="0" indent="-285750">
              <a:buFont typeface="Arial" charset="0"/>
              <a:buChar char="•"/>
            </a:pPr>
            <a:r>
              <a:rPr lang="el-GR" sz="1200" b="0">
                <a:latin typeface="Arial" charset="0"/>
              </a:rPr>
              <a:t>Ποιες είναι οι αντιλήψεις τους;</a:t>
            </a:r>
            <a:endParaRPr lang="el-GR" sz="1200" b="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67</a:t>
            </a:fld>
            <a:endParaRPr lang="el-GR"/>
          </a:p>
        </p:txBody>
      </p:sp>
    </p:spTree>
    <p:extLst>
      <p:ext uri="{BB962C8B-B14F-4D97-AF65-F5344CB8AC3E}">
        <p14:creationId xmlns:p14="http://schemas.microsoft.com/office/powerpoint/2010/main" val="7552438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a:t>Για παράδειγμα: Γιατί πολλοί νεαροί άνδρες από οικογένειες χαμηλότερου εισοδήματος αρχίζουν το κάπνισμα;</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69</a:t>
            </a:fld>
            <a:endParaRPr lang="el-GR"/>
          </a:p>
        </p:txBody>
      </p:sp>
    </p:spTree>
    <p:extLst>
      <p:ext uri="{BB962C8B-B14F-4D97-AF65-F5344CB8AC3E}">
        <p14:creationId xmlns:p14="http://schemas.microsoft.com/office/powerpoint/2010/main" val="42470928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l-GR" sz="1000" b="0" u="sng">
                <a:latin typeface="+mn-lt"/>
              </a:rPr>
              <a:t>Μοιράστε ένα λευκό χαρτί για να ζωγραφίσουν</a:t>
            </a:r>
          </a:p>
          <a:p>
            <a:pPr marL="0" indent="0">
              <a:buFont typeface="Arial" panose="020B0604020202020204" pitchFamily="34" charset="0"/>
              <a:buNone/>
            </a:pPr>
            <a:endParaRPr lang="el-GR" sz="1000" b="0" baseline="0">
              <a:latin typeface="+mn-lt"/>
            </a:endParaRPr>
          </a:p>
          <a:p>
            <a:pPr marL="0" indent="0">
              <a:buFont typeface="Arial" panose="020B0604020202020204" pitchFamily="34" charset="0"/>
              <a:buNone/>
            </a:pPr>
            <a:r>
              <a:rPr lang="el-GR" sz="1000" b="0" baseline="0">
                <a:latin typeface="+mn-lt"/>
              </a:rPr>
              <a:t>Οι ερωτήσεις μπορεί να είναι χρήσιμες για να γίνει η ζωγραφιά πιο λεπτομερής: </a:t>
            </a:r>
          </a:p>
          <a:p>
            <a:pPr marL="171450" indent="-171450">
              <a:buFont typeface="Arial" panose="020B0604020202020204" pitchFamily="34" charset="0"/>
              <a:buChar char="•"/>
            </a:pPr>
            <a:r>
              <a:rPr lang="el-GR" sz="1000" b="0" baseline="0">
                <a:latin typeface="+mn-lt"/>
              </a:rPr>
              <a:t>Ποια είναι η μέση ηλικία του στοχευμένου ακροατηρίου σας; </a:t>
            </a:r>
          </a:p>
          <a:p>
            <a:pPr marL="171450" indent="-171450">
              <a:buFont typeface="Arial" panose="020B0604020202020204" pitchFamily="34" charset="0"/>
              <a:buChar char="•"/>
            </a:pPr>
            <a:r>
              <a:rPr lang="el-GR" sz="1000" b="0" baseline="0">
                <a:latin typeface="+mn-lt"/>
              </a:rPr>
              <a:t>Για τι συζητάτε με το στοχευμένο ακροατήριό σας; </a:t>
            </a:r>
          </a:p>
          <a:p>
            <a:pPr marL="171450" indent="-171450">
              <a:buFont typeface="Arial" panose="020B0604020202020204" pitchFamily="34" charset="0"/>
              <a:buChar char="•"/>
            </a:pPr>
            <a:r>
              <a:rPr lang="el-GR" sz="1000" b="0" baseline="0">
                <a:latin typeface="+mn-lt"/>
              </a:rPr>
              <a:t>Ποιο είναι κεντρικό θέμα συζήτησης ανάμεσα στα άτομα του στοχευμένου ακροατηρίου σας; </a:t>
            </a:r>
          </a:p>
          <a:p>
            <a:pPr marL="171450" indent="-171450">
              <a:buFont typeface="Arial" panose="020B0604020202020204" pitchFamily="34" charset="0"/>
              <a:buChar char="•"/>
            </a:pPr>
            <a:r>
              <a:rPr lang="el-GR" sz="1000" b="0" baseline="0">
                <a:latin typeface="+mn-lt"/>
              </a:rPr>
              <a:t>Πώς είναι το κοινωνικό περιβάλλον του στοχευμένου ακροατηρίου σας;</a:t>
            </a:r>
          </a:p>
          <a:p>
            <a:pPr marL="171450" indent="-171450">
              <a:buFont typeface="Arial" panose="020B0604020202020204" pitchFamily="34" charset="0"/>
              <a:buChar char="•"/>
            </a:pPr>
            <a:endParaRPr lang="el-GR" sz="1000" b="0" baseline="0">
              <a:latin typeface="+mn-lt"/>
            </a:endParaRPr>
          </a:p>
          <a:p>
            <a:pPr marL="171450" lvl="0" indent="-171450">
              <a:buFont typeface="Arial" panose="020B0604020202020204" pitchFamily="34" charset="0"/>
              <a:buChar char="•"/>
            </a:pPr>
            <a:r>
              <a:rPr lang="el-GR" sz="1000" b="0">
                <a:latin typeface="+mn-lt"/>
              </a:rPr>
              <a:t>Πώς λαμβάνουν και διαβιβάζουν πληροφορίες;</a:t>
            </a:r>
          </a:p>
          <a:p>
            <a:pPr marL="171450" lvl="0" indent="-171450">
              <a:buFont typeface="Arial" panose="020B0604020202020204" pitchFamily="34" charset="0"/>
              <a:buChar char="•"/>
            </a:pPr>
            <a:r>
              <a:rPr lang="el-GR" sz="1000" b="0">
                <a:latin typeface="+mn-lt"/>
              </a:rPr>
              <a:t>Σε τι περιβάλλον ζουν;</a:t>
            </a:r>
          </a:p>
          <a:p>
            <a:pPr marL="171450" lvl="0" indent="-171450">
              <a:buFont typeface="Arial" panose="020B0604020202020204" pitchFamily="34" charset="0"/>
              <a:buChar char="•"/>
            </a:pPr>
            <a:r>
              <a:rPr lang="el-GR" sz="1000" b="0">
                <a:latin typeface="+mn-lt"/>
              </a:rPr>
              <a:t>Ποια γλώσσα χρησιμοποιούν;</a:t>
            </a:r>
          </a:p>
          <a:p>
            <a:pPr marL="171450" lvl="0" indent="-171450">
              <a:buFont typeface="Arial" panose="020B0604020202020204" pitchFamily="34" charset="0"/>
              <a:buChar char="•"/>
            </a:pPr>
            <a:r>
              <a:rPr lang="el-GR" sz="1000" b="0">
                <a:latin typeface="+mn-lt"/>
              </a:rPr>
              <a:t>Ποιες είναι οι αντιλήψεις τους;</a:t>
            </a:r>
          </a:p>
          <a:p>
            <a:pPr marL="171450" indent="-171450">
              <a:buFont typeface="Arial" panose="020B0604020202020204" pitchFamily="34" charset="0"/>
              <a:buChar char="•"/>
            </a:pPr>
            <a:endParaRPr lang="el-GR" sz="1000" b="0">
              <a:latin typeface="+mn-lt"/>
            </a:endParaRPr>
          </a:p>
          <a:p>
            <a:pPr marL="0" indent="0">
              <a:buFont typeface="Arial" panose="020B0604020202020204" pitchFamily="34" charset="0"/>
              <a:buNone/>
            </a:pPr>
            <a:r>
              <a:rPr lang="el-GR" sz="1000" b="0">
                <a:latin typeface="+mn-lt"/>
              </a:rPr>
              <a:t>Διακρίνετε τα διάφορα στοχευμένα κοινά:</a:t>
            </a:r>
          </a:p>
          <a:p>
            <a:pPr marL="171450" indent="-171450">
              <a:buFont typeface="Arial" panose="020B0604020202020204" pitchFamily="34" charset="0"/>
              <a:buChar char="•"/>
            </a:pPr>
            <a:r>
              <a:rPr lang="el-GR" sz="1000" b="0">
                <a:latin typeface="+mn-lt"/>
              </a:rPr>
              <a:t>Νέοι, γονείς, κοινωνικό περιβάλλον</a:t>
            </a:r>
          </a:p>
          <a:p>
            <a:pPr marL="171450" indent="-171450">
              <a:buFont typeface="Arial" panose="020B0604020202020204" pitchFamily="34" charset="0"/>
              <a:buChar char="•"/>
            </a:pPr>
            <a:r>
              <a:rPr lang="el-GR" sz="1000" b="0">
                <a:latin typeface="+mn-lt"/>
              </a:rPr>
              <a:t>Μετανάστες, χαμηλού/υψηλού εισοδήματος, χαμηλής/υψηλής μόρφωσης, εργαζόμενοι/άνεργοι</a:t>
            </a:r>
          </a:p>
          <a:p>
            <a:pPr marL="171450" indent="-171450">
              <a:buFont typeface="Arial" panose="020B0604020202020204" pitchFamily="34" charset="0"/>
              <a:buChar char="•"/>
            </a:pPr>
            <a:r>
              <a:rPr lang="el-GR" sz="1000" b="0" baseline="0">
                <a:latin typeface="+mn-lt"/>
              </a:rPr>
              <a:t>Ενταγμένοι ή ανένταχτοι στην κοινωνία</a:t>
            </a:r>
          </a:p>
          <a:p>
            <a:pPr marL="171450" indent="-171450">
              <a:buFont typeface="Arial" panose="020B0604020202020204" pitchFamily="34" charset="0"/>
              <a:buChar char="•"/>
            </a:pPr>
            <a:r>
              <a:rPr lang="el-GR" sz="1000" b="0" baseline="0">
                <a:latin typeface="+mn-lt"/>
              </a:rPr>
              <a:t>Θρησκευτικής έμπνευσης ή πολιτικής έμπνευσης</a:t>
            </a:r>
          </a:p>
          <a:p>
            <a:pPr marL="171450" indent="-171450">
              <a:buFont typeface="Arial" panose="020B0604020202020204" pitchFamily="34" charset="0"/>
              <a:buChar char="•"/>
            </a:pPr>
            <a:r>
              <a:rPr lang="el-GR" sz="1000" b="0" baseline="0">
                <a:latin typeface="+mn-lt"/>
              </a:rPr>
              <a:t>Κοινωνικό περιβάλλον: προστατευτικό ή φιλελεύθερο</a:t>
            </a:r>
          </a:p>
          <a:p>
            <a:pPr marL="171450" indent="-171450">
              <a:buFont typeface="Arial" panose="020B0604020202020204" pitchFamily="34" charset="0"/>
              <a:buChar char="•"/>
            </a:pPr>
            <a:r>
              <a:rPr lang="el-GR" sz="1000" b="0" baseline="0">
                <a:latin typeface="+mn-lt"/>
              </a:rPr>
              <a:t>Με ενδιαφέρον για τη ριζοσπαστική σκέψη, με εμπειρία στη ριζοσπαστική σκέψη</a:t>
            </a:r>
          </a:p>
          <a:p>
            <a:pPr marL="171450" indent="-171450">
              <a:buFont typeface="Arial" panose="020B0604020202020204" pitchFamily="34" charset="0"/>
              <a:buChar char="•"/>
            </a:pPr>
            <a:r>
              <a:rPr lang="el-GR" sz="1000" b="0" baseline="0">
                <a:latin typeface="+mn-lt"/>
              </a:rPr>
              <a:t>Στοχευμένο κοινό που δέχεται παθητικά την προπαγάνδα ή ενεργητικό στην εξτρεμιστική αφήγηση</a:t>
            </a:r>
          </a:p>
          <a:p>
            <a:pPr marL="171450" indent="-171450">
              <a:buFont typeface="Arial" panose="020B0604020202020204" pitchFamily="34" charset="0"/>
              <a:buChar char="•"/>
            </a:pPr>
            <a:r>
              <a:rPr lang="el-GR" sz="1000" b="0" baseline="0">
                <a:latin typeface="+mn-lt"/>
              </a:rPr>
              <a:t>Στάδιο ριζοσπαστικής σκέψης και συμπεριφοράς: ανοιχτοί στην ανταλλαγή γνωμών και ιδεών</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70</a:t>
            </a:fld>
            <a:endParaRPr lang="el-GR"/>
          </a:p>
        </p:txBody>
      </p:sp>
    </p:spTree>
    <p:extLst>
      <p:ext uri="{BB962C8B-B14F-4D97-AF65-F5344CB8AC3E}">
        <p14:creationId xmlns:p14="http://schemas.microsoft.com/office/powerpoint/2010/main" val="25993504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l-GR" sz="1000" b="1"/>
              <a:t>Αυτές οι ερωτήσεις σάς καθοδηγούν στη διαδικασία της προετοιμασίας μια επιτυχημένης στρατηγικής εκστρατείας αντίθετης/εναλλακτικής αφήγησης</a:t>
            </a:r>
          </a:p>
          <a:p>
            <a:pPr marL="171450" indent="-171450">
              <a:buFont typeface="Arial" panose="020B0604020202020204" pitchFamily="34" charset="0"/>
              <a:buChar char="•"/>
            </a:pPr>
            <a:r>
              <a:rPr lang="el-GR" sz="1000" baseline="0"/>
              <a:t>Σας βοηθούν να κατανοήσετε το ΓΙΑΤΙ και το ΠΩΣ της εκστρατείας σας. </a:t>
            </a:r>
          </a:p>
          <a:p>
            <a:pPr marL="171450" indent="-171450">
              <a:buFont typeface="Arial" panose="020B0604020202020204" pitchFamily="34" charset="0"/>
              <a:buChar char="•"/>
            </a:pPr>
            <a:r>
              <a:rPr lang="el-GR" sz="1000" baseline="0"/>
              <a:t>Οι απαντήσεις σάς βοηθούν να κατανοήσετε τις σχέσεις ανάμεσα στον στόχο σας, στο ακροατήριό σας, στη μορφή και στο σχήμα του μηνύματός σας. </a:t>
            </a:r>
          </a:p>
          <a:p>
            <a:pPr marL="171450" indent="-171450">
              <a:buFont typeface="Arial" panose="020B0604020202020204" pitchFamily="34" charset="0"/>
              <a:buChar char="•"/>
            </a:pPr>
            <a:r>
              <a:rPr lang="el-GR" sz="1000" baseline="0"/>
              <a:t>Με απλά λόγια: καταλαβαίνετε τι κάνετε; Είναι οι ενέργειές σας ο αποτελεσματικότερος τρόπος επίτευξης των στόχων σας λαμβάνοντας υπ’ όψιν τις σκέψεις, τις γνώμες, τις αξίες και τη συμπεριφορά του στοχευμένου ακροατηρίου σας;</a:t>
            </a:r>
          </a:p>
          <a:p>
            <a:pPr marL="171450" indent="-171450">
              <a:buFont typeface="Arial" panose="020B0604020202020204" pitchFamily="34" charset="0"/>
              <a:buChar char="•"/>
            </a:pPr>
            <a:endParaRPr lang="el-GR" sz="1000" baseline="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71</a:t>
            </a:fld>
            <a:endParaRPr lang="el-GR"/>
          </a:p>
        </p:txBody>
      </p:sp>
    </p:spTree>
    <p:extLst>
      <p:ext uri="{BB962C8B-B14F-4D97-AF65-F5344CB8AC3E}">
        <p14:creationId xmlns:p14="http://schemas.microsoft.com/office/powerpoint/2010/main" val="8447091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l-GR" sz="1000" b="1">
                <a:latin typeface="+mn-lt"/>
              </a:rPr>
              <a:t>Κάντε το εύκολο</a:t>
            </a:r>
          </a:p>
          <a:p>
            <a:pPr marL="171450" indent="-171450">
              <a:buFont typeface="Arial" panose="020B0604020202020204" pitchFamily="34" charset="0"/>
              <a:buChar char="•"/>
            </a:pPr>
            <a:r>
              <a:rPr lang="el-GR" sz="1000">
                <a:latin typeface="+mn-lt"/>
              </a:rPr>
              <a:t>Αναζητήστε πρώτα την εύκολη επιλογή </a:t>
            </a:r>
          </a:p>
          <a:p>
            <a:pPr marL="171450" indent="-171450">
              <a:buFont typeface="Arial" panose="020B0604020202020204" pitchFamily="34" charset="0"/>
              <a:buChar char="•"/>
            </a:pPr>
            <a:r>
              <a:rPr lang="el-GR" sz="1000">
                <a:latin typeface="+mn-lt"/>
              </a:rPr>
              <a:t>Εύκολη έκκληση για δράση –ζητήστε μόνο 1 πράγμα</a:t>
            </a:r>
          </a:p>
          <a:p>
            <a:pPr marL="0" lvl="0" indent="0">
              <a:buFont typeface="Arial" panose="020B0604020202020204" pitchFamily="34" charset="0"/>
              <a:buNone/>
            </a:pPr>
            <a:endParaRPr lang="el-GR" sz="1000" b="1">
              <a:latin typeface="+mn-lt"/>
            </a:endParaRPr>
          </a:p>
          <a:p>
            <a:pPr marL="0" lvl="0" indent="0">
              <a:buFont typeface="Arial" panose="020B0604020202020204" pitchFamily="34" charset="0"/>
              <a:buNone/>
            </a:pPr>
            <a:r>
              <a:rPr lang="el-GR" sz="1000" b="1">
                <a:latin typeface="+mn-lt"/>
              </a:rPr>
              <a:t>Κάντε το κοινωνικό</a:t>
            </a:r>
          </a:p>
          <a:p>
            <a:pPr marL="171450" lvl="0" indent="-171450">
              <a:buFont typeface="Arial" panose="020B0604020202020204" pitchFamily="34" charset="0"/>
              <a:buChar char="•"/>
            </a:pPr>
            <a:r>
              <a:rPr lang="el-GR" sz="1000">
                <a:latin typeface="+mn-lt"/>
              </a:rPr>
              <a:t>Δείξτε ότι είναι αυτό που κάνουν όλοι οι άλλοι </a:t>
            </a:r>
          </a:p>
          <a:p>
            <a:pPr marL="171450" lvl="0" indent="-171450">
              <a:buFont typeface="Arial" panose="020B0604020202020204" pitchFamily="34" charset="0"/>
              <a:buChar char="•"/>
            </a:pPr>
            <a:r>
              <a:rPr lang="el-GR" sz="1000">
                <a:latin typeface="+mn-lt"/>
              </a:rPr>
              <a:t>Χρησιμοποιήστε τη δύναμη των δικτύων –συλλογική δράση και αμοιβαία στήριξη</a:t>
            </a:r>
          </a:p>
          <a:p>
            <a:pPr marL="171450" lvl="0" indent="-171450">
              <a:buFont typeface="Arial" panose="020B0604020202020204" pitchFamily="34" charset="0"/>
              <a:buChar char="•"/>
            </a:pPr>
            <a:r>
              <a:rPr lang="el-GR" sz="1000">
                <a:latin typeface="+mn-lt"/>
              </a:rPr>
              <a:t>Ζητήστε από το κοινό σας να αφήνει δημόσια σχόλια </a:t>
            </a:r>
          </a:p>
          <a:p>
            <a:pPr marL="0" lvl="0" indent="0">
              <a:buFont typeface="Arial" panose="020B0604020202020204" pitchFamily="34" charset="0"/>
              <a:buNone/>
            </a:pPr>
            <a:endParaRPr lang="el-GR" sz="1000" b="1">
              <a:latin typeface="+mn-lt"/>
            </a:endParaRPr>
          </a:p>
          <a:p>
            <a:pPr marL="0" lvl="0" indent="0">
              <a:buFont typeface="Arial" panose="020B0604020202020204" pitchFamily="34" charset="0"/>
              <a:buNone/>
            </a:pPr>
            <a:r>
              <a:rPr lang="el-GR" sz="1000" b="1">
                <a:latin typeface="+mn-lt"/>
              </a:rPr>
              <a:t>Κάντε το ευχάριστο</a:t>
            </a:r>
          </a:p>
          <a:p>
            <a:pPr marL="171450" lvl="0" indent="-171450">
              <a:buFont typeface="Arial" panose="020B0604020202020204" pitchFamily="34" charset="0"/>
              <a:buChar char="•"/>
            </a:pPr>
            <a:r>
              <a:rPr lang="el-GR" sz="1000">
                <a:latin typeface="+mn-lt"/>
              </a:rPr>
              <a:t>Φήμη (προσδοκία)</a:t>
            </a:r>
          </a:p>
          <a:p>
            <a:pPr marL="171450" lvl="0" indent="-171450">
              <a:buFont typeface="Arial" panose="020B0604020202020204" pitchFamily="34" charset="0"/>
              <a:buChar char="•"/>
            </a:pPr>
            <a:r>
              <a:rPr lang="el-GR" sz="1000">
                <a:latin typeface="+mn-lt"/>
              </a:rPr>
              <a:t>Σπανιότητα</a:t>
            </a:r>
          </a:p>
          <a:p>
            <a:pPr marL="171450" lvl="0" indent="-171450">
              <a:buFont typeface="Arial" panose="020B0604020202020204" pitchFamily="34" charset="0"/>
              <a:buChar char="•"/>
            </a:pPr>
            <a:r>
              <a:rPr lang="el-GR" sz="1000">
                <a:latin typeface="+mn-lt"/>
              </a:rPr>
              <a:t>Επιβραβεύσεις</a:t>
            </a:r>
          </a:p>
          <a:p>
            <a:pPr marL="171450" lvl="0" indent="-171450">
              <a:buFont typeface="Arial" panose="020B0604020202020204" pitchFamily="34" charset="0"/>
              <a:buChar char="•"/>
            </a:pPr>
            <a:r>
              <a:rPr lang="el-GR" sz="1000">
                <a:latin typeface="+mn-lt"/>
              </a:rPr>
              <a:t>Ισορροπία επικινδυνότητας/επιβράβευσης</a:t>
            </a:r>
          </a:p>
          <a:p>
            <a:pPr marL="171450" lvl="0" indent="-171450">
              <a:buFont typeface="Arial" panose="020B0604020202020204" pitchFamily="34" charset="0"/>
              <a:buChar char="•"/>
            </a:pPr>
            <a:r>
              <a:rPr lang="el-GR" sz="1000">
                <a:latin typeface="+mn-lt"/>
              </a:rPr>
              <a:t>Επώνυμο ή όχι;</a:t>
            </a:r>
          </a:p>
          <a:p>
            <a:pPr marL="0" lvl="0" indent="0">
              <a:buFont typeface="Arial" panose="020B0604020202020204" pitchFamily="34" charset="0"/>
              <a:buNone/>
            </a:pPr>
            <a:endParaRPr lang="el-GR" sz="1000" b="1">
              <a:latin typeface="+mn-lt"/>
            </a:endParaRPr>
          </a:p>
          <a:p>
            <a:pPr marL="0" lvl="0" indent="0">
              <a:buFont typeface="Arial" panose="020B0604020202020204" pitchFamily="34" charset="0"/>
              <a:buNone/>
            </a:pPr>
            <a:r>
              <a:rPr lang="el-GR" sz="1000" b="1">
                <a:latin typeface="+mn-lt"/>
              </a:rPr>
              <a:t>Κάντε το έγκαιρο</a:t>
            </a:r>
          </a:p>
          <a:p>
            <a:pPr marL="171450" lvl="0" indent="-171450">
              <a:buFont typeface="Arial" panose="020B0604020202020204" pitchFamily="34" charset="0"/>
              <a:buChar char="•"/>
            </a:pPr>
            <a:r>
              <a:rPr lang="el-GR" sz="1000">
                <a:latin typeface="+mn-lt"/>
              </a:rPr>
              <a:t>Έγκαιρες παρεμβάσεις </a:t>
            </a:r>
          </a:p>
          <a:p>
            <a:pPr marL="171450" lvl="0" indent="-171450">
              <a:buFont typeface="Arial" panose="020B0604020202020204" pitchFamily="34" charset="0"/>
              <a:buChar char="•"/>
            </a:pPr>
            <a:r>
              <a:rPr lang="el-GR" sz="1000">
                <a:latin typeface="+mn-lt"/>
              </a:rPr>
              <a:t>Κόστος έναντι ωφέλειας</a:t>
            </a:r>
          </a:p>
          <a:p>
            <a:pPr marL="171450" lvl="0" indent="-171450">
              <a:buFont typeface="Arial" panose="020B0604020202020204" pitchFamily="34" charset="0"/>
              <a:buChar char="•"/>
            </a:pPr>
            <a:r>
              <a:rPr lang="el-GR" sz="1000">
                <a:latin typeface="+mn-lt"/>
              </a:rPr>
              <a:t>Καμία χρονοτριβή</a:t>
            </a:r>
          </a:p>
          <a:p>
            <a:pPr marL="0" indent="0">
              <a:buFont typeface="Arial" panose="020B0604020202020204" pitchFamily="34" charset="0"/>
              <a:buNone/>
            </a:pPr>
            <a:endParaRPr lang="el-GR" sz="1000">
              <a:latin typeface="+mn-lt"/>
            </a:endParaRPr>
          </a:p>
          <a:p>
            <a:pPr marL="0" indent="0">
              <a:buFont typeface="Arial" panose="020B0604020202020204" pitchFamily="34" charset="0"/>
              <a:buNone/>
            </a:pPr>
            <a:r>
              <a:rPr lang="el-GR" sz="1000">
                <a:latin typeface="+mn-lt"/>
              </a:rPr>
              <a:t>Πηγή: Alicia Kearns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72</a:t>
            </a:fld>
            <a:endParaRPr lang="el-GR"/>
          </a:p>
        </p:txBody>
      </p:sp>
    </p:spTree>
    <p:extLst>
      <p:ext uri="{BB962C8B-B14F-4D97-AF65-F5344CB8AC3E}">
        <p14:creationId xmlns:p14="http://schemas.microsoft.com/office/powerpoint/2010/main" val="40245389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a:t>Ομαδική συζήτηση 10 λεπτά</a:t>
            </a:r>
          </a:p>
          <a:p>
            <a:endParaRPr lang="el-GR" sz="1000" baseline="0"/>
          </a:p>
          <a:p>
            <a:pPr marL="0" indent="0">
              <a:buFont typeface="Arial" panose="020B0604020202020204" pitchFamily="34" charset="0"/>
              <a:buNone/>
            </a:pPr>
            <a:r>
              <a:rPr lang="el-GR" sz="1000" u="sng"/>
              <a:t>Εναλλακτικές αφηγήσεις</a:t>
            </a:r>
          </a:p>
          <a:p>
            <a:pPr marL="171450" indent="-171450">
              <a:buFont typeface="Arial" panose="020B0604020202020204" pitchFamily="34" charset="0"/>
              <a:buChar char="•"/>
            </a:pPr>
            <a:r>
              <a:rPr lang="el-GR" sz="1000"/>
              <a:t>Θετική ιστορία, αντανακλά την ταυτότητα της ομάδας</a:t>
            </a:r>
          </a:p>
          <a:p>
            <a:pPr marL="171450" indent="-171450">
              <a:buFont typeface="Arial" panose="020B0604020202020204" pitchFamily="34" charset="0"/>
              <a:buChar char="•"/>
            </a:pPr>
            <a:r>
              <a:rPr lang="el-GR" sz="1000"/>
              <a:t>Στραμμένες στην κοινωνική ένταξη και την ενίσχυση</a:t>
            </a:r>
          </a:p>
          <a:p>
            <a:pPr marL="171450" indent="-171450">
              <a:buFont typeface="Arial" panose="020B0604020202020204" pitchFamily="34" charset="0"/>
              <a:buChar char="•"/>
            </a:pPr>
            <a:r>
              <a:rPr lang="el-GR" sz="1000"/>
              <a:t>Βασίζονται στη δύναμη της οργάνωσης ή της πρωτοβουλίας σας</a:t>
            </a:r>
          </a:p>
          <a:p>
            <a:pPr marL="171450" indent="-171450">
              <a:buFont typeface="Arial" panose="020B0604020202020204" pitchFamily="34" charset="0"/>
              <a:buChar char="•"/>
            </a:pPr>
            <a:r>
              <a:rPr lang="el-GR" sz="1000"/>
              <a:t>Ανήκετε εδώ, ταιριάζετε με τους άλλους, μπορείτε να επιτύχετε</a:t>
            </a:r>
          </a:p>
          <a:p>
            <a:pPr marL="171450" indent="-171450">
              <a:buFont typeface="Arial" panose="020B0604020202020204" pitchFamily="34" charset="0"/>
              <a:buChar char="•"/>
            </a:pPr>
            <a:r>
              <a:rPr lang="el-GR" sz="1000"/>
              <a:t>Έκκληση για δράση</a:t>
            </a:r>
          </a:p>
          <a:p>
            <a:pPr marL="171450" indent="-171450">
              <a:buFont typeface="Arial" panose="020B0604020202020204" pitchFamily="34" charset="0"/>
              <a:buChar char="•"/>
            </a:pPr>
            <a:endParaRPr lang="el-GR" sz="100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1000" u="sng"/>
              <a:t>Αντίθετες αφηγήσεις</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t>Απόκριση ή περιεχόμενο που δημιουργείται για να αντιτεθεί στον εξτρεμισμό και στη ρητορική μίσους στο Διαδίκτυο</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t>Αμφισβητήστε τον βίαιο εξτρεμισμό μέσω της θεολογίας, του χιούμορ, της αποκάλυψης της υποκρισίας και των ψεμάτων</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t>Ακυρώστε, αποδομήστε, απομυθοποιήστε τον βίαιο εξτρεμισμό</a:t>
            </a:r>
          </a:p>
          <a:p>
            <a:pPr marL="171450" indent="-171450">
              <a:buFont typeface="Arial" panose="020B0604020202020204" pitchFamily="34" charset="0"/>
              <a:buChar char="•"/>
            </a:pPr>
            <a:endParaRPr lang="el-GR" sz="1000"/>
          </a:p>
          <a:p>
            <a:r>
              <a:rPr lang="el-GR" sz="1000" u="sng" baseline="0"/>
              <a:t>Παραπομπή</a:t>
            </a:r>
          </a:p>
          <a:p>
            <a:pPr marL="171450" indent="-171450">
              <a:buFont typeface="Arial" panose="020B0604020202020204" pitchFamily="34" charset="0"/>
              <a:buChar char="•"/>
            </a:pPr>
            <a:r>
              <a:rPr lang="el-GR" sz="1000" baseline="0"/>
              <a:t>Εργαστήριο C &amp; N του RAN για τη τζιχαντιστική προπαγάνδα και τους τρόπους απόκρισης, 3–4 Οκτωβρίου 2016</a:t>
            </a:r>
          </a:p>
          <a:p>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73</a:t>
            </a:fld>
            <a:endParaRPr lang="el-GR"/>
          </a:p>
        </p:txBody>
      </p:sp>
    </p:spTree>
    <p:extLst>
      <p:ext uri="{BB962C8B-B14F-4D97-AF65-F5344CB8AC3E}">
        <p14:creationId xmlns:p14="http://schemas.microsoft.com/office/powerpoint/2010/main" val="30681286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a:t>Στην </a:t>
            </a:r>
            <a:r>
              <a:rPr lang="el-GR" sz="1000">
                <a:hlinkClick r:id="rId3" tooltip="News media"/>
              </a:rPr>
              <a:t>ειδησεογραφία</a:t>
            </a:r>
            <a:r>
              <a:rPr lang="el-GR"/>
              <a:t>, «θάλαμος αντήχησης» λέγεται μεταφορικά μια κατάσταση στην οποία πληροφορίες, ιδέες ή πεποιθήσεις </a:t>
            </a:r>
            <a:r>
              <a:rPr lang="el-GR" sz="1000" u="sng"/>
              <a:t>εντείνονται</a:t>
            </a:r>
            <a:r>
              <a:rPr lang="el-GR"/>
              <a:t> ή </a:t>
            </a:r>
            <a:r>
              <a:rPr lang="el-GR" sz="1000" u="sng"/>
              <a:t>ενισχύονται</a:t>
            </a:r>
            <a:r>
              <a:rPr lang="el-GR"/>
              <a:t> με τη μετάδοση και την επανάληψή τους εντός καθορισμένου συστήματος.</a:t>
            </a:r>
            <a:r>
              <a:rPr lang="el-GR" sz="1000"/>
              <a:t> </a:t>
            </a:r>
            <a:r>
              <a:rPr lang="el-GR"/>
              <a:t>Μέσα σε έναν μεταφορικό θάλαμο αντήχησης οι επίσημες πηγές συχνά δεν αμφισβητούνται και οι διαφορετικές ή ανταγωνιστικές απόψεις </a:t>
            </a:r>
            <a:r>
              <a:rPr lang="el-GR" sz="1000">
                <a:hlinkClick r:id="rId4" tooltip="Censored"/>
              </a:rPr>
              <a:t>λογοκρίνονται</a:t>
            </a:r>
            <a:r>
              <a:rPr lang="el-GR"/>
              <a:t>, απαγορεύονται ή δεν αποτυπώνονται επαρκώς.</a:t>
            </a:r>
            <a:endParaRPr lang="el-GR" sz="1000" b="1" u="sng"/>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a:t>Το εφέ θαλάμου αντήχησης συμβαίνει στο Διαδίκτυο όταν ένα ταιριαστό σύνολο ανθρώπων ενώνεται και αναπτύσσει </a:t>
            </a:r>
            <a:r>
              <a:rPr lang="el-GR" sz="1000">
                <a:hlinkClick r:id="rId5" tooltip="Tunnel vision (metaphor)"/>
              </a:rPr>
              <a:t>«σωληνοειδή όραση»</a:t>
            </a:r>
            <a:r>
              <a:rPr lang="el-GR"/>
              <a:t>.</a:t>
            </a:r>
            <a:r>
              <a:rPr lang="el-GR" sz="1000"/>
              <a:t> Όσοι συμμετέχουν σε διαδικτυακές κοινότητες ίσως ακούν διαρκώς τις δικές τους γνώμες να επιστρέφουν στα αφτιά τους, το οποίο ενισχύει τα συστήματα πεποιθήσεών τους.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t>Αυτό συμβαίνει διότι το Διαδίκτυο έχει προσφέρει πρόσβαση σε πολλές διαφορετικές και ανά πάσα στιγμή διαθέσιμες πληροφορίες, και οι άνθρωποι μαθαίνουν ολοένα συχνότερα τις ειδήσεις από το Διαδίκτυο, μέσω καινοφανών πηγών.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a:t>Εταιρείες όπως Facebook, Google, Twitter έχουν δημιουργήσει </a:t>
            </a:r>
            <a:r>
              <a:rPr lang="el-GR" sz="1000">
                <a:hlinkClick r:id="rId6" tooltip="Algorithm"/>
              </a:rPr>
              <a:t>αλγορίθμους</a:t>
            </a:r>
            <a:r>
              <a:rPr lang="el-GR"/>
              <a:t> προσωποποίησης, τους οποίους χρησιμοποιούν για να κατευθύνουν συγκεκριμένες πληροφορίες στις διαδικτυακές ροές ειδήσεων των ατόμων.</a:t>
            </a:r>
            <a:r>
              <a:rPr lang="el-GR" sz="100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t>Αυτή η μέθοδος παροχής περιεχομένου έχει αντικαταστήσει τον ρόλο του παραδοσιακού αρχισυντάκτη ειδήσεων.</a:t>
            </a:r>
            <a:endParaRPr lang="el-GR" sz="100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l-GR" sz="1000">
                <a:latin typeface="Verdana" panose="020B0604030504040204" pitchFamily="34" charset="0"/>
              </a:rPr>
              <a:t>Όσον αφορά στην προσφορά αντίθετων/εναλλακτικών αφηγήσεων την κατάλληλη στιγμή, η κατανόηση του εφέ θαλάμου αφήγησης μπορεί να προσφέρει ευκαιρίες συμμετοχής σε διάλογο με το στοχευμένο ακροατήριό σας.</a:t>
            </a:r>
          </a:p>
          <a:p>
            <a:pPr marL="171450" indent="-171450">
              <a:buFont typeface="Arial" panose="020B0604020202020204" pitchFamily="34" charset="0"/>
              <a:buChar char="•"/>
            </a:pPr>
            <a:r>
              <a:rPr lang="el-GR" sz="1000" baseline="0">
                <a:latin typeface="Verdana" panose="020B0604030504040204" pitchFamily="34" charset="0"/>
              </a:rPr>
              <a:t>Αν τυχόν γνωρίζετε το περιεχόμενο, τη γλώσσα, το λεξιλόγιο, τον τόνο και το εικαστικό ύφος των εξτρεμιστικών οργανώσεων / μέσων κοινωνικής δικτύωσης που υπάρχουν στον θάλαμο αντήχησης (δράστες της φούσκας), τότε</a:t>
            </a:r>
          </a:p>
          <a:p>
            <a:pPr marL="685800" lvl="1" indent="-228600">
              <a:buFont typeface="Arial" panose="020B0604020202020204" pitchFamily="34" charset="0"/>
              <a:buChar char="•"/>
            </a:pPr>
            <a:r>
              <a:rPr lang="el-GR" sz="1000" baseline="0">
                <a:latin typeface="Verdana" panose="020B0604030504040204" pitchFamily="34" charset="0"/>
              </a:rPr>
              <a:t>μπορείτε να συντάξετε μηνύματα με παρόμοιο τρόπο, ώστε να τα βρίσκουν πιο εύκολα οι μηχανές αναζήτησης (τεχνικές βελτιστοποίησης για μηχανές αναζήτησης [SEO])</a:t>
            </a:r>
          </a:p>
          <a:p>
            <a:pPr marL="685800" lvl="1" indent="-228600">
              <a:buFont typeface="Arial" panose="020B0604020202020204" pitchFamily="34" charset="0"/>
              <a:buChar char="•"/>
            </a:pPr>
            <a:r>
              <a:rPr lang="el-GR" sz="1000" baseline="0">
                <a:latin typeface="Verdana" panose="020B0604030504040204" pitchFamily="34" charset="0"/>
              </a:rPr>
              <a:t>Μπορείτε να εστιάσετε τις διαδικτυακές προσπάθειές σας απευθύνοντας, για παράδειγμα, τις διαφημίσεις σας στο Facebook σε αυστηρά καθορισμένα κοινά </a:t>
            </a:r>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74</a:t>
            </a:fld>
            <a:endParaRPr lang="el-GR"/>
          </a:p>
        </p:txBody>
      </p:sp>
    </p:spTree>
    <p:extLst>
      <p:ext uri="{BB962C8B-B14F-4D97-AF65-F5344CB8AC3E}">
        <p14:creationId xmlns:p14="http://schemas.microsoft.com/office/powerpoint/2010/main" val="20867275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Font typeface="Arial" panose="020B0604020202020204" pitchFamily="34" charset="0"/>
              <a:buNone/>
            </a:pPr>
            <a:endParaRPr lang="el-GR" sz="1200" b="1" u="none">
              <a:latin typeface="Corbel" panose="020B0503020204020204" pitchFamily="34" charset="0"/>
              <a:ea typeface="Verdana" panose="020B0604030504040204" pitchFamily="34" charset="0"/>
              <a:cs typeface="Verdana" panose="020B0604030504040204" pitchFamily="34" charset="0"/>
            </a:endParaRPr>
          </a:p>
          <a:p>
            <a:pPr marL="0" indent="0" algn="l">
              <a:buFont typeface="Arial" panose="020B0604020202020204" pitchFamily="34" charset="0"/>
              <a:buNone/>
            </a:pPr>
            <a:endParaRPr lang="el-GR" sz="1200" b="1" u="none">
              <a:latin typeface="Corbel" panose="020B0503020204020204" pitchFamily="34" charset="0"/>
              <a:ea typeface="Verdana" panose="020B0604030504040204" pitchFamily="34" charset="0"/>
              <a:cs typeface="Verdana" panose="020B0604030504040204" pitchFamily="34" charset="0"/>
            </a:endParaRPr>
          </a:p>
          <a:p>
            <a:pPr marL="0" indent="0" algn="l">
              <a:buFont typeface="Arial" panose="020B0604020202020204" pitchFamily="34" charset="0"/>
              <a:buNone/>
            </a:pPr>
            <a:r>
              <a:rPr lang="el-GR" sz="1200" b="1" u="none">
                <a:latin typeface="Corbel" panose="020B0503020204020204" pitchFamily="34" charset="0"/>
              </a:rPr>
              <a:t>Συχνά ο πομπός του μηνύματος έχει μεγαλύτερη επιτυχία όταν</a:t>
            </a:r>
            <a:br/>
            <a:r>
              <a:rPr lang="el-GR" sz="1200" b="1" u="none">
                <a:latin typeface="Corbel" panose="020B0503020204020204" pitchFamily="34" charset="0"/>
              </a:rPr>
              <a:t>είναι αξιόπιστος στα μάτια του στοχευμένου ακροατηρίου</a:t>
            </a:r>
          </a:p>
          <a:p>
            <a:pPr marL="171450" indent="-171450" algn="l">
              <a:buFont typeface="Arial" panose="020B0604020202020204" pitchFamily="34" charset="0"/>
              <a:buChar char="•"/>
            </a:pPr>
            <a:endParaRPr lang="el-GR" sz="1200" u="none">
              <a:latin typeface="Corbel" panose="020B0503020204020204" pitchFamily="34" charset="0"/>
              <a:ea typeface="Verdana" panose="020B0604030504040204" pitchFamily="34" charset="0"/>
              <a:cs typeface="Verdana" panose="020B0604030504040204" pitchFamily="34" charset="0"/>
            </a:endParaRPr>
          </a:p>
          <a:p>
            <a:pPr marL="171450" indent="-171450" algn="l">
              <a:buFont typeface="Arial" panose="020B0604020202020204" pitchFamily="34" charset="0"/>
              <a:buChar char="•"/>
            </a:pPr>
            <a:r>
              <a:rPr lang="el-GR" sz="1200" u="none">
                <a:latin typeface="Corbel" panose="020B0503020204020204" pitchFamily="34" charset="0"/>
              </a:rPr>
              <a:t>Συχνά, αλλά όχι πάντα, η αξιοπιστία ενισχύεται όταν ο πομπός</a:t>
            </a:r>
          </a:p>
          <a:p>
            <a:pPr marL="171450" indent="-171450" algn="l">
              <a:buFont typeface="Arial" panose="020B0604020202020204" pitchFamily="34" charset="0"/>
              <a:buChar char="•"/>
            </a:pPr>
            <a:r>
              <a:rPr lang="el-GR" sz="1200" u="none">
                <a:latin typeface="Corbel" panose="020B0503020204020204" pitchFamily="34" charset="0"/>
              </a:rPr>
              <a:t>είναι πειστικός και συνδεδεμένος</a:t>
            </a:r>
          </a:p>
          <a:p>
            <a:pPr marL="171450" indent="-171450" algn="l">
              <a:buFont typeface="Arial" panose="020B0604020202020204" pitchFamily="34" charset="0"/>
              <a:buChar char="•"/>
            </a:pPr>
            <a:r>
              <a:rPr lang="el-GR" sz="1200" u="none">
                <a:latin typeface="Corbel" panose="020B0503020204020204" pitchFamily="34" charset="0"/>
              </a:rPr>
              <a:t>χρησιμοποιεί στοιχεία και αριθμούς, συναισθήματα και πεποιθήσεις</a:t>
            </a:r>
            <a:endParaRPr lang="el-GR" sz="1200" u="none"/>
          </a:p>
          <a:p>
            <a:pPr marL="171450" indent="-171450" algn="l">
              <a:buFont typeface="Arial" panose="020B0604020202020204" pitchFamily="34" charset="0"/>
              <a:buChar char="•"/>
            </a:pPr>
            <a:r>
              <a:rPr lang="el-GR" sz="1200" u="none"/>
              <a:t>Σημείωση προς τον εκπαιδευτή</a:t>
            </a:r>
          </a:p>
          <a:p>
            <a:pPr marL="171450" indent="-171450" algn="l">
              <a:buFont typeface="Arial" panose="020B0604020202020204" pitchFamily="34" charset="0"/>
              <a:buChar char="•"/>
            </a:pPr>
            <a:r>
              <a:rPr lang="el-GR" sz="1200" u="none"/>
              <a:t>Πομπός μπορεί να είναι ένα άτομο ή μια αξιόπιστη φωνή άλλου είδους, π.χ. ένας τηλεοπτικός ή ραδιοφωνικός σταθμός ή ένας ιστότοπος</a:t>
            </a:r>
          </a:p>
          <a:p>
            <a:pPr marL="171450" indent="-171450" algn="l">
              <a:buFont typeface="Arial" panose="020B0604020202020204" pitchFamily="34" charset="0"/>
              <a:buChar char="•"/>
            </a:pPr>
            <a:r>
              <a:rPr lang="el-GR" sz="1200" u="none"/>
              <a:t>Το σημαντικό είναι ο πομπός και το μήνυμά του να «δένουν». Ένας επιστήμονας ή πολιτικός μπορεί να είναι αξιόπιστη φωνή όταν μιλάμε για επιστημονικά γεγονότα ή πολιτικό λόγο.</a:t>
            </a:r>
          </a:p>
          <a:p>
            <a:pPr marL="171450" indent="-171450" algn="l">
              <a:buFont typeface="Arial" panose="020B0604020202020204" pitchFamily="34" charset="0"/>
              <a:buChar char="•"/>
            </a:pPr>
            <a:endParaRPr lang="el-GR" sz="1200" u="none"/>
          </a:p>
          <a:p>
            <a:endParaRPr lang="el-G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75</a:t>
            </a:fld>
            <a:endParaRPr lang="el-GR"/>
          </a:p>
        </p:txBody>
      </p:sp>
    </p:spTree>
    <p:extLst>
      <p:ext uri="{BB962C8B-B14F-4D97-AF65-F5344CB8AC3E}">
        <p14:creationId xmlns:p14="http://schemas.microsoft.com/office/powerpoint/2010/main" val="993144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u="sng" baseline="0">
                <a:solidFill>
                  <a:srgbClr val="FF0000"/>
                </a:solidFill>
              </a:rPr>
              <a:t>List all wishes, needs, demands and ideas, experience, expectations on flipover or whiteboard </a:t>
            </a:r>
            <a:endParaRPr lang="el-GR" sz="1000" u="sng">
              <a:solidFill>
                <a:srgbClr val="FF0000"/>
              </a:solidFill>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a:t>
            </a:fld>
            <a:endParaRPr lang="el-GR"/>
          </a:p>
        </p:txBody>
      </p:sp>
    </p:spTree>
    <p:extLst>
      <p:ext uri="{BB962C8B-B14F-4D97-AF65-F5344CB8AC3E}">
        <p14:creationId xmlns:p14="http://schemas.microsoft.com/office/powerpoint/2010/main" val="40171592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el-GR" sz="1000" b="1"/>
              <a:t>Άσκηση:</a:t>
            </a:r>
            <a:r>
              <a:rPr lang="el-GR"/>
              <a:t>  </a:t>
            </a:r>
            <a:r>
              <a:rPr lang="el-GR" sz="1000" b="1"/>
              <a:t>Αναστοχασμός σε ζεύγη</a:t>
            </a:r>
          </a:p>
          <a:p>
            <a:pPr marL="0" indent="0" algn="l">
              <a:buNone/>
            </a:pPr>
            <a:r>
              <a:rPr lang="el-GR" sz="1000"/>
              <a:t>Ποιοι είναι οι πομποί </a:t>
            </a:r>
            <a:r>
              <a:rPr lang="el-GR" sz="1000" b="1" i="1"/>
              <a:t>της δικής σας</a:t>
            </a:r>
            <a:r>
              <a:rPr lang="el-GR" sz="1000"/>
              <a:t> αφήγησης;</a:t>
            </a:r>
          </a:p>
          <a:p>
            <a:pPr marL="0" indent="0" algn="l">
              <a:buNone/>
            </a:pPr>
            <a:r>
              <a:rPr lang="el-GR" sz="1000"/>
              <a:t>Πώς σχετίζονται με το στοχευμένο ακροατήριό σας;</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000" baseline="0"/>
          </a:p>
          <a:p>
            <a:pPr marL="0" marR="0" indent="0" algn="l" defTabSz="914400" rtl="0" eaLnBrk="1" fontAlgn="auto" latinLnBrk="0" hangingPunct="1">
              <a:lnSpc>
                <a:spcPct val="100000"/>
              </a:lnSpc>
              <a:spcBef>
                <a:spcPts val="0"/>
              </a:spcBef>
              <a:spcAft>
                <a:spcPts val="0"/>
              </a:spcAft>
              <a:buClrTx/>
              <a:buSzTx/>
              <a:buFontTx/>
              <a:buNone/>
              <a:tabLst/>
              <a:defRPr/>
            </a:pPr>
            <a:r>
              <a:rPr lang="el-GR" sz="1000"/>
              <a:t>Μοιράστε ένα χαρτί με σχεδιασμένο τον πομπό.</a:t>
            </a:r>
          </a:p>
          <a:p>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76</a:t>
            </a:fld>
            <a:endParaRPr lang="el-GR"/>
          </a:p>
        </p:txBody>
      </p:sp>
    </p:spTree>
    <p:extLst>
      <p:ext uri="{BB962C8B-B14F-4D97-AF65-F5344CB8AC3E}">
        <p14:creationId xmlns:p14="http://schemas.microsoft.com/office/powerpoint/2010/main" val="17901776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000" b="1" i="0" u="none" strike="noStrike" kern="1200" baseline="0">
                <a:solidFill>
                  <a:schemeClr val="tx1"/>
                </a:solidFill>
                <a:latin typeface="+mn-lt"/>
              </a:rPr>
              <a:t>Abdullah-X: Five Considerations for a Muslim on Syria </a:t>
            </a:r>
          </a:p>
          <a:p>
            <a:endParaRPr lang="el-GR" sz="1000"/>
          </a:p>
          <a:p>
            <a:r>
              <a:rPr lang="el-GR" sz="1000"/>
              <a:t>Παράδειγμα μιας αντίθετης αφήγησης: λόγοι να μην πας στη Συρία. </a:t>
            </a:r>
          </a:p>
          <a:p>
            <a:r>
              <a:rPr lang="el-GR" sz="1000" kern="1200">
                <a:solidFill>
                  <a:schemeClr val="tx1"/>
                </a:solidFill>
                <a:effectLst/>
                <a:latin typeface="+mn-lt"/>
              </a:rPr>
              <a:t>  </a:t>
            </a:r>
          </a:p>
          <a:p>
            <a:r>
              <a:rPr lang="el-GR" sz="1000" u="sng" kern="1200">
                <a:solidFill>
                  <a:schemeClr val="tx1"/>
                </a:solidFill>
                <a:effectLst/>
                <a:latin typeface="+mn-lt"/>
                <a:hlinkClick r:id="rId3"/>
              </a:rPr>
              <a:t>https://www.youtube.com/watch?v=tKKbydB4scA</a:t>
            </a:r>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77</a:t>
            </a:fld>
            <a:endParaRPr lang="el-GR"/>
          </a:p>
        </p:txBody>
      </p:sp>
    </p:spTree>
    <p:extLst>
      <p:ext uri="{BB962C8B-B14F-4D97-AF65-F5344CB8AC3E}">
        <p14:creationId xmlns:p14="http://schemas.microsoft.com/office/powerpoint/2010/main" val="18844934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78</a:t>
            </a:fld>
            <a:endParaRPr lang="el-GR"/>
          </a:p>
        </p:txBody>
      </p:sp>
    </p:spTree>
    <p:extLst>
      <p:ext uri="{BB962C8B-B14F-4D97-AF65-F5344CB8AC3E}">
        <p14:creationId xmlns:p14="http://schemas.microsoft.com/office/powerpoint/2010/main" val="707324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79</a:t>
            </a:fld>
            <a:endParaRPr lang="el-GR"/>
          </a:p>
        </p:txBody>
      </p:sp>
    </p:spTree>
    <p:extLst>
      <p:ext uri="{BB962C8B-B14F-4D97-AF65-F5344CB8AC3E}">
        <p14:creationId xmlns:p14="http://schemas.microsoft.com/office/powerpoint/2010/main" val="8156522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80</a:t>
            </a:fld>
            <a:endParaRPr lang="el-GR"/>
          </a:p>
        </p:txBody>
      </p:sp>
    </p:spTree>
    <p:extLst>
      <p:ext uri="{BB962C8B-B14F-4D97-AF65-F5344CB8AC3E}">
        <p14:creationId xmlns:p14="http://schemas.microsoft.com/office/powerpoint/2010/main" val="11291297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l-GR" sz="1000"/>
              <a:t>Δείτε το άρθρο «Lessons Learned: What to do and what not» του Ευρωπαϊκού Ιδρύματος για τη Δημοκρατία.</a:t>
            </a:r>
          </a:p>
          <a:p>
            <a:pPr marL="171450" indent="-171450">
              <a:buFont typeface="Arial" panose="020B0604020202020204" pitchFamily="34" charset="0"/>
              <a:buChar char="•"/>
            </a:pPr>
            <a:r>
              <a:rPr lang="el-GR"/>
              <a:t>Γνώσεις από προηγούμενες εκστρατείες, βάσει των 50 και πλέον συνεντεύξεων που έχει κάνει το Ευρωπαϊκό Ίδρυμα για τη Δημοκρατία με ΜΚΟ, και επιθεώρηση της σχετικής βιβλιογραφίας και των αξιολογήσεων.</a:t>
            </a:r>
            <a:r>
              <a:rPr lang="el-GR" sz="1000"/>
              <a:t>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82</a:t>
            </a:fld>
            <a:endParaRPr lang="el-GR"/>
          </a:p>
        </p:txBody>
      </p:sp>
    </p:spTree>
    <p:extLst>
      <p:ext uri="{BB962C8B-B14F-4D97-AF65-F5344CB8AC3E}">
        <p14:creationId xmlns:p14="http://schemas.microsoft.com/office/powerpoint/2010/main" val="12211018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l-GR" sz="1000" b="1" u="sng"/>
              <a:t>Κινητοποιήστε το δίκτυό σας</a:t>
            </a:r>
          </a:p>
          <a:p>
            <a:pPr marL="171450" indent="-171450">
              <a:buFont typeface="Arial" panose="020B0604020202020204" pitchFamily="34" charset="0"/>
              <a:buChar char="•"/>
            </a:pPr>
            <a:r>
              <a:rPr lang="el-GR" sz="1000"/>
              <a:t>Οι μπλόγκερ και οι βλόγκερ θα παραπέμπουν στα άρθρα σας</a:t>
            </a:r>
          </a:p>
          <a:p>
            <a:pPr marL="171450" indent="-171450">
              <a:buFont typeface="Arial" panose="020B0604020202020204" pitchFamily="34" charset="0"/>
              <a:buChar char="•"/>
            </a:pPr>
            <a:r>
              <a:rPr lang="el-GR" sz="1000"/>
              <a:t>Οι χρήστες του Facebook θα κάνουν like και θα κοινοποιούν συνδέσμους προς τα άρθρα σας</a:t>
            </a:r>
          </a:p>
          <a:p>
            <a:pPr marL="171450" indent="-171450">
              <a:buFont typeface="Arial" panose="020B0604020202020204" pitchFamily="34" charset="0"/>
              <a:buChar char="•"/>
            </a:pPr>
            <a:r>
              <a:rPr lang="el-GR" sz="1000"/>
              <a:t>Οι χρήστες του Twitter θα παραπέμπουν στα άρθρα σας και θα κάνουν retweet σε όσους άλλους το πράττουν</a:t>
            </a:r>
          </a:p>
          <a:p>
            <a:pPr marL="171450" indent="-171450">
              <a:buFont typeface="Arial" panose="020B0604020202020204" pitchFamily="34" charset="0"/>
              <a:buChar char="•"/>
            </a:pPr>
            <a:r>
              <a:rPr lang="el-GR" sz="1000"/>
              <a:t>Σύνδεσμοι προς τα άρθρα σας θα ανταλλάσσονται με ιμέιλ μεταξύ φίλων</a:t>
            </a:r>
          </a:p>
          <a:p>
            <a:pPr marL="0" indent="0">
              <a:buFont typeface="Arial" panose="020B0604020202020204" pitchFamily="34" charset="0"/>
              <a:buNone/>
            </a:pPr>
            <a:endParaRPr lang="el-GR" sz="1000" b="1" u="sng"/>
          </a:p>
          <a:p>
            <a:pPr marL="0" indent="0">
              <a:buFont typeface="Arial" panose="020B0604020202020204" pitchFamily="34" charset="0"/>
              <a:buNone/>
            </a:pPr>
            <a:r>
              <a:rPr lang="el-GR" sz="1000" b="1" u="sng"/>
              <a:t>Διευρύνετε το ακροατήριό σας</a:t>
            </a:r>
          </a:p>
          <a:p>
            <a:pPr marL="171450" indent="-171450">
              <a:buFont typeface="Arial" panose="020B0604020202020204" pitchFamily="34" charset="0"/>
              <a:buChar char="•"/>
            </a:pPr>
            <a:r>
              <a:rPr lang="el-GR" sz="1000"/>
              <a:t>Ξεκινήστε με όσους γνωρίζετε, ως άτομο και ως οργάνωση</a:t>
            </a:r>
          </a:p>
          <a:p>
            <a:pPr marL="171450" indent="-171450">
              <a:buFont typeface="Arial" panose="020B0604020202020204" pitchFamily="34" charset="0"/>
              <a:buChar char="•"/>
            </a:pPr>
            <a:r>
              <a:rPr lang="el-GR" altLang="nl-NL" sz="1000"/>
              <a:t>Κοινοποιήστε συνδέσμους προς τα άρθρα σας στον ιστότοπό σας και προσθέστε ένα προσωπικό μήνυμα προς όσους σας ακολουθούν στο Facebook</a:t>
            </a:r>
          </a:p>
          <a:p>
            <a:pPr marL="171450" indent="-171450">
              <a:buFont typeface="Arial" panose="020B0604020202020204" pitchFamily="34" charset="0"/>
              <a:buChar char="•"/>
            </a:pPr>
            <a:r>
              <a:rPr lang="el-GR" sz="1000"/>
              <a:t>Χρησιμοποιήστε τις διαφημίσεις του Facebook για να ακουστείτε πέρα από τον κύκλο των φίλων σας </a:t>
            </a:r>
          </a:p>
          <a:p>
            <a:pPr marL="0" indent="0">
              <a:buFont typeface="Arial" panose="020B0604020202020204" pitchFamily="34" charset="0"/>
              <a:buNone/>
            </a:pPr>
            <a:endParaRPr lang="el-GR" sz="1000" b="1" u="sng"/>
          </a:p>
          <a:p>
            <a:pPr marL="0" indent="0">
              <a:buFont typeface="Arial" panose="020B0604020202020204" pitchFamily="34" charset="0"/>
              <a:buNone/>
            </a:pPr>
            <a:r>
              <a:rPr lang="el-GR" sz="1000" b="1" u="sng"/>
              <a:t>Βρείτε φίλους και υποστηρικτές</a:t>
            </a:r>
          </a:p>
          <a:p>
            <a:pPr marL="171450" indent="-171450">
              <a:buFont typeface="Arial" panose="020B0604020202020204" pitchFamily="34" charset="0"/>
              <a:buChar char="•"/>
            </a:pPr>
            <a:r>
              <a:rPr lang="el-GR" sz="1000"/>
              <a:t>Ανακατευθύνετε προς τη σελίδα σας στο Facebook όταν γράφετε σε άλλο μέσο</a:t>
            </a:r>
          </a:p>
          <a:p>
            <a:pPr marL="171450" indent="-171450">
              <a:buFont typeface="Arial" panose="020B0604020202020204" pitchFamily="34" charset="0"/>
              <a:buChar char="•"/>
            </a:pPr>
            <a:r>
              <a:rPr lang="el-GR" sz="1000"/>
              <a:t>Βάλτε ειδικό κουμπί στον ιστότοπό σας</a:t>
            </a:r>
          </a:p>
          <a:p>
            <a:pPr marL="171450" indent="-171450">
              <a:buFont typeface="Arial" panose="020B0604020202020204" pitchFamily="34" charset="0"/>
              <a:buChar char="•"/>
            </a:pPr>
            <a:r>
              <a:rPr lang="el-GR" altLang="nl-NL" sz="1000"/>
              <a:t>Θέστε ερωτήσεις στους φίλους σας, κεντρίστε το ενδιαφέρον τους και αποπνεύστε θετική αύρα</a:t>
            </a:r>
            <a:endParaRPr lang="el-GR" sz="1000"/>
          </a:p>
          <a:p>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83</a:t>
            </a:fld>
            <a:endParaRPr lang="el-GR"/>
          </a:p>
        </p:txBody>
      </p:sp>
    </p:spTree>
    <p:extLst>
      <p:ext uri="{BB962C8B-B14F-4D97-AF65-F5344CB8AC3E}">
        <p14:creationId xmlns:p14="http://schemas.microsoft.com/office/powerpoint/2010/main" val="22672146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l-GR" sz="1000" b="1" baseline="0"/>
              <a:t>Διακρίνετε το οργανικό ακροατήριο από το πληρωμένο ακροατήριο &gt; Το Facebook έχει διάφορα εργαλεία </a:t>
            </a:r>
            <a:r>
              <a:rPr lang="el-GR" sz="1000" b="1"/>
              <a:t>με τα οποία μπορείτε να ακουστείτε σε </a:t>
            </a:r>
            <a:r>
              <a:rPr lang="el-GR" sz="1000" b="1" u="sng"/>
              <a:t>νέο</a:t>
            </a:r>
            <a:r>
              <a:rPr lang="el-GR" sz="1000" b="1"/>
              <a:t> ακροατήριο </a:t>
            </a:r>
          </a:p>
          <a:p>
            <a:endParaRPr lang="el-GR" sz="1000" b="1" u="sng" kern="1200">
              <a:solidFill>
                <a:schemeClr val="tx1"/>
              </a:solidFill>
              <a:effectLst/>
              <a:latin typeface="+mn-lt"/>
              <a:ea typeface="+mn-ea"/>
              <a:cs typeface="+mn-cs"/>
            </a:endParaRPr>
          </a:p>
          <a:p>
            <a:r>
              <a:rPr lang="el-GR" sz="1000" b="0" u="none" kern="1200">
                <a:solidFill>
                  <a:schemeClr val="tx1"/>
                </a:solidFill>
                <a:effectLst/>
                <a:latin typeface="+mn-lt"/>
              </a:rPr>
              <a:t>1. Διαφημίσεις του</a:t>
            </a:r>
            <a:r>
              <a:rPr lang="el-GR"/>
              <a:t> </a:t>
            </a:r>
            <a:r>
              <a:rPr lang="el-GR" sz="1000" b="0" u="none" kern="1200">
                <a:solidFill>
                  <a:schemeClr val="tx1"/>
                </a:solidFill>
                <a:effectLst/>
                <a:latin typeface="+mn-lt"/>
              </a:rPr>
              <a:t>Facebook για ΜΚΟ: </a:t>
            </a:r>
            <a:r>
              <a:rPr lang="el-GR" sz="1000" b="0" u="none"/>
              <a:t>https://nonprofits.fb.com/topic/ads/</a:t>
            </a:r>
          </a:p>
          <a:p>
            <a:r>
              <a:rPr lang="el-GR" sz="1000" b="0" u="none" kern="1200">
                <a:solidFill>
                  <a:schemeClr val="tx1"/>
                </a:solidFill>
                <a:effectLst/>
                <a:latin typeface="+mn-lt"/>
              </a:rPr>
              <a:t>2. Η σελίδα του Facebook για μικρομεσαίες επιχειρήσεις δείχνει διάφορα εργαλεία τα οποία μπορούν να βοηθήσουν στον σκοπό σας:</a:t>
            </a:r>
            <a:r>
              <a:rPr lang="el-GR"/>
              <a:t> </a:t>
            </a:r>
            <a:r>
              <a:rPr lang="el-GR" sz="1000" u="sng" kern="1200">
                <a:solidFill>
                  <a:schemeClr val="tx1"/>
                </a:solidFill>
                <a:effectLst/>
                <a:latin typeface="+mn-lt"/>
                <a:hlinkClick r:id="rId3"/>
              </a:rPr>
              <a:t>https://www.facebook.com/blueprint?attachment_canonical_url=https%3A%2F%2Fwww.facebook.com%2Fblueprint</a:t>
            </a:r>
            <a:endParaRPr lang="el-GR" sz="1000" kern="1200">
              <a:solidFill>
                <a:schemeClr val="tx1"/>
              </a:solidFill>
              <a:effectLst/>
              <a:latin typeface="+mn-lt"/>
              <a:ea typeface="+mn-ea"/>
              <a:cs typeface="+mn-cs"/>
            </a:endParaRPr>
          </a:p>
          <a:p>
            <a:r>
              <a:rPr lang="el-GR" sz="1000" kern="1200">
                <a:solidFill>
                  <a:schemeClr val="tx1"/>
                </a:solidFill>
                <a:effectLst/>
                <a:latin typeface="+mn-lt"/>
              </a:rPr>
              <a:t> </a:t>
            </a:r>
            <a:endParaRPr lang="el-GR" sz="1000" kern="1200">
              <a:solidFill>
                <a:schemeClr val="tx1"/>
              </a:solidFill>
              <a:effectLst/>
              <a:latin typeface="+mn-lt"/>
              <a:ea typeface="+mn-ea"/>
              <a:cs typeface="+mn-cs"/>
            </a:endParaRPr>
          </a:p>
          <a:p>
            <a:r>
              <a:rPr lang="el-GR" sz="1000" b="1"/>
              <a:t>Επιχειρήματα</a:t>
            </a:r>
            <a:r>
              <a:rPr lang="el-GR"/>
              <a:t> </a:t>
            </a:r>
            <a:r>
              <a:rPr lang="el-GR" sz="1000" b="1" baseline="0"/>
              <a:t>υπέρ των πληρωμένων διαφημίσεων</a:t>
            </a:r>
          </a:p>
          <a:p>
            <a:pPr marL="171450" lvl="0" indent="-171450">
              <a:buFont typeface="Arial" panose="020B0604020202020204" pitchFamily="34" charset="0"/>
              <a:buChar char="•"/>
            </a:pPr>
            <a:r>
              <a:rPr lang="el-GR"/>
              <a:t>Βρείτε νέους υποστηρικτές υπερβαίνοντας τα όρια της υφιστάμενης κοινότητάς σας</a:t>
            </a:r>
          </a:p>
          <a:p>
            <a:pPr marL="171450" lvl="0" indent="-171450">
              <a:buFont typeface="Arial" panose="020B0604020202020204" pitchFamily="34" charset="0"/>
              <a:buChar char="•"/>
            </a:pPr>
            <a:r>
              <a:rPr lang="el-GR"/>
              <a:t>Ακουστείτε σε άτομα που μοιάζουν με τους υπάρχοντες υποστηρικτές σας</a:t>
            </a:r>
          </a:p>
          <a:p>
            <a:pPr marL="171450" lvl="0" indent="-171450">
              <a:buFont typeface="Arial" panose="020B0604020202020204" pitchFamily="34" charset="0"/>
              <a:buChar char="•"/>
            </a:pPr>
            <a:r>
              <a:rPr lang="el-GR"/>
              <a:t>Φροντίστε να δει μια σημαντική δημοσίευση μεγαλύτερο μέρος του ακροατηρίου σας</a:t>
            </a:r>
          </a:p>
          <a:p>
            <a:pPr marL="171450" lvl="0" indent="-171450">
              <a:buFont typeface="Arial" panose="020B0604020202020204" pitchFamily="34" charset="0"/>
              <a:buChar char="•"/>
            </a:pPr>
            <a:r>
              <a:rPr lang="el-GR"/>
              <a:t>Στείλτε εκκλήσεις για δράση σε άτομα με συγκεκριμένα δημογραφικά γνωρίσματα, ενδιαφέροντα ή συμπεριφορές</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Προκαλέστε συγκεκριμένες συμπεριφορές, όπως πραγματοποίηση επίσκεψης στον ιστότοπό σας ή εγγραφή στο ενημερωτικό δελτίο σας</a:t>
            </a:r>
            <a:endParaRPr lang="el-GR" sz="1000"/>
          </a:p>
          <a:p>
            <a:pPr marL="171450" indent="-171450">
              <a:buFont typeface="Arial" panose="020B0604020202020204" pitchFamily="34" charset="0"/>
              <a:buChar char="•"/>
            </a:pPr>
            <a:endParaRPr lang="el-GR" sz="1000"/>
          </a:p>
          <a:p>
            <a:r>
              <a:rPr lang="el-GR" sz="1000" kern="1200">
                <a:solidFill>
                  <a:schemeClr val="tx1"/>
                </a:solidFill>
                <a:effectLst/>
                <a:latin typeface="+mn-lt"/>
              </a:rPr>
              <a:t>Οι διαφημίσεις του Facebook μπορούν να σας βοηθήσουν να ακουστείτε στο Facebook σε ένα </a:t>
            </a:r>
            <a:r>
              <a:rPr lang="el-GR" sz="1000" u="sng" kern="1200">
                <a:solidFill>
                  <a:schemeClr val="tx1"/>
                </a:solidFill>
                <a:effectLst/>
                <a:latin typeface="+mn-lt"/>
              </a:rPr>
              <a:t>νέο</a:t>
            </a:r>
            <a:r>
              <a:rPr lang="el-GR" sz="1000" kern="1200">
                <a:solidFill>
                  <a:schemeClr val="tx1"/>
                </a:solidFill>
                <a:effectLst/>
                <a:latin typeface="+mn-lt"/>
              </a:rPr>
              <a:t> ακροατήριο που ίσως το ενδιαφέρει η οργάνωσή σας.</a:t>
            </a:r>
            <a:endParaRPr lang="el-GR" sz="1000" kern="1200">
              <a:solidFill>
                <a:schemeClr val="tx1"/>
              </a:solidFill>
              <a:effectLst/>
              <a:latin typeface="+mn-lt"/>
              <a:ea typeface="+mn-ea"/>
              <a:cs typeface="+mn-cs"/>
            </a:endParaRPr>
          </a:p>
          <a:p>
            <a:r>
              <a:rPr lang="el-GR" sz="1000" kern="1200">
                <a:solidFill>
                  <a:schemeClr val="tx1"/>
                </a:solidFill>
                <a:effectLst/>
                <a:latin typeface="+mn-lt"/>
              </a:rPr>
              <a:t>Οι διαφημίσεις του Facebook είναι πληρωμένες τοποθετήσεις περιεχομένου στο Facebook. Οι διαφημίσεις μπορούν να εμφανίζονται κατευθείαν στη ροή ενημερώσεων ή στη δεξιά στήλη. </a:t>
            </a:r>
            <a:endParaRPr lang="el-GR" sz="1000" kern="1200">
              <a:solidFill>
                <a:schemeClr val="tx1"/>
              </a:solidFill>
              <a:effectLst/>
              <a:latin typeface="+mn-lt"/>
              <a:ea typeface="+mn-ea"/>
              <a:cs typeface="+mn-cs"/>
            </a:endParaRPr>
          </a:p>
          <a:p>
            <a:r>
              <a:rPr lang="el-GR" sz="1000" kern="1200">
                <a:solidFill>
                  <a:schemeClr val="tx1"/>
                </a:solidFill>
                <a:effectLst/>
                <a:latin typeface="+mn-lt"/>
              </a:rPr>
              <a:t>Οι διαφημίσεις είναι ιδιαίτερα χρήσιμες αν θέλετε να προσεγγίσετε ένα νέο ακροατήριο στο Facebook ή να προβάλετε το μήνυμά σας σε συγκεκριμένα ακροατήρια. </a:t>
            </a:r>
            <a:endParaRPr lang="el-GR" sz="1000" kern="1200">
              <a:solidFill>
                <a:schemeClr val="tx1"/>
              </a:solidFill>
              <a:effectLst/>
              <a:latin typeface="+mn-lt"/>
              <a:ea typeface="+mn-ea"/>
              <a:cs typeface="+mn-cs"/>
            </a:endParaRPr>
          </a:p>
          <a:p>
            <a:r>
              <a:rPr lang="el-GR" sz="1000" kern="1200">
                <a:solidFill>
                  <a:schemeClr val="tx1"/>
                </a:solidFill>
                <a:effectLst/>
                <a:latin typeface="+mn-lt"/>
              </a:rPr>
              <a:t>Μπορείτε να διαφημίζεστε με λίγα χρήματα, ακόμη και με μόλις 5 ευρώ.</a:t>
            </a:r>
            <a:endParaRPr lang="el-GR" sz="1000" kern="1200">
              <a:solidFill>
                <a:schemeClr val="tx1"/>
              </a:solidFill>
              <a:effectLst/>
              <a:latin typeface="+mn-lt"/>
              <a:ea typeface="+mn-ea"/>
              <a:cs typeface="+mn-cs"/>
            </a:endParaRPr>
          </a:p>
          <a:p>
            <a:endParaRPr lang="el-GR" sz="1000" kern="1200">
              <a:solidFill>
                <a:schemeClr val="tx1"/>
              </a:solidFill>
              <a:effectLst/>
              <a:latin typeface="+mn-lt"/>
              <a:ea typeface="+mn-ea"/>
              <a:cs typeface="+mn-cs"/>
            </a:endParaRPr>
          </a:p>
          <a:p>
            <a:r>
              <a:rPr lang="el-GR" sz="1000" kern="1200">
                <a:solidFill>
                  <a:schemeClr val="tx1"/>
                </a:solidFill>
                <a:effectLst/>
                <a:latin typeface="+mn-lt"/>
              </a:rPr>
              <a:t>Πώς μπορώ να χρησιμοποιήσω διαφημίσεις για τη ΜΚΟ μου;</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Βρείτε νέους υποστηρικτές υπερβαίνοντας τα όρια της υφιστάμενης κοινότητάς σας</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Ακουστείτε σε άτομα που μοιάζουν με τους υπάρχοντες υποστηρικτές σας</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Φροντίστε να δει μια σημαντική δημοσίευση μεγαλύτερο μέρος του ακροατηρίου σας</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Στείλτε εκκλήσεις για δράση σε άτομα με συγκεκριμένα δημογραφικά γνωρίσματα, ενδιαφέροντα ή συμπεριφορές</a:t>
            </a:r>
            <a:endParaRPr lang="el-GR" sz="1000" kern="1200">
              <a:solidFill>
                <a:schemeClr val="tx1"/>
              </a:solidFill>
              <a:effectLst/>
              <a:latin typeface="+mn-lt"/>
              <a:ea typeface="+mn-ea"/>
              <a:cs typeface="+mn-cs"/>
            </a:endParaRPr>
          </a:p>
          <a:p>
            <a:pPr marL="171450" lvl="0" indent="-171450">
              <a:buFont typeface="Arial" panose="020B0604020202020204" pitchFamily="34" charset="0"/>
              <a:buChar char="•"/>
            </a:pPr>
            <a:r>
              <a:rPr lang="el-GR" sz="1000" kern="1200">
                <a:solidFill>
                  <a:schemeClr val="tx1"/>
                </a:solidFill>
                <a:effectLst/>
                <a:latin typeface="+mn-lt"/>
              </a:rPr>
              <a:t>Προκαλέστε συγκεκριμένες συμπεριφορές, όπως πραγματοποίηση επίσκεψης στον ιστότοπό σας ή εγγραφή στο ενημερωτικό δελτίο σας</a:t>
            </a:r>
            <a:endParaRPr lang="el-GR" sz="1000" kern="1200">
              <a:solidFill>
                <a:schemeClr val="tx1"/>
              </a:solidFill>
              <a:effectLst/>
              <a:latin typeface="+mn-lt"/>
              <a:ea typeface="+mn-ea"/>
              <a:cs typeface="+mn-cs"/>
            </a:endParaRPr>
          </a:p>
          <a:p>
            <a:endParaRPr lang="el-GR" sz="1000" kern="1200">
              <a:solidFill>
                <a:schemeClr val="tx1"/>
              </a:solidFill>
              <a:effectLst/>
              <a:latin typeface="+mn-lt"/>
              <a:ea typeface="+mn-ea"/>
              <a:cs typeface="+mn-cs"/>
            </a:endParaRPr>
          </a:p>
          <a:p>
            <a:r>
              <a:rPr lang="el-GR" sz="1000" kern="1200">
                <a:solidFill>
                  <a:schemeClr val="tx1"/>
                </a:solidFill>
                <a:effectLst/>
                <a:latin typeface="+mn-lt"/>
              </a:rPr>
              <a:t>Πώς δημιουργώ μια διαφήμιση;</a:t>
            </a:r>
            <a:endParaRPr lang="el-GR" sz="1000" kern="1200">
              <a:solidFill>
                <a:schemeClr val="tx1"/>
              </a:solidFill>
              <a:effectLst/>
              <a:latin typeface="+mn-lt"/>
              <a:ea typeface="+mn-ea"/>
              <a:cs typeface="+mn-cs"/>
            </a:endParaRPr>
          </a:p>
          <a:p>
            <a:pPr marL="228600" indent="-228600">
              <a:buFont typeface="+mj-lt"/>
              <a:buAutoNum type="arabicPeriod"/>
            </a:pPr>
            <a:r>
              <a:rPr lang="el-GR" sz="1000" kern="1200">
                <a:solidFill>
                  <a:schemeClr val="tx1"/>
                </a:solidFill>
                <a:effectLst/>
                <a:latin typeface="+mn-lt"/>
              </a:rPr>
              <a:t>Πρώτα πρέπει να επιλέξετε στόχο. Πρέπει να σκεφτείτε τι θέλετε να επιτύχετε. Όταν επιλέξετε στόχο, δημιουργείται μια εκστρατεία, που είναι το πρώτο επίπεδο διάρθρωσης μιας διαφήμισης. </a:t>
            </a:r>
            <a:endParaRPr lang="el-GR" sz="1000" kern="1200">
              <a:solidFill>
                <a:schemeClr val="tx1"/>
              </a:solidFill>
              <a:effectLst/>
              <a:latin typeface="+mn-lt"/>
              <a:ea typeface="+mn-ea"/>
              <a:cs typeface="+mn-cs"/>
            </a:endParaRPr>
          </a:p>
          <a:p>
            <a:pPr marL="228600" indent="-228600">
              <a:buFont typeface="+mj-lt"/>
              <a:buAutoNum type="arabicPeriod"/>
            </a:pPr>
            <a:r>
              <a:rPr lang="el-GR" sz="1000" kern="1200">
                <a:solidFill>
                  <a:schemeClr val="tx1"/>
                </a:solidFill>
                <a:effectLst/>
                <a:latin typeface="+mn-lt"/>
              </a:rPr>
              <a:t>Ύστερα πρέπει να ορίσετε το κοινό σας, να επιλέξετε πού θα εμφανίζονται οι διαφημίσεις σας και να ορίσετε προϋπολογισμό και πρόγραμμα. Επιλέξτε ανάμεσα σε</a:t>
            </a:r>
            <a:endParaRPr lang="el-GR" sz="1000" kern="1200">
              <a:solidFill>
                <a:schemeClr val="tx1"/>
              </a:solidFill>
              <a:effectLst/>
              <a:latin typeface="+mn-lt"/>
              <a:ea typeface="+mn-ea"/>
              <a:cs typeface="+mn-cs"/>
            </a:endParaRPr>
          </a:p>
          <a:p>
            <a:pPr marL="685800" lvl="1" indent="-228600">
              <a:buFont typeface="Arial" panose="020B0604020202020204" pitchFamily="34" charset="0"/>
              <a:buChar char="•"/>
            </a:pPr>
            <a:r>
              <a:rPr lang="el-GR" sz="1000" kern="1200">
                <a:solidFill>
                  <a:schemeClr val="tx1"/>
                </a:solidFill>
                <a:effectLst/>
                <a:latin typeface="+mn-lt"/>
              </a:rPr>
              <a:t>Δημογραφικά γνωρίσματα. Προσεγγίστε άτομα ανάλογα με την ηλικία, το φύλο, την εκπαίδευση και άλλα γνωρίσματα.</a:t>
            </a:r>
            <a:endParaRPr lang="el-GR" sz="1000" kern="1200">
              <a:solidFill>
                <a:schemeClr val="tx1"/>
              </a:solidFill>
              <a:effectLst/>
              <a:latin typeface="+mn-lt"/>
              <a:ea typeface="+mn-ea"/>
              <a:cs typeface="+mn-cs"/>
            </a:endParaRPr>
          </a:p>
          <a:p>
            <a:pPr marL="685800" lvl="1" indent="-228600">
              <a:buFont typeface="Arial" panose="020B0604020202020204" pitchFamily="34" charset="0"/>
              <a:buChar char="•"/>
            </a:pPr>
            <a:r>
              <a:rPr lang="el-GR" sz="1000" kern="1200">
                <a:solidFill>
                  <a:schemeClr val="tx1"/>
                </a:solidFill>
                <a:effectLst/>
                <a:latin typeface="+mn-lt"/>
              </a:rPr>
              <a:t>Ενδιαφέροντα. Προσεγγίστε άτομα ανάλογα με τα ενδιαφέροντα, τα χόμπι και τις Σελίδες που τους αρέσουν στο Facebook.</a:t>
            </a:r>
            <a:endParaRPr lang="el-GR" sz="1000" kern="1200">
              <a:solidFill>
                <a:schemeClr val="tx1"/>
              </a:solidFill>
              <a:effectLst/>
              <a:latin typeface="+mn-lt"/>
              <a:ea typeface="+mn-ea"/>
              <a:cs typeface="+mn-cs"/>
            </a:endParaRPr>
          </a:p>
          <a:p>
            <a:pPr marL="685800" lvl="1" indent="-228600">
              <a:buFont typeface="Arial" panose="020B0604020202020204" pitchFamily="34" charset="0"/>
              <a:buChar char="•"/>
            </a:pPr>
            <a:r>
              <a:rPr lang="el-GR" sz="1000" kern="1200">
                <a:solidFill>
                  <a:schemeClr val="tx1"/>
                </a:solidFill>
                <a:effectLst/>
                <a:latin typeface="+mn-lt"/>
              </a:rPr>
              <a:t>Συμπεριφορές. Προσεγγίστε άτομα ανάλογα με τις αγοραστικές συμπεριφορές τους, τη χρήση συσκευών και άλλες δραστηριότητες.</a:t>
            </a:r>
            <a:endParaRPr lang="el-GR" sz="1000" kern="1200">
              <a:solidFill>
                <a:schemeClr val="tx1"/>
              </a:solidFill>
              <a:effectLst/>
              <a:latin typeface="+mn-lt"/>
              <a:ea typeface="+mn-ea"/>
              <a:cs typeface="+mn-cs"/>
            </a:endParaRPr>
          </a:p>
          <a:p>
            <a:pPr marL="685800" lvl="1" indent="-228600">
              <a:buFont typeface="Arial" panose="020B0604020202020204" pitchFamily="34" charset="0"/>
              <a:buChar char="•"/>
            </a:pPr>
            <a:r>
              <a:rPr lang="el-GR" sz="1000" kern="1200">
                <a:solidFill>
                  <a:schemeClr val="tx1"/>
                </a:solidFill>
                <a:effectLst/>
                <a:latin typeface="+mn-lt"/>
              </a:rPr>
              <a:t>Συνδέσεις. Προσεγγίστε άτομα ή φίλους τους ανάλογα με τις Σελίδες που τους αρέσουν.</a:t>
            </a:r>
            <a:endParaRPr lang="el-GR" sz="1000" kern="1200">
              <a:solidFill>
                <a:schemeClr val="tx1"/>
              </a:solidFill>
              <a:effectLst/>
              <a:latin typeface="+mn-lt"/>
              <a:ea typeface="+mn-ea"/>
              <a:cs typeface="+mn-cs"/>
            </a:endParaRPr>
          </a:p>
          <a:p>
            <a:pPr marL="228600" indent="-228600">
              <a:buFont typeface="+mj-lt"/>
              <a:buAutoNum type="arabicPeriod"/>
            </a:pPr>
            <a:r>
              <a:rPr lang="el-GR" sz="1000" kern="1200">
                <a:solidFill>
                  <a:schemeClr val="tx1"/>
                </a:solidFill>
                <a:effectLst/>
                <a:latin typeface="+mn-lt"/>
              </a:rPr>
              <a:t>Τέλος, αποφασίστε τι θα εμφανίζεται στη διαφήμισή σας.</a:t>
            </a:r>
            <a:endParaRPr lang="el-GR" sz="10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84</a:t>
            </a:fld>
            <a:endParaRPr lang="el-GR"/>
          </a:p>
        </p:txBody>
      </p:sp>
    </p:spTree>
    <p:extLst>
      <p:ext uri="{BB962C8B-B14F-4D97-AF65-F5344CB8AC3E}">
        <p14:creationId xmlns:p14="http://schemas.microsoft.com/office/powerpoint/2010/main" val="29079487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b="1"/>
              <a:t>Αναλυτικά στοιχεία</a:t>
            </a:r>
          </a:p>
          <a:p>
            <a:r>
              <a:rPr lang="el-GR" sz="1000"/>
              <a:t>Βρίσκεστε στον σωστό δρόμο; Σας διαβάζουν; Πώς τα πηγαίνουμε στο Διαδίκτυο; Ποιος γνωρίζει τη σελίδα μου, τα tweet, τις διαφημίσεις μου;</a:t>
            </a:r>
          </a:p>
          <a:p>
            <a:r>
              <a:rPr lang="el-GR" sz="1000"/>
              <a:t>Κάθε πλατφόρμα έχει δικά της εργαλεία για να βλέπετε πόσους ακολούθους, πόσα like, πόσες δημοσιεύσεις κτλ. δημιουργούν οι ενέργειές σας στο Διαδίκτυο.</a:t>
            </a:r>
          </a:p>
          <a:p>
            <a:endParaRPr lang="el-GR" sz="1000" baseline="0"/>
          </a:p>
          <a:p>
            <a:r>
              <a:rPr lang="el-GR" sz="1000" baseline="0"/>
              <a:t>Σημείωση: αυτά τα εργαλεία έχουν σχεδιαστεί κυρίως για να εξυπηρετούν εμπορικές επιχειρήσεις που χρειάζεται να γνωρίζουν στοιχεία για το εισόδημα και για τα στοχευμένα κοινά εμπορικών προϊόντων/υπηρεσιών.</a:t>
            </a:r>
          </a:p>
          <a:p>
            <a:endParaRPr lang="el-GR" sz="1000" baseline="0"/>
          </a:p>
          <a:p>
            <a:r>
              <a:rPr lang="el-GR" sz="1000" baseline="0"/>
              <a:t>Άσκηση, σε ζεύγη: Βρείτε τη σελίδα με τα αναλυτικά στοιχεία («Analytics») στο Google, στο Facebook και στο Twitter</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85</a:t>
            </a:fld>
            <a:endParaRPr lang="el-GR"/>
          </a:p>
        </p:txBody>
      </p:sp>
    </p:spTree>
    <p:extLst>
      <p:ext uri="{BB962C8B-B14F-4D97-AF65-F5344CB8AC3E}">
        <p14:creationId xmlns:p14="http://schemas.microsoft.com/office/powerpoint/2010/main" val="22627082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l-GR" b="1" u="sng"/>
              <a:t>Επιλογή 5 βασικών στοιχείων</a:t>
            </a:r>
          </a:p>
          <a:p>
            <a:pPr marL="0" indent="0">
              <a:buFont typeface="Arial" panose="020B0604020202020204" pitchFamily="34" charset="0"/>
              <a:buNone/>
            </a:pPr>
            <a:endParaRPr lang="el-GR" b="1" u="sng"/>
          </a:p>
          <a:p>
            <a:pPr marL="0" indent="0">
              <a:buFont typeface="Arial" panose="020B0604020202020204" pitchFamily="34" charset="0"/>
              <a:buNone/>
            </a:pPr>
            <a:r>
              <a:rPr lang="el-GR" b="1" u="sng"/>
              <a:t>Συζήτηση</a:t>
            </a:r>
            <a:endParaRPr lang="el-GR" sz="1000" b="1" u="sng"/>
          </a:p>
          <a:p>
            <a:pPr marL="171450" indent="-171450">
              <a:buFont typeface="Arial" panose="020B0604020202020204" pitchFamily="34" charset="0"/>
              <a:buChar char="•"/>
            </a:pPr>
            <a:r>
              <a:rPr lang="el-GR" sz="1000"/>
              <a:t>Μιλήστε κατευθείαν στο ακροατήριό σας</a:t>
            </a:r>
          </a:p>
          <a:p>
            <a:pPr marL="171450" indent="-171450">
              <a:buFont typeface="Arial" panose="020B0604020202020204" pitchFamily="34" charset="0"/>
              <a:buChar char="•"/>
            </a:pPr>
            <a:r>
              <a:rPr lang="el-GR" sz="1000"/>
              <a:t>Να είστε προσιτοί, ειλικρινείς, αυθεντικοί, να μην ακούγεστε σαν να κάνετε κήρυγμα</a:t>
            </a:r>
          </a:p>
          <a:p>
            <a:pPr marL="0" indent="0">
              <a:buFont typeface="Arial" panose="020B0604020202020204" pitchFamily="34" charset="0"/>
              <a:buNone/>
            </a:pPr>
            <a:endParaRPr lang="el-GR" sz="1000" b="1" u="sng"/>
          </a:p>
          <a:p>
            <a:pPr marL="0" indent="0">
              <a:buFont typeface="Arial" panose="020B0604020202020204" pitchFamily="34" charset="0"/>
              <a:buNone/>
            </a:pPr>
            <a:r>
              <a:rPr lang="el-GR" sz="1000" b="1" u="sng"/>
              <a:t>Συνέπεια </a:t>
            </a:r>
          </a:p>
          <a:p>
            <a:pPr marL="171450" indent="-171450">
              <a:buFont typeface="Arial" panose="020B0604020202020204" pitchFamily="34" charset="0"/>
              <a:buChar char="•"/>
            </a:pPr>
            <a:r>
              <a:rPr lang="el-GR" sz="1000"/>
              <a:t>Υπάρχουν στις ιδέες σας έντονα στοιχεία που επαναλαμβάνονται;</a:t>
            </a:r>
          </a:p>
          <a:p>
            <a:pPr marL="628650" lvl="1" indent="-171450">
              <a:buFont typeface="Arial" panose="020B0604020202020204" pitchFamily="34" charset="0"/>
              <a:buChar char="•"/>
            </a:pPr>
            <a:r>
              <a:rPr lang="el-GR" sz="1000"/>
              <a:t>Πρόγραμμα &gt; πολύ δύσκολο να τηρείται απαρέγκλιτα</a:t>
            </a:r>
          </a:p>
          <a:p>
            <a:pPr marL="628650" lvl="1" indent="-171450">
              <a:buFont typeface="Arial" panose="020B0604020202020204" pitchFamily="34" charset="0"/>
              <a:buChar char="•"/>
            </a:pPr>
            <a:r>
              <a:rPr lang="el-GR" sz="1000"/>
              <a:t>Προσωπικότητα &gt; Franchesca Ramsey</a:t>
            </a:r>
          </a:p>
          <a:p>
            <a:pPr marL="628650" lvl="1" indent="-171450">
              <a:buFont typeface="Arial" panose="020B0604020202020204" pitchFamily="34" charset="0"/>
              <a:buChar char="•"/>
            </a:pPr>
            <a:r>
              <a:rPr lang="el-GR" sz="1000"/>
              <a:t>Μορφή &gt; TEDx: The 10 Commandments</a:t>
            </a:r>
          </a:p>
          <a:p>
            <a:pPr marL="628650" lvl="1" indent="-171450">
              <a:buFont typeface="Arial" panose="020B0604020202020204" pitchFamily="34" charset="0"/>
              <a:buChar char="•"/>
            </a:pPr>
            <a:r>
              <a:rPr lang="el-GR" sz="1000"/>
              <a:t>Φωνή &gt; άποψη: πάντα κόκκινο μπλουζάκι</a:t>
            </a:r>
            <a:r>
              <a:rPr lang="en-US" sz="1000"/>
              <a:t>	</a:t>
            </a:r>
          </a:p>
          <a:p>
            <a:pPr marL="628650" lvl="1" indent="-171450">
              <a:buFont typeface="Arial" panose="020B0604020202020204" pitchFamily="34" charset="0"/>
              <a:buChar char="•"/>
            </a:pPr>
            <a:r>
              <a:rPr lang="el-GR" sz="1000"/>
              <a:t>π.χ. Blacknerdcomedy</a:t>
            </a:r>
          </a:p>
          <a:p>
            <a:pPr marL="0" indent="0">
              <a:buFont typeface="Arial" panose="020B0604020202020204" pitchFamily="34" charset="0"/>
              <a:buNone/>
            </a:pPr>
            <a:endParaRPr lang="el-GR" sz="1000" b="1" u="sng"/>
          </a:p>
          <a:p>
            <a:pPr marL="0" indent="0">
              <a:buFont typeface="Arial" panose="020B0604020202020204" pitchFamily="34" charset="0"/>
              <a:buNone/>
            </a:pPr>
            <a:r>
              <a:rPr lang="el-GR" sz="1000" b="1" u="sng"/>
              <a:t>Διάρκεια</a:t>
            </a:r>
          </a:p>
          <a:p>
            <a:pPr marL="171450" indent="-171450">
              <a:buFont typeface="Arial" panose="020B0604020202020204" pitchFamily="34" charset="0"/>
              <a:buChar char="•"/>
            </a:pPr>
            <a:r>
              <a:rPr lang="el-GR" sz="1000"/>
              <a:t>Αν αρέσει στο ακροατήριο, μπορείτε να φτιάξετε κι άλλο υλικό;</a:t>
            </a:r>
          </a:p>
          <a:p>
            <a:pPr marL="171450" indent="-171450">
              <a:buFont typeface="Arial" panose="020B0604020202020204" pitchFamily="34" charset="0"/>
              <a:buChar char="•"/>
            </a:pPr>
            <a:r>
              <a:rPr lang="el-GR" sz="1000"/>
              <a:t>Αν δεν μπορούμε να κάνουμε τρία βίντεο την ημέρα, θα σταματήσουμε</a:t>
            </a:r>
          </a:p>
          <a:p>
            <a:pPr marL="171450" indent="-171450">
              <a:buFont typeface="Arial" panose="020B0604020202020204" pitchFamily="34" charset="0"/>
              <a:buChar char="•"/>
            </a:pPr>
            <a:r>
              <a:rPr lang="el-GR" sz="1000"/>
              <a:t>«Project Invisible People» για τους αστέγους</a:t>
            </a:r>
          </a:p>
          <a:p>
            <a:pPr marL="0" indent="0">
              <a:buFont typeface="Arial" panose="020B0604020202020204" pitchFamily="34" charset="0"/>
              <a:buNone/>
            </a:pPr>
            <a:endParaRPr lang="el-GR" sz="1000" b="1" u="sng"/>
          </a:p>
          <a:p>
            <a:pPr marL="0" indent="0">
              <a:buFont typeface="Arial" panose="020B0604020202020204" pitchFamily="34" charset="0"/>
              <a:buNone/>
            </a:pPr>
            <a:r>
              <a:rPr lang="el-GR" sz="1000" b="1" u="sng"/>
              <a:t>Ευκολία εύρεσης</a:t>
            </a:r>
          </a:p>
          <a:p>
            <a:pPr marL="171450" indent="-171450">
              <a:buFont typeface="Arial" panose="020B0604020202020204" pitchFamily="34" charset="0"/>
              <a:buChar char="•"/>
            </a:pPr>
            <a:r>
              <a:rPr lang="el-GR" sz="1000"/>
              <a:t>Θα βρίσκουν τα βίντεό σας όταν κάνουν αναζήτηση;</a:t>
            </a:r>
          </a:p>
          <a:p>
            <a:pPr marL="171450" indent="-171450">
              <a:buFont typeface="Arial" panose="020B0604020202020204" pitchFamily="34" charset="0"/>
              <a:buChar char="•"/>
            </a:pPr>
            <a:r>
              <a:rPr lang="el-GR" sz="1000"/>
              <a:t>Σκεφτείτε τίτλους και περιγραφές</a:t>
            </a:r>
          </a:p>
          <a:p>
            <a:pPr marL="171450" indent="-171450">
              <a:buFont typeface="Arial" panose="020B0604020202020204" pitchFamily="34" charset="0"/>
              <a:buChar char="•"/>
            </a:pPr>
            <a:r>
              <a:rPr lang="el-GR" sz="1000"/>
              <a:t>Trending &lt;&gt; αειθαλές</a:t>
            </a:r>
          </a:p>
          <a:p>
            <a:pPr marL="171450" indent="-171450">
              <a:buFont typeface="Arial" panose="020B0604020202020204" pitchFamily="34" charset="0"/>
              <a:buChar char="•"/>
            </a:pPr>
            <a:r>
              <a:rPr lang="el-GR" sz="1000"/>
              <a:t>Οι τρεις πρώτες λέξεις πρέπει να περιλαμβάνονται στις τάσεις &gt; google.com/trends/explore</a:t>
            </a:r>
          </a:p>
          <a:p>
            <a:pPr marL="171450" indent="-171450">
              <a:buFont typeface="Arial" panose="020B0604020202020204" pitchFamily="34" charset="0"/>
              <a:buChar char="•"/>
            </a:pPr>
            <a:r>
              <a:rPr lang="el-GR" sz="1000"/>
              <a:t>Π.χ. Telfaz11 no woman no drive</a:t>
            </a:r>
          </a:p>
          <a:p>
            <a:pPr marL="0" indent="0">
              <a:buFont typeface="Arial" panose="020B0604020202020204" pitchFamily="34" charset="0"/>
              <a:buNone/>
            </a:pPr>
            <a:endParaRPr lang="el-GR" sz="1200" b="1" i="0" u="sng" kern="1200">
              <a:solidFill>
                <a:schemeClr val="tx1"/>
              </a:solidFill>
              <a:effectLst/>
              <a:latin typeface="+mn-lt"/>
              <a:ea typeface="+mn-ea"/>
              <a:cs typeface="+mn-cs"/>
            </a:endParaRPr>
          </a:p>
          <a:p>
            <a:pPr marL="0" indent="0">
              <a:buFont typeface="Arial" panose="020B0604020202020204" pitchFamily="34" charset="0"/>
              <a:buNone/>
            </a:pPr>
            <a:r>
              <a:rPr lang="el-GR" sz="1200" b="1" i="0" u="sng" kern="1200">
                <a:solidFill>
                  <a:schemeClr val="tx1"/>
                </a:solidFill>
                <a:effectLst/>
                <a:latin typeface="+mn-lt"/>
              </a:rPr>
              <a:t>Συνεργασία</a:t>
            </a:r>
          </a:p>
          <a:p>
            <a:pPr marL="171450" indent="-171450">
              <a:buFont typeface="Arial" panose="020B0604020202020204" pitchFamily="34" charset="0"/>
              <a:buChar char="•"/>
            </a:pPr>
            <a:r>
              <a:rPr lang="el-GR" sz="1200" i="0" kern="1200">
                <a:solidFill>
                  <a:schemeClr val="tx1"/>
                </a:solidFill>
                <a:effectLst/>
                <a:latin typeface="+mn-lt"/>
              </a:rPr>
              <a:t>Φτιάξτε μια «θέση προσκεκλημένου» στην εκπομπή σας.</a:t>
            </a:r>
          </a:p>
          <a:p>
            <a:pPr marL="171450" indent="-171450">
              <a:buFont typeface="Arial" panose="020B0604020202020204" pitchFamily="34" charset="0"/>
              <a:buChar char="•"/>
            </a:pPr>
            <a:r>
              <a:rPr lang="el-GR" sz="1200" i="0" kern="1200">
                <a:solidFill>
                  <a:schemeClr val="tx1"/>
                </a:solidFill>
                <a:effectLst/>
                <a:latin typeface="+mn-lt"/>
              </a:rPr>
              <a:t>Σχεδιάστε την εκπομπή ώστε</a:t>
            </a:r>
            <a:r>
              <a:rPr lang="el-GR"/>
              <a:t> </a:t>
            </a:r>
            <a:r>
              <a:rPr lang="el-GR" sz="1200" i="0" kern="1200">
                <a:solidFill>
                  <a:schemeClr val="tx1"/>
                </a:solidFill>
                <a:effectLst/>
                <a:latin typeface="+mn-lt"/>
              </a:rPr>
              <a:t>να είναι εύκολο και εύλογο να έχετε προσκεκλημένους.</a:t>
            </a:r>
          </a:p>
          <a:p>
            <a:pPr marL="171450" indent="-171450">
              <a:buFont typeface="Arial" panose="020B0604020202020204" pitchFamily="34" charset="0"/>
              <a:buChar char="•"/>
            </a:pPr>
            <a:r>
              <a:rPr lang="el-GR" sz="1200" i="0" kern="1200">
                <a:solidFill>
                  <a:schemeClr val="tx1"/>
                </a:solidFill>
                <a:effectLst/>
                <a:latin typeface="+mn-lt"/>
              </a:rPr>
              <a:t>Προσεγγίστε εταίρους που ταιριάζουν στην εκπομπή. Βρείτε</a:t>
            </a:r>
            <a:r>
              <a:rPr lang="el-GR"/>
              <a:t> </a:t>
            </a:r>
            <a:r>
              <a:rPr lang="el-GR" sz="1200" i="0" kern="1200">
                <a:solidFill>
                  <a:schemeClr val="tx1"/>
                </a:solidFill>
                <a:effectLst/>
                <a:latin typeface="+mn-lt"/>
              </a:rPr>
              <a:t>δημιουργούς στο είδος σας</a:t>
            </a:r>
            <a:r>
              <a:rPr lang="el-GR"/>
              <a:t> </a:t>
            </a:r>
            <a:r>
              <a:rPr lang="el-GR" sz="1200" i="0" kern="1200">
                <a:solidFill>
                  <a:schemeClr val="tx1"/>
                </a:solidFill>
                <a:effectLst/>
                <a:latin typeface="+mn-lt"/>
              </a:rPr>
              <a:t>με κοντινούς αριθμούς εγγραφών.</a:t>
            </a:r>
            <a:br/>
            <a:endParaRPr lang="el-GR" sz="1000"/>
          </a:p>
          <a:p>
            <a:endParaRPr lang="el-G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89</a:t>
            </a:fld>
            <a:endParaRPr lang="el-GR"/>
          </a:p>
        </p:txBody>
      </p:sp>
    </p:spTree>
    <p:extLst>
      <p:ext uri="{BB962C8B-B14F-4D97-AF65-F5344CB8AC3E}">
        <p14:creationId xmlns:p14="http://schemas.microsoft.com/office/powerpoint/2010/main" val="3110090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l-GR" sz="1000" b="0" u="none"/>
              <a:t>Ερώτηση προς τους συμμετέχοντες: Πόσους φίλους έχετε στο Facebook; Πόσες δημοσιεύσεις αναρτάτε κάθε μέρα; Και πόσα like κάνετε κάθε μέρα σε δημοσιεύσεις φίλων σας;</a:t>
            </a:r>
          </a:p>
          <a:p>
            <a:pPr marL="171450" indent="-171450">
              <a:buFont typeface="Arial" panose="020B0604020202020204" pitchFamily="34" charset="0"/>
              <a:buChar char="•"/>
            </a:pPr>
            <a:r>
              <a:rPr lang="el-GR" sz="1000" b="0" u="none"/>
              <a:t>Προσέγγιση: το Διαδίκτυο ως πλατφόρμα διάδρασης και επικοινωνίας αντί για την αποστολή πληροφοριών</a:t>
            </a:r>
          </a:p>
          <a:p>
            <a:pPr marL="171450" indent="-171450">
              <a:buFont typeface="Arial" panose="020B0604020202020204" pitchFamily="34" charset="0"/>
              <a:buChar char="•"/>
            </a:pPr>
            <a:r>
              <a:rPr lang="el-GR" sz="1000" b="0" u="none" baseline="0"/>
              <a:t>Σλόγκαν του Facebook: «Απότυχε περισσότερο»</a:t>
            </a:r>
            <a:endParaRPr lang="el-GR" sz="1000" b="0" u="none"/>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9</a:t>
            </a:fld>
            <a:endParaRPr lang="el-GR"/>
          </a:p>
        </p:txBody>
      </p:sp>
    </p:spTree>
    <p:extLst>
      <p:ext uri="{BB962C8B-B14F-4D97-AF65-F5344CB8AC3E}">
        <p14:creationId xmlns:p14="http://schemas.microsoft.com/office/powerpoint/2010/main" val="15283128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1000">
                <a:latin typeface="+mn-lt"/>
              </a:rPr>
              <a:t>Σκεφτείτε σε ζεύγη την ποιότητα της οργάνωσής σας σε σχέση με την αφήγησή σας.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latin typeface="+mn-lt"/>
              </a:rPr>
              <a:t>Τι νέες γνώσεις αποκτήσατε σήμερα;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latin typeface="+mn-lt"/>
              </a:rPr>
              <a:t>Τι θα κάνετε με αυτές τις νέες γνώσεις;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latin typeface="+mn-lt"/>
              </a:rPr>
              <a:t>Είστε κατάλληλα εφοδιασμένοι για να αρχίσετε να αναπτύσσετε μια αποτελεσματική διαδικτυακή εκστρατεία;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latin typeface="+mn-lt"/>
              </a:rPr>
              <a:t>Τι χρειάζεστε ακόμη;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latin typeface="+mn-lt"/>
              </a:rPr>
              <a:t>Ποιος θα μπορέσει να σας βοηθήσει;</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l-GR" sz="100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a:latin typeface="+mn-lt"/>
              </a:rPr>
              <a:t>Μπορείτε να χρησιμοποιήσετε μια απλή ανάλυση SWOT για να αναλύσετε ποιοι εξωτερικοί ειδικοί μπορούν να χρησιμεύσουν στην οργάνωσή σας.</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baseline="0">
                <a:latin typeface="+mn-lt"/>
              </a:rPr>
              <a:t>Αυτή είναι η αφετηρία μιας αναζήτησης πιθανών συνεργατών. Μπορείτε να σκεφθείτε και άλλες ΟΚΠ και, π.χ., γραφεία μάρκετινγκ.</a:t>
            </a:r>
            <a:endParaRPr lang="el-GR" sz="1000">
              <a:latin typeface="+mn-lt"/>
            </a:endParaRPr>
          </a:p>
          <a:p>
            <a:pPr marL="0" indent="0">
              <a:buFont typeface="Arial" panose="020B0604020202020204" pitchFamily="34" charset="0"/>
              <a:buNone/>
            </a:pPr>
            <a:endParaRPr lang="el-GR" sz="1000">
              <a:latin typeface="+mn-lt"/>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90</a:t>
            </a:fld>
            <a:endParaRPr lang="el-GR"/>
          </a:p>
        </p:txBody>
      </p:sp>
    </p:spTree>
    <p:extLst>
      <p:ext uri="{BB962C8B-B14F-4D97-AF65-F5344CB8AC3E}">
        <p14:creationId xmlns:p14="http://schemas.microsoft.com/office/powerpoint/2010/main" val="25518600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91</a:t>
            </a:fld>
            <a:endParaRPr lang="el-GR"/>
          </a:p>
        </p:txBody>
      </p:sp>
    </p:spTree>
    <p:extLst>
      <p:ext uri="{BB962C8B-B14F-4D97-AF65-F5344CB8AC3E}">
        <p14:creationId xmlns:p14="http://schemas.microsoft.com/office/powerpoint/2010/main" val="29655782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92</a:t>
            </a:fld>
            <a:endParaRPr lang="el-GR"/>
          </a:p>
        </p:txBody>
      </p:sp>
    </p:spTree>
    <p:extLst>
      <p:ext uri="{BB962C8B-B14F-4D97-AF65-F5344CB8AC3E}">
        <p14:creationId xmlns:p14="http://schemas.microsoft.com/office/powerpoint/2010/main" val="36442130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93</a:t>
            </a:fld>
            <a:endParaRPr lang="el-GR"/>
          </a:p>
        </p:txBody>
      </p:sp>
    </p:spTree>
    <p:extLst>
      <p:ext uri="{BB962C8B-B14F-4D97-AF65-F5344CB8AC3E}">
        <p14:creationId xmlns:p14="http://schemas.microsoft.com/office/powerpoint/2010/main" val="10990925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000" b="1" kern="1200">
                <a:solidFill>
                  <a:schemeClr val="tx1"/>
                </a:solidFill>
                <a:effectLst/>
                <a:latin typeface="+mn-lt"/>
              </a:rPr>
              <a:t>Υποβάλετε σε ανάλυση SWOT (Strengths, Weaknesses, Opportunities, Threats) κάθε σχέδιο δράσης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000" kern="1200">
                <a:solidFill>
                  <a:schemeClr val="tx1"/>
                </a:solidFill>
                <a:effectLst/>
                <a:latin typeface="+mn-lt"/>
              </a:rPr>
              <a:t>Προς το τέλος της ημέρας θα μπορούσατε να έχετε μικρές παρουσιάσεις στις οποίες οι καταρτιζόμενοι μιλούν για τα σχέδια δράσεις τους. Οι υπόλοιποι καταρτιζόμενοι και οι εκπαιδευτές αξιολογούν τα SWOT: σχολιάζουν τα δυνατά και τα αδύνατα σημεία του σχεδίου δράσης· σχολιάζουν τις ευκαιρίες που παρουσιάζονται,</a:t>
            </a:r>
            <a:r>
              <a:rPr lang="el-GR"/>
              <a:t> </a:t>
            </a:r>
            <a:r>
              <a:rPr lang="el-GR" sz="1000" kern="1200">
                <a:solidFill>
                  <a:schemeClr val="tx1"/>
                </a:solidFill>
                <a:effectLst/>
                <a:latin typeface="+mn-lt"/>
              </a:rPr>
              <a:t>π.χ. μια προσεχή τοπική εκδήλωση προς αξιοποίηση (π.χ. διακοπές λόγω θρησκευτικής εορτής), ταμεία προς χρήση, συγκεκριμένα δωρεάν διαδικτυακά εργαλεία προς χρήση, σχέσεις με τον ιδιωτικό τομέα προς αξιοποίηση· σχολιάζουν τις απειλές, π.χ. εύρεση αξιόλογων δράσεων, διατήρηση της χρηματοδότησης, εξασφάλιση της συμμετοχής εργαζομένων σε άλλες ΟΚΠ.</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94</a:t>
            </a:fld>
            <a:endParaRPr lang="el-GR"/>
          </a:p>
        </p:txBody>
      </p:sp>
    </p:spTree>
    <p:extLst>
      <p:ext uri="{BB962C8B-B14F-4D97-AF65-F5344CB8AC3E}">
        <p14:creationId xmlns:p14="http://schemas.microsoft.com/office/powerpoint/2010/main" val="12277915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a:t>https://www.youtube.com/watch?feature=player_embedded&amp;v=YpKAtk5C0lM</a:t>
            </a:r>
          </a:p>
          <a:p>
            <a:endParaRPr lang="el-GR" sz="1000"/>
          </a:p>
          <a:p>
            <a:r>
              <a:rPr lang="el-GR" sz="1000"/>
              <a:t>https://www.youtube.com/nonprofits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96</a:t>
            </a:fld>
            <a:endParaRPr lang="el-GR"/>
          </a:p>
        </p:txBody>
      </p:sp>
    </p:spTree>
    <p:extLst>
      <p:ext uri="{BB962C8B-B14F-4D97-AF65-F5344CB8AC3E}">
        <p14:creationId xmlns:p14="http://schemas.microsoft.com/office/powerpoint/2010/main" val="31653814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98</a:t>
            </a:fld>
            <a:endParaRPr lang="el-GR"/>
          </a:p>
        </p:txBody>
      </p:sp>
    </p:spTree>
    <p:extLst>
      <p:ext uri="{BB962C8B-B14F-4D97-AF65-F5344CB8AC3E}">
        <p14:creationId xmlns:p14="http://schemas.microsoft.com/office/powerpoint/2010/main" val="30881457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a:t>Αυτός ο κατάλογος με τα εργαλεία, τα μαθήματα και τα εγχειρίδια θα αποσταλεί σε μορφή Word σε όλους τους συμμετέχοντες.</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99</a:t>
            </a:fld>
            <a:endParaRPr lang="el-GR"/>
          </a:p>
        </p:txBody>
      </p:sp>
    </p:spTree>
    <p:extLst>
      <p:ext uri="{BB962C8B-B14F-4D97-AF65-F5344CB8AC3E}">
        <p14:creationId xmlns:p14="http://schemas.microsoft.com/office/powerpoint/2010/main" val="41380415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l-GR" sz="1000" u="sng">
                <a:hlinkClick r:id="rId3"/>
              </a:rPr>
              <a:t>http://www.strategicdialogue.org/wp-content/uploads/2016/06/OCCI-Counterspeech-Information-Pack-English.pdf</a:t>
            </a:r>
            <a:endParaRPr lang="el-GR" sz="1000"/>
          </a:p>
          <a:p>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100</a:t>
            </a:fld>
            <a:endParaRPr lang="el-GR"/>
          </a:p>
        </p:txBody>
      </p:sp>
    </p:spTree>
    <p:extLst>
      <p:ext uri="{BB962C8B-B14F-4D97-AF65-F5344CB8AC3E}">
        <p14:creationId xmlns:p14="http://schemas.microsoft.com/office/powerpoint/2010/main" val="8794687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a:t>Institute of Strategic Dialogue ISD, 2016 </a:t>
            </a:r>
          </a:p>
          <a:p>
            <a:r>
              <a:rPr lang="el-GR" sz="1000"/>
              <a:t>http://www.strategicdialogue.org/wp-content/uploads/2016/06/Counter-narrative-Handbook_1.pdf</a:t>
            </a:r>
          </a:p>
          <a:p>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101</a:t>
            </a:fld>
            <a:endParaRPr lang="el-GR"/>
          </a:p>
        </p:txBody>
      </p:sp>
    </p:spTree>
    <p:extLst>
      <p:ext uri="{BB962C8B-B14F-4D97-AF65-F5344CB8AC3E}">
        <p14:creationId xmlns:p14="http://schemas.microsoft.com/office/powerpoint/2010/main" val="4228070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b="1"/>
              <a:t>Ερώτηση προς τους συμμετέχοντες: Σε πόσα κανάλια του YouTube έχετε εγγραφεί; Τι είδους βίντεο παρακολουθείτε κυρίως;</a:t>
            </a:r>
          </a:p>
          <a:p>
            <a:endParaRPr lang="el-GR" sz="1000"/>
          </a:p>
          <a:p>
            <a:r>
              <a:rPr lang="el-GR" sz="1000"/>
              <a:t>Το YouTube είναι το δεύτερο μεγαλύτερο μέσο κοινωνικής δικτύωσης στον κόσμο. Άρα είναι ο τόπος στον οποίο πολλοί αρχίζουν να αναζητούν εξτρεμιστικό περιεχόμενο.</a:t>
            </a:r>
          </a:p>
          <a:p>
            <a:endParaRPr lang="el-GR" sz="1000"/>
          </a:p>
          <a:p>
            <a:r>
              <a:rPr lang="el-GR" sz="1000"/>
              <a:t>Αν είστε εκπαιδευτικό ίδρυμα: Πώς ισορροπείτε τη σοβαρή διδασκαλία με τη διασκέδαση; Το περισσότερο υλικό στο YouTube είναι εκπαιδευτικό. Για παράδειγμα, η σειρά </a:t>
            </a:r>
            <a:r>
              <a:rPr lang="el-GR" sz="1000" i="1"/>
              <a:t>Animate – How to help every child fulfill their potential?</a:t>
            </a:r>
          </a:p>
          <a:p>
            <a:endParaRPr lang="el-GR" sz="1000" baseline="0"/>
          </a:p>
          <a:p>
            <a:r>
              <a:rPr lang="el-GR" sz="1000" baseline="0"/>
              <a:t>Όταν καταστρώνετε μια στρατηγική επικοινωνίας με αυτές τις ομάδες σε κίνδυνο, ίσως είναι χρήσιμο να έχετε κι εσείς παρουσία στην πλατφόρμα του YouTube.</a:t>
            </a:r>
          </a:p>
          <a:p>
            <a:r>
              <a:rPr lang="el-GR" sz="1000" baseline="0"/>
              <a:t>Έχοντας καλοφτιαγμένο υλικό, ίσως καταφέρετε να μπείτε στον </a:t>
            </a:r>
            <a:r>
              <a:rPr lang="el-GR" sz="1000" b="1" u="sng" baseline="0"/>
              <a:t>Θάλαμο Αντήχησης</a:t>
            </a:r>
            <a:r>
              <a:rPr lang="el-GR" sz="1000" baseline="0"/>
              <a:t> των ατόμων που ανήκουν στο στοχευμένο ακροατήριό σας.</a:t>
            </a:r>
          </a:p>
          <a:p>
            <a:endParaRPr lang="el-GR" sz="1000" baseline="0"/>
          </a:p>
          <a:p>
            <a:r>
              <a:rPr lang="el-GR" sz="1000" baseline="0"/>
              <a:t>ΔΕΝ είναι δύσκολο να φτιάξετε ένα βίντεο στο YouTube. Όλοι μπορούν να το κάνουν με ένα smartphone ή tablet. </a:t>
            </a:r>
          </a:p>
          <a:p>
            <a:endParaRPr lang="el-GR" sz="1000" baseline="0"/>
          </a:p>
          <a:p>
            <a:r>
              <a:rPr lang="el-GR" sz="1000" baseline="0"/>
              <a:t>Διατίθενται διάφορες εφαρμογές για τη βιντεοσκόπηση, την επεξεργασία και τον εξωραϊσμό των παραγωγών σας.</a:t>
            </a:r>
          </a:p>
          <a:p>
            <a:r>
              <a:rPr lang="el-GR" sz="1000" baseline="0"/>
              <a:t>Τα περισσότερα μπορείτε να τα κάνετε ακόμη και σε μια κινητή συσκευή.</a:t>
            </a:r>
          </a:p>
          <a:p>
            <a:endParaRPr lang="el-GR" sz="1000" baseline="0"/>
          </a:p>
          <a:p>
            <a:r>
              <a:rPr lang="el-GR" sz="1000" baseline="0"/>
              <a:t>Η απλότητα και μια δόση ερασιτεχνισμού στην παραγωγή μπορεί ακόμη και να κάνει το βίντεό σας πιο πιστευτό.</a:t>
            </a:r>
          </a:p>
          <a:p>
            <a:r>
              <a:rPr lang="el-GR" sz="1000" baseline="0"/>
              <a:t>Αν δουν οι θεατές ότι δεν είστε επαγγελματίας κινηματογραφιστής, δεν είναι πρόβλημα αλλά πλεονέκτημα.</a:t>
            </a:r>
          </a:p>
          <a:p>
            <a:r>
              <a:rPr lang="el-GR" sz="1000" baseline="0"/>
              <a:t>Τονίζει την αυθεντικότητα του μηνύματός σας και το κάνει πολύ πιο προσωπικό. </a:t>
            </a:r>
          </a:p>
          <a:p>
            <a:r>
              <a:rPr lang="el-GR" sz="1000" baseline="0"/>
              <a:t>Ό,τι είναι «προσωπικό» έχει επιτυχία στο YouTube. Μπαίνετε σε διάλογο με άτομα που ενδιαφέρονται για εσάς και που προσμένουν να ενδιαφερθείτε για εκείνα –παρουσιάζοντας τον εαυτό σας.</a:t>
            </a:r>
          </a:p>
          <a:p>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10</a:t>
            </a:fld>
            <a:endParaRPr lang="el-GR"/>
          </a:p>
        </p:txBody>
      </p:sp>
    </p:spTree>
    <p:extLst>
      <p:ext uri="{BB962C8B-B14F-4D97-AF65-F5344CB8AC3E}">
        <p14:creationId xmlns:p14="http://schemas.microsoft.com/office/powerpoint/2010/main" val="17560453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b="1"/>
              <a:t>www.counternarratives.org</a:t>
            </a:r>
          </a:p>
          <a:p>
            <a:r>
              <a:rPr lang="el-GR" sz="1000" kern="1200">
                <a:solidFill>
                  <a:schemeClr val="tx1"/>
                </a:solidFill>
                <a:effectLst/>
                <a:latin typeface="+mn-lt"/>
              </a:rPr>
              <a:t>Μια διαδικτυακή εργαλειοθήκη που βοηθά στη δημιουργία αντίθετης ρητορικής, αντίθετων ή εναλλακτικών αφηγήσεων</a:t>
            </a:r>
            <a:endParaRPr lang="el-GR" sz="1000"/>
          </a:p>
          <a:p>
            <a:endParaRPr lang="el-GR" sz="1000"/>
          </a:p>
          <a:p>
            <a:r>
              <a:rPr lang="el-GR" sz="1000"/>
              <a:t>Ο οδηγός διατίθεται δωρεάν </a:t>
            </a:r>
          </a:p>
          <a:p>
            <a:r>
              <a:rPr lang="el-GR" sz="1000"/>
              <a:t>Βασικός οδηγός για όσους έχουν λίγη ή δεν έχουν καθόλου εμπειρία στις εκστρατείες με αντίθετη αφήγηση</a:t>
            </a:r>
          </a:p>
          <a:p>
            <a:r>
              <a:rPr lang="el-GR" sz="1000"/>
              <a:t>Έχει χρηματοδοτηθεί από το Facebook και πηγή έμπνευσής του ήταν ένα πιλοτικό έργο του Jigsaw (πρώην Google Ideas)</a:t>
            </a:r>
          </a:p>
          <a:p>
            <a:endParaRPr lang="el-GR" sz="1000" kern="1200">
              <a:solidFill>
                <a:schemeClr val="tx1"/>
              </a:solidFill>
              <a:effectLst/>
              <a:latin typeface="+mn-lt"/>
              <a:ea typeface="+mn-ea"/>
              <a:cs typeface="+mn-cs"/>
            </a:endParaRPr>
          </a:p>
          <a:p>
            <a:r>
              <a:rPr lang="el-GR" sz="1000" kern="1200">
                <a:solidFill>
                  <a:schemeClr val="tx1"/>
                </a:solidFill>
                <a:effectLst/>
                <a:latin typeface="+mn-lt"/>
              </a:rPr>
              <a:t>Ο παρακάτω σύνδεσμος οδηγεί στη σελίδα του Facebook για μικρομεσαίες επιχειρήσεις, που δείχνει τα διάφορα εργαλεία που μπορούν να χρησιμοποιούν οι επιχειρήσεις στο Facebook για να στηρίξουν τον σκοπό τους. </a:t>
            </a:r>
            <a:endParaRPr lang="el-GR" sz="1000" kern="1200">
              <a:solidFill>
                <a:schemeClr val="tx1"/>
              </a:solidFill>
              <a:effectLst/>
              <a:latin typeface="+mn-lt"/>
              <a:ea typeface="+mn-ea"/>
              <a:cs typeface="+mn-cs"/>
            </a:endParaRPr>
          </a:p>
          <a:p>
            <a:r>
              <a:rPr lang="el-GR" sz="1000" u="sng" kern="1200">
                <a:solidFill>
                  <a:schemeClr val="tx1"/>
                </a:solidFill>
                <a:effectLst/>
                <a:latin typeface="+mn-lt"/>
                <a:hlinkClick r:id="rId3"/>
              </a:rPr>
              <a:t>https://www.facebook.com/blueprint?attachment_canonical_url=https%3A%2F%2Fwww.facebook.com%2Fblueprint</a:t>
            </a:r>
            <a:endParaRPr lang="el-GR" sz="1000" kern="1200">
              <a:solidFill>
                <a:schemeClr val="tx1"/>
              </a:solidFill>
              <a:effectLst/>
              <a:latin typeface="+mn-lt"/>
              <a:ea typeface="+mn-ea"/>
              <a:cs typeface="+mn-cs"/>
            </a:endParaRPr>
          </a:p>
          <a:p>
            <a:r>
              <a:rPr lang="el-GR" sz="1000" kern="1200">
                <a:solidFill>
                  <a:schemeClr val="tx1"/>
                </a:solidFill>
                <a:effectLst/>
                <a:latin typeface="+mn-lt"/>
              </a:rPr>
              <a:t> </a:t>
            </a:r>
            <a:endParaRPr lang="el-GR" sz="1000" kern="1200">
              <a:solidFill>
                <a:schemeClr val="tx1"/>
              </a:solidFill>
              <a:effectLst/>
              <a:latin typeface="+mn-lt"/>
              <a:ea typeface="+mn-ea"/>
              <a:cs typeface="+mn-cs"/>
            </a:endParaRPr>
          </a:p>
          <a:p>
            <a:r>
              <a:rPr lang="el-GR" sz="1000" kern="1200">
                <a:solidFill>
                  <a:schemeClr val="tx1"/>
                </a:solidFill>
                <a:effectLst/>
                <a:latin typeface="+mn-lt"/>
              </a:rPr>
              <a:t>Ένα μικρό 10σέλιδο εγχειρίδιο για τη διαδικτυακή προσέλκυση ενδιαφέροντος στην αντίθετη ρητορική με χρήση της πρωτοβουλίας Facebook Online Civil Courage Initiative (διατίθεται στα Αγγλικά, στα Γαλλικά και στα Γερμανικά):</a:t>
            </a:r>
            <a:endParaRPr lang="el-GR" sz="1000" kern="1200">
              <a:solidFill>
                <a:schemeClr val="tx1"/>
              </a:solidFill>
              <a:effectLst/>
              <a:latin typeface="+mn-lt"/>
              <a:ea typeface="+mn-ea"/>
              <a:cs typeface="+mn-cs"/>
            </a:endParaRPr>
          </a:p>
          <a:p>
            <a:r>
              <a:rPr lang="el-GR" sz="1000" u="sng" kern="1200">
                <a:solidFill>
                  <a:schemeClr val="tx1"/>
                </a:solidFill>
                <a:effectLst/>
                <a:latin typeface="+mn-lt"/>
                <a:hlinkClick r:id="rId4"/>
              </a:rPr>
              <a:t>http://www.strategicdialogue.org/wp-content/uploads/2016/06/OCCI-Counterspeech-Information-Pack-English.pdf</a:t>
            </a:r>
            <a:endParaRPr lang="el-GR" sz="1000" kern="1200">
              <a:solidFill>
                <a:schemeClr val="tx1"/>
              </a:solidFill>
              <a:effectLst/>
              <a:latin typeface="+mn-lt"/>
              <a:ea typeface="+mn-ea"/>
              <a:cs typeface="+mn-cs"/>
            </a:endParaRPr>
          </a:p>
          <a:p>
            <a:r>
              <a:rPr lang="el-GR" sz="1000" kern="1200">
                <a:solidFill>
                  <a:schemeClr val="tx1"/>
                </a:solidFill>
                <a:effectLst/>
                <a:latin typeface="+mn-lt"/>
              </a:rPr>
              <a:t> </a:t>
            </a:r>
            <a:endParaRPr lang="el-GR" sz="1000" kern="1200">
              <a:solidFill>
                <a:schemeClr val="tx1"/>
              </a:solidFill>
              <a:effectLst/>
              <a:latin typeface="+mn-lt"/>
              <a:ea typeface="+mn-ea"/>
              <a:cs typeface="+mn-cs"/>
            </a:endParaRPr>
          </a:p>
          <a:p>
            <a:r>
              <a:rPr lang="el-GR" sz="1000" kern="1200">
                <a:solidFill>
                  <a:schemeClr val="tx1"/>
                </a:solidFill>
                <a:effectLst/>
                <a:latin typeface="+mn-lt"/>
              </a:rPr>
              <a:t>Σχετικά με την παρακολούθηση και την αξιολόγηση της αντίθετης ρητορικής</a:t>
            </a:r>
            <a:endParaRPr lang="el-GR" sz="1000" kern="1200">
              <a:solidFill>
                <a:schemeClr val="tx1"/>
              </a:solidFill>
              <a:effectLst/>
              <a:latin typeface="+mn-lt"/>
              <a:ea typeface="+mn-ea"/>
              <a:cs typeface="+mn-cs"/>
            </a:endParaRPr>
          </a:p>
          <a:p>
            <a:r>
              <a:rPr lang="el-GR" sz="1000" u="sng" kern="1200">
                <a:solidFill>
                  <a:schemeClr val="tx1"/>
                </a:solidFill>
                <a:effectLst/>
                <a:latin typeface="+mn-lt"/>
                <a:hlinkClick r:id="rId5"/>
              </a:rPr>
              <a:t>http://www.strategicdialogue.org/wp-content/uploads/2016/12/CN-Monitoring-and-Evaluation-Handbook.pdf</a:t>
            </a:r>
            <a:endParaRPr lang="el-GR" sz="10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102</a:t>
            </a:fld>
            <a:endParaRPr lang="el-GR"/>
          </a:p>
        </p:txBody>
      </p:sp>
    </p:spTree>
    <p:extLst>
      <p:ext uri="{BB962C8B-B14F-4D97-AF65-F5344CB8AC3E}">
        <p14:creationId xmlns:p14="http://schemas.microsoft.com/office/powerpoint/2010/main" val="22618662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a:t>Marjolein</a:t>
            </a:r>
            <a:endParaRPr lang="el-GR" dirty="0"/>
          </a:p>
        </p:txBody>
      </p:sp>
      <p:sp>
        <p:nvSpPr>
          <p:cNvPr id="4" name="Tijdelijke aanduiding voor koptekst 3"/>
          <p:cNvSpPr>
            <a:spLocks noGrp="1"/>
          </p:cNvSpPr>
          <p:nvPr>
            <p:ph type="hdr" sz="quarter" idx="10"/>
          </p:nvPr>
        </p:nvSpPr>
        <p:spPr/>
        <p:txBody>
          <a:bodyPr/>
          <a:lstStyle/>
          <a:p>
            <a:r>
              <a:rPr lang="el-GR"/>
              <a:t>Υπόβαθρο και πρόοδος του RAN</a:t>
            </a:r>
          </a:p>
        </p:txBody>
      </p:sp>
      <p:sp>
        <p:nvSpPr>
          <p:cNvPr id="5" name="Tijdelijke aanduiding voor datum 4"/>
          <p:cNvSpPr>
            <a:spLocks noGrp="1"/>
          </p:cNvSpPr>
          <p:nvPr>
            <p:ph type="dt"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97BC104-534D-411C-95CB-C54A25B08231}" type="slidenum">
              <a:rPr lang="nl-NL" smtClean="0"/>
              <a:t>103</a:t>
            </a:fld>
            <a:endParaRPr lang="el-GR"/>
          </a:p>
        </p:txBody>
      </p:sp>
    </p:spTree>
    <p:extLst>
      <p:ext uri="{BB962C8B-B14F-4D97-AF65-F5344CB8AC3E}">
        <p14:creationId xmlns:p14="http://schemas.microsoft.com/office/powerpoint/2010/main" val="17002857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a:t>Marjolein</a:t>
            </a:r>
            <a:endParaRPr lang="el-GR" dirty="0"/>
          </a:p>
        </p:txBody>
      </p:sp>
      <p:sp>
        <p:nvSpPr>
          <p:cNvPr id="4" name="Tijdelijke aanduiding voor koptekst 3"/>
          <p:cNvSpPr>
            <a:spLocks noGrp="1"/>
          </p:cNvSpPr>
          <p:nvPr>
            <p:ph type="hdr" sz="quarter" idx="10"/>
          </p:nvPr>
        </p:nvSpPr>
        <p:spPr/>
        <p:txBody>
          <a:bodyPr/>
          <a:lstStyle/>
          <a:p>
            <a:r>
              <a:rPr lang="el-GR"/>
              <a:t>Υπόβαθρο και πρόοδος του RAN</a:t>
            </a:r>
          </a:p>
        </p:txBody>
      </p:sp>
      <p:sp>
        <p:nvSpPr>
          <p:cNvPr id="5" name="Tijdelijke aanduiding voor datum 4"/>
          <p:cNvSpPr>
            <a:spLocks noGrp="1"/>
          </p:cNvSpPr>
          <p:nvPr>
            <p:ph type="dt"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97BC104-534D-411C-95CB-C54A25B08231}" type="slidenum">
              <a:rPr lang="nl-NL" smtClean="0"/>
              <a:t>104</a:t>
            </a:fld>
            <a:endParaRPr lang="el-GR"/>
          </a:p>
        </p:txBody>
      </p:sp>
    </p:spTree>
    <p:extLst>
      <p:ext uri="{BB962C8B-B14F-4D97-AF65-F5344CB8AC3E}">
        <p14:creationId xmlns:p14="http://schemas.microsoft.com/office/powerpoint/2010/main" val="35954345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koptekst 3"/>
          <p:cNvSpPr>
            <a:spLocks noGrp="1"/>
          </p:cNvSpPr>
          <p:nvPr>
            <p:ph type="hdr" sz="quarter" idx="10"/>
          </p:nvPr>
        </p:nvSpPr>
        <p:spPr/>
        <p:txBody>
          <a:bodyPr/>
          <a:lstStyle/>
          <a:p>
            <a:r>
              <a:rPr lang="el-GR"/>
              <a:t>Υπόβαθρο και πρόοδος του RAN</a:t>
            </a:r>
          </a:p>
        </p:txBody>
      </p:sp>
      <p:sp>
        <p:nvSpPr>
          <p:cNvPr id="5" name="Tijdelijke aanduiding voor datum 4"/>
          <p:cNvSpPr>
            <a:spLocks noGrp="1"/>
          </p:cNvSpPr>
          <p:nvPr>
            <p:ph type="dt"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97BC104-534D-411C-95CB-C54A25B08231}" type="slidenum">
              <a:rPr lang="nl-NL" smtClean="0"/>
              <a:t>105</a:t>
            </a:fld>
            <a:endParaRPr lang="el-GR"/>
          </a:p>
        </p:txBody>
      </p:sp>
    </p:spTree>
    <p:extLst>
      <p:ext uri="{BB962C8B-B14F-4D97-AF65-F5344CB8AC3E}">
        <p14:creationId xmlns:p14="http://schemas.microsoft.com/office/powerpoint/2010/main" val="39995217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sz="2400" dirty="0">
              <a:solidFill>
                <a:srgbClr val="002060"/>
              </a:solidFill>
              <a:latin typeface="Trebuchet MS" panose="020B0603020202020204" pitchFamily="34" charset="0"/>
            </a:endParaRPr>
          </a:p>
        </p:txBody>
      </p:sp>
      <p:sp>
        <p:nvSpPr>
          <p:cNvPr id="4" name="Tijdelijke aanduiding voor koptekst 3"/>
          <p:cNvSpPr>
            <a:spLocks noGrp="1"/>
          </p:cNvSpPr>
          <p:nvPr>
            <p:ph type="hdr" sz="quarter" idx="10"/>
          </p:nvPr>
        </p:nvSpPr>
        <p:spPr/>
        <p:txBody>
          <a:bodyPr/>
          <a:lstStyle/>
          <a:p>
            <a:r>
              <a:rPr lang="el-GR"/>
              <a:t>Υπόβαθρο και πρόοδος του RAN</a:t>
            </a:r>
          </a:p>
        </p:txBody>
      </p:sp>
      <p:sp>
        <p:nvSpPr>
          <p:cNvPr id="5" name="Tijdelijke aanduiding voor datum 4"/>
          <p:cNvSpPr>
            <a:spLocks noGrp="1"/>
          </p:cNvSpPr>
          <p:nvPr>
            <p:ph type="dt"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97BC104-534D-411C-95CB-C54A25B08231}" type="slidenum">
              <a:rPr lang="nl-NL" smtClean="0"/>
              <a:t>106</a:t>
            </a:fld>
            <a:endParaRPr lang="el-GR"/>
          </a:p>
        </p:txBody>
      </p:sp>
    </p:spTree>
    <p:extLst>
      <p:ext uri="{BB962C8B-B14F-4D97-AF65-F5344CB8AC3E}">
        <p14:creationId xmlns:p14="http://schemas.microsoft.com/office/powerpoint/2010/main" val="9616524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sz="2400" dirty="0">
              <a:solidFill>
                <a:srgbClr val="002060"/>
              </a:solidFill>
              <a:latin typeface="Trebuchet MS" panose="020B0603020202020204" pitchFamily="34" charset="0"/>
            </a:endParaRPr>
          </a:p>
        </p:txBody>
      </p:sp>
      <p:sp>
        <p:nvSpPr>
          <p:cNvPr id="4" name="Tijdelijke aanduiding voor koptekst 3"/>
          <p:cNvSpPr>
            <a:spLocks noGrp="1"/>
          </p:cNvSpPr>
          <p:nvPr>
            <p:ph type="hdr" sz="quarter" idx="10"/>
          </p:nvPr>
        </p:nvSpPr>
        <p:spPr/>
        <p:txBody>
          <a:bodyPr/>
          <a:lstStyle/>
          <a:p>
            <a:r>
              <a:rPr lang="el-GR"/>
              <a:t>Υπόβαθρο και πρόοδος του RAN</a:t>
            </a:r>
          </a:p>
        </p:txBody>
      </p:sp>
      <p:sp>
        <p:nvSpPr>
          <p:cNvPr id="5" name="Tijdelijke aanduiding voor datum 4"/>
          <p:cNvSpPr>
            <a:spLocks noGrp="1"/>
          </p:cNvSpPr>
          <p:nvPr>
            <p:ph type="dt"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97BC104-534D-411C-95CB-C54A25B08231}" type="slidenum">
              <a:rPr lang="nl-NL" smtClean="0"/>
              <a:t>107</a:t>
            </a:fld>
            <a:endParaRPr lang="el-GR"/>
          </a:p>
        </p:txBody>
      </p:sp>
    </p:spTree>
    <p:extLst>
      <p:ext uri="{BB962C8B-B14F-4D97-AF65-F5344CB8AC3E}">
        <p14:creationId xmlns:p14="http://schemas.microsoft.com/office/powerpoint/2010/main" val="19525683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b="1" i="0" u="none" strike="noStrike" kern="1200" baseline="0">
                <a:solidFill>
                  <a:schemeClr val="tx1"/>
                </a:solidFill>
                <a:latin typeface="+mn-lt"/>
              </a:rPr>
              <a:t>Mohamed El Bachiri</a:t>
            </a:r>
            <a:r>
              <a:rPr lang="el-GR"/>
              <a:t> </a:t>
            </a:r>
          </a:p>
          <a:p>
            <a:r>
              <a:rPr lang="el-GR" sz="1200" kern="1200">
                <a:solidFill>
                  <a:schemeClr val="tx1"/>
                </a:solidFill>
                <a:effectLst/>
                <a:latin typeface="+mn-lt"/>
              </a:rPr>
              <a:t>Jihad of love  - κυκλοφορεί και σε βιβλίο</a:t>
            </a:r>
            <a:endParaRPr lang="el-GR" sz="1200" kern="1200">
              <a:solidFill>
                <a:schemeClr val="tx1"/>
              </a:solidFill>
              <a:effectLst/>
              <a:latin typeface="+mn-lt"/>
              <a:ea typeface="+mn-ea"/>
              <a:cs typeface="+mn-cs"/>
            </a:endParaRPr>
          </a:p>
          <a:p>
            <a:r>
              <a:rPr lang="el-GR" sz="1200" u="sng" kern="1200">
                <a:solidFill>
                  <a:schemeClr val="tx1"/>
                </a:solidFill>
                <a:effectLst/>
                <a:latin typeface="+mn-lt"/>
                <a:hlinkClick r:id="rId3"/>
              </a:rPr>
              <a:t>https://t.co/KIn4Wv78ZI</a:t>
            </a:r>
            <a:endParaRPr lang="el-GR" sz="1200" kern="1200">
              <a:solidFill>
                <a:schemeClr val="tx1"/>
              </a:solidFill>
              <a:effectLst/>
              <a:latin typeface="+mn-lt"/>
              <a:ea typeface="+mn-ea"/>
              <a:cs typeface="+mn-cs"/>
            </a:endParaRPr>
          </a:p>
          <a:p>
            <a:r>
              <a:rPr lang="el-GR" sz="1200" kern="1200">
                <a:solidFill>
                  <a:schemeClr val="tx1"/>
                </a:solidFill>
                <a:effectLst/>
                <a:latin typeface="+mn-lt"/>
              </a:rPr>
              <a:t> </a:t>
            </a:r>
          </a:p>
          <a:p>
            <a:endParaRPr lang="el-G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108</a:t>
            </a:fld>
            <a:endParaRPr lang="el-GR"/>
          </a:p>
        </p:txBody>
      </p:sp>
    </p:spTree>
    <p:extLst>
      <p:ext uri="{BB962C8B-B14F-4D97-AF65-F5344CB8AC3E}">
        <p14:creationId xmlns:p14="http://schemas.microsoft.com/office/powerpoint/2010/main" val="27696618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b="1"/>
              <a:t>Παράδειγμα αξιόπιστου πομπού:</a:t>
            </a:r>
          </a:p>
          <a:p>
            <a:r>
              <a:rPr lang="el-GR" sz="1000"/>
              <a:t>Στο YouTube θα βρείτε πολλά βίντεο με οδηγίες από μαύρες γυναίκες για το πώς να φτιάχνετε τα μαλλιά σας. Μιλάνε για θέματα όπως πώς να βάλετε εξτένσιον, πώς να κάνετε μπούκλες και πώς να τροποποιήσετε περούκες. Αυτά τα βίντεο τα ανεβάζουν στο YouTube γυναίκες που παρατήρησαν ότι η τηλεόραση δεν μετέδιδε τέτοια προγράμματα ομορφιάς. Τα κανάλια αγνοούσαν το ενδιαφέρον των μαύρων γυναικών για τις συμβουλές ομορφιάς.</a:t>
            </a:r>
          </a:p>
          <a:p>
            <a:r>
              <a:rPr lang="el-GR" sz="1000" baseline="0"/>
              <a:t>Έτσι, γυναίκες από το «στοχευμένο ακροατήριο» άρχισαν να φτιάχνουν αυτά τα μαθήματα μόνες τους. Αυτό τους προσδίδει μεγάλη αξιοπιστία. </a:t>
            </a:r>
            <a:endParaRPr lang="el-GR" sz="1000"/>
          </a:p>
          <a:p>
            <a:endParaRPr lang="el-GR" sz="1000"/>
          </a:p>
          <a:p>
            <a:r>
              <a:rPr lang="el-GR" sz="1000"/>
              <a:t>https://youtu.be/HbFgSQLO04E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109</a:t>
            </a:fld>
            <a:endParaRPr lang="el-GR"/>
          </a:p>
        </p:txBody>
      </p:sp>
    </p:spTree>
    <p:extLst>
      <p:ext uri="{BB962C8B-B14F-4D97-AF65-F5344CB8AC3E}">
        <p14:creationId xmlns:p14="http://schemas.microsoft.com/office/powerpoint/2010/main" val="11127933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b="1" u="sng"/>
              <a:t>Παράδειγμα αξιόπιστης φωνής</a:t>
            </a:r>
          </a:p>
          <a:p>
            <a:pPr marL="0" marR="0" indent="0" algn="l" defTabSz="914400" rtl="0" eaLnBrk="1" fontAlgn="auto" latinLnBrk="0" hangingPunct="1">
              <a:lnSpc>
                <a:spcPct val="100000"/>
              </a:lnSpc>
              <a:spcBef>
                <a:spcPts val="0"/>
              </a:spcBef>
              <a:spcAft>
                <a:spcPts val="0"/>
              </a:spcAft>
              <a:buClrTx/>
              <a:buSzTx/>
              <a:buFontTx/>
              <a:buNone/>
              <a:tabLst/>
              <a:defRPr/>
            </a:pPr>
            <a:r>
              <a:rPr lang="el-GR" sz="1000" kern="1200">
                <a:solidFill>
                  <a:schemeClr val="tx1"/>
                </a:solidFill>
                <a:effectLst/>
                <a:latin typeface="+mn-lt"/>
              </a:rPr>
              <a:t>Humza</a:t>
            </a:r>
            <a:r>
              <a:rPr lang="el-GR"/>
              <a:t> </a:t>
            </a:r>
            <a:r>
              <a:rPr lang="el-GR" sz="1000" kern="1200">
                <a:solidFill>
                  <a:schemeClr val="tx1"/>
                </a:solidFill>
                <a:effectLst/>
                <a:latin typeface="+mn-lt"/>
              </a:rPr>
              <a:t>Arshad: </a:t>
            </a:r>
            <a:r>
              <a:rPr lang="el-GR" sz="1000" b="0" i="0" u="none" strike="noStrike" baseline="0"/>
              <a:t>Badmans World 14 | New Scotland Yard | Humza Productions</a:t>
            </a:r>
            <a:endParaRPr lang="el-GR" sz="1000" kern="1200">
              <a:solidFill>
                <a:schemeClr val="tx1"/>
              </a:solidFill>
              <a:effectLst/>
              <a:latin typeface="+mn-lt"/>
              <a:ea typeface="+mn-ea"/>
              <a:cs typeface="+mn-cs"/>
            </a:endParaRPr>
          </a:p>
          <a:p>
            <a:r>
              <a:rPr lang="el-GR" sz="1000"/>
              <a:t>https://www.youtube.com/watch?v=Q-7ACpHnLfk</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000" b="0" i="0" u="none" strike="noStrike" baseline="0"/>
          </a:p>
          <a:p>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110</a:t>
            </a:fld>
            <a:endParaRPr lang="el-GR"/>
          </a:p>
        </p:txBody>
      </p:sp>
    </p:spTree>
    <p:extLst>
      <p:ext uri="{BB962C8B-B14F-4D97-AF65-F5344CB8AC3E}">
        <p14:creationId xmlns:p14="http://schemas.microsoft.com/office/powerpoint/2010/main" val="1445800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sz="1000" b="1" kern="1200">
                <a:solidFill>
                  <a:schemeClr val="tx1"/>
                </a:solidFill>
                <a:effectLst/>
                <a:latin typeface="+mn-lt"/>
              </a:rPr>
              <a:t>Donate</a:t>
            </a:r>
            <a:r>
              <a:rPr lang="el-GR"/>
              <a:t> </a:t>
            </a:r>
            <a:r>
              <a:rPr lang="el-GR" sz="1000" b="1" kern="1200">
                <a:solidFill>
                  <a:schemeClr val="tx1"/>
                </a:solidFill>
                <a:effectLst/>
                <a:latin typeface="+mn-lt"/>
              </a:rPr>
              <a:t>the</a:t>
            </a:r>
            <a:r>
              <a:rPr lang="el-GR"/>
              <a:t> </a:t>
            </a:r>
            <a:r>
              <a:rPr lang="el-GR" sz="1000" b="1" kern="1200">
                <a:solidFill>
                  <a:schemeClr val="tx1"/>
                </a:solidFill>
                <a:effectLst/>
                <a:latin typeface="+mn-lt"/>
              </a:rPr>
              <a:t>hate</a:t>
            </a:r>
            <a:endParaRPr lang="el-GR" sz="1000" kern="1200">
              <a:solidFill>
                <a:schemeClr val="tx1"/>
              </a:solidFill>
              <a:effectLst/>
              <a:latin typeface="+mn-lt"/>
              <a:ea typeface="+mn-ea"/>
              <a:cs typeface="+mn-cs"/>
            </a:endParaRPr>
          </a:p>
          <a:p>
            <a:r>
              <a:rPr lang="el-GR" sz="1000" kern="1200">
                <a:solidFill>
                  <a:schemeClr val="tx1"/>
                </a:solidFill>
                <a:effectLst/>
                <a:latin typeface="+mn-lt"/>
              </a:rPr>
              <a:t>Εκστρατεία στην οποία κάθε αναφερόμενο περιστατικό ρητορικής μίσους μετατρέπεται σε δωρεά για τους πρόσφυγες. </a:t>
            </a:r>
          </a:p>
          <a:p>
            <a:r>
              <a:rPr lang="el-GR" sz="1000" u="sng" kern="1200">
                <a:solidFill>
                  <a:schemeClr val="tx1"/>
                </a:solidFill>
                <a:effectLst/>
                <a:latin typeface="+mn-lt"/>
                <a:hlinkClick r:id="rId3"/>
              </a:rPr>
              <a:t>https://www.youtube.com/watch?v=ykH6peLv1wk</a:t>
            </a:r>
            <a:r>
              <a:rPr lang="el-GR" sz="1000" u="none" kern="1200">
                <a:solidFill>
                  <a:schemeClr val="tx1"/>
                </a:solidFill>
                <a:effectLst/>
                <a:latin typeface="+mn-lt"/>
              </a:rPr>
              <a:t> (το βίντεο έχει αφαιρεθεί)</a:t>
            </a:r>
          </a:p>
          <a:p>
            <a:r>
              <a:rPr lang="el-GR" sz="1000" u="sng" kern="1200">
                <a:solidFill>
                  <a:schemeClr val="tx1"/>
                </a:solidFill>
                <a:effectLst/>
                <a:latin typeface="+mn-lt"/>
                <a:hlinkClick r:id="rId4"/>
              </a:rPr>
              <a:t>http://www.hasshilft.de/index_en.html</a:t>
            </a:r>
            <a:r>
              <a:rPr lang="el-GR"/>
              <a:t> </a:t>
            </a:r>
          </a:p>
          <a:p>
            <a:endParaRPr lang="el-G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111</a:t>
            </a:fld>
            <a:endParaRPr lang="el-GR"/>
          </a:p>
        </p:txBody>
      </p:sp>
    </p:spTree>
    <p:extLst>
      <p:ext uri="{BB962C8B-B14F-4D97-AF65-F5344CB8AC3E}">
        <p14:creationId xmlns:p14="http://schemas.microsoft.com/office/powerpoint/2010/main" val="1873532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14-7-2017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79721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14-7-2017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22200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14-7-2017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78730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Allee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2CE2DE-AABD-4E4C-A8DE-DB395B58E1C9}" type="datetime1">
              <a:rPr lang="nl-NL" smtClean="0"/>
              <a:t>14-7-2017</a:t>
            </a:fld>
            <a:endParaRPr lang="nl-NL"/>
          </a:p>
        </p:txBody>
      </p:sp>
      <p:sp>
        <p:nvSpPr>
          <p:cNvPr id="5" name="Slide Number Placeholder 4"/>
          <p:cNvSpPr>
            <a:spLocks noGrp="1"/>
          </p:cNvSpPr>
          <p:nvPr>
            <p:ph type="sldNum" sz="quarter" idx="12"/>
          </p:nvPr>
        </p:nvSpPr>
        <p:spPr/>
        <p:txBody>
          <a:bodyPr/>
          <a:lstStyle/>
          <a:p>
            <a:fld id="{4314E50D-6E97-44E7-8049-26A5E9C252B9}" type="slidenum">
              <a:rPr lang="nl-NL" smtClean="0"/>
              <a:t>‹#›</a:t>
            </a:fld>
            <a:endParaRPr lang="nl-NL"/>
          </a:p>
        </p:txBody>
      </p:sp>
      <p:sp>
        <p:nvSpPr>
          <p:cNvPr id="9" name="Picture Placeholder 2"/>
          <p:cNvSpPr>
            <a:spLocks noGrp="1"/>
          </p:cNvSpPr>
          <p:nvPr>
            <p:ph type="pic" idx="1"/>
          </p:nvPr>
        </p:nvSpPr>
        <p:spPr>
          <a:xfrm>
            <a:off x="623392" y="980728"/>
            <a:ext cx="10945216" cy="410445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10" name="Text Placeholder 3"/>
          <p:cNvSpPr>
            <a:spLocks noGrp="1"/>
          </p:cNvSpPr>
          <p:nvPr>
            <p:ph type="body" sz="half" idx="2"/>
          </p:nvPr>
        </p:nvSpPr>
        <p:spPr>
          <a:xfrm>
            <a:off x="2438400"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11" name="Rectangle 10"/>
          <p:cNvSpPr/>
          <p:nvPr userDrawn="1"/>
        </p:nvSpPr>
        <p:spPr>
          <a:xfrm>
            <a:off x="0" y="0"/>
            <a:ext cx="12192000" cy="764704"/>
          </a:xfrm>
          <a:prstGeom prst="rect">
            <a:avLst/>
          </a:prstGeom>
          <a:solidFill>
            <a:srgbClr val="2B38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FFFFFF"/>
                </a:solidFill>
              </a:ln>
              <a:solidFill>
                <a:srgbClr val="FFFFFF"/>
              </a:solidFill>
            </a:endParaRPr>
          </a:p>
        </p:txBody>
      </p:sp>
      <p:sp>
        <p:nvSpPr>
          <p:cNvPr id="12" name="Title 1"/>
          <p:cNvSpPr>
            <a:spLocks noGrp="1"/>
          </p:cNvSpPr>
          <p:nvPr>
            <p:ph type="title"/>
          </p:nvPr>
        </p:nvSpPr>
        <p:spPr>
          <a:xfrm>
            <a:off x="623392" y="260648"/>
            <a:ext cx="10972800" cy="504056"/>
          </a:xfrm>
          <a:prstGeom prst="rect">
            <a:avLst/>
          </a:prstGeom>
        </p:spPr>
        <p:txBody>
          <a:bodyPr>
            <a:normAutofit/>
          </a:bodyPr>
          <a:lstStyle>
            <a:lvl1pPr>
              <a:defRPr sz="2500" b="0">
                <a:solidFill>
                  <a:schemeClr val="bg1"/>
                </a:solidFill>
              </a:defRPr>
            </a:lvl1pPr>
          </a:lstStyle>
          <a:p>
            <a:r>
              <a:rPr lang="nl-NL"/>
              <a:t>Klik om de stijl te bewerken</a:t>
            </a:r>
            <a:endParaRPr lang="en-US" dirty="0"/>
          </a:p>
        </p:txBody>
      </p:sp>
    </p:spTree>
    <p:extLst>
      <p:ext uri="{BB962C8B-B14F-4D97-AF65-F5344CB8AC3E}">
        <p14:creationId xmlns:p14="http://schemas.microsoft.com/office/powerpoint/2010/main" val="126931922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Allee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2CE2DE-AABD-4E4C-A8DE-DB395B58E1C9}" type="datetime1">
              <a:rPr lang="nl-NL" smtClean="0"/>
              <a:t>14-7-2017</a:t>
            </a:fld>
            <a:endParaRPr lang="nl-NL"/>
          </a:p>
        </p:txBody>
      </p:sp>
      <p:sp>
        <p:nvSpPr>
          <p:cNvPr id="5" name="Slide Number Placeholder 4"/>
          <p:cNvSpPr>
            <a:spLocks noGrp="1"/>
          </p:cNvSpPr>
          <p:nvPr>
            <p:ph type="sldNum" sz="quarter" idx="12"/>
          </p:nvPr>
        </p:nvSpPr>
        <p:spPr/>
        <p:txBody>
          <a:bodyPr/>
          <a:lstStyle/>
          <a:p>
            <a:fld id="{4314E50D-6E97-44E7-8049-26A5E9C252B9}" type="slidenum">
              <a:rPr lang="nl-NL" smtClean="0"/>
              <a:t>‹#›</a:t>
            </a:fld>
            <a:endParaRPr lang="nl-NL"/>
          </a:p>
        </p:txBody>
      </p:sp>
      <p:sp>
        <p:nvSpPr>
          <p:cNvPr id="9" name="Picture Placeholder 2"/>
          <p:cNvSpPr>
            <a:spLocks noGrp="1"/>
          </p:cNvSpPr>
          <p:nvPr>
            <p:ph type="pic" idx="1"/>
          </p:nvPr>
        </p:nvSpPr>
        <p:spPr>
          <a:xfrm>
            <a:off x="623392" y="980728"/>
            <a:ext cx="10945216" cy="410445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10" name="Text Placeholder 3"/>
          <p:cNvSpPr>
            <a:spLocks noGrp="1"/>
          </p:cNvSpPr>
          <p:nvPr>
            <p:ph type="body" sz="half" idx="2"/>
          </p:nvPr>
        </p:nvSpPr>
        <p:spPr>
          <a:xfrm>
            <a:off x="2438400"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11" name="Rectangle 10"/>
          <p:cNvSpPr/>
          <p:nvPr userDrawn="1"/>
        </p:nvSpPr>
        <p:spPr>
          <a:xfrm>
            <a:off x="0" y="0"/>
            <a:ext cx="12192000" cy="764704"/>
          </a:xfrm>
          <a:prstGeom prst="rect">
            <a:avLst/>
          </a:prstGeom>
          <a:solidFill>
            <a:srgbClr val="2B38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FFFFFF"/>
                </a:solidFill>
              </a:ln>
              <a:solidFill>
                <a:srgbClr val="FFFFFF"/>
              </a:solidFill>
            </a:endParaRPr>
          </a:p>
        </p:txBody>
      </p:sp>
      <p:sp>
        <p:nvSpPr>
          <p:cNvPr id="12" name="Title 1"/>
          <p:cNvSpPr>
            <a:spLocks noGrp="1"/>
          </p:cNvSpPr>
          <p:nvPr>
            <p:ph type="title"/>
          </p:nvPr>
        </p:nvSpPr>
        <p:spPr>
          <a:xfrm>
            <a:off x="623392" y="260648"/>
            <a:ext cx="10972800" cy="504056"/>
          </a:xfrm>
          <a:prstGeom prst="rect">
            <a:avLst/>
          </a:prstGeom>
        </p:spPr>
        <p:txBody>
          <a:bodyPr>
            <a:normAutofit/>
          </a:bodyPr>
          <a:lstStyle>
            <a:lvl1pPr>
              <a:defRPr sz="2500" b="0">
                <a:solidFill>
                  <a:schemeClr val="bg1"/>
                </a:solidFill>
              </a:defRPr>
            </a:lvl1pPr>
          </a:lstStyle>
          <a:p>
            <a:r>
              <a:rPr lang="nl-NL"/>
              <a:t>Klik om de stijl te bewerken</a:t>
            </a:r>
            <a:endParaRPr lang="en-US" dirty="0"/>
          </a:p>
        </p:txBody>
      </p:sp>
    </p:spTree>
    <p:extLst>
      <p:ext uri="{BB962C8B-B14F-4D97-AF65-F5344CB8AC3E}">
        <p14:creationId xmlns:p14="http://schemas.microsoft.com/office/powerpoint/2010/main" val="312514929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llee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2CE2DE-AABD-4E4C-A8DE-DB395B58E1C9}" type="datetime1">
              <a:rPr lang="nl-NL" smtClean="0"/>
              <a:t>14-7-2017</a:t>
            </a:fld>
            <a:endParaRPr lang="nl-NL"/>
          </a:p>
        </p:txBody>
      </p:sp>
      <p:sp>
        <p:nvSpPr>
          <p:cNvPr id="5" name="Slide Number Placeholder 4"/>
          <p:cNvSpPr>
            <a:spLocks noGrp="1"/>
          </p:cNvSpPr>
          <p:nvPr>
            <p:ph type="sldNum" sz="quarter" idx="12"/>
          </p:nvPr>
        </p:nvSpPr>
        <p:spPr/>
        <p:txBody>
          <a:bodyPr/>
          <a:lstStyle/>
          <a:p>
            <a:fld id="{4314E50D-6E97-44E7-8049-26A5E9C252B9}" type="slidenum">
              <a:rPr lang="nl-NL" smtClean="0"/>
              <a:t>‹#›</a:t>
            </a:fld>
            <a:endParaRPr lang="nl-NL"/>
          </a:p>
        </p:txBody>
      </p:sp>
      <p:sp>
        <p:nvSpPr>
          <p:cNvPr id="9" name="Picture Placeholder 2"/>
          <p:cNvSpPr>
            <a:spLocks noGrp="1"/>
          </p:cNvSpPr>
          <p:nvPr>
            <p:ph type="pic" idx="1"/>
          </p:nvPr>
        </p:nvSpPr>
        <p:spPr>
          <a:xfrm>
            <a:off x="623392" y="980728"/>
            <a:ext cx="10945216" cy="410445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10" name="Text Placeholder 3"/>
          <p:cNvSpPr>
            <a:spLocks noGrp="1"/>
          </p:cNvSpPr>
          <p:nvPr>
            <p:ph type="body" sz="half" idx="2"/>
          </p:nvPr>
        </p:nvSpPr>
        <p:spPr>
          <a:xfrm>
            <a:off x="2438400"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11" name="Rectangle 10"/>
          <p:cNvSpPr/>
          <p:nvPr userDrawn="1"/>
        </p:nvSpPr>
        <p:spPr>
          <a:xfrm>
            <a:off x="0" y="0"/>
            <a:ext cx="12192000" cy="764704"/>
          </a:xfrm>
          <a:prstGeom prst="rect">
            <a:avLst/>
          </a:prstGeom>
          <a:solidFill>
            <a:srgbClr val="2B38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FFFFFF"/>
                </a:solidFill>
              </a:ln>
              <a:solidFill>
                <a:srgbClr val="FFFFFF"/>
              </a:solidFill>
            </a:endParaRPr>
          </a:p>
        </p:txBody>
      </p:sp>
      <p:sp>
        <p:nvSpPr>
          <p:cNvPr id="12" name="Title 1"/>
          <p:cNvSpPr>
            <a:spLocks noGrp="1"/>
          </p:cNvSpPr>
          <p:nvPr>
            <p:ph type="title"/>
          </p:nvPr>
        </p:nvSpPr>
        <p:spPr>
          <a:xfrm>
            <a:off x="623392" y="260648"/>
            <a:ext cx="10972800" cy="504056"/>
          </a:xfrm>
          <a:prstGeom prst="rect">
            <a:avLst/>
          </a:prstGeom>
        </p:spPr>
        <p:txBody>
          <a:bodyPr>
            <a:normAutofit/>
          </a:bodyPr>
          <a:lstStyle>
            <a:lvl1pPr>
              <a:defRPr sz="2500" b="0">
                <a:solidFill>
                  <a:schemeClr val="bg1"/>
                </a:solidFill>
              </a:defRPr>
            </a:lvl1pPr>
          </a:lstStyle>
          <a:p>
            <a:r>
              <a:rPr lang="nl-NL"/>
              <a:t>Klik om de stijl te bewerken</a:t>
            </a:r>
            <a:endParaRPr lang="en-US" dirty="0"/>
          </a:p>
        </p:txBody>
      </p:sp>
    </p:spTree>
    <p:extLst>
      <p:ext uri="{BB962C8B-B14F-4D97-AF65-F5344CB8AC3E}">
        <p14:creationId xmlns:p14="http://schemas.microsoft.com/office/powerpoint/2010/main" val="273457844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2CE2DE-AABD-4E4C-A8DE-DB395B58E1C9}" type="datetime1">
              <a:rPr lang="nl-NL" smtClean="0"/>
              <a:pPr/>
              <a:t>14-7-2017</a:t>
            </a:fld>
            <a:endParaRPr lang="nl-NL" dirty="0"/>
          </a:p>
        </p:txBody>
      </p:sp>
      <p:sp>
        <p:nvSpPr>
          <p:cNvPr id="4" name="Slide Number Placeholder 3"/>
          <p:cNvSpPr>
            <a:spLocks noGrp="1"/>
          </p:cNvSpPr>
          <p:nvPr>
            <p:ph type="sldNum" sz="quarter" idx="11"/>
          </p:nvPr>
        </p:nvSpPr>
        <p:spPr/>
        <p:txBody>
          <a:bodyPr/>
          <a:lstStyle/>
          <a:p>
            <a:fld id="{4314E50D-6E97-44E7-8049-26A5E9C252B9}" type="slidenum">
              <a:rPr lang="nl-NL" smtClean="0"/>
              <a:pPr/>
              <a:t>‹#›</a:t>
            </a:fld>
            <a:endParaRPr lang="nl-NL" dirty="0"/>
          </a:p>
        </p:txBody>
      </p:sp>
      <p:sp>
        <p:nvSpPr>
          <p:cNvPr id="5" name="Rectangle 4"/>
          <p:cNvSpPr/>
          <p:nvPr userDrawn="1"/>
        </p:nvSpPr>
        <p:spPr>
          <a:xfrm>
            <a:off x="0" y="0"/>
            <a:ext cx="12192000" cy="764704"/>
          </a:xfrm>
          <a:prstGeom prst="rect">
            <a:avLst/>
          </a:prstGeom>
          <a:solidFill>
            <a:srgbClr val="2B38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FFFFFF"/>
                </a:solidFill>
              </a:ln>
              <a:solidFill>
                <a:srgbClr val="FFFFFF"/>
              </a:solidFill>
            </a:endParaRPr>
          </a:p>
        </p:txBody>
      </p:sp>
      <p:sp>
        <p:nvSpPr>
          <p:cNvPr id="2" name="Title 1"/>
          <p:cNvSpPr>
            <a:spLocks noGrp="1"/>
          </p:cNvSpPr>
          <p:nvPr>
            <p:ph type="title"/>
          </p:nvPr>
        </p:nvSpPr>
        <p:spPr>
          <a:xfrm>
            <a:off x="623392" y="260648"/>
            <a:ext cx="10972800" cy="504056"/>
          </a:xfrm>
          <a:prstGeom prst="rect">
            <a:avLst/>
          </a:prstGeom>
        </p:spPr>
        <p:txBody>
          <a:bodyPr>
            <a:normAutofit/>
          </a:bodyPr>
          <a:lstStyle>
            <a:lvl1pPr>
              <a:defRPr sz="2500" b="0">
                <a:solidFill>
                  <a:schemeClr val="bg1"/>
                </a:solidFill>
              </a:defRPr>
            </a:lvl1pPr>
          </a:lstStyle>
          <a:p>
            <a:r>
              <a:rPr lang="nl-NL"/>
              <a:t>Klik om de stijl te bewerken</a:t>
            </a:r>
            <a:endParaRPr lang="en-US" dirty="0"/>
          </a:p>
        </p:txBody>
      </p:sp>
    </p:spTree>
    <p:extLst>
      <p:ext uri="{BB962C8B-B14F-4D97-AF65-F5344CB8AC3E}">
        <p14:creationId xmlns:p14="http://schemas.microsoft.com/office/powerpoint/2010/main" val="241459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14-7-2017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41933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14-7-2017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428666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14-7-2017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29924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4F958CF-FA03-4B87-91E2-A84608E41141}" type="datetimeFigureOut">
              <a:rPr lang="nl-NL" smtClean="0"/>
              <a:t>14-7-2017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39870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4F958CF-FA03-4B87-91E2-A84608E41141}" type="datetimeFigureOut">
              <a:rPr lang="nl-NL" smtClean="0"/>
              <a:t>14-7-2017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454760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4F958CF-FA03-4B87-91E2-A84608E41141}" type="datetimeFigureOut">
              <a:rPr lang="nl-NL" smtClean="0"/>
              <a:t>14-7-2017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78626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14-7-2017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392943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14-7-2017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213543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958CF-FA03-4B87-91E2-A84608E41141}" type="datetimeFigureOut">
              <a:rPr lang="nl-NL" smtClean="0"/>
              <a:t>14-7-2017</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0EE9B-5359-421A-887F-14A469560E61}" type="slidenum">
              <a:rPr lang="nl-NL" smtClean="0"/>
              <a:t>‹#›</a:t>
            </a:fld>
            <a:endParaRPr lang="nl-NL"/>
          </a:p>
        </p:txBody>
      </p:sp>
    </p:spTree>
    <p:extLst>
      <p:ext uri="{BB962C8B-B14F-4D97-AF65-F5344CB8AC3E}">
        <p14:creationId xmlns:p14="http://schemas.microsoft.com/office/powerpoint/2010/main" val="2266271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openyoureyes.net/" TargetMode="External"/><Relationship Id="rId2" Type="http://schemas.openxmlformats.org/officeDocument/2006/relationships/notesSlide" Target="../notesSlides/notesSlide91.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104.xml.rels><?xml version="1.0" encoding="UTF-8" standalone="yes"?>
<Relationships xmlns="http://schemas.openxmlformats.org/package/2006/relationships"><Relationship Id="rId3" Type="http://schemas.openxmlformats.org/officeDocument/2006/relationships/hyperlink" Target="http://thefreeinitiative.com/" TargetMode="External"/><Relationship Id="rId2" Type="http://schemas.openxmlformats.org/officeDocument/2006/relationships/notesSlide" Target="../notesSlides/notesSlide92.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105.xml.rels><?xml version="1.0" encoding="UTF-8" standalone="yes"?>
<Relationships xmlns="http://schemas.openxmlformats.org/package/2006/relationships"><Relationship Id="rId3" Type="http://schemas.openxmlformats.org/officeDocument/2006/relationships/hyperlink" Target="https://www.youtube.com/watch?v=CSIbsHKEP-8" TargetMode="External"/><Relationship Id="rId2" Type="http://schemas.openxmlformats.org/officeDocument/2006/relationships/notesSlide" Target="../notesSlides/notesSlide93.xml"/><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106.xml.rels><?xml version="1.0" encoding="UTF-8" standalone="yes"?>
<Relationships xmlns="http://schemas.openxmlformats.org/package/2006/relationships"><Relationship Id="rId3" Type="http://schemas.openxmlformats.org/officeDocument/2006/relationships/hyperlink" Target="https://www.facebook.com/GiveItUp4/?fref=ts" TargetMode="External"/><Relationship Id="rId2" Type="http://schemas.openxmlformats.org/officeDocument/2006/relationships/notesSlide" Target="../notesSlides/notesSlide94.xml"/><Relationship Id="rId1" Type="http://schemas.openxmlformats.org/officeDocument/2006/relationships/slideLayout" Target="../slideLayouts/slideLayout15.xml"/><Relationship Id="rId4" Type="http://schemas.openxmlformats.org/officeDocument/2006/relationships/image" Target="../media/image77.png"/></Relationships>
</file>

<file path=ppt/slides/_rels/slide107.xml.rels><?xml version="1.0" encoding="UTF-8" standalone="yes"?>
<Relationships xmlns="http://schemas.openxmlformats.org/package/2006/relationships"><Relationship Id="rId3" Type="http://schemas.openxmlformats.org/officeDocument/2006/relationships/hyperlink" Target="http://www.daretobegrey.org/" TargetMode="External"/><Relationship Id="rId2" Type="http://schemas.openxmlformats.org/officeDocument/2006/relationships/notesSlide" Target="../notesSlides/notesSlide95.xml"/><Relationship Id="rId1" Type="http://schemas.openxmlformats.org/officeDocument/2006/relationships/slideLayout" Target="../slideLayouts/slideLayout15.xml"/><Relationship Id="rId4" Type="http://schemas.openxmlformats.org/officeDocument/2006/relationships/image" Target="../media/image78.png"/></Relationships>
</file>

<file path=ppt/slides/_rels/slide10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intl/en/yt/creators-for-change/" TargetMode="External"/><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www.nptechforgood.com/2015/02/08/10-twitter-best-practices-for-nonprofits/" TargetMode="External"/><Relationship Id="rId10" Type="http://schemas.openxmlformats.org/officeDocument/2006/relationships/hyperlink" Target="https://jigsaw.google.com/projects/" TargetMode="External"/><Relationship Id="rId4" Type="http://schemas.openxmlformats.org/officeDocument/2006/relationships/image" Target="../media/image15.png"/><Relationship Id="rId9" Type="http://schemas.openxmlformats.org/officeDocument/2006/relationships/hyperlink" Target="https://nonprofits.fb.com/success-stories/?ref=nav-dropdow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Volumes\USB\Luke%20Newbold%20presentation%2004-05-17\media2.mp4"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WimK\Desktop\media3.mov" TargetMode="External"/><Relationship Id="rId1" Type="http://schemas.microsoft.com/office/2007/relationships/media" Target="file:///C:\Users\WimK\Desktop\media3.mov" TargetMode="External"/><Relationship Id="rId6" Type="http://schemas.openxmlformats.org/officeDocument/2006/relationships/image" Target="../media/image47.png"/><Relationship Id="rId5" Type="http://schemas.openxmlformats.org/officeDocument/2006/relationships/image" Target="../media/image25.png"/><Relationship Id="rId4"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https://www.youtube.com/embed/IjIQ0ctzyZE" TargetMode="Externa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8" Type="http://schemas.openxmlformats.org/officeDocument/2006/relationships/hyperlink" Target="http://europa.us6.list-manage1.com/track/click?u=c3beef00c1800c927c40284a8&amp;id=b640ac16c8&amp;e=da422a6973" TargetMode="External"/><Relationship Id="rId3" Type="http://schemas.openxmlformats.org/officeDocument/2006/relationships/hyperlink" Target="http://europa.us6.list-manage1.com/track/click?u=c3beef00c1800c927c40284a8&amp;id=3426c502c2&amp;e=da422a6973" TargetMode="External"/><Relationship Id="rId7" Type="http://schemas.openxmlformats.org/officeDocument/2006/relationships/hyperlink" Target="http://europa.us6.list-manage.com/track/click?u=c3beef00c1800c927c40284a8&amp;id=bf18a9b89d&amp;e=da422a6973" TargetMode="External"/><Relationship Id="rId12" Type="http://schemas.openxmlformats.org/officeDocument/2006/relationships/hyperlink" Target="http://europa.us6.list-manage.com/track/click?u=c3beef00c1800c927c40284a8&amp;id=694f47991e&amp;e=da422a6973"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hyperlink" Target="http://europa.us6.list-manage.com/track/click?u=c3beef00c1800c927c40284a8&amp;id=7ff013e2d8&amp;e=da422a6973" TargetMode="External"/><Relationship Id="rId11" Type="http://schemas.openxmlformats.org/officeDocument/2006/relationships/hyperlink" Target="http://europa.us6.list-manage.com/track/click?u=c3beef00c1800c927c40284a8&amp;id=4900240c8c&amp;e=da422a6973" TargetMode="External"/><Relationship Id="rId5" Type="http://schemas.openxmlformats.org/officeDocument/2006/relationships/hyperlink" Target="http://europa.us6.list-manage.com/track/click?u=c3beef00c1800c927c40284a8&amp;id=e6596a9b40&amp;e=da422a6973" TargetMode="External"/><Relationship Id="rId10" Type="http://schemas.openxmlformats.org/officeDocument/2006/relationships/hyperlink" Target="http://europa.us6.list-manage1.com/track/click?u=c3beef00c1800c927c40284a8&amp;id=1e6b24b225&amp;e=da422a6973" TargetMode="External"/><Relationship Id="rId4" Type="http://schemas.openxmlformats.org/officeDocument/2006/relationships/hyperlink" Target="http://europa.us6.list-manage.com/track/click?u=c3beef00c1800c927c40284a8&amp;id=a18d152827&amp;e=da422a6973" TargetMode="External"/><Relationship Id="rId9" Type="http://schemas.openxmlformats.org/officeDocument/2006/relationships/hyperlink" Target="http://europa.us6.list-manage1.com/track/click?u=c3beef00c1800c927c40284a8&amp;id=9540f2f542&amp;e=da422a6973"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s://nonprofits.fb.com/topic/ads/" TargetMode="External"/><Relationship Id="rId3" Type="http://schemas.openxmlformats.org/officeDocument/2006/relationships/hyperlink" Target="http://www.strategicdialogue.org/wp-content/uploads/2016/06/OCCI-Counterspeech-Information-Pack-English.pdf" TargetMode="External"/><Relationship Id="rId7" Type="http://schemas.openxmlformats.org/officeDocument/2006/relationships/hyperlink" Target="https://www.facebook.com/blueprint?attachment_canonical_url=https://www.facebook.com/blueprint" TargetMode="External"/><Relationship Id="rId12"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hyperlink" Target="http://esmeefairbairn.org.uk/" TargetMode="External"/><Relationship Id="rId11" Type="http://schemas.openxmlformats.org/officeDocument/2006/relationships/hyperlink" Target="http://bit.ly/10fundamentals" TargetMode="External"/><Relationship Id="rId5" Type="http://schemas.openxmlformats.org/officeDocument/2006/relationships/hyperlink" Target="http://www.counternarratives.org/" TargetMode="External"/><Relationship Id="rId10" Type="http://schemas.openxmlformats.org/officeDocument/2006/relationships/hyperlink" Target="https://www.youtube.com/watch?feature=player_embedded&amp;v=YpKAtk5C0lM" TargetMode="External"/><Relationship Id="rId4" Type="http://schemas.openxmlformats.org/officeDocument/2006/relationships/hyperlink" Target="http://www.strategicdialogue.org/wp-content/uploads/2016/06/Counter-narrative-Handbook_1.pdf" TargetMode="External"/><Relationship Id="rId9" Type="http://schemas.openxmlformats.org/officeDocument/2006/relationships/hyperlink" Target="https://www.youtube.com/nonprofi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453611"/>
            <a:ext cx="12192000" cy="2387600"/>
          </a:xfrm>
        </p:spPr>
        <p:txBody>
          <a:bodyPr>
            <a:normAutofit/>
          </a:bodyPr>
          <a:lstStyle/>
          <a:p>
            <a:r>
              <a:rPr lang="el-GR" sz="3600" b="1" dirty="0">
                <a:solidFill>
                  <a:srgbClr val="002060"/>
                </a:solidFill>
                <a:latin typeface="Verdana" panose="020B0604030504040204" pitchFamily="34" charset="0"/>
              </a:rPr>
              <a:t>Δημιουργία διαδικτυακών εκστρατειών </a:t>
            </a:r>
            <a:br>
              <a:rPr lang="el-GR" sz="3600" b="1" dirty="0">
                <a:solidFill>
                  <a:srgbClr val="002060"/>
                </a:solidFill>
                <a:latin typeface="Verdana" panose="020B0604030504040204" pitchFamily="34" charset="0"/>
              </a:rPr>
            </a:br>
            <a:r>
              <a:rPr lang="el-GR" sz="3600" b="1" dirty="0">
                <a:solidFill>
                  <a:srgbClr val="002060"/>
                </a:solidFill>
                <a:latin typeface="Verdana" panose="020B0604030504040204" pitchFamily="34" charset="0"/>
              </a:rPr>
              <a:t>για αντίθετες και εναλλακτικές αφηγήσεις</a:t>
            </a:r>
            <a:endParaRPr lang="el-GR"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Ondertitel 2"/>
          <p:cNvSpPr>
            <a:spLocks noGrp="1"/>
          </p:cNvSpPr>
          <p:nvPr>
            <p:ph type="subTitle" idx="1"/>
          </p:nvPr>
        </p:nvSpPr>
        <p:spPr>
          <a:xfrm>
            <a:off x="1023582" y="2933286"/>
            <a:ext cx="10194878" cy="1655762"/>
          </a:xfrm>
        </p:spPr>
        <p:txBody>
          <a:bodyPr>
            <a:normAutofit/>
          </a:bodyPr>
          <a:lstStyle/>
          <a:p>
            <a:r>
              <a:rPr lang="el-GR" sz="3200" dirty="0">
                <a:solidFill>
                  <a:srgbClr val="002060"/>
                </a:solidFill>
                <a:latin typeface="Corbel" panose="020B0503020204020204" pitchFamily="34" charset="0"/>
              </a:rPr>
              <a:t>Σεμινάριο κατάρτισης,</a:t>
            </a:r>
            <a:br>
              <a:rPr lang="el-GR" sz="3200" dirty="0">
                <a:solidFill>
                  <a:srgbClr val="002060"/>
                </a:solidFill>
                <a:latin typeface="Corbel" panose="020B0503020204020204" pitchFamily="34" charset="0"/>
              </a:rPr>
            </a:br>
            <a:r>
              <a:rPr lang="el-GR" sz="3200" dirty="0">
                <a:solidFill>
                  <a:srgbClr val="002060"/>
                </a:solidFill>
                <a:latin typeface="Corbel" panose="020B0503020204020204" pitchFamily="34" charset="0"/>
              </a:rPr>
              <a:t> Πρόγραμμα Ενίσχυσης της Κοινωνίας των Πολιτών </a:t>
            </a:r>
            <a:endParaRPr lang="el-GR" sz="3200" dirty="0">
              <a:solidFill>
                <a:srgbClr val="002060"/>
              </a:solidFill>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5764" y="5061024"/>
            <a:ext cx="2180261" cy="728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logo_ce-en-rvb-h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591" y="4827873"/>
            <a:ext cx="1724038" cy="1194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021" y="4895839"/>
            <a:ext cx="1212798"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1532" y="4897005"/>
            <a:ext cx="1035543" cy="1056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9720" y="4897006"/>
            <a:ext cx="1058866" cy="1056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5575" y="4895839"/>
            <a:ext cx="1061199"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622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825625"/>
            <a:ext cx="7422928" cy="4351338"/>
          </a:xfrm>
        </p:spPr>
        <p:txBody>
          <a:bodyPr>
            <a:normAutofit/>
          </a:bodyPr>
          <a:lstStyle/>
          <a:p>
            <a:pPr marL="0" indent="0">
              <a:buNone/>
            </a:pPr>
            <a:r>
              <a:rPr lang="el-GR" sz="4000">
                <a:latin typeface="Corbel" panose="020B0503020204020204" pitchFamily="34" charset="0"/>
              </a:rPr>
              <a:t>«70% των εφήβων και των millennial πιστεύουν ότι οι δημιουργοί του YouTube διαμορφώνουν τον πολιτισμό και τη ζωή τους»</a:t>
            </a:r>
          </a:p>
          <a:p>
            <a:pPr marL="0" indent="0">
              <a:buNone/>
            </a:pPr>
            <a:endParaRPr lang="el-GR" sz="4000">
              <a:latin typeface="Corbel" panose="020B0503020204020204" pitchFamily="34" charset="0"/>
            </a:endParaRPr>
          </a:p>
          <a:p>
            <a:pPr marL="0" indent="0">
              <a:buNone/>
            </a:pPr>
            <a:endParaRPr lang="el-GR" sz="400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3682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14300" y="1702629"/>
            <a:ext cx="7023479" cy="1325563"/>
          </a:xfrm>
        </p:spPr>
        <p:txBody>
          <a:bodyPr>
            <a:normAutofit fontScale="90000"/>
          </a:bodyPr>
          <a:lstStyle/>
          <a:p>
            <a:r>
              <a:rPr lang="el-GR" sz="4000" b="1" dirty="0">
                <a:solidFill>
                  <a:srgbClr val="002060"/>
                </a:solidFill>
                <a:latin typeface="Verdana" panose="020B0604030504040204" pitchFamily="34" charset="0"/>
              </a:rPr>
              <a:t>Πακέτο πληροφοριών για την αντίθετη ρητορική</a:t>
            </a:r>
            <a:endParaRPr lang="el-GR"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114300" y="3163129"/>
            <a:ext cx="6860658" cy="2623522"/>
          </a:xfrm>
        </p:spPr>
        <p:txBody>
          <a:bodyPr>
            <a:normAutofit/>
          </a:bodyPr>
          <a:lstStyle/>
          <a:p>
            <a:pPr marL="0" indent="0">
              <a:buNone/>
            </a:pPr>
            <a:r>
              <a:rPr lang="el-GR" dirty="0">
                <a:latin typeface="Corbel" panose="020B0503020204020204" pitchFamily="34" charset="0"/>
              </a:rPr>
              <a:t>Online Civil </a:t>
            </a:r>
            <a:r>
              <a:rPr lang="el-GR" dirty="0" err="1">
                <a:latin typeface="Corbel" panose="020B0503020204020204" pitchFamily="34" charset="0"/>
              </a:rPr>
              <a:t>Courage</a:t>
            </a:r>
            <a:r>
              <a:rPr lang="el-GR" dirty="0">
                <a:latin typeface="Corbel" panose="020B0503020204020204" pitchFamily="34" charset="0"/>
              </a:rPr>
              <a:t> </a:t>
            </a:r>
            <a:r>
              <a:rPr lang="el-GR" dirty="0" err="1">
                <a:latin typeface="Corbel" panose="020B0503020204020204" pitchFamily="34" charset="0"/>
              </a:rPr>
              <a:t>Initiative</a:t>
            </a:r>
            <a:r>
              <a:rPr lang="el-GR" dirty="0">
                <a:latin typeface="Corbel" panose="020B0503020204020204" pitchFamily="34" charset="0"/>
              </a:rPr>
              <a:t> </a:t>
            </a:r>
            <a:r>
              <a:rPr lang="el-GR" dirty="0" err="1">
                <a:latin typeface="Corbel" panose="020B0503020204020204" pitchFamily="34" charset="0"/>
              </a:rPr>
              <a:t>OCCI</a:t>
            </a:r>
            <a:r>
              <a:rPr lang="el-GR" dirty="0">
                <a:latin typeface="Corbel" panose="020B0503020204020204" pitchFamily="34" charset="0"/>
              </a:rPr>
              <a:t> </a:t>
            </a:r>
          </a:p>
          <a:p>
            <a:pPr marL="0" indent="0">
              <a:buNone/>
            </a:pPr>
            <a:r>
              <a:rPr lang="el-GR" dirty="0" err="1">
                <a:latin typeface="Corbel" panose="020B0503020204020204" pitchFamily="34" charset="0"/>
              </a:rPr>
              <a:t>EN</a:t>
            </a:r>
            <a:r>
              <a:rPr lang="el-GR" dirty="0">
                <a:latin typeface="Corbel" panose="020B0503020204020204" pitchFamily="34" charset="0"/>
              </a:rPr>
              <a:t>, </a:t>
            </a:r>
            <a:r>
              <a:rPr lang="el-GR" dirty="0" err="1">
                <a:latin typeface="Corbel" panose="020B0503020204020204" pitchFamily="34" charset="0"/>
              </a:rPr>
              <a:t>GE</a:t>
            </a:r>
            <a:r>
              <a:rPr lang="el-GR" dirty="0">
                <a:latin typeface="Corbel" panose="020B0503020204020204" pitchFamily="34" charset="0"/>
              </a:rPr>
              <a:t>, </a:t>
            </a:r>
            <a:r>
              <a:rPr lang="el-GR" dirty="0" err="1">
                <a:latin typeface="Corbel" panose="020B0503020204020204" pitchFamily="34" charset="0"/>
              </a:rPr>
              <a:t>FR</a:t>
            </a:r>
            <a:endParaRPr lang="el-GR" sz="1400" u="sng" dirty="0">
              <a:latin typeface="Corbel" panose="020B0503020204020204" pitchFamily="34" charset="0"/>
            </a:endParaRPr>
          </a:p>
        </p:txBody>
      </p:sp>
      <p:pic>
        <p:nvPicPr>
          <p:cNvPr id="1026" name="Picture 2" descr="http://www.netz-gegen-nazis.de/files/titelbild-infopaket-isd-g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981" y="341194"/>
            <a:ext cx="4256016" cy="6022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309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bs.twimg.com/media/ClJ81HtWQAAafl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945" y="791570"/>
            <a:ext cx="6925154" cy="4899547"/>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4"/>
          <p:cNvSpPr>
            <a:spLocks noGrp="1"/>
          </p:cNvSpPr>
          <p:nvPr>
            <p:ph idx="1"/>
          </p:nvPr>
        </p:nvSpPr>
        <p:spPr>
          <a:xfrm>
            <a:off x="551591" y="791570"/>
            <a:ext cx="4328751" cy="4899547"/>
          </a:xfrm>
          <a:solidFill>
            <a:schemeClr val="bg1"/>
          </a:solidFill>
        </p:spPr>
        <p:txBody>
          <a:bodyPr>
            <a:noAutofit/>
          </a:bodyPr>
          <a:lstStyle/>
          <a:p>
            <a:pPr marL="0" indent="0">
              <a:buNone/>
            </a:pPr>
            <a:r>
              <a:rPr lang="el-GR" b="1" dirty="0">
                <a:solidFill>
                  <a:srgbClr val="002060"/>
                </a:solidFill>
                <a:latin typeface="Corbel" panose="020B0503020204020204" pitchFamily="34" charset="0"/>
              </a:rPr>
              <a:t>Περιεχόμενα</a:t>
            </a:r>
          </a:p>
          <a:p>
            <a:pPr>
              <a:buFont typeface="Wingdings" panose="05000000000000000000" pitchFamily="2" charset="2"/>
              <a:buChar char="§"/>
            </a:pPr>
            <a:r>
              <a:rPr lang="el-GR" dirty="0">
                <a:latin typeface="Corbel" panose="020B0503020204020204" pitchFamily="34" charset="0"/>
              </a:rPr>
              <a:t>Σχεδιασμός εκστρατείας</a:t>
            </a:r>
          </a:p>
          <a:p>
            <a:pPr>
              <a:buFont typeface="Wingdings" panose="05000000000000000000" pitchFamily="2" charset="2"/>
              <a:buChar char="§"/>
            </a:pPr>
            <a:r>
              <a:rPr lang="el-GR" dirty="0">
                <a:latin typeface="Corbel" panose="020B0503020204020204" pitchFamily="34" charset="0"/>
              </a:rPr>
              <a:t>Δημιουργία περιεχομένου</a:t>
            </a:r>
          </a:p>
          <a:p>
            <a:pPr>
              <a:buFont typeface="Wingdings" panose="05000000000000000000" pitchFamily="2" charset="2"/>
              <a:buChar char="§"/>
            </a:pPr>
            <a:r>
              <a:rPr lang="el-GR" dirty="0">
                <a:latin typeface="Corbel" panose="020B0503020204020204" pitchFamily="34" charset="0"/>
              </a:rPr>
              <a:t>Διεξαγωγή εκστρατείας </a:t>
            </a:r>
          </a:p>
          <a:p>
            <a:pPr>
              <a:buFont typeface="Wingdings" panose="05000000000000000000" pitchFamily="2" charset="2"/>
              <a:buChar char="§"/>
            </a:pPr>
            <a:r>
              <a:rPr lang="el-GR" dirty="0">
                <a:latin typeface="Corbel" panose="020B0503020204020204" pitchFamily="34" charset="0"/>
              </a:rPr>
              <a:t>Διαδικτυακή διαφήμιση</a:t>
            </a:r>
          </a:p>
          <a:p>
            <a:pPr>
              <a:buFont typeface="Wingdings" panose="05000000000000000000" pitchFamily="2" charset="2"/>
              <a:buChar char="§"/>
            </a:pPr>
            <a:r>
              <a:rPr lang="el-GR" dirty="0">
                <a:latin typeface="Corbel" panose="020B0503020204020204" pitchFamily="34" charset="0"/>
              </a:rPr>
              <a:t>Προσέλκυση του </a:t>
            </a:r>
            <a:r>
              <a:rPr lang="el-GR" dirty="0" err="1">
                <a:latin typeface="Corbel" panose="020B0503020204020204" pitchFamily="34" charset="0"/>
              </a:rPr>
              <a:t>ενδια</a:t>
            </a:r>
            <a:r>
              <a:rPr lang="el-GR" dirty="0">
                <a:latin typeface="Corbel" panose="020B0503020204020204" pitchFamily="34" charset="0"/>
              </a:rPr>
              <a:t>-φέροντος του κοινού</a:t>
            </a:r>
          </a:p>
          <a:p>
            <a:pPr>
              <a:buFont typeface="Wingdings" panose="05000000000000000000" pitchFamily="2" charset="2"/>
              <a:buChar char="§"/>
            </a:pPr>
            <a:r>
              <a:rPr lang="el-GR" dirty="0">
                <a:latin typeface="Corbel" panose="020B0503020204020204" pitchFamily="34" charset="0"/>
              </a:rPr>
              <a:t>Αξιολόγηση εκστρατειών</a:t>
            </a:r>
          </a:p>
          <a:p>
            <a:pPr>
              <a:buFont typeface="Wingdings" panose="05000000000000000000" pitchFamily="2" charset="2"/>
              <a:buChar char="§"/>
            </a:pPr>
            <a:r>
              <a:rPr lang="el-GR" dirty="0">
                <a:latin typeface="Corbel" panose="020B0503020204020204" pitchFamily="34" charset="0"/>
              </a:rPr>
              <a:t>Εργαλεία και πόροι</a:t>
            </a:r>
          </a:p>
          <a:p>
            <a:pPr marL="0" indent="0">
              <a:buNone/>
            </a:pPr>
            <a:endParaRPr lang="el-GR" dirty="0">
              <a:latin typeface="Corbel" panose="020B0503020204020204" pitchFamily="34" charset="0"/>
            </a:endParaRPr>
          </a:p>
          <a:p>
            <a:pPr marL="0" indent="0">
              <a:buNone/>
            </a:pPr>
            <a:endParaRPr lang="el-GR" dirty="0">
              <a:latin typeface="Corbel" panose="020B0503020204020204" pitchFamily="34" charset="0"/>
            </a:endParaRPr>
          </a:p>
          <a:p>
            <a:pPr marL="0" indent="0">
              <a:buNone/>
            </a:pPr>
            <a:endParaRPr lang="el-GR" dirty="0">
              <a:latin typeface="Corbel" panose="020B0503020204020204" pitchFamily="34" charset="0"/>
            </a:endParaRPr>
          </a:p>
          <a:p>
            <a:pPr marL="0" indent="0">
              <a:buNone/>
            </a:pPr>
            <a:endParaRPr lang="el-GR" dirty="0">
              <a:latin typeface="Corbel" panose="020B0503020204020204" pitchFamily="34" charset="0"/>
            </a:endParaRPr>
          </a:p>
          <a:p>
            <a:pPr marL="0" indent="0">
              <a:buNone/>
            </a:pPr>
            <a:endParaRPr lang="el-GR" dirty="0">
              <a:latin typeface="Corbel" panose="020B0503020204020204" pitchFamily="34" charset="0"/>
            </a:endParaRPr>
          </a:p>
          <a:p>
            <a:pPr marL="0" indent="0">
              <a:buNone/>
            </a:pPr>
            <a:endParaRPr lang="el-GR" dirty="0">
              <a:latin typeface="Corbel" panose="020B0503020204020204" pitchFamily="34" charset="0"/>
            </a:endParaRPr>
          </a:p>
          <a:p>
            <a:pPr marL="0" indent="0">
              <a:buNone/>
            </a:pPr>
            <a:endParaRPr lang="el-GR" dirty="0">
              <a:latin typeface="Corbel" panose="020B0503020204020204" pitchFamily="34" charset="0"/>
            </a:endParaRPr>
          </a:p>
          <a:p>
            <a:pPr marL="0" indent="0">
              <a:buNone/>
            </a:pPr>
            <a:endParaRPr lang="el-GR" dirty="0">
              <a:latin typeface="Corbel" panose="020B0503020204020204" pitchFamily="34" charset="0"/>
            </a:endParaRPr>
          </a:p>
          <a:p>
            <a:pPr marL="0" indent="0">
              <a:buNone/>
            </a:pPr>
            <a:endParaRPr lang="el-GR" dirty="0">
              <a:latin typeface="Corbel" panose="020B0503020204020204" pitchFamily="34" charset="0"/>
            </a:endParaRPr>
          </a:p>
        </p:txBody>
      </p:sp>
      <p:sp>
        <p:nvSpPr>
          <p:cNvPr id="6" name="Tekstvak 5"/>
          <p:cNvSpPr txBox="1"/>
          <p:nvPr/>
        </p:nvSpPr>
        <p:spPr>
          <a:xfrm>
            <a:off x="563525" y="6159424"/>
            <a:ext cx="8633637" cy="523220"/>
          </a:xfrm>
          <a:prstGeom prst="rect">
            <a:avLst/>
          </a:prstGeom>
          <a:noFill/>
        </p:spPr>
        <p:txBody>
          <a:bodyPr wrap="square" rtlCol="0">
            <a:spAutoFit/>
          </a:bodyPr>
          <a:lstStyle/>
          <a:p>
            <a:r>
              <a:rPr lang="el-GR" sz="1400"/>
              <a:t>Institute of Strategic Dialogue ISD, 2016 </a:t>
            </a:r>
          </a:p>
          <a:p>
            <a:r>
              <a:rPr lang="el-GR" sz="1400"/>
              <a:t>http://www.strategicdialogue.org/wp-content/uploads/2016/06/Counter-narrative-Handbook_1.pdf</a:t>
            </a:r>
          </a:p>
        </p:txBody>
      </p:sp>
    </p:spTree>
    <p:extLst>
      <p:ext uri="{BB962C8B-B14F-4D97-AF65-F5344CB8AC3E}">
        <p14:creationId xmlns:p14="http://schemas.microsoft.com/office/powerpoint/2010/main" val="28252253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912" y="8600"/>
            <a:ext cx="9895127" cy="690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63962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half" idx="2"/>
          </p:nvPr>
        </p:nvSpPr>
        <p:spPr/>
        <p:txBody>
          <a:bodyPr/>
          <a:lstStyle/>
          <a:p>
            <a:endParaRPr lang="nl-NL"/>
          </a:p>
        </p:txBody>
      </p:sp>
      <p:sp>
        <p:nvSpPr>
          <p:cNvPr id="4" name="Titel 3"/>
          <p:cNvSpPr>
            <a:spLocks noGrp="1"/>
          </p:cNvSpPr>
          <p:nvPr>
            <p:ph type="title"/>
          </p:nvPr>
        </p:nvSpPr>
        <p:spPr/>
        <p:txBody>
          <a:bodyPr/>
          <a:lstStyle/>
          <a:p>
            <a:r>
              <a:rPr lang="el-GR" dirty="0" err="1"/>
              <a:t>Open</a:t>
            </a:r>
            <a:r>
              <a:rPr lang="el-GR" dirty="0"/>
              <a:t> </a:t>
            </a:r>
            <a:r>
              <a:rPr lang="el-GR" dirty="0" err="1"/>
              <a:t>your</a:t>
            </a:r>
            <a:r>
              <a:rPr lang="el-GR" dirty="0"/>
              <a:t> </a:t>
            </a:r>
            <a:r>
              <a:rPr lang="el-GR" dirty="0" err="1"/>
              <a:t>eyes</a:t>
            </a:r>
            <a:endParaRPr lang="el-GR" dirty="0"/>
          </a:p>
        </p:txBody>
      </p:sp>
      <p:pic>
        <p:nvPicPr>
          <p:cNvPr id="5122" name="Picture 2">
            <a:hlinkClick r:id="rId3"/>
          </p:cNvP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l="4361" r="4361"/>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10876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half" idx="2"/>
          </p:nvPr>
        </p:nvSpPr>
        <p:spPr/>
        <p:txBody>
          <a:bodyPr/>
          <a:lstStyle/>
          <a:p>
            <a:endParaRPr lang="nl-NL"/>
          </a:p>
        </p:txBody>
      </p:sp>
      <p:sp>
        <p:nvSpPr>
          <p:cNvPr id="4" name="Titel 3"/>
          <p:cNvSpPr>
            <a:spLocks noGrp="1"/>
          </p:cNvSpPr>
          <p:nvPr>
            <p:ph type="title"/>
          </p:nvPr>
        </p:nvSpPr>
        <p:spPr/>
        <p:txBody>
          <a:bodyPr/>
          <a:lstStyle/>
          <a:p>
            <a:r>
              <a:rPr lang="el-GR"/>
              <a:t>FREE initiative</a:t>
            </a:r>
            <a:endParaRPr lang="el-GR" dirty="0"/>
          </a:p>
        </p:txBody>
      </p:sp>
      <p:pic>
        <p:nvPicPr>
          <p:cNvPr id="6146" name="Picture 2">
            <a:hlinkClick r:id="rId3"/>
          </p:cNvP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l="439" r="439"/>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43081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half" idx="2"/>
          </p:nvPr>
        </p:nvSpPr>
        <p:spPr/>
        <p:txBody>
          <a:bodyPr/>
          <a:lstStyle/>
          <a:p>
            <a:endParaRPr lang="nl-NL"/>
          </a:p>
        </p:txBody>
      </p:sp>
      <p:sp>
        <p:nvSpPr>
          <p:cNvPr id="4" name="Titel 3"/>
          <p:cNvSpPr>
            <a:spLocks noGrp="1"/>
          </p:cNvSpPr>
          <p:nvPr>
            <p:ph type="title"/>
          </p:nvPr>
        </p:nvSpPr>
        <p:spPr/>
        <p:txBody>
          <a:bodyPr/>
          <a:lstStyle/>
          <a:p>
            <a:r>
              <a:rPr lang="el-GR"/>
              <a:t>Exit Germany, Trojan T-shit</a:t>
            </a:r>
            <a:endParaRPr lang="el-GR" dirty="0"/>
          </a:p>
        </p:txBody>
      </p:sp>
      <p:pic>
        <p:nvPicPr>
          <p:cNvPr id="4098" name="Picture 2">
            <a:hlinkClick r:id="rId3"/>
          </p:cNvP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4866" b="4866"/>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1736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a:spLocks noGrp="1"/>
          </p:cNvSpPr>
          <p:nvPr>
            <p:ph type="title"/>
          </p:nvPr>
        </p:nvSpPr>
        <p:spPr/>
        <p:txBody>
          <a:bodyPr>
            <a:noAutofit/>
          </a:bodyPr>
          <a:lstStyle/>
          <a:p>
            <a:r>
              <a:rPr lang="el-GR" sz="2800" b="1" dirty="0"/>
              <a:t>Give it up 4 ramadan</a:t>
            </a:r>
          </a:p>
        </p:txBody>
      </p:sp>
      <p:sp>
        <p:nvSpPr>
          <p:cNvPr id="2" name="AutoShape 2" descr="Afbeeldingsresultaat voor lessons"/>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4214" y="838200"/>
            <a:ext cx="574357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33705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a:spLocks noGrp="1"/>
          </p:cNvSpPr>
          <p:nvPr>
            <p:ph type="title"/>
          </p:nvPr>
        </p:nvSpPr>
        <p:spPr/>
        <p:txBody>
          <a:bodyPr>
            <a:noAutofit/>
          </a:bodyPr>
          <a:lstStyle/>
          <a:p>
            <a:r>
              <a:rPr lang="el-GR" sz="2800" b="1" dirty="0"/>
              <a:t>Dare</a:t>
            </a:r>
            <a:r>
              <a:rPr lang="el-GR"/>
              <a:t> </a:t>
            </a:r>
            <a:r>
              <a:rPr lang="el-GR" sz="2800" b="1" dirty="0"/>
              <a:t>to</a:t>
            </a:r>
            <a:r>
              <a:rPr lang="el-GR"/>
              <a:t> </a:t>
            </a:r>
            <a:r>
              <a:rPr lang="el-GR" sz="2800" b="1" dirty="0"/>
              <a:t>be</a:t>
            </a:r>
            <a:r>
              <a:rPr lang="el-GR"/>
              <a:t> </a:t>
            </a:r>
            <a:r>
              <a:rPr lang="el-GR" sz="2800" b="1" dirty="0"/>
              <a:t>grey</a:t>
            </a:r>
          </a:p>
        </p:txBody>
      </p:sp>
      <p:sp>
        <p:nvSpPr>
          <p:cNvPr id="2" name="AutoShape 2" descr="Afbeeldingsresultaat voor lessons"/>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9425" y="1862139"/>
            <a:ext cx="6153150"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75851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335" b="19010"/>
          <a:stretch/>
        </p:blipFill>
        <p:spPr bwMode="auto">
          <a:xfrm>
            <a:off x="0" y="1"/>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17874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a:t>Παράδειγμα</a:t>
            </a:r>
          </a:p>
        </p:txBody>
      </p:sp>
      <p:sp>
        <p:nvSpPr>
          <p:cNvPr id="3" name="Tijdelijke aanduiding voor inhoud 2"/>
          <p:cNvSpPr>
            <a:spLocks noGrp="1"/>
          </p:cNvSpPr>
          <p:nvPr>
            <p:ph idx="1"/>
          </p:nvPr>
        </p:nvSpPr>
        <p:spPr/>
        <p:txBody>
          <a:bodyPr/>
          <a:lstStyle/>
          <a:p>
            <a:r>
              <a:rPr lang="el-GR"/>
              <a:t>Βίντεο για χτενίσματα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08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4118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el-GR" sz="4000" dirty="0">
              <a:latin typeface="Corbel" panose="020B0503020204020204" pitchFamily="34" charset="0"/>
            </a:endParaRPr>
          </a:p>
          <a:p>
            <a:pPr marL="0" indent="0">
              <a:buNone/>
            </a:pPr>
            <a:r>
              <a:rPr lang="el-GR" sz="4000" dirty="0">
                <a:latin typeface="Corbel" panose="020B0503020204020204" pitchFamily="34" charset="0"/>
              </a:rPr>
              <a:t>«Δημόσια ραδιοτηλεοπτική </a:t>
            </a:r>
            <a:br>
              <a:rPr lang="el-GR" sz="4000" dirty="0">
                <a:latin typeface="Corbel" panose="020B0503020204020204" pitchFamily="34" charset="0"/>
              </a:rPr>
            </a:br>
            <a:r>
              <a:rPr lang="el-GR" sz="4000" dirty="0">
                <a:latin typeface="Corbel" panose="020B0503020204020204" pitchFamily="34" charset="0"/>
              </a:rPr>
              <a:t>ειδησεογραφική υπηρεσία»</a:t>
            </a:r>
          </a:p>
          <a:p>
            <a:pPr marL="0" indent="0">
              <a:buNone/>
            </a:pPr>
            <a:r>
              <a:rPr lang="el-GR" sz="4000" dirty="0">
                <a:latin typeface="Corbel" panose="020B0503020204020204" pitchFamily="34" charset="0"/>
              </a:rPr>
              <a:t>40% είναι «ακροατές»</a:t>
            </a:r>
          </a:p>
          <a:p>
            <a:pPr marL="0" indent="0">
              <a:buNone/>
            </a:pPr>
            <a:endParaRPr lang="el-GR" sz="4000" dirty="0">
              <a:latin typeface="Corbel" panose="020B0503020204020204" pitchFamily="34" charset="0"/>
            </a:endParaRPr>
          </a:p>
          <a:p>
            <a:pPr marL="0" indent="0">
              <a:buNone/>
            </a:pPr>
            <a:endParaRPr lang="el-GR" sz="4000" dirty="0">
              <a:latin typeface="Corbel" panose="020B0503020204020204" pitchFamily="34" charset="0"/>
            </a:endParaRPr>
          </a:p>
          <a:p>
            <a:pPr marL="0" indent="0">
              <a:buNone/>
            </a:pPr>
            <a:endParaRPr lang="el-GR" sz="4000" dirty="0">
              <a:latin typeface="Corbel" panose="020B0503020204020204" pitchFamily="34" charset="0"/>
            </a:endParaRPr>
          </a:p>
        </p:txBody>
      </p:sp>
      <p:pic>
        <p:nvPicPr>
          <p:cNvPr id="4"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8386" y="362333"/>
            <a:ext cx="1880515" cy="187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119322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84" t="6888" r="4022" b="4646"/>
          <a:stretch/>
        </p:blipFill>
        <p:spPr bwMode="auto">
          <a:xfrm>
            <a:off x="-1" y="0"/>
            <a:ext cx="12192001" cy="691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18997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169" y="700585"/>
            <a:ext cx="7512562" cy="5119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9809802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23100" y="6070600"/>
            <a:ext cx="5168900" cy="787400"/>
          </a:xfrm>
          <a:noFill/>
        </p:spPr>
        <p:txBody>
          <a:bodyPr>
            <a:normAutofit/>
          </a:bodyPr>
          <a:lstStyle/>
          <a:p>
            <a:pPr algn="r"/>
            <a:r>
              <a:rPr lang="el-GR" sz="3200" b="1">
                <a:solidFill>
                  <a:schemeClr val="bg1"/>
                </a:solidFill>
              </a:rPr>
              <a:t>Σύνδεσμος…</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106" y="186017"/>
            <a:ext cx="6042463" cy="638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66933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descr="Title 1"/>
          <p:cNvSpPr>
            <a:spLocks noGrp="1" noChangeArrowheads="1"/>
          </p:cNvSpPr>
          <p:nvPr>
            <p:ph type="title"/>
          </p:nvPr>
        </p:nvSpPr>
        <p:spPr>
          <a:xfrm>
            <a:off x="820738" y="463008"/>
            <a:ext cx="10515600" cy="1325563"/>
          </a:xfrm>
        </p:spPr>
        <p:txBody>
          <a:bodyPr>
            <a:normAutofit fontScale="90000"/>
          </a:bodyPr>
          <a:lstStyle/>
          <a:p>
            <a:pPr defTabSz="831850" eaLnBrk="1">
              <a:defRPr/>
            </a:pPr>
            <a:r>
              <a:rPr lang="el-GR" altLang="en-US" sz="3500">
                <a:sym typeface="Calibri" charset="0"/>
              </a:rPr>
              <a:t>Νομίζετε ότι θα μπορούσε να χρησιμοποιηθεί ένα από τα κοινωνικά δίκτυα (εκτός από τα 3 μεγάλα) για να σταματήσει το μίσος / η βία / η τρομοκρατία;</a:t>
            </a:r>
          </a:p>
        </p:txBody>
      </p:sp>
      <p:sp>
        <p:nvSpPr>
          <p:cNvPr id="58370" name="Rectangle 2" descr="TextBox 4"/>
          <p:cNvSpPr>
            <a:spLocks/>
          </p:cNvSpPr>
          <p:nvPr/>
        </p:nvSpPr>
        <p:spPr bwMode="auto">
          <a:xfrm>
            <a:off x="6217920" y="2034633"/>
            <a:ext cx="4851718" cy="230832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45720" rIns="45720">
            <a:spAutoFit/>
          </a:bodyP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r>
              <a:rPr lang="el-GR" altLang="en-US" dirty="0">
                <a:solidFill>
                  <a:srgbClr val="F2F2F2"/>
                </a:solidFill>
              </a:rPr>
              <a:t>«Το Instagram θα μπορούσε με έναν τρόπο: οι φωτογραφίες από τρομοκρατικές ενέργειες –όχι μόνο η κακή πλευρά– μπορούν να δώσουν μια εξήγηση του γιατί κάνουν ό,τι κάνουν. Μπορούν να αφήνουν μεγάλα σχόλια.</a:t>
            </a:r>
          </a:p>
          <a:p>
            <a:pPr algn="ctr" eaLnBrk="1">
              <a:defRPr/>
            </a:pPr>
            <a:r>
              <a:rPr lang="el-GR" altLang="en-US" dirty="0">
                <a:solidFill>
                  <a:srgbClr val="F2F2F2"/>
                </a:solidFill>
              </a:rPr>
              <a:t>Μπορούν να χρησιμοποιούν τις ιστορίες για να επικοινωνούν με τον κόσμο». </a:t>
            </a:r>
          </a:p>
          <a:p>
            <a:pPr algn="ctr" eaLnBrk="1">
              <a:defRPr/>
            </a:pPr>
            <a:r>
              <a:rPr lang="el-GR" altLang="en-US" dirty="0">
                <a:solidFill>
                  <a:srgbClr val="F2F2F2"/>
                </a:solidFill>
              </a:rPr>
              <a:t>Γυναίκα 16 ετών</a:t>
            </a:r>
          </a:p>
        </p:txBody>
      </p:sp>
      <p:sp>
        <p:nvSpPr>
          <p:cNvPr id="58371" name="Rectangle 3" descr="TextBox 5"/>
          <p:cNvSpPr>
            <a:spLocks/>
          </p:cNvSpPr>
          <p:nvPr/>
        </p:nvSpPr>
        <p:spPr bwMode="auto">
          <a:xfrm>
            <a:off x="863600" y="2174333"/>
            <a:ext cx="4519930" cy="1477328"/>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45720" rIns="45720">
            <a:spAutoFit/>
          </a:bodyP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r>
              <a:rPr lang="el-GR" altLang="en-US" dirty="0">
                <a:solidFill>
                  <a:srgbClr val="F2F2F2"/>
                </a:solidFill>
              </a:rPr>
              <a:t>«Οι διάσημοι και οι σεβάσμιοι άνθρωποι μπορούν: μπορούν να μοιράζονται μηνύματα εύκολα και να συνδέονται με τεράστια ακροατήρια σε πολύ λίγο χρόνο». </a:t>
            </a:r>
          </a:p>
          <a:p>
            <a:pPr algn="ctr" eaLnBrk="1">
              <a:defRPr/>
            </a:pPr>
            <a:r>
              <a:rPr lang="el-GR" altLang="en-US" dirty="0">
                <a:solidFill>
                  <a:srgbClr val="F2F2F2"/>
                </a:solidFill>
              </a:rPr>
              <a:t>Άνδρας 17 ετών</a:t>
            </a:r>
          </a:p>
        </p:txBody>
      </p:sp>
      <p:sp>
        <p:nvSpPr>
          <p:cNvPr id="58372" name="Rectangle 4" descr="TextBox 6"/>
          <p:cNvSpPr>
            <a:spLocks/>
          </p:cNvSpPr>
          <p:nvPr/>
        </p:nvSpPr>
        <p:spPr bwMode="auto">
          <a:xfrm>
            <a:off x="863600" y="4223796"/>
            <a:ext cx="4519930" cy="1754326"/>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45720" rIns="45720">
            <a:spAutoFit/>
          </a:bodyP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r>
              <a:rPr lang="el-GR" altLang="en-US" dirty="0">
                <a:solidFill>
                  <a:srgbClr val="F2F2F2"/>
                </a:solidFill>
              </a:rPr>
              <a:t>«Δεν νομίζω ότι τα κοινωνικά δίκτυα μπορούν τα ίδια να σταματήσουν το μίσος και την τρομοκρατία, αλλά όσοι αγωνίζονται με αυτόν τον στόχο μπορούν σίγουρα να τα χρησιμοποιήσουν ως πρόσφορη πλατφόρμα». </a:t>
            </a:r>
          </a:p>
          <a:p>
            <a:pPr algn="ctr" eaLnBrk="1">
              <a:defRPr/>
            </a:pPr>
            <a:r>
              <a:rPr lang="el-GR" altLang="en-US" dirty="0">
                <a:solidFill>
                  <a:srgbClr val="F2F2F2"/>
                </a:solidFill>
              </a:rPr>
              <a:t>Άνδρας 17 ετών</a:t>
            </a:r>
          </a:p>
        </p:txBody>
      </p:sp>
      <p:sp>
        <p:nvSpPr>
          <p:cNvPr id="58373" name="Rectangle 5" descr="TextBox 10"/>
          <p:cNvSpPr>
            <a:spLocks/>
          </p:cNvSpPr>
          <p:nvPr/>
        </p:nvSpPr>
        <p:spPr bwMode="auto">
          <a:xfrm>
            <a:off x="6217920" y="4866733"/>
            <a:ext cx="4851718" cy="1200329"/>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45720" rIns="45720">
            <a:spAutoFit/>
          </a:bodyP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r>
              <a:rPr lang="el-GR" altLang="en-US" dirty="0">
                <a:solidFill>
                  <a:srgbClr val="F2F2F2"/>
                </a:solidFill>
              </a:rPr>
              <a:t>«Νομίζω ότι όλα τα μέσα κοινωνικής δικτύωσης μπορούν να χρησιμοποιηθούν για να μεταλαμπαδευτούν η ειρήνη και η αγάπη». </a:t>
            </a:r>
          </a:p>
          <a:p>
            <a:pPr algn="ctr" eaLnBrk="1">
              <a:defRPr/>
            </a:pPr>
            <a:r>
              <a:rPr lang="el-GR" altLang="en-US" dirty="0">
                <a:solidFill>
                  <a:srgbClr val="F2F2F2"/>
                </a:solidFill>
              </a:rPr>
              <a:t>Γυναίκα 18 ετών</a:t>
            </a:r>
          </a:p>
        </p:txBody>
      </p:sp>
    </p:spTree>
    <p:extLst>
      <p:ext uri="{BB962C8B-B14F-4D97-AF65-F5344CB8AC3E}">
        <p14:creationId xmlns:p14="http://schemas.microsoft.com/office/powerpoint/2010/main" val="371442961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480559"/>
            <a:ext cx="10515600" cy="1325563"/>
          </a:xfrm>
        </p:spPr>
        <p:txBody>
          <a:bodyPr>
            <a:normAutofit/>
          </a:bodyPr>
          <a:lstStyle/>
          <a:p>
            <a:pPr algn="ctr"/>
            <a:r>
              <a:rPr lang="el-GR" sz="4000" b="1">
                <a:solidFill>
                  <a:srgbClr val="002060"/>
                </a:solidFill>
                <a:latin typeface="Verdana" panose="020B0604030504040204" pitchFamily="34" charset="0"/>
              </a:rPr>
              <a:t>Μπορεί η διαδικτυακή επικοινωνία</a:t>
            </a:r>
            <a:br/>
            <a:r>
              <a:rPr lang="el-GR" sz="4000" b="1">
                <a:solidFill>
                  <a:srgbClr val="002060"/>
                </a:solidFill>
                <a:latin typeface="Verdana" panose="020B0604030504040204" pitchFamily="34" charset="0"/>
              </a:rPr>
              <a:t>να καταστεί εργαλείο επέμβασης;</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957185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3600" b="1">
                <a:solidFill>
                  <a:srgbClr val="002060"/>
                </a:solidFill>
                <a:latin typeface="Verdana" panose="020B0604030504040204" pitchFamily="34" charset="0"/>
              </a:rPr>
              <a:t>Οι εξτρεμιστές μπαίνουν στο Διαδίκτυο</a:t>
            </a:r>
            <a:endParaRPr lang="el-GR"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10515600" cy="4351338"/>
          </a:xfrm>
        </p:spPr>
        <p:txBody>
          <a:bodyPr>
            <a:normAutofit/>
          </a:bodyPr>
          <a:lstStyle/>
          <a:p>
            <a:pPr marL="0" indent="0" algn="ctr">
              <a:buNone/>
            </a:pPr>
            <a:r>
              <a:rPr lang="el-GR" sz="3200" dirty="0">
                <a:latin typeface="Corbel" panose="020B0503020204020204" pitchFamily="34" charset="0"/>
              </a:rPr>
              <a:t>Διαφορετικές εξτρεμιστικές ιδεολογίες…</a:t>
            </a:r>
          </a:p>
          <a:p>
            <a:pPr marL="0" indent="0" algn="ctr">
              <a:buNone/>
            </a:pPr>
            <a:r>
              <a:rPr lang="el-GR" sz="3200" dirty="0">
                <a:latin typeface="Corbel" panose="020B0503020204020204" pitchFamily="34" charset="0"/>
              </a:rPr>
              <a:t>παραπλήσιοι τρόποι επικοινωνίας</a:t>
            </a:r>
          </a:p>
          <a:p>
            <a:pPr marL="0" indent="0" algn="ctr">
              <a:buNone/>
            </a:pPr>
            <a:endParaRPr lang="el-GR" sz="3200" dirty="0">
              <a:latin typeface="Corbel" panose="020B0503020204020204" pitchFamily="34" charset="0"/>
            </a:endParaRPr>
          </a:p>
          <a:p>
            <a:pPr marL="0" indent="0" algn="ctr">
              <a:buNone/>
            </a:pPr>
            <a:r>
              <a:rPr lang="el-GR" sz="3200" b="1" dirty="0">
                <a:latin typeface="Corbel" panose="020B0503020204020204" pitchFamily="34" charset="0"/>
              </a:rPr>
              <a:t>Παράγοντες ώθησης  + παράγοντες έλξης</a:t>
            </a:r>
          </a:p>
          <a:p>
            <a:pPr marL="0" indent="0" algn="ctr">
              <a:buNone/>
            </a:pPr>
            <a:r>
              <a:rPr lang="el-GR" sz="3200" b="1" dirty="0">
                <a:latin typeface="Corbel" panose="020B0503020204020204" pitchFamily="34" charset="0"/>
              </a:rPr>
              <a:t>Επίκληση στο συναίσθημα + ορθολογικά επιχειρήματα </a:t>
            </a:r>
          </a:p>
          <a:p>
            <a:pPr marL="0" indent="0" algn="ctr">
              <a:buNone/>
            </a:pPr>
            <a:r>
              <a:rPr lang="el-GR" sz="3200" b="1" dirty="0">
                <a:latin typeface="Corbel" panose="020B0503020204020204" pitchFamily="34" charset="0"/>
              </a:rPr>
              <a:t>Κεφάλι (ορθός λόγος) + καρδιά (συναίσθημα) + κοιλιά (διαίσθηση)</a:t>
            </a:r>
            <a:endParaRPr lang="el-GR" sz="3200" b="1" u="sng"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705979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2371725"/>
            <a:ext cx="10515600" cy="4351338"/>
          </a:xfrm>
        </p:spPr>
        <p:txBody>
          <a:bodyPr/>
          <a:lstStyle/>
          <a:p>
            <a:pPr marL="0" indent="0" algn="ctr">
              <a:buNone/>
            </a:pPr>
            <a:endParaRPr lang="el-GR">
              <a:latin typeface="Corbel" panose="020B0503020204020204" pitchFamily="34" charset="0"/>
            </a:endParaRPr>
          </a:p>
          <a:p>
            <a:pPr marL="0" indent="0" algn="ctr">
              <a:buNone/>
            </a:pPr>
            <a:r>
              <a:rPr lang="el-GR">
                <a:latin typeface="Corbel" panose="020B0503020204020204" pitchFamily="34" charset="0"/>
              </a:rPr>
              <a:t>Ποια μέσα κοινωνικής δικτύωσης… </a:t>
            </a:r>
          </a:p>
          <a:p>
            <a:pPr marL="0" indent="0" algn="ctr">
              <a:buNone/>
            </a:pPr>
            <a:r>
              <a:rPr lang="el-GR">
                <a:latin typeface="Corbel" panose="020B0503020204020204" pitchFamily="34" charset="0"/>
              </a:rPr>
              <a:t>…</a:t>
            </a:r>
            <a:r>
              <a:rPr lang="el-GR" b="1">
                <a:latin typeface="Corbel" panose="020B0503020204020204" pitchFamily="34" charset="0"/>
              </a:rPr>
              <a:t>γνωρίζετε</a:t>
            </a:r>
            <a:r>
              <a:rPr lang="el-GR">
                <a:latin typeface="Corbel" panose="020B0503020204020204" pitchFamily="34" charset="0"/>
              </a:rPr>
              <a:t>; (και ποια όχι)</a:t>
            </a:r>
          </a:p>
          <a:p>
            <a:pPr marL="457200" lvl="1" indent="0" algn="ctr">
              <a:buNone/>
            </a:pPr>
            <a:r>
              <a:rPr lang="el-GR" sz="2800">
                <a:latin typeface="Corbel" panose="020B0503020204020204" pitchFamily="34" charset="0"/>
              </a:rPr>
              <a:t>…</a:t>
            </a:r>
            <a:r>
              <a:rPr lang="el-GR" sz="2800" b="1">
                <a:latin typeface="Corbel" panose="020B0503020204020204" pitchFamily="34" charset="0"/>
              </a:rPr>
              <a:t>χρησιμοποιείτε</a:t>
            </a:r>
            <a:r>
              <a:rPr lang="el-GR" sz="2800">
                <a:latin typeface="Corbel" panose="020B0503020204020204" pitchFamily="34" charset="0"/>
              </a:rPr>
              <a:t>, για προσωπικούς ή επαγγελματικούς σκοπούς;</a:t>
            </a:r>
          </a:p>
          <a:p>
            <a:pPr marL="457200" lvl="1" indent="0" algn="ctr">
              <a:buNone/>
            </a:pPr>
            <a:r>
              <a:rPr lang="el-GR" sz="2800">
                <a:latin typeface="Corbel" panose="020B0503020204020204" pitchFamily="34" charset="0"/>
              </a:rPr>
              <a:t>…χρησιμοποιεί το </a:t>
            </a:r>
            <a:r>
              <a:rPr lang="el-GR" sz="2800" b="1">
                <a:latin typeface="Corbel" panose="020B0503020204020204" pitchFamily="34" charset="0"/>
              </a:rPr>
              <a:t>στοχευμένο ακροατήριό</a:t>
            </a:r>
            <a:r>
              <a:rPr lang="el-GR" sz="2800">
                <a:latin typeface="Corbel" panose="020B0503020204020204" pitchFamily="34" charset="0"/>
              </a:rPr>
              <a:t> σας;</a:t>
            </a:r>
          </a:p>
          <a:p>
            <a:pPr marL="0" indent="0" algn="ctr">
              <a:buNone/>
            </a:pPr>
            <a:endParaRPr lang="el-GR">
              <a:latin typeface="Corbel" panose="020B0503020204020204" pitchFamily="34" charset="0"/>
            </a:endParaRPr>
          </a:p>
          <a:p>
            <a:pPr marL="0" indent="0" algn="ctr">
              <a:buNone/>
            </a:pPr>
            <a:r>
              <a:rPr lang="el-GR">
                <a:latin typeface="Corbel" panose="020B0503020204020204" pitchFamily="34" charset="0"/>
              </a:rPr>
              <a:t>Τι </a:t>
            </a:r>
            <a:r>
              <a:rPr lang="el-GR" b="1">
                <a:latin typeface="Corbel" panose="020B0503020204020204" pitchFamily="34" charset="0"/>
              </a:rPr>
              <a:t>κενά, ευκαιρίες και απειλές</a:t>
            </a:r>
            <a:r>
              <a:rPr lang="el-GR">
                <a:latin typeface="Corbel" panose="020B0503020204020204" pitchFamily="34" charset="0"/>
              </a:rPr>
              <a:t> βλέπετε;</a:t>
            </a:r>
          </a:p>
          <a:p>
            <a:pPr lvl="1"/>
            <a:endParaRPr lang="el-GR">
              <a:latin typeface="Corbel" panose="020B0503020204020204" pitchFamily="34" charset="0"/>
            </a:endParaRPr>
          </a:p>
        </p:txBody>
      </p:sp>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741643"/>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64061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0"/>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Ovaal 18"/>
          <p:cNvSpPr>
            <a:spLocks noChangeAspect="1"/>
          </p:cNvSpPr>
          <p:nvPr/>
        </p:nvSpPr>
        <p:spPr>
          <a:xfrm>
            <a:off x="4649690"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p:cNvSpPr>
            <a:spLocks noChangeAspect="1"/>
          </p:cNvSpPr>
          <p:nvPr/>
        </p:nvSpPr>
        <p:spPr>
          <a:xfrm>
            <a:off x="2100799"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Rechte verbindingslijn met pijl 17"/>
          <p:cNvCxnSpPr>
            <a:cxnSpLocks/>
            <a:stCxn id="25" idx="2"/>
          </p:cNvCxnSpPr>
          <p:nvPr/>
        </p:nvCxnSpPr>
        <p:spPr>
          <a:xfrm>
            <a:off x="1627954" y="3497580"/>
            <a:ext cx="1807550" cy="4572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21218" y="2110486"/>
            <a:ext cx="3213472" cy="1815882"/>
          </a:xfrm>
          <a:prstGeom prst="rect">
            <a:avLst/>
          </a:prstGeom>
          <a:noFill/>
        </p:spPr>
        <p:txBody>
          <a:bodyPr wrap="square" rtlCol="0">
            <a:spAutoFit/>
          </a:bodyPr>
          <a:lstStyle/>
          <a:p>
            <a:r>
              <a:rPr lang="el-GR" sz="2800" b="1" dirty="0">
                <a:solidFill>
                  <a:srgbClr val="FF0000"/>
                </a:solidFill>
              </a:rPr>
              <a:t>Μέσα κοινωνικής δικτύωσης που χρησιμοποιείτε εσείς</a:t>
            </a:r>
          </a:p>
        </p:txBody>
      </p:sp>
      <p:cxnSp>
        <p:nvCxnSpPr>
          <p:cNvPr id="35" name="Rechte verbindingslijn met pijl 34"/>
          <p:cNvCxnSpPr>
            <a:cxnSpLocks/>
            <a:stCxn id="36" idx="1"/>
          </p:cNvCxnSpPr>
          <p:nvPr/>
        </p:nvCxnSpPr>
        <p:spPr>
          <a:xfrm flipH="1">
            <a:off x="8077200" y="2953169"/>
            <a:ext cx="1213906" cy="8788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kstvak 35"/>
          <p:cNvSpPr txBox="1"/>
          <p:nvPr/>
        </p:nvSpPr>
        <p:spPr>
          <a:xfrm>
            <a:off x="9291106" y="1829784"/>
            <a:ext cx="2900894" cy="2246769"/>
          </a:xfrm>
          <a:prstGeom prst="rect">
            <a:avLst/>
          </a:prstGeom>
          <a:noFill/>
        </p:spPr>
        <p:txBody>
          <a:bodyPr wrap="square" rtlCol="0">
            <a:spAutoFit/>
          </a:bodyPr>
          <a:lstStyle/>
          <a:p>
            <a:r>
              <a:rPr lang="el-GR" sz="2800" b="1" dirty="0">
                <a:solidFill>
                  <a:srgbClr val="FF0000"/>
                </a:solidFill>
              </a:rPr>
              <a:t>Μέσα κοινωνικής δικτύωσης</a:t>
            </a:r>
          </a:p>
          <a:p>
            <a:r>
              <a:rPr lang="el-GR" sz="2800" b="1" dirty="0">
                <a:solidFill>
                  <a:srgbClr val="FF0000"/>
                </a:solidFill>
              </a:rPr>
              <a:t>που χρησιμοποιεί το στοχευμένο ακροατήριο </a:t>
            </a:r>
          </a:p>
        </p:txBody>
      </p:sp>
      <p:sp>
        <p:nvSpPr>
          <p:cNvPr id="42" name="Tekstvak 41"/>
          <p:cNvSpPr txBox="1"/>
          <p:nvPr/>
        </p:nvSpPr>
        <p:spPr>
          <a:xfrm>
            <a:off x="3860800" y="6062965"/>
            <a:ext cx="3378200" cy="523220"/>
          </a:xfrm>
          <a:prstGeom prst="rect">
            <a:avLst/>
          </a:prstGeom>
          <a:noFill/>
        </p:spPr>
        <p:txBody>
          <a:bodyPr wrap="square" rtlCol="0">
            <a:spAutoFit/>
          </a:bodyPr>
          <a:lstStyle/>
          <a:p>
            <a:pPr algn="ctr"/>
            <a:r>
              <a:rPr lang="el-GR" sz="2800" b="1">
                <a:solidFill>
                  <a:srgbClr val="FF0000"/>
                </a:solidFill>
              </a:rPr>
              <a:t>Συναντιέστε εδώ;</a:t>
            </a:r>
          </a:p>
        </p:txBody>
      </p:sp>
      <p:cxnSp>
        <p:nvCxnSpPr>
          <p:cNvPr id="43" name="Rechte verbindingslijn met pijl 42"/>
          <p:cNvCxnSpPr/>
          <p:nvPr/>
        </p:nvCxnSpPr>
        <p:spPr>
          <a:xfrm flipH="1" flipV="1">
            <a:off x="5545872" y="4468439"/>
            <a:ext cx="4028" cy="15945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349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800" b="1">
                <a:solidFill>
                  <a:srgbClr val="002060"/>
                </a:solidFill>
                <a:latin typeface="Verdana" panose="020B0604030504040204" pitchFamily="34" charset="0"/>
              </a:rPr>
              <a:t>Τι γνωρίζουμε για…</a:t>
            </a:r>
            <a:endParaRPr lang="el-GR" sz="48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219" y="2445488"/>
            <a:ext cx="2326435" cy="2321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1" name="Afbeelding 10"/>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4098"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4730" y="2516845"/>
            <a:ext cx="3142638" cy="2212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https://facebookbrand.com/wp-content/themes/fb-branding/prj-fb-branding/assets/images/fb-ar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38" y="2445488"/>
            <a:ext cx="2321308" cy="2321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210542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DBAB1CD-F10F-4EB4-8773-62BA77FEE2C1}"/>
              </a:ext>
            </a:extLst>
          </p:cNvPr>
          <p:cNvPicPr>
            <a:picLocks noChangeAspect="1"/>
          </p:cNvPicPr>
          <p:nvPr/>
        </p:nvPicPr>
        <p:blipFill>
          <a:blip r:embed="rId3"/>
          <a:stretch>
            <a:fillRect/>
          </a:stretch>
        </p:blipFill>
        <p:spPr>
          <a:xfrm>
            <a:off x="8417805" y="4115474"/>
            <a:ext cx="2204000" cy="1602474"/>
          </a:xfrm>
          <a:prstGeom prst="roundRect">
            <a:avLst>
              <a:gd name="adj" fmla="val 8594"/>
            </a:avLst>
          </a:prstGeom>
          <a:solidFill>
            <a:srgbClr val="FFFFFF">
              <a:shade val="85000"/>
            </a:srgbClr>
          </a:solidFill>
          <a:ln>
            <a:solidFill>
              <a:schemeClr val="bg1">
                <a:lumMod val="85000"/>
              </a:schemeClr>
            </a:solidFill>
          </a:ln>
          <a:effectLst>
            <a:reflection blurRad="12700" stA="38000" endPos="28000" dist="5000" dir="5400000" sy="-100000" algn="bl" rotWithShape="0"/>
          </a:effectLst>
        </p:spPr>
      </p:pic>
      <p:pic>
        <p:nvPicPr>
          <p:cNvPr id="6" name="Afbeelding 5">
            <a:extLst>
              <a:ext uri="{FF2B5EF4-FFF2-40B4-BE49-F238E27FC236}">
                <a16:creationId xmlns:a16="http://schemas.microsoft.com/office/drawing/2014/main" id="{3D00AF6C-19ED-4611-BAD3-1D42AC21CA5D}"/>
              </a:ext>
            </a:extLst>
          </p:cNvPr>
          <p:cNvPicPr>
            <a:picLocks noChangeAspect="1"/>
          </p:cNvPicPr>
          <p:nvPr/>
        </p:nvPicPr>
        <p:blipFill>
          <a:blip r:embed="rId4"/>
          <a:stretch>
            <a:fillRect/>
          </a:stretch>
        </p:blipFill>
        <p:spPr>
          <a:xfrm>
            <a:off x="2913069" y="2692821"/>
            <a:ext cx="2306681" cy="1736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kstvak 6">
            <a:extLst>
              <a:ext uri="{FF2B5EF4-FFF2-40B4-BE49-F238E27FC236}">
                <a16:creationId xmlns:a16="http://schemas.microsoft.com/office/drawing/2014/main" id="{B54EF60C-2A8F-4D95-9A05-EEF450CAB32F}"/>
              </a:ext>
            </a:extLst>
          </p:cNvPr>
          <p:cNvSpPr txBox="1"/>
          <p:nvPr/>
        </p:nvSpPr>
        <p:spPr>
          <a:xfrm>
            <a:off x="224125" y="5914517"/>
            <a:ext cx="10962413" cy="523220"/>
          </a:xfrm>
          <a:prstGeom prst="rect">
            <a:avLst/>
          </a:prstGeom>
          <a:noFill/>
        </p:spPr>
        <p:txBody>
          <a:bodyPr wrap="square" rtlCol="0">
            <a:spAutoFit/>
          </a:bodyPr>
          <a:lstStyle/>
          <a:p>
            <a:r>
              <a:rPr lang="el-GR" sz="2800">
                <a:latin typeface="Corbel" panose="020B0503020204020204" pitchFamily="34" charset="0"/>
                <a:hlinkClick r:id="rId5"/>
              </a:rPr>
              <a:t>nptechforgood.com/2015/02/08/10-twitter-best-practices-for-nonprofits/</a:t>
            </a:r>
            <a:endParaRPr lang="el-GR" sz="2800">
              <a:latin typeface="Corbel" panose="020B0503020204020204" pitchFamily="34" charset="0"/>
            </a:endParaRPr>
          </a:p>
        </p:txBody>
      </p:sp>
      <p:pic>
        <p:nvPicPr>
          <p:cNvPr id="8" name="Afbeelding 7">
            <a:extLst>
              <a:ext uri="{FF2B5EF4-FFF2-40B4-BE49-F238E27FC236}">
                <a16:creationId xmlns:a16="http://schemas.microsoft.com/office/drawing/2014/main" id="{D7FDC249-05D3-4F71-B0D6-608A7FB63EB2}"/>
              </a:ext>
            </a:extLst>
          </p:cNvPr>
          <p:cNvPicPr>
            <a:picLocks noChangeAspect="1"/>
          </p:cNvPicPr>
          <p:nvPr/>
        </p:nvPicPr>
        <p:blipFill>
          <a:blip r:embed="rId6"/>
          <a:stretch>
            <a:fillRect/>
          </a:stretch>
        </p:blipFill>
        <p:spPr>
          <a:xfrm>
            <a:off x="6703841" y="1764844"/>
            <a:ext cx="2144150" cy="1608001"/>
          </a:xfrm>
          <a:prstGeom prst="roundRect">
            <a:avLst>
              <a:gd name="adj" fmla="val 8594"/>
            </a:avLst>
          </a:prstGeom>
          <a:solidFill>
            <a:srgbClr val="FFFFFF">
              <a:shade val="85000"/>
            </a:srgbClr>
          </a:solidFill>
          <a:ln>
            <a:solidFill>
              <a:schemeClr val="bg1">
                <a:lumMod val="85000"/>
              </a:schemeClr>
            </a:solidFill>
          </a:ln>
          <a:effectLst>
            <a:reflection blurRad="12700" stA="38000" endPos="28000" dist="5000" dir="5400000" sy="-100000" algn="bl" rotWithShape="0"/>
          </a:effectLst>
        </p:spPr>
      </p:pic>
      <p:pic>
        <p:nvPicPr>
          <p:cNvPr id="9" name="Afbeelding 8">
            <a:extLst>
              <a:ext uri="{FF2B5EF4-FFF2-40B4-BE49-F238E27FC236}">
                <a16:creationId xmlns:a16="http://schemas.microsoft.com/office/drawing/2014/main" id="{995CF356-5227-42CF-9619-07237547849A}"/>
              </a:ext>
            </a:extLst>
          </p:cNvPr>
          <p:cNvPicPr>
            <a:picLocks noChangeAspect="1"/>
          </p:cNvPicPr>
          <p:nvPr/>
        </p:nvPicPr>
        <p:blipFill>
          <a:blip r:embed="rId7"/>
          <a:stretch>
            <a:fillRect/>
          </a:stretch>
        </p:blipFill>
        <p:spPr>
          <a:xfrm>
            <a:off x="288581" y="4007782"/>
            <a:ext cx="2315996" cy="154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kstvak 9">
            <a:extLst>
              <a:ext uri="{FF2B5EF4-FFF2-40B4-BE49-F238E27FC236}">
                <a16:creationId xmlns:a16="http://schemas.microsoft.com/office/drawing/2014/main" id="{0D90C11F-8DE3-4770-B7B1-CB5ECDF60325}"/>
              </a:ext>
            </a:extLst>
          </p:cNvPr>
          <p:cNvSpPr txBox="1"/>
          <p:nvPr/>
        </p:nvSpPr>
        <p:spPr>
          <a:xfrm>
            <a:off x="5219750" y="3520429"/>
            <a:ext cx="6759729" cy="523220"/>
          </a:xfrm>
          <a:prstGeom prst="rect">
            <a:avLst/>
          </a:prstGeom>
          <a:noFill/>
        </p:spPr>
        <p:txBody>
          <a:bodyPr wrap="square" rtlCol="0">
            <a:spAutoFit/>
          </a:bodyPr>
          <a:lstStyle/>
          <a:p>
            <a:r>
              <a:rPr lang="el-GR" sz="2800">
                <a:latin typeface="Corbel" panose="020B0503020204020204" pitchFamily="34" charset="0"/>
                <a:hlinkClick r:id="rId8"/>
              </a:rPr>
              <a:t>youtube.com/intl/en/yt/creators-for-change/</a:t>
            </a:r>
            <a:endParaRPr lang="el-GR" sz="2800">
              <a:latin typeface="Corbel" panose="020B0503020204020204" pitchFamily="34" charset="0"/>
            </a:endParaRPr>
          </a:p>
        </p:txBody>
      </p:sp>
      <p:sp>
        <p:nvSpPr>
          <p:cNvPr id="11" name="Tekstvak 10">
            <a:extLst>
              <a:ext uri="{FF2B5EF4-FFF2-40B4-BE49-F238E27FC236}">
                <a16:creationId xmlns:a16="http://schemas.microsoft.com/office/drawing/2014/main" id="{DCCB3BD6-71BF-4779-AD2D-72CA52F9C49D}"/>
              </a:ext>
            </a:extLst>
          </p:cNvPr>
          <p:cNvSpPr txBox="1"/>
          <p:nvPr/>
        </p:nvSpPr>
        <p:spPr>
          <a:xfrm>
            <a:off x="2928667" y="4780682"/>
            <a:ext cx="5300053" cy="523220"/>
          </a:xfrm>
          <a:prstGeom prst="rect">
            <a:avLst/>
          </a:prstGeom>
          <a:noFill/>
        </p:spPr>
        <p:txBody>
          <a:bodyPr wrap="square" rtlCol="0">
            <a:spAutoFit/>
          </a:bodyPr>
          <a:lstStyle/>
          <a:p>
            <a:pPr algn="r"/>
            <a:r>
              <a:rPr lang="el-GR" sz="2800">
                <a:latin typeface="Corbel" panose="020B0503020204020204" pitchFamily="34" charset="0"/>
                <a:hlinkClick r:id="rId9"/>
              </a:rPr>
              <a:t>nonprofits.fb.com/success-stories/</a:t>
            </a:r>
            <a:endParaRPr lang="el-GR" sz="2800">
              <a:latin typeface="Corbel" panose="020B0503020204020204" pitchFamily="34" charset="0"/>
            </a:endParaRPr>
          </a:p>
        </p:txBody>
      </p:sp>
      <p:sp>
        <p:nvSpPr>
          <p:cNvPr id="12" name="Tekstvak 11">
            <a:extLst>
              <a:ext uri="{FF2B5EF4-FFF2-40B4-BE49-F238E27FC236}">
                <a16:creationId xmlns:a16="http://schemas.microsoft.com/office/drawing/2014/main" id="{39A967BD-7C9A-4038-9D4A-3CEC6A74B1EF}"/>
              </a:ext>
            </a:extLst>
          </p:cNvPr>
          <p:cNvSpPr txBox="1"/>
          <p:nvPr/>
        </p:nvSpPr>
        <p:spPr>
          <a:xfrm>
            <a:off x="1963104" y="1977224"/>
            <a:ext cx="4497386" cy="523220"/>
          </a:xfrm>
          <a:prstGeom prst="rect">
            <a:avLst/>
          </a:prstGeom>
          <a:noFill/>
        </p:spPr>
        <p:txBody>
          <a:bodyPr wrap="square" rtlCol="0">
            <a:spAutoFit/>
          </a:bodyPr>
          <a:lstStyle/>
          <a:p>
            <a:pPr algn="r"/>
            <a:r>
              <a:rPr lang="el-GR" sz="2800">
                <a:latin typeface="Corbel" panose="020B0503020204020204" pitchFamily="34" charset="0"/>
                <a:hlinkClick r:id="rId10"/>
              </a:rPr>
              <a:t>jigsaw.google.com/projects/</a:t>
            </a:r>
            <a:endParaRPr lang="el-GR" sz="2800">
              <a:latin typeface="Corbel" panose="020B0503020204020204" pitchFamily="34" charset="0"/>
            </a:endParaRPr>
          </a:p>
        </p:txBody>
      </p:sp>
      <p:sp>
        <p:nvSpPr>
          <p:cNvPr id="13" name="Titel 1">
            <a:extLst>
              <a:ext uri="{FF2B5EF4-FFF2-40B4-BE49-F238E27FC236}">
                <a16:creationId xmlns:a16="http://schemas.microsoft.com/office/drawing/2014/main" id="{CADFC203-1A1C-43CE-93FF-67DFDFA67808}"/>
              </a:ext>
            </a:extLst>
          </p:cNvPr>
          <p:cNvSpPr txBox="1">
            <a:spLocks/>
          </p:cNvSpPr>
          <p:nvPr/>
        </p:nvSpPr>
        <p:spPr>
          <a:xfrm>
            <a:off x="838200" y="-1238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l-GR" sz="3600" b="1">
                <a:solidFill>
                  <a:srgbClr val="002060"/>
                </a:solidFill>
                <a:latin typeface="Verdana" panose="020B0604030504040204" pitchFamily="34" charset="0"/>
              </a:rPr>
              <a:t>Αρχίστε να εξερευνάτε!</a:t>
            </a:r>
            <a:endParaRPr lang="el-GR"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2448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8321" y="2103437"/>
            <a:ext cx="10515600" cy="2723744"/>
          </a:xfrm>
        </p:spPr>
        <p:txBody>
          <a:bodyPr>
            <a:normAutofit/>
          </a:bodyPr>
          <a:lstStyle/>
          <a:p>
            <a:pPr algn="ctr"/>
            <a:r>
              <a:rPr lang="el-GR" sz="4800" b="1">
                <a:solidFill>
                  <a:srgbClr val="002060"/>
                </a:solidFill>
                <a:latin typeface="Verdana" panose="020B0604030504040204" pitchFamily="34" charset="0"/>
              </a:rPr>
              <a:t>Τι γνωρίζουμε για…</a:t>
            </a:r>
            <a:br/>
            <a:r>
              <a:rPr lang="el-GR" sz="4800" b="1">
                <a:solidFill>
                  <a:srgbClr val="002060"/>
                </a:solidFill>
                <a:latin typeface="Verdana" panose="020B0604030504040204" pitchFamily="34" charset="0"/>
              </a:rPr>
              <a:t>…τα υπόλοιπα;</a:t>
            </a:r>
            <a:endParaRPr lang="el-GR" sz="48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Afbeelding 10"/>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874417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sz="4000" b="1">
                <a:solidFill>
                  <a:srgbClr val="002060"/>
                </a:solidFill>
                <a:latin typeface="Verdana" panose="020B0604030504040204" pitchFamily="34" charset="0"/>
              </a:rPr>
              <a:t>Στόχος</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l-GR" b="1" dirty="0">
                <a:latin typeface="Corbel" panose="020B0503020204020204" pitchFamily="34" charset="0"/>
              </a:rPr>
              <a:t>Σήμερα, θα μάθετε</a:t>
            </a:r>
          </a:p>
          <a:p>
            <a:pPr marL="0" indent="0" algn="ctr">
              <a:buNone/>
            </a:pPr>
            <a:r>
              <a:rPr lang="el-GR" dirty="0">
                <a:latin typeface="Corbel" panose="020B0503020204020204" pitchFamily="34" charset="0"/>
              </a:rPr>
              <a:t>πώς λειτουργεί το Διαδίκτυο </a:t>
            </a:r>
          </a:p>
          <a:p>
            <a:pPr marL="0" indent="0" algn="ctr">
              <a:buNone/>
            </a:pPr>
            <a:r>
              <a:rPr lang="el-GR" dirty="0">
                <a:latin typeface="Corbel" panose="020B0503020204020204" pitchFamily="34" charset="0"/>
              </a:rPr>
              <a:t>πώς να χρησιμοποιείτε τα μέσα κοινωνικής δικτύωσης</a:t>
            </a:r>
          </a:p>
          <a:p>
            <a:pPr marL="0" indent="0" algn="ctr">
              <a:buNone/>
            </a:pPr>
            <a:r>
              <a:rPr lang="el-GR" dirty="0">
                <a:latin typeface="Corbel" panose="020B0503020204020204" pitchFamily="34" charset="0"/>
              </a:rPr>
              <a:t>πώς να εφαρμόζετε την προσέγγιση «GAMMMA» </a:t>
            </a:r>
          </a:p>
          <a:p>
            <a:pPr marL="0" indent="0" algn="ctr">
              <a:buNone/>
            </a:pPr>
            <a:r>
              <a:rPr lang="el-GR" b="1" dirty="0">
                <a:latin typeface="Corbel" panose="020B0503020204020204" pitchFamily="34" charset="0"/>
              </a:rPr>
              <a:t> για να</a:t>
            </a:r>
          </a:p>
          <a:p>
            <a:pPr marL="0" indent="0" algn="ctr">
              <a:buNone/>
            </a:pPr>
            <a:r>
              <a:rPr lang="el-GR" dirty="0">
                <a:latin typeface="Corbel" panose="020B0503020204020204" pitchFamily="34" charset="0"/>
              </a:rPr>
              <a:t>κάνετε το μήνυμά σας εντονότερο </a:t>
            </a:r>
          </a:p>
          <a:p>
            <a:pPr marL="0" indent="0" algn="ctr">
              <a:buNone/>
            </a:pPr>
            <a:r>
              <a:rPr lang="el-GR" dirty="0">
                <a:latin typeface="Corbel" panose="020B0503020204020204" pitchFamily="34" charset="0"/>
              </a:rPr>
              <a:t>κεντρίζετε το ενδιαφέρον του ακροατηρίου σας</a:t>
            </a:r>
          </a:p>
          <a:p>
            <a:pPr marL="0" indent="0" algn="ctr">
              <a:buNone/>
            </a:pPr>
            <a:endParaRPr lang="el-GR"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84110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descr="Rectangle 4"/>
          <p:cNvSpPr>
            <a:spLocks/>
          </p:cNvSpPr>
          <p:nvPr/>
        </p:nvSpPr>
        <p:spPr bwMode="auto">
          <a:xfrm>
            <a:off x="0" y="-15875"/>
            <a:ext cx="12192000" cy="6856413"/>
          </a:xfrm>
          <a:prstGeom prst="rect">
            <a:avLst/>
          </a:prstGeom>
          <a:solidFill>
            <a:srgbClr val="FFFE00"/>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7170" name="Picture 2" descr="Picture 3"/>
          <p:cNvPicPr>
            <a:picLocks noChangeAspect="1"/>
          </p:cNvPicPr>
          <p:nvPr/>
        </p:nvPicPr>
        <p:blipFill>
          <a:blip r:embed="rId3"/>
          <a:srcRect/>
          <a:stretch>
            <a:fillRect/>
          </a:stretch>
        </p:blipFill>
        <p:spPr bwMode="auto">
          <a:xfrm>
            <a:off x="3652838" y="0"/>
            <a:ext cx="4884737" cy="2563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1" name="Picture 3" descr="Picture 2"/>
          <p:cNvPicPr>
            <a:picLocks noChangeAspect="1"/>
          </p:cNvPicPr>
          <p:nvPr/>
        </p:nvPicPr>
        <p:blipFill>
          <a:blip r:embed="rId4"/>
          <a:srcRect/>
          <a:stretch>
            <a:fillRect/>
          </a:stretch>
        </p:blipFill>
        <p:spPr bwMode="auto">
          <a:xfrm>
            <a:off x="1444625" y="2032000"/>
            <a:ext cx="9301163" cy="477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2" name="Rectangle 4" descr="TextBox 8"/>
          <p:cNvSpPr>
            <a:spLocks/>
          </p:cNvSpPr>
          <p:nvPr/>
        </p:nvSpPr>
        <p:spPr bwMode="auto">
          <a:xfrm>
            <a:off x="0" y="0"/>
            <a:ext cx="2039938" cy="547688"/>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l-GR" altLang="en-US" sz="3200">
                <a:solidFill>
                  <a:srgbClr val="FFFFFF"/>
                </a:solidFill>
                <a:latin typeface="Passion One Bold" charset="0"/>
                <a:sym typeface="Passion One Bold" charset="0"/>
              </a:rPr>
              <a:t>ΤΙ</a:t>
            </a:r>
          </a:p>
        </p:txBody>
      </p:sp>
    </p:spTree>
    <p:extLst>
      <p:ext uri="{BB962C8B-B14F-4D97-AF65-F5344CB8AC3E}">
        <p14:creationId xmlns:p14="http://schemas.microsoft.com/office/powerpoint/2010/main" val="334260716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descr="Rectangle 4"/>
          <p:cNvSpPr>
            <a:spLocks/>
          </p:cNvSpPr>
          <p:nvPr/>
        </p:nvSpPr>
        <p:spPr bwMode="auto">
          <a:xfrm>
            <a:off x="0" y="-15875"/>
            <a:ext cx="12192000" cy="6856413"/>
          </a:xfrm>
          <a:prstGeom prst="rect">
            <a:avLst/>
          </a:prstGeom>
          <a:solidFill>
            <a:srgbClr val="FFFE00"/>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9218" name="Picture 2" descr="Picture 3"/>
          <p:cNvPicPr>
            <a:picLocks noChangeAspect="1"/>
          </p:cNvPicPr>
          <p:nvPr/>
        </p:nvPicPr>
        <p:blipFill>
          <a:blip r:embed="rId3"/>
          <a:srcRect/>
          <a:stretch>
            <a:fillRect/>
          </a:stretch>
        </p:blipFill>
        <p:spPr bwMode="auto">
          <a:xfrm>
            <a:off x="3652838" y="0"/>
            <a:ext cx="4884737" cy="2563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9" name="Rectangle 3" descr="TextBox 8"/>
          <p:cNvSpPr>
            <a:spLocks/>
          </p:cNvSpPr>
          <p:nvPr/>
        </p:nvSpPr>
        <p:spPr bwMode="auto">
          <a:xfrm>
            <a:off x="0" y="0"/>
            <a:ext cx="2039938" cy="547688"/>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l-GR" altLang="en-US" sz="3200">
                <a:solidFill>
                  <a:srgbClr val="FFFFFF"/>
                </a:solidFill>
                <a:latin typeface="Passion One Bold" charset="0"/>
                <a:sym typeface="Passion One Bold" charset="0"/>
              </a:rPr>
              <a:t>ΠΟΙΟΣ</a:t>
            </a:r>
          </a:p>
        </p:txBody>
      </p:sp>
      <p:sp>
        <p:nvSpPr>
          <p:cNvPr id="9220" name="Rectangle 4" descr="TextBox 9"/>
          <p:cNvSpPr>
            <a:spLocks/>
          </p:cNvSpPr>
          <p:nvPr/>
        </p:nvSpPr>
        <p:spPr bwMode="auto">
          <a:xfrm>
            <a:off x="684213" y="2743200"/>
            <a:ext cx="11333162" cy="2668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spAutoFit/>
          </a:bodyPr>
          <a:lstStyle>
            <a:lvl1pPr marL="285750" indent="-285750">
              <a:defRPr>
                <a:solidFill>
                  <a:srgbClr val="000000"/>
                </a:solidFill>
                <a:latin typeface="Calibri" charset="0"/>
                <a:ea typeface="Calibri" charset="0"/>
                <a:cs typeface="Calibri" charset="0"/>
                <a:sym typeface="Calibri" charset="0"/>
              </a:defRPr>
            </a:lvl1pPr>
            <a:lvl2pPr>
              <a:defRPr>
                <a:solidFill>
                  <a:srgbClr val="000000"/>
                </a:solidFill>
                <a:latin typeface="Calibri" charset="0"/>
                <a:ea typeface="Calibri" charset="0"/>
                <a:cs typeface="Calibri" charset="0"/>
                <a:sym typeface="Calibri" charset="0"/>
              </a:defRPr>
            </a:lvl2pPr>
            <a:lvl3pPr>
              <a:defRPr>
                <a:solidFill>
                  <a:srgbClr val="000000"/>
                </a:solidFill>
                <a:latin typeface="Calibri" charset="0"/>
                <a:ea typeface="Calibri" charset="0"/>
                <a:cs typeface="Calibri" charset="0"/>
                <a:sym typeface="Calibri" charset="0"/>
              </a:defRPr>
            </a:lvl3pPr>
            <a:lvl4pPr>
              <a:defRPr>
                <a:solidFill>
                  <a:srgbClr val="000000"/>
                </a:solidFill>
                <a:latin typeface="Calibri" charset="0"/>
                <a:ea typeface="Calibri" charset="0"/>
                <a:cs typeface="Calibri" charset="0"/>
                <a:sym typeface="Calibri" charset="0"/>
              </a:defRPr>
            </a:lvl4pPr>
            <a:lvl5pPr>
              <a:defRPr>
                <a:solidFill>
                  <a:srgbClr val="000000"/>
                </a:solidFill>
                <a:latin typeface="Calibri" charset="0"/>
                <a:ea typeface="Calibri" charset="0"/>
                <a:cs typeface="Calibri" charset="0"/>
                <a:sym typeface="Calibri" charset="0"/>
              </a:defRPr>
            </a:lvl5pPr>
            <a:lvl6pPr marL="457200" indent="1828800" fontAlgn="base" hangingPunct="0">
              <a:spcBef>
                <a:spcPct val="0"/>
              </a:spcBef>
              <a:spcAft>
                <a:spcPct val="0"/>
              </a:spcAft>
              <a:defRPr>
                <a:solidFill>
                  <a:srgbClr val="000000"/>
                </a:solidFill>
                <a:latin typeface="Calibri" charset="0"/>
                <a:ea typeface="Calibri" charset="0"/>
                <a:cs typeface="Calibri" charset="0"/>
                <a:sym typeface="Calibri" charset="0"/>
              </a:defRPr>
            </a:lvl6pPr>
            <a:lvl7pPr marL="914400" indent="1828800" fontAlgn="base" hangingPunct="0">
              <a:spcBef>
                <a:spcPct val="0"/>
              </a:spcBef>
              <a:spcAft>
                <a:spcPct val="0"/>
              </a:spcAft>
              <a:defRPr>
                <a:solidFill>
                  <a:srgbClr val="000000"/>
                </a:solidFill>
                <a:latin typeface="Calibri" charset="0"/>
                <a:ea typeface="Calibri" charset="0"/>
                <a:cs typeface="Calibri" charset="0"/>
                <a:sym typeface="Calibri" charset="0"/>
              </a:defRPr>
            </a:lvl7pPr>
            <a:lvl8pPr marL="1371600" indent="1828800" fontAlgn="base" hangingPunct="0">
              <a:spcBef>
                <a:spcPct val="0"/>
              </a:spcBef>
              <a:spcAft>
                <a:spcPct val="0"/>
              </a:spcAft>
              <a:defRPr>
                <a:solidFill>
                  <a:srgbClr val="000000"/>
                </a:solidFill>
                <a:latin typeface="Calibri" charset="0"/>
                <a:ea typeface="Calibri" charset="0"/>
                <a:cs typeface="Calibri" charset="0"/>
                <a:sym typeface="Calibri" charset="0"/>
              </a:defRPr>
            </a:lvl8pPr>
            <a:lvl9pPr marL="1828800" indent="1828800" fontAlgn="base" hangingPunct="0">
              <a:spcBef>
                <a:spcPct val="0"/>
              </a:spcBef>
              <a:spcAft>
                <a:spcPct val="0"/>
              </a:spcAft>
              <a:defRPr>
                <a:solidFill>
                  <a:srgbClr val="000000"/>
                </a:solidFill>
                <a:latin typeface="Calibri" charset="0"/>
                <a:ea typeface="Calibri" charset="0"/>
                <a:cs typeface="Calibri" charset="0"/>
                <a:sym typeface="Calibri" charset="0"/>
              </a:defRPr>
            </a:lvl9pPr>
          </a:lstStyle>
          <a:p>
            <a:pPr eaLnBrk="1">
              <a:lnSpc>
                <a:spcPct val="150000"/>
              </a:lnSpc>
              <a:buSzPct val="100000"/>
              <a:buFont typeface="Arial" charset="0"/>
              <a:buChar char="•"/>
              <a:defRPr/>
            </a:pPr>
            <a:r>
              <a:rPr lang="el-GR" altLang="en-US" sz="2400"/>
              <a:t>Μεγαλύτερη ηλικιακή ομάδα: άτομα 18–24 ετών</a:t>
            </a:r>
          </a:p>
          <a:p>
            <a:pPr eaLnBrk="1">
              <a:lnSpc>
                <a:spcPct val="150000"/>
              </a:lnSpc>
              <a:buSzPct val="100000"/>
              <a:buFont typeface="Arial" charset="0"/>
              <a:buChar char="•"/>
              <a:defRPr/>
            </a:pPr>
            <a:r>
              <a:rPr lang="el-GR" altLang="en-US" sz="2400"/>
              <a:t>60% των χρηστών είναι κάτω των 25</a:t>
            </a:r>
          </a:p>
          <a:p>
            <a:pPr eaLnBrk="1">
              <a:lnSpc>
                <a:spcPct val="150000"/>
              </a:lnSpc>
              <a:buSzPct val="100000"/>
              <a:buFont typeface="Arial" charset="0"/>
              <a:buChar char="•"/>
              <a:defRPr/>
            </a:pPr>
            <a:r>
              <a:rPr lang="el-GR" altLang="en-US" sz="2400"/>
              <a:t>ΑΛΛΑ περισσότεροι από τους μισούς νέους χρήστες που εγγράφονται στο Snapchat είναι τώρα άνω των 25</a:t>
            </a:r>
          </a:p>
          <a:p>
            <a:pPr eaLnBrk="1">
              <a:lnSpc>
                <a:spcPct val="150000"/>
              </a:lnSpc>
              <a:buSzPct val="100000"/>
              <a:buFont typeface="Arial" charset="0"/>
              <a:buChar char="•"/>
              <a:defRPr/>
            </a:pPr>
            <a:r>
              <a:rPr lang="el-GR" altLang="en-US" sz="2400"/>
              <a:t>Χρησιμοποιείται από περισσότερες γυναίκες παρά άντρες</a:t>
            </a:r>
          </a:p>
          <a:p>
            <a:pPr eaLnBrk="1">
              <a:lnSpc>
                <a:spcPct val="150000"/>
              </a:lnSpc>
              <a:buSzPct val="100000"/>
              <a:buFont typeface="Arial" charset="0"/>
              <a:buChar char="•"/>
              <a:defRPr/>
            </a:pPr>
            <a:r>
              <a:rPr lang="el-GR" altLang="en-US" sz="2400"/>
              <a:t>Οι χρήστες κατανέμονται ομοιόμορφα στην Ευρώπη, στη Βόρεια Αμερική, στην Ασία και στη Μέση Ανατολή</a:t>
            </a:r>
          </a:p>
        </p:txBody>
      </p:sp>
    </p:spTree>
    <p:extLst>
      <p:ext uri="{BB962C8B-B14F-4D97-AF65-F5344CB8AC3E}">
        <p14:creationId xmlns:p14="http://schemas.microsoft.com/office/powerpoint/2010/main" val="150295817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descr="Rectangle 4"/>
          <p:cNvSpPr>
            <a:spLocks/>
          </p:cNvSpPr>
          <p:nvPr/>
        </p:nvSpPr>
        <p:spPr bwMode="auto">
          <a:xfrm>
            <a:off x="0" y="0"/>
            <a:ext cx="12192000" cy="6858000"/>
          </a:xfrm>
          <a:prstGeom prst="rect">
            <a:avLst/>
          </a:prstGeom>
          <a:solidFill>
            <a:srgbClr val="FFFE00"/>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sp>
        <p:nvSpPr>
          <p:cNvPr id="15362" name="Rectangle 2" descr="TextBox 5"/>
          <p:cNvSpPr>
            <a:spLocks/>
          </p:cNvSpPr>
          <p:nvPr/>
        </p:nvSpPr>
        <p:spPr bwMode="auto">
          <a:xfrm>
            <a:off x="0" y="0"/>
            <a:ext cx="2039938" cy="547688"/>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l-GR" altLang="en-US" sz="3200">
                <a:solidFill>
                  <a:srgbClr val="FFFFFF"/>
                </a:solidFill>
                <a:latin typeface="Passion One Bold" charset="0"/>
                <a:sym typeface="Passion One Bold" charset="0"/>
              </a:rPr>
              <a:t>ΠΩΣ</a:t>
            </a:r>
          </a:p>
        </p:txBody>
      </p:sp>
      <p:pic>
        <p:nvPicPr>
          <p:cNvPr id="15363" name="Picture 3" descr="Picture 2"/>
          <p:cNvPicPr>
            <a:picLocks noChangeAspect="1"/>
          </p:cNvPicPr>
          <p:nvPr/>
        </p:nvPicPr>
        <p:blipFill>
          <a:blip r:embed="rId3"/>
          <a:srcRect/>
          <a:stretch>
            <a:fillRect/>
          </a:stretch>
        </p:blipFill>
        <p:spPr bwMode="auto">
          <a:xfrm>
            <a:off x="1285875" y="1125538"/>
            <a:ext cx="9601200" cy="476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403561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descr="Rectangle 4"/>
          <p:cNvSpPr>
            <a:spLocks/>
          </p:cNvSpPr>
          <p:nvPr/>
        </p:nvSpPr>
        <p:spPr bwMode="auto">
          <a:xfrm>
            <a:off x="0" y="-15875"/>
            <a:ext cx="12192000" cy="6856413"/>
          </a:xfrm>
          <a:prstGeom prst="rect">
            <a:avLst/>
          </a:prstGeom>
          <a:solidFill>
            <a:srgbClr val="FFFE00"/>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17410" name="Picture 2" descr="Picture 3"/>
          <p:cNvPicPr>
            <a:picLocks noChangeAspect="1"/>
          </p:cNvPicPr>
          <p:nvPr/>
        </p:nvPicPr>
        <p:blipFill>
          <a:blip r:embed="rId4"/>
          <a:srcRect/>
          <a:stretch>
            <a:fillRect/>
          </a:stretch>
        </p:blipFill>
        <p:spPr bwMode="auto">
          <a:xfrm>
            <a:off x="3278188" y="0"/>
            <a:ext cx="4884737" cy="2563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1" name="Rectangle 3" descr="TextBox 5"/>
          <p:cNvSpPr>
            <a:spLocks/>
          </p:cNvSpPr>
          <p:nvPr/>
        </p:nvSpPr>
        <p:spPr bwMode="auto">
          <a:xfrm>
            <a:off x="0" y="0"/>
            <a:ext cx="2039938" cy="547688"/>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l-GR" altLang="en-US" sz="3200">
                <a:solidFill>
                  <a:srgbClr val="FFFFFF"/>
                </a:solidFill>
                <a:latin typeface="Passion One Bold" charset="0"/>
                <a:sym typeface="Passion One Bold" charset="0"/>
              </a:rPr>
              <a:t>ΠΩΣ</a:t>
            </a:r>
          </a:p>
        </p:txBody>
      </p:sp>
      <p:pic>
        <p:nvPicPr>
          <p:cNvPr id="17412" name="Picture 4" descr="Picture 1"/>
          <p:cNvPicPr>
            <a:picLocks noChangeAspect="1"/>
          </p:cNvPicPr>
          <p:nvPr/>
        </p:nvPicPr>
        <p:blipFill>
          <a:blip r:embed="rId5"/>
          <a:srcRect t="34285"/>
          <a:stretch>
            <a:fillRect/>
          </a:stretch>
        </p:blipFill>
        <p:spPr bwMode="auto">
          <a:xfrm>
            <a:off x="8162925" y="2211388"/>
            <a:ext cx="3973513" cy="2611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3" name="Rectangle 5" descr="Rectangle 6"/>
          <p:cNvSpPr>
            <a:spLocks/>
          </p:cNvSpPr>
          <p:nvPr/>
        </p:nvSpPr>
        <p:spPr bwMode="auto">
          <a:xfrm>
            <a:off x="287338" y="5876925"/>
            <a:ext cx="247332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45720" rIns="45720">
            <a:spAutoFit/>
          </a:bodyPr>
          <a:lstStyle/>
          <a:p>
            <a:pPr eaLnBrk="1">
              <a:defRPr/>
            </a:pPr>
            <a:r>
              <a:rPr lang="el-GR" altLang="en-US" sz="2400" dirty="0">
                <a:latin typeface="Calibri" charset="0"/>
                <a:sym typeface="Calibri" charset="0"/>
              </a:rPr>
              <a:t>1) Δημιουργείς </a:t>
            </a:r>
            <a:r>
              <a:rPr lang="el-GR" altLang="en-US" sz="2400" dirty="0" err="1">
                <a:latin typeface="Calibri" charset="0"/>
                <a:sym typeface="Calibri" charset="0"/>
              </a:rPr>
              <a:t>Snap</a:t>
            </a:r>
            <a:r>
              <a:rPr lang="el-GR" altLang="en-US" sz="2400" dirty="0">
                <a:latin typeface="Calibri" charset="0"/>
                <a:sym typeface="Calibri" charset="0"/>
              </a:rPr>
              <a:t> </a:t>
            </a:r>
            <a:r>
              <a:rPr lang="el-GR" altLang="en-US" sz="2400" dirty="0" err="1">
                <a:latin typeface="Calibri" charset="0"/>
                <a:sym typeface="Calibri" charset="0"/>
              </a:rPr>
              <a:t>Ads</a:t>
            </a:r>
            <a:endParaRPr lang="el-GR" altLang="en-US" sz="2400" dirty="0">
              <a:latin typeface="Calibri" charset="0"/>
              <a:sym typeface="Calibri" charset="0"/>
            </a:endParaRPr>
          </a:p>
        </p:txBody>
      </p:sp>
      <p:sp>
        <p:nvSpPr>
          <p:cNvPr id="17414" name="Rectangle 6" descr="Rectangle 7"/>
          <p:cNvSpPr>
            <a:spLocks/>
          </p:cNvSpPr>
          <p:nvPr/>
        </p:nvSpPr>
        <p:spPr bwMode="auto">
          <a:xfrm>
            <a:off x="3977640" y="5014913"/>
            <a:ext cx="371475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45720" rIns="45720">
            <a:spAutoFit/>
          </a:bodyPr>
          <a:lstStyle/>
          <a:p>
            <a:pPr eaLnBrk="1">
              <a:defRPr/>
            </a:pPr>
            <a:r>
              <a:rPr lang="el-GR" altLang="en-US" sz="2400" dirty="0">
                <a:latin typeface="Calibri" charset="0"/>
                <a:sym typeface="Calibri" charset="0"/>
              </a:rPr>
              <a:t>2) Χρησιμοποιείς </a:t>
            </a:r>
            <a:r>
              <a:rPr lang="el-GR" altLang="en-US" sz="2400" dirty="0" err="1">
                <a:latin typeface="Calibri" charset="0"/>
                <a:sym typeface="Calibri" charset="0"/>
              </a:rPr>
              <a:t>SnapCodes</a:t>
            </a:r>
            <a:endParaRPr lang="el-GR" altLang="en-US" sz="2400" dirty="0">
              <a:latin typeface="Calibri" charset="0"/>
              <a:sym typeface="Calibri" charset="0"/>
            </a:endParaRPr>
          </a:p>
        </p:txBody>
      </p:sp>
      <p:sp>
        <p:nvSpPr>
          <p:cNvPr id="17415" name="Rectangle 7" descr="Rectangle 8"/>
          <p:cNvSpPr>
            <a:spLocks/>
          </p:cNvSpPr>
          <p:nvPr/>
        </p:nvSpPr>
        <p:spPr bwMode="auto">
          <a:xfrm>
            <a:off x="8162925" y="5032375"/>
            <a:ext cx="376528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45720" rIns="45720">
            <a:spAutoFit/>
          </a:bodyPr>
          <a:lstStyle/>
          <a:p>
            <a:pPr eaLnBrk="1">
              <a:defRPr/>
            </a:pPr>
            <a:r>
              <a:rPr lang="el-GR" altLang="en-US" sz="2400" dirty="0">
                <a:latin typeface="Calibri" charset="0"/>
                <a:sym typeface="Calibri" charset="0"/>
              </a:rPr>
              <a:t>3) Χορηγούμενα </a:t>
            </a:r>
            <a:r>
              <a:rPr lang="el-GR" altLang="en-US" sz="2400" dirty="0" err="1">
                <a:latin typeface="Calibri" charset="0"/>
                <a:sym typeface="Calibri" charset="0"/>
              </a:rPr>
              <a:t>γεώφιλτρα</a:t>
            </a:r>
            <a:endParaRPr lang="el-GR" altLang="en-US" sz="2400" dirty="0">
              <a:latin typeface="Calibri" charset="0"/>
              <a:sym typeface="Calibri" charset="0"/>
            </a:endParaRPr>
          </a:p>
        </p:txBody>
      </p:sp>
      <p:pic>
        <p:nvPicPr>
          <p:cNvPr id="17416" name="Picture 8" descr="Picture 2"/>
          <p:cNvPicPr>
            <a:picLocks noChangeAspect="1"/>
          </p:cNvPicPr>
          <p:nvPr/>
        </p:nvPicPr>
        <p:blipFill>
          <a:blip r:embed="rId6"/>
          <a:srcRect/>
          <a:stretch>
            <a:fillRect/>
          </a:stretch>
        </p:blipFill>
        <p:spPr bwMode="auto">
          <a:xfrm>
            <a:off x="4857750" y="2581275"/>
            <a:ext cx="2035175" cy="203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417" name="media2.mp4" descr="featured">
            <a:hlinkClick r:id="" action="ppaction://media"/>
          </p:cNvPr>
          <p:cNvPicPr>
            <a:picLocks noChangeAspect="1"/>
          </p:cNvPicPr>
          <p:nvPr>
            <a:videoFile r:link="rId1"/>
          </p:nvPr>
        </p:nvPicPr>
        <p:blipFill>
          <a:blip r:embed="rId7"/>
          <a:srcRect/>
          <a:stretch>
            <a:fillRect/>
          </a:stretch>
        </p:blipFill>
        <p:spPr bwMode="auto">
          <a:xfrm>
            <a:off x="287338" y="1798638"/>
            <a:ext cx="2270125" cy="403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77450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74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417"/>
                </p:tgtEl>
              </p:cMediaNode>
            </p:video>
            <p:seq concurrent="1" nextAc="seek">
              <p:cTn id="8" restart="whenNotActive" fill="hold" evtFilter="cancelBubble" nodeType="interactiveSeq">
                <p:stCondLst>
                  <p:cond evt="onClick" delay="0">
                    <p:tgtEl>
                      <p:spTgt spid="1741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7417"/>
                                        </p:tgtEl>
                                      </p:cBhvr>
                                    </p:cmd>
                                  </p:childTnLst>
                                </p:cTn>
                              </p:par>
                            </p:childTnLst>
                          </p:cTn>
                        </p:par>
                      </p:childTnLst>
                    </p:cTn>
                  </p:par>
                </p:childTnLst>
              </p:cTn>
              <p:nextCondLst>
                <p:cond evt="onClick" delay="0">
                  <p:tgtEl>
                    <p:spTgt spid="1741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descr="Rectangle 4"/>
          <p:cNvSpPr>
            <a:spLocks/>
          </p:cNvSpPr>
          <p:nvPr/>
        </p:nvSpPr>
        <p:spPr bwMode="auto">
          <a:xfrm>
            <a:off x="0" y="0"/>
            <a:ext cx="12192000" cy="6858000"/>
          </a:xfrm>
          <a:prstGeom prst="rect">
            <a:avLst/>
          </a:prstGeom>
          <a:solidFill>
            <a:srgbClr val="FFFE00"/>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19458" name="Picture 2" descr="Picture 3"/>
          <p:cNvPicPr>
            <a:picLocks noChangeAspect="1"/>
          </p:cNvPicPr>
          <p:nvPr/>
        </p:nvPicPr>
        <p:blipFill>
          <a:blip r:embed="rId3"/>
          <a:srcRect/>
          <a:stretch>
            <a:fillRect/>
          </a:stretch>
        </p:blipFill>
        <p:spPr bwMode="auto">
          <a:xfrm>
            <a:off x="3652838" y="0"/>
            <a:ext cx="4884737" cy="2563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59" name="Rectangle 3" descr="TextBox 5"/>
          <p:cNvSpPr>
            <a:spLocks/>
          </p:cNvSpPr>
          <p:nvPr/>
        </p:nvSpPr>
        <p:spPr bwMode="auto">
          <a:xfrm>
            <a:off x="0" y="0"/>
            <a:ext cx="2039938" cy="547688"/>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l-GR" altLang="en-US" sz="3200">
                <a:solidFill>
                  <a:srgbClr val="FFFFFF"/>
                </a:solidFill>
                <a:latin typeface="Passion One Bold" charset="0"/>
                <a:sym typeface="Passion One Bold" charset="0"/>
              </a:rPr>
              <a:t>ΠΩΣ</a:t>
            </a:r>
          </a:p>
        </p:txBody>
      </p:sp>
      <p:pic>
        <p:nvPicPr>
          <p:cNvPr id="19460" name="Picture 4" descr="Picture 1"/>
          <p:cNvPicPr>
            <a:picLocks noChangeAspect="1"/>
          </p:cNvPicPr>
          <p:nvPr/>
        </p:nvPicPr>
        <p:blipFill>
          <a:blip r:embed="rId4"/>
          <a:srcRect/>
          <a:stretch>
            <a:fillRect/>
          </a:stretch>
        </p:blipFill>
        <p:spPr bwMode="auto">
          <a:xfrm>
            <a:off x="1374775" y="728663"/>
            <a:ext cx="9440863" cy="551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8973403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descr="Rectangle 4"/>
          <p:cNvSpPr>
            <a:spLocks/>
          </p:cNvSpPr>
          <p:nvPr/>
        </p:nvSpPr>
        <p:spPr bwMode="auto">
          <a:xfrm>
            <a:off x="0" y="-15875"/>
            <a:ext cx="12192000" cy="6856413"/>
          </a:xfrm>
          <a:prstGeom prst="rect">
            <a:avLst/>
          </a:prstGeom>
          <a:solidFill>
            <a:srgbClr val="FA8742"/>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23554" name="Picture 2" descr="Picture 1"/>
          <p:cNvPicPr>
            <a:picLocks noChangeAspect="1"/>
          </p:cNvPicPr>
          <p:nvPr/>
        </p:nvPicPr>
        <p:blipFill>
          <a:blip r:embed="rId3"/>
          <a:srcRect/>
          <a:stretch>
            <a:fillRect/>
          </a:stretch>
        </p:blipFill>
        <p:spPr bwMode="auto">
          <a:xfrm>
            <a:off x="5178425" y="331788"/>
            <a:ext cx="1908175" cy="190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55" name="Picture 3" descr="Picture 2"/>
          <p:cNvPicPr>
            <a:picLocks noChangeAspect="1"/>
          </p:cNvPicPr>
          <p:nvPr/>
        </p:nvPicPr>
        <p:blipFill>
          <a:blip r:embed="rId4"/>
          <a:srcRect/>
          <a:stretch>
            <a:fillRect/>
          </a:stretch>
        </p:blipFill>
        <p:spPr bwMode="auto">
          <a:xfrm>
            <a:off x="2522538" y="2589213"/>
            <a:ext cx="7145337" cy="4192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556" name="Rectangle 4" descr="TextBox 8"/>
          <p:cNvSpPr>
            <a:spLocks/>
          </p:cNvSpPr>
          <p:nvPr/>
        </p:nvSpPr>
        <p:spPr bwMode="auto">
          <a:xfrm>
            <a:off x="0" y="0"/>
            <a:ext cx="2039938" cy="547688"/>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l-GR" altLang="en-US" sz="3200">
                <a:solidFill>
                  <a:srgbClr val="FFFFFF"/>
                </a:solidFill>
                <a:latin typeface="Passion One Bold" charset="0"/>
                <a:sym typeface="Passion One Bold" charset="0"/>
              </a:rPr>
              <a:t>ΤΙ</a:t>
            </a:r>
          </a:p>
        </p:txBody>
      </p:sp>
    </p:spTree>
    <p:extLst>
      <p:ext uri="{BB962C8B-B14F-4D97-AF65-F5344CB8AC3E}">
        <p14:creationId xmlns:p14="http://schemas.microsoft.com/office/powerpoint/2010/main" val="295182673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descr="Rectangle 4"/>
          <p:cNvSpPr>
            <a:spLocks/>
          </p:cNvSpPr>
          <p:nvPr/>
        </p:nvSpPr>
        <p:spPr bwMode="auto">
          <a:xfrm>
            <a:off x="0" y="-38735"/>
            <a:ext cx="12192000" cy="6856413"/>
          </a:xfrm>
          <a:prstGeom prst="rect">
            <a:avLst/>
          </a:prstGeom>
          <a:solidFill>
            <a:srgbClr val="FA8742"/>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25602" name="Picture 2" descr="Picture 1"/>
          <p:cNvPicPr>
            <a:picLocks noChangeAspect="1"/>
          </p:cNvPicPr>
          <p:nvPr/>
        </p:nvPicPr>
        <p:blipFill>
          <a:blip r:embed="rId3"/>
          <a:srcRect/>
          <a:stretch>
            <a:fillRect/>
          </a:stretch>
        </p:blipFill>
        <p:spPr bwMode="auto">
          <a:xfrm>
            <a:off x="5178425" y="331788"/>
            <a:ext cx="1908175" cy="190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03" name="Rectangle 3" descr="TextBox 6"/>
          <p:cNvSpPr>
            <a:spLocks/>
          </p:cNvSpPr>
          <p:nvPr/>
        </p:nvSpPr>
        <p:spPr bwMode="auto">
          <a:xfrm>
            <a:off x="684213" y="2320290"/>
            <a:ext cx="10849696"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45720" rIns="45720">
            <a:spAutoFit/>
          </a:bodyPr>
          <a:lstStyle>
            <a:lvl1pPr marL="285750" indent="-285750">
              <a:defRPr>
                <a:solidFill>
                  <a:srgbClr val="000000"/>
                </a:solidFill>
                <a:latin typeface="Calibri" charset="0"/>
                <a:ea typeface="Calibri" charset="0"/>
                <a:cs typeface="Calibri" charset="0"/>
                <a:sym typeface="Calibri" charset="0"/>
              </a:defRPr>
            </a:lvl1pPr>
            <a:lvl2pPr>
              <a:defRPr>
                <a:solidFill>
                  <a:srgbClr val="000000"/>
                </a:solidFill>
                <a:latin typeface="Calibri" charset="0"/>
                <a:ea typeface="Calibri" charset="0"/>
                <a:cs typeface="Calibri" charset="0"/>
                <a:sym typeface="Calibri" charset="0"/>
              </a:defRPr>
            </a:lvl2pPr>
            <a:lvl3pPr>
              <a:defRPr>
                <a:solidFill>
                  <a:srgbClr val="000000"/>
                </a:solidFill>
                <a:latin typeface="Calibri" charset="0"/>
                <a:ea typeface="Calibri" charset="0"/>
                <a:cs typeface="Calibri" charset="0"/>
                <a:sym typeface="Calibri" charset="0"/>
              </a:defRPr>
            </a:lvl3pPr>
            <a:lvl4pPr>
              <a:defRPr>
                <a:solidFill>
                  <a:srgbClr val="000000"/>
                </a:solidFill>
                <a:latin typeface="Calibri" charset="0"/>
                <a:ea typeface="Calibri" charset="0"/>
                <a:cs typeface="Calibri" charset="0"/>
                <a:sym typeface="Calibri" charset="0"/>
              </a:defRPr>
            </a:lvl4pPr>
            <a:lvl5pPr>
              <a:defRPr>
                <a:solidFill>
                  <a:srgbClr val="000000"/>
                </a:solidFill>
                <a:latin typeface="Calibri" charset="0"/>
                <a:ea typeface="Calibri" charset="0"/>
                <a:cs typeface="Calibri" charset="0"/>
                <a:sym typeface="Calibri" charset="0"/>
              </a:defRPr>
            </a:lvl5pPr>
            <a:lvl6pPr marL="457200" indent="1828800" fontAlgn="base" hangingPunct="0">
              <a:spcBef>
                <a:spcPct val="0"/>
              </a:spcBef>
              <a:spcAft>
                <a:spcPct val="0"/>
              </a:spcAft>
              <a:defRPr>
                <a:solidFill>
                  <a:srgbClr val="000000"/>
                </a:solidFill>
                <a:latin typeface="Calibri" charset="0"/>
                <a:ea typeface="Calibri" charset="0"/>
                <a:cs typeface="Calibri" charset="0"/>
                <a:sym typeface="Calibri" charset="0"/>
              </a:defRPr>
            </a:lvl6pPr>
            <a:lvl7pPr marL="914400" indent="1828800" fontAlgn="base" hangingPunct="0">
              <a:spcBef>
                <a:spcPct val="0"/>
              </a:spcBef>
              <a:spcAft>
                <a:spcPct val="0"/>
              </a:spcAft>
              <a:defRPr>
                <a:solidFill>
                  <a:srgbClr val="000000"/>
                </a:solidFill>
                <a:latin typeface="Calibri" charset="0"/>
                <a:ea typeface="Calibri" charset="0"/>
                <a:cs typeface="Calibri" charset="0"/>
                <a:sym typeface="Calibri" charset="0"/>
              </a:defRPr>
            </a:lvl7pPr>
            <a:lvl8pPr marL="1371600" indent="1828800" fontAlgn="base" hangingPunct="0">
              <a:spcBef>
                <a:spcPct val="0"/>
              </a:spcBef>
              <a:spcAft>
                <a:spcPct val="0"/>
              </a:spcAft>
              <a:defRPr>
                <a:solidFill>
                  <a:srgbClr val="000000"/>
                </a:solidFill>
                <a:latin typeface="Calibri" charset="0"/>
                <a:ea typeface="Calibri" charset="0"/>
                <a:cs typeface="Calibri" charset="0"/>
                <a:sym typeface="Calibri" charset="0"/>
              </a:defRPr>
            </a:lvl8pPr>
            <a:lvl9pPr marL="1828800" indent="1828800" fontAlgn="base" hangingPunct="0">
              <a:spcBef>
                <a:spcPct val="0"/>
              </a:spcBef>
              <a:spcAft>
                <a:spcPct val="0"/>
              </a:spcAft>
              <a:defRPr>
                <a:solidFill>
                  <a:srgbClr val="000000"/>
                </a:solidFill>
                <a:latin typeface="Calibri" charset="0"/>
                <a:ea typeface="Calibri" charset="0"/>
                <a:cs typeface="Calibri" charset="0"/>
                <a:sym typeface="Calibri" charset="0"/>
              </a:defRPr>
            </a:lvl9pPr>
          </a:lstStyle>
          <a:p>
            <a:pPr eaLnBrk="1">
              <a:lnSpc>
                <a:spcPct val="150000"/>
              </a:lnSpc>
              <a:buSzPct val="100000"/>
              <a:buFont typeface="Arial" charset="0"/>
              <a:buChar char="•"/>
              <a:defRPr/>
            </a:pPr>
            <a:r>
              <a:rPr lang="el-GR" altLang="en-US" sz="2400" dirty="0"/>
              <a:t>Περισσότεροι από 500 εκατομμύρια χρήστες παγκοσμίως</a:t>
            </a:r>
          </a:p>
          <a:p>
            <a:pPr eaLnBrk="1">
              <a:lnSpc>
                <a:spcPct val="150000"/>
              </a:lnSpc>
              <a:buSzPct val="100000"/>
              <a:buFont typeface="Arial" charset="0"/>
              <a:buChar char="•"/>
              <a:defRPr/>
            </a:pPr>
            <a:r>
              <a:rPr lang="el-GR" altLang="en-US" sz="2400" dirty="0"/>
              <a:t>60% των χρηστών ανοίγουν την εφαρμογή κάθε μέρα</a:t>
            </a:r>
          </a:p>
          <a:p>
            <a:pPr eaLnBrk="1">
              <a:lnSpc>
                <a:spcPct val="150000"/>
              </a:lnSpc>
              <a:buSzPct val="100000"/>
              <a:buFont typeface="Arial" charset="0"/>
              <a:buChar char="•"/>
              <a:defRPr/>
            </a:pPr>
            <a:r>
              <a:rPr lang="el-GR" altLang="en-US" sz="2400" dirty="0"/>
              <a:t>Χρησιμοποιείται από περισσότερες γυναίκες παρά άντρες</a:t>
            </a:r>
          </a:p>
          <a:p>
            <a:pPr eaLnBrk="1">
              <a:lnSpc>
                <a:spcPct val="150000"/>
              </a:lnSpc>
              <a:buSzPct val="100000"/>
              <a:buFont typeface="Arial" charset="0"/>
              <a:buChar char="•"/>
              <a:defRPr/>
            </a:pPr>
            <a:r>
              <a:rPr lang="el-GR" altLang="en-US" sz="2400" dirty="0"/>
              <a:t>90% των χρηστών του Instagram είναι κάτω των 35 ετών</a:t>
            </a:r>
          </a:p>
          <a:p>
            <a:pPr eaLnBrk="1">
              <a:lnSpc>
                <a:spcPct val="150000"/>
              </a:lnSpc>
              <a:buSzPct val="100000"/>
              <a:buFont typeface="Arial" charset="0"/>
              <a:buChar char="•"/>
              <a:defRPr/>
            </a:pPr>
            <a:r>
              <a:rPr lang="el-GR" altLang="en-US" sz="2400" dirty="0"/>
              <a:t>Η μάρκα την οποία ακολουθούν περισσότεροι είναι το </a:t>
            </a:r>
            <a:r>
              <a:rPr lang="el-GR" altLang="en-US" sz="2400" dirty="0" err="1"/>
              <a:t>National</a:t>
            </a:r>
            <a:r>
              <a:rPr lang="el-GR" altLang="en-US" sz="2400" dirty="0"/>
              <a:t> </a:t>
            </a:r>
            <a:r>
              <a:rPr lang="el-GR" altLang="en-US" sz="2400" dirty="0" err="1"/>
              <a:t>Geographic</a:t>
            </a:r>
            <a:r>
              <a:rPr lang="el-GR" altLang="en-US" sz="2400" dirty="0"/>
              <a:t>, που έχει 48,4 εκατ. ακολούθους</a:t>
            </a:r>
          </a:p>
          <a:p>
            <a:pPr eaLnBrk="1">
              <a:lnSpc>
                <a:spcPct val="150000"/>
              </a:lnSpc>
              <a:buSzPct val="100000"/>
              <a:buFont typeface="Arial" charset="0"/>
              <a:buChar char="•"/>
              <a:defRPr/>
            </a:pPr>
            <a:r>
              <a:rPr lang="el-GR" altLang="en-US" sz="2400" dirty="0"/>
              <a:t>48,8% από τις μάρκες βρίσκονται στο Instagram Μέχρι το 2017 προβλέπεται να ανέλθει στο 70,7%</a:t>
            </a:r>
          </a:p>
        </p:txBody>
      </p:sp>
      <p:sp>
        <p:nvSpPr>
          <p:cNvPr id="25604" name="Rectangle 4" descr="TextBox 8"/>
          <p:cNvSpPr>
            <a:spLocks/>
          </p:cNvSpPr>
          <p:nvPr/>
        </p:nvSpPr>
        <p:spPr bwMode="auto">
          <a:xfrm>
            <a:off x="0" y="0"/>
            <a:ext cx="2039938" cy="547688"/>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l-GR" altLang="en-US" sz="3200">
                <a:solidFill>
                  <a:srgbClr val="FFFFFF"/>
                </a:solidFill>
                <a:latin typeface="Passion One Bold" charset="0"/>
                <a:sym typeface="Passion One Bold" charset="0"/>
              </a:rPr>
              <a:t>ΠΟΙΟΣ</a:t>
            </a:r>
          </a:p>
        </p:txBody>
      </p:sp>
    </p:spTree>
    <p:extLst>
      <p:ext uri="{BB962C8B-B14F-4D97-AF65-F5344CB8AC3E}">
        <p14:creationId xmlns:p14="http://schemas.microsoft.com/office/powerpoint/2010/main" val="424974506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descr="Rectangle 4"/>
          <p:cNvSpPr>
            <a:spLocks/>
          </p:cNvSpPr>
          <p:nvPr/>
        </p:nvSpPr>
        <p:spPr bwMode="auto">
          <a:xfrm>
            <a:off x="0" y="-15875"/>
            <a:ext cx="12192000" cy="6856413"/>
          </a:xfrm>
          <a:prstGeom prst="rect">
            <a:avLst/>
          </a:prstGeom>
          <a:solidFill>
            <a:srgbClr val="FA8742"/>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27650" name="Picture 2" descr="Picture 2"/>
          <p:cNvPicPr>
            <a:picLocks noChangeAspect="1"/>
          </p:cNvPicPr>
          <p:nvPr/>
        </p:nvPicPr>
        <p:blipFill>
          <a:blip r:embed="rId3"/>
          <a:srcRect/>
          <a:stretch>
            <a:fillRect/>
          </a:stretch>
        </p:blipFill>
        <p:spPr bwMode="auto">
          <a:xfrm>
            <a:off x="0" y="-15875"/>
            <a:ext cx="5489575"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651" name="Rectangle 3" descr="TextBox 5"/>
          <p:cNvSpPr>
            <a:spLocks/>
          </p:cNvSpPr>
          <p:nvPr/>
        </p:nvSpPr>
        <p:spPr bwMode="auto">
          <a:xfrm>
            <a:off x="0" y="0"/>
            <a:ext cx="2039938" cy="547688"/>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l-GR" altLang="en-US" sz="3200">
                <a:solidFill>
                  <a:srgbClr val="FFFFFF"/>
                </a:solidFill>
                <a:latin typeface="Passion One Bold" charset="0"/>
                <a:sym typeface="Passion One Bold" charset="0"/>
              </a:rPr>
              <a:t>ΠΩΣ</a:t>
            </a:r>
          </a:p>
        </p:txBody>
      </p:sp>
      <p:sp>
        <p:nvSpPr>
          <p:cNvPr id="27652" name="Rectangle 4" descr="Rectangle 7"/>
          <p:cNvSpPr>
            <a:spLocks/>
          </p:cNvSpPr>
          <p:nvPr/>
        </p:nvSpPr>
        <p:spPr bwMode="auto">
          <a:xfrm>
            <a:off x="6400800" y="584200"/>
            <a:ext cx="5208588" cy="2668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spAutoFit/>
          </a:bodyPr>
          <a:lstStyle>
            <a:lvl1pPr marL="342900" indent="-342900">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eaLnBrk="1">
              <a:lnSpc>
                <a:spcPct val="300000"/>
              </a:lnSpc>
              <a:buSzPct val="100000"/>
              <a:buFontTx/>
              <a:buAutoNum type="arabicParenR"/>
              <a:defRPr/>
            </a:pPr>
            <a:r>
              <a:rPr lang="el-GR" altLang="en-US" sz="2400"/>
              <a:t>Γράφεις καλές λεζάντες</a:t>
            </a:r>
          </a:p>
          <a:p>
            <a:pPr eaLnBrk="1">
              <a:lnSpc>
                <a:spcPct val="300000"/>
              </a:lnSpc>
              <a:buSzPct val="100000"/>
              <a:buFontTx/>
              <a:buAutoNum type="arabicParenR"/>
              <a:defRPr/>
            </a:pPr>
            <a:r>
              <a:rPr lang="el-GR" altLang="en-US" sz="2400"/>
              <a:t>Χρησιμοποιείς τα σωστά χάσταγκ</a:t>
            </a:r>
          </a:p>
          <a:p>
            <a:pPr eaLnBrk="1">
              <a:lnSpc>
                <a:spcPct val="300000"/>
              </a:lnSpc>
              <a:buSzPct val="100000"/>
              <a:buFontTx/>
              <a:buAutoNum type="arabicParenR"/>
              <a:defRPr/>
            </a:pPr>
            <a:r>
              <a:rPr lang="el-GR" altLang="en-US" sz="2400"/>
              <a:t>Δημοσιεύεις υλικό υψηλής ποιότητας </a:t>
            </a:r>
          </a:p>
        </p:txBody>
      </p:sp>
    </p:spTree>
    <p:extLst>
      <p:ext uri="{BB962C8B-B14F-4D97-AF65-F5344CB8AC3E}">
        <p14:creationId xmlns:p14="http://schemas.microsoft.com/office/powerpoint/2010/main" val="14135481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descr="Rectangle 4"/>
          <p:cNvSpPr>
            <a:spLocks/>
          </p:cNvSpPr>
          <p:nvPr/>
        </p:nvSpPr>
        <p:spPr bwMode="auto">
          <a:xfrm>
            <a:off x="0" y="-15875"/>
            <a:ext cx="12192000" cy="6856413"/>
          </a:xfrm>
          <a:prstGeom prst="rect">
            <a:avLst/>
          </a:prstGeom>
          <a:solidFill>
            <a:srgbClr val="FA8742"/>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29698" name="Picture 2" descr="Picture 1"/>
          <p:cNvPicPr>
            <a:picLocks noChangeAspect="1"/>
          </p:cNvPicPr>
          <p:nvPr/>
        </p:nvPicPr>
        <p:blipFill>
          <a:blip r:embed="rId3"/>
          <a:srcRect/>
          <a:stretch>
            <a:fillRect/>
          </a:stretch>
        </p:blipFill>
        <p:spPr bwMode="auto">
          <a:xfrm>
            <a:off x="5178425" y="331788"/>
            <a:ext cx="1908175" cy="190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699" name="Rectangle 3" descr="TextBox 8"/>
          <p:cNvSpPr>
            <a:spLocks/>
          </p:cNvSpPr>
          <p:nvPr/>
        </p:nvSpPr>
        <p:spPr bwMode="auto">
          <a:xfrm>
            <a:off x="0" y="0"/>
            <a:ext cx="2039938" cy="547688"/>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l-GR" altLang="en-US" sz="3200">
                <a:solidFill>
                  <a:srgbClr val="FFFFFF"/>
                </a:solidFill>
                <a:latin typeface="Passion One Bold" charset="0"/>
                <a:sym typeface="Passion One Bold" charset="0"/>
              </a:rPr>
              <a:t>ΠΩΣ</a:t>
            </a:r>
          </a:p>
        </p:txBody>
      </p:sp>
      <p:sp>
        <p:nvSpPr>
          <p:cNvPr id="29700" name="Rectangle 4" descr="Rectangle 5"/>
          <p:cNvSpPr>
            <a:spLocks/>
          </p:cNvSpPr>
          <p:nvPr/>
        </p:nvSpPr>
        <p:spPr bwMode="auto">
          <a:xfrm>
            <a:off x="327025" y="4864100"/>
            <a:ext cx="236061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45720" rIns="45720">
            <a:spAutoFit/>
          </a:bodyPr>
          <a:lstStyle/>
          <a:p>
            <a:pPr eaLnBrk="1">
              <a:defRPr/>
            </a:pPr>
            <a:r>
              <a:rPr lang="el-GR" altLang="en-US" sz="2400">
                <a:latin typeface="Calibri" charset="0"/>
                <a:sym typeface="Calibri" charset="0"/>
              </a:rPr>
              <a:t>1) Προωθείς μια δημοσίευση</a:t>
            </a:r>
          </a:p>
        </p:txBody>
      </p:sp>
      <p:sp>
        <p:nvSpPr>
          <p:cNvPr id="29701" name="Rectangle 5" descr="Rectangle 7"/>
          <p:cNvSpPr>
            <a:spLocks/>
          </p:cNvSpPr>
          <p:nvPr/>
        </p:nvSpPr>
        <p:spPr bwMode="auto">
          <a:xfrm>
            <a:off x="5065713" y="6165850"/>
            <a:ext cx="42164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45720" rIns="45720">
            <a:spAutoFit/>
          </a:bodyPr>
          <a:lstStyle/>
          <a:p>
            <a:pPr eaLnBrk="1">
              <a:defRPr/>
            </a:pPr>
            <a:r>
              <a:rPr lang="el-GR" altLang="en-US" sz="2400">
                <a:latin typeface="Calibri" charset="0"/>
                <a:sym typeface="Calibri" charset="0"/>
              </a:rPr>
              <a:t>2) Χρησιμοποιείς τα εργαλεία μάρκετινγκ του Facebook</a:t>
            </a:r>
          </a:p>
        </p:txBody>
      </p:sp>
      <p:pic>
        <p:nvPicPr>
          <p:cNvPr id="29702" name="Picture 6" descr="Picture 2"/>
          <p:cNvPicPr>
            <a:picLocks noChangeAspect="1"/>
          </p:cNvPicPr>
          <p:nvPr/>
        </p:nvPicPr>
        <p:blipFill>
          <a:blip r:embed="rId4"/>
          <a:srcRect/>
          <a:stretch>
            <a:fillRect/>
          </a:stretch>
        </p:blipFill>
        <p:spPr bwMode="auto">
          <a:xfrm>
            <a:off x="73025" y="1920875"/>
            <a:ext cx="4862513" cy="2714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3" name="Picture 7" descr="Picture 10"/>
          <p:cNvPicPr>
            <a:picLocks noChangeAspect="1"/>
          </p:cNvPicPr>
          <p:nvPr/>
        </p:nvPicPr>
        <p:blipFill>
          <a:blip r:embed="rId5"/>
          <a:srcRect/>
          <a:stretch>
            <a:fillRect/>
          </a:stretch>
        </p:blipFill>
        <p:spPr bwMode="auto">
          <a:xfrm>
            <a:off x="5103813" y="2589213"/>
            <a:ext cx="7086600" cy="3227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956964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Picture 4"/>
          <p:cNvPicPr>
            <a:picLocks noChangeAspect="1"/>
          </p:cNvPicPr>
          <p:nvPr/>
        </p:nvPicPr>
        <p:blipFill>
          <a:blip r:embed="rId3"/>
          <a:srcRect/>
          <a:stretch>
            <a:fillRect/>
          </a:stretch>
        </p:blipFill>
        <p:spPr bwMode="auto">
          <a:xfrm>
            <a:off x="4294188" y="0"/>
            <a:ext cx="3117850" cy="155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38" name="Picture 2" descr="Picture 3"/>
          <p:cNvPicPr>
            <a:picLocks noChangeAspect="1"/>
          </p:cNvPicPr>
          <p:nvPr/>
        </p:nvPicPr>
        <p:blipFill>
          <a:blip r:embed="rId4"/>
          <a:srcRect/>
          <a:stretch>
            <a:fillRect/>
          </a:stretch>
        </p:blipFill>
        <p:spPr bwMode="auto">
          <a:xfrm>
            <a:off x="2125663" y="1289050"/>
            <a:ext cx="7874000"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509440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a:solidFill>
                  <a:srgbClr val="002060"/>
                </a:solidFill>
                <a:latin typeface="Verdana" panose="020B0604030504040204" pitchFamily="34" charset="0"/>
              </a:rPr>
              <a:t>Αρχές λειτουργίας</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r>
              <a:rPr lang="el-GR">
                <a:latin typeface="Corbel" panose="020B0503020204020204" pitchFamily="34" charset="0"/>
              </a:rPr>
              <a:t>Λίγη θεωρία – πολλή πράξη</a:t>
            </a:r>
          </a:p>
          <a:p>
            <a:r>
              <a:rPr lang="el-GR">
                <a:latin typeface="Corbel" panose="020B0503020204020204" pitchFamily="34" charset="0"/>
              </a:rPr>
              <a:t>Μαθαίνετε από την πράξη</a:t>
            </a:r>
          </a:p>
          <a:p>
            <a:r>
              <a:rPr lang="el-GR">
                <a:latin typeface="Corbel" panose="020B0503020204020204" pitchFamily="34" charset="0"/>
              </a:rPr>
              <a:t>Μαθαίνετε από την επιτυχία και την αποτυχία</a:t>
            </a:r>
          </a:p>
          <a:p>
            <a:r>
              <a:rPr lang="el-GR">
                <a:latin typeface="Corbel" panose="020B0503020204020204" pitchFamily="34" charset="0"/>
              </a:rPr>
              <a:t>Μαθαίνετε ο ένας από τον άλλον</a:t>
            </a:r>
          </a:p>
          <a:p>
            <a:r>
              <a:rPr lang="el-GR">
                <a:latin typeface="Corbel" panose="020B0503020204020204" pitchFamily="34" charset="0"/>
              </a:rPr>
              <a:t>Είστε ήδη ειδικός!</a:t>
            </a:r>
          </a:p>
          <a:p>
            <a:endParaRPr lang="el-GR">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4204589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Picture 1"/>
          <p:cNvPicPr>
            <a:picLocks noChangeAspect="1"/>
          </p:cNvPicPr>
          <p:nvPr/>
        </p:nvPicPr>
        <p:blipFill>
          <a:blip r:embed="rId3"/>
          <a:srcRect/>
          <a:stretch>
            <a:fillRect/>
          </a:stretch>
        </p:blipFill>
        <p:spPr bwMode="auto">
          <a:xfrm>
            <a:off x="3757613" y="-1158875"/>
            <a:ext cx="4373562" cy="4370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4034" name="Picture 2" descr="Picture 2"/>
          <p:cNvPicPr>
            <a:picLocks noChangeAspect="1"/>
          </p:cNvPicPr>
          <p:nvPr/>
        </p:nvPicPr>
        <p:blipFill>
          <a:blip r:embed="rId4"/>
          <a:srcRect/>
          <a:stretch>
            <a:fillRect/>
          </a:stretch>
        </p:blipFill>
        <p:spPr bwMode="auto">
          <a:xfrm>
            <a:off x="2305050" y="1485900"/>
            <a:ext cx="7581900" cy="466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4035" name="Rectangle 3" descr="TextBox 9"/>
          <p:cNvSpPr>
            <a:spLocks/>
          </p:cNvSpPr>
          <p:nvPr/>
        </p:nvSpPr>
        <p:spPr bwMode="auto">
          <a:xfrm>
            <a:off x="263525" y="5543550"/>
            <a:ext cx="4376738" cy="923330"/>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l-GR" altLang="en-US" dirty="0">
                <a:solidFill>
                  <a:srgbClr val="F2F2F2"/>
                </a:solidFill>
                <a:latin typeface="Calibri" charset="0"/>
                <a:sym typeface="Calibri" charset="0"/>
              </a:rPr>
              <a:t>«Το καλύτερο στοιχείο του </a:t>
            </a:r>
            <a:r>
              <a:rPr lang="el-GR" altLang="en-US" dirty="0" err="1">
                <a:solidFill>
                  <a:srgbClr val="F2F2F2"/>
                </a:solidFill>
                <a:latin typeface="Calibri" charset="0"/>
                <a:sym typeface="Calibri" charset="0"/>
              </a:rPr>
              <a:t>tumblr</a:t>
            </a:r>
            <a:r>
              <a:rPr lang="el-GR" altLang="en-US" dirty="0">
                <a:solidFill>
                  <a:srgbClr val="F2F2F2"/>
                </a:solidFill>
                <a:latin typeface="Calibri" charset="0"/>
                <a:sym typeface="Calibri" charset="0"/>
              </a:rPr>
              <a:t> είναι ότι μπορείς να είσαι ανώνυμος».</a:t>
            </a:r>
            <a:br>
              <a:rPr lang="el-GR" altLang="en-US" dirty="0">
                <a:solidFill>
                  <a:srgbClr val="F2F2F2"/>
                </a:solidFill>
                <a:latin typeface="Calibri" charset="0"/>
                <a:sym typeface="Calibri" charset="0"/>
              </a:rPr>
            </a:br>
            <a:r>
              <a:rPr lang="el-GR" altLang="en-US" dirty="0">
                <a:solidFill>
                  <a:srgbClr val="F2F2F2"/>
                </a:solidFill>
                <a:latin typeface="Calibri" charset="0"/>
                <a:sym typeface="Calibri" charset="0"/>
              </a:rPr>
              <a:t>Άνδρας 19 ετών</a:t>
            </a:r>
          </a:p>
        </p:txBody>
      </p:sp>
    </p:spTree>
    <p:extLst>
      <p:ext uri="{BB962C8B-B14F-4D97-AF65-F5344CB8AC3E}">
        <p14:creationId xmlns:p14="http://schemas.microsoft.com/office/powerpoint/2010/main" val="245236401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Picture 4"/>
          <p:cNvPicPr>
            <a:picLocks noChangeAspect="1"/>
          </p:cNvPicPr>
          <p:nvPr/>
        </p:nvPicPr>
        <p:blipFill>
          <a:blip r:embed="rId3"/>
          <a:srcRect/>
          <a:stretch>
            <a:fillRect/>
          </a:stretch>
        </p:blipFill>
        <p:spPr bwMode="auto">
          <a:xfrm>
            <a:off x="9253538" y="1978025"/>
            <a:ext cx="1855787"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6082" name="Picture 2" descr="Picture 5"/>
          <p:cNvPicPr>
            <a:picLocks noChangeAspect="1"/>
          </p:cNvPicPr>
          <p:nvPr/>
        </p:nvPicPr>
        <p:blipFill>
          <a:blip r:embed="rId4"/>
          <a:srcRect/>
          <a:stretch>
            <a:fillRect/>
          </a:stretch>
        </p:blipFill>
        <p:spPr bwMode="auto">
          <a:xfrm>
            <a:off x="820738" y="4025900"/>
            <a:ext cx="2330450"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6083" name="Picture 3" descr="Picture 9"/>
          <p:cNvPicPr>
            <a:picLocks noChangeAspect="1"/>
          </p:cNvPicPr>
          <p:nvPr/>
        </p:nvPicPr>
        <p:blipFill>
          <a:blip r:embed="rId5"/>
          <a:srcRect/>
          <a:stretch>
            <a:fillRect/>
          </a:stretch>
        </p:blipFill>
        <p:spPr bwMode="auto">
          <a:xfrm>
            <a:off x="5043488" y="4749800"/>
            <a:ext cx="1911350"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6084" name="Picture 4" descr="Picture 7"/>
          <p:cNvPicPr>
            <a:picLocks noChangeAspect="1"/>
          </p:cNvPicPr>
          <p:nvPr/>
        </p:nvPicPr>
        <p:blipFill>
          <a:blip r:embed="rId6"/>
          <a:srcRect/>
          <a:stretch>
            <a:fillRect/>
          </a:stretch>
        </p:blipFill>
        <p:spPr bwMode="auto">
          <a:xfrm>
            <a:off x="971550" y="1978025"/>
            <a:ext cx="1773238" cy="1330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6085" name="Picture 5" descr="Picture 6"/>
          <p:cNvPicPr>
            <a:picLocks noChangeAspect="1"/>
          </p:cNvPicPr>
          <p:nvPr/>
        </p:nvPicPr>
        <p:blipFill>
          <a:blip r:embed="rId7"/>
          <a:srcRect/>
          <a:stretch>
            <a:fillRect/>
          </a:stretch>
        </p:blipFill>
        <p:spPr bwMode="auto">
          <a:xfrm>
            <a:off x="4822825" y="2146300"/>
            <a:ext cx="2352675"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86" name="Rectangle 6" descr="TextBox 17"/>
          <p:cNvSpPr>
            <a:spLocks/>
          </p:cNvSpPr>
          <p:nvPr/>
        </p:nvSpPr>
        <p:spPr bwMode="auto">
          <a:xfrm>
            <a:off x="0" y="0"/>
            <a:ext cx="3716338" cy="547688"/>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l-GR" altLang="en-US" sz="3200">
                <a:solidFill>
                  <a:srgbClr val="FFFFFF"/>
                </a:solidFill>
                <a:latin typeface="Passion One Bold" charset="0"/>
                <a:sym typeface="Passion One Bold" charset="0"/>
              </a:rPr>
              <a:t>ΑΝΟΙΚΤΑ ΔΙΚΤΥΑ</a:t>
            </a:r>
          </a:p>
        </p:txBody>
      </p:sp>
      <p:pic>
        <p:nvPicPr>
          <p:cNvPr id="46087" name="Picture 7" descr="Picture 1"/>
          <p:cNvPicPr>
            <a:picLocks noChangeAspect="1"/>
          </p:cNvPicPr>
          <p:nvPr/>
        </p:nvPicPr>
        <p:blipFill>
          <a:blip r:embed="rId8"/>
          <a:srcRect/>
          <a:stretch>
            <a:fillRect/>
          </a:stretch>
        </p:blipFill>
        <p:spPr bwMode="auto">
          <a:xfrm>
            <a:off x="9213850" y="4025900"/>
            <a:ext cx="1895475" cy="189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052863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Picture 3"/>
          <p:cNvPicPr>
            <a:picLocks noChangeAspect="1"/>
          </p:cNvPicPr>
          <p:nvPr/>
        </p:nvPicPr>
        <p:blipFill>
          <a:blip r:embed="rId3"/>
          <a:srcRect/>
          <a:stretch>
            <a:fillRect/>
          </a:stretch>
        </p:blipFill>
        <p:spPr bwMode="auto">
          <a:xfrm>
            <a:off x="500063" y="2901950"/>
            <a:ext cx="3216275"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8130" name="Picture 2" descr="Picture 4"/>
          <p:cNvPicPr>
            <a:picLocks noChangeAspect="1"/>
          </p:cNvPicPr>
          <p:nvPr/>
        </p:nvPicPr>
        <p:blipFill>
          <a:blip r:embed="rId4"/>
          <a:srcRect/>
          <a:stretch>
            <a:fillRect/>
          </a:stretch>
        </p:blipFill>
        <p:spPr bwMode="auto">
          <a:xfrm>
            <a:off x="4471988" y="2901950"/>
            <a:ext cx="2232025"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8131" name="Picture 3" descr="Picture 5"/>
          <p:cNvPicPr>
            <a:picLocks noChangeAspect="1"/>
          </p:cNvPicPr>
          <p:nvPr/>
        </p:nvPicPr>
        <p:blipFill>
          <a:blip r:embed="rId5"/>
          <a:srcRect/>
          <a:stretch>
            <a:fillRect/>
          </a:stretch>
        </p:blipFill>
        <p:spPr bwMode="auto">
          <a:xfrm>
            <a:off x="6938963" y="2765425"/>
            <a:ext cx="25527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8132" name="Picture 4" descr="Picture 6"/>
          <p:cNvPicPr>
            <a:picLocks noChangeAspect="1"/>
          </p:cNvPicPr>
          <p:nvPr/>
        </p:nvPicPr>
        <p:blipFill>
          <a:blip r:embed="rId6"/>
          <a:srcRect/>
          <a:stretch>
            <a:fillRect/>
          </a:stretch>
        </p:blipFill>
        <p:spPr bwMode="auto">
          <a:xfrm>
            <a:off x="9447213" y="2628900"/>
            <a:ext cx="2530475" cy="1500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33" name="Rectangle 5" descr="TextBox 11"/>
          <p:cNvSpPr>
            <a:spLocks/>
          </p:cNvSpPr>
          <p:nvPr/>
        </p:nvSpPr>
        <p:spPr bwMode="auto">
          <a:xfrm>
            <a:off x="0" y="0"/>
            <a:ext cx="3716338" cy="547688"/>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l-GR" altLang="en-US" sz="3200">
                <a:solidFill>
                  <a:srgbClr val="FFFFFF"/>
                </a:solidFill>
                <a:latin typeface="Passion One Bold" charset="0"/>
                <a:sym typeface="Passion One Bold" charset="0"/>
              </a:rPr>
              <a:t>ΚΛΕΙΣΤΑ ΔΙΚΤΥΑ</a:t>
            </a:r>
          </a:p>
        </p:txBody>
      </p:sp>
    </p:spTree>
    <p:extLst>
      <p:ext uri="{BB962C8B-B14F-4D97-AF65-F5344CB8AC3E}">
        <p14:creationId xmlns:p14="http://schemas.microsoft.com/office/powerpoint/2010/main" val="30426316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l-GR" sz="3600" b="1">
                <a:solidFill>
                  <a:srgbClr val="002060"/>
                </a:solidFill>
                <a:latin typeface="Verdana" panose="020B0604030504040204" pitchFamily="34" charset="0"/>
              </a:rPr>
              <a:t>Διάλειμμα για καφέ</a:t>
            </a:r>
            <a:endParaRPr lang="el-GR"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l-GR" sz="2800">
                <a:latin typeface="Corbel" panose="020B0503020204020204" pitchFamily="34" charset="0"/>
              </a:rPr>
              <a:t>10.45 – 11.00</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70228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l-GR" sz="3600" b="1">
                <a:solidFill>
                  <a:srgbClr val="002060"/>
                </a:solidFill>
                <a:latin typeface="Verdana" panose="020B0604030504040204" pitchFamily="34" charset="0"/>
              </a:rPr>
              <a:t>Πώς λειτουργεί το Διαδίκτυο</a:t>
            </a:r>
            <a:endParaRPr lang="el-GR"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515901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a:solidFill>
                  <a:srgbClr val="002060"/>
                </a:solidFill>
                <a:latin typeface="Verdana" panose="020B0604030504040204" pitchFamily="34" charset="0"/>
              </a:rPr>
              <a:t>Να γίνει κι ας μην είναι τέλειο</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l-GR" dirty="0">
                <a:latin typeface="Corbel" panose="020B0503020204020204" pitchFamily="34" charset="0"/>
              </a:rPr>
              <a:t>Δημοσιεύετε κείμενα σε ύφος συζήτησης </a:t>
            </a:r>
          </a:p>
          <a:p>
            <a:pPr marL="0" indent="0" algn="ctr">
              <a:buNone/>
            </a:pPr>
            <a:r>
              <a:rPr lang="el-GR" b="1" dirty="0">
                <a:latin typeface="Corbel" panose="020B0503020204020204" pitchFamily="34" charset="0"/>
              </a:rPr>
              <a:t>Χωρίς τυπικότητες, σε προσωπικό ύφος </a:t>
            </a:r>
            <a:br>
              <a:rPr lang="el-GR" b="1" dirty="0">
                <a:latin typeface="Corbel" panose="020B0503020204020204" pitchFamily="34" charset="0"/>
              </a:rPr>
            </a:br>
            <a:r>
              <a:rPr lang="el-GR" b="1" dirty="0">
                <a:latin typeface="Corbel" panose="020B0503020204020204" pitchFamily="34" charset="0"/>
              </a:rPr>
              <a:t>που προσκαλεί απαντήσεις</a:t>
            </a:r>
          </a:p>
          <a:p>
            <a:pPr marL="0" indent="0" algn="ctr">
              <a:buNone/>
            </a:pPr>
            <a:endParaRPr lang="el-GR" dirty="0">
              <a:latin typeface="Corbel" panose="020B0503020204020204" pitchFamily="34" charset="0"/>
            </a:endParaRPr>
          </a:p>
          <a:p>
            <a:pPr marL="0" indent="0" algn="ctr">
              <a:buNone/>
            </a:pPr>
            <a:r>
              <a:rPr lang="el-GR" dirty="0">
                <a:latin typeface="Corbel" panose="020B0503020204020204" pitchFamily="34" charset="0"/>
              </a:rPr>
              <a:t>Να είστε αυθεντικοί</a:t>
            </a:r>
          </a:p>
          <a:p>
            <a:pPr marL="0" indent="0" algn="ctr">
              <a:buNone/>
            </a:pPr>
            <a:r>
              <a:rPr lang="el-GR" dirty="0">
                <a:latin typeface="Corbel" panose="020B0503020204020204" pitchFamily="34" charset="0"/>
              </a:rPr>
              <a:t>Να είστε εποπτικοί</a:t>
            </a:r>
          </a:p>
          <a:p>
            <a:pPr marL="0" indent="0" algn="ctr">
              <a:buNone/>
            </a:pPr>
            <a:r>
              <a:rPr lang="el-GR" dirty="0">
                <a:latin typeface="Corbel" panose="020B0503020204020204" pitchFamily="34" charset="0"/>
              </a:rPr>
              <a:t>Να είστε απλοί</a:t>
            </a:r>
          </a:p>
          <a:p>
            <a:pPr marL="0" indent="0" algn="ctr">
              <a:buNone/>
            </a:pPr>
            <a:r>
              <a:rPr lang="el-GR" dirty="0">
                <a:latin typeface="Corbel" panose="020B0503020204020204" pitchFamily="34" charset="0"/>
              </a:rPr>
              <a:t>Να είστε έγκαιροι</a:t>
            </a: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182" y="397392"/>
            <a:ext cx="2035176" cy="2035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332556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365125"/>
            <a:ext cx="10515600" cy="1325563"/>
          </a:xfrm>
        </p:spPr>
        <p:txBody>
          <a:bodyPr>
            <a:normAutofit/>
          </a:bodyPr>
          <a:lstStyle/>
          <a:p>
            <a:r>
              <a:rPr lang="el-GR" sz="4000" b="1">
                <a:solidFill>
                  <a:srgbClr val="002060"/>
                </a:solidFill>
                <a:latin typeface="Verdana" panose="020B0604030504040204" pitchFamily="34" charset="0"/>
              </a:rPr>
              <a:t>Τι έχει επιτυχία στο Twitter;</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2367244"/>
            <a:ext cx="10515600" cy="4351338"/>
          </a:xfrm>
        </p:spPr>
        <p:txBody>
          <a:bodyPr>
            <a:normAutofit/>
          </a:bodyPr>
          <a:lstStyle/>
          <a:p>
            <a:r>
              <a:rPr lang="el-GR" dirty="0">
                <a:latin typeface="Corbel" panose="020B0503020204020204" pitchFamily="34" charset="0"/>
              </a:rPr>
              <a:t>Η αναφορά σε γεγονότα. Η χρήση προσωπικής γλώσσας</a:t>
            </a:r>
          </a:p>
          <a:p>
            <a:r>
              <a:rPr lang="el-GR" dirty="0">
                <a:latin typeface="Corbel" panose="020B0503020204020204" pitchFamily="34" charset="0"/>
              </a:rPr>
              <a:t>Να σκέφτεστε τι ενδιαφέρει το ακροατήριό σας</a:t>
            </a:r>
          </a:p>
          <a:p>
            <a:r>
              <a:rPr lang="el-GR" dirty="0">
                <a:latin typeface="Corbel" panose="020B0503020204020204" pitchFamily="34" charset="0"/>
              </a:rPr>
              <a:t>Καθημερινό περιεχόμενο</a:t>
            </a:r>
          </a:p>
          <a:p>
            <a:r>
              <a:rPr lang="el-GR" dirty="0">
                <a:latin typeface="Corbel" panose="020B0503020204020204" pitchFamily="34" charset="0"/>
              </a:rPr>
              <a:t>Συμβουλή: προσφέρετε συνεδρίες ερωταποκρίσεων</a:t>
            </a:r>
          </a:p>
          <a:p>
            <a:r>
              <a:rPr lang="el-GR" dirty="0">
                <a:latin typeface="Corbel" panose="020B0503020204020204" pitchFamily="34" charset="0"/>
              </a:rPr>
              <a:t>Μην περιμένετε, ενεργήστε αυτοστιγμεί</a:t>
            </a:r>
          </a:p>
          <a:p>
            <a:r>
              <a:rPr lang="el-GR" dirty="0">
                <a:latin typeface="Corbel" panose="020B0503020204020204" pitchFamily="34" charset="0"/>
              </a:rPr>
              <a:t>Στοχευμένο ακροατήριο μα και στοχευμένη στιγμή</a:t>
            </a:r>
          </a:p>
          <a:p>
            <a:r>
              <a:rPr lang="el-GR" dirty="0">
                <a:latin typeface="Corbel" panose="020B0503020204020204" pitchFamily="34" charset="0"/>
              </a:rPr>
              <a:t>Η αξιοπιστία κατακτιέται με τον καιρό. </a:t>
            </a:r>
            <a:br>
              <a:rPr lang="el-GR" dirty="0">
                <a:latin typeface="Corbel" panose="020B0503020204020204" pitchFamily="34" charset="0"/>
              </a:rPr>
            </a:br>
            <a:r>
              <a:rPr lang="el-GR" dirty="0">
                <a:latin typeface="Corbel" panose="020B0503020204020204" pitchFamily="34" charset="0"/>
              </a:rPr>
              <a:t>Να είστε ειλικρινείς και συνεπείς</a:t>
            </a:r>
          </a:p>
        </p:txBody>
      </p:sp>
      <p:pic>
        <p:nvPicPr>
          <p:cNvPr id="5"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4742" y="365125"/>
            <a:ext cx="2326435" cy="2321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Afbeelding 5"/>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150203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199" y="1825625"/>
            <a:ext cx="9762068" cy="4351338"/>
          </a:xfrm>
        </p:spPr>
        <p:txBody>
          <a:bodyPr>
            <a:normAutofit/>
          </a:bodyPr>
          <a:lstStyle/>
          <a:p>
            <a:pPr marL="0" indent="0" algn="ctr">
              <a:buNone/>
            </a:pPr>
            <a:r>
              <a:rPr lang="el-GR" sz="3600" b="1">
                <a:solidFill>
                  <a:srgbClr val="002060"/>
                </a:solidFill>
                <a:latin typeface="Corbel" panose="020B0503020204020204" pitchFamily="34" charset="0"/>
              </a:rPr>
              <a:t>Μορφή</a:t>
            </a:r>
          </a:p>
          <a:p>
            <a:pPr marL="0" indent="0" algn="ctr">
              <a:buNone/>
            </a:pPr>
            <a:r>
              <a:rPr lang="el-GR" sz="3600">
                <a:latin typeface="Corbel" panose="020B0503020204020204" pitchFamily="34" charset="0"/>
              </a:rPr>
              <a:t>Δεν χρειάζεται να έχετε ποιότητα τηλεόρασης</a:t>
            </a:r>
          </a:p>
          <a:p>
            <a:pPr marL="0" indent="0" algn="ctr">
              <a:buNone/>
            </a:pPr>
            <a:r>
              <a:rPr lang="el-GR" sz="3600">
                <a:latin typeface="Corbel" panose="020B0503020204020204" pitchFamily="34" charset="0"/>
              </a:rPr>
              <a:t>Το YouTube κάνει τη δημιουργία και την παρακολούθηση ταινιών πιο προσιτή παρά ποτέ</a:t>
            </a:r>
          </a:p>
          <a:p>
            <a:pPr marL="0" indent="0" algn="ctr">
              <a:buNone/>
            </a:pPr>
            <a:endParaRPr lang="el-GR" sz="360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5490" y="256641"/>
            <a:ext cx="2342639" cy="1649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728629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inhoud 9"/>
          <p:cNvSpPr>
            <a:spLocks noGrp="1"/>
          </p:cNvSpPr>
          <p:nvPr>
            <p:ph sz="half" idx="1"/>
          </p:nvPr>
        </p:nvSpPr>
        <p:spPr>
          <a:xfrm>
            <a:off x="6404926" y="1860550"/>
            <a:ext cx="5380673" cy="3457575"/>
          </a:xfrm>
          <a:ln>
            <a:solidFill>
              <a:schemeClr val="tx1"/>
            </a:solidFill>
          </a:ln>
        </p:spPr>
        <p:txBody>
          <a:bodyPr>
            <a:noAutofit/>
          </a:bodyPr>
          <a:lstStyle/>
          <a:p>
            <a:pPr marL="0" indent="0">
              <a:buNone/>
            </a:pPr>
            <a:r>
              <a:rPr lang="el-GR" sz="3200">
                <a:latin typeface="Corbel" panose="020B0503020204020204" pitchFamily="34" charset="0"/>
              </a:rPr>
              <a:t>Διαρκής ροή μηνυμάτων</a:t>
            </a:r>
          </a:p>
          <a:p>
            <a:pPr marL="0" indent="0">
              <a:buNone/>
            </a:pPr>
            <a:r>
              <a:rPr lang="el-GR" sz="3200">
                <a:latin typeface="Corbel" panose="020B0503020204020204" pitchFamily="34" charset="0"/>
              </a:rPr>
              <a:t>Διάλογος</a:t>
            </a:r>
          </a:p>
          <a:p>
            <a:pPr marL="0" indent="0">
              <a:buNone/>
            </a:pPr>
            <a:r>
              <a:rPr lang="el-GR" sz="3200">
                <a:latin typeface="Corbel" panose="020B0503020204020204" pitchFamily="34" charset="0"/>
              </a:rPr>
              <a:t>Ανοικτά σε απάντηση </a:t>
            </a:r>
          </a:p>
          <a:p>
            <a:pPr marL="0" indent="0">
              <a:buNone/>
            </a:pPr>
            <a:r>
              <a:rPr lang="el-GR" sz="3200">
                <a:latin typeface="Corbel" panose="020B0503020204020204" pitchFamily="34" charset="0"/>
              </a:rPr>
              <a:t>Δικτυακή επικοινωνία</a:t>
            </a:r>
          </a:p>
          <a:p>
            <a:pPr marL="0" indent="0">
              <a:buNone/>
            </a:pPr>
            <a:r>
              <a:rPr lang="el-GR" sz="3200">
                <a:latin typeface="Corbel" panose="020B0503020204020204" pitchFamily="34" charset="0"/>
              </a:rPr>
              <a:t>Προσωπικά, ατομικά</a:t>
            </a:r>
          </a:p>
          <a:p>
            <a:pPr marL="0" indent="0">
              <a:buNone/>
            </a:pPr>
            <a:r>
              <a:rPr lang="el-GR" sz="3200">
                <a:solidFill>
                  <a:srgbClr val="FF0000"/>
                </a:solidFill>
                <a:latin typeface="Corbel" panose="020B0503020204020204" pitchFamily="34" charset="0"/>
              </a:rPr>
              <a:t>Εφέ θαλάμου αντήχησης, φούσκας</a:t>
            </a:r>
          </a:p>
        </p:txBody>
      </p:sp>
      <p:sp>
        <p:nvSpPr>
          <p:cNvPr id="11" name="Tijdelijke aanduiding voor inhoud 10"/>
          <p:cNvSpPr>
            <a:spLocks noGrp="1"/>
          </p:cNvSpPr>
          <p:nvPr>
            <p:ph sz="half" idx="2"/>
          </p:nvPr>
        </p:nvSpPr>
        <p:spPr>
          <a:xfrm>
            <a:off x="342900" y="1860550"/>
            <a:ext cx="5930900" cy="3457575"/>
          </a:xfrm>
          <a:solidFill>
            <a:schemeClr val="tx1">
              <a:lumMod val="50000"/>
              <a:lumOff val="50000"/>
            </a:schemeClr>
          </a:solidFill>
        </p:spPr>
        <p:txBody>
          <a:bodyPr>
            <a:normAutofit fontScale="92500" lnSpcReduction="10000"/>
          </a:bodyPr>
          <a:lstStyle/>
          <a:p>
            <a:pPr marL="0" indent="0" algn="r">
              <a:buNone/>
            </a:pPr>
            <a:r>
              <a:rPr lang="el-GR" sz="3200" b="1">
                <a:solidFill>
                  <a:schemeClr val="bg1"/>
                </a:solidFill>
                <a:latin typeface="Corbel" panose="020B0503020204020204" pitchFamily="34" charset="0"/>
              </a:rPr>
              <a:t>Όχι απόπειρες μάρκετινγκ της μίας φοράς</a:t>
            </a:r>
          </a:p>
          <a:p>
            <a:pPr marL="0" indent="0" algn="r">
              <a:buNone/>
            </a:pPr>
            <a:r>
              <a:rPr lang="el-GR" sz="3200" b="1">
                <a:solidFill>
                  <a:schemeClr val="bg1"/>
                </a:solidFill>
                <a:latin typeface="Corbel" panose="020B0503020204020204" pitchFamily="34" charset="0"/>
              </a:rPr>
              <a:t>Όχι μονόλογος</a:t>
            </a:r>
          </a:p>
          <a:p>
            <a:pPr marL="0" indent="0" algn="r">
              <a:buNone/>
            </a:pPr>
            <a:r>
              <a:rPr lang="el-GR" sz="3200" b="1">
                <a:solidFill>
                  <a:schemeClr val="bg1"/>
                </a:solidFill>
                <a:latin typeface="Corbel" panose="020B0503020204020204" pitchFamily="34" charset="0"/>
              </a:rPr>
              <a:t>Όχι διδαχή ούτε κριτική</a:t>
            </a:r>
          </a:p>
          <a:p>
            <a:pPr marL="0" indent="0" algn="r">
              <a:buNone/>
            </a:pPr>
            <a:r>
              <a:rPr lang="el-GR" sz="3200" b="1">
                <a:solidFill>
                  <a:schemeClr val="bg1"/>
                </a:solidFill>
                <a:latin typeface="Corbel" panose="020B0503020204020204" pitchFamily="34" charset="0"/>
              </a:rPr>
              <a:t>Όχι αποστολέας προς παραλήπτη</a:t>
            </a:r>
          </a:p>
          <a:p>
            <a:pPr marL="0" indent="0" algn="r">
              <a:buNone/>
            </a:pPr>
            <a:r>
              <a:rPr lang="el-GR" sz="3200" b="1">
                <a:solidFill>
                  <a:schemeClr val="bg1"/>
                </a:solidFill>
                <a:latin typeface="Corbel" panose="020B0503020204020204" pitchFamily="34" charset="0"/>
              </a:rPr>
              <a:t>Όχι μαζικό κι ανώνυμο</a:t>
            </a:r>
          </a:p>
          <a:p>
            <a:pPr marL="0" indent="0" algn="r">
              <a:buNone/>
            </a:pPr>
            <a:r>
              <a:rPr lang="el-GR" sz="3200" b="1">
                <a:solidFill>
                  <a:srgbClr val="FF0000"/>
                </a:solidFill>
                <a:latin typeface="Corbel" panose="020B0503020204020204" pitchFamily="34" charset="0"/>
              </a:rPr>
              <a:t>Όχι αναμέτρηση με το άγνωστο</a:t>
            </a:r>
          </a:p>
        </p:txBody>
      </p:sp>
      <p:sp>
        <p:nvSpPr>
          <p:cNvPr id="14" name="Titel 1"/>
          <p:cNvSpPr>
            <a:spLocks noGrp="1"/>
          </p:cNvSpPr>
          <p:nvPr>
            <p:ph type="title"/>
          </p:nvPr>
        </p:nvSpPr>
        <p:spPr>
          <a:xfrm>
            <a:off x="838200" y="365125"/>
            <a:ext cx="10515600" cy="1325563"/>
          </a:xfrm>
        </p:spPr>
        <p:txBody>
          <a:bodyPr>
            <a:normAutofit/>
          </a:bodyPr>
          <a:lstStyle/>
          <a:p>
            <a:r>
              <a:rPr lang="el-GR" sz="4000" b="1">
                <a:solidFill>
                  <a:srgbClr val="002060"/>
                </a:solidFill>
                <a:latin typeface="Verdana" panose="020B0604030504040204" pitchFamily="34" charset="0"/>
              </a:rPr>
              <a:t>Διαδίκτυο = δυναμικός διάλογος</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Afbeelding 14"/>
          <p:cNvPicPr/>
          <p:nvPr/>
        </p:nvPicPr>
        <p:blipFill>
          <a:blip r:embed="rId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810449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a:solidFill>
                  <a:srgbClr val="002060"/>
                </a:solidFill>
                <a:latin typeface="Verdana" panose="020B0604030504040204" pitchFamily="34" charset="0"/>
              </a:rPr>
              <a:t>Άσκηση</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l-GR" dirty="0">
                <a:latin typeface="Corbel" panose="020B0503020204020204" pitchFamily="34" charset="0"/>
              </a:rPr>
              <a:t>Χωριστείτε σε ομάδες των 3 ατόμων</a:t>
            </a:r>
          </a:p>
          <a:p>
            <a:pPr marL="0" indent="0" algn="ctr">
              <a:buNone/>
            </a:pPr>
            <a:r>
              <a:rPr lang="el-GR" b="1" dirty="0">
                <a:latin typeface="Corbel" panose="020B0503020204020204" pitchFamily="34" charset="0"/>
              </a:rPr>
              <a:t>Αναζητήστε στο Διαδίκτυο </a:t>
            </a:r>
            <a:br>
              <a:rPr lang="el-GR" b="1" dirty="0">
                <a:latin typeface="Corbel" panose="020B0503020204020204" pitchFamily="34" charset="0"/>
              </a:rPr>
            </a:br>
            <a:r>
              <a:rPr lang="el-GR" b="1" dirty="0">
                <a:latin typeface="Corbel" panose="020B0503020204020204" pitchFamily="34" charset="0"/>
              </a:rPr>
              <a:t>ένα καλό παράδειγμα δυναμικού διαλόγου</a:t>
            </a:r>
          </a:p>
          <a:p>
            <a:pPr marL="0" indent="0" algn="ctr">
              <a:buNone/>
            </a:pPr>
            <a:r>
              <a:rPr lang="el-GR" b="1" dirty="0">
                <a:latin typeface="Corbel" panose="020B0503020204020204" pitchFamily="34" charset="0"/>
              </a:rPr>
              <a:t>Συζητήστε τις αρχές λειτουργίας σε αυτό το παράδειγμα</a:t>
            </a:r>
          </a:p>
          <a:p>
            <a:pPr marL="0" indent="0" algn="ctr">
              <a:buNone/>
            </a:pPr>
            <a:r>
              <a:rPr lang="el-GR" dirty="0">
                <a:latin typeface="Corbel" panose="020B0503020204020204" pitchFamily="34" charset="0"/>
              </a:rPr>
              <a:t>15 λεπτά</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666872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ogo_ce-en-rvb-h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01" y="4775629"/>
            <a:ext cx="2166938" cy="15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inhoud 4"/>
          <p:cNvSpPr>
            <a:spLocks noGrp="1"/>
          </p:cNvSpPr>
          <p:nvPr>
            <p:ph sz="half" idx="2"/>
          </p:nvPr>
        </p:nvSpPr>
        <p:spPr>
          <a:xfrm>
            <a:off x="7301317" y="1597232"/>
            <a:ext cx="4086225" cy="502443"/>
          </a:xfrm>
        </p:spPr>
        <p:txBody>
          <a:bodyPr>
            <a:normAutofit/>
          </a:bodyPr>
          <a:lstStyle/>
          <a:p>
            <a:pPr marL="0" indent="0" algn="ctr">
              <a:buNone/>
            </a:pPr>
            <a:r>
              <a:rPr lang="el-GR"/>
              <a:t>Εταίροι</a:t>
            </a:r>
          </a:p>
        </p:txBody>
      </p:sp>
      <p:sp>
        <p:nvSpPr>
          <p:cNvPr id="2" name="Titel 1"/>
          <p:cNvSpPr>
            <a:spLocks noGrp="1"/>
          </p:cNvSpPr>
          <p:nvPr>
            <p:ph type="title"/>
          </p:nvPr>
        </p:nvSpPr>
        <p:spPr>
          <a:xfrm>
            <a:off x="838200" y="365125"/>
            <a:ext cx="11353800" cy="1325563"/>
          </a:xfrm>
        </p:spPr>
        <p:txBody>
          <a:bodyPr>
            <a:normAutofit/>
          </a:bodyPr>
          <a:lstStyle/>
          <a:p>
            <a:r>
              <a:rPr lang="el-GR" sz="3600" b="1" dirty="0">
                <a:solidFill>
                  <a:srgbClr val="002060"/>
                </a:solidFill>
                <a:latin typeface="Verdana" panose="020B0604030504040204" pitchFamily="34" charset="0"/>
              </a:rPr>
              <a:t>Πρόγραμμα Ενίσχυσης </a:t>
            </a:r>
            <a:br>
              <a:rPr lang="el-GR" sz="3600" b="1" dirty="0">
                <a:solidFill>
                  <a:srgbClr val="002060"/>
                </a:solidFill>
                <a:latin typeface="Verdana" panose="020B0604030504040204" pitchFamily="34" charset="0"/>
              </a:rPr>
            </a:br>
            <a:r>
              <a:rPr lang="el-GR" sz="3600" b="1" dirty="0">
                <a:solidFill>
                  <a:srgbClr val="002060"/>
                </a:solidFill>
                <a:latin typeface="Verdana" panose="020B0604030504040204" pitchFamily="34" charset="0"/>
              </a:rPr>
              <a:t>της Κοινωνίας των Πολιτών</a:t>
            </a:r>
            <a:endParaRPr lang="el-GR"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sz="half" idx="1"/>
          </p:nvPr>
        </p:nvSpPr>
        <p:spPr>
          <a:xfrm>
            <a:off x="838199" y="1684527"/>
            <a:ext cx="6029325" cy="3138488"/>
          </a:xfrm>
        </p:spPr>
        <p:txBody>
          <a:bodyPr>
            <a:normAutofit fontScale="85000" lnSpcReduction="10000"/>
          </a:bodyPr>
          <a:lstStyle/>
          <a:p>
            <a:r>
              <a:rPr lang="el-GR" b="1" dirty="0">
                <a:solidFill>
                  <a:srgbClr val="002060"/>
                </a:solidFill>
                <a:latin typeface="Corbel" panose="020B0503020204020204" pitchFamily="34" charset="0"/>
              </a:rPr>
              <a:t>Στόχος: </a:t>
            </a:r>
            <a:r>
              <a:rPr lang="el-GR" dirty="0">
                <a:latin typeface="Corbel" panose="020B0503020204020204" pitchFamily="34" charset="0"/>
              </a:rPr>
              <a:t>Να στηρίξουμε την κοινωνία των πολιτών, ώστε να αντιταχθεί διαδικτυακά στον βίαιο εξτρεμισμό</a:t>
            </a:r>
          </a:p>
          <a:p>
            <a:r>
              <a:rPr lang="el-GR" b="1" dirty="0">
                <a:solidFill>
                  <a:srgbClr val="002060"/>
                </a:solidFill>
                <a:latin typeface="Corbel" panose="020B0503020204020204" pitchFamily="34" charset="0"/>
              </a:rPr>
              <a:t>Δρομολογήθηκε</a:t>
            </a:r>
            <a:r>
              <a:rPr lang="el-GR" dirty="0"/>
              <a:t> </a:t>
            </a:r>
            <a:r>
              <a:rPr lang="el-GR" dirty="0">
                <a:latin typeface="Corbel" panose="020B0503020204020204" pitchFamily="34" charset="0"/>
              </a:rPr>
              <a:t>από την Ευρωπαϊκή Επιτροπή στο 2</a:t>
            </a:r>
            <a:r>
              <a:rPr lang="el-GR" baseline="30000" dirty="0">
                <a:latin typeface="Corbel" panose="020B0503020204020204" pitchFamily="34" charset="0"/>
              </a:rPr>
              <a:t>ο</a:t>
            </a:r>
            <a:r>
              <a:rPr lang="el-GR" dirty="0">
                <a:latin typeface="Corbel" panose="020B0503020204020204" pitchFamily="34" charset="0"/>
              </a:rPr>
              <a:t> Φόρουμ της ΕΕ για το Διαδίκτυο, στις 8 Δεκεμβρίου 2016</a:t>
            </a:r>
          </a:p>
          <a:p>
            <a:r>
              <a:rPr lang="el-GR" b="1" dirty="0">
                <a:solidFill>
                  <a:srgbClr val="002060"/>
                </a:solidFill>
                <a:latin typeface="Corbel" panose="020B0503020204020204" pitchFamily="34" charset="0"/>
              </a:rPr>
              <a:t>Τώρα: </a:t>
            </a:r>
            <a:r>
              <a:rPr lang="el-GR" dirty="0">
                <a:latin typeface="Corbel" panose="020B0503020204020204" pitchFamily="34" charset="0"/>
              </a:rPr>
              <a:t>Ανάπτυξη δικτύου + πρόγραμμα κατάρτισης στις χώρες της ΕΕ </a:t>
            </a:r>
          </a:p>
          <a:p>
            <a:r>
              <a:rPr lang="el-GR" b="1" dirty="0">
                <a:solidFill>
                  <a:srgbClr val="002060"/>
                </a:solidFill>
                <a:latin typeface="Corbel" panose="020B0503020204020204" pitchFamily="34" charset="0"/>
              </a:rPr>
              <a:t>Μετά: </a:t>
            </a:r>
            <a:r>
              <a:rPr lang="el-GR" dirty="0">
                <a:latin typeface="Corbel" panose="020B0503020204020204" pitchFamily="34" charset="0"/>
              </a:rPr>
              <a:t>Πρόσκληση υποβολής προτάσεων</a:t>
            </a:r>
          </a:p>
        </p:txBody>
      </p:sp>
      <p:pic>
        <p:nvPicPr>
          <p:cNvPr id="4" name="Afbeelding 3"/>
          <p:cNvPicPr/>
          <p:nvPr/>
        </p:nvPicPr>
        <p:blipFill>
          <a:blip r:embed="rId4">
            <a:extLst>
              <a:ext uri="{28A0092B-C50C-407E-A947-70E740481C1C}">
                <a14:useLocalDpi xmlns:a14="http://schemas.microsoft.com/office/drawing/2010/main" val="0"/>
              </a:ext>
            </a:extLst>
          </a:blip>
          <a:srcRect/>
          <a:stretch>
            <a:fillRect/>
          </a:stretch>
        </p:blipFill>
        <p:spPr bwMode="auto">
          <a:xfrm>
            <a:off x="8301473" y="5331284"/>
            <a:ext cx="2118995" cy="708025"/>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8296" y="3341516"/>
            <a:ext cx="1212798"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6924" y="2034590"/>
            <a:ext cx="1035543" cy="105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Afbeelding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0900" y="2034591"/>
            <a:ext cx="1058866" cy="105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Afbeeldi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0900" y="3366703"/>
            <a:ext cx="1061199"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inhoud 4"/>
          <p:cNvSpPr txBox="1">
            <a:spLocks/>
          </p:cNvSpPr>
          <p:nvPr/>
        </p:nvSpPr>
        <p:spPr>
          <a:xfrm>
            <a:off x="7313099" y="4800668"/>
            <a:ext cx="4086225" cy="502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l-GR"/>
              <a:t>Υποστήριξη</a:t>
            </a:r>
          </a:p>
        </p:txBody>
      </p:sp>
    </p:spTree>
    <p:extLst>
      <p:ext uri="{BB962C8B-B14F-4D97-AF65-F5344CB8AC3E}">
        <p14:creationId xmlns:p14="http://schemas.microsoft.com/office/powerpoint/2010/main" val="605762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2003971" y="206865"/>
            <a:ext cx="8134439" cy="5896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73271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1798125" y="174008"/>
            <a:ext cx="8595750" cy="58381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07119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374775"/>
            <a:ext cx="10515600" cy="1325563"/>
          </a:xfrm>
        </p:spPr>
        <p:txBody>
          <a:bodyPr>
            <a:normAutofit fontScale="90000"/>
          </a:bodyPr>
          <a:lstStyle/>
          <a:p>
            <a:pPr algn="ctr"/>
            <a:r>
              <a:rPr lang="el-GR" sz="4000" b="1" dirty="0">
                <a:solidFill>
                  <a:srgbClr val="002060"/>
                </a:solidFill>
                <a:latin typeface="Verdana" panose="020B0604030504040204" pitchFamily="34" charset="0"/>
              </a:rPr>
              <a:t>Παραδείγματα εκστρατείας </a:t>
            </a:r>
            <a:br>
              <a:rPr lang="el-GR" sz="4000" b="1" dirty="0">
                <a:solidFill>
                  <a:srgbClr val="002060"/>
                </a:solidFill>
                <a:latin typeface="Verdana" panose="020B0604030504040204" pitchFamily="34" charset="0"/>
              </a:rPr>
            </a:br>
            <a:r>
              <a:rPr lang="el-GR" sz="4000" b="1" dirty="0">
                <a:solidFill>
                  <a:srgbClr val="002060"/>
                </a:solidFill>
                <a:latin typeface="Verdana" panose="020B0604030504040204" pitchFamily="34" charset="0"/>
              </a:rPr>
              <a:t>για κοινωνικά θέματα </a:t>
            </a:r>
            <a:br>
              <a:rPr lang="el-GR" sz="4000" b="1" dirty="0">
                <a:solidFill>
                  <a:srgbClr val="002060"/>
                </a:solidFill>
                <a:latin typeface="Verdana" panose="020B0604030504040204" pitchFamily="34" charset="0"/>
              </a:rPr>
            </a:br>
            <a:r>
              <a:rPr lang="el-GR" sz="4000" b="1" dirty="0">
                <a:solidFill>
                  <a:srgbClr val="002060"/>
                </a:solidFill>
                <a:latin typeface="Verdana" panose="020B0604030504040204" pitchFamily="34" charset="0"/>
              </a:rPr>
              <a:t>στα μέσα κοινωνικής δικτύωσης</a:t>
            </a:r>
            <a:endParaRPr lang="el-GR"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2054225"/>
            <a:ext cx="10515600" cy="4351338"/>
          </a:xfrm>
        </p:spPr>
        <p:txBody>
          <a:bodyPr/>
          <a:lstStyle/>
          <a:p>
            <a:pPr marL="0" indent="0" algn="ctr">
              <a:buNone/>
            </a:pPr>
            <a:endParaRPr lang="el-GR" b="1">
              <a:latin typeface="Corbel" panose="020B0503020204020204" pitchFamily="34" charset="0"/>
            </a:endParaRPr>
          </a:p>
          <a:p>
            <a:pPr marL="0" indent="0" algn="ctr">
              <a:buNone/>
            </a:pPr>
            <a:endParaRPr lang="el-GR" b="1">
              <a:latin typeface="Corbel" panose="020B0503020204020204" pitchFamily="34" charset="0"/>
            </a:endParaRPr>
          </a:p>
          <a:p>
            <a:pPr marL="0" indent="0" algn="ctr">
              <a:buNone/>
            </a:pPr>
            <a:r>
              <a:rPr lang="el-GR" b="1">
                <a:latin typeface="Corbel" panose="020B0503020204020204" pitchFamily="34" charset="0"/>
              </a:rPr>
              <a:t>«Πολλά μπορούν να γίνουν ανακυκλώνοντας, </a:t>
            </a:r>
          </a:p>
          <a:p>
            <a:pPr marL="0" indent="0" algn="ctr">
              <a:buNone/>
            </a:pPr>
            <a:r>
              <a:rPr lang="el-GR" b="1">
                <a:latin typeface="Corbel" panose="020B0503020204020204" pitchFamily="34" charset="0"/>
              </a:rPr>
              <a:t>προσαρμόζοντας και επιστεγάζοντας </a:t>
            </a:r>
          </a:p>
          <a:p>
            <a:pPr marL="0" indent="0" algn="ctr">
              <a:buNone/>
            </a:pPr>
            <a:r>
              <a:rPr lang="el-GR" b="1">
                <a:latin typeface="Corbel" panose="020B0503020204020204" pitchFamily="34" charset="0"/>
              </a:rPr>
              <a:t>τις επιτυχημένες εκστρατείες άλλων»</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741480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descr="Rectangle 11"/>
          <p:cNvSpPr>
            <a:spLocks/>
          </p:cNvSpPr>
          <p:nvPr/>
        </p:nvSpPr>
        <p:spPr bwMode="auto">
          <a:xfrm>
            <a:off x="0" y="0"/>
            <a:ext cx="12192000" cy="6858000"/>
          </a:xfrm>
          <a:prstGeom prst="rect">
            <a:avLst/>
          </a:prstGeom>
          <a:solidFill>
            <a:srgbClr val="FA8742"/>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33795" name="Picture 3" descr="Picture 12"/>
          <p:cNvPicPr>
            <a:picLocks noChangeAspect="1"/>
          </p:cNvPicPr>
          <p:nvPr/>
        </p:nvPicPr>
        <p:blipFill>
          <a:blip r:embed="rId3"/>
          <a:srcRect/>
          <a:stretch>
            <a:fillRect/>
          </a:stretch>
        </p:blipFill>
        <p:spPr bwMode="auto">
          <a:xfrm>
            <a:off x="5178425" y="331788"/>
            <a:ext cx="1908175" cy="190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6" name="Picture 4" descr="Picture 1"/>
          <p:cNvPicPr>
            <a:picLocks noChangeAspect="1"/>
          </p:cNvPicPr>
          <p:nvPr/>
        </p:nvPicPr>
        <p:blipFill>
          <a:blip r:embed="rId4"/>
          <a:srcRect/>
          <a:stretch>
            <a:fillRect/>
          </a:stretch>
        </p:blipFill>
        <p:spPr bwMode="auto">
          <a:xfrm>
            <a:off x="3105150" y="0"/>
            <a:ext cx="557371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335150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descr="Rectangle 11"/>
          <p:cNvSpPr>
            <a:spLocks/>
          </p:cNvSpPr>
          <p:nvPr/>
        </p:nvSpPr>
        <p:spPr bwMode="auto">
          <a:xfrm>
            <a:off x="0" y="0"/>
            <a:ext cx="12192000" cy="6858000"/>
          </a:xfrm>
          <a:prstGeom prst="rect">
            <a:avLst/>
          </a:prstGeom>
          <a:solidFill>
            <a:srgbClr val="FA8742"/>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35843" name="Picture 3" descr="Picture 12"/>
          <p:cNvPicPr>
            <a:picLocks noChangeAspect="1"/>
          </p:cNvPicPr>
          <p:nvPr/>
        </p:nvPicPr>
        <p:blipFill>
          <a:blip r:embed="rId5"/>
          <a:srcRect/>
          <a:stretch>
            <a:fillRect/>
          </a:stretch>
        </p:blipFill>
        <p:spPr bwMode="auto">
          <a:xfrm>
            <a:off x="5178425" y="331788"/>
            <a:ext cx="1908175" cy="190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4" name="media3.mov" descr="louise">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srcRect/>
          <a:stretch>
            <a:fillRect/>
          </a:stretch>
        </p:blipFill>
        <p:spPr bwMode="auto">
          <a:xfrm>
            <a:off x="3070225" y="0"/>
            <a:ext cx="56388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565275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58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5844"/>
                </p:tgtEl>
              </p:cMediaNode>
            </p:video>
            <p:seq concurrent="1" nextAc="seek">
              <p:cTn id="8" restart="whenNotActive" fill="hold" evtFilter="cancelBubble" nodeType="interactiveSeq">
                <p:stCondLst>
                  <p:cond evt="onClick" delay="0">
                    <p:tgtEl>
                      <p:spTgt spid="3584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5844"/>
                                        </p:tgtEl>
                                      </p:cBhvr>
                                    </p:cmd>
                                  </p:childTnLst>
                                </p:cTn>
                              </p:par>
                            </p:childTnLst>
                          </p:cTn>
                        </p:par>
                      </p:childTnLst>
                    </p:cTn>
                  </p:par>
                </p:childTnLst>
              </p:cTn>
              <p:nextCondLst>
                <p:cond evt="onClick" delay="0">
                  <p:tgtEl>
                    <p:spTgt spid="3584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6" name="IjIQ0ctzyZE">
            <a:hlinkClick r:id="" action="ppaction://media"/>
          </p:cNvPr>
          <p:cNvPicPr>
            <a:picLocks noRot="1" noChangeAspect="1"/>
          </p:cNvPicPr>
          <p:nvPr>
            <a:videoFile r:link="rId1"/>
          </p:nvPr>
        </p:nvPicPr>
        <p:blipFill>
          <a:blip r:embed="rId4"/>
          <a:stretch>
            <a:fillRect/>
          </a:stretch>
        </p:blipFill>
        <p:spPr>
          <a:xfrm>
            <a:off x="2028370" y="179274"/>
            <a:ext cx="7927160" cy="59453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479256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200" y="190500"/>
            <a:ext cx="6997700" cy="5248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1809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113" r="13855"/>
          <a:stretch/>
        </p:blipFill>
        <p:spPr bwMode="auto">
          <a:xfrm>
            <a:off x="31532" y="-47298"/>
            <a:ext cx="5344472" cy="6968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025" y="855279"/>
            <a:ext cx="703897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fbeelding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06490" y="144020"/>
            <a:ext cx="912696" cy="91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5612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697"/>
          <a:stretch/>
        </p:blipFill>
        <p:spPr bwMode="auto">
          <a:xfrm>
            <a:off x="1177290" y="332958"/>
            <a:ext cx="9604098" cy="53134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680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l-GR" sz="3600" b="1">
                <a:solidFill>
                  <a:srgbClr val="002060"/>
                </a:solidFill>
                <a:latin typeface="Verdana" panose="020B0604030504040204" pitchFamily="34" charset="0"/>
              </a:rPr>
              <a:t>Διάλειμμα για γεύμα</a:t>
            </a:r>
            <a:endParaRPr lang="el-GR"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l-GR" sz="2800">
                <a:latin typeface="Corbel" panose="020B0503020204020204" pitchFamily="34" charset="0"/>
              </a:rPr>
              <a:t>12.45 – 13.30</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90285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a:solidFill>
                  <a:srgbClr val="002060"/>
                </a:solidFill>
                <a:latin typeface="Verdana" panose="020B0604030504040204" pitchFamily="34" charset="0"/>
              </a:rPr>
              <a:t>Σημερινό πρόγραμμα</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fontScale="92500" lnSpcReduction="10000"/>
          </a:bodyPr>
          <a:lstStyle/>
          <a:p>
            <a:pPr marL="0" indent="0">
              <a:buNone/>
            </a:pPr>
            <a:r>
              <a:rPr lang="el-GR" sz="3200" dirty="0">
                <a:latin typeface="Corbel" panose="020B0503020204020204" pitchFamily="34" charset="0"/>
              </a:rPr>
              <a:t>09.00</a:t>
            </a:r>
            <a:r>
              <a:rPr lang="en-US" sz="3200" dirty="0">
                <a:latin typeface="Corbel" panose="020B0503020204020204" pitchFamily="34" charset="0"/>
              </a:rPr>
              <a:t>	</a:t>
            </a:r>
            <a:r>
              <a:rPr lang="el-GR" sz="3200" dirty="0">
                <a:latin typeface="Corbel" panose="020B0503020204020204" pitchFamily="34" charset="0"/>
              </a:rPr>
              <a:t>Καλωσόρισμα</a:t>
            </a:r>
          </a:p>
          <a:p>
            <a:pPr marL="0" indent="0">
              <a:buNone/>
            </a:pPr>
            <a:r>
              <a:rPr lang="el-GR" sz="3200" dirty="0">
                <a:latin typeface="Corbel" panose="020B0503020204020204" pitchFamily="34" charset="0"/>
              </a:rPr>
              <a:t>09.30</a:t>
            </a:r>
            <a:r>
              <a:rPr lang="en-US" sz="3200" dirty="0">
                <a:latin typeface="Corbel" panose="020B0503020204020204" pitchFamily="34" charset="0"/>
              </a:rPr>
              <a:t>	</a:t>
            </a:r>
            <a:r>
              <a:rPr lang="el-GR" sz="3200" dirty="0">
                <a:latin typeface="Corbel" panose="020B0503020204020204" pitchFamily="34" charset="0"/>
              </a:rPr>
              <a:t>Εμπειρία και προσδοκίες</a:t>
            </a:r>
          </a:p>
          <a:p>
            <a:pPr marL="0" indent="0">
              <a:buNone/>
            </a:pPr>
            <a:r>
              <a:rPr lang="el-GR" sz="3200" dirty="0">
                <a:latin typeface="Corbel" panose="020B0503020204020204" pitchFamily="34" charset="0"/>
              </a:rPr>
              <a:t>11.00</a:t>
            </a:r>
            <a:r>
              <a:rPr lang="en-US" sz="3200" dirty="0">
                <a:latin typeface="Corbel" panose="020B0503020204020204" pitchFamily="34" charset="0"/>
              </a:rPr>
              <a:t>	</a:t>
            </a:r>
            <a:r>
              <a:rPr lang="el-GR" sz="3200" dirty="0">
                <a:latin typeface="Corbel" panose="020B0503020204020204" pitchFamily="34" charset="0"/>
              </a:rPr>
              <a:t>Πώς λειτουργεί το Διαδίκτυο</a:t>
            </a:r>
          </a:p>
          <a:p>
            <a:pPr marL="0" indent="0">
              <a:buNone/>
            </a:pPr>
            <a:r>
              <a:rPr lang="el-GR" sz="3200" b="1" dirty="0">
                <a:solidFill>
                  <a:srgbClr val="FF0000"/>
                </a:solidFill>
                <a:latin typeface="Corbel" panose="020B0503020204020204" pitchFamily="34" charset="0"/>
              </a:rPr>
              <a:t>12.45</a:t>
            </a:r>
            <a:r>
              <a:rPr lang="en-US" sz="3200" b="1" dirty="0">
                <a:solidFill>
                  <a:srgbClr val="FF0000"/>
                </a:solidFill>
                <a:latin typeface="Corbel" panose="020B0503020204020204" pitchFamily="34" charset="0"/>
              </a:rPr>
              <a:t>	</a:t>
            </a:r>
            <a:r>
              <a:rPr lang="el-GR" sz="3200" b="1" dirty="0">
                <a:solidFill>
                  <a:srgbClr val="FF0000"/>
                </a:solidFill>
                <a:latin typeface="Corbel" panose="020B0503020204020204" pitchFamily="34" charset="0"/>
              </a:rPr>
              <a:t>Γεύμα</a:t>
            </a:r>
          </a:p>
          <a:p>
            <a:pPr marL="0" indent="0">
              <a:buNone/>
            </a:pPr>
            <a:r>
              <a:rPr lang="el-GR" sz="3200" dirty="0">
                <a:latin typeface="Corbel" panose="020B0503020204020204" pitchFamily="34" charset="0"/>
              </a:rPr>
              <a:t>13.30</a:t>
            </a:r>
            <a:r>
              <a:rPr lang="en-US" sz="3200" dirty="0">
                <a:latin typeface="Corbel" panose="020B0503020204020204" pitchFamily="34" charset="0"/>
              </a:rPr>
              <a:t>	</a:t>
            </a:r>
            <a:r>
              <a:rPr lang="el-GR" sz="3200" dirty="0">
                <a:latin typeface="Corbel" panose="020B0503020204020204" pitchFamily="34" charset="0"/>
              </a:rPr>
              <a:t>Πώς να αναπτύξετε τη διαδικτυακή 	στρατηγική σας</a:t>
            </a:r>
          </a:p>
          <a:p>
            <a:pPr marL="0" indent="0">
              <a:buNone/>
            </a:pPr>
            <a:r>
              <a:rPr lang="el-GR" sz="3200" dirty="0">
                <a:latin typeface="Corbel" panose="020B0503020204020204" pitchFamily="34" charset="0"/>
              </a:rPr>
              <a:t>15.30</a:t>
            </a:r>
            <a:r>
              <a:rPr lang="en-US" sz="3200" dirty="0">
                <a:latin typeface="Corbel" panose="020B0503020204020204" pitchFamily="34" charset="0"/>
              </a:rPr>
              <a:t>	</a:t>
            </a:r>
            <a:r>
              <a:rPr lang="el-GR" sz="3200" dirty="0">
                <a:latin typeface="Corbel" panose="020B0503020204020204" pitchFamily="34" charset="0"/>
              </a:rPr>
              <a:t>Διαδικτυακές δεξιότητες, εργαλεία, 	συμβουλές και τεχνάσματα</a:t>
            </a:r>
          </a:p>
          <a:p>
            <a:pPr marL="0" indent="0">
              <a:buNone/>
            </a:pPr>
            <a:r>
              <a:rPr lang="el-GR" sz="3200" dirty="0">
                <a:latin typeface="Corbel" panose="020B0503020204020204" pitchFamily="34" charset="0"/>
              </a:rPr>
              <a:t>16.30</a:t>
            </a:r>
            <a:r>
              <a:rPr lang="en-US" sz="3200" dirty="0">
                <a:latin typeface="Corbel" panose="020B0503020204020204" pitchFamily="34" charset="0"/>
              </a:rPr>
              <a:t>	</a:t>
            </a:r>
            <a:r>
              <a:rPr lang="el-GR" sz="3200" dirty="0">
                <a:latin typeface="Corbel" panose="020B0503020204020204" pitchFamily="34" charset="0"/>
              </a:rPr>
              <a:t>Συνάντηση αστραπή και κλείσιμο</a:t>
            </a:r>
          </a:p>
        </p:txBody>
      </p:sp>
      <p:grpSp>
        <p:nvGrpSpPr>
          <p:cNvPr id="12" name="Groep 11"/>
          <p:cNvGrpSpPr/>
          <p:nvPr/>
        </p:nvGrpSpPr>
        <p:grpSpPr>
          <a:xfrm>
            <a:off x="7829550" y="165100"/>
            <a:ext cx="4236131" cy="6600745"/>
            <a:chOff x="9257166" y="165100"/>
            <a:chExt cx="2808515" cy="6600745"/>
          </a:xfrm>
        </p:grpSpPr>
        <p:sp>
          <p:nvSpPr>
            <p:cNvPr id="13" name="Rechthoek 12"/>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l-GR" sz="5400" dirty="0"/>
                <a:t>A </a:t>
              </a:r>
              <a:r>
                <a:rPr lang="el-GR" sz="2400" dirty="0" err="1"/>
                <a:t>Audience</a:t>
              </a:r>
              <a:r>
                <a:rPr lang="el-GR" sz="2400" dirty="0"/>
                <a:t> (ακροατήριο)</a:t>
              </a:r>
              <a:endParaRPr lang="el-GR" sz="2000" dirty="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l-GR" sz="5400">
                  <a:solidFill>
                    <a:prstClr val="black"/>
                  </a:solidFill>
                </a:rPr>
                <a:t>A </a:t>
              </a:r>
              <a:r>
                <a:rPr lang="el-GR" sz="2400">
                  <a:solidFill>
                    <a:prstClr val="black"/>
                  </a:solidFill>
                </a:rPr>
                <a:t>Action (δράση)</a:t>
              </a:r>
              <a:r>
                <a:rPr lang="el-GR"/>
                <a:t> </a:t>
              </a:r>
              <a:endParaRPr lang="el-GR"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l-GR" sz="5400">
                  <a:solidFill>
                    <a:prstClr val="black"/>
                  </a:solidFill>
                </a:rPr>
                <a:t>M </a:t>
              </a:r>
              <a:r>
                <a:rPr lang="el-GR" sz="2400">
                  <a:solidFill>
                    <a:prstClr val="black"/>
                  </a:solidFill>
                </a:rPr>
                <a:t>Media (μέσα)</a:t>
              </a:r>
              <a:r>
                <a:rPr lang="el-GR"/>
                <a:t> </a:t>
              </a:r>
              <a:endParaRPr lang="el-GR" sz="2000"/>
            </a:p>
          </p:txBody>
        </p:sp>
        <p:sp>
          <p:nvSpPr>
            <p:cNvPr id="17"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l-GR" sz="5400"/>
                <a:t>M </a:t>
              </a:r>
              <a:r>
                <a:rPr lang="el-GR" sz="2400"/>
                <a:t>Messenger (πομπός)</a:t>
              </a:r>
              <a:endParaRPr lang="el-GR" sz="2000"/>
            </a:p>
          </p:txBody>
        </p:sp>
        <p:sp>
          <p:nvSpPr>
            <p:cNvPr id="18"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l-GR" sz="5400"/>
                <a:t>M </a:t>
              </a:r>
              <a:r>
                <a:rPr lang="el-GR" sz="2400"/>
                <a:t>Message (μήνυμα)</a:t>
              </a:r>
              <a:endParaRPr lang="el-GR" sz="2000"/>
            </a:p>
          </p:txBody>
        </p:sp>
        <p:sp>
          <p:nvSpPr>
            <p:cNvPr id="19" name="Tekstvak 18"/>
            <p:cNvSpPr txBox="1"/>
            <p:nvPr/>
          </p:nvSpPr>
          <p:spPr>
            <a:xfrm>
              <a:off x="9446572" y="370139"/>
              <a:ext cx="2423164" cy="1292662"/>
            </a:xfrm>
            <a:prstGeom prst="rect">
              <a:avLst/>
            </a:prstGeom>
            <a:solidFill>
              <a:schemeClr val="bg1"/>
            </a:solidFill>
            <a:ln w="12700">
              <a:solidFill>
                <a:schemeClr val="accent4">
                  <a:lumMod val="60000"/>
                  <a:lumOff val="40000"/>
                </a:schemeClr>
              </a:solidFill>
            </a:ln>
          </p:spPr>
          <p:txBody>
            <a:bodyPr wrap="square" rtlCol="0">
              <a:spAutoFit/>
            </a:bodyPr>
            <a:lstStyle/>
            <a:p>
              <a:r>
                <a:rPr lang="el-GR" sz="5400" dirty="0"/>
                <a:t>G </a:t>
              </a:r>
              <a:r>
                <a:rPr lang="el-GR" sz="2400" dirty="0" err="1"/>
                <a:t>Goal</a:t>
              </a:r>
              <a:r>
                <a:rPr lang="el-GR" sz="2400" dirty="0"/>
                <a:t> (στόχος)</a:t>
              </a:r>
              <a:endParaRPr lang="el-GR" sz="2000" dirty="0"/>
            </a:p>
          </p:txBody>
        </p:sp>
      </p:grpSp>
    </p:spTree>
    <p:extLst>
      <p:ext uri="{BB962C8B-B14F-4D97-AF65-F5344CB8AC3E}">
        <p14:creationId xmlns:p14="http://schemas.microsoft.com/office/powerpoint/2010/main" val="530637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l-GR" sz="3600" b="1" dirty="0">
                <a:solidFill>
                  <a:srgbClr val="002060"/>
                </a:solidFill>
                <a:latin typeface="Verdana" panose="020B0604030504040204" pitchFamily="34" charset="0"/>
              </a:rPr>
              <a:t>Πώς να αναπτύξετε </a:t>
            </a:r>
            <a:br>
              <a:rPr lang="el-GR" sz="3600" b="1" dirty="0">
                <a:solidFill>
                  <a:srgbClr val="002060"/>
                </a:solidFill>
                <a:latin typeface="Verdana" panose="020B0604030504040204" pitchFamily="34" charset="0"/>
              </a:rPr>
            </a:br>
            <a:r>
              <a:rPr lang="el-GR" sz="3600" b="1" dirty="0">
                <a:solidFill>
                  <a:srgbClr val="002060"/>
                </a:solidFill>
                <a:latin typeface="Verdana" panose="020B0604030504040204" pitchFamily="34" charset="0"/>
              </a:rPr>
              <a:t>τη διαδικτυακή στρατηγική σας</a:t>
            </a:r>
            <a:endParaRPr lang="el-GR"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24422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a:solidFill>
                  <a:srgbClr val="002060"/>
                </a:solidFill>
                <a:latin typeface="Verdana" panose="020B0604030504040204" pitchFamily="34" charset="0"/>
              </a:rPr>
              <a:t>Στρατηγικές επικοινωνίας </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3303270" y="3504273"/>
            <a:ext cx="5730812" cy="707886"/>
          </a:xfrm>
          <a:prstGeom prst="rect">
            <a:avLst/>
          </a:prstGeom>
          <a:solidFill>
            <a:schemeClr val="accent4">
              <a:lumMod val="60000"/>
              <a:lumOff val="40000"/>
            </a:schemeClr>
          </a:solidFill>
          <a:ln w="12700">
            <a:noFill/>
          </a:ln>
        </p:spPr>
        <p:txBody>
          <a:bodyPr wrap="square" rtlCol="0">
            <a:spAutoFit/>
          </a:bodyPr>
          <a:lstStyle/>
          <a:p>
            <a:pPr algn="ctr"/>
            <a:r>
              <a:rPr lang="el-GR" sz="4000" b="1" dirty="0">
                <a:latin typeface="Corbel" panose="020B0503020204020204" pitchFamily="34" charset="0"/>
              </a:rPr>
              <a:t>Διεξαγωγή εκστρατείας</a:t>
            </a:r>
            <a:endParaRPr lang="el-GR" b="1" dirty="0">
              <a:latin typeface="Corbel" panose="020B0503020204020204" pitchFamily="34" charset="0"/>
            </a:endParaRPr>
          </a:p>
        </p:txBody>
      </p:sp>
      <p:sp>
        <p:nvSpPr>
          <p:cNvPr id="8" name="Tekstvak 7"/>
          <p:cNvSpPr txBox="1"/>
          <p:nvPr/>
        </p:nvSpPr>
        <p:spPr>
          <a:xfrm>
            <a:off x="832049" y="2373919"/>
            <a:ext cx="10673255" cy="707886"/>
          </a:xfrm>
          <a:prstGeom prst="rect">
            <a:avLst/>
          </a:prstGeom>
          <a:solidFill>
            <a:schemeClr val="accent4">
              <a:lumMod val="20000"/>
              <a:lumOff val="80000"/>
            </a:schemeClr>
          </a:solidFill>
          <a:ln w="3175">
            <a:noFill/>
          </a:ln>
        </p:spPr>
        <p:txBody>
          <a:bodyPr wrap="square" rtlCol="0">
            <a:spAutoFit/>
          </a:bodyPr>
          <a:lstStyle/>
          <a:p>
            <a:pPr algn="ctr"/>
            <a:r>
              <a:rPr lang="el-GR" sz="4000" b="1">
                <a:latin typeface="Corbel" panose="020B0503020204020204" pitchFamily="34" charset="0"/>
              </a:rPr>
              <a:t>Καθημερινή επικοινωνία</a:t>
            </a:r>
            <a:endParaRPr lang="el-GR" b="1">
              <a:latin typeface="Corbel" panose="020B0503020204020204" pitchFamily="34" charset="0"/>
            </a:endParaRPr>
          </a:p>
        </p:txBody>
      </p:sp>
      <p:pic>
        <p:nvPicPr>
          <p:cNvPr id="9" name="Afbeelding 8"/>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Tekstvak 9"/>
          <p:cNvSpPr txBox="1"/>
          <p:nvPr/>
        </p:nvSpPr>
        <p:spPr>
          <a:xfrm>
            <a:off x="4464513" y="4634626"/>
            <a:ext cx="3408326" cy="707886"/>
          </a:xfrm>
          <a:prstGeom prst="rect">
            <a:avLst/>
          </a:prstGeom>
          <a:solidFill>
            <a:schemeClr val="accent2">
              <a:lumMod val="75000"/>
            </a:schemeClr>
          </a:solidFill>
          <a:ln w="12700">
            <a:noFill/>
          </a:ln>
        </p:spPr>
        <p:txBody>
          <a:bodyPr wrap="square" rtlCol="0">
            <a:spAutoFit/>
          </a:bodyPr>
          <a:lstStyle/>
          <a:p>
            <a:pPr algn="ctr"/>
            <a:r>
              <a:rPr lang="el-GR" sz="4000" b="1">
                <a:solidFill>
                  <a:schemeClr val="bg1"/>
                </a:solidFill>
                <a:latin typeface="Corbel" panose="020B0503020204020204" pitchFamily="34" charset="0"/>
              </a:rPr>
              <a:t>Αντίδραση </a:t>
            </a:r>
            <a:endParaRPr lang="el-GR" b="1">
              <a:solidFill>
                <a:schemeClr val="bg1"/>
              </a:solidFill>
              <a:latin typeface="Corbel" panose="020B0503020204020204" pitchFamily="34" charset="0"/>
            </a:endParaRPr>
          </a:p>
        </p:txBody>
      </p:sp>
    </p:spTree>
    <p:extLst>
      <p:ext uri="{BB962C8B-B14F-4D97-AF65-F5344CB8AC3E}">
        <p14:creationId xmlns:p14="http://schemas.microsoft.com/office/powerpoint/2010/main" val="41350331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l-GR" sz="4000" b="1">
                <a:solidFill>
                  <a:srgbClr val="002060"/>
                </a:solidFill>
                <a:latin typeface="Verdana" panose="020B0604030504040204" pitchFamily="34" charset="0"/>
              </a:rPr>
              <a:t>Έξι βασικές ερωτήσεις</a:t>
            </a:r>
          </a:p>
        </p:txBody>
      </p:sp>
      <p:sp>
        <p:nvSpPr>
          <p:cNvPr id="3" name="Tijdelijke aanduiding voor inhoud 2"/>
          <p:cNvSpPr>
            <a:spLocks noGrp="1"/>
          </p:cNvSpPr>
          <p:nvPr>
            <p:ph idx="1"/>
          </p:nvPr>
        </p:nvSpPr>
        <p:spPr/>
        <p:txBody>
          <a:bodyPr/>
          <a:lstStyle/>
          <a:p>
            <a:pPr marL="514350" indent="-514350">
              <a:buFont typeface="+mj-lt"/>
              <a:buAutoNum type="arabicPeriod"/>
            </a:pPr>
            <a:r>
              <a:rPr lang="el-GR" dirty="0">
                <a:latin typeface="Corbel" panose="020B0503020204020204" pitchFamily="34" charset="0"/>
              </a:rPr>
              <a:t>Ποιος είναι ο στόχος σας;</a:t>
            </a:r>
          </a:p>
          <a:p>
            <a:pPr marL="514350" indent="-514350">
              <a:buFont typeface="+mj-lt"/>
              <a:buAutoNum type="arabicPeriod"/>
            </a:pPr>
            <a:r>
              <a:rPr lang="el-GR" dirty="0">
                <a:latin typeface="Corbel" panose="020B0503020204020204" pitchFamily="34" charset="0"/>
              </a:rPr>
              <a:t>Ποιο είναι το στοχευμένο ακροατήριό σας;</a:t>
            </a:r>
          </a:p>
          <a:p>
            <a:pPr marL="514350" indent="-514350">
              <a:buFont typeface="+mj-lt"/>
              <a:buAutoNum type="arabicPeriod"/>
            </a:pPr>
            <a:r>
              <a:rPr lang="el-GR" dirty="0">
                <a:latin typeface="Corbel" panose="020B0503020204020204" pitchFamily="34" charset="0"/>
              </a:rPr>
              <a:t>Ποιο είναι το μήνυμά σας;</a:t>
            </a:r>
          </a:p>
          <a:p>
            <a:pPr marL="514350" indent="-514350">
              <a:buFont typeface="+mj-lt"/>
              <a:buAutoNum type="arabicPeriod"/>
            </a:pPr>
            <a:r>
              <a:rPr lang="el-GR" dirty="0">
                <a:latin typeface="Corbel" panose="020B0503020204020204" pitchFamily="34" charset="0"/>
              </a:rPr>
              <a:t>Ποιος είναι ο πομπός του μηνύματος;</a:t>
            </a:r>
          </a:p>
          <a:p>
            <a:pPr marL="514350" indent="-514350">
              <a:buFont typeface="+mj-lt"/>
              <a:buAutoNum type="arabicPeriod"/>
            </a:pPr>
            <a:r>
              <a:rPr lang="el-GR" dirty="0">
                <a:latin typeface="Corbel" panose="020B0503020204020204" pitchFamily="34" charset="0"/>
              </a:rPr>
              <a:t>Ποια είναι τα μέσα σας;</a:t>
            </a:r>
          </a:p>
          <a:p>
            <a:pPr marL="514350" indent="-514350">
              <a:buFont typeface="+mj-lt"/>
              <a:buAutoNum type="arabicPeriod"/>
            </a:pPr>
            <a:r>
              <a:rPr lang="el-GR" dirty="0">
                <a:latin typeface="Corbel" panose="020B0503020204020204" pitchFamily="34" charset="0"/>
              </a:rPr>
              <a:t>Ποια είναι η έκκληση για δράση σας;</a:t>
            </a:r>
          </a:p>
          <a:p>
            <a:pPr marL="0" indent="0">
              <a:buNone/>
            </a:pPr>
            <a:endParaRPr lang="el-GR" dirty="0">
              <a:latin typeface="Corbel" panose="020B0503020204020204" pitchFamily="34" charset="0"/>
            </a:endParaRPr>
          </a:p>
        </p:txBody>
      </p:sp>
      <p:grpSp>
        <p:nvGrpSpPr>
          <p:cNvPr id="4" name="Groep 3"/>
          <p:cNvGrpSpPr/>
          <p:nvPr/>
        </p:nvGrpSpPr>
        <p:grpSpPr>
          <a:xfrm>
            <a:off x="7829550" y="165100"/>
            <a:ext cx="4236131" cy="6600745"/>
            <a:chOff x="9257166" y="165100"/>
            <a:chExt cx="2808515" cy="6600745"/>
          </a:xfrm>
        </p:grpSpPr>
        <p:sp>
          <p:nvSpPr>
            <p:cNvPr id="18" name="Rechthoek 17"/>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l-GR" sz="5400"/>
                <a:t>A </a:t>
              </a:r>
              <a:r>
                <a:rPr lang="el-GR" sz="2400"/>
                <a:t>Audience (ακροατήριο)</a:t>
              </a:r>
              <a:endParaRPr lang="el-GR" sz="2000"/>
            </a:p>
          </p:txBody>
        </p:sp>
        <p:sp>
          <p:nvSpPr>
            <p:cNvPr id="20" name="Tekstvak 19"/>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l-GR" sz="5400">
                  <a:solidFill>
                    <a:prstClr val="black"/>
                  </a:solidFill>
                </a:rPr>
                <a:t>A </a:t>
              </a:r>
              <a:r>
                <a:rPr lang="el-GR" sz="2400">
                  <a:solidFill>
                    <a:prstClr val="black"/>
                  </a:solidFill>
                </a:rPr>
                <a:t>Action (δράση)</a:t>
              </a:r>
              <a:r>
                <a:rPr lang="el-GR"/>
                <a:t> </a:t>
              </a:r>
              <a:endParaRPr lang="el-GR" sz="2000"/>
            </a:p>
          </p:txBody>
        </p:sp>
        <p:sp>
          <p:nvSpPr>
            <p:cNvPr id="21" name="Tekstvak 20"/>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l-GR" sz="5400">
                  <a:solidFill>
                    <a:prstClr val="black"/>
                  </a:solidFill>
                </a:rPr>
                <a:t>M </a:t>
              </a:r>
              <a:r>
                <a:rPr lang="el-GR" sz="2400">
                  <a:solidFill>
                    <a:prstClr val="black"/>
                  </a:solidFill>
                </a:rPr>
                <a:t>Media (μέσα)</a:t>
              </a:r>
              <a:r>
                <a:rPr lang="el-GR"/>
                <a:t> </a:t>
              </a:r>
              <a:endParaRPr lang="el-GR" sz="2000"/>
            </a:p>
          </p:txBody>
        </p:sp>
        <p:sp>
          <p:nvSpPr>
            <p:cNvPr id="22" name="Tekstvak 21"/>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l-GR" sz="5400"/>
                <a:t>M </a:t>
              </a:r>
              <a:r>
                <a:rPr lang="el-GR" sz="2400"/>
                <a:t>Messenger (πομπός)</a:t>
              </a:r>
              <a:endParaRPr lang="el-GR" sz="2000"/>
            </a:p>
          </p:txBody>
        </p:sp>
        <p:sp>
          <p:nvSpPr>
            <p:cNvPr id="23" name="Tekstvak 22"/>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l-GR" sz="5400"/>
                <a:t>M </a:t>
              </a:r>
              <a:r>
                <a:rPr lang="el-GR" sz="2400"/>
                <a:t>Message (μήνυμα)</a:t>
              </a:r>
              <a:endParaRPr lang="el-GR"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l-GR" sz="5400"/>
                <a:t>G </a:t>
              </a:r>
              <a:r>
                <a:rPr lang="el-GR" sz="2400"/>
                <a:t>Goal (στόχος)</a:t>
              </a:r>
              <a:endParaRPr lang="el-GR" sz="2000"/>
            </a:p>
          </p:txBody>
        </p:sp>
      </p:grpSp>
    </p:spTree>
    <p:extLst>
      <p:ext uri="{BB962C8B-B14F-4D97-AF65-F5344CB8AC3E}">
        <p14:creationId xmlns:p14="http://schemas.microsoft.com/office/powerpoint/2010/main" val="2606301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2900" y="365125"/>
            <a:ext cx="8841447" cy="1325563"/>
          </a:xfrm>
        </p:spPr>
        <p:txBody>
          <a:bodyPr>
            <a:normAutofit/>
          </a:bodyPr>
          <a:lstStyle/>
          <a:p>
            <a:r>
              <a:rPr lang="el-GR" sz="4000" b="1" dirty="0">
                <a:solidFill>
                  <a:srgbClr val="002060"/>
                </a:solidFill>
                <a:latin typeface="Verdana" panose="020B0604030504040204" pitchFamily="34" charset="0"/>
              </a:rPr>
              <a:t>Έκκληση για δράση</a:t>
            </a:r>
            <a:endParaRPr lang="el-GR"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342900" y="1825625"/>
            <a:ext cx="7488243" cy="4940220"/>
          </a:xfrm>
        </p:spPr>
        <p:txBody>
          <a:bodyPr>
            <a:normAutofit fontScale="92500"/>
          </a:bodyPr>
          <a:lstStyle/>
          <a:p>
            <a:pPr marL="0" indent="0" algn="ctr">
              <a:buNone/>
            </a:pPr>
            <a:r>
              <a:rPr lang="el-GR" sz="3600" b="1" u="sng" dirty="0">
                <a:latin typeface="Corbel" panose="020B0503020204020204" pitchFamily="34" charset="0"/>
              </a:rPr>
              <a:t>Ξεκινήστε έχοντας κατά νου τον στόχο</a:t>
            </a:r>
          </a:p>
          <a:p>
            <a:pPr marL="0" indent="0" algn="ctr">
              <a:buNone/>
            </a:pPr>
            <a:endParaRPr lang="el-GR" sz="3600" b="1" dirty="0">
              <a:latin typeface="Corbel" panose="020B0503020204020204" pitchFamily="34" charset="0"/>
            </a:endParaRPr>
          </a:p>
          <a:p>
            <a:pPr marL="0" indent="0" algn="ctr">
              <a:buNone/>
            </a:pPr>
            <a:r>
              <a:rPr lang="el-GR" sz="3600" b="1" dirty="0">
                <a:latin typeface="Corbel" panose="020B0503020204020204" pitchFamily="34" charset="0"/>
              </a:rPr>
              <a:t>Κάθε εκστρατεία περιστρέφεται γύρω από την προσέλκυση του ενδιαφέροντος εντός και εκτός Διαδικτύου</a:t>
            </a:r>
          </a:p>
          <a:p>
            <a:pPr marL="0" indent="0" algn="ctr">
              <a:buNone/>
            </a:pPr>
            <a:endParaRPr lang="el-GR" sz="3600" b="1" dirty="0">
              <a:latin typeface="Corbel" panose="020B0503020204020204" pitchFamily="34" charset="0"/>
            </a:endParaRPr>
          </a:p>
          <a:p>
            <a:pPr marL="0" indent="0" algn="ctr">
              <a:buNone/>
            </a:pPr>
            <a:r>
              <a:rPr lang="el-GR" sz="3600" b="1" dirty="0">
                <a:latin typeface="Corbel" panose="020B0503020204020204" pitchFamily="34" charset="0"/>
              </a:rPr>
              <a:t>Κάθε εκστρατεία αφορά </a:t>
            </a:r>
          </a:p>
          <a:p>
            <a:pPr marL="0" indent="0" algn="ctr">
              <a:buNone/>
            </a:pPr>
            <a:r>
              <a:rPr lang="el-GR" sz="3600" b="1" dirty="0">
                <a:latin typeface="Corbel" panose="020B0503020204020204" pitchFamily="34" charset="0"/>
              </a:rPr>
              <a:t>στην αλλαγή συμπεριφοράς</a:t>
            </a:r>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7840980" y="165100"/>
            <a:ext cx="4224701" cy="6600745"/>
            <a:chOff x="9257166" y="165100"/>
            <a:chExt cx="2808515" cy="6600745"/>
          </a:xfrm>
        </p:grpSpPr>
        <p:sp>
          <p:nvSpPr>
            <p:cNvPr id="7" name="Rechthoek 6"/>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l-GR" sz="5400"/>
                <a:t>A </a:t>
              </a:r>
              <a:r>
                <a:rPr lang="el-GR" sz="2400"/>
                <a:t>Audience (ακροατήριο)</a:t>
              </a:r>
              <a:endParaRPr lang="el-GR" sz="2000"/>
            </a:p>
          </p:txBody>
        </p:sp>
        <p:sp>
          <p:nvSpPr>
            <p:cNvPr id="9" name="Tekstvak 8"/>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l-GR" sz="5400">
                  <a:solidFill>
                    <a:prstClr val="black"/>
                  </a:solidFill>
                </a:rPr>
                <a:t>A </a:t>
              </a:r>
              <a:r>
                <a:rPr lang="el-GR" sz="2400">
                  <a:solidFill>
                    <a:prstClr val="black"/>
                  </a:solidFill>
                </a:rPr>
                <a:t>Action (δράση)</a:t>
              </a:r>
              <a:r>
                <a:rPr lang="el-GR"/>
                <a:t> </a:t>
              </a:r>
              <a:endParaRPr lang="el-GR" sz="2000"/>
            </a:p>
          </p:txBody>
        </p:sp>
        <p:sp>
          <p:nvSpPr>
            <p:cNvPr id="10" name="Tekstvak 9"/>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l-GR" sz="5400">
                  <a:solidFill>
                    <a:prstClr val="black"/>
                  </a:solidFill>
                </a:rPr>
                <a:t>M </a:t>
              </a:r>
              <a:r>
                <a:rPr lang="el-GR" sz="2400">
                  <a:solidFill>
                    <a:prstClr val="black"/>
                  </a:solidFill>
                </a:rPr>
                <a:t>Media (μέσα)</a:t>
              </a:r>
              <a:r>
                <a:rPr lang="el-GR"/>
                <a:t> </a:t>
              </a:r>
              <a:endParaRPr lang="el-GR" sz="2000"/>
            </a:p>
          </p:txBody>
        </p:sp>
        <p:sp>
          <p:nvSpPr>
            <p:cNvPr id="11" name="Tekstvak 10"/>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l-GR" sz="5400"/>
                <a:t>M </a:t>
              </a:r>
              <a:r>
                <a:rPr lang="el-GR" sz="2400"/>
                <a:t>Messenger (πομπός)</a:t>
              </a:r>
              <a:endParaRPr lang="el-GR" sz="2000"/>
            </a:p>
          </p:txBody>
        </p:sp>
        <p:sp>
          <p:nvSpPr>
            <p:cNvPr id="12" name="Tekstvak 11"/>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l-GR" sz="5400"/>
                <a:t>M </a:t>
              </a:r>
              <a:r>
                <a:rPr lang="el-GR" sz="2400"/>
                <a:t>Message (μήνυμα)</a:t>
              </a:r>
              <a:endParaRPr lang="el-GR" sz="2000"/>
            </a:p>
          </p:txBody>
        </p:sp>
        <p:sp>
          <p:nvSpPr>
            <p:cNvPr id="13" name="Tekstvak 12"/>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l-GR" sz="5400"/>
                <a:t>G </a:t>
              </a:r>
              <a:r>
                <a:rPr lang="el-GR" sz="2400"/>
                <a:t>Goal (στόχος)</a:t>
              </a:r>
              <a:endParaRPr lang="el-GR" sz="2000"/>
            </a:p>
          </p:txBody>
        </p:sp>
      </p:grpSp>
      <p:sp>
        <p:nvSpPr>
          <p:cNvPr id="14" name="Ovaal 13"/>
          <p:cNvSpPr/>
          <p:nvPr/>
        </p:nvSpPr>
        <p:spPr>
          <a:xfrm>
            <a:off x="7840980" y="5550216"/>
            <a:ext cx="4224701" cy="12443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84071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dirty="0">
                <a:solidFill>
                  <a:srgbClr val="002060"/>
                </a:solidFill>
                <a:latin typeface="Verdana" panose="020B0604030504040204" pitchFamily="34" charset="0"/>
              </a:rPr>
              <a:t>Το τοπικό είναι σημαντικό </a:t>
            </a:r>
            <a:br>
              <a:rPr lang="el-GR" sz="4000" b="1" dirty="0">
                <a:solidFill>
                  <a:srgbClr val="002060"/>
                </a:solidFill>
                <a:latin typeface="Verdana" panose="020B0604030504040204" pitchFamily="34" charset="0"/>
              </a:rPr>
            </a:br>
            <a:r>
              <a:rPr lang="el-GR" sz="4000" b="1" dirty="0">
                <a:solidFill>
                  <a:srgbClr val="002060"/>
                </a:solidFill>
                <a:latin typeface="Verdana" panose="020B0604030504040204" pitchFamily="34" charset="0"/>
              </a:rPr>
              <a:t>και στα μέσα κοινωνικής δικτύωσης</a:t>
            </a:r>
          </a:p>
        </p:txBody>
      </p:sp>
      <p:sp>
        <p:nvSpPr>
          <p:cNvPr id="3" name="Tijdelijke aanduiding voor inhoud 2"/>
          <p:cNvSpPr>
            <a:spLocks noGrp="1"/>
          </p:cNvSpPr>
          <p:nvPr>
            <p:ph idx="1"/>
          </p:nvPr>
        </p:nvSpPr>
        <p:spPr>
          <a:xfrm>
            <a:off x="4286992" y="1689440"/>
            <a:ext cx="6745185" cy="4351338"/>
          </a:xfrm>
        </p:spPr>
        <p:txBody>
          <a:bodyPr>
            <a:normAutofit lnSpcReduction="10000"/>
          </a:bodyPr>
          <a:lstStyle/>
          <a:p>
            <a:pPr marL="0" indent="0" algn="ctr">
              <a:buNone/>
            </a:pPr>
            <a:r>
              <a:rPr lang="el-GR" b="1">
                <a:solidFill>
                  <a:srgbClr val="002060"/>
                </a:solidFill>
                <a:latin typeface="Corbel" panose="020B0503020204020204" pitchFamily="34" charset="0"/>
              </a:rPr>
              <a:t>Χρήσιμο εργαλείο: πρότυπα εκστρατείας</a:t>
            </a:r>
          </a:p>
          <a:p>
            <a:pPr marL="0" indent="0" algn="ctr">
              <a:buNone/>
            </a:pPr>
            <a:endParaRPr lang="el-GR">
              <a:solidFill>
                <a:srgbClr val="002060"/>
              </a:solidFill>
              <a:latin typeface="Corbel" panose="020B0503020204020204" pitchFamily="34" charset="0"/>
            </a:endParaRPr>
          </a:p>
          <a:p>
            <a:pPr marL="0" indent="0" algn="ctr">
              <a:buNone/>
            </a:pPr>
            <a:r>
              <a:rPr lang="el-GR">
                <a:solidFill>
                  <a:srgbClr val="002060"/>
                </a:solidFill>
                <a:latin typeface="Corbel" panose="020B0503020204020204" pitchFamily="34" charset="0"/>
              </a:rPr>
              <a:t>1. Ορατότητα</a:t>
            </a:r>
          </a:p>
          <a:p>
            <a:pPr marL="0" indent="0" algn="ctr">
              <a:buNone/>
            </a:pPr>
            <a:r>
              <a:rPr lang="el-GR" b="1">
                <a:latin typeface="Corbel" panose="020B0503020204020204" pitchFamily="34" charset="0"/>
              </a:rPr>
              <a:t>Ρίξτε μια καλή ματιά στη δουλειά μας!</a:t>
            </a:r>
          </a:p>
          <a:p>
            <a:pPr marL="0" indent="0" algn="ctr">
              <a:buNone/>
            </a:pPr>
            <a:r>
              <a:rPr lang="el-GR">
                <a:solidFill>
                  <a:srgbClr val="002060"/>
                </a:solidFill>
                <a:latin typeface="Corbel" panose="020B0503020204020204" pitchFamily="34" charset="0"/>
              </a:rPr>
              <a:t>2. Δράση</a:t>
            </a:r>
          </a:p>
          <a:p>
            <a:pPr marL="0" indent="0" algn="ctr">
              <a:buNone/>
            </a:pPr>
            <a:r>
              <a:rPr lang="el-GR" b="1">
                <a:latin typeface="Corbel" panose="020B0503020204020204" pitchFamily="34" charset="0"/>
              </a:rPr>
              <a:t>Να τι μπορείτε να κάνετε!</a:t>
            </a:r>
          </a:p>
          <a:p>
            <a:pPr marL="0" indent="0" algn="ctr">
              <a:buNone/>
            </a:pPr>
            <a:r>
              <a:rPr lang="el-GR">
                <a:solidFill>
                  <a:srgbClr val="002060"/>
                </a:solidFill>
                <a:latin typeface="Corbel" panose="020B0503020204020204" pitchFamily="34" charset="0"/>
              </a:rPr>
              <a:t>3. Αντίκτυπος</a:t>
            </a:r>
          </a:p>
          <a:p>
            <a:pPr marL="0" indent="0" algn="ctr">
              <a:buNone/>
            </a:pPr>
            <a:r>
              <a:rPr lang="el-GR" b="1">
                <a:latin typeface="Corbel" panose="020B0503020204020204" pitchFamily="34" charset="0"/>
              </a:rPr>
              <a:t>Προσελκύστε το ενδιαφέρον τους και αλλάξτε τους γνώμη</a:t>
            </a: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18" y="1769417"/>
            <a:ext cx="3646481" cy="4215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6135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a:solidFill>
                  <a:srgbClr val="002060"/>
                </a:solidFill>
                <a:latin typeface="Verdana" panose="020B0604030504040204" pitchFamily="34" charset="0"/>
              </a:rPr>
              <a:t>Απόκριση: επιθυμητή ή ανεπιθύμητη</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9205" y="3255336"/>
            <a:ext cx="3582288" cy="3582288"/>
          </a:xfrm>
          <a:prstGeom prst="rect">
            <a:avLst/>
          </a:prstGeom>
        </p:spPr>
      </p:pic>
      <p:sp>
        <p:nvSpPr>
          <p:cNvPr id="3" name="Rechthoek 2"/>
          <p:cNvSpPr/>
          <p:nvPr/>
        </p:nvSpPr>
        <p:spPr>
          <a:xfrm>
            <a:off x="1436914" y="3439890"/>
            <a:ext cx="6879772" cy="30156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inhoud 6"/>
          <p:cNvSpPr>
            <a:spLocks noGrp="1"/>
          </p:cNvSpPr>
          <p:nvPr>
            <p:ph idx="1"/>
          </p:nvPr>
        </p:nvSpPr>
        <p:spPr>
          <a:xfrm>
            <a:off x="-1" y="1497330"/>
            <a:ext cx="12191493" cy="5040630"/>
          </a:xfrm>
        </p:spPr>
        <p:txBody>
          <a:bodyPr>
            <a:noAutofit/>
          </a:bodyPr>
          <a:lstStyle/>
          <a:p>
            <a:pPr marL="514350" indent="-514350">
              <a:buFont typeface="+mj-lt"/>
              <a:buAutoNum type="arabicPeriod"/>
            </a:pPr>
            <a:r>
              <a:rPr lang="el-GR" dirty="0">
                <a:latin typeface="Corbel" panose="020B0503020204020204" pitchFamily="34" charset="0"/>
              </a:rPr>
              <a:t>Χαράξτε μια στρατηγική για την απόκριση</a:t>
            </a:r>
          </a:p>
          <a:p>
            <a:pPr marL="514350" indent="-514350">
              <a:buFont typeface="+mj-lt"/>
              <a:buAutoNum type="arabicPeriod"/>
            </a:pPr>
            <a:r>
              <a:rPr lang="el-GR" dirty="0">
                <a:latin typeface="Corbel" panose="020B0503020204020204" pitchFamily="34" charset="0"/>
              </a:rPr>
              <a:t>Και η θετική και η αρνητική απόκριση είναι σημάδι προσέλκυσης ενδιαφέροντος</a:t>
            </a:r>
          </a:p>
          <a:p>
            <a:pPr marL="514350" indent="-514350">
              <a:buFont typeface="+mj-lt"/>
              <a:buAutoNum type="arabicPeriod"/>
            </a:pPr>
            <a:r>
              <a:rPr lang="el-GR" dirty="0">
                <a:latin typeface="Corbel" panose="020B0503020204020204" pitchFamily="34" charset="0"/>
              </a:rPr>
              <a:t>Διακρίνετε ανάμεσα σε στοχευμένο ακροατήριο, περιβάλλον, άλλες ομάδες</a:t>
            </a:r>
          </a:p>
          <a:p>
            <a:pPr marL="0" indent="0">
              <a:buNone/>
            </a:pPr>
            <a:r>
              <a:rPr lang="el-GR" dirty="0"/>
              <a:t>	      </a:t>
            </a:r>
            <a:r>
              <a:rPr lang="el-GR" sz="3200" b="1" dirty="0">
                <a:solidFill>
                  <a:schemeClr val="bg1"/>
                </a:solidFill>
                <a:latin typeface="Corbel" panose="020B0503020204020204" pitchFamily="34" charset="0"/>
              </a:rPr>
              <a:t>Ρητορική μίσους: τι κάνουμε;</a:t>
            </a:r>
          </a:p>
          <a:p>
            <a:pPr lvl="3">
              <a:buFont typeface="Wingdings" panose="05000000000000000000" pitchFamily="2" charset="2"/>
              <a:buChar char="§"/>
            </a:pPr>
            <a:r>
              <a:rPr lang="el-GR" sz="3000" b="1" dirty="0">
                <a:solidFill>
                  <a:schemeClr val="bg1"/>
                </a:solidFill>
                <a:latin typeface="Corbel" panose="020B0503020204020204" pitchFamily="34" charset="0"/>
              </a:rPr>
              <a:t>Απάντηση</a:t>
            </a:r>
          </a:p>
          <a:p>
            <a:pPr lvl="3">
              <a:buFont typeface="Wingdings" panose="05000000000000000000" pitchFamily="2" charset="2"/>
              <a:buChar char="§"/>
            </a:pPr>
            <a:r>
              <a:rPr lang="el-GR" sz="3000" b="1" dirty="0">
                <a:solidFill>
                  <a:schemeClr val="bg1"/>
                </a:solidFill>
                <a:latin typeface="Corbel" panose="020B0503020204020204" pitchFamily="34" charset="0"/>
              </a:rPr>
              <a:t>Καταγγελία</a:t>
            </a:r>
          </a:p>
          <a:p>
            <a:pPr lvl="3">
              <a:buFont typeface="Wingdings" panose="05000000000000000000" pitchFamily="2" charset="2"/>
              <a:buChar char="§"/>
            </a:pPr>
            <a:r>
              <a:rPr lang="el-GR" sz="3000" b="1" dirty="0">
                <a:solidFill>
                  <a:schemeClr val="bg1"/>
                </a:solidFill>
                <a:latin typeface="Corbel" panose="020B0503020204020204" pitchFamily="34" charset="0"/>
              </a:rPr>
              <a:t>Παράβλεψη</a:t>
            </a:r>
          </a:p>
          <a:p>
            <a:pPr lvl="3">
              <a:buFont typeface="Wingdings" panose="05000000000000000000" pitchFamily="2" charset="2"/>
              <a:buChar char="§"/>
            </a:pPr>
            <a:r>
              <a:rPr lang="el-GR" sz="3000" b="1" dirty="0">
                <a:solidFill>
                  <a:schemeClr val="bg1"/>
                </a:solidFill>
                <a:latin typeface="Corbel" panose="020B0503020204020204" pitchFamily="34" charset="0"/>
              </a:rPr>
              <a:t>Απόκρυψη</a:t>
            </a:r>
          </a:p>
          <a:p>
            <a:pPr lvl="3">
              <a:buFont typeface="Wingdings" panose="05000000000000000000" pitchFamily="2" charset="2"/>
              <a:buChar char="§"/>
            </a:pPr>
            <a:r>
              <a:rPr lang="el-GR" sz="3000" b="1" dirty="0">
                <a:solidFill>
                  <a:schemeClr val="bg1"/>
                </a:solidFill>
                <a:latin typeface="Corbel" panose="020B0503020204020204" pitchFamily="34" charset="0"/>
              </a:rPr>
              <a:t>Αποκλεισμός, διαγραφή</a:t>
            </a:r>
          </a:p>
        </p:txBody>
      </p:sp>
    </p:spTree>
    <p:extLst>
      <p:ext uri="{BB962C8B-B14F-4D97-AF65-F5344CB8AC3E}">
        <p14:creationId xmlns:p14="http://schemas.microsoft.com/office/powerpoint/2010/main" val="24801203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0" y="70970"/>
            <a:ext cx="12192000" cy="67160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11144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dirty="0">
                <a:solidFill>
                  <a:srgbClr val="002060"/>
                </a:solidFill>
                <a:latin typeface="Verdana" panose="020B0604030504040204" pitchFamily="34" charset="0"/>
              </a:rPr>
              <a:t>Το όραμα του </a:t>
            </a:r>
            <a:r>
              <a:rPr lang="el-GR" sz="4000" b="1" dirty="0" err="1">
                <a:solidFill>
                  <a:srgbClr val="002060"/>
                </a:solidFill>
                <a:latin typeface="Verdana" panose="020B0604030504040204" pitchFamily="34" charset="0"/>
              </a:rPr>
              <a:t>RAN</a:t>
            </a:r>
            <a:r>
              <a:rPr lang="el-GR" sz="4000" b="1" dirty="0">
                <a:solidFill>
                  <a:srgbClr val="002060"/>
                </a:solidFill>
                <a:latin typeface="Verdana" panose="020B0604030504040204" pitchFamily="34" charset="0"/>
              </a:rPr>
              <a:t> </a:t>
            </a:r>
            <a:br>
              <a:rPr lang="el-GR" sz="4000" b="1" dirty="0">
                <a:solidFill>
                  <a:srgbClr val="002060"/>
                </a:solidFill>
                <a:latin typeface="Verdana" panose="020B0604030504040204" pitchFamily="34" charset="0"/>
              </a:rPr>
            </a:br>
            <a:r>
              <a:rPr lang="el-GR" sz="4000" b="1" dirty="0">
                <a:solidFill>
                  <a:srgbClr val="002060"/>
                </a:solidFill>
                <a:latin typeface="Verdana" panose="020B0604030504040204" pitchFamily="34" charset="0"/>
              </a:rPr>
              <a:t>για τη ριζοσπαστικοποίηση</a:t>
            </a:r>
            <a:endParaRPr lang="el-GR"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el-GR" b="1">
                <a:latin typeface="Corbel" panose="020B0503020204020204" pitchFamily="34" charset="0"/>
              </a:rPr>
              <a:t>Η ριζοσπαστικοποίηση είναι διαδικασία</a:t>
            </a:r>
          </a:p>
          <a:p>
            <a:endParaRPr lang="el-GR">
              <a:latin typeface="Corbel" panose="020B0503020204020204" pitchFamily="34" charset="0"/>
            </a:endParaRPr>
          </a:p>
          <a:p>
            <a:pPr marL="0" indent="0">
              <a:buNone/>
            </a:pPr>
            <a:r>
              <a:rPr lang="el-GR">
                <a:latin typeface="Corbel" panose="020B0503020204020204" pitchFamily="34" charset="0"/>
              </a:rPr>
              <a:t>Είναι σημαντικό να χαράξουμε μια γραμμή ανάμεσα στις ιδέες, ακόμη και στις ακραίες, και στις βίαιες ενέργειες που προκύπτουν από ακραίες ιδέες </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11365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90" y="312254"/>
            <a:ext cx="9056842" cy="6187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448888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946130" cy="1325563"/>
          </a:xfrm>
        </p:spPr>
        <p:txBody>
          <a:bodyPr/>
          <a:lstStyle/>
          <a:p>
            <a:r>
              <a:rPr lang="el-GR" sz="4000" b="1" dirty="0">
                <a:solidFill>
                  <a:srgbClr val="002060"/>
                </a:solidFill>
                <a:latin typeface="Verdana" panose="020B0604030504040204" pitchFamily="34" charset="0"/>
              </a:rPr>
              <a:t>Τι θα θέλατε να κάνετε στο Διαδίκτυο;</a:t>
            </a:r>
          </a:p>
        </p:txBody>
      </p:sp>
      <p:sp>
        <p:nvSpPr>
          <p:cNvPr id="3" name="Tijdelijke aanduiding voor inhoud 2"/>
          <p:cNvSpPr>
            <a:spLocks noGrp="1"/>
          </p:cNvSpPr>
          <p:nvPr>
            <p:ph idx="1"/>
          </p:nvPr>
        </p:nvSpPr>
        <p:spPr/>
        <p:txBody>
          <a:bodyPr>
            <a:normAutofit/>
          </a:bodyPr>
          <a:lstStyle/>
          <a:p>
            <a:pPr marL="0" indent="0" algn="ctr">
              <a:buNone/>
            </a:pPr>
            <a:r>
              <a:rPr lang="el-GR" dirty="0"/>
              <a:t>Άσκηση</a:t>
            </a:r>
          </a:p>
          <a:p>
            <a:pPr marL="0" indent="0" algn="ctr">
              <a:buNone/>
            </a:pPr>
            <a:r>
              <a:rPr lang="el-GR" b="1" dirty="0"/>
              <a:t>Χωριστείτε σε 3–4 ομάδες</a:t>
            </a:r>
          </a:p>
          <a:p>
            <a:pPr marL="0" indent="0" algn="ctr">
              <a:buNone/>
            </a:pPr>
            <a:r>
              <a:rPr lang="el-GR" b="1" dirty="0"/>
              <a:t>Αναπτύξτε μια ιδέα για εκστρατεία στα μέσα κοινωνικής δικτύωσης</a:t>
            </a:r>
          </a:p>
          <a:p>
            <a:pPr marL="0" indent="0" algn="ctr">
              <a:buNone/>
            </a:pPr>
            <a:r>
              <a:rPr lang="el-GR" b="1" dirty="0"/>
              <a:t>Προωθήστε την ιδέα σας –χρησιμοποιήστε ένα σύνθημα αν μπορείτε</a:t>
            </a:r>
          </a:p>
          <a:p>
            <a:pPr marL="0" indent="0" algn="ctr">
              <a:buNone/>
            </a:pPr>
            <a:endParaRPr lang="el-GR" b="1" dirty="0"/>
          </a:p>
          <a:p>
            <a:pPr marL="0" indent="0" algn="ctr">
              <a:buNone/>
            </a:pPr>
            <a:r>
              <a:rPr lang="el-GR" dirty="0"/>
              <a:t>Πατήστε στις τρέχουσες προτεραιότητες της οργάνωσής σας</a:t>
            </a:r>
          </a:p>
          <a:p>
            <a:pPr marL="0" indent="0" algn="ctr">
              <a:buNone/>
            </a:pPr>
            <a:r>
              <a:rPr lang="el-GR" dirty="0"/>
              <a:t>Έχετε κατά νου τους στόχους σας και τις στοχευμένες ομάδες</a:t>
            </a:r>
          </a:p>
          <a:p>
            <a:pPr marL="0" indent="0" algn="ctr">
              <a:buNone/>
            </a:pPr>
            <a:r>
              <a:rPr lang="el-GR" dirty="0"/>
              <a:t>Επιστρατεύστε τη δημιουργικότητα!</a:t>
            </a:r>
          </a:p>
          <a:p>
            <a:pPr marL="0" indent="0" algn="ctr">
              <a:buNone/>
            </a:pPr>
            <a:endParaRPr lang="el-GR" dirty="0"/>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337638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a:solidFill>
                  <a:srgbClr val="002060"/>
                </a:solidFill>
                <a:latin typeface="Verdana" panose="020B0604030504040204" pitchFamily="34" charset="0"/>
              </a:rPr>
              <a:t>Ανταλλαγή πείρας</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l-GR" dirty="0">
                <a:latin typeface="Corbel" panose="020B0503020204020204" pitchFamily="34" charset="0"/>
              </a:rPr>
              <a:t>Συζητήστε σε ζεύγη</a:t>
            </a:r>
          </a:p>
          <a:p>
            <a:pPr lvl="1"/>
            <a:endParaRPr lang="el-GR" sz="2800" dirty="0">
              <a:latin typeface="Corbel" panose="020B0503020204020204" pitchFamily="34" charset="0"/>
            </a:endParaRPr>
          </a:p>
          <a:p>
            <a:pPr marL="457200" lvl="1" indent="0" algn="ctr">
              <a:buNone/>
            </a:pPr>
            <a:r>
              <a:rPr lang="el-GR" sz="2800" b="1" dirty="0">
                <a:latin typeface="Corbel" panose="020B0503020204020204" pitchFamily="34" charset="0"/>
              </a:rPr>
              <a:t>Τις εμπειρίες σας από την επικοινωνία </a:t>
            </a:r>
            <a:br>
              <a:rPr lang="el-GR" sz="2800" b="1" dirty="0">
                <a:latin typeface="Corbel" panose="020B0503020204020204" pitchFamily="34" charset="0"/>
              </a:rPr>
            </a:br>
            <a:r>
              <a:rPr lang="el-GR" sz="2800" b="1" dirty="0">
                <a:latin typeface="Corbel" panose="020B0503020204020204" pitchFamily="34" charset="0"/>
              </a:rPr>
              <a:t>με το στοχευμένο ακροατήριό σας</a:t>
            </a:r>
          </a:p>
          <a:p>
            <a:pPr marL="457200" lvl="1" indent="0" algn="ctr">
              <a:buNone/>
            </a:pPr>
            <a:r>
              <a:rPr lang="el-GR" sz="2800" b="1" dirty="0">
                <a:latin typeface="Corbel" panose="020B0503020204020204" pitchFamily="34" charset="0"/>
              </a:rPr>
              <a:t>Τις προκλήσεις στη μετάδοση </a:t>
            </a:r>
            <a:br>
              <a:rPr lang="el-GR" sz="2800" b="1" dirty="0">
                <a:latin typeface="Corbel" panose="020B0503020204020204" pitchFamily="34" charset="0"/>
              </a:rPr>
            </a:br>
            <a:r>
              <a:rPr lang="el-GR" sz="2800" b="1" dirty="0">
                <a:latin typeface="Corbel" panose="020B0503020204020204" pitchFamily="34" charset="0"/>
              </a:rPr>
              <a:t>της αντίθετης/εναλλακτικής αφήγησής σας</a:t>
            </a:r>
          </a:p>
          <a:p>
            <a:pPr marL="457200" lvl="1" indent="0" algn="ctr">
              <a:buNone/>
            </a:pPr>
            <a:r>
              <a:rPr lang="el-GR" sz="2800" b="1" dirty="0">
                <a:latin typeface="Corbel" panose="020B0503020204020204" pitchFamily="34" charset="0"/>
              </a:rPr>
              <a:t>Τις ανάγκες σας σχετικά με την πραγματοποίηση </a:t>
            </a:r>
            <a:br>
              <a:rPr lang="el-GR" sz="2800" b="1" dirty="0">
                <a:latin typeface="Corbel" panose="020B0503020204020204" pitchFamily="34" charset="0"/>
              </a:rPr>
            </a:br>
            <a:r>
              <a:rPr lang="el-GR" sz="2800" b="1" dirty="0">
                <a:latin typeface="Corbel" panose="020B0503020204020204" pitchFamily="34" charset="0"/>
              </a:rPr>
              <a:t>διαδικτυακής εκστρατείας</a:t>
            </a:r>
          </a:p>
          <a:p>
            <a:pPr marL="457200" lvl="1" indent="0" algn="ctr">
              <a:buNone/>
            </a:pPr>
            <a:endParaRPr lang="el-GR" sz="2800" b="1" dirty="0">
              <a:latin typeface="Corbel" panose="020B0503020204020204" pitchFamily="34" charset="0"/>
            </a:endParaRPr>
          </a:p>
          <a:p>
            <a:pPr marL="457200" lvl="1" indent="0" algn="ctr">
              <a:buNone/>
            </a:pPr>
            <a:r>
              <a:rPr lang="el-GR" sz="2800" dirty="0">
                <a:latin typeface="Corbel" panose="020B0503020204020204" pitchFamily="34" charset="0"/>
              </a:rPr>
              <a:t>Γνωριστείτε μεταξύ σας τα μέλη της ομάδας</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0695571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 y="365125"/>
            <a:ext cx="10515600" cy="1325563"/>
          </a:xfrm>
        </p:spPr>
        <p:txBody>
          <a:bodyPr>
            <a:normAutofit/>
          </a:bodyPr>
          <a:lstStyle/>
          <a:p>
            <a:pPr lvl="0"/>
            <a:r>
              <a:rPr lang="el-GR" sz="4000" b="1" dirty="0">
                <a:solidFill>
                  <a:srgbClr val="002060"/>
                </a:solidFill>
                <a:latin typeface="Verdana" panose="020B0604030504040204" pitchFamily="34" charset="0"/>
              </a:rPr>
              <a:t>Ποιος είναι ο στόχος σας;</a:t>
            </a:r>
            <a:endParaRPr lang="el-GR"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76200" y="1825625"/>
            <a:ext cx="7691961" cy="4940220"/>
          </a:xfrm>
        </p:spPr>
        <p:txBody>
          <a:bodyPr>
            <a:normAutofit/>
          </a:bodyPr>
          <a:lstStyle/>
          <a:p>
            <a:pPr marL="0" indent="0" algn="ctr">
              <a:buNone/>
            </a:pPr>
            <a:r>
              <a:rPr lang="el-GR" dirty="0">
                <a:latin typeface="Corbel" panose="020B0503020204020204" pitchFamily="34" charset="0"/>
              </a:rPr>
              <a:t>Δημιουργία καταλόγου </a:t>
            </a:r>
            <a:br>
              <a:rPr lang="el-GR" dirty="0">
                <a:latin typeface="Corbel" panose="020B0503020204020204" pitchFamily="34" charset="0"/>
              </a:rPr>
            </a:br>
            <a:r>
              <a:rPr lang="el-GR" dirty="0">
                <a:latin typeface="Corbel" panose="020B0503020204020204" pitchFamily="34" charset="0"/>
              </a:rPr>
              <a:t>με συμμετοχή όλης της τάξης</a:t>
            </a:r>
          </a:p>
          <a:p>
            <a:pPr marL="0" indent="0" algn="ctr">
              <a:buNone/>
            </a:pPr>
            <a:endParaRPr lang="el-GR" dirty="0">
              <a:latin typeface="Corbel" panose="020B0503020204020204" pitchFamily="34" charset="0"/>
            </a:endParaRPr>
          </a:p>
          <a:p>
            <a:pPr marL="0" indent="0" algn="ctr">
              <a:buNone/>
            </a:pPr>
            <a:r>
              <a:rPr lang="el-GR" b="1" dirty="0">
                <a:latin typeface="Corbel" panose="020B0503020204020204" pitchFamily="34" charset="0"/>
              </a:rPr>
              <a:t>Να δώσετε πληροφορίες, </a:t>
            </a:r>
            <a:br>
              <a:rPr lang="el-GR" b="1" dirty="0">
                <a:latin typeface="Corbel" panose="020B0503020204020204" pitchFamily="34" charset="0"/>
              </a:rPr>
            </a:br>
            <a:r>
              <a:rPr lang="el-GR" b="1" dirty="0">
                <a:latin typeface="Corbel" panose="020B0503020204020204" pitchFamily="34" charset="0"/>
              </a:rPr>
              <a:t>στοιχεία και αριθμούς; </a:t>
            </a:r>
          </a:p>
          <a:p>
            <a:pPr marL="0" indent="0" algn="ctr">
              <a:buNone/>
            </a:pPr>
            <a:r>
              <a:rPr lang="el-GR" b="1" dirty="0">
                <a:latin typeface="Corbel" panose="020B0503020204020204" pitchFamily="34" charset="0"/>
              </a:rPr>
              <a:t>Να ενισχύσετε τους ανθρώπους;</a:t>
            </a:r>
          </a:p>
          <a:p>
            <a:pPr marL="0" indent="0" algn="ctr">
              <a:buNone/>
            </a:pPr>
            <a:r>
              <a:rPr lang="el-GR" b="1" dirty="0">
                <a:latin typeface="Corbel" panose="020B0503020204020204" pitchFamily="34" charset="0"/>
              </a:rPr>
              <a:t>Να απομυθοποιήσετε </a:t>
            </a:r>
            <a:br>
              <a:rPr lang="el-GR" b="1" dirty="0">
                <a:latin typeface="Corbel" panose="020B0503020204020204" pitchFamily="34" charset="0"/>
              </a:rPr>
            </a:br>
            <a:r>
              <a:rPr lang="el-GR" b="1" dirty="0">
                <a:latin typeface="Corbel" panose="020B0503020204020204" pitchFamily="34" charset="0"/>
              </a:rPr>
              <a:t>τα θελκτικά μηνύματα των εξτρεμιστών;</a:t>
            </a:r>
          </a:p>
          <a:p>
            <a:pPr marL="0" indent="0" algn="ctr">
              <a:buNone/>
            </a:pPr>
            <a:r>
              <a:rPr lang="el-GR" b="1" dirty="0">
                <a:latin typeface="Corbel" panose="020B0503020204020204" pitchFamily="34" charset="0"/>
              </a:rPr>
              <a:t>Να αναστρέψετε τη ριζοσπαστικοποίηση;</a:t>
            </a:r>
          </a:p>
          <a:p>
            <a:pPr marL="0" indent="0" algn="ctr">
              <a:buNone/>
            </a:pPr>
            <a:r>
              <a:rPr lang="el-GR" dirty="0">
                <a:latin typeface="Corbel" panose="020B0503020204020204" pitchFamily="34" charset="0"/>
              </a:rPr>
              <a:t>…;</a:t>
            </a:r>
          </a:p>
          <a:p>
            <a:pPr marL="0" lvl="0" indent="0">
              <a:buNone/>
            </a:pPr>
            <a:endParaRPr lang="el-GR"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7840980" y="165100"/>
            <a:ext cx="4224701"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l-GR" sz="5400"/>
                <a:t>A </a:t>
              </a:r>
              <a:r>
                <a:rPr lang="el-GR" sz="2400"/>
                <a:t>Audience (ακροατήριο)</a:t>
              </a:r>
              <a:endParaRPr lang="el-GR"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l-GR" sz="5400">
                  <a:solidFill>
                    <a:prstClr val="black"/>
                  </a:solidFill>
                </a:rPr>
                <a:t>A </a:t>
              </a:r>
              <a:r>
                <a:rPr lang="el-GR" sz="2400">
                  <a:solidFill>
                    <a:prstClr val="black"/>
                  </a:solidFill>
                </a:rPr>
                <a:t>Action (δράση)</a:t>
              </a:r>
              <a:r>
                <a:rPr lang="el-GR"/>
                <a:t> </a:t>
              </a:r>
              <a:endParaRPr lang="el-GR"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l-GR" sz="5400">
                  <a:solidFill>
                    <a:prstClr val="black"/>
                  </a:solidFill>
                </a:rPr>
                <a:t>M </a:t>
              </a:r>
              <a:r>
                <a:rPr lang="el-GR" sz="2400">
                  <a:solidFill>
                    <a:prstClr val="black"/>
                  </a:solidFill>
                </a:rPr>
                <a:t>Media (μέσα)</a:t>
              </a:r>
              <a:r>
                <a:rPr lang="el-GR"/>
                <a:t> </a:t>
              </a:r>
              <a:endParaRPr lang="el-GR"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l-GR" sz="5400"/>
                <a:t>M </a:t>
              </a:r>
              <a:r>
                <a:rPr lang="el-GR" sz="2400"/>
                <a:t>Messenger (πομπός)</a:t>
              </a:r>
              <a:endParaRPr lang="el-GR"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l-GR" sz="5400"/>
                <a:t>M </a:t>
              </a:r>
              <a:r>
                <a:rPr lang="el-GR" sz="2400"/>
                <a:t>Message (μήνυμα)</a:t>
              </a:r>
              <a:endParaRPr lang="el-GR"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l-GR" sz="5400"/>
                <a:t>G </a:t>
              </a:r>
              <a:r>
                <a:rPr lang="el-GR" sz="2400"/>
                <a:t>Goal (στόχος)</a:t>
              </a:r>
              <a:endParaRPr lang="el-GR" sz="2000"/>
            </a:p>
          </p:txBody>
        </p:sp>
      </p:grpSp>
      <p:sp>
        <p:nvSpPr>
          <p:cNvPr id="14" name="Ovaal 13"/>
          <p:cNvSpPr/>
          <p:nvPr/>
        </p:nvSpPr>
        <p:spPr>
          <a:xfrm>
            <a:off x="8826500" y="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90755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dirty="0">
                <a:solidFill>
                  <a:srgbClr val="002060"/>
                </a:solidFill>
                <a:latin typeface="Verdana" panose="020B0604030504040204" pitchFamily="34" charset="0"/>
              </a:rPr>
              <a:t>Στόχοι: από πού ξεκινάμε;</a:t>
            </a:r>
            <a:endParaRPr lang="el-GR"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l-GR" b="1">
                <a:latin typeface="Corbel" panose="020B0503020204020204" pitchFamily="34" charset="0"/>
              </a:rPr>
              <a:t>Από τη ΔΙΚΗ ΣΑΣ μοναδική ικανότητα ή ευκαιρία</a:t>
            </a:r>
            <a:r>
              <a:rPr lang="en-US" b="1">
                <a:latin typeface="Corbel" panose="020B0503020204020204" pitchFamily="34" charset="0"/>
              </a:rPr>
              <a:t>	</a:t>
            </a:r>
            <a:r>
              <a:rPr lang="el-GR" b="1">
                <a:latin typeface="Corbel" panose="020B0503020204020204" pitchFamily="34" charset="0"/>
              </a:rPr>
              <a:t>Γιατί ΕΣΕΙΣ;</a:t>
            </a:r>
          </a:p>
          <a:p>
            <a:pPr marL="0" indent="0">
              <a:buNone/>
            </a:pPr>
            <a:endParaRPr lang="el-GR" b="1">
              <a:latin typeface="Corbel" panose="020B0503020204020204" pitchFamily="34" charset="0"/>
            </a:endParaRPr>
          </a:p>
          <a:p>
            <a:pPr marL="0" indent="0" algn="ctr">
              <a:buNone/>
            </a:pPr>
            <a:r>
              <a:rPr lang="el-GR" b="1">
                <a:latin typeface="Corbel" panose="020B0503020204020204" pitchFamily="34" charset="0"/>
              </a:rPr>
              <a:t>Στόχος είναι πάντα η αλλαγή συμπεριφοράς</a:t>
            </a:r>
          </a:p>
          <a:p>
            <a:pPr marL="0" indent="0" algn="ctr">
              <a:buNone/>
            </a:pPr>
            <a:r>
              <a:rPr lang="el-GR">
                <a:latin typeface="Corbel" panose="020B0503020204020204" pitchFamily="34" charset="0"/>
              </a:rPr>
              <a:t>Να αποκτηθεί μια νέα συμπεριφορά</a:t>
            </a:r>
          </a:p>
          <a:p>
            <a:pPr marL="0" indent="0" algn="ctr">
              <a:buNone/>
            </a:pPr>
            <a:r>
              <a:rPr lang="el-GR">
                <a:latin typeface="Corbel" panose="020B0503020204020204" pitchFamily="34" charset="0"/>
              </a:rPr>
              <a:t>Να σταματήσει να γίνεται κάτι επιζήμιο</a:t>
            </a:r>
          </a:p>
          <a:p>
            <a:pPr marL="0" indent="0" algn="ctr">
              <a:buNone/>
            </a:pPr>
            <a:r>
              <a:rPr lang="el-GR">
                <a:latin typeface="Corbel" panose="020B0503020204020204" pitchFamily="34" charset="0"/>
              </a:rPr>
              <a:t>Να προληφθεί η απόκτηση αρνητικής ή βλαβερής συμπεριφοράς</a:t>
            </a:r>
          </a:p>
          <a:p>
            <a:pPr marL="0" indent="0" algn="ctr">
              <a:buNone/>
            </a:pPr>
            <a:r>
              <a:rPr lang="el-GR">
                <a:latin typeface="Corbel" panose="020B0503020204020204" pitchFamily="34" charset="0"/>
              </a:rPr>
              <a:t>Να αλλάξει μια υφιστάμενη συμπεριφορά</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Ovaal 4"/>
          <p:cNvSpPr/>
          <p:nvPr/>
        </p:nvSpPr>
        <p:spPr>
          <a:xfrm rot="21021843">
            <a:off x="9105583" y="1262658"/>
            <a:ext cx="2278739" cy="1333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184874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a:solidFill>
                  <a:srgbClr val="002060"/>
                </a:solidFill>
                <a:latin typeface="Verdana" panose="020B0604030504040204" pitchFamily="34" charset="0"/>
              </a:rPr>
              <a:t>Ορισμός του στόχου</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r>
              <a:rPr lang="el-GR">
                <a:latin typeface="Corbel" panose="020B0503020204020204" pitchFamily="34" charset="0"/>
              </a:rPr>
              <a:t>Πώς να ορίσετε σαφείς στόχους και δείκτες επιτυχίας</a:t>
            </a:r>
          </a:p>
          <a:p>
            <a:pPr marL="0" indent="0">
              <a:buNone/>
            </a:pPr>
            <a:endParaRPr lang="el-GR">
              <a:latin typeface="Corbel" panose="020B0503020204020204" pitchFamily="34" charset="0"/>
              <a:ea typeface="Verdana" panose="020B0604030504040204" pitchFamily="34" charset="0"/>
              <a:cs typeface="Verdana" panose="020B0604030504040204" pitchFamily="34" charset="0"/>
            </a:endParaRPr>
          </a:p>
          <a:p>
            <a:pPr marL="457200" indent="-457200">
              <a:buFont typeface="+mj-lt"/>
              <a:buAutoNum type="arabicPeriod"/>
            </a:pPr>
            <a:r>
              <a:rPr lang="el-GR" b="1">
                <a:latin typeface="Corbel" panose="020B0503020204020204" pitchFamily="34" charset="0"/>
              </a:rPr>
              <a:t>Κάντε τον μετρήσιμο</a:t>
            </a:r>
          </a:p>
          <a:p>
            <a:pPr marL="457200" indent="-457200">
              <a:buFont typeface="+mj-lt"/>
              <a:buAutoNum type="arabicPeriod"/>
            </a:pPr>
            <a:r>
              <a:rPr lang="el-GR" b="1">
                <a:latin typeface="Corbel" panose="020B0503020204020204" pitchFamily="34" charset="0"/>
              </a:rPr>
              <a:t>Κάντε τον μικρό</a:t>
            </a:r>
          </a:p>
          <a:p>
            <a:pPr marL="457200" indent="-457200">
              <a:buFont typeface="+mj-lt"/>
              <a:buAutoNum type="arabicPeriod"/>
            </a:pPr>
            <a:r>
              <a:rPr lang="el-GR" b="1">
                <a:latin typeface="Corbel" panose="020B0503020204020204" pitchFamily="34" charset="0"/>
              </a:rPr>
              <a:t>Κάντε τον εύκολο και απτό</a:t>
            </a:r>
          </a:p>
          <a:p>
            <a:pPr marL="457200" indent="-457200">
              <a:buFont typeface="+mj-lt"/>
              <a:buAutoNum type="arabicPeriod"/>
            </a:pPr>
            <a:r>
              <a:rPr lang="el-GR" b="1">
                <a:latin typeface="Corbel" panose="020B0503020204020204" pitchFamily="34" charset="0"/>
              </a:rPr>
              <a:t>Κάντε τον χρονικά συγκεκριμένο</a:t>
            </a:r>
          </a:p>
        </p:txBody>
      </p:sp>
      <p:pic>
        <p:nvPicPr>
          <p:cNvPr id="14" name="Afbeelding 1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761123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9130" y="365125"/>
            <a:ext cx="10873740" cy="1325563"/>
          </a:xfrm>
        </p:spPr>
        <p:txBody>
          <a:bodyPr>
            <a:normAutofit/>
          </a:bodyPr>
          <a:lstStyle/>
          <a:p>
            <a:r>
              <a:rPr lang="el-GR" sz="4000" b="1" dirty="0">
                <a:solidFill>
                  <a:srgbClr val="002060"/>
                </a:solidFill>
                <a:latin typeface="Verdana" panose="020B0604030504040204" pitchFamily="34" charset="0"/>
              </a:rPr>
              <a:t>Παράδειγμα έξυπνων στόχων</a:t>
            </a:r>
            <a:endParaRPr lang="el-GR"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659130" y="1577975"/>
            <a:ext cx="10873740" cy="4351338"/>
          </a:xfrm>
        </p:spPr>
        <p:txBody>
          <a:bodyPr>
            <a:normAutofit fontScale="92500" lnSpcReduction="10000"/>
          </a:bodyPr>
          <a:lstStyle/>
          <a:p>
            <a:r>
              <a:rPr lang="el-GR" b="1" dirty="0">
                <a:latin typeface="Corbel" panose="020B0503020204020204" pitchFamily="34" charset="0"/>
              </a:rPr>
              <a:t>Δύσκολο να επιτευχθεί</a:t>
            </a:r>
            <a:br>
              <a:rPr dirty="0"/>
            </a:br>
            <a:r>
              <a:rPr lang="el-GR" dirty="0">
                <a:latin typeface="Corbel" panose="020B0503020204020204" pitchFamily="34" charset="0"/>
              </a:rPr>
              <a:t>Να μειωθεί κατά 30% ο αριθμός των μουσουλμάνων ανδρών ηλικίας 35–45 από το </a:t>
            </a:r>
            <a:r>
              <a:rPr lang="el-GR" dirty="0" err="1">
                <a:latin typeface="Corbel" panose="020B0503020204020204" pitchFamily="34" charset="0"/>
              </a:rPr>
              <a:t>Μπέρμιγχαμ</a:t>
            </a:r>
            <a:r>
              <a:rPr lang="el-GR" dirty="0">
                <a:latin typeface="Corbel" panose="020B0503020204020204" pitchFamily="34" charset="0"/>
              </a:rPr>
              <a:t> και το </a:t>
            </a:r>
            <a:r>
              <a:rPr lang="el-GR" dirty="0" err="1">
                <a:latin typeface="Corbel" panose="020B0503020204020204" pitchFamily="34" charset="0"/>
              </a:rPr>
              <a:t>Τάουερ</a:t>
            </a:r>
            <a:r>
              <a:rPr lang="el-GR" dirty="0">
                <a:latin typeface="Corbel" panose="020B0503020204020204" pitchFamily="34" charset="0"/>
              </a:rPr>
              <a:t> </a:t>
            </a:r>
            <a:r>
              <a:rPr lang="el-GR" dirty="0" err="1">
                <a:latin typeface="Corbel" panose="020B0503020204020204" pitchFamily="34" charset="0"/>
              </a:rPr>
              <a:t>Άμλετς</a:t>
            </a:r>
            <a:r>
              <a:rPr lang="el-GR" dirty="0">
                <a:latin typeface="Corbel" panose="020B0503020204020204" pitchFamily="34" charset="0"/>
              </a:rPr>
              <a:t> που ταξιδεύουν προς Τουρκία/Συρία/Ιράκ για να γίνουν «ξένοι τρομοκράτες μαχητές» μέχρι τον Μάιο του 2017.</a:t>
            </a:r>
          </a:p>
          <a:p>
            <a:endParaRPr lang="el-GR" dirty="0">
              <a:latin typeface="Corbel" panose="020B0503020204020204" pitchFamily="34" charset="0"/>
            </a:endParaRPr>
          </a:p>
          <a:p>
            <a:r>
              <a:rPr lang="el-GR" b="1" dirty="0">
                <a:latin typeface="Corbel" panose="020B0503020204020204" pitchFamily="34" charset="0"/>
              </a:rPr>
              <a:t>Ρεαλιστικό να επιτευχθεί</a:t>
            </a:r>
            <a:br>
              <a:rPr dirty="0"/>
            </a:br>
            <a:r>
              <a:rPr lang="el-GR" dirty="0">
                <a:latin typeface="Corbel" panose="020B0503020204020204" pitchFamily="34" charset="0"/>
              </a:rPr>
              <a:t>Σε έξι μήνες να αυξηθεί κατά 65% ο αριθμός των κοριτσιών ηλικίας 13–18 από το Νότιο Θάνετ που χρησιμοποιούν την τηλεφωνική γραμμή μας για να ζητήσουν συμβουλές για φιλικό τους πρόσωπο που κινδυνεύει να ριζοσπαστικοποιηθεί από βίαιες ακροδεξιές ομάδες, ώστε να μειωθεί ο αριθμός των ατόμων που ριζοσπαστικοποιούνται στην περιοχή μας.</a:t>
            </a:r>
          </a:p>
          <a:p>
            <a:endParaRPr lang="el-GR" dirty="0">
              <a:latin typeface="Corbel" panose="020B0503020204020204" pitchFamily="34" charset="0"/>
            </a:endParaRPr>
          </a:p>
        </p:txBody>
      </p:sp>
      <p:pic>
        <p:nvPicPr>
          <p:cNvPr id="4" name="Afbeelding 3"/>
          <p:cNvPicPr/>
          <p:nvPr/>
        </p:nvPicPr>
        <p:blipFill>
          <a:blip r:embed="rId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367842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a:solidFill>
                  <a:srgbClr val="002060"/>
                </a:solidFill>
                <a:latin typeface="Verdana" panose="020B0604030504040204" pitchFamily="34" charset="0"/>
              </a:rPr>
              <a:t>Άσκηση</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l-GR" dirty="0">
                <a:latin typeface="Corbel" panose="020B0503020204020204" pitchFamily="34" charset="0"/>
              </a:rPr>
              <a:t>Ατομική προετοιμασία (10 λεπτά)</a:t>
            </a:r>
          </a:p>
          <a:p>
            <a:pPr marL="0" indent="0" algn="ctr">
              <a:buNone/>
            </a:pPr>
            <a:r>
              <a:rPr lang="el-GR" b="1" dirty="0">
                <a:latin typeface="Corbel" panose="020B0503020204020204" pitchFamily="34" charset="0"/>
              </a:rPr>
              <a:t>Ορίστε τον στόχο της εκστρατευτικής ιδέας σας</a:t>
            </a:r>
          </a:p>
          <a:p>
            <a:pPr marL="0" indent="0" algn="ctr">
              <a:buNone/>
            </a:pPr>
            <a:r>
              <a:rPr lang="el-GR" b="1" dirty="0">
                <a:latin typeface="Corbel" panose="020B0503020204020204" pitchFamily="34" charset="0"/>
              </a:rPr>
              <a:t>Κάντε τον μετρήσιμο, μικρό, απλό και απτό, </a:t>
            </a:r>
            <a:br>
              <a:rPr lang="el-GR" b="1" dirty="0">
                <a:latin typeface="Corbel" panose="020B0503020204020204" pitchFamily="34" charset="0"/>
              </a:rPr>
            </a:br>
            <a:r>
              <a:rPr lang="el-GR" b="1" dirty="0">
                <a:latin typeface="Corbel" panose="020B0503020204020204" pitchFamily="34" charset="0"/>
              </a:rPr>
              <a:t>χρονικά συγκεκριμένο</a:t>
            </a:r>
          </a:p>
          <a:p>
            <a:pPr marL="0" indent="0" algn="ctr">
              <a:buNone/>
            </a:pPr>
            <a:r>
              <a:rPr lang="el-GR" dirty="0">
                <a:latin typeface="Corbel" panose="020B0503020204020204" pitchFamily="34" charset="0"/>
              </a:rPr>
              <a:t>Σύγκριση αποτελεσμάτων</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7534467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566" y="365125"/>
            <a:ext cx="7654620" cy="1325563"/>
          </a:xfrm>
        </p:spPr>
        <p:txBody>
          <a:bodyPr>
            <a:normAutofit/>
          </a:bodyPr>
          <a:lstStyle/>
          <a:p>
            <a:r>
              <a:rPr lang="el-GR" sz="4000" b="1" dirty="0">
                <a:solidFill>
                  <a:srgbClr val="002060"/>
                </a:solidFill>
                <a:latin typeface="Verdana" panose="020B0604030504040204" pitchFamily="34" charset="0"/>
              </a:rPr>
              <a:t>Ποιο είναι το στοχευμένο ακροατήριό σας;</a:t>
            </a:r>
            <a:endParaRPr lang="el-GR"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47566" y="1825624"/>
            <a:ext cx="7654620" cy="4651375"/>
          </a:xfrm>
        </p:spPr>
        <p:txBody>
          <a:bodyPr>
            <a:normAutofit/>
          </a:bodyPr>
          <a:lstStyle/>
          <a:p>
            <a:pPr marL="0" lvl="0" indent="0">
              <a:buNone/>
            </a:pPr>
            <a:endParaRPr lang="el-GR" dirty="0">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el-GR" dirty="0">
                <a:latin typeface="Corbel" panose="020B0503020204020204" pitchFamily="34" charset="0"/>
              </a:rPr>
              <a:t>Πώς λαμβάνουν και διαβιβάζουν πληροφορίες;</a:t>
            </a:r>
          </a:p>
          <a:p>
            <a:pPr marL="285750" lvl="0" indent="-285750">
              <a:buFont typeface="Arial" charset="0"/>
              <a:buChar char="•"/>
            </a:pPr>
            <a:r>
              <a:rPr lang="el-GR" dirty="0">
                <a:latin typeface="Corbel" panose="020B0503020204020204" pitchFamily="34" charset="0"/>
              </a:rPr>
              <a:t>Ποιο είναι το διαδικτυακό περιβάλλον τους;</a:t>
            </a:r>
          </a:p>
          <a:p>
            <a:pPr marL="285750" lvl="0" indent="-285750">
              <a:buFont typeface="Arial" charset="0"/>
              <a:buChar char="•"/>
            </a:pPr>
            <a:r>
              <a:rPr lang="el-GR" dirty="0">
                <a:latin typeface="Corbel" panose="020B0503020204020204" pitchFamily="34" charset="0"/>
              </a:rPr>
              <a:t>Σε τι περιβάλλον ζουν;</a:t>
            </a:r>
          </a:p>
          <a:p>
            <a:pPr marL="285750" lvl="0" indent="-285750">
              <a:buFont typeface="Arial" charset="0"/>
              <a:buChar char="•"/>
            </a:pPr>
            <a:r>
              <a:rPr lang="el-GR" dirty="0">
                <a:latin typeface="Corbel" panose="020B0503020204020204" pitchFamily="34" charset="0"/>
              </a:rPr>
              <a:t>Ποια γλώσσα χρησιμοποιούν;</a:t>
            </a:r>
          </a:p>
          <a:p>
            <a:pPr marL="285750" lvl="0" indent="-285750">
              <a:buFont typeface="Arial" charset="0"/>
              <a:buChar char="•"/>
            </a:pPr>
            <a:r>
              <a:rPr lang="el-GR" dirty="0">
                <a:latin typeface="Corbel" panose="020B0503020204020204" pitchFamily="34" charset="0"/>
              </a:rPr>
              <a:t>Ποιες είναι οι αντιλήψεις τους;</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7806690" y="165100"/>
            <a:ext cx="4258991"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l-GR" sz="5400" dirty="0"/>
                <a:t>A </a:t>
              </a:r>
              <a:r>
                <a:rPr lang="el-GR" sz="2400" dirty="0" err="1"/>
                <a:t>Audience</a:t>
              </a:r>
              <a:r>
                <a:rPr lang="el-GR" sz="2400" dirty="0"/>
                <a:t> (ακροατήριο)</a:t>
              </a:r>
              <a:endParaRPr lang="el-GR" sz="2000" dirty="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l-GR" sz="5400">
                  <a:solidFill>
                    <a:prstClr val="black"/>
                  </a:solidFill>
                </a:rPr>
                <a:t>A </a:t>
              </a:r>
              <a:r>
                <a:rPr lang="el-GR" sz="2400">
                  <a:solidFill>
                    <a:prstClr val="black"/>
                  </a:solidFill>
                </a:rPr>
                <a:t>Action (δράση)</a:t>
              </a:r>
              <a:r>
                <a:rPr lang="el-GR"/>
                <a:t> </a:t>
              </a:r>
              <a:endParaRPr lang="el-GR"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l-GR" sz="5400">
                  <a:solidFill>
                    <a:prstClr val="black"/>
                  </a:solidFill>
                </a:rPr>
                <a:t>M </a:t>
              </a:r>
              <a:r>
                <a:rPr lang="el-GR" sz="2400">
                  <a:solidFill>
                    <a:prstClr val="black"/>
                  </a:solidFill>
                </a:rPr>
                <a:t>Media (μέσα)</a:t>
              </a:r>
              <a:r>
                <a:rPr lang="el-GR"/>
                <a:t> </a:t>
              </a:r>
              <a:endParaRPr lang="el-GR"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l-GR" sz="5400"/>
                <a:t>M </a:t>
              </a:r>
              <a:r>
                <a:rPr lang="el-GR" sz="2400"/>
                <a:t>Messenger (πομπός)</a:t>
              </a:r>
              <a:endParaRPr lang="el-GR"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l-GR" sz="5400"/>
                <a:t>M </a:t>
              </a:r>
              <a:r>
                <a:rPr lang="el-GR" sz="2400"/>
                <a:t>Message (μήνυμα)</a:t>
              </a:r>
              <a:endParaRPr lang="el-GR"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l-GR" sz="5400"/>
                <a:t>G </a:t>
              </a:r>
              <a:r>
                <a:rPr lang="el-GR" sz="2400"/>
                <a:t>Goal (κοινό)</a:t>
              </a:r>
              <a:endParaRPr lang="el-GR" sz="2000"/>
            </a:p>
          </p:txBody>
        </p:sp>
      </p:grpSp>
      <p:sp>
        <p:nvSpPr>
          <p:cNvPr id="13" name="Ovaal 12"/>
          <p:cNvSpPr/>
          <p:nvPr/>
        </p:nvSpPr>
        <p:spPr>
          <a:xfrm>
            <a:off x="7806690" y="1293469"/>
            <a:ext cx="4258991" cy="12865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277493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647" y="516592"/>
            <a:ext cx="4993227" cy="5935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7019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tretch>
            <a:fillRect/>
          </a:stretch>
        </p:blipFill>
        <p:spPr>
          <a:xfrm>
            <a:off x="-63064" y="220724"/>
            <a:ext cx="12276828" cy="6526924"/>
          </a:xfrm>
          <a:prstGeom prst="rect">
            <a:avLst/>
          </a:prstGeom>
        </p:spPr>
      </p:pic>
    </p:spTree>
    <p:extLst>
      <p:ext uri="{BB962C8B-B14F-4D97-AF65-F5344CB8AC3E}">
        <p14:creationId xmlns:p14="http://schemas.microsoft.com/office/powerpoint/2010/main" val="10812380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http://2.bp.blogspot.com/-YKVEK_YWqGM/TkmI0mkw6nI/AAAAAAAAFi8/bIS6zgff1iw/s400/coloring_book_page_jpg_468x609_q8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541448" y="4452073"/>
            <a:ext cx="2376192" cy="1810451"/>
          </a:xfrm>
          <a:prstGeom prst="rect">
            <a:avLst/>
          </a:prstGeom>
          <a:noFill/>
          <a:ln>
            <a:noFill/>
          </a:ln>
        </p:spPr>
      </p:pic>
      <p:sp>
        <p:nvSpPr>
          <p:cNvPr id="9" name="Gedachtewolkje: wolk 8"/>
          <p:cNvSpPr/>
          <p:nvPr/>
        </p:nvSpPr>
        <p:spPr>
          <a:xfrm>
            <a:off x="4037277" y="1339549"/>
            <a:ext cx="4344723" cy="2089451"/>
          </a:xfrm>
          <a:prstGeom prst="cloudCallout">
            <a:avLst>
              <a:gd name="adj1" fmla="val -9002"/>
              <a:gd name="adj2" fmla="val 8001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a:solidFill>
                  <a:schemeClr val="tx1"/>
                </a:solidFill>
              </a:rPr>
              <a:t>Πεποιθήσεις, κίνητρα κτλ. </a:t>
            </a:r>
          </a:p>
        </p:txBody>
      </p:sp>
      <p:pic>
        <p:nvPicPr>
          <p:cNvPr id="41" name="Picture 1" descr="Picture 3"/>
          <p:cNvPicPr>
            <a:picLocks noChangeAspect="1"/>
          </p:cNvPicPr>
          <p:nvPr/>
        </p:nvPicPr>
        <p:blipFill rotWithShape="1">
          <a:blip r:embed="rId3"/>
          <a:srcRect r="68817"/>
          <a:stretch/>
        </p:blipFill>
        <p:spPr bwMode="auto">
          <a:xfrm>
            <a:off x="3828337" y="3092526"/>
            <a:ext cx="779412" cy="740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 name="Picture 14" descr="https://lh3.googleusercontent.com/aYbdIM1abwyVSUZLDKoE0CDZGRhlkpsaPOg9tNnBktUQYsXflwknnOn2Ge1Yr7rImGk=w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212742" y="2576012"/>
            <a:ext cx="696961" cy="696961"/>
          </a:xfrm>
          <a:prstGeom prst="rect">
            <a:avLst/>
          </a:prstGeom>
          <a:noFill/>
          <a:extLst>
            <a:ext uri="{909E8E84-426E-40DD-AFC4-6F175D3DCCD1}">
              <a14:hiddenFill xmlns:a14="http://schemas.microsoft.com/office/drawing/2010/main">
                <a:solidFill>
                  <a:srgbClr val="FFFFFF"/>
                </a:solidFill>
              </a14:hiddenFill>
            </a:ext>
          </a:extLst>
        </p:spPr>
      </p:pic>
      <p:sp>
        <p:nvSpPr>
          <p:cNvPr id="5" name="Pijl: rechts 4"/>
          <p:cNvSpPr/>
          <p:nvPr/>
        </p:nvSpPr>
        <p:spPr>
          <a:xfrm rot="2132435">
            <a:off x="1690808" y="500957"/>
            <a:ext cx="2025950" cy="907183"/>
          </a:xfrm>
          <a:prstGeom prst="rightArrow">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solidFill>
                  <a:schemeClr val="tx2"/>
                </a:solidFill>
              </a:rPr>
              <a:t>Άτομα επιρροής</a:t>
            </a:r>
          </a:p>
        </p:txBody>
      </p:sp>
      <p:sp>
        <p:nvSpPr>
          <p:cNvPr id="6" name="Pijl: rechts 5"/>
          <p:cNvSpPr/>
          <p:nvPr/>
        </p:nvSpPr>
        <p:spPr>
          <a:xfrm rot="825555">
            <a:off x="1188926" y="1779733"/>
            <a:ext cx="2025950" cy="907183"/>
          </a:xfrm>
          <a:prstGeom prst="rightArrow">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solidFill>
                  <a:schemeClr val="tx2"/>
                </a:solidFill>
              </a:rPr>
              <a:t>Άτομα επιρροής</a:t>
            </a:r>
          </a:p>
        </p:txBody>
      </p:sp>
      <p:sp>
        <p:nvSpPr>
          <p:cNvPr id="7" name="Pijl: rechts 6"/>
          <p:cNvSpPr/>
          <p:nvPr/>
        </p:nvSpPr>
        <p:spPr>
          <a:xfrm rot="20357984">
            <a:off x="1558270" y="3624419"/>
            <a:ext cx="2025950" cy="907183"/>
          </a:xfrm>
          <a:prstGeom prst="rightArrow">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solidFill>
                  <a:schemeClr val="tx2"/>
                </a:solidFill>
              </a:rPr>
              <a:t>Άτομα επιρροής</a:t>
            </a:r>
          </a:p>
        </p:txBody>
      </p:sp>
      <p:sp>
        <p:nvSpPr>
          <p:cNvPr id="10" name="Rechthoek: afgeronde hoeken 9"/>
          <p:cNvSpPr/>
          <p:nvPr/>
        </p:nvSpPr>
        <p:spPr>
          <a:xfrm>
            <a:off x="7559038" y="4460010"/>
            <a:ext cx="3060805" cy="53848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t>Συμπεριφορά</a:t>
            </a:r>
          </a:p>
        </p:txBody>
      </p:sp>
      <p:cxnSp>
        <p:nvCxnSpPr>
          <p:cNvPr id="15" name="Verbindingslijn: gebogen 14"/>
          <p:cNvCxnSpPr>
            <a:cxnSpLocks/>
            <a:stCxn id="9" idx="1"/>
            <a:endCxn id="10" idx="1"/>
          </p:cNvCxnSpPr>
          <p:nvPr/>
        </p:nvCxnSpPr>
        <p:spPr>
          <a:xfrm rot="16200000" flipH="1">
            <a:off x="6233101" y="3403312"/>
            <a:ext cx="1302475" cy="1349399"/>
          </a:xfrm>
          <a:prstGeom prst="bentConnector2">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a:cxnSpLocks/>
            <a:stCxn id="26" idx="1"/>
          </p:cNvCxnSpPr>
          <p:nvPr/>
        </p:nvCxnSpPr>
        <p:spPr>
          <a:xfrm flipH="1">
            <a:off x="7386320" y="1016384"/>
            <a:ext cx="853440" cy="89607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Tekstvak 25"/>
          <p:cNvSpPr txBox="1"/>
          <p:nvPr/>
        </p:nvSpPr>
        <p:spPr>
          <a:xfrm>
            <a:off x="8239760" y="416219"/>
            <a:ext cx="3444240" cy="1200329"/>
          </a:xfrm>
          <a:prstGeom prst="rect">
            <a:avLst/>
          </a:prstGeom>
          <a:noFill/>
        </p:spPr>
        <p:txBody>
          <a:bodyPr wrap="square" rtlCol="0">
            <a:spAutoFit/>
          </a:bodyPr>
          <a:lstStyle/>
          <a:p>
            <a:r>
              <a:rPr lang="el-GR"/>
              <a:t>Εναύσματα αλλαγής συμπεριφοράς Τι τον κάνει να σηκώνεται από το κρεβάτι του το πρωί;</a:t>
            </a:r>
            <a:r>
              <a:rPr lang="el-GR" i="1"/>
              <a:t> Τι είναι σημαντικό για αυτόν; </a:t>
            </a:r>
          </a:p>
        </p:txBody>
      </p:sp>
      <p:sp>
        <p:nvSpPr>
          <p:cNvPr id="29" name="Tekstvak 28"/>
          <p:cNvSpPr txBox="1"/>
          <p:nvPr/>
        </p:nvSpPr>
        <p:spPr>
          <a:xfrm>
            <a:off x="395152" y="5241192"/>
            <a:ext cx="5120086" cy="1200329"/>
          </a:xfrm>
          <a:prstGeom prst="rect">
            <a:avLst/>
          </a:prstGeom>
          <a:noFill/>
        </p:spPr>
        <p:txBody>
          <a:bodyPr wrap="square" rtlCol="0">
            <a:spAutoFit/>
          </a:bodyPr>
          <a:lstStyle/>
          <a:p>
            <a:r>
              <a:rPr lang="el-GR" b="1" i="1"/>
              <a:t>Τι προσδίδει αξιοπιστία στα άτομα επιρροής;</a:t>
            </a:r>
          </a:p>
          <a:p>
            <a:r>
              <a:rPr lang="el-GR" i="1"/>
              <a:t>Γιατί ακούει αυτά τα άτομα; Συνδυασμός των εξής:</a:t>
            </a:r>
            <a:br/>
            <a:r>
              <a:rPr lang="el-GR" i="1"/>
              <a:t>εμπιστοσύνη + συναισθηματική γοητεία + λογικές πληροφορίες, που ξεκινούν από την υφιστάμενη γνώση του στοχευμένου ακροατηρίου</a:t>
            </a:r>
          </a:p>
        </p:txBody>
      </p:sp>
      <p:cxnSp>
        <p:nvCxnSpPr>
          <p:cNvPr id="30" name="Rechte verbindingslijn met pijl 29"/>
          <p:cNvCxnSpPr>
            <a:cxnSpLocks/>
            <a:stCxn id="29" idx="0"/>
          </p:cNvCxnSpPr>
          <p:nvPr/>
        </p:nvCxnSpPr>
        <p:spPr>
          <a:xfrm flipH="1" flipV="1">
            <a:off x="2600913" y="4460010"/>
            <a:ext cx="354282" cy="78118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3"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841" y="861306"/>
            <a:ext cx="582389" cy="581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4" name="Picture 2" descr="https://www.youtube.com/yt/brand/media/image/YouTube-icon-full_colo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1926" y="3381727"/>
            <a:ext cx="734124" cy="516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5" name="Picture 4" descr="https://facebookbrand.com/wp-content/themes/fb-branding/prj-fb-branding/assets/images/fb-ar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308" y="1047024"/>
            <a:ext cx="581106" cy="581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8"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3013" y="1706286"/>
            <a:ext cx="632295" cy="6322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3" name="Tekstvak 22"/>
          <p:cNvSpPr txBox="1"/>
          <p:nvPr/>
        </p:nvSpPr>
        <p:spPr>
          <a:xfrm>
            <a:off x="7529808" y="5160094"/>
            <a:ext cx="3727472" cy="646331"/>
          </a:xfrm>
          <a:prstGeom prst="rect">
            <a:avLst/>
          </a:prstGeom>
          <a:noFill/>
        </p:spPr>
        <p:txBody>
          <a:bodyPr wrap="square" rtlCol="0">
            <a:spAutoFit/>
          </a:bodyPr>
          <a:lstStyle/>
          <a:p>
            <a:r>
              <a:rPr lang="el-GR" b="1" i="1"/>
              <a:t>Γιατί το στοχευμένο ακροατήριό μου επιλέγει ελεύθερα συγκεκριμένη συμπεριφορά;</a:t>
            </a:r>
          </a:p>
        </p:txBody>
      </p:sp>
      <p:sp>
        <p:nvSpPr>
          <p:cNvPr id="2" name="Tekstvak 1"/>
          <p:cNvSpPr txBox="1"/>
          <p:nvPr/>
        </p:nvSpPr>
        <p:spPr>
          <a:xfrm>
            <a:off x="6839639" y="3431679"/>
            <a:ext cx="3249878" cy="646331"/>
          </a:xfrm>
          <a:prstGeom prst="rect">
            <a:avLst/>
          </a:prstGeom>
          <a:noFill/>
          <a:ln>
            <a:solidFill>
              <a:schemeClr val="tx1">
                <a:lumMod val="95000"/>
                <a:lumOff val="5000"/>
              </a:schemeClr>
            </a:solidFill>
          </a:ln>
        </p:spPr>
        <p:txBody>
          <a:bodyPr wrap="square" rtlCol="0">
            <a:spAutoFit/>
          </a:bodyPr>
          <a:lstStyle/>
          <a:p>
            <a:r>
              <a:rPr lang="el-GR" b="1" dirty="0"/>
              <a:t>Θετικό συναίσθημα για τη συμφωνημένη πραγματικότητα</a:t>
            </a:r>
            <a:endParaRPr lang="el-GR" dirty="0"/>
          </a:p>
        </p:txBody>
      </p:sp>
      <p:pic>
        <p:nvPicPr>
          <p:cNvPr id="27" name="Afbeelding 26"/>
          <p:cNvPicPr/>
          <p:nvPr/>
        </p:nvPicPr>
        <p:blipFill>
          <a:blip r:embed="rId9">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412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6" grpId="0" animBg="1"/>
      <p:bldP spid="7" grpId="0" animBg="1"/>
      <p:bldP spid="10" grpId="0" animBg="1"/>
      <p:bldP spid="26" grpId="0"/>
      <p:bldP spid="29" grpId="0"/>
      <p:bldP spid="23" grpId="0"/>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http://2.bp.blogspot.com/-YKVEK_YWqGM/TkmI0mkw6nI/AAAAAAAAFi8/bIS6zgff1iw/s400/coloring_book_page_jpg_468x609_q8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984378" y="557192"/>
            <a:ext cx="2376192" cy="1810451"/>
          </a:xfrm>
          <a:prstGeom prst="rect">
            <a:avLst/>
          </a:prstGeom>
          <a:noFill/>
          <a:ln>
            <a:noFill/>
          </a:ln>
        </p:spPr>
      </p:pic>
      <p:sp>
        <p:nvSpPr>
          <p:cNvPr id="2" name="Titel 1"/>
          <p:cNvSpPr>
            <a:spLocks noGrp="1"/>
          </p:cNvSpPr>
          <p:nvPr>
            <p:ph type="title"/>
          </p:nvPr>
        </p:nvSpPr>
        <p:spPr>
          <a:xfrm>
            <a:off x="563880" y="365125"/>
            <a:ext cx="10515600" cy="1325563"/>
          </a:xfrm>
        </p:spPr>
        <p:txBody>
          <a:bodyPr>
            <a:normAutofit/>
          </a:bodyPr>
          <a:lstStyle/>
          <a:p>
            <a:r>
              <a:rPr lang="el-GR" sz="4000" b="1" dirty="0">
                <a:solidFill>
                  <a:srgbClr val="002060"/>
                </a:solidFill>
                <a:latin typeface="Verdana" panose="020B0604030504040204" pitchFamily="34" charset="0"/>
              </a:rPr>
              <a:t>Ερώτηση προς το στοχευμένο κοινό</a:t>
            </a:r>
          </a:p>
        </p:txBody>
      </p:sp>
      <p:sp>
        <p:nvSpPr>
          <p:cNvPr id="3" name="Tijdelijke aanduiding voor inhoud 2"/>
          <p:cNvSpPr>
            <a:spLocks noGrp="1"/>
          </p:cNvSpPr>
          <p:nvPr>
            <p:ph idx="1"/>
          </p:nvPr>
        </p:nvSpPr>
        <p:spPr>
          <a:xfrm>
            <a:off x="563880" y="1825625"/>
            <a:ext cx="10515600" cy="4351338"/>
          </a:xfrm>
        </p:spPr>
        <p:txBody>
          <a:bodyPr>
            <a:normAutofit fontScale="92500" lnSpcReduction="20000"/>
          </a:bodyPr>
          <a:lstStyle/>
          <a:p>
            <a:pPr marL="0" indent="0" algn="ctr">
              <a:buNone/>
            </a:pPr>
            <a:r>
              <a:rPr lang="el-GR" sz="3200" dirty="0"/>
              <a:t>Άτομο επιρροής &gt; πεποιθήσεις &gt; </a:t>
            </a:r>
            <a:br>
              <a:rPr lang="el-GR" sz="3200" dirty="0"/>
            </a:br>
            <a:r>
              <a:rPr lang="el-GR" sz="3200" dirty="0"/>
              <a:t>συμφωνημένη πραγματικότητα &gt; συμπεριφορά</a:t>
            </a:r>
          </a:p>
          <a:p>
            <a:pPr marL="0" indent="0" algn="ctr">
              <a:buNone/>
            </a:pPr>
            <a:endParaRPr lang="el-GR" sz="3200" dirty="0"/>
          </a:p>
          <a:p>
            <a:pPr marL="0" indent="0" algn="ctr">
              <a:buNone/>
            </a:pPr>
            <a:r>
              <a:rPr lang="el-GR" sz="3200" b="1" u="sng" dirty="0"/>
              <a:t>Καθήκον του ατόμου επιρροής</a:t>
            </a:r>
          </a:p>
          <a:p>
            <a:pPr marL="0" indent="0" algn="ctr">
              <a:buNone/>
            </a:pPr>
            <a:r>
              <a:rPr lang="el-GR" sz="3200" dirty="0"/>
              <a:t>Να μετατρέψει τη θετική πραγματικότητα σε αρνητική</a:t>
            </a:r>
          </a:p>
          <a:p>
            <a:pPr marL="0" indent="0" algn="ctr">
              <a:buNone/>
            </a:pPr>
            <a:r>
              <a:rPr lang="el-GR" sz="3200" dirty="0"/>
              <a:t>Να την αντικαταστήσει με μια θετική εναλλακτική</a:t>
            </a:r>
          </a:p>
          <a:p>
            <a:pPr marL="0" indent="0" algn="ctr">
              <a:buNone/>
            </a:pPr>
            <a:endParaRPr lang="el-GR" sz="3200" dirty="0"/>
          </a:p>
          <a:p>
            <a:pPr marL="0" indent="0" algn="ctr">
              <a:buNone/>
            </a:pPr>
            <a:r>
              <a:rPr lang="el-GR" sz="3200" dirty="0"/>
              <a:t>Γιατί…</a:t>
            </a:r>
          </a:p>
          <a:p>
            <a:pPr marL="0" indent="0" algn="ctr">
              <a:buNone/>
            </a:pPr>
            <a:r>
              <a:rPr lang="el-GR" sz="3200" dirty="0"/>
              <a:t>[η σαφώς καθορισμένη κοινότητα τάδε]</a:t>
            </a:r>
          </a:p>
          <a:p>
            <a:pPr marL="0" indent="0" algn="ctr">
              <a:buNone/>
            </a:pPr>
            <a:r>
              <a:rPr lang="el-GR" sz="3200" dirty="0"/>
              <a:t>[έχει τη δείνα ελεύθερα επιλεγμένη συμπεριφορά];</a:t>
            </a:r>
          </a:p>
          <a:p>
            <a:pPr marL="0" indent="0" algn="ctr">
              <a:buNone/>
            </a:pPr>
            <a:endParaRPr lang="el-GR" sz="3200" dirty="0"/>
          </a:p>
          <a:p>
            <a:pPr marL="0" indent="0" algn="ctr">
              <a:buNone/>
            </a:pPr>
            <a:endParaRPr lang="el-GR" sz="3200" dirty="0"/>
          </a:p>
        </p:txBody>
      </p:sp>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653413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a:solidFill>
                  <a:srgbClr val="002060"/>
                </a:solidFill>
                <a:latin typeface="Verdana" panose="020B0604030504040204" pitchFamily="34" charset="0"/>
              </a:rPr>
              <a:t>Ανταλλαγή προσδοκιών</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l-GR">
                <a:latin typeface="Corbel" panose="020B0503020204020204" pitchFamily="34" charset="0"/>
              </a:rPr>
              <a:t>Πλήρης κατάλογος</a:t>
            </a:r>
          </a:p>
          <a:p>
            <a:pPr marL="0" indent="0" algn="ctr">
              <a:buNone/>
            </a:pPr>
            <a:endParaRPr lang="el-GR">
              <a:latin typeface="Corbel" panose="020B0503020204020204" pitchFamily="34" charset="0"/>
            </a:endParaRPr>
          </a:p>
          <a:p>
            <a:pPr marL="457200" lvl="1" indent="0" algn="ctr">
              <a:buNone/>
            </a:pPr>
            <a:r>
              <a:rPr lang="el-GR" sz="2800" b="1">
                <a:latin typeface="Corbel" panose="020B0503020204020204" pitchFamily="34" charset="0"/>
              </a:rPr>
              <a:t>Τι θα θέλατε να μάθετε στο σεμινάριο;</a:t>
            </a:r>
          </a:p>
          <a:p>
            <a:pPr marL="457200" lvl="1" indent="0" algn="ctr">
              <a:buNone/>
            </a:pPr>
            <a:r>
              <a:rPr lang="el-GR" sz="2800" b="1">
                <a:latin typeface="Corbel" panose="020B0503020204020204" pitchFamily="34" charset="0"/>
              </a:rPr>
              <a:t>Τι θα θέλατε να μοιραστείτε;</a:t>
            </a:r>
          </a:p>
          <a:p>
            <a:pPr marL="457200" lvl="1" indent="0" algn="ctr">
              <a:buNone/>
            </a:pPr>
            <a:endParaRPr lang="el-GR" sz="2800" b="1">
              <a:latin typeface="Corbel" panose="020B0503020204020204" pitchFamily="34" charset="0"/>
            </a:endParaRPr>
          </a:p>
          <a:p>
            <a:pPr marL="457200" lvl="1" indent="0" algn="ctr">
              <a:buNone/>
            </a:pPr>
            <a:r>
              <a:rPr lang="el-GR" sz="2800">
                <a:latin typeface="Corbel" panose="020B0503020204020204" pitchFamily="34" charset="0"/>
              </a:rPr>
              <a:t>Γράψτε τον κατάλογο στον πίνακα</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2173356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675" y="365126"/>
            <a:ext cx="11277599" cy="1148364"/>
          </a:xfrm>
          <a:solidFill>
            <a:schemeClr val="bg1"/>
          </a:solidFill>
        </p:spPr>
        <p:txBody>
          <a:bodyPr>
            <a:normAutofit/>
          </a:bodyPr>
          <a:lstStyle/>
          <a:p>
            <a:pPr marL="0" indent="0"/>
            <a:r>
              <a:rPr lang="el-GR" b="1">
                <a:solidFill>
                  <a:srgbClr val="002060"/>
                </a:solidFill>
                <a:latin typeface="Verdana" panose="020B0604030504040204" pitchFamily="34" charset="0"/>
              </a:rPr>
              <a:t>Γιατί…;</a:t>
            </a:r>
          </a:p>
        </p:txBody>
      </p:sp>
      <p:sp>
        <p:nvSpPr>
          <p:cNvPr id="3" name="Tijdelijke aanduiding voor inhoud 2"/>
          <p:cNvSpPr>
            <a:spLocks noGrp="1"/>
          </p:cNvSpPr>
          <p:nvPr>
            <p:ph idx="1"/>
          </p:nvPr>
        </p:nvSpPr>
        <p:spPr>
          <a:xfrm>
            <a:off x="838200" y="1825625"/>
            <a:ext cx="6196578" cy="4351338"/>
          </a:xfrm>
        </p:spPr>
        <p:txBody>
          <a:bodyPr>
            <a:normAutofit/>
          </a:bodyPr>
          <a:lstStyle/>
          <a:p>
            <a:pPr marL="0" indent="0" algn="ctr">
              <a:buNone/>
            </a:pPr>
            <a:r>
              <a:rPr lang="el-GR">
                <a:latin typeface="Corbel" panose="020B0503020204020204" pitchFamily="34" charset="0"/>
              </a:rPr>
              <a:t>Άσκηση</a:t>
            </a:r>
          </a:p>
          <a:p>
            <a:pPr marL="0" indent="0" algn="ctr">
              <a:buNone/>
            </a:pPr>
            <a:r>
              <a:rPr lang="el-GR" b="1">
                <a:latin typeface="Corbel" panose="020B0503020204020204" pitchFamily="34" charset="0"/>
              </a:rPr>
              <a:t>Χωριστείτε σε 3 ή 4 ομάδες</a:t>
            </a:r>
          </a:p>
          <a:p>
            <a:pPr marL="0" indent="0" algn="ctr">
              <a:buNone/>
            </a:pPr>
            <a:r>
              <a:rPr lang="el-GR" b="1">
                <a:latin typeface="Corbel" panose="020B0503020204020204" pitchFamily="34" charset="0"/>
              </a:rPr>
              <a:t>Αν το στοχευμένο ακροατήριό σας είναι 1 άτομο…</a:t>
            </a:r>
          </a:p>
          <a:p>
            <a:pPr marL="0" indent="0" algn="ctr">
              <a:buNone/>
            </a:pPr>
            <a:r>
              <a:rPr lang="el-GR" b="1">
                <a:latin typeface="Corbel" panose="020B0503020204020204" pitchFamily="34" charset="0"/>
              </a:rPr>
              <a:t>Συζητήστε τα χαρακτηριστικά του</a:t>
            </a:r>
          </a:p>
          <a:p>
            <a:pPr marL="0" indent="0" algn="ctr">
              <a:buNone/>
            </a:pPr>
            <a:r>
              <a:rPr lang="el-GR" b="1">
                <a:latin typeface="Corbel" panose="020B0503020204020204" pitchFamily="34" charset="0"/>
              </a:rPr>
              <a:t>Βρείτε μια ερώτηση για το στοχευμένο κοινό</a:t>
            </a:r>
          </a:p>
          <a:p>
            <a:pPr marL="0" indent="0" algn="ctr">
              <a:buNone/>
            </a:pPr>
            <a:r>
              <a:rPr lang="el-GR">
                <a:latin typeface="Corbel" panose="020B0503020204020204" pitchFamily="34" charset="0"/>
              </a:rPr>
              <a:t>20 λεπτά </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8" name="Groep 7"/>
          <p:cNvGrpSpPr/>
          <p:nvPr/>
        </p:nvGrpSpPr>
        <p:grpSpPr>
          <a:xfrm>
            <a:off x="7034778" y="173418"/>
            <a:ext cx="5020995" cy="6589986"/>
            <a:chOff x="7034778" y="173418"/>
            <a:chExt cx="5020995" cy="6589986"/>
          </a:xfrm>
        </p:grpSpPr>
        <p:pic>
          <p:nvPicPr>
            <p:cNvPr id="5" name="Afbeelding 4" descr="http://2.bp.blogspot.com/-YKVEK_YWqGM/TkmI0mkw6nI/AAAAAAAAFi8/bIS6zgff1iw/s400/coloring_book_page_jpg_468x609_q85.jpg"/>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50283" y="957913"/>
              <a:ext cx="6589986" cy="5020995"/>
            </a:xfrm>
            <a:prstGeom prst="rect">
              <a:avLst/>
            </a:prstGeom>
            <a:noFill/>
            <a:ln>
              <a:noFill/>
            </a:ln>
          </p:spPr>
        </p:pic>
        <p:sp>
          <p:nvSpPr>
            <p:cNvPr id="7" name="Tekstvak 6"/>
            <p:cNvSpPr txBox="1"/>
            <p:nvPr/>
          </p:nvSpPr>
          <p:spPr>
            <a:xfrm>
              <a:off x="8754351" y="2506717"/>
              <a:ext cx="1398643" cy="1446550"/>
            </a:xfrm>
            <a:prstGeom prst="rect">
              <a:avLst/>
            </a:prstGeom>
            <a:solidFill>
              <a:schemeClr val="bg1"/>
            </a:solidFill>
          </p:spPr>
          <p:txBody>
            <a:bodyPr wrap="square" rtlCol="0">
              <a:spAutoFit/>
            </a:bodyPr>
            <a:lstStyle/>
            <a:p>
              <a:pPr algn="ctr"/>
              <a:r>
                <a:rPr lang="el-GR" sz="8800" b="1"/>
                <a:t>;</a:t>
              </a:r>
            </a:p>
          </p:txBody>
        </p:sp>
      </p:grpSp>
      <p:cxnSp>
        <p:nvCxnSpPr>
          <p:cNvPr id="9" name="Rechte verbindingslijn met pijl 8"/>
          <p:cNvCxnSpPr/>
          <p:nvPr/>
        </p:nvCxnSpPr>
        <p:spPr>
          <a:xfrm flipV="1">
            <a:off x="7922525" y="1569493"/>
            <a:ext cx="914400" cy="1228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6967181" y="1064523"/>
            <a:ext cx="1473958" cy="1569660"/>
          </a:xfrm>
          <a:prstGeom prst="rect">
            <a:avLst/>
          </a:prstGeom>
          <a:noFill/>
        </p:spPr>
        <p:txBody>
          <a:bodyPr wrap="square" rtlCol="0">
            <a:spAutoFit/>
          </a:bodyPr>
          <a:lstStyle/>
          <a:p>
            <a:pPr algn="ctr"/>
            <a:r>
              <a:rPr lang="el-GR" sz="3200" b="1">
                <a:solidFill>
                  <a:srgbClr val="FF0000"/>
                </a:solidFill>
              </a:rPr>
              <a:t>Ποιος είσαι;</a:t>
            </a:r>
          </a:p>
        </p:txBody>
      </p:sp>
    </p:spTree>
    <p:extLst>
      <p:ext uri="{BB962C8B-B14F-4D97-AF65-F5344CB8AC3E}">
        <p14:creationId xmlns:p14="http://schemas.microsoft.com/office/powerpoint/2010/main" val="1704712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2868" y="2048932"/>
            <a:ext cx="6815666" cy="2599881"/>
          </a:xfrm>
        </p:spPr>
        <p:txBody>
          <a:bodyPr>
            <a:normAutofit/>
          </a:bodyPr>
          <a:lstStyle/>
          <a:p>
            <a:pPr marL="0" indent="0" algn="ctr"/>
            <a:r>
              <a:rPr lang="el-GR" sz="4000" b="1" dirty="0">
                <a:solidFill>
                  <a:srgbClr val="002060"/>
                </a:solidFill>
                <a:latin typeface="Verdana" panose="020B0604030504040204" pitchFamily="34" charset="0"/>
              </a:rPr>
              <a:t>Κάθε εκστρατεία αποσκοπεί </a:t>
            </a:r>
            <a:br>
              <a:rPr dirty="0"/>
            </a:br>
            <a:r>
              <a:rPr lang="el-GR" sz="4000" b="1" dirty="0">
                <a:solidFill>
                  <a:srgbClr val="002060"/>
                </a:solidFill>
                <a:latin typeface="Verdana" panose="020B0604030504040204" pitchFamily="34" charset="0"/>
              </a:rPr>
              <a:t>στην αλλαγή συμπεριφοράς</a:t>
            </a:r>
          </a:p>
        </p:txBody>
      </p:sp>
      <p:grpSp>
        <p:nvGrpSpPr>
          <p:cNvPr id="11" name="Groep 10"/>
          <p:cNvGrpSpPr/>
          <p:nvPr/>
        </p:nvGrpSpPr>
        <p:grpSpPr>
          <a:xfrm>
            <a:off x="7738534" y="165100"/>
            <a:ext cx="4327147"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l-GR" sz="5400"/>
                <a:t>A </a:t>
              </a:r>
              <a:r>
                <a:rPr lang="el-GR" sz="2400"/>
                <a:t>Audience (ακροατήριο)</a:t>
              </a:r>
              <a:endParaRPr lang="el-GR"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l-GR" sz="5400">
                  <a:solidFill>
                    <a:prstClr val="black"/>
                  </a:solidFill>
                </a:rPr>
                <a:t>A </a:t>
              </a:r>
              <a:r>
                <a:rPr lang="el-GR" sz="2400">
                  <a:solidFill>
                    <a:prstClr val="black"/>
                  </a:solidFill>
                </a:rPr>
                <a:t>Action (δράση)</a:t>
              </a:r>
              <a:r>
                <a:rPr lang="el-GR"/>
                <a:t> </a:t>
              </a:r>
              <a:endParaRPr lang="el-GR"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l-GR" sz="5400">
                  <a:solidFill>
                    <a:prstClr val="black"/>
                  </a:solidFill>
                </a:rPr>
                <a:t>M </a:t>
              </a:r>
              <a:r>
                <a:rPr lang="el-GR" sz="2400">
                  <a:solidFill>
                    <a:prstClr val="black"/>
                  </a:solidFill>
                </a:rPr>
                <a:t>Media (μέσα)</a:t>
              </a:r>
              <a:r>
                <a:rPr lang="el-GR"/>
                <a:t> </a:t>
              </a:r>
              <a:endParaRPr lang="el-GR"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l-GR" sz="5400"/>
                <a:t>M </a:t>
              </a:r>
              <a:r>
                <a:rPr lang="el-GR" sz="2400"/>
                <a:t>Messenger (πομπός)</a:t>
              </a:r>
              <a:endParaRPr lang="el-GR"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l-GR" sz="5400"/>
                <a:t>M </a:t>
              </a:r>
              <a:r>
                <a:rPr lang="el-GR" sz="2400"/>
                <a:t>Message (μήνυμα)</a:t>
              </a:r>
              <a:endParaRPr lang="el-GR"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l-GR" sz="5400"/>
                <a:t>G </a:t>
              </a:r>
              <a:r>
                <a:rPr lang="el-GR" sz="2400"/>
                <a:t>Goal (στόχος)</a:t>
              </a:r>
              <a:endParaRPr lang="el-GR" sz="2000"/>
            </a:p>
          </p:txBody>
        </p:sp>
      </p:grpSp>
      <p:sp>
        <p:nvSpPr>
          <p:cNvPr id="6" name="Boog 5"/>
          <p:cNvSpPr/>
          <p:nvPr/>
        </p:nvSpPr>
        <p:spPr>
          <a:xfrm rot="13715288">
            <a:off x="6394158" y="4196294"/>
            <a:ext cx="2632645" cy="2022017"/>
          </a:xfrm>
          <a:prstGeom prst="arc">
            <a:avLst>
              <a:gd name="adj1" fmla="val 12895540"/>
              <a:gd name="adj2" fmla="val 0"/>
            </a:avLst>
          </a:prstGeom>
          <a:ln w="571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7" name="Linkeraccolade 16"/>
          <p:cNvSpPr/>
          <p:nvPr/>
        </p:nvSpPr>
        <p:spPr>
          <a:xfrm>
            <a:off x="7535396" y="2804526"/>
            <a:ext cx="539576" cy="2602564"/>
          </a:xfrm>
          <a:prstGeom prst="leftBrace">
            <a:avLst>
              <a:gd name="adj1" fmla="val 43548"/>
              <a:gd name="adj2" fmla="val 51709"/>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424588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el-GR" sz="3600" b="1" dirty="0">
                <a:solidFill>
                  <a:srgbClr val="002060"/>
                </a:solidFill>
                <a:latin typeface="Verdana" panose="020B0604030504040204" pitchFamily="34" charset="0"/>
              </a:rPr>
              <a:t>Πώς θα επηρεάσετε </a:t>
            </a:r>
            <a:br>
              <a:rPr lang="el-GR" sz="3600" b="1" dirty="0">
                <a:solidFill>
                  <a:srgbClr val="002060"/>
                </a:solidFill>
                <a:latin typeface="Verdana" panose="020B0604030504040204" pitchFamily="34" charset="0"/>
              </a:rPr>
            </a:br>
            <a:r>
              <a:rPr lang="el-GR" sz="3600" b="1" dirty="0">
                <a:solidFill>
                  <a:srgbClr val="002060"/>
                </a:solidFill>
                <a:latin typeface="Verdana" panose="020B0604030504040204" pitchFamily="34" charset="0"/>
              </a:rPr>
              <a:t>την αλλαγή συμπεριφοράς;</a:t>
            </a:r>
            <a:endParaRPr lang="el-GR"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jdelijke aanduiding voor inhoud 7"/>
          <p:cNvSpPr>
            <a:spLocks noGrp="1"/>
          </p:cNvSpPr>
          <p:nvPr>
            <p:ph idx="1"/>
          </p:nvPr>
        </p:nvSpPr>
        <p:spPr/>
        <p:txBody>
          <a:bodyPr>
            <a:normAutofit/>
          </a:bodyPr>
          <a:lstStyle/>
          <a:p>
            <a:pPr marL="0" indent="0" algn="ctr">
              <a:buNone/>
            </a:pPr>
            <a:endParaRPr lang="el-GR" b="1">
              <a:latin typeface="Corbel" panose="020B0503020204020204" pitchFamily="34" charset="0"/>
            </a:endParaRPr>
          </a:p>
          <a:p>
            <a:pPr marL="0" indent="0" algn="ctr">
              <a:buNone/>
            </a:pPr>
            <a:r>
              <a:rPr lang="el-GR" b="1">
                <a:latin typeface="Corbel" panose="020B0503020204020204" pitchFamily="34" charset="0"/>
              </a:rPr>
              <a:t>Κάντε το εύκολο</a:t>
            </a:r>
          </a:p>
          <a:p>
            <a:pPr marL="0" lvl="0" indent="0" algn="ctr">
              <a:buNone/>
            </a:pPr>
            <a:r>
              <a:rPr lang="el-GR" b="1">
                <a:latin typeface="Corbel" panose="020B0503020204020204" pitchFamily="34" charset="0"/>
              </a:rPr>
              <a:t>Κάντε το κοινωνικό</a:t>
            </a:r>
          </a:p>
          <a:p>
            <a:pPr marL="0" lvl="0" indent="0" algn="ctr">
              <a:buNone/>
            </a:pPr>
            <a:r>
              <a:rPr lang="el-GR" b="1">
                <a:latin typeface="Corbel" panose="020B0503020204020204" pitchFamily="34" charset="0"/>
              </a:rPr>
              <a:t>Κάντε το ευχάριστο</a:t>
            </a:r>
          </a:p>
          <a:p>
            <a:pPr marL="0" lvl="0" indent="0" algn="ctr">
              <a:buNone/>
            </a:pPr>
            <a:r>
              <a:rPr lang="el-GR" b="1">
                <a:latin typeface="Corbel" panose="020B0503020204020204" pitchFamily="34" charset="0"/>
              </a:rPr>
              <a:t>Κάντε το έγκαιρο</a:t>
            </a:r>
          </a:p>
          <a:p>
            <a:pPr marL="0" indent="0" algn="ctr">
              <a:buNone/>
            </a:pPr>
            <a:endParaRPr lang="el-GR" sz="14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621479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al 2"/>
          <p:cNvSpPr/>
          <p:nvPr/>
        </p:nvSpPr>
        <p:spPr>
          <a:xfrm>
            <a:off x="1524000" y="2679700"/>
            <a:ext cx="5981700" cy="269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106680" y="365125"/>
            <a:ext cx="10515600" cy="1325563"/>
          </a:xfrm>
        </p:spPr>
        <p:txBody>
          <a:bodyPr>
            <a:normAutofit/>
          </a:bodyPr>
          <a:lstStyle/>
          <a:p>
            <a:r>
              <a:rPr lang="el-GR" sz="4000" b="1" dirty="0">
                <a:solidFill>
                  <a:srgbClr val="002060"/>
                </a:solidFill>
                <a:latin typeface="Verdana" panose="020B0604030504040204" pitchFamily="34" charset="0"/>
              </a:rPr>
              <a:t>Ποιο είναι το μήνυμά σας;</a:t>
            </a:r>
            <a:endParaRPr lang="el-GR"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 name="Groep 3"/>
          <p:cNvGrpSpPr/>
          <p:nvPr/>
        </p:nvGrpSpPr>
        <p:grpSpPr>
          <a:xfrm>
            <a:off x="7823706" y="165100"/>
            <a:ext cx="4241976"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l-GR" sz="5400" dirty="0"/>
                <a:t>A </a:t>
              </a:r>
              <a:r>
                <a:rPr lang="el-GR" sz="2400" dirty="0" err="1"/>
                <a:t>Audience</a:t>
              </a:r>
              <a:r>
                <a:rPr lang="el-GR" sz="2400" dirty="0"/>
                <a:t> (ακροατήριο)</a:t>
              </a:r>
              <a:endParaRPr lang="el-GR" sz="2000" dirty="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l-GR" sz="5400">
                  <a:solidFill>
                    <a:prstClr val="black"/>
                  </a:solidFill>
                </a:rPr>
                <a:t>A </a:t>
              </a:r>
              <a:r>
                <a:rPr lang="el-GR" sz="2400">
                  <a:solidFill>
                    <a:prstClr val="black"/>
                  </a:solidFill>
                </a:rPr>
                <a:t>Action (δράση)</a:t>
              </a:r>
              <a:r>
                <a:rPr lang="el-GR"/>
                <a:t> </a:t>
              </a:r>
              <a:endParaRPr lang="el-GR"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l-GR" sz="5400">
                  <a:solidFill>
                    <a:prstClr val="black"/>
                  </a:solidFill>
                </a:rPr>
                <a:t>M </a:t>
              </a:r>
              <a:r>
                <a:rPr lang="el-GR" sz="2400">
                  <a:solidFill>
                    <a:prstClr val="black"/>
                  </a:solidFill>
                </a:rPr>
                <a:t>Media (μέσα)</a:t>
              </a:r>
              <a:r>
                <a:rPr lang="el-GR"/>
                <a:t> </a:t>
              </a:r>
              <a:endParaRPr lang="el-GR"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l-GR" sz="5400"/>
                <a:t>M </a:t>
              </a:r>
              <a:r>
                <a:rPr lang="el-GR" sz="2400"/>
                <a:t>Messenger (πομπός)</a:t>
              </a:r>
              <a:endParaRPr lang="el-GR"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l-GR" sz="5400"/>
                <a:t>M </a:t>
              </a:r>
              <a:r>
                <a:rPr lang="el-GR" sz="2400"/>
                <a:t>Message (μήνυμα)</a:t>
              </a:r>
              <a:endParaRPr lang="el-GR"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l-GR" sz="5400"/>
                <a:t>G </a:t>
              </a:r>
              <a:r>
                <a:rPr lang="el-GR" sz="2400"/>
                <a:t>Goal (στόχος)</a:t>
              </a:r>
              <a:endParaRPr lang="el-GR" sz="2000"/>
            </a:p>
          </p:txBody>
        </p:sp>
      </p:grpSp>
      <p:sp>
        <p:nvSpPr>
          <p:cNvPr id="12" name="Ovaal 11"/>
          <p:cNvSpPr/>
          <p:nvPr/>
        </p:nvSpPr>
        <p:spPr>
          <a:xfrm>
            <a:off x="7791778" y="2357656"/>
            <a:ext cx="4273904" cy="119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e toelichting 12"/>
          <p:cNvSpPr/>
          <p:nvPr/>
        </p:nvSpPr>
        <p:spPr>
          <a:xfrm>
            <a:off x="532263" y="1658042"/>
            <a:ext cx="5142931" cy="2308325"/>
          </a:xfrm>
          <a:prstGeom prst="wedgeEllipseCallout">
            <a:avLst>
              <a:gd name="adj1" fmla="val -58785"/>
              <a:gd name="adj2" fmla="val 59753"/>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400" b="1" i="1">
                <a:solidFill>
                  <a:schemeClr val="accent1">
                    <a:lumMod val="50000"/>
                  </a:schemeClr>
                </a:solidFill>
                <a:latin typeface="Comic Sans MS" panose="030F0702030302020204" pitchFamily="66" charset="0"/>
              </a:rPr>
              <a:t>Πες μου το μήνυμά σου…</a:t>
            </a:r>
          </a:p>
        </p:txBody>
      </p:sp>
      <p:sp>
        <p:nvSpPr>
          <p:cNvPr id="14" name="Ovale toelichting 13"/>
          <p:cNvSpPr/>
          <p:nvPr/>
        </p:nvSpPr>
        <p:spPr>
          <a:xfrm>
            <a:off x="2412466" y="3801728"/>
            <a:ext cx="5142931" cy="2308325"/>
          </a:xfrm>
          <a:prstGeom prst="wedgeEllipseCallout">
            <a:avLst>
              <a:gd name="adj1" fmla="val 54167"/>
              <a:gd name="adj2" fmla="val 68680"/>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5400" b="1" i="1">
              <a:solidFill>
                <a:schemeClr val="accent1">
                  <a:lumMod val="50000"/>
                </a:schemeClr>
              </a:solidFill>
            </a:endParaRPr>
          </a:p>
        </p:txBody>
      </p:sp>
      <p:sp>
        <p:nvSpPr>
          <p:cNvPr id="15" name="Tekstvak 14"/>
          <p:cNvSpPr txBox="1"/>
          <p:nvPr/>
        </p:nvSpPr>
        <p:spPr>
          <a:xfrm>
            <a:off x="2741901" y="4217495"/>
            <a:ext cx="4567276" cy="1446550"/>
          </a:xfrm>
          <a:prstGeom prst="rect">
            <a:avLst/>
          </a:prstGeom>
          <a:noFill/>
        </p:spPr>
        <p:txBody>
          <a:bodyPr wrap="none" rtlCol="0">
            <a:spAutoFit/>
          </a:bodyPr>
          <a:lstStyle/>
          <a:p>
            <a:pPr algn="ctr"/>
            <a:r>
              <a:rPr lang="el-GR" sz="4400" b="1" i="1" dirty="0">
                <a:solidFill>
                  <a:schemeClr val="accent1">
                    <a:lumMod val="50000"/>
                  </a:schemeClr>
                </a:solidFill>
                <a:latin typeface="Comic Sans MS" panose="030F0702030302020204" pitchFamily="66" charset="0"/>
              </a:rPr>
              <a:t>…είναι θετικό </a:t>
            </a:r>
          </a:p>
          <a:p>
            <a:pPr algn="ctr"/>
            <a:r>
              <a:rPr lang="el-GR" sz="4400" b="1" i="1" dirty="0">
                <a:solidFill>
                  <a:schemeClr val="accent1">
                    <a:lumMod val="50000"/>
                  </a:schemeClr>
                </a:solidFill>
                <a:latin typeface="Comic Sans MS" panose="030F0702030302020204" pitchFamily="66" charset="0"/>
              </a:rPr>
              <a:t>ή επικριτικό;</a:t>
            </a:r>
          </a:p>
        </p:txBody>
      </p:sp>
    </p:spTree>
    <p:extLst>
      <p:ext uri="{BB962C8B-B14F-4D97-AF65-F5344CB8AC3E}">
        <p14:creationId xmlns:p14="http://schemas.microsoft.com/office/powerpoint/2010/main" val="19996450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bovethecrowd.com/wp-content/uploads/2014/01/bubbles-water-transparent-design.jpg"/>
          <p:cNvPicPr>
            <a:picLocks noChangeAspect="1" noChangeArrowheads="1"/>
          </p:cNvPicPr>
          <p:nvPr/>
        </p:nvPicPr>
        <p:blipFill rotWithShape="1">
          <a:blip r:embed="rId3">
            <a:extLst>
              <a:ext uri="{28A0092B-C50C-407E-A947-70E740481C1C}">
                <a14:useLocalDpi xmlns:a14="http://schemas.microsoft.com/office/drawing/2010/main" val="0"/>
              </a:ext>
            </a:extLst>
          </a:blip>
          <a:srcRect t="17107" b="6374"/>
          <a:stretch/>
        </p:blipFill>
        <p:spPr bwMode="auto">
          <a:xfrm>
            <a:off x="8907" y="-1"/>
            <a:ext cx="12315019" cy="706755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742950" y="2037775"/>
            <a:ext cx="10515600" cy="1325563"/>
          </a:xfrm>
          <a:solidFill>
            <a:schemeClr val="bg1"/>
          </a:solidFill>
        </p:spPr>
        <p:txBody>
          <a:bodyPr>
            <a:normAutofit/>
          </a:bodyPr>
          <a:lstStyle/>
          <a:p>
            <a:pPr algn="ctr"/>
            <a:r>
              <a:rPr lang="el-GR" sz="4000" b="1">
                <a:solidFill>
                  <a:srgbClr val="002060"/>
                </a:solidFill>
                <a:latin typeface="Verdana" panose="020B0604030504040204" pitchFamily="34" charset="0"/>
              </a:rPr>
              <a:t>Εφέ θαλάμου αντήχησης ή φούσκας</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9986301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250" y="365125"/>
            <a:ext cx="7629796" cy="1325563"/>
          </a:xfrm>
        </p:spPr>
        <p:txBody>
          <a:bodyPr>
            <a:normAutofit/>
          </a:bodyPr>
          <a:lstStyle/>
          <a:p>
            <a:r>
              <a:rPr lang="el-GR" sz="4000" b="1" dirty="0">
                <a:solidFill>
                  <a:srgbClr val="002060"/>
                </a:solidFill>
                <a:latin typeface="Verdana" panose="020B0604030504040204" pitchFamily="34" charset="0"/>
              </a:rPr>
              <a:t>Ποιος είναι </a:t>
            </a:r>
            <a:br>
              <a:rPr lang="el-GR" sz="4000" b="1" dirty="0">
                <a:solidFill>
                  <a:srgbClr val="002060"/>
                </a:solidFill>
                <a:latin typeface="Verdana" panose="020B0604030504040204" pitchFamily="34" charset="0"/>
              </a:rPr>
            </a:br>
            <a:r>
              <a:rPr lang="el-GR" sz="4000" b="1" dirty="0">
                <a:solidFill>
                  <a:srgbClr val="002060"/>
                </a:solidFill>
                <a:latin typeface="Verdana" panose="020B0604030504040204" pitchFamily="34" charset="0"/>
              </a:rPr>
              <a:t>ο πομπός του μηνύματος;</a:t>
            </a:r>
            <a:endParaRPr lang="el-GR"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95250" y="1825625"/>
            <a:ext cx="7629796" cy="4351338"/>
          </a:xfrm>
        </p:spPr>
        <p:txBody>
          <a:bodyPr>
            <a:normAutofit/>
          </a:bodyPr>
          <a:lstStyle/>
          <a:p>
            <a:pPr marL="0" indent="0" algn="ctr">
              <a:buNone/>
            </a:pPr>
            <a:endParaRPr lang="el-GR" dirty="0">
              <a:latin typeface="Corbel" panose="020B0503020204020204" pitchFamily="34" charset="0"/>
            </a:endParaRPr>
          </a:p>
          <a:p>
            <a:pPr marL="0" indent="0" algn="ctr">
              <a:buNone/>
            </a:pPr>
            <a:r>
              <a:rPr lang="el-GR" dirty="0">
                <a:latin typeface="Corbel" panose="020B0503020204020204" pitchFamily="34" charset="0"/>
              </a:rPr>
              <a:t>Συζήτηση σε όλη την τάξη </a:t>
            </a:r>
          </a:p>
          <a:p>
            <a:pPr marL="0" indent="0" algn="ctr">
              <a:buNone/>
            </a:pPr>
            <a:r>
              <a:rPr lang="el-GR" b="1" dirty="0">
                <a:latin typeface="Corbel" panose="020B0503020204020204" pitchFamily="34" charset="0"/>
              </a:rPr>
              <a:t>Το μήνυμα και ο πομπός</a:t>
            </a:r>
            <a:br>
              <a:rPr dirty="0"/>
            </a:br>
            <a:r>
              <a:rPr lang="el-GR" b="1" dirty="0">
                <a:latin typeface="Corbel" panose="020B0503020204020204" pitchFamily="34" charset="0"/>
              </a:rPr>
              <a:t>στα παρακάτω παραδείγματα…</a:t>
            </a:r>
          </a:p>
          <a:p>
            <a:pPr marL="0" indent="0" algn="ctr">
              <a:buNone/>
            </a:pPr>
            <a:endParaRPr lang="el-GR" b="1" dirty="0">
              <a:latin typeface="Corbel" panose="020B0503020204020204" pitchFamily="34" charset="0"/>
            </a:endParaRPr>
          </a:p>
          <a:p>
            <a:pPr marL="0" indent="0" algn="ctr">
              <a:buNone/>
            </a:pPr>
            <a:r>
              <a:rPr lang="el-GR" b="1" dirty="0">
                <a:latin typeface="Corbel" panose="020B0503020204020204" pitchFamily="34" charset="0"/>
              </a:rPr>
              <a:t>…είναι αξιόπιστα, συνεπή, </a:t>
            </a:r>
          </a:p>
          <a:p>
            <a:pPr marL="0" indent="0" algn="ctr">
              <a:buNone/>
            </a:pPr>
            <a:r>
              <a:rPr lang="el-GR" b="1" dirty="0">
                <a:latin typeface="Corbel" panose="020B0503020204020204" pitchFamily="34" charset="0"/>
              </a:rPr>
              <a:t>ακαταμάχητα, συνδεδεμένα;</a:t>
            </a:r>
          </a:p>
          <a:p>
            <a:pPr marL="0" indent="0" algn="ctr">
              <a:buNone/>
            </a:pPr>
            <a:endParaRPr lang="el-GR"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14" name="Groep 13"/>
          <p:cNvGrpSpPr/>
          <p:nvPr/>
        </p:nvGrpSpPr>
        <p:grpSpPr>
          <a:xfrm>
            <a:off x="7829550" y="165100"/>
            <a:ext cx="4236131" cy="6600745"/>
            <a:chOff x="9257166" y="165100"/>
            <a:chExt cx="2808515" cy="6600745"/>
          </a:xfrm>
        </p:grpSpPr>
        <p:sp>
          <p:nvSpPr>
            <p:cNvPr id="15" name="Rechthoek 1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l-GR" sz="5400"/>
                <a:t>A </a:t>
              </a:r>
              <a:r>
                <a:rPr lang="el-GR" sz="2400"/>
                <a:t>Audience (ακροατήριο)</a:t>
              </a:r>
              <a:endParaRPr lang="el-GR" sz="2000"/>
            </a:p>
          </p:txBody>
        </p:sp>
        <p:sp>
          <p:nvSpPr>
            <p:cNvPr id="17" name="Tekstvak 1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l-GR" sz="5400">
                  <a:solidFill>
                    <a:prstClr val="black"/>
                  </a:solidFill>
                </a:rPr>
                <a:t>A </a:t>
              </a:r>
              <a:r>
                <a:rPr lang="el-GR" sz="2400">
                  <a:solidFill>
                    <a:prstClr val="black"/>
                  </a:solidFill>
                </a:rPr>
                <a:t>Action (δράση)</a:t>
              </a:r>
              <a:r>
                <a:rPr lang="el-GR"/>
                <a:t> </a:t>
              </a:r>
              <a:endParaRPr lang="el-GR" sz="2000"/>
            </a:p>
          </p:txBody>
        </p:sp>
        <p:sp>
          <p:nvSpPr>
            <p:cNvPr id="18" name="Tekstvak 1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l-GR" sz="5400">
                  <a:solidFill>
                    <a:prstClr val="black"/>
                  </a:solidFill>
                </a:rPr>
                <a:t>M </a:t>
              </a:r>
              <a:r>
                <a:rPr lang="el-GR" sz="2400">
                  <a:solidFill>
                    <a:prstClr val="black"/>
                  </a:solidFill>
                </a:rPr>
                <a:t>Media (μέσα)</a:t>
              </a:r>
              <a:r>
                <a:rPr lang="el-GR"/>
                <a:t> </a:t>
              </a:r>
              <a:endParaRPr lang="el-GR" sz="2000"/>
            </a:p>
          </p:txBody>
        </p:sp>
        <p:sp>
          <p:nvSpPr>
            <p:cNvPr id="19" name="Tekstvak 1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l-GR" sz="5400" dirty="0"/>
                <a:t>M </a:t>
              </a:r>
              <a:r>
                <a:rPr lang="el-GR" sz="2400" dirty="0"/>
                <a:t>Messenger (πομπός)</a:t>
              </a:r>
              <a:endParaRPr lang="el-GR" sz="2000" dirty="0"/>
            </a:p>
          </p:txBody>
        </p:sp>
        <p:sp>
          <p:nvSpPr>
            <p:cNvPr id="20" name="Tekstvak 1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l-GR" sz="5400"/>
                <a:t>M </a:t>
              </a:r>
              <a:r>
                <a:rPr lang="el-GR" sz="2400"/>
                <a:t>Message (μήνυμα)</a:t>
              </a:r>
              <a:endParaRPr lang="el-GR" sz="2000"/>
            </a:p>
          </p:txBody>
        </p:sp>
        <p:sp>
          <p:nvSpPr>
            <p:cNvPr id="21" name="Tekstvak 2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l-GR" sz="5400"/>
                <a:t>G </a:t>
              </a:r>
              <a:r>
                <a:rPr lang="el-GR" sz="2400"/>
                <a:t>Goal (κοινό)</a:t>
              </a:r>
              <a:endParaRPr lang="el-GR" sz="2000"/>
            </a:p>
          </p:txBody>
        </p:sp>
      </p:grpSp>
      <p:sp>
        <p:nvSpPr>
          <p:cNvPr id="22" name="Ovaal 21"/>
          <p:cNvSpPr/>
          <p:nvPr/>
        </p:nvSpPr>
        <p:spPr>
          <a:xfrm>
            <a:off x="7829550" y="3421842"/>
            <a:ext cx="4236131" cy="12050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897234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2054" name="Picture 6" descr="http://www.colmontserrat.cat/wp-content/uploads/2016/10/charla_318-533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407" y="14345"/>
            <a:ext cx="3124396" cy="312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079" y="1119068"/>
            <a:ext cx="3562350" cy="54768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017" y="1105421"/>
            <a:ext cx="3562350" cy="54768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p:cNvCxnSpPr>
            <a:stCxn id="8" idx="2"/>
          </p:cNvCxnSpPr>
          <p:nvPr/>
        </p:nvCxnSpPr>
        <p:spPr>
          <a:xfrm>
            <a:off x="1057698" y="1465193"/>
            <a:ext cx="1235123"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191065" y="818862"/>
            <a:ext cx="1733266" cy="646331"/>
          </a:xfrm>
          <a:prstGeom prst="rect">
            <a:avLst/>
          </a:prstGeom>
          <a:noFill/>
        </p:spPr>
        <p:txBody>
          <a:bodyPr wrap="square" rtlCol="0">
            <a:spAutoFit/>
          </a:bodyPr>
          <a:lstStyle/>
          <a:p>
            <a:r>
              <a:rPr lang="el-GR" sz="3600" b="1">
                <a:solidFill>
                  <a:srgbClr val="0070C0"/>
                </a:solidFill>
              </a:rPr>
              <a:t>Κεφάλι</a:t>
            </a:r>
            <a:endParaRPr lang="el-GR" b="1">
              <a:solidFill>
                <a:srgbClr val="0070C0"/>
              </a:solidFill>
            </a:endParaRPr>
          </a:p>
        </p:txBody>
      </p:sp>
      <p:cxnSp>
        <p:nvCxnSpPr>
          <p:cNvPr id="13" name="Rechte verbindingslijn met pijl 12"/>
          <p:cNvCxnSpPr>
            <a:stCxn id="14" idx="2"/>
          </p:cNvCxnSpPr>
          <p:nvPr/>
        </p:nvCxnSpPr>
        <p:spPr>
          <a:xfrm>
            <a:off x="1210098" y="2859561"/>
            <a:ext cx="2283726"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343465" y="2213230"/>
            <a:ext cx="1733266" cy="646331"/>
          </a:xfrm>
          <a:prstGeom prst="rect">
            <a:avLst/>
          </a:prstGeom>
          <a:noFill/>
        </p:spPr>
        <p:txBody>
          <a:bodyPr wrap="square" rtlCol="0">
            <a:spAutoFit/>
          </a:bodyPr>
          <a:lstStyle/>
          <a:p>
            <a:r>
              <a:rPr lang="el-GR" sz="3600" b="1">
                <a:solidFill>
                  <a:srgbClr val="0070C0"/>
                </a:solidFill>
              </a:rPr>
              <a:t>Καρδιά</a:t>
            </a:r>
            <a:endParaRPr lang="el-GR" b="1">
              <a:solidFill>
                <a:srgbClr val="0070C0"/>
              </a:solidFill>
            </a:endParaRPr>
          </a:p>
        </p:txBody>
      </p:sp>
      <p:cxnSp>
        <p:nvCxnSpPr>
          <p:cNvPr id="16" name="Rechte verbindingslijn met pijl 15"/>
          <p:cNvCxnSpPr>
            <a:stCxn id="17" idx="2"/>
          </p:cNvCxnSpPr>
          <p:nvPr/>
        </p:nvCxnSpPr>
        <p:spPr>
          <a:xfrm flipV="1">
            <a:off x="1210098" y="3857505"/>
            <a:ext cx="2004094" cy="955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343465" y="4167023"/>
            <a:ext cx="1733266" cy="646331"/>
          </a:xfrm>
          <a:prstGeom prst="rect">
            <a:avLst/>
          </a:prstGeom>
          <a:noFill/>
        </p:spPr>
        <p:txBody>
          <a:bodyPr wrap="square" rtlCol="0">
            <a:spAutoFit/>
          </a:bodyPr>
          <a:lstStyle/>
          <a:p>
            <a:r>
              <a:rPr lang="el-GR" sz="3600" b="1">
                <a:solidFill>
                  <a:srgbClr val="0070C0"/>
                </a:solidFill>
              </a:rPr>
              <a:t>Κοιλιά</a:t>
            </a:r>
            <a:endParaRPr lang="el-GR" b="1">
              <a:solidFill>
                <a:srgbClr val="0070C0"/>
              </a:solidFill>
            </a:endParaRPr>
          </a:p>
        </p:txBody>
      </p:sp>
      <p:sp>
        <p:nvSpPr>
          <p:cNvPr id="2" name="Tekstvak 1"/>
          <p:cNvSpPr txBox="1"/>
          <p:nvPr/>
        </p:nvSpPr>
        <p:spPr>
          <a:xfrm>
            <a:off x="2097845" y="4556059"/>
            <a:ext cx="2265262" cy="584775"/>
          </a:xfrm>
          <a:prstGeom prst="rect">
            <a:avLst/>
          </a:prstGeom>
          <a:noFill/>
        </p:spPr>
        <p:txBody>
          <a:bodyPr wrap="square" rtlCol="0">
            <a:spAutoFit/>
          </a:bodyPr>
          <a:lstStyle/>
          <a:p>
            <a:pPr algn="ctr"/>
            <a:r>
              <a:rPr lang="el-GR" sz="3200" b="1" dirty="0">
                <a:solidFill>
                  <a:schemeClr val="bg1"/>
                </a:solidFill>
              </a:rPr>
              <a:t>Πομπός</a:t>
            </a:r>
            <a:endParaRPr lang="el-GR" b="1" dirty="0">
              <a:solidFill>
                <a:schemeClr val="bg1"/>
              </a:solidFill>
            </a:endParaRPr>
          </a:p>
        </p:txBody>
      </p:sp>
      <p:sp>
        <p:nvSpPr>
          <p:cNvPr id="15" name="Tekstvak 14"/>
          <p:cNvSpPr txBox="1"/>
          <p:nvPr/>
        </p:nvSpPr>
        <p:spPr>
          <a:xfrm>
            <a:off x="7517623" y="4556058"/>
            <a:ext cx="2265262" cy="584775"/>
          </a:xfrm>
          <a:prstGeom prst="rect">
            <a:avLst/>
          </a:prstGeom>
          <a:noFill/>
        </p:spPr>
        <p:txBody>
          <a:bodyPr wrap="square" rtlCol="0">
            <a:spAutoFit/>
          </a:bodyPr>
          <a:lstStyle/>
          <a:p>
            <a:pPr algn="ctr"/>
            <a:r>
              <a:rPr lang="el-GR" sz="3200" b="1" dirty="0">
                <a:solidFill>
                  <a:schemeClr val="bg1"/>
                </a:solidFill>
              </a:rPr>
              <a:t>Ακροατήριο</a:t>
            </a:r>
            <a:endParaRPr lang="el-GR" sz="2000" b="1" dirty="0">
              <a:solidFill>
                <a:schemeClr val="bg1"/>
              </a:solidFill>
            </a:endParaRPr>
          </a:p>
        </p:txBody>
      </p:sp>
      <p:cxnSp>
        <p:nvCxnSpPr>
          <p:cNvPr id="4" name="Rechte verbindingslijn met pijl 3"/>
          <p:cNvCxnSpPr/>
          <p:nvPr/>
        </p:nvCxnSpPr>
        <p:spPr>
          <a:xfrm>
            <a:off x="5295900" y="4879224"/>
            <a:ext cx="1409700" cy="0"/>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2326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07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70264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l-GR" sz="4000" b="1">
                <a:solidFill>
                  <a:srgbClr val="002060"/>
                </a:solidFill>
                <a:latin typeface="Verdana" panose="020B0604030504040204" pitchFamily="34" charset="0"/>
              </a:rPr>
              <a:t>Διάλειμμα για τσάι</a:t>
            </a:r>
            <a:endParaRPr lang="el-GR" sz="400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l-GR" sz="2800">
                <a:latin typeface="Corbel" panose="020B0503020204020204" pitchFamily="34" charset="0"/>
              </a:rPr>
              <a:t>15.15 – 15.30</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600192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8346147" cy="1325563"/>
          </a:xfrm>
        </p:spPr>
        <p:txBody>
          <a:bodyPr>
            <a:normAutofit/>
          </a:bodyPr>
          <a:lstStyle/>
          <a:p>
            <a:pPr marL="0" indent="0"/>
            <a:r>
              <a:rPr lang="el-GR" sz="4000" b="1" dirty="0">
                <a:solidFill>
                  <a:srgbClr val="002060"/>
                </a:solidFill>
                <a:latin typeface="Verdana" panose="020B0604030504040204" pitchFamily="34" charset="0"/>
              </a:rPr>
              <a:t>Πώς να δημιουργήσετε διαδικτυακή παρουσία</a:t>
            </a:r>
            <a:endParaRPr lang="el-GR" sz="4000" b="1" dirty="0"/>
          </a:p>
        </p:txBody>
      </p:sp>
      <p:sp>
        <p:nvSpPr>
          <p:cNvPr id="3" name="Tijdelijke aanduiding voor inhoud 2"/>
          <p:cNvSpPr>
            <a:spLocks noGrp="1"/>
          </p:cNvSpPr>
          <p:nvPr>
            <p:ph idx="1"/>
          </p:nvPr>
        </p:nvSpPr>
        <p:spPr/>
        <p:txBody>
          <a:bodyPr/>
          <a:lstStyle/>
          <a:p>
            <a:pPr marL="0" indent="0">
              <a:buNone/>
            </a:pPr>
            <a:r>
              <a:rPr lang="el-GR" b="1">
                <a:latin typeface="Corbel" panose="020B0503020204020204" pitchFamily="34" charset="0"/>
              </a:rPr>
              <a:t>Και τι να κάνετε εκτός Διαδικτύου…;</a:t>
            </a:r>
          </a:p>
        </p:txBody>
      </p:sp>
      <p:grpSp>
        <p:nvGrpSpPr>
          <p:cNvPr id="11" name="Groep 10"/>
          <p:cNvGrpSpPr/>
          <p:nvPr/>
        </p:nvGrpSpPr>
        <p:grpSpPr>
          <a:xfrm>
            <a:off x="7806690" y="165100"/>
            <a:ext cx="4258991"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l-GR" sz="5400"/>
                <a:t>A </a:t>
              </a:r>
              <a:r>
                <a:rPr lang="el-GR" sz="2400"/>
                <a:t>Audience (ακροατήριο)</a:t>
              </a:r>
              <a:endParaRPr lang="el-GR"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l-GR" sz="5400">
                  <a:solidFill>
                    <a:prstClr val="black"/>
                  </a:solidFill>
                </a:rPr>
                <a:t>A </a:t>
              </a:r>
              <a:r>
                <a:rPr lang="el-GR" sz="2400">
                  <a:solidFill>
                    <a:prstClr val="black"/>
                  </a:solidFill>
                </a:rPr>
                <a:t>Action (δράση)</a:t>
              </a:r>
              <a:r>
                <a:rPr lang="el-GR"/>
                <a:t> </a:t>
              </a:r>
              <a:endParaRPr lang="el-GR"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l-GR" sz="5400">
                  <a:solidFill>
                    <a:prstClr val="black"/>
                  </a:solidFill>
                </a:rPr>
                <a:t>M </a:t>
              </a:r>
              <a:r>
                <a:rPr lang="el-GR" sz="2400">
                  <a:solidFill>
                    <a:prstClr val="black"/>
                  </a:solidFill>
                </a:rPr>
                <a:t>Media (μέσα)</a:t>
              </a:r>
              <a:r>
                <a:rPr lang="el-GR"/>
                <a:t> </a:t>
              </a:r>
              <a:endParaRPr lang="el-GR"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l-GR" sz="5400"/>
                <a:t>M </a:t>
              </a:r>
              <a:r>
                <a:rPr lang="el-GR" sz="2400"/>
                <a:t>Messenger (πομπός)</a:t>
              </a:r>
              <a:endParaRPr lang="el-GR"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l-GR" sz="5400"/>
                <a:t>M </a:t>
              </a:r>
              <a:r>
                <a:rPr lang="el-GR" sz="2400"/>
                <a:t>Message (μήνυμα)</a:t>
              </a:r>
              <a:endParaRPr lang="el-GR"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l-GR" sz="5400"/>
                <a:t>G </a:t>
              </a:r>
              <a:r>
                <a:rPr lang="el-GR" sz="2400"/>
                <a:t>Goal (στόχος)</a:t>
              </a:r>
              <a:endParaRPr lang="el-GR" sz="2000"/>
            </a:p>
          </p:txBody>
        </p:sp>
      </p:grpSp>
      <p:sp>
        <p:nvSpPr>
          <p:cNvPr id="26" name="Ovaal 25"/>
          <p:cNvSpPr/>
          <p:nvPr/>
        </p:nvSpPr>
        <p:spPr>
          <a:xfrm>
            <a:off x="7806690" y="4486030"/>
            <a:ext cx="4249075" cy="12050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13842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1524000" y="1207028"/>
            <a:ext cx="9144000" cy="2387600"/>
          </a:xfrm>
        </p:spPr>
        <p:txBody>
          <a:bodyPr>
            <a:normAutofit/>
          </a:bodyPr>
          <a:lstStyle/>
          <a:p>
            <a:r>
              <a:rPr lang="el-GR" sz="4000" b="1">
                <a:solidFill>
                  <a:srgbClr val="002060"/>
                </a:solidFill>
                <a:latin typeface="Verdana" panose="020B0604030504040204" pitchFamily="34" charset="0"/>
              </a:rPr>
              <a:t>Είναι όντως απαραίτητο για τις οργανώσεις της κοινωνίας των πολιτών να είναι παρούσες και δραστήριες στο Διαδίκτυο;</a:t>
            </a:r>
          </a:p>
        </p:txBody>
      </p:sp>
      <p:pic>
        <p:nvPicPr>
          <p:cNvPr id="6" name="Afbeelding 5"/>
          <p:cNvPicPr/>
          <p:nvPr/>
        </p:nvPicPr>
        <p:blipFill>
          <a:blip r:embed="rId2">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13232505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1122977" cy="1325563"/>
          </a:xfrm>
        </p:spPr>
        <p:txBody>
          <a:bodyPr>
            <a:normAutofit/>
          </a:bodyPr>
          <a:lstStyle/>
          <a:p>
            <a:r>
              <a:rPr lang="el-GR" sz="4000" b="1" dirty="0">
                <a:solidFill>
                  <a:srgbClr val="002060"/>
                </a:solidFill>
                <a:latin typeface="Verdana" panose="020B0604030504040204" pitchFamily="34" charset="0"/>
              </a:rPr>
              <a:t>Πώς να δημιουργήσετε </a:t>
            </a:r>
            <a:br>
              <a:rPr lang="el-GR" sz="4000" b="1" dirty="0">
                <a:solidFill>
                  <a:srgbClr val="002060"/>
                </a:solidFill>
                <a:latin typeface="Verdana" panose="020B0604030504040204" pitchFamily="34" charset="0"/>
              </a:rPr>
            </a:br>
            <a:r>
              <a:rPr lang="el-GR" sz="4000" b="1" dirty="0">
                <a:solidFill>
                  <a:srgbClr val="002060"/>
                </a:solidFill>
                <a:latin typeface="Verdana" panose="020B0604030504040204" pitchFamily="34" charset="0"/>
              </a:rPr>
              <a:t>ελκυστικό περιεχόμενο</a:t>
            </a:r>
            <a:endParaRPr lang="el-GR"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l-GR">
                <a:latin typeface="Corbel" panose="020B0503020204020204" pitchFamily="34" charset="0"/>
              </a:rPr>
              <a:t>Συνεχίστε να σκέφτεστε τους στόχους της εκστρατείας σας!</a:t>
            </a:r>
          </a:p>
          <a:p>
            <a:pPr lvl="1"/>
            <a:r>
              <a:rPr lang="el-GR" sz="2800">
                <a:latin typeface="Corbel" panose="020B0503020204020204" pitchFamily="34" charset="0"/>
              </a:rPr>
              <a:t>Αν στόχος σας είναι να αλληλεπιδράσετε με το ακροατήριό σας, οργανώστε περιεχόμενο που είναι αρκετά ενδιαφέρον ώστε να προκαλέσει διάλογο </a:t>
            </a:r>
          </a:p>
          <a:p>
            <a:pPr lvl="1"/>
            <a:r>
              <a:rPr lang="el-GR" sz="2800">
                <a:latin typeface="Corbel" panose="020B0503020204020204" pitchFamily="34" charset="0"/>
              </a:rPr>
              <a:t>Αν θέλετε να αναλάβει δράση το ακροατήριό σας, πώς θα το πείσετε;</a:t>
            </a:r>
          </a:p>
          <a:p>
            <a:pPr lvl="1"/>
            <a:r>
              <a:rPr lang="el-GR" sz="2800">
                <a:latin typeface="Corbel" panose="020B0503020204020204" pitchFamily="34" charset="0"/>
              </a:rPr>
              <a:t>Αν θέλετε να μάθει κάτι, μην ενεργήσετε σαν δάσκαλος</a:t>
            </a:r>
          </a:p>
          <a:p>
            <a:r>
              <a:rPr lang="el-GR">
                <a:latin typeface="Corbel" panose="020B0503020204020204" pitchFamily="34" charset="0"/>
              </a:rPr>
              <a:t>Προσφέρετε περιεχόμενο με προστιθέμενη αξία, διασκεδαστικό και ενδιαφέρον!</a:t>
            </a:r>
          </a:p>
          <a:p>
            <a:endParaRPr lang="el-GR">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824313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sz="3600" b="1">
                <a:solidFill>
                  <a:srgbClr val="002060"/>
                </a:solidFill>
                <a:latin typeface="Verdana" panose="020B0604030504040204" pitchFamily="34" charset="0"/>
              </a:rPr>
              <a:t>Καλή πρακτική</a:t>
            </a:r>
          </a:p>
        </p:txBody>
      </p:sp>
      <p:sp>
        <p:nvSpPr>
          <p:cNvPr id="3" name="Tijdelijke aanduiding voor inhoud 2"/>
          <p:cNvSpPr>
            <a:spLocks noGrp="1"/>
          </p:cNvSpPr>
          <p:nvPr>
            <p:ph idx="1"/>
          </p:nvPr>
        </p:nvSpPr>
        <p:spPr/>
        <p:txBody>
          <a:bodyPr>
            <a:normAutofit lnSpcReduction="10000"/>
          </a:bodyPr>
          <a:lstStyle/>
          <a:p>
            <a:pPr marL="0" indent="0" algn="ctr">
              <a:buNone/>
            </a:pPr>
            <a:r>
              <a:rPr lang="el-GR" b="1" dirty="0">
                <a:latin typeface="Corbel" panose="020B0503020204020204" pitchFamily="34" charset="0"/>
              </a:rPr>
              <a:t>Εξειδικεύστε το κοινό σας όσο μπορείτε</a:t>
            </a:r>
          </a:p>
          <a:p>
            <a:pPr marL="0" indent="0" algn="ctr">
              <a:buNone/>
            </a:pPr>
            <a:r>
              <a:rPr lang="el-GR" b="1" dirty="0">
                <a:latin typeface="Corbel" panose="020B0503020204020204" pitchFamily="34" charset="0"/>
              </a:rPr>
              <a:t>Βρείτε και επενδύστε σε αξιόπιστες φωνές </a:t>
            </a:r>
            <a:br>
              <a:rPr lang="el-GR" b="1" dirty="0">
                <a:latin typeface="Corbel" panose="020B0503020204020204" pitchFamily="34" charset="0"/>
              </a:rPr>
            </a:br>
            <a:r>
              <a:rPr lang="el-GR" b="1" dirty="0">
                <a:latin typeface="Corbel" panose="020B0503020204020204" pitchFamily="34" charset="0"/>
              </a:rPr>
              <a:t>(ιδιοκτήτες περιεχομένου)</a:t>
            </a:r>
          </a:p>
          <a:p>
            <a:pPr marL="0" indent="0" algn="ctr">
              <a:buNone/>
            </a:pPr>
            <a:r>
              <a:rPr lang="el-GR" b="1" dirty="0">
                <a:latin typeface="Corbel" panose="020B0503020204020204" pitchFamily="34" charset="0"/>
              </a:rPr>
              <a:t>Συνδέστε τα εντός Διαδικτύου με τα εκτός</a:t>
            </a:r>
          </a:p>
          <a:p>
            <a:pPr marL="0" indent="0" algn="ctr">
              <a:buNone/>
            </a:pPr>
            <a:r>
              <a:rPr lang="el-GR" b="1" dirty="0">
                <a:latin typeface="Corbel" panose="020B0503020204020204" pitchFamily="34" charset="0"/>
              </a:rPr>
              <a:t>Χρησιμοποιήστε μπλόγκερ και βλόγκερ</a:t>
            </a:r>
          </a:p>
          <a:p>
            <a:pPr marL="0" indent="0" algn="ctr">
              <a:buNone/>
            </a:pPr>
            <a:r>
              <a:rPr lang="el-GR" b="1" dirty="0">
                <a:latin typeface="Corbel" panose="020B0503020204020204" pitchFamily="34" charset="0"/>
              </a:rPr>
              <a:t>Αναβαθμίστε υφιστάμενες αφηγήσεις (ανακυκλώστε!)</a:t>
            </a:r>
          </a:p>
          <a:p>
            <a:pPr marL="0" indent="0" algn="ctr">
              <a:buNone/>
            </a:pPr>
            <a:r>
              <a:rPr lang="el-GR" b="1" dirty="0">
                <a:latin typeface="Corbel" panose="020B0503020204020204" pitchFamily="34" charset="0"/>
              </a:rPr>
              <a:t>Οι εικόνες και τα βίντεο έχουν το καλύτερο αποτέλεσμα</a:t>
            </a:r>
          </a:p>
          <a:p>
            <a:pPr marL="0" indent="0" algn="ctr">
              <a:buNone/>
            </a:pPr>
            <a:r>
              <a:rPr lang="el-GR" b="1" dirty="0">
                <a:latin typeface="Corbel" panose="020B0503020204020204" pitchFamily="34" charset="0"/>
              </a:rPr>
              <a:t>Το διασκεδαστικό είναι αποτελεσματικό</a:t>
            </a:r>
          </a:p>
          <a:p>
            <a:pPr marL="0" indent="0" algn="ctr">
              <a:buNone/>
            </a:pPr>
            <a:r>
              <a:rPr lang="el-GR" b="1" dirty="0">
                <a:latin typeface="Corbel" panose="020B0503020204020204" pitchFamily="34" charset="0"/>
              </a:rPr>
              <a:t>Μία δημοσίευση = καμία δημοσίευση, ένα βίντεο = κανένα βίντεο</a:t>
            </a:r>
          </a:p>
        </p:txBody>
      </p:sp>
      <p:pic>
        <p:nvPicPr>
          <p:cNvPr id="4" name="Afbeelding 3"/>
          <p:cNvPicPr/>
          <p:nvPr/>
        </p:nvPicPr>
        <p:blipFill>
          <a:blip r:embed="rId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8920325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l-GR" sz="4000" b="1">
                <a:solidFill>
                  <a:srgbClr val="002060"/>
                </a:solidFill>
                <a:latin typeface="Verdana" panose="020B0604030504040204" pitchFamily="34" charset="0"/>
              </a:rPr>
              <a:t>Τι να κάνετε και τι να μην κάνετε</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ijdelijke aanduiding voor inhoud 4"/>
          <p:cNvSpPr>
            <a:spLocks noGrp="1"/>
          </p:cNvSpPr>
          <p:nvPr>
            <p:ph idx="1"/>
          </p:nvPr>
        </p:nvSpPr>
        <p:spPr>
          <a:xfrm>
            <a:off x="5404513" y="1825625"/>
            <a:ext cx="5949287" cy="4351338"/>
          </a:xfrm>
        </p:spPr>
        <p:txBody>
          <a:bodyPr/>
          <a:lstStyle/>
          <a:p>
            <a:r>
              <a:rPr lang="el-GR">
                <a:latin typeface="Corbel" panose="020B0503020204020204" pitchFamily="34" charset="0"/>
              </a:rPr>
              <a:t>Ακροατήριο</a:t>
            </a:r>
          </a:p>
          <a:p>
            <a:r>
              <a:rPr lang="el-GR">
                <a:latin typeface="Corbel" panose="020B0503020204020204" pitchFamily="34" charset="0"/>
              </a:rPr>
              <a:t>Μέσα-δίαυλοι επικοινωνίας</a:t>
            </a:r>
          </a:p>
          <a:p>
            <a:r>
              <a:rPr lang="el-GR">
                <a:latin typeface="Corbel" panose="020B0503020204020204" pitchFamily="34" charset="0"/>
              </a:rPr>
              <a:t>Παρακολούθηση και αξιολόγηση</a:t>
            </a:r>
          </a:p>
          <a:p>
            <a:r>
              <a:rPr lang="el-GR">
                <a:latin typeface="Corbel" panose="020B0503020204020204" pitchFamily="34" charset="0"/>
              </a:rPr>
              <a:t>Έκκληση για δράση</a:t>
            </a:r>
          </a:p>
          <a:p>
            <a:r>
              <a:rPr lang="el-GR">
                <a:latin typeface="Corbel" panose="020B0503020204020204" pitchFamily="34" charset="0"/>
              </a:rPr>
              <a:t>Παρέμβαση</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890" y="1644347"/>
            <a:ext cx="3140489" cy="4598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69604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Ovaal 4"/>
          <p:cNvSpPr/>
          <p:nvPr/>
        </p:nvSpPr>
        <p:spPr>
          <a:xfrm>
            <a:off x="6504318" y="-189781"/>
            <a:ext cx="6245524" cy="3550551"/>
          </a:xfrm>
          <a:prstGeom prst="ellipse">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p:cNvSpPr/>
          <p:nvPr/>
        </p:nvSpPr>
        <p:spPr>
          <a:xfrm>
            <a:off x="1800897" y="4364966"/>
            <a:ext cx="2029232" cy="1296501"/>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p:cNvSpPr/>
          <p:nvPr/>
        </p:nvSpPr>
        <p:spPr>
          <a:xfrm>
            <a:off x="4240503" y="3012182"/>
            <a:ext cx="3498339" cy="1642296"/>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1742537" y="5773438"/>
            <a:ext cx="4761781" cy="954107"/>
          </a:xfrm>
          <a:prstGeom prst="rect">
            <a:avLst/>
          </a:prstGeom>
          <a:noFill/>
        </p:spPr>
        <p:txBody>
          <a:bodyPr wrap="square" rtlCol="0">
            <a:spAutoFit/>
          </a:bodyPr>
          <a:lstStyle/>
          <a:p>
            <a:r>
              <a:rPr lang="el-GR" sz="2800" b="1" dirty="0">
                <a:latin typeface="Corbel" panose="020B0503020204020204" pitchFamily="34" charset="0"/>
              </a:rPr>
              <a:t>Βήμα 1</a:t>
            </a:r>
            <a:r>
              <a:rPr lang="el-GR" dirty="0"/>
              <a:t> </a:t>
            </a:r>
            <a:r>
              <a:rPr lang="el-GR" sz="2800" dirty="0">
                <a:latin typeface="Corbel" panose="020B0503020204020204" pitchFamily="34" charset="0"/>
              </a:rPr>
              <a:t>Κινητοποιήστε </a:t>
            </a:r>
            <a:br>
              <a:rPr lang="el-GR" sz="2800" dirty="0">
                <a:latin typeface="Corbel" panose="020B0503020204020204" pitchFamily="34" charset="0"/>
              </a:rPr>
            </a:br>
            <a:r>
              <a:rPr lang="el-GR" sz="2800" dirty="0">
                <a:latin typeface="Corbel" panose="020B0503020204020204" pitchFamily="34" charset="0"/>
              </a:rPr>
              <a:t>το δίκτυό σας</a:t>
            </a:r>
          </a:p>
        </p:txBody>
      </p:sp>
      <p:sp>
        <p:nvSpPr>
          <p:cNvPr id="9" name="Tekstvak 8"/>
          <p:cNvSpPr txBox="1"/>
          <p:nvPr/>
        </p:nvSpPr>
        <p:spPr>
          <a:xfrm>
            <a:off x="8149216" y="3432702"/>
            <a:ext cx="3906527" cy="954107"/>
          </a:xfrm>
          <a:prstGeom prst="rect">
            <a:avLst/>
          </a:prstGeom>
          <a:noFill/>
        </p:spPr>
        <p:txBody>
          <a:bodyPr wrap="square" rtlCol="0">
            <a:spAutoFit/>
          </a:bodyPr>
          <a:lstStyle/>
          <a:p>
            <a:r>
              <a:rPr lang="el-GR" sz="2800" b="1" dirty="0">
                <a:latin typeface="Corbel" panose="020B0503020204020204" pitchFamily="34" charset="0"/>
              </a:rPr>
              <a:t>Βήμα 3</a:t>
            </a:r>
            <a:r>
              <a:rPr lang="el-GR" dirty="0"/>
              <a:t> </a:t>
            </a:r>
            <a:r>
              <a:rPr lang="el-GR" sz="2800" dirty="0">
                <a:latin typeface="Corbel" panose="020B0503020204020204" pitchFamily="34" charset="0"/>
              </a:rPr>
              <a:t>Διευρύνετε </a:t>
            </a:r>
            <a:br>
              <a:rPr lang="el-GR" sz="2800" dirty="0">
                <a:latin typeface="Corbel" panose="020B0503020204020204" pitchFamily="34" charset="0"/>
              </a:rPr>
            </a:br>
            <a:r>
              <a:rPr lang="el-GR" sz="2800" dirty="0">
                <a:latin typeface="Corbel" panose="020B0503020204020204" pitchFamily="34" charset="0"/>
              </a:rPr>
              <a:t>το ακροατήριό σας</a:t>
            </a:r>
          </a:p>
        </p:txBody>
      </p:sp>
      <p:sp>
        <p:nvSpPr>
          <p:cNvPr id="10" name="Tekstvak 9"/>
          <p:cNvSpPr txBox="1"/>
          <p:nvPr/>
        </p:nvSpPr>
        <p:spPr>
          <a:xfrm>
            <a:off x="4240503" y="4776652"/>
            <a:ext cx="6263667" cy="523220"/>
          </a:xfrm>
          <a:prstGeom prst="rect">
            <a:avLst/>
          </a:prstGeom>
          <a:noFill/>
        </p:spPr>
        <p:txBody>
          <a:bodyPr wrap="square" rtlCol="0">
            <a:spAutoFit/>
          </a:bodyPr>
          <a:lstStyle/>
          <a:p>
            <a:r>
              <a:rPr lang="el-GR" sz="2800" b="1" dirty="0">
                <a:latin typeface="Corbel" panose="020B0503020204020204" pitchFamily="34" charset="0"/>
              </a:rPr>
              <a:t>Βήμα 2</a:t>
            </a:r>
            <a:r>
              <a:rPr lang="el-GR" dirty="0"/>
              <a:t> </a:t>
            </a:r>
            <a:r>
              <a:rPr lang="el-GR" sz="2800" dirty="0">
                <a:latin typeface="Corbel" panose="020B0503020204020204" pitchFamily="34" charset="0"/>
              </a:rPr>
              <a:t>Βρείτε φίλους και υποστηρικτές</a:t>
            </a:r>
          </a:p>
        </p:txBody>
      </p:sp>
      <p:sp>
        <p:nvSpPr>
          <p:cNvPr id="2" name="Titel 1"/>
          <p:cNvSpPr>
            <a:spLocks noGrp="1"/>
          </p:cNvSpPr>
          <p:nvPr>
            <p:ph type="title"/>
          </p:nvPr>
        </p:nvSpPr>
        <p:spPr/>
        <p:txBody>
          <a:bodyPr>
            <a:normAutofit/>
          </a:bodyPr>
          <a:lstStyle/>
          <a:p>
            <a:r>
              <a:rPr lang="el-GR" altLang="nl-NL" sz="4000" b="1" dirty="0">
                <a:solidFill>
                  <a:srgbClr val="002060"/>
                </a:solidFill>
                <a:latin typeface="Verdana" panose="020B0604030504040204" pitchFamily="34" charset="0"/>
              </a:rPr>
              <a:t>Επικοινωνία στο Διαδίκτυο</a:t>
            </a:r>
            <a:endParaRPr lang="el-GR"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0791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870" y="365125"/>
            <a:ext cx="11986260" cy="1325563"/>
          </a:xfrm>
        </p:spPr>
        <p:txBody>
          <a:bodyPr>
            <a:normAutofit/>
          </a:bodyPr>
          <a:lstStyle/>
          <a:p>
            <a:pPr marL="0" indent="0" algn="ctr"/>
            <a:r>
              <a:rPr lang="el-GR" sz="4000" b="1" dirty="0">
                <a:solidFill>
                  <a:srgbClr val="002060"/>
                </a:solidFill>
                <a:latin typeface="Verdana" panose="020B0604030504040204" pitchFamily="34" charset="0"/>
              </a:rPr>
              <a:t>Οργανικό/πληρωμένο ακροατήριο</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130"/>
          <a:stretch/>
        </p:blipFill>
        <p:spPr bwMode="auto">
          <a:xfrm>
            <a:off x="0" y="1425406"/>
            <a:ext cx="12192000" cy="600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55840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a:solidFill>
                  <a:srgbClr val="002060"/>
                </a:solidFill>
                <a:latin typeface="Verdana" panose="020B0604030504040204" pitchFamily="34" charset="0"/>
              </a:rPr>
              <a:t>Βρίσκεστε στον σωστό δρόμο;</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787" y="1574005"/>
            <a:ext cx="8039103" cy="4829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Afbeelding 13"/>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42583517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500062"/>
            <a:ext cx="10515600" cy="1325563"/>
          </a:xfrm>
        </p:spPr>
        <p:txBody>
          <a:bodyPr/>
          <a:lstStyle/>
          <a:p>
            <a:r>
              <a:rPr lang="el-GR" sz="4000" b="1">
                <a:solidFill>
                  <a:srgbClr val="002060"/>
                </a:solidFill>
                <a:latin typeface="Verdana" panose="020B0604030504040204" pitchFamily="34" charset="0"/>
              </a:rPr>
              <a:t>Άσκηση</a:t>
            </a:r>
          </a:p>
        </p:txBody>
      </p:sp>
      <p:sp>
        <p:nvSpPr>
          <p:cNvPr id="3" name="Tijdelijke aanduiding voor inhoud 2"/>
          <p:cNvSpPr>
            <a:spLocks noGrp="1"/>
          </p:cNvSpPr>
          <p:nvPr>
            <p:ph idx="1"/>
          </p:nvPr>
        </p:nvSpPr>
        <p:spPr/>
        <p:txBody>
          <a:bodyPr/>
          <a:lstStyle/>
          <a:p>
            <a:pPr marL="0" indent="0" algn="ctr">
              <a:buNone/>
            </a:pPr>
            <a:r>
              <a:rPr lang="el-GR">
                <a:latin typeface="Corbel" panose="020B0503020204020204" pitchFamily="34" charset="0"/>
              </a:rPr>
              <a:t>Χωριστείτε σε τρεις ομάδες και αρχίστε να εξερευνάτε…</a:t>
            </a:r>
          </a:p>
          <a:p>
            <a:pPr marL="0" indent="0" algn="ctr">
              <a:buNone/>
            </a:pPr>
            <a:r>
              <a:rPr lang="el-GR" b="1">
                <a:latin typeface="Corbel" panose="020B0503020204020204" pitchFamily="34" charset="0"/>
              </a:rPr>
              <a:t>Ομάδα 1 &gt; Τα 10 βασικά στοιχεία του YouTube</a:t>
            </a:r>
          </a:p>
          <a:p>
            <a:pPr marL="0" indent="0" algn="ctr">
              <a:buNone/>
            </a:pPr>
            <a:r>
              <a:rPr lang="el-GR" b="1">
                <a:latin typeface="Corbel" panose="020B0503020204020204" pitchFamily="34" charset="0"/>
              </a:rPr>
              <a:t>Ομάδα 2 &gt; Κατευθυντήριες οδηγίες του Facebook για ΜΚΟ</a:t>
            </a:r>
          </a:p>
          <a:p>
            <a:pPr marL="0" indent="0" algn="ctr">
              <a:buNone/>
            </a:pPr>
            <a:r>
              <a:rPr lang="el-GR" b="1">
                <a:latin typeface="Corbel" panose="020B0503020204020204" pitchFamily="34" charset="0"/>
              </a:rPr>
              <a:t>Ομάδα 3 &gt; Εγχειρίδιο του Twitter για εκστρατείες ΜΚΟ</a:t>
            </a:r>
          </a:p>
          <a:p>
            <a:pPr marL="0" indent="0" algn="ctr">
              <a:buNone/>
            </a:pPr>
            <a:endParaRPr lang="el-GR">
              <a:latin typeface="Corbel" panose="020B0503020204020204" pitchFamily="34" charset="0"/>
            </a:endParaRPr>
          </a:p>
          <a:p>
            <a:pPr marL="0" indent="0" algn="ctr">
              <a:buNone/>
            </a:pPr>
            <a:r>
              <a:rPr lang="el-GR">
                <a:latin typeface="Corbel" panose="020B0503020204020204" pitchFamily="34" charset="0"/>
              </a:rPr>
              <a:t>Εκθέστε τα ευρήματά σας στην τάξη</a:t>
            </a:r>
          </a:p>
          <a:p>
            <a:pPr marL="0" indent="0" algn="ctr">
              <a:buNone/>
            </a:pPr>
            <a:r>
              <a:rPr lang="el-GR">
                <a:latin typeface="Corbel" panose="020B0503020204020204" pitchFamily="34" charset="0"/>
              </a:rPr>
              <a:t>Τι είδατε, τι σας άρεσε;</a:t>
            </a:r>
          </a:p>
        </p:txBody>
      </p:sp>
      <p:pic>
        <p:nvPicPr>
          <p:cNvPr id="4" name="Afbeelding 3"/>
          <p:cNvPicPr/>
          <p:nvPr/>
        </p:nvPicPr>
        <p:blipFill>
          <a:blip r:embed="rId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0155369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3656964" y="255950"/>
            <a:ext cx="4904105" cy="6341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82368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tretch>
            <a:fillRect/>
          </a:stretch>
        </p:blipFill>
        <p:spPr>
          <a:xfrm>
            <a:off x="1245640" y="386390"/>
            <a:ext cx="9828309" cy="5078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337049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el-GR" sz="4000" b="1">
                <a:solidFill>
                  <a:srgbClr val="002060"/>
                </a:solidFill>
                <a:latin typeface="Verdana" panose="020B0604030504040204" pitchFamily="34" charset="0"/>
              </a:rPr>
              <a:t>10 βασικά στοιχεία</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387" y="1344491"/>
            <a:ext cx="6191135" cy="511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fbeelding 11"/>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1" name="Tekstvak 10"/>
          <p:cNvSpPr txBox="1"/>
          <p:nvPr/>
        </p:nvSpPr>
        <p:spPr>
          <a:xfrm>
            <a:off x="63045" y="6353513"/>
            <a:ext cx="3168869" cy="461665"/>
          </a:xfrm>
          <a:prstGeom prst="rect">
            <a:avLst/>
          </a:prstGeom>
          <a:noFill/>
        </p:spPr>
        <p:txBody>
          <a:bodyPr wrap="square" rtlCol="0">
            <a:spAutoFit/>
          </a:bodyPr>
          <a:lstStyle/>
          <a:p>
            <a:r>
              <a:rPr lang="el-GR" sz="2400"/>
              <a:t>Bit.ly/10fundamentals</a:t>
            </a:r>
          </a:p>
        </p:txBody>
      </p:sp>
      <p:pic>
        <p:nvPicPr>
          <p:cNvPr id="7"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174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el-GR" sz="4000">
                <a:latin typeface="Corbel" panose="020B0503020204020204" pitchFamily="34" charset="0"/>
              </a:rPr>
              <a:t>«1 δισεκατομμύριο φωτογραφίες </a:t>
            </a:r>
          </a:p>
          <a:p>
            <a:pPr marL="0" indent="0">
              <a:buNone/>
            </a:pPr>
            <a:r>
              <a:rPr lang="el-GR" sz="4000">
                <a:latin typeface="Corbel" panose="020B0503020204020204" pitchFamily="34" charset="0"/>
              </a:rPr>
              <a:t>ανεβαίνουν στο Facebook κάθε μέρα»</a:t>
            </a:r>
          </a:p>
          <a:p>
            <a:pPr marL="0" indent="0">
              <a:buNone/>
            </a:pPr>
            <a:endParaRPr lang="el-GR" sz="4000">
              <a:latin typeface="Corbel" panose="020B0503020204020204" pitchFamily="34" charset="0"/>
            </a:endParaRPr>
          </a:p>
          <a:p>
            <a:pPr marL="0" indent="0">
              <a:buNone/>
            </a:pPr>
            <a:endParaRPr lang="el-GR" sz="4000">
              <a:latin typeface="Corbel" panose="020B0503020204020204" pitchFamily="34" charset="0"/>
            </a:endParaRPr>
          </a:p>
          <a:p>
            <a:pPr marL="0" indent="0">
              <a:buNone/>
            </a:pPr>
            <a:endParaRPr lang="el-GR" sz="400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3548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el-GR" sz="4000" b="1">
                <a:solidFill>
                  <a:srgbClr val="002060"/>
                </a:solidFill>
                <a:latin typeface="Verdana" panose="020B0604030504040204" pitchFamily="34" charset="0"/>
              </a:rPr>
              <a:t>Αναστοχασμός</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952901" y="2000250"/>
            <a:ext cx="10400899" cy="4351338"/>
          </a:xfrm>
        </p:spPr>
        <p:txBody>
          <a:bodyPr/>
          <a:lstStyle/>
          <a:p>
            <a:pPr marL="0" indent="0" algn="ctr">
              <a:buNone/>
            </a:pPr>
            <a:r>
              <a:rPr lang="el-GR">
                <a:latin typeface="Corbel" panose="020B0503020204020204" pitchFamily="34" charset="0"/>
              </a:rPr>
              <a:t>Σκεφτείτε για 1 λεπτό</a:t>
            </a:r>
          </a:p>
          <a:p>
            <a:pPr marL="0" indent="0" algn="ctr">
              <a:buNone/>
            </a:pPr>
            <a:r>
              <a:rPr lang="el-GR" b="1">
                <a:latin typeface="Corbel" panose="020B0503020204020204" pitchFamily="34" charset="0"/>
              </a:rPr>
              <a:t>Πώς θα περιγράφατε την ουσία όσων μάθατε σήμερα;</a:t>
            </a:r>
          </a:p>
          <a:p>
            <a:pPr marL="0" indent="0" algn="ctr">
              <a:buNone/>
            </a:pPr>
            <a:r>
              <a:rPr lang="el-GR">
                <a:latin typeface="Corbel" panose="020B0503020204020204" pitchFamily="34" charset="0"/>
              </a:rPr>
              <a:t>Επιλέξτε 1 λέξη μόνο</a:t>
            </a:r>
          </a:p>
          <a:p>
            <a:endParaRPr lang="el-GR" b="1"/>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259479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a:solidFill>
                  <a:srgbClr val="002060"/>
                </a:solidFill>
                <a:latin typeface="Verdana" panose="020B0604030504040204" pitchFamily="34" charset="0"/>
              </a:rPr>
              <a:t>Συνεργασίες </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l-GR">
                <a:latin typeface="Corbel" panose="020B0503020204020204" pitchFamily="34" charset="0"/>
              </a:rPr>
              <a:t>Συνάντηση αστραπή! </a:t>
            </a:r>
          </a:p>
          <a:p>
            <a:pPr marL="0" indent="0" algn="ctr">
              <a:buNone/>
            </a:pPr>
            <a:r>
              <a:rPr lang="el-GR" b="1">
                <a:latin typeface="Corbel" panose="020B0503020204020204" pitchFamily="34" charset="0"/>
              </a:rPr>
              <a:t>Αναζητήστε στην αίθουσα πιθανούς εταίρους</a:t>
            </a:r>
          </a:p>
          <a:p>
            <a:pPr marL="0" indent="0" algn="ctr">
              <a:buNone/>
            </a:pPr>
            <a:r>
              <a:rPr lang="el-GR" b="1">
                <a:latin typeface="Corbel" panose="020B0503020204020204" pitchFamily="34" charset="0"/>
              </a:rPr>
              <a:t>Συνάψτε πρόχειρες συμφωνίες περαιτέρω συνεργασίας</a:t>
            </a:r>
          </a:p>
          <a:p>
            <a:pPr marL="0" indent="0" algn="ctr">
              <a:buNone/>
            </a:pPr>
            <a:r>
              <a:rPr lang="el-GR">
                <a:latin typeface="Corbel" panose="020B0503020204020204" pitchFamily="34" charset="0"/>
              </a:rPr>
              <a:t>20 λεπτά</a:t>
            </a:r>
          </a:p>
          <a:p>
            <a:pPr marL="0" indent="0" algn="ctr">
              <a:buNone/>
            </a:pPr>
            <a:endParaRPr lang="el-GR" b="1">
              <a:latin typeface="Corbel" panose="020B0503020204020204" pitchFamily="34" charset="0"/>
            </a:endParaRPr>
          </a:p>
          <a:p>
            <a:pPr marL="0" indent="0" algn="ctr">
              <a:buNone/>
            </a:pPr>
            <a:endParaRPr lang="el-GR" b="1">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865118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a:solidFill>
                  <a:srgbClr val="002060"/>
                </a:solidFill>
                <a:latin typeface="Verdana" panose="020B0604030504040204" pitchFamily="34" charset="0"/>
              </a:rPr>
              <a:t>Καλή επιστροφή στο σπίτι</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l-GR" b="1">
                <a:latin typeface="Corbel" panose="020B0503020204020204" pitchFamily="34" charset="0"/>
              </a:rPr>
              <a:t>Radicalisation Awareness Network</a:t>
            </a:r>
          </a:p>
          <a:p>
            <a:pPr marL="0" indent="0" algn="ctr">
              <a:buNone/>
            </a:pPr>
            <a:r>
              <a:rPr lang="el-GR">
                <a:latin typeface="Corbel" panose="020B0503020204020204" pitchFamily="34" charset="0"/>
              </a:rPr>
              <a:t>Wim Klei – w.klei@radaradvies.nl +31 6 4229 7277</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ekstvak 4"/>
          <p:cNvSpPr txBox="1"/>
          <p:nvPr/>
        </p:nvSpPr>
        <p:spPr>
          <a:xfrm>
            <a:off x="895350" y="4152900"/>
            <a:ext cx="10477500" cy="1384995"/>
          </a:xfrm>
          <a:prstGeom prst="rect">
            <a:avLst/>
          </a:prstGeom>
          <a:solidFill>
            <a:schemeClr val="accent4">
              <a:lumMod val="20000"/>
              <a:lumOff val="80000"/>
            </a:schemeClr>
          </a:solidFill>
        </p:spPr>
        <p:txBody>
          <a:bodyPr wrap="square" rtlCol="0">
            <a:spAutoFit/>
          </a:bodyPr>
          <a:lstStyle/>
          <a:p>
            <a:pPr algn="ctr"/>
            <a:r>
              <a:rPr lang="el-GR" sz="2800" b="1">
                <a:latin typeface="Corbel" panose="020B0503020204020204" pitchFamily="34" charset="0"/>
              </a:rPr>
              <a:t>Αξιολόγηση</a:t>
            </a:r>
          </a:p>
          <a:p>
            <a:pPr algn="ctr"/>
            <a:r>
              <a:rPr lang="el-GR" sz="2800">
                <a:latin typeface="Corbel" panose="020B0503020204020204" pitchFamily="34" charset="0"/>
              </a:rPr>
              <a:t>Συμπληρώστε το έντυπο αξιολόγησης που θα λάβετε με ιμέιλ</a:t>
            </a:r>
          </a:p>
          <a:p>
            <a:pPr algn="ctr"/>
            <a:r>
              <a:rPr lang="el-GR" sz="2800">
                <a:latin typeface="Corbel" panose="020B0503020204020204" pitchFamily="34" charset="0"/>
              </a:rPr>
              <a:t>Ευχαριστούμε</a:t>
            </a:r>
          </a:p>
        </p:txBody>
      </p:sp>
    </p:spTree>
    <p:extLst>
      <p:ext uri="{BB962C8B-B14F-4D97-AF65-F5344CB8AC3E}">
        <p14:creationId xmlns:p14="http://schemas.microsoft.com/office/powerpoint/2010/main" val="19738868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a:t>Υπόλοιπες διαφάνειες για τη δημιουργία ικανοτήτων</a:t>
            </a: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38522471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80010" y="365125"/>
            <a:ext cx="12051030" cy="1325563"/>
          </a:xfrm>
        </p:spPr>
        <p:txBody>
          <a:bodyPr>
            <a:normAutofit/>
          </a:bodyPr>
          <a:lstStyle/>
          <a:p>
            <a:r>
              <a:rPr lang="el-GR" sz="4000" b="1" dirty="0">
                <a:solidFill>
                  <a:srgbClr val="002060"/>
                </a:solidFill>
                <a:latin typeface="Verdana" panose="020B0604030504040204" pitchFamily="34" charset="0"/>
              </a:rPr>
              <a:t>Πώς τα πάτε στη διεξαγωγή εκστρατειών;</a:t>
            </a:r>
            <a:endParaRPr lang="el-GR"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val="19465525"/>
              </p:ext>
            </p:extLst>
          </p:nvPr>
        </p:nvGraphicFramePr>
        <p:xfrm>
          <a:off x="0" y="1690052"/>
          <a:ext cx="12170544" cy="5167948"/>
        </p:xfrm>
        <a:graphic>
          <a:graphicData uri="http://schemas.openxmlformats.org/drawingml/2006/table">
            <a:tbl>
              <a:tblPr firstRow="1" bandRow="1">
                <a:tableStyleId>{5C22544A-7EE6-4342-B048-85BDC9FD1C3A}</a:tableStyleId>
              </a:tblPr>
              <a:tblGrid>
                <a:gridCol w="4056848">
                  <a:extLst>
                    <a:ext uri="{9D8B030D-6E8A-4147-A177-3AD203B41FA5}">
                      <a16:colId xmlns:a16="http://schemas.microsoft.com/office/drawing/2014/main" val="20000"/>
                    </a:ext>
                  </a:extLst>
                </a:gridCol>
                <a:gridCol w="4056848">
                  <a:extLst>
                    <a:ext uri="{9D8B030D-6E8A-4147-A177-3AD203B41FA5}">
                      <a16:colId xmlns:a16="http://schemas.microsoft.com/office/drawing/2014/main" val="20001"/>
                    </a:ext>
                  </a:extLst>
                </a:gridCol>
                <a:gridCol w="4056848">
                  <a:extLst>
                    <a:ext uri="{9D8B030D-6E8A-4147-A177-3AD203B41FA5}">
                      <a16:colId xmlns:a16="http://schemas.microsoft.com/office/drawing/2014/main" val="20002"/>
                    </a:ext>
                  </a:extLst>
                </a:gridCol>
              </a:tblGrid>
              <a:tr h="2516188">
                <a:tc>
                  <a:txBody>
                    <a:bodyPr/>
                    <a:lstStyle/>
                    <a:p>
                      <a:pPr algn="ctr"/>
                      <a:endParaRPr lang="el-GR" sz="2800" b="1" i="1" dirty="0">
                        <a:solidFill>
                          <a:srgbClr val="002060"/>
                        </a:solidFill>
                        <a:latin typeface="Corbel" panose="020B0503020204020204" pitchFamily="34" charset="0"/>
                      </a:endParaRPr>
                    </a:p>
                    <a:p>
                      <a:pPr algn="ctr"/>
                      <a:r>
                        <a:rPr lang="el-GR" sz="2800" b="1" i="1" u="sng" dirty="0">
                          <a:solidFill>
                            <a:srgbClr val="002060"/>
                          </a:solidFill>
                          <a:latin typeface="Corbel" panose="020B0503020204020204" pitchFamily="34" charset="0"/>
                        </a:rPr>
                        <a:t>Εσωτερικοί</a:t>
                      </a:r>
                    </a:p>
                    <a:p>
                      <a:pPr algn="ctr"/>
                      <a:r>
                        <a:rPr lang="el-GR" sz="2800" b="1" i="1" dirty="0">
                          <a:solidFill>
                            <a:srgbClr val="002060"/>
                          </a:solidFill>
                          <a:latin typeface="Corbel" panose="020B0503020204020204" pitchFamily="34" charset="0"/>
                        </a:rPr>
                        <a:t>Μπορείτε να επηρεάσετε </a:t>
                      </a:r>
                    </a:p>
                    <a:p>
                      <a:pPr algn="ctr"/>
                      <a:r>
                        <a:rPr lang="el-GR" sz="2800" b="1" i="1" dirty="0">
                          <a:solidFill>
                            <a:srgbClr val="002060"/>
                          </a:solidFill>
                          <a:latin typeface="Corbel" panose="020B0503020204020204" pitchFamily="34" charset="0"/>
                        </a:rPr>
                        <a:t>αυτούς τους παράγοντες ευκολότερα</a:t>
                      </a:r>
                    </a:p>
                  </a:txBody>
                  <a:tcPr>
                    <a:lnR w="38100" cap="flat" cmpd="sng" algn="ctr">
                      <a:solidFill>
                        <a:schemeClr val="tx1"/>
                      </a:solidFill>
                      <a:prstDash val="solid"/>
                      <a:round/>
                      <a:headEnd type="none" w="med" len="med"/>
                      <a:tailEnd type="none" w="med" len="med"/>
                    </a:lnR>
                    <a:noFill/>
                  </a:tcPr>
                </a:tc>
                <a:tc>
                  <a:txBody>
                    <a:bodyPr/>
                    <a:lstStyle/>
                    <a:p>
                      <a:r>
                        <a:rPr lang="el-GR" sz="4000" b="1">
                          <a:solidFill>
                            <a:schemeClr val="tx1"/>
                          </a:solidFill>
                          <a:latin typeface="Corbel" panose="020B0503020204020204" pitchFamily="34" charset="0"/>
                        </a:rPr>
                        <a:t>Δυνάμεις</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l-GR" sz="4000" b="1">
                          <a:solidFill>
                            <a:schemeClr val="tx1"/>
                          </a:solidFill>
                          <a:latin typeface="Corbel" panose="020B0503020204020204" pitchFamily="34" charset="0"/>
                        </a:rPr>
                        <a:t>Αδυναμίες</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516188">
                <a:tc>
                  <a:txBody>
                    <a:bodyPr/>
                    <a:lstStyle/>
                    <a:p>
                      <a:pPr algn="ctr"/>
                      <a:endParaRPr lang="el-GR" sz="2800" b="1" i="1">
                        <a:solidFill>
                          <a:srgbClr val="002060"/>
                        </a:solidFill>
                        <a:latin typeface="Corbel" panose="020B0503020204020204" pitchFamily="34" charset="0"/>
                      </a:endParaRPr>
                    </a:p>
                    <a:p>
                      <a:pPr algn="ctr"/>
                      <a:r>
                        <a:rPr lang="el-GR" sz="2800" b="1" i="1" u="sng">
                          <a:solidFill>
                            <a:srgbClr val="002060"/>
                          </a:solidFill>
                          <a:latin typeface="Corbel" panose="020B0503020204020204" pitchFamily="34" charset="0"/>
                        </a:rPr>
                        <a:t>Εξωτερικοί</a:t>
                      </a:r>
                    </a:p>
                    <a:p>
                      <a:pPr algn="ctr"/>
                      <a:r>
                        <a:rPr lang="el-GR" sz="2800" b="1" i="1">
                          <a:solidFill>
                            <a:srgbClr val="002060"/>
                          </a:solidFill>
                          <a:latin typeface="Corbel" panose="020B0503020204020204" pitchFamily="34" charset="0"/>
                        </a:rPr>
                        <a:t>Δεν μπορείτε να επηρεάσετε αυτούς τους παράγοντες εύκολα</a:t>
                      </a:r>
                    </a:p>
                    <a:p>
                      <a:pPr algn="ctr"/>
                      <a:endParaRPr lang="el-GR" sz="2800" b="1" i="1" baseline="0">
                        <a:solidFill>
                          <a:srgbClr val="002060"/>
                        </a:solidFill>
                        <a:latin typeface="Corbel" panose="020B0503020204020204" pitchFamily="34" charset="0"/>
                      </a:endParaRPr>
                    </a:p>
                  </a:txBody>
                  <a:tcPr>
                    <a:lnR w="38100" cap="flat" cmpd="sng" algn="ctr">
                      <a:solidFill>
                        <a:schemeClr val="tx1"/>
                      </a:solidFill>
                      <a:prstDash val="solid"/>
                      <a:round/>
                      <a:headEnd type="none" w="med" len="med"/>
                      <a:tailEnd type="none" w="med" len="med"/>
                    </a:lnR>
                    <a:noFill/>
                  </a:tcPr>
                </a:tc>
                <a:tc>
                  <a:txBody>
                    <a:bodyPr/>
                    <a:lstStyle/>
                    <a:p>
                      <a:r>
                        <a:rPr lang="el-GR" sz="4000" b="1">
                          <a:solidFill>
                            <a:schemeClr val="tx1"/>
                          </a:solidFill>
                          <a:latin typeface="Corbel" panose="020B0503020204020204" pitchFamily="34" charset="0"/>
                        </a:rPr>
                        <a:t>Ευκαιρίες</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l-GR" sz="4000" b="1" dirty="0">
                          <a:solidFill>
                            <a:schemeClr val="tx1"/>
                          </a:solidFill>
                          <a:latin typeface="Corbel" panose="020B0503020204020204" pitchFamily="34" charset="0"/>
                        </a:rPr>
                        <a:t>Απειλές</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549313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sz="4000" b="1">
                <a:solidFill>
                  <a:srgbClr val="002060"/>
                </a:solidFill>
                <a:latin typeface="Verdana" panose="020B0604030504040204" pitchFamily="34" charset="0"/>
              </a:rPr>
              <a:t>Ζητήστε βοήθεια. Συνεργαστείτε. Φερθείτε έξυπνα. </a:t>
            </a:r>
          </a:p>
        </p:txBody>
      </p:sp>
      <p:sp>
        <p:nvSpPr>
          <p:cNvPr id="3" name="Tijdelijke aanduiding voor inhoud 2"/>
          <p:cNvSpPr>
            <a:spLocks noGrp="1"/>
          </p:cNvSpPr>
          <p:nvPr>
            <p:ph idx="1"/>
          </p:nvPr>
        </p:nvSpPr>
        <p:spPr>
          <a:xfrm>
            <a:off x="838200" y="1825625"/>
            <a:ext cx="10515600" cy="4617216"/>
          </a:xfrm>
        </p:spPr>
        <p:txBody>
          <a:bodyPr>
            <a:normAutofit fontScale="92500" lnSpcReduction="20000"/>
          </a:bodyPr>
          <a:lstStyle/>
          <a:p>
            <a:pPr marL="0" indent="0">
              <a:buNone/>
            </a:pPr>
            <a:r>
              <a:rPr lang="el-GR" b="1">
                <a:latin typeface="Corbel" panose="020B0503020204020204" pitchFamily="34" charset="0"/>
              </a:rPr>
              <a:t>Πολιτική κοινωνικής ευθύνης και προγράμματα στήριξης</a:t>
            </a:r>
          </a:p>
          <a:p>
            <a:pPr>
              <a:buFont typeface="Wingdings" panose="05000000000000000000" pitchFamily="2" charset="2"/>
              <a:buChar char="§"/>
            </a:pPr>
            <a:r>
              <a:rPr lang="el-GR">
                <a:latin typeface="Corbel" panose="020B0503020204020204" pitchFamily="34" charset="0"/>
              </a:rPr>
              <a:t>Γραφεία μάρκετινγκ, </a:t>
            </a:r>
          </a:p>
          <a:p>
            <a:pPr>
              <a:buFont typeface="Wingdings" panose="05000000000000000000" pitchFamily="2" charset="2"/>
              <a:buChar char="§"/>
            </a:pPr>
            <a:r>
              <a:rPr lang="el-GR">
                <a:latin typeface="Corbel" panose="020B0503020204020204" pitchFamily="34" charset="0"/>
              </a:rPr>
              <a:t>γραφεία δημοσίων σχέσεων, </a:t>
            </a:r>
          </a:p>
          <a:p>
            <a:pPr>
              <a:buFont typeface="Wingdings" panose="05000000000000000000" pitchFamily="2" charset="2"/>
              <a:buChar char="§"/>
            </a:pPr>
            <a:r>
              <a:rPr lang="el-GR">
                <a:latin typeface="Corbel" panose="020B0503020204020204" pitchFamily="34" charset="0"/>
              </a:rPr>
              <a:t>επιχειρήσεις μέσων κοινωνικής δικτύωσης</a:t>
            </a:r>
          </a:p>
          <a:p>
            <a:pPr marL="0" indent="0">
              <a:buNone/>
            </a:pPr>
            <a:r>
              <a:rPr lang="el-GR" b="1">
                <a:latin typeface="Corbel" panose="020B0503020204020204" pitchFamily="34" charset="0"/>
              </a:rPr>
              <a:t>Δωρεάν δημοσιότητα</a:t>
            </a:r>
          </a:p>
          <a:p>
            <a:pPr>
              <a:buFont typeface="Wingdings" panose="05000000000000000000" pitchFamily="2" charset="2"/>
              <a:buChar char="§"/>
            </a:pPr>
            <a:r>
              <a:rPr lang="el-GR">
                <a:latin typeface="Corbel" panose="020B0503020204020204" pitchFamily="34" charset="0"/>
              </a:rPr>
              <a:t>Δημοσιογράφοι, επαγγελματίες της επικοινωνίας</a:t>
            </a:r>
          </a:p>
          <a:p>
            <a:pPr>
              <a:buFont typeface="Wingdings" panose="05000000000000000000" pitchFamily="2" charset="2"/>
              <a:buChar char="§"/>
            </a:pPr>
            <a:r>
              <a:rPr lang="el-GR">
                <a:latin typeface="Corbel" panose="020B0503020204020204" pitchFamily="34" charset="0"/>
              </a:rPr>
              <a:t>Παραδοσιακά ΜΜΕ</a:t>
            </a:r>
          </a:p>
          <a:p>
            <a:pPr marL="0" indent="0">
              <a:buNone/>
            </a:pPr>
            <a:r>
              <a:rPr lang="el-GR" b="1">
                <a:latin typeface="Corbel" panose="020B0503020204020204" pitchFamily="34" charset="0"/>
              </a:rPr>
              <a:t>Συνεργασία με εταίρους σαν εσάς</a:t>
            </a:r>
          </a:p>
          <a:p>
            <a:pPr>
              <a:buFont typeface="Wingdings" panose="05000000000000000000" pitchFamily="2" charset="2"/>
              <a:buChar char="§"/>
            </a:pPr>
            <a:r>
              <a:rPr lang="el-GR">
                <a:latin typeface="Corbel" panose="020B0503020204020204" pitchFamily="34" charset="0"/>
              </a:rPr>
              <a:t>Συμβολή σε εκδηλώσεις εκτός Διαδικτύου</a:t>
            </a:r>
          </a:p>
          <a:p>
            <a:pPr>
              <a:buFont typeface="Wingdings" panose="05000000000000000000" pitchFamily="2" charset="2"/>
              <a:buChar char="§"/>
            </a:pPr>
            <a:r>
              <a:rPr lang="el-GR">
                <a:latin typeface="Corbel" panose="020B0503020204020204" pitchFamily="34" charset="0"/>
              </a:rPr>
              <a:t>Κοινές προσπάθειες με συνεργαζόμενες ΟΚΠ και ΜΚΟ</a:t>
            </a:r>
          </a:p>
          <a:p>
            <a:pPr>
              <a:buFont typeface="Wingdings" panose="05000000000000000000" pitchFamily="2" charset="2"/>
              <a:buChar char="§"/>
            </a:pPr>
            <a:r>
              <a:rPr lang="el-GR">
                <a:latin typeface="Corbel" panose="020B0503020204020204" pitchFamily="34" charset="0"/>
              </a:rPr>
              <a:t>Κοινές εκστρατείες με τοπικές εκδηλώσεις</a:t>
            </a:r>
          </a:p>
        </p:txBody>
      </p:sp>
      <p:pic>
        <p:nvPicPr>
          <p:cNvPr id="4" name="Afbeelding 3"/>
          <p:cNvPicPr/>
          <p:nvPr/>
        </p:nvPicPr>
        <p:blipFill>
          <a:blip r:embed="rId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4499058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1177"/>
          <a:stretch/>
        </p:blipFill>
        <p:spPr bwMode="auto">
          <a:xfrm>
            <a:off x="1309991" y="700392"/>
            <a:ext cx="8992679" cy="5058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58898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ctr"/>
            <a:r>
              <a:rPr lang="el-GR" sz="4000" b="1">
                <a:solidFill>
                  <a:srgbClr val="002060"/>
                </a:solidFill>
                <a:latin typeface="Verdana" panose="020B0604030504040204" pitchFamily="34" charset="0"/>
              </a:rPr>
              <a:t>Επιπλέον πληροφορίες</a:t>
            </a:r>
          </a:p>
        </p:txBody>
      </p:sp>
      <p:sp>
        <p:nvSpPr>
          <p:cNvPr id="5" name="Ondertitel 4"/>
          <p:cNvSpPr>
            <a:spLocks noGrp="1"/>
          </p:cNvSpPr>
          <p:nvPr>
            <p:ph type="subTitle" idx="1"/>
          </p:nvPr>
        </p:nvSpPr>
        <p:spPr/>
        <p:txBody>
          <a:bodyPr/>
          <a:lstStyle/>
          <a:p>
            <a:endParaRPr lang="nl-NL"/>
          </a:p>
        </p:txBody>
      </p:sp>
    </p:spTree>
    <p:extLst>
      <p:ext uri="{BB962C8B-B14F-4D97-AF65-F5344CB8AC3E}">
        <p14:creationId xmlns:p14="http://schemas.microsoft.com/office/powerpoint/2010/main" val="18103879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a:solidFill>
                  <a:srgbClr val="002060"/>
                </a:solidFill>
                <a:latin typeface="Verdana" panose="020B0604030504040204" pitchFamily="34" charset="0"/>
              </a:rPr>
              <a:t>Εμπνευστείτε!</a:t>
            </a:r>
            <a:br/>
            <a:r>
              <a:rPr lang="el-GR" sz="4000" b="1">
                <a:solidFill>
                  <a:srgbClr val="002060"/>
                </a:solidFill>
                <a:latin typeface="Verdana" panose="020B0604030504040204" pitchFamily="34" charset="0"/>
              </a:rPr>
              <a:t>Εκστρατείες του δικτύου μας </a:t>
            </a:r>
          </a:p>
        </p:txBody>
      </p:sp>
      <p:sp>
        <p:nvSpPr>
          <p:cNvPr id="3" name="Tijdelijke aanduiding voor inhoud 2"/>
          <p:cNvSpPr>
            <a:spLocks noGrp="1"/>
          </p:cNvSpPr>
          <p:nvPr>
            <p:ph idx="1"/>
          </p:nvPr>
        </p:nvSpPr>
        <p:spPr/>
        <p:txBody>
          <a:bodyPr>
            <a:noAutofit/>
          </a:bodyPr>
          <a:lstStyle/>
          <a:p>
            <a:pPr marL="0" indent="0">
              <a:buNone/>
            </a:pPr>
            <a:r>
              <a:rPr lang="el-GR" sz="2400">
                <a:latin typeface="Corbel" panose="020B0503020204020204" pitchFamily="34" charset="0"/>
              </a:rPr>
              <a:t>Humza Production </a:t>
            </a:r>
            <a:r>
              <a:rPr lang="el-GR" sz="2400" u="sng">
                <a:latin typeface="Corbel" panose="020B0503020204020204" pitchFamily="34" charset="0"/>
                <a:hlinkClick r:id="rId3"/>
              </a:rPr>
              <a:t>«Diary of a Bad Man»</a:t>
            </a:r>
          </a:p>
          <a:p>
            <a:pPr marL="0" indent="0">
              <a:buNone/>
            </a:pPr>
            <a:r>
              <a:rPr lang="el-GR"/>
              <a:t>Ιστότοπος </a:t>
            </a:r>
            <a:r>
              <a:rPr lang="el-GR" sz="2400" u="sng">
                <a:latin typeface="Corbel" panose="020B0503020204020204" pitchFamily="34" charset="0"/>
                <a:hlinkClick r:id="rId4"/>
              </a:rPr>
              <a:t>Families Matter</a:t>
            </a:r>
            <a:r>
              <a:rPr lang="el-GR" sz="2400">
                <a:latin typeface="Corbel" panose="020B0503020204020204" pitchFamily="34" charset="0"/>
              </a:rPr>
              <a:t>.</a:t>
            </a:r>
          </a:p>
          <a:p>
            <a:pPr marL="0" indent="0">
              <a:buNone/>
            </a:pPr>
            <a:r>
              <a:rPr lang="el-GR" sz="2400">
                <a:latin typeface="Corbel" panose="020B0503020204020204" pitchFamily="34" charset="0"/>
              </a:rPr>
              <a:t>Dare to be grey </a:t>
            </a:r>
            <a:r>
              <a:rPr lang="el-GR" sz="2400" u="sng">
                <a:latin typeface="Corbel" panose="020B0503020204020204" pitchFamily="34" charset="0"/>
                <a:hlinkClick r:id="rId5"/>
              </a:rPr>
              <a:t>«Campaign against polarisation»</a:t>
            </a:r>
            <a:endParaRPr lang="el-GR" sz="2400">
              <a:latin typeface="Corbel" panose="020B0503020204020204" pitchFamily="34" charset="0"/>
            </a:endParaRPr>
          </a:p>
          <a:p>
            <a:pPr marL="0" indent="0">
              <a:buNone/>
            </a:pPr>
            <a:r>
              <a:rPr lang="el-GR" sz="2400">
                <a:latin typeface="Corbel" panose="020B0503020204020204" pitchFamily="34" charset="0"/>
              </a:rPr>
              <a:t>Jihad against extremism </a:t>
            </a:r>
            <a:r>
              <a:rPr lang="el-GR" sz="2400" u="sng">
                <a:latin typeface="Corbel" panose="020B0503020204020204" pitchFamily="34" charset="0"/>
                <a:hlinkClick r:id="rId6"/>
              </a:rPr>
              <a:t>«Campaign for moderate Islam»</a:t>
            </a:r>
          </a:p>
          <a:p>
            <a:pPr marL="0" indent="0">
              <a:buNone/>
            </a:pPr>
            <a:r>
              <a:rPr lang="el-GR" sz="2400">
                <a:latin typeface="Corbel" panose="020B0503020204020204" pitchFamily="34" charset="0"/>
              </a:rPr>
              <a:t>Humans of Tomorrow </a:t>
            </a:r>
            <a:r>
              <a:rPr lang="el-GR" sz="2400" u="sng">
                <a:latin typeface="Corbel" panose="020B0503020204020204" pitchFamily="34" charset="0"/>
                <a:hlinkClick r:id="rId7"/>
              </a:rPr>
              <a:t>«Promotion of human rights»</a:t>
            </a:r>
          </a:p>
          <a:p>
            <a:pPr marL="0" indent="0">
              <a:buNone/>
            </a:pPr>
            <a:r>
              <a:rPr lang="el-GR"/>
              <a:t>Δίκτυο </a:t>
            </a:r>
            <a:r>
              <a:rPr lang="el-GR" sz="2400" u="sng">
                <a:latin typeface="Corbel" panose="020B0503020204020204" pitchFamily="34" charset="0"/>
                <a:hlinkClick r:id="rId8"/>
              </a:rPr>
              <a:t>Citizen's Awakening</a:t>
            </a:r>
          </a:p>
          <a:p>
            <a:pPr marL="0" indent="0">
              <a:buNone/>
            </a:pPr>
            <a:r>
              <a:rPr lang="el-GR" sz="2400">
                <a:latin typeface="Corbel" panose="020B0503020204020204" pitchFamily="34" charset="0"/>
              </a:rPr>
              <a:t>Finn Church Aid </a:t>
            </a:r>
            <a:r>
              <a:rPr lang="el-GR" sz="2400" u="sng">
                <a:latin typeface="Corbel" panose="020B0503020204020204" pitchFamily="34" charset="0"/>
                <a:hlinkClick r:id="rId9"/>
              </a:rPr>
              <a:t>«Awareness Campaign</a:t>
            </a:r>
            <a:r>
              <a:rPr lang="el-GR" sz="2400">
                <a:latin typeface="Corbel" panose="020B0503020204020204" pitchFamily="34" charset="0"/>
              </a:rPr>
              <a:t> about life in Syria»</a:t>
            </a:r>
          </a:p>
          <a:p>
            <a:pPr marL="0" indent="0">
              <a:buNone/>
            </a:pPr>
            <a:r>
              <a:rPr lang="el-GR" sz="2400">
                <a:latin typeface="Corbel" panose="020B0503020204020204" pitchFamily="34" charset="0"/>
              </a:rPr>
              <a:t>Atheneum Anderlecht </a:t>
            </a:r>
            <a:r>
              <a:rPr lang="el-GR" sz="2400" u="sng">
                <a:latin typeface="Corbel" panose="020B0503020204020204" pitchFamily="34" charset="0"/>
                <a:hlinkClick r:id="rId10"/>
              </a:rPr>
              <a:t>«Hope and inclusion»</a:t>
            </a:r>
          </a:p>
          <a:p>
            <a:pPr marL="0" indent="0">
              <a:buNone/>
            </a:pPr>
            <a:r>
              <a:rPr lang="el-GR" sz="2400">
                <a:latin typeface="Corbel" panose="020B0503020204020204" pitchFamily="34" charset="0"/>
              </a:rPr>
              <a:t>Families Against </a:t>
            </a:r>
            <a:r>
              <a:rPr lang="el-GR" sz="2400" u="sng">
                <a:latin typeface="Corbel" panose="020B0503020204020204" pitchFamily="34" charset="0"/>
                <a:hlinkClick r:id="rId11"/>
              </a:rPr>
              <a:t>Terrorism and Extremism</a:t>
            </a:r>
            <a:r>
              <a:rPr lang="el-GR" sz="2400">
                <a:latin typeface="Corbel" panose="020B0503020204020204" pitchFamily="34" charset="0"/>
              </a:rPr>
              <a:t> (FATE)</a:t>
            </a:r>
          </a:p>
          <a:p>
            <a:pPr marL="0" indent="0">
              <a:buNone/>
            </a:pPr>
            <a:r>
              <a:rPr lang="el-GR" sz="2400">
                <a:latin typeface="Corbel" panose="020B0503020204020204" pitchFamily="34" charset="0"/>
              </a:rPr>
              <a:t>Βίντεο στο YouTube στα Γαλλικά: </a:t>
            </a:r>
            <a:r>
              <a:rPr lang="el-GR" sz="2400" u="sng">
                <a:latin typeface="Corbel" panose="020B0503020204020204" pitchFamily="34" charset="0"/>
                <a:hlinkClick r:id="rId12"/>
              </a:rPr>
              <a:t>Stop-Djihadisme</a:t>
            </a:r>
            <a:endParaRPr lang="el-GR" sz="2400">
              <a:latin typeface="Corbel" panose="020B0503020204020204" pitchFamily="34" charset="0"/>
            </a:endParaRPr>
          </a:p>
        </p:txBody>
      </p:sp>
    </p:spTree>
    <p:extLst>
      <p:ext uri="{BB962C8B-B14F-4D97-AF65-F5344CB8AC3E}">
        <p14:creationId xmlns:p14="http://schemas.microsoft.com/office/powerpoint/2010/main" val="41036161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4000" b="1">
                <a:solidFill>
                  <a:srgbClr val="002060"/>
                </a:solidFill>
                <a:latin typeface="Verdana" panose="020B0604030504040204" pitchFamily="34" charset="0"/>
              </a:rPr>
              <a:t>Εργαλεία, μαθήματα και εγχειρίδια</a:t>
            </a:r>
            <a:endParaRPr lang="el-G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62986"/>
            <a:ext cx="10515600" cy="5034346"/>
          </a:xfrm>
        </p:spPr>
        <p:txBody>
          <a:bodyPr>
            <a:normAutofit fontScale="85000" lnSpcReduction="20000"/>
          </a:bodyPr>
          <a:lstStyle/>
          <a:p>
            <a:pPr marL="0" indent="0">
              <a:buNone/>
            </a:pPr>
            <a:r>
              <a:rPr lang="el-GR" sz="1600" b="1">
                <a:latin typeface="Corbel" panose="020B0503020204020204" pitchFamily="34" charset="0"/>
              </a:rPr>
              <a:t>Counter speech information pack</a:t>
            </a:r>
          </a:p>
          <a:p>
            <a:pPr marL="0" indent="0">
              <a:buNone/>
            </a:pPr>
            <a:r>
              <a:rPr lang="el-GR" sz="1600">
                <a:latin typeface="Corbel" panose="020B0503020204020204" pitchFamily="34" charset="0"/>
                <a:hlinkClick r:id="rId3"/>
              </a:rPr>
              <a:t>http://www.strategicdialogue.org/wp-content/uploads/2016/06/OCCI-Counterspeech-Information-Pack-English.pdf</a:t>
            </a:r>
            <a:endParaRPr lang="el-GR" sz="1600">
              <a:latin typeface="Corbel" panose="020B0503020204020204" pitchFamily="34" charset="0"/>
            </a:endParaRPr>
          </a:p>
          <a:p>
            <a:pPr marL="0" indent="0">
              <a:buNone/>
            </a:pPr>
            <a:r>
              <a:rPr lang="el-GR" sz="1600" b="1">
                <a:latin typeface="Corbel" panose="020B0503020204020204" pitchFamily="34" charset="0"/>
              </a:rPr>
              <a:t>Counter narrative handbook</a:t>
            </a:r>
          </a:p>
          <a:p>
            <a:pPr marL="0" indent="0">
              <a:buNone/>
            </a:pPr>
            <a:r>
              <a:rPr lang="el-GR" sz="1600">
                <a:latin typeface="Corbel" panose="020B0503020204020204" pitchFamily="34" charset="0"/>
                <a:hlinkClick r:id="rId4"/>
              </a:rPr>
              <a:t>http://www.strategicdialogue.org/wp-content/uploads/2016/06/Counter-narrative-Handbook_1.pdf</a:t>
            </a:r>
            <a:endParaRPr lang="el-GR" sz="1600">
              <a:latin typeface="Corbel" panose="020B0503020204020204" pitchFamily="34" charset="0"/>
            </a:endParaRPr>
          </a:p>
          <a:p>
            <a:pPr marL="0" indent="0">
              <a:buNone/>
            </a:pPr>
            <a:r>
              <a:rPr lang="el-GR" sz="1600">
                <a:latin typeface="Corbel" panose="020B0503020204020204" pitchFamily="34" charset="0"/>
                <a:hlinkClick r:id="rId5"/>
              </a:rPr>
              <a:t>www.counternarratives.org</a:t>
            </a:r>
            <a:endParaRPr lang="el-GR" sz="1600">
              <a:latin typeface="Corbel" panose="020B0503020204020204" pitchFamily="34" charset="0"/>
            </a:endParaRPr>
          </a:p>
          <a:p>
            <a:pPr marL="0" indent="0">
              <a:buNone/>
            </a:pPr>
            <a:r>
              <a:rPr lang="el-GR" sz="1600" u="sng">
                <a:hlinkClick r:id="rId3"/>
              </a:rPr>
              <a:t>http://www.strategicdialogue.org/wp-content/uploads/2016/06/OCCI-Counterspeech-Information-Pack-English.pdf</a:t>
            </a:r>
            <a:r>
              <a:rPr lang="el-GR"/>
              <a:t> </a:t>
            </a:r>
            <a:r>
              <a:rPr lang="el-GR" sz="1600" b="1">
                <a:latin typeface="Corbel" panose="020B0503020204020204" pitchFamily="34" charset="0"/>
              </a:rPr>
              <a:t>(10 σελίδες) </a:t>
            </a:r>
          </a:p>
          <a:p>
            <a:pPr marL="0" indent="0">
              <a:buNone/>
            </a:pPr>
            <a:r>
              <a:rPr lang="el-GR" sz="1600" b="1">
                <a:latin typeface="Corbel" panose="020B0503020204020204" pitchFamily="34" charset="0"/>
              </a:rPr>
              <a:t>Campaigning on Twitter Handbook</a:t>
            </a:r>
          </a:p>
          <a:p>
            <a:pPr marL="0" indent="0">
              <a:buNone/>
            </a:pPr>
            <a:r>
              <a:rPr lang="el-GR" sz="1600">
                <a:latin typeface="Corbel" panose="020B0503020204020204" pitchFamily="34" charset="0"/>
                <a:hlinkClick r:id="rId6"/>
              </a:rPr>
              <a:t>http://esmeefairbairn.org.uk/</a:t>
            </a:r>
            <a:endParaRPr lang="el-GR" sz="1600">
              <a:latin typeface="Corbel" panose="020B0503020204020204" pitchFamily="34" charset="0"/>
            </a:endParaRPr>
          </a:p>
          <a:p>
            <a:pPr marL="0" indent="0">
              <a:buNone/>
            </a:pPr>
            <a:r>
              <a:rPr lang="el-GR" sz="1600" b="1">
                <a:latin typeface="Corbel" panose="020B0503020204020204" pitchFamily="34" charset="0"/>
              </a:rPr>
              <a:t>Facebook SMB</a:t>
            </a:r>
            <a:endParaRPr lang="el-GR" sz="1600">
              <a:latin typeface="Corbel" panose="020B0503020204020204" pitchFamily="34" charset="0"/>
            </a:endParaRPr>
          </a:p>
          <a:p>
            <a:pPr marL="0" indent="0">
              <a:buNone/>
            </a:pPr>
            <a:r>
              <a:rPr lang="el-GR"/>
              <a:t> </a:t>
            </a:r>
            <a:r>
              <a:rPr lang="el-GR" sz="1600">
                <a:latin typeface="Corbel" panose="020B0503020204020204" pitchFamily="34" charset="0"/>
                <a:hlinkClick r:id="rId7"/>
              </a:rPr>
              <a:t>https://www.facebook.com/blueprint?attachment_canonical_url=https%3A%2F%2Fwww.facebook.com%2Fblueprint</a:t>
            </a:r>
            <a:endParaRPr lang="el-GR" sz="1600">
              <a:latin typeface="Corbel" panose="020B0503020204020204" pitchFamily="34" charset="0"/>
            </a:endParaRPr>
          </a:p>
          <a:p>
            <a:pPr marL="0" indent="0">
              <a:buNone/>
            </a:pPr>
            <a:r>
              <a:rPr lang="el-GR" sz="1600" b="1">
                <a:latin typeface="Corbel" panose="020B0503020204020204" pitchFamily="34" charset="0"/>
              </a:rPr>
              <a:t>Facebook Ads for non-profits</a:t>
            </a:r>
          </a:p>
          <a:p>
            <a:pPr marL="0" indent="0">
              <a:buNone/>
            </a:pPr>
            <a:r>
              <a:rPr lang="el-GR" sz="1600">
                <a:latin typeface="Corbel" panose="020B0503020204020204" pitchFamily="34" charset="0"/>
                <a:hlinkClick r:id="rId8"/>
              </a:rPr>
              <a:t>https://nonprofits.fb.com/topic/ads/</a:t>
            </a:r>
            <a:endParaRPr lang="el-GR" sz="1600">
              <a:latin typeface="Corbel" panose="020B0503020204020204" pitchFamily="34" charset="0"/>
            </a:endParaRPr>
          </a:p>
          <a:p>
            <a:pPr marL="0" indent="0">
              <a:buNone/>
            </a:pPr>
            <a:r>
              <a:rPr lang="el-GR" sz="1600" b="1">
                <a:latin typeface="Corbel" panose="020B0503020204020204" pitchFamily="34" charset="0"/>
              </a:rPr>
              <a:t>Youtube non-profit programme</a:t>
            </a:r>
          </a:p>
          <a:p>
            <a:pPr marL="0" indent="0">
              <a:buNone/>
            </a:pPr>
            <a:r>
              <a:rPr lang="el-GR" sz="1600">
                <a:latin typeface="Corbel" panose="020B0503020204020204" pitchFamily="34" charset="0"/>
                <a:hlinkClick r:id="rId9"/>
              </a:rPr>
              <a:t>https://www.youtube.com/nonprofits</a:t>
            </a:r>
            <a:endParaRPr lang="el-GR" sz="1600">
              <a:latin typeface="Corbel" panose="020B0503020204020204" pitchFamily="34" charset="0"/>
            </a:endParaRPr>
          </a:p>
          <a:p>
            <a:pPr marL="0" indent="0">
              <a:buNone/>
            </a:pPr>
            <a:r>
              <a:rPr lang="el-GR" sz="1600">
                <a:latin typeface="Corbel" panose="020B0503020204020204" pitchFamily="34" charset="0"/>
                <a:hlinkClick r:id="rId10"/>
              </a:rPr>
              <a:t>https://www.youtube.com/watch?feature=player_embedded&amp;v=YpKAtk5C0lM</a:t>
            </a:r>
            <a:endParaRPr lang="el-GR" sz="1600">
              <a:latin typeface="Corbel" panose="020B0503020204020204" pitchFamily="34" charset="0"/>
            </a:endParaRPr>
          </a:p>
          <a:p>
            <a:pPr marL="0" indent="0">
              <a:buNone/>
            </a:pPr>
            <a:r>
              <a:rPr lang="el-GR" sz="1600" b="1">
                <a:latin typeface="Corbel" panose="020B0503020204020204" pitchFamily="34" charset="0"/>
              </a:rPr>
              <a:t>Youtube 10 Fundaments</a:t>
            </a:r>
          </a:p>
          <a:p>
            <a:pPr marL="0" indent="0">
              <a:buNone/>
            </a:pPr>
            <a:r>
              <a:rPr lang="el-GR" sz="1600">
                <a:latin typeface="Corbel" panose="020B0503020204020204" pitchFamily="34" charset="0"/>
                <a:hlinkClick r:id="rId11"/>
              </a:rPr>
              <a:t>http://Bit.ly/10fundamentals</a:t>
            </a:r>
            <a:endParaRPr lang="el-GR" sz="1600">
              <a:latin typeface="Corbel" panose="020B0503020204020204" pitchFamily="34" charset="0"/>
            </a:endParaRPr>
          </a:p>
        </p:txBody>
      </p:sp>
      <p:pic>
        <p:nvPicPr>
          <p:cNvPr id="4" name="Afbeelding 3"/>
          <p:cNvPicPr/>
          <p:nvPr/>
        </p:nvPicPr>
        <p:blipFill>
          <a:blip r:embed="rId1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171741079"/>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4632</TotalTime>
  <Words>8418</Words>
  <Application>Microsoft Office PowerPoint</Application>
  <PresentationFormat>Widescreen</PresentationFormat>
  <Paragraphs>1158</Paragraphs>
  <Slides>112</Slides>
  <Notes>100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112</vt:i4>
      </vt:variant>
    </vt:vector>
  </HeadingPairs>
  <TitlesOfParts>
    <vt:vector size="122" baseType="lpstr">
      <vt:lpstr>Arial</vt:lpstr>
      <vt:lpstr>Calibri</vt:lpstr>
      <vt:lpstr>Calibri Light</vt:lpstr>
      <vt:lpstr>Comic Sans MS</vt:lpstr>
      <vt:lpstr>Corbel</vt:lpstr>
      <vt:lpstr>Passion One Bold</vt:lpstr>
      <vt:lpstr>Trebuchet MS</vt:lpstr>
      <vt:lpstr>Verdana</vt:lpstr>
      <vt:lpstr>Wingdings</vt:lpstr>
      <vt:lpstr>Kantoorthema</vt:lpstr>
      <vt:lpstr>Δημιουργία διαδικτυακών εκστρατειών  για αντίθετες και εναλλακτικές αφηγήσεις</vt:lpstr>
      <vt:lpstr>Στόχος</vt:lpstr>
      <vt:lpstr>Αρχές λειτουργίας</vt:lpstr>
      <vt:lpstr>Πρόγραμμα Ενίσχυσης  της Κοινωνίας των Πολιτών</vt:lpstr>
      <vt:lpstr>Σημερινό πρόγραμμα</vt:lpstr>
      <vt:lpstr>Ανταλλαγή πείρας</vt:lpstr>
      <vt:lpstr>Ανταλλαγή προσδοκιών</vt:lpstr>
      <vt:lpstr>Είναι όντως απαραίτητο για τις οργανώσεις της κοινωνίας των πολιτών να είναι παρούσες και δραστήριες στο Διαδίκτυο;</vt:lpstr>
      <vt:lpstr>PowerPoint Presentation</vt:lpstr>
      <vt:lpstr>PowerPoint Presentation</vt:lpstr>
      <vt:lpstr>PowerPoint Presentation</vt:lpstr>
      <vt:lpstr>Νομίζετε ότι θα μπορούσε να χρησιμοποιηθεί ένα από τα κοινωνικά δίκτυα (εκτός από τα 3 μεγάλα) για να σταματήσει το μίσος / η βία / η τρομοκρατία;</vt:lpstr>
      <vt:lpstr>Μπορεί η διαδικτυακή επικοινωνία να καταστεί εργαλείο επέμβασης;</vt:lpstr>
      <vt:lpstr>Οι εξτρεμιστές μπαίνουν στο Διαδίκτυο</vt:lpstr>
      <vt:lpstr>PowerPoint Presentation</vt:lpstr>
      <vt:lpstr>PowerPoint Presentation</vt:lpstr>
      <vt:lpstr>Τι γνωρίζουμε για…</vt:lpstr>
      <vt:lpstr>PowerPoint Presentation</vt:lpstr>
      <vt:lpstr>Τι γνωρίζουμε για… …τα υπόλοιπα;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Διάλειμμα για καφέ</vt:lpstr>
      <vt:lpstr>Πώς λειτουργεί το Διαδίκτυο</vt:lpstr>
      <vt:lpstr>Να γίνει κι ας μην είναι τέλειο</vt:lpstr>
      <vt:lpstr>Τι έχει επιτυχία στο Twitter;</vt:lpstr>
      <vt:lpstr>PowerPoint Presentation</vt:lpstr>
      <vt:lpstr>Διαδίκτυο = δυναμικός διάλογος</vt:lpstr>
      <vt:lpstr>Άσκηση</vt:lpstr>
      <vt:lpstr>PowerPoint Presentation</vt:lpstr>
      <vt:lpstr>PowerPoint Presentation</vt:lpstr>
      <vt:lpstr>Παραδείγματα εκστρατείας  για κοινωνικά θέματα  στα μέσα κοινωνικής δικτύωσης</vt:lpstr>
      <vt:lpstr>PowerPoint Presentation</vt:lpstr>
      <vt:lpstr>PowerPoint Presentation</vt:lpstr>
      <vt:lpstr>PowerPoint Presentation</vt:lpstr>
      <vt:lpstr>PowerPoint Presentation</vt:lpstr>
      <vt:lpstr>PowerPoint Presentation</vt:lpstr>
      <vt:lpstr>PowerPoint Presentation</vt:lpstr>
      <vt:lpstr>Διάλειμμα για γεύμα</vt:lpstr>
      <vt:lpstr>Πώς να αναπτύξετε  τη διαδικτυακή στρατηγική σας</vt:lpstr>
      <vt:lpstr>Στρατηγικές επικοινωνίας </vt:lpstr>
      <vt:lpstr>Έξι βασικές ερωτήσεις</vt:lpstr>
      <vt:lpstr>Έκκληση για δράση</vt:lpstr>
      <vt:lpstr>Το τοπικό είναι σημαντικό  και στα μέσα κοινωνικής δικτύωσης</vt:lpstr>
      <vt:lpstr>Απόκριση: επιθυμητή ή ανεπιθύμητη</vt:lpstr>
      <vt:lpstr>PowerPoint Presentation</vt:lpstr>
      <vt:lpstr>Το όραμα του RAN  για τη ριζοσπαστικοποίηση</vt:lpstr>
      <vt:lpstr>PowerPoint Presentation</vt:lpstr>
      <vt:lpstr>Τι θα θέλατε να κάνετε στο Διαδίκτυο;</vt:lpstr>
      <vt:lpstr>Ποιος είναι ο στόχος σας;</vt:lpstr>
      <vt:lpstr>Στόχοι: από πού ξεκινάμε;</vt:lpstr>
      <vt:lpstr>Ορισμός του στόχου</vt:lpstr>
      <vt:lpstr>Παράδειγμα έξυπνων στόχων</vt:lpstr>
      <vt:lpstr>Άσκηση</vt:lpstr>
      <vt:lpstr>Ποιο είναι το στοχευμένο ακροατήριό σας;</vt:lpstr>
      <vt:lpstr>PowerPoint Presentation</vt:lpstr>
      <vt:lpstr>PowerPoint Presentation</vt:lpstr>
      <vt:lpstr>PowerPoint Presentation</vt:lpstr>
      <vt:lpstr>Ερώτηση προς το στοχευμένο κοινό</vt:lpstr>
      <vt:lpstr>Γιατί…;</vt:lpstr>
      <vt:lpstr>Κάθε εκστρατεία αποσκοπεί  στην αλλαγή συμπεριφοράς</vt:lpstr>
      <vt:lpstr>Πώς θα επηρεάσετε  την αλλαγή συμπεριφοράς;</vt:lpstr>
      <vt:lpstr>Ποιο είναι το μήνυμά σας;</vt:lpstr>
      <vt:lpstr>Εφέ θαλάμου αντήχησης ή φούσκας</vt:lpstr>
      <vt:lpstr>Ποιος είναι  ο πομπός του μηνύματος;</vt:lpstr>
      <vt:lpstr>PowerPoint Presentation</vt:lpstr>
      <vt:lpstr>PowerPoint Presentation</vt:lpstr>
      <vt:lpstr>Διάλειμμα για τσάι</vt:lpstr>
      <vt:lpstr>Πώς να δημιουργήσετε διαδικτυακή παρουσία</vt:lpstr>
      <vt:lpstr>Πώς να δημιουργήσετε  ελκυστικό περιεχόμενο</vt:lpstr>
      <vt:lpstr>Καλή πρακτική</vt:lpstr>
      <vt:lpstr>Τι να κάνετε και τι να μην κάνετε</vt:lpstr>
      <vt:lpstr>Επικοινωνία στο Διαδίκτυο</vt:lpstr>
      <vt:lpstr>Οργανικό/πληρωμένο ακροατήριο</vt:lpstr>
      <vt:lpstr>Βρίσκεστε στον σωστό δρόμο;</vt:lpstr>
      <vt:lpstr>Άσκηση</vt:lpstr>
      <vt:lpstr>PowerPoint Presentation</vt:lpstr>
      <vt:lpstr>PowerPoint Presentation</vt:lpstr>
      <vt:lpstr>10 βασικά στοιχεία</vt:lpstr>
      <vt:lpstr>Αναστοχασμός</vt:lpstr>
      <vt:lpstr>Συνεργασίες </vt:lpstr>
      <vt:lpstr>Καλή επιστροφή στο σπίτι</vt:lpstr>
      <vt:lpstr>Υπόλοιπες διαφάνειες για τη δημιουργία ικανοτήτων</vt:lpstr>
      <vt:lpstr>Πώς τα πάτε στη διεξαγωγή εκστρατειών;</vt:lpstr>
      <vt:lpstr>Ζητήστε βοήθεια. Συνεργαστείτε. Φερθείτε έξυπνα. </vt:lpstr>
      <vt:lpstr>PowerPoint Presentation</vt:lpstr>
      <vt:lpstr>Επιπλέον πληροφορίες</vt:lpstr>
      <vt:lpstr>Εμπνευστείτε! Εκστρατείες του δικτύου μας </vt:lpstr>
      <vt:lpstr>Εργαλεία, μαθήματα και εγχειρίδια</vt:lpstr>
      <vt:lpstr>Πακέτο πληροφοριών για την αντίθετη ρητορική</vt:lpstr>
      <vt:lpstr>PowerPoint Presentation</vt:lpstr>
      <vt:lpstr>PowerPoint Presentation</vt:lpstr>
      <vt:lpstr>Open your eyes</vt:lpstr>
      <vt:lpstr>FREE initiative</vt:lpstr>
      <vt:lpstr>Exit Germany, Trojan T-shit</vt:lpstr>
      <vt:lpstr>Give it up 4 ramadan</vt:lpstr>
      <vt:lpstr>Dare to be grey</vt:lpstr>
      <vt:lpstr>PowerPoint Presentation</vt:lpstr>
      <vt:lpstr>Παράδειγμα</vt:lpstr>
      <vt:lpstr>PowerPoint Presentation</vt:lpstr>
      <vt:lpstr>PowerPoint Presentation</vt:lpstr>
      <vt:lpstr>Σύνδεσμος…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online alternatives  to the lures of extremist propaganda</dc:title>
  <dc:creator>Wim Klei</dc:creator>
  <cp:lastModifiedBy>Epameinondas Soufleros</cp:lastModifiedBy>
  <cp:revision>1026</cp:revision>
  <cp:lastPrinted>2017-03-23T07:44:36Z</cp:lastPrinted>
  <dcterms:created xsi:type="dcterms:W3CDTF">2017-02-22T13:10:37Z</dcterms:created>
  <dcterms:modified xsi:type="dcterms:W3CDTF">2017-07-14T13:56:11Z</dcterms:modified>
</cp:coreProperties>
</file>