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Default Extension="tiff" ContentType="image/tiff"/>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4"/>
  </p:notesMasterIdLst>
  <p:sldIdLst>
    <p:sldId id="256" r:id="rId2"/>
    <p:sldId id="258" r:id="rId3"/>
    <p:sldId id="259" r:id="rId4"/>
    <p:sldId id="412" r:id="rId5"/>
    <p:sldId id="263" r:id="rId6"/>
    <p:sldId id="260" r:id="rId7"/>
    <p:sldId id="411" r:id="rId8"/>
    <p:sldId id="577" r:id="rId9"/>
    <p:sldId id="580" r:id="rId10"/>
    <p:sldId id="579" r:id="rId11"/>
    <p:sldId id="581" r:id="rId12"/>
    <p:sldId id="732" r:id="rId13"/>
    <p:sldId id="681" r:id="rId14"/>
    <p:sldId id="705" r:id="rId15"/>
    <p:sldId id="600" r:id="rId16"/>
    <p:sldId id="601" r:id="rId17"/>
    <p:sldId id="656" r:id="rId18"/>
    <p:sldId id="731" r:id="rId19"/>
    <p:sldId id="706" r:id="rId20"/>
    <p:sldId id="657" r:id="rId21"/>
    <p:sldId id="658" r:id="rId22"/>
    <p:sldId id="659" r:id="rId23"/>
    <p:sldId id="660" r:id="rId24"/>
    <p:sldId id="661" r:id="rId25"/>
    <p:sldId id="662" r:id="rId26"/>
    <p:sldId id="663" r:id="rId27"/>
    <p:sldId id="664" r:id="rId28"/>
    <p:sldId id="665" r:id="rId29"/>
    <p:sldId id="666" r:id="rId30"/>
    <p:sldId id="667" r:id="rId31"/>
    <p:sldId id="668" r:id="rId32"/>
    <p:sldId id="669" r:id="rId33"/>
    <p:sldId id="723" r:id="rId34"/>
    <p:sldId id="682" r:id="rId35"/>
    <p:sldId id="574" r:id="rId36"/>
    <p:sldId id="576" r:id="rId37"/>
    <p:sldId id="569" r:id="rId38"/>
    <p:sldId id="728" r:id="rId39"/>
    <p:sldId id="679" r:id="rId40"/>
    <p:sldId id="683" r:id="rId41"/>
    <p:sldId id="684" r:id="rId42"/>
    <p:sldId id="685" r:id="rId43"/>
    <p:sldId id="630" r:id="rId44"/>
    <p:sldId id="631" r:id="rId45"/>
    <p:sldId id="431" r:id="rId46"/>
    <p:sldId id="558" r:id="rId47"/>
    <p:sldId id="468" r:id="rId48"/>
    <p:sldId id="505" r:id="rId49"/>
    <p:sldId id="652" r:id="rId50"/>
    <p:sldId id="526" r:id="rId51"/>
    <p:sldId id="544" r:id="rId52"/>
    <p:sldId id="709" r:id="rId53"/>
    <p:sldId id="702" r:id="rId54"/>
    <p:sldId id="704" r:id="rId55"/>
    <p:sldId id="703" r:id="rId56"/>
    <p:sldId id="729" r:id="rId57"/>
    <p:sldId id="670" r:id="rId58"/>
    <p:sldId id="585" r:id="rId59"/>
    <p:sldId id="680" r:id="rId60"/>
    <p:sldId id="433" r:id="rId61"/>
    <p:sldId id="480" r:id="rId62"/>
    <p:sldId id="439" r:id="rId63"/>
    <p:sldId id="521" r:id="rId64"/>
    <p:sldId id="435" r:id="rId65"/>
    <p:sldId id="385" r:id="rId66"/>
    <p:sldId id="554" r:id="rId67"/>
    <p:sldId id="481" r:id="rId68"/>
    <p:sldId id="708" r:id="rId69"/>
    <p:sldId id="707" r:id="rId70"/>
    <p:sldId id="347" r:id="rId71"/>
    <p:sldId id="587" r:id="rId72"/>
    <p:sldId id="586" r:id="rId73"/>
    <p:sldId id="692" r:id="rId74"/>
    <p:sldId id="694" r:id="rId75"/>
    <p:sldId id="686" r:id="rId76"/>
    <p:sldId id="693" r:id="rId77"/>
    <p:sldId id="688" r:id="rId78"/>
    <p:sldId id="697" r:id="rId79"/>
    <p:sldId id="695" r:id="rId80"/>
    <p:sldId id="710" r:id="rId81"/>
    <p:sldId id="711" r:id="rId82"/>
    <p:sldId id="712" r:id="rId83"/>
    <p:sldId id="713" r:id="rId84"/>
    <p:sldId id="714" r:id="rId85"/>
    <p:sldId id="715" r:id="rId86"/>
    <p:sldId id="696" r:id="rId87"/>
    <p:sldId id="726" r:id="rId88"/>
    <p:sldId id="675" r:id="rId89"/>
    <p:sldId id="673" r:id="rId90"/>
    <p:sldId id="549" r:id="rId91"/>
    <p:sldId id="376" r:id="rId92"/>
    <p:sldId id="550" r:id="rId93"/>
    <p:sldId id="718" r:id="rId94"/>
    <p:sldId id="719" r:id="rId95"/>
    <p:sldId id="720" r:id="rId96"/>
    <p:sldId id="721" r:id="rId97"/>
    <p:sldId id="605" r:id="rId98"/>
    <p:sldId id="632" r:id="rId99"/>
    <p:sldId id="604" r:id="rId100"/>
    <p:sldId id="606" r:id="rId101"/>
    <p:sldId id="607" r:id="rId102"/>
    <p:sldId id="608" r:id="rId103"/>
    <p:sldId id="633" r:id="rId104"/>
    <p:sldId id="634" r:id="rId105"/>
    <p:sldId id="635" r:id="rId106"/>
    <p:sldId id="636" r:id="rId107"/>
    <p:sldId id="637" r:id="rId108"/>
    <p:sldId id="642" r:id="rId109"/>
    <p:sldId id="716" r:id="rId110"/>
    <p:sldId id="717" r:id="rId111"/>
    <p:sldId id="727" r:id="rId112"/>
    <p:sldId id="724" r:id="rId113"/>
  </p:sldIdLst>
  <p:sldSz cx="12192000" cy="6858000"/>
  <p:notesSz cx="6805613" cy="99441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37" userDrawn="1">
          <p15:clr>
            <a:srgbClr val="A4A3A4"/>
          </p15:clr>
        </p15:guide>
        <p15:guide id="2" pos="3840">
          <p15:clr>
            <a:srgbClr val="A4A3A4"/>
          </p15:clr>
        </p15:guide>
      </p15:sldGuideLst>
    </p:ext>
    <p:ext uri="{2D200454-40CA-4A62-9FC3-DE9A4176ACB9}">
      <p15:notesGuideLst xmlns="" xmlns:p15="http://schemas.microsoft.com/office/powerpoint/2012/main">
        <p15:guide id="1" orient="horz" pos="3132">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405" autoAdjust="0"/>
    <p:restoredTop sz="68478" autoAdjust="0"/>
  </p:normalViewPr>
  <p:slideViewPr>
    <p:cSldViewPr snapToGrid="0">
      <p:cViewPr>
        <p:scale>
          <a:sx n="90" d="100"/>
          <a:sy n="90" d="100"/>
        </p:scale>
        <p:origin x="-336" y="586"/>
      </p:cViewPr>
      <p:guideLst>
        <p:guide orient="horz" pos="2137"/>
        <p:guide pos="3840"/>
      </p:guideLst>
    </p:cSldViewPr>
  </p:slideViewPr>
  <p:outlineViewPr>
    <p:cViewPr>
      <p:scale>
        <a:sx n="33" d="100"/>
        <a:sy n="33" d="100"/>
      </p:scale>
      <p:origin x="0" y="-8744"/>
    </p:cViewPr>
  </p:outlineViewPr>
  <p:notesTextViewPr>
    <p:cViewPr>
      <p:scale>
        <a:sx n="100" d="100"/>
        <a:sy n="100" d="100"/>
      </p:scale>
      <p:origin x="0" y="1440"/>
    </p:cViewPr>
  </p:notesTextViewPr>
  <p:sorterViewPr>
    <p:cViewPr>
      <p:scale>
        <a:sx n="100" d="100"/>
        <a:sy n="100" d="100"/>
      </p:scale>
      <p:origin x="0" y="-13568"/>
    </p:cViewPr>
  </p:sorterViewPr>
  <p:notesViewPr>
    <p:cSldViewPr snapToGrid="0">
      <p:cViewPr varScale="1">
        <p:scale>
          <a:sx n="75" d="100"/>
          <a:sy n="75" d="100"/>
        </p:scale>
        <p:origin x="-4056" y="-90"/>
      </p:cViewPr>
      <p:guideLst>
        <p:guide orient="horz" pos="3132"/>
        <p:guide pos="2144"/>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19"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22E6C923-247F-42EC-97CA-193C612D7E8A}" type="datetimeFigureOut">
              <a:rPr lang="nl-NL" smtClean="0"/>
              <a:pPr/>
              <a:t>18-7-2017</a:t>
            </a:fld>
            <a:endParaRPr lang="nl-NL"/>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1B450F8D-C28B-42C0-9DBB-F09AF2880D55}" type="slidenum">
              <a:rPr lang="nl-NL" smtClean="0"/>
              <a:pPr/>
              <a:t>‹Nr.›</a:t>
            </a:fld>
            <a:endParaRPr lang="nl-NL"/>
          </a:p>
        </p:txBody>
      </p:sp>
    </p:spTree>
    <p:extLst>
      <p:ext uri="{BB962C8B-B14F-4D97-AF65-F5344CB8AC3E}">
        <p14:creationId xmlns:p14="http://schemas.microsoft.com/office/powerpoint/2010/main" xmlns="" val="1107288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s://www.youtube.com/watch?v=ykH6peLv1wk" TargetMode="External"/><Relationship Id="rId2" Type="http://schemas.openxmlformats.org/officeDocument/2006/relationships/slide" Target="../slides/slide111.xml"/><Relationship Id="rId1" Type="http://schemas.openxmlformats.org/officeDocument/2006/relationships/notesMaster" Target="../notesMasters/notesMaster1.xml"/><Relationship Id="rId4" Type="http://schemas.openxmlformats.org/officeDocument/2006/relationships/hyperlink" Target="http://www.hasshilft.de/index_en.html" TargetMode="Externa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youtube.com/watch?v=KvjIYl_Nlao"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www.exit-deutschland.de/english/"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twitter.com/digitalnun?lang=en"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s://www.barclayslifeskills.com/" TargetMode="External"/><Relationship Id="rId4" Type="http://schemas.openxmlformats.org/officeDocument/2006/relationships/hyperlink" Target="http://www.benedictinenuns.org.uk/Community/Community/prayerline.php"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s://en.wikipedia.org/wiki/Tunnel_vision_(metaphor)" TargetMode="External"/><Relationship Id="rId2" Type="http://schemas.openxmlformats.org/officeDocument/2006/relationships/slide" Target="../slides/slide74.xml"/><Relationship Id="rId1" Type="http://schemas.openxmlformats.org/officeDocument/2006/relationships/notesMaster" Target="../notesMasters/notesMaster1.xml"/><Relationship Id="rId4" Type="http://schemas.openxmlformats.org/officeDocument/2006/relationships/hyperlink" Target="https://en.wikipedia.org/wiki/Algorithm" TargetMode="Externa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hyperlink" Target="https://www.youtube.com/watch?v=tKKbydB4scA"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facebook.com/blueprint?attachment_canonical_url=https://www.facebook.com/blueprint"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www.strategicdialogue.org/wp-content/uploads/2016/06/OCCI-Counterspeech-Information-Pack-English.pdf"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facebook.com/blueprint?attachment_canonical_url=https://www.facebook.com/blueprint" TargetMode="External"/><Relationship Id="rId2" Type="http://schemas.openxmlformats.org/officeDocument/2006/relationships/slide" Target="../slides/slide102.xml"/><Relationship Id="rId1" Type="http://schemas.openxmlformats.org/officeDocument/2006/relationships/notesMaster" Target="../notesMasters/notesMaster1.xml"/><Relationship Id="rId5" Type="http://schemas.openxmlformats.org/officeDocument/2006/relationships/hyperlink" Target="http://www.strategicdialogue.org/wp-content/uploads/2016/12/CN-Monitoring-and-Evaluation-Handbook.pdf" TargetMode="External"/><Relationship Id="rId4" Type="http://schemas.openxmlformats.org/officeDocument/2006/relationships/hyperlink" Target="http://www.strategicdialogue.org/wp-content/uploads/2016/06/OCCI-Counterspeech-Information-Pack-German.pdf" TargetMode="Externa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t.co/KIn4Wv78ZI"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a:t>
            </a:fld>
            <a:endParaRPr lang="nl-NL"/>
          </a:p>
        </p:txBody>
      </p:sp>
    </p:spTree>
    <p:extLst>
      <p:ext uri="{BB962C8B-B14F-4D97-AF65-F5344CB8AC3E}">
        <p14:creationId xmlns:p14="http://schemas.microsoft.com/office/powerpoint/2010/main" xmlns="" val="1693302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Twitter </a:t>
            </a:r>
            <a:r>
              <a:rPr lang="nl-NL" dirty="0" smtClean="0"/>
              <a:t>„erfindet sich selbst</a:t>
            </a:r>
            <a:r>
              <a:rPr lang="nl-NL" baseline="0" dirty="0" smtClean="0"/>
              <a:t> neu“</a:t>
            </a:r>
            <a:r>
              <a:rPr lang="nl-NL" dirty="0" smtClean="0"/>
              <a:t> und bezeichnet</a:t>
            </a:r>
            <a:r>
              <a:rPr lang="nl-NL" baseline="0" dirty="0" smtClean="0"/>
              <a:t> seine Plattform jetzt als Nachrichtenkanal und damit werden die Tweets den Nutzern als „Nachrichten“ übermittelt</a:t>
            </a:r>
            <a:r>
              <a:rPr lang="nl-NL" dirty="0" smtClean="0"/>
              <a:t>. </a:t>
            </a:r>
            <a:endParaRPr lang="nl-NL" dirty="0"/>
          </a:p>
          <a:p>
            <a:r>
              <a:rPr lang="nl-NL" dirty="0" smtClean="0"/>
              <a:t>Dies ist ein nützlicher</a:t>
            </a:r>
            <a:r>
              <a:rPr lang="nl-NL" baseline="0" dirty="0" smtClean="0"/>
              <a:t> Blickwinkel aus der Kampagnenperspektive</a:t>
            </a:r>
            <a:r>
              <a:rPr lang="nl-NL" dirty="0" smtClean="0"/>
              <a:t>: Wenn</a:t>
            </a:r>
            <a:r>
              <a:rPr lang="nl-NL" baseline="0" dirty="0" smtClean="0"/>
              <a:t> </a:t>
            </a:r>
            <a:r>
              <a:rPr lang="nl-NL" dirty="0" smtClean="0"/>
              <a:t>Facebook Ihr Publikum mit einer Gemeinschaftsbasis versorgt, kann ein konstanter Nachrichtenstrom</a:t>
            </a:r>
            <a:r>
              <a:rPr lang="nl-NL" baseline="0" dirty="0" smtClean="0"/>
              <a:t> über Twitter die Aufmerksamkeit auf Ihre Arbeit lenken.</a:t>
            </a:r>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11</a:t>
            </a:fld>
            <a:endParaRPr lang="nl-NL"/>
          </a:p>
        </p:txBody>
      </p:sp>
    </p:spTree>
    <p:extLst>
      <p:ext uri="{BB962C8B-B14F-4D97-AF65-F5344CB8AC3E}">
        <p14:creationId xmlns:p14="http://schemas.microsoft.com/office/powerpoint/2010/main" xmlns="" val="18798332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kern="1200" err="1">
                <a:solidFill>
                  <a:schemeClr val="tx1"/>
                </a:solidFill>
                <a:effectLst/>
                <a:latin typeface="+mn-lt"/>
                <a:ea typeface="+mn-ea"/>
                <a:cs typeface="+mn-cs"/>
              </a:rPr>
              <a:t>Donate</a:t>
            </a:r>
            <a:r>
              <a:rPr lang="nl-NL" sz="1000" b="1" kern="1200">
                <a:solidFill>
                  <a:schemeClr val="tx1"/>
                </a:solidFill>
                <a:effectLst/>
                <a:latin typeface="+mn-lt"/>
                <a:ea typeface="+mn-ea"/>
                <a:cs typeface="+mn-cs"/>
              </a:rPr>
              <a:t> </a:t>
            </a:r>
            <a:r>
              <a:rPr lang="nl-NL" sz="1000" b="1" kern="1200" err="1">
                <a:solidFill>
                  <a:schemeClr val="tx1"/>
                </a:solidFill>
                <a:effectLst/>
                <a:latin typeface="+mn-lt"/>
                <a:ea typeface="+mn-ea"/>
                <a:cs typeface="+mn-cs"/>
              </a:rPr>
              <a:t>the</a:t>
            </a:r>
            <a:r>
              <a:rPr lang="nl-NL" sz="1000" b="1" kern="1200">
                <a:solidFill>
                  <a:schemeClr val="tx1"/>
                </a:solidFill>
                <a:effectLst/>
                <a:latin typeface="+mn-lt"/>
                <a:ea typeface="+mn-ea"/>
                <a:cs typeface="+mn-cs"/>
              </a:rPr>
              <a:t> </a:t>
            </a:r>
            <a:r>
              <a:rPr lang="nl-NL" sz="1000" b="1" kern="1200" err="1">
                <a:solidFill>
                  <a:schemeClr val="tx1"/>
                </a:solidFill>
                <a:effectLst/>
                <a:latin typeface="+mn-lt"/>
                <a:ea typeface="+mn-ea"/>
                <a:cs typeface="+mn-cs"/>
              </a:rPr>
              <a:t>hate</a:t>
            </a:r>
            <a:endParaRPr lang="nl-NL" sz="1000" kern="1200">
              <a:solidFill>
                <a:schemeClr val="tx1"/>
              </a:solidFill>
              <a:effectLst/>
              <a:latin typeface="+mn-lt"/>
              <a:ea typeface="+mn-ea"/>
              <a:cs typeface="+mn-cs"/>
            </a:endParaRPr>
          </a:p>
          <a:p>
            <a:r>
              <a:rPr lang="nl-NL" sz="1000" kern="1200" smtClean="0">
                <a:solidFill>
                  <a:schemeClr val="tx1"/>
                </a:solidFill>
                <a:effectLst/>
                <a:latin typeface="+mn-lt"/>
                <a:ea typeface="+mn-ea"/>
                <a:cs typeface="+mn-cs"/>
              </a:rPr>
              <a:t>Kampagen,</a:t>
            </a:r>
            <a:r>
              <a:rPr lang="nl-NL" sz="1000" kern="1200" baseline="0" smtClean="0">
                <a:solidFill>
                  <a:schemeClr val="tx1"/>
                </a:solidFill>
                <a:effectLst/>
                <a:latin typeface="+mn-lt"/>
                <a:ea typeface="+mn-ea"/>
                <a:cs typeface="+mn-cs"/>
              </a:rPr>
              <a:t> bei der jedes gemeldete Vorkommen zu einer Spende für Flüchtlinge führt</a:t>
            </a:r>
            <a:r>
              <a:rPr lang="nl-NL" sz="1000" kern="1200" smtClean="0">
                <a:solidFill>
                  <a:schemeClr val="tx1"/>
                </a:solidFill>
                <a:effectLst/>
                <a:latin typeface="+mn-lt"/>
                <a:ea typeface="+mn-ea"/>
                <a:cs typeface="+mn-cs"/>
              </a:rPr>
              <a:t>. </a:t>
            </a:r>
            <a:endParaRPr lang="nl-NL" sz="1000" kern="1200">
              <a:solidFill>
                <a:schemeClr val="tx1"/>
              </a:solidFill>
              <a:effectLst/>
              <a:latin typeface="+mn-lt"/>
              <a:ea typeface="+mn-ea"/>
              <a:cs typeface="+mn-cs"/>
            </a:endParaRPr>
          </a:p>
          <a:p>
            <a:r>
              <a:rPr lang="nl-NL" sz="1000" u="sng" kern="1200">
                <a:solidFill>
                  <a:schemeClr val="tx1"/>
                </a:solidFill>
                <a:effectLst/>
                <a:latin typeface="+mn-lt"/>
                <a:ea typeface="+mn-ea"/>
                <a:cs typeface="+mn-cs"/>
                <a:hlinkClick r:id="rId3"/>
              </a:rPr>
              <a:t>https://www.youtube.com/watch?v=ykH6peLv1wk</a:t>
            </a:r>
            <a:r>
              <a:rPr lang="nl-NL" sz="1000" u="none" kern="1200">
                <a:solidFill>
                  <a:schemeClr val="tx1"/>
                </a:solidFill>
                <a:effectLst/>
                <a:latin typeface="+mn-lt"/>
                <a:ea typeface="+mn-ea"/>
                <a:cs typeface="+mn-cs"/>
              </a:rPr>
              <a:t> </a:t>
            </a:r>
            <a:r>
              <a:rPr lang="nl-NL" sz="1000" u="none" kern="1200" smtClean="0">
                <a:solidFill>
                  <a:schemeClr val="tx1"/>
                </a:solidFill>
                <a:effectLst/>
                <a:latin typeface="+mn-lt"/>
                <a:ea typeface="+mn-ea"/>
                <a:cs typeface="+mn-cs"/>
              </a:rPr>
              <a:t>(Video entfernt)</a:t>
            </a:r>
            <a:endParaRPr lang="nl-NL" sz="1000" u="none" kern="1200">
              <a:solidFill>
                <a:schemeClr val="tx1"/>
              </a:solidFill>
              <a:effectLst/>
              <a:latin typeface="+mn-lt"/>
              <a:ea typeface="+mn-ea"/>
              <a:cs typeface="+mn-cs"/>
            </a:endParaRPr>
          </a:p>
          <a:p>
            <a:r>
              <a:rPr lang="nl-NL" sz="1000" u="sng" kern="1200">
                <a:solidFill>
                  <a:schemeClr val="tx1"/>
                </a:solidFill>
                <a:effectLst/>
                <a:latin typeface="+mn-lt"/>
                <a:ea typeface="+mn-ea"/>
                <a:cs typeface="+mn-cs"/>
                <a:hlinkClick r:id="rId4"/>
              </a:rPr>
              <a:t>http://www.hasshilft.de/index_en.html</a:t>
            </a:r>
            <a:r>
              <a:rPr lang="nl-NL" sz="1000" kern="1200">
                <a:solidFill>
                  <a:schemeClr val="tx1"/>
                </a:solidFill>
                <a:effectLst/>
                <a:latin typeface="+mn-lt"/>
                <a:ea typeface="+mn-ea"/>
                <a:cs typeface="+mn-cs"/>
              </a:rPr>
              <a:t> </a:t>
            </a:r>
          </a:p>
          <a:p>
            <a:endParaRPr lang="nl-NL"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111</a:t>
            </a:fld>
            <a:endParaRPr lang="nl-NL"/>
          </a:p>
        </p:txBody>
      </p:sp>
    </p:spTree>
    <p:extLst>
      <p:ext uri="{BB962C8B-B14F-4D97-AF65-F5344CB8AC3E}">
        <p14:creationId xmlns:p14="http://schemas.microsoft.com/office/powerpoint/2010/main" xmlns="" val="18735321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sz="1000" u="sng" noProof="0" dirty="0" smtClean="0"/>
              <a:t>Bemerkung</a:t>
            </a:r>
            <a:r>
              <a:rPr lang="de-DE" sz="1000" u="sng" baseline="0" noProof="0" dirty="0" smtClean="0"/>
              <a:t> für den Ausbilder</a:t>
            </a:r>
            <a:r>
              <a:rPr lang="de-DE" sz="1000" u="sng" noProof="0" dirty="0" smtClean="0"/>
              <a:t>: „</a:t>
            </a:r>
            <a:r>
              <a:rPr lang="de-DE" sz="1000" u="sng" noProof="0" dirty="0" err="1" smtClean="0"/>
              <a:t>I’ll</a:t>
            </a:r>
            <a:r>
              <a:rPr lang="de-DE" sz="1000" u="sng" noProof="0" dirty="0" smtClean="0"/>
              <a:t> </a:t>
            </a:r>
            <a:r>
              <a:rPr lang="de-DE" sz="1000" u="sng" noProof="0" dirty="0" err="1" smtClean="0"/>
              <a:t>ride</a:t>
            </a:r>
            <a:r>
              <a:rPr lang="de-DE" sz="1000" u="sng" noProof="0" dirty="0" smtClean="0"/>
              <a:t> </a:t>
            </a:r>
            <a:r>
              <a:rPr lang="de-DE" sz="1000" u="sng" noProof="0" dirty="0" err="1" smtClean="0"/>
              <a:t>with</a:t>
            </a:r>
            <a:r>
              <a:rPr lang="de-DE" sz="1000" u="sng" noProof="0" dirty="0" smtClean="0"/>
              <a:t> </a:t>
            </a:r>
            <a:r>
              <a:rPr lang="de-DE" sz="1000" u="sng" noProof="0" dirty="0" err="1" smtClean="0"/>
              <a:t>you</a:t>
            </a:r>
            <a:r>
              <a:rPr lang="de-DE" sz="1000" u="sng" noProof="0" dirty="0" smtClean="0"/>
              <a:t>“ startete als Online-</a:t>
            </a:r>
            <a:r>
              <a:rPr lang="de-DE" sz="1000" u="sng" noProof="0" dirty="0" err="1" smtClean="0"/>
              <a:t>Twitter</a:t>
            </a:r>
            <a:r>
              <a:rPr lang="de-DE" sz="1000" u="sng" noProof="0" dirty="0" smtClean="0"/>
              <a:t>-Kampagne direkt</a:t>
            </a:r>
            <a:r>
              <a:rPr lang="de-DE" sz="1000" u="sng" baseline="0" noProof="0" dirty="0" smtClean="0"/>
              <a:t> nach einem Ereignis mit rassistischem Hintergrund in Australien. Der </a:t>
            </a:r>
            <a:r>
              <a:rPr lang="de-DE" sz="1000" u="sng" baseline="0" noProof="0" dirty="0" err="1" smtClean="0"/>
              <a:t>Hashtag</a:t>
            </a:r>
            <a:r>
              <a:rPr lang="de-DE" sz="1000" u="sng" baseline="0" noProof="0" dirty="0" smtClean="0"/>
              <a:t> und sein Anliegen wurden von einem nationalen Erziehungsprogramm angenommen.</a:t>
            </a:r>
            <a:endParaRPr lang="de-DE" sz="1000" u="sng" noProof="0" dirty="0" smtClean="0"/>
          </a:p>
          <a:p>
            <a:endParaRPr lang="de-DE" sz="1000" noProof="0" dirty="0" smtClean="0"/>
          </a:p>
          <a:p>
            <a:r>
              <a:rPr lang="de-DE" sz="1000" noProof="0" dirty="0" smtClean="0"/>
              <a:t>Dezember 2014</a:t>
            </a:r>
          </a:p>
          <a:p>
            <a:r>
              <a:rPr lang="de-DE" sz="1000" noProof="0" dirty="0" smtClean="0"/>
              <a:t>Das Geiseldrama</a:t>
            </a:r>
            <a:r>
              <a:rPr lang="de-DE" sz="1000" baseline="0" noProof="0" dirty="0" smtClean="0"/>
              <a:t> von Montag in </a:t>
            </a:r>
            <a:r>
              <a:rPr lang="de-DE" sz="1000" noProof="0" dirty="0" smtClean="0"/>
              <a:t>Sydney, Australien, mag zwar vorüber sein,</a:t>
            </a:r>
            <a:r>
              <a:rPr lang="de-DE" sz="1000" baseline="0" noProof="0" dirty="0" smtClean="0"/>
              <a:t> doch die Umstände dieser Ereignisses, bei dem drei Menschen, einschließlich des Täters,  nach einer 16-stündigen ausweglosen Situation starben und vier weitere verletzt wurden, bleiben verschwommen</a:t>
            </a:r>
            <a:r>
              <a:rPr lang="de-DE" sz="1000" noProof="0" dirty="0" smtClean="0"/>
              <a:t>. Nur wenig ist über die Motive von Man </a:t>
            </a:r>
            <a:r>
              <a:rPr lang="de-DE" sz="1000" noProof="0" dirty="0" err="1" smtClean="0"/>
              <a:t>Monis</a:t>
            </a:r>
            <a:r>
              <a:rPr lang="de-DE" sz="1000" noProof="0" dirty="0" smtClean="0"/>
              <a:t>, dem Verdächtigen dieses</a:t>
            </a:r>
            <a:r>
              <a:rPr lang="de-DE" sz="1000" baseline="0" noProof="0" dirty="0" smtClean="0"/>
              <a:t> Vorfalls, </a:t>
            </a:r>
            <a:r>
              <a:rPr lang="de-DE" sz="1000" noProof="0" dirty="0" smtClean="0"/>
              <a:t>oder über Einzelheiten der Polizeioperation bekannt, mit der die Krise beendet wurde.</a:t>
            </a:r>
          </a:p>
          <a:p>
            <a:r>
              <a:rPr lang="de-DE" sz="1000" noProof="0" dirty="0" smtClean="0"/>
              <a:t>In dieser vorherrschende</a:t>
            </a:r>
            <a:r>
              <a:rPr lang="de-DE" sz="1000" baseline="0" noProof="0" dirty="0" smtClean="0"/>
              <a:t>n Unsicherheit begann ein Rückschlag gegen Australiens Muslime</a:t>
            </a:r>
            <a:r>
              <a:rPr lang="de-DE" sz="1000" noProof="0" dirty="0" smtClean="0"/>
              <a:t>. Während sich die Berichte über die Geiselnahme,</a:t>
            </a:r>
            <a:r>
              <a:rPr lang="de-DE" sz="1000" baseline="0" noProof="0" dirty="0" smtClean="0"/>
              <a:t> </a:t>
            </a:r>
            <a:r>
              <a:rPr lang="de-DE" sz="1000" noProof="0" dirty="0" smtClean="0"/>
              <a:t>in denen die</a:t>
            </a:r>
            <a:r>
              <a:rPr lang="de-DE" sz="1000" baseline="0" noProof="0" dirty="0" smtClean="0"/>
              <a:t> Religionszugehörigkeit und Nationalität des bewaffneten Attentäters genannt wurden und von einer schwarzen Fahne mit den Wort der </a:t>
            </a:r>
            <a:r>
              <a:rPr lang="de-DE" sz="1000" baseline="0" noProof="0" dirty="0" err="1" smtClean="0"/>
              <a:t>S</a:t>
            </a:r>
            <a:r>
              <a:rPr lang="de-DE" sz="1000" noProof="0" dirty="0" err="1" smtClean="0"/>
              <a:t>hehada</a:t>
            </a:r>
            <a:r>
              <a:rPr lang="de-DE" sz="1000" noProof="0" dirty="0" smtClean="0"/>
              <a:t>, dem muslimischen Glaubensbekenntnis, die Rede</a:t>
            </a:r>
            <a:r>
              <a:rPr lang="de-DE" sz="1000" baseline="0" noProof="0" dirty="0" smtClean="0"/>
              <a:t> war, </a:t>
            </a:r>
            <a:r>
              <a:rPr lang="de-DE" sz="1000" noProof="0" dirty="0" smtClean="0"/>
              <a:t>rasch verbreiteten, </a:t>
            </a:r>
            <a:r>
              <a:rPr lang="de-DE" sz="1000" baseline="0" noProof="0" dirty="0" smtClean="0"/>
              <a:t>verkörperte der Haupthashtag für das Ereignis auf </a:t>
            </a:r>
            <a:r>
              <a:rPr lang="de-DE" sz="1000" noProof="0" dirty="0" err="1" smtClean="0"/>
              <a:t>Twitter</a:t>
            </a:r>
            <a:r>
              <a:rPr lang="de-DE" sz="1000" noProof="0" dirty="0" smtClean="0"/>
              <a:t>, #</a:t>
            </a:r>
            <a:r>
              <a:rPr lang="de-DE" sz="1000" noProof="0" dirty="0" err="1" smtClean="0"/>
              <a:t>SydneySiege</a:t>
            </a:r>
            <a:r>
              <a:rPr lang="de-DE" sz="1000" noProof="0" dirty="0" smtClean="0"/>
              <a:t>, die zeitweilige und vorausschaubare Abscheulichkeit</a:t>
            </a:r>
            <a:r>
              <a:rPr lang="de-DE" sz="1000" baseline="0" noProof="0" dirty="0" smtClean="0"/>
              <a:t> </a:t>
            </a:r>
            <a:r>
              <a:rPr lang="de-DE" sz="1000" noProof="0" dirty="0" smtClean="0"/>
              <a:t>des Internets. Fremdenfeindliche und gegen Moslems</a:t>
            </a:r>
            <a:r>
              <a:rPr lang="de-DE" sz="1000" baseline="0" noProof="0" dirty="0" smtClean="0"/>
              <a:t> gerichtete </a:t>
            </a:r>
            <a:r>
              <a:rPr lang="de-DE" sz="1000" baseline="0" noProof="0" dirty="0" err="1" smtClean="0"/>
              <a:t>Tweets</a:t>
            </a:r>
            <a:r>
              <a:rPr lang="de-DE" sz="1000" baseline="0" noProof="0" dirty="0" smtClean="0"/>
              <a:t> wurden verschickt und die </a:t>
            </a:r>
            <a:r>
              <a:rPr lang="de-DE" sz="1000" noProof="0" dirty="0" err="1" smtClean="0"/>
              <a:t>Australian</a:t>
            </a:r>
            <a:r>
              <a:rPr lang="de-DE" sz="1000" noProof="0" dirty="0" smtClean="0"/>
              <a:t> </a:t>
            </a:r>
            <a:r>
              <a:rPr lang="de-DE" sz="1000" noProof="0" dirty="0" err="1" smtClean="0"/>
              <a:t>Defence</a:t>
            </a:r>
            <a:r>
              <a:rPr lang="de-DE" sz="1000" noProof="0" dirty="0" smtClean="0"/>
              <a:t> League,  eine rechtsextreme</a:t>
            </a:r>
            <a:r>
              <a:rPr lang="de-DE" sz="1000" baseline="0" noProof="0" dirty="0" smtClean="0"/>
              <a:t> Gruppe, drohte mit Konfrontationen in </a:t>
            </a:r>
            <a:r>
              <a:rPr lang="de-DE" sz="1000" baseline="0" noProof="0" dirty="0" err="1" smtClean="0"/>
              <a:t>Lakemba</a:t>
            </a:r>
            <a:r>
              <a:rPr lang="de-DE" sz="1000" baseline="0" noProof="0" dirty="0" smtClean="0"/>
              <a:t>, einem mehrheitlich von Muslimen bewohnten Vorort Sydneys</a:t>
            </a:r>
            <a:r>
              <a:rPr lang="de-DE" sz="1000" noProof="0" dirty="0" smtClean="0"/>
              <a:t>.</a:t>
            </a:r>
          </a:p>
          <a:p>
            <a:endParaRPr lang="de-DE" sz="1000" noProof="0" dirty="0" smtClean="0"/>
          </a:p>
          <a:p>
            <a:r>
              <a:rPr lang="de-DE" sz="1000" noProof="0" dirty="0" err="1" smtClean="0"/>
              <a:t>Facebook</a:t>
            </a:r>
            <a:endParaRPr lang="de-DE" sz="1000" noProof="0" dirty="0" smtClean="0"/>
          </a:p>
          <a:p>
            <a:r>
              <a:rPr lang="de-DE" sz="1000" noProof="0" dirty="0" smtClean="0"/>
              <a:t>In einem Zug sah ein Passagier,</a:t>
            </a:r>
            <a:r>
              <a:rPr lang="de-DE" sz="1000" baseline="0" noProof="0" dirty="0" smtClean="0"/>
              <a:t> wie eine moslemische Frau ihren </a:t>
            </a:r>
            <a:r>
              <a:rPr lang="de-DE" sz="1000" baseline="0" noProof="0" dirty="0" err="1" smtClean="0"/>
              <a:t>Hijab</a:t>
            </a:r>
            <a:r>
              <a:rPr lang="de-DE" sz="1000" baseline="0" noProof="0" dirty="0" smtClean="0"/>
              <a:t> entfernte, aus Angst angegriffen zu werden. Der Passagier sagte ihr, sie solle ihn wieder anziehen und bot ihr an, sie aus Solidarität zu begleiten. So begann</a:t>
            </a:r>
            <a:r>
              <a:rPr lang="de-DE" sz="1000" noProof="0" dirty="0" smtClean="0"/>
              <a:t> #</a:t>
            </a:r>
            <a:r>
              <a:rPr lang="de-DE" sz="1000" noProof="0" dirty="0" err="1" smtClean="0"/>
              <a:t>IllRideWithYou</a:t>
            </a:r>
            <a:r>
              <a:rPr lang="de-DE" sz="1000" noProof="0" dirty="0" smtClean="0"/>
              <a:t>. Der</a:t>
            </a:r>
            <a:r>
              <a:rPr lang="de-DE" sz="1000" baseline="0" noProof="0" dirty="0" smtClean="0"/>
              <a:t> </a:t>
            </a:r>
            <a:r>
              <a:rPr lang="de-DE" sz="1000" baseline="0" noProof="0" dirty="0" err="1" smtClean="0"/>
              <a:t>Hashtag</a:t>
            </a:r>
            <a:r>
              <a:rPr lang="de-DE" sz="1000" baseline="0" noProof="0" dirty="0" smtClean="0"/>
              <a:t> ging </a:t>
            </a:r>
            <a:r>
              <a:rPr lang="de-DE" sz="1000" noProof="0" dirty="0" smtClean="0"/>
              <a:t>viral und läuft derzeit immer noch weltweit, Stunden nach Ende des Geiseldramas.</a:t>
            </a:r>
          </a:p>
          <a:p>
            <a:endParaRPr lang="de-DE" sz="1000" noProof="0" dirty="0" smtClean="0"/>
          </a:p>
          <a:p>
            <a:r>
              <a:rPr lang="de-DE" sz="1000" noProof="0" dirty="0" smtClean="0"/>
              <a:t>Quelle: https://www.theatlantic.com/international/archive/2014/12/illridewithyou-hashtag-sydney-siege-anti-islam-australia/383765/</a:t>
            </a:r>
          </a:p>
          <a:p>
            <a:endParaRPr lang="de-DE" sz="1000"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112</a:t>
            </a:fld>
            <a:endParaRPr lang="nl-NL"/>
          </a:p>
        </p:txBody>
      </p:sp>
    </p:spTree>
    <p:extLst>
      <p:ext uri="{BB962C8B-B14F-4D97-AF65-F5344CB8AC3E}">
        <p14:creationId xmlns:p14="http://schemas.microsoft.com/office/powerpoint/2010/main" xmlns="" val="1845650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Rot="1" noChangeAspect="1" noChangeArrowheads="1"/>
          </p:cNvSpPr>
          <p:nvPr>
            <p:ph type="sldImg"/>
          </p:nvPr>
        </p:nvSpPr>
        <p:spPr>
          <a:xfrm>
            <a:off x="381000" y="685800"/>
            <a:ext cx="6096000" cy="3429000"/>
          </a:xfrm>
        </p:spPr>
      </p:sp>
      <p:sp>
        <p:nvSpPr>
          <p:cNvPr id="59394" name="Rectangle 2"/>
          <p:cNvSpPr>
            <a:spLocks noGrp="1" noChangeArrowheads="1"/>
          </p:cNvSpPr>
          <p:nvPr>
            <p:ph type="body" sz="quarter" idx="1"/>
          </p:nvPr>
        </p:nvSpPr>
        <p:spPr/>
        <p:txBody>
          <a:bodyPr/>
          <a:lstStyle/>
          <a:p>
            <a:pPr eaLnBrk="1">
              <a:defRPr/>
            </a:pPr>
            <a:r>
              <a:rPr lang="en-US" altLang="en-US" smtClean="0">
                <a:latin typeface="Calibri" pitchFamily="34" charset="0"/>
                <a:ea typeface="Calibri" pitchFamily="34" charset="0"/>
                <a:cs typeface="Calibri" pitchFamily="34" charset="0"/>
              </a:rPr>
              <a:t>Aus einer Forschung von Luke </a:t>
            </a:r>
            <a:r>
              <a:rPr lang="en-US" altLang="en-US">
                <a:latin typeface="Calibri" pitchFamily="34" charset="0"/>
                <a:ea typeface="Calibri" pitchFamily="34" charset="0"/>
                <a:cs typeface="Calibri" pitchFamily="34" charset="0"/>
              </a:rPr>
              <a:t>Newbold</a:t>
            </a:r>
          </a:p>
        </p:txBody>
      </p:sp>
    </p:spTree>
    <p:extLst>
      <p:ext uri="{BB962C8B-B14F-4D97-AF65-F5344CB8AC3E}">
        <p14:creationId xmlns:p14="http://schemas.microsoft.com/office/powerpoint/2010/main" xmlns="" val="4045379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NL" sz="1000" kern="1200" smtClean="0">
                <a:solidFill>
                  <a:schemeClr val="tx1"/>
                </a:solidFill>
                <a:effectLst/>
                <a:latin typeface="+mn-lt"/>
                <a:ea typeface="+mn-ea"/>
                <a:cs typeface="+mn-cs"/>
              </a:rPr>
              <a:t>Gute Designer kopieren, großartige Designer stehlen</a:t>
            </a:r>
            <a:r>
              <a:rPr lang="nl-NL" sz="1000" kern="1200" baseline="0" smtClean="0">
                <a:solidFill>
                  <a:schemeClr val="tx1"/>
                </a:solidFill>
                <a:effectLst/>
                <a:latin typeface="+mn-lt"/>
                <a:ea typeface="+mn-ea"/>
                <a:cs typeface="+mn-cs"/>
              </a:rPr>
              <a:t> – dies ist ein bekanntes Sprichwort in der Kreativindustrie</a:t>
            </a:r>
            <a:endParaRPr lang="nl-NL" sz="1000" kern="1200">
              <a:solidFill>
                <a:schemeClr val="tx1"/>
              </a:solidFill>
              <a:effectLst/>
              <a:latin typeface="+mn-lt"/>
              <a:ea typeface="+mn-ea"/>
              <a:cs typeface="+mn-cs"/>
            </a:endParaRPr>
          </a:p>
          <a:p>
            <a:pPr marL="171450" indent="-171450">
              <a:buFont typeface="Arial" panose="020B0604020202020204" pitchFamily="34" charset="0"/>
              <a:buChar char="•"/>
            </a:pPr>
            <a:endParaRPr lang="en-US" sz="1000" kern="1200">
              <a:solidFill>
                <a:schemeClr val="tx1"/>
              </a:solidFill>
              <a:effectLst/>
              <a:latin typeface="+mn-lt"/>
              <a:ea typeface="+mn-ea"/>
              <a:cs typeface="+mn-cs"/>
            </a:endParaRPr>
          </a:p>
          <a:p>
            <a:pPr marL="171450" indent="-171450">
              <a:buFont typeface="Arial" panose="020B0604020202020204" pitchFamily="34" charset="0"/>
              <a:buChar char="•"/>
            </a:pPr>
            <a:r>
              <a:rPr lang="en-US" sz="1000" kern="1200" smtClean="0">
                <a:solidFill>
                  <a:schemeClr val="tx1"/>
                </a:solidFill>
                <a:effectLst/>
                <a:latin typeface="+mn-lt"/>
                <a:ea typeface="+mn-ea"/>
                <a:cs typeface="+mn-cs"/>
              </a:rPr>
              <a:t>Gibt es Kampagnen, die Sie</a:t>
            </a:r>
            <a:r>
              <a:rPr lang="en-US" sz="1000" kern="1200" baseline="0" smtClean="0">
                <a:solidFill>
                  <a:schemeClr val="tx1"/>
                </a:solidFill>
                <a:effectLst/>
                <a:latin typeface="+mn-lt"/>
                <a:ea typeface="+mn-ea"/>
                <a:cs typeface="+mn-cs"/>
              </a:rPr>
              <a:t> inspirieren?</a:t>
            </a:r>
            <a:endParaRPr lang="nl-NL" sz="10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13</a:t>
            </a:fld>
            <a:endParaRPr lang="nl-NL"/>
          </a:p>
        </p:txBody>
      </p:sp>
    </p:spTree>
    <p:extLst>
      <p:ext uri="{BB962C8B-B14F-4D97-AF65-F5344CB8AC3E}">
        <p14:creationId xmlns:p14="http://schemas.microsoft.com/office/powerpoint/2010/main" xmlns="" val="2254805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en-US" sz="1000" b="1" u="sng" dirty="0" err="1" smtClean="0"/>
              <a:t>Beispiele</a:t>
            </a:r>
            <a:r>
              <a:rPr lang="en-US" sz="1000" b="1" u="sng" dirty="0" smtClean="0"/>
              <a:t> </a:t>
            </a:r>
            <a:r>
              <a:rPr lang="en-US" sz="1000" b="1" u="sng" dirty="0" err="1" smtClean="0"/>
              <a:t>für</a:t>
            </a:r>
            <a:r>
              <a:rPr lang="en-US" sz="1000" b="1" u="sng" dirty="0" smtClean="0"/>
              <a:t> </a:t>
            </a:r>
            <a:r>
              <a:rPr lang="en-US" sz="1000" b="1" u="sng" dirty="0" err="1" smtClean="0"/>
              <a:t>Pushfaktoren</a:t>
            </a:r>
            <a:endParaRPr lang="en-US" sz="1000" b="1" u="sng" dirty="0"/>
          </a:p>
          <a:p>
            <a:pPr marL="228600" indent="-228600">
              <a:buFont typeface="Arial" panose="020B0604020202020204" pitchFamily="34" charset="0"/>
              <a:buChar char="•"/>
            </a:pPr>
            <a:r>
              <a:rPr lang="en-US" sz="1000" dirty="0" err="1" smtClean="0"/>
              <a:t>Nähren</a:t>
            </a:r>
            <a:r>
              <a:rPr lang="en-US" sz="1000" dirty="0" smtClean="0"/>
              <a:t> </a:t>
            </a:r>
            <a:r>
              <a:rPr lang="en-US" sz="1000" dirty="0" err="1" smtClean="0"/>
              <a:t>Kummer</a:t>
            </a:r>
            <a:r>
              <a:rPr lang="en-US" sz="1000" baseline="0" dirty="0" smtClean="0"/>
              <a:t> – </a:t>
            </a:r>
            <a:r>
              <a:rPr lang="en-US" sz="1000" baseline="0" dirty="0" err="1" smtClean="0"/>
              <a:t>Ausgrenzung</a:t>
            </a:r>
            <a:r>
              <a:rPr lang="en-US" sz="1000" dirty="0" smtClean="0"/>
              <a:t>; </a:t>
            </a:r>
            <a:r>
              <a:rPr lang="en-US" sz="1000" dirty="0" err="1" smtClean="0"/>
              <a:t>starkes</a:t>
            </a:r>
            <a:r>
              <a:rPr lang="en-US" sz="1000" dirty="0" smtClean="0"/>
              <a:t> </a:t>
            </a:r>
            <a:r>
              <a:rPr lang="en-US" sz="1000" dirty="0" err="1" smtClean="0"/>
              <a:t>Gefühl</a:t>
            </a:r>
            <a:r>
              <a:rPr lang="en-US" sz="1000" baseline="0" dirty="0" smtClean="0"/>
              <a:t> </a:t>
            </a:r>
            <a:r>
              <a:rPr lang="en-US" sz="1000" baseline="0" dirty="0" err="1" smtClean="0"/>
              <a:t>für</a:t>
            </a:r>
            <a:r>
              <a:rPr lang="en-US" sz="1000" baseline="0" dirty="0" smtClean="0"/>
              <a:t> </a:t>
            </a:r>
            <a:r>
              <a:rPr lang="en-US" sz="1000" baseline="0" dirty="0" err="1" smtClean="0"/>
              <a:t>Ungerechtigkeit</a:t>
            </a:r>
            <a:r>
              <a:rPr lang="en-US" sz="1000" dirty="0" smtClean="0"/>
              <a:t>; </a:t>
            </a:r>
            <a:r>
              <a:rPr lang="en-US" sz="1000" dirty="0" err="1" smtClean="0"/>
              <a:t>Gefühl</a:t>
            </a:r>
            <a:r>
              <a:rPr lang="en-US" sz="1000" dirty="0" smtClean="0"/>
              <a:t> </a:t>
            </a:r>
            <a:r>
              <a:rPr lang="en-US" sz="1000" dirty="0" err="1" smtClean="0"/>
              <a:t>der</a:t>
            </a:r>
            <a:r>
              <a:rPr lang="en-US" sz="1000" baseline="0" dirty="0" smtClean="0"/>
              <a:t> </a:t>
            </a:r>
            <a:r>
              <a:rPr lang="en-US" sz="1000" baseline="0" dirty="0" err="1" smtClean="0"/>
              <a:t>Erniedrigung</a:t>
            </a:r>
            <a:r>
              <a:rPr lang="en-US" sz="1000" dirty="0" smtClean="0"/>
              <a:t>; </a:t>
            </a:r>
            <a:r>
              <a:rPr lang="en-US" sz="1000" dirty="0" err="1" smtClean="0"/>
              <a:t>starres</a:t>
            </a:r>
            <a:r>
              <a:rPr lang="en-US" sz="1000" dirty="0" smtClean="0"/>
              <a:t> Schwarz-</a:t>
            </a:r>
            <a:r>
              <a:rPr lang="en-US" sz="1000" dirty="0" err="1" smtClean="0"/>
              <a:t>Weiß</a:t>
            </a:r>
            <a:r>
              <a:rPr lang="en-US" sz="1000" dirty="0" smtClean="0"/>
              <a:t>-</a:t>
            </a:r>
            <a:r>
              <a:rPr lang="en-US" sz="1000" dirty="0" err="1" smtClean="0"/>
              <a:t>Denken</a:t>
            </a:r>
            <a:r>
              <a:rPr lang="en-US" sz="1000" dirty="0" smtClean="0"/>
              <a:t>; </a:t>
            </a:r>
            <a:r>
              <a:rPr lang="en-US" sz="1000" dirty="0" err="1" smtClean="0"/>
              <a:t>Verschwörungstheorien</a:t>
            </a:r>
            <a:r>
              <a:rPr lang="en-US" sz="1000" dirty="0" smtClean="0"/>
              <a:t>; </a:t>
            </a:r>
            <a:r>
              <a:rPr lang="en-US" sz="1000" dirty="0" err="1" smtClean="0"/>
              <a:t>Opferhaltung</a:t>
            </a:r>
            <a:endParaRPr lang="en-US" sz="1000" dirty="0"/>
          </a:p>
          <a:p>
            <a:pPr marL="228600" indent="-228600">
              <a:buFont typeface="Arial" panose="020B0604020202020204" pitchFamily="34" charset="0"/>
              <a:buChar char="•"/>
            </a:pPr>
            <a:r>
              <a:rPr lang="en-US" sz="1000" dirty="0" err="1" smtClean="0"/>
              <a:t>Nähren</a:t>
            </a:r>
            <a:r>
              <a:rPr lang="en-US" sz="1000" baseline="0" dirty="0" smtClean="0"/>
              <a:t> die </a:t>
            </a:r>
            <a:r>
              <a:rPr lang="en-US" sz="1000" baseline="0" dirty="0" err="1" smtClean="0"/>
              <a:t>Marginalisierung</a:t>
            </a:r>
            <a:r>
              <a:rPr lang="en-US" sz="1000" dirty="0" smtClean="0"/>
              <a:t> – </a:t>
            </a:r>
            <a:r>
              <a:rPr lang="en-US" sz="1000" dirty="0" err="1" smtClean="0"/>
              <a:t>Diskriminierung</a:t>
            </a:r>
            <a:r>
              <a:rPr lang="en-US" sz="1000" dirty="0" smtClean="0"/>
              <a:t>; </a:t>
            </a:r>
            <a:r>
              <a:rPr lang="en-US" sz="1000" dirty="0" err="1" smtClean="0"/>
              <a:t>beschränkte</a:t>
            </a:r>
            <a:r>
              <a:rPr lang="en-US" sz="1000" baseline="0" dirty="0" smtClean="0"/>
              <a:t> </a:t>
            </a:r>
            <a:r>
              <a:rPr lang="en-US" sz="1000" baseline="0" dirty="0" err="1" smtClean="0"/>
              <a:t>soziale</a:t>
            </a:r>
            <a:r>
              <a:rPr lang="en-US" sz="1000" baseline="0" dirty="0" smtClean="0"/>
              <a:t> </a:t>
            </a:r>
            <a:r>
              <a:rPr lang="en-US" sz="1000" baseline="0" dirty="0" err="1" smtClean="0"/>
              <a:t>Mobilität</a:t>
            </a:r>
            <a:r>
              <a:rPr lang="en-US" sz="1000" dirty="0" smtClean="0"/>
              <a:t>; </a:t>
            </a:r>
            <a:r>
              <a:rPr lang="en-US" sz="1000" dirty="0" err="1" smtClean="0"/>
              <a:t>niedriger</a:t>
            </a:r>
            <a:r>
              <a:rPr lang="en-US" sz="1000" dirty="0" smtClean="0"/>
              <a:t> </a:t>
            </a:r>
            <a:r>
              <a:rPr lang="en-US" sz="1000" dirty="0" err="1" smtClean="0"/>
              <a:t>Bildungsgrad</a:t>
            </a:r>
            <a:r>
              <a:rPr lang="en-US" sz="1000" dirty="0" smtClean="0"/>
              <a:t>; </a:t>
            </a:r>
            <a:r>
              <a:rPr lang="en-US" sz="1000" dirty="0" err="1" smtClean="0"/>
              <a:t>Arbeitslosigkeit</a:t>
            </a:r>
            <a:r>
              <a:rPr lang="en-US" sz="1000" dirty="0" smtClean="0"/>
              <a:t>; </a:t>
            </a:r>
            <a:r>
              <a:rPr lang="en-US" sz="1000" dirty="0" err="1" smtClean="0"/>
              <a:t>Kriminalität</a:t>
            </a:r>
            <a:endParaRPr lang="en-US" sz="1000" dirty="0"/>
          </a:p>
          <a:p>
            <a:pPr marL="228600" indent="-228600">
              <a:buFont typeface="Arial" panose="020B0604020202020204" pitchFamily="34" charset="0"/>
              <a:buChar char="•"/>
            </a:pPr>
            <a:r>
              <a:rPr lang="en-US" sz="1000" dirty="0" err="1" smtClean="0"/>
              <a:t>Politische</a:t>
            </a:r>
            <a:r>
              <a:rPr lang="en-US" sz="1000" baseline="0" dirty="0" smtClean="0"/>
              <a:t> </a:t>
            </a:r>
            <a:r>
              <a:rPr lang="en-US" sz="1000" baseline="0" dirty="0" err="1" smtClean="0"/>
              <a:t>N</a:t>
            </a:r>
            <a:r>
              <a:rPr lang="en-US" sz="1000" dirty="0" err="1" smtClean="0"/>
              <a:t>arrativen</a:t>
            </a:r>
            <a:r>
              <a:rPr lang="en-US" sz="1000" dirty="0" smtClean="0"/>
              <a:t> </a:t>
            </a:r>
            <a:r>
              <a:rPr lang="en-US" sz="1000" dirty="0"/>
              <a:t>– </a:t>
            </a:r>
            <a:r>
              <a:rPr lang="en-US" sz="1000" dirty="0" err="1" smtClean="0"/>
              <a:t>vor</a:t>
            </a:r>
            <a:r>
              <a:rPr lang="en-US" sz="1000" baseline="0" dirty="0" smtClean="0"/>
              <a:t> </a:t>
            </a:r>
            <a:r>
              <a:rPr lang="en-US" sz="1000" baseline="0" dirty="0" err="1" smtClean="0"/>
              <a:t>allem</a:t>
            </a:r>
            <a:r>
              <a:rPr lang="en-US" sz="1000" dirty="0" smtClean="0"/>
              <a:t> „</a:t>
            </a:r>
            <a:r>
              <a:rPr lang="en-US" sz="1000" dirty="0" err="1" smtClean="0"/>
              <a:t>Der</a:t>
            </a:r>
            <a:r>
              <a:rPr lang="en-US" sz="1000" dirty="0" smtClean="0"/>
              <a:t> </a:t>
            </a:r>
            <a:r>
              <a:rPr lang="en-US" sz="1000" dirty="0" err="1" smtClean="0"/>
              <a:t>Westen</a:t>
            </a:r>
            <a:r>
              <a:rPr lang="en-US" sz="1000" dirty="0" smtClean="0"/>
              <a:t> </a:t>
            </a:r>
            <a:r>
              <a:rPr lang="en-US" sz="1000" dirty="0" err="1" smtClean="0"/>
              <a:t>ist</a:t>
            </a:r>
            <a:r>
              <a:rPr lang="en-US" sz="1000" dirty="0" smtClean="0"/>
              <a:t> </a:t>
            </a:r>
            <a:r>
              <a:rPr lang="en-US" sz="1000" dirty="0" err="1" smtClean="0"/>
              <a:t>im</a:t>
            </a:r>
            <a:r>
              <a:rPr lang="en-US" sz="1000" dirty="0" smtClean="0"/>
              <a:t> Krieg</a:t>
            </a:r>
            <a:r>
              <a:rPr lang="en-US" sz="1000" baseline="0" dirty="0" smtClean="0"/>
              <a:t> </a:t>
            </a:r>
            <a:r>
              <a:rPr lang="en-US" sz="1000" baseline="0" dirty="0" err="1" smtClean="0"/>
              <a:t>gegen</a:t>
            </a:r>
            <a:r>
              <a:rPr lang="en-US" sz="1000" baseline="0" dirty="0" smtClean="0"/>
              <a:t> den Islam“</a:t>
            </a:r>
            <a:r>
              <a:rPr lang="en-US" sz="1000" dirty="0" smtClean="0"/>
              <a:t>. </a:t>
            </a:r>
            <a:r>
              <a:rPr lang="en-US" sz="1000" dirty="0" err="1" smtClean="0"/>
              <a:t>Auch</a:t>
            </a:r>
            <a:r>
              <a:rPr lang="en-US" sz="1000" dirty="0" smtClean="0"/>
              <a:t> das </a:t>
            </a:r>
            <a:r>
              <a:rPr lang="en-US" sz="1000" dirty="0" err="1" smtClean="0"/>
              <a:t>Burkaverbot</a:t>
            </a:r>
            <a:r>
              <a:rPr lang="en-US" sz="1000" dirty="0" smtClean="0"/>
              <a:t>; Comic-</a:t>
            </a:r>
            <a:r>
              <a:rPr lang="en-US" sz="1000" dirty="0" err="1" smtClean="0"/>
              <a:t>Krise</a:t>
            </a:r>
            <a:r>
              <a:rPr lang="en-US" sz="1000" dirty="0" smtClean="0"/>
              <a:t>; </a:t>
            </a:r>
            <a:r>
              <a:rPr lang="en-US" sz="1000" dirty="0" err="1" smtClean="0"/>
              <a:t>Islamophobie</a:t>
            </a:r>
            <a:endParaRPr lang="en-US" sz="1000" dirty="0"/>
          </a:p>
          <a:p>
            <a:pPr marL="228600" indent="-228600">
              <a:buFont typeface="Arial" panose="020B0604020202020204" pitchFamily="34" charset="0"/>
              <a:buChar char="•"/>
            </a:pPr>
            <a:r>
              <a:rPr lang="en-US" sz="1000" dirty="0" err="1" smtClean="0"/>
              <a:t>Beanspruchung</a:t>
            </a:r>
            <a:r>
              <a:rPr lang="en-US" sz="1000" baseline="0" dirty="0" smtClean="0"/>
              <a:t> </a:t>
            </a:r>
            <a:r>
              <a:rPr lang="en-US" sz="1000" baseline="0" dirty="0" err="1" smtClean="0"/>
              <a:t>ideologischer</a:t>
            </a:r>
            <a:r>
              <a:rPr lang="en-US" sz="1000" baseline="0" dirty="0" smtClean="0"/>
              <a:t> und </a:t>
            </a:r>
            <a:r>
              <a:rPr lang="en-US" sz="1000" baseline="0" dirty="0" err="1" smtClean="0"/>
              <a:t>religiöser</a:t>
            </a:r>
            <a:r>
              <a:rPr lang="en-US" sz="1000" baseline="0" dirty="0" smtClean="0"/>
              <a:t> </a:t>
            </a:r>
            <a:r>
              <a:rPr lang="en-US" sz="1000" baseline="0" dirty="0" err="1" smtClean="0"/>
              <a:t>Legitimität</a:t>
            </a:r>
            <a:r>
              <a:rPr lang="en-US" sz="1000" dirty="0" smtClean="0"/>
              <a:t> – </a:t>
            </a:r>
            <a:r>
              <a:rPr lang="en-US" sz="1000" dirty="0" err="1" smtClean="0"/>
              <a:t>apokalyptische</a:t>
            </a:r>
            <a:r>
              <a:rPr lang="en-US" sz="1000" baseline="0" dirty="0" smtClean="0"/>
              <a:t> </a:t>
            </a:r>
            <a:r>
              <a:rPr lang="en-US" sz="1000" baseline="0" dirty="0" err="1" smtClean="0"/>
              <a:t>Prophezeihungen</a:t>
            </a:r>
            <a:r>
              <a:rPr lang="en-US" sz="1000" dirty="0" smtClean="0"/>
              <a:t>; </a:t>
            </a:r>
            <a:r>
              <a:rPr lang="en-US" sz="1000" dirty="0" err="1" smtClean="0"/>
              <a:t>gewaltbereite</a:t>
            </a:r>
            <a:r>
              <a:rPr lang="en-US" sz="1000" baseline="0" dirty="0" smtClean="0"/>
              <a:t> In</a:t>
            </a:r>
            <a:r>
              <a:rPr lang="en-US" sz="1000" dirty="0" smtClean="0"/>
              <a:t>terpretation des </a:t>
            </a:r>
            <a:r>
              <a:rPr lang="en-US" sz="1000" dirty="0" err="1" smtClean="0"/>
              <a:t>Dschihad</a:t>
            </a:r>
            <a:r>
              <a:rPr lang="en-US" sz="1000" dirty="0" smtClean="0"/>
              <a:t>; das </a:t>
            </a:r>
            <a:r>
              <a:rPr lang="en-US" sz="1000" dirty="0" err="1" smtClean="0"/>
              <a:t>Gefühl</a:t>
            </a:r>
            <a:r>
              <a:rPr lang="en-US" sz="1000" dirty="0" smtClean="0"/>
              <a:t>,</a:t>
            </a:r>
            <a:r>
              <a:rPr lang="en-US" sz="1000" baseline="0" dirty="0" smtClean="0"/>
              <a:t> </a:t>
            </a:r>
            <a:r>
              <a:rPr lang="en-US" sz="1000" baseline="0" dirty="0" err="1" smtClean="0"/>
              <a:t>dass</a:t>
            </a:r>
            <a:r>
              <a:rPr lang="en-US" sz="1000" baseline="0" dirty="0" smtClean="0"/>
              <a:t> </a:t>
            </a:r>
            <a:r>
              <a:rPr lang="en-US" sz="1000" baseline="0" dirty="0" err="1" smtClean="0"/>
              <a:t>der</a:t>
            </a:r>
            <a:r>
              <a:rPr lang="en-US" sz="1000" baseline="0" dirty="0" smtClean="0"/>
              <a:t> I</a:t>
            </a:r>
            <a:r>
              <a:rPr lang="en-US" sz="1000" dirty="0" smtClean="0"/>
              <a:t>slam </a:t>
            </a:r>
            <a:r>
              <a:rPr lang="en-US" sz="1000" dirty="0" err="1" smtClean="0"/>
              <a:t>bedroht</a:t>
            </a:r>
            <a:r>
              <a:rPr lang="en-US" sz="1000" dirty="0" smtClean="0"/>
              <a:t> </a:t>
            </a:r>
            <a:r>
              <a:rPr lang="en-US" sz="1000" dirty="0" err="1" smtClean="0"/>
              <a:t>ist</a:t>
            </a:r>
            <a:r>
              <a:rPr lang="en-US" sz="1000" dirty="0" smtClean="0"/>
              <a:t> und </a:t>
            </a:r>
            <a:r>
              <a:rPr lang="en-US" sz="1000" dirty="0" err="1" smtClean="0"/>
              <a:t>der</a:t>
            </a:r>
            <a:r>
              <a:rPr lang="en-US" sz="1000" dirty="0" smtClean="0"/>
              <a:t> </a:t>
            </a:r>
            <a:r>
              <a:rPr lang="en-US" sz="1000" dirty="0" err="1" smtClean="0"/>
              <a:t>Wunsch</a:t>
            </a:r>
            <a:r>
              <a:rPr lang="en-US" sz="1000" baseline="0" dirty="0" smtClean="0"/>
              <a:t>, die </a:t>
            </a:r>
            <a:r>
              <a:rPr lang="en-US" sz="1000" baseline="0" dirty="0" err="1" smtClean="0"/>
              <a:t>Ummah</a:t>
            </a:r>
            <a:r>
              <a:rPr lang="en-US" sz="1000" baseline="0" dirty="0" smtClean="0"/>
              <a:t> </a:t>
            </a:r>
            <a:r>
              <a:rPr lang="en-US" sz="1000" baseline="0" dirty="0" err="1" smtClean="0"/>
              <a:t>zu</a:t>
            </a:r>
            <a:r>
              <a:rPr lang="en-US" sz="1000" baseline="0" dirty="0" smtClean="0"/>
              <a:t> </a:t>
            </a:r>
            <a:r>
              <a:rPr lang="en-US" sz="1000" baseline="0" dirty="0" err="1" smtClean="0"/>
              <a:t>beschützen</a:t>
            </a:r>
            <a:r>
              <a:rPr lang="en-US" sz="1000" dirty="0" smtClean="0"/>
              <a:t>; </a:t>
            </a:r>
            <a:r>
              <a:rPr lang="en-US" sz="1000" dirty="0" err="1" smtClean="0"/>
              <a:t>Ansicht</a:t>
            </a:r>
            <a:r>
              <a:rPr lang="en-US" sz="1000" dirty="0" smtClean="0"/>
              <a:t>, </a:t>
            </a:r>
            <a:r>
              <a:rPr lang="en-US" sz="1000" dirty="0" err="1" smtClean="0"/>
              <a:t>dass</a:t>
            </a:r>
            <a:r>
              <a:rPr lang="en-US" sz="1000" dirty="0" smtClean="0"/>
              <a:t> </a:t>
            </a:r>
            <a:r>
              <a:rPr lang="en-US" sz="1000" dirty="0" err="1" smtClean="0"/>
              <a:t>der</a:t>
            </a:r>
            <a:r>
              <a:rPr lang="en-US" sz="1000" dirty="0" smtClean="0"/>
              <a:t> </a:t>
            </a:r>
            <a:r>
              <a:rPr lang="en-US" sz="1000" dirty="0" err="1" smtClean="0"/>
              <a:t>Westen</a:t>
            </a:r>
            <a:r>
              <a:rPr lang="en-US" sz="1000" dirty="0" smtClean="0"/>
              <a:t> </a:t>
            </a:r>
            <a:r>
              <a:rPr lang="en-US" sz="1000" dirty="0" err="1" smtClean="0"/>
              <a:t>unmoralisch</a:t>
            </a:r>
            <a:r>
              <a:rPr lang="en-US" sz="1000" baseline="0" dirty="0" smtClean="0"/>
              <a:t> </a:t>
            </a:r>
            <a:r>
              <a:rPr lang="en-US" sz="1000" baseline="0" dirty="0" err="1" smtClean="0"/>
              <a:t>sekulär</a:t>
            </a:r>
            <a:r>
              <a:rPr lang="en-US" sz="1000" baseline="0" dirty="0" smtClean="0"/>
              <a:t> </a:t>
            </a:r>
            <a:r>
              <a:rPr lang="en-US" sz="1000" baseline="0" dirty="0" err="1" smtClean="0"/>
              <a:t>ist</a:t>
            </a:r>
            <a:endParaRPr lang="en-US" sz="1000" dirty="0"/>
          </a:p>
          <a:p>
            <a:pPr marL="228600" indent="-228600">
              <a:buFont typeface="Arial" panose="020B0604020202020204" pitchFamily="34" charset="0"/>
              <a:buChar char="•"/>
            </a:pPr>
            <a:r>
              <a:rPr lang="en-US" sz="1000" dirty="0" err="1" smtClean="0"/>
              <a:t>Nähren</a:t>
            </a:r>
            <a:r>
              <a:rPr lang="en-US" sz="1000" baseline="0" dirty="0" smtClean="0"/>
              <a:t> </a:t>
            </a:r>
            <a:r>
              <a:rPr lang="en-US" sz="1000" baseline="0" dirty="0" err="1" smtClean="0"/>
              <a:t>kultureller</a:t>
            </a:r>
            <a:r>
              <a:rPr lang="en-US" sz="1000" baseline="0" dirty="0" smtClean="0"/>
              <a:t> </a:t>
            </a:r>
            <a:r>
              <a:rPr lang="en-US" sz="1000" baseline="0" dirty="0" err="1" smtClean="0"/>
              <a:t>Krisen</a:t>
            </a:r>
            <a:r>
              <a:rPr lang="en-US" sz="1000" baseline="0" dirty="0" smtClean="0"/>
              <a:t> und von </a:t>
            </a:r>
            <a:r>
              <a:rPr lang="en-US" sz="1000" baseline="0" dirty="0" err="1" smtClean="0"/>
              <a:t>Identitätskrisen</a:t>
            </a:r>
            <a:r>
              <a:rPr lang="en-US" sz="1000" dirty="0" smtClean="0"/>
              <a:t> – </a:t>
            </a:r>
            <a:r>
              <a:rPr lang="en-US" sz="1000" dirty="0" err="1" smtClean="0"/>
              <a:t>kulturelle</a:t>
            </a:r>
            <a:r>
              <a:rPr lang="en-US" sz="1000" dirty="0" smtClean="0"/>
              <a:t> </a:t>
            </a:r>
            <a:r>
              <a:rPr lang="en-US" sz="1000" dirty="0" err="1" smtClean="0"/>
              <a:t>Marginalisierung</a:t>
            </a:r>
            <a:r>
              <a:rPr lang="en-US" sz="1000" dirty="0" smtClean="0"/>
              <a:t>; </a:t>
            </a:r>
            <a:r>
              <a:rPr lang="en-US" sz="1000" dirty="0" err="1" smtClean="0"/>
              <a:t>kein</a:t>
            </a:r>
            <a:r>
              <a:rPr lang="en-US" sz="1000" dirty="0" smtClean="0"/>
              <a:t> </a:t>
            </a:r>
            <a:r>
              <a:rPr lang="en-US" sz="1000" dirty="0" err="1" smtClean="0"/>
              <a:t>Zugehörigkeitsgefühl</a:t>
            </a:r>
            <a:r>
              <a:rPr lang="en-US" sz="1000" dirty="0" smtClean="0"/>
              <a:t> </a:t>
            </a:r>
            <a:r>
              <a:rPr lang="en-US" sz="1000" dirty="0" err="1" smtClean="0"/>
              <a:t>zu</a:t>
            </a:r>
            <a:r>
              <a:rPr lang="en-US" sz="1000" dirty="0" smtClean="0"/>
              <a:t> </a:t>
            </a:r>
            <a:r>
              <a:rPr lang="en-US" sz="1000" dirty="0" err="1" smtClean="0"/>
              <a:t>Heimatgesellschaft</a:t>
            </a:r>
            <a:r>
              <a:rPr lang="en-US" sz="1000" baseline="0" dirty="0" smtClean="0"/>
              <a:t> </a:t>
            </a:r>
            <a:r>
              <a:rPr lang="en-US" sz="1000" baseline="0" dirty="0" err="1" smtClean="0"/>
              <a:t>oder</a:t>
            </a:r>
            <a:r>
              <a:rPr lang="en-US" sz="1000" baseline="0" dirty="0" smtClean="0"/>
              <a:t> </a:t>
            </a:r>
            <a:r>
              <a:rPr lang="en-US" sz="1000" baseline="0" dirty="0" err="1" smtClean="0"/>
              <a:t>zur</a:t>
            </a:r>
            <a:r>
              <a:rPr lang="en-US" sz="1000" baseline="0" dirty="0" smtClean="0"/>
              <a:t> </a:t>
            </a:r>
            <a:r>
              <a:rPr lang="en-US" sz="1000" baseline="0" dirty="0" err="1" smtClean="0"/>
              <a:t>Gesellschaft</a:t>
            </a:r>
            <a:r>
              <a:rPr lang="en-US" sz="1000" baseline="0" dirty="0" smtClean="0"/>
              <a:t> </a:t>
            </a:r>
            <a:r>
              <a:rPr lang="en-US" sz="1000" baseline="0" dirty="0" err="1" smtClean="0"/>
              <a:t>der</a:t>
            </a:r>
            <a:r>
              <a:rPr lang="en-US" sz="1000" baseline="0" dirty="0" smtClean="0"/>
              <a:t> </a:t>
            </a:r>
            <a:r>
              <a:rPr lang="en-US" sz="1000" baseline="0" dirty="0" err="1" smtClean="0"/>
              <a:t>Eltern</a:t>
            </a:r>
            <a:r>
              <a:rPr lang="en-US" sz="1000" dirty="0" smtClean="0"/>
              <a:t>; </a:t>
            </a:r>
            <a:r>
              <a:rPr lang="en-US" sz="1000" dirty="0" err="1" smtClean="0"/>
              <a:t>stärkt</a:t>
            </a:r>
            <a:r>
              <a:rPr lang="en-US" sz="1000" baseline="0" dirty="0" smtClean="0"/>
              <a:t> </a:t>
            </a:r>
            <a:r>
              <a:rPr lang="en-US" sz="1000" baseline="0" dirty="0" err="1" smtClean="0"/>
              <a:t>religiöse</a:t>
            </a:r>
            <a:r>
              <a:rPr lang="en-US" sz="1000" baseline="0" dirty="0" smtClean="0"/>
              <a:t> </a:t>
            </a:r>
            <a:r>
              <a:rPr lang="en-US" sz="1000" baseline="0" dirty="0" err="1" smtClean="0"/>
              <a:t>Solidarität</a:t>
            </a:r>
            <a:r>
              <a:rPr lang="en-US" sz="1000" baseline="0" dirty="0" smtClean="0"/>
              <a:t> </a:t>
            </a:r>
            <a:r>
              <a:rPr lang="en-US" sz="1000" baseline="0" dirty="0" err="1" smtClean="0"/>
              <a:t>mit</a:t>
            </a:r>
            <a:r>
              <a:rPr lang="en-US" sz="1000" baseline="0" dirty="0" smtClean="0"/>
              <a:t> Moslems in </a:t>
            </a:r>
            <a:r>
              <a:rPr lang="en-US" sz="1000" baseline="0" dirty="0" err="1" smtClean="0"/>
              <a:t>aller</a:t>
            </a:r>
            <a:r>
              <a:rPr lang="en-US" sz="1000" baseline="0" dirty="0" smtClean="0"/>
              <a:t> Welt</a:t>
            </a:r>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14</a:t>
            </a:fld>
            <a:endParaRPr lang="nl-NL"/>
          </a:p>
        </p:txBody>
      </p:sp>
    </p:spTree>
    <p:extLst>
      <p:ext uri="{BB962C8B-B14F-4D97-AF65-F5344CB8AC3E}">
        <p14:creationId xmlns:p14="http://schemas.microsoft.com/office/powerpoint/2010/main" xmlns="" val="2229858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dirty="0" err="1" smtClean="0"/>
              <a:t>Welche</a:t>
            </a:r>
            <a:r>
              <a:rPr lang="en-US" sz="1000" dirty="0" smtClean="0"/>
              <a:t> Apps </a:t>
            </a:r>
            <a:r>
              <a:rPr lang="en-US" sz="1000" dirty="0" err="1" smtClean="0"/>
              <a:t>haben</a:t>
            </a:r>
            <a:r>
              <a:rPr lang="en-US" sz="1000" baseline="0" dirty="0" smtClean="0"/>
              <a:t> </a:t>
            </a:r>
            <a:r>
              <a:rPr lang="en-US" sz="1000" baseline="0" dirty="0" err="1" smtClean="0"/>
              <a:t>Sie</a:t>
            </a:r>
            <a:r>
              <a:rPr lang="en-US" sz="1000" baseline="0" dirty="0" smtClean="0"/>
              <a:t> auf </a:t>
            </a:r>
            <a:r>
              <a:rPr lang="en-US" sz="1000" baseline="0" dirty="0" err="1" smtClean="0"/>
              <a:t>Ihrem</a:t>
            </a:r>
            <a:r>
              <a:rPr lang="en-US" sz="1000" baseline="0" dirty="0" smtClean="0"/>
              <a:t> </a:t>
            </a:r>
            <a:r>
              <a:rPr lang="en-US" sz="1000" baseline="0" dirty="0" err="1" smtClean="0"/>
              <a:t>Telefon</a:t>
            </a:r>
            <a:r>
              <a:rPr lang="en-US" sz="1000" dirty="0" smtClean="0"/>
              <a:t>? Und </a:t>
            </a:r>
            <a:r>
              <a:rPr lang="en-US" sz="1000" dirty="0" err="1" smtClean="0"/>
              <a:t>welche</a:t>
            </a:r>
            <a:r>
              <a:rPr lang="en-US" sz="1000" dirty="0" smtClean="0"/>
              <a:t> Apps </a:t>
            </a:r>
            <a:r>
              <a:rPr lang="en-US" sz="1000" dirty="0" err="1" smtClean="0"/>
              <a:t>sind</a:t>
            </a:r>
            <a:r>
              <a:rPr lang="en-US" sz="1000" dirty="0" smtClean="0"/>
              <a:t> auf den </a:t>
            </a:r>
            <a:r>
              <a:rPr lang="en-US" sz="1000" dirty="0" err="1" smtClean="0"/>
              <a:t>Telefonen</a:t>
            </a:r>
            <a:r>
              <a:rPr lang="en-US" sz="1000" dirty="0" smtClean="0"/>
              <a:t> </a:t>
            </a:r>
            <a:r>
              <a:rPr lang="en-US" sz="1000" dirty="0" err="1" smtClean="0"/>
              <a:t>Ihrer</a:t>
            </a:r>
            <a:r>
              <a:rPr lang="en-US" sz="1000" dirty="0" smtClean="0"/>
              <a:t> Kinder </a:t>
            </a:r>
            <a:r>
              <a:rPr lang="en-US" sz="1000" dirty="0" err="1" smtClean="0"/>
              <a:t>installiert</a:t>
            </a:r>
            <a:r>
              <a:rPr lang="en-US" sz="1000" dirty="0" smtClean="0"/>
              <a:t>?</a:t>
            </a:r>
            <a:endParaRPr lang="en-US" sz="1000" dirty="0"/>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err="1" smtClean="0"/>
              <a:t>Erfahrungsaustausch</a:t>
            </a:r>
            <a:r>
              <a:rPr lang="en-US" sz="1000" dirty="0" smtClean="0"/>
              <a:t>.</a:t>
            </a:r>
            <a:r>
              <a:rPr lang="en-US" sz="1000" baseline="0" dirty="0" smtClean="0"/>
              <a:t> </a:t>
            </a:r>
            <a:r>
              <a:rPr lang="en-US" sz="1000" baseline="0" dirty="0" err="1" smtClean="0"/>
              <a:t>Kann</a:t>
            </a:r>
            <a:r>
              <a:rPr lang="en-US" sz="1000" baseline="0" dirty="0" smtClean="0"/>
              <a:t> in </a:t>
            </a:r>
            <a:r>
              <a:rPr lang="en-US" sz="1000" baseline="0" dirty="0" err="1" smtClean="0"/>
              <a:t>Zweiergruppen</a:t>
            </a:r>
            <a:r>
              <a:rPr lang="en-US" sz="1000" baseline="0" dirty="0" smtClean="0"/>
              <a:t>, </a:t>
            </a:r>
            <a:r>
              <a:rPr lang="en-US" sz="1000" baseline="0" dirty="0" err="1" smtClean="0"/>
              <a:t>kleinen</a:t>
            </a:r>
            <a:r>
              <a:rPr lang="en-US" sz="1000" baseline="0" dirty="0" smtClean="0"/>
              <a:t> </a:t>
            </a:r>
            <a:r>
              <a:rPr lang="en-US" sz="1000" baseline="0" dirty="0" err="1" smtClean="0"/>
              <a:t>Gruppen</a:t>
            </a:r>
            <a:r>
              <a:rPr lang="en-US" sz="1000" baseline="0" dirty="0" smtClean="0"/>
              <a:t> </a:t>
            </a:r>
            <a:r>
              <a:rPr lang="en-US" sz="1000" baseline="0" dirty="0" err="1" smtClean="0"/>
              <a:t>oder</a:t>
            </a:r>
            <a:r>
              <a:rPr lang="en-US" sz="1000" baseline="0" dirty="0" smtClean="0"/>
              <a:t> </a:t>
            </a:r>
            <a:r>
              <a:rPr lang="en-US" sz="1000" baseline="0" dirty="0" err="1" smtClean="0"/>
              <a:t>im</a:t>
            </a:r>
            <a:r>
              <a:rPr lang="en-US" sz="1000" baseline="0" dirty="0" smtClean="0"/>
              <a:t> Plenum </a:t>
            </a:r>
            <a:r>
              <a:rPr lang="en-US" sz="1000" baseline="0" dirty="0" err="1" smtClean="0"/>
              <a:t>gemacht</a:t>
            </a:r>
            <a:r>
              <a:rPr lang="en-US" sz="1000" baseline="0" dirty="0" smtClean="0"/>
              <a:t> </a:t>
            </a:r>
            <a:r>
              <a:rPr lang="en-US" sz="1000" baseline="0" dirty="0" err="1" smtClean="0"/>
              <a:t>werden</a:t>
            </a:r>
            <a:r>
              <a:rPr lang="en-US" sz="1000" baseline="0" dirty="0" smtClean="0"/>
              <a:t>.</a:t>
            </a:r>
            <a:endParaRPr lang="en-US" sz="1000" baseline="0" dirty="0"/>
          </a:p>
          <a:p>
            <a:pPr marL="171450" indent="-171450">
              <a:buFont typeface="Arial" panose="020B0604020202020204" pitchFamily="34" charset="0"/>
              <a:buChar char="•"/>
            </a:pPr>
            <a:r>
              <a:rPr lang="en-US" sz="1000" baseline="0" dirty="0" err="1" smtClean="0"/>
              <a:t>Nennen</a:t>
            </a:r>
            <a:r>
              <a:rPr lang="en-US" sz="1000" baseline="0" dirty="0" smtClean="0"/>
              <a:t> </a:t>
            </a:r>
            <a:r>
              <a:rPr lang="en-US" sz="1000" baseline="0" dirty="0" err="1" smtClean="0"/>
              <a:t>Sie</a:t>
            </a:r>
            <a:r>
              <a:rPr lang="en-US" sz="1000" baseline="0" dirty="0" smtClean="0"/>
              <a:t> </a:t>
            </a:r>
            <a:r>
              <a:rPr lang="en-US" sz="1000" baseline="0" dirty="0" err="1" smtClean="0"/>
              <a:t>Namen</a:t>
            </a:r>
            <a:r>
              <a:rPr lang="en-US" sz="1000" baseline="0" dirty="0" smtClean="0"/>
              <a:t> von </a:t>
            </a:r>
            <a:r>
              <a:rPr lang="en-US" sz="1000" baseline="0" dirty="0" err="1" smtClean="0"/>
              <a:t>Plattformen</a:t>
            </a:r>
            <a:r>
              <a:rPr lang="en-US" sz="1000" baseline="0" dirty="0" smtClean="0"/>
              <a:t>; </a:t>
            </a:r>
            <a:r>
              <a:rPr lang="en-US" sz="1000" baseline="0" dirty="0" err="1" smtClean="0"/>
              <a:t>unterteilen</a:t>
            </a:r>
            <a:r>
              <a:rPr lang="en-US" sz="1000" baseline="0" dirty="0" smtClean="0"/>
              <a:t> </a:t>
            </a:r>
            <a:r>
              <a:rPr lang="en-US" sz="1000" baseline="0" dirty="0" err="1" smtClean="0"/>
              <a:t>Sie</a:t>
            </a:r>
            <a:r>
              <a:rPr lang="en-US" sz="1000" baseline="0" dirty="0" smtClean="0"/>
              <a:t> </a:t>
            </a:r>
            <a:r>
              <a:rPr lang="en-US" sz="1000" baseline="0" dirty="0" err="1" smtClean="0"/>
              <a:t>diese</a:t>
            </a:r>
            <a:r>
              <a:rPr lang="en-US" sz="1000" baseline="0" dirty="0" smtClean="0"/>
              <a:t> in </a:t>
            </a:r>
            <a:r>
              <a:rPr lang="en-US" sz="1000" baseline="0" dirty="0" err="1" smtClean="0"/>
              <a:t>Kategorien</a:t>
            </a:r>
            <a:r>
              <a:rPr lang="en-US" sz="1000" baseline="0" dirty="0" smtClean="0"/>
              <a:t>: </a:t>
            </a:r>
            <a:r>
              <a:rPr lang="en-US" sz="1000" baseline="0" dirty="0" err="1" smtClean="0"/>
              <a:t>welche</a:t>
            </a:r>
            <a:r>
              <a:rPr lang="en-US" sz="1000" baseline="0" dirty="0" smtClean="0"/>
              <a:t> </a:t>
            </a:r>
            <a:r>
              <a:rPr lang="en-US" sz="1000" baseline="0" dirty="0" err="1" smtClean="0"/>
              <a:t>Sie</a:t>
            </a:r>
            <a:r>
              <a:rPr lang="en-US" sz="1000" baseline="0" dirty="0" smtClean="0"/>
              <a:t> </a:t>
            </a:r>
            <a:r>
              <a:rPr lang="en-US" sz="1000" baseline="0" dirty="0" err="1" smtClean="0"/>
              <a:t>nutzen</a:t>
            </a:r>
            <a:r>
              <a:rPr lang="en-US" sz="1000" baseline="0" dirty="0" smtClean="0"/>
              <a:t>, </a:t>
            </a:r>
            <a:r>
              <a:rPr lang="en-US" sz="1000" baseline="0" dirty="0" err="1" smtClean="0"/>
              <a:t>welche</a:t>
            </a:r>
            <a:r>
              <a:rPr lang="en-US" sz="1000" baseline="0" dirty="0" smtClean="0"/>
              <a:t> </a:t>
            </a:r>
            <a:r>
              <a:rPr lang="en-US" sz="1000" baseline="0" dirty="0" err="1" smtClean="0"/>
              <a:t>Sie</a:t>
            </a:r>
            <a:r>
              <a:rPr lang="en-US" sz="1000" baseline="0" dirty="0" smtClean="0"/>
              <a:t> und </a:t>
            </a:r>
            <a:r>
              <a:rPr lang="en-US" sz="1000" baseline="0" dirty="0" err="1" smtClean="0"/>
              <a:t>ihr</a:t>
            </a:r>
            <a:r>
              <a:rPr lang="en-US" sz="1000" baseline="0" dirty="0" smtClean="0"/>
              <a:t> </a:t>
            </a:r>
            <a:r>
              <a:rPr lang="en-US" sz="1000" baseline="0" dirty="0" err="1" smtClean="0"/>
              <a:t>Zielpublikum</a:t>
            </a:r>
            <a:r>
              <a:rPr lang="en-US" sz="1000" baseline="0" dirty="0" smtClean="0"/>
              <a:t> </a:t>
            </a:r>
            <a:r>
              <a:rPr lang="en-US" sz="1000" baseline="0" dirty="0" err="1" smtClean="0"/>
              <a:t>nutzen</a:t>
            </a:r>
            <a:r>
              <a:rPr lang="en-US" sz="1000" baseline="0" dirty="0" smtClean="0"/>
              <a:t>.</a:t>
            </a:r>
            <a:endParaRPr lang="en-US" sz="1000" baseline="0" dirty="0"/>
          </a:p>
          <a:p>
            <a:pPr marL="171450" indent="-171450">
              <a:buFont typeface="Arial" panose="020B0604020202020204" pitchFamily="34" charset="0"/>
              <a:buChar char="•"/>
            </a:pPr>
            <a:r>
              <a:rPr lang="en-US" sz="1000" baseline="0" dirty="0" err="1" smtClean="0"/>
              <a:t>Nutzen</a:t>
            </a:r>
            <a:r>
              <a:rPr lang="en-US" sz="1000" baseline="0" dirty="0" smtClean="0"/>
              <a:t> </a:t>
            </a:r>
            <a:r>
              <a:rPr lang="en-US" sz="1000" baseline="0" dirty="0" err="1" smtClean="0"/>
              <a:t>Sie</a:t>
            </a:r>
            <a:r>
              <a:rPr lang="en-US" sz="1000" baseline="0" dirty="0" smtClean="0"/>
              <a:t> das </a:t>
            </a:r>
            <a:r>
              <a:rPr lang="en-US" sz="1000" baseline="0" dirty="0" err="1" smtClean="0"/>
              <a:t>Bild</a:t>
            </a:r>
            <a:r>
              <a:rPr lang="en-US" sz="1000" baseline="0" dirty="0" smtClean="0"/>
              <a:t> auf </a:t>
            </a:r>
            <a:r>
              <a:rPr lang="en-US" sz="1000" baseline="0" dirty="0" err="1" smtClean="0"/>
              <a:t>dem</a:t>
            </a:r>
            <a:r>
              <a:rPr lang="en-US" sz="1000" baseline="0" dirty="0" smtClean="0"/>
              <a:t> </a:t>
            </a:r>
            <a:r>
              <a:rPr lang="en-US" sz="1000" baseline="0" dirty="0" err="1" smtClean="0"/>
              <a:t>nächsten</a:t>
            </a:r>
            <a:r>
              <a:rPr lang="en-US" sz="1000" baseline="0" dirty="0" smtClean="0"/>
              <a:t> </a:t>
            </a:r>
            <a:r>
              <a:rPr lang="en-US" sz="1000" baseline="0" dirty="0" err="1" smtClean="0"/>
              <a:t>Blatt</a:t>
            </a:r>
            <a:r>
              <a:rPr lang="en-US" sz="1000" baseline="0" dirty="0" smtClean="0"/>
              <a:t>.</a:t>
            </a:r>
            <a:r>
              <a:rPr lang="en-US" sz="1000" dirty="0" smtClean="0"/>
              <a:t> </a:t>
            </a:r>
            <a:endParaRPr lang="nl-NL" sz="1000" dirty="0"/>
          </a:p>
          <a:p>
            <a:pPr marL="171450" indent="-171450">
              <a:buFont typeface="Arial" panose="020B0604020202020204" pitchFamily="34" charset="0"/>
              <a:buChar char="•"/>
            </a:pPr>
            <a:r>
              <a:rPr lang="en-US" sz="1000" dirty="0" err="1" smtClean="0"/>
              <a:t>Diskutieren</a:t>
            </a:r>
            <a:r>
              <a:rPr lang="en-US" sz="1000" dirty="0" smtClean="0"/>
              <a:t> </a:t>
            </a:r>
            <a:r>
              <a:rPr lang="en-US" sz="1000" dirty="0" err="1" smtClean="0"/>
              <a:t>Sie</a:t>
            </a:r>
            <a:r>
              <a:rPr lang="en-US" sz="1000" dirty="0" smtClean="0"/>
              <a:t> </a:t>
            </a:r>
            <a:r>
              <a:rPr lang="en-US" sz="1000" dirty="0" err="1" smtClean="0"/>
              <a:t>über</a:t>
            </a:r>
            <a:r>
              <a:rPr lang="en-US" sz="1000" dirty="0" smtClean="0"/>
              <a:t> die </a:t>
            </a:r>
            <a:r>
              <a:rPr lang="en-US" sz="1000" dirty="0" err="1" smtClean="0"/>
              <a:t>Unterschiede</a:t>
            </a:r>
            <a:r>
              <a:rPr lang="en-US" sz="1000" baseline="0" dirty="0" smtClean="0"/>
              <a:t> </a:t>
            </a:r>
            <a:r>
              <a:rPr lang="en-US" sz="1000" baseline="0" dirty="0" err="1" smtClean="0"/>
              <a:t>zwischen</a:t>
            </a:r>
            <a:r>
              <a:rPr lang="en-US" sz="1000" baseline="0" dirty="0" smtClean="0"/>
              <a:t> </a:t>
            </a:r>
            <a:r>
              <a:rPr lang="en-US" sz="1000" baseline="0" dirty="0" err="1" smtClean="0"/>
              <a:t>der</a:t>
            </a:r>
            <a:r>
              <a:rPr lang="en-US" sz="1000" baseline="0" dirty="0" smtClean="0"/>
              <a:t> Art und Weise, </a:t>
            </a:r>
            <a:r>
              <a:rPr lang="en-US" sz="1000" baseline="0" dirty="0" err="1" smtClean="0"/>
              <a:t>wie</a:t>
            </a:r>
            <a:r>
              <a:rPr lang="en-US" sz="1000" baseline="0" dirty="0" smtClean="0"/>
              <a:t> die </a:t>
            </a:r>
            <a:r>
              <a:rPr lang="en-US" sz="1000" baseline="0" dirty="0" err="1" smtClean="0"/>
              <a:t>Teilnehmer</a:t>
            </a:r>
            <a:r>
              <a:rPr lang="en-US" sz="1000" baseline="0" dirty="0" smtClean="0"/>
              <a:t> Social Media </a:t>
            </a:r>
            <a:r>
              <a:rPr lang="en-US" sz="1000" baseline="0" dirty="0" err="1" smtClean="0"/>
              <a:t>nutzen</a:t>
            </a:r>
            <a:r>
              <a:rPr lang="en-US" sz="1000" baseline="0" dirty="0" smtClean="0"/>
              <a:t> und </a:t>
            </a:r>
            <a:r>
              <a:rPr lang="en-US" sz="1000" baseline="0" dirty="0" err="1" smtClean="0"/>
              <a:t>wie</a:t>
            </a:r>
            <a:r>
              <a:rPr lang="en-US" sz="1000" baseline="0" dirty="0" smtClean="0"/>
              <a:t> das </a:t>
            </a:r>
            <a:r>
              <a:rPr lang="en-US" sz="1000" baseline="0" dirty="0" err="1" smtClean="0"/>
              <a:t>Zielpublikum</a:t>
            </a:r>
            <a:r>
              <a:rPr lang="en-US" sz="1000" baseline="0" dirty="0" smtClean="0"/>
              <a:t> </a:t>
            </a:r>
            <a:r>
              <a:rPr lang="en-US" sz="1000" baseline="0" dirty="0" err="1" smtClean="0"/>
              <a:t>diese</a:t>
            </a:r>
            <a:r>
              <a:rPr lang="en-US" sz="1000" baseline="0" dirty="0" smtClean="0"/>
              <a:t> </a:t>
            </a:r>
            <a:r>
              <a:rPr lang="en-US" sz="1000" baseline="0" dirty="0" err="1" smtClean="0"/>
              <a:t>nutzt</a:t>
            </a:r>
            <a:r>
              <a:rPr lang="en-US" sz="1000" baseline="0" dirty="0" smtClean="0"/>
              <a:t>.</a:t>
            </a:r>
            <a:endParaRPr lang="en-US" sz="1000" baseline="0" dirty="0"/>
          </a:p>
          <a:p>
            <a:pPr marL="171450" indent="-171450">
              <a:buFont typeface="Arial" panose="020B0604020202020204" pitchFamily="34" charset="0"/>
              <a:buChar char="•"/>
            </a:pPr>
            <a:r>
              <a:rPr lang="en-US" sz="1000" baseline="0" dirty="0" err="1" smtClean="0"/>
              <a:t>Reflektieren</a:t>
            </a:r>
            <a:r>
              <a:rPr lang="en-US" sz="1000" baseline="0" dirty="0" smtClean="0"/>
              <a:t> </a:t>
            </a:r>
            <a:r>
              <a:rPr lang="en-US" sz="1000" baseline="0" dirty="0" err="1" smtClean="0"/>
              <a:t>Sie</a:t>
            </a:r>
            <a:r>
              <a:rPr lang="en-US" sz="1000" baseline="0" dirty="0" smtClean="0"/>
              <a:t> </a:t>
            </a:r>
            <a:r>
              <a:rPr lang="en-US" sz="1000" baseline="0" dirty="0" err="1" smtClean="0"/>
              <a:t>über</a:t>
            </a:r>
            <a:r>
              <a:rPr lang="en-US" sz="1000" baseline="0" dirty="0" smtClean="0"/>
              <a:t> die </a:t>
            </a:r>
            <a:r>
              <a:rPr lang="en-US" sz="1000" baseline="0" dirty="0" err="1" smtClean="0"/>
              <a:t>Bedeutung</a:t>
            </a:r>
            <a:r>
              <a:rPr lang="en-US" sz="1000" baseline="0" dirty="0" smtClean="0"/>
              <a:t> </a:t>
            </a:r>
            <a:r>
              <a:rPr lang="en-US" sz="1000" baseline="0" dirty="0" err="1" smtClean="0"/>
              <a:t>dieser</a:t>
            </a:r>
            <a:r>
              <a:rPr lang="en-US" sz="1000" baseline="0" dirty="0" smtClean="0"/>
              <a:t> </a:t>
            </a:r>
            <a:r>
              <a:rPr lang="en-US" sz="1000" baseline="0" dirty="0" err="1" smtClean="0"/>
              <a:t>Unterschiede</a:t>
            </a:r>
            <a:r>
              <a:rPr lang="en-US" sz="1000" baseline="0" dirty="0" smtClean="0"/>
              <a:t> </a:t>
            </a:r>
            <a:r>
              <a:rPr lang="en-US" sz="1000" baseline="0" dirty="0" err="1" smtClean="0"/>
              <a:t>im</a:t>
            </a:r>
            <a:r>
              <a:rPr lang="en-US" sz="1000" baseline="0" dirty="0" smtClean="0"/>
              <a:t> Plenum.</a:t>
            </a:r>
            <a:endParaRPr lang="en-US" sz="1000" baseline="0" dirty="0"/>
          </a:p>
          <a:p>
            <a:pPr marL="171450" indent="-171450">
              <a:buFont typeface="Arial" panose="020B0604020202020204" pitchFamily="34" charset="0"/>
              <a:buChar char="•"/>
            </a:pPr>
            <a:r>
              <a:rPr lang="en-US" sz="1000" baseline="0" dirty="0"/>
              <a:t>20 </a:t>
            </a:r>
            <a:r>
              <a:rPr lang="en-US" sz="1000" baseline="0" dirty="0" err="1" smtClean="0"/>
              <a:t>Minuten</a:t>
            </a:r>
            <a:endParaRPr lang="en-US" sz="1000" baseline="0" dirty="0"/>
          </a:p>
          <a:p>
            <a:pPr marL="171450" indent="-171450">
              <a:buFont typeface="Arial" panose="020B0604020202020204" pitchFamily="34" charset="0"/>
              <a:buChar char="•"/>
            </a:pPr>
            <a:endParaRPr lang="en-U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15</a:t>
            </a:fld>
            <a:endParaRPr lang="nl-NL"/>
          </a:p>
        </p:txBody>
      </p:sp>
    </p:spTree>
    <p:extLst>
      <p:ext uri="{BB962C8B-B14F-4D97-AF65-F5344CB8AC3E}">
        <p14:creationId xmlns:p14="http://schemas.microsoft.com/office/powerpoint/2010/main" xmlns="" val="3643886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US" sz="1000" smtClean="0"/>
              <a:t>Erfahrungsaustausch.</a:t>
            </a:r>
            <a:r>
              <a:rPr lang="en-US" sz="1000" baseline="0" smtClean="0"/>
              <a:t> Kann in Zweiergruppen, kleinen Gruppen oder im Plenum gemacht werden.</a:t>
            </a:r>
          </a:p>
          <a:p>
            <a:pPr marL="171450" indent="-171450">
              <a:buFont typeface="Arial" panose="020B0604020202020204" pitchFamily="34" charset="0"/>
              <a:buChar char="•"/>
            </a:pPr>
            <a:r>
              <a:rPr lang="en-US" sz="1000" baseline="0" smtClean="0"/>
              <a:t>Nennen Sie Namen von Plattformen; unterteilen Sie diese in Kategorien: welche Sie nutzen, welche Sie und ihr Zielpublikum nutzen.</a:t>
            </a:r>
          </a:p>
          <a:p>
            <a:pPr marL="171450" indent="-171450">
              <a:buFont typeface="Arial" panose="020B0604020202020204" pitchFamily="34" charset="0"/>
              <a:buChar char="•"/>
            </a:pPr>
            <a:r>
              <a:rPr lang="en-US" sz="1000" baseline="0" smtClean="0"/>
              <a:t>Nutzen Sie das Bild auf dem nächsten Blatt.</a:t>
            </a:r>
            <a:r>
              <a:rPr lang="en-US" sz="1000" smtClean="0"/>
              <a:t> </a:t>
            </a:r>
            <a:endParaRPr lang="nl-NL" sz="1000" smtClean="0"/>
          </a:p>
          <a:p>
            <a:pPr marL="171450" indent="-171450">
              <a:buFont typeface="Arial" panose="020B0604020202020204" pitchFamily="34" charset="0"/>
              <a:buChar char="•"/>
            </a:pPr>
            <a:r>
              <a:rPr lang="en-US" sz="1000" smtClean="0"/>
              <a:t>Diskutieren Sie über die Unterschiede</a:t>
            </a:r>
            <a:r>
              <a:rPr lang="en-US" sz="1000" baseline="0" smtClean="0"/>
              <a:t> zwischen der Art und Weise, wie die Teilnehmer Social Media nutzen und wie das Zielpublikum diese nutzt.</a:t>
            </a:r>
          </a:p>
          <a:p>
            <a:pPr marL="171450" indent="-171450">
              <a:buFont typeface="Arial" panose="020B0604020202020204" pitchFamily="34" charset="0"/>
              <a:buChar char="•"/>
            </a:pPr>
            <a:r>
              <a:rPr lang="en-US" sz="1000" baseline="0" smtClean="0"/>
              <a:t>Reflektieren Sie über die Bedeutung dieser Unterschiede im Plenum.</a:t>
            </a:r>
            <a:endParaRPr lang="en-US" sz="1000" baseline="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16</a:t>
            </a:fld>
            <a:endParaRPr lang="nl-NL"/>
          </a:p>
        </p:txBody>
      </p:sp>
    </p:spTree>
    <p:extLst>
      <p:ext uri="{BB962C8B-B14F-4D97-AF65-F5344CB8AC3E}">
        <p14:creationId xmlns:p14="http://schemas.microsoft.com/office/powerpoint/2010/main" xmlns="" val="2192071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17</a:t>
            </a:fld>
            <a:endParaRPr lang="nl-NL"/>
          </a:p>
        </p:txBody>
      </p:sp>
    </p:spTree>
    <p:extLst>
      <p:ext uri="{BB962C8B-B14F-4D97-AF65-F5344CB8AC3E}">
        <p14:creationId xmlns:p14="http://schemas.microsoft.com/office/powerpoint/2010/main" xmlns="" val="38279203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Übung</a:t>
            </a:r>
            <a:endParaRPr lang="nl-NL" dirty="0"/>
          </a:p>
          <a:p>
            <a:r>
              <a:rPr lang="nl-NL" dirty="0" smtClean="0"/>
              <a:t>Teilen Sie</a:t>
            </a:r>
            <a:r>
              <a:rPr lang="nl-NL" baseline="0" dirty="0" smtClean="0"/>
              <a:t> sich in kleine Gruppen auf</a:t>
            </a:r>
            <a:endParaRPr lang="nl-NL" dirty="0"/>
          </a:p>
          <a:p>
            <a:r>
              <a:rPr lang="nl-NL" dirty="0" smtClean="0"/>
              <a:t>Jede Gruppe wird eine dieser Websites erkunden und nach interessanten Beispielen</a:t>
            </a:r>
            <a:r>
              <a:rPr lang="nl-NL" baseline="0" dirty="0" smtClean="0"/>
              <a:t> suchen</a:t>
            </a:r>
            <a:endParaRPr lang="nl-NL" dirty="0"/>
          </a:p>
          <a:p>
            <a:r>
              <a:rPr lang="nl-NL" dirty="0" smtClean="0"/>
              <a:t>Rückmeldung</a:t>
            </a:r>
            <a:r>
              <a:rPr lang="nl-NL" baseline="0" dirty="0" smtClean="0"/>
              <a:t> an die Gruppe</a:t>
            </a:r>
            <a:endParaRPr lang="nl-NL" dirty="0"/>
          </a:p>
          <a:p>
            <a:r>
              <a:rPr lang="nl-NL" dirty="0"/>
              <a:t>10 </a:t>
            </a:r>
            <a:r>
              <a:rPr lang="nl-NL" dirty="0" smtClean="0"/>
              <a:t>Minuten</a:t>
            </a:r>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18</a:t>
            </a:fld>
            <a:endParaRPr lang="nl-NL"/>
          </a:p>
        </p:txBody>
      </p:sp>
    </p:spTree>
    <p:extLst>
      <p:ext uri="{BB962C8B-B14F-4D97-AF65-F5344CB8AC3E}">
        <p14:creationId xmlns:p14="http://schemas.microsoft.com/office/powerpoint/2010/main" xmlns="" val="3708336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19</a:t>
            </a:fld>
            <a:endParaRPr lang="nl-NL"/>
          </a:p>
        </p:txBody>
      </p:sp>
    </p:spTree>
    <p:extLst>
      <p:ext uri="{BB962C8B-B14F-4D97-AF65-F5344CB8AC3E}">
        <p14:creationId xmlns:p14="http://schemas.microsoft.com/office/powerpoint/2010/main" xmlns="" val="4777919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Rot="1" noChangeAspect="1" noChangeArrowheads="1"/>
          </p:cNvSpPr>
          <p:nvPr>
            <p:ph type="sldImg"/>
          </p:nvPr>
        </p:nvSpPr>
        <p:spPr>
          <a:xfrm>
            <a:off x="381000" y="685800"/>
            <a:ext cx="6096000" cy="3429000"/>
          </a:xfrm>
        </p:spPr>
      </p:sp>
      <p:sp>
        <p:nvSpPr>
          <p:cNvPr id="8194"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xmlns="" val="666552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err="1" smtClean="0">
                <a:latin typeface="Corbel" panose="020B0503020204020204" pitchFamily="34" charset="0"/>
              </a:rPr>
              <a:t>Wir</a:t>
            </a:r>
            <a:r>
              <a:rPr lang="en-US" sz="1000" dirty="0" smtClean="0">
                <a:latin typeface="Corbel" panose="020B0503020204020204" pitchFamily="34" charset="0"/>
              </a:rPr>
              <a:t> </a:t>
            </a:r>
            <a:r>
              <a:rPr lang="en-US" sz="1000" dirty="0" err="1" smtClean="0">
                <a:latin typeface="Corbel" panose="020B0503020204020204" pitchFamily="34" charset="0"/>
              </a:rPr>
              <a:t>werden</a:t>
            </a:r>
            <a:r>
              <a:rPr lang="en-US" sz="1000" dirty="0" smtClean="0">
                <a:latin typeface="Corbel" panose="020B0503020204020204" pitchFamily="34" charset="0"/>
              </a:rPr>
              <a:t> das GAMMMA-</a:t>
            </a:r>
            <a:r>
              <a:rPr lang="en-US" sz="1000" dirty="0" err="1" smtClean="0">
                <a:latin typeface="Corbel" panose="020B0503020204020204" pitchFamily="34" charset="0"/>
              </a:rPr>
              <a:t>Modell</a:t>
            </a:r>
            <a:r>
              <a:rPr lang="en-US" sz="1000" dirty="0" smtClean="0">
                <a:latin typeface="Corbel" panose="020B0503020204020204" pitchFamily="34" charset="0"/>
              </a:rPr>
              <a:t> </a:t>
            </a:r>
            <a:r>
              <a:rPr lang="en-US" sz="1000" dirty="0" err="1" smtClean="0">
                <a:latin typeface="Corbel" panose="020B0503020204020204" pitchFamily="34" charset="0"/>
              </a:rPr>
              <a:t>vorstellen</a:t>
            </a:r>
            <a:r>
              <a:rPr lang="en-US" sz="1000" dirty="0" smtClean="0">
                <a:latin typeface="Corbel" panose="020B0503020204020204" pitchFamily="34" charset="0"/>
              </a:rPr>
              <a:t>. </a:t>
            </a:r>
            <a:r>
              <a:rPr lang="en-US" sz="1000" dirty="0" err="1" smtClean="0">
                <a:latin typeface="Corbel" panose="020B0503020204020204" pitchFamily="34" charset="0"/>
              </a:rPr>
              <a:t>Dieser</a:t>
            </a:r>
            <a:r>
              <a:rPr lang="en-US" sz="1000" dirty="0" smtClean="0">
                <a:latin typeface="Corbel" panose="020B0503020204020204" pitchFamily="34" charset="0"/>
              </a:rPr>
              <a:t> </a:t>
            </a:r>
            <a:r>
              <a:rPr lang="en-US" sz="1000" dirty="0" err="1" smtClean="0">
                <a:latin typeface="Corbel" panose="020B0503020204020204" pitchFamily="34" charset="0"/>
              </a:rPr>
              <a:t>Ansatz</a:t>
            </a:r>
            <a:r>
              <a:rPr lang="en-US" sz="1000" dirty="0" smtClean="0">
                <a:latin typeface="Corbel" panose="020B0503020204020204" pitchFamily="34" charset="0"/>
              </a:rPr>
              <a:t> </a:t>
            </a:r>
            <a:r>
              <a:rPr lang="en-US" sz="1000" dirty="0" err="1" smtClean="0">
                <a:latin typeface="Corbel" panose="020B0503020204020204" pitchFamily="34" charset="0"/>
              </a:rPr>
              <a:t>wird</a:t>
            </a:r>
            <a:r>
              <a:rPr lang="en-US" sz="1000" dirty="0" smtClean="0">
                <a:latin typeface="Corbel" panose="020B0503020204020204" pitchFamily="34" charset="0"/>
              </a:rPr>
              <a:t> </a:t>
            </a:r>
            <a:r>
              <a:rPr lang="en-US" sz="1000" dirty="0" err="1" smtClean="0">
                <a:latin typeface="Corbel" panose="020B0503020204020204" pitchFamily="34" charset="0"/>
              </a:rPr>
              <a:t>Ihnen</a:t>
            </a:r>
            <a:r>
              <a:rPr lang="en-US" sz="1000" baseline="0" dirty="0" smtClean="0">
                <a:latin typeface="Corbel" panose="020B0503020204020204" pitchFamily="34" charset="0"/>
              </a:rPr>
              <a:t> </a:t>
            </a:r>
            <a:r>
              <a:rPr lang="en-US" sz="1000" baseline="0" dirty="0" err="1" smtClean="0">
                <a:latin typeface="Corbel" panose="020B0503020204020204" pitchFamily="34" charset="0"/>
              </a:rPr>
              <a:t>dabei</a:t>
            </a:r>
            <a:r>
              <a:rPr lang="en-US" sz="1000" baseline="0" dirty="0" smtClean="0">
                <a:latin typeface="Corbel" panose="020B0503020204020204" pitchFamily="34" charset="0"/>
              </a:rPr>
              <a:t> </a:t>
            </a:r>
            <a:r>
              <a:rPr lang="en-US" sz="1000" baseline="0" dirty="0" err="1" smtClean="0">
                <a:latin typeface="Corbel" panose="020B0503020204020204" pitchFamily="34" charset="0"/>
              </a:rPr>
              <a:t>helfen</a:t>
            </a:r>
            <a:r>
              <a:rPr lang="en-US" sz="1000" baseline="0" dirty="0" smtClean="0">
                <a:latin typeface="Corbel" panose="020B0503020204020204" pitchFamily="34" charset="0"/>
              </a:rPr>
              <a:t>, </a:t>
            </a:r>
            <a:r>
              <a:rPr lang="en-US" sz="1000" baseline="0" dirty="0" err="1" smtClean="0">
                <a:latin typeface="Corbel" panose="020B0503020204020204" pitchFamily="34" charset="0"/>
              </a:rPr>
              <a:t>eine</a:t>
            </a:r>
            <a:r>
              <a:rPr lang="en-US" sz="1000" baseline="0" dirty="0" smtClean="0">
                <a:latin typeface="Corbel" panose="020B0503020204020204" pitchFamily="34" charset="0"/>
              </a:rPr>
              <a:t> </a:t>
            </a:r>
            <a:r>
              <a:rPr lang="en-US" sz="1000" baseline="0" dirty="0" err="1" smtClean="0">
                <a:latin typeface="Corbel" panose="020B0503020204020204" pitchFamily="34" charset="0"/>
              </a:rPr>
              <a:t>effektivie</a:t>
            </a:r>
            <a:r>
              <a:rPr lang="en-US" sz="1000" baseline="0" dirty="0" smtClean="0">
                <a:latin typeface="Corbel" panose="020B0503020204020204" pitchFamily="34" charset="0"/>
              </a:rPr>
              <a:t> Online-</a:t>
            </a:r>
            <a:r>
              <a:rPr lang="en-US" sz="1000" baseline="0" dirty="0" err="1" smtClean="0">
                <a:latin typeface="Corbel" panose="020B0503020204020204" pitchFamily="34" charset="0"/>
              </a:rPr>
              <a:t>Kampagnenstrategie</a:t>
            </a:r>
            <a:r>
              <a:rPr lang="en-US" sz="1000" baseline="0" dirty="0" smtClean="0">
                <a:latin typeface="Corbel" panose="020B0503020204020204" pitchFamily="34" charset="0"/>
              </a:rPr>
              <a:t> </a:t>
            </a:r>
            <a:r>
              <a:rPr lang="en-US" sz="1000" baseline="0" dirty="0" err="1" smtClean="0">
                <a:latin typeface="Corbel" panose="020B0503020204020204" pitchFamily="34" charset="0"/>
              </a:rPr>
              <a:t>rund</a:t>
            </a:r>
            <a:r>
              <a:rPr lang="en-US" sz="1000" baseline="0" dirty="0" smtClean="0">
                <a:latin typeface="Corbel" panose="020B0503020204020204" pitchFamily="34" charset="0"/>
              </a:rPr>
              <a:t> um alternative </a:t>
            </a:r>
            <a:r>
              <a:rPr lang="en-US" sz="1000" baseline="0" dirty="0" err="1" smtClean="0">
                <a:latin typeface="Corbel" panose="020B0503020204020204" pitchFamily="34" charset="0"/>
              </a:rPr>
              <a:t>Narrativen</a:t>
            </a:r>
            <a:r>
              <a:rPr lang="en-US" sz="1000" baseline="0" dirty="0" smtClean="0">
                <a:latin typeface="Corbel" panose="020B0503020204020204" pitchFamily="34" charset="0"/>
              </a:rPr>
              <a:t> und </a:t>
            </a:r>
            <a:r>
              <a:rPr lang="en-US" sz="1000" baseline="0" dirty="0" err="1" smtClean="0">
                <a:latin typeface="Corbel" panose="020B0503020204020204" pitchFamily="34" charset="0"/>
              </a:rPr>
              <a:t>Gegennarrativen</a:t>
            </a:r>
            <a:r>
              <a:rPr lang="en-US" sz="1000" baseline="0" dirty="0" smtClean="0">
                <a:latin typeface="Corbel" panose="020B0503020204020204" pitchFamily="34" charset="0"/>
              </a:rPr>
              <a:t> </a:t>
            </a:r>
            <a:r>
              <a:rPr lang="en-US" sz="1000" baseline="0" dirty="0" err="1" smtClean="0">
                <a:latin typeface="Corbel" panose="020B0503020204020204" pitchFamily="34" charset="0"/>
              </a:rPr>
              <a:t>aufzubauen</a:t>
            </a:r>
            <a:r>
              <a:rPr lang="en-US" sz="1000" baseline="0" dirty="0" smtClean="0">
                <a:latin typeface="Corbel" panose="020B0503020204020204" pitchFamily="34" charset="0"/>
              </a:rPr>
              <a:t>.</a:t>
            </a:r>
            <a:endParaRPr lang="en-US" sz="1000" dirty="0">
              <a:latin typeface="Corbel" panose="020B0503020204020204" pitchFamily="34" charset="0"/>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b="0" u="sng" baseline="0" dirty="0">
              <a:solidFill>
                <a:srgbClr val="FF0000"/>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u="sng" baseline="0" dirty="0" smtClean="0">
                <a:solidFill>
                  <a:srgbClr val="FF0000"/>
                </a:solidFill>
              </a:rPr>
              <a:t>In den GAMMA-</a:t>
            </a:r>
            <a:r>
              <a:rPr lang="en-US" sz="1000" b="0" u="sng" baseline="0" dirty="0" err="1" smtClean="0">
                <a:solidFill>
                  <a:srgbClr val="FF0000"/>
                </a:solidFill>
              </a:rPr>
              <a:t>Abschnitten</a:t>
            </a:r>
            <a:r>
              <a:rPr lang="en-US" sz="1000" b="0" u="sng" baseline="0" dirty="0" smtClean="0">
                <a:solidFill>
                  <a:srgbClr val="FF0000"/>
                </a:solidFill>
              </a:rPr>
              <a:t> </a:t>
            </a:r>
            <a:r>
              <a:rPr lang="en-US" sz="1000" b="0" u="sng" baseline="0" dirty="0" err="1" smtClean="0">
                <a:solidFill>
                  <a:srgbClr val="FF0000"/>
                </a:solidFill>
              </a:rPr>
              <a:t>gibt</a:t>
            </a:r>
            <a:r>
              <a:rPr lang="en-US" sz="1000" b="0" u="sng" baseline="0" dirty="0" smtClean="0">
                <a:solidFill>
                  <a:srgbClr val="FF0000"/>
                </a:solidFill>
              </a:rPr>
              <a:t> </a:t>
            </a:r>
            <a:r>
              <a:rPr lang="en-US" sz="1000" b="0" u="sng" baseline="0" dirty="0" err="1" smtClean="0">
                <a:solidFill>
                  <a:srgbClr val="FF0000"/>
                </a:solidFill>
              </a:rPr>
              <a:t>es</a:t>
            </a:r>
            <a:r>
              <a:rPr lang="en-US" sz="1000" b="0" u="sng" baseline="0" dirty="0" smtClean="0">
                <a:solidFill>
                  <a:srgbClr val="FF0000"/>
                </a:solidFill>
              </a:rPr>
              <a:t> </a:t>
            </a:r>
            <a:r>
              <a:rPr lang="en-US" sz="1000" b="0" u="sng" baseline="0" dirty="0" err="1" smtClean="0">
                <a:solidFill>
                  <a:srgbClr val="FF0000"/>
                </a:solidFill>
              </a:rPr>
              <a:t>eine</a:t>
            </a:r>
            <a:r>
              <a:rPr lang="en-US" sz="1000" b="0" u="sng" baseline="0" dirty="0" smtClean="0">
                <a:solidFill>
                  <a:srgbClr val="FF0000"/>
                </a:solidFill>
              </a:rPr>
              <a:t> </a:t>
            </a:r>
            <a:r>
              <a:rPr lang="en-US" sz="1000" b="0" u="sng" baseline="0" dirty="0" err="1" smtClean="0">
                <a:solidFill>
                  <a:srgbClr val="FF0000"/>
                </a:solidFill>
              </a:rPr>
              <a:t>Vorlage</a:t>
            </a:r>
            <a:r>
              <a:rPr lang="en-US" sz="1000" b="0" u="sng" baseline="0" dirty="0" smtClean="0">
                <a:solidFill>
                  <a:srgbClr val="FF0000"/>
                </a:solidFill>
              </a:rPr>
              <a:t>, die </a:t>
            </a:r>
            <a:r>
              <a:rPr lang="en-US" sz="1000" b="0" u="sng" baseline="0" dirty="0" err="1" smtClean="0">
                <a:solidFill>
                  <a:srgbClr val="FF0000"/>
                </a:solidFill>
              </a:rPr>
              <a:t>die</a:t>
            </a:r>
            <a:r>
              <a:rPr lang="en-US" sz="1000" b="0" u="sng" baseline="0" dirty="0" smtClean="0">
                <a:solidFill>
                  <a:srgbClr val="FF0000"/>
                </a:solidFill>
              </a:rPr>
              <a:t> </a:t>
            </a:r>
            <a:r>
              <a:rPr lang="en-US" sz="1000" b="0" u="sng" baseline="0" dirty="0" err="1" smtClean="0">
                <a:solidFill>
                  <a:srgbClr val="FF0000"/>
                </a:solidFill>
              </a:rPr>
              <a:t>Teilnehmer</a:t>
            </a:r>
            <a:r>
              <a:rPr lang="en-US" sz="1000" b="0" u="sng" baseline="0" dirty="0" smtClean="0">
                <a:solidFill>
                  <a:srgbClr val="FF0000"/>
                </a:solidFill>
              </a:rPr>
              <a:t> </a:t>
            </a:r>
            <a:r>
              <a:rPr lang="en-US" sz="1000" b="0" u="sng" baseline="0" dirty="0" err="1" smtClean="0">
                <a:solidFill>
                  <a:srgbClr val="FF0000"/>
                </a:solidFill>
              </a:rPr>
              <a:t>für</a:t>
            </a:r>
            <a:r>
              <a:rPr lang="en-US" sz="1000" b="0" u="sng" baseline="0" dirty="0" smtClean="0">
                <a:solidFill>
                  <a:srgbClr val="FF0000"/>
                </a:solidFill>
              </a:rPr>
              <a:t> </a:t>
            </a:r>
            <a:r>
              <a:rPr lang="en-US" sz="1000" b="0" u="sng" baseline="0" dirty="0" err="1" smtClean="0">
                <a:solidFill>
                  <a:srgbClr val="FF0000"/>
                </a:solidFill>
              </a:rPr>
              <a:t>ihre</a:t>
            </a:r>
            <a:r>
              <a:rPr lang="en-US" sz="1000" b="0" u="sng" baseline="0" dirty="0" smtClean="0">
                <a:solidFill>
                  <a:srgbClr val="FF0000"/>
                </a:solidFill>
              </a:rPr>
              <a:t> </a:t>
            </a:r>
            <a:r>
              <a:rPr lang="en-US" sz="1000" b="0" u="sng" baseline="0" dirty="0" err="1" smtClean="0">
                <a:solidFill>
                  <a:srgbClr val="FF0000"/>
                </a:solidFill>
              </a:rPr>
              <a:t>Tagesnotizen</a:t>
            </a:r>
            <a:r>
              <a:rPr lang="en-US" sz="1000" b="0" u="sng" baseline="0" dirty="0" smtClean="0">
                <a:solidFill>
                  <a:srgbClr val="FF0000"/>
                </a:solidFill>
              </a:rPr>
              <a:t> </a:t>
            </a:r>
            <a:r>
              <a:rPr lang="en-US" sz="1000" b="0" u="sng" baseline="0" dirty="0" err="1" smtClean="0">
                <a:solidFill>
                  <a:srgbClr val="FF0000"/>
                </a:solidFill>
              </a:rPr>
              <a:t>nutzen</a:t>
            </a:r>
            <a:r>
              <a:rPr lang="en-US" sz="1000" b="0" u="sng" baseline="0" dirty="0" smtClean="0">
                <a:solidFill>
                  <a:srgbClr val="FF0000"/>
                </a:solidFill>
              </a:rPr>
              <a:t> </a:t>
            </a:r>
            <a:r>
              <a:rPr lang="en-US" sz="1000" b="0" u="sng" baseline="0" dirty="0" err="1" smtClean="0">
                <a:solidFill>
                  <a:srgbClr val="FF0000"/>
                </a:solidFill>
              </a:rPr>
              <a:t>können</a:t>
            </a:r>
            <a:r>
              <a:rPr lang="en-US" sz="1000" b="0" u="sng" baseline="0" dirty="0" smtClean="0">
                <a:solidFill>
                  <a:srgbClr val="FF0000"/>
                </a:solidFill>
              </a:rPr>
              <a:t>.</a:t>
            </a:r>
            <a:endParaRPr lang="nl-NL" sz="1000" b="0" u="sng" dirty="0">
              <a:solidFill>
                <a:srgbClr val="FF0000"/>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u="sng" dirty="0" err="1" smtClean="0">
                <a:solidFill>
                  <a:srgbClr val="FF0000"/>
                </a:solidFill>
              </a:rPr>
              <a:t>Ziel</a:t>
            </a:r>
            <a:r>
              <a:rPr lang="en-US" sz="1000" b="0" u="sng" dirty="0" smtClean="0">
                <a:solidFill>
                  <a:srgbClr val="FF0000"/>
                </a:solidFill>
              </a:rPr>
              <a:t> </a:t>
            </a:r>
            <a:r>
              <a:rPr lang="en-US" sz="1000" b="0" u="sng" dirty="0" err="1" smtClean="0">
                <a:solidFill>
                  <a:srgbClr val="FF0000"/>
                </a:solidFill>
              </a:rPr>
              <a:t>ist</a:t>
            </a:r>
            <a:r>
              <a:rPr lang="en-US" sz="1000" b="0" u="sng" dirty="0" smtClean="0">
                <a:solidFill>
                  <a:srgbClr val="FF0000"/>
                </a:solidFill>
              </a:rPr>
              <a:t> </a:t>
            </a:r>
            <a:r>
              <a:rPr lang="en-US" sz="1000" b="0" u="sng" dirty="0" err="1" smtClean="0">
                <a:solidFill>
                  <a:srgbClr val="FF0000"/>
                </a:solidFill>
              </a:rPr>
              <a:t>es</a:t>
            </a:r>
            <a:r>
              <a:rPr lang="en-US" sz="1000" b="0" u="sng" dirty="0" smtClean="0">
                <a:solidFill>
                  <a:srgbClr val="FF0000"/>
                </a:solidFill>
              </a:rPr>
              <a:t>, CSO in</a:t>
            </a:r>
            <a:r>
              <a:rPr lang="en-US" sz="1000" b="0" u="sng" baseline="0" dirty="0" smtClean="0">
                <a:solidFill>
                  <a:srgbClr val="FF0000"/>
                </a:solidFill>
              </a:rPr>
              <a:t> </a:t>
            </a:r>
            <a:r>
              <a:rPr lang="en-US" sz="1000" b="0" u="sng" baseline="0" dirty="0" err="1" smtClean="0">
                <a:solidFill>
                  <a:srgbClr val="FF0000"/>
                </a:solidFill>
              </a:rPr>
              <a:t>der</a:t>
            </a:r>
            <a:r>
              <a:rPr lang="en-US" sz="1000" b="0" u="sng" baseline="0" dirty="0" smtClean="0">
                <a:solidFill>
                  <a:srgbClr val="FF0000"/>
                </a:solidFill>
              </a:rPr>
              <a:t> </a:t>
            </a:r>
            <a:r>
              <a:rPr lang="en-US" sz="1000" b="0" u="sng" baseline="0" dirty="0" err="1" smtClean="0">
                <a:solidFill>
                  <a:srgbClr val="FF0000"/>
                </a:solidFill>
              </a:rPr>
              <a:t>Durchführung</a:t>
            </a:r>
            <a:r>
              <a:rPr lang="en-US" sz="1000" b="0" u="sng" baseline="0" dirty="0" smtClean="0">
                <a:solidFill>
                  <a:srgbClr val="FF0000"/>
                </a:solidFill>
              </a:rPr>
              <a:t> </a:t>
            </a:r>
            <a:r>
              <a:rPr lang="en-US" sz="1000" b="0" u="sng" baseline="0" dirty="0" err="1" smtClean="0">
                <a:solidFill>
                  <a:srgbClr val="FF0000"/>
                </a:solidFill>
              </a:rPr>
              <a:t>effektiver</a:t>
            </a:r>
            <a:r>
              <a:rPr lang="en-US" sz="1000" b="0" u="sng" baseline="0" dirty="0" smtClean="0">
                <a:solidFill>
                  <a:srgbClr val="FF0000"/>
                </a:solidFill>
              </a:rPr>
              <a:t> </a:t>
            </a:r>
            <a:r>
              <a:rPr lang="en-US" sz="1000" b="0" u="sng" baseline="0" dirty="0" err="1" smtClean="0">
                <a:solidFill>
                  <a:srgbClr val="FF0000"/>
                </a:solidFill>
              </a:rPr>
              <a:t>Kampagnen</a:t>
            </a:r>
            <a:r>
              <a:rPr lang="en-US" sz="1000" b="0" u="sng" baseline="0" dirty="0" smtClean="0">
                <a:solidFill>
                  <a:srgbClr val="FF0000"/>
                </a:solidFill>
              </a:rPr>
              <a:t> </a:t>
            </a:r>
            <a:r>
              <a:rPr lang="en-US" sz="1000" b="0" u="sng" baseline="0" dirty="0" err="1" smtClean="0">
                <a:solidFill>
                  <a:srgbClr val="FF0000"/>
                </a:solidFill>
              </a:rPr>
              <a:t>zu</a:t>
            </a:r>
            <a:r>
              <a:rPr lang="en-US" sz="1000" b="0" u="sng" baseline="0" dirty="0" smtClean="0">
                <a:solidFill>
                  <a:srgbClr val="FF0000"/>
                </a:solidFill>
              </a:rPr>
              <a:t> </a:t>
            </a:r>
            <a:r>
              <a:rPr lang="en-US" sz="1000" b="0" u="sng" baseline="0" dirty="0" err="1" smtClean="0">
                <a:solidFill>
                  <a:srgbClr val="FF0000"/>
                </a:solidFill>
              </a:rPr>
              <a:t>stärken</a:t>
            </a:r>
            <a:r>
              <a:rPr lang="en-US" sz="1000" b="0" u="sng" baseline="0" dirty="0" smtClean="0">
                <a:solidFill>
                  <a:srgbClr val="FF0000"/>
                </a:solidFill>
              </a:rPr>
              <a:t> und, </a:t>
            </a:r>
            <a:r>
              <a:rPr lang="en-US" sz="1000" b="0" u="sng" baseline="0" dirty="0" err="1" smtClean="0">
                <a:solidFill>
                  <a:srgbClr val="FF0000"/>
                </a:solidFill>
              </a:rPr>
              <a:t>indem</a:t>
            </a:r>
            <a:r>
              <a:rPr lang="en-US" sz="1000" b="0" u="sng" baseline="0" dirty="0" smtClean="0">
                <a:solidFill>
                  <a:srgbClr val="FF0000"/>
                </a:solidFill>
              </a:rPr>
              <a:t> </a:t>
            </a:r>
            <a:r>
              <a:rPr lang="en-US" sz="1000" b="0" u="sng" baseline="0" dirty="0" err="1" smtClean="0">
                <a:solidFill>
                  <a:srgbClr val="FF0000"/>
                </a:solidFill>
              </a:rPr>
              <a:t>Erfahrungen</a:t>
            </a:r>
            <a:r>
              <a:rPr lang="en-US" sz="1000" b="0" u="sng" baseline="0" dirty="0" smtClean="0">
                <a:solidFill>
                  <a:srgbClr val="FF0000"/>
                </a:solidFill>
              </a:rPr>
              <a:t> </a:t>
            </a:r>
            <a:r>
              <a:rPr lang="en-US" sz="1000" b="0" u="sng" baseline="0" dirty="0" err="1" smtClean="0">
                <a:solidFill>
                  <a:srgbClr val="FF0000"/>
                </a:solidFill>
              </a:rPr>
              <a:t>aus</a:t>
            </a:r>
            <a:r>
              <a:rPr lang="en-US" sz="1000" b="0" u="sng" baseline="0" dirty="0" smtClean="0">
                <a:solidFill>
                  <a:srgbClr val="FF0000"/>
                </a:solidFill>
              </a:rPr>
              <a:t> </a:t>
            </a:r>
            <a:r>
              <a:rPr lang="en-US" sz="1000" b="0" u="sng" baseline="0" dirty="0" err="1" smtClean="0">
                <a:solidFill>
                  <a:srgbClr val="FF0000"/>
                </a:solidFill>
              </a:rPr>
              <a:t>frühreren</a:t>
            </a:r>
            <a:r>
              <a:rPr lang="en-US" sz="1000" b="0" u="sng" baseline="0" dirty="0" smtClean="0">
                <a:solidFill>
                  <a:srgbClr val="FF0000"/>
                </a:solidFill>
              </a:rPr>
              <a:t> </a:t>
            </a:r>
            <a:r>
              <a:rPr lang="en-US" sz="1000" b="0" u="sng" baseline="0" dirty="0" err="1" smtClean="0">
                <a:solidFill>
                  <a:srgbClr val="FF0000"/>
                </a:solidFill>
              </a:rPr>
              <a:t>Kampagnen</a:t>
            </a:r>
            <a:r>
              <a:rPr lang="en-US" sz="1000" b="0" u="sng" baseline="0" dirty="0" smtClean="0">
                <a:solidFill>
                  <a:srgbClr val="FF0000"/>
                </a:solidFill>
              </a:rPr>
              <a:t> </a:t>
            </a:r>
            <a:r>
              <a:rPr lang="en-US" sz="1000" b="0" u="sng" baseline="0" dirty="0" err="1" smtClean="0">
                <a:solidFill>
                  <a:srgbClr val="FF0000"/>
                </a:solidFill>
              </a:rPr>
              <a:t>geteilt</a:t>
            </a:r>
            <a:r>
              <a:rPr lang="en-US" sz="1000" b="0" u="sng" baseline="0" dirty="0" smtClean="0">
                <a:solidFill>
                  <a:srgbClr val="FF0000"/>
                </a:solidFill>
              </a:rPr>
              <a:t> </a:t>
            </a:r>
            <a:r>
              <a:rPr lang="en-US" sz="1000" b="0" u="sng" baseline="0" dirty="0" err="1" smtClean="0">
                <a:solidFill>
                  <a:srgbClr val="FF0000"/>
                </a:solidFill>
              </a:rPr>
              <a:t>werden</a:t>
            </a:r>
            <a:r>
              <a:rPr lang="en-US" sz="1000" b="0" u="sng" baseline="0" dirty="0" smtClean="0">
                <a:solidFill>
                  <a:srgbClr val="FF0000"/>
                </a:solidFill>
              </a:rPr>
              <a:t>, </a:t>
            </a:r>
            <a:r>
              <a:rPr lang="en-US" sz="1000" b="0" u="sng" baseline="0" dirty="0" err="1" smtClean="0">
                <a:solidFill>
                  <a:srgbClr val="FF0000"/>
                </a:solidFill>
              </a:rPr>
              <a:t>ihre</a:t>
            </a:r>
            <a:r>
              <a:rPr lang="en-US" sz="1000" b="0" u="sng" baseline="0" dirty="0" smtClean="0">
                <a:solidFill>
                  <a:srgbClr val="FF0000"/>
                </a:solidFill>
              </a:rPr>
              <a:t> </a:t>
            </a:r>
            <a:r>
              <a:rPr lang="en-US" sz="1000" b="0" u="sng" baseline="0" dirty="0" err="1" smtClean="0">
                <a:solidFill>
                  <a:srgbClr val="FF0000"/>
                </a:solidFill>
              </a:rPr>
              <a:t>Lernkurve</a:t>
            </a:r>
            <a:r>
              <a:rPr lang="en-US" sz="1000" b="0" u="sng" baseline="0" dirty="0" smtClean="0">
                <a:solidFill>
                  <a:srgbClr val="FF0000"/>
                </a:solidFill>
              </a:rPr>
              <a:t> </a:t>
            </a:r>
            <a:r>
              <a:rPr lang="en-US" sz="1000" b="0" u="sng" baseline="0" dirty="0" err="1" smtClean="0">
                <a:solidFill>
                  <a:srgbClr val="FF0000"/>
                </a:solidFill>
              </a:rPr>
              <a:t>zu</a:t>
            </a:r>
            <a:r>
              <a:rPr lang="en-US" sz="1000" b="0" u="sng" baseline="0" dirty="0" smtClean="0">
                <a:solidFill>
                  <a:srgbClr val="FF0000"/>
                </a:solidFill>
              </a:rPr>
              <a:t> </a:t>
            </a:r>
            <a:r>
              <a:rPr lang="en-US" sz="1000" b="0" u="sng" baseline="0" dirty="0" err="1" smtClean="0">
                <a:solidFill>
                  <a:srgbClr val="FF0000"/>
                </a:solidFill>
              </a:rPr>
              <a:t>verkürzen</a:t>
            </a:r>
            <a:r>
              <a:rPr lang="en-US" sz="1000" b="0" u="sng" baseline="0" dirty="0" smtClean="0">
                <a:solidFill>
                  <a:srgbClr val="FF0000"/>
                </a:solidFill>
              </a:rPr>
              <a:t>.</a:t>
            </a:r>
            <a:endParaRPr lang="en-US" sz="1000" b="0" u="sng" baseline="0" dirty="0">
              <a:solidFill>
                <a:srgbClr val="FF0000"/>
              </a:solidFill>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2</a:t>
            </a:fld>
            <a:endParaRPr lang="nl-NL"/>
          </a:p>
        </p:txBody>
      </p:sp>
    </p:spTree>
    <p:extLst>
      <p:ext uri="{BB962C8B-B14F-4D97-AF65-F5344CB8AC3E}">
        <p14:creationId xmlns:p14="http://schemas.microsoft.com/office/powerpoint/2010/main" xmlns="" val="3655208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Rot="1" noChangeAspect="1" noChangeArrowheads="1"/>
          </p:cNvSpPr>
          <p:nvPr>
            <p:ph type="sldImg"/>
          </p:nvPr>
        </p:nvSpPr>
        <p:spPr>
          <a:xfrm>
            <a:off x="381000" y="685800"/>
            <a:ext cx="6096000" cy="3429000"/>
          </a:xfrm>
        </p:spPr>
      </p:sp>
      <p:sp>
        <p:nvSpPr>
          <p:cNvPr id="10242"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xmlns="" val="1549547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Rot="1" noChangeAspect="1" noChangeArrowheads="1"/>
          </p:cNvSpPr>
          <p:nvPr>
            <p:ph type="sldImg"/>
          </p:nvPr>
        </p:nvSpPr>
        <p:spPr>
          <a:xfrm>
            <a:off x="381000" y="685800"/>
            <a:ext cx="6096000" cy="3429000"/>
          </a:xfrm>
        </p:spPr>
      </p:sp>
      <p:sp>
        <p:nvSpPr>
          <p:cNvPr id="16386"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xmlns="" val="2051648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Rot="1" noChangeAspect="1" noChangeArrowheads="1"/>
          </p:cNvSpPr>
          <p:nvPr>
            <p:ph type="sldImg"/>
          </p:nvPr>
        </p:nvSpPr>
        <p:spPr>
          <a:xfrm>
            <a:off x="381000" y="685800"/>
            <a:ext cx="6096000" cy="3429000"/>
          </a:xfrm>
        </p:spPr>
      </p:sp>
      <p:sp>
        <p:nvSpPr>
          <p:cNvPr id="18434" name="Rectangle 2"/>
          <p:cNvSpPr>
            <a:spLocks noGrp="1" noChangeArrowheads="1"/>
          </p:cNvSpPr>
          <p:nvPr>
            <p:ph type="body" sz="quarter" idx="1"/>
          </p:nvPr>
        </p:nvSpPr>
        <p:spPr/>
        <p:txBody>
          <a:bodyPr/>
          <a:lstStyle/>
          <a:p>
            <a:pPr marL="142875" indent="-142875"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xmlns="" val="2202631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Rot="1" noChangeAspect="1" noChangeArrowheads="1"/>
          </p:cNvSpPr>
          <p:nvPr>
            <p:ph type="sldImg"/>
          </p:nvPr>
        </p:nvSpPr>
        <p:spPr>
          <a:xfrm>
            <a:off x="381000" y="685800"/>
            <a:ext cx="6096000" cy="3429000"/>
          </a:xfrm>
        </p:spPr>
      </p:sp>
      <p:sp>
        <p:nvSpPr>
          <p:cNvPr id="20482"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xmlns="" val="853607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Rot="1" noChangeAspect="1" noChangeArrowheads="1"/>
          </p:cNvSpPr>
          <p:nvPr>
            <p:ph type="sldImg"/>
          </p:nvPr>
        </p:nvSpPr>
        <p:spPr>
          <a:xfrm>
            <a:off x="381000" y="685800"/>
            <a:ext cx="6096000" cy="3429000"/>
          </a:xfrm>
        </p:spPr>
      </p:sp>
      <p:sp>
        <p:nvSpPr>
          <p:cNvPr id="24578"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xmlns="" val="36176716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Rot="1" noChangeAspect="1" noChangeArrowheads="1"/>
          </p:cNvSpPr>
          <p:nvPr>
            <p:ph type="sldImg"/>
          </p:nvPr>
        </p:nvSpPr>
        <p:spPr>
          <a:xfrm>
            <a:off x="381000" y="685800"/>
            <a:ext cx="6096000" cy="3429000"/>
          </a:xfrm>
        </p:spPr>
      </p:sp>
      <p:sp>
        <p:nvSpPr>
          <p:cNvPr id="26626"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xmlns="" val="723444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Rot="1" noChangeAspect="1" noChangeArrowheads="1"/>
          </p:cNvSpPr>
          <p:nvPr>
            <p:ph type="sldImg"/>
          </p:nvPr>
        </p:nvSpPr>
        <p:spPr>
          <a:xfrm>
            <a:off x="381000" y="685800"/>
            <a:ext cx="6096000" cy="3429000"/>
          </a:xfrm>
        </p:spPr>
      </p:sp>
      <p:sp>
        <p:nvSpPr>
          <p:cNvPr id="28674" name="Rectangle 2"/>
          <p:cNvSpPr>
            <a:spLocks noGrp="1" noChangeArrowheads="1"/>
          </p:cNvSpPr>
          <p:nvPr>
            <p:ph type="body" sz="quarter" idx="1"/>
          </p:nvPr>
        </p:nvSpPr>
        <p:spPr/>
        <p:txBody>
          <a:bodyPr/>
          <a:lstStyle/>
          <a:p>
            <a:pPr marL="22225" indent="-22225"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xmlns="" val="1088945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p:cNvSpPr>
          <p:nvPr>
            <p:ph type="sldImg"/>
          </p:nvPr>
        </p:nvSpPr>
        <p:spPr>
          <a:xfrm>
            <a:off x="381000" y="685800"/>
            <a:ext cx="6096000" cy="3429000"/>
          </a:xfrm>
        </p:spPr>
      </p:sp>
      <p:sp>
        <p:nvSpPr>
          <p:cNvPr id="30722"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xmlns="" val="2752885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Rot="1" noChangeAspect="1" noChangeArrowheads="1"/>
          </p:cNvSpPr>
          <p:nvPr>
            <p:ph type="sldImg"/>
          </p:nvPr>
        </p:nvSpPr>
        <p:spPr>
          <a:xfrm>
            <a:off x="381000" y="685800"/>
            <a:ext cx="6096000" cy="3429000"/>
          </a:xfrm>
        </p:spPr>
      </p:sp>
      <p:sp>
        <p:nvSpPr>
          <p:cNvPr id="40962"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xmlns="" val="35332949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Rot="1" noChangeAspect="1" noChangeArrowheads="1"/>
          </p:cNvSpPr>
          <p:nvPr>
            <p:ph type="sldImg"/>
          </p:nvPr>
        </p:nvSpPr>
        <p:spPr>
          <a:xfrm>
            <a:off x="381000" y="685800"/>
            <a:ext cx="6096000" cy="3429000"/>
          </a:xfrm>
        </p:spPr>
      </p:sp>
      <p:sp>
        <p:nvSpPr>
          <p:cNvPr id="45058"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xmlns="" val="2902672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US" sz="1000" kern="1200" dirty="0" err="1" smtClean="0">
                <a:solidFill>
                  <a:schemeClr val="tx1"/>
                </a:solidFill>
                <a:effectLst/>
                <a:latin typeface="+mn-lt"/>
                <a:ea typeface="+mn-ea"/>
                <a:cs typeface="+mn-cs"/>
              </a:rPr>
              <a:t>Wir</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folgen</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einem</a:t>
            </a:r>
            <a:r>
              <a:rPr lang="en-US" sz="1000" kern="1200" baseline="0" dirty="0" smtClean="0">
                <a:solidFill>
                  <a:schemeClr val="tx1"/>
                </a:solidFill>
                <a:effectLst/>
                <a:latin typeface="+mn-lt"/>
                <a:ea typeface="+mn-ea"/>
                <a:cs typeface="+mn-cs"/>
              </a:rPr>
              <a:t> von </a:t>
            </a:r>
            <a:r>
              <a:rPr lang="en-US" sz="1000" kern="1200" baseline="0" dirty="0" err="1" smtClean="0">
                <a:solidFill>
                  <a:schemeClr val="tx1"/>
                </a:solidFill>
                <a:effectLst/>
                <a:latin typeface="+mn-lt"/>
                <a:ea typeface="+mn-ea"/>
                <a:cs typeface="+mn-cs"/>
              </a:rPr>
              <a:t>Praktiker-zu-Praktiker-Ansatz</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wobei</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gewürdigt</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wird</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dass</a:t>
            </a:r>
            <a:r>
              <a:rPr lang="en-US" sz="1000" kern="1200" baseline="0" dirty="0" smtClean="0">
                <a:solidFill>
                  <a:schemeClr val="tx1"/>
                </a:solidFill>
                <a:effectLst/>
                <a:latin typeface="+mn-lt"/>
                <a:ea typeface="+mn-ea"/>
                <a:cs typeface="+mn-cs"/>
              </a:rPr>
              <a:t> CSOs </a:t>
            </a:r>
            <a:r>
              <a:rPr lang="en-US" sz="1000" kern="1200" baseline="0" dirty="0" err="1" smtClean="0">
                <a:solidFill>
                  <a:schemeClr val="tx1"/>
                </a:solidFill>
                <a:effectLst/>
                <a:latin typeface="+mn-lt"/>
                <a:ea typeface="+mn-ea"/>
                <a:cs typeface="+mn-cs"/>
              </a:rPr>
              <a:t>ihren</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lokalen</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Kontext</a:t>
            </a:r>
            <a:r>
              <a:rPr lang="en-US" sz="1000" kern="1200" baseline="0" dirty="0" smtClean="0">
                <a:solidFill>
                  <a:schemeClr val="tx1"/>
                </a:solidFill>
                <a:effectLst/>
                <a:latin typeface="+mn-lt"/>
                <a:ea typeface="+mn-ea"/>
                <a:cs typeface="+mn-cs"/>
              </a:rPr>
              <a:t> am </a:t>
            </a:r>
            <a:r>
              <a:rPr lang="en-US" sz="1000" kern="1200" baseline="0" dirty="0" err="1" smtClean="0">
                <a:solidFill>
                  <a:schemeClr val="tx1"/>
                </a:solidFill>
                <a:effectLst/>
                <a:latin typeface="+mn-lt"/>
                <a:ea typeface="+mn-ea"/>
                <a:cs typeface="+mn-cs"/>
              </a:rPr>
              <a:t>besten</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kennen</a:t>
            </a:r>
            <a:r>
              <a:rPr lang="en-US" sz="1000" kern="1200" baseline="0" dirty="0" smtClean="0">
                <a:solidFill>
                  <a:schemeClr val="tx1"/>
                </a:solidFill>
                <a:effectLst/>
                <a:latin typeface="+mn-lt"/>
                <a:ea typeface="+mn-ea"/>
                <a:cs typeface="+mn-cs"/>
              </a:rPr>
              <a:t>.</a:t>
            </a:r>
            <a:endParaRPr lang="en-US" sz="10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000" kern="1200" baseline="0" dirty="0" smtClean="0">
                <a:solidFill>
                  <a:schemeClr val="tx1"/>
                </a:solidFill>
                <a:effectLst/>
                <a:latin typeface="+mn-lt"/>
                <a:ea typeface="+mn-ea"/>
                <a:cs typeface="+mn-cs"/>
              </a:rPr>
              <a:t>Das Material </a:t>
            </a:r>
            <a:r>
              <a:rPr lang="en-US" sz="1000" kern="1200" baseline="0" dirty="0" err="1" smtClean="0">
                <a:solidFill>
                  <a:schemeClr val="tx1"/>
                </a:solidFill>
                <a:effectLst/>
                <a:latin typeface="+mn-lt"/>
                <a:ea typeface="+mn-ea"/>
                <a:cs typeface="+mn-cs"/>
              </a:rPr>
              <a:t>ist</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daher</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praktisch</a:t>
            </a:r>
            <a:r>
              <a:rPr lang="en-US" sz="1000" kern="1200" baseline="0" dirty="0" smtClean="0">
                <a:solidFill>
                  <a:schemeClr val="tx1"/>
                </a:solidFill>
                <a:effectLst/>
                <a:latin typeface="+mn-lt"/>
                <a:ea typeface="+mn-ea"/>
                <a:cs typeface="+mn-cs"/>
              </a:rPr>
              <a:t> und </a:t>
            </a:r>
            <a:r>
              <a:rPr lang="en-US" sz="1000" kern="1200" baseline="0" dirty="0" err="1" smtClean="0">
                <a:solidFill>
                  <a:schemeClr val="tx1"/>
                </a:solidFill>
                <a:effectLst/>
                <a:latin typeface="+mn-lt"/>
                <a:ea typeface="+mn-ea"/>
                <a:cs typeface="+mn-cs"/>
              </a:rPr>
              <a:t>leich</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umsetzbar</a:t>
            </a:r>
            <a:r>
              <a:rPr lang="en-US" sz="1000" kern="1200" baseline="0" dirty="0" smtClean="0">
                <a:solidFill>
                  <a:schemeClr val="tx1"/>
                </a:solidFill>
                <a:effectLst/>
                <a:latin typeface="+mn-lt"/>
                <a:ea typeface="+mn-ea"/>
                <a:cs typeface="+mn-cs"/>
              </a:rPr>
              <a:t>. </a:t>
            </a:r>
            <a:endParaRPr lang="en-US" sz="10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000" kern="1200" baseline="0" dirty="0" smtClean="0">
                <a:solidFill>
                  <a:schemeClr val="tx1"/>
                </a:solidFill>
                <a:effectLst/>
                <a:latin typeface="+mn-lt"/>
                <a:ea typeface="+mn-ea"/>
                <a:cs typeface="+mn-cs"/>
              </a:rPr>
              <a:t>Das </a:t>
            </a:r>
            <a:r>
              <a:rPr lang="en-US" sz="1000" kern="1200" baseline="0" dirty="0" err="1" smtClean="0">
                <a:solidFill>
                  <a:schemeClr val="tx1"/>
                </a:solidFill>
                <a:effectLst/>
                <a:latin typeface="+mn-lt"/>
                <a:ea typeface="+mn-ea"/>
                <a:cs typeface="+mn-cs"/>
              </a:rPr>
              <a:t>Schulungsmaterial</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kann</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als</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einfaches</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Mittel</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zur</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Strukturierung</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Ihres</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Vorbereitungsmaterials</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für</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eine</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erfolgreiche</a:t>
            </a:r>
            <a:r>
              <a:rPr lang="en-US" sz="1000" kern="1200" baseline="0" dirty="0" smtClean="0">
                <a:solidFill>
                  <a:schemeClr val="tx1"/>
                </a:solidFill>
                <a:effectLst/>
                <a:latin typeface="+mn-lt"/>
                <a:ea typeface="+mn-ea"/>
                <a:cs typeface="+mn-cs"/>
              </a:rPr>
              <a:t> C/A </a:t>
            </a:r>
            <a:r>
              <a:rPr lang="en-US" sz="1000" kern="1200" baseline="0" dirty="0" err="1" smtClean="0">
                <a:solidFill>
                  <a:schemeClr val="tx1"/>
                </a:solidFill>
                <a:effectLst/>
                <a:latin typeface="+mn-lt"/>
                <a:ea typeface="+mn-ea"/>
                <a:cs typeface="+mn-cs"/>
              </a:rPr>
              <a:t>Narrativ-Kampagne</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angesehen</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werden</a:t>
            </a:r>
            <a:r>
              <a:rPr lang="en-US" sz="1000" kern="1200" baseline="0" dirty="0" smtClean="0">
                <a:solidFill>
                  <a:schemeClr val="tx1"/>
                </a:solidFill>
                <a:effectLst/>
                <a:latin typeface="+mn-lt"/>
                <a:ea typeface="+mn-ea"/>
                <a:cs typeface="+mn-cs"/>
              </a:rPr>
              <a:t>.</a:t>
            </a:r>
            <a:endParaRPr lang="en-US" sz="100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000" kern="1200" dirty="0" err="1" smtClean="0">
                <a:solidFill>
                  <a:schemeClr val="tx1"/>
                </a:solidFill>
                <a:effectLst/>
                <a:latin typeface="+mn-lt"/>
                <a:ea typeface="+mn-ea"/>
                <a:cs typeface="+mn-cs"/>
              </a:rPr>
              <a:t>Wir</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teilen</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Erfolg</a:t>
            </a:r>
            <a:r>
              <a:rPr lang="en-US" sz="1000" kern="1200" dirty="0" smtClean="0">
                <a:solidFill>
                  <a:schemeClr val="tx1"/>
                </a:solidFill>
                <a:effectLst/>
                <a:latin typeface="+mn-lt"/>
                <a:ea typeface="+mn-ea"/>
                <a:cs typeface="+mn-cs"/>
              </a:rPr>
              <a:t> und </a:t>
            </a:r>
            <a:r>
              <a:rPr lang="en-US" sz="1000" kern="1200" dirty="0" err="1" smtClean="0">
                <a:solidFill>
                  <a:schemeClr val="tx1"/>
                </a:solidFill>
                <a:effectLst/>
                <a:latin typeface="+mn-lt"/>
                <a:ea typeface="+mn-ea"/>
                <a:cs typeface="+mn-cs"/>
              </a:rPr>
              <a:t>Mißerfolg</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neben</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bewährten</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Praktiken</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werden</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wir</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eine</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Liste</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mit</a:t>
            </a:r>
            <a:r>
              <a:rPr lang="en-US" sz="1000" kern="1200" baseline="0" dirty="0" smtClean="0">
                <a:solidFill>
                  <a:schemeClr val="tx1"/>
                </a:solidFill>
                <a:effectLst/>
                <a:latin typeface="+mn-lt"/>
                <a:ea typeface="+mn-ea"/>
                <a:cs typeface="+mn-cs"/>
              </a:rPr>
              <a:t> </a:t>
            </a:r>
            <a:r>
              <a:rPr lang="nl-NL" sz="1000" kern="1200" baseline="0" dirty="0" smtClean="0">
                <a:solidFill>
                  <a:schemeClr val="tx1"/>
                </a:solidFill>
                <a:effectLst/>
                <a:latin typeface="+mn-lt"/>
                <a:ea typeface="+mn-ea"/>
                <a:cs typeface="+mn-cs"/>
              </a:rPr>
              <a:t>“</a:t>
            </a:r>
            <a:r>
              <a:rPr lang="nl-NL" sz="1000" kern="1200" dirty="0" smtClean="0">
                <a:solidFill>
                  <a:schemeClr val="tx1"/>
                </a:solidFill>
                <a:effectLst/>
                <a:latin typeface="+mn-lt"/>
                <a:ea typeface="+mn-ea"/>
                <a:cs typeface="+mn-cs"/>
              </a:rPr>
              <a:t>Comms /Kampagnen</a:t>
            </a:r>
            <a:r>
              <a:rPr lang="nl-NL" sz="1000" kern="1200" baseline="0" dirty="0" smtClean="0">
                <a:solidFill>
                  <a:schemeClr val="tx1"/>
                </a:solidFill>
                <a:effectLst/>
                <a:latin typeface="+mn-lt"/>
                <a:ea typeface="+mn-ea"/>
                <a:cs typeface="+mn-cs"/>
              </a:rPr>
              <a:t>fallen”</a:t>
            </a:r>
            <a:r>
              <a:rPr lang="nl-NL" sz="1000" kern="1200" dirty="0" smtClean="0">
                <a:solidFill>
                  <a:schemeClr val="tx1"/>
                </a:solidFill>
                <a:effectLst/>
                <a:latin typeface="+mn-lt"/>
                <a:ea typeface="+mn-ea"/>
                <a:cs typeface="+mn-cs"/>
              </a:rPr>
              <a:t> aufstellen: eine</a:t>
            </a:r>
            <a:r>
              <a:rPr lang="nl-NL" sz="1000" kern="1200" baseline="0" dirty="0" smtClean="0">
                <a:solidFill>
                  <a:schemeClr val="tx1"/>
                </a:solidFill>
                <a:effectLst/>
                <a:latin typeface="+mn-lt"/>
                <a:ea typeface="+mn-ea"/>
                <a:cs typeface="+mn-cs"/>
              </a:rPr>
              <a:t> Liste mit den Dingen, die unserer Erfahrung nach häufig nicht klappen.</a:t>
            </a:r>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a:t>
            </a:fld>
            <a:endParaRPr lang="nl-NL"/>
          </a:p>
        </p:txBody>
      </p:sp>
    </p:spTree>
    <p:extLst>
      <p:ext uri="{BB962C8B-B14F-4D97-AF65-F5344CB8AC3E}">
        <p14:creationId xmlns:p14="http://schemas.microsoft.com/office/powerpoint/2010/main" xmlns="" val="13360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Rot="1" noChangeAspect="1" noChangeArrowheads="1"/>
          </p:cNvSpPr>
          <p:nvPr>
            <p:ph type="sldImg"/>
          </p:nvPr>
        </p:nvSpPr>
        <p:spPr>
          <a:xfrm>
            <a:off x="381000" y="685800"/>
            <a:ext cx="6096000" cy="3429000"/>
          </a:xfrm>
        </p:spPr>
      </p:sp>
      <p:sp>
        <p:nvSpPr>
          <p:cNvPr id="47106"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xmlns="" val="2861121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Rot="1" noChangeAspect="1" noChangeArrowheads="1"/>
          </p:cNvSpPr>
          <p:nvPr>
            <p:ph type="sldImg"/>
          </p:nvPr>
        </p:nvSpPr>
        <p:spPr>
          <a:xfrm>
            <a:off x="381000" y="685800"/>
            <a:ext cx="6096000" cy="3429000"/>
          </a:xfrm>
        </p:spPr>
      </p:sp>
      <p:sp>
        <p:nvSpPr>
          <p:cNvPr id="49154"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xmlns="" val="40262865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33</a:t>
            </a:fld>
            <a:endParaRPr lang="nl-NL"/>
          </a:p>
        </p:txBody>
      </p:sp>
    </p:spTree>
    <p:extLst>
      <p:ext uri="{BB962C8B-B14F-4D97-AF65-F5344CB8AC3E}">
        <p14:creationId xmlns:p14="http://schemas.microsoft.com/office/powerpoint/2010/main" xmlns="" val="21728907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34</a:t>
            </a:fld>
            <a:endParaRPr lang="nl-NL"/>
          </a:p>
        </p:txBody>
      </p:sp>
    </p:spTree>
    <p:extLst>
      <p:ext uri="{BB962C8B-B14F-4D97-AF65-F5344CB8AC3E}">
        <p14:creationId xmlns:p14="http://schemas.microsoft.com/office/powerpoint/2010/main" xmlns="" val="5794423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u="none" dirty="0" err="1" smtClean="0"/>
              <a:t>Mehr</a:t>
            </a:r>
            <a:r>
              <a:rPr lang="en-US" sz="1000" b="1" u="none" dirty="0" smtClean="0"/>
              <a:t> </a:t>
            </a:r>
            <a:r>
              <a:rPr lang="en-US" sz="1000" b="1" u="none" dirty="0" err="1" smtClean="0"/>
              <a:t>Tipps</a:t>
            </a:r>
            <a:r>
              <a:rPr lang="en-US" sz="1000" b="1" u="none" dirty="0" smtClean="0"/>
              <a:t>:</a:t>
            </a:r>
            <a:endParaRPr lang="en-US" sz="1000" b="1" u="none" dirty="0"/>
          </a:p>
          <a:p>
            <a:pPr marL="171450" indent="-171450">
              <a:buFont typeface="Arial" panose="020B0604020202020204" pitchFamily="34" charset="0"/>
              <a:buChar char="•"/>
            </a:pPr>
            <a:r>
              <a:rPr lang="en-US" sz="1000" dirty="0" err="1" smtClean="0"/>
              <a:t>Weniger</a:t>
            </a:r>
            <a:r>
              <a:rPr lang="en-US" sz="1000" dirty="0" smtClean="0"/>
              <a:t> </a:t>
            </a:r>
            <a:r>
              <a:rPr lang="en-US" sz="1000" dirty="0" err="1" smtClean="0"/>
              <a:t>ist</a:t>
            </a:r>
            <a:r>
              <a:rPr lang="en-US" sz="1000" dirty="0" smtClean="0"/>
              <a:t> </a:t>
            </a:r>
            <a:r>
              <a:rPr lang="en-US" sz="1000" dirty="0" err="1" smtClean="0"/>
              <a:t>mehr</a:t>
            </a:r>
            <a:endParaRPr lang="en-US" sz="1000" dirty="0"/>
          </a:p>
          <a:p>
            <a:pPr marL="171450" indent="-171450">
              <a:buFont typeface="Arial" panose="020B0604020202020204" pitchFamily="34" charset="0"/>
              <a:buChar char="•"/>
            </a:pPr>
            <a:r>
              <a:rPr lang="en-US" sz="1000" dirty="0" err="1" smtClean="0"/>
              <a:t>Wenigere</a:t>
            </a:r>
            <a:r>
              <a:rPr lang="en-US" sz="1000" dirty="0" smtClean="0"/>
              <a:t> Posts</a:t>
            </a:r>
            <a:r>
              <a:rPr lang="en-US" sz="1000" baseline="0" dirty="0" smtClean="0"/>
              <a:t> </a:t>
            </a:r>
            <a:r>
              <a:rPr lang="en-US" sz="1000" baseline="0" dirty="0" err="1" smtClean="0"/>
              <a:t>mit</a:t>
            </a:r>
            <a:r>
              <a:rPr lang="en-US" sz="1000" baseline="0" dirty="0" smtClean="0"/>
              <a:t> </a:t>
            </a:r>
            <a:r>
              <a:rPr lang="en-US" sz="1000" baseline="0" dirty="0" err="1" smtClean="0"/>
              <a:t>Gegenrede</a:t>
            </a:r>
            <a:r>
              <a:rPr lang="en-US" sz="1000" baseline="0" dirty="0" smtClean="0"/>
              <a:t> </a:t>
            </a:r>
            <a:r>
              <a:rPr lang="en-US" sz="1000" baseline="0" dirty="0" err="1" smtClean="0"/>
              <a:t>haben</a:t>
            </a:r>
            <a:r>
              <a:rPr lang="en-US" sz="1000" baseline="0" dirty="0" smtClean="0"/>
              <a:t> </a:t>
            </a:r>
            <a:r>
              <a:rPr lang="en-US" sz="1000" baseline="0" dirty="0" err="1" smtClean="0"/>
              <a:t>größere</a:t>
            </a:r>
            <a:r>
              <a:rPr lang="en-US" sz="1000" baseline="0" dirty="0" smtClean="0"/>
              <a:t> </a:t>
            </a:r>
            <a:r>
              <a:rPr lang="en-US" sz="1000" baseline="0" dirty="0" err="1" smtClean="0"/>
              <a:t>Wirkung</a:t>
            </a:r>
            <a:endParaRPr lang="en-US" sz="1000" dirty="0" smtClean="0"/>
          </a:p>
          <a:p>
            <a:pPr marL="171450" indent="-171450">
              <a:buFont typeface="Arial" panose="020B0604020202020204" pitchFamily="34" charset="0"/>
              <a:buChar char="•"/>
            </a:pPr>
            <a:r>
              <a:rPr lang="en-US" sz="1000" baseline="0" dirty="0" err="1" smtClean="0"/>
              <a:t>Spezifischere</a:t>
            </a:r>
            <a:r>
              <a:rPr lang="en-US" sz="1000" baseline="0" dirty="0" smtClean="0"/>
              <a:t> Posts </a:t>
            </a:r>
            <a:r>
              <a:rPr lang="en-US" sz="1000" baseline="0" dirty="0" err="1" smtClean="0"/>
              <a:t>werden</a:t>
            </a:r>
            <a:r>
              <a:rPr lang="en-US" sz="1000" baseline="0" dirty="0" smtClean="0"/>
              <a:t> </a:t>
            </a:r>
            <a:r>
              <a:rPr lang="en-US" sz="1000" baseline="0" dirty="0" err="1" smtClean="0"/>
              <a:t>besser</a:t>
            </a:r>
            <a:r>
              <a:rPr lang="en-US" sz="1000" baseline="0" dirty="0" smtClean="0"/>
              <a:t> </a:t>
            </a:r>
            <a:r>
              <a:rPr lang="en-US" sz="1000" baseline="0" dirty="0" err="1" smtClean="0"/>
              <a:t>aufgenommen</a:t>
            </a:r>
            <a:r>
              <a:rPr lang="en-US" sz="1000" baseline="0" dirty="0" smtClean="0"/>
              <a:t> </a:t>
            </a:r>
            <a:r>
              <a:rPr lang="en-US" sz="1000" baseline="0" dirty="0"/>
              <a:t>– </a:t>
            </a:r>
            <a:r>
              <a:rPr lang="en-US" sz="1000" baseline="0" dirty="0" err="1" smtClean="0"/>
              <a:t>nicht</a:t>
            </a:r>
            <a:r>
              <a:rPr lang="en-US" sz="1000" baseline="0" dirty="0" smtClean="0"/>
              <a:t> </a:t>
            </a:r>
            <a:r>
              <a:rPr lang="en-US" sz="1000" baseline="0" dirty="0" err="1" smtClean="0"/>
              <a:t>mehr</a:t>
            </a:r>
            <a:r>
              <a:rPr lang="en-US" sz="1000" baseline="0" dirty="0" smtClean="0"/>
              <a:t> </a:t>
            </a:r>
            <a:r>
              <a:rPr lang="en-US" sz="1000" baseline="0" dirty="0" err="1" smtClean="0"/>
              <a:t>als</a:t>
            </a:r>
            <a:r>
              <a:rPr lang="en-US" sz="1000" baseline="0" dirty="0" smtClean="0"/>
              <a:t> 1-3 Messages </a:t>
            </a:r>
            <a:r>
              <a:rPr lang="en-US" sz="1000" baseline="0" dirty="0"/>
              <a:t>/ </a:t>
            </a:r>
            <a:r>
              <a:rPr lang="en-US" sz="1000" baseline="0" dirty="0" smtClean="0"/>
              <a:t>Tag</a:t>
            </a:r>
            <a:endParaRPr lang="en-US" sz="1000" baseline="0" dirty="0"/>
          </a:p>
          <a:p>
            <a:pPr marL="171450" indent="-171450">
              <a:buFont typeface="Arial" panose="020B0604020202020204" pitchFamily="34" charset="0"/>
              <a:buChar char="•"/>
            </a:pPr>
            <a:endParaRPr lang="en-US" sz="1000" baseline="0" dirty="0"/>
          </a:p>
          <a:p>
            <a:pPr marL="171450" indent="-171450">
              <a:buFont typeface="Arial" panose="020B0604020202020204" pitchFamily="34" charset="0"/>
              <a:buChar char="•"/>
            </a:pPr>
            <a:r>
              <a:rPr lang="en-US" sz="1000" dirty="0" err="1" smtClean="0"/>
              <a:t>Zeitpunkt</a:t>
            </a:r>
            <a:r>
              <a:rPr lang="en-US" sz="1000" baseline="0" dirty="0" smtClean="0"/>
              <a:t> </a:t>
            </a:r>
            <a:r>
              <a:rPr lang="en-US" sz="1000" baseline="0" dirty="0"/>
              <a:t>= </a:t>
            </a:r>
            <a:r>
              <a:rPr lang="en-US" sz="1000" baseline="0" dirty="0" err="1" smtClean="0"/>
              <a:t>passen</a:t>
            </a:r>
            <a:r>
              <a:rPr lang="en-US" sz="1000" baseline="0" dirty="0" smtClean="0"/>
              <a:t> </a:t>
            </a:r>
            <a:r>
              <a:rPr lang="en-US" sz="1000" baseline="0" dirty="0" err="1" smtClean="0"/>
              <a:t>Sie</a:t>
            </a:r>
            <a:r>
              <a:rPr lang="en-US" sz="1000" baseline="0" dirty="0" smtClean="0"/>
              <a:t> </a:t>
            </a:r>
            <a:r>
              <a:rPr lang="en-US" sz="1000" baseline="0" dirty="0" err="1" smtClean="0"/>
              <a:t>Ihre</a:t>
            </a:r>
            <a:r>
              <a:rPr lang="en-US" sz="1000" baseline="0" dirty="0" smtClean="0"/>
              <a:t> Message</a:t>
            </a:r>
            <a:r>
              <a:rPr lang="en-US" sz="1000" baseline="0" dirty="0"/>
              <a:t>, </a:t>
            </a:r>
            <a:r>
              <a:rPr lang="en-US" sz="1000" baseline="0" dirty="0" smtClean="0"/>
              <a:t>Post, </a:t>
            </a:r>
            <a:r>
              <a:rPr lang="en-US" sz="1000" baseline="0" dirty="0" err="1" smtClean="0"/>
              <a:t>Bild</a:t>
            </a:r>
            <a:r>
              <a:rPr lang="en-US" sz="1000" baseline="0" dirty="0" smtClean="0"/>
              <a:t> an </a:t>
            </a:r>
            <a:r>
              <a:rPr lang="en-US" sz="1000" baseline="0" dirty="0" err="1" smtClean="0"/>
              <a:t>aktuelle</a:t>
            </a:r>
            <a:r>
              <a:rPr lang="en-US" sz="1000" baseline="0" dirty="0" smtClean="0"/>
              <a:t> </a:t>
            </a:r>
            <a:r>
              <a:rPr lang="en-US" sz="1000" baseline="0" dirty="0" err="1" smtClean="0"/>
              <a:t>Ereignisse</a:t>
            </a:r>
            <a:r>
              <a:rPr lang="en-US" sz="1000" baseline="0" dirty="0" smtClean="0"/>
              <a:t>, </a:t>
            </a:r>
            <a:r>
              <a:rPr lang="en-US" sz="1000" baseline="0" dirty="0" err="1" smtClean="0"/>
              <a:t>Vorkommnisse</a:t>
            </a:r>
            <a:r>
              <a:rPr lang="en-US" sz="1000" baseline="0" dirty="0" smtClean="0"/>
              <a:t>, </a:t>
            </a:r>
            <a:r>
              <a:rPr lang="en-US" sz="1000" baseline="0" dirty="0" err="1" smtClean="0"/>
              <a:t>Aktivitäten</a:t>
            </a:r>
            <a:r>
              <a:rPr lang="en-US" sz="1000" baseline="0" dirty="0" smtClean="0"/>
              <a:t> in </a:t>
            </a:r>
            <a:r>
              <a:rPr lang="en-US" sz="1000" baseline="0" dirty="0" err="1" smtClean="0"/>
              <a:t>Ihrer</a:t>
            </a:r>
            <a:r>
              <a:rPr lang="en-US" sz="1000" baseline="0" dirty="0" smtClean="0"/>
              <a:t> </a:t>
            </a:r>
            <a:r>
              <a:rPr lang="en-US" sz="1000" baseline="0" dirty="0" err="1" smtClean="0"/>
              <a:t>Gemeinschaft</a:t>
            </a:r>
            <a:r>
              <a:rPr lang="en-US" sz="1000" baseline="0" dirty="0" smtClean="0"/>
              <a:t>, </a:t>
            </a:r>
            <a:r>
              <a:rPr lang="en-US" sz="1000" baseline="0" dirty="0" err="1" smtClean="0"/>
              <a:t>Umgebung</a:t>
            </a:r>
            <a:r>
              <a:rPr lang="en-US" sz="1000" baseline="0" dirty="0" smtClean="0"/>
              <a:t>, den </a:t>
            </a:r>
            <a:r>
              <a:rPr lang="en-US" sz="1000" baseline="0" dirty="0" err="1" smtClean="0"/>
              <a:t>regulären</a:t>
            </a:r>
            <a:r>
              <a:rPr lang="en-US" sz="1000" baseline="0" dirty="0" smtClean="0"/>
              <a:t> </a:t>
            </a:r>
            <a:r>
              <a:rPr lang="en-US" sz="1000" baseline="0" dirty="0" err="1" smtClean="0"/>
              <a:t>Medien</a:t>
            </a:r>
            <a:r>
              <a:rPr lang="en-US" sz="1000" baseline="0" dirty="0" smtClean="0"/>
              <a:t> an</a:t>
            </a:r>
            <a:endParaRPr lang="en-US" sz="1000" baseline="0" dirty="0"/>
          </a:p>
          <a:p>
            <a:pPr marL="0" indent="0">
              <a:buFont typeface="Arial" panose="020B0604020202020204" pitchFamily="34" charset="0"/>
              <a:buNone/>
            </a:pPr>
            <a:endParaRPr lang="en-US" sz="1000" baseline="0" dirty="0"/>
          </a:p>
          <a:p>
            <a:pPr marL="171450" indent="-171450">
              <a:buFont typeface="Arial" panose="020B0604020202020204" pitchFamily="34" charset="0"/>
              <a:buChar char="•"/>
            </a:pPr>
            <a:r>
              <a:rPr lang="en-US" sz="1000" baseline="0" dirty="0" err="1" smtClean="0"/>
              <a:t>Grenzen</a:t>
            </a:r>
            <a:r>
              <a:rPr lang="en-US" sz="1000" baseline="0" dirty="0" smtClean="0"/>
              <a:t> </a:t>
            </a:r>
            <a:r>
              <a:rPr lang="en-US" sz="1000" baseline="0" dirty="0" err="1" smtClean="0"/>
              <a:t>Sie</a:t>
            </a:r>
            <a:r>
              <a:rPr lang="en-US" sz="1000" baseline="0" dirty="0" smtClean="0"/>
              <a:t> </a:t>
            </a:r>
            <a:r>
              <a:rPr lang="en-US" sz="1000" baseline="0" dirty="0" err="1" smtClean="0"/>
              <a:t>organisches</a:t>
            </a:r>
            <a:r>
              <a:rPr lang="en-US" sz="1000" baseline="0" dirty="0" smtClean="0"/>
              <a:t> </a:t>
            </a:r>
            <a:r>
              <a:rPr lang="en-US" sz="1000" baseline="0" dirty="0" err="1" smtClean="0"/>
              <a:t>Publikum</a:t>
            </a:r>
            <a:r>
              <a:rPr lang="en-US" sz="1000" baseline="0" dirty="0" smtClean="0"/>
              <a:t> von </a:t>
            </a:r>
            <a:r>
              <a:rPr lang="en-US" sz="1000" baseline="0" dirty="0" err="1" smtClean="0"/>
              <a:t>bezahltem</a:t>
            </a:r>
            <a:r>
              <a:rPr lang="en-US" sz="1000" baseline="0" dirty="0" smtClean="0"/>
              <a:t> </a:t>
            </a:r>
            <a:r>
              <a:rPr lang="en-US" sz="1000" baseline="0" dirty="0" err="1" smtClean="0"/>
              <a:t>Publikum</a:t>
            </a:r>
            <a:r>
              <a:rPr lang="en-US" sz="1000" baseline="0" dirty="0" smtClean="0"/>
              <a:t> </a:t>
            </a:r>
            <a:r>
              <a:rPr lang="en-US" sz="1000" baseline="0" dirty="0" err="1" smtClean="0"/>
              <a:t>ab</a:t>
            </a:r>
            <a:r>
              <a:rPr lang="en-US" sz="1000" baseline="0" dirty="0" smtClean="0"/>
              <a:t> (</a:t>
            </a:r>
            <a:r>
              <a:rPr lang="en-US" sz="1000" baseline="0" dirty="0" err="1" smtClean="0"/>
              <a:t>siehe</a:t>
            </a:r>
            <a:r>
              <a:rPr lang="en-US" sz="1000" baseline="0" dirty="0" smtClean="0"/>
              <a:t>  </a:t>
            </a:r>
            <a:r>
              <a:rPr lang="en-US" sz="1000" baseline="0" dirty="0" err="1" smtClean="0"/>
              <a:t>Facebook</a:t>
            </a:r>
            <a:r>
              <a:rPr lang="en-US" sz="1000" baseline="0" dirty="0" smtClean="0"/>
              <a:t> </a:t>
            </a:r>
            <a:r>
              <a:rPr lang="en-US" sz="1000" baseline="0" dirty="0"/>
              <a:t>Ads)</a:t>
            </a:r>
          </a:p>
          <a:p>
            <a:pPr marL="171450" indent="-171450">
              <a:buFont typeface="Arial" panose="020B0604020202020204" pitchFamily="34" charset="0"/>
              <a:buChar char="•"/>
            </a:pPr>
            <a:endParaRPr lang="en-US" sz="1000"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u="none" baseline="0" dirty="0" err="1" smtClean="0"/>
              <a:t>Verlinken</a:t>
            </a:r>
            <a:r>
              <a:rPr lang="en-US" sz="1000" b="0" u="none" baseline="0" dirty="0" smtClean="0"/>
              <a:t> </a:t>
            </a:r>
            <a:r>
              <a:rPr lang="en-US" sz="1000" b="0" u="none" baseline="0" dirty="0" err="1" smtClean="0"/>
              <a:t>Sie</a:t>
            </a:r>
            <a:r>
              <a:rPr lang="en-US" sz="1000" b="0" u="none" baseline="0" dirty="0" smtClean="0"/>
              <a:t> </a:t>
            </a:r>
            <a:r>
              <a:rPr lang="en-US" sz="1000" b="0" u="none" baseline="0" dirty="0" err="1" smtClean="0"/>
              <a:t>Facebook</a:t>
            </a:r>
            <a:r>
              <a:rPr lang="en-US" sz="1000" b="0" u="none" baseline="0" dirty="0" smtClean="0"/>
              <a:t> </a:t>
            </a:r>
            <a:r>
              <a:rPr lang="en-US" sz="1000" b="0" u="none" baseline="0" dirty="0" err="1" smtClean="0"/>
              <a:t>mit</a:t>
            </a:r>
            <a:r>
              <a:rPr lang="en-US" sz="1000" b="0" u="none" baseline="0" dirty="0" smtClean="0"/>
              <a:t> </a:t>
            </a:r>
            <a:r>
              <a:rPr lang="en-US" sz="1000" b="0" u="none" baseline="0" dirty="0" err="1"/>
              <a:t>Instagram</a:t>
            </a:r>
            <a:endParaRPr lang="nl-NL" sz="1000" b="0" u="none"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35</a:t>
            </a:fld>
            <a:endParaRPr lang="nl-NL"/>
          </a:p>
        </p:txBody>
      </p:sp>
    </p:spTree>
    <p:extLst>
      <p:ext uri="{BB962C8B-B14F-4D97-AF65-F5344CB8AC3E}">
        <p14:creationId xmlns:p14="http://schemas.microsoft.com/office/powerpoint/2010/main" xmlns="" val="2198442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u="sng" dirty="0" err="1" smtClean="0"/>
              <a:t>Fragen</a:t>
            </a:r>
            <a:r>
              <a:rPr lang="en-US" sz="1000" b="1" u="sng" baseline="0" dirty="0" smtClean="0"/>
              <a:t> an die </a:t>
            </a:r>
            <a:r>
              <a:rPr lang="en-US" sz="1000" b="1" u="sng" baseline="0" dirty="0" err="1" smtClean="0"/>
              <a:t>Teilnehmer</a:t>
            </a:r>
            <a:r>
              <a:rPr lang="en-US" sz="1000" b="1" u="sng" dirty="0" smtClean="0"/>
              <a:t>:</a:t>
            </a:r>
            <a:r>
              <a:rPr lang="en-US" sz="1000" b="1" u="sng" baseline="0" dirty="0" smtClean="0"/>
              <a:t> </a:t>
            </a:r>
            <a:r>
              <a:rPr lang="en-US" sz="1000" b="1" u="sng" baseline="0" dirty="0" err="1" smtClean="0"/>
              <a:t>Senden</a:t>
            </a:r>
            <a:r>
              <a:rPr lang="en-US" sz="1000" b="1" u="sng" baseline="0" dirty="0" smtClean="0"/>
              <a:t> </a:t>
            </a:r>
            <a:r>
              <a:rPr lang="en-US" sz="1000" b="1" u="sng" baseline="0" dirty="0" err="1" smtClean="0"/>
              <a:t>Sie</a:t>
            </a:r>
            <a:r>
              <a:rPr lang="en-US" sz="1000" b="1" u="sng" baseline="0" dirty="0" smtClean="0"/>
              <a:t> </a:t>
            </a:r>
            <a:r>
              <a:rPr lang="en-US" sz="1000" b="1" u="sng" baseline="0" dirty="0" err="1" smtClean="0"/>
              <a:t>einen</a:t>
            </a:r>
            <a:r>
              <a:rPr lang="en-US" sz="1000" b="1" u="sng" baseline="0" dirty="0" smtClean="0"/>
              <a:t> Tweet </a:t>
            </a:r>
            <a:r>
              <a:rPr lang="en-US" sz="1000" b="1" u="sng" baseline="0" dirty="0" err="1" smtClean="0"/>
              <a:t>aus</a:t>
            </a:r>
            <a:r>
              <a:rPr lang="en-US" sz="1000" b="1" u="sng" baseline="0" dirty="0" smtClean="0"/>
              <a:t>  </a:t>
            </a:r>
            <a:r>
              <a:rPr lang="en-US" sz="1000" b="1" u="sng" baseline="0" dirty="0"/>
              <a:t>– </a:t>
            </a:r>
            <a:r>
              <a:rPr lang="en-US" sz="1000" b="1" u="sng" baseline="0" dirty="0" smtClean="0"/>
              <a:t>und </a:t>
            </a:r>
            <a:r>
              <a:rPr lang="en-US" sz="1000" b="1" u="sng" baseline="0" dirty="0" err="1" smtClean="0"/>
              <a:t>checken</a:t>
            </a:r>
            <a:r>
              <a:rPr lang="en-US" sz="1000" b="1" u="sng" baseline="0" dirty="0" smtClean="0"/>
              <a:t> </a:t>
            </a:r>
            <a:r>
              <a:rPr lang="en-US" sz="1000" b="1" u="sng" baseline="0" dirty="0" err="1" smtClean="0"/>
              <a:t>Sie</a:t>
            </a:r>
            <a:r>
              <a:rPr lang="en-US" sz="1000" b="1" u="sng" baseline="0" dirty="0" smtClean="0"/>
              <a:t> den </a:t>
            </a:r>
            <a:r>
              <a:rPr lang="en-US" sz="1000" b="1" u="sng" baseline="0" dirty="0" err="1" smtClean="0"/>
              <a:t>Retweet</a:t>
            </a:r>
            <a:r>
              <a:rPr lang="en-US" sz="1000" b="1" u="sng" baseline="0" dirty="0" smtClean="0"/>
              <a:t> in </a:t>
            </a:r>
            <a:r>
              <a:rPr lang="en-US" sz="1000" b="1" u="sng" baseline="0" dirty="0" err="1" smtClean="0"/>
              <a:t>der</a:t>
            </a:r>
            <a:r>
              <a:rPr lang="en-US" sz="1000" b="1" u="sng" baseline="0" dirty="0" smtClean="0"/>
              <a:t> </a:t>
            </a:r>
            <a:r>
              <a:rPr lang="en-US" sz="1000" b="1" u="sng" baseline="0" dirty="0" err="1" smtClean="0"/>
              <a:t>kommenden</a:t>
            </a:r>
            <a:r>
              <a:rPr lang="en-US" sz="1000" b="1" u="sng" baseline="0" dirty="0" smtClean="0"/>
              <a:t> Pause</a:t>
            </a:r>
            <a:endParaRPr lang="en-US" sz="1000" b="1" u="sng" baseline="0" dirty="0"/>
          </a:p>
          <a:p>
            <a:endParaRPr lang="en-US" sz="1000" baseline="0" dirty="0"/>
          </a:p>
          <a:p>
            <a:r>
              <a:rPr lang="en-US" sz="1000" dirty="0" smtClean="0"/>
              <a:t>„</a:t>
            </a:r>
            <a:r>
              <a:rPr lang="en-US" sz="1000" dirty="0" err="1" smtClean="0"/>
              <a:t>Im</a:t>
            </a:r>
            <a:r>
              <a:rPr lang="en-US" sz="1000" dirty="0" smtClean="0"/>
              <a:t> Internet </a:t>
            </a:r>
            <a:r>
              <a:rPr lang="en-US" sz="1000" dirty="0" err="1" smtClean="0"/>
              <a:t>schreien</a:t>
            </a:r>
            <a:r>
              <a:rPr lang="en-US" sz="1000" baseline="0" dirty="0" smtClean="0"/>
              <a:t> </a:t>
            </a:r>
            <a:r>
              <a:rPr lang="en-US" sz="1000" baseline="0" dirty="0" err="1" smtClean="0"/>
              <a:t>wenige</a:t>
            </a:r>
            <a:r>
              <a:rPr lang="en-US" sz="1000" baseline="0" dirty="0" smtClean="0"/>
              <a:t> </a:t>
            </a:r>
            <a:r>
              <a:rPr lang="en-US" sz="1000" baseline="0" dirty="0" err="1" smtClean="0"/>
              <a:t>Extremisten</a:t>
            </a:r>
            <a:r>
              <a:rPr lang="en-US" sz="1000" baseline="0" dirty="0" smtClean="0"/>
              <a:t> </a:t>
            </a:r>
            <a:r>
              <a:rPr lang="en-US" sz="1000" baseline="0" dirty="0" err="1" smtClean="0"/>
              <a:t>sehr</a:t>
            </a:r>
            <a:r>
              <a:rPr lang="en-US" sz="1000" baseline="0" dirty="0" smtClean="0"/>
              <a:t> </a:t>
            </a:r>
            <a:r>
              <a:rPr lang="en-US" sz="1000" baseline="0" dirty="0" err="1" smtClean="0"/>
              <a:t>laut</a:t>
            </a:r>
            <a:r>
              <a:rPr lang="en-US" sz="1000" dirty="0" smtClean="0"/>
              <a:t> </a:t>
            </a:r>
            <a:r>
              <a:rPr lang="en-US" sz="1000" dirty="0"/>
              <a:t>- </a:t>
            </a:r>
            <a:r>
              <a:rPr lang="en-US" sz="1000" baseline="0" dirty="0"/>
              <a:t> </a:t>
            </a:r>
            <a:r>
              <a:rPr lang="en-US" sz="1000" baseline="0" dirty="0" smtClean="0"/>
              <a:t>die </a:t>
            </a:r>
            <a:r>
              <a:rPr lang="en-US" sz="1000" baseline="0" dirty="0" err="1" smtClean="0"/>
              <a:t>Zivilgesellschaft</a:t>
            </a:r>
            <a:r>
              <a:rPr lang="en-US" sz="1000" baseline="0" dirty="0" smtClean="0"/>
              <a:t> </a:t>
            </a:r>
            <a:r>
              <a:rPr lang="en-US" sz="1000" baseline="0" dirty="0" err="1" smtClean="0"/>
              <a:t>ist</a:t>
            </a:r>
            <a:r>
              <a:rPr lang="en-US" sz="1000" baseline="0" dirty="0" smtClean="0"/>
              <a:t> </a:t>
            </a:r>
            <a:r>
              <a:rPr lang="en-US" sz="1000" baseline="0" dirty="0" err="1" smtClean="0"/>
              <a:t>lauter</a:t>
            </a:r>
            <a:r>
              <a:rPr lang="en-US" sz="1000" dirty="0" smtClean="0"/>
              <a:t> </a:t>
            </a:r>
            <a:r>
              <a:rPr lang="en-US" sz="1000" dirty="0"/>
              <a:t>&gt; #RANCSEP #EUINTERNETFORUM</a:t>
            </a:r>
          </a:p>
          <a:p>
            <a:endParaRPr lang="en-US" sz="1000" baseline="0" dirty="0"/>
          </a:p>
          <a:p>
            <a:pPr marL="171450" indent="-171450">
              <a:buFont typeface="Arial" panose="020B0604020202020204" pitchFamily="34" charset="0"/>
              <a:buChar char="•"/>
            </a:pPr>
            <a:r>
              <a:rPr lang="en-US" sz="1000" dirty="0" err="1" smtClean="0"/>
              <a:t>Nutzen</a:t>
            </a:r>
            <a:r>
              <a:rPr lang="en-US" sz="1000" baseline="0" dirty="0" smtClean="0"/>
              <a:t> </a:t>
            </a:r>
            <a:r>
              <a:rPr lang="en-US" sz="1000" baseline="0" dirty="0" err="1" smtClean="0"/>
              <a:t>Sie</a:t>
            </a:r>
            <a:r>
              <a:rPr lang="en-US" sz="1000" baseline="0" dirty="0" smtClean="0"/>
              <a:t> die Kraft des </a:t>
            </a:r>
            <a:r>
              <a:rPr lang="en-US" sz="1000" baseline="0" dirty="0" err="1" smtClean="0"/>
              <a:t>positiven</a:t>
            </a:r>
            <a:r>
              <a:rPr lang="en-US" sz="1000" baseline="0" dirty="0" smtClean="0"/>
              <a:t> </a:t>
            </a:r>
            <a:r>
              <a:rPr lang="en-US" sz="1000" baseline="0" dirty="0" err="1" smtClean="0"/>
              <a:t>Denkens</a:t>
            </a:r>
            <a:r>
              <a:rPr lang="en-US" sz="1000" dirty="0" smtClean="0"/>
              <a:t>.</a:t>
            </a:r>
            <a:endParaRPr lang="en-US" sz="1000" dirty="0"/>
          </a:p>
          <a:p>
            <a:pPr marL="171450" indent="-171450">
              <a:buFont typeface="Arial" panose="020B0604020202020204" pitchFamily="34" charset="0"/>
              <a:buChar char="•"/>
            </a:pPr>
            <a:r>
              <a:rPr lang="en-US" sz="1000" dirty="0" smtClean="0"/>
              <a:t>Am </a:t>
            </a:r>
            <a:r>
              <a:rPr lang="en-US" sz="1000" dirty="0" err="1" smtClean="0"/>
              <a:t>Wichtigsten</a:t>
            </a:r>
            <a:r>
              <a:rPr lang="en-US" sz="1000" dirty="0" smtClean="0"/>
              <a:t> </a:t>
            </a:r>
            <a:r>
              <a:rPr lang="en-US" sz="1000" dirty="0" err="1" smtClean="0"/>
              <a:t>ist</a:t>
            </a:r>
            <a:r>
              <a:rPr lang="en-US" sz="1000" dirty="0" smtClean="0"/>
              <a:t>,</a:t>
            </a:r>
            <a:r>
              <a:rPr lang="en-US" sz="1000" baseline="0" dirty="0" smtClean="0"/>
              <a:t> </a:t>
            </a:r>
            <a:r>
              <a:rPr lang="en-US" sz="1000" baseline="0" dirty="0" err="1" smtClean="0"/>
              <a:t>zum</a:t>
            </a:r>
            <a:r>
              <a:rPr lang="en-US" sz="1000" baseline="0" dirty="0" smtClean="0"/>
              <a:t> </a:t>
            </a:r>
            <a:r>
              <a:rPr lang="en-US" sz="1000" baseline="0" dirty="0" err="1" smtClean="0"/>
              <a:t>richtigen</a:t>
            </a:r>
            <a:r>
              <a:rPr lang="en-US" sz="1000" baseline="0" dirty="0" smtClean="0"/>
              <a:t> Moment </a:t>
            </a:r>
            <a:r>
              <a:rPr lang="en-US" sz="1000" baseline="0" dirty="0" err="1" smtClean="0"/>
              <a:t>da</a:t>
            </a:r>
            <a:r>
              <a:rPr lang="en-US" sz="1000" baseline="0" dirty="0" smtClean="0"/>
              <a:t> </a:t>
            </a:r>
            <a:r>
              <a:rPr lang="en-US" sz="1000" baseline="0" dirty="0" err="1" smtClean="0"/>
              <a:t>zu</a:t>
            </a:r>
            <a:r>
              <a:rPr lang="en-US" sz="1000" baseline="0" dirty="0" smtClean="0"/>
              <a:t> </a:t>
            </a:r>
            <a:r>
              <a:rPr lang="en-US" sz="1000" baseline="0" dirty="0" err="1" smtClean="0"/>
              <a:t>sein</a:t>
            </a:r>
            <a:r>
              <a:rPr lang="en-US" sz="1000" dirty="0" smtClean="0"/>
              <a:t>. </a:t>
            </a:r>
            <a:r>
              <a:rPr lang="en-US" sz="1000" dirty="0" err="1" smtClean="0"/>
              <a:t>Reagieren</a:t>
            </a:r>
            <a:r>
              <a:rPr lang="en-US" sz="1000" dirty="0" smtClean="0"/>
              <a:t> </a:t>
            </a:r>
            <a:r>
              <a:rPr lang="en-US" sz="1000" dirty="0" err="1" smtClean="0"/>
              <a:t>Sie</a:t>
            </a:r>
            <a:r>
              <a:rPr lang="en-US" sz="1000" dirty="0" smtClean="0"/>
              <a:t> </a:t>
            </a:r>
            <a:r>
              <a:rPr lang="en-US" sz="1000" dirty="0" err="1" smtClean="0"/>
              <a:t>sofort</a:t>
            </a:r>
            <a:r>
              <a:rPr lang="en-US" sz="1000" baseline="0" dirty="0" smtClean="0"/>
              <a:t> auf </a:t>
            </a:r>
            <a:r>
              <a:rPr lang="en-US" sz="1000" baseline="0" dirty="0" err="1" smtClean="0"/>
              <a:t>Ereignisse</a:t>
            </a:r>
            <a:r>
              <a:rPr lang="en-US" sz="1000" baseline="0" dirty="0" smtClean="0"/>
              <a:t> </a:t>
            </a:r>
            <a:r>
              <a:rPr lang="en-US" sz="1000" baseline="0" dirty="0" err="1" smtClean="0"/>
              <a:t>oder</a:t>
            </a:r>
            <a:r>
              <a:rPr lang="en-US" sz="1000" baseline="0" dirty="0" smtClean="0"/>
              <a:t> auf </a:t>
            </a:r>
            <a:r>
              <a:rPr lang="en-US" sz="1000" baseline="0" dirty="0" err="1" smtClean="0"/>
              <a:t>Veranstaltungen</a:t>
            </a:r>
            <a:r>
              <a:rPr lang="en-US" sz="1000" baseline="0" dirty="0" smtClean="0"/>
              <a:t>, die </a:t>
            </a:r>
            <a:r>
              <a:rPr lang="en-US" sz="1000" baseline="0" dirty="0" err="1" smtClean="0"/>
              <a:t>Sie</a:t>
            </a:r>
            <a:r>
              <a:rPr lang="en-US" sz="1000" baseline="0" dirty="0" smtClean="0"/>
              <a:t> </a:t>
            </a:r>
            <a:r>
              <a:rPr lang="en-US" sz="1000" baseline="0" dirty="0" err="1" smtClean="0"/>
              <a:t>selber</a:t>
            </a:r>
            <a:r>
              <a:rPr lang="en-US" sz="1000" baseline="0" dirty="0" smtClean="0"/>
              <a:t> </a:t>
            </a:r>
            <a:r>
              <a:rPr lang="en-US" sz="1000" baseline="0" dirty="0" err="1" smtClean="0"/>
              <a:t>organisieren</a:t>
            </a:r>
            <a:r>
              <a:rPr lang="en-US" sz="1000" baseline="0" dirty="0" smtClean="0"/>
              <a:t>.</a:t>
            </a:r>
            <a:endParaRPr lang="en-US" sz="1000" dirty="0"/>
          </a:p>
          <a:p>
            <a:pPr marL="171450" indent="-171450">
              <a:buFont typeface="Arial" panose="020B0604020202020204" pitchFamily="34" charset="0"/>
              <a:buChar char="•"/>
            </a:pPr>
            <a:r>
              <a:rPr lang="en-US" sz="1000" dirty="0" err="1" smtClean="0"/>
              <a:t>Im</a:t>
            </a:r>
            <a:r>
              <a:rPr lang="en-US" sz="1000" dirty="0" smtClean="0"/>
              <a:t> </a:t>
            </a:r>
            <a:r>
              <a:rPr lang="en-US" sz="1000" dirty="0" err="1" smtClean="0"/>
              <a:t>Gegensatz</a:t>
            </a:r>
            <a:r>
              <a:rPr lang="en-US" sz="1000" baseline="0" dirty="0" smtClean="0"/>
              <a:t> </a:t>
            </a:r>
            <a:r>
              <a:rPr lang="en-US" sz="1000" baseline="0" dirty="0" err="1" smtClean="0"/>
              <a:t>zu</a:t>
            </a:r>
            <a:r>
              <a:rPr lang="en-US" sz="1000" baseline="0" dirty="0" smtClean="0"/>
              <a:t> </a:t>
            </a:r>
            <a:r>
              <a:rPr lang="en-US" sz="1000" dirty="0" err="1" smtClean="0"/>
              <a:t>Facebook</a:t>
            </a:r>
            <a:r>
              <a:rPr lang="en-US" sz="1000" dirty="0" smtClean="0"/>
              <a:t> </a:t>
            </a:r>
            <a:r>
              <a:rPr lang="en-US" sz="1000" dirty="0" err="1" smtClean="0"/>
              <a:t>gibt</a:t>
            </a:r>
            <a:r>
              <a:rPr lang="en-US" sz="1000" dirty="0" smtClean="0"/>
              <a:t> </a:t>
            </a:r>
            <a:r>
              <a:rPr lang="en-US" sz="1000" dirty="0" err="1" smtClean="0"/>
              <a:t>es</a:t>
            </a:r>
            <a:r>
              <a:rPr lang="en-US" sz="1000" dirty="0" smtClean="0"/>
              <a:t> auf Twitter </a:t>
            </a:r>
            <a:r>
              <a:rPr lang="en-US" sz="1000" dirty="0" err="1" smtClean="0"/>
              <a:t>keine</a:t>
            </a:r>
            <a:r>
              <a:rPr lang="en-US" sz="1000" dirty="0" smtClean="0"/>
              <a:t> </a:t>
            </a:r>
            <a:r>
              <a:rPr lang="en-US" sz="1000" dirty="0" err="1" smtClean="0"/>
              <a:t>Einschränkungen</a:t>
            </a:r>
            <a:r>
              <a:rPr lang="en-US" sz="1000" baseline="0" dirty="0" smtClean="0"/>
              <a:t> </a:t>
            </a:r>
            <a:r>
              <a:rPr lang="en-US" sz="1000" baseline="0" dirty="0" err="1" smtClean="0"/>
              <a:t>bei</a:t>
            </a:r>
            <a:r>
              <a:rPr lang="en-US" sz="1000" baseline="0" dirty="0" smtClean="0"/>
              <a:t> </a:t>
            </a:r>
            <a:r>
              <a:rPr lang="en-US" sz="1000" baseline="0" dirty="0" err="1" smtClean="0"/>
              <a:t>der</a:t>
            </a:r>
            <a:r>
              <a:rPr lang="en-US" sz="1000" baseline="0" dirty="0" smtClean="0"/>
              <a:t> </a:t>
            </a:r>
            <a:r>
              <a:rPr lang="en-US" sz="1000" baseline="0" dirty="0" err="1" smtClean="0"/>
              <a:t>Anzahl</a:t>
            </a:r>
            <a:r>
              <a:rPr lang="en-US" sz="1000" baseline="0" dirty="0" smtClean="0"/>
              <a:t> von </a:t>
            </a:r>
            <a:r>
              <a:rPr lang="en-US" sz="1000" dirty="0" smtClean="0"/>
              <a:t>Posts</a:t>
            </a:r>
            <a:r>
              <a:rPr lang="en-US" sz="1000" baseline="0" dirty="0" smtClean="0"/>
              <a:t>, </a:t>
            </a:r>
            <a:r>
              <a:rPr lang="en-US" sz="1000" baseline="0" dirty="0" err="1" smtClean="0"/>
              <a:t>da</a:t>
            </a:r>
            <a:r>
              <a:rPr lang="en-US" sz="1000" baseline="0" dirty="0" smtClean="0"/>
              <a:t> die </a:t>
            </a:r>
            <a:r>
              <a:rPr lang="en-US" sz="1000" baseline="0" dirty="0" err="1" smtClean="0"/>
              <a:t>Zeitleiste</a:t>
            </a:r>
            <a:r>
              <a:rPr lang="en-US" sz="1000" baseline="0" dirty="0" smtClean="0"/>
              <a:t> </a:t>
            </a:r>
            <a:r>
              <a:rPr lang="en-US" sz="1000" baseline="0" dirty="0" err="1" smtClean="0"/>
              <a:t>sehr</a:t>
            </a:r>
            <a:r>
              <a:rPr lang="en-US" sz="1000" baseline="0" dirty="0" smtClean="0"/>
              <a:t> </a:t>
            </a:r>
            <a:r>
              <a:rPr lang="en-US" sz="1000" baseline="0" dirty="0" err="1" smtClean="0"/>
              <a:t>schnell</a:t>
            </a:r>
            <a:r>
              <a:rPr lang="en-US" sz="1000" baseline="0" dirty="0" smtClean="0"/>
              <a:t> </a:t>
            </a:r>
            <a:r>
              <a:rPr lang="en-US" sz="1000" baseline="0" dirty="0" err="1" smtClean="0"/>
              <a:t>erneuert</a:t>
            </a:r>
            <a:r>
              <a:rPr lang="en-US" sz="1000" baseline="0" dirty="0" smtClean="0"/>
              <a:t> </a:t>
            </a:r>
            <a:r>
              <a:rPr lang="en-US" sz="1000" baseline="0" dirty="0" err="1" smtClean="0"/>
              <a:t>wird</a:t>
            </a:r>
            <a:r>
              <a:rPr lang="en-US" sz="1000" baseline="0" dirty="0" smtClean="0"/>
              <a:t>.</a:t>
            </a:r>
            <a:endParaRPr lang="en-US" sz="1000" baseline="0" dirty="0"/>
          </a:p>
          <a:p>
            <a:pPr marL="171450" indent="-171450">
              <a:buFont typeface="Arial" panose="020B0604020202020204" pitchFamily="34" charset="0"/>
              <a:buChar char="•"/>
            </a:pPr>
            <a:r>
              <a:rPr lang="en-US" sz="1000" baseline="0" dirty="0" err="1" smtClean="0"/>
              <a:t>Dadurch</a:t>
            </a:r>
            <a:r>
              <a:rPr lang="en-US" sz="1000" baseline="0" dirty="0" smtClean="0"/>
              <a:t> </a:t>
            </a:r>
            <a:r>
              <a:rPr lang="en-US" sz="1000" baseline="0" dirty="0" err="1" smtClean="0"/>
              <a:t>besteht</a:t>
            </a:r>
            <a:r>
              <a:rPr lang="en-US" sz="1000" baseline="0" dirty="0" smtClean="0"/>
              <a:t> die </a:t>
            </a:r>
            <a:r>
              <a:rPr lang="en-US" sz="1000" baseline="0" dirty="0" err="1" smtClean="0"/>
              <a:t>Möglichkeit</a:t>
            </a:r>
            <a:r>
              <a:rPr lang="en-US" sz="1000" baseline="0" dirty="0" smtClean="0"/>
              <a:t>, Tweets und </a:t>
            </a:r>
            <a:r>
              <a:rPr lang="en-US" sz="1000" baseline="0" dirty="0" err="1" smtClean="0"/>
              <a:t>auch</a:t>
            </a:r>
            <a:r>
              <a:rPr lang="en-US" sz="1000" baseline="0" dirty="0" smtClean="0"/>
              <a:t> Posts </a:t>
            </a:r>
            <a:r>
              <a:rPr lang="en-US" sz="1000" baseline="0" dirty="0" err="1" smtClean="0"/>
              <a:t>aus</a:t>
            </a:r>
            <a:r>
              <a:rPr lang="en-US" sz="1000" baseline="0" dirty="0" smtClean="0"/>
              <a:t> </a:t>
            </a:r>
            <a:r>
              <a:rPr lang="en-US" sz="1000" baseline="0" dirty="0" err="1" smtClean="0"/>
              <a:t>anderen</a:t>
            </a:r>
            <a:r>
              <a:rPr lang="en-US" sz="1000" baseline="0" dirty="0" smtClean="0"/>
              <a:t> </a:t>
            </a:r>
            <a:r>
              <a:rPr lang="en-US" sz="1000" baseline="0" dirty="0" err="1" smtClean="0"/>
              <a:t>Plattformen</a:t>
            </a:r>
            <a:r>
              <a:rPr lang="en-US" sz="1000" baseline="0" dirty="0" smtClean="0"/>
              <a:t> </a:t>
            </a:r>
            <a:r>
              <a:rPr lang="en-US" sz="1000" baseline="0" dirty="0" err="1" smtClean="0"/>
              <a:t>wiederzuverwenden</a:t>
            </a:r>
            <a:r>
              <a:rPr lang="en-US" sz="1000" baseline="0" dirty="0" smtClean="0"/>
              <a:t>.</a:t>
            </a:r>
            <a:endParaRPr lang="en-US" sz="1000" baseline="0" dirty="0"/>
          </a:p>
          <a:p>
            <a:pPr marL="171450" indent="-171450">
              <a:buFont typeface="Arial" panose="020B0604020202020204" pitchFamily="34" charset="0"/>
              <a:buChar char="•"/>
            </a:pPr>
            <a:r>
              <a:rPr lang="en-US" sz="1000" baseline="0" dirty="0" smtClean="0"/>
              <a:t>Und man </a:t>
            </a:r>
            <a:r>
              <a:rPr lang="en-US" sz="1000" baseline="0" dirty="0" err="1" smtClean="0"/>
              <a:t>kann</a:t>
            </a:r>
            <a:r>
              <a:rPr lang="en-US" sz="1000" baseline="0" dirty="0" smtClean="0"/>
              <a:t> </a:t>
            </a:r>
            <a:r>
              <a:rPr lang="en-US" sz="1000" baseline="0" dirty="0" err="1" smtClean="0"/>
              <a:t>experimentieren</a:t>
            </a:r>
            <a:r>
              <a:rPr lang="en-US" sz="1000" baseline="0" dirty="0" smtClean="0"/>
              <a:t>, </a:t>
            </a:r>
            <a:r>
              <a:rPr lang="en-US" sz="1000" baseline="0" dirty="0" err="1" smtClean="0"/>
              <a:t>indem</a:t>
            </a:r>
            <a:r>
              <a:rPr lang="en-US" sz="1000" baseline="0" dirty="0" smtClean="0"/>
              <a:t> man </a:t>
            </a:r>
            <a:r>
              <a:rPr lang="en-US" sz="1000" baseline="0" dirty="0" err="1" smtClean="0"/>
              <a:t>einen</a:t>
            </a:r>
            <a:r>
              <a:rPr lang="en-US" sz="1000" baseline="0" dirty="0" smtClean="0"/>
              <a:t> Tweet </a:t>
            </a:r>
            <a:r>
              <a:rPr lang="en-US" sz="1000" baseline="0" dirty="0" err="1" smtClean="0"/>
              <a:t>absetzt</a:t>
            </a:r>
            <a:r>
              <a:rPr lang="en-US" sz="1000" baseline="0" dirty="0" smtClean="0"/>
              <a:t> und die </a:t>
            </a:r>
            <a:r>
              <a:rPr lang="en-US" sz="1000" baseline="0" dirty="0" err="1" smtClean="0"/>
              <a:t>Reaktion</a:t>
            </a:r>
            <a:r>
              <a:rPr lang="en-US" sz="1000" baseline="0" dirty="0" smtClean="0"/>
              <a:t> </a:t>
            </a:r>
            <a:r>
              <a:rPr lang="en-US" sz="1000" baseline="0" dirty="0" err="1" smtClean="0"/>
              <a:t>darauf</a:t>
            </a:r>
            <a:r>
              <a:rPr lang="en-US" sz="1000" baseline="0" dirty="0" smtClean="0"/>
              <a:t> </a:t>
            </a:r>
            <a:r>
              <a:rPr lang="en-US" sz="1000" baseline="0" dirty="0" err="1" smtClean="0"/>
              <a:t>kontrolliert</a:t>
            </a:r>
            <a:r>
              <a:rPr lang="en-US" sz="1000" baseline="0" dirty="0" smtClean="0"/>
              <a:t>.</a:t>
            </a:r>
            <a:endParaRPr lang="en-US" sz="1000" dirty="0"/>
          </a:p>
          <a:p>
            <a:endParaRPr lang="en-US" sz="1000" dirty="0"/>
          </a:p>
          <a:p>
            <a:endParaRPr lang="en-US" sz="1000" dirty="0"/>
          </a:p>
          <a:p>
            <a:r>
              <a:rPr lang="en-US" sz="1000" dirty="0"/>
              <a:t>Q &amp; A </a:t>
            </a:r>
            <a:r>
              <a:rPr lang="en-US" sz="1000" dirty="0" err="1" smtClean="0"/>
              <a:t>Sitzungen</a:t>
            </a:r>
            <a:r>
              <a:rPr lang="en-US" sz="1000" dirty="0" smtClean="0"/>
              <a:t>: </a:t>
            </a:r>
            <a:r>
              <a:rPr lang="en-US" sz="1000" dirty="0" err="1" smtClean="0"/>
              <a:t>etwa</a:t>
            </a:r>
            <a:r>
              <a:rPr lang="en-US" sz="1000" dirty="0" smtClean="0"/>
              <a:t>: in </a:t>
            </a:r>
            <a:r>
              <a:rPr lang="en-US" sz="1000" dirty="0" err="1" smtClean="0"/>
              <a:t>der</a:t>
            </a:r>
            <a:r>
              <a:rPr lang="en-US" sz="1000" dirty="0" smtClean="0"/>
              <a:t> </a:t>
            </a:r>
            <a:r>
              <a:rPr lang="en-US" sz="1000" dirty="0" err="1" smtClean="0"/>
              <a:t>nächsten</a:t>
            </a:r>
            <a:r>
              <a:rPr lang="en-US" sz="1000" baseline="0" dirty="0" smtClean="0"/>
              <a:t> </a:t>
            </a:r>
            <a:r>
              <a:rPr lang="en-US" sz="1000" baseline="0" dirty="0" err="1" smtClean="0"/>
              <a:t>Stunde</a:t>
            </a:r>
            <a:r>
              <a:rPr lang="en-US" sz="1000" baseline="0" dirty="0" smtClean="0"/>
              <a:t> </a:t>
            </a:r>
            <a:r>
              <a:rPr lang="en-US" sz="1000" baseline="0" dirty="0" err="1" smtClean="0"/>
              <a:t>sind</a:t>
            </a:r>
            <a:r>
              <a:rPr lang="en-US" sz="1000" baseline="0" dirty="0" smtClean="0"/>
              <a:t> </a:t>
            </a:r>
            <a:r>
              <a:rPr lang="en-US" sz="1000" baseline="0" dirty="0" err="1" smtClean="0"/>
              <a:t>wir</a:t>
            </a:r>
            <a:r>
              <a:rPr lang="en-US" sz="1000" baseline="0" dirty="0" smtClean="0"/>
              <a:t> online und </a:t>
            </a:r>
            <a:r>
              <a:rPr lang="en-US" sz="1000" baseline="0" dirty="0" err="1" smtClean="0"/>
              <a:t>beantworten</a:t>
            </a:r>
            <a:r>
              <a:rPr lang="en-US" sz="1000" baseline="0" dirty="0" smtClean="0"/>
              <a:t> </a:t>
            </a:r>
            <a:r>
              <a:rPr lang="en-US" sz="1000" baseline="0" dirty="0" err="1" smtClean="0"/>
              <a:t>gerne</a:t>
            </a:r>
            <a:r>
              <a:rPr lang="en-US" sz="1000" baseline="0" dirty="0" smtClean="0"/>
              <a:t> </a:t>
            </a:r>
            <a:r>
              <a:rPr lang="en-US" sz="1000" baseline="0" dirty="0" err="1" smtClean="0"/>
              <a:t>ihre</a:t>
            </a:r>
            <a:r>
              <a:rPr lang="en-US" sz="1000" baseline="0" dirty="0" smtClean="0"/>
              <a:t> </a:t>
            </a:r>
            <a:r>
              <a:rPr lang="en-US" sz="1000" baseline="0" dirty="0" err="1" smtClean="0"/>
              <a:t>Fragen</a:t>
            </a:r>
            <a:endParaRPr lang="en-US" sz="1000" baseline="0" dirty="0"/>
          </a:p>
          <a:p>
            <a:endParaRPr lang="en-US" sz="1000" baseline="0" dirty="0"/>
          </a:p>
          <a:p>
            <a:r>
              <a:rPr lang="en-US" sz="1000" baseline="0" dirty="0" err="1" smtClean="0"/>
              <a:t>Beispiel</a:t>
            </a:r>
            <a:r>
              <a:rPr lang="en-US" sz="1000" baseline="0" dirty="0" smtClean="0"/>
              <a:t> </a:t>
            </a:r>
            <a:r>
              <a:rPr lang="en-US" sz="1000" baseline="0" dirty="0" err="1" smtClean="0"/>
              <a:t>für</a:t>
            </a:r>
            <a:r>
              <a:rPr lang="en-US" sz="1000" baseline="0" dirty="0" smtClean="0"/>
              <a:t> </a:t>
            </a:r>
            <a:r>
              <a:rPr lang="en-US" sz="1000" baseline="0" dirty="0" err="1" smtClean="0"/>
              <a:t>persönliche</a:t>
            </a:r>
            <a:r>
              <a:rPr lang="en-US" sz="1000" baseline="0" dirty="0" smtClean="0"/>
              <a:t> </a:t>
            </a:r>
            <a:r>
              <a:rPr lang="en-US" sz="1000" baseline="0" dirty="0" err="1" smtClean="0"/>
              <a:t>Sprache</a:t>
            </a:r>
            <a:r>
              <a:rPr lang="en-US" sz="1000" baseline="0" dirty="0" smtClean="0"/>
              <a:t>: </a:t>
            </a:r>
            <a:r>
              <a:rPr lang="en-US" sz="1000" baseline="0" dirty="0" err="1" smtClean="0"/>
              <a:t>Wetteramt</a:t>
            </a:r>
            <a:r>
              <a:rPr lang="en-US" sz="1000" baseline="0" dirty="0" smtClean="0"/>
              <a:t> und </a:t>
            </a:r>
            <a:r>
              <a:rPr lang="en-US" sz="1000" baseline="0" dirty="0" err="1" smtClean="0"/>
              <a:t>unschuldige</a:t>
            </a:r>
            <a:r>
              <a:rPr lang="en-US" sz="1000" baseline="0" dirty="0" smtClean="0"/>
              <a:t> Drinks</a:t>
            </a:r>
            <a:endParaRPr lang="en-US" sz="1000" baseline="0" dirty="0"/>
          </a:p>
          <a:p>
            <a:endParaRPr lang="en-US" sz="1000" baseline="0" dirty="0"/>
          </a:p>
          <a:p>
            <a:r>
              <a:rPr lang="en-US" sz="1000" baseline="0" dirty="0" err="1" smtClean="0"/>
              <a:t>Beispiel</a:t>
            </a:r>
            <a:r>
              <a:rPr lang="en-US" sz="1000" baseline="0" dirty="0" smtClean="0"/>
              <a:t> </a:t>
            </a:r>
            <a:r>
              <a:rPr lang="en-US" sz="1000" baseline="0" dirty="0" err="1" smtClean="0"/>
              <a:t>für</a:t>
            </a:r>
            <a:r>
              <a:rPr lang="en-US" sz="1000" baseline="0" dirty="0" smtClean="0"/>
              <a:t> den Moment: Tweet des </a:t>
            </a:r>
            <a:r>
              <a:rPr lang="en-US" sz="1000" baseline="0" dirty="0" err="1" smtClean="0"/>
              <a:t>britischen</a:t>
            </a:r>
            <a:r>
              <a:rPr lang="en-US" sz="1000" baseline="0" dirty="0" smtClean="0"/>
              <a:t> </a:t>
            </a:r>
            <a:r>
              <a:rPr lang="en-US" sz="1000" baseline="0" dirty="0" err="1" smtClean="0"/>
              <a:t>Fremdenverkehrsvereins</a:t>
            </a:r>
            <a:endParaRPr lang="en-US"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36</a:t>
            </a:fld>
            <a:endParaRPr lang="nl-NL"/>
          </a:p>
        </p:txBody>
      </p:sp>
    </p:spTree>
    <p:extLst>
      <p:ext uri="{BB962C8B-B14F-4D97-AF65-F5344CB8AC3E}">
        <p14:creationId xmlns:p14="http://schemas.microsoft.com/office/powerpoint/2010/main" xmlns="" val="7581852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dirty="0" err="1" smtClean="0"/>
              <a:t>Frage</a:t>
            </a:r>
            <a:r>
              <a:rPr lang="en-US" sz="1000" b="1" dirty="0" smtClean="0"/>
              <a:t> an die </a:t>
            </a:r>
            <a:r>
              <a:rPr lang="en-US" sz="1000" b="1" dirty="0" err="1" smtClean="0"/>
              <a:t>Teilnehmer</a:t>
            </a:r>
            <a:r>
              <a:rPr lang="en-US" sz="1000" b="1" dirty="0" smtClean="0"/>
              <a:t>:</a:t>
            </a:r>
            <a:r>
              <a:rPr lang="en-US" sz="1000" b="1" baseline="0" dirty="0" smtClean="0"/>
              <a:t> </a:t>
            </a:r>
            <a:r>
              <a:rPr lang="en-US" sz="1000" b="1" baseline="0" dirty="0" err="1" smtClean="0"/>
              <a:t>Wie</a:t>
            </a:r>
            <a:r>
              <a:rPr lang="en-US" sz="1000" b="1" baseline="0" dirty="0" smtClean="0"/>
              <a:t> </a:t>
            </a:r>
            <a:r>
              <a:rPr lang="en-US" sz="1000" b="1" baseline="0" dirty="0" err="1" smtClean="0"/>
              <a:t>viele</a:t>
            </a:r>
            <a:r>
              <a:rPr lang="en-US" sz="1000" b="1" baseline="0" dirty="0" smtClean="0"/>
              <a:t> </a:t>
            </a:r>
            <a:r>
              <a:rPr lang="en-US" sz="1000" b="1" baseline="0" dirty="0" err="1" smtClean="0"/>
              <a:t>Youtube.Kanäle</a:t>
            </a:r>
            <a:r>
              <a:rPr lang="en-US" sz="1000" b="1" baseline="0" dirty="0" smtClean="0"/>
              <a:t> </a:t>
            </a:r>
            <a:r>
              <a:rPr lang="en-US" sz="1000" b="1" baseline="0" dirty="0" err="1" smtClean="0"/>
              <a:t>haben</a:t>
            </a:r>
            <a:r>
              <a:rPr lang="en-US" sz="1000" b="1" baseline="0" dirty="0" smtClean="0"/>
              <a:t> </a:t>
            </a:r>
            <a:r>
              <a:rPr lang="en-US" sz="1000" b="1" baseline="0" dirty="0" err="1" smtClean="0"/>
              <a:t>Sie</a:t>
            </a:r>
            <a:r>
              <a:rPr lang="en-US" sz="1000" b="1" baseline="0" dirty="0" smtClean="0"/>
              <a:t> </a:t>
            </a:r>
            <a:r>
              <a:rPr lang="en-US" sz="1000" b="1" baseline="0" dirty="0" err="1" smtClean="0"/>
              <a:t>abonniert</a:t>
            </a:r>
            <a:r>
              <a:rPr lang="en-US" sz="1000" b="1" baseline="0" dirty="0" smtClean="0"/>
              <a:t>? </a:t>
            </a:r>
            <a:r>
              <a:rPr lang="en-US" sz="1000" b="1" baseline="0" dirty="0" err="1" smtClean="0"/>
              <a:t>Welche</a:t>
            </a:r>
            <a:r>
              <a:rPr lang="en-US" sz="1000" b="1" baseline="0" dirty="0" smtClean="0"/>
              <a:t> </a:t>
            </a:r>
            <a:r>
              <a:rPr lang="en-US" sz="1000" b="1" baseline="0" dirty="0" err="1" smtClean="0"/>
              <a:t>Filme</a:t>
            </a:r>
            <a:r>
              <a:rPr lang="en-US" sz="1000" b="1" baseline="0" dirty="0" smtClean="0"/>
              <a:t> </a:t>
            </a:r>
            <a:r>
              <a:rPr lang="en-US" sz="1000" b="1" baseline="0" dirty="0" err="1" smtClean="0"/>
              <a:t>schauen</a:t>
            </a:r>
            <a:r>
              <a:rPr lang="en-US" sz="1000" b="1" baseline="0" dirty="0" smtClean="0"/>
              <a:t> </a:t>
            </a:r>
            <a:r>
              <a:rPr lang="en-US" sz="1000" b="1" baseline="0" dirty="0" err="1" smtClean="0"/>
              <a:t>Sie</a:t>
            </a:r>
            <a:r>
              <a:rPr lang="en-US" sz="1000" b="1" baseline="0" dirty="0" smtClean="0"/>
              <a:t> </a:t>
            </a:r>
            <a:r>
              <a:rPr lang="en-US" sz="1000" b="1" baseline="0" dirty="0" err="1" smtClean="0"/>
              <a:t>dort</a:t>
            </a:r>
            <a:r>
              <a:rPr lang="en-US" sz="1000" b="1" baseline="0" dirty="0" smtClean="0"/>
              <a:t> am </a:t>
            </a:r>
            <a:r>
              <a:rPr lang="en-US" sz="1000" b="1" baseline="0" dirty="0" err="1" smtClean="0"/>
              <a:t>liebsten</a:t>
            </a:r>
            <a:r>
              <a:rPr lang="en-US" sz="1000" b="1" baseline="0" dirty="0" smtClean="0"/>
              <a:t>?</a:t>
            </a:r>
          </a:p>
          <a:p>
            <a:endParaRPr lang="en-US" sz="1000" dirty="0" smtClean="0"/>
          </a:p>
          <a:p>
            <a:r>
              <a:rPr lang="en-US" sz="1000" dirty="0" smtClean="0"/>
              <a:t>YouTube </a:t>
            </a:r>
            <a:r>
              <a:rPr lang="en-US" sz="1000" dirty="0" err="1" smtClean="0"/>
              <a:t>ist</a:t>
            </a:r>
            <a:r>
              <a:rPr lang="en-US" sz="1000" dirty="0" smtClean="0"/>
              <a:t> die</a:t>
            </a:r>
            <a:r>
              <a:rPr lang="en-US" sz="1000" baseline="0" dirty="0" smtClean="0"/>
              <a:t> </a:t>
            </a:r>
            <a:r>
              <a:rPr lang="en-US" sz="1000" baseline="0" dirty="0" err="1" smtClean="0"/>
              <a:t>zweitgrößte</a:t>
            </a:r>
            <a:r>
              <a:rPr lang="en-US" sz="1000" baseline="0" dirty="0" smtClean="0"/>
              <a:t> </a:t>
            </a:r>
            <a:r>
              <a:rPr lang="en-US" sz="1000" dirty="0" smtClean="0"/>
              <a:t>Social Media-</a:t>
            </a:r>
            <a:r>
              <a:rPr lang="en-US" sz="1000" dirty="0" err="1" smtClean="0"/>
              <a:t>Plattform</a:t>
            </a:r>
            <a:r>
              <a:rPr lang="en-US" sz="1000" dirty="0" smtClean="0"/>
              <a:t> </a:t>
            </a:r>
            <a:r>
              <a:rPr lang="en-US" sz="1000" dirty="0" err="1" smtClean="0"/>
              <a:t>der</a:t>
            </a:r>
            <a:r>
              <a:rPr lang="en-US" sz="1000" dirty="0" smtClean="0"/>
              <a:t> Welt. Dort</a:t>
            </a:r>
            <a:r>
              <a:rPr lang="en-US" sz="1000" baseline="0" dirty="0" smtClean="0"/>
              <a:t> </a:t>
            </a:r>
            <a:r>
              <a:rPr lang="en-US" sz="1000" baseline="0" dirty="0" err="1" smtClean="0"/>
              <a:t>suchen</a:t>
            </a:r>
            <a:r>
              <a:rPr lang="en-US" sz="1000" baseline="0" dirty="0" smtClean="0"/>
              <a:t> die </a:t>
            </a:r>
            <a:r>
              <a:rPr lang="en-US" sz="1000" baseline="0" dirty="0" err="1" smtClean="0"/>
              <a:t>Leute</a:t>
            </a:r>
            <a:r>
              <a:rPr lang="en-US" sz="1000" baseline="0" dirty="0" smtClean="0"/>
              <a:t>, </a:t>
            </a:r>
            <a:r>
              <a:rPr lang="en-US" sz="1000" baseline="0" dirty="0" err="1" smtClean="0"/>
              <a:t>wenn</a:t>
            </a:r>
            <a:r>
              <a:rPr lang="en-US" sz="1000" baseline="0" dirty="0" smtClean="0"/>
              <a:t> </a:t>
            </a:r>
            <a:r>
              <a:rPr lang="en-US" sz="1000" baseline="0" dirty="0" err="1" smtClean="0"/>
              <a:t>sie</a:t>
            </a:r>
            <a:r>
              <a:rPr lang="en-US" sz="1000" baseline="0" dirty="0" smtClean="0"/>
              <a:t> </a:t>
            </a:r>
            <a:r>
              <a:rPr lang="en-US" sz="1000" baseline="0" dirty="0" err="1" smtClean="0"/>
              <a:t>nach</a:t>
            </a:r>
            <a:r>
              <a:rPr lang="en-US" sz="1000" baseline="0" dirty="0" smtClean="0"/>
              <a:t> </a:t>
            </a:r>
            <a:r>
              <a:rPr lang="en-US" sz="1000" baseline="0" dirty="0" err="1" smtClean="0"/>
              <a:t>extremistischen</a:t>
            </a:r>
            <a:r>
              <a:rPr lang="en-US" sz="1000" baseline="0" dirty="0" smtClean="0"/>
              <a:t> </a:t>
            </a:r>
            <a:r>
              <a:rPr lang="en-US" sz="1000" baseline="0" dirty="0" err="1" smtClean="0"/>
              <a:t>Inhalten</a:t>
            </a:r>
            <a:r>
              <a:rPr lang="en-US" sz="1000" baseline="0" dirty="0" smtClean="0"/>
              <a:t> </a:t>
            </a:r>
            <a:r>
              <a:rPr lang="en-US" sz="1000" baseline="0" dirty="0" err="1" smtClean="0"/>
              <a:t>Ausschau</a:t>
            </a:r>
            <a:r>
              <a:rPr lang="en-US" sz="1000" baseline="0" dirty="0" smtClean="0"/>
              <a:t> </a:t>
            </a:r>
            <a:r>
              <a:rPr lang="en-US" sz="1000" baseline="0" dirty="0" err="1" smtClean="0"/>
              <a:t>halten</a:t>
            </a:r>
            <a:r>
              <a:rPr lang="en-US" sz="1000" baseline="0" dirty="0" smtClean="0"/>
              <a:t>.</a:t>
            </a:r>
          </a:p>
          <a:p>
            <a:endParaRPr lang="en-US" sz="1000" dirty="0" smtClean="0"/>
          </a:p>
          <a:p>
            <a:r>
              <a:rPr lang="en-US" sz="1000" dirty="0" err="1" smtClean="0"/>
              <a:t>Wenn</a:t>
            </a:r>
            <a:r>
              <a:rPr lang="en-US" sz="1000" dirty="0" smtClean="0"/>
              <a:t> </a:t>
            </a:r>
            <a:r>
              <a:rPr lang="en-US" sz="1000" dirty="0" err="1" smtClean="0"/>
              <a:t>Sie</a:t>
            </a:r>
            <a:r>
              <a:rPr lang="en-US" sz="1000" dirty="0" smtClean="0"/>
              <a:t> </a:t>
            </a:r>
            <a:r>
              <a:rPr lang="en-US" sz="1000" dirty="0" err="1" smtClean="0"/>
              <a:t>eine</a:t>
            </a:r>
            <a:r>
              <a:rPr lang="en-US" sz="1000" dirty="0" smtClean="0"/>
              <a:t> </a:t>
            </a:r>
            <a:r>
              <a:rPr lang="en-US" sz="1000" dirty="0" err="1" smtClean="0"/>
              <a:t>Bildungsanstalt</a:t>
            </a:r>
            <a:r>
              <a:rPr lang="en-US" sz="1000" dirty="0" smtClean="0"/>
              <a:t> </a:t>
            </a:r>
            <a:r>
              <a:rPr lang="en-US" sz="1000" dirty="0" err="1" smtClean="0"/>
              <a:t>vertreten</a:t>
            </a:r>
            <a:r>
              <a:rPr lang="en-US" sz="1000" dirty="0" smtClean="0"/>
              <a:t>: </a:t>
            </a:r>
            <a:r>
              <a:rPr lang="en-US" sz="1000" dirty="0" err="1" smtClean="0"/>
              <a:t>wie</a:t>
            </a:r>
            <a:r>
              <a:rPr lang="en-US" sz="1000" dirty="0" smtClean="0"/>
              <a:t> </a:t>
            </a:r>
            <a:r>
              <a:rPr lang="en-US" sz="1000" dirty="0" err="1" smtClean="0"/>
              <a:t>erreichen</a:t>
            </a:r>
            <a:r>
              <a:rPr lang="en-US" sz="1000" baseline="0" dirty="0" smtClean="0"/>
              <a:t> </a:t>
            </a:r>
            <a:r>
              <a:rPr lang="en-US" sz="1000" baseline="0" dirty="0" err="1" smtClean="0"/>
              <a:t>Sie</a:t>
            </a:r>
            <a:r>
              <a:rPr lang="en-US" sz="1000" baseline="0" dirty="0" smtClean="0"/>
              <a:t> </a:t>
            </a:r>
            <a:r>
              <a:rPr lang="en-US" sz="1000" baseline="0" dirty="0" err="1" smtClean="0"/>
              <a:t>ein</a:t>
            </a:r>
            <a:r>
              <a:rPr lang="en-US" sz="1000" baseline="0" dirty="0" smtClean="0"/>
              <a:t> </a:t>
            </a:r>
            <a:r>
              <a:rPr lang="en-US" sz="1000" baseline="0" dirty="0" err="1" smtClean="0"/>
              <a:t>Gleichgewicht</a:t>
            </a:r>
            <a:r>
              <a:rPr lang="en-US" sz="1000" baseline="0" dirty="0" smtClean="0"/>
              <a:t> </a:t>
            </a:r>
            <a:r>
              <a:rPr lang="en-US" sz="1000" baseline="0" dirty="0" err="1" smtClean="0"/>
              <a:t>zwischen</a:t>
            </a:r>
            <a:r>
              <a:rPr lang="en-US" sz="1000" baseline="0" dirty="0" smtClean="0"/>
              <a:t> </a:t>
            </a:r>
            <a:r>
              <a:rPr lang="en-US" sz="1000" baseline="0" dirty="0" err="1" smtClean="0"/>
              <a:t>witzig</a:t>
            </a:r>
            <a:r>
              <a:rPr lang="en-US" sz="1000" baseline="0" dirty="0" smtClean="0"/>
              <a:t> und </a:t>
            </a:r>
            <a:r>
              <a:rPr lang="en-US" sz="1000" baseline="0" dirty="0" err="1" smtClean="0"/>
              <a:t>lehrreich</a:t>
            </a:r>
            <a:r>
              <a:rPr lang="en-US" sz="1000" dirty="0" smtClean="0"/>
              <a:t>,</a:t>
            </a:r>
            <a:r>
              <a:rPr lang="en-US" sz="1000" baseline="0" dirty="0" smtClean="0"/>
              <a:t> </a:t>
            </a:r>
            <a:r>
              <a:rPr lang="en-US" sz="1000" dirty="0" err="1" smtClean="0"/>
              <a:t>seriös</a:t>
            </a:r>
            <a:r>
              <a:rPr lang="en-US" sz="1000" dirty="0" smtClean="0"/>
              <a:t>? </a:t>
            </a:r>
            <a:r>
              <a:rPr lang="en-US" sz="1000" dirty="0" err="1" smtClean="0"/>
              <a:t>Der</a:t>
            </a:r>
            <a:r>
              <a:rPr lang="en-US" sz="1000" dirty="0" smtClean="0"/>
              <a:t> </a:t>
            </a:r>
            <a:r>
              <a:rPr lang="en-US" sz="1000" dirty="0" err="1" smtClean="0"/>
              <a:t>größte</a:t>
            </a:r>
            <a:r>
              <a:rPr lang="en-US" sz="1000" dirty="0" smtClean="0"/>
              <a:t> </a:t>
            </a:r>
            <a:r>
              <a:rPr lang="en-US" sz="1000" dirty="0" err="1" smtClean="0"/>
              <a:t>Anteil</a:t>
            </a:r>
            <a:r>
              <a:rPr lang="en-US" sz="1000" dirty="0" smtClean="0"/>
              <a:t> </a:t>
            </a:r>
            <a:r>
              <a:rPr lang="en-US" sz="1000" dirty="0" err="1" smtClean="0"/>
              <a:t>der</a:t>
            </a:r>
            <a:r>
              <a:rPr lang="en-US" sz="1000" dirty="0" smtClean="0"/>
              <a:t> YouTube-</a:t>
            </a:r>
            <a:r>
              <a:rPr lang="en-US" sz="1000" dirty="0" err="1" smtClean="0"/>
              <a:t>Inhalte</a:t>
            </a:r>
            <a:r>
              <a:rPr lang="en-US" sz="1000" dirty="0" smtClean="0"/>
              <a:t> </a:t>
            </a:r>
            <a:r>
              <a:rPr lang="en-US" sz="1000" dirty="0" err="1" smtClean="0"/>
              <a:t>ist</a:t>
            </a:r>
            <a:r>
              <a:rPr lang="en-US" sz="1000" dirty="0" smtClean="0"/>
              <a:t> </a:t>
            </a:r>
            <a:r>
              <a:rPr lang="en-US" sz="1000" dirty="0" err="1" smtClean="0"/>
              <a:t>bildungsorientiert</a:t>
            </a:r>
            <a:r>
              <a:rPr lang="en-US" sz="1000" dirty="0" smtClean="0"/>
              <a:t>. </a:t>
            </a:r>
            <a:r>
              <a:rPr lang="en-US" sz="1000" dirty="0" err="1" smtClean="0"/>
              <a:t>Serien</a:t>
            </a:r>
            <a:r>
              <a:rPr lang="en-US" sz="1000" baseline="0" dirty="0" smtClean="0"/>
              <a:t> </a:t>
            </a:r>
            <a:r>
              <a:rPr lang="en-US" sz="1000" baseline="0" dirty="0" err="1" smtClean="0"/>
              <a:t>etwa</a:t>
            </a:r>
            <a:r>
              <a:rPr lang="en-US" sz="1000" baseline="0" dirty="0" smtClean="0"/>
              <a:t> </a:t>
            </a:r>
            <a:r>
              <a:rPr lang="en-US" sz="1000" dirty="0" smtClean="0"/>
              <a:t> “Animate” – Was</a:t>
            </a:r>
            <a:r>
              <a:rPr lang="en-US" sz="1000" baseline="0" dirty="0" smtClean="0"/>
              <a:t> </a:t>
            </a:r>
            <a:r>
              <a:rPr lang="en-US" sz="1000" baseline="0" dirty="0" err="1" smtClean="0"/>
              <a:t>kann</a:t>
            </a:r>
            <a:r>
              <a:rPr lang="en-US" sz="1000" baseline="0" dirty="0" smtClean="0"/>
              <a:t> man </a:t>
            </a:r>
            <a:r>
              <a:rPr lang="en-US" sz="1000" baseline="0" dirty="0" err="1" smtClean="0"/>
              <a:t>tun</a:t>
            </a:r>
            <a:r>
              <a:rPr lang="en-US" sz="1000" baseline="0" dirty="0" smtClean="0"/>
              <a:t>, </a:t>
            </a:r>
            <a:r>
              <a:rPr lang="en-US" sz="1000" baseline="0" dirty="0" err="1" smtClean="0"/>
              <a:t>damit</a:t>
            </a:r>
            <a:r>
              <a:rPr lang="en-US" sz="1000" baseline="0" dirty="0" smtClean="0"/>
              <a:t> </a:t>
            </a:r>
            <a:r>
              <a:rPr lang="en-US" sz="1000" baseline="0" dirty="0" err="1" smtClean="0"/>
              <a:t>jedes</a:t>
            </a:r>
            <a:r>
              <a:rPr lang="en-US" sz="1000" baseline="0" dirty="0" smtClean="0"/>
              <a:t> Kind </a:t>
            </a:r>
            <a:r>
              <a:rPr lang="en-US" sz="1000" baseline="0" dirty="0" err="1" smtClean="0"/>
              <a:t>sein</a:t>
            </a:r>
            <a:r>
              <a:rPr lang="en-US" sz="1000" baseline="0" dirty="0" smtClean="0"/>
              <a:t> Potential </a:t>
            </a:r>
            <a:r>
              <a:rPr lang="en-US" sz="1000" baseline="0" dirty="0" err="1" smtClean="0"/>
              <a:t>ausschöpft</a:t>
            </a:r>
            <a:r>
              <a:rPr lang="en-US" sz="1000" dirty="0" smtClean="0"/>
              <a:t>?</a:t>
            </a:r>
          </a:p>
          <a:p>
            <a:endParaRPr lang="en-US" sz="1000" baseline="0" dirty="0" smtClean="0"/>
          </a:p>
          <a:p>
            <a:r>
              <a:rPr lang="en-US" sz="1000" baseline="0" dirty="0" err="1" smtClean="0"/>
              <a:t>Wenn</a:t>
            </a:r>
            <a:r>
              <a:rPr lang="en-US" sz="1000" baseline="0" dirty="0" smtClean="0"/>
              <a:t> </a:t>
            </a:r>
            <a:r>
              <a:rPr lang="en-US" sz="1000" baseline="0" dirty="0" err="1" smtClean="0"/>
              <a:t>Sie</a:t>
            </a:r>
            <a:r>
              <a:rPr lang="en-US" sz="1000" baseline="0" dirty="0" smtClean="0"/>
              <a:t> an </a:t>
            </a:r>
            <a:r>
              <a:rPr lang="en-US" sz="1000" baseline="0" dirty="0" err="1" smtClean="0"/>
              <a:t>einer</a:t>
            </a:r>
            <a:r>
              <a:rPr lang="en-US" sz="1000" baseline="0" dirty="0" smtClean="0"/>
              <a:t> </a:t>
            </a:r>
            <a:r>
              <a:rPr lang="en-US" sz="1000" baseline="0" dirty="0" err="1" smtClean="0"/>
              <a:t>Strategie</a:t>
            </a:r>
            <a:r>
              <a:rPr lang="en-US" sz="1000" baseline="0" dirty="0" smtClean="0"/>
              <a:t> </a:t>
            </a:r>
            <a:r>
              <a:rPr lang="en-US" sz="1000" baseline="0" dirty="0" err="1" smtClean="0"/>
              <a:t>arbeiten</a:t>
            </a:r>
            <a:r>
              <a:rPr lang="en-US" sz="1000" baseline="0" dirty="0" smtClean="0"/>
              <a:t>, die auf die </a:t>
            </a:r>
            <a:r>
              <a:rPr lang="en-US" sz="1000" baseline="0" dirty="0" err="1" smtClean="0"/>
              <a:t>Kommunikation</a:t>
            </a:r>
            <a:r>
              <a:rPr lang="en-US" sz="1000" baseline="0" dirty="0" smtClean="0"/>
              <a:t> </a:t>
            </a:r>
            <a:r>
              <a:rPr lang="en-US" sz="1000" baseline="0" dirty="0" err="1" smtClean="0"/>
              <a:t>mit</a:t>
            </a:r>
            <a:r>
              <a:rPr lang="en-US" sz="1000" baseline="0" dirty="0" smtClean="0"/>
              <a:t> </a:t>
            </a:r>
            <a:r>
              <a:rPr lang="en-US" sz="1000" baseline="0" dirty="0" err="1" smtClean="0"/>
              <a:t>diesen</a:t>
            </a:r>
            <a:r>
              <a:rPr lang="en-US" sz="1000" baseline="0" dirty="0" smtClean="0"/>
              <a:t> </a:t>
            </a:r>
            <a:r>
              <a:rPr lang="en-US" sz="1000" baseline="0" dirty="0" err="1" smtClean="0"/>
              <a:t>Risikogruppen</a:t>
            </a:r>
            <a:r>
              <a:rPr lang="en-US" sz="1000" baseline="0" dirty="0" smtClean="0"/>
              <a:t> </a:t>
            </a:r>
            <a:r>
              <a:rPr lang="en-US" sz="1000" baseline="0" dirty="0" err="1" smtClean="0"/>
              <a:t>abzielt</a:t>
            </a:r>
            <a:r>
              <a:rPr lang="en-US" sz="1000" baseline="0" dirty="0" smtClean="0"/>
              <a:t>, </a:t>
            </a:r>
            <a:r>
              <a:rPr lang="en-US" sz="1000" baseline="0" dirty="0" err="1" smtClean="0"/>
              <a:t>könnte</a:t>
            </a:r>
            <a:r>
              <a:rPr lang="en-US" sz="1000" baseline="0" dirty="0" smtClean="0"/>
              <a:t> </a:t>
            </a:r>
            <a:r>
              <a:rPr lang="en-US" sz="1000" baseline="0" dirty="0" err="1" smtClean="0"/>
              <a:t>eine</a:t>
            </a:r>
            <a:r>
              <a:rPr lang="en-US" sz="1000" baseline="0" dirty="0" smtClean="0"/>
              <a:t> </a:t>
            </a:r>
            <a:r>
              <a:rPr lang="en-US" sz="1000" baseline="0" dirty="0" err="1" smtClean="0"/>
              <a:t>Präsenz</a:t>
            </a:r>
            <a:r>
              <a:rPr lang="en-US" sz="1000" baseline="0" dirty="0" smtClean="0"/>
              <a:t> auf YouTube </a:t>
            </a:r>
            <a:r>
              <a:rPr lang="en-US" sz="1000" baseline="0" dirty="0" err="1" smtClean="0"/>
              <a:t>auch</a:t>
            </a:r>
            <a:r>
              <a:rPr lang="en-US" sz="1000" baseline="0" dirty="0" smtClean="0"/>
              <a:t> </a:t>
            </a:r>
            <a:r>
              <a:rPr lang="en-US" sz="1000" baseline="0" dirty="0" err="1" smtClean="0"/>
              <a:t>sinnvoll</a:t>
            </a:r>
            <a:r>
              <a:rPr lang="en-US" sz="1000" baseline="0" dirty="0" smtClean="0"/>
              <a:t> </a:t>
            </a:r>
            <a:r>
              <a:rPr lang="en-US" sz="1000" baseline="0" dirty="0" err="1" smtClean="0"/>
              <a:t>sein</a:t>
            </a:r>
            <a:r>
              <a:rPr lang="en-US" sz="1000" baseline="0" dirty="0" smtClean="0"/>
              <a:t>.</a:t>
            </a:r>
          </a:p>
          <a:p>
            <a:r>
              <a:rPr lang="en-US" sz="1000" baseline="0" dirty="0" err="1" smtClean="0"/>
              <a:t>Mit</a:t>
            </a:r>
            <a:r>
              <a:rPr lang="en-US" sz="1000" baseline="0" dirty="0" smtClean="0"/>
              <a:t> </a:t>
            </a:r>
            <a:r>
              <a:rPr lang="en-US" sz="1000" baseline="0" dirty="0" err="1" smtClean="0"/>
              <a:t>einem</a:t>
            </a:r>
            <a:r>
              <a:rPr lang="en-US" sz="1000" baseline="0" dirty="0" smtClean="0"/>
              <a:t> gut </a:t>
            </a:r>
            <a:r>
              <a:rPr lang="en-US" sz="1000" baseline="0" dirty="0" err="1" smtClean="0"/>
              <a:t>entwickelten</a:t>
            </a:r>
            <a:r>
              <a:rPr lang="en-US" sz="1000" baseline="0" dirty="0" smtClean="0"/>
              <a:t> </a:t>
            </a:r>
            <a:r>
              <a:rPr lang="en-US" sz="1000" baseline="0" dirty="0" err="1" smtClean="0"/>
              <a:t>Inhalt</a:t>
            </a:r>
            <a:r>
              <a:rPr lang="en-US" sz="1000" baseline="0" dirty="0" smtClean="0"/>
              <a:t> </a:t>
            </a:r>
            <a:r>
              <a:rPr lang="en-US" sz="1000" baseline="0" dirty="0" err="1" smtClean="0"/>
              <a:t>könnte</a:t>
            </a:r>
            <a:r>
              <a:rPr lang="en-US" sz="1000" baseline="0" dirty="0" smtClean="0"/>
              <a:t> </a:t>
            </a:r>
            <a:r>
              <a:rPr lang="en-US" sz="1000" baseline="0" dirty="0" err="1" smtClean="0"/>
              <a:t>Ihnen</a:t>
            </a:r>
            <a:r>
              <a:rPr lang="en-US" sz="1000" baseline="0" dirty="0" smtClean="0"/>
              <a:t> </a:t>
            </a:r>
            <a:r>
              <a:rPr lang="en-US" sz="1000" baseline="0" dirty="0" err="1" smtClean="0"/>
              <a:t>der</a:t>
            </a:r>
            <a:r>
              <a:rPr lang="en-US" sz="1000" baseline="0" dirty="0" smtClean="0"/>
              <a:t> </a:t>
            </a:r>
            <a:r>
              <a:rPr lang="en-US" sz="1000" baseline="0" dirty="0" err="1" smtClean="0"/>
              <a:t>Eintritt</a:t>
            </a:r>
            <a:r>
              <a:rPr lang="en-US" sz="1000" baseline="0" dirty="0" smtClean="0"/>
              <a:t> in den </a:t>
            </a:r>
            <a:r>
              <a:rPr lang="en-US" sz="1000" b="1" baseline="0" dirty="0" err="1" smtClean="0"/>
              <a:t>Hallraum</a:t>
            </a:r>
            <a:r>
              <a:rPr lang="en-US" sz="1000" b="1" baseline="0" dirty="0" smtClean="0"/>
              <a:t> </a:t>
            </a:r>
            <a:r>
              <a:rPr lang="en-US" sz="1000" baseline="0" dirty="0" err="1" smtClean="0"/>
              <a:t>der</a:t>
            </a:r>
            <a:r>
              <a:rPr lang="en-US" sz="1000" baseline="0" dirty="0" smtClean="0"/>
              <a:t> </a:t>
            </a:r>
            <a:r>
              <a:rPr lang="en-US" sz="1000" baseline="0" dirty="0" err="1" smtClean="0"/>
              <a:t>Menschen</a:t>
            </a:r>
            <a:r>
              <a:rPr lang="en-US" sz="1000" baseline="0" dirty="0" smtClean="0"/>
              <a:t> </a:t>
            </a:r>
            <a:r>
              <a:rPr lang="en-US" sz="1000" baseline="0" dirty="0" err="1" smtClean="0"/>
              <a:t>gelingen</a:t>
            </a:r>
            <a:r>
              <a:rPr lang="en-US" sz="1000" baseline="0" dirty="0" smtClean="0"/>
              <a:t>, die </a:t>
            </a:r>
            <a:r>
              <a:rPr lang="en-US" sz="1000" baseline="0" dirty="0" err="1" smtClean="0"/>
              <a:t>zu</a:t>
            </a:r>
            <a:r>
              <a:rPr lang="en-US" sz="1000" baseline="0" dirty="0" smtClean="0"/>
              <a:t> </a:t>
            </a:r>
            <a:r>
              <a:rPr lang="en-US" sz="1000" baseline="0" dirty="0" err="1" smtClean="0"/>
              <a:t>Ihrem</a:t>
            </a:r>
            <a:r>
              <a:rPr lang="en-US" sz="1000" baseline="0" dirty="0" smtClean="0"/>
              <a:t> </a:t>
            </a:r>
            <a:r>
              <a:rPr lang="en-US" sz="1000" baseline="0" dirty="0" err="1" smtClean="0"/>
              <a:t>Zielpublikum</a:t>
            </a:r>
            <a:r>
              <a:rPr lang="en-US" sz="1000" baseline="0" dirty="0" smtClean="0"/>
              <a:t> </a:t>
            </a:r>
            <a:r>
              <a:rPr lang="en-US" sz="1000" baseline="0" dirty="0" err="1" smtClean="0"/>
              <a:t>gehören</a:t>
            </a:r>
            <a:r>
              <a:rPr lang="en-US" sz="1000" baseline="0" dirty="0" smtClean="0"/>
              <a:t>.</a:t>
            </a:r>
          </a:p>
          <a:p>
            <a:endParaRPr lang="en-US" sz="1000" baseline="0" dirty="0" smtClean="0"/>
          </a:p>
          <a:p>
            <a:r>
              <a:rPr lang="en-US" sz="1000" baseline="0" dirty="0" err="1" smtClean="0"/>
              <a:t>Einen</a:t>
            </a:r>
            <a:r>
              <a:rPr lang="en-US" sz="1000" baseline="0" dirty="0" smtClean="0"/>
              <a:t> YouTube-Film </a:t>
            </a:r>
            <a:r>
              <a:rPr lang="en-US" sz="1000" baseline="0" dirty="0" err="1" smtClean="0"/>
              <a:t>zu</a:t>
            </a:r>
            <a:r>
              <a:rPr lang="en-US" sz="1000" baseline="0" dirty="0" smtClean="0"/>
              <a:t> </a:t>
            </a:r>
            <a:r>
              <a:rPr lang="en-US" sz="1000" baseline="0" dirty="0" err="1" smtClean="0"/>
              <a:t>machen</a:t>
            </a:r>
            <a:r>
              <a:rPr lang="en-US" sz="1000" baseline="0" dirty="0" smtClean="0"/>
              <a:t> </a:t>
            </a:r>
            <a:r>
              <a:rPr lang="en-US" sz="1000" baseline="0" dirty="0" err="1" smtClean="0"/>
              <a:t>ist</a:t>
            </a:r>
            <a:r>
              <a:rPr lang="en-US" sz="1000" baseline="0" dirty="0" smtClean="0"/>
              <a:t>  NICHT </a:t>
            </a:r>
            <a:r>
              <a:rPr lang="en-US" sz="1000" baseline="0" dirty="0" err="1" smtClean="0"/>
              <a:t>schwer</a:t>
            </a:r>
            <a:r>
              <a:rPr lang="en-US" sz="1000" baseline="0" dirty="0" smtClean="0"/>
              <a:t>. </a:t>
            </a:r>
            <a:r>
              <a:rPr lang="en-US" sz="1000" baseline="0" dirty="0" err="1" smtClean="0"/>
              <a:t>Jeder</a:t>
            </a:r>
            <a:r>
              <a:rPr lang="en-US" sz="1000" baseline="0" dirty="0" smtClean="0"/>
              <a:t>/ </a:t>
            </a:r>
            <a:r>
              <a:rPr lang="en-US" sz="1000" baseline="0" dirty="0" err="1" smtClean="0"/>
              <a:t>jede</a:t>
            </a:r>
            <a:r>
              <a:rPr lang="en-US" sz="1000" baseline="0" dirty="0" smtClean="0"/>
              <a:t> </a:t>
            </a:r>
            <a:r>
              <a:rPr lang="en-US" sz="1000" baseline="0" dirty="0" err="1" smtClean="0"/>
              <a:t>kann</a:t>
            </a:r>
            <a:r>
              <a:rPr lang="en-US" sz="1000" baseline="0" dirty="0" smtClean="0"/>
              <a:t> das </a:t>
            </a:r>
            <a:r>
              <a:rPr lang="en-US" sz="1000" baseline="0" dirty="0" err="1" smtClean="0"/>
              <a:t>mit</a:t>
            </a:r>
            <a:r>
              <a:rPr lang="en-US" sz="1000" baseline="0" dirty="0" smtClean="0"/>
              <a:t> </a:t>
            </a:r>
            <a:r>
              <a:rPr lang="en-US" sz="1000" baseline="0" dirty="0" err="1" smtClean="0"/>
              <a:t>seinem</a:t>
            </a:r>
            <a:r>
              <a:rPr lang="en-US" sz="1000" baseline="0" dirty="0" smtClean="0"/>
              <a:t> </a:t>
            </a:r>
            <a:r>
              <a:rPr lang="en-US" sz="1000" baseline="0" dirty="0" err="1" smtClean="0"/>
              <a:t>oder</a:t>
            </a:r>
            <a:r>
              <a:rPr lang="en-US" sz="1000" baseline="0" dirty="0" smtClean="0"/>
              <a:t> </a:t>
            </a:r>
            <a:r>
              <a:rPr lang="en-US" sz="1000" baseline="0" dirty="0" err="1" smtClean="0"/>
              <a:t>ihrem</a:t>
            </a:r>
            <a:r>
              <a:rPr lang="en-US" sz="1000" baseline="0" dirty="0" smtClean="0"/>
              <a:t> Smartphone </a:t>
            </a:r>
            <a:r>
              <a:rPr lang="en-US" sz="1000" baseline="0" dirty="0" err="1" smtClean="0"/>
              <a:t>der</a:t>
            </a:r>
            <a:r>
              <a:rPr lang="en-US" sz="1000" baseline="0" dirty="0" smtClean="0"/>
              <a:t> Tablet. </a:t>
            </a:r>
          </a:p>
          <a:p>
            <a:endParaRPr lang="en-US" sz="1000" baseline="0" dirty="0" smtClean="0"/>
          </a:p>
          <a:p>
            <a:r>
              <a:rPr lang="en-US" sz="1000" baseline="0" dirty="0" smtClean="0"/>
              <a:t>Es </a:t>
            </a:r>
            <a:r>
              <a:rPr lang="en-US" sz="1000" baseline="0" dirty="0" err="1" smtClean="0"/>
              <a:t>gibt</a:t>
            </a:r>
            <a:r>
              <a:rPr lang="en-US" sz="1000" baseline="0" dirty="0" smtClean="0"/>
              <a:t> </a:t>
            </a:r>
            <a:r>
              <a:rPr lang="en-US" sz="1000" baseline="0" dirty="0" err="1" smtClean="0"/>
              <a:t>verschiedene</a:t>
            </a:r>
            <a:r>
              <a:rPr lang="en-US" sz="1000" baseline="0" dirty="0" smtClean="0"/>
              <a:t> Apps </a:t>
            </a:r>
            <a:r>
              <a:rPr lang="en-US" sz="1000" baseline="0" dirty="0" err="1" smtClean="0"/>
              <a:t>für</a:t>
            </a:r>
            <a:r>
              <a:rPr lang="en-US" sz="1000" baseline="0" dirty="0" smtClean="0"/>
              <a:t> die </a:t>
            </a:r>
            <a:r>
              <a:rPr lang="en-US" sz="1000" baseline="0" dirty="0" err="1" smtClean="0"/>
              <a:t>Aufnahme</a:t>
            </a:r>
            <a:r>
              <a:rPr lang="en-US" sz="1000" baseline="0" dirty="0" smtClean="0"/>
              <a:t>, das Editing und Styling </a:t>
            </a:r>
            <a:r>
              <a:rPr lang="en-US" sz="1000" baseline="0" dirty="0" err="1" smtClean="0"/>
              <a:t>ihrer</a:t>
            </a:r>
            <a:r>
              <a:rPr lang="en-US" sz="1000" baseline="0" dirty="0" smtClean="0"/>
              <a:t> </a:t>
            </a:r>
            <a:r>
              <a:rPr lang="en-US" sz="1000" baseline="0" dirty="0" err="1" smtClean="0"/>
              <a:t>Produktionen</a:t>
            </a:r>
            <a:r>
              <a:rPr lang="en-US" sz="1000" baseline="0" dirty="0" smtClean="0"/>
              <a:t>.</a:t>
            </a:r>
          </a:p>
          <a:p>
            <a:r>
              <a:rPr lang="en-US" sz="1000" baseline="0" dirty="0" smtClean="0"/>
              <a:t>Das </a:t>
            </a:r>
            <a:r>
              <a:rPr lang="en-US" sz="1000" baseline="0" dirty="0" err="1" smtClean="0"/>
              <a:t>Meiste</a:t>
            </a:r>
            <a:r>
              <a:rPr lang="en-US" sz="1000" baseline="0" dirty="0" smtClean="0"/>
              <a:t> </a:t>
            </a:r>
            <a:r>
              <a:rPr lang="en-US" sz="1000" baseline="0" dirty="0" err="1" smtClean="0"/>
              <a:t>kann</a:t>
            </a:r>
            <a:r>
              <a:rPr lang="en-US" sz="1000" baseline="0" dirty="0" smtClean="0"/>
              <a:t> auf </a:t>
            </a:r>
            <a:r>
              <a:rPr lang="en-US" sz="1000" baseline="0" dirty="0" err="1" smtClean="0"/>
              <a:t>dem</a:t>
            </a:r>
            <a:r>
              <a:rPr lang="en-US" sz="1000" baseline="0" dirty="0" smtClean="0"/>
              <a:t> </a:t>
            </a:r>
            <a:r>
              <a:rPr lang="en-US" sz="1000" baseline="0" dirty="0" err="1" smtClean="0"/>
              <a:t>Mobilgerät</a:t>
            </a:r>
            <a:r>
              <a:rPr lang="en-US" sz="1000" baseline="0" dirty="0" smtClean="0"/>
              <a:t> </a:t>
            </a:r>
            <a:r>
              <a:rPr lang="en-US" sz="1000" baseline="0" dirty="0" err="1" smtClean="0"/>
              <a:t>gemacht</a:t>
            </a:r>
            <a:r>
              <a:rPr lang="en-US" sz="1000" baseline="0" dirty="0" smtClean="0"/>
              <a:t> </a:t>
            </a:r>
            <a:r>
              <a:rPr lang="en-US" sz="1000" baseline="0" dirty="0" err="1" smtClean="0"/>
              <a:t>werden</a:t>
            </a:r>
            <a:r>
              <a:rPr lang="en-US" sz="1000" baseline="0" dirty="0" smtClean="0"/>
              <a:t>.</a:t>
            </a:r>
          </a:p>
          <a:p>
            <a:endParaRPr lang="en-US" sz="1000" baseline="0" dirty="0" smtClean="0"/>
          </a:p>
          <a:p>
            <a:r>
              <a:rPr lang="en-US" sz="1000" baseline="0" dirty="0" err="1" smtClean="0"/>
              <a:t>Einfachheit</a:t>
            </a:r>
            <a:r>
              <a:rPr lang="en-US" sz="1000" baseline="0" dirty="0" smtClean="0"/>
              <a:t> und </a:t>
            </a:r>
            <a:r>
              <a:rPr lang="en-US" sz="1000" baseline="0" dirty="0" err="1" smtClean="0"/>
              <a:t>ein</a:t>
            </a:r>
            <a:r>
              <a:rPr lang="en-US" sz="1000" baseline="0" dirty="0" smtClean="0"/>
              <a:t> </a:t>
            </a:r>
            <a:r>
              <a:rPr lang="en-US" sz="1000" baseline="0" dirty="0" err="1" smtClean="0"/>
              <a:t>gewisses</a:t>
            </a:r>
            <a:r>
              <a:rPr lang="en-US" sz="1000" baseline="0" dirty="0" smtClean="0"/>
              <a:t> </a:t>
            </a:r>
            <a:r>
              <a:rPr lang="en-US" sz="1000" baseline="0" dirty="0" err="1" smtClean="0"/>
              <a:t>Maß</a:t>
            </a:r>
            <a:r>
              <a:rPr lang="en-US" sz="1000" baseline="0" dirty="0" smtClean="0"/>
              <a:t> an </a:t>
            </a:r>
            <a:r>
              <a:rPr lang="en-US" sz="1000" baseline="0" dirty="0" err="1" smtClean="0"/>
              <a:t>Amateurhaftigkeit</a:t>
            </a:r>
            <a:r>
              <a:rPr lang="en-US" sz="1000" baseline="0" dirty="0" smtClean="0"/>
              <a:t> </a:t>
            </a:r>
            <a:r>
              <a:rPr lang="en-US" sz="1000" baseline="0" dirty="0" err="1" smtClean="0"/>
              <a:t>bei</a:t>
            </a:r>
            <a:r>
              <a:rPr lang="en-US" sz="1000" baseline="0" dirty="0" smtClean="0"/>
              <a:t> </a:t>
            </a:r>
            <a:r>
              <a:rPr lang="en-US" sz="1000" baseline="0" dirty="0" err="1" smtClean="0"/>
              <a:t>der</a:t>
            </a:r>
            <a:r>
              <a:rPr lang="en-US" sz="1000" baseline="0" dirty="0" smtClean="0"/>
              <a:t> </a:t>
            </a:r>
            <a:r>
              <a:rPr lang="en-US" sz="1000" baseline="0" dirty="0" err="1" smtClean="0"/>
              <a:t>Produktion</a:t>
            </a:r>
            <a:r>
              <a:rPr lang="en-US" sz="1000" baseline="0" dirty="0" smtClean="0"/>
              <a:t> </a:t>
            </a:r>
            <a:r>
              <a:rPr lang="en-US" sz="1000" baseline="0" dirty="0" err="1" smtClean="0"/>
              <a:t>werden</a:t>
            </a:r>
            <a:r>
              <a:rPr lang="en-US" sz="1000" baseline="0" dirty="0" smtClean="0"/>
              <a:t> </a:t>
            </a:r>
            <a:r>
              <a:rPr lang="en-US" sz="1000" baseline="0" dirty="0" err="1" smtClean="0"/>
              <a:t>auch</a:t>
            </a:r>
            <a:r>
              <a:rPr lang="en-US" sz="1000" baseline="0" dirty="0" smtClean="0"/>
              <a:t> die </a:t>
            </a:r>
            <a:r>
              <a:rPr lang="en-US" sz="1000" baseline="0" dirty="0" err="1" smtClean="0"/>
              <a:t>Glaubwürdigkeit</a:t>
            </a:r>
            <a:r>
              <a:rPr lang="en-US" sz="1000" baseline="0" dirty="0" smtClean="0"/>
              <a:t> </a:t>
            </a:r>
            <a:r>
              <a:rPr lang="en-US" sz="1000" baseline="0" dirty="0" err="1" smtClean="0"/>
              <a:t>Ihres</a:t>
            </a:r>
            <a:r>
              <a:rPr lang="en-US" sz="1000" baseline="0" dirty="0" smtClean="0"/>
              <a:t> Films </a:t>
            </a:r>
            <a:r>
              <a:rPr lang="en-US" sz="1000" baseline="0" dirty="0" err="1" smtClean="0"/>
              <a:t>erhöhen</a:t>
            </a:r>
            <a:r>
              <a:rPr lang="en-US" sz="1000" baseline="0" dirty="0" smtClean="0"/>
              <a:t>.</a:t>
            </a:r>
          </a:p>
          <a:p>
            <a:r>
              <a:rPr lang="en-US" sz="1000" baseline="0" dirty="0" smtClean="0"/>
              <a:t>Es </a:t>
            </a:r>
            <a:r>
              <a:rPr lang="en-US" sz="1000" baseline="0" dirty="0" err="1" smtClean="0"/>
              <a:t>ist</a:t>
            </a:r>
            <a:r>
              <a:rPr lang="en-US" sz="1000" baseline="0" dirty="0" smtClean="0"/>
              <a:t> </a:t>
            </a:r>
            <a:r>
              <a:rPr lang="en-US" sz="1000" baseline="0" dirty="0" err="1" smtClean="0"/>
              <a:t>kein</a:t>
            </a:r>
            <a:r>
              <a:rPr lang="en-US" sz="1000" baseline="0" dirty="0" smtClean="0"/>
              <a:t> Problem, </a:t>
            </a:r>
            <a:r>
              <a:rPr lang="en-US" sz="1000" baseline="0" dirty="0" err="1" smtClean="0"/>
              <a:t>wenn</a:t>
            </a:r>
            <a:r>
              <a:rPr lang="en-US" sz="1000" baseline="0" dirty="0" smtClean="0"/>
              <a:t> die </a:t>
            </a:r>
            <a:r>
              <a:rPr lang="en-US" sz="1000" baseline="0" dirty="0" err="1" smtClean="0"/>
              <a:t>Zuschauer</a:t>
            </a:r>
            <a:r>
              <a:rPr lang="en-US" sz="1000" baseline="0" dirty="0" smtClean="0"/>
              <a:t> </a:t>
            </a:r>
            <a:r>
              <a:rPr lang="en-US" sz="1000" baseline="0" dirty="0" err="1" smtClean="0"/>
              <a:t>merken</a:t>
            </a:r>
            <a:r>
              <a:rPr lang="en-US" sz="1000" baseline="0" dirty="0" smtClean="0"/>
              <a:t>, </a:t>
            </a:r>
            <a:r>
              <a:rPr lang="en-US" sz="1000" baseline="0" dirty="0" err="1" smtClean="0"/>
              <a:t>dass</a:t>
            </a:r>
            <a:r>
              <a:rPr lang="en-US" sz="1000" baseline="0" dirty="0" smtClean="0"/>
              <a:t> </a:t>
            </a:r>
            <a:r>
              <a:rPr lang="en-US" sz="1000" baseline="0" dirty="0" err="1" smtClean="0"/>
              <a:t>Sie</a:t>
            </a:r>
            <a:r>
              <a:rPr lang="en-US" sz="1000" baseline="0" dirty="0" smtClean="0"/>
              <a:t> </a:t>
            </a:r>
            <a:r>
              <a:rPr lang="en-US" sz="1000" baseline="0" dirty="0" err="1" smtClean="0"/>
              <a:t>keine</a:t>
            </a:r>
            <a:r>
              <a:rPr lang="en-US" sz="1000" baseline="0" dirty="0" smtClean="0"/>
              <a:t> </a:t>
            </a:r>
            <a:r>
              <a:rPr lang="en-US" sz="1000" baseline="0" dirty="0" err="1" smtClean="0"/>
              <a:t>Profi</a:t>
            </a:r>
            <a:r>
              <a:rPr lang="en-US" sz="1000" baseline="0" dirty="0" smtClean="0"/>
              <a:t> </a:t>
            </a:r>
            <a:r>
              <a:rPr lang="en-US" sz="1000" baseline="0" dirty="0" err="1" smtClean="0"/>
              <a:t>sind</a:t>
            </a:r>
            <a:r>
              <a:rPr lang="en-US" sz="1000" baseline="0" dirty="0" smtClean="0"/>
              <a:t>, </a:t>
            </a:r>
            <a:r>
              <a:rPr lang="en-US" sz="1000" baseline="0" dirty="0" err="1" smtClean="0"/>
              <a:t>es</a:t>
            </a:r>
            <a:r>
              <a:rPr lang="en-US" sz="1000" baseline="0" dirty="0" smtClean="0"/>
              <a:t> </a:t>
            </a:r>
            <a:r>
              <a:rPr lang="en-US" sz="1000" baseline="0" dirty="0" err="1" smtClean="0"/>
              <a:t>ist</a:t>
            </a:r>
            <a:r>
              <a:rPr lang="en-US" sz="1000" baseline="0" dirty="0" smtClean="0"/>
              <a:t> </a:t>
            </a:r>
            <a:r>
              <a:rPr lang="en-US" sz="1000" baseline="0" dirty="0" err="1" smtClean="0"/>
              <a:t>ein</a:t>
            </a:r>
            <a:r>
              <a:rPr lang="en-US" sz="1000" baseline="0" dirty="0" smtClean="0"/>
              <a:t> </a:t>
            </a:r>
            <a:r>
              <a:rPr lang="en-US" sz="1000" baseline="0" dirty="0" err="1" smtClean="0"/>
              <a:t>Vorteil</a:t>
            </a:r>
            <a:r>
              <a:rPr lang="en-US" sz="1000" baseline="0" dirty="0" smtClean="0"/>
              <a:t>.</a:t>
            </a:r>
          </a:p>
          <a:p>
            <a:r>
              <a:rPr lang="en-US" sz="1000" baseline="0" dirty="0" smtClean="0"/>
              <a:t>Es </a:t>
            </a:r>
            <a:r>
              <a:rPr lang="en-US" sz="1000" baseline="0" dirty="0" err="1" smtClean="0"/>
              <a:t>betont</a:t>
            </a:r>
            <a:r>
              <a:rPr lang="en-US" sz="1000" baseline="0" dirty="0" smtClean="0"/>
              <a:t> die </a:t>
            </a:r>
            <a:r>
              <a:rPr lang="en-US" sz="1000" baseline="0" dirty="0" err="1" smtClean="0"/>
              <a:t>Authentizität</a:t>
            </a:r>
            <a:r>
              <a:rPr lang="en-US" sz="1000" baseline="0" dirty="0" smtClean="0"/>
              <a:t> </a:t>
            </a:r>
            <a:r>
              <a:rPr lang="en-US" sz="1000" baseline="0" dirty="0" err="1" smtClean="0"/>
              <a:t>Ihrer</a:t>
            </a:r>
            <a:r>
              <a:rPr lang="en-US" sz="1000" baseline="0" dirty="0" smtClean="0"/>
              <a:t> </a:t>
            </a:r>
            <a:r>
              <a:rPr lang="en-US" sz="1000" baseline="0" dirty="0" err="1" smtClean="0"/>
              <a:t>Botschaften</a:t>
            </a:r>
            <a:r>
              <a:rPr lang="en-US" sz="1000" baseline="0" dirty="0" smtClean="0"/>
              <a:t> und </a:t>
            </a:r>
            <a:r>
              <a:rPr lang="en-US" sz="1000" baseline="0" dirty="0" err="1" smtClean="0"/>
              <a:t>macht</a:t>
            </a:r>
            <a:r>
              <a:rPr lang="en-US" sz="1000" baseline="0" dirty="0" smtClean="0"/>
              <a:t> </a:t>
            </a:r>
            <a:r>
              <a:rPr lang="en-US" sz="1000" baseline="0" dirty="0" err="1" smtClean="0"/>
              <a:t>sie</a:t>
            </a:r>
            <a:r>
              <a:rPr lang="en-US" sz="1000" baseline="0" dirty="0" smtClean="0"/>
              <a:t> </a:t>
            </a:r>
            <a:r>
              <a:rPr lang="en-US" sz="1000" baseline="0" dirty="0" err="1" smtClean="0"/>
              <a:t>persönlicher</a:t>
            </a:r>
            <a:r>
              <a:rPr lang="en-US" sz="1000" baseline="0" dirty="0" smtClean="0"/>
              <a:t>. </a:t>
            </a:r>
          </a:p>
          <a:p>
            <a:r>
              <a:rPr lang="en-US" sz="1000" baseline="0" dirty="0" err="1" smtClean="0"/>
              <a:t>Persönlich</a:t>
            </a:r>
            <a:r>
              <a:rPr lang="en-US" sz="1000" baseline="0" dirty="0" smtClean="0"/>
              <a:t> </a:t>
            </a:r>
            <a:r>
              <a:rPr lang="en-US" sz="1000" baseline="0" dirty="0" err="1" smtClean="0"/>
              <a:t>sein</a:t>
            </a:r>
            <a:r>
              <a:rPr lang="en-US" sz="1000" baseline="0" dirty="0" smtClean="0"/>
              <a:t> </a:t>
            </a:r>
            <a:r>
              <a:rPr lang="en-US" sz="1000" baseline="0" dirty="0" err="1" smtClean="0"/>
              <a:t>ist</a:t>
            </a:r>
            <a:r>
              <a:rPr lang="en-US" sz="1000" baseline="0" dirty="0" smtClean="0"/>
              <a:t> </a:t>
            </a:r>
            <a:r>
              <a:rPr lang="en-US" sz="1000" baseline="0" dirty="0" err="1" smtClean="0"/>
              <a:t>der</a:t>
            </a:r>
            <a:r>
              <a:rPr lang="en-US" sz="1000" baseline="0" dirty="0" smtClean="0"/>
              <a:t> </a:t>
            </a:r>
            <a:r>
              <a:rPr lang="en-US" sz="1000" baseline="0" dirty="0" err="1" smtClean="0"/>
              <a:t>Schlüssel</a:t>
            </a:r>
            <a:r>
              <a:rPr lang="en-US" sz="1000" baseline="0" dirty="0" smtClean="0"/>
              <a:t> </a:t>
            </a:r>
            <a:r>
              <a:rPr lang="en-US" sz="1000" baseline="0" dirty="0" err="1" smtClean="0"/>
              <a:t>für</a:t>
            </a:r>
            <a:r>
              <a:rPr lang="en-US" sz="1000" baseline="0" dirty="0" smtClean="0"/>
              <a:t> den </a:t>
            </a:r>
            <a:r>
              <a:rPr lang="en-US" sz="1000" baseline="0" dirty="0" err="1" smtClean="0"/>
              <a:t>Erfolg</a:t>
            </a:r>
            <a:r>
              <a:rPr lang="en-US" sz="1000" baseline="0" dirty="0" smtClean="0"/>
              <a:t> auf YouTube. </a:t>
            </a:r>
            <a:r>
              <a:rPr lang="en-US" sz="1000" baseline="0" dirty="0" err="1" smtClean="0"/>
              <a:t>Sie</a:t>
            </a:r>
            <a:r>
              <a:rPr lang="en-US" sz="1000" baseline="0" dirty="0" smtClean="0"/>
              <a:t> </a:t>
            </a:r>
            <a:r>
              <a:rPr lang="en-US" sz="1000" baseline="0" dirty="0" err="1" smtClean="0"/>
              <a:t>eröffnen</a:t>
            </a:r>
            <a:r>
              <a:rPr lang="en-US" sz="1000" baseline="0" dirty="0" smtClean="0"/>
              <a:t> </a:t>
            </a:r>
            <a:r>
              <a:rPr lang="en-US" sz="1000" baseline="0" dirty="0" err="1" smtClean="0"/>
              <a:t>eine</a:t>
            </a:r>
            <a:r>
              <a:rPr lang="en-US" sz="1000" baseline="0" dirty="0" smtClean="0"/>
              <a:t> </a:t>
            </a:r>
            <a:r>
              <a:rPr lang="en-US" sz="1000" baseline="0" dirty="0" err="1" smtClean="0"/>
              <a:t>Unterhaltung</a:t>
            </a:r>
            <a:r>
              <a:rPr lang="en-US" sz="1000" baseline="0" dirty="0" smtClean="0"/>
              <a:t> </a:t>
            </a:r>
            <a:r>
              <a:rPr lang="en-US" sz="1000" baseline="0" dirty="0" err="1" smtClean="0"/>
              <a:t>mit</a:t>
            </a:r>
            <a:r>
              <a:rPr lang="en-US" sz="1000" baseline="0" dirty="0" smtClean="0"/>
              <a:t> </a:t>
            </a:r>
            <a:r>
              <a:rPr lang="en-US" sz="1000" baseline="0" dirty="0" err="1" smtClean="0"/>
              <a:t>Menschen</a:t>
            </a:r>
            <a:r>
              <a:rPr lang="en-US" sz="1000" baseline="0" dirty="0" smtClean="0"/>
              <a:t>, die an </a:t>
            </a:r>
            <a:r>
              <a:rPr lang="en-US" sz="1000" baseline="0" dirty="0" err="1" smtClean="0"/>
              <a:t>Ihnen</a:t>
            </a:r>
            <a:r>
              <a:rPr lang="en-US" sz="1000" baseline="0" dirty="0" smtClean="0"/>
              <a:t> </a:t>
            </a:r>
            <a:r>
              <a:rPr lang="en-US" sz="1000" baseline="0" dirty="0" err="1" smtClean="0"/>
              <a:t>interessiert</a:t>
            </a:r>
            <a:r>
              <a:rPr lang="en-US" sz="1000" baseline="0" dirty="0" smtClean="0"/>
              <a:t> </a:t>
            </a:r>
            <a:r>
              <a:rPr lang="en-US" sz="1000" baseline="0" dirty="0" err="1" smtClean="0"/>
              <a:t>sind</a:t>
            </a:r>
            <a:r>
              <a:rPr lang="en-US" sz="1000" baseline="0" dirty="0" smtClean="0"/>
              <a:t> und die von </a:t>
            </a:r>
            <a:r>
              <a:rPr lang="en-US" sz="1000" baseline="0" dirty="0" err="1" smtClean="0"/>
              <a:t>Ihnen</a:t>
            </a:r>
            <a:r>
              <a:rPr lang="en-US" sz="1000" baseline="0" dirty="0" smtClean="0"/>
              <a:t> </a:t>
            </a:r>
            <a:r>
              <a:rPr lang="en-US" sz="1000" baseline="0" dirty="0" err="1" smtClean="0"/>
              <a:t>erwarten</a:t>
            </a:r>
            <a:r>
              <a:rPr lang="en-US" sz="1000" baseline="0" dirty="0" smtClean="0"/>
              <a:t>, </a:t>
            </a:r>
            <a:r>
              <a:rPr lang="en-US" sz="1000" baseline="0" dirty="0" err="1" smtClean="0"/>
              <a:t>dass</a:t>
            </a:r>
            <a:r>
              <a:rPr lang="en-US" sz="1000" baseline="0" dirty="0" smtClean="0"/>
              <a:t> </a:t>
            </a:r>
            <a:r>
              <a:rPr lang="en-US" sz="1000" baseline="0" dirty="0" err="1" smtClean="0"/>
              <a:t>Sie</a:t>
            </a:r>
            <a:r>
              <a:rPr lang="en-US" sz="1000" baseline="0" dirty="0" smtClean="0"/>
              <a:t> </a:t>
            </a:r>
            <a:r>
              <a:rPr lang="en-US" sz="1000" baseline="0" dirty="0" err="1" smtClean="0"/>
              <a:t>sich</a:t>
            </a:r>
            <a:r>
              <a:rPr lang="en-US" sz="1000" baseline="0" dirty="0" smtClean="0"/>
              <a:t> </a:t>
            </a:r>
            <a:r>
              <a:rPr lang="en-US" sz="1000" baseline="0" dirty="0" err="1" smtClean="0"/>
              <a:t>auch</a:t>
            </a:r>
            <a:r>
              <a:rPr lang="en-US" sz="1000" baseline="0" dirty="0" smtClean="0"/>
              <a:t> </a:t>
            </a:r>
            <a:r>
              <a:rPr lang="en-US" sz="1000" baseline="0" dirty="0" err="1" smtClean="0"/>
              <a:t>für</a:t>
            </a:r>
            <a:r>
              <a:rPr lang="en-US" sz="1000" baseline="0" dirty="0" smtClean="0"/>
              <a:t> </a:t>
            </a:r>
            <a:r>
              <a:rPr lang="en-US" sz="1000" baseline="0" dirty="0" err="1" smtClean="0"/>
              <a:t>sie</a:t>
            </a:r>
            <a:r>
              <a:rPr lang="en-US" sz="1000" baseline="0" dirty="0" smtClean="0"/>
              <a:t> </a:t>
            </a:r>
            <a:r>
              <a:rPr lang="en-US" sz="1000" baseline="0" dirty="0" err="1" smtClean="0"/>
              <a:t>interessieren</a:t>
            </a:r>
            <a:r>
              <a:rPr lang="en-US" sz="1000" baseline="0" dirty="0" smtClean="0"/>
              <a:t> – </a:t>
            </a:r>
            <a:r>
              <a:rPr lang="en-US" sz="1000" baseline="0" dirty="0" err="1" smtClean="0"/>
              <a:t>indem</a:t>
            </a:r>
            <a:r>
              <a:rPr lang="en-US" sz="1000" baseline="0" dirty="0" smtClean="0"/>
              <a:t> </a:t>
            </a:r>
            <a:r>
              <a:rPr lang="en-US" sz="1000" baseline="0" dirty="0" err="1" smtClean="0"/>
              <a:t>Sie</a:t>
            </a:r>
            <a:r>
              <a:rPr lang="en-US" sz="1000" baseline="0" dirty="0" smtClean="0"/>
              <a:t> </a:t>
            </a:r>
            <a:r>
              <a:rPr lang="en-US" sz="1000" baseline="0" dirty="0" err="1" smtClean="0"/>
              <a:t>sich</a:t>
            </a:r>
            <a:r>
              <a:rPr lang="en-US" sz="1000" baseline="0" dirty="0" smtClean="0"/>
              <a:t> </a:t>
            </a:r>
            <a:r>
              <a:rPr lang="en-US" sz="1000" baseline="0" dirty="0" err="1" smtClean="0"/>
              <a:t>zeigen</a:t>
            </a:r>
            <a:r>
              <a:rPr lang="en-US" sz="1000" baseline="0" dirty="0" smtClean="0"/>
              <a:t>.</a:t>
            </a:r>
          </a:p>
          <a:p>
            <a:endParaRPr lang="nl-NL" sz="1000" dirty="0" smtClean="0"/>
          </a:p>
          <a:p>
            <a:endParaRPr lang="en-US" sz="1000" baseline="0" dirty="0"/>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37</a:t>
            </a:fld>
            <a:endParaRPr lang="nl-NL"/>
          </a:p>
        </p:txBody>
      </p:sp>
    </p:spTree>
    <p:extLst>
      <p:ext uri="{BB962C8B-B14F-4D97-AF65-F5344CB8AC3E}">
        <p14:creationId xmlns:p14="http://schemas.microsoft.com/office/powerpoint/2010/main" xmlns="" val="8416308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39</a:t>
            </a:fld>
            <a:endParaRPr lang="nl-NL"/>
          </a:p>
        </p:txBody>
      </p:sp>
    </p:spTree>
    <p:extLst>
      <p:ext uri="{BB962C8B-B14F-4D97-AF65-F5344CB8AC3E}">
        <p14:creationId xmlns:p14="http://schemas.microsoft.com/office/powerpoint/2010/main" xmlns="" val="17718734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Beispiele für Online-Dialoge</a:t>
            </a:r>
            <a:endParaRPr lang="nl-NL" dirty="0"/>
          </a:p>
          <a:p>
            <a:r>
              <a:rPr lang="nl-NL" dirty="0" smtClean="0"/>
              <a:t>Präsentieren Sie diese Beispiele erst nachdem die Teilnehmer</a:t>
            </a:r>
            <a:r>
              <a:rPr lang="nl-NL" baseline="0" dirty="0" smtClean="0"/>
              <a:t> gesucht haben</a:t>
            </a:r>
            <a:endParaRPr lang="nl-NL" dirty="0"/>
          </a:p>
          <a:p>
            <a:r>
              <a:rPr lang="nl-NL" dirty="0"/>
              <a:t>Jesse </a:t>
            </a:r>
            <a:r>
              <a:rPr lang="nl-NL" dirty="0" smtClean="0"/>
              <a:t>und Alexander erschienen</a:t>
            </a:r>
            <a:r>
              <a:rPr lang="nl-NL" baseline="0" dirty="0" smtClean="0"/>
              <a:t> auf meiner Facebook-Zeitleiste nachdem die Verhandlungen für einen neue Koalition in den Niederlanden gescheitert waren</a:t>
            </a:r>
            <a:r>
              <a:rPr lang="nl-NL" dirty="0" smtClean="0"/>
              <a:t>.</a:t>
            </a:r>
            <a:endParaRPr lang="nl-NL" dirty="0"/>
          </a:p>
          <a:p>
            <a:r>
              <a:rPr lang="nl-NL" dirty="0"/>
              <a:t>Jesse </a:t>
            </a:r>
            <a:r>
              <a:rPr lang="nl-NL" dirty="0" smtClean="0"/>
              <a:t>spricht von  “mit mit””zusammen”, “stelle deine Fragen”. </a:t>
            </a:r>
            <a:r>
              <a:rPr lang="nl-NL" dirty="0"/>
              <a:t>Alexander </a:t>
            </a:r>
            <a:r>
              <a:rPr lang="nl-NL" dirty="0" smtClean="0"/>
              <a:t>sagt,</a:t>
            </a:r>
            <a:r>
              <a:rPr lang="nl-NL" baseline="0" dirty="0" smtClean="0"/>
              <a:t> dass er enttäuscht sei und erklärt warum</a:t>
            </a:r>
            <a:r>
              <a:rPr lang="nl-NL" dirty="0" smtClean="0"/>
              <a:t>. </a:t>
            </a:r>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40</a:t>
            </a:fld>
            <a:endParaRPr lang="nl-NL"/>
          </a:p>
        </p:txBody>
      </p:sp>
    </p:spTree>
    <p:extLst>
      <p:ext uri="{BB962C8B-B14F-4D97-AF65-F5344CB8AC3E}">
        <p14:creationId xmlns:p14="http://schemas.microsoft.com/office/powerpoint/2010/main" xmlns="" val="23321997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endParaRPr lang="nl-NL" sz="1000" u="none"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42</a:t>
            </a:fld>
            <a:endParaRPr lang="nl-NL"/>
          </a:p>
        </p:txBody>
      </p:sp>
    </p:spTree>
    <p:extLst>
      <p:ext uri="{BB962C8B-B14F-4D97-AF65-F5344CB8AC3E}">
        <p14:creationId xmlns:p14="http://schemas.microsoft.com/office/powerpoint/2010/main" xmlns="" val="97565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dirty="0" smtClean="0"/>
              <a:t>Das </a:t>
            </a:r>
            <a:r>
              <a:rPr lang="en-US" sz="1000" dirty="0" err="1" smtClean="0"/>
              <a:t>Schulungsseminar</a:t>
            </a:r>
            <a:r>
              <a:rPr lang="en-US" sz="1000" dirty="0" smtClean="0"/>
              <a:t> </a:t>
            </a:r>
            <a:r>
              <a:rPr lang="en-US" sz="1000" dirty="0" err="1" smtClean="0"/>
              <a:t>verfolgt</a:t>
            </a:r>
            <a:r>
              <a:rPr lang="en-US" sz="1000" baseline="0" dirty="0" smtClean="0"/>
              <a:t> </a:t>
            </a:r>
            <a:r>
              <a:rPr lang="en-US" sz="1000" baseline="0" dirty="0" err="1" smtClean="0"/>
              <a:t>einen</a:t>
            </a:r>
            <a:r>
              <a:rPr lang="en-US" sz="1000" baseline="0" dirty="0" smtClean="0"/>
              <a:t> </a:t>
            </a:r>
            <a:r>
              <a:rPr lang="en-US" sz="1000" baseline="0" dirty="0" err="1" smtClean="0"/>
              <a:t>eigenen</a:t>
            </a:r>
            <a:r>
              <a:rPr lang="en-US" sz="1000" baseline="0" dirty="0" smtClean="0"/>
              <a:t> </a:t>
            </a:r>
            <a:r>
              <a:rPr lang="en-US" sz="1000" baseline="0" dirty="0" err="1" smtClean="0"/>
              <a:t>Zweck</a:t>
            </a:r>
            <a:r>
              <a:rPr lang="en-US" sz="1000" dirty="0" smtClean="0"/>
              <a:t>: Es </a:t>
            </a:r>
            <a:r>
              <a:rPr lang="en-US" sz="1000" dirty="0" err="1" smtClean="0"/>
              <a:t>soll</a:t>
            </a:r>
            <a:r>
              <a:rPr lang="en-US" sz="1000" dirty="0" smtClean="0"/>
              <a:t> die Expertise </a:t>
            </a:r>
            <a:r>
              <a:rPr lang="en-US" sz="1000" dirty="0" err="1" smtClean="0"/>
              <a:t>im</a:t>
            </a:r>
            <a:r>
              <a:rPr lang="en-US" sz="1000" dirty="0" smtClean="0"/>
              <a:t> </a:t>
            </a:r>
            <a:r>
              <a:rPr lang="en-US" sz="1000" dirty="0" err="1" smtClean="0"/>
              <a:t>Bereich</a:t>
            </a:r>
            <a:r>
              <a:rPr lang="en-US" sz="1000" dirty="0" smtClean="0"/>
              <a:t> </a:t>
            </a:r>
            <a:r>
              <a:rPr lang="en-US" sz="1000" dirty="0" err="1" smtClean="0"/>
              <a:t>der</a:t>
            </a:r>
            <a:r>
              <a:rPr lang="en-US" sz="1000" dirty="0" smtClean="0"/>
              <a:t> </a:t>
            </a:r>
            <a:r>
              <a:rPr lang="en-US" sz="1000" dirty="0" err="1" smtClean="0"/>
              <a:t>Durchführung</a:t>
            </a:r>
            <a:r>
              <a:rPr lang="en-US" sz="1000" dirty="0" smtClean="0"/>
              <a:t> von Online-</a:t>
            </a:r>
            <a:r>
              <a:rPr lang="en-US" sz="1000" dirty="0" err="1" smtClean="0"/>
              <a:t>Kampagnen</a:t>
            </a:r>
            <a:r>
              <a:rPr lang="en-US" sz="1000" baseline="0" dirty="0" smtClean="0"/>
              <a:t> von CSO </a:t>
            </a:r>
            <a:r>
              <a:rPr lang="en-US" sz="1000" baseline="0" dirty="0" err="1" smtClean="0"/>
              <a:t>stärken</a:t>
            </a:r>
            <a:r>
              <a:rPr lang="en-US" sz="1000" baseline="0" dirty="0" smtClean="0"/>
              <a:t>, die in </a:t>
            </a:r>
            <a:r>
              <a:rPr lang="en-US" sz="1000" baseline="0" dirty="0" err="1" smtClean="0"/>
              <a:t>der</a:t>
            </a:r>
            <a:r>
              <a:rPr lang="en-US" sz="1000" baseline="0" dirty="0" smtClean="0"/>
              <a:t> </a:t>
            </a:r>
            <a:r>
              <a:rPr lang="en-US" sz="1000" baseline="0" dirty="0" err="1" smtClean="0"/>
              <a:t>Bekämpfung</a:t>
            </a:r>
            <a:r>
              <a:rPr lang="en-US" sz="1000" baseline="0" dirty="0" smtClean="0"/>
              <a:t> des </a:t>
            </a:r>
            <a:r>
              <a:rPr lang="en-US" sz="1000" baseline="0" dirty="0" err="1" smtClean="0"/>
              <a:t>gewaltbereiten</a:t>
            </a:r>
            <a:r>
              <a:rPr lang="en-US" sz="1000" baseline="0" dirty="0" smtClean="0"/>
              <a:t> </a:t>
            </a:r>
            <a:r>
              <a:rPr lang="en-US" sz="1000" baseline="0" dirty="0" err="1" smtClean="0"/>
              <a:t>Extremismu</a:t>
            </a:r>
            <a:r>
              <a:rPr lang="en-US" sz="1000" baseline="0" dirty="0" smtClean="0"/>
              <a:t> </a:t>
            </a:r>
            <a:r>
              <a:rPr lang="en-US" sz="1000" baseline="0" dirty="0" err="1" smtClean="0"/>
              <a:t>aktiv</a:t>
            </a:r>
            <a:r>
              <a:rPr lang="en-US" sz="1000" baseline="0" dirty="0" smtClean="0"/>
              <a:t> </a:t>
            </a:r>
            <a:r>
              <a:rPr lang="en-US" sz="1000" baseline="0" dirty="0" err="1" smtClean="0"/>
              <a:t>sind</a:t>
            </a:r>
            <a:r>
              <a:rPr lang="en-US" sz="1000" baseline="0" dirty="0" smtClean="0"/>
              <a:t>.</a:t>
            </a:r>
            <a:endParaRPr lang="en-US" sz="1000" baseline="0" dirty="0"/>
          </a:p>
          <a:p>
            <a:r>
              <a:rPr lang="en-US" sz="1000" baseline="0" dirty="0"/>
              <a:t> </a:t>
            </a:r>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a:t>
            </a:fld>
            <a:endParaRPr lang="nl-NL"/>
          </a:p>
        </p:txBody>
      </p:sp>
    </p:spTree>
    <p:extLst>
      <p:ext uri="{BB962C8B-B14F-4D97-AF65-F5344CB8AC3E}">
        <p14:creationId xmlns:p14="http://schemas.microsoft.com/office/powerpoint/2010/main" xmlns="" val="1394613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Rot="1" noChangeAspect="1" noChangeArrowheads="1"/>
          </p:cNvSpPr>
          <p:nvPr>
            <p:ph type="sldImg"/>
          </p:nvPr>
        </p:nvSpPr>
        <p:spPr>
          <a:xfrm>
            <a:off x="381000" y="685800"/>
            <a:ext cx="6096000" cy="3429000"/>
          </a:xfrm>
        </p:spPr>
      </p:sp>
      <p:sp>
        <p:nvSpPr>
          <p:cNvPr id="34818"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xmlns="" val="35373383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Rot="1" noChangeAspect="1" noChangeArrowheads="1"/>
          </p:cNvSpPr>
          <p:nvPr>
            <p:ph type="sldImg"/>
          </p:nvPr>
        </p:nvSpPr>
        <p:spPr>
          <a:xfrm>
            <a:off x="381000" y="685800"/>
            <a:ext cx="6096000" cy="3429000"/>
          </a:xfrm>
        </p:spPr>
      </p:sp>
      <p:sp>
        <p:nvSpPr>
          <p:cNvPr id="36866" name="Rectangle 2"/>
          <p:cNvSpPr>
            <a:spLocks noGrp="1" noChangeArrowheads="1"/>
          </p:cNvSpPr>
          <p:nvPr>
            <p:ph type="body" sz="quarter" idx="1"/>
          </p:nvPr>
        </p:nvSpPr>
        <p:spPr/>
        <p:txBody>
          <a:bodyPr/>
          <a:lstStyle/>
          <a:p>
            <a:pPr eaLnBrk="1">
              <a:defRPr/>
            </a:pPr>
            <a:endParaRPr lang="en-US" altLang="en-US">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xmlns="" val="28610435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0">
                <a:solidFill>
                  <a:schemeClr val="bg1"/>
                </a:solidFill>
              </a:rPr>
              <a:t>#notanotherbrother</a:t>
            </a:r>
          </a:p>
          <a:p>
            <a:r>
              <a:rPr lang="nl-NL" sz="1000" b="0">
                <a:solidFill>
                  <a:schemeClr val="bg1"/>
                </a:solidFill>
              </a:rPr>
              <a:t>https://youtu.be/IjIQ0ctzyZE</a:t>
            </a:r>
            <a:endParaRPr lang="en-US" sz="1000" b="0"/>
          </a:p>
          <a:p>
            <a:r>
              <a:rPr lang="en-US" sz="1000" b="0"/>
              <a:t>Link </a:t>
            </a:r>
            <a:r>
              <a:rPr lang="en-US" sz="1000" b="0" smtClean="0"/>
              <a:t>weist auf Youtube-V</a:t>
            </a:r>
            <a:r>
              <a:rPr lang="en-US" sz="1000" b="0" baseline="0" smtClean="0"/>
              <a:t>ideo</a:t>
            </a:r>
            <a:r>
              <a:rPr lang="en-US" sz="1000" b="0" baseline="0"/>
              <a:t>, </a:t>
            </a:r>
            <a:r>
              <a:rPr lang="en-US" sz="1000" b="0" baseline="0" smtClean="0"/>
              <a:t>Dauer </a:t>
            </a:r>
            <a:r>
              <a:rPr lang="en-US" sz="1000" b="0" baseline="0"/>
              <a:t>1:41’ </a:t>
            </a:r>
          </a:p>
          <a:p>
            <a:r>
              <a:rPr lang="en-US" sz="1000" b="0" baseline="0"/>
              <a:t>Als het goed is doet de link in de slide het, door hierop te klikken.</a:t>
            </a:r>
            <a:endParaRPr lang="nl-NL" sz="1000" b="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45</a:t>
            </a:fld>
            <a:endParaRPr lang="nl-NL"/>
          </a:p>
        </p:txBody>
      </p:sp>
    </p:spTree>
    <p:extLst>
      <p:ext uri="{BB962C8B-B14F-4D97-AF65-F5344CB8AC3E}">
        <p14:creationId xmlns:p14="http://schemas.microsoft.com/office/powerpoint/2010/main" xmlns="" val="20411725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Voorbeeld van campagne gericht op support aan ouders, omgeving</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46</a:t>
            </a:fld>
            <a:endParaRPr lang="nl-NL"/>
          </a:p>
        </p:txBody>
      </p:sp>
    </p:spTree>
    <p:extLst>
      <p:ext uri="{BB962C8B-B14F-4D97-AF65-F5344CB8AC3E}">
        <p14:creationId xmlns:p14="http://schemas.microsoft.com/office/powerpoint/2010/main" xmlns="" val="1321755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47</a:t>
            </a:fld>
            <a:endParaRPr lang="nl-NL"/>
          </a:p>
        </p:txBody>
      </p:sp>
    </p:spTree>
    <p:extLst>
      <p:ext uri="{BB962C8B-B14F-4D97-AF65-F5344CB8AC3E}">
        <p14:creationId xmlns:p14="http://schemas.microsoft.com/office/powerpoint/2010/main" xmlns="" val="3046321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a:t>https://www.youtube.com/watch?v=6aY2ILXeN64</a:t>
            </a:r>
          </a:p>
          <a:p>
            <a:pPr marL="0" marR="0" indent="0" algn="l" defTabSz="914400" rtl="0" eaLnBrk="1" fontAlgn="auto" latinLnBrk="0" hangingPunct="1">
              <a:lnSpc>
                <a:spcPct val="100000"/>
              </a:lnSpc>
              <a:spcBef>
                <a:spcPts val="0"/>
              </a:spcBef>
              <a:spcAft>
                <a:spcPts val="0"/>
              </a:spcAft>
              <a:buClrTx/>
              <a:buSzTx/>
              <a:buFontTx/>
              <a:buNone/>
              <a:tabLst/>
              <a:defRPr/>
            </a:pPr>
            <a:r>
              <a:rPr lang="de-DE" sz="1000" b="0" i="0" u="none" strike="noStrike" baseline="0" smtClean="0"/>
              <a:t>Rechts Gegen Rechts </a:t>
            </a:r>
            <a:r>
              <a:rPr lang="de-DE" sz="1000" b="0" i="0" u="none" strike="noStrike" baseline="0"/>
              <a:t>- Exit Deutschland </a:t>
            </a:r>
            <a:r>
              <a:rPr lang="de-DE" sz="1000" b="0" i="0" u="none" strike="noStrike" baseline="0" smtClean="0"/>
              <a:t>Kampagne </a:t>
            </a:r>
            <a:r>
              <a:rPr lang="de-DE" sz="1000" b="0" i="0" u="none" strike="noStrike" baseline="0"/>
              <a:t>Wunsiedel [English]</a:t>
            </a:r>
          </a:p>
          <a:p>
            <a:endParaRPr lang="nl-NL" sz="1000" b="1" kern="1200">
              <a:solidFill>
                <a:schemeClr val="tx1"/>
              </a:solidFill>
              <a:effectLst/>
              <a:latin typeface="+mn-lt"/>
              <a:ea typeface="+mn-ea"/>
              <a:cs typeface="+mn-cs"/>
            </a:endParaRPr>
          </a:p>
          <a:p>
            <a:r>
              <a:rPr lang="nl-NL" sz="1000" b="1" kern="1200" smtClean="0">
                <a:solidFill>
                  <a:schemeClr val="tx1"/>
                </a:solidFill>
                <a:effectLst/>
                <a:latin typeface="+mn-lt"/>
                <a:ea typeface="+mn-ea"/>
                <a:cs typeface="+mn-cs"/>
              </a:rPr>
              <a:t>Rechts gegen Rechts</a:t>
            </a:r>
            <a:endParaRPr lang="nl-NL" sz="1000" kern="1200">
              <a:solidFill>
                <a:schemeClr val="tx1"/>
              </a:solidFill>
              <a:effectLst/>
              <a:latin typeface="+mn-lt"/>
              <a:ea typeface="+mn-ea"/>
              <a:cs typeface="+mn-cs"/>
            </a:endParaRPr>
          </a:p>
          <a:p>
            <a:r>
              <a:rPr lang="nl-NL" sz="1000" kern="1200" smtClean="0">
                <a:solidFill>
                  <a:schemeClr val="tx1"/>
                </a:solidFill>
                <a:effectLst/>
                <a:latin typeface="+mn-lt"/>
                <a:ea typeface="+mn-ea"/>
                <a:cs typeface="+mn-cs"/>
              </a:rPr>
              <a:t>Bei einem Protestmarsch</a:t>
            </a:r>
            <a:r>
              <a:rPr lang="nl-NL" sz="1000" kern="1200" baseline="0" smtClean="0">
                <a:solidFill>
                  <a:schemeClr val="tx1"/>
                </a:solidFill>
                <a:effectLst/>
                <a:latin typeface="+mn-lt"/>
                <a:ea typeface="+mn-ea"/>
                <a:cs typeface="+mn-cs"/>
              </a:rPr>
              <a:t> von Neonazis wurde jeder Meter, den diese gelaufen sind, von anderen gesponsert, um den Erlös an Flüchtlingsprojekte zu spenden.</a:t>
            </a:r>
            <a:endParaRPr lang="nl-NL" sz="1000" kern="1200" baseline="0">
              <a:solidFill>
                <a:schemeClr val="tx1"/>
              </a:solidFill>
              <a:effectLst/>
              <a:latin typeface="+mn-lt"/>
              <a:ea typeface="+mn-ea"/>
              <a:cs typeface="+mn-cs"/>
            </a:endParaRPr>
          </a:p>
          <a:p>
            <a:r>
              <a:rPr lang="nl-NL" sz="1000" kern="1200">
                <a:solidFill>
                  <a:schemeClr val="tx1"/>
                </a:solidFill>
                <a:effectLst/>
                <a:latin typeface="+mn-lt"/>
                <a:ea typeface="+mn-ea"/>
                <a:cs typeface="+mn-cs"/>
              </a:rPr>
              <a:t> </a:t>
            </a:r>
          </a:p>
          <a:p>
            <a:r>
              <a:rPr lang="nl-NL" sz="1000" kern="1200">
                <a:solidFill>
                  <a:schemeClr val="tx1"/>
                </a:solidFill>
                <a:effectLst/>
                <a:latin typeface="+mn-lt"/>
                <a:ea typeface="+mn-ea"/>
                <a:cs typeface="+mn-cs"/>
              </a:rPr>
              <a:t>Video: </a:t>
            </a:r>
            <a:r>
              <a:rPr lang="nl-NL" sz="1000" u="sng" kern="1200">
                <a:solidFill>
                  <a:schemeClr val="tx1"/>
                </a:solidFill>
                <a:effectLst/>
                <a:latin typeface="+mn-lt"/>
                <a:ea typeface="+mn-ea"/>
                <a:cs typeface="+mn-cs"/>
                <a:hlinkClick r:id="rId3"/>
              </a:rPr>
              <a:t>https://www.youtube.com/watch?v=KvjIYl_Nlao</a:t>
            </a:r>
            <a:r>
              <a:rPr lang="nl-NL" sz="1000" kern="1200">
                <a:solidFill>
                  <a:schemeClr val="tx1"/>
                </a:solidFill>
                <a:effectLst/>
                <a:latin typeface="+mn-lt"/>
                <a:ea typeface="+mn-ea"/>
                <a:cs typeface="+mn-cs"/>
              </a:rPr>
              <a:t> </a:t>
            </a:r>
          </a:p>
          <a:p>
            <a:r>
              <a:rPr lang="nl-NL" sz="1000" kern="1200">
                <a:solidFill>
                  <a:schemeClr val="tx1"/>
                </a:solidFill>
                <a:effectLst/>
                <a:latin typeface="+mn-lt"/>
                <a:ea typeface="+mn-ea"/>
                <a:cs typeface="+mn-cs"/>
              </a:rPr>
              <a:t>Website:  </a:t>
            </a:r>
            <a:r>
              <a:rPr lang="nl-NL" sz="1000" u="sng" kern="1200">
                <a:solidFill>
                  <a:schemeClr val="tx1"/>
                </a:solidFill>
                <a:effectLst/>
                <a:latin typeface="+mn-lt"/>
                <a:ea typeface="+mn-ea"/>
                <a:cs typeface="+mn-cs"/>
                <a:hlinkClick r:id="rId4"/>
              </a:rPr>
              <a:t>http://www.exit-deutschland.de/english/</a:t>
            </a:r>
            <a:endParaRPr lang="nl-NL" sz="10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48</a:t>
            </a:fld>
            <a:endParaRPr lang="nl-NL"/>
          </a:p>
        </p:txBody>
      </p:sp>
    </p:spTree>
    <p:extLst>
      <p:ext uri="{BB962C8B-B14F-4D97-AF65-F5344CB8AC3E}">
        <p14:creationId xmlns:p14="http://schemas.microsoft.com/office/powerpoint/2010/main" xmlns="" val="179720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49</a:t>
            </a:fld>
            <a:endParaRPr lang="nl-NL"/>
          </a:p>
        </p:txBody>
      </p:sp>
    </p:spTree>
    <p:extLst>
      <p:ext uri="{BB962C8B-B14F-4D97-AF65-F5344CB8AC3E}">
        <p14:creationId xmlns:p14="http://schemas.microsoft.com/office/powerpoint/2010/main" xmlns="" val="22974647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50</a:t>
            </a:fld>
            <a:endParaRPr lang="nl-NL"/>
          </a:p>
        </p:txBody>
      </p:sp>
    </p:spTree>
    <p:extLst>
      <p:ext uri="{BB962C8B-B14F-4D97-AF65-F5344CB8AC3E}">
        <p14:creationId xmlns:p14="http://schemas.microsoft.com/office/powerpoint/2010/main" xmlns="" val="563425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sz="1000" b="1" u="sng" noProof="0" dirty="0" smtClean="0"/>
              <a:t>Zur</a:t>
            </a:r>
            <a:r>
              <a:rPr lang="de-DE" sz="1000" b="1" u="sng" baseline="0" noProof="0" dirty="0" smtClean="0"/>
              <a:t> täglichen Kommunikation gehören</a:t>
            </a:r>
          </a:p>
          <a:p>
            <a:r>
              <a:rPr lang="de-DE" sz="1000" baseline="0" noProof="0" dirty="0" smtClean="0"/>
              <a:t>Anstrengungen, um die Organisation und ihre Aktivitäten beim Zielpublikum bekannt zu machen</a:t>
            </a:r>
          </a:p>
          <a:p>
            <a:r>
              <a:rPr lang="de-DE" sz="1000" baseline="0" noProof="0" dirty="0" smtClean="0"/>
              <a:t>Regelmäßige Informationen etwa über geplante Aktivitäten</a:t>
            </a:r>
          </a:p>
          <a:p>
            <a:r>
              <a:rPr lang="de-DE" sz="1000" baseline="0" noProof="0" dirty="0" smtClean="0"/>
              <a:t>Fakten und Zahlen teilen, die in Ihrem Bereich von Interesse sind</a:t>
            </a:r>
          </a:p>
          <a:p>
            <a:r>
              <a:rPr lang="de-DE" sz="1000" baseline="0" noProof="0" dirty="0" smtClean="0"/>
              <a:t>Berichte und Pressemitteilungen, die das breitere Publikum über Ihre Aktivitäten und Ergebnisse informieren</a:t>
            </a:r>
          </a:p>
          <a:p>
            <a:r>
              <a:rPr lang="de-DE" sz="1000" baseline="0" noProof="0" dirty="0" smtClean="0"/>
              <a:t>Jahresberichte </a:t>
            </a:r>
            <a:r>
              <a:rPr lang="de-DE" sz="1000" baseline="0" noProof="0" dirty="0" err="1" smtClean="0"/>
              <a:t>usw</a:t>
            </a:r>
            <a:endParaRPr lang="de-DE" sz="1000" baseline="0" noProof="0" dirty="0" smtClean="0"/>
          </a:p>
          <a:p>
            <a:endParaRPr lang="de-DE" sz="1000" baseline="0" noProof="0" dirty="0" smtClean="0"/>
          </a:p>
          <a:p>
            <a:r>
              <a:rPr lang="de-DE" sz="1000" b="1" u="sng" baseline="0" noProof="0" dirty="0" smtClean="0"/>
              <a:t>Zur reaktiven Kommunikation gehören</a:t>
            </a:r>
          </a:p>
          <a:p>
            <a:r>
              <a:rPr lang="de-DE" sz="1000" baseline="0" noProof="0" dirty="0" smtClean="0"/>
              <a:t>Pressemitteilungen, Treffen, Posts, </a:t>
            </a:r>
            <a:r>
              <a:rPr lang="de-DE" sz="1000" baseline="0" noProof="0" dirty="0" err="1" smtClean="0"/>
              <a:t>Tweet</a:t>
            </a:r>
            <a:r>
              <a:rPr lang="de-DE" sz="1000" baseline="0" noProof="0" dirty="0" smtClean="0"/>
              <a:t> </a:t>
            </a:r>
            <a:r>
              <a:rPr lang="de-DE" sz="1000" baseline="0" noProof="0" dirty="0" err="1" smtClean="0"/>
              <a:t>usw</a:t>
            </a:r>
            <a:r>
              <a:rPr lang="de-DE" sz="1000" baseline="0" noProof="0" dirty="0" smtClean="0"/>
              <a:t> sofort nach einem Ereignis wie ein Terroranschlag, eine provokante Aussage eines Politikers, eine Entscheidung der Gemeinde usw.</a:t>
            </a:r>
          </a:p>
          <a:p>
            <a:r>
              <a:rPr lang="de-DE" sz="1000" baseline="0" noProof="0" dirty="0" smtClean="0"/>
              <a:t>Ziel ist, die eigene Position zu markieren und/oder andere dazu zu bringen, ihre Meinung über ein Ereignis zu teilen bzw. gegen die Folgen des Ereignisses anzugehen, etwa indem das Image ihres Zielpublikum beim breiteren Publikum verschlechtert wird.</a:t>
            </a:r>
          </a:p>
          <a:p>
            <a:r>
              <a:rPr lang="de-DE" sz="1000" baseline="0" noProof="0" dirty="0" smtClean="0"/>
              <a:t>Dies kann Teil einer breiter angelegten Kampagne sein, oder auch eine einzelne Kommunikationsbemühung sein.</a:t>
            </a:r>
          </a:p>
          <a:p>
            <a:endParaRPr lang="de-DE" sz="1000" baseline="0" noProof="0" dirty="0" smtClean="0"/>
          </a:p>
          <a:p>
            <a:r>
              <a:rPr lang="de-DE" sz="1000" b="1" u="sng" baseline="0" noProof="0" dirty="0" smtClean="0"/>
              <a:t>Kampagnenarbeit</a:t>
            </a:r>
          </a:p>
          <a:p>
            <a:r>
              <a:rPr lang="de-DE" sz="1000" baseline="0" noProof="0" dirty="0" smtClean="0"/>
              <a:t>Eine Kampagne ist ein kohärenter und konsistenter Satz an Interventionen, Bemühungen, Mitteln und Mitteilungen in einem begrenzten Zeitraum mit einem klaren Ziel, das von Ihnen und Ihren Mitarbeitern und Freiwilligen sowie von ihrem Zielpublikum und dem breiteren Publikum erkannt wird. Etwa Kauf ein Auto, stimme für einen Kandidaten , bewerbe dich für ein Stipendium oder melde dich für den Newsletter an. Eine Kampagne hat immer ein klar definiertes Zielpublikum. In einer guten Kampagne sind alle Anstrengungen auf diese Zielgruppe konzentriert und nicht auf Dritte. Aber man darf die Reaktionen, die die Kampagne bei anderen Gruppen als Ihrer Zielgruppe hervorruft, nicht ignorieren.  Es könnte klar werden, dass man diese Reaktionen nicht ignorieren darf, da sie die eigene Strategie durchkreuzen.</a:t>
            </a:r>
            <a:endParaRPr lang="de-DE" sz="1000" noProof="0" dirty="0" smtClean="0">
              <a:latin typeface="Corbel" panose="020B0503020204020204" pitchFamily="34" charset="0"/>
            </a:endParaRPr>
          </a:p>
          <a:p>
            <a:endParaRPr lang="de-DE" sz="1000" baseline="0"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51</a:t>
            </a:fld>
            <a:endParaRPr lang="nl-NL"/>
          </a:p>
        </p:txBody>
      </p:sp>
    </p:spTree>
    <p:extLst>
      <p:ext uri="{BB962C8B-B14F-4D97-AF65-F5344CB8AC3E}">
        <p14:creationId xmlns:p14="http://schemas.microsoft.com/office/powerpoint/2010/main" xmlns="" val="40619280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US" sz="1000" baseline="0" smtClean="0"/>
              <a:t>Die Antworten auf diese Fragen stellen die Grundlage für ihre Kampagnenstrategie dar</a:t>
            </a:r>
            <a:endParaRPr lang="en-US" sz="1000" baseline="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smtClean="0"/>
              <a:t>Diese Fragen leiten Sie durch den Vorbereitungsprozess</a:t>
            </a:r>
            <a:r>
              <a:rPr lang="en-US" sz="1000" baseline="0" smtClean="0"/>
              <a:t> einer erfolgreichen narrativen C/A Kampagne</a:t>
            </a:r>
            <a:endParaRPr lang="en-US" sz="1000" baseline="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52</a:t>
            </a:fld>
            <a:endParaRPr lang="nl-NL"/>
          </a:p>
        </p:txBody>
      </p:sp>
    </p:spTree>
    <p:extLst>
      <p:ext uri="{BB962C8B-B14F-4D97-AF65-F5344CB8AC3E}">
        <p14:creationId xmlns:p14="http://schemas.microsoft.com/office/powerpoint/2010/main" xmlns="" val="1640326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b="1" kern="1200" dirty="0" err="1" smtClean="0">
                <a:solidFill>
                  <a:schemeClr val="tx1"/>
                </a:solidFill>
                <a:effectLst/>
                <a:latin typeface="+mn-lt"/>
                <a:ea typeface="+mn-ea"/>
                <a:cs typeface="+mn-cs"/>
              </a:rPr>
              <a:t>Programm</a:t>
            </a:r>
            <a:r>
              <a:rPr lang="de-LU" sz="1000" b="1" kern="1200" dirty="0" smtClean="0">
                <a:solidFill>
                  <a:schemeClr val="tx1"/>
                </a:solidFill>
                <a:effectLst/>
                <a:latin typeface="+mn-lt"/>
                <a:ea typeface="+mn-ea"/>
                <a:cs typeface="+mn-cs"/>
              </a:rPr>
              <a:t> nach Themen</a:t>
            </a:r>
            <a:endParaRPr lang="nl-NL" sz="1000" kern="1200" dirty="0">
              <a:solidFill>
                <a:schemeClr val="tx1"/>
              </a:solidFill>
              <a:effectLst/>
              <a:latin typeface="+mn-lt"/>
              <a:ea typeface="+mn-ea"/>
              <a:cs typeface="+mn-cs"/>
            </a:endParaRPr>
          </a:p>
          <a:p>
            <a:pPr marL="0" indent="0">
              <a:buFont typeface="Arial" panose="020B0604020202020204" pitchFamily="34" charset="0"/>
              <a:buNone/>
            </a:pPr>
            <a:endParaRPr lang="en-US" sz="1000" b="1" kern="1200" dirty="0">
              <a:solidFill>
                <a:schemeClr val="tx1"/>
              </a:solidFill>
              <a:effectLst/>
              <a:latin typeface="+mn-lt"/>
              <a:ea typeface="+mn-ea"/>
              <a:cs typeface="+mn-cs"/>
            </a:endParaRPr>
          </a:p>
          <a:p>
            <a:pPr marL="0" indent="0">
              <a:buFont typeface="Arial" panose="020B0604020202020204" pitchFamily="34" charset="0"/>
              <a:buNone/>
            </a:pPr>
            <a:r>
              <a:rPr lang="de-LU" sz="1000" b="1" kern="1200" dirty="0" smtClean="0">
                <a:solidFill>
                  <a:schemeClr val="tx1"/>
                </a:solidFill>
                <a:effectLst/>
                <a:latin typeface="+mn-lt"/>
                <a:ea typeface="+mn-ea"/>
                <a:cs typeface="+mn-cs"/>
              </a:rPr>
              <a:t>Rahmen abstecken</a:t>
            </a:r>
            <a:endParaRPr lang="nl-N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Das GAMMMA-</a:t>
            </a:r>
            <a:r>
              <a:rPr lang="en-US" sz="1000" kern="1200" dirty="0" err="1" smtClean="0">
                <a:solidFill>
                  <a:schemeClr val="tx1"/>
                </a:solidFill>
                <a:effectLst/>
                <a:latin typeface="+mn-lt"/>
                <a:ea typeface="+mn-ea"/>
                <a:cs typeface="+mn-cs"/>
              </a:rPr>
              <a:t>Konzept</a:t>
            </a:r>
            <a:endParaRPr lang="nl-N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err="1" smtClean="0">
                <a:solidFill>
                  <a:schemeClr val="tx1"/>
                </a:solidFill>
                <a:effectLst/>
                <a:latin typeface="+mn-lt"/>
                <a:ea typeface="+mn-ea"/>
                <a:cs typeface="+mn-cs"/>
              </a:rPr>
              <a:t>Botschaften</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gewaltbereiter</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Extremisten</a:t>
            </a:r>
            <a:r>
              <a:rPr lang="en-US" sz="1000" kern="1200" dirty="0" smtClean="0">
                <a:solidFill>
                  <a:schemeClr val="tx1"/>
                </a:solidFill>
                <a:effectLst/>
                <a:latin typeface="+mn-lt"/>
                <a:ea typeface="+mn-ea"/>
                <a:cs typeface="+mn-cs"/>
              </a:rPr>
              <a:t> und </a:t>
            </a:r>
            <a:r>
              <a:rPr lang="en-US" sz="1000" kern="1200" dirty="0" err="1" smtClean="0">
                <a:solidFill>
                  <a:schemeClr val="tx1"/>
                </a:solidFill>
                <a:effectLst/>
                <a:latin typeface="+mn-lt"/>
                <a:ea typeface="+mn-ea"/>
                <a:cs typeface="+mn-cs"/>
              </a:rPr>
              <a:t>Terroristen</a:t>
            </a:r>
            <a:endParaRPr lang="nl-N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err="1" smtClean="0">
                <a:solidFill>
                  <a:schemeClr val="tx1"/>
                </a:solidFill>
                <a:effectLst/>
                <a:latin typeface="+mn-lt"/>
                <a:ea typeface="+mn-ea"/>
                <a:cs typeface="+mn-cs"/>
              </a:rPr>
              <a:t>Gegennarrative</a:t>
            </a:r>
            <a:r>
              <a:rPr lang="en-US" sz="1000" kern="1200" baseline="0" dirty="0" smtClean="0">
                <a:solidFill>
                  <a:schemeClr val="tx1"/>
                </a:solidFill>
                <a:effectLst/>
                <a:latin typeface="+mn-lt"/>
                <a:ea typeface="+mn-ea"/>
                <a:cs typeface="+mn-cs"/>
              </a:rPr>
              <a:t> und alternative </a:t>
            </a:r>
            <a:r>
              <a:rPr lang="en-US" sz="1000" kern="1200" baseline="0" dirty="0" err="1" smtClean="0">
                <a:solidFill>
                  <a:schemeClr val="tx1"/>
                </a:solidFill>
                <a:effectLst/>
                <a:latin typeface="+mn-lt"/>
                <a:ea typeface="+mn-ea"/>
                <a:cs typeface="+mn-cs"/>
              </a:rPr>
              <a:t>N</a:t>
            </a:r>
            <a:r>
              <a:rPr lang="en-US" sz="1000" kern="1200" dirty="0" err="1" smtClean="0">
                <a:solidFill>
                  <a:schemeClr val="tx1"/>
                </a:solidFill>
                <a:effectLst/>
                <a:latin typeface="+mn-lt"/>
                <a:ea typeface="+mn-ea"/>
                <a:cs typeface="+mn-cs"/>
              </a:rPr>
              <a:t>arrativen</a:t>
            </a:r>
            <a:r>
              <a:rPr lang="en-US" sz="1000" kern="1200" dirty="0" smtClean="0">
                <a:solidFill>
                  <a:schemeClr val="tx1"/>
                </a:solidFill>
                <a:effectLst/>
                <a:latin typeface="+mn-lt"/>
                <a:ea typeface="+mn-ea"/>
                <a:cs typeface="+mn-cs"/>
              </a:rPr>
              <a:t> </a:t>
            </a:r>
            <a:r>
              <a:rPr lang="en-US" sz="1000" kern="1200" dirty="0">
                <a:solidFill>
                  <a:schemeClr val="tx1"/>
                </a:solidFill>
                <a:effectLst/>
                <a:latin typeface="+mn-lt"/>
                <a:ea typeface="+mn-ea"/>
                <a:cs typeface="+mn-cs"/>
              </a:rPr>
              <a:t>online</a:t>
            </a:r>
            <a:endParaRPr lang="nl-NL" sz="1000" kern="1200" dirty="0">
              <a:solidFill>
                <a:schemeClr val="tx1"/>
              </a:solidFill>
              <a:effectLst/>
              <a:latin typeface="+mn-lt"/>
              <a:ea typeface="+mn-ea"/>
              <a:cs typeface="+mn-cs"/>
            </a:endParaRPr>
          </a:p>
          <a:p>
            <a:pPr marL="0" lvl="0" indent="0">
              <a:buFont typeface="Arial" panose="020B0604020202020204" pitchFamily="34" charset="0"/>
              <a:buNone/>
            </a:pPr>
            <a:endParaRPr lang="nl-NL" sz="1000" b="1" kern="1200" dirty="0">
              <a:solidFill>
                <a:schemeClr val="tx1"/>
              </a:solidFill>
              <a:effectLst/>
              <a:latin typeface="+mn-lt"/>
              <a:ea typeface="+mn-ea"/>
              <a:cs typeface="+mn-cs"/>
            </a:endParaRPr>
          </a:p>
          <a:p>
            <a:pPr marL="0" lvl="0" indent="0">
              <a:buFont typeface="Arial" panose="020B0604020202020204" pitchFamily="34" charset="0"/>
              <a:buNone/>
            </a:pPr>
            <a:r>
              <a:rPr lang="en-US" sz="1000" b="1" kern="1200" dirty="0" err="1" smtClean="0">
                <a:solidFill>
                  <a:schemeClr val="tx1"/>
                </a:solidFill>
                <a:effectLst/>
                <a:latin typeface="+mn-lt"/>
                <a:ea typeface="+mn-ea"/>
                <a:cs typeface="+mn-cs"/>
              </a:rPr>
              <a:t>Wie</a:t>
            </a:r>
            <a:r>
              <a:rPr lang="en-US" sz="1000" b="1" kern="1200" dirty="0" smtClean="0">
                <a:solidFill>
                  <a:schemeClr val="tx1"/>
                </a:solidFill>
                <a:effectLst/>
                <a:latin typeface="+mn-lt"/>
                <a:ea typeface="+mn-ea"/>
                <a:cs typeface="+mn-cs"/>
              </a:rPr>
              <a:t> man seine</a:t>
            </a:r>
            <a:r>
              <a:rPr lang="en-US" sz="1000" b="1" kern="1200" baseline="0" dirty="0" smtClean="0">
                <a:solidFill>
                  <a:schemeClr val="tx1"/>
                </a:solidFill>
                <a:effectLst/>
                <a:latin typeface="+mn-lt"/>
                <a:ea typeface="+mn-ea"/>
                <a:cs typeface="+mn-cs"/>
              </a:rPr>
              <a:t> </a:t>
            </a:r>
            <a:r>
              <a:rPr lang="en-US" sz="1000" b="1" kern="1200" baseline="0" dirty="0" err="1" smtClean="0">
                <a:solidFill>
                  <a:schemeClr val="tx1"/>
                </a:solidFill>
                <a:effectLst/>
                <a:latin typeface="+mn-lt"/>
                <a:ea typeface="+mn-ea"/>
                <a:cs typeface="+mn-cs"/>
              </a:rPr>
              <a:t>eigene</a:t>
            </a:r>
            <a:r>
              <a:rPr lang="en-US" sz="1000" b="1" kern="1200" baseline="0" dirty="0" smtClean="0">
                <a:solidFill>
                  <a:schemeClr val="tx1"/>
                </a:solidFill>
                <a:effectLst/>
                <a:latin typeface="+mn-lt"/>
                <a:ea typeface="+mn-ea"/>
                <a:cs typeface="+mn-cs"/>
              </a:rPr>
              <a:t> </a:t>
            </a:r>
            <a:r>
              <a:rPr lang="en-US" sz="1000" b="1" kern="1200" dirty="0" smtClean="0">
                <a:solidFill>
                  <a:schemeClr val="tx1"/>
                </a:solidFill>
                <a:effectLst/>
                <a:latin typeface="+mn-lt"/>
                <a:ea typeface="+mn-ea"/>
                <a:cs typeface="+mn-cs"/>
              </a:rPr>
              <a:t>C/A </a:t>
            </a:r>
            <a:r>
              <a:rPr lang="en-US" sz="1000" b="1" kern="1200" dirty="0" err="1" smtClean="0">
                <a:solidFill>
                  <a:schemeClr val="tx1"/>
                </a:solidFill>
                <a:effectLst/>
                <a:latin typeface="+mn-lt"/>
                <a:ea typeface="+mn-ea"/>
                <a:cs typeface="+mn-cs"/>
              </a:rPr>
              <a:t>Onlinestrategie</a:t>
            </a:r>
            <a:r>
              <a:rPr lang="en-US" sz="1000" b="1" kern="1200" dirty="0" smtClean="0">
                <a:solidFill>
                  <a:schemeClr val="tx1"/>
                </a:solidFill>
                <a:effectLst/>
                <a:latin typeface="+mn-lt"/>
                <a:ea typeface="+mn-ea"/>
                <a:cs typeface="+mn-cs"/>
              </a:rPr>
              <a:t> </a:t>
            </a:r>
            <a:r>
              <a:rPr lang="en-US" sz="1000" b="1" kern="1200" dirty="0" err="1" smtClean="0">
                <a:solidFill>
                  <a:schemeClr val="tx1"/>
                </a:solidFill>
                <a:effectLst/>
                <a:latin typeface="+mn-lt"/>
                <a:ea typeface="+mn-ea"/>
                <a:cs typeface="+mn-cs"/>
              </a:rPr>
              <a:t>entwickelt</a:t>
            </a:r>
            <a:endParaRPr lang="nl-N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err="1" smtClean="0">
                <a:solidFill>
                  <a:schemeClr val="tx1"/>
                </a:solidFill>
                <a:effectLst/>
                <a:latin typeface="+mn-lt"/>
                <a:ea typeface="+mn-ea"/>
                <a:cs typeface="+mn-cs"/>
              </a:rPr>
              <a:t>Durchführung</a:t>
            </a:r>
            <a:r>
              <a:rPr lang="en-US" sz="1000" kern="1200" baseline="0" dirty="0" smtClean="0">
                <a:solidFill>
                  <a:schemeClr val="tx1"/>
                </a:solidFill>
                <a:effectLst/>
                <a:latin typeface="+mn-lt"/>
                <a:ea typeface="+mn-ea"/>
                <a:cs typeface="+mn-cs"/>
              </a:rPr>
              <a:t> von </a:t>
            </a:r>
            <a:r>
              <a:rPr lang="en-US" sz="1000" kern="1200" dirty="0" smtClean="0">
                <a:solidFill>
                  <a:schemeClr val="tx1"/>
                </a:solidFill>
                <a:effectLst/>
                <a:latin typeface="+mn-lt"/>
                <a:ea typeface="+mn-ea"/>
                <a:cs typeface="+mn-cs"/>
              </a:rPr>
              <a:t>Online-</a:t>
            </a:r>
            <a:r>
              <a:rPr lang="en-US" sz="1000" kern="1200" dirty="0" err="1" smtClean="0">
                <a:solidFill>
                  <a:schemeClr val="tx1"/>
                </a:solidFill>
                <a:effectLst/>
                <a:latin typeface="+mn-lt"/>
                <a:ea typeface="+mn-ea"/>
                <a:cs typeface="+mn-cs"/>
              </a:rPr>
              <a:t>Kampagnen</a:t>
            </a:r>
            <a:endParaRPr lang="nl-N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err="1" smtClean="0">
                <a:solidFill>
                  <a:schemeClr val="tx1"/>
                </a:solidFill>
                <a:effectLst/>
                <a:latin typeface="+mn-lt"/>
                <a:ea typeface="+mn-ea"/>
                <a:cs typeface="+mn-cs"/>
              </a:rPr>
              <a:t>Kommunikationsstrategien</a:t>
            </a:r>
            <a:endParaRPr lang="nl-N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err="1" smtClean="0">
                <a:solidFill>
                  <a:schemeClr val="tx1"/>
                </a:solidFill>
                <a:effectLst/>
                <a:latin typeface="+mn-lt"/>
                <a:ea typeface="+mn-ea"/>
                <a:cs typeface="+mn-cs"/>
              </a:rPr>
              <a:t>Sich</a:t>
            </a:r>
            <a:r>
              <a:rPr lang="en-US" sz="1000" kern="1200" dirty="0" smtClean="0">
                <a:solidFill>
                  <a:schemeClr val="tx1"/>
                </a:solidFill>
                <a:effectLst/>
                <a:latin typeface="+mn-lt"/>
                <a:ea typeface="+mn-ea"/>
                <a:cs typeface="+mn-cs"/>
              </a:rPr>
              <a:t> online </a:t>
            </a:r>
            <a:r>
              <a:rPr lang="en-US" sz="1000" kern="1200" dirty="0" err="1" smtClean="0">
                <a:solidFill>
                  <a:schemeClr val="tx1"/>
                </a:solidFill>
                <a:effectLst/>
                <a:latin typeface="+mn-lt"/>
                <a:ea typeface="+mn-ea"/>
                <a:cs typeface="+mn-cs"/>
              </a:rPr>
              <a:t>miteinander</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verbinden</a:t>
            </a:r>
            <a:r>
              <a:rPr lang="en-US" sz="1000" kern="1200" dirty="0" smtClean="0">
                <a:solidFill>
                  <a:schemeClr val="tx1"/>
                </a:solidFill>
                <a:effectLst/>
                <a:latin typeface="+mn-lt"/>
                <a:ea typeface="+mn-ea"/>
                <a:cs typeface="+mn-cs"/>
              </a:rPr>
              <a:t> </a:t>
            </a:r>
            <a:r>
              <a:rPr lang="en-US" sz="1000" kern="1200" dirty="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sich</a:t>
            </a:r>
            <a:r>
              <a:rPr lang="en-US" sz="1000" kern="1200" dirty="0" smtClean="0">
                <a:solidFill>
                  <a:schemeClr val="tx1"/>
                </a:solidFill>
                <a:effectLst/>
                <a:latin typeface="+mn-lt"/>
                <a:ea typeface="+mn-ea"/>
                <a:cs typeface="+mn-cs"/>
              </a:rPr>
              <a:t> offline </a:t>
            </a:r>
            <a:r>
              <a:rPr lang="en-US" sz="1000" kern="1200" dirty="0" err="1" smtClean="0">
                <a:solidFill>
                  <a:schemeClr val="tx1"/>
                </a:solidFill>
                <a:effectLst/>
                <a:latin typeface="+mn-lt"/>
                <a:ea typeface="+mn-ea"/>
                <a:cs typeface="+mn-cs"/>
              </a:rPr>
              <a:t>engagieren</a:t>
            </a:r>
            <a:endParaRPr lang="nl-N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err="1" smtClean="0">
                <a:solidFill>
                  <a:schemeClr val="tx1"/>
                </a:solidFill>
                <a:effectLst/>
                <a:latin typeface="+mn-lt"/>
                <a:ea typeface="+mn-ea"/>
                <a:cs typeface="+mn-cs"/>
              </a:rPr>
              <a:t>Welches</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Ziel</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wird</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verfolgt</a:t>
            </a:r>
            <a:r>
              <a:rPr lang="en-US" sz="1000" kern="1200" dirty="0" smtClean="0">
                <a:solidFill>
                  <a:schemeClr val="tx1"/>
                </a:solidFill>
                <a:effectLst/>
                <a:latin typeface="+mn-lt"/>
                <a:ea typeface="+mn-ea"/>
                <a:cs typeface="+mn-cs"/>
              </a:rPr>
              <a:t>?</a:t>
            </a:r>
            <a:endParaRPr lang="nl-N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err="1" smtClean="0">
                <a:solidFill>
                  <a:schemeClr val="tx1"/>
                </a:solidFill>
                <a:effectLst/>
                <a:latin typeface="+mn-lt"/>
                <a:ea typeface="+mn-ea"/>
                <a:cs typeface="+mn-cs"/>
              </a:rPr>
              <a:t>Wer</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ist</a:t>
            </a:r>
            <a:r>
              <a:rPr lang="en-US" sz="1000" kern="1200" dirty="0" smtClean="0">
                <a:solidFill>
                  <a:schemeClr val="tx1"/>
                </a:solidFill>
                <a:effectLst/>
                <a:latin typeface="+mn-lt"/>
                <a:ea typeface="+mn-ea"/>
                <a:cs typeface="+mn-cs"/>
              </a:rPr>
              <a:t> das </a:t>
            </a:r>
            <a:r>
              <a:rPr lang="en-US" sz="1000" kern="1200" dirty="0" err="1" smtClean="0">
                <a:solidFill>
                  <a:schemeClr val="tx1"/>
                </a:solidFill>
                <a:effectLst/>
                <a:latin typeface="+mn-lt"/>
                <a:ea typeface="+mn-ea"/>
                <a:cs typeface="+mn-cs"/>
              </a:rPr>
              <a:t>Zielpublikum</a:t>
            </a:r>
            <a:r>
              <a:rPr lang="en-US" sz="1000" kern="1200" dirty="0" smtClean="0">
                <a:solidFill>
                  <a:schemeClr val="tx1"/>
                </a:solidFill>
                <a:effectLst/>
                <a:latin typeface="+mn-lt"/>
                <a:ea typeface="+mn-ea"/>
                <a:cs typeface="+mn-cs"/>
              </a:rPr>
              <a:t>?</a:t>
            </a:r>
            <a:endParaRPr lang="nl-N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Was </a:t>
            </a:r>
            <a:r>
              <a:rPr lang="en-US" sz="1000" kern="1200" dirty="0" err="1" smtClean="0">
                <a:solidFill>
                  <a:schemeClr val="tx1"/>
                </a:solidFill>
                <a:effectLst/>
                <a:latin typeface="+mn-lt"/>
                <a:ea typeface="+mn-ea"/>
                <a:cs typeface="+mn-cs"/>
              </a:rPr>
              <a:t>ist</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Ihre</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Botschaft</a:t>
            </a:r>
            <a:r>
              <a:rPr lang="en-US" sz="1000" kern="1200" dirty="0" smtClean="0">
                <a:solidFill>
                  <a:schemeClr val="tx1"/>
                </a:solidFill>
                <a:effectLst/>
                <a:latin typeface="+mn-lt"/>
                <a:ea typeface="+mn-ea"/>
                <a:cs typeface="+mn-cs"/>
              </a:rPr>
              <a:t>?</a:t>
            </a:r>
            <a:endParaRPr lang="nl-N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err="1" smtClean="0">
                <a:solidFill>
                  <a:schemeClr val="tx1"/>
                </a:solidFill>
                <a:effectLst/>
                <a:latin typeface="+mn-lt"/>
                <a:ea typeface="+mn-ea"/>
                <a:cs typeface="+mn-cs"/>
              </a:rPr>
              <a:t>Wer</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ist</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der</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Überbringer</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der</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Botschaft</a:t>
            </a:r>
            <a:r>
              <a:rPr lang="en-US" sz="1000" kern="1200" dirty="0" smtClean="0">
                <a:solidFill>
                  <a:schemeClr val="tx1"/>
                </a:solidFill>
                <a:effectLst/>
                <a:latin typeface="+mn-lt"/>
                <a:ea typeface="+mn-ea"/>
                <a:cs typeface="+mn-cs"/>
              </a:rPr>
              <a:t>?</a:t>
            </a:r>
            <a:endParaRPr lang="nl-N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err="1" smtClean="0">
                <a:solidFill>
                  <a:schemeClr val="tx1"/>
                </a:solidFill>
                <a:effectLst/>
                <a:latin typeface="+mn-lt"/>
                <a:ea typeface="+mn-ea"/>
                <a:cs typeface="+mn-cs"/>
              </a:rPr>
              <a:t>Drei</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Kampagnenvorlagen</a:t>
            </a:r>
            <a:endParaRPr lang="nl-NL" sz="1000" kern="1200" dirty="0">
              <a:solidFill>
                <a:schemeClr val="tx1"/>
              </a:solidFill>
              <a:effectLst/>
              <a:latin typeface="+mn-lt"/>
              <a:ea typeface="+mn-ea"/>
              <a:cs typeface="+mn-cs"/>
            </a:endParaRPr>
          </a:p>
          <a:p>
            <a:pPr marL="0" indent="0">
              <a:buFont typeface="Arial" panose="020B0604020202020204" pitchFamily="34" charset="0"/>
              <a:buNone/>
            </a:pPr>
            <a:endParaRPr lang="en-US" sz="1000" b="1" kern="1200" dirty="0">
              <a:solidFill>
                <a:schemeClr val="tx1"/>
              </a:solidFill>
              <a:effectLst/>
              <a:latin typeface="+mn-lt"/>
              <a:ea typeface="+mn-ea"/>
              <a:cs typeface="+mn-cs"/>
            </a:endParaRPr>
          </a:p>
          <a:p>
            <a:pPr marL="0" indent="0">
              <a:buFont typeface="Arial" panose="020B0604020202020204" pitchFamily="34" charset="0"/>
              <a:buNone/>
            </a:pPr>
            <a:r>
              <a:rPr lang="en-US" sz="1000" b="1" kern="1200" dirty="0" err="1" smtClean="0">
                <a:solidFill>
                  <a:schemeClr val="tx1"/>
                </a:solidFill>
                <a:effectLst/>
                <a:latin typeface="+mn-lt"/>
                <a:ea typeface="+mn-ea"/>
                <a:cs typeface="+mn-cs"/>
              </a:rPr>
              <a:t>Wie</a:t>
            </a:r>
            <a:r>
              <a:rPr lang="en-US" sz="1000" b="1" kern="1200" smtClean="0">
                <a:solidFill>
                  <a:schemeClr val="tx1"/>
                </a:solidFill>
                <a:effectLst/>
                <a:latin typeface="+mn-lt"/>
                <a:ea typeface="+mn-ea"/>
                <a:cs typeface="+mn-cs"/>
              </a:rPr>
              <a:t> </a:t>
            </a:r>
            <a:r>
              <a:rPr lang="en-US" sz="1000" b="1" kern="1200" smtClean="0">
                <a:solidFill>
                  <a:schemeClr val="tx1"/>
                </a:solidFill>
                <a:effectLst/>
                <a:latin typeface="+mn-lt"/>
                <a:ea typeface="+mn-ea"/>
                <a:cs typeface="+mn-cs"/>
              </a:rPr>
              <a:t>„online“ </a:t>
            </a:r>
            <a:r>
              <a:rPr lang="en-US" sz="1000" b="1" kern="1200" dirty="0" err="1" smtClean="0">
                <a:solidFill>
                  <a:schemeClr val="tx1"/>
                </a:solidFill>
                <a:effectLst/>
                <a:latin typeface="+mn-lt"/>
                <a:ea typeface="+mn-ea"/>
                <a:cs typeface="+mn-cs"/>
              </a:rPr>
              <a:t>funktioniert</a:t>
            </a:r>
            <a:endParaRPr lang="nl-N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Von </a:t>
            </a:r>
            <a:r>
              <a:rPr lang="en-US" sz="1000" kern="1200" dirty="0" err="1" smtClean="0">
                <a:solidFill>
                  <a:schemeClr val="tx1"/>
                </a:solidFill>
                <a:effectLst/>
                <a:latin typeface="+mn-lt"/>
                <a:ea typeface="+mn-ea"/>
                <a:cs typeface="+mn-cs"/>
              </a:rPr>
              <a:t>der</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Strategie</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zum</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Betrieb</a:t>
            </a:r>
            <a:endParaRPr lang="nl-N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Online = </a:t>
            </a:r>
            <a:r>
              <a:rPr lang="en-US" sz="1000" kern="1200" dirty="0" err="1" smtClean="0">
                <a:solidFill>
                  <a:schemeClr val="tx1"/>
                </a:solidFill>
                <a:effectLst/>
                <a:latin typeface="+mn-lt"/>
                <a:ea typeface="+mn-ea"/>
                <a:cs typeface="+mn-cs"/>
              </a:rPr>
              <a:t>dynamischer</a:t>
            </a:r>
            <a:r>
              <a:rPr lang="en-US" sz="1000" kern="1200" dirty="0" smtClean="0">
                <a:solidFill>
                  <a:schemeClr val="tx1"/>
                </a:solidFill>
                <a:effectLst/>
                <a:latin typeface="+mn-lt"/>
                <a:ea typeface="+mn-ea"/>
                <a:cs typeface="+mn-cs"/>
              </a:rPr>
              <a:t> Dialog</a:t>
            </a:r>
            <a:endParaRPr lang="nl-N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err="1" smtClean="0">
                <a:solidFill>
                  <a:schemeClr val="tx1"/>
                </a:solidFill>
                <a:effectLst/>
                <a:latin typeface="+mn-lt"/>
                <a:ea typeface="+mn-ea"/>
                <a:cs typeface="+mn-cs"/>
              </a:rPr>
              <a:t>Wie</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können</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Sie</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eine</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Verhaltensänderung</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bewirken</a:t>
            </a:r>
            <a:r>
              <a:rPr lang="en-US" sz="1000" kern="1200" dirty="0" smtClean="0">
                <a:solidFill>
                  <a:schemeClr val="tx1"/>
                </a:solidFill>
                <a:effectLst/>
                <a:latin typeface="+mn-lt"/>
                <a:ea typeface="+mn-ea"/>
                <a:cs typeface="+mn-cs"/>
              </a:rPr>
              <a:t>?</a:t>
            </a:r>
            <a:endParaRPr lang="nl-N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err="1" smtClean="0">
                <a:solidFill>
                  <a:schemeClr val="tx1"/>
                </a:solidFill>
                <a:effectLst/>
                <a:latin typeface="+mn-lt"/>
                <a:ea typeface="+mn-ea"/>
                <a:cs typeface="+mn-cs"/>
              </a:rPr>
              <a:t>Drei</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große</a:t>
            </a:r>
            <a:r>
              <a:rPr lang="en-US" sz="1000" kern="1200" baseline="0" dirty="0" smtClean="0">
                <a:solidFill>
                  <a:schemeClr val="tx1"/>
                </a:solidFill>
                <a:effectLst/>
                <a:latin typeface="+mn-lt"/>
                <a:ea typeface="+mn-ea"/>
                <a:cs typeface="+mn-cs"/>
              </a:rPr>
              <a:t> S</a:t>
            </a:r>
            <a:r>
              <a:rPr lang="en-US" sz="1000" kern="1200" dirty="0" smtClean="0">
                <a:solidFill>
                  <a:schemeClr val="tx1"/>
                </a:solidFill>
                <a:effectLst/>
                <a:latin typeface="+mn-lt"/>
                <a:ea typeface="+mn-ea"/>
                <a:cs typeface="+mn-cs"/>
              </a:rPr>
              <a:t>ocial Media </a:t>
            </a:r>
            <a:r>
              <a:rPr lang="en-US" sz="1000" kern="1200" dirty="0" err="1" smtClean="0">
                <a:solidFill>
                  <a:schemeClr val="tx1"/>
                </a:solidFill>
                <a:effectLst/>
                <a:latin typeface="+mn-lt"/>
                <a:ea typeface="+mn-ea"/>
                <a:cs typeface="+mn-cs"/>
              </a:rPr>
              <a:t>Plattformen</a:t>
            </a:r>
            <a:endParaRPr lang="nl-N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smtClean="0">
                <a:solidFill>
                  <a:schemeClr val="tx1"/>
                </a:solidFill>
                <a:effectLst/>
                <a:latin typeface="+mn-lt"/>
                <a:ea typeface="+mn-ea"/>
                <a:cs typeface="+mn-cs"/>
              </a:rPr>
              <a:t>Sind </a:t>
            </a:r>
            <a:r>
              <a:rPr lang="en-US" sz="1000" kern="1200" dirty="0" err="1" smtClean="0">
                <a:solidFill>
                  <a:schemeClr val="tx1"/>
                </a:solidFill>
                <a:effectLst/>
                <a:latin typeface="+mn-lt"/>
                <a:ea typeface="+mn-ea"/>
                <a:cs typeface="+mn-cs"/>
              </a:rPr>
              <a:t>Sie</a:t>
            </a:r>
            <a:r>
              <a:rPr lang="en-US" sz="1000" kern="1200" dirty="0" smtClean="0">
                <a:solidFill>
                  <a:schemeClr val="tx1"/>
                </a:solidFill>
                <a:effectLst/>
                <a:latin typeface="+mn-lt"/>
                <a:ea typeface="+mn-ea"/>
                <a:cs typeface="+mn-cs"/>
              </a:rPr>
              <a:t> auf </a:t>
            </a:r>
            <a:r>
              <a:rPr lang="en-US" sz="1000" kern="1200" dirty="0" err="1" smtClean="0">
                <a:solidFill>
                  <a:schemeClr val="tx1"/>
                </a:solidFill>
                <a:effectLst/>
                <a:latin typeface="+mn-lt"/>
                <a:ea typeface="+mn-ea"/>
                <a:cs typeface="+mn-cs"/>
              </a:rPr>
              <a:t>dem</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richtigen</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Weg</a:t>
            </a:r>
            <a:r>
              <a:rPr lang="en-US" sz="1000" kern="1200" dirty="0" smtClean="0">
                <a:solidFill>
                  <a:schemeClr val="tx1"/>
                </a:solidFill>
                <a:effectLst/>
                <a:latin typeface="+mn-lt"/>
                <a:ea typeface="+mn-ea"/>
                <a:cs typeface="+mn-cs"/>
              </a:rPr>
              <a:t>?</a:t>
            </a:r>
            <a:endParaRPr lang="nl-N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err="1" smtClean="0">
                <a:solidFill>
                  <a:schemeClr val="tx1"/>
                </a:solidFill>
                <a:effectLst/>
                <a:latin typeface="+mn-lt"/>
                <a:ea typeface="+mn-ea"/>
                <a:cs typeface="+mn-cs"/>
              </a:rPr>
              <a:t>Hassrede</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im</a:t>
            </a:r>
            <a:r>
              <a:rPr lang="en-US" sz="1000" kern="1200" baseline="0" dirty="0" smtClean="0">
                <a:solidFill>
                  <a:schemeClr val="tx1"/>
                </a:solidFill>
                <a:effectLst/>
                <a:latin typeface="+mn-lt"/>
                <a:ea typeface="+mn-ea"/>
                <a:cs typeface="+mn-cs"/>
              </a:rPr>
              <a:t> Internet</a:t>
            </a:r>
            <a:r>
              <a:rPr lang="en-US" sz="1000" kern="1200" dirty="0" smtClean="0">
                <a:solidFill>
                  <a:schemeClr val="tx1"/>
                </a:solidFill>
                <a:effectLst/>
                <a:latin typeface="+mn-lt"/>
                <a:ea typeface="+mn-ea"/>
                <a:cs typeface="+mn-cs"/>
              </a:rPr>
              <a:t>: Was</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ist</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zu</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tun</a:t>
            </a:r>
            <a:r>
              <a:rPr lang="en-US" sz="1000" kern="1200" dirty="0" smtClean="0">
                <a:solidFill>
                  <a:schemeClr val="tx1"/>
                </a:solidFill>
                <a:effectLst/>
                <a:latin typeface="+mn-lt"/>
                <a:ea typeface="+mn-ea"/>
                <a:cs typeface="+mn-cs"/>
              </a:rPr>
              <a:t>?</a:t>
            </a:r>
            <a:endParaRPr lang="nl-N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Tools, </a:t>
            </a:r>
            <a:r>
              <a:rPr lang="en-US" sz="1000" kern="1200" dirty="0" err="1" smtClean="0">
                <a:solidFill>
                  <a:schemeClr val="tx1"/>
                </a:solidFill>
                <a:effectLst/>
                <a:latin typeface="+mn-lt"/>
                <a:ea typeface="+mn-ea"/>
                <a:cs typeface="+mn-cs"/>
              </a:rPr>
              <a:t>Handbücher</a:t>
            </a:r>
            <a:r>
              <a:rPr lang="en-US" sz="1000" kern="1200" dirty="0" smtClean="0">
                <a:solidFill>
                  <a:schemeClr val="tx1"/>
                </a:solidFill>
                <a:effectLst/>
                <a:latin typeface="+mn-lt"/>
                <a:ea typeface="+mn-ea"/>
                <a:cs typeface="+mn-cs"/>
              </a:rPr>
              <a:t>, Tutorials</a:t>
            </a:r>
            <a:endParaRPr lang="nl-NL" sz="1000" kern="1200" dirty="0">
              <a:solidFill>
                <a:schemeClr val="tx1"/>
              </a:solidFill>
              <a:effectLst/>
              <a:latin typeface="+mn-lt"/>
              <a:ea typeface="+mn-ea"/>
              <a:cs typeface="+mn-cs"/>
            </a:endParaRPr>
          </a:p>
          <a:p>
            <a:pPr marL="0" indent="0">
              <a:buFont typeface="Arial" panose="020B0604020202020204" pitchFamily="34" charset="0"/>
              <a:buNone/>
            </a:pPr>
            <a:endParaRPr lang="en-US" sz="1000" b="1" kern="1200" dirty="0">
              <a:solidFill>
                <a:schemeClr val="tx1"/>
              </a:solidFill>
              <a:effectLst/>
              <a:latin typeface="+mn-lt"/>
              <a:ea typeface="+mn-ea"/>
              <a:cs typeface="+mn-cs"/>
            </a:endParaRPr>
          </a:p>
          <a:p>
            <a:pPr marL="0" indent="0">
              <a:buFont typeface="Arial" panose="020B0604020202020204" pitchFamily="34" charset="0"/>
              <a:buNone/>
            </a:pPr>
            <a:r>
              <a:rPr lang="en-US" sz="1000" b="1" kern="1200" dirty="0" err="1" smtClean="0">
                <a:solidFill>
                  <a:schemeClr val="tx1"/>
                </a:solidFill>
                <a:effectLst/>
                <a:latin typeface="+mn-lt"/>
                <a:ea typeface="+mn-ea"/>
                <a:cs typeface="+mn-cs"/>
              </a:rPr>
              <a:t>Aufbau</a:t>
            </a:r>
            <a:r>
              <a:rPr lang="en-US" sz="1000" b="1" kern="1200" dirty="0" smtClean="0">
                <a:solidFill>
                  <a:schemeClr val="tx1"/>
                </a:solidFill>
                <a:effectLst/>
                <a:latin typeface="+mn-lt"/>
                <a:ea typeface="+mn-ea"/>
                <a:cs typeface="+mn-cs"/>
              </a:rPr>
              <a:t> von </a:t>
            </a:r>
            <a:r>
              <a:rPr lang="en-US" sz="1000" b="1" kern="1200" dirty="0" err="1" smtClean="0">
                <a:solidFill>
                  <a:schemeClr val="tx1"/>
                </a:solidFill>
                <a:effectLst/>
                <a:latin typeface="+mn-lt"/>
                <a:ea typeface="+mn-ea"/>
                <a:cs typeface="+mn-cs"/>
              </a:rPr>
              <a:t>Kapazitäten</a:t>
            </a:r>
            <a:endParaRPr lang="nl-N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err="1" smtClean="0">
                <a:solidFill>
                  <a:schemeClr val="tx1"/>
                </a:solidFill>
                <a:effectLst/>
                <a:latin typeface="+mn-lt"/>
                <a:ea typeface="+mn-ea"/>
                <a:cs typeface="+mn-cs"/>
              </a:rPr>
              <a:t>Vom</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Aufbau</a:t>
            </a:r>
            <a:r>
              <a:rPr lang="en-US" sz="1000" kern="1200" dirty="0" smtClean="0">
                <a:solidFill>
                  <a:schemeClr val="tx1"/>
                </a:solidFill>
                <a:effectLst/>
                <a:latin typeface="+mn-lt"/>
                <a:ea typeface="+mn-ea"/>
                <a:cs typeface="+mn-cs"/>
              </a:rPr>
              <a:t> von </a:t>
            </a:r>
            <a:r>
              <a:rPr lang="en-US" sz="1000" kern="1200" dirty="0" err="1" smtClean="0">
                <a:solidFill>
                  <a:schemeClr val="tx1"/>
                </a:solidFill>
                <a:effectLst/>
                <a:latin typeface="+mn-lt"/>
                <a:ea typeface="+mn-ea"/>
                <a:cs typeface="+mn-cs"/>
              </a:rPr>
              <a:t>Kapazitäten</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bis</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zur</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Handlungsaufforderung</a:t>
            </a:r>
            <a:endParaRPr lang="nl-N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a:solidFill>
                  <a:schemeClr val="tx1"/>
                </a:solidFill>
                <a:effectLst/>
                <a:latin typeface="+mn-lt"/>
                <a:ea typeface="+mn-ea"/>
                <a:cs typeface="+mn-cs"/>
              </a:rPr>
              <a:t>SWOT </a:t>
            </a:r>
            <a:r>
              <a:rPr lang="en-US" sz="1000" kern="1200" dirty="0" err="1" smtClean="0">
                <a:solidFill>
                  <a:schemeClr val="tx1"/>
                </a:solidFill>
                <a:effectLst/>
                <a:latin typeface="+mn-lt"/>
                <a:ea typeface="+mn-ea"/>
                <a:cs typeface="+mn-cs"/>
              </a:rPr>
              <a:t>Analyse</a:t>
            </a:r>
            <a:endParaRPr lang="nl-NL"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000" kern="1200" dirty="0" err="1" smtClean="0">
                <a:solidFill>
                  <a:schemeClr val="tx1"/>
                </a:solidFill>
                <a:effectLst/>
                <a:latin typeface="+mn-lt"/>
                <a:ea typeface="+mn-ea"/>
                <a:cs typeface="+mn-cs"/>
              </a:rPr>
              <a:t>Zusammenarbeit</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mit</a:t>
            </a:r>
            <a:r>
              <a:rPr lang="en-US" sz="1000" kern="1200" dirty="0" smtClean="0">
                <a:solidFill>
                  <a:schemeClr val="tx1"/>
                </a:solidFill>
                <a:effectLst/>
                <a:latin typeface="+mn-lt"/>
                <a:ea typeface="+mn-ea"/>
                <a:cs typeface="+mn-cs"/>
              </a:rPr>
              <a:t> CSO und</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M</a:t>
            </a:r>
            <a:r>
              <a:rPr lang="en-US" sz="1000" kern="1200" dirty="0" err="1" smtClean="0">
                <a:solidFill>
                  <a:schemeClr val="tx1"/>
                </a:solidFill>
                <a:effectLst/>
                <a:latin typeface="+mn-lt"/>
                <a:ea typeface="+mn-ea"/>
                <a:cs typeface="+mn-cs"/>
              </a:rPr>
              <a:t>arketingagenturen</a:t>
            </a:r>
            <a:endParaRPr lang="nl-NL"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a:t>
            </a:fld>
            <a:endParaRPr lang="nl-NL"/>
          </a:p>
        </p:txBody>
      </p:sp>
    </p:spTree>
    <p:extLst>
      <p:ext uri="{BB962C8B-B14F-4D97-AF65-F5344CB8AC3E}">
        <p14:creationId xmlns:p14="http://schemas.microsoft.com/office/powerpoint/2010/main" xmlns="" val="16922801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de-DE" sz="1000" baseline="0" noProof="0" dirty="0" smtClean="0"/>
              <a:t>Jede</a:t>
            </a:r>
            <a:r>
              <a:rPr lang="de-DE" sz="1000" baseline="0" dirty="0" smtClean="0"/>
              <a:t> Kampagne dreht sich um eine Aufforderung zum Handeln. Sie möchten, dass Menschen etwas Bestimmtes tun oder damit </a:t>
            </a:r>
            <a:r>
              <a:rPr lang="de-DE" sz="1000" baseline="0" dirty="0" err="1" smtClean="0"/>
              <a:t>auffhören</a:t>
            </a:r>
            <a:r>
              <a:rPr lang="de-DE" sz="1000" baseline="0" dirty="0" smtClean="0"/>
              <a:t>. </a:t>
            </a:r>
          </a:p>
          <a:p>
            <a:pPr marL="628650" lvl="1" indent="-171450">
              <a:buFont typeface="Arial" panose="020B0604020202020204" pitchFamily="34" charset="0"/>
              <a:buChar char="•"/>
            </a:pPr>
            <a:r>
              <a:rPr lang="de-DE" sz="1000" kern="1200" dirty="0" smtClean="0">
                <a:solidFill>
                  <a:schemeClr val="tx1"/>
                </a:solidFill>
                <a:effectLst/>
                <a:latin typeface="+mn-lt"/>
                <a:ea typeface="+mn-ea"/>
                <a:cs typeface="+mn-cs"/>
              </a:rPr>
              <a:t>Wenn jemand sehr wütend/traurig</a:t>
            </a:r>
            <a:r>
              <a:rPr lang="de-DE" sz="1000" kern="1200" baseline="0" dirty="0" smtClean="0">
                <a:solidFill>
                  <a:schemeClr val="tx1"/>
                </a:solidFill>
                <a:effectLst/>
                <a:latin typeface="+mn-lt"/>
                <a:ea typeface="+mn-ea"/>
                <a:cs typeface="+mn-cs"/>
              </a:rPr>
              <a:t> darüber ist, dass Sunniten von Schiiten in Syrien getötet werden, oder Angst vor dem Flüchtlingsstrom haben, dann nützt ein einfaches „du hast unrecht, änder deine Meinung“ nichts</a:t>
            </a:r>
            <a:r>
              <a:rPr lang="de-DE" sz="1000" kern="1200" dirty="0" smtClean="0">
                <a:solidFill>
                  <a:schemeClr val="tx1"/>
                </a:solidFill>
                <a:effectLst/>
                <a:latin typeface="+mn-lt"/>
                <a:ea typeface="+mn-ea"/>
                <a:cs typeface="+mn-cs"/>
              </a:rPr>
              <a:t>. </a:t>
            </a:r>
          </a:p>
          <a:p>
            <a:pPr marL="628650" lvl="1" indent="-171450">
              <a:buFont typeface="Arial" panose="020B0604020202020204" pitchFamily="34" charset="0"/>
              <a:buChar char="•"/>
            </a:pPr>
            <a:r>
              <a:rPr lang="de-DE" sz="1000" kern="1200" dirty="0" smtClean="0">
                <a:solidFill>
                  <a:schemeClr val="tx1"/>
                </a:solidFill>
                <a:effectLst/>
                <a:latin typeface="+mn-lt"/>
                <a:ea typeface="+mn-ea"/>
                <a:cs typeface="+mn-cs"/>
              </a:rPr>
              <a:t>Die</a:t>
            </a:r>
            <a:r>
              <a:rPr lang="de-DE" sz="1000" kern="1200" baseline="0" dirty="0" smtClean="0">
                <a:solidFill>
                  <a:schemeClr val="tx1"/>
                </a:solidFill>
                <a:effectLst/>
                <a:latin typeface="+mn-lt"/>
                <a:ea typeface="+mn-ea"/>
                <a:cs typeface="+mn-cs"/>
              </a:rPr>
              <a:t> Aufforderung zum Handeln sollte dazu dienen, den Ärger/die Emotionen in etwas Produktives zu kanalisieren und den Personen, die man erreichen möchte, konkrete Handlungsalternativen aufzuzeigen</a:t>
            </a:r>
            <a:r>
              <a:rPr lang="de-DE" sz="1000" kern="1200" dirty="0" smtClean="0">
                <a:solidFill>
                  <a:schemeClr val="tx1"/>
                </a:solidFill>
                <a:effectLst/>
                <a:latin typeface="+mn-lt"/>
                <a:ea typeface="+mn-ea"/>
                <a:cs typeface="+mn-cs"/>
              </a:rPr>
              <a:t>.</a:t>
            </a:r>
          </a:p>
          <a:p>
            <a:pPr marL="628650" lvl="1" indent="-171450">
              <a:buFont typeface="Arial" panose="020B0604020202020204" pitchFamily="34" charset="0"/>
              <a:buChar char="•"/>
            </a:pPr>
            <a:r>
              <a:rPr lang="de-DE" sz="1000" kern="1200" dirty="0" smtClean="0">
                <a:solidFill>
                  <a:schemeClr val="tx1"/>
                </a:solidFill>
                <a:effectLst/>
                <a:latin typeface="+mn-lt"/>
                <a:ea typeface="+mn-ea"/>
                <a:cs typeface="+mn-cs"/>
              </a:rPr>
              <a:t>Es ist nicht einfach, diese konkreten Aktionen zu entwickeln,</a:t>
            </a:r>
            <a:r>
              <a:rPr lang="de-DE" sz="1000" kern="1200" baseline="0" dirty="0" smtClean="0">
                <a:solidFill>
                  <a:schemeClr val="tx1"/>
                </a:solidFill>
                <a:effectLst/>
                <a:latin typeface="+mn-lt"/>
                <a:ea typeface="+mn-ea"/>
                <a:cs typeface="+mn-cs"/>
              </a:rPr>
              <a:t> es ist aber wichtig, damit Ihre Kampagne einen Einfluss hat</a:t>
            </a:r>
            <a:r>
              <a:rPr lang="de-DE" sz="1000" kern="1200" dirty="0" smtClean="0">
                <a:solidFill>
                  <a:schemeClr val="tx1"/>
                </a:solidFill>
                <a:effectLst/>
                <a:latin typeface="+mn-lt"/>
                <a:ea typeface="+mn-ea"/>
                <a:cs typeface="+mn-cs"/>
              </a:rPr>
              <a:t>.</a:t>
            </a:r>
          </a:p>
          <a:p>
            <a:pPr marL="0" indent="0">
              <a:buFont typeface="Arial" panose="020B0604020202020204" pitchFamily="34" charset="0"/>
              <a:buNone/>
            </a:pPr>
            <a:endParaRPr lang="de-DE" sz="1000" baseline="0" dirty="0" smtClean="0"/>
          </a:p>
          <a:p>
            <a:pPr marL="171450" indent="-171450">
              <a:buFont typeface="Arial" panose="020B0604020202020204" pitchFamily="34" charset="0"/>
              <a:buChar char="•"/>
            </a:pPr>
            <a:r>
              <a:rPr lang="de-DE" sz="1000" baseline="0" dirty="0" smtClean="0"/>
              <a:t>Oft beginnt das Engagement online, etwa indem ein Post </a:t>
            </a:r>
            <a:r>
              <a:rPr lang="de-DE" sz="1000" baseline="0" dirty="0" err="1" smtClean="0"/>
              <a:t>weitergetweetet</a:t>
            </a:r>
            <a:r>
              <a:rPr lang="de-DE" sz="1000" baseline="0" dirty="0" smtClean="0"/>
              <a:t> wird oder auf </a:t>
            </a:r>
            <a:r>
              <a:rPr lang="de-DE" sz="1000" baseline="0" dirty="0" err="1" smtClean="0"/>
              <a:t>Facebook</a:t>
            </a:r>
            <a:r>
              <a:rPr lang="de-DE" sz="1000" baseline="0" dirty="0" smtClean="0"/>
              <a:t> </a:t>
            </a:r>
            <a:r>
              <a:rPr lang="de-DE" sz="1000" baseline="0" dirty="0" err="1" smtClean="0"/>
              <a:t>geliked</a:t>
            </a:r>
            <a:r>
              <a:rPr lang="de-DE" sz="1000" baseline="0" dirty="0" smtClean="0"/>
              <a:t> wird. </a:t>
            </a:r>
          </a:p>
          <a:p>
            <a:pPr marL="171450" indent="-171450">
              <a:buFont typeface="Arial" panose="020B0604020202020204" pitchFamily="34" charset="0"/>
              <a:buChar char="•"/>
            </a:pPr>
            <a:r>
              <a:rPr lang="de-DE" sz="1000" baseline="0" dirty="0" smtClean="0"/>
              <a:t>Manchmal entwickelt sich dies zu einer Teilnahme offline (Aktivitäten Ihrer Organisation oder Kontakte außerhalb des Internets).</a:t>
            </a:r>
          </a:p>
          <a:p>
            <a:pPr marL="0" indent="0">
              <a:buFont typeface="Arial" panose="020B0604020202020204" pitchFamily="34" charset="0"/>
              <a:buNone/>
            </a:pPr>
            <a:endParaRPr lang="de-DE" sz="1000" baseline="0" dirty="0" smtClean="0"/>
          </a:p>
          <a:p>
            <a:pPr marL="0" indent="0">
              <a:buFont typeface="Arial" panose="020B0604020202020204" pitchFamily="34" charset="0"/>
              <a:buNone/>
            </a:pPr>
            <a:r>
              <a:rPr lang="de-DE" sz="1000" baseline="0" dirty="0" smtClean="0"/>
              <a:t>Neben der Handlung, zu der Sie aufrufen, könnten Sie Reaktionen erhalten, die Sie nicht erwartet haben oder auch nicht wünschen. Jede Handlung online hat Folgen offline und es ist sehr wichtig, dies bereits beim Entwurf der Kampagnenstrategie zu berücksichtigen. Und zwar aus mindestens drei Gründen:</a:t>
            </a:r>
          </a:p>
          <a:p>
            <a:pPr marL="685800" lvl="1" indent="-228600">
              <a:buFont typeface="+mj-lt"/>
              <a:buAutoNum type="arabicPeriod"/>
            </a:pPr>
            <a:r>
              <a:rPr lang="de-DE" sz="1000" baseline="0" dirty="0" smtClean="0"/>
              <a:t>Erwünschte Reaktion</a:t>
            </a:r>
          </a:p>
          <a:p>
            <a:pPr marL="1143000" lvl="2" indent="-228600">
              <a:buFont typeface="Arial" panose="020B0604020202020204" pitchFamily="34" charset="0"/>
              <a:buChar char="•"/>
            </a:pPr>
            <a:r>
              <a:rPr lang="de-DE" sz="1000" baseline="0" dirty="0" smtClean="0"/>
              <a:t>Manche Menschen könnten auf Ihre Aufforderung zum Handeln positiv reagieren und auch in der realen Welt handeln wollen, wie etwa als Freiwilliger in Ihrer Organisation arbeiten, oder Unterstützung von Ihrer Organisation anfragen oder mehr Informationen. </a:t>
            </a:r>
          </a:p>
          <a:p>
            <a:pPr marL="1143000" lvl="2" indent="-228600">
              <a:buFont typeface="Arial" panose="020B0604020202020204" pitchFamily="34" charset="0"/>
              <a:buChar char="•"/>
            </a:pPr>
            <a:r>
              <a:rPr lang="de-DE" sz="1000" baseline="0" dirty="0" smtClean="0"/>
              <a:t>Ist Ihre Organisation darauf vorbereitet, auf solche Reaktionen zu antworten? </a:t>
            </a:r>
          </a:p>
          <a:p>
            <a:pPr marL="1143000" lvl="2" indent="-228600">
              <a:buFont typeface="Arial" panose="020B0604020202020204" pitchFamily="34" charset="0"/>
              <a:buChar char="•"/>
            </a:pPr>
            <a:r>
              <a:rPr lang="de-DE" sz="1000" baseline="0" dirty="0" smtClean="0"/>
              <a:t>Sitzt jemand am Telefon? </a:t>
            </a:r>
          </a:p>
          <a:p>
            <a:pPr marL="1143000" lvl="2" indent="-228600">
              <a:buFont typeface="Arial" panose="020B0604020202020204" pitchFamily="34" charset="0"/>
              <a:buChar char="•"/>
            </a:pPr>
            <a:r>
              <a:rPr lang="de-DE" sz="1000" baseline="0" dirty="0" smtClean="0"/>
              <a:t>Beantwortet jemand E-Mails oder </a:t>
            </a:r>
            <a:r>
              <a:rPr lang="de-DE" sz="1000" baseline="0" dirty="0" err="1" smtClean="0"/>
              <a:t>Facebook</a:t>
            </a:r>
            <a:r>
              <a:rPr lang="de-DE" sz="1000" baseline="0" dirty="0" smtClean="0"/>
              <a:t>-Posts?</a:t>
            </a:r>
          </a:p>
          <a:p>
            <a:pPr marL="685800" lvl="1" indent="-228600">
              <a:buFont typeface="+mj-lt"/>
              <a:buAutoNum type="arabicPeriod"/>
            </a:pPr>
            <a:r>
              <a:rPr lang="de-DE" sz="1000" baseline="0" dirty="0" smtClean="0"/>
              <a:t>Kritische oder negative Reaktion</a:t>
            </a:r>
          </a:p>
          <a:p>
            <a:pPr marL="1143000" lvl="2" indent="-228600">
              <a:buFont typeface="Arial" panose="020B0604020202020204" pitchFamily="34" charset="0"/>
              <a:buChar char="•"/>
            </a:pPr>
            <a:r>
              <a:rPr lang="de-DE" sz="1000" baseline="0" dirty="0" smtClean="0"/>
              <a:t>Verschiedene Gegner könnten auf Ihre Online-Bemühungen antworten, indem Ihre Posts kritisiert werden, </a:t>
            </a:r>
            <a:r>
              <a:rPr lang="de-DE" sz="1000" baseline="0" dirty="0" err="1" smtClean="0"/>
              <a:t>Hashtags</a:t>
            </a:r>
            <a:r>
              <a:rPr lang="de-DE" sz="1000" baseline="0" dirty="0" smtClean="0"/>
              <a:t> zweckentfremdet, kritische (falsche) Informationen über Ihre Organisation im Internet genannt werden usw.</a:t>
            </a:r>
          </a:p>
          <a:p>
            <a:pPr marL="1143000" lvl="2" indent="-228600">
              <a:buFont typeface="Arial" panose="020B0604020202020204" pitchFamily="34" charset="0"/>
              <a:buChar char="•"/>
            </a:pPr>
            <a:r>
              <a:rPr lang="de-DE" sz="1000" baseline="0" dirty="0" smtClean="0"/>
              <a:t>Wie gehen Sie mit dieser Art von Reaktionen um? </a:t>
            </a:r>
          </a:p>
          <a:p>
            <a:pPr marL="1143000" lvl="2" indent="-228600">
              <a:buFont typeface="Arial" panose="020B0604020202020204" pitchFamily="34" charset="0"/>
              <a:buChar char="•"/>
            </a:pPr>
            <a:r>
              <a:rPr lang="de-DE" sz="1000" baseline="0" dirty="0" smtClean="0"/>
              <a:t>Werden Sie auf Kommentare antworten oder diese ignorieren?</a:t>
            </a:r>
          </a:p>
          <a:p>
            <a:pPr marL="1143000" lvl="2" indent="-228600">
              <a:buFont typeface="Arial" panose="020B0604020202020204" pitchFamily="34" charset="0"/>
              <a:buChar char="•"/>
            </a:pPr>
            <a:r>
              <a:rPr lang="de-DE" sz="1000" baseline="0" dirty="0" smtClean="0"/>
              <a:t>Sind Ihre Fakten und Zahlen überprüft und richtig? Sind Sie in der Lage, alternative Fakten zu kontern? </a:t>
            </a:r>
          </a:p>
          <a:p>
            <a:pPr marL="1143000" lvl="2" indent="-228600">
              <a:buFont typeface="Arial" panose="020B0604020202020204" pitchFamily="34" charset="0"/>
              <a:buChar char="•"/>
            </a:pPr>
            <a:r>
              <a:rPr lang="de-DE" sz="1000" baseline="0" dirty="0" smtClean="0"/>
              <a:t>Werden Sie eine Diskussion beginnen oder werden Sie die Person blockieren? </a:t>
            </a:r>
          </a:p>
          <a:p>
            <a:pPr marL="1143000" lvl="2" indent="-228600">
              <a:buFont typeface="Arial" panose="020B0604020202020204" pitchFamily="34" charset="0"/>
              <a:buChar char="•"/>
            </a:pPr>
            <a:r>
              <a:rPr lang="de-DE" sz="1000" baseline="0" dirty="0" smtClean="0"/>
              <a:t>Haben Sie unterschiedliche Ansätze für Ihre Zielgruppe, ihre Umgebungen und Dritte, die keine Rolle in Ihren </a:t>
            </a:r>
            <a:r>
              <a:rPr lang="de-DE" sz="1000" baseline="0" dirty="0" err="1" smtClean="0"/>
              <a:t>Kampganenzielen</a:t>
            </a:r>
            <a:r>
              <a:rPr lang="de-DE" sz="1000" baseline="0" dirty="0" smtClean="0"/>
              <a:t> spielen?</a:t>
            </a:r>
          </a:p>
          <a:p>
            <a:pPr marL="685800" lvl="1" indent="-228600">
              <a:buFont typeface="+mj-lt"/>
              <a:buAutoNum type="arabicPeriod"/>
            </a:pPr>
            <a:r>
              <a:rPr lang="de-DE" sz="1000" baseline="0" dirty="0" smtClean="0"/>
              <a:t>Verbale und/oder körperliche Bedrohung/Gewalt</a:t>
            </a:r>
          </a:p>
          <a:p>
            <a:pPr marL="1143000" lvl="2" indent="-228600">
              <a:buFont typeface="Arial" panose="020B0604020202020204" pitchFamily="34" charset="0"/>
              <a:buChar char="•"/>
            </a:pPr>
            <a:r>
              <a:rPr lang="de-DE" sz="1000" baseline="0" dirty="0" smtClean="0"/>
              <a:t>In manchen Fällen kann Ihre Onlinepräsenz und Aktivität verbale und/oder körperliche Bedrohungen und/oder gewaltbereite Reaktionen hervorrufen.</a:t>
            </a:r>
          </a:p>
          <a:p>
            <a:pPr marL="1143000" lvl="2" indent="-228600">
              <a:buFont typeface="Arial" panose="020B0604020202020204" pitchFamily="34" charset="0"/>
              <a:buChar char="•"/>
            </a:pPr>
            <a:r>
              <a:rPr lang="de-DE" sz="1000" baseline="0" dirty="0" smtClean="0"/>
              <a:t>Können Sie eine Risikobewertung vor dem Start ihrer Kampagne durchführen?</a:t>
            </a:r>
          </a:p>
          <a:p>
            <a:pPr marL="1143000" lvl="2" indent="-228600">
              <a:buFont typeface="Arial" panose="020B0604020202020204" pitchFamily="34" charset="0"/>
              <a:buChar char="•"/>
            </a:pPr>
            <a:r>
              <a:rPr lang="de-DE" sz="1000" baseline="0" dirty="0" smtClean="0"/>
              <a:t>Wie bereiten Sie Ihre Mitarbeiter und Freiwillige vor?</a:t>
            </a:r>
          </a:p>
          <a:p>
            <a:pPr marL="1143000" lvl="2" indent="-228600">
              <a:buFont typeface="Arial" panose="020B0604020202020204" pitchFamily="34" charset="0"/>
              <a:buChar char="•"/>
            </a:pPr>
            <a:r>
              <a:rPr lang="de-DE" sz="1000" baseline="0" dirty="0" smtClean="0"/>
              <a:t>Sind Sie und Ihre Kollegen über das Internet auffindbar? Welche E-Mail-Adressen benutzen Sie? </a:t>
            </a:r>
          </a:p>
          <a:p>
            <a:pPr marL="1143000" lvl="2" indent="-228600">
              <a:buFont typeface="Arial" panose="020B0604020202020204" pitchFamily="34" charset="0"/>
              <a:buChar char="•"/>
            </a:pPr>
            <a:r>
              <a:rPr lang="de-DE" sz="1000" baseline="0" dirty="0" smtClean="0"/>
              <a:t>Welche Namen stehen hinter den </a:t>
            </a:r>
            <a:r>
              <a:rPr lang="de-DE" sz="1000" baseline="0" dirty="0" err="1" smtClean="0"/>
              <a:t>Facebook</a:t>
            </a:r>
            <a:r>
              <a:rPr lang="de-DE" sz="1000" baseline="0" dirty="0" smtClean="0"/>
              <a:t>- oder </a:t>
            </a:r>
            <a:r>
              <a:rPr lang="de-DE" sz="1000" baseline="0" dirty="0" err="1" smtClean="0"/>
              <a:t>Twitterkonten</a:t>
            </a:r>
            <a:r>
              <a:rPr lang="de-DE" sz="1000" baseline="0" dirty="0" smtClean="0"/>
              <a:t> Ihrer Organisation?</a:t>
            </a:r>
          </a:p>
          <a:p>
            <a:pPr marL="1143000" lvl="2" indent="-228600">
              <a:buFont typeface="Arial" panose="020B0604020202020204" pitchFamily="34" charset="0"/>
              <a:buChar char="•"/>
            </a:pPr>
            <a:r>
              <a:rPr lang="de-DE" sz="1000" baseline="0" dirty="0" smtClean="0"/>
              <a:t>Wissen Sie, wie man </a:t>
            </a:r>
            <a:r>
              <a:rPr lang="de-DE" sz="1000" baseline="0" dirty="0" err="1" smtClean="0"/>
              <a:t>Hassrede</a:t>
            </a:r>
            <a:r>
              <a:rPr lang="de-DE" sz="1000" baseline="0" dirty="0" smtClean="0"/>
              <a:t> meldet?</a:t>
            </a:r>
          </a:p>
          <a:p>
            <a:pPr marL="0" lvl="0" indent="0">
              <a:buFont typeface="Arial" panose="020B0604020202020204" pitchFamily="34" charset="0"/>
              <a:buNone/>
            </a:pPr>
            <a:endParaRPr lang="de-DE"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53</a:t>
            </a:fld>
            <a:endParaRPr lang="nl-NL"/>
          </a:p>
        </p:txBody>
      </p:sp>
    </p:spTree>
    <p:extLst>
      <p:ext uri="{BB962C8B-B14F-4D97-AF65-F5344CB8AC3E}">
        <p14:creationId xmlns:p14="http://schemas.microsoft.com/office/powerpoint/2010/main" xmlns="" val="31424027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b="1" i="0" u="sng" dirty="0" err="1" smtClean="0"/>
              <a:t>Lokal</a:t>
            </a:r>
            <a:r>
              <a:rPr lang="en-US" sz="1000" b="1" i="0" u="sng" dirty="0" smtClean="0"/>
              <a:t> </a:t>
            </a:r>
            <a:r>
              <a:rPr lang="en-US" sz="1000" b="1" i="0" u="sng" dirty="0" err="1" smtClean="0"/>
              <a:t>ist</a:t>
            </a:r>
            <a:r>
              <a:rPr lang="en-US" sz="1000" b="1" i="0" u="sng" dirty="0" smtClean="0"/>
              <a:t> </a:t>
            </a:r>
            <a:r>
              <a:rPr lang="en-US" sz="1000" b="1" i="0" u="sng" dirty="0" err="1" smtClean="0"/>
              <a:t>ausschlaggebend</a:t>
            </a:r>
            <a:endParaRPr lang="en-US" sz="1000" b="1" i="0" u="sng" dirty="0"/>
          </a:p>
          <a:p>
            <a:pPr marL="0" indent="0">
              <a:buFont typeface="Arial" panose="020B0604020202020204" pitchFamily="34" charset="0"/>
              <a:buNone/>
            </a:pPr>
            <a:r>
              <a:rPr lang="en-US" sz="1000" b="0" i="0" dirty="0" smtClean="0"/>
              <a:t>Das </a:t>
            </a:r>
            <a:r>
              <a:rPr lang="en-US" sz="1000" b="0" i="0" dirty="0" err="1" smtClean="0"/>
              <a:t>Bild</a:t>
            </a:r>
            <a:r>
              <a:rPr lang="en-US" sz="1000" b="0" i="0" dirty="0" smtClean="0"/>
              <a:t> </a:t>
            </a:r>
            <a:r>
              <a:rPr lang="en-US" sz="1000" b="0" i="0" dirty="0" err="1" smtClean="0"/>
              <a:t>der</a:t>
            </a:r>
            <a:r>
              <a:rPr lang="en-US" sz="1000" b="0" i="0" dirty="0" smtClean="0"/>
              <a:t> </a:t>
            </a:r>
            <a:r>
              <a:rPr lang="en-US" sz="1000" b="0" i="0" dirty="0" err="1" smtClean="0"/>
              <a:t>sozialen</a:t>
            </a:r>
            <a:r>
              <a:rPr lang="en-US" sz="1000" b="0" i="0" dirty="0" smtClean="0"/>
              <a:t> </a:t>
            </a:r>
            <a:r>
              <a:rPr lang="en-US" sz="1000" b="0" i="0" dirty="0" err="1" smtClean="0"/>
              <a:t>Medien</a:t>
            </a:r>
            <a:r>
              <a:rPr lang="en-US" sz="1000" b="0" i="0" baseline="0" dirty="0" smtClean="0"/>
              <a:t>, die global </a:t>
            </a:r>
            <a:r>
              <a:rPr lang="en-US" sz="1000" b="0" i="0" baseline="0" dirty="0" err="1" smtClean="0"/>
              <a:t>auftreten</a:t>
            </a:r>
            <a:r>
              <a:rPr lang="en-US" sz="1000" b="0" i="0" baseline="0" dirty="0" smtClean="0"/>
              <a:t>, und das Internet </a:t>
            </a:r>
            <a:r>
              <a:rPr lang="en-US" sz="1000" b="0" i="0" baseline="0" dirty="0" err="1" smtClean="0"/>
              <a:t>als</a:t>
            </a:r>
            <a:r>
              <a:rPr lang="en-US" sz="1000" b="0" i="0" baseline="0" dirty="0" smtClean="0"/>
              <a:t> </a:t>
            </a:r>
            <a:r>
              <a:rPr lang="en-US" sz="1000" b="0" i="0" baseline="0" dirty="0" err="1" smtClean="0"/>
              <a:t>ein</a:t>
            </a:r>
            <a:r>
              <a:rPr lang="en-US" sz="1000" b="0" i="0" baseline="0" dirty="0" smtClean="0"/>
              <a:t> </a:t>
            </a:r>
            <a:r>
              <a:rPr lang="en-US" sz="1000" b="0" i="0" baseline="0" dirty="0" err="1" smtClean="0"/>
              <a:t>weltweites</a:t>
            </a:r>
            <a:r>
              <a:rPr lang="en-US" sz="1000" b="0" i="0" baseline="0" dirty="0" smtClean="0"/>
              <a:t> </a:t>
            </a:r>
            <a:r>
              <a:rPr lang="en-US" sz="1000" b="0" i="0" baseline="0" dirty="0" err="1" smtClean="0"/>
              <a:t>Netzwerk</a:t>
            </a:r>
            <a:r>
              <a:rPr lang="en-US" sz="1000" b="0" i="0" baseline="0" dirty="0" smtClean="0"/>
              <a:t> </a:t>
            </a:r>
            <a:r>
              <a:rPr lang="en-US" sz="1000" b="0" i="0" baseline="0" dirty="0" err="1" smtClean="0"/>
              <a:t>implizieren</a:t>
            </a:r>
            <a:r>
              <a:rPr lang="en-US" sz="1000" b="0" i="0" baseline="0" dirty="0" smtClean="0"/>
              <a:t> </a:t>
            </a:r>
            <a:r>
              <a:rPr lang="en-US" sz="1000" b="0" i="0" baseline="0" dirty="0" err="1" smtClean="0"/>
              <a:t>riesige</a:t>
            </a:r>
            <a:r>
              <a:rPr lang="en-US" sz="1000" b="0" i="0" baseline="0" dirty="0" smtClean="0"/>
              <a:t> </a:t>
            </a:r>
            <a:r>
              <a:rPr lang="en-US" sz="1000" b="0" i="0" baseline="0" dirty="0" err="1" smtClean="0"/>
              <a:t>Kampagnen</a:t>
            </a:r>
            <a:r>
              <a:rPr lang="en-US" sz="1000" b="0" i="0" baseline="0" dirty="0" smtClean="0"/>
              <a:t>, die </a:t>
            </a:r>
            <a:r>
              <a:rPr lang="en-US" sz="1000" b="0" i="0" baseline="0" dirty="0" err="1" smtClean="0"/>
              <a:t>sich</a:t>
            </a:r>
            <a:r>
              <a:rPr lang="en-US" sz="1000" b="0" i="0" baseline="0" dirty="0" smtClean="0"/>
              <a:t> auf </a:t>
            </a:r>
            <a:r>
              <a:rPr lang="en-US" sz="1000" b="0" i="0" baseline="0" dirty="0" err="1" smtClean="0"/>
              <a:t>nationaler</a:t>
            </a:r>
            <a:r>
              <a:rPr lang="en-US" sz="1000" b="0" i="0" baseline="0" dirty="0" smtClean="0"/>
              <a:t> </a:t>
            </a:r>
            <a:r>
              <a:rPr lang="en-US" sz="1000" b="0" i="0" baseline="0" dirty="0" err="1" smtClean="0"/>
              <a:t>Ebene</a:t>
            </a:r>
            <a:r>
              <a:rPr lang="en-US" sz="1000" b="0" i="0" baseline="0" dirty="0" smtClean="0"/>
              <a:t> </a:t>
            </a:r>
            <a:r>
              <a:rPr lang="en-US" sz="1000" b="0" i="0" baseline="0" dirty="0" err="1" smtClean="0"/>
              <a:t>oder</a:t>
            </a:r>
            <a:r>
              <a:rPr lang="en-US" sz="1000" b="0" i="0" baseline="0" dirty="0" smtClean="0"/>
              <a:t> </a:t>
            </a:r>
            <a:r>
              <a:rPr lang="en-US" sz="1000" b="0" i="0" baseline="0" dirty="0" err="1" smtClean="0"/>
              <a:t>darüber</a:t>
            </a:r>
            <a:r>
              <a:rPr lang="en-US" sz="1000" b="0" i="0" baseline="0" dirty="0" smtClean="0"/>
              <a:t> </a:t>
            </a:r>
            <a:r>
              <a:rPr lang="en-US" sz="1000" b="0" i="0" baseline="0" dirty="0" err="1" smtClean="0"/>
              <a:t>hinaus</a:t>
            </a:r>
            <a:r>
              <a:rPr lang="en-US" sz="1000" b="0" i="0" baseline="0" dirty="0" smtClean="0"/>
              <a:t> an die </a:t>
            </a:r>
            <a:r>
              <a:rPr lang="en-US" sz="1000" b="0" i="0" baseline="0" dirty="0" err="1" smtClean="0"/>
              <a:t>Massen</a:t>
            </a:r>
            <a:r>
              <a:rPr lang="en-US" sz="1000" b="0" i="0" baseline="0" dirty="0" smtClean="0"/>
              <a:t> </a:t>
            </a:r>
            <a:r>
              <a:rPr lang="en-US" sz="1000" b="0" i="0" baseline="0" dirty="0" err="1" smtClean="0"/>
              <a:t>wenden</a:t>
            </a:r>
            <a:r>
              <a:rPr lang="en-US" sz="1000" b="0" i="0" dirty="0" smtClean="0"/>
              <a:t>. </a:t>
            </a:r>
            <a:r>
              <a:rPr lang="en-US" sz="1000" b="0" i="0" dirty="0" err="1" smtClean="0"/>
              <a:t>Doch</a:t>
            </a:r>
            <a:r>
              <a:rPr lang="en-US" sz="1000" b="0" i="0" dirty="0" smtClean="0"/>
              <a:t> die </a:t>
            </a:r>
            <a:r>
              <a:rPr lang="en-US" sz="1000" b="0" i="0" dirty="0" err="1" smtClean="0"/>
              <a:t>meiste</a:t>
            </a:r>
            <a:r>
              <a:rPr lang="en-US" sz="1000" b="0" i="0" dirty="0" smtClean="0"/>
              <a:t> </a:t>
            </a:r>
            <a:r>
              <a:rPr lang="en-US" sz="1000" b="0" i="0" dirty="0" err="1" smtClean="0"/>
              <a:t>Präventionsarbeit</a:t>
            </a:r>
            <a:r>
              <a:rPr lang="en-US" sz="1000" b="0" i="0" dirty="0" smtClean="0"/>
              <a:t> </a:t>
            </a:r>
            <a:r>
              <a:rPr lang="en-US" sz="1000" b="0" i="0" dirty="0" err="1" smtClean="0"/>
              <a:t>erfolgt</a:t>
            </a:r>
            <a:r>
              <a:rPr lang="en-US" sz="1000" b="0" i="0" baseline="0" dirty="0" smtClean="0"/>
              <a:t> auf </a:t>
            </a:r>
            <a:r>
              <a:rPr lang="en-US" sz="1000" b="0" i="0" baseline="0" dirty="0" err="1" smtClean="0"/>
              <a:t>lokaler</a:t>
            </a:r>
            <a:r>
              <a:rPr lang="en-US" sz="1000" b="0" i="0" baseline="0" dirty="0" smtClean="0"/>
              <a:t> </a:t>
            </a:r>
            <a:r>
              <a:rPr lang="en-US" sz="1000" b="0" i="0" baseline="0" dirty="0" err="1" smtClean="0"/>
              <a:t>Ebene</a:t>
            </a:r>
            <a:r>
              <a:rPr lang="en-US" sz="1000" b="0" i="0" baseline="0" dirty="0" smtClean="0"/>
              <a:t> und </a:t>
            </a:r>
            <a:r>
              <a:rPr lang="en-US" sz="1000" b="0" i="0" baseline="0" dirty="0" err="1" smtClean="0"/>
              <a:t>Teilnehmer</a:t>
            </a:r>
            <a:r>
              <a:rPr lang="en-US" sz="1000" b="0" i="0" baseline="0" dirty="0" smtClean="0"/>
              <a:t> </a:t>
            </a:r>
            <a:r>
              <a:rPr lang="en-US" sz="1000" b="0" i="0" baseline="0" dirty="0" err="1" smtClean="0"/>
              <a:t>benötigen</a:t>
            </a:r>
            <a:r>
              <a:rPr lang="en-US" sz="1000" b="0" i="0" baseline="0" dirty="0" smtClean="0"/>
              <a:t> </a:t>
            </a:r>
            <a:r>
              <a:rPr lang="en-US" sz="1000" b="0" i="0" baseline="0" dirty="0" err="1" smtClean="0"/>
              <a:t>Werkzeuge</a:t>
            </a:r>
            <a:r>
              <a:rPr lang="en-US" sz="1000" b="0" i="0" baseline="0" dirty="0" smtClean="0"/>
              <a:t>, die </a:t>
            </a:r>
            <a:r>
              <a:rPr lang="en-US" sz="1000" b="0" i="0" baseline="0" dirty="0" err="1" smtClean="0"/>
              <a:t>die</a:t>
            </a:r>
            <a:r>
              <a:rPr lang="en-US" sz="1000" b="0" i="0" baseline="0" dirty="0" smtClean="0"/>
              <a:t> </a:t>
            </a:r>
            <a:r>
              <a:rPr lang="en-US" sz="1000" b="0" i="0" baseline="0" dirty="0" err="1" smtClean="0"/>
              <a:t>Wirkung</a:t>
            </a:r>
            <a:r>
              <a:rPr lang="en-US" sz="1000" b="0" i="0" baseline="0" dirty="0" smtClean="0"/>
              <a:t> </a:t>
            </a:r>
            <a:r>
              <a:rPr lang="en-US" sz="1000" b="0" i="0" baseline="0" dirty="0" err="1" smtClean="0"/>
              <a:t>ihrer</a:t>
            </a:r>
            <a:r>
              <a:rPr lang="en-US" sz="1000" b="0" i="0" baseline="0" dirty="0" smtClean="0"/>
              <a:t> </a:t>
            </a:r>
            <a:r>
              <a:rPr lang="en-US" sz="1000" b="0" i="0" baseline="0" dirty="0" err="1" smtClean="0"/>
              <a:t>täglichen</a:t>
            </a:r>
            <a:r>
              <a:rPr lang="en-US" sz="1000" b="0" i="0" baseline="0" dirty="0" smtClean="0"/>
              <a:t> </a:t>
            </a:r>
            <a:r>
              <a:rPr lang="en-US" sz="1000" b="0" i="0" baseline="0" dirty="0" err="1" smtClean="0"/>
              <a:t>Arbeit</a:t>
            </a:r>
            <a:r>
              <a:rPr lang="en-US" sz="1000" b="0" i="0" baseline="0" dirty="0" smtClean="0"/>
              <a:t> </a:t>
            </a:r>
            <a:r>
              <a:rPr lang="en-US" sz="1000" b="0" i="0" baseline="0" dirty="0" err="1" smtClean="0"/>
              <a:t>verstärken</a:t>
            </a:r>
            <a:r>
              <a:rPr lang="en-US" sz="1000" b="0" i="0" dirty="0" smtClean="0"/>
              <a:t>. </a:t>
            </a:r>
            <a:r>
              <a:rPr lang="en-US" sz="1000" b="0" i="0" dirty="0" err="1" smtClean="0"/>
              <a:t>Wie</a:t>
            </a:r>
            <a:r>
              <a:rPr lang="en-US" sz="1000" b="0" i="0" dirty="0" smtClean="0"/>
              <a:t> </a:t>
            </a:r>
            <a:r>
              <a:rPr lang="en-US" sz="1000" b="0" i="0" dirty="0" err="1" smtClean="0"/>
              <a:t>lassen</a:t>
            </a:r>
            <a:r>
              <a:rPr lang="en-US" sz="1000" b="0" i="0" dirty="0" smtClean="0"/>
              <a:t> </a:t>
            </a:r>
            <a:r>
              <a:rPr lang="en-US" sz="1000" b="0" i="0" dirty="0" err="1" smtClean="0"/>
              <a:t>sich</a:t>
            </a:r>
            <a:r>
              <a:rPr lang="en-US" sz="1000" b="0" i="0" dirty="0" smtClean="0"/>
              <a:t> </a:t>
            </a:r>
            <a:r>
              <a:rPr lang="en-US" sz="1000" b="0" i="0" dirty="0" err="1" smtClean="0"/>
              <a:t>diese</a:t>
            </a:r>
            <a:r>
              <a:rPr lang="en-US" sz="1000" b="0" i="0" dirty="0" smtClean="0"/>
              <a:t> </a:t>
            </a:r>
            <a:r>
              <a:rPr lang="en-US" sz="1000" b="0" i="0" dirty="0" err="1" smtClean="0"/>
              <a:t>gegensätzlichen</a:t>
            </a:r>
            <a:r>
              <a:rPr lang="en-US" sz="1000" b="0" i="0" baseline="0" dirty="0" smtClean="0"/>
              <a:t> </a:t>
            </a:r>
            <a:r>
              <a:rPr lang="en-US" sz="1000" b="0" i="0" baseline="0" dirty="0" err="1" smtClean="0"/>
              <a:t>Perspektiven</a:t>
            </a:r>
            <a:r>
              <a:rPr lang="en-US" sz="1000" b="0" i="0" baseline="0" dirty="0" smtClean="0"/>
              <a:t> in </a:t>
            </a:r>
            <a:r>
              <a:rPr lang="en-US" sz="1000" b="0" i="0" baseline="0" dirty="0" err="1" smtClean="0"/>
              <a:t>Einklang</a:t>
            </a:r>
            <a:r>
              <a:rPr lang="en-US" sz="1000" b="0" i="0" baseline="0" dirty="0" smtClean="0"/>
              <a:t> </a:t>
            </a:r>
            <a:r>
              <a:rPr lang="en-US" sz="1000" b="0" i="0" baseline="0" dirty="0" err="1" smtClean="0"/>
              <a:t>bringen</a:t>
            </a:r>
            <a:r>
              <a:rPr lang="en-US" sz="1000" b="0" i="0" dirty="0" smtClean="0"/>
              <a:t>?</a:t>
            </a:r>
            <a:endParaRPr lang="en-US" sz="1000" b="0" i="0" dirty="0"/>
          </a:p>
          <a:p>
            <a:pPr marL="0" indent="0">
              <a:buFont typeface="Arial" panose="020B0604020202020204" pitchFamily="34" charset="0"/>
              <a:buNone/>
            </a:pPr>
            <a:endParaRPr lang="en-US" sz="1000" b="0" i="0" dirty="0"/>
          </a:p>
          <a:p>
            <a:pPr marL="0" indent="0">
              <a:buFont typeface="Arial" panose="020B0604020202020204" pitchFamily="34" charset="0"/>
              <a:buNone/>
            </a:pPr>
            <a:r>
              <a:rPr lang="en-US" sz="1000" b="0" i="0" dirty="0" err="1" smtClean="0"/>
              <a:t>Ein</a:t>
            </a:r>
            <a:r>
              <a:rPr lang="en-US" sz="1000" b="0" i="0" dirty="0" smtClean="0"/>
              <a:t> </a:t>
            </a:r>
            <a:r>
              <a:rPr lang="en-US" sz="1000" b="0" i="0" dirty="0" err="1" smtClean="0"/>
              <a:t>Ansatz</a:t>
            </a:r>
            <a:r>
              <a:rPr lang="en-US" sz="1000" b="0" i="0" dirty="0" smtClean="0"/>
              <a:t> </a:t>
            </a:r>
            <a:r>
              <a:rPr lang="en-US" sz="1000" b="0" i="0" dirty="0" err="1" smtClean="0"/>
              <a:t>ist</a:t>
            </a:r>
            <a:r>
              <a:rPr lang="en-US" sz="1000" b="0" i="0" dirty="0" smtClean="0"/>
              <a:t>,</a:t>
            </a:r>
            <a:r>
              <a:rPr lang="en-US" sz="1000" b="0" i="0" baseline="0" dirty="0" smtClean="0"/>
              <a:t> die Online-</a:t>
            </a:r>
            <a:r>
              <a:rPr lang="en-US" sz="1000" b="0" i="0" baseline="0" dirty="0" err="1" smtClean="0"/>
              <a:t>Kampagnen</a:t>
            </a:r>
            <a:r>
              <a:rPr lang="en-US" sz="1000" b="0" i="0" baseline="0" dirty="0" smtClean="0"/>
              <a:t> </a:t>
            </a:r>
            <a:r>
              <a:rPr lang="en-US" sz="1000" b="0" i="0" baseline="0" dirty="0" err="1" smtClean="0"/>
              <a:t>als</a:t>
            </a:r>
            <a:r>
              <a:rPr lang="en-US" sz="1000" b="0" i="0" baseline="0" dirty="0" smtClean="0"/>
              <a:t> </a:t>
            </a:r>
            <a:r>
              <a:rPr lang="en-US" sz="1000" b="0" i="0" baseline="0" dirty="0" err="1" smtClean="0"/>
              <a:t>einen</a:t>
            </a:r>
            <a:r>
              <a:rPr lang="en-US" sz="1000" b="0" i="0" baseline="0" dirty="0" smtClean="0"/>
              <a:t> </a:t>
            </a:r>
            <a:r>
              <a:rPr lang="en-US" sz="1000" b="0" i="0" baseline="0" dirty="0" err="1" smtClean="0"/>
              <a:t>übergreifenden</a:t>
            </a:r>
            <a:r>
              <a:rPr lang="en-US" sz="1000" b="0" i="0" baseline="0" dirty="0" smtClean="0"/>
              <a:t> </a:t>
            </a:r>
            <a:r>
              <a:rPr lang="en-US" sz="1000" b="0" i="0" baseline="0" dirty="0" err="1" smtClean="0"/>
              <a:t>Schirm</a:t>
            </a:r>
            <a:r>
              <a:rPr lang="en-US" sz="1000" b="0" i="0" baseline="0" dirty="0" smtClean="0"/>
              <a:t> </a:t>
            </a:r>
            <a:r>
              <a:rPr lang="en-US" sz="1000" b="0" i="0" baseline="0" dirty="0" err="1" smtClean="0"/>
              <a:t>anzusehen</a:t>
            </a:r>
            <a:r>
              <a:rPr lang="en-US" sz="1000" b="0" i="0" baseline="0" dirty="0" smtClean="0"/>
              <a:t>, </a:t>
            </a:r>
            <a:r>
              <a:rPr lang="en-US" sz="1000" b="0" i="0" baseline="0" dirty="0" err="1" smtClean="0"/>
              <a:t>der</a:t>
            </a:r>
            <a:r>
              <a:rPr lang="en-US" sz="1000" b="0" i="0" baseline="0" dirty="0" smtClean="0"/>
              <a:t> </a:t>
            </a:r>
            <a:r>
              <a:rPr lang="en-US" sz="1000" b="0" i="0" baseline="0" dirty="0" err="1" smtClean="0"/>
              <a:t>gemeinsame</a:t>
            </a:r>
            <a:r>
              <a:rPr lang="en-US" sz="1000" b="0" i="0" baseline="0" dirty="0" smtClean="0"/>
              <a:t> </a:t>
            </a:r>
            <a:r>
              <a:rPr lang="en-US" sz="1000" b="0" i="0" baseline="0" dirty="0" err="1" smtClean="0"/>
              <a:t>Visionen</a:t>
            </a:r>
            <a:r>
              <a:rPr lang="en-US" sz="1000" b="0" i="0" baseline="0" dirty="0" smtClean="0"/>
              <a:t> und </a:t>
            </a:r>
            <a:r>
              <a:rPr lang="en-US" sz="1000" b="0" i="0" baseline="0" dirty="0" err="1" smtClean="0"/>
              <a:t>Ansichten</a:t>
            </a:r>
            <a:r>
              <a:rPr lang="en-US" sz="1000" b="0" i="0" baseline="0" dirty="0" smtClean="0"/>
              <a:t> </a:t>
            </a:r>
            <a:r>
              <a:rPr lang="en-US" sz="1000" b="0" i="0" baseline="0" dirty="0" err="1" smtClean="0"/>
              <a:t>fördert</a:t>
            </a:r>
            <a:r>
              <a:rPr lang="en-US" sz="1000" b="0" i="0" baseline="0" dirty="0" smtClean="0"/>
              <a:t>, und die </a:t>
            </a:r>
            <a:r>
              <a:rPr lang="en-US" sz="1000" b="0" i="0" baseline="0" dirty="0" err="1" smtClean="0"/>
              <a:t>gute</a:t>
            </a:r>
            <a:r>
              <a:rPr lang="en-US" sz="1000" b="0" i="0" baseline="0" dirty="0" smtClean="0"/>
              <a:t> </a:t>
            </a:r>
            <a:r>
              <a:rPr lang="en-US" sz="1000" b="0" i="0" baseline="0" dirty="0" err="1" smtClean="0"/>
              <a:t>Arbeit</a:t>
            </a:r>
            <a:r>
              <a:rPr lang="en-US" sz="1000" b="0" i="0" baseline="0" dirty="0" smtClean="0"/>
              <a:t> </a:t>
            </a:r>
            <a:r>
              <a:rPr lang="en-US" sz="1000" b="0" i="0" baseline="0" dirty="0" err="1" smtClean="0"/>
              <a:t>wiederspiegelt</a:t>
            </a:r>
            <a:r>
              <a:rPr lang="en-US" sz="1000" b="0" i="0" baseline="0" dirty="0" smtClean="0"/>
              <a:t>, die auf </a:t>
            </a:r>
            <a:r>
              <a:rPr lang="en-US" sz="1000" b="0" i="0" baseline="0" dirty="0" err="1" smtClean="0"/>
              <a:t>lokaler</a:t>
            </a:r>
            <a:r>
              <a:rPr lang="en-US" sz="1000" b="0" i="0" baseline="0" dirty="0" smtClean="0"/>
              <a:t> </a:t>
            </a:r>
            <a:r>
              <a:rPr lang="en-US" sz="1000" b="0" i="0" baseline="0" dirty="0" err="1" smtClean="0"/>
              <a:t>Ebene</a:t>
            </a:r>
            <a:r>
              <a:rPr lang="en-US" sz="1000" b="0" i="0" baseline="0" dirty="0" smtClean="0"/>
              <a:t> </a:t>
            </a:r>
            <a:r>
              <a:rPr lang="en-US" sz="1000" b="0" i="0" baseline="0" dirty="0" err="1" smtClean="0"/>
              <a:t>getan</a:t>
            </a:r>
            <a:r>
              <a:rPr lang="en-US" sz="1000" b="0" i="0" baseline="0" dirty="0" smtClean="0"/>
              <a:t> </a:t>
            </a:r>
            <a:r>
              <a:rPr lang="en-US" sz="1000" b="0" i="0" baseline="0" dirty="0" err="1" smtClean="0"/>
              <a:t>wird</a:t>
            </a:r>
            <a:r>
              <a:rPr lang="en-US" sz="1000" b="0" i="0" dirty="0" smtClean="0"/>
              <a:t>. </a:t>
            </a:r>
            <a:endParaRPr lang="en-US" sz="1000" b="0" i="0" dirty="0"/>
          </a:p>
          <a:p>
            <a:pPr marL="0" indent="0">
              <a:buFont typeface="Arial" panose="020B0604020202020204" pitchFamily="34" charset="0"/>
              <a:buNone/>
            </a:pPr>
            <a:r>
              <a:rPr lang="en-US" sz="1000" b="0" i="0" dirty="0" err="1" smtClean="0"/>
              <a:t>Ein</a:t>
            </a:r>
            <a:r>
              <a:rPr lang="en-US" sz="1000" b="0" i="0" dirty="0" smtClean="0"/>
              <a:t> </a:t>
            </a:r>
            <a:r>
              <a:rPr lang="en-US" sz="1000" b="0" i="0" dirty="0" err="1" smtClean="0"/>
              <a:t>anderer</a:t>
            </a:r>
            <a:r>
              <a:rPr lang="en-US" sz="1000" b="0" i="0" dirty="0" smtClean="0"/>
              <a:t> </a:t>
            </a:r>
            <a:r>
              <a:rPr lang="en-US" sz="1000" b="0" i="0" dirty="0" err="1" smtClean="0"/>
              <a:t>Ansatz</a:t>
            </a:r>
            <a:r>
              <a:rPr lang="en-US" sz="1000" b="0" i="0" dirty="0" smtClean="0"/>
              <a:t>, </a:t>
            </a:r>
            <a:r>
              <a:rPr lang="en-US" sz="1000" b="0" i="0" dirty="0" err="1" smtClean="0"/>
              <a:t>der</a:t>
            </a:r>
            <a:r>
              <a:rPr lang="en-US" sz="1000" b="0" i="0" dirty="0" smtClean="0"/>
              <a:t> </a:t>
            </a:r>
            <a:r>
              <a:rPr lang="en-US" sz="1000" b="0" i="0" dirty="0" err="1" smtClean="0"/>
              <a:t>diesem</a:t>
            </a:r>
            <a:r>
              <a:rPr lang="en-US" sz="1000" b="0" i="0" dirty="0" smtClean="0"/>
              <a:t> </a:t>
            </a:r>
            <a:r>
              <a:rPr lang="en-US" sz="1000" b="0" i="0" dirty="0" err="1" smtClean="0"/>
              <a:t>nicht</a:t>
            </a:r>
            <a:r>
              <a:rPr lang="en-US" sz="1000" b="0" i="0" dirty="0" smtClean="0"/>
              <a:t> </a:t>
            </a:r>
            <a:r>
              <a:rPr lang="en-US" sz="1000" b="0" i="0" dirty="0" err="1" smtClean="0"/>
              <a:t>entgegensteht</a:t>
            </a:r>
            <a:r>
              <a:rPr lang="en-US" sz="1000" b="0" i="0" dirty="0" smtClean="0"/>
              <a:t>,</a:t>
            </a:r>
            <a:r>
              <a:rPr lang="en-US" sz="1000" b="0" i="0" baseline="0" dirty="0" smtClean="0"/>
              <a:t> </a:t>
            </a:r>
            <a:r>
              <a:rPr lang="en-US" sz="1000" b="0" i="0" baseline="0" dirty="0" err="1" smtClean="0"/>
              <a:t>ist</a:t>
            </a:r>
            <a:r>
              <a:rPr lang="en-US" sz="1000" b="0" i="0" baseline="0" dirty="0" smtClean="0"/>
              <a:t>, </a:t>
            </a:r>
            <a:r>
              <a:rPr lang="en-US" sz="1000" b="0" i="0" baseline="0" dirty="0" err="1" smtClean="0"/>
              <a:t>Onlinplattformen</a:t>
            </a:r>
            <a:r>
              <a:rPr lang="en-US" sz="1000" b="0" i="0" baseline="0" dirty="0" smtClean="0"/>
              <a:t> </a:t>
            </a:r>
            <a:r>
              <a:rPr lang="en-US" sz="1000" b="0" i="0" baseline="0" dirty="0" err="1" smtClean="0"/>
              <a:t>als</a:t>
            </a:r>
            <a:r>
              <a:rPr lang="en-US" sz="1000" b="0" i="0" baseline="0" dirty="0" smtClean="0"/>
              <a:t> </a:t>
            </a:r>
            <a:r>
              <a:rPr lang="en-US" sz="1000" b="0" i="0" baseline="0" dirty="0" err="1" smtClean="0"/>
              <a:t>ein</a:t>
            </a:r>
            <a:r>
              <a:rPr lang="en-US" sz="1000" b="0" i="0" baseline="0" dirty="0" smtClean="0"/>
              <a:t> </a:t>
            </a:r>
            <a:r>
              <a:rPr lang="en-US" sz="1000" b="0" i="0" baseline="0" dirty="0" err="1" smtClean="0"/>
              <a:t>Mittel</a:t>
            </a:r>
            <a:r>
              <a:rPr lang="en-US" sz="1000" b="0" i="0" baseline="0" dirty="0" smtClean="0"/>
              <a:t> </a:t>
            </a:r>
            <a:r>
              <a:rPr lang="en-US" sz="1000" b="0" i="0" baseline="0" dirty="0" err="1" smtClean="0"/>
              <a:t>für</a:t>
            </a:r>
            <a:r>
              <a:rPr lang="en-US" sz="1000" b="0" i="0" baseline="0" dirty="0" smtClean="0"/>
              <a:t> den </a:t>
            </a:r>
            <a:r>
              <a:rPr lang="en-US" sz="1000" b="0" i="0" baseline="0" dirty="0" err="1" smtClean="0"/>
              <a:t>Austausch</a:t>
            </a:r>
            <a:r>
              <a:rPr lang="en-US" sz="1000" b="0" i="0" baseline="0" dirty="0" smtClean="0"/>
              <a:t> von </a:t>
            </a:r>
            <a:r>
              <a:rPr lang="en-US" sz="1000" b="0" i="0" baseline="0" dirty="0" err="1" smtClean="0"/>
              <a:t>Erfahrungen</a:t>
            </a:r>
            <a:r>
              <a:rPr lang="en-US" sz="1000" b="0" i="0" baseline="0" dirty="0" smtClean="0"/>
              <a:t> und Expertise </a:t>
            </a:r>
            <a:r>
              <a:rPr lang="en-US" sz="1000" b="0" i="0" baseline="0" dirty="0" err="1" smtClean="0"/>
              <a:t>anzusehen</a:t>
            </a:r>
            <a:r>
              <a:rPr lang="en-US" sz="1000" b="0" i="0" dirty="0" smtClean="0"/>
              <a:t>.</a:t>
            </a:r>
            <a:endParaRPr lang="en-US" sz="1000" b="0" i="0" dirty="0"/>
          </a:p>
          <a:p>
            <a:pPr marL="0" indent="0">
              <a:buFont typeface="Arial" panose="020B0604020202020204" pitchFamily="34" charset="0"/>
              <a:buNone/>
            </a:pPr>
            <a:r>
              <a:rPr lang="en-US" sz="1000" b="0" i="0" dirty="0" err="1" smtClean="0"/>
              <a:t>Wichitge</a:t>
            </a:r>
            <a:r>
              <a:rPr lang="en-US" sz="1000" b="0" i="0" dirty="0" smtClean="0"/>
              <a:t> </a:t>
            </a:r>
            <a:r>
              <a:rPr lang="en-US" sz="1000" b="0" i="0" dirty="0" err="1" smtClean="0"/>
              <a:t>Schlüsselwörter</a:t>
            </a:r>
            <a:r>
              <a:rPr lang="en-US" sz="1000" b="0" i="0" dirty="0" smtClean="0"/>
              <a:t> </a:t>
            </a:r>
            <a:r>
              <a:rPr lang="en-US" sz="1000" b="0" i="0" dirty="0" err="1" smtClean="0"/>
              <a:t>sind</a:t>
            </a:r>
            <a:r>
              <a:rPr lang="en-US" sz="1000" b="0" i="0" dirty="0" smtClean="0"/>
              <a:t> </a:t>
            </a:r>
            <a:r>
              <a:rPr lang="en-US" sz="1000" b="0" i="0" dirty="0" err="1" smtClean="0"/>
              <a:t>etwa</a:t>
            </a:r>
            <a:r>
              <a:rPr lang="en-US" sz="1000" b="0" i="0" dirty="0" smtClean="0"/>
              <a:t> </a:t>
            </a:r>
            <a:r>
              <a:rPr lang="en-US" sz="1000" b="0" i="0" dirty="0" err="1" smtClean="0"/>
              <a:t>gegenseitige</a:t>
            </a:r>
            <a:r>
              <a:rPr lang="en-US" sz="1000" b="0" i="0" dirty="0" smtClean="0"/>
              <a:t> </a:t>
            </a:r>
            <a:r>
              <a:rPr lang="en-US" sz="1000" b="0" i="0" dirty="0" err="1" smtClean="0"/>
              <a:t>Anerkennung</a:t>
            </a:r>
            <a:r>
              <a:rPr lang="en-US" sz="1000" b="0" i="0" dirty="0" smtClean="0"/>
              <a:t>, </a:t>
            </a:r>
            <a:r>
              <a:rPr lang="en-US" sz="1000" b="0" i="0" dirty="0" err="1" smtClean="0"/>
              <a:t>Kohäsion</a:t>
            </a:r>
            <a:r>
              <a:rPr lang="en-US" sz="1000" b="0" i="0" dirty="0" smtClean="0"/>
              <a:t> und </a:t>
            </a:r>
            <a:r>
              <a:rPr lang="en-US" sz="1000" b="0" i="0" dirty="0" err="1" smtClean="0"/>
              <a:t>Inklusion</a:t>
            </a:r>
            <a:r>
              <a:rPr lang="en-US" sz="1000" b="0" i="0" dirty="0" smtClean="0"/>
              <a:t>.</a:t>
            </a:r>
            <a:endParaRPr lang="en-US" sz="1000" b="0" i="0" dirty="0"/>
          </a:p>
          <a:p>
            <a:pPr marL="0" indent="0">
              <a:buFont typeface="Arial" panose="020B0604020202020204" pitchFamily="34" charset="0"/>
              <a:buNone/>
            </a:pPr>
            <a:endParaRPr lang="en-US" sz="1000" b="0" i="0" dirty="0"/>
          </a:p>
          <a:p>
            <a:pPr marL="0" indent="0">
              <a:buFont typeface="Arial" panose="020B0604020202020204" pitchFamily="34" charset="0"/>
              <a:buNone/>
            </a:pPr>
            <a:r>
              <a:rPr lang="en-US" sz="1000" b="1" i="0" dirty="0" err="1" smtClean="0"/>
              <a:t>Einführung</a:t>
            </a:r>
            <a:r>
              <a:rPr lang="en-US" sz="1000" b="1" i="0" dirty="0" smtClean="0"/>
              <a:t> in </a:t>
            </a:r>
            <a:r>
              <a:rPr lang="en-US" sz="1000" b="1" i="0" dirty="0" err="1" smtClean="0"/>
              <a:t>Papier</a:t>
            </a:r>
            <a:r>
              <a:rPr lang="en-US" sz="1000" b="1" i="0" baseline="0" dirty="0" smtClean="0"/>
              <a:t> </a:t>
            </a:r>
            <a:r>
              <a:rPr lang="en-US" sz="1000" b="1" i="0" baseline="0" dirty="0"/>
              <a:t>3 </a:t>
            </a:r>
            <a:r>
              <a:rPr lang="en-US" sz="1000" b="1" i="0" baseline="0" dirty="0" err="1" smtClean="0"/>
              <a:t>Kampagnen</a:t>
            </a:r>
            <a:r>
              <a:rPr lang="en-US" sz="1000" b="1" i="0" baseline="0" dirty="0" smtClean="0"/>
              <a:t> -  </a:t>
            </a:r>
            <a:r>
              <a:rPr lang="en-US" sz="1000" b="1" i="0" baseline="0" dirty="0" err="1" smtClean="0"/>
              <a:t>welche</a:t>
            </a:r>
            <a:r>
              <a:rPr lang="en-US" sz="1000" b="1" i="0" baseline="0" dirty="0" smtClean="0"/>
              <a:t> </a:t>
            </a:r>
            <a:r>
              <a:rPr lang="en-US" sz="1000" b="1" i="0" baseline="0" dirty="0" err="1" smtClean="0"/>
              <a:t>eignet</a:t>
            </a:r>
            <a:r>
              <a:rPr lang="en-US" sz="1000" b="1" i="0" baseline="0" dirty="0" smtClean="0"/>
              <a:t> </a:t>
            </a:r>
            <a:r>
              <a:rPr lang="en-US" sz="1000" b="1" i="0" baseline="0" dirty="0" err="1" smtClean="0"/>
              <a:t>sich</a:t>
            </a:r>
            <a:r>
              <a:rPr lang="en-US" sz="1000" b="1" i="0" baseline="0" dirty="0" smtClean="0"/>
              <a:t> </a:t>
            </a:r>
            <a:r>
              <a:rPr lang="en-US" sz="1000" b="1" i="0" baseline="0" dirty="0" err="1" smtClean="0"/>
              <a:t>für</a:t>
            </a:r>
            <a:r>
              <a:rPr lang="en-US" sz="1000" b="1" i="0" baseline="0" dirty="0" smtClean="0"/>
              <a:t> </a:t>
            </a:r>
            <a:r>
              <a:rPr lang="en-US" sz="1000" b="1" i="0" baseline="0" dirty="0" err="1" smtClean="0"/>
              <a:t>Sie</a:t>
            </a:r>
            <a:r>
              <a:rPr lang="en-US" sz="1000" b="1" i="0" baseline="0" dirty="0" smtClean="0"/>
              <a:t>?</a:t>
            </a:r>
            <a:endParaRPr lang="en-US" sz="1000" b="1" i="0" baseline="0" dirty="0"/>
          </a:p>
          <a:p>
            <a:pPr marL="171450" indent="-171450">
              <a:buFont typeface="Arial" panose="020B0604020202020204" pitchFamily="34" charset="0"/>
              <a:buChar char="•"/>
            </a:pPr>
            <a:r>
              <a:rPr lang="en-US" sz="1000" b="0" i="0" baseline="0" dirty="0" smtClean="0"/>
              <a:t>Dieses </a:t>
            </a:r>
            <a:r>
              <a:rPr lang="en-US" sz="1000" b="0" i="0" baseline="0" dirty="0" err="1" smtClean="0"/>
              <a:t>Papier</a:t>
            </a:r>
            <a:r>
              <a:rPr lang="en-US" sz="1000" b="0" i="0" baseline="0" dirty="0" smtClean="0"/>
              <a:t> </a:t>
            </a:r>
            <a:r>
              <a:rPr lang="en-US" sz="1000" b="0" i="0" baseline="0" dirty="0" err="1" smtClean="0"/>
              <a:t>bietet</a:t>
            </a:r>
            <a:r>
              <a:rPr lang="en-US" sz="1000" b="0" i="0" baseline="0" dirty="0" smtClean="0"/>
              <a:t> </a:t>
            </a:r>
            <a:r>
              <a:rPr lang="en-US" sz="1000" b="0" i="0" baseline="0" dirty="0" err="1" smtClean="0"/>
              <a:t>eine</a:t>
            </a:r>
            <a:r>
              <a:rPr lang="en-US" sz="1000" b="0" i="0" baseline="0" dirty="0" smtClean="0"/>
              <a:t> </a:t>
            </a:r>
            <a:r>
              <a:rPr lang="en-US" sz="1000" b="0" i="0" baseline="0" dirty="0" err="1" smtClean="0"/>
              <a:t>dreistufige</a:t>
            </a:r>
            <a:r>
              <a:rPr lang="en-US" sz="1000" b="0" i="0" baseline="0" dirty="0" smtClean="0"/>
              <a:t> </a:t>
            </a:r>
            <a:r>
              <a:rPr lang="en-US" sz="1000" b="0" i="0" baseline="0" dirty="0" err="1" smtClean="0"/>
              <a:t>Vorlage</a:t>
            </a:r>
            <a:r>
              <a:rPr lang="en-US" sz="1000" b="0" i="0" baseline="0" dirty="0" smtClean="0"/>
              <a:t> </a:t>
            </a:r>
            <a:r>
              <a:rPr lang="en-US" sz="1000" b="0" i="0" baseline="0" dirty="0" err="1" smtClean="0"/>
              <a:t>für</a:t>
            </a:r>
            <a:r>
              <a:rPr lang="en-US" sz="1000" b="0" i="0" baseline="0" dirty="0" smtClean="0"/>
              <a:t> </a:t>
            </a:r>
            <a:r>
              <a:rPr lang="en-US" sz="1000" b="0" i="0" baseline="0" dirty="0" err="1" smtClean="0"/>
              <a:t>eine</a:t>
            </a:r>
            <a:r>
              <a:rPr lang="en-US" sz="1000" b="0" i="0" baseline="0" dirty="0" smtClean="0"/>
              <a:t> </a:t>
            </a:r>
            <a:r>
              <a:rPr lang="en-US" sz="1000" b="0" i="0" baseline="0" dirty="0" err="1" smtClean="0"/>
              <a:t>erfogreiche</a:t>
            </a:r>
            <a:r>
              <a:rPr lang="en-US" sz="1000" b="0" i="0" baseline="0" dirty="0" smtClean="0"/>
              <a:t> Narrative C/A </a:t>
            </a:r>
            <a:r>
              <a:rPr lang="en-US" sz="1000" b="0" i="0" baseline="0" dirty="0" err="1" smtClean="0"/>
              <a:t>Kampagne</a:t>
            </a:r>
            <a:r>
              <a:rPr lang="en-US" sz="1000" b="0" i="0" baseline="0" dirty="0" smtClean="0"/>
              <a:t>.</a:t>
            </a:r>
            <a:endParaRPr lang="en-US" sz="1000" b="0" i="0" baseline="0" dirty="0"/>
          </a:p>
          <a:p>
            <a:pPr marL="171450" indent="-171450">
              <a:buFont typeface="Arial" panose="020B0604020202020204" pitchFamily="34" charset="0"/>
              <a:buChar char="•"/>
            </a:pPr>
            <a:r>
              <a:rPr lang="en-US" sz="1000" b="0" i="0" baseline="0" dirty="0" smtClean="0"/>
              <a:t>Das </a:t>
            </a:r>
            <a:r>
              <a:rPr lang="en-US" sz="1000" b="0" i="0" baseline="0" dirty="0" err="1" smtClean="0"/>
              <a:t>Papier</a:t>
            </a:r>
            <a:r>
              <a:rPr lang="en-US" sz="1000" b="0" i="0" baseline="0" dirty="0" smtClean="0"/>
              <a:t> </a:t>
            </a:r>
            <a:r>
              <a:rPr lang="en-US" sz="1000" b="0" i="0" baseline="0" dirty="0" err="1" smtClean="0"/>
              <a:t>wurde</a:t>
            </a:r>
            <a:r>
              <a:rPr lang="en-US" sz="1000" b="0" i="0" baseline="0" dirty="0" smtClean="0"/>
              <a:t> von </a:t>
            </a:r>
            <a:r>
              <a:rPr lang="en-US" sz="1000" b="0" i="0" baseline="0" dirty="0" err="1" smtClean="0"/>
              <a:t>der</a:t>
            </a:r>
            <a:r>
              <a:rPr lang="en-US" sz="1000" b="0" i="0" baseline="0" dirty="0" smtClean="0"/>
              <a:t> </a:t>
            </a:r>
            <a:r>
              <a:rPr lang="en-US" sz="1000" b="0" i="0" baseline="0" dirty="0" err="1" smtClean="0"/>
              <a:t>Europäischen</a:t>
            </a:r>
            <a:r>
              <a:rPr lang="en-US" sz="1000" b="0" i="0" baseline="0" dirty="0" smtClean="0"/>
              <a:t> </a:t>
            </a:r>
            <a:r>
              <a:rPr lang="en-US" sz="1000" b="0" i="0" baseline="0" dirty="0" err="1" smtClean="0"/>
              <a:t>Stiftung</a:t>
            </a:r>
            <a:r>
              <a:rPr lang="en-US" sz="1000" b="0" i="0" baseline="0" dirty="0" smtClean="0"/>
              <a:t> </a:t>
            </a:r>
            <a:r>
              <a:rPr lang="en-US" sz="1000" b="0" i="0" baseline="0" dirty="0" err="1" smtClean="0"/>
              <a:t>für</a:t>
            </a:r>
            <a:r>
              <a:rPr lang="en-US" sz="1000" b="0" i="0" baseline="0" dirty="0" smtClean="0"/>
              <a:t> </a:t>
            </a:r>
            <a:r>
              <a:rPr lang="en-US" sz="1000" b="0" i="0" baseline="0" dirty="0" err="1" smtClean="0"/>
              <a:t>Demokratie</a:t>
            </a:r>
            <a:r>
              <a:rPr lang="en-US" sz="1000" b="0" i="0" baseline="0" dirty="0" smtClean="0"/>
              <a:t> auf </a:t>
            </a:r>
            <a:r>
              <a:rPr lang="en-US" sz="1000" b="0" i="0" baseline="0" dirty="0" err="1" smtClean="0"/>
              <a:t>der</a:t>
            </a:r>
            <a:r>
              <a:rPr lang="en-US" sz="1000" b="0" i="0" baseline="0" dirty="0" smtClean="0"/>
              <a:t> Basis von </a:t>
            </a:r>
            <a:r>
              <a:rPr lang="en-US" sz="1000" b="0" i="0" baseline="0" dirty="0" err="1" smtClean="0"/>
              <a:t>Kampagnenerfahrungen</a:t>
            </a:r>
            <a:r>
              <a:rPr lang="en-US" sz="1000" b="0" i="0" baseline="0" dirty="0" smtClean="0"/>
              <a:t> </a:t>
            </a:r>
            <a:r>
              <a:rPr lang="en-US" sz="1000" b="0" i="0" baseline="0" dirty="0" err="1" smtClean="0"/>
              <a:t>vorbereitet</a:t>
            </a:r>
            <a:endParaRPr lang="en-US" sz="1000" b="0" i="0" baseline="0" dirty="0"/>
          </a:p>
          <a:p>
            <a:pPr marL="171450" indent="-171450">
              <a:buFont typeface="Arial" panose="020B0604020202020204" pitchFamily="34" charset="0"/>
              <a:buChar char="•"/>
            </a:pPr>
            <a:r>
              <a:rPr lang="en-US" sz="1000" b="0" i="0" baseline="0" dirty="0" smtClean="0"/>
              <a:t>Die </a:t>
            </a:r>
            <a:r>
              <a:rPr lang="en-US" sz="1000" b="0" i="0" baseline="0" dirty="0" err="1" smtClean="0"/>
              <a:t>drei</a:t>
            </a:r>
            <a:r>
              <a:rPr lang="en-US" sz="1000" b="0" i="0" baseline="0" dirty="0" smtClean="0"/>
              <a:t> </a:t>
            </a:r>
            <a:r>
              <a:rPr lang="en-US" sz="1000" b="0" i="0" baseline="0" dirty="0" err="1" smtClean="0"/>
              <a:t>Stufen</a:t>
            </a:r>
            <a:r>
              <a:rPr lang="en-US" sz="1000" b="0" i="0" baseline="0" dirty="0" smtClean="0"/>
              <a:t> </a:t>
            </a:r>
            <a:r>
              <a:rPr lang="en-US" sz="1000" b="0" i="0" baseline="0" dirty="0" err="1" smtClean="0"/>
              <a:t>decken</a:t>
            </a:r>
            <a:r>
              <a:rPr lang="en-US" sz="1000" b="0" i="0" baseline="0" dirty="0" smtClean="0"/>
              <a:t> </a:t>
            </a:r>
            <a:r>
              <a:rPr lang="en-US" sz="1000" b="0" i="0" baseline="0" dirty="0" err="1" smtClean="0"/>
              <a:t>insgesamt</a:t>
            </a:r>
            <a:r>
              <a:rPr lang="en-US" sz="1000" b="0" i="0" baseline="0" dirty="0" smtClean="0"/>
              <a:t> 12 </a:t>
            </a:r>
            <a:r>
              <a:rPr lang="en-US" sz="1000" b="0" i="0" baseline="0" dirty="0" err="1" smtClean="0"/>
              <a:t>Schritte</a:t>
            </a:r>
            <a:r>
              <a:rPr lang="en-US" sz="1000" b="0" i="0" baseline="0" dirty="0" smtClean="0"/>
              <a:t> ab. </a:t>
            </a:r>
            <a:r>
              <a:rPr lang="en-US" sz="1000" b="0" i="0" baseline="0" dirty="0" err="1" smtClean="0"/>
              <a:t>Folgen</a:t>
            </a:r>
            <a:r>
              <a:rPr lang="en-US" sz="1000" b="0" i="0" baseline="0" dirty="0" smtClean="0"/>
              <a:t> </a:t>
            </a:r>
            <a:r>
              <a:rPr lang="en-US" sz="1000" b="0" i="0" baseline="0" dirty="0" err="1" smtClean="0"/>
              <a:t>Sie</a:t>
            </a:r>
            <a:r>
              <a:rPr lang="en-US" sz="1000" b="0" i="0" baseline="0" dirty="0" smtClean="0"/>
              <a:t> </a:t>
            </a:r>
            <a:r>
              <a:rPr lang="en-US" sz="1000" b="0" i="0" baseline="0" dirty="0" err="1" smtClean="0"/>
              <a:t>diesen</a:t>
            </a:r>
            <a:r>
              <a:rPr lang="en-US" sz="1000" b="0" i="0" baseline="0" dirty="0" smtClean="0"/>
              <a:t> </a:t>
            </a:r>
            <a:r>
              <a:rPr lang="en-US" sz="1000" b="0" i="0" baseline="0" dirty="0" err="1" smtClean="0"/>
              <a:t>Shcritten</a:t>
            </a:r>
            <a:r>
              <a:rPr lang="en-US" sz="1000" b="0" i="0" baseline="0" dirty="0" smtClean="0"/>
              <a:t> </a:t>
            </a:r>
            <a:r>
              <a:rPr lang="en-US" sz="1000" b="0" i="0" baseline="0" dirty="0" err="1" smtClean="0"/>
              <a:t>für</a:t>
            </a:r>
            <a:r>
              <a:rPr lang="en-US" sz="1000" b="0" i="0" baseline="0" dirty="0" smtClean="0"/>
              <a:t> </a:t>
            </a:r>
            <a:r>
              <a:rPr lang="en-US" sz="1000" b="0" i="0" baseline="0" dirty="0" err="1" smtClean="0"/>
              <a:t>eine</a:t>
            </a:r>
            <a:r>
              <a:rPr lang="en-US" sz="1000" b="0" i="0" baseline="0" dirty="0" smtClean="0"/>
              <a:t> </a:t>
            </a:r>
            <a:r>
              <a:rPr lang="en-US" sz="1000" b="0" i="0" baseline="0" dirty="0" err="1" smtClean="0"/>
              <a:t>optimale</a:t>
            </a:r>
            <a:r>
              <a:rPr lang="en-US" sz="1000" b="0" i="0" baseline="0" dirty="0" smtClean="0"/>
              <a:t> </a:t>
            </a:r>
            <a:r>
              <a:rPr lang="en-US" sz="1000" b="0" i="0" baseline="0" dirty="0" err="1" smtClean="0"/>
              <a:t>Vorbereitung</a:t>
            </a:r>
            <a:r>
              <a:rPr lang="en-US" sz="1000" b="0" i="0" baseline="0" dirty="0" smtClean="0"/>
              <a:t> </a:t>
            </a:r>
            <a:r>
              <a:rPr lang="en-US" sz="1000" b="0" i="0" baseline="0" dirty="0" err="1" smtClean="0"/>
              <a:t>Ihrer</a:t>
            </a:r>
            <a:r>
              <a:rPr lang="en-US" sz="1000" b="0" i="0" baseline="0" dirty="0" smtClean="0"/>
              <a:t> </a:t>
            </a:r>
            <a:r>
              <a:rPr lang="en-US" sz="1000" b="0" i="0" baseline="0" dirty="0" err="1" smtClean="0"/>
              <a:t>Kampagne</a:t>
            </a:r>
            <a:r>
              <a:rPr lang="en-US" sz="1000" b="0" i="0" baseline="0" dirty="0" smtClean="0"/>
              <a:t>.</a:t>
            </a:r>
            <a:endParaRPr lang="en-US" sz="1000" b="0" i="0" baseline="0" dirty="0"/>
          </a:p>
          <a:p>
            <a:pPr marL="0" indent="0">
              <a:buFont typeface="Arial" panose="020B0604020202020204" pitchFamily="34" charset="0"/>
              <a:buNone/>
            </a:pPr>
            <a:endParaRPr lang="en-US" sz="1000" b="0" i="0" baseline="0" dirty="0"/>
          </a:p>
          <a:p>
            <a:pPr marL="0" indent="0">
              <a:buFont typeface="Arial" panose="020B0604020202020204" pitchFamily="34" charset="0"/>
              <a:buNone/>
            </a:pPr>
            <a:r>
              <a:rPr lang="en-US" sz="1000" b="1" i="0" baseline="0" dirty="0" err="1" smtClean="0"/>
              <a:t>Sichtbarkeit</a:t>
            </a:r>
            <a:endParaRPr lang="en-US" sz="1000" b="1" i="0" baseline="0" dirty="0"/>
          </a:p>
          <a:p>
            <a:pPr marL="228600" lvl="0" indent="-228600">
              <a:buFont typeface="+mj-lt"/>
              <a:buAutoNum type="arabicPeriod"/>
            </a:pPr>
            <a:r>
              <a:rPr lang="en-US" sz="1000" b="0" i="0" kern="1200" dirty="0" err="1" smtClean="0">
                <a:solidFill>
                  <a:schemeClr val="tx1"/>
                </a:solidFill>
                <a:effectLst/>
                <a:latin typeface="+mn-lt"/>
                <a:ea typeface="+mn-ea"/>
                <a:cs typeface="+mn-cs"/>
              </a:rPr>
              <a:t>Ziel</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definieren</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es</a:t>
            </a:r>
            <a:r>
              <a:rPr lang="en-US" sz="1000" b="0" i="0" kern="1200" dirty="0" smtClean="0">
                <a:solidFill>
                  <a:schemeClr val="tx1"/>
                </a:solidFill>
                <a:effectLst/>
                <a:latin typeface="+mn-lt"/>
                <a:ea typeface="+mn-ea"/>
                <a:cs typeface="+mn-cs"/>
              </a:rPr>
              <a:t> muss </a:t>
            </a:r>
            <a:r>
              <a:rPr lang="en-US" sz="1000" b="0" i="0" kern="1200" dirty="0" err="1" smtClean="0">
                <a:solidFill>
                  <a:schemeClr val="tx1"/>
                </a:solidFill>
                <a:effectLst/>
                <a:latin typeface="+mn-lt"/>
                <a:ea typeface="+mn-ea"/>
                <a:cs typeface="+mn-cs"/>
              </a:rPr>
              <a:t>klar</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realistisch</a:t>
            </a:r>
            <a:r>
              <a:rPr lang="en-US" sz="1000" b="0" i="0" kern="1200" baseline="0" dirty="0" smtClean="0">
                <a:solidFill>
                  <a:schemeClr val="tx1"/>
                </a:solidFill>
                <a:effectLst/>
                <a:latin typeface="+mn-lt"/>
                <a:ea typeface="+mn-ea"/>
                <a:cs typeface="+mn-cs"/>
              </a:rPr>
              <a:t> und </a:t>
            </a:r>
            <a:r>
              <a:rPr lang="en-US" sz="1000" b="0" i="0" kern="1200" baseline="0" dirty="0" err="1" smtClean="0">
                <a:solidFill>
                  <a:schemeClr val="tx1"/>
                </a:solidFill>
                <a:effectLst/>
                <a:latin typeface="+mn-lt"/>
                <a:ea typeface="+mn-ea"/>
                <a:cs typeface="+mn-cs"/>
              </a:rPr>
              <a:t>messbar</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sein</a:t>
            </a:r>
            <a:endParaRPr lang="nl-NL" sz="1000" b="0" i="0" kern="1200" dirty="0">
              <a:solidFill>
                <a:schemeClr val="tx1"/>
              </a:solidFill>
              <a:effectLst/>
              <a:latin typeface="+mn-lt"/>
              <a:ea typeface="+mn-ea"/>
              <a:cs typeface="+mn-cs"/>
            </a:endParaRPr>
          </a:p>
          <a:p>
            <a:pPr marL="228600" lvl="0" indent="-228600">
              <a:buFont typeface="+mj-lt"/>
              <a:buAutoNum type="arabicPeriod"/>
            </a:pPr>
            <a:r>
              <a:rPr lang="en-US" sz="1000" b="0" i="0" kern="1200" dirty="0" smtClean="0">
                <a:solidFill>
                  <a:schemeClr val="tx1"/>
                </a:solidFill>
                <a:effectLst/>
                <a:latin typeface="+mn-lt"/>
                <a:ea typeface="+mn-ea"/>
                <a:cs typeface="+mn-cs"/>
              </a:rPr>
              <a:t>Die</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Zielgruppe</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kennen</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Zeit</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investieren</a:t>
            </a:r>
            <a:r>
              <a:rPr lang="en-US" sz="1000" b="0" i="0" kern="1200" dirty="0" smtClean="0">
                <a:solidFill>
                  <a:schemeClr val="tx1"/>
                </a:solidFill>
                <a:effectLst/>
                <a:latin typeface="+mn-lt"/>
                <a:ea typeface="+mn-ea"/>
                <a:cs typeface="+mn-cs"/>
              </a:rPr>
              <a:t>, um die </a:t>
            </a:r>
            <a:r>
              <a:rPr lang="en-US" sz="1000" b="0" i="0" kern="1200" dirty="0" err="1" smtClean="0">
                <a:solidFill>
                  <a:schemeClr val="tx1"/>
                </a:solidFill>
                <a:effectLst/>
                <a:latin typeface="+mn-lt"/>
                <a:ea typeface="+mn-ea"/>
                <a:cs typeface="+mn-cs"/>
              </a:rPr>
              <a:t>Zielgruppe</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zu</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finden</a:t>
            </a:r>
            <a:r>
              <a:rPr lang="en-US" sz="1000" b="0" i="0" kern="1200" dirty="0" smtClean="0">
                <a:solidFill>
                  <a:schemeClr val="tx1"/>
                </a:solidFill>
                <a:effectLst/>
                <a:latin typeface="+mn-lt"/>
                <a:ea typeface="+mn-ea"/>
                <a:cs typeface="+mn-cs"/>
              </a:rPr>
              <a:t> und </a:t>
            </a:r>
            <a:r>
              <a:rPr lang="en-US" sz="1000" b="0" i="0" kern="1200" dirty="0" err="1" smtClean="0">
                <a:solidFill>
                  <a:schemeClr val="tx1"/>
                </a:solidFill>
                <a:effectLst/>
                <a:latin typeface="+mn-lt"/>
                <a:ea typeface="+mn-ea"/>
                <a:cs typeface="+mn-cs"/>
              </a:rPr>
              <a:t>zu</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verstehen</a:t>
            </a:r>
            <a:endParaRPr lang="nl-NL" sz="1000" b="0" i="0" kern="1200" dirty="0">
              <a:solidFill>
                <a:schemeClr val="tx1"/>
              </a:solidFill>
              <a:effectLst/>
              <a:latin typeface="+mn-lt"/>
              <a:ea typeface="+mn-ea"/>
              <a:cs typeface="+mn-cs"/>
            </a:endParaRPr>
          </a:p>
          <a:p>
            <a:pPr marL="228600" lvl="0" indent="-228600">
              <a:buFont typeface="+mj-lt"/>
              <a:buAutoNum type="arabicPeriod"/>
            </a:pPr>
            <a:r>
              <a:rPr lang="en-US" sz="1000" b="0" i="0" kern="1200" dirty="0" err="1" smtClean="0">
                <a:solidFill>
                  <a:schemeClr val="tx1"/>
                </a:solidFill>
                <a:effectLst/>
                <a:latin typeface="+mn-lt"/>
                <a:ea typeface="+mn-ea"/>
                <a:cs typeface="+mn-cs"/>
              </a:rPr>
              <a:t>Ein</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Ziel</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auswählen</a:t>
            </a:r>
            <a:r>
              <a:rPr lang="en-US" sz="1000" b="0" i="0" kern="1200" dirty="0" smtClean="0">
                <a:solidFill>
                  <a:schemeClr val="tx1"/>
                </a:solidFill>
                <a:effectLst/>
                <a:latin typeface="+mn-lt"/>
                <a:ea typeface="+mn-ea"/>
                <a:cs typeface="+mn-cs"/>
              </a:rPr>
              <a:t>: die </a:t>
            </a:r>
            <a:r>
              <a:rPr lang="en-US" sz="1000" b="0" i="0" kern="1200" dirty="0" err="1" smtClean="0">
                <a:solidFill>
                  <a:schemeClr val="tx1"/>
                </a:solidFill>
                <a:effectLst/>
                <a:latin typeface="+mn-lt"/>
                <a:ea typeface="+mn-ea"/>
                <a:cs typeface="+mn-cs"/>
              </a:rPr>
              <a:t>Zielgruppe</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soweit</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wie</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möglich</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herunterbrechen</a:t>
            </a:r>
            <a:endParaRPr lang="nl-NL" sz="1000" b="0" i="0" kern="1200" dirty="0">
              <a:solidFill>
                <a:schemeClr val="tx1"/>
              </a:solidFill>
              <a:effectLst/>
              <a:latin typeface="+mn-lt"/>
              <a:ea typeface="+mn-ea"/>
              <a:cs typeface="+mn-cs"/>
            </a:endParaRPr>
          </a:p>
          <a:p>
            <a:pPr marL="228600" lvl="0" indent="-228600">
              <a:buFont typeface="+mj-lt"/>
              <a:buAutoNum type="arabicPeriod"/>
            </a:pPr>
            <a:r>
              <a:rPr lang="en-US" sz="1000" b="0" i="0" kern="1200" dirty="0" err="1" smtClean="0">
                <a:solidFill>
                  <a:schemeClr val="tx1"/>
                </a:solidFill>
                <a:effectLst/>
                <a:latin typeface="+mn-lt"/>
                <a:ea typeface="+mn-ea"/>
                <a:cs typeface="+mn-cs"/>
              </a:rPr>
              <a:t>Überwachen</a:t>
            </a:r>
            <a:r>
              <a:rPr lang="en-US" sz="1000" b="0" i="0" kern="1200" baseline="0" dirty="0" smtClean="0">
                <a:solidFill>
                  <a:schemeClr val="tx1"/>
                </a:solidFill>
                <a:effectLst/>
                <a:latin typeface="+mn-lt"/>
                <a:ea typeface="+mn-ea"/>
                <a:cs typeface="+mn-cs"/>
              </a:rPr>
              <a:t> und </a:t>
            </a:r>
            <a:r>
              <a:rPr lang="en-US" sz="1000" b="0" i="0" kern="1200" baseline="0" dirty="0" err="1" smtClean="0">
                <a:solidFill>
                  <a:schemeClr val="tx1"/>
                </a:solidFill>
                <a:effectLst/>
                <a:latin typeface="+mn-lt"/>
                <a:ea typeface="+mn-ea"/>
                <a:cs typeface="+mn-cs"/>
              </a:rPr>
              <a:t>evaluieren</a:t>
            </a:r>
            <a:r>
              <a:rPr lang="en-US" sz="1000" b="0" i="0" kern="1200" dirty="0" smtClean="0">
                <a:solidFill>
                  <a:schemeClr val="tx1"/>
                </a:solidFill>
                <a:effectLst/>
                <a:latin typeface="+mn-lt"/>
                <a:ea typeface="+mn-ea"/>
                <a:cs typeface="+mn-cs"/>
              </a:rPr>
              <a:t>: Social Media </a:t>
            </a:r>
            <a:r>
              <a:rPr lang="en-US" sz="1000" b="0" i="0" kern="1200" dirty="0" err="1" smtClean="0">
                <a:solidFill>
                  <a:schemeClr val="tx1"/>
                </a:solidFill>
                <a:effectLst/>
                <a:latin typeface="+mn-lt"/>
                <a:ea typeface="+mn-ea"/>
                <a:cs typeface="+mn-cs"/>
              </a:rPr>
              <a:t>Metrik</a:t>
            </a:r>
            <a:r>
              <a:rPr lang="en-US" sz="1000" b="0" i="0" kern="1200" baseline="0" dirty="0" smtClean="0">
                <a:solidFill>
                  <a:schemeClr val="tx1"/>
                </a:solidFill>
                <a:effectLst/>
                <a:latin typeface="+mn-lt"/>
                <a:ea typeface="+mn-ea"/>
                <a:cs typeface="+mn-cs"/>
              </a:rPr>
              <a:t> und </a:t>
            </a:r>
            <a:r>
              <a:rPr lang="en-US" sz="1000" b="0" i="0" kern="1200" baseline="0" dirty="0" err="1" smtClean="0">
                <a:solidFill>
                  <a:schemeClr val="tx1"/>
                </a:solidFill>
                <a:effectLst/>
                <a:latin typeface="+mn-lt"/>
                <a:ea typeface="+mn-ea"/>
                <a:cs typeface="+mn-cs"/>
              </a:rPr>
              <a:t>Werkzeuge</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einrichten</a:t>
            </a:r>
            <a:endParaRPr lang="nl-NL" sz="1000" b="0" i="0" kern="1200" dirty="0">
              <a:solidFill>
                <a:schemeClr val="tx1"/>
              </a:solidFill>
              <a:effectLst/>
              <a:latin typeface="+mn-lt"/>
              <a:ea typeface="+mn-ea"/>
              <a:cs typeface="+mn-cs"/>
            </a:endParaRPr>
          </a:p>
          <a:p>
            <a:pPr marL="228600" lvl="0" indent="-228600">
              <a:buFont typeface="+mj-lt"/>
              <a:buAutoNum type="arabicPeriod"/>
            </a:pPr>
            <a:r>
              <a:rPr lang="en-US" sz="1000" b="0" i="0" kern="1200" dirty="0" err="1" smtClean="0">
                <a:solidFill>
                  <a:schemeClr val="tx1"/>
                </a:solidFill>
                <a:effectLst/>
                <a:latin typeface="+mn-lt"/>
                <a:ea typeface="+mn-ea"/>
                <a:cs typeface="+mn-cs"/>
              </a:rPr>
              <a:t>Ihre</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Medien</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auswählen</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Nur</a:t>
            </a:r>
            <a:r>
              <a:rPr lang="en-US" sz="1000" b="0" i="0" kern="1200" dirty="0" smtClean="0">
                <a:solidFill>
                  <a:schemeClr val="tx1"/>
                </a:solidFill>
                <a:effectLst/>
                <a:latin typeface="+mn-lt"/>
                <a:ea typeface="+mn-ea"/>
                <a:cs typeface="+mn-cs"/>
              </a:rPr>
              <a:t> die </a:t>
            </a:r>
            <a:r>
              <a:rPr lang="en-US" sz="1000" b="0" i="0" kern="1200" dirty="0" err="1" smtClean="0">
                <a:solidFill>
                  <a:schemeClr val="tx1"/>
                </a:solidFill>
                <a:effectLst/>
                <a:latin typeface="+mn-lt"/>
                <a:ea typeface="+mn-ea"/>
                <a:cs typeface="+mn-cs"/>
              </a:rPr>
              <a:t>Medien</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nutzen</a:t>
            </a:r>
            <a:r>
              <a:rPr lang="en-US" sz="1000" b="0" i="0" kern="1200" dirty="0" smtClean="0">
                <a:solidFill>
                  <a:schemeClr val="tx1"/>
                </a:solidFill>
                <a:effectLst/>
                <a:latin typeface="+mn-lt"/>
                <a:ea typeface="+mn-ea"/>
                <a:cs typeface="+mn-cs"/>
              </a:rPr>
              <a:t>, die </a:t>
            </a:r>
            <a:r>
              <a:rPr lang="en-US" sz="1000" b="0" i="0" kern="1200" dirty="0" err="1" smtClean="0">
                <a:solidFill>
                  <a:schemeClr val="tx1"/>
                </a:solidFill>
                <a:effectLst/>
                <a:latin typeface="+mn-lt"/>
                <a:ea typeface="+mn-ea"/>
                <a:cs typeface="+mn-cs"/>
              </a:rPr>
              <a:t>auch</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ihre</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Zielgruppe</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nutzt</a:t>
            </a:r>
            <a:endParaRPr lang="nl-NL" sz="1000" b="0" i="0" kern="1200" dirty="0">
              <a:solidFill>
                <a:schemeClr val="tx1"/>
              </a:solidFill>
              <a:effectLst/>
              <a:latin typeface="+mn-lt"/>
              <a:ea typeface="+mn-ea"/>
              <a:cs typeface="+mn-cs"/>
            </a:endParaRPr>
          </a:p>
          <a:p>
            <a:pPr marL="228600" lvl="0" indent="-228600">
              <a:buFont typeface="+mj-lt"/>
              <a:buAutoNum type="arabicPeriod"/>
            </a:pPr>
            <a:r>
              <a:rPr lang="en-US" sz="1000" b="0" i="0" kern="1200" dirty="0" err="1" smtClean="0">
                <a:solidFill>
                  <a:schemeClr val="tx1"/>
                </a:solidFill>
                <a:effectLst/>
                <a:latin typeface="+mn-lt"/>
                <a:ea typeface="+mn-ea"/>
                <a:cs typeface="+mn-cs"/>
              </a:rPr>
              <a:t>Ihre</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Botschaft</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zuschneiden</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entwickeln</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Sie</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Botschaften</a:t>
            </a:r>
            <a:r>
              <a:rPr lang="en-US" sz="1000" b="0" i="0" kern="1200" dirty="0" smtClean="0">
                <a:solidFill>
                  <a:schemeClr val="tx1"/>
                </a:solidFill>
                <a:effectLst/>
                <a:latin typeface="+mn-lt"/>
                <a:ea typeface="+mn-ea"/>
                <a:cs typeface="+mn-cs"/>
              </a:rPr>
              <a:t>,</a:t>
            </a:r>
            <a:r>
              <a:rPr lang="en-US" sz="1000" b="0" i="0" kern="1200" baseline="0" dirty="0" smtClean="0">
                <a:solidFill>
                  <a:schemeClr val="tx1"/>
                </a:solidFill>
                <a:effectLst/>
                <a:latin typeface="+mn-lt"/>
                <a:ea typeface="+mn-ea"/>
                <a:cs typeface="+mn-cs"/>
              </a:rPr>
              <a:t> die </a:t>
            </a:r>
            <a:r>
              <a:rPr lang="en-US" sz="1000" b="0" i="0" kern="1200" baseline="0" dirty="0" err="1" smtClean="0">
                <a:solidFill>
                  <a:schemeClr val="tx1"/>
                </a:solidFill>
                <a:effectLst/>
                <a:latin typeface="+mn-lt"/>
                <a:ea typeface="+mn-ea"/>
                <a:cs typeface="+mn-cs"/>
              </a:rPr>
              <a:t>ihre</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Zielgruppe</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ansprechen</a:t>
            </a:r>
            <a:endParaRPr lang="nl-NL" sz="1000" b="0" i="0" kern="1200" dirty="0">
              <a:solidFill>
                <a:schemeClr val="tx1"/>
              </a:solidFill>
              <a:effectLst/>
              <a:latin typeface="+mn-lt"/>
              <a:ea typeface="+mn-ea"/>
              <a:cs typeface="+mn-cs"/>
            </a:endParaRPr>
          </a:p>
          <a:p>
            <a:pPr marL="228600" lvl="0" indent="-228600">
              <a:buFont typeface="+mj-lt"/>
              <a:buAutoNum type="arabicPeriod"/>
            </a:pPr>
            <a:r>
              <a:rPr lang="en-US" sz="1000" b="0" i="0" kern="1200" dirty="0" err="1" smtClean="0">
                <a:solidFill>
                  <a:schemeClr val="tx1"/>
                </a:solidFill>
                <a:effectLst/>
                <a:latin typeface="+mn-lt"/>
                <a:ea typeface="+mn-ea"/>
                <a:cs typeface="+mn-cs"/>
              </a:rPr>
              <a:t>Finden</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Sie</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einen</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Überbringer</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wählen</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Sie</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einen</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glaubwürdigen</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Überbringer</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der</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Botschaft</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aus</a:t>
            </a:r>
            <a:r>
              <a:rPr lang="en-US" sz="1000" b="0" i="0" kern="1200" baseline="0" dirty="0" smtClean="0">
                <a:solidFill>
                  <a:schemeClr val="tx1"/>
                </a:solidFill>
                <a:effectLst/>
                <a:latin typeface="+mn-lt"/>
                <a:ea typeface="+mn-ea"/>
                <a:cs typeface="+mn-cs"/>
              </a:rPr>
              <a:t> </a:t>
            </a:r>
          </a:p>
          <a:p>
            <a:pPr marL="228600" lvl="0" indent="-228600">
              <a:buFont typeface="+mj-lt"/>
              <a:buAutoNum type="arabicPeriod"/>
            </a:pPr>
            <a:r>
              <a:rPr lang="en-US" sz="1000" b="0" i="0" kern="1200" dirty="0" err="1" smtClean="0">
                <a:solidFill>
                  <a:schemeClr val="tx1"/>
                </a:solidFill>
                <a:effectLst/>
                <a:latin typeface="+mn-lt"/>
                <a:ea typeface="+mn-ea"/>
                <a:cs typeface="+mn-cs"/>
              </a:rPr>
              <a:t>Bleiben</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Sie</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sicher</a:t>
            </a:r>
            <a:r>
              <a:rPr lang="en-US" sz="1000" b="0" i="0" kern="1200" baseline="0" dirty="0" smtClean="0">
                <a:solidFill>
                  <a:schemeClr val="tx1"/>
                </a:solidFill>
                <a:effectLst/>
                <a:latin typeface="+mn-lt"/>
                <a:ea typeface="+mn-ea"/>
                <a:cs typeface="+mn-cs"/>
              </a:rPr>
              <a:t>!</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Bereiten</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Sie</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sich</a:t>
            </a:r>
            <a:r>
              <a:rPr lang="en-US" sz="1000" b="0" i="0" kern="1200" dirty="0" smtClean="0">
                <a:solidFill>
                  <a:schemeClr val="tx1"/>
                </a:solidFill>
                <a:effectLst/>
                <a:latin typeface="+mn-lt"/>
                <a:ea typeface="+mn-ea"/>
                <a:cs typeface="+mn-cs"/>
              </a:rPr>
              <a:t> auf </a:t>
            </a:r>
            <a:r>
              <a:rPr lang="en-US" sz="1000" b="0" i="0" kern="1200" dirty="0" err="1" smtClean="0">
                <a:solidFill>
                  <a:schemeClr val="tx1"/>
                </a:solidFill>
                <a:effectLst/>
                <a:latin typeface="+mn-lt"/>
                <a:ea typeface="+mn-ea"/>
                <a:cs typeface="+mn-cs"/>
              </a:rPr>
              <a:t>verbale</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Angriffe</a:t>
            </a:r>
            <a:r>
              <a:rPr lang="en-US" sz="1000" b="0" i="0" kern="1200" baseline="0" dirty="0" smtClean="0">
                <a:solidFill>
                  <a:schemeClr val="tx1"/>
                </a:solidFill>
                <a:effectLst/>
                <a:latin typeface="+mn-lt"/>
                <a:ea typeface="+mn-ea"/>
                <a:cs typeface="+mn-cs"/>
              </a:rPr>
              <a:t> und </a:t>
            </a:r>
            <a:r>
              <a:rPr lang="en-US" sz="1000" b="0" i="0" kern="1200" baseline="0" dirty="0" err="1" smtClean="0">
                <a:solidFill>
                  <a:schemeClr val="tx1"/>
                </a:solidFill>
                <a:effectLst/>
                <a:latin typeface="+mn-lt"/>
                <a:ea typeface="+mn-ea"/>
                <a:cs typeface="+mn-cs"/>
              </a:rPr>
              <a:t>Drohungen</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vor</a:t>
            </a:r>
            <a:r>
              <a:rPr lang="en-US" sz="1000" b="0" i="0" kern="1200" baseline="0" dirty="0" smtClean="0">
                <a:solidFill>
                  <a:schemeClr val="tx1"/>
                </a:solidFill>
                <a:effectLst/>
                <a:latin typeface="+mn-lt"/>
                <a:ea typeface="+mn-ea"/>
                <a:cs typeface="+mn-cs"/>
              </a:rPr>
              <a:t/>
            </a:r>
            <a:br>
              <a:rPr lang="en-US" sz="1000" b="0" i="0" kern="1200" baseline="0" dirty="0" smtClean="0">
                <a:solidFill>
                  <a:schemeClr val="tx1"/>
                </a:solidFill>
                <a:effectLst/>
                <a:latin typeface="+mn-lt"/>
                <a:ea typeface="+mn-ea"/>
                <a:cs typeface="+mn-cs"/>
              </a:rPr>
            </a:br>
            <a:r>
              <a:rPr lang="en-US" sz="1000" b="0" i="0" kern="1200" dirty="0">
                <a:solidFill>
                  <a:schemeClr val="tx1"/>
                </a:solidFill>
                <a:effectLst/>
                <a:latin typeface="+mn-lt"/>
                <a:ea typeface="+mn-ea"/>
                <a:cs typeface="+mn-cs"/>
              </a:rPr>
              <a:t/>
            </a:r>
            <a:br>
              <a:rPr lang="en-US" sz="1000" b="0" i="0" kern="1200" dirty="0">
                <a:solidFill>
                  <a:schemeClr val="tx1"/>
                </a:solidFill>
                <a:effectLst/>
                <a:latin typeface="+mn-lt"/>
                <a:ea typeface="+mn-ea"/>
                <a:cs typeface="+mn-cs"/>
              </a:rPr>
            </a:br>
            <a:r>
              <a:rPr lang="en-US" sz="1000" b="1" i="0" kern="1200" dirty="0" err="1" smtClean="0">
                <a:solidFill>
                  <a:schemeClr val="tx1"/>
                </a:solidFill>
                <a:effectLst/>
                <a:latin typeface="+mn-lt"/>
                <a:ea typeface="+mn-ea"/>
                <a:cs typeface="+mn-cs"/>
              </a:rPr>
              <a:t>Handeln</a:t>
            </a:r>
            <a:endParaRPr lang="nl-NL" sz="1000" b="0" i="0" kern="1200" dirty="0">
              <a:solidFill>
                <a:schemeClr val="tx1"/>
              </a:solidFill>
              <a:effectLst/>
              <a:latin typeface="+mn-lt"/>
              <a:ea typeface="+mn-ea"/>
              <a:cs typeface="+mn-cs"/>
            </a:endParaRPr>
          </a:p>
          <a:p>
            <a:pPr marL="228600" lvl="0" indent="-228600">
              <a:buFont typeface="+mj-lt"/>
              <a:buAutoNum type="arabicPeriod"/>
            </a:pPr>
            <a:r>
              <a:rPr lang="en-US" sz="1000" b="0" i="0" kern="1200" dirty="0" err="1" smtClean="0">
                <a:solidFill>
                  <a:schemeClr val="tx1"/>
                </a:solidFill>
                <a:effectLst/>
                <a:latin typeface="+mn-lt"/>
                <a:ea typeface="+mn-ea"/>
                <a:cs typeface="+mn-cs"/>
              </a:rPr>
              <a:t>Wie</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ist</a:t>
            </a:r>
            <a:r>
              <a:rPr lang="en-US" sz="1000" b="0" i="0" kern="1200" baseline="0" dirty="0" smtClean="0">
                <a:solidFill>
                  <a:schemeClr val="tx1"/>
                </a:solidFill>
                <a:effectLst/>
                <a:latin typeface="+mn-lt"/>
                <a:ea typeface="+mn-ea"/>
                <a:cs typeface="+mn-cs"/>
              </a:rPr>
              <a:t> das Feedback</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erreichen</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Sie</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auch</a:t>
            </a:r>
            <a:r>
              <a:rPr lang="en-US" sz="1000" b="0" i="0" kern="1200" dirty="0" smtClean="0">
                <a:solidFill>
                  <a:schemeClr val="tx1"/>
                </a:solidFill>
                <a:effectLst/>
                <a:latin typeface="+mn-lt"/>
                <a:ea typeface="+mn-ea"/>
                <a:cs typeface="+mn-cs"/>
              </a:rPr>
              <a:t> die </a:t>
            </a:r>
            <a:r>
              <a:rPr lang="en-US" sz="1000" b="0" i="0" kern="1200" dirty="0" err="1" smtClean="0">
                <a:solidFill>
                  <a:schemeClr val="tx1"/>
                </a:solidFill>
                <a:effectLst/>
                <a:latin typeface="+mn-lt"/>
                <a:ea typeface="+mn-ea"/>
                <a:cs typeface="+mn-cs"/>
              </a:rPr>
              <a:t>richtigen</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Leute</a:t>
            </a:r>
            <a:r>
              <a:rPr lang="en-US" sz="1000" b="0" i="0" kern="1200" dirty="0" smtClean="0">
                <a:solidFill>
                  <a:schemeClr val="tx1"/>
                </a:solidFill>
                <a:effectLst/>
                <a:latin typeface="+mn-lt"/>
                <a:ea typeface="+mn-ea"/>
                <a:cs typeface="+mn-cs"/>
              </a:rPr>
              <a:t>?</a:t>
            </a:r>
            <a:endParaRPr lang="nl-NL" sz="1000" b="0" i="0" kern="1200" dirty="0">
              <a:solidFill>
                <a:schemeClr val="tx1"/>
              </a:solidFill>
              <a:effectLst/>
              <a:latin typeface="+mn-lt"/>
              <a:ea typeface="+mn-ea"/>
              <a:cs typeface="+mn-cs"/>
            </a:endParaRPr>
          </a:p>
          <a:p>
            <a:pPr marL="228600" lvl="0" indent="-228600">
              <a:buFont typeface="+mj-lt"/>
              <a:buAutoNum type="arabicPeriod"/>
            </a:pPr>
            <a:r>
              <a:rPr lang="en-US" sz="1000" b="0" i="0" kern="1200" dirty="0" err="1" smtClean="0">
                <a:solidFill>
                  <a:schemeClr val="tx1"/>
                </a:solidFill>
                <a:effectLst/>
                <a:latin typeface="+mn-lt"/>
                <a:ea typeface="+mn-ea"/>
                <a:cs typeface="+mn-cs"/>
              </a:rPr>
              <a:t>Handlungsaufforderung</a:t>
            </a:r>
            <a:r>
              <a:rPr lang="en-US" sz="1000" b="0" i="0" kern="1200" dirty="0" smtClean="0">
                <a:solidFill>
                  <a:schemeClr val="tx1"/>
                </a:solidFill>
                <a:effectLst/>
                <a:latin typeface="+mn-lt"/>
                <a:ea typeface="+mn-ea"/>
                <a:cs typeface="+mn-cs"/>
              </a:rPr>
              <a:t>: was </a:t>
            </a:r>
            <a:r>
              <a:rPr lang="en-US" sz="1000" b="0" i="0" kern="1200" dirty="0" err="1" smtClean="0">
                <a:solidFill>
                  <a:schemeClr val="tx1"/>
                </a:solidFill>
                <a:effectLst/>
                <a:latin typeface="+mn-lt"/>
                <a:ea typeface="+mn-ea"/>
                <a:cs typeface="+mn-cs"/>
              </a:rPr>
              <a:t>sollte</a:t>
            </a:r>
            <a:r>
              <a:rPr lang="en-US" sz="1000" b="0" i="0" kern="1200" dirty="0" smtClean="0">
                <a:solidFill>
                  <a:schemeClr val="tx1"/>
                </a:solidFill>
                <a:effectLst/>
                <a:latin typeface="+mn-lt"/>
                <a:ea typeface="+mn-ea"/>
                <a:cs typeface="+mn-cs"/>
              </a:rPr>
              <a:t> die </a:t>
            </a:r>
            <a:r>
              <a:rPr lang="en-US" sz="1000" b="0" i="0" kern="1200" dirty="0" err="1" smtClean="0">
                <a:solidFill>
                  <a:schemeClr val="tx1"/>
                </a:solidFill>
                <a:effectLst/>
                <a:latin typeface="+mn-lt"/>
                <a:ea typeface="+mn-ea"/>
                <a:cs typeface="+mn-cs"/>
              </a:rPr>
              <a:t>Zielgruppe</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jetzt</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tun</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Wie</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kann</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sie</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helfen</a:t>
            </a:r>
            <a:r>
              <a:rPr lang="en-US" sz="1000" b="0" i="0" kern="1200" dirty="0" smtClean="0">
                <a:solidFill>
                  <a:schemeClr val="tx1"/>
                </a:solidFill>
                <a:effectLst/>
                <a:latin typeface="+mn-lt"/>
                <a:ea typeface="+mn-ea"/>
                <a:cs typeface="+mn-cs"/>
              </a:rPr>
              <a:t>?</a:t>
            </a:r>
            <a:r>
              <a:rPr lang="en-US" sz="1000" b="0" i="0" kern="1200" dirty="0">
                <a:solidFill>
                  <a:schemeClr val="tx1"/>
                </a:solidFill>
                <a:effectLst/>
                <a:latin typeface="+mn-lt"/>
                <a:ea typeface="+mn-ea"/>
                <a:cs typeface="+mn-cs"/>
              </a:rPr>
              <a:t/>
            </a:r>
            <a:br>
              <a:rPr lang="en-US" sz="1000" b="0" i="0" kern="1200" dirty="0">
                <a:solidFill>
                  <a:schemeClr val="tx1"/>
                </a:solidFill>
                <a:effectLst/>
                <a:latin typeface="+mn-lt"/>
                <a:ea typeface="+mn-ea"/>
                <a:cs typeface="+mn-cs"/>
              </a:rPr>
            </a:br>
            <a:r>
              <a:rPr lang="en-US" sz="1000" b="0" i="0" kern="1200" dirty="0">
                <a:solidFill>
                  <a:schemeClr val="tx1"/>
                </a:solidFill>
                <a:effectLst/>
                <a:latin typeface="+mn-lt"/>
                <a:ea typeface="+mn-ea"/>
                <a:cs typeface="+mn-cs"/>
              </a:rPr>
              <a:t/>
            </a:r>
            <a:br>
              <a:rPr lang="en-US" sz="1000" b="0" i="0" kern="1200" dirty="0">
                <a:solidFill>
                  <a:schemeClr val="tx1"/>
                </a:solidFill>
                <a:effectLst/>
                <a:latin typeface="+mn-lt"/>
                <a:ea typeface="+mn-ea"/>
                <a:cs typeface="+mn-cs"/>
              </a:rPr>
            </a:br>
            <a:r>
              <a:rPr lang="en-US" sz="1000" b="1" i="0" kern="1200" dirty="0" err="1" smtClean="0">
                <a:solidFill>
                  <a:schemeClr val="tx1"/>
                </a:solidFill>
                <a:effectLst/>
                <a:latin typeface="+mn-lt"/>
                <a:ea typeface="+mn-ea"/>
                <a:cs typeface="+mn-cs"/>
              </a:rPr>
              <a:t>Wirkung</a:t>
            </a:r>
            <a:r>
              <a:rPr lang="en-AU" sz="1000" b="0" i="0" kern="1200" dirty="0">
                <a:solidFill>
                  <a:schemeClr val="tx1"/>
                </a:solidFill>
                <a:effectLst/>
                <a:latin typeface="+mn-lt"/>
                <a:ea typeface="+mn-ea"/>
                <a:cs typeface="+mn-cs"/>
              </a:rPr>
              <a:t>	</a:t>
            </a:r>
            <a:endParaRPr lang="nl-NL" sz="1000" b="0" i="0" kern="1200" dirty="0">
              <a:solidFill>
                <a:schemeClr val="tx1"/>
              </a:solidFill>
              <a:effectLst/>
              <a:latin typeface="+mn-lt"/>
              <a:ea typeface="+mn-ea"/>
              <a:cs typeface="+mn-cs"/>
            </a:endParaRPr>
          </a:p>
          <a:p>
            <a:pPr marL="228600" lvl="0" indent="-228600">
              <a:buFont typeface="+mj-lt"/>
              <a:buAutoNum type="arabicPeriod"/>
            </a:pPr>
            <a:r>
              <a:rPr lang="en-US" sz="1000" b="0" i="0" kern="1200" dirty="0">
                <a:solidFill>
                  <a:schemeClr val="tx1"/>
                </a:solidFill>
                <a:effectLst/>
                <a:latin typeface="+mn-lt"/>
                <a:ea typeface="+mn-ea"/>
                <a:cs typeface="+mn-cs"/>
              </a:rPr>
              <a:t>1-2-1 Intervention: </a:t>
            </a:r>
            <a:r>
              <a:rPr lang="en-US" sz="1000" b="0" i="0" kern="1200" dirty="0" err="1" smtClean="0">
                <a:solidFill>
                  <a:schemeClr val="tx1"/>
                </a:solidFill>
                <a:effectLst/>
                <a:latin typeface="+mn-lt"/>
                <a:ea typeface="+mn-ea"/>
                <a:cs typeface="+mn-cs"/>
              </a:rPr>
              <a:t>engagieren</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Sie</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sich</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individuell</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führen</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Sie</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ein</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Gespräch</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bringen</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Sie</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sie</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dazu</a:t>
            </a:r>
            <a:r>
              <a:rPr lang="en-US" sz="1000" b="0" i="0" kern="1200" baseline="0" dirty="0" smtClean="0">
                <a:solidFill>
                  <a:schemeClr val="tx1"/>
                </a:solidFill>
                <a:effectLst/>
                <a:latin typeface="+mn-lt"/>
                <a:ea typeface="+mn-ea"/>
                <a:cs typeface="+mn-cs"/>
              </a:rPr>
              <a:t> die </a:t>
            </a:r>
            <a:r>
              <a:rPr lang="en-US" sz="1000" b="0" i="0" kern="1200" baseline="0" dirty="0" err="1" smtClean="0">
                <a:solidFill>
                  <a:schemeClr val="tx1"/>
                </a:solidFill>
                <a:effectLst/>
                <a:latin typeface="+mn-lt"/>
                <a:ea typeface="+mn-ea"/>
                <a:cs typeface="+mn-cs"/>
              </a:rPr>
              <a:t>Sache</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zu</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überdenken</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oder</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bestärken</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Sie</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sie</a:t>
            </a:r>
            <a:r>
              <a:rPr lang="en-US" sz="1000" b="0" i="0" kern="1200" baseline="0" dirty="0" smtClean="0">
                <a:solidFill>
                  <a:schemeClr val="tx1"/>
                </a:solidFill>
                <a:effectLst/>
                <a:latin typeface="+mn-lt"/>
                <a:ea typeface="+mn-ea"/>
                <a:cs typeface="+mn-cs"/>
              </a:rPr>
              <a:t> </a:t>
            </a:r>
          </a:p>
          <a:p>
            <a:pPr marL="228600" lvl="0" indent="-228600">
              <a:buFont typeface="+mj-lt"/>
              <a:buAutoNum type="arabicPeriod"/>
            </a:pPr>
            <a:r>
              <a:rPr lang="en-US" sz="1000" b="0" i="0" kern="1200" dirty="0" err="1" smtClean="0">
                <a:solidFill>
                  <a:schemeClr val="tx1"/>
                </a:solidFill>
                <a:effectLst/>
                <a:latin typeface="+mn-lt"/>
                <a:ea typeface="+mn-ea"/>
                <a:cs typeface="+mn-cs"/>
              </a:rPr>
              <a:t>Weiter</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lernen</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investieren</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Sie</a:t>
            </a:r>
            <a:r>
              <a:rPr lang="en-US" sz="1000" b="0" i="0" kern="1200" dirty="0" smtClean="0">
                <a:solidFill>
                  <a:schemeClr val="tx1"/>
                </a:solidFill>
                <a:effectLst/>
                <a:latin typeface="+mn-lt"/>
                <a:ea typeface="+mn-ea"/>
                <a:cs typeface="+mn-cs"/>
              </a:rPr>
              <a:t> in </a:t>
            </a:r>
            <a:r>
              <a:rPr lang="en-US" sz="1000" b="0" i="0" kern="1200" dirty="0" err="1" smtClean="0">
                <a:solidFill>
                  <a:schemeClr val="tx1"/>
                </a:solidFill>
                <a:effectLst/>
                <a:latin typeface="+mn-lt"/>
                <a:ea typeface="+mn-ea"/>
                <a:cs typeface="+mn-cs"/>
              </a:rPr>
              <a:t>eine</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gründliche</a:t>
            </a:r>
            <a:r>
              <a:rPr lang="en-US" sz="1000" b="0" i="0" kern="1200" dirty="0" smtClean="0">
                <a:solidFill>
                  <a:schemeClr val="tx1"/>
                </a:solidFill>
                <a:effectLst/>
                <a:latin typeface="+mn-lt"/>
                <a:ea typeface="+mn-ea"/>
                <a:cs typeface="+mn-cs"/>
              </a:rPr>
              <a:t> </a:t>
            </a:r>
            <a:r>
              <a:rPr lang="en-US" sz="1000" b="0" i="0" kern="1200" dirty="0" err="1" smtClean="0">
                <a:solidFill>
                  <a:schemeClr val="tx1"/>
                </a:solidFill>
                <a:effectLst/>
                <a:latin typeface="+mn-lt"/>
                <a:ea typeface="+mn-ea"/>
                <a:cs typeface="+mn-cs"/>
              </a:rPr>
              <a:t>Bewertung</a:t>
            </a:r>
            <a:r>
              <a:rPr lang="en-US" sz="1000" b="0" i="0" kern="1200" dirty="0" smtClean="0">
                <a:solidFill>
                  <a:schemeClr val="tx1"/>
                </a:solidFill>
                <a:effectLst/>
                <a:latin typeface="+mn-lt"/>
                <a:ea typeface="+mn-ea"/>
                <a:cs typeface="+mn-cs"/>
              </a:rPr>
              <a:t>, so</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dass</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sie</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beim</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nächsten</a:t>
            </a:r>
            <a:r>
              <a:rPr lang="en-US" sz="1000" b="0" i="0" kern="1200" baseline="0" dirty="0" smtClean="0">
                <a:solidFill>
                  <a:schemeClr val="tx1"/>
                </a:solidFill>
                <a:effectLst/>
                <a:latin typeface="+mn-lt"/>
                <a:ea typeface="+mn-ea"/>
                <a:cs typeface="+mn-cs"/>
              </a:rPr>
              <a:t> Mal </a:t>
            </a:r>
            <a:r>
              <a:rPr lang="en-US" sz="1000" b="0" i="0" kern="1200" baseline="0" dirty="0" err="1" smtClean="0">
                <a:solidFill>
                  <a:schemeClr val="tx1"/>
                </a:solidFill>
                <a:effectLst/>
                <a:latin typeface="+mn-lt"/>
                <a:ea typeface="+mn-ea"/>
                <a:cs typeface="+mn-cs"/>
              </a:rPr>
              <a:t>noch</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besser</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sein</a:t>
            </a:r>
            <a:r>
              <a:rPr lang="en-US" sz="1000" b="0" i="0" kern="1200" baseline="0" dirty="0" smtClean="0">
                <a:solidFill>
                  <a:schemeClr val="tx1"/>
                </a:solidFill>
                <a:effectLst/>
                <a:latin typeface="+mn-lt"/>
                <a:ea typeface="+mn-ea"/>
                <a:cs typeface="+mn-cs"/>
              </a:rPr>
              <a:t> </a:t>
            </a:r>
            <a:r>
              <a:rPr lang="en-US" sz="1000" b="0" i="0" kern="1200" baseline="0" dirty="0" err="1" smtClean="0">
                <a:solidFill>
                  <a:schemeClr val="tx1"/>
                </a:solidFill>
                <a:effectLst/>
                <a:latin typeface="+mn-lt"/>
                <a:ea typeface="+mn-ea"/>
                <a:cs typeface="+mn-cs"/>
              </a:rPr>
              <a:t>können</a:t>
            </a:r>
            <a:endParaRPr lang="nl-NL" sz="10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54</a:t>
            </a:fld>
            <a:endParaRPr lang="nl-NL"/>
          </a:p>
        </p:txBody>
      </p:sp>
    </p:spTree>
    <p:extLst>
      <p:ext uri="{BB962C8B-B14F-4D97-AF65-F5344CB8AC3E}">
        <p14:creationId xmlns:p14="http://schemas.microsoft.com/office/powerpoint/2010/main" xmlns="" val="26681650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sz="1000" b="1" u="none" noProof="0" dirty="0" smtClean="0"/>
              <a:t>Erklärung</a:t>
            </a:r>
          </a:p>
          <a:p>
            <a:endParaRPr lang="de-DE" sz="1000" b="1" u="sng" noProof="0" dirty="0" smtClean="0"/>
          </a:p>
          <a:p>
            <a:pPr marL="171450" indent="-171450">
              <a:buFont typeface="Arial" panose="020B0604020202020204" pitchFamily="34" charset="0"/>
              <a:buChar char="•"/>
            </a:pPr>
            <a:r>
              <a:rPr lang="de-DE" sz="1000" noProof="0" dirty="0" smtClean="0"/>
              <a:t>Antworten – gute Vorbereitung</a:t>
            </a:r>
            <a:r>
              <a:rPr lang="de-DE" sz="1000" baseline="0" noProof="0" dirty="0" smtClean="0"/>
              <a:t> und Bewertung im Hinblick auf die Ziele Ihrer Kampagne erforderlich: Wird eine Antwort zum Erreichen Ihrer Ziele beitragen? Gehört der Sender der Botschaft zu Ihrer Zielgruppe oder Ihrer Umgebung?</a:t>
            </a:r>
          </a:p>
          <a:p>
            <a:pPr marL="171450" indent="-171450">
              <a:buFont typeface="Arial" panose="020B0604020202020204" pitchFamily="34" charset="0"/>
              <a:buChar char="•"/>
            </a:pPr>
            <a:r>
              <a:rPr lang="de-DE" sz="1000" noProof="0" dirty="0" smtClean="0"/>
              <a:t>Melden – </a:t>
            </a:r>
            <a:r>
              <a:rPr lang="de-DE" sz="1000" noProof="0" dirty="0" err="1" smtClean="0"/>
              <a:t>Youtube</a:t>
            </a:r>
            <a:r>
              <a:rPr lang="de-DE" sz="1000" noProof="0" dirty="0" smtClean="0"/>
              <a:t> und </a:t>
            </a:r>
            <a:r>
              <a:rPr lang="de-DE" sz="1000" noProof="0" dirty="0" err="1" smtClean="0"/>
              <a:t>Twitter</a:t>
            </a:r>
            <a:r>
              <a:rPr lang="de-DE" sz="1000" noProof="0" dirty="0" smtClean="0"/>
              <a:t> sowie </a:t>
            </a:r>
            <a:r>
              <a:rPr lang="de-DE" sz="1000" noProof="0" dirty="0" err="1" smtClean="0"/>
              <a:t>Facebook</a:t>
            </a:r>
            <a:r>
              <a:rPr lang="de-DE" sz="1000" noProof="0" dirty="0" smtClean="0"/>
              <a:t> verfolgen</a:t>
            </a:r>
            <a:r>
              <a:rPr lang="de-DE" sz="1000" baseline="0" noProof="0" dirty="0" smtClean="0"/>
              <a:t> eine aktive Politik hinsichtlich Hetze und gewaltbereiten extremistischen/terroristischen Inhalten</a:t>
            </a:r>
            <a:r>
              <a:rPr lang="de-DE" sz="1000" noProof="0" dirty="0" smtClean="0"/>
              <a:t> (Gemeinschaftsstandards), siehe unten. Zusätzlich gilt Landesrecht</a:t>
            </a:r>
            <a:r>
              <a:rPr lang="de-DE" sz="1000" baseline="0" noProof="0" dirty="0" smtClean="0"/>
              <a:t> und bei relevanten Fällen ist die Polizei zu kontaktieren. </a:t>
            </a:r>
            <a:endParaRPr lang="de-DE" sz="1000" noProof="0" dirty="0" smtClean="0"/>
          </a:p>
          <a:p>
            <a:pPr marL="171450" indent="-171450">
              <a:buFont typeface="Arial" panose="020B0604020202020204" pitchFamily="34" charset="0"/>
              <a:buChar char="•"/>
            </a:pPr>
            <a:r>
              <a:rPr lang="de-DE" sz="1000" noProof="0" dirty="0" smtClean="0"/>
              <a:t>Ignorieren – durch Nichtstun</a:t>
            </a:r>
            <a:r>
              <a:rPr lang="de-DE" sz="1000" baseline="0" noProof="0" dirty="0" smtClean="0"/>
              <a:t> verliert der Beitrag des Senders an Bedeutung</a:t>
            </a:r>
            <a:endParaRPr lang="de-DE" sz="1000" noProof="0" dirty="0" smtClean="0"/>
          </a:p>
          <a:p>
            <a:pPr marL="171450" indent="-171450">
              <a:buFont typeface="Arial" panose="020B0604020202020204" pitchFamily="34" charset="0"/>
              <a:buChar char="•"/>
            </a:pPr>
            <a:r>
              <a:rPr lang="de-DE" sz="1000" noProof="0" dirty="0" smtClean="0"/>
              <a:t>Verbergen – eine</a:t>
            </a:r>
            <a:r>
              <a:rPr lang="de-DE" sz="1000" baseline="0" noProof="0" dirty="0" smtClean="0"/>
              <a:t> </a:t>
            </a:r>
            <a:r>
              <a:rPr lang="de-DE" sz="1000" noProof="0" dirty="0" smtClean="0"/>
              <a:t>Option, mit der man einen Post für</a:t>
            </a:r>
            <a:r>
              <a:rPr lang="de-DE" sz="1000" baseline="0" noProof="0" dirty="0" smtClean="0"/>
              <a:t> andere unsichtbar machen kann, mit Ausnahme für einen selber und denjenigen, der diesen </a:t>
            </a:r>
            <a:r>
              <a:rPr lang="de-DE" sz="1000" baseline="0" noProof="0" dirty="0" err="1" smtClean="0"/>
              <a:t>geposted</a:t>
            </a:r>
            <a:r>
              <a:rPr lang="de-DE" sz="1000" baseline="0" noProof="0" dirty="0" smtClean="0"/>
              <a:t> hat. Er/Sie denkt, dass sein/ihr Beitrag auch weiterhin von anderen gesehen wird.</a:t>
            </a:r>
            <a:endParaRPr lang="de-DE" sz="1000" noProof="0" dirty="0" smtClean="0"/>
          </a:p>
          <a:p>
            <a:pPr marL="171450" indent="-171450">
              <a:buFont typeface="Arial" panose="020B0604020202020204" pitchFamily="34" charset="0"/>
              <a:buChar char="•"/>
            </a:pPr>
            <a:r>
              <a:rPr lang="de-DE" sz="1000" noProof="0" dirty="0" smtClean="0"/>
              <a:t>Blockieren, löschen</a:t>
            </a:r>
            <a:r>
              <a:rPr lang="de-DE" sz="1000" baseline="0" noProof="0" dirty="0" smtClean="0"/>
              <a:t> – dadurch kann die Person keine Posts mehr auf Ihrer Seite posten.</a:t>
            </a:r>
            <a:endParaRPr lang="de-DE" sz="1000" noProof="0" dirty="0" smtClean="0"/>
          </a:p>
          <a:p>
            <a:endParaRPr lang="de-DE" sz="1000" noProof="0" dirty="0" smtClean="0"/>
          </a:p>
          <a:p>
            <a:r>
              <a:rPr lang="de-DE" sz="1000" noProof="0" dirty="0" smtClean="0"/>
              <a:t>Melden</a:t>
            </a:r>
            <a:r>
              <a:rPr lang="de-DE" sz="1000" baseline="0" noProof="0" dirty="0" smtClean="0"/>
              <a:t> – Wie? Wenden Sie sich an die entsprechenden Seiten auf allen Plattformen:</a:t>
            </a:r>
          </a:p>
          <a:p>
            <a:r>
              <a:rPr lang="de-DE" sz="1000" baseline="0" noProof="0" dirty="0" err="1" smtClean="0"/>
              <a:t>Twitter</a:t>
            </a:r>
            <a:r>
              <a:rPr lang="de-DE" sz="1000" baseline="0" noProof="0" dirty="0" smtClean="0"/>
              <a:t> &gt;</a:t>
            </a:r>
          </a:p>
          <a:p>
            <a:r>
              <a:rPr lang="de-DE" sz="1000" baseline="0" noProof="0" dirty="0" err="1" smtClean="0"/>
              <a:t>Facebook</a:t>
            </a:r>
            <a:r>
              <a:rPr lang="de-DE" sz="1000" baseline="0" noProof="0" dirty="0" smtClean="0"/>
              <a:t> &gt; </a:t>
            </a:r>
          </a:p>
          <a:p>
            <a:r>
              <a:rPr lang="de-DE" sz="1000" baseline="0" noProof="0" dirty="0" err="1" smtClean="0"/>
              <a:t>Youtube</a:t>
            </a:r>
            <a:r>
              <a:rPr lang="de-DE" sz="1000" baseline="0" noProof="0" dirty="0" smtClean="0"/>
              <a:t> &gt; </a:t>
            </a:r>
            <a:endParaRPr lang="de-DE" sz="1000" noProof="0" dirty="0" smtClean="0"/>
          </a:p>
          <a:p>
            <a:pPr marL="171450" indent="-171450">
              <a:buFont typeface="Arial" panose="020B0604020202020204" pitchFamily="34" charset="0"/>
              <a:buChar char="•"/>
            </a:pPr>
            <a:endParaRPr lang="de-DE" sz="1000" noProof="0" dirty="0" smtClean="0"/>
          </a:p>
          <a:p>
            <a:r>
              <a:rPr lang="de-DE" sz="1000" noProof="0" dirty="0" smtClean="0"/>
              <a:t>Oft erkennen die Maschinen hinter</a:t>
            </a:r>
            <a:r>
              <a:rPr lang="de-DE" sz="1000" baseline="0" noProof="0" dirty="0" smtClean="0"/>
              <a:t> den Plattformen automatisch </a:t>
            </a:r>
            <a:r>
              <a:rPr lang="de-DE" sz="1000" baseline="0" noProof="0" dirty="0" err="1" smtClean="0"/>
              <a:t>Hassrede</a:t>
            </a:r>
            <a:r>
              <a:rPr lang="de-DE" sz="1000" baseline="0" noProof="0" dirty="0" smtClean="0"/>
              <a:t>/terroristische Inhalte</a:t>
            </a:r>
            <a:r>
              <a:rPr lang="de-DE" sz="1000" noProof="0" dirty="0" smtClean="0"/>
              <a:t>. </a:t>
            </a:r>
          </a:p>
          <a:p>
            <a:r>
              <a:rPr lang="de-DE" sz="1000" noProof="0" dirty="0" smtClean="0"/>
              <a:t>Terroristische</a:t>
            </a:r>
            <a:r>
              <a:rPr lang="de-DE" sz="1000" baseline="0" noProof="0" dirty="0" smtClean="0"/>
              <a:t> Inhalte oder </a:t>
            </a:r>
            <a:r>
              <a:rPr lang="de-DE" sz="1000" baseline="0" noProof="0" dirty="0" err="1" smtClean="0"/>
              <a:t>Hassrede</a:t>
            </a:r>
            <a:r>
              <a:rPr lang="de-DE" sz="1000" baseline="0" noProof="0" dirty="0" smtClean="0"/>
              <a:t> werden auch von Benutzern angezeigt</a:t>
            </a:r>
            <a:r>
              <a:rPr lang="de-DE" sz="1000" noProof="0" dirty="0" smtClean="0"/>
              <a:t>.</a:t>
            </a:r>
          </a:p>
          <a:p>
            <a:r>
              <a:rPr lang="de-DE" sz="1000" noProof="0" dirty="0" smtClean="0"/>
              <a:t>Alle Plattformen verfügen</a:t>
            </a:r>
            <a:r>
              <a:rPr lang="de-DE" sz="1000" baseline="0" noProof="0" dirty="0" smtClean="0"/>
              <a:t> über Meldetools.</a:t>
            </a:r>
          </a:p>
          <a:p>
            <a:r>
              <a:rPr lang="de-DE" sz="1000" noProof="0" dirty="0" smtClean="0"/>
              <a:t>Beispiel: auf </a:t>
            </a:r>
            <a:r>
              <a:rPr lang="de-DE" sz="1000" noProof="0" dirty="0" err="1" smtClean="0"/>
              <a:t>Facebook</a:t>
            </a:r>
            <a:r>
              <a:rPr lang="de-DE" sz="1000" noProof="0" dirty="0" smtClean="0"/>
              <a:t>, 50% der</a:t>
            </a:r>
            <a:r>
              <a:rPr lang="de-DE" sz="1000" baseline="0" noProof="0" dirty="0" smtClean="0"/>
              <a:t> terroristischen Inhalte werden von Benutzern gemeldet. 50% dieser gemeldeten Inhalte werden von Mitarbeitern überprüft. Der Rest wird automatisch überprüft.</a:t>
            </a:r>
          </a:p>
          <a:p>
            <a:endParaRPr lang="de-DE" sz="1000" baseline="0" noProof="0" dirty="0" smtClean="0"/>
          </a:p>
          <a:p>
            <a:r>
              <a:rPr lang="de-DE" sz="1000" baseline="0" noProof="0" dirty="0" smtClean="0"/>
              <a:t>Auf allen Plattformen sieht man jedoch einen grauen Bereich, der offen ist, um zu diskutieren.</a:t>
            </a:r>
            <a:endParaRPr lang="de-DE" sz="1000" noProof="0" dirty="0" smtClean="0"/>
          </a:p>
          <a:p>
            <a:endParaRPr lang="de-DE" sz="1000"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55</a:t>
            </a:fld>
            <a:endParaRPr lang="nl-NL"/>
          </a:p>
        </p:txBody>
      </p:sp>
    </p:spTree>
    <p:extLst>
      <p:ext uri="{BB962C8B-B14F-4D97-AF65-F5344CB8AC3E}">
        <p14:creationId xmlns:p14="http://schemas.microsoft.com/office/powerpoint/2010/main" xmlns="" val="26833933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Sylvana Simons</a:t>
            </a:r>
          </a:p>
          <a:p>
            <a:r>
              <a:rPr lang="nl-NL"/>
              <a:t>Rechtzaken tegen hate speech posters</a:t>
            </a:r>
          </a:p>
          <a:p>
            <a:r>
              <a:rPr lang="nl-NL"/>
              <a:t>20? Veroordelingen</a:t>
            </a:r>
          </a:p>
          <a:p>
            <a:r>
              <a:rPr lang="nl-NL"/>
              <a:t>Bewijst: niet makkelijk, maar het kan zin hebben</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56</a:t>
            </a:fld>
            <a:endParaRPr lang="nl-NL"/>
          </a:p>
        </p:txBody>
      </p:sp>
    </p:spTree>
    <p:extLst>
      <p:ext uri="{BB962C8B-B14F-4D97-AF65-F5344CB8AC3E}">
        <p14:creationId xmlns:p14="http://schemas.microsoft.com/office/powerpoint/2010/main" xmlns="" val="9862775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 typeface="Arial" panose="020B0604020202020204" pitchFamily="34" charset="0"/>
              <a:buNone/>
            </a:pPr>
            <a:r>
              <a:rPr lang="de-DE" sz="1000" b="1" u="sng" noProof="0" dirty="0" smtClean="0"/>
              <a:t>Diskussion im </a:t>
            </a:r>
            <a:r>
              <a:rPr lang="de-DE" sz="1000" b="1" u="sng" noProof="0" dirty="0" err="1" smtClean="0"/>
              <a:t>Plenun</a:t>
            </a:r>
            <a:endParaRPr lang="de-DE" sz="1000" b="1" u="sng" noProof="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t>Radikalisierung durchläuft</a:t>
            </a:r>
            <a:r>
              <a:rPr lang="de-DE" sz="1000" baseline="0" noProof="0" dirty="0" smtClean="0"/>
              <a:t> </a:t>
            </a:r>
            <a:r>
              <a:rPr lang="de-DE" sz="1000" noProof="0" dirty="0" smtClean="0"/>
              <a:t>verschiedene</a:t>
            </a:r>
            <a:r>
              <a:rPr lang="de-DE" sz="1000" baseline="0" noProof="0" dirty="0" smtClean="0"/>
              <a:t> </a:t>
            </a:r>
            <a:r>
              <a:rPr lang="de-DE" sz="1000" u="sng" baseline="0" noProof="0" dirty="0" smtClean="0"/>
              <a:t>Stadien</a:t>
            </a:r>
            <a:r>
              <a:rPr lang="de-DE" sz="1000" noProof="0" dirty="0" smtClean="0"/>
              <a:t>.</a:t>
            </a:r>
            <a:r>
              <a:rPr lang="de-DE" sz="1000" baseline="0" noProof="0" dirty="0" smtClean="0"/>
              <a:t> In welchem Stadium sollte (möchte) Ihre Organisation eingreifen</a:t>
            </a:r>
            <a:r>
              <a:rPr lang="de-DE" sz="1000" noProof="0"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t>Bekämpfung von Radikalisierung, Sie können verschiedenen</a:t>
            </a:r>
            <a:r>
              <a:rPr lang="de-DE" sz="1000" baseline="0" noProof="0" dirty="0" smtClean="0"/>
              <a:t> Gruppen anvisieren</a:t>
            </a:r>
            <a:r>
              <a:rPr lang="de-DE" sz="1000" noProof="0" dirty="0" smtClean="0"/>
              <a:t>. Welches sind Ihre Zielgruppen?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t>Primäre</a:t>
            </a:r>
            <a:r>
              <a:rPr lang="de-DE" sz="1000" baseline="0" noProof="0" dirty="0" smtClean="0"/>
              <a:t> Gruppe, die Jugendlichen selbst</a:t>
            </a:r>
            <a:endParaRPr lang="de-DE" sz="1000" noProof="0"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t>Eltern, Lehrer, Sozialarbeiter</a:t>
            </a:r>
            <a:r>
              <a:rPr lang="de-DE" sz="1000" baseline="0" noProof="0" dirty="0" smtClean="0"/>
              <a:t> usw.</a:t>
            </a:r>
            <a:endParaRPr lang="de-DE" sz="1000" noProof="0"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t>Breitere direkte Umgebung: Nachbarschaft, Gemeinschaft.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t>Allgemeine Öffentlichkeit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t>Politik, Behörden, politische</a:t>
            </a:r>
            <a:r>
              <a:rPr lang="de-DE" sz="1000" baseline="0" noProof="0" dirty="0" smtClean="0"/>
              <a:t> Entscheidungsträger</a:t>
            </a:r>
            <a:endParaRPr lang="de-DE" sz="1000" noProof="0"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t>Medien, Journalisten,</a:t>
            </a:r>
            <a:r>
              <a:rPr lang="de-DE" sz="1000" baseline="0" noProof="0" dirty="0" smtClean="0"/>
              <a:t> Meinungsführer</a:t>
            </a:r>
            <a:endParaRPr lang="de-DE" sz="1000" noProof="0" dirty="0" smtClean="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t>Verschiedene Formen</a:t>
            </a:r>
            <a:r>
              <a:rPr lang="de-DE" sz="1000" baseline="0" noProof="0" dirty="0" smtClean="0"/>
              <a:t> der Interaktion mit Ihren Zielgruppen. Was wählen Sie: Prävention, Alternative, Narrative oder Gegenrede</a:t>
            </a:r>
            <a:r>
              <a:rPr lang="de-DE" sz="1000" noProof="0" dirty="0" smtClean="0"/>
              <a:t>?</a:t>
            </a:r>
          </a:p>
          <a:p>
            <a:endParaRPr lang="de-DE" sz="1000"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57</a:t>
            </a:fld>
            <a:endParaRPr lang="nl-NL"/>
          </a:p>
        </p:txBody>
      </p:sp>
    </p:spTree>
    <p:extLst>
      <p:ext uri="{BB962C8B-B14F-4D97-AF65-F5344CB8AC3E}">
        <p14:creationId xmlns:p14="http://schemas.microsoft.com/office/powerpoint/2010/main" xmlns="" val="2592729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mtClean="0"/>
              <a:t>Zweck der Übung ist,</a:t>
            </a:r>
            <a:r>
              <a:rPr lang="nl-NL" baseline="0" smtClean="0"/>
              <a:t> Arbeitsmaterial für die nachfolgende Übung zu erstellen</a:t>
            </a:r>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59</a:t>
            </a:fld>
            <a:endParaRPr lang="nl-NL"/>
          </a:p>
        </p:txBody>
      </p:sp>
    </p:spTree>
    <p:extLst>
      <p:ext uri="{BB962C8B-B14F-4D97-AF65-F5344CB8AC3E}">
        <p14:creationId xmlns:p14="http://schemas.microsoft.com/office/powerpoint/2010/main" xmlns="" val="40823419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de-DE" sz="1000" b="1" noProof="0" dirty="0" smtClean="0"/>
              <a:t>Ziele von</a:t>
            </a:r>
            <a:r>
              <a:rPr lang="de-DE" sz="1000" b="1" baseline="0" noProof="0" dirty="0" smtClean="0"/>
              <a:t> n</a:t>
            </a:r>
            <a:r>
              <a:rPr lang="de-DE" sz="1000" b="1" noProof="0" dirty="0" smtClean="0"/>
              <a:t>arrativen</a:t>
            </a:r>
            <a:r>
              <a:rPr lang="de-DE" sz="1000" b="1" baseline="0" noProof="0" dirty="0" smtClean="0"/>
              <a:t> C/A-K</a:t>
            </a:r>
            <a:r>
              <a:rPr lang="de-DE" sz="1000" b="1" noProof="0" dirty="0" smtClean="0"/>
              <a:t>ampagnen: Beispiele</a:t>
            </a:r>
          </a:p>
          <a:p>
            <a:pPr marL="228600" indent="-228600">
              <a:buFont typeface="+mj-lt"/>
              <a:buAutoNum type="arabicPeriod"/>
            </a:pPr>
            <a:r>
              <a:rPr lang="de-DE" sz="1000" noProof="0" dirty="0" smtClean="0"/>
              <a:t>Ihre Organisation und Aktivitäten</a:t>
            </a:r>
            <a:r>
              <a:rPr lang="de-DE" sz="1000" baseline="0" noProof="0" dirty="0" smtClean="0"/>
              <a:t> vorstellen</a:t>
            </a:r>
            <a:endParaRPr lang="de-DE" sz="1000" noProof="0" dirty="0" smtClean="0"/>
          </a:p>
          <a:p>
            <a:pPr marL="228600" indent="-228600">
              <a:buFont typeface="+mj-lt"/>
              <a:buAutoNum type="arabicPeriod"/>
            </a:pPr>
            <a:r>
              <a:rPr lang="de-DE" sz="1000" noProof="0" dirty="0" smtClean="0"/>
              <a:t>Für</a:t>
            </a:r>
            <a:r>
              <a:rPr lang="de-DE" sz="1000" baseline="0" noProof="0" dirty="0" smtClean="0"/>
              <a:t> Ihr humanitäres Anliegen sensibilisieren</a:t>
            </a:r>
            <a:endParaRPr lang="de-DE" sz="1000" noProof="0" dirty="0" smtClean="0"/>
          </a:p>
          <a:p>
            <a:pPr marL="228600" indent="-228600">
              <a:buFont typeface="+mj-lt"/>
              <a:buAutoNum type="arabicPeriod"/>
            </a:pPr>
            <a:r>
              <a:rPr lang="de-DE" sz="1000" noProof="0" dirty="0" smtClean="0"/>
              <a:t>Aufbau einer unterstützenden Online-</a:t>
            </a:r>
            <a:r>
              <a:rPr lang="de-DE" sz="1000" baseline="0" noProof="0" dirty="0" smtClean="0"/>
              <a:t>Gemeinschaft</a:t>
            </a:r>
            <a:endParaRPr lang="de-DE" sz="1000" noProof="0" dirty="0" smtClean="0"/>
          </a:p>
          <a:p>
            <a:pPr marL="228600" indent="-228600">
              <a:buFont typeface="+mj-lt"/>
              <a:buAutoNum type="arabicPeriod"/>
            </a:pPr>
            <a:r>
              <a:rPr lang="de-DE" sz="1000" noProof="0" dirty="0" smtClean="0"/>
              <a:t>Ansichten und / oder politische Botschaften verbreiten</a:t>
            </a:r>
          </a:p>
          <a:p>
            <a:pPr marL="228600" indent="-228600">
              <a:buFont typeface="+mj-lt"/>
              <a:buAutoNum type="arabicPeriod"/>
            </a:pPr>
            <a:r>
              <a:rPr lang="de-DE" sz="1000" noProof="0" dirty="0" smtClean="0"/>
              <a:t>Gegennarrative gegen extremistische Propaganda</a:t>
            </a:r>
            <a:r>
              <a:rPr lang="de-DE" sz="1000" baseline="0" noProof="0" dirty="0" smtClean="0"/>
              <a:t> richten</a:t>
            </a:r>
            <a:endParaRPr lang="de-DE" sz="1000" noProof="0" dirty="0" smtClean="0"/>
          </a:p>
          <a:p>
            <a:pPr marL="228600" indent="-228600">
              <a:buFont typeface="+mj-lt"/>
              <a:buAutoNum type="arabicPeriod"/>
            </a:pPr>
            <a:r>
              <a:rPr lang="de-DE" sz="1000" noProof="0" dirty="0" smtClean="0"/>
              <a:t>Ihr</a:t>
            </a:r>
            <a:r>
              <a:rPr lang="de-DE" sz="1000" baseline="0" noProof="0" dirty="0" smtClean="0"/>
              <a:t>e Zielgruppe und deren Umgebung stärken</a:t>
            </a:r>
            <a:endParaRPr lang="de-DE" sz="1000" noProof="0" dirty="0" smtClean="0"/>
          </a:p>
          <a:p>
            <a:pPr marL="0" indent="0">
              <a:buFont typeface="+mj-lt"/>
              <a:buNone/>
            </a:pPr>
            <a:endParaRPr lang="de-DE" sz="1000" noProof="0" dirty="0" smtClean="0"/>
          </a:p>
          <a:p>
            <a:pPr marL="0" marR="0" indent="0" algn="l" defTabSz="914400" rtl="0" eaLnBrk="1" fontAlgn="auto" latinLnBrk="0" hangingPunct="1">
              <a:lnSpc>
                <a:spcPct val="100000"/>
              </a:lnSpc>
              <a:spcBef>
                <a:spcPts val="0"/>
              </a:spcBef>
              <a:spcAft>
                <a:spcPts val="0"/>
              </a:spcAft>
              <a:buClrTx/>
              <a:buSzTx/>
              <a:buFont typeface="+mj-lt"/>
              <a:buNone/>
              <a:tabLst/>
              <a:defRPr/>
            </a:pPr>
            <a:r>
              <a:rPr lang="de-DE" sz="1000" noProof="0" dirty="0" smtClean="0"/>
              <a:t>Ad 3: Aufbau einer unterstützenden online</a:t>
            </a:r>
            <a:r>
              <a:rPr lang="de-DE" sz="1000" baseline="0" noProof="0" dirty="0" smtClean="0"/>
              <a:t> Gemeinschaft</a:t>
            </a:r>
            <a:r>
              <a:rPr lang="de-DE" sz="1000" noProof="0" dirty="0" smtClean="0"/>
              <a:t>, z. B. </a:t>
            </a:r>
            <a:r>
              <a:rPr lang="de-DE" sz="1000" kern="1200" noProof="0" dirty="0" smtClean="0">
                <a:solidFill>
                  <a:schemeClr val="tx1"/>
                </a:solidFill>
                <a:effectLst/>
                <a:latin typeface="+mn-lt"/>
                <a:ea typeface="+mn-ea"/>
                <a:cs typeface="+mn-cs"/>
              </a:rPr>
              <a:t>Digital Nun: </a:t>
            </a:r>
            <a:r>
              <a:rPr lang="de-DE" sz="1000" u="sng" kern="1200" noProof="0" dirty="0" smtClean="0">
                <a:solidFill>
                  <a:schemeClr val="tx1"/>
                </a:solidFill>
                <a:effectLst/>
                <a:latin typeface="+mn-lt"/>
                <a:ea typeface="+mn-ea"/>
                <a:cs typeface="+mn-cs"/>
                <a:hlinkClick r:id="rId3"/>
              </a:rPr>
              <a:t>https://twitter.com/digitalnun?lang=en</a:t>
            </a:r>
            <a:r>
              <a:rPr lang="de-DE" sz="1000" kern="1200" noProof="0" dirty="0" smtClean="0">
                <a:solidFill>
                  <a:schemeClr val="tx1"/>
                </a:solidFill>
                <a:effectLst/>
                <a:latin typeface="+mn-lt"/>
                <a:ea typeface="+mn-ea"/>
                <a:cs typeface="+mn-cs"/>
              </a:rPr>
              <a:t>, </a:t>
            </a:r>
            <a:r>
              <a:rPr lang="de-DE" sz="1000" u="sng" kern="1200" noProof="0" dirty="0" smtClean="0">
                <a:solidFill>
                  <a:schemeClr val="tx1"/>
                </a:solidFill>
                <a:effectLst/>
                <a:latin typeface="+mn-lt"/>
                <a:ea typeface="+mn-ea"/>
                <a:cs typeface="+mn-cs"/>
                <a:hlinkClick r:id="rId4"/>
              </a:rPr>
              <a:t>http://www.benedictinenuns.org.uk/Community/Community/prayerline.php</a:t>
            </a:r>
            <a:endParaRPr lang="de-DE" sz="1000" u="none" kern="1200" noProof="0" dirty="0" smtClean="0">
              <a:solidFill>
                <a:schemeClr val="tx1"/>
              </a:solidFill>
              <a:effectLst/>
              <a:latin typeface="+mn-lt"/>
              <a:ea typeface="+mn-ea"/>
              <a:cs typeface="+mn-cs"/>
            </a:endParaRPr>
          </a:p>
          <a:p>
            <a:pPr marL="0" indent="0">
              <a:buFont typeface="+mj-lt"/>
              <a:buNone/>
            </a:pPr>
            <a:r>
              <a:rPr lang="de-DE" sz="1000" u="none" kern="1200" noProof="0" dirty="0" smtClean="0">
                <a:solidFill>
                  <a:schemeClr val="tx1"/>
                </a:solidFill>
                <a:effectLst/>
                <a:latin typeface="+mn-lt"/>
                <a:ea typeface="+mn-ea"/>
                <a:cs typeface="+mn-cs"/>
              </a:rPr>
              <a:t>Ad</a:t>
            </a:r>
            <a:r>
              <a:rPr lang="de-DE" sz="1000" u="none" kern="1200" baseline="0" noProof="0" dirty="0" smtClean="0">
                <a:solidFill>
                  <a:schemeClr val="tx1"/>
                </a:solidFill>
                <a:effectLst/>
                <a:latin typeface="+mn-lt"/>
                <a:ea typeface="+mn-ea"/>
                <a:cs typeface="+mn-cs"/>
              </a:rPr>
              <a:t> 6: Stärken von </a:t>
            </a:r>
            <a:r>
              <a:rPr lang="de-DE" sz="1000" kern="1200" noProof="0" dirty="0" smtClean="0">
                <a:solidFill>
                  <a:schemeClr val="tx1"/>
                </a:solidFill>
                <a:effectLst/>
                <a:latin typeface="+mn-lt"/>
                <a:ea typeface="+mn-ea"/>
                <a:cs typeface="+mn-cs"/>
              </a:rPr>
              <a:t>CSO Kundengruppen / Mitgliedern,</a:t>
            </a:r>
            <a:r>
              <a:rPr lang="de-DE" sz="1000" kern="1200" baseline="0" noProof="0" dirty="0" smtClean="0">
                <a:solidFill>
                  <a:schemeClr val="tx1"/>
                </a:solidFill>
                <a:effectLst/>
                <a:latin typeface="+mn-lt"/>
                <a:ea typeface="+mn-ea"/>
                <a:cs typeface="+mn-cs"/>
              </a:rPr>
              <a:t> ihre eigene Botschaft zu verbreiten</a:t>
            </a:r>
            <a:r>
              <a:rPr lang="de-DE" sz="1000" kern="1200" noProof="0" dirty="0" smtClean="0">
                <a:solidFill>
                  <a:schemeClr val="tx1"/>
                </a:solidFill>
                <a:effectLst/>
                <a:latin typeface="+mn-lt"/>
                <a:ea typeface="+mn-ea"/>
                <a:cs typeface="+mn-cs"/>
              </a:rPr>
              <a:t>, z. B. </a:t>
            </a:r>
            <a:r>
              <a:rPr lang="de-DE" sz="1000" kern="1200" baseline="0" noProof="0" dirty="0" smtClean="0">
                <a:solidFill>
                  <a:schemeClr val="tx1"/>
                </a:solidFill>
                <a:effectLst/>
                <a:latin typeface="+mn-lt"/>
                <a:ea typeface="+mn-ea"/>
                <a:cs typeface="+mn-cs"/>
              </a:rPr>
              <a:t> ‘</a:t>
            </a:r>
            <a:r>
              <a:rPr lang="de-DE" sz="1000" kern="1200" noProof="0" dirty="0" err="1" smtClean="0">
                <a:solidFill>
                  <a:schemeClr val="tx1"/>
                </a:solidFill>
                <a:effectLst/>
                <a:latin typeface="+mn-lt"/>
                <a:ea typeface="+mn-ea"/>
                <a:cs typeface="+mn-cs"/>
              </a:rPr>
              <a:t>Conscious</a:t>
            </a:r>
            <a:r>
              <a:rPr lang="de-DE" sz="1000" kern="1200" noProof="0" dirty="0" smtClean="0">
                <a:solidFill>
                  <a:schemeClr val="tx1"/>
                </a:solidFill>
                <a:effectLst/>
                <a:latin typeface="+mn-lt"/>
                <a:ea typeface="+mn-ea"/>
                <a:cs typeface="+mn-cs"/>
              </a:rPr>
              <a:t> </a:t>
            </a:r>
            <a:r>
              <a:rPr lang="de-DE" sz="1000" kern="1200" noProof="0" dirty="0" err="1" smtClean="0">
                <a:solidFill>
                  <a:schemeClr val="tx1"/>
                </a:solidFill>
                <a:effectLst/>
                <a:latin typeface="+mn-lt"/>
                <a:ea typeface="+mn-ea"/>
                <a:cs typeface="+mn-cs"/>
              </a:rPr>
              <a:t>Creators</a:t>
            </a:r>
            <a:r>
              <a:rPr lang="de-DE" sz="1000" kern="1200" noProof="0" dirty="0" smtClean="0">
                <a:solidFill>
                  <a:schemeClr val="tx1"/>
                </a:solidFill>
                <a:effectLst/>
                <a:latin typeface="+mn-lt"/>
                <a:ea typeface="+mn-ea"/>
                <a:cs typeface="+mn-cs"/>
              </a:rPr>
              <a:t>’ (Luke </a:t>
            </a:r>
            <a:r>
              <a:rPr lang="de-DE" sz="1000" kern="1200" noProof="0" dirty="0" err="1" smtClean="0">
                <a:solidFill>
                  <a:schemeClr val="tx1"/>
                </a:solidFill>
                <a:effectLst/>
                <a:latin typeface="+mn-lt"/>
                <a:ea typeface="+mn-ea"/>
                <a:cs typeface="+mn-cs"/>
              </a:rPr>
              <a:t>Newbold</a:t>
            </a:r>
            <a:r>
              <a:rPr lang="de-DE" sz="1000" kern="1200" noProof="0" dirty="0" smtClean="0">
                <a:solidFill>
                  <a:schemeClr val="tx1"/>
                </a:solidFill>
                <a:effectLst/>
                <a:latin typeface="+mn-lt"/>
                <a:ea typeface="+mn-ea"/>
                <a:cs typeface="+mn-cs"/>
              </a:rPr>
              <a:t>) </a:t>
            </a:r>
          </a:p>
          <a:p>
            <a:pPr marL="0" indent="0">
              <a:buFont typeface="+mj-lt"/>
              <a:buNone/>
            </a:pPr>
            <a:endParaRPr lang="de-DE" sz="1000" kern="1200" noProof="0" dirty="0" smtClean="0">
              <a:solidFill>
                <a:schemeClr val="tx1"/>
              </a:solidFill>
              <a:effectLst/>
              <a:latin typeface="+mn-lt"/>
              <a:ea typeface="+mn-ea"/>
              <a:cs typeface="+mn-cs"/>
            </a:endParaRPr>
          </a:p>
          <a:p>
            <a:pPr marL="0" indent="0">
              <a:buFont typeface="+mj-lt"/>
              <a:buNone/>
            </a:pPr>
            <a:r>
              <a:rPr lang="de-DE" sz="1000" kern="1200" noProof="0" dirty="0" smtClean="0">
                <a:solidFill>
                  <a:schemeClr val="tx1"/>
                </a:solidFill>
                <a:effectLst/>
                <a:latin typeface="+mn-lt"/>
                <a:ea typeface="+mn-ea"/>
                <a:cs typeface="+mn-cs"/>
              </a:rPr>
              <a:t>Andere Ziele</a:t>
            </a:r>
            <a:r>
              <a:rPr lang="de-DE" sz="1000" kern="1200" baseline="0" noProof="0" dirty="0" smtClean="0">
                <a:solidFill>
                  <a:schemeClr val="tx1"/>
                </a:solidFill>
                <a:effectLst/>
                <a:latin typeface="+mn-lt"/>
                <a:ea typeface="+mn-ea"/>
                <a:cs typeface="+mn-cs"/>
              </a:rPr>
              <a:t> sind etwa</a:t>
            </a:r>
            <a:endParaRPr lang="de-DE" sz="1000" kern="1200" noProof="0" dirty="0" smtClean="0">
              <a:solidFill>
                <a:schemeClr val="tx1"/>
              </a:solidFill>
              <a:effectLst/>
              <a:latin typeface="+mn-lt"/>
              <a:ea typeface="+mn-ea"/>
              <a:cs typeface="+mn-cs"/>
            </a:endParaRPr>
          </a:p>
          <a:p>
            <a:pPr marL="171450" indent="-171450">
              <a:buFont typeface="Arial" panose="020B0604020202020204" pitchFamily="34" charset="0"/>
              <a:buChar char="•"/>
            </a:pPr>
            <a:r>
              <a:rPr lang="de-DE" sz="1000" kern="1200" noProof="0" dirty="0" smtClean="0">
                <a:solidFill>
                  <a:schemeClr val="tx1"/>
                </a:solidFill>
                <a:effectLst/>
                <a:latin typeface="+mn-lt"/>
                <a:ea typeface="+mn-ea"/>
                <a:cs typeface="+mn-cs"/>
              </a:rPr>
              <a:t>Interaktive Online-Kampagne </a:t>
            </a:r>
            <a:r>
              <a:rPr lang="de-DE" sz="1000" kern="1200" noProof="0" dirty="0" err="1" smtClean="0">
                <a:solidFill>
                  <a:schemeClr val="tx1"/>
                </a:solidFill>
                <a:effectLst/>
                <a:latin typeface="+mn-lt"/>
                <a:ea typeface="+mn-ea"/>
                <a:cs typeface="+mn-cs"/>
              </a:rPr>
              <a:t>Twitter</a:t>
            </a:r>
            <a:r>
              <a:rPr lang="de-DE" sz="1000" kern="1200" noProof="0" dirty="0" smtClean="0">
                <a:solidFill>
                  <a:schemeClr val="tx1"/>
                </a:solidFill>
                <a:effectLst/>
                <a:latin typeface="+mn-lt"/>
                <a:ea typeface="+mn-ea"/>
                <a:cs typeface="+mn-cs"/>
              </a:rPr>
              <a:t>-</a:t>
            </a:r>
            <a:r>
              <a:rPr lang="de-DE" sz="1000" kern="1200" noProof="0" dirty="0" err="1" smtClean="0">
                <a:solidFill>
                  <a:schemeClr val="tx1"/>
                </a:solidFill>
                <a:effectLst/>
                <a:latin typeface="+mn-lt"/>
                <a:ea typeface="+mn-ea"/>
                <a:cs typeface="+mn-cs"/>
              </a:rPr>
              <a:t>hashtag</a:t>
            </a:r>
            <a:r>
              <a:rPr lang="de-DE" sz="1000" kern="1200" noProof="0" dirty="0" smtClean="0">
                <a:solidFill>
                  <a:schemeClr val="tx1"/>
                </a:solidFill>
                <a:effectLst/>
                <a:latin typeface="+mn-lt"/>
                <a:ea typeface="+mn-ea"/>
                <a:cs typeface="+mn-cs"/>
              </a:rPr>
              <a:t>-Kampagne wie „Bring back </a:t>
            </a:r>
            <a:r>
              <a:rPr lang="de-DE" sz="1000" kern="1200" noProof="0" dirty="0" err="1" smtClean="0">
                <a:solidFill>
                  <a:schemeClr val="tx1"/>
                </a:solidFill>
                <a:effectLst/>
                <a:latin typeface="+mn-lt"/>
                <a:ea typeface="+mn-ea"/>
                <a:cs typeface="+mn-cs"/>
              </a:rPr>
              <a:t>our</a:t>
            </a:r>
            <a:r>
              <a:rPr lang="de-DE" sz="1000" kern="1200" noProof="0" dirty="0" smtClean="0">
                <a:solidFill>
                  <a:schemeClr val="tx1"/>
                </a:solidFill>
                <a:effectLst/>
                <a:latin typeface="+mn-lt"/>
                <a:ea typeface="+mn-ea"/>
                <a:cs typeface="+mn-cs"/>
              </a:rPr>
              <a:t> </a:t>
            </a:r>
            <a:r>
              <a:rPr lang="de-DE" sz="1000" kern="1200" noProof="0" dirty="0" err="1" smtClean="0">
                <a:solidFill>
                  <a:schemeClr val="tx1"/>
                </a:solidFill>
                <a:effectLst/>
                <a:latin typeface="+mn-lt"/>
                <a:ea typeface="+mn-ea"/>
                <a:cs typeface="+mn-cs"/>
              </a:rPr>
              <a:t>girls</a:t>
            </a:r>
            <a:r>
              <a:rPr lang="de-DE" sz="1000" kern="1200" noProof="0" dirty="0" smtClean="0">
                <a:solidFill>
                  <a:schemeClr val="tx1"/>
                </a:solidFill>
                <a:effectLst/>
                <a:latin typeface="+mn-lt"/>
                <a:ea typeface="+mn-ea"/>
                <a:cs typeface="+mn-cs"/>
              </a:rPr>
              <a:t>“, verwenden Sie jedoch</a:t>
            </a:r>
            <a:r>
              <a:rPr lang="de-DE" sz="1000" kern="1200" baseline="0" noProof="0" dirty="0" smtClean="0">
                <a:solidFill>
                  <a:schemeClr val="tx1"/>
                </a:solidFill>
                <a:effectLst/>
                <a:latin typeface="+mn-lt"/>
                <a:ea typeface="+mn-ea"/>
                <a:cs typeface="+mn-cs"/>
              </a:rPr>
              <a:t> etwas, was kleiner und für CSO realistischer ist</a:t>
            </a:r>
            <a:endParaRPr lang="de-DE" sz="1000" kern="1200" noProof="0" dirty="0" smtClean="0">
              <a:solidFill>
                <a:schemeClr val="tx1"/>
              </a:solidFill>
              <a:effectLst/>
              <a:latin typeface="+mn-lt"/>
              <a:ea typeface="+mn-ea"/>
              <a:cs typeface="+mn-cs"/>
            </a:endParaRPr>
          </a:p>
          <a:p>
            <a:pPr marL="171450" indent="-171450">
              <a:buFont typeface="Arial" panose="020B0604020202020204" pitchFamily="34" charset="0"/>
              <a:buChar char="•"/>
            </a:pPr>
            <a:r>
              <a:rPr lang="de-DE" sz="1000" b="0" kern="1200" noProof="0" dirty="0" smtClean="0">
                <a:solidFill>
                  <a:schemeClr val="tx1"/>
                </a:solidFill>
                <a:effectLst/>
                <a:latin typeface="+mn-lt"/>
                <a:ea typeface="+mn-ea"/>
                <a:cs typeface="+mn-cs"/>
              </a:rPr>
              <a:t>a</a:t>
            </a:r>
            <a:r>
              <a:rPr lang="de-DE" sz="1000" kern="1200" noProof="0" dirty="0" smtClean="0">
                <a:solidFill>
                  <a:schemeClr val="tx1"/>
                </a:solidFill>
                <a:effectLst/>
                <a:latin typeface="+mn-lt"/>
                <a:ea typeface="+mn-ea"/>
                <a:cs typeface="+mn-cs"/>
              </a:rPr>
              <a:t>lternative Narrativen-</a:t>
            </a:r>
            <a:r>
              <a:rPr lang="de-DE" sz="1000" kern="1200" baseline="0" noProof="0" dirty="0" smtClean="0">
                <a:solidFill>
                  <a:schemeClr val="tx1"/>
                </a:solidFill>
                <a:effectLst/>
                <a:latin typeface="+mn-lt"/>
                <a:ea typeface="+mn-ea"/>
                <a:cs typeface="+mn-cs"/>
              </a:rPr>
              <a:t>Kampagne, wie etwa Berufsberatung</a:t>
            </a:r>
            <a:r>
              <a:rPr lang="de-DE" sz="1000" kern="1200" noProof="0" dirty="0" smtClean="0">
                <a:solidFill>
                  <a:schemeClr val="tx1"/>
                </a:solidFill>
                <a:effectLst/>
                <a:latin typeface="+mn-lt"/>
                <a:ea typeface="+mn-ea"/>
                <a:cs typeface="+mn-cs"/>
              </a:rPr>
              <a:t> / Lebenskompetenzen, z. B. </a:t>
            </a:r>
            <a:r>
              <a:rPr lang="de-DE" sz="1000" u="sng" kern="1200" noProof="0" dirty="0" smtClean="0">
                <a:solidFill>
                  <a:schemeClr val="tx1"/>
                </a:solidFill>
                <a:effectLst/>
                <a:latin typeface="+mn-lt"/>
                <a:ea typeface="+mn-ea"/>
                <a:cs typeface="+mn-cs"/>
                <a:hlinkClick r:id="rId5"/>
              </a:rPr>
              <a:t>https://www.barclayslifeskills.com/</a:t>
            </a:r>
            <a:r>
              <a:rPr lang="de-DE" sz="1000" kern="1200" noProof="0" dirty="0" smtClean="0">
                <a:solidFill>
                  <a:schemeClr val="tx1"/>
                </a:solidFill>
                <a:effectLst/>
                <a:latin typeface="+mn-lt"/>
                <a:ea typeface="+mn-ea"/>
                <a:cs typeface="+mn-cs"/>
              </a:rPr>
              <a:t> als positive zukunftsorientierte Online-Narrativen,</a:t>
            </a:r>
            <a:r>
              <a:rPr lang="de-DE" sz="1000" kern="1200" baseline="0" noProof="0" dirty="0" smtClean="0">
                <a:solidFill>
                  <a:schemeClr val="tx1"/>
                </a:solidFill>
                <a:effectLst/>
                <a:latin typeface="+mn-lt"/>
                <a:ea typeface="+mn-ea"/>
                <a:cs typeface="+mn-cs"/>
              </a:rPr>
              <a:t> die integrativ sind und damit eine Alternative zu negativen, </a:t>
            </a:r>
            <a:r>
              <a:rPr lang="de-DE" sz="1000" kern="1200" noProof="0" dirty="0" smtClean="0">
                <a:solidFill>
                  <a:schemeClr val="tx1"/>
                </a:solidFill>
                <a:effectLst/>
                <a:latin typeface="+mn-lt"/>
                <a:ea typeface="+mn-ea"/>
                <a:cs typeface="+mn-cs"/>
              </a:rPr>
              <a:t>rückschrittliche</a:t>
            </a:r>
            <a:r>
              <a:rPr lang="de-DE" sz="1000" kern="1200" baseline="0" noProof="0" dirty="0" smtClean="0">
                <a:solidFill>
                  <a:schemeClr val="tx1"/>
                </a:solidFill>
                <a:effectLst/>
                <a:latin typeface="+mn-lt"/>
                <a:ea typeface="+mn-ea"/>
                <a:cs typeface="+mn-cs"/>
              </a:rPr>
              <a:t>n, extremistischen Narrativen über Isolationismus und Abspaltung von der Gesellschaft</a:t>
            </a:r>
            <a:endParaRPr lang="de-DE" sz="1000"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60</a:t>
            </a:fld>
            <a:endParaRPr lang="nl-NL"/>
          </a:p>
        </p:txBody>
      </p:sp>
    </p:spTree>
    <p:extLst>
      <p:ext uri="{BB962C8B-B14F-4D97-AF65-F5344CB8AC3E}">
        <p14:creationId xmlns:p14="http://schemas.microsoft.com/office/powerpoint/2010/main" xmlns="" val="35497967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de-DE" sz="1000" b="1" u="sng" baseline="0" noProof="0" dirty="0" smtClean="0"/>
              <a:t>Erklären:</a:t>
            </a:r>
          </a:p>
          <a:p>
            <a:pPr marL="171450" indent="-171450">
              <a:buFont typeface="Arial" panose="020B0604020202020204" pitchFamily="34" charset="0"/>
              <a:buChar char="•"/>
            </a:pPr>
            <a:r>
              <a:rPr lang="de-DE" sz="1000" baseline="0" noProof="0" dirty="0" smtClean="0"/>
              <a:t>Online-Kampagnen müssen auf der bereits </a:t>
            </a:r>
            <a:r>
              <a:rPr lang="de-DE" sz="1000" baseline="0" noProof="0" dirty="0" err="1" smtClean="0"/>
              <a:t>extistierenden</a:t>
            </a:r>
            <a:r>
              <a:rPr lang="de-DE" sz="1000" baseline="0" noProof="0" dirty="0" smtClean="0"/>
              <a:t> Aktivität/Image/Position Ihrer Organisation aufbauen.</a:t>
            </a:r>
          </a:p>
          <a:p>
            <a:pPr marL="171450" indent="-171450">
              <a:buFont typeface="Arial" panose="020B0604020202020204" pitchFamily="34" charset="0"/>
              <a:buChar char="•"/>
            </a:pPr>
            <a:r>
              <a:rPr lang="de-DE" sz="1000" baseline="0" noProof="0" dirty="0" smtClean="0"/>
              <a:t>Es beginnt damit, dass Sie sich selbst fragen, weshalb Sie die richtige Person/Organisation sind, um eine Veränderung unter den Mitgliedern Ihrer Zielgruppe zu bewirken.</a:t>
            </a:r>
          </a:p>
          <a:p>
            <a:pPr marL="171450" indent="-171450">
              <a:buFont typeface="Arial" panose="020B0604020202020204" pitchFamily="34" charset="0"/>
              <a:buChar char="•"/>
            </a:pPr>
            <a:r>
              <a:rPr lang="de-DE" sz="1000" baseline="0" noProof="0" dirty="0" smtClean="0"/>
              <a:t>Warum glauben Sie, dass man Ihnen zuhören wird? Wodurch werden Sie glaubwürdig? Wie werden Sie von Ihrer Zielgruppe angesehen?  </a:t>
            </a:r>
          </a:p>
          <a:p>
            <a:pPr marL="0" indent="0">
              <a:buFont typeface="Arial" panose="020B0604020202020204" pitchFamily="34" charset="0"/>
              <a:buNone/>
            </a:pPr>
            <a:endParaRPr lang="de-DE" sz="1000" baseline="0" noProof="0" dirty="0" smtClean="0"/>
          </a:p>
          <a:p>
            <a:pPr marL="171450" indent="-171450">
              <a:buFont typeface="Arial" panose="020B0604020202020204" pitchFamily="34" charset="0"/>
              <a:buChar char="•"/>
            </a:pPr>
            <a:r>
              <a:rPr lang="de-DE" sz="1000" baseline="0" noProof="0" dirty="0" smtClean="0"/>
              <a:t>Hilfreiche Frage: Spiegeln sich Ihre Werte im Verhalten der Zielgruppe wieder? </a:t>
            </a:r>
          </a:p>
          <a:p>
            <a:pPr marL="171450" indent="-171450">
              <a:buFont typeface="Arial" panose="020B0604020202020204" pitchFamily="34" charset="0"/>
              <a:buChar char="•"/>
            </a:pPr>
            <a:r>
              <a:rPr lang="de-DE" sz="1000" baseline="0" noProof="0" dirty="0" smtClean="0"/>
              <a:t>Beziehen Sie sich etwa auf Circle </a:t>
            </a:r>
            <a:r>
              <a:rPr lang="de-DE" sz="1000" baseline="0" noProof="0" dirty="0" err="1" smtClean="0"/>
              <a:t>of</a:t>
            </a:r>
            <a:r>
              <a:rPr lang="de-DE" sz="1000" baseline="0" noProof="0" dirty="0" smtClean="0"/>
              <a:t> </a:t>
            </a:r>
            <a:r>
              <a:rPr lang="de-DE" sz="1000" baseline="0" noProof="0" dirty="0" err="1" smtClean="0"/>
              <a:t>Influence</a:t>
            </a:r>
            <a:r>
              <a:rPr lang="de-DE" sz="1000" baseline="0" noProof="0" dirty="0" smtClean="0"/>
              <a:t> – Circle </a:t>
            </a:r>
            <a:r>
              <a:rPr lang="de-DE" sz="1000" baseline="0" noProof="0" dirty="0" err="1" smtClean="0"/>
              <a:t>of</a:t>
            </a:r>
            <a:r>
              <a:rPr lang="de-DE" sz="1000" baseline="0" noProof="0" dirty="0" smtClean="0"/>
              <a:t> </a:t>
            </a:r>
            <a:r>
              <a:rPr lang="de-DE" sz="1000" baseline="0" noProof="0" dirty="0" err="1" smtClean="0"/>
              <a:t>commitment</a:t>
            </a:r>
            <a:r>
              <a:rPr lang="de-DE" sz="1000" baseline="0" noProof="0" dirty="0" smtClean="0"/>
              <a:t> </a:t>
            </a:r>
            <a:r>
              <a:rPr lang="de-DE" sz="1000" baseline="0" noProof="0" dirty="0" err="1" smtClean="0"/>
              <a:t>by</a:t>
            </a:r>
            <a:r>
              <a:rPr lang="de-DE" sz="1000" baseline="0" noProof="0" dirty="0" smtClean="0"/>
              <a:t> </a:t>
            </a:r>
            <a:r>
              <a:rPr lang="de-DE" sz="1000" baseline="0" noProof="0" dirty="0" err="1" smtClean="0"/>
              <a:t>Covey</a:t>
            </a:r>
            <a:endParaRPr lang="de-DE" sz="1000" baseline="0" noProof="0" dirty="0" smtClean="0"/>
          </a:p>
          <a:p>
            <a:pPr marL="0" indent="0">
              <a:buFont typeface="Arial" panose="020B0604020202020204" pitchFamily="34" charset="0"/>
              <a:buNone/>
            </a:pPr>
            <a:endParaRPr lang="de-DE" sz="1000" baseline="0" noProof="0" dirty="0" smtClean="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de-DE" sz="1000" noProof="0" dirty="0" smtClean="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de-DE" sz="1000" noProof="0" dirty="0" smtClean="0"/>
              <a:t>Quelle: Alicia </a:t>
            </a:r>
            <a:r>
              <a:rPr lang="de-DE" sz="1000" noProof="0" dirty="0" err="1" smtClean="0"/>
              <a:t>Kearns</a:t>
            </a:r>
            <a:r>
              <a:rPr lang="de-DE" sz="1000" noProof="0" dirty="0" smtClean="0"/>
              <a:t>,</a:t>
            </a:r>
            <a:r>
              <a:rPr lang="de-DE" sz="1000" baseline="0" noProof="0" dirty="0" smtClean="0"/>
              <a:t> Folie #2 Wo beginnen?</a:t>
            </a:r>
          </a:p>
          <a:p>
            <a:pPr marL="285750" lvl="2" indent="-285750">
              <a:spcAft>
                <a:spcPts val="600"/>
              </a:spcAft>
              <a:buClrTx/>
              <a:buFont typeface="Arial" panose="020B0604020202020204" pitchFamily="34" charset="0"/>
              <a:buChar char="•"/>
            </a:pPr>
            <a:endParaRPr lang="de-DE" sz="1000"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61</a:t>
            </a:fld>
            <a:endParaRPr lang="nl-NL"/>
          </a:p>
        </p:txBody>
      </p:sp>
    </p:spTree>
    <p:extLst>
      <p:ext uri="{BB962C8B-B14F-4D97-AF65-F5344CB8AC3E}">
        <p14:creationId xmlns:p14="http://schemas.microsoft.com/office/powerpoint/2010/main" xmlns="" val="19397324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de-DE" sz="1000" b="1" noProof="0" dirty="0" smtClean="0">
                <a:latin typeface="Corbel" panose="020B0503020204020204" pitchFamily="34" charset="0"/>
                <a:ea typeface="Verdana" panose="020B0604030504040204" pitchFamily="34" charset="0"/>
                <a:cs typeface="Verdana" panose="020B0604030504040204" pitchFamily="34" charset="0"/>
              </a:rPr>
              <a:t>Wie definiert man klare Ziele und Erfolgsindikatoren?</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de-DE" sz="1000" b="1" u="sng" noProof="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sz="1000" noProof="0" dirty="0" smtClean="0"/>
              <a:t>Dies ist erforderlich,</a:t>
            </a:r>
            <a:r>
              <a:rPr lang="de-DE" sz="1000" baseline="0" noProof="0" dirty="0" smtClean="0"/>
              <a:t> um Wirkung auf kontinuierlicher Basis zu überwachen und zu messen</a:t>
            </a:r>
            <a:r>
              <a:rPr lang="de-DE" sz="1000" noProof="0" dirty="0" smtClean="0"/>
              <a:t>. Kontinuierliche</a:t>
            </a:r>
            <a:r>
              <a:rPr lang="de-DE" sz="1000" baseline="0" noProof="0" dirty="0" smtClean="0"/>
              <a:t> Überwachung wird Ihnen bei zwei Dingen helfen:</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baseline="0" noProof="0" dirty="0" smtClean="0"/>
              <a:t>Sie hilft Ihnen zu verstehen, ob Sie den richtigen Ansatz für Ihre Kampagne gewählt haben und ob Ihre Anstrengungen zu den gewünschten Ergebnissen führen. Wenn Sie beispielsweise 100 Personen in 10 Wochen mobilisieren wollen, dann muss die Zahl der neu mobilisierten Personen um 10 Personen pro Woche steigen.</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baseline="0" noProof="0" dirty="0" smtClean="0"/>
              <a:t>Sie hilft Ihnen, die Stärken und Schwächen Ihrer Kampagne zu verstehen. So können Sie Ihre Kampagne konstant verbessern und anpassen</a:t>
            </a:r>
            <a:r>
              <a:rPr lang="de-DE" sz="1000" noProof="0" dirty="0" smtClean="0"/>
              <a:t>. W</a:t>
            </a:r>
            <a:r>
              <a:rPr lang="de-DE" sz="1000" baseline="0" noProof="0" dirty="0" smtClean="0"/>
              <a:t>enn beispielsweise auf Ihre </a:t>
            </a:r>
            <a:r>
              <a:rPr lang="de-DE" sz="1000" baseline="0" noProof="0" dirty="0" err="1" smtClean="0"/>
              <a:t>Facebook</a:t>
            </a:r>
            <a:r>
              <a:rPr lang="de-DE" sz="1000" baseline="0" noProof="0" dirty="0" smtClean="0"/>
              <a:t>-Posts keine Reaktionen von der Zielgruppe kommen, dann könnten Sie sich überlegen, ob FB die angemessene Plattform für die Kommunikation ist.</a:t>
            </a:r>
            <a:r>
              <a:rPr lang="de-DE" sz="1000" noProof="0" dirty="0" smtClean="0"/>
              <a:t> </a:t>
            </a:r>
            <a:br>
              <a:rPr lang="de-DE" sz="1000" noProof="0" dirty="0" smtClean="0"/>
            </a:br>
            <a:endParaRPr lang="de-DE" sz="1000" noProof="0" dirty="0" smtClean="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sz="1000" baseline="0" noProof="0" dirty="0" smtClean="0"/>
              <a:t>Als Regel gilt, man kann nicht das Aufkommen oder Abflauen des Grads an Radikalisierung unter der Zielgruppe messen, da Ihre Organisation nicht ausgestattet ist, um diese Art der Forschung/Erhebung durchzuführen; und da es keinen direkten Zusammenhang zwischen Ihrer Kampagne und der Veränderung von Haltung/Denkweise/Aktion in der Zielgruppe gibt.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de-DE" sz="1000" baseline="0" noProof="0" dirty="0" smtClean="0"/>
              <a:t>Sie können jedoch die Anzahl der Personen messen, die Sie bzw. Ihre Organisation kontaktieren.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t>Beispiel: Anstieg</a:t>
            </a:r>
            <a:r>
              <a:rPr lang="de-DE" sz="1000" baseline="0" noProof="0" dirty="0" smtClean="0"/>
              <a:t> von x Teilnehmern an Ihrer Aktivität, Freiwillige in Ihrer Organisation, Anfragen für Unterstützung, Beratung in einem bestimmten Zeitraum</a:t>
            </a:r>
            <a:endParaRPr lang="de-DE" sz="1000" baseline="0"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62</a:t>
            </a:fld>
            <a:endParaRPr lang="nl-NL"/>
          </a:p>
        </p:txBody>
      </p:sp>
    </p:spTree>
    <p:extLst>
      <p:ext uri="{BB962C8B-B14F-4D97-AF65-F5344CB8AC3E}">
        <p14:creationId xmlns:p14="http://schemas.microsoft.com/office/powerpoint/2010/main" xmlns="" val="19001720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b="1" noProof="0" dirty="0" smtClean="0"/>
              <a:t>Hilfreiche Fragen</a:t>
            </a:r>
          </a:p>
          <a:p>
            <a:endParaRPr lang="de-DE" noProof="0" dirty="0" smtClean="0"/>
          </a:p>
          <a:p>
            <a:r>
              <a:rPr lang="de-DE" noProof="0" dirty="0" smtClean="0"/>
              <a:t>Wie viele Personen aus der Zielgruppe</a:t>
            </a:r>
            <a:r>
              <a:rPr lang="de-DE" baseline="0" noProof="0" dirty="0" smtClean="0"/>
              <a:t> können erreicht werden</a:t>
            </a:r>
            <a:r>
              <a:rPr lang="de-DE" noProof="0" dirty="0" smtClean="0"/>
              <a:t>?</a:t>
            </a:r>
          </a:p>
          <a:p>
            <a:r>
              <a:rPr lang="de-DE" noProof="0" dirty="0" smtClean="0"/>
              <a:t>Was ist eine Handlungsaufforderung</a:t>
            </a:r>
            <a:r>
              <a:rPr lang="de-DE" baseline="0" noProof="0" dirty="0" smtClean="0"/>
              <a:t>?</a:t>
            </a:r>
          </a:p>
          <a:p>
            <a:endParaRPr lang="de-DE"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64</a:t>
            </a:fld>
            <a:endParaRPr lang="nl-NL"/>
          </a:p>
        </p:txBody>
      </p:sp>
    </p:spTree>
    <p:extLst>
      <p:ext uri="{BB962C8B-B14F-4D97-AF65-F5344CB8AC3E}">
        <p14:creationId xmlns:p14="http://schemas.microsoft.com/office/powerpoint/2010/main" xmlns="" val="3160036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u="sng" kern="1200">
                <a:solidFill>
                  <a:srgbClr val="FF0000"/>
                </a:solidFill>
                <a:effectLst/>
                <a:latin typeface="+mn-lt"/>
                <a:ea typeface="+mn-ea"/>
                <a:cs typeface="+mn-cs"/>
              </a:rPr>
              <a:t>10’</a:t>
            </a:r>
          </a:p>
          <a:p>
            <a:r>
              <a:rPr lang="en-US" sz="1000" u="sng" kern="1200" smtClean="0">
                <a:solidFill>
                  <a:srgbClr val="FF0000"/>
                </a:solidFill>
                <a:effectLst/>
                <a:latin typeface="+mn-lt"/>
                <a:ea typeface="+mn-ea"/>
                <a:cs typeface="+mn-cs"/>
              </a:rPr>
              <a:t>Die Teilnehmer stellen sich vor</a:t>
            </a:r>
            <a:endParaRPr lang="en-US" sz="1000" u="sng" kern="1200">
              <a:solidFill>
                <a:srgbClr val="FF0000"/>
              </a:solidFill>
              <a:effectLst/>
              <a:latin typeface="+mn-lt"/>
              <a:ea typeface="+mn-ea"/>
              <a:cs typeface="+mn-cs"/>
            </a:endParaRPr>
          </a:p>
          <a:p>
            <a:r>
              <a:rPr lang="en-US" sz="1000" u="sng" kern="1200" smtClean="0">
                <a:solidFill>
                  <a:srgbClr val="FF0000"/>
                </a:solidFill>
                <a:effectLst/>
                <a:latin typeface="+mn-lt"/>
                <a:ea typeface="+mn-ea"/>
                <a:cs typeface="+mn-cs"/>
              </a:rPr>
              <a:t>Bem.  Dieselben</a:t>
            </a:r>
            <a:r>
              <a:rPr lang="en-US" sz="1000" u="sng" kern="1200" baseline="0" smtClean="0">
                <a:solidFill>
                  <a:srgbClr val="FF0000"/>
                </a:solidFill>
                <a:effectLst/>
                <a:latin typeface="+mn-lt"/>
                <a:ea typeface="+mn-ea"/>
                <a:cs typeface="+mn-cs"/>
              </a:rPr>
              <a:t> Fragen wie im Anmeldeformular</a:t>
            </a:r>
            <a:endParaRPr lang="nl-NL" sz="1000" u="sng" kern="1200">
              <a:solidFill>
                <a:srgbClr val="FF0000"/>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a:t>
            </a:fld>
            <a:endParaRPr lang="nl-NL"/>
          </a:p>
        </p:txBody>
      </p:sp>
    </p:spTree>
    <p:extLst>
      <p:ext uri="{BB962C8B-B14F-4D97-AF65-F5344CB8AC3E}">
        <p14:creationId xmlns:p14="http://schemas.microsoft.com/office/powerpoint/2010/main" xmlns="" val="3114825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sz="1000" b="1" u="sng" noProof="0" dirty="0" smtClean="0"/>
              <a:t>Spezifizieren Sie Ihre Zielgruppe</a:t>
            </a:r>
            <a:r>
              <a:rPr lang="de-DE" sz="1000" b="1" u="sng" baseline="0" noProof="0" dirty="0" smtClean="0"/>
              <a:t> aufs genauste</a:t>
            </a:r>
            <a:endParaRPr lang="de-DE" sz="1000" b="1" u="sng" noProof="0" dirty="0" smtClean="0"/>
          </a:p>
          <a:p>
            <a:endParaRPr lang="de-DE" sz="1000" noProof="0" dirty="0" smtClean="0"/>
          </a:p>
          <a:p>
            <a:pPr marL="171450" indent="-171450">
              <a:buFont typeface="Arial" panose="020B0604020202020204" pitchFamily="34" charset="0"/>
              <a:buChar char="•"/>
            </a:pPr>
            <a:r>
              <a:rPr lang="de-DE" sz="1000" noProof="0" dirty="0" smtClean="0"/>
              <a:t>Gefährdete Jugendliche, Familie,</a:t>
            </a:r>
            <a:r>
              <a:rPr lang="de-DE" sz="1000" baseline="0" noProof="0" dirty="0" smtClean="0"/>
              <a:t> Freunde, Lehrer</a:t>
            </a:r>
            <a:r>
              <a:rPr lang="de-DE" sz="1000" noProof="0" dirty="0" smtClean="0"/>
              <a:t> …?</a:t>
            </a:r>
          </a:p>
          <a:p>
            <a:pPr marL="171450" indent="-171450">
              <a:buFont typeface="Arial" panose="020B0604020202020204" pitchFamily="34" charset="0"/>
              <a:buChar char="•"/>
            </a:pPr>
            <a:r>
              <a:rPr lang="de-DE" sz="1000" noProof="0" dirty="0" smtClean="0"/>
              <a:t>Männlich, weiblich? Kultureller</a:t>
            </a:r>
            <a:r>
              <a:rPr lang="de-DE" sz="1000" baseline="0" noProof="0" dirty="0" smtClean="0"/>
              <a:t> Hintergrund</a:t>
            </a:r>
            <a:r>
              <a:rPr lang="de-DE" sz="1000" noProof="0" dirty="0" smtClean="0"/>
              <a:t>?</a:t>
            </a:r>
          </a:p>
          <a:p>
            <a:pPr marL="171450" indent="-171450">
              <a:buFont typeface="Arial" panose="020B0604020202020204" pitchFamily="34" charset="0"/>
              <a:buChar char="•"/>
            </a:pPr>
            <a:r>
              <a:rPr lang="de-DE" sz="1000" noProof="0" dirty="0" smtClean="0"/>
              <a:t>Grad der sozialen Inklusion? Einkommen? Bildung?</a:t>
            </a:r>
          </a:p>
          <a:p>
            <a:pPr marL="171450" indent="-171450">
              <a:buFont typeface="Arial" panose="020B0604020202020204" pitchFamily="34" charset="0"/>
              <a:buChar char="•"/>
            </a:pPr>
            <a:r>
              <a:rPr lang="de-DE" sz="1000" noProof="0" dirty="0" smtClean="0"/>
              <a:t>Beschäftigt/arbeitslos?</a:t>
            </a:r>
          </a:p>
          <a:p>
            <a:pPr marL="171450" indent="-171450">
              <a:buFont typeface="Arial" panose="020B0604020202020204" pitchFamily="34" charset="0"/>
              <a:buChar char="•"/>
            </a:pPr>
            <a:r>
              <a:rPr lang="de-DE" sz="1000" noProof="0" dirty="0" smtClean="0"/>
              <a:t>Soziale Umgebung: beschützend oder tolerant?</a:t>
            </a:r>
          </a:p>
          <a:p>
            <a:pPr marL="171450" indent="-171450">
              <a:buFont typeface="Arial" panose="020B0604020202020204" pitchFamily="34" charset="0"/>
              <a:buChar char="•"/>
            </a:pPr>
            <a:r>
              <a:rPr lang="de-DE" sz="1000" noProof="0" dirty="0" smtClean="0"/>
              <a:t>Erste Kontakte mit radikalem Denken oder radikalisiert?</a:t>
            </a:r>
          </a:p>
          <a:p>
            <a:pPr marL="171450" indent="-171450">
              <a:buFont typeface="Arial" panose="020B0604020202020204" pitchFamily="34" charset="0"/>
              <a:buChar char="•"/>
            </a:pPr>
            <a:r>
              <a:rPr lang="de-DE" sz="1000" noProof="0" dirty="0" smtClean="0"/>
              <a:t>Wo leben</a:t>
            </a:r>
            <a:r>
              <a:rPr lang="de-DE" sz="1000" baseline="0" noProof="0" dirty="0" smtClean="0"/>
              <a:t> die Personen Ihrer Zielgruppe</a:t>
            </a:r>
            <a:r>
              <a:rPr lang="de-DE" sz="1000" noProof="0" dirty="0" smtClean="0"/>
              <a:t>? </a:t>
            </a:r>
          </a:p>
          <a:p>
            <a:pPr marL="171450" indent="-171450">
              <a:buFont typeface="Arial" panose="020B0604020202020204" pitchFamily="34" charset="0"/>
              <a:buChar char="•"/>
            </a:pPr>
            <a:r>
              <a:rPr lang="de-DE" sz="1000" noProof="0" dirty="0" smtClean="0"/>
              <a:t>Religiös oder</a:t>
            </a:r>
            <a:r>
              <a:rPr lang="de-DE" sz="1000" baseline="0" noProof="0" dirty="0" smtClean="0"/>
              <a:t> politisch inspiriert</a:t>
            </a:r>
            <a:r>
              <a:rPr lang="de-DE" sz="1000" noProof="0" dirty="0" smtClean="0"/>
              <a:t>?</a:t>
            </a:r>
          </a:p>
          <a:p>
            <a:pPr marL="171450" indent="-171450">
              <a:buFont typeface="Arial" panose="020B0604020202020204" pitchFamily="34" charset="0"/>
              <a:buChar char="•"/>
            </a:pPr>
            <a:r>
              <a:rPr lang="de-DE" sz="1000" noProof="0" dirty="0" smtClean="0"/>
              <a:t>Offen für den Meinungs-</a:t>
            </a:r>
            <a:r>
              <a:rPr lang="de-DE" sz="1000" baseline="0" noProof="0" dirty="0" smtClean="0"/>
              <a:t> und Ideenaustausch</a:t>
            </a:r>
            <a:r>
              <a:rPr lang="de-DE" sz="1000" noProof="0" dirty="0" smtClean="0"/>
              <a:t>?</a:t>
            </a:r>
          </a:p>
          <a:p>
            <a:endParaRPr lang="de-DE" sz="1000" noProof="0" dirty="0" smtClean="0"/>
          </a:p>
          <a:p>
            <a:r>
              <a:rPr lang="de-DE" sz="1000" noProof="0" dirty="0" smtClean="0"/>
              <a:t>Sehen Sie sich folgende Dias an,</a:t>
            </a:r>
            <a:r>
              <a:rPr lang="de-DE" sz="1000" baseline="0" noProof="0" dirty="0" smtClean="0"/>
              <a:t> um weitere Fragen zu den Merkmalen der Zielgruppe zu stellen.</a:t>
            </a:r>
          </a:p>
          <a:p>
            <a:endParaRPr lang="de-DE" sz="1000"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sz="1000" noProof="0" dirty="0" smtClean="0"/>
              <a:t>Siehe</a:t>
            </a:r>
            <a:r>
              <a:rPr lang="de-DE" sz="1000" baseline="0" noProof="0" dirty="0" smtClean="0"/>
              <a:t> auch „</a:t>
            </a:r>
            <a:r>
              <a:rPr lang="de-DE" sz="1000" noProof="0" dirty="0" err="1" smtClean="0"/>
              <a:t>How</a:t>
            </a:r>
            <a:r>
              <a:rPr lang="de-DE" sz="1000" noProof="0" dirty="0" smtClean="0"/>
              <a:t> </a:t>
            </a:r>
            <a:r>
              <a:rPr lang="de-DE" sz="1000" noProof="0" dirty="0" err="1" smtClean="0"/>
              <a:t>to</a:t>
            </a:r>
            <a:r>
              <a:rPr lang="de-DE" sz="1000" noProof="0" dirty="0" smtClean="0"/>
              <a:t> </a:t>
            </a:r>
            <a:r>
              <a:rPr lang="de-DE" sz="1000" noProof="0" dirty="0" err="1" smtClean="0"/>
              <a:t>Identify</a:t>
            </a:r>
            <a:r>
              <a:rPr lang="de-DE" sz="1000" baseline="0" noProof="0" dirty="0" smtClean="0"/>
              <a:t> </a:t>
            </a:r>
            <a:r>
              <a:rPr lang="de-DE" sz="1000" noProof="0" dirty="0" smtClean="0"/>
              <a:t>Target </a:t>
            </a:r>
            <a:r>
              <a:rPr lang="de-DE" sz="1000" noProof="0" dirty="0" err="1" smtClean="0"/>
              <a:t>Audience</a:t>
            </a:r>
            <a:r>
              <a:rPr lang="de-DE" sz="1000" noProof="0" dirty="0" smtClean="0"/>
              <a:t>“ von EFD. Dieser Artikel wird an alle Teilnehmer versendet.</a:t>
            </a:r>
          </a:p>
          <a:p>
            <a:endParaRPr lang="de-DE" sz="1000" baseline="0"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65</a:t>
            </a:fld>
            <a:endParaRPr lang="nl-NL"/>
          </a:p>
        </p:txBody>
      </p:sp>
    </p:spTree>
    <p:extLst>
      <p:ext uri="{BB962C8B-B14F-4D97-AF65-F5344CB8AC3E}">
        <p14:creationId xmlns:p14="http://schemas.microsoft.com/office/powerpoint/2010/main" xmlns="" val="41311718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66</a:t>
            </a:fld>
            <a:endParaRPr lang="nl-NL"/>
          </a:p>
        </p:txBody>
      </p:sp>
    </p:spTree>
    <p:extLst>
      <p:ext uri="{BB962C8B-B14F-4D97-AF65-F5344CB8AC3E}">
        <p14:creationId xmlns:p14="http://schemas.microsoft.com/office/powerpoint/2010/main" xmlns="" val="31121993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b="1" dirty="0" err="1" smtClean="0"/>
              <a:t>Kennen</a:t>
            </a:r>
            <a:r>
              <a:rPr lang="en-US" b="1" dirty="0" smtClean="0"/>
              <a:t> </a:t>
            </a:r>
            <a:r>
              <a:rPr lang="en-US" b="1" dirty="0" err="1" smtClean="0"/>
              <a:t>Sie</a:t>
            </a:r>
            <a:r>
              <a:rPr lang="en-US" b="1" dirty="0" smtClean="0"/>
              <a:t> </a:t>
            </a:r>
            <a:r>
              <a:rPr lang="en-US" b="1" dirty="0" err="1" smtClean="0"/>
              <a:t>Ihr</a:t>
            </a:r>
            <a:r>
              <a:rPr lang="en-US" b="1" baseline="0" dirty="0" smtClean="0"/>
              <a:t> </a:t>
            </a:r>
            <a:r>
              <a:rPr lang="en-US" b="1" baseline="0" dirty="0" err="1" smtClean="0"/>
              <a:t>Zielpublikum</a:t>
            </a:r>
            <a:r>
              <a:rPr lang="en-US" b="1" baseline="0" dirty="0" smtClean="0"/>
              <a:t> </a:t>
            </a:r>
            <a:r>
              <a:rPr lang="en-US" b="1" baseline="0" dirty="0" err="1" smtClean="0"/>
              <a:t>genau</a:t>
            </a:r>
            <a:r>
              <a:rPr lang="en-US" b="1" dirty="0" smtClean="0"/>
              <a:t>?</a:t>
            </a:r>
            <a:endParaRPr lang="en-US" b="1" dirty="0"/>
          </a:p>
          <a:p>
            <a:pPr marL="0" indent="0">
              <a:buFont typeface="Arial" panose="020B0604020202020204" pitchFamily="34" charset="0"/>
              <a:buNone/>
            </a:pPr>
            <a:r>
              <a:rPr lang="en-US" dirty="0" err="1" smtClean="0"/>
              <a:t>Stellen</a:t>
            </a:r>
            <a:r>
              <a:rPr lang="en-US" baseline="0" dirty="0" smtClean="0"/>
              <a:t> </a:t>
            </a:r>
            <a:r>
              <a:rPr lang="en-US" baseline="0" dirty="0" err="1" smtClean="0"/>
              <a:t>Sie</a:t>
            </a:r>
            <a:r>
              <a:rPr lang="en-US" baseline="0" dirty="0" smtClean="0"/>
              <a:t> </a:t>
            </a:r>
            <a:r>
              <a:rPr lang="en-US" baseline="0" dirty="0" err="1" smtClean="0"/>
              <a:t>sich</a:t>
            </a:r>
            <a:r>
              <a:rPr lang="en-US" baseline="0" dirty="0" smtClean="0"/>
              <a:t> die </a:t>
            </a:r>
            <a:r>
              <a:rPr lang="en-US" baseline="0" dirty="0" err="1" smtClean="0"/>
              <a:t>richtigen</a:t>
            </a:r>
            <a:r>
              <a:rPr lang="en-US" baseline="0" dirty="0" smtClean="0"/>
              <a:t> </a:t>
            </a:r>
            <a:r>
              <a:rPr lang="en-US" baseline="0" dirty="0" err="1" smtClean="0"/>
              <a:t>Fragen</a:t>
            </a:r>
            <a:endParaRPr lang="en-US" dirty="0"/>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0" i="1" baseline="0" dirty="0"/>
              <a:t>NB. </a:t>
            </a:r>
            <a:r>
              <a:rPr lang="en-US" b="0" i="1" baseline="0" dirty="0" err="1" smtClean="0"/>
              <a:t>Siehe</a:t>
            </a:r>
            <a:r>
              <a:rPr lang="en-US" b="0" i="1" baseline="0" dirty="0" smtClean="0"/>
              <a:t> </a:t>
            </a:r>
            <a:r>
              <a:rPr lang="en-US" b="0" i="1" baseline="0" dirty="0" err="1" smtClean="0"/>
              <a:t>auch</a:t>
            </a:r>
            <a:r>
              <a:rPr lang="en-US" b="0" i="1" baseline="0" dirty="0" smtClean="0"/>
              <a:t> </a:t>
            </a:r>
            <a:r>
              <a:rPr lang="en-US" b="0" i="1" baseline="0" dirty="0" err="1" smtClean="0"/>
              <a:t>vorherige</a:t>
            </a:r>
            <a:r>
              <a:rPr lang="en-US" b="0" i="1" baseline="0" dirty="0" smtClean="0"/>
              <a:t> und </a:t>
            </a:r>
            <a:r>
              <a:rPr lang="en-US" b="0" i="1" baseline="0" dirty="0" err="1" smtClean="0"/>
              <a:t>nächste</a:t>
            </a:r>
            <a:r>
              <a:rPr lang="en-US" b="0" i="1" baseline="0" dirty="0" smtClean="0"/>
              <a:t> </a:t>
            </a:r>
            <a:r>
              <a:rPr lang="en-US" b="0" i="1" baseline="0" dirty="0" err="1" smtClean="0"/>
              <a:t>Folien</a:t>
            </a:r>
            <a:r>
              <a:rPr lang="en-US" b="0" i="1" baseline="0" dirty="0" smtClean="0"/>
              <a:t> </a:t>
            </a:r>
            <a:r>
              <a:rPr lang="en-US" b="0" i="1" baseline="0" dirty="0" err="1" smtClean="0"/>
              <a:t>für</a:t>
            </a:r>
            <a:r>
              <a:rPr lang="en-US" b="0" i="1" baseline="0" dirty="0" smtClean="0"/>
              <a:t> </a:t>
            </a:r>
            <a:r>
              <a:rPr lang="en-US" b="0" i="1" baseline="0" dirty="0" err="1" smtClean="0"/>
              <a:t>Beispielfragen</a:t>
            </a:r>
            <a:endParaRPr lang="en-US" b="0" i="1" baseline="0" dirty="0"/>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0" baseline="0" dirty="0"/>
              <a:t>The scheme has been based upon experience with the development of commercial marketing strategies.</a:t>
            </a:r>
          </a:p>
          <a:p>
            <a:pPr marL="0" indent="0">
              <a:buFont typeface="Arial" panose="020B0604020202020204" pitchFamily="34" charset="0"/>
              <a:buNone/>
            </a:pPr>
            <a:endParaRPr lang="en-US" b="0" baseline="0" dirty="0"/>
          </a:p>
          <a:p>
            <a:pPr marL="0" indent="0">
              <a:buFont typeface="Arial" panose="020B0604020202020204" pitchFamily="34" charset="0"/>
              <a:buNone/>
            </a:pPr>
            <a:r>
              <a:rPr lang="en-US" b="0" baseline="0" dirty="0"/>
              <a:t>From presentation by Alicia Kearns: </a:t>
            </a:r>
          </a:p>
          <a:p>
            <a:pPr marL="285750" lvl="0" indent="-285750">
              <a:buFont typeface="Arial" charset="0"/>
              <a:buChar char="•"/>
            </a:pPr>
            <a:r>
              <a:rPr lang="en-US" sz="1200" b="0" dirty="0"/>
              <a:t>How do they receive and transfer information?</a:t>
            </a:r>
          </a:p>
          <a:p>
            <a:pPr marL="285750" lvl="0" indent="-285750">
              <a:buFont typeface="Arial" charset="0"/>
              <a:buChar char="•"/>
            </a:pPr>
            <a:r>
              <a:rPr lang="en-US" sz="1200" b="0" dirty="0"/>
              <a:t>What context are they living in?</a:t>
            </a:r>
          </a:p>
          <a:p>
            <a:pPr marL="285750" lvl="0" indent="-285750">
              <a:buFont typeface="Arial" charset="0"/>
              <a:buChar char="•"/>
            </a:pPr>
            <a:r>
              <a:rPr lang="en-US" sz="1200" b="0" dirty="0">
                <a:latin typeface="Arial" charset="0"/>
                <a:ea typeface="Arial" charset="0"/>
                <a:cs typeface="Arial" charset="0"/>
              </a:rPr>
              <a:t>What language do they use?</a:t>
            </a:r>
          </a:p>
          <a:p>
            <a:pPr marL="285750" lvl="0" indent="-285750">
              <a:buFont typeface="Arial" charset="0"/>
              <a:buChar char="•"/>
            </a:pPr>
            <a:r>
              <a:rPr lang="en-US" sz="1200" b="0" dirty="0">
                <a:latin typeface="Arial" charset="0"/>
                <a:ea typeface="Arial" charset="0"/>
                <a:cs typeface="Arial" charset="0"/>
              </a:rPr>
              <a:t>What is their cognition?</a:t>
            </a:r>
            <a:endParaRPr lang="en-US" sz="1200" b="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67</a:t>
            </a:fld>
            <a:endParaRPr lang="nl-NL"/>
          </a:p>
        </p:txBody>
      </p:sp>
    </p:spTree>
    <p:extLst>
      <p:ext uri="{BB962C8B-B14F-4D97-AF65-F5344CB8AC3E}">
        <p14:creationId xmlns:p14="http://schemas.microsoft.com/office/powerpoint/2010/main" xmlns="" val="7552438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mtClean="0"/>
              <a:t>Beispiel: Warum beginnen </a:t>
            </a:r>
            <a:r>
              <a:rPr lang="nl-NL" baseline="0" smtClean="0"/>
              <a:t>viele männliche Jugendliche aus Familien mit niedrigem Einkommen das Rauchen</a:t>
            </a:r>
            <a:r>
              <a:rPr lang="nl-NL" smtClean="0"/>
              <a:t>?</a:t>
            </a:r>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69</a:t>
            </a:fld>
            <a:endParaRPr lang="nl-NL"/>
          </a:p>
        </p:txBody>
      </p:sp>
    </p:spTree>
    <p:extLst>
      <p:ext uri="{BB962C8B-B14F-4D97-AF65-F5344CB8AC3E}">
        <p14:creationId xmlns:p14="http://schemas.microsoft.com/office/powerpoint/2010/main" xmlns="" val="42470928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de-DE" sz="1000" b="0" u="sng" noProof="0" dirty="0" smtClean="0">
                <a:latin typeface="+mn-lt"/>
              </a:rPr>
              <a:t>Verteilen</a:t>
            </a:r>
            <a:r>
              <a:rPr lang="de-DE" sz="1000" b="0" u="sng" baseline="0" noProof="0" dirty="0" smtClean="0">
                <a:latin typeface="+mn-lt"/>
              </a:rPr>
              <a:t> Sie Zeichenpapier</a:t>
            </a:r>
          </a:p>
          <a:p>
            <a:pPr marL="0" indent="0">
              <a:buFont typeface="Arial" panose="020B0604020202020204" pitchFamily="34" charset="0"/>
              <a:buNone/>
            </a:pPr>
            <a:endParaRPr lang="de-DE" sz="1000" b="0" baseline="0" noProof="0" dirty="0" smtClean="0">
              <a:latin typeface="+mn-lt"/>
            </a:endParaRPr>
          </a:p>
          <a:p>
            <a:pPr marL="0" indent="0">
              <a:buFont typeface="Arial" panose="020B0604020202020204" pitchFamily="34" charset="0"/>
              <a:buNone/>
            </a:pPr>
            <a:r>
              <a:rPr lang="de-DE" sz="1000" b="0" baseline="0" noProof="0" dirty="0" smtClean="0">
                <a:latin typeface="+mn-lt"/>
              </a:rPr>
              <a:t>Fragen können sehr hilfreich sein, um eine Zeichnung detaillierter zu gestalten: </a:t>
            </a:r>
          </a:p>
          <a:p>
            <a:pPr marL="171450" indent="-171450">
              <a:buFont typeface="Arial" panose="020B0604020202020204" pitchFamily="34" charset="0"/>
              <a:buChar char="•"/>
            </a:pPr>
            <a:r>
              <a:rPr lang="de-DE" sz="1000" b="0" baseline="0" noProof="0" dirty="0" smtClean="0">
                <a:latin typeface="+mn-lt"/>
              </a:rPr>
              <a:t>Welches ist das Durchschnittsalter Ihrer Zielgruppe? </a:t>
            </a:r>
          </a:p>
          <a:p>
            <a:pPr marL="171450" indent="-171450">
              <a:buFont typeface="Arial" panose="020B0604020202020204" pitchFamily="34" charset="0"/>
              <a:buChar char="•"/>
            </a:pPr>
            <a:r>
              <a:rPr lang="de-DE" sz="1000" b="0" baseline="0" noProof="0" dirty="0" smtClean="0">
                <a:latin typeface="+mn-lt"/>
              </a:rPr>
              <a:t>Worüber sprechen Sie mit Ihrer Zielgruppe? </a:t>
            </a:r>
          </a:p>
          <a:p>
            <a:pPr marL="171450" indent="-171450">
              <a:buFont typeface="Arial" panose="020B0604020202020204" pitchFamily="34" charset="0"/>
              <a:buChar char="•"/>
            </a:pPr>
            <a:r>
              <a:rPr lang="de-DE" sz="1000" b="0" baseline="0" noProof="0" dirty="0" smtClean="0">
                <a:latin typeface="+mn-lt"/>
              </a:rPr>
              <a:t>Welches ist das Hauptgesprächsthema Ihrer Zielgruppe? </a:t>
            </a:r>
          </a:p>
          <a:p>
            <a:pPr marL="171450" indent="-171450">
              <a:buFont typeface="Arial" panose="020B0604020202020204" pitchFamily="34" charset="0"/>
              <a:buChar char="•"/>
            </a:pPr>
            <a:r>
              <a:rPr lang="de-DE" sz="1000" b="0" baseline="0" noProof="0" dirty="0" smtClean="0">
                <a:latin typeface="+mn-lt"/>
              </a:rPr>
              <a:t>Wie sieht die soziale Umgebung Ihrer Zielgruppe aus?</a:t>
            </a:r>
          </a:p>
          <a:p>
            <a:pPr marL="171450" indent="-171450">
              <a:buFont typeface="Arial" panose="020B0604020202020204" pitchFamily="34" charset="0"/>
              <a:buChar char="•"/>
            </a:pPr>
            <a:endParaRPr lang="de-DE" sz="1000" b="0" baseline="0" noProof="0" dirty="0" smtClean="0">
              <a:latin typeface="+mn-lt"/>
            </a:endParaRPr>
          </a:p>
          <a:p>
            <a:pPr marL="171450" lvl="0" indent="-171450">
              <a:buFont typeface="Arial" panose="020B0604020202020204" pitchFamily="34" charset="0"/>
              <a:buChar char="•"/>
            </a:pPr>
            <a:r>
              <a:rPr lang="de-DE" sz="1000" b="0" noProof="0" dirty="0" smtClean="0">
                <a:latin typeface="+mn-lt"/>
              </a:rPr>
              <a:t>Wie erhält</a:t>
            </a:r>
            <a:r>
              <a:rPr lang="de-DE" sz="1000" b="0" baseline="0" noProof="0" dirty="0" smtClean="0">
                <a:latin typeface="+mn-lt"/>
              </a:rPr>
              <a:t> Ihre Zielgruppe Informationen und leitet sie weiter</a:t>
            </a:r>
            <a:r>
              <a:rPr lang="de-DE" sz="1000" b="0" noProof="0" dirty="0" smtClean="0">
                <a:latin typeface="+mn-lt"/>
              </a:rPr>
              <a:t>?</a:t>
            </a:r>
          </a:p>
          <a:p>
            <a:pPr marL="171450" lvl="0" indent="-171450">
              <a:buFont typeface="Arial" panose="020B0604020202020204" pitchFamily="34" charset="0"/>
              <a:buChar char="•"/>
            </a:pPr>
            <a:r>
              <a:rPr lang="de-DE" sz="1000" b="0" noProof="0" dirty="0" smtClean="0">
                <a:latin typeface="+mn-lt"/>
              </a:rPr>
              <a:t>In welchem Kontext lebt</a:t>
            </a:r>
            <a:r>
              <a:rPr lang="de-DE" sz="1000" b="0" baseline="0" noProof="0" dirty="0" smtClean="0">
                <a:latin typeface="+mn-lt"/>
              </a:rPr>
              <a:t> sie</a:t>
            </a:r>
            <a:r>
              <a:rPr lang="de-DE" sz="1000" b="0" noProof="0" dirty="0" smtClean="0">
                <a:latin typeface="+mn-lt"/>
              </a:rPr>
              <a:t>?</a:t>
            </a:r>
          </a:p>
          <a:p>
            <a:pPr marL="171450" lvl="0" indent="-171450">
              <a:buFont typeface="Arial" panose="020B0604020202020204" pitchFamily="34" charset="0"/>
              <a:buChar char="•"/>
            </a:pPr>
            <a:r>
              <a:rPr lang="de-DE" sz="1000" b="0" noProof="0" dirty="0" smtClean="0">
                <a:latin typeface="+mn-lt"/>
                <a:ea typeface="Arial" charset="0"/>
                <a:cs typeface="Arial" charset="0"/>
              </a:rPr>
              <a:t>Welche</a:t>
            </a:r>
            <a:r>
              <a:rPr lang="de-DE" sz="1000" b="0" baseline="0" noProof="0" dirty="0" smtClean="0">
                <a:latin typeface="+mn-lt"/>
                <a:ea typeface="Arial" charset="0"/>
                <a:cs typeface="Arial" charset="0"/>
              </a:rPr>
              <a:t> Sprache spricht sie</a:t>
            </a:r>
            <a:r>
              <a:rPr lang="de-DE" sz="1000" b="0" noProof="0" dirty="0" smtClean="0">
                <a:latin typeface="+mn-lt"/>
                <a:ea typeface="Arial" charset="0"/>
                <a:cs typeface="Arial" charset="0"/>
              </a:rPr>
              <a:t>?</a:t>
            </a:r>
          </a:p>
          <a:p>
            <a:pPr marL="171450" lvl="0" indent="-171450">
              <a:buFont typeface="Arial" panose="020B0604020202020204" pitchFamily="34" charset="0"/>
              <a:buChar char="•"/>
            </a:pPr>
            <a:r>
              <a:rPr lang="de-DE" sz="1000" b="0" noProof="0" dirty="0" smtClean="0">
                <a:latin typeface="+mn-lt"/>
                <a:ea typeface="Arial" charset="0"/>
                <a:cs typeface="Arial" charset="0"/>
              </a:rPr>
              <a:t>Wie ist ihre Wahrnehmung?</a:t>
            </a:r>
            <a:endParaRPr lang="de-DE" sz="1000" b="0" noProof="0" dirty="0" smtClean="0">
              <a:latin typeface="+mn-lt"/>
            </a:endParaRPr>
          </a:p>
          <a:p>
            <a:pPr marL="171450" indent="-171450">
              <a:buFont typeface="Arial" panose="020B0604020202020204" pitchFamily="34" charset="0"/>
              <a:buChar char="•"/>
            </a:pPr>
            <a:endParaRPr lang="de-DE" sz="1000" b="0" noProof="0" dirty="0" smtClean="0">
              <a:latin typeface="+mn-lt"/>
            </a:endParaRPr>
          </a:p>
          <a:p>
            <a:pPr marL="0" indent="0">
              <a:buFont typeface="Arial" panose="020B0604020202020204" pitchFamily="34" charset="0"/>
              <a:buNone/>
            </a:pPr>
            <a:r>
              <a:rPr lang="de-DE" sz="1000" b="0" noProof="0" dirty="0" smtClean="0">
                <a:latin typeface="+mn-lt"/>
              </a:rPr>
              <a:t>Differenzieren Sie verschieden Zielgruppen:</a:t>
            </a:r>
          </a:p>
          <a:p>
            <a:pPr marL="171450" indent="-171450">
              <a:buFont typeface="Arial" panose="020B0604020202020204" pitchFamily="34" charset="0"/>
              <a:buChar char="•"/>
            </a:pPr>
            <a:r>
              <a:rPr lang="de-DE" sz="1000" b="0" noProof="0" dirty="0" smtClean="0">
                <a:latin typeface="+mn-lt"/>
              </a:rPr>
              <a:t>Jugendliche,</a:t>
            </a:r>
            <a:r>
              <a:rPr lang="de-DE" sz="1000" b="0" baseline="0" noProof="0" dirty="0" smtClean="0">
                <a:latin typeface="+mn-lt"/>
              </a:rPr>
              <a:t> Eltern, soziale Umgebungen</a:t>
            </a:r>
            <a:endParaRPr lang="de-DE" sz="1000" b="0" noProof="0" dirty="0" smtClean="0">
              <a:latin typeface="+mn-lt"/>
            </a:endParaRPr>
          </a:p>
          <a:p>
            <a:pPr marL="171450" indent="-171450">
              <a:buFont typeface="Arial" panose="020B0604020202020204" pitchFamily="34" charset="0"/>
              <a:buChar char="•"/>
            </a:pPr>
            <a:r>
              <a:rPr lang="de-DE" sz="1000" b="0" noProof="0" dirty="0" smtClean="0">
                <a:latin typeface="+mn-lt"/>
              </a:rPr>
              <a:t>Migranten,</a:t>
            </a:r>
            <a:r>
              <a:rPr lang="de-DE" sz="1000" b="0" baseline="0" noProof="0" dirty="0" smtClean="0">
                <a:latin typeface="+mn-lt"/>
              </a:rPr>
              <a:t> niedriges/hohes Einkommen, niedriger/hoher Bildungsstand, beschäftigt/arbeitslos</a:t>
            </a:r>
          </a:p>
          <a:p>
            <a:pPr marL="171450" indent="-171450">
              <a:buFont typeface="Arial" panose="020B0604020202020204" pitchFamily="34" charset="0"/>
              <a:buChar char="•"/>
            </a:pPr>
            <a:r>
              <a:rPr lang="de-DE" sz="1000" b="0" baseline="0" noProof="0" dirty="0" smtClean="0">
                <a:latin typeface="+mn-lt"/>
              </a:rPr>
              <a:t>In die Gesellschaft integriert oder ausgeschlossen</a:t>
            </a:r>
          </a:p>
          <a:p>
            <a:pPr marL="171450" indent="-171450">
              <a:buFont typeface="Arial" panose="020B0604020202020204" pitchFamily="34" charset="0"/>
              <a:buChar char="•"/>
            </a:pPr>
            <a:r>
              <a:rPr lang="de-DE" sz="1000" b="0" baseline="0" noProof="0" dirty="0" smtClean="0">
                <a:latin typeface="+mn-lt"/>
              </a:rPr>
              <a:t>Religiös inspiriert oder politisch inspiriert</a:t>
            </a:r>
          </a:p>
          <a:p>
            <a:pPr marL="171450" indent="-171450">
              <a:buFont typeface="Arial" panose="020B0604020202020204" pitchFamily="34" charset="0"/>
              <a:buChar char="•"/>
            </a:pPr>
            <a:r>
              <a:rPr lang="de-DE" sz="1000" b="0" baseline="0" noProof="0" dirty="0" smtClean="0">
                <a:latin typeface="+mn-lt"/>
              </a:rPr>
              <a:t>Soziale Umgebung: beschützend oder permissiv</a:t>
            </a:r>
          </a:p>
          <a:p>
            <a:pPr marL="171450" indent="-171450">
              <a:buFont typeface="Arial" panose="020B0604020202020204" pitchFamily="34" charset="0"/>
              <a:buChar char="•"/>
            </a:pPr>
            <a:r>
              <a:rPr lang="de-DE" sz="1000" b="0" baseline="0" noProof="0" dirty="0" smtClean="0">
                <a:latin typeface="+mn-lt"/>
              </a:rPr>
              <a:t>Interesse an radikalem Denken, Erfahrung im radikalen Denken</a:t>
            </a:r>
          </a:p>
          <a:p>
            <a:pPr marL="171450" indent="-171450">
              <a:buFont typeface="Arial" panose="020B0604020202020204" pitchFamily="34" charset="0"/>
              <a:buChar char="•"/>
            </a:pPr>
            <a:r>
              <a:rPr lang="de-DE" sz="1000" b="0" baseline="0" noProof="0" dirty="0" smtClean="0">
                <a:latin typeface="+mn-lt"/>
              </a:rPr>
              <a:t>Passive Zielgruppe für Propaganda oder aktive extremistische Narrative</a:t>
            </a:r>
          </a:p>
          <a:p>
            <a:pPr marL="171450" indent="-171450">
              <a:buFont typeface="Arial" panose="020B0604020202020204" pitchFamily="34" charset="0"/>
              <a:buChar char="•"/>
            </a:pPr>
            <a:r>
              <a:rPr lang="de-DE" sz="1000" b="0" baseline="0" noProof="0" dirty="0" smtClean="0">
                <a:latin typeface="+mn-lt"/>
              </a:rPr>
              <a:t>Ebene des radikalen Denkens und radikalen Verhaltens: offen für den Austausch von Meinungen und Ideen</a:t>
            </a:r>
            <a:endParaRPr lang="de-DE" sz="1000" b="0" baseline="0" noProof="0" dirty="0">
              <a:latin typeface="+mn-lt"/>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70</a:t>
            </a:fld>
            <a:endParaRPr lang="nl-NL"/>
          </a:p>
        </p:txBody>
      </p:sp>
    </p:spTree>
    <p:extLst>
      <p:ext uri="{BB962C8B-B14F-4D97-AF65-F5344CB8AC3E}">
        <p14:creationId xmlns:p14="http://schemas.microsoft.com/office/powerpoint/2010/main" xmlns="" val="259935046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de-DE" sz="1000" b="1" noProof="0" dirty="0" smtClean="0"/>
              <a:t>Diese Frage leiten Sie durch den Prozess zur</a:t>
            </a:r>
            <a:r>
              <a:rPr lang="de-DE" sz="1000" b="1" baseline="0" noProof="0" dirty="0" smtClean="0"/>
              <a:t> Vorbereitung einer erfolgreichen Strategie für eine Narrative C/A-Kampagne</a:t>
            </a:r>
          </a:p>
          <a:p>
            <a:pPr marL="171450" indent="-171450">
              <a:buFont typeface="Arial" panose="020B0604020202020204" pitchFamily="34" charset="0"/>
              <a:buChar char="•"/>
            </a:pPr>
            <a:r>
              <a:rPr lang="de-DE" sz="1000" baseline="0" noProof="0" dirty="0" smtClean="0"/>
              <a:t>Sie helfen Ihnen das WARUM und das WAS Ihrer Kampgagen zu verstehen. </a:t>
            </a:r>
          </a:p>
          <a:p>
            <a:pPr marL="171450" indent="-171450">
              <a:buFont typeface="Arial" panose="020B0604020202020204" pitchFamily="34" charset="0"/>
              <a:buChar char="•"/>
            </a:pPr>
            <a:r>
              <a:rPr lang="de-DE" sz="1000" baseline="0" noProof="0" dirty="0" smtClean="0"/>
              <a:t>Die Antworten helfen Ihnen dabei, die Zusammenhänge zwischen Ihrer Absicht, Ihrer Zielgruppe und der Form und dem Inhalt Ihrer Botschaft besser zu verstehen. </a:t>
            </a:r>
          </a:p>
          <a:p>
            <a:pPr marL="171450" indent="-171450">
              <a:buFont typeface="Arial" panose="020B0604020202020204" pitchFamily="34" charset="0"/>
              <a:buChar char="•"/>
            </a:pPr>
            <a:r>
              <a:rPr lang="de-DE" sz="1000" baseline="0" noProof="0" dirty="0" smtClean="0"/>
              <a:t>Ganz einfach: Verstehen Sie Ihre eigene Handlungsweise? Sind Ihre Handlungen die effektivste Art, um das zu realisieren, was Sie unter Berücksichtigung der Gedanken, Meinungen, Werte und des Verhaltens Ihrer Zielgruppe vorhaben?</a:t>
            </a:r>
          </a:p>
          <a:p>
            <a:pPr marL="171450" indent="-171450">
              <a:buFont typeface="Arial" panose="020B0604020202020204" pitchFamily="34" charset="0"/>
              <a:buChar char="•"/>
            </a:pPr>
            <a:endParaRPr lang="de-DE" sz="1000" baseline="0"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71</a:t>
            </a:fld>
            <a:endParaRPr lang="nl-NL"/>
          </a:p>
        </p:txBody>
      </p:sp>
    </p:spTree>
    <p:extLst>
      <p:ext uri="{BB962C8B-B14F-4D97-AF65-F5344CB8AC3E}">
        <p14:creationId xmlns:p14="http://schemas.microsoft.com/office/powerpoint/2010/main" xmlns="" val="84470911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b="1" dirty="0" smtClean="0">
                <a:latin typeface="+mn-lt"/>
              </a:rPr>
              <a:t>Mach’s </a:t>
            </a:r>
            <a:r>
              <a:rPr lang="en-US" sz="1000" b="1" dirty="0" err="1" smtClean="0">
                <a:latin typeface="+mn-lt"/>
              </a:rPr>
              <a:t>einfach</a:t>
            </a:r>
            <a:endParaRPr lang="en-US" sz="1000" b="1" dirty="0">
              <a:latin typeface="+mn-lt"/>
            </a:endParaRPr>
          </a:p>
          <a:p>
            <a:pPr marL="171450" indent="-171450">
              <a:buFont typeface="Arial" panose="020B0604020202020204" pitchFamily="34" charset="0"/>
              <a:buChar char="•"/>
            </a:pPr>
            <a:r>
              <a:rPr lang="en-US" sz="1000" dirty="0" smtClean="0">
                <a:latin typeface="+mn-lt"/>
              </a:rPr>
              <a:t>Es muss </a:t>
            </a:r>
            <a:r>
              <a:rPr lang="en-US" sz="1000" dirty="0" err="1" smtClean="0">
                <a:latin typeface="+mn-lt"/>
              </a:rPr>
              <a:t>leicht</a:t>
            </a:r>
            <a:r>
              <a:rPr lang="en-US" sz="1000" dirty="0" smtClean="0">
                <a:latin typeface="+mn-lt"/>
              </a:rPr>
              <a:t> </a:t>
            </a:r>
            <a:r>
              <a:rPr lang="en-US" sz="1000" dirty="0" err="1" smtClean="0">
                <a:latin typeface="+mn-lt"/>
              </a:rPr>
              <a:t>sein</a:t>
            </a:r>
            <a:r>
              <a:rPr lang="en-US" sz="1000" dirty="0" smtClean="0">
                <a:latin typeface="+mn-lt"/>
              </a:rPr>
              <a:t> </a:t>
            </a:r>
            <a:endParaRPr lang="en-US" sz="1000" dirty="0">
              <a:latin typeface="+mn-lt"/>
            </a:endParaRPr>
          </a:p>
          <a:p>
            <a:pPr marL="171450" indent="-171450">
              <a:buFont typeface="Arial" panose="020B0604020202020204" pitchFamily="34" charset="0"/>
              <a:buChar char="•"/>
            </a:pPr>
            <a:r>
              <a:rPr lang="en-US" sz="1000" dirty="0" err="1" smtClean="0">
                <a:latin typeface="+mn-lt"/>
              </a:rPr>
              <a:t>Einfache</a:t>
            </a:r>
            <a:r>
              <a:rPr lang="en-US" sz="1000" dirty="0" smtClean="0">
                <a:latin typeface="+mn-lt"/>
              </a:rPr>
              <a:t> </a:t>
            </a:r>
            <a:r>
              <a:rPr lang="en-US" sz="1000" dirty="0" err="1" smtClean="0">
                <a:latin typeface="+mn-lt"/>
              </a:rPr>
              <a:t>Handlungsaufforderung</a:t>
            </a:r>
            <a:r>
              <a:rPr lang="en-US" sz="1000" dirty="0" smtClean="0">
                <a:latin typeface="+mn-lt"/>
              </a:rPr>
              <a:t> </a:t>
            </a:r>
            <a:r>
              <a:rPr lang="en-US" sz="1000" dirty="0">
                <a:latin typeface="+mn-lt"/>
              </a:rPr>
              <a:t>– </a:t>
            </a:r>
            <a:r>
              <a:rPr lang="en-US" sz="1000" dirty="0" err="1" smtClean="0">
                <a:latin typeface="+mn-lt"/>
              </a:rPr>
              <a:t>nur</a:t>
            </a:r>
            <a:r>
              <a:rPr lang="en-US" sz="1000" dirty="0" smtClean="0">
                <a:latin typeface="+mn-lt"/>
              </a:rPr>
              <a:t> 1 </a:t>
            </a:r>
            <a:r>
              <a:rPr lang="en-US" sz="1000" dirty="0" err="1" smtClean="0">
                <a:latin typeface="+mn-lt"/>
              </a:rPr>
              <a:t>Sache</a:t>
            </a:r>
            <a:r>
              <a:rPr lang="en-US" sz="1000" baseline="0" dirty="0" smtClean="0">
                <a:latin typeface="+mn-lt"/>
              </a:rPr>
              <a:t> </a:t>
            </a:r>
            <a:r>
              <a:rPr lang="en-US" sz="1000" baseline="0" dirty="0" err="1" smtClean="0">
                <a:latin typeface="+mn-lt"/>
              </a:rPr>
              <a:t>fordern</a:t>
            </a:r>
            <a:endParaRPr lang="en-US" sz="1000" dirty="0">
              <a:latin typeface="+mn-lt"/>
            </a:endParaRPr>
          </a:p>
          <a:p>
            <a:pPr marL="0" lvl="0" indent="0">
              <a:buFont typeface="Arial" panose="020B0604020202020204" pitchFamily="34" charset="0"/>
              <a:buNone/>
            </a:pPr>
            <a:endParaRPr lang="en-US" sz="1000" b="1" dirty="0">
              <a:latin typeface="+mn-lt"/>
            </a:endParaRPr>
          </a:p>
          <a:p>
            <a:pPr marL="0" lvl="0" indent="0">
              <a:buFont typeface="Arial" panose="020B0604020202020204" pitchFamily="34" charset="0"/>
              <a:buNone/>
            </a:pPr>
            <a:r>
              <a:rPr lang="en-US" sz="1000" b="1" dirty="0" smtClean="0">
                <a:latin typeface="+mn-lt"/>
              </a:rPr>
              <a:t>Mach’s </a:t>
            </a:r>
            <a:r>
              <a:rPr lang="en-US" sz="1000" b="1" dirty="0" err="1" smtClean="0">
                <a:latin typeface="+mn-lt"/>
              </a:rPr>
              <a:t>gesellig</a:t>
            </a:r>
            <a:endParaRPr lang="en-US" sz="1000" b="1" dirty="0">
              <a:latin typeface="+mn-lt"/>
            </a:endParaRPr>
          </a:p>
          <a:p>
            <a:pPr marL="171450" lvl="0" indent="-171450">
              <a:buFont typeface="Arial" panose="020B0604020202020204" pitchFamily="34" charset="0"/>
              <a:buChar char="•"/>
            </a:pPr>
            <a:r>
              <a:rPr lang="en-US" sz="1000" dirty="0" err="1" smtClean="0">
                <a:latin typeface="+mn-lt"/>
              </a:rPr>
              <a:t>Zeig</a:t>
            </a:r>
            <a:r>
              <a:rPr lang="en-US" sz="1000" dirty="0" smtClean="0">
                <a:latin typeface="+mn-lt"/>
              </a:rPr>
              <a:t>,</a:t>
            </a:r>
            <a:r>
              <a:rPr lang="en-US" sz="1000" baseline="0" dirty="0" smtClean="0">
                <a:latin typeface="+mn-lt"/>
              </a:rPr>
              <a:t> </a:t>
            </a:r>
            <a:r>
              <a:rPr lang="en-US" sz="1000" baseline="0" dirty="0" err="1" smtClean="0">
                <a:latin typeface="+mn-lt"/>
              </a:rPr>
              <a:t>dass</a:t>
            </a:r>
            <a:r>
              <a:rPr lang="en-US" sz="1000" baseline="0" dirty="0" smtClean="0">
                <a:latin typeface="+mn-lt"/>
              </a:rPr>
              <a:t> </a:t>
            </a:r>
            <a:r>
              <a:rPr lang="en-US" sz="1000" baseline="0" dirty="0" err="1" smtClean="0">
                <a:latin typeface="+mn-lt"/>
              </a:rPr>
              <a:t>es</a:t>
            </a:r>
            <a:r>
              <a:rPr lang="en-US" sz="1000" baseline="0" dirty="0" smtClean="0">
                <a:latin typeface="+mn-lt"/>
              </a:rPr>
              <a:t> </a:t>
            </a:r>
            <a:r>
              <a:rPr lang="en-US" sz="1000" baseline="0" dirty="0" err="1" smtClean="0">
                <a:latin typeface="+mn-lt"/>
              </a:rPr>
              <a:t>auch</a:t>
            </a:r>
            <a:r>
              <a:rPr lang="en-US" sz="1000" baseline="0" dirty="0" smtClean="0">
                <a:latin typeface="+mn-lt"/>
              </a:rPr>
              <a:t> </a:t>
            </a:r>
            <a:r>
              <a:rPr lang="en-US" sz="1000" baseline="0" dirty="0" err="1" smtClean="0">
                <a:latin typeface="+mn-lt"/>
              </a:rPr>
              <a:t>andere</a:t>
            </a:r>
            <a:r>
              <a:rPr lang="en-US" sz="1000" baseline="0" dirty="0" smtClean="0">
                <a:latin typeface="+mn-lt"/>
              </a:rPr>
              <a:t> </a:t>
            </a:r>
            <a:r>
              <a:rPr lang="en-US" sz="1000" baseline="0" dirty="0" err="1" smtClean="0">
                <a:latin typeface="+mn-lt"/>
              </a:rPr>
              <a:t>machen</a:t>
            </a:r>
            <a:endParaRPr lang="en-US" sz="1000" dirty="0">
              <a:latin typeface="+mn-lt"/>
            </a:endParaRPr>
          </a:p>
          <a:p>
            <a:pPr marL="171450" lvl="0" indent="-171450">
              <a:buFont typeface="Arial" panose="020B0604020202020204" pitchFamily="34" charset="0"/>
              <a:buChar char="•"/>
            </a:pPr>
            <a:r>
              <a:rPr lang="en-US" sz="1000" dirty="0" err="1" smtClean="0">
                <a:latin typeface="+mn-lt"/>
              </a:rPr>
              <a:t>Benutze</a:t>
            </a:r>
            <a:r>
              <a:rPr lang="en-US" sz="1000" baseline="0" dirty="0" smtClean="0">
                <a:latin typeface="+mn-lt"/>
              </a:rPr>
              <a:t> die </a:t>
            </a:r>
            <a:r>
              <a:rPr lang="en-US" sz="1000" baseline="0" dirty="0" err="1" smtClean="0">
                <a:latin typeface="+mn-lt"/>
              </a:rPr>
              <a:t>Macht</a:t>
            </a:r>
            <a:r>
              <a:rPr lang="en-US" sz="1000" baseline="0" dirty="0" smtClean="0">
                <a:latin typeface="+mn-lt"/>
              </a:rPr>
              <a:t> </a:t>
            </a:r>
            <a:r>
              <a:rPr lang="en-US" sz="1000" baseline="0" dirty="0" err="1" smtClean="0">
                <a:latin typeface="+mn-lt"/>
              </a:rPr>
              <a:t>der</a:t>
            </a:r>
            <a:r>
              <a:rPr lang="en-US" sz="1000" baseline="0" dirty="0" smtClean="0">
                <a:latin typeface="+mn-lt"/>
              </a:rPr>
              <a:t> </a:t>
            </a:r>
            <a:r>
              <a:rPr lang="en-US" sz="1000" baseline="0" dirty="0" err="1" smtClean="0">
                <a:latin typeface="+mn-lt"/>
              </a:rPr>
              <a:t>Netzwerke</a:t>
            </a:r>
            <a:r>
              <a:rPr lang="en-US" sz="1000" dirty="0" smtClean="0">
                <a:latin typeface="+mn-lt"/>
              </a:rPr>
              <a:t> – </a:t>
            </a:r>
            <a:r>
              <a:rPr lang="en-US" sz="1000" dirty="0" err="1" smtClean="0">
                <a:latin typeface="+mn-lt"/>
              </a:rPr>
              <a:t>kollektives</a:t>
            </a:r>
            <a:r>
              <a:rPr lang="en-US" sz="1000" dirty="0" smtClean="0">
                <a:latin typeface="+mn-lt"/>
              </a:rPr>
              <a:t> </a:t>
            </a:r>
            <a:r>
              <a:rPr lang="en-US" sz="1000" dirty="0" err="1" smtClean="0">
                <a:latin typeface="+mn-lt"/>
              </a:rPr>
              <a:t>Handeln</a:t>
            </a:r>
            <a:r>
              <a:rPr lang="en-US" sz="1000" baseline="0" dirty="0" smtClean="0">
                <a:latin typeface="+mn-lt"/>
              </a:rPr>
              <a:t> und </a:t>
            </a:r>
            <a:r>
              <a:rPr lang="en-US" sz="1000" baseline="0" dirty="0" err="1" smtClean="0">
                <a:latin typeface="+mn-lt"/>
              </a:rPr>
              <a:t>gegenseitige</a:t>
            </a:r>
            <a:r>
              <a:rPr lang="en-US" sz="1000" baseline="0" dirty="0" smtClean="0">
                <a:latin typeface="+mn-lt"/>
              </a:rPr>
              <a:t> </a:t>
            </a:r>
            <a:r>
              <a:rPr lang="en-US" sz="1000" baseline="0" dirty="0" err="1" smtClean="0">
                <a:latin typeface="+mn-lt"/>
              </a:rPr>
              <a:t>Unterstützung</a:t>
            </a:r>
            <a:endParaRPr lang="en-US" sz="1000" dirty="0">
              <a:latin typeface="+mn-lt"/>
            </a:endParaRPr>
          </a:p>
          <a:p>
            <a:pPr marL="171450" lvl="0" indent="-171450">
              <a:buFont typeface="Arial" panose="020B0604020202020204" pitchFamily="34" charset="0"/>
              <a:buChar char="•"/>
            </a:pPr>
            <a:r>
              <a:rPr lang="en-US" sz="1000" dirty="0" smtClean="0">
                <a:latin typeface="+mn-lt"/>
              </a:rPr>
              <a:t>Bring </a:t>
            </a:r>
            <a:r>
              <a:rPr lang="en-US" sz="1000" dirty="0" err="1" smtClean="0">
                <a:latin typeface="+mn-lt"/>
              </a:rPr>
              <a:t>Menschen</a:t>
            </a:r>
            <a:r>
              <a:rPr lang="en-US" sz="1000" dirty="0" smtClean="0">
                <a:latin typeface="+mn-lt"/>
              </a:rPr>
              <a:t> </a:t>
            </a:r>
            <a:r>
              <a:rPr lang="en-US" sz="1000" dirty="0" err="1" smtClean="0">
                <a:latin typeface="+mn-lt"/>
              </a:rPr>
              <a:t>dazu</a:t>
            </a:r>
            <a:r>
              <a:rPr lang="en-US" sz="1000" dirty="0" smtClean="0">
                <a:latin typeface="+mn-lt"/>
              </a:rPr>
              <a:t>,</a:t>
            </a:r>
            <a:r>
              <a:rPr lang="en-US" sz="1000" baseline="0" dirty="0" smtClean="0">
                <a:latin typeface="+mn-lt"/>
              </a:rPr>
              <a:t> </a:t>
            </a:r>
            <a:r>
              <a:rPr lang="en-US" sz="1000" baseline="0" dirty="0" err="1" smtClean="0">
                <a:latin typeface="+mn-lt"/>
              </a:rPr>
              <a:t>sich</a:t>
            </a:r>
            <a:r>
              <a:rPr lang="en-US" sz="1000" baseline="0" dirty="0" smtClean="0">
                <a:latin typeface="+mn-lt"/>
              </a:rPr>
              <a:t> </a:t>
            </a:r>
            <a:r>
              <a:rPr lang="en-US" sz="1000" baseline="0" dirty="0" err="1" smtClean="0">
                <a:latin typeface="+mn-lt"/>
              </a:rPr>
              <a:t>öffentlich</a:t>
            </a:r>
            <a:r>
              <a:rPr lang="en-US" sz="1000" baseline="0" dirty="0" smtClean="0">
                <a:latin typeface="+mn-lt"/>
              </a:rPr>
              <a:t> </a:t>
            </a:r>
            <a:r>
              <a:rPr lang="en-US" sz="1000" baseline="0" dirty="0" err="1" smtClean="0">
                <a:latin typeface="+mn-lt"/>
              </a:rPr>
              <a:t>zu</a:t>
            </a:r>
            <a:r>
              <a:rPr lang="en-US" sz="1000" baseline="0" dirty="0" smtClean="0">
                <a:latin typeface="+mn-lt"/>
              </a:rPr>
              <a:t> </a:t>
            </a:r>
            <a:r>
              <a:rPr lang="en-US" sz="1000" baseline="0" dirty="0" err="1" smtClean="0">
                <a:latin typeface="+mn-lt"/>
              </a:rPr>
              <a:t>engagieren</a:t>
            </a:r>
            <a:endParaRPr lang="en-US" sz="1000" dirty="0">
              <a:latin typeface="+mn-lt"/>
            </a:endParaRPr>
          </a:p>
          <a:p>
            <a:pPr marL="0" lvl="0" indent="0">
              <a:buFont typeface="Arial" panose="020B0604020202020204" pitchFamily="34" charset="0"/>
              <a:buNone/>
            </a:pPr>
            <a:endParaRPr lang="en-US" sz="1000" b="1" dirty="0">
              <a:latin typeface="+mn-lt"/>
            </a:endParaRPr>
          </a:p>
          <a:p>
            <a:pPr marL="0" lvl="0" indent="0">
              <a:buFont typeface="Arial" panose="020B0604020202020204" pitchFamily="34" charset="0"/>
              <a:buNone/>
            </a:pPr>
            <a:r>
              <a:rPr lang="en-US" sz="1000" b="1" dirty="0" smtClean="0">
                <a:latin typeface="+mn-lt"/>
              </a:rPr>
              <a:t>Mach’s </a:t>
            </a:r>
            <a:r>
              <a:rPr lang="en-US" sz="1000" b="1" dirty="0">
                <a:latin typeface="+mn-lt"/>
              </a:rPr>
              <a:t>Cool</a:t>
            </a:r>
          </a:p>
          <a:p>
            <a:pPr marL="171450" lvl="0" indent="-171450">
              <a:buFont typeface="Arial" panose="020B0604020202020204" pitchFamily="34" charset="0"/>
              <a:buChar char="•"/>
            </a:pPr>
            <a:r>
              <a:rPr lang="en-US" sz="1000" dirty="0" err="1" smtClean="0">
                <a:latin typeface="+mn-lt"/>
              </a:rPr>
              <a:t>Bekanntheit</a:t>
            </a:r>
            <a:r>
              <a:rPr lang="en-US" sz="1000" dirty="0" smtClean="0">
                <a:latin typeface="+mn-lt"/>
              </a:rPr>
              <a:t> (</a:t>
            </a:r>
            <a:r>
              <a:rPr lang="en-US" sz="1000" dirty="0" err="1" smtClean="0">
                <a:latin typeface="+mn-lt"/>
              </a:rPr>
              <a:t>streben</a:t>
            </a:r>
            <a:r>
              <a:rPr lang="en-US" sz="1000" baseline="0" dirty="0" smtClean="0">
                <a:latin typeface="+mn-lt"/>
              </a:rPr>
              <a:t> </a:t>
            </a:r>
            <a:r>
              <a:rPr lang="en-US" sz="1000" baseline="0" dirty="0" err="1" smtClean="0">
                <a:latin typeface="+mn-lt"/>
              </a:rPr>
              <a:t>nach</a:t>
            </a:r>
            <a:r>
              <a:rPr lang="en-US" sz="1000" dirty="0" smtClean="0">
                <a:latin typeface="+mn-lt"/>
              </a:rPr>
              <a:t>)</a:t>
            </a:r>
            <a:endParaRPr lang="en-US" sz="1000" dirty="0">
              <a:latin typeface="+mn-lt"/>
            </a:endParaRPr>
          </a:p>
          <a:p>
            <a:pPr marL="171450" lvl="0" indent="-171450">
              <a:buFont typeface="Arial" panose="020B0604020202020204" pitchFamily="34" charset="0"/>
              <a:buChar char="•"/>
            </a:pPr>
            <a:r>
              <a:rPr lang="en-US" sz="1000" dirty="0" err="1" smtClean="0">
                <a:latin typeface="+mn-lt"/>
              </a:rPr>
              <a:t>Verknappung</a:t>
            </a:r>
            <a:endParaRPr lang="en-US" sz="1000" dirty="0">
              <a:latin typeface="+mn-lt"/>
            </a:endParaRPr>
          </a:p>
          <a:p>
            <a:pPr marL="171450" lvl="0" indent="-171450">
              <a:buFont typeface="Arial" panose="020B0604020202020204" pitchFamily="34" charset="0"/>
              <a:buChar char="•"/>
            </a:pPr>
            <a:r>
              <a:rPr lang="en-US" sz="1000" dirty="0" err="1" smtClean="0">
                <a:latin typeface="+mn-lt"/>
              </a:rPr>
              <a:t>Belohnungen</a:t>
            </a:r>
            <a:endParaRPr lang="en-US" sz="1000" dirty="0">
              <a:latin typeface="+mn-lt"/>
            </a:endParaRPr>
          </a:p>
          <a:p>
            <a:pPr marL="171450" lvl="0" indent="-171450">
              <a:buFont typeface="Arial" panose="020B0604020202020204" pitchFamily="34" charset="0"/>
              <a:buChar char="•"/>
            </a:pPr>
            <a:r>
              <a:rPr lang="en-US" sz="1000" dirty="0" err="1" smtClean="0">
                <a:latin typeface="+mn-lt"/>
              </a:rPr>
              <a:t>Gleichgewicht</a:t>
            </a:r>
            <a:r>
              <a:rPr lang="en-US" sz="1000" dirty="0" smtClean="0">
                <a:latin typeface="+mn-lt"/>
              </a:rPr>
              <a:t> </a:t>
            </a:r>
            <a:r>
              <a:rPr lang="en-US" sz="1000" dirty="0" err="1" smtClean="0">
                <a:latin typeface="+mn-lt"/>
              </a:rPr>
              <a:t>Risiko</a:t>
            </a:r>
            <a:r>
              <a:rPr lang="en-US" sz="1000" dirty="0" smtClean="0">
                <a:latin typeface="+mn-lt"/>
              </a:rPr>
              <a:t> </a:t>
            </a:r>
            <a:r>
              <a:rPr lang="en-US" sz="1000" dirty="0">
                <a:latin typeface="+mn-lt"/>
              </a:rPr>
              <a:t>/ </a:t>
            </a:r>
            <a:r>
              <a:rPr lang="en-US" sz="1000" dirty="0" err="1" smtClean="0">
                <a:latin typeface="+mn-lt"/>
              </a:rPr>
              <a:t>Belohnung</a:t>
            </a:r>
            <a:endParaRPr lang="en-US" sz="1000" dirty="0">
              <a:latin typeface="+mn-lt"/>
            </a:endParaRPr>
          </a:p>
          <a:p>
            <a:pPr marL="171450" lvl="0" indent="-171450">
              <a:buFont typeface="Arial" panose="020B0604020202020204" pitchFamily="34" charset="0"/>
              <a:buChar char="•"/>
            </a:pPr>
            <a:r>
              <a:rPr lang="en-US" sz="1000" dirty="0" err="1" smtClean="0">
                <a:latin typeface="+mn-lt"/>
              </a:rPr>
              <a:t>Mit</a:t>
            </a:r>
            <a:r>
              <a:rPr lang="en-US" sz="1000" dirty="0" smtClean="0">
                <a:latin typeface="+mn-lt"/>
              </a:rPr>
              <a:t> </a:t>
            </a:r>
            <a:r>
              <a:rPr lang="en-US" sz="1000" dirty="0" err="1" smtClean="0">
                <a:latin typeface="+mn-lt"/>
              </a:rPr>
              <a:t>Warenzeichen</a:t>
            </a:r>
            <a:r>
              <a:rPr lang="en-US" sz="1000" dirty="0" smtClean="0">
                <a:latin typeface="+mn-lt"/>
              </a:rPr>
              <a:t> </a:t>
            </a:r>
            <a:r>
              <a:rPr lang="en-US" sz="1000" dirty="0" err="1" smtClean="0">
                <a:latin typeface="+mn-lt"/>
              </a:rPr>
              <a:t>oder</a:t>
            </a:r>
            <a:r>
              <a:rPr lang="en-US" sz="1000" dirty="0" smtClean="0">
                <a:latin typeface="+mn-lt"/>
              </a:rPr>
              <a:t> </a:t>
            </a:r>
            <a:r>
              <a:rPr lang="en-US" sz="1000" dirty="0" err="1" smtClean="0">
                <a:latin typeface="+mn-lt"/>
              </a:rPr>
              <a:t>nicht</a:t>
            </a:r>
            <a:r>
              <a:rPr lang="en-US" sz="1000" dirty="0" smtClean="0">
                <a:latin typeface="+mn-lt"/>
              </a:rPr>
              <a:t>?</a:t>
            </a:r>
            <a:endParaRPr lang="en-US" sz="1000" dirty="0">
              <a:latin typeface="+mn-lt"/>
            </a:endParaRPr>
          </a:p>
          <a:p>
            <a:pPr marL="0" lvl="0" indent="0">
              <a:buFont typeface="Arial" panose="020B0604020202020204" pitchFamily="34" charset="0"/>
              <a:buNone/>
            </a:pPr>
            <a:endParaRPr lang="en-US" sz="1000" b="1" dirty="0">
              <a:latin typeface="+mn-lt"/>
            </a:endParaRPr>
          </a:p>
          <a:p>
            <a:pPr marL="0" lvl="0" indent="0">
              <a:buFont typeface="Arial" panose="020B0604020202020204" pitchFamily="34" charset="0"/>
              <a:buNone/>
            </a:pPr>
            <a:r>
              <a:rPr lang="en-US" sz="1000" b="1" dirty="0" smtClean="0">
                <a:latin typeface="+mn-lt"/>
              </a:rPr>
              <a:t>Mach’s </a:t>
            </a:r>
            <a:r>
              <a:rPr lang="en-US" sz="1000" b="1" dirty="0" err="1" smtClean="0">
                <a:latin typeface="+mn-lt"/>
              </a:rPr>
              <a:t>zeitkritisch</a:t>
            </a:r>
            <a:endParaRPr lang="en-US" sz="1000" b="1" dirty="0">
              <a:latin typeface="+mn-lt"/>
            </a:endParaRPr>
          </a:p>
          <a:p>
            <a:pPr marL="171450" lvl="0" indent="-171450">
              <a:buFont typeface="Arial" panose="020B0604020202020204" pitchFamily="34" charset="0"/>
              <a:buChar char="•"/>
            </a:pPr>
            <a:r>
              <a:rPr lang="en-US" sz="1000" dirty="0" err="1" smtClean="0">
                <a:latin typeface="+mn-lt"/>
              </a:rPr>
              <a:t>Rechtzeitige</a:t>
            </a:r>
            <a:r>
              <a:rPr lang="en-US" sz="1000" baseline="0" dirty="0" smtClean="0">
                <a:latin typeface="+mn-lt"/>
              </a:rPr>
              <a:t> </a:t>
            </a:r>
            <a:r>
              <a:rPr lang="en-US" sz="1000" baseline="0" dirty="0" err="1" smtClean="0">
                <a:latin typeface="+mn-lt"/>
              </a:rPr>
              <a:t>Interventionen</a:t>
            </a:r>
            <a:endParaRPr lang="en-US" sz="1000" dirty="0">
              <a:latin typeface="+mn-lt"/>
            </a:endParaRPr>
          </a:p>
          <a:p>
            <a:pPr marL="171450" lvl="0" indent="-171450">
              <a:buFont typeface="Arial" panose="020B0604020202020204" pitchFamily="34" charset="0"/>
              <a:buChar char="•"/>
            </a:pPr>
            <a:r>
              <a:rPr lang="en-US" sz="1000" dirty="0" err="1" smtClean="0">
                <a:latin typeface="+mn-lt"/>
              </a:rPr>
              <a:t>Kosten</a:t>
            </a:r>
            <a:r>
              <a:rPr lang="en-US" sz="1000" dirty="0" smtClean="0">
                <a:latin typeface="+mn-lt"/>
              </a:rPr>
              <a:t> </a:t>
            </a:r>
            <a:r>
              <a:rPr lang="en-US" sz="1000" dirty="0" err="1" smtClean="0">
                <a:latin typeface="+mn-lt"/>
              </a:rPr>
              <a:t>vs</a:t>
            </a:r>
            <a:r>
              <a:rPr lang="en-US" sz="1000" dirty="0" smtClean="0">
                <a:latin typeface="+mn-lt"/>
              </a:rPr>
              <a:t> </a:t>
            </a:r>
            <a:r>
              <a:rPr lang="en-US" sz="1000" dirty="0" err="1" smtClean="0">
                <a:latin typeface="+mn-lt"/>
              </a:rPr>
              <a:t>Nutzen</a:t>
            </a:r>
            <a:endParaRPr lang="en-US" sz="1000" dirty="0">
              <a:latin typeface="+mn-lt"/>
            </a:endParaRPr>
          </a:p>
          <a:p>
            <a:pPr marL="171450" lvl="0" indent="-171450">
              <a:buFont typeface="Arial" panose="020B0604020202020204" pitchFamily="34" charset="0"/>
              <a:buChar char="•"/>
            </a:pPr>
            <a:r>
              <a:rPr lang="en-US" sz="1000" dirty="0" err="1" smtClean="0">
                <a:latin typeface="+mn-lt"/>
              </a:rPr>
              <a:t>Sofort</a:t>
            </a:r>
            <a:endParaRPr lang="en-US" sz="1000" dirty="0">
              <a:latin typeface="+mn-lt"/>
            </a:endParaRPr>
          </a:p>
          <a:p>
            <a:pPr marL="0" indent="0">
              <a:buFont typeface="Arial" panose="020B0604020202020204" pitchFamily="34" charset="0"/>
              <a:buNone/>
            </a:pPr>
            <a:endParaRPr lang="en-US" sz="1000" dirty="0">
              <a:latin typeface="+mn-lt"/>
            </a:endParaRPr>
          </a:p>
          <a:p>
            <a:pPr marL="0" indent="0">
              <a:buFont typeface="Arial" panose="020B0604020202020204" pitchFamily="34" charset="0"/>
              <a:buNone/>
            </a:pPr>
            <a:r>
              <a:rPr lang="en-US" sz="1000" dirty="0" err="1" smtClean="0">
                <a:latin typeface="+mn-lt"/>
              </a:rPr>
              <a:t>Quelle</a:t>
            </a:r>
            <a:r>
              <a:rPr lang="en-US" sz="1000" dirty="0" smtClean="0">
                <a:latin typeface="+mn-lt"/>
              </a:rPr>
              <a:t>: </a:t>
            </a:r>
            <a:r>
              <a:rPr lang="en-US" sz="1000" dirty="0">
                <a:latin typeface="+mn-lt"/>
              </a:rPr>
              <a:t>Alicia Kearns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72</a:t>
            </a:fld>
            <a:endParaRPr lang="nl-NL"/>
          </a:p>
        </p:txBody>
      </p:sp>
    </p:spTree>
    <p:extLst>
      <p:ext uri="{BB962C8B-B14F-4D97-AF65-F5344CB8AC3E}">
        <p14:creationId xmlns:p14="http://schemas.microsoft.com/office/powerpoint/2010/main" xmlns="" val="40245389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de-DE" sz="1000" noProof="0" dirty="0" smtClean="0"/>
              <a:t>Gruppendiskussion</a:t>
            </a:r>
            <a:r>
              <a:rPr lang="de-DE" sz="1000" baseline="0" noProof="0" dirty="0" smtClean="0"/>
              <a:t> 10 Min</a:t>
            </a:r>
          </a:p>
          <a:p>
            <a:endParaRPr lang="de-DE" sz="1000" baseline="0" noProof="0" dirty="0" smtClean="0"/>
          </a:p>
          <a:p>
            <a:pPr marL="0" indent="0">
              <a:buFont typeface="Arial" panose="020B0604020202020204" pitchFamily="34" charset="0"/>
              <a:buNone/>
            </a:pPr>
            <a:r>
              <a:rPr lang="de-DE" sz="1000" u="sng" noProof="0" dirty="0" smtClean="0"/>
              <a:t>Alternative Narrativen</a:t>
            </a:r>
          </a:p>
          <a:p>
            <a:pPr marL="171450" indent="-171450">
              <a:buFont typeface="Arial" panose="020B0604020202020204" pitchFamily="34" charset="0"/>
              <a:buChar char="•"/>
            </a:pPr>
            <a:r>
              <a:rPr lang="de-DE" sz="1000" noProof="0" dirty="0" smtClean="0"/>
              <a:t>Positive Story, reflektiert Gruppenidentität</a:t>
            </a:r>
          </a:p>
          <a:p>
            <a:pPr marL="171450" indent="-171450">
              <a:buFont typeface="Arial" panose="020B0604020202020204" pitchFamily="34" charset="0"/>
              <a:buChar char="•"/>
            </a:pPr>
            <a:r>
              <a:rPr lang="de-DE" sz="1000" noProof="0" dirty="0" smtClean="0"/>
              <a:t>Auf Inklusion orientiert, stärkend</a:t>
            </a:r>
          </a:p>
          <a:p>
            <a:pPr marL="171450" indent="-171450">
              <a:buFont typeface="Arial" panose="020B0604020202020204" pitchFamily="34" charset="0"/>
              <a:buChar char="•"/>
            </a:pPr>
            <a:r>
              <a:rPr lang="de-DE" sz="1000" noProof="0" dirty="0" smtClean="0"/>
              <a:t>Gestützt auf</a:t>
            </a:r>
            <a:r>
              <a:rPr lang="de-DE" sz="1000" baseline="0" noProof="0" dirty="0" smtClean="0"/>
              <a:t> der Stärke Ihrer Organisation oder Initiative</a:t>
            </a:r>
            <a:endParaRPr lang="de-DE" sz="1000" noProof="0" dirty="0" smtClean="0"/>
          </a:p>
          <a:p>
            <a:pPr marL="171450" indent="-171450">
              <a:buFont typeface="Arial" panose="020B0604020202020204" pitchFamily="34" charset="0"/>
              <a:buChar char="•"/>
            </a:pPr>
            <a:r>
              <a:rPr lang="de-DE" sz="1000" noProof="0" dirty="0" smtClean="0"/>
              <a:t>Du</a:t>
            </a:r>
            <a:r>
              <a:rPr lang="de-DE" sz="1000" baseline="0" noProof="0" dirty="0" smtClean="0"/>
              <a:t> gehörst dazu, du passt dazu, es kann dir gelingen</a:t>
            </a:r>
            <a:endParaRPr lang="de-DE" sz="1000" noProof="0" dirty="0" smtClean="0"/>
          </a:p>
          <a:p>
            <a:pPr marL="171450" indent="-171450">
              <a:buFont typeface="Arial" panose="020B0604020202020204" pitchFamily="34" charset="0"/>
              <a:buChar char="•"/>
            </a:pPr>
            <a:r>
              <a:rPr lang="de-DE" sz="1000" noProof="0" dirty="0" smtClean="0"/>
              <a:t>Aufforderung zum Handeln</a:t>
            </a:r>
          </a:p>
          <a:p>
            <a:pPr marL="171450" indent="-171450">
              <a:buFont typeface="Arial" panose="020B0604020202020204" pitchFamily="34" charset="0"/>
              <a:buChar char="•"/>
            </a:pPr>
            <a:endParaRPr lang="de-DE" sz="1000" noProof="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u="sng" noProof="0" dirty="0" smtClean="0"/>
              <a:t>Gegennarrativen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t>Reaktion</a:t>
            </a:r>
            <a:r>
              <a:rPr lang="de-DE" sz="1000" baseline="0" noProof="0" dirty="0" smtClean="0"/>
              <a:t> oder Inhalt werden zur Bekämpfung von Extremismus und Hassreden im Internet geschaffen</a:t>
            </a:r>
            <a:endParaRPr lang="de-DE" sz="1000" noProof="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t>Gewaltbereiten Extremismus in Frage</a:t>
            </a:r>
            <a:r>
              <a:rPr lang="de-DE" sz="1000" baseline="0" noProof="0" dirty="0" smtClean="0"/>
              <a:t> stellen durch </a:t>
            </a:r>
            <a:r>
              <a:rPr lang="de-DE" sz="1000" noProof="0" dirty="0" smtClean="0"/>
              <a:t>Theologie, Humor, Bloßstellung von </a:t>
            </a:r>
            <a:r>
              <a:rPr lang="de-DE" sz="1000" baseline="0" noProof="0" dirty="0" smtClean="0"/>
              <a:t>Heuchelei und Lügen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baseline="0" noProof="0" dirty="0" smtClean="0"/>
              <a:t>Gewaltbereiten Extremismus in Verruf bringen, rekonstruieren, </a:t>
            </a:r>
            <a:r>
              <a:rPr lang="de-DE" sz="1000" baseline="0" noProof="0" dirty="0" err="1" smtClean="0"/>
              <a:t>demystifizieren</a:t>
            </a:r>
            <a:endParaRPr lang="de-DE" sz="1000" noProof="0" dirty="0" smtClean="0"/>
          </a:p>
          <a:p>
            <a:pPr marL="171450" indent="-171450">
              <a:buFont typeface="Arial" panose="020B0604020202020204" pitchFamily="34" charset="0"/>
              <a:buChar char="•"/>
            </a:pPr>
            <a:endParaRPr lang="de-DE" sz="1000" noProof="0" dirty="0" smtClean="0"/>
          </a:p>
          <a:p>
            <a:r>
              <a:rPr lang="de-DE" sz="1000" u="sng" baseline="0" noProof="0" dirty="0" smtClean="0"/>
              <a:t>Referenz</a:t>
            </a:r>
          </a:p>
          <a:p>
            <a:pPr marL="171450" indent="-171450">
              <a:buFont typeface="Arial" panose="020B0604020202020204" pitchFamily="34" charset="0"/>
              <a:buChar char="•"/>
            </a:pPr>
            <a:r>
              <a:rPr lang="de-DE" sz="1000" baseline="0" noProof="0" dirty="0" smtClean="0"/>
              <a:t>RAN C &amp; N Workshop über </a:t>
            </a:r>
            <a:r>
              <a:rPr lang="de-DE" sz="1000" baseline="0" noProof="0" dirty="0" err="1" smtClean="0"/>
              <a:t>dschihadistische</a:t>
            </a:r>
            <a:r>
              <a:rPr lang="de-DE" sz="1000" baseline="0" noProof="0" dirty="0" smtClean="0"/>
              <a:t> Propaganda &amp; wie man darauf reagiert 3.–4. Oktober 2016</a:t>
            </a:r>
          </a:p>
          <a:p>
            <a:endParaRPr lang="de-DE" sz="1000"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73</a:t>
            </a:fld>
            <a:endParaRPr lang="nl-NL"/>
          </a:p>
        </p:txBody>
      </p:sp>
    </p:spTree>
    <p:extLst>
      <p:ext uri="{BB962C8B-B14F-4D97-AF65-F5344CB8AC3E}">
        <p14:creationId xmlns:p14="http://schemas.microsoft.com/office/powerpoint/2010/main" xmlns="" val="30681286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t>In</a:t>
            </a:r>
            <a:r>
              <a:rPr lang="de-DE" sz="1000" baseline="0" noProof="0" dirty="0" smtClean="0"/>
              <a:t> </a:t>
            </a:r>
            <a:r>
              <a:rPr lang="de-DE" sz="1000" u="sng" baseline="0" noProof="0" dirty="0" smtClean="0"/>
              <a:t>Nachrichtenmedien</a:t>
            </a:r>
            <a:r>
              <a:rPr lang="de-DE" sz="1000" u="none" baseline="0" noProof="0" dirty="0" smtClean="0"/>
              <a:t> ist ein </a:t>
            </a:r>
            <a:r>
              <a:rPr lang="de-DE" sz="1000" u="none" baseline="0" noProof="0" dirty="0" err="1" smtClean="0"/>
              <a:t>Hallraum</a:t>
            </a:r>
            <a:r>
              <a:rPr lang="de-DE" sz="1000" u="none" baseline="0" noProof="0" dirty="0" smtClean="0"/>
              <a:t> eine metaphorische Beschreibung einer Situation, in der I</a:t>
            </a:r>
            <a:r>
              <a:rPr lang="de-DE" sz="1000" noProof="0" dirty="0" smtClean="0"/>
              <a:t>nformation, Ideen oder Ansichten durch </a:t>
            </a:r>
            <a:r>
              <a:rPr lang="de-DE" sz="1000" noProof="0" dirty="0" err="1" smtClean="0"/>
              <a:t>Kommunikiation</a:t>
            </a:r>
            <a:r>
              <a:rPr lang="de-DE" sz="1000" noProof="0" dirty="0" smtClean="0"/>
              <a:t> und Wiederholung innerhalb</a:t>
            </a:r>
            <a:r>
              <a:rPr lang="de-DE" sz="1000" baseline="0" noProof="0" dirty="0" smtClean="0"/>
              <a:t> eines definierten Systems</a:t>
            </a:r>
            <a:r>
              <a:rPr lang="de-DE" sz="1000" noProof="0" dirty="0" smtClean="0"/>
              <a:t> </a:t>
            </a:r>
            <a:r>
              <a:rPr lang="de-DE" sz="1000" u="sng" noProof="0" dirty="0" smtClean="0"/>
              <a:t>verstärkt</a:t>
            </a:r>
            <a:r>
              <a:rPr lang="de-DE" sz="1000" noProof="0" dirty="0" smtClean="0"/>
              <a:t> oder </a:t>
            </a:r>
            <a:r>
              <a:rPr lang="de-DE" sz="1000" u="sng" noProof="0" dirty="0" smtClean="0"/>
              <a:t>bekräftigt</a:t>
            </a:r>
            <a:r>
              <a:rPr lang="de-DE" sz="1000" u="none" baseline="0" noProof="0" dirty="0" smtClean="0"/>
              <a:t> werden</a:t>
            </a:r>
            <a:r>
              <a:rPr lang="de-DE" sz="1000" noProof="0" dirty="0" smtClean="0"/>
              <a:t>. In einem figurativen </a:t>
            </a:r>
            <a:r>
              <a:rPr lang="de-DE" sz="1000" noProof="0" dirty="0" err="1" smtClean="0"/>
              <a:t>Hallraum</a:t>
            </a:r>
            <a:r>
              <a:rPr lang="de-DE" sz="1000" noProof="0" dirty="0" smtClean="0"/>
              <a:t> werden offizielle Quellen oft nicht hinterfragt und andersartige</a:t>
            </a:r>
            <a:r>
              <a:rPr lang="de-DE" sz="1000" baseline="0" noProof="0" dirty="0" smtClean="0"/>
              <a:t> oder rivalisierende Ansichten werden zensiert, untersagt oder auf andere Weise unterrepräsentiert</a:t>
            </a:r>
            <a:r>
              <a:rPr lang="de-DE" sz="1000" noProof="0" dirty="0" smtClean="0"/>
              <a:t>.</a:t>
            </a:r>
            <a:endParaRPr lang="de-DE" sz="1000" b="1" u="sng" noProof="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t>Der Hallraumeffekt,</a:t>
            </a:r>
            <a:r>
              <a:rPr lang="de-DE" sz="1000" baseline="0" noProof="0" dirty="0" smtClean="0"/>
              <a:t> der online auftritt, entsteht, wenn eine harmonische Gruppe von Menschen miteinander verschmilzt und einen </a:t>
            </a:r>
            <a:r>
              <a:rPr lang="de-DE" sz="1000" noProof="0" dirty="0" smtClean="0">
                <a:hlinkClick r:id="rId3" tooltip="Tunnel vision (metaphor)"/>
              </a:rPr>
              <a:t>Tunnelblick entwickelt</a:t>
            </a:r>
            <a:r>
              <a:rPr lang="de-DE" sz="1000" noProof="0" dirty="0" smtClean="0"/>
              <a:t>. Teilnehmer</a:t>
            </a:r>
            <a:r>
              <a:rPr lang="de-DE" sz="1000" baseline="0" noProof="0" dirty="0" smtClean="0"/>
              <a:t> von Online-Gemeinschaften finden sich in einer Lage wieder, in der ihre eigenen Ansichten kontinuierlich auf sie zurückgeworfen werden, wodurch ihre individuellen Glaubenssysteme bestärkt werden</a:t>
            </a:r>
            <a:r>
              <a:rPr lang="de-DE" sz="1000" noProof="0" dirty="0" smtClean="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t>Dies passiert, weil das Internet den Zugang</a:t>
            </a:r>
            <a:r>
              <a:rPr lang="de-DE" sz="1000" baseline="0" noProof="0" dirty="0" smtClean="0"/>
              <a:t> zu einer breiten Palette fertiger Informationen bietet und die Menschen ihre Nachrichten immer mehr aus nicht traditionellen Quellen erhalten</a:t>
            </a:r>
            <a:r>
              <a:rPr lang="de-DE" sz="1000" noProof="0" dirty="0" smtClean="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t>Firmen wie </a:t>
            </a:r>
            <a:r>
              <a:rPr lang="de-DE" sz="1000" noProof="0" dirty="0" err="1" smtClean="0"/>
              <a:t>Facebook</a:t>
            </a:r>
            <a:r>
              <a:rPr lang="de-DE" sz="1000" noProof="0" dirty="0" smtClean="0"/>
              <a:t>, Google und </a:t>
            </a:r>
            <a:r>
              <a:rPr lang="de-DE" sz="1000" noProof="0" dirty="0" err="1" smtClean="0"/>
              <a:t>Twitter</a:t>
            </a:r>
            <a:r>
              <a:rPr lang="de-DE" sz="1000" noProof="0" dirty="0" smtClean="0"/>
              <a:t> haben personalisierte</a:t>
            </a:r>
            <a:r>
              <a:rPr lang="de-DE" sz="1000" baseline="0" noProof="0" dirty="0" smtClean="0"/>
              <a:t> A</a:t>
            </a:r>
            <a:r>
              <a:rPr lang="de-DE" sz="1000" noProof="0" dirty="0" smtClean="0">
                <a:hlinkClick r:id="rId4" tooltip="Algorithm"/>
              </a:rPr>
              <a:t>lgorithmen</a:t>
            </a:r>
            <a:r>
              <a:rPr lang="de-DE" sz="1000" noProof="0" dirty="0" smtClean="0"/>
              <a:t> geschaffen, die sie nutzen, um spezifische</a:t>
            </a:r>
            <a:r>
              <a:rPr lang="de-DE" sz="1000" baseline="0" noProof="0" dirty="0" smtClean="0"/>
              <a:t> Informationen an den Newsfeed der einzelnen Nutzer weiterzuleiten</a:t>
            </a:r>
            <a:r>
              <a:rPr lang="de-DE" sz="1000" noProof="0" dirty="0" smtClean="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t>Diese Methode, Inhalte zu </a:t>
            </a:r>
            <a:r>
              <a:rPr lang="de-DE" sz="1000" noProof="0" dirty="0" err="1" smtClean="0"/>
              <a:t>kuratieren</a:t>
            </a:r>
            <a:r>
              <a:rPr lang="de-DE" sz="1000" noProof="0" dirty="0" smtClean="0"/>
              <a:t>,</a:t>
            </a:r>
            <a:r>
              <a:rPr lang="de-DE" sz="1000" baseline="0" noProof="0" dirty="0" smtClean="0"/>
              <a:t> hat die Funktion traditioneller Nachrichtenredakteure ersetzt</a:t>
            </a:r>
            <a:r>
              <a:rPr lang="de-DE" sz="1000" noProof="0" dirty="0" smtClean="0"/>
              <a:t>.</a:t>
            </a:r>
            <a:endParaRPr lang="de-DE" sz="1000" noProof="0" dirty="0" smtClean="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de-DE" sz="1000" noProof="0" dirty="0" smtClean="0">
                <a:latin typeface="Verdana" panose="020B0604030504040204" pitchFamily="34" charset="0"/>
                <a:ea typeface="Verdana" panose="020B0604030504040204" pitchFamily="34" charset="0"/>
                <a:cs typeface="Verdana" panose="020B0604030504040204" pitchFamily="34" charset="0"/>
              </a:rPr>
              <a:t>Aus dem Blickwinkel</a:t>
            </a:r>
            <a:r>
              <a:rPr lang="de-DE" sz="1000" baseline="0" noProof="0" dirty="0" smtClean="0">
                <a:latin typeface="Verdana" panose="020B0604030504040204" pitchFamily="34" charset="0"/>
                <a:ea typeface="Verdana" panose="020B0604030504040204" pitchFamily="34" charset="0"/>
                <a:cs typeface="Verdana" panose="020B0604030504040204" pitchFamily="34" charset="0"/>
              </a:rPr>
              <a:t> zum richtigen Zeitpunkt C/A Narrativen anzubieten, kann das Verständnis des Hallraums Möglichkeiten bieten, sich auf einen Dialog mit der Zielgruppe  einzulassen.</a:t>
            </a:r>
          </a:p>
          <a:p>
            <a:pPr marL="171450" indent="-171450">
              <a:buFont typeface="Arial" panose="020B0604020202020204" pitchFamily="34" charset="0"/>
              <a:buChar char="•"/>
            </a:pPr>
            <a:r>
              <a:rPr lang="de-DE" sz="1000" baseline="0" noProof="0" dirty="0" smtClean="0">
                <a:latin typeface="Verdana" panose="020B0604030504040204" pitchFamily="34" charset="0"/>
                <a:ea typeface="Verdana" panose="020B0604030504040204" pitchFamily="34" charset="0"/>
                <a:cs typeface="Verdana" panose="020B0604030504040204" pitchFamily="34" charset="0"/>
              </a:rPr>
              <a:t>Wenn Sie die Inhalte, Sprache, Vokabular, Stimmfall und das Image/ optischen Stil der extremistischen Organisation/ </a:t>
            </a:r>
            <a:r>
              <a:rPr lang="de-DE" sz="1000" baseline="0" noProof="0" dirty="0" err="1" smtClean="0">
                <a:latin typeface="Verdana" panose="020B0604030504040204" pitchFamily="34" charset="0"/>
                <a:ea typeface="Verdana" panose="020B0604030504040204" pitchFamily="34" charset="0"/>
                <a:cs typeface="Verdana" panose="020B0604030504040204" pitchFamily="34" charset="0"/>
              </a:rPr>
              <a:t>Social</a:t>
            </a:r>
            <a:r>
              <a:rPr lang="de-DE" sz="1000" baseline="0" noProof="0" dirty="0" smtClean="0">
                <a:latin typeface="Verdana" panose="020B0604030504040204" pitchFamily="34" charset="0"/>
                <a:ea typeface="Verdana" panose="020B0604030504040204" pitchFamily="34" charset="0"/>
                <a:cs typeface="Verdana" panose="020B0604030504040204" pitchFamily="34" charset="0"/>
              </a:rPr>
              <a:t> Media, die in der Umgebung des Hallraums (Akteure in der Blase) präsent sind, kennen, dann </a:t>
            </a:r>
          </a:p>
          <a:p>
            <a:pPr marL="685800" lvl="1" indent="-228600">
              <a:buFont typeface="Arial" panose="020B0604020202020204" pitchFamily="34" charset="0"/>
              <a:buChar char="•"/>
            </a:pPr>
            <a:r>
              <a:rPr lang="de-DE" sz="1000" baseline="0" noProof="0" dirty="0" smtClean="0">
                <a:latin typeface="Verdana" panose="020B0604030504040204" pitchFamily="34" charset="0"/>
                <a:ea typeface="Verdana" panose="020B0604030504040204" pitchFamily="34" charset="0"/>
                <a:cs typeface="Verdana" panose="020B0604030504040204" pitchFamily="34" charset="0"/>
              </a:rPr>
              <a:t>Können Sie auf ähnliche Weise Botschaften zusammenstellen und damit von Suchmaschinen leichter gefunden werden (</a:t>
            </a:r>
            <a:r>
              <a:rPr lang="de-DE" sz="1000" baseline="0" noProof="0" dirty="0" err="1" smtClean="0">
                <a:latin typeface="Verdana" panose="020B0604030504040204" pitchFamily="34" charset="0"/>
                <a:ea typeface="Verdana" panose="020B0604030504040204" pitchFamily="34" charset="0"/>
                <a:cs typeface="Verdana" panose="020B0604030504040204" pitchFamily="34" charset="0"/>
              </a:rPr>
              <a:t>Search</a:t>
            </a:r>
            <a:r>
              <a:rPr lang="de-DE" sz="1000" baseline="0" noProof="0" dirty="0" smtClean="0">
                <a:latin typeface="Verdana" panose="020B0604030504040204" pitchFamily="34" charset="0"/>
                <a:ea typeface="Verdana" panose="020B0604030504040204" pitchFamily="34" charset="0"/>
                <a:cs typeface="Verdana" panose="020B0604030504040204" pitchFamily="34" charset="0"/>
              </a:rPr>
              <a:t> Engine </a:t>
            </a:r>
            <a:r>
              <a:rPr lang="de-DE" sz="1000" baseline="0" noProof="0" dirty="0" err="1" smtClean="0">
                <a:latin typeface="Verdana" panose="020B0604030504040204" pitchFamily="34" charset="0"/>
                <a:ea typeface="Verdana" panose="020B0604030504040204" pitchFamily="34" charset="0"/>
                <a:cs typeface="Verdana" panose="020B0604030504040204" pitchFamily="34" charset="0"/>
              </a:rPr>
              <a:t>Optimalisation</a:t>
            </a:r>
            <a:r>
              <a:rPr lang="de-DE" sz="1000" baseline="0" noProof="0" dirty="0" smtClean="0">
                <a:latin typeface="Verdana" panose="020B0604030504040204" pitchFamily="34" charset="0"/>
                <a:ea typeface="Verdana" panose="020B0604030504040204" pitchFamily="34" charset="0"/>
                <a:cs typeface="Verdana" panose="020B0604030504040204" pitchFamily="34" charset="0"/>
              </a:rPr>
              <a:t>  - SEO)</a:t>
            </a:r>
          </a:p>
          <a:p>
            <a:pPr marL="685800" lvl="1" indent="-228600">
              <a:buFont typeface="Arial" panose="020B0604020202020204" pitchFamily="34" charset="0"/>
              <a:buChar char="•"/>
            </a:pPr>
            <a:r>
              <a:rPr lang="de-DE" sz="1000" baseline="0" noProof="0" dirty="0" smtClean="0">
                <a:latin typeface="Verdana" panose="020B0604030504040204" pitchFamily="34" charset="0"/>
                <a:ea typeface="Verdana" panose="020B0604030504040204" pitchFamily="34" charset="0"/>
                <a:cs typeface="Verdana" panose="020B0604030504040204" pitchFamily="34" charset="0"/>
              </a:rPr>
              <a:t>Können Sie Ihre Online-Anstrengungen fokussieren, etwa indem Sie das Zielpublikum für </a:t>
            </a:r>
            <a:r>
              <a:rPr lang="de-DE" sz="1000" baseline="0" noProof="0" dirty="0" err="1" smtClean="0">
                <a:latin typeface="Verdana" panose="020B0604030504040204" pitchFamily="34" charset="0"/>
                <a:ea typeface="Verdana" panose="020B0604030504040204" pitchFamily="34" charset="0"/>
                <a:cs typeface="Verdana" panose="020B0604030504040204" pitchFamily="34" charset="0"/>
              </a:rPr>
              <a:t>Facebooks</a:t>
            </a:r>
            <a:r>
              <a:rPr lang="de-DE" sz="1000" baseline="0" noProof="0" dirty="0" smtClean="0">
                <a:latin typeface="Verdana" panose="020B0604030504040204" pitchFamily="34" charset="0"/>
                <a:ea typeface="Verdana" panose="020B0604030504040204" pitchFamily="34" charset="0"/>
                <a:cs typeface="Verdana" panose="020B0604030504040204" pitchFamily="34" charset="0"/>
              </a:rPr>
              <a:t> </a:t>
            </a:r>
            <a:r>
              <a:rPr lang="de-DE" sz="1000" baseline="0" noProof="0" dirty="0" err="1" smtClean="0">
                <a:latin typeface="Verdana" panose="020B0604030504040204" pitchFamily="34" charset="0"/>
                <a:ea typeface="Verdana" panose="020B0604030504040204" pitchFamily="34" charset="0"/>
                <a:cs typeface="Verdana" panose="020B0604030504040204" pitchFamily="34" charset="0"/>
              </a:rPr>
              <a:t>Ads</a:t>
            </a:r>
            <a:r>
              <a:rPr lang="de-DE" sz="1000" baseline="0" noProof="0" dirty="0" smtClean="0">
                <a:latin typeface="Verdana" panose="020B0604030504040204" pitchFamily="34" charset="0"/>
                <a:ea typeface="Verdana" panose="020B0604030504040204" pitchFamily="34" charset="0"/>
                <a:cs typeface="Verdana" panose="020B0604030504040204" pitchFamily="34" charset="0"/>
              </a:rPr>
              <a:t> </a:t>
            </a:r>
            <a:r>
              <a:rPr lang="de-DE" sz="1000" baseline="0" noProof="0" dirty="0" err="1" smtClean="0">
                <a:latin typeface="Verdana" panose="020B0604030504040204" pitchFamily="34" charset="0"/>
                <a:ea typeface="Verdana" panose="020B0604030504040204" pitchFamily="34" charset="0"/>
                <a:cs typeface="Verdana" panose="020B0604030504040204" pitchFamily="34" charset="0"/>
              </a:rPr>
              <a:t>genaustens</a:t>
            </a:r>
            <a:r>
              <a:rPr lang="de-DE" sz="1000" baseline="0" noProof="0" dirty="0" smtClean="0">
                <a:latin typeface="Verdana" panose="020B0604030504040204" pitchFamily="34" charset="0"/>
                <a:ea typeface="Verdana" panose="020B0604030504040204" pitchFamily="34" charset="0"/>
                <a:cs typeface="Verdana" panose="020B0604030504040204" pitchFamily="34" charset="0"/>
              </a:rPr>
              <a:t> definieren</a:t>
            </a:r>
            <a:endParaRPr lang="de-DE" sz="1000"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74</a:t>
            </a:fld>
            <a:endParaRPr lang="nl-NL"/>
          </a:p>
        </p:txBody>
      </p:sp>
    </p:spTree>
    <p:extLst>
      <p:ext uri="{BB962C8B-B14F-4D97-AF65-F5344CB8AC3E}">
        <p14:creationId xmlns:p14="http://schemas.microsoft.com/office/powerpoint/2010/main" xmlns="" val="20867275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Font typeface="Arial" panose="020B0604020202020204" pitchFamily="34" charset="0"/>
              <a:buNone/>
            </a:pPr>
            <a:endParaRPr lang="de-DE" sz="1200" b="1" u="none" noProof="0" dirty="0" smtClean="0">
              <a:latin typeface="Corbel" panose="020B0503020204020204" pitchFamily="34" charset="0"/>
              <a:ea typeface="Verdana" panose="020B0604030504040204" pitchFamily="34" charset="0"/>
              <a:cs typeface="Verdana" panose="020B0604030504040204" pitchFamily="34" charset="0"/>
            </a:endParaRPr>
          </a:p>
          <a:p>
            <a:pPr marL="0" indent="0" algn="l">
              <a:buFont typeface="Arial" panose="020B0604020202020204" pitchFamily="34" charset="0"/>
              <a:buNone/>
            </a:pPr>
            <a:endParaRPr lang="de-DE" sz="1200" b="1" u="none" noProof="0" dirty="0" smtClean="0">
              <a:latin typeface="Corbel" panose="020B0503020204020204" pitchFamily="34" charset="0"/>
              <a:ea typeface="Verdana" panose="020B0604030504040204" pitchFamily="34" charset="0"/>
              <a:cs typeface="Verdana" panose="020B0604030504040204" pitchFamily="34" charset="0"/>
            </a:endParaRPr>
          </a:p>
          <a:p>
            <a:pPr marL="0" indent="0" algn="l">
              <a:buFont typeface="Arial" panose="020B0604020202020204" pitchFamily="34" charset="0"/>
              <a:buNone/>
            </a:pPr>
            <a:r>
              <a:rPr lang="de-DE" sz="1200" b="1" u="none" noProof="0" dirty="0" smtClean="0">
                <a:latin typeface="Corbel" panose="020B0503020204020204" pitchFamily="34" charset="0"/>
                <a:ea typeface="Verdana" panose="020B0604030504040204" pitchFamily="34" charset="0"/>
                <a:cs typeface="Verdana" panose="020B0604030504040204" pitchFamily="34" charset="0"/>
              </a:rPr>
              <a:t>Oft</a:t>
            </a:r>
            <a:r>
              <a:rPr lang="de-DE" sz="1200" b="1" u="none" baseline="0" noProof="0" dirty="0" smtClean="0">
                <a:latin typeface="Corbel" panose="020B0503020204020204" pitchFamily="34" charset="0"/>
                <a:ea typeface="Verdana" panose="020B0604030504040204" pitchFamily="34" charset="0"/>
                <a:cs typeface="Verdana" panose="020B0604030504040204" pitchFamily="34" charset="0"/>
              </a:rPr>
              <a:t> ist der Überbringer erfolgreicher</a:t>
            </a:r>
            <a:r>
              <a:rPr lang="de-DE" sz="1200" b="1" u="none" noProof="0" dirty="0" smtClean="0">
                <a:latin typeface="Corbel" panose="020B0503020204020204" pitchFamily="34" charset="0"/>
                <a:ea typeface="Verdana" panose="020B0604030504040204" pitchFamily="34" charset="0"/>
                <a:cs typeface="Verdana" panose="020B0604030504040204" pitchFamily="34" charset="0"/>
              </a:rPr>
              <a:t>, wenn er/sie</a:t>
            </a:r>
            <a:r>
              <a:rPr lang="de-DE" sz="1200" b="1" u="none" baseline="0" noProof="0" dirty="0" smtClean="0">
                <a:latin typeface="Corbel" panose="020B0503020204020204" pitchFamily="34" charset="0"/>
                <a:ea typeface="Verdana" panose="020B0604030504040204" pitchFamily="34" charset="0"/>
                <a:cs typeface="Verdana" panose="020B0604030504040204" pitchFamily="34" charset="0"/>
              </a:rPr>
              <a:t> in den Augen der Zielgruppe glaubwürdig ist</a:t>
            </a:r>
            <a:endParaRPr lang="de-DE" sz="1200" b="1" u="none" noProof="0" dirty="0" smtClean="0">
              <a:latin typeface="Corbel" panose="020B0503020204020204" pitchFamily="34" charset="0"/>
              <a:ea typeface="Verdana" panose="020B0604030504040204" pitchFamily="34" charset="0"/>
              <a:cs typeface="Verdana" panose="020B0604030504040204" pitchFamily="34" charset="0"/>
            </a:endParaRPr>
          </a:p>
          <a:p>
            <a:pPr marL="171450" indent="-171450" algn="l">
              <a:buFont typeface="Arial" panose="020B0604020202020204" pitchFamily="34" charset="0"/>
              <a:buChar char="•"/>
            </a:pPr>
            <a:endParaRPr lang="de-DE" sz="1200" u="none" noProof="0" dirty="0" smtClean="0">
              <a:latin typeface="Corbel" panose="020B0503020204020204" pitchFamily="34" charset="0"/>
              <a:ea typeface="Verdana" panose="020B0604030504040204" pitchFamily="34" charset="0"/>
              <a:cs typeface="Verdana" panose="020B0604030504040204" pitchFamily="34" charset="0"/>
            </a:endParaRPr>
          </a:p>
          <a:p>
            <a:pPr marL="171450" indent="-171450" algn="l">
              <a:buFont typeface="Arial" panose="020B0604020202020204" pitchFamily="34" charset="0"/>
              <a:buChar char="•"/>
            </a:pPr>
            <a:r>
              <a:rPr lang="de-DE" sz="1200" u="none" noProof="0" dirty="0" smtClean="0">
                <a:latin typeface="Corbel" panose="020B0503020204020204" pitchFamily="34" charset="0"/>
                <a:ea typeface="Verdana" panose="020B0604030504040204" pitchFamily="34" charset="0"/>
                <a:cs typeface="Verdana" panose="020B0604030504040204" pitchFamily="34" charset="0"/>
              </a:rPr>
              <a:t>Oft,</a:t>
            </a:r>
            <a:r>
              <a:rPr lang="de-DE" sz="1200" u="none" baseline="0" noProof="0" dirty="0" smtClean="0">
                <a:latin typeface="Corbel" panose="020B0503020204020204" pitchFamily="34" charset="0"/>
                <a:ea typeface="Verdana" panose="020B0604030504040204" pitchFamily="34" charset="0"/>
                <a:cs typeface="Verdana" panose="020B0604030504040204" pitchFamily="34" charset="0"/>
              </a:rPr>
              <a:t> aber nicht immer, wird die Glaubwürdigkeit gesteigert, wenn der Überbringer</a:t>
            </a:r>
            <a:endParaRPr lang="de-DE" sz="1200" u="none" noProof="0" dirty="0" smtClean="0">
              <a:latin typeface="Corbel" panose="020B0503020204020204" pitchFamily="34" charset="0"/>
              <a:ea typeface="Verdana" panose="020B0604030504040204" pitchFamily="34" charset="0"/>
              <a:cs typeface="Verdana" panose="020B0604030504040204" pitchFamily="34" charset="0"/>
            </a:endParaRPr>
          </a:p>
          <a:p>
            <a:pPr marL="171450" indent="-171450" algn="l">
              <a:buFont typeface="Arial" panose="020B0604020202020204" pitchFamily="34" charset="0"/>
              <a:buChar char="•"/>
            </a:pPr>
            <a:r>
              <a:rPr lang="de-DE" sz="1200" u="none" noProof="0" dirty="0" smtClean="0">
                <a:latin typeface="Corbel" panose="020B0503020204020204" pitchFamily="34" charset="0"/>
                <a:ea typeface="Verdana" panose="020B0604030504040204" pitchFamily="34" charset="0"/>
                <a:cs typeface="Verdana" panose="020B0604030504040204" pitchFamily="34" charset="0"/>
              </a:rPr>
              <a:t>überzeugend</a:t>
            </a:r>
            <a:r>
              <a:rPr lang="de-DE" sz="1200" u="none" baseline="0" noProof="0" dirty="0" smtClean="0">
                <a:latin typeface="Corbel" panose="020B0503020204020204" pitchFamily="34" charset="0"/>
                <a:ea typeface="Verdana" panose="020B0604030504040204" pitchFamily="34" charset="0"/>
                <a:cs typeface="Verdana" panose="020B0604030504040204" pitchFamily="34" charset="0"/>
              </a:rPr>
              <a:t> und kohärent ist</a:t>
            </a:r>
            <a:endParaRPr lang="de-DE" sz="1200" u="none" noProof="0" dirty="0" smtClean="0">
              <a:latin typeface="Corbel" panose="020B0503020204020204" pitchFamily="34" charset="0"/>
              <a:ea typeface="Verdana" panose="020B0604030504040204" pitchFamily="34" charset="0"/>
              <a:cs typeface="Verdana" panose="020B0604030504040204" pitchFamily="34" charset="0"/>
            </a:endParaRPr>
          </a:p>
          <a:p>
            <a:pPr marL="171450" indent="-171450" algn="l">
              <a:buFont typeface="Arial" panose="020B0604020202020204" pitchFamily="34" charset="0"/>
              <a:buChar char="•"/>
            </a:pPr>
            <a:r>
              <a:rPr lang="de-DE" sz="1200" u="none" noProof="0" dirty="0" smtClean="0">
                <a:latin typeface="Corbel" panose="020B0503020204020204" pitchFamily="34" charset="0"/>
                <a:ea typeface="Verdana" panose="020B0604030504040204" pitchFamily="34" charset="0"/>
                <a:cs typeface="Verdana" panose="020B0604030504040204" pitchFamily="34" charset="0"/>
              </a:rPr>
              <a:t>Fakten und Zahlen sowie</a:t>
            </a:r>
            <a:r>
              <a:rPr lang="de-DE" sz="1200" u="none" baseline="0" noProof="0" dirty="0" smtClean="0">
                <a:latin typeface="Corbel" panose="020B0503020204020204" pitchFamily="34" charset="0"/>
                <a:ea typeface="Verdana" panose="020B0604030504040204" pitchFamily="34" charset="0"/>
                <a:cs typeface="Verdana" panose="020B0604030504040204" pitchFamily="34" charset="0"/>
              </a:rPr>
              <a:t> auch Emotionen und Ansichten nutzt</a:t>
            </a:r>
            <a:endParaRPr lang="de-DE" sz="1200" u="none" noProof="0" dirty="0" smtClean="0"/>
          </a:p>
          <a:p>
            <a:pPr marL="171450" indent="-171450" algn="l">
              <a:buFont typeface="Arial" panose="020B0604020202020204" pitchFamily="34" charset="0"/>
              <a:buChar char="•"/>
            </a:pPr>
            <a:r>
              <a:rPr lang="de-DE" sz="1200" u="none" noProof="0" dirty="0" smtClean="0"/>
              <a:t>Anmerkung für den Trainer</a:t>
            </a:r>
          </a:p>
          <a:p>
            <a:pPr marL="171450" indent="-171450" algn="l">
              <a:buFont typeface="Arial" panose="020B0604020202020204" pitchFamily="34" charset="0"/>
              <a:buChar char="•"/>
            </a:pPr>
            <a:r>
              <a:rPr lang="de-DE" sz="1200" u="none" noProof="0" dirty="0" smtClean="0"/>
              <a:t>Überbringer kann eine Person</a:t>
            </a:r>
            <a:r>
              <a:rPr lang="de-DE" sz="1200" u="none" baseline="0" noProof="0" dirty="0" smtClean="0"/>
              <a:t> oder eine glaubwürdige Stimme </a:t>
            </a:r>
            <a:r>
              <a:rPr lang="de-DE" sz="1200" u="none" baseline="0" noProof="0" dirty="0" smtClean="0"/>
              <a:t>sein, </a:t>
            </a:r>
            <a:r>
              <a:rPr lang="de-DE" sz="1200" u="none" baseline="0" noProof="0" dirty="0" smtClean="0"/>
              <a:t>etwa TV- oder Radiosender oder eine </a:t>
            </a:r>
            <a:r>
              <a:rPr lang="de-DE" sz="1200" u="none" baseline="0" noProof="0" dirty="0" smtClean="0"/>
              <a:t>Website</a:t>
            </a:r>
            <a:endParaRPr lang="de-DE" sz="1200" u="none" noProof="0" dirty="0" smtClean="0"/>
          </a:p>
          <a:p>
            <a:pPr marL="171450" indent="-171450" algn="l">
              <a:buFont typeface="Arial" panose="020B0604020202020204" pitchFamily="34" charset="0"/>
              <a:buChar char="•"/>
            </a:pPr>
            <a:r>
              <a:rPr lang="de-DE" sz="1200" u="none" noProof="0" dirty="0" smtClean="0"/>
              <a:t>Es</a:t>
            </a:r>
            <a:r>
              <a:rPr lang="de-DE" sz="1200" u="none" baseline="0" noProof="0" dirty="0" smtClean="0"/>
              <a:t> ist wichtig, dass der Überbringer und seine/ihre Botschaft zusammenpassen. Ein Wissenschaftler oder ein Politiker können glaubwürdig sein, wenn sie über wissenschaftliche Fakten sprechen oder eine politische Rede halten.</a:t>
            </a:r>
          </a:p>
          <a:p>
            <a:pPr marL="171450" indent="-171450" algn="l">
              <a:buFont typeface="Arial" panose="020B0604020202020204" pitchFamily="34" charset="0"/>
              <a:buChar char="•"/>
            </a:pPr>
            <a:endParaRPr lang="de-DE" sz="1200" u="none" noProof="0" dirty="0" smtClean="0"/>
          </a:p>
          <a:p>
            <a:endParaRPr lang="de-DE" noProof="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75</a:t>
            </a:fld>
            <a:endParaRPr lang="nl-NL"/>
          </a:p>
        </p:txBody>
      </p:sp>
    </p:spTree>
    <p:extLst>
      <p:ext uri="{BB962C8B-B14F-4D97-AF65-F5344CB8AC3E}">
        <p14:creationId xmlns:p14="http://schemas.microsoft.com/office/powerpoint/2010/main" xmlns="" val="993144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u="sng" baseline="0" smtClean="0">
                <a:solidFill>
                  <a:srgbClr val="FF0000"/>
                </a:solidFill>
              </a:rPr>
              <a:t>Alle Wünsche, Bedürfnisse, Anforderungen und Ideen, Erfahrungen, Erwartungen auf einem Flipboard oder Whiteboard sammeln</a:t>
            </a:r>
            <a:endParaRPr lang="nl-NL" sz="1000" u="sng">
              <a:solidFill>
                <a:srgbClr val="FF0000"/>
              </a:solidFill>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a:t>
            </a:fld>
            <a:endParaRPr lang="nl-NL"/>
          </a:p>
        </p:txBody>
      </p:sp>
    </p:spTree>
    <p:extLst>
      <p:ext uri="{BB962C8B-B14F-4D97-AF65-F5344CB8AC3E}">
        <p14:creationId xmlns:p14="http://schemas.microsoft.com/office/powerpoint/2010/main" xmlns="" val="40171592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en-US" sz="1000" b="1" dirty="0" err="1" smtClean="0"/>
              <a:t>Übung</a:t>
            </a:r>
            <a:r>
              <a:rPr lang="en-US" sz="1000" b="1" dirty="0" smtClean="0"/>
              <a:t>:</a:t>
            </a:r>
            <a:r>
              <a:rPr lang="en-US" sz="1000" b="1" baseline="0" dirty="0" smtClean="0"/>
              <a:t>  </a:t>
            </a:r>
            <a:r>
              <a:rPr lang="en-US" sz="1000" b="1" baseline="0" dirty="0" err="1" smtClean="0"/>
              <a:t>Überlegung</a:t>
            </a:r>
            <a:r>
              <a:rPr lang="en-US" sz="1000" b="1" baseline="0" dirty="0" smtClean="0"/>
              <a:t> in </a:t>
            </a:r>
            <a:r>
              <a:rPr lang="en-US" sz="1000" b="1" baseline="0" dirty="0" err="1" smtClean="0"/>
              <a:t>Zweiergruppen</a:t>
            </a:r>
            <a:endParaRPr lang="en-US" sz="1000" b="1" baseline="0" dirty="0" smtClean="0"/>
          </a:p>
          <a:p>
            <a:pPr marL="0" indent="0" algn="l">
              <a:buNone/>
            </a:pPr>
            <a:r>
              <a:rPr lang="en-US" sz="1000" dirty="0" err="1" smtClean="0"/>
              <a:t>Wer</a:t>
            </a:r>
            <a:r>
              <a:rPr lang="en-US" sz="1000" baseline="0" dirty="0" smtClean="0"/>
              <a:t> </a:t>
            </a:r>
            <a:r>
              <a:rPr lang="en-US" sz="1000" baseline="0" dirty="0" err="1" smtClean="0"/>
              <a:t>sind</a:t>
            </a:r>
            <a:r>
              <a:rPr lang="en-US" sz="1000" baseline="0" dirty="0" smtClean="0"/>
              <a:t> die </a:t>
            </a:r>
            <a:r>
              <a:rPr lang="en-US" sz="1000" baseline="0" dirty="0" err="1" smtClean="0"/>
              <a:t>Überbringer</a:t>
            </a:r>
            <a:r>
              <a:rPr lang="en-US" sz="1000" baseline="0" dirty="0" smtClean="0"/>
              <a:t> </a:t>
            </a:r>
            <a:r>
              <a:rPr lang="en-US" sz="1000" baseline="0" dirty="0" err="1" smtClean="0"/>
              <a:t>der</a:t>
            </a:r>
            <a:r>
              <a:rPr lang="en-US" sz="1000" baseline="0" dirty="0" smtClean="0"/>
              <a:t> </a:t>
            </a:r>
            <a:r>
              <a:rPr lang="en-US" sz="1000" baseline="0" dirty="0" err="1" smtClean="0"/>
              <a:t>Botschaft</a:t>
            </a:r>
            <a:r>
              <a:rPr lang="en-US" sz="1000" baseline="0" dirty="0" smtClean="0"/>
              <a:t> </a:t>
            </a:r>
            <a:r>
              <a:rPr lang="en-US" sz="1000" baseline="0" dirty="0" err="1" smtClean="0"/>
              <a:t>Ihrer</a:t>
            </a:r>
            <a:r>
              <a:rPr lang="en-US" sz="1000" baseline="0" dirty="0" smtClean="0"/>
              <a:t> </a:t>
            </a:r>
            <a:r>
              <a:rPr lang="en-US" sz="1000" dirty="0" smtClean="0"/>
              <a:t>Narrative</a:t>
            </a:r>
            <a:r>
              <a:rPr lang="en-US" sz="1000" dirty="0"/>
              <a:t>?</a:t>
            </a:r>
          </a:p>
          <a:p>
            <a:pPr marL="0" indent="0" algn="l">
              <a:buNone/>
            </a:pPr>
            <a:r>
              <a:rPr lang="en-US" sz="1000" dirty="0" smtClean="0"/>
              <a:t>In</a:t>
            </a:r>
            <a:r>
              <a:rPr lang="en-US" sz="1000" baseline="0" dirty="0" smtClean="0"/>
              <a:t> </a:t>
            </a:r>
            <a:r>
              <a:rPr lang="en-US" sz="1000" baseline="0" dirty="0" err="1" smtClean="0"/>
              <a:t>welchem</a:t>
            </a:r>
            <a:r>
              <a:rPr lang="en-US" sz="1000" baseline="0" dirty="0" smtClean="0"/>
              <a:t> </a:t>
            </a:r>
            <a:r>
              <a:rPr lang="en-US" sz="1000" baseline="0" dirty="0" err="1" smtClean="0"/>
              <a:t>Zusammenhang</a:t>
            </a:r>
            <a:r>
              <a:rPr lang="en-US" sz="1000" baseline="0" dirty="0" smtClean="0"/>
              <a:t> </a:t>
            </a:r>
            <a:r>
              <a:rPr lang="en-US" sz="1000" baseline="0" dirty="0" err="1" smtClean="0"/>
              <a:t>stehen</a:t>
            </a:r>
            <a:r>
              <a:rPr lang="en-US" sz="1000" baseline="0" dirty="0" smtClean="0"/>
              <a:t> </a:t>
            </a:r>
            <a:r>
              <a:rPr lang="en-US" sz="1000" baseline="0" dirty="0" err="1" smtClean="0"/>
              <a:t>Sie</a:t>
            </a:r>
            <a:r>
              <a:rPr lang="en-US" sz="1000" baseline="0" dirty="0" smtClean="0"/>
              <a:t> </a:t>
            </a:r>
            <a:r>
              <a:rPr lang="en-US" sz="1000" baseline="0" dirty="0" err="1" smtClean="0"/>
              <a:t>zu</a:t>
            </a:r>
            <a:r>
              <a:rPr lang="en-US" sz="1000" baseline="0" dirty="0" smtClean="0"/>
              <a:t> </a:t>
            </a:r>
            <a:r>
              <a:rPr lang="en-US" sz="1000" baseline="0" dirty="0" err="1" smtClean="0"/>
              <a:t>Ihrer</a:t>
            </a:r>
            <a:r>
              <a:rPr lang="en-US" sz="1000" baseline="0" dirty="0" smtClean="0"/>
              <a:t> </a:t>
            </a:r>
            <a:r>
              <a:rPr lang="en-US" sz="1000" baseline="0" dirty="0" err="1" smtClean="0"/>
              <a:t>Zielgruppe</a:t>
            </a:r>
            <a:r>
              <a:rPr lang="en-US" sz="1000" dirty="0" smtClean="0"/>
              <a:t>?</a:t>
            </a:r>
            <a:endParaRPr lang="nl-NL" sz="10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err="1" smtClean="0"/>
              <a:t>Verteilen</a:t>
            </a:r>
            <a:r>
              <a:rPr lang="en-US" sz="1000" dirty="0" smtClean="0"/>
              <a:t> </a:t>
            </a:r>
            <a:r>
              <a:rPr lang="en-US" sz="1000" dirty="0" err="1" smtClean="0"/>
              <a:t>Sie</a:t>
            </a:r>
            <a:r>
              <a:rPr lang="en-US" sz="1000" dirty="0" smtClean="0"/>
              <a:t> </a:t>
            </a:r>
            <a:r>
              <a:rPr lang="en-US" sz="1000" dirty="0" err="1" smtClean="0"/>
              <a:t>Zeichenpapier</a:t>
            </a:r>
            <a:r>
              <a:rPr lang="en-US" sz="1000" dirty="0" smtClean="0"/>
              <a:t> </a:t>
            </a:r>
            <a:r>
              <a:rPr lang="en-US" sz="1000" dirty="0" err="1" smtClean="0"/>
              <a:t>mit</a:t>
            </a:r>
            <a:r>
              <a:rPr lang="en-US" sz="1000" dirty="0" smtClean="0"/>
              <a:t> </a:t>
            </a:r>
            <a:r>
              <a:rPr lang="en-US" sz="1000" dirty="0" err="1" smtClean="0"/>
              <a:t>dem</a:t>
            </a:r>
            <a:r>
              <a:rPr lang="en-US" sz="1000" dirty="0" smtClean="0"/>
              <a:t> </a:t>
            </a:r>
            <a:r>
              <a:rPr lang="en-US" sz="1000" dirty="0" err="1" smtClean="0"/>
              <a:t>Bild</a:t>
            </a:r>
            <a:r>
              <a:rPr lang="en-US" sz="1000" dirty="0" smtClean="0"/>
              <a:t> des </a:t>
            </a:r>
            <a:r>
              <a:rPr lang="en-US" sz="1000" dirty="0" err="1" smtClean="0"/>
              <a:t>Überbringers</a:t>
            </a:r>
            <a:r>
              <a:rPr lang="en-US" sz="1000" baseline="0" dirty="0" smtClean="0"/>
              <a:t>.</a:t>
            </a:r>
            <a:endParaRPr lang="en-US" sz="1000" baseline="0" dirty="0"/>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76</a:t>
            </a:fld>
            <a:endParaRPr lang="nl-NL"/>
          </a:p>
        </p:txBody>
      </p:sp>
    </p:spTree>
    <p:extLst>
      <p:ext uri="{BB962C8B-B14F-4D97-AF65-F5344CB8AC3E}">
        <p14:creationId xmlns:p14="http://schemas.microsoft.com/office/powerpoint/2010/main" xmlns="" val="17901776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baseline="0">
                <a:solidFill>
                  <a:schemeClr val="tx1"/>
                </a:solidFill>
                <a:latin typeface="+mn-lt"/>
                <a:ea typeface="+mn-ea"/>
                <a:cs typeface="+mn-cs"/>
              </a:rPr>
              <a:t>Abdullah-X: </a:t>
            </a:r>
            <a:r>
              <a:rPr lang="en-US" sz="1000" b="1" i="0" u="none" strike="noStrike" kern="1200" baseline="0" smtClean="0">
                <a:solidFill>
                  <a:schemeClr val="tx1"/>
                </a:solidFill>
                <a:latin typeface="+mn-lt"/>
                <a:ea typeface="+mn-ea"/>
                <a:cs typeface="+mn-cs"/>
              </a:rPr>
              <a:t>Five </a:t>
            </a:r>
            <a:r>
              <a:rPr lang="en-US" sz="1000" b="1" i="0" u="none" strike="noStrike" kern="1200" baseline="0">
                <a:solidFill>
                  <a:schemeClr val="tx1"/>
                </a:solidFill>
                <a:latin typeface="+mn-lt"/>
                <a:ea typeface="+mn-ea"/>
                <a:cs typeface="+mn-cs"/>
              </a:rPr>
              <a:t>Considerations for a Muslim on Syria </a:t>
            </a:r>
          </a:p>
          <a:p>
            <a:endParaRPr lang="en-US" sz="1000"/>
          </a:p>
          <a:p>
            <a:r>
              <a:rPr lang="en-US" sz="1000" smtClean="0"/>
              <a:t>Beispiel für eine Gegennarrative: Gründe, nicht nach Syrien</a:t>
            </a:r>
            <a:r>
              <a:rPr lang="en-US" sz="1000" baseline="0" smtClean="0"/>
              <a:t> zu gehen</a:t>
            </a:r>
            <a:r>
              <a:rPr lang="en-US" sz="1000" smtClean="0"/>
              <a:t>. </a:t>
            </a:r>
            <a:endParaRPr lang="en-US" sz="1000"/>
          </a:p>
          <a:p>
            <a:r>
              <a:rPr lang="nl-NL" sz="1000" kern="1200">
                <a:solidFill>
                  <a:schemeClr val="tx1"/>
                </a:solidFill>
                <a:effectLst/>
                <a:latin typeface="+mn-lt"/>
                <a:ea typeface="+mn-ea"/>
                <a:cs typeface="+mn-cs"/>
              </a:rPr>
              <a:t>  </a:t>
            </a:r>
          </a:p>
          <a:p>
            <a:r>
              <a:rPr lang="nl-NL" sz="1000" u="sng" kern="1200">
                <a:solidFill>
                  <a:schemeClr val="tx1"/>
                </a:solidFill>
                <a:effectLst/>
                <a:latin typeface="+mn-lt"/>
                <a:ea typeface="+mn-ea"/>
                <a:cs typeface="+mn-cs"/>
                <a:hlinkClick r:id="rId3"/>
              </a:rPr>
              <a:t>https://www.youtube.com/watch?v=tKKbydB4scA</a:t>
            </a:r>
            <a:endParaRPr lang="nl-NL"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77</a:t>
            </a:fld>
            <a:endParaRPr lang="nl-NL"/>
          </a:p>
        </p:txBody>
      </p:sp>
    </p:spTree>
    <p:extLst>
      <p:ext uri="{BB962C8B-B14F-4D97-AF65-F5344CB8AC3E}">
        <p14:creationId xmlns:p14="http://schemas.microsoft.com/office/powerpoint/2010/main" xmlns="" val="18844934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78</a:t>
            </a:fld>
            <a:endParaRPr lang="nl-NL"/>
          </a:p>
        </p:txBody>
      </p:sp>
    </p:spTree>
    <p:extLst>
      <p:ext uri="{BB962C8B-B14F-4D97-AF65-F5344CB8AC3E}">
        <p14:creationId xmlns:p14="http://schemas.microsoft.com/office/powerpoint/2010/main" xmlns="" val="707324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79</a:t>
            </a:fld>
            <a:endParaRPr lang="nl-NL"/>
          </a:p>
        </p:txBody>
      </p:sp>
    </p:spTree>
    <p:extLst>
      <p:ext uri="{BB962C8B-B14F-4D97-AF65-F5344CB8AC3E}">
        <p14:creationId xmlns:p14="http://schemas.microsoft.com/office/powerpoint/2010/main" xmlns="" val="8156522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80</a:t>
            </a:fld>
            <a:endParaRPr lang="nl-NL"/>
          </a:p>
        </p:txBody>
      </p:sp>
    </p:spTree>
    <p:extLst>
      <p:ext uri="{BB962C8B-B14F-4D97-AF65-F5344CB8AC3E}">
        <p14:creationId xmlns:p14="http://schemas.microsoft.com/office/powerpoint/2010/main" xmlns="" val="11291297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fld id="{1B450F8D-C28B-42C0-9DBB-F09AF2880D55}" type="slidenum">
              <a:rPr lang="nl-NL" smtClean="0"/>
              <a:pPr/>
              <a:t>81</a:t>
            </a:fld>
            <a:endParaRPr lang="nl-NL"/>
          </a:p>
        </p:txBody>
      </p:sp>
    </p:spTree>
    <p:extLst>
      <p:ext uri="{BB962C8B-B14F-4D97-AF65-F5344CB8AC3E}">
        <p14:creationId xmlns:p14="http://schemas.microsoft.com/office/powerpoint/2010/main" xmlns="" val="33063023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US" sz="1000" dirty="0" err="1" smtClean="0"/>
              <a:t>Siehe</a:t>
            </a:r>
            <a:r>
              <a:rPr lang="en-US" sz="1000" dirty="0" smtClean="0"/>
              <a:t>  </a:t>
            </a:r>
            <a:r>
              <a:rPr lang="en-US" sz="1000" dirty="0" err="1" smtClean="0"/>
              <a:t>Gelernte</a:t>
            </a:r>
            <a:r>
              <a:rPr lang="en-US" sz="1000" baseline="0" dirty="0" smtClean="0"/>
              <a:t> </a:t>
            </a:r>
            <a:r>
              <a:rPr lang="en-US" sz="1000" baseline="0" dirty="0" err="1" smtClean="0"/>
              <a:t>Lektionen</a:t>
            </a:r>
            <a:r>
              <a:rPr lang="en-US" sz="1000" dirty="0" smtClean="0"/>
              <a:t> </a:t>
            </a:r>
            <a:r>
              <a:rPr lang="en-US" sz="1000" dirty="0" smtClean="0"/>
              <a:t>„What </a:t>
            </a:r>
            <a:r>
              <a:rPr lang="en-US" sz="1000" dirty="0"/>
              <a:t>to do and what</a:t>
            </a:r>
            <a:r>
              <a:rPr lang="en-US" sz="1000" baseline="0" dirty="0"/>
              <a:t> </a:t>
            </a:r>
            <a:r>
              <a:rPr lang="en-US" sz="1000" baseline="0" dirty="0" smtClean="0"/>
              <a:t>not“ </a:t>
            </a:r>
            <a:r>
              <a:rPr lang="en-US" sz="1000" baseline="0" dirty="0" err="1" smtClean="0"/>
              <a:t>der</a:t>
            </a:r>
            <a:r>
              <a:rPr lang="en-US" sz="1000" baseline="0" dirty="0" smtClean="0"/>
              <a:t> </a:t>
            </a:r>
            <a:r>
              <a:rPr lang="en-US" sz="1000" baseline="0" dirty="0" err="1" smtClean="0"/>
              <a:t>Europäischen</a:t>
            </a:r>
            <a:r>
              <a:rPr lang="en-US" sz="1000" baseline="0" dirty="0" smtClean="0"/>
              <a:t> </a:t>
            </a:r>
            <a:r>
              <a:rPr lang="en-US" sz="1000" baseline="0" dirty="0" err="1" smtClean="0"/>
              <a:t>Stiftung</a:t>
            </a:r>
            <a:r>
              <a:rPr lang="en-US" sz="1000" baseline="0" dirty="0" smtClean="0"/>
              <a:t> </a:t>
            </a:r>
            <a:r>
              <a:rPr lang="en-US" sz="1000" baseline="0" dirty="0" err="1" smtClean="0"/>
              <a:t>für</a:t>
            </a:r>
            <a:r>
              <a:rPr lang="en-US" sz="1000" baseline="0" dirty="0" smtClean="0"/>
              <a:t> </a:t>
            </a:r>
            <a:r>
              <a:rPr lang="en-US" sz="1000" baseline="0" dirty="0" err="1" smtClean="0"/>
              <a:t>Demokratie</a:t>
            </a:r>
            <a:r>
              <a:rPr lang="en-US" sz="1000" baseline="0" dirty="0" smtClean="0"/>
              <a:t> (European </a:t>
            </a:r>
            <a:r>
              <a:rPr lang="en-US" sz="1000" baseline="0" dirty="0"/>
              <a:t>Foundation for </a:t>
            </a:r>
            <a:r>
              <a:rPr lang="en-US" sz="1000" baseline="0" dirty="0" smtClean="0"/>
              <a:t>Democracy).</a:t>
            </a:r>
            <a:endParaRPr lang="en-US" sz="1000" baseline="0" dirty="0"/>
          </a:p>
          <a:p>
            <a:pPr marL="171450" indent="-171450">
              <a:buFont typeface="Arial" panose="020B0604020202020204" pitchFamily="34" charset="0"/>
              <a:buChar char="•"/>
            </a:pPr>
            <a:r>
              <a:rPr lang="en-US" sz="1000" baseline="0" dirty="0" err="1" smtClean="0"/>
              <a:t>Einblicke</a:t>
            </a:r>
            <a:r>
              <a:rPr lang="en-US" sz="1000" baseline="0" dirty="0" smtClean="0"/>
              <a:t> </a:t>
            </a:r>
            <a:r>
              <a:rPr lang="en-US" sz="1000" baseline="0" dirty="0" err="1" smtClean="0"/>
              <a:t>aus</a:t>
            </a:r>
            <a:r>
              <a:rPr lang="en-US" sz="1000" baseline="0" dirty="0" smtClean="0"/>
              <a:t> </a:t>
            </a:r>
            <a:r>
              <a:rPr lang="en-US" sz="1000" baseline="0" dirty="0" err="1" smtClean="0"/>
              <a:t>vorherigen</a:t>
            </a:r>
            <a:r>
              <a:rPr lang="en-US" sz="1000" baseline="0" dirty="0" smtClean="0"/>
              <a:t> </a:t>
            </a:r>
            <a:r>
              <a:rPr lang="en-US" sz="1000" baseline="0" dirty="0" err="1" smtClean="0"/>
              <a:t>Kampagnen</a:t>
            </a:r>
            <a:r>
              <a:rPr lang="en-US" sz="1000" baseline="0" dirty="0" smtClean="0"/>
              <a:t>, auf </a:t>
            </a:r>
            <a:r>
              <a:rPr lang="en-US" sz="1000" baseline="0" dirty="0" err="1" smtClean="0"/>
              <a:t>der</a:t>
            </a:r>
            <a:r>
              <a:rPr lang="en-US" sz="1000" baseline="0" dirty="0" smtClean="0"/>
              <a:t> Basis von </a:t>
            </a:r>
            <a:r>
              <a:rPr lang="en-US" sz="1000" baseline="0" dirty="0" err="1" smtClean="0"/>
              <a:t>mehr</a:t>
            </a:r>
            <a:r>
              <a:rPr lang="en-US" sz="1000" baseline="0" dirty="0" smtClean="0"/>
              <a:t> </a:t>
            </a:r>
            <a:r>
              <a:rPr lang="en-US" sz="1000" baseline="0" dirty="0" err="1" smtClean="0"/>
              <a:t>als</a:t>
            </a:r>
            <a:r>
              <a:rPr lang="en-US" sz="1000" baseline="0" dirty="0" smtClean="0"/>
              <a:t> </a:t>
            </a:r>
            <a:r>
              <a:rPr lang="en-US" sz="1000" dirty="0" smtClean="0"/>
              <a:t>50 </a:t>
            </a:r>
            <a:r>
              <a:rPr lang="en-US" sz="1000" dirty="0" smtClean="0"/>
              <a:t>Interviews </a:t>
            </a:r>
            <a:r>
              <a:rPr lang="en-US" sz="1000" dirty="0" err="1" smtClean="0"/>
              <a:t>der</a:t>
            </a:r>
            <a:r>
              <a:rPr lang="en-US" sz="1000" dirty="0" smtClean="0"/>
              <a:t> EFD </a:t>
            </a:r>
            <a:r>
              <a:rPr lang="en-US" sz="1000" dirty="0" err="1" smtClean="0"/>
              <a:t>mit</a:t>
            </a:r>
            <a:r>
              <a:rPr lang="en-US" sz="1000" dirty="0" smtClean="0"/>
              <a:t>  </a:t>
            </a:r>
            <a:r>
              <a:rPr lang="en-US" sz="1000" dirty="0" smtClean="0"/>
              <a:t>NGOs </a:t>
            </a:r>
            <a:r>
              <a:rPr lang="en-US" sz="1000" dirty="0" smtClean="0"/>
              <a:t>und </a:t>
            </a:r>
            <a:r>
              <a:rPr lang="en-US" sz="1000" dirty="0" err="1" smtClean="0"/>
              <a:t>einer</a:t>
            </a:r>
            <a:r>
              <a:rPr lang="en-US" sz="1000" baseline="0" dirty="0" smtClean="0"/>
              <a:t> </a:t>
            </a:r>
            <a:r>
              <a:rPr lang="en-US" sz="1000" baseline="0" dirty="0" err="1" smtClean="0"/>
              <a:t>Überprüfung</a:t>
            </a:r>
            <a:r>
              <a:rPr lang="en-US" sz="1000" baseline="0" dirty="0" smtClean="0"/>
              <a:t> </a:t>
            </a:r>
            <a:r>
              <a:rPr lang="en-US" sz="1000" baseline="0" dirty="0" err="1" smtClean="0"/>
              <a:t>der</a:t>
            </a:r>
            <a:r>
              <a:rPr lang="en-US" sz="1000" baseline="0" dirty="0" smtClean="0"/>
              <a:t> </a:t>
            </a:r>
            <a:r>
              <a:rPr lang="en-US" sz="1000" baseline="0" dirty="0" err="1" smtClean="0"/>
              <a:t>relevanten</a:t>
            </a:r>
            <a:r>
              <a:rPr lang="en-US" sz="1000" baseline="0" dirty="0" smtClean="0"/>
              <a:t> </a:t>
            </a:r>
            <a:r>
              <a:rPr lang="en-US" sz="1000" baseline="0" dirty="0" err="1" smtClean="0"/>
              <a:t>Litteratur</a:t>
            </a:r>
            <a:r>
              <a:rPr lang="en-US" sz="1000" baseline="0" dirty="0" smtClean="0"/>
              <a:t> </a:t>
            </a:r>
            <a:r>
              <a:rPr lang="en-US" sz="1000" baseline="0" dirty="0" smtClean="0"/>
              <a:t>und </a:t>
            </a:r>
            <a:r>
              <a:rPr lang="en-US" sz="1000" baseline="0" dirty="0" err="1" smtClean="0"/>
              <a:t>Evaluationen</a:t>
            </a:r>
            <a:r>
              <a:rPr lang="en-US" sz="1000" dirty="0" smtClean="0"/>
              <a:t>. </a:t>
            </a:r>
            <a:endParaRPr lang="en-US"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82</a:t>
            </a:fld>
            <a:endParaRPr lang="nl-NL"/>
          </a:p>
        </p:txBody>
      </p:sp>
    </p:spTree>
    <p:extLst>
      <p:ext uri="{BB962C8B-B14F-4D97-AF65-F5344CB8AC3E}">
        <p14:creationId xmlns:p14="http://schemas.microsoft.com/office/powerpoint/2010/main" xmlns="" val="12211018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sz="1000" b="1" u="sng" dirty="0" err="1" smtClean="0"/>
              <a:t>Mobilisieren</a:t>
            </a:r>
            <a:r>
              <a:rPr lang="en-US" sz="1000" b="1" u="sng" dirty="0" smtClean="0"/>
              <a:t> </a:t>
            </a:r>
            <a:r>
              <a:rPr lang="en-US" sz="1000" b="1" u="sng" dirty="0" err="1" smtClean="0"/>
              <a:t>Sie</a:t>
            </a:r>
            <a:r>
              <a:rPr lang="en-US" sz="1000" b="1" u="sng" dirty="0" smtClean="0"/>
              <a:t> </a:t>
            </a:r>
            <a:r>
              <a:rPr lang="en-US" sz="1000" b="1" u="sng" dirty="0" err="1" smtClean="0"/>
              <a:t>Ihr</a:t>
            </a:r>
            <a:r>
              <a:rPr lang="en-US" sz="1000" b="1" u="sng" baseline="0" dirty="0" smtClean="0"/>
              <a:t> </a:t>
            </a:r>
            <a:r>
              <a:rPr lang="en-US" sz="1000" b="1" u="sng" baseline="0" dirty="0" err="1" smtClean="0"/>
              <a:t>Netzwerk</a:t>
            </a:r>
            <a:endParaRPr lang="en-US" sz="1000" b="1" u="sng" dirty="0"/>
          </a:p>
          <a:p>
            <a:pPr marL="171450" indent="-171450">
              <a:buFont typeface="Arial" panose="020B0604020202020204" pitchFamily="34" charset="0"/>
              <a:buChar char="•"/>
            </a:pPr>
            <a:r>
              <a:rPr lang="en-US" sz="1000" dirty="0" smtClean="0"/>
              <a:t>Blogger und </a:t>
            </a:r>
            <a:r>
              <a:rPr lang="en-US" sz="1000" dirty="0" err="1" smtClean="0"/>
              <a:t>Vlogger</a:t>
            </a:r>
            <a:r>
              <a:rPr lang="en-US" sz="1000" dirty="0" smtClean="0"/>
              <a:t> </a:t>
            </a:r>
            <a:r>
              <a:rPr lang="en-US" sz="1000" dirty="0" err="1" smtClean="0"/>
              <a:t>werden</a:t>
            </a:r>
            <a:r>
              <a:rPr lang="en-US" sz="1000" dirty="0" smtClean="0"/>
              <a:t> </a:t>
            </a:r>
            <a:r>
              <a:rPr lang="en-US" sz="1000" dirty="0" err="1" smtClean="0"/>
              <a:t>sich</a:t>
            </a:r>
            <a:r>
              <a:rPr lang="en-US" sz="1000" dirty="0" smtClean="0"/>
              <a:t> </a:t>
            </a:r>
            <a:r>
              <a:rPr lang="en-US" sz="1000" dirty="0" err="1" smtClean="0"/>
              <a:t>mit</a:t>
            </a:r>
            <a:r>
              <a:rPr lang="en-US" sz="1000" dirty="0" smtClean="0"/>
              <a:t> </a:t>
            </a:r>
            <a:r>
              <a:rPr lang="en-US" sz="1000" dirty="0" err="1" smtClean="0"/>
              <a:t>Ihren</a:t>
            </a:r>
            <a:r>
              <a:rPr lang="en-US" sz="1000" baseline="0" dirty="0" smtClean="0"/>
              <a:t> </a:t>
            </a:r>
            <a:r>
              <a:rPr lang="en-US" sz="1000" baseline="0" dirty="0" err="1" smtClean="0"/>
              <a:t>Artikeln</a:t>
            </a:r>
            <a:r>
              <a:rPr lang="en-US" sz="1000" baseline="0" dirty="0" smtClean="0"/>
              <a:t> </a:t>
            </a:r>
            <a:r>
              <a:rPr lang="en-US" sz="1000" baseline="0" dirty="0" err="1" smtClean="0"/>
              <a:t>verlinken</a:t>
            </a:r>
            <a:endParaRPr lang="en-US" sz="1000" dirty="0"/>
          </a:p>
          <a:p>
            <a:pPr marL="171450" indent="-171450">
              <a:buFont typeface="Arial" panose="020B0604020202020204" pitchFamily="34" charset="0"/>
              <a:buChar char="•"/>
            </a:pPr>
            <a:r>
              <a:rPr lang="en-US" sz="1000" dirty="0" err="1" smtClean="0"/>
              <a:t>Facebook-Nutzer</a:t>
            </a:r>
            <a:r>
              <a:rPr lang="en-US" sz="1000" baseline="0" dirty="0" smtClean="0"/>
              <a:t> </a:t>
            </a:r>
            <a:r>
              <a:rPr lang="en-US" sz="1000" baseline="0" dirty="0" err="1" smtClean="0"/>
              <a:t>werden</a:t>
            </a:r>
            <a:r>
              <a:rPr lang="en-US" sz="1000" baseline="0" dirty="0" smtClean="0"/>
              <a:t> </a:t>
            </a:r>
            <a:r>
              <a:rPr lang="en-US" sz="1000" baseline="0" dirty="0" err="1" smtClean="0"/>
              <a:t>Ihre</a:t>
            </a:r>
            <a:r>
              <a:rPr lang="en-US" sz="1000" baseline="0" dirty="0" smtClean="0"/>
              <a:t> </a:t>
            </a:r>
            <a:r>
              <a:rPr lang="en-US" sz="1000" baseline="0" dirty="0" err="1" smtClean="0"/>
              <a:t>Artikel</a:t>
            </a:r>
            <a:r>
              <a:rPr lang="en-US" sz="1000" baseline="0" dirty="0" smtClean="0"/>
              <a:t> </a:t>
            </a:r>
            <a:r>
              <a:rPr lang="en-US" sz="1000" baseline="0" dirty="0" smtClean="0"/>
              <a:t>liken </a:t>
            </a:r>
            <a:r>
              <a:rPr lang="en-US" sz="1000" baseline="0" dirty="0" smtClean="0"/>
              <a:t>und </a:t>
            </a:r>
            <a:r>
              <a:rPr lang="en-US" sz="1000" baseline="0" dirty="0" err="1" smtClean="0"/>
              <a:t>teilen</a:t>
            </a:r>
            <a:endParaRPr lang="en-US" sz="1000" dirty="0"/>
          </a:p>
          <a:p>
            <a:pPr marL="171450" indent="-171450">
              <a:buFont typeface="Arial" panose="020B0604020202020204" pitchFamily="34" charset="0"/>
              <a:buChar char="•"/>
            </a:pPr>
            <a:r>
              <a:rPr lang="en-US" sz="1000" dirty="0" smtClean="0"/>
              <a:t>Twitter-</a:t>
            </a:r>
            <a:r>
              <a:rPr lang="en-US" sz="1000" dirty="0" err="1" smtClean="0"/>
              <a:t>Nutzer</a:t>
            </a:r>
            <a:r>
              <a:rPr lang="en-US" sz="1000" dirty="0" smtClean="0"/>
              <a:t>  </a:t>
            </a:r>
            <a:r>
              <a:rPr lang="en-US" sz="1000" dirty="0" err="1" smtClean="0"/>
              <a:t>werden</a:t>
            </a:r>
            <a:r>
              <a:rPr lang="en-US" sz="1000" dirty="0" smtClean="0"/>
              <a:t> </a:t>
            </a:r>
            <a:r>
              <a:rPr lang="en-US" sz="1000" dirty="0" err="1" smtClean="0"/>
              <a:t>Ihre</a:t>
            </a:r>
            <a:r>
              <a:rPr lang="en-US" sz="1000" dirty="0" smtClean="0"/>
              <a:t> </a:t>
            </a:r>
            <a:r>
              <a:rPr lang="en-US" sz="1000" dirty="0" err="1" smtClean="0"/>
              <a:t>Artikel</a:t>
            </a:r>
            <a:r>
              <a:rPr lang="en-US" sz="1000" dirty="0" smtClean="0"/>
              <a:t> </a:t>
            </a:r>
            <a:r>
              <a:rPr lang="en-US" sz="1000" dirty="0" err="1" smtClean="0"/>
              <a:t>verlinken</a:t>
            </a:r>
            <a:r>
              <a:rPr lang="en-US" sz="1000" dirty="0" smtClean="0"/>
              <a:t> und </a:t>
            </a:r>
            <a:r>
              <a:rPr lang="en-US" sz="1000" dirty="0" err="1" smtClean="0"/>
              <a:t>andere</a:t>
            </a:r>
            <a:r>
              <a:rPr lang="en-US" sz="1000" dirty="0" smtClean="0"/>
              <a:t> </a:t>
            </a:r>
            <a:r>
              <a:rPr lang="en-US" sz="1000" dirty="0" err="1" smtClean="0"/>
              <a:t>weitertweeten</a:t>
            </a:r>
            <a:endParaRPr lang="en-US" sz="1000" dirty="0"/>
          </a:p>
          <a:p>
            <a:pPr marL="171450" indent="-171450">
              <a:buFont typeface="Arial" panose="020B0604020202020204" pitchFamily="34" charset="0"/>
              <a:buChar char="•"/>
            </a:pPr>
            <a:r>
              <a:rPr lang="en-US" sz="1000" dirty="0" err="1" smtClean="0"/>
              <a:t>Andere</a:t>
            </a:r>
            <a:r>
              <a:rPr lang="en-US" sz="1000" dirty="0" smtClean="0"/>
              <a:t> </a:t>
            </a:r>
            <a:r>
              <a:rPr lang="en-US" sz="1000" dirty="0" err="1" smtClean="0"/>
              <a:t>werden</a:t>
            </a:r>
            <a:r>
              <a:rPr lang="en-US" sz="1000" baseline="0" dirty="0" smtClean="0"/>
              <a:t> Links </a:t>
            </a:r>
            <a:r>
              <a:rPr lang="en-US" sz="1000" baseline="0" dirty="0" err="1" smtClean="0"/>
              <a:t>zu</a:t>
            </a:r>
            <a:r>
              <a:rPr lang="en-US" sz="1000" baseline="0" dirty="0" smtClean="0"/>
              <a:t> </a:t>
            </a:r>
            <a:r>
              <a:rPr lang="en-US" sz="1000" baseline="0" dirty="0" err="1" smtClean="0"/>
              <a:t>Ihren</a:t>
            </a:r>
            <a:r>
              <a:rPr lang="en-US" sz="1000" baseline="0" dirty="0" smtClean="0"/>
              <a:t> </a:t>
            </a:r>
            <a:r>
              <a:rPr lang="en-US" sz="1000" baseline="0" dirty="0" err="1" smtClean="0"/>
              <a:t>Artikeln</a:t>
            </a:r>
            <a:r>
              <a:rPr lang="en-US" sz="1000" baseline="0" dirty="0" smtClean="0"/>
              <a:t> an </a:t>
            </a:r>
            <a:r>
              <a:rPr lang="en-US" sz="1000" baseline="0" dirty="0" err="1" smtClean="0"/>
              <a:t>Freunde</a:t>
            </a:r>
            <a:r>
              <a:rPr lang="en-US" sz="1000" baseline="0" dirty="0" smtClean="0"/>
              <a:t> </a:t>
            </a:r>
            <a:r>
              <a:rPr lang="en-US" sz="1000" baseline="0" dirty="0" err="1" smtClean="0"/>
              <a:t>weitermailen</a:t>
            </a:r>
            <a:endParaRPr lang="en-US" sz="1000" dirty="0"/>
          </a:p>
          <a:p>
            <a:pPr marL="0" indent="0">
              <a:buFont typeface="Arial" panose="020B0604020202020204" pitchFamily="34" charset="0"/>
              <a:buNone/>
            </a:pPr>
            <a:endParaRPr lang="en-US" sz="1000" b="1" u="sng" dirty="0"/>
          </a:p>
          <a:p>
            <a:pPr marL="0" indent="0">
              <a:buFont typeface="Arial" panose="020B0604020202020204" pitchFamily="34" charset="0"/>
              <a:buNone/>
            </a:pPr>
            <a:r>
              <a:rPr lang="en-US" sz="1000" b="1" u="sng" dirty="0" err="1" smtClean="0"/>
              <a:t>Reichweite</a:t>
            </a:r>
            <a:r>
              <a:rPr lang="en-US" sz="1000" b="1" u="sng" dirty="0" smtClean="0"/>
              <a:t> </a:t>
            </a:r>
            <a:r>
              <a:rPr lang="en-US" sz="1000" b="1" u="sng" dirty="0" err="1" smtClean="0"/>
              <a:t>erweitern</a:t>
            </a:r>
            <a:endParaRPr lang="en-US" sz="1000" b="1" u="sng" dirty="0"/>
          </a:p>
          <a:p>
            <a:pPr marL="171450" indent="-171450">
              <a:buFont typeface="Arial" panose="020B0604020202020204" pitchFamily="34" charset="0"/>
              <a:buChar char="•"/>
            </a:pPr>
            <a:r>
              <a:rPr lang="en-US" sz="1000" dirty="0" err="1" smtClean="0"/>
              <a:t>Beginnen</a:t>
            </a:r>
            <a:r>
              <a:rPr lang="en-US" sz="1000" dirty="0" smtClean="0"/>
              <a:t> </a:t>
            </a:r>
            <a:r>
              <a:rPr lang="en-US" sz="1000" dirty="0" err="1" smtClean="0"/>
              <a:t>Sie</a:t>
            </a:r>
            <a:r>
              <a:rPr lang="en-US" sz="1000" dirty="0" smtClean="0"/>
              <a:t> </a:t>
            </a:r>
            <a:r>
              <a:rPr lang="en-US" sz="1000" dirty="0" err="1" smtClean="0"/>
              <a:t>mit</a:t>
            </a:r>
            <a:r>
              <a:rPr lang="en-US" sz="1000" dirty="0" smtClean="0"/>
              <a:t> </a:t>
            </a:r>
            <a:r>
              <a:rPr lang="en-US" sz="1000" dirty="0" err="1" smtClean="0"/>
              <a:t>Leuten</a:t>
            </a:r>
            <a:r>
              <a:rPr lang="en-US" sz="1000" dirty="0" smtClean="0"/>
              <a:t>, die </a:t>
            </a:r>
            <a:r>
              <a:rPr lang="en-US" sz="1000" dirty="0" err="1" smtClean="0"/>
              <a:t>Sie</a:t>
            </a:r>
            <a:r>
              <a:rPr lang="en-US" sz="1000" dirty="0" smtClean="0"/>
              <a:t> </a:t>
            </a:r>
            <a:r>
              <a:rPr lang="en-US" sz="1000" dirty="0" err="1" smtClean="0"/>
              <a:t>persönlich</a:t>
            </a:r>
            <a:r>
              <a:rPr lang="en-US" sz="1000" baseline="0" dirty="0" smtClean="0"/>
              <a:t> und </a:t>
            </a:r>
            <a:r>
              <a:rPr lang="en-US" sz="1000" baseline="0" dirty="0" err="1" smtClean="0"/>
              <a:t>als</a:t>
            </a:r>
            <a:r>
              <a:rPr lang="en-US" sz="1000" baseline="0" dirty="0" smtClean="0"/>
              <a:t> </a:t>
            </a:r>
            <a:r>
              <a:rPr lang="en-US" sz="1000" baseline="0" dirty="0" err="1" smtClean="0"/>
              <a:t>Organisation</a:t>
            </a:r>
            <a:r>
              <a:rPr lang="en-US" sz="1000" baseline="0" dirty="0" smtClean="0"/>
              <a:t> </a:t>
            </a:r>
            <a:r>
              <a:rPr lang="en-US" sz="1000" baseline="0" dirty="0" err="1" smtClean="0"/>
              <a:t>kennen</a:t>
            </a:r>
            <a:endParaRPr lang="en-US" sz="1000" dirty="0"/>
          </a:p>
          <a:p>
            <a:pPr marL="171450" indent="-171450">
              <a:buFont typeface="Arial" panose="020B0604020202020204" pitchFamily="34" charset="0"/>
              <a:buChar char="•"/>
            </a:pPr>
            <a:r>
              <a:rPr lang="en-US" altLang="nl-NL" sz="1000" dirty="0" err="1" smtClean="0"/>
              <a:t>Teilen</a:t>
            </a:r>
            <a:r>
              <a:rPr lang="en-US" altLang="nl-NL" sz="1000" dirty="0" smtClean="0"/>
              <a:t> </a:t>
            </a:r>
            <a:r>
              <a:rPr lang="en-US" altLang="nl-NL" sz="1000" dirty="0" err="1" smtClean="0"/>
              <a:t>Sie</a:t>
            </a:r>
            <a:r>
              <a:rPr lang="en-US" altLang="nl-NL" sz="1000" dirty="0" smtClean="0"/>
              <a:t> Links</a:t>
            </a:r>
            <a:r>
              <a:rPr lang="en-US" altLang="nl-NL" sz="1000" baseline="0" dirty="0" smtClean="0"/>
              <a:t> </a:t>
            </a:r>
            <a:r>
              <a:rPr lang="en-US" altLang="nl-NL" sz="1000" baseline="0" dirty="0" err="1" smtClean="0"/>
              <a:t>zu</a:t>
            </a:r>
            <a:r>
              <a:rPr lang="en-US" altLang="nl-NL" sz="1000" baseline="0" dirty="0" smtClean="0"/>
              <a:t> </a:t>
            </a:r>
            <a:r>
              <a:rPr lang="en-US" altLang="nl-NL" sz="1000" baseline="0" dirty="0" err="1" smtClean="0"/>
              <a:t>Artikeln</a:t>
            </a:r>
            <a:r>
              <a:rPr lang="en-US" altLang="nl-NL" sz="1000" baseline="0" dirty="0" smtClean="0"/>
              <a:t> auf </a:t>
            </a:r>
            <a:r>
              <a:rPr lang="en-US" altLang="nl-NL" sz="1000" baseline="0" dirty="0" err="1" smtClean="0"/>
              <a:t>Ihrer</a:t>
            </a:r>
            <a:r>
              <a:rPr lang="en-US" altLang="nl-NL" sz="1000" baseline="0" dirty="0" smtClean="0"/>
              <a:t> Website, </a:t>
            </a:r>
            <a:r>
              <a:rPr lang="en-US" altLang="nl-NL" sz="1000" baseline="0" dirty="0" err="1" smtClean="0"/>
              <a:t>fügen</a:t>
            </a:r>
            <a:r>
              <a:rPr lang="en-US" altLang="nl-NL" sz="1000" baseline="0" dirty="0" smtClean="0"/>
              <a:t> </a:t>
            </a:r>
            <a:r>
              <a:rPr lang="en-US" altLang="nl-NL" sz="1000" baseline="0" dirty="0" err="1" smtClean="0"/>
              <a:t>Sie</a:t>
            </a:r>
            <a:r>
              <a:rPr lang="en-US" altLang="nl-NL" sz="1000" baseline="0" dirty="0" smtClean="0"/>
              <a:t> </a:t>
            </a:r>
            <a:r>
              <a:rPr lang="en-US" altLang="nl-NL" sz="1000" baseline="0" dirty="0" err="1" smtClean="0"/>
              <a:t>persönliche</a:t>
            </a:r>
            <a:r>
              <a:rPr lang="en-US" altLang="nl-NL" sz="1000" baseline="0" dirty="0" smtClean="0"/>
              <a:t> </a:t>
            </a:r>
            <a:r>
              <a:rPr lang="en-US" altLang="nl-NL" sz="1000" baseline="0" dirty="0" err="1" smtClean="0"/>
              <a:t>Mitteilungen</a:t>
            </a:r>
            <a:r>
              <a:rPr lang="en-US" altLang="nl-NL" sz="1000" baseline="0" dirty="0" smtClean="0"/>
              <a:t> </a:t>
            </a:r>
            <a:r>
              <a:rPr lang="en-US" altLang="nl-NL" sz="1000" baseline="0" dirty="0" err="1" smtClean="0"/>
              <a:t>für</a:t>
            </a:r>
            <a:r>
              <a:rPr lang="en-US" altLang="nl-NL" sz="1000" baseline="0" dirty="0" smtClean="0"/>
              <a:t> </a:t>
            </a:r>
            <a:r>
              <a:rPr lang="en-US" altLang="nl-NL" sz="1000" baseline="0" dirty="0" err="1" smtClean="0"/>
              <a:t>Ihre</a:t>
            </a:r>
            <a:r>
              <a:rPr lang="en-US" altLang="nl-NL" sz="1000" baseline="0" dirty="0" smtClean="0"/>
              <a:t> </a:t>
            </a:r>
            <a:r>
              <a:rPr lang="en-US" altLang="nl-NL" sz="1000" baseline="0" dirty="0" err="1" smtClean="0"/>
              <a:t>Facebookfans</a:t>
            </a:r>
            <a:r>
              <a:rPr lang="en-US" altLang="nl-NL" sz="1000" baseline="0" dirty="0" smtClean="0"/>
              <a:t> </a:t>
            </a:r>
            <a:r>
              <a:rPr lang="en-US" altLang="nl-NL" sz="1000" baseline="0" dirty="0" err="1" smtClean="0"/>
              <a:t>hinzu</a:t>
            </a:r>
            <a:endParaRPr lang="en-US" altLang="nl-NL" sz="1000" dirty="0"/>
          </a:p>
          <a:p>
            <a:pPr marL="171450" indent="-171450">
              <a:buFont typeface="Arial" panose="020B0604020202020204" pitchFamily="34" charset="0"/>
              <a:buChar char="•"/>
            </a:pPr>
            <a:r>
              <a:rPr lang="en-US" sz="1000" dirty="0" err="1" smtClean="0"/>
              <a:t>Nutzen</a:t>
            </a:r>
            <a:r>
              <a:rPr lang="en-US" sz="1000" baseline="0" dirty="0" smtClean="0"/>
              <a:t> </a:t>
            </a:r>
            <a:r>
              <a:rPr lang="en-US" sz="1000" baseline="0" dirty="0" err="1" smtClean="0"/>
              <a:t>Sie</a:t>
            </a:r>
            <a:r>
              <a:rPr lang="en-US" sz="1000" baseline="0" dirty="0" smtClean="0"/>
              <a:t> </a:t>
            </a:r>
            <a:r>
              <a:rPr lang="en-US" sz="1000" dirty="0" err="1" smtClean="0"/>
              <a:t>Facebook</a:t>
            </a:r>
            <a:r>
              <a:rPr lang="en-US" sz="1000" dirty="0" smtClean="0"/>
              <a:t>-Ads, um </a:t>
            </a:r>
            <a:r>
              <a:rPr lang="en-US" sz="1000" dirty="0" err="1" smtClean="0"/>
              <a:t>über</a:t>
            </a:r>
            <a:r>
              <a:rPr lang="en-US" sz="1000" baseline="0" dirty="0" smtClean="0"/>
              <a:t> </a:t>
            </a:r>
            <a:r>
              <a:rPr lang="en-US" sz="1000" baseline="0" dirty="0" err="1" smtClean="0"/>
              <a:t>ihren</a:t>
            </a:r>
            <a:r>
              <a:rPr lang="en-US" sz="1000" baseline="0" dirty="0" smtClean="0"/>
              <a:t> </a:t>
            </a:r>
            <a:r>
              <a:rPr lang="en-US" sz="1000" baseline="0" dirty="0" err="1" smtClean="0"/>
              <a:t>Freundeskreis</a:t>
            </a:r>
            <a:r>
              <a:rPr lang="en-US" sz="1000" baseline="0" dirty="0" smtClean="0"/>
              <a:t> </a:t>
            </a:r>
            <a:r>
              <a:rPr lang="en-US" sz="1000" baseline="0" dirty="0" err="1" smtClean="0"/>
              <a:t>hinauszureichen</a:t>
            </a:r>
            <a:endParaRPr lang="en-US" sz="1000" dirty="0"/>
          </a:p>
          <a:p>
            <a:pPr marL="0" indent="0">
              <a:buFont typeface="Arial" panose="020B0604020202020204" pitchFamily="34" charset="0"/>
              <a:buNone/>
            </a:pPr>
            <a:endParaRPr lang="en-US" sz="1000" b="1" u="sng" dirty="0"/>
          </a:p>
          <a:p>
            <a:pPr marL="0" indent="0">
              <a:buFont typeface="Arial" panose="020B0604020202020204" pitchFamily="34" charset="0"/>
              <a:buNone/>
            </a:pPr>
            <a:r>
              <a:rPr lang="en-US" sz="1000" b="1" u="sng" dirty="0" smtClean="0"/>
              <a:t>Fans</a:t>
            </a:r>
            <a:r>
              <a:rPr lang="en-US" sz="1000" b="1" u="sng" baseline="0" dirty="0" smtClean="0"/>
              <a:t> und S</a:t>
            </a:r>
            <a:r>
              <a:rPr lang="en-US" sz="1000" b="1" u="sng" dirty="0" smtClean="0"/>
              <a:t>upporter </a:t>
            </a:r>
            <a:r>
              <a:rPr lang="en-US" sz="1000" b="1" u="sng" dirty="0" err="1" smtClean="0"/>
              <a:t>finden</a:t>
            </a:r>
            <a:endParaRPr lang="en-US" sz="1000" b="1" u="sng" dirty="0"/>
          </a:p>
          <a:p>
            <a:pPr marL="171450" indent="-171450">
              <a:buFont typeface="Arial" panose="020B0604020202020204" pitchFamily="34" charset="0"/>
              <a:buChar char="•"/>
            </a:pPr>
            <a:r>
              <a:rPr lang="en-US" sz="1000" dirty="0" err="1" smtClean="0"/>
              <a:t>Leiten</a:t>
            </a:r>
            <a:r>
              <a:rPr lang="en-US" sz="1000" baseline="0" dirty="0" smtClean="0"/>
              <a:t> </a:t>
            </a:r>
            <a:r>
              <a:rPr lang="en-US" sz="1000" baseline="0" dirty="0" err="1" smtClean="0"/>
              <a:t>Sie</a:t>
            </a:r>
            <a:r>
              <a:rPr lang="en-US" sz="1000" baseline="0" dirty="0" smtClean="0"/>
              <a:t> in </a:t>
            </a:r>
            <a:r>
              <a:rPr lang="en-US" sz="1000" baseline="0" dirty="0" err="1" smtClean="0"/>
              <a:t>anderen</a:t>
            </a:r>
            <a:r>
              <a:rPr lang="en-US" sz="1000" baseline="0" dirty="0" smtClean="0"/>
              <a:t> </a:t>
            </a:r>
            <a:r>
              <a:rPr lang="en-US" sz="1000" baseline="0" dirty="0" err="1" smtClean="0"/>
              <a:t>Medien</a:t>
            </a:r>
            <a:r>
              <a:rPr lang="en-US" sz="1000" baseline="0" dirty="0" smtClean="0"/>
              <a:t> auf </a:t>
            </a:r>
            <a:r>
              <a:rPr lang="en-US" sz="1000" baseline="0" dirty="0" err="1" smtClean="0"/>
              <a:t>Ihre</a:t>
            </a:r>
            <a:r>
              <a:rPr lang="en-US" sz="1000" baseline="0" dirty="0" smtClean="0"/>
              <a:t> </a:t>
            </a:r>
            <a:r>
              <a:rPr lang="en-US" sz="1000" dirty="0" err="1" smtClean="0"/>
              <a:t>Facebook-Seite</a:t>
            </a:r>
            <a:r>
              <a:rPr lang="en-US" sz="1000" dirty="0" smtClean="0"/>
              <a:t> </a:t>
            </a:r>
            <a:r>
              <a:rPr lang="en-US" sz="1000" dirty="0" err="1" smtClean="0"/>
              <a:t>weiter</a:t>
            </a:r>
            <a:endParaRPr lang="en-US" sz="1000" dirty="0"/>
          </a:p>
          <a:p>
            <a:pPr marL="171450" indent="-171450">
              <a:buFont typeface="Arial" panose="020B0604020202020204" pitchFamily="34" charset="0"/>
              <a:buChar char="•"/>
            </a:pPr>
            <a:r>
              <a:rPr lang="en-US" sz="1000" dirty="0" smtClean="0"/>
              <a:t>Fan-Box auf </a:t>
            </a:r>
            <a:r>
              <a:rPr lang="en-US" sz="1000" dirty="0" err="1" smtClean="0"/>
              <a:t>Ihrer</a:t>
            </a:r>
            <a:r>
              <a:rPr lang="en-US" sz="1000" dirty="0" smtClean="0"/>
              <a:t> Website</a:t>
            </a:r>
            <a:endParaRPr lang="en-US" sz="1000" dirty="0"/>
          </a:p>
          <a:p>
            <a:pPr marL="171450" indent="-171450">
              <a:buFont typeface="Arial" panose="020B0604020202020204" pitchFamily="34" charset="0"/>
              <a:buChar char="•"/>
            </a:pPr>
            <a:r>
              <a:rPr lang="en-US" altLang="nl-NL" sz="1000" dirty="0" err="1" smtClean="0"/>
              <a:t>Fragen</a:t>
            </a:r>
            <a:r>
              <a:rPr lang="en-US" altLang="nl-NL" sz="1000" baseline="0" dirty="0" smtClean="0"/>
              <a:t> </a:t>
            </a:r>
            <a:r>
              <a:rPr lang="en-US" altLang="nl-NL" sz="1000" baseline="0" dirty="0" err="1" smtClean="0"/>
              <a:t>Sie</a:t>
            </a:r>
            <a:r>
              <a:rPr lang="en-US" altLang="nl-NL" sz="1000" baseline="0" dirty="0" smtClean="0"/>
              <a:t> </a:t>
            </a:r>
            <a:r>
              <a:rPr lang="en-US" altLang="nl-NL" sz="1000" baseline="0" dirty="0" err="1" smtClean="0"/>
              <a:t>Ihre</a:t>
            </a:r>
            <a:r>
              <a:rPr lang="en-US" altLang="nl-NL" sz="1000" baseline="0" dirty="0" smtClean="0"/>
              <a:t> Fans</a:t>
            </a:r>
            <a:r>
              <a:rPr lang="en-US" altLang="nl-NL" sz="1000" dirty="0" smtClean="0"/>
              <a:t>, </a:t>
            </a:r>
            <a:r>
              <a:rPr lang="en-US" altLang="nl-NL" sz="1000" dirty="0" err="1" smtClean="0"/>
              <a:t>zeigen</a:t>
            </a:r>
            <a:r>
              <a:rPr lang="en-US" altLang="nl-NL" sz="1000" dirty="0" smtClean="0"/>
              <a:t> </a:t>
            </a:r>
            <a:r>
              <a:rPr lang="en-US" altLang="nl-NL" sz="1000" dirty="0" err="1" smtClean="0"/>
              <a:t>Sie</a:t>
            </a:r>
            <a:r>
              <a:rPr lang="en-US" altLang="nl-NL" sz="1000" dirty="0" smtClean="0"/>
              <a:t> </a:t>
            </a:r>
            <a:r>
              <a:rPr lang="en-US" altLang="nl-NL" sz="1000" dirty="0" err="1" smtClean="0"/>
              <a:t>sich</a:t>
            </a:r>
            <a:r>
              <a:rPr lang="en-US" altLang="nl-NL" sz="1000" dirty="0" smtClean="0"/>
              <a:t> </a:t>
            </a:r>
            <a:r>
              <a:rPr lang="en-US" altLang="nl-NL" sz="1000" dirty="0" err="1" smtClean="0"/>
              <a:t>interessiert</a:t>
            </a:r>
            <a:r>
              <a:rPr lang="en-US" altLang="nl-NL" sz="1000" baseline="0" dirty="0" smtClean="0"/>
              <a:t> und </a:t>
            </a:r>
            <a:r>
              <a:rPr lang="en-US" altLang="nl-NL" sz="1000" baseline="0" dirty="0" err="1" smtClean="0"/>
              <a:t>seien</a:t>
            </a:r>
            <a:r>
              <a:rPr lang="en-US" altLang="nl-NL" sz="1000" baseline="0" dirty="0" smtClean="0"/>
              <a:t> </a:t>
            </a:r>
            <a:r>
              <a:rPr lang="en-US" altLang="nl-NL" sz="1000" baseline="0" dirty="0" err="1" smtClean="0"/>
              <a:t>Sie</a:t>
            </a:r>
            <a:r>
              <a:rPr lang="en-US" altLang="nl-NL" sz="1000" baseline="0" dirty="0" smtClean="0"/>
              <a:t> </a:t>
            </a:r>
            <a:r>
              <a:rPr lang="en-US" altLang="nl-NL" sz="1000" baseline="0" dirty="0" err="1" smtClean="0"/>
              <a:t>positiv</a:t>
            </a:r>
            <a:endParaRPr lang="nl-NL" sz="1000" dirty="0"/>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83</a:t>
            </a:fld>
            <a:endParaRPr lang="nl-NL"/>
          </a:p>
        </p:txBody>
      </p:sp>
    </p:spTree>
    <p:extLst>
      <p:ext uri="{BB962C8B-B14F-4D97-AF65-F5344CB8AC3E}">
        <p14:creationId xmlns:p14="http://schemas.microsoft.com/office/powerpoint/2010/main" xmlns="" val="226721464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en-US" sz="1000" b="1" baseline="0" smtClean="0"/>
              <a:t>Trennen Sie organisches Publikum vom bezahlten &gt; </a:t>
            </a:r>
            <a:r>
              <a:rPr lang="en-US" sz="1000" b="1" baseline="0"/>
              <a:t>Facebook </a:t>
            </a:r>
            <a:r>
              <a:rPr lang="en-US" sz="1000" b="1" baseline="0" smtClean="0"/>
              <a:t>verfügt über mehrere Werkzeuge, um </a:t>
            </a:r>
            <a:r>
              <a:rPr lang="en-US" sz="1000" b="1" u="sng" baseline="0" smtClean="0"/>
              <a:t>neue</a:t>
            </a:r>
            <a:r>
              <a:rPr lang="en-US" sz="1000" b="1" u="none" baseline="0" smtClean="0"/>
              <a:t> Leute zu erreichen</a:t>
            </a:r>
            <a:r>
              <a:rPr lang="en-US" sz="1000" b="1" smtClean="0"/>
              <a:t> </a:t>
            </a:r>
            <a:endParaRPr lang="en-US" sz="1000" b="1"/>
          </a:p>
          <a:p>
            <a:endParaRPr lang="en-US" sz="1000" b="1" u="sng" kern="1200">
              <a:solidFill>
                <a:schemeClr val="tx1"/>
              </a:solidFill>
              <a:effectLst/>
              <a:latin typeface="+mn-lt"/>
              <a:ea typeface="+mn-ea"/>
              <a:cs typeface="+mn-cs"/>
            </a:endParaRPr>
          </a:p>
          <a:p>
            <a:r>
              <a:rPr lang="en-US" sz="1000" b="0" u="none" kern="1200">
                <a:solidFill>
                  <a:schemeClr val="tx1"/>
                </a:solidFill>
                <a:effectLst/>
                <a:latin typeface="+mn-lt"/>
                <a:ea typeface="+mn-ea"/>
                <a:cs typeface="+mn-cs"/>
              </a:rPr>
              <a:t>1. Facebook</a:t>
            </a:r>
            <a:r>
              <a:rPr lang="en-US" sz="1000" b="0" u="none" kern="1200" baseline="0">
                <a:solidFill>
                  <a:schemeClr val="tx1"/>
                </a:solidFill>
                <a:effectLst/>
                <a:latin typeface="+mn-lt"/>
                <a:ea typeface="+mn-ea"/>
                <a:cs typeface="+mn-cs"/>
              </a:rPr>
              <a:t> </a:t>
            </a:r>
            <a:r>
              <a:rPr lang="en-US" sz="1000" b="0" u="none" kern="1200">
                <a:solidFill>
                  <a:schemeClr val="tx1"/>
                </a:solidFill>
                <a:effectLst/>
                <a:latin typeface="+mn-lt"/>
                <a:ea typeface="+mn-ea"/>
                <a:cs typeface="+mn-cs"/>
              </a:rPr>
              <a:t>Ads </a:t>
            </a:r>
            <a:r>
              <a:rPr lang="en-US" sz="1000" b="0" u="none" kern="1200" smtClean="0">
                <a:solidFill>
                  <a:schemeClr val="tx1"/>
                </a:solidFill>
                <a:effectLst/>
                <a:latin typeface="+mn-lt"/>
                <a:ea typeface="+mn-ea"/>
                <a:cs typeface="+mn-cs"/>
              </a:rPr>
              <a:t>für Non-Profit-Gesellschaften: </a:t>
            </a:r>
            <a:r>
              <a:rPr lang="nl-NL" sz="1000" b="0" u="none"/>
              <a:t>https://nonprofits.fb.com/topic/ads/</a:t>
            </a:r>
          </a:p>
          <a:p>
            <a:r>
              <a:rPr lang="en-US" sz="1000" b="0" u="none" kern="1200">
                <a:solidFill>
                  <a:schemeClr val="tx1"/>
                </a:solidFill>
                <a:effectLst/>
                <a:latin typeface="+mn-lt"/>
                <a:ea typeface="+mn-ea"/>
                <a:cs typeface="+mn-cs"/>
              </a:rPr>
              <a:t>2. </a:t>
            </a:r>
            <a:r>
              <a:rPr lang="en-US" sz="1000" b="0" u="none" kern="1200" smtClean="0">
                <a:solidFill>
                  <a:schemeClr val="tx1"/>
                </a:solidFill>
                <a:effectLst/>
                <a:latin typeface="+mn-lt"/>
                <a:ea typeface="+mn-ea"/>
                <a:cs typeface="+mn-cs"/>
              </a:rPr>
              <a:t>Die</a:t>
            </a:r>
            <a:r>
              <a:rPr lang="en-US" sz="1000" b="0" u="none" kern="1200" baseline="0" smtClean="0">
                <a:solidFill>
                  <a:schemeClr val="tx1"/>
                </a:solidFill>
                <a:effectLst/>
                <a:latin typeface="+mn-lt"/>
                <a:ea typeface="+mn-ea"/>
                <a:cs typeface="+mn-cs"/>
              </a:rPr>
              <a:t> </a:t>
            </a:r>
            <a:r>
              <a:rPr lang="en-US" sz="1000" b="0" u="none" kern="1200" smtClean="0">
                <a:solidFill>
                  <a:schemeClr val="tx1"/>
                </a:solidFill>
                <a:effectLst/>
                <a:latin typeface="+mn-lt"/>
                <a:ea typeface="+mn-ea"/>
                <a:cs typeface="+mn-cs"/>
              </a:rPr>
              <a:t>Facebook </a:t>
            </a:r>
            <a:r>
              <a:rPr lang="en-US" sz="1000" b="0" u="none" kern="1200">
                <a:solidFill>
                  <a:schemeClr val="tx1"/>
                </a:solidFill>
                <a:effectLst/>
                <a:latin typeface="+mn-lt"/>
                <a:ea typeface="+mn-ea"/>
                <a:cs typeface="+mn-cs"/>
              </a:rPr>
              <a:t>SMB </a:t>
            </a:r>
            <a:r>
              <a:rPr lang="en-US" sz="1000" b="0" u="none" kern="1200" smtClean="0">
                <a:solidFill>
                  <a:schemeClr val="tx1"/>
                </a:solidFill>
                <a:effectLst/>
                <a:latin typeface="+mn-lt"/>
                <a:ea typeface="+mn-ea"/>
                <a:cs typeface="+mn-cs"/>
              </a:rPr>
              <a:t>Seite</a:t>
            </a:r>
            <a:r>
              <a:rPr lang="en-US" sz="1000" b="0" u="none" kern="1200" baseline="0" smtClean="0">
                <a:solidFill>
                  <a:schemeClr val="tx1"/>
                </a:solidFill>
                <a:effectLst/>
                <a:latin typeface="+mn-lt"/>
                <a:ea typeface="+mn-ea"/>
                <a:cs typeface="+mn-cs"/>
              </a:rPr>
              <a:t> zeigt verschiedene Werkzeuge, die genutzt werden können, um Ihrem Anliegen zu helfen</a:t>
            </a:r>
            <a:r>
              <a:rPr lang="en-US" sz="1000" b="0" u="none" kern="1200" smtClean="0">
                <a:solidFill>
                  <a:schemeClr val="tx1"/>
                </a:solidFill>
                <a:effectLst/>
                <a:latin typeface="+mn-lt"/>
                <a:ea typeface="+mn-ea"/>
                <a:cs typeface="+mn-cs"/>
              </a:rPr>
              <a:t>:</a:t>
            </a:r>
            <a:r>
              <a:rPr lang="en-US" sz="1000" b="0" u="none" kern="1200" baseline="0" smtClean="0">
                <a:solidFill>
                  <a:schemeClr val="tx1"/>
                </a:solidFill>
                <a:effectLst/>
                <a:latin typeface="+mn-lt"/>
                <a:ea typeface="+mn-ea"/>
                <a:cs typeface="+mn-cs"/>
              </a:rPr>
              <a:t> </a:t>
            </a:r>
            <a:r>
              <a:rPr lang="en-US" sz="1000" u="sng" kern="1200">
                <a:solidFill>
                  <a:schemeClr val="tx1"/>
                </a:solidFill>
                <a:effectLst/>
                <a:latin typeface="+mn-lt"/>
                <a:ea typeface="+mn-ea"/>
                <a:cs typeface="+mn-cs"/>
                <a:hlinkClick r:id="rId3"/>
              </a:rPr>
              <a:t>https://www.facebook.com/blueprint?attachment_canonical_url=https%3A%2F%2Fwww.facebook.com%2Fblueprint</a:t>
            </a:r>
            <a:endParaRPr lang="nl-NL" sz="1000" kern="1200">
              <a:solidFill>
                <a:schemeClr val="tx1"/>
              </a:solidFill>
              <a:effectLst/>
              <a:latin typeface="+mn-lt"/>
              <a:ea typeface="+mn-ea"/>
              <a:cs typeface="+mn-cs"/>
            </a:endParaRPr>
          </a:p>
          <a:p>
            <a:r>
              <a:rPr lang="en-US" sz="1000" kern="1200">
                <a:solidFill>
                  <a:schemeClr val="tx1"/>
                </a:solidFill>
                <a:effectLst/>
                <a:latin typeface="+mn-lt"/>
                <a:ea typeface="+mn-ea"/>
                <a:cs typeface="+mn-cs"/>
              </a:rPr>
              <a:t> </a:t>
            </a:r>
            <a:endParaRPr lang="nl-NL" sz="1000" kern="1200">
              <a:solidFill>
                <a:schemeClr val="tx1"/>
              </a:solidFill>
              <a:effectLst/>
              <a:latin typeface="+mn-lt"/>
              <a:ea typeface="+mn-ea"/>
              <a:cs typeface="+mn-cs"/>
            </a:endParaRPr>
          </a:p>
          <a:p>
            <a:r>
              <a:rPr lang="en-US" sz="1000" b="1" smtClean="0"/>
              <a:t>Argumente für bezahlte</a:t>
            </a:r>
            <a:r>
              <a:rPr lang="en-US" sz="1000" b="1" baseline="0" smtClean="0"/>
              <a:t> Werbung</a:t>
            </a:r>
            <a:endParaRPr lang="en-US" sz="1000" b="1" baseline="0"/>
          </a:p>
          <a:p>
            <a:pPr marL="171450" lvl="0" indent="-171450">
              <a:buFont typeface="Arial" panose="020B0604020202020204" pitchFamily="34" charset="0"/>
              <a:buChar char="•"/>
            </a:pPr>
            <a:r>
              <a:rPr lang="nl-NL" sz="1000" kern="1200" smtClean="0">
                <a:solidFill>
                  <a:schemeClr val="tx1"/>
                </a:solidFill>
                <a:effectLst/>
                <a:latin typeface="+mn-lt"/>
                <a:ea typeface="+mn-ea"/>
                <a:cs typeface="+mn-cs"/>
              </a:rPr>
              <a:t>Neue Anhänger finden, indem man über</a:t>
            </a:r>
            <a:r>
              <a:rPr lang="nl-NL" sz="1000" kern="1200" baseline="0" smtClean="0">
                <a:solidFill>
                  <a:schemeClr val="tx1"/>
                </a:solidFill>
                <a:effectLst/>
                <a:latin typeface="+mn-lt"/>
                <a:ea typeface="+mn-ea"/>
                <a:cs typeface="+mn-cs"/>
              </a:rPr>
              <a:t> die bestehende Gemeinschaft hinausgeht</a:t>
            </a:r>
            <a:endParaRPr lang="nl-NL" sz="1000" kern="1200">
              <a:solidFill>
                <a:schemeClr val="tx1"/>
              </a:solidFill>
              <a:effectLst/>
              <a:latin typeface="+mn-lt"/>
              <a:ea typeface="+mn-ea"/>
              <a:cs typeface="+mn-cs"/>
            </a:endParaRPr>
          </a:p>
          <a:p>
            <a:pPr marL="171450" lvl="0" indent="-171450">
              <a:buFont typeface="Arial" panose="020B0604020202020204" pitchFamily="34" charset="0"/>
              <a:buChar char="•"/>
            </a:pPr>
            <a:r>
              <a:rPr lang="nl-NL" sz="1000" kern="1200" smtClean="0">
                <a:solidFill>
                  <a:schemeClr val="tx1"/>
                </a:solidFill>
                <a:effectLst/>
                <a:latin typeface="+mn-lt"/>
                <a:ea typeface="+mn-ea"/>
                <a:cs typeface="+mn-cs"/>
              </a:rPr>
              <a:t>Menschen erreichen, die ihren existierenden</a:t>
            </a:r>
            <a:r>
              <a:rPr lang="nl-NL" sz="1000" kern="1200" baseline="0" smtClean="0">
                <a:solidFill>
                  <a:schemeClr val="tx1"/>
                </a:solidFill>
                <a:effectLst/>
                <a:latin typeface="+mn-lt"/>
                <a:ea typeface="+mn-ea"/>
                <a:cs typeface="+mn-cs"/>
              </a:rPr>
              <a:t> Anhängern ähnlich sind</a:t>
            </a:r>
            <a:endParaRPr lang="nl-NL" sz="1000" kern="1200">
              <a:solidFill>
                <a:schemeClr val="tx1"/>
              </a:solidFill>
              <a:effectLst/>
              <a:latin typeface="+mn-lt"/>
              <a:ea typeface="+mn-ea"/>
              <a:cs typeface="+mn-cs"/>
            </a:endParaRPr>
          </a:p>
          <a:p>
            <a:pPr marL="171450" lvl="0" indent="-171450">
              <a:buFont typeface="Arial" panose="020B0604020202020204" pitchFamily="34" charset="0"/>
              <a:buChar char="•"/>
            </a:pPr>
            <a:r>
              <a:rPr lang="nl-NL" sz="1000" kern="1200" smtClean="0">
                <a:solidFill>
                  <a:schemeClr val="tx1"/>
                </a:solidFill>
                <a:effectLst/>
                <a:latin typeface="+mn-lt"/>
                <a:ea typeface="+mn-ea"/>
                <a:cs typeface="+mn-cs"/>
              </a:rPr>
              <a:t>Sicherstellen, dass mehr Menschen in ihrem Publikum</a:t>
            </a:r>
            <a:r>
              <a:rPr lang="nl-NL" sz="1000" kern="1200" baseline="0" smtClean="0">
                <a:solidFill>
                  <a:schemeClr val="tx1"/>
                </a:solidFill>
                <a:effectLst/>
                <a:latin typeface="+mn-lt"/>
                <a:ea typeface="+mn-ea"/>
                <a:cs typeface="+mn-cs"/>
              </a:rPr>
              <a:t> einen wichtigen Post sehen</a:t>
            </a:r>
            <a:endParaRPr lang="nl-NL" sz="1000" kern="1200">
              <a:solidFill>
                <a:schemeClr val="tx1"/>
              </a:solidFill>
              <a:effectLst/>
              <a:latin typeface="+mn-lt"/>
              <a:ea typeface="+mn-ea"/>
              <a:cs typeface="+mn-cs"/>
            </a:endParaRPr>
          </a:p>
          <a:p>
            <a:pPr marL="171450" lvl="0" indent="-171450">
              <a:buFont typeface="Arial" panose="020B0604020202020204" pitchFamily="34" charset="0"/>
              <a:buChar char="•"/>
            </a:pPr>
            <a:r>
              <a:rPr lang="nl-NL" sz="1000" kern="1200" smtClean="0">
                <a:solidFill>
                  <a:schemeClr val="tx1"/>
                </a:solidFill>
                <a:effectLst/>
                <a:latin typeface="+mn-lt"/>
                <a:ea typeface="+mn-ea"/>
                <a:cs typeface="+mn-cs"/>
              </a:rPr>
              <a:t>Handlungsaufrufe</a:t>
            </a:r>
            <a:r>
              <a:rPr lang="nl-NL" sz="1000" kern="1200" baseline="0" smtClean="0">
                <a:solidFill>
                  <a:schemeClr val="tx1"/>
                </a:solidFill>
                <a:effectLst/>
                <a:latin typeface="+mn-lt"/>
                <a:ea typeface="+mn-ea"/>
                <a:cs typeface="+mn-cs"/>
              </a:rPr>
              <a:t> an Menschen mit einer bestimmten Demographie, Interessen oder Verhaltensweisen senden</a:t>
            </a:r>
            <a:endParaRPr lang="nl-NL" sz="1000" kern="1200">
              <a:solidFill>
                <a:schemeClr val="tx1"/>
              </a:solidFill>
              <a:effectLst/>
              <a:latin typeface="+mn-lt"/>
              <a:ea typeface="+mn-ea"/>
              <a:cs typeface="+mn-cs"/>
            </a:endParaRPr>
          </a:p>
          <a:p>
            <a:pPr marL="171450" lvl="0" indent="-171450">
              <a:buFont typeface="Arial" panose="020B0604020202020204" pitchFamily="34" charset="0"/>
              <a:buChar char="•"/>
            </a:pPr>
            <a:r>
              <a:rPr lang="nl-NL" sz="1000" kern="1200" smtClean="0">
                <a:solidFill>
                  <a:schemeClr val="tx1"/>
                </a:solidFill>
                <a:effectLst/>
                <a:latin typeface="+mn-lt"/>
                <a:ea typeface="+mn-ea"/>
                <a:cs typeface="+mn-cs"/>
              </a:rPr>
              <a:t>Bestimmtes Verhalten anregen,</a:t>
            </a:r>
            <a:r>
              <a:rPr lang="nl-NL" sz="1000" kern="1200" baseline="0" smtClean="0">
                <a:solidFill>
                  <a:schemeClr val="tx1"/>
                </a:solidFill>
                <a:effectLst/>
                <a:latin typeface="+mn-lt"/>
                <a:ea typeface="+mn-ea"/>
                <a:cs typeface="+mn-cs"/>
              </a:rPr>
              <a:t> wie etwa Ihre Website besuchen oder sich in Ihrer E-Mailliste eintragen</a:t>
            </a:r>
            <a:endParaRPr lang="nl-NL" sz="1000"/>
          </a:p>
          <a:p>
            <a:pPr marL="171450" indent="-171450">
              <a:buFont typeface="Arial" panose="020B0604020202020204" pitchFamily="34" charset="0"/>
              <a:buChar char="•"/>
            </a:pPr>
            <a:endParaRPr lang="en-US" sz="1000"/>
          </a:p>
          <a:p>
            <a:r>
              <a:rPr lang="en-US" sz="1000" kern="1200">
                <a:solidFill>
                  <a:schemeClr val="tx1"/>
                </a:solidFill>
                <a:effectLst/>
                <a:latin typeface="+mn-lt"/>
                <a:ea typeface="+mn-ea"/>
                <a:cs typeface="+mn-cs"/>
              </a:rPr>
              <a:t>Facebook Ads </a:t>
            </a:r>
            <a:r>
              <a:rPr lang="en-US" sz="1000" kern="1200" smtClean="0">
                <a:solidFill>
                  <a:schemeClr val="tx1"/>
                </a:solidFill>
                <a:effectLst/>
                <a:latin typeface="+mn-lt"/>
                <a:ea typeface="+mn-ea"/>
                <a:cs typeface="+mn-cs"/>
              </a:rPr>
              <a:t>kann helfen, </a:t>
            </a:r>
            <a:r>
              <a:rPr lang="en-US" sz="1000" u="sng" kern="1200" baseline="0" smtClean="0">
                <a:solidFill>
                  <a:schemeClr val="tx1"/>
                </a:solidFill>
                <a:effectLst/>
                <a:latin typeface="+mn-lt"/>
                <a:ea typeface="+mn-ea"/>
                <a:cs typeface="+mn-cs"/>
              </a:rPr>
              <a:t> neue </a:t>
            </a:r>
            <a:r>
              <a:rPr lang="en-US" sz="1000" u="none" kern="1200" baseline="0" smtClean="0">
                <a:solidFill>
                  <a:schemeClr val="tx1"/>
                </a:solidFill>
                <a:effectLst/>
                <a:latin typeface="+mn-lt"/>
                <a:ea typeface="+mn-ea"/>
                <a:cs typeface="+mn-cs"/>
              </a:rPr>
              <a:t> Leute auf </a:t>
            </a:r>
            <a:r>
              <a:rPr lang="en-US" sz="1000" kern="1200" smtClean="0">
                <a:solidFill>
                  <a:schemeClr val="tx1"/>
                </a:solidFill>
                <a:effectLst/>
                <a:latin typeface="+mn-lt"/>
                <a:ea typeface="+mn-ea"/>
                <a:cs typeface="+mn-cs"/>
              </a:rPr>
              <a:t>Facebook zu erreichen, die sich für Ihre Organisation interessieren.</a:t>
            </a:r>
            <a:endParaRPr lang="nl-NL" sz="1000" kern="1200">
              <a:solidFill>
                <a:schemeClr val="tx1"/>
              </a:solidFill>
              <a:effectLst/>
              <a:latin typeface="+mn-lt"/>
              <a:ea typeface="+mn-ea"/>
              <a:cs typeface="+mn-cs"/>
            </a:endParaRPr>
          </a:p>
          <a:p>
            <a:r>
              <a:rPr lang="en-US" sz="1000" kern="1200">
                <a:solidFill>
                  <a:schemeClr val="tx1"/>
                </a:solidFill>
                <a:effectLst/>
                <a:latin typeface="+mn-lt"/>
                <a:ea typeface="+mn-ea"/>
                <a:cs typeface="+mn-cs"/>
              </a:rPr>
              <a:t>Facebook Ads </a:t>
            </a:r>
            <a:r>
              <a:rPr lang="en-US" sz="1000" kern="1200" smtClean="0">
                <a:solidFill>
                  <a:schemeClr val="tx1"/>
                </a:solidFill>
                <a:effectLst/>
                <a:latin typeface="+mn-lt"/>
                <a:ea typeface="+mn-ea"/>
                <a:cs typeface="+mn-cs"/>
              </a:rPr>
              <a:t>sind bezahlte</a:t>
            </a:r>
            <a:r>
              <a:rPr lang="en-US" sz="1000" kern="1200" baseline="0" smtClean="0">
                <a:solidFill>
                  <a:schemeClr val="tx1"/>
                </a:solidFill>
                <a:effectLst/>
                <a:latin typeface="+mn-lt"/>
                <a:ea typeface="+mn-ea"/>
                <a:cs typeface="+mn-cs"/>
              </a:rPr>
              <a:t> Einstellungen von Inhalten auf F</a:t>
            </a:r>
            <a:r>
              <a:rPr lang="en-US" sz="1000" kern="1200" smtClean="0">
                <a:solidFill>
                  <a:schemeClr val="tx1"/>
                </a:solidFill>
                <a:effectLst/>
                <a:latin typeface="+mn-lt"/>
                <a:ea typeface="+mn-ea"/>
                <a:cs typeface="+mn-cs"/>
              </a:rPr>
              <a:t>acebook</a:t>
            </a:r>
            <a:r>
              <a:rPr lang="en-US" sz="1000" kern="1200">
                <a:solidFill>
                  <a:schemeClr val="tx1"/>
                </a:solidFill>
                <a:effectLst/>
                <a:latin typeface="+mn-lt"/>
                <a:ea typeface="+mn-ea"/>
                <a:cs typeface="+mn-cs"/>
              </a:rPr>
              <a:t>. </a:t>
            </a:r>
            <a:r>
              <a:rPr lang="en-US" sz="1000" kern="1200" smtClean="0">
                <a:solidFill>
                  <a:schemeClr val="tx1"/>
                </a:solidFill>
                <a:effectLst/>
                <a:latin typeface="+mn-lt"/>
                <a:ea typeface="+mn-ea"/>
                <a:cs typeface="+mn-cs"/>
              </a:rPr>
              <a:t>Werbungen können direkt im News </a:t>
            </a:r>
            <a:r>
              <a:rPr lang="en-US" sz="1000" kern="1200">
                <a:solidFill>
                  <a:schemeClr val="tx1"/>
                </a:solidFill>
                <a:effectLst/>
                <a:latin typeface="+mn-lt"/>
                <a:ea typeface="+mn-ea"/>
                <a:cs typeface="+mn-cs"/>
              </a:rPr>
              <a:t>Feed </a:t>
            </a:r>
            <a:r>
              <a:rPr lang="en-US" sz="1000" kern="1200" smtClean="0">
                <a:solidFill>
                  <a:schemeClr val="tx1"/>
                </a:solidFill>
                <a:effectLst/>
                <a:latin typeface="+mn-lt"/>
                <a:ea typeface="+mn-ea"/>
                <a:cs typeface="+mn-cs"/>
              </a:rPr>
              <a:t>erscheinen oder</a:t>
            </a:r>
            <a:r>
              <a:rPr lang="en-US" sz="1000" kern="1200" baseline="0" smtClean="0">
                <a:solidFill>
                  <a:schemeClr val="tx1"/>
                </a:solidFill>
                <a:effectLst/>
                <a:latin typeface="+mn-lt"/>
                <a:ea typeface="+mn-ea"/>
                <a:cs typeface="+mn-cs"/>
              </a:rPr>
              <a:t> in der rechten Spalte</a:t>
            </a:r>
            <a:r>
              <a:rPr lang="en-US" sz="1000" kern="1200" smtClean="0">
                <a:solidFill>
                  <a:schemeClr val="tx1"/>
                </a:solidFill>
                <a:effectLst/>
                <a:latin typeface="+mn-lt"/>
                <a:ea typeface="+mn-ea"/>
                <a:cs typeface="+mn-cs"/>
              </a:rPr>
              <a:t>. </a:t>
            </a:r>
            <a:endParaRPr lang="nl-NL" sz="1000" kern="1200">
              <a:solidFill>
                <a:schemeClr val="tx1"/>
              </a:solidFill>
              <a:effectLst/>
              <a:latin typeface="+mn-lt"/>
              <a:ea typeface="+mn-ea"/>
              <a:cs typeface="+mn-cs"/>
            </a:endParaRPr>
          </a:p>
          <a:p>
            <a:r>
              <a:rPr lang="en-US" sz="1000" kern="1200" smtClean="0">
                <a:solidFill>
                  <a:schemeClr val="tx1"/>
                </a:solidFill>
                <a:effectLst/>
                <a:latin typeface="+mn-lt"/>
                <a:ea typeface="+mn-ea"/>
                <a:cs typeface="+mn-cs"/>
              </a:rPr>
              <a:t>Werbeeinstellungen sind besonders sinnvoll, wenn man neue Leute auf Facebook erreichen möchte</a:t>
            </a:r>
            <a:r>
              <a:rPr lang="en-US" sz="1000" kern="1200" baseline="0" smtClean="0">
                <a:solidFill>
                  <a:schemeClr val="tx1"/>
                </a:solidFill>
                <a:effectLst/>
                <a:latin typeface="+mn-lt"/>
                <a:ea typeface="+mn-ea"/>
                <a:cs typeface="+mn-cs"/>
              </a:rPr>
              <a:t> oder man seine Botschaft einem bestimmten Publikum zeugen will</a:t>
            </a:r>
            <a:r>
              <a:rPr lang="en-US" sz="1000" kern="1200" smtClean="0">
                <a:solidFill>
                  <a:schemeClr val="tx1"/>
                </a:solidFill>
                <a:effectLst/>
                <a:latin typeface="+mn-lt"/>
                <a:ea typeface="+mn-ea"/>
                <a:cs typeface="+mn-cs"/>
              </a:rPr>
              <a:t>. </a:t>
            </a:r>
            <a:endParaRPr lang="nl-NL" sz="1000" kern="1200">
              <a:solidFill>
                <a:schemeClr val="tx1"/>
              </a:solidFill>
              <a:effectLst/>
              <a:latin typeface="+mn-lt"/>
              <a:ea typeface="+mn-ea"/>
              <a:cs typeface="+mn-cs"/>
            </a:endParaRPr>
          </a:p>
          <a:p>
            <a:r>
              <a:rPr lang="en-US" sz="1000" kern="1200" smtClean="0">
                <a:solidFill>
                  <a:schemeClr val="tx1"/>
                </a:solidFill>
                <a:effectLst/>
                <a:latin typeface="+mn-lt"/>
                <a:ea typeface="+mn-ea"/>
                <a:cs typeface="+mn-cs"/>
              </a:rPr>
              <a:t>Sie</a:t>
            </a:r>
            <a:r>
              <a:rPr lang="en-US" sz="1000" kern="1200" baseline="0" smtClean="0">
                <a:solidFill>
                  <a:schemeClr val="tx1"/>
                </a:solidFill>
                <a:effectLst/>
                <a:latin typeface="+mn-lt"/>
                <a:ea typeface="+mn-ea"/>
                <a:cs typeface="+mn-cs"/>
              </a:rPr>
              <a:t> können Werbung mit jedem Budget ab 5€ machen</a:t>
            </a:r>
            <a:r>
              <a:rPr lang="en-US" sz="1000" kern="1200" smtClean="0">
                <a:solidFill>
                  <a:schemeClr val="tx1"/>
                </a:solidFill>
                <a:effectLst/>
                <a:latin typeface="+mn-lt"/>
                <a:ea typeface="+mn-ea"/>
                <a:cs typeface="+mn-cs"/>
              </a:rPr>
              <a:t>.</a:t>
            </a:r>
            <a:endParaRPr lang="nl-NL" sz="1000" kern="1200">
              <a:solidFill>
                <a:schemeClr val="tx1"/>
              </a:solidFill>
              <a:effectLst/>
              <a:latin typeface="+mn-lt"/>
              <a:ea typeface="+mn-ea"/>
              <a:cs typeface="+mn-cs"/>
            </a:endParaRPr>
          </a:p>
          <a:p>
            <a:endParaRPr lang="en-US" sz="1000" kern="1200">
              <a:solidFill>
                <a:schemeClr val="tx1"/>
              </a:solidFill>
              <a:effectLst/>
              <a:latin typeface="+mn-lt"/>
              <a:ea typeface="+mn-ea"/>
              <a:cs typeface="+mn-cs"/>
            </a:endParaRPr>
          </a:p>
          <a:p>
            <a:r>
              <a:rPr lang="en-US" sz="1000" kern="1200" smtClean="0">
                <a:solidFill>
                  <a:schemeClr val="tx1"/>
                </a:solidFill>
                <a:effectLst/>
                <a:latin typeface="+mn-lt"/>
                <a:ea typeface="+mn-ea"/>
                <a:cs typeface="+mn-cs"/>
              </a:rPr>
              <a:t>Wie kann ich Facebook Ads für meine Nonprofitorganisation nutzen</a:t>
            </a:r>
          </a:p>
          <a:p>
            <a:endParaRPr lang="nl-NL" sz="1000" kern="1200">
              <a:solidFill>
                <a:schemeClr val="tx1"/>
              </a:solidFill>
              <a:effectLst/>
              <a:latin typeface="+mn-lt"/>
              <a:ea typeface="+mn-ea"/>
              <a:cs typeface="+mn-cs"/>
            </a:endParaRPr>
          </a:p>
          <a:p>
            <a:pPr marL="171450" lvl="0" indent="-171450">
              <a:buFont typeface="Arial" panose="020B0604020202020204" pitchFamily="34" charset="0"/>
              <a:buChar char="•"/>
            </a:pPr>
            <a:r>
              <a:rPr lang="nl-NL" sz="1000" kern="1200" smtClean="0">
                <a:solidFill>
                  <a:schemeClr val="tx1"/>
                </a:solidFill>
                <a:effectLst/>
                <a:latin typeface="+mn-lt"/>
                <a:ea typeface="+mn-ea"/>
                <a:cs typeface="+mn-cs"/>
              </a:rPr>
              <a:t>Neue Anhänger finden, indem man über</a:t>
            </a:r>
            <a:r>
              <a:rPr lang="nl-NL" sz="1000" kern="1200" baseline="0" smtClean="0">
                <a:solidFill>
                  <a:schemeClr val="tx1"/>
                </a:solidFill>
                <a:effectLst/>
                <a:latin typeface="+mn-lt"/>
                <a:ea typeface="+mn-ea"/>
                <a:cs typeface="+mn-cs"/>
              </a:rPr>
              <a:t> die bestehende Gemeinschaft hinausgeht</a:t>
            </a:r>
            <a:endParaRPr lang="nl-NL" sz="1000" kern="1200" smtClean="0">
              <a:solidFill>
                <a:schemeClr val="tx1"/>
              </a:solidFill>
              <a:effectLst/>
              <a:latin typeface="+mn-lt"/>
              <a:ea typeface="+mn-ea"/>
              <a:cs typeface="+mn-cs"/>
            </a:endParaRPr>
          </a:p>
          <a:p>
            <a:pPr marL="171450" lvl="0" indent="-171450">
              <a:buFont typeface="Arial" panose="020B0604020202020204" pitchFamily="34" charset="0"/>
              <a:buChar char="•"/>
            </a:pPr>
            <a:r>
              <a:rPr lang="nl-NL" sz="1000" kern="1200" smtClean="0">
                <a:solidFill>
                  <a:schemeClr val="tx1"/>
                </a:solidFill>
                <a:effectLst/>
                <a:latin typeface="+mn-lt"/>
                <a:ea typeface="+mn-ea"/>
                <a:cs typeface="+mn-cs"/>
              </a:rPr>
              <a:t>Menschen erreichen, die ihren existierenden</a:t>
            </a:r>
            <a:r>
              <a:rPr lang="nl-NL" sz="1000" kern="1200" baseline="0" smtClean="0">
                <a:solidFill>
                  <a:schemeClr val="tx1"/>
                </a:solidFill>
                <a:effectLst/>
                <a:latin typeface="+mn-lt"/>
                <a:ea typeface="+mn-ea"/>
                <a:cs typeface="+mn-cs"/>
              </a:rPr>
              <a:t> Anhängern ähnlich sind</a:t>
            </a:r>
            <a:endParaRPr lang="nl-NL" sz="1000" kern="1200" smtClean="0">
              <a:solidFill>
                <a:schemeClr val="tx1"/>
              </a:solidFill>
              <a:effectLst/>
              <a:latin typeface="+mn-lt"/>
              <a:ea typeface="+mn-ea"/>
              <a:cs typeface="+mn-cs"/>
            </a:endParaRPr>
          </a:p>
          <a:p>
            <a:pPr marL="171450" lvl="0" indent="-171450">
              <a:buFont typeface="Arial" panose="020B0604020202020204" pitchFamily="34" charset="0"/>
              <a:buChar char="•"/>
            </a:pPr>
            <a:r>
              <a:rPr lang="nl-NL" sz="1000" kern="1200" smtClean="0">
                <a:solidFill>
                  <a:schemeClr val="tx1"/>
                </a:solidFill>
                <a:effectLst/>
                <a:latin typeface="+mn-lt"/>
                <a:ea typeface="+mn-ea"/>
                <a:cs typeface="+mn-cs"/>
              </a:rPr>
              <a:t>Sicherstellen, dass mehr Menschen in ihrem Publikum</a:t>
            </a:r>
            <a:r>
              <a:rPr lang="nl-NL" sz="1000" kern="1200" baseline="0" smtClean="0">
                <a:solidFill>
                  <a:schemeClr val="tx1"/>
                </a:solidFill>
                <a:effectLst/>
                <a:latin typeface="+mn-lt"/>
                <a:ea typeface="+mn-ea"/>
                <a:cs typeface="+mn-cs"/>
              </a:rPr>
              <a:t> einen wichtigen Post sehen</a:t>
            </a:r>
            <a:endParaRPr lang="nl-NL" sz="1000" kern="1200" smtClean="0">
              <a:solidFill>
                <a:schemeClr val="tx1"/>
              </a:solidFill>
              <a:effectLst/>
              <a:latin typeface="+mn-lt"/>
              <a:ea typeface="+mn-ea"/>
              <a:cs typeface="+mn-cs"/>
            </a:endParaRPr>
          </a:p>
          <a:p>
            <a:pPr marL="171450" lvl="0" indent="-171450">
              <a:buFont typeface="Arial" panose="020B0604020202020204" pitchFamily="34" charset="0"/>
              <a:buChar char="•"/>
            </a:pPr>
            <a:r>
              <a:rPr lang="nl-NL" sz="1000" kern="1200" smtClean="0">
                <a:solidFill>
                  <a:schemeClr val="tx1"/>
                </a:solidFill>
                <a:effectLst/>
                <a:latin typeface="+mn-lt"/>
                <a:ea typeface="+mn-ea"/>
                <a:cs typeface="+mn-cs"/>
              </a:rPr>
              <a:t>Handlungsaufrufe</a:t>
            </a:r>
            <a:r>
              <a:rPr lang="nl-NL" sz="1000" kern="1200" baseline="0" smtClean="0">
                <a:solidFill>
                  <a:schemeClr val="tx1"/>
                </a:solidFill>
                <a:effectLst/>
                <a:latin typeface="+mn-lt"/>
                <a:ea typeface="+mn-ea"/>
                <a:cs typeface="+mn-cs"/>
              </a:rPr>
              <a:t> an Menschen mit einer bestimmten Demographie, Interessen oder Verhaltensweisen senden</a:t>
            </a:r>
            <a:endParaRPr lang="nl-NL" sz="1000" kern="1200" smtClean="0">
              <a:solidFill>
                <a:schemeClr val="tx1"/>
              </a:solidFill>
              <a:effectLst/>
              <a:latin typeface="+mn-lt"/>
              <a:ea typeface="+mn-ea"/>
              <a:cs typeface="+mn-cs"/>
            </a:endParaRPr>
          </a:p>
          <a:p>
            <a:pPr marL="171450" lvl="0" indent="-171450">
              <a:buFont typeface="Arial" panose="020B0604020202020204" pitchFamily="34" charset="0"/>
              <a:buChar char="•"/>
            </a:pPr>
            <a:r>
              <a:rPr lang="nl-NL" sz="1000" kern="1200" smtClean="0">
                <a:solidFill>
                  <a:schemeClr val="tx1"/>
                </a:solidFill>
                <a:effectLst/>
                <a:latin typeface="+mn-lt"/>
                <a:ea typeface="+mn-ea"/>
                <a:cs typeface="+mn-cs"/>
              </a:rPr>
              <a:t>Bestimmtes Verhalten anregen,</a:t>
            </a:r>
            <a:r>
              <a:rPr lang="nl-NL" sz="1000" kern="1200" baseline="0" smtClean="0">
                <a:solidFill>
                  <a:schemeClr val="tx1"/>
                </a:solidFill>
                <a:effectLst/>
                <a:latin typeface="+mn-lt"/>
                <a:ea typeface="+mn-ea"/>
                <a:cs typeface="+mn-cs"/>
              </a:rPr>
              <a:t> wie Ihre Website besuchen oder sich auf in Ihrer E-Mailliste eintragen</a:t>
            </a:r>
          </a:p>
          <a:p>
            <a:pPr marL="171450" lvl="0" indent="-171450">
              <a:buFont typeface="Arial" panose="020B0604020202020204" pitchFamily="34" charset="0"/>
              <a:buChar char="•"/>
            </a:pPr>
            <a:endParaRPr lang="en-US" sz="1000" kern="1200">
              <a:solidFill>
                <a:schemeClr val="tx1"/>
              </a:solidFill>
              <a:effectLst/>
              <a:latin typeface="+mn-lt"/>
              <a:ea typeface="+mn-ea"/>
              <a:cs typeface="+mn-cs"/>
            </a:endParaRPr>
          </a:p>
          <a:p>
            <a:r>
              <a:rPr lang="en-US" sz="1000" kern="1200" smtClean="0">
                <a:solidFill>
                  <a:schemeClr val="tx1"/>
                </a:solidFill>
                <a:effectLst/>
                <a:latin typeface="+mn-lt"/>
                <a:ea typeface="+mn-ea"/>
                <a:cs typeface="+mn-cs"/>
              </a:rPr>
              <a:t>Wie kreiere ich</a:t>
            </a:r>
            <a:r>
              <a:rPr lang="en-US" sz="1000" kern="1200" baseline="0" smtClean="0">
                <a:solidFill>
                  <a:schemeClr val="tx1"/>
                </a:solidFill>
                <a:effectLst/>
                <a:latin typeface="+mn-lt"/>
                <a:ea typeface="+mn-ea"/>
                <a:cs typeface="+mn-cs"/>
              </a:rPr>
              <a:t> eine Werbung</a:t>
            </a:r>
            <a:r>
              <a:rPr lang="en-US" sz="1000" kern="1200" smtClean="0">
                <a:solidFill>
                  <a:schemeClr val="tx1"/>
                </a:solidFill>
                <a:effectLst/>
                <a:latin typeface="+mn-lt"/>
                <a:ea typeface="+mn-ea"/>
                <a:cs typeface="+mn-cs"/>
              </a:rPr>
              <a:t>?</a:t>
            </a:r>
            <a:endParaRPr lang="nl-NL" sz="1000" kern="1200">
              <a:solidFill>
                <a:schemeClr val="tx1"/>
              </a:solidFill>
              <a:effectLst/>
              <a:latin typeface="+mn-lt"/>
              <a:ea typeface="+mn-ea"/>
              <a:cs typeface="+mn-cs"/>
            </a:endParaRPr>
          </a:p>
          <a:p>
            <a:pPr marL="228600" indent="-228600">
              <a:buFont typeface="+mj-lt"/>
              <a:buAutoNum type="arabicPeriod"/>
            </a:pPr>
            <a:r>
              <a:rPr lang="en-US" sz="1000" kern="1200" smtClean="0">
                <a:solidFill>
                  <a:schemeClr val="tx1"/>
                </a:solidFill>
                <a:effectLst/>
                <a:latin typeface="+mn-lt"/>
                <a:ea typeface="+mn-ea"/>
                <a:cs typeface="+mn-cs"/>
              </a:rPr>
              <a:t>Als erstes müssen Sie ein Ziel aussuchen. Ein Ziel ist das, was sie erreichen wollen. Wenn Sie ein</a:t>
            </a:r>
            <a:r>
              <a:rPr lang="en-US" sz="1000" kern="1200" baseline="0" smtClean="0">
                <a:solidFill>
                  <a:schemeClr val="tx1"/>
                </a:solidFill>
                <a:effectLst/>
                <a:latin typeface="+mn-lt"/>
                <a:ea typeface="+mn-ea"/>
                <a:cs typeface="+mn-cs"/>
              </a:rPr>
              <a:t> Ziel auswählen, wird eine Kampagne geschaffen, die die erste Ebene der Struktur der Werbung darstellt</a:t>
            </a:r>
            <a:r>
              <a:rPr lang="en-US" sz="1000" kern="1200" smtClean="0">
                <a:solidFill>
                  <a:schemeClr val="tx1"/>
                </a:solidFill>
                <a:effectLst/>
                <a:latin typeface="+mn-lt"/>
                <a:ea typeface="+mn-ea"/>
                <a:cs typeface="+mn-cs"/>
              </a:rPr>
              <a:t>. </a:t>
            </a:r>
            <a:endParaRPr lang="nl-NL" sz="1000" kern="1200">
              <a:solidFill>
                <a:schemeClr val="tx1"/>
              </a:solidFill>
              <a:effectLst/>
              <a:latin typeface="+mn-lt"/>
              <a:ea typeface="+mn-ea"/>
              <a:cs typeface="+mn-cs"/>
            </a:endParaRPr>
          </a:p>
          <a:p>
            <a:pPr marL="228600" indent="-228600">
              <a:buFont typeface="+mj-lt"/>
              <a:buAutoNum type="arabicPeriod"/>
            </a:pPr>
            <a:r>
              <a:rPr lang="en-US" sz="1000" kern="1200" smtClean="0">
                <a:solidFill>
                  <a:schemeClr val="tx1"/>
                </a:solidFill>
                <a:effectLst/>
                <a:latin typeface="+mn-lt"/>
                <a:ea typeface="+mn-ea"/>
                <a:cs typeface="+mn-cs"/>
              </a:rPr>
              <a:t>Zweitens</a:t>
            </a:r>
            <a:r>
              <a:rPr lang="en-US" sz="1000" kern="1200" baseline="0" smtClean="0">
                <a:solidFill>
                  <a:schemeClr val="tx1"/>
                </a:solidFill>
                <a:effectLst/>
                <a:latin typeface="+mn-lt"/>
                <a:ea typeface="+mn-ea"/>
                <a:cs typeface="+mn-cs"/>
              </a:rPr>
              <a:t> sollten Sie ihr Publikum definieren, wählen Sie aus, wo Ihre Werbung erscheinen soll und wählen Sie Ihr Budget und die Zeitplanung aus</a:t>
            </a:r>
            <a:r>
              <a:rPr lang="en-US" sz="1000" kern="1200" smtClean="0">
                <a:solidFill>
                  <a:schemeClr val="tx1"/>
                </a:solidFill>
                <a:effectLst/>
                <a:latin typeface="+mn-lt"/>
                <a:ea typeface="+mn-ea"/>
                <a:cs typeface="+mn-cs"/>
              </a:rPr>
              <a:t>. Wählen Sie z.B.</a:t>
            </a:r>
            <a:endParaRPr lang="nl-NL" sz="1000" kern="1200">
              <a:solidFill>
                <a:schemeClr val="tx1"/>
              </a:solidFill>
              <a:effectLst/>
              <a:latin typeface="+mn-lt"/>
              <a:ea typeface="+mn-ea"/>
              <a:cs typeface="+mn-cs"/>
            </a:endParaRPr>
          </a:p>
          <a:p>
            <a:pPr marL="685800" lvl="1" indent="-228600">
              <a:buFont typeface="Arial" panose="020B0604020202020204" pitchFamily="34" charset="0"/>
              <a:buChar char="•"/>
            </a:pPr>
            <a:r>
              <a:rPr lang="en-US" sz="1000" kern="1200" smtClean="0">
                <a:solidFill>
                  <a:schemeClr val="tx1"/>
                </a:solidFill>
                <a:effectLst/>
                <a:latin typeface="+mn-lt"/>
                <a:ea typeface="+mn-ea"/>
                <a:cs typeface="+mn-cs"/>
              </a:rPr>
              <a:t>Demographie. Erreichen Sie Menschen nach den Kriterien Alter, Geschlecht, Bildung und mehr.</a:t>
            </a:r>
            <a:endParaRPr lang="nl-NL" sz="1000" kern="1200">
              <a:solidFill>
                <a:schemeClr val="tx1"/>
              </a:solidFill>
              <a:effectLst/>
              <a:latin typeface="+mn-lt"/>
              <a:ea typeface="+mn-ea"/>
              <a:cs typeface="+mn-cs"/>
            </a:endParaRPr>
          </a:p>
          <a:p>
            <a:pPr marL="685800" lvl="1" indent="-228600">
              <a:buFont typeface="Arial" panose="020B0604020202020204" pitchFamily="34" charset="0"/>
              <a:buChar char="•"/>
            </a:pPr>
            <a:r>
              <a:rPr lang="en-US" sz="1000" kern="1200" smtClean="0">
                <a:solidFill>
                  <a:schemeClr val="tx1"/>
                </a:solidFill>
                <a:effectLst/>
                <a:latin typeface="+mn-lt"/>
                <a:ea typeface="+mn-ea"/>
                <a:cs typeface="+mn-cs"/>
              </a:rPr>
              <a:t>Interessen. Erreichen Sie Menschen auf der Grundlage ihrer Interessen, Hobbys und der Seiten, die sie auf Facebook liken.</a:t>
            </a:r>
            <a:endParaRPr lang="nl-NL" sz="1000" kern="1200">
              <a:solidFill>
                <a:schemeClr val="tx1"/>
              </a:solidFill>
              <a:effectLst/>
              <a:latin typeface="+mn-lt"/>
              <a:ea typeface="+mn-ea"/>
              <a:cs typeface="+mn-cs"/>
            </a:endParaRPr>
          </a:p>
          <a:p>
            <a:pPr marL="685800" lvl="1" indent="-228600">
              <a:buFont typeface="Arial" panose="020B0604020202020204" pitchFamily="34" charset="0"/>
              <a:buChar char="•"/>
            </a:pPr>
            <a:r>
              <a:rPr lang="en-US" sz="1000" kern="1200" smtClean="0">
                <a:solidFill>
                  <a:schemeClr val="tx1"/>
                </a:solidFill>
                <a:effectLst/>
                <a:latin typeface="+mn-lt"/>
                <a:ea typeface="+mn-ea"/>
                <a:cs typeface="+mn-cs"/>
              </a:rPr>
              <a:t>Verhalten. Finden Sie Menschen</a:t>
            </a:r>
            <a:r>
              <a:rPr lang="en-US" sz="1000" kern="1200" baseline="0" smtClean="0">
                <a:solidFill>
                  <a:schemeClr val="tx1"/>
                </a:solidFill>
                <a:effectLst/>
                <a:latin typeface="+mn-lt"/>
                <a:ea typeface="+mn-ea"/>
                <a:cs typeface="+mn-cs"/>
              </a:rPr>
              <a:t> aufgrund ihres Kaufverhaltens, der Gerätenutzung und anderer Aktivitäten</a:t>
            </a:r>
            <a:r>
              <a:rPr lang="en-US" sz="1000" kern="1200" smtClean="0">
                <a:solidFill>
                  <a:schemeClr val="tx1"/>
                </a:solidFill>
                <a:effectLst/>
                <a:latin typeface="+mn-lt"/>
                <a:ea typeface="+mn-ea"/>
                <a:cs typeface="+mn-cs"/>
              </a:rPr>
              <a:t>.</a:t>
            </a:r>
            <a:endParaRPr lang="nl-NL" sz="1000" kern="1200">
              <a:solidFill>
                <a:schemeClr val="tx1"/>
              </a:solidFill>
              <a:effectLst/>
              <a:latin typeface="+mn-lt"/>
              <a:ea typeface="+mn-ea"/>
              <a:cs typeface="+mn-cs"/>
            </a:endParaRPr>
          </a:p>
          <a:p>
            <a:pPr marL="685800" lvl="1" indent="-228600">
              <a:buFont typeface="Arial" panose="020B0604020202020204" pitchFamily="34" charset="0"/>
              <a:buChar char="•"/>
            </a:pPr>
            <a:r>
              <a:rPr lang="en-US" sz="1000" kern="1200" smtClean="0">
                <a:solidFill>
                  <a:schemeClr val="tx1"/>
                </a:solidFill>
                <a:effectLst/>
                <a:latin typeface="+mn-lt"/>
                <a:ea typeface="+mn-ea"/>
                <a:cs typeface="+mn-cs"/>
              </a:rPr>
              <a:t>Verbindngen. Erreichen Sie Menschen oder ihre Freunden aufgrund</a:t>
            </a:r>
            <a:r>
              <a:rPr lang="en-US" sz="1000" kern="1200" baseline="0" smtClean="0">
                <a:solidFill>
                  <a:schemeClr val="tx1"/>
                </a:solidFill>
                <a:effectLst/>
                <a:latin typeface="+mn-lt"/>
                <a:ea typeface="+mn-ea"/>
                <a:cs typeface="+mn-cs"/>
              </a:rPr>
              <a:t> der Seiten, die von ihnen geliked werden</a:t>
            </a:r>
            <a:r>
              <a:rPr lang="en-US" sz="1000" kern="1200" smtClean="0">
                <a:solidFill>
                  <a:schemeClr val="tx1"/>
                </a:solidFill>
                <a:effectLst/>
                <a:latin typeface="+mn-lt"/>
                <a:ea typeface="+mn-ea"/>
                <a:cs typeface="+mn-cs"/>
              </a:rPr>
              <a:t>.</a:t>
            </a:r>
            <a:endParaRPr lang="nl-NL" sz="1000" kern="1200">
              <a:solidFill>
                <a:schemeClr val="tx1"/>
              </a:solidFill>
              <a:effectLst/>
              <a:latin typeface="+mn-lt"/>
              <a:ea typeface="+mn-ea"/>
              <a:cs typeface="+mn-cs"/>
            </a:endParaRPr>
          </a:p>
          <a:p>
            <a:pPr marL="228600" indent="-228600">
              <a:buFont typeface="+mj-lt"/>
              <a:buAutoNum type="arabicPeriod"/>
            </a:pPr>
            <a:r>
              <a:rPr lang="en-US" sz="1000" kern="1200" smtClean="0">
                <a:solidFill>
                  <a:schemeClr val="tx1"/>
                </a:solidFill>
                <a:effectLst/>
                <a:latin typeface="+mn-lt"/>
                <a:ea typeface="+mn-ea"/>
                <a:cs typeface="+mn-cs"/>
              </a:rPr>
              <a:t>Drittens,</a:t>
            </a:r>
            <a:r>
              <a:rPr lang="en-US" sz="1000" kern="1200" baseline="0" smtClean="0">
                <a:solidFill>
                  <a:schemeClr val="tx1"/>
                </a:solidFill>
                <a:effectLst/>
                <a:latin typeface="+mn-lt"/>
                <a:ea typeface="+mn-ea"/>
                <a:cs typeface="+mn-cs"/>
              </a:rPr>
              <a:t> Sie entscheiden, welche Inhalten sichtbar sind</a:t>
            </a:r>
            <a:r>
              <a:rPr lang="en-US" sz="1000" kern="1200" smtClean="0">
                <a:solidFill>
                  <a:schemeClr val="tx1"/>
                </a:solidFill>
                <a:effectLst/>
                <a:latin typeface="+mn-lt"/>
                <a:ea typeface="+mn-ea"/>
                <a:cs typeface="+mn-cs"/>
              </a:rPr>
              <a:t>.</a:t>
            </a:r>
            <a:endParaRPr lang="nl-NL" sz="10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84</a:t>
            </a:fld>
            <a:endParaRPr lang="nl-NL"/>
          </a:p>
        </p:txBody>
      </p:sp>
    </p:spTree>
    <p:extLst>
      <p:ext uri="{BB962C8B-B14F-4D97-AF65-F5344CB8AC3E}">
        <p14:creationId xmlns:p14="http://schemas.microsoft.com/office/powerpoint/2010/main" xmlns="" val="290794875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a:t>Analytics</a:t>
            </a:r>
          </a:p>
          <a:p>
            <a:r>
              <a:rPr lang="en-US" sz="1000" smtClean="0"/>
              <a:t>Sind Sie auf dem richtigen Weg? Werden</a:t>
            </a:r>
            <a:r>
              <a:rPr lang="en-US" sz="1000" baseline="0" smtClean="0"/>
              <a:t> Sie gelesen</a:t>
            </a:r>
            <a:r>
              <a:rPr lang="en-US" sz="1000" smtClean="0"/>
              <a:t>? Wie</a:t>
            </a:r>
            <a:r>
              <a:rPr lang="en-US" sz="1000" baseline="0" smtClean="0"/>
              <a:t> läufts im Onlineraum</a:t>
            </a:r>
            <a:r>
              <a:rPr lang="en-US" sz="1000" smtClean="0"/>
              <a:t>? Wer</a:t>
            </a:r>
            <a:r>
              <a:rPr lang="en-US" sz="1000" baseline="0" smtClean="0"/>
              <a:t> weiß von meiner Seite, Tweets, Werbungen</a:t>
            </a:r>
            <a:r>
              <a:rPr lang="en-US" sz="1000" smtClean="0"/>
              <a:t>?</a:t>
            </a:r>
            <a:endParaRPr lang="en-US" sz="1000"/>
          </a:p>
          <a:p>
            <a:r>
              <a:rPr lang="en-US" sz="1000" smtClean="0"/>
              <a:t>Jede Plattform verfügt über</a:t>
            </a:r>
            <a:r>
              <a:rPr lang="en-US" sz="1000" baseline="0" smtClean="0"/>
              <a:t> eigene Möglichkeiten, um zu sehen, wieviele F</a:t>
            </a:r>
            <a:r>
              <a:rPr lang="en-US" sz="1000" smtClean="0"/>
              <a:t>ollowers</a:t>
            </a:r>
            <a:r>
              <a:rPr lang="en-US" sz="1000"/>
              <a:t>, </a:t>
            </a:r>
            <a:r>
              <a:rPr lang="en-US" sz="1000" smtClean="0"/>
              <a:t>Likes</a:t>
            </a:r>
            <a:r>
              <a:rPr lang="en-US" sz="1000"/>
              <a:t>, </a:t>
            </a:r>
            <a:r>
              <a:rPr lang="en-US" sz="1000" smtClean="0"/>
              <a:t>Posts usw. Durch ihre Onlinebemühungen</a:t>
            </a:r>
            <a:r>
              <a:rPr lang="en-US" sz="1000" baseline="0" smtClean="0"/>
              <a:t> geschaffen werden.</a:t>
            </a:r>
            <a:endParaRPr lang="en-US" sz="1000" baseline="0"/>
          </a:p>
          <a:p>
            <a:endParaRPr lang="en-US" sz="1000" baseline="0"/>
          </a:p>
          <a:p>
            <a:r>
              <a:rPr lang="en-US" sz="1000" baseline="0" smtClean="0"/>
              <a:t>Anm.: Diese Werkzeuge werden inerster Line entwickelt, um kommerziellen Kunden zu helfen, die Einblicke in Einkommen und Zielgruppen für kommerzielle Produkte/Dienstleistungen benötigen.</a:t>
            </a:r>
            <a:endParaRPr lang="en-US" sz="1000" baseline="0"/>
          </a:p>
          <a:p>
            <a:endParaRPr lang="en-US" sz="1000" baseline="0"/>
          </a:p>
          <a:p>
            <a:r>
              <a:rPr lang="en-US" sz="1000" baseline="0" smtClean="0"/>
              <a:t>Übung in Paaren: Suchen Sie die Analytics-Seite von Google</a:t>
            </a:r>
            <a:r>
              <a:rPr lang="en-US" sz="1000" baseline="0"/>
              <a:t>, Facebook </a:t>
            </a:r>
            <a:r>
              <a:rPr lang="en-US" sz="1000" baseline="0" smtClean="0"/>
              <a:t>und </a:t>
            </a:r>
            <a:r>
              <a:rPr lang="en-US" sz="1000" baseline="0"/>
              <a:t>Twitter</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85</a:t>
            </a:fld>
            <a:endParaRPr lang="nl-NL"/>
          </a:p>
        </p:txBody>
      </p:sp>
    </p:spTree>
    <p:extLst>
      <p:ext uri="{BB962C8B-B14F-4D97-AF65-F5344CB8AC3E}">
        <p14:creationId xmlns:p14="http://schemas.microsoft.com/office/powerpoint/2010/main" xmlns="" val="2262708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en-US" sz="1000" b="0" u="none" dirty="0" err="1" smtClean="0"/>
              <a:t>Fragen</a:t>
            </a:r>
            <a:r>
              <a:rPr lang="en-US" sz="1000" b="0" u="none" dirty="0" smtClean="0"/>
              <a:t> an die </a:t>
            </a:r>
            <a:r>
              <a:rPr lang="en-US" sz="1000" b="0" u="none" dirty="0" err="1" smtClean="0"/>
              <a:t>Teilnehmer</a:t>
            </a:r>
            <a:r>
              <a:rPr lang="en-US" sz="1000" b="0" u="none" dirty="0" smtClean="0"/>
              <a:t>:</a:t>
            </a:r>
            <a:r>
              <a:rPr lang="en-US" sz="1000" b="0" u="none" baseline="0" dirty="0" smtClean="0"/>
              <a:t> </a:t>
            </a:r>
            <a:r>
              <a:rPr lang="en-US" sz="1000" b="0" u="none" baseline="0" dirty="0" err="1" smtClean="0"/>
              <a:t>Wie</a:t>
            </a:r>
            <a:r>
              <a:rPr lang="en-US" sz="1000" b="0" u="none" baseline="0" dirty="0" smtClean="0"/>
              <a:t> </a:t>
            </a:r>
            <a:r>
              <a:rPr lang="en-US" sz="1000" b="0" u="none" baseline="0" dirty="0" err="1" smtClean="0"/>
              <a:t>viele</a:t>
            </a:r>
            <a:r>
              <a:rPr lang="en-US" sz="1000" b="0" u="none" baseline="0" dirty="0" smtClean="0"/>
              <a:t> </a:t>
            </a:r>
            <a:r>
              <a:rPr lang="en-US" sz="1000" b="0" u="none" baseline="0" dirty="0" err="1" smtClean="0"/>
              <a:t>Facebookfreunde</a:t>
            </a:r>
            <a:r>
              <a:rPr lang="en-US" sz="1000" b="0" u="none" baseline="0" dirty="0" smtClean="0"/>
              <a:t> </a:t>
            </a:r>
            <a:r>
              <a:rPr lang="en-US" sz="1000" b="0" u="none" baseline="0" dirty="0" err="1" smtClean="0"/>
              <a:t>haben</a:t>
            </a:r>
            <a:r>
              <a:rPr lang="en-US" sz="1000" b="0" u="none" baseline="0" dirty="0" smtClean="0"/>
              <a:t> </a:t>
            </a:r>
            <a:r>
              <a:rPr lang="en-US" sz="1000" b="0" u="none" baseline="0" dirty="0" err="1" smtClean="0"/>
              <a:t>Sie</a:t>
            </a:r>
            <a:r>
              <a:rPr lang="en-US" sz="1000" b="0" u="none" baseline="0" dirty="0" smtClean="0"/>
              <a:t>? </a:t>
            </a:r>
            <a:r>
              <a:rPr lang="en-US" sz="1000" b="0" u="none" baseline="0" dirty="0" err="1" smtClean="0"/>
              <a:t>Wie</a:t>
            </a:r>
            <a:r>
              <a:rPr lang="en-US" sz="1000" b="0" u="none" baseline="0" dirty="0" smtClean="0"/>
              <a:t> </a:t>
            </a:r>
            <a:r>
              <a:rPr lang="en-US" sz="1000" b="0" u="none" baseline="0" dirty="0" err="1" smtClean="0"/>
              <a:t>viele</a:t>
            </a:r>
            <a:r>
              <a:rPr lang="en-US" sz="1000" b="0" u="none" baseline="0" dirty="0" smtClean="0"/>
              <a:t> Posts </a:t>
            </a:r>
            <a:r>
              <a:rPr lang="en-US" sz="1000" b="0" u="none" baseline="0" dirty="0" err="1" smtClean="0"/>
              <a:t>machen</a:t>
            </a:r>
            <a:r>
              <a:rPr lang="en-US" sz="1000" b="0" u="none" baseline="0" dirty="0" smtClean="0"/>
              <a:t> </a:t>
            </a:r>
            <a:r>
              <a:rPr lang="en-US" sz="1000" b="0" u="none" baseline="0" dirty="0" err="1" smtClean="0"/>
              <a:t>Sie</a:t>
            </a:r>
            <a:r>
              <a:rPr lang="en-US" sz="1000" b="0" u="none" baseline="0" dirty="0" smtClean="0"/>
              <a:t> </a:t>
            </a:r>
            <a:r>
              <a:rPr lang="en-US" sz="1000" b="0" u="none" baseline="0" dirty="0" err="1" smtClean="0"/>
              <a:t>täglich</a:t>
            </a:r>
            <a:r>
              <a:rPr lang="en-US" sz="1000" b="0" u="none" baseline="0" dirty="0" smtClean="0"/>
              <a:t>? Und </a:t>
            </a:r>
            <a:r>
              <a:rPr lang="en-US" sz="1000" b="0" u="none" baseline="0" dirty="0" err="1" smtClean="0"/>
              <a:t>wie</a:t>
            </a:r>
            <a:r>
              <a:rPr lang="en-US" sz="1000" b="0" u="none" baseline="0" dirty="0" smtClean="0"/>
              <a:t> </a:t>
            </a:r>
            <a:r>
              <a:rPr lang="en-US" sz="1000" b="0" u="none" baseline="0" dirty="0" err="1" smtClean="0"/>
              <a:t>viele</a:t>
            </a:r>
            <a:r>
              <a:rPr lang="en-US" sz="1000" b="0" u="none" baseline="0" dirty="0" smtClean="0"/>
              <a:t> Likes </a:t>
            </a:r>
            <a:r>
              <a:rPr lang="en-US" sz="1000" b="0" u="none" baseline="0" dirty="0" err="1" smtClean="0"/>
              <a:t>verteilen</a:t>
            </a:r>
            <a:r>
              <a:rPr lang="en-US" sz="1000" b="0" u="none" baseline="0" dirty="0" smtClean="0"/>
              <a:t> </a:t>
            </a:r>
            <a:r>
              <a:rPr lang="en-US" sz="1000" b="0" u="none" baseline="0" dirty="0" err="1" smtClean="0"/>
              <a:t>Sie</a:t>
            </a:r>
            <a:r>
              <a:rPr lang="en-US" sz="1000" b="0" u="none" baseline="0" dirty="0" smtClean="0"/>
              <a:t> </a:t>
            </a:r>
            <a:r>
              <a:rPr lang="en-US" sz="1000" b="0" u="none" baseline="0" dirty="0" err="1" smtClean="0"/>
              <a:t>täglich</a:t>
            </a:r>
            <a:r>
              <a:rPr lang="en-US" sz="1000" b="0" u="none" baseline="0" dirty="0" smtClean="0"/>
              <a:t> an Posts </a:t>
            </a:r>
            <a:r>
              <a:rPr lang="en-US" sz="1000" b="0" u="none" baseline="0" dirty="0" err="1" smtClean="0"/>
              <a:t>ihrer</a:t>
            </a:r>
            <a:r>
              <a:rPr lang="en-US" sz="1000" b="0" u="none" baseline="0" dirty="0" smtClean="0"/>
              <a:t> </a:t>
            </a:r>
            <a:r>
              <a:rPr lang="en-US" sz="1000" b="0" u="none" baseline="0" dirty="0" err="1" smtClean="0"/>
              <a:t>Freunde</a:t>
            </a:r>
            <a:r>
              <a:rPr lang="en-US" sz="1000" b="0" u="none" baseline="0" dirty="0" smtClean="0"/>
              <a:t>?</a:t>
            </a:r>
            <a:endParaRPr lang="en-US" sz="1000" b="0" u="none" dirty="0"/>
          </a:p>
          <a:p>
            <a:pPr marL="171450" indent="-171450">
              <a:buFont typeface="Arial" panose="020B0604020202020204" pitchFamily="34" charset="0"/>
              <a:buChar char="•"/>
            </a:pPr>
            <a:r>
              <a:rPr lang="en-US" sz="1000" b="0" u="none" dirty="0" err="1" smtClean="0"/>
              <a:t>Ansatz</a:t>
            </a:r>
            <a:r>
              <a:rPr lang="en-US" sz="1000" b="0" u="none" baseline="0" dirty="0" smtClean="0"/>
              <a:t>: Das Internet </a:t>
            </a:r>
            <a:r>
              <a:rPr lang="en-US" sz="1000" b="0" u="none" baseline="0" dirty="0" err="1" smtClean="0"/>
              <a:t>als</a:t>
            </a:r>
            <a:r>
              <a:rPr lang="en-US" sz="1000" b="0" u="none" baseline="0" dirty="0" smtClean="0"/>
              <a:t> </a:t>
            </a:r>
            <a:r>
              <a:rPr lang="en-US" sz="1000" b="0" u="none" baseline="0" dirty="0" err="1" smtClean="0"/>
              <a:t>Plattform</a:t>
            </a:r>
            <a:r>
              <a:rPr lang="en-US" sz="1000" b="0" u="none" baseline="0" dirty="0" smtClean="0"/>
              <a:t> </a:t>
            </a:r>
            <a:r>
              <a:rPr lang="en-US" sz="1000" b="0" u="none" baseline="0" dirty="0" err="1" smtClean="0"/>
              <a:t>für</a:t>
            </a:r>
            <a:r>
              <a:rPr lang="en-US" sz="1000" b="0" u="none" baseline="0" dirty="0" smtClean="0"/>
              <a:t> </a:t>
            </a:r>
            <a:r>
              <a:rPr lang="en-US" sz="1000" b="0" u="none" baseline="0" dirty="0" err="1" smtClean="0"/>
              <a:t>Interaktion</a:t>
            </a:r>
            <a:r>
              <a:rPr lang="en-US" sz="1000" b="0" u="none" baseline="0" dirty="0" smtClean="0"/>
              <a:t> und </a:t>
            </a:r>
            <a:r>
              <a:rPr lang="en-US" sz="1000" b="0" u="none" baseline="0" dirty="0" err="1" smtClean="0"/>
              <a:t>Kommunikation</a:t>
            </a:r>
            <a:r>
              <a:rPr lang="en-US" sz="1000" b="0" u="none" baseline="0" dirty="0" smtClean="0"/>
              <a:t> </a:t>
            </a:r>
            <a:r>
              <a:rPr lang="en-US" sz="1000" b="0" u="none" baseline="0" dirty="0" err="1" smtClean="0"/>
              <a:t>anstelle</a:t>
            </a:r>
            <a:r>
              <a:rPr lang="en-US" sz="1000" b="0" u="none" baseline="0" dirty="0" smtClean="0"/>
              <a:t> des </a:t>
            </a:r>
            <a:r>
              <a:rPr lang="en-US" sz="1000" b="0" u="none" baseline="0" dirty="0" err="1" smtClean="0"/>
              <a:t>Sendens</a:t>
            </a:r>
            <a:r>
              <a:rPr lang="en-US" sz="1000" b="0" u="none" baseline="0" dirty="0" smtClean="0"/>
              <a:t> von </a:t>
            </a:r>
            <a:r>
              <a:rPr lang="en-US" sz="1000" b="0" u="none" baseline="0" dirty="0" err="1" smtClean="0"/>
              <a:t>Informationen</a:t>
            </a:r>
            <a:endParaRPr lang="en-US" sz="1000" b="0" u="none" baseline="0" dirty="0"/>
          </a:p>
          <a:p>
            <a:pPr marL="171450" indent="-171450">
              <a:buFont typeface="Arial" panose="020B0604020202020204" pitchFamily="34" charset="0"/>
              <a:buChar char="•"/>
            </a:pPr>
            <a:r>
              <a:rPr lang="en-US" sz="1000" b="0" u="none" baseline="0" dirty="0" err="1" smtClean="0"/>
              <a:t>FacebookSlogan</a:t>
            </a:r>
            <a:r>
              <a:rPr lang="en-US" sz="1000" b="0" u="none" baseline="0" dirty="0"/>
              <a:t>: “Fail harder</a:t>
            </a:r>
            <a:r>
              <a:rPr lang="en-US" sz="1000" b="0" u="none" baseline="0" dirty="0" smtClean="0"/>
              <a:t>” </a:t>
            </a:r>
            <a:endParaRPr lang="en-US" sz="1000" b="0" u="none"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9</a:t>
            </a:fld>
            <a:endParaRPr lang="nl-NL"/>
          </a:p>
        </p:txBody>
      </p:sp>
    </p:spTree>
    <p:extLst>
      <p:ext uri="{BB962C8B-B14F-4D97-AF65-F5344CB8AC3E}">
        <p14:creationId xmlns:p14="http://schemas.microsoft.com/office/powerpoint/2010/main" xmlns="" val="15283128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en-US" b="1" u="sng" dirty="0" err="1" smtClean="0"/>
              <a:t>Auswahl</a:t>
            </a:r>
            <a:r>
              <a:rPr lang="en-US" b="1" u="sng" dirty="0" smtClean="0"/>
              <a:t> von 5 </a:t>
            </a:r>
            <a:r>
              <a:rPr lang="en-US" b="1" u="sng" dirty="0" err="1" smtClean="0"/>
              <a:t>Grundlagen</a:t>
            </a:r>
            <a:endParaRPr lang="en-US" b="1" u="sng" dirty="0"/>
          </a:p>
          <a:p>
            <a:pPr marL="0" indent="0">
              <a:buFont typeface="Arial" panose="020B0604020202020204" pitchFamily="34" charset="0"/>
              <a:buNone/>
            </a:pPr>
            <a:endParaRPr lang="en-US" b="1" u="sng" dirty="0"/>
          </a:p>
          <a:p>
            <a:pPr marL="0" indent="0">
              <a:buFont typeface="Arial" panose="020B0604020202020204" pitchFamily="34" charset="0"/>
              <a:buNone/>
            </a:pPr>
            <a:r>
              <a:rPr lang="en-US" b="1" u="sng" dirty="0" err="1" smtClean="0"/>
              <a:t>Konversation</a:t>
            </a:r>
            <a:endParaRPr lang="en-US" sz="1000" b="1" u="sng" dirty="0"/>
          </a:p>
          <a:p>
            <a:pPr marL="171450" indent="-171450">
              <a:buFont typeface="Arial" panose="020B0604020202020204" pitchFamily="34" charset="0"/>
              <a:buChar char="•"/>
            </a:pPr>
            <a:r>
              <a:rPr lang="en-US" sz="1000" dirty="0" err="1" smtClean="0"/>
              <a:t>Sprechen</a:t>
            </a:r>
            <a:r>
              <a:rPr lang="en-US" sz="1000" baseline="0" dirty="0" smtClean="0"/>
              <a:t> </a:t>
            </a:r>
            <a:r>
              <a:rPr lang="en-US" sz="1000" baseline="0" dirty="0" err="1" smtClean="0"/>
              <a:t>Sie</a:t>
            </a:r>
            <a:r>
              <a:rPr lang="en-US" sz="1000" baseline="0" dirty="0" smtClean="0"/>
              <a:t> </a:t>
            </a:r>
            <a:r>
              <a:rPr lang="en-US" sz="1000" baseline="0" dirty="0" err="1" smtClean="0"/>
              <a:t>eine</a:t>
            </a:r>
            <a:r>
              <a:rPr lang="en-US" sz="1000" baseline="0" dirty="0" smtClean="0"/>
              <a:t> </a:t>
            </a:r>
            <a:r>
              <a:rPr lang="en-US" sz="1000" baseline="0" dirty="0" err="1" smtClean="0"/>
              <a:t>klare</a:t>
            </a:r>
            <a:r>
              <a:rPr lang="en-US" sz="1000" baseline="0" dirty="0" smtClean="0"/>
              <a:t> </a:t>
            </a:r>
            <a:r>
              <a:rPr lang="en-US" sz="1000" baseline="0" dirty="0" err="1" smtClean="0"/>
              <a:t>Sprache</a:t>
            </a:r>
            <a:r>
              <a:rPr lang="en-US" sz="1000" baseline="0" dirty="0" smtClean="0"/>
              <a:t> </a:t>
            </a:r>
            <a:r>
              <a:rPr lang="en-US" sz="1000" baseline="0" dirty="0" err="1" smtClean="0"/>
              <a:t>mit</a:t>
            </a:r>
            <a:r>
              <a:rPr lang="en-US" sz="1000" baseline="0" dirty="0" smtClean="0"/>
              <a:t> </a:t>
            </a:r>
            <a:r>
              <a:rPr lang="en-US" sz="1000" baseline="0" dirty="0" err="1" smtClean="0"/>
              <a:t>Ihrem</a:t>
            </a:r>
            <a:r>
              <a:rPr lang="en-US" sz="1000" baseline="0" dirty="0" smtClean="0"/>
              <a:t> </a:t>
            </a:r>
            <a:r>
              <a:rPr lang="en-US" sz="1000" baseline="0" dirty="0" err="1" smtClean="0"/>
              <a:t>Publikum</a:t>
            </a:r>
            <a:endParaRPr lang="en-US" sz="1000" dirty="0"/>
          </a:p>
          <a:p>
            <a:pPr marL="171450" indent="-171450">
              <a:buFont typeface="Arial" panose="020B0604020202020204" pitchFamily="34" charset="0"/>
              <a:buChar char="•"/>
            </a:pPr>
            <a:r>
              <a:rPr lang="en-US" sz="1000" dirty="0" err="1" smtClean="0"/>
              <a:t>Seien</a:t>
            </a:r>
            <a:r>
              <a:rPr lang="en-US" sz="1000" dirty="0" smtClean="0"/>
              <a:t> </a:t>
            </a:r>
            <a:r>
              <a:rPr lang="en-US" sz="1000" dirty="0" err="1" smtClean="0"/>
              <a:t>Sie</a:t>
            </a:r>
            <a:r>
              <a:rPr lang="en-US" sz="1000" dirty="0" smtClean="0"/>
              <a:t> </a:t>
            </a:r>
            <a:r>
              <a:rPr lang="en-US" sz="1000" dirty="0" err="1" smtClean="0"/>
              <a:t>zugänglich</a:t>
            </a:r>
            <a:r>
              <a:rPr lang="en-US" sz="1000" dirty="0" smtClean="0"/>
              <a:t>, </a:t>
            </a:r>
            <a:r>
              <a:rPr lang="en-US" sz="1000" dirty="0" err="1" smtClean="0"/>
              <a:t>aufrichtig</a:t>
            </a:r>
            <a:r>
              <a:rPr lang="en-US" sz="1000" dirty="0" smtClean="0"/>
              <a:t>, </a:t>
            </a:r>
            <a:r>
              <a:rPr lang="en-US" sz="1000" dirty="0" err="1" smtClean="0"/>
              <a:t>authentisch</a:t>
            </a:r>
            <a:r>
              <a:rPr lang="en-US" sz="1000" dirty="0" smtClean="0"/>
              <a:t>, </a:t>
            </a:r>
            <a:r>
              <a:rPr lang="en-US" sz="1000" dirty="0" err="1" smtClean="0"/>
              <a:t>nicht</a:t>
            </a:r>
            <a:r>
              <a:rPr lang="en-US" sz="1000" dirty="0" smtClean="0"/>
              <a:t> </a:t>
            </a:r>
            <a:r>
              <a:rPr lang="en-US" sz="1000" dirty="0" err="1" smtClean="0"/>
              <a:t>moralisierend</a:t>
            </a:r>
            <a:endParaRPr lang="en-US" sz="1000" dirty="0"/>
          </a:p>
          <a:p>
            <a:pPr marL="0" indent="0">
              <a:buFont typeface="Arial" panose="020B0604020202020204" pitchFamily="34" charset="0"/>
              <a:buNone/>
            </a:pPr>
            <a:endParaRPr lang="en-US" sz="1000" b="1" u="sng" dirty="0"/>
          </a:p>
          <a:p>
            <a:pPr marL="0" indent="0">
              <a:buFont typeface="Arial" panose="020B0604020202020204" pitchFamily="34" charset="0"/>
              <a:buNone/>
            </a:pPr>
            <a:r>
              <a:rPr lang="en-US" sz="1000" b="1" u="sng" dirty="0" err="1" smtClean="0"/>
              <a:t>Konsistenz</a:t>
            </a:r>
            <a:r>
              <a:rPr lang="en-US" sz="1000" b="1" u="sng" dirty="0" smtClean="0"/>
              <a:t> </a:t>
            </a:r>
            <a:endParaRPr lang="en-US" sz="1000" b="1" u="sng" dirty="0"/>
          </a:p>
          <a:p>
            <a:pPr marL="171450" indent="-171450">
              <a:buFont typeface="Arial" panose="020B0604020202020204" pitchFamily="34" charset="0"/>
              <a:buChar char="•"/>
            </a:pPr>
            <a:r>
              <a:rPr lang="en-US" sz="1000" dirty="0" err="1" smtClean="0"/>
              <a:t>Gibt</a:t>
            </a:r>
            <a:r>
              <a:rPr lang="en-US" sz="1000" baseline="0" dirty="0" smtClean="0"/>
              <a:t> </a:t>
            </a:r>
            <a:r>
              <a:rPr lang="en-US" sz="1000" baseline="0" dirty="0" err="1" smtClean="0"/>
              <a:t>es</a:t>
            </a:r>
            <a:r>
              <a:rPr lang="en-US" sz="1000" baseline="0" dirty="0" smtClean="0"/>
              <a:t> </a:t>
            </a:r>
            <a:r>
              <a:rPr lang="en-US" sz="1000" baseline="0" dirty="0" err="1" smtClean="0"/>
              <a:t>starke</a:t>
            </a:r>
            <a:r>
              <a:rPr lang="en-US" sz="1000" baseline="0" dirty="0" smtClean="0"/>
              <a:t> </a:t>
            </a:r>
            <a:r>
              <a:rPr lang="en-US" sz="1000" baseline="0" dirty="0" err="1" smtClean="0"/>
              <a:t>wiederkehrende</a:t>
            </a:r>
            <a:r>
              <a:rPr lang="en-US" sz="1000" baseline="0" dirty="0" smtClean="0"/>
              <a:t> </a:t>
            </a:r>
            <a:r>
              <a:rPr lang="en-US" sz="1000" baseline="0" dirty="0" err="1" smtClean="0"/>
              <a:t>Elemente</a:t>
            </a:r>
            <a:r>
              <a:rPr lang="en-US" sz="1000" baseline="0" dirty="0" smtClean="0"/>
              <a:t> </a:t>
            </a:r>
            <a:r>
              <a:rPr lang="en-US" sz="1000" baseline="0" dirty="0" smtClean="0"/>
              <a:t>in </a:t>
            </a:r>
            <a:r>
              <a:rPr lang="en-US" sz="1000" baseline="0" dirty="0" err="1" smtClean="0"/>
              <a:t>Ihren</a:t>
            </a:r>
            <a:r>
              <a:rPr lang="en-US" sz="1000" baseline="0" dirty="0" smtClean="0"/>
              <a:t> </a:t>
            </a:r>
            <a:r>
              <a:rPr lang="en-US" sz="1000" baseline="0" dirty="0" err="1" smtClean="0"/>
              <a:t>Ideen</a:t>
            </a:r>
            <a:r>
              <a:rPr lang="en-US" sz="1000" dirty="0" smtClean="0"/>
              <a:t>?</a:t>
            </a:r>
            <a:endParaRPr lang="en-US" sz="1000" dirty="0"/>
          </a:p>
          <a:p>
            <a:pPr marL="628650" lvl="1" indent="-171450">
              <a:buFont typeface="Arial" panose="020B0604020202020204" pitchFamily="34" charset="0"/>
              <a:buChar char="•"/>
            </a:pPr>
            <a:r>
              <a:rPr lang="en-US" sz="1000" dirty="0" err="1" smtClean="0"/>
              <a:t>Zeitplan</a:t>
            </a:r>
            <a:r>
              <a:rPr lang="en-US" sz="1000" dirty="0" smtClean="0"/>
              <a:t> </a:t>
            </a:r>
            <a:r>
              <a:rPr lang="en-US" sz="1000" dirty="0"/>
              <a:t>&gt; </a:t>
            </a:r>
            <a:r>
              <a:rPr lang="en-US" sz="1000" dirty="0" err="1" smtClean="0"/>
              <a:t>sehr</a:t>
            </a:r>
            <a:r>
              <a:rPr lang="en-US" sz="1000" dirty="0" smtClean="0"/>
              <a:t> </a:t>
            </a:r>
            <a:r>
              <a:rPr lang="en-US" sz="1000" dirty="0" err="1" smtClean="0"/>
              <a:t>schwer</a:t>
            </a:r>
            <a:r>
              <a:rPr lang="en-US" sz="1000" dirty="0" smtClean="0"/>
              <a:t> z. B</a:t>
            </a:r>
            <a:r>
              <a:rPr lang="en-US" sz="1000" dirty="0" smtClean="0"/>
              <a:t>. TV-</a:t>
            </a:r>
            <a:r>
              <a:rPr lang="en-US" sz="1000" dirty="0" err="1" smtClean="0"/>
              <a:t>Programme</a:t>
            </a:r>
            <a:r>
              <a:rPr lang="en-US" sz="1000" dirty="0" smtClean="0"/>
              <a:t> </a:t>
            </a:r>
            <a:r>
              <a:rPr lang="el-GR" sz="1000" dirty="0" smtClean="0"/>
              <a:t>&gt;</a:t>
            </a:r>
            <a:r>
              <a:rPr lang="en-US" sz="1000" dirty="0" smtClean="0"/>
              <a:t> </a:t>
            </a:r>
            <a:r>
              <a:rPr lang="en-US" sz="1000" dirty="0" err="1" smtClean="0"/>
              <a:t>Nicht</a:t>
            </a:r>
            <a:r>
              <a:rPr lang="en-US" sz="1000" dirty="0" smtClean="0"/>
              <a:t>, </a:t>
            </a:r>
            <a:r>
              <a:rPr lang="en-US" sz="1000" dirty="0" err="1" smtClean="0"/>
              <a:t>versuchen</a:t>
            </a:r>
            <a:r>
              <a:rPr lang="en-US" sz="1000" dirty="0" smtClean="0"/>
              <a:t> </a:t>
            </a:r>
            <a:r>
              <a:rPr lang="en-US" sz="1000" dirty="0" err="1" smtClean="0"/>
              <a:t>Sie</a:t>
            </a:r>
            <a:r>
              <a:rPr lang="en-US" sz="1000" dirty="0" smtClean="0"/>
              <a:t> </a:t>
            </a:r>
            <a:r>
              <a:rPr lang="en-US" sz="1000" dirty="0" err="1" smtClean="0"/>
              <a:t>eher</a:t>
            </a:r>
            <a:r>
              <a:rPr lang="en-US" sz="1000" dirty="0" smtClean="0"/>
              <a:t>:</a:t>
            </a:r>
            <a:endParaRPr lang="en-US" sz="1000" dirty="0"/>
          </a:p>
          <a:p>
            <a:pPr marL="628650" lvl="1" indent="-171450">
              <a:buFont typeface="Arial" panose="020B0604020202020204" pitchFamily="34" charset="0"/>
              <a:buChar char="•"/>
            </a:pPr>
            <a:r>
              <a:rPr lang="en-US" sz="1000" dirty="0" err="1" smtClean="0"/>
              <a:t>Pers</a:t>
            </a:r>
            <a:r>
              <a:rPr lang="de-LU" sz="1000" dirty="0" err="1" smtClean="0"/>
              <a:t>önlichkeit</a:t>
            </a:r>
            <a:r>
              <a:rPr lang="en-US" sz="1000" dirty="0" smtClean="0"/>
              <a:t> </a:t>
            </a:r>
            <a:r>
              <a:rPr lang="en-US" sz="1000" dirty="0"/>
              <a:t>&gt; </a:t>
            </a:r>
            <a:r>
              <a:rPr lang="en-US" sz="1000" dirty="0" err="1" smtClean="0"/>
              <a:t>Franchesca</a:t>
            </a:r>
            <a:r>
              <a:rPr lang="en-US" sz="1000" dirty="0" smtClean="0"/>
              <a:t> Ramsey</a:t>
            </a:r>
            <a:endParaRPr lang="en-US" sz="1000" dirty="0"/>
          </a:p>
          <a:p>
            <a:pPr marL="628650" lvl="1" indent="-171450">
              <a:buFont typeface="Arial" panose="020B0604020202020204" pitchFamily="34" charset="0"/>
              <a:buChar char="•"/>
            </a:pPr>
            <a:r>
              <a:rPr lang="en-US" sz="1000" dirty="0"/>
              <a:t>Format &gt; </a:t>
            </a:r>
            <a:r>
              <a:rPr lang="en-US" sz="1000" dirty="0" err="1"/>
              <a:t>tedex</a:t>
            </a:r>
            <a:r>
              <a:rPr lang="en-US" sz="1000" dirty="0"/>
              <a:t>: </a:t>
            </a:r>
            <a:r>
              <a:rPr lang="en-US" sz="1000" dirty="0" smtClean="0"/>
              <a:t>die 10</a:t>
            </a:r>
            <a:r>
              <a:rPr lang="en-US" sz="1000" baseline="0" dirty="0" smtClean="0"/>
              <a:t> </a:t>
            </a:r>
            <a:r>
              <a:rPr lang="en-US" sz="1000" baseline="0" dirty="0" err="1" smtClean="0"/>
              <a:t>Gebote</a:t>
            </a:r>
            <a:r>
              <a:rPr lang="en-US" sz="1000" dirty="0" smtClean="0"/>
              <a:t>, </a:t>
            </a:r>
            <a:r>
              <a:rPr lang="en-US" sz="1000" dirty="0" err="1" smtClean="0"/>
              <a:t>Hühner</a:t>
            </a:r>
            <a:endParaRPr lang="en-US" sz="1000" dirty="0"/>
          </a:p>
          <a:p>
            <a:pPr marL="628650" lvl="1" indent="-171450">
              <a:buFont typeface="Arial" panose="020B0604020202020204" pitchFamily="34" charset="0"/>
              <a:buChar char="•"/>
            </a:pPr>
            <a:r>
              <a:rPr lang="en-US" sz="1000" dirty="0" err="1" smtClean="0"/>
              <a:t>Stimme</a:t>
            </a:r>
            <a:r>
              <a:rPr lang="en-US" sz="1000" dirty="0" smtClean="0"/>
              <a:t> </a:t>
            </a:r>
            <a:r>
              <a:rPr lang="en-US" sz="1000" dirty="0"/>
              <a:t>&gt; </a:t>
            </a:r>
            <a:r>
              <a:rPr lang="en-US" sz="1000" dirty="0" err="1" smtClean="0"/>
              <a:t>Perspektive</a:t>
            </a:r>
            <a:r>
              <a:rPr lang="en-US" sz="1000" dirty="0" smtClean="0"/>
              <a:t> </a:t>
            </a:r>
            <a:r>
              <a:rPr lang="en-US" sz="1000" dirty="0" err="1" smtClean="0"/>
              <a:t>oder</a:t>
            </a:r>
            <a:r>
              <a:rPr lang="en-US" sz="1000" dirty="0" smtClean="0"/>
              <a:t> </a:t>
            </a:r>
            <a:r>
              <a:rPr lang="en-US" sz="1000" dirty="0" err="1" smtClean="0"/>
              <a:t>Ansicht</a:t>
            </a:r>
            <a:r>
              <a:rPr lang="en-US" sz="1000" dirty="0" smtClean="0"/>
              <a:t>: </a:t>
            </a:r>
            <a:r>
              <a:rPr lang="en-US" sz="1000" dirty="0" err="1" smtClean="0"/>
              <a:t>immer</a:t>
            </a:r>
            <a:r>
              <a:rPr lang="en-US" sz="1000" baseline="0" dirty="0" smtClean="0"/>
              <a:t> </a:t>
            </a:r>
            <a:r>
              <a:rPr lang="en-US" sz="1000" baseline="0" dirty="0" err="1" smtClean="0"/>
              <a:t>ein</a:t>
            </a:r>
            <a:r>
              <a:rPr lang="en-US" sz="1000" baseline="0" dirty="0" smtClean="0"/>
              <a:t> rotes T</a:t>
            </a:r>
            <a:r>
              <a:rPr lang="en-US" sz="1000" dirty="0" smtClean="0"/>
              <a:t>-Shirt</a:t>
            </a:r>
            <a:r>
              <a:rPr lang="en-US" sz="1000" dirty="0"/>
              <a:t>	</a:t>
            </a:r>
          </a:p>
          <a:p>
            <a:pPr marL="628650" lvl="1" indent="-171450">
              <a:buFont typeface="Arial" panose="020B0604020202020204" pitchFamily="34" charset="0"/>
              <a:buChar char="•"/>
            </a:pPr>
            <a:r>
              <a:rPr lang="en-US" sz="1000" dirty="0" smtClean="0"/>
              <a:t>Z</a:t>
            </a:r>
            <a:r>
              <a:rPr lang="en-US" sz="1000" dirty="0" smtClean="0"/>
              <a:t>. B</a:t>
            </a:r>
            <a:r>
              <a:rPr lang="en-US" sz="1000" dirty="0" smtClean="0"/>
              <a:t>. </a:t>
            </a:r>
            <a:r>
              <a:rPr lang="en-US" sz="1000" dirty="0" err="1"/>
              <a:t>Blacknerdcomedy</a:t>
            </a:r>
            <a:endParaRPr lang="en-US" sz="1000" dirty="0"/>
          </a:p>
          <a:p>
            <a:pPr marL="0" indent="0">
              <a:buFont typeface="Arial" panose="020B0604020202020204" pitchFamily="34" charset="0"/>
              <a:buNone/>
            </a:pPr>
            <a:endParaRPr lang="en-US" sz="1000" b="1" u="sng" dirty="0"/>
          </a:p>
          <a:p>
            <a:pPr marL="0" indent="0">
              <a:buFont typeface="Arial" panose="020B0604020202020204" pitchFamily="34" charset="0"/>
              <a:buNone/>
            </a:pPr>
            <a:r>
              <a:rPr lang="en-US" sz="1000" b="1" u="sng" dirty="0" err="1" smtClean="0"/>
              <a:t>Nachhaltigkeit</a:t>
            </a:r>
            <a:endParaRPr lang="en-US" sz="1000" b="1" u="sng" dirty="0"/>
          </a:p>
          <a:p>
            <a:pPr marL="171450" indent="-171450">
              <a:buFont typeface="Arial" panose="020B0604020202020204" pitchFamily="34" charset="0"/>
              <a:buChar char="•"/>
            </a:pPr>
            <a:r>
              <a:rPr lang="en-US" sz="1000" dirty="0" err="1" smtClean="0"/>
              <a:t>Wenn</a:t>
            </a:r>
            <a:r>
              <a:rPr lang="en-US" sz="1000" dirty="0" smtClean="0"/>
              <a:t> das </a:t>
            </a:r>
            <a:r>
              <a:rPr lang="en-US" sz="1000" dirty="0" err="1" smtClean="0"/>
              <a:t>Publikum</a:t>
            </a:r>
            <a:r>
              <a:rPr lang="en-US" sz="1000" baseline="0" dirty="0" smtClean="0"/>
              <a:t> </a:t>
            </a:r>
            <a:r>
              <a:rPr lang="en-US" sz="1000" baseline="0" dirty="0" err="1" smtClean="0"/>
              <a:t>etwas</a:t>
            </a:r>
            <a:r>
              <a:rPr lang="en-US" sz="1000" baseline="0" dirty="0" smtClean="0"/>
              <a:t> </a:t>
            </a:r>
            <a:r>
              <a:rPr lang="en-US" sz="1000" baseline="0" dirty="0" err="1" smtClean="0"/>
              <a:t>mag</a:t>
            </a:r>
            <a:r>
              <a:rPr lang="en-US" sz="1000" baseline="0" dirty="0" smtClean="0"/>
              <a:t>, </a:t>
            </a:r>
            <a:r>
              <a:rPr lang="en-US" sz="1000" baseline="0" dirty="0" err="1" smtClean="0"/>
              <a:t>können</a:t>
            </a:r>
            <a:r>
              <a:rPr lang="en-US" sz="1000" baseline="0" dirty="0" smtClean="0"/>
              <a:t> </a:t>
            </a:r>
            <a:r>
              <a:rPr lang="en-US" sz="1000" baseline="0" dirty="0" err="1" smtClean="0"/>
              <a:t>Sie</a:t>
            </a:r>
            <a:r>
              <a:rPr lang="en-US" sz="1000" baseline="0" dirty="0" smtClean="0"/>
              <a:t> </a:t>
            </a:r>
            <a:r>
              <a:rPr lang="en-US" sz="1000" baseline="0" dirty="0" err="1" smtClean="0"/>
              <a:t>mehr</a:t>
            </a:r>
            <a:r>
              <a:rPr lang="en-US" sz="1000" baseline="0" dirty="0" smtClean="0"/>
              <a:t> </a:t>
            </a:r>
            <a:r>
              <a:rPr lang="en-US" sz="1000" baseline="0" dirty="0" err="1" smtClean="0"/>
              <a:t>machen</a:t>
            </a:r>
            <a:r>
              <a:rPr lang="en-US" sz="1000" dirty="0" smtClean="0"/>
              <a:t>?</a:t>
            </a:r>
            <a:endParaRPr lang="en-US" sz="1000" dirty="0"/>
          </a:p>
          <a:p>
            <a:pPr marL="171450" indent="-171450">
              <a:buFont typeface="Arial" panose="020B0604020202020204" pitchFamily="34" charset="0"/>
              <a:buChar char="•"/>
            </a:pPr>
            <a:r>
              <a:rPr lang="en-US" sz="1000" dirty="0" smtClean="0"/>
              <a:t>Die </a:t>
            </a:r>
            <a:r>
              <a:rPr lang="en-US" sz="1000" dirty="0" err="1" smtClean="0"/>
              <a:t>guten</a:t>
            </a:r>
            <a:r>
              <a:rPr lang="en-US" sz="1000" dirty="0" smtClean="0"/>
              <a:t> </a:t>
            </a:r>
            <a:r>
              <a:rPr lang="en-US" sz="1000" dirty="0" err="1" smtClean="0"/>
              <a:t>Kumpels</a:t>
            </a:r>
            <a:r>
              <a:rPr lang="en-US" sz="1000" dirty="0" smtClean="0"/>
              <a:t>: </a:t>
            </a:r>
            <a:r>
              <a:rPr lang="en-US" sz="1000" dirty="0" err="1" smtClean="0"/>
              <a:t>wenn</a:t>
            </a:r>
            <a:r>
              <a:rPr lang="en-US" sz="1000" baseline="0" dirty="0" smtClean="0"/>
              <a:t> </a:t>
            </a:r>
            <a:r>
              <a:rPr lang="en-US" sz="1000" baseline="0" dirty="0" err="1" smtClean="0"/>
              <a:t>wir</a:t>
            </a:r>
            <a:r>
              <a:rPr lang="en-US" sz="1000" baseline="0" dirty="0" smtClean="0"/>
              <a:t> </a:t>
            </a:r>
            <a:r>
              <a:rPr lang="en-US" sz="1000" baseline="0" dirty="0" err="1" smtClean="0"/>
              <a:t>nicht</a:t>
            </a:r>
            <a:r>
              <a:rPr lang="en-US" sz="1000" baseline="0" dirty="0" smtClean="0"/>
              <a:t> </a:t>
            </a:r>
            <a:r>
              <a:rPr lang="en-US" sz="1000" baseline="0" dirty="0" err="1" smtClean="0"/>
              <a:t>drei</a:t>
            </a:r>
            <a:r>
              <a:rPr lang="en-US" sz="1000" baseline="0" dirty="0" smtClean="0"/>
              <a:t> Videos am Tag </a:t>
            </a:r>
            <a:r>
              <a:rPr lang="en-US" sz="1000" baseline="0" dirty="0" err="1" smtClean="0"/>
              <a:t>machen</a:t>
            </a:r>
            <a:r>
              <a:rPr lang="en-US" sz="1000" baseline="0" dirty="0" smtClean="0"/>
              <a:t> </a:t>
            </a:r>
            <a:r>
              <a:rPr lang="en-US" sz="1000" baseline="0" dirty="0" err="1" smtClean="0"/>
              <a:t>können</a:t>
            </a:r>
            <a:r>
              <a:rPr lang="en-US" sz="1000" baseline="0" dirty="0" smtClean="0"/>
              <a:t>, </a:t>
            </a:r>
            <a:r>
              <a:rPr lang="en-US" sz="1000" baseline="0" dirty="0" err="1" smtClean="0"/>
              <a:t>lassen</a:t>
            </a:r>
            <a:r>
              <a:rPr lang="en-US" sz="1000" baseline="0" dirty="0" smtClean="0"/>
              <a:t> </a:t>
            </a:r>
            <a:r>
              <a:rPr lang="en-US" sz="1000" baseline="0" dirty="0" err="1" smtClean="0"/>
              <a:t>wir</a:t>
            </a:r>
            <a:r>
              <a:rPr lang="en-US" sz="1000" baseline="0" dirty="0" smtClean="0"/>
              <a:t> die </a:t>
            </a:r>
            <a:r>
              <a:rPr lang="en-US" sz="1000" baseline="0" dirty="0" err="1" smtClean="0"/>
              <a:t>Idee</a:t>
            </a:r>
            <a:r>
              <a:rPr lang="en-US" sz="1000" baseline="0" dirty="0" smtClean="0"/>
              <a:t> fallen</a:t>
            </a:r>
            <a:endParaRPr lang="en-US" sz="1000" dirty="0"/>
          </a:p>
          <a:p>
            <a:pPr marL="171450" indent="-171450">
              <a:buFont typeface="Arial" panose="020B0604020202020204" pitchFamily="34" charset="0"/>
              <a:buChar char="•"/>
            </a:pPr>
            <a:r>
              <a:rPr lang="en-US" sz="1000" dirty="0" err="1" smtClean="0"/>
              <a:t>Projekt</a:t>
            </a:r>
            <a:r>
              <a:rPr lang="en-US" sz="1000" dirty="0" smtClean="0"/>
              <a:t> </a:t>
            </a:r>
            <a:r>
              <a:rPr lang="en-US" sz="1000" dirty="0" err="1" smtClean="0"/>
              <a:t>unsichtbare</a:t>
            </a:r>
            <a:r>
              <a:rPr lang="en-US" sz="1000" dirty="0" smtClean="0"/>
              <a:t> </a:t>
            </a:r>
            <a:r>
              <a:rPr lang="en-US" sz="1000" dirty="0" err="1" smtClean="0"/>
              <a:t>Menschen</a:t>
            </a:r>
            <a:r>
              <a:rPr lang="en-US" sz="1000" dirty="0" smtClean="0"/>
              <a:t> </a:t>
            </a:r>
            <a:r>
              <a:rPr lang="en-US" sz="1000" dirty="0" err="1" smtClean="0"/>
              <a:t>über</a:t>
            </a:r>
            <a:r>
              <a:rPr lang="en-US" sz="1000" dirty="0" smtClean="0"/>
              <a:t> </a:t>
            </a:r>
            <a:r>
              <a:rPr lang="en-US" sz="1000" dirty="0" err="1" smtClean="0"/>
              <a:t>Obdachlose</a:t>
            </a:r>
            <a:endParaRPr lang="en-US" sz="1000" dirty="0"/>
          </a:p>
          <a:p>
            <a:pPr marL="0" indent="0">
              <a:buFont typeface="Arial" panose="020B0604020202020204" pitchFamily="34" charset="0"/>
              <a:buNone/>
            </a:pPr>
            <a:endParaRPr lang="en-US" sz="1000" b="1" u="sng" dirty="0"/>
          </a:p>
          <a:p>
            <a:pPr marL="0" indent="0">
              <a:buFont typeface="Arial" panose="020B0604020202020204" pitchFamily="34" charset="0"/>
              <a:buNone/>
            </a:pPr>
            <a:r>
              <a:rPr lang="en-US" sz="1000" b="1" u="sng" dirty="0" err="1" smtClean="0"/>
              <a:t>Entdeckbarkeit</a:t>
            </a:r>
            <a:endParaRPr lang="en-US" sz="1000" b="1" u="sng" dirty="0"/>
          </a:p>
          <a:p>
            <a:pPr marL="171450" indent="-171450">
              <a:buFont typeface="Arial" panose="020B0604020202020204" pitchFamily="34" charset="0"/>
              <a:buChar char="•"/>
            </a:pPr>
            <a:r>
              <a:rPr lang="en-US" sz="1000" dirty="0" smtClean="0"/>
              <a:t>Lassen </a:t>
            </a:r>
            <a:r>
              <a:rPr lang="en-US" sz="1000" dirty="0" err="1" smtClean="0"/>
              <a:t>sich</a:t>
            </a:r>
            <a:r>
              <a:rPr lang="en-US" sz="1000" baseline="0" dirty="0" smtClean="0"/>
              <a:t> </a:t>
            </a:r>
            <a:r>
              <a:rPr lang="en-US" sz="1000" baseline="0" dirty="0" err="1" smtClean="0"/>
              <a:t>Ihre</a:t>
            </a:r>
            <a:r>
              <a:rPr lang="en-US" sz="1000" baseline="0" dirty="0" smtClean="0"/>
              <a:t> Videos </a:t>
            </a:r>
            <a:r>
              <a:rPr lang="en-US" sz="1000" baseline="0" dirty="0" err="1" smtClean="0"/>
              <a:t>durch</a:t>
            </a:r>
            <a:r>
              <a:rPr lang="en-US" sz="1000" baseline="0" dirty="0" smtClean="0"/>
              <a:t> </a:t>
            </a:r>
            <a:r>
              <a:rPr lang="en-US" sz="1000" baseline="0" dirty="0" err="1" smtClean="0"/>
              <a:t>eine</a:t>
            </a:r>
            <a:r>
              <a:rPr lang="en-US" sz="1000" baseline="0" dirty="0" smtClean="0"/>
              <a:t> </a:t>
            </a:r>
            <a:r>
              <a:rPr lang="en-US" sz="1000" baseline="0" dirty="0" err="1" smtClean="0"/>
              <a:t>Suche</a:t>
            </a:r>
            <a:r>
              <a:rPr lang="en-US" sz="1000" baseline="0" dirty="0" smtClean="0"/>
              <a:t> </a:t>
            </a:r>
            <a:r>
              <a:rPr lang="en-US" sz="1000" baseline="0" dirty="0" err="1" smtClean="0"/>
              <a:t>finden</a:t>
            </a:r>
            <a:r>
              <a:rPr lang="en-US" sz="1000" dirty="0" smtClean="0"/>
              <a:t>?</a:t>
            </a:r>
            <a:endParaRPr lang="en-US" sz="1000" dirty="0"/>
          </a:p>
          <a:p>
            <a:pPr marL="171450" indent="-171450">
              <a:buFont typeface="Arial" panose="020B0604020202020204" pitchFamily="34" charset="0"/>
              <a:buChar char="•"/>
            </a:pPr>
            <a:r>
              <a:rPr lang="en-US" sz="1000" dirty="0" err="1" smtClean="0"/>
              <a:t>Denken</a:t>
            </a:r>
            <a:r>
              <a:rPr lang="en-US" sz="1000" dirty="0" smtClean="0"/>
              <a:t> </a:t>
            </a:r>
            <a:r>
              <a:rPr lang="en-US" sz="1000" dirty="0" err="1" smtClean="0"/>
              <a:t>Sie</a:t>
            </a:r>
            <a:r>
              <a:rPr lang="en-US" sz="1000" dirty="0" smtClean="0"/>
              <a:t> </a:t>
            </a:r>
            <a:r>
              <a:rPr lang="en-US" sz="1000" dirty="0" err="1" smtClean="0"/>
              <a:t>über</a:t>
            </a:r>
            <a:r>
              <a:rPr lang="en-US" sz="1000" baseline="0" dirty="0" smtClean="0"/>
              <a:t> </a:t>
            </a:r>
            <a:r>
              <a:rPr lang="en-US" sz="1000" baseline="0" dirty="0" err="1" smtClean="0"/>
              <a:t>Titel</a:t>
            </a:r>
            <a:r>
              <a:rPr lang="en-US" sz="1000" baseline="0" dirty="0" smtClean="0"/>
              <a:t> und </a:t>
            </a:r>
            <a:r>
              <a:rPr lang="en-US" sz="1000" baseline="0" dirty="0" err="1" smtClean="0"/>
              <a:t>Beschreibung</a:t>
            </a:r>
            <a:r>
              <a:rPr lang="en-US" sz="1000" baseline="0" dirty="0" smtClean="0"/>
              <a:t> </a:t>
            </a:r>
            <a:r>
              <a:rPr lang="en-US" sz="1000" baseline="0" dirty="0" err="1" smtClean="0"/>
              <a:t>nach</a:t>
            </a:r>
            <a:endParaRPr lang="en-US" sz="1000" dirty="0"/>
          </a:p>
          <a:p>
            <a:pPr marL="171450" indent="-171450">
              <a:buFont typeface="Arial" panose="020B0604020202020204" pitchFamily="34" charset="0"/>
              <a:buChar char="•"/>
            </a:pPr>
            <a:r>
              <a:rPr lang="en-US" sz="1000" dirty="0" smtClean="0"/>
              <a:t>Was </a:t>
            </a:r>
            <a:r>
              <a:rPr lang="en-US" sz="1000" dirty="0" err="1" smtClean="0"/>
              <a:t>liegt</a:t>
            </a:r>
            <a:r>
              <a:rPr lang="en-US" sz="1000" dirty="0" smtClean="0"/>
              <a:t> </a:t>
            </a:r>
            <a:r>
              <a:rPr lang="en-US" sz="1000" dirty="0" err="1" smtClean="0"/>
              <a:t>im</a:t>
            </a:r>
            <a:r>
              <a:rPr lang="en-US" sz="1000" dirty="0" smtClean="0"/>
              <a:t> Trend &lt;&gt; Evergreen</a:t>
            </a:r>
            <a:endParaRPr lang="en-US" sz="1000" dirty="0"/>
          </a:p>
          <a:p>
            <a:pPr marL="171450" indent="-171450">
              <a:buFont typeface="Arial" panose="020B0604020202020204" pitchFamily="34" charset="0"/>
              <a:buChar char="•"/>
            </a:pPr>
            <a:r>
              <a:rPr lang="en-US" sz="1000" dirty="0" err="1" smtClean="0"/>
              <a:t>Erste</a:t>
            </a:r>
            <a:r>
              <a:rPr lang="en-US" sz="1000" dirty="0" smtClean="0"/>
              <a:t> </a:t>
            </a:r>
            <a:r>
              <a:rPr lang="en-US" sz="1000" dirty="0" err="1" smtClean="0"/>
              <a:t>drei</a:t>
            </a:r>
            <a:r>
              <a:rPr lang="en-US" sz="1000" dirty="0" smtClean="0"/>
              <a:t> </a:t>
            </a:r>
            <a:r>
              <a:rPr lang="en-US" sz="1000" dirty="0" err="1" smtClean="0"/>
              <a:t>Worte</a:t>
            </a:r>
            <a:r>
              <a:rPr lang="en-US" sz="1000" baseline="0" dirty="0" smtClean="0"/>
              <a:t> </a:t>
            </a:r>
            <a:r>
              <a:rPr lang="en-US" sz="1000" baseline="0" dirty="0" err="1" smtClean="0"/>
              <a:t>müssen</a:t>
            </a:r>
            <a:r>
              <a:rPr lang="en-US" sz="1000" baseline="0" dirty="0" smtClean="0"/>
              <a:t> Trends </a:t>
            </a:r>
            <a:r>
              <a:rPr lang="en-US" sz="1000" baseline="0" dirty="0" err="1" smtClean="0"/>
              <a:t>entsprechen</a:t>
            </a:r>
            <a:r>
              <a:rPr lang="en-US" sz="1000" dirty="0" smtClean="0"/>
              <a:t> </a:t>
            </a:r>
            <a:r>
              <a:rPr lang="en-US" sz="1000" dirty="0"/>
              <a:t>&gt; google.com/trends/explore</a:t>
            </a:r>
          </a:p>
          <a:p>
            <a:pPr marL="171450" indent="-171450">
              <a:buFont typeface="Arial" panose="020B0604020202020204" pitchFamily="34" charset="0"/>
              <a:buChar char="•"/>
            </a:pPr>
            <a:r>
              <a:rPr lang="en-US" sz="1000" dirty="0" smtClean="0"/>
              <a:t>Z. B</a:t>
            </a:r>
            <a:r>
              <a:rPr lang="en-US" sz="1000" dirty="0" smtClean="0"/>
              <a:t>. </a:t>
            </a:r>
            <a:r>
              <a:rPr lang="en-US" sz="1000" dirty="0"/>
              <a:t>Telfaz11 no woman no drive</a:t>
            </a:r>
          </a:p>
          <a:p>
            <a:pPr marL="0" indent="0">
              <a:buFont typeface="Arial" panose="020B0604020202020204" pitchFamily="34" charset="0"/>
              <a:buNone/>
            </a:pPr>
            <a:endParaRPr lang="en-US" sz="1200" b="1" i="0" u="sng" kern="1200" dirty="0">
              <a:solidFill>
                <a:schemeClr val="tx1"/>
              </a:solidFill>
              <a:effectLst/>
              <a:latin typeface="+mn-lt"/>
              <a:ea typeface="+mn-ea"/>
              <a:cs typeface="+mn-cs"/>
            </a:endParaRPr>
          </a:p>
          <a:p>
            <a:pPr marL="0" indent="0">
              <a:buFont typeface="Arial" panose="020B0604020202020204" pitchFamily="34" charset="0"/>
              <a:buNone/>
            </a:pPr>
            <a:r>
              <a:rPr lang="en-US" sz="1200" b="1" i="0" u="sng" kern="1200" dirty="0" err="1" smtClean="0">
                <a:solidFill>
                  <a:schemeClr val="tx1"/>
                </a:solidFill>
                <a:effectLst/>
                <a:latin typeface="+mn-lt"/>
                <a:ea typeface="+mn-ea"/>
                <a:cs typeface="+mn-cs"/>
              </a:rPr>
              <a:t>Zusammenarbeit</a:t>
            </a:r>
            <a:endParaRPr lang="en-US" sz="1200" b="1" i="0" u="sng"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0" kern="1200" dirty="0" err="1" smtClean="0">
                <a:solidFill>
                  <a:schemeClr val="tx1"/>
                </a:solidFill>
                <a:effectLst/>
                <a:latin typeface="+mn-lt"/>
                <a:ea typeface="+mn-ea"/>
                <a:cs typeface="+mn-cs"/>
              </a:rPr>
              <a:t>Bauen</a:t>
            </a:r>
            <a:r>
              <a:rPr lang="en-US" sz="1200" i="0" kern="1200" dirty="0" smtClean="0">
                <a:solidFill>
                  <a:schemeClr val="tx1"/>
                </a:solidFill>
                <a:effectLst/>
                <a:latin typeface="+mn-lt"/>
                <a:ea typeface="+mn-ea"/>
                <a:cs typeface="+mn-cs"/>
              </a:rPr>
              <a:t> </a:t>
            </a:r>
            <a:r>
              <a:rPr lang="en-US" sz="1200" i="0" kern="1200" dirty="0" err="1" smtClean="0">
                <a:solidFill>
                  <a:schemeClr val="tx1"/>
                </a:solidFill>
                <a:effectLst/>
                <a:latin typeface="+mn-lt"/>
                <a:ea typeface="+mn-ea"/>
                <a:cs typeface="+mn-cs"/>
              </a:rPr>
              <a:t>Sie</a:t>
            </a:r>
            <a:r>
              <a:rPr lang="en-US" sz="1200" i="0" kern="1200" dirty="0" smtClean="0">
                <a:solidFill>
                  <a:schemeClr val="tx1"/>
                </a:solidFill>
                <a:effectLst/>
                <a:latin typeface="+mn-lt"/>
                <a:ea typeface="+mn-ea"/>
                <a:cs typeface="+mn-cs"/>
              </a:rPr>
              <a:t> </a:t>
            </a:r>
            <a:r>
              <a:rPr lang="en-US" sz="1200" i="0" kern="1200" dirty="0" err="1" smtClean="0">
                <a:solidFill>
                  <a:schemeClr val="tx1"/>
                </a:solidFill>
                <a:effectLst/>
                <a:latin typeface="+mn-lt"/>
                <a:ea typeface="+mn-ea"/>
                <a:cs typeface="+mn-cs"/>
              </a:rPr>
              <a:t>einen</a:t>
            </a:r>
            <a:r>
              <a:rPr lang="en-US" sz="1200" i="0" kern="1200" baseline="0" dirty="0" smtClean="0">
                <a:solidFill>
                  <a:schemeClr val="tx1"/>
                </a:solidFill>
                <a:effectLst/>
                <a:latin typeface="+mn-lt"/>
                <a:ea typeface="+mn-ea"/>
                <a:cs typeface="+mn-cs"/>
              </a:rPr>
              <a:t> </a:t>
            </a:r>
            <a:r>
              <a:rPr lang="en-US" sz="1200" i="0" kern="1200" baseline="0" dirty="0" smtClean="0">
                <a:solidFill>
                  <a:schemeClr val="tx1"/>
                </a:solidFill>
                <a:effectLst/>
                <a:latin typeface="+mn-lt"/>
                <a:ea typeface="+mn-ea"/>
                <a:cs typeface="+mn-cs"/>
              </a:rPr>
              <a:t>„</a:t>
            </a:r>
            <a:r>
              <a:rPr lang="en-US" sz="1200" i="0" kern="1200" dirty="0" err="1" smtClean="0">
                <a:solidFill>
                  <a:schemeClr val="tx1"/>
                </a:solidFill>
                <a:effectLst/>
                <a:latin typeface="+mn-lt"/>
                <a:ea typeface="+mn-ea"/>
                <a:cs typeface="+mn-cs"/>
              </a:rPr>
              <a:t>Gaststuhl</a:t>
            </a:r>
            <a:r>
              <a:rPr lang="en-US" sz="1200" i="0" kern="120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in </a:t>
            </a:r>
            <a:r>
              <a:rPr lang="en-US" sz="1200" i="0" kern="1200" dirty="0" err="1" smtClean="0">
                <a:solidFill>
                  <a:schemeClr val="tx1"/>
                </a:solidFill>
                <a:effectLst/>
                <a:latin typeface="+mn-lt"/>
                <a:ea typeface="+mn-ea"/>
                <a:cs typeface="+mn-cs"/>
              </a:rPr>
              <a:t>Ihre</a:t>
            </a:r>
            <a:r>
              <a:rPr lang="en-US" sz="1200" i="0" kern="1200" dirty="0" smtClean="0">
                <a:solidFill>
                  <a:schemeClr val="tx1"/>
                </a:solidFill>
                <a:effectLst/>
                <a:latin typeface="+mn-lt"/>
                <a:ea typeface="+mn-ea"/>
                <a:cs typeface="+mn-cs"/>
              </a:rPr>
              <a:t> Show </a:t>
            </a:r>
            <a:r>
              <a:rPr lang="en-US" sz="1200" i="0" kern="1200" dirty="0" err="1" smtClean="0">
                <a:solidFill>
                  <a:schemeClr val="tx1"/>
                </a:solidFill>
                <a:effectLst/>
                <a:latin typeface="+mn-lt"/>
                <a:ea typeface="+mn-ea"/>
                <a:cs typeface="+mn-cs"/>
              </a:rPr>
              <a:t>ein</a:t>
            </a:r>
            <a:r>
              <a:rPr lang="en-US" sz="1200" i="0" kern="1200" dirty="0" smtClean="0">
                <a:solidFill>
                  <a:schemeClr val="tx1"/>
                </a:solidFill>
                <a:effectLst/>
                <a:latin typeface="+mn-lt"/>
                <a:ea typeface="+mn-ea"/>
                <a:cs typeface="+mn-cs"/>
              </a:rPr>
              <a:t>.</a:t>
            </a:r>
            <a:endParaRPr lang="en-US" sz="120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0" kern="1200" dirty="0" err="1" smtClean="0">
                <a:solidFill>
                  <a:schemeClr val="tx1"/>
                </a:solidFill>
                <a:effectLst/>
                <a:latin typeface="+mn-lt"/>
                <a:ea typeface="+mn-ea"/>
                <a:cs typeface="+mn-cs"/>
              </a:rPr>
              <a:t>Entwerfen</a:t>
            </a:r>
            <a:r>
              <a:rPr lang="en-US" sz="1200" i="0" kern="1200" dirty="0" smtClean="0">
                <a:solidFill>
                  <a:schemeClr val="tx1"/>
                </a:solidFill>
                <a:effectLst/>
                <a:latin typeface="+mn-lt"/>
                <a:ea typeface="+mn-ea"/>
                <a:cs typeface="+mn-cs"/>
              </a:rPr>
              <a:t> </a:t>
            </a:r>
            <a:r>
              <a:rPr lang="en-US" sz="1200" i="0" kern="1200" dirty="0" err="1" smtClean="0">
                <a:solidFill>
                  <a:schemeClr val="tx1"/>
                </a:solidFill>
                <a:effectLst/>
                <a:latin typeface="+mn-lt"/>
                <a:ea typeface="+mn-ea"/>
                <a:cs typeface="+mn-cs"/>
              </a:rPr>
              <a:t>Sie</a:t>
            </a:r>
            <a:r>
              <a:rPr lang="en-US" sz="1200" i="0" kern="1200" baseline="0" dirty="0" smtClean="0">
                <a:solidFill>
                  <a:schemeClr val="tx1"/>
                </a:solidFill>
                <a:effectLst/>
                <a:latin typeface="+mn-lt"/>
                <a:ea typeface="+mn-ea"/>
                <a:cs typeface="+mn-cs"/>
              </a:rPr>
              <a:t> die Show so, </a:t>
            </a:r>
            <a:r>
              <a:rPr lang="en-US" sz="1200" i="0" kern="1200" baseline="0" dirty="0" err="1" smtClean="0">
                <a:solidFill>
                  <a:schemeClr val="tx1"/>
                </a:solidFill>
                <a:effectLst/>
                <a:latin typeface="+mn-lt"/>
                <a:ea typeface="+mn-ea"/>
                <a:cs typeface="+mn-cs"/>
              </a:rPr>
              <a:t>dass</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es</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einfach</a:t>
            </a:r>
            <a:r>
              <a:rPr lang="en-US" sz="1200" i="0" kern="1200" baseline="0" dirty="0" smtClean="0">
                <a:solidFill>
                  <a:schemeClr val="tx1"/>
                </a:solidFill>
                <a:effectLst/>
                <a:latin typeface="+mn-lt"/>
                <a:ea typeface="+mn-ea"/>
                <a:cs typeface="+mn-cs"/>
              </a:rPr>
              <a:t> und </a:t>
            </a:r>
            <a:r>
              <a:rPr lang="en-US" sz="1200" i="0" kern="1200" baseline="0" dirty="0" err="1" smtClean="0">
                <a:solidFill>
                  <a:schemeClr val="tx1"/>
                </a:solidFill>
                <a:effectLst/>
                <a:latin typeface="+mn-lt"/>
                <a:ea typeface="+mn-ea"/>
                <a:cs typeface="+mn-cs"/>
              </a:rPr>
              <a:t>logisch</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ist</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auch</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bekannte</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Gäste</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zu</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haben</a:t>
            </a:r>
            <a:r>
              <a:rPr lang="en-US" sz="1200" i="0" kern="1200" dirty="0" smtClean="0">
                <a:solidFill>
                  <a:schemeClr val="tx1"/>
                </a:solidFill>
                <a:effectLst/>
                <a:latin typeface="+mn-lt"/>
                <a:ea typeface="+mn-ea"/>
                <a:cs typeface="+mn-cs"/>
              </a:rPr>
              <a:t>.</a:t>
            </a:r>
            <a:endParaRPr lang="en-US" sz="120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i="0" kern="1200" dirty="0" err="1" smtClean="0">
                <a:solidFill>
                  <a:schemeClr val="tx1"/>
                </a:solidFill>
                <a:effectLst/>
                <a:latin typeface="+mn-lt"/>
                <a:ea typeface="+mn-ea"/>
                <a:cs typeface="+mn-cs"/>
              </a:rPr>
              <a:t>Nehmen</a:t>
            </a:r>
            <a:r>
              <a:rPr lang="en-US" sz="1200" i="0" kern="1200" dirty="0" smtClean="0">
                <a:solidFill>
                  <a:schemeClr val="tx1"/>
                </a:solidFill>
                <a:effectLst/>
                <a:latin typeface="+mn-lt"/>
                <a:ea typeface="+mn-ea"/>
                <a:cs typeface="+mn-cs"/>
              </a:rPr>
              <a:t> </a:t>
            </a:r>
            <a:r>
              <a:rPr lang="en-US" sz="1200" i="0" kern="1200" dirty="0" err="1" smtClean="0">
                <a:solidFill>
                  <a:schemeClr val="tx1"/>
                </a:solidFill>
                <a:effectLst/>
                <a:latin typeface="+mn-lt"/>
                <a:ea typeface="+mn-ea"/>
                <a:cs typeface="+mn-cs"/>
              </a:rPr>
              <a:t>Sie</a:t>
            </a:r>
            <a:r>
              <a:rPr lang="en-US" sz="1200" i="0" kern="1200" dirty="0" smtClean="0">
                <a:solidFill>
                  <a:schemeClr val="tx1"/>
                </a:solidFill>
                <a:effectLst/>
                <a:latin typeface="+mn-lt"/>
                <a:ea typeface="+mn-ea"/>
                <a:cs typeface="+mn-cs"/>
              </a:rPr>
              <a:t> </a:t>
            </a:r>
            <a:r>
              <a:rPr lang="en-US" sz="1200" i="0" kern="1200" dirty="0" err="1" smtClean="0">
                <a:solidFill>
                  <a:schemeClr val="tx1"/>
                </a:solidFill>
                <a:effectLst/>
                <a:latin typeface="+mn-lt"/>
                <a:ea typeface="+mn-ea"/>
                <a:cs typeface="+mn-cs"/>
              </a:rPr>
              <a:t>passende</a:t>
            </a:r>
            <a:r>
              <a:rPr lang="en-US" sz="1200" i="0" kern="1200" dirty="0" smtClean="0">
                <a:solidFill>
                  <a:schemeClr val="tx1"/>
                </a:solidFill>
                <a:effectLst/>
                <a:latin typeface="+mn-lt"/>
                <a:ea typeface="+mn-ea"/>
                <a:cs typeface="+mn-cs"/>
              </a:rPr>
              <a:t> Partner. </a:t>
            </a:r>
            <a:r>
              <a:rPr lang="en-US" sz="1200" i="0" kern="1200" dirty="0" err="1" smtClean="0">
                <a:solidFill>
                  <a:schemeClr val="tx1"/>
                </a:solidFill>
                <a:effectLst/>
                <a:latin typeface="+mn-lt"/>
                <a:ea typeface="+mn-ea"/>
                <a:cs typeface="+mn-cs"/>
              </a:rPr>
              <a:t>Suchen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Sie</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Kreateure</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aus</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Ihrem</a:t>
            </a:r>
            <a:r>
              <a:rPr lang="en-US" sz="1200" i="0" kern="1200" baseline="0" dirty="0" smtClean="0">
                <a:solidFill>
                  <a:schemeClr val="tx1"/>
                </a:solidFill>
                <a:effectLst/>
                <a:latin typeface="+mn-lt"/>
                <a:ea typeface="+mn-ea"/>
                <a:cs typeface="+mn-cs"/>
              </a:rPr>
              <a:t> Genre </a:t>
            </a:r>
            <a:r>
              <a:rPr lang="en-US" sz="1200" i="0" kern="1200" baseline="0" dirty="0" err="1" smtClean="0">
                <a:solidFill>
                  <a:schemeClr val="tx1"/>
                </a:solidFill>
                <a:effectLst/>
                <a:latin typeface="+mn-lt"/>
                <a:ea typeface="+mn-ea"/>
                <a:cs typeface="+mn-cs"/>
              </a:rPr>
              <a:t>oder</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Nische</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mit</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ähnlichen</a:t>
            </a:r>
            <a:r>
              <a:rPr lang="en-US" sz="1200" i="0" kern="1200" baseline="0" dirty="0" smtClean="0">
                <a:solidFill>
                  <a:schemeClr val="tx1"/>
                </a:solidFill>
                <a:effectLst/>
                <a:latin typeface="+mn-lt"/>
                <a:ea typeface="+mn-ea"/>
                <a:cs typeface="+mn-cs"/>
              </a:rPr>
              <a:t> </a:t>
            </a:r>
            <a:r>
              <a:rPr lang="en-US" sz="1200" i="0" kern="1200" baseline="0" dirty="0" err="1" smtClean="0">
                <a:solidFill>
                  <a:schemeClr val="tx1"/>
                </a:solidFill>
                <a:effectLst/>
                <a:latin typeface="+mn-lt"/>
                <a:ea typeface="+mn-ea"/>
                <a:cs typeface="+mn-cs"/>
              </a:rPr>
              <a:t>Abonnentenzahlen</a:t>
            </a:r>
            <a:r>
              <a:rPr lang="en-US" sz="1200" i="0" kern="1200" dirty="0" smtClean="0">
                <a:solidFill>
                  <a:schemeClr val="tx1"/>
                </a:solidFill>
                <a:effectLst/>
                <a:latin typeface="+mn-lt"/>
                <a:ea typeface="+mn-ea"/>
                <a:cs typeface="+mn-cs"/>
              </a:rPr>
              <a:t>.</a:t>
            </a:r>
            <a:r>
              <a:rPr lang="en-US" sz="1200" i="0" kern="1200" dirty="0">
                <a:solidFill>
                  <a:schemeClr val="tx1"/>
                </a:solidFill>
                <a:effectLst/>
                <a:latin typeface="+mn-lt"/>
                <a:ea typeface="+mn-ea"/>
                <a:cs typeface="+mn-cs"/>
              </a:rPr>
              <a:t/>
            </a:r>
            <a:br>
              <a:rPr lang="en-US" sz="1200" i="0" kern="1200" dirty="0">
                <a:solidFill>
                  <a:schemeClr val="tx1"/>
                </a:solidFill>
                <a:effectLst/>
                <a:latin typeface="+mn-lt"/>
                <a:ea typeface="+mn-ea"/>
                <a:cs typeface="+mn-cs"/>
              </a:rPr>
            </a:br>
            <a:endParaRPr lang="en-US" sz="1000" dirty="0"/>
          </a:p>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89</a:t>
            </a:fld>
            <a:endParaRPr lang="nl-NL"/>
          </a:p>
        </p:txBody>
      </p:sp>
    </p:spTree>
    <p:extLst>
      <p:ext uri="{BB962C8B-B14F-4D97-AF65-F5344CB8AC3E}">
        <p14:creationId xmlns:p14="http://schemas.microsoft.com/office/powerpoint/2010/main" xmlns="" val="311009022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000" noProof="0" dirty="0" smtClean="0">
                <a:latin typeface="+mn-lt"/>
              </a:rPr>
              <a:t>Reflektieren Sie in Zweiergruppen </a:t>
            </a:r>
            <a:r>
              <a:rPr lang="de-DE" sz="1000" baseline="0" noProof="0" dirty="0" smtClean="0">
                <a:latin typeface="+mn-lt"/>
              </a:rPr>
              <a:t>über die Qualität Ihrer Organisation in Bezug auf Ihre CA-Narrative</a:t>
            </a:r>
            <a:r>
              <a:rPr lang="de-DE" sz="1000" noProof="0" dirty="0" smtClean="0">
                <a:latin typeface="+mn-lt"/>
              </a:rPr>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latin typeface="+mn-lt"/>
              </a:rPr>
              <a:t>Welche neuen Einblicke haben Sie heute erhalten?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latin typeface="+mn-lt"/>
              </a:rPr>
              <a:t>Wie werden Sie dieses</a:t>
            </a:r>
            <a:r>
              <a:rPr lang="de-DE" sz="1000" baseline="0" noProof="0" dirty="0" smtClean="0">
                <a:latin typeface="+mn-lt"/>
              </a:rPr>
              <a:t> neue Wissen nutzen? </a:t>
            </a:r>
            <a:endParaRPr lang="de-DE" sz="1000" noProof="0" dirty="0" smtClean="0">
              <a:latin typeface="+mn-l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latin typeface="+mn-lt"/>
              </a:rPr>
              <a:t>Sind Sie ausgerüstet,</a:t>
            </a:r>
            <a:r>
              <a:rPr lang="de-DE" sz="1000" baseline="0" noProof="0" dirty="0" smtClean="0">
                <a:latin typeface="+mn-lt"/>
              </a:rPr>
              <a:t> um selber mit der Entwicklung einer wirksamen Online-Kampagne zu beginnen</a:t>
            </a:r>
            <a:r>
              <a:rPr lang="de-DE" sz="1000" noProof="0" dirty="0" smtClean="0">
                <a:latin typeface="+mn-lt"/>
              </a:rPr>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latin typeface="+mn-lt"/>
              </a:rPr>
              <a:t>Wovon </a:t>
            </a:r>
            <a:r>
              <a:rPr lang="de-DE" sz="1000" baseline="0" noProof="0" dirty="0" smtClean="0">
                <a:latin typeface="+mn-lt"/>
              </a:rPr>
              <a:t>benötigen Sie mehr</a:t>
            </a:r>
            <a:r>
              <a:rPr lang="de-DE" sz="1000" noProof="0" dirty="0" smtClean="0">
                <a:latin typeface="+mn-lt"/>
              </a:rPr>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latin typeface="+mn-lt"/>
              </a:rPr>
              <a:t>Wer kann Ihnen dabei</a:t>
            </a:r>
            <a:r>
              <a:rPr lang="de-DE" sz="1000" baseline="0" noProof="0" dirty="0" smtClean="0">
                <a:latin typeface="+mn-lt"/>
              </a:rPr>
              <a:t> helfen</a:t>
            </a:r>
            <a:r>
              <a:rPr lang="de-DE" sz="1000" noProof="0" dirty="0" smtClean="0">
                <a:latin typeface="+mn-lt"/>
              </a:rPr>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000" noProof="0" dirty="0" smtClean="0">
              <a:latin typeface="+mn-l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noProof="0" dirty="0" smtClean="0">
                <a:latin typeface="+mn-lt"/>
              </a:rPr>
              <a:t>Sie können anhand einer einfachen</a:t>
            </a:r>
            <a:r>
              <a:rPr lang="de-DE" sz="1000" baseline="0" noProof="0" dirty="0" smtClean="0">
                <a:latin typeface="+mn-lt"/>
              </a:rPr>
              <a:t> SWOT-Analyse analysieren, welche externe Expertise für Ihre Organisation nützlich sein kann.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000" baseline="0" noProof="0" dirty="0" smtClean="0">
                <a:latin typeface="+mn-lt"/>
              </a:rPr>
              <a:t>Dies ist ein Startpunkt, um potentielle Partner zu suchen. Sie können an andere CSO oder auch etwa an Werbeagenturen denken.</a:t>
            </a:r>
            <a:endParaRPr lang="de-DE" sz="1000" noProof="0" dirty="0" smtClean="0">
              <a:latin typeface="+mn-lt"/>
            </a:endParaRPr>
          </a:p>
          <a:p>
            <a:pPr marL="0" indent="0">
              <a:buFont typeface="Arial" panose="020B0604020202020204" pitchFamily="34" charset="0"/>
              <a:buNone/>
            </a:pPr>
            <a:endParaRPr lang="de-DE" sz="1000" noProof="0" dirty="0">
              <a:latin typeface="+mn-lt"/>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90</a:t>
            </a:fld>
            <a:endParaRPr lang="nl-NL"/>
          </a:p>
        </p:txBody>
      </p:sp>
    </p:spTree>
    <p:extLst>
      <p:ext uri="{BB962C8B-B14F-4D97-AF65-F5344CB8AC3E}">
        <p14:creationId xmlns:p14="http://schemas.microsoft.com/office/powerpoint/2010/main" xmlns="" val="25518600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91</a:t>
            </a:fld>
            <a:endParaRPr lang="nl-NL"/>
          </a:p>
        </p:txBody>
      </p:sp>
    </p:spTree>
    <p:extLst>
      <p:ext uri="{BB962C8B-B14F-4D97-AF65-F5344CB8AC3E}">
        <p14:creationId xmlns:p14="http://schemas.microsoft.com/office/powerpoint/2010/main" xmlns="" val="29655782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92</a:t>
            </a:fld>
            <a:endParaRPr lang="nl-NL"/>
          </a:p>
        </p:txBody>
      </p:sp>
    </p:spTree>
    <p:extLst>
      <p:ext uri="{BB962C8B-B14F-4D97-AF65-F5344CB8AC3E}">
        <p14:creationId xmlns:p14="http://schemas.microsoft.com/office/powerpoint/2010/main" xmlns="" val="36442130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93</a:t>
            </a:fld>
            <a:endParaRPr lang="nl-NL"/>
          </a:p>
        </p:txBody>
      </p:sp>
    </p:spTree>
    <p:extLst>
      <p:ext uri="{BB962C8B-B14F-4D97-AF65-F5344CB8AC3E}">
        <p14:creationId xmlns:p14="http://schemas.microsoft.com/office/powerpoint/2010/main" xmlns="" val="10990925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000" b="1" kern="1200" dirty="0">
                <a:solidFill>
                  <a:schemeClr val="tx1"/>
                </a:solidFill>
                <a:effectLst/>
                <a:latin typeface="+mn-lt"/>
                <a:ea typeface="+mn-ea"/>
                <a:cs typeface="+mn-cs"/>
              </a:rPr>
              <a:t>SWOT (Strengths, Weaknesses, Opportunities, Threats) </a:t>
            </a:r>
            <a:r>
              <a:rPr lang="nl-NL" sz="1000" b="1" kern="1200" dirty="0" smtClean="0">
                <a:solidFill>
                  <a:schemeClr val="tx1"/>
                </a:solidFill>
                <a:effectLst/>
                <a:latin typeface="+mn-lt"/>
                <a:ea typeface="+mn-ea"/>
                <a:cs typeface="+mn-cs"/>
              </a:rPr>
              <a:t>testet jeden Aktionsplan</a:t>
            </a:r>
            <a:endParaRPr lang="nl-NL" sz="10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000" kern="1200" dirty="0" smtClean="0">
                <a:solidFill>
                  <a:schemeClr val="tx1"/>
                </a:solidFill>
                <a:effectLst/>
                <a:latin typeface="+mn-lt"/>
                <a:ea typeface="+mn-ea"/>
                <a:cs typeface="+mn-cs"/>
              </a:rPr>
              <a:t>Am Ende des Tages</a:t>
            </a:r>
            <a:r>
              <a:rPr lang="nl-NL" sz="1000" kern="1200" baseline="0" dirty="0" smtClean="0">
                <a:solidFill>
                  <a:schemeClr val="tx1"/>
                </a:solidFill>
                <a:effectLst/>
                <a:latin typeface="+mn-lt"/>
                <a:ea typeface="+mn-ea"/>
                <a:cs typeface="+mn-cs"/>
              </a:rPr>
              <a:t> könnten Sie </a:t>
            </a:r>
            <a:r>
              <a:rPr lang="nl-NL" sz="1000" kern="1200" baseline="0" dirty="0" smtClean="0">
                <a:solidFill>
                  <a:schemeClr val="tx1"/>
                </a:solidFill>
                <a:effectLst/>
                <a:latin typeface="+mn-lt"/>
                <a:ea typeface="+mn-ea"/>
                <a:cs typeface="+mn-cs"/>
              </a:rPr>
              <a:t>den Teilnehmern kurz die Gelegenheit geben, </a:t>
            </a:r>
            <a:r>
              <a:rPr lang="nl-NL" sz="1000" kern="1200" baseline="0" dirty="0" smtClean="0">
                <a:solidFill>
                  <a:schemeClr val="tx1"/>
                </a:solidFill>
                <a:effectLst/>
                <a:latin typeface="+mn-lt"/>
                <a:ea typeface="+mn-ea"/>
                <a:cs typeface="+mn-cs"/>
              </a:rPr>
              <a:t>ihre Aktionspläne </a:t>
            </a:r>
            <a:r>
              <a:rPr lang="nl-NL" sz="1000" kern="1200" baseline="0" dirty="0" smtClean="0">
                <a:solidFill>
                  <a:schemeClr val="tx1"/>
                </a:solidFill>
                <a:effectLst/>
                <a:latin typeface="+mn-lt"/>
                <a:ea typeface="+mn-ea"/>
                <a:cs typeface="+mn-cs"/>
              </a:rPr>
              <a:t>vorzustellen</a:t>
            </a:r>
            <a:r>
              <a:rPr lang="nl-NL" sz="1000" kern="1200" dirty="0" smtClean="0">
                <a:solidFill>
                  <a:schemeClr val="tx1"/>
                </a:solidFill>
                <a:effectLst/>
                <a:latin typeface="+mn-lt"/>
                <a:ea typeface="+mn-ea"/>
                <a:cs typeface="+mn-cs"/>
              </a:rPr>
              <a:t>. Das Publikum und die Schulungsexperten</a:t>
            </a:r>
            <a:r>
              <a:rPr lang="nl-NL" sz="1000" kern="1200" baseline="0" dirty="0" smtClean="0">
                <a:solidFill>
                  <a:schemeClr val="tx1"/>
                </a:solidFill>
                <a:effectLst/>
                <a:latin typeface="+mn-lt"/>
                <a:ea typeface="+mn-ea"/>
                <a:cs typeface="+mn-cs"/>
              </a:rPr>
              <a:t> haben ihren </a:t>
            </a:r>
            <a:r>
              <a:rPr lang="nl-NL" sz="1000" kern="1200" dirty="0" smtClean="0">
                <a:solidFill>
                  <a:schemeClr val="tx1"/>
                </a:solidFill>
                <a:effectLst/>
                <a:latin typeface="+mn-lt"/>
                <a:ea typeface="+mn-ea"/>
                <a:cs typeface="+mn-cs"/>
              </a:rPr>
              <a:t>SWOT-Hut </a:t>
            </a:r>
            <a:r>
              <a:rPr lang="nl-NL" sz="1000" kern="1200" dirty="0" smtClean="0">
                <a:solidFill>
                  <a:schemeClr val="tx1"/>
                </a:solidFill>
                <a:effectLst/>
                <a:latin typeface="+mn-lt"/>
                <a:ea typeface="+mn-ea"/>
                <a:cs typeface="+mn-cs"/>
              </a:rPr>
              <a:t>auf und </a:t>
            </a:r>
            <a:r>
              <a:rPr lang="nl-NL" sz="1000" kern="1200" dirty="0" smtClean="0">
                <a:solidFill>
                  <a:schemeClr val="tx1"/>
                </a:solidFill>
                <a:effectLst/>
                <a:latin typeface="+mn-lt"/>
                <a:ea typeface="+mn-ea"/>
                <a:cs typeface="+mn-cs"/>
              </a:rPr>
              <a:t>kommentieren </a:t>
            </a:r>
            <a:r>
              <a:rPr lang="nl-NL" sz="1000" kern="1200" dirty="0" smtClean="0">
                <a:solidFill>
                  <a:schemeClr val="tx1"/>
                </a:solidFill>
                <a:effectLst/>
                <a:latin typeface="+mn-lt"/>
                <a:ea typeface="+mn-ea"/>
                <a:cs typeface="+mn-cs"/>
              </a:rPr>
              <a:t>die </a:t>
            </a:r>
            <a:r>
              <a:rPr lang="nl-NL" sz="1000" kern="1200" dirty="0" smtClean="0">
                <a:solidFill>
                  <a:schemeClr val="tx1"/>
                </a:solidFill>
                <a:effectLst/>
                <a:latin typeface="+mn-lt"/>
                <a:ea typeface="+mn-ea"/>
                <a:cs typeface="+mn-cs"/>
              </a:rPr>
              <a:t>Stärken</a:t>
            </a:r>
            <a:r>
              <a:rPr lang="nl-NL" sz="1000" kern="1200" baseline="0" dirty="0" smtClean="0">
                <a:solidFill>
                  <a:schemeClr val="tx1"/>
                </a:solidFill>
                <a:effectLst/>
                <a:latin typeface="+mn-lt"/>
                <a:ea typeface="+mn-ea"/>
                <a:cs typeface="+mn-cs"/>
              </a:rPr>
              <a:t> und Schwächen des Plans, welche Gelegenheiten vorgestellt werden, etwa ein bevorstehendes lokales Ereignis, das man nutzen könnte (etwa ein </a:t>
            </a:r>
            <a:r>
              <a:rPr lang="nl-NL" sz="1000" kern="1200" baseline="0" dirty="0" smtClean="0">
                <a:solidFill>
                  <a:schemeClr val="tx1"/>
                </a:solidFill>
                <a:effectLst/>
                <a:latin typeface="+mn-lt"/>
                <a:ea typeface="+mn-ea"/>
                <a:cs typeface="+mn-cs"/>
              </a:rPr>
              <a:t>kirchlicher </a:t>
            </a:r>
            <a:r>
              <a:rPr lang="nl-NL" sz="1000" kern="1200" baseline="0" dirty="0" smtClean="0">
                <a:solidFill>
                  <a:schemeClr val="tx1"/>
                </a:solidFill>
                <a:effectLst/>
                <a:latin typeface="+mn-lt"/>
                <a:ea typeface="+mn-ea"/>
                <a:cs typeface="+mn-cs"/>
              </a:rPr>
              <a:t>Feiertag)</a:t>
            </a:r>
            <a:r>
              <a:rPr lang="nl-NL" sz="1000" kern="1200" dirty="0" smtClean="0">
                <a:solidFill>
                  <a:schemeClr val="tx1"/>
                </a:solidFill>
                <a:effectLst/>
                <a:latin typeface="+mn-lt"/>
                <a:ea typeface="+mn-ea"/>
                <a:cs typeface="+mn-cs"/>
              </a:rPr>
              <a:t>, welche Finanzierungstöpfe</a:t>
            </a:r>
            <a:r>
              <a:rPr lang="nl-NL" sz="1000" kern="1200" baseline="0" dirty="0" smtClean="0">
                <a:solidFill>
                  <a:schemeClr val="tx1"/>
                </a:solidFill>
                <a:effectLst/>
                <a:latin typeface="+mn-lt"/>
                <a:ea typeface="+mn-ea"/>
                <a:cs typeface="+mn-cs"/>
              </a:rPr>
              <a:t> genutzt werden könnten, welche kostenlosen Onlinewerkzeuge, Verbindungen zum Privatsektor genutzt werden könnten</a:t>
            </a:r>
            <a:r>
              <a:rPr lang="nl-NL" sz="1000" kern="1200" dirty="0" smtClean="0">
                <a:solidFill>
                  <a:schemeClr val="tx1"/>
                </a:solidFill>
                <a:effectLst/>
                <a:latin typeface="+mn-lt"/>
                <a:ea typeface="+mn-ea"/>
                <a:cs typeface="+mn-cs"/>
              </a:rPr>
              <a:t>.  Bedrohungen – z</a:t>
            </a:r>
            <a:r>
              <a:rPr lang="nl-NL" sz="1000" kern="1200" dirty="0" smtClean="0">
                <a:solidFill>
                  <a:schemeClr val="tx1"/>
                </a:solidFill>
                <a:effectLst/>
                <a:latin typeface="+mn-lt"/>
                <a:ea typeface="+mn-ea"/>
                <a:cs typeface="+mn-cs"/>
              </a:rPr>
              <a:t>. B</a:t>
            </a:r>
            <a:r>
              <a:rPr lang="nl-NL" sz="1000" kern="1200" dirty="0" smtClean="0">
                <a:solidFill>
                  <a:schemeClr val="tx1"/>
                </a:solidFill>
                <a:effectLst/>
                <a:latin typeface="+mn-lt"/>
                <a:ea typeface="+mn-ea"/>
                <a:cs typeface="+mn-cs"/>
              </a:rPr>
              <a:t>. </a:t>
            </a:r>
            <a:r>
              <a:rPr lang="nl-NL" sz="1000" kern="1200" dirty="0" smtClean="0">
                <a:solidFill>
                  <a:schemeClr val="tx1"/>
                </a:solidFill>
                <a:effectLst/>
                <a:latin typeface="+mn-lt"/>
                <a:ea typeface="+mn-ea"/>
                <a:cs typeface="+mn-cs"/>
              </a:rPr>
              <a:t>ob </a:t>
            </a:r>
            <a:r>
              <a:rPr lang="nl-NL" sz="1000" kern="1200" dirty="0" smtClean="0">
                <a:solidFill>
                  <a:schemeClr val="tx1"/>
                </a:solidFill>
                <a:effectLst/>
                <a:latin typeface="+mn-lt"/>
                <a:ea typeface="+mn-ea"/>
                <a:cs typeface="+mn-cs"/>
              </a:rPr>
              <a:t>sich ein sinnvolles</a:t>
            </a:r>
            <a:r>
              <a:rPr lang="nl-NL" sz="1000" kern="1200" baseline="0" dirty="0" smtClean="0">
                <a:solidFill>
                  <a:schemeClr val="tx1"/>
                </a:solidFill>
                <a:effectLst/>
                <a:latin typeface="+mn-lt"/>
                <a:ea typeface="+mn-ea"/>
                <a:cs typeface="+mn-cs"/>
              </a:rPr>
              <a:t> Engagement findet, </a:t>
            </a:r>
            <a:r>
              <a:rPr lang="nl-NL" sz="1000" kern="1200" baseline="0" dirty="0" smtClean="0">
                <a:solidFill>
                  <a:schemeClr val="tx1"/>
                </a:solidFill>
                <a:effectLst/>
                <a:latin typeface="+mn-lt"/>
                <a:ea typeface="+mn-ea"/>
                <a:cs typeface="+mn-cs"/>
              </a:rPr>
              <a:t>finanzielle </a:t>
            </a:r>
            <a:r>
              <a:rPr lang="nl-NL" sz="1000" kern="1200" baseline="0" dirty="0" smtClean="0">
                <a:solidFill>
                  <a:schemeClr val="tx1"/>
                </a:solidFill>
                <a:effectLst/>
                <a:latin typeface="+mn-lt"/>
                <a:ea typeface="+mn-ea"/>
                <a:cs typeface="+mn-cs"/>
              </a:rPr>
              <a:t>Investitionen in die </a:t>
            </a:r>
            <a:r>
              <a:rPr lang="nl-NL" sz="1000" kern="1200" baseline="0" dirty="0" smtClean="0">
                <a:solidFill>
                  <a:schemeClr val="tx1"/>
                </a:solidFill>
                <a:effectLst/>
                <a:latin typeface="+mn-lt"/>
                <a:ea typeface="+mn-ea"/>
                <a:cs typeface="+mn-cs"/>
              </a:rPr>
              <a:t>Arbeit aufrechterhalten werden können, </a:t>
            </a:r>
            <a:r>
              <a:rPr lang="nl-NL" sz="1000" kern="1200" baseline="0" dirty="0" smtClean="0">
                <a:solidFill>
                  <a:schemeClr val="tx1"/>
                </a:solidFill>
                <a:effectLst/>
                <a:latin typeface="+mn-lt"/>
                <a:ea typeface="+mn-ea"/>
                <a:cs typeface="+mn-cs"/>
              </a:rPr>
              <a:t>CSO-Mitarbeiter an Bord </a:t>
            </a:r>
            <a:r>
              <a:rPr lang="nl-NL" sz="1000" kern="1200" baseline="0" dirty="0" smtClean="0">
                <a:solidFill>
                  <a:schemeClr val="tx1"/>
                </a:solidFill>
                <a:effectLst/>
                <a:latin typeface="+mn-lt"/>
                <a:ea typeface="+mn-ea"/>
                <a:cs typeface="+mn-cs"/>
              </a:rPr>
              <a:t>geholt werden können</a:t>
            </a:r>
            <a:r>
              <a:rPr lang="nl-NL" sz="1000" kern="1200" dirty="0" smtClean="0">
                <a:solidFill>
                  <a:schemeClr val="tx1"/>
                </a:solidFill>
                <a:effectLst/>
                <a:latin typeface="+mn-lt"/>
                <a:ea typeface="+mn-ea"/>
                <a:cs typeface="+mn-cs"/>
              </a:rPr>
              <a:t>.</a:t>
            </a:r>
            <a:endParaRPr lang="nl-NL"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94</a:t>
            </a:fld>
            <a:endParaRPr lang="nl-NL"/>
          </a:p>
        </p:txBody>
      </p:sp>
    </p:spTree>
    <p:extLst>
      <p:ext uri="{BB962C8B-B14F-4D97-AF65-F5344CB8AC3E}">
        <p14:creationId xmlns:p14="http://schemas.microsoft.com/office/powerpoint/2010/main" xmlns="" val="122779155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a:t>https://www.youtube.com/watch?feature=player_embedded&amp;v=YpKAtk5C0lM</a:t>
            </a:r>
          </a:p>
          <a:p>
            <a:endParaRPr lang="en-US" sz="1000"/>
          </a:p>
          <a:p>
            <a:r>
              <a:rPr lang="nl-NL" sz="1000"/>
              <a:t>https://www.youtube.com/nonprofits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96</a:t>
            </a:fld>
            <a:endParaRPr lang="nl-NL"/>
          </a:p>
        </p:txBody>
      </p:sp>
    </p:spTree>
    <p:extLst>
      <p:ext uri="{BB962C8B-B14F-4D97-AF65-F5344CB8AC3E}">
        <p14:creationId xmlns:p14="http://schemas.microsoft.com/office/powerpoint/2010/main" xmlns="" val="31653814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98</a:t>
            </a:fld>
            <a:endParaRPr lang="nl-NL"/>
          </a:p>
        </p:txBody>
      </p:sp>
    </p:spTree>
    <p:extLst>
      <p:ext uri="{BB962C8B-B14F-4D97-AF65-F5344CB8AC3E}">
        <p14:creationId xmlns:p14="http://schemas.microsoft.com/office/powerpoint/2010/main" xmlns="" val="30881457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smtClean="0"/>
              <a:t>Diese</a:t>
            </a:r>
            <a:r>
              <a:rPr lang="en-US" sz="1000" baseline="0" smtClean="0"/>
              <a:t> Liste mit Links zu Handbüchern und Tutorien wird im Wordformat an alle Teilnehmer verschickt.</a:t>
            </a:r>
            <a:endParaRPr lang="nl-NL"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99</a:t>
            </a:fld>
            <a:endParaRPr lang="nl-NL"/>
          </a:p>
        </p:txBody>
      </p:sp>
    </p:spTree>
    <p:extLst>
      <p:ext uri="{BB962C8B-B14F-4D97-AF65-F5344CB8AC3E}">
        <p14:creationId xmlns:p14="http://schemas.microsoft.com/office/powerpoint/2010/main" xmlns="" val="41380415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en-US" sz="1000" u="sng">
                <a:hlinkClick r:id="rId3"/>
              </a:rPr>
              <a:t>http://www.strategicdialogue.org/wp-content/uploads/2016/06/OCCI-Counterspeech-Information-Pack-English.pdf</a:t>
            </a:r>
            <a:endParaRPr lang="nl-NL" sz="1000"/>
          </a:p>
          <a:p>
            <a:endParaRPr lang="nl-NL"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100</a:t>
            </a:fld>
            <a:endParaRPr lang="nl-NL"/>
          </a:p>
        </p:txBody>
      </p:sp>
    </p:spTree>
    <p:extLst>
      <p:ext uri="{BB962C8B-B14F-4D97-AF65-F5344CB8AC3E}">
        <p14:creationId xmlns:p14="http://schemas.microsoft.com/office/powerpoint/2010/main" xmlns="" val="879468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dirty="0" err="1" smtClean="0"/>
              <a:t>Frage</a:t>
            </a:r>
            <a:r>
              <a:rPr lang="en-US" sz="1000" b="1" dirty="0" smtClean="0"/>
              <a:t> an die </a:t>
            </a:r>
            <a:r>
              <a:rPr lang="en-US" sz="1000" b="1" dirty="0" err="1" smtClean="0"/>
              <a:t>Teilnehmer</a:t>
            </a:r>
            <a:r>
              <a:rPr lang="en-US" sz="1000" b="1" dirty="0" smtClean="0"/>
              <a:t>:</a:t>
            </a:r>
            <a:r>
              <a:rPr lang="en-US" sz="1000" b="1" baseline="0" dirty="0" smtClean="0"/>
              <a:t> </a:t>
            </a:r>
            <a:r>
              <a:rPr lang="en-US" sz="1000" b="1" baseline="0" dirty="0" err="1" smtClean="0"/>
              <a:t>Wie</a:t>
            </a:r>
            <a:r>
              <a:rPr lang="en-US" sz="1000" b="1" baseline="0" dirty="0" smtClean="0"/>
              <a:t> </a:t>
            </a:r>
            <a:r>
              <a:rPr lang="en-US" sz="1000" b="1" baseline="0" dirty="0" err="1" smtClean="0"/>
              <a:t>viele</a:t>
            </a:r>
            <a:r>
              <a:rPr lang="en-US" sz="1000" b="1" baseline="0" dirty="0" smtClean="0"/>
              <a:t> </a:t>
            </a:r>
            <a:r>
              <a:rPr lang="en-US" sz="1000" b="1" baseline="0" dirty="0" err="1" smtClean="0"/>
              <a:t>Youtube-Kanäle</a:t>
            </a:r>
            <a:r>
              <a:rPr lang="en-US" sz="1000" b="1" baseline="0" dirty="0" smtClean="0"/>
              <a:t> </a:t>
            </a:r>
            <a:r>
              <a:rPr lang="en-US" sz="1000" b="1" baseline="0" dirty="0" err="1" smtClean="0"/>
              <a:t>haben</a:t>
            </a:r>
            <a:r>
              <a:rPr lang="en-US" sz="1000" b="1" baseline="0" dirty="0" smtClean="0"/>
              <a:t> </a:t>
            </a:r>
            <a:r>
              <a:rPr lang="en-US" sz="1000" b="1" baseline="0" dirty="0" err="1" smtClean="0"/>
              <a:t>Sie</a:t>
            </a:r>
            <a:r>
              <a:rPr lang="en-US" sz="1000" b="1" baseline="0" dirty="0" smtClean="0"/>
              <a:t> </a:t>
            </a:r>
            <a:r>
              <a:rPr lang="en-US" sz="1000" b="1" baseline="0" dirty="0" err="1" smtClean="0"/>
              <a:t>abonniert</a:t>
            </a:r>
            <a:r>
              <a:rPr lang="en-US" sz="1000" b="1" baseline="0" dirty="0" smtClean="0"/>
              <a:t>? </a:t>
            </a:r>
            <a:r>
              <a:rPr lang="en-US" sz="1000" b="1" baseline="0" dirty="0" err="1" smtClean="0"/>
              <a:t>Welche</a:t>
            </a:r>
            <a:r>
              <a:rPr lang="en-US" sz="1000" b="1" baseline="0" dirty="0" smtClean="0"/>
              <a:t> </a:t>
            </a:r>
            <a:r>
              <a:rPr lang="en-US" sz="1000" b="1" baseline="0" dirty="0" err="1" smtClean="0"/>
              <a:t>Filme</a:t>
            </a:r>
            <a:r>
              <a:rPr lang="en-US" sz="1000" b="1" baseline="0" dirty="0" smtClean="0"/>
              <a:t> </a:t>
            </a:r>
            <a:r>
              <a:rPr lang="en-US" sz="1000" b="1" baseline="0" dirty="0" err="1" smtClean="0"/>
              <a:t>schauen</a:t>
            </a:r>
            <a:r>
              <a:rPr lang="en-US" sz="1000" b="1" baseline="0" dirty="0" smtClean="0"/>
              <a:t> </a:t>
            </a:r>
            <a:r>
              <a:rPr lang="en-US" sz="1000" b="1" baseline="0" dirty="0" err="1" smtClean="0"/>
              <a:t>Sie</a:t>
            </a:r>
            <a:r>
              <a:rPr lang="en-US" sz="1000" b="1" baseline="0" dirty="0" smtClean="0"/>
              <a:t> </a:t>
            </a:r>
            <a:r>
              <a:rPr lang="en-US" sz="1000" b="1" baseline="0" dirty="0" err="1" smtClean="0"/>
              <a:t>dort</a:t>
            </a:r>
            <a:r>
              <a:rPr lang="en-US" sz="1000" b="1" baseline="0" dirty="0" smtClean="0"/>
              <a:t> am </a:t>
            </a:r>
            <a:r>
              <a:rPr lang="en-US" sz="1000" b="1" baseline="0" dirty="0" err="1" smtClean="0"/>
              <a:t>liebsten</a:t>
            </a:r>
            <a:r>
              <a:rPr lang="en-US" sz="1000" b="1" baseline="0" dirty="0" smtClean="0"/>
              <a:t>?</a:t>
            </a:r>
            <a:endParaRPr lang="en-US" sz="1000" b="1" baseline="0" dirty="0"/>
          </a:p>
          <a:p>
            <a:endParaRPr lang="en-US" sz="1000" dirty="0"/>
          </a:p>
          <a:p>
            <a:r>
              <a:rPr lang="en-US" sz="1000" dirty="0"/>
              <a:t>YouTube </a:t>
            </a:r>
            <a:r>
              <a:rPr lang="en-US" sz="1000" dirty="0" err="1" smtClean="0"/>
              <a:t>ist</a:t>
            </a:r>
            <a:r>
              <a:rPr lang="en-US" sz="1000" dirty="0" smtClean="0"/>
              <a:t> die</a:t>
            </a:r>
            <a:r>
              <a:rPr lang="en-US" sz="1000" baseline="0" dirty="0" smtClean="0"/>
              <a:t> </a:t>
            </a:r>
            <a:r>
              <a:rPr lang="en-US" sz="1000" baseline="0" dirty="0" err="1" smtClean="0"/>
              <a:t>zweitgrößte</a:t>
            </a:r>
            <a:r>
              <a:rPr lang="en-US" sz="1000" baseline="0" dirty="0" smtClean="0"/>
              <a:t> </a:t>
            </a:r>
            <a:r>
              <a:rPr lang="en-US" sz="1000" dirty="0" smtClean="0"/>
              <a:t>Social Media-</a:t>
            </a:r>
            <a:r>
              <a:rPr lang="en-US" sz="1000" dirty="0" err="1" smtClean="0"/>
              <a:t>Plattform</a:t>
            </a:r>
            <a:r>
              <a:rPr lang="en-US" sz="1000" dirty="0" smtClean="0"/>
              <a:t> </a:t>
            </a:r>
            <a:r>
              <a:rPr lang="en-US" sz="1000" dirty="0" err="1" smtClean="0"/>
              <a:t>der</a:t>
            </a:r>
            <a:r>
              <a:rPr lang="en-US" sz="1000" dirty="0" smtClean="0"/>
              <a:t> Welt. Dort</a:t>
            </a:r>
            <a:r>
              <a:rPr lang="en-US" sz="1000" baseline="0" dirty="0" smtClean="0"/>
              <a:t> </a:t>
            </a:r>
            <a:r>
              <a:rPr lang="en-US" sz="1000" baseline="0" dirty="0" err="1" smtClean="0"/>
              <a:t>suchen</a:t>
            </a:r>
            <a:r>
              <a:rPr lang="en-US" sz="1000" baseline="0" dirty="0" smtClean="0"/>
              <a:t> die </a:t>
            </a:r>
            <a:r>
              <a:rPr lang="en-US" sz="1000" baseline="0" dirty="0" err="1" smtClean="0"/>
              <a:t>Leute</a:t>
            </a:r>
            <a:r>
              <a:rPr lang="en-US" sz="1000" baseline="0" dirty="0" smtClean="0"/>
              <a:t>, </a:t>
            </a:r>
            <a:r>
              <a:rPr lang="en-US" sz="1000" baseline="0" dirty="0" err="1" smtClean="0"/>
              <a:t>wenn</a:t>
            </a:r>
            <a:r>
              <a:rPr lang="en-US" sz="1000" baseline="0" dirty="0" smtClean="0"/>
              <a:t> </a:t>
            </a:r>
            <a:r>
              <a:rPr lang="en-US" sz="1000" baseline="0" dirty="0" err="1" smtClean="0"/>
              <a:t>sie</a:t>
            </a:r>
            <a:r>
              <a:rPr lang="en-US" sz="1000" baseline="0" dirty="0" smtClean="0"/>
              <a:t> </a:t>
            </a:r>
            <a:r>
              <a:rPr lang="en-US" sz="1000" baseline="0" dirty="0" err="1" smtClean="0"/>
              <a:t>nach</a:t>
            </a:r>
            <a:r>
              <a:rPr lang="en-US" sz="1000" baseline="0" dirty="0" smtClean="0"/>
              <a:t> </a:t>
            </a:r>
            <a:r>
              <a:rPr lang="en-US" sz="1000" baseline="0" dirty="0" err="1" smtClean="0"/>
              <a:t>extremistischen</a:t>
            </a:r>
            <a:r>
              <a:rPr lang="en-US" sz="1000" baseline="0" dirty="0" smtClean="0"/>
              <a:t> </a:t>
            </a:r>
            <a:r>
              <a:rPr lang="en-US" sz="1000" baseline="0" dirty="0" err="1" smtClean="0"/>
              <a:t>Inhalten</a:t>
            </a:r>
            <a:r>
              <a:rPr lang="en-US" sz="1000" baseline="0" dirty="0" smtClean="0"/>
              <a:t> </a:t>
            </a:r>
            <a:r>
              <a:rPr lang="en-US" sz="1000" baseline="0" dirty="0" err="1" smtClean="0"/>
              <a:t>Ausschau</a:t>
            </a:r>
            <a:r>
              <a:rPr lang="en-US" sz="1000" baseline="0" dirty="0" smtClean="0"/>
              <a:t> </a:t>
            </a:r>
            <a:r>
              <a:rPr lang="en-US" sz="1000" baseline="0" dirty="0" err="1" smtClean="0"/>
              <a:t>halten</a:t>
            </a:r>
            <a:r>
              <a:rPr lang="en-US" sz="1000" baseline="0" dirty="0" smtClean="0"/>
              <a:t>.</a:t>
            </a:r>
            <a:endParaRPr lang="en-US" sz="1000" baseline="0" dirty="0"/>
          </a:p>
          <a:p>
            <a:endParaRPr lang="en-US" sz="1000" dirty="0"/>
          </a:p>
          <a:p>
            <a:r>
              <a:rPr lang="en-US" sz="1000" dirty="0" err="1" smtClean="0"/>
              <a:t>Wenn</a:t>
            </a:r>
            <a:r>
              <a:rPr lang="en-US" sz="1000" dirty="0" smtClean="0"/>
              <a:t> </a:t>
            </a:r>
            <a:r>
              <a:rPr lang="en-US" sz="1000" dirty="0" err="1" smtClean="0"/>
              <a:t>Sie</a:t>
            </a:r>
            <a:r>
              <a:rPr lang="en-US" sz="1000" dirty="0" smtClean="0"/>
              <a:t> </a:t>
            </a:r>
            <a:r>
              <a:rPr lang="en-US" sz="1000" dirty="0" err="1" smtClean="0"/>
              <a:t>eine</a:t>
            </a:r>
            <a:r>
              <a:rPr lang="en-US" sz="1000" dirty="0" smtClean="0"/>
              <a:t> </a:t>
            </a:r>
            <a:r>
              <a:rPr lang="en-US" sz="1000" dirty="0" err="1" smtClean="0"/>
              <a:t>Bildungsinstitution</a:t>
            </a:r>
            <a:r>
              <a:rPr lang="en-US" sz="1000" dirty="0" smtClean="0"/>
              <a:t> </a:t>
            </a:r>
            <a:r>
              <a:rPr lang="en-US" sz="1000" dirty="0" err="1" smtClean="0"/>
              <a:t>vertreten</a:t>
            </a:r>
            <a:r>
              <a:rPr lang="en-US" sz="1000" dirty="0" smtClean="0"/>
              <a:t>: </a:t>
            </a:r>
            <a:r>
              <a:rPr lang="en-US" sz="1000" dirty="0" err="1" smtClean="0"/>
              <a:t>Wie</a:t>
            </a:r>
            <a:r>
              <a:rPr lang="en-US" sz="1000" dirty="0" smtClean="0"/>
              <a:t> </a:t>
            </a:r>
            <a:r>
              <a:rPr lang="en-US" sz="1000" dirty="0" err="1" smtClean="0"/>
              <a:t>erreichen</a:t>
            </a:r>
            <a:r>
              <a:rPr lang="en-US" sz="1000" baseline="0" dirty="0" smtClean="0"/>
              <a:t> </a:t>
            </a:r>
            <a:r>
              <a:rPr lang="en-US" sz="1000" baseline="0" dirty="0" err="1" smtClean="0"/>
              <a:t>Sie</a:t>
            </a:r>
            <a:r>
              <a:rPr lang="en-US" sz="1000" baseline="0" dirty="0" smtClean="0"/>
              <a:t> </a:t>
            </a:r>
            <a:r>
              <a:rPr lang="en-US" sz="1000" baseline="0" dirty="0" err="1" smtClean="0"/>
              <a:t>ein</a:t>
            </a:r>
            <a:r>
              <a:rPr lang="en-US" sz="1000" baseline="0" dirty="0" smtClean="0"/>
              <a:t> </a:t>
            </a:r>
            <a:r>
              <a:rPr lang="en-US" sz="1000" baseline="0" dirty="0" err="1" smtClean="0"/>
              <a:t>Gleichgewicht</a:t>
            </a:r>
            <a:r>
              <a:rPr lang="en-US" sz="1000" baseline="0" dirty="0" smtClean="0"/>
              <a:t> </a:t>
            </a:r>
            <a:r>
              <a:rPr lang="en-US" sz="1000" baseline="0" dirty="0" err="1" smtClean="0"/>
              <a:t>zwischen</a:t>
            </a:r>
            <a:r>
              <a:rPr lang="en-US" sz="1000" baseline="0" dirty="0" smtClean="0"/>
              <a:t> </a:t>
            </a:r>
            <a:r>
              <a:rPr lang="en-US" sz="1000" baseline="0" dirty="0" err="1" smtClean="0"/>
              <a:t>witzig</a:t>
            </a:r>
            <a:r>
              <a:rPr lang="en-US" sz="1000" baseline="0" dirty="0" smtClean="0"/>
              <a:t> und </a:t>
            </a:r>
            <a:r>
              <a:rPr lang="en-US" sz="1000" baseline="0" dirty="0" err="1" smtClean="0"/>
              <a:t>lehrreich</a:t>
            </a:r>
            <a:r>
              <a:rPr lang="en-US" sz="1000" dirty="0" smtClean="0"/>
              <a:t>,</a:t>
            </a:r>
            <a:r>
              <a:rPr lang="en-US" sz="1000" baseline="0" dirty="0" smtClean="0"/>
              <a:t> </a:t>
            </a:r>
            <a:r>
              <a:rPr lang="en-US" sz="1000" dirty="0" err="1" smtClean="0"/>
              <a:t>seriös</a:t>
            </a:r>
            <a:r>
              <a:rPr lang="en-US" sz="1000" dirty="0"/>
              <a:t>? </a:t>
            </a:r>
            <a:r>
              <a:rPr lang="en-US" sz="1000" dirty="0" err="1" smtClean="0"/>
              <a:t>Der</a:t>
            </a:r>
            <a:r>
              <a:rPr lang="en-US" sz="1000" dirty="0" smtClean="0"/>
              <a:t> </a:t>
            </a:r>
            <a:r>
              <a:rPr lang="en-US" sz="1000" dirty="0" err="1" smtClean="0"/>
              <a:t>größte</a:t>
            </a:r>
            <a:r>
              <a:rPr lang="en-US" sz="1000" dirty="0" smtClean="0"/>
              <a:t> </a:t>
            </a:r>
            <a:r>
              <a:rPr lang="en-US" sz="1000" dirty="0" err="1" smtClean="0"/>
              <a:t>Anteil</a:t>
            </a:r>
            <a:r>
              <a:rPr lang="en-US" sz="1000" dirty="0" smtClean="0"/>
              <a:t> </a:t>
            </a:r>
            <a:r>
              <a:rPr lang="en-US" sz="1000" dirty="0" err="1" smtClean="0"/>
              <a:t>der</a:t>
            </a:r>
            <a:r>
              <a:rPr lang="en-US" sz="1000" dirty="0" smtClean="0"/>
              <a:t> YouTube-</a:t>
            </a:r>
            <a:r>
              <a:rPr lang="en-US" sz="1000" dirty="0" err="1" smtClean="0"/>
              <a:t>Inhalte</a:t>
            </a:r>
            <a:r>
              <a:rPr lang="en-US" sz="1000" dirty="0" smtClean="0"/>
              <a:t> </a:t>
            </a:r>
            <a:r>
              <a:rPr lang="en-US" sz="1000" dirty="0" err="1" smtClean="0"/>
              <a:t>ist</a:t>
            </a:r>
            <a:r>
              <a:rPr lang="en-US" sz="1000" dirty="0" smtClean="0"/>
              <a:t> </a:t>
            </a:r>
            <a:r>
              <a:rPr lang="en-US" sz="1000" dirty="0" err="1" smtClean="0"/>
              <a:t>bildungsorientiert</a:t>
            </a:r>
            <a:r>
              <a:rPr lang="en-US" sz="1000" dirty="0" smtClean="0"/>
              <a:t>. </a:t>
            </a:r>
            <a:r>
              <a:rPr lang="en-US" sz="1000" dirty="0" err="1" smtClean="0"/>
              <a:t>Serien</a:t>
            </a:r>
            <a:r>
              <a:rPr lang="en-US" sz="1000" baseline="0" dirty="0" smtClean="0"/>
              <a:t> </a:t>
            </a:r>
            <a:r>
              <a:rPr lang="en-US" sz="1000" baseline="0" dirty="0" err="1" smtClean="0"/>
              <a:t>etwa</a:t>
            </a:r>
            <a:r>
              <a:rPr lang="en-US" sz="1000" baseline="0" dirty="0" smtClean="0"/>
              <a:t> </a:t>
            </a:r>
            <a:r>
              <a:rPr lang="en-US" sz="1000" dirty="0" smtClean="0"/>
              <a:t> </a:t>
            </a:r>
            <a:r>
              <a:rPr lang="en-US" sz="1000" dirty="0"/>
              <a:t>“Animate” – </a:t>
            </a:r>
            <a:r>
              <a:rPr lang="en-US" sz="1000" dirty="0" smtClean="0"/>
              <a:t>Was</a:t>
            </a:r>
            <a:r>
              <a:rPr lang="en-US" sz="1000" baseline="0" dirty="0" smtClean="0"/>
              <a:t> </a:t>
            </a:r>
            <a:r>
              <a:rPr lang="en-US" sz="1000" baseline="0" dirty="0" err="1" smtClean="0"/>
              <a:t>kann</a:t>
            </a:r>
            <a:r>
              <a:rPr lang="en-US" sz="1000" baseline="0" dirty="0" smtClean="0"/>
              <a:t> man </a:t>
            </a:r>
            <a:r>
              <a:rPr lang="en-US" sz="1000" baseline="0" dirty="0" err="1" smtClean="0"/>
              <a:t>tun</a:t>
            </a:r>
            <a:r>
              <a:rPr lang="en-US" sz="1000" baseline="0" dirty="0" smtClean="0"/>
              <a:t>, </a:t>
            </a:r>
            <a:r>
              <a:rPr lang="en-US" sz="1000" baseline="0" dirty="0" err="1" smtClean="0"/>
              <a:t>damit</a:t>
            </a:r>
            <a:r>
              <a:rPr lang="en-US" sz="1000" baseline="0" dirty="0" smtClean="0"/>
              <a:t> </a:t>
            </a:r>
            <a:r>
              <a:rPr lang="en-US" sz="1000" baseline="0" dirty="0" err="1" smtClean="0"/>
              <a:t>jedes</a:t>
            </a:r>
            <a:r>
              <a:rPr lang="en-US" sz="1000" baseline="0" dirty="0" smtClean="0"/>
              <a:t> Kind </a:t>
            </a:r>
            <a:r>
              <a:rPr lang="en-US" sz="1000" baseline="0" dirty="0" err="1" smtClean="0"/>
              <a:t>sein</a:t>
            </a:r>
            <a:r>
              <a:rPr lang="en-US" sz="1000" baseline="0" dirty="0" smtClean="0"/>
              <a:t> Potential </a:t>
            </a:r>
            <a:r>
              <a:rPr lang="en-US" sz="1000" baseline="0" dirty="0" err="1" smtClean="0"/>
              <a:t>ausschöpft</a:t>
            </a:r>
            <a:r>
              <a:rPr lang="en-US" sz="1000" dirty="0" smtClean="0"/>
              <a:t>?</a:t>
            </a:r>
            <a:endParaRPr lang="en-US" sz="1000" dirty="0"/>
          </a:p>
          <a:p>
            <a:endParaRPr lang="en-US" sz="1000" baseline="0" dirty="0"/>
          </a:p>
          <a:p>
            <a:r>
              <a:rPr lang="en-US" sz="1000" baseline="0" dirty="0" err="1" smtClean="0"/>
              <a:t>Wenn</a:t>
            </a:r>
            <a:r>
              <a:rPr lang="en-US" sz="1000" baseline="0" dirty="0" smtClean="0"/>
              <a:t> </a:t>
            </a:r>
            <a:r>
              <a:rPr lang="en-US" sz="1000" baseline="0" dirty="0" err="1" smtClean="0"/>
              <a:t>Sie</a:t>
            </a:r>
            <a:r>
              <a:rPr lang="en-US" sz="1000" baseline="0" dirty="0" smtClean="0"/>
              <a:t> an </a:t>
            </a:r>
            <a:r>
              <a:rPr lang="en-US" sz="1000" baseline="0" dirty="0" err="1" smtClean="0"/>
              <a:t>einer</a:t>
            </a:r>
            <a:r>
              <a:rPr lang="en-US" sz="1000" baseline="0" dirty="0" smtClean="0"/>
              <a:t> </a:t>
            </a:r>
            <a:r>
              <a:rPr lang="en-US" sz="1000" baseline="0" dirty="0" err="1" smtClean="0"/>
              <a:t>Strategie</a:t>
            </a:r>
            <a:r>
              <a:rPr lang="en-US" sz="1000" baseline="0" dirty="0" smtClean="0"/>
              <a:t> </a:t>
            </a:r>
            <a:r>
              <a:rPr lang="en-US" sz="1000" baseline="0" dirty="0" err="1" smtClean="0"/>
              <a:t>arbeiten</a:t>
            </a:r>
            <a:r>
              <a:rPr lang="en-US" sz="1000" baseline="0" dirty="0" smtClean="0"/>
              <a:t>, die auf die </a:t>
            </a:r>
            <a:r>
              <a:rPr lang="en-US" sz="1000" baseline="0" dirty="0" err="1" smtClean="0"/>
              <a:t>Kommunikation</a:t>
            </a:r>
            <a:r>
              <a:rPr lang="en-US" sz="1000" baseline="0" dirty="0" smtClean="0"/>
              <a:t> </a:t>
            </a:r>
            <a:r>
              <a:rPr lang="en-US" sz="1000" baseline="0" dirty="0" err="1" smtClean="0"/>
              <a:t>mit</a:t>
            </a:r>
            <a:r>
              <a:rPr lang="en-US" sz="1000" baseline="0" dirty="0" smtClean="0"/>
              <a:t> </a:t>
            </a:r>
            <a:r>
              <a:rPr lang="en-US" sz="1000" baseline="0" dirty="0" err="1" smtClean="0"/>
              <a:t>diesen</a:t>
            </a:r>
            <a:r>
              <a:rPr lang="en-US" sz="1000" baseline="0" dirty="0" smtClean="0"/>
              <a:t> </a:t>
            </a:r>
            <a:r>
              <a:rPr lang="en-US" sz="1000" baseline="0" dirty="0" err="1" smtClean="0"/>
              <a:t>Risikogruppen</a:t>
            </a:r>
            <a:r>
              <a:rPr lang="en-US" sz="1000" baseline="0" dirty="0" smtClean="0"/>
              <a:t> </a:t>
            </a:r>
            <a:r>
              <a:rPr lang="en-US" sz="1000" baseline="0" dirty="0" err="1" smtClean="0"/>
              <a:t>abzielt</a:t>
            </a:r>
            <a:r>
              <a:rPr lang="en-US" sz="1000" baseline="0" dirty="0" smtClean="0"/>
              <a:t>, </a:t>
            </a:r>
            <a:r>
              <a:rPr lang="en-US" sz="1000" baseline="0" dirty="0" err="1" smtClean="0"/>
              <a:t>könnte</a:t>
            </a:r>
            <a:r>
              <a:rPr lang="en-US" sz="1000" baseline="0" dirty="0" smtClean="0"/>
              <a:t> </a:t>
            </a:r>
            <a:r>
              <a:rPr lang="en-US" sz="1000" baseline="0" dirty="0" err="1" smtClean="0"/>
              <a:t>eine</a:t>
            </a:r>
            <a:r>
              <a:rPr lang="en-US" sz="1000" baseline="0" dirty="0" smtClean="0"/>
              <a:t> </a:t>
            </a:r>
            <a:r>
              <a:rPr lang="en-US" sz="1000" baseline="0" dirty="0" err="1" smtClean="0"/>
              <a:t>Präsenz</a:t>
            </a:r>
            <a:r>
              <a:rPr lang="en-US" sz="1000" baseline="0" dirty="0" smtClean="0"/>
              <a:t> auf YouTube </a:t>
            </a:r>
            <a:r>
              <a:rPr lang="en-US" sz="1000" baseline="0" dirty="0" err="1" smtClean="0"/>
              <a:t>auch</a:t>
            </a:r>
            <a:r>
              <a:rPr lang="en-US" sz="1000" baseline="0" dirty="0" smtClean="0"/>
              <a:t> </a:t>
            </a:r>
            <a:r>
              <a:rPr lang="en-US" sz="1000" baseline="0" dirty="0" err="1" smtClean="0"/>
              <a:t>sinnvoll</a:t>
            </a:r>
            <a:r>
              <a:rPr lang="en-US" sz="1000" baseline="0" dirty="0" smtClean="0"/>
              <a:t> </a:t>
            </a:r>
            <a:r>
              <a:rPr lang="en-US" sz="1000" baseline="0" dirty="0" err="1" smtClean="0"/>
              <a:t>sein</a:t>
            </a:r>
            <a:r>
              <a:rPr lang="en-US" sz="1000" baseline="0" dirty="0" smtClean="0"/>
              <a:t>.</a:t>
            </a:r>
            <a:endParaRPr lang="en-US" sz="1000" baseline="0" dirty="0"/>
          </a:p>
          <a:p>
            <a:r>
              <a:rPr lang="en-US" sz="1000" baseline="0" dirty="0" err="1" smtClean="0"/>
              <a:t>Mit</a:t>
            </a:r>
            <a:r>
              <a:rPr lang="en-US" sz="1000" baseline="0" dirty="0" smtClean="0"/>
              <a:t> </a:t>
            </a:r>
            <a:r>
              <a:rPr lang="en-US" sz="1000" baseline="0" dirty="0" err="1" smtClean="0"/>
              <a:t>einem</a:t>
            </a:r>
            <a:r>
              <a:rPr lang="en-US" sz="1000" baseline="0" dirty="0" smtClean="0"/>
              <a:t> gut </a:t>
            </a:r>
            <a:r>
              <a:rPr lang="en-US" sz="1000" baseline="0" dirty="0" err="1" smtClean="0"/>
              <a:t>entwickelten</a:t>
            </a:r>
            <a:r>
              <a:rPr lang="en-US" sz="1000" baseline="0" dirty="0" smtClean="0"/>
              <a:t> </a:t>
            </a:r>
            <a:r>
              <a:rPr lang="en-US" sz="1000" baseline="0" dirty="0" err="1" smtClean="0"/>
              <a:t>Inhalt</a:t>
            </a:r>
            <a:r>
              <a:rPr lang="en-US" sz="1000" baseline="0" dirty="0" smtClean="0"/>
              <a:t> </a:t>
            </a:r>
            <a:r>
              <a:rPr lang="en-US" sz="1000" baseline="0" dirty="0" err="1" smtClean="0"/>
              <a:t>könnte</a:t>
            </a:r>
            <a:r>
              <a:rPr lang="en-US" sz="1000" baseline="0" dirty="0" smtClean="0"/>
              <a:t> </a:t>
            </a:r>
            <a:r>
              <a:rPr lang="en-US" sz="1000" baseline="0" dirty="0" err="1" smtClean="0"/>
              <a:t>Ihnen</a:t>
            </a:r>
            <a:r>
              <a:rPr lang="en-US" sz="1000" baseline="0" dirty="0" smtClean="0"/>
              <a:t> </a:t>
            </a:r>
            <a:r>
              <a:rPr lang="en-US" sz="1000" baseline="0" dirty="0" err="1" smtClean="0"/>
              <a:t>der</a:t>
            </a:r>
            <a:r>
              <a:rPr lang="en-US" sz="1000" baseline="0" dirty="0" smtClean="0"/>
              <a:t> </a:t>
            </a:r>
            <a:r>
              <a:rPr lang="en-US" sz="1000" baseline="0" dirty="0" err="1" smtClean="0"/>
              <a:t>Eintritt</a:t>
            </a:r>
            <a:r>
              <a:rPr lang="en-US" sz="1000" baseline="0" dirty="0" smtClean="0"/>
              <a:t> in den </a:t>
            </a:r>
            <a:r>
              <a:rPr lang="en-US" sz="1000" b="1" u="sng" baseline="0" dirty="0" err="1" smtClean="0"/>
              <a:t>Hallraum</a:t>
            </a:r>
            <a:r>
              <a:rPr lang="en-US" sz="1000" baseline="0" dirty="0" smtClean="0"/>
              <a:t> </a:t>
            </a:r>
            <a:r>
              <a:rPr lang="en-US" sz="1000" baseline="0" dirty="0" err="1" smtClean="0"/>
              <a:t>der</a:t>
            </a:r>
            <a:r>
              <a:rPr lang="en-US" sz="1000" baseline="0" dirty="0" smtClean="0"/>
              <a:t> </a:t>
            </a:r>
            <a:r>
              <a:rPr lang="en-US" sz="1000" baseline="0" dirty="0" err="1" smtClean="0"/>
              <a:t>Menschen</a:t>
            </a:r>
            <a:r>
              <a:rPr lang="en-US" sz="1000" baseline="0" dirty="0" smtClean="0"/>
              <a:t> </a:t>
            </a:r>
            <a:r>
              <a:rPr lang="en-US" sz="1000" baseline="0" dirty="0" err="1" smtClean="0"/>
              <a:t>gelingen</a:t>
            </a:r>
            <a:r>
              <a:rPr lang="en-US" sz="1000" baseline="0" dirty="0" smtClean="0"/>
              <a:t>, die </a:t>
            </a:r>
            <a:r>
              <a:rPr lang="en-US" sz="1000" baseline="0" dirty="0" err="1" smtClean="0"/>
              <a:t>zu</a:t>
            </a:r>
            <a:r>
              <a:rPr lang="en-US" sz="1000" baseline="0" dirty="0" smtClean="0"/>
              <a:t> </a:t>
            </a:r>
            <a:r>
              <a:rPr lang="en-US" sz="1000" baseline="0" dirty="0" err="1" smtClean="0"/>
              <a:t>ihrem</a:t>
            </a:r>
            <a:r>
              <a:rPr lang="en-US" sz="1000" baseline="0" dirty="0" smtClean="0"/>
              <a:t> </a:t>
            </a:r>
            <a:r>
              <a:rPr lang="en-US" sz="1000" baseline="0" dirty="0" err="1" smtClean="0"/>
              <a:t>Zielpubliklum</a:t>
            </a:r>
            <a:r>
              <a:rPr lang="en-US" sz="1000" baseline="0" dirty="0" smtClean="0"/>
              <a:t> </a:t>
            </a:r>
            <a:r>
              <a:rPr lang="en-US" sz="1000" baseline="0" dirty="0" err="1" smtClean="0"/>
              <a:t>gehören</a:t>
            </a:r>
            <a:r>
              <a:rPr lang="en-US" sz="1000" baseline="0" dirty="0" smtClean="0"/>
              <a:t>.</a:t>
            </a:r>
            <a:endParaRPr lang="en-US" sz="1000" baseline="0" dirty="0"/>
          </a:p>
          <a:p>
            <a:endParaRPr lang="en-US" sz="1000" baseline="0" dirty="0"/>
          </a:p>
          <a:p>
            <a:r>
              <a:rPr lang="en-US" sz="1000" baseline="0" dirty="0" err="1" smtClean="0"/>
              <a:t>Einen</a:t>
            </a:r>
            <a:r>
              <a:rPr lang="en-US" sz="1000" baseline="0" dirty="0" smtClean="0"/>
              <a:t> YouTube-Film </a:t>
            </a:r>
            <a:r>
              <a:rPr lang="en-US" sz="1000" baseline="0" dirty="0" err="1" smtClean="0"/>
              <a:t>zu</a:t>
            </a:r>
            <a:r>
              <a:rPr lang="en-US" sz="1000" baseline="0" dirty="0" smtClean="0"/>
              <a:t> </a:t>
            </a:r>
            <a:r>
              <a:rPr lang="en-US" sz="1000" baseline="0" dirty="0" err="1" smtClean="0"/>
              <a:t>machen</a:t>
            </a:r>
            <a:r>
              <a:rPr lang="en-US" sz="1000" baseline="0" dirty="0" smtClean="0"/>
              <a:t> </a:t>
            </a:r>
            <a:r>
              <a:rPr lang="en-US" sz="1000" baseline="0" dirty="0" err="1" smtClean="0"/>
              <a:t>ist</a:t>
            </a:r>
            <a:r>
              <a:rPr lang="en-US" sz="1000" baseline="0" dirty="0" smtClean="0"/>
              <a:t>  NICHT </a:t>
            </a:r>
            <a:r>
              <a:rPr lang="en-US" sz="1000" baseline="0" dirty="0" err="1" smtClean="0"/>
              <a:t>schwer</a:t>
            </a:r>
            <a:r>
              <a:rPr lang="en-US" sz="1000" baseline="0" dirty="0" smtClean="0"/>
              <a:t>. </a:t>
            </a:r>
            <a:r>
              <a:rPr lang="en-US" sz="1000" baseline="0" dirty="0" err="1" smtClean="0"/>
              <a:t>Jeder</a:t>
            </a:r>
            <a:r>
              <a:rPr lang="en-US" sz="1000" baseline="0" dirty="0" smtClean="0"/>
              <a:t>/ </a:t>
            </a:r>
            <a:r>
              <a:rPr lang="en-US" sz="1000" baseline="0" dirty="0" err="1" smtClean="0"/>
              <a:t>jede</a:t>
            </a:r>
            <a:r>
              <a:rPr lang="en-US" sz="1000" baseline="0" dirty="0" smtClean="0"/>
              <a:t> </a:t>
            </a:r>
            <a:r>
              <a:rPr lang="en-US" sz="1000" baseline="0" dirty="0" err="1" smtClean="0"/>
              <a:t>kann</a:t>
            </a:r>
            <a:r>
              <a:rPr lang="en-US" sz="1000" baseline="0" dirty="0" smtClean="0"/>
              <a:t> das </a:t>
            </a:r>
            <a:r>
              <a:rPr lang="en-US" sz="1000" baseline="0" dirty="0" err="1" smtClean="0"/>
              <a:t>mit</a:t>
            </a:r>
            <a:r>
              <a:rPr lang="en-US" sz="1000" baseline="0" dirty="0" smtClean="0"/>
              <a:t> </a:t>
            </a:r>
            <a:r>
              <a:rPr lang="en-US" sz="1000" baseline="0" dirty="0" err="1" smtClean="0"/>
              <a:t>seinem</a:t>
            </a:r>
            <a:r>
              <a:rPr lang="en-US" sz="1000" baseline="0" dirty="0" smtClean="0"/>
              <a:t> </a:t>
            </a:r>
            <a:r>
              <a:rPr lang="en-US" sz="1000" baseline="0" dirty="0" err="1" smtClean="0"/>
              <a:t>oder</a:t>
            </a:r>
            <a:r>
              <a:rPr lang="en-US" sz="1000" baseline="0" dirty="0" smtClean="0"/>
              <a:t> </a:t>
            </a:r>
            <a:r>
              <a:rPr lang="en-US" sz="1000" baseline="0" dirty="0" err="1" smtClean="0"/>
              <a:t>ihrem</a:t>
            </a:r>
            <a:r>
              <a:rPr lang="en-US" sz="1000" baseline="0" dirty="0" smtClean="0"/>
              <a:t> Smartphone </a:t>
            </a:r>
            <a:r>
              <a:rPr lang="en-US" sz="1000" baseline="0" dirty="0" err="1" smtClean="0"/>
              <a:t>oder</a:t>
            </a:r>
            <a:r>
              <a:rPr lang="en-US" sz="1000" baseline="0" dirty="0" smtClean="0"/>
              <a:t> Tablet</a:t>
            </a:r>
            <a:r>
              <a:rPr lang="en-US" sz="1000" baseline="0" dirty="0"/>
              <a:t>. </a:t>
            </a:r>
          </a:p>
          <a:p>
            <a:endParaRPr lang="en-US" sz="1000" baseline="0" dirty="0"/>
          </a:p>
          <a:p>
            <a:r>
              <a:rPr lang="en-US" sz="1000" baseline="0" dirty="0" smtClean="0"/>
              <a:t>Es </a:t>
            </a:r>
            <a:r>
              <a:rPr lang="en-US" sz="1000" baseline="0" dirty="0" err="1" smtClean="0"/>
              <a:t>gibt</a:t>
            </a:r>
            <a:r>
              <a:rPr lang="en-US" sz="1000" baseline="0" dirty="0" smtClean="0"/>
              <a:t> </a:t>
            </a:r>
            <a:r>
              <a:rPr lang="en-US" sz="1000" baseline="0" dirty="0" err="1" smtClean="0"/>
              <a:t>verschiedene</a:t>
            </a:r>
            <a:r>
              <a:rPr lang="en-US" sz="1000" baseline="0" dirty="0" smtClean="0"/>
              <a:t> Apps </a:t>
            </a:r>
            <a:r>
              <a:rPr lang="en-US" sz="1000" baseline="0" dirty="0" err="1" smtClean="0"/>
              <a:t>für</a:t>
            </a:r>
            <a:r>
              <a:rPr lang="en-US" sz="1000" baseline="0" dirty="0" smtClean="0"/>
              <a:t> die </a:t>
            </a:r>
            <a:r>
              <a:rPr lang="en-US" sz="1000" baseline="0" dirty="0" err="1" smtClean="0"/>
              <a:t>Aufnahme</a:t>
            </a:r>
            <a:r>
              <a:rPr lang="en-US" sz="1000" baseline="0" dirty="0" smtClean="0"/>
              <a:t>, das Editing und Styling </a:t>
            </a:r>
            <a:r>
              <a:rPr lang="en-US" sz="1000" baseline="0" dirty="0" err="1" smtClean="0"/>
              <a:t>Ihrer</a:t>
            </a:r>
            <a:r>
              <a:rPr lang="en-US" sz="1000" baseline="0" dirty="0" smtClean="0"/>
              <a:t> </a:t>
            </a:r>
            <a:r>
              <a:rPr lang="en-US" sz="1000" baseline="0" dirty="0" err="1" smtClean="0"/>
              <a:t>Produktionen</a:t>
            </a:r>
            <a:r>
              <a:rPr lang="en-US" sz="1000" baseline="0" dirty="0" smtClean="0"/>
              <a:t>.</a:t>
            </a:r>
            <a:endParaRPr lang="en-US" sz="1000" baseline="0" dirty="0"/>
          </a:p>
          <a:p>
            <a:r>
              <a:rPr lang="en-US" sz="1000" baseline="0" dirty="0" smtClean="0"/>
              <a:t>Das </a:t>
            </a:r>
            <a:r>
              <a:rPr lang="en-US" sz="1000" baseline="0" dirty="0" err="1" smtClean="0"/>
              <a:t>Meiste</a:t>
            </a:r>
            <a:r>
              <a:rPr lang="en-US" sz="1000" baseline="0" dirty="0" smtClean="0"/>
              <a:t> </a:t>
            </a:r>
            <a:r>
              <a:rPr lang="en-US" sz="1000" baseline="0" dirty="0" err="1" smtClean="0"/>
              <a:t>kann</a:t>
            </a:r>
            <a:r>
              <a:rPr lang="en-US" sz="1000" baseline="0" dirty="0" smtClean="0"/>
              <a:t> auf </a:t>
            </a:r>
            <a:r>
              <a:rPr lang="en-US" sz="1000" baseline="0" dirty="0" err="1" smtClean="0"/>
              <a:t>dem</a:t>
            </a:r>
            <a:r>
              <a:rPr lang="en-US" sz="1000" baseline="0" dirty="0" smtClean="0"/>
              <a:t> </a:t>
            </a:r>
            <a:r>
              <a:rPr lang="en-US" sz="1000" baseline="0" dirty="0" err="1" smtClean="0"/>
              <a:t>Mobilgerät</a:t>
            </a:r>
            <a:r>
              <a:rPr lang="en-US" sz="1000" baseline="0" dirty="0" smtClean="0"/>
              <a:t> </a:t>
            </a:r>
            <a:r>
              <a:rPr lang="en-US" sz="1000" baseline="0" dirty="0" err="1" smtClean="0"/>
              <a:t>gemacht</a:t>
            </a:r>
            <a:r>
              <a:rPr lang="en-US" sz="1000" baseline="0" dirty="0" smtClean="0"/>
              <a:t> </a:t>
            </a:r>
            <a:r>
              <a:rPr lang="en-US" sz="1000" baseline="0" dirty="0" err="1" smtClean="0"/>
              <a:t>werden</a:t>
            </a:r>
            <a:r>
              <a:rPr lang="en-US" sz="1000" baseline="0" dirty="0" smtClean="0"/>
              <a:t>.</a:t>
            </a:r>
            <a:endParaRPr lang="en-US" sz="1000" baseline="0" dirty="0"/>
          </a:p>
          <a:p>
            <a:endParaRPr lang="en-US" sz="1000" baseline="0" dirty="0"/>
          </a:p>
          <a:p>
            <a:r>
              <a:rPr lang="en-US" sz="1000" baseline="0" dirty="0" err="1" smtClean="0"/>
              <a:t>Einfachheit</a:t>
            </a:r>
            <a:r>
              <a:rPr lang="en-US" sz="1000" baseline="0" dirty="0" smtClean="0"/>
              <a:t> und </a:t>
            </a:r>
            <a:r>
              <a:rPr lang="en-US" sz="1000" baseline="0" dirty="0" err="1" smtClean="0"/>
              <a:t>ein</a:t>
            </a:r>
            <a:r>
              <a:rPr lang="en-US" sz="1000" baseline="0" dirty="0" smtClean="0"/>
              <a:t> </a:t>
            </a:r>
            <a:r>
              <a:rPr lang="en-US" sz="1000" baseline="0" dirty="0" err="1" smtClean="0"/>
              <a:t>gewisses</a:t>
            </a:r>
            <a:r>
              <a:rPr lang="en-US" sz="1000" baseline="0" dirty="0" smtClean="0"/>
              <a:t> </a:t>
            </a:r>
            <a:r>
              <a:rPr lang="en-US" sz="1000" baseline="0" dirty="0" err="1" smtClean="0"/>
              <a:t>Maß</a:t>
            </a:r>
            <a:r>
              <a:rPr lang="en-US" sz="1000" baseline="0" dirty="0" smtClean="0"/>
              <a:t> an </a:t>
            </a:r>
            <a:r>
              <a:rPr lang="en-US" sz="1000" baseline="0" dirty="0" err="1" smtClean="0"/>
              <a:t>Amateurhaftigkeit</a:t>
            </a:r>
            <a:r>
              <a:rPr lang="en-US" sz="1000" baseline="0" dirty="0" smtClean="0"/>
              <a:t> </a:t>
            </a:r>
            <a:r>
              <a:rPr lang="en-US" sz="1000" baseline="0" dirty="0" err="1" smtClean="0"/>
              <a:t>bei</a:t>
            </a:r>
            <a:r>
              <a:rPr lang="en-US" sz="1000" baseline="0" dirty="0" smtClean="0"/>
              <a:t> </a:t>
            </a:r>
            <a:r>
              <a:rPr lang="en-US" sz="1000" baseline="0" dirty="0" err="1" smtClean="0"/>
              <a:t>der</a:t>
            </a:r>
            <a:r>
              <a:rPr lang="en-US" sz="1000" baseline="0" dirty="0" smtClean="0"/>
              <a:t> </a:t>
            </a:r>
            <a:r>
              <a:rPr lang="en-US" sz="1000" baseline="0" dirty="0" err="1" smtClean="0"/>
              <a:t>Produktion</a:t>
            </a:r>
            <a:r>
              <a:rPr lang="en-US" sz="1000" baseline="0" dirty="0" smtClean="0"/>
              <a:t> </a:t>
            </a:r>
            <a:r>
              <a:rPr lang="en-US" sz="1000" baseline="0" dirty="0" err="1" smtClean="0"/>
              <a:t>werden</a:t>
            </a:r>
            <a:r>
              <a:rPr lang="en-US" sz="1000" baseline="0" dirty="0" smtClean="0"/>
              <a:t> </a:t>
            </a:r>
            <a:r>
              <a:rPr lang="en-US" sz="1000" baseline="0" dirty="0" err="1" smtClean="0"/>
              <a:t>auch</a:t>
            </a:r>
            <a:r>
              <a:rPr lang="en-US" sz="1000" baseline="0" dirty="0" smtClean="0"/>
              <a:t> die </a:t>
            </a:r>
            <a:r>
              <a:rPr lang="en-US" sz="1000" baseline="0" dirty="0" err="1" smtClean="0"/>
              <a:t>Glaubwürdigkeit</a:t>
            </a:r>
            <a:r>
              <a:rPr lang="en-US" sz="1000" baseline="0" dirty="0" smtClean="0"/>
              <a:t> </a:t>
            </a:r>
            <a:r>
              <a:rPr lang="en-US" sz="1000" baseline="0" dirty="0" err="1" smtClean="0"/>
              <a:t>Ihres</a:t>
            </a:r>
            <a:r>
              <a:rPr lang="en-US" sz="1000" baseline="0" dirty="0" smtClean="0"/>
              <a:t> Films </a:t>
            </a:r>
            <a:r>
              <a:rPr lang="en-US" sz="1000" baseline="0" dirty="0" err="1" smtClean="0"/>
              <a:t>erhöhen</a:t>
            </a:r>
            <a:r>
              <a:rPr lang="en-US" sz="1000" baseline="0" dirty="0" smtClean="0"/>
              <a:t>.</a:t>
            </a:r>
            <a:endParaRPr lang="en-US" sz="1000" baseline="0" dirty="0"/>
          </a:p>
          <a:p>
            <a:r>
              <a:rPr lang="en-US" sz="1000" baseline="0" dirty="0" smtClean="0"/>
              <a:t>Es </a:t>
            </a:r>
            <a:r>
              <a:rPr lang="en-US" sz="1000" baseline="0" dirty="0" err="1" smtClean="0"/>
              <a:t>ist</a:t>
            </a:r>
            <a:r>
              <a:rPr lang="en-US" sz="1000" baseline="0" dirty="0" smtClean="0"/>
              <a:t> </a:t>
            </a:r>
            <a:r>
              <a:rPr lang="en-US" sz="1000" baseline="0" dirty="0" err="1" smtClean="0"/>
              <a:t>kein</a:t>
            </a:r>
            <a:r>
              <a:rPr lang="en-US" sz="1000" baseline="0" dirty="0" smtClean="0"/>
              <a:t> Problem, </a:t>
            </a:r>
            <a:r>
              <a:rPr lang="en-US" sz="1000" baseline="0" dirty="0" err="1" smtClean="0"/>
              <a:t>wenn</a:t>
            </a:r>
            <a:r>
              <a:rPr lang="en-US" sz="1000" baseline="0" dirty="0" smtClean="0"/>
              <a:t> die </a:t>
            </a:r>
            <a:r>
              <a:rPr lang="en-US" sz="1000" baseline="0" dirty="0" err="1" smtClean="0"/>
              <a:t>Zuschauer</a:t>
            </a:r>
            <a:r>
              <a:rPr lang="en-US" sz="1000" baseline="0" dirty="0" smtClean="0"/>
              <a:t> </a:t>
            </a:r>
            <a:r>
              <a:rPr lang="en-US" sz="1000" baseline="0" dirty="0" err="1" smtClean="0"/>
              <a:t>merken</a:t>
            </a:r>
            <a:r>
              <a:rPr lang="en-US" sz="1000" baseline="0" dirty="0" smtClean="0"/>
              <a:t>, </a:t>
            </a:r>
            <a:r>
              <a:rPr lang="en-US" sz="1000" baseline="0" dirty="0" err="1" smtClean="0"/>
              <a:t>dass</a:t>
            </a:r>
            <a:r>
              <a:rPr lang="en-US" sz="1000" baseline="0" dirty="0" smtClean="0"/>
              <a:t> </a:t>
            </a:r>
            <a:r>
              <a:rPr lang="en-US" sz="1000" baseline="0" dirty="0" err="1" smtClean="0"/>
              <a:t>Sie</a:t>
            </a:r>
            <a:r>
              <a:rPr lang="en-US" sz="1000" baseline="0" dirty="0" smtClean="0"/>
              <a:t> </a:t>
            </a:r>
            <a:r>
              <a:rPr lang="en-US" sz="1000" baseline="0" dirty="0" err="1" smtClean="0"/>
              <a:t>kein</a:t>
            </a:r>
            <a:r>
              <a:rPr lang="en-US" sz="1000" baseline="0" dirty="0" smtClean="0"/>
              <a:t> </a:t>
            </a:r>
            <a:r>
              <a:rPr lang="en-US" sz="1000" baseline="0" dirty="0" err="1" smtClean="0"/>
              <a:t>Profi</a:t>
            </a:r>
            <a:r>
              <a:rPr lang="en-US" sz="1000" baseline="0" dirty="0" smtClean="0"/>
              <a:t> </a:t>
            </a:r>
            <a:r>
              <a:rPr lang="en-US" sz="1000" baseline="0" dirty="0" err="1" smtClean="0"/>
              <a:t>sind</a:t>
            </a:r>
            <a:r>
              <a:rPr lang="en-US" sz="1000" baseline="0" dirty="0" smtClean="0"/>
              <a:t>, </a:t>
            </a:r>
            <a:r>
              <a:rPr lang="en-US" sz="1000" baseline="0" dirty="0" err="1" smtClean="0"/>
              <a:t>es</a:t>
            </a:r>
            <a:r>
              <a:rPr lang="en-US" sz="1000" baseline="0" dirty="0" smtClean="0"/>
              <a:t> </a:t>
            </a:r>
            <a:r>
              <a:rPr lang="en-US" sz="1000" baseline="0" dirty="0" err="1" smtClean="0"/>
              <a:t>ist</a:t>
            </a:r>
            <a:r>
              <a:rPr lang="en-US" sz="1000" baseline="0" dirty="0" smtClean="0"/>
              <a:t> </a:t>
            </a:r>
            <a:r>
              <a:rPr lang="en-US" sz="1000" baseline="0" dirty="0" err="1" smtClean="0"/>
              <a:t>ein</a:t>
            </a:r>
            <a:r>
              <a:rPr lang="en-US" sz="1000" baseline="0" dirty="0" smtClean="0"/>
              <a:t> </a:t>
            </a:r>
            <a:r>
              <a:rPr lang="en-US" sz="1000" baseline="0" dirty="0" err="1" smtClean="0"/>
              <a:t>Vorteil</a:t>
            </a:r>
            <a:r>
              <a:rPr lang="en-US" sz="1000" baseline="0" dirty="0" smtClean="0"/>
              <a:t>.</a:t>
            </a:r>
            <a:endParaRPr lang="en-US" sz="1000" baseline="0" dirty="0"/>
          </a:p>
          <a:p>
            <a:r>
              <a:rPr lang="en-US" sz="1000" baseline="0" dirty="0" smtClean="0"/>
              <a:t>Es </a:t>
            </a:r>
            <a:r>
              <a:rPr lang="en-US" sz="1000" baseline="0" dirty="0" err="1" smtClean="0"/>
              <a:t>betont</a:t>
            </a:r>
            <a:r>
              <a:rPr lang="en-US" sz="1000" baseline="0" dirty="0" smtClean="0"/>
              <a:t> die </a:t>
            </a:r>
            <a:r>
              <a:rPr lang="en-US" sz="1000" baseline="0" dirty="0" err="1" smtClean="0"/>
              <a:t>Authentizität</a:t>
            </a:r>
            <a:r>
              <a:rPr lang="en-US" sz="1000" baseline="0" dirty="0" smtClean="0"/>
              <a:t> </a:t>
            </a:r>
            <a:r>
              <a:rPr lang="en-US" sz="1000" baseline="0" dirty="0" err="1" smtClean="0"/>
              <a:t>Ihrer</a:t>
            </a:r>
            <a:r>
              <a:rPr lang="en-US" sz="1000" baseline="0" dirty="0" smtClean="0"/>
              <a:t> </a:t>
            </a:r>
            <a:r>
              <a:rPr lang="en-US" sz="1000" baseline="0" dirty="0" err="1" smtClean="0"/>
              <a:t>Botschaften</a:t>
            </a:r>
            <a:r>
              <a:rPr lang="en-US" sz="1000" baseline="0" dirty="0" smtClean="0"/>
              <a:t> und </a:t>
            </a:r>
            <a:r>
              <a:rPr lang="en-US" sz="1000" baseline="0" dirty="0" err="1" smtClean="0"/>
              <a:t>macht</a:t>
            </a:r>
            <a:r>
              <a:rPr lang="en-US" sz="1000" baseline="0" dirty="0" smtClean="0"/>
              <a:t> </a:t>
            </a:r>
            <a:r>
              <a:rPr lang="en-US" sz="1000" baseline="0" dirty="0" err="1" smtClean="0"/>
              <a:t>sie</a:t>
            </a:r>
            <a:r>
              <a:rPr lang="en-US" sz="1000" baseline="0" dirty="0" smtClean="0"/>
              <a:t> </a:t>
            </a:r>
            <a:r>
              <a:rPr lang="en-US" sz="1000" baseline="0" dirty="0" err="1" smtClean="0"/>
              <a:t>persönlicher</a:t>
            </a:r>
            <a:r>
              <a:rPr lang="en-US" sz="1000" baseline="0" dirty="0" smtClean="0"/>
              <a:t>. </a:t>
            </a:r>
            <a:endParaRPr lang="en-US" sz="1000" baseline="0" dirty="0"/>
          </a:p>
          <a:p>
            <a:r>
              <a:rPr lang="en-US" sz="1000" baseline="0" dirty="0" err="1" smtClean="0"/>
              <a:t>Persönlich</a:t>
            </a:r>
            <a:r>
              <a:rPr lang="en-US" sz="1000" baseline="0" dirty="0" smtClean="0"/>
              <a:t> </a:t>
            </a:r>
            <a:r>
              <a:rPr lang="en-US" sz="1000" baseline="0" dirty="0" err="1" smtClean="0"/>
              <a:t>sein</a:t>
            </a:r>
            <a:r>
              <a:rPr lang="en-US" sz="1000" baseline="0" dirty="0" smtClean="0"/>
              <a:t> </a:t>
            </a:r>
            <a:r>
              <a:rPr lang="en-US" sz="1000" baseline="0" dirty="0" err="1" smtClean="0"/>
              <a:t>ist</a:t>
            </a:r>
            <a:r>
              <a:rPr lang="en-US" sz="1000" baseline="0" dirty="0" smtClean="0"/>
              <a:t> </a:t>
            </a:r>
            <a:r>
              <a:rPr lang="en-US" sz="1000" baseline="0" dirty="0" err="1" smtClean="0"/>
              <a:t>der</a:t>
            </a:r>
            <a:r>
              <a:rPr lang="en-US" sz="1000" baseline="0" dirty="0" smtClean="0"/>
              <a:t> </a:t>
            </a:r>
            <a:r>
              <a:rPr lang="en-US" sz="1000" baseline="0" dirty="0" err="1" smtClean="0"/>
              <a:t>Schlüssel</a:t>
            </a:r>
            <a:r>
              <a:rPr lang="en-US" sz="1000" baseline="0" dirty="0" smtClean="0"/>
              <a:t> </a:t>
            </a:r>
            <a:r>
              <a:rPr lang="en-US" sz="1000" baseline="0" dirty="0" err="1" smtClean="0"/>
              <a:t>für</a:t>
            </a:r>
            <a:r>
              <a:rPr lang="en-US" sz="1000" baseline="0" dirty="0" smtClean="0"/>
              <a:t> den </a:t>
            </a:r>
            <a:r>
              <a:rPr lang="en-US" sz="1000" baseline="0" dirty="0" err="1" smtClean="0"/>
              <a:t>Erfolg</a:t>
            </a:r>
            <a:r>
              <a:rPr lang="en-US" sz="1000" baseline="0" dirty="0" smtClean="0"/>
              <a:t> auf </a:t>
            </a:r>
            <a:r>
              <a:rPr lang="en-US" sz="1000" baseline="0" dirty="0"/>
              <a:t>YouTube. </a:t>
            </a:r>
            <a:r>
              <a:rPr lang="en-US" sz="1000" baseline="0" dirty="0" err="1" smtClean="0"/>
              <a:t>Sie</a:t>
            </a:r>
            <a:r>
              <a:rPr lang="en-US" sz="1000" baseline="0" dirty="0" smtClean="0"/>
              <a:t> </a:t>
            </a:r>
            <a:r>
              <a:rPr lang="en-US" sz="1000" baseline="0" dirty="0" err="1" smtClean="0"/>
              <a:t>eröffnen</a:t>
            </a:r>
            <a:r>
              <a:rPr lang="en-US" sz="1000" baseline="0" dirty="0" smtClean="0"/>
              <a:t> </a:t>
            </a:r>
            <a:r>
              <a:rPr lang="en-US" sz="1000" baseline="0" dirty="0" err="1" smtClean="0"/>
              <a:t>eine</a:t>
            </a:r>
            <a:r>
              <a:rPr lang="en-US" sz="1000" baseline="0" dirty="0" smtClean="0"/>
              <a:t> </a:t>
            </a:r>
            <a:r>
              <a:rPr lang="en-US" sz="1000" baseline="0" dirty="0" err="1" smtClean="0"/>
              <a:t>Unterhaltung</a:t>
            </a:r>
            <a:r>
              <a:rPr lang="en-US" sz="1000" baseline="0" dirty="0" smtClean="0"/>
              <a:t> </a:t>
            </a:r>
            <a:r>
              <a:rPr lang="en-US" sz="1000" baseline="0" dirty="0" err="1" smtClean="0"/>
              <a:t>mit</a:t>
            </a:r>
            <a:r>
              <a:rPr lang="en-US" sz="1000" baseline="0" dirty="0" smtClean="0"/>
              <a:t> </a:t>
            </a:r>
            <a:r>
              <a:rPr lang="en-US" sz="1000" baseline="0" dirty="0" err="1" smtClean="0"/>
              <a:t>Menschen</a:t>
            </a:r>
            <a:r>
              <a:rPr lang="en-US" sz="1000" baseline="0" dirty="0" smtClean="0"/>
              <a:t>, die an </a:t>
            </a:r>
            <a:r>
              <a:rPr lang="en-US" sz="1000" baseline="0" dirty="0" err="1" smtClean="0"/>
              <a:t>Ihnen</a:t>
            </a:r>
            <a:r>
              <a:rPr lang="en-US" sz="1000" baseline="0" dirty="0" smtClean="0"/>
              <a:t> </a:t>
            </a:r>
            <a:r>
              <a:rPr lang="en-US" sz="1000" baseline="0" dirty="0" err="1" smtClean="0"/>
              <a:t>interessiert</a:t>
            </a:r>
            <a:r>
              <a:rPr lang="en-US" sz="1000" baseline="0" dirty="0" smtClean="0"/>
              <a:t> </a:t>
            </a:r>
            <a:r>
              <a:rPr lang="en-US" sz="1000" baseline="0" dirty="0" err="1" smtClean="0"/>
              <a:t>sind</a:t>
            </a:r>
            <a:r>
              <a:rPr lang="en-US" sz="1000" baseline="0" dirty="0" smtClean="0"/>
              <a:t> und die von </a:t>
            </a:r>
            <a:r>
              <a:rPr lang="en-US" sz="1000" baseline="0" dirty="0" err="1" smtClean="0"/>
              <a:t>Ihnen</a:t>
            </a:r>
            <a:r>
              <a:rPr lang="en-US" sz="1000" baseline="0" dirty="0" smtClean="0"/>
              <a:t> </a:t>
            </a:r>
            <a:r>
              <a:rPr lang="en-US" sz="1000" baseline="0" dirty="0" err="1" smtClean="0"/>
              <a:t>erwarten</a:t>
            </a:r>
            <a:r>
              <a:rPr lang="en-US" sz="1000" baseline="0" dirty="0" smtClean="0"/>
              <a:t>, </a:t>
            </a:r>
            <a:r>
              <a:rPr lang="en-US" sz="1000" baseline="0" dirty="0" err="1" smtClean="0"/>
              <a:t>dass</a:t>
            </a:r>
            <a:r>
              <a:rPr lang="en-US" sz="1000" baseline="0" dirty="0" smtClean="0"/>
              <a:t> </a:t>
            </a:r>
            <a:r>
              <a:rPr lang="en-US" sz="1000" baseline="0" dirty="0" err="1" smtClean="0"/>
              <a:t>Sie</a:t>
            </a:r>
            <a:r>
              <a:rPr lang="en-US" sz="1000" baseline="0" dirty="0" smtClean="0"/>
              <a:t> </a:t>
            </a:r>
            <a:r>
              <a:rPr lang="en-US" sz="1000" baseline="0" dirty="0" err="1" smtClean="0"/>
              <a:t>sich</a:t>
            </a:r>
            <a:r>
              <a:rPr lang="en-US" sz="1000" baseline="0" dirty="0" smtClean="0"/>
              <a:t> </a:t>
            </a:r>
            <a:r>
              <a:rPr lang="en-US" sz="1000" baseline="0" dirty="0" err="1" smtClean="0"/>
              <a:t>auch</a:t>
            </a:r>
            <a:r>
              <a:rPr lang="en-US" sz="1000" baseline="0" dirty="0" smtClean="0"/>
              <a:t> </a:t>
            </a:r>
            <a:r>
              <a:rPr lang="en-US" sz="1000" baseline="0" dirty="0" err="1" smtClean="0"/>
              <a:t>für</a:t>
            </a:r>
            <a:r>
              <a:rPr lang="en-US" sz="1000" baseline="0" dirty="0" smtClean="0"/>
              <a:t> </a:t>
            </a:r>
            <a:r>
              <a:rPr lang="en-US" sz="1000" baseline="0" dirty="0" err="1" smtClean="0"/>
              <a:t>sie</a:t>
            </a:r>
            <a:r>
              <a:rPr lang="en-US" sz="1000" baseline="0" dirty="0" smtClean="0"/>
              <a:t> </a:t>
            </a:r>
            <a:r>
              <a:rPr lang="en-US" sz="1000" baseline="0" dirty="0" err="1" smtClean="0"/>
              <a:t>interessieren</a:t>
            </a:r>
            <a:r>
              <a:rPr lang="en-US" sz="1000" baseline="0" dirty="0" smtClean="0"/>
              <a:t> – </a:t>
            </a:r>
            <a:r>
              <a:rPr lang="en-US" sz="1000" baseline="0" dirty="0" err="1" smtClean="0"/>
              <a:t>indem</a:t>
            </a:r>
            <a:r>
              <a:rPr lang="en-US" sz="1000" baseline="0" dirty="0" smtClean="0"/>
              <a:t> </a:t>
            </a:r>
            <a:r>
              <a:rPr lang="en-US" sz="1000" baseline="0" dirty="0" err="1" smtClean="0"/>
              <a:t>Sie</a:t>
            </a:r>
            <a:r>
              <a:rPr lang="en-US" sz="1000" baseline="0" dirty="0" smtClean="0"/>
              <a:t> </a:t>
            </a:r>
            <a:r>
              <a:rPr lang="en-US" sz="1000" baseline="0" dirty="0" err="1" smtClean="0"/>
              <a:t>sich</a:t>
            </a:r>
            <a:r>
              <a:rPr lang="en-US" sz="1000" baseline="0" dirty="0" smtClean="0"/>
              <a:t> </a:t>
            </a:r>
            <a:r>
              <a:rPr lang="en-US" sz="1000" baseline="0" dirty="0" err="1" smtClean="0"/>
              <a:t>zeigen</a:t>
            </a:r>
            <a:r>
              <a:rPr lang="en-US" sz="1000" baseline="0" dirty="0" smtClean="0"/>
              <a:t>.</a:t>
            </a:r>
            <a:endParaRPr lang="en-US" sz="1000" baseline="0" dirty="0"/>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10</a:t>
            </a:fld>
            <a:endParaRPr lang="nl-NL"/>
          </a:p>
        </p:txBody>
      </p:sp>
    </p:spTree>
    <p:extLst>
      <p:ext uri="{BB962C8B-B14F-4D97-AF65-F5344CB8AC3E}">
        <p14:creationId xmlns:p14="http://schemas.microsoft.com/office/powerpoint/2010/main" xmlns="" val="17560453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a:t>Institute of Strategic Dialogue ISD, 2016 </a:t>
            </a:r>
          </a:p>
          <a:p>
            <a:r>
              <a:rPr lang="en-US" sz="1000"/>
              <a:t>http://www.strategicdialogue.org/wp-content/uploads/2016/06/Counter-narrative-Handbook_1.pdf</a:t>
            </a:r>
          </a:p>
          <a:p>
            <a:endParaRPr lang="nl-NL"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101</a:t>
            </a:fld>
            <a:endParaRPr lang="nl-NL"/>
          </a:p>
        </p:txBody>
      </p:sp>
    </p:spTree>
    <p:extLst>
      <p:ext uri="{BB962C8B-B14F-4D97-AF65-F5344CB8AC3E}">
        <p14:creationId xmlns:p14="http://schemas.microsoft.com/office/powerpoint/2010/main" xmlns="" val="422807027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dirty="0"/>
              <a:t>www.counternarratives.org</a:t>
            </a:r>
          </a:p>
          <a:p>
            <a:r>
              <a:rPr lang="en-US" sz="1000" kern="1200" dirty="0" smtClean="0">
                <a:solidFill>
                  <a:schemeClr val="tx1"/>
                </a:solidFill>
                <a:effectLst/>
                <a:latin typeface="+mn-lt"/>
                <a:ea typeface="+mn-ea"/>
                <a:cs typeface="+mn-cs"/>
              </a:rPr>
              <a:t>Dies </a:t>
            </a:r>
            <a:r>
              <a:rPr lang="en-US" sz="1000" kern="1200" dirty="0" err="1" smtClean="0">
                <a:solidFill>
                  <a:schemeClr val="tx1"/>
                </a:solidFill>
                <a:effectLst/>
                <a:latin typeface="+mn-lt"/>
                <a:ea typeface="+mn-ea"/>
                <a:cs typeface="+mn-cs"/>
              </a:rPr>
              <a:t>ist</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ein</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Internettoolkit</a:t>
            </a:r>
            <a:r>
              <a:rPr lang="en-US" sz="1000" kern="1200" dirty="0" smtClean="0">
                <a:solidFill>
                  <a:schemeClr val="tx1"/>
                </a:solidFill>
                <a:effectLst/>
                <a:latin typeface="+mn-lt"/>
                <a:ea typeface="+mn-ea"/>
                <a:cs typeface="+mn-cs"/>
              </a:rPr>
              <a:t>,</a:t>
            </a:r>
            <a:r>
              <a:rPr lang="en-US" sz="1000" kern="1200" baseline="0" dirty="0" smtClean="0">
                <a:solidFill>
                  <a:schemeClr val="tx1"/>
                </a:solidFill>
                <a:effectLst/>
                <a:latin typeface="+mn-lt"/>
                <a:ea typeface="+mn-ea"/>
                <a:cs typeface="+mn-cs"/>
              </a:rPr>
              <a:t> um </a:t>
            </a:r>
            <a:r>
              <a:rPr lang="en-US" sz="1000" kern="1200" baseline="0" dirty="0" err="1" smtClean="0">
                <a:solidFill>
                  <a:schemeClr val="tx1"/>
                </a:solidFill>
                <a:effectLst/>
                <a:latin typeface="+mn-lt"/>
                <a:ea typeface="+mn-ea"/>
                <a:cs typeface="+mn-cs"/>
              </a:rPr>
              <a:t>bei</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der</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Entwicklung</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eignener</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Gegenrede</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oder</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alternativen</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Narrativen</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zu</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helfen</a:t>
            </a:r>
            <a:endParaRPr lang="en-US" sz="1000" dirty="0"/>
          </a:p>
          <a:p>
            <a:endParaRPr lang="en-US" sz="1000" dirty="0"/>
          </a:p>
          <a:p>
            <a:r>
              <a:rPr lang="en-US" sz="1000" dirty="0" err="1" smtClean="0"/>
              <a:t>Kostenloser</a:t>
            </a:r>
            <a:r>
              <a:rPr lang="en-US" sz="1000" dirty="0" smtClean="0"/>
              <a:t> </a:t>
            </a:r>
            <a:r>
              <a:rPr lang="en-US" sz="1000" dirty="0" err="1" smtClean="0"/>
              <a:t>Leitfaden</a:t>
            </a:r>
            <a:endParaRPr lang="en-US" sz="1000" dirty="0"/>
          </a:p>
          <a:p>
            <a:r>
              <a:rPr lang="en-US" sz="1000" dirty="0" err="1" smtClean="0"/>
              <a:t>Basisleitfaden</a:t>
            </a:r>
            <a:r>
              <a:rPr lang="en-US" sz="1000" baseline="0" dirty="0" smtClean="0"/>
              <a:t> </a:t>
            </a:r>
            <a:r>
              <a:rPr lang="en-US" sz="1000" baseline="0" dirty="0" err="1" smtClean="0"/>
              <a:t>für</a:t>
            </a:r>
            <a:r>
              <a:rPr lang="en-US" sz="1000" baseline="0" dirty="0" smtClean="0"/>
              <a:t> all die, die </a:t>
            </a:r>
            <a:r>
              <a:rPr lang="en-US" sz="1000" baseline="0" dirty="0" err="1" smtClean="0"/>
              <a:t>wenig</a:t>
            </a:r>
            <a:r>
              <a:rPr lang="en-US" sz="1000" baseline="0" dirty="0" smtClean="0"/>
              <a:t> </a:t>
            </a:r>
            <a:r>
              <a:rPr lang="en-US" sz="1000" baseline="0" dirty="0" err="1" smtClean="0"/>
              <a:t>oder</a:t>
            </a:r>
            <a:r>
              <a:rPr lang="en-US" sz="1000" baseline="0" dirty="0" smtClean="0"/>
              <a:t> </a:t>
            </a:r>
            <a:r>
              <a:rPr lang="en-US" sz="1000" baseline="0" dirty="0" err="1" smtClean="0"/>
              <a:t>keine</a:t>
            </a:r>
            <a:r>
              <a:rPr lang="en-US" sz="1000" baseline="0" dirty="0" smtClean="0"/>
              <a:t> </a:t>
            </a:r>
            <a:r>
              <a:rPr lang="en-US" sz="1000" baseline="0" dirty="0" err="1" smtClean="0"/>
              <a:t>Vorerfahrung</a:t>
            </a:r>
            <a:r>
              <a:rPr lang="en-US" sz="1000" baseline="0" dirty="0" smtClean="0"/>
              <a:t> </a:t>
            </a:r>
            <a:r>
              <a:rPr lang="en-US" sz="1000" baseline="0" dirty="0" err="1" smtClean="0"/>
              <a:t>mit</a:t>
            </a:r>
            <a:r>
              <a:rPr lang="en-US" sz="1000" baseline="0" dirty="0" smtClean="0"/>
              <a:t> </a:t>
            </a:r>
            <a:r>
              <a:rPr lang="en-US" sz="1000" baseline="0" dirty="0" err="1" smtClean="0"/>
              <a:t>Kampagnen</a:t>
            </a:r>
            <a:r>
              <a:rPr lang="en-US" sz="1000" baseline="0" dirty="0" smtClean="0"/>
              <a:t> </a:t>
            </a:r>
            <a:r>
              <a:rPr lang="en-US" sz="1000" baseline="0" dirty="0" err="1" smtClean="0"/>
              <a:t>mit</a:t>
            </a:r>
            <a:r>
              <a:rPr lang="en-US" sz="1000" baseline="0" dirty="0" smtClean="0"/>
              <a:t> </a:t>
            </a:r>
            <a:r>
              <a:rPr lang="en-US" sz="1000" baseline="0" dirty="0" err="1" smtClean="0"/>
              <a:t>Gegennarrativen</a:t>
            </a:r>
            <a:r>
              <a:rPr lang="en-US" sz="1000" baseline="0" dirty="0" smtClean="0"/>
              <a:t> </a:t>
            </a:r>
            <a:r>
              <a:rPr lang="en-US" sz="1000" baseline="0" dirty="0" err="1" smtClean="0"/>
              <a:t>haben</a:t>
            </a:r>
            <a:endParaRPr lang="en-US" sz="1000" dirty="0"/>
          </a:p>
          <a:p>
            <a:r>
              <a:rPr lang="en-US" sz="1000" dirty="0" err="1" smtClean="0"/>
              <a:t>Finanziert</a:t>
            </a:r>
            <a:r>
              <a:rPr lang="en-US" sz="1000" dirty="0" smtClean="0"/>
              <a:t> </a:t>
            </a:r>
            <a:r>
              <a:rPr lang="en-US" sz="1000" dirty="0" err="1" smtClean="0"/>
              <a:t>durch</a:t>
            </a:r>
            <a:r>
              <a:rPr lang="en-US" sz="1000" dirty="0" smtClean="0"/>
              <a:t> </a:t>
            </a:r>
            <a:r>
              <a:rPr lang="en-US" sz="1000" dirty="0" err="1" smtClean="0"/>
              <a:t>Facebook</a:t>
            </a:r>
            <a:r>
              <a:rPr lang="en-US" sz="1000" dirty="0"/>
              <a:t>, </a:t>
            </a:r>
            <a:r>
              <a:rPr lang="en-US" sz="1000" dirty="0" err="1" smtClean="0"/>
              <a:t>inspiriert</a:t>
            </a:r>
            <a:r>
              <a:rPr lang="en-US" sz="1000" dirty="0" smtClean="0"/>
              <a:t> </a:t>
            </a:r>
            <a:r>
              <a:rPr lang="en-US" sz="1000" dirty="0" err="1" smtClean="0"/>
              <a:t>durch</a:t>
            </a:r>
            <a:r>
              <a:rPr lang="en-US" sz="1000" baseline="0" dirty="0" smtClean="0"/>
              <a:t> </a:t>
            </a:r>
            <a:r>
              <a:rPr lang="en-US" sz="1000" baseline="0" dirty="0" err="1" smtClean="0"/>
              <a:t>ein</a:t>
            </a:r>
            <a:r>
              <a:rPr lang="en-US" sz="1000" baseline="0" dirty="0" smtClean="0"/>
              <a:t> </a:t>
            </a:r>
            <a:r>
              <a:rPr lang="en-US" sz="1000" baseline="0" dirty="0" err="1" smtClean="0"/>
              <a:t>Pilotprojekt</a:t>
            </a:r>
            <a:r>
              <a:rPr lang="en-US" sz="1000" baseline="0" dirty="0" smtClean="0"/>
              <a:t> </a:t>
            </a:r>
            <a:r>
              <a:rPr lang="en-US" sz="1000" baseline="0" dirty="0" err="1" smtClean="0"/>
              <a:t>mit</a:t>
            </a:r>
            <a:r>
              <a:rPr lang="en-US" sz="1000" dirty="0" smtClean="0"/>
              <a:t> </a:t>
            </a:r>
            <a:r>
              <a:rPr lang="en-US" sz="1000" dirty="0"/>
              <a:t>Jigsaw </a:t>
            </a:r>
            <a:r>
              <a:rPr lang="en-US" sz="1000" dirty="0" smtClean="0"/>
              <a:t>(</a:t>
            </a:r>
            <a:r>
              <a:rPr lang="en-US" sz="1000" dirty="0" err="1" smtClean="0"/>
              <a:t>ehemals</a:t>
            </a:r>
            <a:r>
              <a:rPr lang="en-US" sz="1000" dirty="0" smtClean="0"/>
              <a:t> </a:t>
            </a:r>
            <a:r>
              <a:rPr lang="en-US" sz="1000" dirty="0"/>
              <a:t>Google Ideas)</a:t>
            </a:r>
          </a:p>
          <a:p>
            <a:endParaRPr lang="en-US" sz="1000" kern="1200" dirty="0">
              <a:solidFill>
                <a:schemeClr val="tx1"/>
              </a:solidFill>
              <a:effectLst/>
              <a:latin typeface="+mn-lt"/>
              <a:ea typeface="+mn-ea"/>
              <a:cs typeface="+mn-cs"/>
            </a:endParaRPr>
          </a:p>
          <a:p>
            <a:r>
              <a:rPr lang="en-US" sz="1000" kern="1200" dirty="0" err="1" smtClean="0">
                <a:solidFill>
                  <a:schemeClr val="tx1"/>
                </a:solidFill>
                <a:effectLst/>
                <a:latin typeface="+mn-lt"/>
                <a:ea typeface="+mn-ea"/>
                <a:cs typeface="+mn-cs"/>
              </a:rPr>
              <a:t>Hier</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ist</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ein</a:t>
            </a:r>
            <a:r>
              <a:rPr lang="en-US" sz="1000" kern="1200" dirty="0" smtClean="0">
                <a:solidFill>
                  <a:schemeClr val="tx1"/>
                </a:solidFill>
                <a:effectLst/>
                <a:latin typeface="+mn-lt"/>
                <a:ea typeface="+mn-ea"/>
                <a:cs typeface="+mn-cs"/>
              </a:rPr>
              <a:t> Link </a:t>
            </a:r>
            <a:r>
              <a:rPr lang="en-US" sz="1000" kern="1200" dirty="0" err="1" smtClean="0">
                <a:solidFill>
                  <a:schemeClr val="tx1"/>
                </a:solidFill>
                <a:effectLst/>
                <a:latin typeface="+mn-lt"/>
                <a:ea typeface="+mn-ea"/>
                <a:cs typeface="+mn-cs"/>
              </a:rPr>
              <a:t>zur</a:t>
            </a:r>
            <a:r>
              <a:rPr lang="en-US" sz="1000" kern="1200" dirty="0" smtClean="0">
                <a:solidFill>
                  <a:schemeClr val="tx1"/>
                </a:solidFill>
                <a:effectLst/>
                <a:latin typeface="+mn-lt"/>
                <a:ea typeface="+mn-ea"/>
                <a:cs typeface="+mn-cs"/>
              </a:rPr>
              <a:t> SMB-</a:t>
            </a:r>
            <a:r>
              <a:rPr lang="en-US" sz="1000" kern="1200" dirty="0" err="1" smtClean="0">
                <a:solidFill>
                  <a:schemeClr val="tx1"/>
                </a:solidFill>
                <a:effectLst/>
                <a:latin typeface="+mn-lt"/>
                <a:ea typeface="+mn-ea"/>
                <a:cs typeface="+mn-cs"/>
              </a:rPr>
              <a:t>Seite</a:t>
            </a:r>
            <a:r>
              <a:rPr lang="en-US" sz="1000" kern="1200" dirty="0" smtClean="0">
                <a:solidFill>
                  <a:schemeClr val="tx1"/>
                </a:solidFill>
                <a:effectLst/>
                <a:latin typeface="+mn-lt"/>
                <a:ea typeface="+mn-ea"/>
                <a:cs typeface="+mn-cs"/>
              </a:rPr>
              <a:t> von </a:t>
            </a:r>
            <a:r>
              <a:rPr lang="en-US" sz="1000" kern="1200" dirty="0" err="1" smtClean="0">
                <a:solidFill>
                  <a:schemeClr val="tx1"/>
                </a:solidFill>
                <a:effectLst/>
                <a:latin typeface="+mn-lt"/>
                <a:ea typeface="+mn-ea"/>
                <a:cs typeface="+mn-cs"/>
              </a:rPr>
              <a:t>Facebook</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welche</a:t>
            </a:r>
            <a:r>
              <a:rPr lang="en-US" sz="1000" kern="1200" baseline="0" dirty="0" smtClean="0">
                <a:solidFill>
                  <a:schemeClr val="tx1"/>
                </a:solidFill>
                <a:effectLst/>
                <a:latin typeface="+mn-lt"/>
                <a:ea typeface="+mn-ea"/>
                <a:cs typeface="+mn-cs"/>
              </a:rPr>
              <a:t> die </a:t>
            </a:r>
            <a:r>
              <a:rPr lang="en-US" sz="1000" kern="1200" baseline="0" dirty="0" err="1" smtClean="0">
                <a:solidFill>
                  <a:schemeClr val="tx1"/>
                </a:solidFill>
                <a:effectLst/>
                <a:latin typeface="+mn-lt"/>
                <a:ea typeface="+mn-ea"/>
                <a:cs typeface="+mn-cs"/>
              </a:rPr>
              <a:t>verschiedenen</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Werkzeuge</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zeigt</a:t>
            </a:r>
            <a:r>
              <a:rPr lang="en-US" sz="1000" kern="1200" baseline="0" dirty="0" smtClean="0">
                <a:solidFill>
                  <a:schemeClr val="tx1"/>
                </a:solidFill>
                <a:effectLst/>
                <a:latin typeface="+mn-lt"/>
                <a:ea typeface="+mn-ea"/>
                <a:cs typeface="+mn-cs"/>
              </a:rPr>
              <a:t>, die auf </a:t>
            </a:r>
            <a:r>
              <a:rPr lang="en-US" sz="1000" kern="1200" baseline="0" dirty="0" err="1" smtClean="0">
                <a:solidFill>
                  <a:schemeClr val="tx1"/>
                </a:solidFill>
                <a:effectLst/>
                <a:latin typeface="+mn-lt"/>
                <a:ea typeface="+mn-ea"/>
                <a:cs typeface="+mn-cs"/>
              </a:rPr>
              <a:t>Facebook</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zur</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Verfügung</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stehen</a:t>
            </a:r>
            <a:r>
              <a:rPr lang="en-US" sz="1000" kern="1200" baseline="0" dirty="0" smtClean="0">
                <a:solidFill>
                  <a:schemeClr val="tx1"/>
                </a:solidFill>
                <a:effectLst/>
                <a:latin typeface="+mn-lt"/>
                <a:ea typeface="+mn-ea"/>
                <a:cs typeface="+mn-cs"/>
              </a:rPr>
              <a:t>, um </a:t>
            </a:r>
            <a:r>
              <a:rPr lang="en-US" sz="1000" kern="1200" baseline="0" dirty="0" err="1" smtClean="0">
                <a:solidFill>
                  <a:schemeClr val="tx1"/>
                </a:solidFill>
                <a:effectLst/>
                <a:latin typeface="+mn-lt"/>
                <a:ea typeface="+mn-ea"/>
                <a:cs typeface="+mn-cs"/>
              </a:rPr>
              <a:t>ein</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Anliegen</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zu</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unterstützen</a:t>
            </a:r>
            <a:r>
              <a:rPr lang="en-US" sz="1000" kern="1200" dirty="0" smtClean="0">
                <a:solidFill>
                  <a:schemeClr val="tx1"/>
                </a:solidFill>
                <a:effectLst/>
                <a:latin typeface="+mn-lt"/>
                <a:ea typeface="+mn-ea"/>
                <a:cs typeface="+mn-cs"/>
              </a:rPr>
              <a:t>. </a:t>
            </a:r>
            <a:endParaRPr lang="nl-NL" sz="1000" kern="1200" dirty="0">
              <a:solidFill>
                <a:schemeClr val="tx1"/>
              </a:solidFill>
              <a:effectLst/>
              <a:latin typeface="+mn-lt"/>
              <a:ea typeface="+mn-ea"/>
              <a:cs typeface="+mn-cs"/>
            </a:endParaRPr>
          </a:p>
          <a:p>
            <a:r>
              <a:rPr lang="en-US" sz="1000" u="sng" kern="1200" dirty="0">
                <a:solidFill>
                  <a:schemeClr val="tx1"/>
                </a:solidFill>
                <a:effectLst/>
                <a:latin typeface="+mn-lt"/>
                <a:ea typeface="+mn-ea"/>
                <a:cs typeface="+mn-cs"/>
                <a:hlinkClick r:id="rId3"/>
              </a:rPr>
              <a:t>https://www.facebook.com/blueprint?attachment_canonical_url=https%3A%2F%2Fwww.facebook.com%2Fblueprint</a:t>
            </a:r>
            <a:endParaRPr lang="nl-NL"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 </a:t>
            </a:r>
            <a:endParaRPr lang="nl-NL" sz="1000" kern="1200" dirty="0">
              <a:solidFill>
                <a:schemeClr val="tx1"/>
              </a:solidFill>
              <a:effectLst/>
              <a:latin typeface="+mn-lt"/>
              <a:ea typeface="+mn-ea"/>
              <a:cs typeface="+mn-cs"/>
            </a:endParaRPr>
          </a:p>
          <a:p>
            <a:r>
              <a:rPr lang="en-US" sz="1000" kern="1200" dirty="0" smtClean="0">
                <a:solidFill>
                  <a:schemeClr val="tx1"/>
                </a:solidFill>
                <a:effectLst/>
                <a:latin typeface="+mn-lt"/>
                <a:ea typeface="+mn-ea"/>
                <a:cs typeface="+mn-cs"/>
              </a:rPr>
              <a:t>Dies </a:t>
            </a:r>
            <a:r>
              <a:rPr lang="en-US" sz="1000" kern="1200" dirty="0" err="1" smtClean="0">
                <a:solidFill>
                  <a:schemeClr val="tx1"/>
                </a:solidFill>
                <a:effectLst/>
                <a:latin typeface="+mn-lt"/>
                <a:ea typeface="+mn-ea"/>
                <a:cs typeface="+mn-cs"/>
              </a:rPr>
              <a:t>ist</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ein</a:t>
            </a:r>
            <a:r>
              <a:rPr lang="en-US" sz="1000" kern="1200" dirty="0" smtClean="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zehnseitiges</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Minihandbuch</a:t>
            </a:r>
            <a:r>
              <a:rPr lang="en-US" sz="1000" kern="1200" baseline="0" dirty="0" smtClean="0">
                <a:solidFill>
                  <a:schemeClr val="tx1"/>
                </a:solidFill>
                <a:effectLst/>
                <a:latin typeface="+mn-lt"/>
                <a:ea typeface="+mn-ea"/>
                <a:cs typeface="+mn-cs"/>
              </a:rPr>
              <a:t> </a:t>
            </a:r>
            <a:r>
              <a:rPr lang="en-US" sz="1000" b="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zum</a:t>
            </a:r>
            <a:r>
              <a:rPr lang="en-US" sz="1000" b="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US" sz="1000" b="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Thema</a:t>
            </a:r>
            <a:r>
              <a:rPr lang="en-US" sz="1000" b="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US" sz="1000" b="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Gegenrede</a:t>
            </a:r>
            <a:r>
              <a:rPr lang="en-US" sz="1000" b="0"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US" sz="1000" b="0"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der</a:t>
            </a:r>
            <a:r>
              <a:rPr lang="en-US" sz="1000" kern="1200" baseline="0" dirty="0" smtClean="0">
                <a:solidFill>
                  <a:schemeClr val="tx1"/>
                </a:solidFill>
                <a:effectLst/>
                <a:latin typeface="+mn-lt"/>
                <a:ea typeface="+mn-ea"/>
                <a:cs typeface="+mn-cs"/>
              </a:rPr>
              <a:t> </a:t>
            </a:r>
            <a:r>
              <a:rPr lang="en-US" sz="1000" dirty="0" smtClean="0">
                <a:latin typeface="Corbel" panose="020B0503020204020204" pitchFamily="34" charset="0"/>
              </a:rPr>
              <a:t>Initiative </a:t>
            </a:r>
            <a:r>
              <a:rPr lang="en-US" sz="1000" dirty="0" err="1" smtClean="0">
                <a:latin typeface="Corbel" panose="020B0503020204020204" pitchFamily="34" charset="0"/>
              </a:rPr>
              <a:t>für</a:t>
            </a:r>
            <a:r>
              <a:rPr lang="en-US" sz="1000" dirty="0" smtClean="0">
                <a:latin typeface="Corbel" panose="020B0503020204020204" pitchFamily="34" charset="0"/>
              </a:rPr>
              <a:t> </a:t>
            </a:r>
            <a:r>
              <a:rPr lang="en-US" sz="1000" dirty="0" err="1" smtClean="0">
                <a:latin typeface="Corbel" panose="020B0503020204020204" pitchFamily="34" charset="0"/>
              </a:rPr>
              <a:t>Zivilcourage</a:t>
            </a:r>
            <a:r>
              <a:rPr lang="en-US" sz="1000" dirty="0" smtClean="0">
                <a:latin typeface="Corbel" panose="020B0503020204020204" pitchFamily="34" charset="0"/>
              </a:rPr>
              <a:t> online  </a:t>
            </a:r>
            <a:r>
              <a:rPr lang="en-US" sz="1000" kern="1200" dirty="0" smtClean="0">
                <a:solidFill>
                  <a:schemeClr val="tx1"/>
                </a:solidFill>
                <a:effectLst/>
                <a:latin typeface="+mn-lt"/>
                <a:ea typeface="+mn-ea"/>
                <a:cs typeface="+mn-cs"/>
              </a:rPr>
              <a:t>(</a:t>
            </a:r>
            <a:r>
              <a:rPr lang="en-US" sz="1000" kern="1200" dirty="0" err="1" smtClean="0">
                <a:solidFill>
                  <a:schemeClr val="tx1"/>
                </a:solidFill>
                <a:effectLst/>
                <a:latin typeface="+mn-lt"/>
                <a:ea typeface="+mn-ea"/>
                <a:cs typeface="+mn-cs"/>
              </a:rPr>
              <a:t>erhältlich</a:t>
            </a:r>
            <a:r>
              <a:rPr lang="en-US" sz="1000" kern="1200" dirty="0" smtClean="0">
                <a:solidFill>
                  <a:schemeClr val="tx1"/>
                </a:solidFill>
                <a:effectLst/>
                <a:latin typeface="+mn-lt"/>
                <a:ea typeface="+mn-ea"/>
                <a:cs typeface="+mn-cs"/>
              </a:rPr>
              <a:t> auf </a:t>
            </a:r>
            <a:r>
              <a:rPr lang="en-US" sz="1000" kern="1200" dirty="0" err="1" smtClean="0">
                <a:solidFill>
                  <a:schemeClr val="tx1"/>
                </a:solidFill>
                <a:effectLst/>
                <a:latin typeface="+mn-lt"/>
                <a:ea typeface="+mn-ea"/>
                <a:cs typeface="+mn-cs"/>
              </a:rPr>
              <a:t>Englisch</a:t>
            </a:r>
            <a:r>
              <a:rPr lang="en-US" sz="1000" kern="1200" dirty="0">
                <a:solidFill>
                  <a:schemeClr val="tx1"/>
                </a:solidFill>
                <a:effectLst/>
                <a:latin typeface="+mn-lt"/>
                <a:ea typeface="+mn-ea"/>
                <a:cs typeface="+mn-cs"/>
              </a:rPr>
              <a:t>, </a:t>
            </a:r>
            <a:r>
              <a:rPr lang="en-US" sz="1000" kern="1200" dirty="0" err="1" smtClean="0">
                <a:solidFill>
                  <a:schemeClr val="tx1"/>
                </a:solidFill>
                <a:effectLst/>
                <a:latin typeface="+mn-lt"/>
                <a:ea typeface="+mn-ea"/>
                <a:cs typeface="+mn-cs"/>
              </a:rPr>
              <a:t>Französisch</a:t>
            </a:r>
            <a:r>
              <a:rPr lang="en-US" sz="1000" kern="1200" dirty="0" smtClean="0">
                <a:solidFill>
                  <a:schemeClr val="tx1"/>
                </a:solidFill>
                <a:effectLst/>
                <a:latin typeface="+mn-lt"/>
                <a:ea typeface="+mn-ea"/>
                <a:cs typeface="+mn-cs"/>
              </a:rPr>
              <a:t> und Deutsch):</a:t>
            </a:r>
            <a:endParaRPr lang="nl-NL" sz="1000" kern="1200" dirty="0">
              <a:solidFill>
                <a:schemeClr val="tx1"/>
              </a:solidFill>
              <a:effectLst/>
              <a:latin typeface="+mn-lt"/>
              <a:ea typeface="+mn-ea"/>
              <a:cs typeface="+mn-cs"/>
            </a:endParaRPr>
          </a:p>
          <a:p>
            <a:r>
              <a:rPr lang="en-US" sz="1000" u="sng" kern="1200" dirty="0">
                <a:solidFill>
                  <a:schemeClr val="tx1"/>
                </a:solidFill>
                <a:effectLst/>
                <a:latin typeface="+mn-lt"/>
                <a:ea typeface="+mn-ea"/>
                <a:cs typeface="+mn-cs"/>
                <a:hlinkClick r:id="rId4"/>
              </a:rPr>
              <a:t>http://</a:t>
            </a:r>
            <a:r>
              <a:rPr lang="en-US" sz="1000" u="sng" kern="1200" dirty="0" smtClean="0">
                <a:solidFill>
                  <a:schemeClr val="tx1"/>
                </a:solidFill>
                <a:effectLst/>
                <a:latin typeface="+mn-lt"/>
                <a:ea typeface="+mn-ea"/>
                <a:cs typeface="+mn-cs"/>
                <a:hlinkClick r:id="rId4"/>
              </a:rPr>
              <a:t>www.strategicdialogue.org/wp-content/uploads/2016/06/OCCI-Counterspeech-Information-Pack-German.pdf</a:t>
            </a:r>
            <a:endParaRPr lang="nl-NL" sz="1000" kern="1200" dirty="0">
              <a:solidFill>
                <a:schemeClr val="tx1"/>
              </a:solidFill>
              <a:effectLst/>
              <a:latin typeface="+mn-lt"/>
              <a:ea typeface="+mn-ea"/>
              <a:cs typeface="+mn-cs"/>
            </a:endParaRPr>
          </a:p>
          <a:p>
            <a:r>
              <a:rPr lang="en-US" sz="1000" kern="1200" dirty="0">
                <a:solidFill>
                  <a:schemeClr val="tx1"/>
                </a:solidFill>
                <a:effectLst/>
                <a:latin typeface="+mn-lt"/>
                <a:ea typeface="+mn-ea"/>
                <a:cs typeface="+mn-cs"/>
              </a:rPr>
              <a:t> </a:t>
            </a:r>
            <a:endParaRPr lang="nl-NL" sz="1000" kern="1200" dirty="0">
              <a:solidFill>
                <a:schemeClr val="tx1"/>
              </a:solidFill>
              <a:effectLst/>
              <a:latin typeface="+mn-lt"/>
              <a:ea typeface="+mn-ea"/>
              <a:cs typeface="+mn-cs"/>
            </a:endParaRPr>
          </a:p>
          <a:p>
            <a:r>
              <a:rPr lang="en-US" sz="1000" kern="1200" dirty="0" err="1" smtClean="0">
                <a:solidFill>
                  <a:schemeClr val="tx1"/>
                </a:solidFill>
                <a:effectLst/>
                <a:latin typeface="+mn-lt"/>
                <a:ea typeface="+mn-ea"/>
                <a:cs typeface="+mn-cs"/>
              </a:rPr>
              <a:t>Über</a:t>
            </a:r>
            <a:r>
              <a:rPr lang="en-US" sz="1000" kern="1200" baseline="0" dirty="0" smtClean="0">
                <a:solidFill>
                  <a:schemeClr val="tx1"/>
                </a:solidFill>
                <a:effectLst/>
                <a:latin typeface="+mn-lt"/>
                <a:ea typeface="+mn-ea"/>
                <a:cs typeface="+mn-cs"/>
              </a:rPr>
              <a:t> </a:t>
            </a:r>
            <a:r>
              <a:rPr lang="en-US" sz="1000" kern="1200" baseline="0" dirty="0" err="1" smtClean="0">
                <a:solidFill>
                  <a:schemeClr val="tx1"/>
                </a:solidFill>
                <a:effectLst/>
                <a:latin typeface="+mn-lt"/>
                <a:ea typeface="+mn-ea"/>
                <a:cs typeface="+mn-cs"/>
              </a:rPr>
              <a:t>Überwachung</a:t>
            </a:r>
            <a:r>
              <a:rPr lang="en-US" sz="1000" kern="1200" baseline="0" dirty="0" smtClean="0">
                <a:solidFill>
                  <a:schemeClr val="tx1"/>
                </a:solidFill>
                <a:effectLst/>
                <a:latin typeface="+mn-lt"/>
                <a:ea typeface="+mn-ea"/>
                <a:cs typeface="+mn-cs"/>
              </a:rPr>
              <a:t> und </a:t>
            </a:r>
            <a:r>
              <a:rPr lang="en-US" sz="1000" kern="1200" baseline="0" dirty="0" err="1" smtClean="0">
                <a:solidFill>
                  <a:schemeClr val="tx1"/>
                </a:solidFill>
                <a:effectLst/>
                <a:latin typeface="+mn-lt"/>
                <a:ea typeface="+mn-ea"/>
                <a:cs typeface="+mn-cs"/>
              </a:rPr>
              <a:t>Bewertung</a:t>
            </a:r>
            <a:r>
              <a:rPr lang="en-US" sz="1000" kern="1200" baseline="0" dirty="0" smtClean="0">
                <a:solidFill>
                  <a:schemeClr val="tx1"/>
                </a:solidFill>
                <a:effectLst/>
                <a:latin typeface="+mn-lt"/>
                <a:ea typeface="+mn-ea"/>
                <a:cs typeface="+mn-cs"/>
              </a:rPr>
              <a:t> von </a:t>
            </a:r>
            <a:r>
              <a:rPr lang="en-US" sz="1000" kern="1200" baseline="0" dirty="0" err="1" smtClean="0">
                <a:solidFill>
                  <a:schemeClr val="tx1"/>
                </a:solidFill>
                <a:effectLst/>
                <a:latin typeface="+mn-lt"/>
                <a:ea typeface="+mn-ea"/>
                <a:cs typeface="+mn-cs"/>
              </a:rPr>
              <a:t>Gegennarrativen</a:t>
            </a:r>
            <a:endParaRPr lang="nl-NL" sz="1000" kern="1200" dirty="0">
              <a:solidFill>
                <a:schemeClr val="tx1"/>
              </a:solidFill>
              <a:effectLst/>
              <a:latin typeface="+mn-lt"/>
              <a:ea typeface="+mn-ea"/>
              <a:cs typeface="+mn-cs"/>
            </a:endParaRPr>
          </a:p>
          <a:p>
            <a:r>
              <a:rPr lang="en-US" sz="1000" u="sng" kern="1200" dirty="0">
                <a:solidFill>
                  <a:schemeClr val="tx1"/>
                </a:solidFill>
                <a:effectLst/>
                <a:latin typeface="+mn-lt"/>
                <a:ea typeface="+mn-ea"/>
                <a:cs typeface="+mn-cs"/>
                <a:hlinkClick r:id="rId5"/>
              </a:rPr>
              <a:t>http://www.strategicdialogue.org/wp-content/uploads/2016/12/CN-Monitoring-and-Evaluation-Handbook.pdf</a:t>
            </a:r>
            <a:endParaRPr lang="nl-NL"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102</a:t>
            </a:fld>
            <a:endParaRPr lang="nl-NL"/>
          </a:p>
        </p:txBody>
      </p:sp>
    </p:spTree>
    <p:extLst>
      <p:ext uri="{BB962C8B-B14F-4D97-AF65-F5344CB8AC3E}">
        <p14:creationId xmlns:p14="http://schemas.microsoft.com/office/powerpoint/2010/main" xmlns="" val="22618662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Marjolein</a:t>
            </a:r>
            <a:endParaRPr lang="en-GB" dirty="0"/>
          </a:p>
        </p:txBody>
      </p:sp>
      <p:sp>
        <p:nvSpPr>
          <p:cNvPr id="4" name="Tijdelijke aanduiding voor koptekst 3"/>
          <p:cNvSpPr>
            <a:spLocks noGrp="1"/>
          </p:cNvSpPr>
          <p:nvPr>
            <p:ph type="hdr" sz="quarter" idx="10"/>
          </p:nvPr>
        </p:nvSpPr>
        <p:spPr/>
        <p:txBody>
          <a:bodyPr/>
          <a:lstStyle/>
          <a:p>
            <a:r>
              <a:rPr lang="en-GB"/>
              <a:t>Background and progress of RAN</a:t>
            </a:r>
            <a:endParaRPr lang="nl-NL"/>
          </a:p>
        </p:txBody>
      </p:sp>
      <p:sp>
        <p:nvSpPr>
          <p:cNvPr id="5" name="Tijdelijke aanduiding voor datum 4"/>
          <p:cNvSpPr>
            <a:spLocks noGrp="1"/>
          </p:cNvSpPr>
          <p:nvPr>
            <p:ph type="dt"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97BC104-534D-411C-95CB-C54A25B08231}" type="slidenum">
              <a:rPr lang="nl-NL" smtClean="0"/>
              <a:pPr/>
              <a:t>103</a:t>
            </a:fld>
            <a:endParaRPr lang="nl-NL"/>
          </a:p>
        </p:txBody>
      </p:sp>
    </p:spTree>
    <p:extLst>
      <p:ext uri="{BB962C8B-B14F-4D97-AF65-F5344CB8AC3E}">
        <p14:creationId xmlns:p14="http://schemas.microsoft.com/office/powerpoint/2010/main" xmlns="" val="17002857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Marjolein</a:t>
            </a:r>
            <a:endParaRPr lang="en-GB" dirty="0"/>
          </a:p>
        </p:txBody>
      </p:sp>
      <p:sp>
        <p:nvSpPr>
          <p:cNvPr id="4" name="Tijdelijke aanduiding voor koptekst 3"/>
          <p:cNvSpPr>
            <a:spLocks noGrp="1"/>
          </p:cNvSpPr>
          <p:nvPr>
            <p:ph type="hdr" sz="quarter" idx="10"/>
          </p:nvPr>
        </p:nvSpPr>
        <p:spPr/>
        <p:txBody>
          <a:bodyPr/>
          <a:lstStyle/>
          <a:p>
            <a:r>
              <a:rPr lang="en-GB"/>
              <a:t>Background and progress of RAN</a:t>
            </a:r>
            <a:endParaRPr lang="nl-NL"/>
          </a:p>
        </p:txBody>
      </p:sp>
      <p:sp>
        <p:nvSpPr>
          <p:cNvPr id="5" name="Tijdelijke aanduiding voor datum 4"/>
          <p:cNvSpPr>
            <a:spLocks noGrp="1"/>
          </p:cNvSpPr>
          <p:nvPr>
            <p:ph type="dt"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97BC104-534D-411C-95CB-C54A25B08231}" type="slidenum">
              <a:rPr lang="nl-NL" smtClean="0"/>
              <a:pPr/>
              <a:t>104</a:t>
            </a:fld>
            <a:endParaRPr lang="nl-NL"/>
          </a:p>
        </p:txBody>
      </p:sp>
    </p:spTree>
    <p:extLst>
      <p:ext uri="{BB962C8B-B14F-4D97-AF65-F5344CB8AC3E}">
        <p14:creationId xmlns:p14="http://schemas.microsoft.com/office/powerpoint/2010/main" xmlns="" val="35954345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koptekst 3"/>
          <p:cNvSpPr>
            <a:spLocks noGrp="1"/>
          </p:cNvSpPr>
          <p:nvPr>
            <p:ph type="hdr" sz="quarter" idx="10"/>
          </p:nvPr>
        </p:nvSpPr>
        <p:spPr/>
        <p:txBody>
          <a:bodyPr/>
          <a:lstStyle/>
          <a:p>
            <a:r>
              <a:rPr lang="en-GB"/>
              <a:t>Background and progress of RAN</a:t>
            </a:r>
            <a:endParaRPr lang="nl-NL"/>
          </a:p>
        </p:txBody>
      </p:sp>
      <p:sp>
        <p:nvSpPr>
          <p:cNvPr id="5" name="Tijdelijke aanduiding voor datum 4"/>
          <p:cNvSpPr>
            <a:spLocks noGrp="1"/>
          </p:cNvSpPr>
          <p:nvPr>
            <p:ph type="dt"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97BC104-534D-411C-95CB-C54A25B08231}" type="slidenum">
              <a:rPr lang="nl-NL" smtClean="0"/>
              <a:pPr/>
              <a:t>105</a:t>
            </a:fld>
            <a:endParaRPr lang="nl-NL"/>
          </a:p>
        </p:txBody>
      </p:sp>
    </p:spTree>
    <p:extLst>
      <p:ext uri="{BB962C8B-B14F-4D97-AF65-F5344CB8AC3E}">
        <p14:creationId xmlns:p14="http://schemas.microsoft.com/office/powerpoint/2010/main" xmlns="" val="399952179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sz="2400" dirty="0">
              <a:solidFill>
                <a:srgbClr val="002060"/>
              </a:solidFill>
              <a:latin typeface="Trebuchet MS" panose="020B0603020202020204" pitchFamily="34" charset="0"/>
            </a:endParaRPr>
          </a:p>
        </p:txBody>
      </p:sp>
      <p:sp>
        <p:nvSpPr>
          <p:cNvPr id="4" name="Tijdelijke aanduiding voor koptekst 3"/>
          <p:cNvSpPr>
            <a:spLocks noGrp="1"/>
          </p:cNvSpPr>
          <p:nvPr>
            <p:ph type="hdr" sz="quarter" idx="10"/>
          </p:nvPr>
        </p:nvSpPr>
        <p:spPr/>
        <p:txBody>
          <a:bodyPr/>
          <a:lstStyle/>
          <a:p>
            <a:r>
              <a:rPr lang="en-GB"/>
              <a:t>Background and progress of RAN</a:t>
            </a:r>
            <a:endParaRPr lang="nl-NL"/>
          </a:p>
        </p:txBody>
      </p:sp>
      <p:sp>
        <p:nvSpPr>
          <p:cNvPr id="5" name="Tijdelijke aanduiding voor datum 4"/>
          <p:cNvSpPr>
            <a:spLocks noGrp="1"/>
          </p:cNvSpPr>
          <p:nvPr>
            <p:ph type="dt"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97BC104-534D-411C-95CB-C54A25B08231}" type="slidenum">
              <a:rPr lang="nl-NL" smtClean="0"/>
              <a:pPr/>
              <a:t>106</a:t>
            </a:fld>
            <a:endParaRPr lang="nl-NL"/>
          </a:p>
        </p:txBody>
      </p:sp>
    </p:spTree>
    <p:extLst>
      <p:ext uri="{BB962C8B-B14F-4D97-AF65-F5344CB8AC3E}">
        <p14:creationId xmlns:p14="http://schemas.microsoft.com/office/powerpoint/2010/main" xmlns="" val="9616524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sz="2400" dirty="0">
              <a:solidFill>
                <a:srgbClr val="002060"/>
              </a:solidFill>
              <a:latin typeface="Trebuchet MS" panose="020B0603020202020204" pitchFamily="34" charset="0"/>
            </a:endParaRPr>
          </a:p>
        </p:txBody>
      </p:sp>
      <p:sp>
        <p:nvSpPr>
          <p:cNvPr id="4" name="Tijdelijke aanduiding voor koptekst 3"/>
          <p:cNvSpPr>
            <a:spLocks noGrp="1"/>
          </p:cNvSpPr>
          <p:nvPr>
            <p:ph type="hdr" sz="quarter" idx="10"/>
          </p:nvPr>
        </p:nvSpPr>
        <p:spPr/>
        <p:txBody>
          <a:bodyPr/>
          <a:lstStyle/>
          <a:p>
            <a:r>
              <a:rPr lang="en-GB"/>
              <a:t>Background and progress of RAN</a:t>
            </a:r>
            <a:endParaRPr lang="nl-NL"/>
          </a:p>
        </p:txBody>
      </p:sp>
      <p:sp>
        <p:nvSpPr>
          <p:cNvPr id="5" name="Tijdelijke aanduiding voor datum 4"/>
          <p:cNvSpPr>
            <a:spLocks noGrp="1"/>
          </p:cNvSpPr>
          <p:nvPr>
            <p:ph type="dt"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97BC104-534D-411C-95CB-C54A25B08231}" type="slidenum">
              <a:rPr lang="nl-NL" smtClean="0"/>
              <a:pPr/>
              <a:t>107</a:t>
            </a:fld>
            <a:endParaRPr lang="nl-NL"/>
          </a:p>
        </p:txBody>
      </p:sp>
    </p:spTree>
    <p:extLst>
      <p:ext uri="{BB962C8B-B14F-4D97-AF65-F5344CB8AC3E}">
        <p14:creationId xmlns:p14="http://schemas.microsoft.com/office/powerpoint/2010/main" xmlns="" val="195256838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i="0" u="none" strike="noStrike" kern="1200" baseline="0">
                <a:solidFill>
                  <a:schemeClr val="tx1"/>
                </a:solidFill>
                <a:latin typeface="+mn-lt"/>
                <a:ea typeface="+mn-ea"/>
                <a:cs typeface="+mn-cs"/>
              </a:rPr>
              <a:t>Mohamed El </a:t>
            </a:r>
            <a:r>
              <a:rPr lang="nl-NL" sz="1200" b="1" i="0" u="none" strike="noStrike" kern="1200" baseline="0" err="1">
                <a:solidFill>
                  <a:schemeClr val="tx1"/>
                </a:solidFill>
                <a:latin typeface="+mn-lt"/>
                <a:ea typeface="+mn-ea"/>
                <a:cs typeface="+mn-cs"/>
              </a:rPr>
              <a:t>Bachiri</a:t>
            </a:r>
            <a:r>
              <a:rPr lang="nl-NL" sz="1200" b="1" i="0" u="none" strike="noStrike" kern="1200" baseline="0">
                <a:solidFill>
                  <a:schemeClr val="tx1"/>
                </a:solidFill>
                <a:latin typeface="+mn-lt"/>
                <a:ea typeface="+mn-ea"/>
                <a:cs typeface="+mn-cs"/>
              </a:rPr>
              <a:t> </a:t>
            </a:r>
          </a:p>
          <a:p>
            <a:r>
              <a:rPr lang="nl-NL" sz="1200" kern="1200">
                <a:solidFill>
                  <a:schemeClr val="tx1"/>
                </a:solidFill>
                <a:effectLst/>
                <a:latin typeface="+mn-lt"/>
                <a:ea typeface="+mn-ea"/>
                <a:cs typeface="+mn-cs"/>
              </a:rPr>
              <a:t>Jihad of love </a:t>
            </a:r>
            <a:r>
              <a:rPr lang="nl-NL" sz="1200" kern="1200" baseline="0">
                <a:solidFill>
                  <a:schemeClr val="tx1"/>
                </a:solidFill>
                <a:effectLst/>
                <a:latin typeface="+mn-lt"/>
                <a:ea typeface="+mn-ea"/>
                <a:cs typeface="+mn-cs"/>
              </a:rPr>
              <a:t> - </a:t>
            </a:r>
            <a:r>
              <a:rPr lang="nl-NL" sz="1200" kern="1200" baseline="0" err="1">
                <a:solidFill>
                  <a:schemeClr val="tx1"/>
                </a:solidFill>
                <a:effectLst/>
                <a:latin typeface="+mn-lt"/>
                <a:ea typeface="+mn-ea"/>
                <a:cs typeface="+mn-cs"/>
              </a:rPr>
              <a:t>also</a:t>
            </a:r>
            <a:r>
              <a:rPr lang="nl-NL" sz="1200" kern="1200" baseline="0">
                <a:solidFill>
                  <a:schemeClr val="tx1"/>
                </a:solidFill>
                <a:effectLst/>
                <a:latin typeface="+mn-lt"/>
                <a:ea typeface="+mn-ea"/>
                <a:cs typeface="+mn-cs"/>
              </a:rPr>
              <a:t> a </a:t>
            </a:r>
            <a:r>
              <a:rPr lang="nl-NL" sz="1200" kern="1200" baseline="0" err="1">
                <a:solidFill>
                  <a:schemeClr val="tx1"/>
                </a:solidFill>
                <a:effectLst/>
                <a:latin typeface="+mn-lt"/>
                <a:ea typeface="+mn-ea"/>
                <a:cs typeface="+mn-cs"/>
              </a:rPr>
              <a:t>book</a:t>
            </a:r>
            <a:endParaRPr lang="nl-NL" sz="1200" kern="1200">
              <a:solidFill>
                <a:schemeClr val="tx1"/>
              </a:solidFill>
              <a:effectLst/>
              <a:latin typeface="+mn-lt"/>
              <a:ea typeface="+mn-ea"/>
              <a:cs typeface="+mn-cs"/>
            </a:endParaRPr>
          </a:p>
          <a:p>
            <a:r>
              <a:rPr lang="nl-NL" sz="1200" u="sng" kern="1200">
                <a:solidFill>
                  <a:schemeClr val="tx1"/>
                </a:solidFill>
                <a:effectLst/>
                <a:latin typeface="+mn-lt"/>
                <a:ea typeface="+mn-ea"/>
                <a:cs typeface="+mn-cs"/>
                <a:hlinkClick r:id="rId3"/>
              </a:rPr>
              <a:t>https://t.co/KIn4Wv78ZI</a:t>
            </a:r>
            <a:endParaRPr lang="nl-NL" sz="1200" kern="1200">
              <a:solidFill>
                <a:schemeClr val="tx1"/>
              </a:solidFill>
              <a:effectLst/>
              <a:latin typeface="+mn-lt"/>
              <a:ea typeface="+mn-ea"/>
              <a:cs typeface="+mn-cs"/>
            </a:endParaRPr>
          </a:p>
          <a:p>
            <a:r>
              <a:rPr lang="nl-NL" sz="1200" kern="1200">
                <a:solidFill>
                  <a:schemeClr val="tx1"/>
                </a:solidFill>
                <a:effectLst/>
                <a:latin typeface="+mn-lt"/>
                <a:ea typeface="+mn-ea"/>
                <a:cs typeface="+mn-cs"/>
              </a:rPr>
              <a:t> </a:t>
            </a:r>
          </a:p>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108</a:t>
            </a:fld>
            <a:endParaRPr lang="nl-NL"/>
          </a:p>
        </p:txBody>
      </p:sp>
    </p:spTree>
    <p:extLst>
      <p:ext uri="{BB962C8B-B14F-4D97-AF65-F5344CB8AC3E}">
        <p14:creationId xmlns:p14="http://schemas.microsoft.com/office/powerpoint/2010/main" xmlns="" val="27696618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000" b="1" dirty="0" err="1" smtClean="0"/>
              <a:t>Beispiel</a:t>
            </a:r>
            <a:r>
              <a:rPr lang="en-US" sz="1000" b="1" dirty="0" smtClean="0"/>
              <a:t> </a:t>
            </a:r>
            <a:r>
              <a:rPr lang="en-US" sz="1000" b="1" dirty="0" err="1" smtClean="0"/>
              <a:t>für</a:t>
            </a:r>
            <a:r>
              <a:rPr lang="en-US" sz="1000" b="1" dirty="0" smtClean="0"/>
              <a:t> </a:t>
            </a:r>
            <a:r>
              <a:rPr lang="en-US" sz="1000" b="1" dirty="0" err="1" smtClean="0"/>
              <a:t>einen</a:t>
            </a:r>
            <a:r>
              <a:rPr lang="en-US" sz="1000" b="1" dirty="0" smtClean="0"/>
              <a:t> </a:t>
            </a:r>
            <a:r>
              <a:rPr lang="en-US" sz="1000" b="1" dirty="0" err="1" smtClean="0"/>
              <a:t>glaubwürdigen</a:t>
            </a:r>
            <a:r>
              <a:rPr lang="en-US" sz="1000" b="1" baseline="0" dirty="0" smtClean="0"/>
              <a:t> </a:t>
            </a:r>
            <a:r>
              <a:rPr lang="en-US" sz="1000" b="1" baseline="0" dirty="0" err="1" smtClean="0"/>
              <a:t>Überbringer</a:t>
            </a:r>
            <a:r>
              <a:rPr lang="en-US" sz="1000" b="1" dirty="0" smtClean="0"/>
              <a:t>:</a:t>
            </a:r>
            <a:endParaRPr lang="en-US" sz="1000" b="1" dirty="0"/>
          </a:p>
          <a:p>
            <a:r>
              <a:rPr lang="en-US" sz="1000" dirty="0" smtClean="0"/>
              <a:t>Auf</a:t>
            </a:r>
            <a:r>
              <a:rPr lang="en-US" sz="1000" baseline="0" dirty="0" smtClean="0"/>
              <a:t> YouTube </a:t>
            </a:r>
            <a:r>
              <a:rPr lang="en-US" sz="1000" baseline="0" dirty="0" err="1" smtClean="0"/>
              <a:t>findet</a:t>
            </a:r>
            <a:r>
              <a:rPr lang="en-US" sz="1000" baseline="0" dirty="0" smtClean="0"/>
              <a:t> man </a:t>
            </a:r>
            <a:r>
              <a:rPr lang="en-US" sz="1000" baseline="0" dirty="0" err="1" smtClean="0"/>
              <a:t>viele</a:t>
            </a:r>
            <a:r>
              <a:rPr lang="en-US" sz="1000" baseline="0" dirty="0" smtClean="0"/>
              <a:t> How-To-Videos, in </a:t>
            </a:r>
            <a:r>
              <a:rPr lang="en-US" sz="1000" baseline="0" dirty="0" err="1" smtClean="0"/>
              <a:t>denen</a:t>
            </a:r>
            <a:r>
              <a:rPr lang="en-US" sz="1000" baseline="0" dirty="0" smtClean="0"/>
              <a:t> </a:t>
            </a:r>
            <a:r>
              <a:rPr lang="en-US" sz="1000" baseline="0" dirty="0" err="1" smtClean="0"/>
              <a:t>farbige</a:t>
            </a:r>
            <a:r>
              <a:rPr lang="en-US" sz="1000" baseline="0" dirty="0" smtClean="0"/>
              <a:t> Frauen </a:t>
            </a:r>
            <a:r>
              <a:rPr lang="en-US" sz="1000" baseline="0" dirty="0" err="1" smtClean="0"/>
              <a:t>Anweisungen</a:t>
            </a:r>
            <a:r>
              <a:rPr lang="en-US" sz="1000" baseline="0" dirty="0" smtClean="0"/>
              <a:t> </a:t>
            </a:r>
            <a:r>
              <a:rPr lang="en-US" sz="1000" baseline="0" dirty="0" err="1" smtClean="0"/>
              <a:t>zur</a:t>
            </a:r>
            <a:r>
              <a:rPr lang="en-US" sz="1000" baseline="0" dirty="0" smtClean="0"/>
              <a:t> </a:t>
            </a:r>
            <a:r>
              <a:rPr lang="en-US" sz="1000" baseline="0" dirty="0" err="1" smtClean="0"/>
              <a:t>Haarpflege</a:t>
            </a:r>
            <a:r>
              <a:rPr lang="en-US" sz="1000" baseline="0" dirty="0" smtClean="0"/>
              <a:t> </a:t>
            </a:r>
            <a:r>
              <a:rPr lang="en-US" sz="1000" baseline="0" dirty="0" err="1" smtClean="0"/>
              <a:t>geben</a:t>
            </a:r>
            <a:r>
              <a:rPr lang="en-US" sz="1000" baseline="0" dirty="0" smtClean="0"/>
              <a:t>. </a:t>
            </a:r>
            <a:r>
              <a:rPr lang="en-US" sz="1000" baseline="0" dirty="0" err="1" smtClean="0"/>
              <a:t>Etwa</a:t>
            </a:r>
            <a:r>
              <a:rPr lang="en-US" sz="1000" baseline="0" dirty="0" smtClean="0"/>
              <a:t> </a:t>
            </a:r>
            <a:r>
              <a:rPr lang="en-US" sz="1000" baseline="0" dirty="0" err="1" smtClean="0"/>
              <a:t>wie</a:t>
            </a:r>
            <a:r>
              <a:rPr lang="en-US" sz="1000" baseline="0" dirty="0" smtClean="0"/>
              <a:t> man </a:t>
            </a:r>
            <a:r>
              <a:rPr lang="en-US" sz="1000" baseline="0" dirty="0" err="1" smtClean="0"/>
              <a:t>Extentions</a:t>
            </a:r>
            <a:r>
              <a:rPr lang="en-US" sz="1000" baseline="0" dirty="0" smtClean="0"/>
              <a:t> in </a:t>
            </a:r>
            <a:r>
              <a:rPr lang="en-US" sz="1000" baseline="0" dirty="0" err="1" smtClean="0"/>
              <a:t>natürliches</a:t>
            </a:r>
            <a:r>
              <a:rPr lang="en-US" sz="1000" baseline="0" dirty="0" smtClean="0"/>
              <a:t> </a:t>
            </a:r>
            <a:r>
              <a:rPr lang="en-US" sz="1000" baseline="0" dirty="0" err="1" smtClean="0"/>
              <a:t>Haar</a:t>
            </a:r>
            <a:r>
              <a:rPr lang="en-US" sz="1000" baseline="0" dirty="0" smtClean="0"/>
              <a:t> </a:t>
            </a:r>
            <a:r>
              <a:rPr lang="en-US" sz="1000" baseline="0" dirty="0" err="1" smtClean="0"/>
              <a:t>einnäht</a:t>
            </a:r>
            <a:r>
              <a:rPr lang="en-US" sz="1000" baseline="0" dirty="0" smtClean="0"/>
              <a:t>, </a:t>
            </a:r>
            <a:r>
              <a:rPr lang="en-US" sz="1000" baseline="0" dirty="0" err="1" smtClean="0"/>
              <a:t>wie</a:t>
            </a:r>
            <a:r>
              <a:rPr lang="en-US" sz="1000" baseline="0" dirty="0" smtClean="0"/>
              <a:t> man </a:t>
            </a:r>
            <a:r>
              <a:rPr lang="en-US" sz="1000" baseline="0" dirty="0" err="1" smtClean="0"/>
              <a:t>schwarzes</a:t>
            </a:r>
            <a:r>
              <a:rPr lang="en-US" sz="1000" baseline="0" dirty="0" smtClean="0"/>
              <a:t> </a:t>
            </a:r>
            <a:r>
              <a:rPr lang="en-US" sz="1000" baseline="0" dirty="0" err="1" smtClean="0"/>
              <a:t>Haar</a:t>
            </a:r>
            <a:r>
              <a:rPr lang="en-US" sz="1000" baseline="0" dirty="0" smtClean="0"/>
              <a:t> </a:t>
            </a:r>
            <a:r>
              <a:rPr lang="en-US" sz="1000" baseline="0" dirty="0" err="1" smtClean="0"/>
              <a:t>lockt</a:t>
            </a:r>
            <a:r>
              <a:rPr lang="en-US" sz="1000" baseline="0" dirty="0" smtClean="0"/>
              <a:t> </a:t>
            </a:r>
            <a:r>
              <a:rPr lang="en-US" sz="1000" baseline="0" dirty="0" err="1" smtClean="0"/>
              <a:t>oder</a:t>
            </a:r>
            <a:r>
              <a:rPr lang="en-US" sz="1000" baseline="0" dirty="0" smtClean="0"/>
              <a:t> </a:t>
            </a:r>
            <a:r>
              <a:rPr lang="en-US" sz="1000" baseline="0" dirty="0" err="1" smtClean="0"/>
              <a:t>wie</a:t>
            </a:r>
            <a:r>
              <a:rPr lang="en-US" sz="1000" baseline="0" dirty="0" smtClean="0"/>
              <a:t> man </a:t>
            </a:r>
            <a:r>
              <a:rPr lang="en-US" sz="1000" baseline="0" dirty="0" err="1" smtClean="0"/>
              <a:t>geflochtene</a:t>
            </a:r>
            <a:r>
              <a:rPr lang="en-US" sz="1000" baseline="0" dirty="0" smtClean="0"/>
              <a:t> </a:t>
            </a:r>
            <a:r>
              <a:rPr lang="en-US" sz="1000" baseline="0" dirty="0" err="1" smtClean="0"/>
              <a:t>Perücken</a:t>
            </a:r>
            <a:r>
              <a:rPr lang="en-US" sz="1000" baseline="0" dirty="0" smtClean="0"/>
              <a:t> </a:t>
            </a:r>
            <a:r>
              <a:rPr lang="en-US" sz="1000" baseline="0" dirty="0" err="1" smtClean="0"/>
              <a:t>anpasst</a:t>
            </a:r>
            <a:r>
              <a:rPr lang="en-US" sz="1000" baseline="0" dirty="0" smtClean="0"/>
              <a:t>. </a:t>
            </a:r>
            <a:r>
              <a:rPr lang="en-US" sz="1000" baseline="0" dirty="0" err="1" smtClean="0"/>
              <a:t>Diese</a:t>
            </a:r>
            <a:r>
              <a:rPr lang="en-US" sz="1000" baseline="0" dirty="0" smtClean="0"/>
              <a:t> </a:t>
            </a:r>
            <a:r>
              <a:rPr lang="en-US" sz="1000" baseline="0" dirty="0" smtClean="0"/>
              <a:t>Videos </a:t>
            </a:r>
            <a:r>
              <a:rPr lang="en-US" sz="1000" baseline="0" dirty="0" err="1" smtClean="0"/>
              <a:t>wurden</a:t>
            </a:r>
            <a:r>
              <a:rPr lang="en-US" sz="1000" baseline="0" dirty="0" smtClean="0"/>
              <a:t> von Frauen auf </a:t>
            </a:r>
            <a:r>
              <a:rPr lang="en-US" sz="1000" baseline="0" dirty="0"/>
              <a:t>YouTube </a:t>
            </a:r>
            <a:r>
              <a:rPr lang="en-US" sz="1000" baseline="0" dirty="0" err="1" smtClean="0"/>
              <a:t>eingestellt</a:t>
            </a:r>
            <a:r>
              <a:rPr lang="en-US" sz="1000" baseline="0" dirty="0" smtClean="0"/>
              <a:t>, die </a:t>
            </a:r>
            <a:r>
              <a:rPr lang="en-US" sz="1000" baseline="0" dirty="0" err="1" smtClean="0"/>
              <a:t>festgestellt</a:t>
            </a:r>
            <a:r>
              <a:rPr lang="en-US" sz="1000" baseline="0" dirty="0" smtClean="0"/>
              <a:t> </a:t>
            </a:r>
            <a:r>
              <a:rPr lang="en-US" sz="1000" baseline="0" dirty="0" err="1" smtClean="0"/>
              <a:t>hatten</a:t>
            </a:r>
            <a:r>
              <a:rPr lang="en-US" sz="1000" baseline="0" dirty="0" smtClean="0"/>
              <a:t>, </a:t>
            </a:r>
            <a:r>
              <a:rPr lang="en-US" sz="1000" baseline="0" dirty="0" err="1" smtClean="0"/>
              <a:t>dass</a:t>
            </a:r>
            <a:r>
              <a:rPr lang="en-US" sz="1000" baseline="0" dirty="0" smtClean="0"/>
              <a:t> </a:t>
            </a:r>
            <a:r>
              <a:rPr lang="en-US" sz="1000" baseline="0" dirty="0" err="1" smtClean="0"/>
              <a:t>es</a:t>
            </a:r>
            <a:r>
              <a:rPr lang="en-US" sz="1000" baseline="0" dirty="0" smtClean="0"/>
              <a:t> </a:t>
            </a:r>
            <a:r>
              <a:rPr lang="en-US" sz="1000" baseline="0" dirty="0" err="1" smtClean="0"/>
              <a:t>solche</a:t>
            </a:r>
            <a:r>
              <a:rPr lang="en-US" sz="1000" baseline="0" dirty="0" smtClean="0"/>
              <a:t> </a:t>
            </a:r>
            <a:r>
              <a:rPr lang="en-US" sz="1000" baseline="0" dirty="0" err="1" smtClean="0"/>
              <a:t>Schönheitsprogramme</a:t>
            </a:r>
            <a:r>
              <a:rPr lang="en-US" sz="1000" baseline="0" dirty="0" smtClean="0"/>
              <a:t> </a:t>
            </a:r>
            <a:r>
              <a:rPr lang="en-US" sz="1000" baseline="0" dirty="0" err="1" smtClean="0"/>
              <a:t>im</a:t>
            </a:r>
            <a:r>
              <a:rPr lang="en-US" sz="1000" baseline="0" dirty="0" smtClean="0"/>
              <a:t> </a:t>
            </a:r>
            <a:r>
              <a:rPr lang="en-US" sz="1000" baseline="0" dirty="0" err="1" smtClean="0"/>
              <a:t>normalen</a:t>
            </a:r>
            <a:r>
              <a:rPr lang="en-US" sz="1000" baseline="0" dirty="0" smtClean="0"/>
              <a:t> </a:t>
            </a:r>
            <a:r>
              <a:rPr lang="en-US" sz="1000" baseline="0" dirty="0" err="1" smtClean="0"/>
              <a:t>Fernsehen</a:t>
            </a:r>
            <a:r>
              <a:rPr lang="en-US" sz="1000" baseline="0" dirty="0" smtClean="0"/>
              <a:t> </a:t>
            </a:r>
            <a:r>
              <a:rPr lang="en-US" sz="1000" baseline="0" dirty="0" err="1" smtClean="0"/>
              <a:t>nicht</a:t>
            </a:r>
            <a:r>
              <a:rPr lang="en-US" sz="1000" baseline="0" dirty="0" smtClean="0"/>
              <a:t> </a:t>
            </a:r>
            <a:r>
              <a:rPr lang="en-US" sz="1000" baseline="0" dirty="0" err="1" smtClean="0"/>
              <a:t>gibt</a:t>
            </a:r>
            <a:r>
              <a:rPr lang="en-US" sz="1000" baseline="0" dirty="0" smtClean="0"/>
              <a:t>. Das </a:t>
            </a:r>
            <a:r>
              <a:rPr lang="en-US" sz="1000" baseline="0" dirty="0" err="1" smtClean="0"/>
              <a:t>Interesse</a:t>
            </a:r>
            <a:r>
              <a:rPr lang="en-US" sz="1000" baseline="0" dirty="0" smtClean="0"/>
              <a:t> </a:t>
            </a:r>
            <a:r>
              <a:rPr lang="en-US" sz="1000" baseline="0" dirty="0" err="1" smtClean="0"/>
              <a:t>farbiger</a:t>
            </a:r>
            <a:r>
              <a:rPr lang="en-US" sz="1000" baseline="0" dirty="0" smtClean="0"/>
              <a:t> Frauen an </a:t>
            </a:r>
            <a:r>
              <a:rPr lang="en-US" sz="1000" baseline="0" dirty="0" err="1" smtClean="0"/>
              <a:t>Schönheitstipps</a:t>
            </a:r>
            <a:r>
              <a:rPr lang="en-US" sz="1000" baseline="0" dirty="0" smtClean="0"/>
              <a:t> </a:t>
            </a:r>
            <a:r>
              <a:rPr lang="en-US" sz="1000" baseline="0" dirty="0" err="1" smtClean="0"/>
              <a:t>wurde</a:t>
            </a:r>
            <a:r>
              <a:rPr lang="en-US" sz="1000" baseline="0" dirty="0" smtClean="0"/>
              <a:t> </a:t>
            </a:r>
            <a:r>
              <a:rPr lang="en-US" sz="1000" baseline="0" dirty="0" err="1" smtClean="0"/>
              <a:t>ignoriert</a:t>
            </a:r>
            <a:r>
              <a:rPr lang="en-US" sz="1000" baseline="0" dirty="0" smtClean="0"/>
              <a:t>.</a:t>
            </a:r>
            <a:endParaRPr lang="en-US" sz="1000" baseline="0" dirty="0"/>
          </a:p>
          <a:p>
            <a:r>
              <a:rPr lang="en-US" sz="1000" baseline="0" dirty="0" err="1" smtClean="0"/>
              <a:t>Daher</a:t>
            </a:r>
            <a:r>
              <a:rPr lang="en-US" sz="1000" baseline="0" dirty="0" smtClean="0"/>
              <a:t> </a:t>
            </a:r>
            <a:r>
              <a:rPr lang="en-US" sz="1000" baseline="0" dirty="0" err="1" smtClean="0"/>
              <a:t>begannen</a:t>
            </a:r>
            <a:r>
              <a:rPr lang="en-US" sz="1000" baseline="0" dirty="0" smtClean="0"/>
              <a:t> </a:t>
            </a:r>
            <a:r>
              <a:rPr lang="en-US" sz="1000" baseline="0" dirty="0" err="1" smtClean="0"/>
              <a:t>Personen</a:t>
            </a:r>
            <a:r>
              <a:rPr lang="en-US" sz="1000" baseline="0" dirty="0" smtClean="0"/>
              <a:t> </a:t>
            </a:r>
            <a:r>
              <a:rPr lang="en-US" sz="1000" baseline="0" dirty="0" err="1" smtClean="0"/>
              <a:t>aus</a:t>
            </a:r>
            <a:r>
              <a:rPr lang="en-US" sz="1000" baseline="0" dirty="0" smtClean="0"/>
              <a:t> </a:t>
            </a:r>
            <a:r>
              <a:rPr lang="en-US" sz="1000" baseline="0" dirty="0" err="1" smtClean="0"/>
              <a:t>der</a:t>
            </a:r>
            <a:r>
              <a:rPr lang="en-US" sz="1000" baseline="0" dirty="0" smtClean="0"/>
              <a:t> </a:t>
            </a:r>
            <a:r>
              <a:rPr lang="en-US" sz="1000" baseline="0" dirty="0" smtClean="0"/>
              <a:t>„</a:t>
            </a:r>
            <a:r>
              <a:rPr lang="en-US" sz="1000" baseline="0" dirty="0" err="1" smtClean="0"/>
              <a:t>Zielgruppe</a:t>
            </a:r>
            <a:r>
              <a:rPr lang="en-US" sz="1000" baseline="0" dirty="0" smtClean="0"/>
              <a:t>“, </a:t>
            </a:r>
            <a:r>
              <a:rPr lang="en-US" sz="1000" baseline="0" dirty="0" err="1" smtClean="0"/>
              <a:t>diese</a:t>
            </a:r>
            <a:r>
              <a:rPr lang="en-US" sz="1000" baseline="0" dirty="0" smtClean="0"/>
              <a:t> Art von </a:t>
            </a:r>
            <a:r>
              <a:rPr lang="en-US" sz="1000" baseline="0" dirty="0" err="1" smtClean="0"/>
              <a:t>Tutorien</a:t>
            </a:r>
            <a:r>
              <a:rPr lang="en-US" sz="1000" baseline="0" dirty="0" smtClean="0"/>
              <a:t> </a:t>
            </a:r>
            <a:r>
              <a:rPr lang="en-US" sz="1000" baseline="0" dirty="0" err="1" smtClean="0"/>
              <a:t>selber</a:t>
            </a:r>
            <a:r>
              <a:rPr lang="en-US" sz="1000" baseline="0" dirty="0" smtClean="0"/>
              <a:t> </a:t>
            </a:r>
            <a:r>
              <a:rPr lang="en-US" sz="1000" baseline="0" dirty="0" err="1" smtClean="0"/>
              <a:t>zu</a:t>
            </a:r>
            <a:r>
              <a:rPr lang="en-US" sz="1000" baseline="0" dirty="0" smtClean="0"/>
              <a:t> </a:t>
            </a:r>
            <a:r>
              <a:rPr lang="en-US" sz="1000" baseline="0" dirty="0" err="1" smtClean="0"/>
              <a:t>machen</a:t>
            </a:r>
            <a:r>
              <a:rPr lang="en-US" sz="1000" baseline="0" dirty="0" smtClean="0"/>
              <a:t>. </a:t>
            </a:r>
            <a:r>
              <a:rPr lang="en-US" sz="1000" baseline="0" dirty="0" err="1" smtClean="0"/>
              <a:t>Dadurch</a:t>
            </a:r>
            <a:r>
              <a:rPr lang="en-US" sz="1000" baseline="0" dirty="0" smtClean="0"/>
              <a:t> </a:t>
            </a:r>
            <a:r>
              <a:rPr lang="en-US" sz="1000" baseline="0" dirty="0" err="1" smtClean="0"/>
              <a:t>werden</a:t>
            </a:r>
            <a:r>
              <a:rPr lang="en-US" sz="1000" baseline="0" dirty="0" smtClean="0"/>
              <a:t> </a:t>
            </a:r>
            <a:r>
              <a:rPr lang="en-US" sz="1000" baseline="0" dirty="0" err="1" smtClean="0"/>
              <a:t>sie</a:t>
            </a:r>
            <a:r>
              <a:rPr lang="en-US" sz="1000" baseline="0" dirty="0" smtClean="0"/>
              <a:t> </a:t>
            </a:r>
            <a:r>
              <a:rPr lang="en-US" sz="1000" baseline="0" dirty="0" err="1" smtClean="0"/>
              <a:t>sehr</a:t>
            </a:r>
            <a:r>
              <a:rPr lang="en-US" sz="1000" baseline="0" dirty="0" smtClean="0"/>
              <a:t> </a:t>
            </a:r>
            <a:r>
              <a:rPr lang="en-US" sz="1000" baseline="0" dirty="0" err="1" smtClean="0"/>
              <a:t>glaubwürdig</a:t>
            </a:r>
            <a:r>
              <a:rPr lang="en-US" sz="1000" baseline="0" dirty="0" smtClean="0"/>
              <a:t>. </a:t>
            </a:r>
            <a:endParaRPr lang="nl-NL" sz="1000" dirty="0"/>
          </a:p>
          <a:p>
            <a:endParaRPr lang="nl-NL" sz="1000" dirty="0"/>
          </a:p>
          <a:p>
            <a:r>
              <a:rPr lang="nl-NL" sz="1000" dirty="0"/>
              <a:t>https://youtu.be/HbFgSQLO04E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109</a:t>
            </a:fld>
            <a:endParaRPr lang="nl-NL"/>
          </a:p>
        </p:txBody>
      </p:sp>
    </p:spTree>
    <p:extLst>
      <p:ext uri="{BB962C8B-B14F-4D97-AF65-F5344CB8AC3E}">
        <p14:creationId xmlns:p14="http://schemas.microsoft.com/office/powerpoint/2010/main" xmlns="" val="111279339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000" b="1" u="sng" dirty="0" smtClean="0"/>
              <a:t>Beispiel für glaubhafte Stimme</a:t>
            </a:r>
            <a:endParaRPr lang="nl-NL" sz="1000" b="1" u="sng" dirty="0"/>
          </a:p>
          <a:p>
            <a:pPr marL="0" marR="0" indent="0" algn="l" defTabSz="914400" rtl="0" eaLnBrk="1" fontAlgn="auto" latinLnBrk="0" hangingPunct="1">
              <a:lnSpc>
                <a:spcPct val="100000"/>
              </a:lnSpc>
              <a:spcBef>
                <a:spcPts val="0"/>
              </a:spcBef>
              <a:spcAft>
                <a:spcPts val="0"/>
              </a:spcAft>
              <a:buClrTx/>
              <a:buSzTx/>
              <a:buFontTx/>
              <a:buNone/>
              <a:tabLst/>
              <a:defRPr/>
            </a:pPr>
            <a:r>
              <a:rPr lang="nl-NL" sz="1000" kern="1200" dirty="0">
                <a:solidFill>
                  <a:schemeClr val="tx1"/>
                </a:solidFill>
                <a:effectLst/>
                <a:latin typeface="+mn-lt"/>
                <a:ea typeface="+mn-ea"/>
                <a:cs typeface="+mn-cs"/>
              </a:rPr>
              <a:t>Humza Arshad: </a:t>
            </a:r>
            <a:r>
              <a:rPr lang="en-US" sz="1000" b="0" i="0" u="none" strike="noStrike" baseline="0" dirty="0" err="1"/>
              <a:t>Badmans</a:t>
            </a:r>
            <a:r>
              <a:rPr lang="en-US" sz="1000" b="0" i="0" u="none" strike="noStrike" baseline="0" dirty="0"/>
              <a:t> World 14 | New Scotland Yard | </a:t>
            </a:r>
            <a:r>
              <a:rPr lang="en-US" sz="1000" b="0" i="0" u="none" strike="noStrike" baseline="0" dirty="0" err="1"/>
              <a:t>Humza</a:t>
            </a:r>
            <a:r>
              <a:rPr lang="en-US" sz="1000" b="0" i="0" u="none" strike="noStrike" baseline="0" dirty="0"/>
              <a:t> Productions</a:t>
            </a:r>
            <a:endParaRPr lang="nl-NL" sz="1000" kern="1200" dirty="0">
              <a:solidFill>
                <a:schemeClr val="tx1"/>
              </a:solidFill>
              <a:effectLst/>
              <a:latin typeface="+mn-lt"/>
              <a:ea typeface="+mn-ea"/>
              <a:cs typeface="+mn-cs"/>
            </a:endParaRPr>
          </a:p>
          <a:p>
            <a:r>
              <a:rPr lang="nl-NL" sz="1000" dirty="0"/>
              <a:t>https://www.youtube.com/watch?v=Q-7ACpHnLfk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baseline="0" dirty="0"/>
          </a:p>
          <a:p>
            <a:endParaRPr lang="nl-NL"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pPr/>
              <a:t>110</a:t>
            </a:fld>
            <a:endParaRPr lang="nl-NL"/>
          </a:p>
        </p:txBody>
      </p:sp>
    </p:spTree>
    <p:extLst>
      <p:ext uri="{BB962C8B-B14F-4D97-AF65-F5344CB8AC3E}">
        <p14:creationId xmlns:p14="http://schemas.microsoft.com/office/powerpoint/2010/main" xmlns="" val="144580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18-7-2017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‹Nr.›</a:t>
            </a:fld>
            <a:endParaRPr lang="nl-NL"/>
          </a:p>
        </p:txBody>
      </p:sp>
    </p:spTree>
    <p:extLst>
      <p:ext uri="{BB962C8B-B14F-4D97-AF65-F5344CB8AC3E}">
        <p14:creationId xmlns:p14="http://schemas.microsoft.com/office/powerpoint/2010/main" xmlns="" val="179721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18-7-2017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‹Nr.›</a:t>
            </a:fld>
            <a:endParaRPr lang="nl-NL"/>
          </a:p>
        </p:txBody>
      </p:sp>
    </p:spTree>
    <p:extLst>
      <p:ext uri="{BB962C8B-B14F-4D97-AF65-F5344CB8AC3E}">
        <p14:creationId xmlns:p14="http://schemas.microsoft.com/office/powerpoint/2010/main" xmlns="" val="1222002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18-7-2017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‹Nr.›</a:t>
            </a:fld>
            <a:endParaRPr lang="nl-NL"/>
          </a:p>
        </p:txBody>
      </p:sp>
    </p:spTree>
    <p:extLst>
      <p:ext uri="{BB962C8B-B14F-4D97-AF65-F5344CB8AC3E}">
        <p14:creationId xmlns:p14="http://schemas.microsoft.com/office/powerpoint/2010/main" xmlns="" val="178730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Alleen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2CE2DE-AABD-4E4C-A8DE-DB395B58E1C9}" type="datetime1">
              <a:rPr lang="nl-NL" smtClean="0"/>
              <a:pPr/>
              <a:t>18-7-2017</a:t>
            </a:fld>
            <a:endParaRPr lang="nl-NL"/>
          </a:p>
        </p:txBody>
      </p:sp>
      <p:sp>
        <p:nvSpPr>
          <p:cNvPr id="5" name="Slide Number Placeholder 4"/>
          <p:cNvSpPr>
            <a:spLocks noGrp="1"/>
          </p:cNvSpPr>
          <p:nvPr>
            <p:ph type="sldNum" sz="quarter" idx="12"/>
          </p:nvPr>
        </p:nvSpPr>
        <p:spPr/>
        <p:txBody>
          <a:bodyPr/>
          <a:lstStyle/>
          <a:p>
            <a:fld id="{4314E50D-6E97-44E7-8049-26A5E9C252B9}" type="slidenum">
              <a:rPr lang="nl-NL" smtClean="0"/>
              <a:pPr/>
              <a:t>‹Nr.›</a:t>
            </a:fld>
            <a:endParaRPr lang="nl-NL"/>
          </a:p>
        </p:txBody>
      </p:sp>
      <p:sp>
        <p:nvSpPr>
          <p:cNvPr id="9" name="Picture Placeholder 2"/>
          <p:cNvSpPr>
            <a:spLocks noGrp="1"/>
          </p:cNvSpPr>
          <p:nvPr>
            <p:ph type="pic" idx="1"/>
          </p:nvPr>
        </p:nvSpPr>
        <p:spPr>
          <a:xfrm>
            <a:off x="623392" y="980728"/>
            <a:ext cx="10945216" cy="410445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10" name="Text Placeholder 3"/>
          <p:cNvSpPr>
            <a:spLocks noGrp="1"/>
          </p:cNvSpPr>
          <p:nvPr>
            <p:ph type="body" sz="half" idx="2"/>
          </p:nvPr>
        </p:nvSpPr>
        <p:spPr>
          <a:xfrm>
            <a:off x="2438400"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11" name="Rectangle 10"/>
          <p:cNvSpPr/>
          <p:nvPr userDrawn="1"/>
        </p:nvSpPr>
        <p:spPr>
          <a:xfrm>
            <a:off x="0" y="0"/>
            <a:ext cx="12192000" cy="764704"/>
          </a:xfrm>
          <a:prstGeom prst="rect">
            <a:avLst/>
          </a:prstGeom>
          <a:solidFill>
            <a:srgbClr val="2B38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FFFFFF"/>
                </a:solidFill>
              </a:ln>
              <a:solidFill>
                <a:srgbClr val="FFFFFF"/>
              </a:solidFill>
            </a:endParaRPr>
          </a:p>
        </p:txBody>
      </p:sp>
      <p:sp>
        <p:nvSpPr>
          <p:cNvPr id="12" name="Title 1"/>
          <p:cNvSpPr>
            <a:spLocks noGrp="1"/>
          </p:cNvSpPr>
          <p:nvPr>
            <p:ph type="title"/>
          </p:nvPr>
        </p:nvSpPr>
        <p:spPr>
          <a:xfrm>
            <a:off x="623392" y="260648"/>
            <a:ext cx="10972800" cy="504056"/>
          </a:xfrm>
          <a:prstGeom prst="rect">
            <a:avLst/>
          </a:prstGeom>
        </p:spPr>
        <p:txBody>
          <a:bodyPr>
            <a:normAutofit/>
          </a:bodyPr>
          <a:lstStyle>
            <a:lvl1pPr>
              <a:defRPr sz="2500" b="0">
                <a:solidFill>
                  <a:schemeClr val="bg1"/>
                </a:solidFill>
              </a:defRPr>
            </a:lvl1pPr>
          </a:lstStyle>
          <a:p>
            <a:r>
              <a:rPr lang="nl-NL"/>
              <a:t>Klik om de stijl te bewerken</a:t>
            </a:r>
            <a:endParaRPr lang="en-US" dirty="0"/>
          </a:p>
        </p:txBody>
      </p:sp>
    </p:spTree>
    <p:extLst>
      <p:ext uri="{BB962C8B-B14F-4D97-AF65-F5344CB8AC3E}">
        <p14:creationId xmlns:p14="http://schemas.microsoft.com/office/powerpoint/2010/main" xmlns="" val="126931922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Alleen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2CE2DE-AABD-4E4C-A8DE-DB395B58E1C9}" type="datetime1">
              <a:rPr lang="nl-NL" smtClean="0"/>
              <a:pPr/>
              <a:t>18-7-2017</a:t>
            </a:fld>
            <a:endParaRPr lang="nl-NL"/>
          </a:p>
        </p:txBody>
      </p:sp>
      <p:sp>
        <p:nvSpPr>
          <p:cNvPr id="5" name="Slide Number Placeholder 4"/>
          <p:cNvSpPr>
            <a:spLocks noGrp="1"/>
          </p:cNvSpPr>
          <p:nvPr>
            <p:ph type="sldNum" sz="quarter" idx="12"/>
          </p:nvPr>
        </p:nvSpPr>
        <p:spPr/>
        <p:txBody>
          <a:bodyPr/>
          <a:lstStyle/>
          <a:p>
            <a:fld id="{4314E50D-6E97-44E7-8049-26A5E9C252B9}" type="slidenum">
              <a:rPr lang="nl-NL" smtClean="0"/>
              <a:pPr/>
              <a:t>‹Nr.›</a:t>
            </a:fld>
            <a:endParaRPr lang="nl-NL"/>
          </a:p>
        </p:txBody>
      </p:sp>
      <p:sp>
        <p:nvSpPr>
          <p:cNvPr id="9" name="Picture Placeholder 2"/>
          <p:cNvSpPr>
            <a:spLocks noGrp="1"/>
          </p:cNvSpPr>
          <p:nvPr>
            <p:ph type="pic" idx="1"/>
          </p:nvPr>
        </p:nvSpPr>
        <p:spPr>
          <a:xfrm>
            <a:off x="623392" y="980728"/>
            <a:ext cx="10945216" cy="410445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10" name="Text Placeholder 3"/>
          <p:cNvSpPr>
            <a:spLocks noGrp="1"/>
          </p:cNvSpPr>
          <p:nvPr>
            <p:ph type="body" sz="half" idx="2"/>
          </p:nvPr>
        </p:nvSpPr>
        <p:spPr>
          <a:xfrm>
            <a:off x="2438400"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11" name="Rectangle 10"/>
          <p:cNvSpPr/>
          <p:nvPr userDrawn="1"/>
        </p:nvSpPr>
        <p:spPr>
          <a:xfrm>
            <a:off x="0" y="0"/>
            <a:ext cx="12192000" cy="764704"/>
          </a:xfrm>
          <a:prstGeom prst="rect">
            <a:avLst/>
          </a:prstGeom>
          <a:solidFill>
            <a:srgbClr val="2B38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FFFFFF"/>
                </a:solidFill>
              </a:ln>
              <a:solidFill>
                <a:srgbClr val="FFFFFF"/>
              </a:solidFill>
            </a:endParaRPr>
          </a:p>
        </p:txBody>
      </p:sp>
      <p:sp>
        <p:nvSpPr>
          <p:cNvPr id="12" name="Title 1"/>
          <p:cNvSpPr>
            <a:spLocks noGrp="1"/>
          </p:cNvSpPr>
          <p:nvPr>
            <p:ph type="title"/>
          </p:nvPr>
        </p:nvSpPr>
        <p:spPr>
          <a:xfrm>
            <a:off x="623392" y="260648"/>
            <a:ext cx="10972800" cy="504056"/>
          </a:xfrm>
          <a:prstGeom prst="rect">
            <a:avLst/>
          </a:prstGeom>
        </p:spPr>
        <p:txBody>
          <a:bodyPr>
            <a:normAutofit/>
          </a:bodyPr>
          <a:lstStyle>
            <a:lvl1pPr>
              <a:defRPr sz="2500" b="0">
                <a:solidFill>
                  <a:schemeClr val="bg1"/>
                </a:solidFill>
              </a:defRPr>
            </a:lvl1pPr>
          </a:lstStyle>
          <a:p>
            <a:r>
              <a:rPr lang="nl-NL"/>
              <a:t>Klik om de stijl te bewerken</a:t>
            </a:r>
            <a:endParaRPr lang="en-US" dirty="0"/>
          </a:p>
        </p:txBody>
      </p:sp>
    </p:spTree>
    <p:extLst>
      <p:ext uri="{BB962C8B-B14F-4D97-AF65-F5344CB8AC3E}">
        <p14:creationId xmlns:p14="http://schemas.microsoft.com/office/powerpoint/2010/main" xmlns="" val="312514929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lleen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2CE2DE-AABD-4E4C-A8DE-DB395B58E1C9}" type="datetime1">
              <a:rPr lang="nl-NL" smtClean="0"/>
              <a:pPr/>
              <a:t>18-7-2017</a:t>
            </a:fld>
            <a:endParaRPr lang="nl-NL"/>
          </a:p>
        </p:txBody>
      </p:sp>
      <p:sp>
        <p:nvSpPr>
          <p:cNvPr id="5" name="Slide Number Placeholder 4"/>
          <p:cNvSpPr>
            <a:spLocks noGrp="1"/>
          </p:cNvSpPr>
          <p:nvPr>
            <p:ph type="sldNum" sz="quarter" idx="12"/>
          </p:nvPr>
        </p:nvSpPr>
        <p:spPr/>
        <p:txBody>
          <a:bodyPr/>
          <a:lstStyle/>
          <a:p>
            <a:fld id="{4314E50D-6E97-44E7-8049-26A5E9C252B9}" type="slidenum">
              <a:rPr lang="nl-NL" smtClean="0"/>
              <a:pPr/>
              <a:t>‹Nr.›</a:t>
            </a:fld>
            <a:endParaRPr lang="nl-NL"/>
          </a:p>
        </p:txBody>
      </p:sp>
      <p:sp>
        <p:nvSpPr>
          <p:cNvPr id="9" name="Picture Placeholder 2"/>
          <p:cNvSpPr>
            <a:spLocks noGrp="1"/>
          </p:cNvSpPr>
          <p:nvPr>
            <p:ph type="pic" idx="1"/>
          </p:nvPr>
        </p:nvSpPr>
        <p:spPr>
          <a:xfrm>
            <a:off x="623392" y="980728"/>
            <a:ext cx="10945216" cy="410445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10" name="Text Placeholder 3"/>
          <p:cNvSpPr>
            <a:spLocks noGrp="1"/>
          </p:cNvSpPr>
          <p:nvPr>
            <p:ph type="body" sz="half" idx="2"/>
          </p:nvPr>
        </p:nvSpPr>
        <p:spPr>
          <a:xfrm>
            <a:off x="2438400"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11" name="Rectangle 10"/>
          <p:cNvSpPr/>
          <p:nvPr userDrawn="1"/>
        </p:nvSpPr>
        <p:spPr>
          <a:xfrm>
            <a:off x="0" y="0"/>
            <a:ext cx="12192000" cy="764704"/>
          </a:xfrm>
          <a:prstGeom prst="rect">
            <a:avLst/>
          </a:prstGeom>
          <a:solidFill>
            <a:srgbClr val="2B38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FFFFFF"/>
                </a:solidFill>
              </a:ln>
              <a:solidFill>
                <a:srgbClr val="FFFFFF"/>
              </a:solidFill>
            </a:endParaRPr>
          </a:p>
        </p:txBody>
      </p:sp>
      <p:sp>
        <p:nvSpPr>
          <p:cNvPr id="12" name="Title 1"/>
          <p:cNvSpPr>
            <a:spLocks noGrp="1"/>
          </p:cNvSpPr>
          <p:nvPr>
            <p:ph type="title"/>
          </p:nvPr>
        </p:nvSpPr>
        <p:spPr>
          <a:xfrm>
            <a:off x="623392" y="260648"/>
            <a:ext cx="10972800" cy="504056"/>
          </a:xfrm>
          <a:prstGeom prst="rect">
            <a:avLst/>
          </a:prstGeom>
        </p:spPr>
        <p:txBody>
          <a:bodyPr>
            <a:normAutofit/>
          </a:bodyPr>
          <a:lstStyle>
            <a:lvl1pPr>
              <a:defRPr sz="2500" b="0">
                <a:solidFill>
                  <a:schemeClr val="bg1"/>
                </a:solidFill>
              </a:defRPr>
            </a:lvl1pPr>
          </a:lstStyle>
          <a:p>
            <a:r>
              <a:rPr lang="nl-NL"/>
              <a:t>Klik om de stijl te bewerken</a:t>
            </a:r>
            <a:endParaRPr lang="en-US" dirty="0"/>
          </a:p>
        </p:txBody>
      </p:sp>
    </p:spTree>
    <p:extLst>
      <p:ext uri="{BB962C8B-B14F-4D97-AF65-F5344CB8AC3E}">
        <p14:creationId xmlns:p14="http://schemas.microsoft.com/office/powerpoint/2010/main" xmlns="" val="273457844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F2CE2DE-AABD-4E4C-A8DE-DB395B58E1C9}" type="datetime1">
              <a:rPr lang="nl-NL" smtClean="0"/>
              <a:pPr/>
              <a:t>18-7-2017</a:t>
            </a:fld>
            <a:endParaRPr lang="nl-NL" dirty="0"/>
          </a:p>
        </p:txBody>
      </p:sp>
      <p:sp>
        <p:nvSpPr>
          <p:cNvPr id="4" name="Slide Number Placeholder 3"/>
          <p:cNvSpPr>
            <a:spLocks noGrp="1"/>
          </p:cNvSpPr>
          <p:nvPr>
            <p:ph type="sldNum" sz="quarter" idx="11"/>
          </p:nvPr>
        </p:nvSpPr>
        <p:spPr/>
        <p:txBody>
          <a:bodyPr/>
          <a:lstStyle/>
          <a:p>
            <a:fld id="{4314E50D-6E97-44E7-8049-26A5E9C252B9}" type="slidenum">
              <a:rPr lang="nl-NL" smtClean="0"/>
              <a:pPr/>
              <a:t>‹Nr.›</a:t>
            </a:fld>
            <a:endParaRPr lang="nl-NL" dirty="0"/>
          </a:p>
        </p:txBody>
      </p:sp>
      <p:sp>
        <p:nvSpPr>
          <p:cNvPr id="5" name="Rectangle 4"/>
          <p:cNvSpPr/>
          <p:nvPr userDrawn="1"/>
        </p:nvSpPr>
        <p:spPr>
          <a:xfrm>
            <a:off x="0" y="0"/>
            <a:ext cx="12192000" cy="764704"/>
          </a:xfrm>
          <a:prstGeom prst="rect">
            <a:avLst/>
          </a:prstGeom>
          <a:solidFill>
            <a:srgbClr val="2B38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n>
                <a:solidFill>
                  <a:srgbClr val="FFFFFF"/>
                </a:solidFill>
              </a:ln>
              <a:solidFill>
                <a:srgbClr val="FFFFFF"/>
              </a:solidFill>
            </a:endParaRPr>
          </a:p>
        </p:txBody>
      </p:sp>
      <p:sp>
        <p:nvSpPr>
          <p:cNvPr id="2" name="Title 1"/>
          <p:cNvSpPr>
            <a:spLocks noGrp="1"/>
          </p:cNvSpPr>
          <p:nvPr>
            <p:ph type="title"/>
          </p:nvPr>
        </p:nvSpPr>
        <p:spPr>
          <a:xfrm>
            <a:off x="623392" y="260648"/>
            <a:ext cx="10972800" cy="504056"/>
          </a:xfrm>
          <a:prstGeom prst="rect">
            <a:avLst/>
          </a:prstGeom>
        </p:spPr>
        <p:txBody>
          <a:bodyPr>
            <a:normAutofit/>
          </a:bodyPr>
          <a:lstStyle>
            <a:lvl1pPr>
              <a:defRPr sz="2500" b="0">
                <a:solidFill>
                  <a:schemeClr val="bg1"/>
                </a:solidFill>
              </a:defRPr>
            </a:lvl1pPr>
          </a:lstStyle>
          <a:p>
            <a:r>
              <a:rPr lang="nl-NL"/>
              <a:t>Klik om de stijl te bewerken</a:t>
            </a:r>
            <a:endParaRPr lang="en-US" dirty="0"/>
          </a:p>
        </p:txBody>
      </p:sp>
    </p:spTree>
    <p:extLst>
      <p:ext uri="{BB962C8B-B14F-4D97-AF65-F5344CB8AC3E}">
        <p14:creationId xmlns:p14="http://schemas.microsoft.com/office/powerpoint/2010/main" xmlns="" val="2414593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18-7-2017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‹Nr.›</a:t>
            </a:fld>
            <a:endParaRPr lang="nl-NL"/>
          </a:p>
        </p:txBody>
      </p:sp>
    </p:spTree>
    <p:extLst>
      <p:ext uri="{BB962C8B-B14F-4D97-AF65-F5344CB8AC3E}">
        <p14:creationId xmlns:p14="http://schemas.microsoft.com/office/powerpoint/2010/main" xmlns="" val="41933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pPr/>
              <a:t>18-7-2017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pPr/>
              <a:t>‹Nr.›</a:t>
            </a:fld>
            <a:endParaRPr lang="nl-NL"/>
          </a:p>
        </p:txBody>
      </p:sp>
    </p:spTree>
    <p:extLst>
      <p:ext uri="{BB962C8B-B14F-4D97-AF65-F5344CB8AC3E}">
        <p14:creationId xmlns:p14="http://schemas.microsoft.com/office/powerpoint/2010/main" xmlns="" val="428666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pPr/>
              <a:t>18-7-2017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pPr/>
              <a:t>‹Nr.›</a:t>
            </a:fld>
            <a:endParaRPr lang="nl-NL"/>
          </a:p>
        </p:txBody>
      </p:sp>
    </p:spTree>
    <p:extLst>
      <p:ext uri="{BB962C8B-B14F-4D97-AF65-F5344CB8AC3E}">
        <p14:creationId xmlns:p14="http://schemas.microsoft.com/office/powerpoint/2010/main" xmlns="" val="29924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4F958CF-FA03-4B87-91E2-A84608E41141}" type="datetimeFigureOut">
              <a:rPr lang="nl-NL" smtClean="0"/>
              <a:pPr/>
              <a:t>18-7-2017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660EE9B-5359-421A-887F-14A469560E61}" type="slidenum">
              <a:rPr lang="nl-NL" smtClean="0"/>
              <a:pPr/>
              <a:t>‹Nr.›</a:t>
            </a:fld>
            <a:endParaRPr lang="nl-NL"/>
          </a:p>
        </p:txBody>
      </p:sp>
    </p:spTree>
    <p:extLst>
      <p:ext uri="{BB962C8B-B14F-4D97-AF65-F5344CB8AC3E}">
        <p14:creationId xmlns:p14="http://schemas.microsoft.com/office/powerpoint/2010/main" xmlns="" val="1398701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4F958CF-FA03-4B87-91E2-A84608E41141}" type="datetimeFigureOut">
              <a:rPr lang="nl-NL" smtClean="0"/>
              <a:pPr/>
              <a:t>18-7-2017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660EE9B-5359-421A-887F-14A469560E61}" type="slidenum">
              <a:rPr lang="nl-NL" smtClean="0"/>
              <a:pPr/>
              <a:t>‹Nr.›</a:t>
            </a:fld>
            <a:endParaRPr lang="nl-NL"/>
          </a:p>
        </p:txBody>
      </p:sp>
    </p:spTree>
    <p:extLst>
      <p:ext uri="{BB962C8B-B14F-4D97-AF65-F5344CB8AC3E}">
        <p14:creationId xmlns:p14="http://schemas.microsoft.com/office/powerpoint/2010/main" xmlns="" val="1454760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4F958CF-FA03-4B87-91E2-A84608E41141}" type="datetimeFigureOut">
              <a:rPr lang="nl-NL" smtClean="0"/>
              <a:pPr/>
              <a:t>18-7-2017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660EE9B-5359-421A-887F-14A469560E61}" type="slidenum">
              <a:rPr lang="nl-NL" smtClean="0"/>
              <a:pPr/>
              <a:t>‹Nr.›</a:t>
            </a:fld>
            <a:endParaRPr lang="nl-NL"/>
          </a:p>
        </p:txBody>
      </p:sp>
    </p:spTree>
    <p:extLst>
      <p:ext uri="{BB962C8B-B14F-4D97-AF65-F5344CB8AC3E}">
        <p14:creationId xmlns:p14="http://schemas.microsoft.com/office/powerpoint/2010/main" xmlns="" val="1786266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pPr/>
              <a:t>18-7-2017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pPr/>
              <a:t>‹Nr.›</a:t>
            </a:fld>
            <a:endParaRPr lang="nl-NL"/>
          </a:p>
        </p:txBody>
      </p:sp>
    </p:spTree>
    <p:extLst>
      <p:ext uri="{BB962C8B-B14F-4D97-AF65-F5344CB8AC3E}">
        <p14:creationId xmlns:p14="http://schemas.microsoft.com/office/powerpoint/2010/main" xmlns="" val="3929436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pPr/>
              <a:t>18-7-2017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pPr/>
              <a:t>‹Nr.›</a:t>
            </a:fld>
            <a:endParaRPr lang="nl-NL"/>
          </a:p>
        </p:txBody>
      </p:sp>
    </p:spTree>
    <p:extLst>
      <p:ext uri="{BB962C8B-B14F-4D97-AF65-F5344CB8AC3E}">
        <p14:creationId xmlns:p14="http://schemas.microsoft.com/office/powerpoint/2010/main" xmlns="" val="2135438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958CF-FA03-4B87-91E2-A84608E41141}" type="datetimeFigureOut">
              <a:rPr lang="nl-NL" smtClean="0"/>
              <a:pPr/>
              <a:t>18-7-2017</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0EE9B-5359-421A-887F-14A469560E61}" type="slidenum">
              <a:rPr lang="nl-NL" smtClean="0"/>
              <a:pPr/>
              <a:t>‹Nr.›</a:t>
            </a:fld>
            <a:endParaRPr lang="nl-NL"/>
          </a:p>
        </p:txBody>
      </p:sp>
    </p:spTree>
    <p:extLst>
      <p:ext uri="{BB962C8B-B14F-4D97-AF65-F5344CB8AC3E}">
        <p14:creationId xmlns:p14="http://schemas.microsoft.com/office/powerpoint/2010/main" xmlns="" val="2266271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openyoureyes.net/" TargetMode="External"/><Relationship Id="rId2" Type="http://schemas.openxmlformats.org/officeDocument/2006/relationships/notesSlide" Target="../notesSlides/notesSlide92.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104.xml.rels><?xml version="1.0" encoding="UTF-8" standalone="yes"?>
<Relationships xmlns="http://schemas.openxmlformats.org/package/2006/relationships"><Relationship Id="rId3" Type="http://schemas.openxmlformats.org/officeDocument/2006/relationships/hyperlink" Target="http://thefreeinitiative.com/" TargetMode="External"/><Relationship Id="rId2" Type="http://schemas.openxmlformats.org/officeDocument/2006/relationships/notesSlide" Target="../notesSlides/notesSlide93.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105.xml.rels><?xml version="1.0" encoding="UTF-8" standalone="yes"?>
<Relationships xmlns="http://schemas.openxmlformats.org/package/2006/relationships"><Relationship Id="rId3" Type="http://schemas.openxmlformats.org/officeDocument/2006/relationships/hyperlink" Target="https://www.youtube.com/watch?v=CSIbsHKEP-8" TargetMode="External"/><Relationship Id="rId2" Type="http://schemas.openxmlformats.org/officeDocument/2006/relationships/notesSlide" Target="../notesSlides/notesSlide94.xml"/><Relationship Id="rId1" Type="http://schemas.openxmlformats.org/officeDocument/2006/relationships/slideLayout" Target="../slideLayouts/slideLayout14.xml"/><Relationship Id="rId4" Type="http://schemas.openxmlformats.org/officeDocument/2006/relationships/image" Target="../media/image82.png"/></Relationships>
</file>

<file path=ppt/slides/_rels/slide106.xml.rels><?xml version="1.0" encoding="UTF-8" standalone="yes"?>
<Relationships xmlns="http://schemas.openxmlformats.org/package/2006/relationships"><Relationship Id="rId3" Type="http://schemas.openxmlformats.org/officeDocument/2006/relationships/hyperlink" Target="https://www.facebook.com/GiveItUp4/?fref=ts" TargetMode="External"/><Relationship Id="rId2" Type="http://schemas.openxmlformats.org/officeDocument/2006/relationships/notesSlide" Target="../notesSlides/notesSlide95.xml"/><Relationship Id="rId1" Type="http://schemas.openxmlformats.org/officeDocument/2006/relationships/slideLayout" Target="../slideLayouts/slideLayout15.xml"/><Relationship Id="rId4" Type="http://schemas.openxmlformats.org/officeDocument/2006/relationships/image" Target="../media/image83.png"/></Relationships>
</file>

<file path=ppt/slides/_rels/slide107.xml.rels><?xml version="1.0" encoding="UTF-8" standalone="yes"?>
<Relationships xmlns="http://schemas.openxmlformats.org/package/2006/relationships"><Relationship Id="rId3" Type="http://schemas.openxmlformats.org/officeDocument/2006/relationships/hyperlink" Target="http://www.daretobegrey.org/" TargetMode="External"/><Relationship Id="rId2" Type="http://schemas.openxmlformats.org/officeDocument/2006/relationships/notesSlide" Target="../notesSlides/notesSlide96.xml"/><Relationship Id="rId1" Type="http://schemas.openxmlformats.org/officeDocument/2006/relationships/slideLayout" Target="../slideLayouts/slideLayout15.xml"/><Relationship Id="rId4" Type="http://schemas.openxmlformats.org/officeDocument/2006/relationships/image" Target="../media/image84.png"/></Relationships>
</file>

<file path=ppt/slides/_rels/slide10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hyperlink" Target="https://www.youtube.com/intl/en/yt/creators-for-change/" TargetMode="External"/><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hyperlink" Target="http://www.nptechforgood.com/2015/02/08/10-twitter-best-practices-for-nonprofits/" TargetMode="External"/><Relationship Id="rId10" Type="http://schemas.openxmlformats.org/officeDocument/2006/relationships/hyperlink" Target="https://jigsaw.google.com/projects/" TargetMode="External"/><Relationship Id="rId4" Type="http://schemas.openxmlformats.org/officeDocument/2006/relationships/image" Target="../media/image15.jpeg"/><Relationship Id="rId9" Type="http://schemas.openxmlformats.org/officeDocument/2006/relationships/hyperlink" Target="https://nonprofits.fb.com/success-stories/?ref=nav-dropdow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ideo" Target="\Volumes\USB\Luke%20Newbold%20presentation%2004-05-17\media2.mp4" TargetMode="Externa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ideo" Target="file:///C:\Users\WimK\Desktop\media3.mov" TargetMode="External"/><Relationship Id="rId6" Type="http://schemas.openxmlformats.org/officeDocument/2006/relationships/image" Target="../media/image47.png"/><Relationship Id="rId5" Type="http://schemas.microsoft.com/office/2007/relationships/media" Target="file:///C:\Users\WimK\Desktop\media3.mov" TargetMode="External"/><Relationship Id="rId4" Type="http://schemas.openxmlformats.org/officeDocument/2006/relationships/image" Target="../media/image2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ideo" Target="https://www.youtube.com/embed/IjIQ0ctzyZE" TargetMode="Externa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51.pn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jpeg"/></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8" Type="http://schemas.openxmlformats.org/officeDocument/2006/relationships/hyperlink" Target="http://europa.us6.list-manage1.com/track/click?u=c3beef00c1800c927c40284a8&amp;id=b640ac16c8&amp;e=da422a6973" TargetMode="External"/><Relationship Id="rId3" Type="http://schemas.openxmlformats.org/officeDocument/2006/relationships/hyperlink" Target="http://europa.us6.list-manage1.com/track/click?u=c3beef00c1800c927c40284a8&amp;id=3426c502c2&amp;e=da422a6973" TargetMode="External"/><Relationship Id="rId7" Type="http://schemas.openxmlformats.org/officeDocument/2006/relationships/hyperlink" Target="http://europa.us6.list-manage.com/track/click?u=c3beef00c1800c927c40284a8&amp;id=bf18a9b89d&amp;e=da422a6973" TargetMode="External"/><Relationship Id="rId12" Type="http://schemas.openxmlformats.org/officeDocument/2006/relationships/hyperlink" Target="http://europa.us6.list-manage.com/track/click?u=c3beef00c1800c927c40284a8&amp;id=694f47991e&amp;e=da422a6973"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hyperlink" Target="http://europa.us6.list-manage.com/track/click?u=c3beef00c1800c927c40284a8&amp;id=7ff013e2d8&amp;e=da422a6973" TargetMode="External"/><Relationship Id="rId11" Type="http://schemas.openxmlformats.org/officeDocument/2006/relationships/hyperlink" Target="http://europa.us6.list-manage.com/track/click?u=c3beef00c1800c927c40284a8&amp;id=4900240c8c&amp;e=da422a6973" TargetMode="External"/><Relationship Id="rId5" Type="http://schemas.openxmlformats.org/officeDocument/2006/relationships/hyperlink" Target="http://europa.us6.list-manage.com/track/click?u=c3beef00c1800c927c40284a8&amp;id=e6596a9b40&amp;e=da422a6973" TargetMode="External"/><Relationship Id="rId10" Type="http://schemas.openxmlformats.org/officeDocument/2006/relationships/hyperlink" Target="http://europa.us6.list-manage1.com/track/click?u=c3beef00c1800c927c40284a8&amp;id=1e6b24b225&amp;e=da422a6973" TargetMode="External"/><Relationship Id="rId4" Type="http://schemas.openxmlformats.org/officeDocument/2006/relationships/hyperlink" Target="http://europa.us6.list-manage.com/track/click?u=c3beef00c1800c927c40284a8&amp;id=a18d152827&amp;e=da422a6973" TargetMode="External"/><Relationship Id="rId9" Type="http://schemas.openxmlformats.org/officeDocument/2006/relationships/hyperlink" Target="http://europa.us6.list-manage1.com/track/click?u=c3beef00c1800c927c40284a8&amp;id=9540f2f542&amp;e=da422a6973" TargetMode="External"/></Relationships>
</file>

<file path=ppt/slides/_rels/slide99.xml.rels><?xml version="1.0" encoding="UTF-8" standalone="yes"?>
<Relationships xmlns="http://schemas.openxmlformats.org/package/2006/relationships"><Relationship Id="rId8" Type="http://schemas.openxmlformats.org/officeDocument/2006/relationships/hyperlink" Target="https://nonprofits.fb.com/topic/ads/" TargetMode="External"/><Relationship Id="rId3" Type="http://schemas.openxmlformats.org/officeDocument/2006/relationships/hyperlink" Target="http://www.strategicdialogue.org/wp-content/uploads/2016/06/OCCI-Counterspeech-Information-Pack-English.pdf" TargetMode="External"/><Relationship Id="rId7" Type="http://schemas.openxmlformats.org/officeDocument/2006/relationships/hyperlink" Target="https://www.facebook.com/blueprint?attachment_canonical_url=https://www.facebook.com/blueprint" TargetMode="External"/><Relationship Id="rId12"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hyperlink" Target="http://esmeefairbairn.org.uk/" TargetMode="External"/><Relationship Id="rId11" Type="http://schemas.openxmlformats.org/officeDocument/2006/relationships/hyperlink" Target="http://bit.ly/10fundamentals" TargetMode="External"/><Relationship Id="rId5" Type="http://schemas.openxmlformats.org/officeDocument/2006/relationships/hyperlink" Target="http://www.counternarratives.org/" TargetMode="External"/><Relationship Id="rId10" Type="http://schemas.openxmlformats.org/officeDocument/2006/relationships/hyperlink" Target="https://www.youtube.com/watch?feature=player_embedded&amp;v=YpKAtk5C0lM" TargetMode="External"/><Relationship Id="rId4" Type="http://schemas.openxmlformats.org/officeDocument/2006/relationships/hyperlink" Target="http://www.strategicdialogue.org/wp-content/uploads/2016/06/Counter-narrative-Handbook_1.pdf" TargetMode="External"/><Relationship Id="rId9" Type="http://schemas.openxmlformats.org/officeDocument/2006/relationships/hyperlink" Target="https://www.youtube.com/nonprofi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32513" y="453611"/>
            <a:ext cx="10768084" cy="2387600"/>
          </a:xfrm>
        </p:spPr>
        <p:txBody>
          <a:bodyPr>
            <a:normAutofit/>
          </a:bodyPr>
          <a:lstStyle/>
          <a:p>
            <a:r>
              <a:rPr lang="en-US" sz="4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Online-</a:t>
            </a:r>
            <a:r>
              <a:rPr lang="en-US" sz="4000" b="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Kampagnen</a:t>
            </a:r>
            <a:r>
              <a:rPr lang="en-US" sz="4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US" sz="4000" b="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rund</a:t>
            </a:r>
            <a:r>
              <a:rPr lang="en-US" sz="4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um </a:t>
            </a:r>
            <a:r>
              <a:rPr lang="en-US" sz="4000" b="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Gegen</a:t>
            </a:r>
            <a:r>
              <a:rPr lang="en-US" sz="4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und alternative </a:t>
            </a:r>
            <a:r>
              <a:rPr lang="en-US" sz="4000" b="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Narrativen</a:t>
            </a:r>
            <a:r>
              <a:rPr lang="en-US" sz="4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US" sz="4000" b="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erstellen</a:t>
            </a:r>
            <a:endParaRPr lang="nl-N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Ondertitel 2"/>
          <p:cNvSpPr>
            <a:spLocks noGrp="1"/>
          </p:cNvSpPr>
          <p:nvPr>
            <p:ph type="subTitle" idx="1"/>
          </p:nvPr>
        </p:nvSpPr>
        <p:spPr>
          <a:xfrm>
            <a:off x="1023582" y="2933286"/>
            <a:ext cx="10194878" cy="1655762"/>
          </a:xfrm>
        </p:spPr>
        <p:txBody>
          <a:bodyPr>
            <a:normAutofit/>
          </a:bodyPr>
          <a:lstStyle/>
          <a:p>
            <a:r>
              <a:rPr lang="en-US" sz="3200" dirty="0" err="1" smtClean="0">
                <a:solidFill>
                  <a:srgbClr val="002060"/>
                </a:solidFill>
                <a:latin typeface="Corbel" panose="020B0503020204020204" pitchFamily="34" charset="0"/>
                <a:ea typeface="Verdana" panose="020B0604030504040204" pitchFamily="34" charset="0"/>
                <a:cs typeface="Verdana" panose="020B0604030504040204" pitchFamily="34" charset="0"/>
              </a:rPr>
              <a:t>Schulungsseminar</a:t>
            </a:r>
            <a:r>
              <a:rPr lang="en-US" sz="3200" dirty="0" smtClean="0">
                <a:solidFill>
                  <a:srgbClr val="002060"/>
                </a:solidFill>
                <a:latin typeface="Corbel" panose="020B0503020204020204" pitchFamily="34" charset="0"/>
                <a:ea typeface="Verdana" panose="020B0604030504040204" pitchFamily="34" charset="0"/>
                <a:cs typeface="Verdana" panose="020B0604030504040204" pitchFamily="34" charset="0"/>
              </a:rPr>
              <a:t> des </a:t>
            </a:r>
            <a:r>
              <a:rPr lang="en-US" sz="3200" dirty="0" err="1" smtClean="0">
                <a:solidFill>
                  <a:srgbClr val="002060"/>
                </a:solidFill>
                <a:latin typeface="Corbel" panose="020B0503020204020204" pitchFamily="34" charset="0"/>
                <a:ea typeface="Verdana" panose="020B0604030504040204" pitchFamily="34" charset="0"/>
                <a:cs typeface="Verdana" panose="020B0604030504040204" pitchFamily="34" charset="0"/>
              </a:rPr>
              <a:t>Programms</a:t>
            </a:r>
            <a:r>
              <a:rPr lang="en-US" sz="3200" dirty="0" smtClean="0">
                <a:solidFill>
                  <a:srgbClr val="002060"/>
                </a:solidFill>
                <a:latin typeface="Corbel" panose="020B0503020204020204" pitchFamily="34" charset="0"/>
                <a:ea typeface="Verdana" panose="020B0604030504040204" pitchFamily="34" charset="0"/>
                <a:cs typeface="Verdana" panose="020B0604030504040204" pitchFamily="34" charset="0"/>
              </a:rPr>
              <a:t> </a:t>
            </a:r>
            <a:r>
              <a:rPr lang="en-US" sz="3200" dirty="0" err="1" smtClean="0">
                <a:solidFill>
                  <a:srgbClr val="002060"/>
                </a:solidFill>
                <a:latin typeface="Corbel" panose="020B0503020204020204" pitchFamily="34" charset="0"/>
                <a:ea typeface="Verdana" panose="020B0604030504040204" pitchFamily="34" charset="0"/>
                <a:cs typeface="Verdana" panose="020B0604030504040204" pitchFamily="34" charset="0"/>
              </a:rPr>
              <a:t>zur</a:t>
            </a:r>
            <a:r>
              <a:rPr lang="en-US" sz="3200" dirty="0" smtClean="0">
                <a:solidFill>
                  <a:srgbClr val="002060"/>
                </a:solidFill>
                <a:latin typeface="Corbel" panose="020B0503020204020204" pitchFamily="34" charset="0"/>
                <a:ea typeface="Verdana" panose="020B0604030504040204" pitchFamily="34" charset="0"/>
                <a:cs typeface="Verdana" panose="020B0604030504040204" pitchFamily="34" charset="0"/>
              </a:rPr>
              <a:t> </a:t>
            </a:r>
            <a:r>
              <a:rPr lang="en-US" sz="3200" dirty="0" err="1" smtClean="0">
                <a:solidFill>
                  <a:srgbClr val="002060"/>
                </a:solidFill>
                <a:latin typeface="Corbel" panose="020B0503020204020204" pitchFamily="34" charset="0"/>
                <a:ea typeface="Verdana" panose="020B0604030504040204" pitchFamily="34" charset="0"/>
                <a:cs typeface="Verdana" panose="020B0604030504040204" pitchFamily="34" charset="0"/>
              </a:rPr>
              <a:t>Stärkung</a:t>
            </a:r>
            <a:r>
              <a:rPr lang="en-US" sz="3200" dirty="0" smtClean="0">
                <a:solidFill>
                  <a:srgbClr val="002060"/>
                </a:solidFill>
                <a:latin typeface="Corbel" panose="020B0503020204020204" pitchFamily="34" charset="0"/>
                <a:ea typeface="Verdana" panose="020B0604030504040204" pitchFamily="34" charset="0"/>
                <a:cs typeface="Verdana" panose="020B0604030504040204" pitchFamily="34" charset="0"/>
              </a:rPr>
              <a:t> </a:t>
            </a:r>
            <a:r>
              <a:rPr lang="en-US" sz="3200" dirty="0" err="1" smtClean="0">
                <a:solidFill>
                  <a:srgbClr val="002060"/>
                </a:solidFill>
                <a:latin typeface="Corbel" panose="020B0503020204020204" pitchFamily="34" charset="0"/>
                <a:ea typeface="Verdana" panose="020B0604030504040204" pitchFamily="34" charset="0"/>
                <a:cs typeface="Verdana" panose="020B0604030504040204" pitchFamily="34" charset="0"/>
              </a:rPr>
              <a:t>der</a:t>
            </a:r>
            <a:r>
              <a:rPr lang="en-US" sz="3200" dirty="0" smtClean="0">
                <a:solidFill>
                  <a:srgbClr val="002060"/>
                </a:solidFill>
                <a:latin typeface="Corbel" panose="020B0503020204020204" pitchFamily="34" charset="0"/>
                <a:ea typeface="Verdana" panose="020B0604030504040204" pitchFamily="34" charset="0"/>
                <a:cs typeface="Verdana" panose="020B0604030504040204" pitchFamily="34" charset="0"/>
              </a:rPr>
              <a:t> </a:t>
            </a:r>
            <a:r>
              <a:rPr lang="en-US" sz="3200" dirty="0" err="1" smtClean="0">
                <a:solidFill>
                  <a:srgbClr val="002060"/>
                </a:solidFill>
                <a:latin typeface="Corbel" panose="020B0503020204020204" pitchFamily="34" charset="0"/>
                <a:ea typeface="Verdana" panose="020B0604030504040204" pitchFamily="34" charset="0"/>
                <a:cs typeface="Verdana" panose="020B0604030504040204" pitchFamily="34" charset="0"/>
              </a:rPr>
              <a:t>Zivilgesellschaft</a:t>
            </a:r>
            <a:endParaRPr lang="en-US" sz="3200" dirty="0">
              <a:solidFill>
                <a:srgbClr val="002060"/>
              </a:solidFill>
              <a:latin typeface="Corbel" panose="020B0503020204020204" pitchFamily="34" charset="0"/>
              <a:ea typeface="Verdana" panose="020B0604030504040204" pitchFamily="34" charset="0"/>
              <a:cs typeface="Verdana" panose="020B0604030504040204" pitchFamily="34" charset="0"/>
            </a:endParaRPr>
          </a:p>
        </p:txBody>
      </p:sp>
      <p:pic>
        <p:nvPicPr>
          <p:cNvPr id="4" name="Afbeelding 3"/>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8535764" y="5061024"/>
            <a:ext cx="2180261" cy="728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logo_ce-en-rvb-h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28591" y="4827873"/>
            <a:ext cx="1724038" cy="11947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120021" y="4895839"/>
            <a:ext cx="1212798"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7" name="Afbeelding 1"/>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881532" y="4897005"/>
            <a:ext cx="1035543" cy="1056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8" name="Afbeelding 1"/>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619720" y="4897006"/>
            <a:ext cx="1058866" cy="1056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9" name="Afbeelding 1"/>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355575" y="4895839"/>
            <a:ext cx="1061199"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886224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1825625"/>
            <a:ext cx="7422928" cy="4351338"/>
          </a:xfrm>
        </p:spPr>
        <p:txBody>
          <a:bodyPr>
            <a:normAutofit/>
          </a:bodyPr>
          <a:lstStyle/>
          <a:p>
            <a:pPr marL="0" indent="0">
              <a:buNone/>
            </a:pPr>
            <a:r>
              <a:rPr lang="en-US" sz="4000" dirty="0">
                <a:latin typeface="Corbel" panose="020B0503020204020204" pitchFamily="34" charset="0"/>
              </a:rPr>
              <a:t>“</a:t>
            </a:r>
            <a:r>
              <a:rPr lang="en-US" sz="4000" dirty="0" smtClean="0">
                <a:latin typeface="Corbel" panose="020B0503020204020204" pitchFamily="34" charset="0"/>
              </a:rPr>
              <a:t>70 % </a:t>
            </a:r>
            <a:r>
              <a:rPr lang="en-US" sz="4000" dirty="0" err="1" smtClean="0">
                <a:latin typeface="Corbel" panose="020B0503020204020204" pitchFamily="34" charset="0"/>
              </a:rPr>
              <a:t>der</a:t>
            </a:r>
            <a:r>
              <a:rPr lang="en-US" sz="4000" dirty="0" smtClean="0">
                <a:latin typeface="Corbel" panose="020B0503020204020204" pitchFamily="34" charset="0"/>
              </a:rPr>
              <a:t> Teenager und </a:t>
            </a:r>
            <a:r>
              <a:rPr lang="en-US" sz="4000" dirty="0" err="1" smtClean="0">
                <a:latin typeface="Corbel" panose="020B0503020204020204" pitchFamily="34" charset="0"/>
              </a:rPr>
              <a:t>Milleniumkinder</a:t>
            </a:r>
            <a:r>
              <a:rPr lang="en-US" sz="4000" dirty="0" smtClean="0">
                <a:latin typeface="Corbel" panose="020B0503020204020204" pitchFamily="34" charset="0"/>
              </a:rPr>
              <a:t> </a:t>
            </a:r>
            <a:r>
              <a:rPr lang="en-US" sz="4000" dirty="0" err="1" smtClean="0">
                <a:latin typeface="Corbel" panose="020B0503020204020204" pitchFamily="34" charset="0"/>
              </a:rPr>
              <a:t>sind</a:t>
            </a:r>
            <a:r>
              <a:rPr lang="en-US" sz="4000" dirty="0" smtClean="0">
                <a:latin typeface="Corbel" panose="020B0503020204020204" pitchFamily="34" charset="0"/>
              </a:rPr>
              <a:t> </a:t>
            </a:r>
            <a:r>
              <a:rPr lang="en-US" sz="4000" dirty="0" err="1" smtClean="0">
                <a:latin typeface="Corbel" panose="020B0503020204020204" pitchFamily="34" charset="0"/>
              </a:rPr>
              <a:t>der</a:t>
            </a:r>
            <a:r>
              <a:rPr lang="en-US" sz="4000" dirty="0" smtClean="0">
                <a:latin typeface="Corbel" panose="020B0503020204020204" pitchFamily="34" charset="0"/>
              </a:rPr>
              <a:t> </a:t>
            </a:r>
            <a:r>
              <a:rPr lang="en-US" sz="4000" dirty="0" err="1" smtClean="0">
                <a:latin typeface="Corbel" panose="020B0503020204020204" pitchFamily="34" charset="0"/>
              </a:rPr>
              <a:t>Ansicht</a:t>
            </a:r>
            <a:r>
              <a:rPr lang="en-US" sz="4000" dirty="0" smtClean="0">
                <a:latin typeface="Corbel" panose="020B0503020204020204" pitchFamily="34" charset="0"/>
              </a:rPr>
              <a:t>, </a:t>
            </a:r>
            <a:r>
              <a:rPr lang="en-US" sz="4000" dirty="0" err="1" smtClean="0">
                <a:latin typeface="Corbel" panose="020B0503020204020204" pitchFamily="34" charset="0"/>
              </a:rPr>
              <a:t>dass</a:t>
            </a:r>
            <a:r>
              <a:rPr lang="en-US" sz="4000" dirty="0" smtClean="0">
                <a:latin typeface="Corbel" panose="020B0503020204020204" pitchFamily="34" charset="0"/>
              </a:rPr>
              <a:t> </a:t>
            </a:r>
            <a:r>
              <a:rPr lang="en-US" sz="4000" dirty="0" err="1" smtClean="0">
                <a:latin typeface="Corbel" panose="020B0503020204020204" pitchFamily="34" charset="0"/>
              </a:rPr>
              <a:t>Youtuber</a:t>
            </a:r>
            <a:r>
              <a:rPr lang="en-US" sz="4000" dirty="0" smtClean="0">
                <a:latin typeface="Corbel" panose="020B0503020204020204" pitchFamily="34" charset="0"/>
              </a:rPr>
              <a:t> die </a:t>
            </a:r>
            <a:r>
              <a:rPr lang="en-US" sz="4000" dirty="0" err="1" smtClean="0">
                <a:latin typeface="Corbel" panose="020B0503020204020204" pitchFamily="34" charset="0"/>
              </a:rPr>
              <a:t>Kultur</a:t>
            </a:r>
            <a:r>
              <a:rPr lang="en-US" sz="4000" dirty="0" smtClean="0">
                <a:latin typeface="Corbel" panose="020B0503020204020204" pitchFamily="34" charset="0"/>
              </a:rPr>
              <a:t> und </a:t>
            </a:r>
            <a:r>
              <a:rPr lang="en-US" sz="4000" dirty="0" err="1" smtClean="0">
                <a:latin typeface="Corbel" panose="020B0503020204020204" pitchFamily="34" charset="0"/>
              </a:rPr>
              <a:t>ihr</a:t>
            </a:r>
            <a:r>
              <a:rPr lang="en-US" sz="4000" dirty="0" smtClean="0">
                <a:latin typeface="Corbel" panose="020B0503020204020204" pitchFamily="34" charset="0"/>
              </a:rPr>
              <a:t> </a:t>
            </a:r>
            <a:r>
              <a:rPr lang="en-US" sz="4000" dirty="0" err="1" smtClean="0">
                <a:latin typeface="Corbel" panose="020B0503020204020204" pitchFamily="34" charset="0"/>
              </a:rPr>
              <a:t>Leben</a:t>
            </a:r>
            <a:r>
              <a:rPr lang="en-US" sz="4000" dirty="0" smtClean="0">
                <a:latin typeface="Corbel" panose="020B0503020204020204" pitchFamily="34" charset="0"/>
              </a:rPr>
              <a:t> </a:t>
            </a:r>
            <a:r>
              <a:rPr lang="en-US" sz="4000" dirty="0" err="1" smtClean="0">
                <a:latin typeface="Corbel" panose="020B0503020204020204" pitchFamily="34" charset="0"/>
              </a:rPr>
              <a:t>gestalten</a:t>
            </a:r>
            <a:r>
              <a:rPr lang="en-US" sz="4000" dirty="0" smtClean="0">
                <a:latin typeface="Corbel" panose="020B0503020204020204" pitchFamily="34" charset="0"/>
              </a:rPr>
              <a:t>”</a:t>
            </a:r>
            <a:endParaRPr lang="en-US" sz="4000" dirty="0">
              <a:latin typeface="Corbel" panose="020B0503020204020204" pitchFamily="34" charset="0"/>
            </a:endParaRPr>
          </a:p>
          <a:p>
            <a:pPr marL="0" indent="0">
              <a:buNone/>
            </a:pPr>
            <a:endParaRPr lang="en-US" sz="4000" dirty="0">
              <a:latin typeface="Corbel" panose="020B0503020204020204" pitchFamily="34" charset="0"/>
            </a:endParaRPr>
          </a:p>
          <a:p>
            <a:pPr marL="0" indent="0">
              <a:buNone/>
            </a:pPr>
            <a:endParaRPr lang="nl-NL" sz="4000" dirty="0">
              <a:latin typeface="Corbel" panose="020B0503020204020204" pitchFamily="34" charset="0"/>
            </a:endParaRPr>
          </a:p>
        </p:txBody>
      </p:sp>
      <p:pic>
        <p:nvPicPr>
          <p:cNvPr id="7" name="Afbeelding 6"/>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pic>
        <p:nvPicPr>
          <p:cNvPr id="6"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643682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1702629"/>
            <a:ext cx="6299579" cy="1325563"/>
          </a:xfrm>
        </p:spPr>
        <p:txBody>
          <a:bodyPr>
            <a:normAutofit fontScale="90000"/>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Informationspaket zum Thema Gegenrede</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4"/>
          <p:cNvSpPr>
            <a:spLocks noGrp="1"/>
          </p:cNvSpPr>
          <p:nvPr>
            <p:ph idx="1"/>
          </p:nvPr>
        </p:nvSpPr>
        <p:spPr>
          <a:xfrm>
            <a:off x="838200" y="3163129"/>
            <a:ext cx="6136758" cy="2623522"/>
          </a:xfrm>
        </p:spPr>
        <p:txBody>
          <a:bodyPr>
            <a:normAutofit/>
          </a:bodyPr>
          <a:lstStyle/>
          <a:p>
            <a:pPr marL="0" indent="0">
              <a:buNone/>
            </a:pPr>
            <a:r>
              <a:rPr lang="en-US" dirty="0" smtClean="0">
                <a:latin typeface="Corbel" panose="020B0503020204020204" pitchFamily="34" charset="0"/>
              </a:rPr>
              <a:t>Initiative </a:t>
            </a:r>
            <a:r>
              <a:rPr lang="en-US" dirty="0" err="1" smtClean="0">
                <a:latin typeface="Corbel" panose="020B0503020204020204" pitchFamily="34" charset="0"/>
              </a:rPr>
              <a:t>für</a:t>
            </a:r>
            <a:r>
              <a:rPr lang="en-US" dirty="0" smtClean="0">
                <a:latin typeface="Corbel" panose="020B0503020204020204" pitchFamily="34" charset="0"/>
              </a:rPr>
              <a:t> </a:t>
            </a:r>
            <a:r>
              <a:rPr lang="en-US" dirty="0" err="1" smtClean="0">
                <a:latin typeface="Corbel" panose="020B0503020204020204" pitchFamily="34" charset="0"/>
              </a:rPr>
              <a:t>Zivilcourage</a:t>
            </a:r>
            <a:r>
              <a:rPr lang="en-US" dirty="0" smtClean="0">
                <a:latin typeface="Corbel" panose="020B0503020204020204" pitchFamily="34" charset="0"/>
              </a:rPr>
              <a:t> online </a:t>
            </a:r>
            <a:r>
              <a:rPr lang="en-US" dirty="0">
                <a:latin typeface="Corbel" panose="020B0503020204020204" pitchFamily="34" charset="0"/>
              </a:rPr>
              <a:t>OCCI </a:t>
            </a:r>
          </a:p>
          <a:p>
            <a:pPr marL="0" indent="0">
              <a:buNone/>
            </a:pPr>
            <a:r>
              <a:rPr lang="en-US" dirty="0">
                <a:latin typeface="Corbel" panose="020B0503020204020204" pitchFamily="34" charset="0"/>
              </a:rPr>
              <a:t>EN, </a:t>
            </a:r>
            <a:r>
              <a:rPr lang="en-US" dirty="0" smtClean="0">
                <a:latin typeface="Corbel" panose="020B0503020204020204" pitchFamily="34" charset="0"/>
              </a:rPr>
              <a:t>DE, </a:t>
            </a:r>
            <a:r>
              <a:rPr lang="en-US" dirty="0">
                <a:latin typeface="Corbel" panose="020B0503020204020204" pitchFamily="34" charset="0"/>
              </a:rPr>
              <a:t>FR</a:t>
            </a:r>
            <a:endParaRPr lang="en-US" sz="1400" u="sng" dirty="0">
              <a:latin typeface="Corbel" panose="020B0503020204020204" pitchFamily="34" charset="0"/>
            </a:endParaRPr>
          </a:p>
        </p:txBody>
      </p:sp>
      <p:pic>
        <p:nvPicPr>
          <p:cNvPr id="1026" name="Picture 2" descr="http://www.netz-gegen-nazis.de/files/titelbild-infopaket-isd-gr.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734981" y="341194"/>
            <a:ext cx="4256016" cy="6022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0493093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bs.twimg.com/media/ClJ81HtWQAAaflB.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78945" y="791570"/>
            <a:ext cx="6925154" cy="489954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jdelijke aanduiding voor inhoud 4"/>
          <p:cNvSpPr>
            <a:spLocks noGrp="1"/>
          </p:cNvSpPr>
          <p:nvPr>
            <p:ph idx="1"/>
          </p:nvPr>
        </p:nvSpPr>
        <p:spPr>
          <a:xfrm>
            <a:off x="551591" y="911209"/>
            <a:ext cx="4328751" cy="4498992"/>
          </a:xfrm>
          <a:solidFill>
            <a:schemeClr val="bg1"/>
          </a:solidFill>
        </p:spPr>
        <p:txBody>
          <a:bodyPr>
            <a:noAutofit/>
          </a:bodyPr>
          <a:lstStyle/>
          <a:p>
            <a:pPr marL="0" indent="0">
              <a:buNone/>
            </a:pPr>
            <a:r>
              <a:rPr lang="en-US" dirty="0">
                <a:latin typeface="Corbel" panose="020B0503020204020204" pitchFamily="34" charset="0"/>
              </a:rPr>
              <a:t/>
            </a:r>
            <a:br>
              <a:rPr lang="en-US" dirty="0">
                <a:latin typeface="Corbel" panose="020B0503020204020204" pitchFamily="34" charset="0"/>
              </a:rPr>
            </a:br>
            <a:r>
              <a:rPr lang="en-US" b="1" dirty="0" err="1" smtClean="0">
                <a:solidFill>
                  <a:srgbClr val="002060"/>
                </a:solidFill>
                <a:latin typeface="Corbel" panose="020B0503020204020204" pitchFamily="34" charset="0"/>
              </a:rPr>
              <a:t>Inhalte</a:t>
            </a:r>
            <a:endParaRPr lang="en-US" b="1" dirty="0">
              <a:solidFill>
                <a:srgbClr val="002060"/>
              </a:solidFill>
              <a:latin typeface="Corbel" panose="020B0503020204020204" pitchFamily="34" charset="0"/>
            </a:endParaRPr>
          </a:p>
          <a:p>
            <a:pPr>
              <a:buFont typeface="Wingdings" panose="05000000000000000000" pitchFamily="2" charset="2"/>
              <a:buChar char="§"/>
            </a:pPr>
            <a:r>
              <a:rPr lang="en-US" dirty="0" err="1" smtClean="0">
                <a:latin typeface="Corbel" panose="020B0503020204020204" pitchFamily="34" charset="0"/>
              </a:rPr>
              <a:t>Eine</a:t>
            </a:r>
            <a:r>
              <a:rPr lang="en-US" dirty="0" smtClean="0">
                <a:latin typeface="Corbel" panose="020B0503020204020204" pitchFamily="34" charset="0"/>
              </a:rPr>
              <a:t> </a:t>
            </a:r>
            <a:r>
              <a:rPr lang="en-US" dirty="0" err="1" smtClean="0">
                <a:latin typeface="Corbel" panose="020B0503020204020204" pitchFamily="34" charset="0"/>
              </a:rPr>
              <a:t>Kampagne</a:t>
            </a:r>
            <a:r>
              <a:rPr lang="en-US" dirty="0" smtClean="0">
                <a:latin typeface="Corbel" panose="020B0503020204020204" pitchFamily="34" charset="0"/>
              </a:rPr>
              <a:t> </a:t>
            </a:r>
            <a:r>
              <a:rPr lang="en-US" dirty="0" err="1" smtClean="0">
                <a:latin typeface="Corbel" panose="020B0503020204020204" pitchFamily="34" charset="0"/>
              </a:rPr>
              <a:t>planen</a:t>
            </a:r>
            <a:endParaRPr lang="nl-NL" dirty="0">
              <a:latin typeface="Corbel" panose="020B0503020204020204" pitchFamily="34" charset="0"/>
            </a:endParaRPr>
          </a:p>
          <a:p>
            <a:pPr>
              <a:buFont typeface="Wingdings" panose="05000000000000000000" pitchFamily="2" charset="2"/>
              <a:buChar char="§"/>
            </a:pPr>
            <a:r>
              <a:rPr lang="en-US" dirty="0" err="1" smtClean="0">
                <a:latin typeface="Corbel" panose="020B0503020204020204" pitchFamily="34" charset="0"/>
              </a:rPr>
              <a:t>Inhalte</a:t>
            </a:r>
            <a:r>
              <a:rPr lang="en-US" dirty="0" smtClean="0">
                <a:latin typeface="Corbel" panose="020B0503020204020204" pitchFamily="34" charset="0"/>
              </a:rPr>
              <a:t> </a:t>
            </a:r>
            <a:r>
              <a:rPr lang="en-US" dirty="0" err="1" smtClean="0">
                <a:latin typeface="Corbel" panose="020B0503020204020204" pitchFamily="34" charset="0"/>
              </a:rPr>
              <a:t>erstellen</a:t>
            </a:r>
            <a:endParaRPr lang="nl-NL" dirty="0">
              <a:latin typeface="Corbel" panose="020B0503020204020204" pitchFamily="34" charset="0"/>
            </a:endParaRPr>
          </a:p>
          <a:p>
            <a:pPr>
              <a:buFont typeface="Wingdings" panose="05000000000000000000" pitchFamily="2" charset="2"/>
              <a:buChar char="§"/>
            </a:pPr>
            <a:r>
              <a:rPr lang="en-US" dirty="0" err="1" smtClean="0">
                <a:latin typeface="Corbel" panose="020B0503020204020204" pitchFamily="34" charset="0"/>
              </a:rPr>
              <a:t>Eine</a:t>
            </a:r>
            <a:r>
              <a:rPr lang="en-US" dirty="0" smtClean="0">
                <a:latin typeface="Corbel" panose="020B0503020204020204" pitchFamily="34" charset="0"/>
              </a:rPr>
              <a:t> </a:t>
            </a:r>
            <a:r>
              <a:rPr lang="en-US" dirty="0" err="1" smtClean="0">
                <a:latin typeface="Corbel" panose="020B0503020204020204" pitchFamily="34" charset="0"/>
              </a:rPr>
              <a:t>Kampagne</a:t>
            </a:r>
            <a:r>
              <a:rPr lang="en-US" dirty="0" smtClean="0">
                <a:latin typeface="Corbel" panose="020B0503020204020204" pitchFamily="34" charset="0"/>
              </a:rPr>
              <a:t> </a:t>
            </a:r>
            <a:r>
              <a:rPr lang="en-US" dirty="0" err="1" smtClean="0">
                <a:latin typeface="Corbel" panose="020B0503020204020204" pitchFamily="34" charset="0"/>
              </a:rPr>
              <a:t>durchführen</a:t>
            </a:r>
            <a:endParaRPr lang="nl-NL" dirty="0">
              <a:latin typeface="Corbel" panose="020B0503020204020204" pitchFamily="34" charset="0"/>
            </a:endParaRPr>
          </a:p>
          <a:p>
            <a:pPr>
              <a:buFont typeface="Wingdings" panose="05000000000000000000" pitchFamily="2" charset="2"/>
              <a:buChar char="§"/>
            </a:pPr>
            <a:r>
              <a:rPr lang="en-US" dirty="0" smtClean="0">
                <a:latin typeface="Corbel" panose="020B0503020204020204" pitchFamily="34" charset="0"/>
              </a:rPr>
              <a:t>Online-</a:t>
            </a:r>
            <a:r>
              <a:rPr lang="en-US" dirty="0" err="1" smtClean="0">
                <a:latin typeface="Corbel" panose="020B0503020204020204" pitchFamily="34" charset="0"/>
              </a:rPr>
              <a:t>Werbung</a:t>
            </a:r>
            <a:endParaRPr lang="nl-NL" dirty="0">
              <a:latin typeface="Corbel" panose="020B0503020204020204" pitchFamily="34" charset="0"/>
            </a:endParaRPr>
          </a:p>
          <a:p>
            <a:pPr>
              <a:buFont typeface="Wingdings" panose="05000000000000000000" pitchFamily="2" charset="2"/>
              <a:buChar char="§"/>
            </a:pPr>
            <a:r>
              <a:rPr lang="en-US" dirty="0" err="1" smtClean="0">
                <a:latin typeface="Corbel" panose="020B0503020204020204" pitchFamily="34" charset="0"/>
              </a:rPr>
              <a:t>Publikum</a:t>
            </a:r>
            <a:r>
              <a:rPr lang="en-US" dirty="0" smtClean="0">
                <a:latin typeface="Corbel" panose="020B0503020204020204" pitchFamily="34" charset="0"/>
              </a:rPr>
              <a:t> </a:t>
            </a:r>
            <a:r>
              <a:rPr lang="en-US" dirty="0" err="1" smtClean="0">
                <a:latin typeface="Corbel" panose="020B0503020204020204" pitchFamily="34" charset="0"/>
              </a:rPr>
              <a:t>engagieren</a:t>
            </a:r>
            <a:endParaRPr lang="nl-NL" dirty="0">
              <a:latin typeface="Corbel" panose="020B0503020204020204" pitchFamily="34" charset="0"/>
            </a:endParaRPr>
          </a:p>
          <a:p>
            <a:pPr>
              <a:buFont typeface="Wingdings" panose="05000000000000000000" pitchFamily="2" charset="2"/>
              <a:buChar char="§"/>
            </a:pPr>
            <a:r>
              <a:rPr lang="en-US" dirty="0" err="1" smtClean="0">
                <a:latin typeface="Corbel" panose="020B0503020204020204" pitchFamily="34" charset="0"/>
              </a:rPr>
              <a:t>Kampagnen</a:t>
            </a:r>
            <a:r>
              <a:rPr lang="en-US" dirty="0" smtClean="0">
                <a:latin typeface="Corbel" panose="020B0503020204020204" pitchFamily="34" charset="0"/>
              </a:rPr>
              <a:t> </a:t>
            </a:r>
            <a:r>
              <a:rPr lang="en-US" dirty="0" err="1" smtClean="0">
                <a:latin typeface="Corbel" panose="020B0503020204020204" pitchFamily="34" charset="0"/>
              </a:rPr>
              <a:t>bewerten</a:t>
            </a:r>
            <a:endParaRPr lang="nl-NL" dirty="0">
              <a:latin typeface="Corbel" panose="020B0503020204020204" pitchFamily="34" charset="0"/>
            </a:endParaRPr>
          </a:p>
          <a:p>
            <a:pPr>
              <a:buFont typeface="Wingdings" panose="05000000000000000000" pitchFamily="2" charset="2"/>
              <a:buChar char="§"/>
            </a:pPr>
            <a:r>
              <a:rPr lang="en-US" dirty="0">
                <a:latin typeface="Corbel" panose="020B0503020204020204" pitchFamily="34" charset="0"/>
              </a:rPr>
              <a:t>Toolbox &amp; </a:t>
            </a:r>
            <a:r>
              <a:rPr lang="en-US" dirty="0" err="1" smtClean="0">
                <a:latin typeface="Corbel" panose="020B0503020204020204" pitchFamily="34" charset="0"/>
              </a:rPr>
              <a:t>Ressourcen</a:t>
            </a:r>
            <a:endParaRPr lang="en-US" dirty="0">
              <a:latin typeface="Corbel" panose="020B0503020204020204" pitchFamily="34" charset="0"/>
            </a:endParaRPr>
          </a:p>
          <a:p>
            <a:pPr marL="0" indent="0">
              <a:buNone/>
            </a:pPr>
            <a:endParaRPr lang="en-US" dirty="0">
              <a:latin typeface="Corbel" panose="020B0503020204020204" pitchFamily="34" charset="0"/>
            </a:endParaRPr>
          </a:p>
          <a:p>
            <a:pPr marL="0" indent="0">
              <a:buNone/>
            </a:pPr>
            <a:endParaRPr lang="en-US" dirty="0">
              <a:latin typeface="Corbel" panose="020B0503020204020204" pitchFamily="34" charset="0"/>
            </a:endParaRPr>
          </a:p>
          <a:p>
            <a:pPr marL="0" indent="0">
              <a:buNone/>
            </a:pPr>
            <a:endParaRPr lang="en-US" dirty="0">
              <a:latin typeface="Corbel" panose="020B0503020204020204" pitchFamily="34" charset="0"/>
            </a:endParaRPr>
          </a:p>
          <a:p>
            <a:pPr marL="0" indent="0">
              <a:buNone/>
            </a:pPr>
            <a:endParaRPr lang="en-US" dirty="0">
              <a:latin typeface="Corbel" panose="020B0503020204020204" pitchFamily="34" charset="0"/>
            </a:endParaRPr>
          </a:p>
          <a:p>
            <a:pPr marL="0" indent="0">
              <a:buNone/>
            </a:pPr>
            <a:endParaRPr lang="en-US" dirty="0">
              <a:latin typeface="Corbel" panose="020B0503020204020204" pitchFamily="34" charset="0"/>
            </a:endParaRPr>
          </a:p>
          <a:p>
            <a:pPr marL="0" indent="0">
              <a:buNone/>
            </a:pPr>
            <a:endParaRPr lang="en-US" dirty="0">
              <a:latin typeface="Corbel" panose="020B0503020204020204" pitchFamily="34" charset="0"/>
            </a:endParaRPr>
          </a:p>
          <a:p>
            <a:pPr marL="0" indent="0">
              <a:buNone/>
            </a:pPr>
            <a:endParaRPr lang="en-US" dirty="0">
              <a:latin typeface="Corbel" panose="020B0503020204020204" pitchFamily="34" charset="0"/>
            </a:endParaRPr>
          </a:p>
          <a:p>
            <a:pPr marL="0" indent="0">
              <a:buNone/>
            </a:pPr>
            <a:endParaRPr lang="en-US" dirty="0">
              <a:latin typeface="Corbel" panose="020B0503020204020204" pitchFamily="34" charset="0"/>
            </a:endParaRPr>
          </a:p>
          <a:p>
            <a:pPr marL="0" indent="0">
              <a:buNone/>
            </a:pPr>
            <a:endParaRPr lang="en-US" dirty="0">
              <a:latin typeface="Corbel" panose="020B0503020204020204" pitchFamily="34" charset="0"/>
            </a:endParaRPr>
          </a:p>
        </p:txBody>
      </p:sp>
      <p:sp>
        <p:nvSpPr>
          <p:cNvPr id="6" name="Tekstvak 5"/>
          <p:cNvSpPr txBox="1"/>
          <p:nvPr/>
        </p:nvSpPr>
        <p:spPr>
          <a:xfrm>
            <a:off x="563525" y="6159424"/>
            <a:ext cx="8633637" cy="523220"/>
          </a:xfrm>
          <a:prstGeom prst="rect">
            <a:avLst/>
          </a:prstGeom>
          <a:noFill/>
        </p:spPr>
        <p:txBody>
          <a:bodyPr wrap="square" rtlCol="0">
            <a:spAutoFit/>
          </a:bodyPr>
          <a:lstStyle/>
          <a:p>
            <a:r>
              <a:rPr lang="en-US" sz="1400"/>
              <a:t>Institute of Strategic Dialogue ISD, 2016 </a:t>
            </a:r>
          </a:p>
          <a:p>
            <a:r>
              <a:rPr lang="en-US" sz="1400"/>
              <a:t>http://www.strategicdialogue.org/wp-content/uploads/2016/06/Counter-narrative-Handbook_1.pdf</a:t>
            </a:r>
          </a:p>
        </p:txBody>
      </p:sp>
    </p:spTree>
    <p:extLst>
      <p:ext uri="{BB962C8B-B14F-4D97-AF65-F5344CB8AC3E}">
        <p14:creationId xmlns:p14="http://schemas.microsoft.com/office/powerpoint/2010/main" xmlns="" val="282522538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45912" y="8600"/>
            <a:ext cx="9895127" cy="69019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89639624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half" idx="2"/>
          </p:nvPr>
        </p:nvSpPr>
        <p:spPr/>
        <p:txBody>
          <a:bodyPr/>
          <a:lstStyle/>
          <a:p>
            <a:endParaRPr lang="nl-NL"/>
          </a:p>
        </p:txBody>
      </p:sp>
      <p:sp>
        <p:nvSpPr>
          <p:cNvPr id="4" name="Titel 3"/>
          <p:cNvSpPr>
            <a:spLocks noGrp="1"/>
          </p:cNvSpPr>
          <p:nvPr>
            <p:ph type="title"/>
          </p:nvPr>
        </p:nvSpPr>
        <p:spPr/>
        <p:txBody>
          <a:bodyPr/>
          <a:lstStyle/>
          <a:p>
            <a:r>
              <a:rPr lang="en-US" dirty="0"/>
              <a:t>Open your eyes</a:t>
            </a:r>
            <a:endParaRPr lang="nl-NL" dirty="0"/>
          </a:p>
        </p:txBody>
      </p:sp>
      <p:pic>
        <p:nvPicPr>
          <p:cNvPr id="5122" name="Picture 2">
            <a:hlinkClick r:id="rId3"/>
          </p:cNvPr>
          <p:cNvPicPr>
            <a:picLocks noGrp="1" noChangeAspect="1" noChangeArrowheads="1"/>
          </p:cNvPicPr>
          <p:nvPr>
            <p:ph type="pic" idx="1"/>
          </p:nvPr>
        </p:nvPicPr>
        <p:blipFill>
          <a:blip r:embed="rId4">
            <a:extLst>
              <a:ext uri="{28A0092B-C50C-407E-A947-70E740481C1C}">
                <a14:useLocalDpi xmlns:a14="http://schemas.microsoft.com/office/drawing/2010/main" xmlns="" val="0"/>
              </a:ext>
            </a:extLst>
          </a:blip>
          <a:srcRect l="4361" r="4361"/>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9108760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half" idx="2"/>
          </p:nvPr>
        </p:nvSpPr>
        <p:spPr/>
        <p:txBody>
          <a:bodyPr/>
          <a:lstStyle/>
          <a:p>
            <a:endParaRPr lang="nl-NL"/>
          </a:p>
        </p:txBody>
      </p:sp>
      <p:sp>
        <p:nvSpPr>
          <p:cNvPr id="4" name="Titel 3"/>
          <p:cNvSpPr>
            <a:spLocks noGrp="1"/>
          </p:cNvSpPr>
          <p:nvPr>
            <p:ph type="title"/>
          </p:nvPr>
        </p:nvSpPr>
        <p:spPr/>
        <p:txBody>
          <a:bodyPr/>
          <a:lstStyle/>
          <a:p>
            <a:r>
              <a:rPr lang="en-US" dirty="0"/>
              <a:t>FREE initiative</a:t>
            </a:r>
            <a:endParaRPr lang="nl-NL" dirty="0"/>
          </a:p>
        </p:txBody>
      </p:sp>
      <p:pic>
        <p:nvPicPr>
          <p:cNvPr id="6146" name="Picture 2">
            <a:hlinkClick r:id="rId3"/>
          </p:cNvPr>
          <p:cNvPicPr>
            <a:picLocks noGrp="1" noChangeAspect="1" noChangeArrowheads="1"/>
          </p:cNvPicPr>
          <p:nvPr>
            <p:ph type="pic" idx="1"/>
          </p:nvPr>
        </p:nvPicPr>
        <p:blipFill>
          <a:blip r:embed="rId4">
            <a:extLst>
              <a:ext uri="{28A0092B-C50C-407E-A947-70E740481C1C}">
                <a14:useLocalDpi xmlns:a14="http://schemas.microsoft.com/office/drawing/2010/main" xmlns="" val="0"/>
              </a:ext>
            </a:extLst>
          </a:blip>
          <a:srcRect l="439" r="439"/>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66430819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half" idx="2"/>
          </p:nvPr>
        </p:nvSpPr>
        <p:spPr/>
        <p:txBody>
          <a:bodyPr/>
          <a:lstStyle/>
          <a:p>
            <a:endParaRPr lang="nl-NL"/>
          </a:p>
        </p:txBody>
      </p:sp>
      <p:sp>
        <p:nvSpPr>
          <p:cNvPr id="4" name="Titel 3"/>
          <p:cNvSpPr>
            <a:spLocks noGrp="1"/>
          </p:cNvSpPr>
          <p:nvPr>
            <p:ph type="title"/>
          </p:nvPr>
        </p:nvSpPr>
        <p:spPr/>
        <p:txBody>
          <a:bodyPr/>
          <a:lstStyle/>
          <a:p>
            <a:r>
              <a:rPr lang="en-US" dirty="0"/>
              <a:t>Exit Germany, Trojan T-shit</a:t>
            </a:r>
            <a:endParaRPr lang="nl-NL" dirty="0"/>
          </a:p>
        </p:txBody>
      </p:sp>
      <p:pic>
        <p:nvPicPr>
          <p:cNvPr id="4098" name="Picture 2">
            <a:hlinkClick r:id="rId3"/>
          </p:cNvPr>
          <p:cNvPicPr>
            <a:picLocks noGrp="1" noChangeAspect="1" noChangeArrowheads="1"/>
          </p:cNvPicPr>
          <p:nvPr>
            <p:ph type="pic" idx="1"/>
          </p:nvPr>
        </p:nvPicPr>
        <p:blipFill>
          <a:blip r:embed="rId4">
            <a:extLst>
              <a:ext uri="{28A0092B-C50C-407E-A947-70E740481C1C}">
                <a14:useLocalDpi xmlns:a14="http://schemas.microsoft.com/office/drawing/2010/main" xmlns="" val="0"/>
              </a:ext>
            </a:extLst>
          </a:blip>
          <a:srcRect t="4866" b="4866"/>
          <a:stretch>
            <a:fillRect/>
          </a:stretch>
        </p:blipFill>
        <p:spPr bwMode="auto">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1971736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p:cNvSpPr>
            <a:spLocks noGrp="1"/>
          </p:cNvSpPr>
          <p:nvPr>
            <p:ph type="title"/>
          </p:nvPr>
        </p:nvSpPr>
        <p:spPr/>
        <p:txBody>
          <a:bodyPr>
            <a:noAutofit/>
          </a:bodyPr>
          <a:lstStyle/>
          <a:p>
            <a:r>
              <a:rPr lang="en-US" sz="2800" b="1" dirty="0"/>
              <a:t>Give it up 4 </a:t>
            </a:r>
            <a:r>
              <a:rPr lang="en-US" sz="2800" b="1" dirty="0" err="1"/>
              <a:t>ramadan</a:t>
            </a:r>
            <a:endParaRPr lang="nl-NL" sz="2800" b="1" dirty="0"/>
          </a:p>
        </p:txBody>
      </p:sp>
      <p:sp>
        <p:nvSpPr>
          <p:cNvPr id="2" name="AutoShape 2" descr="Afbeeldingsresultaat voor lessons"/>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050" name="Picture 2">
            <a:hlinkClick r:id="rId3"/>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224214" y="838200"/>
            <a:ext cx="5743575" cy="5181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73370551"/>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p:cNvSpPr>
            <a:spLocks noGrp="1"/>
          </p:cNvSpPr>
          <p:nvPr>
            <p:ph type="title"/>
          </p:nvPr>
        </p:nvSpPr>
        <p:spPr/>
        <p:txBody>
          <a:bodyPr>
            <a:noAutofit/>
          </a:bodyPr>
          <a:lstStyle/>
          <a:p>
            <a:r>
              <a:rPr lang="nl-NL" sz="2800" b="1" dirty="0" err="1"/>
              <a:t>Dare</a:t>
            </a:r>
            <a:r>
              <a:rPr lang="nl-NL" sz="2800" b="1" dirty="0"/>
              <a:t> </a:t>
            </a:r>
            <a:r>
              <a:rPr lang="nl-NL" sz="2800" b="1" dirty="0" err="1"/>
              <a:t>to</a:t>
            </a:r>
            <a:r>
              <a:rPr lang="nl-NL" sz="2800" b="1" dirty="0"/>
              <a:t> </a:t>
            </a:r>
            <a:r>
              <a:rPr lang="nl-NL" sz="2800" b="1" dirty="0" err="1"/>
              <a:t>be</a:t>
            </a:r>
            <a:r>
              <a:rPr lang="nl-NL" sz="2800" b="1" dirty="0"/>
              <a:t> </a:t>
            </a:r>
            <a:r>
              <a:rPr lang="nl-NL" sz="2800" b="1" dirty="0" err="1"/>
              <a:t>grey</a:t>
            </a:r>
            <a:endParaRPr lang="nl-NL" sz="2800" b="1" dirty="0"/>
          </a:p>
        </p:txBody>
      </p:sp>
      <p:sp>
        <p:nvSpPr>
          <p:cNvPr id="2" name="AutoShape 2" descr="Afbeeldingsresultaat voor lessons"/>
          <p:cNvSpPr>
            <a:spLocks noChangeAspect="1" noChangeArrowheads="1"/>
          </p:cNvSpPr>
          <p:nvPr/>
        </p:nvSpPr>
        <p:spPr bwMode="auto">
          <a:xfrm>
            <a:off x="1524000"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019425" y="1862139"/>
            <a:ext cx="6153150" cy="31337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5758510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r="4335" b="19010"/>
          <a:stretch/>
        </p:blipFill>
        <p:spPr bwMode="auto">
          <a:xfrm>
            <a:off x="0" y="1"/>
            <a:ext cx="12192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214178743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Example</a:t>
            </a:r>
            <a:endParaRPr lang="nl-NL"/>
          </a:p>
        </p:txBody>
      </p:sp>
      <p:sp>
        <p:nvSpPr>
          <p:cNvPr id="3" name="Tijdelijke aanduiding voor inhoud 2"/>
          <p:cNvSpPr>
            <a:spLocks noGrp="1"/>
          </p:cNvSpPr>
          <p:nvPr>
            <p:ph idx="1"/>
          </p:nvPr>
        </p:nvSpPr>
        <p:spPr/>
        <p:txBody>
          <a:bodyPr/>
          <a:lstStyle/>
          <a:p>
            <a:r>
              <a:rPr lang="en-US"/>
              <a:t>Video van black hair </a:t>
            </a:r>
            <a:endParaRPr lang="nl-NL"/>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
            <a:ext cx="12192000" cy="708694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041184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en-US" sz="4000" dirty="0">
              <a:latin typeface="Corbel" panose="020B0503020204020204" pitchFamily="34" charset="0"/>
            </a:endParaRPr>
          </a:p>
          <a:p>
            <a:pPr marL="0" indent="0">
              <a:buNone/>
            </a:pPr>
            <a:r>
              <a:rPr lang="en-US" sz="4000" dirty="0" smtClean="0">
                <a:latin typeface="Corbel" panose="020B0503020204020204" pitchFamily="34" charset="0"/>
              </a:rPr>
              <a:t>“</a:t>
            </a:r>
            <a:r>
              <a:rPr lang="en-US" sz="4000" dirty="0" err="1" smtClean="0">
                <a:latin typeface="Corbel" panose="020B0503020204020204" pitchFamily="34" charset="0"/>
              </a:rPr>
              <a:t>Öffentliche</a:t>
            </a:r>
            <a:r>
              <a:rPr lang="en-US" sz="4000" dirty="0" smtClean="0">
                <a:latin typeface="Corbel" panose="020B0503020204020204" pitchFamily="34" charset="0"/>
              </a:rPr>
              <a:t> </a:t>
            </a:r>
            <a:r>
              <a:rPr lang="en-US" sz="4000" dirty="0" err="1" smtClean="0">
                <a:latin typeface="Corbel" panose="020B0503020204020204" pitchFamily="34" charset="0"/>
              </a:rPr>
              <a:t>Nachrichtenverbreitungsdienste</a:t>
            </a:r>
            <a:r>
              <a:rPr lang="en-US" sz="4000" dirty="0" smtClean="0">
                <a:latin typeface="Corbel" panose="020B0503020204020204" pitchFamily="34" charset="0"/>
              </a:rPr>
              <a:t>”</a:t>
            </a:r>
            <a:endParaRPr lang="en-US" sz="4000" dirty="0">
              <a:latin typeface="Corbel" panose="020B0503020204020204" pitchFamily="34" charset="0"/>
            </a:endParaRPr>
          </a:p>
          <a:p>
            <a:pPr marL="0" indent="0">
              <a:buNone/>
            </a:pPr>
            <a:r>
              <a:rPr lang="en-US" sz="4000" dirty="0" smtClean="0">
                <a:latin typeface="Corbel" panose="020B0503020204020204" pitchFamily="34" charset="0"/>
              </a:rPr>
              <a:t>40 % </a:t>
            </a:r>
            <a:r>
              <a:rPr lang="en-US" sz="4000" dirty="0" err="1" smtClean="0">
                <a:latin typeface="Corbel" panose="020B0503020204020204" pitchFamily="34" charset="0"/>
              </a:rPr>
              <a:t>sind</a:t>
            </a:r>
            <a:r>
              <a:rPr lang="en-US" sz="4000" dirty="0" smtClean="0">
                <a:latin typeface="Corbel" panose="020B0503020204020204" pitchFamily="34" charset="0"/>
              </a:rPr>
              <a:t> ‘</a:t>
            </a:r>
            <a:r>
              <a:rPr lang="en-US" sz="4000" dirty="0" err="1" smtClean="0">
                <a:latin typeface="Corbel" panose="020B0503020204020204" pitchFamily="34" charset="0"/>
              </a:rPr>
              <a:t>Zuhörer</a:t>
            </a:r>
            <a:r>
              <a:rPr lang="en-US" sz="4000" dirty="0" smtClean="0">
                <a:latin typeface="Corbel" panose="020B0503020204020204" pitchFamily="34" charset="0"/>
              </a:rPr>
              <a:t>’</a:t>
            </a:r>
            <a:endParaRPr lang="en-US" sz="4000" dirty="0">
              <a:latin typeface="Corbel" panose="020B0503020204020204" pitchFamily="34" charset="0"/>
            </a:endParaRPr>
          </a:p>
          <a:p>
            <a:pPr marL="0" indent="0">
              <a:buNone/>
            </a:pPr>
            <a:endParaRPr lang="en-US" sz="4000" dirty="0">
              <a:latin typeface="Corbel" panose="020B0503020204020204" pitchFamily="34" charset="0"/>
            </a:endParaRPr>
          </a:p>
          <a:p>
            <a:pPr marL="0" indent="0">
              <a:buNone/>
            </a:pPr>
            <a:endParaRPr lang="en-US" sz="4000" dirty="0">
              <a:latin typeface="Corbel" panose="020B0503020204020204" pitchFamily="34" charset="0"/>
            </a:endParaRPr>
          </a:p>
          <a:p>
            <a:pPr marL="0" indent="0">
              <a:buNone/>
            </a:pPr>
            <a:endParaRPr lang="en-US" sz="4000" dirty="0">
              <a:latin typeface="Corbel" panose="020B0503020204020204" pitchFamily="34" charset="0"/>
            </a:endParaRPr>
          </a:p>
        </p:txBody>
      </p:sp>
      <p:pic>
        <p:nvPicPr>
          <p:cNvPr id="4" name="Afbeelding 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878386" y="362333"/>
            <a:ext cx="1880515" cy="18763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Afbeelding 4"/>
          <p:cNvPicPr/>
          <p:nvPr/>
        </p:nvPicPr>
        <p:blipFill>
          <a:blip r:embed="rId4">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33119322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584" t="6888" r="4022" b="4646"/>
          <a:stretch/>
        </p:blipFill>
        <p:spPr bwMode="auto">
          <a:xfrm>
            <a:off x="-1" y="0"/>
            <a:ext cx="12192001" cy="69102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08189978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73169" y="700585"/>
            <a:ext cx="7512562" cy="51198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Afbeelding 2"/>
          <p:cNvPicPr/>
          <p:nvPr/>
        </p:nvPicPr>
        <p:blipFill>
          <a:blip r:embed="rId4">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398098029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23100" y="6070600"/>
            <a:ext cx="5168900" cy="787400"/>
          </a:xfrm>
          <a:noFill/>
        </p:spPr>
        <p:txBody>
          <a:bodyPr>
            <a:normAutofit/>
          </a:bodyPr>
          <a:lstStyle/>
          <a:p>
            <a:pPr algn="r"/>
            <a:r>
              <a:rPr lang="nl-NL" sz="3200" b="1">
                <a:solidFill>
                  <a:schemeClr val="bg1"/>
                </a:solidFill>
              </a:rPr>
              <a:t>Link…</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108106" y="186017"/>
            <a:ext cx="6042463" cy="6380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xmlns="" val="30669338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descr="Title 1"/>
          <p:cNvSpPr>
            <a:spLocks noGrp="1" noChangeArrowheads="1"/>
          </p:cNvSpPr>
          <p:nvPr>
            <p:ph type="title"/>
          </p:nvPr>
        </p:nvSpPr>
        <p:spPr>
          <a:xfrm>
            <a:off x="820738" y="463008"/>
            <a:ext cx="10515600" cy="1325563"/>
          </a:xfrm>
        </p:spPr>
        <p:txBody>
          <a:bodyPr>
            <a:normAutofit fontScale="90000"/>
          </a:bodyPr>
          <a:lstStyle/>
          <a:p>
            <a:pPr defTabSz="831850" eaLnBrk="1">
              <a:defRPr/>
            </a:pPr>
            <a:r>
              <a:rPr lang="en-US" altLang="en-US" sz="3500" dirty="0" err="1" smtClean="0">
                <a:sym typeface="Calibri" charset="0"/>
              </a:rPr>
              <a:t>Glauben</a:t>
            </a:r>
            <a:r>
              <a:rPr lang="en-US" altLang="en-US" sz="3500" dirty="0" smtClean="0">
                <a:sym typeface="Calibri" charset="0"/>
              </a:rPr>
              <a:t> </a:t>
            </a:r>
            <a:r>
              <a:rPr lang="en-US" altLang="en-US" sz="3500" dirty="0" err="1" smtClean="0">
                <a:sym typeface="Calibri" charset="0"/>
              </a:rPr>
              <a:t>Sie</a:t>
            </a:r>
            <a:r>
              <a:rPr lang="en-US" altLang="en-US" sz="3500" dirty="0" smtClean="0">
                <a:sym typeface="Calibri" charset="0"/>
              </a:rPr>
              <a:t>, </a:t>
            </a:r>
            <a:r>
              <a:rPr lang="en-US" altLang="en-US" sz="3500" dirty="0" err="1" smtClean="0">
                <a:sym typeface="Calibri" charset="0"/>
              </a:rPr>
              <a:t>dass</a:t>
            </a:r>
            <a:r>
              <a:rPr lang="en-US" altLang="en-US" sz="3500" dirty="0" smtClean="0">
                <a:sym typeface="Calibri" charset="0"/>
              </a:rPr>
              <a:t> </a:t>
            </a:r>
            <a:r>
              <a:rPr lang="en-US" altLang="en-US" sz="3500" dirty="0" err="1" smtClean="0">
                <a:sym typeface="Calibri" charset="0"/>
              </a:rPr>
              <a:t>soziale</a:t>
            </a:r>
            <a:r>
              <a:rPr lang="en-US" altLang="en-US" sz="3500" dirty="0" smtClean="0">
                <a:sym typeface="Calibri" charset="0"/>
              </a:rPr>
              <a:t> </a:t>
            </a:r>
            <a:r>
              <a:rPr lang="en-US" altLang="en-US" sz="3500" dirty="0" err="1" smtClean="0">
                <a:sym typeface="Calibri" charset="0"/>
              </a:rPr>
              <a:t>Netzwerke</a:t>
            </a:r>
            <a:r>
              <a:rPr lang="en-US" altLang="en-US" sz="3500" dirty="0" smtClean="0">
                <a:sym typeface="Calibri" charset="0"/>
              </a:rPr>
              <a:t> (</a:t>
            </a:r>
            <a:r>
              <a:rPr lang="en-US" altLang="en-US" sz="3500" dirty="0" err="1" smtClean="0">
                <a:sym typeface="Calibri" charset="0"/>
              </a:rPr>
              <a:t>außer</a:t>
            </a:r>
            <a:r>
              <a:rPr lang="en-US" altLang="en-US" sz="3500" dirty="0" smtClean="0">
                <a:sym typeface="Calibri" charset="0"/>
              </a:rPr>
              <a:t> den 3 </a:t>
            </a:r>
            <a:r>
              <a:rPr lang="en-US" altLang="en-US" sz="3500" dirty="0" err="1" smtClean="0">
                <a:sym typeface="Calibri" charset="0"/>
              </a:rPr>
              <a:t>großen</a:t>
            </a:r>
            <a:r>
              <a:rPr lang="en-US" altLang="en-US" sz="3500" dirty="0" smtClean="0">
                <a:sym typeface="Calibri" charset="0"/>
              </a:rPr>
              <a:t>) </a:t>
            </a:r>
            <a:r>
              <a:rPr lang="en-US" altLang="en-US" sz="3500" dirty="0" err="1" smtClean="0">
                <a:sym typeface="Calibri" charset="0"/>
              </a:rPr>
              <a:t>genutzt</a:t>
            </a:r>
            <a:r>
              <a:rPr lang="en-US" altLang="en-US" sz="3500" dirty="0" smtClean="0">
                <a:sym typeface="Calibri" charset="0"/>
              </a:rPr>
              <a:t> </a:t>
            </a:r>
            <a:r>
              <a:rPr lang="en-US" altLang="en-US" sz="3500" dirty="0" err="1" smtClean="0">
                <a:sym typeface="Calibri" charset="0"/>
              </a:rPr>
              <a:t>werden</a:t>
            </a:r>
            <a:r>
              <a:rPr lang="en-US" altLang="en-US" sz="3500" dirty="0" smtClean="0">
                <a:sym typeface="Calibri" charset="0"/>
              </a:rPr>
              <a:t> </a:t>
            </a:r>
            <a:r>
              <a:rPr lang="en-US" altLang="en-US" sz="3500" dirty="0" err="1" smtClean="0">
                <a:sym typeface="Calibri" charset="0"/>
              </a:rPr>
              <a:t>können</a:t>
            </a:r>
            <a:r>
              <a:rPr lang="en-US" altLang="en-US" sz="3500" dirty="0" smtClean="0">
                <a:sym typeface="Calibri" charset="0"/>
              </a:rPr>
              <a:t>, um Hass/</a:t>
            </a:r>
            <a:r>
              <a:rPr lang="en-US" altLang="en-US" sz="3500" dirty="0" err="1" smtClean="0">
                <a:sym typeface="Calibri" charset="0"/>
              </a:rPr>
              <a:t>Gewalt</a:t>
            </a:r>
            <a:r>
              <a:rPr lang="en-US" altLang="en-US" sz="3500" dirty="0" smtClean="0">
                <a:sym typeface="Calibri" charset="0"/>
              </a:rPr>
              <a:t>/</a:t>
            </a:r>
            <a:r>
              <a:rPr lang="en-US" altLang="en-US" sz="3500" dirty="0" err="1" smtClean="0">
                <a:sym typeface="Calibri" charset="0"/>
              </a:rPr>
              <a:t>Terrorismus</a:t>
            </a:r>
            <a:r>
              <a:rPr lang="en-US" altLang="en-US" sz="3500" dirty="0" smtClean="0">
                <a:sym typeface="Calibri" charset="0"/>
              </a:rPr>
              <a:t> </a:t>
            </a:r>
            <a:r>
              <a:rPr lang="en-US" altLang="en-US" sz="3500" dirty="0" err="1" smtClean="0">
                <a:sym typeface="Calibri" charset="0"/>
              </a:rPr>
              <a:t>zu</a:t>
            </a:r>
            <a:r>
              <a:rPr lang="en-US" altLang="en-US" sz="3500" dirty="0" smtClean="0">
                <a:sym typeface="Calibri" charset="0"/>
              </a:rPr>
              <a:t> </a:t>
            </a:r>
            <a:r>
              <a:rPr lang="en-US" altLang="en-US" sz="3500" dirty="0" err="1" smtClean="0">
                <a:sym typeface="Calibri" charset="0"/>
              </a:rPr>
              <a:t>stoppen</a:t>
            </a:r>
            <a:r>
              <a:rPr lang="en-US" altLang="en-US" sz="3500" dirty="0" smtClean="0">
                <a:sym typeface="Calibri" charset="0"/>
              </a:rPr>
              <a:t>?</a:t>
            </a:r>
            <a:endParaRPr lang="en-US" altLang="en-US" sz="3500" dirty="0">
              <a:sym typeface="Calibri" charset="0"/>
            </a:endParaRPr>
          </a:p>
        </p:txBody>
      </p:sp>
      <p:sp>
        <p:nvSpPr>
          <p:cNvPr id="58370" name="Rectangle 2" descr="TextBox 4"/>
          <p:cNvSpPr>
            <a:spLocks/>
          </p:cNvSpPr>
          <p:nvPr/>
        </p:nvSpPr>
        <p:spPr bwMode="auto">
          <a:xfrm>
            <a:off x="6692900" y="2034633"/>
            <a:ext cx="4376738" cy="2031325"/>
          </a:xfrm>
          <a:prstGeom prst="rect">
            <a:avLst/>
          </a:pr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spAutoFit/>
          </a:bodyP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r>
              <a:rPr lang="en-US" altLang="en-US" dirty="0">
                <a:solidFill>
                  <a:srgbClr val="F2F2F2"/>
                </a:solidFill>
              </a:rPr>
              <a:t>„</a:t>
            </a:r>
            <a:r>
              <a:rPr lang="en-US" altLang="en-US" dirty="0" err="1" smtClean="0">
                <a:solidFill>
                  <a:srgbClr val="F2F2F2"/>
                </a:solidFill>
              </a:rPr>
              <a:t>Instagram</a:t>
            </a:r>
            <a:r>
              <a:rPr lang="en-US" altLang="en-US" dirty="0" smtClean="0">
                <a:solidFill>
                  <a:srgbClr val="F2F2F2"/>
                </a:solidFill>
              </a:rPr>
              <a:t> </a:t>
            </a:r>
            <a:r>
              <a:rPr lang="en-US" altLang="en-US" dirty="0" err="1" smtClean="0">
                <a:solidFill>
                  <a:srgbClr val="F2F2F2"/>
                </a:solidFill>
              </a:rPr>
              <a:t>könnte</a:t>
            </a:r>
            <a:r>
              <a:rPr lang="en-US" altLang="en-US" dirty="0" smtClean="0">
                <a:solidFill>
                  <a:srgbClr val="F2F2F2"/>
                </a:solidFill>
              </a:rPr>
              <a:t> das </a:t>
            </a:r>
            <a:r>
              <a:rPr lang="en-US" altLang="en-US" dirty="0" err="1" smtClean="0">
                <a:solidFill>
                  <a:srgbClr val="F2F2F2"/>
                </a:solidFill>
              </a:rPr>
              <a:t>irgendwie</a:t>
            </a:r>
            <a:r>
              <a:rPr lang="en-US" altLang="en-US" dirty="0" smtClean="0">
                <a:solidFill>
                  <a:srgbClr val="F2F2F2"/>
                </a:solidFill>
              </a:rPr>
              <a:t>, Photos  von </a:t>
            </a:r>
            <a:r>
              <a:rPr lang="en-US" altLang="en-US" dirty="0" err="1" smtClean="0">
                <a:solidFill>
                  <a:srgbClr val="F2F2F2"/>
                </a:solidFill>
              </a:rPr>
              <a:t>Terrorismus</a:t>
            </a:r>
            <a:r>
              <a:rPr lang="en-US" altLang="en-US" dirty="0" smtClean="0">
                <a:solidFill>
                  <a:srgbClr val="F2F2F2"/>
                </a:solidFill>
              </a:rPr>
              <a:t> </a:t>
            </a:r>
            <a:r>
              <a:rPr lang="en-US" altLang="en-US" dirty="0">
                <a:solidFill>
                  <a:srgbClr val="F2F2F2"/>
                </a:solidFill>
              </a:rPr>
              <a:t>– </a:t>
            </a:r>
            <a:r>
              <a:rPr lang="en-US" altLang="en-US" dirty="0" err="1" smtClean="0">
                <a:solidFill>
                  <a:srgbClr val="F2F2F2"/>
                </a:solidFill>
              </a:rPr>
              <a:t>nicht</a:t>
            </a:r>
            <a:r>
              <a:rPr lang="en-US" altLang="en-US" dirty="0" smtClean="0">
                <a:solidFill>
                  <a:srgbClr val="F2F2F2"/>
                </a:solidFill>
              </a:rPr>
              <a:t> </a:t>
            </a:r>
            <a:r>
              <a:rPr lang="en-US" altLang="en-US" dirty="0" err="1" smtClean="0">
                <a:solidFill>
                  <a:srgbClr val="F2F2F2"/>
                </a:solidFill>
              </a:rPr>
              <a:t>nur</a:t>
            </a:r>
            <a:r>
              <a:rPr lang="en-US" altLang="en-US" dirty="0" smtClean="0">
                <a:solidFill>
                  <a:srgbClr val="F2F2F2"/>
                </a:solidFill>
              </a:rPr>
              <a:t> die </a:t>
            </a:r>
            <a:r>
              <a:rPr lang="en-US" altLang="en-US" dirty="0" err="1" smtClean="0">
                <a:solidFill>
                  <a:srgbClr val="F2F2F2"/>
                </a:solidFill>
              </a:rPr>
              <a:t>schlechte</a:t>
            </a:r>
            <a:r>
              <a:rPr lang="en-US" altLang="en-US" dirty="0" smtClean="0">
                <a:solidFill>
                  <a:srgbClr val="F2F2F2"/>
                </a:solidFill>
              </a:rPr>
              <a:t> </a:t>
            </a:r>
            <a:r>
              <a:rPr lang="en-US" altLang="en-US" dirty="0" err="1" smtClean="0">
                <a:solidFill>
                  <a:srgbClr val="F2F2F2"/>
                </a:solidFill>
              </a:rPr>
              <a:t>Seite</a:t>
            </a:r>
            <a:r>
              <a:rPr lang="en-US" altLang="en-US" dirty="0" smtClean="0">
                <a:solidFill>
                  <a:srgbClr val="F2F2F2"/>
                </a:solidFill>
              </a:rPr>
              <a:t>, </a:t>
            </a:r>
            <a:r>
              <a:rPr lang="en-US" altLang="en-US" dirty="0" err="1" smtClean="0">
                <a:solidFill>
                  <a:srgbClr val="F2F2F2"/>
                </a:solidFill>
              </a:rPr>
              <a:t>können</a:t>
            </a:r>
            <a:r>
              <a:rPr lang="en-US" altLang="en-US" dirty="0" smtClean="0">
                <a:solidFill>
                  <a:srgbClr val="F2F2F2"/>
                </a:solidFill>
              </a:rPr>
              <a:t> </a:t>
            </a:r>
            <a:r>
              <a:rPr lang="en-US" altLang="en-US" dirty="0" err="1" smtClean="0">
                <a:solidFill>
                  <a:srgbClr val="F2F2F2"/>
                </a:solidFill>
              </a:rPr>
              <a:t>eine</a:t>
            </a:r>
            <a:r>
              <a:rPr lang="en-US" altLang="en-US" dirty="0" smtClean="0">
                <a:solidFill>
                  <a:srgbClr val="F2F2F2"/>
                </a:solidFill>
              </a:rPr>
              <a:t> </a:t>
            </a:r>
            <a:r>
              <a:rPr lang="en-US" altLang="en-US" dirty="0" err="1" smtClean="0">
                <a:solidFill>
                  <a:srgbClr val="F2F2F2"/>
                </a:solidFill>
              </a:rPr>
              <a:t>Erklärung</a:t>
            </a:r>
            <a:r>
              <a:rPr lang="en-US" altLang="en-US" dirty="0" smtClean="0">
                <a:solidFill>
                  <a:srgbClr val="F2F2F2"/>
                </a:solidFill>
              </a:rPr>
              <a:t> </a:t>
            </a:r>
            <a:r>
              <a:rPr lang="en-US" altLang="en-US" dirty="0" err="1" smtClean="0">
                <a:solidFill>
                  <a:srgbClr val="F2F2F2"/>
                </a:solidFill>
              </a:rPr>
              <a:t>geben</a:t>
            </a:r>
            <a:r>
              <a:rPr lang="en-US" altLang="en-US" dirty="0" smtClean="0">
                <a:solidFill>
                  <a:srgbClr val="F2F2F2"/>
                </a:solidFill>
              </a:rPr>
              <a:t>, </a:t>
            </a:r>
            <a:r>
              <a:rPr lang="en-US" altLang="en-US" dirty="0" err="1" smtClean="0">
                <a:solidFill>
                  <a:srgbClr val="F2F2F2"/>
                </a:solidFill>
              </a:rPr>
              <a:t>weshalb</a:t>
            </a:r>
            <a:r>
              <a:rPr lang="en-US" altLang="en-US" dirty="0" smtClean="0">
                <a:solidFill>
                  <a:srgbClr val="F2F2F2"/>
                </a:solidFill>
              </a:rPr>
              <a:t> die das </a:t>
            </a:r>
            <a:r>
              <a:rPr lang="en-US" altLang="en-US" dirty="0" err="1" smtClean="0">
                <a:solidFill>
                  <a:srgbClr val="F2F2F2"/>
                </a:solidFill>
              </a:rPr>
              <a:t>machen</a:t>
            </a:r>
            <a:r>
              <a:rPr lang="en-US" altLang="en-US" dirty="0" smtClean="0">
                <a:solidFill>
                  <a:srgbClr val="F2F2F2"/>
                </a:solidFill>
              </a:rPr>
              <a:t>. Man </a:t>
            </a:r>
            <a:r>
              <a:rPr lang="en-US" altLang="en-US" dirty="0" err="1" smtClean="0">
                <a:solidFill>
                  <a:srgbClr val="F2F2F2"/>
                </a:solidFill>
              </a:rPr>
              <a:t>kann</a:t>
            </a:r>
            <a:r>
              <a:rPr lang="en-US" altLang="en-US" dirty="0" smtClean="0">
                <a:solidFill>
                  <a:srgbClr val="F2F2F2"/>
                </a:solidFill>
              </a:rPr>
              <a:t> </a:t>
            </a:r>
            <a:r>
              <a:rPr lang="en-US" altLang="en-US" dirty="0" err="1" smtClean="0">
                <a:solidFill>
                  <a:srgbClr val="F2F2F2"/>
                </a:solidFill>
              </a:rPr>
              <a:t>lange</a:t>
            </a:r>
            <a:r>
              <a:rPr lang="en-US" altLang="en-US" dirty="0" smtClean="0">
                <a:solidFill>
                  <a:srgbClr val="F2F2F2"/>
                </a:solidFill>
              </a:rPr>
              <a:t> </a:t>
            </a:r>
            <a:r>
              <a:rPr lang="en-US" altLang="en-US" dirty="0" err="1" smtClean="0">
                <a:solidFill>
                  <a:srgbClr val="F2F2F2"/>
                </a:solidFill>
              </a:rPr>
              <a:t>Kommentare</a:t>
            </a:r>
            <a:r>
              <a:rPr lang="en-US" altLang="en-US" dirty="0" smtClean="0">
                <a:solidFill>
                  <a:srgbClr val="F2F2F2"/>
                </a:solidFill>
              </a:rPr>
              <a:t> </a:t>
            </a:r>
            <a:r>
              <a:rPr lang="en-US" altLang="en-US" dirty="0" err="1" smtClean="0">
                <a:solidFill>
                  <a:srgbClr val="F2F2F2"/>
                </a:solidFill>
              </a:rPr>
              <a:t>hinterlassen</a:t>
            </a:r>
            <a:r>
              <a:rPr lang="en-US" altLang="en-US" dirty="0" smtClean="0">
                <a:solidFill>
                  <a:srgbClr val="F2F2F2"/>
                </a:solidFill>
              </a:rPr>
              <a:t>. Man </a:t>
            </a:r>
            <a:r>
              <a:rPr lang="en-US" altLang="en-US" dirty="0" err="1" smtClean="0">
                <a:solidFill>
                  <a:srgbClr val="F2F2F2"/>
                </a:solidFill>
              </a:rPr>
              <a:t>kann</a:t>
            </a:r>
            <a:r>
              <a:rPr lang="en-US" altLang="en-US" dirty="0" smtClean="0">
                <a:solidFill>
                  <a:srgbClr val="F2F2F2"/>
                </a:solidFill>
              </a:rPr>
              <a:t> </a:t>
            </a:r>
            <a:r>
              <a:rPr lang="en-US" altLang="en-US" dirty="0" err="1" smtClean="0">
                <a:solidFill>
                  <a:srgbClr val="F2F2F2"/>
                </a:solidFill>
              </a:rPr>
              <a:t>diese</a:t>
            </a:r>
            <a:r>
              <a:rPr lang="en-US" altLang="en-US" dirty="0" smtClean="0">
                <a:solidFill>
                  <a:srgbClr val="F2F2F2"/>
                </a:solidFill>
              </a:rPr>
              <a:t> Stories </a:t>
            </a:r>
            <a:r>
              <a:rPr lang="en-US" altLang="en-US" dirty="0" err="1" smtClean="0">
                <a:solidFill>
                  <a:srgbClr val="F2F2F2"/>
                </a:solidFill>
              </a:rPr>
              <a:t>nutzen</a:t>
            </a:r>
            <a:r>
              <a:rPr lang="en-US" altLang="en-US" dirty="0" smtClean="0">
                <a:solidFill>
                  <a:srgbClr val="F2F2F2"/>
                </a:solidFill>
              </a:rPr>
              <a:t>, um </a:t>
            </a:r>
            <a:r>
              <a:rPr lang="en-US" altLang="en-US" dirty="0" err="1" smtClean="0">
                <a:solidFill>
                  <a:srgbClr val="F2F2F2"/>
                </a:solidFill>
              </a:rPr>
              <a:t>mit</a:t>
            </a:r>
            <a:r>
              <a:rPr lang="en-US" altLang="en-US" dirty="0" smtClean="0">
                <a:solidFill>
                  <a:srgbClr val="F2F2F2"/>
                </a:solidFill>
              </a:rPr>
              <a:t> den </a:t>
            </a:r>
            <a:r>
              <a:rPr lang="en-US" altLang="en-US" dirty="0" err="1" smtClean="0">
                <a:solidFill>
                  <a:srgbClr val="F2F2F2"/>
                </a:solidFill>
              </a:rPr>
              <a:t>Leuten</a:t>
            </a:r>
            <a:r>
              <a:rPr lang="en-US" altLang="en-US" dirty="0" smtClean="0">
                <a:solidFill>
                  <a:srgbClr val="F2F2F2"/>
                </a:solidFill>
              </a:rPr>
              <a:t> </a:t>
            </a:r>
            <a:r>
              <a:rPr lang="en-US" altLang="en-US" dirty="0" err="1" smtClean="0">
                <a:solidFill>
                  <a:srgbClr val="F2F2F2"/>
                </a:solidFill>
              </a:rPr>
              <a:t>zu</a:t>
            </a:r>
            <a:r>
              <a:rPr lang="en-US" altLang="en-US" dirty="0" smtClean="0">
                <a:solidFill>
                  <a:srgbClr val="F2F2F2"/>
                </a:solidFill>
              </a:rPr>
              <a:t> </a:t>
            </a:r>
            <a:r>
              <a:rPr lang="en-US" altLang="en-US" dirty="0" err="1" smtClean="0">
                <a:solidFill>
                  <a:srgbClr val="F2F2F2"/>
                </a:solidFill>
              </a:rPr>
              <a:t>kommunizieren</a:t>
            </a:r>
            <a:r>
              <a:rPr lang="en-US" altLang="en-US" dirty="0" smtClean="0">
                <a:solidFill>
                  <a:srgbClr val="F2F2F2"/>
                </a:solidFill>
              </a:rPr>
              <a:t>.“</a:t>
            </a:r>
            <a:endParaRPr lang="en-US" altLang="en-US" dirty="0">
              <a:solidFill>
                <a:srgbClr val="F2F2F2"/>
              </a:solidFill>
            </a:endParaRPr>
          </a:p>
          <a:p>
            <a:pPr algn="ctr" eaLnBrk="1">
              <a:defRPr/>
            </a:pPr>
            <a:r>
              <a:rPr lang="en-US" altLang="en-US" dirty="0">
                <a:solidFill>
                  <a:srgbClr val="F2F2F2"/>
                </a:solidFill>
              </a:rPr>
              <a:t>16, </a:t>
            </a:r>
            <a:r>
              <a:rPr lang="en-US" altLang="en-US" dirty="0" err="1" smtClean="0">
                <a:solidFill>
                  <a:srgbClr val="F2F2F2"/>
                </a:solidFill>
              </a:rPr>
              <a:t>weiblich</a:t>
            </a:r>
            <a:endParaRPr lang="en-US" altLang="en-US" dirty="0">
              <a:solidFill>
                <a:srgbClr val="F2F2F2"/>
              </a:solidFill>
            </a:endParaRPr>
          </a:p>
        </p:txBody>
      </p:sp>
      <p:sp>
        <p:nvSpPr>
          <p:cNvPr id="58371" name="Rectangle 3" descr="TextBox 5"/>
          <p:cNvSpPr>
            <a:spLocks/>
          </p:cNvSpPr>
          <p:nvPr/>
        </p:nvSpPr>
        <p:spPr bwMode="auto">
          <a:xfrm>
            <a:off x="863600" y="2174333"/>
            <a:ext cx="4376738" cy="1477328"/>
          </a:xfrm>
          <a:prstGeom prst="rect">
            <a:avLst/>
          </a:pr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spAutoFit/>
          </a:bodyP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r>
              <a:rPr lang="en-US" altLang="en-US" dirty="0" smtClean="0">
                <a:solidFill>
                  <a:srgbClr val="F2F2F2"/>
                </a:solidFill>
              </a:rPr>
              <a:t>„Stars und </a:t>
            </a:r>
            <a:r>
              <a:rPr lang="en-US" altLang="en-US" dirty="0" err="1" smtClean="0">
                <a:solidFill>
                  <a:srgbClr val="F2F2F2"/>
                </a:solidFill>
              </a:rPr>
              <a:t>respektierte</a:t>
            </a:r>
            <a:r>
              <a:rPr lang="en-US" altLang="en-US" dirty="0" smtClean="0">
                <a:solidFill>
                  <a:srgbClr val="F2F2F2"/>
                </a:solidFill>
              </a:rPr>
              <a:t> </a:t>
            </a:r>
            <a:r>
              <a:rPr lang="en-US" altLang="en-US" dirty="0" err="1" smtClean="0">
                <a:solidFill>
                  <a:srgbClr val="F2F2F2"/>
                </a:solidFill>
              </a:rPr>
              <a:t>Persönlichkeiten</a:t>
            </a:r>
            <a:r>
              <a:rPr lang="en-US" altLang="en-US" dirty="0" smtClean="0">
                <a:solidFill>
                  <a:srgbClr val="F2F2F2"/>
                </a:solidFill>
              </a:rPr>
              <a:t> </a:t>
            </a:r>
            <a:r>
              <a:rPr lang="en-US" altLang="en-US" dirty="0" err="1" smtClean="0">
                <a:solidFill>
                  <a:srgbClr val="F2F2F2"/>
                </a:solidFill>
              </a:rPr>
              <a:t>können</a:t>
            </a:r>
            <a:r>
              <a:rPr lang="en-US" altLang="en-US" dirty="0" smtClean="0">
                <a:solidFill>
                  <a:srgbClr val="F2F2F2"/>
                </a:solidFill>
              </a:rPr>
              <a:t>  dies – </a:t>
            </a:r>
            <a:r>
              <a:rPr lang="en-US" altLang="en-US" dirty="0" err="1" smtClean="0">
                <a:solidFill>
                  <a:srgbClr val="F2F2F2"/>
                </a:solidFill>
              </a:rPr>
              <a:t>sie</a:t>
            </a:r>
            <a:r>
              <a:rPr lang="en-US" altLang="en-US" dirty="0" smtClean="0">
                <a:solidFill>
                  <a:srgbClr val="F2F2F2"/>
                </a:solidFill>
              </a:rPr>
              <a:t> </a:t>
            </a:r>
            <a:r>
              <a:rPr lang="en-US" altLang="en-US" dirty="0" err="1" smtClean="0">
                <a:solidFill>
                  <a:srgbClr val="F2F2F2"/>
                </a:solidFill>
              </a:rPr>
              <a:t>können</a:t>
            </a:r>
            <a:r>
              <a:rPr lang="en-US" altLang="en-US" dirty="0" smtClean="0">
                <a:solidFill>
                  <a:srgbClr val="F2F2F2"/>
                </a:solidFill>
              </a:rPr>
              <a:t> </a:t>
            </a:r>
            <a:r>
              <a:rPr lang="en-US" altLang="en-US" dirty="0" err="1" smtClean="0">
                <a:solidFill>
                  <a:srgbClr val="F2F2F2"/>
                </a:solidFill>
              </a:rPr>
              <a:t>sehr</a:t>
            </a:r>
            <a:r>
              <a:rPr lang="en-US" altLang="en-US" dirty="0" smtClean="0">
                <a:solidFill>
                  <a:srgbClr val="F2F2F2"/>
                </a:solidFill>
              </a:rPr>
              <a:t> </a:t>
            </a:r>
            <a:r>
              <a:rPr lang="en-US" altLang="en-US" dirty="0" err="1" smtClean="0">
                <a:solidFill>
                  <a:srgbClr val="F2F2F2"/>
                </a:solidFill>
              </a:rPr>
              <a:t>leicht</a:t>
            </a:r>
            <a:r>
              <a:rPr lang="en-US" altLang="en-US" dirty="0" smtClean="0">
                <a:solidFill>
                  <a:srgbClr val="F2F2F2"/>
                </a:solidFill>
              </a:rPr>
              <a:t> </a:t>
            </a:r>
            <a:r>
              <a:rPr lang="en-US" altLang="en-US" dirty="0" err="1" smtClean="0">
                <a:solidFill>
                  <a:srgbClr val="F2F2F2"/>
                </a:solidFill>
              </a:rPr>
              <a:t>Botschaften</a:t>
            </a:r>
            <a:r>
              <a:rPr lang="en-US" altLang="en-US" dirty="0" smtClean="0">
                <a:solidFill>
                  <a:srgbClr val="F2F2F2"/>
                </a:solidFill>
              </a:rPr>
              <a:t> </a:t>
            </a:r>
            <a:r>
              <a:rPr lang="en-US" altLang="en-US" dirty="0" err="1" smtClean="0">
                <a:solidFill>
                  <a:srgbClr val="F2F2F2"/>
                </a:solidFill>
              </a:rPr>
              <a:t>teilen</a:t>
            </a:r>
            <a:r>
              <a:rPr lang="en-US" altLang="en-US" dirty="0" smtClean="0">
                <a:solidFill>
                  <a:srgbClr val="F2F2F2"/>
                </a:solidFill>
              </a:rPr>
              <a:t> und </a:t>
            </a:r>
            <a:r>
              <a:rPr lang="en-US" altLang="en-US" dirty="0" err="1" smtClean="0">
                <a:solidFill>
                  <a:srgbClr val="F2F2F2"/>
                </a:solidFill>
              </a:rPr>
              <a:t>sich</a:t>
            </a:r>
            <a:r>
              <a:rPr lang="en-US" altLang="en-US" dirty="0" smtClean="0">
                <a:solidFill>
                  <a:srgbClr val="F2F2F2"/>
                </a:solidFill>
              </a:rPr>
              <a:t> </a:t>
            </a:r>
            <a:r>
              <a:rPr lang="en-US" altLang="en-US" dirty="0" err="1" smtClean="0">
                <a:solidFill>
                  <a:srgbClr val="F2F2F2"/>
                </a:solidFill>
              </a:rPr>
              <a:t>mit</a:t>
            </a:r>
            <a:r>
              <a:rPr lang="en-US" altLang="en-US" dirty="0" smtClean="0">
                <a:solidFill>
                  <a:srgbClr val="F2F2F2"/>
                </a:solidFill>
              </a:rPr>
              <a:t> </a:t>
            </a:r>
            <a:r>
              <a:rPr lang="en-US" altLang="en-US" dirty="0" err="1" smtClean="0">
                <a:solidFill>
                  <a:srgbClr val="F2F2F2"/>
                </a:solidFill>
              </a:rPr>
              <a:t>einem</a:t>
            </a:r>
            <a:r>
              <a:rPr lang="en-US" altLang="en-US" dirty="0" smtClean="0">
                <a:solidFill>
                  <a:srgbClr val="F2F2F2"/>
                </a:solidFill>
              </a:rPr>
              <a:t> </a:t>
            </a:r>
            <a:r>
              <a:rPr lang="en-US" altLang="en-US" dirty="0" err="1" smtClean="0">
                <a:solidFill>
                  <a:srgbClr val="F2F2F2"/>
                </a:solidFill>
              </a:rPr>
              <a:t>großen</a:t>
            </a:r>
            <a:r>
              <a:rPr lang="en-US" altLang="en-US" dirty="0" smtClean="0">
                <a:solidFill>
                  <a:srgbClr val="F2F2F2"/>
                </a:solidFill>
              </a:rPr>
              <a:t> </a:t>
            </a:r>
            <a:r>
              <a:rPr lang="en-US" altLang="en-US" dirty="0" err="1" smtClean="0">
                <a:solidFill>
                  <a:srgbClr val="F2F2F2"/>
                </a:solidFill>
              </a:rPr>
              <a:t>Publikum</a:t>
            </a:r>
            <a:r>
              <a:rPr lang="en-US" altLang="en-US" dirty="0" smtClean="0">
                <a:solidFill>
                  <a:srgbClr val="F2F2F2"/>
                </a:solidFill>
              </a:rPr>
              <a:t> in </a:t>
            </a:r>
            <a:r>
              <a:rPr lang="en-US" altLang="en-US" dirty="0" err="1" smtClean="0">
                <a:solidFill>
                  <a:srgbClr val="F2F2F2"/>
                </a:solidFill>
              </a:rPr>
              <a:t>kürzester</a:t>
            </a:r>
            <a:r>
              <a:rPr lang="en-US" altLang="en-US" dirty="0" smtClean="0">
                <a:solidFill>
                  <a:srgbClr val="F2F2F2"/>
                </a:solidFill>
              </a:rPr>
              <a:t> </a:t>
            </a:r>
            <a:r>
              <a:rPr lang="en-US" altLang="en-US" dirty="0" err="1" smtClean="0">
                <a:solidFill>
                  <a:srgbClr val="F2F2F2"/>
                </a:solidFill>
              </a:rPr>
              <a:t>Zeit</a:t>
            </a:r>
            <a:r>
              <a:rPr lang="en-US" altLang="en-US" dirty="0" smtClean="0">
                <a:solidFill>
                  <a:srgbClr val="F2F2F2"/>
                </a:solidFill>
              </a:rPr>
              <a:t> </a:t>
            </a:r>
            <a:r>
              <a:rPr lang="en-US" altLang="en-US" dirty="0" err="1" smtClean="0">
                <a:solidFill>
                  <a:srgbClr val="F2F2F2"/>
                </a:solidFill>
              </a:rPr>
              <a:t>verbinden</a:t>
            </a:r>
            <a:r>
              <a:rPr lang="en-US" altLang="en-US" dirty="0" smtClean="0">
                <a:solidFill>
                  <a:srgbClr val="F2F2F2"/>
                </a:solidFill>
              </a:rPr>
              <a:t>.“ </a:t>
            </a:r>
            <a:endParaRPr lang="en-US" altLang="en-US" dirty="0">
              <a:solidFill>
                <a:srgbClr val="F2F2F2"/>
              </a:solidFill>
            </a:endParaRPr>
          </a:p>
          <a:p>
            <a:pPr algn="ctr" eaLnBrk="1">
              <a:defRPr/>
            </a:pPr>
            <a:r>
              <a:rPr lang="en-US" altLang="en-US" dirty="0">
                <a:solidFill>
                  <a:srgbClr val="F2F2F2"/>
                </a:solidFill>
              </a:rPr>
              <a:t>17, </a:t>
            </a:r>
            <a:r>
              <a:rPr lang="en-US" altLang="en-US" dirty="0" err="1" smtClean="0">
                <a:solidFill>
                  <a:srgbClr val="F2F2F2"/>
                </a:solidFill>
              </a:rPr>
              <a:t>männlich</a:t>
            </a:r>
            <a:endParaRPr lang="en-US" altLang="en-US" dirty="0">
              <a:solidFill>
                <a:srgbClr val="F2F2F2"/>
              </a:solidFill>
            </a:endParaRPr>
          </a:p>
        </p:txBody>
      </p:sp>
      <p:sp>
        <p:nvSpPr>
          <p:cNvPr id="58372" name="Rectangle 4" descr="TextBox 6"/>
          <p:cNvSpPr>
            <a:spLocks/>
          </p:cNvSpPr>
          <p:nvPr/>
        </p:nvSpPr>
        <p:spPr bwMode="auto">
          <a:xfrm>
            <a:off x="863600" y="4223796"/>
            <a:ext cx="4376738" cy="2031325"/>
          </a:xfrm>
          <a:prstGeom prst="rect">
            <a:avLst/>
          </a:pr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spAutoFit/>
          </a:bodyP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r>
              <a:rPr lang="en-US" altLang="en-US" dirty="0">
                <a:solidFill>
                  <a:srgbClr val="F2F2F2"/>
                </a:solidFill>
              </a:rPr>
              <a:t>„</a:t>
            </a:r>
            <a:r>
              <a:rPr lang="en-US" altLang="en-US" dirty="0" err="1" smtClean="0">
                <a:solidFill>
                  <a:srgbClr val="F2F2F2"/>
                </a:solidFill>
              </a:rPr>
              <a:t>Ich</a:t>
            </a:r>
            <a:r>
              <a:rPr lang="en-US" altLang="en-US" dirty="0" smtClean="0">
                <a:solidFill>
                  <a:srgbClr val="F2F2F2"/>
                </a:solidFill>
              </a:rPr>
              <a:t> </a:t>
            </a:r>
            <a:r>
              <a:rPr lang="en-US" altLang="en-US" dirty="0" err="1" smtClean="0">
                <a:solidFill>
                  <a:srgbClr val="F2F2F2"/>
                </a:solidFill>
              </a:rPr>
              <a:t>glaube</a:t>
            </a:r>
            <a:r>
              <a:rPr lang="en-US" altLang="en-US" dirty="0" smtClean="0">
                <a:solidFill>
                  <a:srgbClr val="F2F2F2"/>
                </a:solidFill>
              </a:rPr>
              <a:t> </a:t>
            </a:r>
            <a:r>
              <a:rPr lang="en-US" altLang="en-US" dirty="0" err="1" smtClean="0">
                <a:solidFill>
                  <a:srgbClr val="F2F2F2"/>
                </a:solidFill>
              </a:rPr>
              <a:t>nicht</a:t>
            </a:r>
            <a:r>
              <a:rPr lang="en-US" altLang="en-US" dirty="0" smtClean="0">
                <a:solidFill>
                  <a:srgbClr val="F2F2F2"/>
                </a:solidFill>
              </a:rPr>
              <a:t>, </a:t>
            </a:r>
            <a:r>
              <a:rPr lang="en-US" altLang="en-US" dirty="0" err="1" smtClean="0">
                <a:solidFill>
                  <a:srgbClr val="F2F2F2"/>
                </a:solidFill>
              </a:rPr>
              <a:t>dass</a:t>
            </a:r>
            <a:r>
              <a:rPr lang="en-US" altLang="en-US" dirty="0" smtClean="0">
                <a:solidFill>
                  <a:srgbClr val="F2F2F2"/>
                </a:solidFill>
              </a:rPr>
              <a:t> </a:t>
            </a:r>
            <a:r>
              <a:rPr lang="en-US" altLang="en-US" dirty="0" err="1" smtClean="0">
                <a:solidFill>
                  <a:srgbClr val="F2F2F2"/>
                </a:solidFill>
              </a:rPr>
              <a:t>soziale</a:t>
            </a:r>
            <a:r>
              <a:rPr lang="en-US" altLang="en-US" dirty="0" smtClean="0">
                <a:solidFill>
                  <a:srgbClr val="F2F2F2"/>
                </a:solidFill>
              </a:rPr>
              <a:t> </a:t>
            </a:r>
            <a:r>
              <a:rPr lang="en-US" altLang="en-US" dirty="0" err="1" smtClean="0">
                <a:solidFill>
                  <a:srgbClr val="F2F2F2"/>
                </a:solidFill>
              </a:rPr>
              <a:t>Mediennetze</a:t>
            </a:r>
            <a:r>
              <a:rPr lang="en-US" altLang="en-US" dirty="0" smtClean="0">
                <a:solidFill>
                  <a:srgbClr val="F2F2F2"/>
                </a:solidFill>
              </a:rPr>
              <a:t> </a:t>
            </a:r>
            <a:r>
              <a:rPr lang="en-US" altLang="en-US" dirty="0" err="1" smtClean="0">
                <a:solidFill>
                  <a:srgbClr val="F2F2F2"/>
                </a:solidFill>
              </a:rPr>
              <a:t>selbst</a:t>
            </a:r>
            <a:r>
              <a:rPr lang="en-US" altLang="en-US" dirty="0" smtClean="0">
                <a:solidFill>
                  <a:srgbClr val="F2F2F2"/>
                </a:solidFill>
              </a:rPr>
              <a:t> Hass </a:t>
            </a:r>
            <a:r>
              <a:rPr lang="en-US" altLang="en-US" dirty="0" err="1" smtClean="0">
                <a:solidFill>
                  <a:srgbClr val="F2F2F2"/>
                </a:solidFill>
              </a:rPr>
              <a:t>oder</a:t>
            </a:r>
            <a:r>
              <a:rPr lang="en-US" altLang="en-US" dirty="0" smtClean="0">
                <a:solidFill>
                  <a:srgbClr val="F2F2F2"/>
                </a:solidFill>
              </a:rPr>
              <a:t> </a:t>
            </a:r>
            <a:r>
              <a:rPr lang="en-US" altLang="en-US" dirty="0" err="1" smtClean="0">
                <a:solidFill>
                  <a:srgbClr val="F2F2F2"/>
                </a:solidFill>
              </a:rPr>
              <a:t>Terrorismus</a:t>
            </a:r>
            <a:r>
              <a:rPr lang="en-US" altLang="en-US" dirty="0" smtClean="0">
                <a:solidFill>
                  <a:srgbClr val="F2F2F2"/>
                </a:solidFill>
              </a:rPr>
              <a:t> </a:t>
            </a:r>
            <a:r>
              <a:rPr lang="en-US" altLang="en-US" dirty="0" err="1" smtClean="0">
                <a:solidFill>
                  <a:srgbClr val="F2F2F2"/>
                </a:solidFill>
              </a:rPr>
              <a:t>stoppen</a:t>
            </a:r>
            <a:r>
              <a:rPr lang="en-US" altLang="en-US" dirty="0" smtClean="0">
                <a:solidFill>
                  <a:srgbClr val="F2F2F2"/>
                </a:solidFill>
              </a:rPr>
              <a:t> </a:t>
            </a:r>
            <a:r>
              <a:rPr lang="en-US" altLang="en-US" dirty="0" err="1" smtClean="0">
                <a:solidFill>
                  <a:srgbClr val="F2F2F2"/>
                </a:solidFill>
              </a:rPr>
              <a:t>können</a:t>
            </a:r>
            <a:r>
              <a:rPr lang="en-US" altLang="en-US" dirty="0" smtClean="0">
                <a:solidFill>
                  <a:srgbClr val="F2F2F2"/>
                </a:solidFill>
              </a:rPr>
              <a:t>. </a:t>
            </a:r>
            <a:r>
              <a:rPr lang="en-US" altLang="en-US" dirty="0" err="1" smtClean="0">
                <a:solidFill>
                  <a:srgbClr val="F2F2F2"/>
                </a:solidFill>
              </a:rPr>
              <a:t>Doch</a:t>
            </a:r>
            <a:r>
              <a:rPr lang="en-US" altLang="en-US" dirty="0" smtClean="0">
                <a:solidFill>
                  <a:srgbClr val="F2F2F2"/>
                </a:solidFill>
              </a:rPr>
              <a:t> </a:t>
            </a:r>
            <a:r>
              <a:rPr lang="en-US" altLang="en-US" dirty="0" err="1" smtClean="0">
                <a:solidFill>
                  <a:srgbClr val="F2F2F2"/>
                </a:solidFill>
              </a:rPr>
              <a:t>es</a:t>
            </a:r>
            <a:r>
              <a:rPr lang="en-US" altLang="en-US" dirty="0" smtClean="0">
                <a:solidFill>
                  <a:srgbClr val="F2F2F2"/>
                </a:solidFill>
              </a:rPr>
              <a:t> </a:t>
            </a:r>
            <a:r>
              <a:rPr lang="en-US" altLang="en-US" dirty="0" err="1" smtClean="0">
                <a:solidFill>
                  <a:srgbClr val="F2F2F2"/>
                </a:solidFill>
              </a:rPr>
              <a:t>gibt</a:t>
            </a:r>
            <a:r>
              <a:rPr lang="en-US" altLang="en-US" dirty="0" smtClean="0">
                <a:solidFill>
                  <a:srgbClr val="F2F2F2"/>
                </a:solidFill>
              </a:rPr>
              <a:t> </a:t>
            </a:r>
            <a:r>
              <a:rPr lang="en-US" altLang="en-US" dirty="0" err="1" smtClean="0">
                <a:solidFill>
                  <a:srgbClr val="F2F2F2"/>
                </a:solidFill>
              </a:rPr>
              <a:t>Menschen</a:t>
            </a:r>
            <a:r>
              <a:rPr lang="en-US" altLang="en-US" dirty="0" smtClean="0">
                <a:solidFill>
                  <a:srgbClr val="F2F2F2"/>
                </a:solidFill>
              </a:rPr>
              <a:t>, die </a:t>
            </a:r>
            <a:r>
              <a:rPr lang="en-US" altLang="en-US" dirty="0" err="1" smtClean="0">
                <a:solidFill>
                  <a:srgbClr val="F2F2F2"/>
                </a:solidFill>
              </a:rPr>
              <a:t>Kampagnen</a:t>
            </a:r>
            <a:r>
              <a:rPr lang="en-US" altLang="en-US" dirty="0" smtClean="0">
                <a:solidFill>
                  <a:srgbClr val="F2F2F2"/>
                </a:solidFill>
              </a:rPr>
              <a:t> </a:t>
            </a:r>
            <a:r>
              <a:rPr lang="en-US" altLang="en-US" dirty="0" err="1" smtClean="0">
                <a:solidFill>
                  <a:srgbClr val="F2F2F2"/>
                </a:solidFill>
              </a:rPr>
              <a:t>zu</a:t>
            </a:r>
            <a:r>
              <a:rPr lang="en-US" altLang="en-US" dirty="0" smtClean="0">
                <a:solidFill>
                  <a:srgbClr val="F2F2F2"/>
                </a:solidFill>
              </a:rPr>
              <a:t> </a:t>
            </a:r>
            <a:r>
              <a:rPr lang="en-US" altLang="en-US" dirty="0" err="1" smtClean="0">
                <a:solidFill>
                  <a:srgbClr val="F2F2F2"/>
                </a:solidFill>
              </a:rPr>
              <a:t>diesem</a:t>
            </a:r>
            <a:r>
              <a:rPr lang="en-US" altLang="en-US" dirty="0" smtClean="0">
                <a:solidFill>
                  <a:srgbClr val="F2F2F2"/>
                </a:solidFill>
              </a:rPr>
              <a:t> </a:t>
            </a:r>
            <a:r>
              <a:rPr lang="en-US" altLang="en-US" dirty="0" err="1" smtClean="0">
                <a:solidFill>
                  <a:srgbClr val="F2F2F2"/>
                </a:solidFill>
              </a:rPr>
              <a:t>Zweck</a:t>
            </a:r>
            <a:r>
              <a:rPr lang="en-US" altLang="en-US" dirty="0" smtClean="0">
                <a:solidFill>
                  <a:srgbClr val="F2F2F2"/>
                </a:solidFill>
              </a:rPr>
              <a:t> </a:t>
            </a:r>
            <a:r>
              <a:rPr lang="en-US" altLang="en-US" dirty="0" err="1" smtClean="0">
                <a:solidFill>
                  <a:srgbClr val="F2F2F2"/>
                </a:solidFill>
              </a:rPr>
              <a:t>durchführen</a:t>
            </a:r>
            <a:r>
              <a:rPr lang="en-US" altLang="en-US" dirty="0" smtClean="0">
                <a:solidFill>
                  <a:srgbClr val="F2F2F2"/>
                </a:solidFill>
              </a:rPr>
              <a:t> und die </a:t>
            </a:r>
            <a:r>
              <a:rPr lang="en-US" altLang="en-US" dirty="0" err="1" smtClean="0">
                <a:solidFill>
                  <a:srgbClr val="F2F2F2"/>
                </a:solidFill>
              </a:rPr>
              <a:t>diese</a:t>
            </a:r>
            <a:r>
              <a:rPr lang="en-US" altLang="en-US" dirty="0" smtClean="0">
                <a:solidFill>
                  <a:srgbClr val="F2F2F2"/>
                </a:solidFill>
              </a:rPr>
              <a:t> auf </a:t>
            </a:r>
            <a:r>
              <a:rPr lang="en-US" altLang="en-US" dirty="0" err="1" smtClean="0">
                <a:solidFill>
                  <a:srgbClr val="F2F2F2"/>
                </a:solidFill>
              </a:rPr>
              <a:t>jeden</a:t>
            </a:r>
            <a:r>
              <a:rPr lang="en-US" altLang="en-US" dirty="0" smtClean="0">
                <a:solidFill>
                  <a:srgbClr val="F2F2F2"/>
                </a:solidFill>
              </a:rPr>
              <a:t> Fall </a:t>
            </a:r>
            <a:r>
              <a:rPr lang="en-US" altLang="en-US" dirty="0" err="1" smtClean="0">
                <a:solidFill>
                  <a:srgbClr val="F2F2F2"/>
                </a:solidFill>
              </a:rPr>
              <a:t>als</a:t>
            </a:r>
            <a:r>
              <a:rPr lang="en-US" altLang="en-US" dirty="0" smtClean="0">
                <a:solidFill>
                  <a:srgbClr val="F2F2F2"/>
                </a:solidFill>
              </a:rPr>
              <a:t> </a:t>
            </a:r>
            <a:r>
              <a:rPr lang="en-US" altLang="en-US" dirty="0" err="1" smtClean="0">
                <a:solidFill>
                  <a:srgbClr val="F2F2F2"/>
                </a:solidFill>
              </a:rPr>
              <a:t>passende</a:t>
            </a:r>
            <a:r>
              <a:rPr lang="en-US" altLang="en-US" dirty="0" smtClean="0">
                <a:solidFill>
                  <a:srgbClr val="F2F2F2"/>
                </a:solidFill>
              </a:rPr>
              <a:t> </a:t>
            </a:r>
            <a:r>
              <a:rPr lang="en-US" altLang="en-US" dirty="0" err="1" smtClean="0">
                <a:solidFill>
                  <a:srgbClr val="F2F2F2"/>
                </a:solidFill>
              </a:rPr>
              <a:t>Plattform</a:t>
            </a:r>
            <a:r>
              <a:rPr lang="en-US" altLang="en-US" dirty="0" smtClean="0">
                <a:solidFill>
                  <a:srgbClr val="F2F2F2"/>
                </a:solidFill>
              </a:rPr>
              <a:t> </a:t>
            </a:r>
            <a:r>
              <a:rPr lang="en-US" altLang="en-US" dirty="0" err="1" smtClean="0">
                <a:solidFill>
                  <a:srgbClr val="F2F2F2"/>
                </a:solidFill>
              </a:rPr>
              <a:t>nutzen</a:t>
            </a:r>
            <a:r>
              <a:rPr lang="en-US" altLang="en-US" dirty="0" smtClean="0">
                <a:solidFill>
                  <a:srgbClr val="F2F2F2"/>
                </a:solidFill>
              </a:rPr>
              <a:t> </a:t>
            </a:r>
            <a:r>
              <a:rPr lang="en-US" altLang="en-US" dirty="0" err="1" smtClean="0">
                <a:solidFill>
                  <a:srgbClr val="F2F2F2"/>
                </a:solidFill>
              </a:rPr>
              <a:t>sollen</a:t>
            </a:r>
            <a:r>
              <a:rPr lang="en-US" altLang="en-US" dirty="0" smtClean="0">
                <a:solidFill>
                  <a:srgbClr val="F2F2F2"/>
                </a:solidFill>
              </a:rPr>
              <a:t>.“ </a:t>
            </a:r>
            <a:endParaRPr lang="en-US" altLang="en-US" dirty="0">
              <a:solidFill>
                <a:srgbClr val="F2F2F2"/>
              </a:solidFill>
            </a:endParaRPr>
          </a:p>
          <a:p>
            <a:pPr algn="ctr" eaLnBrk="1">
              <a:defRPr/>
            </a:pPr>
            <a:r>
              <a:rPr lang="en-US" altLang="en-US" dirty="0">
                <a:solidFill>
                  <a:srgbClr val="F2F2F2"/>
                </a:solidFill>
              </a:rPr>
              <a:t>17</a:t>
            </a:r>
            <a:r>
              <a:rPr lang="en-US" altLang="en-US" dirty="0" smtClean="0">
                <a:solidFill>
                  <a:srgbClr val="F2F2F2"/>
                </a:solidFill>
              </a:rPr>
              <a:t>, </a:t>
            </a:r>
            <a:r>
              <a:rPr lang="en-US" altLang="en-US" dirty="0" err="1" smtClean="0">
                <a:solidFill>
                  <a:srgbClr val="F2F2F2"/>
                </a:solidFill>
              </a:rPr>
              <a:t>männlich</a:t>
            </a:r>
            <a:endParaRPr lang="en-US" altLang="en-US" dirty="0">
              <a:solidFill>
                <a:srgbClr val="F2F2F2"/>
              </a:solidFill>
            </a:endParaRPr>
          </a:p>
        </p:txBody>
      </p:sp>
      <p:sp>
        <p:nvSpPr>
          <p:cNvPr id="58373" name="Rectangle 5" descr="TextBox 10"/>
          <p:cNvSpPr>
            <a:spLocks/>
          </p:cNvSpPr>
          <p:nvPr/>
        </p:nvSpPr>
        <p:spPr bwMode="auto">
          <a:xfrm>
            <a:off x="6692900" y="4866733"/>
            <a:ext cx="4376738" cy="1200329"/>
          </a:xfrm>
          <a:prstGeom prst="rect">
            <a:avLst/>
          </a:pr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spAutoFit/>
          </a:bodyP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r>
              <a:rPr lang="en-US" altLang="en-US" dirty="0" smtClean="0">
                <a:solidFill>
                  <a:srgbClr val="F2F2F2"/>
                </a:solidFill>
              </a:rPr>
              <a:t>„</a:t>
            </a:r>
            <a:r>
              <a:rPr lang="en-US" altLang="en-US" dirty="0" err="1" smtClean="0">
                <a:solidFill>
                  <a:srgbClr val="F2F2F2"/>
                </a:solidFill>
              </a:rPr>
              <a:t>Ich</a:t>
            </a:r>
            <a:r>
              <a:rPr lang="en-US" altLang="en-US" dirty="0" smtClean="0">
                <a:solidFill>
                  <a:srgbClr val="F2F2F2"/>
                </a:solidFill>
              </a:rPr>
              <a:t> </a:t>
            </a:r>
            <a:r>
              <a:rPr lang="en-US" altLang="en-US" dirty="0" err="1" smtClean="0">
                <a:solidFill>
                  <a:srgbClr val="F2F2F2"/>
                </a:solidFill>
              </a:rPr>
              <a:t>glaube</a:t>
            </a:r>
            <a:r>
              <a:rPr lang="en-US" altLang="en-US" dirty="0" smtClean="0">
                <a:solidFill>
                  <a:srgbClr val="F2F2F2"/>
                </a:solidFill>
              </a:rPr>
              <a:t>, </a:t>
            </a:r>
            <a:r>
              <a:rPr lang="en-US" altLang="en-US" dirty="0" err="1" smtClean="0">
                <a:solidFill>
                  <a:srgbClr val="F2F2F2"/>
                </a:solidFill>
              </a:rPr>
              <a:t>dass</a:t>
            </a:r>
            <a:r>
              <a:rPr lang="en-US" altLang="en-US" dirty="0" smtClean="0">
                <a:solidFill>
                  <a:srgbClr val="F2F2F2"/>
                </a:solidFill>
              </a:rPr>
              <a:t> all </a:t>
            </a:r>
            <a:r>
              <a:rPr lang="en-US" altLang="en-US" dirty="0" err="1" smtClean="0">
                <a:solidFill>
                  <a:srgbClr val="F2F2F2"/>
                </a:solidFill>
              </a:rPr>
              <a:t>sozialen</a:t>
            </a:r>
            <a:r>
              <a:rPr lang="en-US" altLang="en-US" dirty="0" smtClean="0">
                <a:solidFill>
                  <a:srgbClr val="F2F2F2"/>
                </a:solidFill>
              </a:rPr>
              <a:t> </a:t>
            </a:r>
            <a:r>
              <a:rPr lang="en-US" altLang="en-US" dirty="0" err="1" smtClean="0">
                <a:solidFill>
                  <a:srgbClr val="F2F2F2"/>
                </a:solidFill>
              </a:rPr>
              <a:t>Medien</a:t>
            </a:r>
            <a:r>
              <a:rPr lang="en-US" altLang="en-US" dirty="0" smtClean="0">
                <a:solidFill>
                  <a:srgbClr val="F2F2F2"/>
                </a:solidFill>
              </a:rPr>
              <a:t> </a:t>
            </a:r>
            <a:r>
              <a:rPr lang="en-US" altLang="en-US" dirty="0" err="1" smtClean="0">
                <a:solidFill>
                  <a:srgbClr val="F2F2F2"/>
                </a:solidFill>
              </a:rPr>
              <a:t>genutzt</a:t>
            </a:r>
            <a:r>
              <a:rPr lang="en-US" altLang="en-US" dirty="0" smtClean="0">
                <a:solidFill>
                  <a:srgbClr val="F2F2F2"/>
                </a:solidFill>
              </a:rPr>
              <a:t> </a:t>
            </a:r>
            <a:r>
              <a:rPr lang="en-US" altLang="en-US" dirty="0" err="1" smtClean="0">
                <a:solidFill>
                  <a:srgbClr val="F2F2F2"/>
                </a:solidFill>
              </a:rPr>
              <a:t>werden</a:t>
            </a:r>
            <a:r>
              <a:rPr lang="en-US" altLang="en-US" dirty="0" smtClean="0">
                <a:solidFill>
                  <a:srgbClr val="F2F2F2"/>
                </a:solidFill>
              </a:rPr>
              <a:t> </a:t>
            </a:r>
            <a:r>
              <a:rPr lang="en-US" altLang="en-US" dirty="0" err="1" smtClean="0">
                <a:solidFill>
                  <a:srgbClr val="F2F2F2"/>
                </a:solidFill>
              </a:rPr>
              <a:t>können</a:t>
            </a:r>
            <a:r>
              <a:rPr lang="en-US" altLang="en-US" dirty="0" smtClean="0">
                <a:solidFill>
                  <a:srgbClr val="F2F2F2"/>
                </a:solidFill>
              </a:rPr>
              <a:t>, um </a:t>
            </a:r>
            <a:r>
              <a:rPr lang="en-US" altLang="en-US" dirty="0" err="1" smtClean="0">
                <a:solidFill>
                  <a:srgbClr val="F2F2F2"/>
                </a:solidFill>
              </a:rPr>
              <a:t>Frieden</a:t>
            </a:r>
            <a:r>
              <a:rPr lang="en-US" altLang="en-US" dirty="0" smtClean="0">
                <a:solidFill>
                  <a:srgbClr val="F2F2F2"/>
                </a:solidFill>
              </a:rPr>
              <a:t> und </a:t>
            </a:r>
            <a:r>
              <a:rPr lang="en-US" altLang="en-US" dirty="0" err="1" smtClean="0">
                <a:solidFill>
                  <a:srgbClr val="F2F2F2"/>
                </a:solidFill>
              </a:rPr>
              <a:t>Liebe</a:t>
            </a:r>
            <a:r>
              <a:rPr lang="en-US" altLang="en-US" dirty="0" smtClean="0">
                <a:solidFill>
                  <a:srgbClr val="F2F2F2"/>
                </a:solidFill>
              </a:rPr>
              <a:t> </a:t>
            </a:r>
            <a:r>
              <a:rPr lang="en-US" altLang="en-US" dirty="0" err="1" smtClean="0">
                <a:solidFill>
                  <a:srgbClr val="F2F2F2"/>
                </a:solidFill>
              </a:rPr>
              <a:t>zu</a:t>
            </a:r>
            <a:r>
              <a:rPr lang="en-US" altLang="en-US" dirty="0" smtClean="0">
                <a:solidFill>
                  <a:srgbClr val="F2F2F2"/>
                </a:solidFill>
              </a:rPr>
              <a:t> </a:t>
            </a:r>
            <a:r>
              <a:rPr lang="en-US" altLang="en-US" dirty="0" err="1" smtClean="0">
                <a:solidFill>
                  <a:srgbClr val="F2F2F2"/>
                </a:solidFill>
              </a:rPr>
              <a:t>verbreiten</a:t>
            </a:r>
            <a:r>
              <a:rPr lang="en-US" altLang="en-US" dirty="0" smtClean="0">
                <a:solidFill>
                  <a:srgbClr val="F2F2F2"/>
                </a:solidFill>
              </a:rPr>
              <a:t>.“ </a:t>
            </a:r>
            <a:endParaRPr lang="en-US" altLang="en-US" dirty="0">
              <a:solidFill>
                <a:srgbClr val="F2F2F2"/>
              </a:solidFill>
            </a:endParaRPr>
          </a:p>
          <a:p>
            <a:pPr algn="ctr" eaLnBrk="1">
              <a:defRPr/>
            </a:pPr>
            <a:r>
              <a:rPr lang="en-US" altLang="en-US" dirty="0">
                <a:solidFill>
                  <a:srgbClr val="F2F2F2"/>
                </a:solidFill>
              </a:rPr>
              <a:t>18, </a:t>
            </a:r>
            <a:r>
              <a:rPr lang="en-US" altLang="en-US" dirty="0" err="1" smtClean="0">
                <a:solidFill>
                  <a:srgbClr val="F2F2F2"/>
                </a:solidFill>
              </a:rPr>
              <a:t>weiblich</a:t>
            </a:r>
            <a:endParaRPr lang="en-US" altLang="en-US" dirty="0">
              <a:solidFill>
                <a:srgbClr val="F2F2F2"/>
              </a:solidFill>
            </a:endParaRPr>
          </a:p>
        </p:txBody>
      </p:sp>
    </p:spTree>
    <p:extLst>
      <p:ext uri="{BB962C8B-B14F-4D97-AF65-F5344CB8AC3E}">
        <p14:creationId xmlns:p14="http://schemas.microsoft.com/office/powerpoint/2010/main" xmlns="" val="371442961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480559"/>
            <a:ext cx="10515600" cy="1325563"/>
          </a:xfrm>
        </p:spPr>
        <p:txBody>
          <a:bodyPr>
            <a:normAutofit/>
          </a:bodyPr>
          <a:lstStyle/>
          <a:p>
            <a:pPr algn="ctr"/>
            <a:r>
              <a:rPr lang="en-GB" sz="4000" b="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Kann</a:t>
            </a:r>
            <a:r>
              <a:rPr lang="en-GB" sz="4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Online-</a:t>
            </a:r>
            <a:r>
              <a:rPr lang="en-GB" sz="4000" b="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Kommunikation</a:t>
            </a:r>
            <a:r>
              <a:rPr lang="en-GB" sz="4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GB" sz="4000" b="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als</a:t>
            </a:r>
            <a:r>
              <a:rPr lang="en-GB" sz="4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GB" sz="4000" b="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ein</a:t>
            </a:r>
            <a:r>
              <a:rPr lang="en-GB" sz="4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GB" sz="4000" b="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Interventionswerkzeug</a:t>
            </a:r>
            <a:r>
              <a:rPr lang="en-GB" sz="4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GB" sz="4000" b="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dienen</a:t>
            </a:r>
            <a:r>
              <a:rPr lang="en-GB" sz="4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nl-N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9571850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600" b="1" smtClean="0">
                <a:solidFill>
                  <a:srgbClr val="002060"/>
                </a:solidFill>
                <a:latin typeface="Verdana" panose="020B0604030504040204" pitchFamily="34" charset="0"/>
                <a:ea typeface="Verdana" panose="020B0604030504040204" pitchFamily="34" charset="0"/>
                <a:cs typeface="Verdana" panose="020B0604030504040204" pitchFamily="34" charset="0"/>
              </a:rPr>
              <a:t>Extremistische Gruppen greifen nach dem Internet</a:t>
            </a:r>
            <a:endParaRPr lang="nl-N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10515600" cy="4351338"/>
          </a:xfrm>
        </p:spPr>
        <p:txBody>
          <a:bodyPr>
            <a:normAutofit/>
          </a:bodyPr>
          <a:lstStyle/>
          <a:p>
            <a:pPr marL="0" indent="0" algn="ctr">
              <a:buNone/>
            </a:pPr>
            <a:r>
              <a:rPr lang="en-US" sz="3200" dirty="0" err="1" smtClean="0">
                <a:latin typeface="Corbel" panose="020B0503020204020204" pitchFamily="34" charset="0"/>
              </a:rPr>
              <a:t>Unterschiedliche</a:t>
            </a:r>
            <a:r>
              <a:rPr lang="en-US" sz="3200" dirty="0" smtClean="0">
                <a:latin typeface="Corbel" panose="020B0503020204020204" pitchFamily="34" charset="0"/>
              </a:rPr>
              <a:t> </a:t>
            </a:r>
            <a:r>
              <a:rPr lang="en-US" sz="3200" dirty="0" err="1" smtClean="0">
                <a:latin typeface="Corbel" panose="020B0503020204020204" pitchFamily="34" charset="0"/>
              </a:rPr>
              <a:t>gewaltbereite</a:t>
            </a:r>
            <a:r>
              <a:rPr lang="en-US" sz="3200" dirty="0" smtClean="0">
                <a:latin typeface="Corbel" panose="020B0503020204020204" pitchFamily="34" charset="0"/>
              </a:rPr>
              <a:t> </a:t>
            </a:r>
            <a:r>
              <a:rPr lang="en-US" sz="3200" dirty="0" err="1" smtClean="0">
                <a:latin typeface="Corbel" panose="020B0503020204020204" pitchFamily="34" charset="0"/>
              </a:rPr>
              <a:t>extremistische</a:t>
            </a:r>
            <a:r>
              <a:rPr lang="en-US" sz="3200" dirty="0" smtClean="0">
                <a:latin typeface="Corbel" panose="020B0503020204020204" pitchFamily="34" charset="0"/>
              </a:rPr>
              <a:t> </a:t>
            </a:r>
            <a:r>
              <a:rPr lang="en-US" sz="3200" dirty="0" err="1" smtClean="0">
                <a:latin typeface="Corbel" panose="020B0503020204020204" pitchFamily="34" charset="0"/>
              </a:rPr>
              <a:t>Ideologien</a:t>
            </a:r>
            <a:r>
              <a:rPr lang="en-US" sz="3200" dirty="0" smtClean="0">
                <a:latin typeface="Corbel" panose="020B0503020204020204" pitchFamily="34" charset="0"/>
              </a:rPr>
              <a:t> </a:t>
            </a:r>
            <a:r>
              <a:rPr lang="en-US" sz="3200" dirty="0">
                <a:latin typeface="Corbel" panose="020B0503020204020204" pitchFamily="34" charset="0"/>
              </a:rPr>
              <a:t>…</a:t>
            </a:r>
          </a:p>
          <a:p>
            <a:pPr marL="0" indent="0" algn="ctr">
              <a:buNone/>
            </a:pPr>
            <a:r>
              <a:rPr lang="en-US" sz="3200" dirty="0" err="1" smtClean="0">
                <a:latin typeface="Corbel" panose="020B0503020204020204" pitchFamily="34" charset="0"/>
              </a:rPr>
              <a:t>Ähnliche</a:t>
            </a:r>
            <a:r>
              <a:rPr lang="en-US" sz="3200" dirty="0" smtClean="0">
                <a:latin typeface="Corbel" panose="020B0503020204020204" pitchFamily="34" charset="0"/>
              </a:rPr>
              <a:t> </a:t>
            </a:r>
            <a:r>
              <a:rPr lang="en-US" sz="3200" dirty="0" err="1" smtClean="0">
                <a:latin typeface="Corbel" panose="020B0503020204020204" pitchFamily="34" charset="0"/>
              </a:rPr>
              <a:t>Kommunikationskonzepte</a:t>
            </a:r>
            <a:endParaRPr lang="en-US" sz="3200" dirty="0">
              <a:latin typeface="Corbel" panose="020B0503020204020204" pitchFamily="34" charset="0"/>
            </a:endParaRPr>
          </a:p>
          <a:p>
            <a:pPr marL="0" indent="0" algn="ctr">
              <a:buNone/>
            </a:pPr>
            <a:endParaRPr lang="en-US" sz="3200" dirty="0">
              <a:latin typeface="Corbel" panose="020B0503020204020204" pitchFamily="34" charset="0"/>
            </a:endParaRPr>
          </a:p>
          <a:p>
            <a:pPr marL="0" indent="0" algn="ctr">
              <a:buNone/>
            </a:pPr>
            <a:r>
              <a:rPr lang="en-US" sz="3200" b="1" dirty="0" err="1" smtClean="0">
                <a:latin typeface="Corbel" panose="020B0503020204020204" pitchFamily="34" charset="0"/>
              </a:rPr>
              <a:t>Pushfaktoren</a:t>
            </a:r>
            <a:r>
              <a:rPr lang="en-US" sz="3200" b="1" dirty="0" smtClean="0">
                <a:latin typeface="Corbel" panose="020B0503020204020204" pitchFamily="34" charset="0"/>
              </a:rPr>
              <a:t> + </a:t>
            </a:r>
            <a:r>
              <a:rPr lang="en-US" sz="3200" b="1" dirty="0" err="1" smtClean="0">
                <a:latin typeface="Corbel" panose="020B0503020204020204" pitchFamily="34" charset="0"/>
              </a:rPr>
              <a:t>Pullfaktoren</a:t>
            </a:r>
            <a:endParaRPr lang="en-US" sz="3200" b="1" dirty="0">
              <a:latin typeface="Corbel" panose="020B0503020204020204" pitchFamily="34" charset="0"/>
            </a:endParaRPr>
          </a:p>
          <a:p>
            <a:pPr marL="0" indent="0" algn="ctr">
              <a:buNone/>
            </a:pPr>
            <a:r>
              <a:rPr lang="en-US" sz="3200" b="1" dirty="0" err="1" smtClean="0">
                <a:latin typeface="Corbel" panose="020B0503020204020204" pitchFamily="34" charset="0"/>
              </a:rPr>
              <a:t>Emotionale</a:t>
            </a:r>
            <a:r>
              <a:rPr lang="en-US" sz="3200" b="1" dirty="0" smtClean="0">
                <a:latin typeface="Corbel" panose="020B0503020204020204" pitchFamily="34" charset="0"/>
              </a:rPr>
              <a:t> </a:t>
            </a:r>
            <a:r>
              <a:rPr lang="en-US" sz="3200" b="1" dirty="0" err="1" smtClean="0">
                <a:latin typeface="Corbel" panose="020B0503020204020204" pitchFamily="34" charset="0"/>
              </a:rPr>
              <a:t>Wirkung</a:t>
            </a:r>
            <a:r>
              <a:rPr lang="en-US" sz="3200" b="1" dirty="0" smtClean="0">
                <a:latin typeface="Corbel" panose="020B0503020204020204" pitchFamily="34" charset="0"/>
              </a:rPr>
              <a:t> </a:t>
            </a:r>
            <a:r>
              <a:rPr lang="en-US" sz="3200" b="1" dirty="0">
                <a:latin typeface="Corbel" panose="020B0503020204020204" pitchFamily="34" charset="0"/>
              </a:rPr>
              <a:t>+ </a:t>
            </a:r>
            <a:r>
              <a:rPr lang="en-US" sz="3200" b="1" dirty="0" smtClean="0">
                <a:latin typeface="Corbel" panose="020B0503020204020204" pitchFamily="34" charset="0"/>
              </a:rPr>
              <a:t>rationale </a:t>
            </a:r>
            <a:r>
              <a:rPr lang="en-US" sz="3200" b="1" dirty="0" err="1" smtClean="0">
                <a:latin typeface="Corbel" panose="020B0503020204020204" pitchFamily="34" charset="0"/>
              </a:rPr>
              <a:t>Argumente</a:t>
            </a:r>
            <a:r>
              <a:rPr lang="en-US" sz="3200" b="1" dirty="0" smtClean="0">
                <a:latin typeface="Corbel" panose="020B0503020204020204" pitchFamily="34" charset="0"/>
              </a:rPr>
              <a:t> </a:t>
            </a:r>
            <a:endParaRPr lang="en-US" sz="3200" b="1" dirty="0">
              <a:latin typeface="Corbel" panose="020B0503020204020204" pitchFamily="34" charset="0"/>
            </a:endParaRPr>
          </a:p>
          <a:p>
            <a:pPr marL="0" indent="0" algn="ctr">
              <a:buNone/>
            </a:pPr>
            <a:r>
              <a:rPr lang="en-US" sz="3200" b="1" dirty="0" smtClean="0">
                <a:latin typeface="Corbel" panose="020B0503020204020204" pitchFamily="34" charset="0"/>
              </a:rPr>
              <a:t>Kopf (Ratio</a:t>
            </a:r>
            <a:r>
              <a:rPr lang="en-US" sz="3200" b="1" dirty="0">
                <a:latin typeface="Corbel" panose="020B0503020204020204" pitchFamily="34" charset="0"/>
              </a:rPr>
              <a:t>) + </a:t>
            </a:r>
            <a:r>
              <a:rPr lang="en-US" sz="3200" b="1" dirty="0" err="1" smtClean="0">
                <a:latin typeface="Corbel" panose="020B0503020204020204" pitchFamily="34" charset="0"/>
              </a:rPr>
              <a:t>Herz</a:t>
            </a:r>
            <a:r>
              <a:rPr lang="en-US" sz="3200" b="1" dirty="0" smtClean="0">
                <a:latin typeface="Corbel" panose="020B0503020204020204" pitchFamily="34" charset="0"/>
              </a:rPr>
              <a:t> (Emotion</a:t>
            </a:r>
            <a:r>
              <a:rPr lang="en-US" sz="3200" b="1" dirty="0">
                <a:latin typeface="Corbel" panose="020B0503020204020204" pitchFamily="34" charset="0"/>
              </a:rPr>
              <a:t>) + </a:t>
            </a:r>
            <a:r>
              <a:rPr lang="en-US" sz="3200" b="1" dirty="0" err="1" smtClean="0">
                <a:latin typeface="Corbel" panose="020B0503020204020204" pitchFamily="34" charset="0"/>
              </a:rPr>
              <a:t>Bauch</a:t>
            </a:r>
            <a:r>
              <a:rPr lang="en-US" sz="3200" b="1" dirty="0" smtClean="0">
                <a:latin typeface="Corbel" panose="020B0503020204020204" pitchFamily="34" charset="0"/>
              </a:rPr>
              <a:t> (Intuition</a:t>
            </a:r>
            <a:r>
              <a:rPr lang="en-US" sz="3200" b="1" dirty="0">
                <a:latin typeface="Corbel" panose="020B0503020204020204" pitchFamily="34" charset="0"/>
              </a:rPr>
              <a:t>)</a:t>
            </a:r>
            <a:endParaRPr lang="en-US" sz="3200" b="1" u="sng"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xmlns="" val="705979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2371725"/>
            <a:ext cx="10515600" cy="4351338"/>
          </a:xfrm>
        </p:spPr>
        <p:txBody>
          <a:bodyPr/>
          <a:lstStyle/>
          <a:p>
            <a:pPr marL="0" indent="0" algn="ctr">
              <a:buNone/>
            </a:pPr>
            <a:endParaRPr lang="en-US" dirty="0">
              <a:latin typeface="Corbel" panose="020B0503020204020204" pitchFamily="34" charset="0"/>
            </a:endParaRPr>
          </a:p>
          <a:p>
            <a:pPr marL="0" indent="0" algn="ctr">
              <a:buNone/>
            </a:pPr>
            <a:r>
              <a:rPr lang="en-US" dirty="0" err="1" smtClean="0">
                <a:latin typeface="Corbel" panose="020B0503020204020204" pitchFamily="34" charset="0"/>
              </a:rPr>
              <a:t>Welche</a:t>
            </a:r>
            <a:r>
              <a:rPr lang="en-US" dirty="0" smtClean="0">
                <a:latin typeface="Corbel" panose="020B0503020204020204" pitchFamily="34" charset="0"/>
              </a:rPr>
              <a:t> Social Media-</a:t>
            </a:r>
            <a:r>
              <a:rPr lang="en-US" dirty="0" err="1" smtClean="0">
                <a:latin typeface="Corbel" panose="020B0503020204020204" pitchFamily="34" charset="0"/>
              </a:rPr>
              <a:t>Plattformen</a:t>
            </a:r>
            <a:r>
              <a:rPr lang="en-US" dirty="0" smtClean="0">
                <a:latin typeface="Corbel" panose="020B0503020204020204" pitchFamily="34" charset="0"/>
              </a:rPr>
              <a:t> … </a:t>
            </a:r>
            <a:endParaRPr lang="en-US" dirty="0">
              <a:latin typeface="Corbel" panose="020B0503020204020204" pitchFamily="34" charset="0"/>
            </a:endParaRPr>
          </a:p>
          <a:p>
            <a:pPr marL="0" indent="0" algn="ctr">
              <a:buNone/>
            </a:pPr>
            <a:r>
              <a:rPr lang="en-US" dirty="0">
                <a:latin typeface="Corbel" panose="020B0503020204020204" pitchFamily="34" charset="0"/>
              </a:rPr>
              <a:t>... </a:t>
            </a:r>
            <a:r>
              <a:rPr lang="en-US" b="1" dirty="0" err="1">
                <a:latin typeface="Corbel" panose="020B0503020204020204" pitchFamily="34" charset="0"/>
              </a:rPr>
              <a:t>k</a:t>
            </a:r>
            <a:r>
              <a:rPr lang="en-US" b="1" dirty="0" err="1" smtClean="0">
                <a:latin typeface="Corbel" panose="020B0503020204020204" pitchFamily="34" charset="0"/>
              </a:rPr>
              <a:t>ennen</a:t>
            </a:r>
            <a:r>
              <a:rPr lang="en-US" b="1" dirty="0" smtClean="0">
                <a:latin typeface="Corbel" panose="020B0503020204020204" pitchFamily="34" charset="0"/>
              </a:rPr>
              <a:t> </a:t>
            </a:r>
            <a:r>
              <a:rPr lang="en-US" b="1" dirty="0" err="1" smtClean="0">
                <a:latin typeface="Corbel" panose="020B0503020204020204" pitchFamily="34" charset="0"/>
              </a:rPr>
              <a:t>Sie</a:t>
            </a:r>
            <a:r>
              <a:rPr lang="en-US" b="1" dirty="0" smtClean="0">
                <a:latin typeface="Corbel" panose="020B0503020204020204" pitchFamily="34" charset="0"/>
              </a:rPr>
              <a:t> </a:t>
            </a:r>
            <a:r>
              <a:rPr lang="en-US" dirty="0" smtClean="0">
                <a:latin typeface="Corbel" panose="020B0503020204020204" pitchFamily="34" charset="0"/>
              </a:rPr>
              <a:t>? (und </a:t>
            </a:r>
            <a:r>
              <a:rPr lang="en-US" dirty="0" err="1" smtClean="0">
                <a:latin typeface="Corbel" panose="020B0503020204020204" pitchFamily="34" charset="0"/>
              </a:rPr>
              <a:t>welche</a:t>
            </a:r>
            <a:r>
              <a:rPr lang="en-US" dirty="0" smtClean="0">
                <a:latin typeface="Corbel" panose="020B0503020204020204" pitchFamily="34" charset="0"/>
              </a:rPr>
              <a:t> </a:t>
            </a:r>
            <a:r>
              <a:rPr lang="en-US" dirty="0" err="1" smtClean="0">
                <a:latin typeface="Corbel" panose="020B0503020204020204" pitchFamily="34" charset="0"/>
              </a:rPr>
              <a:t>nicht</a:t>
            </a:r>
            <a:r>
              <a:rPr lang="en-US" dirty="0" smtClean="0">
                <a:latin typeface="Corbel" panose="020B0503020204020204" pitchFamily="34" charset="0"/>
              </a:rPr>
              <a:t>)</a:t>
            </a:r>
            <a:endParaRPr lang="en-US" dirty="0">
              <a:latin typeface="Corbel" panose="020B0503020204020204" pitchFamily="34" charset="0"/>
            </a:endParaRPr>
          </a:p>
          <a:p>
            <a:pPr marL="457200" lvl="1" indent="0" algn="ctr">
              <a:buNone/>
            </a:pPr>
            <a:r>
              <a:rPr lang="en-US" sz="2800" dirty="0">
                <a:latin typeface="Corbel" panose="020B0503020204020204" pitchFamily="34" charset="0"/>
              </a:rPr>
              <a:t>… </a:t>
            </a:r>
            <a:r>
              <a:rPr lang="en-US" sz="2800" b="1" dirty="0" err="1" smtClean="0">
                <a:latin typeface="Corbel" panose="020B0503020204020204" pitchFamily="34" charset="0"/>
              </a:rPr>
              <a:t>benutzen</a:t>
            </a:r>
            <a:r>
              <a:rPr lang="en-US" sz="2800" dirty="0" smtClean="0">
                <a:latin typeface="Corbel" panose="020B0503020204020204" pitchFamily="34" charset="0"/>
              </a:rPr>
              <a:t> </a:t>
            </a:r>
            <a:r>
              <a:rPr lang="en-US" sz="2800" dirty="0" err="1" smtClean="0">
                <a:latin typeface="Corbel" panose="020B0503020204020204" pitchFamily="34" charset="0"/>
              </a:rPr>
              <a:t>Sie</a:t>
            </a:r>
            <a:r>
              <a:rPr lang="en-US" sz="2800" dirty="0" smtClean="0">
                <a:latin typeface="Corbel" panose="020B0503020204020204" pitchFamily="34" charset="0"/>
              </a:rPr>
              <a:t> </a:t>
            </a:r>
            <a:r>
              <a:rPr lang="en-US" sz="2800" dirty="0" err="1" smtClean="0">
                <a:latin typeface="Corbel" panose="020B0503020204020204" pitchFamily="34" charset="0"/>
              </a:rPr>
              <a:t>persönlich</a:t>
            </a:r>
            <a:r>
              <a:rPr lang="en-US" sz="2800" dirty="0" smtClean="0">
                <a:latin typeface="Corbel" panose="020B0503020204020204" pitchFamily="34" charset="0"/>
              </a:rPr>
              <a:t> und </a:t>
            </a:r>
            <a:r>
              <a:rPr lang="en-US" sz="2800" dirty="0" err="1" smtClean="0">
                <a:latin typeface="Corbel" panose="020B0503020204020204" pitchFamily="34" charset="0"/>
              </a:rPr>
              <a:t>beruflich</a:t>
            </a:r>
            <a:r>
              <a:rPr lang="en-US" sz="2800" dirty="0" smtClean="0">
                <a:latin typeface="Corbel" panose="020B0503020204020204" pitchFamily="34" charset="0"/>
              </a:rPr>
              <a:t>?</a:t>
            </a:r>
            <a:endParaRPr lang="en-US" sz="2800" dirty="0">
              <a:latin typeface="Corbel" panose="020B0503020204020204" pitchFamily="34" charset="0"/>
            </a:endParaRPr>
          </a:p>
          <a:p>
            <a:pPr marL="457200" lvl="1" indent="0" algn="ctr">
              <a:buNone/>
            </a:pPr>
            <a:r>
              <a:rPr lang="en-US" sz="2800" dirty="0">
                <a:latin typeface="Corbel" panose="020B0503020204020204" pitchFamily="34" charset="0"/>
              </a:rPr>
              <a:t>… </a:t>
            </a:r>
            <a:r>
              <a:rPr lang="en-US" sz="2800" b="1" dirty="0" err="1" smtClean="0">
                <a:latin typeface="Corbel" panose="020B0503020204020204" pitchFamily="34" charset="0"/>
              </a:rPr>
              <a:t>benutzt</a:t>
            </a:r>
            <a:r>
              <a:rPr lang="en-US" sz="2800" b="1" dirty="0" smtClean="0">
                <a:latin typeface="Corbel" panose="020B0503020204020204" pitchFamily="34" charset="0"/>
              </a:rPr>
              <a:t> </a:t>
            </a:r>
            <a:r>
              <a:rPr lang="en-US" sz="2800" dirty="0" err="1" smtClean="0">
                <a:latin typeface="Corbel" panose="020B0503020204020204" pitchFamily="34" charset="0"/>
              </a:rPr>
              <a:t>Ihr</a:t>
            </a:r>
            <a:r>
              <a:rPr lang="en-US" sz="2800" dirty="0" smtClean="0">
                <a:latin typeface="Corbel" panose="020B0503020204020204" pitchFamily="34" charset="0"/>
              </a:rPr>
              <a:t> </a:t>
            </a:r>
            <a:r>
              <a:rPr lang="en-US" sz="2800" dirty="0" err="1" smtClean="0">
                <a:latin typeface="Corbel" panose="020B0503020204020204" pitchFamily="34" charset="0"/>
              </a:rPr>
              <a:t>Zielpublikum</a:t>
            </a:r>
            <a:r>
              <a:rPr lang="en-US" sz="2800" dirty="0" smtClean="0">
                <a:latin typeface="Corbel" panose="020B0503020204020204" pitchFamily="34" charset="0"/>
              </a:rPr>
              <a:t>?</a:t>
            </a:r>
            <a:endParaRPr lang="en-US" sz="2800" dirty="0">
              <a:latin typeface="Corbel" panose="020B0503020204020204" pitchFamily="34" charset="0"/>
            </a:endParaRPr>
          </a:p>
          <a:p>
            <a:pPr marL="0" indent="0" algn="ctr">
              <a:buNone/>
            </a:pPr>
            <a:endParaRPr lang="en-US" dirty="0">
              <a:latin typeface="Corbel" panose="020B0503020204020204" pitchFamily="34" charset="0"/>
            </a:endParaRPr>
          </a:p>
          <a:p>
            <a:pPr marL="0" indent="0" algn="ctr">
              <a:buNone/>
            </a:pPr>
            <a:r>
              <a:rPr lang="en-US" dirty="0" err="1" smtClean="0">
                <a:latin typeface="Corbel" panose="020B0503020204020204" pitchFamily="34" charset="0"/>
              </a:rPr>
              <a:t>Welche</a:t>
            </a:r>
            <a:r>
              <a:rPr lang="en-US" dirty="0" smtClean="0">
                <a:latin typeface="Corbel" panose="020B0503020204020204" pitchFamily="34" charset="0"/>
              </a:rPr>
              <a:t> </a:t>
            </a:r>
            <a:r>
              <a:rPr lang="en-US" b="1" dirty="0" err="1" smtClean="0">
                <a:latin typeface="Corbel" panose="020B0503020204020204" pitchFamily="34" charset="0"/>
              </a:rPr>
              <a:t>Lücken</a:t>
            </a:r>
            <a:r>
              <a:rPr lang="en-US" b="1" dirty="0" smtClean="0">
                <a:latin typeface="Corbel" panose="020B0503020204020204" pitchFamily="34" charset="0"/>
              </a:rPr>
              <a:t>, </a:t>
            </a:r>
            <a:r>
              <a:rPr lang="en-US" b="1" dirty="0" err="1" smtClean="0">
                <a:latin typeface="Corbel" panose="020B0503020204020204" pitchFamily="34" charset="0"/>
              </a:rPr>
              <a:t>Chancen</a:t>
            </a:r>
            <a:r>
              <a:rPr lang="en-US" b="1" dirty="0" smtClean="0">
                <a:latin typeface="Corbel" panose="020B0503020204020204" pitchFamily="34" charset="0"/>
              </a:rPr>
              <a:t> und </a:t>
            </a:r>
            <a:r>
              <a:rPr lang="en-US" b="1" dirty="0" err="1" smtClean="0">
                <a:latin typeface="Corbel" panose="020B0503020204020204" pitchFamily="34" charset="0"/>
              </a:rPr>
              <a:t>Bedrohungen</a:t>
            </a:r>
            <a:r>
              <a:rPr lang="en-US" b="1" dirty="0" smtClean="0">
                <a:latin typeface="Corbel" panose="020B0503020204020204" pitchFamily="34" charset="0"/>
              </a:rPr>
              <a:t> </a:t>
            </a:r>
            <a:r>
              <a:rPr lang="en-US" dirty="0" err="1" smtClean="0">
                <a:latin typeface="Corbel" panose="020B0503020204020204" pitchFamily="34" charset="0"/>
              </a:rPr>
              <a:t>sehen</a:t>
            </a:r>
            <a:r>
              <a:rPr lang="en-US" dirty="0" smtClean="0">
                <a:latin typeface="Corbel" panose="020B0503020204020204" pitchFamily="34" charset="0"/>
              </a:rPr>
              <a:t> </a:t>
            </a:r>
            <a:r>
              <a:rPr lang="en-US" dirty="0" err="1" smtClean="0">
                <a:latin typeface="Corbel" panose="020B0503020204020204" pitchFamily="34" charset="0"/>
              </a:rPr>
              <a:t>Sie</a:t>
            </a:r>
            <a:r>
              <a:rPr lang="en-US" dirty="0" smtClean="0">
                <a:latin typeface="Corbel" panose="020B0503020204020204" pitchFamily="34" charset="0"/>
              </a:rPr>
              <a:t>?</a:t>
            </a:r>
            <a:endParaRPr lang="en-US" dirty="0">
              <a:latin typeface="Corbel" panose="020B0503020204020204" pitchFamily="34" charset="0"/>
            </a:endParaRPr>
          </a:p>
          <a:p>
            <a:pPr lvl="1"/>
            <a:endParaRPr lang="en-US" dirty="0">
              <a:latin typeface="Corbel" panose="020B0503020204020204" pitchFamily="34" charset="0"/>
            </a:endParaRPr>
          </a:p>
        </p:txBody>
      </p:sp>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20" name="Groep 19"/>
          <p:cNvGrpSpPr>
            <a:grpSpLocks noChangeAspect="1"/>
          </p:cNvGrpSpPr>
          <p:nvPr/>
        </p:nvGrpSpPr>
        <p:grpSpPr>
          <a:xfrm>
            <a:off x="21218" y="741643"/>
            <a:ext cx="12183482" cy="1955718"/>
            <a:chOff x="770518" y="1414742"/>
            <a:chExt cx="10601651" cy="1701799"/>
          </a:xfrm>
        </p:grpSpPr>
        <p:pic>
          <p:nvPicPr>
            <p:cNvPr id="7" name="Afbeelding 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Afbeelding 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Afbeelding 1"/>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xmlns="" val="1964061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20" name="Groep 19"/>
          <p:cNvGrpSpPr>
            <a:grpSpLocks noChangeAspect="1"/>
          </p:cNvGrpSpPr>
          <p:nvPr/>
        </p:nvGrpSpPr>
        <p:grpSpPr>
          <a:xfrm>
            <a:off x="21218" y="0"/>
            <a:ext cx="12183482" cy="1955718"/>
            <a:chOff x="770518" y="1414742"/>
            <a:chExt cx="10601651" cy="1701799"/>
          </a:xfrm>
        </p:grpSpPr>
        <p:pic>
          <p:nvPicPr>
            <p:cNvPr id="7" name="Afbeelding 1"/>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Afbeelding 1"/>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Afbeelding 1"/>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9" name="Ovaal 18"/>
          <p:cNvSpPr>
            <a:spLocks noChangeAspect="1"/>
          </p:cNvSpPr>
          <p:nvPr/>
        </p:nvSpPr>
        <p:spPr>
          <a:xfrm>
            <a:off x="4649690" y="1955718"/>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p:cNvSpPr>
            <a:spLocks noChangeAspect="1"/>
          </p:cNvSpPr>
          <p:nvPr/>
        </p:nvSpPr>
        <p:spPr>
          <a:xfrm>
            <a:off x="2100799" y="1955718"/>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8" name="Rechte verbindingslijn met pijl 17"/>
          <p:cNvCxnSpPr>
            <a:stCxn id="25" idx="2"/>
          </p:cNvCxnSpPr>
          <p:nvPr/>
        </p:nvCxnSpPr>
        <p:spPr>
          <a:xfrm flipV="1">
            <a:off x="1330364" y="3543299"/>
            <a:ext cx="2105140" cy="38306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kstvak 24"/>
          <p:cNvSpPr txBox="1"/>
          <p:nvPr/>
        </p:nvSpPr>
        <p:spPr>
          <a:xfrm>
            <a:off x="304800" y="2110486"/>
            <a:ext cx="2051127" cy="1815882"/>
          </a:xfrm>
          <a:prstGeom prst="rect">
            <a:avLst/>
          </a:prstGeom>
          <a:noFill/>
        </p:spPr>
        <p:txBody>
          <a:bodyPr wrap="square" rtlCol="0">
            <a:spAutoFit/>
          </a:bodyPr>
          <a:lstStyle/>
          <a:p>
            <a:r>
              <a:rPr lang="en-US" sz="2800" b="1" smtClean="0">
                <a:solidFill>
                  <a:srgbClr val="FF0000"/>
                </a:solidFill>
              </a:rPr>
              <a:t>Von Ihnen genutzte Social Media</a:t>
            </a:r>
            <a:endParaRPr lang="nl-NL" sz="2800" b="1">
              <a:solidFill>
                <a:srgbClr val="FF0000"/>
              </a:solidFill>
            </a:endParaRPr>
          </a:p>
        </p:txBody>
      </p:sp>
      <p:cxnSp>
        <p:nvCxnSpPr>
          <p:cNvPr id="35" name="Rechte verbindingslijn met pijl 34"/>
          <p:cNvCxnSpPr>
            <a:stCxn id="36" idx="1"/>
          </p:cNvCxnSpPr>
          <p:nvPr/>
        </p:nvCxnSpPr>
        <p:spPr>
          <a:xfrm flipH="1">
            <a:off x="8077200" y="2737725"/>
            <a:ext cx="1213906" cy="10943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kstvak 35"/>
          <p:cNvSpPr txBox="1"/>
          <p:nvPr/>
        </p:nvSpPr>
        <p:spPr>
          <a:xfrm>
            <a:off x="9291106" y="1829784"/>
            <a:ext cx="2443694" cy="1815882"/>
          </a:xfrm>
          <a:prstGeom prst="rect">
            <a:avLst/>
          </a:prstGeom>
          <a:noFill/>
        </p:spPr>
        <p:txBody>
          <a:bodyPr wrap="square" rtlCol="0">
            <a:spAutoFit/>
          </a:bodyPr>
          <a:lstStyle/>
          <a:p>
            <a:r>
              <a:rPr lang="en-US" sz="2800" b="1" dirty="0" smtClean="0">
                <a:solidFill>
                  <a:srgbClr val="FF0000"/>
                </a:solidFill>
              </a:rPr>
              <a:t>Von </a:t>
            </a:r>
            <a:r>
              <a:rPr lang="en-US" sz="2800" b="1" dirty="0" err="1" smtClean="0">
                <a:solidFill>
                  <a:srgbClr val="FF0000"/>
                </a:solidFill>
              </a:rPr>
              <a:t>Ihrem</a:t>
            </a:r>
            <a:r>
              <a:rPr lang="en-US" sz="2800" b="1" dirty="0" smtClean="0">
                <a:solidFill>
                  <a:srgbClr val="FF0000"/>
                </a:solidFill>
              </a:rPr>
              <a:t> </a:t>
            </a:r>
            <a:r>
              <a:rPr lang="en-US" sz="2800" b="1" dirty="0" err="1" smtClean="0">
                <a:solidFill>
                  <a:srgbClr val="FF0000"/>
                </a:solidFill>
              </a:rPr>
              <a:t>Zielpublikum</a:t>
            </a:r>
            <a:r>
              <a:rPr lang="en-US" sz="2800" b="1" dirty="0" smtClean="0">
                <a:solidFill>
                  <a:srgbClr val="FF0000"/>
                </a:solidFill>
              </a:rPr>
              <a:t> </a:t>
            </a:r>
            <a:r>
              <a:rPr lang="en-US" sz="2800" b="1" dirty="0" err="1" smtClean="0">
                <a:solidFill>
                  <a:srgbClr val="FF0000"/>
                </a:solidFill>
              </a:rPr>
              <a:t>genutzte</a:t>
            </a:r>
            <a:r>
              <a:rPr lang="en-US" sz="2800" b="1" dirty="0" smtClean="0">
                <a:solidFill>
                  <a:srgbClr val="FF0000"/>
                </a:solidFill>
              </a:rPr>
              <a:t> Social Media</a:t>
            </a:r>
            <a:endParaRPr lang="nl-NL" sz="2800" b="1" dirty="0">
              <a:solidFill>
                <a:srgbClr val="FF0000"/>
              </a:solidFill>
            </a:endParaRPr>
          </a:p>
        </p:txBody>
      </p:sp>
      <p:sp>
        <p:nvSpPr>
          <p:cNvPr id="42" name="Tekstvak 41"/>
          <p:cNvSpPr txBox="1"/>
          <p:nvPr/>
        </p:nvSpPr>
        <p:spPr>
          <a:xfrm>
            <a:off x="2664986" y="6062965"/>
            <a:ext cx="5297914" cy="523220"/>
          </a:xfrm>
          <a:prstGeom prst="rect">
            <a:avLst/>
          </a:prstGeom>
          <a:noFill/>
        </p:spPr>
        <p:txBody>
          <a:bodyPr wrap="square" rtlCol="0">
            <a:spAutoFit/>
          </a:bodyPr>
          <a:lstStyle/>
          <a:p>
            <a:pPr algn="ctr"/>
            <a:r>
              <a:rPr lang="en-US" sz="2800" b="1" smtClean="0">
                <a:solidFill>
                  <a:srgbClr val="FF0000"/>
                </a:solidFill>
              </a:rPr>
              <a:t>Treffen Sie sich an dieser Stelle?</a:t>
            </a:r>
            <a:endParaRPr lang="nl-NL" sz="2800" b="1">
              <a:solidFill>
                <a:srgbClr val="FF0000"/>
              </a:solidFill>
            </a:endParaRPr>
          </a:p>
        </p:txBody>
      </p:sp>
      <p:cxnSp>
        <p:nvCxnSpPr>
          <p:cNvPr id="43" name="Rechte verbindingslijn met pijl 42"/>
          <p:cNvCxnSpPr/>
          <p:nvPr/>
        </p:nvCxnSpPr>
        <p:spPr>
          <a:xfrm flipH="1" flipV="1">
            <a:off x="5545872" y="4468439"/>
            <a:ext cx="4028" cy="15945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699349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800" b="1" smtClean="0">
                <a:solidFill>
                  <a:srgbClr val="002060"/>
                </a:solidFill>
                <a:latin typeface="Verdana" panose="020B0604030504040204" pitchFamily="34" charset="0"/>
                <a:ea typeface="Verdana" panose="020B0604030504040204" pitchFamily="34" charset="0"/>
                <a:cs typeface="Verdana" panose="020B0604030504040204" pitchFamily="34" charset="0"/>
              </a:rPr>
              <a:t>Was wissen wir über…</a:t>
            </a:r>
            <a:endParaRPr lang="nl-NL" sz="48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Afbeelding 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72219" y="2445488"/>
            <a:ext cx="2326435" cy="2321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11" name="Afbeelding 10"/>
          <p:cNvPicPr/>
          <p:nvPr/>
        </p:nvPicPr>
        <p:blipFill>
          <a:blip r:embed="rId4">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pic>
        <p:nvPicPr>
          <p:cNvPr id="4098"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854730" y="2516845"/>
            <a:ext cx="3142638" cy="2212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0" name="Picture 4" descr="https://facebookbrand.com/wp-content/themes/fb-branding/prj-fb-branding/assets/images/fb-art.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716038" y="2445488"/>
            <a:ext cx="2321308" cy="2321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xmlns="" val="3210542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 xmlns:a16="http://schemas.microsoft.com/office/drawing/2014/main" id="{9DBAB1CD-F10F-4EB4-8773-62BA77FEE2C1}"/>
              </a:ext>
            </a:extLst>
          </p:cNvPr>
          <p:cNvPicPr>
            <a:picLocks noChangeAspect="1"/>
          </p:cNvPicPr>
          <p:nvPr/>
        </p:nvPicPr>
        <p:blipFill>
          <a:blip r:embed="rId3" cstate="print"/>
          <a:stretch>
            <a:fillRect/>
          </a:stretch>
        </p:blipFill>
        <p:spPr>
          <a:xfrm>
            <a:off x="8417805" y="4115474"/>
            <a:ext cx="2204000" cy="1602474"/>
          </a:xfrm>
          <a:prstGeom prst="roundRect">
            <a:avLst>
              <a:gd name="adj" fmla="val 8594"/>
            </a:avLst>
          </a:prstGeom>
          <a:solidFill>
            <a:srgbClr val="FFFFFF">
              <a:shade val="85000"/>
            </a:srgbClr>
          </a:solidFill>
          <a:ln>
            <a:solidFill>
              <a:schemeClr val="bg1">
                <a:lumMod val="85000"/>
              </a:schemeClr>
            </a:solidFill>
          </a:ln>
          <a:effectLst>
            <a:reflection blurRad="12700" stA="38000" endPos="28000" dist="5000" dir="5400000" sy="-100000" algn="bl" rotWithShape="0"/>
          </a:effectLst>
        </p:spPr>
      </p:pic>
      <p:pic>
        <p:nvPicPr>
          <p:cNvPr id="6" name="Afbeelding 5">
            <a:extLst>
              <a:ext uri="{FF2B5EF4-FFF2-40B4-BE49-F238E27FC236}">
                <a16:creationId xmlns="" xmlns:a16="http://schemas.microsoft.com/office/drawing/2014/main" id="{3D00AF6C-19ED-4611-BAD3-1D42AC21CA5D}"/>
              </a:ext>
            </a:extLst>
          </p:cNvPr>
          <p:cNvPicPr>
            <a:picLocks noChangeAspect="1"/>
          </p:cNvPicPr>
          <p:nvPr/>
        </p:nvPicPr>
        <p:blipFill>
          <a:blip r:embed="rId4" cstate="print"/>
          <a:stretch>
            <a:fillRect/>
          </a:stretch>
        </p:blipFill>
        <p:spPr>
          <a:xfrm>
            <a:off x="2913069" y="2692821"/>
            <a:ext cx="2306681" cy="17364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kstvak 6">
            <a:extLst>
              <a:ext uri="{FF2B5EF4-FFF2-40B4-BE49-F238E27FC236}">
                <a16:creationId xmlns="" xmlns:a16="http://schemas.microsoft.com/office/drawing/2014/main" id="{B54EF60C-2A8F-4D95-9A05-EEF450CAB32F}"/>
              </a:ext>
            </a:extLst>
          </p:cNvPr>
          <p:cNvSpPr txBox="1"/>
          <p:nvPr/>
        </p:nvSpPr>
        <p:spPr>
          <a:xfrm>
            <a:off x="224125" y="5914517"/>
            <a:ext cx="10962413" cy="523220"/>
          </a:xfrm>
          <a:prstGeom prst="rect">
            <a:avLst/>
          </a:prstGeom>
          <a:noFill/>
        </p:spPr>
        <p:txBody>
          <a:bodyPr wrap="square" rtlCol="0">
            <a:spAutoFit/>
          </a:bodyPr>
          <a:lstStyle/>
          <a:p>
            <a:r>
              <a:rPr lang="nl-NL" sz="2800">
                <a:latin typeface="Corbel" panose="020B0503020204020204" pitchFamily="34" charset="0"/>
                <a:hlinkClick r:id="rId5"/>
              </a:rPr>
              <a:t>nptechforgood.com/2015/02/08/10-twitter-best-practices-for-nonprofits/</a:t>
            </a:r>
            <a:endParaRPr lang="nl-NL" sz="2800">
              <a:latin typeface="Corbel" panose="020B0503020204020204" pitchFamily="34" charset="0"/>
            </a:endParaRPr>
          </a:p>
        </p:txBody>
      </p:sp>
      <p:pic>
        <p:nvPicPr>
          <p:cNvPr id="8" name="Afbeelding 7">
            <a:extLst>
              <a:ext uri="{FF2B5EF4-FFF2-40B4-BE49-F238E27FC236}">
                <a16:creationId xmlns="" xmlns:a16="http://schemas.microsoft.com/office/drawing/2014/main" id="{D7FDC249-05D3-4F71-B0D6-608A7FB63EB2}"/>
              </a:ext>
            </a:extLst>
          </p:cNvPr>
          <p:cNvPicPr>
            <a:picLocks noChangeAspect="1"/>
          </p:cNvPicPr>
          <p:nvPr/>
        </p:nvPicPr>
        <p:blipFill>
          <a:blip r:embed="rId6" cstate="print"/>
          <a:stretch>
            <a:fillRect/>
          </a:stretch>
        </p:blipFill>
        <p:spPr>
          <a:xfrm>
            <a:off x="6703841" y="1764844"/>
            <a:ext cx="2144150" cy="1608001"/>
          </a:xfrm>
          <a:prstGeom prst="roundRect">
            <a:avLst>
              <a:gd name="adj" fmla="val 8594"/>
            </a:avLst>
          </a:prstGeom>
          <a:solidFill>
            <a:srgbClr val="FFFFFF">
              <a:shade val="85000"/>
            </a:srgbClr>
          </a:solidFill>
          <a:ln>
            <a:solidFill>
              <a:schemeClr val="bg1">
                <a:lumMod val="85000"/>
              </a:schemeClr>
            </a:solidFill>
          </a:ln>
          <a:effectLst>
            <a:reflection blurRad="12700" stA="38000" endPos="28000" dist="5000" dir="5400000" sy="-100000" algn="bl" rotWithShape="0"/>
          </a:effectLst>
        </p:spPr>
      </p:pic>
      <p:pic>
        <p:nvPicPr>
          <p:cNvPr id="9" name="Afbeelding 8">
            <a:extLst>
              <a:ext uri="{FF2B5EF4-FFF2-40B4-BE49-F238E27FC236}">
                <a16:creationId xmlns="" xmlns:a16="http://schemas.microsoft.com/office/drawing/2014/main" id="{995CF356-5227-42CF-9619-07237547849A}"/>
              </a:ext>
            </a:extLst>
          </p:cNvPr>
          <p:cNvPicPr>
            <a:picLocks noChangeAspect="1"/>
          </p:cNvPicPr>
          <p:nvPr/>
        </p:nvPicPr>
        <p:blipFill>
          <a:blip r:embed="rId7" cstate="print"/>
          <a:stretch>
            <a:fillRect/>
          </a:stretch>
        </p:blipFill>
        <p:spPr>
          <a:xfrm>
            <a:off x="288581" y="4007782"/>
            <a:ext cx="2315996" cy="154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kstvak 9">
            <a:extLst>
              <a:ext uri="{FF2B5EF4-FFF2-40B4-BE49-F238E27FC236}">
                <a16:creationId xmlns="" xmlns:a16="http://schemas.microsoft.com/office/drawing/2014/main" id="{0D90C11F-8DE3-4770-B7B1-CB5ECDF60325}"/>
              </a:ext>
            </a:extLst>
          </p:cNvPr>
          <p:cNvSpPr txBox="1"/>
          <p:nvPr/>
        </p:nvSpPr>
        <p:spPr>
          <a:xfrm>
            <a:off x="5219750" y="3520429"/>
            <a:ext cx="6759729" cy="523220"/>
          </a:xfrm>
          <a:prstGeom prst="rect">
            <a:avLst/>
          </a:prstGeom>
          <a:noFill/>
        </p:spPr>
        <p:txBody>
          <a:bodyPr wrap="square" rtlCol="0">
            <a:spAutoFit/>
          </a:bodyPr>
          <a:lstStyle/>
          <a:p>
            <a:r>
              <a:rPr lang="nl-NL" sz="2800">
                <a:latin typeface="Corbel" panose="020B0503020204020204" pitchFamily="34" charset="0"/>
                <a:hlinkClick r:id="rId8"/>
              </a:rPr>
              <a:t>youtube.com/intl/en/yt/creators-for-change/</a:t>
            </a:r>
            <a:endParaRPr lang="nl-NL" sz="2800">
              <a:latin typeface="Corbel" panose="020B0503020204020204" pitchFamily="34" charset="0"/>
            </a:endParaRPr>
          </a:p>
        </p:txBody>
      </p:sp>
      <p:sp>
        <p:nvSpPr>
          <p:cNvPr id="11" name="Tekstvak 10">
            <a:extLst>
              <a:ext uri="{FF2B5EF4-FFF2-40B4-BE49-F238E27FC236}">
                <a16:creationId xmlns="" xmlns:a16="http://schemas.microsoft.com/office/drawing/2014/main" id="{DCCB3BD6-71BF-4779-AD2D-72CA52F9C49D}"/>
              </a:ext>
            </a:extLst>
          </p:cNvPr>
          <p:cNvSpPr txBox="1"/>
          <p:nvPr/>
        </p:nvSpPr>
        <p:spPr>
          <a:xfrm>
            <a:off x="2928667" y="4780682"/>
            <a:ext cx="5300053" cy="523220"/>
          </a:xfrm>
          <a:prstGeom prst="rect">
            <a:avLst/>
          </a:prstGeom>
          <a:noFill/>
        </p:spPr>
        <p:txBody>
          <a:bodyPr wrap="square" rtlCol="0">
            <a:spAutoFit/>
          </a:bodyPr>
          <a:lstStyle/>
          <a:p>
            <a:pPr algn="r"/>
            <a:r>
              <a:rPr lang="nl-NL" sz="2800">
                <a:latin typeface="Corbel" panose="020B0503020204020204" pitchFamily="34" charset="0"/>
                <a:hlinkClick r:id="rId9"/>
              </a:rPr>
              <a:t>nonprofits.fb.com/success-stories/</a:t>
            </a:r>
            <a:endParaRPr lang="nl-NL" sz="2800">
              <a:latin typeface="Corbel" panose="020B0503020204020204" pitchFamily="34" charset="0"/>
            </a:endParaRPr>
          </a:p>
        </p:txBody>
      </p:sp>
      <p:sp>
        <p:nvSpPr>
          <p:cNvPr id="12" name="Tekstvak 11">
            <a:extLst>
              <a:ext uri="{FF2B5EF4-FFF2-40B4-BE49-F238E27FC236}">
                <a16:creationId xmlns="" xmlns:a16="http://schemas.microsoft.com/office/drawing/2014/main" id="{39A967BD-7C9A-4038-9D4A-3CEC6A74B1EF}"/>
              </a:ext>
            </a:extLst>
          </p:cNvPr>
          <p:cNvSpPr txBox="1"/>
          <p:nvPr/>
        </p:nvSpPr>
        <p:spPr>
          <a:xfrm>
            <a:off x="1963104" y="1977224"/>
            <a:ext cx="4497386" cy="523220"/>
          </a:xfrm>
          <a:prstGeom prst="rect">
            <a:avLst/>
          </a:prstGeom>
          <a:noFill/>
        </p:spPr>
        <p:txBody>
          <a:bodyPr wrap="square" rtlCol="0">
            <a:spAutoFit/>
          </a:bodyPr>
          <a:lstStyle/>
          <a:p>
            <a:pPr algn="r"/>
            <a:r>
              <a:rPr lang="nl-NL" sz="2800">
                <a:latin typeface="Corbel" panose="020B0503020204020204" pitchFamily="34" charset="0"/>
                <a:hlinkClick r:id="rId10"/>
              </a:rPr>
              <a:t>jigsaw.google.com/projects/</a:t>
            </a:r>
            <a:endParaRPr lang="nl-NL" sz="2800">
              <a:latin typeface="Corbel" panose="020B0503020204020204" pitchFamily="34" charset="0"/>
            </a:endParaRPr>
          </a:p>
        </p:txBody>
      </p:sp>
      <p:sp>
        <p:nvSpPr>
          <p:cNvPr id="13" name="Titel 1">
            <a:extLst>
              <a:ext uri="{FF2B5EF4-FFF2-40B4-BE49-F238E27FC236}">
                <a16:creationId xmlns="" xmlns:a16="http://schemas.microsoft.com/office/drawing/2014/main" id="{CADFC203-1A1C-43CE-93FF-67DFDFA67808}"/>
              </a:ext>
            </a:extLst>
          </p:cNvPr>
          <p:cNvSpPr txBox="1">
            <a:spLocks/>
          </p:cNvSpPr>
          <p:nvPr/>
        </p:nvSpPr>
        <p:spPr>
          <a:xfrm>
            <a:off x="838200" y="-12380"/>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smtClean="0">
                <a:solidFill>
                  <a:srgbClr val="002060"/>
                </a:solidFill>
                <a:latin typeface="Verdana" panose="020B0604030504040204" pitchFamily="34" charset="0"/>
                <a:ea typeface="Verdana" panose="020B0604030504040204" pitchFamily="34" charset="0"/>
                <a:cs typeface="Verdana" panose="020B0604030504040204" pitchFamily="34" charset="0"/>
              </a:rPr>
              <a:t>Erkunden Sie!</a:t>
            </a:r>
            <a:endParaRPr lang="nl-N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302448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08321" y="2103437"/>
            <a:ext cx="10515600" cy="2723744"/>
          </a:xfrm>
        </p:spPr>
        <p:txBody>
          <a:bodyPr>
            <a:normAutofit/>
          </a:bodyPr>
          <a:lstStyle/>
          <a:p>
            <a:pPr algn="ctr"/>
            <a:r>
              <a:rPr lang="en-US" sz="4800" b="1" smtClean="0">
                <a:solidFill>
                  <a:srgbClr val="002060"/>
                </a:solidFill>
                <a:latin typeface="Verdana" panose="020B0604030504040204" pitchFamily="34" charset="0"/>
                <a:ea typeface="Verdana" panose="020B0604030504040204" pitchFamily="34" charset="0"/>
                <a:cs typeface="Verdana" panose="020B0604030504040204" pitchFamily="34" charset="0"/>
              </a:rPr>
              <a:t>Was wissen wir über …</a:t>
            </a:r>
            <a:r>
              <a:rPr lang="en-US" sz="4800" b="1">
                <a:solidFill>
                  <a:srgbClr val="002060"/>
                </a:solidFill>
                <a:latin typeface="Verdana" panose="020B0604030504040204" pitchFamily="34" charset="0"/>
                <a:ea typeface="Verdana" panose="020B0604030504040204" pitchFamily="34" charset="0"/>
                <a:cs typeface="Verdana" panose="020B0604030504040204" pitchFamily="34" charset="0"/>
              </a:rPr>
              <a:t/>
            </a:r>
            <a:br>
              <a:rPr lang="en-US" sz="4800" b="1">
                <a:solidFill>
                  <a:srgbClr val="002060"/>
                </a:solidFill>
                <a:latin typeface="Verdana" panose="020B0604030504040204" pitchFamily="34" charset="0"/>
                <a:ea typeface="Verdana" panose="020B0604030504040204" pitchFamily="34" charset="0"/>
                <a:cs typeface="Verdana" panose="020B0604030504040204" pitchFamily="34" charset="0"/>
              </a:rPr>
            </a:br>
            <a:r>
              <a:rPr lang="en-US" sz="4800" b="1">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US" sz="4800" b="1" smtClean="0">
                <a:solidFill>
                  <a:srgbClr val="002060"/>
                </a:solidFill>
                <a:latin typeface="Verdana" panose="020B0604030504040204" pitchFamily="34" charset="0"/>
                <a:ea typeface="Verdana" panose="020B0604030504040204" pitchFamily="34" charset="0"/>
                <a:cs typeface="Verdana" panose="020B0604030504040204" pitchFamily="34" charset="0"/>
              </a:rPr>
              <a:t>den Rest?</a:t>
            </a:r>
            <a:endParaRPr lang="nl-NL" sz="48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Afbeelding 10"/>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3874417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Zielsetzung</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n-US" b="1" dirty="0" err="1" smtClean="0">
                <a:latin typeface="Corbel" panose="020B0503020204020204" pitchFamily="34" charset="0"/>
              </a:rPr>
              <a:t>Heute</a:t>
            </a:r>
            <a:r>
              <a:rPr lang="en-US" b="1" dirty="0" smtClean="0">
                <a:latin typeface="Corbel" panose="020B0503020204020204" pitchFamily="34" charset="0"/>
              </a:rPr>
              <a:t> </a:t>
            </a:r>
            <a:r>
              <a:rPr lang="en-US" b="1" dirty="0" err="1" smtClean="0">
                <a:latin typeface="Corbel" panose="020B0503020204020204" pitchFamily="34" charset="0"/>
              </a:rPr>
              <a:t>werden</a:t>
            </a:r>
            <a:r>
              <a:rPr lang="en-US" b="1" dirty="0" smtClean="0">
                <a:latin typeface="Corbel" panose="020B0503020204020204" pitchFamily="34" charset="0"/>
              </a:rPr>
              <a:t> </a:t>
            </a:r>
            <a:r>
              <a:rPr lang="en-US" b="1" dirty="0" err="1" smtClean="0">
                <a:latin typeface="Corbel" panose="020B0503020204020204" pitchFamily="34" charset="0"/>
              </a:rPr>
              <a:t>Sie</a:t>
            </a:r>
            <a:r>
              <a:rPr lang="en-US" b="1" dirty="0" smtClean="0">
                <a:latin typeface="Corbel" panose="020B0503020204020204" pitchFamily="34" charset="0"/>
              </a:rPr>
              <a:t> </a:t>
            </a:r>
            <a:r>
              <a:rPr lang="en-US" b="1" dirty="0" err="1" smtClean="0">
                <a:latin typeface="Corbel" panose="020B0503020204020204" pitchFamily="34" charset="0"/>
              </a:rPr>
              <a:t>erfahren</a:t>
            </a:r>
            <a:r>
              <a:rPr lang="en-US" b="1" dirty="0" smtClean="0">
                <a:latin typeface="Corbel" panose="020B0503020204020204" pitchFamily="34" charset="0"/>
              </a:rPr>
              <a:t>,</a:t>
            </a:r>
            <a:endParaRPr lang="en-US" b="1" dirty="0">
              <a:latin typeface="Corbel" panose="020B0503020204020204" pitchFamily="34" charset="0"/>
            </a:endParaRPr>
          </a:p>
          <a:p>
            <a:pPr marL="0" indent="0" algn="ctr">
              <a:buNone/>
            </a:pPr>
            <a:r>
              <a:rPr lang="en-US" dirty="0" err="1" smtClean="0">
                <a:latin typeface="Corbel" panose="020B0503020204020204" pitchFamily="34" charset="0"/>
              </a:rPr>
              <a:t>wie</a:t>
            </a:r>
            <a:r>
              <a:rPr lang="en-US" dirty="0" smtClean="0">
                <a:latin typeface="Corbel" panose="020B0503020204020204" pitchFamily="34" charset="0"/>
              </a:rPr>
              <a:t> </a:t>
            </a:r>
            <a:r>
              <a:rPr lang="en-US" dirty="0" smtClean="0">
                <a:latin typeface="Corbel" panose="020B0503020204020204" pitchFamily="34" charset="0"/>
              </a:rPr>
              <a:t>„online“ </a:t>
            </a:r>
            <a:r>
              <a:rPr lang="en-US" dirty="0" err="1" smtClean="0">
                <a:latin typeface="Corbel" panose="020B0503020204020204" pitchFamily="34" charset="0"/>
              </a:rPr>
              <a:t>funktioniert</a:t>
            </a:r>
            <a:r>
              <a:rPr lang="en-US" dirty="0" smtClean="0">
                <a:latin typeface="Corbel" panose="020B0503020204020204" pitchFamily="34" charset="0"/>
              </a:rPr>
              <a:t>, </a:t>
            </a:r>
            <a:endParaRPr lang="en-US" dirty="0">
              <a:latin typeface="Corbel" panose="020B0503020204020204" pitchFamily="34" charset="0"/>
            </a:endParaRPr>
          </a:p>
          <a:p>
            <a:pPr marL="0" indent="0" algn="ctr">
              <a:buNone/>
            </a:pPr>
            <a:r>
              <a:rPr lang="en-US" dirty="0" err="1" smtClean="0">
                <a:latin typeface="Corbel" panose="020B0503020204020204" pitchFamily="34" charset="0"/>
              </a:rPr>
              <a:t>wie</a:t>
            </a:r>
            <a:r>
              <a:rPr lang="en-US" dirty="0" smtClean="0">
                <a:latin typeface="Corbel" panose="020B0503020204020204" pitchFamily="34" charset="0"/>
              </a:rPr>
              <a:t> </a:t>
            </a:r>
            <a:r>
              <a:rPr lang="en-US" dirty="0" err="1" smtClean="0">
                <a:latin typeface="Corbel" panose="020B0503020204020204" pitchFamily="34" charset="0"/>
              </a:rPr>
              <a:t>Sie</a:t>
            </a:r>
            <a:r>
              <a:rPr lang="en-US" dirty="0" smtClean="0">
                <a:latin typeface="Corbel" panose="020B0503020204020204" pitchFamily="34" charset="0"/>
              </a:rPr>
              <a:t> Social Media </a:t>
            </a:r>
            <a:r>
              <a:rPr lang="en-US" dirty="0" err="1" smtClean="0">
                <a:latin typeface="Corbel" panose="020B0503020204020204" pitchFamily="34" charset="0"/>
              </a:rPr>
              <a:t>nutzen</a:t>
            </a:r>
            <a:r>
              <a:rPr lang="en-US" dirty="0" smtClean="0">
                <a:latin typeface="Corbel" panose="020B0503020204020204" pitchFamily="34" charset="0"/>
              </a:rPr>
              <a:t>,</a:t>
            </a:r>
            <a:endParaRPr lang="en-US" dirty="0">
              <a:latin typeface="Corbel" panose="020B0503020204020204" pitchFamily="34" charset="0"/>
            </a:endParaRPr>
          </a:p>
          <a:p>
            <a:pPr marL="0" indent="0" algn="ctr">
              <a:buNone/>
            </a:pPr>
            <a:r>
              <a:rPr lang="en-US" dirty="0" err="1" smtClean="0">
                <a:latin typeface="Corbel" panose="020B0503020204020204" pitchFamily="34" charset="0"/>
              </a:rPr>
              <a:t>wie</a:t>
            </a:r>
            <a:r>
              <a:rPr lang="en-US" dirty="0" smtClean="0">
                <a:latin typeface="Corbel" panose="020B0503020204020204" pitchFamily="34" charset="0"/>
              </a:rPr>
              <a:t> </a:t>
            </a:r>
            <a:r>
              <a:rPr lang="en-US" dirty="0" err="1" smtClean="0">
                <a:latin typeface="Corbel" panose="020B0503020204020204" pitchFamily="34" charset="0"/>
              </a:rPr>
              <a:t>Sie</a:t>
            </a:r>
            <a:r>
              <a:rPr lang="en-US" dirty="0" smtClean="0">
                <a:latin typeface="Corbel" panose="020B0503020204020204" pitchFamily="34" charset="0"/>
              </a:rPr>
              <a:t> den GAMMA-</a:t>
            </a:r>
            <a:r>
              <a:rPr lang="en-US" dirty="0" err="1" smtClean="0">
                <a:latin typeface="Corbel" panose="020B0503020204020204" pitchFamily="34" charset="0"/>
              </a:rPr>
              <a:t>Ansatz</a:t>
            </a:r>
            <a:r>
              <a:rPr lang="en-US" dirty="0" smtClean="0">
                <a:latin typeface="Corbel" panose="020B0503020204020204" pitchFamily="34" charset="0"/>
              </a:rPr>
              <a:t> </a:t>
            </a:r>
            <a:r>
              <a:rPr lang="en-US" dirty="0" err="1" smtClean="0">
                <a:latin typeface="Corbel" panose="020B0503020204020204" pitchFamily="34" charset="0"/>
              </a:rPr>
              <a:t>anwenden</a:t>
            </a:r>
            <a:r>
              <a:rPr lang="en-US" dirty="0" smtClean="0">
                <a:latin typeface="Corbel" panose="020B0503020204020204" pitchFamily="34" charset="0"/>
              </a:rPr>
              <a:t>, </a:t>
            </a:r>
            <a:endParaRPr lang="en-US" dirty="0">
              <a:latin typeface="Corbel" panose="020B0503020204020204" pitchFamily="34" charset="0"/>
            </a:endParaRPr>
          </a:p>
          <a:p>
            <a:pPr marL="0" indent="0" algn="ctr">
              <a:buNone/>
            </a:pPr>
            <a:r>
              <a:rPr lang="en-US" b="1" dirty="0" smtClean="0">
                <a:latin typeface="Corbel" panose="020B0503020204020204" pitchFamily="34" charset="0"/>
              </a:rPr>
              <a:t>um </a:t>
            </a:r>
            <a:endParaRPr lang="en-US" b="1" dirty="0">
              <a:latin typeface="Corbel" panose="020B0503020204020204" pitchFamily="34" charset="0"/>
            </a:endParaRPr>
          </a:p>
          <a:p>
            <a:pPr marL="0" indent="0" algn="ctr">
              <a:buNone/>
            </a:pPr>
            <a:r>
              <a:rPr lang="nl-NL" dirty="0" smtClean="0">
                <a:latin typeface="Corbel" panose="020B0503020204020204" pitchFamily="34" charset="0"/>
              </a:rPr>
              <a:t>Ihre Botschaft zu verbreiten,</a:t>
            </a:r>
            <a:endParaRPr lang="nl-NL" dirty="0">
              <a:latin typeface="Corbel" panose="020B0503020204020204" pitchFamily="34" charset="0"/>
            </a:endParaRPr>
          </a:p>
          <a:p>
            <a:pPr marL="0" indent="0" algn="ctr">
              <a:buNone/>
            </a:pPr>
            <a:r>
              <a:rPr lang="en-US" dirty="0" err="1" smtClean="0">
                <a:latin typeface="Corbel" panose="020B0503020204020204" pitchFamily="34" charset="0"/>
              </a:rPr>
              <a:t>Ihr</a:t>
            </a:r>
            <a:r>
              <a:rPr lang="en-US" dirty="0" smtClean="0">
                <a:latin typeface="Corbel" panose="020B0503020204020204" pitchFamily="34" charset="0"/>
              </a:rPr>
              <a:t> </a:t>
            </a:r>
            <a:r>
              <a:rPr lang="en-US" dirty="0" err="1" smtClean="0">
                <a:latin typeface="Corbel" panose="020B0503020204020204" pitchFamily="34" charset="0"/>
              </a:rPr>
              <a:t>Zielpublikum</a:t>
            </a:r>
            <a:r>
              <a:rPr lang="en-US" dirty="0" smtClean="0">
                <a:latin typeface="Corbel" panose="020B0503020204020204" pitchFamily="34" charset="0"/>
              </a:rPr>
              <a:t> </a:t>
            </a:r>
            <a:r>
              <a:rPr lang="en-US" dirty="0" err="1" smtClean="0">
                <a:latin typeface="Corbel" panose="020B0503020204020204" pitchFamily="34" charset="0"/>
              </a:rPr>
              <a:t>zu</a:t>
            </a:r>
            <a:r>
              <a:rPr lang="en-US" dirty="0" smtClean="0">
                <a:latin typeface="Corbel" panose="020B0503020204020204" pitchFamily="34" charset="0"/>
              </a:rPr>
              <a:t> </a:t>
            </a:r>
            <a:r>
              <a:rPr lang="en-US" dirty="0" err="1" smtClean="0">
                <a:latin typeface="Corbel" panose="020B0503020204020204" pitchFamily="34" charset="0"/>
              </a:rPr>
              <a:t>engagieren</a:t>
            </a:r>
            <a:endParaRPr lang="en-US" dirty="0">
              <a:latin typeface="Corbel" panose="020B0503020204020204" pitchFamily="34" charset="0"/>
            </a:endParaRPr>
          </a:p>
          <a:p>
            <a:pPr marL="0" indent="0" algn="ctr">
              <a:buNone/>
            </a:pPr>
            <a:endParaRPr lang="en-US"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7841108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descr="Rectangle 4"/>
          <p:cNvSpPr>
            <a:spLocks/>
          </p:cNvSpPr>
          <p:nvPr/>
        </p:nvSpPr>
        <p:spPr bwMode="auto">
          <a:xfrm>
            <a:off x="0" y="-15875"/>
            <a:ext cx="12192000" cy="6856413"/>
          </a:xfrm>
          <a:prstGeom prst="rect">
            <a:avLst/>
          </a:prstGeom>
          <a:solidFill>
            <a:srgbClr val="FFFE00"/>
          </a:solidFill>
          <a:ln w="12700" cap="flat" cmpd="sng">
            <a:solidFill>
              <a:srgbClr val="42719B"/>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nchor="ct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endParaRPr lang="en-US" altLang="en-US">
              <a:solidFill>
                <a:srgbClr val="FFFFFF"/>
              </a:solidFill>
            </a:endParaRPr>
          </a:p>
        </p:txBody>
      </p:sp>
      <p:pic>
        <p:nvPicPr>
          <p:cNvPr id="7170" name="Picture 2" descr="Picture 3"/>
          <p:cNvPicPr>
            <a:picLocks noChangeAspect="1"/>
          </p:cNvPicPr>
          <p:nvPr/>
        </p:nvPicPr>
        <p:blipFill>
          <a:blip r:embed="rId3" cstate="print"/>
          <a:srcRect/>
          <a:stretch>
            <a:fillRect/>
          </a:stretch>
        </p:blipFill>
        <p:spPr bwMode="auto">
          <a:xfrm>
            <a:off x="3652838" y="0"/>
            <a:ext cx="4884737" cy="2563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171" name="Picture 3" descr="Picture 2"/>
          <p:cNvPicPr>
            <a:picLocks noChangeAspect="1"/>
          </p:cNvPicPr>
          <p:nvPr/>
        </p:nvPicPr>
        <p:blipFill>
          <a:blip r:embed="rId4"/>
          <a:srcRect/>
          <a:stretch>
            <a:fillRect/>
          </a:stretch>
        </p:blipFill>
        <p:spPr bwMode="auto">
          <a:xfrm>
            <a:off x="1444623" y="2012951"/>
            <a:ext cx="9301163" cy="4778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172" name="Rectangle 4" descr="TextBox 8"/>
          <p:cNvSpPr>
            <a:spLocks/>
          </p:cNvSpPr>
          <p:nvPr/>
        </p:nvSpPr>
        <p:spPr bwMode="auto">
          <a:xfrm>
            <a:off x="0" y="0"/>
            <a:ext cx="2039938" cy="584775"/>
          </a:xfrm>
          <a:prstGeom prst="rect">
            <a:avLst/>
          </a:pr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n-US" altLang="en-US" sz="3200" smtClean="0">
                <a:solidFill>
                  <a:srgbClr val="FFFFFF"/>
                </a:solidFill>
                <a:latin typeface="Passion One Bold" charset="0"/>
                <a:ea typeface="Passion One Bold" charset="0"/>
                <a:cs typeface="Passion One Bold" charset="0"/>
                <a:sym typeface="Passion One Bold" charset="0"/>
              </a:rPr>
              <a:t>WAS</a:t>
            </a:r>
            <a:endParaRPr lang="en-US" altLang="en-US" sz="3200">
              <a:solidFill>
                <a:srgbClr val="FFFFFF"/>
              </a:solidFill>
              <a:latin typeface="Passion One Bold" charset="0"/>
              <a:ea typeface="Passion One Bold" charset="0"/>
              <a:cs typeface="Passion One Bold" charset="0"/>
              <a:sym typeface="Passion One Bold" charset="0"/>
            </a:endParaRPr>
          </a:p>
        </p:txBody>
      </p:sp>
    </p:spTree>
    <p:extLst>
      <p:ext uri="{BB962C8B-B14F-4D97-AF65-F5344CB8AC3E}">
        <p14:creationId xmlns:p14="http://schemas.microsoft.com/office/powerpoint/2010/main" xmlns="" val="334260716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descr="Rectangle 4"/>
          <p:cNvSpPr>
            <a:spLocks/>
          </p:cNvSpPr>
          <p:nvPr/>
        </p:nvSpPr>
        <p:spPr bwMode="auto">
          <a:xfrm>
            <a:off x="0" y="-15875"/>
            <a:ext cx="12192000" cy="6856413"/>
          </a:xfrm>
          <a:prstGeom prst="rect">
            <a:avLst/>
          </a:prstGeom>
          <a:solidFill>
            <a:srgbClr val="FFFE00"/>
          </a:solidFill>
          <a:ln w="12700" cap="flat" cmpd="sng">
            <a:solidFill>
              <a:srgbClr val="42719B"/>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nchor="ct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endParaRPr lang="en-US" altLang="en-US">
              <a:solidFill>
                <a:srgbClr val="FFFFFF"/>
              </a:solidFill>
            </a:endParaRPr>
          </a:p>
        </p:txBody>
      </p:sp>
      <p:pic>
        <p:nvPicPr>
          <p:cNvPr id="9218" name="Picture 2" descr="Picture 3"/>
          <p:cNvPicPr>
            <a:picLocks noChangeAspect="1"/>
          </p:cNvPicPr>
          <p:nvPr/>
        </p:nvPicPr>
        <p:blipFill>
          <a:blip r:embed="rId3" cstate="print"/>
          <a:srcRect/>
          <a:stretch>
            <a:fillRect/>
          </a:stretch>
        </p:blipFill>
        <p:spPr bwMode="auto">
          <a:xfrm>
            <a:off x="3652838" y="0"/>
            <a:ext cx="4884737" cy="2563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219" name="Rectangle 3" descr="TextBox 8"/>
          <p:cNvSpPr>
            <a:spLocks/>
          </p:cNvSpPr>
          <p:nvPr/>
        </p:nvSpPr>
        <p:spPr bwMode="auto">
          <a:xfrm>
            <a:off x="0" y="0"/>
            <a:ext cx="2039938" cy="584775"/>
          </a:xfrm>
          <a:prstGeom prst="rect">
            <a:avLst/>
          </a:pr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n-US" altLang="en-US" sz="3200" smtClean="0">
                <a:solidFill>
                  <a:srgbClr val="FFFFFF"/>
                </a:solidFill>
                <a:latin typeface="Passion One Bold" charset="0"/>
                <a:ea typeface="Passion One Bold" charset="0"/>
                <a:cs typeface="Passion One Bold" charset="0"/>
                <a:sym typeface="Passion One Bold" charset="0"/>
              </a:rPr>
              <a:t>WER</a:t>
            </a:r>
            <a:endParaRPr lang="en-US" altLang="en-US" sz="3200">
              <a:solidFill>
                <a:srgbClr val="FFFFFF"/>
              </a:solidFill>
              <a:latin typeface="Passion One Bold" charset="0"/>
              <a:ea typeface="Passion One Bold" charset="0"/>
              <a:cs typeface="Passion One Bold" charset="0"/>
              <a:sym typeface="Passion One Bold" charset="0"/>
            </a:endParaRPr>
          </a:p>
        </p:txBody>
      </p:sp>
      <p:sp>
        <p:nvSpPr>
          <p:cNvPr id="9220" name="Rectangle 4" descr="TextBox 9"/>
          <p:cNvSpPr>
            <a:spLocks/>
          </p:cNvSpPr>
          <p:nvPr/>
        </p:nvSpPr>
        <p:spPr bwMode="auto">
          <a:xfrm>
            <a:off x="684213" y="2743200"/>
            <a:ext cx="11333162" cy="286232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spAutoFit/>
          </a:bodyPr>
          <a:lstStyle>
            <a:lvl1pPr marL="285750" indent="-285750">
              <a:defRPr>
                <a:solidFill>
                  <a:srgbClr val="000000"/>
                </a:solidFill>
                <a:latin typeface="Calibri" charset="0"/>
                <a:ea typeface="Calibri" charset="0"/>
                <a:cs typeface="Calibri" charset="0"/>
                <a:sym typeface="Calibri" charset="0"/>
              </a:defRPr>
            </a:lvl1pPr>
            <a:lvl2pPr>
              <a:defRPr>
                <a:solidFill>
                  <a:srgbClr val="000000"/>
                </a:solidFill>
                <a:latin typeface="Calibri" charset="0"/>
                <a:ea typeface="Calibri" charset="0"/>
                <a:cs typeface="Calibri" charset="0"/>
                <a:sym typeface="Calibri" charset="0"/>
              </a:defRPr>
            </a:lvl2pPr>
            <a:lvl3pPr>
              <a:defRPr>
                <a:solidFill>
                  <a:srgbClr val="000000"/>
                </a:solidFill>
                <a:latin typeface="Calibri" charset="0"/>
                <a:ea typeface="Calibri" charset="0"/>
                <a:cs typeface="Calibri" charset="0"/>
                <a:sym typeface="Calibri" charset="0"/>
              </a:defRPr>
            </a:lvl3pPr>
            <a:lvl4pPr>
              <a:defRPr>
                <a:solidFill>
                  <a:srgbClr val="000000"/>
                </a:solidFill>
                <a:latin typeface="Calibri" charset="0"/>
                <a:ea typeface="Calibri" charset="0"/>
                <a:cs typeface="Calibri" charset="0"/>
                <a:sym typeface="Calibri" charset="0"/>
              </a:defRPr>
            </a:lvl4pPr>
            <a:lvl5pPr>
              <a:defRPr>
                <a:solidFill>
                  <a:srgbClr val="000000"/>
                </a:solidFill>
                <a:latin typeface="Calibri" charset="0"/>
                <a:ea typeface="Calibri" charset="0"/>
                <a:cs typeface="Calibri" charset="0"/>
                <a:sym typeface="Calibri" charset="0"/>
              </a:defRPr>
            </a:lvl5pPr>
            <a:lvl6pPr marL="457200" indent="1828800" fontAlgn="base" hangingPunct="0">
              <a:spcBef>
                <a:spcPct val="0"/>
              </a:spcBef>
              <a:spcAft>
                <a:spcPct val="0"/>
              </a:spcAft>
              <a:defRPr>
                <a:solidFill>
                  <a:srgbClr val="000000"/>
                </a:solidFill>
                <a:latin typeface="Calibri" charset="0"/>
                <a:ea typeface="Calibri" charset="0"/>
                <a:cs typeface="Calibri" charset="0"/>
                <a:sym typeface="Calibri" charset="0"/>
              </a:defRPr>
            </a:lvl6pPr>
            <a:lvl7pPr marL="914400" indent="1828800" fontAlgn="base" hangingPunct="0">
              <a:spcBef>
                <a:spcPct val="0"/>
              </a:spcBef>
              <a:spcAft>
                <a:spcPct val="0"/>
              </a:spcAft>
              <a:defRPr>
                <a:solidFill>
                  <a:srgbClr val="000000"/>
                </a:solidFill>
                <a:latin typeface="Calibri" charset="0"/>
                <a:ea typeface="Calibri" charset="0"/>
                <a:cs typeface="Calibri" charset="0"/>
                <a:sym typeface="Calibri" charset="0"/>
              </a:defRPr>
            </a:lvl7pPr>
            <a:lvl8pPr marL="1371600" indent="1828800" fontAlgn="base" hangingPunct="0">
              <a:spcBef>
                <a:spcPct val="0"/>
              </a:spcBef>
              <a:spcAft>
                <a:spcPct val="0"/>
              </a:spcAft>
              <a:defRPr>
                <a:solidFill>
                  <a:srgbClr val="000000"/>
                </a:solidFill>
                <a:latin typeface="Calibri" charset="0"/>
                <a:ea typeface="Calibri" charset="0"/>
                <a:cs typeface="Calibri" charset="0"/>
                <a:sym typeface="Calibri" charset="0"/>
              </a:defRPr>
            </a:lvl8pPr>
            <a:lvl9pPr marL="1828800" indent="1828800" fontAlgn="base" hangingPunct="0">
              <a:spcBef>
                <a:spcPct val="0"/>
              </a:spcBef>
              <a:spcAft>
                <a:spcPct val="0"/>
              </a:spcAft>
              <a:defRPr>
                <a:solidFill>
                  <a:srgbClr val="000000"/>
                </a:solidFill>
                <a:latin typeface="Calibri" charset="0"/>
                <a:ea typeface="Calibri" charset="0"/>
                <a:cs typeface="Calibri" charset="0"/>
                <a:sym typeface="Calibri" charset="0"/>
              </a:defRPr>
            </a:lvl9pPr>
          </a:lstStyle>
          <a:p>
            <a:pPr eaLnBrk="1">
              <a:lnSpc>
                <a:spcPct val="150000"/>
              </a:lnSpc>
              <a:buSzPct val="100000"/>
              <a:buFont typeface="Arial" charset="0"/>
              <a:buChar char="•"/>
              <a:defRPr/>
            </a:pPr>
            <a:r>
              <a:rPr lang="en-US" altLang="en-US" sz="2400" dirty="0" err="1" smtClean="0"/>
              <a:t>Größte</a:t>
            </a:r>
            <a:r>
              <a:rPr lang="en-US" altLang="en-US" sz="2400" dirty="0" smtClean="0"/>
              <a:t> </a:t>
            </a:r>
            <a:r>
              <a:rPr lang="en-US" altLang="en-US" sz="2400" dirty="0" err="1" smtClean="0"/>
              <a:t>demographische</a:t>
            </a:r>
            <a:r>
              <a:rPr lang="en-US" altLang="en-US" sz="2400" dirty="0" smtClean="0"/>
              <a:t> </a:t>
            </a:r>
            <a:r>
              <a:rPr lang="en-US" altLang="en-US" sz="2400" dirty="0" err="1" smtClean="0"/>
              <a:t>Gruppe</a:t>
            </a:r>
            <a:r>
              <a:rPr lang="en-US" altLang="en-US" sz="2400" dirty="0" smtClean="0"/>
              <a:t> </a:t>
            </a:r>
            <a:r>
              <a:rPr lang="en-US" altLang="en-US" sz="2400" dirty="0" err="1" smtClean="0"/>
              <a:t>der</a:t>
            </a:r>
            <a:r>
              <a:rPr lang="en-US" altLang="en-US" sz="2400" dirty="0" smtClean="0"/>
              <a:t> 18- </a:t>
            </a:r>
            <a:r>
              <a:rPr lang="en-US" altLang="en-US" sz="2400" dirty="0" err="1" smtClean="0"/>
              <a:t>bis</a:t>
            </a:r>
            <a:r>
              <a:rPr lang="en-US" altLang="en-US" sz="2400" dirty="0" smtClean="0"/>
              <a:t> 24-jährigen</a:t>
            </a:r>
            <a:endParaRPr lang="en-US" altLang="en-US" sz="2400" dirty="0"/>
          </a:p>
          <a:p>
            <a:pPr eaLnBrk="1">
              <a:lnSpc>
                <a:spcPct val="150000"/>
              </a:lnSpc>
              <a:buSzPct val="100000"/>
              <a:buFont typeface="Arial" charset="0"/>
              <a:buChar char="•"/>
              <a:defRPr/>
            </a:pPr>
            <a:r>
              <a:rPr lang="en-US" altLang="en-US" sz="2400" dirty="0" smtClean="0"/>
              <a:t>60 % </a:t>
            </a:r>
            <a:r>
              <a:rPr lang="en-US" altLang="en-US" sz="2400" dirty="0" err="1" smtClean="0"/>
              <a:t>der</a:t>
            </a:r>
            <a:r>
              <a:rPr lang="en-US" altLang="en-US" sz="2400" dirty="0" smtClean="0"/>
              <a:t> </a:t>
            </a:r>
            <a:r>
              <a:rPr lang="en-US" altLang="en-US" sz="2400" dirty="0" err="1" smtClean="0"/>
              <a:t>Benutzer</a:t>
            </a:r>
            <a:r>
              <a:rPr lang="en-US" altLang="en-US" sz="2400" dirty="0" smtClean="0"/>
              <a:t> </a:t>
            </a:r>
            <a:r>
              <a:rPr lang="en-US" altLang="en-US" sz="2400" dirty="0" err="1" smtClean="0"/>
              <a:t>sind</a:t>
            </a:r>
            <a:r>
              <a:rPr lang="en-US" altLang="en-US" sz="2400" dirty="0" smtClean="0"/>
              <a:t> </a:t>
            </a:r>
            <a:r>
              <a:rPr lang="en-US" altLang="en-US" sz="2400" dirty="0" err="1" smtClean="0"/>
              <a:t>unter</a:t>
            </a:r>
            <a:r>
              <a:rPr lang="en-US" altLang="en-US" sz="2400" dirty="0" smtClean="0"/>
              <a:t> 25</a:t>
            </a:r>
            <a:endParaRPr lang="en-US" altLang="en-US" sz="2400" dirty="0"/>
          </a:p>
          <a:p>
            <a:pPr eaLnBrk="1">
              <a:lnSpc>
                <a:spcPct val="150000"/>
              </a:lnSpc>
              <a:buSzPct val="100000"/>
              <a:buFont typeface="Arial" charset="0"/>
              <a:buChar char="•"/>
              <a:defRPr/>
            </a:pPr>
            <a:r>
              <a:rPr lang="en-US" altLang="en-US" sz="2400" dirty="0" smtClean="0"/>
              <a:t>ABER </a:t>
            </a:r>
            <a:r>
              <a:rPr lang="en-US" altLang="en-US" sz="2400" dirty="0"/>
              <a:t>-&gt; </a:t>
            </a:r>
            <a:r>
              <a:rPr lang="en-US" altLang="en-US" sz="2400" dirty="0" err="1" smtClean="0"/>
              <a:t>mehr</a:t>
            </a:r>
            <a:r>
              <a:rPr lang="en-US" altLang="en-US" sz="2400" dirty="0" smtClean="0"/>
              <a:t> </a:t>
            </a:r>
            <a:r>
              <a:rPr lang="en-US" altLang="en-US" sz="2400" dirty="0" err="1" smtClean="0"/>
              <a:t>als</a:t>
            </a:r>
            <a:r>
              <a:rPr lang="en-US" altLang="en-US" sz="2400" dirty="0" smtClean="0"/>
              <a:t> die </a:t>
            </a:r>
            <a:r>
              <a:rPr lang="en-US" altLang="en-US" sz="2400" dirty="0" err="1" smtClean="0"/>
              <a:t>Hälfte</a:t>
            </a:r>
            <a:r>
              <a:rPr lang="en-US" altLang="en-US" sz="2400" dirty="0" smtClean="0"/>
              <a:t> </a:t>
            </a:r>
            <a:r>
              <a:rPr lang="en-US" altLang="en-US" sz="2400" dirty="0" err="1" smtClean="0"/>
              <a:t>aller</a:t>
            </a:r>
            <a:r>
              <a:rPr lang="en-US" altLang="en-US" sz="2400" dirty="0" smtClean="0"/>
              <a:t> </a:t>
            </a:r>
            <a:r>
              <a:rPr lang="en-US" altLang="en-US" sz="2400" dirty="0" err="1" smtClean="0"/>
              <a:t>neuen</a:t>
            </a:r>
            <a:r>
              <a:rPr lang="en-US" altLang="en-US" sz="2400" dirty="0" smtClean="0"/>
              <a:t> </a:t>
            </a:r>
            <a:r>
              <a:rPr lang="en-US" altLang="en-US" sz="2400" dirty="0" err="1" smtClean="0"/>
              <a:t>Nutzer</a:t>
            </a:r>
            <a:r>
              <a:rPr lang="en-US" altLang="en-US" sz="2400" dirty="0" smtClean="0"/>
              <a:t> von </a:t>
            </a:r>
            <a:r>
              <a:rPr lang="en-US" altLang="en-US" sz="2400" dirty="0" err="1" smtClean="0"/>
              <a:t>Snapchat</a:t>
            </a:r>
            <a:r>
              <a:rPr lang="en-US" altLang="en-US" sz="2400" dirty="0" smtClean="0"/>
              <a:t> </a:t>
            </a:r>
            <a:r>
              <a:rPr lang="en-US" altLang="en-US" sz="2400" dirty="0" err="1" smtClean="0"/>
              <a:t>sind</a:t>
            </a:r>
            <a:r>
              <a:rPr lang="en-US" altLang="en-US" sz="2400" dirty="0" smtClean="0"/>
              <a:t> </a:t>
            </a:r>
            <a:r>
              <a:rPr lang="en-US" altLang="en-US" sz="2400" dirty="0" err="1" smtClean="0"/>
              <a:t>jetzt</a:t>
            </a:r>
            <a:r>
              <a:rPr lang="en-US" altLang="en-US" sz="2400" dirty="0" smtClean="0"/>
              <a:t> </a:t>
            </a:r>
            <a:r>
              <a:rPr lang="en-US" altLang="en-US" sz="2400" dirty="0" err="1" smtClean="0"/>
              <a:t>älter</a:t>
            </a:r>
            <a:r>
              <a:rPr lang="en-US" altLang="en-US" sz="2400" dirty="0" smtClean="0"/>
              <a:t> </a:t>
            </a:r>
            <a:r>
              <a:rPr lang="en-US" altLang="en-US" sz="2400" dirty="0" err="1" smtClean="0"/>
              <a:t>als</a:t>
            </a:r>
            <a:r>
              <a:rPr lang="en-US" altLang="en-US" sz="2400" dirty="0" smtClean="0"/>
              <a:t> 25</a:t>
            </a:r>
            <a:r>
              <a:rPr lang="en-US" altLang="en-US" sz="2400" dirty="0"/>
              <a:t>.</a:t>
            </a:r>
          </a:p>
          <a:p>
            <a:pPr eaLnBrk="1">
              <a:lnSpc>
                <a:spcPct val="150000"/>
              </a:lnSpc>
              <a:buSzPct val="100000"/>
              <a:buFont typeface="Arial" charset="0"/>
              <a:buChar char="•"/>
              <a:defRPr/>
            </a:pPr>
            <a:r>
              <a:rPr lang="en-US" altLang="en-US" sz="2400" dirty="0" err="1" smtClean="0"/>
              <a:t>Mehr</a:t>
            </a:r>
            <a:r>
              <a:rPr lang="en-US" altLang="en-US" sz="2400" dirty="0" smtClean="0"/>
              <a:t> </a:t>
            </a:r>
            <a:r>
              <a:rPr lang="en-US" altLang="en-US" sz="2400" dirty="0" err="1" smtClean="0"/>
              <a:t>weibliche</a:t>
            </a:r>
            <a:r>
              <a:rPr lang="en-US" altLang="en-US" sz="2400" dirty="0" smtClean="0"/>
              <a:t> </a:t>
            </a:r>
            <a:r>
              <a:rPr lang="en-US" altLang="en-US" sz="2400" dirty="0" err="1" smtClean="0"/>
              <a:t>als</a:t>
            </a:r>
            <a:r>
              <a:rPr lang="en-US" altLang="en-US" sz="2400" dirty="0" smtClean="0"/>
              <a:t> </a:t>
            </a:r>
            <a:r>
              <a:rPr lang="en-US" altLang="en-US" sz="2400" dirty="0" err="1" smtClean="0"/>
              <a:t>männliche</a:t>
            </a:r>
            <a:r>
              <a:rPr lang="en-US" altLang="en-US" sz="2400" dirty="0" smtClean="0"/>
              <a:t> </a:t>
            </a:r>
            <a:r>
              <a:rPr lang="en-US" altLang="en-US" sz="2400" dirty="0" err="1" smtClean="0"/>
              <a:t>Nutzer</a:t>
            </a:r>
            <a:endParaRPr lang="en-US" altLang="en-US" sz="2400" dirty="0"/>
          </a:p>
          <a:p>
            <a:pPr eaLnBrk="1">
              <a:lnSpc>
                <a:spcPct val="150000"/>
              </a:lnSpc>
              <a:buSzPct val="100000"/>
              <a:buFont typeface="Arial" charset="0"/>
              <a:buChar char="•"/>
              <a:defRPr/>
            </a:pPr>
            <a:r>
              <a:rPr lang="en-US" altLang="en-US" sz="2400" dirty="0" err="1" smtClean="0"/>
              <a:t>Nutzer</a:t>
            </a:r>
            <a:r>
              <a:rPr lang="en-US" altLang="en-US" sz="2400" dirty="0" smtClean="0"/>
              <a:t> </a:t>
            </a:r>
            <a:r>
              <a:rPr lang="en-US" altLang="en-US" sz="2400" dirty="0" err="1" smtClean="0"/>
              <a:t>gleichmäßig</a:t>
            </a:r>
            <a:r>
              <a:rPr lang="en-US" altLang="en-US" sz="2400" dirty="0" smtClean="0"/>
              <a:t> </a:t>
            </a:r>
            <a:r>
              <a:rPr lang="en-US" altLang="en-US" sz="2400" dirty="0" err="1" smtClean="0"/>
              <a:t>verteilt</a:t>
            </a:r>
            <a:r>
              <a:rPr lang="en-US" altLang="en-US" sz="2400" dirty="0" smtClean="0"/>
              <a:t> in Europe</a:t>
            </a:r>
            <a:r>
              <a:rPr lang="en-US" altLang="en-US" sz="2400" dirty="0"/>
              <a:t>, </a:t>
            </a:r>
            <a:r>
              <a:rPr lang="en-US" altLang="en-US" sz="2400" dirty="0" err="1" smtClean="0"/>
              <a:t>Nordamerika</a:t>
            </a:r>
            <a:r>
              <a:rPr lang="en-US" altLang="en-US" sz="2400" dirty="0" smtClean="0"/>
              <a:t>, </a:t>
            </a:r>
            <a:r>
              <a:rPr lang="en-US" altLang="en-US" sz="2400" dirty="0" err="1" smtClean="0"/>
              <a:t>Asien</a:t>
            </a:r>
            <a:r>
              <a:rPr lang="en-US" altLang="en-US" sz="2400" dirty="0" smtClean="0"/>
              <a:t> und </a:t>
            </a:r>
            <a:r>
              <a:rPr lang="en-US" altLang="en-US" sz="2400" dirty="0" err="1" smtClean="0"/>
              <a:t>im</a:t>
            </a:r>
            <a:r>
              <a:rPr lang="en-US" altLang="en-US" sz="2400" dirty="0" smtClean="0"/>
              <a:t> </a:t>
            </a:r>
            <a:r>
              <a:rPr lang="en-US" altLang="en-US" sz="2400" dirty="0" err="1" smtClean="0"/>
              <a:t>Nahen</a:t>
            </a:r>
            <a:r>
              <a:rPr lang="en-US" altLang="en-US" sz="2400" dirty="0" smtClean="0"/>
              <a:t> </a:t>
            </a:r>
            <a:r>
              <a:rPr lang="en-US" altLang="en-US" sz="2400" dirty="0" err="1" smtClean="0"/>
              <a:t>Osten</a:t>
            </a:r>
            <a:endParaRPr lang="en-US" altLang="en-US" sz="2400" dirty="0"/>
          </a:p>
        </p:txBody>
      </p:sp>
    </p:spTree>
    <p:extLst>
      <p:ext uri="{BB962C8B-B14F-4D97-AF65-F5344CB8AC3E}">
        <p14:creationId xmlns:p14="http://schemas.microsoft.com/office/powerpoint/2010/main" xmlns="" val="150295817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descr="Rectangle 4"/>
          <p:cNvSpPr>
            <a:spLocks/>
          </p:cNvSpPr>
          <p:nvPr/>
        </p:nvSpPr>
        <p:spPr bwMode="auto">
          <a:xfrm>
            <a:off x="0" y="0"/>
            <a:ext cx="12192000" cy="6858000"/>
          </a:xfrm>
          <a:prstGeom prst="rect">
            <a:avLst/>
          </a:prstGeom>
          <a:solidFill>
            <a:srgbClr val="FFFE00"/>
          </a:solidFill>
          <a:ln w="12700" cap="flat" cmpd="sng">
            <a:solidFill>
              <a:srgbClr val="42719B"/>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nchor="ct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endParaRPr lang="en-US" altLang="en-US">
              <a:solidFill>
                <a:srgbClr val="FFFFFF"/>
              </a:solidFill>
            </a:endParaRPr>
          </a:p>
        </p:txBody>
      </p:sp>
      <p:sp>
        <p:nvSpPr>
          <p:cNvPr id="15362" name="Rectangle 2" descr="TextBox 5"/>
          <p:cNvSpPr>
            <a:spLocks/>
          </p:cNvSpPr>
          <p:nvPr/>
        </p:nvSpPr>
        <p:spPr bwMode="auto">
          <a:xfrm>
            <a:off x="0" y="0"/>
            <a:ext cx="2039938" cy="584775"/>
          </a:xfrm>
          <a:prstGeom prst="rect">
            <a:avLst/>
          </a:pr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n-US" altLang="en-US" sz="3200" smtClean="0">
                <a:solidFill>
                  <a:srgbClr val="FFFFFF"/>
                </a:solidFill>
                <a:latin typeface="Passion One Bold" charset="0"/>
                <a:ea typeface="Passion One Bold" charset="0"/>
                <a:cs typeface="Passion One Bold" charset="0"/>
                <a:sym typeface="Passion One Bold" charset="0"/>
              </a:rPr>
              <a:t>WIE</a:t>
            </a:r>
            <a:endParaRPr lang="en-US" altLang="en-US" sz="3200">
              <a:solidFill>
                <a:srgbClr val="FFFFFF"/>
              </a:solidFill>
              <a:latin typeface="Passion One Bold" charset="0"/>
              <a:ea typeface="Passion One Bold" charset="0"/>
              <a:cs typeface="Passion One Bold" charset="0"/>
              <a:sym typeface="Passion One Bold" charset="0"/>
            </a:endParaRPr>
          </a:p>
        </p:txBody>
      </p:sp>
      <p:pic>
        <p:nvPicPr>
          <p:cNvPr id="15363" name="Picture 3" descr="Picture 2"/>
          <p:cNvPicPr>
            <a:picLocks noChangeAspect="1"/>
          </p:cNvPicPr>
          <p:nvPr/>
        </p:nvPicPr>
        <p:blipFill>
          <a:blip r:embed="rId3"/>
          <a:srcRect/>
          <a:stretch>
            <a:fillRect/>
          </a:stretch>
        </p:blipFill>
        <p:spPr bwMode="auto">
          <a:xfrm>
            <a:off x="1285875" y="1125538"/>
            <a:ext cx="9601200" cy="47688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325403561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descr="Rectangle 4"/>
          <p:cNvSpPr>
            <a:spLocks/>
          </p:cNvSpPr>
          <p:nvPr/>
        </p:nvSpPr>
        <p:spPr bwMode="auto">
          <a:xfrm>
            <a:off x="0" y="-15875"/>
            <a:ext cx="12192000" cy="6856413"/>
          </a:xfrm>
          <a:prstGeom prst="rect">
            <a:avLst/>
          </a:prstGeom>
          <a:solidFill>
            <a:srgbClr val="FFFE00"/>
          </a:solidFill>
          <a:ln w="12700" cap="flat" cmpd="sng">
            <a:solidFill>
              <a:srgbClr val="42719B"/>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nchor="ct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endParaRPr lang="en-US" altLang="en-US">
              <a:solidFill>
                <a:srgbClr val="FFFFFF"/>
              </a:solidFill>
            </a:endParaRPr>
          </a:p>
        </p:txBody>
      </p:sp>
      <p:pic>
        <p:nvPicPr>
          <p:cNvPr id="17410" name="Picture 2" descr="Picture 3"/>
          <p:cNvPicPr>
            <a:picLocks noChangeAspect="1"/>
          </p:cNvPicPr>
          <p:nvPr/>
        </p:nvPicPr>
        <p:blipFill>
          <a:blip r:embed="rId4" cstate="print"/>
          <a:srcRect/>
          <a:stretch>
            <a:fillRect/>
          </a:stretch>
        </p:blipFill>
        <p:spPr bwMode="auto">
          <a:xfrm>
            <a:off x="3278188" y="0"/>
            <a:ext cx="4884737" cy="2563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7411" name="Rectangle 3" descr="TextBox 5"/>
          <p:cNvSpPr>
            <a:spLocks/>
          </p:cNvSpPr>
          <p:nvPr/>
        </p:nvSpPr>
        <p:spPr bwMode="auto">
          <a:xfrm>
            <a:off x="0" y="0"/>
            <a:ext cx="2039938" cy="584775"/>
          </a:xfrm>
          <a:prstGeom prst="rect">
            <a:avLst/>
          </a:pr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n-US" altLang="en-US" sz="3200" smtClean="0">
                <a:solidFill>
                  <a:srgbClr val="FFFFFF"/>
                </a:solidFill>
                <a:latin typeface="Passion One Bold" charset="0"/>
                <a:ea typeface="Passion One Bold" charset="0"/>
                <a:cs typeface="Passion One Bold" charset="0"/>
                <a:sym typeface="Passion One Bold" charset="0"/>
              </a:rPr>
              <a:t>WIE</a:t>
            </a:r>
            <a:endParaRPr lang="en-US" altLang="en-US" sz="3200">
              <a:solidFill>
                <a:srgbClr val="FFFFFF"/>
              </a:solidFill>
              <a:latin typeface="Passion One Bold" charset="0"/>
              <a:ea typeface="Passion One Bold" charset="0"/>
              <a:cs typeface="Passion One Bold" charset="0"/>
              <a:sym typeface="Passion One Bold" charset="0"/>
            </a:endParaRPr>
          </a:p>
        </p:txBody>
      </p:sp>
      <p:pic>
        <p:nvPicPr>
          <p:cNvPr id="17412" name="Picture 4" descr="Picture 1"/>
          <p:cNvPicPr>
            <a:picLocks noChangeAspect="1"/>
          </p:cNvPicPr>
          <p:nvPr/>
        </p:nvPicPr>
        <p:blipFill>
          <a:blip r:embed="rId5" cstate="print"/>
          <a:srcRect t="34285"/>
          <a:stretch>
            <a:fillRect/>
          </a:stretch>
        </p:blipFill>
        <p:spPr bwMode="auto">
          <a:xfrm>
            <a:off x="8162925" y="2211388"/>
            <a:ext cx="3973513" cy="26114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7413" name="Rectangle 5" descr="Rectangle 6"/>
          <p:cNvSpPr>
            <a:spLocks/>
          </p:cNvSpPr>
          <p:nvPr/>
        </p:nvSpPr>
        <p:spPr bwMode="auto">
          <a:xfrm>
            <a:off x="287338" y="5876925"/>
            <a:ext cx="2620269"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45720" rIns="45720">
            <a:spAutoFit/>
          </a:bodyPr>
          <a:lstStyle/>
          <a:p>
            <a:pPr eaLnBrk="1">
              <a:defRPr/>
            </a:pPr>
            <a:r>
              <a:rPr lang="en-US" altLang="en-US" sz="2400">
                <a:latin typeface="Calibri" charset="0"/>
                <a:cs typeface="Calibri" charset="0"/>
                <a:sym typeface="Calibri" charset="0"/>
              </a:rPr>
              <a:t>1) </a:t>
            </a:r>
            <a:r>
              <a:rPr lang="en-US" altLang="en-US" sz="2400" smtClean="0">
                <a:latin typeface="Calibri" charset="0"/>
                <a:cs typeface="Calibri" charset="0"/>
                <a:sym typeface="Calibri" charset="0"/>
              </a:rPr>
              <a:t>Snap Ads machen</a:t>
            </a:r>
            <a:endParaRPr lang="en-US" altLang="en-US" sz="2400">
              <a:latin typeface="Calibri" charset="0"/>
              <a:cs typeface="Calibri" charset="0"/>
              <a:sym typeface="Calibri" charset="0"/>
            </a:endParaRPr>
          </a:p>
        </p:txBody>
      </p:sp>
      <p:sp>
        <p:nvSpPr>
          <p:cNvPr id="17414" name="Rectangle 6" descr="Rectangle 7"/>
          <p:cNvSpPr>
            <a:spLocks/>
          </p:cNvSpPr>
          <p:nvPr/>
        </p:nvSpPr>
        <p:spPr bwMode="auto">
          <a:xfrm>
            <a:off x="4845050" y="5014913"/>
            <a:ext cx="3025315"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45720" rIns="45720">
            <a:spAutoFit/>
          </a:bodyPr>
          <a:lstStyle/>
          <a:p>
            <a:pPr eaLnBrk="1">
              <a:defRPr/>
            </a:pPr>
            <a:r>
              <a:rPr lang="en-US" altLang="en-US" sz="2400">
                <a:latin typeface="Calibri" charset="0"/>
                <a:cs typeface="Calibri" charset="0"/>
                <a:sym typeface="Calibri" charset="0"/>
              </a:rPr>
              <a:t>2) </a:t>
            </a:r>
            <a:r>
              <a:rPr lang="en-US" altLang="en-US" sz="2400" smtClean="0">
                <a:latin typeface="Calibri" charset="0"/>
                <a:cs typeface="Calibri" charset="0"/>
                <a:sym typeface="Calibri" charset="0"/>
              </a:rPr>
              <a:t>SnapCodes benutzen</a:t>
            </a:r>
            <a:endParaRPr lang="en-US" altLang="en-US" sz="2400">
              <a:latin typeface="Calibri" charset="0"/>
              <a:cs typeface="Calibri" charset="0"/>
              <a:sym typeface="Calibri" charset="0"/>
            </a:endParaRPr>
          </a:p>
        </p:txBody>
      </p:sp>
      <p:sp>
        <p:nvSpPr>
          <p:cNvPr id="17415" name="Rectangle 7" descr="Rectangle 8"/>
          <p:cNvSpPr>
            <a:spLocks/>
          </p:cNvSpPr>
          <p:nvPr/>
        </p:nvSpPr>
        <p:spPr bwMode="auto">
          <a:xfrm>
            <a:off x="8585200" y="5032375"/>
            <a:ext cx="3288016"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45720" rIns="45720">
            <a:spAutoFit/>
          </a:bodyPr>
          <a:lstStyle/>
          <a:p>
            <a:pPr eaLnBrk="1">
              <a:defRPr/>
            </a:pPr>
            <a:r>
              <a:rPr lang="en-US" altLang="en-US" sz="2400">
                <a:latin typeface="Calibri" charset="0"/>
                <a:cs typeface="Calibri" charset="0"/>
                <a:sym typeface="Calibri" charset="0"/>
              </a:rPr>
              <a:t>3) </a:t>
            </a:r>
            <a:r>
              <a:rPr lang="en-US" altLang="en-US" sz="2400" smtClean="0">
                <a:latin typeface="Calibri" charset="0"/>
                <a:cs typeface="Calibri" charset="0"/>
                <a:sym typeface="Calibri" charset="0"/>
              </a:rPr>
              <a:t>Gesponserte Geofilter</a:t>
            </a:r>
            <a:endParaRPr lang="en-US" altLang="en-US" sz="2400">
              <a:latin typeface="Calibri" charset="0"/>
              <a:cs typeface="Calibri" charset="0"/>
              <a:sym typeface="Calibri" charset="0"/>
            </a:endParaRPr>
          </a:p>
        </p:txBody>
      </p:sp>
      <p:pic>
        <p:nvPicPr>
          <p:cNvPr id="17416" name="Picture 8" descr="Picture 2"/>
          <p:cNvPicPr>
            <a:picLocks noChangeAspect="1"/>
          </p:cNvPicPr>
          <p:nvPr/>
        </p:nvPicPr>
        <p:blipFill>
          <a:blip r:embed="rId6" cstate="print"/>
          <a:srcRect/>
          <a:stretch>
            <a:fillRect/>
          </a:stretch>
        </p:blipFill>
        <p:spPr bwMode="auto">
          <a:xfrm>
            <a:off x="4857750" y="2581275"/>
            <a:ext cx="2035175" cy="2035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7417" name="media2.mp4" descr="featured">
            <a:hlinkClick r:id="" action="ppaction://media"/>
          </p:cNvPr>
          <p:cNvPicPr>
            <a:picLocks noChangeAspect="1"/>
          </p:cNvPicPr>
          <p:nvPr>
            <a:videoFile r:link="rId1"/>
          </p:nvPr>
        </p:nvPicPr>
        <p:blipFill>
          <a:blip r:embed="rId7"/>
          <a:srcRect/>
          <a:stretch>
            <a:fillRect/>
          </a:stretch>
        </p:blipFill>
        <p:spPr bwMode="auto">
          <a:xfrm>
            <a:off x="287338" y="1798638"/>
            <a:ext cx="2270125" cy="40354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154177450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74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417"/>
                </p:tgtEl>
              </p:cMediaNode>
            </p:video>
            <p:seq concurrent="1" nextAc="seek">
              <p:cTn id="8" restart="whenNotActive" fill="hold" evtFilter="cancelBubble" nodeType="interactiveSeq">
                <p:stCondLst>
                  <p:cond evt="onClick" delay="0">
                    <p:tgtEl>
                      <p:spTgt spid="1741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7417"/>
                                        </p:tgtEl>
                                      </p:cBhvr>
                                    </p:cmd>
                                  </p:childTnLst>
                                </p:cTn>
                              </p:par>
                            </p:childTnLst>
                          </p:cTn>
                        </p:par>
                      </p:childTnLst>
                    </p:cTn>
                  </p:par>
                </p:childTnLst>
              </p:cTn>
              <p:nextCondLst>
                <p:cond evt="onClick" delay="0">
                  <p:tgtEl>
                    <p:spTgt spid="1741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descr="Rectangle 4"/>
          <p:cNvSpPr>
            <a:spLocks/>
          </p:cNvSpPr>
          <p:nvPr/>
        </p:nvSpPr>
        <p:spPr bwMode="auto">
          <a:xfrm>
            <a:off x="0" y="0"/>
            <a:ext cx="12192000" cy="6858000"/>
          </a:xfrm>
          <a:prstGeom prst="rect">
            <a:avLst/>
          </a:prstGeom>
          <a:solidFill>
            <a:srgbClr val="FFFE00"/>
          </a:solidFill>
          <a:ln w="12700" cap="flat" cmpd="sng">
            <a:solidFill>
              <a:srgbClr val="42719B"/>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nchor="ct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endParaRPr lang="en-US" altLang="en-US">
              <a:solidFill>
                <a:srgbClr val="FFFFFF"/>
              </a:solidFill>
            </a:endParaRPr>
          </a:p>
        </p:txBody>
      </p:sp>
      <p:pic>
        <p:nvPicPr>
          <p:cNvPr id="19458" name="Picture 2" descr="Picture 3"/>
          <p:cNvPicPr>
            <a:picLocks noChangeAspect="1"/>
          </p:cNvPicPr>
          <p:nvPr/>
        </p:nvPicPr>
        <p:blipFill>
          <a:blip r:embed="rId3" cstate="print"/>
          <a:srcRect/>
          <a:stretch>
            <a:fillRect/>
          </a:stretch>
        </p:blipFill>
        <p:spPr bwMode="auto">
          <a:xfrm>
            <a:off x="3652838" y="0"/>
            <a:ext cx="4884737" cy="25638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9459" name="Rectangle 3" descr="TextBox 5"/>
          <p:cNvSpPr>
            <a:spLocks/>
          </p:cNvSpPr>
          <p:nvPr/>
        </p:nvSpPr>
        <p:spPr bwMode="auto">
          <a:xfrm>
            <a:off x="0" y="0"/>
            <a:ext cx="2039938" cy="584775"/>
          </a:xfrm>
          <a:prstGeom prst="rect">
            <a:avLst/>
          </a:pr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n-US" altLang="en-US" sz="3200" smtClean="0">
                <a:solidFill>
                  <a:srgbClr val="FFFFFF"/>
                </a:solidFill>
                <a:latin typeface="Passion One Bold" charset="0"/>
                <a:ea typeface="Passion One Bold" charset="0"/>
                <a:cs typeface="Passion One Bold" charset="0"/>
                <a:sym typeface="Passion One Bold" charset="0"/>
              </a:rPr>
              <a:t>WIE</a:t>
            </a:r>
            <a:endParaRPr lang="en-US" altLang="en-US" sz="3200">
              <a:solidFill>
                <a:srgbClr val="FFFFFF"/>
              </a:solidFill>
              <a:latin typeface="Passion One Bold" charset="0"/>
              <a:ea typeface="Passion One Bold" charset="0"/>
              <a:cs typeface="Passion One Bold" charset="0"/>
              <a:sym typeface="Passion One Bold" charset="0"/>
            </a:endParaRPr>
          </a:p>
        </p:txBody>
      </p:sp>
      <p:pic>
        <p:nvPicPr>
          <p:cNvPr id="19460" name="Picture 4" descr="Picture 1"/>
          <p:cNvPicPr>
            <a:picLocks noChangeAspect="1"/>
          </p:cNvPicPr>
          <p:nvPr/>
        </p:nvPicPr>
        <p:blipFill>
          <a:blip r:embed="rId4"/>
          <a:srcRect/>
          <a:stretch>
            <a:fillRect/>
          </a:stretch>
        </p:blipFill>
        <p:spPr bwMode="auto">
          <a:xfrm>
            <a:off x="1374775" y="728663"/>
            <a:ext cx="9440863" cy="55165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288973403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descr="Rectangle 4"/>
          <p:cNvSpPr>
            <a:spLocks/>
          </p:cNvSpPr>
          <p:nvPr/>
        </p:nvSpPr>
        <p:spPr bwMode="auto">
          <a:xfrm>
            <a:off x="0" y="-15875"/>
            <a:ext cx="12192000" cy="6856413"/>
          </a:xfrm>
          <a:prstGeom prst="rect">
            <a:avLst/>
          </a:prstGeom>
          <a:solidFill>
            <a:srgbClr val="FA8742"/>
          </a:solidFill>
          <a:ln w="12700" cap="flat" cmpd="sng">
            <a:solidFill>
              <a:srgbClr val="42719B"/>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nchor="ct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endParaRPr lang="en-US" altLang="en-US">
              <a:solidFill>
                <a:srgbClr val="FFFFFF"/>
              </a:solidFill>
            </a:endParaRPr>
          </a:p>
        </p:txBody>
      </p:sp>
      <p:pic>
        <p:nvPicPr>
          <p:cNvPr id="23554" name="Picture 2" descr="Picture 1"/>
          <p:cNvPicPr>
            <a:picLocks noChangeAspect="1"/>
          </p:cNvPicPr>
          <p:nvPr/>
        </p:nvPicPr>
        <p:blipFill>
          <a:blip r:embed="rId3"/>
          <a:srcRect/>
          <a:stretch>
            <a:fillRect/>
          </a:stretch>
        </p:blipFill>
        <p:spPr bwMode="auto">
          <a:xfrm>
            <a:off x="5178425" y="331788"/>
            <a:ext cx="1908175" cy="190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555" name="Picture 3" descr="Picture 2"/>
          <p:cNvPicPr>
            <a:picLocks noChangeAspect="1"/>
          </p:cNvPicPr>
          <p:nvPr/>
        </p:nvPicPr>
        <p:blipFill>
          <a:blip r:embed="rId4"/>
          <a:srcRect/>
          <a:stretch>
            <a:fillRect/>
          </a:stretch>
        </p:blipFill>
        <p:spPr bwMode="auto">
          <a:xfrm>
            <a:off x="2522538" y="2589213"/>
            <a:ext cx="7145337" cy="41925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3556" name="Rectangle 4" descr="TextBox 8"/>
          <p:cNvSpPr>
            <a:spLocks/>
          </p:cNvSpPr>
          <p:nvPr/>
        </p:nvSpPr>
        <p:spPr bwMode="auto">
          <a:xfrm>
            <a:off x="0" y="0"/>
            <a:ext cx="2039938" cy="584775"/>
          </a:xfrm>
          <a:prstGeom prst="rect">
            <a:avLst/>
          </a:pr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n-US" altLang="en-US" sz="3200" smtClean="0">
                <a:solidFill>
                  <a:srgbClr val="FFFFFF"/>
                </a:solidFill>
                <a:latin typeface="Passion One Bold" charset="0"/>
                <a:ea typeface="Passion One Bold" charset="0"/>
                <a:cs typeface="Passion One Bold" charset="0"/>
                <a:sym typeface="Passion One Bold" charset="0"/>
              </a:rPr>
              <a:t>WAS </a:t>
            </a:r>
            <a:endParaRPr lang="en-US" altLang="en-US" sz="3200">
              <a:solidFill>
                <a:srgbClr val="FFFFFF"/>
              </a:solidFill>
              <a:latin typeface="Passion One Bold" charset="0"/>
              <a:ea typeface="Passion One Bold" charset="0"/>
              <a:cs typeface="Passion One Bold" charset="0"/>
              <a:sym typeface="Passion One Bold" charset="0"/>
            </a:endParaRPr>
          </a:p>
        </p:txBody>
      </p:sp>
    </p:spTree>
    <p:extLst>
      <p:ext uri="{BB962C8B-B14F-4D97-AF65-F5344CB8AC3E}">
        <p14:creationId xmlns:p14="http://schemas.microsoft.com/office/powerpoint/2010/main" xmlns="" val="295182673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descr="Rectangle 4"/>
          <p:cNvSpPr>
            <a:spLocks/>
          </p:cNvSpPr>
          <p:nvPr/>
        </p:nvSpPr>
        <p:spPr bwMode="auto">
          <a:xfrm>
            <a:off x="0" y="-15875"/>
            <a:ext cx="12192000" cy="6856413"/>
          </a:xfrm>
          <a:prstGeom prst="rect">
            <a:avLst/>
          </a:prstGeom>
          <a:solidFill>
            <a:srgbClr val="FA8742"/>
          </a:solidFill>
          <a:ln w="12700" cap="flat" cmpd="sng">
            <a:solidFill>
              <a:srgbClr val="42719B"/>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nchor="ct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endParaRPr lang="en-US" altLang="en-US">
              <a:solidFill>
                <a:srgbClr val="FFFFFF"/>
              </a:solidFill>
            </a:endParaRPr>
          </a:p>
        </p:txBody>
      </p:sp>
      <p:pic>
        <p:nvPicPr>
          <p:cNvPr id="25602" name="Picture 2" descr="Picture 1"/>
          <p:cNvPicPr>
            <a:picLocks noChangeAspect="1"/>
          </p:cNvPicPr>
          <p:nvPr/>
        </p:nvPicPr>
        <p:blipFill>
          <a:blip r:embed="rId3"/>
          <a:srcRect/>
          <a:stretch>
            <a:fillRect/>
          </a:stretch>
        </p:blipFill>
        <p:spPr bwMode="auto">
          <a:xfrm>
            <a:off x="5178425" y="331788"/>
            <a:ext cx="1908175" cy="190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5603" name="Rectangle 3" descr="TextBox 6"/>
          <p:cNvSpPr>
            <a:spLocks/>
          </p:cNvSpPr>
          <p:nvPr/>
        </p:nvSpPr>
        <p:spPr bwMode="auto">
          <a:xfrm>
            <a:off x="684213" y="2743200"/>
            <a:ext cx="10849696" cy="39703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45720" rIns="45720">
            <a:spAutoFit/>
          </a:bodyPr>
          <a:lstStyle>
            <a:lvl1pPr marL="285750" indent="-285750">
              <a:defRPr>
                <a:solidFill>
                  <a:srgbClr val="000000"/>
                </a:solidFill>
                <a:latin typeface="Calibri" charset="0"/>
                <a:ea typeface="Calibri" charset="0"/>
                <a:cs typeface="Calibri" charset="0"/>
                <a:sym typeface="Calibri" charset="0"/>
              </a:defRPr>
            </a:lvl1pPr>
            <a:lvl2pPr>
              <a:defRPr>
                <a:solidFill>
                  <a:srgbClr val="000000"/>
                </a:solidFill>
                <a:latin typeface="Calibri" charset="0"/>
                <a:ea typeface="Calibri" charset="0"/>
                <a:cs typeface="Calibri" charset="0"/>
                <a:sym typeface="Calibri" charset="0"/>
              </a:defRPr>
            </a:lvl2pPr>
            <a:lvl3pPr>
              <a:defRPr>
                <a:solidFill>
                  <a:srgbClr val="000000"/>
                </a:solidFill>
                <a:latin typeface="Calibri" charset="0"/>
                <a:ea typeface="Calibri" charset="0"/>
                <a:cs typeface="Calibri" charset="0"/>
                <a:sym typeface="Calibri" charset="0"/>
              </a:defRPr>
            </a:lvl3pPr>
            <a:lvl4pPr>
              <a:defRPr>
                <a:solidFill>
                  <a:srgbClr val="000000"/>
                </a:solidFill>
                <a:latin typeface="Calibri" charset="0"/>
                <a:ea typeface="Calibri" charset="0"/>
                <a:cs typeface="Calibri" charset="0"/>
                <a:sym typeface="Calibri" charset="0"/>
              </a:defRPr>
            </a:lvl4pPr>
            <a:lvl5pPr>
              <a:defRPr>
                <a:solidFill>
                  <a:srgbClr val="000000"/>
                </a:solidFill>
                <a:latin typeface="Calibri" charset="0"/>
                <a:ea typeface="Calibri" charset="0"/>
                <a:cs typeface="Calibri" charset="0"/>
                <a:sym typeface="Calibri" charset="0"/>
              </a:defRPr>
            </a:lvl5pPr>
            <a:lvl6pPr marL="457200" indent="1828800" fontAlgn="base" hangingPunct="0">
              <a:spcBef>
                <a:spcPct val="0"/>
              </a:spcBef>
              <a:spcAft>
                <a:spcPct val="0"/>
              </a:spcAft>
              <a:defRPr>
                <a:solidFill>
                  <a:srgbClr val="000000"/>
                </a:solidFill>
                <a:latin typeface="Calibri" charset="0"/>
                <a:ea typeface="Calibri" charset="0"/>
                <a:cs typeface="Calibri" charset="0"/>
                <a:sym typeface="Calibri" charset="0"/>
              </a:defRPr>
            </a:lvl6pPr>
            <a:lvl7pPr marL="914400" indent="1828800" fontAlgn="base" hangingPunct="0">
              <a:spcBef>
                <a:spcPct val="0"/>
              </a:spcBef>
              <a:spcAft>
                <a:spcPct val="0"/>
              </a:spcAft>
              <a:defRPr>
                <a:solidFill>
                  <a:srgbClr val="000000"/>
                </a:solidFill>
                <a:latin typeface="Calibri" charset="0"/>
                <a:ea typeface="Calibri" charset="0"/>
                <a:cs typeface="Calibri" charset="0"/>
                <a:sym typeface="Calibri" charset="0"/>
              </a:defRPr>
            </a:lvl7pPr>
            <a:lvl8pPr marL="1371600" indent="1828800" fontAlgn="base" hangingPunct="0">
              <a:spcBef>
                <a:spcPct val="0"/>
              </a:spcBef>
              <a:spcAft>
                <a:spcPct val="0"/>
              </a:spcAft>
              <a:defRPr>
                <a:solidFill>
                  <a:srgbClr val="000000"/>
                </a:solidFill>
                <a:latin typeface="Calibri" charset="0"/>
                <a:ea typeface="Calibri" charset="0"/>
                <a:cs typeface="Calibri" charset="0"/>
                <a:sym typeface="Calibri" charset="0"/>
              </a:defRPr>
            </a:lvl8pPr>
            <a:lvl9pPr marL="1828800" indent="1828800" fontAlgn="base" hangingPunct="0">
              <a:spcBef>
                <a:spcPct val="0"/>
              </a:spcBef>
              <a:spcAft>
                <a:spcPct val="0"/>
              </a:spcAft>
              <a:defRPr>
                <a:solidFill>
                  <a:srgbClr val="000000"/>
                </a:solidFill>
                <a:latin typeface="Calibri" charset="0"/>
                <a:ea typeface="Calibri" charset="0"/>
                <a:cs typeface="Calibri" charset="0"/>
                <a:sym typeface="Calibri" charset="0"/>
              </a:defRPr>
            </a:lvl9pPr>
          </a:lstStyle>
          <a:p>
            <a:pPr eaLnBrk="1">
              <a:lnSpc>
                <a:spcPct val="150000"/>
              </a:lnSpc>
              <a:buSzPct val="100000"/>
              <a:buFont typeface="Arial" charset="0"/>
              <a:buChar char="•"/>
              <a:defRPr/>
            </a:pPr>
            <a:r>
              <a:rPr lang="en-US" altLang="en-US" sz="2400" dirty="0" err="1" smtClean="0"/>
              <a:t>Mehr</a:t>
            </a:r>
            <a:r>
              <a:rPr lang="en-US" altLang="en-US" sz="2400" dirty="0" smtClean="0"/>
              <a:t> </a:t>
            </a:r>
            <a:r>
              <a:rPr lang="en-US" altLang="en-US" sz="2400" dirty="0" err="1" smtClean="0"/>
              <a:t>als</a:t>
            </a:r>
            <a:r>
              <a:rPr lang="en-US" altLang="en-US" sz="2400" dirty="0" smtClean="0"/>
              <a:t> 500 </a:t>
            </a:r>
            <a:r>
              <a:rPr lang="en-US" altLang="en-US" sz="2400" dirty="0" err="1" smtClean="0"/>
              <a:t>Millionen</a:t>
            </a:r>
            <a:r>
              <a:rPr lang="en-US" altLang="en-US" sz="2400" dirty="0" smtClean="0"/>
              <a:t> </a:t>
            </a:r>
            <a:r>
              <a:rPr lang="en-US" altLang="en-US" sz="2400" dirty="0" err="1" smtClean="0"/>
              <a:t>Nutzer</a:t>
            </a:r>
            <a:r>
              <a:rPr lang="en-US" altLang="en-US" sz="2400" dirty="0" smtClean="0"/>
              <a:t> </a:t>
            </a:r>
            <a:r>
              <a:rPr lang="en-US" altLang="en-US" sz="2400" dirty="0" err="1" smtClean="0"/>
              <a:t>weltweit</a:t>
            </a:r>
            <a:endParaRPr lang="en-US" altLang="en-US" sz="2400" dirty="0"/>
          </a:p>
          <a:p>
            <a:pPr eaLnBrk="1">
              <a:lnSpc>
                <a:spcPct val="150000"/>
              </a:lnSpc>
              <a:buSzPct val="100000"/>
              <a:buFont typeface="Arial" charset="0"/>
              <a:buChar char="•"/>
              <a:defRPr/>
            </a:pPr>
            <a:r>
              <a:rPr lang="en-US" altLang="en-US" sz="2400" dirty="0" smtClean="0"/>
              <a:t>60 % </a:t>
            </a:r>
            <a:r>
              <a:rPr lang="en-US" altLang="en-US" sz="2400" dirty="0" err="1" smtClean="0"/>
              <a:t>der</a:t>
            </a:r>
            <a:r>
              <a:rPr lang="en-US" altLang="en-US" sz="2400" dirty="0" smtClean="0"/>
              <a:t> </a:t>
            </a:r>
            <a:r>
              <a:rPr lang="en-US" altLang="en-US" sz="2400" dirty="0" err="1" smtClean="0"/>
              <a:t>Nutzer</a:t>
            </a:r>
            <a:r>
              <a:rPr lang="en-US" altLang="en-US" sz="2400" dirty="0" smtClean="0"/>
              <a:t> </a:t>
            </a:r>
            <a:r>
              <a:rPr lang="en-US" altLang="en-US" sz="2400" dirty="0" err="1" smtClean="0"/>
              <a:t>öffnen</a:t>
            </a:r>
            <a:r>
              <a:rPr lang="en-US" altLang="en-US" sz="2400" dirty="0" smtClean="0"/>
              <a:t> </a:t>
            </a:r>
            <a:r>
              <a:rPr lang="en-US" altLang="en-US" sz="2400" dirty="0" err="1" smtClean="0"/>
              <a:t>diese</a:t>
            </a:r>
            <a:r>
              <a:rPr lang="en-US" altLang="en-US" sz="2400" dirty="0" smtClean="0"/>
              <a:t> App </a:t>
            </a:r>
            <a:r>
              <a:rPr lang="en-US" altLang="en-US" sz="2400" dirty="0" err="1" smtClean="0"/>
              <a:t>täglich</a:t>
            </a:r>
            <a:endParaRPr lang="en-US" altLang="en-US" sz="2400" dirty="0"/>
          </a:p>
          <a:p>
            <a:pPr eaLnBrk="1">
              <a:lnSpc>
                <a:spcPct val="150000"/>
              </a:lnSpc>
              <a:buSzPct val="100000"/>
              <a:buFont typeface="Arial" charset="0"/>
              <a:buChar char="•"/>
              <a:defRPr/>
            </a:pPr>
            <a:r>
              <a:rPr lang="en-US" altLang="en-US" sz="2400" dirty="0" err="1" smtClean="0"/>
              <a:t>Mehr</a:t>
            </a:r>
            <a:r>
              <a:rPr lang="en-US" altLang="en-US" sz="2400" dirty="0" smtClean="0"/>
              <a:t> </a:t>
            </a:r>
            <a:r>
              <a:rPr lang="en-US" altLang="en-US" sz="2400" dirty="0" err="1" smtClean="0"/>
              <a:t>weibliche</a:t>
            </a:r>
            <a:r>
              <a:rPr lang="en-US" altLang="en-US" sz="2400" dirty="0" smtClean="0"/>
              <a:t> </a:t>
            </a:r>
            <a:r>
              <a:rPr lang="en-US" altLang="en-US" sz="2400" dirty="0" err="1" smtClean="0"/>
              <a:t>Nutzer</a:t>
            </a:r>
            <a:r>
              <a:rPr lang="en-US" altLang="en-US" sz="2400" dirty="0" smtClean="0"/>
              <a:t> </a:t>
            </a:r>
            <a:r>
              <a:rPr lang="en-US" altLang="en-US" sz="2400" dirty="0" err="1" smtClean="0"/>
              <a:t>als</a:t>
            </a:r>
            <a:r>
              <a:rPr lang="en-US" altLang="en-US" sz="2400" dirty="0" smtClean="0"/>
              <a:t> </a:t>
            </a:r>
            <a:r>
              <a:rPr lang="en-US" altLang="en-US" sz="2400" dirty="0" err="1" smtClean="0"/>
              <a:t>männliche</a:t>
            </a:r>
            <a:endParaRPr lang="en-US" altLang="en-US" sz="2400" dirty="0"/>
          </a:p>
          <a:p>
            <a:pPr eaLnBrk="1">
              <a:lnSpc>
                <a:spcPct val="150000"/>
              </a:lnSpc>
              <a:buSzPct val="100000"/>
              <a:buFont typeface="Arial" charset="0"/>
              <a:buChar char="•"/>
              <a:defRPr/>
            </a:pPr>
            <a:r>
              <a:rPr lang="en-US" altLang="en-US" sz="2400" dirty="0"/>
              <a:t>90 </a:t>
            </a:r>
            <a:r>
              <a:rPr lang="en-US" altLang="en-US" sz="2400" dirty="0" err="1" smtClean="0"/>
              <a:t>Prozent</a:t>
            </a:r>
            <a:r>
              <a:rPr lang="en-US" altLang="en-US" sz="2400" dirty="0" smtClean="0"/>
              <a:t> </a:t>
            </a:r>
            <a:r>
              <a:rPr lang="en-US" altLang="en-US" sz="2400" dirty="0" err="1" smtClean="0"/>
              <a:t>der</a:t>
            </a:r>
            <a:r>
              <a:rPr lang="en-US" altLang="en-US" sz="2400" dirty="0" smtClean="0"/>
              <a:t> </a:t>
            </a:r>
            <a:r>
              <a:rPr lang="en-US" altLang="en-US" sz="2400" dirty="0" err="1" smtClean="0"/>
              <a:t>Instagram-Nutzer</a:t>
            </a:r>
            <a:r>
              <a:rPr lang="en-US" altLang="en-US" sz="2400" dirty="0" smtClean="0"/>
              <a:t> </a:t>
            </a:r>
            <a:r>
              <a:rPr lang="en-US" altLang="en-US" sz="2400" dirty="0" err="1" smtClean="0"/>
              <a:t>sind</a:t>
            </a:r>
            <a:r>
              <a:rPr lang="en-US" altLang="en-US" sz="2400" dirty="0" smtClean="0"/>
              <a:t> </a:t>
            </a:r>
            <a:r>
              <a:rPr lang="en-US" altLang="en-US" sz="2400" dirty="0" err="1" smtClean="0"/>
              <a:t>unter</a:t>
            </a:r>
            <a:r>
              <a:rPr lang="en-US" altLang="en-US" sz="2400" dirty="0" smtClean="0"/>
              <a:t> 35</a:t>
            </a:r>
            <a:endParaRPr lang="en-US" altLang="en-US" sz="2400" dirty="0"/>
          </a:p>
          <a:p>
            <a:pPr eaLnBrk="1">
              <a:lnSpc>
                <a:spcPct val="150000"/>
              </a:lnSpc>
              <a:buSzPct val="100000"/>
              <a:buFont typeface="Arial" charset="0"/>
              <a:buChar char="•"/>
              <a:defRPr/>
            </a:pPr>
            <a:r>
              <a:rPr lang="en-US" altLang="en-US" sz="2400" dirty="0" smtClean="0"/>
              <a:t>Die </a:t>
            </a:r>
            <a:r>
              <a:rPr lang="en-US" altLang="en-US" sz="2400" dirty="0" err="1" smtClean="0"/>
              <a:t>Marke</a:t>
            </a:r>
            <a:r>
              <a:rPr lang="en-US" altLang="en-US" sz="2400" dirty="0" smtClean="0"/>
              <a:t> </a:t>
            </a:r>
            <a:r>
              <a:rPr lang="en-US" altLang="en-US" sz="2400" dirty="0" err="1" smtClean="0"/>
              <a:t>mit</a:t>
            </a:r>
            <a:r>
              <a:rPr lang="en-US" altLang="en-US" sz="2400" dirty="0" smtClean="0"/>
              <a:t> den </a:t>
            </a:r>
            <a:r>
              <a:rPr lang="en-US" altLang="en-US" sz="2400" dirty="0" err="1" smtClean="0"/>
              <a:t>meisten</a:t>
            </a:r>
            <a:r>
              <a:rPr lang="en-US" altLang="en-US" sz="2400" dirty="0" smtClean="0"/>
              <a:t> </a:t>
            </a:r>
            <a:r>
              <a:rPr lang="en-US" altLang="en-US" sz="2400" dirty="0" err="1" smtClean="0"/>
              <a:t>Followern</a:t>
            </a:r>
            <a:r>
              <a:rPr lang="en-US" altLang="en-US" sz="2400" dirty="0" smtClean="0"/>
              <a:t> </a:t>
            </a:r>
            <a:r>
              <a:rPr lang="en-US" altLang="en-US" sz="2400" dirty="0" err="1" smtClean="0"/>
              <a:t>ist</a:t>
            </a:r>
            <a:r>
              <a:rPr lang="en-US" altLang="en-US" sz="2400" dirty="0" smtClean="0"/>
              <a:t> National </a:t>
            </a:r>
            <a:r>
              <a:rPr lang="en-US" altLang="en-US" sz="2400" dirty="0"/>
              <a:t>Geographic, </a:t>
            </a:r>
            <a:r>
              <a:rPr lang="en-US" altLang="en-US" sz="2400" dirty="0" smtClean="0"/>
              <a:t> </a:t>
            </a:r>
            <a:r>
              <a:rPr lang="en-US" altLang="en-US" sz="2400" dirty="0" err="1" smtClean="0"/>
              <a:t>mit</a:t>
            </a:r>
            <a:r>
              <a:rPr lang="en-US" altLang="en-US" sz="2400" dirty="0"/>
              <a:t> </a:t>
            </a:r>
            <a:r>
              <a:rPr lang="en-US" altLang="en-US" sz="2400" dirty="0" smtClean="0"/>
              <a:t>48,4 Mio. </a:t>
            </a:r>
            <a:r>
              <a:rPr lang="en-US" altLang="en-US" sz="2400" dirty="0" err="1" smtClean="0"/>
              <a:t>Followern</a:t>
            </a:r>
            <a:endParaRPr lang="en-US" altLang="en-US" sz="2400" dirty="0"/>
          </a:p>
          <a:p>
            <a:pPr eaLnBrk="1">
              <a:lnSpc>
                <a:spcPct val="150000"/>
              </a:lnSpc>
              <a:buSzPct val="100000"/>
              <a:buFont typeface="Arial" charset="0"/>
              <a:buChar char="•"/>
              <a:defRPr/>
            </a:pPr>
            <a:r>
              <a:rPr lang="en-US" altLang="en-US" sz="2400" dirty="0" smtClean="0"/>
              <a:t>48,8 % </a:t>
            </a:r>
            <a:r>
              <a:rPr lang="en-US" altLang="en-US" sz="2400" dirty="0" err="1" smtClean="0"/>
              <a:t>aller</a:t>
            </a:r>
            <a:r>
              <a:rPr lang="en-US" altLang="en-US" sz="2400" dirty="0" smtClean="0"/>
              <a:t> </a:t>
            </a:r>
            <a:r>
              <a:rPr lang="en-US" altLang="en-US" sz="2400" dirty="0" err="1" smtClean="0"/>
              <a:t>Marken</a:t>
            </a:r>
            <a:r>
              <a:rPr lang="en-US" altLang="en-US" sz="2400" dirty="0" smtClean="0"/>
              <a:t> </a:t>
            </a:r>
            <a:r>
              <a:rPr lang="en-US" altLang="en-US" sz="2400" dirty="0" err="1" smtClean="0"/>
              <a:t>sind</a:t>
            </a:r>
            <a:r>
              <a:rPr lang="en-US" altLang="en-US" sz="2400" dirty="0" smtClean="0"/>
              <a:t> auf </a:t>
            </a:r>
            <a:r>
              <a:rPr lang="en-US" altLang="en-US" sz="2400" dirty="0" err="1" smtClean="0"/>
              <a:t>Instagram</a:t>
            </a:r>
            <a:r>
              <a:rPr lang="en-US" altLang="en-US" sz="2400" dirty="0"/>
              <a:t>. </a:t>
            </a:r>
            <a:r>
              <a:rPr lang="en-US" altLang="en-US" sz="2400" dirty="0" err="1" smtClean="0"/>
              <a:t>Bis</a:t>
            </a:r>
            <a:r>
              <a:rPr lang="en-US" altLang="en-US" sz="2400" dirty="0" smtClean="0"/>
              <a:t> 2017 </a:t>
            </a:r>
            <a:r>
              <a:rPr lang="en-US" altLang="en-US" sz="2400" dirty="0" err="1" smtClean="0"/>
              <a:t>soll</a:t>
            </a:r>
            <a:r>
              <a:rPr lang="en-US" altLang="en-US" sz="2400" dirty="0" smtClean="0"/>
              <a:t> </a:t>
            </a:r>
            <a:r>
              <a:rPr lang="en-US" altLang="en-US" sz="2400" dirty="0" err="1" smtClean="0"/>
              <a:t>diese</a:t>
            </a:r>
            <a:r>
              <a:rPr lang="en-US" altLang="en-US" sz="2400" dirty="0" smtClean="0"/>
              <a:t> </a:t>
            </a:r>
            <a:r>
              <a:rPr lang="en-US" altLang="en-US" sz="2400" dirty="0" err="1" smtClean="0"/>
              <a:t>Ziffer</a:t>
            </a:r>
            <a:r>
              <a:rPr lang="en-US" altLang="en-US" sz="2400" dirty="0" smtClean="0"/>
              <a:t> auf 70,7% </a:t>
            </a:r>
            <a:r>
              <a:rPr lang="en-US" altLang="en-US" sz="2400" dirty="0" err="1" smtClean="0"/>
              <a:t>ansteigen</a:t>
            </a:r>
            <a:endParaRPr lang="en-US" altLang="en-US" sz="2400" dirty="0"/>
          </a:p>
        </p:txBody>
      </p:sp>
      <p:sp>
        <p:nvSpPr>
          <p:cNvPr id="25604" name="Rectangle 4" descr="TextBox 8"/>
          <p:cNvSpPr>
            <a:spLocks/>
          </p:cNvSpPr>
          <p:nvPr/>
        </p:nvSpPr>
        <p:spPr bwMode="auto">
          <a:xfrm>
            <a:off x="0" y="19844"/>
            <a:ext cx="2039938" cy="584775"/>
          </a:xfrm>
          <a:prstGeom prst="rect">
            <a:avLst/>
          </a:pr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n-US" altLang="en-US" sz="3200" smtClean="0">
                <a:solidFill>
                  <a:srgbClr val="FFFFFF"/>
                </a:solidFill>
                <a:latin typeface="Passion One Bold" charset="0"/>
                <a:ea typeface="Passion One Bold" charset="0"/>
                <a:cs typeface="Passion One Bold" charset="0"/>
                <a:sym typeface="Passion One Bold" charset="0"/>
              </a:rPr>
              <a:t>WER</a:t>
            </a:r>
            <a:endParaRPr lang="en-US" altLang="en-US" sz="3200">
              <a:solidFill>
                <a:srgbClr val="FFFFFF"/>
              </a:solidFill>
              <a:latin typeface="Passion One Bold" charset="0"/>
              <a:ea typeface="Passion One Bold" charset="0"/>
              <a:cs typeface="Passion One Bold" charset="0"/>
              <a:sym typeface="Passion One Bold" charset="0"/>
            </a:endParaRPr>
          </a:p>
        </p:txBody>
      </p:sp>
    </p:spTree>
    <p:extLst>
      <p:ext uri="{BB962C8B-B14F-4D97-AF65-F5344CB8AC3E}">
        <p14:creationId xmlns:p14="http://schemas.microsoft.com/office/powerpoint/2010/main" xmlns="" val="424974506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descr="Rectangle 4"/>
          <p:cNvSpPr>
            <a:spLocks/>
          </p:cNvSpPr>
          <p:nvPr/>
        </p:nvSpPr>
        <p:spPr bwMode="auto">
          <a:xfrm>
            <a:off x="0" y="-15875"/>
            <a:ext cx="12192000" cy="6856413"/>
          </a:xfrm>
          <a:prstGeom prst="rect">
            <a:avLst/>
          </a:prstGeom>
          <a:solidFill>
            <a:srgbClr val="FA8742"/>
          </a:solidFill>
          <a:ln w="12700" cap="flat" cmpd="sng">
            <a:solidFill>
              <a:srgbClr val="42719B"/>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nchor="ct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endParaRPr lang="en-US" altLang="en-US">
              <a:solidFill>
                <a:srgbClr val="FFFFFF"/>
              </a:solidFill>
            </a:endParaRPr>
          </a:p>
        </p:txBody>
      </p:sp>
      <p:pic>
        <p:nvPicPr>
          <p:cNvPr id="27650" name="Picture 2" descr="Picture 2"/>
          <p:cNvPicPr>
            <a:picLocks noChangeAspect="1"/>
          </p:cNvPicPr>
          <p:nvPr/>
        </p:nvPicPr>
        <p:blipFill>
          <a:blip r:embed="rId3"/>
          <a:srcRect/>
          <a:stretch>
            <a:fillRect/>
          </a:stretch>
        </p:blipFill>
        <p:spPr bwMode="auto">
          <a:xfrm>
            <a:off x="0" y="-15875"/>
            <a:ext cx="5489575" cy="68564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7651" name="Rectangle 3" descr="TextBox 5"/>
          <p:cNvSpPr>
            <a:spLocks/>
          </p:cNvSpPr>
          <p:nvPr/>
        </p:nvSpPr>
        <p:spPr bwMode="auto">
          <a:xfrm>
            <a:off x="0" y="0"/>
            <a:ext cx="2039938" cy="584775"/>
          </a:xfrm>
          <a:prstGeom prst="rect">
            <a:avLst/>
          </a:pr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n-US" altLang="en-US" sz="3200" smtClean="0">
                <a:solidFill>
                  <a:srgbClr val="FFFFFF"/>
                </a:solidFill>
                <a:latin typeface="Passion One Bold" charset="0"/>
                <a:ea typeface="Passion One Bold" charset="0"/>
                <a:cs typeface="Passion One Bold" charset="0"/>
                <a:sym typeface="Passion One Bold" charset="0"/>
              </a:rPr>
              <a:t>WIE</a:t>
            </a:r>
            <a:endParaRPr lang="en-US" altLang="en-US" sz="3200">
              <a:solidFill>
                <a:srgbClr val="FFFFFF"/>
              </a:solidFill>
              <a:latin typeface="Passion One Bold" charset="0"/>
              <a:ea typeface="Passion One Bold" charset="0"/>
              <a:cs typeface="Passion One Bold" charset="0"/>
              <a:sym typeface="Passion One Bold" charset="0"/>
            </a:endParaRPr>
          </a:p>
        </p:txBody>
      </p:sp>
      <p:sp>
        <p:nvSpPr>
          <p:cNvPr id="27652" name="Rectangle 4" descr="Rectangle 7"/>
          <p:cNvSpPr>
            <a:spLocks/>
          </p:cNvSpPr>
          <p:nvPr/>
        </p:nvSpPr>
        <p:spPr bwMode="auto">
          <a:xfrm>
            <a:off x="6400800" y="584200"/>
            <a:ext cx="5208588" cy="32205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spAutoFit/>
          </a:bodyPr>
          <a:lstStyle>
            <a:lvl1pPr marL="342900" indent="-342900">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eaLnBrk="1">
              <a:lnSpc>
                <a:spcPct val="300000"/>
              </a:lnSpc>
              <a:buSzPct val="100000"/>
              <a:buFontTx/>
              <a:buAutoNum type="arabicParenR"/>
              <a:defRPr/>
            </a:pPr>
            <a:r>
              <a:rPr lang="en-US" altLang="en-US" sz="2400" dirty="0" err="1" smtClean="0"/>
              <a:t>Schreiben</a:t>
            </a:r>
            <a:r>
              <a:rPr lang="en-US" altLang="en-US" sz="2400" dirty="0" smtClean="0"/>
              <a:t> </a:t>
            </a:r>
            <a:r>
              <a:rPr lang="en-US" altLang="en-US" sz="2400" dirty="0" err="1" smtClean="0"/>
              <a:t>Sie</a:t>
            </a:r>
            <a:r>
              <a:rPr lang="en-US" altLang="en-US" sz="2400" dirty="0" smtClean="0"/>
              <a:t> </a:t>
            </a:r>
            <a:r>
              <a:rPr lang="en-US" altLang="en-US" sz="2400" dirty="0" err="1" smtClean="0"/>
              <a:t>tolle</a:t>
            </a:r>
            <a:r>
              <a:rPr lang="en-US" altLang="en-US" sz="2400" dirty="0" smtClean="0"/>
              <a:t> </a:t>
            </a:r>
            <a:r>
              <a:rPr lang="en-US" altLang="en-US" sz="2400" dirty="0" err="1" smtClean="0"/>
              <a:t>Untertitel</a:t>
            </a:r>
            <a:r>
              <a:rPr lang="en-US" altLang="en-US" sz="2400" dirty="0" smtClean="0"/>
              <a:t>.</a:t>
            </a:r>
            <a:endParaRPr lang="en-US" altLang="en-US" sz="2400" dirty="0"/>
          </a:p>
          <a:p>
            <a:pPr eaLnBrk="1">
              <a:lnSpc>
                <a:spcPct val="300000"/>
              </a:lnSpc>
              <a:buSzPct val="100000"/>
              <a:buFontTx/>
              <a:buAutoNum type="arabicParenR"/>
              <a:defRPr/>
            </a:pPr>
            <a:r>
              <a:rPr lang="en-US" altLang="en-US" sz="2400" dirty="0" err="1" smtClean="0"/>
              <a:t>Nutzen</a:t>
            </a:r>
            <a:r>
              <a:rPr lang="en-US" altLang="en-US" sz="2400" dirty="0" smtClean="0"/>
              <a:t> </a:t>
            </a:r>
            <a:r>
              <a:rPr lang="en-US" altLang="en-US" sz="2400" dirty="0" err="1" smtClean="0"/>
              <a:t>Sie</a:t>
            </a:r>
            <a:r>
              <a:rPr lang="en-US" altLang="en-US" sz="2400" dirty="0" smtClean="0"/>
              <a:t> die </a:t>
            </a:r>
            <a:r>
              <a:rPr lang="en-US" altLang="en-US" sz="2400" dirty="0" err="1" smtClean="0"/>
              <a:t>richtigen</a:t>
            </a:r>
            <a:r>
              <a:rPr lang="en-US" altLang="en-US" sz="2400" dirty="0" smtClean="0"/>
              <a:t> </a:t>
            </a:r>
            <a:r>
              <a:rPr lang="en-US" altLang="en-US" sz="2400" dirty="0" err="1" smtClean="0"/>
              <a:t>Hashtags</a:t>
            </a:r>
            <a:r>
              <a:rPr lang="en-US" altLang="en-US" sz="2400" dirty="0"/>
              <a:t>.</a:t>
            </a:r>
          </a:p>
          <a:p>
            <a:pPr eaLnBrk="1">
              <a:lnSpc>
                <a:spcPct val="300000"/>
              </a:lnSpc>
              <a:buSzPct val="100000"/>
              <a:buFontTx/>
              <a:buAutoNum type="arabicParenR"/>
              <a:defRPr/>
            </a:pPr>
            <a:r>
              <a:rPr lang="en-US" altLang="en-US" sz="2400" dirty="0" err="1" smtClean="0"/>
              <a:t>Posten</a:t>
            </a:r>
            <a:r>
              <a:rPr lang="en-US" altLang="en-US" sz="2400" dirty="0" smtClean="0"/>
              <a:t> </a:t>
            </a:r>
            <a:r>
              <a:rPr lang="en-US" altLang="en-US" sz="2400" dirty="0" err="1" smtClean="0"/>
              <a:t>Sie</a:t>
            </a:r>
            <a:r>
              <a:rPr lang="en-US" altLang="en-US" sz="2400" dirty="0" smtClean="0"/>
              <a:t> </a:t>
            </a:r>
            <a:r>
              <a:rPr lang="en-US" altLang="en-US" sz="2400" dirty="0" err="1" smtClean="0"/>
              <a:t>hochwertige</a:t>
            </a:r>
            <a:r>
              <a:rPr lang="en-US" altLang="en-US" sz="2400" dirty="0" smtClean="0"/>
              <a:t> </a:t>
            </a:r>
            <a:r>
              <a:rPr lang="en-US" altLang="en-US" sz="2400" dirty="0" err="1" smtClean="0"/>
              <a:t>Inhalte</a:t>
            </a:r>
            <a:r>
              <a:rPr lang="en-US" altLang="en-US" sz="2400" dirty="0" smtClean="0"/>
              <a:t>.</a:t>
            </a:r>
            <a:endParaRPr lang="en-US" altLang="en-US" sz="2400" dirty="0"/>
          </a:p>
        </p:txBody>
      </p:sp>
    </p:spTree>
    <p:extLst>
      <p:ext uri="{BB962C8B-B14F-4D97-AF65-F5344CB8AC3E}">
        <p14:creationId xmlns:p14="http://schemas.microsoft.com/office/powerpoint/2010/main" xmlns="" val="14135481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descr="Rectangle 4"/>
          <p:cNvSpPr>
            <a:spLocks/>
          </p:cNvSpPr>
          <p:nvPr/>
        </p:nvSpPr>
        <p:spPr bwMode="auto">
          <a:xfrm>
            <a:off x="-1587" y="-15875"/>
            <a:ext cx="12192000" cy="6856413"/>
          </a:xfrm>
          <a:prstGeom prst="rect">
            <a:avLst/>
          </a:prstGeom>
          <a:solidFill>
            <a:srgbClr val="FA8742"/>
          </a:solidFill>
          <a:ln w="12700" cap="flat" cmpd="sng">
            <a:solidFill>
              <a:srgbClr val="42719B"/>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nchor="ct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endParaRPr lang="en-US" altLang="en-US">
              <a:solidFill>
                <a:srgbClr val="FFFFFF"/>
              </a:solidFill>
            </a:endParaRPr>
          </a:p>
        </p:txBody>
      </p:sp>
      <p:pic>
        <p:nvPicPr>
          <p:cNvPr id="29698" name="Picture 2" descr="Picture 1"/>
          <p:cNvPicPr>
            <a:picLocks noChangeAspect="1"/>
          </p:cNvPicPr>
          <p:nvPr/>
        </p:nvPicPr>
        <p:blipFill>
          <a:blip r:embed="rId3"/>
          <a:srcRect/>
          <a:stretch>
            <a:fillRect/>
          </a:stretch>
        </p:blipFill>
        <p:spPr bwMode="auto">
          <a:xfrm>
            <a:off x="5178425" y="331788"/>
            <a:ext cx="1908175" cy="190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9699" name="Rectangle 3" descr="TextBox 8"/>
          <p:cNvSpPr>
            <a:spLocks/>
          </p:cNvSpPr>
          <p:nvPr/>
        </p:nvSpPr>
        <p:spPr bwMode="auto">
          <a:xfrm>
            <a:off x="0" y="0"/>
            <a:ext cx="2039938" cy="584775"/>
          </a:xfrm>
          <a:prstGeom prst="rect">
            <a:avLst/>
          </a:pr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n-US" altLang="en-US" sz="3200" smtClean="0">
                <a:solidFill>
                  <a:srgbClr val="FFFFFF"/>
                </a:solidFill>
                <a:latin typeface="Passion One Bold" charset="0"/>
                <a:ea typeface="Passion One Bold" charset="0"/>
                <a:cs typeface="Passion One Bold" charset="0"/>
                <a:sym typeface="Passion One Bold" charset="0"/>
              </a:rPr>
              <a:t>WIE</a:t>
            </a:r>
            <a:endParaRPr lang="en-US" altLang="en-US" sz="3200">
              <a:solidFill>
                <a:srgbClr val="FFFFFF"/>
              </a:solidFill>
              <a:latin typeface="Passion One Bold" charset="0"/>
              <a:ea typeface="Passion One Bold" charset="0"/>
              <a:cs typeface="Passion One Bold" charset="0"/>
              <a:sym typeface="Passion One Bold" charset="0"/>
            </a:endParaRPr>
          </a:p>
        </p:txBody>
      </p:sp>
      <p:sp>
        <p:nvSpPr>
          <p:cNvPr id="29700" name="Rectangle 4" descr="Rectangle 5"/>
          <p:cNvSpPr>
            <a:spLocks/>
          </p:cNvSpPr>
          <p:nvPr/>
        </p:nvSpPr>
        <p:spPr bwMode="auto">
          <a:xfrm>
            <a:off x="327025" y="4864100"/>
            <a:ext cx="3028778"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45720" rIns="45720">
            <a:spAutoFit/>
          </a:bodyPr>
          <a:lstStyle/>
          <a:p>
            <a:pPr eaLnBrk="1">
              <a:defRPr/>
            </a:pPr>
            <a:r>
              <a:rPr lang="en-US" altLang="en-US" sz="2400">
                <a:latin typeface="Calibri" charset="0"/>
                <a:cs typeface="Calibri" charset="0"/>
                <a:sym typeface="Calibri" charset="0"/>
              </a:rPr>
              <a:t>1) </a:t>
            </a:r>
            <a:r>
              <a:rPr lang="en-US" altLang="en-US" sz="2400" smtClean="0">
                <a:latin typeface="Calibri" charset="0"/>
                <a:cs typeface="Calibri" charset="0"/>
                <a:sym typeface="Calibri" charset="0"/>
              </a:rPr>
              <a:t>Einen Post promoten</a:t>
            </a:r>
            <a:endParaRPr lang="en-US" altLang="en-US" sz="2400">
              <a:latin typeface="Calibri" charset="0"/>
              <a:cs typeface="Calibri" charset="0"/>
              <a:sym typeface="Calibri" charset="0"/>
            </a:endParaRPr>
          </a:p>
        </p:txBody>
      </p:sp>
      <p:sp>
        <p:nvSpPr>
          <p:cNvPr id="29701" name="Rectangle 5" descr="Rectangle 7"/>
          <p:cNvSpPr>
            <a:spLocks/>
          </p:cNvSpPr>
          <p:nvPr/>
        </p:nvSpPr>
        <p:spPr bwMode="auto">
          <a:xfrm>
            <a:off x="5065713" y="6165850"/>
            <a:ext cx="5354479"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45720" rIns="45720">
            <a:spAutoFit/>
          </a:bodyPr>
          <a:lstStyle/>
          <a:p>
            <a:pPr eaLnBrk="1">
              <a:defRPr/>
            </a:pPr>
            <a:r>
              <a:rPr lang="en-US" altLang="en-US" sz="2400">
                <a:latin typeface="Calibri" charset="0"/>
                <a:cs typeface="Calibri" charset="0"/>
                <a:sym typeface="Calibri" charset="0"/>
              </a:rPr>
              <a:t>2) </a:t>
            </a:r>
            <a:r>
              <a:rPr lang="en-US" altLang="en-US" sz="2400" smtClean="0">
                <a:latin typeface="Calibri" charset="0"/>
                <a:cs typeface="Calibri" charset="0"/>
                <a:sym typeface="Calibri" charset="0"/>
              </a:rPr>
              <a:t>Facebook  Marketing werkzeuge nutzen</a:t>
            </a:r>
            <a:endParaRPr lang="en-US" altLang="en-US" sz="2400">
              <a:latin typeface="Calibri" charset="0"/>
              <a:cs typeface="Calibri" charset="0"/>
              <a:sym typeface="Calibri" charset="0"/>
            </a:endParaRPr>
          </a:p>
        </p:txBody>
      </p:sp>
      <p:pic>
        <p:nvPicPr>
          <p:cNvPr id="29702" name="Picture 6" descr="Picture 2"/>
          <p:cNvPicPr>
            <a:picLocks noChangeAspect="1"/>
          </p:cNvPicPr>
          <p:nvPr/>
        </p:nvPicPr>
        <p:blipFill>
          <a:blip r:embed="rId4"/>
          <a:srcRect/>
          <a:stretch>
            <a:fillRect/>
          </a:stretch>
        </p:blipFill>
        <p:spPr bwMode="auto">
          <a:xfrm>
            <a:off x="73025" y="1920875"/>
            <a:ext cx="4862513" cy="2714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9703" name="Picture 7" descr="Picture 10"/>
          <p:cNvPicPr>
            <a:picLocks noChangeAspect="1"/>
          </p:cNvPicPr>
          <p:nvPr/>
        </p:nvPicPr>
        <p:blipFill>
          <a:blip r:embed="rId5"/>
          <a:srcRect/>
          <a:stretch>
            <a:fillRect/>
          </a:stretch>
        </p:blipFill>
        <p:spPr bwMode="auto">
          <a:xfrm>
            <a:off x="5103813" y="2589213"/>
            <a:ext cx="7086600" cy="32273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269956964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descr="Picture 4"/>
          <p:cNvPicPr>
            <a:picLocks noChangeAspect="1"/>
          </p:cNvPicPr>
          <p:nvPr/>
        </p:nvPicPr>
        <p:blipFill>
          <a:blip r:embed="rId3" cstate="print"/>
          <a:srcRect/>
          <a:stretch>
            <a:fillRect/>
          </a:stretch>
        </p:blipFill>
        <p:spPr bwMode="auto">
          <a:xfrm>
            <a:off x="4294188" y="0"/>
            <a:ext cx="3117850" cy="1558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9938" name="Picture 2" descr="Picture 3"/>
          <p:cNvPicPr>
            <a:picLocks noChangeAspect="1"/>
          </p:cNvPicPr>
          <p:nvPr/>
        </p:nvPicPr>
        <p:blipFill>
          <a:blip r:embed="rId4"/>
          <a:srcRect/>
          <a:stretch>
            <a:fillRect/>
          </a:stretch>
        </p:blipFill>
        <p:spPr bwMode="auto">
          <a:xfrm>
            <a:off x="2125663" y="1289050"/>
            <a:ext cx="7874000" cy="5029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413509440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Arbeitsprinzipien</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r>
              <a:rPr lang="en-US" dirty="0" err="1" smtClean="0">
                <a:latin typeface="Corbel" panose="020B0503020204020204" pitchFamily="34" charset="0"/>
              </a:rPr>
              <a:t>Wenig</a:t>
            </a:r>
            <a:r>
              <a:rPr lang="en-US" smtClean="0">
                <a:latin typeface="Corbel" panose="020B0503020204020204" pitchFamily="34" charset="0"/>
              </a:rPr>
              <a:t> Theorie – viel Praxis</a:t>
            </a:r>
            <a:endParaRPr lang="en-US">
              <a:latin typeface="Corbel" panose="020B0503020204020204" pitchFamily="34" charset="0"/>
            </a:endParaRPr>
          </a:p>
          <a:p>
            <a:r>
              <a:rPr lang="en-US">
                <a:latin typeface="Corbel" panose="020B0503020204020204" pitchFamily="34" charset="0"/>
              </a:rPr>
              <a:t>Learning by doing</a:t>
            </a:r>
          </a:p>
          <a:p>
            <a:r>
              <a:rPr lang="en-US" smtClean="0">
                <a:latin typeface="Corbel" panose="020B0503020204020204" pitchFamily="34" charset="0"/>
              </a:rPr>
              <a:t>Aus Erfolg und Mißerfolg lernen</a:t>
            </a:r>
            <a:endParaRPr lang="en-US">
              <a:latin typeface="Corbel" panose="020B0503020204020204" pitchFamily="34" charset="0"/>
            </a:endParaRPr>
          </a:p>
          <a:p>
            <a:r>
              <a:rPr lang="en-US" smtClean="0">
                <a:latin typeface="Corbel" panose="020B0503020204020204" pitchFamily="34" charset="0"/>
              </a:rPr>
              <a:t>Voneinander lernen</a:t>
            </a:r>
            <a:endParaRPr lang="en-US">
              <a:latin typeface="Corbel" panose="020B0503020204020204" pitchFamily="34" charset="0"/>
            </a:endParaRPr>
          </a:p>
          <a:p>
            <a:r>
              <a:rPr lang="en-US" smtClean="0">
                <a:latin typeface="Corbel" panose="020B0503020204020204" pitchFamily="34" charset="0"/>
              </a:rPr>
              <a:t>Sie sind bereits ein Experte!</a:t>
            </a:r>
            <a:endParaRPr lang="en-US">
              <a:latin typeface="Corbel" panose="020B0503020204020204" pitchFamily="34" charset="0"/>
            </a:endParaRPr>
          </a:p>
          <a:p>
            <a:endParaRPr lang="nl-NL">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4204589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descr="Picture 1"/>
          <p:cNvPicPr>
            <a:picLocks noChangeAspect="1"/>
          </p:cNvPicPr>
          <p:nvPr/>
        </p:nvPicPr>
        <p:blipFill>
          <a:blip r:embed="rId3"/>
          <a:srcRect/>
          <a:stretch>
            <a:fillRect/>
          </a:stretch>
        </p:blipFill>
        <p:spPr bwMode="auto">
          <a:xfrm>
            <a:off x="3757613" y="-1158875"/>
            <a:ext cx="4373562" cy="43703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4034" name="Picture 2" descr="Picture 2"/>
          <p:cNvPicPr>
            <a:picLocks noChangeAspect="1"/>
          </p:cNvPicPr>
          <p:nvPr/>
        </p:nvPicPr>
        <p:blipFill>
          <a:blip r:embed="rId4"/>
          <a:srcRect/>
          <a:stretch>
            <a:fillRect/>
          </a:stretch>
        </p:blipFill>
        <p:spPr bwMode="auto">
          <a:xfrm>
            <a:off x="2305050" y="1485900"/>
            <a:ext cx="7581900" cy="4660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4035" name="Rectangle 3" descr="TextBox 9"/>
          <p:cNvSpPr>
            <a:spLocks/>
          </p:cNvSpPr>
          <p:nvPr/>
        </p:nvSpPr>
        <p:spPr bwMode="auto">
          <a:xfrm>
            <a:off x="263525" y="5543550"/>
            <a:ext cx="4376738" cy="646331"/>
          </a:xfrm>
          <a:prstGeom prst="rect">
            <a:avLst/>
          </a:pr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n-US" altLang="en-US" smtClean="0">
                <a:solidFill>
                  <a:srgbClr val="F2F2F2"/>
                </a:solidFill>
                <a:latin typeface="Calibri" charset="0"/>
                <a:cs typeface="Calibri" charset="0"/>
                <a:sym typeface="Calibri" charset="0"/>
              </a:rPr>
              <a:t>“Das Beste bei tumblr ist, dass man anonym sein kann” </a:t>
            </a:r>
            <a:r>
              <a:rPr lang="en-US" altLang="en-US">
                <a:solidFill>
                  <a:srgbClr val="F2F2F2"/>
                </a:solidFill>
                <a:latin typeface="Calibri" charset="0"/>
                <a:cs typeface="Calibri" charset="0"/>
                <a:sym typeface="Calibri" charset="0"/>
              </a:rPr>
              <a:t>19, </a:t>
            </a:r>
            <a:r>
              <a:rPr lang="en-US" altLang="en-US" smtClean="0">
                <a:solidFill>
                  <a:srgbClr val="F2F2F2"/>
                </a:solidFill>
                <a:latin typeface="Calibri" charset="0"/>
                <a:cs typeface="Calibri" charset="0"/>
                <a:sym typeface="Calibri" charset="0"/>
              </a:rPr>
              <a:t>männlich</a:t>
            </a:r>
            <a:endParaRPr lang="en-US" altLang="en-US">
              <a:solidFill>
                <a:srgbClr val="F2F2F2"/>
              </a:solidFill>
              <a:latin typeface="Calibri" charset="0"/>
              <a:cs typeface="Calibri" charset="0"/>
              <a:sym typeface="Calibri" charset="0"/>
            </a:endParaRPr>
          </a:p>
        </p:txBody>
      </p:sp>
    </p:spTree>
    <p:extLst>
      <p:ext uri="{BB962C8B-B14F-4D97-AF65-F5344CB8AC3E}">
        <p14:creationId xmlns:p14="http://schemas.microsoft.com/office/powerpoint/2010/main" xmlns="" val="245236401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descr="Picture 4"/>
          <p:cNvPicPr>
            <a:picLocks noChangeAspect="1"/>
          </p:cNvPicPr>
          <p:nvPr/>
        </p:nvPicPr>
        <p:blipFill>
          <a:blip r:embed="rId3" cstate="print"/>
          <a:srcRect/>
          <a:stretch>
            <a:fillRect/>
          </a:stretch>
        </p:blipFill>
        <p:spPr bwMode="auto">
          <a:xfrm>
            <a:off x="9253538" y="1978025"/>
            <a:ext cx="1855787" cy="11398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6082" name="Picture 2" descr="Picture 5"/>
          <p:cNvPicPr>
            <a:picLocks noChangeAspect="1"/>
          </p:cNvPicPr>
          <p:nvPr/>
        </p:nvPicPr>
        <p:blipFill>
          <a:blip r:embed="rId4"/>
          <a:srcRect/>
          <a:stretch>
            <a:fillRect/>
          </a:stretch>
        </p:blipFill>
        <p:spPr bwMode="auto">
          <a:xfrm>
            <a:off x="820738" y="4025900"/>
            <a:ext cx="2330450" cy="1447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6083" name="Picture 3" descr="Picture 9"/>
          <p:cNvPicPr>
            <a:picLocks noChangeAspect="1"/>
          </p:cNvPicPr>
          <p:nvPr/>
        </p:nvPicPr>
        <p:blipFill>
          <a:blip r:embed="rId5" cstate="print"/>
          <a:srcRect/>
          <a:stretch>
            <a:fillRect/>
          </a:stretch>
        </p:blipFill>
        <p:spPr bwMode="auto">
          <a:xfrm>
            <a:off x="5043488" y="4749800"/>
            <a:ext cx="1911350" cy="56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6084" name="Picture 4" descr="Picture 7"/>
          <p:cNvPicPr>
            <a:picLocks noChangeAspect="1"/>
          </p:cNvPicPr>
          <p:nvPr/>
        </p:nvPicPr>
        <p:blipFill>
          <a:blip r:embed="rId6" cstate="print"/>
          <a:srcRect/>
          <a:stretch>
            <a:fillRect/>
          </a:stretch>
        </p:blipFill>
        <p:spPr bwMode="auto">
          <a:xfrm>
            <a:off x="971550" y="1978025"/>
            <a:ext cx="1773238" cy="1330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6085" name="Picture 5" descr="Picture 6"/>
          <p:cNvPicPr>
            <a:picLocks noChangeAspect="1"/>
          </p:cNvPicPr>
          <p:nvPr/>
        </p:nvPicPr>
        <p:blipFill>
          <a:blip r:embed="rId7" cstate="print"/>
          <a:srcRect/>
          <a:stretch>
            <a:fillRect/>
          </a:stretch>
        </p:blipFill>
        <p:spPr bwMode="auto">
          <a:xfrm>
            <a:off x="4822825" y="2146300"/>
            <a:ext cx="2352675" cy="803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6086" name="Rectangle 6" descr="TextBox 17"/>
          <p:cNvSpPr>
            <a:spLocks/>
          </p:cNvSpPr>
          <p:nvPr/>
        </p:nvSpPr>
        <p:spPr bwMode="auto">
          <a:xfrm>
            <a:off x="0" y="0"/>
            <a:ext cx="3716338" cy="1077218"/>
          </a:xfrm>
          <a:prstGeom prst="rect">
            <a:avLst/>
          </a:pr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n-US" altLang="en-US" sz="3200" smtClean="0">
                <a:solidFill>
                  <a:srgbClr val="FFFFFF"/>
                </a:solidFill>
                <a:latin typeface="Passion One Bold" charset="0"/>
                <a:ea typeface="Passion One Bold" charset="0"/>
                <a:cs typeface="Passion One Bold" charset="0"/>
                <a:sym typeface="Passion One Bold" charset="0"/>
              </a:rPr>
              <a:t>OFFENE NETZWERKE</a:t>
            </a:r>
            <a:endParaRPr lang="en-US" altLang="en-US" sz="3200">
              <a:solidFill>
                <a:srgbClr val="FFFFFF"/>
              </a:solidFill>
              <a:latin typeface="Passion One Bold" charset="0"/>
              <a:ea typeface="Passion One Bold" charset="0"/>
              <a:cs typeface="Passion One Bold" charset="0"/>
              <a:sym typeface="Passion One Bold" charset="0"/>
            </a:endParaRPr>
          </a:p>
        </p:txBody>
      </p:sp>
      <p:pic>
        <p:nvPicPr>
          <p:cNvPr id="46087" name="Picture 7" descr="Picture 1"/>
          <p:cNvPicPr>
            <a:picLocks noChangeAspect="1"/>
          </p:cNvPicPr>
          <p:nvPr/>
        </p:nvPicPr>
        <p:blipFill>
          <a:blip r:embed="rId8" cstate="print"/>
          <a:srcRect/>
          <a:stretch>
            <a:fillRect/>
          </a:stretch>
        </p:blipFill>
        <p:spPr bwMode="auto">
          <a:xfrm>
            <a:off x="9213850" y="4025900"/>
            <a:ext cx="1895475" cy="1893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137052863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Picture 3"/>
          <p:cNvPicPr>
            <a:picLocks noChangeAspect="1"/>
          </p:cNvPicPr>
          <p:nvPr/>
        </p:nvPicPr>
        <p:blipFill>
          <a:blip r:embed="rId3" cstate="print"/>
          <a:srcRect/>
          <a:stretch>
            <a:fillRect/>
          </a:stretch>
        </p:blipFill>
        <p:spPr bwMode="auto">
          <a:xfrm>
            <a:off x="500063" y="2901950"/>
            <a:ext cx="3216275" cy="952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8130" name="Picture 2" descr="Picture 4"/>
          <p:cNvPicPr>
            <a:picLocks noChangeAspect="1"/>
          </p:cNvPicPr>
          <p:nvPr/>
        </p:nvPicPr>
        <p:blipFill>
          <a:blip r:embed="rId4" cstate="print"/>
          <a:srcRect/>
          <a:stretch>
            <a:fillRect/>
          </a:stretch>
        </p:blipFill>
        <p:spPr bwMode="auto">
          <a:xfrm>
            <a:off x="4471988" y="2901950"/>
            <a:ext cx="2232025" cy="10810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8131" name="Picture 3" descr="Picture 5"/>
          <p:cNvPicPr>
            <a:picLocks noChangeAspect="1"/>
          </p:cNvPicPr>
          <p:nvPr/>
        </p:nvPicPr>
        <p:blipFill>
          <a:blip r:embed="rId5" cstate="print"/>
          <a:srcRect/>
          <a:stretch>
            <a:fillRect/>
          </a:stretch>
        </p:blipFill>
        <p:spPr bwMode="auto">
          <a:xfrm>
            <a:off x="6938963" y="2765425"/>
            <a:ext cx="2552700" cy="1435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8132" name="Picture 4" descr="Picture 6"/>
          <p:cNvPicPr>
            <a:picLocks noChangeAspect="1"/>
          </p:cNvPicPr>
          <p:nvPr/>
        </p:nvPicPr>
        <p:blipFill>
          <a:blip r:embed="rId6" cstate="print"/>
          <a:srcRect/>
          <a:stretch>
            <a:fillRect/>
          </a:stretch>
        </p:blipFill>
        <p:spPr bwMode="auto">
          <a:xfrm>
            <a:off x="9447213" y="2628900"/>
            <a:ext cx="2530475" cy="15001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8133" name="Rectangle 5" descr="TextBox 11"/>
          <p:cNvSpPr>
            <a:spLocks/>
          </p:cNvSpPr>
          <p:nvPr/>
        </p:nvSpPr>
        <p:spPr bwMode="auto">
          <a:xfrm>
            <a:off x="0" y="0"/>
            <a:ext cx="3716338" cy="584775"/>
          </a:xfrm>
          <a:prstGeom prst="rect">
            <a:avLst/>
          </a:prstGeom>
          <a:solidFill>
            <a:srgbClr val="000000"/>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spAutoFit/>
          </a:bodyPr>
          <a:lstStyle/>
          <a:p>
            <a:pPr algn="ctr" eaLnBrk="1">
              <a:defRPr/>
            </a:pPr>
            <a:r>
              <a:rPr lang="en-US" altLang="en-US" sz="3200" smtClean="0">
                <a:solidFill>
                  <a:srgbClr val="FFFFFF"/>
                </a:solidFill>
                <a:latin typeface="Passion One Bold" charset="0"/>
                <a:ea typeface="Passion One Bold" charset="0"/>
                <a:cs typeface="Passion One Bold" charset="0"/>
                <a:sym typeface="Passion One Bold" charset="0"/>
              </a:rPr>
              <a:t>GESCHLOSSEN</a:t>
            </a:r>
            <a:endParaRPr lang="en-US" altLang="en-US" sz="3200">
              <a:solidFill>
                <a:srgbClr val="FFFFFF"/>
              </a:solidFill>
              <a:latin typeface="Passion One Bold" charset="0"/>
              <a:ea typeface="Passion One Bold" charset="0"/>
              <a:cs typeface="Passion One Bold" charset="0"/>
              <a:sym typeface="Passion One Bold" charset="0"/>
            </a:endParaRPr>
          </a:p>
        </p:txBody>
      </p:sp>
    </p:spTree>
    <p:extLst>
      <p:ext uri="{BB962C8B-B14F-4D97-AF65-F5344CB8AC3E}">
        <p14:creationId xmlns:p14="http://schemas.microsoft.com/office/powerpoint/2010/main" xmlns="" val="30426316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n-US" sz="3600" b="1" smtClean="0">
                <a:solidFill>
                  <a:srgbClr val="002060"/>
                </a:solidFill>
                <a:latin typeface="Verdana" panose="020B0604030504040204" pitchFamily="34" charset="0"/>
                <a:ea typeface="Verdana" panose="020B0604030504040204" pitchFamily="34" charset="0"/>
                <a:cs typeface="Verdana" panose="020B0604030504040204" pitchFamily="34" charset="0"/>
              </a:rPr>
              <a:t>Kaffepause</a:t>
            </a:r>
            <a:endParaRPr lang="nl-N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n-US" sz="2800">
                <a:latin typeface="Corbel" panose="020B0503020204020204" pitchFamily="34" charset="0"/>
              </a:rPr>
              <a:t>10.45 – 11.00</a:t>
            </a:r>
            <a:endParaRPr lang="nl-NL" sz="280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770228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n-US" sz="3600" b="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Wie</a:t>
            </a:r>
            <a:r>
              <a:rPr lang="en-US" sz="36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US" sz="36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„online“ </a:t>
            </a:r>
            <a:r>
              <a:rPr lang="en-US" sz="3600" b="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funktioniert</a:t>
            </a:r>
            <a:endParaRPr lang="nl-NL" sz="36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515901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Getan ist besser als perfekt</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n-US" dirty="0" err="1" smtClean="0">
                <a:latin typeface="Corbel" panose="020B0503020204020204" pitchFamily="34" charset="0"/>
              </a:rPr>
              <a:t>Machen</a:t>
            </a:r>
            <a:r>
              <a:rPr lang="en-US" dirty="0" smtClean="0">
                <a:latin typeface="Corbel" panose="020B0503020204020204" pitchFamily="34" charset="0"/>
              </a:rPr>
              <a:t> </a:t>
            </a:r>
            <a:r>
              <a:rPr lang="en-US" dirty="0" err="1" smtClean="0">
                <a:latin typeface="Corbel" panose="020B0503020204020204" pitchFamily="34" charset="0"/>
              </a:rPr>
              <a:t>Sie</a:t>
            </a:r>
            <a:r>
              <a:rPr lang="en-US" dirty="0" smtClean="0">
                <a:latin typeface="Corbel" panose="020B0503020204020204" pitchFamily="34" charset="0"/>
              </a:rPr>
              <a:t> </a:t>
            </a:r>
            <a:r>
              <a:rPr lang="en-US" dirty="0" err="1" smtClean="0">
                <a:latin typeface="Corbel" panose="020B0503020204020204" pitchFamily="34" charset="0"/>
              </a:rPr>
              <a:t>Ihre</a:t>
            </a:r>
            <a:r>
              <a:rPr lang="en-US" dirty="0" smtClean="0">
                <a:latin typeface="Corbel" panose="020B0503020204020204" pitchFamily="34" charset="0"/>
              </a:rPr>
              <a:t> Posts </a:t>
            </a:r>
            <a:r>
              <a:rPr lang="en-US" dirty="0" err="1" smtClean="0">
                <a:latin typeface="Corbel" panose="020B0503020204020204" pitchFamily="34" charset="0"/>
              </a:rPr>
              <a:t>dialogfähig</a:t>
            </a:r>
            <a:endParaRPr lang="en-US" dirty="0">
              <a:latin typeface="Corbel" panose="020B0503020204020204" pitchFamily="34" charset="0"/>
            </a:endParaRPr>
          </a:p>
          <a:p>
            <a:pPr marL="0" indent="0" algn="ctr">
              <a:buNone/>
            </a:pPr>
            <a:r>
              <a:rPr lang="en-US" b="1" dirty="0" err="1" smtClean="0">
                <a:latin typeface="Corbel" panose="020B0503020204020204" pitchFamily="34" charset="0"/>
              </a:rPr>
              <a:t>Informell</a:t>
            </a:r>
            <a:r>
              <a:rPr lang="en-US" b="1" dirty="0" smtClean="0">
                <a:latin typeface="Corbel" panose="020B0503020204020204" pitchFamily="34" charset="0"/>
              </a:rPr>
              <a:t>, </a:t>
            </a:r>
            <a:r>
              <a:rPr lang="en-US" b="1" dirty="0" err="1" smtClean="0">
                <a:latin typeface="Corbel" panose="020B0503020204020204" pitchFamily="34" charset="0"/>
              </a:rPr>
              <a:t>persönlich</a:t>
            </a:r>
            <a:r>
              <a:rPr lang="en-US" b="1" dirty="0" smtClean="0">
                <a:latin typeface="Corbel" panose="020B0503020204020204" pitchFamily="34" charset="0"/>
              </a:rPr>
              <a:t> und so, </a:t>
            </a:r>
            <a:r>
              <a:rPr lang="en-US" b="1" dirty="0" err="1" smtClean="0">
                <a:latin typeface="Corbel" panose="020B0503020204020204" pitchFamily="34" charset="0"/>
              </a:rPr>
              <a:t>dass</a:t>
            </a:r>
            <a:r>
              <a:rPr lang="en-US" b="1" dirty="0" smtClean="0">
                <a:latin typeface="Corbel" panose="020B0503020204020204" pitchFamily="34" charset="0"/>
              </a:rPr>
              <a:t> </a:t>
            </a:r>
            <a:r>
              <a:rPr lang="en-US" b="1" dirty="0" err="1" smtClean="0">
                <a:latin typeface="Corbel" panose="020B0503020204020204" pitchFamily="34" charset="0"/>
              </a:rPr>
              <a:t>eine</a:t>
            </a:r>
            <a:r>
              <a:rPr lang="en-US" b="1" dirty="0" smtClean="0">
                <a:latin typeface="Corbel" panose="020B0503020204020204" pitchFamily="34" charset="0"/>
              </a:rPr>
              <a:t> </a:t>
            </a:r>
            <a:r>
              <a:rPr lang="en-US" b="1" dirty="0" err="1" smtClean="0">
                <a:latin typeface="Corbel" panose="020B0503020204020204" pitchFamily="34" charset="0"/>
              </a:rPr>
              <a:t>Reaktion</a:t>
            </a:r>
            <a:r>
              <a:rPr lang="en-US" b="1" dirty="0" smtClean="0">
                <a:latin typeface="Corbel" panose="020B0503020204020204" pitchFamily="34" charset="0"/>
              </a:rPr>
              <a:t> </a:t>
            </a:r>
            <a:r>
              <a:rPr lang="en-US" b="1" dirty="0" err="1" smtClean="0">
                <a:latin typeface="Corbel" panose="020B0503020204020204" pitchFamily="34" charset="0"/>
              </a:rPr>
              <a:t>möglich</a:t>
            </a:r>
            <a:r>
              <a:rPr lang="en-US" b="1" dirty="0" smtClean="0">
                <a:latin typeface="Corbel" panose="020B0503020204020204" pitchFamily="34" charset="0"/>
              </a:rPr>
              <a:t> </a:t>
            </a:r>
            <a:r>
              <a:rPr lang="en-US" b="1" dirty="0" err="1" smtClean="0">
                <a:latin typeface="Corbel" panose="020B0503020204020204" pitchFamily="34" charset="0"/>
              </a:rPr>
              <a:t>ist</a:t>
            </a:r>
            <a:endParaRPr lang="en-US" b="1" dirty="0">
              <a:latin typeface="Corbel" panose="020B0503020204020204" pitchFamily="34" charset="0"/>
            </a:endParaRPr>
          </a:p>
          <a:p>
            <a:pPr marL="0" indent="0" algn="ctr">
              <a:buNone/>
            </a:pPr>
            <a:endParaRPr lang="en-US" dirty="0">
              <a:latin typeface="Corbel" panose="020B0503020204020204" pitchFamily="34" charset="0"/>
            </a:endParaRPr>
          </a:p>
          <a:p>
            <a:pPr marL="0" indent="0" algn="ctr">
              <a:buNone/>
            </a:pPr>
            <a:r>
              <a:rPr lang="en-US" dirty="0" err="1" smtClean="0">
                <a:latin typeface="Corbel" panose="020B0503020204020204" pitchFamily="34" charset="0"/>
              </a:rPr>
              <a:t>Seien</a:t>
            </a:r>
            <a:r>
              <a:rPr lang="en-US" dirty="0" smtClean="0">
                <a:latin typeface="Corbel" panose="020B0503020204020204" pitchFamily="34" charset="0"/>
              </a:rPr>
              <a:t> </a:t>
            </a:r>
            <a:r>
              <a:rPr lang="en-US" dirty="0" err="1" smtClean="0">
                <a:latin typeface="Corbel" panose="020B0503020204020204" pitchFamily="34" charset="0"/>
              </a:rPr>
              <a:t>Sie</a:t>
            </a:r>
            <a:r>
              <a:rPr lang="en-US" dirty="0" smtClean="0">
                <a:latin typeface="Corbel" panose="020B0503020204020204" pitchFamily="34" charset="0"/>
              </a:rPr>
              <a:t> </a:t>
            </a:r>
            <a:r>
              <a:rPr lang="en-US" dirty="0" err="1" smtClean="0">
                <a:latin typeface="Corbel" panose="020B0503020204020204" pitchFamily="34" charset="0"/>
              </a:rPr>
              <a:t>authentisch</a:t>
            </a:r>
            <a:endParaRPr lang="en-US" dirty="0">
              <a:latin typeface="Corbel" panose="020B0503020204020204" pitchFamily="34" charset="0"/>
            </a:endParaRPr>
          </a:p>
          <a:p>
            <a:pPr marL="0" indent="0" algn="ctr">
              <a:buNone/>
            </a:pPr>
            <a:r>
              <a:rPr lang="en-US" dirty="0" err="1" smtClean="0">
                <a:latin typeface="Corbel" panose="020B0503020204020204" pitchFamily="34" charset="0"/>
              </a:rPr>
              <a:t>Seien</a:t>
            </a:r>
            <a:r>
              <a:rPr lang="en-US" dirty="0" smtClean="0">
                <a:latin typeface="Corbel" panose="020B0503020204020204" pitchFamily="34" charset="0"/>
              </a:rPr>
              <a:t> </a:t>
            </a:r>
            <a:r>
              <a:rPr lang="en-US" dirty="0" err="1" smtClean="0">
                <a:latin typeface="Corbel" panose="020B0503020204020204" pitchFamily="34" charset="0"/>
              </a:rPr>
              <a:t>Sie</a:t>
            </a:r>
            <a:r>
              <a:rPr lang="en-US" dirty="0" smtClean="0">
                <a:latin typeface="Corbel" panose="020B0503020204020204" pitchFamily="34" charset="0"/>
              </a:rPr>
              <a:t> </a:t>
            </a:r>
            <a:r>
              <a:rPr lang="en-US" dirty="0" err="1" smtClean="0">
                <a:latin typeface="Corbel" panose="020B0503020204020204" pitchFamily="34" charset="0"/>
              </a:rPr>
              <a:t>visuell</a:t>
            </a:r>
            <a:endParaRPr lang="en-US" dirty="0">
              <a:latin typeface="Corbel" panose="020B0503020204020204" pitchFamily="34" charset="0"/>
            </a:endParaRPr>
          </a:p>
          <a:p>
            <a:pPr marL="0" indent="0" algn="ctr">
              <a:buNone/>
            </a:pPr>
            <a:r>
              <a:rPr lang="en-US" dirty="0" err="1" smtClean="0">
                <a:latin typeface="Corbel" panose="020B0503020204020204" pitchFamily="34" charset="0"/>
              </a:rPr>
              <a:t>Bleiben</a:t>
            </a:r>
            <a:r>
              <a:rPr lang="en-US" dirty="0" smtClean="0">
                <a:latin typeface="Corbel" panose="020B0503020204020204" pitchFamily="34" charset="0"/>
              </a:rPr>
              <a:t> </a:t>
            </a:r>
            <a:r>
              <a:rPr lang="en-US" dirty="0" err="1" smtClean="0">
                <a:latin typeface="Corbel" panose="020B0503020204020204" pitchFamily="34" charset="0"/>
              </a:rPr>
              <a:t>Sie</a:t>
            </a:r>
            <a:r>
              <a:rPr lang="en-US" dirty="0" smtClean="0">
                <a:latin typeface="Corbel" panose="020B0503020204020204" pitchFamily="34" charset="0"/>
              </a:rPr>
              <a:t> </a:t>
            </a:r>
            <a:r>
              <a:rPr lang="en-US" dirty="0" err="1" smtClean="0">
                <a:latin typeface="Corbel" panose="020B0503020204020204" pitchFamily="34" charset="0"/>
              </a:rPr>
              <a:t>einfach</a:t>
            </a:r>
            <a:endParaRPr lang="en-US" dirty="0">
              <a:latin typeface="Corbel" panose="020B0503020204020204" pitchFamily="34" charset="0"/>
            </a:endParaRPr>
          </a:p>
          <a:p>
            <a:pPr marL="0" indent="0" algn="ctr">
              <a:buNone/>
            </a:pPr>
            <a:r>
              <a:rPr lang="en-US" dirty="0" err="1" smtClean="0">
                <a:latin typeface="Corbel" panose="020B0503020204020204" pitchFamily="34" charset="0"/>
              </a:rPr>
              <a:t>Seien</a:t>
            </a:r>
            <a:r>
              <a:rPr lang="en-US" dirty="0" smtClean="0">
                <a:latin typeface="Corbel" panose="020B0503020204020204" pitchFamily="34" charset="0"/>
              </a:rPr>
              <a:t> </a:t>
            </a:r>
            <a:r>
              <a:rPr lang="en-US" dirty="0" err="1" smtClean="0">
                <a:latin typeface="Corbel" panose="020B0503020204020204" pitchFamily="34" charset="0"/>
              </a:rPr>
              <a:t>Sie</a:t>
            </a:r>
            <a:r>
              <a:rPr lang="en-US" dirty="0" smtClean="0">
                <a:latin typeface="Corbel" panose="020B0503020204020204" pitchFamily="34" charset="0"/>
              </a:rPr>
              <a:t> </a:t>
            </a:r>
            <a:r>
              <a:rPr lang="en-US" dirty="0" err="1" smtClean="0">
                <a:latin typeface="Corbel" panose="020B0503020204020204" pitchFamily="34" charset="0"/>
              </a:rPr>
              <a:t>zeitgemäß</a:t>
            </a:r>
            <a:endParaRPr lang="nl-NL" dirty="0">
              <a:latin typeface="Corbel" panose="020B0503020204020204" pitchFamily="34" charset="0"/>
            </a:endParaRPr>
          </a:p>
        </p:txBody>
      </p:sp>
      <p:pic>
        <p:nvPicPr>
          <p:cNvPr id="5" name="Afbeelding 4"/>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pic>
        <p:nvPicPr>
          <p:cNvPr id="6" name="Picture 4" descr="https://facebookbrand.com/wp-content/themes/fb-branding/prj-fb-branding/assets/images/fb-art.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842182" y="397392"/>
            <a:ext cx="2035176" cy="2035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xmlns="" val="33325567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0" y="365125"/>
            <a:ext cx="10515600" cy="1325563"/>
          </a:xfrm>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Was funktioniert auf Twitter</a:t>
            </a:r>
            <a:r>
              <a:rPr lang="en-US" sz="4000" b="1">
                <a:solidFill>
                  <a:srgbClr val="002060"/>
                </a:solidFill>
                <a:latin typeface="Verdana" panose="020B0604030504040204" pitchFamily="34" charset="0"/>
                <a:ea typeface="Verdana" panose="020B0604030504040204" pitchFamily="34" charset="0"/>
                <a:cs typeface="Verdana" panose="020B0604030504040204" pitchFamily="34" charset="0"/>
              </a:rPr>
              <a:t>?</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2367244"/>
            <a:ext cx="10515600" cy="4351338"/>
          </a:xfrm>
        </p:spPr>
        <p:txBody>
          <a:bodyPr>
            <a:normAutofit/>
          </a:bodyPr>
          <a:lstStyle/>
          <a:p>
            <a:r>
              <a:rPr lang="en-US" dirty="0" err="1" smtClean="0">
                <a:latin typeface="Corbel" panose="020B0503020204020204" pitchFamily="34" charset="0"/>
              </a:rPr>
              <a:t>Fakten</a:t>
            </a:r>
            <a:r>
              <a:rPr lang="en-US" dirty="0" smtClean="0">
                <a:latin typeface="Corbel" panose="020B0503020204020204" pitchFamily="34" charset="0"/>
              </a:rPr>
              <a:t>. </a:t>
            </a:r>
            <a:r>
              <a:rPr lang="en-US" dirty="0" err="1" smtClean="0">
                <a:latin typeface="Corbel" panose="020B0503020204020204" pitchFamily="34" charset="0"/>
              </a:rPr>
              <a:t>Persönliche</a:t>
            </a:r>
            <a:r>
              <a:rPr lang="en-US" dirty="0" smtClean="0">
                <a:latin typeface="Corbel" panose="020B0503020204020204" pitchFamily="34" charset="0"/>
              </a:rPr>
              <a:t> </a:t>
            </a:r>
            <a:r>
              <a:rPr lang="en-US" dirty="0" err="1" smtClean="0">
                <a:latin typeface="Corbel" panose="020B0503020204020204" pitchFamily="34" charset="0"/>
              </a:rPr>
              <a:t>Sprache</a:t>
            </a:r>
            <a:endParaRPr lang="en-US" dirty="0">
              <a:latin typeface="Corbel" panose="020B0503020204020204" pitchFamily="34" charset="0"/>
            </a:endParaRPr>
          </a:p>
          <a:p>
            <a:r>
              <a:rPr lang="en-US" dirty="0" err="1" smtClean="0">
                <a:latin typeface="Corbel" panose="020B0503020204020204" pitchFamily="34" charset="0"/>
              </a:rPr>
              <a:t>Überlegen</a:t>
            </a:r>
            <a:r>
              <a:rPr lang="en-US" dirty="0" smtClean="0">
                <a:latin typeface="Corbel" panose="020B0503020204020204" pitchFamily="34" charset="0"/>
              </a:rPr>
              <a:t> </a:t>
            </a:r>
            <a:r>
              <a:rPr lang="en-US" dirty="0" err="1" smtClean="0">
                <a:latin typeface="Corbel" panose="020B0503020204020204" pitchFamily="34" charset="0"/>
              </a:rPr>
              <a:t>Sie</a:t>
            </a:r>
            <a:r>
              <a:rPr lang="en-US" dirty="0" smtClean="0">
                <a:latin typeface="Corbel" panose="020B0503020204020204" pitchFamily="34" charset="0"/>
              </a:rPr>
              <a:t> </a:t>
            </a:r>
            <a:r>
              <a:rPr lang="en-US" dirty="0" err="1" smtClean="0">
                <a:latin typeface="Corbel" panose="020B0503020204020204" pitchFamily="34" charset="0"/>
              </a:rPr>
              <a:t>sich</a:t>
            </a:r>
            <a:r>
              <a:rPr lang="en-US" dirty="0" smtClean="0">
                <a:latin typeface="Corbel" panose="020B0503020204020204" pitchFamily="34" charset="0"/>
              </a:rPr>
              <a:t>, was </a:t>
            </a:r>
            <a:r>
              <a:rPr lang="en-US" dirty="0" err="1" smtClean="0">
                <a:latin typeface="Corbel" panose="020B0503020204020204" pitchFamily="34" charset="0"/>
              </a:rPr>
              <a:t>Ihr</a:t>
            </a:r>
            <a:r>
              <a:rPr lang="en-US" dirty="0" smtClean="0">
                <a:latin typeface="Corbel" panose="020B0503020204020204" pitchFamily="34" charset="0"/>
              </a:rPr>
              <a:t> </a:t>
            </a:r>
            <a:r>
              <a:rPr lang="en-US" dirty="0" err="1" smtClean="0">
                <a:latin typeface="Corbel" panose="020B0503020204020204" pitchFamily="34" charset="0"/>
              </a:rPr>
              <a:t>Publikum</a:t>
            </a:r>
            <a:r>
              <a:rPr lang="en-US" dirty="0" smtClean="0">
                <a:latin typeface="Corbel" panose="020B0503020204020204" pitchFamily="34" charset="0"/>
              </a:rPr>
              <a:t> </a:t>
            </a:r>
            <a:r>
              <a:rPr lang="en-US" dirty="0" err="1" smtClean="0">
                <a:latin typeface="Corbel" panose="020B0503020204020204" pitchFamily="34" charset="0"/>
              </a:rPr>
              <a:t>interessieren</a:t>
            </a:r>
            <a:r>
              <a:rPr lang="en-US" dirty="0" smtClean="0">
                <a:latin typeface="Corbel" panose="020B0503020204020204" pitchFamily="34" charset="0"/>
              </a:rPr>
              <a:t> </a:t>
            </a:r>
            <a:r>
              <a:rPr lang="en-US" dirty="0" err="1" smtClean="0">
                <a:latin typeface="Corbel" panose="020B0503020204020204" pitchFamily="34" charset="0"/>
              </a:rPr>
              <a:t>könnte</a:t>
            </a:r>
            <a:endParaRPr lang="en-US" dirty="0">
              <a:latin typeface="Corbel" panose="020B0503020204020204" pitchFamily="34" charset="0"/>
            </a:endParaRPr>
          </a:p>
          <a:p>
            <a:r>
              <a:rPr lang="en-US" dirty="0" err="1" smtClean="0">
                <a:latin typeface="Corbel" panose="020B0503020204020204" pitchFamily="34" charset="0"/>
              </a:rPr>
              <a:t>Alltagsinhalte</a:t>
            </a:r>
            <a:endParaRPr lang="en-US" dirty="0">
              <a:latin typeface="Corbel" panose="020B0503020204020204" pitchFamily="34" charset="0"/>
            </a:endParaRPr>
          </a:p>
          <a:p>
            <a:r>
              <a:rPr lang="en-US" dirty="0" smtClean="0">
                <a:latin typeface="Corbel" panose="020B0503020204020204" pitchFamily="34" charset="0"/>
              </a:rPr>
              <a:t>Tipp: </a:t>
            </a:r>
            <a:r>
              <a:rPr lang="en-US" dirty="0" err="1" smtClean="0">
                <a:latin typeface="Corbel" panose="020B0503020204020204" pitchFamily="34" charset="0"/>
              </a:rPr>
              <a:t>bieten</a:t>
            </a:r>
            <a:r>
              <a:rPr lang="en-US" dirty="0" smtClean="0">
                <a:latin typeface="Corbel" panose="020B0503020204020204" pitchFamily="34" charset="0"/>
              </a:rPr>
              <a:t> </a:t>
            </a:r>
            <a:r>
              <a:rPr lang="en-US" dirty="0" err="1" smtClean="0">
                <a:latin typeface="Corbel" panose="020B0503020204020204" pitchFamily="34" charset="0"/>
              </a:rPr>
              <a:t>Sie</a:t>
            </a:r>
            <a:r>
              <a:rPr lang="en-US" dirty="0" smtClean="0">
                <a:latin typeface="Corbel" panose="020B0503020204020204" pitchFamily="34" charset="0"/>
              </a:rPr>
              <a:t>  F </a:t>
            </a:r>
            <a:r>
              <a:rPr lang="en-US" dirty="0">
                <a:latin typeface="Corbel" panose="020B0503020204020204" pitchFamily="34" charset="0"/>
              </a:rPr>
              <a:t>&amp; </a:t>
            </a:r>
            <a:r>
              <a:rPr lang="en-US" dirty="0" smtClean="0">
                <a:latin typeface="Corbel" panose="020B0503020204020204" pitchFamily="34" charset="0"/>
              </a:rPr>
              <a:t>A-</a:t>
            </a:r>
            <a:r>
              <a:rPr lang="en-US" dirty="0" err="1" smtClean="0">
                <a:latin typeface="Corbel" panose="020B0503020204020204" pitchFamily="34" charset="0"/>
              </a:rPr>
              <a:t>Sitzungen</a:t>
            </a:r>
            <a:r>
              <a:rPr lang="en-US" dirty="0" smtClean="0">
                <a:latin typeface="Corbel" panose="020B0503020204020204" pitchFamily="34" charset="0"/>
              </a:rPr>
              <a:t> an</a:t>
            </a:r>
            <a:endParaRPr lang="en-US" dirty="0">
              <a:latin typeface="Corbel" panose="020B0503020204020204" pitchFamily="34" charset="0"/>
            </a:endParaRPr>
          </a:p>
          <a:p>
            <a:r>
              <a:rPr lang="en-US" dirty="0" err="1" smtClean="0">
                <a:latin typeface="Corbel" panose="020B0503020204020204" pitchFamily="34" charset="0"/>
              </a:rPr>
              <a:t>Warten</a:t>
            </a:r>
            <a:r>
              <a:rPr lang="en-US" dirty="0" smtClean="0">
                <a:latin typeface="Corbel" panose="020B0503020204020204" pitchFamily="34" charset="0"/>
              </a:rPr>
              <a:t> </a:t>
            </a:r>
            <a:r>
              <a:rPr lang="en-US" dirty="0" err="1" smtClean="0">
                <a:latin typeface="Corbel" panose="020B0503020204020204" pitchFamily="34" charset="0"/>
              </a:rPr>
              <a:t>Sie</a:t>
            </a:r>
            <a:r>
              <a:rPr lang="en-US" dirty="0" smtClean="0">
                <a:latin typeface="Corbel" panose="020B0503020204020204" pitchFamily="34" charset="0"/>
              </a:rPr>
              <a:t> </a:t>
            </a:r>
            <a:r>
              <a:rPr lang="en-US" dirty="0" err="1" smtClean="0">
                <a:latin typeface="Corbel" panose="020B0503020204020204" pitchFamily="34" charset="0"/>
              </a:rPr>
              <a:t>nicht</a:t>
            </a:r>
            <a:r>
              <a:rPr lang="en-US" dirty="0" smtClean="0">
                <a:latin typeface="Corbel" panose="020B0503020204020204" pitchFamily="34" charset="0"/>
              </a:rPr>
              <a:t>, </a:t>
            </a:r>
            <a:r>
              <a:rPr lang="en-US" dirty="0" err="1" smtClean="0">
                <a:latin typeface="Corbel" panose="020B0503020204020204" pitchFamily="34" charset="0"/>
              </a:rPr>
              <a:t>leben</a:t>
            </a:r>
            <a:r>
              <a:rPr lang="en-US" dirty="0" smtClean="0">
                <a:latin typeface="Corbel" panose="020B0503020204020204" pitchFamily="34" charset="0"/>
              </a:rPr>
              <a:t> </a:t>
            </a:r>
            <a:r>
              <a:rPr lang="en-US" dirty="0" err="1" smtClean="0">
                <a:latin typeface="Corbel" panose="020B0503020204020204" pitchFamily="34" charset="0"/>
              </a:rPr>
              <a:t>Sie</a:t>
            </a:r>
            <a:r>
              <a:rPr lang="en-US" dirty="0" smtClean="0">
                <a:latin typeface="Corbel" panose="020B0503020204020204" pitchFamily="34" charset="0"/>
              </a:rPr>
              <a:t> den </a:t>
            </a:r>
            <a:r>
              <a:rPr lang="en-US" dirty="0" err="1" smtClean="0">
                <a:latin typeface="Corbel" panose="020B0503020204020204" pitchFamily="34" charset="0"/>
              </a:rPr>
              <a:t>Augenblick</a:t>
            </a:r>
            <a:endParaRPr lang="en-US" dirty="0">
              <a:solidFill>
                <a:srgbClr val="FF0000"/>
              </a:solidFill>
              <a:latin typeface="Corbel" panose="020B0503020204020204" pitchFamily="34" charset="0"/>
            </a:endParaRPr>
          </a:p>
          <a:p>
            <a:r>
              <a:rPr lang="en-US" dirty="0" err="1" smtClean="0">
                <a:latin typeface="Corbel" panose="020B0503020204020204" pitchFamily="34" charset="0"/>
              </a:rPr>
              <a:t>Zielen</a:t>
            </a:r>
            <a:r>
              <a:rPr lang="en-US" dirty="0" smtClean="0">
                <a:latin typeface="Corbel" panose="020B0503020204020204" pitchFamily="34" charset="0"/>
              </a:rPr>
              <a:t> </a:t>
            </a:r>
            <a:r>
              <a:rPr lang="en-US" dirty="0" err="1" smtClean="0">
                <a:latin typeface="Corbel" panose="020B0503020204020204" pitchFamily="34" charset="0"/>
              </a:rPr>
              <a:t>Sie</a:t>
            </a:r>
            <a:r>
              <a:rPr lang="en-US" dirty="0" smtClean="0">
                <a:latin typeface="Corbel" panose="020B0503020204020204" pitchFamily="34" charset="0"/>
              </a:rPr>
              <a:t> auf </a:t>
            </a:r>
            <a:r>
              <a:rPr lang="en-US" dirty="0" err="1" smtClean="0">
                <a:latin typeface="Corbel" panose="020B0503020204020204" pitchFamily="34" charset="0"/>
              </a:rPr>
              <a:t>Publikum</a:t>
            </a:r>
            <a:r>
              <a:rPr lang="en-US" dirty="0" smtClean="0">
                <a:latin typeface="Corbel" panose="020B0503020204020204" pitchFamily="34" charset="0"/>
              </a:rPr>
              <a:t> </a:t>
            </a:r>
            <a:r>
              <a:rPr lang="en-US" dirty="0" err="1" smtClean="0">
                <a:latin typeface="Corbel" panose="020B0503020204020204" pitchFamily="34" charset="0"/>
              </a:rPr>
              <a:t>genauso</a:t>
            </a:r>
            <a:r>
              <a:rPr lang="en-US" dirty="0" smtClean="0">
                <a:latin typeface="Corbel" panose="020B0503020204020204" pitchFamily="34" charset="0"/>
              </a:rPr>
              <a:t> </a:t>
            </a:r>
            <a:r>
              <a:rPr lang="en-US" dirty="0" err="1" smtClean="0">
                <a:latin typeface="Corbel" panose="020B0503020204020204" pitchFamily="34" charset="0"/>
              </a:rPr>
              <a:t>wie</a:t>
            </a:r>
            <a:r>
              <a:rPr lang="en-US" dirty="0" smtClean="0">
                <a:latin typeface="Corbel" panose="020B0503020204020204" pitchFamily="34" charset="0"/>
              </a:rPr>
              <a:t> auf </a:t>
            </a:r>
            <a:r>
              <a:rPr lang="en-US" dirty="0" err="1" smtClean="0">
                <a:latin typeface="Corbel" panose="020B0503020204020204" pitchFamily="34" charset="0"/>
              </a:rPr>
              <a:t>Momente</a:t>
            </a:r>
            <a:endParaRPr lang="en-US" dirty="0">
              <a:latin typeface="Corbel" panose="020B0503020204020204" pitchFamily="34" charset="0"/>
            </a:endParaRPr>
          </a:p>
          <a:p>
            <a:r>
              <a:rPr lang="en-US" dirty="0" err="1" smtClean="0">
                <a:latin typeface="Corbel" panose="020B0503020204020204" pitchFamily="34" charset="0"/>
              </a:rPr>
              <a:t>Glaubwürdigkeit</a:t>
            </a:r>
            <a:r>
              <a:rPr lang="en-US" dirty="0" smtClean="0">
                <a:latin typeface="Corbel" panose="020B0503020204020204" pitchFamily="34" charset="0"/>
              </a:rPr>
              <a:t> </a:t>
            </a:r>
            <a:r>
              <a:rPr lang="en-US" dirty="0" err="1" smtClean="0">
                <a:latin typeface="Corbel" panose="020B0503020204020204" pitchFamily="34" charset="0"/>
              </a:rPr>
              <a:t>kommt</a:t>
            </a:r>
            <a:r>
              <a:rPr lang="en-US" dirty="0" smtClean="0">
                <a:latin typeface="Corbel" panose="020B0503020204020204" pitchFamily="34" charset="0"/>
              </a:rPr>
              <a:t> </a:t>
            </a:r>
            <a:r>
              <a:rPr lang="en-US" dirty="0" err="1" smtClean="0">
                <a:latin typeface="Corbel" panose="020B0503020204020204" pitchFamily="34" charset="0"/>
              </a:rPr>
              <a:t>mit</a:t>
            </a:r>
            <a:r>
              <a:rPr lang="en-US" dirty="0" smtClean="0">
                <a:latin typeface="Corbel" panose="020B0503020204020204" pitchFamily="34" charset="0"/>
              </a:rPr>
              <a:t> </a:t>
            </a:r>
            <a:r>
              <a:rPr lang="en-US" dirty="0" err="1" smtClean="0">
                <a:latin typeface="Corbel" panose="020B0503020204020204" pitchFamily="34" charset="0"/>
              </a:rPr>
              <a:t>der</a:t>
            </a:r>
            <a:r>
              <a:rPr lang="en-US" dirty="0" smtClean="0">
                <a:latin typeface="Corbel" panose="020B0503020204020204" pitchFamily="34" charset="0"/>
              </a:rPr>
              <a:t> </a:t>
            </a:r>
            <a:r>
              <a:rPr lang="en-US" dirty="0" err="1" smtClean="0">
                <a:latin typeface="Corbel" panose="020B0503020204020204" pitchFamily="34" charset="0"/>
              </a:rPr>
              <a:t>Zeit</a:t>
            </a:r>
            <a:r>
              <a:rPr lang="en-US" dirty="0" smtClean="0">
                <a:latin typeface="Corbel" panose="020B0503020204020204" pitchFamily="34" charset="0"/>
              </a:rPr>
              <a:t>. </a:t>
            </a:r>
            <a:r>
              <a:rPr lang="en-US" dirty="0" err="1" smtClean="0">
                <a:latin typeface="Corbel" panose="020B0503020204020204" pitchFamily="34" charset="0"/>
              </a:rPr>
              <a:t>Seien</a:t>
            </a:r>
            <a:r>
              <a:rPr lang="en-US" dirty="0" smtClean="0">
                <a:latin typeface="Corbel" panose="020B0503020204020204" pitchFamily="34" charset="0"/>
              </a:rPr>
              <a:t> </a:t>
            </a:r>
            <a:r>
              <a:rPr lang="en-US" dirty="0" err="1" smtClean="0">
                <a:latin typeface="Corbel" panose="020B0503020204020204" pitchFamily="34" charset="0"/>
              </a:rPr>
              <a:t>Sie</a:t>
            </a:r>
            <a:r>
              <a:rPr lang="en-US" dirty="0" smtClean="0">
                <a:latin typeface="Corbel" panose="020B0503020204020204" pitchFamily="34" charset="0"/>
              </a:rPr>
              <a:t> </a:t>
            </a:r>
            <a:r>
              <a:rPr lang="en-US" dirty="0" err="1" smtClean="0">
                <a:latin typeface="Corbel" panose="020B0503020204020204" pitchFamily="34" charset="0"/>
              </a:rPr>
              <a:t>ehrlich</a:t>
            </a:r>
            <a:r>
              <a:rPr lang="en-US" dirty="0" smtClean="0">
                <a:latin typeface="Corbel" panose="020B0503020204020204" pitchFamily="34" charset="0"/>
              </a:rPr>
              <a:t> und </a:t>
            </a:r>
            <a:r>
              <a:rPr lang="en-US" dirty="0" err="1" smtClean="0">
                <a:latin typeface="Corbel" panose="020B0503020204020204" pitchFamily="34" charset="0"/>
              </a:rPr>
              <a:t>beständig</a:t>
            </a:r>
            <a:endParaRPr lang="nl-NL" dirty="0">
              <a:latin typeface="Corbel" panose="020B0503020204020204" pitchFamily="34" charset="0"/>
            </a:endParaRPr>
          </a:p>
        </p:txBody>
      </p:sp>
      <p:pic>
        <p:nvPicPr>
          <p:cNvPr id="5" name="Afbeelding 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253179" y="365125"/>
            <a:ext cx="2326435" cy="23213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6" name="Afbeelding 5"/>
          <p:cNvPicPr/>
          <p:nvPr/>
        </p:nvPicPr>
        <p:blipFill>
          <a:blip r:embed="rId4">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3150203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199" y="1825625"/>
            <a:ext cx="9762068" cy="4351338"/>
          </a:xfrm>
        </p:spPr>
        <p:txBody>
          <a:bodyPr>
            <a:normAutofit/>
          </a:bodyPr>
          <a:lstStyle/>
          <a:p>
            <a:pPr marL="0" indent="0" algn="ctr">
              <a:buNone/>
            </a:pPr>
            <a:r>
              <a:rPr lang="en-US" sz="3600" b="1" dirty="0">
                <a:solidFill>
                  <a:srgbClr val="002060"/>
                </a:solidFill>
                <a:latin typeface="Corbel" panose="020B0503020204020204" pitchFamily="34" charset="0"/>
              </a:rPr>
              <a:t>Format</a:t>
            </a:r>
          </a:p>
          <a:p>
            <a:pPr marL="0" indent="0" algn="ctr">
              <a:buNone/>
            </a:pPr>
            <a:r>
              <a:rPr lang="en-US" sz="3600" smtClean="0">
                <a:latin typeface="Corbel" panose="020B0503020204020204" pitchFamily="34" charset="0"/>
              </a:rPr>
              <a:t>Man benötigt keine Fernsehqualität</a:t>
            </a:r>
            <a:endParaRPr lang="en-US" sz="3600" dirty="0">
              <a:latin typeface="Corbel" panose="020B0503020204020204" pitchFamily="34" charset="0"/>
            </a:endParaRPr>
          </a:p>
          <a:p>
            <a:pPr marL="0" indent="0" algn="ctr">
              <a:buNone/>
            </a:pPr>
            <a:r>
              <a:rPr lang="en-US" sz="3600" smtClean="0">
                <a:latin typeface="Corbel" panose="020B0503020204020204" pitchFamily="34" charset="0"/>
              </a:rPr>
              <a:t>Mit Youtube wird das Filmen und Filmschauen zugänglicher</a:t>
            </a:r>
            <a:endParaRPr lang="en-US" sz="3600">
              <a:latin typeface="Corbel" panose="020B0503020204020204" pitchFamily="34" charset="0"/>
            </a:endParaRPr>
          </a:p>
          <a:p>
            <a:pPr marL="0" indent="0" algn="ctr">
              <a:buNone/>
            </a:pPr>
            <a:endParaRPr lang="nl-NL" sz="3600">
              <a:latin typeface="Corbel" panose="020B0503020204020204" pitchFamily="34" charset="0"/>
            </a:endParaRPr>
          </a:p>
        </p:txBody>
      </p:sp>
      <p:pic>
        <p:nvPicPr>
          <p:cNvPr id="7" name="Afbeelding 6"/>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pic>
        <p:nvPicPr>
          <p:cNvPr id="6"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635490" y="256641"/>
            <a:ext cx="2342639" cy="1649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xmlns="" val="17286299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jdelijke aanduiding voor inhoud 9"/>
          <p:cNvSpPr>
            <a:spLocks noGrp="1"/>
          </p:cNvSpPr>
          <p:nvPr>
            <p:ph sz="half" idx="1"/>
          </p:nvPr>
        </p:nvSpPr>
        <p:spPr>
          <a:xfrm>
            <a:off x="6404926" y="1860550"/>
            <a:ext cx="5380673" cy="3457575"/>
          </a:xfrm>
          <a:ln>
            <a:solidFill>
              <a:schemeClr val="tx1"/>
            </a:solidFill>
          </a:ln>
        </p:spPr>
        <p:txBody>
          <a:bodyPr>
            <a:noAutofit/>
          </a:bodyPr>
          <a:lstStyle/>
          <a:p>
            <a:pPr marL="0" indent="0">
              <a:buNone/>
            </a:pPr>
            <a:r>
              <a:rPr lang="en-US" sz="3200" smtClean="0">
                <a:latin typeface="Corbel" panose="020B0503020204020204" pitchFamily="34" charset="0"/>
              </a:rPr>
              <a:t>Laufender Strom von Mitteilungen</a:t>
            </a:r>
            <a:endParaRPr lang="en-US" sz="3200">
              <a:latin typeface="Corbel" panose="020B0503020204020204" pitchFamily="34" charset="0"/>
            </a:endParaRPr>
          </a:p>
          <a:p>
            <a:pPr marL="0" indent="0">
              <a:buNone/>
            </a:pPr>
            <a:r>
              <a:rPr lang="en-US" sz="3200" smtClean="0">
                <a:latin typeface="Corbel" panose="020B0503020204020204" pitchFamily="34" charset="0"/>
              </a:rPr>
              <a:t>Dialog</a:t>
            </a:r>
            <a:endParaRPr lang="en-US" sz="3200">
              <a:latin typeface="Corbel" panose="020B0503020204020204" pitchFamily="34" charset="0"/>
            </a:endParaRPr>
          </a:p>
          <a:p>
            <a:pPr marL="0" indent="0">
              <a:buNone/>
            </a:pPr>
            <a:r>
              <a:rPr lang="en-US" sz="3200" smtClean="0">
                <a:latin typeface="Corbel" panose="020B0503020204020204" pitchFamily="34" charset="0"/>
              </a:rPr>
              <a:t>Offen für Reaktion</a:t>
            </a:r>
            <a:endParaRPr lang="en-US" sz="3200">
              <a:latin typeface="Corbel" panose="020B0503020204020204" pitchFamily="34" charset="0"/>
            </a:endParaRPr>
          </a:p>
          <a:p>
            <a:pPr marL="0" indent="0">
              <a:buNone/>
            </a:pPr>
            <a:r>
              <a:rPr lang="en-US" sz="3200" smtClean="0">
                <a:latin typeface="Corbel" panose="020B0503020204020204" pitchFamily="34" charset="0"/>
              </a:rPr>
              <a:t>Kommunikation im Netz</a:t>
            </a:r>
            <a:endParaRPr lang="en-US" sz="3200">
              <a:latin typeface="Corbel" panose="020B0503020204020204" pitchFamily="34" charset="0"/>
            </a:endParaRPr>
          </a:p>
          <a:p>
            <a:pPr marL="0" indent="0">
              <a:buNone/>
            </a:pPr>
            <a:r>
              <a:rPr lang="en-US" sz="3200" smtClean="0">
                <a:latin typeface="Corbel" panose="020B0503020204020204" pitchFamily="34" charset="0"/>
              </a:rPr>
              <a:t>Persönlich, individuell</a:t>
            </a:r>
            <a:endParaRPr lang="en-US" sz="3200">
              <a:latin typeface="Corbel" panose="020B0503020204020204" pitchFamily="34" charset="0"/>
            </a:endParaRPr>
          </a:p>
          <a:p>
            <a:pPr marL="0" indent="0">
              <a:buNone/>
            </a:pPr>
            <a:r>
              <a:rPr lang="en-US" sz="3200" smtClean="0">
                <a:solidFill>
                  <a:srgbClr val="FF0000"/>
                </a:solidFill>
                <a:latin typeface="Corbel" panose="020B0503020204020204" pitchFamily="34" charset="0"/>
              </a:rPr>
              <a:t>Hallraum, Blaseneffekt</a:t>
            </a:r>
            <a:endParaRPr lang="nl-NL" sz="3200">
              <a:solidFill>
                <a:srgbClr val="FF0000"/>
              </a:solidFill>
              <a:latin typeface="Corbel" panose="020B0503020204020204" pitchFamily="34" charset="0"/>
            </a:endParaRPr>
          </a:p>
        </p:txBody>
      </p:sp>
      <p:sp>
        <p:nvSpPr>
          <p:cNvPr id="11" name="Tijdelijke aanduiding voor inhoud 10"/>
          <p:cNvSpPr>
            <a:spLocks noGrp="1"/>
          </p:cNvSpPr>
          <p:nvPr>
            <p:ph sz="half" idx="2"/>
          </p:nvPr>
        </p:nvSpPr>
        <p:spPr>
          <a:xfrm>
            <a:off x="342900" y="1860550"/>
            <a:ext cx="5930900" cy="3457575"/>
          </a:xfrm>
          <a:solidFill>
            <a:schemeClr val="tx1">
              <a:lumMod val="50000"/>
              <a:lumOff val="50000"/>
            </a:schemeClr>
          </a:solidFill>
        </p:spPr>
        <p:txBody>
          <a:bodyPr>
            <a:normAutofit fontScale="92500" lnSpcReduction="20000"/>
          </a:bodyPr>
          <a:lstStyle/>
          <a:p>
            <a:pPr marL="0" indent="0" algn="r">
              <a:buNone/>
            </a:pPr>
            <a:r>
              <a:rPr lang="en-US" sz="3200" b="1" dirty="0" err="1" smtClean="0">
                <a:solidFill>
                  <a:schemeClr val="bg1"/>
                </a:solidFill>
                <a:latin typeface="Corbel" panose="020B0503020204020204" pitchFamily="34" charset="0"/>
              </a:rPr>
              <a:t>Keine</a:t>
            </a:r>
            <a:r>
              <a:rPr lang="en-US" sz="3200" b="1" dirty="0" smtClean="0">
                <a:solidFill>
                  <a:schemeClr val="bg1"/>
                </a:solidFill>
                <a:latin typeface="Corbel" panose="020B0503020204020204" pitchFamily="34" charset="0"/>
              </a:rPr>
              <a:t>  </a:t>
            </a:r>
            <a:r>
              <a:rPr lang="en-US" sz="3200" b="1" dirty="0" err="1" smtClean="0">
                <a:solidFill>
                  <a:schemeClr val="bg1"/>
                </a:solidFill>
                <a:latin typeface="Corbel" panose="020B0503020204020204" pitchFamily="34" charset="0"/>
              </a:rPr>
              <a:t>einmaligen</a:t>
            </a:r>
            <a:r>
              <a:rPr lang="en-US" sz="3200" b="1" dirty="0" smtClean="0">
                <a:solidFill>
                  <a:schemeClr val="bg1"/>
                </a:solidFill>
                <a:latin typeface="Corbel" panose="020B0503020204020204" pitchFamily="34" charset="0"/>
              </a:rPr>
              <a:t> </a:t>
            </a:r>
            <a:r>
              <a:rPr lang="en-US" sz="3200" b="1" dirty="0" err="1" smtClean="0">
                <a:solidFill>
                  <a:schemeClr val="bg1"/>
                </a:solidFill>
                <a:latin typeface="Corbel" panose="020B0503020204020204" pitchFamily="34" charset="0"/>
              </a:rPr>
              <a:t>Marketinganstrengungen</a:t>
            </a:r>
            <a:endParaRPr lang="en-US" sz="3200" b="1" dirty="0">
              <a:solidFill>
                <a:schemeClr val="bg1"/>
              </a:solidFill>
              <a:latin typeface="Corbel" panose="020B0503020204020204" pitchFamily="34" charset="0"/>
            </a:endParaRPr>
          </a:p>
          <a:p>
            <a:pPr marL="0" indent="0" algn="r">
              <a:buNone/>
            </a:pPr>
            <a:r>
              <a:rPr lang="en-US" sz="3200" b="1" dirty="0" err="1" smtClean="0">
                <a:solidFill>
                  <a:schemeClr val="bg1"/>
                </a:solidFill>
                <a:latin typeface="Corbel" panose="020B0503020204020204" pitchFamily="34" charset="0"/>
              </a:rPr>
              <a:t>Keine</a:t>
            </a:r>
            <a:r>
              <a:rPr lang="en-US" sz="3200" b="1" dirty="0" smtClean="0">
                <a:solidFill>
                  <a:schemeClr val="bg1"/>
                </a:solidFill>
                <a:latin typeface="Corbel" panose="020B0503020204020204" pitchFamily="34" charset="0"/>
              </a:rPr>
              <a:t> </a:t>
            </a:r>
            <a:r>
              <a:rPr lang="en-US" sz="3200" b="1" dirty="0" err="1" smtClean="0">
                <a:solidFill>
                  <a:schemeClr val="bg1"/>
                </a:solidFill>
                <a:latin typeface="Corbel" panose="020B0503020204020204" pitchFamily="34" charset="0"/>
              </a:rPr>
              <a:t>Monologe</a:t>
            </a:r>
            <a:endParaRPr lang="en-US" sz="3200" b="1" dirty="0">
              <a:solidFill>
                <a:schemeClr val="bg1"/>
              </a:solidFill>
              <a:latin typeface="Corbel" panose="020B0503020204020204" pitchFamily="34" charset="0"/>
            </a:endParaRPr>
          </a:p>
          <a:p>
            <a:pPr marL="0" indent="0" algn="r">
              <a:buNone/>
            </a:pPr>
            <a:r>
              <a:rPr lang="en-US" sz="3200" b="1" dirty="0" err="1" smtClean="0">
                <a:solidFill>
                  <a:schemeClr val="bg1"/>
                </a:solidFill>
                <a:latin typeface="Corbel" panose="020B0503020204020204" pitchFamily="34" charset="0"/>
              </a:rPr>
              <a:t>Weder</a:t>
            </a:r>
            <a:r>
              <a:rPr lang="en-US" sz="3200" b="1" dirty="0" smtClean="0">
                <a:solidFill>
                  <a:schemeClr val="bg1"/>
                </a:solidFill>
                <a:latin typeface="Corbel" panose="020B0503020204020204" pitchFamily="34" charset="0"/>
              </a:rPr>
              <a:t> </a:t>
            </a:r>
            <a:r>
              <a:rPr lang="en-US" sz="3200" b="1" dirty="0" err="1" smtClean="0">
                <a:solidFill>
                  <a:schemeClr val="bg1"/>
                </a:solidFill>
                <a:latin typeface="Corbel" panose="020B0503020204020204" pitchFamily="34" charset="0"/>
              </a:rPr>
              <a:t>Lehren</a:t>
            </a:r>
            <a:r>
              <a:rPr lang="en-US" sz="3200" b="1" dirty="0" smtClean="0">
                <a:solidFill>
                  <a:schemeClr val="bg1"/>
                </a:solidFill>
                <a:latin typeface="Corbel" panose="020B0503020204020204" pitchFamily="34" charset="0"/>
              </a:rPr>
              <a:t> </a:t>
            </a:r>
            <a:r>
              <a:rPr lang="en-US" sz="3200" b="1" dirty="0" err="1" smtClean="0">
                <a:solidFill>
                  <a:schemeClr val="bg1"/>
                </a:solidFill>
                <a:latin typeface="Corbel" panose="020B0503020204020204" pitchFamily="34" charset="0"/>
              </a:rPr>
              <a:t>noch</a:t>
            </a:r>
            <a:r>
              <a:rPr lang="en-US" sz="3200" b="1" dirty="0" smtClean="0">
                <a:solidFill>
                  <a:schemeClr val="bg1"/>
                </a:solidFill>
                <a:latin typeface="Corbel" panose="020B0503020204020204" pitchFamily="34" charset="0"/>
              </a:rPr>
              <a:t> </a:t>
            </a:r>
            <a:r>
              <a:rPr lang="en-US" sz="3200" b="1" dirty="0" err="1" smtClean="0">
                <a:solidFill>
                  <a:schemeClr val="bg1"/>
                </a:solidFill>
                <a:latin typeface="Corbel" panose="020B0503020204020204" pitchFamily="34" charset="0"/>
              </a:rPr>
              <a:t>Richten</a:t>
            </a:r>
            <a:endParaRPr lang="en-US" sz="3200" b="1" dirty="0">
              <a:solidFill>
                <a:schemeClr val="bg1"/>
              </a:solidFill>
              <a:latin typeface="Corbel" panose="020B0503020204020204" pitchFamily="34" charset="0"/>
            </a:endParaRPr>
          </a:p>
          <a:p>
            <a:pPr marL="0" indent="0" algn="r">
              <a:buNone/>
            </a:pPr>
            <a:r>
              <a:rPr lang="en-US" sz="3200" b="1" dirty="0" err="1" smtClean="0">
                <a:solidFill>
                  <a:schemeClr val="bg1"/>
                </a:solidFill>
                <a:latin typeface="Corbel" panose="020B0503020204020204" pitchFamily="34" charset="0"/>
              </a:rPr>
              <a:t>Kein</a:t>
            </a:r>
            <a:r>
              <a:rPr lang="en-US" sz="3200" b="1" dirty="0" smtClean="0">
                <a:solidFill>
                  <a:schemeClr val="bg1"/>
                </a:solidFill>
                <a:latin typeface="Corbel" panose="020B0503020204020204" pitchFamily="34" charset="0"/>
              </a:rPr>
              <a:t> Sender </a:t>
            </a:r>
            <a:r>
              <a:rPr lang="en-US" sz="3200" b="1" dirty="0">
                <a:solidFill>
                  <a:schemeClr val="bg1"/>
                </a:solidFill>
                <a:latin typeface="Corbel" panose="020B0503020204020204" pitchFamily="34" charset="0"/>
              </a:rPr>
              <a:t>&gt; </a:t>
            </a:r>
            <a:r>
              <a:rPr lang="en-US" sz="3200" b="1" dirty="0" err="1" smtClean="0">
                <a:solidFill>
                  <a:schemeClr val="bg1"/>
                </a:solidFill>
                <a:latin typeface="Corbel" panose="020B0503020204020204" pitchFamily="34" charset="0"/>
              </a:rPr>
              <a:t>Empfänger</a:t>
            </a:r>
            <a:endParaRPr lang="en-US" sz="3200" b="1" dirty="0">
              <a:solidFill>
                <a:schemeClr val="bg1"/>
              </a:solidFill>
              <a:latin typeface="Corbel" panose="020B0503020204020204" pitchFamily="34" charset="0"/>
            </a:endParaRPr>
          </a:p>
          <a:p>
            <a:pPr marL="0" indent="0" algn="r">
              <a:buNone/>
            </a:pPr>
            <a:r>
              <a:rPr lang="en-US" sz="3200" b="1" dirty="0" err="1" smtClean="0">
                <a:solidFill>
                  <a:schemeClr val="bg1"/>
                </a:solidFill>
                <a:latin typeface="Corbel" panose="020B0503020204020204" pitchFamily="34" charset="0"/>
              </a:rPr>
              <a:t>Keine</a:t>
            </a:r>
            <a:r>
              <a:rPr lang="en-US" sz="3200" b="1" dirty="0" smtClean="0">
                <a:solidFill>
                  <a:schemeClr val="bg1"/>
                </a:solidFill>
                <a:latin typeface="Corbel" panose="020B0503020204020204" pitchFamily="34" charset="0"/>
              </a:rPr>
              <a:t> Masse, </a:t>
            </a:r>
            <a:r>
              <a:rPr lang="en-US" sz="3200" b="1" dirty="0" err="1" smtClean="0">
                <a:solidFill>
                  <a:schemeClr val="bg1"/>
                </a:solidFill>
                <a:latin typeface="Corbel" panose="020B0503020204020204" pitchFamily="34" charset="0"/>
              </a:rPr>
              <a:t>Anonmymität</a:t>
            </a:r>
            <a:endParaRPr lang="en-US" sz="3200" b="1" dirty="0">
              <a:solidFill>
                <a:schemeClr val="bg1"/>
              </a:solidFill>
              <a:latin typeface="Corbel" panose="020B0503020204020204" pitchFamily="34" charset="0"/>
            </a:endParaRPr>
          </a:p>
          <a:p>
            <a:pPr marL="0" indent="0" algn="r">
              <a:buNone/>
            </a:pPr>
            <a:r>
              <a:rPr lang="en-US" sz="3200" b="1" dirty="0" err="1" smtClean="0">
                <a:solidFill>
                  <a:srgbClr val="FF0000"/>
                </a:solidFill>
                <a:latin typeface="Corbel" panose="020B0503020204020204" pitchFamily="34" charset="0"/>
              </a:rPr>
              <a:t>Keine</a:t>
            </a:r>
            <a:r>
              <a:rPr lang="en-US" sz="3200" b="1" dirty="0" smtClean="0">
                <a:solidFill>
                  <a:srgbClr val="FF0000"/>
                </a:solidFill>
                <a:latin typeface="Corbel" panose="020B0503020204020204" pitchFamily="34" charset="0"/>
              </a:rPr>
              <a:t> </a:t>
            </a:r>
            <a:r>
              <a:rPr lang="en-US" sz="3200" b="1" dirty="0" err="1" smtClean="0">
                <a:solidFill>
                  <a:srgbClr val="FF0000"/>
                </a:solidFill>
                <a:latin typeface="Corbel" panose="020B0503020204020204" pitchFamily="34" charset="0"/>
              </a:rPr>
              <a:t>Konfrontation</a:t>
            </a:r>
            <a:r>
              <a:rPr lang="en-US" sz="3200" b="1" dirty="0" smtClean="0">
                <a:solidFill>
                  <a:srgbClr val="FF0000"/>
                </a:solidFill>
                <a:latin typeface="Corbel" panose="020B0503020204020204" pitchFamily="34" charset="0"/>
              </a:rPr>
              <a:t> </a:t>
            </a:r>
            <a:r>
              <a:rPr lang="en-US" sz="3200" b="1" dirty="0" err="1" smtClean="0">
                <a:solidFill>
                  <a:srgbClr val="FF0000"/>
                </a:solidFill>
                <a:latin typeface="Corbel" panose="020B0503020204020204" pitchFamily="34" charset="0"/>
              </a:rPr>
              <a:t>mit</a:t>
            </a:r>
            <a:r>
              <a:rPr lang="en-US" sz="3200" b="1" dirty="0" smtClean="0">
                <a:solidFill>
                  <a:srgbClr val="FF0000"/>
                </a:solidFill>
                <a:latin typeface="Corbel" panose="020B0503020204020204" pitchFamily="34" charset="0"/>
              </a:rPr>
              <a:t> </a:t>
            </a:r>
            <a:r>
              <a:rPr lang="en-US" sz="3200" b="1" dirty="0" err="1" smtClean="0">
                <a:solidFill>
                  <a:srgbClr val="FF0000"/>
                </a:solidFill>
                <a:latin typeface="Corbel" panose="020B0503020204020204" pitchFamily="34" charset="0"/>
              </a:rPr>
              <a:t>dem</a:t>
            </a:r>
            <a:r>
              <a:rPr lang="en-US" sz="3200" b="1" dirty="0" smtClean="0">
                <a:solidFill>
                  <a:srgbClr val="FF0000"/>
                </a:solidFill>
                <a:latin typeface="Corbel" panose="020B0503020204020204" pitchFamily="34" charset="0"/>
              </a:rPr>
              <a:t> </a:t>
            </a:r>
            <a:r>
              <a:rPr lang="en-US" sz="3200" b="1" dirty="0" err="1" smtClean="0">
                <a:solidFill>
                  <a:srgbClr val="FF0000"/>
                </a:solidFill>
                <a:latin typeface="Corbel" panose="020B0503020204020204" pitchFamily="34" charset="0"/>
              </a:rPr>
              <a:t>Unbekannten</a:t>
            </a:r>
            <a:endParaRPr lang="nl-NL" sz="3200" b="1" dirty="0">
              <a:solidFill>
                <a:srgbClr val="FF0000"/>
              </a:solidFill>
              <a:latin typeface="Corbel" panose="020B0503020204020204" pitchFamily="34" charset="0"/>
            </a:endParaRPr>
          </a:p>
        </p:txBody>
      </p:sp>
      <p:sp>
        <p:nvSpPr>
          <p:cNvPr id="14" name="Titel 1"/>
          <p:cNvSpPr>
            <a:spLocks noGrp="1"/>
          </p:cNvSpPr>
          <p:nvPr>
            <p:ph type="title"/>
          </p:nvPr>
        </p:nvSpPr>
        <p:spPr>
          <a:xfrm>
            <a:off x="838200" y="365125"/>
            <a:ext cx="10515600" cy="1325563"/>
          </a:xfrm>
        </p:spPr>
        <p:txBody>
          <a:bodyPr>
            <a:normAutofit/>
          </a:bodyPr>
          <a:lstStyle/>
          <a:p>
            <a:r>
              <a:rPr lang="en-US" sz="4000" b="1">
                <a:solidFill>
                  <a:srgbClr val="002060"/>
                </a:solidFill>
                <a:latin typeface="Verdana" panose="020B0604030504040204" pitchFamily="34" charset="0"/>
                <a:ea typeface="Verdana" panose="020B0604030504040204" pitchFamily="34" charset="0"/>
                <a:cs typeface="Verdana" panose="020B0604030504040204" pitchFamily="34" charset="0"/>
              </a:rPr>
              <a:t>Online = </a:t>
            </a:r>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dynamischer Dialog</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15" name="Afbeelding 14"/>
          <p:cNvPicPr/>
          <p:nvPr/>
        </p:nvPicPr>
        <p:blipFill>
          <a:blip r:embed="rId2">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3810449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Übung</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n-US" smtClean="0">
                <a:latin typeface="Corbel" panose="020B0503020204020204" pitchFamily="34" charset="0"/>
              </a:rPr>
              <a:t>Aufteilung in Dreiergruppen</a:t>
            </a:r>
            <a:endParaRPr lang="en-US">
              <a:latin typeface="Corbel" panose="020B0503020204020204" pitchFamily="34" charset="0"/>
            </a:endParaRPr>
          </a:p>
          <a:p>
            <a:pPr marL="0" indent="0" algn="ctr">
              <a:buNone/>
            </a:pPr>
            <a:r>
              <a:rPr lang="en-US" b="1" smtClean="0">
                <a:latin typeface="Corbel" panose="020B0503020204020204" pitchFamily="34" charset="0"/>
              </a:rPr>
              <a:t>Suchen Sie im Internet nach einem guten Beispiel für einen dynamischen Dialog</a:t>
            </a:r>
            <a:endParaRPr lang="en-US" b="1">
              <a:latin typeface="Corbel" panose="020B0503020204020204" pitchFamily="34" charset="0"/>
            </a:endParaRPr>
          </a:p>
          <a:p>
            <a:pPr marL="0" indent="0" algn="ctr">
              <a:buNone/>
            </a:pPr>
            <a:r>
              <a:rPr lang="en-US" b="1" smtClean="0">
                <a:latin typeface="Corbel" panose="020B0503020204020204" pitchFamily="34" charset="0"/>
              </a:rPr>
              <a:t>Besprechen Sie die Funktionsprinzipien in diesem Beispiel</a:t>
            </a:r>
            <a:endParaRPr lang="en-US" b="1">
              <a:latin typeface="Corbel" panose="020B0503020204020204" pitchFamily="34" charset="0"/>
            </a:endParaRPr>
          </a:p>
          <a:p>
            <a:pPr marL="0" indent="0" algn="ctr">
              <a:buNone/>
            </a:pPr>
            <a:r>
              <a:rPr lang="en-US">
                <a:latin typeface="Corbel" panose="020B0503020204020204" pitchFamily="34" charset="0"/>
              </a:rPr>
              <a:t>15 </a:t>
            </a:r>
            <a:r>
              <a:rPr lang="en-US" smtClean="0">
                <a:latin typeface="Corbel" panose="020B0503020204020204" pitchFamily="34" charset="0"/>
              </a:rPr>
              <a:t>Min.</a:t>
            </a:r>
            <a:endParaRPr lang="en-US">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666872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ogo_ce-en-rvb-h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87401" y="4775629"/>
            <a:ext cx="2166938" cy="15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jdelijke aanduiding voor inhoud 4"/>
          <p:cNvSpPr>
            <a:spLocks noGrp="1"/>
          </p:cNvSpPr>
          <p:nvPr>
            <p:ph sz="half" idx="2"/>
          </p:nvPr>
        </p:nvSpPr>
        <p:spPr>
          <a:xfrm>
            <a:off x="7301317" y="1597232"/>
            <a:ext cx="4086225" cy="502443"/>
          </a:xfrm>
        </p:spPr>
        <p:txBody>
          <a:bodyPr>
            <a:normAutofit fontScale="85000" lnSpcReduction="10000"/>
          </a:bodyPr>
          <a:lstStyle/>
          <a:p>
            <a:pPr marL="0" indent="0" algn="ctr">
              <a:buNone/>
            </a:pPr>
            <a:r>
              <a:rPr lang="en-US"/>
              <a:t>Partners</a:t>
            </a:r>
          </a:p>
        </p:txBody>
      </p:sp>
      <p:sp>
        <p:nvSpPr>
          <p:cNvPr id="2" name="Titel 1"/>
          <p:cNvSpPr>
            <a:spLocks noGrp="1"/>
          </p:cNvSpPr>
          <p:nvPr>
            <p:ph type="title"/>
          </p:nvPr>
        </p:nvSpPr>
        <p:spPr>
          <a:xfrm>
            <a:off x="838200" y="365125"/>
            <a:ext cx="11353800" cy="1325563"/>
          </a:xfrm>
        </p:spPr>
        <p:txBody>
          <a:bodyPr>
            <a:normAutofit/>
          </a:bodyPr>
          <a:lstStyle/>
          <a:p>
            <a:r>
              <a:rPr lang="en-US" sz="3600" b="1" smtClean="0">
                <a:solidFill>
                  <a:srgbClr val="002060"/>
                </a:solidFill>
                <a:latin typeface="Verdana" panose="020B0604030504040204" pitchFamily="34" charset="0"/>
                <a:ea typeface="Verdana" panose="020B0604030504040204" pitchFamily="34" charset="0"/>
                <a:cs typeface="Verdana" panose="020B0604030504040204" pitchFamily="34" charset="0"/>
              </a:rPr>
              <a:t>Programm zur Stärkung der Zivilgesellschaft</a:t>
            </a:r>
            <a:endParaRPr lang="nl-N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sz="half" idx="1"/>
          </p:nvPr>
        </p:nvSpPr>
        <p:spPr>
          <a:xfrm>
            <a:off x="838199" y="1684527"/>
            <a:ext cx="6029325" cy="3138488"/>
          </a:xfrm>
        </p:spPr>
        <p:txBody>
          <a:bodyPr>
            <a:normAutofit fontScale="85000" lnSpcReduction="10000"/>
          </a:bodyPr>
          <a:lstStyle/>
          <a:p>
            <a:r>
              <a:rPr lang="en-GB" b="1" dirty="0" err="1" smtClean="0">
                <a:solidFill>
                  <a:srgbClr val="002060"/>
                </a:solidFill>
                <a:latin typeface="Corbel" panose="020B0503020204020204" pitchFamily="34" charset="0"/>
              </a:rPr>
              <a:t>Ziel</a:t>
            </a:r>
            <a:r>
              <a:rPr lang="en-GB" b="1" dirty="0" smtClean="0">
                <a:solidFill>
                  <a:srgbClr val="002060"/>
                </a:solidFill>
                <a:latin typeface="Corbel" panose="020B0503020204020204" pitchFamily="34" charset="0"/>
              </a:rPr>
              <a:t>: </a:t>
            </a:r>
            <a:r>
              <a:rPr lang="en-GB" dirty="0" err="1" smtClean="0">
                <a:solidFill>
                  <a:srgbClr val="002060"/>
                </a:solidFill>
                <a:latin typeface="Corbel" panose="020B0503020204020204" pitchFamily="34" charset="0"/>
              </a:rPr>
              <a:t>Unterstützung</a:t>
            </a:r>
            <a:r>
              <a:rPr lang="en-GB" dirty="0" smtClean="0">
                <a:solidFill>
                  <a:srgbClr val="002060"/>
                </a:solidFill>
                <a:latin typeface="Corbel" panose="020B0503020204020204" pitchFamily="34" charset="0"/>
              </a:rPr>
              <a:t> </a:t>
            </a:r>
            <a:r>
              <a:rPr lang="en-GB" dirty="0" err="1" smtClean="0">
                <a:solidFill>
                  <a:srgbClr val="002060"/>
                </a:solidFill>
                <a:latin typeface="Corbel" panose="020B0503020204020204" pitchFamily="34" charset="0"/>
              </a:rPr>
              <a:t>der</a:t>
            </a:r>
            <a:r>
              <a:rPr lang="en-GB" dirty="0" smtClean="0">
                <a:solidFill>
                  <a:srgbClr val="002060"/>
                </a:solidFill>
                <a:latin typeface="Corbel" panose="020B0503020204020204" pitchFamily="34" charset="0"/>
              </a:rPr>
              <a:t> </a:t>
            </a:r>
            <a:r>
              <a:rPr lang="en-GB" dirty="0" err="1" smtClean="0">
                <a:solidFill>
                  <a:srgbClr val="002060"/>
                </a:solidFill>
                <a:latin typeface="Corbel" panose="020B0503020204020204" pitchFamily="34" charset="0"/>
              </a:rPr>
              <a:t>lokalen</a:t>
            </a:r>
            <a:r>
              <a:rPr lang="en-GB" dirty="0" smtClean="0">
                <a:solidFill>
                  <a:srgbClr val="002060"/>
                </a:solidFill>
                <a:latin typeface="Corbel" panose="020B0503020204020204" pitchFamily="34" charset="0"/>
              </a:rPr>
              <a:t> </a:t>
            </a:r>
            <a:r>
              <a:rPr lang="en-GB" dirty="0" err="1" smtClean="0">
                <a:solidFill>
                  <a:srgbClr val="002060"/>
                </a:solidFill>
                <a:latin typeface="Corbel" panose="020B0503020204020204" pitchFamily="34" charset="0"/>
              </a:rPr>
              <a:t>Zivilgesellschaft</a:t>
            </a:r>
            <a:r>
              <a:rPr lang="en-GB" dirty="0" smtClean="0">
                <a:solidFill>
                  <a:srgbClr val="002060"/>
                </a:solidFill>
                <a:latin typeface="Corbel" panose="020B0503020204020204" pitchFamily="34" charset="0"/>
              </a:rPr>
              <a:t> </a:t>
            </a:r>
            <a:r>
              <a:rPr lang="en-GB" dirty="0" err="1" smtClean="0">
                <a:solidFill>
                  <a:srgbClr val="002060"/>
                </a:solidFill>
                <a:latin typeface="Corbel" panose="020B0503020204020204" pitchFamily="34" charset="0"/>
              </a:rPr>
              <a:t>bei</a:t>
            </a:r>
            <a:r>
              <a:rPr lang="en-GB" dirty="0" smtClean="0">
                <a:solidFill>
                  <a:srgbClr val="002060"/>
                </a:solidFill>
                <a:latin typeface="Corbel" panose="020B0503020204020204" pitchFamily="34" charset="0"/>
              </a:rPr>
              <a:t> </a:t>
            </a:r>
            <a:r>
              <a:rPr lang="en-GB" dirty="0" err="1" smtClean="0">
                <a:solidFill>
                  <a:srgbClr val="002060"/>
                </a:solidFill>
                <a:latin typeface="Corbel" panose="020B0503020204020204" pitchFamily="34" charset="0"/>
              </a:rPr>
              <a:t>der</a:t>
            </a:r>
            <a:r>
              <a:rPr lang="en-GB" dirty="0" smtClean="0">
                <a:solidFill>
                  <a:srgbClr val="002060"/>
                </a:solidFill>
                <a:latin typeface="Corbel" panose="020B0503020204020204" pitchFamily="34" charset="0"/>
              </a:rPr>
              <a:t> Online-</a:t>
            </a:r>
            <a:r>
              <a:rPr lang="en-GB" dirty="0" err="1" smtClean="0">
                <a:solidFill>
                  <a:srgbClr val="002060"/>
                </a:solidFill>
                <a:latin typeface="Corbel" panose="020B0503020204020204" pitchFamily="34" charset="0"/>
              </a:rPr>
              <a:t>Bekämpfung</a:t>
            </a:r>
            <a:r>
              <a:rPr lang="en-GB" dirty="0" smtClean="0">
                <a:solidFill>
                  <a:srgbClr val="002060"/>
                </a:solidFill>
                <a:latin typeface="Corbel" panose="020B0503020204020204" pitchFamily="34" charset="0"/>
              </a:rPr>
              <a:t> von </a:t>
            </a:r>
            <a:r>
              <a:rPr lang="en-GB" dirty="0" err="1" smtClean="0">
                <a:solidFill>
                  <a:srgbClr val="002060"/>
                </a:solidFill>
                <a:latin typeface="Corbel" panose="020B0503020204020204" pitchFamily="34" charset="0"/>
              </a:rPr>
              <a:t>gewaltbereitem</a:t>
            </a:r>
            <a:r>
              <a:rPr lang="en-GB" dirty="0" smtClean="0">
                <a:solidFill>
                  <a:srgbClr val="002060"/>
                </a:solidFill>
                <a:latin typeface="Corbel" panose="020B0503020204020204" pitchFamily="34" charset="0"/>
              </a:rPr>
              <a:t> </a:t>
            </a:r>
            <a:r>
              <a:rPr lang="en-GB" dirty="0" err="1" smtClean="0">
                <a:solidFill>
                  <a:srgbClr val="002060"/>
                </a:solidFill>
                <a:latin typeface="Corbel" panose="020B0503020204020204" pitchFamily="34" charset="0"/>
              </a:rPr>
              <a:t>Extremismus</a:t>
            </a:r>
            <a:r>
              <a:rPr lang="en-GB" dirty="0" smtClean="0">
                <a:solidFill>
                  <a:srgbClr val="002060"/>
                </a:solidFill>
                <a:latin typeface="Corbel" panose="020B0503020204020204" pitchFamily="34" charset="0"/>
              </a:rPr>
              <a:t> </a:t>
            </a:r>
            <a:endParaRPr lang="en-GB" dirty="0">
              <a:latin typeface="Corbel" panose="020B0503020204020204" pitchFamily="34" charset="0"/>
            </a:endParaRPr>
          </a:p>
          <a:p>
            <a:r>
              <a:rPr lang="en-GB" dirty="0" smtClean="0">
                <a:solidFill>
                  <a:srgbClr val="002060"/>
                </a:solidFill>
                <a:latin typeface="Corbel" panose="020B0503020204020204" pitchFamily="34" charset="0"/>
              </a:rPr>
              <a:t>Von </a:t>
            </a:r>
            <a:r>
              <a:rPr lang="en-GB" dirty="0" err="1" smtClean="0">
                <a:solidFill>
                  <a:srgbClr val="002060"/>
                </a:solidFill>
                <a:latin typeface="Corbel" panose="020B0503020204020204" pitchFamily="34" charset="0"/>
              </a:rPr>
              <a:t>der</a:t>
            </a:r>
            <a:r>
              <a:rPr lang="en-GB" dirty="0" smtClean="0">
                <a:solidFill>
                  <a:srgbClr val="002060"/>
                </a:solidFill>
                <a:latin typeface="Corbel" panose="020B0503020204020204" pitchFamily="34" charset="0"/>
              </a:rPr>
              <a:t> EK auf </a:t>
            </a:r>
            <a:r>
              <a:rPr lang="en-GB" dirty="0" err="1" smtClean="0">
                <a:solidFill>
                  <a:srgbClr val="002060"/>
                </a:solidFill>
                <a:latin typeface="Corbel" panose="020B0503020204020204" pitchFamily="34" charset="0"/>
              </a:rPr>
              <a:t>dem</a:t>
            </a:r>
            <a:r>
              <a:rPr lang="en-GB" dirty="0" smtClean="0">
                <a:solidFill>
                  <a:srgbClr val="002060"/>
                </a:solidFill>
                <a:latin typeface="Corbel" panose="020B0503020204020204" pitchFamily="34" charset="0"/>
              </a:rPr>
              <a:t> 2. </a:t>
            </a:r>
            <a:r>
              <a:rPr lang="en-GB" dirty="0" err="1" smtClean="0">
                <a:solidFill>
                  <a:srgbClr val="002060"/>
                </a:solidFill>
                <a:latin typeface="Corbel" panose="020B0503020204020204" pitchFamily="34" charset="0"/>
              </a:rPr>
              <a:t>Internetforum</a:t>
            </a:r>
            <a:r>
              <a:rPr lang="en-GB" dirty="0" smtClean="0">
                <a:solidFill>
                  <a:srgbClr val="002060"/>
                </a:solidFill>
                <a:latin typeface="Corbel" panose="020B0503020204020204" pitchFamily="34" charset="0"/>
              </a:rPr>
              <a:t> am 8.12.2016 auf den </a:t>
            </a:r>
            <a:r>
              <a:rPr lang="en-GB" b="1" dirty="0" err="1" smtClean="0">
                <a:solidFill>
                  <a:srgbClr val="002060"/>
                </a:solidFill>
                <a:latin typeface="Corbel" panose="020B0503020204020204" pitchFamily="34" charset="0"/>
              </a:rPr>
              <a:t>Weg</a:t>
            </a:r>
            <a:r>
              <a:rPr lang="en-GB" b="1" dirty="0" smtClean="0">
                <a:solidFill>
                  <a:srgbClr val="002060"/>
                </a:solidFill>
                <a:latin typeface="Corbel" panose="020B0503020204020204" pitchFamily="34" charset="0"/>
              </a:rPr>
              <a:t> </a:t>
            </a:r>
            <a:r>
              <a:rPr lang="en-GB" b="1" dirty="0" err="1" smtClean="0">
                <a:solidFill>
                  <a:srgbClr val="002060"/>
                </a:solidFill>
                <a:latin typeface="Corbel" panose="020B0503020204020204" pitchFamily="34" charset="0"/>
              </a:rPr>
              <a:t>gebracht</a:t>
            </a:r>
            <a:endParaRPr lang="en-GB" dirty="0">
              <a:latin typeface="Corbel" panose="020B0503020204020204" pitchFamily="34" charset="0"/>
            </a:endParaRPr>
          </a:p>
          <a:p>
            <a:r>
              <a:rPr lang="en-GB" b="1" dirty="0" err="1" smtClean="0">
                <a:solidFill>
                  <a:srgbClr val="002060"/>
                </a:solidFill>
                <a:latin typeface="Corbel" panose="020B0503020204020204" pitchFamily="34" charset="0"/>
              </a:rPr>
              <a:t>Heute</a:t>
            </a:r>
            <a:r>
              <a:rPr lang="en-GB" b="1" dirty="0" smtClean="0">
                <a:solidFill>
                  <a:srgbClr val="002060"/>
                </a:solidFill>
                <a:latin typeface="Corbel" panose="020B0503020204020204" pitchFamily="34" charset="0"/>
              </a:rPr>
              <a:t>: </a:t>
            </a:r>
            <a:r>
              <a:rPr lang="en-GB" dirty="0" err="1" smtClean="0">
                <a:latin typeface="Corbel" panose="020B0503020204020204" pitchFamily="34" charset="0"/>
              </a:rPr>
              <a:t>Netzwerkentwicklung</a:t>
            </a:r>
            <a:r>
              <a:rPr lang="en-GB" dirty="0" smtClean="0">
                <a:latin typeface="Corbel" panose="020B0503020204020204" pitchFamily="34" charset="0"/>
              </a:rPr>
              <a:t> + </a:t>
            </a:r>
            <a:r>
              <a:rPr lang="en-GB" dirty="0" err="1" smtClean="0">
                <a:latin typeface="Corbel" panose="020B0503020204020204" pitchFamily="34" charset="0"/>
              </a:rPr>
              <a:t>Schulungsprogramme</a:t>
            </a:r>
            <a:r>
              <a:rPr lang="en-GB" dirty="0" smtClean="0">
                <a:latin typeface="Corbel" panose="020B0503020204020204" pitchFamily="34" charset="0"/>
              </a:rPr>
              <a:t> in EU-</a:t>
            </a:r>
            <a:r>
              <a:rPr lang="en-GB" dirty="0" err="1" smtClean="0">
                <a:latin typeface="Corbel" panose="020B0503020204020204" pitchFamily="34" charset="0"/>
              </a:rPr>
              <a:t>Ländern</a:t>
            </a:r>
            <a:endParaRPr lang="en-GB" dirty="0">
              <a:latin typeface="Corbel" panose="020B0503020204020204" pitchFamily="34" charset="0"/>
            </a:endParaRPr>
          </a:p>
          <a:p>
            <a:r>
              <a:rPr lang="en-US" b="1" dirty="0" err="1" smtClean="0">
                <a:solidFill>
                  <a:srgbClr val="002060"/>
                </a:solidFill>
                <a:latin typeface="Corbel" panose="020B0503020204020204" pitchFamily="34" charset="0"/>
              </a:rPr>
              <a:t>Nächster</a:t>
            </a:r>
            <a:r>
              <a:rPr lang="en-US" b="1" dirty="0" smtClean="0">
                <a:solidFill>
                  <a:srgbClr val="002060"/>
                </a:solidFill>
                <a:latin typeface="Corbel" panose="020B0503020204020204" pitchFamily="34" charset="0"/>
              </a:rPr>
              <a:t> </a:t>
            </a:r>
            <a:r>
              <a:rPr lang="en-US" b="1" dirty="0" err="1" smtClean="0">
                <a:solidFill>
                  <a:srgbClr val="002060"/>
                </a:solidFill>
                <a:latin typeface="Corbel" panose="020B0503020204020204" pitchFamily="34" charset="0"/>
              </a:rPr>
              <a:t>Schritt</a:t>
            </a:r>
            <a:r>
              <a:rPr lang="en-US" b="1" dirty="0" smtClean="0">
                <a:solidFill>
                  <a:srgbClr val="002060"/>
                </a:solidFill>
                <a:latin typeface="Corbel" panose="020B0503020204020204" pitchFamily="34" charset="0"/>
              </a:rPr>
              <a:t>: </a:t>
            </a:r>
            <a:r>
              <a:rPr lang="en-US" dirty="0" err="1" smtClean="0">
                <a:solidFill>
                  <a:srgbClr val="002060"/>
                </a:solidFill>
                <a:latin typeface="Corbel" panose="020B0503020204020204" pitchFamily="34" charset="0"/>
              </a:rPr>
              <a:t>Aufruf</a:t>
            </a:r>
            <a:r>
              <a:rPr lang="en-US" dirty="0" smtClean="0">
                <a:solidFill>
                  <a:srgbClr val="002060"/>
                </a:solidFill>
                <a:latin typeface="Corbel" panose="020B0503020204020204" pitchFamily="34" charset="0"/>
              </a:rPr>
              <a:t> </a:t>
            </a:r>
            <a:r>
              <a:rPr lang="en-US" dirty="0" err="1" smtClean="0">
                <a:solidFill>
                  <a:srgbClr val="002060"/>
                </a:solidFill>
                <a:latin typeface="Corbel" panose="020B0503020204020204" pitchFamily="34" charset="0"/>
              </a:rPr>
              <a:t>zur</a:t>
            </a:r>
            <a:r>
              <a:rPr lang="en-US" dirty="0" smtClean="0">
                <a:solidFill>
                  <a:srgbClr val="002060"/>
                </a:solidFill>
                <a:latin typeface="Corbel" panose="020B0503020204020204" pitchFamily="34" charset="0"/>
              </a:rPr>
              <a:t> </a:t>
            </a:r>
            <a:r>
              <a:rPr lang="en-US" dirty="0" err="1" smtClean="0">
                <a:solidFill>
                  <a:srgbClr val="002060"/>
                </a:solidFill>
                <a:latin typeface="Corbel" panose="020B0503020204020204" pitchFamily="34" charset="0"/>
              </a:rPr>
              <a:t>Vorschlagseinreichung</a:t>
            </a:r>
            <a:endParaRPr lang="nl-NL" dirty="0">
              <a:latin typeface="Corbel" panose="020B0503020204020204" pitchFamily="34" charset="0"/>
            </a:endParaRPr>
          </a:p>
        </p:txBody>
      </p:sp>
      <p:pic>
        <p:nvPicPr>
          <p:cNvPr id="4" name="Afbeelding 3"/>
          <p:cNvPicPr/>
          <p:nvPr/>
        </p:nvPicPr>
        <p:blipFill>
          <a:blip r:embed="rId4">
            <a:extLst>
              <a:ext uri="{28A0092B-C50C-407E-A947-70E740481C1C}">
                <a14:useLocalDpi xmlns:a14="http://schemas.microsoft.com/office/drawing/2010/main" xmlns="" val="0"/>
              </a:ext>
            </a:extLst>
          </a:blip>
          <a:srcRect/>
          <a:stretch>
            <a:fillRect/>
          </a:stretch>
        </p:blipFill>
        <p:spPr bwMode="auto">
          <a:xfrm>
            <a:off x="8301473" y="5331284"/>
            <a:ext cx="2118995" cy="708025"/>
          </a:xfrm>
          <a:prstGeom prst="rect">
            <a:avLst/>
          </a:prstGeom>
          <a:noFill/>
        </p:spPr>
      </p:pic>
      <p:pic>
        <p:nvPicPr>
          <p:cNvPr id="1026"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9568296" y="3341516"/>
            <a:ext cx="1212798" cy="1058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7" name="Afbeelding 1"/>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9656924" y="2034590"/>
            <a:ext cx="1035543" cy="10565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8" name="Afbeelding 1"/>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050900" y="2034591"/>
            <a:ext cx="1058866" cy="1056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Afbeelding 1"/>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8050900" y="3366703"/>
            <a:ext cx="1061199" cy="1058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jdelijke aanduiding voor inhoud 4"/>
          <p:cNvSpPr txBox="1">
            <a:spLocks/>
          </p:cNvSpPr>
          <p:nvPr/>
        </p:nvSpPr>
        <p:spPr>
          <a:xfrm>
            <a:off x="7313099" y="4800668"/>
            <a:ext cx="4086225" cy="5024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t>Support</a:t>
            </a:r>
          </a:p>
        </p:txBody>
      </p:sp>
    </p:spTree>
    <p:extLst>
      <p:ext uri="{BB962C8B-B14F-4D97-AF65-F5344CB8AC3E}">
        <p14:creationId xmlns:p14="http://schemas.microsoft.com/office/powerpoint/2010/main" xmlns="" val="6057620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2003971" y="206865"/>
            <a:ext cx="8134439" cy="58967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4732718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1798125" y="174008"/>
            <a:ext cx="8595750" cy="58381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407119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374775"/>
            <a:ext cx="10515600" cy="1325563"/>
          </a:xfrm>
        </p:spPr>
        <p:txBody>
          <a:bodyPr>
            <a:normAutofit fontScale="90000"/>
          </a:bodyPr>
          <a:lstStyle/>
          <a:p>
            <a:pPr algn="ctr"/>
            <a:r>
              <a:rPr lang="en-GB"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Beispiele von Social Media-Kampagnen rund um gesellschaftliche Themen</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2054225"/>
            <a:ext cx="10515600" cy="4351338"/>
          </a:xfrm>
        </p:spPr>
        <p:txBody>
          <a:bodyPr/>
          <a:lstStyle/>
          <a:p>
            <a:pPr marL="0" indent="0" algn="ctr">
              <a:buNone/>
            </a:pPr>
            <a:endParaRPr lang="en-US" b="1" dirty="0">
              <a:latin typeface="Corbel" panose="020B0503020204020204" pitchFamily="34" charset="0"/>
            </a:endParaRPr>
          </a:p>
          <a:p>
            <a:pPr marL="0" indent="0" algn="ctr">
              <a:buNone/>
            </a:pPr>
            <a:endParaRPr lang="nl-NL" b="1" dirty="0">
              <a:latin typeface="Corbel" panose="020B0503020204020204" pitchFamily="34" charset="0"/>
            </a:endParaRPr>
          </a:p>
          <a:p>
            <a:pPr marL="0" indent="0" algn="ctr">
              <a:buNone/>
            </a:pPr>
            <a:r>
              <a:rPr lang="nl-NL" b="1" dirty="0" smtClean="0">
                <a:latin typeface="Corbel" panose="020B0503020204020204" pitchFamily="34" charset="0"/>
              </a:rPr>
              <a:t>„Man kann viel erreichen, wenn man erfolgreiche Kapmpagnen wiederverwendet, diese anpasst und darauf aufbaut.“</a:t>
            </a:r>
            <a:endParaRPr lang="en-US" b="1"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27414803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descr="Rectangle 11"/>
          <p:cNvSpPr>
            <a:spLocks/>
          </p:cNvSpPr>
          <p:nvPr/>
        </p:nvSpPr>
        <p:spPr bwMode="auto">
          <a:xfrm>
            <a:off x="0" y="0"/>
            <a:ext cx="12192000" cy="6858000"/>
          </a:xfrm>
          <a:prstGeom prst="rect">
            <a:avLst/>
          </a:prstGeom>
          <a:solidFill>
            <a:srgbClr val="FA8742"/>
          </a:solidFill>
          <a:ln w="12700" cap="flat" cmpd="sng">
            <a:solidFill>
              <a:srgbClr val="42719B"/>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nchor="ct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endParaRPr lang="en-US" altLang="en-US">
              <a:solidFill>
                <a:srgbClr val="FFFFFF"/>
              </a:solidFill>
            </a:endParaRPr>
          </a:p>
        </p:txBody>
      </p:sp>
      <p:pic>
        <p:nvPicPr>
          <p:cNvPr id="33795" name="Picture 3" descr="Picture 12"/>
          <p:cNvPicPr>
            <a:picLocks noChangeAspect="1"/>
          </p:cNvPicPr>
          <p:nvPr/>
        </p:nvPicPr>
        <p:blipFill>
          <a:blip r:embed="rId3"/>
          <a:srcRect/>
          <a:stretch>
            <a:fillRect/>
          </a:stretch>
        </p:blipFill>
        <p:spPr bwMode="auto">
          <a:xfrm>
            <a:off x="5178425" y="331788"/>
            <a:ext cx="1908175" cy="190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3796" name="Picture 4" descr="Picture 1"/>
          <p:cNvPicPr>
            <a:picLocks noChangeAspect="1"/>
          </p:cNvPicPr>
          <p:nvPr/>
        </p:nvPicPr>
        <p:blipFill>
          <a:blip r:embed="rId4"/>
          <a:srcRect/>
          <a:stretch>
            <a:fillRect/>
          </a:stretch>
        </p:blipFill>
        <p:spPr bwMode="auto">
          <a:xfrm>
            <a:off x="3105150" y="0"/>
            <a:ext cx="5573713"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103335150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descr="Rectangle 11"/>
          <p:cNvSpPr>
            <a:spLocks/>
          </p:cNvSpPr>
          <p:nvPr/>
        </p:nvSpPr>
        <p:spPr bwMode="auto">
          <a:xfrm>
            <a:off x="0" y="0"/>
            <a:ext cx="12192000" cy="6858000"/>
          </a:xfrm>
          <a:prstGeom prst="rect">
            <a:avLst/>
          </a:prstGeom>
          <a:solidFill>
            <a:srgbClr val="FA8742"/>
          </a:solidFill>
          <a:ln w="12700" cap="flat" cmpd="sng">
            <a:solidFill>
              <a:srgbClr val="42719B"/>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nchor="ctr"/>
          <a:lstStyle>
            <a:lvl1pPr>
              <a:defRPr>
                <a:solidFill>
                  <a:srgbClr val="000000"/>
                </a:solidFill>
                <a:latin typeface="Calibri" pitchFamily="34" charset="0"/>
                <a:ea typeface="Calibri" pitchFamily="34" charset="0"/>
                <a:cs typeface="Calibri" pitchFamily="34" charset="0"/>
                <a:sym typeface="Calibri" pitchFamily="34" charset="0"/>
              </a:defRPr>
            </a:lvl1pPr>
            <a:lvl2pPr marL="742950" indent="-285750">
              <a:defRPr>
                <a:solidFill>
                  <a:srgbClr val="000000"/>
                </a:solidFill>
                <a:latin typeface="Calibri" pitchFamily="34" charset="0"/>
                <a:ea typeface="Calibri" pitchFamily="34" charset="0"/>
                <a:cs typeface="Calibri" pitchFamily="34" charset="0"/>
                <a:sym typeface="Calibri" pitchFamily="34" charset="0"/>
              </a:defRPr>
            </a:lvl2pPr>
            <a:lvl3pPr marL="1143000" indent="-228600">
              <a:defRPr>
                <a:solidFill>
                  <a:srgbClr val="000000"/>
                </a:solidFill>
                <a:latin typeface="Calibri" pitchFamily="34" charset="0"/>
                <a:ea typeface="Calibri" pitchFamily="34" charset="0"/>
                <a:cs typeface="Calibri" pitchFamily="34" charset="0"/>
                <a:sym typeface="Calibri" pitchFamily="34" charset="0"/>
              </a:defRPr>
            </a:lvl3pPr>
            <a:lvl4pPr marL="1600200" indent="-228600">
              <a:defRPr>
                <a:solidFill>
                  <a:srgbClr val="000000"/>
                </a:solidFill>
                <a:latin typeface="Calibri" pitchFamily="34" charset="0"/>
                <a:ea typeface="Calibri" pitchFamily="34" charset="0"/>
                <a:cs typeface="Calibri" pitchFamily="34" charset="0"/>
                <a:sym typeface="Calibri" pitchFamily="34" charset="0"/>
              </a:defRPr>
            </a:lvl4pPr>
            <a:lvl5pPr marL="2057400" indent="-228600">
              <a:defRPr>
                <a:solidFill>
                  <a:srgbClr val="000000"/>
                </a:solidFill>
                <a:latin typeface="Calibri" pitchFamily="34" charset="0"/>
                <a:ea typeface="Calibri" pitchFamily="34" charset="0"/>
                <a:cs typeface="Calibri" pitchFamily="34" charset="0"/>
                <a:sym typeface="Calibri" pitchFamily="34" charset="0"/>
              </a:defRPr>
            </a:lvl5pPr>
            <a:lvl6pPr marL="25146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6pPr>
            <a:lvl7pPr marL="29718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7pPr>
            <a:lvl8pPr marL="34290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8pPr>
            <a:lvl9pPr marL="3886200" indent="-228600" eaLnBrk="0" fontAlgn="base" hangingPunct="0">
              <a:spcBef>
                <a:spcPct val="0"/>
              </a:spcBef>
              <a:spcAft>
                <a:spcPct val="0"/>
              </a:spcAft>
              <a:defRPr>
                <a:solidFill>
                  <a:srgbClr val="000000"/>
                </a:solidFill>
                <a:latin typeface="Calibri" pitchFamily="34" charset="0"/>
                <a:ea typeface="Calibri" pitchFamily="34" charset="0"/>
                <a:cs typeface="Calibri" pitchFamily="34" charset="0"/>
                <a:sym typeface="Calibri" pitchFamily="34" charset="0"/>
              </a:defRPr>
            </a:lvl9pPr>
          </a:lstStyle>
          <a:p>
            <a:pPr algn="ctr" eaLnBrk="1">
              <a:defRPr/>
            </a:pPr>
            <a:endParaRPr lang="en-US" altLang="en-US">
              <a:solidFill>
                <a:srgbClr val="FFFFFF"/>
              </a:solidFill>
            </a:endParaRPr>
          </a:p>
        </p:txBody>
      </p:sp>
      <p:pic>
        <p:nvPicPr>
          <p:cNvPr id="35843" name="Picture 3" descr="Picture 12"/>
          <p:cNvPicPr>
            <a:picLocks noChangeAspect="1"/>
          </p:cNvPicPr>
          <p:nvPr/>
        </p:nvPicPr>
        <p:blipFill>
          <a:blip r:embed="rId4"/>
          <a:srcRect/>
          <a:stretch>
            <a:fillRect/>
          </a:stretch>
        </p:blipFill>
        <p:spPr bwMode="auto">
          <a:xfrm>
            <a:off x="5178425" y="331788"/>
            <a:ext cx="1908175" cy="190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5844" name="media3.mov" descr="louise">
            <a:hlinkClick r:id="" action="ppaction://media"/>
          </p:cNvPr>
          <p:cNvPicPr>
            <a:picLocks noChangeAspect="1"/>
          </p:cNvPicPr>
          <p:nvPr>
            <a:videoFile r:link="rId1"/>
            <p:extLst>
              <p:ext uri="{DAA4B4D4-6D71-4841-9C94-3DE7FCFB9230}">
                <p14:media xmlns:p14="http://schemas.microsoft.com/office/powerpoint/2010/main" xmlns="" r:link="rId5"/>
              </p:ext>
            </p:extLst>
          </p:nvPr>
        </p:nvPicPr>
        <p:blipFill>
          <a:blip r:embed="rId6"/>
          <a:srcRect/>
          <a:stretch>
            <a:fillRect/>
          </a:stretch>
        </p:blipFill>
        <p:spPr bwMode="auto">
          <a:xfrm>
            <a:off x="3070225" y="0"/>
            <a:ext cx="5638800" cy="685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xmlns="" val="355565275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584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5844"/>
                </p:tgtEl>
              </p:cMediaNode>
            </p:video>
            <p:seq concurrent="1" nextAc="seek">
              <p:cTn id="8" restart="whenNotActive" fill="hold" evtFilter="cancelBubble" nodeType="interactiveSeq">
                <p:stCondLst>
                  <p:cond evt="onClick" delay="0">
                    <p:tgtEl>
                      <p:spTgt spid="3584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5844"/>
                                        </p:tgtEl>
                                      </p:cBhvr>
                                    </p:cmd>
                                  </p:childTnLst>
                                </p:cTn>
                              </p:par>
                            </p:childTnLst>
                          </p:cTn>
                        </p:par>
                      </p:childTnLst>
                    </p:cTn>
                  </p:par>
                </p:childTnLst>
              </p:cTn>
              <p:nextCondLst>
                <p:cond evt="onClick" delay="0">
                  <p:tgtEl>
                    <p:spTgt spid="3584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6" name="IjIQ0ctzyZE">
            <a:hlinkClick r:id="" action="ppaction://media"/>
          </p:cNvPr>
          <p:cNvPicPr>
            <a:picLocks noRot="1" noChangeAspect="1"/>
          </p:cNvPicPr>
          <p:nvPr>
            <a:videoFile r:link="rId1"/>
          </p:nvPr>
        </p:nvPicPr>
        <p:blipFill>
          <a:blip r:embed="rId4"/>
          <a:stretch>
            <a:fillRect/>
          </a:stretch>
        </p:blipFill>
        <p:spPr>
          <a:xfrm>
            <a:off x="2028370" y="179274"/>
            <a:ext cx="7927160" cy="594537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xmlns="" val="24792565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16200" y="190500"/>
            <a:ext cx="6997700" cy="5248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4218090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6113" r="13855"/>
          <a:stretch/>
        </p:blipFill>
        <p:spPr bwMode="auto">
          <a:xfrm>
            <a:off x="31532" y="-47298"/>
            <a:ext cx="5344472" cy="696835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153025" y="855279"/>
            <a:ext cx="7038975" cy="5257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Afbeelding 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706490" y="144020"/>
            <a:ext cx="912696" cy="9106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635612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19697"/>
          <a:stretch/>
        </p:blipFill>
        <p:spPr bwMode="auto">
          <a:xfrm>
            <a:off x="1177290" y="332958"/>
            <a:ext cx="9604098" cy="53134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666809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n-US" sz="3600" b="1" smtClean="0">
                <a:solidFill>
                  <a:srgbClr val="002060"/>
                </a:solidFill>
                <a:latin typeface="Verdana" panose="020B0604030504040204" pitchFamily="34" charset="0"/>
                <a:ea typeface="Verdana" panose="020B0604030504040204" pitchFamily="34" charset="0"/>
                <a:cs typeface="Verdana" panose="020B0604030504040204" pitchFamily="34" charset="0"/>
              </a:rPr>
              <a:t>Mittagspause</a:t>
            </a:r>
            <a:endParaRPr lang="nl-N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n-US" sz="2800">
                <a:latin typeface="Corbel" panose="020B0503020204020204" pitchFamily="34" charset="0"/>
              </a:rPr>
              <a:t>12.45 – 13.30</a:t>
            </a:r>
            <a:endParaRPr lang="nl-NL" sz="280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390285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Tagesprogramm</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normAutofit fontScale="92500" lnSpcReduction="10000"/>
          </a:bodyPr>
          <a:lstStyle/>
          <a:p>
            <a:pPr marL="0" indent="0">
              <a:buNone/>
            </a:pPr>
            <a:r>
              <a:rPr lang="en-US" sz="3200" dirty="0">
                <a:latin typeface="Corbel" panose="020B0503020204020204" pitchFamily="34" charset="0"/>
              </a:rPr>
              <a:t>09.00	</a:t>
            </a:r>
            <a:r>
              <a:rPr lang="en-US" sz="3200" dirty="0" smtClean="0">
                <a:latin typeface="Corbel" panose="020B0503020204020204" pitchFamily="34" charset="0"/>
              </a:rPr>
              <a:t>Begrüßung</a:t>
            </a:r>
            <a:endParaRPr lang="en-US" sz="3200" dirty="0">
              <a:latin typeface="Corbel" panose="020B0503020204020204" pitchFamily="34" charset="0"/>
            </a:endParaRPr>
          </a:p>
          <a:p>
            <a:pPr marL="0" indent="0">
              <a:buNone/>
            </a:pPr>
            <a:r>
              <a:rPr lang="en-US" sz="3200" dirty="0">
                <a:latin typeface="Corbel" panose="020B0503020204020204" pitchFamily="34" charset="0"/>
              </a:rPr>
              <a:t>09.30	</a:t>
            </a:r>
            <a:r>
              <a:rPr lang="en-US" sz="3200" dirty="0" smtClean="0">
                <a:latin typeface="Corbel" panose="020B0503020204020204" pitchFamily="34" charset="0"/>
              </a:rPr>
              <a:t>Erfahrung </a:t>
            </a:r>
            <a:r>
              <a:rPr lang="en-US" sz="3200" dirty="0">
                <a:latin typeface="Corbel" panose="020B0503020204020204" pitchFamily="34" charset="0"/>
              </a:rPr>
              <a:t>&amp; </a:t>
            </a:r>
            <a:r>
              <a:rPr lang="en-US" sz="3200" dirty="0" smtClean="0">
                <a:latin typeface="Corbel" panose="020B0503020204020204" pitchFamily="34" charset="0"/>
              </a:rPr>
              <a:t>Erwartungen</a:t>
            </a:r>
            <a:endParaRPr lang="nl-NL" sz="3200" dirty="0">
              <a:latin typeface="Corbel" panose="020B0503020204020204" pitchFamily="34" charset="0"/>
            </a:endParaRPr>
          </a:p>
          <a:p>
            <a:pPr marL="0" indent="0">
              <a:buNone/>
            </a:pPr>
            <a:r>
              <a:rPr lang="en-US" sz="3200" dirty="0">
                <a:latin typeface="Corbel" panose="020B0503020204020204" pitchFamily="34" charset="0"/>
              </a:rPr>
              <a:t>11.00	</a:t>
            </a:r>
            <a:r>
              <a:rPr lang="en-US" sz="3200" dirty="0" err="1" smtClean="0">
                <a:latin typeface="Corbel" panose="020B0503020204020204" pitchFamily="34" charset="0"/>
              </a:rPr>
              <a:t>Wie</a:t>
            </a:r>
            <a:r>
              <a:rPr lang="en-US" sz="3200" dirty="0" smtClean="0">
                <a:latin typeface="Corbel" panose="020B0503020204020204" pitchFamily="34" charset="0"/>
              </a:rPr>
              <a:t> </a:t>
            </a:r>
            <a:r>
              <a:rPr lang="en-US" sz="3200" dirty="0" smtClean="0">
                <a:latin typeface="Corbel" panose="020B0503020204020204" pitchFamily="34" charset="0"/>
              </a:rPr>
              <a:t>„online“ </a:t>
            </a:r>
            <a:r>
              <a:rPr lang="en-US" sz="3200" dirty="0" smtClean="0">
                <a:latin typeface="Corbel" panose="020B0503020204020204" pitchFamily="34" charset="0"/>
              </a:rPr>
              <a:t>funktioniert</a:t>
            </a:r>
            <a:endParaRPr lang="en-US" sz="3200" dirty="0">
              <a:latin typeface="Corbel" panose="020B0503020204020204" pitchFamily="34" charset="0"/>
            </a:endParaRPr>
          </a:p>
          <a:p>
            <a:pPr marL="0" indent="0">
              <a:buNone/>
            </a:pPr>
            <a:r>
              <a:rPr lang="en-US" sz="3200" b="1" dirty="0">
                <a:solidFill>
                  <a:srgbClr val="FF0000"/>
                </a:solidFill>
                <a:latin typeface="Corbel" panose="020B0503020204020204" pitchFamily="34" charset="0"/>
              </a:rPr>
              <a:t>12.45	</a:t>
            </a:r>
            <a:r>
              <a:rPr lang="en-US" sz="3200" b="1" dirty="0" smtClean="0">
                <a:solidFill>
                  <a:srgbClr val="FF0000"/>
                </a:solidFill>
                <a:latin typeface="Corbel" panose="020B0503020204020204" pitchFamily="34" charset="0"/>
              </a:rPr>
              <a:t>Mittagessen</a:t>
            </a:r>
            <a:endParaRPr lang="en-US" sz="3200" b="1" dirty="0">
              <a:solidFill>
                <a:srgbClr val="FF0000"/>
              </a:solidFill>
              <a:latin typeface="Corbel" panose="020B0503020204020204" pitchFamily="34" charset="0"/>
            </a:endParaRPr>
          </a:p>
          <a:p>
            <a:pPr marL="0" indent="0">
              <a:buNone/>
            </a:pPr>
            <a:r>
              <a:rPr lang="en-US" sz="3200" dirty="0">
                <a:latin typeface="Corbel" panose="020B0503020204020204" pitchFamily="34" charset="0"/>
              </a:rPr>
              <a:t>13.30	</a:t>
            </a:r>
            <a:r>
              <a:rPr lang="en-US" sz="3200" dirty="0" smtClean="0">
                <a:latin typeface="Corbel" panose="020B0503020204020204" pitchFamily="34" charset="0"/>
              </a:rPr>
              <a:t>Wie man seine eigene Onlinestrategie 		entwickelt</a:t>
            </a:r>
            <a:endParaRPr lang="en-US" sz="3200" dirty="0">
              <a:latin typeface="Corbel" panose="020B0503020204020204" pitchFamily="34" charset="0"/>
            </a:endParaRPr>
          </a:p>
          <a:p>
            <a:pPr marL="0" indent="0">
              <a:buNone/>
            </a:pPr>
            <a:r>
              <a:rPr lang="en-US" sz="3200" dirty="0">
                <a:latin typeface="Corbel" panose="020B0503020204020204" pitchFamily="34" charset="0"/>
              </a:rPr>
              <a:t>15.30	</a:t>
            </a:r>
            <a:r>
              <a:rPr lang="en-US" sz="3200" dirty="0" smtClean="0">
                <a:latin typeface="Corbel" panose="020B0503020204020204" pitchFamily="34" charset="0"/>
              </a:rPr>
              <a:t>Online-</a:t>
            </a:r>
            <a:r>
              <a:rPr lang="en-US" sz="3200" dirty="0" err="1" smtClean="0">
                <a:latin typeface="Corbel" panose="020B0503020204020204" pitchFamily="34" charset="0"/>
              </a:rPr>
              <a:t>Fähigkeiten</a:t>
            </a:r>
            <a:r>
              <a:rPr lang="en-US" sz="3200" dirty="0" smtClean="0">
                <a:latin typeface="Corbel" panose="020B0503020204020204" pitchFamily="34" charset="0"/>
              </a:rPr>
              <a:t>, Tools</a:t>
            </a:r>
            <a:r>
              <a:rPr lang="en-US" sz="3200" dirty="0">
                <a:latin typeface="Corbel" panose="020B0503020204020204" pitchFamily="34" charset="0"/>
              </a:rPr>
              <a:t>, </a:t>
            </a:r>
            <a:r>
              <a:rPr lang="en-US" sz="3200" dirty="0" err="1" smtClean="0">
                <a:latin typeface="Corbel" panose="020B0503020204020204" pitchFamily="34" charset="0"/>
              </a:rPr>
              <a:t>Tipps</a:t>
            </a:r>
            <a:r>
              <a:rPr lang="en-US" sz="3200" dirty="0" smtClean="0">
                <a:latin typeface="Corbel" panose="020B0503020204020204" pitchFamily="34" charset="0"/>
              </a:rPr>
              <a:t> und 			Tricks</a:t>
            </a:r>
            <a:endParaRPr lang="nl-NL" sz="3200" dirty="0">
              <a:latin typeface="Corbel" panose="020B0503020204020204" pitchFamily="34" charset="0"/>
            </a:endParaRPr>
          </a:p>
          <a:p>
            <a:pPr marL="0" indent="0">
              <a:buNone/>
            </a:pPr>
            <a:r>
              <a:rPr lang="en-US" sz="3200" dirty="0">
                <a:latin typeface="Corbel" panose="020B0503020204020204" pitchFamily="34" charset="0"/>
              </a:rPr>
              <a:t>16.30	</a:t>
            </a:r>
            <a:r>
              <a:rPr lang="en-US" sz="3200" dirty="0" smtClean="0">
                <a:latin typeface="Corbel" panose="020B0503020204020204" pitchFamily="34" charset="0"/>
              </a:rPr>
              <a:t> Speed-Date und </a:t>
            </a:r>
            <a:r>
              <a:rPr lang="en-US" sz="3200" dirty="0" err="1" smtClean="0">
                <a:latin typeface="Corbel" panose="020B0503020204020204" pitchFamily="34" charset="0"/>
              </a:rPr>
              <a:t>Abschluss</a:t>
            </a:r>
            <a:endParaRPr lang="nl-NL" sz="3200" dirty="0">
              <a:latin typeface="Corbel" panose="020B0503020204020204" pitchFamily="34" charset="0"/>
            </a:endParaRPr>
          </a:p>
        </p:txBody>
      </p:sp>
      <p:grpSp>
        <p:nvGrpSpPr>
          <p:cNvPr id="12" name="Groep 11"/>
          <p:cNvGrpSpPr/>
          <p:nvPr/>
        </p:nvGrpSpPr>
        <p:grpSpPr>
          <a:xfrm>
            <a:off x="9257166" y="165100"/>
            <a:ext cx="2808515" cy="6600745"/>
            <a:chOff x="9257166" y="165100"/>
            <a:chExt cx="2808515" cy="6600745"/>
          </a:xfrm>
        </p:grpSpPr>
        <p:sp>
          <p:nvSpPr>
            <p:cNvPr id="13" name="Rechthoek 12"/>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a:t>A </a:t>
              </a:r>
              <a:r>
                <a:rPr lang="en-US" sz="2400"/>
                <a:t>Audience</a:t>
              </a:r>
              <a:endParaRPr lang="nl-NL"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a:solidFill>
                    <a:prstClr val="black"/>
                  </a:solidFill>
                </a:rPr>
                <a:t>A </a:t>
              </a:r>
              <a:r>
                <a:rPr lang="en-US" sz="2400">
                  <a:solidFill>
                    <a:prstClr val="black"/>
                  </a:solidFill>
                </a:rPr>
                <a:t>Action</a:t>
              </a:r>
              <a:r>
                <a:rPr lang="en-US" sz="2000">
                  <a:solidFill>
                    <a:prstClr val="black"/>
                  </a:solidFill>
                </a:rPr>
                <a:t> </a:t>
              </a:r>
              <a:endParaRPr lang="nl-NL"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a:solidFill>
                    <a:prstClr val="black"/>
                  </a:solidFill>
                </a:rPr>
                <a:t>M </a:t>
              </a:r>
              <a:r>
                <a:rPr lang="en-US" sz="2400">
                  <a:solidFill>
                    <a:prstClr val="black"/>
                  </a:solidFill>
                </a:rPr>
                <a:t>Media</a:t>
              </a:r>
              <a:r>
                <a:rPr lang="en-US" sz="2000">
                  <a:solidFill>
                    <a:prstClr val="black"/>
                  </a:solidFill>
                </a:rPr>
                <a:t> </a:t>
              </a:r>
              <a:endParaRPr lang="nl-NL" sz="2000"/>
            </a:p>
          </p:txBody>
        </p:sp>
        <p:sp>
          <p:nvSpPr>
            <p:cNvPr id="17" name="Tekstvak 16"/>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a:t>M </a:t>
              </a:r>
              <a:r>
                <a:rPr lang="en-US" sz="2400"/>
                <a:t>Messenger</a:t>
              </a:r>
              <a:endParaRPr lang="nl-NL" sz="2000"/>
            </a:p>
          </p:txBody>
        </p:sp>
        <p:sp>
          <p:nvSpPr>
            <p:cNvPr id="18" name="Tekstvak 17"/>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a:t>M </a:t>
              </a:r>
              <a:r>
                <a:rPr lang="en-US" sz="2400"/>
                <a:t>Message</a:t>
              </a:r>
              <a:endParaRPr lang="nl-NL" sz="2000"/>
            </a:p>
          </p:txBody>
        </p:sp>
        <p:sp>
          <p:nvSpPr>
            <p:cNvPr id="19" name="Tekstvak 18"/>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a:t>G </a:t>
              </a:r>
              <a:r>
                <a:rPr lang="en-US" sz="2400"/>
                <a:t>Goal</a:t>
              </a:r>
              <a:endParaRPr lang="nl-NL" sz="2000"/>
            </a:p>
          </p:txBody>
        </p:sp>
      </p:grpSp>
    </p:spTree>
    <p:extLst>
      <p:ext uri="{BB962C8B-B14F-4D97-AF65-F5344CB8AC3E}">
        <p14:creationId xmlns:p14="http://schemas.microsoft.com/office/powerpoint/2010/main" xmlns="" val="5306374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en-US" sz="3600" b="1" smtClean="0">
                <a:solidFill>
                  <a:srgbClr val="002060"/>
                </a:solidFill>
                <a:latin typeface="Verdana" panose="020B0604030504040204" pitchFamily="34" charset="0"/>
                <a:ea typeface="Verdana" panose="020B0604030504040204" pitchFamily="34" charset="0"/>
                <a:cs typeface="Verdana" panose="020B0604030504040204" pitchFamily="34" charset="0"/>
              </a:rPr>
              <a:t>Wie Sie Ihre Onlinestrategie entwickeln</a:t>
            </a:r>
            <a:endParaRPr lang="nl-N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124422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Kommunikationsstrategien	</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kstvak 6"/>
          <p:cNvSpPr txBox="1"/>
          <p:nvPr/>
        </p:nvSpPr>
        <p:spPr>
          <a:xfrm>
            <a:off x="3328694" y="3504273"/>
            <a:ext cx="5502164" cy="707886"/>
          </a:xfrm>
          <a:prstGeom prst="rect">
            <a:avLst/>
          </a:prstGeom>
          <a:solidFill>
            <a:schemeClr val="accent4">
              <a:lumMod val="60000"/>
              <a:lumOff val="40000"/>
            </a:schemeClr>
          </a:solidFill>
          <a:ln w="12700">
            <a:noFill/>
          </a:ln>
        </p:spPr>
        <p:txBody>
          <a:bodyPr wrap="square" rtlCol="0">
            <a:spAutoFit/>
          </a:bodyPr>
          <a:lstStyle/>
          <a:p>
            <a:pPr algn="ctr"/>
            <a:r>
              <a:rPr lang="en-US" sz="4000" b="1" smtClean="0">
                <a:latin typeface="Corbel" panose="020B0503020204020204" pitchFamily="34" charset="0"/>
              </a:rPr>
              <a:t>Kampagnenarbeit</a:t>
            </a:r>
            <a:endParaRPr lang="nl-NL" b="1">
              <a:latin typeface="Corbel" panose="020B0503020204020204" pitchFamily="34" charset="0"/>
            </a:endParaRPr>
          </a:p>
        </p:txBody>
      </p:sp>
      <p:sp>
        <p:nvSpPr>
          <p:cNvPr id="8" name="Tekstvak 7"/>
          <p:cNvSpPr txBox="1"/>
          <p:nvPr/>
        </p:nvSpPr>
        <p:spPr>
          <a:xfrm>
            <a:off x="832049" y="2373919"/>
            <a:ext cx="10673255" cy="707886"/>
          </a:xfrm>
          <a:prstGeom prst="rect">
            <a:avLst/>
          </a:prstGeom>
          <a:solidFill>
            <a:schemeClr val="accent4">
              <a:lumMod val="20000"/>
              <a:lumOff val="80000"/>
            </a:schemeClr>
          </a:solidFill>
          <a:ln w="3175">
            <a:noFill/>
          </a:ln>
        </p:spPr>
        <p:txBody>
          <a:bodyPr wrap="square" rtlCol="0">
            <a:spAutoFit/>
          </a:bodyPr>
          <a:lstStyle/>
          <a:p>
            <a:pPr algn="ctr"/>
            <a:r>
              <a:rPr lang="en-US" sz="4000" b="1" smtClean="0">
                <a:latin typeface="Corbel" panose="020B0503020204020204" pitchFamily="34" charset="0"/>
              </a:rPr>
              <a:t>Täglich</a:t>
            </a:r>
            <a:endParaRPr lang="nl-NL" b="1">
              <a:latin typeface="Corbel" panose="020B0503020204020204" pitchFamily="34" charset="0"/>
            </a:endParaRPr>
          </a:p>
        </p:txBody>
      </p:sp>
      <p:pic>
        <p:nvPicPr>
          <p:cNvPr id="9" name="Afbeelding 8"/>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
        <p:nvSpPr>
          <p:cNvPr id="10" name="Tekstvak 9"/>
          <p:cNvSpPr txBox="1"/>
          <p:nvPr/>
        </p:nvSpPr>
        <p:spPr>
          <a:xfrm>
            <a:off x="4464513" y="4634626"/>
            <a:ext cx="3408326" cy="707886"/>
          </a:xfrm>
          <a:prstGeom prst="rect">
            <a:avLst/>
          </a:prstGeom>
          <a:solidFill>
            <a:schemeClr val="accent2">
              <a:lumMod val="75000"/>
            </a:schemeClr>
          </a:solidFill>
          <a:ln w="12700">
            <a:noFill/>
          </a:ln>
        </p:spPr>
        <p:txBody>
          <a:bodyPr wrap="square" rtlCol="0">
            <a:spAutoFit/>
          </a:bodyPr>
          <a:lstStyle/>
          <a:p>
            <a:pPr algn="ctr"/>
            <a:r>
              <a:rPr lang="en-US" sz="4000" b="1" smtClean="0">
                <a:solidFill>
                  <a:schemeClr val="bg1"/>
                </a:solidFill>
                <a:latin typeface="Corbel" panose="020B0503020204020204" pitchFamily="34" charset="0"/>
              </a:rPr>
              <a:t>Reaktion </a:t>
            </a:r>
            <a:endParaRPr lang="nl-NL" b="1">
              <a:solidFill>
                <a:schemeClr val="bg1"/>
              </a:solidFill>
              <a:latin typeface="Corbel" panose="020B0503020204020204" pitchFamily="34" charset="0"/>
            </a:endParaRPr>
          </a:p>
        </p:txBody>
      </p:sp>
    </p:spTree>
    <p:extLst>
      <p:ext uri="{BB962C8B-B14F-4D97-AF65-F5344CB8AC3E}">
        <p14:creationId xmlns:p14="http://schemas.microsoft.com/office/powerpoint/2010/main" xmlns="" val="41350331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Sechs grundlegende Fragen</a:t>
            </a:r>
            <a:endParaRPr lang="en-U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514350" indent="-514350">
              <a:buFont typeface="+mj-lt"/>
              <a:buAutoNum type="arabicPeriod"/>
            </a:pPr>
            <a:r>
              <a:rPr lang="en-US" dirty="0" smtClean="0">
                <a:latin typeface="Corbel" panose="020B0503020204020204" pitchFamily="34" charset="0"/>
              </a:rPr>
              <a:t>Was </a:t>
            </a:r>
            <a:r>
              <a:rPr lang="en-US" dirty="0" err="1" smtClean="0">
                <a:latin typeface="Corbel" panose="020B0503020204020204" pitchFamily="34" charset="0"/>
              </a:rPr>
              <a:t>ist</a:t>
            </a:r>
            <a:r>
              <a:rPr lang="en-US" dirty="0" smtClean="0">
                <a:latin typeface="Corbel" panose="020B0503020204020204" pitchFamily="34" charset="0"/>
              </a:rPr>
              <a:t> </a:t>
            </a:r>
            <a:r>
              <a:rPr lang="en-US" dirty="0" err="1" smtClean="0">
                <a:latin typeface="Corbel" panose="020B0503020204020204" pitchFamily="34" charset="0"/>
              </a:rPr>
              <a:t>Ihr</a:t>
            </a:r>
            <a:r>
              <a:rPr lang="en-US" dirty="0" smtClean="0">
                <a:latin typeface="Corbel" panose="020B0503020204020204" pitchFamily="34" charset="0"/>
              </a:rPr>
              <a:t> </a:t>
            </a:r>
            <a:r>
              <a:rPr lang="en-US" dirty="0" err="1" smtClean="0">
                <a:latin typeface="Corbel" panose="020B0503020204020204" pitchFamily="34" charset="0"/>
              </a:rPr>
              <a:t>Ziel</a:t>
            </a:r>
            <a:r>
              <a:rPr lang="en-US" dirty="0" smtClean="0">
                <a:latin typeface="Corbel" panose="020B0503020204020204" pitchFamily="34" charset="0"/>
              </a:rPr>
              <a:t>?</a:t>
            </a:r>
            <a:endParaRPr lang="en-US" dirty="0">
              <a:latin typeface="Corbel" panose="020B0503020204020204" pitchFamily="34" charset="0"/>
            </a:endParaRPr>
          </a:p>
          <a:p>
            <a:pPr marL="514350" indent="-514350">
              <a:buFont typeface="+mj-lt"/>
              <a:buAutoNum type="arabicPeriod"/>
            </a:pPr>
            <a:r>
              <a:rPr lang="en-US" dirty="0" err="1" smtClean="0">
                <a:latin typeface="Corbel" panose="020B0503020204020204" pitchFamily="34" charset="0"/>
              </a:rPr>
              <a:t>Wer</a:t>
            </a:r>
            <a:r>
              <a:rPr lang="en-US" dirty="0" smtClean="0">
                <a:latin typeface="Corbel" panose="020B0503020204020204" pitchFamily="34" charset="0"/>
              </a:rPr>
              <a:t> </a:t>
            </a:r>
            <a:r>
              <a:rPr lang="en-US" dirty="0" err="1" smtClean="0">
                <a:latin typeface="Corbel" panose="020B0503020204020204" pitchFamily="34" charset="0"/>
              </a:rPr>
              <a:t>ist</a:t>
            </a:r>
            <a:r>
              <a:rPr lang="en-US" dirty="0" smtClean="0">
                <a:latin typeface="Corbel" panose="020B0503020204020204" pitchFamily="34" charset="0"/>
              </a:rPr>
              <a:t> </a:t>
            </a:r>
            <a:r>
              <a:rPr lang="en-US" dirty="0" err="1" smtClean="0">
                <a:latin typeface="Corbel" panose="020B0503020204020204" pitchFamily="34" charset="0"/>
              </a:rPr>
              <a:t>Ihre</a:t>
            </a:r>
            <a:r>
              <a:rPr lang="en-US" dirty="0" smtClean="0">
                <a:latin typeface="Corbel" panose="020B0503020204020204" pitchFamily="34" charset="0"/>
              </a:rPr>
              <a:t> </a:t>
            </a:r>
            <a:r>
              <a:rPr lang="en-US" dirty="0" err="1" smtClean="0">
                <a:latin typeface="Corbel" panose="020B0503020204020204" pitchFamily="34" charset="0"/>
              </a:rPr>
              <a:t>Zielgruppe</a:t>
            </a:r>
            <a:r>
              <a:rPr lang="en-US" dirty="0" smtClean="0">
                <a:latin typeface="Corbel" panose="020B0503020204020204" pitchFamily="34" charset="0"/>
              </a:rPr>
              <a:t>?</a:t>
            </a:r>
            <a:endParaRPr lang="en-US" dirty="0">
              <a:latin typeface="Corbel" panose="020B0503020204020204" pitchFamily="34" charset="0"/>
            </a:endParaRPr>
          </a:p>
          <a:p>
            <a:pPr marL="514350" indent="-514350">
              <a:buFont typeface="+mj-lt"/>
              <a:buAutoNum type="arabicPeriod"/>
            </a:pPr>
            <a:r>
              <a:rPr lang="en-US" dirty="0" smtClean="0">
                <a:latin typeface="Corbel" panose="020B0503020204020204" pitchFamily="34" charset="0"/>
              </a:rPr>
              <a:t>Was </a:t>
            </a:r>
            <a:r>
              <a:rPr lang="en-US" dirty="0" err="1" smtClean="0">
                <a:latin typeface="Corbel" panose="020B0503020204020204" pitchFamily="34" charset="0"/>
              </a:rPr>
              <a:t>ist</a:t>
            </a:r>
            <a:r>
              <a:rPr lang="en-US" dirty="0" smtClean="0">
                <a:latin typeface="Corbel" panose="020B0503020204020204" pitchFamily="34" charset="0"/>
              </a:rPr>
              <a:t> </a:t>
            </a:r>
            <a:r>
              <a:rPr lang="en-US" dirty="0" err="1" smtClean="0">
                <a:latin typeface="Corbel" panose="020B0503020204020204" pitchFamily="34" charset="0"/>
              </a:rPr>
              <a:t>Ihre</a:t>
            </a:r>
            <a:r>
              <a:rPr lang="en-US" dirty="0" smtClean="0">
                <a:latin typeface="Corbel" panose="020B0503020204020204" pitchFamily="34" charset="0"/>
              </a:rPr>
              <a:t> </a:t>
            </a:r>
            <a:r>
              <a:rPr lang="en-US" dirty="0" err="1" smtClean="0">
                <a:latin typeface="Corbel" panose="020B0503020204020204" pitchFamily="34" charset="0"/>
              </a:rPr>
              <a:t>Botschaft</a:t>
            </a:r>
            <a:r>
              <a:rPr lang="en-US" dirty="0" smtClean="0">
                <a:latin typeface="Corbel" panose="020B0503020204020204" pitchFamily="34" charset="0"/>
              </a:rPr>
              <a:t>?</a:t>
            </a:r>
            <a:endParaRPr lang="en-US" dirty="0">
              <a:latin typeface="Corbel" panose="020B0503020204020204" pitchFamily="34" charset="0"/>
            </a:endParaRPr>
          </a:p>
          <a:p>
            <a:pPr marL="514350" indent="-514350">
              <a:buFont typeface="+mj-lt"/>
              <a:buAutoNum type="arabicPeriod"/>
            </a:pPr>
            <a:r>
              <a:rPr lang="en-US" dirty="0" err="1" smtClean="0">
                <a:latin typeface="Corbel" panose="020B0503020204020204" pitchFamily="34" charset="0"/>
              </a:rPr>
              <a:t>Wer</a:t>
            </a:r>
            <a:r>
              <a:rPr lang="en-US" dirty="0" smtClean="0">
                <a:latin typeface="Corbel" panose="020B0503020204020204" pitchFamily="34" charset="0"/>
              </a:rPr>
              <a:t> </a:t>
            </a:r>
            <a:r>
              <a:rPr lang="en-US" dirty="0" err="1" smtClean="0">
                <a:latin typeface="Corbel" panose="020B0503020204020204" pitchFamily="34" charset="0"/>
              </a:rPr>
              <a:t>ist</a:t>
            </a:r>
            <a:r>
              <a:rPr lang="en-US" dirty="0" smtClean="0">
                <a:latin typeface="Corbel" panose="020B0503020204020204" pitchFamily="34" charset="0"/>
              </a:rPr>
              <a:t> </a:t>
            </a:r>
            <a:r>
              <a:rPr lang="en-US" dirty="0" err="1" smtClean="0">
                <a:latin typeface="Corbel" panose="020B0503020204020204" pitchFamily="34" charset="0"/>
              </a:rPr>
              <a:t>der</a:t>
            </a:r>
            <a:r>
              <a:rPr lang="en-US" dirty="0" smtClean="0">
                <a:latin typeface="Corbel" panose="020B0503020204020204" pitchFamily="34" charset="0"/>
              </a:rPr>
              <a:t> </a:t>
            </a:r>
            <a:r>
              <a:rPr lang="en-US" dirty="0" err="1" smtClean="0">
                <a:latin typeface="Corbel" panose="020B0503020204020204" pitchFamily="34" charset="0"/>
              </a:rPr>
              <a:t>Überbringer</a:t>
            </a:r>
            <a:r>
              <a:rPr lang="en-US" dirty="0" smtClean="0">
                <a:latin typeface="Corbel" panose="020B0503020204020204" pitchFamily="34" charset="0"/>
              </a:rPr>
              <a:t>?</a:t>
            </a:r>
            <a:endParaRPr lang="en-US" dirty="0">
              <a:latin typeface="Corbel" panose="020B0503020204020204" pitchFamily="34" charset="0"/>
            </a:endParaRPr>
          </a:p>
          <a:p>
            <a:pPr marL="514350" indent="-514350">
              <a:buFont typeface="+mj-lt"/>
              <a:buAutoNum type="arabicPeriod"/>
            </a:pPr>
            <a:r>
              <a:rPr lang="en-US" dirty="0" err="1" smtClean="0">
                <a:latin typeface="Corbel" panose="020B0503020204020204" pitchFamily="34" charset="0"/>
              </a:rPr>
              <a:t>Welche</a:t>
            </a:r>
            <a:r>
              <a:rPr lang="en-US" dirty="0" smtClean="0">
                <a:latin typeface="Corbel" panose="020B0503020204020204" pitchFamily="34" charset="0"/>
              </a:rPr>
              <a:t> </a:t>
            </a:r>
            <a:r>
              <a:rPr lang="en-US" dirty="0" err="1" smtClean="0">
                <a:latin typeface="Corbel" panose="020B0503020204020204" pitchFamily="34" charset="0"/>
              </a:rPr>
              <a:t>Medien</a:t>
            </a:r>
            <a:r>
              <a:rPr lang="en-US" dirty="0" smtClean="0">
                <a:latin typeface="Corbel" panose="020B0503020204020204" pitchFamily="34" charset="0"/>
              </a:rPr>
              <a:t> </a:t>
            </a:r>
            <a:r>
              <a:rPr lang="en-US" dirty="0" err="1" smtClean="0">
                <a:latin typeface="Corbel" panose="020B0503020204020204" pitchFamily="34" charset="0"/>
              </a:rPr>
              <a:t>nutzen</a:t>
            </a:r>
            <a:r>
              <a:rPr lang="en-US" dirty="0" smtClean="0">
                <a:latin typeface="Corbel" panose="020B0503020204020204" pitchFamily="34" charset="0"/>
              </a:rPr>
              <a:t> </a:t>
            </a:r>
            <a:r>
              <a:rPr lang="en-US" dirty="0" err="1" smtClean="0">
                <a:latin typeface="Corbel" panose="020B0503020204020204" pitchFamily="34" charset="0"/>
              </a:rPr>
              <a:t>Sie</a:t>
            </a:r>
            <a:r>
              <a:rPr lang="en-US" dirty="0" smtClean="0">
                <a:latin typeface="Corbel" panose="020B0503020204020204" pitchFamily="34" charset="0"/>
              </a:rPr>
              <a:t>?</a:t>
            </a:r>
            <a:endParaRPr lang="en-US" dirty="0">
              <a:latin typeface="Corbel" panose="020B0503020204020204" pitchFamily="34" charset="0"/>
            </a:endParaRPr>
          </a:p>
          <a:p>
            <a:pPr marL="514350" indent="-514350">
              <a:buFont typeface="+mj-lt"/>
              <a:buAutoNum type="arabicPeriod"/>
            </a:pPr>
            <a:r>
              <a:rPr lang="en-US" dirty="0" err="1" smtClean="0">
                <a:latin typeface="Corbel" panose="020B0503020204020204" pitchFamily="34" charset="0"/>
              </a:rPr>
              <a:t>Welches</a:t>
            </a:r>
            <a:r>
              <a:rPr lang="en-US" dirty="0" smtClean="0">
                <a:latin typeface="Corbel" panose="020B0503020204020204" pitchFamily="34" charset="0"/>
              </a:rPr>
              <a:t> </a:t>
            </a:r>
            <a:r>
              <a:rPr lang="en-US" dirty="0" err="1" smtClean="0">
                <a:latin typeface="Corbel" panose="020B0503020204020204" pitchFamily="34" charset="0"/>
              </a:rPr>
              <a:t>ist</a:t>
            </a:r>
            <a:r>
              <a:rPr lang="en-US" dirty="0" smtClean="0">
                <a:latin typeface="Corbel" panose="020B0503020204020204" pitchFamily="34" charset="0"/>
              </a:rPr>
              <a:t> </a:t>
            </a:r>
            <a:r>
              <a:rPr lang="en-US" dirty="0" err="1" smtClean="0">
                <a:latin typeface="Corbel" panose="020B0503020204020204" pitchFamily="34" charset="0"/>
              </a:rPr>
              <a:t>Ihre</a:t>
            </a:r>
            <a:r>
              <a:rPr lang="en-US" dirty="0" smtClean="0">
                <a:latin typeface="Corbel" panose="020B0503020204020204" pitchFamily="34" charset="0"/>
              </a:rPr>
              <a:t> </a:t>
            </a:r>
            <a:r>
              <a:rPr lang="en-US" dirty="0" err="1" smtClean="0">
                <a:latin typeface="Corbel" panose="020B0503020204020204" pitchFamily="34" charset="0"/>
              </a:rPr>
              <a:t>Handlungsaufforderung</a:t>
            </a:r>
            <a:r>
              <a:rPr lang="en-US" dirty="0" smtClean="0">
                <a:latin typeface="Corbel" panose="020B0503020204020204" pitchFamily="34" charset="0"/>
              </a:rPr>
              <a:t>?</a:t>
            </a:r>
            <a:endParaRPr lang="en-US" dirty="0">
              <a:latin typeface="Corbel" panose="020B0503020204020204" pitchFamily="34" charset="0"/>
            </a:endParaRPr>
          </a:p>
          <a:p>
            <a:pPr marL="0" indent="0">
              <a:buNone/>
            </a:pPr>
            <a:endParaRPr lang="en-US" dirty="0">
              <a:latin typeface="Corbel" panose="020B0503020204020204" pitchFamily="34" charset="0"/>
            </a:endParaRPr>
          </a:p>
        </p:txBody>
      </p:sp>
      <p:grpSp>
        <p:nvGrpSpPr>
          <p:cNvPr id="4" name="Groep 3"/>
          <p:cNvGrpSpPr/>
          <p:nvPr/>
        </p:nvGrpSpPr>
        <p:grpSpPr>
          <a:xfrm>
            <a:off x="9257166" y="165100"/>
            <a:ext cx="2808515" cy="6600745"/>
            <a:chOff x="9257166" y="165100"/>
            <a:chExt cx="2808515" cy="6600745"/>
          </a:xfrm>
        </p:grpSpPr>
        <p:sp>
          <p:nvSpPr>
            <p:cNvPr id="18" name="Rechthoek 17"/>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a:t>A </a:t>
              </a:r>
              <a:r>
                <a:rPr lang="en-US" sz="2400"/>
                <a:t>Audience</a:t>
              </a:r>
              <a:endParaRPr lang="nl-NL" sz="2000"/>
            </a:p>
          </p:txBody>
        </p:sp>
        <p:sp>
          <p:nvSpPr>
            <p:cNvPr id="20" name="Tekstvak 19"/>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a:solidFill>
                    <a:prstClr val="black"/>
                  </a:solidFill>
                </a:rPr>
                <a:t>A </a:t>
              </a:r>
              <a:r>
                <a:rPr lang="en-US" sz="2400">
                  <a:solidFill>
                    <a:prstClr val="black"/>
                  </a:solidFill>
                </a:rPr>
                <a:t>Action</a:t>
              </a:r>
              <a:r>
                <a:rPr lang="en-US" sz="2000">
                  <a:solidFill>
                    <a:prstClr val="black"/>
                  </a:solidFill>
                </a:rPr>
                <a:t> </a:t>
              </a:r>
              <a:endParaRPr lang="nl-NL" sz="2000"/>
            </a:p>
          </p:txBody>
        </p:sp>
        <p:sp>
          <p:nvSpPr>
            <p:cNvPr id="21" name="Tekstvak 20"/>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a:solidFill>
                    <a:prstClr val="black"/>
                  </a:solidFill>
                </a:rPr>
                <a:t>M </a:t>
              </a:r>
              <a:r>
                <a:rPr lang="en-US" sz="2400">
                  <a:solidFill>
                    <a:prstClr val="black"/>
                  </a:solidFill>
                </a:rPr>
                <a:t>Media</a:t>
              </a:r>
              <a:r>
                <a:rPr lang="en-US" sz="2000">
                  <a:solidFill>
                    <a:prstClr val="black"/>
                  </a:solidFill>
                </a:rPr>
                <a:t> </a:t>
              </a:r>
              <a:endParaRPr lang="nl-NL" sz="2000"/>
            </a:p>
          </p:txBody>
        </p:sp>
        <p:sp>
          <p:nvSpPr>
            <p:cNvPr id="22" name="Tekstvak 21"/>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a:t>M </a:t>
              </a:r>
              <a:r>
                <a:rPr lang="en-US" sz="2400"/>
                <a:t>Messenger</a:t>
              </a:r>
              <a:endParaRPr lang="nl-NL" sz="2000"/>
            </a:p>
          </p:txBody>
        </p:sp>
        <p:sp>
          <p:nvSpPr>
            <p:cNvPr id="23" name="Tekstvak 22"/>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a:t>M </a:t>
              </a:r>
              <a:r>
                <a:rPr lang="en-US" sz="2400"/>
                <a:t>Message</a:t>
              </a:r>
              <a:endParaRPr lang="nl-NL"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a:t>G </a:t>
              </a:r>
              <a:r>
                <a:rPr lang="en-US" sz="2400"/>
                <a:t>Goal</a:t>
              </a:r>
              <a:endParaRPr lang="nl-NL" sz="2000"/>
            </a:p>
          </p:txBody>
        </p:sp>
      </p:grpSp>
    </p:spTree>
    <p:extLst>
      <p:ext uri="{BB962C8B-B14F-4D97-AF65-F5344CB8AC3E}">
        <p14:creationId xmlns:p14="http://schemas.microsoft.com/office/powerpoint/2010/main" xmlns="" val="26063013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8346147" cy="1325563"/>
          </a:xfrm>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Aufforderung zum Handeln</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346147" cy="4351338"/>
          </a:xfrm>
        </p:spPr>
        <p:txBody>
          <a:bodyPr>
            <a:normAutofit lnSpcReduction="10000"/>
          </a:bodyPr>
          <a:lstStyle/>
          <a:p>
            <a:pPr marL="0" indent="0" algn="ctr">
              <a:buNone/>
            </a:pPr>
            <a:r>
              <a:rPr lang="en-US" sz="3600" b="1" u="sng" dirty="0" err="1" smtClean="0">
                <a:latin typeface="Corbel" panose="020B0503020204020204" pitchFamily="34" charset="0"/>
              </a:rPr>
              <a:t>Denken</a:t>
            </a:r>
            <a:r>
              <a:rPr lang="en-US" sz="3600" b="1" u="sng" dirty="0" smtClean="0">
                <a:latin typeface="Corbel" panose="020B0503020204020204" pitchFamily="34" charset="0"/>
              </a:rPr>
              <a:t> </a:t>
            </a:r>
            <a:r>
              <a:rPr lang="en-US" sz="3600" b="1" u="sng" dirty="0" err="1" smtClean="0">
                <a:latin typeface="Corbel" panose="020B0503020204020204" pitchFamily="34" charset="0"/>
              </a:rPr>
              <a:t>Sie</a:t>
            </a:r>
            <a:r>
              <a:rPr lang="en-US" sz="3600" b="1" u="sng" dirty="0" smtClean="0">
                <a:latin typeface="Corbel" panose="020B0503020204020204" pitchFamily="34" charset="0"/>
              </a:rPr>
              <a:t> </a:t>
            </a:r>
            <a:r>
              <a:rPr lang="en-US" sz="3600" b="1" u="sng" dirty="0" err="1" smtClean="0">
                <a:latin typeface="Corbel" panose="020B0503020204020204" pitchFamily="34" charset="0"/>
              </a:rPr>
              <a:t>bereits</a:t>
            </a:r>
            <a:r>
              <a:rPr lang="en-US" sz="3600" b="1" u="sng" dirty="0" smtClean="0">
                <a:latin typeface="Corbel" panose="020B0503020204020204" pitchFamily="34" charset="0"/>
              </a:rPr>
              <a:t> am </a:t>
            </a:r>
            <a:r>
              <a:rPr lang="en-US" sz="3600" b="1" u="sng" dirty="0" err="1" smtClean="0">
                <a:latin typeface="Corbel" panose="020B0503020204020204" pitchFamily="34" charset="0"/>
              </a:rPr>
              <a:t>Anfang</a:t>
            </a:r>
            <a:r>
              <a:rPr lang="en-US" sz="3600" b="1" u="sng" dirty="0" smtClean="0">
                <a:latin typeface="Corbel" panose="020B0503020204020204" pitchFamily="34" charset="0"/>
              </a:rPr>
              <a:t> an das </a:t>
            </a:r>
            <a:r>
              <a:rPr lang="en-US" sz="3600" b="1" u="sng" dirty="0" err="1" smtClean="0">
                <a:latin typeface="Corbel" panose="020B0503020204020204" pitchFamily="34" charset="0"/>
              </a:rPr>
              <a:t>Ende</a:t>
            </a:r>
            <a:endParaRPr lang="en-US" sz="3600" b="1" u="sng" dirty="0">
              <a:latin typeface="Corbel" panose="020B0503020204020204" pitchFamily="34" charset="0"/>
            </a:endParaRPr>
          </a:p>
          <a:p>
            <a:pPr marL="0" indent="0" algn="ctr">
              <a:buNone/>
            </a:pPr>
            <a:endParaRPr lang="en-US" sz="3600" b="1" dirty="0">
              <a:latin typeface="Corbel" panose="020B0503020204020204" pitchFamily="34" charset="0"/>
            </a:endParaRPr>
          </a:p>
          <a:p>
            <a:pPr marL="0" indent="0" algn="ctr">
              <a:buNone/>
            </a:pPr>
            <a:r>
              <a:rPr lang="en-US" sz="3600" b="1" dirty="0" err="1" smtClean="0">
                <a:latin typeface="Corbel" panose="020B0503020204020204" pitchFamily="34" charset="0"/>
              </a:rPr>
              <a:t>Jede</a:t>
            </a:r>
            <a:r>
              <a:rPr lang="en-US" sz="3600" b="1" dirty="0" smtClean="0">
                <a:latin typeface="Corbel" panose="020B0503020204020204" pitchFamily="34" charset="0"/>
              </a:rPr>
              <a:t> </a:t>
            </a:r>
            <a:r>
              <a:rPr lang="en-US" sz="3600" b="1" dirty="0" err="1" smtClean="0">
                <a:latin typeface="Corbel" panose="020B0503020204020204" pitchFamily="34" charset="0"/>
              </a:rPr>
              <a:t>Kampagne</a:t>
            </a:r>
            <a:r>
              <a:rPr lang="en-US" sz="3600" b="1" dirty="0" smtClean="0">
                <a:latin typeface="Corbel" panose="020B0503020204020204" pitchFamily="34" charset="0"/>
              </a:rPr>
              <a:t> </a:t>
            </a:r>
            <a:r>
              <a:rPr lang="en-US" sz="3600" b="1" dirty="0" err="1" smtClean="0">
                <a:latin typeface="Corbel" panose="020B0503020204020204" pitchFamily="34" charset="0"/>
              </a:rPr>
              <a:t>dreht</a:t>
            </a:r>
            <a:r>
              <a:rPr lang="en-US" sz="3600" b="1" dirty="0" smtClean="0">
                <a:latin typeface="Corbel" panose="020B0503020204020204" pitchFamily="34" charset="0"/>
              </a:rPr>
              <a:t> </a:t>
            </a:r>
            <a:r>
              <a:rPr lang="en-US" sz="3600" b="1" dirty="0" err="1" smtClean="0">
                <a:latin typeface="Corbel" panose="020B0503020204020204" pitchFamily="34" charset="0"/>
              </a:rPr>
              <a:t>sich</a:t>
            </a:r>
            <a:r>
              <a:rPr lang="en-US" sz="3600" b="1" dirty="0" smtClean="0">
                <a:latin typeface="Corbel" panose="020B0503020204020204" pitchFamily="34" charset="0"/>
              </a:rPr>
              <a:t> um</a:t>
            </a:r>
            <a:r>
              <a:rPr lang="en-US" sz="3600" b="1" dirty="0">
                <a:latin typeface="Corbel" panose="020B0503020204020204" pitchFamily="34" charset="0"/>
              </a:rPr>
              <a:t/>
            </a:r>
            <a:br>
              <a:rPr lang="en-US" sz="3600" b="1" dirty="0">
                <a:latin typeface="Corbel" panose="020B0503020204020204" pitchFamily="34" charset="0"/>
              </a:rPr>
            </a:br>
            <a:r>
              <a:rPr lang="en-US" sz="3600" b="1" dirty="0" smtClean="0">
                <a:latin typeface="Corbel" panose="020B0503020204020204" pitchFamily="34" charset="0"/>
              </a:rPr>
              <a:t>Online-Offline-Engagement</a:t>
            </a:r>
            <a:endParaRPr lang="en-US" sz="3600" b="1" dirty="0">
              <a:latin typeface="Corbel" panose="020B0503020204020204" pitchFamily="34" charset="0"/>
            </a:endParaRPr>
          </a:p>
          <a:p>
            <a:pPr marL="0" indent="0" algn="ctr">
              <a:buNone/>
            </a:pPr>
            <a:endParaRPr lang="en-US" sz="3600" b="1" dirty="0">
              <a:latin typeface="Corbel" panose="020B0503020204020204" pitchFamily="34" charset="0"/>
            </a:endParaRPr>
          </a:p>
          <a:p>
            <a:pPr marL="0" indent="0" algn="ctr">
              <a:buNone/>
            </a:pPr>
            <a:r>
              <a:rPr lang="en-US" sz="3600" b="1" dirty="0" smtClean="0">
                <a:latin typeface="Corbel" panose="020B0503020204020204" pitchFamily="34" charset="0"/>
              </a:rPr>
              <a:t>In </a:t>
            </a:r>
            <a:r>
              <a:rPr lang="en-US" sz="3600" b="1" dirty="0" err="1" smtClean="0">
                <a:latin typeface="Corbel" panose="020B0503020204020204" pitchFamily="34" charset="0"/>
              </a:rPr>
              <a:t>jeder</a:t>
            </a:r>
            <a:r>
              <a:rPr lang="en-US" sz="3600" b="1" dirty="0" smtClean="0">
                <a:latin typeface="Corbel" panose="020B0503020204020204" pitchFamily="34" charset="0"/>
              </a:rPr>
              <a:t> </a:t>
            </a:r>
            <a:r>
              <a:rPr lang="en-US" sz="3600" b="1" dirty="0" err="1" smtClean="0">
                <a:latin typeface="Corbel" panose="020B0503020204020204" pitchFamily="34" charset="0"/>
              </a:rPr>
              <a:t>Kampagne</a:t>
            </a:r>
            <a:r>
              <a:rPr lang="en-US" sz="3600" b="1" dirty="0" smtClean="0">
                <a:latin typeface="Corbel" panose="020B0503020204020204" pitchFamily="34" charset="0"/>
              </a:rPr>
              <a:t> </a:t>
            </a:r>
            <a:r>
              <a:rPr lang="en-US" sz="3600" b="1" dirty="0" err="1" smtClean="0">
                <a:latin typeface="Corbel" panose="020B0503020204020204" pitchFamily="34" charset="0"/>
              </a:rPr>
              <a:t>geht</a:t>
            </a:r>
            <a:r>
              <a:rPr lang="en-US" sz="3600" b="1" dirty="0" smtClean="0">
                <a:latin typeface="Corbel" panose="020B0503020204020204" pitchFamily="34" charset="0"/>
              </a:rPr>
              <a:t> </a:t>
            </a:r>
            <a:r>
              <a:rPr lang="en-US" sz="3600" b="1" dirty="0" err="1" smtClean="0">
                <a:latin typeface="Corbel" panose="020B0503020204020204" pitchFamily="34" charset="0"/>
              </a:rPr>
              <a:t>es</a:t>
            </a:r>
            <a:r>
              <a:rPr lang="en-US" sz="3600" b="1" dirty="0" smtClean="0">
                <a:latin typeface="Corbel" panose="020B0503020204020204" pitchFamily="34" charset="0"/>
              </a:rPr>
              <a:t> um </a:t>
            </a:r>
            <a:r>
              <a:rPr lang="en-US" sz="3600" b="1" dirty="0" err="1" smtClean="0">
                <a:latin typeface="Corbel" panose="020B0503020204020204" pitchFamily="34" charset="0"/>
              </a:rPr>
              <a:t>Verhaltensänderung</a:t>
            </a:r>
            <a:endParaRPr lang="en-US" sz="3600" b="1" dirty="0">
              <a:latin typeface="Corbel" panose="020B0503020204020204" pitchFamily="34" charset="0"/>
            </a:endParaRPr>
          </a:p>
        </p:txBody>
      </p:sp>
      <p:pic>
        <p:nvPicPr>
          <p:cNvPr id="6" name="Afbeelding 5"/>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7" name="Rechthoek 6"/>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a:t>A </a:t>
              </a:r>
              <a:r>
                <a:rPr lang="en-US" sz="2400"/>
                <a:t>Audience</a:t>
              </a:r>
              <a:endParaRPr lang="nl-NL" sz="2000"/>
            </a:p>
          </p:txBody>
        </p:sp>
        <p:sp>
          <p:nvSpPr>
            <p:cNvPr id="9" name="Tekstvak 8"/>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a:solidFill>
                    <a:prstClr val="black"/>
                  </a:solidFill>
                </a:rPr>
                <a:t>A </a:t>
              </a:r>
              <a:r>
                <a:rPr lang="en-US" sz="2400">
                  <a:solidFill>
                    <a:prstClr val="black"/>
                  </a:solidFill>
                </a:rPr>
                <a:t>Action</a:t>
              </a:r>
              <a:r>
                <a:rPr lang="en-US" sz="2000">
                  <a:solidFill>
                    <a:prstClr val="black"/>
                  </a:solidFill>
                </a:rPr>
                <a:t> </a:t>
              </a:r>
              <a:endParaRPr lang="nl-NL" sz="2000"/>
            </a:p>
          </p:txBody>
        </p:sp>
        <p:sp>
          <p:nvSpPr>
            <p:cNvPr id="10" name="Tekstvak 9"/>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a:solidFill>
                    <a:prstClr val="black"/>
                  </a:solidFill>
                </a:rPr>
                <a:t>M </a:t>
              </a:r>
              <a:r>
                <a:rPr lang="en-US" sz="2400">
                  <a:solidFill>
                    <a:prstClr val="black"/>
                  </a:solidFill>
                </a:rPr>
                <a:t>Media</a:t>
              </a:r>
              <a:r>
                <a:rPr lang="en-US" sz="2000">
                  <a:solidFill>
                    <a:prstClr val="black"/>
                  </a:solidFill>
                </a:rPr>
                <a:t> </a:t>
              </a:r>
              <a:endParaRPr lang="nl-NL" sz="2000"/>
            </a:p>
          </p:txBody>
        </p:sp>
        <p:sp>
          <p:nvSpPr>
            <p:cNvPr id="11" name="Tekstvak 10"/>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a:t>M </a:t>
              </a:r>
              <a:r>
                <a:rPr lang="en-US" sz="2400"/>
                <a:t>Messenger</a:t>
              </a:r>
              <a:endParaRPr lang="nl-NL" sz="2000"/>
            </a:p>
          </p:txBody>
        </p:sp>
        <p:sp>
          <p:nvSpPr>
            <p:cNvPr id="12" name="Tekstvak 11"/>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a:t>M </a:t>
              </a:r>
              <a:r>
                <a:rPr lang="en-US" sz="2400"/>
                <a:t>Message</a:t>
              </a:r>
              <a:endParaRPr lang="nl-NL" sz="2000"/>
            </a:p>
          </p:txBody>
        </p:sp>
        <p:sp>
          <p:nvSpPr>
            <p:cNvPr id="13" name="Tekstvak 12"/>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a:t>G </a:t>
              </a:r>
              <a:r>
                <a:rPr lang="en-US" sz="2400"/>
                <a:t>Goal</a:t>
              </a:r>
              <a:endParaRPr lang="nl-NL" sz="2000"/>
            </a:p>
          </p:txBody>
        </p:sp>
      </p:grpSp>
      <p:sp>
        <p:nvSpPr>
          <p:cNvPr id="14" name="Ovaal 13"/>
          <p:cNvSpPr/>
          <p:nvPr/>
        </p:nvSpPr>
        <p:spPr>
          <a:xfrm>
            <a:off x="8826500" y="5181628"/>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xmlns="" val="30840718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Lokal ist ausschlaggebend, auch in Sozialen Medien</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4286992" y="1689440"/>
            <a:ext cx="6745185" cy="4351338"/>
          </a:xfrm>
        </p:spPr>
        <p:txBody>
          <a:bodyPr>
            <a:normAutofit fontScale="92500"/>
          </a:bodyPr>
          <a:lstStyle/>
          <a:p>
            <a:pPr marL="0" indent="0" algn="ctr">
              <a:buNone/>
            </a:pPr>
            <a:r>
              <a:rPr lang="en-US" b="1" smtClean="0">
                <a:solidFill>
                  <a:srgbClr val="002060"/>
                </a:solidFill>
                <a:latin typeface="Corbel" panose="020B0503020204020204" pitchFamily="34" charset="0"/>
                <a:ea typeface="Verdana" panose="020B0604030504040204" pitchFamily="34" charset="0"/>
                <a:cs typeface="Verdana" panose="020B0604030504040204" pitchFamily="34" charset="0"/>
              </a:rPr>
              <a:t>Nützliches Werkzeug: Kampagnenvorlagen</a:t>
            </a:r>
            <a:endParaRPr lang="en-US" b="1">
              <a:solidFill>
                <a:srgbClr val="002060"/>
              </a:solidFill>
              <a:latin typeface="Corbel" panose="020B0503020204020204" pitchFamily="34" charset="0"/>
              <a:ea typeface="Verdana" panose="020B0604030504040204" pitchFamily="34" charset="0"/>
              <a:cs typeface="Verdana" panose="020B0604030504040204" pitchFamily="34" charset="0"/>
            </a:endParaRPr>
          </a:p>
          <a:p>
            <a:pPr marL="0" indent="0" algn="ctr">
              <a:buNone/>
            </a:pPr>
            <a:endParaRPr lang="en-US">
              <a:solidFill>
                <a:srgbClr val="002060"/>
              </a:solidFill>
              <a:latin typeface="Corbel" panose="020B0503020204020204" pitchFamily="34" charset="0"/>
            </a:endParaRPr>
          </a:p>
          <a:p>
            <a:pPr marL="0" indent="0" algn="ctr">
              <a:buNone/>
            </a:pPr>
            <a:r>
              <a:rPr lang="en-US">
                <a:solidFill>
                  <a:srgbClr val="002060"/>
                </a:solidFill>
                <a:latin typeface="Corbel" panose="020B0503020204020204" pitchFamily="34" charset="0"/>
              </a:rPr>
              <a:t>1. </a:t>
            </a:r>
            <a:r>
              <a:rPr lang="en-US" smtClean="0">
                <a:solidFill>
                  <a:srgbClr val="002060"/>
                </a:solidFill>
                <a:latin typeface="Corbel" panose="020B0503020204020204" pitchFamily="34" charset="0"/>
              </a:rPr>
              <a:t>Sichtbarkeit</a:t>
            </a:r>
            <a:endParaRPr lang="en-US">
              <a:solidFill>
                <a:srgbClr val="002060"/>
              </a:solidFill>
              <a:latin typeface="Corbel" panose="020B0503020204020204" pitchFamily="34" charset="0"/>
            </a:endParaRPr>
          </a:p>
          <a:p>
            <a:pPr marL="0" indent="0" algn="ctr">
              <a:buNone/>
            </a:pPr>
            <a:r>
              <a:rPr lang="en-US" b="1" smtClean="0">
                <a:latin typeface="Corbel" panose="020B0503020204020204" pitchFamily="34" charset="0"/>
              </a:rPr>
              <a:t>Schauen Sie sich Ihre Arbeit gut an!</a:t>
            </a:r>
            <a:endParaRPr lang="en-US" b="1">
              <a:latin typeface="Corbel" panose="020B0503020204020204" pitchFamily="34" charset="0"/>
            </a:endParaRPr>
          </a:p>
          <a:p>
            <a:pPr marL="0" indent="0" algn="ctr">
              <a:buNone/>
            </a:pPr>
            <a:r>
              <a:rPr lang="en-US">
                <a:solidFill>
                  <a:srgbClr val="002060"/>
                </a:solidFill>
                <a:latin typeface="Corbel" panose="020B0503020204020204" pitchFamily="34" charset="0"/>
              </a:rPr>
              <a:t>2. </a:t>
            </a:r>
            <a:r>
              <a:rPr lang="en-US" smtClean="0">
                <a:solidFill>
                  <a:srgbClr val="002060"/>
                </a:solidFill>
                <a:latin typeface="Corbel" panose="020B0503020204020204" pitchFamily="34" charset="0"/>
              </a:rPr>
              <a:t>Handeln</a:t>
            </a:r>
            <a:endParaRPr lang="en-US">
              <a:solidFill>
                <a:srgbClr val="002060"/>
              </a:solidFill>
              <a:latin typeface="Corbel" panose="020B0503020204020204" pitchFamily="34" charset="0"/>
            </a:endParaRPr>
          </a:p>
          <a:p>
            <a:pPr marL="0" indent="0" algn="ctr">
              <a:buNone/>
            </a:pPr>
            <a:r>
              <a:rPr lang="en-US" b="1" smtClean="0">
                <a:latin typeface="Corbel" panose="020B0503020204020204" pitchFamily="34" charset="0"/>
              </a:rPr>
              <a:t>Das können Sie tun!</a:t>
            </a:r>
            <a:endParaRPr lang="en-US" b="1">
              <a:latin typeface="Corbel" panose="020B0503020204020204" pitchFamily="34" charset="0"/>
            </a:endParaRPr>
          </a:p>
          <a:p>
            <a:pPr marL="0" indent="0" algn="ctr">
              <a:buNone/>
            </a:pPr>
            <a:r>
              <a:rPr lang="en-US">
                <a:solidFill>
                  <a:srgbClr val="002060"/>
                </a:solidFill>
                <a:latin typeface="Corbel" panose="020B0503020204020204" pitchFamily="34" charset="0"/>
              </a:rPr>
              <a:t>3. </a:t>
            </a:r>
            <a:r>
              <a:rPr lang="en-US" smtClean="0">
                <a:solidFill>
                  <a:srgbClr val="002060"/>
                </a:solidFill>
                <a:latin typeface="Corbel" panose="020B0503020204020204" pitchFamily="34" charset="0"/>
              </a:rPr>
              <a:t>Wirkung</a:t>
            </a:r>
            <a:endParaRPr lang="en-US">
              <a:solidFill>
                <a:srgbClr val="002060"/>
              </a:solidFill>
              <a:latin typeface="Corbel" panose="020B0503020204020204" pitchFamily="34" charset="0"/>
            </a:endParaRPr>
          </a:p>
          <a:p>
            <a:pPr marL="0" indent="0" algn="ctr">
              <a:buNone/>
            </a:pPr>
            <a:r>
              <a:rPr lang="en-US" b="1" smtClean="0">
                <a:latin typeface="Corbel" panose="020B0503020204020204" pitchFamily="34" charset="0"/>
              </a:rPr>
              <a:t>Lassen Sie sich auf sie ein und ändern Sie deren Meinung</a:t>
            </a:r>
            <a:endParaRPr lang="nl-NL" b="1">
              <a:latin typeface="Corbel" panose="020B0503020204020204" pitchFamily="34" charset="0"/>
            </a:endParaRPr>
          </a:p>
        </p:txBody>
      </p:sp>
      <p:pic>
        <p:nvPicPr>
          <p:cNvPr id="5" name="Afbeelding 4"/>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pic>
        <p:nvPicPr>
          <p:cNvPr id="6146"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9918" y="1769417"/>
            <a:ext cx="3646481" cy="4215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7261358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3600" b="1" smtClean="0">
                <a:solidFill>
                  <a:srgbClr val="002060"/>
                </a:solidFill>
                <a:latin typeface="Verdana" panose="020B0604030504040204" pitchFamily="34" charset="0"/>
                <a:ea typeface="Verdana" panose="020B0604030504040204" pitchFamily="34" charset="0"/>
                <a:cs typeface="Verdana" panose="020B0604030504040204" pitchFamily="34" charset="0"/>
              </a:rPr>
              <a:t>Reaktion: erwünscht oder nicht erwünscht</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609205" y="3255336"/>
            <a:ext cx="3582288" cy="3582288"/>
          </a:xfrm>
          <a:prstGeom prst="rect">
            <a:avLst/>
          </a:prstGeom>
        </p:spPr>
      </p:pic>
      <p:sp>
        <p:nvSpPr>
          <p:cNvPr id="3" name="Rechthoek 2"/>
          <p:cNvSpPr/>
          <p:nvPr/>
        </p:nvSpPr>
        <p:spPr>
          <a:xfrm>
            <a:off x="1436914" y="3439890"/>
            <a:ext cx="6879772" cy="301561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jdelijke aanduiding voor inhoud 6"/>
          <p:cNvSpPr>
            <a:spLocks noGrp="1"/>
          </p:cNvSpPr>
          <p:nvPr>
            <p:ph idx="1"/>
          </p:nvPr>
        </p:nvSpPr>
        <p:spPr>
          <a:xfrm>
            <a:off x="876300" y="1383981"/>
            <a:ext cx="10515600" cy="4351338"/>
          </a:xfrm>
        </p:spPr>
        <p:txBody>
          <a:bodyPr>
            <a:noAutofit/>
          </a:bodyPr>
          <a:lstStyle/>
          <a:p>
            <a:pPr marL="514350" indent="-514350">
              <a:buFont typeface="+mj-lt"/>
              <a:buAutoNum type="arabicPeriod"/>
            </a:pPr>
            <a:r>
              <a:rPr lang="en-US" dirty="0" err="1" smtClean="0">
                <a:latin typeface="Corbel" panose="020B0503020204020204" pitchFamily="34" charset="0"/>
              </a:rPr>
              <a:t>Bereiten</a:t>
            </a:r>
            <a:r>
              <a:rPr lang="en-US" dirty="0" smtClean="0">
                <a:latin typeface="Corbel" panose="020B0503020204020204" pitchFamily="34" charset="0"/>
              </a:rPr>
              <a:t> </a:t>
            </a:r>
            <a:r>
              <a:rPr lang="en-US" dirty="0" err="1" smtClean="0">
                <a:latin typeface="Corbel" panose="020B0503020204020204" pitchFamily="34" charset="0"/>
              </a:rPr>
              <a:t>Sie</a:t>
            </a:r>
            <a:r>
              <a:rPr lang="en-US" dirty="0" smtClean="0">
                <a:latin typeface="Corbel" panose="020B0503020204020204" pitchFamily="34" charset="0"/>
              </a:rPr>
              <a:t> </a:t>
            </a:r>
            <a:r>
              <a:rPr lang="en-US" dirty="0" err="1" smtClean="0">
                <a:latin typeface="Corbel" panose="020B0503020204020204" pitchFamily="34" charset="0"/>
              </a:rPr>
              <a:t>eine</a:t>
            </a:r>
            <a:r>
              <a:rPr lang="en-US" dirty="0" smtClean="0">
                <a:latin typeface="Corbel" panose="020B0503020204020204" pitchFamily="34" charset="0"/>
              </a:rPr>
              <a:t> </a:t>
            </a:r>
            <a:r>
              <a:rPr lang="en-US" dirty="0" err="1" smtClean="0">
                <a:latin typeface="Corbel" panose="020B0503020204020204" pitchFamily="34" charset="0"/>
              </a:rPr>
              <a:t>Reaktionsstrategie</a:t>
            </a:r>
            <a:r>
              <a:rPr lang="en-US" dirty="0" smtClean="0">
                <a:latin typeface="Corbel" panose="020B0503020204020204" pitchFamily="34" charset="0"/>
              </a:rPr>
              <a:t> </a:t>
            </a:r>
            <a:r>
              <a:rPr lang="en-US" dirty="0" err="1" smtClean="0">
                <a:latin typeface="Corbel" panose="020B0503020204020204" pitchFamily="34" charset="0"/>
              </a:rPr>
              <a:t>vor</a:t>
            </a:r>
            <a:endParaRPr lang="en-US" dirty="0">
              <a:latin typeface="Corbel" panose="020B0503020204020204" pitchFamily="34" charset="0"/>
            </a:endParaRPr>
          </a:p>
          <a:p>
            <a:pPr marL="514350" indent="-514350">
              <a:buFont typeface="+mj-lt"/>
              <a:buAutoNum type="arabicPeriod"/>
            </a:pPr>
            <a:r>
              <a:rPr lang="en-US" dirty="0" err="1" smtClean="0">
                <a:latin typeface="Corbel" panose="020B0503020204020204" pitchFamily="34" charset="0"/>
              </a:rPr>
              <a:t>Sowohl</a:t>
            </a:r>
            <a:r>
              <a:rPr lang="en-US" dirty="0" smtClean="0">
                <a:latin typeface="Corbel" panose="020B0503020204020204" pitchFamily="34" charset="0"/>
              </a:rPr>
              <a:t> positive </a:t>
            </a:r>
            <a:r>
              <a:rPr lang="en-US" dirty="0" err="1" smtClean="0">
                <a:latin typeface="Corbel" panose="020B0503020204020204" pitchFamily="34" charset="0"/>
              </a:rPr>
              <a:t>als</a:t>
            </a:r>
            <a:r>
              <a:rPr lang="en-US" dirty="0" smtClean="0">
                <a:latin typeface="Corbel" panose="020B0503020204020204" pitchFamily="34" charset="0"/>
              </a:rPr>
              <a:t> </a:t>
            </a:r>
            <a:r>
              <a:rPr lang="en-US" dirty="0" err="1" smtClean="0">
                <a:latin typeface="Corbel" panose="020B0503020204020204" pitchFamily="34" charset="0"/>
              </a:rPr>
              <a:t>auch</a:t>
            </a:r>
            <a:r>
              <a:rPr lang="en-US" dirty="0" smtClean="0">
                <a:latin typeface="Corbel" panose="020B0503020204020204" pitchFamily="34" charset="0"/>
              </a:rPr>
              <a:t> </a:t>
            </a:r>
            <a:r>
              <a:rPr lang="en-US" dirty="0" err="1" smtClean="0">
                <a:latin typeface="Corbel" panose="020B0503020204020204" pitchFamily="34" charset="0"/>
              </a:rPr>
              <a:t>kritische</a:t>
            </a:r>
            <a:r>
              <a:rPr lang="en-US" dirty="0" smtClean="0">
                <a:latin typeface="Corbel" panose="020B0503020204020204" pitchFamily="34" charset="0"/>
              </a:rPr>
              <a:t> </a:t>
            </a:r>
            <a:r>
              <a:rPr lang="en-US" dirty="0" err="1" smtClean="0">
                <a:latin typeface="Corbel" panose="020B0503020204020204" pitchFamily="34" charset="0"/>
              </a:rPr>
              <a:t>Reaktionen</a:t>
            </a:r>
            <a:r>
              <a:rPr lang="en-US" dirty="0" smtClean="0">
                <a:latin typeface="Corbel" panose="020B0503020204020204" pitchFamily="34" charset="0"/>
              </a:rPr>
              <a:t> </a:t>
            </a:r>
            <a:r>
              <a:rPr lang="en-US" dirty="0" err="1" smtClean="0">
                <a:latin typeface="Corbel" panose="020B0503020204020204" pitchFamily="34" charset="0"/>
              </a:rPr>
              <a:t>sind</a:t>
            </a:r>
            <a:r>
              <a:rPr lang="en-US" dirty="0" smtClean="0">
                <a:latin typeface="Corbel" panose="020B0503020204020204" pitchFamily="34" charset="0"/>
              </a:rPr>
              <a:t> </a:t>
            </a:r>
            <a:r>
              <a:rPr lang="en-US" dirty="0" err="1" smtClean="0">
                <a:latin typeface="Corbel" panose="020B0503020204020204" pitchFamily="34" charset="0"/>
              </a:rPr>
              <a:t>ein</a:t>
            </a:r>
            <a:r>
              <a:rPr lang="en-US" dirty="0" smtClean="0">
                <a:latin typeface="Corbel" panose="020B0503020204020204" pitchFamily="34" charset="0"/>
              </a:rPr>
              <a:t> </a:t>
            </a:r>
            <a:r>
              <a:rPr lang="en-US" dirty="0" err="1" smtClean="0">
                <a:latin typeface="Corbel" panose="020B0503020204020204" pitchFamily="34" charset="0"/>
              </a:rPr>
              <a:t>Zeichen</a:t>
            </a:r>
            <a:r>
              <a:rPr lang="en-US" dirty="0" smtClean="0">
                <a:latin typeface="Corbel" panose="020B0503020204020204" pitchFamily="34" charset="0"/>
              </a:rPr>
              <a:t> </a:t>
            </a:r>
            <a:r>
              <a:rPr lang="en-US" dirty="0" err="1" smtClean="0">
                <a:latin typeface="Corbel" panose="020B0503020204020204" pitchFamily="34" charset="0"/>
              </a:rPr>
              <a:t>für</a:t>
            </a:r>
            <a:r>
              <a:rPr lang="en-US" dirty="0" smtClean="0">
                <a:latin typeface="Corbel" panose="020B0503020204020204" pitchFamily="34" charset="0"/>
              </a:rPr>
              <a:t> Engagement</a:t>
            </a:r>
            <a:endParaRPr lang="en-US" dirty="0">
              <a:latin typeface="Corbel" panose="020B0503020204020204" pitchFamily="34" charset="0"/>
            </a:endParaRPr>
          </a:p>
          <a:p>
            <a:pPr marL="514350" indent="-514350">
              <a:buFont typeface="+mj-lt"/>
              <a:buAutoNum type="arabicPeriod"/>
            </a:pPr>
            <a:r>
              <a:rPr lang="en-US" dirty="0" err="1" smtClean="0">
                <a:latin typeface="Corbel" panose="020B0503020204020204" pitchFamily="34" charset="0"/>
              </a:rPr>
              <a:t>Differenzieren</a:t>
            </a:r>
            <a:r>
              <a:rPr lang="en-US" dirty="0" smtClean="0">
                <a:latin typeface="Corbel" panose="020B0503020204020204" pitchFamily="34" charset="0"/>
              </a:rPr>
              <a:t> </a:t>
            </a:r>
            <a:r>
              <a:rPr lang="en-US" dirty="0" err="1" smtClean="0">
                <a:latin typeface="Corbel" panose="020B0503020204020204" pitchFamily="34" charset="0"/>
              </a:rPr>
              <a:t>Sie</a:t>
            </a:r>
            <a:r>
              <a:rPr lang="en-US" dirty="0" smtClean="0">
                <a:latin typeface="Corbel" panose="020B0503020204020204" pitchFamily="34" charset="0"/>
              </a:rPr>
              <a:t> </a:t>
            </a:r>
            <a:r>
              <a:rPr lang="en-US" dirty="0" err="1" smtClean="0">
                <a:latin typeface="Corbel" panose="020B0503020204020204" pitchFamily="34" charset="0"/>
              </a:rPr>
              <a:t>zwichen</a:t>
            </a:r>
            <a:r>
              <a:rPr lang="en-US" dirty="0" smtClean="0">
                <a:latin typeface="Corbel" panose="020B0503020204020204" pitchFamily="34" charset="0"/>
              </a:rPr>
              <a:t> </a:t>
            </a:r>
            <a:r>
              <a:rPr lang="en-US" dirty="0" err="1" smtClean="0">
                <a:latin typeface="Corbel" panose="020B0503020204020204" pitchFamily="34" charset="0"/>
              </a:rPr>
              <a:t>Zielgruppe</a:t>
            </a:r>
            <a:r>
              <a:rPr lang="en-US" dirty="0" smtClean="0">
                <a:latin typeface="Corbel" panose="020B0503020204020204" pitchFamily="34" charset="0"/>
              </a:rPr>
              <a:t>, </a:t>
            </a:r>
            <a:r>
              <a:rPr lang="en-US" dirty="0" err="1" smtClean="0">
                <a:latin typeface="Corbel" panose="020B0503020204020204" pitchFamily="34" charset="0"/>
              </a:rPr>
              <a:t>Umgebungen</a:t>
            </a:r>
            <a:r>
              <a:rPr lang="en-US" dirty="0" smtClean="0">
                <a:latin typeface="Corbel" panose="020B0503020204020204" pitchFamily="34" charset="0"/>
              </a:rPr>
              <a:t>, </a:t>
            </a:r>
            <a:r>
              <a:rPr lang="en-US" dirty="0" err="1" smtClean="0">
                <a:latin typeface="Corbel" panose="020B0503020204020204" pitchFamily="34" charset="0"/>
              </a:rPr>
              <a:t>anderen</a:t>
            </a:r>
            <a:r>
              <a:rPr lang="en-US" dirty="0" smtClean="0">
                <a:latin typeface="Corbel" panose="020B0503020204020204" pitchFamily="34" charset="0"/>
              </a:rPr>
              <a:t> </a:t>
            </a:r>
            <a:r>
              <a:rPr lang="en-US" dirty="0" err="1" smtClean="0">
                <a:latin typeface="Corbel" panose="020B0503020204020204" pitchFamily="34" charset="0"/>
              </a:rPr>
              <a:t>Gruppen</a:t>
            </a:r>
            <a:endParaRPr lang="en-US" dirty="0" smtClean="0">
              <a:latin typeface="Corbel" panose="020B0503020204020204" pitchFamily="34" charset="0"/>
            </a:endParaRPr>
          </a:p>
          <a:p>
            <a:pPr marL="514350" indent="-514350">
              <a:buFont typeface="+mj-lt"/>
              <a:buAutoNum type="arabicPeriod"/>
            </a:pPr>
            <a:r>
              <a:rPr lang="en-US" sz="3200" b="1" dirty="0">
                <a:solidFill>
                  <a:schemeClr val="bg1"/>
                </a:solidFill>
                <a:latin typeface="Corbel" panose="020B0503020204020204" pitchFamily="34" charset="0"/>
              </a:rPr>
              <a:t>	</a:t>
            </a:r>
            <a:r>
              <a:rPr lang="en-US" b="1" dirty="0" err="1" smtClean="0">
                <a:solidFill>
                  <a:schemeClr val="bg1"/>
                </a:solidFill>
                <a:latin typeface="Corbel" panose="020B0503020204020204" pitchFamily="34" charset="0"/>
              </a:rPr>
              <a:t>Hassrede</a:t>
            </a:r>
            <a:r>
              <a:rPr lang="en-US" b="1" dirty="0" smtClean="0">
                <a:solidFill>
                  <a:schemeClr val="bg1"/>
                </a:solidFill>
                <a:latin typeface="Corbel" panose="020B0503020204020204" pitchFamily="34" charset="0"/>
              </a:rPr>
              <a:t>: Was </a:t>
            </a:r>
            <a:r>
              <a:rPr lang="en-US" b="1" dirty="0" err="1" smtClean="0">
                <a:solidFill>
                  <a:schemeClr val="bg1"/>
                </a:solidFill>
                <a:latin typeface="Corbel" panose="020B0503020204020204" pitchFamily="34" charset="0"/>
              </a:rPr>
              <a:t>ist</a:t>
            </a:r>
            <a:r>
              <a:rPr lang="en-US" b="1" dirty="0" smtClean="0">
                <a:solidFill>
                  <a:schemeClr val="bg1"/>
                </a:solidFill>
                <a:latin typeface="Corbel" panose="020B0503020204020204" pitchFamily="34" charset="0"/>
              </a:rPr>
              <a:t> </a:t>
            </a:r>
            <a:r>
              <a:rPr lang="en-US" b="1" dirty="0" err="1" smtClean="0">
                <a:solidFill>
                  <a:schemeClr val="bg1"/>
                </a:solidFill>
                <a:latin typeface="Corbel" panose="020B0503020204020204" pitchFamily="34" charset="0"/>
              </a:rPr>
              <a:t>zu</a:t>
            </a:r>
            <a:r>
              <a:rPr lang="en-US" b="1" dirty="0" smtClean="0">
                <a:solidFill>
                  <a:schemeClr val="bg1"/>
                </a:solidFill>
                <a:latin typeface="Corbel" panose="020B0503020204020204" pitchFamily="34" charset="0"/>
              </a:rPr>
              <a:t> </a:t>
            </a:r>
            <a:r>
              <a:rPr lang="en-US" b="1" dirty="0" err="1" smtClean="0">
                <a:solidFill>
                  <a:schemeClr val="bg1"/>
                </a:solidFill>
                <a:latin typeface="Corbel" panose="020B0503020204020204" pitchFamily="34" charset="0"/>
              </a:rPr>
              <a:t>tun</a:t>
            </a:r>
            <a:r>
              <a:rPr lang="en-US" b="1" dirty="0" smtClean="0">
                <a:solidFill>
                  <a:schemeClr val="bg1"/>
                </a:solidFill>
                <a:latin typeface="Corbel" panose="020B0503020204020204" pitchFamily="34" charset="0"/>
              </a:rPr>
              <a:t>?</a:t>
            </a:r>
            <a:endParaRPr lang="en-US" b="1" dirty="0">
              <a:solidFill>
                <a:schemeClr val="bg1"/>
              </a:solidFill>
              <a:latin typeface="Corbel" panose="020B0503020204020204" pitchFamily="34" charset="0"/>
            </a:endParaRPr>
          </a:p>
          <a:p>
            <a:pPr lvl="2">
              <a:buFont typeface="Wingdings" panose="05000000000000000000" pitchFamily="2" charset="2"/>
              <a:buChar char="§"/>
            </a:pPr>
            <a:r>
              <a:rPr lang="en-US" sz="2800" b="1" dirty="0" err="1" smtClean="0">
                <a:solidFill>
                  <a:schemeClr val="bg1"/>
                </a:solidFill>
                <a:latin typeface="Corbel" panose="020B0503020204020204" pitchFamily="34" charset="0"/>
              </a:rPr>
              <a:t>Antworten</a:t>
            </a:r>
            <a:endParaRPr lang="en-US" sz="2800" b="1" dirty="0">
              <a:solidFill>
                <a:schemeClr val="bg1"/>
              </a:solidFill>
              <a:latin typeface="Corbel" panose="020B0503020204020204" pitchFamily="34" charset="0"/>
            </a:endParaRPr>
          </a:p>
          <a:p>
            <a:pPr lvl="2">
              <a:buFont typeface="Wingdings" panose="05000000000000000000" pitchFamily="2" charset="2"/>
              <a:buChar char="§"/>
            </a:pPr>
            <a:r>
              <a:rPr lang="en-US" sz="2800" b="1" dirty="0" err="1" smtClean="0">
                <a:solidFill>
                  <a:schemeClr val="bg1"/>
                </a:solidFill>
                <a:latin typeface="Corbel" panose="020B0503020204020204" pitchFamily="34" charset="0"/>
              </a:rPr>
              <a:t>Melden</a:t>
            </a:r>
            <a:endParaRPr lang="en-US" sz="2800" b="1" dirty="0">
              <a:solidFill>
                <a:schemeClr val="bg1"/>
              </a:solidFill>
              <a:latin typeface="Corbel" panose="020B0503020204020204" pitchFamily="34" charset="0"/>
            </a:endParaRPr>
          </a:p>
          <a:p>
            <a:pPr lvl="2">
              <a:buFont typeface="Wingdings" panose="05000000000000000000" pitchFamily="2" charset="2"/>
              <a:buChar char="§"/>
            </a:pPr>
            <a:r>
              <a:rPr lang="en-US" sz="2800" b="1" dirty="0" err="1" smtClean="0">
                <a:solidFill>
                  <a:schemeClr val="bg1"/>
                </a:solidFill>
                <a:latin typeface="Corbel" panose="020B0503020204020204" pitchFamily="34" charset="0"/>
              </a:rPr>
              <a:t>Ignorieren</a:t>
            </a:r>
            <a:endParaRPr lang="en-US" sz="2800" b="1" dirty="0">
              <a:solidFill>
                <a:schemeClr val="bg1"/>
              </a:solidFill>
              <a:latin typeface="Corbel" panose="020B0503020204020204" pitchFamily="34" charset="0"/>
            </a:endParaRPr>
          </a:p>
          <a:p>
            <a:pPr lvl="2">
              <a:buFont typeface="Wingdings" panose="05000000000000000000" pitchFamily="2" charset="2"/>
              <a:buChar char="§"/>
            </a:pPr>
            <a:r>
              <a:rPr lang="en-US" sz="2800" b="1" dirty="0" err="1" smtClean="0">
                <a:solidFill>
                  <a:schemeClr val="bg1"/>
                </a:solidFill>
                <a:latin typeface="Corbel" panose="020B0503020204020204" pitchFamily="34" charset="0"/>
              </a:rPr>
              <a:t>Verstecken</a:t>
            </a:r>
            <a:endParaRPr lang="en-US" sz="2800" b="1" dirty="0">
              <a:solidFill>
                <a:schemeClr val="bg1"/>
              </a:solidFill>
              <a:latin typeface="Corbel" panose="020B0503020204020204" pitchFamily="34" charset="0"/>
            </a:endParaRPr>
          </a:p>
          <a:p>
            <a:pPr lvl="2">
              <a:buFont typeface="Wingdings" panose="05000000000000000000" pitchFamily="2" charset="2"/>
              <a:buChar char="§"/>
            </a:pPr>
            <a:r>
              <a:rPr lang="en-US" sz="2800" b="1" dirty="0" err="1" smtClean="0">
                <a:solidFill>
                  <a:schemeClr val="bg1"/>
                </a:solidFill>
                <a:latin typeface="Corbel" panose="020B0503020204020204" pitchFamily="34" charset="0"/>
              </a:rPr>
              <a:t>Blockieren</a:t>
            </a:r>
            <a:r>
              <a:rPr lang="en-US" sz="2800" b="1" dirty="0" smtClean="0">
                <a:solidFill>
                  <a:schemeClr val="bg1"/>
                </a:solidFill>
                <a:latin typeface="Corbel" panose="020B0503020204020204" pitchFamily="34" charset="0"/>
              </a:rPr>
              <a:t>, </a:t>
            </a:r>
            <a:r>
              <a:rPr lang="en-US" sz="2800" b="1" dirty="0" err="1" smtClean="0">
                <a:solidFill>
                  <a:schemeClr val="bg1"/>
                </a:solidFill>
                <a:latin typeface="Corbel" panose="020B0503020204020204" pitchFamily="34" charset="0"/>
              </a:rPr>
              <a:t>löschen</a:t>
            </a:r>
            <a:endParaRPr lang="nl-NL" sz="2800" b="1" dirty="0">
              <a:solidFill>
                <a:schemeClr val="bg1"/>
              </a:solidFill>
              <a:latin typeface="Corbel" panose="020B0503020204020204" pitchFamily="34" charset="0"/>
            </a:endParaRPr>
          </a:p>
        </p:txBody>
      </p:sp>
    </p:spTree>
    <p:extLst>
      <p:ext uri="{BB962C8B-B14F-4D97-AF65-F5344CB8AC3E}">
        <p14:creationId xmlns:p14="http://schemas.microsoft.com/office/powerpoint/2010/main" xmlns="" val="24801203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3"/>
          <a:stretch>
            <a:fillRect/>
          </a:stretch>
        </p:blipFill>
        <p:spPr>
          <a:xfrm>
            <a:off x="0" y="70970"/>
            <a:ext cx="12192000" cy="67160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5511144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Wie sieht RAN die Radikalisierung</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buNone/>
            </a:pPr>
            <a:r>
              <a:rPr lang="en-US" b="1" dirty="0" err="1" smtClean="0">
                <a:latin typeface="Corbel" panose="020B0503020204020204" pitchFamily="34" charset="0"/>
              </a:rPr>
              <a:t>Radikalisierung</a:t>
            </a:r>
            <a:r>
              <a:rPr lang="en-US" b="1" dirty="0" smtClean="0">
                <a:latin typeface="Corbel" panose="020B0503020204020204" pitchFamily="34" charset="0"/>
              </a:rPr>
              <a:t> </a:t>
            </a:r>
            <a:r>
              <a:rPr lang="en-US" b="1" dirty="0" err="1" smtClean="0">
                <a:latin typeface="Corbel" panose="020B0503020204020204" pitchFamily="34" charset="0"/>
              </a:rPr>
              <a:t>ist</a:t>
            </a:r>
            <a:r>
              <a:rPr lang="en-US" b="1" dirty="0" smtClean="0">
                <a:latin typeface="Corbel" panose="020B0503020204020204" pitchFamily="34" charset="0"/>
              </a:rPr>
              <a:t> </a:t>
            </a:r>
            <a:r>
              <a:rPr lang="en-US" b="1" dirty="0" err="1" smtClean="0">
                <a:latin typeface="Corbel" panose="020B0503020204020204" pitchFamily="34" charset="0"/>
              </a:rPr>
              <a:t>ein</a:t>
            </a:r>
            <a:r>
              <a:rPr lang="en-US" b="1" dirty="0" smtClean="0">
                <a:latin typeface="Corbel" panose="020B0503020204020204" pitchFamily="34" charset="0"/>
              </a:rPr>
              <a:t> </a:t>
            </a:r>
            <a:r>
              <a:rPr lang="en-US" b="1" dirty="0" err="1" smtClean="0">
                <a:latin typeface="Corbel" panose="020B0503020204020204" pitchFamily="34" charset="0"/>
              </a:rPr>
              <a:t>Prozess</a:t>
            </a:r>
            <a:endParaRPr lang="en-US" b="1" dirty="0">
              <a:latin typeface="Corbel" panose="020B0503020204020204" pitchFamily="34" charset="0"/>
            </a:endParaRPr>
          </a:p>
          <a:p>
            <a:endParaRPr lang="en-US" dirty="0">
              <a:latin typeface="Corbel" panose="020B0503020204020204" pitchFamily="34" charset="0"/>
            </a:endParaRPr>
          </a:p>
          <a:p>
            <a:pPr marL="0" indent="0">
              <a:buNone/>
            </a:pPr>
            <a:r>
              <a:rPr lang="en-US" dirty="0" smtClean="0">
                <a:latin typeface="Corbel" panose="020B0503020204020204" pitchFamily="34" charset="0"/>
              </a:rPr>
              <a:t>Es </a:t>
            </a:r>
            <a:r>
              <a:rPr lang="en-US" dirty="0" err="1" smtClean="0">
                <a:latin typeface="Corbel" panose="020B0503020204020204" pitchFamily="34" charset="0"/>
              </a:rPr>
              <a:t>ist</a:t>
            </a:r>
            <a:r>
              <a:rPr lang="en-US" dirty="0" smtClean="0">
                <a:latin typeface="Corbel" panose="020B0503020204020204" pitchFamily="34" charset="0"/>
              </a:rPr>
              <a:t> </a:t>
            </a:r>
            <a:r>
              <a:rPr lang="en-US" dirty="0" err="1" smtClean="0">
                <a:latin typeface="Corbel" panose="020B0503020204020204" pitchFamily="34" charset="0"/>
              </a:rPr>
              <a:t>wichtig</a:t>
            </a:r>
            <a:r>
              <a:rPr lang="en-US" dirty="0" smtClean="0">
                <a:latin typeface="Corbel" panose="020B0503020204020204" pitchFamily="34" charset="0"/>
              </a:rPr>
              <a:t>, </a:t>
            </a:r>
            <a:r>
              <a:rPr lang="en-US" dirty="0" err="1" smtClean="0">
                <a:latin typeface="Corbel" panose="020B0503020204020204" pitchFamily="34" charset="0"/>
              </a:rPr>
              <a:t>eine</a:t>
            </a:r>
            <a:r>
              <a:rPr lang="en-US" dirty="0" smtClean="0">
                <a:latin typeface="Corbel" panose="020B0503020204020204" pitchFamily="34" charset="0"/>
              </a:rPr>
              <a:t> </a:t>
            </a:r>
            <a:r>
              <a:rPr lang="en-US" dirty="0" err="1" smtClean="0">
                <a:latin typeface="Corbel" panose="020B0503020204020204" pitchFamily="34" charset="0"/>
              </a:rPr>
              <a:t>Linie</a:t>
            </a:r>
            <a:r>
              <a:rPr lang="en-US" dirty="0" smtClean="0">
                <a:latin typeface="Corbel" panose="020B0503020204020204" pitchFamily="34" charset="0"/>
              </a:rPr>
              <a:t> </a:t>
            </a:r>
            <a:r>
              <a:rPr lang="en-US" dirty="0" err="1" smtClean="0">
                <a:latin typeface="Corbel" panose="020B0503020204020204" pitchFamily="34" charset="0"/>
              </a:rPr>
              <a:t>zwischen</a:t>
            </a:r>
            <a:r>
              <a:rPr lang="en-US" dirty="0" smtClean="0">
                <a:latin typeface="Corbel" panose="020B0503020204020204" pitchFamily="34" charset="0"/>
              </a:rPr>
              <a:t> </a:t>
            </a:r>
            <a:r>
              <a:rPr lang="en-US" dirty="0" err="1" smtClean="0">
                <a:latin typeface="Corbel" panose="020B0503020204020204" pitchFamily="34" charset="0"/>
              </a:rPr>
              <a:t>Ideen</a:t>
            </a:r>
            <a:r>
              <a:rPr lang="en-US" dirty="0" smtClean="0">
                <a:latin typeface="Corbel" panose="020B0503020204020204" pitchFamily="34" charset="0"/>
              </a:rPr>
              <a:t>, </a:t>
            </a:r>
            <a:r>
              <a:rPr lang="en-US" dirty="0" err="1" smtClean="0">
                <a:latin typeface="Corbel" panose="020B0503020204020204" pitchFamily="34" charset="0"/>
              </a:rPr>
              <a:t>auch</a:t>
            </a:r>
            <a:r>
              <a:rPr lang="en-US" dirty="0" smtClean="0">
                <a:latin typeface="Corbel" panose="020B0503020204020204" pitchFamily="34" charset="0"/>
              </a:rPr>
              <a:t> </a:t>
            </a:r>
            <a:r>
              <a:rPr lang="en-US" dirty="0" err="1" smtClean="0">
                <a:latin typeface="Corbel" panose="020B0503020204020204" pitchFamily="34" charset="0"/>
              </a:rPr>
              <a:t>extremen</a:t>
            </a:r>
            <a:r>
              <a:rPr lang="en-US" dirty="0" smtClean="0">
                <a:latin typeface="Corbel" panose="020B0503020204020204" pitchFamily="34" charset="0"/>
              </a:rPr>
              <a:t>, und </a:t>
            </a:r>
            <a:r>
              <a:rPr lang="en-US" dirty="0" err="1" smtClean="0">
                <a:latin typeface="Corbel" panose="020B0503020204020204" pitchFamily="34" charset="0"/>
              </a:rPr>
              <a:t>gewaltbereiten</a:t>
            </a:r>
            <a:r>
              <a:rPr lang="en-US" dirty="0" smtClean="0">
                <a:latin typeface="Corbel" panose="020B0503020204020204" pitchFamily="34" charset="0"/>
              </a:rPr>
              <a:t> </a:t>
            </a:r>
            <a:r>
              <a:rPr lang="en-US" dirty="0" err="1" smtClean="0">
                <a:latin typeface="Corbel" panose="020B0503020204020204" pitchFamily="34" charset="0"/>
              </a:rPr>
              <a:t>Handlungen</a:t>
            </a:r>
            <a:r>
              <a:rPr lang="en-US" dirty="0" smtClean="0">
                <a:latin typeface="Corbel" panose="020B0503020204020204" pitchFamily="34" charset="0"/>
              </a:rPr>
              <a:t>, die </a:t>
            </a:r>
            <a:r>
              <a:rPr lang="en-US" dirty="0" err="1" smtClean="0">
                <a:latin typeface="Corbel" panose="020B0503020204020204" pitchFamily="34" charset="0"/>
              </a:rPr>
              <a:t>aus</a:t>
            </a:r>
            <a:r>
              <a:rPr lang="en-US" dirty="0" smtClean="0">
                <a:latin typeface="Corbel" panose="020B0503020204020204" pitchFamily="34" charset="0"/>
              </a:rPr>
              <a:t> </a:t>
            </a:r>
            <a:r>
              <a:rPr lang="en-US" dirty="0" err="1" smtClean="0">
                <a:latin typeface="Corbel" panose="020B0503020204020204" pitchFamily="34" charset="0"/>
              </a:rPr>
              <a:t>extremen</a:t>
            </a:r>
            <a:r>
              <a:rPr lang="en-US" dirty="0" smtClean="0">
                <a:latin typeface="Corbel" panose="020B0503020204020204" pitchFamily="34" charset="0"/>
              </a:rPr>
              <a:t> </a:t>
            </a:r>
            <a:r>
              <a:rPr lang="en-US" dirty="0" err="1" smtClean="0">
                <a:latin typeface="Corbel" panose="020B0503020204020204" pitchFamily="34" charset="0"/>
              </a:rPr>
              <a:t>Ideen</a:t>
            </a:r>
            <a:r>
              <a:rPr lang="en-US" dirty="0" smtClean="0">
                <a:latin typeface="Corbel" panose="020B0503020204020204" pitchFamily="34" charset="0"/>
              </a:rPr>
              <a:t> </a:t>
            </a:r>
            <a:r>
              <a:rPr lang="en-US" dirty="0" err="1" smtClean="0">
                <a:latin typeface="Corbel" panose="020B0503020204020204" pitchFamily="34" charset="0"/>
              </a:rPr>
              <a:t>stammen</a:t>
            </a:r>
            <a:r>
              <a:rPr lang="en-US" dirty="0" smtClean="0">
                <a:latin typeface="Corbel" panose="020B0503020204020204" pitchFamily="34" charset="0"/>
              </a:rPr>
              <a:t>, </a:t>
            </a:r>
            <a:r>
              <a:rPr lang="en-US" dirty="0" err="1" smtClean="0">
                <a:latin typeface="Corbel" panose="020B0503020204020204" pitchFamily="34" charset="0"/>
              </a:rPr>
              <a:t>zu</a:t>
            </a:r>
            <a:r>
              <a:rPr lang="en-US" dirty="0" smtClean="0">
                <a:latin typeface="Corbel" panose="020B0503020204020204" pitchFamily="34" charset="0"/>
              </a:rPr>
              <a:t> </a:t>
            </a:r>
            <a:r>
              <a:rPr lang="en-US" dirty="0" err="1" smtClean="0">
                <a:latin typeface="Corbel" panose="020B0503020204020204" pitchFamily="34" charset="0"/>
              </a:rPr>
              <a:t>ziehen</a:t>
            </a:r>
            <a:endParaRPr lang="en-US"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2211365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27190" y="312254"/>
            <a:ext cx="9056842" cy="6187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spTree>
    <p:extLst>
      <p:ext uri="{BB962C8B-B14F-4D97-AF65-F5344CB8AC3E}">
        <p14:creationId xmlns:p14="http://schemas.microsoft.com/office/powerpoint/2010/main" xmlns="" val="9448888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Was möchte Sie online machen?</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nl-NL" dirty="0" smtClean="0"/>
              <a:t>Übung</a:t>
            </a:r>
            <a:endParaRPr lang="nl-NL" dirty="0"/>
          </a:p>
          <a:p>
            <a:pPr marL="0" indent="0" algn="ctr">
              <a:buNone/>
            </a:pPr>
            <a:r>
              <a:rPr lang="nl-NL" b="1" dirty="0" smtClean="0"/>
              <a:t>Teilen Sie sich in 3 </a:t>
            </a:r>
            <a:r>
              <a:rPr lang="nl-NL" b="1" dirty="0"/>
              <a:t>– 4 </a:t>
            </a:r>
            <a:r>
              <a:rPr lang="nl-NL" b="1" dirty="0" smtClean="0"/>
              <a:t>Gruppen auf</a:t>
            </a:r>
            <a:endParaRPr lang="nl-NL" b="1" dirty="0"/>
          </a:p>
          <a:p>
            <a:pPr marL="0" indent="0" algn="ctr">
              <a:buNone/>
            </a:pPr>
            <a:r>
              <a:rPr lang="nl-NL" b="1" dirty="0" smtClean="0"/>
              <a:t>Entwickeln Sie eine Idee für eine Social-Media-Kampagne</a:t>
            </a:r>
            <a:endParaRPr lang="nl-NL" b="1" dirty="0"/>
          </a:p>
          <a:p>
            <a:pPr marL="0" indent="0" algn="ctr">
              <a:buNone/>
            </a:pPr>
            <a:r>
              <a:rPr lang="nl-NL" b="1" dirty="0" smtClean="0"/>
              <a:t>Stellen Sie Ihre Idee vor  </a:t>
            </a:r>
            <a:r>
              <a:rPr lang="nl-NL" b="1" dirty="0"/>
              <a:t>– </a:t>
            </a:r>
            <a:r>
              <a:rPr lang="nl-NL" b="1" dirty="0" smtClean="0"/>
              <a:t>verwenden Sie wenn möglich einen Slogan</a:t>
            </a:r>
            <a:endParaRPr lang="nl-NL" b="1" dirty="0"/>
          </a:p>
          <a:p>
            <a:pPr marL="0" indent="0" algn="ctr">
              <a:buNone/>
            </a:pPr>
            <a:endParaRPr lang="nl-NL" b="1" dirty="0"/>
          </a:p>
          <a:p>
            <a:pPr marL="0" indent="0" algn="ctr">
              <a:buNone/>
            </a:pPr>
            <a:r>
              <a:rPr lang="nl-NL" dirty="0" smtClean="0"/>
              <a:t>Bauen Sie auf den aktuellen Prioritäten Ihrer Organisation auf</a:t>
            </a:r>
            <a:endParaRPr lang="nl-NL" dirty="0"/>
          </a:p>
          <a:p>
            <a:pPr marL="0" indent="0" algn="ctr">
              <a:buNone/>
            </a:pPr>
            <a:r>
              <a:rPr lang="nl-NL" dirty="0" smtClean="0"/>
              <a:t>Denken Sie an Ihre Ziele und Zielgruppen</a:t>
            </a:r>
            <a:endParaRPr lang="nl-NL" dirty="0"/>
          </a:p>
          <a:p>
            <a:pPr marL="0" indent="0" algn="ctr">
              <a:buNone/>
            </a:pPr>
            <a:r>
              <a:rPr lang="nl-NL" dirty="0" smtClean="0"/>
              <a:t>Seien Sie kreativ!</a:t>
            </a:r>
            <a:endParaRPr lang="nl-NL" dirty="0"/>
          </a:p>
          <a:p>
            <a:pPr marL="0" indent="0" algn="ctr">
              <a:buNone/>
            </a:pPr>
            <a:endParaRPr lang="nl-NL" dirty="0"/>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337638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5500" y="454025"/>
            <a:ext cx="10515600" cy="1325563"/>
          </a:xfrm>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Erfahrungsaustausch</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n-US" dirty="0" smtClean="0">
                <a:latin typeface="Corbel" panose="020B0503020204020204" pitchFamily="34" charset="0"/>
              </a:rPr>
              <a:t>In </a:t>
            </a:r>
            <a:r>
              <a:rPr lang="en-US" dirty="0" err="1" smtClean="0">
                <a:latin typeface="Corbel" panose="020B0503020204020204" pitchFamily="34" charset="0"/>
              </a:rPr>
              <a:t>Zweiergruppen</a:t>
            </a:r>
            <a:r>
              <a:rPr lang="en-US" dirty="0" smtClean="0">
                <a:latin typeface="Corbel" panose="020B0503020204020204" pitchFamily="34" charset="0"/>
              </a:rPr>
              <a:t> </a:t>
            </a:r>
            <a:r>
              <a:rPr lang="en-US" dirty="0" err="1" smtClean="0">
                <a:latin typeface="Corbel" panose="020B0503020204020204" pitchFamily="34" charset="0"/>
              </a:rPr>
              <a:t>diskutieren</a:t>
            </a:r>
            <a:endParaRPr lang="en-US" dirty="0">
              <a:latin typeface="Corbel" panose="020B0503020204020204" pitchFamily="34" charset="0"/>
            </a:endParaRPr>
          </a:p>
          <a:p>
            <a:pPr lvl="1"/>
            <a:endParaRPr lang="en-US" sz="2800" dirty="0">
              <a:latin typeface="Corbel" panose="020B0503020204020204" pitchFamily="34" charset="0"/>
            </a:endParaRPr>
          </a:p>
          <a:p>
            <a:pPr marL="457200" lvl="1" indent="0" algn="ctr">
              <a:buNone/>
            </a:pPr>
            <a:r>
              <a:rPr lang="en-US" sz="2800" b="1" dirty="0" err="1" smtClean="0">
                <a:latin typeface="Corbel" panose="020B0503020204020204" pitchFamily="34" charset="0"/>
              </a:rPr>
              <a:t>Ihre</a:t>
            </a:r>
            <a:r>
              <a:rPr lang="en-US" sz="2800" b="1" dirty="0" smtClean="0">
                <a:latin typeface="Corbel" panose="020B0503020204020204" pitchFamily="34" charset="0"/>
              </a:rPr>
              <a:t> </a:t>
            </a:r>
            <a:r>
              <a:rPr lang="en-US" sz="2800" b="1" dirty="0" err="1" smtClean="0">
                <a:latin typeface="Corbel" panose="020B0503020204020204" pitchFamily="34" charset="0"/>
              </a:rPr>
              <a:t>Erfahrung</a:t>
            </a:r>
            <a:r>
              <a:rPr lang="en-US" sz="2800" b="1" dirty="0" smtClean="0">
                <a:latin typeface="Corbel" panose="020B0503020204020204" pitchFamily="34" charset="0"/>
              </a:rPr>
              <a:t> in </a:t>
            </a:r>
            <a:r>
              <a:rPr lang="en-US" sz="2800" b="1" dirty="0" err="1" smtClean="0">
                <a:latin typeface="Corbel" panose="020B0503020204020204" pitchFamily="34" charset="0"/>
              </a:rPr>
              <a:t>der</a:t>
            </a:r>
            <a:r>
              <a:rPr lang="en-US" sz="2800" b="1" dirty="0" smtClean="0">
                <a:latin typeface="Corbel" panose="020B0503020204020204" pitchFamily="34" charset="0"/>
              </a:rPr>
              <a:t> </a:t>
            </a:r>
            <a:r>
              <a:rPr lang="en-US" sz="2800" b="1" dirty="0" err="1" smtClean="0">
                <a:latin typeface="Corbel" panose="020B0503020204020204" pitchFamily="34" charset="0"/>
              </a:rPr>
              <a:t>Kommunikation</a:t>
            </a:r>
            <a:r>
              <a:rPr lang="en-US" sz="2800" b="1" dirty="0" smtClean="0">
                <a:latin typeface="Corbel" panose="020B0503020204020204" pitchFamily="34" charset="0"/>
              </a:rPr>
              <a:t> </a:t>
            </a:r>
            <a:r>
              <a:rPr lang="en-US" sz="2800" b="1" dirty="0" err="1" smtClean="0">
                <a:latin typeface="Corbel" panose="020B0503020204020204" pitchFamily="34" charset="0"/>
              </a:rPr>
              <a:t>mit</a:t>
            </a:r>
            <a:r>
              <a:rPr lang="en-US" sz="2800" b="1" dirty="0" smtClean="0">
                <a:latin typeface="Corbel" panose="020B0503020204020204" pitchFamily="34" charset="0"/>
              </a:rPr>
              <a:t> </a:t>
            </a:r>
            <a:r>
              <a:rPr lang="en-US" sz="2800" b="1" dirty="0" err="1" smtClean="0">
                <a:latin typeface="Corbel" panose="020B0503020204020204" pitchFamily="34" charset="0"/>
              </a:rPr>
              <a:t>Ihrem</a:t>
            </a:r>
            <a:r>
              <a:rPr lang="en-US" sz="2800" b="1" dirty="0" smtClean="0">
                <a:latin typeface="Corbel" panose="020B0503020204020204" pitchFamily="34" charset="0"/>
              </a:rPr>
              <a:t> </a:t>
            </a:r>
            <a:r>
              <a:rPr lang="en-US" sz="2800" b="1" dirty="0" err="1" smtClean="0">
                <a:latin typeface="Corbel" panose="020B0503020204020204" pitchFamily="34" charset="0"/>
              </a:rPr>
              <a:t>Zielpublikum</a:t>
            </a:r>
            <a:endParaRPr lang="en-US" sz="2800" b="1" dirty="0">
              <a:latin typeface="Corbel" panose="020B0503020204020204" pitchFamily="34" charset="0"/>
            </a:endParaRPr>
          </a:p>
          <a:p>
            <a:pPr marL="457200" lvl="1" indent="0" algn="ctr">
              <a:buNone/>
            </a:pPr>
            <a:r>
              <a:rPr lang="en-US" sz="2800" b="1" dirty="0" err="1" smtClean="0">
                <a:latin typeface="Corbel" panose="020B0503020204020204" pitchFamily="34" charset="0"/>
              </a:rPr>
              <a:t>Herausforderungen</a:t>
            </a:r>
            <a:r>
              <a:rPr lang="en-US" sz="2800" b="1" dirty="0" smtClean="0">
                <a:latin typeface="Corbel" panose="020B0503020204020204" pitchFamily="34" charset="0"/>
              </a:rPr>
              <a:t> </a:t>
            </a:r>
            <a:r>
              <a:rPr lang="en-US" sz="2800" b="1" dirty="0" err="1" smtClean="0">
                <a:latin typeface="Corbel" panose="020B0503020204020204" pitchFamily="34" charset="0"/>
              </a:rPr>
              <a:t>bei</a:t>
            </a:r>
            <a:r>
              <a:rPr lang="en-US" sz="2800" b="1" dirty="0" smtClean="0">
                <a:latin typeface="Corbel" panose="020B0503020204020204" pitchFamily="34" charset="0"/>
              </a:rPr>
              <a:t> </a:t>
            </a:r>
            <a:r>
              <a:rPr lang="en-US" sz="2800" b="1" dirty="0" err="1" smtClean="0">
                <a:latin typeface="Corbel" panose="020B0503020204020204" pitchFamily="34" charset="0"/>
              </a:rPr>
              <a:t>der</a:t>
            </a:r>
            <a:r>
              <a:rPr lang="en-US" sz="2800" b="1" dirty="0" smtClean="0">
                <a:latin typeface="Corbel" panose="020B0503020204020204" pitchFamily="34" charset="0"/>
              </a:rPr>
              <a:t> </a:t>
            </a:r>
            <a:r>
              <a:rPr lang="en-US" sz="2800" b="1" dirty="0" err="1" smtClean="0">
                <a:latin typeface="Corbel" panose="020B0503020204020204" pitchFamily="34" charset="0"/>
              </a:rPr>
              <a:t>Übermittlung</a:t>
            </a:r>
            <a:r>
              <a:rPr lang="en-US" sz="2800" b="1" dirty="0" smtClean="0">
                <a:latin typeface="Corbel" panose="020B0503020204020204" pitchFamily="34" charset="0"/>
              </a:rPr>
              <a:t> </a:t>
            </a:r>
            <a:r>
              <a:rPr lang="en-US" sz="2800" b="1" dirty="0" err="1" smtClean="0">
                <a:latin typeface="Corbel" panose="020B0503020204020204" pitchFamily="34" charset="0"/>
              </a:rPr>
              <a:t>Ihrer</a:t>
            </a:r>
            <a:r>
              <a:rPr lang="en-US" sz="2800" b="1" dirty="0" smtClean="0">
                <a:latin typeface="Corbel" panose="020B0503020204020204" pitchFamily="34" charset="0"/>
              </a:rPr>
              <a:t> </a:t>
            </a:r>
            <a:r>
              <a:rPr lang="en-US" sz="2800" b="1" dirty="0" err="1" smtClean="0">
                <a:latin typeface="Corbel" panose="020B0503020204020204" pitchFamily="34" charset="0"/>
              </a:rPr>
              <a:t>Gegen</a:t>
            </a:r>
            <a:r>
              <a:rPr lang="en-US" sz="2800" b="1" dirty="0" smtClean="0">
                <a:latin typeface="Corbel" panose="020B0503020204020204" pitchFamily="34" charset="0"/>
              </a:rPr>
              <a:t>-/ </a:t>
            </a:r>
            <a:r>
              <a:rPr lang="en-US" sz="2800" b="1" dirty="0" err="1" smtClean="0">
                <a:latin typeface="Corbel" panose="020B0503020204020204" pitchFamily="34" charset="0"/>
              </a:rPr>
              <a:t>alternativen</a:t>
            </a:r>
            <a:r>
              <a:rPr lang="en-US" sz="2800" b="1" dirty="0" smtClean="0">
                <a:latin typeface="Corbel" panose="020B0503020204020204" pitchFamily="34" charset="0"/>
              </a:rPr>
              <a:t> Narrative</a:t>
            </a:r>
            <a:endParaRPr lang="en-US" sz="2800" b="1" dirty="0">
              <a:latin typeface="Corbel" panose="020B0503020204020204" pitchFamily="34" charset="0"/>
            </a:endParaRPr>
          </a:p>
          <a:p>
            <a:pPr marL="457200" lvl="1" indent="0" algn="ctr">
              <a:buNone/>
            </a:pPr>
            <a:r>
              <a:rPr lang="en-US" sz="2800" b="1" dirty="0" err="1" smtClean="0">
                <a:latin typeface="Corbel" panose="020B0503020204020204" pitchFamily="34" charset="0"/>
              </a:rPr>
              <a:t>Ihre</a:t>
            </a:r>
            <a:r>
              <a:rPr lang="en-US" sz="2800" b="1" dirty="0" smtClean="0">
                <a:latin typeface="Corbel" panose="020B0503020204020204" pitchFamily="34" charset="0"/>
              </a:rPr>
              <a:t> </a:t>
            </a:r>
            <a:r>
              <a:rPr lang="en-US" sz="2800" b="1" dirty="0" err="1" smtClean="0">
                <a:latin typeface="Corbel" panose="020B0503020204020204" pitchFamily="34" charset="0"/>
              </a:rPr>
              <a:t>Bedürfnisse</a:t>
            </a:r>
            <a:r>
              <a:rPr lang="en-US" sz="2800" b="1" dirty="0" smtClean="0">
                <a:latin typeface="Corbel" panose="020B0503020204020204" pitchFamily="34" charset="0"/>
              </a:rPr>
              <a:t> </a:t>
            </a:r>
            <a:r>
              <a:rPr lang="en-US" sz="2800" b="1" dirty="0" err="1" smtClean="0">
                <a:latin typeface="Corbel" panose="020B0503020204020204" pitchFamily="34" charset="0"/>
              </a:rPr>
              <a:t>im</a:t>
            </a:r>
            <a:r>
              <a:rPr lang="en-US" sz="2800" b="1" dirty="0" smtClean="0">
                <a:latin typeface="Corbel" panose="020B0503020204020204" pitchFamily="34" charset="0"/>
              </a:rPr>
              <a:t> </a:t>
            </a:r>
            <a:r>
              <a:rPr lang="en-US" sz="2800" b="1" dirty="0" err="1" smtClean="0">
                <a:latin typeface="Corbel" panose="020B0503020204020204" pitchFamily="34" charset="0"/>
              </a:rPr>
              <a:t>Hinblick</a:t>
            </a:r>
            <a:r>
              <a:rPr lang="en-US" sz="2800" b="1" dirty="0" smtClean="0">
                <a:latin typeface="Corbel" panose="020B0503020204020204" pitchFamily="34" charset="0"/>
              </a:rPr>
              <a:t> auf die </a:t>
            </a:r>
            <a:r>
              <a:rPr lang="en-US" sz="2800" b="1" dirty="0" err="1" smtClean="0">
                <a:latin typeface="Corbel" panose="020B0503020204020204" pitchFamily="34" charset="0"/>
              </a:rPr>
              <a:t>Durchführung</a:t>
            </a:r>
            <a:r>
              <a:rPr lang="en-US" sz="2800" b="1" dirty="0" smtClean="0">
                <a:latin typeface="Corbel" panose="020B0503020204020204" pitchFamily="34" charset="0"/>
              </a:rPr>
              <a:t> von </a:t>
            </a:r>
            <a:r>
              <a:rPr lang="en-US" sz="2800" b="1" dirty="0" err="1" smtClean="0">
                <a:latin typeface="Corbel" panose="020B0503020204020204" pitchFamily="34" charset="0"/>
              </a:rPr>
              <a:t>Kampagnen</a:t>
            </a:r>
            <a:r>
              <a:rPr lang="en-US" sz="2800" b="1" dirty="0" smtClean="0">
                <a:latin typeface="Corbel" panose="020B0503020204020204" pitchFamily="34" charset="0"/>
              </a:rPr>
              <a:t> </a:t>
            </a:r>
            <a:r>
              <a:rPr lang="en-US" sz="2800" b="1" dirty="0" err="1" smtClean="0">
                <a:latin typeface="Corbel" panose="020B0503020204020204" pitchFamily="34" charset="0"/>
              </a:rPr>
              <a:t>im</a:t>
            </a:r>
            <a:r>
              <a:rPr lang="en-US" sz="2800" b="1" dirty="0" smtClean="0">
                <a:latin typeface="Corbel" panose="020B0503020204020204" pitchFamily="34" charset="0"/>
              </a:rPr>
              <a:t> Internet</a:t>
            </a:r>
            <a:endParaRPr lang="en-US" sz="2800" b="1" dirty="0">
              <a:latin typeface="Corbel" panose="020B0503020204020204" pitchFamily="34" charset="0"/>
            </a:endParaRPr>
          </a:p>
          <a:p>
            <a:pPr marL="457200" lvl="1" indent="0" algn="ctr">
              <a:buNone/>
            </a:pPr>
            <a:endParaRPr lang="en-US" sz="2800" b="1" dirty="0">
              <a:latin typeface="Corbel" panose="020B0503020204020204" pitchFamily="34" charset="0"/>
            </a:endParaRPr>
          </a:p>
          <a:p>
            <a:pPr marL="457200" lvl="1" indent="0" algn="ctr">
              <a:buNone/>
            </a:pPr>
            <a:r>
              <a:rPr lang="en-US" sz="2800" dirty="0" err="1" smtClean="0">
                <a:latin typeface="Corbel" panose="020B0503020204020204" pitchFamily="34" charset="0"/>
              </a:rPr>
              <a:t>Stellen</a:t>
            </a:r>
            <a:r>
              <a:rPr lang="en-US" sz="2800" dirty="0" smtClean="0">
                <a:latin typeface="Corbel" panose="020B0503020204020204" pitchFamily="34" charset="0"/>
              </a:rPr>
              <a:t> </a:t>
            </a:r>
            <a:r>
              <a:rPr lang="en-US" sz="2800" dirty="0" err="1" smtClean="0">
                <a:latin typeface="Corbel" panose="020B0503020204020204" pitchFamily="34" charset="0"/>
              </a:rPr>
              <a:t>Sie</a:t>
            </a:r>
            <a:r>
              <a:rPr lang="en-US" sz="2800" dirty="0" smtClean="0">
                <a:latin typeface="Corbel" panose="020B0503020204020204" pitchFamily="34" charset="0"/>
              </a:rPr>
              <a:t> </a:t>
            </a:r>
            <a:r>
              <a:rPr lang="en-US" sz="2800" dirty="0" err="1" smtClean="0">
                <a:latin typeface="Corbel" panose="020B0503020204020204" pitchFamily="34" charset="0"/>
              </a:rPr>
              <a:t>sich</a:t>
            </a:r>
            <a:r>
              <a:rPr lang="en-US" sz="2800" dirty="0" smtClean="0">
                <a:latin typeface="Corbel" panose="020B0503020204020204" pitchFamily="34" charset="0"/>
              </a:rPr>
              <a:t> </a:t>
            </a:r>
            <a:r>
              <a:rPr lang="en-US" sz="2800" dirty="0" err="1" smtClean="0">
                <a:latin typeface="Corbel" panose="020B0503020204020204" pitchFamily="34" charset="0"/>
              </a:rPr>
              <a:t>der</a:t>
            </a:r>
            <a:r>
              <a:rPr lang="en-US" sz="2800" dirty="0" smtClean="0">
                <a:latin typeface="Corbel" panose="020B0503020204020204" pitchFamily="34" charset="0"/>
              </a:rPr>
              <a:t> </a:t>
            </a:r>
            <a:r>
              <a:rPr lang="en-US" sz="2800" dirty="0" err="1" smtClean="0">
                <a:latin typeface="Corbel" panose="020B0503020204020204" pitchFamily="34" charset="0"/>
              </a:rPr>
              <a:t>Gruppe</a:t>
            </a:r>
            <a:r>
              <a:rPr lang="en-US" sz="2800" dirty="0" smtClean="0">
                <a:latin typeface="Corbel" panose="020B0503020204020204" pitchFamily="34" charset="0"/>
              </a:rPr>
              <a:t> </a:t>
            </a:r>
            <a:r>
              <a:rPr lang="en-US" sz="2800" dirty="0" err="1" smtClean="0">
                <a:latin typeface="Corbel" panose="020B0503020204020204" pitchFamily="34" charset="0"/>
              </a:rPr>
              <a:t>vor</a:t>
            </a:r>
            <a:endParaRPr lang="en-US" sz="2800"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xmlns="" val="40695571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r>
              <a:rPr lang="en-GB"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Welches Ziel verfolgen Sie?</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76200" y="1825625"/>
            <a:ext cx="9180966" cy="4351338"/>
          </a:xfrm>
        </p:spPr>
        <p:txBody>
          <a:bodyPr>
            <a:normAutofit/>
          </a:bodyPr>
          <a:lstStyle/>
          <a:p>
            <a:pPr marL="0" indent="0" algn="ctr">
              <a:buNone/>
            </a:pPr>
            <a:r>
              <a:rPr lang="en-GB" smtClean="0">
                <a:latin typeface="Corbel" panose="020B0503020204020204" pitchFamily="34" charset="0"/>
              </a:rPr>
              <a:t>Bestandsaufnahme im Plenum</a:t>
            </a:r>
            <a:endParaRPr lang="en-GB">
              <a:latin typeface="Corbel" panose="020B0503020204020204" pitchFamily="34" charset="0"/>
            </a:endParaRPr>
          </a:p>
          <a:p>
            <a:pPr marL="0" indent="0" algn="ctr">
              <a:buNone/>
            </a:pPr>
            <a:endParaRPr lang="en-GB">
              <a:latin typeface="Corbel" panose="020B0503020204020204" pitchFamily="34" charset="0"/>
            </a:endParaRPr>
          </a:p>
          <a:p>
            <a:pPr marL="0" indent="0" algn="ctr">
              <a:buNone/>
            </a:pPr>
            <a:r>
              <a:rPr lang="en-GB" b="1" smtClean="0">
                <a:latin typeface="Corbel" panose="020B0503020204020204" pitchFamily="34" charset="0"/>
              </a:rPr>
              <a:t>Um Informationen, Fakten und Zahlen zu verbreiten? </a:t>
            </a:r>
            <a:endParaRPr lang="en-GB" b="1">
              <a:latin typeface="Corbel" panose="020B0503020204020204" pitchFamily="34" charset="0"/>
            </a:endParaRPr>
          </a:p>
          <a:p>
            <a:pPr marL="0" indent="0" algn="ctr">
              <a:buNone/>
            </a:pPr>
            <a:r>
              <a:rPr lang="en-GB" b="1" smtClean="0">
                <a:latin typeface="Corbel" panose="020B0503020204020204" pitchFamily="34" charset="0"/>
              </a:rPr>
              <a:t>Menschen zu stärken?</a:t>
            </a:r>
            <a:endParaRPr lang="en-GB" b="1">
              <a:latin typeface="Corbel" panose="020B0503020204020204" pitchFamily="34" charset="0"/>
            </a:endParaRPr>
          </a:p>
          <a:p>
            <a:pPr marL="0" indent="0" algn="ctr">
              <a:buNone/>
            </a:pPr>
            <a:r>
              <a:rPr lang="en-GB" b="1" smtClean="0">
                <a:latin typeface="Corbel" panose="020B0503020204020204" pitchFamily="34" charset="0"/>
              </a:rPr>
              <a:t>Um  verführerische extremistische Botschaften zu entmystifizieren?</a:t>
            </a:r>
            <a:endParaRPr lang="en-GB" b="1">
              <a:latin typeface="Corbel" panose="020B0503020204020204" pitchFamily="34" charset="0"/>
            </a:endParaRPr>
          </a:p>
          <a:p>
            <a:pPr marL="0" indent="0" algn="ctr">
              <a:buNone/>
            </a:pPr>
            <a:r>
              <a:rPr lang="en-GB" b="1" smtClean="0">
                <a:latin typeface="Corbel" panose="020B0503020204020204" pitchFamily="34" charset="0"/>
              </a:rPr>
              <a:t>Deradikalisierung?</a:t>
            </a:r>
            <a:endParaRPr lang="en-GB" b="1">
              <a:latin typeface="Corbel" panose="020B0503020204020204" pitchFamily="34" charset="0"/>
            </a:endParaRPr>
          </a:p>
          <a:p>
            <a:pPr marL="0" indent="0" algn="ctr">
              <a:buNone/>
            </a:pPr>
            <a:r>
              <a:rPr lang="en-GB">
                <a:latin typeface="Corbel" panose="020B0503020204020204" pitchFamily="34" charset="0"/>
              </a:rPr>
              <a:t>…?</a:t>
            </a:r>
          </a:p>
          <a:p>
            <a:pPr marL="0" lvl="0" indent="0">
              <a:buNone/>
            </a:pPr>
            <a:endParaRPr lang="en-GB">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a:t>A </a:t>
              </a:r>
              <a:r>
                <a:rPr lang="en-US" sz="2400"/>
                <a:t>Audience</a:t>
              </a:r>
              <a:endParaRPr lang="nl-NL"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a:solidFill>
                    <a:prstClr val="black"/>
                  </a:solidFill>
                </a:rPr>
                <a:t>A </a:t>
              </a:r>
              <a:r>
                <a:rPr lang="en-US" sz="2400">
                  <a:solidFill>
                    <a:prstClr val="black"/>
                  </a:solidFill>
                </a:rPr>
                <a:t>Action</a:t>
              </a:r>
              <a:r>
                <a:rPr lang="en-US" sz="2000">
                  <a:solidFill>
                    <a:prstClr val="black"/>
                  </a:solidFill>
                </a:rPr>
                <a:t> </a:t>
              </a:r>
              <a:endParaRPr lang="nl-NL"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a:solidFill>
                    <a:prstClr val="black"/>
                  </a:solidFill>
                </a:rPr>
                <a:t>M </a:t>
              </a:r>
              <a:r>
                <a:rPr lang="en-US" sz="2400">
                  <a:solidFill>
                    <a:prstClr val="black"/>
                  </a:solidFill>
                </a:rPr>
                <a:t>Media</a:t>
              </a:r>
              <a:r>
                <a:rPr lang="en-US" sz="2000">
                  <a:solidFill>
                    <a:prstClr val="black"/>
                  </a:solidFill>
                </a:rPr>
                <a:t> </a:t>
              </a:r>
              <a:endParaRPr lang="nl-NL"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a:t>M </a:t>
              </a:r>
              <a:r>
                <a:rPr lang="en-US" sz="2400"/>
                <a:t>Messenger</a:t>
              </a:r>
              <a:endParaRPr lang="nl-NL"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a:t>M </a:t>
              </a:r>
              <a:r>
                <a:rPr lang="en-US" sz="2400"/>
                <a:t>Message</a:t>
              </a:r>
              <a:endParaRPr lang="nl-NL"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a:t>G </a:t>
              </a:r>
              <a:r>
                <a:rPr lang="en-US" sz="2400"/>
                <a:t>Goal</a:t>
              </a:r>
              <a:endParaRPr lang="nl-NL" sz="2000"/>
            </a:p>
          </p:txBody>
        </p:sp>
      </p:grpSp>
      <p:sp>
        <p:nvSpPr>
          <p:cNvPr id="14" name="Ovaal 13"/>
          <p:cNvSpPr/>
          <p:nvPr/>
        </p:nvSpPr>
        <p:spPr>
          <a:xfrm>
            <a:off x="8826500" y="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xmlns="" val="42907557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Ziele: wo anfangen?</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n-US" b="1" dirty="0" smtClean="0">
                <a:latin typeface="Corbel" panose="020B0503020204020204" pitchFamily="34" charset="0"/>
              </a:rPr>
              <a:t>IHRE  </a:t>
            </a:r>
            <a:r>
              <a:rPr lang="en-US" b="1" dirty="0" err="1" smtClean="0">
                <a:latin typeface="Corbel" panose="020B0503020204020204" pitchFamily="34" charset="0"/>
              </a:rPr>
              <a:t>einmalige</a:t>
            </a:r>
            <a:r>
              <a:rPr lang="en-US" b="1" dirty="0" smtClean="0">
                <a:latin typeface="Corbel" panose="020B0503020204020204" pitchFamily="34" charset="0"/>
              </a:rPr>
              <a:t> </a:t>
            </a:r>
            <a:r>
              <a:rPr lang="en-US" b="1" dirty="0" err="1" smtClean="0">
                <a:latin typeface="Corbel" panose="020B0503020204020204" pitchFamily="34" charset="0"/>
              </a:rPr>
              <a:t>Fähigkeit</a:t>
            </a:r>
            <a:r>
              <a:rPr lang="en-US" b="1" dirty="0" smtClean="0">
                <a:latin typeface="Corbel" panose="020B0503020204020204" pitchFamily="34" charset="0"/>
              </a:rPr>
              <a:t> </a:t>
            </a:r>
            <a:r>
              <a:rPr lang="en-US" b="1" dirty="0" err="1" smtClean="0">
                <a:latin typeface="Corbel" panose="020B0503020204020204" pitchFamily="34" charset="0"/>
              </a:rPr>
              <a:t>oder</a:t>
            </a:r>
            <a:r>
              <a:rPr lang="en-US" b="1" dirty="0" smtClean="0">
                <a:latin typeface="Corbel" panose="020B0503020204020204" pitchFamily="34" charset="0"/>
              </a:rPr>
              <a:t> </a:t>
            </a:r>
            <a:r>
              <a:rPr lang="en-US" b="1" dirty="0" err="1" smtClean="0">
                <a:latin typeface="Corbel" panose="020B0503020204020204" pitchFamily="34" charset="0"/>
              </a:rPr>
              <a:t>Gelegenheit</a:t>
            </a:r>
            <a:r>
              <a:rPr lang="en-US" b="1" dirty="0" smtClean="0">
                <a:latin typeface="Corbel" panose="020B0503020204020204" pitchFamily="34" charset="0"/>
              </a:rPr>
              <a:t>                 </a:t>
            </a:r>
            <a:r>
              <a:rPr lang="en-US" b="1" dirty="0" err="1" smtClean="0">
                <a:latin typeface="Corbel" panose="020B0503020204020204" pitchFamily="34" charset="0"/>
              </a:rPr>
              <a:t>Warum</a:t>
            </a:r>
            <a:r>
              <a:rPr lang="en-US" b="1" dirty="0" smtClean="0">
                <a:latin typeface="Corbel" panose="020B0503020204020204" pitchFamily="34" charset="0"/>
              </a:rPr>
              <a:t> SIE?</a:t>
            </a:r>
            <a:endParaRPr lang="en-US" b="1" dirty="0">
              <a:latin typeface="Corbel" panose="020B0503020204020204" pitchFamily="34" charset="0"/>
            </a:endParaRPr>
          </a:p>
          <a:p>
            <a:pPr marL="0" indent="0">
              <a:buNone/>
            </a:pPr>
            <a:endParaRPr lang="en-US" b="1" dirty="0">
              <a:latin typeface="Corbel" panose="020B0503020204020204" pitchFamily="34" charset="0"/>
            </a:endParaRPr>
          </a:p>
          <a:p>
            <a:pPr marL="0" indent="0" algn="ctr">
              <a:buNone/>
            </a:pPr>
            <a:r>
              <a:rPr lang="en-US" b="1" dirty="0" smtClean="0">
                <a:latin typeface="Corbel" panose="020B0503020204020204" pitchFamily="34" charset="0"/>
              </a:rPr>
              <a:t>Das </a:t>
            </a:r>
            <a:r>
              <a:rPr lang="en-US" b="1" dirty="0" err="1" smtClean="0">
                <a:latin typeface="Corbel" panose="020B0503020204020204" pitchFamily="34" charset="0"/>
              </a:rPr>
              <a:t>Ziel</a:t>
            </a:r>
            <a:r>
              <a:rPr lang="en-US" b="1" dirty="0" smtClean="0">
                <a:latin typeface="Corbel" panose="020B0503020204020204" pitchFamily="34" charset="0"/>
              </a:rPr>
              <a:t> </a:t>
            </a:r>
            <a:r>
              <a:rPr lang="en-US" b="1" dirty="0" err="1" smtClean="0">
                <a:latin typeface="Corbel" panose="020B0503020204020204" pitchFamily="34" charset="0"/>
              </a:rPr>
              <a:t>ist</a:t>
            </a:r>
            <a:r>
              <a:rPr lang="en-US" b="1" dirty="0" smtClean="0">
                <a:latin typeface="Corbel" panose="020B0503020204020204" pitchFamily="34" charset="0"/>
              </a:rPr>
              <a:t> </a:t>
            </a:r>
            <a:r>
              <a:rPr lang="en-US" b="1" u="sng" dirty="0" err="1" smtClean="0">
                <a:latin typeface="Corbel" panose="020B0503020204020204" pitchFamily="34" charset="0"/>
              </a:rPr>
              <a:t>immer</a:t>
            </a:r>
            <a:r>
              <a:rPr lang="en-US" b="1" dirty="0" smtClean="0">
                <a:latin typeface="Corbel" panose="020B0503020204020204" pitchFamily="34" charset="0"/>
              </a:rPr>
              <a:t> </a:t>
            </a:r>
            <a:r>
              <a:rPr lang="en-US" b="1" dirty="0" err="1" smtClean="0">
                <a:latin typeface="Corbel" panose="020B0503020204020204" pitchFamily="34" charset="0"/>
              </a:rPr>
              <a:t>eine</a:t>
            </a:r>
            <a:r>
              <a:rPr lang="en-US" b="1" dirty="0" smtClean="0">
                <a:latin typeface="Corbel" panose="020B0503020204020204" pitchFamily="34" charset="0"/>
              </a:rPr>
              <a:t> </a:t>
            </a:r>
            <a:r>
              <a:rPr lang="en-US" b="1" dirty="0" err="1" smtClean="0">
                <a:latin typeface="Corbel" panose="020B0503020204020204" pitchFamily="34" charset="0"/>
              </a:rPr>
              <a:t>Verhaltensänderung</a:t>
            </a:r>
            <a:endParaRPr lang="en-US" b="1" dirty="0">
              <a:latin typeface="Corbel" panose="020B0503020204020204" pitchFamily="34" charset="0"/>
            </a:endParaRPr>
          </a:p>
          <a:p>
            <a:pPr marL="0" indent="0" algn="ctr">
              <a:buNone/>
            </a:pPr>
            <a:r>
              <a:rPr lang="en-US" dirty="0" err="1" smtClean="0">
                <a:latin typeface="Corbel" panose="020B0503020204020204" pitchFamily="34" charset="0"/>
              </a:rPr>
              <a:t>Ein</a:t>
            </a:r>
            <a:r>
              <a:rPr lang="en-US" dirty="0" smtClean="0">
                <a:latin typeface="Corbel" panose="020B0503020204020204" pitchFamily="34" charset="0"/>
              </a:rPr>
              <a:t> </a:t>
            </a:r>
            <a:r>
              <a:rPr lang="en-US" dirty="0" err="1" smtClean="0">
                <a:latin typeface="Corbel" panose="020B0503020204020204" pitchFamily="34" charset="0"/>
              </a:rPr>
              <a:t>Verhalten</a:t>
            </a:r>
            <a:r>
              <a:rPr lang="en-US" dirty="0" smtClean="0">
                <a:latin typeface="Corbel" panose="020B0503020204020204" pitchFamily="34" charset="0"/>
              </a:rPr>
              <a:t> </a:t>
            </a:r>
            <a:r>
              <a:rPr lang="en-US" dirty="0" err="1" smtClean="0">
                <a:latin typeface="Corbel" panose="020B0503020204020204" pitchFamily="34" charset="0"/>
              </a:rPr>
              <a:t>zu</a:t>
            </a:r>
            <a:r>
              <a:rPr lang="en-US" dirty="0" smtClean="0">
                <a:latin typeface="Corbel" panose="020B0503020204020204" pitchFamily="34" charset="0"/>
              </a:rPr>
              <a:t> </a:t>
            </a:r>
            <a:r>
              <a:rPr lang="en-US" dirty="0" err="1" smtClean="0">
                <a:latin typeface="Corbel" panose="020B0503020204020204" pitchFamily="34" charset="0"/>
              </a:rPr>
              <a:t>beenden</a:t>
            </a:r>
            <a:r>
              <a:rPr lang="en-US" dirty="0" smtClean="0">
                <a:latin typeface="Corbel" panose="020B0503020204020204" pitchFamily="34" charset="0"/>
              </a:rPr>
              <a:t> </a:t>
            </a:r>
            <a:r>
              <a:rPr lang="en-US" dirty="0" err="1" smtClean="0">
                <a:latin typeface="Corbel" panose="020B0503020204020204" pitchFamily="34" charset="0"/>
              </a:rPr>
              <a:t>oder</a:t>
            </a:r>
            <a:r>
              <a:rPr lang="en-US" dirty="0" smtClean="0">
                <a:latin typeface="Corbel" panose="020B0503020204020204" pitchFamily="34" charset="0"/>
              </a:rPr>
              <a:t> </a:t>
            </a:r>
            <a:r>
              <a:rPr lang="en-US" dirty="0" err="1" smtClean="0">
                <a:latin typeface="Corbel" panose="020B0503020204020204" pitchFamily="34" charset="0"/>
              </a:rPr>
              <a:t>ein</a:t>
            </a:r>
            <a:r>
              <a:rPr lang="en-US" dirty="0" smtClean="0">
                <a:latin typeface="Corbel" panose="020B0503020204020204" pitchFamily="34" charset="0"/>
              </a:rPr>
              <a:t> </a:t>
            </a:r>
            <a:r>
              <a:rPr lang="en-US" dirty="0" err="1" smtClean="0">
                <a:latin typeface="Corbel" panose="020B0503020204020204" pitchFamily="34" charset="0"/>
              </a:rPr>
              <a:t>neues</a:t>
            </a:r>
            <a:r>
              <a:rPr lang="en-US" dirty="0" smtClean="0">
                <a:latin typeface="Corbel" panose="020B0503020204020204" pitchFamily="34" charset="0"/>
              </a:rPr>
              <a:t> </a:t>
            </a:r>
            <a:r>
              <a:rPr lang="en-US" dirty="0" err="1" smtClean="0">
                <a:latin typeface="Corbel" panose="020B0503020204020204" pitchFamily="34" charset="0"/>
              </a:rPr>
              <a:t>zu</a:t>
            </a:r>
            <a:r>
              <a:rPr lang="en-US" dirty="0" smtClean="0">
                <a:latin typeface="Corbel" panose="020B0503020204020204" pitchFamily="34" charset="0"/>
              </a:rPr>
              <a:t> </a:t>
            </a:r>
            <a:r>
              <a:rPr lang="en-US" dirty="0" err="1" smtClean="0">
                <a:latin typeface="Corbel" panose="020B0503020204020204" pitchFamily="34" charset="0"/>
              </a:rPr>
              <a:t>beginnen</a:t>
            </a:r>
            <a:endParaRPr lang="en-US" dirty="0">
              <a:latin typeface="Corbel" panose="020B0503020204020204" pitchFamily="34" charset="0"/>
            </a:endParaRPr>
          </a:p>
          <a:p>
            <a:pPr marL="0" indent="0" algn="ctr">
              <a:buNone/>
            </a:pPr>
            <a:r>
              <a:rPr lang="en-US" dirty="0" err="1" smtClean="0">
                <a:latin typeface="Corbel" panose="020B0503020204020204" pitchFamily="34" charset="0"/>
              </a:rPr>
              <a:t>Beendigung</a:t>
            </a:r>
            <a:r>
              <a:rPr lang="en-US" dirty="0" smtClean="0">
                <a:latin typeface="Corbel" panose="020B0503020204020204" pitchFamily="34" charset="0"/>
              </a:rPr>
              <a:t> von </a:t>
            </a:r>
            <a:r>
              <a:rPr lang="en-US" dirty="0" err="1" smtClean="0">
                <a:latin typeface="Corbel" panose="020B0503020204020204" pitchFamily="34" charset="0"/>
              </a:rPr>
              <a:t>schädlichem</a:t>
            </a:r>
            <a:r>
              <a:rPr lang="en-US" dirty="0" smtClean="0">
                <a:latin typeface="Corbel" panose="020B0503020204020204" pitchFamily="34" charset="0"/>
              </a:rPr>
              <a:t> </a:t>
            </a:r>
            <a:r>
              <a:rPr lang="en-US" dirty="0" err="1" smtClean="0">
                <a:latin typeface="Corbel" panose="020B0503020204020204" pitchFamily="34" charset="0"/>
              </a:rPr>
              <a:t>Verhalten</a:t>
            </a:r>
            <a:endParaRPr lang="en-US" dirty="0">
              <a:latin typeface="Corbel" panose="020B0503020204020204" pitchFamily="34" charset="0"/>
            </a:endParaRPr>
          </a:p>
          <a:p>
            <a:pPr marL="0" indent="0" algn="ctr">
              <a:buNone/>
            </a:pPr>
            <a:r>
              <a:rPr lang="en-US" dirty="0" smtClean="0">
                <a:latin typeface="Corbel" panose="020B0503020204020204" pitchFamily="34" charset="0"/>
              </a:rPr>
              <a:t>Die </a:t>
            </a:r>
            <a:r>
              <a:rPr lang="en-US" dirty="0" err="1" smtClean="0">
                <a:latin typeface="Corbel" panose="020B0503020204020204" pitchFamily="34" charset="0"/>
              </a:rPr>
              <a:t>Annahme</a:t>
            </a:r>
            <a:r>
              <a:rPr lang="en-US" dirty="0" smtClean="0">
                <a:latin typeface="Corbel" panose="020B0503020204020204" pitchFamily="34" charset="0"/>
              </a:rPr>
              <a:t> von </a:t>
            </a:r>
            <a:r>
              <a:rPr lang="en-US" dirty="0" err="1" smtClean="0">
                <a:latin typeface="Corbel" panose="020B0503020204020204" pitchFamily="34" charset="0"/>
              </a:rPr>
              <a:t>negativem</a:t>
            </a:r>
            <a:r>
              <a:rPr lang="en-US" dirty="0" smtClean="0">
                <a:latin typeface="Corbel" panose="020B0503020204020204" pitchFamily="34" charset="0"/>
              </a:rPr>
              <a:t> </a:t>
            </a:r>
            <a:r>
              <a:rPr lang="en-US" dirty="0" err="1" smtClean="0">
                <a:latin typeface="Corbel" panose="020B0503020204020204" pitchFamily="34" charset="0"/>
              </a:rPr>
              <a:t>oder</a:t>
            </a:r>
            <a:r>
              <a:rPr lang="en-US" dirty="0" smtClean="0">
                <a:latin typeface="Corbel" panose="020B0503020204020204" pitchFamily="34" charset="0"/>
              </a:rPr>
              <a:t> </a:t>
            </a:r>
            <a:r>
              <a:rPr lang="en-US" dirty="0" err="1" smtClean="0">
                <a:latin typeface="Corbel" panose="020B0503020204020204" pitchFamily="34" charset="0"/>
              </a:rPr>
              <a:t>schädlichem</a:t>
            </a:r>
            <a:r>
              <a:rPr lang="en-US" dirty="0" smtClean="0">
                <a:latin typeface="Corbel" panose="020B0503020204020204" pitchFamily="34" charset="0"/>
              </a:rPr>
              <a:t> </a:t>
            </a:r>
            <a:r>
              <a:rPr lang="en-US" dirty="0" err="1" smtClean="0">
                <a:latin typeface="Corbel" panose="020B0503020204020204" pitchFamily="34" charset="0"/>
              </a:rPr>
              <a:t>Verhalten</a:t>
            </a:r>
            <a:r>
              <a:rPr lang="en-US" dirty="0" smtClean="0">
                <a:latin typeface="Corbel" panose="020B0503020204020204" pitchFamily="34" charset="0"/>
              </a:rPr>
              <a:t>  </a:t>
            </a:r>
            <a:r>
              <a:rPr lang="en-US" dirty="0" err="1" smtClean="0">
                <a:latin typeface="Corbel" panose="020B0503020204020204" pitchFamily="34" charset="0"/>
              </a:rPr>
              <a:t>vehindern</a:t>
            </a:r>
            <a:endParaRPr lang="en-US" dirty="0">
              <a:latin typeface="Corbel" panose="020B0503020204020204" pitchFamily="34" charset="0"/>
            </a:endParaRPr>
          </a:p>
          <a:p>
            <a:pPr marL="0" indent="0" algn="ctr">
              <a:buNone/>
            </a:pPr>
            <a:r>
              <a:rPr lang="en-US" dirty="0" err="1" smtClean="0">
                <a:latin typeface="Corbel" panose="020B0503020204020204" pitchFamily="34" charset="0"/>
              </a:rPr>
              <a:t>Bestehendes</a:t>
            </a:r>
            <a:r>
              <a:rPr lang="en-US" dirty="0" smtClean="0">
                <a:latin typeface="Corbel" panose="020B0503020204020204" pitchFamily="34" charset="0"/>
              </a:rPr>
              <a:t> </a:t>
            </a:r>
            <a:r>
              <a:rPr lang="en-US" dirty="0" err="1" smtClean="0">
                <a:latin typeface="Corbel" panose="020B0503020204020204" pitchFamily="34" charset="0"/>
              </a:rPr>
              <a:t>Verhalten</a:t>
            </a:r>
            <a:r>
              <a:rPr lang="en-US" dirty="0" smtClean="0">
                <a:latin typeface="Corbel" panose="020B0503020204020204" pitchFamily="34" charset="0"/>
              </a:rPr>
              <a:t> </a:t>
            </a:r>
            <a:r>
              <a:rPr lang="en-US" dirty="0" err="1" smtClean="0">
                <a:latin typeface="Corbel" panose="020B0503020204020204" pitchFamily="34" charset="0"/>
              </a:rPr>
              <a:t>verändern</a:t>
            </a:r>
            <a:endParaRPr lang="en-US"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
        <p:nvSpPr>
          <p:cNvPr id="5" name="Ovaal 4"/>
          <p:cNvSpPr/>
          <p:nvPr/>
        </p:nvSpPr>
        <p:spPr>
          <a:xfrm rot="21021843">
            <a:off x="8039100" y="1352550"/>
            <a:ext cx="3352800" cy="13335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xmlns="" val="24184874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Definieren Sie Ihr Ziel</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buNone/>
            </a:pPr>
            <a:r>
              <a:rPr lang="en-US" smtClean="0">
                <a:latin typeface="Corbel" panose="020B0503020204020204" pitchFamily="34" charset="0"/>
                <a:ea typeface="Verdana" panose="020B0604030504040204" pitchFamily="34" charset="0"/>
                <a:cs typeface="Verdana" panose="020B0604030504040204" pitchFamily="34" charset="0"/>
              </a:rPr>
              <a:t>Wie man klare Ziele und Erfolgsindikatoren definiert</a:t>
            </a:r>
            <a:endParaRPr lang="en-US">
              <a:latin typeface="Corbel" panose="020B0503020204020204" pitchFamily="34" charset="0"/>
              <a:ea typeface="Verdana" panose="020B0604030504040204" pitchFamily="34" charset="0"/>
              <a:cs typeface="Verdana" panose="020B0604030504040204" pitchFamily="34" charset="0"/>
            </a:endParaRPr>
          </a:p>
          <a:p>
            <a:pPr marL="0" indent="0">
              <a:buNone/>
            </a:pPr>
            <a:endParaRPr lang="en-US">
              <a:latin typeface="Corbel" panose="020B0503020204020204" pitchFamily="34" charset="0"/>
              <a:ea typeface="Verdana" panose="020B0604030504040204" pitchFamily="34" charset="0"/>
              <a:cs typeface="Verdana" panose="020B0604030504040204" pitchFamily="34" charset="0"/>
            </a:endParaRPr>
          </a:p>
          <a:p>
            <a:pPr marL="457200" indent="-457200">
              <a:buFont typeface="+mj-lt"/>
              <a:buAutoNum type="arabicPeriod"/>
            </a:pPr>
            <a:r>
              <a:rPr lang="en-US" b="1" smtClean="0">
                <a:latin typeface="Corbel" panose="020B0503020204020204" pitchFamily="34" charset="0"/>
                <a:ea typeface="Verdana" panose="020B0604030504040204" pitchFamily="34" charset="0"/>
                <a:cs typeface="Verdana" panose="020B0604030504040204" pitchFamily="34" charset="0"/>
              </a:rPr>
              <a:t>Sie müssen messbar sein</a:t>
            </a:r>
            <a:endParaRPr lang="en-US" b="1">
              <a:latin typeface="Corbel" panose="020B0503020204020204" pitchFamily="34" charset="0"/>
              <a:ea typeface="Verdana" panose="020B0604030504040204" pitchFamily="34" charset="0"/>
              <a:cs typeface="Verdana" panose="020B0604030504040204" pitchFamily="34" charset="0"/>
            </a:endParaRPr>
          </a:p>
          <a:p>
            <a:pPr marL="457200" indent="-457200">
              <a:buFont typeface="+mj-lt"/>
              <a:buAutoNum type="arabicPeriod"/>
            </a:pPr>
            <a:r>
              <a:rPr lang="en-US" b="1" smtClean="0">
                <a:latin typeface="Corbel" panose="020B0503020204020204" pitchFamily="34" charset="0"/>
                <a:ea typeface="Verdana" panose="020B0604030504040204" pitchFamily="34" charset="0"/>
                <a:cs typeface="Verdana" panose="020B0604030504040204" pitchFamily="34" charset="0"/>
              </a:rPr>
              <a:t>Sie müssen klein sein</a:t>
            </a:r>
            <a:endParaRPr lang="en-US" b="1">
              <a:latin typeface="Corbel" panose="020B0503020204020204" pitchFamily="34" charset="0"/>
              <a:ea typeface="Verdana" panose="020B0604030504040204" pitchFamily="34" charset="0"/>
              <a:cs typeface="Verdana" panose="020B0604030504040204" pitchFamily="34" charset="0"/>
            </a:endParaRPr>
          </a:p>
          <a:p>
            <a:pPr marL="457200" indent="-457200">
              <a:buFont typeface="+mj-lt"/>
              <a:buAutoNum type="arabicPeriod"/>
            </a:pPr>
            <a:r>
              <a:rPr lang="en-US" b="1" smtClean="0">
                <a:latin typeface="Corbel" panose="020B0503020204020204" pitchFamily="34" charset="0"/>
                <a:ea typeface="Verdana" panose="020B0604030504040204" pitchFamily="34" charset="0"/>
                <a:cs typeface="Verdana" panose="020B0604030504040204" pitchFamily="34" charset="0"/>
              </a:rPr>
              <a:t>Sie müssen einfach und konkret sein</a:t>
            </a:r>
            <a:endParaRPr lang="en-US" b="1">
              <a:latin typeface="Corbel" panose="020B0503020204020204" pitchFamily="34" charset="0"/>
              <a:ea typeface="Verdana" panose="020B0604030504040204" pitchFamily="34" charset="0"/>
              <a:cs typeface="Verdana" panose="020B0604030504040204" pitchFamily="34" charset="0"/>
            </a:endParaRPr>
          </a:p>
          <a:p>
            <a:pPr marL="457200" indent="-457200">
              <a:buFont typeface="+mj-lt"/>
              <a:buAutoNum type="arabicPeriod"/>
            </a:pPr>
            <a:r>
              <a:rPr lang="en-US" b="1" smtClean="0">
                <a:latin typeface="Corbel" panose="020B0503020204020204" pitchFamily="34" charset="0"/>
                <a:ea typeface="Verdana" panose="020B0604030504040204" pitchFamily="34" charset="0"/>
                <a:cs typeface="Verdana" panose="020B0604030504040204" pitchFamily="34" charset="0"/>
              </a:rPr>
              <a:t>Sie müssen zeitgebunden sein</a:t>
            </a:r>
            <a:endParaRPr lang="en-US" b="1">
              <a:latin typeface="Corbel" panose="020B0503020204020204" pitchFamily="34" charset="0"/>
              <a:ea typeface="Verdana" panose="020B0604030504040204" pitchFamily="34" charset="0"/>
              <a:cs typeface="Verdana" panose="020B0604030504040204" pitchFamily="34" charset="0"/>
            </a:endParaRPr>
          </a:p>
        </p:txBody>
      </p:sp>
      <p:pic>
        <p:nvPicPr>
          <p:cNvPr id="14" name="Afbeelding 1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7761123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Beispiel für Smarte Ziele</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577975"/>
            <a:ext cx="10515600" cy="4351338"/>
          </a:xfrm>
        </p:spPr>
        <p:txBody>
          <a:bodyPr>
            <a:normAutofit fontScale="92500" lnSpcReduction="10000"/>
          </a:bodyPr>
          <a:lstStyle/>
          <a:p>
            <a:r>
              <a:rPr lang="de-DE" b="1" dirty="0" smtClean="0">
                <a:latin typeface="Corbel" panose="020B0503020204020204" pitchFamily="34" charset="0"/>
              </a:rPr>
              <a:t>Schwer erreichbar</a:t>
            </a:r>
            <a:r>
              <a:rPr lang="de-DE" dirty="0" smtClean="0">
                <a:latin typeface="Corbel" panose="020B0503020204020204" pitchFamily="34" charset="0"/>
              </a:rPr>
              <a:t/>
            </a:r>
            <a:br>
              <a:rPr lang="de-DE" dirty="0" smtClean="0">
                <a:latin typeface="Corbel" panose="020B0503020204020204" pitchFamily="34" charset="0"/>
              </a:rPr>
            </a:br>
            <a:r>
              <a:rPr lang="de-DE" dirty="0" smtClean="0">
                <a:latin typeface="Corbel" panose="020B0503020204020204" pitchFamily="34" charset="0"/>
              </a:rPr>
              <a:t>Die Anzahl muslimischer Männer zwischen 35 und 45 Jahren von Birmingham und  Tower </a:t>
            </a:r>
            <a:r>
              <a:rPr lang="de-DE" dirty="0" err="1" smtClean="0">
                <a:latin typeface="Corbel" panose="020B0503020204020204" pitchFamily="34" charset="0"/>
              </a:rPr>
              <a:t>Hamlets</a:t>
            </a:r>
            <a:r>
              <a:rPr lang="de-DE" dirty="0" smtClean="0">
                <a:latin typeface="Corbel" panose="020B0503020204020204" pitchFamily="34" charset="0"/>
              </a:rPr>
              <a:t>, die in die Türkei/Syrien/Irak reisen, um sich den ausländischen Kämpfern anzuschließen, bis Mai 2017 um 50 % senken.</a:t>
            </a:r>
          </a:p>
          <a:p>
            <a:endParaRPr lang="de-DE" dirty="0" smtClean="0">
              <a:latin typeface="Corbel" panose="020B0503020204020204" pitchFamily="34" charset="0"/>
            </a:endParaRPr>
          </a:p>
          <a:p>
            <a:r>
              <a:rPr lang="de-DE" b="1" dirty="0" smtClean="0">
                <a:latin typeface="Corbel" panose="020B0503020204020204" pitchFamily="34" charset="0"/>
              </a:rPr>
              <a:t>Realistisches Ziel </a:t>
            </a:r>
            <a:r>
              <a:rPr lang="de-DE" dirty="0" smtClean="0">
                <a:latin typeface="Corbel" panose="020B0503020204020204" pitchFamily="34" charset="0"/>
              </a:rPr>
              <a:t/>
            </a:r>
            <a:br>
              <a:rPr lang="de-DE" dirty="0" smtClean="0">
                <a:latin typeface="Corbel" panose="020B0503020204020204" pitchFamily="34" charset="0"/>
              </a:rPr>
            </a:br>
            <a:r>
              <a:rPr lang="de-DE" dirty="0" smtClean="0">
                <a:latin typeface="Corbel" panose="020B0503020204020204" pitchFamily="34" charset="0"/>
              </a:rPr>
              <a:t>Innerhalb von sechs Monaten die Anzahl der 13-18jährigen Mädchen aus South </a:t>
            </a:r>
            <a:r>
              <a:rPr lang="de-DE" dirty="0" err="1" smtClean="0">
                <a:latin typeface="Corbel" panose="020B0503020204020204" pitchFamily="34" charset="0"/>
              </a:rPr>
              <a:t>Thanet</a:t>
            </a:r>
            <a:r>
              <a:rPr lang="de-DE" dirty="0" smtClean="0">
                <a:latin typeface="Corbel" panose="020B0503020204020204" pitchFamily="34" charset="0"/>
              </a:rPr>
              <a:t>, die Sie telefonisch kontaktieren, um einen Rat für eine/n Freund/in zu erhalten, der/die von rechtsradikalen extremistischen Gruppen radikalisiert wurde, um 65 % erhöhen, um die Anzahl der radikalisierten Individuen in Ihrem Gebiet zu senken.</a:t>
            </a:r>
          </a:p>
          <a:p>
            <a:endParaRPr lang="de-DE" dirty="0">
              <a:latin typeface="Corbel" panose="020B0503020204020204" pitchFamily="34" charset="0"/>
            </a:endParaRPr>
          </a:p>
        </p:txBody>
      </p:sp>
      <p:pic>
        <p:nvPicPr>
          <p:cNvPr id="4" name="Afbeelding 3"/>
          <p:cNvPicPr/>
          <p:nvPr/>
        </p:nvPicPr>
        <p:blipFill>
          <a:blip r:embed="rId2">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3678421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Übung</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n-US" smtClean="0">
                <a:latin typeface="Corbel" panose="020B0503020204020204" pitchFamily="34" charset="0"/>
                <a:ea typeface="Verdana" panose="020B0604030504040204" pitchFamily="34" charset="0"/>
                <a:cs typeface="Verdana" panose="020B0604030504040204" pitchFamily="34" charset="0"/>
              </a:rPr>
              <a:t>Einzelvorbereitung (10 Min.)</a:t>
            </a:r>
            <a:endParaRPr lang="en-US">
              <a:latin typeface="Corbel" panose="020B0503020204020204" pitchFamily="34" charset="0"/>
              <a:ea typeface="Verdana" panose="020B0604030504040204" pitchFamily="34" charset="0"/>
              <a:cs typeface="Verdana" panose="020B0604030504040204" pitchFamily="34" charset="0"/>
            </a:endParaRPr>
          </a:p>
          <a:p>
            <a:pPr marL="0" indent="0" algn="ctr">
              <a:buNone/>
            </a:pPr>
            <a:r>
              <a:rPr lang="en-US" b="1" smtClean="0">
                <a:latin typeface="Corbel" panose="020B0503020204020204" pitchFamily="34" charset="0"/>
                <a:ea typeface="Verdana" panose="020B0604030504040204" pitchFamily="34" charset="0"/>
                <a:cs typeface="Verdana" panose="020B0604030504040204" pitchFamily="34" charset="0"/>
              </a:rPr>
              <a:t>Definieren Sie das Ziel Ihrer Kampagnenidee</a:t>
            </a:r>
            <a:endParaRPr lang="en-US" b="1">
              <a:latin typeface="Corbel" panose="020B0503020204020204" pitchFamily="34" charset="0"/>
              <a:ea typeface="Verdana" panose="020B0604030504040204" pitchFamily="34" charset="0"/>
              <a:cs typeface="Verdana" panose="020B0604030504040204" pitchFamily="34" charset="0"/>
            </a:endParaRPr>
          </a:p>
          <a:p>
            <a:pPr marL="0" indent="0" algn="ctr">
              <a:buNone/>
            </a:pPr>
            <a:r>
              <a:rPr lang="en-US" b="1" smtClean="0">
                <a:latin typeface="Corbel" panose="020B0503020204020204" pitchFamily="34" charset="0"/>
                <a:ea typeface="Verdana" panose="020B0604030504040204" pitchFamily="34" charset="0"/>
                <a:cs typeface="Verdana" panose="020B0604030504040204" pitchFamily="34" charset="0"/>
              </a:rPr>
              <a:t>Machen Sie sie messbar, klein, einfach und konkret, zeitlich gebunden</a:t>
            </a:r>
            <a:endParaRPr lang="en-US" b="1">
              <a:latin typeface="Corbel" panose="020B0503020204020204" pitchFamily="34" charset="0"/>
              <a:ea typeface="Verdana" panose="020B0604030504040204" pitchFamily="34" charset="0"/>
              <a:cs typeface="Verdana" panose="020B0604030504040204" pitchFamily="34" charset="0"/>
            </a:endParaRPr>
          </a:p>
          <a:p>
            <a:pPr marL="0" indent="0" algn="ctr">
              <a:buNone/>
            </a:pPr>
            <a:r>
              <a:rPr lang="en-US" smtClean="0">
                <a:latin typeface="Corbel" panose="020B0503020204020204" pitchFamily="34" charset="0"/>
                <a:ea typeface="Verdana" panose="020B0604030504040204" pitchFamily="34" charset="0"/>
                <a:cs typeface="Verdana" panose="020B0604030504040204" pitchFamily="34" charset="0"/>
              </a:rPr>
              <a:t>Vergleichen Sie die Ergebnisse</a:t>
            </a:r>
            <a:endParaRPr lang="en-US">
              <a:latin typeface="Corbel" panose="020B050302020402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37534467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7408" y="365125"/>
            <a:ext cx="10515600" cy="1325563"/>
          </a:xfrm>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Wer ist Ihre Zielgruppe?</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4"/>
            <a:ext cx="8418966" cy="4651375"/>
          </a:xfrm>
        </p:spPr>
        <p:txBody>
          <a:bodyPr>
            <a:normAutofit/>
          </a:bodyPr>
          <a:lstStyle/>
          <a:p>
            <a:pPr marL="0" lvl="0" indent="0">
              <a:buNone/>
            </a:pPr>
            <a:endParaRPr lang="en-US" dirty="0">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en-US" dirty="0" err="1" smtClean="0">
                <a:latin typeface="Corbel" panose="020B0503020204020204" pitchFamily="34" charset="0"/>
                <a:ea typeface="Verdana" panose="020B0604030504040204" pitchFamily="34" charset="0"/>
                <a:cs typeface="Verdana" panose="020B0604030504040204" pitchFamily="34" charset="0"/>
              </a:rPr>
              <a:t>Wie</a:t>
            </a:r>
            <a:r>
              <a:rPr lang="en-US" dirty="0" smtClean="0">
                <a:latin typeface="Corbel" panose="020B0503020204020204" pitchFamily="34" charset="0"/>
                <a:ea typeface="Verdana" panose="020B0604030504040204" pitchFamily="34" charset="0"/>
                <a:cs typeface="Verdana" panose="020B0604030504040204" pitchFamily="34" charset="0"/>
              </a:rPr>
              <a:t> </a:t>
            </a:r>
            <a:r>
              <a:rPr lang="en-US" dirty="0" err="1" smtClean="0">
                <a:latin typeface="Corbel" panose="020B0503020204020204" pitchFamily="34" charset="0"/>
                <a:ea typeface="Verdana" panose="020B0604030504040204" pitchFamily="34" charset="0"/>
                <a:cs typeface="Verdana" panose="020B0604030504040204" pitchFamily="34" charset="0"/>
              </a:rPr>
              <a:t>erhalten</a:t>
            </a:r>
            <a:r>
              <a:rPr lang="en-US" dirty="0" smtClean="0">
                <a:latin typeface="Corbel" panose="020B0503020204020204" pitchFamily="34" charset="0"/>
                <a:ea typeface="Verdana" panose="020B0604030504040204" pitchFamily="34" charset="0"/>
                <a:cs typeface="Verdana" panose="020B0604030504040204" pitchFamily="34" charset="0"/>
              </a:rPr>
              <a:t> </a:t>
            </a:r>
            <a:r>
              <a:rPr lang="en-US" dirty="0" err="1" smtClean="0">
                <a:latin typeface="Corbel" panose="020B0503020204020204" pitchFamily="34" charset="0"/>
                <a:ea typeface="Verdana" panose="020B0604030504040204" pitchFamily="34" charset="0"/>
                <a:cs typeface="Verdana" panose="020B0604030504040204" pitchFamily="34" charset="0"/>
              </a:rPr>
              <a:t>sie</a:t>
            </a:r>
            <a:r>
              <a:rPr lang="en-US" dirty="0" smtClean="0">
                <a:latin typeface="Corbel" panose="020B0503020204020204" pitchFamily="34" charset="0"/>
                <a:ea typeface="Verdana" panose="020B0604030504040204" pitchFamily="34" charset="0"/>
                <a:cs typeface="Verdana" panose="020B0604030504040204" pitchFamily="34" charset="0"/>
              </a:rPr>
              <a:t> </a:t>
            </a:r>
            <a:r>
              <a:rPr lang="en-US" dirty="0" err="1" smtClean="0">
                <a:latin typeface="Corbel" panose="020B0503020204020204" pitchFamily="34" charset="0"/>
                <a:ea typeface="Verdana" panose="020B0604030504040204" pitchFamily="34" charset="0"/>
                <a:cs typeface="Verdana" panose="020B0604030504040204" pitchFamily="34" charset="0"/>
              </a:rPr>
              <a:t>Informationen</a:t>
            </a:r>
            <a:r>
              <a:rPr lang="en-US" dirty="0" smtClean="0">
                <a:latin typeface="Corbel" panose="020B0503020204020204" pitchFamily="34" charset="0"/>
                <a:ea typeface="Verdana" panose="020B0604030504040204" pitchFamily="34" charset="0"/>
                <a:cs typeface="Verdana" panose="020B0604030504040204" pitchFamily="34" charset="0"/>
              </a:rPr>
              <a:t> und </a:t>
            </a:r>
            <a:r>
              <a:rPr lang="en-US" dirty="0" err="1" smtClean="0">
                <a:latin typeface="Corbel" panose="020B0503020204020204" pitchFamily="34" charset="0"/>
                <a:ea typeface="Verdana" panose="020B0604030504040204" pitchFamily="34" charset="0"/>
                <a:cs typeface="Verdana" panose="020B0604030504040204" pitchFamily="34" charset="0"/>
              </a:rPr>
              <a:t>leiten</a:t>
            </a:r>
            <a:r>
              <a:rPr lang="en-US" dirty="0" smtClean="0">
                <a:latin typeface="Corbel" panose="020B0503020204020204" pitchFamily="34" charset="0"/>
                <a:ea typeface="Verdana" panose="020B0604030504040204" pitchFamily="34" charset="0"/>
                <a:cs typeface="Verdana" panose="020B0604030504040204" pitchFamily="34" charset="0"/>
              </a:rPr>
              <a:t> </a:t>
            </a:r>
            <a:r>
              <a:rPr lang="en-US" dirty="0" err="1" smtClean="0">
                <a:latin typeface="Corbel" panose="020B0503020204020204" pitchFamily="34" charset="0"/>
                <a:ea typeface="Verdana" panose="020B0604030504040204" pitchFamily="34" charset="0"/>
                <a:cs typeface="Verdana" panose="020B0604030504040204" pitchFamily="34" charset="0"/>
              </a:rPr>
              <a:t>diese</a:t>
            </a:r>
            <a:r>
              <a:rPr lang="en-US" dirty="0" smtClean="0">
                <a:latin typeface="Corbel" panose="020B0503020204020204" pitchFamily="34" charset="0"/>
                <a:ea typeface="Verdana" panose="020B0604030504040204" pitchFamily="34" charset="0"/>
                <a:cs typeface="Verdana" panose="020B0604030504040204" pitchFamily="34" charset="0"/>
              </a:rPr>
              <a:t> </a:t>
            </a:r>
            <a:r>
              <a:rPr lang="en-US" dirty="0" err="1" smtClean="0">
                <a:latin typeface="Corbel" panose="020B0503020204020204" pitchFamily="34" charset="0"/>
                <a:ea typeface="Verdana" panose="020B0604030504040204" pitchFamily="34" charset="0"/>
                <a:cs typeface="Verdana" panose="020B0604030504040204" pitchFamily="34" charset="0"/>
              </a:rPr>
              <a:t>weiter</a:t>
            </a:r>
            <a:r>
              <a:rPr lang="en-US" dirty="0" smtClean="0">
                <a:latin typeface="Corbel" panose="020B0503020204020204" pitchFamily="34" charset="0"/>
                <a:ea typeface="Verdana" panose="020B0604030504040204" pitchFamily="34" charset="0"/>
                <a:cs typeface="Verdana" panose="020B0604030504040204" pitchFamily="34" charset="0"/>
              </a:rPr>
              <a:t>?</a:t>
            </a:r>
            <a:endParaRPr lang="en-US" dirty="0">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en-US" dirty="0" err="1" smtClean="0">
                <a:latin typeface="Corbel" panose="020B0503020204020204" pitchFamily="34" charset="0"/>
                <a:ea typeface="Verdana" panose="020B0604030504040204" pitchFamily="34" charset="0"/>
                <a:cs typeface="Verdana" panose="020B0604030504040204" pitchFamily="34" charset="0"/>
              </a:rPr>
              <a:t>Wie</a:t>
            </a:r>
            <a:r>
              <a:rPr lang="en-US" dirty="0" smtClean="0">
                <a:latin typeface="Corbel" panose="020B0503020204020204" pitchFamily="34" charset="0"/>
                <a:ea typeface="Verdana" panose="020B0604030504040204" pitchFamily="34" charset="0"/>
                <a:cs typeface="Verdana" panose="020B0604030504040204" pitchFamily="34" charset="0"/>
              </a:rPr>
              <a:t> </a:t>
            </a:r>
            <a:r>
              <a:rPr lang="en-US" dirty="0" err="1" smtClean="0">
                <a:latin typeface="Corbel" panose="020B0503020204020204" pitchFamily="34" charset="0"/>
                <a:ea typeface="Verdana" panose="020B0604030504040204" pitchFamily="34" charset="0"/>
                <a:cs typeface="Verdana" panose="020B0604030504040204" pitchFamily="34" charset="0"/>
              </a:rPr>
              <a:t>sieht</a:t>
            </a:r>
            <a:r>
              <a:rPr lang="en-US" dirty="0" smtClean="0">
                <a:latin typeface="Corbel" panose="020B0503020204020204" pitchFamily="34" charset="0"/>
                <a:ea typeface="Verdana" panose="020B0604030504040204" pitchFamily="34" charset="0"/>
                <a:cs typeface="Verdana" panose="020B0604030504040204" pitchFamily="34" charset="0"/>
              </a:rPr>
              <a:t> die Online-</a:t>
            </a:r>
            <a:r>
              <a:rPr lang="en-US" dirty="0" err="1" smtClean="0">
                <a:latin typeface="Corbel" panose="020B0503020204020204" pitchFamily="34" charset="0"/>
                <a:ea typeface="Verdana" panose="020B0604030504040204" pitchFamily="34" charset="0"/>
                <a:cs typeface="Verdana" panose="020B0604030504040204" pitchFamily="34" charset="0"/>
              </a:rPr>
              <a:t>Umgebung</a:t>
            </a:r>
            <a:r>
              <a:rPr lang="en-US" dirty="0" smtClean="0">
                <a:latin typeface="Corbel" panose="020B0503020204020204" pitchFamily="34" charset="0"/>
                <a:ea typeface="Verdana" panose="020B0604030504040204" pitchFamily="34" charset="0"/>
                <a:cs typeface="Verdana" panose="020B0604030504040204" pitchFamily="34" charset="0"/>
              </a:rPr>
              <a:t> </a:t>
            </a:r>
            <a:r>
              <a:rPr lang="en-US" dirty="0" err="1" smtClean="0">
                <a:latin typeface="Corbel" panose="020B0503020204020204" pitchFamily="34" charset="0"/>
                <a:ea typeface="Verdana" panose="020B0604030504040204" pitchFamily="34" charset="0"/>
                <a:cs typeface="Verdana" panose="020B0604030504040204" pitchFamily="34" charset="0"/>
              </a:rPr>
              <a:t>der</a:t>
            </a:r>
            <a:r>
              <a:rPr lang="en-US" dirty="0" smtClean="0">
                <a:latin typeface="Corbel" panose="020B0503020204020204" pitchFamily="34" charset="0"/>
                <a:ea typeface="Verdana" panose="020B0604030504040204" pitchFamily="34" charset="0"/>
                <a:cs typeface="Verdana" panose="020B0604030504040204" pitchFamily="34" charset="0"/>
              </a:rPr>
              <a:t> </a:t>
            </a:r>
            <a:r>
              <a:rPr lang="en-US" dirty="0" err="1" smtClean="0">
                <a:latin typeface="Corbel" panose="020B0503020204020204" pitchFamily="34" charset="0"/>
                <a:ea typeface="Verdana" panose="020B0604030504040204" pitchFamily="34" charset="0"/>
                <a:cs typeface="Verdana" panose="020B0604030504040204" pitchFamily="34" charset="0"/>
              </a:rPr>
              <a:t>Zielgruppe</a:t>
            </a:r>
            <a:r>
              <a:rPr lang="en-US" dirty="0" smtClean="0">
                <a:latin typeface="Corbel" panose="020B0503020204020204" pitchFamily="34" charset="0"/>
                <a:ea typeface="Verdana" panose="020B0604030504040204" pitchFamily="34" charset="0"/>
                <a:cs typeface="Verdana" panose="020B0604030504040204" pitchFamily="34" charset="0"/>
              </a:rPr>
              <a:t> </a:t>
            </a:r>
            <a:r>
              <a:rPr lang="en-US" dirty="0" err="1" smtClean="0">
                <a:latin typeface="Corbel" panose="020B0503020204020204" pitchFamily="34" charset="0"/>
                <a:ea typeface="Verdana" panose="020B0604030504040204" pitchFamily="34" charset="0"/>
                <a:cs typeface="Verdana" panose="020B0604030504040204" pitchFamily="34" charset="0"/>
              </a:rPr>
              <a:t>aus</a:t>
            </a:r>
            <a:r>
              <a:rPr lang="en-US" dirty="0" smtClean="0">
                <a:latin typeface="Corbel" panose="020B0503020204020204" pitchFamily="34" charset="0"/>
                <a:ea typeface="Verdana" panose="020B0604030504040204" pitchFamily="34" charset="0"/>
                <a:cs typeface="Verdana" panose="020B0604030504040204" pitchFamily="34" charset="0"/>
              </a:rPr>
              <a:t>?</a:t>
            </a:r>
            <a:endParaRPr lang="en-US" dirty="0">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en-US" dirty="0" smtClean="0">
                <a:latin typeface="Corbel" panose="020B0503020204020204" pitchFamily="34" charset="0"/>
                <a:ea typeface="Verdana" panose="020B0604030504040204" pitchFamily="34" charset="0"/>
                <a:cs typeface="Verdana" panose="020B0604030504040204" pitchFamily="34" charset="0"/>
              </a:rPr>
              <a:t>In </a:t>
            </a:r>
            <a:r>
              <a:rPr lang="en-US" dirty="0" err="1" smtClean="0">
                <a:latin typeface="Corbel" panose="020B0503020204020204" pitchFamily="34" charset="0"/>
                <a:ea typeface="Verdana" panose="020B0604030504040204" pitchFamily="34" charset="0"/>
                <a:cs typeface="Verdana" panose="020B0604030504040204" pitchFamily="34" charset="0"/>
              </a:rPr>
              <a:t>welchem</a:t>
            </a:r>
            <a:r>
              <a:rPr lang="en-US" dirty="0" smtClean="0">
                <a:latin typeface="Corbel" panose="020B0503020204020204" pitchFamily="34" charset="0"/>
                <a:ea typeface="Verdana" panose="020B0604030504040204" pitchFamily="34" charset="0"/>
                <a:cs typeface="Verdana" panose="020B0604030504040204" pitchFamily="34" charset="0"/>
              </a:rPr>
              <a:t> </a:t>
            </a:r>
            <a:r>
              <a:rPr lang="en-US" dirty="0" err="1" smtClean="0">
                <a:latin typeface="Corbel" panose="020B0503020204020204" pitchFamily="34" charset="0"/>
                <a:ea typeface="Verdana" panose="020B0604030504040204" pitchFamily="34" charset="0"/>
                <a:cs typeface="Verdana" panose="020B0604030504040204" pitchFamily="34" charset="0"/>
              </a:rPr>
              <a:t>Kontext</a:t>
            </a:r>
            <a:r>
              <a:rPr lang="en-US" dirty="0" smtClean="0">
                <a:latin typeface="Corbel" panose="020B0503020204020204" pitchFamily="34" charset="0"/>
                <a:ea typeface="Verdana" panose="020B0604030504040204" pitchFamily="34" charset="0"/>
                <a:cs typeface="Verdana" panose="020B0604030504040204" pitchFamily="34" charset="0"/>
              </a:rPr>
              <a:t> </a:t>
            </a:r>
            <a:r>
              <a:rPr lang="en-US" dirty="0" err="1" smtClean="0">
                <a:latin typeface="Corbel" panose="020B0503020204020204" pitchFamily="34" charset="0"/>
                <a:ea typeface="Verdana" panose="020B0604030504040204" pitchFamily="34" charset="0"/>
                <a:cs typeface="Verdana" panose="020B0604030504040204" pitchFamily="34" charset="0"/>
              </a:rPr>
              <a:t>lebt</a:t>
            </a:r>
            <a:r>
              <a:rPr lang="en-US" dirty="0" smtClean="0">
                <a:latin typeface="Corbel" panose="020B0503020204020204" pitchFamily="34" charset="0"/>
                <a:ea typeface="Verdana" panose="020B0604030504040204" pitchFamily="34" charset="0"/>
                <a:cs typeface="Verdana" panose="020B0604030504040204" pitchFamily="34" charset="0"/>
              </a:rPr>
              <a:t> </a:t>
            </a:r>
            <a:r>
              <a:rPr lang="en-US" dirty="0" err="1" smtClean="0">
                <a:latin typeface="Corbel" panose="020B0503020204020204" pitchFamily="34" charset="0"/>
                <a:ea typeface="Verdana" panose="020B0604030504040204" pitchFamily="34" charset="0"/>
                <a:cs typeface="Verdana" panose="020B0604030504040204" pitchFamily="34" charset="0"/>
              </a:rPr>
              <a:t>sie</a:t>
            </a:r>
            <a:r>
              <a:rPr lang="en-US" dirty="0" smtClean="0">
                <a:latin typeface="Corbel" panose="020B0503020204020204" pitchFamily="34" charset="0"/>
                <a:ea typeface="Verdana" panose="020B0604030504040204" pitchFamily="34" charset="0"/>
                <a:cs typeface="Verdana" panose="020B0604030504040204" pitchFamily="34" charset="0"/>
              </a:rPr>
              <a:t>?</a:t>
            </a:r>
            <a:endParaRPr lang="en-US" dirty="0">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en-US" dirty="0" err="1" smtClean="0">
                <a:latin typeface="Corbel" panose="020B0503020204020204" pitchFamily="34" charset="0"/>
                <a:ea typeface="Verdana" panose="020B0604030504040204" pitchFamily="34" charset="0"/>
                <a:cs typeface="Verdana" panose="020B0604030504040204" pitchFamily="34" charset="0"/>
              </a:rPr>
              <a:t>Welche</a:t>
            </a:r>
            <a:r>
              <a:rPr lang="en-US" dirty="0" smtClean="0">
                <a:latin typeface="Corbel" panose="020B0503020204020204" pitchFamily="34" charset="0"/>
                <a:ea typeface="Verdana" panose="020B0604030504040204" pitchFamily="34" charset="0"/>
                <a:cs typeface="Verdana" panose="020B0604030504040204" pitchFamily="34" charset="0"/>
              </a:rPr>
              <a:t> </a:t>
            </a:r>
            <a:r>
              <a:rPr lang="en-US" dirty="0" err="1" smtClean="0">
                <a:latin typeface="Corbel" panose="020B0503020204020204" pitchFamily="34" charset="0"/>
                <a:ea typeface="Verdana" panose="020B0604030504040204" pitchFamily="34" charset="0"/>
                <a:cs typeface="Verdana" panose="020B0604030504040204" pitchFamily="34" charset="0"/>
              </a:rPr>
              <a:t>Sprache</a:t>
            </a:r>
            <a:r>
              <a:rPr lang="en-US" dirty="0" smtClean="0">
                <a:latin typeface="Corbel" panose="020B0503020204020204" pitchFamily="34" charset="0"/>
                <a:ea typeface="Verdana" panose="020B0604030504040204" pitchFamily="34" charset="0"/>
                <a:cs typeface="Verdana" panose="020B0604030504040204" pitchFamily="34" charset="0"/>
              </a:rPr>
              <a:t> </a:t>
            </a:r>
            <a:r>
              <a:rPr lang="en-US" dirty="0" err="1" smtClean="0">
                <a:latin typeface="Corbel" panose="020B0503020204020204" pitchFamily="34" charset="0"/>
                <a:ea typeface="Verdana" panose="020B0604030504040204" pitchFamily="34" charset="0"/>
                <a:cs typeface="Verdana" panose="020B0604030504040204" pitchFamily="34" charset="0"/>
              </a:rPr>
              <a:t>verwendet</a:t>
            </a:r>
            <a:r>
              <a:rPr lang="en-US" dirty="0" smtClean="0">
                <a:latin typeface="Corbel" panose="020B0503020204020204" pitchFamily="34" charset="0"/>
                <a:ea typeface="Verdana" panose="020B0604030504040204" pitchFamily="34" charset="0"/>
                <a:cs typeface="Verdana" panose="020B0604030504040204" pitchFamily="34" charset="0"/>
              </a:rPr>
              <a:t> </a:t>
            </a:r>
            <a:r>
              <a:rPr lang="en-US" dirty="0" err="1" smtClean="0">
                <a:latin typeface="Corbel" panose="020B0503020204020204" pitchFamily="34" charset="0"/>
                <a:ea typeface="Verdana" panose="020B0604030504040204" pitchFamily="34" charset="0"/>
                <a:cs typeface="Verdana" panose="020B0604030504040204" pitchFamily="34" charset="0"/>
              </a:rPr>
              <a:t>sie</a:t>
            </a:r>
            <a:r>
              <a:rPr lang="en-US" dirty="0" smtClean="0">
                <a:latin typeface="Corbel" panose="020B0503020204020204" pitchFamily="34" charset="0"/>
                <a:ea typeface="Verdana" panose="020B0604030504040204" pitchFamily="34" charset="0"/>
                <a:cs typeface="Verdana" panose="020B0604030504040204" pitchFamily="34" charset="0"/>
              </a:rPr>
              <a:t>?</a:t>
            </a:r>
            <a:endParaRPr lang="en-US" dirty="0">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en-US" dirty="0" err="1" smtClean="0">
                <a:latin typeface="Corbel" panose="020B0503020204020204" pitchFamily="34" charset="0"/>
                <a:ea typeface="Verdana" panose="020B0604030504040204" pitchFamily="34" charset="0"/>
                <a:cs typeface="Verdana" panose="020B0604030504040204" pitchFamily="34" charset="0"/>
              </a:rPr>
              <a:t>Wie</a:t>
            </a:r>
            <a:r>
              <a:rPr lang="en-US" dirty="0" smtClean="0">
                <a:latin typeface="Corbel" panose="020B0503020204020204" pitchFamily="34" charset="0"/>
                <a:ea typeface="Verdana" panose="020B0604030504040204" pitchFamily="34" charset="0"/>
                <a:cs typeface="Verdana" panose="020B0604030504040204" pitchFamily="34" charset="0"/>
              </a:rPr>
              <a:t> </a:t>
            </a:r>
            <a:r>
              <a:rPr lang="en-US" dirty="0" err="1" smtClean="0">
                <a:latin typeface="Corbel" panose="020B0503020204020204" pitchFamily="34" charset="0"/>
                <a:ea typeface="Verdana" panose="020B0604030504040204" pitchFamily="34" charset="0"/>
                <a:cs typeface="Verdana" panose="020B0604030504040204" pitchFamily="34" charset="0"/>
              </a:rPr>
              <a:t>ist</a:t>
            </a:r>
            <a:r>
              <a:rPr lang="en-US" dirty="0" smtClean="0">
                <a:latin typeface="Corbel" panose="020B0503020204020204" pitchFamily="34" charset="0"/>
                <a:ea typeface="Verdana" panose="020B0604030504040204" pitchFamily="34" charset="0"/>
                <a:cs typeface="Verdana" panose="020B0604030504040204" pitchFamily="34" charset="0"/>
              </a:rPr>
              <a:t> </a:t>
            </a:r>
            <a:r>
              <a:rPr lang="en-US" dirty="0" err="1" smtClean="0">
                <a:latin typeface="Corbel" panose="020B0503020204020204" pitchFamily="34" charset="0"/>
                <a:ea typeface="Verdana" panose="020B0604030504040204" pitchFamily="34" charset="0"/>
                <a:cs typeface="Verdana" panose="020B0604030504040204" pitchFamily="34" charset="0"/>
              </a:rPr>
              <a:t>ihre</a:t>
            </a:r>
            <a:r>
              <a:rPr lang="en-US" dirty="0" smtClean="0">
                <a:latin typeface="Corbel" panose="020B0503020204020204" pitchFamily="34" charset="0"/>
                <a:ea typeface="Verdana" panose="020B0604030504040204" pitchFamily="34" charset="0"/>
                <a:cs typeface="Verdana" panose="020B0604030504040204" pitchFamily="34" charset="0"/>
              </a:rPr>
              <a:t> </a:t>
            </a:r>
            <a:r>
              <a:rPr lang="en-US" dirty="0" err="1" smtClean="0">
                <a:latin typeface="Corbel" panose="020B0503020204020204" pitchFamily="34" charset="0"/>
                <a:ea typeface="Verdana" panose="020B0604030504040204" pitchFamily="34" charset="0"/>
                <a:cs typeface="Verdana" panose="020B0604030504040204" pitchFamily="34" charset="0"/>
              </a:rPr>
              <a:t>Wahrnehmung</a:t>
            </a:r>
            <a:r>
              <a:rPr lang="en-US" dirty="0" smtClean="0">
                <a:latin typeface="Corbel" panose="020B0503020204020204" pitchFamily="34" charset="0"/>
                <a:ea typeface="Verdana" panose="020B0604030504040204" pitchFamily="34" charset="0"/>
                <a:cs typeface="Verdana" panose="020B0604030504040204" pitchFamily="34" charset="0"/>
              </a:rPr>
              <a:t>?</a:t>
            </a:r>
            <a:endParaRPr lang="en-US" dirty="0">
              <a:latin typeface="Corbel" panose="020B050302020402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a:t>A </a:t>
              </a:r>
              <a:r>
                <a:rPr lang="en-US" sz="2400"/>
                <a:t>Audience</a:t>
              </a:r>
              <a:endParaRPr lang="nl-NL"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a:solidFill>
                    <a:prstClr val="black"/>
                  </a:solidFill>
                </a:rPr>
                <a:t>A </a:t>
              </a:r>
              <a:r>
                <a:rPr lang="en-US" sz="2400">
                  <a:solidFill>
                    <a:prstClr val="black"/>
                  </a:solidFill>
                </a:rPr>
                <a:t>Action</a:t>
              </a:r>
              <a:r>
                <a:rPr lang="en-US" sz="2000">
                  <a:solidFill>
                    <a:prstClr val="black"/>
                  </a:solidFill>
                </a:rPr>
                <a:t> </a:t>
              </a:r>
              <a:endParaRPr lang="nl-NL"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a:solidFill>
                    <a:prstClr val="black"/>
                  </a:solidFill>
                </a:rPr>
                <a:t>M </a:t>
              </a:r>
              <a:r>
                <a:rPr lang="en-US" sz="2400">
                  <a:solidFill>
                    <a:prstClr val="black"/>
                  </a:solidFill>
                </a:rPr>
                <a:t>Media</a:t>
              </a:r>
              <a:r>
                <a:rPr lang="en-US" sz="2000">
                  <a:solidFill>
                    <a:prstClr val="black"/>
                  </a:solidFill>
                </a:rPr>
                <a:t> </a:t>
              </a:r>
              <a:endParaRPr lang="nl-NL"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a:t>M </a:t>
              </a:r>
              <a:r>
                <a:rPr lang="en-US" sz="2400"/>
                <a:t>Messenger</a:t>
              </a:r>
              <a:endParaRPr lang="nl-NL"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a:t>M </a:t>
              </a:r>
              <a:r>
                <a:rPr lang="en-US" sz="2400"/>
                <a:t>Message</a:t>
              </a:r>
              <a:endParaRPr lang="nl-NL"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a:t>G </a:t>
              </a:r>
              <a:r>
                <a:rPr lang="en-US" sz="2400"/>
                <a:t>Goal</a:t>
              </a:r>
              <a:endParaRPr lang="nl-NL" sz="2000"/>
            </a:p>
          </p:txBody>
        </p:sp>
      </p:grpSp>
      <p:sp>
        <p:nvSpPr>
          <p:cNvPr id="13" name="Ovaal 12"/>
          <p:cNvSpPr/>
          <p:nvPr/>
        </p:nvSpPr>
        <p:spPr>
          <a:xfrm>
            <a:off x="8826500" y="11303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xmlns="" val="14277493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87647" y="516592"/>
            <a:ext cx="4993227" cy="59351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5687019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stretch>
            <a:fillRect/>
          </a:stretch>
        </p:blipFill>
        <p:spPr>
          <a:xfrm>
            <a:off x="-63064" y="220724"/>
            <a:ext cx="12276828" cy="6526924"/>
          </a:xfrm>
          <a:prstGeom prst="rect">
            <a:avLst/>
          </a:prstGeom>
        </p:spPr>
      </p:pic>
    </p:spTree>
    <p:extLst>
      <p:ext uri="{BB962C8B-B14F-4D97-AF65-F5344CB8AC3E}">
        <p14:creationId xmlns:p14="http://schemas.microsoft.com/office/powerpoint/2010/main" xmlns="" val="10812380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descr="http://2.bp.blogspot.com/-YKVEK_YWqGM/TkmI0mkw6nI/AAAAAAAAFi8/bIS6zgff1iw/s400/coloring_book_page_jpg_468x609_q85.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rot="5400000">
            <a:off x="4541448" y="4452073"/>
            <a:ext cx="2376192" cy="1810451"/>
          </a:xfrm>
          <a:prstGeom prst="rect">
            <a:avLst/>
          </a:prstGeom>
          <a:noFill/>
          <a:ln>
            <a:noFill/>
          </a:ln>
        </p:spPr>
      </p:pic>
      <p:sp>
        <p:nvSpPr>
          <p:cNvPr id="9" name="Gedachtewolkje: wolk 8"/>
          <p:cNvSpPr/>
          <p:nvPr/>
        </p:nvSpPr>
        <p:spPr>
          <a:xfrm>
            <a:off x="4037277" y="1339549"/>
            <a:ext cx="4344723" cy="2089451"/>
          </a:xfrm>
          <a:prstGeom prst="cloudCallout">
            <a:avLst>
              <a:gd name="adj1" fmla="val -9002"/>
              <a:gd name="adj2" fmla="val 80013"/>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smtClean="0">
                <a:solidFill>
                  <a:schemeClr val="tx1"/>
                </a:solidFill>
              </a:rPr>
              <a:t>Ansichten, Motivationen usw. </a:t>
            </a:r>
            <a:endParaRPr lang="nl-NL" sz="3200" b="1">
              <a:solidFill>
                <a:schemeClr val="tx1"/>
              </a:solidFill>
            </a:endParaRPr>
          </a:p>
        </p:txBody>
      </p:sp>
      <p:pic>
        <p:nvPicPr>
          <p:cNvPr id="41" name="Picture 1" descr="Picture 3"/>
          <p:cNvPicPr>
            <a:picLocks noChangeAspect="1"/>
          </p:cNvPicPr>
          <p:nvPr/>
        </p:nvPicPr>
        <p:blipFill rotWithShape="1">
          <a:blip r:embed="rId3" cstate="print"/>
          <a:srcRect r="68817"/>
          <a:stretch/>
        </p:blipFill>
        <p:spPr bwMode="auto">
          <a:xfrm>
            <a:off x="3828337" y="3092526"/>
            <a:ext cx="779412" cy="740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0" name="Picture 14" descr="https://lh3.googleusercontent.com/aYbdIM1abwyVSUZLDKoE0CDZGRhlkpsaPOg9tNnBktUQYsXflwknnOn2Ge1Yr7rImGk=w300"/>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flipH="1">
            <a:off x="3212742" y="2576012"/>
            <a:ext cx="696961" cy="69696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Pijl: rechts 4"/>
          <p:cNvSpPr/>
          <p:nvPr/>
        </p:nvSpPr>
        <p:spPr>
          <a:xfrm rot="2132435">
            <a:off x="1690808" y="500957"/>
            <a:ext cx="2025950" cy="907183"/>
          </a:xfrm>
          <a:prstGeom prst="rightArrow">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smtClean="0">
                <a:solidFill>
                  <a:schemeClr val="tx2"/>
                </a:solidFill>
              </a:rPr>
              <a:t>Beeinflusser</a:t>
            </a:r>
            <a:endParaRPr lang="nl-NL" b="1">
              <a:solidFill>
                <a:schemeClr val="tx2"/>
              </a:solidFill>
            </a:endParaRPr>
          </a:p>
        </p:txBody>
      </p:sp>
      <p:sp>
        <p:nvSpPr>
          <p:cNvPr id="6" name="Pijl: rechts 5"/>
          <p:cNvSpPr/>
          <p:nvPr/>
        </p:nvSpPr>
        <p:spPr>
          <a:xfrm rot="825555">
            <a:off x="1188926" y="1779733"/>
            <a:ext cx="2025950" cy="907183"/>
          </a:xfrm>
          <a:prstGeom prst="rightArrow">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smtClean="0">
                <a:solidFill>
                  <a:schemeClr val="tx2"/>
                </a:solidFill>
              </a:rPr>
              <a:t>Beeinflusser</a:t>
            </a:r>
            <a:endParaRPr lang="nl-NL" b="1">
              <a:solidFill>
                <a:schemeClr val="tx2"/>
              </a:solidFill>
            </a:endParaRPr>
          </a:p>
        </p:txBody>
      </p:sp>
      <p:sp>
        <p:nvSpPr>
          <p:cNvPr id="7" name="Pijl: rechts 6"/>
          <p:cNvSpPr/>
          <p:nvPr/>
        </p:nvSpPr>
        <p:spPr>
          <a:xfrm rot="20357984">
            <a:off x="1558270" y="3624419"/>
            <a:ext cx="2025950" cy="907183"/>
          </a:xfrm>
          <a:prstGeom prst="rightArrow">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smtClean="0">
                <a:solidFill>
                  <a:schemeClr val="tx2"/>
                </a:solidFill>
              </a:rPr>
              <a:t>Beeinflusser</a:t>
            </a:r>
            <a:endParaRPr lang="nl-NL" b="1">
              <a:solidFill>
                <a:schemeClr val="tx2"/>
              </a:solidFill>
            </a:endParaRPr>
          </a:p>
        </p:txBody>
      </p:sp>
      <p:sp>
        <p:nvSpPr>
          <p:cNvPr id="10" name="Rechthoek: afgeronde hoeken 9"/>
          <p:cNvSpPr/>
          <p:nvPr/>
        </p:nvSpPr>
        <p:spPr>
          <a:xfrm>
            <a:off x="7178038" y="4321905"/>
            <a:ext cx="3060805" cy="53848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smtClean="0"/>
              <a:t>Verhalten</a:t>
            </a:r>
            <a:endParaRPr lang="nl-NL" b="1"/>
          </a:p>
        </p:txBody>
      </p:sp>
      <p:cxnSp>
        <p:nvCxnSpPr>
          <p:cNvPr id="15" name="Verbindingslijn: gebogen 14"/>
          <p:cNvCxnSpPr>
            <a:cxnSpLocks/>
            <a:stCxn id="9" idx="1"/>
            <a:endCxn id="10" idx="1"/>
          </p:cNvCxnSpPr>
          <p:nvPr/>
        </p:nvCxnSpPr>
        <p:spPr>
          <a:xfrm rot="16200000" flipH="1">
            <a:off x="6111653" y="3524760"/>
            <a:ext cx="1164370" cy="968399"/>
          </a:xfrm>
          <a:prstGeom prst="bentConnector2">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p:cNvCxnSpPr>
            <a:cxnSpLocks/>
            <a:stCxn id="26" idx="1"/>
          </p:cNvCxnSpPr>
          <p:nvPr/>
        </p:nvCxnSpPr>
        <p:spPr>
          <a:xfrm flipH="1">
            <a:off x="7386320" y="877884"/>
            <a:ext cx="853440" cy="1034576"/>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6" name="Tekstvak 25"/>
          <p:cNvSpPr txBox="1"/>
          <p:nvPr/>
        </p:nvSpPr>
        <p:spPr>
          <a:xfrm>
            <a:off x="8239760" y="416219"/>
            <a:ext cx="3444240" cy="923330"/>
          </a:xfrm>
          <a:prstGeom prst="rect">
            <a:avLst/>
          </a:prstGeom>
          <a:noFill/>
        </p:spPr>
        <p:txBody>
          <a:bodyPr wrap="square" rtlCol="0">
            <a:spAutoFit/>
          </a:bodyPr>
          <a:lstStyle/>
          <a:p>
            <a:r>
              <a:rPr lang="nl-NL" b="1" i="1" dirty="0" smtClean="0"/>
              <a:t>Löst Verhaltensänderung aus </a:t>
            </a:r>
            <a:r>
              <a:rPr lang="nl-NL" i="1" dirty="0" smtClean="0"/>
              <a:t>Weshalb steht er jeden Morgen auf? Was ist wichtig für ihn? </a:t>
            </a:r>
            <a:endParaRPr lang="nl-NL" i="1" dirty="0"/>
          </a:p>
        </p:txBody>
      </p:sp>
      <p:sp>
        <p:nvSpPr>
          <p:cNvPr id="29" name="Tekstvak 28"/>
          <p:cNvSpPr txBox="1"/>
          <p:nvPr/>
        </p:nvSpPr>
        <p:spPr>
          <a:xfrm>
            <a:off x="320881" y="5241192"/>
            <a:ext cx="5120086" cy="1477328"/>
          </a:xfrm>
          <a:prstGeom prst="rect">
            <a:avLst/>
          </a:prstGeom>
          <a:noFill/>
        </p:spPr>
        <p:txBody>
          <a:bodyPr wrap="square" rtlCol="0">
            <a:spAutoFit/>
          </a:bodyPr>
          <a:lstStyle/>
          <a:p>
            <a:r>
              <a:rPr lang="nl-NL" b="1" i="1" smtClean="0"/>
              <a:t>Wodurch erlangt der Beeinflusser Glaubwürdigkeit?</a:t>
            </a:r>
            <a:endParaRPr lang="nl-NL" b="1" i="1"/>
          </a:p>
          <a:p>
            <a:r>
              <a:rPr lang="nl-NL" i="1" smtClean="0"/>
              <a:t>Warum hört er auf ihn? Kombination aus:</a:t>
            </a:r>
            <a:r>
              <a:rPr lang="nl-NL" i="1"/>
              <a:t/>
            </a:r>
            <a:br>
              <a:rPr lang="nl-NL" i="1"/>
            </a:br>
            <a:r>
              <a:rPr lang="nl-NL" i="1" smtClean="0"/>
              <a:t>Vertrauen </a:t>
            </a:r>
            <a:r>
              <a:rPr lang="nl-NL" i="1"/>
              <a:t>+ </a:t>
            </a:r>
            <a:r>
              <a:rPr lang="nl-NL" i="1" smtClean="0"/>
              <a:t>emotionale Anziehung </a:t>
            </a:r>
            <a:r>
              <a:rPr lang="nl-NL" i="1"/>
              <a:t>+ </a:t>
            </a:r>
            <a:r>
              <a:rPr lang="nl-NL" i="1" smtClean="0"/>
              <a:t>logische Information,  beginnend beim aktuellen Wissen des TA</a:t>
            </a:r>
            <a:endParaRPr lang="nl-NL" i="1"/>
          </a:p>
        </p:txBody>
      </p:sp>
      <p:cxnSp>
        <p:nvCxnSpPr>
          <p:cNvPr id="30" name="Rechte verbindingslijn met pijl 29"/>
          <p:cNvCxnSpPr>
            <a:cxnSpLocks/>
            <a:stCxn id="29" idx="0"/>
          </p:cNvCxnSpPr>
          <p:nvPr/>
        </p:nvCxnSpPr>
        <p:spPr>
          <a:xfrm flipH="1" flipV="1">
            <a:off x="2526642" y="4460010"/>
            <a:ext cx="354282" cy="78118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33" name="Afbeelding 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46841" y="861306"/>
            <a:ext cx="582389" cy="5811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34" name="Picture 2" descr="https://www.youtube.com/yt/brand/media/image/YouTube-icon-full_color.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651926" y="3381727"/>
            <a:ext cx="734124" cy="5168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5" name="Picture 4" descr="https://facebookbrand.com/wp-content/themes/fb-branding/prj-fb-branding/assets/images/fb-art.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995308" y="1047024"/>
            <a:ext cx="581106" cy="5811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38" name="Picture 12" descr="https://lh4.ggpht.com/vdK_CsMSsJoYvJpYgaj91fiJ1T8rnSHHbXL0Em378kQaaf_BGyvUek2aU9z2qbxJCAFV=w300"/>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363013" y="1706286"/>
            <a:ext cx="632295" cy="6322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3" name="Tekstvak 22"/>
          <p:cNvSpPr txBox="1"/>
          <p:nvPr/>
        </p:nvSpPr>
        <p:spPr>
          <a:xfrm>
            <a:off x="7529808" y="5160094"/>
            <a:ext cx="3727472" cy="923330"/>
          </a:xfrm>
          <a:prstGeom prst="rect">
            <a:avLst/>
          </a:prstGeom>
          <a:noFill/>
        </p:spPr>
        <p:txBody>
          <a:bodyPr wrap="square" rtlCol="0">
            <a:spAutoFit/>
          </a:bodyPr>
          <a:lstStyle/>
          <a:p>
            <a:r>
              <a:rPr lang="nl-NL" b="1" i="1" smtClean="0"/>
              <a:t>Warum nimmt meine Zielgruppe aus freien Stücken ein bestimmtes Verhalten an?</a:t>
            </a:r>
            <a:endParaRPr lang="nl-NL" b="1" i="1"/>
          </a:p>
        </p:txBody>
      </p:sp>
      <p:sp>
        <p:nvSpPr>
          <p:cNvPr id="2" name="Tekstvak 1"/>
          <p:cNvSpPr txBox="1"/>
          <p:nvPr/>
        </p:nvSpPr>
        <p:spPr>
          <a:xfrm>
            <a:off x="6839639" y="3431679"/>
            <a:ext cx="2688116" cy="646331"/>
          </a:xfrm>
          <a:prstGeom prst="rect">
            <a:avLst/>
          </a:prstGeom>
          <a:noFill/>
          <a:ln>
            <a:solidFill>
              <a:schemeClr val="tx1">
                <a:lumMod val="95000"/>
                <a:lumOff val="5000"/>
              </a:schemeClr>
            </a:solidFill>
          </a:ln>
        </p:spPr>
        <p:txBody>
          <a:bodyPr wrap="square" rtlCol="0">
            <a:spAutoFit/>
          </a:bodyPr>
          <a:lstStyle/>
          <a:p>
            <a:r>
              <a:rPr lang="nl-NL" b="1" smtClean="0"/>
              <a:t>Positives Gefühl über die vereinbarte Realität</a:t>
            </a:r>
            <a:endParaRPr lang="nl-NL"/>
          </a:p>
        </p:txBody>
      </p:sp>
      <p:pic>
        <p:nvPicPr>
          <p:cNvPr id="27" name="Afbeelding 26"/>
          <p:cNvPicPr/>
          <p:nvPr/>
        </p:nvPicPr>
        <p:blipFill>
          <a:blip r:embed="rId9">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1412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6" grpId="0" animBg="1"/>
      <p:bldP spid="7" grpId="0" animBg="1"/>
      <p:bldP spid="10" grpId="0" animBg="1"/>
      <p:bldP spid="26" grpId="0"/>
      <p:bldP spid="29" grpId="0"/>
      <p:bldP spid="23" grpId="0"/>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Zielgruppenfrage</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lnSpcReduction="10000"/>
          </a:bodyPr>
          <a:lstStyle/>
          <a:p>
            <a:pPr marL="0" indent="0" algn="ctr">
              <a:buNone/>
            </a:pPr>
            <a:r>
              <a:rPr lang="nl-NL" sz="3200" smtClean="0"/>
              <a:t>Beeinflusser </a:t>
            </a:r>
            <a:r>
              <a:rPr lang="nl-NL" sz="3200"/>
              <a:t>&gt; </a:t>
            </a:r>
            <a:r>
              <a:rPr lang="nl-NL" sz="3200" smtClean="0"/>
              <a:t>Ansichten </a:t>
            </a:r>
            <a:r>
              <a:rPr lang="nl-NL" sz="3200"/>
              <a:t>&gt; </a:t>
            </a:r>
            <a:r>
              <a:rPr lang="nl-NL" sz="3200" smtClean="0"/>
              <a:t>vereinbarte Realität </a:t>
            </a:r>
            <a:r>
              <a:rPr lang="el-GR" sz="3200" smtClean="0"/>
              <a:t>&gt; </a:t>
            </a:r>
            <a:r>
              <a:rPr lang="en-US" sz="3200" smtClean="0"/>
              <a:t>Verhalten</a:t>
            </a:r>
            <a:endParaRPr lang="nl-NL" sz="3200"/>
          </a:p>
          <a:p>
            <a:pPr marL="0" indent="0" algn="ctr">
              <a:buNone/>
            </a:pPr>
            <a:endParaRPr lang="nl-NL" sz="3200"/>
          </a:p>
          <a:p>
            <a:pPr marL="0" indent="0" algn="ctr">
              <a:buNone/>
            </a:pPr>
            <a:r>
              <a:rPr lang="nl-NL" sz="3200" b="1" u="sng" smtClean="0"/>
              <a:t>Aufgabe des Beeinflussers</a:t>
            </a:r>
            <a:endParaRPr lang="nl-NL" sz="3200" b="1" u="sng"/>
          </a:p>
          <a:p>
            <a:pPr marL="0" indent="0" algn="ctr">
              <a:buNone/>
            </a:pPr>
            <a:r>
              <a:rPr lang="nl-NL" sz="3200" smtClean="0"/>
              <a:t>Eine positive Realit</a:t>
            </a:r>
            <a:r>
              <a:rPr lang="de-LU" sz="3200" smtClean="0"/>
              <a:t>ät in eine negative umkehren</a:t>
            </a:r>
            <a:endParaRPr lang="nl-NL" sz="3200"/>
          </a:p>
          <a:p>
            <a:pPr marL="0" indent="0" algn="ctr">
              <a:buNone/>
            </a:pPr>
            <a:r>
              <a:rPr lang="nl-NL" sz="3200" smtClean="0"/>
              <a:t>Durch positive Alternative ersetzen</a:t>
            </a:r>
            <a:endParaRPr lang="nl-NL" sz="3200"/>
          </a:p>
          <a:p>
            <a:pPr marL="0" indent="0" algn="ctr">
              <a:buNone/>
            </a:pPr>
            <a:r>
              <a:rPr lang="nl-NL" sz="3200" smtClean="0"/>
              <a:t>Warum </a:t>
            </a:r>
            <a:r>
              <a:rPr lang="nl-NL" sz="3200"/>
              <a:t>…</a:t>
            </a:r>
          </a:p>
          <a:p>
            <a:pPr marL="0" indent="0" algn="ctr">
              <a:buNone/>
            </a:pPr>
            <a:r>
              <a:rPr lang="nl-NL" sz="3200" smtClean="0"/>
              <a:t>[genau definierte Gemeinschaft]</a:t>
            </a:r>
            <a:endParaRPr lang="nl-NL" sz="3200"/>
          </a:p>
          <a:p>
            <a:pPr marL="0" indent="0" algn="ctr">
              <a:buNone/>
            </a:pPr>
            <a:r>
              <a:rPr lang="nl-NL" sz="3200" smtClean="0"/>
              <a:t>[freigewähltes Verhalten]?</a:t>
            </a:r>
            <a:endParaRPr lang="nl-NL" sz="3200"/>
          </a:p>
          <a:p>
            <a:pPr marL="0" indent="0" algn="ctr">
              <a:buNone/>
            </a:pPr>
            <a:endParaRPr lang="nl-NL" sz="3200"/>
          </a:p>
          <a:p>
            <a:pPr marL="0" indent="0" algn="ctr">
              <a:buNone/>
            </a:pPr>
            <a:endParaRPr lang="nl-NL" sz="3200"/>
          </a:p>
        </p:txBody>
      </p:sp>
      <p:pic>
        <p:nvPicPr>
          <p:cNvPr id="8" name="Afbeelding 7" descr="http://2.bp.blogspot.com/-YKVEK_YWqGM/TkmI0mkw6nI/AAAAAAAAFi8/bIS6zgff1iw/s400/coloring_book_page_jpg_468x609_q85.jpg"/>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rot="5400000">
            <a:off x="9867855" y="2726964"/>
            <a:ext cx="2376192" cy="1810451"/>
          </a:xfrm>
          <a:prstGeom prst="rect">
            <a:avLst/>
          </a:prstGeom>
          <a:noFill/>
          <a:ln>
            <a:noFill/>
          </a:ln>
        </p:spPr>
      </p:pic>
      <p:pic>
        <p:nvPicPr>
          <p:cNvPr id="7" name="Afbeelding 6"/>
          <p:cNvPicPr/>
          <p:nvPr/>
        </p:nvPicPr>
        <p:blipFill>
          <a:blip r:embed="rId4">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2653413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Erwartungsaustausch</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n-US" smtClean="0">
                <a:latin typeface="Corbel" panose="020B0503020204020204" pitchFamily="34" charset="0"/>
              </a:rPr>
              <a:t>Austausch im Plenum</a:t>
            </a:r>
            <a:endParaRPr lang="en-US">
              <a:latin typeface="Corbel" panose="020B0503020204020204" pitchFamily="34" charset="0"/>
            </a:endParaRPr>
          </a:p>
          <a:p>
            <a:pPr marL="0" indent="0" algn="ctr">
              <a:buNone/>
            </a:pPr>
            <a:endParaRPr lang="en-US">
              <a:latin typeface="Corbel" panose="020B0503020204020204" pitchFamily="34" charset="0"/>
            </a:endParaRPr>
          </a:p>
          <a:p>
            <a:pPr marL="457200" lvl="1" indent="0" algn="ctr">
              <a:buNone/>
            </a:pPr>
            <a:r>
              <a:rPr lang="en-US" sz="2800" b="1" smtClean="0">
                <a:latin typeface="Corbel" panose="020B0503020204020204" pitchFamily="34" charset="0"/>
              </a:rPr>
              <a:t>Was möchten Sie in diesem Seminar lernen?</a:t>
            </a:r>
            <a:endParaRPr lang="en-US" sz="2800" b="1">
              <a:latin typeface="Corbel" panose="020B0503020204020204" pitchFamily="34" charset="0"/>
            </a:endParaRPr>
          </a:p>
          <a:p>
            <a:pPr marL="457200" lvl="1" indent="0" algn="ctr">
              <a:buNone/>
            </a:pPr>
            <a:r>
              <a:rPr lang="en-US" sz="2800" b="1" smtClean="0">
                <a:latin typeface="Corbel" panose="020B0503020204020204" pitchFamily="34" charset="0"/>
              </a:rPr>
              <a:t>Was möchten  Sie teilen?</a:t>
            </a:r>
            <a:endParaRPr lang="en-US" sz="2800" b="1">
              <a:latin typeface="Corbel" panose="020B0503020204020204" pitchFamily="34" charset="0"/>
            </a:endParaRPr>
          </a:p>
          <a:p>
            <a:pPr marL="457200" lvl="1" indent="0" algn="ctr">
              <a:buNone/>
            </a:pPr>
            <a:endParaRPr lang="en-US" sz="2800" b="1">
              <a:latin typeface="Corbel" panose="020B0503020204020204" pitchFamily="34" charset="0"/>
            </a:endParaRPr>
          </a:p>
          <a:p>
            <a:pPr marL="457200" lvl="1" indent="0" algn="ctr">
              <a:buNone/>
            </a:pPr>
            <a:r>
              <a:rPr lang="en-US" sz="2800" smtClean="0">
                <a:latin typeface="Corbel" panose="020B0503020204020204" pitchFamily="34" charset="0"/>
              </a:rPr>
              <a:t>Auf Fliptafel sammeln</a:t>
            </a:r>
            <a:endParaRPr lang="en-US" sz="280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xmlns="" val="42173356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675" y="365126"/>
            <a:ext cx="11277599" cy="1148364"/>
          </a:xfrm>
          <a:solidFill>
            <a:schemeClr val="bg1"/>
          </a:solidFill>
        </p:spPr>
        <p:txBody>
          <a:bodyPr>
            <a:normAutofit/>
          </a:bodyPr>
          <a:lstStyle/>
          <a:p>
            <a:pPr marL="0" indent="0"/>
            <a:r>
              <a:rPr lang="en-US" b="1" smtClean="0">
                <a:solidFill>
                  <a:srgbClr val="002060"/>
                </a:solidFill>
                <a:latin typeface="Verdana" panose="020B0604030504040204" pitchFamily="34" charset="0"/>
                <a:ea typeface="Verdana" panose="020B0604030504040204" pitchFamily="34" charset="0"/>
                <a:cs typeface="Verdana" panose="020B0604030504040204" pitchFamily="34" charset="0"/>
              </a:rPr>
              <a:t>Warum machen …?</a:t>
            </a:r>
            <a:endParaRPr lang="en-US"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6196578" cy="4351338"/>
          </a:xfrm>
        </p:spPr>
        <p:txBody>
          <a:bodyPr>
            <a:normAutofit/>
          </a:bodyPr>
          <a:lstStyle/>
          <a:p>
            <a:pPr marL="0" indent="0" algn="ctr">
              <a:buNone/>
            </a:pPr>
            <a:r>
              <a:rPr lang="en-US" dirty="0" err="1" smtClean="0">
                <a:latin typeface="Corbel" panose="020B0503020204020204" pitchFamily="34" charset="0"/>
              </a:rPr>
              <a:t>Übung</a:t>
            </a:r>
            <a:endParaRPr lang="en-US" dirty="0">
              <a:latin typeface="Corbel" panose="020B0503020204020204" pitchFamily="34" charset="0"/>
            </a:endParaRPr>
          </a:p>
          <a:p>
            <a:pPr marL="0" indent="0" algn="ctr">
              <a:buNone/>
            </a:pPr>
            <a:r>
              <a:rPr lang="en-US" b="1" dirty="0" err="1" smtClean="0">
                <a:latin typeface="Corbel" panose="020B0503020204020204" pitchFamily="34" charset="0"/>
              </a:rPr>
              <a:t>Teilen</a:t>
            </a:r>
            <a:r>
              <a:rPr lang="en-US" b="1" dirty="0" smtClean="0">
                <a:latin typeface="Corbel" panose="020B0503020204020204" pitchFamily="34" charset="0"/>
              </a:rPr>
              <a:t> </a:t>
            </a:r>
            <a:r>
              <a:rPr lang="en-US" b="1" dirty="0" err="1" smtClean="0">
                <a:latin typeface="Corbel" panose="020B0503020204020204" pitchFamily="34" charset="0"/>
              </a:rPr>
              <a:t>Sie</a:t>
            </a:r>
            <a:r>
              <a:rPr lang="en-US" b="1" dirty="0" smtClean="0">
                <a:latin typeface="Corbel" panose="020B0503020204020204" pitchFamily="34" charset="0"/>
              </a:rPr>
              <a:t> </a:t>
            </a:r>
            <a:r>
              <a:rPr lang="en-US" b="1" dirty="0" err="1" smtClean="0">
                <a:latin typeface="Corbel" panose="020B0503020204020204" pitchFamily="34" charset="0"/>
              </a:rPr>
              <a:t>sich</a:t>
            </a:r>
            <a:r>
              <a:rPr lang="en-US" b="1" dirty="0" smtClean="0">
                <a:latin typeface="Corbel" panose="020B0503020204020204" pitchFamily="34" charset="0"/>
              </a:rPr>
              <a:t> in Dreier- </a:t>
            </a:r>
            <a:r>
              <a:rPr lang="en-US" b="1" dirty="0" err="1" smtClean="0">
                <a:latin typeface="Corbel" panose="020B0503020204020204" pitchFamily="34" charset="0"/>
              </a:rPr>
              <a:t>oder</a:t>
            </a:r>
            <a:r>
              <a:rPr lang="en-US" b="1" dirty="0" smtClean="0">
                <a:latin typeface="Corbel" panose="020B0503020204020204" pitchFamily="34" charset="0"/>
              </a:rPr>
              <a:t> </a:t>
            </a:r>
            <a:r>
              <a:rPr lang="en-US" b="1" dirty="0" err="1" smtClean="0">
                <a:latin typeface="Corbel" panose="020B0503020204020204" pitchFamily="34" charset="0"/>
              </a:rPr>
              <a:t>Vierergruppen</a:t>
            </a:r>
            <a:r>
              <a:rPr lang="en-US" b="1" dirty="0" smtClean="0">
                <a:latin typeface="Corbel" panose="020B0503020204020204" pitchFamily="34" charset="0"/>
              </a:rPr>
              <a:t> auf</a:t>
            </a:r>
            <a:endParaRPr lang="en-US" b="1" dirty="0">
              <a:latin typeface="Corbel" panose="020B0503020204020204" pitchFamily="34" charset="0"/>
            </a:endParaRPr>
          </a:p>
          <a:p>
            <a:pPr marL="0" indent="0" algn="ctr">
              <a:buNone/>
            </a:pPr>
            <a:r>
              <a:rPr lang="en-US" b="1" dirty="0" err="1" smtClean="0">
                <a:latin typeface="Corbel" panose="020B0503020204020204" pitchFamily="34" charset="0"/>
              </a:rPr>
              <a:t>Wenn</a:t>
            </a:r>
            <a:r>
              <a:rPr lang="en-US" b="1" dirty="0" smtClean="0">
                <a:latin typeface="Corbel" panose="020B0503020204020204" pitchFamily="34" charset="0"/>
              </a:rPr>
              <a:t> </a:t>
            </a:r>
            <a:r>
              <a:rPr lang="en-US" b="1" dirty="0" err="1" smtClean="0">
                <a:latin typeface="Corbel" panose="020B0503020204020204" pitchFamily="34" charset="0"/>
              </a:rPr>
              <a:t>Ihre</a:t>
            </a:r>
            <a:r>
              <a:rPr lang="en-US" b="1" dirty="0" smtClean="0">
                <a:latin typeface="Corbel" panose="020B0503020204020204" pitchFamily="34" charset="0"/>
              </a:rPr>
              <a:t> </a:t>
            </a:r>
            <a:r>
              <a:rPr lang="en-US" b="1" dirty="0" err="1" smtClean="0">
                <a:latin typeface="Corbel" panose="020B0503020204020204" pitchFamily="34" charset="0"/>
              </a:rPr>
              <a:t>Zielgruppe</a:t>
            </a:r>
            <a:r>
              <a:rPr lang="en-US" b="1" dirty="0" smtClean="0">
                <a:latin typeface="Corbel" panose="020B0503020204020204" pitchFamily="34" charset="0"/>
              </a:rPr>
              <a:t> </a:t>
            </a:r>
            <a:r>
              <a:rPr lang="en-US" b="1" dirty="0" err="1" smtClean="0">
                <a:latin typeface="Corbel" panose="020B0503020204020204" pitchFamily="34" charset="0"/>
              </a:rPr>
              <a:t>aus</a:t>
            </a:r>
            <a:r>
              <a:rPr lang="en-US" b="1" dirty="0" smtClean="0">
                <a:latin typeface="Corbel" panose="020B0503020204020204" pitchFamily="34" charset="0"/>
              </a:rPr>
              <a:t> 1 Person </a:t>
            </a:r>
            <a:r>
              <a:rPr lang="en-US" b="1" dirty="0" err="1" smtClean="0">
                <a:latin typeface="Corbel" panose="020B0503020204020204" pitchFamily="34" charset="0"/>
              </a:rPr>
              <a:t>bestünde</a:t>
            </a:r>
            <a:r>
              <a:rPr lang="en-US" b="1" dirty="0" smtClean="0">
                <a:latin typeface="Corbel" panose="020B0503020204020204" pitchFamily="34" charset="0"/>
              </a:rPr>
              <a:t>…</a:t>
            </a:r>
            <a:endParaRPr lang="en-US" b="1" dirty="0">
              <a:latin typeface="Corbel" panose="020B0503020204020204" pitchFamily="34" charset="0"/>
            </a:endParaRPr>
          </a:p>
          <a:p>
            <a:pPr marL="0" indent="0" algn="ctr">
              <a:buNone/>
            </a:pPr>
            <a:r>
              <a:rPr lang="en-US" b="1" dirty="0" err="1" smtClean="0">
                <a:latin typeface="Corbel" panose="020B0503020204020204" pitchFamily="34" charset="0"/>
              </a:rPr>
              <a:t>Diskutieren</a:t>
            </a:r>
            <a:r>
              <a:rPr lang="en-US" b="1" dirty="0" smtClean="0">
                <a:latin typeface="Corbel" panose="020B0503020204020204" pitchFamily="34" charset="0"/>
              </a:rPr>
              <a:t> </a:t>
            </a:r>
            <a:r>
              <a:rPr lang="en-US" b="1" dirty="0" err="1" smtClean="0">
                <a:latin typeface="Corbel" panose="020B0503020204020204" pitchFamily="34" charset="0"/>
              </a:rPr>
              <a:t>Sie</a:t>
            </a:r>
            <a:r>
              <a:rPr lang="en-US" b="1" dirty="0" smtClean="0">
                <a:latin typeface="Corbel" panose="020B0503020204020204" pitchFamily="34" charset="0"/>
              </a:rPr>
              <a:t> </a:t>
            </a:r>
            <a:r>
              <a:rPr lang="en-US" b="1" dirty="0" err="1" smtClean="0">
                <a:latin typeface="Corbel" panose="020B0503020204020204" pitchFamily="34" charset="0"/>
              </a:rPr>
              <a:t>über</a:t>
            </a:r>
            <a:r>
              <a:rPr lang="en-US" b="1" dirty="0" smtClean="0">
                <a:latin typeface="Corbel" panose="020B0503020204020204" pitchFamily="34" charset="0"/>
              </a:rPr>
              <a:t> </a:t>
            </a:r>
            <a:r>
              <a:rPr lang="en-US" b="1" dirty="0" err="1" smtClean="0">
                <a:latin typeface="Corbel" panose="020B0503020204020204" pitchFamily="34" charset="0"/>
              </a:rPr>
              <a:t>ihre</a:t>
            </a:r>
            <a:r>
              <a:rPr lang="en-US" b="1" dirty="0" smtClean="0">
                <a:latin typeface="Corbel" panose="020B0503020204020204" pitchFamily="34" charset="0"/>
              </a:rPr>
              <a:t>/ seine </a:t>
            </a:r>
            <a:r>
              <a:rPr lang="en-US" b="1" dirty="0" err="1" smtClean="0">
                <a:latin typeface="Corbel" panose="020B0503020204020204" pitchFamily="34" charset="0"/>
              </a:rPr>
              <a:t>Merkmale</a:t>
            </a:r>
            <a:endParaRPr lang="en-US" b="1" dirty="0">
              <a:latin typeface="Corbel" panose="020B0503020204020204" pitchFamily="34" charset="0"/>
            </a:endParaRPr>
          </a:p>
          <a:p>
            <a:pPr marL="0" indent="0" algn="ctr">
              <a:buNone/>
            </a:pPr>
            <a:r>
              <a:rPr lang="en-US" b="1" dirty="0" err="1" smtClean="0">
                <a:latin typeface="Corbel" panose="020B0503020204020204" pitchFamily="34" charset="0"/>
              </a:rPr>
              <a:t>Definieren</a:t>
            </a:r>
            <a:r>
              <a:rPr lang="en-US" b="1" dirty="0" smtClean="0">
                <a:latin typeface="Corbel" panose="020B0503020204020204" pitchFamily="34" charset="0"/>
              </a:rPr>
              <a:t> </a:t>
            </a:r>
            <a:r>
              <a:rPr lang="en-US" b="1" dirty="0" err="1" smtClean="0">
                <a:latin typeface="Corbel" panose="020B0503020204020204" pitchFamily="34" charset="0"/>
              </a:rPr>
              <a:t>Sie</a:t>
            </a:r>
            <a:r>
              <a:rPr lang="en-US" b="1" dirty="0" smtClean="0">
                <a:latin typeface="Corbel" panose="020B0503020204020204" pitchFamily="34" charset="0"/>
              </a:rPr>
              <a:t> </a:t>
            </a:r>
            <a:r>
              <a:rPr lang="en-US" b="1" dirty="0" err="1" smtClean="0">
                <a:latin typeface="Corbel" panose="020B0503020204020204" pitchFamily="34" charset="0"/>
              </a:rPr>
              <a:t>eine</a:t>
            </a:r>
            <a:r>
              <a:rPr lang="en-US" b="1" dirty="0" smtClean="0">
                <a:latin typeface="Corbel" panose="020B0503020204020204" pitchFamily="34" charset="0"/>
              </a:rPr>
              <a:t> </a:t>
            </a:r>
            <a:r>
              <a:rPr lang="en-US" b="1" dirty="0" err="1" smtClean="0">
                <a:latin typeface="Corbel" panose="020B0503020204020204" pitchFamily="34" charset="0"/>
              </a:rPr>
              <a:t>Zielgruppenfrage</a:t>
            </a:r>
            <a:endParaRPr lang="en-US" b="1" dirty="0">
              <a:latin typeface="Corbel" panose="020B0503020204020204" pitchFamily="34" charset="0"/>
            </a:endParaRPr>
          </a:p>
          <a:p>
            <a:pPr marL="0" indent="0" algn="ctr">
              <a:buNone/>
            </a:pPr>
            <a:r>
              <a:rPr lang="en-US" dirty="0">
                <a:latin typeface="Corbel" panose="020B0503020204020204" pitchFamily="34" charset="0"/>
              </a:rPr>
              <a:t>20 </a:t>
            </a:r>
            <a:r>
              <a:rPr lang="en-US" dirty="0" smtClean="0">
                <a:latin typeface="Corbel" panose="020B0503020204020204" pitchFamily="34" charset="0"/>
              </a:rPr>
              <a:t>Min. </a:t>
            </a:r>
            <a:endParaRPr lang="en-US"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grpSp>
        <p:nvGrpSpPr>
          <p:cNvPr id="8" name="Groep 7"/>
          <p:cNvGrpSpPr/>
          <p:nvPr/>
        </p:nvGrpSpPr>
        <p:grpSpPr>
          <a:xfrm>
            <a:off x="7034778" y="173418"/>
            <a:ext cx="5020995" cy="6589986"/>
            <a:chOff x="7034778" y="173418"/>
            <a:chExt cx="5020995" cy="6589986"/>
          </a:xfrm>
        </p:grpSpPr>
        <p:pic>
          <p:nvPicPr>
            <p:cNvPr id="5" name="Afbeelding 4" descr="http://2.bp.blogspot.com/-YKVEK_YWqGM/TkmI0mkw6nI/AAAAAAAAFi8/bIS6zgff1iw/s400/coloring_book_page_jpg_468x609_q85.jpg"/>
            <p:cNvPicPr/>
            <p:nvPr/>
          </p:nvPicPr>
          <p:blipFill>
            <a:blip r:embed="rId4">
              <a:extLst>
                <a:ext uri="{28A0092B-C50C-407E-A947-70E740481C1C}">
                  <a14:useLocalDpi xmlns:a14="http://schemas.microsoft.com/office/drawing/2010/main" xmlns="" val="0"/>
                </a:ext>
              </a:extLst>
            </a:blip>
            <a:srcRect/>
            <a:stretch>
              <a:fillRect/>
            </a:stretch>
          </p:blipFill>
          <p:spPr bwMode="auto">
            <a:xfrm rot="5400000">
              <a:off x="6250283" y="957913"/>
              <a:ext cx="6589986" cy="5020995"/>
            </a:xfrm>
            <a:prstGeom prst="rect">
              <a:avLst/>
            </a:prstGeom>
            <a:noFill/>
            <a:ln>
              <a:noFill/>
            </a:ln>
          </p:spPr>
        </p:pic>
        <p:sp>
          <p:nvSpPr>
            <p:cNvPr id="7" name="Tekstvak 6"/>
            <p:cNvSpPr txBox="1"/>
            <p:nvPr/>
          </p:nvSpPr>
          <p:spPr>
            <a:xfrm>
              <a:off x="8754351" y="2506717"/>
              <a:ext cx="1398643" cy="1446550"/>
            </a:xfrm>
            <a:prstGeom prst="rect">
              <a:avLst/>
            </a:prstGeom>
            <a:solidFill>
              <a:schemeClr val="bg1"/>
            </a:solidFill>
          </p:spPr>
          <p:txBody>
            <a:bodyPr wrap="square" rtlCol="0">
              <a:spAutoFit/>
            </a:bodyPr>
            <a:lstStyle/>
            <a:p>
              <a:pPr algn="ctr"/>
              <a:r>
                <a:rPr lang="en-US" sz="8800" b="1"/>
                <a:t>?</a:t>
              </a:r>
              <a:endParaRPr lang="nl-NL" sz="8800" b="1"/>
            </a:p>
          </p:txBody>
        </p:sp>
      </p:grpSp>
      <p:cxnSp>
        <p:nvCxnSpPr>
          <p:cNvPr id="9" name="Rechte verbindingslijn met pijl 8"/>
          <p:cNvCxnSpPr/>
          <p:nvPr/>
        </p:nvCxnSpPr>
        <p:spPr>
          <a:xfrm flipV="1">
            <a:off x="7922525" y="1569493"/>
            <a:ext cx="914400" cy="12282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kstvak 9"/>
          <p:cNvSpPr txBox="1"/>
          <p:nvPr/>
        </p:nvSpPr>
        <p:spPr>
          <a:xfrm>
            <a:off x="6967181" y="1064523"/>
            <a:ext cx="1473958" cy="1077218"/>
          </a:xfrm>
          <a:prstGeom prst="rect">
            <a:avLst/>
          </a:prstGeom>
          <a:noFill/>
        </p:spPr>
        <p:txBody>
          <a:bodyPr wrap="square" rtlCol="0">
            <a:spAutoFit/>
          </a:bodyPr>
          <a:lstStyle/>
          <a:p>
            <a:pPr algn="ctr"/>
            <a:r>
              <a:rPr lang="en-US" sz="3200" b="1" smtClean="0">
                <a:solidFill>
                  <a:srgbClr val="FF0000"/>
                </a:solidFill>
              </a:rPr>
              <a:t>Wer bis du?</a:t>
            </a:r>
            <a:endParaRPr lang="nl-NL" sz="3200" b="1">
              <a:solidFill>
                <a:srgbClr val="FF0000"/>
              </a:solidFill>
            </a:endParaRPr>
          </a:p>
        </p:txBody>
      </p:sp>
    </p:spTree>
    <p:extLst>
      <p:ext uri="{BB962C8B-B14F-4D97-AF65-F5344CB8AC3E}">
        <p14:creationId xmlns:p14="http://schemas.microsoft.com/office/powerpoint/2010/main" xmlns="" val="1704712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22868" y="2048932"/>
            <a:ext cx="6815666" cy="2599881"/>
          </a:xfrm>
        </p:spPr>
        <p:txBody>
          <a:bodyPr>
            <a:normAutofit/>
          </a:bodyPr>
          <a:lstStyle/>
          <a:p>
            <a:pPr marL="0" indent="0" algn="ctr"/>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Kampagnen dienen immer der Verhaltensänderung</a:t>
            </a:r>
            <a:endParaRPr lang="en-U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1" name="Groep 10"/>
          <p:cNvGrpSpPr/>
          <p:nvPr/>
        </p:nvGrpSpPr>
        <p:grpSpPr>
          <a:xfrm>
            <a:off x="9257166" y="165100"/>
            <a:ext cx="2808515" cy="6600745"/>
            <a:chOff x="9257166" y="165100"/>
            <a:chExt cx="2808515" cy="6600745"/>
          </a:xfrm>
        </p:grpSpPr>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a:t>A </a:t>
              </a:r>
              <a:r>
                <a:rPr lang="en-US" sz="2400"/>
                <a:t>Audience</a:t>
              </a:r>
              <a:endParaRPr lang="nl-NL"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a:solidFill>
                    <a:prstClr val="black"/>
                  </a:solidFill>
                </a:rPr>
                <a:t>A </a:t>
              </a:r>
              <a:r>
                <a:rPr lang="en-US" sz="2400">
                  <a:solidFill>
                    <a:prstClr val="black"/>
                  </a:solidFill>
                </a:rPr>
                <a:t>Action</a:t>
              </a:r>
              <a:r>
                <a:rPr lang="en-US" sz="2000">
                  <a:solidFill>
                    <a:prstClr val="black"/>
                  </a:solidFill>
                </a:rPr>
                <a:t> </a:t>
              </a:r>
              <a:endParaRPr lang="nl-NL"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a:solidFill>
                    <a:prstClr val="black"/>
                  </a:solidFill>
                </a:rPr>
                <a:t>M </a:t>
              </a:r>
              <a:r>
                <a:rPr lang="en-US" sz="2400">
                  <a:solidFill>
                    <a:prstClr val="black"/>
                  </a:solidFill>
                </a:rPr>
                <a:t>Media</a:t>
              </a:r>
              <a:r>
                <a:rPr lang="en-US" sz="2000">
                  <a:solidFill>
                    <a:prstClr val="black"/>
                  </a:solidFill>
                </a:rPr>
                <a:t> </a:t>
              </a:r>
              <a:endParaRPr lang="nl-NL" sz="2000"/>
            </a:p>
          </p:txBody>
        </p:sp>
        <p:sp>
          <p:nvSpPr>
            <p:cNvPr id="23" name="Tekstvak 22"/>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a:t>M </a:t>
              </a:r>
              <a:r>
                <a:rPr lang="en-US" sz="2400"/>
                <a:t>Messenger</a:t>
              </a:r>
              <a:endParaRPr lang="nl-NL" sz="2000"/>
            </a:p>
          </p:txBody>
        </p:sp>
        <p:sp>
          <p:nvSpPr>
            <p:cNvPr id="24" name="Tekstvak 23"/>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a:t>M </a:t>
              </a:r>
              <a:r>
                <a:rPr lang="en-US" sz="2400"/>
                <a:t>Message</a:t>
              </a:r>
              <a:endParaRPr lang="nl-NL" sz="2000"/>
            </a:p>
          </p:txBody>
        </p:sp>
        <p:sp>
          <p:nvSpPr>
            <p:cNvPr id="25" name="Tekstvak 24"/>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a:t>G </a:t>
              </a:r>
              <a:r>
                <a:rPr lang="en-US" sz="2400"/>
                <a:t>Goal</a:t>
              </a:r>
              <a:endParaRPr lang="nl-NL" sz="2000"/>
            </a:p>
          </p:txBody>
        </p:sp>
      </p:grpSp>
      <p:sp>
        <p:nvSpPr>
          <p:cNvPr id="6" name="Boog 5"/>
          <p:cNvSpPr/>
          <p:nvPr/>
        </p:nvSpPr>
        <p:spPr>
          <a:xfrm rot="13715288">
            <a:off x="7765758" y="4162004"/>
            <a:ext cx="2632645" cy="2022017"/>
          </a:xfrm>
          <a:prstGeom prst="arc">
            <a:avLst>
              <a:gd name="adj1" fmla="val 12895540"/>
              <a:gd name="adj2" fmla="val 0"/>
            </a:avLst>
          </a:prstGeom>
          <a:ln w="571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7" name="Linkeraccolade 16"/>
          <p:cNvSpPr/>
          <p:nvPr/>
        </p:nvSpPr>
        <p:spPr>
          <a:xfrm>
            <a:off x="8906996" y="2770236"/>
            <a:ext cx="539576" cy="2602564"/>
          </a:xfrm>
          <a:prstGeom prst="leftBrace">
            <a:avLst>
              <a:gd name="adj1" fmla="val 43548"/>
              <a:gd name="adj2" fmla="val 51709"/>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xmlns="" val="424588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r>
              <a:rPr lang="en-US" sz="3600" b="1" smtClean="0">
                <a:solidFill>
                  <a:srgbClr val="002060"/>
                </a:solidFill>
                <a:latin typeface="Verdana" panose="020B0604030504040204" pitchFamily="34" charset="0"/>
                <a:ea typeface="Verdana" panose="020B0604030504040204" pitchFamily="34" charset="0"/>
                <a:cs typeface="Verdana" panose="020B0604030504040204" pitchFamily="34" charset="0"/>
              </a:rPr>
              <a:t>Wie werden Sie eine Verhaltenänderung herbeiführen?</a:t>
            </a:r>
            <a:endParaRPr lang="nl-N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ijdelijke aanduiding voor inhoud 7"/>
          <p:cNvSpPr>
            <a:spLocks noGrp="1"/>
          </p:cNvSpPr>
          <p:nvPr>
            <p:ph idx="1"/>
          </p:nvPr>
        </p:nvSpPr>
        <p:spPr/>
        <p:txBody>
          <a:bodyPr>
            <a:normAutofit/>
          </a:bodyPr>
          <a:lstStyle/>
          <a:p>
            <a:pPr marL="0" indent="0" algn="ctr">
              <a:buNone/>
            </a:pPr>
            <a:endParaRPr lang="en-US" b="1" dirty="0">
              <a:latin typeface="Corbel" panose="020B0503020204020204" pitchFamily="34" charset="0"/>
            </a:endParaRPr>
          </a:p>
          <a:p>
            <a:pPr marL="0" indent="0" algn="ctr">
              <a:buNone/>
            </a:pPr>
            <a:r>
              <a:rPr lang="en-US" b="1" dirty="0" smtClean="0">
                <a:latin typeface="Corbel" panose="020B0503020204020204" pitchFamily="34" charset="0"/>
              </a:rPr>
              <a:t>Mach’s </a:t>
            </a:r>
            <a:r>
              <a:rPr lang="en-US" b="1" dirty="0" err="1" smtClean="0">
                <a:latin typeface="Corbel" panose="020B0503020204020204" pitchFamily="34" charset="0"/>
              </a:rPr>
              <a:t>einfach</a:t>
            </a:r>
            <a:endParaRPr lang="en-US" b="1" dirty="0">
              <a:latin typeface="Corbel" panose="020B0503020204020204" pitchFamily="34" charset="0"/>
            </a:endParaRPr>
          </a:p>
          <a:p>
            <a:pPr marL="0" lvl="0" indent="0" algn="ctr">
              <a:buNone/>
            </a:pPr>
            <a:r>
              <a:rPr lang="en-US" b="1" dirty="0" smtClean="0">
                <a:latin typeface="Corbel" panose="020B0503020204020204" pitchFamily="34" charset="0"/>
              </a:rPr>
              <a:t>Mach’s </a:t>
            </a:r>
            <a:r>
              <a:rPr lang="en-US" b="1" dirty="0" err="1" smtClean="0">
                <a:latin typeface="Corbel" panose="020B0503020204020204" pitchFamily="34" charset="0"/>
              </a:rPr>
              <a:t>gesellig</a:t>
            </a:r>
            <a:endParaRPr lang="en-US" b="1" dirty="0">
              <a:latin typeface="Corbel" panose="020B0503020204020204" pitchFamily="34" charset="0"/>
            </a:endParaRPr>
          </a:p>
          <a:p>
            <a:pPr marL="0" lvl="0" indent="0" algn="ctr">
              <a:buNone/>
            </a:pPr>
            <a:r>
              <a:rPr lang="en-US" b="1" dirty="0" smtClean="0">
                <a:latin typeface="Corbel" panose="020B0503020204020204" pitchFamily="34" charset="0"/>
              </a:rPr>
              <a:t>Mach’s cool</a:t>
            </a:r>
            <a:endParaRPr lang="en-US" b="1" dirty="0">
              <a:latin typeface="Corbel" panose="020B0503020204020204" pitchFamily="34" charset="0"/>
            </a:endParaRPr>
          </a:p>
          <a:p>
            <a:pPr marL="0" lvl="0" indent="0" algn="ctr">
              <a:buNone/>
            </a:pPr>
            <a:r>
              <a:rPr lang="en-US" b="1" dirty="0" smtClean="0">
                <a:latin typeface="Corbel" panose="020B0503020204020204" pitchFamily="34" charset="0"/>
              </a:rPr>
              <a:t>Mach’s </a:t>
            </a:r>
            <a:r>
              <a:rPr lang="en-US" b="1" dirty="0" err="1" smtClean="0">
                <a:latin typeface="Corbel" panose="020B0503020204020204" pitchFamily="34" charset="0"/>
              </a:rPr>
              <a:t>zeitkritisch</a:t>
            </a:r>
            <a:endParaRPr lang="en-US" b="1" dirty="0">
              <a:latin typeface="Corbel" panose="020B0503020204020204" pitchFamily="34" charset="0"/>
            </a:endParaRPr>
          </a:p>
          <a:p>
            <a:pPr marL="0" indent="0" algn="ctr">
              <a:buNone/>
            </a:pPr>
            <a:endParaRPr lang="en-US" sz="1400"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7621479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al 2"/>
          <p:cNvSpPr/>
          <p:nvPr/>
        </p:nvSpPr>
        <p:spPr>
          <a:xfrm>
            <a:off x="1524000" y="2679700"/>
            <a:ext cx="5981700" cy="269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Welche Botschaft haben Sie?</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4" name="Groep 3"/>
          <p:cNvGrpSpPr/>
          <p:nvPr/>
        </p:nvGrpSpPr>
        <p:grpSpPr>
          <a:xfrm>
            <a:off x="9257166" y="165100"/>
            <a:ext cx="2808515" cy="6600745"/>
            <a:chOff x="9257166" y="165100"/>
            <a:chExt cx="2808515" cy="6600745"/>
          </a:xfrm>
        </p:grpSpPr>
        <p:sp>
          <p:nvSpPr>
            <p:cNvPr id="5" name="Rechthoek 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a:t>A </a:t>
              </a:r>
              <a:r>
                <a:rPr lang="en-US" sz="2400"/>
                <a:t>Audience</a:t>
              </a:r>
              <a:endParaRPr lang="nl-NL" sz="2000"/>
            </a:p>
          </p:txBody>
        </p:sp>
        <p:sp>
          <p:nvSpPr>
            <p:cNvPr id="7" name="Tekstvak 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a:solidFill>
                    <a:prstClr val="black"/>
                  </a:solidFill>
                </a:rPr>
                <a:t>A </a:t>
              </a:r>
              <a:r>
                <a:rPr lang="en-US" sz="2400">
                  <a:solidFill>
                    <a:prstClr val="black"/>
                  </a:solidFill>
                </a:rPr>
                <a:t>Action</a:t>
              </a:r>
              <a:r>
                <a:rPr lang="en-US" sz="2000">
                  <a:solidFill>
                    <a:prstClr val="black"/>
                  </a:solidFill>
                </a:rPr>
                <a:t> </a:t>
              </a:r>
              <a:endParaRPr lang="nl-NL" sz="2000"/>
            </a:p>
          </p:txBody>
        </p:sp>
        <p:sp>
          <p:nvSpPr>
            <p:cNvPr id="8" name="Tekstvak 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a:solidFill>
                    <a:prstClr val="black"/>
                  </a:solidFill>
                </a:rPr>
                <a:t>M </a:t>
              </a:r>
              <a:r>
                <a:rPr lang="en-US" sz="2400">
                  <a:solidFill>
                    <a:prstClr val="black"/>
                  </a:solidFill>
                </a:rPr>
                <a:t>Media</a:t>
              </a:r>
              <a:r>
                <a:rPr lang="en-US" sz="2000">
                  <a:solidFill>
                    <a:prstClr val="black"/>
                  </a:solidFill>
                </a:rPr>
                <a:t> </a:t>
              </a:r>
              <a:endParaRPr lang="nl-NL" sz="2000"/>
            </a:p>
          </p:txBody>
        </p:sp>
        <p:sp>
          <p:nvSpPr>
            <p:cNvPr id="9" name="Tekstvak 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a:t>M </a:t>
              </a:r>
              <a:r>
                <a:rPr lang="en-US" sz="2400"/>
                <a:t>Messenger</a:t>
              </a:r>
              <a:endParaRPr lang="nl-NL" sz="2000"/>
            </a:p>
          </p:txBody>
        </p:sp>
        <p:sp>
          <p:nvSpPr>
            <p:cNvPr id="10" name="Tekstvak 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a:t>M </a:t>
              </a:r>
              <a:r>
                <a:rPr lang="en-US" sz="2400"/>
                <a:t>Message</a:t>
              </a:r>
              <a:endParaRPr lang="nl-NL"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a:t>G </a:t>
              </a:r>
              <a:r>
                <a:rPr lang="en-US" sz="2400"/>
                <a:t>Goal</a:t>
              </a:r>
              <a:endParaRPr lang="nl-NL" sz="2000"/>
            </a:p>
          </p:txBody>
        </p:sp>
      </p:grpSp>
      <p:sp>
        <p:nvSpPr>
          <p:cNvPr id="12" name="Ovaal 11"/>
          <p:cNvSpPr/>
          <p:nvPr/>
        </p:nvSpPr>
        <p:spPr>
          <a:xfrm>
            <a:off x="8826500" y="21463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le toelichting 12"/>
          <p:cNvSpPr/>
          <p:nvPr/>
        </p:nvSpPr>
        <p:spPr>
          <a:xfrm>
            <a:off x="532263" y="1658042"/>
            <a:ext cx="5142931" cy="2308325"/>
          </a:xfrm>
          <a:prstGeom prst="wedgeEllipseCallout">
            <a:avLst>
              <a:gd name="adj1" fmla="val -58785"/>
              <a:gd name="adj2" fmla="val 59753"/>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smtClean="0">
                <a:solidFill>
                  <a:schemeClr val="accent1">
                    <a:lumMod val="50000"/>
                  </a:schemeClr>
                </a:solidFill>
                <a:latin typeface="Comic Sans MS" panose="030F0702030302020204" pitchFamily="66" charset="0"/>
              </a:rPr>
              <a:t>Nenn mir deine Botschaft…</a:t>
            </a:r>
            <a:endParaRPr lang="nl-NL" sz="4400" b="1" i="1">
              <a:solidFill>
                <a:schemeClr val="accent1">
                  <a:lumMod val="50000"/>
                </a:schemeClr>
              </a:solidFill>
              <a:latin typeface="Comic Sans MS" panose="030F0702030302020204" pitchFamily="66" charset="0"/>
            </a:endParaRPr>
          </a:p>
        </p:txBody>
      </p:sp>
      <p:sp>
        <p:nvSpPr>
          <p:cNvPr id="14" name="Ovale toelichting 13"/>
          <p:cNvSpPr/>
          <p:nvPr/>
        </p:nvSpPr>
        <p:spPr>
          <a:xfrm>
            <a:off x="3509746" y="3687428"/>
            <a:ext cx="5142931" cy="2308325"/>
          </a:xfrm>
          <a:prstGeom prst="wedgeEllipseCallout">
            <a:avLst>
              <a:gd name="adj1" fmla="val 54167"/>
              <a:gd name="adj2" fmla="val 68680"/>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5400" b="1" i="1">
              <a:solidFill>
                <a:schemeClr val="accent1">
                  <a:lumMod val="50000"/>
                </a:schemeClr>
              </a:solidFill>
            </a:endParaRPr>
          </a:p>
        </p:txBody>
      </p:sp>
      <p:sp>
        <p:nvSpPr>
          <p:cNvPr id="15" name="Tekstvak 14"/>
          <p:cNvSpPr txBox="1"/>
          <p:nvPr/>
        </p:nvSpPr>
        <p:spPr>
          <a:xfrm>
            <a:off x="4105072" y="4114625"/>
            <a:ext cx="4012637" cy="1446550"/>
          </a:xfrm>
          <a:prstGeom prst="rect">
            <a:avLst/>
          </a:prstGeom>
          <a:noFill/>
        </p:spPr>
        <p:txBody>
          <a:bodyPr wrap="none" rtlCol="0">
            <a:spAutoFit/>
          </a:bodyPr>
          <a:lstStyle/>
          <a:p>
            <a:pPr algn="ctr"/>
            <a:r>
              <a:rPr lang="en-US" sz="4400" b="1" i="1" smtClean="0">
                <a:solidFill>
                  <a:schemeClr val="accent1">
                    <a:lumMod val="50000"/>
                  </a:schemeClr>
                </a:solidFill>
                <a:latin typeface="Comic Sans MS" panose="030F0702030302020204" pitchFamily="66" charset="0"/>
              </a:rPr>
              <a:t>… positiv </a:t>
            </a:r>
            <a:endParaRPr lang="en-US" sz="4400" b="1" i="1">
              <a:solidFill>
                <a:schemeClr val="accent1">
                  <a:lumMod val="50000"/>
                </a:schemeClr>
              </a:solidFill>
              <a:latin typeface="Comic Sans MS" panose="030F0702030302020204" pitchFamily="66" charset="0"/>
            </a:endParaRPr>
          </a:p>
          <a:p>
            <a:pPr algn="ctr"/>
            <a:r>
              <a:rPr lang="en-US" sz="4400" b="1" i="1" smtClean="0">
                <a:solidFill>
                  <a:schemeClr val="accent1">
                    <a:lumMod val="50000"/>
                  </a:schemeClr>
                </a:solidFill>
                <a:latin typeface="Comic Sans MS" panose="030F0702030302020204" pitchFamily="66" charset="0"/>
              </a:rPr>
              <a:t>oder kritisch?</a:t>
            </a:r>
            <a:endParaRPr lang="nl-NL" sz="4400" b="1" i="1">
              <a:solidFill>
                <a:schemeClr val="accent1">
                  <a:lumMod val="50000"/>
                </a:schemeClr>
              </a:solidFill>
              <a:latin typeface="Comic Sans MS" panose="030F0702030302020204" pitchFamily="66" charset="0"/>
            </a:endParaRPr>
          </a:p>
        </p:txBody>
      </p:sp>
    </p:spTree>
    <p:extLst>
      <p:ext uri="{BB962C8B-B14F-4D97-AF65-F5344CB8AC3E}">
        <p14:creationId xmlns:p14="http://schemas.microsoft.com/office/powerpoint/2010/main" xmlns="" val="19996450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bovethecrowd.com/wp-content/uploads/2014/01/bubbles-water-transparent-design.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17107" b="6374"/>
          <a:stretch/>
        </p:blipFill>
        <p:spPr bwMode="auto">
          <a:xfrm>
            <a:off x="8907" y="-1"/>
            <a:ext cx="12315019" cy="706755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el 1"/>
          <p:cNvSpPr>
            <a:spLocks noGrp="1"/>
          </p:cNvSpPr>
          <p:nvPr>
            <p:ph type="title"/>
          </p:nvPr>
        </p:nvSpPr>
        <p:spPr>
          <a:xfrm>
            <a:off x="742950" y="2037775"/>
            <a:ext cx="10515600" cy="1325563"/>
          </a:xfrm>
          <a:solidFill>
            <a:schemeClr val="bg1"/>
          </a:solidFill>
        </p:spPr>
        <p:txBody>
          <a:bodyPr>
            <a:normAutofit/>
          </a:bodyPr>
          <a:lstStyle/>
          <a:p>
            <a:pPr algn="ctr"/>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Hallraum oder Blaseneffekte</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4">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9986301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Wer ist der Überbringer der Botschaft?</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normAutofit/>
          </a:bodyPr>
          <a:lstStyle/>
          <a:p>
            <a:pPr marL="0" indent="0" algn="ctr">
              <a:buNone/>
            </a:pPr>
            <a:endParaRPr lang="de-DE" dirty="0" smtClean="0">
              <a:latin typeface="Corbel" panose="020B0503020204020204" pitchFamily="34" charset="0"/>
            </a:endParaRPr>
          </a:p>
          <a:p>
            <a:pPr marL="0" indent="0" algn="ctr">
              <a:buNone/>
            </a:pPr>
            <a:r>
              <a:rPr lang="de-DE" dirty="0" smtClean="0">
                <a:latin typeface="Corbel" panose="020B0503020204020204" pitchFamily="34" charset="0"/>
              </a:rPr>
              <a:t>Diskussion im Plenum</a:t>
            </a:r>
          </a:p>
          <a:p>
            <a:pPr marL="0" indent="0" algn="ctr">
              <a:buNone/>
            </a:pPr>
            <a:r>
              <a:rPr lang="de-DE" b="1" dirty="0" smtClean="0">
                <a:latin typeface="Corbel" panose="020B0503020204020204" pitchFamily="34" charset="0"/>
              </a:rPr>
              <a:t>Sind in den folgenden Beispielen die Botschaft und der Überbringer …</a:t>
            </a:r>
          </a:p>
          <a:p>
            <a:pPr marL="0" indent="0" algn="ctr">
              <a:buNone/>
            </a:pPr>
            <a:endParaRPr lang="de-DE" b="1" dirty="0" smtClean="0">
              <a:latin typeface="Corbel" panose="020B0503020204020204" pitchFamily="34" charset="0"/>
            </a:endParaRPr>
          </a:p>
          <a:p>
            <a:pPr marL="0" indent="0" algn="ctr">
              <a:buNone/>
            </a:pPr>
            <a:r>
              <a:rPr lang="de-DE" b="1" dirty="0" smtClean="0">
                <a:latin typeface="Corbel" panose="020B0503020204020204" pitchFamily="34" charset="0"/>
              </a:rPr>
              <a:t>… glaubwürdig, konsistent, </a:t>
            </a:r>
          </a:p>
          <a:p>
            <a:pPr marL="0" indent="0" algn="ctr">
              <a:buNone/>
            </a:pPr>
            <a:r>
              <a:rPr lang="de-DE" b="1" dirty="0" smtClean="0">
                <a:latin typeface="Corbel" panose="020B0503020204020204" pitchFamily="34" charset="0"/>
              </a:rPr>
              <a:t>überzeugend, kohärent?</a:t>
            </a:r>
          </a:p>
          <a:p>
            <a:pPr marL="0" indent="0" algn="ctr">
              <a:buNone/>
            </a:pPr>
            <a:endParaRPr lang="de-DE"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grpSp>
        <p:nvGrpSpPr>
          <p:cNvPr id="14" name="Groep 13"/>
          <p:cNvGrpSpPr/>
          <p:nvPr/>
        </p:nvGrpSpPr>
        <p:grpSpPr>
          <a:xfrm>
            <a:off x="9257166" y="165100"/>
            <a:ext cx="2808515" cy="6600745"/>
            <a:chOff x="9257166" y="165100"/>
            <a:chExt cx="2808515" cy="6600745"/>
          </a:xfrm>
        </p:grpSpPr>
        <p:sp>
          <p:nvSpPr>
            <p:cNvPr id="15" name="Rechthoek 1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a:t>A </a:t>
              </a:r>
              <a:r>
                <a:rPr lang="en-US" sz="2400"/>
                <a:t>Audience</a:t>
              </a:r>
              <a:endParaRPr lang="nl-NL" sz="2000"/>
            </a:p>
          </p:txBody>
        </p:sp>
        <p:sp>
          <p:nvSpPr>
            <p:cNvPr id="17" name="Tekstvak 1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a:solidFill>
                    <a:prstClr val="black"/>
                  </a:solidFill>
                </a:rPr>
                <a:t>A </a:t>
              </a:r>
              <a:r>
                <a:rPr lang="en-US" sz="2400">
                  <a:solidFill>
                    <a:prstClr val="black"/>
                  </a:solidFill>
                </a:rPr>
                <a:t>Action</a:t>
              </a:r>
              <a:r>
                <a:rPr lang="en-US" sz="2000">
                  <a:solidFill>
                    <a:prstClr val="black"/>
                  </a:solidFill>
                </a:rPr>
                <a:t> </a:t>
              </a:r>
              <a:endParaRPr lang="nl-NL" sz="2000"/>
            </a:p>
          </p:txBody>
        </p:sp>
        <p:sp>
          <p:nvSpPr>
            <p:cNvPr id="18" name="Tekstvak 1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a:solidFill>
                    <a:prstClr val="black"/>
                  </a:solidFill>
                </a:rPr>
                <a:t>M </a:t>
              </a:r>
              <a:r>
                <a:rPr lang="en-US" sz="2400">
                  <a:solidFill>
                    <a:prstClr val="black"/>
                  </a:solidFill>
                </a:rPr>
                <a:t>Media</a:t>
              </a:r>
              <a:r>
                <a:rPr lang="en-US" sz="2000">
                  <a:solidFill>
                    <a:prstClr val="black"/>
                  </a:solidFill>
                </a:rPr>
                <a:t> </a:t>
              </a:r>
              <a:endParaRPr lang="nl-NL" sz="2000"/>
            </a:p>
          </p:txBody>
        </p:sp>
        <p:sp>
          <p:nvSpPr>
            <p:cNvPr id="19" name="Tekstvak 1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a:t>M </a:t>
              </a:r>
              <a:r>
                <a:rPr lang="en-US" sz="2400"/>
                <a:t>Messenger</a:t>
              </a:r>
              <a:endParaRPr lang="nl-NL" sz="2000"/>
            </a:p>
          </p:txBody>
        </p:sp>
        <p:sp>
          <p:nvSpPr>
            <p:cNvPr id="20" name="Tekstvak 1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a:t>M </a:t>
              </a:r>
              <a:r>
                <a:rPr lang="en-US" sz="2400"/>
                <a:t>Message</a:t>
              </a:r>
              <a:endParaRPr lang="nl-NL" sz="2000"/>
            </a:p>
          </p:txBody>
        </p:sp>
        <p:sp>
          <p:nvSpPr>
            <p:cNvPr id="21" name="Tekstvak 2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a:t>G </a:t>
              </a:r>
              <a:r>
                <a:rPr lang="en-US" sz="2400"/>
                <a:t>Goal</a:t>
              </a:r>
              <a:endParaRPr lang="nl-NL" sz="2000"/>
            </a:p>
          </p:txBody>
        </p:sp>
      </p:grpSp>
      <p:sp>
        <p:nvSpPr>
          <p:cNvPr id="22" name="Ovaal 21"/>
          <p:cNvSpPr/>
          <p:nvPr/>
        </p:nvSpPr>
        <p:spPr>
          <a:xfrm>
            <a:off x="8826500" y="33020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xmlns="" val="36897234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pic>
        <p:nvPicPr>
          <p:cNvPr id="2054" name="Picture 6" descr="http://www.colmontserrat.cat/wp-content/uploads/2016/10/charla_318-53312.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477407" y="14345"/>
            <a:ext cx="3124396" cy="3124396"/>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s://www.tenstickers.nl/muurstickers/img/preview/muursticker-kinderen-lego-poppetje-4449.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869079" y="1119068"/>
            <a:ext cx="3562350" cy="5476875"/>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https://www.tenstickers.nl/muurstickers/img/preview/muursticker-kinderen-lego-poppetje-4449.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433017" y="1105421"/>
            <a:ext cx="3562350" cy="5476875"/>
          </a:xfrm>
          <a:prstGeom prst="rect">
            <a:avLst/>
          </a:prstGeom>
          <a:noFill/>
          <a:extLst>
            <a:ext uri="{909E8E84-426E-40DD-AFC4-6F175D3DCCD1}">
              <a14:hiddenFill xmlns:a14="http://schemas.microsoft.com/office/drawing/2010/main" xmlns="">
                <a:solidFill>
                  <a:srgbClr val="FFFFFF"/>
                </a:solidFill>
              </a14:hiddenFill>
            </a:ext>
          </a:extLst>
        </p:spPr>
      </p:pic>
      <p:cxnSp>
        <p:nvCxnSpPr>
          <p:cNvPr id="7" name="Rechte verbindingslijn met pijl 6"/>
          <p:cNvCxnSpPr>
            <a:stCxn id="8" idx="2"/>
          </p:cNvCxnSpPr>
          <p:nvPr/>
        </p:nvCxnSpPr>
        <p:spPr>
          <a:xfrm>
            <a:off x="1057698" y="1465193"/>
            <a:ext cx="1235123"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Tekstvak 7"/>
          <p:cNvSpPr txBox="1"/>
          <p:nvPr/>
        </p:nvSpPr>
        <p:spPr>
          <a:xfrm>
            <a:off x="191065" y="818862"/>
            <a:ext cx="1733266" cy="646331"/>
          </a:xfrm>
          <a:prstGeom prst="rect">
            <a:avLst/>
          </a:prstGeom>
          <a:noFill/>
        </p:spPr>
        <p:txBody>
          <a:bodyPr wrap="square" rtlCol="0">
            <a:spAutoFit/>
          </a:bodyPr>
          <a:lstStyle/>
          <a:p>
            <a:r>
              <a:rPr lang="en-US" sz="3600" b="1" smtClean="0">
                <a:solidFill>
                  <a:srgbClr val="0070C0"/>
                </a:solidFill>
              </a:rPr>
              <a:t>Kopf</a:t>
            </a:r>
            <a:endParaRPr lang="nl-NL" b="1">
              <a:solidFill>
                <a:srgbClr val="0070C0"/>
              </a:solidFill>
            </a:endParaRPr>
          </a:p>
        </p:txBody>
      </p:sp>
      <p:cxnSp>
        <p:nvCxnSpPr>
          <p:cNvPr id="13" name="Rechte verbindingslijn met pijl 12"/>
          <p:cNvCxnSpPr>
            <a:stCxn id="14" idx="2"/>
          </p:cNvCxnSpPr>
          <p:nvPr/>
        </p:nvCxnSpPr>
        <p:spPr>
          <a:xfrm>
            <a:off x="1210098" y="2859561"/>
            <a:ext cx="2283726"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Tekstvak 13"/>
          <p:cNvSpPr txBox="1"/>
          <p:nvPr/>
        </p:nvSpPr>
        <p:spPr>
          <a:xfrm>
            <a:off x="343465" y="2213230"/>
            <a:ext cx="1733266" cy="646331"/>
          </a:xfrm>
          <a:prstGeom prst="rect">
            <a:avLst/>
          </a:prstGeom>
          <a:noFill/>
        </p:spPr>
        <p:txBody>
          <a:bodyPr wrap="square" rtlCol="0">
            <a:spAutoFit/>
          </a:bodyPr>
          <a:lstStyle/>
          <a:p>
            <a:r>
              <a:rPr lang="en-US" sz="3600" b="1" smtClean="0">
                <a:solidFill>
                  <a:srgbClr val="0070C0"/>
                </a:solidFill>
              </a:rPr>
              <a:t>Herz</a:t>
            </a:r>
            <a:endParaRPr lang="nl-NL" b="1">
              <a:solidFill>
                <a:srgbClr val="0070C0"/>
              </a:solidFill>
            </a:endParaRPr>
          </a:p>
        </p:txBody>
      </p:sp>
      <p:cxnSp>
        <p:nvCxnSpPr>
          <p:cNvPr id="16" name="Rechte verbindingslijn met pijl 15"/>
          <p:cNvCxnSpPr>
            <a:stCxn id="17" idx="2"/>
          </p:cNvCxnSpPr>
          <p:nvPr/>
        </p:nvCxnSpPr>
        <p:spPr>
          <a:xfrm flipV="1">
            <a:off x="1210098" y="3857505"/>
            <a:ext cx="2004094" cy="95584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Tekstvak 16"/>
          <p:cNvSpPr txBox="1"/>
          <p:nvPr/>
        </p:nvSpPr>
        <p:spPr>
          <a:xfrm>
            <a:off x="343465" y="4167023"/>
            <a:ext cx="1733266" cy="646331"/>
          </a:xfrm>
          <a:prstGeom prst="rect">
            <a:avLst/>
          </a:prstGeom>
          <a:noFill/>
        </p:spPr>
        <p:txBody>
          <a:bodyPr wrap="square" rtlCol="0">
            <a:spAutoFit/>
          </a:bodyPr>
          <a:lstStyle/>
          <a:p>
            <a:r>
              <a:rPr lang="en-US" sz="3600" b="1" smtClean="0">
                <a:solidFill>
                  <a:srgbClr val="0070C0"/>
                </a:solidFill>
              </a:rPr>
              <a:t>Bauch</a:t>
            </a:r>
            <a:endParaRPr lang="nl-NL" b="1">
              <a:solidFill>
                <a:srgbClr val="0070C0"/>
              </a:solidFill>
            </a:endParaRPr>
          </a:p>
        </p:txBody>
      </p:sp>
      <p:sp>
        <p:nvSpPr>
          <p:cNvPr id="2" name="Tekstvak 1"/>
          <p:cNvSpPr txBox="1"/>
          <p:nvPr/>
        </p:nvSpPr>
        <p:spPr>
          <a:xfrm>
            <a:off x="2097845" y="4556059"/>
            <a:ext cx="2265262" cy="1077218"/>
          </a:xfrm>
          <a:prstGeom prst="rect">
            <a:avLst/>
          </a:prstGeom>
          <a:noFill/>
        </p:spPr>
        <p:txBody>
          <a:bodyPr wrap="square" rtlCol="0">
            <a:spAutoFit/>
          </a:bodyPr>
          <a:lstStyle/>
          <a:p>
            <a:r>
              <a:rPr lang="en-US" sz="3200" b="1" smtClean="0">
                <a:solidFill>
                  <a:schemeClr val="bg1"/>
                </a:solidFill>
              </a:rPr>
              <a:t>Überbringer	</a:t>
            </a:r>
            <a:endParaRPr lang="nl-NL" b="1">
              <a:solidFill>
                <a:schemeClr val="bg1"/>
              </a:solidFill>
            </a:endParaRPr>
          </a:p>
        </p:txBody>
      </p:sp>
      <p:sp>
        <p:nvSpPr>
          <p:cNvPr id="15" name="Tekstvak 14"/>
          <p:cNvSpPr txBox="1"/>
          <p:nvPr/>
        </p:nvSpPr>
        <p:spPr>
          <a:xfrm>
            <a:off x="7517623" y="4556058"/>
            <a:ext cx="2265262" cy="646331"/>
          </a:xfrm>
          <a:prstGeom prst="rect">
            <a:avLst/>
          </a:prstGeom>
          <a:noFill/>
        </p:spPr>
        <p:txBody>
          <a:bodyPr wrap="square" rtlCol="0">
            <a:spAutoFit/>
          </a:bodyPr>
          <a:lstStyle/>
          <a:p>
            <a:pPr algn="ctr"/>
            <a:r>
              <a:rPr lang="en-US" sz="3600" b="1" smtClean="0">
                <a:solidFill>
                  <a:schemeClr val="bg1"/>
                </a:solidFill>
              </a:rPr>
              <a:t>Publikum</a:t>
            </a:r>
            <a:endParaRPr lang="nl-NL" sz="2000" b="1">
              <a:solidFill>
                <a:schemeClr val="bg1"/>
              </a:solidFill>
            </a:endParaRPr>
          </a:p>
        </p:txBody>
      </p:sp>
      <p:cxnSp>
        <p:nvCxnSpPr>
          <p:cNvPr id="4" name="Rechte verbindingslijn met pijl 3"/>
          <p:cNvCxnSpPr/>
          <p:nvPr/>
        </p:nvCxnSpPr>
        <p:spPr>
          <a:xfrm>
            <a:off x="5295900" y="4879224"/>
            <a:ext cx="1409700" cy="0"/>
          </a:xfrm>
          <a:prstGeom prst="straightConnector1">
            <a:avLst/>
          </a:prstGeom>
          <a:ln w="762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9962326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12192000" cy="70719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9170264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Teepause</a:t>
            </a:r>
            <a:endParaRPr lang="nl-NL" sz="400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en-US" sz="2800">
                <a:latin typeface="Corbel" panose="020B0503020204020204" pitchFamily="34" charset="0"/>
              </a:rPr>
              <a:t>15.15 – 15.30</a:t>
            </a:r>
            <a:endParaRPr lang="nl-NL" sz="280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3600192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8346147" cy="1325563"/>
          </a:xfrm>
        </p:spPr>
        <p:txBody>
          <a:bodyPr>
            <a:normAutofit/>
          </a:bodyPr>
          <a:lstStyle/>
          <a:p>
            <a:pPr marL="0" indent="0"/>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Wie baut man eine Onlinepräsenz auf</a:t>
            </a:r>
            <a:endParaRPr lang="en-US" sz="4000" b="1"/>
          </a:p>
        </p:txBody>
      </p:sp>
      <p:sp>
        <p:nvSpPr>
          <p:cNvPr id="3" name="Tijdelijke aanduiding voor inhoud 2"/>
          <p:cNvSpPr>
            <a:spLocks noGrp="1"/>
          </p:cNvSpPr>
          <p:nvPr>
            <p:ph idx="1"/>
          </p:nvPr>
        </p:nvSpPr>
        <p:spPr/>
        <p:txBody>
          <a:bodyPr/>
          <a:lstStyle/>
          <a:p>
            <a:pPr marL="0" indent="0">
              <a:buNone/>
            </a:pPr>
            <a:r>
              <a:rPr lang="en-US" b="1" dirty="0" smtClean="0">
                <a:latin typeface="Corbel" panose="020B0503020204020204" pitchFamily="34" charset="0"/>
              </a:rPr>
              <a:t>Und was </a:t>
            </a:r>
            <a:r>
              <a:rPr lang="en-US" b="1" dirty="0" err="1" smtClean="0">
                <a:latin typeface="Corbel" panose="020B0503020204020204" pitchFamily="34" charset="0"/>
              </a:rPr>
              <a:t>macht</a:t>
            </a:r>
            <a:r>
              <a:rPr lang="en-US" b="1" dirty="0" smtClean="0">
                <a:latin typeface="Corbel" panose="020B0503020204020204" pitchFamily="34" charset="0"/>
              </a:rPr>
              <a:t> man </a:t>
            </a:r>
            <a:r>
              <a:rPr lang="en-US" b="1" dirty="0" smtClean="0">
                <a:latin typeface="Corbel" panose="020B0503020204020204" pitchFamily="34" charset="0"/>
              </a:rPr>
              <a:t>offline …?</a:t>
            </a:r>
            <a:endParaRPr lang="en-US" b="1" dirty="0">
              <a:latin typeface="Corbel" panose="020B0503020204020204" pitchFamily="34" charset="0"/>
            </a:endParaRPr>
          </a:p>
        </p:txBody>
      </p:sp>
      <p:grpSp>
        <p:nvGrpSpPr>
          <p:cNvPr id="11" name="Groep 10"/>
          <p:cNvGrpSpPr/>
          <p:nvPr/>
        </p:nvGrpSpPr>
        <p:grpSpPr>
          <a:xfrm>
            <a:off x="9257166" y="165100"/>
            <a:ext cx="2808515" cy="6600745"/>
            <a:chOff x="9257166" y="165100"/>
            <a:chExt cx="2808515" cy="6600745"/>
          </a:xfrm>
        </p:grpSpPr>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en-US" sz="5400"/>
                <a:t>A </a:t>
              </a:r>
              <a:r>
                <a:rPr lang="en-US" sz="2400"/>
                <a:t>Audience</a:t>
              </a:r>
              <a:endParaRPr lang="nl-NL"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en-US" sz="5400">
                  <a:solidFill>
                    <a:prstClr val="black"/>
                  </a:solidFill>
                </a:rPr>
                <a:t>A </a:t>
              </a:r>
              <a:r>
                <a:rPr lang="en-US" sz="2400">
                  <a:solidFill>
                    <a:prstClr val="black"/>
                  </a:solidFill>
                </a:rPr>
                <a:t>Action</a:t>
              </a:r>
              <a:r>
                <a:rPr lang="en-US" sz="2000">
                  <a:solidFill>
                    <a:prstClr val="black"/>
                  </a:solidFill>
                </a:rPr>
                <a:t> </a:t>
              </a:r>
              <a:endParaRPr lang="nl-NL"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en-US" sz="5400">
                  <a:solidFill>
                    <a:prstClr val="black"/>
                  </a:solidFill>
                </a:rPr>
                <a:t>M </a:t>
              </a:r>
              <a:r>
                <a:rPr lang="en-US" sz="2400">
                  <a:solidFill>
                    <a:prstClr val="black"/>
                  </a:solidFill>
                </a:rPr>
                <a:t>Media</a:t>
              </a:r>
              <a:r>
                <a:rPr lang="en-US" sz="2000">
                  <a:solidFill>
                    <a:prstClr val="black"/>
                  </a:solidFill>
                </a:rPr>
                <a:t> </a:t>
              </a:r>
              <a:endParaRPr lang="nl-NL" sz="2000"/>
            </a:p>
          </p:txBody>
        </p:sp>
        <p:sp>
          <p:nvSpPr>
            <p:cNvPr id="23" name="Tekstvak 22"/>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en-US" sz="5400"/>
                <a:t>M </a:t>
              </a:r>
              <a:r>
                <a:rPr lang="en-US" sz="2400"/>
                <a:t>Messenger</a:t>
              </a:r>
              <a:endParaRPr lang="nl-NL" sz="2000"/>
            </a:p>
          </p:txBody>
        </p:sp>
        <p:sp>
          <p:nvSpPr>
            <p:cNvPr id="24" name="Tekstvak 23"/>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en-US" sz="5400"/>
                <a:t>M </a:t>
              </a:r>
              <a:r>
                <a:rPr lang="en-US" sz="2400"/>
                <a:t>Message</a:t>
              </a:r>
              <a:endParaRPr lang="nl-NL" sz="2000"/>
            </a:p>
          </p:txBody>
        </p:sp>
        <p:sp>
          <p:nvSpPr>
            <p:cNvPr id="25" name="Tekstvak 24"/>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en-US" sz="5400"/>
                <a:t>G </a:t>
              </a:r>
              <a:r>
                <a:rPr lang="en-US" sz="2400"/>
                <a:t>Goal</a:t>
              </a:r>
              <a:endParaRPr lang="nl-NL" sz="2000"/>
            </a:p>
          </p:txBody>
        </p:sp>
      </p:grpSp>
      <p:sp>
        <p:nvSpPr>
          <p:cNvPr id="26" name="Ovaal 25"/>
          <p:cNvSpPr/>
          <p:nvPr/>
        </p:nvSpPr>
        <p:spPr>
          <a:xfrm>
            <a:off x="8826500" y="42672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xmlns="" val="4213842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1524000" y="1207028"/>
            <a:ext cx="9144000" cy="2387600"/>
          </a:xfrm>
        </p:spPr>
        <p:txBody>
          <a:bodyPr>
            <a:normAutofit/>
          </a:bodyPr>
          <a:lstStyle/>
          <a:p>
            <a:r>
              <a:rPr lang="nl-NL"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Muss die Zivilgesellschaft tatsächlich im Internet präsent und aktiv sein?</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Afbeelding 5"/>
          <p:cNvPicPr/>
          <p:nvPr/>
        </p:nvPicPr>
        <p:blipFill>
          <a:blip r:embed="rId2">
            <a:extLst>
              <a:ext uri="{28A0092B-C50C-407E-A947-70E740481C1C}">
                <a14:useLocalDpi xmlns:a14="http://schemas.microsoft.com/office/drawing/2010/main" xmlns=""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xmlns="" val="13232505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1122977" cy="1325563"/>
          </a:xfrm>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Wie man attraktive Inhalte kreiert</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en-US" smtClean="0">
                <a:latin typeface="Corbel" panose="020B0503020204020204" pitchFamily="34" charset="0"/>
              </a:rPr>
              <a:t>Lassen Sie Ihre Kampagnenziele nicht aus den Augen!</a:t>
            </a:r>
            <a:endParaRPr lang="en-US">
              <a:latin typeface="Corbel" panose="020B0503020204020204" pitchFamily="34" charset="0"/>
            </a:endParaRPr>
          </a:p>
          <a:p>
            <a:pPr lvl="1"/>
            <a:r>
              <a:rPr lang="en-US" sz="2800" smtClean="0">
                <a:latin typeface="Corbel" panose="020B0503020204020204" pitchFamily="34" charset="0"/>
              </a:rPr>
              <a:t>Wenn Ihr Ziel die Interaktion mit Ihrer Zielgruppe ist, organisieren Sie Inhalte, die so interessant sind, dass sie einen Dialog anregen</a:t>
            </a:r>
            <a:endParaRPr lang="en-US" sz="2800">
              <a:latin typeface="Corbel" panose="020B0503020204020204" pitchFamily="34" charset="0"/>
            </a:endParaRPr>
          </a:p>
          <a:p>
            <a:pPr lvl="1"/>
            <a:r>
              <a:rPr lang="en-US" sz="2800" smtClean="0">
                <a:latin typeface="Corbel" panose="020B0503020204020204" pitchFamily="34" charset="0"/>
              </a:rPr>
              <a:t>Wenn Sie wollen, dass Ihre Zielgruppe handelt, wie werden Sie sie überzeugen?</a:t>
            </a:r>
            <a:endParaRPr lang="en-US" sz="2800">
              <a:latin typeface="Corbel" panose="020B0503020204020204" pitchFamily="34" charset="0"/>
            </a:endParaRPr>
          </a:p>
          <a:p>
            <a:pPr lvl="1"/>
            <a:r>
              <a:rPr lang="en-US" sz="2800" smtClean="0">
                <a:latin typeface="Corbel" panose="020B0503020204020204" pitchFamily="34" charset="0"/>
              </a:rPr>
              <a:t>Wenn Sie wollen, dass die Zielgruppe etwas lernt, verhalten Sie sich nicht wie ein Lehrer</a:t>
            </a:r>
            <a:endParaRPr lang="en-US" sz="2800">
              <a:latin typeface="Corbel" panose="020B0503020204020204" pitchFamily="34" charset="0"/>
            </a:endParaRPr>
          </a:p>
          <a:p>
            <a:r>
              <a:rPr lang="en-US" smtClean="0">
                <a:latin typeface="Corbel" panose="020B0503020204020204" pitchFamily="34" charset="0"/>
              </a:rPr>
              <a:t>Liefern Sie unterhaltsame und interessante Inhalte mit einem Mehrwert!</a:t>
            </a:r>
            <a:endParaRPr lang="en-US">
              <a:latin typeface="Corbel" panose="020B0503020204020204" pitchFamily="34" charset="0"/>
            </a:endParaRPr>
          </a:p>
          <a:p>
            <a:endParaRPr lang="nl-NL">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3824313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3600" b="1" smtClean="0">
                <a:solidFill>
                  <a:srgbClr val="002060"/>
                </a:solidFill>
                <a:latin typeface="Verdana" panose="020B0604030504040204" pitchFamily="34" charset="0"/>
                <a:ea typeface="Verdana" panose="020B0604030504040204" pitchFamily="34" charset="0"/>
                <a:cs typeface="Verdana" panose="020B0604030504040204" pitchFamily="34" charset="0"/>
              </a:rPr>
              <a:t>Bewährte Praxis</a:t>
            </a:r>
            <a:endParaRPr lang="nl-NL"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lnSpcReduction="10000"/>
          </a:bodyPr>
          <a:lstStyle/>
          <a:p>
            <a:pPr marL="0" indent="0" algn="ctr">
              <a:buNone/>
            </a:pPr>
            <a:r>
              <a:rPr lang="en-US" b="1" dirty="0" err="1" smtClean="0">
                <a:latin typeface="Corbel" panose="020B0503020204020204" pitchFamily="34" charset="0"/>
              </a:rPr>
              <a:t>Grenzen</a:t>
            </a:r>
            <a:r>
              <a:rPr lang="en-US" b="1" dirty="0" smtClean="0">
                <a:latin typeface="Corbel" panose="020B0503020204020204" pitchFamily="34" charset="0"/>
              </a:rPr>
              <a:t> </a:t>
            </a:r>
            <a:r>
              <a:rPr lang="en-US" b="1" dirty="0" err="1" smtClean="0">
                <a:latin typeface="Corbel" panose="020B0503020204020204" pitchFamily="34" charset="0"/>
              </a:rPr>
              <a:t>Sie</a:t>
            </a:r>
            <a:r>
              <a:rPr lang="en-US" b="1" dirty="0" smtClean="0">
                <a:latin typeface="Corbel" panose="020B0503020204020204" pitchFamily="34" charset="0"/>
              </a:rPr>
              <a:t> </a:t>
            </a:r>
            <a:r>
              <a:rPr lang="en-US" b="1" dirty="0" err="1" smtClean="0">
                <a:latin typeface="Corbel" panose="020B0503020204020204" pitchFamily="34" charset="0"/>
              </a:rPr>
              <a:t>Ihr</a:t>
            </a:r>
            <a:r>
              <a:rPr lang="en-US" b="1" dirty="0" smtClean="0">
                <a:latin typeface="Corbel" panose="020B0503020204020204" pitchFamily="34" charset="0"/>
              </a:rPr>
              <a:t> </a:t>
            </a:r>
            <a:r>
              <a:rPr lang="en-US" b="1" dirty="0" err="1" smtClean="0">
                <a:latin typeface="Corbel" panose="020B0503020204020204" pitchFamily="34" charset="0"/>
              </a:rPr>
              <a:t>Ziel</a:t>
            </a:r>
            <a:r>
              <a:rPr lang="en-US" b="1" dirty="0" smtClean="0">
                <a:latin typeface="Corbel" panose="020B0503020204020204" pitchFamily="34" charset="0"/>
              </a:rPr>
              <a:t> so eng </a:t>
            </a:r>
            <a:r>
              <a:rPr lang="en-US" b="1" dirty="0" err="1" smtClean="0">
                <a:latin typeface="Corbel" panose="020B0503020204020204" pitchFamily="34" charset="0"/>
              </a:rPr>
              <a:t>wie</a:t>
            </a:r>
            <a:r>
              <a:rPr lang="en-US" b="1" dirty="0" smtClean="0">
                <a:latin typeface="Corbel" panose="020B0503020204020204" pitchFamily="34" charset="0"/>
              </a:rPr>
              <a:t> </a:t>
            </a:r>
            <a:r>
              <a:rPr lang="en-US" b="1" dirty="0" err="1" smtClean="0">
                <a:latin typeface="Corbel" panose="020B0503020204020204" pitchFamily="34" charset="0"/>
              </a:rPr>
              <a:t>möglich</a:t>
            </a:r>
            <a:r>
              <a:rPr lang="en-US" b="1" dirty="0" smtClean="0">
                <a:latin typeface="Corbel" panose="020B0503020204020204" pitchFamily="34" charset="0"/>
              </a:rPr>
              <a:t> </a:t>
            </a:r>
            <a:r>
              <a:rPr lang="en-US" b="1" dirty="0" err="1" smtClean="0">
                <a:latin typeface="Corbel" panose="020B0503020204020204" pitchFamily="34" charset="0"/>
              </a:rPr>
              <a:t>ein</a:t>
            </a:r>
            <a:endParaRPr lang="en-US" b="1" dirty="0">
              <a:latin typeface="Corbel" panose="020B0503020204020204" pitchFamily="34" charset="0"/>
            </a:endParaRPr>
          </a:p>
          <a:p>
            <a:pPr marL="0" indent="0" algn="ctr">
              <a:buNone/>
            </a:pPr>
            <a:r>
              <a:rPr lang="en-US" b="1" dirty="0" err="1" smtClean="0">
                <a:latin typeface="Corbel" panose="020B0503020204020204" pitchFamily="34" charset="0"/>
              </a:rPr>
              <a:t>Suchen</a:t>
            </a:r>
            <a:r>
              <a:rPr lang="en-US" b="1" dirty="0" smtClean="0">
                <a:latin typeface="Corbel" panose="020B0503020204020204" pitchFamily="34" charset="0"/>
              </a:rPr>
              <a:t> und </a:t>
            </a:r>
            <a:r>
              <a:rPr lang="en-US" b="1" dirty="0" err="1" smtClean="0">
                <a:latin typeface="Corbel" panose="020B0503020204020204" pitchFamily="34" charset="0"/>
              </a:rPr>
              <a:t>investieren</a:t>
            </a:r>
            <a:r>
              <a:rPr lang="en-US" b="1" dirty="0" smtClean="0">
                <a:latin typeface="Corbel" panose="020B0503020204020204" pitchFamily="34" charset="0"/>
              </a:rPr>
              <a:t> </a:t>
            </a:r>
            <a:r>
              <a:rPr lang="en-US" b="1" dirty="0" err="1" smtClean="0">
                <a:latin typeface="Corbel" panose="020B0503020204020204" pitchFamily="34" charset="0"/>
              </a:rPr>
              <a:t>Sie</a:t>
            </a:r>
            <a:r>
              <a:rPr lang="en-US" b="1" dirty="0" smtClean="0">
                <a:latin typeface="Corbel" panose="020B0503020204020204" pitchFamily="34" charset="0"/>
              </a:rPr>
              <a:t> in </a:t>
            </a:r>
            <a:r>
              <a:rPr lang="en-US" b="1" dirty="0" err="1" smtClean="0">
                <a:latin typeface="Corbel" panose="020B0503020204020204" pitchFamily="34" charset="0"/>
              </a:rPr>
              <a:t>glaubwürdige</a:t>
            </a:r>
            <a:r>
              <a:rPr lang="en-US" b="1" dirty="0" smtClean="0">
                <a:latin typeface="Corbel" panose="020B0503020204020204" pitchFamily="34" charset="0"/>
              </a:rPr>
              <a:t> </a:t>
            </a:r>
            <a:r>
              <a:rPr lang="en-US" b="1" dirty="0" err="1" smtClean="0">
                <a:latin typeface="Corbel" panose="020B0503020204020204" pitchFamily="34" charset="0"/>
              </a:rPr>
              <a:t>Stimmen</a:t>
            </a:r>
            <a:r>
              <a:rPr lang="en-US" b="1" dirty="0" smtClean="0">
                <a:latin typeface="Corbel" panose="020B0503020204020204" pitchFamily="34" charset="0"/>
              </a:rPr>
              <a:t> (</a:t>
            </a:r>
            <a:r>
              <a:rPr lang="en-US" b="1" dirty="0" err="1" smtClean="0">
                <a:latin typeface="Corbel" panose="020B0503020204020204" pitchFamily="34" charset="0"/>
              </a:rPr>
              <a:t>Besitzer</a:t>
            </a:r>
            <a:r>
              <a:rPr lang="en-US" b="1" dirty="0" smtClean="0">
                <a:latin typeface="Corbel" panose="020B0503020204020204" pitchFamily="34" charset="0"/>
              </a:rPr>
              <a:t> von </a:t>
            </a:r>
            <a:r>
              <a:rPr lang="en-US" b="1" dirty="0" err="1" smtClean="0">
                <a:latin typeface="Corbel" panose="020B0503020204020204" pitchFamily="34" charset="0"/>
              </a:rPr>
              <a:t>Inhalt</a:t>
            </a:r>
            <a:r>
              <a:rPr lang="en-US" b="1" dirty="0" smtClean="0">
                <a:latin typeface="Corbel" panose="020B0503020204020204" pitchFamily="34" charset="0"/>
              </a:rPr>
              <a:t>)</a:t>
            </a:r>
            <a:endParaRPr lang="en-US" b="1" dirty="0">
              <a:latin typeface="Corbel" panose="020B0503020204020204" pitchFamily="34" charset="0"/>
            </a:endParaRPr>
          </a:p>
          <a:p>
            <a:pPr marL="0" indent="0" algn="ctr">
              <a:buNone/>
            </a:pPr>
            <a:r>
              <a:rPr lang="en-US" b="1" dirty="0" err="1" smtClean="0">
                <a:latin typeface="Corbel" panose="020B0503020204020204" pitchFamily="34" charset="0"/>
              </a:rPr>
              <a:t>Verbinden</a:t>
            </a:r>
            <a:r>
              <a:rPr lang="en-US" b="1" dirty="0" smtClean="0">
                <a:latin typeface="Corbel" panose="020B0503020204020204" pitchFamily="34" charset="0"/>
              </a:rPr>
              <a:t> </a:t>
            </a:r>
            <a:r>
              <a:rPr lang="en-US" b="1" dirty="0" err="1" smtClean="0">
                <a:latin typeface="Corbel" panose="020B0503020204020204" pitchFamily="34" charset="0"/>
              </a:rPr>
              <a:t>Sie</a:t>
            </a:r>
            <a:r>
              <a:rPr lang="en-US" b="1" dirty="0" smtClean="0">
                <a:latin typeface="Corbel" panose="020B0503020204020204" pitchFamily="34" charset="0"/>
              </a:rPr>
              <a:t> </a:t>
            </a:r>
            <a:r>
              <a:rPr lang="en-US" b="1" dirty="0" err="1" smtClean="0">
                <a:latin typeface="Corbel" panose="020B0503020204020204" pitchFamily="34" charset="0"/>
              </a:rPr>
              <a:t>sich</a:t>
            </a:r>
            <a:r>
              <a:rPr lang="en-US" b="1" dirty="0" smtClean="0">
                <a:latin typeface="Corbel" panose="020B0503020204020204" pitchFamily="34" charset="0"/>
              </a:rPr>
              <a:t> online </a:t>
            </a:r>
            <a:r>
              <a:rPr lang="en-US" b="1" dirty="0">
                <a:latin typeface="Corbel" panose="020B0503020204020204" pitchFamily="34" charset="0"/>
              </a:rPr>
              <a:t>– offline</a:t>
            </a:r>
          </a:p>
          <a:p>
            <a:pPr marL="0" indent="0" algn="ctr">
              <a:buNone/>
            </a:pPr>
            <a:r>
              <a:rPr lang="en-US" b="1" dirty="0" err="1" smtClean="0">
                <a:latin typeface="Corbel" panose="020B0503020204020204" pitchFamily="34" charset="0"/>
              </a:rPr>
              <a:t>Verwenden</a:t>
            </a:r>
            <a:r>
              <a:rPr lang="en-US" b="1" dirty="0" smtClean="0">
                <a:latin typeface="Corbel" panose="020B0503020204020204" pitchFamily="34" charset="0"/>
              </a:rPr>
              <a:t> </a:t>
            </a:r>
            <a:r>
              <a:rPr lang="en-US" b="1" dirty="0" err="1" smtClean="0">
                <a:latin typeface="Corbel" panose="020B0503020204020204" pitchFamily="34" charset="0"/>
              </a:rPr>
              <a:t>Sie</a:t>
            </a:r>
            <a:r>
              <a:rPr lang="en-US" b="1" dirty="0" smtClean="0">
                <a:latin typeface="Corbel" panose="020B0503020204020204" pitchFamily="34" charset="0"/>
              </a:rPr>
              <a:t> Blogger und </a:t>
            </a:r>
            <a:r>
              <a:rPr lang="en-US" b="1" dirty="0" err="1" smtClean="0">
                <a:latin typeface="Corbel" panose="020B0503020204020204" pitchFamily="34" charset="0"/>
              </a:rPr>
              <a:t>Vlogger</a:t>
            </a:r>
            <a:endParaRPr lang="en-US" b="1" dirty="0">
              <a:latin typeface="Corbel" panose="020B0503020204020204" pitchFamily="34" charset="0"/>
            </a:endParaRPr>
          </a:p>
          <a:p>
            <a:pPr marL="0" indent="0" algn="ctr">
              <a:buNone/>
            </a:pPr>
            <a:r>
              <a:rPr lang="en-US" b="1" dirty="0" err="1" smtClean="0">
                <a:latin typeface="Corbel" panose="020B0503020204020204" pitchFamily="34" charset="0"/>
              </a:rPr>
              <a:t>Skalieren</a:t>
            </a:r>
            <a:r>
              <a:rPr lang="en-US" b="1" dirty="0" smtClean="0">
                <a:latin typeface="Corbel" panose="020B0503020204020204" pitchFamily="34" charset="0"/>
              </a:rPr>
              <a:t> </a:t>
            </a:r>
            <a:r>
              <a:rPr lang="en-US" b="1" dirty="0" err="1" smtClean="0">
                <a:latin typeface="Corbel" panose="020B0503020204020204" pitchFamily="34" charset="0"/>
              </a:rPr>
              <a:t>Sie</a:t>
            </a:r>
            <a:r>
              <a:rPr lang="en-US" b="1" dirty="0" smtClean="0">
                <a:latin typeface="Corbel" panose="020B0503020204020204" pitchFamily="34" charset="0"/>
              </a:rPr>
              <a:t> </a:t>
            </a:r>
            <a:r>
              <a:rPr lang="en-US" b="1" dirty="0" err="1" smtClean="0">
                <a:latin typeface="Corbel" panose="020B0503020204020204" pitchFamily="34" charset="0"/>
              </a:rPr>
              <a:t>bestehende</a:t>
            </a:r>
            <a:r>
              <a:rPr lang="en-US" b="1" dirty="0" smtClean="0">
                <a:latin typeface="Corbel" panose="020B0503020204020204" pitchFamily="34" charset="0"/>
              </a:rPr>
              <a:t> </a:t>
            </a:r>
            <a:r>
              <a:rPr lang="en-US" b="1" dirty="0" err="1" smtClean="0">
                <a:latin typeface="Corbel" panose="020B0503020204020204" pitchFamily="34" charset="0"/>
              </a:rPr>
              <a:t>Narrativen</a:t>
            </a:r>
            <a:r>
              <a:rPr lang="en-US" b="1" dirty="0" smtClean="0">
                <a:latin typeface="Corbel" panose="020B0503020204020204" pitchFamily="34" charset="0"/>
              </a:rPr>
              <a:t> </a:t>
            </a:r>
            <a:r>
              <a:rPr lang="en-US" b="1" dirty="0" err="1" smtClean="0">
                <a:latin typeface="Corbel" panose="020B0503020204020204" pitchFamily="34" charset="0"/>
              </a:rPr>
              <a:t>hoch</a:t>
            </a:r>
            <a:r>
              <a:rPr lang="en-US" b="1" dirty="0" smtClean="0">
                <a:latin typeface="Corbel" panose="020B0503020204020204" pitchFamily="34" charset="0"/>
              </a:rPr>
              <a:t> </a:t>
            </a:r>
            <a:r>
              <a:rPr lang="en-US" b="1" dirty="0">
                <a:latin typeface="Corbel" panose="020B0503020204020204" pitchFamily="34" charset="0"/>
              </a:rPr>
              <a:t>(</a:t>
            </a:r>
            <a:r>
              <a:rPr lang="en-US" b="1" dirty="0" err="1" smtClean="0">
                <a:latin typeface="Corbel" panose="020B0503020204020204" pitchFamily="34" charset="0"/>
              </a:rPr>
              <a:t>recycel</a:t>
            </a:r>
            <a:r>
              <a:rPr lang="en-US" b="1" dirty="0" smtClean="0">
                <a:latin typeface="Corbel" panose="020B0503020204020204" pitchFamily="34" charset="0"/>
              </a:rPr>
              <a:t>!)</a:t>
            </a:r>
            <a:endParaRPr lang="en-US" b="1" dirty="0">
              <a:latin typeface="Corbel" panose="020B0503020204020204" pitchFamily="34" charset="0"/>
            </a:endParaRPr>
          </a:p>
          <a:p>
            <a:pPr marL="0" indent="0" algn="ctr">
              <a:buNone/>
            </a:pPr>
            <a:r>
              <a:rPr lang="en-US" b="1" dirty="0" err="1" smtClean="0">
                <a:latin typeface="Corbel" panose="020B0503020204020204" pitchFamily="34" charset="0"/>
              </a:rPr>
              <a:t>Bilder</a:t>
            </a:r>
            <a:r>
              <a:rPr lang="en-US" b="1" dirty="0" smtClean="0">
                <a:latin typeface="Corbel" panose="020B0503020204020204" pitchFamily="34" charset="0"/>
              </a:rPr>
              <a:t> und Videos </a:t>
            </a:r>
            <a:r>
              <a:rPr lang="en-US" b="1" dirty="0" err="1" smtClean="0">
                <a:latin typeface="Corbel" panose="020B0503020204020204" pitchFamily="34" charset="0"/>
              </a:rPr>
              <a:t>funktionieren</a:t>
            </a:r>
            <a:r>
              <a:rPr lang="en-US" b="1" dirty="0" smtClean="0">
                <a:latin typeface="Corbel" panose="020B0503020204020204" pitchFamily="34" charset="0"/>
              </a:rPr>
              <a:t> am </a:t>
            </a:r>
            <a:r>
              <a:rPr lang="en-US" b="1" dirty="0" err="1" smtClean="0">
                <a:latin typeface="Corbel" panose="020B0503020204020204" pitchFamily="34" charset="0"/>
              </a:rPr>
              <a:t>Besten</a:t>
            </a:r>
            <a:endParaRPr lang="en-US" b="1" dirty="0">
              <a:latin typeface="Corbel" panose="020B0503020204020204" pitchFamily="34" charset="0"/>
            </a:endParaRPr>
          </a:p>
          <a:p>
            <a:pPr marL="0" indent="0" algn="ctr">
              <a:buNone/>
            </a:pPr>
            <a:r>
              <a:rPr lang="en-US" b="1" dirty="0" err="1" smtClean="0">
                <a:latin typeface="Corbel" panose="020B0503020204020204" pitchFamily="34" charset="0"/>
              </a:rPr>
              <a:t>Spaß</a:t>
            </a:r>
            <a:r>
              <a:rPr lang="en-US" b="1" dirty="0" smtClean="0">
                <a:latin typeface="Corbel" panose="020B0503020204020204" pitchFamily="34" charset="0"/>
              </a:rPr>
              <a:t> </a:t>
            </a:r>
            <a:r>
              <a:rPr lang="en-US" b="1" dirty="0" err="1" smtClean="0">
                <a:latin typeface="Corbel" panose="020B0503020204020204" pitchFamily="34" charset="0"/>
              </a:rPr>
              <a:t>funktioniert</a:t>
            </a:r>
            <a:endParaRPr lang="en-US" b="1" dirty="0">
              <a:latin typeface="Corbel" panose="020B0503020204020204" pitchFamily="34" charset="0"/>
            </a:endParaRPr>
          </a:p>
          <a:p>
            <a:pPr marL="0" indent="0" algn="ctr">
              <a:buNone/>
            </a:pPr>
            <a:r>
              <a:rPr lang="en-US" b="1" dirty="0" err="1" smtClean="0">
                <a:latin typeface="Corbel" panose="020B0503020204020204" pitchFamily="34" charset="0"/>
              </a:rPr>
              <a:t>Ein</a:t>
            </a:r>
            <a:r>
              <a:rPr lang="en-US" b="1" dirty="0" smtClean="0">
                <a:latin typeface="Corbel" panose="020B0503020204020204" pitchFamily="34" charset="0"/>
              </a:rPr>
              <a:t> Post </a:t>
            </a:r>
            <a:r>
              <a:rPr lang="en-US" b="1" dirty="0">
                <a:latin typeface="Corbel" panose="020B0503020204020204" pitchFamily="34" charset="0"/>
              </a:rPr>
              <a:t>= </a:t>
            </a:r>
            <a:r>
              <a:rPr lang="en-US" b="1" dirty="0" err="1" smtClean="0">
                <a:latin typeface="Corbel" panose="020B0503020204020204" pitchFamily="34" charset="0"/>
              </a:rPr>
              <a:t>kein</a:t>
            </a:r>
            <a:r>
              <a:rPr lang="en-US" b="1" dirty="0" smtClean="0">
                <a:latin typeface="Corbel" panose="020B0503020204020204" pitchFamily="34" charset="0"/>
              </a:rPr>
              <a:t> </a:t>
            </a:r>
            <a:r>
              <a:rPr lang="en-US" b="1" dirty="0">
                <a:latin typeface="Corbel" panose="020B0503020204020204" pitchFamily="34" charset="0"/>
              </a:rPr>
              <a:t>P</a:t>
            </a:r>
            <a:r>
              <a:rPr lang="en-US" b="1" dirty="0" smtClean="0">
                <a:latin typeface="Corbel" panose="020B0503020204020204" pitchFamily="34" charset="0"/>
              </a:rPr>
              <a:t>ost</a:t>
            </a:r>
            <a:r>
              <a:rPr lang="en-US" b="1" dirty="0">
                <a:latin typeface="Corbel" panose="020B0503020204020204" pitchFamily="34" charset="0"/>
              </a:rPr>
              <a:t>, </a:t>
            </a:r>
            <a:r>
              <a:rPr lang="en-US" b="1" dirty="0" err="1" smtClean="0">
                <a:latin typeface="Corbel" panose="020B0503020204020204" pitchFamily="34" charset="0"/>
              </a:rPr>
              <a:t>ein</a:t>
            </a:r>
            <a:r>
              <a:rPr lang="en-US" b="1" dirty="0" smtClean="0">
                <a:latin typeface="Corbel" panose="020B0503020204020204" pitchFamily="34" charset="0"/>
              </a:rPr>
              <a:t> Video </a:t>
            </a:r>
            <a:r>
              <a:rPr lang="en-US" b="1" dirty="0">
                <a:latin typeface="Corbel" panose="020B0503020204020204" pitchFamily="34" charset="0"/>
              </a:rPr>
              <a:t>= </a:t>
            </a:r>
            <a:r>
              <a:rPr lang="en-US" b="1" dirty="0" err="1" smtClean="0">
                <a:latin typeface="Corbel" panose="020B0503020204020204" pitchFamily="34" charset="0"/>
              </a:rPr>
              <a:t>kein</a:t>
            </a:r>
            <a:r>
              <a:rPr lang="en-US" b="1" dirty="0" smtClean="0">
                <a:latin typeface="Corbel" panose="020B0503020204020204" pitchFamily="34" charset="0"/>
              </a:rPr>
              <a:t> Video</a:t>
            </a:r>
            <a:endParaRPr lang="en-US" b="1"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8920325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Was man tun sollte und was nicht</a:t>
            </a:r>
            <a:endParaRPr lang="en-U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
        <p:nvSpPr>
          <p:cNvPr id="5" name="Tijdelijke aanduiding voor inhoud 4"/>
          <p:cNvSpPr>
            <a:spLocks noGrp="1"/>
          </p:cNvSpPr>
          <p:nvPr>
            <p:ph idx="1"/>
          </p:nvPr>
        </p:nvSpPr>
        <p:spPr>
          <a:xfrm>
            <a:off x="5404513" y="1825625"/>
            <a:ext cx="5949287" cy="4351338"/>
          </a:xfrm>
        </p:spPr>
        <p:txBody>
          <a:bodyPr/>
          <a:lstStyle/>
          <a:p>
            <a:r>
              <a:rPr lang="en-US" smtClean="0">
                <a:latin typeface="Corbel" panose="020B0503020204020204" pitchFamily="34" charset="0"/>
              </a:rPr>
              <a:t>Publikum</a:t>
            </a:r>
            <a:endParaRPr lang="en-US">
              <a:latin typeface="Corbel" panose="020B0503020204020204" pitchFamily="34" charset="0"/>
            </a:endParaRPr>
          </a:p>
          <a:p>
            <a:r>
              <a:rPr lang="en-US" smtClean="0">
                <a:latin typeface="Corbel" panose="020B0503020204020204" pitchFamily="34" charset="0"/>
              </a:rPr>
              <a:t>Medienkanäle</a:t>
            </a:r>
            <a:endParaRPr lang="en-US">
              <a:latin typeface="Corbel" panose="020B0503020204020204" pitchFamily="34" charset="0"/>
            </a:endParaRPr>
          </a:p>
          <a:p>
            <a:r>
              <a:rPr lang="en-US" smtClean="0">
                <a:latin typeface="Corbel" panose="020B0503020204020204" pitchFamily="34" charset="0"/>
              </a:rPr>
              <a:t>Überwachung und Bewertung</a:t>
            </a:r>
            <a:endParaRPr lang="en-US">
              <a:latin typeface="Corbel" panose="020B0503020204020204" pitchFamily="34" charset="0"/>
            </a:endParaRPr>
          </a:p>
          <a:p>
            <a:r>
              <a:rPr lang="en-US" smtClean="0">
                <a:latin typeface="Corbel" panose="020B0503020204020204" pitchFamily="34" charset="0"/>
              </a:rPr>
              <a:t>Handlungsaufforderung</a:t>
            </a:r>
            <a:endParaRPr lang="en-US">
              <a:latin typeface="Corbel" panose="020B0503020204020204" pitchFamily="34" charset="0"/>
            </a:endParaRPr>
          </a:p>
          <a:p>
            <a:r>
              <a:rPr lang="en-US">
                <a:latin typeface="Corbel" panose="020B0503020204020204" pitchFamily="34" charset="0"/>
              </a:rPr>
              <a:t>Intervention</a:t>
            </a:r>
            <a:endParaRPr lang="nl-NL">
              <a:latin typeface="Corbel" panose="020B0503020204020204" pitchFamily="34"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194890" y="1644347"/>
            <a:ext cx="3140489" cy="4598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769604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
        <p:nvSpPr>
          <p:cNvPr id="5" name="Ovaal 4"/>
          <p:cNvSpPr/>
          <p:nvPr/>
        </p:nvSpPr>
        <p:spPr>
          <a:xfrm>
            <a:off x="6504318" y="-189781"/>
            <a:ext cx="6245524" cy="3550551"/>
          </a:xfrm>
          <a:prstGeom prst="ellipse">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p:cNvSpPr/>
          <p:nvPr/>
        </p:nvSpPr>
        <p:spPr>
          <a:xfrm>
            <a:off x="1800897" y="4364966"/>
            <a:ext cx="2029232" cy="1296501"/>
          </a:xfrm>
          <a:prstGeom prst="ellipse">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p:cNvSpPr/>
          <p:nvPr/>
        </p:nvSpPr>
        <p:spPr>
          <a:xfrm>
            <a:off x="4240503" y="3012182"/>
            <a:ext cx="3498339" cy="1642296"/>
          </a:xfrm>
          <a:prstGeom prst="ellipse">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1742537" y="5773438"/>
            <a:ext cx="5996305" cy="523220"/>
          </a:xfrm>
          <a:prstGeom prst="rect">
            <a:avLst/>
          </a:prstGeom>
          <a:noFill/>
        </p:spPr>
        <p:txBody>
          <a:bodyPr wrap="square" rtlCol="0">
            <a:spAutoFit/>
          </a:bodyPr>
          <a:lstStyle/>
          <a:p>
            <a:r>
              <a:rPr lang="en-US" sz="2800" b="1" smtClean="0">
                <a:latin typeface="Corbel" panose="020B0503020204020204" pitchFamily="34" charset="0"/>
              </a:rPr>
              <a:t>1. Schritt </a:t>
            </a:r>
            <a:r>
              <a:rPr lang="en-US" sz="2800" smtClean="0">
                <a:latin typeface="Corbel" panose="020B0503020204020204" pitchFamily="34" charset="0"/>
              </a:rPr>
              <a:t>Mobilisieren Sie Ihr Netzwerk</a:t>
            </a:r>
            <a:endParaRPr lang="en-US" sz="2800">
              <a:latin typeface="Corbel" panose="020B0503020204020204" pitchFamily="34" charset="0"/>
            </a:endParaRPr>
          </a:p>
        </p:txBody>
      </p:sp>
      <p:sp>
        <p:nvSpPr>
          <p:cNvPr id="9" name="Tekstvak 8"/>
          <p:cNvSpPr txBox="1"/>
          <p:nvPr/>
        </p:nvSpPr>
        <p:spPr>
          <a:xfrm>
            <a:off x="7293962" y="3432702"/>
            <a:ext cx="4761781" cy="954107"/>
          </a:xfrm>
          <a:prstGeom prst="rect">
            <a:avLst/>
          </a:prstGeom>
          <a:noFill/>
        </p:spPr>
        <p:txBody>
          <a:bodyPr wrap="square" rtlCol="0">
            <a:spAutoFit/>
          </a:bodyPr>
          <a:lstStyle/>
          <a:p>
            <a:pPr algn="ctr"/>
            <a:r>
              <a:rPr lang="en-US" sz="2800" b="1" smtClean="0">
                <a:latin typeface="Corbel" panose="020B0503020204020204" pitchFamily="34" charset="0"/>
              </a:rPr>
              <a:t>3. Schritt  </a:t>
            </a:r>
            <a:r>
              <a:rPr lang="en-US" sz="2800" smtClean="0">
                <a:latin typeface="Corbel" panose="020B0503020204020204" pitchFamily="34" charset="0"/>
              </a:rPr>
              <a:t>Reichweite erweitern</a:t>
            </a:r>
            <a:endParaRPr lang="en-US" sz="2800">
              <a:latin typeface="Corbel" panose="020B0503020204020204" pitchFamily="34" charset="0"/>
            </a:endParaRPr>
          </a:p>
        </p:txBody>
      </p:sp>
      <p:sp>
        <p:nvSpPr>
          <p:cNvPr id="10" name="Tekstvak 9"/>
          <p:cNvSpPr txBox="1"/>
          <p:nvPr/>
        </p:nvSpPr>
        <p:spPr>
          <a:xfrm>
            <a:off x="5240875" y="4776652"/>
            <a:ext cx="4761781" cy="954107"/>
          </a:xfrm>
          <a:prstGeom prst="rect">
            <a:avLst/>
          </a:prstGeom>
          <a:noFill/>
        </p:spPr>
        <p:txBody>
          <a:bodyPr wrap="square" rtlCol="0">
            <a:spAutoFit/>
          </a:bodyPr>
          <a:lstStyle/>
          <a:p>
            <a:pPr algn="ctr"/>
            <a:r>
              <a:rPr lang="en-US" sz="2800" b="1" smtClean="0">
                <a:latin typeface="Corbel" panose="020B0503020204020204" pitchFamily="34" charset="0"/>
              </a:rPr>
              <a:t>2. Schritt </a:t>
            </a:r>
            <a:r>
              <a:rPr lang="en-US" sz="2800" smtClean="0">
                <a:latin typeface="Corbel" panose="020B0503020204020204" pitchFamily="34" charset="0"/>
              </a:rPr>
              <a:t> </a:t>
            </a:r>
            <a:r>
              <a:rPr lang="en-US" sz="2800">
                <a:latin typeface="Corbel" panose="020B0503020204020204" pitchFamily="34" charset="0"/>
              </a:rPr>
              <a:t>F</a:t>
            </a:r>
            <a:r>
              <a:rPr lang="en-US" sz="2800" smtClean="0">
                <a:latin typeface="Corbel" panose="020B0503020204020204" pitchFamily="34" charset="0"/>
              </a:rPr>
              <a:t>ans und Anhänger finden</a:t>
            </a:r>
            <a:endParaRPr lang="en-US" sz="2800">
              <a:latin typeface="Corbel" panose="020B0503020204020204" pitchFamily="34" charset="0"/>
            </a:endParaRPr>
          </a:p>
        </p:txBody>
      </p:sp>
      <p:sp>
        <p:nvSpPr>
          <p:cNvPr id="2" name="Titel 1"/>
          <p:cNvSpPr>
            <a:spLocks noGrp="1"/>
          </p:cNvSpPr>
          <p:nvPr>
            <p:ph type="title"/>
          </p:nvPr>
        </p:nvSpPr>
        <p:spPr/>
        <p:txBody>
          <a:bodyPr>
            <a:normAutofit/>
          </a:bodyPr>
          <a:lstStyle/>
          <a:p>
            <a:r>
              <a:rPr lang="en-US" altLang="nl-NL"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Menschen online erreichen </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xmlns="" val="360791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Organisches Publikum vs bezahltes Publikum</a:t>
            </a:r>
            <a:endParaRPr lang="en-US"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b="-4130"/>
          <a:stretch/>
        </p:blipFill>
        <p:spPr bwMode="auto">
          <a:xfrm>
            <a:off x="0" y="1679406"/>
            <a:ext cx="12192000" cy="60040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71558404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Sind Sie auf dem richtigen Weg?</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41787" y="1574005"/>
            <a:ext cx="8039103" cy="4829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Afbeelding 13"/>
          <p:cNvPicPr/>
          <p:nvPr/>
        </p:nvPicPr>
        <p:blipFill>
          <a:blip r:embed="rId4">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42583517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500062"/>
            <a:ext cx="10515600" cy="1325563"/>
          </a:xfrm>
        </p:spPr>
        <p:txBody>
          <a:bodyPr/>
          <a:lstStyle/>
          <a:p>
            <a:r>
              <a:rPr lang="nl-NL"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Übung</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nl-NL" smtClean="0">
                <a:latin typeface="Corbel" panose="020B0503020204020204" pitchFamily="34" charset="0"/>
              </a:rPr>
              <a:t>In drei Gruppen aufteilen und folgendes erkunden…</a:t>
            </a:r>
            <a:endParaRPr lang="nl-NL">
              <a:latin typeface="Corbel" panose="020B0503020204020204" pitchFamily="34" charset="0"/>
            </a:endParaRPr>
          </a:p>
          <a:p>
            <a:pPr marL="0" indent="0" algn="ctr">
              <a:buNone/>
            </a:pPr>
            <a:r>
              <a:rPr lang="nl-NL" b="1" smtClean="0">
                <a:latin typeface="Corbel" panose="020B0503020204020204" pitchFamily="34" charset="0"/>
              </a:rPr>
              <a:t>Gruppe </a:t>
            </a:r>
            <a:r>
              <a:rPr lang="nl-NL" b="1">
                <a:latin typeface="Corbel" panose="020B0503020204020204" pitchFamily="34" charset="0"/>
              </a:rPr>
              <a:t>1 &gt; YouTube 10 F</a:t>
            </a:r>
            <a:r>
              <a:rPr lang="nl-NL" b="1" smtClean="0">
                <a:latin typeface="Corbel" panose="020B0503020204020204" pitchFamily="34" charset="0"/>
              </a:rPr>
              <a:t>undamentals</a:t>
            </a:r>
            <a:endParaRPr lang="nl-NL" b="1">
              <a:latin typeface="Corbel" panose="020B0503020204020204" pitchFamily="34" charset="0"/>
            </a:endParaRPr>
          </a:p>
          <a:p>
            <a:pPr marL="0" indent="0" algn="ctr">
              <a:buNone/>
            </a:pPr>
            <a:r>
              <a:rPr lang="nl-NL" b="1" smtClean="0">
                <a:latin typeface="Corbel" panose="020B0503020204020204" pitchFamily="34" charset="0"/>
              </a:rPr>
              <a:t>Gruppe </a:t>
            </a:r>
            <a:r>
              <a:rPr lang="nl-NL" b="1">
                <a:latin typeface="Corbel" panose="020B0503020204020204" pitchFamily="34" charset="0"/>
              </a:rPr>
              <a:t>2 &gt; Facebook </a:t>
            </a:r>
            <a:r>
              <a:rPr lang="nl-NL" b="1" smtClean="0">
                <a:latin typeface="Corbel" panose="020B0503020204020204" pitchFamily="34" charset="0"/>
              </a:rPr>
              <a:t>Leitfaden für Nonprofitorganisationen</a:t>
            </a:r>
            <a:endParaRPr lang="nl-NL" b="1">
              <a:latin typeface="Corbel" panose="020B0503020204020204" pitchFamily="34" charset="0"/>
            </a:endParaRPr>
          </a:p>
          <a:p>
            <a:pPr marL="0" indent="0" algn="ctr">
              <a:buNone/>
            </a:pPr>
            <a:r>
              <a:rPr lang="nl-NL" b="1" smtClean="0">
                <a:latin typeface="Corbel" panose="020B0503020204020204" pitchFamily="34" charset="0"/>
              </a:rPr>
              <a:t>Gruppe  </a:t>
            </a:r>
            <a:r>
              <a:rPr lang="nl-NL" b="1">
                <a:latin typeface="Corbel" panose="020B0503020204020204" pitchFamily="34" charset="0"/>
              </a:rPr>
              <a:t>3 &gt; Twitter NGO Campaigning </a:t>
            </a:r>
            <a:r>
              <a:rPr lang="nl-NL" b="1" smtClean="0">
                <a:latin typeface="Corbel" panose="020B0503020204020204" pitchFamily="34" charset="0"/>
              </a:rPr>
              <a:t>Handbook</a:t>
            </a:r>
            <a:endParaRPr lang="nl-NL" b="1">
              <a:latin typeface="Corbel" panose="020B0503020204020204" pitchFamily="34" charset="0"/>
            </a:endParaRPr>
          </a:p>
          <a:p>
            <a:pPr marL="0" indent="0" algn="ctr">
              <a:buNone/>
            </a:pPr>
            <a:endParaRPr lang="nl-NL">
              <a:latin typeface="Corbel" panose="020B0503020204020204" pitchFamily="34" charset="0"/>
            </a:endParaRPr>
          </a:p>
          <a:p>
            <a:pPr marL="0" indent="0" algn="ctr">
              <a:buNone/>
            </a:pPr>
            <a:r>
              <a:rPr lang="nl-NL" smtClean="0">
                <a:latin typeface="Corbel" panose="020B0503020204020204" pitchFamily="34" charset="0"/>
              </a:rPr>
              <a:t>Berichten Sie an das Plenum</a:t>
            </a:r>
            <a:endParaRPr lang="nl-NL">
              <a:latin typeface="Corbel" panose="020B0503020204020204" pitchFamily="34" charset="0"/>
            </a:endParaRPr>
          </a:p>
          <a:p>
            <a:pPr marL="0" indent="0" algn="ctr">
              <a:buNone/>
            </a:pPr>
            <a:r>
              <a:rPr lang="nl-NL" smtClean="0">
                <a:latin typeface="Corbel" panose="020B0503020204020204" pitchFamily="34" charset="0"/>
              </a:rPr>
              <a:t>Was haben Sie gesehen, was hat Ihnen gefallen?</a:t>
            </a:r>
            <a:endParaRPr lang="nl-NL">
              <a:latin typeface="Corbel" panose="020B0503020204020204" pitchFamily="34" charset="0"/>
            </a:endParaRPr>
          </a:p>
        </p:txBody>
      </p:sp>
      <p:pic>
        <p:nvPicPr>
          <p:cNvPr id="4" name="Afbeelding 3"/>
          <p:cNvPicPr/>
          <p:nvPr/>
        </p:nvPicPr>
        <p:blipFill>
          <a:blip r:embed="rId2">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101553697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3656964" y="255950"/>
            <a:ext cx="4904105" cy="63416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89823688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stretch>
            <a:fillRect/>
          </a:stretch>
        </p:blipFill>
        <p:spPr>
          <a:xfrm>
            <a:off x="1220240" y="487990"/>
            <a:ext cx="9828309" cy="50787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63370494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rmAutofit/>
          </a:bodyPr>
          <a:lstStyle/>
          <a:p>
            <a:r>
              <a:rPr lang="en-US" sz="4000" b="1">
                <a:solidFill>
                  <a:srgbClr val="002060"/>
                </a:solidFill>
                <a:latin typeface="Verdana" panose="020B0604030504040204" pitchFamily="34" charset="0"/>
                <a:ea typeface="Verdana" panose="020B0604030504040204" pitchFamily="34" charset="0"/>
                <a:cs typeface="Verdana" panose="020B0604030504040204" pitchFamily="34" charset="0"/>
              </a:rPr>
              <a:t>10 </a:t>
            </a:r>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Grundlagen</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78386" y="1344491"/>
            <a:ext cx="6191135" cy="51118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Afbeelding 11"/>
          <p:cNvPicPr/>
          <p:nvPr/>
        </p:nvPicPr>
        <p:blipFill>
          <a:blip r:embed="rId4">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
        <p:nvSpPr>
          <p:cNvPr id="11" name="Tekstvak 10"/>
          <p:cNvSpPr txBox="1"/>
          <p:nvPr/>
        </p:nvSpPr>
        <p:spPr>
          <a:xfrm>
            <a:off x="63045" y="6353513"/>
            <a:ext cx="3168869" cy="461665"/>
          </a:xfrm>
          <a:prstGeom prst="rect">
            <a:avLst/>
          </a:prstGeom>
          <a:noFill/>
        </p:spPr>
        <p:txBody>
          <a:bodyPr wrap="square" rtlCol="0">
            <a:spAutoFit/>
          </a:bodyPr>
          <a:lstStyle/>
          <a:p>
            <a:r>
              <a:rPr lang="en-US" sz="2400"/>
              <a:t>Bit.ly/10fundamentals</a:t>
            </a:r>
            <a:endParaRPr lang="nl-NL" sz="2400"/>
          </a:p>
        </p:txBody>
      </p:sp>
      <p:pic>
        <p:nvPicPr>
          <p:cNvPr id="7"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531741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en-US" sz="4000">
                <a:latin typeface="Corbel" panose="020B0503020204020204" pitchFamily="34" charset="0"/>
              </a:rPr>
              <a:t>“1 </a:t>
            </a:r>
            <a:r>
              <a:rPr lang="en-US" sz="4000" smtClean="0">
                <a:latin typeface="Corbel" panose="020B0503020204020204" pitchFamily="34" charset="0"/>
              </a:rPr>
              <a:t>Milliarde Bilder werden täglich auf Facebokk eingestellt”</a:t>
            </a:r>
            <a:endParaRPr lang="en-US" sz="4000">
              <a:latin typeface="Corbel" panose="020B0503020204020204" pitchFamily="34" charset="0"/>
            </a:endParaRPr>
          </a:p>
          <a:p>
            <a:pPr marL="0" indent="0">
              <a:buNone/>
            </a:pPr>
            <a:endParaRPr lang="en-US" sz="4000">
              <a:latin typeface="Corbel" panose="020B0503020204020204" pitchFamily="34" charset="0"/>
            </a:endParaRPr>
          </a:p>
          <a:p>
            <a:pPr marL="0" indent="0">
              <a:buNone/>
            </a:pPr>
            <a:endParaRPr lang="en-US" sz="4000">
              <a:latin typeface="Corbel" panose="020B0503020204020204" pitchFamily="34" charset="0"/>
            </a:endParaRPr>
          </a:p>
          <a:p>
            <a:pPr marL="0" indent="0">
              <a:buNone/>
            </a:pPr>
            <a:endParaRPr lang="nl-NL" sz="4000">
              <a:latin typeface="Corbel" panose="020B0503020204020204" pitchFamily="34" charset="0"/>
            </a:endParaRPr>
          </a:p>
        </p:txBody>
      </p:sp>
      <p:pic>
        <p:nvPicPr>
          <p:cNvPr id="7" name="Afbeelding 6"/>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pic>
        <p:nvPicPr>
          <p:cNvPr id="5" name="Picture 4" descr="https://facebookbrand.com/wp-content/themes/fb-branding/prj-fb-branding/assets/images/fb-art.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0619366" y="397392"/>
            <a:ext cx="1257992" cy="12579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1635489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Reflektion</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4"/>
          <p:cNvSpPr>
            <a:spLocks noGrp="1"/>
          </p:cNvSpPr>
          <p:nvPr>
            <p:ph idx="1"/>
          </p:nvPr>
        </p:nvSpPr>
        <p:spPr>
          <a:xfrm>
            <a:off x="952901" y="2000250"/>
            <a:ext cx="10400899" cy="4351338"/>
          </a:xfrm>
        </p:spPr>
        <p:txBody>
          <a:bodyPr/>
          <a:lstStyle/>
          <a:p>
            <a:pPr marL="0" indent="0" algn="ctr">
              <a:buNone/>
            </a:pPr>
            <a:r>
              <a:rPr lang="nl-NL" smtClean="0">
                <a:latin typeface="Corbel" panose="020B0503020204020204" pitchFamily="34" charset="0"/>
              </a:rPr>
              <a:t>Nehmen Sie sich 1 Minute Zeit zum Überlegen</a:t>
            </a:r>
            <a:endParaRPr lang="nl-NL">
              <a:latin typeface="Corbel" panose="020B0503020204020204" pitchFamily="34" charset="0"/>
            </a:endParaRPr>
          </a:p>
          <a:p>
            <a:pPr marL="0" indent="0" algn="ctr">
              <a:buNone/>
            </a:pPr>
            <a:r>
              <a:rPr lang="nl-NL" b="1" smtClean="0">
                <a:latin typeface="Corbel" panose="020B0503020204020204" pitchFamily="34" charset="0"/>
              </a:rPr>
              <a:t>Wie würden Sie Ihr Lernen in seiner Essenz heute beschreiben?</a:t>
            </a:r>
            <a:endParaRPr lang="nl-NL" b="1">
              <a:latin typeface="Corbel" panose="020B0503020204020204" pitchFamily="34" charset="0"/>
            </a:endParaRPr>
          </a:p>
          <a:p>
            <a:pPr marL="0" indent="0" algn="ctr">
              <a:buNone/>
            </a:pPr>
            <a:r>
              <a:rPr lang="nl-NL" smtClean="0">
                <a:latin typeface="Corbel" panose="020B0503020204020204" pitchFamily="34" charset="0"/>
              </a:rPr>
              <a:t>Wählen Sie 1 Wort aus</a:t>
            </a:r>
            <a:endParaRPr lang="nl-NL" b="1"/>
          </a:p>
        </p:txBody>
      </p:sp>
      <p:pic>
        <p:nvPicPr>
          <p:cNvPr id="7" name="Afbeelding 6"/>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332594792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Partnerschaften</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en-US">
                <a:latin typeface="Corbel" panose="020B0503020204020204" pitchFamily="34" charset="0"/>
              </a:rPr>
              <a:t>Speed date! </a:t>
            </a:r>
          </a:p>
          <a:p>
            <a:pPr marL="0" indent="0" algn="ctr">
              <a:buNone/>
            </a:pPr>
            <a:r>
              <a:rPr lang="en-US" b="1" smtClean="0">
                <a:latin typeface="Corbel" panose="020B0503020204020204" pitchFamily="34" charset="0"/>
              </a:rPr>
              <a:t>Suchen Sie im Raum nach möglichen Partnern</a:t>
            </a:r>
            <a:endParaRPr lang="en-US" b="1">
              <a:latin typeface="Corbel" panose="020B0503020204020204" pitchFamily="34" charset="0"/>
            </a:endParaRPr>
          </a:p>
          <a:p>
            <a:pPr marL="0" indent="0" algn="ctr">
              <a:buNone/>
            </a:pPr>
            <a:r>
              <a:rPr lang="en-US" b="1" smtClean="0">
                <a:latin typeface="Corbel" panose="020B0503020204020204" pitchFamily="34" charset="0"/>
              </a:rPr>
              <a:t>Schließen Sie Übereinkünfte für eine künftige Zusammenarbeit</a:t>
            </a:r>
            <a:endParaRPr lang="en-US" b="1">
              <a:latin typeface="Corbel" panose="020B0503020204020204" pitchFamily="34" charset="0"/>
            </a:endParaRPr>
          </a:p>
          <a:p>
            <a:pPr marL="0" indent="0" algn="ctr">
              <a:buNone/>
            </a:pPr>
            <a:r>
              <a:rPr lang="en-US">
                <a:latin typeface="Corbel" panose="020B0503020204020204" pitchFamily="34" charset="0"/>
              </a:rPr>
              <a:t>20 </a:t>
            </a:r>
            <a:r>
              <a:rPr lang="en-US" smtClean="0">
                <a:latin typeface="Corbel" panose="020B0503020204020204" pitchFamily="34" charset="0"/>
              </a:rPr>
              <a:t>Min.</a:t>
            </a:r>
            <a:endParaRPr lang="en-US">
              <a:latin typeface="Corbel" panose="020B0503020204020204" pitchFamily="34" charset="0"/>
            </a:endParaRPr>
          </a:p>
          <a:p>
            <a:pPr marL="0" indent="0" algn="ctr">
              <a:buNone/>
            </a:pPr>
            <a:endParaRPr lang="en-US" b="1">
              <a:latin typeface="Corbel" panose="020B0503020204020204" pitchFamily="34" charset="0"/>
            </a:endParaRPr>
          </a:p>
          <a:p>
            <a:pPr marL="0" indent="0" algn="ctr">
              <a:buNone/>
            </a:pPr>
            <a:endParaRPr lang="en-US" b="1">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238651186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Kommen Sie gut nach Hause</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en-US" b="1">
                <a:latin typeface="Corbel" panose="020B0503020204020204" pitchFamily="34" charset="0"/>
              </a:rPr>
              <a:t>Radicalisation Awareness Network</a:t>
            </a:r>
          </a:p>
          <a:p>
            <a:pPr marL="0" indent="0" algn="ctr">
              <a:buNone/>
            </a:pPr>
            <a:r>
              <a:rPr lang="en-US">
                <a:latin typeface="Corbel" panose="020B0503020204020204" pitchFamily="34" charset="0"/>
              </a:rPr>
              <a:t>Wim Klei – w.klei@radaradvies.nl +31 6 4229 7277</a:t>
            </a:r>
            <a:endParaRPr lang="nl-NL">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
        <p:nvSpPr>
          <p:cNvPr id="5" name="Tekstvak 4"/>
          <p:cNvSpPr txBox="1"/>
          <p:nvPr/>
        </p:nvSpPr>
        <p:spPr>
          <a:xfrm>
            <a:off x="895350" y="4152900"/>
            <a:ext cx="10477500" cy="1815882"/>
          </a:xfrm>
          <a:prstGeom prst="rect">
            <a:avLst/>
          </a:prstGeom>
          <a:solidFill>
            <a:schemeClr val="accent4">
              <a:lumMod val="20000"/>
              <a:lumOff val="80000"/>
            </a:schemeClr>
          </a:solidFill>
        </p:spPr>
        <p:txBody>
          <a:bodyPr wrap="square" rtlCol="0">
            <a:spAutoFit/>
          </a:bodyPr>
          <a:lstStyle/>
          <a:p>
            <a:pPr algn="ctr"/>
            <a:r>
              <a:rPr lang="en-US" sz="2800" b="1" smtClean="0">
                <a:latin typeface="Corbel" panose="020B0503020204020204" pitchFamily="34" charset="0"/>
              </a:rPr>
              <a:t>Bewertung</a:t>
            </a:r>
            <a:endParaRPr lang="en-US" sz="2800" b="1">
              <a:latin typeface="Corbel" panose="020B0503020204020204" pitchFamily="34" charset="0"/>
            </a:endParaRPr>
          </a:p>
          <a:p>
            <a:pPr algn="ctr"/>
            <a:r>
              <a:rPr lang="en-US" sz="2800" smtClean="0">
                <a:latin typeface="Corbel" panose="020B0503020204020204" pitchFamily="34" charset="0"/>
              </a:rPr>
              <a:t>Füllen Sie bitte den Bewertungsbogen aus, der Ihnen per E-Mail zugesendet wird</a:t>
            </a:r>
            <a:endParaRPr lang="en-US" sz="2800">
              <a:latin typeface="Corbel" panose="020B0503020204020204" pitchFamily="34" charset="0"/>
            </a:endParaRPr>
          </a:p>
          <a:p>
            <a:pPr algn="ctr"/>
            <a:r>
              <a:rPr lang="en-US" sz="2800" smtClean="0">
                <a:latin typeface="Corbel" panose="020B0503020204020204" pitchFamily="34" charset="0"/>
              </a:rPr>
              <a:t>Vielen Dank</a:t>
            </a:r>
            <a:endParaRPr lang="nl-NL" sz="2800">
              <a:latin typeface="Corbel" panose="020B0503020204020204" pitchFamily="34" charset="0"/>
            </a:endParaRPr>
          </a:p>
        </p:txBody>
      </p:sp>
    </p:spTree>
    <p:extLst>
      <p:ext uri="{BB962C8B-B14F-4D97-AF65-F5344CB8AC3E}">
        <p14:creationId xmlns:p14="http://schemas.microsoft.com/office/powerpoint/2010/main" xmlns="" val="197388684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Weitere Folien zum Aufbau von Kapazitäten</a:t>
            </a:r>
            <a:endParaRPr lang="nl-NL"/>
          </a:p>
        </p:txBody>
      </p:sp>
      <p:sp>
        <p:nvSpPr>
          <p:cNvPr id="3" name="Tijdelijke aanduiding voor inhoud 2"/>
          <p:cNvSpPr>
            <a:spLocks noGrp="1"/>
          </p:cNvSpPr>
          <p:nvPr>
            <p:ph idx="1"/>
          </p:nvPr>
        </p:nvSpPr>
        <p:spPr/>
        <p:txBody>
          <a:bodyPr/>
          <a:lstStyle/>
          <a:p>
            <a:endParaRPr lang="nl-NL"/>
          </a:p>
        </p:txBody>
      </p:sp>
    </p:spTree>
    <p:extLst>
      <p:ext uri="{BB962C8B-B14F-4D97-AF65-F5344CB8AC3E}">
        <p14:creationId xmlns:p14="http://schemas.microsoft.com/office/powerpoint/2010/main" xmlns="" val="385224714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552450" y="365125"/>
            <a:ext cx="11106150" cy="1325563"/>
          </a:xfrm>
        </p:spPr>
        <p:txBody>
          <a:bodyPr>
            <a:normAutofit/>
          </a:bodyPr>
          <a:lstStyle/>
          <a:p>
            <a:r>
              <a:rPr lang="en-US"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Was sind die Qualitäten Ihrer Kampagne?</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ijdelijke aanduiding voor inhoud 7"/>
          <p:cNvGraphicFramePr>
            <a:graphicFrameLocks noGrp="1"/>
          </p:cNvGraphicFramePr>
          <p:nvPr>
            <p:ph idx="1"/>
            <p:extLst>
              <p:ext uri="{D42A27DB-BD31-4B8C-83A1-F6EECF244321}">
                <p14:modId xmlns:p14="http://schemas.microsoft.com/office/powerpoint/2010/main" xmlns="" val="2413441821"/>
              </p:ext>
            </p:extLst>
          </p:nvPr>
        </p:nvGraphicFramePr>
        <p:xfrm>
          <a:off x="816746" y="1825624"/>
          <a:ext cx="10537053" cy="4450080"/>
        </p:xfrm>
        <a:graphic>
          <a:graphicData uri="http://schemas.openxmlformats.org/drawingml/2006/table">
            <a:tbl>
              <a:tblPr firstRow="1" bandRow="1">
                <a:tableStyleId>{5C22544A-7EE6-4342-B048-85BDC9FD1C3A}</a:tableStyleId>
              </a:tblPr>
              <a:tblGrid>
                <a:gridCol w="3512351">
                  <a:extLst>
                    <a:ext uri="{9D8B030D-6E8A-4147-A177-3AD203B41FA5}">
                      <a16:colId xmlns="" xmlns:a16="http://schemas.microsoft.com/office/drawing/2014/main" val="20000"/>
                    </a:ext>
                  </a:extLst>
                </a:gridCol>
                <a:gridCol w="3512351">
                  <a:extLst>
                    <a:ext uri="{9D8B030D-6E8A-4147-A177-3AD203B41FA5}">
                      <a16:colId xmlns="" xmlns:a16="http://schemas.microsoft.com/office/drawing/2014/main" val="20001"/>
                    </a:ext>
                  </a:extLst>
                </a:gridCol>
                <a:gridCol w="3512351">
                  <a:extLst>
                    <a:ext uri="{9D8B030D-6E8A-4147-A177-3AD203B41FA5}">
                      <a16:colId xmlns="" xmlns:a16="http://schemas.microsoft.com/office/drawing/2014/main" val="20002"/>
                    </a:ext>
                  </a:extLst>
                </a:gridCol>
              </a:tblGrid>
              <a:tr h="2225040">
                <a:tc>
                  <a:txBody>
                    <a:bodyPr/>
                    <a:lstStyle/>
                    <a:p>
                      <a:pPr algn="ctr"/>
                      <a:endParaRPr lang="en-US" sz="2800" b="1" i="1">
                        <a:solidFill>
                          <a:srgbClr val="002060"/>
                        </a:solidFill>
                        <a:latin typeface="Corbel" panose="020B0503020204020204" pitchFamily="34" charset="0"/>
                      </a:endParaRPr>
                    </a:p>
                    <a:p>
                      <a:pPr algn="ctr"/>
                      <a:r>
                        <a:rPr lang="en-US" sz="2800" b="1" i="1" u="sng" smtClean="0">
                          <a:solidFill>
                            <a:srgbClr val="002060"/>
                          </a:solidFill>
                          <a:latin typeface="Corbel" panose="020B0503020204020204" pitchFamily="34" charset="0"/>
                        </a:rPr>
                        <a:t>Intern</a:t>
                      </a:r>
                      <a:endParaRPr lang="en-US" sz="2800" b="1" i="1" u="sng">
                        <a:solidFill>
                          <a:srgbClr val="002060"/>
                        </a:solidFill>
                        <a:latin typeface="Corbel" panose="020B0503020204020204" pitchFamily="34" charset="0"/>
                      </a:endParaRPr>
                    </a:p>
                    <a:p>
                      <a:pPr algn="ctr"/>
                      <a:r>
                        <a:rPr lang="en-US" sz="2800" b="1" i="1" smtClean="0">
                          <a:solidFill>
                            <a:srgbClr val="002060"/>
                          </a:solidFill>
                          <a:latin typeface="Corbel" panose="020B0503020204020204" pitchFamily="34" charset="0"/>
                        </a:rPr>
                        <a:t>Sie können Dinge</a:t>
                      </a:r>
                      <a:r>
                        <a:rPr lang="en-US" sz="2800" b="1" i="1" baseline="0" smtClean="0">
                          <a:solidFill>
                            <a:srgbClr val="002060"/>
                          </a:solidFill>
                          <a:latin typeface="Corbel" panose="020B0503020204020204" pitchFamily="34" charset="0"/>
                        </a:rPr>
                        <a:t> leichter beeinflussen</a:t>
                      </a:r>
                      <a:endParaRPr lang="en-US" sz="2800" b="1" i="1">
                        <a:solidFill>
                          <a:srgbClr val="002060"/>
                        </a:solidFill>
                        <a:latin typeface="Corbel" panose="020B0503020204020204" pitchFamily="34" charset="0"/>
                      </a:endParaRPr>
                    </a:p>
                  </a:txBody>
                  <a:tcPr>
                    <a:lnR w="38100" cap="flat" cmpd="sng" algn="ctr">
                      <a:solidFill>
                        <a:schemeClr val="tx1"/>
                      </a:solidFill>
                      <a:prstDash val="solid"/>
                      <a:round/>
                      <a:headEnd type="none" w="med" len="med"/>
                      <a:tailEnd type="none" w="med" len="med"/>
                    </a:lnR>
                    <a:noFill/>
                  </a:tcPr>
                </a:tc>
                <a:tc>
                  <a:txBody>
                    <a:bodyPr/>
                    <a:lstStyle/>
                    <a:p>
                      <a:r>
                        <a:rPr lang="en-US" sz="4000" b="1" smtClean="0">
                          <a:solidFill>
                            <a:schemeClr val="tx1"/>
                          </a:solidFill>
                          <a:latin typeface="Corbel" panose="020B0503020204020204" pitchFamily="34" charset="0"/>
                        </a:rPr>
                        <a:t>Stärken</a:t>
                      </a:r>
                      <a:endParaRPr lang="nl-NL" sz="4000" b="1">
                        <a:solidFill>
                          <a:schemeClr val="tx1"/>
                        </a:solidFill>
                        <a:latin typeface="Corbel" panose="020B0503020204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US" sz="4000" b="1" smtClean="0">
                          <a:solidFill>
                            <a:schemeClr val="tx1"/>
                          </a:solidFill>
                          <a:latin typeface="Corbel" panose="020B0503020204020204" pitchFamily="34" charset="0"/>
                        </a:rPr>
                        <a:t>Schwächen</a:t>
                      </a:r>
                      <a:endParaRPr lang="nl-NL" sz="4000" b="1">
                        <a:solidFill>
                          <a:schemeClr val="tx1"/>
                        </a:solidFill>
                        <a:latin typeface="Corbel" panose="020B0503020204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2225040">
                <a:tc>
                  <a:txBody>
                    <a:bodyPr/>
                    <a:lstStyle/>
                    <a:p>
                      <a:pPr algn="ctr"/>
                      <a:endParaRPr lang="en-US" sz="2800" b="1" i="1">
                        <a:solidFill>
                          <a:srgbClr val="002060"/>
                        </a:solidFill>
                        <a:latin typeface="Corbel" panose="020B0503020204020204" pitchFamily="34" charset="0"/>
                      </a:endParaRPr>
                    </a:p>
                    <a:p>
                      <a:pPr algn="ctr"/>
                      <a:r>
                        <a:rPr lang="en-US" sz="2800" b="1" i="1" u="sng" smtClean="0">
                          <a:solidFill>
                            <a:srgbClr val="002060"/>
                          </a:solidFill>
                          <a:latin typeface="Corbel" panose="020B0503020204020204" pitchFamily="34" charset="0"/>
                        </a:rPr>
                        <a:t>Extern</a:t>
                      </a:r>
                      <a:endParaRPr lang="en-US" sz="2800" b="1" i="1" u="sng">
                        <a:solidFill>
                          <a:srgbClr val="002060"/>
                        </a:solidFill>
                        <a:latin typeface="Corbel" panose="020B0503020204020204" pitchFamily="34" charset="0"/>
                      </a:endParaRPr>
                    </a:p>
                    <a:p>
                      <a:pPr algn="ctr"/>
                      <a:r>
                        <a:rPr lang="en-US" sz="2800" b="1" i="1" smtClean="0">
                          <a:solidFill>
                            <a:srgbClr val="002060"/>
                          </a:solidFill>
                          <a:latin typeface="Corbel" panose="020B0503020204020204" pitchFamily="34" charset="0"/>
                        </a:rPr>
                        <a:t>Sie</a:t>
                      </a:r>
                      <a:r>
                        <a:rPr lang="en-US" sz="2800" b="1" i="1" baseline="0" smtClean="0">
                          <a:solidFill>
                            <a:srgbClr val="002060"/>
                          </a:solidFill>
                          <a:latin typeface="Corbel" panose="020B0503020204020204" pitchFamily="34" charset="0"/>
                        </a:rPr>
                        <a:t> können diese Faktoren nicht leicht beeinflussen</a:t>
                      </a:r>
                      <a:endParaRPr lang="en-US" sz="2800" b="1" i="1" baseline="0">
                        <a:solidFill>
                          <a:srgbClr val="002060"/>
                        </a:solidFill>
                        <a:latin typeface="Corbel" panose="020B0503020204020204" pitchFamily="34" charset="0"/>
                      </a:endParaRPr>
                    </a:p>
                  </a:txBody>
                  <a:tcPr>
                    <a:lnR w="38100" cap="flat" cmpd="sng" algn="ctr">
                      <a:solidFill>
                        <a:schemeClr val="tx1"/>
                      </a:solidFill>
                      <a:prstDash val="solid"/>
                      <a:round/>
                      <a:headEnd type="none" w="med" len="med"/>
                      <a:tailEnd type="none" w="med" len="med"/>
                    </a:lnR>
                    <a:noFill/>
                  </a:tcPr>
                </a:tc>
                <a:tc>
                  <a:txBody>
                    <a:bodyPr/>
                    <a:lstStyle/>
                    <a:p>
                      <a:r>
                        <a:rPr lang="en-US" sz="4000" b="1" smtClean="0">
                          <a:solidFill>
                            <a:schemeClr val="tx1"/>
                          </a:solidFill>
                          <a:latin typeface="Corbel" panose="020B0503020204020204" pitchFamily="34" charset="0"/>
                        </a:rPr>
                        <a:t>Gelegenheiten</a:t>
                      </a:r>
                      <a:endParaRPr lang="nl-NL" sz="4000" b="1">
                        <a:solidFill>
                          <a:schemeClr val="tx1"/>
                        </a:solidFill>
                        <a:latin typeface="Corbel" panose="020B0503020204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en-US" sz="4000" b="1" smtClean="0">
                          <a:solidFill>
                            <a:schemeClr val="tx1"/>
                          </a:solidFill>
                          <a:latin typeface="Corbel" panose="020B0503020204020204" pitchFamily="34" charset="0"/>
                        </a:rPr>
                        <a:t>Bedrohungen</a:t>
                      </a:r>
                      <a:endParaRPr lang="nl-NL" sz="4000" b="1">
                        <a:solidFill>
                          <a:schemeClr val="tx1"/>
                        </a:solidFill>
                        <a:latin typeface="Corbel" panose="020B0503020204020204" pitchFamily="34" charset="0"/>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xmlns="" val="355493139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Hilfe suchen. Zusammen arbeiten. Schlau sein. </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10515600" cy="4617216"/>
          </a:xfrm>
        </p:spPr>
        <p:txBody>
          <a:bodyPr>
            <a:normAutofit fontScale="92500" lnSpcReduction="20000"/>
          </a:bodyPr>
          <a:lstStyle/>
          <a:p>
            <a:pPr marL="0" indent="0">
              <a:buNone/>
            </a:pPr>
            <a:r>
              <a:rPr lang="en-US" b="1" dirty="0" err="1" smtClean="0">
                <a:latin typeface="Corbel" panose="020B0503020204020204" pitchFamily="34" charset="0"/>
              </a:rPr>
              <a:t>Programme</a:t>
            </a:r>
            <a:r>
              <a:rPr lang="en-US" b="1" dirty="0" smtClean="0">
                <a:latin typeface="Corbel" panose="020B0503020204020204" pitchFamily="34" charset="0"/>
              </a:rPr>
              <a:t> </a:t>
            </a:r>
            <a:r>
              <a:rPr lang="en-US" b="1" dirty="0" err="1" smtClean="0">
                <a:latin typeface="Corbel" panose="020B0503020204020204" pitchFamily="34" charset="0"/>
              </a:rPr>
              <a:t>zur</a:t>
            </a:r>
            <a:r>
              <a:rPr lang="en-US" b="1" dirty="0" smtClean="0">
                <a:latin typeface="Corbel" panose="020B0503020204020204" pitchFamily="34" charset="0"/>
              </a:rPr>
              <a:t> </a:t>
            </a:r>
            <a:r>
              <a:rPr lang="en-US" b="1" dirty="0" err="1" smtClean="0">
                <a:latin typeface="Corbel" panose="020B0503020204020204" pitchFamily="34" charset="0"/>
              </a:rPr>
              <a:t>Unterstützung</a:t>
            </a:r>
            <a:r>
              <a:rPr lang="en-US" b="1" dirty="0" smtClean="0">
                <a:latin typeface="Corbel" panose="020B0503020204020204" pitchFamily="34" charset="0"/>
              </a:rPr>
              <a:t> </a:t>
            </a:r>
            <a:r>
              <a:rPr lang="en-US" b="1" dirty="0" err="1" smtClean="0">
                <a:latin typeface="Corbel" panose="020B0503020204020204" pitchFamily="34" charset="0"/>
              </a:rPr>
              <a:t>der</a:t>
            </a:r>
            <a:r>
              <a:rPr lang="en-US" b="1" dirty="0" smtClean="0">
                <a:latin typeface="Corbel" panose="020B0503020204020204" pitchFamily="34" charset="0"/>
              </a:rPr>
              <a:t> </a:t>
            </a:r>
            <a:r>
              <a:rPr lang="en-US" b="1" dirty="0" err="1" smtClean="0">
                <a:latin typeface="Corbel" panose="020B0503020204020204" pitchFamily="34" charset="0"/>
              </a:rPr>
              <a:t>sozialen</a:t>
            </a:r>
            <a:r>
              <a:rPr lang="en-US" b="1" dirty="0" smtClean="0">
                <a:latin typeface="Corbel" panose="020B0503020204020204" pitchFamily="34" charset="0"/>
              </a:rPr>
              <a:t> </a:t>
            </a:r>
            <a:r>
              <a:rPr lang="en-US" b="1" dirty="0" err="1" smtClean="0">
                <a:latin typeface="Corbel" panose="020B0503020204020204" pitchFamily="34" charset="0"/>
              </a:rPr>
              <a:t>Verantwortung</a:t>
            </a:r>
            <a:endParaRPr lang="en-US" b="1" dirty="0">
              <a:latin typeface="Corbel" panose="020B0503020204020204" pitchFamily="34" charset="0"/>
            </a:endParaRPr>
          </a:p>
          <a:p>
            <a:pPr>
              <a:buFont typeface="Wingdings" panose="05000000000000000000" pitchFamily="2" charset="2"/>
              <a:buChar char="§"/>
            </a:pPr>
            <a:r>
              <a:rPr lang="en-US" dirty="0" err="1" smtClean="0">
                <a:latin typeface="Corbel" panose="020B0503020204020204" pitchFamily="34" charset="0"/>
              </a:rPr>
              <a:t>Werbeagenturen</a:t>
            </a:r>
            <a:r>
              <a:rPr lang="en-US" dirty="0" smtClean="0">
                <a:latin typeface="Corbel" panose="020B0503020204020204" pitchFamily="34" charset="0"/>
              </a:rPr>
              <a:t>, </a:t>
            </a:r>
            <a:endParaRPr lang="en-US" dirty="0">
              <a:latin typeface="Corbel" panose="020B0503020204020204" pitchFamily="34" charset="0"/>
            </a:endParaRPr>
          </a:p>
          <a:p>
            <a:pPr>
              <a:buFont typeface="Wingdings" panose="05000000000000000000" pitchFamily="2" charset="2"/>
              <a:buChar char="§"/>
            </a:pPr>
            <a:r>
              <a:rPr lang="en-US" dirty="0" err="1" smtClean="0">
                <a:latin typeface="Corbel" panose="020B0503020204020204" pitchFamily="34" charset="0"/>
              </a:rPr>
              <a:t>Agenturen</a:t>
            </a:r>
            <a:r>
              <a:rPr lang="en-US" dirty="0" smtClean="0">
                <a:latin typeface="Corbel" panose="020B0503020204020204" pitchFamily="34" charset="0"/>
              </a:rPr>
              <a:t> </a:t>
            </a:r>
            <a:r>
              <a:rPr lang="en-US" dirty="0" err="1" smtClean="0">
                <a:latin typeface="Corbel" panose="020B0503020204020204" pitchFamily="34" charset="0"/>
              </a:rPr>
              <a:t>für</a:t>
            </a:r>
            <a:r>
              <a:rPr lang="en-US" dirty="0" smtClean="0">
                <a:latin typeface="Corbel" panose="020B0503020204020204" pitchFamily="34" charset="0"/>
              </a:rPr>
              <a:t> </a:t>
            </a:r>
            <a:r>
              <a:rPr lang="en-US" dirty="0" err="1" smtClean="0">
                <a:latin typeface="Corbel" panose="020B0503020204020204" pitchFamily="34" charset="0"/>
              </a:rPr>
              <a:t>öffentliche</a:t>
            </a:r>
            <a:r>
              <a:rPr lang="en-US" dirty="0" smtClean="0">
                <a:latin typeface="Corbel" panose="020B0503020204020204" pitchFamily="34" charset="0"/>
              </a:rPr>
              <a:t> </a:t>
            </a:r>
            <a:r>
              <a:rPr lang="en-US" dirty="0" err="1" smtClean="0">
                <a:latin typeface="Corbel" panose="020B0503020204020204" pitchFamily="34" charset="0"/>
              </a:rPr>
              <a:t>Angelegenheiten</a:t>
            </a:r>
            <a:r>
              <a:rPr lang="en-US" dirty="0" smtClean="0">
                <a:latin typeface="Corbel" panose="020B0503020204020204" pitchFamily="34" charset="0"/>
              </a:rPr>
              <a:t>, </a:t>
            </a:r>
            <a:endParaRPr lang="en-US" dirty="0">
              <a:latin typeface="Corbel" panose="020B0503020204020204" pitchFamily="34" charset="0"/>
            </a:endParaRPr>
          </a:p>
          <a:p>
            <a:pPr>
              <a:buFont typeface="Wingdings" panose="05000000000000000000" pitchFamily="2" charset="2"/>
              <a:buChar char="§"/>
            </a:pPr>
            <a:r>
              <a:rPr lang="en-US" dirty="0" smtClean="0">
                <a:latin typeface="Corbel" panose="020B0503020204020204" pitchFamily="34" charset="0"/>
              </a:rPr>
              <a:t>Social </a:t>
            </a:r>
            <a:r>
              <a:rPr lang="en-US" dirty="0" err="1" smtClean="0">
                <a:latin typeface="Corbel" panose="020B0503020204020204" pitchFamily="34" charset="0"/>
              </a:rPr>
              <a:t>Mediasektor</a:t>
            </a:r>
            <a:endParaRPr lang="en-US" dirty="0">
              <a:latin typeface="Corbel" panose="020B0503020204020204" pitchFamily="34" charset="0"/>
            </a:endParaRPr>
          </a:p>
          <a:p>
            <a:pPr marL="0" indent="0">
              <a:buNone/>
            </a:pPr>
            <a:r>
              <a:rPr lang="en-US" b="1" dirty="0" err="1" smtClean="0">
                <a:latin typeface="Corbel" panose="020B0503020204020204" pitchFamily="34" charset="0"/>
              </a:rPr>
              <a:t>Freie</a:t>
            </a:r>
            <a:r>
              <a:rPr lang="en-US" b="1" dirty="0" smtClean="0">
                <a:latin typeface="Corbel" panose="020B0503020204020204" pitchFamily="34" charset="0"/>
              </a:rPr>
              <a:t> </a:t>
            </a:r>
            <a:r>
              <a:rPr lang="en-US" b="1" dirty="0" err="1" smtClean="0">
                <a:latin typeface="Corbel" panose="020B0503020204020204" pitchFamily="34" charset="0"/>
              </a:rPr>
              <a:t>Werbung</a:t>
            </a:r>
            <a:endParaRPr lang="en-US" b="1" dirty="0">
              <a:latin typeface="Corbel" panose="020B0503020204020204" pitchFamily="34" charset="0"/>
            </a:endParaRPr>
          </a:p>
          <a:p>
            <a:pPr>
              <a:buFont typeface="Wingdings" panose="05000000000000000000" pitchFamily="2" charset="2"/>
              <a:buChar char="§"/>
            </a:pPr>
            <a:r>
              <a:rPr lang="en-US" dirty="0" err="1" smtClean="0">
                <a:latin typeface="Corbel" panose="020B0503020204020204" pitchFamily="34" charset="0"/>
              </a:rPr>
              <a:t>Journalisten</a:t>
            </a:r>
            <a:r>
              <a:rPr lang="en-US" dirty="0" smtClean="0">
                <a:latin typeface="Corbel" panose="020B0503020204020204" pitchFamily="34" charset="0"/>
              </a:rPr>
              <a:t>, </a:t>
            </a:r>
            <a:r>
              <a:rPr lang="en-US" dirty="0" err="1" smtClean="0">
                <a:latin typeface="Corbel" panose="020B0503020204020204" pitchFamily="34" charset="0"/>
              </a:rPr>
              <a:t>Kommunikationsspezialisten</a:t>
            </a:r>
            <a:endParaRPr lang="en-US" dirty="0">
              <a:latin typeface="Corbel" panose="020B0503020204020204" pitchFamily="34" charset="0"/>
            </a:endParaRPr>
          </a:p>
          <a:p>
            <a:pPr>
              <a:buFont typeface="Wingdings" panose="05000000000000000000" pitchFamily="2" charset="2"/>
              <a:buChar char="§"/>
            </a:pPr>
            <a:r>
              <a:rPr lang="en-US" dirty="0" err="1" smtClean="0">
                <a:latin typeface="Corbel" panose="020B0503020204020204" pitchFamily="34" charset="0"/>
              </a:rPr>
              <a:t>Traditionelle</a:t>
            </a:r>
            <a:r>
              <a:rPr lang="en-US" dirty="0" smtClean="0">
                <a:latin typeface="Corbel" panose="020B0503020204020204" pitchFamily="34" charset="0"/>
              </a:rPr>
              <a:t> </a:t>
            </a:r>
            <a:r>
              <a:rPr lang="en-US" dirty="0" err="1" smtClean="0">
                <a:latin typeface="Corbel" panose="020B0503020204020204" pitchFamily="34" charset="0"/>
              </a:rPr>
              <a:t>Massenmedien</a:t>
            </a:r>
            <a:endParaRPr lang="en-US" dirty="0">
              <a:latin typeface="Corbel" panose="020B0503020204020204" pitchFamily="34" charset="0"/>
            </a:endParaRPr>
          </a:p>
          <a:p>
            <a:pPr marL="0" indent="0">
              <a:buNone/>
            </a:pPr>
            <a:r>
              <a:rPr lang="en-US" b="1" dirty="0" err="1" smtClean="0">
                <a:latin typeface="Corbel" panose="020B0503020204020204" pitchFamily="34" charset="0"/>
              </a:rPr>
              <a:t>Zusammenarbeit</a:t>
            </a:r>
            <a:r>
              <a:rPr lang="en-US" b="1" dirty="0" smtClean="0">
                <a:latin typeface="Corbel" panose="020B0503020204020204" pitchFamily="34" charset="0"/>
              </a:rPr>
              <a:t> </a:t>
            </a:r>
            <a:r>
              <a:rPr lang="en-US" b="1" dirty="0" err="1" smtClean="0">
                <a:latin typeface="Corbel" panose="020B0503020204020204" pitchFamily="34" charset="0"/>
              </a:rPr>
              <a:t>mit</a:t>
            </a:r>
            <a:r>
              <a:rPr lang="en-US" b="1" dirty="0" smtClean="0">
                <a:latin typeface="Corbel" panose="020B0503020204020204" pitchFamily="34" charset="0"/>
              </a:rPr>
              <a:t> </a:t>
            </a:r>
            <a:r>
              <a:rPr lang="en-US" b="1" dirty="0" err="1" smtClean="0">
                <a:latin typeface="Corbel" panose="020B0503020204020204" pitchFamily="34" charset="0"/>
              </a:rPr>
              <a:t>ähnlichen</a:t>
            </a:r>
            <a:r>
              <a:rPr lang="en-US" b="1" dirty="0" smtClean="0">
                <a:latin typeface="Corbel" panose="020B0503020204020204" pitchFamily="34" charset="0"/>
              </a:rPr>
              <a:t> </a:t>
            </a:r>
            <a:r>
              <a:rPr lang="en-US" b="1" dirty="0" err="1" smtClean="0">
                <a:latin typeface="Corbel" panose="020B0503020204020204" pitchFamily="34" charset="0"/>
              </a:rPr>
              <a:t>Partnern</a:t>
            </a:r>
            <a:endParaRPr lang="en-US" b="1" dirty="0">
              <a:latin typeface="Corbel" panose="020B0503020204020204" pitchFamily="34" charset="0"/>
            </a:endParaRPr>
          </a:p>
          <a:p>
            <a:pPr>
              <a:buFont typeface="Wingdings" panose="05000000000000000000" pitchFamily="2" charset="2"/>
              <a:buChar char="§"/>
            </a:pPr>
            <a:r>
              <a:rPr lang="en-US" dirty="0" err="1" smtClean="0">
                <a:latin typeface="Corbel" panose="020B0503020204020204" pitchFamily="34" charset="0"/>
              </a:rPr>
              <a:t>Beitrag</a:t>
            </a:r>
            <a:r>
              <a:rPr lang="en-US" dirty="0" smtClean="0">
                <a:latin typeface="Corbel" panose="020B0503020204020204" pitchFamily="34" charset="0"/>
              </a:rPr>
              <a:t> </a:t>
            </a:r>
            <a:r>
              <a:rPr lang="en-US" dirty="0" err="1" smtClean="0">
                <a:latin typeface="Corbel" panose="020B0503020204020204" pitchFamily="34" charset="0"/>
              </a:rPr>
              <a:t>zu</a:t>
            </a:r>
            <a:r>
              <a:rPr lang="en-US" dirty="0" smtClean="0">
                <a:latin typeface="Corbel" panose="020B0503020204020204" pitchFamily="34" charset="0"/>
              </a:rPr>
              <a:t> </a:t>
            </a:r>
            <a:r>
              <a:rPr lang="en-US" dirty="0" err="1" smtClean="0">
                <a:latin typeface="Corbel" panose="020B0503020204020204" pitchFamily="34" charset="0"/>
              </a:rPr>
              <a:t>Verantstaltungen</a:t>
            </a:r>
            <a:r>
              <a:rPr lang="en-US" dirty="0" smtClean="0">
                <a:latin typeface="Corbel" panose="020B0503020204020204" pitchFamily="34" charset="0"/>
              </a:rPr>
              <a:t>/</a:t>
            </a:r>
            <a:r>
              <a:rPr lang="en-US" dirty="0" err="1" smtClean="0">
                <a:latin typeface="Corbel" panose="020B0503020204020204" pitchFamily="34" charset="0"/>
              </a:rPr>
              <a:t>Ereignissen</a:t>
            </a:r>
            <a:r>
              <a:rPr lang="en-US" dirty="0" smtClean="0">
                <a:latin typeface="Corbel" panose="020B0503020204020204" pitchFamily="34" charset="0"/>
              </a:rPr>
              <a:t> </a:t>
            </a:r>
            <a:r>
              <a:rPr lang="en-US" dirty="0" err="1" smtClean="0">
                <a:latin typeface="Corbel" panose="020B0503020204020204" pitchFamily="34" charset="0"/>
              </a:rPr>
              <a:t>aus</a:t>
            </a:r>
            <a:r>
              <a:rPr lang="en-US" dirty="0" smtClean="0">
                <a:latin typeface="Corbel" panose="020B0503020204020204" pitchFamily="34" charset="0"/>
              </a:rPr>
              <a:t> </a:t>
            </a:r>
            <a:r>
              <a:rPr lang="en-US" dirty="0" err="1" smtClean="0">
                <a:latin typeface="Corbel" panose="020B0503020204020204" pitchFamily="34" charset="0"/>
              </a:rPr>
              <a:t>dem</a:t>
            </a:r>
            <a:r>
              <a:rPr lang="en-US" dirty="0" smtClean="0">
                <a:latin typeface="Corbel" panose="020B0503020204020204" pitchFamily="34" charset="0"/>
              </a:rPr>
              <a:t> </a:t>
            </a:r>
            <a:r>
              <a:rPr lang="en-US" dirty="0" err="1" smtClean="0">
                <a:latin typeface="Corbel" panose="020B0503020204020204" pitchFamily="34" charset="0"/>
              </a:rPr>
              <a:t>echten</a:t>
            </a:r>
            <a:r>
              <a:rPr lang="en-US" dirty="0" smtClean="0">
                <a:latin typeface="Corbel" panose="020B0503020204020204" pitchFamily="34" charset="0"/>
              </a:rPr>
              <a:t> </a:t>
            </a:r>
            <a:r>
              <a:rPr lang="en-US" dirty="0" err="1" smtClean="0">
                <a:latin typeface="Corbel" panose="020B0503020204020204" pitchFamily="34" charset="0"/>
              </a:rPr>
              <a:t>Leben</a:t>
            </a:r>
            <a:endParaRPr lang="en-US" dirty="0">
              <a:latin typeface="Corbel" panose="020B0503020204020204" pitchFamily="34" charset="0"/>
            </a:endParaRPr>
          </a:p>
          <a:p>
            <a:pPr>
              <a:buFont typeface="Wingdings" panose="05000000000000000000" pitchFamily="2" charset="2"/>
              <a:buChar char="§"/>
            </a:pPr>
            <a:r>
              <a:rPr lang="en-US" dirty="0" err="1" smtClean="0">
                <a:latin typeface="Corbel" panose="020B0503020204020204" pitchFamily="34" charset="0"/>
              </a:rPr>
              <a:t>Gemeinsame</a:t>
            </a:r>
            <a:r>
              <a:rPr lang="en-US" dirty="0" smtClean="0">
                <a:latin typeface="Corbel" panose="020B0503020204020204" pitchFamily="34" charset="0"/>
              </a:rPr>
              <a:t> </a:t>
            </a:r>
            <a:r>
              <a:rPr lang="en-US" dirty="0" err="1" smtClean="0">
                <a:latin typeface="Corbel" panose="020B0503020204020204" pitchFamily="34" charset="0"/>
              </a:rPr>
              <a:t>Anstrengungen</a:t>
            </a:r>
            <a:r>
              <a:rPr lang="en-US" dirty="0" smtClean="0">
                <a:latin typeface="Corbel" panose="020B0503020204020204" pitchFamily="34" charset="0"/>
              </a:rPr>
              <a:t> </a:t>
            </a:r>
            <a:r>
              <a:rPr lang="en-US" dirty="0" err="1" smtClean="0">
                <a:latin typeface="Corbel" panose="020B0503020204020204" pitchFamily="34" charset="0"/>
              </a:rPr>
              <a:t>mit</a:t>
            </a:r>
            <a:r>
              <a:rPr lang="en-US" dirty="0" smtClean="0">
                <a:latin typeface="Corbel" panose="020B0503020204020204" pitchFamily="34" charset="0"/>
              </a:rPr>
              <a:t> CSO </a:t>
            </a:r>
            <a:r>
              <a:rPr lang="en-US" dirty="0" smtClean="0">
                <a:latin typeface="Corbel" panose="020B0503020204020204" pitchFamily="34" charset="0"/>
              </a:rPr>
              <a:t>und NGO-</a:t>
            </a:r>
            <a:r>
              <a:rPr lang="en-US" dirty="0" err="1" smtClean="0">
                <a:latin typeface="Corbel" panose="020B0503020204020204" pitchFamily="34" charset="0"/>
              </a:rPr>
              <a:t>Kollegen</a:t>
            </a:r>
            <a:endParaRPr lang="en-US" dirty="0">
              <a:latin typeface="Corbel" panose="020B0503020204020204" pitchFamily="34" charset="0"/>
            </a:endParaRPr>
          </a:p>
          <a:p>
            <a:pPr>
              <a:buFont typeface="Wingdings" panose="05000000000000000000" pitchFamily="2" charset="2"/>
              <a:buChar char="§"/>
            </a:pPr>
            <a:r>
              <a:rPr lang="en-US" dirty="0" err="1" smtClean="0">
                <a:latin typeface="Corbel" panose="020B0503020204020204" pitchFamily="34" charset="0"/>
              </a:rPr>
              <a:t>Übergreifende</a:t>
            </a:r>
            <a:r>
              <a:rPr lang="en-US" dirty="0" smtClean="0">
                <a:latin typeface="Corbel" panose="020B0503020204020204" pitchFamily="34" charset="0"/>
              </a:rPr>
              <a:t> </a:t>
            </a:r>
            <a:r>
              <a:rPr lang="en-US" dirty="0" err="1" smtClean="0">
                <a:latin typeface="Corbel" panose="020B0503020204020204" pitchFamily="34" charset="0"/>
              </a:rPr>
              <a:t>Kampagnen</a:t>
            </a:r>
            <a:r>
              <a:rPr lang="en-US" dirty="0" smtClean="0">
                <a:latin typeface="Corbel" panose="020B0503020204020204" pitchFamily="34" charset="0"/>
              </a:rPr>
              <a:t> </a:t>
            </a:r>
            <a:r>
              <a:rPr lang="en-US" dirty="0" err="1" smtClean="0">
                <a:latin typeface="Corbel" panose="020B0503020204020204" pitchFamily="34" charset="0"/>
              </a:rPr>
              <a:t>mit</a:t>
            </a:r>
            <a:r>
              <a:rPr lang="en-US" dirty="0" smtClean="0">
                <a:latin typeface="Corbel" panose="020B0503020204020204" pitchFamily="34" charset="0"/>
              </a:rPr>
              <a:t> </a:t>
            </a:r>
            <a:r>
              <a:rPr lang="en-US" dirty="0" err="1" smtClean="0">
                <a:latin typeface="Corbel" panose="020B0503020204020204" pitchFamily="34" charset="0"/>
              </a:rPr>
              <a:t>lokalen</a:t>
            </a:r>
            <a:r>
              <a:rPr lang="en-US" dirty="0" smtClean="0">
                <a:latin typeface="Corbel" panose="020B0503020204020204" pitchFamily="34" charset="0"/>
              </a:rPr>
              <a:t> </a:t>
            </a:r>
            <a:r>
              <a:rPr lang="en-US" dirty="0" err="1" smtClean="0">
                <a:latin typeface="Corbel" panose="020B0503020204020204" pitchFamily="34" charset="0"/>
              </a:rPr>
              <a:t>Ereignissen</a:t>
            </a:r>
            <a:r>
              <a:rPr lang="en-US" dirty="0" smtClean="0">
                <a:latin typeface="Corbel" panose="020B0503020204020204" pitchFamily="34" charset="0"/>
              </a:rPr>
              <a:t>/</a:t>
            </a:r>
            <a:r>
              <a:rPr lang="en-US" dirty="0" err="1" smtClean="0">
                <a:latin typeface="Corbel" panose="020B0503020204020204" pitchFamily="34" charset="0"/>
              </a:rPr>
              <a:t>Veranstaltungen</a:t>
            </a:r>
            <a:endParaRPr lang="en-US" dirty="0">
              <a:latin typeface="Corbel" panose="020B0503020204020204" pitchFamily="34" charset="0"/>
            </a:endParaRPr>
          </a:p>
        </p:txBody>
      </p:sp>
      <p:pic>
        <p:nvPicPr>
          <p:cNvPr id="4" name="Afbeelding 3"/>
          <p:cNvPicPr/>
          <p:nvPr/>
        </p:nvPicPr>
        <p:blipFill>
          <a:blip r:embed="rId2">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34499058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r="11177"/>
          <a:stretch/>
        </p:blipFill>
        <p:spPr bwMode="auto">
          <a:xfrm>
            <a:off x="1309991" y="700392"/>
            <a:ext cx="8992679" cy="5058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90588980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gn="ctr"/>
            <a:r>
              <a:rPr lang="nl-NL"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Zusatzinformationen</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Ondertitel 4"/>
          <p:cNvSpPr>
            <a:spLocks noGrp="1"/>
          </p:cNvSpPr>
          <p:nvPr>
            <p:ph type="subTitle" idx="1"/>
          </p:nvPr>
        </p:nvSpPr>
        <p:spPr/>
        <p:txBody>
          <a:bodyPr/>
          <a:lstStyle/>
          <a:p>
            <a:endParaRPr lang="nl-NL"/>
          </a:p>
        </p:txBody>
      </p:sp>
    </p:spTree>
    <p:extLst>
      <p:ext uri="{BB962C8B-B14F-4D97-AF65-F5344CB8AC3E}">
        <p14:creationId xmlns:p14="http://schemas.microsoft.com/office/powerpoint/2010/main" xmlns="" val="181038791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Lassen Sie sich inspirieren!</a:t>
            </a:r>
            <a:r>
              <a:rPr lang="nl-NL" sz="4000" b="1">
                <a:solidFill>
                  <a:srgbClr val="002060"/>
                </a:solidFill>
                <a:latin typeface="Verdana" panose="020B0604030504040204" pitchFamily="34" charset="0"/>
                <a:ea typeface="Verdana" panose="020B0604030504040204" pitchFamily="34" charset="0"/>
                <a:cs typeface="Verdana" panose="020B0604030504040204" pitchFamily="34" charset="0"/>
              </a:rPr>
              <a:t/>
            </a:r>
            <a:br>
              <a:rPr lang="nl-NL" sz="4000" b="1">
                <a:solidFill>
                  <a:srgbClr val="002060"/>
                </a:solidFill>
                <a:latin typeface="Verdana" panose="020B0604030504040204" pitchFamily="34" charset="0"/>
                <a:ea typeface="Verdana" panose="020B0604030504040204" pitchFamily="34" charset="0"/>
                <a:cs typeface="Verdana" panose="020B0604030504040204" pitchFamily="34" charset="0"/>
              </a:rPr>
            </a:br>
            <a:r>
              <a:rPr lang="nl-NL" sz="4000" b="1" smtClean="0">
                <a:solidFill>
                  <a:srgbClr val="002060"/>
                </a:solidFill>
                <a:latin typeface="Verdana" panose="020B0604030504040204" pitchFamily="34" charset="0"/>
                <a:ea typeface="Verdana" panose="020B0604030504040204" pitchFamily="34" charset="0"/>
                <a:cs typeface="Verdana" panose="020B0604030504040204" pitchFamily="34" charset="0"/>
              </a:rPr>
              <a:t>Kampagnen aus unserem Netzwerk</a:t>
            </a:r>
            <a:endParaRPr lang="nl-NL"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Autofit/>
          </a:bodyPr>
          <a:lstStyle/>
          <a:p>
            <a:pPr marL="0" indent="0">
              <a:buNone/>
            </a:pPr>
            <a:r>
              <a:rPr lang="nl-NL" sz="2400">
                <a:latin typeface="Corbel" panose="020B0503020204020204" pitchFamily="34" charset="0"/>
              </a:rPr>
              <a:t>Humza Production ‘</a:t>
            </a:r>
            <a:r>
              <a:rPr lang="nl-NL" sz="2400" u="sng">
                <a:latin typeface="Corbel" panose="020B0503020204020204" pitchFamily="34" charset="0"/>
                <a:hlinkClick r:id="rId3"/>
              </a:rPr>
              <a:t>Diary of a Bad Man</a:t>
            </a:r>
            <a:r>
              <a:rPr lang="nl-NL" sz="2400">
                <a:latin typeface="Corbel" panose="020B0503020204020204" pitchFamily="34" charset="0"/>
              </a:rPr>
              <a:t>’</a:t>
            </a:r>
          </a:p>
          <a:p>
            <a:pPr marL="0" indent="0">
              <a:buNone/>
            </a:pPr>
            <a:r>
              <a:rPr lang="nl-NL" sz="2400" u="sng">
                <a:latin typeface="Corbel" panose="020B0503020204020204" pitchFamily="34" charset="0"/>
                <a:hlinkClick r:id="rId4"/>
              </a:rPr>
              <a:t>Families Matter</a:t>
            </a:r>
            <a:r>
              <a:rPr lang="nl-NL" sz="2400">
                <a:latin typeface="Corbel" panose="020B0503020204020204" pitchFamily="34" charset="0"/>
              </a:rPr>
              <a:t> website.</a:t>
            </a:r>
          </a:p>
          <a:p>
            <a:pPr marL="0" indent="0">
              <a:buNone/>
            </a:pPr>
            <a:r>
              <a:rPr lang="nl-NL" sz="2400">
                <a:latin typeface="Corbel" panose="020B0503020204020204" pitchFamily="34" charset="0"/>
              </a:rPr>
              <a:t>Dare to be grey ‘</a:t>
            </a:r>
            <a:r>
              <a:rPr lang="nl-NL" sz="2400" u="sng">
                <a:latin typeface="Corbel" panose="020B0503020204020204" pitchFamily="34" charset="0"/>
                <a:hlinkClick r:id="rId5"/>
              </a:rPr>
              <a:t>Campaign against polarisation’</a:t>
            </a:r>
            <a:endParaRPr lang="nl-NL" sz="2400">
              <a:latin typeface="Corbel" panose="020B0503020204020204" pitchFamily="34" charset="0"/>
            </a:endParaRPr>
          </a:p>
          <a:p>
            <a:pPr marL="0" indent="0">
              <a:buNone/>
            </a:pPr>
            <a:r>
              <a:rPr lang="nl-NL" sz="2400">
                <a:latin typeface="Corbel" panose="020B0503020204020204" pitchFamily="34" charset="0"/>
              </a:rPr>
              <a:t>Jihad against extremism ‘</a:t>
            </a:r>
            <a:r>
              <a:rPr lang="nl-NL" sz="2400" u="sng">
                <a:latin typeface="Corbel" panose="020B0503020204020204" pitchFamily="34" charset="0"/>
                <a:hlinkClick r:id="rId6"/>
              </a:rPr>
              <a:t>Campaign for moderate Islam</a:t>
            </a:r>
            <a:r>
              <a:rPr lang="nl-NL" sz="2400">
                <a:latin typeface="Corbel" panose="020B0503020204020204" pitchFamily="34" charset="0"/>
              </a:rPr>
              <a:t>’</a:t>
            </a:r>
          </a:p>
          <a:p>
            <a:pPr marL="0" indent="0">
              <a:buNone/>
            </a:pPr>
            <a:r>
              <a:rPr lang="nl-NL" sz="2400">
                <a:latin typeface="Corbel" panose="020B0503020204020204" pitchFamily="34" charset="0"/>
              </a:rPr>
              <a:t>Humans of Tomorrow ‘</a:t>
            </a:r>
            <a:r>
              <a:rPr lang="nl-NL" sz="2400" u="sng">
                <a:latin typeface="Corbel" panose="020B0503020204020204" pitchFamily="34" charset="0"/>
                <a:hlinkClick r:id="rId7"/>
              </a:rPr>
              <a:t>Promotion of human rights</a:t>
            </a:r>
            <a:r>
              <a:rPr lang="nl-NL" sz="2400">
                <a:latin typeface="Corbel" panose="020B0503020204020204" pitchFamily="34" charset="0"/>
              </a:rPr>
              <a:t>’</a:t>
            </a:r>
          </a:p>
          <a:p>
            <a:pPr marL="0" indent="0">
              <a:buNone/>
            </a:pPr>
            <a:r>
              <a:rPr lang="nl-NL" sz="2400" u="sng">
                <a:latin typeface="Corbel" panose="020B0503020204020204" pitchFamily="34" charset="0"/>
                <a:hlinkClick r:id="rId8"/>
              </a:rPr>
              <a:t>Citizen's Awakening</a:t>
            </a:r>
            <a:r>
              <a:rPr lang="nl-NL" sz="2400">
                <a:latin typeface="Corbel" panose="020B0503020204020204" pitchFamily="34" charset="0"/>
              </a:rPr>
              <a:t> network</a:t>
            </a:r>
          </a:p>
          <a:p>
            <a:pPr marL="0" indent="0">
              <a:buNone/>
            </a:pPr>
            <a:r>
              <a:rPr lang="nl-NL" sz="2400">
                <a:latin typeface="Corbel" panose="020B0503020204020204" pitchFamily="34" charset="0"/>
              </a:rPr>
              <a:t>Finn Church Aid ‘</a:t>
            </a:r>
            <a:r>
              <a:rPr lang="nl-NL" sz="2400" u="sng">
                <a:latin typeface="Corbel" panose="020B0503020204020204" pitchFamily="34" charset="0"/>
                <a:hlinkClick r:id="rId9"/>
              </a:rPr>
              <a:t>Awareness Campaign</a:t>
            </a:r>
            <a:r>
              <a:rPr lang="nl-NL" sz="2400">
                <a:latin typeface="Corbel" panose="020B0503020204020204" pitchFamily="34" charset="0"/>
              </a:rPr>
              <a:t> about life in Syria’</a:t>
            </a:r>
          </a:p>
          <a:p>
            <a:pPr marL="0" indent="0">
              <a:buNone/>
            </a:pPr>
            <a:r>
              <a:rPr lang="nl-NL" sz="2400">
                <a:latin typeface="Corbel" panose="020B0503020204020204" pitchFamily="34" charset="0"/>
              </a:rPr>
              <a:t>Atheneum Anderlecht ‘</a:t>
            </a:r>
            <a:r>
              <a:rPr lang="nl-NL" sz="2400" u="sng">
                <a:latin typeface="Corbel" panose="020B0503020204020204" pitchFamily="34" charset="0"/>
                <a:hlinkClick r:id="rId10"/>
              </a:rPr>
              <a:t>Hope and inclusion</a:t>
            </a:r>
            <a:r>
              <a:rPr lang="nl-NL" sz="2400">
                <a:latin typeface="Corbel" panose="020B0503020204020204" pitchFamily="34" charset="0"/>
              </a:rPr>
              <a:t>’</a:t>
            </a:r>
          </a:p>
          <a:p>
            <a:pPr marL="0" indent="0">
              <a:buNone/>
            </a:pPr>
            <a:r>
              <a:rPr lang="nl-NL" sz="2400">
                <a:latin typeface="Corbel" panose="020B0503020204020204" pitchFamily="34" charset="0"/>
              </a:rPr>
              <a:t>Families Against </a:t>
            </a:r>
            <a:r>
              <a:rPr lang="nl-NL" sz="2400" u="sng">
                <a:latin typeface="Corbel" panose="020B0503020204020204" pitchFamily="34" charset="0"/>
                <a:hlinkClick r:id="rId11"/>
              </a:rPr>
              <a:t>Terrorism and Extremism</a:t>
            </a:r>
            <a:r>
              <a:rPr lang="nl-NL" sz="2400">
                <a:latin typeface="Corbel" panose="020B0503020204020204" pitchFamily="34" charset="0"/>
              </a:rPr>
              <a:t> (FATE)</a:t>
            </a:r>
          </a:p>
          <a:p>
            <a:pPr marL="0" indent="0">
              <a:buNone/>
            </a:pPr>
            <a:r>
              <a:rPr lang="nl-NL" sz="2400">
                <a:latin typeface="Corbel" panose="020B0503020204020204" pitchFamily="34" charset="0"/>
              </a:rPr>
              <a:t>YouTube video in French: </a:t>
            </a:r>
            <a:r>
              <a:rPr lang="nl-NL" sz="2400" u="sng">
                <a:latin typeface="Corbel" panose="020B0503020204020204" pitchFamily="34" charset="0"/>
                <a:hlinkClick r:id="rId12"/>
              </a:rPr>
              <a:t>Stop-Djihadisme</a:t>
            </a:r>
            <a:endParaRPr lang="nl-NL" sz="2400">
              <a:latin typeface="Corbel" panose="020B0503020204020204" pitchFamily="34" charset="0"/>
            </a:endParaRPr>
          </a:p>
        </p:txBody>
      </p:sp>
    </p:spTree>
    <p:extLst>
      <p:ext uri="{BB962C8B-B14F-4D97-AF65-F5344CB8AC3E}">
        <p14:creationId xmlns:p14="http://schemas.microsoft.com/office/powerpoint/2010/main" xmlns="" val="41036161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b="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Werkzeuge</a:t>
            </a:r>
            <a:r>
              <a:rPr lang="en-US" sz="4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US" sz="4000" b="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Tutorien</a:t>
            </a:r>
            <a:r>
              <a:rPr lang="en-US" sz="4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 </a:t>
            </a:r>
            <a:r>
              <a:rPr lang="en-US" sz="4000" b="1" dirty="0" smtClean="0">
                <a:solidFill>
                  <a:srgbClr val="002060"/>
                </a:solidFill>
                <a:latin typeface="Verdana" panose="020B0604030504040204" pitchFamily="34" charset="0"/>
                <a:ea typeface="Verdana" panose="020B0604030504040204" pitchFamily="34" charset="0"/>
                <a:cs typeface="Verdana" panose="020B0604030504040204" pitchFamily="34" charset="0"/>
              </a:rPr>
              <a:t>und </a:t>
            </a:r>
            <a:r>
              <a:rPr lang="en-US" sz="4000" b="1" dirty="0" err="1" smtClean="0">
                <a:solidFill>
                  <a:srgbClr val="002060"/>
                </a:solidFill>
                <a:latin typeface="Verdana" panose="020B0604030504040204" pitchFamily="34" charset="0"/>
                <a:ea typeface="Verdana" panose="020B0604030504040204" pitchFamily="34" charset="0"/>
                <a:cs typeface="Verdana" panose="020B0604030504040204" pitchFamily="34" charset="0"/>
              </a:rPr>
              <a:t>Handbücher</a:t>
            </a:r>
            <a:endParaRPr lang="nl-NL"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562986"/>
            <a:ext cx="10515600" cy="5034346"/>
          </a:xfrm>
        </p:spPr>
        <p:txBody>
          <a:bodyPr>
            <a:normAutofit fontScale="92500" lnSpcReduction="20000"/>
          </a:bodyPr>
          <a:lstStyle/>
          <a:p>
            <a:pPr marL="0" indent="0">
              <a:buNone/>
            </a:pPr>
            <a:r>
              <a:rPr lang="en-US" sz="1600" b="1" smtClean="0">
                <a:latin typeface="Corbel" panose="020B0503020204020204" pitchFamily="34" charset="0"/>
              </a:rPr>
              <a:t>Informationspaket Gegenrede</a:t>
            </a:r>
            <a:endParaRPr lang="en-US" sz="1600" b="1">
              <a:latin typeface="Corbel" panose="020B0503020204020204" pitchFamily="34" charset="0"/>
            </a:endParaRPr>
          </a:p>
          <a:p>
            <a:pPr marL="0" indent="0">
              <a:buNone/>
            </a:pPr>
            <a:r>
              <a:rPr lang="en-US" sz="1600">
                <a:latin typeface="Corbel" panose="020B0503020204020204" pitchFamily="34" charset="0"/>
                <a:hlinkClick r:id="rId3"/>
              </a:rPr>
              <a:t>http://www.strategicdialogue.org/wp-content/uploads/2016/06/OCCI-Counterspeech-Information-Pack-English.pdf</a:t>
            </a:r>
            <a:endParaRPr lang="nl-NL" sz="1600">
              <a:latin typeface="Corbel" panose="020B0503020204020204" pitchFamily="34" charset="0"/>
            </a:endParaRPr>
          </a:p>
          <a:p>
            <a:pPr marL="0" indent="0">
              <a:buNone/>
            </a:pPr>
            <a:r>
              <a:rPr lang="en-US" sz="1600" b="1" smtClean="0">
                <a:latin typeface="Corbel" panose="020B0503020204020204" pitchFamily="34" charset="0"/>
              </a:rPr>
              <a:t>Handbuch für Gegennarrative</a:t>
            </a:r>
            <a:endParaRPr lang="en-US" sz="1600" b="1">
              <a:latin typeface="Corbel" panose="020B0503020204020204" pitchFamily="34" charset="0"/>
            </a:endParaRPr>
          </a:p>
          <a:p>
            <a:pPr marL="0" indent="0">
              <a:buNone/>
            </a:pPr>
            <a:r>
              <a:rPr lang="en-US" sz="1600">
                <a:latin typeface="Corbel" panose="020B0503020204020204" pitchFamily="34" charset="0"/>
                <a:hlinkClick r:id="rId4"/>
              </a:rPr>
              <a:t>http://www.strategicdialogue.org/wp-content/uploads/2016/06/Counter-narrative-Handbook_1.pdf</a:t>
            </a:r>
            <a:endParaRPr lang="nl-NL" sz="1600">
              <a:latin typeface="Corbel" panose="020B0503020204020204" pitchFamily="34" charset="0"/>
            </a:endParaRPr>
          </a:p>
          <a:p>
            <a:pPr marL="0" indent="0">
              <a:buNone/>
            </a:pPr>
            <a:r>
              <a:rPr lang="en-US" sz="1600">
                <a:latin typeface="Corbel" panose="020B0503020204020204" pitchFamily="34" charset="0"/>
                <a:hlinkClick r:id="rId5"/>
              </a:rPr>
              <a:t>www.counternarratives.org</a:t>
            </a:r>
            <a:endParaRPr lang="en-US" sz="1600">
              <a:latin typeface="Corbel" panose="020B0503020204020204" pitchFamily="34" charset="0"/>
            </a:endParaRPr>
          </a:p>
          <a:p>
            <a:pPr marL="0" indent="0">
              <a:buNone/>
            </a:pPr>
            <a:r>
              <a:rPr lang="en-US" sz="1600" u="sng">
                <a:hlinkClick r:id="rId3"/>
              </a:rPr>
              <a:t>http://www.strategicdialogue.org/wp-content/uploads/2016/06/OCCI-Counterspeech-Information-Pack-English.pdf</a:t>
            </a:r>
            <a:r>
              <a:rPr lang="en-US" sz="1600" u="sng"/>
              <a:t> </a:t>
            </a:r>
            <a:r>
              <a:rPr lang="en-US" sz="1600" b="1">
                <a:latin typeface="Corbel" panose="020B0503020204020204" pitchFamily="34" charset="0"/>
              </a:rPr>
              <a:t>(10 pager) </a:t>
            </a:r>
          </a:p>
          <a:p>
            <a:pPr marL="0" indent="0">
              <a:buNone/>
            </a:pPr>
            <a:r>
              <a:rPr lang="en-US" sz="1600" b="1" smtClean="0">
                <a:latin typeface="Corbel" panose="020B0503020204020204" pitchFamily="34" charset="0"/>
              </a:rPr>
              <a:t>Handbuch zu Kampagnen auf  </a:t>
            </a:r>
            <a:r>
              <a:rPr lang="en-US" sz="1600" b="1">
                <a:latin typeface="Corbel" panose="020B0503020204020204" pitchFamily="34" charset="0"/>
              </a:rPr>
              <a:t>Twitter </a:t>
            </a:r>
          </a:p>
          <a:p>
            <a:pPr marL="0" indent="0">
              <a:buNone/>
            </a:pPr>
            <a:r>
              <a:rPr lang="en-US" sz="1600">
                <a:latin typeface="Corbel" panose="020B0503020204020204" pitchFamily="34" charset="0"/>
                <a:hlinkClick r:id="rId6"/>
              </a:rPr>
              <a:t>http://esmeefairbairn.org.uk/</a:t>
            </a:r>
            <a:endParaRPr lang="nl-NL" sz="1600">
              <a:latin typeface="Corbel" panose="020B0503020204020204" pitchFamily="34" charset="0"/>
            </a:endParaRPr>
          </a:p>
          <a:p>
            <a:pPr marL="0" indent="0">
              <a:buNone/>
            </a:pPr>
            <a:r>
              <a:rPr lang="en-US" sz="1600" b="1">
                <a:latin typeface="Corbel" panose="020B0503020204020204" pitchFamily="34" charset="0"/>
              </a:rPr>
              <a:t>Facebook SMB</a:t>
            </a:r>
            <a:endParaRPr lang="nl-NL" sz="1600">
              <a:latin typeface="Corbel" panose="020B0503020204020204" pitchFamily="34" charset="0"/>
            </a:endParaRPr>
          </a:p>
          <a:p>
            <a:pPr marL="0" indent="0">
              <a:buNone/>
            </a:pPr>
            <a:r>
              <a:rPr lang="nl-NL" sz="1600">
                <a:latin typeface="Corbel" panose="020B0503020204020204" pitchFamily="34" charset="0"/>
              </a:rPr>
              <a:t> </a:t>
            </a:r>
            <a:r>
              <a:rPr lang="en-US" sz="1600">
                <a:latin typeface="Corbel" panose="020B0503020204020204" pitchFamily="34" charset="0"/>
                <a:hlinkClick r:id="rId7"/>
              </a:rPr>
              <a:t>https://www.facebook.com/blueprint?attachment_canonical_url=https%3A%2F%2Fwww.facebook.com%2Fblueprint</a:t>
            </a:r>
            <a:endParaRPr lang="nl-NL" sz="1600">
              <a:latin typeface="Corbel" panose="020B0503020204020204" pitchFamily="34" charset="0"/>
            </a:endParaRPr>
          </a:p>
          <a:p>
            <a:pPr marL="0" indent="0">
              <a:buNone/>
            </a:pPr>
            <a:r>
              <a:rPr lang="en-US" sz="1600" b="1">
                <a:latin typeface="Corbel" panose="020B0503020204020204" pitchFamily="34" charset="0"/>
              </a:rPr>
              <a:t>Facebook Ads </a:t>
            </a:r>
            <a:r>
              <a:rPr lang="en-US" sz="1600" b="1" smtClean="0">
                <a:latin typeface="Corbel" panose="020B0503020204020204" pitchFamily="34" charset="0"/>
              </a:rPr>
              <a:t>für gemeinnützige Organisationen</a:t>
            </a:r>
            <a:endParaRPr lang="nl-NL" sz="1600" b="1">
              <a:latin typeface="Corbel" panose="020B0503020204020204" pitchFamily="34" charset="0"/>
            </a:endParaRPr>
          </a:p>
          <a:p>
            <a:pPr marL="0" indent="0">
              <a:buNone/>
            </a:pPr>
            <a:r>
              <a:rPr lang="en-US" sz="1600">
                <a:latin typeface="Corbel" panose="020B0503020204020204" pitchFamily="34" charset="0"/>
                <a:hlinkClick r:id="rId8"/>
              </a:rPr>
              <a:t>https://nonprofits.fb.com/topic/ads/</a:t>
            </a:r>
            <a:endParaRPr lang="nl-NL" sz="1600">
              <a:latin typeface="Corbel" panose="020B0503020204020204" pitchFamily="34" charset="0"/>
            </a:endParaRPr>
          </a:p>
          <a:p>
            <a:pPr marL="0" indent="0">
              <a:buNone/>
            </a:pPr>
            <a:r>
              <a:rPr lang="en-US" sz="1600" b="1">
                <a:latin typeface="Corbel" panose="020B0503020204020204" pitchFamily="34" charset="0"/>
              </a:rPr>
              <a:t>Youtube-Programm für gemeinnützige Organisationen</a:t>
            </a:r>
            <a:endParaRPr lang="nl-NL" sz="1600" b="1">
              <a:latin typeface="Corbel" panose="020B0503020204020204" pitchFamily="34" charset="0"/>
            </a:endParaRPr>
          </a:p>
          <a:p>
            <a:pPr marL="0" indent="0">
              <a:buNone/>
            </a:pPr>
            <a:r>
              <a:rPr lang="en-US" sz="1600">
                <a:latin typeface="Corbel" panose="020B0503020204020204" pitchFamily="34" charset="0"/>
                <a:hlinkClick r:id="rId9"/>
              </a:rPr>
              <a:t>https://www.youtube.com/nonprofits</a:t>
            </a:r>
            <a:endParaRPr lang="en-US" sz="1600">
              <a:latin typeface="Corbel" panose="020B0503020204020204" pitchFamily="34" charset="0"/>
            </a:endParaRPr>
          </a:p>
          <a:p>
            <a:pPr marL="0" indent="0">
              <a:buNone/>
            </a:pPr>
            <a:r>
              <a:rPr lang="en-US" sz="1600">
                <a:latin typeface="Corbel" panose="020B0503020204020204" pitchFamily="34" charset="0"/>
                <a:hlinkClick r:id="rId10"/>
              </a:rPr>
              <a:t>https://www.youtube.com/watch?feature=player_embedded&amp;v=YpKAtk5C0lM</a:t>
            </a:r>
            <a:endParaRPr lang="nl-NL" sz="1600">
              <a:latin typeface="Corbel" panose="020B0503020204020204" pitchFamily="34" charset="0"/>
            </a:endParaRPr>
          </a:p>
          <a:p>
            <a:pPr marL="0" indent="0">
              <a:buNone/>
            </a:pPr>
            <a:r>
              <a:rPr lang="en-US" sz="1600" b="1">
                <a:latin typeface="Corbel" panose="020B0503020204020204" pitchFamily="34" charset="0"/>
              </a:rPr>
              <a:t>Youtube 10 Fundaments</a:t>
            </a:r>
          </a:p>
          <a:p>
            <a:pPr marL="0" indent="0">
              <a:buNone/>
            </a:pPr>
            <a:r>
              <a:rPr lang="en-US" sz="1600">
                <a:latin typeface="Corbel" panose="020B0503020204020204" pitchFamily="34" charset="0"/>
                <a:hlinkClick r:id="rId11"/>
              </a:rPr>
              <a:t>http://Bit.ly/10fundamentals</a:t>
            </a:r>
            <a:endParaRPr lang="en-US" sz="1600">
              <a:latin typeface="Corbel" panose="020B0503020204020204" pitchFamily="34" charset="0"/>
            </a:endParaRPr>
          </a:p>
        </p:txBody>
      </p:sp>
      <p:pic>
        <p:nvPicPr>
          <p:cNvPr id="4" name="Afbeelding 3"/>
          <p:cNvPicPr/>
          <p:nvPr/>
        </p:nvPicPr>
        <p:blipFill>
          <a:blip r:embed="rId12">
            <a:extLst>
              <a:ext uri="{28A0092B-C50C-407E-A947-70E740481C1C}">
                <a14:useLocalDpi xmlns:a14="http://schemas.microsoft.com/office/drawing/2010/main" xmlns=""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xmlns="" val="3171741079"/>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7900</Words>
  <Application>Microsoft Office PowerPoint</Application>
  <PresentationFormat>Benutzerdefiniert</PresentationFormat>
  <Paragraphs>1154</Paragraphs>
  <Slides>112</Slides>
  <Notes>101</Notes>
  <HiddenSlides>0</HiddenSlides>
  <MMClips>3</MMClips>
  <ScaleCrop>false</ScaleCrop>
  <HeadingPairs>
    <vt:vector size="4" baseType="variant">
      <vt:variant>
        <vt:lpstr>Design</vt:lpstr>
      </vt:variant>
      <vt:variant>
        <vt:i4>1</vt:i4>
      </vt:variant>
      <vt:variant>
        <vt:lpstr>Folientitel</vt:lpstr>
      </vt:variant>
      <vt:variant>
        <vt:i4>112</vt:i4>
      </vt:variant>
    </vt:vector>
  </HeadingPairs>
  <TitlesOfParts>
    <vt:vector size="113" baseType="lpstr">
      <vt:lpstr>Kantoorthema</vt:lpstr>
      <vt:lpstr>Online-Kampagnen rund um Gegen- und alternative Narrativen erstellen</vt:lpstr>
      <vt:lpstr>Zielsetzung</vt:lpstr>
      <vt:lpstr>Arbeitsprinzipien</vt:lpstr>
      <vt:lpstr>Programm zur Stärkung der Zivilgesellschaft</vt:lpstr>
      <vt:lpstr>Tagesprogramm</vt:lpstr>
      <vt:lpstr>Erfahrungsaustausch</vt:lpstr>
      <vt:lpstr>Erwartungsaustausch</vt:lpstr>
      <vt:lpstr>Muss die Zivilgesellschaft tatsächlich im Internet präsent und aktiv sein?</vt:lpstr>
      <vt:lpstr>Folie 9</vt:lpstr>
      <vt:lpstr>Folie 10</vt:lpstr>
      <vt:lpstr>Folie 11</vt:lpstr>
      <vt:lpstr>Glauben Sie, dass soziale Netzwerke (außer den 3 großen) genutzt werden können, um Hass/Gewalt/Terrorismus zu stoppen?</vt:lpstr>
      <vt:lpstr>Kann Online-Kommunikation als ein Interventionswerkzeug dienen?</vt:lpstr>
      <vt:lpstr>Extremistische Gruppen greifen nach dem Internet</vt:lpstr>
      <vt:lpstr>Folie 15</vt:lpstr>
      <vt:lpstr>Folie 16</vt:lpstr>
      <vt:lpstr>Was wissen wir über…</vt:lpstr>
      <vt:lpstr>Folie 18</vt:lpstr>
      <vt:lpstr>Was wissen wir über … … den Rest?</vt:lpstr>
      <vt:lpstr>Folie 20</vt:lpstr>
      <vt:lpstr>Folie 21</vt:lpstr>
      <vt:lpstr>Folie 22</vt:lpstr>
      <vt:lpstr>Folie 23</vt:lpstr>
      <vt:lpstr>Folie 24</vt:lpstr>
      <vt:lpstr>Folie 25</vt:lpstr>
      <vt:lpstr>Folie 26</vt:lpstr>
      <vt:lpstr>Folie 27</vt:lpstr>
      <vt:lpstr>Folie 28</vt:lpstr>
      <vt:lpstr>Folie 29</vt:lpstr>
      <vt:lpstr>Folie 30</vt:lpstr>
      <vt:lpstr>Folie 31</vt:lpstr>
      <vt:lpstr>Folie 32</vt:lpstr>
      <vt:lpstr>Kaffepause</vt:lpstr>
      <vt:lpstr>Wie „online“ funktioniert</vt:lpstr>
      <vt:lpstr>Getan ist besser als perfekt</vt:lpstr>
      <vt:lpstr>Was funktioniert auf Twitter?</vt:lpstr>
      <vt:lpstr>Folie 37</vt:lpstr>
      <vt:lpstr>Online = dynamischer Dialog</vt:lpstr>
      <vt:lpstr>Übung</vt:lpstr>
      <vt:lpstr>Folie 40</vt:lpstr>
      <vt:lpstr>Folie 41</vt:lpstr>
      <vt:lpstr>Beispiele von Social Media-Kampagnen rund um gesellschaftliche Themen</vt:lpstr>
      <vt:lpstr>Folie 43</vt:lpstr>
      <vt:lpstr>Folie 44</vt:lpstr>
      <vt:lpstr>Folie 45</vt:lpstr>
      <vt:lpstr>Folie 46</vt:lpstr>
      <vt:lpstr>Folie 47</vt:lpstr>
      <vt:lpstr>Folie 48</vt:lpstr>
      <vt:lpstr>Mittagspause</vt:lpstr>
      <vt:lpstr>Wie Sie Ihre Onlinestrategie entwickeln</vt:lpstr>
      <vt:lpstr>Kommunikationsstrategien </vt:lpstr>
      <vt:lpstr>Sechs grundlegende Fragen</vt:lpstr>
      <vt:lpstr>Aufforderung zum Handeln</vt:lpstr>
      <vt:lpstr>Lokal ist ausschlaggebend, auch in Sozialen Medien</vt:lpstr>
      <vt:lpstr>Reaktion: erwünscht oder nicht erwünscht</vt:lpstr>
      <vt:lpstr>Folie 56</vt:lpstr>
      <vt:lpstr>Wie sieht RAN die Radikalisierung</vt:lpstr>
      <vt:lpstr>Folie 58</vt:lpstr>
      <vt:lpstr>Was möchte Sie online machen?</vt:lpstr>
      <vt:lpstr>Welches Ziel verfolgen Sie?</vt:lpstr>
      <vt:lpstr>Ziele: wo anfangen?</vt:lpstr>
      <vt:lpstr>Definieren Sie Ihr Ziel</vt:lpstr>
      <vt:lpstr>Beispiel für Smarte Ziele</vt:lpstr>
      <vt:lpstr>Übung</vt:lpstr>
      <vt:lpstr>Wer ist Ihre Zielgruppe?</vt:lpstr>
      <vt:lpstr>Folie 66</vt:lpstr>
      <vt:lpstr>Folie 67</vt:lpstr>
      <vt:lpstr>Folie 68</vt:lpstr>
      <vt:lpstr>Zielgruppenfrage</vt:lpstr>
      <vt:lpstr>Warum machen …?</vt:lpstr>
      <vt:lpstr>Kampagnen dienen immer der Verhaltensänderung</vt:lpstr>
      <vt:lpstr>Wie werden Sie eine Verhaltenänderung herbeiführen?</vt:lpstr>
      <vt:lpstr>Welche Botschaft haben Sie?</vt:lpstr>
      <vt:lpstr>Hallraum oder Blaseneffekte</vt:lpstr>
      <vt:lpstr>Wer ist der Überbringer der Botschaft?</vt:lpstr>
      <vt:lpstr>Folie 76</vt:lpstr>
      <vt:lpstr>Folie 77</vt:lpstr>
      <vt:lpstr>Teepause</vt:lpstr>
      <vt:lpstr>Wie baut man eine Onlinepräsenz auf</vt:lpstr>
      <vt:lpstr>Wie man attraktive Inhalte kreiert</vt:lpstr>
      <vt:lpstr>Bewährte Praxis</vt:lpstr>
      <vt:lpstr>Was man tun sollte und was nicht</vt:lpstr>
      <vt:lpstr>Menschen online erreichen </vt:lpstr>
      <vt:lpstr>Organisches Publikum vs bezahltes Publikum</vt:lpstr>
      <vt:lpstr>Sind Sie auf dem richtigen Weg?</vt:lpstr>
      <vt:lpstr>Übung</vt:lpstr>
      <vt:lpstr>Folie 87</vt:lpstr>
      <vt:lpstr>Folie 88</vt:lpstr>
      <vt:lpstr>10 Grundlagen</vt:lpstr>
      <vt:lpstr>Reflektion</vt:lpstr>
      <vt:lpstr>Partnerschaften</vt:lpstr>
      <vt:lpstr>Kommen Sie gut nach Hause</vt:lpstr>
      <vt:lpstr>Weitere Folien zum Aufbau von Kapazitäten</vt:lpstr>
      <vt:lpstr>Was sind die Qualitäten Ihrer Kampagne?</vt:lpstr>
      <vt:lpstr>Hilfe suchen. Zusammen arbeiten. Schlau sein. </vt:lpstr>
      <vt:lpstr>Folie 96</vt:lpstr>
      <vt:lpstr>Zusatzinformationen</vt:lpstr>
      <vt:lpstr>Lassen Sie sich inspirieren! Kampagnen aus unserem Netzwerk</vt:lpstr>
      <vt:lpstr>Werkzeuge, Tutorien und Handbücher</vt:lpstr>
      <vt:lpstr>Informationspaket zum Thema Gegenrede</vt:lpstr>
      <vt:lpstr>Folie 101</vt:lpstr>
      <vt:lpstr>Folie 102</vt:lpstr>
      <vt:lpstr>Open your eyes</vt:lpstr>
      <vt:lpstr>FREE initiative</vt:lpstr>
      <vt:lpstr>Exit Germany, Trojan T-shit</vt:lpstr>
      <vt:lpstr>Give it up 4 ramadan</vt:lpstr>
      <vt:lpstr>Dare to be grey</vt:lpstr>
      <vt:lpstr>Folie 108</vt:lpstr>
      <vt:lpstr>Example</vt:lpstr>
      <vt:lpstr>Folie 110</vt:lpstr>
      <vt:lpstr>Folie 111</vt:lpstr>
      <vt:lpstr>Link…</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online alternatives  to the lures of extremist propaganda</dc:title>
  <dc:creator>Wim Klei</dc:creator>
  <cp:lastModifiedBy>Antje Schadebrodt</cp:lastModifiedBy>
  <cp:revision>1236</cp:revision>
  <cp:lastPrinted>2017-03-23T07:44:36Z</cp:lastPrinted>
  <dcterms:created xsi:type="dcterms:W3CDTF">2017-02-22T13:10:37Z</dcterms:created>
  <dcterms:modified xsi:type="dcterms:W3CDTF">2017-07-18T06:43:00Z</dcterms:modified>
</cp:coreProperties>
</file>