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258" r:id="rId3"/>
    <p:sldId id="259" r:id="rId4"/>
    <p:sldId id="412" r:id="rId5"/>
    <p:sldId id="260" r:id="rId6"/>
    <p:sldId id="411" r:id="rId7"/>
    <p:sldId id="333" r:id="rId8"/>
    <p:sldId id="553" r:id="rId9"/>
    <p:sldId id="263" r:id="rId10"/>
    <p:sldId id="527" r:id="rId11"/>
    <p:sldId id="425" r:id="rId12"/>
    <p:sldId id="551" r:id="rId13"/>
    <p:sldId id="516" r:id="rId14"/>
    <p:sldId id="517" r:id="rId15"/>
    <p:sldId id="414" r:id="rId16"/>
    <p:sldId id="427" r:id="rId17"/>
    <p:sldId id="320" r:id="rId18"/>
    <p:sldId id="431" r:id="rId19"/>
    <p:sldId id="432" r:id="rId20"/>
    <p:sldId id="468" r:id="rId21"/>
    <p:sldId id="504" r:id="rId22"/>
    <p:sldId id="505" r:id="rId23"/>
    <p:sldId id="430" r:id="rId24"/>
    <p:sldId id="272" r:id="rId25"/>
    <p:sldId id="526" r:id="rId26"/>
    <p:sldId id="543" r:id="rId27"/>
    <p:sldId id="544" r:id="rId28"/>
    <p:sldId id="545" r:id="rId29"/>
    <p:sldId id="546" r:id="rId30"/>
    <p:sldId id="356" r:id="rId31"/>
    <p:sldId id="433" r:id="rId32"/>
    <p:sldId id="480" r:id="rId33"/>
    <p:sldId id="439" r:id="rId34"/>
    <p:sldId id="521" r:id="rId35"/>
    <p:sldId id="435" r:id="rId36"/>
    <p:sldId id="385" r:id="rId37"/>
    <p:sldId id="554" r:id="rId38"/>
    <p:sldId id="481" r:id="rId39"/>
    <p:sldId id="347" r:id="rId40"/>
    <p:sldId id="375" r:id="rId41"/>
    <p:sldId id="528" r:id="rId42"/>
    <p:sldId id="444" r:id="rId43"/>
    <p:sldId id="498" r:id="rId44"/>
    <p:sldId id="499" r:id="rId45"/>
    <p:sldId id="500" r:id="rId46"/>
    <p:sldId id="518" r:id="rId47"/>
    <p:sldId id="445" r:id="rId48"/>
    <p:sldId id="450" r:id="rId49"/>
    <p:sldId id="502" r:id="rId50"/>
    <p:sldId id="507" r:id="rId51"/>
    <p:sldId id="453" r:id="rId52"/>
    <p:sldId id="452" r:id="rId53"/>
    <p:sldId id="488" r:id="rId54"/>
    <p:sldId id="489" r:id="rId55"/>
    <p:sldId id="529" r:id="rId56"/>
    <p:sldId id="358" r:id="rId57"/>
    <p:sldId id="267" r:id="rId58"/>
    <p:sldId id="456" r:id="rId59"/>
    <p:sldId id="519" r:id="rId60"/>
    <p:sldId id="343" r:id="rId61"/>
    <p:sldId id="520" r:id="rId62"/>
    <p:sldId id="484" r:id="rId63"/>
    <p:sldId id="399" r:id="rId64"/>
    <p:sldId id="459" r:id="rId65"/>
    <p:sldId id="423" r:id="rId66"/>
    <p:sldId id="461" r:id="rId67"/>
    <p:sldId id="460" r:id="rId68"/>
    <p:sldId id="462" r:id="rId69"/>
    <p:sldId id="501" r:id="rId70"/>
    <p:sldId id="463" r:id="rId71"/>
    <p:sldId id="464" r:id="rId72"/>
    <p:sldId id="469" r:id="rId73"/>
    <p:sldId id="472" r:id="rId74"/>
    <p:sldId id="473" r:id="rId75"/>
    <p:sldId id="547" r:id="rId76"/>
    <p:sldId id="471" r:id="rId77"/>
    <p:sldId id="467" r:id="rId78"/>
    <p:sldId id="335" r:id="rId79"/>
    <p:sldId id="337" r:id="rId80"/>
    <p:sldId id="338" r:id="rId81"/>
    <p:sldId id="401" r:id="rId82"/>
    <p:sldId id="552" r:id="rId83"/>
    <p:sldId id="530" r:id="rId84"/>
    <p:sldId id="268" r:id="rId85"/>
    <p:sldId id="542" r:id="rId86"/>
    <p:sldId id="548" r:id="rId87"/>
    <p:sldId id="549" r:id="rId88"/>
    <p:sldId id="376" r:id="rId89"/>
    <p:sldId id="550" r:id="rId90"/>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32">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616" autoAdjust="0"/>
    <p:restoredTop sz="82692" autoAdjust="0"/>
  </p:normalViewPr>
  <p:slideViewPr>
    <p:cSldViewPr snapToGrid="0">
      <p:cViewPr varScale="1">
        <p:scale>
          <a:sx n="61" d="100"/>
          <a:sy n="61" d="100"/>
        </p:scale>
        <p:origin x="78" y="102"/>
      </p:cViewPr>
      <p:guideLst>
        <p:guide orient="horz" pos="2160"/>
        <p:guide pos="3840"/>
      </p:guideLst>
    </p:cSldViewPr>
  </p:slideViewPr>
  <p:notesTextViewPr>
    <p:cViewPr>
      <p:scale>
        <a:sx n="125" d="100"/>
        <a:sy n="125" d="100"/>
      </p:scale>
      <p:origin x="0" y="0"/>
    </p:cViewPr>
  </p:notesTextViewPr>
  <p:notesViewPr>
    <p:cSldViewPr snapToGrid="0">
      <p:cViewPr varScale="1">
        <p:scale>
          <a:sx n="75" d="100"/>
          <a:sy n="75" d="100"/>
        </p:scale>
        <p:origin x="-4056" y="-90"/>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22E6C923-247F-42EC-97CA-193C612D7E8A}" type="datetimeFigureOut">
              <a:rPr lang="nl-NL" smtClean="0"/>
              <a:pPr/>
              <a:t>3-5-2017</a:t>
            </a:fld>
            <a:endParaRPr lang="pt-PT"/>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1B450F8D-C28B-42C0-9DBB-F09AF2880D55}" type="slidenum">
              <a:rPr lang="nl-NL" smtClean="0"/>
              <a:pPr/>
              <a:t>‹#›</a:t>
            </a:fld>
            <a:endParaRPr lang="pt-PT"/>
          </a:p>
        </p:txBody>
      </p:sp>
    </p:spTree>
    <p:extLst>
      <p:ext uri="{BB962C8B-B14F-4D97-AF65-F5344CB8AC3E}">
        <p14:creationId xmlns:p14="http://schemas.microsoft.com/office/powerpoint/2010/main" val="110728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etz-gegen-nazis.d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ykH6peLv1wk"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hasshilft.de/index_en.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KvjIYl_Nlao"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exit-deutschland.de/english/"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bbc.com/news/world-latin-america-1784713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witter.com/digitalnun?lang=en"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barclayslifeskills.com/" TargetMode="External"/><Relationship Id="rId4" Type="http://schemas.openxmlformats.org/officeDocument/2006/relationships/hyperlink" Target="http://www.benedictinenuns.org.uk/Community/Community/prayerline.ph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tKKbydB4scA"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tekojakampanja.fi/e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peaceunited.fi/en/"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peacemakersnetwork.org/our-work/thematic-expertise/"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t.co/KIn4Wv78ZI"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en.wikipedia.org/wiki/News_media"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en.wikipedia.org/wiki/Algorithm" TargetMode="External"/><Relationship Id="rId5" Type="http://schemas.openxmlformats.org/officeDocument/2006/relationships/hyperlink" Target="https://en.wikipedia.org/wiki/Tunnel_vision_(metaphor)" TargetMode="External"/><Relationship Id="rId4" Type="http://schemas.openxmlformats.org/officeDocument/2006/relationships/hyperlink" Target="https://en.wikipedia.org/wiki/Censored"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strategicdialogue.org/wp-content/uploads/2016/06/OCCI-Counterspeech-Information-Pack-English.pdf"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www.strategicdialogue.org/wp-content/uploads/2016/12/CN-Monitoring-and-Evaluation-Handbook.pdf" TargetMode="External"/><Relationship Id="rId4" Type="http://schemas.openxmlformats.org/officeDocument/2006/relationships/hyperlink" Target="http://www.strategicdialogue.org/wp-content/uploads/2016/06/OCCI-Counterspeech-Information-Pack-English.pdf"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a:t>
            </a:fld>
            <a:endParaRPr lang="pt-PT"/>
          </a:p>
        </p:txBody>
      </p:sp>
    </p:spTree>
    <p:extLst>
      <p:ext uri="{BB962C8B-B14F-4D97-AF65-F5344CB8AC3E}">
        <p14:creationId xmlns:p14="http://schemas.microsoft.com/office/powerpoint/2010/main" val="1693302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b="1" u="sng" dirty="0" smtClean="0"/>
              <a:t>Note to trainer</a:t>
            </a:r>
          </a:p>
          <a:p>
            <a:pPr marL="171450" indent="-171450">
              <a:buFont typeface="Arial" panose="020B0604020202020204" pitchFamily="34" charset="0"/>
              <a:buChar char="•"/>
            </a:pPr>
            <a:r>
              <a:rPr lang="pt-PT" sz="1000" u="sng" dirty="0" smtClean="0"/>
              <a:t>Prevent identification bias before mismatch between trainer and trainees occur</a:t>
            </a:r>
          </a:p>
          <a:p>
            <a:pPr marL="171450" indent="-171450">
              <a:buFont typeface="Arial" panose="020B0604020202020204" pitchFamily="34" charset="0"/>
              <a:buChar char="•"/>
            </a:pPr>
            <a:r>
              <a:rPr lang="pt-PT" sz="1000" u="sng" baseline="0" dirty="0" smtClean="0"/>
              <a:t>First ask for actual experience and ideas of the participants before showing examples of alien examples</a:t>
            </a:r>
          </a:p>
          <a:p>
            <a:pPr marL="171450" indent="-171450">
              <a:buFont typeface="Arial" panose="020B0604020202020204" pitchFamily="34" charset="0"/>
              <a:buChar char="•"/>
            </a:pPr>
            <a:r>
              <a:rPr lang="pt-PT" sz="1000" u="sng" baseline="0" dirty="0" smtClean="0"/>
              <a:t>10</a:t>
            </a:r>
            <a:endParaRPr lang="pt-PT"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11</a:t>
            </a:fld>
            <a:endParaRPr lang="pt-PT"/>
          </a:p>
        </p:txBody>
      </p:sp>
    </p:spTree>
    <p:extLst>
      <p:ext uri="{BB962C8B-B14F-4D97-AF65-F5344CB8AC3E}">
        <p14:creationId xmlns:p14="http://schemas.microsoft.com/office/powerpoint/2010/main" val="481557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kern="1200" dirty="0" smtClean="0">
                <a:solidFill>
                  <a:schemeClr val="tx1"/>
                </a:solidFill>
                <a:effectLst/>
                <a:latin typeface="+mn-lt"/>
              </a:rPr>
              <a:t>A abordagem da RSR para enfrentar com eficácia a radicalização é resumida no chamado "ADN da RSR". </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É fundamental envolver e formar profissionais de primeira linha: esses profissionais serão o primeiro ponto de contacto profissional para indivíduos em risco. Para poderem ter uma abordagem preventiva, estes profissionais têm de estar conscientes dos sinais de radicalização, e saber como buscar apoio para abordar esses sinais, mantendo uma relação positiva com o indivíduo. </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A prevenção é fundamental: é crucial investir em intervenções que visem remover o terreno fértil para a radicalização, evitar esses processos ou pará-los o mais cedo possível. </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Uma abordagem multi-institucional é fundamental: para poder prevenir a radicalização e salvaguardar as pessoas em risco, é necessária uma cooperação multi-institucional para proporcionar uma rede consistente e fiável. Nesta rede, a experiência e a informação podem ser partilhadas, os casos podem ser discutidos e pode haver acordo e partilha da responsabilidade sobre o melhor curso de ação. Estas redes devem ser combinações entre entidades</a:t>
            </a:r>
            <a:r>
              <a:rPr lang="pt-PT" sz="1000" kern="1200" baseline="0" dirty="0" smtClean="0">
                <a:solidFill>
                  <a:schemeClr val="tx1"/>
                </a:solidFill>
                <a:effectLst/>
                <a:latin typeface="+mn-lt"/>
              </a:rPr>
              <a:t> judiciárias</a:t>
            </a:r>
            <a:r>
              <a:rPr lang="pt-PT" sz="1000" kern="1200" dirty="0" smtClean="0">
                <a:solidFill>
                  <a:schemeClr val="tx1"/>
                </a:solidFill>
                <a:effectLst/>
                <a:latin typeface="+mn-lt"/>
              </a:rPr>
              <a:t>, organizações de cuidados profissionais, ONG e representantes da comunidade. </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As intervenções personalizadas, adaptadas às circunstâncias locais, são fundamentais: cada indivíduo em risco é diferente, o que requer uma abordagem caso a caso. É importante compreender os antecedentes, as queixas, as motivações, os medos, as frustrações, etc., dos indivíduos para poder desenvolver uma intervenção apropriada. Além dos fatores internos, deverão ser levados em conta os fatores externos, como o ambiente social do indivíduo e outras circunstâncias locais, de modo a fornecer um apoio eficaz.</a:t>
            </a:r>
            <a:endParaRPr lang="pt-PT"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13</a:t>
            </a:fld>
            <a:endParaRPr lang="pt-PT"/>
          </a:p>
        </p:txBody>
      </p:sp>
    </p:spTree>
    <p:extLst>
      <p:ext uri="{BB962C8B-B14F-4D97-AF65-F5344CB8AC3E}">
        <p14:creationId xmlns:p14="http://schemas.microsoft.com/office/powerpoint/2010/main" val="4019641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Font typeface="Arial" panose="020B0604020202020204" pitchFamily="34" charset="0"/>
              <a:buChar char="•"/>
            </a:pPr>
            <a:r>
              <a:rPr lang="pt-PT" sz="1000" dirty="0" smtClean="0"/>
              <a:t>Radicalização = processo com múltiplos fatores e caminhos diferentes </a:t>
            </a:r>
          </a:p>
          <a:p>
            <a:pPr marL="171450" indent="-171450">
              <a:buFont typeface="Arial" panose="020B0604020202020204" pitchFamily="34" charset="0"/>
              <a:buChar char="•"/>
            </a:pPr>
            <a:r>
              <a:rPr lang="pt-PT" sz="1000" dirty="0" smtClean="0"/>
              <a:t>Jovens (famílias, comunidades) são vítimas e não perpetradores</a:t>
            </a:r>
          </a:p>
          <a:p>
            <a:pPr marL="171450" lvl="0" indent="-171450">
              <a:buFont typeface="Arial" panose="020B0604020202020204" pitchFamily="34" charset="0"/>
              <a:buChar char="•"/>
            </a:pPr>
            <a:r>
              <a:rPr lang="pt-PT" sz="1000" dirty="0" smtClean="0"/>
              <a:t>A prevenção deve visar a salvaguarda de pessoas/comunidades vulneráveis</a:t>
            </a:r>
          </a:p>
          <a:p>
            <a:endParaRPr lang="pt-PT" sz="1000" kern="1200" dirty="0" smtClean="0">
              <a:solidFill>
                <a:schemeClr val="tx1"/>
              </a:solidFill>
              <a:effectLst/>
              <a:latin typeface="+mn-lt"/>
              <a:ea typeface="+mn-ea"/>
              <a:cs typeface="+mn-cs"/>
            </a:endParaRPr>
          </a:p>
          <a:p>
            <a:r>
              <a:rPr lang="pt-PT" sz="1000" kern="1200" dirty="0" smtClean="0">
                <a:solidFill>
                  <a:schemeClr val="tx1"/>
                </a:solidFill>
                <a:effectLst/>
                <a:latin typeface="+mn-lt"/>
              </a:rPr>
              <a:t>A abordagem da RSR para enfrentar com eficácia a radicalização é resumida no chamado "ADN da RSR". </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É fundamental envolver e formar profissionais de primeira linha: esses profissionais serão o primeiro ponto de contacto profissional para indivíduos em risco. Para poderem ter uma abordagem preventiva, estes profissionais têm de estar conscientes dos sinais de radicalização, e saber como buscar apoio para abordar esses sinais, mantendo uma relação positiva com o indivíduo. </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A prevenção é fundamental: é crucial investir em intervenções que visem remover o terreno fértil para a radicalização, evitar esses processos ou pará-los o mais cedo possível. </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Uma abordagem multi-institucional é fundamental: Para poder prevenir a radicalização e salvaguardar as pessoas em risco, é necessária uma cooperação multi-institucional para proporcionar uma rede consistente e fiável. Nesta rede, a experiência e a informação podem ser partilhadas, os casos podem ser discutidos e pode haver acordo e partilha da responsabilidade sobre o melhor curso de ação. Estas redes devem ser combinações entre entidades</a:t>
            </a:r>
            <a:r>
              <a:rPr lang="pt-PT" sz="1000" kern="1200" baseline="0" dirty="0" smtClean="0">
                <a:solidFill>
                  <a:schemeClr val="tx1"/>
                </a:solidFill>
                <a:effectLst/>
                <a:latin typeface="+mn-lt"/>
              </a:rPr>
              <a:t> judiciárias</a:t>
            </a:r>
            <a:r>
              <a:rPr lang="pt-PT" sz="1000" kern="1200" dirty="0" smtClean="0">
                <a:solidFill>
                  <a:schemeClr val="tx1"/>
                </a:solidFill>
                <a:effectLst/>
                <a:latin typeface="+mn-lt"/>
              </a:rPr>
              <a:t>, organizações de cuidados profissionais, ONG e representantes da comunidade. </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As intervenções personalizadas, adaptadas às circunstâncias locais, são fundamentais: cada indivíduo em risco é diferente, o que requer uma abordagem caso a caso. É importante compreender os antecedentes, as queixas, as motivações, os medos, as frustrações, etc., dos indivíduos para poder desenvolver uma intervenção apropriada. Além dos fatores internos, deverão ser levados em conta os fatores externos, como o ambiente social do indivíduo e outras circunstâncias locais, de modo a fornecer um apoio eficaz.</a:t>
            </a:r>
            <a:endParaRPr lang="pt-PT" sz="1000" kern="1200" dirty="0" smtClean="0">
              <a:solidFill>
                <a:schemeClr val="tx1"/>
              </a:solidFill>
              <a:effectLst/>
              <a:latin typeface="+mn-lt"/>
              <a:ea typeface="+mn-ea"/>
              <a:cs typeface="+mn-cs"/>
            </a:endParaRPr>
          </a:p>
          <a:p>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14</a:t>
            </a:fld>
            <a:endParaRPr lang="pt-PT"/>
          </a:p>
        </p:txBody>
      </p:sp>
    </p:spTree>
    <p:extLst>
      <p:ext uri="{BB962C8B-B14F-4D97-AF65-F5344CB8AC3E}">
        <p14:creationId xmlns:p14="http://schemas.microsoft.com/office/powerpoint/2010/main" val="306568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pt-PT" sz="1000" b="1" u="sng" dirty="0" smtClean="0"/>
              <a:t>Exemplos de fatores de afastamento</a:t>
            </a:r>
          </a:p>
          <a:p>
            <a:pPr marL="228600" indent="-228600">
              <a:buFont typeface="Arial" panose="020B0604020202020204" pitchFamily="34" charset="0"/>
              <a:buChar char="•"/>
            </a:pPr>
            <a:r>
              <a:rPr lang="pt-PT" sz="1000" dirty="0" smtClean="0"/>
              <a:t>Alimentar ressentimentos </a:t>
            </a:r>
            <a:r>
              <a:rPr lang="pt-PT" sz="1200" kern="1200" dirty="0" smtClean="0">
                <a:solidFill>
                  <a:schemeClr val="tx1"/>
                </a:solidFill>
                <a:latin typeface="+mn-lt"/>
                <a:ea typeface="+mn-ea"/>
                <a:cs typeface="+mn-cs"/>
              </a:rPr>
              <a:t>‒</a:t>
            </a:r>
            <a:r>
              <a:rPr lang="pt-PT" sz="1000" dirty="0" smtClean="0"/>
              <a:t> exclusão; forte sentimento de injustiça; sentimento de humilhação; pensamento binário rígido; teorias de conspiração; sentido de vitimização.</a:t>
            </a:r>
          </a:p>
          <a:p>
            <a:pPr marL="228600" indent="-228600">
              <a:buFont typeface="Arial" panose="020B0604020202020204" pitchFamily="34" charset="0"/>
              <a:buChar char="•"/>
            </a:pPr>
            <a:r>
              <a:rPr lang="pt-PT" sz="1000" dirty="0" smtClean="0"/>
              <a:t>Alimentar a marginalização </a:t>
            </a:r>
            <a:r>
              <a:rPr lang="pt-PT" sz="1200" kern="1200" dirty="0" smtClean="0">
                <a:solidFill>
                  <a:schemeClr val="tx1"/>
                </a:solidFill>
                <a:latin typeface="+mn-lt"/>
                <a:ea typeface="+mn-ea"/>
                <a:cs typeface="+mn-cs"/>
              </a:rPr>
              <a:t>‒</a:t>
            </a:r>
            <a:r>
              <a:rPr lang="pt-PT" sz="1000" dirty="0" smtClean="0"/>
              <a:t> discriminação; mobilidade social limitada; baixa escolaridade; desemprego; criminalidade</a:t>
            </a:r>
          </a:p>
          <a:p>
            <a:pPr marL="228600" indent="-228600">
              <a:buFont typeface="Arial" panose="020B0604020202020204" pitchFamily="34" charset="0"/>
              <a:buChar char="•"/>
            </a:pPr>
            <a:r>
              <a:rPr lang="pt-PT" sz="1000" dirty="0" smtClean="0"/>
              <a:t>As narrativas políticas </a:t>
            </a:r>
            <a:r>
              <a:rPr lang="pt-PT" sz="1200" kern="1200" dirty="0" smtClean="0">
                <a:solidFill>
                  <a:schemeClr val="tx1"/>
                </a:solidFill>
                <a:latin typeface="+mn-lt"/>
                <a:ea typeface="+mn-ea"/>
                <a:cs typeface="+mn-cs"/>
              </a:rPr>
              <a:t>‒</a:t>
            </a:r>
            <a:r>
              <a:rPr lang="pt-PT" sz="1000" dirty="0" smtClean="0"/>
              <a:t> principalmente "O Ocidente está em guerra com o Islão". Também a proibição do véu; crise</a:t>
            </a:r>
            <a:r>
              <a:rPr lang="pt-PT" sz="1000" baseline="0" dirty="0" smtClean="0"/>
              <a:t> das caricaturas</a:t>
            </a:r>
            <a:r>
              <a:rPr lang="pt-PT" sz="1000" dirty="0" smtClean="0"/>
              <a:t>; islamofobia</a:t>
            </a:r>
          </a:p>
          <a:p>
            <a:pPr marL="228600" indent="-228600">
              <a:buFont typeface="Arial" panose="020B0604020202020204" pitchFamily="34" charset="0"/>
              <a:buChar char="•"/>
            </a:pPr>
            <a:r>
              <a:rPr lang="pt-PT" sz="1000" dirty="0" smtClean="0"/>
              <a:t>Alegar legitimidade ideológica e religiosa </a:t>
            </a:r>
            <a:r>
              <a:rPr lang="pt-PT" sz="1200" kern="1200" dirty="0" smtClean="0">
                <a:solidFill>
                  <a:schemeClr val="tx1"/>
                </a:solidFill>
                <a:latin typeface="+mn-lt"/>
                <a:ea typeface="+mn-ea"/>
                <a:cs typeface="+mn-cs"/>
              </a:rPr>
              <a:t>‒</a:t>
            </a:r>
            <a:r>
              <a:rPr lang="pt-PT" sz="1000" dirty="0" smtClean="0"/>
              <a:t> profecia apocalíptica; interpretação violenta do Jihad; sentido de que o Islão está sob cerco e desejo de proteger a ummah; visão que o Ocidente é imoral, secularismo</a:t>
            </a:r>
          </a:p>
          <a:p>
            <a:pPr marL="228600" indent="-228600">
              <a:buFont typeface="Arial" panose="020B0604020202020204" pitchFamily="34" charset="0"/>
              <a:buChar char="•"/>
            </a:pPr>
            <a:r>
              <a:rPr lang="pt-PT" sz="1000" dirty="0" smtClean="0"/>
              <a:t>Alimentar a crise de identidade e cultural </a:t>
            </a:r>
            <a:r>
              <a:rPr lang="pt-PT" sz="1200" kern="1200" dirty="0" smtClean="0">
                <a:solidFill>
                  <a:schemeClr val="tx1"/>
                </a:solidFill>
                <a:latin typeface="+mn-lt"/>
                <a:ea typeface="+mn-ea"/>
                <a:cs typeface="+mn-cs"/>
              </a:rPr>
              <a:t>‒</a:t>
            </a:r>
            <a:r>
              <a:rPr lang="pt-PT" sz="1000" dirty="0" smtClean="0"/>
              <a:t> marginalização cultural; falta de pertença à sociedade de origem ou dos pais; reforço da solidariedade religiosa com os muçulmanos em todo o mundo</a:t>
            </a:r>
          </a:p>
          <a:p>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15</a:t>
            </a:fld>
            <a:endParaRPr lang="pt-PT"/>
          </a:p>
        </p:txBody>
      </p:sp>
    </p:spTree>
    <p:extLst>
      <p:ext uri="{BB962C8B-B14F-4D97-AF65-F5344CB8AC3E}">
        <p14:creationId xmlns:p14="http://schemas.microsoft.com/office/powerpoint/2010/main" val="2727610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r>
              <a:rPr lang="pt-PT" sz="1000" b="1" u="sng" dirty="0" smtClean="0"/>
              <a:t>Debate em plenário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dirty="0" smtClean="0"/>
              <a:t>A radicalização tem várias etapas. Em que fase a sua organização quer intervir?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dirty="0" smtClean="0"/>
              <a:t>Várias formas de interação com os seus grupos-alvo. O que escolhe: prevenção, narrativa alternativa ou contranarrativa?</a:t>
            </a:r>
          </a:p>
          <a:p>
            <a:pPr marL="171450" lvl="0" indent="-171450">
              <a:buFont typeface="Arial" panose="020B0604020202020204" pitchFamily="34" charset="0"/>
              <a:buChar char="•"/>
            </a:pPr>
            <a:r>
              <a:rPr lang="pt-PT" sz="1000" dirty="0" smtClean="0"/>
              <a:t>A proximidade é fundamental. De que maneira as redes sociais podem ser uma ferramenta útil para a intervenção?</a:t>
            </a:r>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16</a:t>
            </a:fld>
            <a:endParaRPr lang="pt-PT"/>
          </a:p>
        </p:txBody>
      </p:sp>
    </p:spTree>
    <p:extLst>
      <p:ext uri="{BB962C8B-B14F-4D97-AF65-F5344CB8AC3E}">
        <p14:creationId xmlns:p14="http://schemas.microsoft.com/office/powerpoint/2010/main" val="3549796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pt-PT" sz="1000" kern="1200" dirty="0" smtClean="0">
                <a:solidFill>
                  <a:schemeClr val="tx1"/>
                </a:solidFill>
                <a:effectLst/>
                <a:latin typeface="+mn-lt"/>
              </a:rPr>
              <a:t>Os bons designers copiam, os grandes designers roubam </a:t>
            </a:r>
            <a:r>
              <a:rPr lang="pt-PT" sz="1200" kern="1200" dirty="0" smtClean="0">
                <a:solidFill>
                  <a:schemeClr val="tx1"/>
                </a:solidFill>
                <a:latin typeface="+mn-lt"/>
                <a:ea typeface="+mn-ea"/>
                <a:cs typeface="+mn-cs"/>
              </a:rPr>
              <a:t>‒</a:t>
            </a:r>
            <a:r>
              <a:rPr lang="pt-PT" sz="1000" kern="1200" dirty="0" smtClean="0">
                <a:solidFill>
                  <a:schemeClr val="tx1"/>
                </a:solidFill>
                <a:effectLst/>
                <a:latin typeface="+mn-lt"/>
              </a:rPr>
              <a:t> isto é um adágio bem conhecido</a:t>
            </a:r>
            <a:r>
              <a:rPr lang="pt-PT" dirty="0" smtClean="0"/>
              <a:t> </a:t>
            </a:r>
            <a:r>
              <a:rPr lang="pt-PT" sz="1000" kern="1200" dirty="0" smtClean="0">
                <a:solidFill>
                  <a:schemeClr val="tx1"/>
                </a:solidFill>
                <a:effectLst/>
                <a:latin typeface="+mn-lt"/>
              </a:rPr>
              <a:t>nas</a:t>
            </a:r>
            <a:r>
              <a:rPr lang="pt-PT" dirty="0" smtClean="0"/>
              <a:t> </a:t>
            </a:r>
            <a:r>
              <a:rPr lang="pt-PT" sz="1000" kern="1200" dirty="0" smtClean="0">
                <a:solidFill>
                  <a:schemeClr val="tx1"/>
                </a:solidFill>
                <a:effectLst/>
                <a:latin typeface="+mn-lt"/>
              </a:rPr>
              <a:t>indústrias</a:t>
            </a:r>
            <a:r>
              <a:rPr lang="pt-PT" dirty="0" smtClean="0"/>
              <a:t> </a:t>
            </a:r>
            <a:r>
              <a:rPr lang="pt-PT" sz="1000" kern="1200" dirty="0" smtClean="0">
                <a:solidFill>
                  <a:schemeClr val="tx1"/>
                </a:solidFill>
                <a:effectLst/>
                <a:latin typeface="+mn-lt"/>
              </a:rPr>
              <a:t>criativas</a:t>
            </a:r>
            <a:endParaRPr lang="pt-PT" sz="10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pt-PT" sz="10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pt-PT" sz="1000" kern="1200" dirty="0" smtClean="0">
                <a:solidFill>
                  <a:schemeClr val="tx1"/>
                </a:solidFill>
                <a:effectLst/>
                <a:latin typeface="+mn-lt"/>
              </a:rPr>
              <a:t>Tem algumas campanhas em mente que o inspirem?</a:t>
            </a:r>
            <a:endParaRPr lang="pt-PT" sz="10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pt-PT" sz="1000" kern="1200" dirty="0" smtClean="0">
                <a:solidFill>
                  <a:schemeClr val="tx1"/>
                </a:solidFill>
                <a:effectLst/>
                <a:latin typeface="+mn-lt"/>
              </a:rPr>
              <a:t>Agora, apresentamos alguns exemplos de campanhas bem conhecidas que podem inspirá-lo a criar algo próprio:</a:t>
            </a:r>
            <a:endParaRPr lang="pt-PT" sz="10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pt-PT" sz="1000" kern="1200" dirty="0" smtClean="0">
                <a:solidFill>
                  <a:schemeClr val="tx1"/>
                </a:solidFill>
                <a:effectLst/>
                <a:latin typeface="+mn-lt"/>
              </a:rPr>
              <a:t>Not Another </a:t>
            </a:r>
            <a:r>
              <a:rPr lang="pt-PT" sz="1000" kern="1200" dirty="0" err="1" smtClean="0">
                <a:solidFill>
                  <a:schemeClr val="tx1"/>
                </a:solidFill>
                <a:effectLst/>
                <a:latin typeface="+mn-lt"/>
              </a:rPr>
              <a:t>Brother</a:t>
            </a:r>
            <a:r>
              <a:rPr lang="pt-PT" sz="1000" kern="1200" dirty="0" smtClean="0">
                <a:solidFill>
                  <a:schemeClr val="tx1"/>
                </a:solidFill>
                <a:effectLst/>
                <a:latin typeface="+mn-lt"/>
              </a:rPr>
              <a:t> </a:t>
            </a:r>
            <a:r>
              <a:rPr lang="pt-PT" sz="1200" kern="1200" dirty="0" smtClean="0">
                <a:solidFill>
                  <a:schemeClr val="tx1"/>
                </a:solidFill>
                <a:latin typeface="+mn-lt"/>
                <a:ea typeface="+mn-ea"/>
                <a:cs typeface="+mn-cs"/>
              </a:rPr>
              <a:t>‒</a:t>
            </a:r>
            <a:r>
              <a:rPr lang="pt-PT" sz="1000" kern="1200" dirty="0" smtClean="0">
                <a:solidFill>
                  <a:schemeClr val="tx1"/>
                </a:solidFill>
                <a:effectLst/>
                <a:latin typeface="+mn-lt"/>
              </a:rPr>
              <a:t> Não Outro irmão (Quilliam Foundation </a:t>
            </a:r>
            <a:r>
              <a:rPr lang="pt-PT" sz="1200" kern="1200" dirty="0" smtClean="0">
                <a:solidFill>
                  <a:schemeClr val="tx1"/>
                </a:solidFill>
                <a:latin typeface="+mn-lt"/>
                <a:ea typeface="+mn-ea"/>
                <a:cs typeface="+mn-cs"/>
              </a:rPr>
              <a:t>‒</a:t>
            </a:r>
            <a:r>
              <a:rPr lang="pt-PT" sz="1000" kern="1200" dirty="0" smtClean="0">
                <a:solidFill>
                  <a:schemeClr val="tx1"/>
                </a:solidFill>
                <a:effectLst/>
                <a:latin typeface="+mn-lt"/>
              </a:rPr>
              <a:t> James Russell)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dirty="0" smtClean="0"/>
              <a:t>Netz-gegen-nazis. Exerceram o ativismo offline e apresentaram-no online: </a:t>
            </a:r>
            <a:r>
              <a:rPr lang="pt-PT" sz="1000" u="sng" dirty="0" smtClean="0">
                <a:hlinkClick r:id="rId3"/>
              </a:rPr>
              <a:t>http://www.netz-gegen-nazis.de</a:t>
            </a:r>
            <a:endParaRPr lang="pt-PT" sz="1000" u="sng"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pt-PT" sz="1000" u="none"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u="none" baseline="0" dirty="0" smtClean="0"/>
              <a:t>Estes exemplos são meramente focados em combater a polarização em vez de oferecer contranarrativas ou narrativas alternativas. Mostram sinais de solidariedade e de comunidade</a:t>
            </a:r>
            <a:endParaRPr lang="pt-PT" sz="1000" u="none"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17</a:t>
            </a:fld>
            <a:endParaRPr lang="pt-PT"/>
          </a:p>
        </p:txBody>
      </p:sp>
    </p:spTree>
    <p:extLst>
      <p:ext uri="{BB962C8B-B14F-4D97-AF65-F5344CB8AC3E}">
        <p14:creationId xmlns:p14="http://schemas.microsoft.com/office/powerpoint/2010/main" val="100773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b="0" dirty="0" smtClean="0">
                <a:solidFill>
                  <a:schemeClr val="bg1"/>
                </a:solidFill>
              </a:rPr>
              <a:t>https://youtu.be/IjIQ0ctzyZE</a:t>
            </a:r>
            <a:endParaRPr lang="pt-PT" sz="1000" b="0" dirty="0" smtClean="0"/>
          </a:p>
          <a:p>
            <a:r>
              <a:rPr lang="pt-PT" sz="1000" b="0" dirty="0" smtClean="0"/>
              <a:t>O link refere-se a um vídeo no YouTube, com duração de 1:41’ </a:t>
            </a:r>
            <a:endParaRPr lang="pt-PT" sz="1000" b="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18</a:t>
            </a:fld>
            <a:endParaRPr lang="pt-PT"/>
          </a:p>
        </p:txBody>
      </p:sp>
    </p:spTree>
    <p:extLst>
      <p:ext uri="{BB962C8B-B14F-4D97-AF65-F5344CB8AC3E}">
        <p14:creationId xmlns:p14="http://schemas.microsoft.com/office/powerpoint/2010/main" val="204117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u="sng" dirty="0" smtClean="0"/>
              <a:t>Note to trainer: I’ll ride with you started as an online twitter campaign immediately after racial insult event in Australia. The hashtag and its cause became adopted by a national educational programme.</a:t>
            </a:r>
          </a:p>
          <a:p>
            <a:endParaRPr lang="pt-PT" sz="1000" dirty="0" smtClean="0"/>
          </a:p>
          <a:p>
            <a:r>
              <a:rPr lang="pt-PT" sz="1000" dirty="0" smtClean="0"/>
              <a:t>Dezembro de 2014</a:t>
            </a:r>
          </a:p>
          <a:p>
            <a:r>
              <a:rPr lang="pt-PT" sz="1000" dirty="0" smtClean="0"/>
              <a:t>A crise de reféns de segunda-feira em Sydney, na Austrália, pode ter terminado, mas as circunstâncias em torno do incidente (em que três pessoas, incluindo o atirador, morreram e outras quatro ficaram feridas depois de um confronto de 16 horas) permanecem obscuras. Pouco se sabe sobre os motivos de Man Monis, o suspeito no episódio, ou os detalhes da operação policial que acabou com a crise.</a:t>
            </a:r>
          </a:p>
          <a:p>
            <a:r>
              <a:rPr lang="pt-PT" sz="1000" dirty="0" smtClean="0"/>
              <a:t>Foi em meio a essa incerteza predominante que uma reação contra os muçulmanos australianos começou online. Enquanto as</a:t>
            </a:r>
            <a:r>
              <a:rPr lang="pt-PT" sz="1000" baseline="0" dirty="0" smtClean="0"/>
              <a:t> notícias</a:t>
            </a:r>
            <a:r>
              <a:rPr lang="pt-PT" sz="1000" dirty="0" smtClean="0"/>
              <a:t> sobre a situação de reféns se espalhavam rapidamente (incluindo a identidade religiosa e nacionalidade do atirador, bem como o envolvimento de uma bandeira negra com as palavras da shehada, a afirmação muçulmana de fé), a hashtag principal para o episódio no Twitter, #SydneySiege, veio encarnar a fealdade ocasional e previsível da Internet. Os tweets xenófobos e antimuçulmanos vieram ao de cima e a Liga Australiana de Defesa, um grupo de extrema-direita, ameaçou confrontos no subúrbio de maioria muçulmana Lakemba, em Sydney.</a:t>
            </a:r>
          </a:p>
          <a:p>
            <a:endParaRPr lang="pt-PT" sz="1000" dirty="0" smtClean="0"/>
          </a:p>
          <a:p>
            <a:r>
              <a:rPr lang="pt-PT" sz="1000" dirty="0" smtClean="0"/>
              <a:t>Facebook</a:t>
            </a:r>
          </a:p>
          <a:p>
            <a:r>
              <a:rPr lang="pt-PT" sz="1000" dirty="0" smtClean="0"/>
              <a:t>Num comboio, um passageiro terá visto uma mulher muçulmana a remover o seu hijab, ostensivamente, sem medo de ser apontada. O passageiro disse-lhe para o colocar e ofereceu-se para a acompanhar, em solidariedade. E assim começou o  #IllRideWithYou. A </a:t>
            </a:r>
            <a:r>
              <a:rPr lang="pt-PT" sz="1000" dirty="0" err="1" smtClean="0"/>
              <a:t>hashtag</a:t>
            </a:r>
            <a:r>
              <a:rPr lang="pt-PT" sz="1000" dirty="0" smtClean="0"/>
              <a:t> tornou-se viral e, horas após o fim da crise de reféns, continua</a:t>
            </a:r>
            <a:r>
              <a:rPr lang="pt-PT" sz="1000" baseline="0" dirty="0" smtClean="0"/>
              <a:t> em trajeto ascendente</a:t>
            </a:r>
            <a:r>
              <a:rPr lang="pt-PT" sz="1000" dirty="0" smtClean="0"/>
              <a:t> a</a:t>
            </a:r>
            <a:r>
              <a:rPr lang="pt-PT" sz="1000" baseline="0" dirty="0" smtClean="0"/>
              <a:t> nível </a:t>
            </a:r>
            <a:r>
              <a:rPr lang="pt-PT" sz="1000" dirty="0" smtClean="0"/>
              <a:t>mundial.</a:t>
            </a:r>
          </a:p>
          <a:p>
            <a:endParaRPr lang="pt-PT" sz="1000" dirty="0" smtClean="0"/>
          </a:p>
          <a:p>
            <a:r>
              <a:rPr lang="pt-PT" sz="1000" dirty="0" smtClean="0"/>
              <a:t>Fonte: https://www.theatlantic.com/international/archive/2014/12/illridewithyou-hashtag-sydney-siege-anti-islam-australia/383765/</a:t>
            </a:r>
          </a:p>
          <a:p>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19</a:t>
            </a:fld>
            <a:endParaRPr lang="pt-PT"/>
          </a:p>
        </p:txBody>
      </p:sp>
    </p:spTree>
    <p:extLst>
      <p:ext uri="{BB962C8B-B14F-4D97-AF65-F5344CB8AC3E}">
        <p14:creationId xmlns:p14="http://schemas.microsoft.com/office/powerpoint/2010/main" val="2041172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20</a:t>
            </a:fld>
            <a:endParaRPr lang="pt-PT"/>
          </a:p>
        </p:txBody>
      </p:sp>
    </p:spTree>
    <p:extLst>
      <p:ext uri="{BB962C8B-B14F-4D97-AF65-F5344CB8AC3E}">
        <p14:creationId xmlns:p14="http://schemas.microsoft.com/office/powerpoint/2010/main" val="304632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b="1" kern="1200" dirty="0" smtClean="0">
                <a:solidFill>
                  <a:schemeClr val="tx1"/>
                </a:solidFill>
                <a:effectLst/>
                <a:latin typeface="+mn-lt"/>
              </a:rPr>
              <a:t>Doe</a:t>
            </a:r>
            <a:r>
              <a:rPr lang="pt-PT" dirty="0" smtClean="0"/>
              <a:t> </a:t>
            </a:r>
            <a:r>
              <a:rPr lang="pt-PT" sz="1000" b="1" kern="1200" dirty="0" smtClean="0">
                <a:solidFill>
                  <a:schemeClr val="tx1"/>
                </a:solidFill>
                <a:effectLst/>
                <a:latin typeface="+mn-lt"/>
              </a:rPr>
              <a:t>o</a:t>
            </a:r>
            <a:r>
              <a:rPr lang="pt-PT" dirty="0" smtClean="0"/>
              <a:t> </a:t>
            </a:r>
            <a:r>
              <a:rPr lang="pt-PT" sz="1000" b="1" kern="1200" dirty="0" smtClean="0">
                <a:solidFill>
                  <a:schemeClr val="tx1"/>
                </a:solidFill>
                <a:effectLst/>
                <a:latin typeface="+mn-lt"/>
              </a:rPr>
              <a:t>ódio</a:t>
            </a:r>
            <a:endParaRPr lang="pt-PT" sz="1000" kern="1200" dirty="0" smtClean="0">
              <a:solidFill>
                <a:schemeClr val="tx1"/>
              </a:solidFill>
              <a:effectLst/>
              <a:latin typeface="+mn-lt"/>
              <a:ea typeface="+mn-ea"/>
              <a:cs typeface="+mn-cs"/>
            </a:endParaRPr>
          </a:p>
          <a:p>
            <a:r>
              <a:rPr lang="pt-PT" sz="1000" kern="1200" dirty="0" smtClean="0">
                <a:solidFill>
                  <a:schemeClr val="tx1"/>
                </a:solidFill>
                <a:effectLst/>
                <a:latin typeface="+mn-lt"/>
              </a:rPr>
              <a:t>Campanha em que cada incidente de discurso de ódio denunciado é transformado em donativo para os refugiados. </a:t>
            </a:r>
          </a:p>
          <a:p>
            <a:r>
              <a:rPr lang="pt-PT" sz="1000" u="sng" kern="1200" dirty="0" smtClean="0">
                <a:solidFill>
                  <a:schemeClr val="tx1"/>
                </a:solidFill>
                <a:effectLst/>
                <a:latin typeface="+mn-lt"/>
                <a:hlinkClick r:id="rId3"/>
              </a:rPr>
              <a:t>https://www.YouTube.com/watch?v=ykH6peLv1wk</a:t>
            </a:r>
            <a:r>
              <a:rPr lang="pt-PT" sz="1000" u="none" kern="1200" dirty="0" smtClean="0">
                <a:solidFill>
                  <a:schemeClr val="tx1"/>
                </a:solidFill>
                <a:effectLst/>
                <a:latin typeface="+mn-lt"/>
              </a:rPr>
              <a:t> (vídeo removido)</a:t>
            </a:r>
          </a:p>
          <a:p>
            <a:r>
              <a:rPr lang="pt-PT" sz="1000" u="sng" kern="1200" dirty="0" smtClean="0">
                <a:solidFill>
                  <a:schemeClr val="tx1"/>
                </a:solidFill>
                <a:effectLst/>
                <a:latin typeface="+mn-lt"/>
                <a:hlinkClick r:id="rId4"/>
              </a:rPr>
              <a:t>http://www.hasshilft.de/index_en.html</a:t>
            </a:r>
            <a:r>
              <a:rPr lang="pt-PT" dirty="0" smtClean="0"/>
              <a:t> </a:t>
            </a:r>
          </a:p>
          <a:p>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21</a:t>
            </a:fld>
            <a:endParaRPr lang="pt-PT"/>
          </a:p>
        </p:txBody>
      </p:sp>
    </p:spTree>
    <p:extLst>
      <p:ext uri="{BB962C8B-B14F-4D97-AF65-F5344CB8AC3E}">
        <p14:creationId xmlns:p14="http://schemas.microsoft.com/office/powerpoint/2010/main" val="11103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b="0" u="sng" baseline="0" dirty="0" smtClean="0">
                <a:solidFill>
                  <a:srgbClr val="FF0000"/>
                </a:solidFill>
              </a:rPr>
              <a:t>Following the GAMMMA sections, participants can make use of a template to take notes during the day</a:t>
            </a:r>
            <a:endParaRPr lang="pt-PT" sz="1000" b="0" u="sng" dirty="0" smtClean="0">
              <a:solidFill>
                <a:srgbClr val="FF00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b="0" u="sng" dirty="0" smtClean="0">
                <a:solidFill>
                  <a:srgbClr val="FF0000"/>
                </a:solidFill>
              </a:rPr>
              <a:t>The objective is to help empower CSOs to carry out effective campaigns and to shorten their learning curve by sharing experiences of earlier campaigns.</a:t>
            </a:r>
            <a:endParaRPr lang="pt-PT" sz="1000" b="0" u="sng" dirty="0" smtClean="0">
              <a:solidFill>
                <a:srgbClr val="FF0000"/>
              </a:solidFill>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a:t>
            </a:fld>
            <a:endParaRPr lang="pt-PT"/>
          </a:p>
        </p:txBody>
      </p:sp>
    </p:spTree>
    <p:extLst>
      <p:ext uri="{BB962C8B-B14F-4D97-AF65-F5344CB8AC3E}">
        <p14:creationId xmlns:p14="http://schemas.microsoft.com/office/powerpoint/2010/main" val="365520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dirty="0" smtClean="0"/>
              <a:t>https://www.YouTube.com/watch?v=6aY2ILXeN64</a:t>
            </a:r>
          </a:p>
          <a:p>
            <a:pPr marL="0" marR="0" indent="0" algn="l" defTabSz="914400" rtl="0" eaLnBrk="1" fontAlgn="auto" latinLnBrk="0" hangingPunct="1">
              <a:lnSpc>
                <a:spcPct val="100000"/>
              </a:lnSpc>
              <a:spcBef>
                <a:spcPts val="0"/>
              </a:spcBef>
              <a:spcAft>
                <a:spcPts val="0"/>
              </a:spcAft>
              <a:buClrTx/>
              <a:buSzTx/>
              <a:buFontTx/>
              <a:buNone/>
              <a:tabLst/>
              <a:defRPr/>
            </a:pPr>
            <a:r>
              <a:rPr lang="pt-PT" sz="1000" b="0" i="0" u="none" strike="noStrike" baseline="0" dirty="0" smtClean="0"/>
              <a:t>Nazis contra Nazis </a:t>
            </a:r>
            <a:r>
              <a:rPr lang="pt-PT" sz="1200" kern="1200" dirty="0" smtClean="0">
                <a:solidFill>
                  <a:schemeClr val="tx1"/>
                </a:solidFill>
                <a:latin typeface="+mn-lt"/>
                <a:ea typeface="+mn-ea"/>
                <a:cs typeface="+mn-cs"/>
              </a:rPr>
              <a:t>‒</a:t>
            </a:r>
            <a:r>
              <a:rPr lang="pt-PT" sz="1000" b="0" i="0" u="none" strike="noStrike" baseline="0" dirty="0" smtClean="0"/>
              <a:t> Exit Deutschland Campaign Wunsiedel [Em inglês]</a:t>
            </a:r>
          </a:p>
          <a:p>
            <a:endParaRPr lang="pt-PT" sz="1000" b="1" kern="1200" dirty="0" smtClean="0">
              <a:solidFill>
                <a:schemeClr val="tx1"/>
              </a:solidFill>
              <a:effectLst/>
              <a:latin typeface="+mn-lt"/>
              <a:ea typeface="+mn-ea"/>
              <a:cs typeface="+mn-cs"/>
            </a:endParaRPr>
          </a:p>
          <a:p>
            <a:r>
              <a:rPr lang="pt-PT" sz="1000" b="1" kern="1200" dirty="0" smtClean="0">
                <a:solidFill>
                  <a:schemeClr val="tx1"/>
                </a:solidFill>
                <a:effectLst/>
                <a:latin typeface="+mn-lt"/>
              </a:rPr>
              <a:t>Nazis</a:t>
            </a:r>
            <a:r>
              <a:rPr lang="pt-PT" dirty="0" smtClean="0"/>
              <a:t> </a:t>
            </a:r>
            <a:r>
              <a:rPr lang="pt-PT" sz="1000" b="1" kern="1200" dirty="0" smtClean="0">
                <a:solidFill>
                  <a:schemeClr val="tx1"/>
                </a:solidFill>
                <a:effectLst/>
                <a:latin typeface="+mn-lt"/>
              </a:rPr>
              <a:t>contra</a:t>
            </a:r>
            <a:r>
              <a:rPr lang="pt-PT" dirty="0" smtClean="0"/>
              <a:t> </a:t>
            </a:r>
            <a:r>
              <a:rPr lang="pt-PT" sz="1000" b="1" kern="1200" dirty="0" smtClean="0">
                <a:solidFill>
                  <a:schemeClr val="tx1"/>
                </a:solidFill>
                <a:effectLst/>
                <a:latin typeface="+mn-lt"/>
              </a:rPr>
              <a:t>nazis</a:t>
            </a:r>
            <a:endParaRPr lang="pt-PT" sz="1000" kern="1200" dirty="0" smtClean="0">
              <a:solidFill>
                <a:schemeClr val="tx1"/>
              </a:solidFill>
              <a:effectLst/>
              <a:latin typeface="+mn-lt"/>
              <a:ea typeface="+mn-ea"/>
              <a:cs typeface="+mn-cs"/>
            </a:endParaRPr>
          </a:p>
          <a:p>
            <a:r>
              <a:rPr lang="pt-PT" sz="1000" kern="1200" dirty="0" smtClean="0">
                <a:solidFill>
                  <a:schemeClr val="tx1"/>
                </a:solidFill>
                <a:effectLst/>
                <a:latin typeface="+mn-lt"/>
              </a:rPr>
              <a:t>Durante uma marcha</a:t>
            </a:r>
            <a:r>
              <a:rPr lang="pt-PT" dirty="0" smtClean="0"/>
              <a:t> </a:t>
            </a:r>
            <a:r>
              <a:rPr lang="pt-PT" sz="1000" kern="1200" baseline="0" dirty="0" smtClean="0">
                <a:solidFill>
                  <a:schemeClr val="tx1"/>
                </a:solidFill>
                <a:effectLst/>
                <a:latin typeface="+mn-lt"/>
              </a:rPr>
              <a:t>de protesto de neonazis</a:t>
            </a:r>
            <a:r>
              <a:rPr lang="pt-PT" dirty="0" smtClean="0"/>
              <a:t> </a:t>
            </a:r>
            <a:r>
              <a:rPr lang="pt-PT" sz="1000" kern="1200" baseline="0" dirty="0" smtClean="0">
                <a:solidFill>
                  <a:schemeClr val="tx1"/>
                </a:solidFill>
                <a:effectLst/>
                <a:latin typeface="+mn-lt"/>
              </a:rPr>
              <a:t>cada metro que eles andassem</a:t>
            </a:r>
            <a:r>
              <a:rPr lang="pt-PT" dirty="0" smtClean="0"/>
              <a:t> </a:t>
            </a:r>
            <a:r>
              <a:rPr lang="pt-PT" sz="1000" kern="1200" baseline="0" dirty="0" smtClean="0">
                <a:solidFill>
                  <a:schemeClr val="tx1"/>
                </a:solidFill>
                <a:effectLst/>
                <a:latin typeface="+mn-lt"/>
              </a:rPr>
              <a:t>ajudava a financiar,</a:t>
            </a:r>
            <a:r>
              <a:rPr lang="pt-PT" dirty="0" smtClean="0"/>
              <a:t> </a:t>
            </a:r>
            <a:r>
              <a:rPr lang="pt-PT" sz="1000" kern="1200" baseline="0" dirty="0" smtClean="0">
                <a:solidFill>
                  <a:schemeClr val="tx1"/>
                </a:solidFill>
                <a:effectLst/>
                <a:latin typeface="+mn-lt"/>
              </a:rPr>
              <a:t>entre outros,</a:t>
            </a:r>
            <a:r>
              <a:rPr lang="pt-PT" dirty="0" smtClean="0"/>
              <a:t> </a:t>
            </a:r>
            <a:r>
              <a:rPr lang="pt-PT" sz="1000" kern="1200" baseline="0" dirty="0" smtClean="0">
                <a:solidFill>
                  <a:schemeClr val="tx1"/>
                </a:solidFill>
                <a:effectLst/>
                <a:latin typeface="+mn-lt"/>
              </a:rPr>
              <a:t>instituições de apoio</a:t>
            </a:r>
            <a:r>
              <a:rPr lang="pt-PT" dirty="0" smtClean="0"/>
              <a:t> </a:t>
            </a:r>
            <a:r>
              <a:rPr lang="pt-PT" sz="1000" kern="1200" baseline="0" dirty="0" smtClean="0">
                <a:solidFill>
                  <a:schemeClr val="tx1"/>
                </a:solidFill>
                <a:effectLst/>
                <a:latin typeface="+mn-lt"/>
              </a:rPr>
              <a:t>aos refugiados.</a:t>
            </a:r>
          </a:p>
          <a:p>
            <a:r>
              <a:rPr lang="pt-PT" sz="1000" kern="1200" dirty="0" smtClean="0">
                <a:solidFill>
                  <a:schemeClr val="tx1"/>
                </a:solidFill>
                <a:effectLst/>
                <a:latin typeface="+mn-lt"/>
              </a:rPr>
              <a:t> </a:t>
            </a:r>
          </a:p>
          <a:p>
            <a:r>
              <a:rPr lang="pt-PT" sz="1000" kern="1200" dirty="0" smtClean="0">
                <a:solidFill>
                  <a:schemeClr val="tx1"/>
                </a:solidFill>
                <a:effectLst/>
                <a:latin typeface="+mn-lt"/>
              </a:rPr>
              <a:t>Vídeo: </a:t>
            </a:r>
            <a:r>
              <a:rPr lang="pt-PT" sz="1000" u="sng" kern="1200" dirty="0" smtClean="0">
                <a:solidFill>
                  <a:schemeClr val="tx1"/>
                </a:solidFill>
                <a:effectLst/>
                <a:latin typeface="+mn-lt"/>
                <a:hlinkClick r:id="rId3"/>
              </a:rPr>
              <a:t>https://www.YouTube.com/watch?v=KvjIYl_Nlao</a:t>
            </a:r>
            <a:r>
              <a:rPr lang="pt-PT" dirty="0" smtClean="0"/>
              <a:t> </a:t>
            </a:r>
          </a:p>
          <a:p>
            <a:r>
              <a:rPr lang="pt-PT" sz="1000" kern="1200" dirty="0" smtClean="0">
                <a:solidFill>
                  <a:schemeClr val="tx1"/>
                </a:solidFill>
                <a:effectLst/>
                <a:latin typeface="+mn-lt"/>
              </a:rPr>
              <a:t>Sítio Web:  </a:t>
            </a:r>
            <a:r>
              <a:rPr lang="pt-PT" sz="1000" u="sng" kern="1200" dirty="0" smtClean="0">
                <a:solidFill>
                  <a:schemeClr val="tx1"/>
                </a:solidFill>
                <a:effectLst/>
                <a:latin typeface="+mn-lt"/>
                <a:hlinkClick r:id="rId4"/>
              </a:rPr>
              <a:t>http://www.exit-deutschland.de/english/</a:t>
            </a:r>
            <a:endParaRPr lang="pt-PT"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22</a:t>
            </a:fld>
            <a:endParaRPr lang="pt-PT"/>
          </a:p>
        </p:txBody>
      </p:sp>
    </p:spTree>
    <p:extLst>
      <p:ext uri="{BB962C8B-B14F-4D97-AF65-F5344CB8AC3E}">
        <p14:creationId xmlns:p14="http://schemas.microsoft.com/office/powerpoint/2010/main" val="179720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23</a:t>
            </a:fld>
            <a:endParaRPr lang="pt-PT"/>
          </a:p>
        </p:txBody>
      </p:sp>
    </p:spTree>
    <p:extLst>
      <p:ext uri="{BB962C8B-B14F-4D97-AF65-F5344CB8AC3E}">
        <p14:creationId xmlns:p14="http://schemas.microsoft.com/office/powerpoint/2010/main" val="3860188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24</a:t>
            </a:fld>
            <a:endParaRPr lang="pt-PT"/>
          </a:p>
        </p:txBody>
      </p:sp>
    </p:spTree>
    <p:extLst>
      <p:ext uri="{BB962C8B-B14F-4D97-AF65-F5344CB8AC3E}">
        <p14:creationId xmlns:p14="http://schemas.microsoft.com/office/powerpoint/2010/main" val="56342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25</a:t>
            </a:fld>
            <a:endParaRPr lang="pt-PT"/>
          </a:p>
        </p:txBody>
      </p:sp>
    </p:spTree>
    <p:extLst>
      <p:ext uri="{BB962C8B-B14F-4D97-AF65-F5344CB8AC3E}">
        <p14:creationId xmlns:p14="http://schemas.microsoft.com/office/powerpoint/2010/main" val="563425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t-PT" sz="1000" b="1" dirty="0" smtClean="0"/>
              <a:t>Este slide e os 3 slides seguintes definem o que é a campanha. Aqui, também partilhamos algumas dicas sobre a relação entre a presença online e offline. </a:t>
            </a:r>
            <a:endParaRPr lang="pt-PT" sz="1000" baseline="0" dirty="0" smtClean="0"/>
          </a:p>
          <a:p>
            <a:pPr marL="0" indent="0">
              <a:buFont typeface="Arial" panose="020B0604020202020204" pitchFamily="34" charset="0"/>
              <a:buNone/>
            </a:pPr>
            <a:endParaRPr lang="pt-PT" sz="1000" dirty="0" smtClean="0"/>
          </a:p>
          <a:p>
            <a:pPr marL="171450" indent="-171450">
              <a:buFont typeface="Arial" panose="020B0604020202020204" pitchFamily="34" charset="0"/>
              <a:buChar char="•"/>
            </a:pPr>
            <a:r>
              <a:rPr lang="pt-PT" sz="1000" dirty="0" smtClean="0"/>
              <a:t>A Internet é um espaço aberto. As pessoas vão falar consigo. Tanto os apoiantes como os adversários responderão às suas publicações, tweets e vídeos.</a:t>
            </a:r>
          </a:p>
          <a:p>
            <a:pPr marL="171450" indent="-171450">
              <a:buFont typeface="Arial" panose="020B0604020202020204" pitchFamily="34" charset="0"/>
              <a:buChar char="•"/>
            </a:pPr>
            <a:r>
              <a:rPr lang="pt-PT" sz="1000" dirty="0" smtClean="0"/>
              <a:t>Exemplo: A campanha #Blacklivesmatter não é coordenada a partir de 1 ponto.</a:t>
            </a:r>
          </a:p>
          <a:p>
            <a:pPr marL="171450" indent="-171450">
              <a:buFont typeface="Arial" panose="020B0604020202020204" pitchFamily="34" charset="0"/>
              <a:buChar char="•"/>
            </a:pPr>
            <a:endParaRPr lang="pt-PT" sz="1000" baseline="0" dirty="0" smtClean="0"/>
          </a:p>
          <a:p>
            <a:r>
              <a:rPr lang="pt-PT" sz="1000" dirty="0" smtClean="0">
                <a:latin typeface="Corbel" panose="020B0503020204020204" pitchFamily="34" charset="0"/>
              </a:rPr>
              <a:t>A campanha online é definida pelo Twitter como "juntar os pontos": as pessoas juntam-se</a:t>
            </a:r>
            <a:r>
              <a:rPr lang="pt-PT" sz="1000" baseline="0" dirty="0" smtClean="0">
                <a:latin typeface="Corbel" panose="020B0503020204020204" pitchFamily="34" charset="0"/>
              </a:rPr>
              <a:t> </a:t>
            </a:r>
            <a:r>
              <a:rPr lang="pt-PT" sz="1000" dirty="0" smtClean="0">
                <a:latin typeface="Corbel" panose="020B0503020204020204" pitchFamily="34" charset="0"/>
              </a:rPr>
              <a:t>à conversa iniciada por</a:t>
            </a:r>
            <a:r>
              <a:rPr lang="pt-PT" sz="1000" baseline="0" dirty="0" smtClean="0">
                <a:latin typeface="Corbel" panose="020B0503020204020204" pitchFamily="34" charset="0"/>
              </a:rPr>
              <a:t> si </a:t>
            </a:r>
            <a:r>
              <a:rPr lang="pt-PT" sz="1000" dirty="0" smtClean="0">
                <a:latin typeface="Corbel" panose="020B0503020204020204" pitchFamily="34" charset="0"/>
              </a:rPr>
              <a:t>e irão adicionar suas próprias opiniões e  experiências.</a:t>
            </a:r>
          </a:p>
          <a:p>
            <a:pPr marL="0" indent="0">
              <a:buFont typeface="Arial" panose="020B0604020202020204" pitchFamily="34" charset="0"/>
              <a:buNone/>
            </a:pPr>
            <a:endParaRPr lang="pt-PT" sz="1000" baseline="0" dirty="0" smtClean="0"/>
          </a:p>
          <a:p>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26</a:t>
            </a:fld>
            <a:endParaRPr lang="pt-PT"/>
          </a:p>
        </p:txBody>
      </p:sp>
    </p:spTree>
    <p:extLst>
      <p:ext uri="{BB962C8B-B14F-4D97-AF65-F5344CB8AC3E}">
        <p14:creationId xmlns:p14="http://schemas.microsoft.com/office/powerpoint/2010/main" val="419999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b="1" u="sng" dirty="0" smtClean="0"/>
              <a:t>A comunicação diária inclui </a:t>
            </a:r>
          </a:p>
          <a:p>
            <a:r>
              <a:rPr lang="pt-PT" sz="1000" baseline="0" dirty="0" smtClean="0"/>
              <a:t>Esforços para tornar a sua organização e atividades conhecidas entre os seus públicos-alvo</a:t>
            </a:r>
          </a:p>
          <a:p>
            <a:r>
              <a:rPr lang="pt-PT" sz="1000" baseline="0" dirty="0" smtClean="0"/>
              <a:t>Informação regular, p. ex. sobre horários de atividades</a:t>
            </a:r>
          </a:p>
          <a:p>
            <a:r>
              <a:rPr lang="pt-PT" sz="1000" baseline="0" dirty="0" smtClean="0"/>
              <a:t>Partilha de fatos e números que são importantes no seu campo de interesse</a:t>
            </a:r>
          </a:p>
          <a:p>
            <a:r>
              <a:rPr lang="pt-PT" sz="1000" baseline="0" dirty="0" smtClean="0"/>
              <a:t>Relatórios e comunicados de imprensa que informam o público em geral sobre as suas atividades e resultados</a:t>
            </a:r>
          </a:p>
          <a:p>
            <a:r>
              <a:rPr lang="pt-PT" sz="1000" baseline="0" dirty="0" smtClean="0"/>
              <a:t>Relatórios anuais e outros</a:t>
            </a:r>
          </a:p>
          <a:p>
            <a:endParaRPr lang="pt-PT" sz="1000" baseline="0" dirty="0" smtClean="0"/>
          </a:p>
          <a:p>
            <a:r>
              <a:rPr lang="pt-PT" sz="1000" b="1" u="sng" baseline="0" dirty="0" smtClean="0"/>
              <a:t>A comunicação reativa inclui</a:t>
            </a:r>
          </a:p>
          <a:p>
            <a:r>
              <a:rPr lang="pt-PT" sz="1000" baseline="0" dirty="0" smtClean="0"/>
              <a:t>Comunicados de imprensa, encontros, publicações online, </a:t>
            </a:r>
            <a:r>
              <a:rPr lang="pt-PT" sz="1000" baseline="0" dirty="0" err="1" smtClean="0"/>
              <a:t>tweets</a:t>
            </a:r>
            <a:r>
              <a:rPr lang="pt-PT" sz="1000" baseline="0" dirty="0" smtClean="0"/>
              <a:t>, etc., que se seguem (imediatamente) após algum tipo de evento externo, p. ex. um ataque terrorista, uma declaração provocativa de um político, uma decisão da Câmara Municipal, etc.</a:t>
            </a:r>
          </a:p>
          <a:p>
            <a:r>
              <a:rPr lang="pt-PT" sz="1000" baseline="0" dirty="0" smtClean="0"/>
              <a:t>O objetivo é marcar a sua posição e/ou envolver as pessoas para que partilhem as suas opiniões sobre o evento e/ou lutem contra os efeitos do evento, p. ex. degradação da imagem do seu público-alvo entre o público em geral.</a:t>
            </a:r>
          </a:p>
          <a:p>
            <a:r>
              <a:rPr lang="pt-PT" sz="1000" baseline="0" dirty="0" smtClean="0"/>
              <a:t>Pode ser parte de uma campanha mais ampla, mas também pode ser um esforço de comunicação autónomo.</a:t>
            </a:r>
          </a:p>
          <a:p>
            <a:endParaRPr lang="pt-PT" sz="1000" baseline="0" dirty="0" smtClean="0"/>
          </a:p>
          <a:p>
            <a:r>
              <a:rPr lang="pt-PT" sz="1000" b="1" u="sng" baseline="0" dirty="0" smtClean="0"/>
              <a:t>Fazer campanha</a:t>
            </a:r>
          </a:p>
          <a:p>
            <a:r>
              <a:rPr lang="pt-PT" sz="1000" baseline="0" dirty="0" smtClean="0"/>
              <a:t>Uma campanha é um conjunto coerente e consistente de intervenções, esforços, meios e mensagens durante um determinado período de tempo, com um objetivo claro que pode ser reconhecido tanto pelo seu pessoal e voluntários, como pelo seu público-alvo e/ou pelo público em geral. O objetivo pode ser enquadrado em termos de um apelo à ação. Pretende que as pessoas comecem (ou parem) a fazer alguma coisa. Por exemplo: comprar um carro, votar num candidato, candidatar-se a uma bolsa ou subscrever o seu boletim informativo. Uma campanha tem sempre um público-alvo claramente definido. Numa boa campanha, todos os esforços estão concentrados neste grupo-alvo e não em terceiros. No entanto, não fique cego para a resposta que a sua campanha pode criar entre grupos diferentes do seu público-alvo. Pode vir a ficar claro que não pode ignorar essas respostas já que elas interferem com a sua estratégia.</a:t>
            </a:r>
            <a:endParaRPr lang="pt-PT" sz="1000" dirty="0" smtClean="0">
              <a:latin typeface="Corbel" panose="020B0503020204020204" pitchFamily="34" charset="0"/>
            </a:endParaRPr>
          </a:p>
          <a:p>
            <a:endParaRPr lang="pt-PT" sz="1000"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27</a:t>
            </a:fld>
            <a:endParaRPr lang="pt-PT"/>
          </a:p>
        </p:txBody>
      </p:sp>
    </p:spTree>
    <p:extLst>
      <p:ext uri="{BB962C8B-B14F-4D97-AF65-F5344CB8AC3E}">
        <p14:creationId xmlns:p14="http://schemas.microsoft.com/office/powerpoint/2010/main" val="4061928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t-PT" sz="1000" b="1" dirty="0" smtClean="0"/>
              <a:t>As estratégias de comunicação e campanha combinam sempre esforços online e offline</a:t>
            </a:r>
          </a:p>
          <a:p>
            <a:pPr marL="171450" indent="-171450">
              <a:buFont typeface="Arial" panose="020B0604020202020204" pitchFamily="34" charset="0"/>
              <a:buChar char="•"/>
            </a:pPr>
            <a:r>
              <a:rPr lang="pt-PT" dirty="0" err="1" smtClean="0"/>
              <a:t>Noteingang</a:t>
            </a:r>
            <a:r>
              <a:rPr lang="pt-PT" dirty="0" smtClean="0"/>
              <a:t> é um exemplo de uma campanha alemã bem sucedida que visava lutar contra ataques violentos e racistas </a:t>
            </a:r>
            <a:r>
              <a:rPr lang="pt-PT" smtClean="0"/>
              <a:t>nos últimos </a:t>
            </a:r>
            <a:r>
              <a:rPr lang="pt-PT" dirty="0" smtClean="0"/>
              <a:t>anos do </a:t>
            </a:r>
            <a:r>
              <a:rPr lang="pt-PT" smtClean="0"/>
              <a:t>século XX.</a:t>
            </a:r>
            <a:r>
              <a:rPr lang="pt-PT" sz="1000" baseline="0" smtClean="0"/>
              <a:t> </a:t>
            </a:r>
            <a:endParaRPr lang="pt-PT" sz="1000" baseline="0" dirty="0" smtClean="0"/>
          </a:p>
          <a:p>
            <a:pPr marL="171450" indent="-171450">
              <a:buFont typeface="Arial" panose="020B0604020202020204" pitchFamily="34" charset="0"/>
              <a:buChar char="•"/>
            </a:pPr>
            <a:r>
              <a:rPr lang="pt-PT" sz="1000" baseline="0" dirty="0" smtClean="0"/>
              <a:t>Ainda muito antes da Internet tornar-se amplamente utilizada. </a:t>
            </a:r>
          </a:p>
          <a:p>
            <a:pPr marL="171450" indent="-171450">
              <a:buFont typeface="Arial" panose="020B0604020202020204" pitchFamily="34" charset="0"/>
              <a:buChar char="•"/>
            </a:pPr>
            <a:r>
              <a:rPr lang="pt-PT" sz="1000" baseline="0" dirty="0" smtClean="0"/>
              <a:t>Consistia, entre outras coisas, em sinais para as janelas que os proprietários de bares, donos de lojas e os privados podiam colocar nas suas portas e janelas, indicando espaços seguros onde as pessoas poderiam fugir se fossem atacadas ou ameaçadas na rua. </a:t>
            </a:r>
          </a:p>
          <a:p>
            <a:pPr marL="171450" indent="-171450">
              <a:buFont typeface="Arial" panose="020B0604020202020204" pitchFamily="34" charset="0"/>
              <a:buChar char="•"/>
            </a:pPr>
            <a:r>
              <a:rPr lang="pt-PT" sz="1000" baseline="0" dirty="0" smtClean="0"/>
              <a:t>Interessante foi o rápido ritmo da propagação desta campanha (apesar da falta de redes como o Twitter ou Facebook), a sua simplicidade e clareza da mensagem.</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28</a:t>
            </a:fld>
            <a:endParaRPr lang="pt-PT"/>
          </a:p>
        </p:txBody>
      </p:sp>
    </p:spTree>
    <p:extLst>
      <p:ext uri="{BB962C8B-B14F-4D97-AF65-F5344CB8AC3E}">
        <p14:creationId xmlns:p14="http://schemas.microsoft.com/office/powerpoint/2010/main" val="1928049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kern="1200" dirty="0" smtClean="0">
                <a:solidFill>
                  <a:schemeClr val="tx1"/>
                </a:solidFill>
                <a:effectLst/>
                <a:latin typeface="+mn-lt"/>
              </a:rPr>
              <a:t>Mães de Plaza de Mayo (35 anos)</a:t>
            </a:r>
          </a:p>
          <a:p>
            <a:r>
              <a:rPr lang="pt-PT" sz="1000" u="sng" kern="1200" dirty="0" smtClean="0">
                <a:solidFill>
                  <a:schemeClr val="tx1"/>
                </a:solidFill>
                <a:effectLst/>
                <a:latin typeface="+mn-lt"/>
                <a:hlinkClick r:id="rId3"/>
              </a:rPr>
              <a:t>http://www.bbc.com/news/world-latin-america-17847134</a:t>
            </a:r>
            <a:endParaRPr lang="pt-PT" sz="1000" kern="1200" dirty="0" smtClean="0">
              <a:solidFill>
                <a:schemeClr val="tx1"/>
              </a:solidFill>
              <a:effectLst/>
              <a:latin typeface="+mn-lt"/>
              <a:ea typeface="+mn-ea"/>
              <a:cs typeface="+mn-cs"/>
            </a:endParaRPr>
          </a:p>
          <a:p>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29</a:t>
            </a:fld>
            <a:endParaRPr lang="pt-PT"/>
          </a:p>
        </p:txBody>
      </p:sp>
    </p:spTree>
    <p:extLst>
      <p:ext uri="{BB962C8B-B14F-4D97-AF65-F5344CB8AC3E}">
        <p14:creationId xmlns:p14="http://schemas.microsoft.com/office/powerpoint/2010/main" val="644119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t-PT" sz="1000" b="1" dirty="0" smtClean="0"/>
              <a:t>Estas perguntas guiam-no através do processo de preparação de uma estratégia para uma campanha de contranarrativa e narrativa alternativa bem-sucedida.</a:t>
            </a:r>
          </a:p>
          <a:p>
            <a:pPr marL="171450" indent="-171450">
              <a:buFont typeface="Arial" panose="020B0604020202020204" pitchFamily="34" charset="0"/>
              <a:buChar char="•"/>
            </a:pPr>
            <a:r>
              <a:rPr lang="pt-PT" sz="1000" baseline="0" dirty="0" smtClean="0"/>
              <a:t>Vão ajudá-lo a entender o PORQUÊ e o QUÊ da sua campanha. </a:t>
            </a:r>
          </a:p>
          <a:p>
            <a:pPr marL="171450" indent="-171450">
              <a:buFont typeface="Arial" panose="020B0604020202020204" pitchFamily="34" charset="0"/>
              <a:buChar char="•"/>
            </a:pPr>
            <a:r>
              <a:rPr lang="pt-PT" sz="1000" baseline="0" dirty="0" smtClean="0"/>
              <a:t>As respostas ajudam-no a entender as relações entre o seu objetivo, o seu público e a forma e o conteúdo da sua mensagem. </a:t>
            </a:r>
          </a:p>
          <a:p>
            <a:pPr marL="171450" indent="-171450">
              <a:buFont typeface="Arial" panose="020B0604020202020204" pitchFamily="34" charset="0"/>
              <a:buChar char="•"/>
            </a:pPr>
            <a:r>
              <a:rPr lang="pt-PT" sz="1000" baseline="0" dirty="0" smtClean="0"/>
              <a:t>Simplesmente: entende o que está a fazer? As suas ações são a maneira mais eficaz de perceber o que tem em mente, considerando os pensamentos, opiniões, valores e comportamentos do seu público-alvo?</a:t>
            </a:r>
          </a:p>
          <a:p>
            <a:pPr marL="171450" indent="-171450">
              <a:buFont typeface="Arial" panose="020B0604020202020204" pitchFamily="34" charset="0"/>
              <a:buChar char="•"/>
            </a:pPr>
            <a:endParaRPr lang="pt-PT" sz="1000"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30</a:t>
            </a:fld>
            <a:endParaRPr lang="pt-PT"/>
          </a:p>
        </p:txBody>
      </p:sp>
    </p:spTree>
    <p:extLst>
      <p:ext uri="{BB962C8B-B14F-4D97-AF65-F5344CB8AC3E}">
        <p14:creationId xmlns:p14="http://schemas.microsoft.com/office/powerpoint/2010/main" val="2599350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pt-PT" sz="1000" b="1" dirty="0" smtClean="0"/>
              <a:t>Objetivos de uma campanha de contranarrativa e narrativa alternativa: exemplos</a:t>
            </a:r>
          </a:p>
          <a:p>
            <a:pPr marL="228600" indent="-228600">
              <a:buFont typeface="+mj-lt"/>
              <a:buAutoNum type="arabicPeriod"/>
            </a:pPr>
            <a:r>
              <a:rPr lang="pt-PT" sz="1000" dirty="0" smtClean="0"/>
              <a:t>Apresentar a sua organização e as suas atividades</a:t>
            </a:r>
          </a:p>
          <a:p>
            <a:pPr marL="228600" indent="-228600">
              <a:buFont typeface="+mj-lt"/>
              <a:buAutoNum type="arabicPeriod"/>
            </a:pPr>
            <a:r>
              <a:rPr lang="pt-PT" sz="1000" dirty="0" smtClean="0"/>
              <a:t>Sensibilizar para a sua causa humanitária</a:t>
            </a:r>
          </a:p>
          <a:p>
            <a:pPr marL="228600" indent="-228600">
              <a:buFont typeface="+mj-lt"/>
              <a:buAutoNum type="arabicPeriod"/>
            </a:pPr>
            <a:r>
              <a:rPr lang="pt-PT" sz="1000" dirty="0" smtClean="0"/>
              <a:t>Criar comunidades de ajuda online</a:t>
            </a:r>
          </a:p>
          <a:p>
            <a:pPr marL="228600" indent="-228600">
              <a:buFont typeface="+mj-lt"/>
              <a:buAutoNum type="arabicPeriod"/>
            </a:pPr>
            <a:r>
              <a:rPr lang="pt-PT" sz="1000" dirty="0" smtClean="0"/>
              <a:t>Disseminar crenças e/ou mensagens políticas</a:t>
            </a:r>
          </a:p>
          <a:p>
            <a:pPr marL="228600" indent="-228600">
              <a:buFont typeface="+mj-lt"/>
              <a:buAutoNum type="arabicPeriod"/>
            </a:pPr>
            <a:r>
              <a:rPr lang="pt-PT" sz="1000" dirty="0" smtClean="0"/>
              <a:t>Dirigir contranarrativas à propaganda extremista</a:t>
            </a:r>
          </a:p>
          <a:p>
            <a:pPr marL="228600" indent="-228600">
              <a:buFont typeface="+mj-lt"/>
              <a:buAutoNum type="arabicPeriod"/>
            </a:pPr>
            <a:r>
              <a:rPr lang="pt-PT" sz="1000" dirty="0" smtClean="0"/>
              <a:t>Capacitar o seu público-alvo e os que o rodeiam</a:t>
            </a:r>
          </a:p>
          <a:p>
            <a:pPr marL="0" indent="0">
              <a:buFont typeface="+mj-lt"/>
              <a:buNone/>
            </a:pPr>
            <a:endParaRPr lang="pt-PT" sz="1000" dirty="0" smtClean="0"/>
          </a:p>
          <a:p>
            <a:pPr marL="0" indent="0">
              <a:buFont typeface="+mj-lt"/>
              <a:buNone/>
            </a:pPr>
            <a:r>
              <a:rPr lang="pt-PT" sz="1000" dirty="0" smtClean="0"/>
              <a:t>Ad 3: Construir uma comunidade de apoio online p. ex. </a:t>
            </a:r>
            <a:r>
              <a:rPr lang="pt-PT" sz="1000" kern="1200" dirty="0" err="1" smtClean="0">
                <a:solidFill>
                  <a:schemeClr val="tx1"/>
                </a:solidFill>
                <a:effectLst/>
                <a:latin typeface="+mn-lt"/>
              </a:rPr>
              <a:t>The</a:t>
            </a:r>
            <a:r>
              <a:rPr lang="pt-PT" sz="1000" kern="1200" dirty="0" smtClean="0">
                <a:solidFill>
                  <a:schemeClr val="tx1"/>
                </a:solidFill>
                <a:effectLst/>
                <a:latin typeface="+mn-lt"/>
              </a:rPr>
              <a:t> Digital Nun: </a:t>
            </a:r>
            <a:r>
              <a:rPr lang="pt-PT" sz="1000" u="sng" kern="1200" dirty="0" smtClean="0">
                <a:solidFill>
                  <a:schemeClr val="tx1"/>
                </a:solidFill>
                <a:effectLst/>
                <a:latin typeface="+mn-lt"/>
                <a:hlinkClick r:id="rId3"/>
              </a:rPr>
              <a:t>https://twitter.com/digitalnun?lang=en</a:t>
            </a:r>
            <a:r>
              <a:rPr lang="pt-PT" sz="1000" kern="1200" dirty="0" smtClean="0">
                <a:solidFill>
                  <a:schemeClr val="tx1"/>
                </a:solidFill>
                <a:effectLst/>
                <a:latin typeface="+mn-lt"/>
              </a:rPr>
              <a:t>, </a:t>
            </a:r>
            <a:r>
              <a:rPr lang="pt-PT" sz="1000" u="sng" kern="1200" dirty="0" smtClean="0">
                <a:solidFill>
                  <a:schemeClr val="tx1"/>
                </a:solidFill>
                <a:effectLst/>
                <a:latin typeface="+mn-lt"/>
                <a:hlinkClick r:id="rId4"/>
              </a:rPr>
              <a:t>http://www.benedictinenuns.org.uk/Community/Community/prayerline.php</a:t>
            </a:r>
            <a:endParaRPr lang="pt-PT" sz="1000" u="none" kern="1200" dirty="0" smtClean="0">
              <a:solidFill>
                <a:schemeClr val="tx1"/>
              </a:solidFill>
              <a:effectLst/>
              <a:latin typeface="+mn-lt"/>
              <a:ea typeface="+mn-ea"/>
              <a:cs typeface="+mn-cs"/>
            </a:endParaRPr>
          </a:p>
          <a:p>
            <a:pPr marL="0" indent="0">
              <a:buFont typeface="+mj-lt"/>
              <a:buNone/>
            </a:pPr>
            <a:r>
              <a:rPr lang="pt-PT" sz="1000" u="none" kern="1200" dirty="0" smtClean="0">
                <a:solidFill>
                  <a:schemeClr val="tx1"/>
                </a:solidFill>
                <a:effectLst/>
                <a:latin typeface="+mn-lt"/>
              </a:rPr>
              <a:t>Ad 6: Capacitar</a:t>
            </a:r>
            <a:r>
              <a:rPr lang="pt-PT" sz="1000" kern="1200" dirty="0" smtClean="0">
                <a:solidFill>
                  <a:schemeClr val="tx1"/>
                </a:solidFill>
                <a:effectLst/>
                <a:latin typeface="+mn-lt"/>
              </a:rPr>
              <a:t> os grupos/membros clientes</a:t>
            </a:r>
            <a:r>
              <a:rPr lang="pt-PT" sz="1000" kern="1200" baseline="0" dirty="0" smtClean="0">
                <a:solidFill>
                  <a:schemeClr val="tx1"/>
                </a:solidFill>
                <a:effectLst/>
                <a:latin typeface="+mn-lt"/>
              </a:rPr>
              <a:t> </a:t>
            </a:r>
            <a:r>
              <a:rPr lang="pt-PT" sz="1000" kern="1200" dirty="0" smtClean="0">
                <a:solidFill>
                  <a:schemeClr val="tx1"/>
                </a:solidFill>
                <a:effectLst/>
                <a:latin typeface="+mn-lt"/>
              </a:rPr>
              <a:t>da OSC para</a:t>
            </a:r>
            <a:r>
              <a:rPr lang="pt-PT" dirty="0" smtClean="0"/>
              <a:t> </a:t>
            </a:r>
            <a:r>
              <a:rPr lang="pt-PT" sz="1000" kern="1200" dirty="0" smtClean="0">
                <a:solidFill>
                  <a:schemeClr val="tx1"/>
                </a:solidFill>
                <a:effectLst/>
                <a:latin typeface="+mn-lt"/>
              </a:rPr>
              <a:t>divulgar</a:t>
            </a:r>
            <a:r>
              <a:rPr lang="pt-PT" dirty="0" smtClean="0"/>
              <a:t> </a:t>
            </a:r>
            <a:r>
              <a:rPr lang="pt-PT" sz="1000" kern="1200" dirty="0" smtClean="0">
                <a:solidFill>
                  <a:schemeClr val="tx1"/>
                </a:solidFill>
                <a:effectLst/>
                <a:latin typeface="+mn-lt"/>
              </a:rPr>
              <a:t>as</a:t>
            </a:r>
            <a:r>
              <a:rPr lang="pt-PT" dirty="0" smtClean="0"/>
              <a:t> </a:t>
            </a:r>
            <a:r>
              <a:rPr lang="pt-PT" sz="1000" kern="1200" dirty="0" smtClean="0">
                <a:solidFill>
                  <a:schemeClr val="tx1"/>
                </a:solidFill>
                <a:effectLst/>
                <a:latin typeface="+mn-lt"/>
              </a:rPr>
              <a:t>suas próprias mensagens, p.ex. ‘Criadores Conscientes’ (Luke Newbold) </a:t>
            </a:r>
          </a:p>
          <a:p>
            <a:pPr marL="0" indent="0">
              <a:buFont typeface="+mj-lt"/>
              <a:buNone/>
            </a:pPr>
            <a:endParaRPr lang="pt-PT" sz="1000" kern="1200" dirty="0" smtClean="0">
              <a:solidFill>
                <a:schemeClr val="tx1"/>
              </a:solidFill>
              <a:effectLst/>
              <a:latin typeface="+mn-lt"/>
              <a:ea typeface="+mn-ea"/>
              <a:cs typeface="+mn-cs"/>
            </a:endParaRPr>
          </a:p>
          <a:p>
            <a:pPr marL="0" indent="0">
              <a:buFont typeface="+mj-lt"/>
              <a:buNone/>
            </a:pPr>
            <a:r>
              <a:rPr lang="pt-PT" sz="1000" kern="1200" dirty="0" smtClean="0">
                <a:solidFill>
                  <a:schemeClr val="tx1"/>
                </a:solidFill>
                <a:effectLst/>
                <a:latin typeface="+mn-lt"/>
              </a:rPr>
              <a:t>Outros objetivos são, por exemplo, </a:t>
            </a:r>
          </a:p>
          <a:p>
            <a:pPr marL="171450" indent="-171450">
              <a:buFont typeface="Arial" panose="020B0604020202020204" pitchFamily="34" charset="0"/>
              <a:buChar char="•"/>
            </a:pPr>
            <a:r>
              <a:rPr lang="pt-PT" sz="1000" kern="1200" dirty="0" smtClean="0">
                <a:solidFill>
                  <a:schemeClr val="tx1"/>
                </a:solidFill>
                <a:effectLst/>
                <a:latin typeface="+mn-lt"/>
              </a:rPr>
              <a:t>Campanhas interativas online como a campanha twitter hashtag 'tragam de volta as nossas raparigas’, </a:t>
            </a:r>
            <a:r>
              <a:rPr lang="pt-PT" dirty="0" smtClean="0"/>
              <a:t> </a:t>
            </a:r>
            <a:r>
              <a:rPr lang="pt-PT" sz="1000" kern="1200" dirty="0" smtClean="0">
                <a:solidFill>
                  <a:schemeClr val="tx1"/>
                </a:solidFill>
                <a:effectLst/>
                <a:latin typeface="+mn-lt"/>
              </a:rPr>
              <a:t>mas usar alguma coisa com uma escala menor</a:t>
            </a:r>
            <a:r>
              <a:rPr lang="pt-PT" dirty="0" smtClean="0"/>
              <a:t> </a:t>
            </a:r>
            <a:r>
              <a:rPr lang="pt-PT" sz="1000" kern="1200" dirty="0" smtClean="0">
                <a:solidFill>
                  <a:schemeClr val="tx1"/>
                </a:solidFill>
                <a:effectLst/>
                <a:latin typeface="+mn-lt"/>
              </a:rPr>
              <a:t>e</a:t>
            </a:r>
            <a:r>
              <a:rPr lang="pt-PT" dirty="0" smtClean="0"/>
              <a:t> </a:t>
            </a:r>
            <a:r>
              <a:rPr lang="pt-PT" sz="1000" kern="1200" dirty="0" smtClean="0">
                <a:solidFill>
                  <a:schemeClr val="tx1"/>
                </a:solidFill>
                <a:effectLst/>
                <a:latin typeface="+mn-lt"/>
              </a:rPr>
              <a:t>realista</a:t>
            </a:r>
            <a:r>
              <a:rPr lang="pt-PT" dirty="0" smtClean="0"/>
              <a:t> </a:t>
            </a:r>
            <a:r>
              <a:rPr lang="pt-PT" sz="1000" kern="1200" dirty="0" smtClean="0">
                <a:solidFill>
                  <a:schemeClr val="tx1"/>
                </a:solidFill>
                <a:effectLst/>
                <a:latin typeface="+mn-lt"/>
              </a:rPr>
              <a:t>para</a:t>
            </a:r>
            <a:r>
              <a:rPr lang="pt-PT" dirty="0" smtClean="0"/>
              <a:t> </a:t>
            </a:r>
            <a:r>
              <a:rPr lang="pt-PT" sz="1000" kern="1200" dirty="0" smtClean="0">
                <a:solidFill>
                  <a:schemeClr val="tx1"/>
                </a:solidFill>
                <a:effectLst/>
                <a:latin typeface="+mn-lt"/>
              </a:rPr>
              <a:t>as OSC</a:t>
            </a:r>
          </a:p>
          <a:p>
            <a:pPr marL="171450" indent="-171450">
              <a:buFont typeface="Arial" panose="020B0604020202020204" pitchFamily="34" charset="0"/>
              <a:buChar char="•"/>
            </a:pPr>
            <a:r>
              <a:rPr lang="pt-PT" sz="1000" b="0" kern="1200" dirty="0" smtClean="0">
                <a:solidFill>
                  <a:schemeClr val="tx1"/>
                </a:solidFill>
                <a:effectLst/>
                <a:latin typeface="+mn-lt"/>
              </a:rPr>
              <a:t>C</a:t>
            </a:r>
            <a:r>
              <a:rPr lang="pt-PT" sz="1000" kern="1200" dirty="0" smtClean="0">
                <a:solidFill>
                  <a:schemeClr val="tx1"/>
                </a:solidFill>
                <a:effectLst/>
                <a:latin typeface="+mn-lt"/>
              </a:rPr>
              <a:t>ampanha</a:t>
            </a:r>
            <a:r>
              <a:rPr lang="pt-PT" dirty="0" smtClean="0"/>
              <a:t> </a:t>
            </a:r>
            <a:r>
              <a:rPr lang="pt-PT" sz="1000" kern="1200" dirty="0" smtClean="0">
                <a:solidFill>
                  <a:schemeClr val="tx1"/>
                </a:solidFill>
                <a:effectLst/>
                <a:latin typeface="+mn-lt"/>
              </a:rPr>
              <a:t>de narrativa</a:t>
            </a:r>
            <a:r>
              <a:rPr lang="pt-PT" dirty="0" smtClean="0"/>
              <a:t> </a:t>
            </a:r>
            <a:r>
              <a:rPr lang="pt-PT" sz="1000" kern="1200" dirty="0" smtClean="0">
                <a:solidFill>
                  <a:schemeClr val="tx1"/>
                </a:solidFill>
                <a:effectLst/>
                <a:latin typeface="+mn-lt"/>
              </a:rPr>
              <a:t>alternativa</a:t>
            </a:r>
            <a:r>
              <a:rPr lang="pt-PT" dirty="0" smtClean="0"/>
              <a:t> </a:t>
            </a:r>
            <a:r>
              <a:rPr lang="pt-PT" sz="1000" kern="1200" dirty="0" smtClean="0">
                <a:solidFill>
                  <a:schemeClr val="tx1"/>
                </a:solidFill>
                <a:effectLst/>
                <a:latin typeface="+mn-lt"/>
              </a:rPr>
              <a:t>p. ex., em torno da orientação profissional/aptidões de vida, p. ex. </a:t>
            </a:r>
            <a:r>
              <a:rPr lang="pt-PT" sz="1000" u="sng" kern="1200" dirty="0" smtClean="0">
                <a:solidFill>
                  <a:schemeClr val="tx1"/>
                </a:solidFill>
                <a:effectLst/>
                <a:latin typeface="+mn-lt"/>
                <a:hlinkClick r:id="rId5"/>
              </a:rPr>
              <a:t>https://www.barclayslifeskills.com/</a:t>
            </a:r>
            <a:r>
              <a:rPr lang="pt-PT" sz="1000" kern="1200" dirty="0" smtClean="0">
                <a:solidFill>
                  <a:schemeClr val="tx1"/>
                </a:solidFill>
                <a:effectLst/>
                <a:latin typeface="+mn-lt"/>
              </a:rPr>
              <a:t> narrativas de pensamento positivo e progressista, inclusivas e alternativas ao pensamento negativo retrógrado dos extremistas, que incita ao isolacionismo e à alienação da sociedade</a:t>
            </a:r>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31</a:t>
            </a:fld>
            <a:endParaRPr lang="pt-PT"/>
          </a:p>
        </p:txBody>
      </p:sp>
    </p:spTree>
    <p:extLst>
      <p:ext uri="{BB962C8B-B14F-4D97-AF65-F5344CB8AC3E}">
        <p14:creationId xmlns:p14="http://schemas.microsoft.com/office/powerpoint/2010/main" val="3549796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pt-PT" sz="1000" kern="1200" dirty="0" smtClean="0">
                <a:solidFill>
                  <a:schemeClr val="tx1"/>
                </a:solidFill>
                <a:effectLst/>
                <a:latin typeface="+mn-lt"/>
              </a:rPr>
              <a:t>Seguiremos uma abordagem "de praticantes para praticantes", valorizando o conhecimento das OSC sobre o seu contexto local.</a:t>
            </a:r>
          </a:p>
          <a:p>
            <a:pPr marL="171450" indent="-171450">
              <a:buFont typeface="Arial" panose="020B0604020202020204" pitchFamily="34" charset="0"/>
              <a:buChar char="•"/>
            </a:pPr>
            <a:r>
              <a:rPr lang="pt-PT" sz="1000" kern="1200" baseline="0" dirty="0" smtClean="0">
                <a:solidFill>
                  <a:schemeClr val="tx1"/>
                </a:solidFill>
                <a:effectLst/>
                <a:latin typeface="+mn-lt"/>
              </a:rPr>
              <a:t>O material é, portanto, prático e fácil de implementar. </a:t>
            </a:r>
          </a:p>
          <a:p>
            <a:pPr marL="171450" indent="-171450">
              <a:buFont typeface="Arial" panose="020B0604020202020204" pitchFamily="34" charset="0"/>
              <a:buChar char="•"/>
            </a:pPr>
            <a:r>
              <a:rPr lang="pt-PT" sz="1000" kern="1200" baseline="0" dirty="0" smtClean="0">
                <a:solidFill>
                  <a:schemeClr val="tx1"/>
                </a:solidFill>
                <a:effectLst/>
                <a:latin typeface="+mn-lt"/>
              </a:rPr>
              <a:t>O material didático pode ser visto como uma maneira simples de estruturar o seu trabalho de preparação para uma campanha de contranarrativa e narrativa alternativa bem-sucedida.</a:t>
            </a:r>
          </a:p>
          <a:p>
            <a:pPr marL="171450" indent="-171450">
              <a:buFont typeface="Arial" panose="020B0604020202020204" pitchFamily="34" charset="0"/>
              <a:buChar char="•"/>
            </a:pPr>
            <a:r>
              <a:rPr lang="pt-PT" sz="1000" kern="1200" dirty="0" smtClean="0">
                <a:solidFill>
                  <a:schemeClr val="tx1"/>
                </a:solidFill>
                <a:effectLst/>
                <a:latin typeface="+mn-lt"/>
              </a:rPr>
              <a:t>Vamos partilhar o sucesso, bem como o fracasso; paralelamente às boas práticas, enunciaremos "fracassos de comunicação/campanhas": uma lista de coisas que sabemos que falham muitas vezes.</a:t>
            </a:r>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a:t>
            </a:fld>
            <a:endParaRPr lang="pt-PT"/>
          </a:p>
        </p:txBody>
      </p:sp>
    </p:spTree>
    <p:extLst>
      <p:ext uri="{BB962C8B-B14F-4D97-AF65-F5344CB8AC3E}">
        <p14:creationId xmlns:p14="http://schemas.microsoft.com/office/powerpoint/2010/main" val="1336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t-PT" sz="1000" b="1" u="sng" baseline="0" dirty="0" smtClean="0"/>
              <a:t>Explicar:</a:t>
            </a:r>
          </a:p>
          <a:p>
            <a:pPr marL="171450" indent="-171450">
              <a:buFont typeface="Arial" panose="020B0604020202020204" pitchFamily="34" charset="0"/>
              <a:buChar char="•"/>
            </a:pPr>
            <a:r>
              <a:rPr lang="pt-PT" sz="1000" baseline="0" dirty="0" smtClean="0"/>
              <a:t>As campanhas online devem basear-se na atividade/imagem/posição já existente da sua organização.</a:t>
            </a:r>
          </a:p>
          <a:p>
            <a:pPr marL="171450" indent="-171450">
              <a:buFont typeface="Arial" panose="020B0604020202020204" pitchFamily="34" charset="0"/>
              <a:buChar char="•"/>
            </a:pPr>
            <a:r>
              <a:rPr lang="pt-PT" sz="1000" baseline="0" dirty="0" smtClean="0"/>
              <a:t>Tudo começa por perguntar a si mesmo: por que é a pessoa certa/organização para provocar a mudança entre os membros do seu público-alvo.</a:t>
            </a:r>
          </a:p>
          <a:p>
            <a:pPr marL="171450" indent="-171450">
              <a:buFont typeface="Arial" panose="020B0604020202020204" pitchFamily="34" charset="0"/>
              <a:buChar char="•"/>
            </a:pPr>
            <a:r>
              <a:rPr lang="pt-PT" sz="1000" baseline="0" dirty="0" smtClean="0"/>
              <a:t>Por que acha que vão ouvi-lo? O que faz de si uma voz credível? Como é visto pelo seu público-alvo?  </a:t>
            </a:r>
          </a:p>
          <a:p>
            <a:pPr marL="0" indent="0">
              <a:buFont typeface="Arial" panose="020B0604020202020204" pitchFamily="34" charset="0"/>
              <a:buNone/>
            </a:pPr>
            <a:endParaRPr lang="pt-PT" sz="1000" baseline="0" dirty="0" smtClean="0"/>
          </a:p>
          <a:p>
            <a:pPr marL="171450" indent="-171450">
              <a:buFont typeface="Arial" panose="020B0604020202020204" pitchFamily="34" charset="0"/>
              <a:buChar char="•"/>
            </a:pPr>
            <a:r>
              <a:rPr lang="pt-PT" sz="1000" baseline="0" dirty="0" smtClean="0"/>
              <a:t>Pergunta útil: Os seus valores repercutem-se no comportamento do seu público-alvo? </a:t>
            </a:r>
          </a:p>
          <a:p>
            <a:pPr marL="171450" indent="-171450">
              <a:buFont typeface="Arial" panose="020B0604020202020204" pitchFamily="34" charset="0"/>
              <a:buChar char="•"/>
            </a:pPr>
            <a:r>
              <a:rPr lang="pt-PT" sz="1000" baseline="0" dirty="0" smtClean="0"/>
              <a:t>Por exemplo, círculo de influência </a:t>
            </a:r>
            <a:r>
              <a:rPr lang="pt-PT" sz="1200" kern="1200" dirty="0" smtClean="0">
                <a:solidFill>
                  <a:schemeClr val="tx1"/>
                </a:solidFill>
                <a:latin typeface="+mn-lt"/>
                <a:ea typeface="+mn-ea"/>
                <a:cs typeface="+mn-cs"/>
              </a:rPr>
              <a:t>‒</a:t>
            </a:r>
            <a:r>
              <a:rPr lang="pt-PT" sz="1000" baseline="0" dirty="0" smtClean="0"/>
              <a:t> O círculo de controlo segundo Covey</a:t>
            </a:r>
          </a:p>
          <a:p>
            <a:pPr marL="0" indent="0">
              <a:buFont typeface="Arial" panose="020B0604020202020204" pitchFamily="34" charset="0"/>
              <a:buNone/>
            </a:pPr>
            <a:endParaRPr lang="pt-PT" sz="1000" baseline="0" dirty="0" smtClean="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pt-PT" sz="1000" dirty="0" smtClean="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pt-PT" sz="1000" dirty="0" smtClean="0"/>
              <a:t>Fonte: Alicia Kearns, slide # 2 Por onde começar?</a:t>
            </a:r>
          </a:p>
          <a:p>
            <a:pPr marL="285750" lvl="2" indent="-285750">
              <a:spcAft>
                <a:spcPts val="600"/>
              </a:spcAft>
              <a:buClrTx/>
              <a:buFont typeface="Arial" panose="020B0604020202020204" pitchFamily="34" charset="0"/>
              <a:buChar char="•"/>
            </a:pPr>
            <a:endParaRPr lang="pt-PT"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32</a:t>
            </a:fld>
            <a:endParaRPr lang="pt-PT"/>
          </a:p>
        </p:txBody>
      </p:sp>
    </p:spTree>
    <p:extLst>
      <p:ext uri="{BB962C8B-B14F-4D97-AF65-F5344CB8AC3E}">
        <p14:creationId xmlns:p14="http://schemas.microsoft.com/office/powerpoint/2010/main" val="1939732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pt-PT" sz="1000" b="1" u="sng" dirty="0" smtClean="0"/>
              <a:t>Como definir objetivos e indicadores claros para o sucesso?</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pt-PT" sz="1000" b="1" u="sng"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pt-PT" sz="1000" dirty="0" smtClean="0"/>
              <a:t>Deve definir estes objetivos para monitorizar e medir o impacto continuamente. A monitorização contínua irá ajudá-lo com duas coisas: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baseline="0" dirty="0" smtClean="0"/>
              <a:t>Irá ajudá-lo a entender se escolheu a abordagem certa para a sua campanha e se os seus esforços geram os resultados desejados. Por exemplo, se pretende mobilizar 100 pessoas em 10 semanas, o número de pessoas recém-mobilizadas deve crescer à razão de 10 por semana.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baseline="0" dirty="0" smtClean="0"/>
              <a:t>Irá ajudá-lo a entender quais são os pontos fortes, bem como as falhas na sua campanha. </a:t>
            </a:r>
            <a:r>
              <a:rPr lang="pt-PT" sz="1000" dirty="0" smtClean="0"/>
              <a:t>Isso permitirá que melhore e adapte a sua campanha constantemente. Por exemplo, se não houver resposta às suas publicações do Facebook pelo público-alvo, pode reconsiderar se o FB é a plataforma adequada para a comunicação.</a:t>
            </a:r>
            <a:r>
              <a:rPr lang="pt-PT" dirty="0" smtClean="0"/>
              <a:t> </a:t>
            </a:r>
            <a:r>
              <a:rPr dirty="0"/>
              <a:t/>
            </a:r>
            <a:br>
              <a:rPr dirty="0"/>
            </a:br>
            <a:endParaRPr lang="pt-PT" sz="10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pt-PT" sz="1000" baseline="0" dirty="0" smtClean="0"/>
              <a:t>Por principio, </a:t>
            </a:r>
            <a:r>
              <a:rPr lang="pt-PT" sz="1000" u="sng" baseline="0" dirty="0" smtClean="0"/>
              <a:t>não pode</a:t>
            </a:r>
            <a:r>
              <a:rPr lang="pt-PT" sz="1000" u="none" baseline="0" dirty="0" smtClean="0"/>
              <a:t> </a:t>
            </a:r>
            <a:r>
              <a:rPr lang="pt-PT" sz="1000" baseline="0" dirty="0" smtClean="0"/>
              <a:t>medir a ascensão ou declínio do grau de radicalização entre o seu público-alvo, uma vez que a sua organização não está equipada para executar este tipo de pesquisa/análise e porque não existe uma relação direta entre os seus esforços de campanha e a mudança de atitude/pensamento/ação entre o seu grupo-alvo.</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pt-PT" sz="1000" baseline="0" dirty="0" smtClean="0"/>
              <a:t>No entanto, pode medir o número de pessoas que o contacta ou à sua organização.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dirty="0" smtClean="0"/>
              <a:t>Exemplo: aumento de x participantes na sua atividade, voluntários na sua organização, pedidos de apoio, aconselhamento durante um período de tempo definido.</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33</a:t>
            </a:fld>
            <a:endParaRPr lang="pt-PT"/>
          </a:p>
        </p:txBody>
      </p:sp>
    </p:spTree>
    <p:extLst>
      <p:ext uri="{BB962C8B-B14F-4D97-AF65-F5344CB8AC3E}">
        <p14:creationId xmlns:p14="http://schemas.microsoft.com/office/powerpoint/2010/main" val="1900172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b="1" dirty="0" smtClean="0"/>
              <a:t>Perguntas úteis</a:t>
            </a:r>
          </a:p>
          <a:p>
            <a:endParaRPr lang="pt-PT" dirty="0" smtClean="0"/>
          </a:p>
          <a:p>
            <a:r>
              <a:rPr lang="pt-PT" dirty="0" smtClean="0"/>
              <a:t>Quantas pessoas do seu público-alvo conseguirá alcançar?</a:t>
            </a:r>
          </a:p>
          <a:p>
            <a:r>
              <a:rPr lang="pt-PT" dirty="0" smtClean="0"/>
              <a:t>O</a:t>
            </a:r>
            <a:r>
              <a:rPr lang="pt-PT" baseline="0" dirty="0" smtClean="0"/>
              <a:t> que é um</a:t>
            </a:r>
            <a:r>
              <a:rPr lang="pt-PT" dirty="0" smtClean="0"/>
              <a:t> apelo à ação?</a:t>
            </a:r>
          </a:p>
          <a:p>
            <a:endParaRPr lang="pt-PT"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35</a:t>
            </a:fld>
            <a:endParaRPr lang="pt-PT"/>
          </a:p>
        </p:txBody>
      </p:sp>
    </p:spTree>
    <p:extLst>
      <p:ext uri="{BB962C8B-B14F-4D97-AF65-F5344CB8AC3E}">
        <p14:creationId xmlns:p14="http://schemas.microsoft.com/office/powerpoint/2010/main" val="3160036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b="1" u="sng" dirty="0" smtClean="0"/>
              <a:t>Hipersegmentar o seu público-alvo: especificar, especificar, especificar</a:t>
            </a:r>
          </a:p>
          <a:p>
            <a:endParaRPr lang="pt-PT" sz="1000" dirty="0" smtClean="0"/>
          </a:p>
          <a:p>
            <a:pPr marL="171450" indent="-171450">
              <a:buFont typeface="Arial" panose="020B0604020202020204" pitchFamily="34" charset="0"/>
              <a:buChar char="•"/>
            </a:pPr>
            <a:r>
              <a:rPr lang="pt-PT" sz="1000" dirty="0" smtClean="0"/>
              <a:t>Jovens em risco, pais, família, amigos, professores...?</a:t>
            </a:r>
          </a:p>
          <a:p>
            <a:pPr marL="171450" indent="-171450">
              <a:buFont typeface="Arial" panose="020B0604020202020204" pitchFamily="34" charset="0"/>
              <a:buChar char="•"/>
            </a:pPr>
            <a:r>
              <a:rPr lang="pt-PT" sz="1000" dirty="0" smtClean="0"/>
              <a:t>Masculino, feminino? Contexto cultural?</a:t>
            </a:r>
          </a:p>
          <a:p>
            <a:pPr marL="171450" indent="-171450">
              <a:buFont typeface="Arial" panose="020B0604020202020204" pitchFamily="34" charset="0"/>
              <a:buChar char="•"/>
            </a:pPr>
            <a:r>
              <a:rPr lang="pt-PT" sz="1000" dirty="0" smtClean="0"/>
              <a:t>Grau de inclusão social? Rendimentos? Escolaridade?</a:t>
            </a:r>
          </a:p>
          <a:p>
            <a:pPr marL="171450" indent="-171450">
              <a:buFont typeface="Arial" panose="020B0604020202020204" pitchFamily="34" charset="0"/>
              <a:buChar char="•"/>
            </a:pPr>
            <a:r>
              <a:rPr lang="pt-PT" sz="1000" dirty="0" smtClean="0"/>
              <a:t>Empregados, desempregados?</a:t>
            </a:r>
          </a:p>
          <a:p>
            <a:pPr marL="171450" indent="-171450">
              <a:buFont typeface="Arial" panose="020B0604020202020204" pitchFamily="34" charset="0"/>
              <a:buChar char="•"/>
            </a:pPr>
            <a:r>
              <a:rPr lang="pt-PT" sz="1000" dirty="0" smtClean="0"/>
              <a:t>Ambiente social: protetor ou permissivo?</a:t>
            </a:r>
          </a:p>
          <a:p>
            <a:pPr marL="171450" indent="-171450">
              <a:buFont typeface="Arial" panose="020B0604020202020204" pitchFamily="34" charset="0"/>
              <a:buChar char="•"/>
            </a:pPr>
            <a:r>
              <a:rPr lang="pt-PT" sz="1000" dirty="0" smtClean="0"/>
              <a:t>Recém-chegados ao pensamento radical ou radicalizado?</a:t>
            </a:r>
          </a:p>
          <a:p>
            <a:pPr marL="171450" indent="-171450">
              <a:buFont typeface="Arial" panose="020B0604020202020204" pitchFamily="34" charset="0"/>
              <a:buChar char="•"/>
            </a:pPr>
            <a:r>
              <a:rPr lang="pt-PT" sz="1000" dirty="0" smtClean="0"/>
              <a:t>Onde vivem? </a:t>
            </a:r>
          </a:p>
          <a:p>
            <a:pPr marL="171450" indent="-171450">
              <a:buFont typeface="Arial" panose="020B0604020202020204" pitchFamily="34" charset="0"/>
              <a:buChar char="•"/>
            </a:pPr>
            <a:r>
              <a:rPr lang="pt-PT" sz="1000" dirty="0" smtClean="0"/>
              <a:t>De inspiração religiosa ou política?</a:t>
            </a:r>
          </a:p>
          <a:p>
            <a:pPr marL="171450" indent="-171450">
              <a:buFont typeface="Arial" panose="020B0604020202020204" pitchFamily="34" charset="0"/>
              <a:buChar char="•"/>
            </a:pPr>
            <a:r>
              <a:rPr lang="pt-PT" sz="1000" dirty="0" smtClean="0"/>
              <a:t>Aberto a troca de opiniões e ideias?</a:t>
            </a:r>
          </a:p>
          <a:p>
            <a:endParaRPr lang="pt-PT" sz="1000" dirty="0" smtClean="0"/>
          </a:p>
          <a:p>
            <a:r>
              <a:rPr lang="pt-PT" sz="1000" dirty="0" smtClean="0"/>
              <a:t>Veja os slides seguintes para mais perguntas sobre as características do seu público-alvo.</a:t>
            </a:r>
          </a:p>
          <a:p>
            <a:endParaRPr lang="pt-PT"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PT" dirty="0" smtClean="0"/>
              <a:t>Consulte também o documento "Como identificar o público-alvo" da FED (Fundação Europeia para a Democracia).</a:t>
            </a:r>
            <a:r>
              <a:rPr lang="pt-PT" sz="1000" dirty="0" smtClean="0"/>
              <a:t> Este será enviado aos participantes.</a:t>
            </a:r>
          </a:p>
          <a:p>
            <a:endParaRPr lang="pt-PT" sz="1000"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36</a:t>
            </a:fld>
            <a:endParaRPr lang="pt-PT"/>
          </a:p>
        </p:txBody>
      </p:sp>
    </p:spTree>
    <p:extLst>
      <p:ext uri="{BB962C8B-B14F-4D97-AF65-F5344CB8AC3E}">
        <p14:creationId xmlns:p14="http://schemas.microsoft.com/office/powerpoint/2010/main" val="4131171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37</a:t>
            </a:fld>
            <a:endParaRPr lang="pt-PT"/>
          </a:p>
        </p:txBody>
      </p:sp>
    </p:spTree>
    <p:extLst>
      <p:ext uri="{BB962C8B-B14F-4D97-AF65-F5344CB8AC3E}">
        <p14:creationId xmlns:p14="http://schemas.microsoft.com/office/powerpoint/2010/main" val="3112199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t-PT" b="1" dirty="0" smtClean="0"/>
              <a:t>Conhece bem o seu público?</a:t>
            </a:r>
          </a:p>
          <a:p>
            <a:pPr marL="0" indent="0">
              <a:buFont typeface="Arial" panose="020B0604020202020204" pitchFamily="34" charset="0"/>
              <a:buNone/>
            </a:pPr>
            <a:r>
              <a:rPr lang="pt-PT" dirty="0" smtClean="0"/>
              <a:t>Coloque a si mesmo as perguntas certas</a:t>
            </a:r>
          </a:p>
          <a:p>
            <a:pPr marL="0" indent="0">
              <a:buFont typeface="Arial" panose="020B0604020202020204" pitchFamily="34" charset="0"/>
              <a:buNone/>
            </a:pPr>
            <a:endParaRPr lang="pt-PT" b="0" baseline="0" dirty="0" smtClean="0"/>
          </a:p>
          <a:p>
            <a:pPr marL="0" indent="0">
              <a:buFont typeface="Arial" panose="020B0604020202020204" pitchFamily="34" charset="0"/>
              <a:buNone/>
            </a:pPr>
            <a:r>
              <a:rPr lang="pt-PT" b="0" i="1" baseline="0" dirty="0" smtClean="0"/>
              <a:t>NB. Veja também os slides anteriores e seguintes para exemplos de perguntas</a:t>
            </a:r>
          </a:p>
          <a:p>
            <a:pPr marL="0" indent="0">
              <a:buFont typeface="Arial" panose="020B0604020202020204" pitchFamily="34" charset="0"/>
              <a:buNone/>
            </a:pPr>
            <a:endParaRPr lang="pt-PT" b="0" baseline="0" dirty="0" smtClean="0"/>
          </a:p>
          <a:p>
            <a:pPr marL="0" indent="0">
              <a:buFont typeface="Arial" panose="020B0604020202020204" pitchFamily="34" charset="0"/>
              <a:buNone/>
            </a:pPr>
            <a:r>
              <a:rPr lang="pt-PT" b="0" baseline="0" dirty="0" smtClean="0"/>
              <a:t>O esquema baseou-se na experiência com o desenvolvimento de estratégias de marketing comercial.</a:t>
            </a:r>
          </a:p>
          <a:p>
            <a:pPr marL="0" indent="0">
              <a:buFont typeface="Arial" panose="020B0604020202020204" pitchFamily="34" charset="0"/>
              <a:buNone/>
            </a:pPr>
            <a:endParaRPr lang="pt-PT" b="0" baseline="0" dirty="0" smtClean="0"/>
          </a:p>
          <a:p>
            <a:pPr marL="0" indent="0">
              <a:buFont typeface="Arial" panose="020B0604020202020204" pitchFamily="34" charset="0"/>
              <a:buNone/>
            </a:pPr>
            <a:r>
              <a:rPr lang="pt-PT" b="0" baseline="0" dirty="0" smtClean="0"/>
              <a:t>Da apresentação da Alicia Kearns: </a:t>
            </a:r>
          </a:p>
          <a:p>
            <a:pPr marL="285750" lvl="0" indent="-285750">
              <a:buFont typeface="Arial" charset="0"/>
              <a:buChar char="•"/>
            </a:pPr>
            <a:r>
              <a:rPr lang="pt-PT" sz="1200" b="0" dirty="0" smtClean="0"/>
              <a:t>Como recebem e transmitem as informações?</a:t>
            </a:r>
          </a:p>
          <a:p>
            <a:pPr marL="285750" lvl="0" indent="-285750">
              <a:buFont typeface="Arial" charset="0"/>
              <a:buChar char="•"/>
            </a:pPr>
            <a:r>
              <a:rPr lang="pt-PT" sz="1200" b="0" dirty="0" smtClean="0"/>
              <a:t>Em que contexto vivem?</a:t>
            </a:r>
          </a:p>
          <a:p>
            <a:pPr marL="285750" lvl="0" indent="-285750">
              <a:buFont typeface="Arial" charset="0"/>
              <a:buChar char="•"/>
            </a:pPr>
            <a:r>
              <a:rPr lang="pt-PT" sz="1200" b="0" dirty="0" smtClean="0">
                <a:latin typeface="Arial" charset="0"/>
              </a:rPr>
              <a:t>Que linguagem usam?</a:t>
            </a:r>
          </a:p>
          <a:p>
            <a:pPr marL="285750" lvl="0" indent="-285750">
              <a:buFont typeface="Arial" charset="0"/>
              <a:buChar char="•"/>
            </a:pPr>
            <a:r>
              <a:rPr lang="pt-PT" sz="1200" b="0" dirty="0" smtClean="0">
                <a:latin typeface="Arial" charset="0"/>
              </a:rPr>
              <a:t>Qual é a sua cognição social?</a:t>
            </a:r>
            <a:endParaRPr lang="pt-PT" sz="1200" b="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38</a:t>
            </a:fld>
            <a:endParaRPr lang="pt-PT"/>
          </a:p>
        </p:txBody>
      </p:sp>
    </p:spTree>
    <p:extLst>
      <p:ext uri="{BB962C8B-B14F-4D97-AF65-F5344CB8AC3E}">
        <p14:creationId xmlns:p14="http://schemas.microsoft.com/office/powerpoint/2010/main" val="755243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t-PT" sz="1000" b="0" u="sng" dirty="0" smtClean="0">
                <a:latin typeface="+mn-lt"/>
              </a:rPr>
              <a:t>Entrega do papel de desenho</a:t>
            </a:r>
          </a:p>
          <a:p>
            <a:pPr marL="0" indent="0">
              <a:buFont typeface="Arial" panose="020B0604020202020204" pitchFamily="34" charset="0"/>
              <a:buNone/>
            </a:pPr>
            <a:endParaRPr lang="pt-PT" sz="1000" b="0" baseline="0" dirty="0" smtClean="0">
              <a:latin typeface="+mn-lt"/>
            </a:endParaRPr>
          </a:p>
          <a:p>
            <a:pPr marL="0" indent="0">
              <a:buFont typeface="Arial" panose="020B0604020202020204" pitchFamily="34" charset="0"/>
              <a:buNone/>
            </a:pPr>
            <a:r>
              <a:rPr lang="pt-PT" sz="1000" b="0" baseline="0" dirty="0" smtClean="0">
                <a:latin typeface="+mn-lt"/>
              </a:rPr>
              <a:t>Perguntas que podem ser úteis para tornar o desenho mais detalhado: </a:t>
            </a:r>
          </a:p>
          <a:p>
            <a:pPr marL="171450" indent="-171450">
              <a:buFont typeface="Arial" panose="020B0604020202020204" pitchFamily="34" charset="0"/>
              <a:buChar char="•"/>
            </a:pPr>
            <a:r>
              <a:rPr lang="pt-PT" sz="1000" b="0" baseline="0" dirty="0" smtClean="0">
                <a:latin typeface="+mn-lt"/>
              </a:rPr>
              <a:t>Qual é a idade média do seu público-alvo? </a:t>
            </a:r>
          </a:p>
          <a:p>
            <a:pPr marL="171450" indent="-171450">
              <a:buFont typeface="Arial" panose="020B0604020202020204" pitchFamily="34" charset="0"/>
              <a:buChar char="•"/>
            </a:pPr>
            <a:r>
              <a:rPr lang="pt-PT" sz="1000" b="0" baseline="0" dirty="0" smtClean="0">
                <a:latin typeface="+mn-lt"/>
              </a:rPr>
              <a:t>Sobre o que fala com o seu público-alvo? </a:t>
            </a:r>
          </a:p>
          <a:p>
            <a:pPr marL="171450" indent="-171450">
              <a:buFont typeface="Arial" panose="020B0604020202020204" pitchFamily="34" charset="0"/>
              <a:buChar char="•"/>
            </a:pPr>
            <a:r>
              <a:rPr lang="pt-PT" sz="1000" b="0" baseline="0" dirty="0" smtClean="0">
                <a:latin typeface="+mn-lt"/>
              </a:rPr>
              <a:t>Qual é o principal tema de conversa entre as pessoas do seu público-alvo? </a:t>
            </a:r>
          </a:p>
          <a:p>
            <a:pPr marL="171450" indent="-171450">
              <a:buFont typeface="Arial" panose="020B0604020202020204" pitchFamily="34" charset="0"/>
              <a:buChar char="•"/>
            </a:pPr>
            <a:r>
              <a:rPr lang="pt-PT" sz="1000" b="0" baseline="0" dirty="0" smtClean="0">
                <a:latin typeface="+mn-lt"/>
              </a:rPr>
              <a:t>Como é o ambiente social do seu público-alvo?</a:t>
            </a:r>
          </a:p>
          <a:p>
            <a:pPr marL="171450" indent="-171450">
              <a:buFont typeface="Arial" panose="020B0604020202020204" pitchFamily="34" charset="0"/>
              <a:buChar char="•"/>
            </a:pPr>
            <a:endParaRPr lang="pt-PT" sz="1000" b="0" baseline="0" dirty="0" smtClean="0">
              <a:latin typeface="+mn-lt"/>
            </a:endParaRPr>
          </a:p>
          <a:p>
            <a:pPr marL="171450" lvl="0" indent="-171450">
              <a:buFont typeface="Arial" panose="020B0604020202020204" pitchFamily="34" charset="0"/>
              <a:buChar char="•"/>
            </a:pPr>
            <a:r>
              <a:rPr lang="pt-PT" sz="1000" b="0" dirty="0" smtClean="0">
                <a:latin typeface="+mn-lt"/>
              </a:rPr>
              <a:t>Como recebem e transmitem as informações?</a:t>
            </a:r>
          </a:p>
          <a:p>
            <a:pPr marL="171450" lvl="0" indent="-171450">
              <a:buFont typeface="Arial" panose="020B0604020202020204" pitchFamily="34" charset="0"/>
              <a:buChar char="•"/>
            </a:pPr>
            <a:r>
              <a:rPr lang="pt-PT" sz="1000" b="0" dirty="0" smtClean="0">
                <a:latin typeface="+mn-lt"/>
              </a:rPr>
              <a:t>Em que contexto vivem?</a:t>
            </a:r>
          </a:p>
          <a:p>
            <a:pPr marL="171450" lvl="0" indent="-171450">
              <a:buFont typeface="Arial" panose="020B0604020202020204" pitchFamily="34" charset="0"/>
              <a:buChar char="•"/>
            </a:pPr>
            <a:r>
              <a:rPr lang="pt-PT" sz="1000" b="0" dirty="0" smtClean="0">
                <a:latin typeface="+mn-lt"/>
              </a:rPr>
              <a:t>Que linguagem usam?</a:t>
            </a:r>
          </a:p>
          <a:p>
            <a:pPr marL="171450" lvl="0" indent="-171450">
              <a:buFont typeface="Arial" panose="020B0604020202020204" pitchFamily="34" charset="0"/>
              <a:buChar char="•"/>
            </a:pPr>
            <a:r>
              <a:rPr lang="pt-PT" sz="1000" b="0" dirty="0" smtClean="0">
                <a:latin typeface="+mn-lt"/>
              </a:rPr>
              <a:t>Qual é a sua cognição social?</a:t>
            </a:r>
          </a:p>
          <a:p>
            <a:pPr marL="171450" indent="-171450">
              <a:buFont typeface="Arial" panose="020B0604020202020204" pitchFamily="34" charset="0"/>
              <a:buChar char="•"/>
            </a:pPr>
            <a:endParaRPr lang="pt-PT" sz="1000" b="0" dirty="0" smtClean="0">
              <a:latin typeface="+mn-lt"/>
            </a:endParaRPr>
          </a:p>
          <a:p>
            <a:pPr marL="0" indent="0">
              <a:buFont typeface="Arial" panose="020B0604020202020204" pitchFamily="34" charset="0"/>
              <a:buNone/>
            </a:pPr>
            <a:r>
              <a:rPr lang="pt-PT" sz="1000" b="0" dirty="0" smtClean="0">
                <a:latin typeface="+mn-lt"/>
              </a:rPr>
              <a:t>Diferenciar vários grupos-alvo:</a:t>
            </a:r>
          </a:p>
          <a:p>
            <a:pPr marL="171450" indent="-171450">
              <a:buFont typeface="Arial" panose="020B0604020202020204" pitchFamily="34" charset="0"/>
              <a:buChar char="•"/>
            </a:pPr>
            <a:r>
              <a:rPr lang="pt-PT" sz="1000" b="0" dirty="0" smtClean="0">
                <a:latin typeface="+mn-lt"/>
              </a:rPr>
              <a:t>Jovens, pais, ambiente social</a:t>
            </a:r>
          </a:p>
          <a:p>
            <a:pPr marL="171450" indent="-171450">
              <a:buFont typeface="Arial" panose="020B0604020202020204" pitchFamily="34" charset="0"/>
              <a:buChar char="•"/>
            </a:pPr>
            <a:r>
              <a:rPr lang="pt-PT" sz="1000" b="0" dirty="0" smtClean="0">
                <a:latin typeface="+mn-lt"/>
              </a:rPr>
              <a:t>Migrantes, rendimento baixo/alto, escolaridade baixa/alta, empregados/desempregados.</a:t>
            </a:r>
          </a:p>
          <a:p>
            <a:pPr marL="171450" indent="-171450">
              <a:buFont typeface="Arial" panose="020B0604020202020204" pitchFamily="34" charset="0"/>
              <a:buChar char="•"/>
            </a:pPr>
            <a:r>
              <a:rPr lang="pt-PT" sz="1000" b="0" baseline="0" dirty="0" smtClean="0">
                <a:latin typeface="+mn-lt"/>
              </a:rPr>
              <a:t>Integrados ou excluídos da sociedade</a:t>
            </a:r>
          </a:p>
          <a:p>
            <a:pPr marL="171450" indent="-171450">
              <a:buFont typeface="Arial" panose="020B0604020202020204" pitchFamily="34" charset="0"/>
              <a:buChar char="•"/>
            </a:pPr>
            <a:r>
              <a:rPr lang="pt-PT" sz="1000" b="0" baseline="0" dirty="0" smtClean="0">
                <a:latin typeface="+mn-lt"/>
              </a:rPr>
              <a:t>De inspiração religiosa ou política</a:t>
            </a:r>
          </a:p>
          <a:p>
            <a:pPr marL="171450" indent="-171450">
              <a:buFont typeface="Arial" panose="020B0604020202020204" pitchFamily="34" charset="0"/>
              <a:buChar char="•"/>
            </a:pPr>
            <a:r>
              <a:rPr lang="pt-PT" sz="1000" b="0" baseline="0" dirty="0" smtClean="0">
                <a:latin typeface="+mn-lt"/>
              </a:rPr>
              <a:t>Ambiente social: protetor ou permissivo</a:t>
            </a:r>
          </a:p>
          <a:p>
            <a:pPr marL="171450" indent="-171450">
              <a:buFont typeface="Arial" panose="020B0604020202020204" pitchFamily="34" charset="0"/>
              <a:buChar char="•"/>
            </a:pPr>
            <a:r>
              <a:rPr lang="pt-PT" sz="1000" b="0" baseline="0" dirty="0" smtClean="0">
                <a:latin typeface="+mn-lt"/>
              </a:rPr>
              <a:t>Interessado ou experiente no pensamento radical</a:t>
            </a:r>
          </a:p>
          <a:p>
            <a:pPr marL="171450" indent="-171450">
              <a:buFont typeface="Arial" panose="020B0604020202020204" pitchFamily="34" charset="0"/>
              <a:buChar char="•"/>
            </a:pPr>
            <a:r>
              <a:rPr lang="pt-PT" sz="1000" b="0" baseline="0" dirty="0" smtClean="0">
                <a:latin typeface="+mn-lt"/>
              </a:rPr>
              <a:t>Grupo-alvo passivo de propaganda ou ativo na narrativa extremista</a:t>
            </a:r>
          </a:p>
          <a:p>
            <a:pPr marL="171450" indent="-171450">
              <a:buFont typeface="Arial" panose="020B0604020202020204" pitchFamily="34" charset="0"/>
              <a:buChar char="•"/>
            </a:pPr>
            <a:r>
              <a:rPr lang="pt-PT" sz="1000" b="0" baseline="0" dirty="0" smtClean="0">
                <a:latin typeface="+mn-lt"/>
              </a:rPr>
              <a:t>Fase de pensamento radical e comportamento radical: aberto à troca de opiniões e ideias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39</a:t>
            </a:fld>
            <a:endParaRPr lang="pt-PT"/>
          </a:p>
        </p:txBody>
      </p:sp>
    </p:spTree>
    <p:extLst>
      <p:ext uri="{BB962C8B-B14F-4D97-AF65-F5344CB8AC3E}">
        <p14:creationId xmlns:p14="http://schemas.microsoft.com/office/powerpoint/2010/main" val="2599350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pt-PT" sz="1000" dirty="0" smtClean="0"/>
              <a:t>Consulte o documento “Lições Aprendidas </a:t>
            </a:r>
            <a:r>
              <a:rPr lang="pt-PT" sz="1200" kern="1200" dirty="0" smtClean="0">
                <a:solidFill>
                  <a:schemeClr val="tx1"/>
                </a:solidFill>
                <a:latin typeface="+mn-lt"/>
                <a:ea typeface="+mn-ea"/>
                <a:cs typeface="+mn-cs"/>
              </a:rPr>
              <a:t>‒ </a:t>
            </a:r>
            <a:r>
              <a:rPr lang="pt-PT" sz="1000" dirty="0" smtClean="0"/>
              <a:t>O que fazer e o que não fazer” da Fundação Europeia para a Democracia.</a:t>
            </a:r>
          </a:p>
          <a:p>
            <a:pPr marL="171450" indent="-171450">
              <a:buFont typeface="Arial" panose="020B0604020202020204" pitchFamily="34" charset="0"/>
              <a:buChar char="•"/>
            </a:pPr>
            <a:r>
              <a:rPr lang="pt-PT" dirty="0" smtClean="0"/>
              <a:t>Informações de campanhas anteriores, com base nas mais de 50 entrevistas realizadas pela FED (Fundação Europeia para a Democracia) com ONG, além da análise de literatura e avaliações relevantes.</a:t>
            </a:r>
            <a:r>
              <a:rPr lang="pt-PT" sz="1000" dirty="0" smtClean="0"/>
              <a:t>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40</a:t>
            </a:fld>
            <a:endParaRPr lang="pt-PT"/>
          </a:p>
        </p:txBody>
      </p:sp>
    </p:spTree>
    <p:extLst>
      <p:ext uri="{BB962C8B-B14F-4D97-AF65-F5344CB8AC3E}">
        <p14:creationId xmlns:p14="http://schemas.microsoft.com/office/powerpoint/2010/main" val="3055134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41</a:t>
            </a:fld>
            <a:endParaRPr lang="pt-PT"/>
          </a:p>
        </p:txBody>
      </p:sp>
    </p:spTree>
    <p:extLst>
      <p:ext uri="{BB962C8B-B14F-4D97-AF65-F5344CB8AC3E}">
        <p14:creationId xmlns:p14="http://schemas.microsoft.com/office/powerpoint/2010/main" val="563425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dirty="0" smtClean="0"/>
              <a:t>Discussão em grupo: 10 min</a:t>
            </a:r>
          </a:p>
          <a:p>
            <a:endParaRPr lang="pt-PT" sz="1000" baseline="0" dirty="0" smtClean="0"/>
          </a:p>
          <a:p>
            <a:pPr marL="0" indent="0">
              <a:buFont typeface="Arial" panose="020B0604020202020204" pitchFamily="34" charset="0"/>
              <a:buNone/>
            </a:pPr>
            <a:r>
              <a:rPr lang="pt-PT" sz="1000" u="sng" dirty="0" smtClean="0"/>
              <a:t>Narrativas alternativas</a:t>
            </a:r>
          </a:p>
          <a:p>
            <a:pPr marL="171450" indent="-171450">
              <a:buFont typeface="Arial" panose="020B0604020202020204" pitchFamily="34" charset="0"/>
              <a:buChar char="•"/>
            </a:pPr>
            <a:r>
              <a:rPr lang="pt-PT" sz="1000" dirty="0" smtClean="0"/>
              <a:t>História positiva, reflete a identidade de grupo</a:t>
            </a:r>
          </a:p>
          <a:p>
            <a:pPr marL="171450" indent="-171450">
              <a:buFont typeface="Arial" panose="020B0604020202020204" pitchFamily="34" charset="0"/>
              <a:buChar char="•"/>
            </a:pPr>
            <a:r>
              <a:rPr lang="pt-PT" sz="1000" dirty="0" smtClean="0"/>
              <a:t>Inclusão orientada, capacitação</a:t>
            </a:r>
          </a:p>
          <a:p>
            <a:pPr marL="171450" indent="-171450">
              <a:buFont typeface="Arial" panose="020B0604020202020204" pitchFamily="34" charset="0"/>
              <a:buChar char="•"/>
            </a:pPr>
            <a:r>
              <a:rPr lang="pt-PT" sz="1000" dirty="0" smtClean="0"/>
              <a:t>Com base na força da sua organização ou iniciativa</a:t>
            </a:r>
          </a:p>
          <a:p>
            <a:pPr marL="171450" indent="-171450">
              <a:buFont typeface="Arial" panose="020B0604020202020204" pitchFamily="34" charset="0"/>
              <a:buChar char="•"/>
            </a:pPr>
            <a:r>
              <a:rPr lang="pt-PT" sz="1000" dirty="0" smtClean="0"/>
              <a:t>Pertence, encaixa-se e pode ter sucesso</a:t>
            </a:r>
          </a:p>
          <a:p>
            <a:pPr marL="171450" indent="-171450">
              <a:buFont typeface="Arial" panose="020B0604020202020204" pitchFamily="34" charset="0"/>
              <a:buChar char="•"/>
            </a:pPr>
            <a:r>
              <a:rPr lang="pt-PT" sz="1000" dirty="0" smtClean="0"/>
              <a:t>Apelo à ação</a:t>
            </a:r>
          </a:p>
          <a:p>
            <a:pPr marL="171450" indent="-171450">
              <a:buFont typeface="Arial" panose="020B0604020202020204" pitchFamily="34" charset="0"/>
              <a:buChar char="•"/>
            </a:pPr>
            <a:endParaRPr lang="pt-PT" sz="10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PT" sz="1000" u="sng" dirty="0" smtClean="0"/>
              <a:t>Contranarrativas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dirty="0" smtClean="0"/>
              <a:t>Resposta ou conteúdo criado para combater o extremismo e o discurso de ódio online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dirty="0" smtClean="0"/>
              <a:t>Desafiar o extremismo violento através da teologia, do humor, expor a hipocrisia e as mentiras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dirty="0" smtClean="0"/>
              <a:t>Desacreditar desconstruir, desmistificar o extremismo violento</a:t>
            </a:r>
          </a:p>
          <a:p>
            <a:pPr marL="171450" indent="-171450">
              <a:buFont typeface="Arial" panose="020B0604020202020204" pitchFamily="34" charset="0"/>
              <a:buChar char="•"/>
            </a:pPr>
            <a:endParaRPr lang="pt-PT" sz="1000" dirty="0" smtClean="0"/>
          </a:p>
          <a:p>
            <a:r>
              <a:rPr lang="pt-PT" sz="1000" u="sng" baseline="0" dirty="0" smtClean="0"/>
              <a:t>Referência </a:t>
            </a:r>
          </a:p>
          <a:p>
            <a:pPr marL="171450" indent="-171450">
              <a:buFont typeface="Arial" panose="020B0604020202020204" pitchFamily="34" charset="0"/>
              <a:buChar char="•"/>
            </a:pPr>
            <a:r>
              <a:rPr lang="pt-PT" sz="1000" baseline="0" dirty="0" smtClean="0"/>
              <a:t>Seminário do Grupo de Trabalho “Comunicação e Narrativas” da RSR sobre propaganda jihadista e como responder, 3 e 4 de outubro de 2016</a:t>
            </a:r>
          </a:p>
          <a:p>
            <a:endParaRPr lang="pt-PT"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42</a:t>
            </a:fld>
            <a:endParaRPr lang="pt-PT"/>
          </a:p>
        </p:txBody>
      </p:sp>
    </p:spTree>
    <p:extLst>
      <p:ext uri="{BB962C8B-B14F-4D97-AF65-F5344CB8AC3E}">
        <p14:creationId xmlns:p14="http://schemas.microsoft.com/office/powerpoint/2010/main" val="195293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dirty="0" smtClean="0"/>
              <a:t>O seminário de formação tem um objetivo em si: melhorar a experiência em campanhas online das OSC ativas na área da luta contra o extremismo violento.</a:t>
            </a:r>
          </a:p>
          <a:p>
            <a:r>
              <a:rPr lang="pt-PT" dirty="0" smtClean="0"/>
              <a:t> </a:t>
            </a:r>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a:t>
            </a:fld>
            <a:endParaRPr lang="pt-PT"/>
          </a:p>
        </p:txBody>
      </p:sp>
    </p:spTree>
    <p:extLst>
      <p:ext uri="{BB962C8B-B14F-4D97-AF65-F5344CB8AC3E}">
        <p14:creationId xmlns:p14="http://schemas.microsoft.com/office/powerpoint/2010/main" val="1394613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000" b="1" i="0" u="none" strike="noStrike" kern="1200" baseline="0" dirty="0" smtClean="0">
                <a:solidFill>
                  <a:schemeClr val="tx1"/>
                </a:solidFill>
                <a:latin typeface="+mn-lt"/>
              </a:rPr>
              <a:t>Abdullah-X: Cinco considerações para um muçulmano na Síria </a:t>
            </a:r>
          </a:p>
          <a:p>
            <a:endParaRPr lang="pt-PT" sz="1000" dirty="0" smtClean="0"/>
          </a:p>
          <a:p>
            <a:r>
              <a:rPr lang="pt-PT" sz="1000" dirty="0" smtClean="0"/>
              <a:t>Exemplo de uma contranarrativa: razões para não ir para a Síria. </a:t>
            </a:r>
          </a:p>
          <a:p>
            <a:r>
              <a:rPr lang="pt-PT" sz="1000" kern="1200" dirty="0" smtClean="0">
                <a:solidFill>
                  <a:schemeClr val="tx1"/>
                </a:solidFill>
                <a:effectLst/>
                <a:latin typeface="+mn-lt"/>
              </a:rPr>
              <a:t>  </a:t>
            </a:r>
          </a:p>
          <a:p>
            <a:r>
              <a:rPr lang="pt-PT" sz="1000" u="sng" kern="1200" dirty="0" smtClean="0">
                <a:solidFill>
                  <a:schemeClr val="tx1"/>
                </a:solidFill>
                <a:effectLst/>
                <a:latin typeface="+mn-lt"/>
                <a:hlinkClick r:id="rId3"/>
              </a:rPr>
              <a:t>https://www.YouTube.com/watch?v=tKKbydB4scA</a:t>
            </a:r>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43</a:t>
            </a:fld>
            <a:endParaRPr lang="pt-PT"/>
          </a:p>
        </p:txBody>
      </p:sp>
    </p:spTree>
    <p:extLst>
      <p:ext uri="{BB962C8B-B14F-4D97-AF65-F5344CB8AC3E}">
        <p14:creationId xmlns:p14="http://schemas.microsoft.com/office/powerpoint/2010/main" val="2510052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000" b="1" i="0" u="sng" strike="noStrike" baseline="0" dirty="0" smtClean="0"/>
              <a:t>Exemplo de uma campanha de contranarrativa na Finlândia </a:t>
            </a:r>
          </a:p>
          <a:p>
            <a:endParaRPr lang="pt-PT" sz="1000" u="sng" kern="1200" dirty="0" smtClean="0">
              <a:solidFill>
                <a:schemeClr val="tx1"/>
              </a:solidFill>
              <a:effectLst/>
              <a:latin typeface="+mn-lt"/>
              <a:ea typeface="+mn-ea"/>
              <a:cs typeface="+mn-cs"/>
            </a:endParaRPr>
          </a:p>
          <a:p>
            <a:r>
              <a:rPr lang="pt-PT" sz="1000" u="sng" kern="1200" dirty="0" smtClean="0">
                <a:solidFill>
                  <a:schemeClr val="tx1"/>
                </a:solidFill>
                <a:effectLst/>
                <a:latin typeface="+mn-lt"/>
                <a:hlinkClick r:id="rId3"/>
              </a:rPr>
              <a:t>https://www.tekojakampanja.fi/en/</a:t>
            </a:r>
            <a:endParaRPr lang="pt-PT" sz="1000" u="sng" kern="1200" dirty="0" smtClean="0">
              <a:solidFill>
                <a:schemeClr val="tx1"/>
              </a:solidFill>
              <a:effectLst/>
              <a:latin typeface="+mn-lt"/>
              <a:ea typeface="+mn-ea"/>
              <a:cs typeface="+mn-cs"/>
            </a:endParaRPr>
          </a:p>
          <a:p>
            <a:endParaRPr lang="pt-PT" sz="10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PT" sz="1000" b="0" i="0" u="none" strike="noStrike" baseline="0" dirty="0" smtClean="0"/>
              <a:t>O tema da Campanha de Ação de 2015 da Finn Church Aid foi a juventude e a radicalização violenta. O objetivo da campanha era aumentar a compreensão dos fatores que levam as pessoas a juntarem-se a grupos extremistas violentos e apresentar métodos práticos para prevenir a radicalização violenta tanto na Finlândia como em áreas de conflito </a:t>
            </a:r>
          </a:p>
          <a:p>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44</a:t>
            </a:fld>
            <a:endParaRPr lang="pt-PT"/>
          </a:p>
        </p:txBody>
      </p:sp>
    </p:spTree>
    <p:extLst>
      <p:ext uri="{BB962C8B-B14F-4D97-AF65-F5344CB8AC3E}">
        <p14:creationId xmlns:p14="http://schemas.microsoft.com/office/powerpoint/2010/main" val="3785387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b="1" u="sng" dirty="0" smtClean="0"/>
              <a:t>Exemplo de uma campanha de narrativa alternativa pela Igreja da Finlândia: o futebol une.</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0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PT" sz="1000" u="sng" kern="1200" dirty="0" smtClean="0">
                <a:solidFill>
                  <a:schemeClr val="tx1"/>
                </a:solidFill>
                <a:effectLst/>
                <a:latin typeface="+mn-lt"/>
                <a:hlinkClick r:id="rId3"/>
              </a:rPr>
              <a:t>https://www.peaceunited.fi/en/</a:t>
            </a:r>
            <a:endParaRPr lang="pt-PT" sz="10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PT" sz="1000" u="sng" kern="1200" dirty="0" smtClean="0">
              <a:solidFill>
                <a:schemeClr val="tx1"/>
              </a:solidFill>
              <a:effectLst/>
              <a:latin typeface="+mn-lt"/>
              <a:ea typeface="+mn-ea"/>
              <a:cs typeface="+mn-cs"/>
            </a:endParaRPr>
          </a:p>
          <a:p>
            <a:r>
              <a:rPr lang="pt-PT" sz="1000" kern="1200" dirty="0" smtClean="0">
                <a:solidFill>
                  <a:schemeClr val="tx1"/>
                </a:solidFill>
                <a:effectLst/>
                <a:latin typeface="+mn-lt"/>
              </a:rPr>
              <a:t>A campanha de futebol Peace United tem elementos online e offline:  Vídeos, jogos de tabuleiro, testes e questionários, etc. </a:t>
            </a:r>
            <a:endParaRPr lang="pt-PT" sz="1000" kern="1200" dirty="0" smtClean="0">
              <a:solidFill>
                <a:schemeClr val="tx1"/>
              </a:solidFill>
              <a:effectLst/>
              <a:latin typeface="+mn-lt"/>
              <a:ea typeface="+mn-ea"/>
              <a:cs typeface="+mn-cs"/>
            </a:endParaRPr>
          </a:p>
          <a:p>
            <a:r>
              <a:rPr lang="pt-PT" sz="1000" kern="1200" dirty="0" smtClean="0">
                <a:solidFill>
                  <a:schemeClr val="tx1"/>
                </a:solidFill>
                <a:effectLst/>
                <a:latin typeface="+mn-lt"/>
              </a:rPr>
              <a:t>As publicações podem ser encontradas aqui:  </a:t>
            </a:r>
            <a:r>
              <a:rPr lang="pt-PT" sz="1000" u="sng" kern="1200" dirty="0" smtClean="0">
                <a:solidFill>
                  <a:schemeClr val="tx1"/>
                </a:solidFill>
                <a:effectLst/>
                <a:latin typeface="+mn-lt"/>
                <a:hlinkClick r:id="rId4"/>
              </a:rPr>
              <a:t>https://www.peacemakersnetwork.org/our-work/thematic-expertise/</a:t>
            </a:r>
            <a:r>
              <a:rPr lang="pt-PT" dirty="0" smtClean="0"/>
              <a:t> </a:t>
            </a:r>
            <a:endParaRPr lang="pt-PT"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45</a:t>
            </a:fld>
            <a:endParaRPr lang="pt-PT"/>
          </a:p>
        </p:txBody>
      </p:sp>
    </p:spTree>
    <p:extLst>
      <p:ext uri="{BB962C8B-B14F-4D97-AF65-F5344CB8AC3E}">
        <p14:creationId xmlns:p14="http://schemas.microsoft.com/office/powerpoint/2010/main" val="1260293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46</a:t>
            </a:fld>
            <a:endParaRPr lang="pt-PT"/>
          </a:p>
        </p:txBody>
      </p:sp>
    </p:spTree>
    <p:extLst>
      <p:ext uri="{BB962C8B-B14F-4D97-AF65-F5344CB8AC3E}">
        <p14:creationId xmlns:p14="http://schemas.microsoft.com/office/powerpoint/2010/main" val="1907221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47</a:t>
            </a:fld>
            <a:endParaRPr lang="pt-PT"/>
          </a:p>
        </p:txBody>
      </p:sp>
    </p:spTree>
    <p:extLst>
      <p:ext uri="{BB962C8B-B14F-4D97-AF65-F5344CB8AC3E}">
        <p14:creationId xmlns:p14="http://schemas.microsoft.com/office/powerpoint/2010/main" val="2965578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b="1" dirty="0" smtClean="0"/>
              <a:t>Exemplo de um mensageiro credível:</a:t>
            </a:r>
          </a:p>
          <a:p>
            <a:r>
              <a:rPr lang="pt-PT" sz="1000" dirty="0" smtClean="0"/>
              <a:t>No YouTube, pode encontrar muitos vídeos "Como fazer" com conselhos de mulheres negras sobre como arranjar o cabelo. Incluindo, p. ex., como aplicar extensões em cabelos naturais, como fazer caracóis no cabelo étnico ou como personalizar perucas. Esses vídeos são colocados no YouTube por mulheres que notaram que esses tipos de programas de beleza não eram transmitidos pela televisão regular. O interesse das mulheres negras em dicas de beleza foi ignorado.</a:t>
            </a:r>
          </a:p>
          <a:p>
            <a:r>
              <a:rPr lang="pt-PT" sz="1000" baseline="0" dirty="0" smtClean="0"/>
              <a:t>Portanto, as pessoas do "público-alvo" começaram a fazer este tipo de tutorial por si próprias. Isso torna-as muito credíveis. </a:t>
            </a:r>
            <a:endParaRPr lang="pt-PT" sz="1000" dirty="0" smtClean="0"/>
          </a:p>
          <a:p>
            <a:endParaRPr lang="pt-PT" sz="1000" dirty="0" smtClean="0"/>
          </a:p>
          <a:p>
            <a:r>
              <a:rPr lang="pt-PT" sz="1000" dirty="0" smtClean="0"/>
              <a:t>https://youtu.be/HbFgSQLO04E</a:t>
            </a:r>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48</a:t>
            </a:fld>
            <a:endParaRPr lang="pt-PT"/>
          </a:p>
        </p:txBody>
      </p:sp>
    </p:spTree>
    <p:extLst>
      <p:ext uri="{BB962C8B-B14F-4D97-AF65-F5344CB8AC3E}">
        <p14:creationId xmlns:p14="http://schemas.microsoft.com/office/powerpoint/2010/main" val="6399746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b="1" u="sng" dirty="0" smtClean="0"/>
              <a:t>Exemplo de uma voz credível</a:t>
            </a:r>
          </a:p>
          <a:p>
            <a:pPr marL="0" marR="0" indent="0" algn="l" defTabSz="914400" rtl="0" eaLnBrk="1" fontAlgn="auto" latinLnBrk="0" hangingPunct="1">
              <a:lnSpc>
                <a:spcPct val="100000"/>
              </a:lnSpc>
              <a:spcBef>
                <a:spcPts val="0"/>
              </a:spcBef>
              <a:spcAft>
                <a:spcPts val="0"/>
              </a:spcAft>
              <a:buClrTx/>
              <a:buSzTx/>
              <a:buFontTx/>
              <a:buNone/>
              <a:tabLst/>
              <a:defRPr/>
            </a:pPr>
            <a:r>
              <a:rPr lang="pt-PT" sz="1000" kern="1200" dirty="0" smtClean="0">
                <a:solidFill>
                  <a:schemeClr val="tx1"/>
                </a:solidFill>
                <a:effectLst/>
                <a:latin typeface="+mn-lt"/>
              </a:rPr>
              <a:t>Humza</a:t>
            </a:r>
            <a:r>
              <a:rPr lang="pt-PT" dirty="0" smtClean="0"/>
              <a:t> </a:t>
            </a:r>
            <a:r>
              <a:rPr lang="pt-PT" sz="1000" kern="1200" dirty="0" smtClean="0">
                <a:solidFill>
                  <a:schemeClr val="tx1"/>
                </a:solidFill>
                <a:effectLst/>
                <a:latin typeface="+mn-lt"/>
              </a:rPr>
              <a:t>Arshad: </a:t>
            </a:r>
            <a:r>
              <a:rPr lang="pt-PT" sz="1000" b="0" i="0" u="none" strike="noStrike" baseline="0" dirty="0" smtClean="0"/>
              <a:t>Badmans World 14 | New Scotland Yard | Humza Productions</a:t>
            </a:r>
            <a:endParaRPr lang="pt-PT" sz="1000" kern="1200" dirty="0" smtClean="0">
              <a:solidFill>
                <a:schemeClr val="tx1"/>
              </a:solidFill>
              <a:effectLst/>
              <a:latin typeface="+mn-lt"/>
              <a:ea typeface="+mn-ea"/>
              <a:cs typeface="+mn-cs"/>
            </a:endParaRPr>
          </a:p>
          <a:p>
            <a:r>
              <a:rPr lang="pt-PT" sz="1000" dirty="0" smtClean="0"/>
              <a:t>https://www.YouTube.com/watch?v=Q-7ACpHnLfk</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000" b="0" i="0" u="none" strike="noStrike" baseline="0" dirty="0" smtClean="0"/>
          </a:p>
          <a:p>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49</a:t>
            </a:fld>
            <a:endParaRPr lang="pt-PT"/>
          </a:p>
        </p:txBody>
      </p:sp>
    </p:spTree>
    <p:extLst>
      <p:ext uri="{BB962C8B-B14F-4D97-AF65-F5344CB8AC3E}">
        <p14:creationId xmlns:p14="http://schemas.microsoft.com/office/powerpoint/2010/main" val="6795425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200" b="1" i="0" u="none" strike="noStrike" kern="1200" baseline="0" dirty="0" smtClean="0">
                <a:solidFill>
                  <a:schemeClr val="tx1"/>
                </a:solidFill>
                <a:latin typeface="+mn-lt"/>
              </a:rPr>
              <a:t>Mohamed El Bachiri</a:t>
            </a:r>
            <a:r>
              <a:rPr lang="pt-PT" dirty="0" smtClean="0"/>
              <a:t> </a:t>
            </a:r>
          </a:p>
          <a:p>
            <a:r>
              <a:rPr lang="pt-PT" sz="1200" kern="1200" dirty="0" smtClean="0">
                <a:solidFill>
                  <a:schemeClr val="tx1"/>
                </a:solidFill>
                <a:effectLst/>
                <a:latin typeface="+mn-lt"/>
              </a:rPr>
              <a:t>Jihad do amor </a:t>
            </a:r>
            <a:r>
              <a:rPr lang="pt-PT" sz="1200" kern="1200" dirty="0" smtClean="0">
                <a:solidFill>
                  <a:schemeClr val="tx1"/>
                </a:solidFill>
                <a:latin typeface="+mn-lt"/>
                <a:ea typeface="+mn-ea"/>
                <a:cs typeface="+mn-cs"/>
              </a:rPr>
              <a:t>‒</a:t>
            </a:r>
            <a:r>
              <a:rPr lang="pt-PT" sz="1200" kern="1200" dirty="0" smtClean="0">
                <a:solidFill>
                  <a:schemeClr val="tx1"/>
                </a:solidFill>
                <a:effectLst/>
                <a:latin typeface="+mn-lt"/>
              </a:rPr>
              <a:t> também um livro</a:t>
            </a:r>
            <a:endParaRPr lang="pt-PT" sz="1200" kern="1200" dirty="0" smtClean="0">
              <a:solidFill>
                <a:schemeClr val="tx1"/>
              </a:solidFill>
              <a:effectLst/>
              <a:latin typeface="+mn-lt"/>
              <a:ea typeface="+mn-ea"/>
              <a:cs typeface="+mn-cs"/>
            </a:endParaRPr>
          </a:p>
          <a:p>
            <a:r>
              <a:rPr lang="pt-PT" sz="1200" u="sng" kern="1200" dirty="0" smtClean="0">
                <a:solidFill>
                  <a:schemeClr val="tx1"/>
                </a:solidFill>
                <a:effectLst/>
                <a:latin typeface="+mn-lt"/>
                <a:hlinkClick r:id="rId3"/>
              </a:rPr>
              <a:t>https://t.co/KIn4Wv78ZI</a:t>
            </a:r>
            <a:endParaRPr lang="pt-PT" sz="1200" kern="1200" dirty="0" smtClean="0">
              <a:solidFill>
                <a:schemeClr val="tx1"/>
              </a:solidFill>
              <a:effectLst/>
              <a:latin typeface="+mn-lt"/>
              <a:ea typeface="+mn-ea"/>
              <a:cs typeface="+mn-cs"/>
            </a:endParaRPr>
          </a:p>
          <a:p>
            <a:r>
              <a:rPr lang="pt-PT" sz="1200" kern="1200" dirty="0" smtClean="0">
                <a:solidFill>
                  <a:schemeClr val="tx1"/>
                </a:solidFill>
                <a:effectLst/>
                <a:latin typeface="+mn-lt"/>
              </a:rPr>
              <a:t> </a:t>
            </a:r>
          </a:p>
          <a:p>
            <a:endParaRPr lang="pt-PT"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50</a:t>
            </a:fld>
            <a:endParaRPr lang="pt-PT"/>
          </a:p>
        </p:txBody>
      </p:sp>
    </p:spTree>
    <p:extLst>
      <p:ext uri="{BB962C8B-B14F-4D97-AF65-F5344CB8AC3E}">
        <p14:creationId xmlns:p14="http://schemas.microsoft.com/office/powerpoint/2010/main" val="2236045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u="sng" dirty="0" smtClean="0"/>
              <a:t>Note to trainer</a:t>
            </a:r>
          </a:p>
          <a:p>
            <a:r>
              <a:rPr lang="pt-PT" sz="1000" u="sng" dirty="0" smtClean="0"/>
              <a:t>Messenger can be a person or a credible voice in another way e.g. tv or radio station or website</a:t>
            </a:r>
          </a:p>
          <a:p>
            <a:r>
              <a:rPr lang="pt-PT" sz="1000" u="sng" dirty="0" smtClean="0"/>
              <a:t>Important is that the messenger and his/her message “fit”. A scientist or politician can be a credible voice when we are talking about scientific facts or political discourse.</a:t>
            </a:r>
          </a:p>
          <a:p>
            <a:endParaRPr lang="pt-PT" sz="1000" dirty="0" smtClean="0"/>
          </a:p>
          <a:p>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51</a:t>
            </a:fld>
            <a:endParaRPr lang="pt-PT"/>
          </a:p>
        </p:txBody>
      </p:sp>
    </p:spTree>
    <p:extLst>
      <p:ext uri="{BB962C8B-B14F-4D97-AF65-F5344CB8AC3E}">
        <p14:creationId xmlns:p14="http://schemas.microsoft.com/office/powerpoint/2010/main" val="3309003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pt-PT" b="1" dirty="0" smtClean="0"/>
              <a:t>Exercício:</a:t>
            </a:r>
            <a:r>
              <a:rPr lang="pt-PT" dirty="0" smtClean="0"/>
              <a:t> </a:t>
            </a:r>
            <a:r>
              <a:rPr lang="pt-PT" b="1" dirty="0" smtClean="0"/>
              <a:t>Reflexão em pares</a:t>
            </a:r>
          </a:p>
          <a:p>
            <a:pPr marL="0" indent="0" algn="l">
              <a:buNone/>
            </a:pPr>
            <a:r>
              <a:rPr lang="pt-PT" sz="1000" dirty="0" smtClean="0"/>
              <a:t>Quem são os mensageiros da </a:t>
            </a:r>
            <a:r>
              <a:rPr lang="pt-PT" sz="1000" b="1" i="1" dirty="0" smtClean="0"/>
              <a:t>sua</a:t>
            </a:r>
            <a:r>
              <a:rPr lang="pt-PT" sz="1000" dirty="0" smtClean="0"/>
              <a:t> narrativa?</a:t>
            </a:r>
          </a:p>
          <a:p>
            <a:pPr marL="0" indent="0" algn="l">
              <a:buNone/>
            </a:pPr>
            <a:r>
              <a:rPr lang="pt-PT" sz="1000" dirty="0" smtClean="0"/>
              <a:t>Como se relacionam com o seu público-alvo?</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PT" sz="1000" dirty="0" smtClean="0"/>
              <a:t>Distribua o papel de desenho com a imagem do mensageiro.</a:t>
            </a:r>
          </a:p>
          <a:p>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52</a:t>
            </a:fld>
            <a:endParaRPr lang="pt-PT"/>
          </a:p>
        </p:txBody>
      </p:sp>
    </p:spTree>
    <p:extLst>
      <p:ext uri="{BB962C8B-B14F-4D97-AF65-F5344CB8AC3E}">
        <p14:creationId xmlns:p14="http://schemas.microsoft.com/office/powerpoint/2010/main" val="580549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u="sng" kern="1200" dirty="0" smtClean="0">
                <a:solidFill>
                  <a:srgbClr val="FF0000"/>
                </a:solidFill>
                <a:effectLst/>
                <a:latin typeface="+mn-lt"/>
              </a:rPr>
              <a:t>10</a:t>
            </a:r>
          </a:p>
          <a:p>
            <a:r>
              <a:rPr lang="pt-PT" sz="1000" u="sng" kern="1200" dirty="0" smtClean="0">
                <a:solidFill>
                  <a:srgbClr val="FF0000"/>
                </a:solidFill>
                <a:effectLst/>
                <a:latin typeface="+mn-lt"/>
              </a:rPr>
              <a:t>Introduction of participants to each other</a:t>
            </a:r>
            <a:endParaRPr lang="pt-PT" sz="1000" u="sng" kern="1200" dirty="0" smtClean="0">
              <a:solidFill>
                <a:srgbClr val="FF0000"/>
              </a:solidFill>
              <a:effectLst/>
              <a:latin typeface="+mn-lt"/>
              <a:ea typeface="+mn-ea"/>
              <a:cs typeface="+mn-cs"/>
            </a:endParaRPr>
          </a:p>
          <a:p>
            <a:r>
              <a:rPr lang="pt-PT" sz="1000" u="sng" kern="1200" dirty="0" smtClean="0">
                <a:solidFill>
                  <a:srgbClr val="FF0000"/>
                </a:solidFill>
                <a:effectLst/>
                <a:latin typeface="+mn-lt"/>
              </a:rPr>
              <a:t>Note. Questions are the same as those in the registration form</a:t>
            </a:r>
            <a:endParaRPr lang="pt-PT" sz="1000" u="sng" kern="1200" dirty="0" smtClean="0">
              <a:solidFill>
                <a:srgbClr val="FF0000"/>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a:t>
            </a:fld>
            <a:endParaRPr lang="pt-PT"/>
          </a:p>
        </p:txBody>
      </p:sp>
    </p:spTree>
    <p:extLst>
      <p:ext uri="{BB962C8B-B14F-4D97-AF65-F5344CB8AC3E}">
        <p14:creationId xmlns:p14="http://schemas.microsoft.com/office/powerpoint/2010/main" val="311482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t-PT" sz="1000" u="sng" baseline="0" dirty="0" smtClean="0"/>
              <a:t>Explanation: this slide introduces the next slides where we will explain the use of campaigning templates</a:t>
            </a:r>
          </a:p>
          <a:p>
            <a:pPr marL="171450" indent="-171450">
              <a:buFont typeface="Arial" panose="020B0604020202020204" pitchFamily="34" charset="0"/>
              <a:buChar char="•"/>
            </a:pPr>
            <a:r>
              <a:rPr lang="pt-PT" sz="1000" u="sng" baseline="0" dirty="0" smtClean="0"/>
              <a:t>Now you know how to define your goal, your target audience and your message, we have the first building bricks that we can use to build a Campaigning Plan.</a:t>
            </a:r>
          </a:p>
          <a:p>
            <a:pPr marL="171450" indent="-171450">
              <a:buFont typeface="Arial" panose="020B0604020202020204" pitchFamily="34" charset="0"/>
              <a:buChar char="•"/>
            </a:pPr>
            <a:endParaRPr lang="pt-PT" sz="1000" u="sng" baseline="0" dirty="0" smtClean="0"/>
          </a:p>
          <a:p>
            <a:pPr marL="171450" indent="-171450">
              <a:buFont typeface="Arial" panose="020B0604020202020204" pitchFamily="34" charset="0"/>
              <a:buChar char="•"/>
            </a:pPr>
            <a:r>
              <a:rPr lang="pt-PT" sz="1000" u="sng" dirty="0" smtClean="0"/>
              <a:t>Introduction to the three templates by EFD.</a:t>
            </a:r>
          </a:p>
          <a:p>
            <a:pPr marL="171450" indent="-171450">
              <a:buFont typeface="Arial" panose="020B0604020202020204" pitchFamily="34" charset="0"/>
              <a:buChar char="•"/>
            </a:pPr>
            <a:r>
              <a:rPr lang="pt-PT" sz="1000" u="sng" baseline="0" dirty="0" smtClean="0"/>
              <a:t>These are simple instruments for NGOs/CSOs willing to start a C/A Campaign.</a:t>
            </a:r>
          </a:p>
          <a:p>
            <a:pPr marL="171450" indent="-171450">
              <a:buFont typeface="Arial" panose="020B0604020202020204" pitchFamily="34" charset="0"/>
              <a:buChar char="•"/>
            </a:pPr>
            <a:r>
              <a:rPr lang="pt-PT" sz="1000" u="sng" baseline="0" dirty="0" smtClean="0"/>
              <a:t>Including </a:t>
            </a:r>
            <a:r>
              <a:rPr lang="pt-PT" sz="1000" u="sng" dirty="0" smtClean="0"/>
              <a:t>Practical campaign tips and steps for NGOs as well as hands-on tips for NGOs with limited resources and little experience in the field of communication.</a:t>
            </a:r>
          </a:p>
          <a:p>
            <a:pPr marL="171450" indent="-171450">
              <a:buFont typeface="Arial" panose="020B0604020202020204" pitchFamily="34" charset="0"/>
              <a:buChar char="•"/>
            </a:pPr>
            <a:r>
              <a:rPr lang="pt-PT" sz="1000" u="sng" dirty="0" smtClean="0"/>
              <a:t>Material</a:t>
            </a:r>
            <a:r>
              <a:rPr lang="pt-PT" sz="1000" dirty="0" smtClean="0"/>
              <a:t> </a:t>
            </a:r>
            <a:r>
              <a:rPr lang="pt-PT" sz="1000" u="sng" dirty="0" smtClean="0"/>
              <a:t>includes references to existing more in-depth learning material/handbooks</a:t>
            </a:r>
            <a:endParaRPr lang="pt-PT" sz="1000" u="sng"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53</a:t>
            </a:fld>
            <a:endParaRPr lang="pt-PT"/>
          </a:p>
        </p:txBody>
      </p:sp>
    </p:spTree>
    <p:extLst>
      <p:ext uri="{BB962C8B-B14F-4D97-AF65-F5344CB8AC3E}">
        <p14:creationId xmlns:p14="http://schemas.microsoft.com/office/powerpoint/2010/main" val="3483811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t-PT" sz="1000" b="0" i="0" dirty="0" smtClean="0"/>
              <a:t>Introdução ao documento “3 Campanhas - qual é a melhor para si?”</a:t>
            </a:r>
          </a:p>
          <a:p>
            <a:pPr marL="171450" indent="-171450">
              <a:buFont typeface="Arial" panose="020B0604020202020204" pitchFamily="34" charset="0"/>
              <a:buChar char="•"/>
            </a:pPr>
            <a:r>
              <a:rPr lang="pt-PT" sz="1000" b="0" i="0" baseline="0" dirty="0" smtClean="0"/>
              <a:t>Este documento oferece um modelo em três fases para uma campanha de contranarrativa e narrativa alternativa bem-sucedida.</a:t>
            </a:r>
          </a:p>
          <a:p>
            <a:pPr marL="171450" indent="-171450">
              <a:buFont typeface="Arial" panose="020B0604020202020204" pitchFamily="34" charset="0"/>
              <a:buChar char="•"/>
            </a:pPr>
            <a:r>
              <a:rPr lang="pt-PT" sz="1000" b="0" i="0" baseline="0" dirty="0" smtClean="0"/>
              <a:t>O documento foi preparado pela Fundação Europeia para a Democracia, com base na experiência na condução de campanhas</a:t>
            </a:r>
          </a:p>
          <a:p>
            <a:pPr marL="171450" indent="-171450">
              <a:buFont typeface="Arial" panose="020B0604020202020204" pitchFamily="34" charset="0"/>
              <a:buChar char="•"/>
            </a:pPr>
            <a:r>
              <a:rPr lang="pt-PT" sz="1000" b="0" i="0" baseline="0" dirty="0" smtClean="0"/>
              <a:t>As três fases cobrem, em suma, 12 passos. Seguir estes passos é a preparação ideal para a sua própria campanha.</a:t>
            </a:r>
          </a:p>
          <a:p>
            <a:pPr marL="0" indent="0">
              <a:buFont typeface="Arial" panose="020B0604020202020204" pitchFamily="34" charset="0"/>
              <a:buNone/>
            </a:pPr>
            <a:endParaRPr lang="pt-PT" sz="1000" b="0" i="0" baseline="0" dirty="0" smtClean="0"/>
          </a:p>
          <a:p>
            <a:pPr marL="0" indent="0">
              <a:buFont typeface="Arial" panose="020B0604020202020204" pitchFamily="34" charset="0"/>
              <a:buNone/>
            </a:pPr>
            <a:r>
              <a:rPr lang="pt-PT" sz="1000" b="1" i="0" baseline="0" dirty="0" smtClean="0"/>
              <a:t>Visibilidade</a:t>
            </a:r>
          </a:p>
          <a:p>
            <a:pPr marL="228600" lvl="0" indent="-228600">
              <a:buFont typeface="+mj-lt"/>
              <a:buAutoNum type="arabicPeriod"/>
            </a:pPr>
            <a:r>
              <a:rPr lang="pt-PT" sz="1000" b="0" i="0" kern="1200" dirty="0" smtClean="0">
                <a:solidFill>
                  <a:schemeClr val="tx1"/>
                </a:solidFill>
                <a:effectLst/>
                <a:latin typeface="+mn-lt"/>
              </a:rPr>
              <a:t>Defina o seu objetivo: que seja claro, realista e mensurável. </a:t>
            </a:r>
            <a:endParaRPr lang="pt-PT" sz="1000" b="0" i="0" kern="1200" dirty="0" smtClean="0">
              <a:solidFill>
                <a:schemeClr val="tx1"/>
              </a:solidFill>
              <a:effectLst/>
              <a:latin typeface="+mn-lt"/>
              <a:ea typeface="+mn-ea"/>
              <a:cs typeface="+mn-cs"/>
            </a:endParaRPr>
          </a:p>
          <a:p>
            <a:pPr marL="228600" lvl="0" indent="-228600">
              <a:buFont typeface="+mj-lt"/>
              <a:buAutoNum type="arabicPeriod"/>
            </a:pPr>
            <a:r>
              <a:rPr lang="pt-PT" sz="1000" b="0" i="0" kern="1200" dirty="0" smtClean="0">
                <a:solidFill>
                  <a:schemeClr val="tx1"/>
                </a:solidFill>
                <a:effectLst/>
                <a:latin typeface="+mn-lt"/>
              </a:rPr>
              <a:t>Conheça o seu público: invista tempo em encontrar e compreender o seu público.</a:t>
            </a:r>
            <a:endParaRPr lang="pt-PT" sz="1000" b="0" i="0" kern="1200" dirty="0" smtClean="0">
              <a:solidFill>
                <a:schemeClr val="tx1"/>
              </a:solidFill>
              <a:effectLst/>
              <a:latin typeface="+mn-lt"/>
              <a:ea typeface="+mn-ea"/>
              <a:cs typeface="+mn-cs"/>
            </a:endParaRPr>
          </a:p>
          <a:p>
            <a:pPr marL="228600" lvl="0" indent="-228600">
              <a:buFont typeface="+mj-lt"/>
              <a:buAutoNum type="arabicPeriod"/>
            </a:pPr>
            <a:r>
              <a:rPr lang="pt-PT" sz="1000" b="0" i="0" kern="1200" dirty="0" smtClean="0">
                <a:solidFill>
                  <a:schemeClr val="tx1"/>
                </a:solidFill>
                <a:effectLst/>
                <a:latin typeface="+mn-lt"/>
              </a:rPr>
              <a:t>Escolha um público-alvo: estreite o seu público-alvo o mais possível.</a:t>
            </a:r>
            <a:endParaRPr lang="pt-PT" sz="1000" b="0" i="0" kern="1200" dirty="0" smtClean="0">
              <a:solidFill>
                <a:schemeClr val="tx1"/>
              </a:solidFill>
              <a:effectLst/>
              <a:latin typeface="+mn-lt"/>
              <a:ea typeface="+mn-ea"/>
              <a:cs typeface="+mn-cs"/>
            </a:endParaRPr>
          </a:p>
          <a:p>
            <a:pPr marL="228600" lvl="0" indent="-228600">
              <a:buFont typeface="+mj-lt"/>
              <a:buAutoNum type="arabicPeriod"/>
            </a:pPr>
            <a:r>
              <a:rPr lang="pt-PT" sz="1000" b="0" i="0" kern="1200" dirty="0" smtClean="0">
                <a:solidFill>
                  <a:schemeClr val="tx1"/>
                </a:solidFill>
                <a:effectLst/>
                <a:latin typeface="+mn-lt"/>
              </a:rPr>
              <a:t>Monitorize e avalie: configure métricas e ferramentas das redes sociais </a:t>
            </a:r>
            <a:endParaRPr lang="pt-PT" sz="1000" b="0" i="0" kern="1200" dirty="0" smtClean="0">
              <a:solidFill>
                <a:schemeClr val="tx1"/>
              </a:solidFill>
              <a:effectLst/>
              <a:latin typeface="+mn-lt"/>
              <a:ea typeface="+mn-ea"/>
              <a:cs typeface="+mn-cs"/>
            </a:endParaRPr>
          </a:p>
          <a:p>
            <a:pPr marL="228600" lvl="0" indent="-228600">
              <a:buFont typeface="+mj-lt"/>
              <a:buAutoNum type="arabicPeriod"/>
            </a:pPr>
            <a:r>
              <a:rPr lang="pt-PT" sz="1000" b="0" i="0" kern="1200" dirty="0" smtClean="0">
                <a:solidFill>
                  <a:schemeClr val="tx1"/>
                </a:solidFill>
                <a:effectLst/>
                <a:latin typeface="+mn-lt"/>
              </a:rPr>
              <a:t>Escolha a sua rede social: utilize apenas a rede social que o seu público usa</a:t>
            </a:r>
            <a:endParaRPr lang="pt-PT" sz="1000" b="0" i="0" kern="1200" dirty="0" smtClean="0">
              <a:solidFill>
                <a:schemeClr val="tx1"/>
              </a:solidFill>
              <a:effectLst/>
              <a:latin typeface="+mn-lt"/>
              <a:ea typeface="+mn-ea"/>
              <a:cs typeface="+mn-cs"/>
            </a:endParaRPr>
          </a:p>
          <a:p>
            <a:pPr marL="228600" lvl="0" indent="-228600">
              <a:buFont typeface="+mj-lt"/>
              <a:buAutoNum type="arabicPeriod"/>
            </a:pPr>
            <a:r>
              <a:rPr lang="pt-PT" sz="1000" b="0" i="0" kern="1200" dirty="0" smtClean="0">
                <a:solidFill>
                  <a:schemeClr val="tx1"/>
                </a:solidFill>
                <a:effectLst/>
                <a:latin typeface="+mn-lt"/>
              </a:rPr>
              <a:t>Personalize a sua mensagem: desenvolva mensagens que interessem o seu público</a:t>
            </a:r>
            <a:endParaRPr lang="pt-PT" sz="1000" b="0" i="0" kern="1200" dirty="0" smtClean="0">
              <a:solidFill>
                <a:schemeClr val="tx1"/>
              </a:solidFill>
              <a:effectLst/>
              <a:latin typeface="+mn-lt"/>
              <a:ea typeface="+mn-ea"/>
              <a:cs typeface="+mn-cs"/>
            </a:endParaRPr>
          </a:p>
          <a:p>
            <a:pPr marL="228600" lvl="0" indent="-228600">
              <a:buFont typeface="+mj-lt"/>
              <a:buAutoNum type="arabicPeriod"/>
            </a:pPr>
            <a:r>
              <a:rPr lang="pt-PT" sz="1000" b="0" i="0" kern="1200" dirty="0" smtClean="0">
                <a:solidFill>
                  <a:schemeClr val="tx1"/>
                </a:solidFill>
                <a:effectLst/>
                <a:latin typeface="+mn-lt"/>
              </a:rPr>
              <a:t>Encontre um mensageiro: selecione um mensageiro credível</a:t>
            </a:r>
            <a:r>
              <a:rPr lang="pt-PT" dirty="0" smtClean="0"/>
              <a:t> </a:t>
            </a:r>
            <a:r>
              <a:rPr lang="pt-PT" sz="1000" b="0" i="0" kern="1200" dirty="0" smtClean="0">
                <a:solidFill>
                  <a:schemeClr val="tx1"/>
                </a:solidFill>
                <a:effectLst/>
                <a:latin typeface="+mn-lt"/>
              </a:rPr>
              <a:t>para o seu público</a:t>
            </a:r>
            <a:endParaRPr lang="pt-PT" sz="1000" b="0" i="0" kern="1200" dirty="0" smtClean="0">
              <a:solidFill>
                <a:schemeClr val="tx1"/>
              </a:solidFill>
              <a:effectLst/>
              <a:latin typeface="+mn-lt"/>
              <a:ea typeface="+mn-ea"/>
              <a:cs typeface="+mn-cs"/>
            </a:endParaRPr>
          </a:p>
          <a:p>
            <a:pPr marL="228600" lvl="0" indent="-228600">
              <a:buFont typeface="+mj-lt"/>
              <a:buAutoNum type="arabicPeriod"/>
            </a:pPr>
            <a:r>
              <a:rPr lang="pt-PT" sz="1000" b="0" i="0" kern="1200" dirty="0" smtClean="0">
                <a:solidFill>
                  <a:schemeClr val="tx1"/>
                </a:solidFill>
                <a:effectLst/>
                <a:latin typeface="+mn-lt"/>
              </a:rPr>
              <a:t>Mantenha-se seguro: prepare-se para abusos verbais e ameaças</a:t>
            </a:r>
            <a:r>
              <a:rPr dirty="0"/>
              <a:t/>
            </a:r>
            <a:br>
              <a:rPr dirty="0"/>
            </a:br>
            <a:r>
              <a:rPr dirty="0"/>
              <a:t/>
            </a:r>
            <a:br>
              <a:rPr dirty="0"/>
            </a:br>
            <a:r>
              <a:rPr lang="pt-PT" sz="1000" b="1" i="0" kern="1200" dirty="0" smtClean="0">
                <a:solidFill>
                  <a:schemeClr val="tx1"/>
                </a:solidFill>
                <a:effectLst/>
                <a:latin typeface="+mn-lt"/>
              </a:rPr>
              <a:t>Ação</a:t>
            </a:r>
            <a:endParaRPr lang="pt-PT" sz="1000" b="0" i="0" kern="1200" dirty="0" smtClean="0">
              <a:solidFill>
                <a:schemeClr val="tx1"/>
              </a:solidFill>
              <a:effectLst/>
              <a:latin typeface="+mn-lt"/>
              <a:ea typeface="+mn-ea"/>
              <a:cs typeface="+mn-cs"/>
            </a:endParaRPr>
          </a:p>
          <a:p>
            <a:pPr marL="228600" lvl="0" indent="-228600">
              <a:buFont typeface="+mj-lt"/>
              <a:buAutoNum type="arabicPeriod"/>
            </a:pPr>
            <a:r>
              <a:rPr lang="pt-PT" sz="1000" b="0" i="0" kern="1200" dirty="0" smtClean="0">
                <a:solidFill>
                  <a:schemeClr val="tx1"/>
                </a:solidFill>
                <a:effectLst/>
                <a:latin typeface="+mn-lt"/>
              </a:rPr>
              <a:t>Ouça as reações: está a chegar às pessoas certas?</a:t>
            </a:r>
            <a:endParaRPr lang="pt-PT" sz="1000" b="0" i="0" kern="1200" dirty="0" smtClean="0">
              <a:solidFill>
                <a:schemeClr val="tx1"/>
              </a:solidFill>
              <a:effectLst/>
              <a:latin typeface="+mn-lt"/>
              <a:ea typeface="+mn-ea"/>
              <a:cs typeface="+mn-cs"/>
            </a:endParaRPr>
          </a:p>
          <a:p>
            <a:pPr marL="228600" lvl="0" indent="-228600">
              <a:buFont typeface="+mj-lt"/>
              <a:buAutoNum type="arabicPeriod"/>
            </a:pPr>
            <a:r>
              <a:rPr lang="pt-PT" sz="1000" b="0" i="0" kern="1200" dirty="0" smtClean="0">
                <a:solidFill>
                  <a:schemeClr val="tx1"/>
                </a:solidFill>
                <a:effectLst/>
                <a:latin typeface="+mn-lt"/>
              </a:rPr>
              <a:t>Apelo à ação: o que o público deve fazer agora? Como pode ajudar?</a:t>
            </a:r>
            <a:r>
              <a:rPr dirty="0"/>
              <a:t/>
            </a:r>
            <a:br>
              <a:rPr dirty="0"/>
            </a:br>
            <a:r>
              <a:rPr dirty="0"/>
              <a:t/>
            </a:r>
            <a:br>
              <a:rPr dirty="0"/>
            </a:br>
            <a:r>
              <a:rPr lang="pt-PT" sz="1000" b="1" i="0" kern="1200" dirty="0" smtClean="0">
                <a:solidFill>
                  <a:schemeClr val="tx1"/>
                </a:solidFill>
                <a:effectLst/>
                <a:latin typeface="+mn-lt"/>
              </a:rPr>
              <a:t>Impacto</a:t>
            </a:r>
            <a:r>
              <a:rPr lang="en-US" dirty="0" smtClean="0"/>
              <a:t>	</a:t>
            </a:r>
            <a:endParaRPr lang="pt-PT" sz="1000" b="0" i="0" kern="1200" dirty="0" smtClean="0">
              <a:solidFill>
                <a:schemeClr val="tx1"/>
              </a:solidFill>
              <a:effectLst/>
              <a:latin typeface="+mn-lt"/>
              <a:ea typeface="+mn-ea"/>
              <a:cs typeface="+mn-cs"/>
            </a:endParaRPr>
          </a:p>
          <a:p>
            <a:pPr marL="228600" lvl="0" indent="-228600">
              <a:buFont typeface="+mj-lt"/>
              <a:buAutoNum type="arabicPeriod"/>
            </a:pPr>
            <a:r>
              <a:rPr lang="pt-PT" sz="1000" b="0" i="0" kern="1200" dirty="0" smtClean="0">
                <a:solidFill>
                  <a:schemeClr val="tx1"/>
                </a:solidFill>
                <a:effectLst/>
                <a:latin typeface="+mn-lt"/>
              </a:rPr>
              <a:t>Intervenção 1-para-1: envolver-se individualmente, ter uma conversa, fazê-los (re)pensar ou capacitá-los </a:t>
            </a:r>
            <a:endParaRPr lang="pt-PT" sz="1000" b="0" i="0" kern="1200" dirty="0" smtClean="0">
              <a:solidFill>
                <a:schemeClr val="tx1"/>
              </a:solidFill>
              <a:effectLst/>
              <a:latin typeface="+mn-lt"/>
              <a:ea typeface="+mn-ea"/>
              <a:cs typeface="+mn-cs"/>
            </a:endParaRPr>
          </a:p>
          <a:p>
            <a:pPr marL="228600" lvl="0" indent="-228600">
              <a:buFont typeface="+mj-lt"/>
              <a:buAutoNum type="arabicPeriod"/>
            </a:pPr>
            <a:r>
              <a:rPr lang="pt-PT" sz="1000" b="0" i="0" kern="1200" dirty="0" smtClean="0">
                <a:solidFill>
                  <a:schemeClr val="tx1"/>
                </a:solidFill>
                <a:effectLst/>
                <a:latin typeface="+mn-lt"/>
              </a:rPr>
              <a:t>Continue a aprender: invista numa avaliação aprofundada para estar ainda mais preparado na próxima vez</a:t>
            </a:r>
            <a:endParaRPr lang="pt-PT" sz="1000" b="0" i="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54</a:t>
            </a:fld>
            <a:endParaRPr lang="pt-PT"/>
          </a:p>
        </p:txBody>
      </p:sp>
    </p:spTree>
    <p:extLst>
      <p:ext uri="{BB962C8B-B14F-4D97-AF65-F5344CB8AC3E}">
        <p14:creationId xmlns:p14="http://schemas.microsoft.com/office/powerpoint/2010/main" val="20262933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55</a:t>
            </a:fld>
            <a:endParaRPr lang="pt-PT"/>
          </a:p>
        </p:txBody>
      </p:sp>
    </p:spTree>
    <p:extLst>
      <p:ext uri="{BB962C8B-B14F-4D97-AF65-F5344CB8AC3E}">
        <p14:creationId xmlns:p14="http://schemas.microsoft.com/office/powerpoint/2010/main" val="563425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56</a:t>
            </a:fld>
            <a:endParaRPr lang="pt-PT"/>
          </a:p>
        </p:txBody>
      </p:sp>
    </p:spTree>
    <p:extLst>
      <p:ext uri="{BB962C8B-B14F-4D97-AF65-F5344CB8AC3E}">
        <p14:creationId xmlns:p14="http://schemas.microsoft.com/office/powerpoint/2010/main" val="25993504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t-PT" sz="1000" dirty="0" smtClean="0"/>
              <a:t>Que aplicativos tem no seu telemóvel?  E que aplicativos estão no telemóvel dos seus filhos?</a:t>
            </a:r>
          </a:p>
          <a:p>
            <a:pPr marL="171450" indent="-171450">
              <a:buFont typeface="Arial" panose="020B0604020202020204" pitchFamily="34" charset="0"/>
              <a:buChar char="•"/>
            </a:pPr>
            <a:endParaRPr lang="pt-PT" sz="1000" dirty="0" smtClean="0"/>
          </a:p>
          <a:p>
            <a:pPr marL="171450" indent="-171450">
              <a:buFont typeface="Arial" panose="020B0604020202020204" pitchFamily="34" charset="0"/>
              <a:buChar char="•"/>
            </a:pPr>
            <a:r>
              <a:rPr lang="pt-PT" sz="1000" dirty="0" smtClean="0"/>
              <a:t>Intercâmbio de experiências.  Pode ser feito em pares, em pequenos grupos ou em plenário. </a:t>
            </a:r>
          </a:p>
          <a:p>
            <a:pPr marL="171450" indent="-171450">
              <a:buFont typeface="Arial" panose="020B0604020202020204" pitchFamily="34" charset="0"/>
              <a:buChar char="•"/>
            </a:pPr>
            <a:r>
              <a:rPr lang="pt-PT" sz="1000" baseline="0" dirty="0" smtClean="0"/>
              <a:t>Liste nomes de plataformas; divida em categorias: usadas por si, usadas pelo seu público-alvo.</a:t>
            </a:r>
          </a:p>
          <a:p>
            <a:pPr marL="171450" indent="-171450">
              <a:buFont typeface="Arial" panose="020B0604020202020204" pitchFamily="34" charset="0"/>
              <a:buChar char="•"/>
            </a:pPr>
            <a:r>
              <a:rPr lang="pt-PT" dirty="0" smtClean="0"/>
              <a:t>Faça uso da imagem na folha seguinte. </a:t>
            </a:r>
            <a:endParaRPr lang="pt-PT" sz="1000" dirty="0" smtClean="0"/>
          </a:p>
          <a:p>
            <a:pPr marL="171450" indent="-171450">
              <a:buFont typeface="Arial" panose="020B0604020202020204" pitchFamily="34" charset="0"/>
              <a:buChar char="•"/>
            </a:pPr>
            <a:r>
              <a:rPr lang="pt-PT" sz="1000" dirty="0" smtClean="0"/>
              <a:t>Discuta as diferenças entre a forma como os participantes fazem uso das redes sociais e a maneira como o seu público-alvo o faz.</a:t>
            </a:r>
          </a:p>
          <a:p>
            <a:pPr marL="171450" indent="-171450">
              <a:buFont typeface="Arial" panose="020B0604020202020204" pitchFamily="34" charset="0"/>
              <a:buChar char="•"/>
            </a:pPr>
            <a:r>
              <a:rPr lang="pt-PT" sz="1000" baseline="0" dirty="0" smtClean="0"/>
              <a:t>Reflita sobre o significado dessas diferenças em plenário.</a:t>
            </a:r>
          </a:p>
          <a:p>
            <a:pPr marL="171450" indent="-171450">
              <a:buFont typeface="Arial" panose="020B0604020202020204" pitchFamily="34" charset="0"/>
              <a:buChar char="•"/>
            </a:pPr>
            <a:r>
              <a:rPr lang="pt-PT" sz="1000" baseline="0" dirty="0" smtClean="0"/>
              <a:t>20 minutos</a:t>
            </a:r>
          </a:p>
          <a:p>
            <a:pPr marL="171450" indent="-171450">
              <a:buFont typeface="Arial" panose="020B0604020202020204" pitchFamily="34" charset="0"/>
              <a:buChar char="•"/>
            </a:pPr>
            <a:endParaRPr lang="pt-PT"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57</a:t>
            </a:fld>
            <a:endParaRPr lang="pt-PT"/>
          </a:p>
        </p:txBody>
      </p:sp>
    </p:spTree>
    <p:extLst>
      <p:ext uri="{BB962C8B-B14F-4D97-AF65-F5344CB8AC3E}">
        <p14:creationId xmlns:p14="http://schemas.microsoft.com/office/powerpoint/2010/main" val="3341087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pt-PT" sz="1000" dirty="0" smtClean="0"/>
              <a:t>Intercâmbio de experiências. Pode ser feito em pares, em pequenos grupos ou em plenário.</a:t>
            </a:r>
          </a:p>
          <a:p>
            <a:pPr marL="171450" indent="-171450">
              <a:buFont typeface="Arial" panose="020B0604020202020204" pitchFamily="34" charset="0"/>
              <a:buChar char="•"/>
            </a:pPr>
            <a:r>
              <a:rPr lang="pt-PT" sz="1000" baseline="0" dirty="0" smtClean="0"/>
              <a:t>Liste nomes de plataformas; divida em categorias: usadas por si, usadas pelo seu público-alvo.</a:t>
            </a:r>
          </a:p>
          <a:p>
            <a:pPr marL="171450" indent="-171450">
              <a:buFont typeface="Arial" panose="020B0604020202020204" pitchFamily="34" charset="0"/>
              <a:buChar char="•"/>
            </a:pPr>
            <a:r>
              <a:rPr lang="pt-PT" dirty="0" smtClean="0"/>
              <a:t>Faça uso da imagem na folha seguinte. </a:t>
            </a:r>
            <a:endParaRPr lang="pt-PT" sz="1000" dirty="0" smtClean="0"/>
          </a:p>
          <a:p>
            <a:pPr marL="171450" indent="-171450">
              <a:buFont typeface="Arial" panose="020B0604020202020204" pitchFamily="34" charset="0"/>
              <a:buChar char="•"/>
            </a:pPr>
            <a:r>
              <a:rPr lang="pt-PT" sz="1000" dirty="0" smtClean="0"/>
              <a:t>Discuta as diferenças entre a forma como os participantes fazem uso das redes sociais e a maneira como o seu público-alvo o faz.</a:t>
            </a:r>
          </a:p>
          <a:p>
            <a:pPr marL="171450" indent="-171450">
              <a:buFont typeface="Arial" panose="020B0604020202020204" pitchFamily="34" charset="0"/>
              <a:buChar char="•"/>
            </a:pPr>
            <a:r>
              <a:rPr lang="pt-PT" sz="1000" baseline="0" dirty="0" smtClean="0"/>
              <a:t>Reflita sobre o significado dessas diferenças.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58</a:t>
            </a:fld>
            <a:endParaRPr lang="pt-PT"/>
          </a:p>
        </p:txBody>
      </p:sp>
    </p:spTree>
    <p:extLst>
      <p:ext uri="{BB962C8B-B14F-4D97-AF65-F5344CB8AC3E}">
        <p14:creationId xmlns:p14="http://schemas.microsoft.com/office/powerpoint/2010/main" val="3341087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t-PT" sz="1000" b="1" u="sng" dirty="0" smtClean="0"/>
              <a:t>Mobilize a sua rede</a:t>
            </a:r>
          </a:p>
          <a:p>
            <a:pPr marL="171450" indent="-171450">
              <a:buFont typeface="Arial" panose="020B0604020202020204" pitchFamily="34" charset="0"/>
              <a:buChar char="•"/>
            </a:pPr>
            <a:r>
              <a:rPr lang="pt-PT" sz="1000" dirty="0" smtClean="0"/>
              <a:t>Os bloggers e vloggers vão criar link para os seus artigos</a:t>
            </a:r>
          </a:p>
          <a:p>
            <a:pPr marL="171450" indent="-171450">
              <a:buFont typeface="Arial" panose="020B0604020202020204" pitchFamily="34" charset="0"/>
              <a:buChar char="•"/>
            </a:pPr>
            <a:r>
              <a:rPr lang="pt-PT" sz="1000" dirty="0" smtClean="0"/>
              <a:t>Os utilizadores do Facebook vão "gostar" e partilhar links para os seus artigos</a:t>
            </a:r>
          </a:p>
          <a:p>
            <a:pPr marL="171450" indent="-171450">
              <a:buFont typeface="Arial" panose="020B0604020202020204" pitchFamily="34" charset="0"/>
              <a:buChar char="•"/>
            </a:pPr>
            <a:r>
              <a:rPr lang="pt-PT" sz="1000" dirty="0" smtClean="0"/>
              <a:t>Os utilizadores do Twitter terão links para seus artigos e farão "retweet" para outros que o fazem</a:t>
            </a:r>
          </a:p>
          <a:p>
            <a:pPr marL="171450" indent="-171450">
              <a:buFont typeface="Arial" panose="020B0604020202020204" pitchFamily="34" charset="0"/>
              <a:buChar char="•"/>
            </a:pPr>
            <a:r>
              <a:rPr lang="pt-PT" sz="1000" dirty="0" smtClean="0"/>
              <a:t>As pessoas enviarão aos amigos mensagens de correio eletrónico com links para os seus artigos </a:t>
            </a:r>
          </a:p>
          <a:p>
            <a:pPr marL="0" indent="0">
              <a:buFont typeface="Arial" panose="020B0604020202020204" pitchFamily="34" charset="0"/>
              <a:buNone/>
            </a:pPr>
            <a:endParaRPr lang="pt-PT" sz="1000" b="1" u="sng" dirty="0" smtClean="0"/>
          </a:p>
          <a:p>
            <a:pPr marL="0" indent="0">
              <a:buFont typeface="Arial" panose="020B0604020202020204" pitchFamily="34" charset="0"/>
              <a:buNone/>
            </a:pPr>
            <a:r>
              <a:rPr lang="pt-PT" sz="1000" b="1" u="sng" dirty="0" smtClean="0"/>
              <a:t>Amplie</a:t>
            </a:r>
            <a:r>
              <a:rPr lang="pt-PT" sz="1000" b="1" u="sng" baseline="0" dirty="0" smtClean="0"/>
              <a:t> o</a:t>
            </a:r>
            <a:r>
              <a:rPr lang="pt-PT" sz="1000" b="1" u="sng" dirty="0" smtClean="0"/>
              <a:t> seu alcance</a:t>
            </a:r>
          </a:p>
          <a:p>
            <a:pPr marL="171450" indent="-171450">
              <a:buFont typeface="Arial" panose="020B0604020202020204" pitchFamily="34" charset="0"/>
              <a:buChar char="•"/>
            </a:pPr>
            <a:r>
              <a:rPr lang="pt-PT" sz="1000" dirty="0" smtClean="0"/>
              <a:t>Comece com as pessoas que conhece, pessoalmente e enquanto organização</a:t>
            </a:r>
          </a:p>
          <a:p>
            <a:pPr marL="171450" indent="-171450">
              <a:buFont typeface="Arial" panose="020B0604020202020204" pitchFamily="34" charset="0"/>
              <a:buChar char="•"/>
            </a:pPr>
            <a:r>
              <a:rPr lang="pt-PT" altLang="nl-NL" sz="1000" dirty="0" smtClean="0"/>
              <a:t>Partilhe links para artigos no seu sítio</a:t>
            </a:r>
            <a:r>
              <a:rPr lang="pt-PT" altLang="nl-NL" sz="1000" baseline="0" dirty="0" smtClean="0"/>
              <a:t> web</a:t>
            </a:r>
            <a:r>
              <a:rPr lang="pt-PT" altLang="nl-NL" sz="1000" dirty="0" smtClean="0"/>
              <a:t>, adicione uma mensagem pessoal para os seus fãs do Facebook</a:t>
            </a:r>
          </a:p>
          <a:p>
            <a:pPr marL="171450" indent="-171450">
              <a:buFont typeface="Arial" panose="020B0604020202020204" pitchFamily="34" charset="0"/>
              <a:buChar char="•"/>
            </a:pPr>
            <a:r>
              <a:rPr lang="pt-PT" sz="1000" dirty="0" smtClean="0"/>
              <a:t>Use anúncios do Facebook para sair do seu círculo de amigos </a:t>
            </a:r>
          </a:p>
          <a:p>
            <a:pPr marL="0" indent="0">
              <a:buFont typeface="Arial" panose="020B0604020202020204" pitchFamily="34" charset="0"/>
              <a:buNone/>
            </a:pPr>
            <a:endParaRPr lang="pt-PT" sz="1000" b="1" u="sng" dirty="0" smtClean="0"/>
          </a:p>
          <a:p>
            <a:pPr marL="0" indent="0">
              <a:buFont typeface="Arial" panose="020B0604020202020204" pitchFamily="34" charset="0"/>
              <a:buNone/>
            </a:pPr>
            <a:r>
              <a:rPr lang="pt-PT" sz="1000" b="1" u="sng" dirty="0" smtClean="0"/>
              <a:t>Conquiste fãs e adeptos</a:t>
            </a:r>
          </a:p>
          <a:p>
            <a:pPr marL="171450" indent="-171450">
              <a:buFont typeface="Arial" panose="020B0604020202020204" pitchFamily="34" charset="0"/>
              <a:buChar char="•"/>
            </a:pPr>
            <a:r>
              <a:rPr lang="pt-PT" sz="1000" dirty="0" smtClean="0"/>
              <a:t>Redirecione para a sua página do Facebook noutras redes</a:t>
            </a:r>
          </a:p>
          <a:p>
            <a:pPr marL="171450" indent="-171450">
              <a:buFont typeface="Arial" panose="020B0604020202020204" pitchFamily="34" charset="0"/>
              <a:buChar char="•"/>
            </a:pPr>
            <a:r>
              <a:rPr lang="pt-PT" sz="1000" dirty="0" smtClean="0"/>
              <a:t>Crie uma fan-box no seu sítio</a:t>
            </a:r>
            <a:r>
              <a:rPr lang="pt-PT" sz="1000" baseline="0" dirty="0" smtClean="0"/>
              <a:t> web</a:t>
            </a:r>
            <a:endParaRPr lang="pt-PT" sz="1000" dirty="0" smtClean="0"/>
          </a:p>
          <a:p>
            <a:pPr marL="171450" indent="-171450">
              <a:buFont typeface="Arial" panose="020B0604020202020204" pitchFamily="34" charset="0"/>
              <a:buChar char="•"/>
            </a:pPr>
            <a:r>
              <a:rPr lang="pt-PT" altLang="nl-NL" sz="1000" dirty="0" smtClean="0"/>
              <a:t>Faça perguntas aos seus fãs, envolva-se e seja positivo</a:t>
            </a:r>
            <a:endParaRPr lang="pt-PT" sz="1000" dirty="0" smtClean="0"/>
          </a:p>
          <a:p>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59</a:t>
            </a:fld>
            <a:endParaRPr lang="pt-PT"/>
          </a:p>
        </p:txBody>
      </p:sp>
    </p:spTree>
    <p:extLst>
      <p:ext uri="{BB962C8B-B14F-4D97-AF65-F5344CB8AC3E}">
        <p14:creationId xmlns:p14="http://schemas.microsoft.com/office/powerpoint/2010/main" val="2039890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000" b="1" u="sng" dirty="0" smtClean="0"/>
              <a:t>Discussão em grupo</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000" b="1" u="sng"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PT" sz="1000" b="0" u="none" dirty="0" smtClean="0"/>
              <a:t>Convide os participantes a listar as características específicas da comunicação online.</a:t>
            </a:r>
          </a:p>
          <a:p>
            <a:pPr marL="0" marR="0" indent="0" algn="l" defTabSz="914400" rtl="0" eaLnBrk="1" fontAlgn="auto" latinLnBrk="0" hangingPunct="1">
              <a:lnSpc>
                <a:spcPct val="100000"/>
              </a:lnSpc>
              <a:spcBef>
                <a:spcPts val="0"/>
              </a:spcBef>
              <a:spcAft>
                <a:spcPts val="0"/>
              </a:spcAft>
              <a:buClrTx/>
              <a:buSzTx/>
              <a:buFontTx/>
              <a:buNone/>
              <a:tabLst/>
              <a:defRPr/>
            </a:pPr>
            <a:r>
              <a:rPr lang="pt-PT" sz="1000" b="0" u="none" baseline="0" dirty="0" smtClean="0"/>
              <a:t>Um participante pode indicar conhecimentos partilhados num quadro de folhas móveis.</a:t>
            </a:r>
          </a:p>
          <a:p>
            <a:pPr marL="0" marR="0" indent="0" algn="l" defTabSz="914400" rtl="0" eaLnBrk="1" fontAlgn="auto" latinLnBrk="0" hangingPunct="1">
              <a:lnSpc>
                <a:spcPct val="100000"/>
              </a:lnSpc>
              <a:spcBef>
                <a:spcPts val="0"/>
              </a:spcBef>
              <a:spcAft>
                <a:spcPts val="0"/>
              </a:spcAft>
              <a:buClrTx/>
              <a:buSzTx/>
              <a:buFontTx/>
              <a:buNone/>
              <a:tabLst/>
              <a:defRPr/>
            </a:pPr>
            <a:r>
              <a:rPr lang="pt-PT" sz="1000" b="0" u="none" baseline="0" dirty="0" smtClean="0"/>
              <a:t>Peça experiências e exemplos da vida real</a:t>
            </a:r>
            <a:endParaRPr lang="pt-PT" sz="1000" b="0" u="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pt-PT" sz="1000" b="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PT" sz="1000" b="0" u="none" dirty="0" smtClean="0"/>
              <a:t>Fazer campanha online significa entrar realmente num diálogo dinâmico:</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000" dirty="0" smtClean="0"/>
          </a:p>
          <a:p>
            <a:pPr marL="171450" indent="-171450">
              <a:buFont typeface="Arial" panose="020B0604020202020204" pitchFamily="34" charset="0"/>
              <a:buChar char="•"/>
            </a:pPr>
            <a:r>
              <a:rPr lang="pt-PT" sz="1000" dirty="0" smtClean="0"/>
              <a:t>Pode comunicar </a:t>
            </a:r>
            <a:r>
              <a:rPr lang="pt-PT" sz="1000" u="sng" dirty="0" smtClean="0"/>
              <a:t>diretamente</a:t>
            </a:r>
            <a:r>
              <a:rPr lang="pt-PT" sz="1000" dirty="0" smtClean="0"/>
              <a:t> com um público interessado</a:t>
            </a:r>
          </a:p>
          <a:p>
            <a:pPr marL="171450" indent="-171450">
              <a:buFont typeface="Arial" panose="020B0604020202020204" pitchFamily="34" charset="0"/>
              <a:buChar char="•"/>
            </a:pPr>
            <a:r>
              <a:rPr lang="pt-PT" sz="1000" dirty="0" smtClean="0"/>
              <a:t>Entra numa conversa, com jornalistas, sítios, bloggers e organizações ligando as histórias de cada um</a:t>
            </a:r>
          </a:p>
          <a:p>
            <a:pPr marL="171450" indent="-171450">
              <a:buFont typeface="Arial" panose="020B0604020202020204" pitchFamily="34" charset="0"/>
              <a:buChar char="•"/>
            </a:pPr>
            <a:r>
              <a:rPr lang="pt-PT" sz="1000" dirty="0" smtClean="0"/>
              <a:t>Tem a possibilidade contínua de adaptar ou ajustar a sua mensagem e campanha a desenvolvimentos externos, p. ex. comentários, gostos, partilhas</a:t>
            </a:r>
            <a:r>
              <a:rPr lang="pt-PT" sz="1000" baseline="0" dirty="0" smtClean="0"/>
              <a:t> </a:t>
            </a:r>
            <a:r>
              <a:rPr lang="pt-PT" sz="1000" dirty="0" smtClean="0"/>
              <a:t>e/ou ações/eventos políticos/sociais empreendidos por outros</a:t>
            </a:r>
          </a:p>
          <a:p>
            <a:pPr marL="171450" indent="-171450">
              <a:buFont typeface="Arial" panose="020B0604020202020204" pitchFamily="34" charset="0"/>
              <a:buChar char="•"/>
            </a:pPr>
            <a:r>
              <a:rPr lang="pt-PT" sz="1000" dirty="0" smtClean="0"/>
              <a:t>1 condição: monitorização e medição contínuas do seu impacto</a:t>
            </a:r>
          </a:p>
          <a:p>
            <a:pPr marL="171450" indent="-171450">
              <a:buFont typeface="Arial" panose="020B0604020202020204" pitchFamily="34" charset="0"/>
              <a:buChar char="•"/>
            </a:pPr>
            <a:endParaRPr lang="pt-PT" sz="1000" dirty="0" smtClean="0"/>
          </a:p>
          <a:p>
            <a:pPr marL="171450" indent="-171450">
              <a:buFont typeface="Arial" panose="020B0604020202020204" pitchFamily="34" charset="0"/>
              <a:buChar char="•"/>
            </a:pPr>
            <a:r>
              <a:rPr lang="pt-PT" sz="1000" dirty="0" smtClean="0">
                <a:latin typeface="Verdana" panose="020B0604030504040204" pitchFamily="34" charset="0"/>
              </a:rPr>
              <a:t>Nota: muitas vezes, não está sozinho na sala de controlo</a:t>
            </a:r>
          </a:p>
          <a:p>
            <a:pPr marL="171450" indent="-171450" algn="l">
              <a:buFont typeface="Arial" panose="020B0604020202020204" pitchFamily="34" charset="0"/>
              <a:buChar char="•"/>
            </a:pPr>
            <a:r>
              <a:rPr lang="pt-PT" sz="1000" dirty="0" smtClean="0">
                <a:latin typeface="Verdana" panose="020B0604030504040204" pitchFamily="34" charset="0"/>
              </a:rPr>
              <a:t>Nota: a câmara de eco e o efeito de bolha são não só um perigo (do ponto de vista da ameaça de radicalização) mas também uma oportunidade (do ponto de vista de oferecer contranarrativas e narrativas alternativas no momento certo). Se conhece o conteúdo, a linguagem, o vocabulário, o tom de voz e o estilo de imagem/visual das organizações/redes sociais extremistas que estão a abordar o seu público-alvo, então </a:t>
            </a:r>
          </a:p>
          <a:p>
            <a:pPr marL="685800" lvl="1" indent="-228600">
              <a:buFont typeface="+mj-lt"/>
              <a:buAutoNum type="arabicPeriod"/>
            </a:pPr>
            <a:r>
              <a:rPr lang="pt-PT" sz="1000" baseline="0" dirty="0" smtClean="0">
                <a:latin typeface="Verdana" panose="020B0604030504040204" pitchFamily="34" charset="0"/>
              </a:rPr>
              <a:t>pode compor mensagens de forma semelhante, e assim ser encontrado mais facilmente pelos motores de busca (técnicas de Search Engine </a:t>
            </a:r>
            <a:r>
              <a:rPr lang="pt-PT" sz="1000" baseline="0" dirty="0" err="1" smtClean="0">
                <a:latin typeface="Verdana" panose="020B0604030504040204" pitchFamily="34" charset="0"/>
              </a:rPr>
              <a:t>Optimalization</a:t>
            </a:r>
            <a:r>
              <a:rPr lang="pt-PT" sz="1000" baseline="0" dirty="0" smtClean="0">
                <a:latin typeface="Verdana" panose="020B0604030504040204" pitchFamily="34" charset="0"/>
              </a:rPr>
              <a:t> </a:t>
            </a:r>
            <a:r>
              <a:rPr lang="pt-PT" sz="1200" kern="1200" dirty="0" smtClean="0">
                <a:solidFill>
                  <a:schemeClr val="tx1"/>
                </a:solidFill>
                <a:latin typeface="+mn-lt"/>
                <a:ea typeface="+mn-ea"/>
                <a:cs typeface="+mn-cs"/>
              </a:rPr>
              <a:t>‒</a:t>
            </a:r>
            <a:r>
              <a:rPr lang="pt-PT" sz="1000" baseline="0" dirty="0" smtClean="0">
                <a:latin typeface="Verdana" panose="020B0604030504040204" pitchFamily="34" charset="0"/>
              </a:rPr>
              <a:t> SEO)</a:t>
            </a:r>
          </a:p>
          <a:p>
            <a:pPr marL="685800" lvl="1" indent="-228600">
              <a:buFont typeface="+mj-lt"/>
              <a:buAutoNum type="arabicPeriod"/>
            </a:pPr>
            <a:r>
              <a:rPr lang="pt-PT" sz="1000" baseline="0" dirty="0" smtClean="0">
                <a:latin typeface="Verdana" panose="020B0604030504040204" pitchFamily="34" charset="0"/>
              </a:rPr>
              <a:t>Pode concentrar os seus esforços online, p. ex. definindo com precisão públicos-alvo segmentados para anúncios do Facebook </a:t>
            </a:r>
            <a:endParaRPr lang="pt-PT"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60</a:t>
            </a:fld>
            <a:endParaRPr lang="pt-PT"/>
          </a:p>
        </p:txBody>
      </p:sp>
    </p:spTree>
    <p:extLst>
      <p:ext uri="{BB962C8B-B14F-4D97-AF65-F5344CB8AC3E}">
        <p14:creationId xmlns:p14="http://schemas.microsoft.com/office/powerpoint/2010/main" val="38112090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dirty="0" smtClean="0"/>
              <a:t>Nos </a:t>
            </a:r>
            <a:r>
              <a:rPr lang="pt-PT" sz="1000" dirty="0" smtClean="0">
                <a:hlinkClick r:id="rId3" tooltip="Comunicação social"/>
              </a:rPr>
              <a:t>meios de comunicação social</a:t>
            </a:r>
            <a:r>
              <a:rPr lang="pt-PT" sz="1000" dirty="0" smtClean="0"/>
              <a:t>, uma câmara de eco é uma descrição metafórica de uma situação em que a informação, as ideias ou crenças são </a:t>
            </a:r>
            <a:r>
              <a:rPr lang="pt-PT" sz="1000" u="sng" dirty="0" smtClean="0"/>
              <a:t>amplificadas</a:t>
            </a:r>
            <a:r>
              <a:rPr lang="pt-PT" sz="1000" dirty="0" smtClean="0"/>
              <a:t> ou </a:t>
            </a:r>
            <a:r>
              <a:rPr lang="pt-PT" sz="1000" u="sng" dirty="0" smtClean="0"/>
              <a:t>reforçadas</a:t>
            </a:r>
            <a:r>
              <a:rPr lang="pt-PT" sz="1000" dirty="0" smtClean="0"/>
              <a:t> pela comunicação e repetição dentro de um sistema definido. </a:t>
            </a:r>
            <a:r>
              <a:rPr lang="pt-PT" dirty="0" smtClean="0"/>
              <a:t>No interior de uma câmara de eco figurada, as fontes oficiais  muitas vezes não são questionadas e os pontos de vista diferentes ou antagónicos são </a:t>
            </a:r>
            <a:r>
              <a:rPr lang="pt-PT" sz="1000" dirty="0" smtClean="0">
                <a:hlinkClick r:id="rId4" tooltip="Censura"/>
              </a:rPr>
              <a:t>censurados</a:t>
            </a:r>
            <a:r>
              <a:rPr lang="pt-PT" sz="1000" dirty="0" smtClean="0"/>
              <a:t>, rejeitados ou estão de outra forma sub-representados. </a:t>
            </a:r>
            <a:endParaRPr lang="pt-PT" sz="1000" b="1" u="sng"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dirty="0" smtClean="0"/>
              <a:t>O efeito de câmara de eco que ocorre</a:t>
            </a:r>
            <a:r>
              <a:rPr lang="pt-PT" sz="1000" dirty="0" smtClean="0"/>
              <a:t> online resulta de um grupo harmonioso de pessoas que produzem e desenvolvem uma </a:t>
            </a:r>
            <a:r>
              <a:rPr lang="pt-PT" sz="1000" dirty="0" smtClean="0">
                <a:hlinkClick r:id="rId5" tooltip="Visão em túnel (metáfora)"/>
              </a:rPr>
              <a:t>visão em túnel</a:t>
            </a:r>
            <a:r>
              <a:rPr lang="pt-PT" sz="1000" dirty="0" smtClean="0"/>
              <a:t>. Os participantes em comunidades online podem encontrar as suas próprias opiniões repetidas constantemente, o que reforça os seus sistemas de crenças individuais.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dirty="0" smtClean="0"/>
              <a:t>Isso acontece porque a Internet forneceu acesso a uma ampla gama de informações prontamente disponíveis e as pessoas recebem cada vez mais notícias online através de fontes não tradicionais.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dirty="0" smtClean="0"/>
              <a:t>Empresas como o </a:t>
            </a:r>
            <a:r>
              <a:rPr lang="pt-PT" dirty="0" err="1" smtClean="0"/>
              <a:t>Facebook</a:t>
            </a:r>
            <a:r>
              <a:rPr lang="pt-PT" dirty="0" smtClean="0"/>
              <a:t>, Google e </a:t>
            </a:r>
            <a:r>
              <a:rPr lang="pt-PT" dirty="0" err="1" smtClean="0"/>
              <a:t>Twitter</a:t>
            </a:r>
            <a:r>
              <a:rPr lang="pt-PT" dirty="0" smtClean="0"/>
              <a:t> estabeleceram </a:t>
            </a:r>
            <a:r>
              <a:rPr lang="pt-PT" sz="1000" dirty="0" smtClean="0">
                <a:hlinkClick r:id="rId6" tooltip="Algoritmo"/>
              </a:rPr>
              <a:t>algoritmos</a:t>
            </a:r>
            <a:r>
              <a:rPr lang="pt-PT" sz="1000" dirty="0" smtClean="0"/>
              <a:t> de personalização que usam para direcionar informações específicas para os feeds de notícias online dos indivíduos.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dirty="0" smtClean="0"/>
              <a:t>Este método de seleção de conteúdos substituiu a função do editor de notícias tradicional.</a:t>
            </a:r>
            <a:endParaRPr lang="pt-PT" sz="1000" dirty="0" smtClean="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pt-PT" sz="1000" dirty="0" smtClean="0">
                <a:latin typeface="Verdana" panose="020B0604030504040204" pitchFamily="34" charset="0"/>
              </a:rPr>
              <a:t>Do ponto de vista de oferecer contranarrativas e narrativas alternativas no momento certo, a compreensão do efeito de câmara de eco pode oferecer oportunidades para dialogar com o seu público-alvo.</a:t>
            </a:r>
          </a:p>
          <a:p>
            <a:pPr marL="171450" indent="-171450">
              <a:buFont typeface="Arial" panose="020B0604020202020204" pitchFamily="34" charset="0"/>
              <a:buChar char="•"/>
            </a:pPr>
            <a:r>
              <a:rPr lang="pt-PT" sz="1000" baseline="0" dirty="0" smtClean="0">
                <a:latin typeface="Verdana" panose="020B0604030504040204" pitchFamily="34" charset="0"/>
              </a:rPr>
              <a:t>Se conhece o conteúdo, a linguagem, o vocabulário, o tom de voz e o estilo de imagem/visual das organizações/redes sociais extremistas que estão presentes no ambiente de câmara de eco (atores na bolha), então</a:t>
            </a:r>
          </a:p>
          <a:p>
            <a:pPr marL="685800" lvl="1" indent="-228600">
              <a:buFont typeface="Arial" panose="020B0604020202020204" pitchFamily="34" charset="0"/>
              <a:buChar char="•"/>
            </a:pPr>
            <a:r>
              <a:rPr lang="pt-PT" sz="1000" baseline="0" dirty="0" smtClean="0">
                <a:latin typeface="Verdana" panose="020B0604030504040204" pitchFamily="34" charset="0"/>
              </a:rPr>
              <a:t>pode compor mensagens de forma semelhante e assim ser encontrado mais facilmente pelos motores de busca (técnicas de Search Engine </a:t>
            </a:r>
            <a:r>
              <a:rPr lang="pt-PT" sz="1000" baseline="0" dirty="0" err="1" smtClean="0">
                <a:latin typeface="Verdana" panose="020B0604030504040204" pitchFamily="34" charset="0"/>
              </a:rPr>
              <a:t>Optimalization</a:t>
            </a:r>
            <a:r>
              <a:rPr lang="pt-PT" sz="1000" baseline="0" dirty="0" smtClean="0">
                <a:latin typeface="Verdana" panose="020B0604030504040204" pitchFamily="34" charset="0"/>
              </a:rPr>
              <a:t> </a:t>
            </a:r>
            <a:r>
              <a:rPr lang="pt-PT" sz="1200" kern="1200" dirty="0" smtClean="0">
                <a:solidFill>
                  <a:schemeClr val="tx1"/>
                </a:solidFill>
                <a:latin typeface="+mn-lt"/>
                <a:ea typeface="+mn-ea"/>
                <a:cs typeface="+mn-cs"/>
              </a:rPr>
              <a:t>‒</a:t>
            </a:r>
            <a:r>
              <a:rPr lang="pt-PT" sz="1000" baseline="0" dirty="0" smtClean="0">
                <a:latin typeface="Verdana" panose="020B0604030504040204" pitchFamily="34" charset="0"/>
              </a:rPr>
              <a:t> SEO)</a:t>
            </a:r>
          </a:p>
          <a:p>
            <a:pPr marL="685800" lvl="1" indent="-228600">
              <a:buFont typeface="Arial" panose="020B0604020202020204" pitchFamily="34" charset="0"/>
              <a:buChar char="•"/>
            </a:pPr>
            <a:r>
              <a:rPr lang="pt-PT" sz="1000" baseline="0" dirty="0" smtClean="0">
                <a:latin typeface="Verdana" panose="020B0604030504040204" pitchFamily="34" charset="0"/>
              </a:rPr>
              <a:t>Pode concentrar os seus esforços online, p. ex. definindo com precisão públicos-alvo segmentados para anúncios do </a:t>
            </a:r>
            <a:r>
              <a:rPr lang="pt-PT" sz="1000" baseline="0" dirty="0" err="1" smtClean="0">
                <a:latin typeface="Verdana" panose="020B0604030504040204" pitchFamily="34" charset="0"/>
              </a:rPr>
              <a:t>Facebook</a:t>
            </a:r>
            <a:r>
              <a:rPr lang="pt-PT" sz="1000" baseline="0" dirty="0" smtClean="0">
                <a:latin typeface="Verdana" panose="020B0604030504040204" pitchFamily="34" charset="0"/>
              </a:rPr>
              <a:t> </a:t>
            </a:r>
            <a:endParaRPr lang="pt-PT"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61</a:t>
            </a:fld>
            <a:endParaRPr lang="pt-PT"/>
          </a:p>
        </p:txBody>
      </p:sp>
    </p:spTree>
    <p:extLst>
      <p:ext uri="{BB962C8B-B14F-4D97-AF65-F5344CB8AC3E}">
        <p14:creationId xmlns:p14="http://schemas.microsoft.com/office/powerpoint/2010/main" val="3811209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t-PT" sz="1000" b="1" dirty="0" smtClean="0">
                <a:latin typeface="+mn-lt"/>
              </a:rPr>
              <a:t>Fazer com que seja simples</a:t>
            </a:r>
          </a:p>
          <a:p>
            <a:pPr marL="171450" indent="-171450">
              <a:buFont typeface="Arial" panose="020B0604020202020204" pitchFamily="34" charset="0"/>
              <a:buChar char="•"/>
            </a:pPr>
            <a:r>
              <a:rPr lang="pt-PT" sz="1000" dirty="0" smtClean="0">
                <a:latin typeface="+mn-lt"/>
              </a:rPr>
              <a:t>Escolha a opção simples </a:t>
            </a:r>
          </a:p>
          <a:p>
            <a:pPr marL="171450" indent="-171450">
              <a:buFont typeface="Arial" panose="020B0604020202020204" pitchFamily="34" charset="0"/>
              <a:buChar char="•"/>
            </a:pPr>
            <a:r>
              <a:rPr lang="pt-PT" sz="1000" dirty="0" smtClean="0">
                <a:latin typeface="+mn-lt"/>
              </a:rPr>
              <a:t>Apelo à ação simples </a:t>
            </a:r>
            <a:r>
              <a:rPr lang="pt-PT" sz="1200" kern="1200" dirty="0" smtClean="0">
                <a:solidFill>
                  <a:schemeClr val="tx1"/>
                </a:solidFill>
                <a:latin typeface="+mn-lt"/>
                <a:ea typeface="+mn-ea"/>
                <a:cs typeface="+mn-cs"/>
              </a:rPr>
              <a:t>‒</a:t>
            </a:r>
            <a:r>
              <a:rPr lang="pt-PT" sz="1000" dirty="0" smtClean="0">
                <a:latin typeface="+mn-lt"/>
              </a:rPr>
              <a:t> peça apenas 1 coisa</a:t>
            </a:r>
          </a:p>
          <a:p>
            <a:pPr marL="0" lvl="0" indent="0">
              <a:buFont typeface="Arial" panose="020B0604020202020204" pitchFamily="34" charset="0"/>
              <a:buNone/>
            </a:pPr>
            <a:endParaRPr lang="pt-PT" sz="1000" b="1" dirty="0" smtClean="0">
              <a:latin typeface="+mn-lt"/>
            </a:endParaRPr>
          </a:p>
          <a:p>
            <a:pPr marL="0" lvl="0" indent="0">
              <a:buFont typeface="Arial" panose="020B0604020202020204" pitchFamily="34" charset="0"/>
              <a:buNone/>
            </a:pPr>
            <a:r>
              <a:rPr lang="pt-PT" sz="1000" b="1" dirty="0" smtClean="0">
                <a:latin typeface="+mn-lt"/>
              </a:rPr>
              <a:t>Fazer com que seja social</a:t>
            </a:r>
          </a:p>
          <a:p>
            <a:pPr marL="171450" lvl="0" indent="-171450">
              <a:buFont typeface="Arial" panose="020B0604020202020204" pitchFamily="34" charset="0"/>
              <a:buChar char="•"/>
            </a:pPr>
            <a:r>
              <a:rPr lang="pt-PT" sz="1000" dirty="0" smtClean="0">
                <a:latin typeface="+mn-lt"/>
              </a:rPr>
              <a:t>Mostre que é o que toda a gente está a fazer </a:t>
            </a:r>
          </a:p>
          <a:p>
            <a:pPr marL="171450" lvl="0" indent="-171450">
              <a:buFont typeface="Arial" panose="020B0604020202020204" pitchFamily="34" charset="0"/>
              <a:buChar char="•"/>
            </a:pPr>
            <a:r>
              <a:rPr lang="pt-PT" sz="1000" dirty="0" smtClean="0">
                <a:latin typeface="+mn-lt"/>
              </a:rPr>
              <a:t>Use o poder das redes </a:t>
            </a:r>
            <a:r>
              <a:rPr lang="pt-PT" sz="1200" kern="1200" dirty="0" smtClean="0">
                <a:solidFill>
                  <a:schemeClr val="tx1"/>
                </a:solidFill>
                <a:latin typeface="+mn-lt"/>
                <a:ea typeface="+mn-ea"/>
                <a:cs typeface="+mn-cs"/>
              </a:rPr>
              <a:t>‒</a:t>
            </a:r>
            <a:r>
              <a:rPr lang="pt-PT" sz="1000" dirty="0" smtClean="0">
                <a:latin typeface="+mn-lt"/>
              </a:rPr>
              <a:t> ação coletiva e apoio mútuo</a:t>
            </a:r>
          </a:p>
          <a:p>
            <a:pPr marL="171450" lvl="0" indent="-171450">
              <a:buFont typeface="Arial" panose="020B0604020202020204" pitchFamily="34" charset="0"/>
              <a:buChar char="•"/>
            </a:pPr>
            <a:r>
              <a:rPr lang="pt-PT" sz="1000" dirty="0" smtClean="0">
                <a:latin typeface="+mn-lt"/>
              </a:rPr>
              <a:t>Faça com que as pessoas se comprometam publicamente </a:t>
            </a:r>
          </a:p>
          <a:p>
            <a:pPr marL="0" lvl="0" indent="0">
              <a:buFont typeface="Arial" panose="020B0604020202020204" pitchFamily="34" charset="0"/>
              <a:buNone/>
            </a:pPr>
            <a:endParaRPr lang="pt-PT" sz="1000" b="1" dirty="0" smtClean="0">
              <a:latin typeface="+mn-lt"/>
            </a:endParaRPr>
          </a:p>
          <a:p>
            <a:pPr marL="0" lvl="0" indent="0">
              <a:buFont typeface="Arial" panose="020B0604020202020204" pitchFamily="34" charset="0"/>
              <a:buNone/>
            </a:pPr>
            <a:r>
              <a:rPr lang="pt-PT" sz="1000" b="1" dirty="0" smtClean="0">
                <a:latin typeface="+mn-lt"/>
              </a:rPr>
              <a:t>Fazer com que seja fixe</a:t>
            </a:r>
          </a:p>
          <a:p>
            <a:pPr marL="171450" lvl="0" indent="-171450">
              <a:buFont typeface="Arial" panose="020B0604020202020204" pitchFamily="34" charset="0"/>
              <a:buChar char="•"/>
            </a:pPr>
            <a:r>
              <a:rPr lang="pt-PT" sz="1000" dirty="0" smtClean="0">
                <a:latin typeface="+mn-lt"/>
              </a:rPr>
              <a:t>Fama (aspiração)</a:t>
            </a:r>
          </a:p>
          <a:p>
            <a:pPr marL="171450" lvl="0" indent="-171450">
              <a:buFont typeface="Arial" panose="020B0604020202020204" pitchFamily="34" charset="0"/>
              <a:buChar char="•"/>
            </a:pPr>
            <a:r>
              <a:rPr lang="pt-PT" sz="1000" dirty="0" smtClean="0">
                <a:latin typeface="+mn-lt"/>
              </a:rPr>
              <a:t>Exclusividade</a:t>
            </a:r>
          </a:p>
          <a:p>
            <a:pPr marL="171450" lvl="0" indent="-171450">
              <a:buFont typeface="Arial" panose="020B0604020202020204" pitchFamily="34" charset="0"/>
              <a:buChar char="•"/>
            </a:pPr>
            <a:r>
              <a:rPr lang="pt-PT" sz="1000" dirty="0" smtClean="0">
                <a:latin typeface="+mn-lt"/>
              </a:rPr>
              <a:t>Recompensa</a:t>
            </a:r>
          </a:p>
          <a:p>
            <a:pPr marL="171450" lvl="0" indent="-171450">
              <a:buFont typeface="Arial" panose="020B0604020202020204" pitchFamily="34" charset="0"/>
              <a:buChar char="•"/>
            </a:pPr>
            <a:r>
              <a:rPr lang="pt-PT" sz="1000" dirty="0" smtClean="0">
                <a:latin typeface="+mn-lt"/>
              </a:rPr>
              <a:t>Equilíbrio risco/recompensa</a:t>
            </a:r>
          </a:p>
          <a:p>
            <a:pPr marL="171450" lvl="0" indent="-171450">
              <a:buFont typeface="Arial" panose="020B0604020202020204" pitchFamily="34" charset="0"/>
              <a:buChar char="•"/>
            </a:pPr>
            <a:r>
              <a:rPr lang="pt-PT" sz="1000" dirty="0" smtClean="0">
                <a:latin typeface="+mn-lt"/>
              </a:rPr>
              <a:t>Com ou sem marca?</a:t>
            </a:r>
          </a:p>
          <a:p>
            <a:pPr marL="0" lvl="0" indent="0">
              <a:buFont typeface="Arial" panose="020B0604020202020204" pitchFamily="34" charset="0"/>
              <a:buNone/>
            </a:pPr>
            <a:endParaRPr lang="pt-PT" sz="1000" b="1" dirty="0" smtClean="0">
              <a:latin typeface="+mn-lt"/>
            </a:endParaRPr>
          </a:p>
          <a:p>
            <a:pPr marL="0" lvl="0" indent="0">
              <a:buFont typeface="Arial" panose="020B0604020202020204" pitchFamily="34" charset="0"/>
              <a:buNone/>
            </a:pPr>
            <a:r>
              <a:rPr lang="pt-PT" sz="1000" b="1" dirty="0" smtClean="0">
                <a:latin typeface="+mn-lt"/>
              </a:rPr>
              <a:t>Fazer com que seja atual</a:t>
            </a:r>
          </a:p>
          <a:p>
            <a:pPr marL="171450" lvl="0" indent="-171450">
              <a:buFont typeface="Arial" panose="020B0604020202020204" pitchFamily="34" charset="0"/>
              <a:buChar char="•"/>
            </a:pPr>
            <a:r>
              <a:rPr lang="pt-PT" sz="1000" dirty="0" smtClean="0">
                <a:latin typeface="+mn-lt"/>
              </a:rPr>
              <a:t>Intervenções atempadas </a:t>
            </a:r>
          </a:p>
          <a:p>
            <a:pPr marL="171450" lvl="0" indent="-171450">
              <a:buFont typeface="Arial" panose="020B0604020202020204" pitchFamily="34" charset="0"/>
              <a:buChar char="•"/>
            </a:pPr>
            <a:r>
              <a:rPr lang="pt-PT" sz="1000" dirty="0" smtClean="0">
                <a:latin typeface="+mn-lt"/>
              </a:rPr>
              <a:t>Custo versus benefício</a:t>
            </a:r>
          </a:p>
          <a:p>
            <a:pPr marL="171450" lvl="0" indent="-171450">
              <a:buFont typeface="Arial" panose="020B0604020202020204" pitchFamily="34" charset="0"/>
              <a:buChar char="•"/>
            </a:pPr>
            <a:r>
              <a:rPr lang="pt-PT" sz="1000" dirty="0" smtClean="0">
                <a:latin typeface="+mn-lt"/>
              </a:rPr>
              <a:t>Prontidão</a:t>
            </a:r>
          </a:p>
          <a:p>
            <a:pPr marL="0" indent="0">
              <a:buFont typeface="Arial" panose="020B0604020202020204" pitchFamily="34" charset="0"/>
              <a:buNone/>
            </a:pPr>
            <a:endParaRPr lang="pt-PT" sz="1000" dirty="0" smtClean="0">
              <a:latin typeface="+mn-lt"/>
            </a:endParaRPr>
          </a:p>
          <a:p>
            <a:pPr marL="0" indent="0">
              <a:buFont typeface="Arial" panose="020B0604020202020204" pitchFamily="34" charset="0"/>
              <a:buNone/>
            </a:pPr>
            <a:r>
              <a:rPr lang="pt-PT" sz="1000" dirty="0" smtClean="0">
                <a:latin typeface="+mn-lt"/>
              </a:rPr>
              <a:t>Fonte: Alicia Kearns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62</a:t>
            </a:fld>
            <a:endParaRPr lang="pt-PT"/>
          </a:p>
        </p:txBody>
      </p:sp>
    </p:spTree>
    <p:extLst>
      <p:ext uri="{BB962C8B-B14F-4D97-AF65-F5344CB8AC3E}">
        <p14:creationId xmlns:p14="http://schemas.microsoft.com/office/powerpoint/2010/main" val="27879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u="sng" dirty="0" smtClean="0">
                <a:solidFill>
                  <a:srgbClr val="FF0000"/>
                </a:solidFill>
              </a:rPr>
              <a:t>10’</a:t>
            </a:r>
          </a:p>
          <a:p>
            <a:r>
              <a:rPr lang="pt-PT" sz="1000" u="sng" dirty="0" smtClean="0">
                <a:solidFill>
                  <a:srgbClr val="FF0000"/>
                </a:solidFill>
              </a:rPr>
              <a:t>Introduction to participants to the whole groups</a:t>
            </a:r>
          </a:p>
          <a:p>
            <a:r>
              <a:rPr lang="pt-PT" sz="1000" u="sng" baseline="0" dirty="0" smtClean="0">
                <a:solidFill>
                  <a:srgbClr val="FF0000"/>
                </a:solidFill>
              </a:rPr>
              <a:t>List all wishes, needs, demands and ideas, experience, expectations on flipover or whiteboard </a:t>
            </a:r>
            <a:endParaRPr lang="pt-PT" sz="1000" u="sng" dirty="0">
              <a:solidFill>
                <a:srgbClr val="FF0000"/>
              </a:solidFill>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a:t>
            </a:fld>
            <a:endParaRPr lang="pt-PT"/>
          </a:p>
        </p:txBody>
      </p:sp>
    </p:spTree>
    <p:extLst>
      <p:ext uri="{BB962C8B-B14F-4D97-AF65-F5344CB8AC3E}">
        <p14:creationId xmlns:p14="http://schemas.microsoft.com/office/powerpoint/2010/main" val="40171592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63</a:t>
            </a:fld>
            <a:endParaRPr lang="pt-PT"/>
          </a:p>
        </p:txBody>
      </p:sp>
    </p:spTree>
    <p:extLst>
      <p:ext uri="{BB962C8B-B14F-4D97-AF65-F5344CB8AC3E}">
        <p14:creationId xmlns:p14="http://schemas.microsoft.com/office/powerpoint/2010/main" val="29160064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b="0" u="sng" dirty="0" smtClean="0"/>
              <a:t>Start every slide by asking participants whether they use these platforms, and how</a:t>
            </a:r>
          </a:p>
          <a:p>
            <a:endParaRPr lang="pt-PT" sz="1000" b="1" u="sng" dirty="0" smtClean="0"/>
          </a:p>
          <a:p>
            <a:r>
              <a:rPr lang="pt-PT" sz="1000" b="1" u="sng" dirty="0" smtClean="0"/>
              <a:t>Explicação</a:t>
            </a:r>
          </a:p>
          <a:p>
            <a:r>
              <a:rPr lang="pt-PT" sz="1000" dirty="0" smtClean="0"/>
              <a:t>O plano de formação do Programa de Intercâmbio da Sociedade Civil (CSEP) foi desenvolvido em estreita colaboração com o TW, FB e YT.</a:t>
            </a:r>
          </a:p>
          <a:p>
            <a:r>
              <a:rPr lang="pt-PT" dirty="0" smtClean="0"/>
              <a:t>Estas são as maiores plataformas de redes sociais à escala global.</a:t>
            </a:r>
          </a:p>
          <a:p>
            <a:r>
              <a:rPr lang="pt-PT" sz="1000" baseline="0" dirty="0" smtClean="0"/>
              <a:t>Muitas vezes, é judicioso escolher uma destas plataformas para edificar a sua presença online. Ou seja, o lugar onde começa a construir a sua comunidade e/ou campanha online.</a:t>
            </a:r>
          </a:p>
          <a:p>
            <a:endParaRPr lang="pt-PT" sz="1000" baseline="0" dirty="0" smtClean="0"/>
          </a:p>
          <a:p>
            <a:r>
              <a:rPr lang="pt-PT" sz="1000" baseline="0" dirty="0" smtClean="0"/>
              <a:t>Cada plataforma tem várias vantagens, bem como desvantagens em relação à comunicação online com grupos-alvo selecionados. </a:t>
            </a:r>
          </a:p>
          <a:p>
            <a:r>
              <a:rPr lang="pt-PT" sz="1000" baseline="0" dirty="0" smtClean="0"/>
              <a:t>É fácil melhorar o seu desempenho em cada plataforma quando tem noções básicas sobre o que fazer e o que não fazer. </a:t>
            </a:r>
            <a:r>
              <a:rPr lang="pt-PT" sz="1000" u="sng" baseline="0" dirty="0" smtClean="0"/>
              <a:t>Nas próximas 2 horas, vamos partilhar consigo muitas dicas e truques e introduzir técnicas básicas, ferramentas e tutoriais que podem ajudá-lo no desenvolvimento e execução da sua campanha</a:t>
            </a:r>
            <a:r>
              <a:rPr lang="pt-PT" sz="1000" baseline="0" dirty="0" smtClean="0"/>
              <a:t>.</a:t>
            </a:r>
            <a:endParaRPr lang="pt-PT"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64</a:t>
            </a:fld>
            <a:endParaRPr lang="pt-PT"/>
          </a:p>
        </p:txBody>
      </p:sp>
    </p:spTree>
    <p:extLst>
      <p:ext uri="{BB962C8B-B14F-4D97-AF65-F5344CB8AC3E}">
        <p14:creationId xmlns:p14="http://schemas.microsoft.com/office/powerpoint/2010/main" val="11891666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b="1" dirty="0" smtClean="0"/>
              <a:t>Pergunta aos participantes: em quantos canais do YouTube está inscrito? Que tipo de filmes vê mais?</a:t>
            </a:r>
          </a:p>
          <a:p>
            <a:endParaRPr lang="pt-PT" sz="1000" dirty="0" smtClean="0"/>
          </a:p>
          <a:p>
            <a:r>
              <a:rPr lang="pt-PT" sz="1000" dirty="0" smtClean="0"/>
              <a:t>O YouTube é a 2ª maior plataforma de rede social do mundo. Por</a:t>
            </a:r>
            <a:r>
              <a:rPr lang="pt-PT" sz="1000" baseline="0" dirty="0" smtClean="0"/>
              <a:t> isso,</a:t>
            </a:r>
            <a:r>
              <a:rPr lang="pt-PT" sz="1000" dirty="0" smtClean="0"/>
              <a:t> é aqui que muitas pessoas vão quando começam a procurar conteúdos extremistas.</a:t>
            </a:r>
          </a:p>
          <a:p>
            <a:endParaRPr lang="pt-PT" sz="1000" dirty="0" smtClean="0"/>
          </a:p>
          <a:p>
            <a:r>
              <a:rPr lang="pt-PT" sz="1000" dirty="0" smtClean="0"/>
              <a:t>Se representa uma instituição de ensino: como encontrar um equilíbrio entre ser engraçado e educacional, sério? A maioria dos conteúdos do YouTube é educativa. Por exemplo, a série "Animate" </a:t>
            </a:r>
            <a:r>
              <a:rPr lang="pt-PT" sz="1200" kern="1200" dirty="0" smtClean="0">
                <a:solidFill>
                  <a:schemeClr val="tx1"/>
                </a:solidFill>
                <a:latin typeface="+mn-lt"/>
                <a:ea typeface="+mn-ea"/>
                <a:cs typeface="+mn-cs"/>
              </a:rPr>
              <a:t>‒</a:t>
            </a:r>
            <a:r>
              <a:rPr lang="pt-PT" sz="1000" dirty="0" smtClean="0"/>
              <a:t> Como ajudar cada criança a realizar o seu potencial?</a:t>
            </a:r>
          </a:p>
          <a:p>
            <a:endParaRPr lang="pt-PT" sz="1000" baseline="0" dirty="0" smtClean="0"/>
          </a:p>
          <a:p>
            <a:r>
              <a:rPr lang="pt-PT" sz="1000" baseline="0" dirty="0" smtClean="0"/>
              <a:t>Quando está a trabalhar numa estratégia que visa comunicar com esses grupos em risco, a presença na plataforma YouTube também pode ser útil.</a:t>
            </a:r>
          </a:p>
          <a:p>
            <a:r>
              <a:rPr lang="pt-PT" sz="1000" baseline="0" dirty="0" smtClean="0"/>
              <a:t>Com conteúdos bem desenvolvidos, pode ter sucesso ao entrar na </a:t>
            </a:r>
            <a:r>
              <a:rPr lang="pt-PT" sz="1000" b="1" u="sng" baseline="0" dirty="0" smtClean="0"/>
              <a:t>câmara de eco</a:t>
            </a:r>
            <a:r>
              <a:rPr lang="pt-PT" sz="1000" baseline="0" dirty="0" smtClean="0"/>
              <a:t> das pessoas que pertencem ao seu público-alvo.</a:t>
            </a:r>
          </a:p>
          <a:p>
            <a:endParaRPr lang="pt-PT" sz="1000" baseline="0" dirty="0" smtClean="0"/>
          </a:p>
          <a:p>
            <a:r>
              <a:rPr lang="pt-PT" sz="1000" baseline="0" dirty="0" smtClean="0"/>
              <a:t>NÃO é difícil fazer um filme no YouTube. Basta o seu </a:t>
            </a:r>
            <a:r>
              <a:rPr lang="pt-PT" sz="1000" baseline="0" dirty="0" err="1" smtClean="0"/>
              <a:t>smartphone</a:t>
            </a:r>
            <a:r>
              <a:rPr lang="pt-PT" sz="1000" baseline="0" dirty="0" smtClean="0"/>
              <a:t> ou tablet. </a:t>
            </a:r>
          </a:p>
          <a:p>
            <a:r>
              <a:rPr lang="pt-PT" sz="1000" baseline="0" dirty="0" smtClean="0"/>
              <a:t>Existem vários aplicativos disponíveis para gravação, edição e finalização das suas produções.</a:t>
            </a:r>
          </a:p>
          <a:p>
            <a:r>
              <a:rPr lang="pt-PT" sz="1000" baseline="0" dirty="0" smtClean="0"/>
              <a:t>A maioria dos vídeos pode ser feita apenas usando o seu dispositivo móvel.</a:t>
            </a:r>
          </a:p>
          <a:p>
            <a:endParaRPr lang="pt-PT" sz="1000" baseline="0" dirty="0" smtClean="0"/>
          </a:p>
          <a:p>
            <a:r>
              <a:rPr lang="pt-PT" sz="1000" baseline="0" dirty="0" smtClean="0"/>
              <a:t>Simplicidade e um certo grau de amadorismo na produção vai mesmo aumentar a credibilidade do seu filme.</a:t>
            </a:r>
          </a:p>
          <a:p>
            <a:r>
              <a:rPr lang="pt-PT" sz="1000" baseline="0" dirty="0" smtClean="0"/>
              <a:t>Não é um problema que os espetadores se apercebam de que não é um cineasta profissional: é uma vantagem.</a:t>
            </a:r>
          </a:p>
          <a:p>
            <a:r>
              <a:rPr lang="pt-PT" sz="1000" baseline="0" dirty="0" smtClean="0"/>
              <a:t>Realça a autenticidade da sua mensagem e torna-a muito mais pessoal. </a:t>
            </a:r>
          </a:p>
          <a:p>
            <a:r>
              <a:rPr lang="pt-PT" sz="1000" baseline="0" dirty="0" smtClean="0"/>
              <a:t>Ser "pessoal" é a chave para o sucesso no YouTube. Está a começar uma conversa com pessoas que estão interessadas em si e que esperam que mostre interesse nelas </a:t>
            </a:r>
            <a:r>
              <a:rPr lang="pt-PT" sz="1200" kern="1200" dirty="0" smtClean="0">
                <a:solidFill>
                  <a:schemeClr val="tx1"/>
                </a:solidFill>
                <a:latin typeface="+mn-lt"/>
                <a:ea typeface="+mn-ea"/>
                <a:cs typeface="+mn-cs"/>
              </a:rPr>
              <a:t>‒</a:t>
            </a:r>
            <a:r>
              <a:rPr lang="pt-PT" sz="1000" baseline="0" dirty="0" smtClean="0"/>
              <a:t> mostrando-se.</a:t>
            </a:r>
          </a:p>
          <a:p>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65</a:t>
            </a:fld>
            <a:endParaRPr lang="pt-PT"/>
          </a:p>
        </p:txBody>
      </p:sp>
    </p:spTree>
    <p:extLst>
      <p:ext uri="{BB962C8B-B14F-4D97-AF65-F5344CB8AC3E}">
        <p14:creationId xmlns:p14="http://schemas.microsoft.com/office/powerpoint/2010/main" val="17471735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dirty="0" smtClean="0"/>
              <a:t>Acabamos de saber que o formato do YouTube é muito fácil de manusear.</a:t>
            </a:r>
          </a:p>
          <a:p>
            <a:endParaRPr lang="pt-PT" sz="1000" dirty="0" smtClean="0"/>
          </a:p>
          <a:p>
            <a:r>
              <a:rPr lang="pt-PT" sz="1000" dirty="0" smtClean="0"/>
              <a:t>Como criar uma estratégia de conteúdo no YouTube?</a:t>
            </a:r>
          </a:p>
          <a:p>
            <a:endParaRPr lang="pt-PT" sz="1000" baseline="0" dirty="0" smtClean="0"/>
          </a:p>
          <a:p>
            <a:r>
              <a:rPr lang="pt-PT" sz="1000" dirty="0" smtClean="0"/>
              <a:t>O YouTube desenvolveu 10 fundamentos que podem ajudá-lo com produções que atendam ao resultado desejado.</a:t>
            </a:r>
          </a:p>
          <a:p>
            <a:endParaRPr lang="pt-PT" sz="1000" dirty="0" smtClean="0"/>
          </a:p>
          <a:p>
            <a:r>
              <a:rPr lang="pt-PT" sz="1000" dirty="0" smtClean="0"/>
              <a:t>Fonte: Bit.ly/10fundamentals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66</a:t>
            </a:fld>
            <a:endParaRPr lang="pt-PT"/>
          </a:p>
        </p:txBody>
      </p:sp>
    </p:spTree>
    <p:extLst>
      <p:ext uri="{BB962C8B-B14F-4D97-AF65-F5344CB8AC3E}">
        <p14:creationId xmlns:p14="http://schemas.microsoft.com/office/powerpoint/2010/main" val="10154171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67</a:t>
            </a:fld>
            <a:endParaRPr lang="pt-PT"/>
          </a:p>
        </p:txBody>
      </p:sp>
    </p:spTree>
    <p:extLst>
      <p:ext uri="{BB962C8B-B14F-4D97-AF65-F5344CB8AC3E}">
        <p14:creationId xmlns:p14="http://schemas.microsoft.com/office/powerpoint/2010/main" val="9757758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t-PT" b="1" u="sng" dirty="0" smtClean="0"/>
              <a:t>Conversa</a:t>
            </a:r>
            <a:endParaRPr lang="pt-PT" sz="1000" b="1" u="sng" dirty="0" smtClean="0"/>
          </a:p>
          <a:p>
            <a:pPr marL="171450" indent="-171450">
              <a:buFont typeface="Arial" panose="020B0604020202020204" pitchFamily="34" charset="0"/>
              <a:buChar char="•"/>
            </a:pPr>
            <a:r>
              <a:rPr lang="pt-PT" sz="1000" dirty="0" smtClean="0"/>
              <a:t>Fale diretamente com o seu público</a:t>
            </a:r>
          </a:p>
          <a:p>
            <a:pPr marL="171450" indent="-171450" algn="l">
              <a:buFont typeface="Arial" panose="020B0604020202020204" pitchFamily="34" charset="0"/>
              <a:buChar char="•"/>
            </a:pPr>
            <a:r>
              <a:rPr lang="pt-PT" sz="1000" dirty="0" smtClean="0"/>
              <a:t>Seja acessível, genuíno, autêntico, não professoral</a:t>
            </a:r>
          </a:p>
          <a:p>
            <a:pPr marL="0" indent="0">
              <a:buFont typeface="Arial" panose="020B0604020202020204" pitchFamily="34" charset="0"/>
              <a:buNone/>
            </a:pPr>
            <a:endParaRPr lang="pt-PT" sz="1000" b="1" u="sng" dirty="0" smtClean="0"/>
          </a:p>
          <a:p>
            <a:pPr marL="0" indent="0">
              <a:buFont typeface="Arial" panose="020B0604020202020204" pitchFamily="34" charset="0"/>
              <a:buNone/>
            </a:pPr>
            <a:r>
              <a:rPr lang="pt-PT" sz="1000" b="1" u="sng" dirty="0" smtClean="0"/>
              <a:t>Consistência </a:t>
            </a:r>
          </a:p>
          <a:p>
            <a:pPr marL="171450" indent="-171450">
              <a:buFont typeface="Arial" panose="020B0604020202020204" pitchFamily="34" charset="0"/>
              <a:buChar char="•"/>
            </a:pPr>
            <a:r>
              <a:rPr lang="pt-PT" sz="1000" dirty="0" smtClean="0"/>
              <a:t>Existem elementos recorrentes fortes para as suas ideias?</a:t>
            </a:r>
          </a:p>
          <a:p>
            <a:pPr marL="628650" lvl="1" indent="-171450">
              <a:buFont typeface="Arial" panose="020B0604020202020204" pitchFamily="34" charset="0"/>
              <a:buChar char="•"/>
            </a:pPr>
            <a:r>
              <a:rPr lang="pt-PT" dirty="0" smtClean="0"/>
              <a:t>Programação&gt; muito difícil, p. ex. Programas de </a:t>
            </a:r>
            <a:r>
              <a:rPr lang="pt-PT" dirty="0" err="1" smtClean="0"/>
              <a:t>tv</a:t>
            </a:r>
            <a:r>
              <a:rPr lang="pt-PT" dirty="0" smtClean="0"/>
              <a:t>&gt; Não. Tente antes: </a:t>
            </a:r>
          </a:p>
          <a:p>
            <a:pPr marL="628650" lvl="1" indent="-171450">
              <a:buFont typeface="Arial" panose="020B0604020202020204" pitchFamily="34" charset="0"/>
              <a:buChar char="•"/>
            </a:pPr>
            <a:r>
              <a:rPr lang="pt-PT" dirty="0" smtClean="0"/>
              <a:t>Personalidade&gt; </a:t>
            </a:r>
            <a:r>
              <a:rPr lang="pt-PT" dirty="0" err="1" smtClean="0"/>
              <a:t>franchesca</a:t>
            </a:r>
            <a:r>
              <a:rPr lang="pt-PT" dirty="0" smtClean="0"/>
              <a:t> </a:t>
            </a:r>
            <a:r>
              <a:rPr lang="pt-PT" dirty="0" err="1" smtClean="0"/>
              <a:t>ramsey</a:t>
            </a:r>
            <a:endParaRPr lang="pt-PT" sz="1000" dirty="0" smtClean="0"/>
          </a:p>
          <a:p>
            <a:pPr marL="628650" lvl="1" indent="-171450">
              <a:buFont typeface="Arial" panose="020B0604020202020204" pitchFamily="34" charset="0"/>
              <a:buChar char="•"/>
            </a:pPr>
            <a:r>
              <a:rPr lang="pt-PT" sz="1000" dirty="0" smtClean="0"/>
              <a:t>Formato&gt; tedex: os 10 mandamentos, frango</a:t>
            </a:r>
          </a:p>
          <a:p>
            <a:pPr marL="628650" lvl="1" indent="-171450">
              <a:buFont typeface="Arial" panose="020B0604020202020204" pitchFamily="34" charset="0"/>
              <a:buChar char="•"/>
            </a:pPr>
            <a:r>
              <a:rPr lang="pt-PT" dirty="0" smtClean="0"/>
              <a:t>Voz&gt; perspetiva ou ponto de vista: sempre uma t-shirt vermelha</a:t>
            </a:r>
            <a:r>
              <a:rPr lang="en-US" dirty="0" smtClean="0"/>
              <a:t>	</a:t>
            </a:r>
          </a:p>
          <a:p>
            <a:pPr marL="628650" lvl="1" indent="-171450">
              <a:buFont typeface="Arial" panose="020B0604020202020204" pitchFamily="34" charset="0"/>
              <a:buChar char="•"/>
            </a:pPr>
            <a:r>
              <a:rPr lang="pt-PT" sz="1000" dirty="0" smtClean="0"/>
              <a:t>p. ex. Blacknerdcomedy</a:t>
            </a:r>
          </a:p>
          <a:p>
            <a:pPr marL="0" indent="0">
              <a:buFont typeface="Arial" panose="020B0604020202020204" pitchFamily="34" charset="0"/>
              <a:buNone/>
            </a:pPr>
            <a:endParaRPr lang="pt-PT" sz="1000" b="1" u="sng" dirty="0" smtClean="0"/>
          </a:p>
          <a:p>
            <a:pPr marL="0" indent="0">
              <a:buFont typeface="Arial" panose="020B0604020202020204" pitchFamily="34" charset="0"/>
              <a:buNone/>
            </a:pPr>
            <a:r>
              <a:rPr lang="pt-PT" sz="1000" b="1" u="sng" dirty="0" smtClean="0"/>
              <a:t>Sustentabilidade</a:t>
            </a:r>
          </a:p>
          <a:p>
            <a:pPr marL="171450" indent="-171450">
              <a:buFont typeface="Arial" panose="020B0604020202020204" pitchFamily="34" charset="0"/>
              <a:buChar char="•"/>
            </a:pPr>
            <a:r>
              <a:rPr lang="pt-PT" sz="1000" dirty="0" smtClean="0"/>
              <a:t>Se o público adora, pode fazer mais?</a:t>
            </a:r>
          </a:p>
          <a:p>
            <a:pPr marL="171450" indent="-171450">
              <a:buFont typeface="Arial" panose="020B0604020202020204" pitchFamily="34" charset="0"/>
              <a:buChar char="•"/>
            </a:pPr>
            <a:r>
              <a:rPr lang="pt-PT" sz="1000" dirty="0" smtClean="0"/>
              <a:t>O Fine Bros: se não pudermos fazer três vídeos por dia, deixamos a ideia</a:t>
            </a:r>
          </a:p>
          <a:p>
            <a:pPr marL="171450" indent="-171450">
              <a:buFont typeface="Arial" panose="020B0604020202020204" pitchFamily="34" charset="0"/>
              <a:buChar char="•"/>
            </a:pPr>
            <a:r>
              <a:rPr lang="pt-PT" sz="1000" dirty="0" smtClean="0"/>
              <a:t>Projete pessoas invisíveis para falar dos sem abrigo</a:t>
            </a:r>
          </a:p>
          <a:p>
            <a:pPr marL="0" indent="0">
              <a:buFont typeface="Arial" panose="020B0604020202020204" pitchFamily="34" charset="0"/>
              <a:buNone/>
            </a:pPr>
            <a:endParaRPr lang="pt-PT" sz="1000" b="1" u="sng" dirty="0" smtClean="0"/>
          </a:p>
          <a:p>
            <a:pPr marL="0" indent="0">
              <a:buFont typeface="Arial" panose="020B0604020202020204" pitchFamily="34" charset="0"/>
              <a:buNone/>
            </a:pPr>
            <a:r>
              <a:rPr lang="pt-PT" sz="1000" b="1" u="sng" dirty="0" smtClean="0"/>
              <a:t>Descoberta</a:t>
            </a:r>
          </a:p>
          <a:p>
            <a:pPr marL="171450" indent="-171450">
              <a:buFont typeface="Arial" panose="020B0604020202020204" pitchFamily="34" charset="0"/>
              <a:buChar char="•"/>
            </a:pPr>
            <a:r>
              <a:rPr lang="pt-PT" sz="1000" dirty="0" smtClean="0"/>
              <a:t>Os seus vídeos vão ser encontrados pelas pesquisas?</a:t>
            </a:r>
          </a:p>
          <a:p>
            <a:pPr marL="171450" indent="-171450">
              <a:buFont typeface="Arial" panose="020B0604020202020204" pitchFamily="34" charset="0"/>
              <a:buChar char="•"/>
            </a:pPr>
            <a:r>
              <a:rPr lang="pt-PT" sz="1000" dirty="0" smtClean="0"/>
              <a:t>Pense em títulos e descrições</a:t>
            </a:r>
          </a:p>
          <a:p>
            <a:pPr marL="171450" indent="-171450">
              <a:buFont typeface="Arial" panose="020B0604020202020204" pitchFamily="34" charset="0"/>
              <a:buChar char="•"/>
            </a:pPr>
            <a:r>
              <a:rPr lang="pt-PT" sz="1000" dirty="0" smtClean="0"/>
              <a:t>Tendência &lt;&gt; clássicos</a:t>
            </a:r>
          </a:p>
          <a:p>
            <a:pPr marL="171450" indent="-171450">
              <a:buFont typeface="Arial" panose="020B0604020202020204" pitchFamily="34" charset="0"/>
              <a:buChar char="•"/>
            </a:pPr>
            <a:r>
              <a:rPr lang="pt-PT" sz="1000" dirty="0" smtClean="0"/>
              <a:t>As três primeiras palavras devem corresponder às tendências&gt; google.com/trends/explore</a:t>
            </a:r>
          </a:p>
          <a:p>
            <a:pPr marL="171450" indent="-171450">
              <a:buFont typeface="Arial" panose="020B0604020202020204" pitchFamily="34" charset="0"/>
              <a:buChar char="•"/>
            </a:pPr>
            <a:r>
              <a:rPr lang="pt-PT" sz="1000" dirty="0" smtClean="0"/>
              <a:t>Por exemplo: Telfaz11 no woman no drive </a:t>
            </a:r>
          </a:p>
          <a:p>
            <a:pPr marL="0" indent="0">
              <a:buFont typeface="Arial" panose="020B0604020202020204" pitchFamily="34" charset="0"/>
              <a:buNone/>
            </a:pPr>
            <a:endParaRPr lang="pt-PT" sz="1200" b="1" i="0" u="sng" kern="1200" dirty="0" smtClean="0">
              <a:solidFill>
                <a:schemeClr val="tx1"/>
              </a:solidFill>
              <a:effectLst/>
              <a:latin typeface="+mn-lt"/>
              <a:ea typeface="+mn-ea"/>
              <a:cs typeface="+mn-cs"/>
            </a:endParaRPr>
          </a:p>
          <a:p>
            <a:pPr marL="0" indent="0">
              <a:buFont typeface="Arial" panose="020B0604020202020204" pitchFamily="34" charset="0"/>
              <a:buNone/>
            </a:pPr>
            <a:r>
              <a:rPr lang="pt-PT" sz="1200" b="1" i="0" u="sng" kern="1200" dirty="0" smtClean="0">
                <a:solidFill>
                  <a:schemeClr val="tx1"/>
                </a:solidFill>
                <a:effectLst/>
                <a:latin typeface="+mn-lt"/>
              </a:rPr>
              <a:t>Colaboração</a:t>
            </a:r>
          </a:p>
          <a:p>
            <a:pPr marL="171450" indent="-171450">
              <a:buFont typeface="Arial" panose="020B0604020202020204" pitchFamily="34" charset="0"/>
              <a:buChar char="•"/>
            </a:pPr>
            <a:r>
              <a:rPr lang="pt-PT" sz="1200" i="0" kern="1200" dirty="0" smtClean="0">
                <a:solidFill>
                  <a:schemeClr val="tx1"/>
                </a:solidFill>
                <a:effectLst/>
                <a:latin typeface="+mn-lt"/>
              </a:rPr>
              <a:t>Crie uma "cadeira de convidado" no seu espetáculo</a:t>
            </a:r>
          </a:p>
          <a:p>
            <a:pPr marL="171450" indent="-171450">
              <a:buFont typeface="Arial" panose="020B0604020202020204" pitchFamily="34" charset="0"/>
              <a:buChar char="•"/>
            </a:pPr>
            <a:r>
              <a:rPr lang="pt-PT" sz="1200" i="0" kern="1200" dirty="0" smtClean="0">
                <a:solidFill>
                  <a:schemeClr val="tx1"/>
                </a:solidFill>
                <a:effectLst/>
                <a:latin typeface="+mn-lt"/>
              </a:rPr>
              <a:t>Elabore um espetáculo de forma a tornar fácil e lógico que tenha convidados.</a:t>
            </a:r>
          </a:p>
          <a:p>
            <a:pPr marL="171450" indent="-171450">
              <a:buFont typeface="Arial" panose="020B0604020202020204" pitchFamily="34" charset="0"/>
              <a:buChar char="•"/>
            </a:pPr>
            <a:r>
              <a:rPr lang="pt-PT" sz="1200" i="0" kern="1200" dirty="0" smtClean="0">
                <a:solidFill>
                  <a:schemeClr val="tx1"/>
                </a:solidFill>
                <a:effectLst/>
                <a:latin typeface="+mn-lt"/>
              </a:rPr>
              <a:t>Alcance parceiros que lhe convenham. Encontre</a:t>
            </a:r>
            <a:r>
              <a:rPr lang="pt-PT" dirty="0" smtClean="0"/>
              <a:t> </a:t>
            </a:r>
            <a:r>
              <a:rPr lang="pt-PT" sz="1200" i="0" kern="1200" dirty="0" smtClean="0">
                <a:solidFill>
                  <a:schemeClr val="tx1"/>
                </a:solidFill>
                <a:effectLst/>
                <a:latin typeface="+mn-lt"/>
              </a:rPr>
              <a:t>criadores no seu género ou nicho com</a:t>
            </a:r>
            <a:r>
              <a:rPr lang="pt-PT" dirty="0" smtClean="0"/>
              <a:t> </a:t>
            </a:r>
            <a:r>
              <a:rPr lang="pt-PT" sz="1200" i="0" kern="1200" dirty="0" smtClean="0">
                <a:solidFill>
                  <a:schemeClr val="tx1"/>
                </a:solidFill>
                <a:effectLst/>
                <a:latin typeface="+mn-lt"/>
              </a:rPr>
              <a:t>números de subscritores equivalentes.</a:t>
            </a:r>
            <a:r>
              <a:rPr dirty="0"/>
              <a:t/>
            </a:r>
            <a:br>
              <a:rPr dirty="0"/>
            </a:br>
            <a:endParaRPr lang="pt-PT"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68</a:t>
            </a:fld>
            <a:endParaRPr lang="pt-PT"/>
          </a:p>
        </p:txBody>
      </p:sp>
    </p:spTree>
    <p:extLst>
      <p:ext uri="{BB962C8B-B14F-4D97-AF65-F5344CB8AC3E}">
        <p14:creationId xmlns:p14="http://schemas.microsoft.com/office/powerpoint/2010/main" val="20959428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dirty="0" smtClean="0"/>
              <a:t>https://www.YouTube.com/watch?feature=player_embedded&amp;v=YpKAtk5C0lM</a:t>
            </a:r>
          </a:p>
          <a:p>
            <a:endParaRPr lang="pt-PT" sz="1000" dirty="0" smtClean="0"/>
          </a:p>
          <a:p>
            <a:r>
              <a:rPr lang="pt-PT" sz="1000" dirty="0" smtClean="0"/>
              <a:t>https://www.YouTube.com/nonprofits</a:t>
            </a:r>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69</a:t>
            </a:fld>
            <a:endParaRPr lang="pt-PT"/>
          </a:p>
        </p:txBody>
      </p:sp>
    </p:spTree>
    <p:extLst>
      <p:ext uri="{BB962C8B-B14F-4D97-AF65-F5344CB8AC3E}">
        <p14:creationId xmlns:p14="http://schemas.microsoft.com/office/powerpoint/2010/main" val="3128700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b="1" u="sng" dirty="0" smtClean="0"/>
              <a:t>Question to the participants: how many Friends do you have on Facebook? How many posts do you post daily? And how many Likes do you give daily to posts by your friends?</a:t>
            </a:r>
          </a:p>
          <a:p>
            <a:endParaRPr lang="pt-PT" sz="1000" u="sng" dirty="0" smtClean="0"/>
          </a:p>
          <a:p>
            <a:r>
              <a:rPr lang="pt-PT" sz="1000" u="sng" dirty="0" smtClean="0"/>
              <a:t>Explains the size and importance of Facebook on a global scale.</a:t>
            </a:r>
          </a:p>
          <a:p>
            <a:endParaRPr lang="pt-PT" sz="1000" u="sng" dirty="0" smtClean="0"/>
          </a:p>
          <a:p>
            <a:r>
              <a:rPr lang="pt-PT" sz="1000" u="sng" dirty="0" smtClean="0"/>
              <a:t>Inspires to approach the internet as a platform for inter-action and communication instead of sending information</a:t>
            </a:r>
          </a:p>
          <a:p>
            <a:endParaRPr lang="pt-PT" sz="1000" u="sng" baseline="0" dirty="0" smtClean="0"/>
          </a:p>
          <a:p>
            <a:r>
              <a:rPr lang="pt-PT" sz="1000" u="sng" baseline="0" dirty="0" smtClean="0"/>
              <a:t>Fail harder</a:t>
            </a:r>
            <a:endParaRPr lang="pt-PT" sz="1000" u="sng" dirty="0" smtClean="0"/>
          </a:p>
          <a:p>
            <a:endParaRPr lang="pt-PT" sz="1000" u="sng"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70</a:t>
            </a:fld>
            <a:endParaRPr lang="pt-PT"/>
          </a:p>
        </p:txBody>
      </p:sp>
    </p:spTree>
    <p:extLst>
      <p:ext uri="{BB962C8B-B14F-4D97-AF65-F5344CB8AC3E}">
        <p14:creationId xmlns:p14="http://schemas.microsoft.com/office/powerpoint/2010/main" val="9811573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b="1" u="none" dirty="0" smtClean="0"/>
              <a:t>Mais dicas:</a:t>
            </a:r>
          </a:p>
          <a:p>
            <a:pPr marL="171450" indent="-171450">
              <a:buFont typeface="Arial" panose="020B0604020202020204" pitchFamily="34" charset="0"/>
              <a:buChar char="•"/>
            </a:pPr>
            <a:r>
              <a:rPr lang="pt-PT" sz="1000" dirty="0" smtClean="0"/>
              <a:t>Menos é mais</a:t>
            </a:r>
          </a:p>
          <a:p>
            <a:pPr marL="171450" indent="-171450">
              <a:buFont typeface="Arial" panose="020B0604020202020204" pitchFamily="34" charset="0"/>
              <a:buChar char="•"/>
            </a:pPr>
            <a:r>
              <a:rPr lang="pt-PT" sz="1000" dirty="0" smtClean="0"/>
              <a:t>Menos publicações de contranarrativa têm mais efeito</a:t>
            </a:r>
          </a:p>
          <a:p>
            <a:pPr marL="171450" indent="-171450">
              <a:buFont typeface="Arial" panose="020B0604020202020204" pitchFamily="34" charset="0"/>
              <a:buChar char="•"/>
            </a:pPr>
            <a:r>
              <a:rPr lang="pt-PT" sz="1000" baseline="0" dirty="0" smtClean="0"/>
              <a:t>As publicações mais específicas são as mais bem recebidas </a:t>
            </a:r>
            <a:r>
              <a:rPr lang="pt-PT" sz="1200" kern="1200" dirty="0" smtClean="0">
                <a:solidFill>
                  <a:schemeClr val="tx1"/>
                </a:solidFill>
                <a:latin typeface="+mn-lt"/>
                <a:ea typeface="+mn-ea"/>
                <a:cs typeface="+mn-cs"/>
              </a:rPr>
              <a:t>‒</a:t>
            </a:r>
            <a:r>
              <a:rPr lang="pt-PT" sz="1000" baseline="0" dirty="0" smtClean="0"/>
              <a:t> não mais do que 1 a 3 mensagens por dia</a:t>
            </a:r>
          </a:p>
          <a:p>
            <a:pPr marL="171450" indent="-171450">
              <a:buFont typeface="Arial" panose="020B0604020202020204" pitchFamily="34" charset="0"/>
              <a:buChar char="•"/>
            </a:pPr>
            <a:endParaRPr lang="pt-PT" sz="1000" baseline="0" dirty="0" smtClean="0"/>
          </a:p>
          <a:p>
            <a:pPr marL="171450" indent="-171450">
              <a:buFont typeface="Arial" panose="020B0604020202020204" pitchFamily="34" charset="0"/>
              <a:buChar char="•"/>
            </a:pPr>
            <a:r>
              <a:rPr lang="pt-PT" sz="1000" dirty="0" smtClean="0"/>
              <a:t>Oportuno = adaptar a sua mensagem, publicação e conteúdos visuais a eventos reais, ocorrências, atividades na sua comunidade, redondezas, meios de comunicação social convencionais</a:t>
            </a:r>
          </a:p>
          <a:p>
            <a:pPr marL="0" indent="0">
              <a:buFont typeface="Arial" panose="020B0604020202020204" pitchFamily="34" charset="0"/>
              <a:buNone/>
            </a:pPr>
            <a:endParaRPr lang="pt-PT" sz="1000" baseline="0" dirty="0" smtClean="0"/>
          </a:p>
          <a:p>
            <a:pPr marL="171450" indent="-171450">
              <a:buFont typeface="Arial" panose="020B0604020202020204" pitchFamily="34" charset="0"/>
              <a:buChar char="•"/>
            </a:pPr>
            <a:r>
              <a:rPr lang="pt-PT" sz="1000" baseline="0" dirty="0" smtClean="0"/>
              <a:t>Separe o público orgânico do público pago (consulte os anúncios do Facebook)</a:t>
            </a:r>
          </a:p>
          <a:p>
            <a:pPr marL="171450" indent="-171450">
              <a:buFont typeface="Arial" panose="020B0604020202020204" pitchFamily="34" charset="0"/>
              <a:buChar char="•"/>
            </a:pPr>
            <a:endParaRPr lang="pt-PT" sz="100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b="0" u="none" baseline="0" dirty="0" smtClean="0"/>
              <a:t>Crie links do Facebook para o Instagram</a:t>
            </a:r>
            <a:endParaRPr lang="pt-PT" sz="1000" b="0" u="none"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71</a:t>
            </a:fld>
            <a:endParaRPr lang="pt-PT"/>
          </a:p>
        </p:txBody>
      </p:sp>
    </p:spTree>
    <p:extLst>
      <p:ext uri="{BB962C8B-B14F-4D97-AF65-F5344CB8AC3E}">
        <p14:creationId xmlns:p14="http://schemas.microsoft.com/office/powerpoint/2010/main" val="8796693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pt-PT" b="1" dirty="0" smtClean="0"/>
              <a:t>Separe o público orgânico do público pago &gt; O </a:t>
            </a:r>
            <a:r>
              <a:rPr lang="pt-PT" b="1" dirty="0" err="1" smtClean="0"/>
              <a:t>Facebook</a:t>
            </a:r>
            <a:r>
              <a:rPr lang="pt-PT" b="1" dirty="0" smtClean="0"/>
              <a:t> tem várias ferramentas que podem ajudá-lo a alcançar </a:t>
            </a:r>
            <a:r>
              <a:rPr lang="pt-PT" b="1" u="sng" dirty="0" smtClean="0"/>
              <a:t>novas</a:t>
            </a:r>
            <a:r>
              <a:rPr lang="pt-PT" b="1" dirty="0" smtClean="0"/>
              <a:t> pessoas</a:t>
            </a:r>
            <a:r>
              <a:rPr lang="pt-PT" sz="1000" b="1" dirty="0" smtClean="0"/>
              <a:t> </a:t>
            </a:r>
          </a:p>
          <a:p>
            <a:endParaRPr lang="pt-PT" sz="1000" b="1" u="sng" kern="1200" dirty="0" smtClean="0">
              <a:solidFill>
                <a:schemeClr val="tx1"/>
              </a:solidFill>
              <a:effectLst/>
              <a:latin typeface="+mn-lt"/>
              <a:ea typeface="+mn-ea"/>
              <a:cs typeface="+mn-cs"/>
            </a:endParaRPr>
          </a:p>
          <a:p>
            <a:r>
              <a:rPr lang="pt-PT" sz="1000" b="0" u="none" kern="1200" dirty="0" smtClean="0">
                <a:solidFill>
                  <a:schemeClr val="tx1"/>
                </a:solidFill>
                <a:effectLst/>
                <a:latin typeface="+mn-lt"/>
              </a:rPr>
              <a:t>1. Anúncios do </a:t>
            </a:r>
            <a:r>
              <a:rPr lang="pt-PT" sz="1000" b="0" u="none" kern="1200" dirty="0" err="1" smtClean="0">
                <a:solidFill>
                  <a:schemeClr val="tx1"/>
                </a:solidFill>
                <a:effectLst/>
                <a:latin typeface="+mn-lt"/>
              </a:rPr>
              <a:t>Facebook</a:t>
            </a:r>
            <a:r>
              <a:rPr lang="pt-PT" dirty="0" smtClean="0"/>
              <a:t> </a:t>
            </a:r>
            <a:r>
              <a:rPr lang="pt-PT" sz="1000" b="0" u="none" kern="1200" dirty="0" smtClean="0">
                <a:solidFill>
                  <a:schemeClr val="tx1"/>
                </a:solidFill>
                <a:effectLst/>
                <a:latin typeface="+mn-lt"/>
              </a:rPr>
              <a:t>para organizações sem fins lucrativos: </a:t>
            </a:r>
            <a:r>
              <a:rPr lang="pt-PT" sz="1000" b="0" u="none" dirty="0" smtClean="0"/>
              <a:t>https://nonprofits.fb.com/topic/ads/</a:t>
            </a:r>
          </a:p>
          <a:p>
            <a:r>
              <a:rPr lang="pt-PT" sz="1000" b="0" u="none" kern="1200" dirty="0" smtClean="0">
                <a:solidFill>
                  <a:schemeClr val="tx1"/>
                </a:solidFill>
                <a:effectLst/>
                <a:latin typeface="+mn-lt"/>
              </a:rPr>
              <a:t>2. A página do </a:t>
            </a:r>
            <a:r>
              <a:rPr lang="pt-PT" sz="1000" b="0" u="none" kern="1200" dirty="0" err="1" smtClean="0">
                <a:solidFill>
                  <a:schemeClr val="tx1"/>
                </a:solidFill>
                <a:effectLst/>
                <a:latin typeface="+mn-lt"/>
              </a:rPr>
              <a:t>Facebook</a:t>
            </a:r>
            <a:r>
              <a:rPr lang="pt-PT" sz="1000" b="0" u="none" kern="1200" dirty="0" smtClean="0">
                <a:solidFill>
                  <a:schemeClr val="tx1"/>
                </a:solidFill>
                <a:effectLst/>
                <a:latin typeface="+mn-lt"/>
              </a:rPr>
              <a:t> para pequenas empresas mostra várias ferramentas que pode utilizar para ajudá-lo a ajudar a sua causa:</a:t>
            </a:r>
            <a:r>
              <a:rPr lang="pt-PT" dirty="0" smtClean="0"/>
              <a:t> </a:t>
            </a:r>
            <a:r>
              <a:rPr lang="pt-PT" sz="1000" u="sng" kern="1200" dirty="0" smtClean="0">
                <a:solidFill>
                  <a:schemeClr val="tx1"/>
                </a:solidFill>
                <a:effectLst/>
                <a:latin typeface="+mn-lt"/>
                <a:hlinkClick r:id="rId3"/>
              </a:rPr>
              <a:t>https://www.facebook.com/blueprint?attachment_canonical_url=https%3A%2F%2Fwww.facebook.com%2Fblueprint</a:t>
            </a:r>
            <a:endParaRPr lang="pt-PT" sz="1000" kern="1200" dirty="0" smtClean="0">
              <a:solidFill>
                <a:schemeClr val="tx1"/>
              </a:solidFill>
              <a:effectLst/>
              <a:latin typeface="+mn-lt"/>
              <a:ea typeface="+mn-ea"/>
              <a:cs typeface="+mn-cs"/>
            </a:endParaRPr>
          </a:p>
          <a:p>
            <a:r>
              <a:rPr lang="pt-PT" sz="1000" kern="1200" dirty="0" smtClean="0">
                <a:solidFill>
                  <a:schemeClr val="tx1"/>
                </a:solidFill>
                <a:effectLst/>
                <a:latin typeface="+mn-lt"/>
              </a:rPr>
              <a:t> </a:t>
            </a:r>
            <a:endParaRPr lang="pt-PT" sz="1000" kern="1200" dirty="0" smtClean="0">
              <a:solidFill>
                <a:schemeClr val="tx1"/>
              </a:solidFill>
              <a:effectLst/>
              <a:latin typeface="+mn-lt"/>
              <a:ea typeface="+mn-ea"/>
              <a:cs typeface="+mn-cs"/>
            </a:endParaRPr>
          </a:p>
          <a:p>
            <a:r>
              <a:rPr lang="pt-PT" sz="1000" b="1" dirty="0" smtClean="0"/>
              <a:t>Argumentos a favor dos anúncios pagos</a:t>
            </a:r>
          </a:p>
          <a:p>
            <a:pPr marL="171450" lvl="0" indent="-171450">
              <a:buFont typeface="Arial" panose="020B0604020202020204" pitchFamily="34" charset="0"/>
              <a:buChar char="•"/>
            </a:pPr>
            <a:r>
              <a:rPr lang="pt-PT" sz="1000" kern="1200" dirty="0" smtClean="0">
                <a:solidFill>
                  <a:schemeClr val="tx1"/>
                </a:solidFill>
                <a:effectLst/>
                <a:latin typeface="+mn-lt"/>
              </a:rPr>
              <a:t>Encontre novos apoiantes</a:t>
            </a:r>
            <a:r>
              <a:rPr lang="pt-PT" dirty="0" smtClean="0"/>
              <a:t> </a:t>
            </a:r>
            <a:r>
              <a:rPr lang="pt-PT" sz="1000" kern="1200" dirty="0" smtClean="0">
                <a:solidFill>
                  <a:schemeClr val="tx1"/>
                </a:solidFill>
                <a:effectLst/>
                <a:latin typeface="+mn-lt"/>
              </a:rPr>
              <a:t>procurando fora</a:t>
            </a:r>
            <a:r>
              <a:rPr lang="pt-PT" dirty="0" smtClean="0"/>
              <a:t> </a:t>
            </a:r>
            <a:r>
              <a:rPr lang="pt-PT" sz="1000" kern="1200" dirty="0" smtClean="0">
                <a:solidFill>
                  <a:schemeClr val="tx1"/>
                </a:solidFill>
                <a:effectLst/>
                <a:latin typeface="+mn-lt"/>
              </a:rPr>
              <a:t>da sua</a:t>
            </a:r>
            <a:r>
              <a:rPr lang="pt-PT" dirty="0" smtClean="0"/>
              <a:t> </a:t>
            </a:r>
            <a:r>
              <a:rPr lang="pt-PT" sz="1000" kern="1200" dirty="0" smtClean="0">
                <a:solidFill>
                  <a:schemeClr val="tx1"/>
                </a:solidFill>
                <a:effectLst/>
                <a:latin typeface="+mn-lt"/>
              </a:rPr>
              <a:t>comunidade</a:t>
            </a:r>
          </a:p>
          <a:p>
            <a:pPr marL="171450" lvl="0" indent="-171450">
              <a:buFont typeface="Arial" panose="020B0604020202020204" pitchFamily="34" charset="0"/>
              <a:buChar char="•"/>
            </a:pPr>
            <a:r>
              <a:rPr lang="pt-PT" sz="1000" kern="1200" dirty="0" smtClean="0">
                <a:solidFill>
                  <a:schemeClr val="tx1"/>
                </a:solidFill>
                <a:effectLst/>
                <a:latin typeface="+mn-lt"/>
              </a:rPr>
              <a:t>Aborde</a:t>
            </a:r>
            <a:r>
              <a:rPr lang="pt-PT" dirty="0" smtClean="0"/>
              <a:t> </a:t>
            </a:r>
            <a:r>
              <a:rPr lang="pt-PT" sz="1000" kern="1200" dirty="0" smtClean="0">
                <a:solidFill>
                  <a:schemeClr val="tx1"/>
                </a:solidFill>
                <a:effectLst/>
                <a:latin typeface="+mn-lt"/>
              </a:rPr>
              <a:t>pessoas</a:t>
            </a:r>
            <a:r>
              <a:rPr lang="pt-PT" dirty="0" smtClean="0"/>
              <a:t> </a:t>
            </a:r>
            <a:r>
              <a:rPr lang="pt-PT" sz="1000" kern="1200" dirty="0" smtClean="0">
                <a:solidFill>
                  <a:schemeClr val="tx1"/>
                </a:solidFill>
                <a:effectLst/>
                <a:latin typeface="+mn-lt"/>
              </a:rPr>
              <a:t>semelhantes</a:t>
            </a:r>
            <a:r>
              <a:rPr lang="pt-PT" dirty="0" smtClean="0"/>
              <a:t> </a:t>
            </a:r>
            <a:r>
              <a:rPr lang="pt-PT" sz="1000" kern="1200" dirty="0" smtClean="0">
                <a:solidFill>
                  <a:schemeClr val="tx1"/>
                </a:solidFill>
                <a:effectLst/>
                <a:latin typeface="+mn-lt"/>
              </a:rPr>
              <a:t>aos</a:t>
            </a:r>
            <a:r>
              <a:rPr lang="pt-PT" dirty="0" smtClean="0"/>
              <a:t> </a:t>
            </a:r>
            <a:r>
              <a:rPr lang="pt-PT" sz="1000" kern="1200" dirty="0" smtClean="0">
                <a:solidFill>
                  <a:schemeClr val="tx1"/>
                </a:solidFill>
                <a:effectLst/>
                <a:latin typeface="+mn-lt"/>
              </a:rPr>
              <a:t>seus</a:t>
            </a:r>
            <a:r>
              <a:rPr lang="pt-PT" dirty="0" smtClean="0"/>
              <a:t> </a:t>
            </a:r>
            <a:r>
              <a:rPr lang="pt-PT" sz="1000" kern="1200" dirty="0" smtClean="0">
                <a:solidFill>
                  <a:schemeClr val="tx1"/>
                </a:solidFill>
                <a:effectLst/>
                <a:latin typeface="+mn-lt"/>
              </a:rPr>
              <a:t>apoiantes já existentes</a:t>
            </a:r>
          </a:p>
          <a:p>
            <a:pPr marL="171450" lvl="0" indent="-171450">
              <a:buFont typeface="Arial" panose="020B0604020202020204" pitchFamily="34" charset="0"/>
              <a:buChar char="•"/>
            </a:pPr>
            <a:r>
              <a:rPr lang="pt-PT" sz="1000" kern="1200" dirty="0" smtClean="0">
                <a:solidFill>
                  <a:schemeClr val="tx1"/>
                </a:solidFill>
                <a:effectLst/>
                <a:latin typeface="+mn-lt"/>
              </a:rPr>
              <a:t>Certifique-se de que o seu</a:t>
            </a:r>
            <a:r>
              <a:rPr lang="pt-PT" dirty="0" smtClean="0"/>
              <a:t> </a:t>
            </a:r>
            <a:r>
              <a:rPr lang="pt-PT" sz="1000" kern="1200" dirty="0" smtClean="0">
                <a:solidFill>
                  <a:schemeClr val="tx1"/>
                </a:solidFill>
                <a:effectLst/>
                <a:latin typeface="+mn-lt"/>
              </a:rPr>
              <a:t>público</a:t>
            </a:r>
            <a:r>
              <a:rPr lang="pt-PT" dirty="0" smtClean="0"/>
              <a:t> </a:t>
            </a:r>
            <a:r>
              <a:rPr lang="pt-PT" sz="1000" kern="1200" dirty="0" smtClean="0">
                <a:solidFill>
                  <a:schemeClr val="tx1"/>
                </a:solidFill>
                <a:effectLst/>
                <a:latin typeface="+mn-lt"/>
              </a:rPr>
              <a:t>vê</a:t>
            </a:r>
            <a:r>
              <a:rPr lang="pt-PT" dirty="0" smtClean="0"/>
              <a:t> </a:t>
            </a:r>
            <a:r>
              <a:rPr lang="pt-PT" sz="1000" kern="1200" dirty="0" smtClean="0">
                <a:solidFill>
                  <a:schemeClr val="tx1"/>
                </a:solidFill>
                <a:effectLst/>
                <a:latin typeface="+mn-lt"/>
              </a:rPr>
              <a:t>uma publicação importante</a:t>
            </a:r>
          </a:p>
          <a:p>
            <a:pPr marL="171450" lvl="0" indent="-171450">
              <a:buFont typeface="Arial" panose="020B0604020202020204" pitchFamily="34" charset="0"/>
              <a:buChar char="•"/>
            </a:pPr>
            <a:r>
              <a:rPr lang="pt-PT" sz="1000" kern="1200" dirty="0" smtClean="0">
                <a:solidFill>
                  <a:schemeClr val="tx1"/>
                </a:solidFill>
                <a:effectLst/>
                <a:latin typeface="+mn-lt"/>
              </a:rPr>
              <a:t>Envie apelos à ação</a:t>
            </a:r>
            <a:r>
              <a:rPr lang="pt-PT" dirty="0" smtClean="0"/>
              <a:t> </a:t>
            </a:r>
            <a:r>
              <a:rPr lang="pt-PT" sz="1000" kern="1200" dirty="0" smtClean="0">
                <a:solidFill>
                  <a:schemeClr val="tx1"/>
                </a:solidFill>
                <a:effectLst/>
                <a:latin typeface="+mn-lt"/>
              </a:rPr>
              <a:t>a pessoas</a:t>
            </a:r>
            <a:r>
              <a:rPr lang="pt-PT" dirty="0" smtClean="0"/>
              <a:t> </a:t>
            </a:r>
            <a:r>
              <a:rPr lang="pt-PT" sz="1000" kern="1200" dirty="0" smtClean="0">
                <a:solidFill>
                  <a:schemeClr val="tx1"/>
                </a:solidFill>
                <a:effectLst/>
                <a:latin typeface="+mn-lt"/>
              </a:rPr>
              <a:t>com</a:t>
            </a:r>
            <a:r>
              <a:rPr lang="pt-PT" dirty="0" smtClean="0"/>
              <a:t> </a:t>
            </a:r>
            <a:r>
              <a:rPr lang="pt-PT" sz="1000" kern="1200" dirty="0" smtClean="0">
                <a:solidFill>
                  <a:schemeClr val="tx1"/>
                </a:solidFill>
                <a:effectLst/>
                <a:latin typeface="+mn-lt"/>
              </a:rPr>
              <a:t>características</a:t>
            </a:r>
            <a:r>
              <a:rPr lang="pt-PT" dirty="0" smtClean="0"/>
              <a:t> </a:t>
            </a:r>
            <a:r>
              <a:rPr lang="pt-PT" sz="1000" kern="1200" dirty="0" smtClean="0">
                <a:solidFill>
                  <a:schemeClr val="tx1"/>
                </a:solidFill>
                <a:effectLst/>
                <a:latin typeface="+mn-lt"/>
              </a:rPr>
              <a:t>demográficas, interesses e comportamentos particulares</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Induza comportamentos específicos, como visitar o seu sítio web ou inscrever-se na sua lista de e-mail</a:t>
            </a:r>
            <a:endParaRPr lang="pt-PT" sz="1000" dirty="0" smtClean="0"/>
          </a:p>
          <a:p>
            <a:pPr marL="171450" indent="-171450">
              <a:buFont typeface="Arial" panose="020B0604020202020204" pitchFamily="34" charset="0"/>
              <a:buChar char="•"/>
            </a:pPr>
            <a:endParaRPr lang="pt-PT" sz="1000" dirty="0" smtClean="0"/>
          </a:p>
          <a:p>
            <a:r>
              <a:rPr lang="pt-PT" sz="1000" kern="1200" dirty="0" smtClean="0">
                <a:solidFill>
                  <a:schemeClr val="tx1"/>
                </a:solidFill>
                <a:effectLst/>
                <a:latin typeface="+mn-lt"/>
              </a:rPr>
              <a:t>Os anúncios do Facebook podem ajudá-lo a alcançar </a:t>
            </a:r>
            <a:r>
              <a:rPr lang="pt-PT" sz="1000" u="sng" kern="1200" dirty="0" smtClean="0">
                <a:solidFill>
                  <a:schemeClr val="tx1"/>
                </a:solidFill>
                <a:effectLst/>
                <a:latin typeface="+mn-lt"/>
              </a:rPr>
              <a:t>novas</a:t>
            </a:r>
            <a:r>
              <a:rPr lang="pt-PT" sz="1000" kern="1200" dirty="0" smtClean="0">
                <a:solidFill>
                  <a:schemeClr val="tx1"/>
                </a:solidFill>
                <a:effectLst/>
                <a:latin typeface="+mn-lt"/>
              </a:rPr>
              <a:t> pessoas que usam essa plataforma e podem estar interessadas na sua organização.</a:t>
            </a:r>
            <a:endParaRPr lang="pt-PT" sz="1000" kern="1200" dirty="0" smtClean="0">
              <a:solidFill>
                <a:schemeClr val="tx1"/>
              </a:solidFill>
              <a:effectLst/>
              <a:latin typeface="+mn-lt"/>
              <a:ea typeface="+mn-ea"/>
              <a:cs typeface="+mn-cs"/>
            </a:endParaRPr>
          </a:p>
          <a:p>
            <a:r>
              <a:rPr lang="pt-PT" sz="1000" kern="1200" dirty="0" smtClean="0">
                <a:solidFill>
                  <a:schemeClr val="tx1"/>
                </a:solidFill>
                <a:effectLst/>
                <a:latin typeface="+mn-lt"/>
              </a:rPr>
              <a:t>Os anúncios do Facebook são canais pagos de conteúdos no Facebook. Os anúncios podem ser exibidos diretamente no feed de notícias ou na coluna da direita. </a:t>
            </a:r>
            <a:endParaRPr lang="pt-PT" sz="1000" kern="1200" dirty="0" smtClean="0">
              <a:solidFill>
                <a:schemeClr val="tx1"/>
              </a:solidFill>
              <a:effectLst/>
              <a:latin typeface="+mn-lt"/>
              <a:ea typeface="+mn-ea"/>
              <a:cs typeface="+mn-cs"/>
            </a:endParaRPr>
          </a:p>
          <a:p>
            <a:r>
              <a:rPr lang="pt-PT" sz="1000" kern="1200" dirty="0" smtClean="0">
                <a:solidFill>
                  <a:schemeClr val="tx1"/>
                </a:solidFill>
                <a:effectLst/>
                <a:latin typeface="+mn-lt"/>
              </a:rPr>
              <a:t>Os anúncios são particularmente úteis se quiser alcançar novas pessoas no Facebook ou mostrar a sua mensagem a públicos-alvo específicos. </a:t>
            </a:r>
            <a:endParaRPr lang="pt-PT" sz="1000" kern="1200" dirty="0" smtClean="0">
              <a:solidFill>
                <a:schemeClr val="tx1"/>
              </a:solidFill>
              <a:effectLst/>
              <a:latin typeface="+mn-lt"/>
              <a:ea typeface="+mn-ea"/>
              <a:cs typeface="+mn-cs"/>
            </a:endParaRPr>
          </a:p>
          <a:p>
            <a:r>
              <a:rPr lang="pt-PT" sz="1000" kern="1200" dirty="0" smtClean="0">
                <a:solidFill>
                  <a:schemeClr val="tx1"/>
                </a:solidFill>
                <a:effectLst/>
                <a:latin typeface="+mn-lt"/>
              </a:rPr>
              <a:t>Pode exibir anúncios de qualquer orçamento, a</a:t>
            </a:r>
            <a:r>
              <a:rPr lang="pt-PT" sz="1000" kern="1200" baseline="0" dirty="0" smtClean="0">
                <a:solidFill>
                  <a:schemeClr val="tx1"/>
                </a:solidFill>
                <a:effectLst/>
                <a:latin typeface="+mn-lt"/>
              </a:rPr>
              <a:t> partir de </a:t>
            </a:r>
            <a:r>
              <a:rPr lang="pt-PT" sz="1000" kern="1200" dirty="0" smtClean="0">
                <a:solidFill>
                  <a:schemeClr val="tx1"/>
                </a:solidFill>
                <a:effectLst/>
                <a:latin typeface="+mn-lt"/>
              </a:rPr>
              <a:t>5 €.</a:t>
            </a:r>
            <a:endParaRPr lang="pt-PT" sz="1000" kern="1200" dirty="0" smtClean="0">
              <a:solidFill>
                <a:schemeClr val="tx1"/>
              </a:solidFill>
              <a:effectLst/>
              <a:latin typeface="+mn-lt"/>
              <a:ea typeface="+mn-ea"/>
              <a:cs typeface="+mn-cs"/>
            </a:endParaRPr>
          </a:p>
          <a:p>
            <a:endParaRPr lang="pt-PT" sz="1000" kern="1200" dirty="0" smtClean="0">
              <a:solidFill>
                <a:schemeClr val="tx1"/>
              </a:solidFill>
              <a:effectLst/>
              <a:latin typeface="+mn-lt"/>
              <a:ea typeface="+mn-ea"/>
              <a:cs typeface="+mn-cs"/>
            </a:endParaRPr>
          </a:p>
          <a:p>
            <a:r>
              <a:rPr lang="pt-PT" sz="1000" kern="1200" dirty="0" smtClean="0">
                <a:solidFill>
                  <a:schemeClr val="tx1"/>
                </a:solidFill>
                <a:effectLst/>
                <a:latin typeface="+mn-lt"/>
              </a:rPr>
              <a:t>Como posso usar anúncios para a minha organização sem fins lucrativos?</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Encontre novos apoiantes procurando fora da sua comunidade</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Aborde pessoas semelhantes aos seus apoiantes já existentes</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Certifique-se de que o seu público vê uma publicação importante</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Envie apelos à ação a pessoas com características demográficas, interesses e comportamentos particulares</a:t>
            </a:r>
            <a:endParaRPr lang="pt-PT" sz="1000" kern="1200" dirty="0" smtClean="0">
              <a:solidFill>
                <a:schemeClr val="tx1"/>
              </a:solidFill>
              <a:effectLst/>
              <a:latin typeface="+mn-lt"/>
              <a:ea typeface="+mn-ea"/>
              <a:cs typeface="+mn-cs"/>
            </a:endParaRPr>
          </a:p>
          <a:p>
            <a:pPr marL="171450" lvl="0" indent="-171450" algn="l">
              <a:buFont typeface="Arial" panose="020B0604020202020204" pitchFamily="34" charset="0"/>
              <a:buChar char="•"/>
            </a:pPr>
            <a:r>
              <a:rPr lang="pt-PT" sz="1000" kern="1200" dirty="0" smtClean="0">
                <a:solidFill>
                  <a:schemeClr val="tx1"/>
                </a:solidFill>
                <a:effectLst/>
                <a:latin typeface="+mn-lt"/>
              </a:rPr>
              <a:t>Induza comportamentos específicos, como visitar o seu sítio web ou inscrever-se na sua lista de e-mail</a:t>
            </a:r>
            <a:endParaRPr lang="pt-PT" sz="1000" kern="1200" dirty="0" smtClean="0">
              <a:solidFill>
                <a:schemeClr val="tx1"/>
              </a:solidFill>
              <a:effectLst/>
              <a:latin typeface="+mn-lt"/>
              <a:ea typeface="+mn-ea"/>
              <a:cs typeface="+mn-cs"/>
            </a:endParaRPr>
          </a:p>
          <a:p>
            <a:endParaRPr lang="pt-PT" sz="1000" kern="1200" dirty="0" smtClean="0">
              <a:solidFill>
                <a:schemeClr val="tx1"/>
              </a:solidFill>
              <a:effectLst/>
              <a:latin typeface="+mn-lt"/>
              <a:ea typeface="+mn-ea"/>
              <a:cs typeface="+mn-cs"/>
            </a:endParaRPr>
          </a:p>
          <a:p>
            <a:r>
              <a:rPr lang="pt-PT" sz="1000" kern="1200" dirty="0" smtClean="0">
                <a:solidFill>
                  <a:schemeClr val="tx1"/>
                </a:solidFill>
                <a:effectLst/>
                <a:latin typeface="+mn-lt"/>
              </a:rPr>
              <a:t>Como crio um anúncio?</a:t>
            </a:r>
            <a:endParaRPr lang="pt-PT" sz="1000" kern="1200" dirty="0" smtClean="0">
              <a:solidFill>
                <a:schemeClr val="tx1"/>
              </a:solidFill>
              <a:effectLst/>
              <a:latin typeface="+mn-lt"/>
              <a:ea typeface="+mn-ea"/>
              <a:cs typeface="+mn-cs"/>
            </a:endParaRPr>
          </a:p>
          <a:p>
            <a:pPr marL="228600" indent="-228600">
              <a:buFont typeface="+mj-lt"/>
              <a:buAutoNum type="arabicPeriod"/>
            </a:pPr>
            <a:r>
              <a:rPr lang="pt-PT" sz="1000" kern="1200" dirty="0" smtClean="0">
                <a:solidFill>
                  <a:schemeClr val="tx1"/>
                </a:solidFill>
                <a:effectLst/>
                <a:latin typeface="+mn-lt"/>
              </a:rPr>
              <a:t>A primeira coisa que precisa fazer é escolher um objetivo. Um objetivo é o que quer realizar. Quando escolhe um objetivo, e com isso cria uma campanha, esse é o primeiro nível da estrutura do anúncio. </a:t>
            </a:r>
            <a:endParaRPr lang="pt-PT" sz="1000" kern="1200" dirty="0" smtClean="0">
              <a:solidFill>
                <a:schemeClr val="tx1"/>
              </a:solidFill>
              <a:effectLst/>
              <a:latin typeface="+mn-lt"/>
              <a:ea typeface="+mn-ea"/>
              <a:cs typeface="+mn-cs"/>
            </a:endParaRPr>
          </a:p>
          <a:p>
            <a:pPr marL="228600" indent="-228600">
              <a:buFont typeface="+mj-lt"/>
              <a:buAutoNum type="arabicPeriod"/>
            </a:pPr>
            <a:r>
              <a:rPr lang="pt-PT" sz="1000" kern="1200" dirty="0" smtClean="0">
                <a:solidFill>
                  <a:schemeClr val="tx1"/>
                </a:solidFill>
                <a:effectLst/>
                <a:latin typeface="+mn-lt"/>
              </a:rPr>
              <a:t>Em segundo lugar, deve definir o seu público-alvo, selecionar onde os seus anúncios serão exibidos e escolher o seu orçamento e programação. Selecione, por exemplo,</a:t>
            </a:r>
            <a:endParaRPr lang="pt-PT" sz="100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pt-PT" sz="1000" kern="1200" dirty="0" smtClean="0">
                <a:solidFill>
                  <a:schemeClr val="tx1"/>
                </a:solidFill>
                <a:effectLst/>
                <a:latin typeface="+mn-lt"/>
              </a:rPr>
              <a:t>Demografia. Alcance as pessoas por idade, sexo, escolaridade e muito mais.</a:t>
            </a:r>
            <a:endParaRPr lang="pt-PT" sz="100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pt-PT" sz="1000" kern="1200" dirty="0" smtClean="0">
                <a:solidFill>
                  <a:schemeClr val="tx1"/>
                </a:solidFill>
                <a:effectLst/>
                <a:latin typeface="+mn-lt"/>
              </a:rPr>
              <a:t>Interesses. Alcance pessoas com base nos seus interesses, hobbies e páginas de que gostam no Facebook.</a:t>
            </a:r>
            <a:endParaRPr lang="pt-PT" sz="100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pt-PT" sz="1000" kern="1200" dirty="0" smtClean="0">
                <a:solidFill>
                  <a:schemeClr val="tx1"/>
                </a:solidFill>
                <a:effectLst/>
                <a:latin typeface="+mn-lt"/>
              </a:rPr>
              <a:t>Comportamentos. Encontre pessoas com base nos seus hábitos de consumo, uso de dispositivos e outras atividades.</a:t>
            </a:r>
            <a:endParaRPr lang="pt-PT" sz="100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pt-PT" sz="1000" kern="1200" dirty="0" smtClean="0">
                <a:solidFill>
                  <a:schemeClr val="tx1"/>
                </a:solidFill>
                <a:effectLst/>
                <a:latin typeface="+mn-lt"/>
              </a:rPr>
              <a:t>Ligações. Alcance pessoas ou os seus amigos com base em páginas de que eles gostam.</a:t>
            </a:r>
            <a:endParaRPr lang="pt-PT" sz="1000" kern="1200" dirty="0" smtClean="0">
              <a:solidFill>
                <a:schemeClr val="tx1"/>
              </a:solidFill>
              <a:effectLst/>
              <a:latin typeface="+mn-lt"/>
              <a:ea typeface="+mn-ea"/>
              <a:cs typeface="+mn-cs"/>
            </a:endParaRPr>
          </a:p>
          <a:p>
            <a:pPr marL="228600" indent="-228600">
              <a:buFont typeface="+mj-lt"/>
              <a:buAutoNum type="arabicPeriod"/>
            </a:pPr>
            <a:r>
              <a:rPr lang="pt-PT" sz="1000" kern="1200" dirty="0" smtClean="0">
                <a:solidFill>
                  <a:schemeClr val="tx1"/>
                </a:solidFill>
                <a:effectLst/>
                <a:latin typeface="+mn-lt"/>
              </a:rPr>
              <a:t>Terceiro, decida sobre os conteúdos que as pessoas verão.</a:t>
            </a:r>
            <a:endParaRPr lang="pt-PT"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72</a:t>
            </a:fld>
            <a:endParaRPr lang="pt-PT"/>
          </a:p>
        </p:txBody>
      </p:sp>
    </p:spTree>
    <p:extLst>
      <p:ext uri="{BB962C8B-B14F-4D97-AF65-F5344CB8AC3E}">
        <p14:creationId xmlns:p14="http://schemas.microsoft.com/office/powerpoint/2010/main" val="195904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pt-PT" sz="1000" baseline="0" dirty="0" smtClean="0"/>
              <a:t>As respostas a estas perguntas constituem as linhas básicas da estratégia da sua campanha.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dirty="0" smtClean="0"/>
              <a:t>Estas perguntas guiam-no através do processo de preparação de uma campanha de contranarrativa e narrativa</a:t>
            </a:r>
            <a:r>
              <a:rPr lang="pt-PT" sz="1000" baseline="0" dirty="0" smtClean="0"/>
              <a:t> alternativa </a:t>
            </a:r>
            <a:r>
              <a:rPr lang="pt-PT" sz="1000" dirty="0" smtClean="0"/>
              <a:t>bem-sucedida.</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a:t>
            </a:fld>
            <a:endParaRPr lang="pt-PT"/>
          </a:p>
        </p:txBody>
      </p:sp>
    </p:spTree>
    <p:extLst>
      <p:ext uri="{BB962C8B-B14F-4D97-AF65-F5344CB8AC3E}">
        <p14:creationId xmlns:p14="http://schemas.microsoft.com/office/powerpoint/2010/main" val="25993504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73</a:t>
            </a:fld>
            <a:endParaRPr lang="pt-PT"/>
          </a:p>
        </p:txBody>
      </p:sp>
    </p:spTree>
    <p:extLst>
      <p:ext uri="{BB962C8B-B14F-4D97-AF65-F5344CB8AC3E}">
        <p14:creationId xmlns:p14="http://schemas.microsoft.com/office/powerpoint/2010/main" val="34352091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b="1" u="sng" dirty="0" smtClean="0"/>
              <a:t>Pergunta aos participantes: envie um tweet às xx e veja os retweets na próxima pausa</a:t>
            </a:r>
          </a:p>
          <a:p>
            <a:endParaRPr lang="pt-PT" sz="1000" baseline="0" dirty="0" smtClean="0"/>
          </a:p>
          <a:p>
            <a:r>
              <a:rPr lang="pt-PT" dirty="0" smtClean="0"/>
              <a:t>"Os extremistas online gritam muito mas são poucos </a:t>
            </a:r>
            <a:r>
              <a:rPr lang="pt-PT" sz="1200" kern="1200" dirty="0" smtClean="0">
                <a:solidFill>
                  <a:schemeClr val="tx1"/>
                </a:solidFill>
                <a:latin typeface="+mn-lt"/>
                <a:ea typeface="+mn-ea"/>
                <a:cs typeface="+mn-cs"/>
              </a:rPr>
              <a:t>‒</a:t>
            </a:r>
            <a:r>
              <a:rPr lang="pt-PT" dirty="0" smtClean="0"/>
              <a:t> A sociedade civil está a levantar a voz”&gt; #RANCSEP #EUINTERNETFORUM</a:t>
            </a:r>
          </a:p>
          <a:p>
            <a:endParaRPr lang="pt-PT"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PT" sz="1000" dirty="0" smtClean="0"/>
              <a:t>Manual&gt; http://esmeefairbairn.org.uk/</a:t>
            </a:r>
          </a:p>
          <a:p>
            <a:endParaRPr lang="pt-PT" sz="1000" baseline="0" dirty="0" smtClean="0"/>
          </a:p>
          <a:p>
            <a:pPr marL="171450" indent="-171450">
              <a:buFont typeface="Arial" panose="020B0604020202020204" pitchFamily="34" charset="0"/>
              <a:buChar char="•"/>
            </a:pPr>
            <a:r>
              <a:rPr lang="pt-PT" sz="1000" dirty="0" smtClean="0"/>
              <a:t>Use o poder da positividade.</a:t>
            </a:r>
          </a:p>
          <a:p>
            <a:pPr marL="171450" indent="-171450">
              <a:buFont typeface="Arial" panose="020B0604020202020204" pitchFamily="34" charset="0"/>
              <a:buChar char="•"/>
            </a:pPr>
            <a:r>
              <a:rPr lang="pt-PT" sz="1000" dirty="0" smtClean="0"/>
              <a:t>O mais importante é estar lá no momento certo. Reagir diretamente a eventos que ocorrem ou a eventos organizados</a:t>
            </a:r>
            <a:r>
              <a:rPr lang="pt-PT" sz="1000" baseline="0" dirty="0" smtClean="0"/>
              <a:t> por si</a:t>
            </a:r>
            <a:r>
              <a:rPr lang="pt-PT" sz="1000" dirty="0" smtClean="0"/>
              <a:t>.</a:t>
            </a:r>
          </a:p>
          <a:p>
            <a:pPr marL="171450" indent="-171450">
              <a:buFont typeface="Arial" panose="020B0604020202020204" pitchFamily="34" charset="0"/>
              <a:buChar char="•"/>
            </a:pPr>
            <a:r>
              <a:rPr lang="pt-PT" dirty="0" smtClean="0"/>
              <a:t>Ao contrário do </a:t>
            </a:r>
            <a:r>
              <a:rPr lang="pt-PT" dirty="0" err="1" smtClean="0"/>
              <a:t>Facebook</a:t>
            </a:r>
            <a:r>
              <a:rPr lang="pt-PT" dirty="0" smtClean="0"/>
              <a:t>, não há limites para o número de publicações no </a:t>
            </a:r>
            <a:r>
              <a:rPr lang="pt-PT" dirty="0" err="1" smtClean="0"/>
              <a:t>Twitter</a:t>
            </a:r>
            <a:r>
              <a:rPr lang="pt-PT" dirty="0" smtClean="0"/>
              <a:t>, devido à velocidade com que a linha do tempo é renovada.</a:t>
            </a:r>
            <a:endParaRPr lang="pt-PT" sz="1000" baseline="0" dirty="0" smtClean="0"/>
          </a:p>
          <a:p>
            <a:pPr marL="171450" indent="-171450">
              <a:buFont typeface="Arial" panose="020B0604020202020204" pitchFamily="34" charset="0"/>
              <a:buChar char="•"/>
            </a:pPr>
            <a:r>
              <a:rPr lang="pt-PT" sz="1000" baseline="0" dirty="0" smtClean="0"/>
              <a:t>Isso também oferece a oportunidade de reciclar tweets, bem como as suas publicações de outras plataformas.</a:t>
            </a:r>
          </a:p>
          <a:p>
            <a:pPr marL="171450" indent="-171450">
              <a:buFont typeface="Arial" panose="020B0604020202020204" pitchFamily="34" charset="0"/>
              <a:buChar char="•"/>
            </a:pPr>
            <a:r>
              <a:rPr lang="pt-PT" sz="1000" baseline="0" dirty="0" smtClean="0"/>
              <a:t>Pode experimentar colocando um tweet e verificando a resposta.</a:t>
            </a:r>
            <a:endParaRPr lang="pt-PT" sz="1000" dirty="0" smtClean="0"/>
          </a:p>
          <a:p>
            <a:endParaRPr lang="pt-PT" sz="1000" dirty="0" smtClean="0"/>
          </a:p>
          <a:p>
            <a:endParaRPr lang="pt-PT" sz="1000" dirty="0" smtClean="0"/>
          </a:p>
          <a:p>
            <a:r>
              <a:rPr lang="pt-PT" sz="1000" dirty="0" smtClean="0"/>
              <a:t>Sessões de perguntas e respostas: p. </a:t>
            </a:r>
            <a:r>
              <a:rPr lang="pt-PT" sz="1000" dirty="0" err="1" smtClean="0"/>
              <a:t>ex</a:t>
            </a:r>
            <a:r>
              <a:rPr lang="pt-PT" sz="1000" dirty="0" smtClean="0"/>
              <a:t>, na próxima hora, estamos online e teremos todo o prazer em responder às suas perguntas</a:t>
            </a:r>
          </a:p>
          <a:p>
            <a:endParaRPr lang="pt-PT" sz="1000" baseline="0" dirty="0" smtClean="0"/>
          </a:p>
          <a:p>
            <a:r>
              <a:rPr lang="pt-PT" sz="1000" baseline="0" dirty="0" smtClean="0"/>
              <a:t>Exemplo de linguagem pessoal: Met office e Innocent Drinks</a:t>
            </a:r>
          </a:p>
          <a:p>
            <a:endParaRPr lang="pt-PT" sz="1000" baseline="0" dirty="0" smtClean="0"/>
          </a:p>
          <a:p>
            <a:r>
              <a:rPr lang="pt-PT" sz="1000" baseline="0" dirty="0" smtClean="0"/>
              <a:t>Exemplo do momento: </a:t>
            </a:r>
            <a:r>
              <a:rPr lang="pt-PT" sz="1000" baseline="0" dirty="0" err="1" smtClean="0"/>
              <a:t>tweet</a:t>
            </a:r>
            <a:r>
              <a:rPr lang="pt-PT" sz="1000" baseline="0" dirty="0" smtClean="0"/>
              <a:t> pelo Órgão de Turismo da Grã-Bretanha</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74</a:t>
            </a:fld>
            <a:endParaRPr lang="pt-PT"/>
          </a:p>
        </p:txBody>
      </p:sp>
    </p:spTree>
    <p:extLst>
      <p:ext uri="{BB962C8B-B14F-4D97-AF65-F5344CB8AC3E}">
        <p14:creationId xmlns:p14="http://schemas.microsoft.com/office/powerpoint/2010/main" val="41621955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75</a:t>
            </a:fld>
            <a:endParaRPr lang="pt-PT"/>
          </a:p>
        </p:txBody>
      </p:sp>
    </p:spTree>
    <p:extLst>
      <p:ext uri="{BB962C8B-B14F-4D97-AF65-F5344CB8AC3E}">
        <p14:creationId xmlns:p14="http://schemas.microsoft.com/office/powerpoint/2010/main" val="35775806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b="1" noProof="0" dirty="0" smtClean="0"/>
              <a:t>Ferramentas</a:t>
            </a:r>
            <a:r>
              <a:rPr lang="pt-PT" sz="1000" b="1" baseline="0" noProof="0" dirty="0" smtClean="0"/>
              <a:t> de análise</a:t>
            </a:r>
            <a:endParaRPr lang="pt-PT" sz="1000" b="1" noProof="0" dirty="0" smtClean="0"/>
          </a:p>
          <a:p>
            <a:r>
              <a:rPr lang="pt-PT" sz="1000" dirty="0" smtClean="0"/>
              <a:t>Está no caminho certo? As suas publicações estão a ser lidas? Como vai o espaço online? Quem conhece a minha página, tweets, anúncios?</a:t>
            </a:r>
          </a:p>
          <a:p>
            <a:r>
              <a:rPr lang="pt-PT" sz="1000" dirty="0" smtClean="0"/>
              <a:t>Cada plataforma tem possibilidades próprias para ver quantos seguidores, gostos, publicações e outros são gerados pelos esforços online.</a:t>
            </a:r>
          </a:p>
          <a:p>
            <a:endParaRPr lang="pt-PT" sz="1000" baseline="0" dirty="0" smtClean="0"/>
          </a:p>
          <a:p>
            <a:r>
              <a:rPr lang="pt-PT" sz="1000" baseline="0" dirty="0" smtClean="0"/>
              <a:t>Nota: essas ferramentas são projetadas principalmente para atender clientes comerciais que precisam de informações sobre receitas e públicos-alvo de produtos/serviços comerciais.</a:t>
            </a:r>
          </a:p>
          <a:p>
            <a:endParaRPr lang="pt-PT" sz="1000" baseline="0" dirty="0" smtClean="0"/>
          </a:p>
          <a:p>
            <a:r>
              <a:rPr lang="pt-PT" sz="1000" baseline="0" dirty="0" smtClean="0"/>
              <a:t>Exercício, em pares: encontre a página das ferramentas de análise do Google, Facebook e Twitter</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76</a:t>
            </a:fld>
            <a:endParaRPr lang="pt-PT"/>
          </a:p>
        </p:txBody>
      </p:sp>
    </p:spTree>
    <p:extLst>
      <p:ext uri="{BB962C8B-B14F-4D97-AF65-F5344CB8AC3E}">
        <p14:creationId xmlns:p14="http://schemas.microsoft.com/office/powerpoint/2010/main" val="1632261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b="1" u="none" dirty="0" smtClean="0"/>
              <a:t>Explicação</a:t>
            </a:r>
          </a:p>
          <a:p>
            <a:endParaRPr lang="pt-PT" sz="1000" b="1" u="sng" dirty="0" smtClean="0"/>
          </a:p>
          <a:p>
            <a:pPr marL="171450" indent="-171450">
              <a:buFont typeface="Arial" panose="020B0604020202020204" pitchFamily="34" charset="0"/>
              <a:buChar char="•"/>
            </a:pPr>
            <a:r>
              <a:rPr lang="pt-PT" dirty="0" smtClean="0"/>
              <a:t>Responder </a:t>
            </a:r>
            <a:r>
              <a:rPr lang="pt-PT" sz="1200" kern="1200" dirty="0" smtClean="0">
                <a:solidFill>
                  <a:schemeClr val="tx1"/>
                </a:solidFill>
                <a:latin typeface="+mn-lt"/>
                <a:ea typeface="+mn-ea"/>
                <a:cs typeface="+mn-cs"/>
              </a:rPr>
              <a:t>‒</a:t>
            </a:r>
            <a:r>
              <a:rPr lang="pt-PT" dirty="0" smtClean="0"/>
              <a:t> requer boa preparação + avaliação dos objetivos da sua campanha: responder vai contribuir para a realização dos seus objetivos?</a:t>
            </a:r>
            <a:r>
              <a:rPr lang="pt-PT" sz="1000" baseline="0" dirty="0" smtClean="0"/>
              <a:t> O remetente da mensagem é um membro do seu público-alvo ou de públicos próximos?</a:t>
            </a:r>
          </a:p>
          <a:p>
            <a:pPr marL="171450" indent="-171450">
              <a:buFont typeface="Arial" panose="020B0604020202020204" pitchFamily="34" charset="0"/>
              <a:buChar char="•"/>
            </a:pPr>
            <a:r>
              <a:rPr lang="pt-PT" sz="1000" dirty="0" smtClean="0"/>
              <a:t>Reportar </a:t>
            </a:r>
            <a:r>
              <a:rPr lang="pt-PT" sz="1200" kern="1200" dirty="0" smtClean="0">
                <a:solidFill>
                  <a:schemeClr val="tx1"/>
                </a:solidFill>
                <a:latin typeface="+mn-lt"/>
                <a:ea typeface="+mn-ea"/>
                <a:cs typeface="+mn-cs"/>
              </a:rPr>
              <a:t>‒</a:t>
            </a:r>
            <a:r>
              <a:rPr lang="pt-PT" sz="1000" dirty="0" smtClean="0"/>
              <a:t> Tanto o YouTube como o </a:t>
            </a:r>
            <a:r>
              <a:rPr lang="pt-PT" sz="1000" dirty="0" err="1" smtClean="0"/>
              <a:t>Twitter</a:t>
            </a:r>
            <a:r>
              <a:rPr lang="pt-PT" sz="1000" dirty="0" smtClean="0"/>
              <a:t> ou o Facebook têm uma política ativa em relação ao discurso de ódio e conteúdos terroristas/extremistas violentos (normas da comunidade), veja abaixo. Além disso, o direito nacional é aplicável. Em casos relevantes, contacte a polícia. </a:t>
            </a:r>
          </a:p>
          <a:p>
            <a:pPr marL="171450" indent="-171450">
              <a:buFont typeface="Arial" panose="020B0604020202020204" pitchFamily="34" charset="0"/>
              <a:buChar char="•"/>
            </a:pPr>
            <a:r>
              <a:rPr lang="pt-PT" sz="1000" dirty="0" smtClean="0"/>
              <a:t>Ignorar </a:t>
            </a:r>
            <a:r>
              <a:rPr lang="pt-PT" sz="1200" kern="1200" dirty="0" smtClean="0">
                <a:solidFill>
                  <a:schemeClr val="tx1"/>
                </a:solidFill>
                <a:latin typeface="+mn-lt"/>
                <a:ea typeface="+mn-ea"/>
                <a:cs typeface="+mn-cs"/>
              </a:rPr>
              <a:t>‒</a:t>
            </a:r>
            <a:r>
              <a:rPr lang="pt-PT" sz="1000" dirty="0" smtClean="0"/>
              <a:t> Não fazer nada tornará a contribuição do remetente irrelevante</a:t>
            </a:r>
          </a:p>
          <a:p>
            <a:pPr marL="171450" indent="-171450">
              <a:buFont typeface="Arial" panose="020B0604020202020204" pitchFamily="34" charset="0"/>
              <a:buChar char="•"/>
            </a:pPr>
            <a:r>
              <a:rPr lang="pt-PT" sz="1000" dirty="0" smtClean="0"/>
              <a:t>Ocultar </a:t>
            </a:r>
            <a:r>
              <a:rPr lang="pt-PT" sz="1200" kern="1200" dirty="0" smtClean="0">
                <a:solidFill>
                  <a:schemeClr val="tx1"/>
                </a:solidFill>
                <a:latin typeface="+mn-lt"/>
                <a:ea typeface="+mn-ea"/>
                <a:cs typeface="+mn-cs"/>
              </a:rPr>
              <a:t>‒</a:t>
            </a:r>
            <a:r>
              <a:rPr lang="pt-PT" sz="1000" dirty="0" smtClean="0"/>
              <a:t> Opção que permite tornar a publicação invisível para os outros, à exceção de si e da pessoa que publicou. Ele/ela continuará a pensar que a sua contribuição ainda é vista por outros.</a:t>
            </a:r>
          </a:p>
          <a:p>
            <a:pPr marL="171450" indent="-171450">
              <a:buFont typeface="Arial" panose="020B0604020202020204" pitchFamily="34" charset="0"/>
              <a:buChar char="•"/>
            </a:pPr>
            <a:r>
              <a:rPr lang="pt-PT" sz="1000" dirty="0" smtClean="0"/>
              <a:t>Bloquear, apagar </a:t>
            </a:r>
            <a:r>
              <a:rPr lang="pt-PT" sz="1200" kern="1200" dirty="0" smtClean="0">
                <a:solidFill>
                  <a:schemeClr val="tx1"/>
                </a:solidFill>
                <a:latin typeface="+mn-lt"/>
                <a:ea typeface="+mn-ea"/>
                <a:cs typeface="+mn-cs"/>
              </a:rPr>
              <a:t>‒</a:t>
            </a:r>
            <a:r>
              <a:rPr lang="pt-PT" sz="1000" dirty="0" smtClean="0"/>
              <a:t> impedirá a pessoa de deixar publicações futuras na sua página.</a:t>
            </a:r>
          </a:p>
          <a:p>
            <a:endParaRPr lang="pt-PT" sz="1000" dirty="0" smtClean="0"/>
          </a:p>
          <a:p>
            <a:r>
              <a:rPr lang="pt-PT" sz="1000" dirty="0" smtClean="0"/>
              <a:t>Reportar</a:t>
            </a:r>
            <a:r>
              <a:rPr lang="pt-PT" sz="1000" baseline="0" dirty="0" smtClean="0"/>
              <a:t> </a:t>
            </a:r>
            <a:r>
              <a:rPr lang="pt-PT" sz="1200" kern="1200" dirty="0" smtClean="0">
                <a:solidFill>
                  <a:schemeClr val="tx1"/>
                </a:solidFill>
                <a:latin typeface="+mn-lt"/>
                <a:ea typeface="+mn-ea"/>
                <a:cs typeface="+mn-cs"/>
              </a:rPr>
              <a:t>‒</a:t>
            </a:r>
            <a:r>
              <a:rPr lang="pt-PT" sz="1000" dirty="0" smtClean="0"/>
              <a:t> como? Consulte as páginas aplicáveis em todas as plataformas:</a:t>
            </a:r>
          </a:p>
          <a:p>
            <a:r>
              <a:rPr lang="pt-PT" sz="1000" baseline="0" dirty="0" smtClean="0"/>
              <a:t>Twitter &gt;</a:t>
            </a:r>
          </a:p>
          <a:p>
            <a:r>
              <a:rPr lang="pt-PT" sz="1000" baseline="0" dirty="0" smtClean="0"/>
              <a:t>Facebook &gt; </a:t>
            </a:r>
          </a:p>
          <a:p>
            <a:pPr algn="l"/>
            <a:r>
              <a:rPr lang="pt-PT" sz="1000" baseline="0" dirty="0" smtClean="0"/>
              <a:t>YouTube</a:t>
            </a:r>
            <a:r>
              <a:rPr lang="pt-PT" dirty="0" smtClean="0"/>
              <a:t> </a:t>
            </a:r>
            <a:r>
              <a:rPr lang="pt-PT" sz="1000" baseline="0" dirty="0" smtClean="0"/>
              <a:t>&gt; </a:t>
            </a:r>
            <a:endParaRPr lang="pt-PT" sz="1000" dirty="0" smtClean="0"/>
          </a:p>
          <a:p>
            <a:pPr marL="171450" indent="-171450">
              <a:buFont typeface="Arial" panose="020B0604020202020204" pitchFamily="34" charset="0"/>
              <a:buChar char="•"/>
            </a:pPr>
            <a:endParaRPr lang="pt-PT" sz="1000" dirty="0" smtClean="0"/>
          </a:p>
          <a:p>
            <a:r>
              <a:rPr lang="pt-PT" dirty="0" smtClean="0"/>
              <a:t>Muitas vezes, as máquinas por trás das plataformas reconhecem automaticamente o discurso de ódio/conteúdo terrorista.</a:t>
            </a:r>
            <a:r>
              <a:rPr lang="pt-PT" sz="1000" dirty="0" smtClean="0"/>
              <a:t> </a:t>
            </a:r>
          </a:p>
          <a:p>
            <a:r>
              <a:rPr lang="pt-PT" sz="1000" dirty="0" smtClean="0"/>
              <a:t>O conteúdo do terrorismo ou do discurso de ódio também é sinalizado pelos utilizadores.</a:t>
            </a:r>
          </a:p>
          <a:p>
            <a:r>
              <a:rPr lang="pt-PT" dirty="0" smtClean="0"/>
              <a:t>Todas as plataformas têm ferramentas de geração de relatórios.</a:t>
            </a:r>
            <a:endParaRPr lang="pt-PT" sz="1000" baseline="0" dirty="0" smtClean="0"/>
          </a:p>
          <a:p>
            <a:r>
              <a:rPr lang="pt-PT" sz="1000" dirty="0" smtClean="0"/>
              <a:t>Exemplo: no Facebook, metade do conteúdo terrorista é sinalizado pelos utilizadores. Metade deste conteúdo relatado é revisto pela equipa. O resto é verificado automaticamente.</a:t>
            </a:r>
          </a:p>
          <a:p>
            <a:endParaRPr lang="pt-PT" sz="1000" baseline="0" dirty="0" smtClean="0"/>
          </a:p>
          <a:p>
            <a:r>
              <a:rPr lang="pt-PT" sz="1000" baseline="0" dirty="0" smtClean="0"/>
              <a:t>No entanto, em todas as plataformas existe uma área cinzenta que está aberta para discussão.</a:t>
            </a:r>
            <a:endParaRPr lang="pt-PT" sz="1000" dirty="0" smtClean="0"/>
          </a:p>
          <a:p>
            <a:pPr algn="l"/>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77</a:t>
            </a:fld>
            <a:endParaRPr lang="pt-PT"/>
          </a:p>
        </p:txBody>
      </p:sp>
    </p:spTree>
    <p:extLst>
      <p:ext uri="{BB962C8B-B14F-4D97-AF65-F5344CB8AC3E}">
        <p14:creationId xmlns:p14="http://schemas.microsoft.com/office/powerpoint/2010/main" val="16105163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pt-PT" sz="1000" u="sng" dirty="0" smtClean="0">
                <a:hlinkClick r:id="rId3"/>
              </a:rPr>
              <a:t>http://www.strategicdialogue.org/wp-content/uploads/2016/06/OCCI-Counterspeech-Information-Pack-English.pdf</a:t>
            </a:r>
            <a:endParaRPr lang="pt-PT" sz="1000" dirty="0" smtClean="0"/>
          </a:p>
          <a:p>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78</a:t>
            </a:fld>
            <a:endParaRPr lang="pt-PT"/>
          </a:p>
        </p:txBody>
      </p:sp>
    </p:spTree>
    <p:extLst>
      <p:ext uri="{BB962C8B-B14F-4D97-AF65-F5344CB8AC3E}">
        <p14:creationId xmlns:p14="http://schemas.microsoft.com/office/powerpoint/2010/main" val="3248724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dirty="0" smtClean="0"/>
              <a:t>Instituto para o Diálogo Estratégico, ISD 2016 </a:t>
            </a:r>
          </a:p>
          <a:p>
            <a:r>
              <a:rPr lang="pt-PT" sz="1000" dirty="0" smtClean="0"/>
              <a:t>http://www.strategicdialogue.org/wp-content/uploads/2016/06/Counter-narrative-Handbook_1.pdf</a:t>
            </a:r>
          </a:p>
          <a:p>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79</a:t>
            </a:fld>
            <a:endParaRPr lang="pt-PT"/>
          </a:p>
        </p:txBody>
      </p:sp>
    </p:spTree>
    <p:extLst>
      <p:ext uri="{BB962C8B-B14F-4D97-AF65-F5344CB8AC3E}">
        <p14:creationId xmlns:p14="http://schemas.microsoft.com/office/powerpoint/2010/main" val="4984886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b="1" dirty="0" smtClean="0"/>
              <a:t>www.counternarratives.org</a:t>
            </a:r>
          </a:p>
          <a:p>
            <a:r>
              <a:rPr lang="pt-PT" sz="1000" kern="1200" dirty="0" smtClean="0">
                <a:solidFill>
                  <a:schemeClr val="tx1"/>
                </a:solidFill>
                <a:effectLst/>
                <a:latin typeface="+mn-lt"/>
              </a:rPr>
              <a:t>Trata-se de um kit de ferramentas online para ajudar as pessoas a desenvolverem as suas próprias contranarrativas ou narrativas alternativas</a:t>
            </a:r>
            <a:endParaRPr lang="pt-PT" sz="1000" dirty="0" smtClean="0"/>
          </a:p>
          <a:p>
            <a:endParaRPr lang="pt-PT" sz="1000" dirty="0" smtClean="0"/>
          </a:p>
          <a:p>
            <a:r>
              <a:rPr lang="pt-PT" sz="1000" dirty="0" smtClean="0"/>
              <a:t>Guia gratuito disponível  </a:t>
            </a:r>
          </a:p>
          <a:p>
            <a:r>
              <a:rPr lang="pt-PT" sz="1000" dirty="0" smtClean="0"/>
              <a:t>Guia básico para pessoas com pouca ou nenhuma experiência anterior em campanhas de contranarrativa</a:t>
            </a:r>
          </a:p>
          <a:p>
            <a:r>
              <a:rPr lang="pt-PT" sz="1000" dirty="0" smtClean="0"/>
              <a:t>Financiado pelo Facebook, inspirado num projeto piloto com Jigsaw (anteriormente Google Ideas)</a:t>
            </a:r>
          </a:p>
          <a:p>
            <a:endParaRPr lang="pt-PT" sz="1000" kern="1200" dirty="0" smtClean="0">
              <a:solidFill>
                <a:schemeClr val="tx1"/>
              </a:solidFill>
              <a:effectLst/>
              <a:latin typeface="+mn-lt"/>
              <a:ea typeface="+mn-ea"/>
              <a:cs typeface="+mn-cs"/>
            </a:endParaRPr>
          </a:p>
          <a:p>
            <a:r>
              <a:rPr lang="pt-PT" sz="1000" kern="1200" dirty="0" smtClean="0">
                <a:solidFill>
                  <a:schemeClr val="tx1"/>
                </a:solidFill>
                <a:effectLst/>
                <a:latin typeface="+mn-lt"/>
              </a:rPr>
              <a:t>Aqui está o link para a </a:t>
            </a:r>
            <a:r>
              <a:rPr lang="pt-PT" sz="1000" b="0" u="none" kern="1200" dirty="0" smtClean="0">
                <a:solidFill>
                  <a:schemeClr val="tx1"/>
                </a:solidFill>
                <a:effectLst/>
                <a:latin typeface="+mn-lt"/>
              </a:rPr>
              <a:t>página do </a:t>
            </a:r>
            <a:r>
              <a:rPr lang="pt-PT" sz="1000" b="0" u="none" kern="1200" dirty="0" err="1" smtClean="0">
                <a:solidFill>
                  <a:schemeClr val="tx1"/>
                </a:solidFill>
                <a:effectLst/>
                <a:latin typeface="+mn-lt"/>
              </a:rPr>
              <a:t>Facebook</a:t>
            </a:r>
            <a:r>
              <a:rPr lang="pt-PT" sz="1000" b="0" u="none" kern="1200" dirty="0" smtClean="0">
                <a:solidFill>
                  <a:schemeClr val="tx1"/>
                </a:solidFill>
                <a:effectLst/>
                <a:latin typeface="+mn-lt"/>
              </a:rPr>
              <a:t> para as pequenas empresas </a:t>
            </a:r>
            <a:r>
              <a:rPr lang="pt-PT" sz="1000" kern="1200" dirty="0" smtClean="0">
                <a:solidFill>
                  <a:schemeClr val="tx1"/>
                </a:solidFill>
                <a:effectLst/>
                <a:latin typeface="+mn-lt"/>
              </a:rPr>
              <a:t>que mostra aos utilizadores várias ferramentas que podem utilizar no Facebook para ajudar as suas causas. </a:t>
            </a:r>
            <a:endParaRPr lang="pt-PT" sz="1000" kern="1200" dirty="0" smtClean="0">
              <a:solidFill>
                <a:schemeClr val="tx1"/>
              </a:solidFill>
              <a:effectLst/>
              <a:latin typeface="+mn-lt"/>
              <a:ea typeface="+mn-ea"/>
              <a:cs typeface="+mn-cs"/>
            </a:endParaRPr>
          </a:p>
          <a:p>
            <a:r>
              <a:rPr lang="pt-PT" sz="1000" u="sng" kern="1200" dirty="0" smtClean="0">
                <a:solidFill>
                  <a:schemeClr val="tx1"/>
                </a:solidFill>
                <a:effectLst/>
                <a:latin typeface="+mn-lt"/>
                <a:hlinkClick r:id="rId3"/>
              </a:rPr>
              <a:t>https://www.facebook.com/blueprint?attachment_canonical_url=https%3A%2F%2Fwww.facebook.com%2Fblueprint</a:t>
            </a:r>
            <a:endParaRPr lang="pt-PT" sz="1000" kern="1200" dirty="0" smtClean="0">
              <a:solidFill>
                <a:schemeClr val="tx1"/>
              </a:solidFill>
              <a:effectLst/>
              <a:latin typeface="+mn-lt"/>
              <a:ea typeface="+mn-ea"/>
              <a:cs typeface="+mn-cs"/>
            </a:endParaRPr>
          </a:p>
          <a:p>
            <a:r>
              <a:rPr lang="pt-PT" sz="1000" kern="1200" dirty="0" smtClean="0">
                <a:solidFill>
                  <a:schemeClr val="tx1"/>
                </a:solidFill>
                <a:effectLst/>
                <a:latin typeface="+mn-lt"/>
              </a:rPr>
              <a:t> </a:t>
            </a:r>
            <a:endParaRPr lang="pt-PT" sz="1000" kern="1200" dirty="0" smtClean="0">
              <a:solidFill>
                <a:schemeClr val="tx1"/>
              </a:solidFill>
              <a:effectLst/>
              <a:latin typeface="+mn-lt"/>
              <a:ea typeface="+mn-ea"/>
              <a:cs typeface="+mn-cs"/>
            </a:endParaRPr>
          </a:p>
          <a:p>
            <a:r>
              <a:rPr lang="pt-PT" sz="1000" kern="1200" dirty="0" smtClean="0">
                <a:solidFill>
                  <a:schemeClr val="tx1"/>
                </a:solidFill>
                <a:effectLst/>
                <a:latin typeface="+mn-lt"/>
              </a:rPr>
              <a:t>Trata-se de um </a:t>
            </a:r>
            <a:r>
              <a:rPr lang="pt-PT" sz="1000" kern="1200" dirty="0" err="1" smtClean="0">
                <a:solidFill>
                  <a:schemeClr val="tx1"/>
                </a:solidFill>
                <a:effectLst/>
                <a:latin typeface="+mn-lt"/>
              </a:rPr>
              <a:t>minimanual</a:t>
            </a:r>
            <a:r>
              <a:rPr lang="pt-PT" sz="1000" kern="1200" dirty="0" smtClean="0">
                <a:solidFill>
                  <a:schemeClr val="tx1"/>
                </a:solidFill>
                <a:effectLst/>
                <a:latin typeface="+mn-lt"/>
              </a:rPr>
              <a:t> de 10 páginas sobre o envolvimento online com a contranarrativa através da Iniciativa de Coragem Civil online do Facebook (disponível em inglês, francês e alemão):</a:t>
            </a:r>
            <a:endParaRPr lang="pt-PT" sz="1000" kern="1200" dirty="0" smtClean="0">
              <a:solidFill>
                <a:schemeClr val="tx1"/>
              </a:solidFill>
              <a:effectLst/>
              <a:latin typeface="+mn-lt"/>
              <a:ea typeface="+mn-ea"/>
              <a:cs typeface="+mn-cs"/>
            </a:endParaRPr>
          </a:p>
          <a:p>
            <a:r>
              <a:rPr lang="pt-PT" sz="1000" u="sng" kern="1200" dirty="0" smtClean="0">
                <a:solidFill>
                  <a:schemeClr val="tx1"/>
                </a:solidFill>
                <a:effectLst/>
                <a:latin typeface="+mn-lt"/>
                <a:hlinkClick r:id="rId4"/>
              </a:rPr>
              <a:t>http://www.strategicdialogue.org/wp-content/uploads/2016/06/OCCI-Counterspeech-Information-Pack-English.pdf</a:t>
            </a:r>
            <a:endParaRPr lang="pt-PT" sz="1000" kern="1200" dirty="0" smtClean="0">
              <a:solidFill>
                <a:schemeClr val="tx1"/>
              </a:solidFill>
              <a:effectLst/>
              <a:latin typeface="+mn-lt"/>
              <a:ea typeface="+mn-ea"/>
              <a:cs typeface="+mn-cs"/>
            </a:endParaRPr>
          </a:p>
          <a:p>
            <a:r>
              <a:rPr lang="pt-PT" sz="1000" kern="1200" dirty="0" smtClean="0">
                <a:solidFill>
                  <a:schemeClr val="tx1"/>
                </a:solidFill>
                <a:effectLst/>
                <a:latin typeface="+mn-lt"/>
              </a:rPr>
              <a:t> </a:t>
            </a:r>
            <a:endParaRPr lang="pt-PT" sz="1000" kern="1200" dirty="0" smtClean="0">
              <a:solidFill>
                <a:schemeClr val="tx1"/>
              </a:solidFill>
              <a:effectLst/>
              <a:latin typeface="+mn-lt"/>
              <a:ea typeface="+mn-ea"/>
              <a:cs typeface="+mn-cs"/>
            </a:endParaRPr>
          </a:p>
          <a:p>
            <a:r>
              <a:rPr lang="pt-PT" sz="1000" kern="1200" dirty="0" smtClean="0">
                <a:solidFill>
                  <a:schemeClr val="tx1"/>
                </a:solidFill>
                <a:effectLst/>
                <a:latin typeface="+mn-lt"/>
              </a:rPr>
              <a:t>Sobre a monitorização e avaliação da contranarrativa</a:t>
            </a:r>
            <a:endParaRPr lang="pt-PT" sz="1000" kern="1200" dirty="0" smtClean="0">
              <a:solidFill>
                <a:schemeClr val="tx1"/>
              </a:solidFill>
              <a:effectLst/>
              <a:latin typeface="+mn-lt"/>
              <a:ea typeface="+mn-ea"/>
              <a:cs typeface="+mn-cs"/>
            </a:endParaRPr>
          </a:p>
          <a:p>
            <a:r>
              <a:rPr lang="pt-PT" sz="1000" u="sng" kern="1200" dirty="0" smtClean="0">
                <a:solidFill>
                  <a:schemeClr val="tx1"/>
                </a:solidFill>
                <a:effectLst/>
                <a:latin typeface="+mn-lt"/>
                <a:hlinkClick r:id="rId5"/>
              </a:rPr>
              <a:t>http://www.strategicdialogue.org/wp-content/uploads/2016/12/CN-Monitoring-and-Evaluation-Handbook.pdf</a:t>
            </a:r>
            <a:endParaRPr lang="pt-PT"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80</a:t>
            </a:fld>
            <a:endParaRPr lang="pt-PT"/>
          </a:p>
        </p:txBody>
      </p:sp>
    </p:spTree>
    <p:extLst>
      <p:ext uri="{BB962C8B-B14F-4D97-AF65-F5344CB8AC3E}">
        <p14:creationId xmlns:p14="http://schemas.microsoft.com/office/powerpoint/2010/main" val="29598718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mtClean="0"/>
              <a:t>Veja o próximo slide para uma visão geral dos links</a:t>
            </a:r>
            <a:endParaRPr lang="pt-PT"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81</a:t>
            </a:fld>
            <a:endParaRPr lang="pt-PT"/>
          </a:p>
        </p:txBody>
      </p:sp>
    </p:spTree>
    <p:extLst>
      <p:ext uri="{BB962C8B-B14F-4D97-AF65-F5344CB8AC3E}">
        <p14:creationId xmlns:p14="http://schemas.microsoft.com/office/powerpoint/2010/main" val="8400323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t-PT" sz="1000" dirty="0" smtClean="0"/>
              <a:t>Esta lista de links para manuais de ferramentas e tutoriais será enviada em formato Word a todos os participantes.</a:t>
            </a:r>
            <a:endParaRPr lang="pt-PT"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82</a:t>
            </a:fld>
            <a:endParaRPr lang="pt-PT"/>
          </a:p>
        </p:txBody>
      </p:sp>
    </p:spTree>
    <p:extLst>
      <p:ext uri="{BB962C8B-B14F-4D97-AF65-F5344CB8AC3E}">
        <p14:creationId xmlns:p14="http://schemas.microsoft.com/office/powerpoint/2010/main" val="1970206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t-PT" sz="1000" b="1" kern="1200" dirty="0" smtClean="0">
                <a:solidFill>
                  <a:schemeClr val="tx1"/>
                </a:solidFill>
                <a:effectLst/>
                <a:latin typeface="+mn-lt"/>
              </a:rPr>
              <a:t>Programa por tópico</a:t>
            </a:r>
            <a:endParaRPr lang="pt-PT" sz="1000" kern="1200" dirty="0" smtClean="0">
              <a:solidFill>
                <a:schemeClr val="tx1"/>
              </a:solidFill>
              <a:effectLst/>
              <a:latin typeface="+mn-lt"/>
              <a:ea typeface="+mn-ea"/>
              <a:cs typeface="+mn-cs"/>
            </a:endParaRPr>
          </a:p>
          <a:p>
            <a:pPr marL="0" indent="0">
              <a:buFont typeface="Arial" panose="020B0604020202020204" pitchFamily="34" charset="0"/>
              <a:buNone/>
            </a:pPr>
            <a:endParaRPr lang="pt-PT" sz="1000" b="1" kern="1200" dirty="0" smtClean="0">
              <a:solidFill>
                <a:schemeClr val="tx1"/>
              </a:solidFill>
              <a:effectLst/>
              <a:latin typeface="+mn-lt"/>
              <a:ea typeface="+mn-ea"/>
              <a:cs typeface="+mn-cs"/>
            </a:endParaRPr>
          </a:p>
          <a:p>
            <a:pPr marL="0" indent="0">
              <a:buFont typeface="Arial" panose="020B0604020202020204" pitchFamily="34" charset="0"/>
              <a:buNone/>
            </a:pPr>
            <a:r>
              <a:rPr lang="pt-PT" sz="1000" b="1" kern="1200" dirty="0" smtClean="0">
                <a:solidFill>
                  <a:schemeClr val="tx1"/>
                </a:solidFill>
                <a:effectLst/>
                <a:latin typeface="+mn-lt"/>
              </a:rPr>
              <a:t>Preparar o cenário</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A abordagem GAMMMA</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Mensagens extremistas ou terroristas violentas</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Contranarrativas e narrativas alternativas</a:t>
            </a:r>
            <a:r>
              <a:rPr lang="pt-PT" sz="1000" kern="1200" baseline="0" dirty="0" smtClean="0">
                <a:solidFill>
                  <a:schemeClr val="tx1"/>
                </a:solidFill>
                <a:effectLst/>
                <a:latin typeface="+mn-lt"/>
              </a:rPr>
              <a:t> </a:t>
            </a:r>
            <a:r>
              <a:rPr lang="pt-PT" sz="1000" kern="1200" dirty="0" smtClean="0">
                <a:solidFill>
                  <a:schemeClr val="tx1"/>
                </a:solidFill>
                <a:effectLst/>
                <a:latin typeface="+mn-lt"/>
              </a:rPr>
              <a:t>online</a:t>
            </a:r>
            <a:endParaRPr lang="pt-PT" sz="1000" kern="1200" dirty="0" smtClean="0">
              <a:solidFill>
                <a:schemeClr val="tx1"/>
              </a:solidFill>
              <a:effectLst/>
              <a:latin typeface="+mn-lt"/>
              <a:ea typeface="+mn-ea"/>
              <a:cs typeface="+mn-cs"/>
            </a:endParaRPr>
          </a:p>
          <a:p>
            <a:pPr marL="0" lvl="0" indent="0">
              <a:buFont typeface="Arial" panose="020B0604020202020204" pitchFamily="34" charset="0"/>
              <a:buNone/>
            </a:pPr>
            <a:endParaRPr lang="pt-PT" sz="1000" b="1" kern="1200" dirty="0" smtClean="0">
              <a:solidFill>
                <a:schemeClr val="tx1"/>
              </a:solidFill>
              <a:effectLst/>
              <a:latin typeface="+mn-lt"/>
              <a:ea typeface="+mn-ea"/>
              <a:cs typeface="+mn-cs"/>
            </a:endParaRPr>
          </a:p>
          <a:p>
            <a:pPr marL="0" lvl="0" indent="0">
              <a:buFont typeface="Arial" panose="020B0604020202020204" pitchFamily="34" charset="0"/>
              <a:buNone/>
            </a:pPr>
            <a:r>
              <a:rPr lang="pt-PT" sz="1000" b="1" kern="1200" dirty="0" smtClean="0">
                <a:solidFill>
                  <a:schemeClr val="tx1"/>
                </a:solidFill>
                <a:effectLst/>
                <a:latin typeface="+mn-lt"/>
              </a:rPr>
              <a:t>Como desenvolver a sua estratégia de contranarrativa e narrativa alternativa</a:t>
            </a:r>
            <a:r>
              <a:rPr lang="pt-PT" sz="1000" kern="1200" baseline="0" dirty="0" smtClean="0">
                <a:solidFill>
                  <a:schemeClr val="tx1"/>
                </a:solidFill>
                <a:effectLst/>
                <a:latin typeface="+mn-lt"/>
              </a:rPr>
              <a:t> </a:t>
            </a:r>
            <a:r>
              <a:rPr lang="pt-PT" sz="1000" b="1" kern="1200" dirty="0" smtClean="0">
                <a:solidFill>
                  <a:schemeClr val="tx1"/>
                </a:solidFill>
                <a:effectLst/>
                <a:latin typeface="+mn-lt"/>
              </a:rPr>
              <a:t>online</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Campanha online</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Estratégias de comunicação</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Vinculação online </a:t>
            </a:r>
            <a:r>
              <a:rPr lang="pt-PT" sz="1200" kern="1200" dirty="0" smtClean="0">
                <a:solidFill>
                  <a:schemeClr val="tx1"/>
                </a:solidFill>
                <a:latin typeface="+mn-lt"/>
                <a:ea typeface="+mn-ea"/>
                <a:cs typeface="+mn-cs"/>
              </a:rPr>
              <a:t>‒</a:t>
            </a:r>
            <a:r>
              <a:rPr lang="pt-PT" sz="1000" kern="1200" dirty="0" smtClean="0">
                <a:solidFill>
                  <a:schemeClr val="tx1"/>
                </a:solidFill>
                <a:effectLst/>
                <a:latin typeface="+mn-lt"/>
              </a:rPr>
              <a:t> envolvimento offline</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Qual é o seu objetivo?</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Qual é o seu público-alvo?</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Qual é a sua mensagem?</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Quem é o seu mensageiro?</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Três modelos de campanha</a:t>
            </a:r>
            <a:endParaRPr lang="pt-PT" sz="1000" kern="1200" dirty="0" smtClean="0">
              <a:solidFill>
                <a:schemeClr val="tx1"/>
              </a:solidFill>
              <a:effectLst/>
              <a:latin typeface="+mn-lt"/>
              <a:ea typeface="+mn-ea"/>
              <a:cs typeface="+mn-cs"/>
            </a:endParaRPr>
          </a:p>
          <a:p>
            <a:pPr marL="0" indent="0">
              <a:buFont typeface="Arial" panose="020B0604020202020204" pitchFamily="34" charset="0"/>
              <a:buNone/>
            </a:pPr>
            <a:endParaRPr lang="pt-PT" sz="1000" b="1" kern="1200" dirty="0" smtClean="0">
              <a:solidFill>
                <a:schemeClr val="tx1"/>
              </a:solidFill>
              <a:effectLst/>
              <a:latin typeface="+mn-lt"/>
              <a:ea typeface="+mn-ea"/>
              <a:cs typeface="+mn-cs"/>
            </a:endParaRPr>
          </a:p>
          <a:p>
            <a:pPr marL="0" indent="0">
              <a:buFont typeface="Arial" panose="020B0604020202020204" pitchFamily="34" charset="0"/>
              <a:buNone/>
            </a:pPr>
            <a:r>
              <a:rPr lang="pt-PT" sz="1000" b="1" kern="1200" dirty="0" smtClean="0">
                <a:solidFill>
                  <a:schemeClr val="tx1"/>
                </a:solidFill>
                <a:effectLst/>
                <a:latin typeface="+mn-lt"/>
              </a:rPr>
              <a:t>Como funciona a presença online</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Da estratégia à operação</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Online = diálogo dinâmico</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Como pode afetar a mudança de comportamentos?</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Três grandes plataformas de redes sociais</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Está no caminho certo?</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Discurso de ódio online: o que fazer?</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Ferramentas, manuais, tutoriais</a:t>
            </a:r>
            <a:endParaRPr lang="pt-PT" sz="1000" kern="1200" dirty="0" smtClean="0">
              <a:solidFill>
                <a:schemeClr val="tx1"/>
              </a:solidFill>
              <a:effectLst/>
              <a:latin typeface="+mn-lt"/>
              <a:ea typeface="+mn-ea"/>
              <a:cs typeface="+mn-cs"/>
            </a:endParaRPr>
          </a:p>
          <a:p>
            <a:pPr marL="0" indent="0">
              <a:buFont typeface="Arial" panose="020B0604020202020204" pitchFamily="34" charset="0"/>
              <a:buNone/>
            </a:pPr>
            <a:endParaRPr lang="pt-PT" sz="1000" b="1" kern="1200" dirty="0" smtClean="0">
              <a:solidFill>
                <a:schemeClr val="tx1"/>
              </a:solidFill>
              <a:effectLst/>
              <a:latin typeface="+mn-lt"/>
              <a:ea typeface="+mn-ea"/>
              <a:cs typeface="+mn-cs"/>
            </a:endParaRPr>
          </a:p>
          <a:p>
            <a:pPr marL="0" indent="0">
              <a:buFont typeface="Arial" panose="020B0604020202020204" pitchFamily="34" charset="0"/>
              <a:buNone/>
            </a:pPr>
            <a:r>
              <a:rPr lang="pt-PT" sz="1000" b="1" kern="1200" dirty="0" smtClean="0">
                <a:solidFill>
                  <a:schemeClr val="tx1"/>
                </a:solidFill>
                <a:effectLst/>
                <a:latin typeface="+mn-lt"/>
              </a:rPr>
              <a:t>Desenvolvimento de capacidades</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Do desenvolvimento de capacidades ao apelo à ação</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Análise FFOA (Forças, Fraquezas, Oportunidades e Ameaças) </a:t>
            </a:r>
            <a:endParaRPr lang="pt-PT"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pt-PT" sz="1000" kern="1200" dirty="0" smtClean="0">
                <a:solidFill>
                  <a:schemeClr val="tx1"/>
                </a:solidFill>
                <a:effectLst/>
                <a:latin typeface="+mn-lt"/>
              </a:rPr>
              <a:t>Colaboração com OSC e agências de marketing</a:t>
            </a:r>
            <a:endParaRPr lang="pt-PT"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9</a:t>
            </a:fld>
            <a:endParaRPr lang="pt-PT"/>
          </a:p>
        </p:txBody>
      </p:sp>
    </p:spTree>
    <p:extLst>
      <p:ext uri="{BB962C8B-B14F-4D97-AF65-F5344CB8AC3E}">
        <p14:creationId xmlns:p14="http://schemas.microsoft.com/office/powerpoint/2010/main" val="16922801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83</a:t>
            </a:fld>
            <a:endParaRPr lang="pt-PT"/>
          </a:p>
        </p:txBody>
      </p:sp>
    </p:spTree>
    <p:extLst>
      <p:ext uri="{BB962C8B-B14F-4D97-AF65-F5344CB8AC3E}">
        <p14:creationId xmlns:p14="http://schemas.microsoft.com/office/powerpoint/2010/main" val="35775806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84</a:t>
            </a:fld>
            <a:endParaRPr lang="pt-PT"/>
          </a:p>
        </p:txBody>
      </p:sp>
    </p:spTree>
    <p:extLst>
      <p:ext uri="{BB962C8B-B14F-4D97-AF65-F5344CB8AC3E}">
        <p14:creationId xmlns:p14="http://schemas.microsoft.com/office/powerpoint/2010/main" val="34900614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pt-PT" sz="1000" baseline="0" dirty="0" smtClean="0"/>
              <a:t>Cada campanha gira em torno de um apelo à ação. Pretende que as pessoas comecem (ou parem) a fazer alguma coisa. </a:t>
            </a:r>
          </a:p>
          <a:p>
            <a:pPr marL="628650" lvl="1" indent="-171450">
              <a:buFont typeface="Arial" panose="020B0604020202020204" pitchFamily="34" charset="0"/>
              <a:buChar char="•"/>
            </a:pPr>
            <a:r>
              <a:rPr lang="pt-PT" sz="1000" kern="1200" dirty="0" smtClean="0">
                <a:solidFill>
                  <a:schemeClr val="tx1"/>
                </a:solidFill>
                <a:effectLst/>
                <a:latin typeface="+mn-lt"/>
              </a:rPr>
              <a:t>Se alguém está muito zangado/incomodado com o fato dos sunitas serem mortos pelos xiitas na Síria, ou temerosos do afluxo de refugiados, um simples "estás errado, muda de ideias" não vai funcionar. </a:t>
            </a:r>
          </a:p>
          <a:p>
            <a:pPr marL="628650" lvl="1" indent="-171450">
              <a:buFont typeface="Arial" panose="020B0604020202020204" pitchFamily="34" charset="0"/>
              <a:buChar char="•"/>
            </a:pPr>
            <a:r>
              <a:rPr lang="pt-PT" sz="1000" kern="1200" dirty="0" smtClean="0">
                <a:solidFill>
                  <a:schemeClr val="tx1"/>
                </a:solidFill>
                <a:effectLst/>
                <a:latin typeface="+mn-lt"/>
              </a:rPr>
              <a:t>O apelo à ação deve visar canalizar essa raiva/emoção para algo produtivo e mostrar uma ação alternativa concreta para os indivíduos que está a tentar alcançar.</a:t>
            </a:r>
          </a:p>
          <a:p>
            <a:pPr marL="628650" lvl="1" indent="-171450">
              <a:buFont typeface="Arial" panose="020B0604020202020204" pitchFamily="34" charset="0"/>
              <a:buChar char="•"/>
            </a:pPr>
            <a:r>
              <a:rPr lang="pt-PT" sz="1000" kern="1200" dirty="0" smtClean="0">
                <a:solidFill>
                  <a:schemeClr val="tx1"/>
                </a:solidFill>
                <a:effectLst/>
                <a:latin typeface="+mn-lt"/>
              </a:rPr>
              <a:t>Desenvolver essas ações concretas não é fácil, mas é importante para a sua campanha ter impacto.</a:t>
            </a:r>
            <a:endParaRPr lang="pt-PT" sz="1000" kern="1200" dirty="0" smtClean="0">
              <a:solidFill>
                <a:schemeClr val="tx1"/>
              </a:solidFill>
              <a:effectLst/>
              <a:latin typeface="+mn-lt"/>
              <a:ea typeface="+mn-ea"/>
              <a:cs typeface="+mn-cs"/>
            </a:endParaRPr>
          </a:p>
          <a:p>
            <a:pPr marL="0" indent="0">
              <a:buFont typeface="Arial" panose="020B0604020202020204" pitchFamily="34" charset="0"/>
              <a:buNone/>
            </a:pPr>
            <a:endParaRPr lang="pt-PT" sz="1000" baseline="0" dirty="0" smtClean="0"/>
          </a:p>
          <a:p>
            <a:pPr marL="171450" indent="-171450">
              <a:buFont typeface="Arial" panose="020B0604020202020204" pitchFamily="34" charset="0"/>
              <a:buChar char="•"/>
            </a:pPr>
            <a:r>
              <a:rPr lang="pt-PT" sz="1000" baseline="0" dirty="0" smtClean="0"/>
              <a:t>Muitas vezes, o envolvimento começa online, por exemplo, através de um </a:t>
            </a:r>
            <a:r>
              <a:rPr lang="pt-PT" sz="1000" baseline="0" dirty="0" err="1" smtClean="0"/>
              <a:t>retweet</a:t>
            </a:r>
            <a:r>
              <a:rPr lang="pt-PT" sz="1000" baseline="0" dirty="0" smtClean="0"/>
              <a:t> ou de um gosto de uma entrada no Facebook. </a:t>
            </a:r>
          </a:p>
          <a:p>
            <a:pPr marL="171450" indent="-171450">
              <a:buFont typeface="Arial" panose="020B0604020202020204" pitchFamily="34" charset="0"/>
              <a:buChar char="•"/>
            </a:pPr>
            <a:r>
              <a:rPr lang="pt-PT" sz="1000" baseline="0" dirty="0" smtClean="0"/>
              <a:t>Às vezes, evolui para participação offline (atividades pela sua organização ou contactos offline).</a:t>
            </a:r>
          </a:p>
          <a:p>
            <a:pPr marL="0" indent="0">
              <a:buFont typeface="Arial" panose="020B0604020202020204" pitchFamily="34" charset="0"/>
              <a:buNone/>
            </a:pPr>
            <a:endParaRPr lang="pt-PT" sz="1000" baseline="0" dirty="0" smtClean="0"/>
          </a:p>
          <a:p>
            <a:pPr marL="0" indent="0">
              <a:buFont typeface="Arial" panose="020B0604020202020204" pitchFamily="34" charset="0"/>
              <a:buNone/>
            </a:pPr>
            <a:r>
              <a:rPr lang="pt-PT" dirty="0" smtClean="0"/>
              <a:t>Paralelamente à ação a que apela, pode enfrentar respostas que não esperava ou não queria.</a:t>
            </a:r>
            <a:r>
              <a:rPr lang="pt-PT" sz="1000" baseline="0" dirty="0" smtClean="0"/>
              <a:t> </a:t>
            </a:r>
            <a:r>
              <a:rPr lang="pt-PT" dirty="0" smtClean="0"/>
              <a:t>Cada esforço online tem consequências offline e é muito importante levar isso em consideração ao projetar a sua estratégia de campanha, pelo menos por 3 razões:</a:t>
            </a:r>
          </a:p>
          <a:p>
            <a:pPr marL="685800" lvl="1" indent="-228600">
              <a:buFont typeface="+mj-lt"/>
              <a:buAutoNum type="arabicPeriod"/>
            </a:pPr>
            <a:r>
              <a:rPr lang="pt-PT" sz="1000" baseline="0" dirty="0" smtClean="0"/>
              <a:t>Resposta desejada</a:t>
            </a:r>
          </a:p>
          <a:p>
            <a:pPr marL="1143000" lvl="2" indent="-228600">
              <a:buFont typeface="Arial" panose="020B0604020202020204" pitchFamily="34" charset="0"/>
              <a:buChar char="•"/>
            </a:pPr>
            <a:r>
              <a:rPr lang="pt-PT" sz="1000" baseline="0" dirty="0" smtClean="0"/>
              <a:t>As pessoas podem realmente responder positivamente ao seu apelo à ação e estarem dispostas a fazer coisas "no mundo real", como participar como voluntários na sua organização, solicitar apoio da sua organização ou pedir mais informações. </a:t>
            </a:r>
          </a:p>
          <a:p>
            <a:pPr marL="1143000" lvl="2" indent="-228600">
              <a:buFont typeface="Arial" panose="020B0604020202020204" pitchFamily="34" charset="0"/>
              <a:buChar char="•"/>
            </a:pPr>
            <a:r>
              <a:rPr lang="pt-PT" sz="1000" baseline="0" dirty="0" smtClean="0"/>
              <a:t>A sua organização está preparada para responder a estes tipos de respostas? </a:t>
            </a:r>
          </a:p>
          <a:p>
            <a:pPr marL="1143000" lvl="2" indent="-228600">
              <a:buFont typeface="Arial" panose="020B0604020202020204" pitchFamily="34" charset="0"/>
              <a:buChar char="•"/>
            </a:pPr>
            <a:r>
              <a:rPr lang="pt-PT" sz="1000" baseline="0" dirty="0" smtClean="0"/>
              <a:t>Está alguém disponível para atender o telefone? </a:t>
            </a:r>
          </a:p>
          <a:p>
            <a:pPr marL="1143000" lvl="2" indent="-228600">
              <a:buFont typeface="Arial" panose="020B0604020202020204" pitchFamily="34" charset="0"/>
              <a:buChar char="•"/>
            </a:pPr>
            <a:r>
              <a:rPr lang="pt-PT" sz="1000" baseline="0" dirty="0" smtClean="0"/>
              <a:t>Está alguém a responder aos e-mails ou publicações no Facebook?</a:t>
            </a:r>
          </a:p>
          <a:p>
            <a:pPr marL="685800" lvl="1" indent="-228600">
              <a:buFont typeface="+mj-lt"/>
              <a:buAutoNum type="arabicPeriod"/>
            </a:pPr>
            <a:r>
              <a:rPr lang="pt-PT" sz="1000" baseline="0" dirty="0" smtClean="0"/>
              <a:t>Respostas críticas ou negativas</a:t>
            </a:r>
          </a:p>
          <a:p>
            <a:pPr marL="1143000" lvl="2" indent="-228600">
              <a:buFont typeface="Arial" panose="020B0604020202020204" pitchFamily="34" charset="0"/>
              <a:buChar char="•"/>
            </a:pPr>
            <a:r>
              <a:rPr lang="pt-PT" dirty="0" smtClean="0"/>
              <a:t>Oponentes de vários tipos podem reagir aos seus esforços online, criticando as suas publicações, abusando das suas </a:t>
            </a:r>
            <a:r>
              <a:rPr lang="pt-PT" dirty="0" err="1" smtClean="0"/>
              <a:t>hashtags</a:t>
            </a:r>
            <a:r>
              <a:rPr lang="pt-PT" dirty="0" smtClean="0"/>
              <a:t>, fazendo afirmações críticas (falsas) sobre a sua organização na Internet , etc.</a:t>
            </a:r>
            <a:r>
              <a:rPr lang="pt-PT" sz="1000" baseline="0" dirty="0" smtClean="0"/>
              <a:t> </a:t>
            </a:r>
          </a:p>
          <a:p>
            <a:pPr marL="1143000" lvl="2" indent="-228600">
              <a:buFont typeface="Arial" panose="020B0604020202020204" pitchFamily="34" charset="0"/>
              <a:buChar char="•"/>
            </a:pPr>
            <a:r>
              <a:rPr lang="pt-PT" sz="1000" baseline="0" dirty="0" smtClean="0"/>
              <a:t>Como lida com esse tipo de resposta? </a:t>
            </a:r>
          </a:p>
          <a:p>
            <a:pPr marL="1143000" lvl="2" indent="-228600">
              <a:buFont typeface="Arial" panose="020B0604020202020204" pitchFamily="34" charset="0"/>
              <a:buChar char="•"/>
            </a:pPr>
            <a:r>
              <a:rPr lang="pt-PT" sz="1000" baseline="0" dirty="0" smtClean="0"/>
              <a:t>Vai responder aos comentários ou vai ignorá-los?</a:t>
            </a:r>
          </a:p>
          <a:p>
            <a:pPr marL="1143000" lvl="2" indent="-228600">
              <a:buFont typeface="Arial" panose="020B0604020202020204" pitchFamily="34" charset="0"/>
              <a:buChar char="•"/>
            </a:pPr>
            <a:r>
              <a:rPr lang="pt-PT" sz="1000" baseline="0" dirty="0" smtClean="0"/>
              <a:t>Os factos e números que apresenta estão verificados e corretos? É capaz de contrariar "factos alternativos"? </a:t>
            </a:r>
          </a:p>
          <a:p>
            <a:pPr marL="1143000" lvl="2" indent="-228600">
              <a:buFont typeface="Arial" panose="020B0604020202020204" pitchFamily="34" charset="0"/>
              <a:buChar char="•"/>
            </a:pPr>
            <a:r>
              <a:rPr lang="pt-PT" sz="1000" baseline="0" dirty="0" smtClean="0"/>
              <a:t>Vai começar uma discussão ou vai bloquear uma pessoa? </a:t>
            </a:r>
          </a:p>
          <a:p>
            <a:pPr marL="1143000" lvl="2" indent="-228600">
              <a:buFont typeface="Arial" panose="020B0604020202020204" pitchFamily="34" charset="0"/>
              <a:buChar char="•"/>
            </a:pPr>
            <a:r>
              <a:rPr lang="pt-PT" sz="1000" baseline="0" dirty="0" smtClean="0"/>
              <a:t>Tem diferentes abordagens para o seu público-alvo, públicos próximos e terceiros que não desempenham um papel nos seus objetivos de campanha?</a:t>
            </a:r>
          </a:p>
          <a:p>
            <a:pPr marL="685800" lvl="1" indent="-228600">
              <a:buFont typeface="+mj-lt"/>
              <a:buAutoNum type="arabicPeriod"/>
            </a:pPr>
            <a:r>
              <a:rPr lang="pt-PT" sz="1000" baseline="0" dirty="0" smtClean="0"/>
              <a:t>Ameaças verbais e/ou físicas/violência</a:t>
            </a:r>
          </a:p>
          <a:p>
            <a:pPr marL="1143000" lvl="2" indent="-228600">
              <a:buFont typeface="Arial" panose="020B0604020202020204" pitchFamily="34" charset="0"/>
              <a:buChar char="•"/>
            </a:pPr>
            <a:r>
              <a:rPr lang="pt-PT" sz="1000" baseline="0" dirty="0" smtClean="0"/>
              <a:t>Em alguns casos, a sua presença e atividade online pode provocar ameaças verbais e/ou físicas e/ou reações violentas.</a:t>
            </a:r>
          </a:p>
          <a:p>
            <a:pPr marL="1143000" lvl="2" indent="-228600">
              <a:buFont typeface="Arial" panose="020B0604020202020204" pitchFamily="34" charset="0"/>
              <a:buChar char="•"/>
            </a:pPr>
            <a:r>
              <a:rPr lang="pt-PT" sz="1000" baseline="0" dirty="0" smtClean="0"/>
              <a:t>Está apto a fazer uma avaliação de risco antes de iniciar a sua campanha?</a:t>
            </a:r>
          </a:p>
          <a:p>
            <a:pPr marL="1143000" lvl="2" indent="-228600">
              <a:buFont typeface="Arial" panose="020B0604020202020204" pitchFamily="34" charset="0"/>
              <a:buChar char="•"/>
            </a:pPr>
            <a:r>
              <a:rPr lang="pt-PT" sz="1000" baseline="0" dirty="0" smtClean="0"/>
              <a:t>Como prepara os seus trabalhadores e voluntários?</a:t>
            </a:r>
          </a:p>
          <a:p>
            <a:pPr marL="1143000" lvl="2" indent="-228600">
              <a:buFont typeface="Arial" panose="020B0604020202020204" pitchFamily="34" charset="0"/>
              <a:buChar char="•"/>
            </a:pPr>
            <a:r>
              <a:rPr lang="pt-PT" sz="1000" baseline="0" dirty="0" smtClean="0"/>
              <a:t>É possível rastreá-lo a si e aos seus colegas de luta na Internet? Que endereços de e-mail utiliza? </a:t>
            </a:r>
          </a:p>
          <a:p>
            <a:pPr marL="1143000" lvl="2" indent="-228600">
              <a:buFont typeface="Arial" panose="020B0604020202020204" pitchFamily="34" charset="0"/>
              <a:buChar char="•"/>
            </a:pPr>
            <a:r>
              <a:rPr lang="pt-PT" sz="1000" baseline="0" dirty="0" smtClean="0"/>
              <a:t>Que nomes são detetáveis atrás da conta do Facebook ou do Twitter da sua organização?</a:t>
            </a:r>
          </a:p>
          <a:p>
            <a:pPr marL="1143000" lvl="2" indent="-228600">
              <a:buFont typeface="Arial" panose="020B0604020202020204" pitchFamily="34" charset="0"/>
              <a:buChar char="•"/>
            </a:pPr>
            <a:r>
              <a:rPr lang="pt-PT" sz="1000" baseline="0" dirty="0" smtClean="0"/>
              <a:t>Sabe como reportar um discurso de ódio?</a:t>
            </a:r>
          </a:p>
          <a:p>
            <a:pPr marL="0" lvl="0" indent="0">
              <a:buFont typeface="Arial" panose="020B0604020202020204" pitchFamily="34" charset="0"/>
              <a:buNone/>
            </a:pPr>
            <a:endParaRPr lang="pt-PT" sz="1000"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85</a:t>
            </a:fld>
            <a:endParaRPr lang="pt-PT"/>
          </a:p>
        </p:txBody>
      </p:sp>
    </p:spTree>
    <p:extLst>
      <p:ext uri="{BB962C8B-B14F-4D97-AF65-F5344CB8AC3E}">
        <p14:creationId xmlns:p14="http://schemas.microsoft.com/office/powerpoint/2010/main" val="19280492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000" b="1" kern="1200" dirty="0" smtClean="0">
                <a:solidFill>
                  <a:schemeClr val="tx1"/>
                </a:solidFill>
                <a:effectLst/>
                <a:latin typeface="+mn-lt"/>
              </a:rPr>
              <a:t>A</a:t>
            </a:r>
            <a:r>
              <a:rPr lang="pt-PT" sz="1000" b="1" kern="1200" baseline="0" dirty="0" smtClean="0">
                <a:solidFill>
                  <a:schemeClr val="tx1"/>
                </a:solidFill>
                <a:effectLst/>
                <a:latin typeface="+mn-lt"/>
              </a:rPr>
              <a:t> análise</a:t>
            </a:r>
            <a:r>
              <a:rPr lang="pt-PT" sz="1000" b="1" kern="1200" dirty="0" smtClean="0">
                <a:solidFill>
                  <a:schemeClr val="tx1"/>
                </a:solidFill>
                <a:effectLst/>
                <a:latin typeface="+mn-lt"/>
              </a:rPr>
              <a:t> FFOA (Forças, Fraquezas, Oportunidades, Ameaças) testa cada plano de ação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000" kern="1200" dirty="0" smtClean="0">
                <a:solidFill>
                  <a:schemeClr val="tx1"/>
                </a:solidFill>
                <a:effectLst/>
                <a:latin typeface="+mn-lt"/>
              </a:rPr>
              <a:t>No final do dia poderia fomentar um jogo de "mostrar e contar” onde os formandos podem partilhar os seus planos de ação. O público e especialistas em formação têm postos os seus chapéus FFOA, comentando as</a:t>
            </a:r>
            <a:r>
              <a:rPr lang="pt-PT" sz="1000" kern="1200" baseline="0" dirty="0" smtClean="0">
                <a:solidFill>
                  <a:schemeClr val="tx1"/>
                </a:solidFill>
                <a:effectLst/>
                <a:latin typeface="+mn-lt"/>
              </a:rPr>
              <a:t> forças </a:t>
            </a:r>
            <a:r>
              <a:rPr lang="pt-PT" sz="1000" kern="1200" dirty="0" smtClean="0">
                <a:solidFill>
                  <a:schemeClr val="tx1"/>
                </a:solidFill>
                <a:effectLst/>
                <a:latin typeface="+mn-lt"/>
              </a:rPr>
              <a:t>e fraquezas do plano, as oportunidades apresentadas, no</a:t>
            </a:r>
            <a:r>
              <a:rPr lang="pt-PT" sz="1000" kern="1200" baseline="0" dirty="0" smtClean="0">
                <a:solidFill>
                  <a:schemeClr val="tx1"/>
                </a:solidFill>
                <a:effectLst/>
                <a:latin typeface="+mn-lt"/>
              </a:rPr>
              <a:t>meadamente</a:t>
            </a:r>
            <a:r>
              <a:rPr lang="pt-PT" sz="1000" kern="1200" dirty="0" smtClean="0">
                <a:solidFill>
                  <a:schemeClr val="tx1"/>
                </a:solidFill>
                <a:effectLst/>
                <a:latin typeface="+mn-lt"/>
              </a:rPr>
              <a:t> o próximo evento tópico a explorar (p.</a:t>
            </a:r>
            <a:r>
              <a:rPr lang="pt-PT" sz="1000" kern="1200" baseline="0" dirty="0" smtClean="0">
                <a:solidFill>
                  <a:schemeClr val="tx1"/>
                </a:solidFill>
                <a:effectLst/>
                <a:latin typeface="+mn-lt"/>
              </a:rPr>
              <a:t> ex.</a:t>
            </a:r>
            <a:r>
              <a:rPr lang="pt-PT" sz="1000" kern="1200" dirty="0" smtClean="0">
                <a:solidFill>
                  <a:schemeClr val="tx1"/>
                </a:solidFill>
                <a:effectLst/>
                <a:latin typeface="+mn-lt"/>
              </a:rPr>
              <a:t>, feriados religiosos), fontes de financiamento a utilizar, ferramentas online específicas e gratuitas a utilizar, relações com o setor privado, etc. Ameaças </a:t>
            </a:r>
            <a:r>
              <a:rPr lang="pt-PT" sz="1000" kern="1200" baseline="0" dirty="0" smtClean="0">
                <a:solidFill>
                  <a:schemeClr val="tx1"/>
                </a:solidFill>
                <a:effectLst/>
                <a:latin typeface="+mn-lt"/>
              </a:rPr>
              <a:t> </a:t>
            </a:r>
            <a:r>
              <a:rPr lang="pt-PT" sz="1200" kern="1200" dirty="0" smtClean="0">
                <a:solidFill>
                  <a:schemeClr val="tx1"/>
                </a:solidFill>
                <a:latin typeface="+mn-lt"/>
                <a:ea typeface="+mn-ea"/>
                <a:cs typeface="+mn-cs"/>
              </a:rPr>
              <a:t>‒</a:t>
            </a:r>
            <a:r>
              <a:rPr lang="pt-PT" sz="1000" kern="1200" dirty="0" smtClean="0">
                <a:solidFill>
                  <a:schemeClr val="tx1"/>
                </a:solidFill>
                <a:effectLst/>
                <a:latin typeface="+mn-lt"/>
              </a:rPr>
              <a:t> p. ex. encontrar um envolvimento significativo, sustentar o investimento financeiro no trabalho, angariar outros funcionários da OSC para se juntarem a si.</a:t>
            </a:r>
            <a:endParaRPr lang="pt-PT"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86</a:t>
            </a:fld>
            <a:endParaRPr lang="pt-PT"/>
          </a:p>
        </p:txBody>
      </p:sp>
    </p:spTree>
    <p:extLst>
      <p:ext uri="{BB962C8B-B14F-4D97-AF65-F5344CB8AC3E}">
        <p14:creationId xmlns:p14="http://schemas.microsoft.com/office/powerpoint/2010/main" val="23820716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PT" sz="1000" dirty="0" smtClean="0">
                <a:latin typeface="+mn-lt"/>
              </a:rPr>
              <a:t>Reflita em pares sobre a qualidade da sua organização em relação à sua contranarrativa.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dirty="0" smtClean="0">
                <a:latin typeface="+mn-lt"/>
              </a:rPr>
              <a:t>Que novas perceções obteve hoje?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dirty="0" smtClean="0">
                <a:latin typeface="+mn-lt"/>
              </a:rPr>
              <a:t>O que vai fazer com esta nova experiência?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dirty="0" smtClean="0">
                <a:latin typeface="+mn-lt"/>
              </a:rPr>
              <a:t>Está preparado para começar a desenvolver uma campanha online eficaz?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dirty="0" smtClean="0">
                <a:latin typeface="+mn-lt"/>
              </a:rPr>
              <a:t>Do que precisa mais?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dirty="0" smtClean="0">
                <a:latin typeface="+mn-lt"/>
              </a:rPr>
              <a:t>Quem será capaz de o ajudar?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pt-PT" sz="1000" dirty="0" smtClean="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dirty="0" smtClean="0">
                <a:latin typeface="+mn-lt"/>
              </a:rPr>
              <a:t>Pode usar uma análise FFOA simples, a fim de analisar que tipo de especialização externa pode ser útil para a sua organização.</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000" baseline="0" dirty="0" smtClean="0">
                <a:latin typeface="+mn-lt"/>
              </a:rPr>
              <a:t>Este é o ponto de partida para a pesquisa de potenciais parceiros. Pode pensar tanto em outras OSC como, p. ex., em agências de marketing.</a:t>
            </a:r>
            <a:endParaRPr lang="pt-PT" sz="1000" dirty="0" smtClean="0">
              <a:latin typeface="+mn-lt"/>
            </a:endParaRPr>
          </a:p>
          <a:p>
            <a:pPr marL="0" indent="0">
              <a:buFont typeface="Arial" panose="020B0604020202020204" pitchFamily="34" charset="0"/>
              <a:buNone/>
            </a:pPr>
            <a:endParaRPr lang="pt-PT" sz="1000" dirty="0">
              <a:latin typeface="+mn-lt"/>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87</a:t>
            </a:fld>
            <a:endParaRPr lang="pt-PT"/>
          </a:p>
        </p:txBody>
      </p:sp>
    </p:spTree>
    <p:extLst>
      <p:ext uri="{BB962C8B-B14F-4D97-AF65-F5344CB8AC3E}">
        <p14:creationId xmlns:p14="http://schemas.microsoft.com/office/powerpoint/2010/main" val="25518600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88</a:t>
            </a:fld>
            <a:endParaRPr lang="pt-PT"/>
          </a:p>
        </p:txBody>
      </p:sp>
    </p:spTree>
    <p:extLst>
      <p:ext uri="{BB962C8B-B14F-4D97-AF65-F5344CB8AC3E}">
        <p14:creationId xmlns:p14="http://schemas.microsoft.com/office/powerpoint/2010/main" val="29655782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89</a:t>
            </a:fld>
            <a:endParaRPr lang="pt-PT"/>
          </a:p>
        </p:txBody>
      </p:sp>
    </p:spTree>
    <p:extLst>
      <p:ext uri="{BB962C8B-B14F-4D97-AF65-F5344CB8AC3E}">
        <p14:creationId xmlns:p14="http://schemas.microsoft.com/office/powerpoint/2010/main" val="364421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10</a:t>
            </a:fld>
            <a:endParaRPr lang="pt-PT"/>
          </a:p>
        </p:txBody>
      </p:sp>
    </p:spTree>
    <p:extLst>
      <p:ext uri="{BB962C8B-B14F-4D97-AF65-F5344CB8AC3E}">
        <p14:creationId xmlns:p14="http://schemas.microsoft.com/office/powerpoint/2010/main" val="563425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3-5-2017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179721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3-5-2017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122200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3-5-2017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17873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3-5-2017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41933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3-5-2017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428666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pPr/>
              <a:t>3-5-2017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29924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4F958CF-FA03-4B87-91E2-A84608E41141}" type="datetimeFigureOut">
              <a:rPr lang="nl-NL" smtClean="0"/>
              <a:pPr/>
              <a:t>3-5-2017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139870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4F958CF-FA03-4B87-91E2-A84608E41141}" type="datetimeFigureOut">
              <a:rPr lang="nl-NL" smtClean="0"/>
              <a:pPr/>
              <a:t>3-5-2017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1454760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4F958CF-FA03-4B87-91E2-A84608E41141}" type="datetimeFigureOut">
              <a:rPr lang="nl-NL" smtClean="0"/>
              <a:pPr/>
              <a:t>3-5-2017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178626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pPr/>
              <a:t>3-5-2017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392943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pPr/>
              <a:t>3-5-2017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213543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958CF-FA03-4B87-91E2-A84608E41141}" type="datetimeFigureOut">
              <a:rPr lang="nl-NL" smtClean="0"/>
              <a:pPr/>
              <a:t>3-5-2017</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0EE9B-5359-421A-887F-14A469560E61}" type="slidenum">
              <a:rPr lang="nl-NL" smtClean="0"/>
              <a:pPr/>
              <a:t>‹#›</a:t>
            </a:fld>
            <a:endParaRPr lang="nl-NL"/>
          </a:p>
        </p:txBody>
      </p:sp>
    </p:spTree>
    <p:extLst>
      <p:ext uri="{BB962C8B-B14F-4D97-AF65-F5344CB8AC3E}">
        <p14:creationId xmlns:p14="http://schemas.microsoft.com/office/powerpoint/2010/main" val="2266271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21.tif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1.png"/></Relationships>
</file>

<file path=ppt/slides/_rels/slide5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4.png"/><Relationship Id="rId4" Type="http://schemas.openxmlformats.org/officeDocument/2006/relationships/image" Target="../media/image52.png"/></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hyperlink" Target="https://nonprofits.fb.com/topic/ads/" TargetMode="External"/><Relationship Id="rId3" Type="http://schemas.openxmlformats.org/officeDocument/2006/relationships/hyperlink" Target="http://www.strategicdialogue.org/wp-content/uploads/2016/06/OCCI-Counterspeech-Information-Pack-English.pdf" TargetMode="External"/><Relationship Id="rId7" Type="http://schemas.openxmlformats.org/officeDocument/2006/relationships/hyperlink" Target="https://www.facebook.com/blueprint?attachment_canonical_url=https://www.facebook.com/blueprint" TargetMode="External"/><Relationship Id="rId12"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esmeefairbairn.org.uk/" TargetMode="External"/><Relationship Id="rId11" Type="http://schemas.openxmlformats.org/officeDocument/2006/relationships/hyperlink" Target="http://bit.ly/10fundamentals" TargetMode="External"/><Relationship Id="rId5" Type="http://schemas.openxmlformats.org/officeDocument/2006/relationships/hyperlink" Target="http://www.counternarratives.org/" TargetMode="External"/><Relationship Id="rId10" Type="http://schemas.openxmlformats.org/officeDocument/2006/relationships/hyperlink" Target="https://www.youtube.com/watch?feature=player_embedded&amp;v=YpKAtk5C0lM" TargetMode="External"/><Relationship Id="rId4" Type="http://schemas.openxmlformats.org/officeDocument/2006/relationships/hyperlink" Target="http://www.strategicdialogue.org/wp-content/uploads/2016/06/Counter-narrative-Handbook_1.pdf" TargetMode="External"/><Relationship Id="rId9" Type="http://schemas.openxmlformats.org/officeDocument/2006/relationships/hyperlink" Target="https://www.youtube.com/nonprofits"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832513" y="453611"/>
            <a:ext cx="10768084" cy="2387600"/>
          </a:xfrm>
        </p:spPr>
        <p:txBody>
          <a:bodyPr>
            <a:normAutofit/>
          </a:bodyPr>
          <a:lstStyle/>
          <a:p>
            <a:r>
              <a:rPr lang="pt-PT" sz="4000" b="1">
                <a:solidFill>
                  <a:srgbClr val="002060"/>
                </a:solidFill>
                <a:latin typeface="Verdana" panose="020B0604030504040204" pitchFamily="34" charset="0"/>
              </a:rPr>
              <a:t>Criação de campanhas online sobre contranarrativas e narrativas alternativas</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Ondertitel 2"/>
          <p:cNvSpPr>
            <a:spLocks noGrp="1"/>
          </p:cNvSpPr>
          <p:nvPr>
            <p:ph type="subTitle" idx="1"/>
          </p:nvPr>
        </p:nvSpPr>
        <p:spPr>
          <a:xfrm>
            <a:off x="1023582" y="2933286"/>
            <a:ext cx="10194878" cy="1655762"/>
          </a:xfrm>
        </p:spPr>
        <p:txBody>
          <a:bodyPr>
            <a:normAutofit/>
          </a:bodyPr>
          <a:lstStyle/>
          <a:p>
            <a:r>
              <a:rPr lang="pt-PT" sz="3200" dirty="0">
                <a:solidFill>
                  <a:srgbClr val="002060"/>
                </a:solidFill>
                <a:latin typeface="Corbel" panose="020B0503020204020204" pitchFamily="34" charset="0"/>
              </a:rPr>
              <a:t>Seminário de Formação </a:t>
            </a:r>
            <a:r>
              <a:rPr lang="pt-PT" sz="3200" dirty="0" smtClean="0"/>
              <a:t>‒</a:t>
            </a:r>
            <a:r>
              <a:rPr lang="pt-PT" sz="3200" dirty="0" smtClean="0">
                <a:solidFill>
                  <a:srgbClr val="002060"/>
                </a:solidFill>
                <a:latin typeface="Corbel" panose="020B0503020204020204" pitchFamily="34" charset="0"/>
              </a:rPr>
              <a:t> </a:t>
            </a:r>
            <a:r>
              <a:rPr lang="pt-PT" sz="3200" dirty="0">
                <a:solidFill>
                  <a:srgbClr val="002060"/>
                </a:solidFill>
                <a:latin typeface="Corbel" panose="020B0503020204020204" pitchFamily="34" charset="0"/>
              </a:rPr>
              <a:t>Programa de Capacitação da Sociedade Civil</a:t>
            </a:r>
            <a:endParaRPr lang="pt-PT" sz="3200" dirty="0" smtClean="0">
              <a:solidFill>
                <a:srgbClr val="002060"/>
              </a:solidFill>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5764" y="5061024"/>
            <a:ext cx="2180261" cy="728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logo_ce-en-rvb-h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591" y="4827873"/>
            <a:ext cx="1724038" cy="1194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0021" y="4895839"/>
            <a:ext cx="1212798"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Afbeelding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1532" y="4897005"/>
            <a:ext cx="1035543" cy="1056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19720" y="4897006"/>
            <a:ext cx="1058866" cy="1056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55575" y="4895839"/>
            <a:ext cx="1061199"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622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pt-PT" sz="3600" b="1" smtClean="0">
                <a:solidFill>
                  <a:srgbClr val="002060"/>
                </a:solidFill>
                <a:latin typeface="Verdana" panose="020B0604030504040204" pitchFamily="34" charset="0"/>
              </a:rPr>
              <a:t>Preparar o cenário</a:t>
            </a:r>
            <a:endParaRPr lang="pt-PT"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pt-PT" sz="2800" smtClean="0">
                <a:latin typeface="Corbel" panose="020B0503020204020204" pitchFamily="34" charset="0"/>
              </a:rPr>
              <a:t>09.45 – 10.30</a:t>
            </a:r>
            <a:endParaRPr lang="pt-PT" sz="280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670158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3600" b="1" dirty="0">
                <a:solidFill>
                  <a:srgbClr val="002060"/>
                </a:solidFill>
                <a:latin typeface="Verdana" panose="020B0604030504040204" pitchFamily="34" charset="0"/>
              </a:rPr>
              <a:t>Mensagens </a:t>
            </a:r>
            <a:r>
              <a:rPr lang="pt-PT" sz="3600" b="1" dirty="0" smtClean="0">
                <a:solidFill>
                  <a:srgbClr val="002060"/>
                </a:solidFill>
                <a:latin typeface="Verdana" panose="020B0604030504040204" pitchFamily="34" charset="0"/>
              </a:rPr>
              <a:t>terroristas ou extremistas violentas</a:t>
            </a:r>
            <a:endParaRPr lang="pt-PT"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pt-PT" dirty="0" smtClean="0">
                <a:latin typeface="Corbel" panose="020B0503020204020204" pitchFamily="34" charset="0"/>
              </a:rPr>
              <a:t>Discussão em plenário</a:t>
            </a:r>
          </a:p>
          <a:p>
            <a:pPr marL="0" indent="0" algn="ctr">
              <a:buNone/>
            </a:pPr>
            <a:endParaRPr lang="pt-PT" dirty="0" smtClean="0">
              <a:latin typeface="Corbel" panose="020B0503020204020204" pitchFamily="34" charset="0"/>
            </a:endParaRPr>
          </a:p>
          <a:p>
            <a:pPr marL="0" indent="0" algn="ctr">
              <a:buNone/>
            </a:pPr>
            <a:r>
              <a:rPr lang="pt-PT" b="1" dirty="0" smtClean="0">
                <a:latin typeface="Corbel" panose="020B0503020204020204" pitchFamily="34" charset="0"/>
              </a:rPr>
              <a:t>Que tipo de mensagens online terroristas ou extremistas violentas conhece?</a:t>
            </a:r>
            <a:r>
              <a:rPr dirty="0"/>
              <a:t/>
            </a:r>
            <a:br>
              <a:rPr dirty="0"/>
            </a:br>
            <a:endParaRPr lang="pt-PT" b="1" dirty="0" smtClean="0">
              <a:latin typeface="Corbel" panose="020B0503020204020204" pitchFamily="34" charset="0"/>
            </a:endParaRPr>
          </a:p>
          <a:p>
            <a:pPr marL="0" indent="0" algn="ctr">
              <a:buNone/>
            </a:pPr>
            <a:r>
              <a:rPr lang="pt-PT" b="1" dirty="0" smtClean="0">
                <a:latin typeface="Corbel" panose="020B0503020204020204" pitchFamily="34" charset="0"/>
              </a:rPr>
              <a:t>O que está a  seduzir o seu público-alvo? Porquê?</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4339017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WimK\AppData\Local\Microsoft\Windows\Temporary Internet Files\Content.Outlook\6H7R0X5H\stunning-pictures-of-anti-capitalist-protesters-setting-cars-on-fire-and-clashing-with-police-outside-the-new-ecb-headquart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0" y="3072219"/>
            <a:ext cx="5048250" cy="37857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WimK\AppData\Local\Microsoft\Windows\Temporary Internet Files\Content.Outlook\6H7R0X5H\hungarian national fro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57150"/>
            <a:ext cx="6567387"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WimK\AppData\Local\Microsoft\Windows\Temporary Internet Files\Content.Outlook\6H7R0X5H\right-wing-norwegian-mass-murderer-anders-breivik-who-has-links-to-british-neo-nazi-and-terrorists-grouping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000" y="-57150"/>
            <a:ext cx="5842000"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WimK\AppData\Local\Microsoft\Windows\Temporary Internet Files\Content.Outlook\6H7R0X5H\national fro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1750" y="3238500"/>
            <a:ext cx="45720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imK\AppData\Local\Microsoft\Windows\Temporary Internet Files\Content.Outlook\6H7R0X5H\good nigh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8300" y="2162175"/>
            <a:ext cx="21240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imK\AppData\Local\Microsoft\Windows\Temporary Internet Files\Content.Outlook\6H7R0X5H\animal right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238500"/>
            <a:ext cx="2607749"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691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pt-PT" sz="4000" b="1" dirty="0" smtClean="0">
                <a:solidFill>
                  <a:srgbClr val="002060"/>
                </a:solidFill>
                <a:latin typeface="Verdana" panose="020B0604030504040204" pitchFamily="34" charset="0"/>
              </a:rPr>
              <a:t>Definição</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pt-PT" b="1" dirty="0">
                <a:solidFill>
                  <a:srgbClr val="002060"/>
                </a:solidFill>
                <a:latin typeface="Corbel" panose="020B0503020204020204" pitchFamily="34" charset="0"/>
              </a:rPr>
              <a:t>Extremismo </a:t>
            </a:r>
            <a:r>
              <a:rPr lang="pt-PT" b="1" dirty="0" smtClean="0">
                <a:solidFill>
                  <a:srgbClr val="002060"/>
                </a:solidFill>
                <a:latin typeface="Corbel" panose="020B0503020204020204" pitchFamily="34" charset="0"/>
              </a:rPr>
              <a:t>violento</a:t>
            </a:r>
            <a:r>
              <a:rPr dirty="0"/>
              <a:t/>
            </a:r>
            <a:br>
              <a:rPr dirty="0"/>
            </a:br>
            <a:r>
              <a:rPr lang="pt-PT" dirty="0" smtClean="0"/>
              <a:t>Defender, envolver-se, preparar e por outra forma apoiar violência justificada ou ideologicamente motivada para promover objetivos sociais, económicos ou políticos </a:t>
            </a:r>
            <a:endParaRPr lang="pt-PT" dirty="0">
              <a:latin typeface="Corbel" panose="020B0503020204020204" pitchFamily="34" charset="0"/>
            </a:endParaRPr>
          </a:p>
          <a:p>
            <a:endParaRPr lang="pt-PT" dirty="0">
              <a:latin typeface="Corbel" panose="020B0503020204020204" pitchFamily="34" charset="0"/>
            </a:endParaRPr>
          </a:p>
          <a:p>
            <a:pPr marL="0" indent="0">
              <a:buNone/>
            </a:pPr>
            <a:r>
              <a:rPr lang="pt-PT" b="1" dirty="0" smtClean="0">
                <a:solidFill>
                  <a:srgbClr val="002060"/>
                </a:solidFill>
                <a:latin typeface="Corbel" panose="020B0503020204020204" pitchFamily="34" charset="0"/>
              </a:rPr>
              <a:t>Radicalização</a:t>
            </a:r>
            <a:r>
              <a:rPr dirty="0"/>
              <a:t/>
            </a:r>
            <a:br>
              <a:rPr dirty="0"/>
            </a:br>
            <a:r>
              <a:rPr lang="pt-PT" dirty="0" smtClean="0"/>
              <a:t>Disponibilidade crescente para seguir e/ou apoiar (se necessário por meios antidemocráticos) mudanças de longo alcance na sociedade que contrariam ou ameaçam a ordem democrática</a:t>
            </a:r>
            <a:endParaRPr lang="pt-PT" dirty="0">
              <a:latin typeface="Corbel" panose="020B0503020204020204" pitchFamily="34" charset="0"/>
            </a:endParaRPr>
          </a:p>
          <a:p>
            <a:endParaRPr lang="pt-PT" dirty="0">
              <a:latin typeface="Corbel" panose="020B0503020204020204" pitchFamily="34" charset="0"/>
            </a:endParaRPr>
          </a:p>
        </p:txBody>
      </p:sp>
      <p:pic>
        <p:nvPicPr>
          <p:cNvPr id="5" name="Afbeelding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5183837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smtClean="0">
                <a:solidFill>
                  <a:srgbClr val="002060"/>
                </a:solidFill>
                <a:latin typeface="Verdana" panose="020B0604030504040204" pitchFamily="34" charset="0"/>
              </a:rPr>
              <a:t>Visão da RSR sobre a radicalização</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pt-PT" b="1" dirty="0">
                <a:latin typeface="Corbel" panose="020B0503020204020204" pitchFamily="34" charset="0"/>
              </a:rPr>
              <a:t>A radicalização é um processo</a:t>
            </a:r>
          </a:p>
          <a:p>
            <a:endParaRPr lang="pt-PT" dirty="0">
              <a:latin typeface="Corbel" panose="020B0503020204020204" pitchFamily="34" charset="0"/>
            </a:endParaRPr>
          </a:p>
          <a:p>
            <a:pPr marL="0" indent="0">
              <a:buNone/>
            </a:pPr>
            <a:r>
              <a:rPr lang="pt-PT" dirty="0">
                <a:latin typeface="Corbel" panose="020B0503020204020204" pitchFamily="34" charset="0"/>
              </a:rPr>
              <a:t>É importante traçar uma linha entre as ideias, ainda que extremas, </a:t>
            </a:r>
            <a:r>
              <a:rPr lang="pt-PT" dirty="0" smtClean="0">
                <a:latin typeface="Corbel" panose="020B0503020204020204" pitchFamily="34" charset="0"/>
              </a:rPr>
              <a:t>e as </a:t>
            </a:r>
            <a:r>
              <a:rPr lang="pt-PT" dirty="0">
                <a:latin typeface="Corbel" panose="020B0503020204020204" pitchFamily="34" charset="0"/>
              </a:rPr>
              <a:t>ações violentas resultantes de ideias extremas. </a:t>
            </a:r>
            <a:endParaRPr lang="pt-PT" dirty="0" smtClean="0">
              <a:latin typeface="Corbel" panose="020B0503020204020204" pitchFamily="34" charset="0"/>
            </a:endParaRPr>
          </a:p>
          <a:p>
            <a:pPr marL="0" indent="0">
              <a:buNone/>
            </a:pPr>
            <a:r>
              <a:rPr lang="pt-PT" dirty="0">
                <a:latin typeface="Corbel" panose="020B0503020204020204" pitchFamily="34" charset="0"/>
              </a:rPr>
              <a:t>É importante </a:t>
            </a:r>
            <a:r>
              <a:rPr lang="pt-PT" dirty="0" smtClean="0">
                <a:latin typeface="Corbel" panose="020B0503020204020204" pitchFamily="34" charset="0"/>
              </a:rPr>
              <a:t>centrar a atenção </a:t>
            </a:r>
            <a:r>
              <a:rPr lang="pt-PT" dirty="0">
                <a:latin typeface="Corbel" panose="020B0503020204020204" pitchFamily="34" charset="0"/>
              </a:rPr>
              <a:t>na capacidade de </a:t>
            </a:r>
            <a:r>
              <a:rPr lang="pt-PT" dirty="0" smtClean="0">
                <a:latin typeface="Corbel" panose="020B0503020204020204" pitchFamily="34" charset="0"/>
              </a:rPr>
              <a:t>também fazer </a:t>
            </a:r>
            <a:r>
              <a:rPr lang="pt-PT" dirty="0">
                <a:latin typeface="Corbel" panose="020B0503020204020204" pitchFamily="34" charset="0"/>
              </a:rPr>
              <a:t>uma distinção bem informada </a:t>
            </a:r>
            <a:r>
              <a:rPr lang="pt-PT" dirty="0" smtClean="0">
                <a:latin typeface="Corbel" panose="020B0503020204020204" pitchFamily="34" charset="0"/>
              </a:rPr>
              <a:t>entre </a:t>
            </a:r>
            <a:r>
              <a:rPr lang="pt-PT" dirty="0">
                <a:latin typeface="Corbel" panose="020B0503020204020204" pitchFamily="34" charset="0"/>
              </a:rPr>
              <a:t>os diferentes tipos de violência</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0988080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3600" b="1" dirty="0">
                <a:solidFill>
                  <a:srgbClr val="002060"/>
                </a:solidFill>
                <a:latin typeface="Verdana" panose="020B0604030504040204" pitchFamily="34" charset="0"/>
              </a:rPr>
              <a:t>Como </a:t>
            </a:r>
            <a:r>
              <a:rPr lang="pt-PT" sz="3600" b="1" dirty="0" smtClean="0">
                <a:solidFill>
                  <a:srgbClr val="002060"/>
                </a:solidFill>
                <a:latin typeface="Verdana" panose="020B0604030504040204" pitchFamily="34" charset="0"/>
              </a:rPr>
              <a:t>os </a:t>
            </a:r>
            <a:r>
              <a:rPr lang="pt-PT" sz="3600" b="1" dirty="0">
                <a:solidFill>
                  <a:srgbClr val="002060"/>
                </a:solidFill>
                <a:latin typeface="Verdana" panose="020B0604030504040204" pitchFamily="34" charset="0"/>
              </a:rPr>
              <a:t>grupos extremistas chegam aos indivíduos?</a:t>
            </a:r>
            <a:endParaRPr lang="pt-PT"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pt-PT" dirty="0">
                <a:latin typeface="Corbel" panose="020B0503020204020204" pitchFamily="34" charset="0"/>
              </a:rPr>
              <a:t>Existem muitos tipos de narrativas extremistas violentas </a:t>
            </a:r>
            <a:endParaRPr lang="pt-PT" dirty="0" smtClean="0">
              <a:latin typeface="Corbel" panose="020B0503020204020204" pitchFamily="34" charset="0"/>
            </a:endParaRPr>
          </a:p>
          <a:p>
            <a:r>
              <a:rPr lang="pt-PT" dirty="0" smtClean="0">
                <a:latin typeface="Corbel" panose="020B0503020204020204" pitchFamily="34" charset="0"/>
              </a:rPr>
              <a:t>Extremismo de direita, extremismo de inspiração religiosa</a:t>
            </a:r>
            <a:endParaRPr lang="pt-PT" dirty="0">
              <a:latin typeface="Corbel" panose="020B0503020204020204" pitchFamily="34" charset="0"/>
            </a:endParaRPr>
          </a:p>
          <a:p>
            <a:r>
              <a:rPr lang="pt-PT" dirty="0" smtClean="0">
                <a:latin typeface="Corbel" panose="020B0503020204020204" pitchFamily="34" charset="0"/>
              </a:rPr>
              <a:t>Diferentes ideologias extremistas violentas muitas vezes têm abordagens de comunicação semelhantes:</a:t>
            </a:r>
          </a:p>
          <a:p>
            <a:pPr lvl="1"/>
            <a:r>
              <a:rPr lang="pt-PT" sz="2800" dirty="0" smtClean="0">
                <a:latin typeface="Corbel" panose="020B0503020204020204" pitchFamily="34" charset="0"/>
              </a:rPr>
              <a:t>Fatores de afastamento e fatores de atração</a:t>
            </a:r>
          </a:p>
          <a:p>
            <a:pPr lvl="1"/>
            <a:r>
              <a:rPr lang="pt-PT" sz="2800" dirty="0" smtClean="0">
                <a:latin typeface="Corbel" panose="020B0503020204020204" pitchFamily="34" charset="0"/>
              </a:rPr>
              <a:t>Combinação de apelo emocional e argumentos muito racionais </a:t>
            </a:r>
          </a:p>
          <a:p>
            <a:pPr lvl="1"/>
            <a:r>
              <a:rPr lang="pt-PT" sz="2800" dirty="0" smtClean="0">
                <a:latin typeface="Corbel" panose="020B0503020204020204" pitchFamily="34" charset="0"/>
              </a:rPr>
              <a:t>Cabeça (razão) + coração (emoção) + barriga (intuição)</a:t>
            </a:r>
            <a:endParaRPr lang="pt-PT" sz="2800" u="sng"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26527120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3600" b="1" smtClean="0">
                <a:solidFill>
                  <a:srgbClr val="002060"/>
                </a:solidFill>
                <a:latin typeface="Verdana" panose="020B0604030504040204" pitchFamily="34" charset="0"/>
              </a:rPr>
              <a:t>Debate</a:t>
            </a:r>
            <a:endParaRPr lang="pt-PT"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Gelijkbenige driehoek 4"/>
          <p:cNvSpPr/>
          <p:nvPr/>
        </p:nvSpPr>
        <p:spPr>
          <a:xfrm>
            <a:off x="2819400" y="1059407"/>
            <a:ext cx="6413500" cy="4254500"/>
          </a:xfrm>
          <a:prstGeom prst="triangle">
            <a:avLst/>
          </a:pr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4152900" y="1170720"/>
            <a:ext cx="3746500" cy="4247317"/>
          </a:xfrm>
          <a:prstGeom prst="rect">
            <a:avLst/>
          </a:prstGeom>
          <a:noFill/>
        </p:spPr>
        <p:txBody>
          <a:bodyPr wrap="square" rtlCol="0">
            <a:spAutoFit/>
          </a:bodyPr>
          <a:lstStyle/>
          <a:p>
            <a:pPr algn="ctr"/>
            <a:r>
              <a:rPr lang="pt-PT" sz="3200" b="1" dirty="0" smtClean="0">
                <a:solidFill>
                  <a:srgbClr val="002060"/>
                </a:solidFill>
              </a:rPr>
              <a:t>Comportamento</a:t>
            </a:r>
            <a:r>
              <a:rPr dirty="0"/>
              <a:t/>
            </a:r>
            <a:br>
              <a:rPr dirty="0"/>
            </a:br>
            <a:r>
              <a:rPr lang="pt-PT" sz="3200" b="1" dirty="0" smtClean="0">
                <a:solidFill>
                  <a:srgbClr val="002060"/>
                </a:solidFill>
              </a:rPr>
              <a:t>extremista</a:t>
            </a:r>
          </a:p>
          <a:p>
            <a:pPr algn="ctr"/>
            <a:endParaRPr lang="pt-PT" sz="3200" b="1" dirty="0" smtClean="0">
              <a:solidFill>
                <a:srgbClr val="002060"/>
              </a:solidFill>
            </a:endParaRPr>
          </a:p>
          <a:p>
            <a:pPr algn="ctr"/>
            <a:r>
              <a:rPr lang="pt-PT" sz="3200" b="1" dirty="0" smtClean="0">
                <a:solidFill>
                  <a:srgbClr val="002060"/>
                </a:solidFill>
              </a:rPr>
              <a:t>Recrutamento</a:t>
            </a:r>
          </a:p>
          <a:p>
            <a:pPr algn="ctr"/>
            <a:endParaRPr lang="pt-PT" sz="3200" b="1" dirty="0" smtClean="0">
              <a:solidFill>
                <a:srgbClr val="002060"/>
              </a:solidFill>
            </a:endParaRPr>
          </a:p>
          <a:p>
            <a:pPr algn="ctr"/>
            <a:r>
              <a:rPr lang="pt-PT" sz="3200" b="1" dirty="0" smtClean="0">
                <a:solidFill>
                  <a:srgbClr val="002060"/>
                </a:solidFill>
              </a:rPr>
              <a:t>Aumento do interesse</a:t>
            </a:r>
          </a:p>
          <a:p>
            <a:pPr algn="ctr"/>
            <a:endParaRPr lang="pt-PT" sz="1400" b="1" dirty="0" smtClean="0">
              <a:solidFill>
                <a:srgbClr val="002060"/>
              </a:solidFill>
            </a:endParaRPr>
          </a:p>
          <a:p>
            <a:pPr algn="ctr"/>
            <a:r>
              <a:rPr lang="pt-PT" sz="3200" b="1" dirty="0" smtClean="0">
                <a:solidFill>
                  <a:srgbClr val="002060"/>
                </a:solidFill>
              </a:rPr>
              <a:t>Em risco</a:t>
            </a:r>
            <a:endParaRPr lang="pt-PT" sz="3200" b="1" dirty="0">
              <a:solidFill>
                <a:srgbClr val="002060"/>
              </a:solidFill>
            </a:endParaRPr>
          </a:p>
        </p:txBody>
      </p:sp>
      <p:grpSp>
        <p:nvGrpSpPr>
          <p:cNvPr id="16" name="Groep 15"/>
          <p:cNvGrpSpPr/>
          <p:nvPr/>
        </p:nvGrpSpPr>
        <p:grpSpPr>
          <a:xfrm>
            <a:off x="273050" y="3940026"/>
            <a:ext cx="2711450" cy="1330474"/>
            <a:chOff x="184150" y="4168626"/>
            <a:chExt cx="2711450" cy="1330474"/>
          </a:xfrm>
        </p:grpSpPr>
        <p:cxnSp>
          <p:nvCxnSpPr>
            <p:cNvPr id="10" name="Rechte verbindingslijn met pijl 9"/>
            <p:cNvCxnSpPr/>
            <p:nvPr/>
          </p:nvCxnSpPr>
          <p:spPr>
            <a:xfrm>
              <a:off x="1358900" y="5092700"/>
              <a:ext cx="15367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184150" y="4168626"/>
              <a:ext cx="2349500" cy="954107"/>
            </a:xfrm>
            <a:prstGeom prst="rect">
              <a:avLst/>
            </a:prstGeom>
            <a:noFill/>
          </p:spPr>
          <p:txBody>
            <a:bodyPr wrap="square" rtlCol="0">
              <a:spAutoFit/>
            </a:bodyPr>
            <a:lstStyle/>
            <a:p>
              <a:pPr algn="ctr"/>
              <a:r>
                <a:rPr lang="pt-PT" sz="2800" smtClean="0">
                  <a:solidFill>
                    <a:srgbClr val="FF0000"/>
                  </a:solidFill>
                </a:rPr>
                <a:t>Público-alvo?</a:t>
              </a:r>
              <a:endParaRPr lang="pt-PT" sz="2800">
                <a:solidFill>
                  <a:srgbClr val="FF0000"/>
                </a:solidFill>
              </a:endParaRPr>
            </a:p>
          </p:txBody>
        </p:sp>
      </p:grpSp>
      <p:grpSp>
        <p:nvGrpSpPr>
          <p:cNvPr id="15" name="Groep 14"/>
          <p:cNvGrpSpPr/>
          <p:nvPr/>
        </p:nvGrpSpPr>
        <p:grpSpPr>
          <a:xfrm>
            <a:off x="7378700" y="1618367"/>
            <a:ext cx="3733800" cy="954107"/>
            <a:chOff x="8064500" y="1618367"/>
            <a:chExt cx="3733800" cy="954107"/>
          </a:xfrm>
        </p:grpSpPr>
        <p:sp>
          <p:nvSpPr>
            <p:cNvPr id="12" name="Tekstvak 11"/>
            <p:cNvSpPr txBox="1"/>
            <p:nvPr/>
          </p:nvSpPr>
          <p:spPr>
            <a:xfrm>
              <a:off x="9163050" y="1618367"/>
              <a:ext cx="2635250" cy="954107"/>
            </a:xfrm>
            <a:prstGeom prst="rect">
              <a:avLst/>
            </a:prstGeom>
            <a:noFill/>
          </p:spPr>
          <p:txBody>
            <a:bodyPr wrap="square" rtlCol="0">
              <a:spAutoFit/>
            </a:bodyPr>
            <a:lstStyle/>
            <a:p>
              <a:pPr algn="ctr"/>
              <a:r>
                <a:rPr lang="pt-PT" sz="2800" dirty="0" smtClean="0">
                  <a:solidFill>
                    <a:srgbClr val="FF0000"/>
                  </a:solidFill>
                </a:rPr>
                <a:t>Abordagem</a:t>
              </a:r>
            </a:p>
            <a:p>
              <a:pPr algn="ctr"/>
              <a:r>
                <a:rPr lang="pt-PT" sz="2800" dirty="0" smtClean="0">
                  <a:solidFill>
                    <a:srgbClr val="FF0000"/>
                  </a:solidFill>
                </a:rPr>
                <a:t> 1-para-1</a:t>
              </a:r>
              <a:endParaRPr lang="pt-PT" sz="2800" dirty="0">
                <a:solidFill>
                  <a:srgbClr val="FF0000"/>
                </a:solidFill>
              </a:endParaRPr>
            </a:p>
          </p:txBody>
        </p:sp>
        <p:cxnSp>
          <p:nvCxnSpPr>
            <p:cNvPr id="13" name="Rechte verbindingslijn met pijl 12"/>
            <p:cNvCxnSpPr/>
            <p:nvPr/>
          </p:nvCxnSpPr>
          <p:spPr>
            <a:xfrm flipH="1">
              <a:off x="8064500" y="2166074"/>
              <a:ext cx="14605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kstvak 16"/>
          <p:cNvSpPr txBox="1"/>
          <p:nvPr/>
        </p:nvSpPr>
        <p:spPr>
          <a:xfrm>
            <a:off x="2984500" y="5889307"/>
            <a:ext cx="5841241" cy="523220"/>
          </a:xfrm>
          <a:prstGeom prst="rect">
            <a:avLst/>
          </a:prstGeom>
          <a:noFill/>
        </p:spPr>
        <p:txBody>
          <a:bodyPr wrap="square" rtlCol="0">
            <a:spAutoFit/>
          </a:bodyPr>
          <a:lstStyle/>
          <a:p>
            <a:pPr algn="ctr"/>
            <a:r>
              <a:rPr lang="pt-PT" sz="2800" dirty="0" smtClean="0"/>
              <a:t>(Modelo muito simplificado)</a:t>
            </a:r>
            <a:endParaRPr lang="pt-PT" sz="2800" dirty="0"/>
          </a:p>
        </p:txBody>
      </p:sp>
    </p:spTree>
    <p:extLst>
      <p:ext uri="{BB962C8B-B14F-4D97-AF65-F5344CB8AC3E}">
        <p14:creationId xmlns:p14="http://schemas.microsoft.com/office/powerpoint/2010/main" val="11436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374775"/>
            <a:ext cx="10515600" cy="1325563"/>
          </a:xfrm>
        </p:spPr>
        <p:txBody>
          <a:bodyPr>
            <a:normAutofit/>
          </a:bodyPr>
          <a:lstStyle/>
          <a:p>
            <a:pPr algn="ctr"/>
            <a:r>
              <a:rPr lang="pt-PT" sz="4000" b="1" smtClean="0">
                <a:solidFill>
                  <a:srgbClr val="002060"/>
                </a:solidFill>
                <a:latin typeface="Verdana" panose="020B0604030504040204" pitchFamily="34" charset="0"/>
              </a:rPr>
              <a:t>A comunicação online pode ser uma ferramenta de intervenção?</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2054225"/>
            <a:ext cx="10515600" cy="4351338"/>
          </a:xfrm>
        </p:spPr>
        <p:txBody>
          <a:bodyPr/>
          <a:lstStyle/>
          <a:p>
            <a:pPr marL="0" indent="0" algn="ctr">
              <a:buNone/>
            </a:pPr>
            <a:endParaRPr lang="pt-PT" b="1" dirty="0" smtClean="0">
              <a:latin typeface="Corbel" panose="020B0503020204020204" pitchFamily="34" charset="0"/>
            </a:endParaRPr>
          </a:p>
          <a:p>
            <a:pPr marL="0" indent="0" algn="ctr">
              <a:buNone/>
            </a:pPr>
            <a:endParaRPr lang="pt-PT" b="1" dirty="0" smtClean="0">
              <a:latin typeface="Corbel" panose="020B0503020204020204" pitchFamily="34" charset="0"/>
            </a:endParaRPr>
          </a:p>
          <a:p>
            <a:pPr marL="0" indent="0" algn="ctr">
              <a:buNone/>
            </a:pPr>
            <a:r>
              <a:rPr lang="pt-PT" b="1" dirty="0" smtClean="0">
                <a:latin typeface="Corbel" panose="020B0503020204020204" pitchFamily="34" charset="0"/>
              </a:rPr>
              <a:t>“Muito pode ser alcançado reciclando, </a:t>
            </a:r>
          </a:p>
          <a:p>
            <a:pPr marL="0" indent="0" algn="ctr">
              <a:buNone/>
            </a:pPr>
            <a:r>
              <a:rPr lang="pt-PT" b="1" dirty="0" smtClean="0">
                <a:latin typeface="Corbel" panose="020B0503020204020204" pitchFamily="34" charset="0"/>
              </a:rPr>
              <a:t>adaptando e aproveitando</a:t>
            </a:r>
          </a:p>
          <a:p>
            <a:pPr marL="0" indent="0" algn="ctr">
              <a:buNone/>
            </a:pPr>
            <a:r>
              <a:rPr lang="pt-PT" b="1" dirty="0" smtClean="0">
                <a:latin typeface="Corbel" panose="020B0503020204020204" pitchFamily="34" charset="0"/>
              </a:rPr>
              <a:t>as campanhas de  sucesso”</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7414803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l="6095" r="10314" b="16409"/>
          <a:stretch/>
        </p:blipFill>
        <p:spPr>
          <a:xfrm>
            <a:off x="0" y="0"/>
            <a:ext cx="12192000" cy="6858000"/>
          </a:xfrm>
          <a:prstGeom prst="rect">
            <a:avLst/>
          </a:prstGeom>
        </p:spPr>
      </p:pic>
      <p:sp>
        <p:nvSpPr>
          <p:cNvPr id="2" name="Titel 1"/>
          <p:cNvSpPr>
            <a:spLocks noGrp="1"/>
          </p:cNvSpPr>
          <p:nvPr>
            <p:ph type="title"/>
          </p:nvPr>
        </p:nvSpPr>
        <p:spPr>
          <a:xfrm>
            <a:off x="7023100" y="6070600"/>
            <a:ext cx="5168900" cy="787400"/>
          </a:xfrm>
          <a:noFill/>
        </p:spPr>
        <p:txBody>
          <a:bodyPr>
            <a:normAutofit/>
          </a:bodyPr>
          <a:lstStyle/>
          <a:p>
            <a:pPr algn="r"/>
            <a:r>
              <a:rPr lang="pt-PT" sz="3200" b="1">
                <a:solidFill>
                  <a:schemeClr val="bg1"/>
                </a:solidFill>
              </a:rPr>
              <a:t>https://youtu.be/IjIQ0ctzyZE</a:t>
            </a:r>
          </a:p>
        </p:txBody>
      </p:sp>
      <p:sp>
        <p:nvSpPr>
          <p:cNvPr id="5" name="Titel 1"/>
          <p:cNvSpPr txBox="1">
            <a:spLocks/>
          </p:cNvSpPr>
          <p:nvPr/>
        </p:nvSpPr>
        <p:spPr>
          <a:xfrm>
            <a:off x="0" y="-3175"/>
            <a:ext cx="9601200" cy="1108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4000" b="1" smtClean="0">
                <a:solidFill>
                  <a:srgbClr val="002060"/>
                </a:solidFill>
                <a:latin typeface="Verdana" panose="020B0604030504040204" pitchFamily="34" charset="0"/>
              </a:rPr>
              <a:t>Exemplo 1 #Notanotherbrother</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792565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23100" y="6070600"/>
            <a:ext cx="5168900" cy="787400"/>
          </a:xfrm>
          <a:noFill/>
        </p:spPr>
        <p:txBody>
          <a:bodyPr>
            <a:normAutofit/>
          </a:bodyPr>
          <a:lstStyle/>
          <a:p>
            <a:pPr algn="r"/>
            <a:r>
              <a:rPr lang="pt-PT" sz="3200" b="1" smtClean="0">
                <a:solidFill>
                  <a:schemeClr val="bg1"/>
                </a:solidFill>
              </a:rPr>
              <a:t>Link…</a:t>
            </a:r>
            <a:endParaRPr lang="pt-PT" sz="3200" b="1">
              <a:solidFill>
                <a:schemeClr val="bg1"/>
              </a:solidFill>
            </a:endParaRPr>
          </a:p>
        </p:txBody>
      </p:sp>
      <p:sp>
        <p:nvSpPr>
          <p:cNvPr id="5" name="Titel 1"/>
          <p:cNvSpPr txBox="1">
            <a:spLocks/>
          </p:cNvSpPr>
          <p:nvPr/>
        </p:nvSpPr>
        <p:spPr>
          <a:xfrm>
            <a:off x="0" y="1"/>
            <a:ext cx="9601200"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4000" b="1" smtClean="0">
                <a:solidFill>
                  <a:srgbClr val="002060"/>
                </a:solidFill>
                <a:latin typeface="Verdana" panose="020B0604030504040204" pitchFamily="34" charset="0"/>
              </a:rPr>
              <a:t>Exemplo 2</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4406" y="186017"/>
            <a:ext cx="6042463" cy="6380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130293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pt-PT" sz="4000" b="1">
                <a:solidFill>
                  <a:srgbClr val="002060"/>
                </a:solidFill>
                <a:latin typeface="Verdana" panose="020B0604030504040204" pitchFamily="34" charset="0"/>
              </a:rPr>
              <a:t>Objetivo</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pt-PT" dirty="0" smtClean="0">
                <a:latin typeface="Corbel" panose="020B0503020204020204" pitchFamily="34" charset="0"/>
              </a:rPr>
              <a:t>Hoje, vamos apresentar o modelo GAMMMA (Objetivo, Público, Mensagem, Mensageiro, Redes e Ação na sigla inglesa). Esta abordagem vai ajudá-lo a elaborar uma estratégia de campanha online eficaz sobre a sua contranarrativa e narrativa alternativa.</a:t>
            </a:r>
          </a:p>
          <a:p>
            <a:r>
              <a:rPr lang="pt-PT" dirty="0" smtClean="0">
                <a:latin typeface="Corbel" panose="020B0503020204020204" pitchFamily="34" charset="0"/>
              </a:rPr>
              <a:t>Vai familiarizar-se com a boa integração das redes sociais na sua campanha de comunicação (online) com o seu público-alvo.</a:t>
            </a:r>
            <a:endParaRPr lang="pt-PT" dirty="0">
              <a:latin typeface="Corbel" panose="020B0503020204020204" pitchFamily="34" charset="0"/>
            </a:endParaRPr>
          </a:p>
          <a:p>
            <a:r>
              <a:rPr lang="pt-PT" dirty="0" smtClean="0"/>
              <a:t>Vai aprender a alargar a sua mensagem positiva e a envolver o seu público-alvo.</a:t>
            </a:r>
            <a:endParaRPr lang="pt-PT"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84110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13" r="13855"/>
          <a:stretch/>
        </p:blipFill>
        <p:spPr bwMode="auto">
          <a:xfrm>
            <a:off x="31532" y="-47298"/>
            <a:ext cx="5344472" cy="6968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3025" y="855279"/>
            <a:ext cx="703897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1"/>
          <p:cNvSpPr txBox="1">
            <a:spLocks/>
          </p:cNvSpPr>
          <p:nvPr/>
        </p:nvSpPr>
        <p:spPr>
          <a:xfrm>
            <a:off x="8355724" y="5754414"/>
            <a:ext cx="3704896"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PT" sz="4000" b="1" smtClean="0">
                <a:solidFill>
                  <a:srgbClr val="002060"/>
                </a:solidFill>
                <a:latin typeface="Verdana" panose="020B0604030504040204" pitchFamily="34" charset="0"/>
              </a:rPr>
              <a:t>Exemplo 3</a:t>
            </a:r>
            <a:endParaRPr lang="pt-PT" sz="4000" b="1"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Afbeelding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06490" y="144020"/>
            <a:ext cx="912696" cy="91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561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3169" y="700585"/>
            <a:ext cx="7512562" cy="5119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430969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9697"/>
          <a:stretch/>
        </p:blipFill>
        <p:spPr bwMode="auto">
          <a:xfrm>
            <a:off x="0" y="-32587"/>
            <a:ext cx="12454760" cy="689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66809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dirty="0" smtClean="0">
                <a:solidFill>
                  <a:srgbClr val="002060"/>
                </a:solidFill>
                <a:latin typeface="Verdana" panose="020B0604030504040204" pitchFamily="34" charset="0"/>
              </a:rPr>
              <a:t>Reflexão em plenário</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pt-PT" b="1" dirty="0" smtClean="0"/>
              <a:t>O que viu? O que sentiu?</a:t>
            </a:r>
            <a:endParaRPr lang="pt-PT" b="1" dirty="0"/>
          </a:p>
          <a:p>
            <a:endParaRPr lang="pt-PT" dirty="0"/>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3"/>
          <p:cNvPicPr>
            <a:picLocks noChangeAspect="1"/>
          </p:cNvPicPr>
          <p:nvPr/>
        </p:nvPicPr>
        <p:blipFill rotWithShape="1">
          <a:blip r:embed="rId4" cstate="print"/>
          <a:srcRect l="6095" r="10314" b="16409"/>
          <a:stretch/>
        </p:blipFill>
        <p:spPr>
          <a:xfrm>
            <a:off x="901700" y="2713351"/>
            <a:ext cx="2856090" cy="1606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69" t="29333" r="6079" b="21445"/>
          <a:stretch/>
        </p:blipFill>
        <p:spPr bwMode="auto">
          <a:xfrm>
            <a:off x="889821" y="4640803"/>
            <a:ext cx="2856090" cy="1653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9697"/>
          <a:stretch/>
        </p:blipFill>
        <p:spPr bwMode="auto">
          <a:xfrm>
            <a:off x="4254379" y="4658298"/>
            <a:ext cx="2858937" cy="1581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8668" y="2656932"/>
            <a:ext cx="2684648" cy="1829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3409" y="2656932"/>
            <a:ext cx="2770623" cy="2069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706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pt-PT" sz="3600" b="1" smtClean="0">
                <a:solidFill>
                  <a:srgbClr val="002060"/>
                </a:solidFill>
                <a:latin typeface="Verdana" panose="020B0604030504040204" pitchFamily="34" charset="0"/>
              </a:rPr>
              <a:t>Pausa para café</a:t>
            </a:r>
            <a:endParaRPr lang="pt-PT"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pt-PT" sz="2800" smtClean="0">
                <a:latin typeface="Corbel" panose="020B0503020204020204" pitchFamily="34" charset="0"/>
              </a:rPr>
              <a:t>10.30 – 11.00</a:t>
            </a:r>
            <a:endParaRPr lang="pt-PT" sz="280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75702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pt-PT" sz="3600" b="1" smtClean="0">
                <a:solidFill>
                  <a:srgbClr val="002060"/>
                </a:solidFill>
                <a:latin typeface="Verdana" panose="020B0604030504040204" pitchFamily="34" charset="0"/>
              </a:rPr>
              <a:t>Como desenvolver a sua estratégia online</a:t>
            </a:r>
            <a:endParaRPr lang="pt-PT"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lstStyle/>
          <a:p>
            <a:r>
              <a:rPr lang="pt-PT" smtClean="0">
                <a:solidFill>
                  <a:srgbClr val="002060"/>
                </a:solidFill>
              </a:rPr>
              <a:t>11.00 – 14.30 (incluindo intervalo para almoço) </a:t>
            </a:r>
            <a:endParaRPr lang="pt-PT">
              <a:solidFill>
                <a:srgbClr val="002060"/>
              </a:solidFill>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244224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0875579" cy="1325563"/>
          </a:xfrm>
        </p:spPr>
        <p:txBody>
          <a:bodyPr>
            <a:normAutofit/>
          </a:bodyPr>
          <a:lstStyle/>
          <a:p>
            <a:r>
              <a:rPr lang="pt-PT" sz="4000" b="1">
                <a:solidFill>
                  <a:srgbClr val="002060"/>
                </a:solidFill>
                <a:latin typeface="Verdana" panose="020B0604030504040204" pitchFamily="34" charset="0"/>
              </a:rPr>
              <a:t>Campanha online: porquê?</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pt-PT" b="1" dirty="0" smtClean="0">
                <a:latin typeface="Corbel" panose="020B0503020204020204" pitchFamily="34" charset="0"/>
              </a:rPr>
              <a:t>Permite que as pessoas se exprimam</a:t>
            </a:r>
          </a:p>
          <a:p>
            <a:r>
              <a:rPr lang="pt-PT" b="1" dirty="0">
                <a:latin typeface="Corbel" panose="020B0503020204020204" pitchFamily="34" charset="0"/>
              </a:rPr>
              <a:t>Educa o seu público-alvo</a:t>
            </a:r>
          </a:p>
          <a:p>
            <a:r>
              <a:rPr lang="pt-PT" b="1" dirty="0">
                <a:latin typeface="Corbel" panose="020B0503020204020204" pitchFamily="34" charset="0"/>
              </a:rPr>
              <a:t>Constrói uma rede</a:t>
            </a:r>
          </a:p>
          <a:p>
            <a:endParaRPr lang="pt-PT" sz="2400" dirty="0" smtClean="0">
              <a:latin typeface="Verdana" panose="020B0604030504040204" pitchFamily="34" charset="0"/>
              <a:ea typeface="Verdana" panose="020B0604030504040204" pitchFamily="34" charset="0"/>
              <a:cs typeface="Verdana" panose="020B0604030504040204" pitchFamily="34" charset="0"/>
            </a:endParaRPr>
          </a:p>
          <a:p>
            <a:endParaRPr lang="pt-PT" sz="2400" dirty="0">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499688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a:solidFill>
                  <a:srgbClr val="002060"/>
                </a:solidFill>
                <a:latin typeface="Verdana" panose="020B0604030504040204" pitchFamily="34" charset="0"/>
              </a:rPr>
              <a:t>Estratégias de comunicação </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3417594" y="3504273"/>
            <a:ext cx="5502164" cy="707886"/>
          </a:xfrm>
          <a:prstGeom prst="rect">
            <a:avLst/>
          </a:prstGeom>
          <a:solidFill>
            <a:schemeClr val="accent4">
              <a:lumMod val="60000"/>
              <a:lumOff val="40000"/>
            </a:schemeClr>
          </a:solidFill>
          <a:ln w="12700">
            <a:noFill/>
          </a:ln>
        </p:spPr>
        <p:txBody>
          <a:bodyPr wrap="square" rtlCol="0">
            <a:spAutoFit/>
          </a:bodyPr>
          <a:lstStyle/>
          <a:p>
            <a:pPr algn="ctr"/>
            <a:r>
              <a:rPr lang="pt-PT" sz="4000" b="1" dirty="0" smtClean="0">
                <a:latin typeface="Corbel" panose="020B0503020204020204" pitchFamily="34" charset="0"/>
              </a:rPr>
              <a:t>Fazer campanha</a:t>
            </a:r>
            <a:endParaRPr lang="pt-PT" b="1" dirty="0">
              <a:latin typeface="Corbel" panose="020B0503020204020204" pitchFamily="34" charset="0"/>
            </a:endParaRPr>
          </a:p>
        </p:txBody>
      </p:sp>
      <p:sp>
        <p:nvSpPr>
          <p:cNvPr id="8" name="Tekstvak 7"/>
          <p:cNvSpPr txBox="1"/>
          <p:nvPr/>
        </p:nvSpPr>
        <p:spPr>
          <a:xfrm>
            <a:off x="832049" y="2373919"/>
            <a:ext cx="10673255" cy="707886"/>
          </a:xfrm>
          <a:prstGeom prst="rect">
            <a:avLst/>
          </a:prstGeom>
          <a:solidFill>
            <a:schemeClr val="accent4">
              <a:lumMod val="20000"/>
              <a:lumOff val="80000"/>
            </a:schemeClr>
          </a:solidFill>
          <a:ln w="3175">
            <a:noFill/>
          </a:ln>
        </p:spPr>
        <p:txBody>
          <a:bodyPr wrap="square" rtlCol="0">
            <a:spAutoFit/>
          </a:bodyPr>
          <a:lstStyle/>
          <a:p>
            <a:pPr algn="ctr"/>
            <a:r>
              <a:rPr lang="pt-PT" sz="4000" b="1" smtClean="0">
                <a:latin typeface="Corbel" panose="020B0503020204020204" pitchFamily="34" charset="0"/>
              </a:rPr>
              <a:t>Todos os dias</a:t>
            </a:r>
            <a:endParaRPr lang="pt-PT" b="1">
              <a:latin typeface="Corbel" panose="020B0503020204020204" pitchFamily="34" charset="0"/>
            </a:endParaRPr>
          </a:p>
        </p:txBody>
      </p:sp>
      <p:pic>
        <p:nvPicPr>
          <p:cNvPr id="9" name="Afbeelding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Tekstvak 9"/>
          <p:cNvSpPr txBox="1"/>
          <p:nvPr/>
        </p:nvSpPr>
        <p:spPr>
          <a:xfrm>
            <a:off x="4464513" y="4634626"/>
            <a:ext cx="3408326" cy="707886"/>
          </a:xfrm>
          <a:prstGeom prst="rect">
            <a:avLst/>
          </a:prstGeom>
          <a:solidFill>
            <a:schemeClr val="accent2">
              <a:lumMod val="75000"/>
            </a:schemeClr>
          </a:solidFill>
          <a:ln w="12700">
            <a:noFill/>
          </a:ln>
        </p:spPr>
        <p:txBody>
          <a:bodyPr wrap="square" rtlCol="0">
            <a:spAutoFit/>
          </a:bodyPr>
          <a:lstStyle/>
          <a:p>
            <a:pPr algn="ctr"/>
            <a:r>
              <a:rPr lang="pt-PT" sz="4000" b="1" smtClean="0">
                <a:solidFill>
                  <a:schemeClr val="bg1"/>
                </a:solidFill>
                <a:latin typeface="Corbel" panose="020B0503020204020204" pitchFamily="34" charset="0"/>
              </a:rPr>
              <a:t>Reação </a:t>
            </a:r>
            <a:endParaRPr lang="pt-PT" b="1">
              <a:solidFill>
                <a:schemeClr val="bg1"/>
              </a:solidFill>
              <a:latin typeface="Corbel" panose="020B0503020204020204" pitchFamily="34" charset="0"/>
            </a:endParaRPr>
          </a:p>
        </p:txBody>
      </p:sp>
    </p:spTree>
    <p:extLst>
      <p:ext uri="{BB962C8B-B14F-4D97-AF65-F5344CB8AC3E}">
        <p14:creationId xmlns:p14="http://schemas.microsoft.com/office/powerpoint/2010/main" val="41350331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kurvewustrow.org/wp-content/uploads/2015/12/151120_NOTEINGANG_Lo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841" y="655090"/>
            <a:ext cx="11813175" cy="555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5982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98" t="37360" r="25772" b="12069"/>
          <a:stretch/>
        </p:blipFill>
        <p:spPr bwMode="auto">
          <a:xfrm>
            <a:off x="15743" y="1330941"/>
            <a:ext cx="12176257" cy="552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7421"/>
          <a:stretch/>
        </p:blipFill>
        <p:spPr bwMode="auto">
          <a:xfrm>
            <a:off x="15744" y="31532"/>
            <a:ext cx="12176256" cy="3361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6783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smtClean="0">
                <a:solidFill>
                  <a:srgbClr val="002060"/>
                </a:solidFill>
                <a:latin typeface="Verdana" panose="020B0604030504040204" pitchFamily="34" charset="0"/>
              </a:rPr>
              <a:t>Princípios funcionais</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r>
              <a:rPr lang="pt-PT" dirty="0" smtClean="0">
                <a:latin typeface="Corbel" panose="020B0503020204020204" pitchFamily="34" charset="0"/>
              </a:rPr>
              <a:t>Pouca teoria </a:t>
            </a:r>
            <a:r>
              <a:rPr lang="pt-PT" dirty="0" smtClean="0"/>
              <a:t>‒</a:t>
            </a:r>
            <a:r>
              <a:rPr lang="pt-PT" dirty="0" smtClean="0">
                <a:latin typeface="Corbel" panose="020B0503020204020204" pitchFamily="34" charset="0"/>
              </a:rPr>
              <a:t> muita prática</a:t>
            </a:r>
          </a:p>
          <a:p>
            <a:r>
              <a:rPr lang="pt-PT" dirty="0">
                <a:latin typeface="Corbel" panose="020B0503020204020204" pitchFamily="34" charset="0"/>
              </a:rPr>
              <a:t>Aprender fazendo</a:t>
            </a:r>
          </a:p>
          <a:p>
            <a:r>
              <a:rPr lang="pt-PT" dirty="0" smtClean="0">
                <a:latin typeface="Corbel" panose="020B0503020204020204" pitchFamily="34" charset="0"/>
              </a:rPr>
              <a:t>Aprender com o sucesso e com o fracasso</a:t>
            </a:r>
          </a:p>
          <a:p>
            <a:r>
              <a:rPr lang="pt-PT" dirty="0">
                <a:latin typeface="Corbel" panose="020B0503020204020204" pitchFamily="34" charset="0"/>
              </a:rPr>
              <a:t>Aprender uns com os outros</a:t>
            </a:r>
          </a:p>
          <a:p>
            <a:r>
              <a:rPr lang="pt-PT" dirty="0" smtClean="0">
                <a:latin typeface="Corbel" panose="020B0503020204020204" pitchFamily="34" charset="0"/>
              </a:rPr>
              <a:t>Já </a:t>
            </a:r>
            <a:r>
              <a:rPr lang="pt-PT" dirty="0">
                <a:latin typeface="Corbel" panose="020B0503020204020204" pitchFamily="34" charset="0"/>
              </a:rPr>
              <a:t>é um especialista!</a:t>
            </a:r>
          </a:p>
          <a:p>
            <a:endParaRPr lang="pt-PT"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42045895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pt-PT" sz="4000" b="1" dirty="0" smtClean="0">
                <a:solidFill>
                  <a:srgbClr val="002060"/>
                </a:solidFill>
                <a:latin typeface="Verdana" panose="020B0604030504040204" pitchFamily="34" charset="0"/>
              </a:rPr>
              <a:t>Estratégia da campanha</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lstStyle/>
          <a:p>
            <a:pPr marL="514350" indent="-514350">
              <a:buFont typeface="+mj-lt"/>
              <a:buAutoNum type="arabicPeriod"/>
            </a:pPr>
            <a:r>
              <a:rPr lang="pt-PT" b="1" dirty="0" smtClean="0">
                <a:latin typeface="Corbel" panose="020B0503020204020204" pitchFamily="34" charset="0"/>
              </a:rPr>
              <a:t>Qual é o seu objetivo?</a:t>
            </a:r>
          </a:p>
          <a:p>
            <a:pPr marL="514350" indent="-514350">
              <a:buFont typeface="+mj-lt"/>
              <a:buAutoNum type="arabicPeriod"/>
            </a:pPr>
            <a:r>
              <a:rPr lang="pt-PT" b="1" dirty="0" smtClean="0">
                <a:latin typeface="Corbel" panose="020B0503020204020204" pitchFamily="34" charset="0"/>
              </a:rPr>
              <a:t>Qual é o seu público-alvo?</a:t>
            </a:r>
          </a:p>
          <a:p>
            <a:pPr marL="514350" indent="-514350">
              <a:buFont typeface="+mj-lt"/>
              <a:buAutoNum type="arabicPeriod"/>
            </a:pPr>
            <a:r>
              <a:rPr lang="pt-PT" b="1" dirty="0" smtClean="0">
                <a:latin typeface="Corbel" panose="020B0503020204020204" pitchFamily="34" charset="0"/>
              </a:rPr>
              <a:t>Qual é a sua mensagem?</a:t>
            </a:r>
          </a:p>
          <a:p>
            <a:pPr marL="514350" indent="-514350">
              <a:buFont typeface="+mj-lt"/>
              <a:buAutoNum type="arabicPeriod"/>
            </a:pPr>
            <a:r>
              <a:rPr lang="pt-PT" b="1" dirty="0" smtClean="0">
                <a:latin typeface="Corbel" panose="020B0503020204020204" pitchFamily="34" charset="0"/>
              </a:rPr>
              <a:t>Quem é o seu mensageiro?</a:t>
            </a:r>
          </a:p>
          <a:p>
            <a:pPr marL="514350" indent="-514350">
              <a:buFont typeface="+mj-lt"/>
              <a:buAutoNum type="arabicPeriod"/>
            </a:pPr>
            <a:endParaRPr lang="pt-PT" dirty="0">
              <a:latin typeface="Corbel" panose="020B0503020204020204" pitchFamily="34" charset="0"/>
            </a:endParaRPr>
          </a:p>
          <a:p>
            <a:pPr marL="0" indent="0">
              <a:buNone/>
            </a:pPr>
            <a:r>
              <a:rPr lang="pt-PT" dirty="0" smtClean="0">
                <a:latin typeface="Corbel" panose="020B0503020204020204" pitchFamily="34" charset="0"/>
              </a:rPr>
              <a:t>A resposta a estas perguntas vai ajudá-lo a elaborar uma estratégia de campanha online eficaz sobre a sua contranarrativa e narrativa alternativa.</a:t>
            </a:r>
          </a:p>
        </p:txBody>
      </p:sp>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t-PT" sz="5400" dirty="0" smtClean="0"/>
              <a:t>A </a:t>
            </a:r>
            <a:r>
              <a:rPr lang="pt-PT" sz="2400" dirty="0" smtClean="0"/>
              <a:t>Público</a:t>
            </a:r>
            <a:endParaRPr lang="pt-PT" sz="1200" dirty="0"/>
          </a:p>
        </p:txBody>
      </p:sp>
      <p:sp>
        <p:nvSpPr>
          <p:cNvPr id="17"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t-PT" sz="5400" dirty="0" smtClean="0">
                <a:solidFill>
                  <a:prstClr val="black"/>
                </a:solidFill>
              </a:rPr>
              <a:t>A </a:t>
            </a:r>
            <a:r>
              <a:rPr lang="pt-PT" sz="3200" dirty="0" smtClean="0"/>
              <a:t>Ação</a:t>
            </a:r>
            <a:endParaRPr lang="pt-PT" sz="2000" dirty="0"/>
          </a:p>
        </p:txBody>
      </p:sp>
      <p:sp>
        <p:nvSpPr>
          <p:cNvPr id="18"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t-PT" sz="5400" dirty="0" smtClean="0">
                <a:solidFill>
                  <a:prstClr val="black"/>
                </a:solidFill>
              </a:rPr>
              <a:t>M </a:t>
            </a:r>
            <a:r>
              <a:rPr lang="pt-PT" sz="2800" dirty="0" smtClean="0"/>
              <a:t>Redes</a:t>
            </a:r>
            <a:endParaRPr lang="pt-PT" sz="1400" dirty="0"/>
          </a:p>
        </p:txBody>
      </p:sp>
      <p:sp>
        <p:nvSpPr>
          <p:cNvPr id="19"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t-PT" sz="5400" dirty="0" smtClean="0"/>
              <a:t>M </a:t>
            </a:r>
            <a:r>
              <a:rPr lang="pt-PT" sz="2400" dirty="0" smtClean="0"/>
              <a:t>Mensageiro</a:t>
            </a:r>
            <a:endParaRPr lang="pt-PT" sz="2400" dirty="0"/>
          </a:p>
        </p:txBody>
      </p:sp>
      <p:sp>
        <p:nvSpPr>
          <p:cNvPr id="20"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t-PT" sz="5400" dirty="0" smtClean="0"/>
              <a:t>M </a:t>
            </a:r>
            <a:r>
              <a:rPr lang="pt-PT" sz="2400" dirty="0" smtClean="0"/>
              <a:t>Mensagem</a:t>
            </a:r>
            <a:endParaRPr lang="pt-PT" sz="2400" dirty="0"/>
          </a:p>
        </p:txBody>
      </p:sp>
      <p:sp>
        <p:nvSpPr>
          <p:cNvPr id="21"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t-PT" sz="5400" dirty="0" smtClean="0"/>
              <a:t>G </a:t>
            </a:r>
            <a:r>
              <a:rPr lang="pt-PT" sz="2400" dirty="0" smtClean="0"/>
              <a:t>Objetivo</a:t>
            </a:r>
            <a:endParaRPr lang="pt-PT" sz="1600" dirty="0"/>
          </a:p>
        </p:txBody>
      </p:sp>
    </p:spTree>
    <p:extLst>
      <p:ext uri="{BB962C8B-B14F-4D97-AF65-F5344CB8AC3E}">
        <p14:creationId xmlns:p14="http://schemas.microsoft.com/office/powerpoint/2010/main" val="41060080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r>
              <a:rPr lang="pt-PT" sz="4000" b="1">
                <a:solidFill>
                  <a:srgbClr val="002060"/>
                </a:solidFill>
                <a:latin typeface="Verdana" panose="020B0604030504040204" pitchFamily="34" charset="0"/>
              </a:rPr>
              <a:t>Qual é o seu objetivo?</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76200" y="1825625"/>
            <a:ext cx="9180966" cy="4351338"/>
          </a:xfrm>
        </p:spPr>
        <p:txBody>
          <a:bodyPr>
            <a:normAutofit/>
          </a:bodyPr>
          <a:lstStyle/>
          <a:p>
            <a:pPr marL="0" indent="0" algn="ctr">
              <a:buNone/>
            </a:pPr>
            <a:r>
              <a:rPr lang="pt-PT" dirty="0" smtClean="0">
                <a:latin typeface="Corbel" panose="020B0503020204020204" pitchFamily="34" charset="0"/>
              </a:rPr>
              <a:t>Recolha de opiniões em plenário</a:t>
            </a:r>
          </a:p>
          <a:p>
            <a:pPr marL="0" indent="0" algn="ctr">
              <a:buNone/>
            </a:pPr>
            <a:endParaRPr lang="pt-PT" dirty="0" smtClean="0">
              <a:latin typeface="Corbel" panose="020B0503020204020204" pitchFamily="34" charset="0"/>
            </a:endParaRPr>
          </a:p>
          <a:p>
            <a:pPr marL="0" indent="0" algn="ctr">
              <a:buNone/>
            </a:pPr>
            <a:r>
              <a:rPr lang="pt-PT" b="1" dirty="0" smtClean="0">
                <a:latin typeface="Corbel" panose="020B0503020204020204" pitchFamily="34" charset="0"/>
              </a:rPr>
              <a:t>Dar informações, fatos e números? </a:t>
            </a:r>
          </a:p>
          <a:p>
            <a:pPr marL="0" indent="0" algn="ctr">
              <a:buNone/>
            </a:pPr>
            <a:r>
              <a:rPr lang="pt-PT" b="1" dirty="0">
                <a:latin typeface="Corbel" panose="020B0503020204020204" pitchFamily="34" charset="0"/>
              </a:rPr>
              <a:t>Capacitar as pessoas?</a:t>
            </a:r>
          </a:p>
          <a:p>
            <a:pPr marL="0" indent="0" algn="ctr">
              <a:buNone/>
            </a:pPr>
            <a:r>
              <a:rPr lang="pt-PT" b="1" dirty="0">
                <a:latin typeface="Corbel" panose="020B0503020204020204" pitchFamily="34" charset="0"/>
              </a:rPr>
              <a:t>Desmistificar mensagens extremistas sedutoras?</a:t>
            </a:r>
          </a:p>
          <a:p>
            <a:pPr marL="0" indent="0" algn="ctr">
              <a:buNone/>
            </a:pPr>
            <a:r>
              <a:rPr lang="pt-PT" b="1" dirty="0" err="1">
                <a:latin typeface="Corbel" panose="020B0503020204020204" pitchFamily="34" charset="0"/>
              </a:rPr>
              <a:t>Desradicalização</a:t>
            </a:r>
            <a:r>
              <a:rPr lang="pt-PT" b="1" dirty="0">
                <a:latin typeface="Corbel" panose="020B0503020204020204" pitchFamily="34" charset="0"/>
              </a:rPr>
              <a:t>?</a:t>
            </a:r>
          </a:p>
          <a:p>
            <a:pPr marL="0" indent="0" algn="ctr">
              <a:buNone/>
            </a:pPr>
            <a:r>
              <a:rPr lang="pt-PT" dirty="0" smtClean="0">
                <a:latin typeface="Corbel" panose="020B0503020204020204" pitchFamily="34" charset="0"/>
              </a:rPr>
              <a:t>…?</a:t>
            </a:r>
            <a:endParaRPr lang="pt-PT" dirty="0">
              <a:latin typeface="Corbel" panose="020B0503020204020204" pitchFamily="34" charset="0"/>
            </a:endParaRPr>
          </a:p>
          <a:p>
            <a:pPr marL="0" lvl="0" indent="0">
              <a:buNone/>
            </a:pPr>
            <a:endParaRPr lang="pt-PT"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t-PT" sz="5400" dirty="0" smtClean="0"/>
              <a:t>A </a:t>
            </a:r>
            <a:r>
              <a:rPr lang="pt-PT" sz="2400" dirty="0" smtClean="0"/>
              <a:t>Público</a:t>
            </a:r>
            <a:endParaRPr lang="pt-PT" sz="1200" dirty="0"/>
          </a:p>
        </p:txBody>
      </p:sp>
      <p:sp>
        <p:nvSpPr>
          <p:cNvPr id="16"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t-PT" sz="5400" dirty="0" smtClean="0">
                <a:solidFill>
                  <a:prstClr val="black"/>
                </a:solidFill>
              </a:rPr>
              <a:t>A </a:t>
            </a:r>
            <a:r>
              <a:rPr lang="pt-PT" sz="3200" dirty="0" smtClean="0"/>
              <a:t>Ação</a:t>
            </a:r>
            <a:endParaRPr lang="pt-PT" sz="2000" dirty="0"/>
          </a:p>
        </p:txBody>
      </p:sp>
      <p:sp>
        <p:nvSpPr>
          <p:cNvPr id="17"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t-PT" sz="5400" dirty="0" smtClean="0">
                <a:solidFill>
                  <a:prstClr val="black"/>
                </a:solidFill>
              </a:rPr>
              <a:t>M </a:t>
            </a:r>
            <a:r>
              <a:rPr lang="pt-PT" sz="2800" dirty="0" smtClean="0"/>
              <a:t>Redes</a:t>
            </a:r>
            <a:endParaRPr lang="pt-PT" sz="1400" dirty="0"/>
          </a:p>
        </p:txBody>
      </p:sp>
      <p:sp>
        <p:nvSpPr>
          <p:cNvPr id="18"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t-PT" sz="5400" dirty="0" smtClean="0"/>
              <a:t>M </a:t>
            </a:r>
            <a:r>
              <a:rPr lang="pt-PT" sz="2400" dirty="0" smtClean="0"/>
              <a:t>Mensageiro</a:t>
            </a:r>
            <a:endParaRPr lang="pt-PT" sz="2400" dirty="0"/>
          </a:p>
        </p:txBody>
      </p:sp>
      <p:sp>
        <p:nvSpPr>
          <p:cNvPr id="19"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t-PT" sz="5400" dirty="0" smtClean="0"/>
              <a:t>M </a:t>
            </a:r>
            <a:r>
              <a:rPr lang="pt-PT" sz="2400" dirty="0" smtClean="0"/>
              <a:t>Mensagem</a:t>
            </a:r>
            <a:endParaRPr lang="pt-PT" sz="2400" dirty="0"/>
          </a:p>
        </p:txBody>
      </p:sp>
      <p:sp>
        <p:nvSpPr>
          <p:cNvPr id="20"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t-PT" sz="5400" dirty="0" smtClean="0"/>
              <a:t>G </a:t>
            </a:r>
            <a:r>
              <a:rPr lang="pt-PT" sz="2400" dirty="0" smtClean="0"/>
              <a:t>Objetivo</a:t>
            </a:r>
            <a:endParaRPr lang="pt-PT" sz="1600" dirty="0"/>
          </a:p>
        </p:txBody>
      </p:sp>
      <p:sp>
        <p:nvSpPr>
          <p:cNvPr id="14" name="Ovaal 13"/>
          <p:cNvSpPr/>
          <p:nvPr/>
        </p:nvSpPr>
        <p:spPr>
          <a:xfrm>
            <a:off x="8826500" y="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907557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smtClean="0">
                <a:solidFill>
                  <a:srgbClr val="002060"/>
                </a:solidFill>
                <a:latin typeface="Verdana" panose="020B0604030504040204" pitchFamily="34" charset="0"/>
              </a:rPr>
              <a:t>Objetivos: onde começar?</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pt-PT" b="1" dirty="0" smtClean="0">
                <a:latin typeface="Corbel" panose="020B0503020204020204" pitchFamily="34" charset="0"/>
              </a:rPr>
              <a:t>A SUA única capacidade ou oportunidade             Porquê VOCÊ?</a:t>
            </a:r>
          </a:p>
          <a:p>
            <a:pPr marL="0" indent="0">
              <a:buNone/>
            </a:pPr>
            <a:endParaRPr lang="pt-PT" b="1" dirty="0">
              <a:latin typeface="Corbel" panose="020B0503020204020204" pitchFamily="34" charset="0"/>
            </a:endParaRPr>
          </a:p>
          <a:p>
            <a:pPr marL="0" indent="0" algn="ctr">
              <a:buNone/>
            </a:pPr>
            <a:r>
              <a:rPr lang="pt-PT" b="1" dirty="0" smtClean="0">
                <a:latin typeface="Corbel" panose="020B0503020204020204" pitchFamily="34" charset="0"/>
              </a:rPr>
              <a:t>O objetivo é </a:t>
            </a:r>
            <a:r>
              <a:rPr lang="pt-PT" b="1" u="sng" dirty="0" smtClean="0">
                <a:latin typeface="Corbel" panose="020B0503020204020204" pitchFamily="34" charset="0"/>
              </a:rPr>
              <a:t>sempre</a:t>
            </a:r>
            <a:r>
              <a:rPr lang="pt-PT" b="1" dirty="0" smtClean="0">
                <a:latin typeface="Corbel" panose="020B0503020204020204" pitchFamily="34" charset="0"/>
              </a:rPr>
              <a:t> uma mudança de comportamento</a:t>
            </a:r>
          </a:p>
          <a:p>
            <a:pPr marL="0" indent="0" algn="ctr">
              <a:buNone/>
            </a:pPr>
            <a:r>
              <a:rPr lang="pt-PT" dirty="0" smtClean="0">
                <a:latin typeface="Corbel" panose="020B0503020204020204" pitchFamily="34" charset="0"/>
              </a:rPr>
              <a:t>Iniciar ou adotar novos comportamentos</a:t>
            </a:r>
          </a:p>
          <a:p>
            <a:pPr marL="0" indent="0" algn="ctr">
              <a:buNone/>
            </a:pPr>
            <a:r>
              <a:rPr lang="pt-PT" dirty="0" smtClean="0">
                <a:latin typeface="Corbel" panose="020B0503020204020204" pitchFamily="34" charset="0"/>
              </a:rPr>
              <a:t>Parar de fazer algo prejudicial</a:t>
            </a:r>
          </a:p>
          <a:p>
            <a:pPr marL="0" indent="0" algn="ctr">
              <a:buNone/>
            </a:pPr>
            <a:r>
              <a:rPr lang="pt-PT" dirty="0" smtClean="0">
                <a:latin typeface="Corbel" panose="020B0503020204020204" pitchFamily="34" charset="0"/>
              </a:rPr>
              <a:t>Evitar a adoção de comportamentos negativos ou prejudiciais</a:t>
            </a:r>
          </a:p>
          <a:p>
            <a:pPr marL="0" indent="0" algn="ctr">
              <a:buNone/>
            </a:pPr>
            <a:r>
              <a:rPr lang="pt-PT" dirty="0" smtClean="0">
                <a:latin typeface="Corbel" panose="020B0503020204020204" pitchFamily="34" charset="0"/>
              </a:rPr>
              <a:t>Alterar o comportamento existente</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Ovaal 4"/>
          <p:cNvSpPr/>
          <p:nvPr/>
        </p:nvSpPr>
        <p:spPr>
          <a:xfrm rot="21021843">
            <a:off x="8039100" y="1352550"/>
            <a:ext cx="3352800" cy="13335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184874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smtClean="0">
                <a:solidFill>
                  <a:srgbClr val="002060"/>
                </a:solidFill>
                <a:latin typeface="Verdana" panose="020B0604030504040204" pitchFamily="34" charset="0"/>
              </a:rPr>
              <a:t>Definir o seu objetivo</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r>
              <a:rPr lang="pt-PT" smtClean="0">
                <a:latin typeface="Corbel" panose="020B0503020204020204" pitchFamily="34" charset="0"/>
              </a:rPr>
              <a:t>Como definir objetivos e indicadores claros para o sucesso</a:t>
            </a:r>
          </a:p>
          <a:p>
            <a:pPr marL="0" indent="0">
              <a:buNone/>
            </a:pPr>
            <a:endParaRPr lang="pt-PT">
              <a:latin typeface="Corbel" panose="020B0503020204020204" pitchFamily="34" charset="0"/>
              <a:ea typeface="Verdana" panose="020B0604030504040204" pitchFamily="34" charset="0"/>
              <a:cs typeface="Verdana" panose="020B0604030504040204" pitchFamily="34" charset="0"/>
            </a:endParaRPr>
          </a:p>
          <a:p>
            <a:pPr marL="457200" indent="-457200">
              <a:buFont typeface="+mj-lt"/>
              <a:buAutoNum type="arabicPeriod"/>
            </a:pPr>
            <a:r>
              <a:rPr lang="pt-PT" b="1" smtClean="0">
                <a:latin typeface="Corbel" panose="020B0503020204020204" pitchFamily="34" charset="0"/>
              </a:rPr>
              <a:t>Torná-lo mensurável</a:t>
            </a:r>
          </a:p>
          <a:p>
            <a:pPr marL="457200" indent="-457200">
              <a:buFont typeface="+mj-lt"/>
              <a:buAutoNum type="arabicPeriod"/>
            </a:pPr>
            <a:r>
              <a:rPr lang="pt-PT" b="1" smtClean="0">
                <a:latin typeface="Corbel" panose="020B0503020204020204" pitchFamily="34" charset="0"/>
              </a:rPr>
              <a:t>Torná-lo pequeno</a:t>
            </a:r>
          </a:p>
          <a:p>
            <a:pPr marL="457200" indent="-457200">
              <a:buFont typeface="+mj-lt"/>
              <a:buAutoNum type="arabicPeriod"/>
            </a:pPr>
            <a:r>
              <a:rPr lang="pt-PT" b="1" smtClean="0">
                <a:latin typeface="Corbel" panose="020B0503020204020204" pitchFamily="34" charset="0"/>
              </a:rPr>
              <a:t>Torná-lo simples e concreto</a:t>
            </a:r>
          </a:p>
          <a:p>
            <a:pPr marL="457200" indent="-457200">
              <a:buFont typeface="+mj-lt"/>
              <a:buAutoNum type="arabicPeriod"/>
            </a:pPr>
            <a:r>
              <a:rPr lang="pt-PT" b="1" smtClean="0">
                <a:latin typeface="Corbel" panose="020B0503020204020204" pitchFamily="34" charset="0"/>
              </a:rPr>
              <a:t>Torná-lo limitado no tempo</a:t>
            </a:r>
          </a:p>
        </p:txBody>
      </p:sp>
      <p:pic>
        <p:nvPicPr>
          <p:cNvPr id="14" name="Afbeelding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761123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smtClean="0">
                <a:solidFill>
                  <a:srgbClr val="002060"/>
                </a:solidFill>
                <a:latin typeface="Verdana" panose="020B0604030504040204" pitchFamily="34" charset="0"/>
              </a:rPr>
              <a:t>Exemplo de objetivos inteligentes</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77975"/>
            <a:ext cx="10515600" cy="4351338"/>
          </a:xfrm>
        </p:spPr>
        <p:txBody>
          <a:bodyPr>
            <a:normAutofit fontScale="92500" lnSpcReduction="10000"/>
          </a:bodyPr>
          <a:lstStyle/>
          <a:p>
            <a:r>
              <a:rPr lang="pt-PT" b="1" dirty="0" smtClean="0"/>
              <a:t>Difícil de alcançar</a:t>
            </a:r>
            <a:r>
              <a:rPr lang="en-US" dirty="0" smtClean="0"/>
              <a:t>
</a:t>
            </a:r>
            <a:r>
              <a:rPr lang="pt-PT" dirty="0" smtClean="0"/>
              <a:t>Reduzir em 30% o número de homens muçulmanos de 35-45 anos de Birmingham e </a:t>
            </a:r>
            <a:r>
              <a:rPr lang="pt-PT" dirty="0" err="1" smtClean="0"/>
              <a:t>Hamlets</a:t>
            </a:r>
            <a:r>
              <a:rPr lang="pt-PT" dirty="0" smtClean="0"/>
              <a:t> </a:t>
            </a:r>
            <a:r>
              <a:rPr lang="pt-PT" dirty="0" err="1" smtClean="0"/>
              <a:t>Tower</a:t>
            </a:r>
            <a:r>
              <a:rPr lang="pt-PT" dirty="0" smtClean="0"/>
              <a:t> a viajar para a Turquia/Síria/Iraque para se tornarem combatentes do terrorismo estrangeiro em maio de 2017.</a:t>
            </a:r>
          </a:p>
          <a:p>
            <a:endParaRPr lang="pt-PT" dirty="0">
              <a:latin typeface="Corbel" panose="020B0503020204020204" pitchFamily="34" charset="0"/>
            </a:endParaRPr>
          </a:p>
          <a:p>
            <a:r>
              <a:rPr lang="pt-PT" b="1" dirty="0" smtClean="0"/>
              <a:t>Realista de alcançar</a:t>
            </a:r>
          </a:p>
          <a:p>
            <a:r>
              <a:rPr lang="pt-PT" dirty="0" smtClean="0"/>
              <a:t>Em seis meses, aumentar em 65% o número de meninas de 13-18 anos de South </a:t>
            </a:r>
            <a:r>
              <a:rPr lang="pt-PT" dirty="0" err="1" smtClean="0"/>
              <a:t>Thanet</a:t>
            </a:r>
            <a:r>
              <a:rPr lang="pt-PT" dirty="0" smtClean="0"/>
              <a:t> que entram em contacto com a nossa linha telefónica para aconselhamento sobre um amigo em risco de ser radicalizado por grupos extremistas violentos de direita, a fim de reduzir o número de indivíduos radicalizados na nossa área.</a:t>
            </a:r>
          </a:p>
          <a:p>
            <a:endParaRPr lang="pt-PT" dirty="0">
              <a:latin typeface="Corbel" panose="020B0503020204020204" pitchFamily="34" charset="0"/>
            </a:endParaRPr>
          </a:p>
        </p:txBody>
      </p:sp>
      <p:pic>
        <p:nvPicPr>
          <p:cNvPr id="4" name="Afbeelding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367842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dirty="0" smtClean="0">
                <a:solidFill>
                  <a:srgbClr val="002060"/>
                </a:solidFill>
                <a:latin typeface="Verdana" panose="020B0604030504040204" pitchFamily="34" charset="0"/>
              </a:rPr>
              <a:t>Exercício</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pt-PT" dirty="0" smtClean="0">
                <a:latin typeface="Corbel" panose="020B0503020204020204" pitchFamily="34" charset="0"/>
              </a:rPr>
              <a:t>Preparação individual (10 minutos)</a:t>
            </a:r>
          </a:p>
          <a:p>
            <a:pPr marL="0" indent="0" algn="ctr">
              <a:buNone/>
            </a:pPr>
            <a:r>
              <a:rPr lang="pt-PT" b="1" dirty="0" smtClean="0">
                <a:latin typeface="Corbel" panose="020B0503020204020204" pitchFamily="34" charset="0"/>
              </a:rPr>
              <a:t>Defina o objetivo da (a atual campanha online) sua organização</a:t>
            </a:r>
            <a:endParaRPr lang="pt-PT" b="1" dirty="0" smtClean="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pt-PT" b="1" dirty="0" smtClean="0">
                <a:latin typeface="Corbel" panose="020B0503020204020204" pitchFamily="34" charset="0"/>
              </a:rPr>
              <a:t>Torne-o mensurável, pequeno, simples e concreto, </a:t>
            </a:r>
          </a:p>
          <a:p>
            <a:pPr marL="0" indent="0" algn="ctr">
              <a:buNone/>
            </a:pPr>
            <a:r>
              <a:rPr lang="pt-PT" b="1" dirty="0" smtClean="0">
                <a:latin typeface="Corbel" panose="020B0503020204020204" pitchFamily="34" charset="0"/>
              </a:rPr>
              <a:t>limitado no tempo</a:t>
            </a:r>
          </a:p>
          <a:p>
            <a:pPr marL="0" indent="0" algn="ctr">
              <a:buNone/>
            </a:pPr>
            <a:endParaRPr lang="pt-PT" dirty="0" smtClean="0">
              <a:latin typeface="Corbel" panose="020B0503020204020204" pitchFamily="34" charset="0"/>
            </a:endParaRPr>
          </a:p>
          <a:p>
            <a:pPr marL="0" indent="0" algn="ctr">
              <a:buNone/>
            </a:pPr>
            <a:r>
              <a:rPr lang="pt-PT" dirty="0" smtClean="0">
                <a:latin typeface="Corbel" panose="020B0503020204020204" pitchFamily="34" charset="0"/>
              </a:rPr>
              <a:t>Compare os resultados em pequenos grupos de 3 pessoas (10 minutos)</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7534467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7408" y="365125"/>
            <a:ext cx="10515600" cy="1325563"/>
          </a:xfrm>
        </p:spPr>
        <p:txBody>
          <a:bodyPr>
            <a:normAutofit/>
          </a:bodyPr>
          <a:lstStyle/>
          <a:p>
            <a:r>
              <a:rPr lang="pt-PT" sz="4000" b="1" smtClean="0">
                <a:solidFill>
                  <a:srgbClr val="002060"/>
                </a:solidFill>
                <a:latin typeface="Verdana" panose="020B0604030504040204" pitchFamily="34" charset="0"/>
              </a:rPr>
              <a:t>Qual é o seu público-alvo?</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4"/>
            <a:ext cx="8418966" cy="4651375"/>
          </a:xfrm>
        </p:spPr>
        <p:txBody>
          <a:bodyPr>
            <a:normAutofit/>
          </a:bodyPr>
          <a:lstStyle/>
          <a:p>
            <a:pPr marL="0" lvl="0" indent="0">
              <a:buNone/>
            </a:pPr>
            <a:endParaRPr lang="pt-PT">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pt-PT" smtClean="0">
                <a:latin typeface="Corbel" panose="020B0503020204020204" pitchFamily="34" charset="0"/>
              </a:rPr>
              <a:t>Como recebem e transmitem as informações?</a:t>
            </a:r>
          </a:p>
          <a:p>
            <a:pPr marL="285750" lvl="0" indent="-285750">
              <a:buFont typeface="Arial" charset="0"/>
              <a:buChar char="•"/>
            </a:pPr>
            <a:r>
              <a:rPr lang="pt-PT" smtClean="0">
                <a:latin typeface="Corbel" panose="020B0503020204020204" pitchFamily="34" charset="0"/>
              </a:rPr>
              <a:t>Qual é o seu ambiente online?</a:t>
            </a:r>
            <a:endParaRPr lang="pt-PT">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pt-PT">
                <a:latin typeface="Corbel" panose="020B0503020204020204" pitchFamily="34" charset="0"/>
              </a:rPr>
              <a:t>Em que contexto vivem?</a:t>
            </a:r>
          </a:p>
          <a:p>
            <a:pPr marL="285750" lvl="0" indent="-285750">
              <a:buFont typeface="Arial" charset="0"/>
              <a:buChar char="•"/>
            </a:pPr>
            <a:r>
              <a:rPr lang="pt-PT">
                <a:latin typeface="Corbel" panose="020B0503020204020204" pitchFamily="34" charset="0"/>
              </a:rPr>
              <a:t>Que linguagem usam?</a:t>
            </a:r>
          </a:p>
          <a:p>
            <a:pPr marL="285750" lvl="0" indent="-285750">
              <a:buFont typeface="Arial" charset="0"/>
              <a:buChar char="•"/>
            </a:pPr>
            <a:r>
              <a:rPr lang="pt-PT">
                <a:latin typeface="Corbel" panose="020B0503020204020204" pitchFamily="34" charset="0"/>
              </a:rPr>
              <a:t>Qual é a sua cognição social?</a:t>
            </a:r>
            <a:endParaRPr lang="pt-PT">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t-PT" sz="5400" dirty="0" smtClean="0"/>
              <a:t>A </a:t>
            </a:r>
            <a:r>
              <a:rPr lang="pt-PT" sz="2400" dirty="0" smtClean="0"/>
              <a:t>Público</a:t>
            </a:r>
            <a:endParaRPr lang="pt-PT" sz="1200" dirty="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t-PT" sz="5400" dirty="0" smtClean="0">
                <a:solidFill>
                  <a:prstClr val="black"/>
                </a:solidFill>
              </a:rPr>
              <a:t>A </a:t>
            </a:r>
            <a:r>
              <a:rPr lang="pt-PT" sz="3200" dirty="0" smtClean="0"/>
              <a:t>Ação</a:t>
            </a:r>
            <a:endParaRPr lang="pt-PT" sz="2000" dirty="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t-PT" sz="5400" dirty="0" smtClean="0">
                <a:solidFill>
                  <a:prstClr val="black"/>
                </a:solidFill>
              </a:rPr>
              <a:t>M </a:t>
            </a:r>
            <a:r>
              <a:rPr lang="pt-PT" sz="2800" dirty="0" smtClean="0"/>
              <a:t>Redes</a:t>
            </a:r>
            <a:endParaRPr lang="pt-PT" sz="1400" dirty="0"/>
          </a:p>
        </p:txBody>
      </p:sp>
      <p:sp>
        <p:nvSpPr>
          <p:cNvPr id="17"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t-PT" sz="5400" dirty="0" smtClean="0"/>
              <a:t>M </a:t>
            </a:r>
            <a:r>
              <a:rPr lang="pt-PT" sz="2400" dirty="0" smtClean="0"/>
              <a:t>Mensageiro</a:t>
            </a:r>
            <a:endParaRPr lang="pt-PT" sz="2400" dirty="0"/>
          </a:p>
        </p:txBody>
      </p:sp>
      <p:sp>
        <p:nvSpPr>
          <p:cNvPr id="18"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t-PT" sz="5400" dirty="0" smtClean="0"/>
              <a:t>M </a:t>
            </a:r>
            <a:r>
              <a:rPr lang="pt-PT" sz="2400" dirty="0" smtClean="0"/>
              <a:t>Mensagem</a:t>
            </a:r>
            <a:endParaRPr lang="pt-PT" sz="2400" dirty="0"/>
          </a:p>
        </p:txBody>
      </p:sp>
      <p:sp>
        <p:nvSpPr>
          <p:cNvPr id="19"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t-PT" sz="5400" dirty="0" smtClean="0"/>
              <a:t>G </a:t>
            </a:r>
            <a:r>
              <a:rPr lang="pt-PT" sz="2400" dirty="0" smtClean="0"/>
              <a:t>Objetivo</a:t>
            </a:r>
            <a:endParaRPr lang="pt-PT" sz="1600" dirty="0"/>
          </a:p>
        </p:txBody>
      </p:sp>
      <p:sp>
        <p:nvSpPr>
          <p:cNvPr id="13" name="Ovaal 12"/>
          <p:cNvSpPr/>
          <p:nvPr/>
        </p:nvSpPr>
        <p:spPr>
          <a:xfrm>
            <a:off x="8826500" y="1130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277493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7647" y="516592"/>
            <a:ext cx="4993227" cy="5935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7019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stretch>
            <a:fillRect/>
          </a:stretch>
        </p:blipFill>
        <p:spPr>
          <a:xfrm>
            <a:off x="-63064" y="220724"/>
            <a:ext cx="12276828" cy="6526924"/>
          </a:xfrm>
          <a:prstGeom prst="rect">
            <a:avLst/>
          </a:prstGeom>
        </p:spPr>
      </p:pic>
    </p:spTree>
    <p:extLst>
      <p:ext uri="{BB962C8B-B14F-4D97-AF65-F5344CB8AC3E}">
        <p14:creationId xmlns:p14="http://schemas.microsoft.com/office/powerpoint/2010/main" val="10812380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675" y="365126"/>
            <a:ext cx="11277599" cy="1148364"/>
          </a:xfrm>
          <a:solidFill>
            <a:schemeClr val="bg1"/>
          </a:solidFill>
        </p:spPr>
        <p:txBody>
          <a:bodyPr>
            <a:normAutofit fontScale="90000"/>
          </a:bodyPr>
          <a:lstStyle/>
          <a:p>
            <a:pPr marL="0" indent="0"/>
            <a:r>
              <a:rPr lang="pt-PT" b="1" dirty="0">
                <a:solidFill>
                  <a:srgbClr val="002060"/>
                </a:solidFill>
                <a:latin typeface="Verdana" panose="020B0604030504040204" pitchFamily="34" charset="0"/>
              </a:rPr>
              <a:t>Conhece bem o seu </a:t>
            </a:r>
            <a:r>
              <a:rPr lang="pt-PT" b="1" dirty="0" smtClean="0">
                <a:solidFill>
                  <a:srgbClr val="002060"/>
                </a:solidFill>
                <a:latin typeface="Verdana" panose="020B0604030504040204" pitchFamily="34" charset="0"/>
              </a:rPr>
              <a:t/>
            </a:r>
            <a:br>
              <a:rPr lang="pt-PT" b="1" dirty="0" smtClean="0">
                <a:solidFill>
                  <a:srgbClr val="002060"/>
                </a:solidFill>
                <a:latin typeface="Verdana" panose="020B0604030504040204" pitchFamily="34" charset="0"/>
              </a:rPr>
            </a:br>
            <a:r>
              <a:rPr lang="pt-PT" b="1" dirty="0" smtClean="0">
                <a:solidFill>
                  <a:srgbClr val="002060"/>
                </a:solidFill>
                <a:latin typeface="Verdana" panose="020B0604030504040204" pitchFamily="34" charset="0"/>
              </a:rPr>
              <a:t>público?</a:t>
            </a:r>
            <a:endParaRPr lang="pt-PT"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6196578" cy="4351338"/>
          </a:xfrm>
        </p:spPr>
        <p:txBody>
          <a:bodyPr>
            <a:normAutofit/>
          </a:bodyPr>
          <a:lstStyle/>
          <a:p>
            <a:pPr marL="0" indent="0">
              <a:buNone/>
            </a:pPr>
            <a:r>
              <a:rPr lang="pt-PT" dirty="0" smtClean="0">
                <a:latin typeface="Corbel" panose="020B0503020204020204" pitchFamily="34" charset="0"/>
              </a:rPr>
              <a:t>Exercício</a:t>
            </a:r>
          </a:p>
          <a:p>
            <a:pPr marL="0" indent="0">
              <a:buNone/>
            </a:pPr>
            <a:r>
              <a:rPr lang="pt-PT" b="1" dirty="0" smtClean="0">
                <a:latin typeface="Corbel" panose="020B0503020204020204" pitchFamily="34" charset="0"/>
              </a:rPr>
              <a:t>Divida os presentes em 3 ou 4 grupos</a:t>
            </a:r>
          </a:p>
          <a:p>
            <a:pPr marL="0" indent="0">
              <a:buNone/>
            </a:pPr>
            <a:r>
              <a:rPr lang="pt-PT" b="1" dirty="0" smtClean="0">
                <a:latin typeface="Corbel" panose="020B0503020204020204" pitchFamily="34" charset="0"/>
              </a:rPr>
              <a:t>Se estiver apenas perante 1 pessoa...</a:t>
            </a:r>
            <a:endParaRPr lang="pt-PT" b="1" dirty="0">
              <a:latin typeface="Corbel" panose="020B0503020204020204" pitchFamily="34" charset="0"/>
            </a:endParaRPr>
          </a:p>
          <a:p>
            <a:pPr marL="0" indent="0">
              <a:buNone/>
            </a:pPr>
            <a:r>
              <a:rPr lang="pt-PT" b="1" dirty="0" smtClean="0">
                <a:latin typeface="Corbel" panose="020B0503020204020204" pitchFamily="34" charset="0"/>
              </a:rPr>
              <a:t>Faça um desenho</a:t>
            </a:r>
          </a:p>
          <a:p>
            <a:pPr marL="0" indent="0">
              <a:buNone/>
            </a:pPr>
            <a:r>
              <a:rPr lang="pt-PT" b="1" dirty="0" smtClean="0">
                <a:latin typeface="Corbel" panose="020B0503020204020204" pitchFamily="34" charset="0"/>
              </a:rPr>
              <a:t>Discuta as características do desenho</a:t>
            </a:r>
            <a:r>
              <a:rPr dirty="0"/>
              <a:t/>
            </a:r>
            <a:br>
              <a:rPr dirty="0"/>
            </a:br>
            <a:r>
              <a:rPr lang="pt-PT" b="1" dirty="0" smtClean="0">
                <a:latin typeface="Corbel" panose="020B0503020204020204" pitchFamily="34" charset="0"/>
              </a:rPr>
              <a:t>com o seu grupo</a:t>
            </a:r>
          </a:p>
          <a:p>
            <a:pPr marL="0" indent="0">
              <a:buNone/>
            </a:pPr>
            <a:r>
              <a:rPr lang="pt-PT" b="1" dirty="0" smtClean="0">
                <a:latin typeface="Corbel" panose="020B0503020204020204" pitchFamily="34" charset="0"/>
              </a:rPr>
              <a:t>Coloque as perguntas que ajudam</a:t>
            </a:r>
            <a:r>
              <a:rPr dirty="0"/>
              <a:t/>
            </a:r>
            <a:br>
              <a:rPr dirty="0"/>
            </a:br>
            <a:r>
              <a:rPr lang="pt-PT" b="1" dirty="0" smtClean="0">
                <a:latin typeface="Corbel" panose="020B0503020204020204" pitchFamily="34" charset="0"/>
              </a:rPr>
              <a:t>a tornar a imagem mais detalhada</a:t>
            </a:r>
          </a:p>
          <a:p>
            <a:pPr marL="0" indent="0">
              <a:buNone/>
            </a:pPr>
            <a:r>
              <a:rPr lang="pt-PT" dirty="0" smtClean="0">
                <a:latin typeface="Corbel" panose="020B0503020204020204" pitchFamily="34" charset="0"/>
              </a:rPr>
              <a:t>20 minutos </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8" name="Groep 7"/>
          <p:cNvGrpSpPr/>
          <p:nvPr/>
        </p:nvGrpSpPr>
        <p:grpSpPr>
          <a:xfrm>
            <a:off x="7034778" y="173418"/>
            <a:ext cx="5020995" cy="6589986"/>
            <a:chOff x="7034778" y="173418"/>
            <a:chExt cx="5020995" cy="6589986"/>
          </a:xfrm>
        </p:grpSpPr>
        <p:pic>
          <p:nvPicPr>
            <p:cNvPr id="5" name="Afbeelding 4" descr="http://2.bp.blogspot.com/-YKVEK_YWqGM/TkmI0mkw6nI/AAAAAAAAFi8/bIS6zgff1iw/s400/coloring_book_page_jpg_468x609_q8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250283" y="957913"/>
              <a:ext cx="6589986" cy="5020995"/>
            </a:xfrm>
            <a:prstGeom prst="rect">
              <a:avLst/>
            </a:prstGeom>
            <a:noFill/>
            <a:ln>
              <a:noFill/>
            </a:ln>
          </p:spPr>
        </p:pic>
        <p:sp>
          <p:nvSpPr>
            <p:cNvPr id="7" name="Tekstvak 6"/>
            <p:cNvSpPr txBox="1"/>
            <p:nvPr/>
          </p:nvSpPr>
          <p:spPr>
            <a:xfrm>
              <a:off x="8754351" y="2506717"/>
              <a:ext cx="1398643" cy="1446550"/>
            </a:xfrm>
            <a:prstGeom prst="rect">
              <a:avLst/>
            </a:prstGeom>
            <a:solidFill>
              <a:schemeClr val="bg1"/>
            </a:solidFill>
          </p:spPr>
          <p:txBody>
            <a:bodyPr wrap="square" rtlCol="0">
              <a:spAutoFit/>
            </a:bodyPr>
            <a:lstStyle/>
            <a:p>
              <a:pPr algn="ctr"/>
              <a:r>
                <a:rPr lang="pt-PT" sz="8800" b="1" smtClean="0"/>
                <a:t>?</a:t>
              </a:r>
              <a:endParaRPr lang="pt-PT" sz="8800" b="1"/>
            </a:p>
          </p:txBody>
        </p:sp>
      </p:grpSp>
      <p:cxnSp>
        <p:nvCxnSpPr>
          <p:cNvPr id="9" name="Rechte verbindingslijn met pijl 8"/>
          <p:cNvCxnSpPr/>
          <p:nvPr/>
        </p:nvCxnSpPr>
        <p:spPr>
          <a:xfrm flipV="1">
            <a:off x="7922525" y="1569493"/>
            <a:ext cx="914400" cy="1228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6967181" y="1064523"/>
            <a:ext cx="1473958" cy="1077218"/>
          </a:xfrm>
          <a:prstGeom prst="rect">
            <a:avLst/>
          </a:prstGeom>
          <a:noFill/>
        </p:spPr>
        <p:txBody>
          <a:bodyPr wrap="square" rtlCol="0">
            <a:spAutoFit/>
          </a:bodyPr>
          <a:lstStyle/>
          <a:p>
            <a:pPr algn="ctr"/>
            <a:r>
              <a:rPr lang="pt-PT" sz="3200" b="1" dirty="0" smtClean="0">
                <a:solidFill>
                  <a:srgbClr val="FF0000"/>
                </a:solidFill>
              </a:rPr>
              <a:t>Quem é?</a:t>
            </a:r>
            <a:endParaRPr lang="pt-PT" sz="3200" b="1" dirty="0">
              <a:solidFill>
                <a:srgbClr val="FF0000"/>
              </a:solidFill>
            </a:endParaRPr>
          </a:p>
        </p:txBody>
      </p:sp>
    </p:spTree>
    <p:extLst>
      <p:ext uri="{BB962C8B-B14F-4D97-AF65-F5344CB8AC3E}">
        <p14:creationId xmlns:p14="http://schemas.microsoft.com/office/powerpoint/2010/main" val="170471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ogo_ce-en-rvb-h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401" y="4775629"/>
            <a:ext cx="2166938" cy="15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inhoud 4"/>
          <p:cNvSpPr>
            <a:spLocks noGrp="1"/>
          </p:cNvSpPr>
          <p:nvPr>
            <p:ph sz="half" idx="2"/>
          </p:nvPr>
        </p:nvSpPr>
        <p:spPr>
          <a:xfrm>
            <a:off x="7301317" y="1597232"/>
            <a:ext cx="4086225" cy="502443"/>
          </a:xfrm>
        </p:spPr>
        <p:txBody>
          <a:bodyPr>
            <a:normAutofit fontScale="92500" lnSpcReduction="10000"/>
          </a:bodyPr>
          <a:lstStyle/>
          <a:p>
            <a:pPr marL="0" indent="0" algn="ctr">
              <a:buNone/>
            </a:pPr>
            <a:r>
              <a:rPr lang="pt-PT" smtClean="0"/>
              <a:t>Parceiros</a:t>
            </a:r>
            <a:endParaRPr lang="pt-PT"/>
          </a:p>
        </p:txBody>
      </p:sp>
      <p:sp>
        <p:nvSpPr>
          <p:cNvPr id="2" name="Titel 1"/>
          <p:cNvSpPr>
            <a:spLocks noGrp="1"/>
          </p:cNvSpPr>
          <p:nvPr>
            <p:ph type="title"/>
          </p:nvPr>
        </p:nvSpPr>
        <p:spPr>
          <a:xfrm>
            <a:off x="838200" y="365125"/>
            <a:ext cx="11353800" cy="1325563"/>
          </a:xfrm>
        </p:spPr>
        <p:txBody>
          <a:bodyPr>
            <a:normAutofit/>
          </a:bodyPr>
          <a:lstStyle/>
          <a:p>
            <a:r>
              <a:rPr lang="pt-PT" sz="3600" b="1">
                <a:solidFill>
                  <a:srgbClr val="002060"/>
                </a:solidFill>
                <a:latin typeface="Verdana" panose="020B0604030504040204" pitchFamily="34" charset="0"/>
              </a:rPr>
              <a:t>Programa de Capacitação da Sociedade Civil </a:t>
            </a:r>
            <a:endParaRPr lang="pt-PT"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sz="half" idx="1"/>
          </p:nvPr>
        </p:nvSpPr>
        <p:spPr>
          <a:xfrm>
            <a:off x="838199" y="1684527"/>
            <a:ext cx="6029325" cy="3138488"/>
          </a:xfrm>
        </p:spPr>
        <p:txBody>
          <a:bodyPr>
            <a:normAutofit fontScale="92500" lnSpcReduction="10000"/>
          </a:bodyPr>
          <a:lstStyle/>
          <a:p>
            <a:r>
              <a:rPr lang="pt-PT" b="1" dirty="0" smtClean="0">
                <a:solidFill>
                  <a:srgbClr val="002060"/>
                </a:solidFill>
                <a:latin typeface="Corbel" panose="020B0503020204020204" pitchFamily="34" charset="0"/>
              </a:rPr>
              <a:t>Meta: </a:t>
            </a:r>
            <a:r>
              <a:rPr lang="pt-PT" dirty="0" smtClean="0"/>
              <a:t>Apoiar a sociedade civil local na luta contra o extremismo violento online</a:t>
            </a:r>
          </a:p>
          <a:p>
            <a:r>
              <a:rPr lang="pt-PT" b="1" dirty="0" smtClean="0"/>
              <a:t>Lançado</a:t>
            </a:r>
            <a:r>
              <a:rPr lang="pt-PT" dirty="0" smtClean="0"/>
              <a:t> pela CE no 2º Fórum da UE sobre a Internet, 8 de dezembro de 2016</a:t>
            </a:r>
          </a:p>
          <a:p>
            <a:r>
              <a:rPr lang="pt-PT" b="1" dirty="0" smtClean="0">
                <a:solidFill>
                  <a:srgbClr val="002060"/>
                </a:solidFill>
                <a:latin typeface="Corbel" panose="020B0503020204020204" pitchFamily="34" charset="0"/>
              </a:rPr>
              <a:t>Agora: </a:t>
            </a:r>
            <a:r>
              <a:rPr lang="pt-PT" dirty="0" smtClean="0">
                <a:latin typeface="Corbel" panose="020B0503020204020204" pitchFamily="34" charset="0"/>
              </a:rPr>
              <a:t>Desenvolvimento de redes + programa de formação nos países da UE </a:t>
            </a:r>
          </a:p>
          <a:p>
            <a:r>
              <a:rPr lang="pt-PT" b="1" dirty="0" smtClean="0">
                <a:solidFill>
                  <a:srgbClr val="002060"/>
                </a:solidFill>
                <a:latin typeface="Corbel" panose="020B0503020204020204" pitchFamily="34" charset="0"/>
              </a:rPr>
              <a:t>A seguir: </a:t>
            </a:r>
            <a:r>
              <a:rPr lang="pt-PT" dirty="0" smtClean="0"/>
              <a:t>Convite à apresentação de propostas</a:t>
            </a:r>
            <a:endParaRPr lang="pt-PT" dirty="0">
              <a:latin typeface="Corbel" panose="020B0503020204020204" pitchFamily="34" charset="0"/>
            </a:endParaRPr>
          </a:p>
        </p:txBody>
      </p:sp>
      <p:pic>
        <p:nvPicPr>
          <p:cNvPr id="4" name="Afbeelding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1473" y="5331284"/>
            <a:ext cx="2118995" cy="708025"/>
          </a:xfrm>
          <a:prstGeom prst="rect">
            <a:avLst/>
          </a:prstGeom>
          <a:noFill/>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8296" y="3341516"/>
            <a:ext cx="1212798"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Afbeelding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56924" y="2034590"/>
            <a:ext cx="1035543" cy="105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Afbeelding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50900" y="2034591"/>
            <a:ext cx="1058866" cy="105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Afbeelding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0900" y="3366703"/>
            <a:ext cx="1061199"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inhoud 4"/>
          <p:cNvSpPr txBox="1">
            <a:spLocks/>
          </p:cNvSpPr>
          <p:nvPr/>
        </p:nvSpPr>
        <p:spPr>
          <a:xfrm>
            <a:off x="7313099" y="4800668"/>
            <a:ext cx="4086225" cy="502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PT" smtClean="0"/>
              <a:t>Apoio</a:t>
            </a:r>
            <a:endParaRPr lang="pt-PT"/>
          </a:p>
        </p:txBody>
      </p:sp>
    </p:spTree>
    <p:extLst>
      <p:ext uri="{BB962C8B-B14F-4D97-AF65-F5344CB8AC3E}">
        <p14:creationId xmlns:p14="http://schemas.microsoft.com/office/powerpoint/2010/main" val="6057620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pt-PT" sz="4000" b="1" dirty="0">
                <a:solidFill>
                  <a:srgbClr val="002060"/>
                </a:solidFill>
                <a:latin typeface="Verdana" panose="020B0604030504040204" pitchFamily="34" charset="0"/>
              </a:rPr>
              <a:t>O que fazer e o que não fazer</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ijdelijke aanduiding voor inhoud 4"/>
          <p:cNvSpPr>
            <a:spLocks noGrp="1"/>
          </p:cNvSpPr>
          <p:nvPr>
            <p:ph idx="1"/>
          </p:nvPr>
        </p:nvSpPr>
        <p:spPr>
          <a:xfrm>
            <a:off x="5404513" y="1825625"/>
            <a:ext cx="5949287" cy="4351338"/>
          </a:xfrm>
        </p:spPr>
        <p:txBody>
          <a:bodyPr/>
          <a:lstStyle/>
          <a:p>
            <a:r>
              <a:rPr lang="pt-PT" dirty="0" smtClean="0">
                <a:latin typeface="Corbel" panose="020B0503020204020204" pitchFamily="34" charset="0"/>
              </a:rPr>
              <a:t>Público </a:t>
            </a:r>
          </a:p>
          <a:p>
            <a:r>
              <a:rPr lang="pt-PT" dirty="0" smtClean="0">
                <a:latin typeface="Corbel" panose="020B0503020204020204" pitchFamily="34" charset="0"/>
              </a:rPr>
              <a:t>Redes sociais</a:t>
            </a:r>
          </a:p>
          <a:p>
            <a:r>
              <a:rPr lang="pt-PT" dirty="0" smtClean="0">
                <a:latin typeface="Corbel" panose="020B0503020204020204" pitchFamily="34" charset="0"/>
              </a:rPr>
              <a:t>Monitorização e avaliação</a:t>
            </a:r>
          </a:p>
          <a:p>
            <a:r>
              <a:rPr lang="pt-PT" dirty="0" smtClean="0">
                <a:latin typeface="Corbel" panose="020B0503020204020204" pitchFamily="34" charset="0"/>
              </a:rPr>
              <a:t>Apelo à ação</a:t>
            </a:r>
          </a:p>
          <a:p>
            <a:r>
              <a:rPr lang="pt-PT" dirty="0" smtClean="0">
                <a:latin typeface="Corbel" panose="020B0503020204020204" pitchFamily="34" charset="0"/>
              </a:rPr>
              <a:t>Intervenção</a:t>
            </a:r>
            <a:endParaRPr lang="pt-PT" dirty="0">
              <a:latin typeface="Corbel" panose="020B0503020204020204" pitchFamily="34" charset="0"/>
            </a:endParaRP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4890" y="1644347"/>
            <a:ext cx="3140489" cy="4598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9476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pt-PT" sz="3600" b="1" smtClean="0">
                <a:solidFill>
                  <a:srgbClr val="002060"/>
                </a:solidFill>
                <a:latin typeface="Verdana" panose="020B0604030504040204" pitchFamily="34" charset="0"/>
              </a:rPr>
              <a:t>Intervalo para almoço</a:t>
            </a:r>
            <a:endParaRPr lang="pt-PT"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pt-PT" sz="2800" smtClean="0">
                <a:latin typeface="Corbel" panose="020B0503020204020204" pitchFamily="34" charset="0"/>
              </a:rPr>
              <a:t>12.30 – 13.30</a:t>
            </a:r>
            <a:endParaRPr lang="pt-PT" sz="280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848789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al 2"/>
          <p:cNvSpPr/>
          <p:nvPr/>
        </p:nvSpPr>
        <p:spPr>
          <a:xfrm>
            <a:off x="1524000" y="2679700"/>
            <a:ext cx="5981700" cy="269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normAutofit/>
          </a:bodyPr>
          <a:lstStyle/>
          <a:p>
            <a:r>
              <a:rPr lang="pt-PT" sz="4000" b="1" smtClean="0">
                <a:solidFill>
                  <a:srgbClr val="002060"/>
                </a:solidFill>
                <a:latin typeface="Verdana" panose="020B0604030504040204" pitchFamily="34" charset="0"/>
              </a:rPr>
              <a:t>Qual é a sua mensagem?</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e toelichting 12"/>
          <p:cNvSpPr/>
          <p:nvPr/>
        </p:nvSpPr>
        <p:spPr>
          <a:xfrm>
            <a:off x="532263" y="1658042"/>
            <a:ext cx="5142931" cy="2308325"/>
          </a:xfrm>
          <a:prstGeom prst="wedgeEllipseCallout">
            <a:avLst>
              <a:gd name="adj1" fmla="val -58785"/>
              <a:gd name="adj2" fmla="val 59753"/>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4400" b="1" i="1" dirty="0" smtClean="0">
                <a:solidFill>
                  <a:schemeClr val="accent1">
                    <a:lumMod val="50000"/>
                  </a:schemeClr>
                </a:solidFill>
                <a:latin typeface="Comic Sans MS" panose="030F0702030302020204" pitchFamily="66" charset="0"/>
              </a:rPr>
              <a:t>Diga-me a sua mensagem…</a:t>
            </a:r>
            <a:endParaRPr lang="pt-PT" sz="4400" b="1" i="1" dirty="0">
              <a:solidFill>
                <a:schemeClr val="accent1">
                  <a:lumMod val="50000"/>
                </a:schemeClr>
              </a:solidFill>
              <a:latin typeface="Comic Sans MS" panose="030F0702030302020204" pitchFamily="66" charset="0"/>
            </a:endParaRPr>
          </a:p>
        </p:txBody>
      </p:sp>
      <p:sp>
        <p:nvSpPr>
          <p:cNvPr id="14" name="Ovale toelichting 13"/>
          <p:cNvSpPr/>
          <p:nvPr/>
        </p:nvSpPr>
        <p:spPr>
          <a:xfrm>
            <a:off x="3509746" y="3687428"/>
            <a:ext cx="5142931" cy="2308325"/>
          </a:xfrm>
          <a:prstGeom prst="wedgeEllipseCallout">
            <a:avLst>
              <a:gd name="adj1" fmla="val 54167"/>
              <a:gd name="adj2" fmla="val 68680"/>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5400" b="1" i="1">
              <a:solidFill>
                <a:schemeClr val="accent1">
                  <a:lumMod val="50000"/>
                </a:schemeClr>
              </a:solidFill>
            </a:endParaRPr>
          </a:p>
        </p:txBody>
      </p:sp>
      <p:sp>
        <p:nvSpPr>
          <p:cNvPr id="15" name="Tekstvak 14"/>
          <p:cNvSpPr txBox="1"/>
          <p:nvPr/>
        </p:nvSpPr>
        <p:spPr>
          <a:xfrm>
            <a:off x="3827751" y="4114625"/>
            <a:ext cx="4567276" cy="1446550"/>
          </a:xfrm>
          <a:prstGeom prst="rect">
            <a:avLst/>
          </a:prstGeom>
          <a:noFill/>
        </p:spPr>
        <p:txBody>
          <a:bodyPr wrap="none" rtlCol="0">
            <a:spAutoFit/>
          </a:bodyPr>
          <a:lstStyle/>
          <a:p>
            <a:pPr algn="ctr"/>
            <a:r>
              <a:rPr lang="pt-PT" sz="4400" b="1" i="1">
                <a:solidFill>
                  <a:schemeClr val="accent1">
                    <a:lumMod val="50000"/>
                  </a:schemeClr>
                </a:solidFill>
                <a:latin typeface="Comic Sans MS" panose="030F0702030302020204" pitchFamily="66" charset="0"/>
              </a:rPr>
              <a:t>...é positiva </a:t>
            </a:r>
          </a:p>
          <a:p>
            <a:pPr algn="ctr"/>
            <a:r>
              <a:rPr lang="pt-PT" sz="4400" b="1" i="1">
                <a:solidFill>
                  <a:schemeClr val="accent1">
                    <a:lumMod val="50000"/>
                  </a:schemeClr>
                </a:solidFill>
                <a:latin typeface="Comic Sans MS" panose="030F0702030302020204" pitchFamily="66" charset="0"/>
              </a:rPr>
              <a:t>ou é crítica?</a:t>
            </a:r>
          </a:p>
        </p:txBody>
      </p:sp>
      <p:sp>
        <p:nvSpPr>
          <p:cNvPr id="16"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t-PT" sz="5400" dirty="0" smtClean="0"/>
              <a:t>A </a:t>
            </a:r>
            <a:r>
              <a:rPr lang="pt-PT" sz="2400" dirty="0" smtClean="0"/>
              <a:t>Público</a:t>
            </a:r>
            <a:endParaRPr lang="pt-PT" sz="1200" dirty="0"/>
          </a:p>
        </p:txBody>
      </p:sp>
      <p:sp>
        <p:nvSpPr>
          <p:cNvPr id="17"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t-PT" sz="5400" dirty="0" smtClean="0">
                <a:solidFill>
                  <a:prstClr val="black"/>
                </a:solidFill>
              </a:rPr>
              <a:t>A </a:t>
            </a:r>
            <a:r>
              <a:rPr lang="pt-PT" sz="3200" dirty="0" smtClean="0"/>
              <a:t>Ação</a:t>
            </a:r>
            <a:endParaRPr lang="pt-PT" sz="2000" dirty="0"/>
          </a:p>
        </p:txBody>
      </p:sp>
      <p:sp>
        <p:nvSpPr>
          <p:cNvPr id="18"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t-PT" sz="5400" dirty="0" smtClean="0">
                <a:solidFill>
                  <a:prstClr val="black"/>
                </a:solidFill>
              </a:rPr>
              <a:t>M </a:t>
            </a:r>
            <a:r>
              <a:rPr lang="pt-PT" sz="2800" dirty="0" smtClean="0"/>
              <a:t>Redes</a:t>
            </a:r>
            <a:endParaRPr lang="pt-PT" sz="1400" dirty="0"/>
          </a:p>
        </p:txBody>
      </p:sp>
      <p:sp>
        <p:nvSpPr>
          <p:cNvPr id="19"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t-PT" sz="5400" dirty="0" smtClean="0"/>
              <a:t>M </a:t>
            </a:r>
            <a:r>
              <a:rPr lang="pt-PT" sz="2400" dirty="0" smtClean="0"/>
              <a:t>Mensageiro</a:t>
            </a:r>
            <a:endParaRPr lang="pt-PT" sz="2400" dirty="0"/>
          </a:p>
        </p:txBody>
      </p:sp>
      <p:sp>
        <p:nvSpPr>
          <p:cNvPr id="20"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t-PT" sz="5400" dirty="0" smtClean="0"/>
              <a:t>M </a:t>
            </a:r>
            <a:r>
              <a:rPr lang="pt-PT" sz="2400" dirty="0" smtClean="0"/>
              <a:t>Mensagem</a:t>
            </a:r>
            <a:endParaRPr lang="pt-PT" sz="2400" dirty="0"/>
          </a:p>
        </p:txBody>
      </p:sp>
      <p:sp>
        <p:nvSpPr>
          <p:cNvPr id="21"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t-PT" sz="5400" dirty="0" smtClean="0"/>
              <a:t>G </a:t>
            </a:r>
            <a:r>
              <a:rPr lang="pt-PT" sz="2400" dirty="0" smtClean="0"/>
              <a:t>Objetivo</a:t>
            </a:r>
            <a:endParaRPr lang="pt-PT" sz="1600" dirty="0"/>
          </a:p>
        </p:txBody>
      </p:sp>
      <p:sp>
        <p:nvSpPr>
          <p:cNvPr id="12" name="Ovaal 11"/>
          <p:cNvSpPr/>
          <p:nvPr/>
        </p:nvSpPr>
        <p:spPr>
          <a:xfrm>
            <a:off x="8826500" y="2146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694166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707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0305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58" r="8624"/>
          <a:stretch/>
        </p:blipFill>
        <p:spPr bwMode="auto">
          <a:xfrm>
            <a:off x="-1"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73563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101"/>
          <a:stretch/>
        </p:blipFill>
        <p:spPr bwMode="auto">
          <a:xfrm>
            <a:off x="1" y="34809"/>
            <a:ext cx="12230100" cy="682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73243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1122977" cy="1325563"/>
          </a:xfrm>
        </p:spPr>
        <p:txBody>
          <a:bodyPr>
            <a:normAutofit/>
          </a:bodyPr>
          <a:lstStyle/>
          <a:p>
            <a:r>
              <a:rPr lang="pt-PT" sz="4000" b="1">
                <a:solidFill>
                  <a:srgbClr val="002060"/>
                </a:solidFill>
                <a:latin typeface="Verdana" panose="020B0604030504040204" pitchFamily="34" charset="0"/>
              </a:rPr>
              <a:t>Como criar conteúdos atrativos</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pt-PT" dirty="0" smtClean="0">
                <a:latin typeface="Corbel" panose="020B0503020204020204" pitchFamily="34" charset="0"/>
              </a:rPr>
              <a:t>Continue a pensar nos objetivos da sua campanha!</a:t>
            </a:r>
          </a:p>
          <a:p>
            <a:pPr lvl="1"/>
            <a:r>
              <a:rPr lang="pt-PT" sz="2800" dirty="0" smtClean="0">
                <a:latin typeface="Corbel" panose="020B0503020204020204" pitchFamily="34" charset="0"/>
              </a:rPr>
              <a:t>Se o seu objetivo é interagir com o seu público, organize conteúdos que sejam suficientemente interessantes para despertar o diálogo </a:t>
            </a:r>
          </a:p>
          <a:p>
            <a:pPr lvl="1"/>
            <a:r>
              <a:rPr lang="pt-PT" sz="2800" dirty="0" smtClean="0">
                <a:latin typeface="Corbel" panose="020B0503020204020204" pitchFamily="34" charset="0"/>
              </a:rPr>
              <a:t>Se quiser que o seu público entre em ação, como  vai persuadi-lo?</a:t>
            </a:r>
          </a:p>
          <a:p>
            <a:pPr lvl="1"/>
            <a:r>
              <a:rPr lang="pt-PT" sz="2800" dirty="0" smtClean="0">
                <a:latin typeface="Corbel" panose="020B0503020204020204" pitchFamily="34" charset="0"/>
              </a:rPr>
              <a:t>Se quiser que o seu público aprenda alguma coisa, não atue como um professor</a:t>
            </a:r>
          </a:p>
          <a:p>
            <a:r>
              <a:rPr lang="pt-PT" dirty="0">
                <a:latin typeface="Corbel" panose="020B0503020204020204" pitchFamily="34" charset="0"/>
              </a:rPr>
              <a:t>Ofereça conteúdos de valor acrescentado, seja divertido e interessante!</a:t>
            </a:r>
            <a:endParaRPr lang="pt-PT" dirty="0" smtClean="0">
              <a:latin typeface="Corbel" panose="020B0503020204020204" pitchFamily="34" charset="0"/>
            </a:endParaRPr>
          </a:p>
          <a:p>
            <a:endParaRPr lang="pt-PT"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304249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smtClean="0">
                <a:solidFill>
                  <a:srgbClr val="002060"/>
                </a:solidFill>
                <a:latin typeface="Verdana" panose="020B0604030504040204" pitchFamily="34" charset="0"/>
              </a:rPr>
              <a:t>Quem é o seu mensageiro?</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a:bodyPr>
          <a:lstStyle/>
          <a:p>
            <a:pPr marL="0" indent="0" algn="ctr">
              <a:buNone/>
            </a:pPr>
            <a:endParaRPr lang="pt-PT" dirty="0" smtClean="0">
              <a:latin typeface="Corbel" panose="020B0503020204020204" pitchFamily="34" charset="0"/>
            </a:endParaRPr>
          </a:p>
          <a:p>
            <a:pPr marL="0" indent="0" algn="ctr">
              <a:buNone/>
            </a:pPr>
            <a:r>
              <a:rPr lang="pt-PT" dirty="0">
                <a:latin typeface="Corbel" panose="020B0503020204020204" pitchFamily="34" charset="0"/>
              </a:rPr>
              <a:t>Discussão </a:t>
            </a:r>
            <a:r>
              <a:rPr lang="pt-PT" dirty="0" smtClean="0">
                <a:latin typeface="Corbel" panose="020B0503020204020204" pitchFamily="34" charset="0"/>
              </a:rPr>
              <a:t>em plenário</a:t>
            </a:r>
            <a:endParaRPr lang="pt-PT" dirty="0">
              <a:latin typeface="Corbel" panose="020B0503020204020204" pitchFamily="34" charset="0"/>
            </a:endParaRPr>
          </a:p>
          <a:p>
            <a:pPr marL="0" indent="0" algn="ctr">
              <a:buNone/>
            </a:pPr>
            <a:r>
              <a:rPr lang="pt-PT" dirty="0" smtClean="0"/>
              <a:t> A mensagem e o mensageiro nos</a:t>
            </a:r>
            <a:r>
              <a:rPr dirty="0"/>
              <a:t/>
            </a:r>
            <a:br>
              <a:rPr dirty="0"/>
            </a:br>
            <a:r>
              <a:rPr lang="pt-PT" dirty="0" smtClean="0"/>
              <a:t>seguintes exemplos ...</a:t>
            </a:r>
          </a:p>
          <a:p>
            <a:pPr marL="0" indent="0" algn="ctr">
              <a:buNone/>
            </a:pPr>
            <a:endParaRPr lang="pt-PT" b="1" dirty="0">
              <a:latin typeface="Corbel" panose="020B0503020204020204" pitchFamily="34" charset="0"/>
            </a:endParaRPr>
          </a:p>
          <a:p>
            <a:pPr marL="0" indent="0" algn="ctr">
              <a:buNone/>
            </a:pPr>
            <a:r>
              <a:rPr lang="pt-PT" b="1" dirty="0" smtClean="0">
                <a:latin typeface="Corbel" panose="020B0503020204020204" pitchFamily="34" charset="0"/>
              </a:rPr>
              <a:t>... são credíveis, consistentes, </a:t>
            </a:r>
          </a:p>
          <a:p>
            <a:pPr marL="0" indent="0" algn="ctr">
              <a:buNone/>
            </a:pPr>
            <a:r>
              <a:rPr lang="pt-PT" b="1" dirty="0" smtClean="0">
                <a:latin typeface="Corbel" panose="020B0503020204020204" pitchFamily="34" charset="0"/>
              </a:rPr>
              <a:t>convincentes, acessíveis?</a:t>
            </a:r>
            <a:endParaRPr lang="pt-PT" b="1" dirty="0">
              <a:latin typeface="Corbel" panose="020B0503020204020204" pitchFamily="34" charset="0"/>
            </a:endParaRPr>
          </a:p>
          <a:p>
            <a:pPr marL="0" indent="0" algn="ctr">
              <a:buNone/>
            </a:pPr>
            <a:endParaRPr lang="pt-PT" dirty="0" smtClean="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5" name="Rechthoek 1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t-PT" sz="5400" dirty="0" smtClean="0"/>
              <a:t>A </a:t>
            </a:r>
            <a:r>
              <a:rPr lang="pt-PT" sz="2400" dirty="0" smtClean="0"/>
              <a:t>Público</a:t>
            </a:r>
            <a:endParaRPr lang="pt-PT" sz="1200" dirty="0"/>
          </a:p>
        </p:txBody>
      </p:sp>
      <p:sp>
        <p:nvSpPr>
          <p:cNvPr id="24"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t-PT" sz="5400" dirty="0" smtClean="0">
                <a:solidFill>
                  <a:prstClr val="black"/>
                </a:solidFill>
              </a:rPr>
              <a:t>A </a:t>
            </a:r>
            <a:r>
              <a:rPr lang="pt-PT" sz="3200" dirty="0" smtClean="0"/>
              <a:t>Ação</a:t>
            </a:r>
            <a:endParaRPr lang="pt-PT" sz="2000" dirty="0"/>
          </a:p>
        </p:txBody>
      </p:sp>
      <p:sp>
        <p:nvSpPr>
          <p:cNvPr id="25"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t-PT" sz="5400" dirty="0" smtClean="0">
                <a:solidFill>
                  <a:prstClr val="black"/>
                </a:solidFill>
              </a:rPr>
              <a:t>M </a:t>
            </a:r>
            <a:r>
              <a:rPr lang="pt-PT" sz="2800" dirty="0" smtClean="0"/>
              <a:t>Redes</a:t>
            </a:r>
            <a:endParaRPr lang="pt-PT" sz="1400" dirty="0"/>
          </a:p>
        </p:txBody>
      </p:sp>
      <p:sp>
        <p:nvSpPr>
          <p:cNvPr id="26"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t-PT" sz="5400" dirty="0" smtClean="0"/>
              <a:t>M </a:t>
            </a:r>
            <a:r>
              <a:rPr lang="pt-PT" sz="2400" dirty="0" smtClean="0"/>
              <a:t>Mensageiro</a:t>
            </a:r>
            <a:endParaRPr lang="pt-PT" sz="2400" dirty="0"/>
          </a:p>
        </p:txBody>
      </p:sp>
      <p:sp>
        <p:nvSpPr>
          <p:cNvPr id="27"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t-PT" sz="5400" dirty="0" smtClean="0"/>
              <a:t>M </a:t>
            </a:r>
            <a:r>
              <a:rPr lang="pt-PT" sz="2400" dirty="0" smtClean="0"/>
              <a:t>Mensagem</a:t>
            </a:r>
            <a:endParaRPr lang="pt-PT" sz="2400" dirty="0"/>
          </a:p>
        </p:txBody>
      </p:sp>
      <p:sp>
        <p:nvSpPr>
          <p:cNvPr id="28"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t-PT" sz="5400" dirty="0" smtClean="0"/>
              <a:t>G </a:t>
            </a:r>
            <a:r>
              <a:rPr lang="pt-PT" sz="2400" dirty="0" smtClean="0"/>
              <a:t>Objetivo</a:t>
            </a:r>
            <a:endParaRPr lang="pt-PT" sz="1600" dirty="0"/>
          </a:p>
        </p:txBody>
      </p:sp>
      <p:sp>
        <p:nvSpPr>
          <p:cNvPr id="22" name="Ovaal 21"/>
          <p:cNvSpPr/>
          <p:nvPr/>
        </p:nvSpPr>
        <p:spPr>
          <a:xfrm>
            <a:off x="8826500" y="33020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158074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pt-PT" smtClean="0"/>
              <a:t>Exemplo</a:t>
            </a:r>
            <a:endParaRPr lang="pt-PT"/>
          </a:p>
        </p:txBody>
      </p:sp>
      <p:sp>
        <p:nvSpPr>
          <p:cNvPr id="3" name="Tijdelijke aanduiding voor inhoud 2"/>
          <p:cNvSpPr>
            <a:spLocks noGrp="1"/>
          </p:cNvSpPr>
          <p:nvPr>
            <p:ph idx="1"/>
          </p:nvPr>
        </p:nvSpPr>
        <p:spPr/>
        <p:txBody>
          <a:bodyPr/>
          <a:lstStyle/>
          <a:p>
            <a:r>
              <a:rPr lang="pt-PT" smtClean="0"/>
              <a:t>Vídeo sobre o cabelo negro </a:t>
            </a:r>
            <a:endParaRPr lang="pt-PT"/>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2192000" cy="708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9303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84" t="6888" r="4022" b="4646"/>
          <a:stretch/>
        </p:blipFill>
        <p:spPr bwMode="auto">
          <a:xfrm>
            <a:off x="-1" y="0"/>
            <a:ext cx="12192001" cy="691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221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smtClean="0">
                <a:solidFill>
                  <a:srgbClr val="002060"/>
                </a:solidFill>
                <a:latin typeface="Verdana" panose="020B0604030504040204" pitchFamily="34" charset="0"/>
              </a:rPr>
              <a:t>Intercâmbio de experiências</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pt-PT" dirty="0" smtClean="0">
                <a:latin typeface="Corbel" panose="020B0503020204020204" pitchFamily="34" charset="0"/>
              </a:rPr>
              <a:t>Discutir em pares</a:t>
            </a:r>
          </a:p>
          <a:p>
            <a:pPr lvl="1"/>
            <a:endParaRPr lang="pt-PT" sz="2800" dirty="0" smtClean="0">
              <a:latin typeface="Corbel" panose="020B0503020204020204" pitchFamily="34" charset="0"/>
            </a:endParaRPr>
          </a:p>
          <a:p>
            <a:pPr marL="457200" lvl="1" indent="0" algn="ctr">
              <a:buNone/>
            </a:pPr>
            <a:r>
              <a:rPr lang="pt-PT" sz="2800" b="1" dirty="0" smtClean="0">
                <a:latin typeface="Corbel" panose="020B0503020204020204" pitchFamily="34" charset="0"/>
              </a:rPr>
              <a:t>A sua experiência em comunicação com o seu público-alvo</a:t>
            </a:r>
            <a:endParaRPr lang="pt-PT" sz="2800" b="1" dirty="0">
              <a:latin typeface="Corbel" panose="020B0503020204020204" pitchFamily="34" charset="0"/>
            </a:endParaRPr>
          </a:p>
          <a:p>
            <a:pPr marL="457200" lvl="1" indent="0" algn="ctr">
              <a:buNone/>
            </a:pPr>
            <a:r>
              <a:rPr lang="pt-PT" sz="2800" b="1" dirty="0" smtClean="0">
                <a:latin typeface="Corbel" panose="020B0503020204020204" pitchFamily="34" charset="0"/>
              </a:rPr>
              <a:t>Desafios na transmissão da sua contranarrativa/narrativa alternativa</a:t>
            </a:r>
          </a:p>
          <a:p>
            <a:pPr marL="457200" lvl="1" indent="0" algn="ctr">
              <a:buNone/>
            </a:pPr>
            <a:r>
              <a:rPr lang="pt-PT" sz="2800" b="1" dirty="0" smtClean="0">
                <a:latin typeface="Corbel" panose="020B0503020204020204" pitchFamily="34" charset="0"/>
              </a:rPr>
              <a:t>As suas necessidades relativas às campanhas online</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0695571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335" b="19010"/>
          <a:stretch/>
        </p:blipFill>
        <p:spPr bwMode="auto">
          <a:xfrm>
            <a:off x="0" y="1"/>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3246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0789693" cy="1325563"/>
          </a:xfrm>
        </p:spPr>
        <p:txBody>
          <a:bodyPr>
            <a:normAutofit/>
          </a:bodyPr>
          <a:lstStyle/>
          <a:p>
            <a:r>
              <a:rPr lang="pt-PT" sz="4000" b="1" dirty="0" smtClean="0">
                <a:solidFill>
                  <a:srgbClr val="002060"/>
                </a:solidFill>
                <a:latin typeface="Verdana" panose="020B0604030504040204" pitchFamily="34" charset="0"/>
              </a:rPr>
              <a:t>A credibilidade é a chave do sucesso</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pt-PT" b="1" dirty="0" smtClean="0">
                <a:latin typeface="Corbel" panose="020B0503020204020204" pitchFamily="34" charset="0"/>
              </a:rPr>
              <a:t>Muitas vezes, o mensageiro é mais bem-sucedido quando é credível aos olhos do público-alvo.</a:t>
            </a:r>
          </a:p>
          <a:p>
            <a:pPr marL="0" indent="0" algn="ctr">
              <a:buNone/>
            </a:pPr>
            <a:endParaRPr lang="pt-PT" dirty="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pt-PT" dirty="0" smtClean="0">
                <a:latin typeface="Corbel" panose="020B0503020204020204" pitchFamily="34" charset="0"/>
              </a:rPr>
              <a:t>Muitas vezes, mas nem sempre, a credibilidade é aumentada quando o mensageiro </a:t>
            </a:r>
          </a:p>
          <a:p>
            <a:pPr algn="ctr"/>
            <a:r>
              <a:rPr lang="pt-PT" dirty="0" smtClean="0">
                <a:latin typeface="Corbel" panose="020B0503020204020204" pitchFamily="34" charset="0"/>
              </a:rPr>
              <a:t>é tão assertivo como empático </a:t>
            </a:r>
          </a:p>
          <a:p>
            <a:pPr algn="ctr"/>
            <a:r>
              <a:rPr lang="pt-PT" dirty="0" smtClean="0">
                <a:latin typeface="Corbel" panose="020B0503020204020204" pitchFamily="34" charset="0"/>
              </a:rPr>
              <a:t>usa factos e números, bem como emoções e crenças</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132423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2054" name="Picture 6" descr="http://www.colmontserrat.cat/wp-content/uploads/2016/10/charla_318-533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7407" y="14345"/>
            <a:ext cx="3124396" cy="3124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tenstickers.nl/muurstickers/img/preview/muursticker-kinderen-lego-poppetje-444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9079" y="1119068"/>
            <a:ext cx="3562350" cy="54768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tenstickers.nl/muurstickers/img/preview/muursticker-kinderen-lego-poppetje-444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3017" y="1105421"/>
            <a:ext cx="3562350" cy="54768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p:cNvCxnSpPr>
            <a:stCxn id="8" idx="2"/>
          </p:cNvCxnSpPr>
          <p:nvPr/>
        </p:nvCxnSpPr>
        <p:spPr>
          <a:xfrm>
            <a:off x="1057698" y="1465193"/>
            <a:ext cx="1235123"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191065" y="818862"/>
            <a:ext cx="1733266" cy="646331"/>
          </a:xfrm>
          <a:prstGeom prst="rect">
            <a:avLst/>
          </a:prstGeom>
          <a:noFill/>
        </p:spPr>
        <p:txBody>
          <a:bodyPr wrap="square" rtlCol="0">
            <a:spAutoFit/>
          </a:bodyPr>
          <a:lstStyle/>
          <a:p>
            <a:r>
              <a:rPr lang="pt-PT" sz="3600" b="1" smtClean="0">
                <a:solidFill>
                  <a:srgbClr val="0070C0"/>
                </a:solidFill>
              </a:rPr>
              <a:t>Cabeça</a:t>
            </a:r>
            <a:endParaRPr lang="pt-PT" b="1">
              <a:solidFill>
                <a:srgbClr val="0070C0"/>
              </a:solidFill>
            </a:endParaRPr>
          </a:p>
        </p:txBody>
      </p:sp>
      <p:cxnSp>
        <p:nvCxnSpPr>
          <p:cNvPr id="13" name="Rechte verbindingslijn met pijl 12"/>
          <p:cNvCxnSpPr>
            <a:stCxn id="14" idx="2"/>
          </p:cNvCxnSpPr>
          <p:nvPr/>
        </p:nvCxnSpPr>
        <p:spPr>
          <a:xfrm>
            <a:off x="1210098" y="2859561"/>
            <a:ext cx="2283726"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343465" y="2213230"/>
            <a:ext cx="1733266" cy="646331"/>
          </a:xfrm>
          <a:prstGeom prst="rect">
            <a:avLst/>
          </a:prstGeom>
          <a:noFill/>
        </p:spPr>
        <p:txBody>
          <a:bodyPr wrap="square" rtlCol="0">
            <a:spAutoFit/>
          </a:bodyPr>
          <a:lstStyle/>
          <a:p>
            <a:r>
              <a:rPr lang="pt-PT" sz="3600" b="1" smtClean="0">
                <a:solidFill>
                  <a:srgbClr val="0070C0"/>
                </a:solidFill>
              </a:rPr>
              <a:t>Coração</a:t>
            </a:r>
            <a:endParaRPr lang="pt-PT" b="1">
              <a:solidFill>
                <a:srgbClr val="0070C0"/>
              </a:solidFill>
            </a:endParaRPr>
          </a:p>
        </p:txBody>
      </p:sp>
      <p:cxnSp>
        <p:nvCxnSpPr>
          <p:cNvPr id="16" name="Rechte verbindingslijn met pijl 15"/>
          <p:cNvCxnSpPr>
            <a:stCxn id="17" idx="2"/>
          </p:cNvCxnSpPr>
          <p:nvPr/>
        </p:nvCxnSpPr>
        <p:spPr>
          <a:xfrm flipV="1">
            <a:off x="1210098" y="3857505"/>
            <a:ext cx="2004094" cy="9558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343465" y="4167023"/>
            <a:ext cx="1733266" cy="646331"/>
          </a:xfrm>
          <a:prstGeom prst="rect">
            <a:avLst/>
          </a:prstGeom>
          <a:noFill/>
        </p:spPr>
        <p:txBody>
          <a:bodyPr wrap="square" rtlCol="0">
            <a:spAutoFit/>
          </a:bodyPr>
          <a:lstStyle/>
          <a:p>
            <a:r>
              <a:rPr lang="pt-PT" sz="3600" b="1" smtClean="0">
                <a:solidFill>
                  <a:srgbClr val="0070C0"/>
                </a:solidFill>
              </a:rPr>
              <a:t>Barriga</a:t>
            </a:r>
            <a:endParaRPr lang="pt-PT" b="1">
              <a:solidFill>
                <a:srgbClr val="0070C0"/>
              </a:solidFill>
            </a:endParaRPr>
          </a:p>
        </p:txBody>
      </p:sp>
      <p:sp>
        <p:nvSpPr>
          <p:cNvPr id="2" name="Tekstvak 1"/>
          <p:cNvSpPr txBox="1"/>
          <p:nvPr/>
        </p:nvSpPr>
        <p:spPr>
          <a:xfrm>
            <a:off x="2076731" y="4556059"/>
            <a:ext cx="2286376" cy="584775"/>
          </a:xfrm>
          <a:prstGeom prst="rect">
            <a:avLst/>
          </a:prstGeom>
          <a:noFill/>
        </p:spPr>
        <p:txBody>
          <a:bodyPr wrap="square" rtlCol="0">
            <a:spAutoFit/>
          </a:bodyPr>
          <a:lstStyle/>
          <a:p>
            <a:r>
              <a:rPr lang="pt-PT" sz="3200" b="1" dirty="0" smtClean="0">
                <a:solidFill>
                  <a:schemeClr val="bg1"/>
                </a:solidFill>
              </a:rPr>
              <a:t>Mensageiro </a:t>
            </a:r>
            <a:endParaRPr lang="pt-PT" sz="3200" b="1" dirty="0">
              <a:solidFill>
                <a:schemeClr val="bg1"/>
              </a:solidFill>
            </a:endParaRPr>
          </a:p>
        </p:txBody>
      </p:sp>
      <p:sp>
        <p:nvSpPr>
          <p:cNvPr id="15" name="Tekstvak 14"/>
          <p:cNvSpPr txBox="1"/>
          <p:nvPr/>
        </p:nvSpPr>
        <p:spPr>
          <a:xfrm>
            <a:off x="7517623" y="4556058"/>
            <a:ext cx="2265262" cy="646331"/>
          </a:xfrm>
          <a:prstGeom prst="rect">
            <a:avLst/>
          </a:prstGeom>
          <a:noFill/>
        </p:spPr>
        <p:txBody>
          <a:bodyPr wrap="square" rtlCol="0">
            <a:spAutoFit/>
          </a:bodyPr>
          <a:lstStyle/>
          <a:p>
            <a:pPr algn="ctr"/>
            <a:r>
              <a:rPr lang="pt-PT" sz="3600" b="1" smtClean="0">
                <a:solidFill>
                  <a:schemeClr val="bg1"/>
                </a:solidFill>
              </a:rPr>
              <a:t>Público</a:t>
            </a:r>
            <a:endParaRPr lang="pt-PT" sz="2000" b="1">
              <a:solidFill>
                <a:schemeClr val="bg1"/>
              </a:solidFill>
            </a:endParaRPr>
          </a:p>
        </p:txBody>
      </p:sp>
      <p:cxnSp>
        <p:nvCxnSpPr>
          <p:cNvPr id="4" name="Rechte verbindingslijn met pijl 3"/>
          <p:cNvCxnSpPr/>
          <p:nvPr/>
        </p:nvCxnSpPr>
        <p:spPr>
          <a:xfrm>
            <a:off x="5295900" y="4879224"/>
            <a:ext cx="1409700" cy="0"/>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634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dirty="0" smtClean="0">
                <a:solidFill>
                  <a:srgbClr val="002060"/>
                </a:solidFill>
                <a:latin typeface="Verdana" panose="020B0604030504040204" pitchFamily="34" charset="0"/>
              </a:rPr>
              <a:t>Final da primeira parte! </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2187400" y="2257605"/>
            <a:ext cx="5454873" cy="1596218"/>
          </a:xfrm>
        </p:spPr>
        <p:txBody>
          <a:bodyPr>
            <a:normAutofit fontScale="85000" lnSpcReduction="20000"/>
          </a:bodyPr>
          <a:lstStyle/>
          <a:p>
            <a:pPr marL="0" indent="0" algn="r">
              <a:buNone/>
            </a:pPr>
            <a:r>
              <a:rPr lang="pt-PT" sz="4000" b="1" dirty="0" smtClean="0">
                <a:solidFill>
                  <a:srgbClr val="FF0000"/>
                </a:solidFill>
              </a:rPr>
              <a:t>Temos os primeiros tijolos prontos para construir a nossa Estratégia de Campanha!</a:t>
            </a:r>
            <a:endParaRPr lang="pt-PT" sz="4000" b="1" dirty="0">
              <a:solidFill>
                <a:srgbClr val="FF0000"/>
              </a:solidFill>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t-PT" sz="5400" dirty="0" smtClean="0"/>
              <a:t>A </a:t>
            </a:r>
            <a:r>
              <a:rPr lang="pt-PT" sz="2400" dirty="0" smtClean="0"/>
              <a:t>Público</a:t>
            </a:r>
            <a:endParaRPr lang="pt-PT" sz="1200" dirty="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t-PT" sz="5400" dirty="0" smtClean="0">
                <a:solidFill>
                  <a:prstClr val="black"/>
                </a:solidFill>
              </a:rPr>
              <a:t>A </a:t>
            </a:r>
            <a:r>
              <a:rPr lang="pt-PT" sz="3200" dirty="0" smtClean="0"/>
              <a:t>Ação</a:t>
            </a:r>
            <a:endParaRPr lang="pt-PT" sz="2000" dirty="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t-PT" sz="5400" dirty="0" smtClean="0">
                <a:solidFill>
                  <a:prstClr val="black"/>
                </a:solidFill>
              </a:rPr>
              <a:t>M </a:t>
            </a:r>
            <a:r>
              <a:rPr lang="pt-PT" sz="2800" dirty="0" smtClean="0"/>
              <a:t>Redes</a:t>
            </a:r>
            <a:endParaRPr lang="pt-PT" sz="1400" dirty="0"/>
          </a:p>
        </p:txBody>
      </p:sp>
      <p:sp>
        <p:nvSpPr>
          <p:cNvPr id="17"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t-PT" sz="5400" dirty="0" smtClean="0"/>
              <a:t>M </a:t>
            </a:r>
            <a:r>
              <a:rPr lang="pt-PT" sz="2400" dirty="0" smtClean="0"/>
              <a:t>Mensageiro</a:t>
            </a:r>
            <a:endParaRPr lang="pt-PT" sz="2400" dirty="0"/>
          </a:p>
        </p:txBody>
      </p:sp>
      <p:sp>
        <p:nvSpPr>
          <p:cNvPr id="18"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t-PT" sz="5400" dirty="0" smtClean="0"/>
              <a:t>M </a:t>
            </a:r>
            <a:r>
              <a:rPr lang="pt-PT" sz="2400" dirty="0" smtClean="0"/>
              <a:t>Mensagem</a:t>
            </a:r>
            <a:endParaRPr lang="pt-PT" sz="2400" dirty="0"/>
          </a:p>
        </p:txBody>
      </p:sp>
      <p:sp>
        <p:nvSpPr>
          <p:cNvPr id="19"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t-PT" sz="5400" dirty="0" smtClean="0"/>
              <a:t>G </a:t>
            </a:r>
            <a:r>
              <a:rPr lang="pt-PT" sz="2400" dirty="0" smtClean="0"/>
              <a:t>Objetivo</a:t>
            </a:r>
            <a:endParaRPr lang="pt-PT" sz="1600" dirty="0"/>
          </a:p>
        </p:txBody>
      </p:sp>
      <p:sp>
        <p:nvSpPr>
          <p:cNvPr id="13" name="Linkeraccolade 12"/>
          <p:cNvSpPr/>
          <p:nvPr/>
        </p:nvSpPr>
        <p:spPr>
          <a:xfrm rot="20848830">
            <a:off x="8112871" y="594403"/>
            <a:ext cx="1658780" cy="4205754"/>
          </a:xfrm>
          <a:prstGeom prst="leftBrace">
            <a:avLst>
              <a:gd name="adj1" fmla="val 43548"/>
              <a:gd name="adj2" fmla="val 5000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19194603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dirty="0" smtClean="0">
                <a:solidFill>
                  <a:srgbClr val="002060"/>
                </a:solidFill>
                <a:latin typeface="Verdana" panose="020B0604030504040204" pitchFamily="34" charset="0"/>
              </a:rPr>
              <a:t>Ferramenta útil: modelos de campanhas</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4286992" y="1825625"/>
            <a:ext cx="6745185" cy="4351338"/>
          </a:xfrm>
        </p:spPr>
        <p:txBody>
          <a:bodyPr/>
          <a:lstStyle/>
          <a:p>
            <a:pPr marL="0" indent="0" algn="ctr">
              <a:buNone/>
            </a:pPr>
            <a:r>
              <a:rPr lang="pt-PT" dirty="0" smtClean="0">
                <a:solidFill>
                  <a:srgbClr val="002060"/>
                </a:solidFill>
                <a:latin typeface="Corbel" panose="020B0503020204020204" pitchFamily="34" charset="0"/>
              </a:rPr>
              <a:t>1. Visibilidade</a:t>
            </a:r>
          </a:p>
          <a:p>
            <a:pPr marL="0" indent="0" algn="ctr">
              <a:buNone/>
            </a:pPr>
            <a:r>
              <a:rPr lang="pt-PT" b="1" dirty="0" smtClean="0">
                <a:latin typeface="Corbel" panose="020B0503020204020204" pitchFamily="34" charset="0"/>
              </a:rPr>
              <a:t>Analise o nosso trabalho com atenção!</a:t>
            </a:r>
          </a:p>
          <a:p>
            <a:pPr marL="0" indent="0" algn="ctr">
              <a:buNone/>
            </a:pPr>
            <a:r>
              <a:rPr lang="pt-PT" dirty="0" smtClean="0">
                <a:solidFill>
                  <a:srgbClr val="002060"/>
                </a:solidFill>
                <a:latin typeface="Corbel" panose="020B0503020204020204" pitchFamily="34" charset="0"/>
              </a:rPr>
              <a:t>2. Ação</a:t>
            </a:r>
          </a:p>
          <a:p>
            <a:pPr marL="0" indent="0" algn="ctr">
              <a:buNone/>
            </a:pPr>
            <a:r>
              <a:rPr lang="pt-PT" b="1" dirty="0" smtClean="0">
                <a:latin typeface="Corbel" panose="020B0503020204020204" pitchFamily="34" charset="0"/>
              </a:rPr>
              <a:t>Aqui está o que pode fazer!</a:t>
            </a:r>
          </a:p>
          <a:p>
            <a:pPr marL="0" indent="0" algn="ctr">
              <a:buNone/>
            </a:pPr>
            <a:r>
              <a:rPr lang="pt-PT" dirty="0" smtClean="0">
                <a:solidFill>
                  <a:srgbClr val="002060"/>
                </a:solidFill>
                <a:latin typeface="Corbel" panose="020B0503020204020204" pitchFamily="34" charset="0"/>
              </a:rPr>
              <a:t>3. Impacto</a:t>
            </a:r>
          </a:p>
          <a:p>
            <a:pPr marL="0" indent="0" algn="ctr">
              <a:buNone/>
            </a:pPr>
            <a:r>
              <a:rPr lang="pt-PT" b="1" dirty="0" smtClean="0">
                <a:latin typeface="Corbel" panose="020B0503020204020204" pitchFamily="34" charset="0"/>
              </a:rPr>
              <a:t>Envolva-se com eles e mude as mentalidades</a:t>
            </a:r>
            <a:endParaRPr lang="pt-PT" b="1" dirty="0">
              <a:latin typeface="Corbel" panose="020B0503020204020204" pitchFamily="34" charset="0"/>
            </a:endParaRPr>
          </a:p>
        </p:txBody>
      </p:sp>
      <p:pic>
        <p:nvPicPr>
          <p:cNvPr id="5" name="Afbeelding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918" y="1769417"/>
            <a:ext cx="3646481" cy="4215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69617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pt-PT" sz="3600" b="1" smtClean="0">
                <a:solidFill>
                  <a:srgbClr val="002060"/>
                </a:solidFill>
                <a:latin typeface="Verdana" panose="020B0604030504040204" pitchFamily="34" charset="0"/>
              </a:rPr>
              <a:t>Como funciona a presença online</a:t>
            </a:r>
            <a:endParaRPr lang="pt-PT"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pt-PT" sz="2800" smtClean="0">
                <a:latin typeface="Corbel" panose="020B0503020204020204" pitchFamily="34" charset="0"/>
              </a:rPr>
              <a:t>14.30 – 16.15</a:t>
            </a:r>
            <a:endParaRPr lang="pt-PT" sz="280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848789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pt-PT" sz="4000" b="1">
                <a:solidFill>
                  <a:srgbClr val="002060"/>
                </a:solidFill>
                <a:latin typeface="Verdana" panose="020B0604030504040204" pitchFamily="34" charset="0"/>
              </a:rPr>
              <a:t>Da estratégia à operação</a:t>
            </a:r>
            <a:endParaRPr lang="pt-PT" sz="4000" b="1"/>
          </a:p>
        </p:txBody>
      </p:sp>
      <p:sp>
        <p:nvSpPr>
          <p:cNvPr id="3" name="Tijdelijke aanduiding voor inhoud 2"/>
          <p:cNvSpPr>
            <a:spLocks noGrp="1"/>
          </p:cNvSpPr>
          <p:nvPr>
            <p:ph idx="1"/>
          </p:nvPr>
        </p:nvSpPr>
        <p:spPr/>
        <p:txBody>
          <a:bodyPr/>
          <a:lstStyle/>
          <a:p>
            <a:pPr marL="0" indent="0">
              <a:buNone/>
            </a:pPr>
            <a:r>
              <a:rPr lang="pt-PT" dirty="0" smtClean="0">
                <a:latin typeface="Corbel" panose="020B0503020204020204" pitchFamily="34" charset="0"/>
              </a:rPr>
              <a:t>Nesta secção</a:t>
            </a:r>
          </a:p>
          <a:p>
            <a:pPr marL="514350" indent="-514350">
              <a:buFont typeface="+mj-lt"/>
              <a:buAutoNum type="alphaLcPeriod"/>
            </a:pPr>
            <a:r>
              <a:rPr lang="pt-PT" b="1" dirty="0" smtClean="0">
                <a:latin typeface="Corbel" panose="020B0503020204020204" pitchFamily="34" charset="0"/>
              </a:rPr>
              <a:t>Como funciona a presença online</a:t>
            </a:r>
          </a:p>
          <a:p>
            <a:pPr marL="514350" indent="-514350">
              <a:buFont typeface="+mj-lt"/>
              <a:buAutoNum type="alphaLcPeriod"/>
            </a:pPr>
            <a:r>
              <a:rPr lang="pt-PT" b="1" dirty="0" smtClean="0">
                <a:latin typeface="Corbel" panose="020B0503020204020204" pitchFamily="34" charset="0"/>
              </a:rPr>
              <a:t>Ferramentas, manuais, tutoriais</a:t>
            </a:r>
          </a:p>
          <a:p>
            <a:pPr marL="514350" indent="-514350">
              <a:buFont typeface="+mj-lt"/>
              <a:buAutoNum type="alphaLcPeriod"/>
            </a:pPr>
            <a:r>
              <a:rPr lang="pt-PT" b="1" dirty="0">
                <a:latin typeface="Corbel" panose="020B0503020204020204" pitchFamily="34" charset="0"/>
              </a:rPr>
              <a:t>Dicas </a:t>
            </a:r>
            <a:r>
              <a:rPr lang="pt-PT" b="1" dirty="0" smtClean="0">
                <a:latin typeface="Corbel" panose="020B0503020204020204" pitchFamily="34" charset="0"/>
              </a:rPr>
              <a:t>e </a:t>
            </a:r>
            <a:r>
              <a:rPr lang="pt-PT" b="1" dirty="0">
                <a:latin typeface="Corbel" panose="020B0503020204020204" pitchFamily="34" charset="0"/>
              </a:rPr>
              <a:t>t</a:t>
            </a:r>
            <a:r>
              <a:rPr lang="pt-PT" b="1" dirty="0" smtClean="0">
                <a:latin typeface="Corbel" panose="020B0503020204020204" pitchFamily="34" charset="0"/>
              </a:rPr>
              <a:t>ruques</a:t>
            </a:r>
            <a:endParaRPr lang="pt-PT" b="1" dirty="0">
              <a:latin typeface="Corbel" panose="020B0503020204020204" pitchFamily="34" charset="0"/>
            </a:endParaRPr>
          </a:p>
        </p:txBody>
      </p:sp>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t-PT" sz="5400" dirty="0" smtClean="0"/>
              <a:t>A </a:t>
            </a:r>
            <a:r>
              <a:rPr lang="pt-PT" sz="2400" dirty="0" smtClean="0"/>
              <a:t>Público</a:t>
            </a:r>
            <a:endParaRPr lang="pt-PT" sz="1200" dirty="0"/>
          </a:p>
        </p:txBody>
      </p:sp>
      <p:sp>
        <p:nvSpPr>
          <p:cNvPr id="17"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t-PT" sz="5400" dirty="0" smtClean="0">
                <a:solidFill>
                  <a:prstClr val="black"/>
                </a:solidFill>
              </a:rPr>
              <a:t>A </a:t>
            </a:r>
            <a:r>
              <a:rPr lang="pt-PT" sz="3200" dirty="0" smtClean="0"/>
              <a:t>Ação</a:t>
            </a:r>
            <a:endParaRPr lang="pt-PT" sz="2000" dirty="0"/>
          </a:p>
        </p:txBody>
      </p:sp>
      <p:sp>
        <p:nvSpPr>
          <p:cNvPr id="18"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t-PT" sz="5400" dirty="0" smtClean="0">
                <a:solidFill>
                  <a:prstClr val="black"/>
                </a:solidFill>
              </a:rPr>
              <a:t>M </a:t>
            </a:r>
            <a:r>
              <a:rPr lang="pt-PT" sz="2800" dirty="0" smtClean="0"/>
              <a:t>Redes</a:t>
            </a:r>
            <a:endParaRPr lang="pt-PT" sz="1400" dirty="0"/>
          </a:p>
        </p:txBody>
      </p:sp>
      <p:sp>
        <p:nvSpPr>
          <p:cNvPr id="19"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t-PT" sz="5400" dirty="0" smtClean="0"/>
              <a:t>M </a:t>
            </a:r>
            <a:r>
              <a:rPr lang="pt-PT" sz="2400" dirty="0" smtClean="0"/>
              <a:t>Mensageiro</a:t>
            </a:r>
            <a:endParaRPr lang="pt-PT" sz="2400" dirty="0"/>
          </a:p>
        </p:txBody>
      </p:sp>
      <p:sp>
        <p:nvSpPr>
          <p:cNvPr id="20"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t-PT" sz="5400" dirty="0" smtClean="0"/>
              <a:t>M </a:t>
            </a:r>
            <a:r>
              <a:rPr lang="pt-PT" sz="2400" dirty="0" smtClean="0"/>
              <a:t>Mensagem</a:t>
            </a:r>
            <a:endParaRPr lang="pt-PT" sz="2400" dirty="0"/>
          </a:p>
        </p:txBody>
      </p:sp>
      <p:sp>
        <p:nvSpPr>
          <p:cNvPr id="21"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t-PT" sz="5400" dirty="0" smtClean="0"/>
              <a:t>G </a:t>
            </a:r>
            <a:r>
              <a:rPr lang="pt-PT" sz="2400" dirty="0" smtClean="0"/>
              <a:t>Objetivo</a:t>
            </a:r>
            <a:endParaRPr lang="pt-PT" sz="1600" dirty="0"/>
          </a:p>
        </p:txBody>
      </p:sp>
      <p:sp>
        <p:nvSpPr>
          <p:cNvPr id="26" name="Ovaal 25"/>
          <p:cNvSpPr/>
          <p:nvPr/>
        </p:nvSpPr>
        <p:spPr>
          <a:xfrm>
            <a:off x="8826500" y="42672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226240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2371725"/>
            <a:ext cx="10515600" cy="4351338"/>
          </a:xfrm>
        </p:spPr>
        <p:txBody>
          <a:bodyPr/>
          <a:lstStyle/>
          <a:p>
            <a:pPr marL="0" indent="0" algn="ctr">
              <a:buNone/>
            </a:pPr>
            <a:endParaRPr lang="pt-PT" dirty="0" smtClean="0">
              <a:latin typeface="Corbel" panose="020B0503020204020204" pitchFamily="34" charset="0"/>
            </a:endParaRPr>
          </a:p>
          <a:p>
            <a:pPr marL="0" indent="0" algn="ctr">
              <a:buNone/>
            </a:pPr>
            <a:r>
              <a:rPr lang="pt-PT" dirty="0" smtClean="0">
                <a:latin typeface="Corbel" panose="020B0503020204020204" pitchFamily="34" charset="0"/>
              </a:rPr>
              <a:t>Que redes sociais... </a:t>
            </a:r>
          </a:p>
          <a:p>
            <a:pPr marL="0" indent="0" algn="ctr">
              <a:buNone/>
            </a:pPr>
            <a:r>
              <a:rPr lang="pt-PT" dirty="0" smtClean="0">
                <a:latin typeface="Corbel" panose="020B0503020204020204" pitchFamily="34" charset="0"/>
              </a:rPr>
              <a:t>...</a:t>
            </a:r>
            <a:r>
              <a:rPr lang="pt-PT" b="1" dirty="0" smtClean="0">
                <a:latin typeface="Corbel" panose="020B0503020204020204" pitchFamily="34" charset="0"/>
              </a:rPr>
              <a:t>conhece</a:t>
            </a:r>
            <a:r>
              <a:rPr lang="pt-PT" dirty="0" smtClean="0">
                <a:latin typeface="Corbel" panose="020B0503020204020204" pitchFamily="34" charset="0"/>
              </a:rPr>
              <a:t>? (e quais não conhece)</a:t>
            </a:r>
          </a:p>
          <a:p>
            <a:pPr marL="457200" lvl="1" indent="0" algn="ctr">
              <a:buNone/>
            </a:pPr>
            <a:r>
              <a:rPr lang="pt-PT" sz="2800" dirty="0" smtClean="0">
                <a:latin typeface="Corbel" panose="020B0503020204020204" pitchFamily="34" charset="0"/>
              </a:rPr>
              <a:t>...</a:t>
            </a:r>
            <a:r>
              <a:rPr lang="pt-PT" sz="2800" b="1" dirty="0" smtClean="0">
                <a:latin typeface="Corbel" panose="020B0503020204020204" pitchFamily="34" charset="0"/>
              </a:rPr>
              <a:t>usa</a:t>
            </a:r>
            <a:r>
              <a:rPr lang="pt-PT" sz="2800" dirty="0" smtClean="0">
                <a:latin typeface="Corbel" panose="020B0503020204020204" pitchFamily="34" charset="0"/>
              </a:rPr>
              <a:t> pessoalmente ou profissionalmente?</a:t>
            </a:r>
          </a:p>
          <a:p>
            <a:pPr marL="457200" lvl="1" indent="0" algn="ctr">
              <a:buNone/>
            </a:pPr>
            <a:r>
              <a:rPr lang="pt-PT" sz="2800" dirty="0" smtClean="0">
                <a:latin typeface="Corbel" panose="020B0503020204020204" pitchFamily="34" charset="0"/>
              </a:rPr>
              <a:t>...usa o seu </a:t>
            </a:r>
            <a:r>
              <a:rPr lang="pt-PT" sz="2800" b="1" dirty="0" smtClean="0">
                <a:latin typeface="Corbel" panose="020B0503020204020204" pitchFamily="34" charset="0"/>
              </a:rPr>
              <a:t>público-alvo</a:t>
            </a:r>
            <a:r>
              <a:rPr lang="pt-PT" sz="2800" dirty="0" smtClean="0">
                <a:latin typeface="Corbel" panose="020B0503020204020204" pitchFamily="34" charset="0"/>
              </a:rPr>
              <a:t>?</a:t>
            </a:r>
          </a:p>
          <a:p>
            <a:pPr marL="0" indent="0" algn="ctr">
              <a:buNone/>
            </a:pPr>
            <a:endParaRPr lang="pt-PT" dirty="0" smtClean="0">
              <a:latin typeface="Corbel" panose="020B0503020204020204" pitchFamily="34" charset="0"/>
            </a:endParaRPr>
          </a:p>
          <a:p>
            <a:pPr marL="0" indent="0" algn="ctr">
              <a:buNone/>
            </a:pPr>
            <a:r>
              <a:rPr lang="pt-PT" dirty="0" smtClean="0">
                <a:latin typeface="Corbel" panose="020B0503020204020204" pitchFamily="34" charset="0"/>
              </a:rPr>
              <a:t>Que </a:t>
            </a:r>
            <a:r>
              <a:rPr lang="pt-PT" b="1" dirty="0" smtClean="0">
                <a:latin typeface="Corbel" panose="020B0503020204020204" pitchFamily="34" charset="0"/>
              </a:rPr>
              <a:t>lacunas</a:t>
            </a:r>
            <a:r>
              <a:rPr lang="pt-PT" dirty="0" smtClean="0">
                <a:latin typeface="Corbel" panose="020B0503020204020204" pitchFamily="34" charset="0"/>
              </a:rPr>
              <a:t>, </a:t>
            </a:r>
            <a:r>
              <a:rPr lang="pt-PT" b="1" dirty="0" smtClean="0">
                <a:latin typeface="Corbel" panose="020B0503020204020204" pitchFamily="34" charset="0"/>
              </a:rPr>
              <a:t>oportunidades</a:t>
            </a:r>
            <a:r>
              <a:rPr lang="pt-PT" dirty="0" smtClean="0">
                <a:latin typeface="Corbel" panose="020B0503020204020204" pitchFamily="34" charset="0"/>
              </a:rPr>
              <a:t> e </a:t>
            </a:r>
            <a:r>
              <a:rPr lang="pt-PT" b="1" dirty="0" smtClean="0">
                <a:latin typeface="Corbel" panose="020B0503020204020204" pitchFamily="34" charset="0"/>
              </a:rPr>
              <a:t>ameaças</a:t>
            </a:r>
            <a:r>
              <a:rPr lang="pt-PT" dirty="0" smtClean="0">
                <a:latin typeface="Corbel" panose="020B0503020204020204" pitchFamily="34" charset="0"/>
              </a:rPr>
              <a:t> identifica?   </a:t>
            </a:r>
          </a:p>
          <a:p>
            <a:pPr lvl="1"/>
            <a:endParaRPr lang="pt-PT" dirty="0" smtClean="0">
              <a:latin typeface="Corbel" panose="020B0503020204020204" pitchFamily="34" charset="0"/>
            </a:endParaRPr>
          </a:p>
        </p:txBody>
      </p:sp>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741643"/>
            <a:ext cx="12183482" cy="1955718"/>
            <a:chOff x="770518" y="1414742"/>
            <a:chExt cx="10601651" cy="1701799"/>
          </a:xfrm>
        </p:grpSpPr>
        <p:pic>
          <p:nvPicPr>
            <p:cNvPr id="7" name="Afbeelding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32783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0"/>
            <a:ext cx="12183482" cy="1955718"/>
            <a:chOff x="770518" y="1414742"/>
            <a:chExt cx="10601651" cy="1701799"/>
          </a:xfrm>
        </p:grpSpPr>
        <p:pic>
          <p:nvPicPr>
            <p:cNvPr id="7" name="Afbeelding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Ovaal 18"/>
          <p:cNvSpPr>
            <a:spLocks noChangeAspect="1"/>
          </p:cNvSpPr>
          <p:nvPr/>
        </p:nvSpPr>
        <p:spPr>
          <a:xfrm>
            <a:off x="4649690"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p:cNvSpPr>
            <a:spLocks noChangeAspect="1"/>
          </p:cNvSpPr>
          <p:nvPr/>
        </p:nvSpPr>
        <p:spPr>
          <a:xfrm>
            <a:off x="2100799"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Rechte verbindingslijn met pijl 17"/>
          <p:cNvCxnSpPr>
            <a:stCxn id="25" idx="2"/>
          </p:cNvCxnSpPr>
          <p:nvPr/>
        </p:nvCxnSpPr>
        <p:spPr>
          <a:xfrm>
            <a:off x="1330364" y="3064593"/>
            <a:ext cx="2105140" cy="4787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304800" y="2110486"/>
            <a:ext cx="2051127" cy="954107"/>
          </a:xfrm>
          <a:prstGeom prst="rect">
            <a:avLst/>
          </a:prstGeom>
          <a:noFill/>
        </p:spPr>
        <p:txBody>
          <a:bodyPr wrap="square" rtlCol="0">
            <a:spAutoFit/>
          </a:bodyPr>
          <a:lstStyle/>
          <a:p>
            <a:r>
              <a:rPr lang="pt-PT" sz="2800" b="1" dirty="0" smtClean="0">
                <a:solidFill>
                  <a:srgbClr val="FF0000"/>
                </a:solidFill>
              </a:rPr>
              <a:t>Redes sociais</a:t>
            </a:r>
          </a:p>
          <a:p>
            <a:r>
              <a:rPr lang="pt-PT" sz="2800" b="1" dirty="0" smtClean="0">
                <a:solidFill>
                  <a:srgbClr val="FF0000"/>
                </a:solidFill>
              </a:rPr>
              <a:t>usadas por si</a:t>
            </a:r>
            <a:endParaRPr lang="pt-PT" sz="2800" b="1" dirty="0">
              <a:solidFill>
                <a:srgbClr val="FF0000"/>
              </a:solidFill>
            </a:endParaRPr>
          </a:p>
        </p:txBody>
      </p:sp>
      <p:cxnSp>
        <p:nvCxnSpPr>
          <p:cNvPr id="35" name="Rechte verbindingslijn met pijl 34"/>
          <p:cNvCxnSpPr>
            <a:stCxn id="36" idx="1"/>
          </p:cNvCxnSpPr>
          <p:nvPr/>
        </p:nvCxnSpPr>
        <p:spPr>
          <a:xfrm flipH="1">
            <a:off x="8077200" y="2737725"/>
            <a:ext cx="1213906" cy="10943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kstvak 35"/>
          <p:cNvSpPr txBox="1"/>
          <p:nvPr/>
        </p:nvSpPr>
        <p:spPr>
          <a:xfrm>
            <a:off x="9291106" y="1829784"/>
            <a:ext cx="2051127" cy="1815882"/>
          </a:xfrm>
          <a:prstGeom prst="rect">
            <a:avLst/>
          </a:prstGeom>
          <a:noFill/>
        </p:spPr>
        <p:txBody>
          <a:bodyPr wrap="square" rtlCol="0">
            <a:spAutoFit/>
          </a:bodyPr>
          <a:lstStyle/>
          <a:p>
            <a:r>
              <a:rPr lang="pt-PT" sz="2800" b="1" dirty="0" smtClean="0">
                <a:solidFill>
                  <a:srgbClr val="FF0000"/>
                </a:solidFill>
              </a:rPr>
              <a:t>Redes sociais</a:t>
            </a:r>
          </a:p>
          <a:p>
            <a:r>
              <a:rPr lang="pt-PT" sz="2800" b="1" dirty="0" smtClean="0">
                <a:solidFill>
                  <a:srgbClr val="FF0000"/>
                </a:solidFill>
              </a:rPr>
              <a:t>usadas pelo público-alvo </a:t>
            </a:r>
            <a:endParaRPr lang="pt-PT" sz="2800" b="1" dirty="0">
              <a:solidFill>
                <a:srgbClr val="FF0000"/>
              </a:solidFill>
            </a:endParaRPr>
          </a:p>
        </p:txBody>
      </p:sp>
      <p:sp>
        <p:nvSpPr>
          <p:cNvPr id="42" name="Tekstvak 41"/>
          <p:cNvSpPr txBox="1"/>
          <p:nvPr/>
        </p:nvSpPr>
        <p:spPr>
          <a:xfrm>
            <a:off x="3860800" y="6062965"/>
            <a:ext cx="3378200" cy="523220"/>
          </a:xfrm>
          <a:prstGeom prst="rect">
            <a:avLst/>
          </a:prstGeom>
          <a:noFill/>
        </p:spPr>
        <p:txBody>
          <a:bodyPr wrap="square" rtlCol="0">
            <a:spAutoFit/>
          </a:bodyPr>
          <a:lstStyle/>
          <a:p>
            <a:pPr algn="ctr"/>
            <a:r>
              <a:rPr lang="pt-PT" sz="2800" b="1" dirty="0" smtClean="0">
                <a:solidFill>
                  <a:srgbClr val="FF0000"/>
                </a:solidFill>
              </a:rPr>
              <a:t>Encontram-se aqui?</a:t>
            </a:r>
            <a:endParaRPr lang="pt-PT" sz="2800" b="1" dirty="0">
              <a:solidFill>
                <a:srgbClr val="FF0000"/>
              </a:solidFill>
            </a:endParaRPr>
          </a:p>
        </p:txBody>
      </p:sp>
      <p:cxnSp>
        <p:nvCxnSpPr>
          <p:cNvPr id="43" name="Rechte verbindingslijn met pijl 42"/>
          <p:cNvCxnSpPr/>
          <p:nvPr/>
        </p:nvCxnSpPr>
        <p:spPr>
          <a:xfrm flipH="1" flipV="1">
            <a:off x="5545872" y="4468439"/>
            <a:ext cx="4028" cy="15945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2652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0666863" cy="1325563"/>
          </a:xfrm>
        </p:spPr>
        <p:txBody>
          <a:bodyPr>
            <a:normAutofit/>
          </a:bodyPr>
          <a:lstStyle/>
          <a:p>
            <a:pPr algn="ctr"/>
            <a:r>
              <a:rPr lang="pt-PT" altLang="nl-NL" sz="4000" b="1" dirty="0" smtClean="0">
                <a:solidFill>
                  <a:srgbClr val="002060"/>
                </a:solidFill>
                <a:latin typeface="Verdana" panose="020B0604030504040204" pitchFamily="34" charset="0"/>
              </a:rPr>
              <a:t>Chegar às pessoas com </a:t>
            </a:r>
            <a:br>
              <a:rPr lang="pt-PT" altLang="nl-NL" sz="4000" b="1" dirty="0" smtClean="0">
                <a:solidFill>
                  <a:srgbClr val="002060"/>
                </a:solidFill>
                <a:latin typeface="Verdana" panose="020B0604030504040204" pitchFamily="34" charset="0"/>
              </a:rPr>
            </a:br>
            <a:r>
              <a:rPr lang="pt-PT" altLang="nl-NL" sz="4000" b="1" dirty="0" smtClean="0">
                <a:solidFill>
                  <a:srgbClr val="002060"/>
                </a:solidFill>
                <a:latin typeface="Verdana" panose="020B0604030504040204" pitchFamily="34" charset="0"/>
              </a:rPr>
              <a:t>a sua mensagem</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endParaRPr lang="pt-PT">
              <a:latin typeface="Corbel" panose="020B0503020204020204" pitchFamily="34" charset="0"/>
            </a:endParaRPr>
          </a:p>
          <a:p>
            <a:pPr marL="0" indent="0" algn="ctr">
              <a:buNone/>
            </a:pPr>
            <a:r>
              <a:rPr lang="pt-PT" smtClean="0">
                <a:latin typeface="Corbel" panose="020B0503020204020204" pitchFamily="34" charset="0"/>
              </a:rPr>
              <a:t>Mobilize a sua rede</a:t>
            </a:r>
          </a:p>
          <a:p>
            <a:pPr marL="0" indent="0" algn="ctr">
              <a:buNone/>
            </a:pPr>
            <a:r>
              <a:rPr lang="pt-PT" smtClean="0">
                <a:latin typeface="Corbel" panose="020B0503020204020204" pitchFamily="34" charset="0"/>
              </a:rPr>
              <a:t>Amplie o seu alcance</a:t>
            </a:r>
          </a:p>
          <a:p>
            <a:pPr marL="0" indent="0" algn="ctr">
              <a:buNone/>
            </a:pPr>
            <a:r>
              <a:rPr lang="pt-PT" smtClean="0">
                <a:latin typeface="Corbel" panose="020B0503020204020204" pitchFamily="34" charset="0"/>
              </a:rPr>
              <a:t>Conquiste fãs e adeptos</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9980266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dirty="0">
                <a:solidFill>
                  <a:srgbClr val="002060"/>
                </a:solidFill>
                <a:latin typeface="Verdana" panose="020B0604030504040204" pitchFamily="34" charset="0"/>
              </a:rPr>
              <a:t>Intercâmbio de </a:t>
            </a:r>
            <a:r>
              <a:rPr lang="pt-PT" sz="4000" b="1" dirty="0" smtClean="0">
                <a:solidFill>
                  <a:srgbClr val="002060"/>
                </a:solidFill>
                <a:latin typeface="Verdana" panose="020B0604030504040204" pitchFamily="34" charset="0"/>
              </a:rPr>
              <a:t>expectativas</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pt-PT" dirty="0" smtClean="0">
                <a:latin typeface="Corbel" panose="020B0503020204020204" pitchFamily="34" charset="0"/>
              </a:rPr>
              <a:t>Recolha de opiniões em plenário</a:t>
            </a:r>
          </a:p>
          <a:p>
            <a:pPr marL="0" indent="0" algn="ctr">
              <a:buNone/>
            </a:pPr>
            <a:endParaRPr lang="pt-PT" dirty="0" smtClean="0">
              <a:latin typeface="Corbel" panose="020B0503020204020204" pitchFamily="34" charset="0"/>
            </a:endParaRPr>
          </a:p>
          <a:p>
            <a:pPr marL="457200" lvl="1" indent="0" algn="ctr">
              <a:buNone/>
            </a:pPr>
            <a:r>
              <a:rPr lang="pt-PT" sz="2800" b="1" dirty="0" smtClean="0">
                <a:latin typeface="Corbel" panose="020B0503020204020204" pitchFamily="34" charset="0"/>
              </a:rPr>
              <a:t>O que gostaria de aprender durante o seminário?</a:t>
            </a:r>
          </a:p>
          <a:p>
            <a:pPr marL="457200" lvl="1" indent="0" algn="ctr">
              <a:buNone/>
            </a:pPr>
            <a:r>
              <a:rPr lang="pt-PT" sz="2800" b="1" dirty="0" smtClean="0">
                <a:latin typeface="Corbel" panose="020B0503020204020204" pitchFamily="34" charset="0"/>
              </a:rPr>
              <a:t>O que gostaria de partilhar?</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2173356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a:solidFill>
                  <a:srgbClr val="002060"/>
                </a:solidFill>
                <a:latin typeface="Verdana" panose="020B0604030504040204" pitchFamily="34" charset="0"/>
              </a:rPr>
              <a:t>Online = diálogo dinâmico</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199" y="1825625"/>
            <a:ext cx="11122977" cy="4351338"/>
          </a:xfrm>
        </p:spPr>
        <p:txBody>
          <a:bodyPr>
            <a:normAutofit/>
          </a:bodyPr>
          <a:lstStyle/>
          <a:p>
            <a:r>
              <a:rPr lang="pt-PT" dirty="0" smtClean="0">
                <a:latin typeface="Corbel" panose="020B0503020204020204" pitchFamily="34" charset="0"/>
              </a:rPr>
              <a:t> Fluxo contínuo de mensagens (e não esforços isolados de marketing)</a:t>
            </a:r>
          </a:p>
          <a:p>
            <a:r>
              <a:rPr lang="pt-PT" dirty="0">
                <a:latin typeface="Corbel" panose="020B0503020204020204" pitchFamily="34" charset="0"/>
              </a:rPr>
              <a:t>Diálogo (em vez de monólogo)</a:t>
            </a:r>
          </a:p>
          <a:p>
            <a:r>
              <a:rPr lang="pt-PT" dirty="0">
                <a:latin typeface="Corbel" panose="020B0503020204020204" pitchFamily="34" charset="0"/>
              </a:rPr>
              <a:t>Aberto a respostas </a:t>
            </a:r>
          </a:p>
          <a:p>
            <a:r>
              <a:rPr lang="pt-PT" dirty="0">
                <a:latin typeface="Corbel" panose="020B0503020204020204" pitchFamily="34" charset="0"/>
              </a:rPr>
              <a:t>Comunicação </a:t>
            </a:r>
            <a:r>
              <a:rPr lang="pt-PT" dirty="0" smtClean="0">
                <a:latin typeface="Corbel" panose="020B0503020204020204" pitchFamily="34" charset="0"/>
              </a:rPr>
              <a:t>em </a:t>
            </a:r>
            <a:r>
              <a:rPr lang="pt-PT" dirty="0">
                <a:latin typeface="Corbel" panose="020B0503020204020204" pitchFamily="34" charset="0"/>
              </a:rPr>
              <a:t>rede (em vez de remetente&gt;recetor)</a:t>
            </a:r>
          </a:p>
          <a:p>
            <a:r>
              <a:rPr lang="pt-PT" dirty="0">
                <a:latin typeface="Corbel" panose="020B0503020204020204" pitchFamily="34" charset="0"/>
              </a:rPr>
              <a:t>Pessoal, individual (em vez de massa, anónimo)</a:t>
            </a:r>
          </a:p>
          <a:p>
            <a:r>
              <a:rPr lang="pt-PT" dirty="0" smtClean="0">
                <a:latin typeface="Corbel" panose="020B0503020204020204" pitchFamily="34" charset="0"/>
              </a:rPr>
              <a:t>Lado obscuro: câmara de eco e efeito de bolha (em vez de confronto com o desconhecido)</a:t>
            </a:r>
            <a:endParaRPr lang="pt-PT" dirty="0">
              <a:latin typeface="Corbel" panose="020B0503020204020204" pitchFamily="34" charset="0"/>
            </a:endParaRPr>
          </a:p>
          <a:p>
            <a:endParaRPr lang="pt-PT"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051835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bovethecrowd.com/wp-content/uploads/2014/01/bubbles-water-transparent-desig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107" b="6374"/>
          <a:stretch/>
        </p:blipFill>
        <p:spPr bwMode="auto">
          <a:xfrm>
            <a:off x="8907" y="-1"/>
            <a:ext cx="12315019" cy="706755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742950" y="2037775"/>
            <a:ext cx="10515600" cy="1325563"/>
          </a:xfrm>
          <a:solidFill>
            <a:schemeClr val="bg1"/>
          </a:solidFill>
        </p:spPr>
        <p:txBody>
          <a:bodyPr>
            <a:normAutofit/>
          </a:bodyPr>
          <a:lstStyle/>
          <a:p>
            <a:pPr algn="ctr"/>
            <a:r>
              <a:rPr lang="pt-PT" sz="4000" b="1" dirty="0" smtClean="0">
                <a:solidFill>
                  <a:srgbClr val="002060"/>
                </a:solidFill>
                <a:latin typeface="Verdana" panose="020B0604030504040204" pitchFamily="34" charset="0"/>
              </a:rPr>
              <a:t>Câmara de eco e efeito de bolha</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6964216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pt-PT" sz="3600" b="1">
                <a:solidFill>
                  <a:srgbClr val="002060"/>
                </a:solidFill>
                <a:latin typeface="Verdana" panose="020B0604030504040204" pitchFamily="34" charset="0"/>
              </a:rPr>
              <a:t>Como pode afetar a mudança de comportamentos?</a:t>
            </a:r>
            <a:endParaRPr lang="pt-PT"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jdelijke aanduiding voor inhoud 7"/>
          <p:cNvSpPr>
            <a:spLocks noGrp="1"/>
          </p:cNvSpPr>
          <p:nvPr>
            <p:ph idx="1"/>
          </p:nvPr>
        </p:nvSpPr>
        <p:spPr/>
        <p:txBody>
          <a:bodyPr>
            <a:normAutofit/>
          </a:bodyPr>
          <a:lstStyle/>
          <a:p>
            <a:pPr marL="0" indent="0" algn="ctr">
              <a:buNone/>
            </a:pPr>
            <a:endParaRPr lang="pt-PT" b="1" dirty="0" smtClean="0">
              <a:latin typeface="Corbel" panose="020B0503020204020204" pitchFamily="34" charset="0"/>
            </a:endParaRPr>
          </a:p>
          <a:p>
            <a:pPr marL="0" indent="0" algn="ctr">
              <a:buNone/>
            </a:pPr>
            <a:r>
              <a:rPr lang="pt-PT" b="1" dirty="0" smtClean="0">
                <a:latin typeface="Corbel" panose="020B0503020204020204" pitchFamily="34" charset="0"/>
              </a:rPr>
              <a:t>Fazer com que seja simples</a:t>
            </a:r>
            <a:endParaRPr lang="pt-PT" b="1" dirty="0">
              <a:latin typeface="Corbel" panose="020B0503020204020204" pitchFamily="34" charset="0"/>
            </a:endParaRPr>
          </a:p>
          <a:p>
            <a:pPr marL="0" lvl="0" indent="0" algn="ctr">
              <a:buNone/>
            </a:pPr>
            <a:r>
              <a:rPr lang="pt-PT" b="1" dirty="0" smtClean="0">
                <a:latin typeface="Corbel" panose="020B0503020204020204" pitchFamily="34" charset="0"/>
              </a:rPr>
              <a:t>Fazer com que seja social</a:t>
            </a:r>
          </a:p>
          <a:p>
            <a:pPr marL="0" lvl="0" indent="0" algn="ctr">
              <a:buNone/>
            </a:pPr>
            <a:r>
              <a:rPr lang="pt-PT" b="1" dirty="0" smtClean="0">
                <a:latin typeface="Corbel" panose="020B0503020204020204" pitchFamily="34" charset="0"/>
              </a:rPr>
              <a:t>Fazer com que seja fixe</a:t>
            </a:r>
          </a:p>
          <a:p>
            <a:pPr marL="0" lvl="0" indent="0" algn="ctr">
              <a:buNone/>
            </a:pPr>
            <a:r>
              <a:rPr lang="pt-PT" b="1" dirty="0" smtClean="0">
                <a:latin typeface="Corbel" panose="020B0503020204020204" pitchFamily="34" charset="0"/>
              </a:rPr>
              <a:t>Fazer com que seja  atual</a:t>
            </a:r>
            <a:endParaRPr lang="pt-PT" b="1" dirty="0">
              <a:latin typeface="Corbel" panose="020B0503020204020204" pitchFamily="34" charset="0"/>
            </a:endParaRPr>
          </a:p>
          <a:p>
            <a:pPr marL="0" indent="0" algn="ctr">
              <a:buNone/>
            </a:pPr>
            <a:endParaRPr lang="pt-PT" sz="1400"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548850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dirty="0" smtClean="0">
                <a:solidFill>
                  <a:srgbClr val="002060"/>
                </a:solidFill>
                <a:latin typeface="Verdana" panose="020B0604030504040204" pitchFamily="34" charset="0"/>
              </a:rPr>
              <a:t>Exercício</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pt-PT" dirty="0" smtClean="0">
                <a:latin typeface="Corbel" panose="020B0503020204020204" pitchFamily="34" charset="0"/>
              </a:rPr>
              <a:t>Divida os presentes em grupos de 3 pessoas</a:t>
            </a:r>
          </a:p>
          <a:p>
            <a:pPr marL="0" indent="0" algn="ctr">
              <a:buNone/>
            </a:pPr>
            <a:r>
              <a:rPr lang="pt-PT" b="1" dirty="0" smtClean="0">
                <a:latin typeface="Corbel" panose="020B0503020204020204" pitchFamily="34" charset="0"/>
              </a:rPr>
              <a:t>Procure na Internet um bom exemplo de diálogo dinâmico</a:t>
            </a:r>
          </a:p>
          <a:p>
            <a:pPr marL="0" indent="0" algn="ctr">
              <a:buNone/>
            </a:pPr>
            <a:r>
              <a:rPr lang="pt-PT" b="1" dirty="0" smtClean="0">
                <a:latin typeface="Corbel" panose="020B0503020204020204" pitchFamily="34" charset="0"/>
              </a:rPr>
              <a:t>Discuta os princípios funcionais deste  exemplo</a:t>
            </a:r>
          </a:p>
          <a:p>
            <a:pPr marL="0" indent="0" algn="ctr">
              <a:buNone/>
            </a:pPr>
            <a:r>
              <a:rPr lang="pt-PT" dirty="0" smtClean="0">
                <a:latin typeface="Corbel" panose="020B0503020204020204" pitchFamily="34" charset="0"/>
              </a:rPr>
              <a:t>15 minutos</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130713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pt-PT" sz="4800" b="1" smtClean="0">
                <a:solidFill>
                  <a:srgbClr val="002060"/>
                </a:solidFill>
                <a:latin typeface="Verdana" panose="020B0604030504040204" pitchFamily="34" charset="0"/>
              </a:rPr>
              <a:t>Três grandes plataformas de redes sociais</a:t>
            </a:r>
            <a:endParaRPr lang="pt-PT" sz="48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667" y="2021234"/>
            <a:ext cx="2751626"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1" name="Afbeelding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4098"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4645" y="2085441"/>
            <a:ext cx="3717002" cy="2617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https://facebookbrand.com/wp-content/themes/fb-branding/prj-fb-branding/assets/images/fb-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1784" y="2021234"/>
            <a:ext cx="2745562"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4855847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825625"/>
            <a:ext cx="7422928" cy="4351338"/>
          </a:xfrm>
        </p:spPr>
        <p:txBody>
          <a:bodyPr>
            <a:normAutofit fontScale="92500" lnSpcReduction="10000"/>
          </a:bodyPr>
          <a:lstStyle/>
          <a:p>
            <a:pPr marL="0" indent="0">
              <a:buNone/>
            </a:pPr>
            <a:r>
              <a:rPr lang="pt-PT" sz="4000" dirty="0" smtClean="0">
                <a:latin typeface="Corbel" panose="020B0503020204020204" pitchFamily="34" charset="0"/>
              </a:rPr>
              <a:t>"70% dos adolescentes e da geração do milénio acreditam que os criadores do YouTube moldam a cultura e a sua vida”</a:t>
            </a:r>
          </a:p>
          <a:p>
            <a:pPr marL="0" indent="0">
              <a:buNone/>
            </a:pPr>
            <a:endParaRPr lang="pt-PT" sz="4000" dirty="0">
              <a:latin typeface="Corbel" panose="020B0503020204020204" pitchFamily="34" charset="0"/>
            </a:endParaRPr>
          </a:p>
          <a:p>
            <a:pPr marL="0" indent="0">
              <a:buNone/>
            </a:pPr>
            <a:r>
              <a:rPr lang="pt-PT" b="1" dirty="0" smtClean="0">
                <a:solidFill>
                  <a:srgbClr val="002060"/>
                </a:solidFill>
                <a:latin typeface="Corbel" panose="020B0503020204020204" pitchFamily="34" charset="0"/>
              </a:rPr>
              <a:t>Formato</a:t>
            </a:r>
          </a:p>
          <a:p>
            <a:r>
              <a:rPr lang="pt-PT" dirty="0" smtClean="0">
                <a:latin typeface="Corbel" panose="020B0503020204020204" pitchFamily="34" charset="0"/>
              </a:rPr>
              <a:t>Não precisa de televisão </a:t>
            </a:r>
            <a:r>
              <a:rPr lang="pt-PT" dirty="0">
                <a:latin typeface="Corbel" panose="020B0503020204020204" pitchFamily="34" charset="0"/>
              </a:rPr>
              <a:t>de </a:t>
            </a:r>
            <a:r>
              <a:rPr lang="pt-PT" dirty="0" smtClean="0">
                <a:latin typeface="Corbel" panose="020B0503020204020204" pitchFamily="34" charset="0"/>
              </a:rPr>
              <a:t>qualidade </a:t>
            </a:r>
          </a:p>
          <a:p>
            <a:r>
              <a:rPr lang="pt-PT" dirty="0" smtClean="0">
                <a:latin typeface="Corbel" panose="020B0503020204020204" pitchFamily="34" charset="0"/>
              </a:rPr>
              <a:t>O YouTube torna a produção e visualização de filmes mais acessível do que nunca</a:t>
            </a:r>
          </a:p>
          <a:p>
            <a:pPr marL="0" indent="0">
              <a:buNone/>
            </a:pPr>
            <a:endParaRPr lang="pt-PT" sz="4000" dirty="0">
              <a:latin typeface="Corbel" panose="020B0503020204020204" pitchFamily="34" charset="0"/>
            </a:endParaRPr>
          </a:p>
        </p:txBody>
      </p:sp>
      <p:pic>
        <p:nvPicPr>
          <p:cNvPr id="7" name="Afbeelding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123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6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3796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a:bodyPr>
          <a:lstStyle/>
          <a:p>
            <a:r>
              <a:rPr lang="pt-PT" sz="4000" b="1" dirty="0" smtClean="0">
                <a:solidFill>
                  <a:srgbClr val="002060"/>
                </a:solidFill>
                <a:latin typeface="Verdana" panose="020B0604030504040204" pitchFamily="34" charset="0"/>
              </a:rPr>
              <a:t>10 fundamentos</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8387" y="1344491"/>
            <a:ext cx="6191135" cy="511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Afbeelding 1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1" name="Tekstvak 10"/>
          <p:cNvSpPr txBox="1"/>
          <p:nvPr/>
        </p:nvSpPr>
        <p:spPr>
          <a:xfrm>
            <a:off x="63045" y="6353513"/>
            <a:ext cx="3168869" cy="461665"/>
          </a:xfrm>
          <a:prstGeom prst="rect">
            <a:avLst/>
          </a:prstGeom>
          <a:noFill/>
        </p:spPr>
        <p:txBody>
          <a:bodyPr wrap="square" rtlCol="0">
            <a:spAutoFit/>
          </a:bodyPr>
          <a:lstStyle/>
          <a:p>
            <a:r>
              <a:rPr lang="pt-PT" sz="2400" smtClean="0"/>
              <a:t>Bit.ly/10fundamentals</a:t>
            </a:r>
            <a:endParaRPr lang="pt-PT" sz="2400"/>
          </a:p>
        </p:txBody>
      </p:sp>
      <p:pic>
        <p:nvPicPr>
          <p:cNvPr id="7"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7834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a:solidFill>
                  <a:srgbClr val="002060"/>
                </a:solidFill>
                <a:latin typeface="Verdana" panose="020B0604030504040204" pitchFamily="34" charset="0"/>
              </a:rPr>
              <a:t>5 de 10</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pt-PT" sz="3600" smtClean="0">
                <a:latin typeface="Corbel" panose="020B0503020204020204" pitchFamily="34" charset="0"/>
              </a:rPr>
              <a:t>Conversa</a:t>
            </a:r>
          </a:p>
          <a:p>
            <a:pPr marL="0" indent="0" algn="ctr">
              <a:buNone/>
            </a:pPr>
            <a:r>
              <a:rPr lang="pt-PT" sz="3600" smtClean="0">
                <a:latin typeface="Corbel" panose="020B0503020204020204" pitchFamily="34" charset="0"/>
              </a:rPr>
              <a:t>Consistência</a:t>
            </a:r>
          </a:p>
          <a:p>
            <a:pPr marL="0" indent="0" algn="ctr">
              <a:buNone/>
            </a:pPr>
            <a:r>
              <a:rPr lang="pt-PT" sz="3600" smtClean="0">
                <a:latin typeface="Corbel" panose="020B0503020204020204" pitchFamily="34" charset="0"/>
              </a:rPr>
              <a:t>Sustentabilidade</a:t>
            </a:r>
          </a:p>
          <a:p>
            <a:pPr marL="0" indent="0" algn="ctr">
              <a:buNone/>
            </a:pPr>
            <a:r>
              <a:rPr lang="pt-PT" sz="3600" smtClean="0">
                <a:latin typeface="Corbel" panose="020B0503020204020204" pitchFamily="34" charset="0"/>
              </a:rPr>
              <a:t>Descoberta</a:t>
            </a:r>
          </a:p>
          <a:p>
            <a:pPr marL="0" indent="0" algn="ctr">
              <a:buNone/>
            </a:pPr>
            <a:r>
              <a:rPr lang="pt-PT" sz="3600" smtClean="0">
                <a:latin typeface="Corbel" panose="020B0503020204020204" pitchFamily="34" charset="0"/>
              </a:rPr>
              <a:t>Colaboração</a:t>
            </a:r>
          </a:p>
          <a:p>
            <a:endParaRPr lang="pt-PT" sz="3600">
              <a:latin typeface="Corbel" panose="020B0503020204020204" pitchFamily="34" charset="0"/>
            </a:endParaRPr>
          </a:p>
        </p:txBody>
      </p:sp>
      <p:pic>
        <p:nvPicPr>
          <p:cNvPr id="4" name="Picture 2" descr="https://www.youtube.com/yt/brand/media/image/YouTube-icon-full_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464854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177"/>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635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pt-PT" sz="4000" b="1" dirty="0">
                <a:solidFill>
                  <a:srgbClr val="002060"/>
                </a:solidFill>
                <a:latin typeface="Verdana" panose="020B0604030504040204" pitchFamily="34" charset="0"/>
              </a:rPr>
              <a:t>Seis </a:t>
            </a:r>
            <a:r>
              <a:rPr lang="pt-PT" sz="4000" b="1" dirty="0" smtClean="0">
                <a:solidFill>
                  <a:srgbClr val="002060"/>
                </a:solidFill>
                <a:latin typeface="Verdana" panose="020B0604030504040204" pitchFamily="34" charset="0"/>
              </a:rPr>
              <a:t>perguntas </a:t>
            </a:r>
            <a:r>
              <a:rPr lang="pt-PT" sz="4000" b="1" dirty="0">
                <a:solidFill>
                  <a:srgbClr val="002060"/>
                </a:solidFill>
                <a:latin typeface="Verdana" panose="020B0604030504040204" pitchFamily="34" charset="0"/>
              </a:rPr>
              <a:t>b</a:t>
            </a:r>
            <a:r>
              <a:rPr lang="pt-PT" sz="4000" b="1" dirty="0" smtClean="0">
                <a:solidFill>
                  <a:srgbClr val="002060"/>
                </a:solidFill>
                <a:latin typeface="Verdana" panose="020B0604030504040204" pitchFamily="34" charset="0"/>
              </a:rPr>
              <a:t>ásicas</a:t>
            </a:r>
            <a:endParaRPr lang="pt-PT" sz="4000" b="1" dirty="0">
              <a:solidFill>
                <a:srgbClr val="002060"/>
              </a:solidFill>
              <a:latin typeface="Verdana" panose="020B0604030504040204" pitchFamily="34" charset="0"/>
            </a:endParaRPr>
          </a:p>
        </p:txBody>
      </p:sp>
      <p:sp>
        <p:nvSpPr>
          <p:cNvPr id="3" name="Tijdelijke aanduiding voor inhoud 2"/>
          <p:cNvSpPr>
            <a:spLocks noGrp="1"/>
          </p:cNvSpPr>
          <p:nvPr>
            <p:ph idx="1"/>
          </p:nvPr>
        </p:nvSpPr>
        <p:spPr/>
        <p:txBody>
          <a:bodyPr/>
          <a:lstStyle/>
          <a:p>
            <a:pPr marL="514350" indent="-514350">
              <a:buFont typeface="+mj-lt"/>
              <a:buAutoNum type="arabicPeriod"/>
            </a:pPr>
            <a:r>
              <a:rPr lang="pt-PT" smtClean="0">
                <a:latin typeface="Corbel" panose="020B0503020204020204" pitchFamily="34" charset="0"/>
              </a:rPr>
              <a:t>Qual é o seu objetivo?</a:t>
            </a:r>
          </a:p>
          <a:p>
            <a:pPr marL="514350" indent="-514350">
              <a:buFont typeface="+mj-lt"/>
              <a:buAutoNum type="arabicPeriod"/>
            </a:pPr>
            <a:r>
              <a:rPr lang="pt-PT" smtClean="0">
                <a:latin typeface="Corbel" panose="020B0503020204020204" pitchFamily="34" charset="0"/>
              </a:rPr>
              <a:t>Qual é o seu público-alvo?</a:t>
            </a:r>
          </a:p>
          <a:p>
            <a:pPr marL="514350" indent="-514350">
              <a:buFont typeface="+mj-lt"/>
              <a:buAutoNum type="arabicPeriod"/>
            </a:pPr>
            <a:r>
              <a:rPr lang="pt-PT" smtClean="0">
                <a:latin typeface="Corbel" panose="020B0503020204020204" pitchFamily="34" charset="0"/>
              </a:rPr>
              <a:t>Qual é a sua mensagem?</a:t>
            </a:r>
          </a:p>
          <a:p>
            <a:pPr marL="514350" indent="-514350">
              <a:buFont typeface="+mj-lt"/>
              <a:buAutoNum type="arabicPeriod"/>
            </a:pPr>
            <a:r>
              <a:rPr lang="pt-PT" smtClean="0">
                <a:latin typeface="Corbel" panose="020B0503020204020204" pitchFamily="34" charset="0"/>
              </a:rPr>
              <a:t>Quem é o seu mensageiro?</a:t>
            </a:r>
          </a:p>
          <a:p>
            <a:pPr marL="514350" indent="-514350">
              <a:buFont typeface="+mj-lt"/>
              <a:buAutoNum type="arabicPeriod"/>
            </a:pPr>
            <a:r>
              <a:rPr lang="pt-PT" smtClean="0">
                <a:latin typeface="Corbel" panose="020B0503020204020204" pitchFamily="34" charset="0"/>
              </a:rPr>
              <a:t>Quais são as suas redes?</a:t>
            </a:r>
          </a:p>
          <a:p>
            <a:pPr marL="514350" indent="-514350">
              <a:buFont typeface="+mj-lt"/>
              <a:buAutoNum type="arabicPeriod"/>
            </a:pPr>
            <a:r>
              <a:rPr lang="pt-PT" smtClean="0">
                <a:latin typeface="Corbel" panose="020B0503020204020204" pitchFamily="34" charset="0"/>
              </a:rPr>
              <a:t>Qual é o seu apelo à ação?</a:t>
            </a:r>
          </a:p>
          <a:p>
            <a:pPr marL="0" indent="0">
              <a:buNone/>
            </a:pPr>
            <a:endParaRPr lang="pt-PT">
              <a:latin typeface="Corbel" panose="020B0503020204020204" pitchFamily="34" charset="0"/>
            </a:endParaRPr>
          </a:p>
        </p:txBody>
      </p:sp>
      <p:sp>
        <p:nvSpPr>
          <p:cNvPr id="18" name="Rechthoek 17"/>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t-PT" sz="5400" dirty="0" smtClean="0"/>
              <a:t>A </a:t>
            </a:r>
            <a:r>
              <a:rPr lang="pt-PT" sz="2400" dirty="0" smtClean="0"/>
              <a:t>Público</a:t>
            </a:r>
            <a:endParaRPr lang="pt-PT" sz="1200" dirty="0"/>
          </a:p>
        </p:txBody>
      </p:sp>
      <p:sp>
        <p:nvSpPr>
          <p:cNvPr id="13"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t-PT" sz="5400" dirty="0" smtClean="0">
                <a:solidFill>
                  <a:prstClr val="black"/>
                </a:solidFill>
              </a:rPr>
              <a:t>A </a:t>
            </a:r>
            <a:r>
              <a:rPr lang="pt-PT" sz="3200" dirty="0" smtClean="0"/>
              <a:t>Ação</a:t>
            </a:r>
            <a:r>
              <a:rPr lang="pt-PT" dirty="0" smtClean="0"/>
              <a:t>  </a:t>
            </a:r>
            <a:endParaRPr lang="pt-PT" sz="2000" dirty="0"/>
          </a:p>
        </p:txBody>
      </p:sp>
      <p:sp>
        <p:nvSpPr>
          <p:cNvPr id="14"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t-PT" sz="5400" dirty="0" smtClean="0">
                <a:solidFill>
                  <a:prstClr val="black"/>
                </a:solidFill>
              </a:rPr>
              <a:t>M </a:t>
            </a:r>
            <a:r>
              <a:rPr lang="pt-PT" sz="2800" dirty="0" smtClean="0"/>
              <a:t>Redes</a:t>
            </a:r>
            <a:r>
              <a:rPr lang="pt-PT" sz="1400" dirty="0" smtClean="0"/>
              <a:t> </a:t>
            </a:r>
            <a:endParaRPr lang="pt-PT" sz="1400" dirty="0"/>
          </a:p>
        </p:txBody>
      </p:sp>
      <p:sp>
        <p:nvSpPr>
          <p:cNvPr id="15"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t-PT" sz="5400" dirty="0" smtClean="0"/>
              <a:t>M </a:t>
            </a:r>
            <a:r>
              <a:rPr lang="pt-PT" sz="2400" dirty="0" smtClean="0"/>
              <a:t>Mensageiro</a:t>
            </a:r>
            <a:endParaRPr lang="pt-PT" sz="2400" dirty="0"/>
          </a:p>
        </p:txBody>
      </p:sp>
      <p:sp>
        <p:nvSpPr>
          <p:cNvPr id="16"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t-PT" sz="5400" dirty="0" smtClean="0"/>
              <a:t>M </a:t>
            </a:r>
            <a:r>
              <a:rPr lang="pt-PT" sz="2400" dirty="0" smtClean="0"/>
              <a:t>Mensagem</a:t>
            </a:r>
            <a:endParaRPr lang="pt-PT" sz="2400" dirty="0"/>
          </a:p>
        </p:txBody>
      </p:sp>
      <p:sp>
        <p:nvSpPr>
          <p:cNvPr id="17"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t-PT" sz="5400" dirty="0" smtClean="0"/>
              <a:t>G </a:t>
            </a:r>
            <a:r>
              <a:rPr lang="pt-PT" sz="2400" dirty="0" smtClean="0"/>
              <a:t>Objetivo</a:t>
            </a:r>
            <a:endParaRPr lang="pt-PT" sz="1600" dirty="0"/>
          </a:p>
        </p:txBody>
      </p:sp>
    </p:spTree>
    <p:extLst>
      <p:ext uri="{BB962C8B-B14F-4D97-AF65-F5344CB8AC3E}">
        <p14:creationId xmlns:p14="http://schemas.microsoft.com/office/powerpoint/2010/main" val="41650442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pt-PT" sz="4000" dirty="0" smtClean="0">
                <a:latin typeface="Corbel" panose="020B0503020204020204" pitchFamily="34" charset="0"/>
              </a:rPr>
              <a:t>“Mil milhões de fotografias publicadas  </a:t>
            </a:r>
          </a:p>
          <a:p>
            <a:pPr marL="0" indent="0">
              <a:buNone/>
            </a:pPr>
            <a:r>
              <a:rPr lang="pt-PT" sz="4000" dirty="0" smtClean="0">
                <a:latin typeface="Corbel" panose="020B0503020204020204" pitchFamily="34" charset="0"/>
              </a:rPr>
              <a:t>diariamente no </a:t>
            </a:r>
            <a:r>
              <a:rPr lang="pt-PT" sz="4000" dirty="0" err="1" smtClean="0">
                <a:latin typeface="Corbel" panose="020B0503020204020204" pitchFamily="34" charset="0"/>
              </a:rPr>
              <a:t>Facebook</a:t>
            </a:r>
            <a:r>
              <a:rPr lang="pt-PT" sz="4000" dirty="0" smtClean="0">
                <a:latin typeface="Corbel" panose="020B0503020204020204" pitchFamily="34" charset="0"/>
              </a:rPr>
              <a:t>”</a:t>
            </a:r>
          </a:p>
          <a:p>
            <a:pPr marL="0" indent="0">
              <a:buNone/>
            </a:pPr>
            <a:endParaRPr lang="pt-PT" sz="4000" dirty="0">
              <a:latin typeface="Corbel" panose="020B0503020204020204" pitchFamily="34" charset="0"/>
            </a:endParaRPr>
          </a:p>
          <a:p>
            <a:pPr marL="0" indent="0">
              <a:buNone/>
            </a:pPr>
            <a:endParaRPr lang="pt-PT" sz="4000" dirty="0" smtClean="0">
              <a:latin typeface="Corbel" panose="020B0503020204020204" pitchFamily="34" charset="0"/>
            </a:endParaRPr>
          </a:p>
          <a:p>
            <a:pPr marL="0" indent="0">
              <a:buNone/>
            </a:pPr>
            <a:r>
              <a:rPr lang="pt-PT" sz="3600" dirty="0" smtClean="0">
                <a:solidFill>
                  <a:srgbClr val="002060"/>
                </a:solidFill>
                <a:latin typeface="Corbel" panose="020B0503020204020204" pitchFamily="34" charset="0"/>
              </a:rPr>
              <a:t>Estar </a:t>
            </a:r>
            <a:r>
              <a:rPr lang="pt-PT" sz="3600" i="1" dirty="0" smtClean="0">
                <a:solidFill>
                  <a:srgbClr val="002060"/>
                </a:solidFill>
                <a:latin typeface="Corbel" panose="020B0503020204020204" pitchFamily="34" charset="0"/>
              </a:rPr>
              <a:t>feito</a:t>
            </a:r>
            <a:r>
              <a:rPr lang="pt-PT" sz="3600" dirty="0" smtClean="0">
                <a:solidFill>
                  <a:srgbClr val="002060"/>
                </a:solidFill>
                <a:latin typeface="Corbel" panose="020B0503020204020204" pitchFamily="34" charset="0"/>
              </a:rPr>
              <a:t> é melhor do que estar </a:t>
            </a:r>
            <a:r>
              <a:rPr lang="pt-PT" sz="3600" i="1" dirty="0" smtClean="0">
                <a:solidFill>
                  <a:srgbClr val="002060"/>
                </a:solidFill>
                <a:latin typeface="Corbel" panose="020B0503020204020204" pitchFamily="34" charset="0"/>
              </a:rPr>
              <a:t>perfeito</a:t>
            </a:r>
          </a:p>
          <a:p>
            <a:pPr marL="0" indent="0">
              <a:buNone/>
            </a:pPr>
            <a:endParaRPr lang="pt-PT" sz="4000" dirty="0">
              <a:latin typeface="Corbel" panose="020B0503020204020204" pitchFamily="34" charset="0"/>
            </a:endParaRPr>
          </a:p>
          <a:p>
            <a:pPr marL="0" indent="0">
              <a:buNone/>
            </a:pPr>
            <a:endParaRPr lang="pt-PT" sz="4000" dirty="0">
              <a:latin typeface="Corbel" panose="020B0503020204020204" pitchFamily="34" charset="0"/>
            </a:endParaRPr>
          </a:p>
        </p:txBody>
      </p:sp>
      <p:pic>
        <p:nvPicPr>
          <p:cNvPr id="7" name="Afbeelding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4" descr="https://facebookbrand.com/wp-content/themes/fb-branding/prj-fb-branding/assets/images/fb-ar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5639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smtClean="0">
                <a:solidFill>
                  <a:srgbClr val="002060"/>
                </a:solidFill>
                <a:latin typeface="Verdana" panose="020B0604030504040204" pitchFamily="34" charset="0"/>
              </a:rPr>
              <a:t>O que funciona no Facebook?</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pt-PT" dirty="0" smtClean="0">
                <a:latin typeface="Corbel" panose="020B0503020204020204" pitchFamily="34" charset="0"/>
              </a:rPr>
              <a:t>Torne as suas publicações conversacionais </a:t>
            </a:r>
          </a:p>
          <a:p>
            <a:pPr marL="0" indent="0" algn="ctr">
              <a:buNone/>
            </a:pPr>
            <a:r>
              <a:rPr lang="pt-PT" b="1" dirty="0" smtClean="0">
                <a:latin typeface="Corbel" panose="020B0503020204020204" pitchFamily="34" charset="0"/>
              </a:rPr>
              <a:t>Informais, pessoais e responsivas</a:t>
            </a:r>
          </a:p>
          <a:p>
            <a:pPr marL="0" indent="0" algn="ctr">
              <a:buNone/>
            </a:pPr>
            <a:endParaRPr lang="pt-PT" dirty="0" smtClean="0">
              <a:latin typeface="Corbel" panose="020B0503020204020204" pitchFamily="34" charset="0"/>
            </a:endParaRPr>
          </a:p>
          <a:p>
            <a:pPr marL="0" indent="0" algn="ctr">
              <a:buNone/>
            </a:pPr>
            <a:r>
              <a:rPr lang="pt-PT" dirty="0">
                <a:latin typeface="Corbel" panose="020B0503020204020204" pitchFamily="34" charset="0"/>
              </a:rPr>
              <a:t>Seja autêntico</a:t>
            </a:r>
          </a:p>
          <a:p>
            <a:pPr marL="0" indent="0" algn="ctr">
              <a:buNone/>
            </a:pPr>
            <a:r>
              <a:rPr lang="pt-PT" dirty="0">
                <a:latin typeface="Corbel" panose="020B0503020204020204" pitchFamily="34" charset="0"/>
              </a:rPr>
              <a:t>Seja visual</a:t>
            </a:r>
          </a:p>
          <a:p>
            <a:pPr marL="0" indent="0" algn="ctr">
              <a:buNone/>
            </a:pPr>
            <a:r>
              <a:rPr lang="pt-PT" dirty="0">
                <a:latin typeface="Corbel" panose="020B0503020204020204" pitchFamily="34" charset="0"/>
              </a:rPr>
              <a:t>Seja simples</a:t>
            </a:r>
          </a:p>
          <a:p>
            <a:pPr marL="0" indent="0" algn="ctr">
              <a:buNone/>
            </a:pPr>
            <a:r>
              <a:rPr lang="pt-PT" dirty="0">
                <a:latin typeface="Corbel" panose="020B0503020204020204" pitchFamily="34" charset="0"/>
              </a:rPr>
              <a:t>Seja oportuno</a:t>
            </a:r>
          </a:p>
        </p:txBody>
      </p:sp>
      <p:pic>
        <p:nvPicPr>
          <p:cNvPr id="5" name="Afbeelding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4" descr="https://facebookbrand.com/wp-content/themes/fb-branding/prj-fb-branding/assets/images/fb-ar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1842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pt-PT" sz="4000" b="1" dirty="0">
                <a:solidFill>
                  <a:srgbClr val="002060"/>
                </a:solidFill>
                <a:latin typeface="Verdana" panose="020B0604030504040204" pitchFamily="34" charset="0"/>
              </a:rPr>
              <a:t>Público orgânico versus público pago</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30"/>
          <a:stretch/>
        </p:blipFill>
        <p:spPr bwMode="auto">
          <a:xfrm>
            <a:off x="0" y="1425406"/>
            <a:ext cx="12192000" cy="600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681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pt-PT" sz="4000" dirty="0" smtClean="0">
                <a:latin typeface="Corbel" panose="020B0503020204020204" pitchFamily="34" charset="0"/>
              </a:rPr>
              <a:t>40% são "ouvintes"</a:t>
            </a:r>
          </a:p>
          <a:p>
            <a:pPr marL="0" indent="0">
              <a:buNone/>
            </a:pPr>
            <a:endParaRPr lang="pt-PT" sz="4000" dirty="0">
              <a:latin typeface="Corbel" panose="020B0503020204020204" pitchFamily="34" charset="0"/>
            </a:endParaRPr>
          </a:p>
          <a:p>
            <a:pPr marL="0" indent="0">
              <a:buNone/>
            </a:pPr>
            <a:endParaRPr lang="pt-PT" sz="4000" dirty="0" smtClean="0">
              <a:latin typeface="Corbel" panose="020B0503020204020204" pitchFamily="34" charset="0"/>
            </a:endParaRPr>
          </a:p>
          <a:p>
            <a:pPr marL="0" indent="0">
              <a:buNone/>
            </a:pPr>
            <a:endParaRPr lang="pt-PT" sz="4000" dirty="0">
              <a:latin typeface="Corbel" panose="020B0503020204020204" pitchFamily="34" charset="0"/>
            </a:endParaRPr>
          </a:p>
          <a:p>
            <a:pPr marL="0" indent="0">
              <a:buNone/>
            </a:pPr>
            <a:r>
              <a:rPr lang="pt-PT" b="1" dirty="0" smtClean="0">
                <a:solidFill>
                  <a:srgbClr val="002060"/>
                </a:solidFill>
                <a:latin typeface="Corbel" panose="020B0503020204020204" pitchFamily="34" charset="0"/>
              </a:rPr>
              <a:t>A credibilidade vem com o tempo. Seja honesto e consistente.</a:t>
            </a:r>
            <a:endParaRPr lang="pt-PT" b="1" dirty="0">
              <a:solidFill>
                <a:srgbClr val="002060"/>
              </a:solidFill>
              <a:latin typeface="Corbel" panose="020B0503020204020204" pitchFamily="34" charset="0"/>
            </a:endParaRPr>
          </a:p>
        </p:txBody>
      </p:sp>
      <p:pic>
        <p:nvPicPr>
          <p:cNvPr id="4" name="Afbeelding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8386" y="362333"/>
            <a:ext cx="1880515" cy="187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668164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9044" y="324182"/>
            <a:ext cx="10515600" cy="1325563"/>
          </a:xfrm>
        </p:spPr>
        <p:txBody>
          <a:bodyPr>
            <a:normAutofit/>
          </a:bodyPr>
          <a:lstStyle/>
          <a:p>
            <a:r>
              <a:rPr lang="pt-PT" sz="4000" b="1" dirty="0" smtClean="0">
                <a:solidFill>
                  <a:srgbClr val="002060"/>
                </a:solidFill>
                <a:latin typeface="Verdana" panose="020B0604030504040204" pitchFamily="34" charset="0"/>
              </a:rPr>
              <a:t>O que funciona no </a:t>
            </a:r>
            <a:r>
              <a:rPr lang="pt-PT" sz="4000" b="1" dirty="0" err="1" smtClean="0">
                <a:solidFill>
                  <a:srgbClr val="002060"/>
                </a:solidFill>
                <a:latin typeface="Verdana" panose="020B0604030504040204" pitchFamily="34" charset="0"/>
              </a:rPr>
              <a:t>Twitter</a:t>
            </a:r>
            <a:r>
              <a:rPr lang="pt-PT" sz="4000" b="1" dirty="0" smtClean="0">
                <a:solidFill>
                  <a:srgbClr val="002060"/>
                </a:solidFill>
                <a:latin typeface="Verdana" panose="020B0604030504040204" pitchFamily="34" charset="0"/>
              </a:rPr>
              <a:t>?</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6731" y="525403"/>
            <a:ext cx="3491617" cy="47016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Afbeelding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3" name="Tijdelijke aanduiding voor inhoud 2"/>
          <p:cNvSpPr>
            <a:spLocks noGrp="1"/>
          </p:cNvSpPr>
          <p:nvPr>
            <p:ph idx="1"/>
          </p:nvPr>
        </p:nvSpPr>
        <p:spPr>
          <a:xfrm>
            <a:off x="606188" y="2245994"/>
            <a:ext cx="10515600" cy="4351338"/>
          </a:xfrm>
        </p:spPr>
        <p:txBody>
          <a:bodyPr/>
          <a:lstStyle/>
          <a:p>
            <a:r>
              <a:rPr lang="pt-PT" dirty="0" smtClean="0">
                <a:latin typeface="Corbel" panose="020B0503020204020204" pitchFamily="34" charset="0"/>
              </a:rPr>
              <a:t>Conteúdo factual. Linguagem pessoal</a:t>
            </a:r>
          </a:p>
          <a:p>
            <a:r>
              <a:rPr lang="pt-PT" dirty="0" smtClean="0">
                <a:latin typeface="Corbel" panose="020B0503020204020204" pitchFamily="34" charset="0"/>
              </a:rPr>
              <a:t>Pense no que interessa ao seu público</a:t>
            </a:r>
          </a:p>
          <a:p>
            <a:r>
              <a:rPr lang="pt-PT" dirty="0" smtClean="0">
                <a:latin typeface="Corbel" panose="020B0503020204020204" pitchFamily="34" charset="0"/>
              </a:rPr>
              <a:t>Conteúdo diário</a:t>
            </a:r>
          </a:p>
          <a:p>
            <a:r>
              <a:rPr lang="pt-PT" dirty="0" smtClean="0">
                <a:latin typeface="Corbel" panose="020B0503020204020204" pitchFamily="34" charset="0"/>
              </a:rPr>
              <a:t>Dica: ofereça sessões de perguntas e respostas</a:t>
            </a:r>
          </a:p>
          <a:p>
            <a:r>
              <a:rPr lang="pt-PT" dirty="0" smtClean="0">
                <a:latin typeface="Corbel" panose="020B0503020204020204" pitchFamily="34" charset="0"/>
              </a:rPr>
              <a:t>Não espere, esteja em cima do acontecimento</a:t>
            </a:r>
          </a:p>
          <a:p>
            <a:pPr marL="0" indent="0">
              <a:buNone/>
            </a:pPr>
            <a:endParaRPr lang="pt-PT" dirty="0" smtClean="0">
              <a:latin typeface="Corbel" panose="020B0503020204020204" pitchFamily="34" charset="0"/>
            </a:endParaRPr>
          </a:p>
          <a:p>
            <a:pPr marL="0" indent="0">
              <a:buNone/>
            </a:pPr>
            <a:r>
              <a:rPr lang="pt-PT" dirty="0" smtClean="0">
                <a:solidFill>
                  <a:srgbClr val="002060"/>
                </a:solidFill>
                <a:latin typeface="Corbel" panose="020B0503020204020204" pitchFamily="34" charset="0"/>
              </a:rPr>
              <a:t>Pense no público-alvo e nos momentos-alvo</a:t>
            </a:r>
          </a:p>
          <a:p>
            <a:endParaRPr lang="pt-PT" dirty="0" smtClean="0">
              <a:latin typeface="Corbel" panose="020B0503020204020204" pitchFamily="34" charset="0"/>
            </a:endParaRPr>
          </a:p>
          <a:p>
            <a:pPr marL="0" indent="0">
              <a:buNone/>
            </a:pPr>
            <a:endParaRPr lang="pt-PT" dirty="0">
              <a:latin typeface="Corbel" panose="020B0503020204020204" pitchFamily="34" charset="0"/>
            </a:endParaRPr>
          </a:p>
        </p:txBody>
      </p:sp>
    </p:spTree>
    <p:extLst>
      <p:ext uri="{BB962C8B-B14F-4D97-AF65-F5344CB8AC3E}">
        <p14:creationId xmlns:p14="http://schemas.microsoft.com/office/powerpoint/2010/main" val="20043145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pt-PT" sz="4000" b="1" smtClean="0">
                <a:solidFill>
                  <a:srgbClr val="002060"/>
                </a:solidFill>
                <a:latin typeface="Verdana" panose="020B0604030504040204" pitchFamily="34" charset="0"/>
              </a:rPr>
              <a:t>Pausa para chá</a:t>
            </a:r>
            <a:endParaRPr lang="pt-PT" sz="400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pt-PT" sz="2800" smtClean="0">
                <a:latin typeface="Corbel" panose="020B0503020204020204" pitchFamily="34" charset="0"/>
              </a:rPr>
              <a:t>15.30 – 15.45</a:t>
            </a:r>
            <a:endParaRPr lang="pt-PT" sz="280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0413689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a:solidFill>
                  <a:srgbClr val="002060"/>
                </a:solidFill>
                <a:latin typeface="Verdana" panose="020B0604030504040204" pitchFamily="34" charset="0"/>
              </a:rPr>
              <a:t>Está no caminho certo?</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1837" y="1413985"/>
            <a:ext cx="8039103" cy="4829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Afbeelding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329164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dirty="0" smtClean="0">
                <a:solidFill>
                  <a:srgbClr val="002060"/>
                </a:solidFill>
                <a:latin typeface="Verdana" panose="020B0604030504040204" pitchFamily="34" charset="0"/>
              </a:rPr>
              <a:t>Discurso de ódio: o que fazer?</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396" y="2374910"/>
            <a:ext cx="1188826" cy="118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1723" y="2454047"/>
            <a:ext cx="1459919" cy="10279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facebookbrand.com/wp-content/themes/fb-branding/prj-fb-branding/assets/images/fb-ar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5976" y="2374910"/>
            <a:ext cx="1186206" cy="1186206"/>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6"/>
          <p:cNvSpPr>
            <a:spLocks noGrp="1"/>
          </p:cNvSpPr>
          <p:nvPr>
            <p:ph idx="1"/>
          </p:nvPr>
        </p:nvSpPr>
        <p:spPr/>
        <p:txBody>
          <a:bodyPr/>
          <a:lstStyle/>
          <a:p>
            <a:r>
              <a:rPr lang="pt-PT" dirty="0" smtClean="0">
                <a:latin typeface="Corbel" panose="020B0503020204020204" pitchFamily="34" charset="0"/>
              </a:rPr>
              <a:t>Responder</a:t>
            </a:r>
          </a:p>
          <a:p>
            <a:r>
              <a:rPr lang="pt-PT" dirty="0" smtClean="0">
                <a:latin typeface="Corbel" panose="020B0503020204020204" pitchFamily="34" charset="0"/>
              </a:rPr>
              <a:t>Reportar</a:t>
            </a:r>
          </a:p>
          <a:p>
            <a:r>
              <a:rPr lang="pt-PT" dirty="0" smtClean="0">
                <a:latin typeface="Corbel" panose="020B0503020204020204" pitchFamily="34" charset="0"/>
              </a:rPr>
              <a:t>Ignorar</a:t>
            </a:r>
          </a:p>
          <a:p>
            <a:r>
              <a:rPr lang="pt-PT" dirty="0" smtClean="0">
                <a:latin typeface="Corbel" panose="020B0503020204020204" pitchFamily="34" charset="0"/>
              </a:rPr>
              <a:t>Ocultar</a:t>
            </a:r>
          </a:p>
          <a:p>
            <a:r>
              <a:rPr lang="pt-PT" dirty="0" smtClean="0">
                <a:latin typeface="Corbel" panose="020B0503020204020204" pitchFamily="34" charset="0"/>
              </a:rPr>
              <a:t>Bloquear, apagar</a:t>
            </a:r>
            <a:endParaRPr lang="pt-PT" dirty="0">
              <a:latin typeface="Corbel" panose="020B0503020204020204" pitchFamily="34" charset="0"/>
            </a:endParaRPr>
          </a:p>
        </p:txBody>
      </p:sp>
      <p:pic>
        <p:nvPicPr>
          <p:cNvPr id="8" name="Afbeelding 7"/>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05593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1702629"/>
            <a:ext cx="6299579" cy="1325563"/>
          </a:xfrm>
        </p:spPr>
        <p:txBody>
          <a:bodyPr>
            <a:normAutofit fontScale="90000"/>
          </a:bodyPr>
          <a:lstStyle/>
          <a:p>
            <a:r>
              <a:rPr lang="pt-PT" sz="4000" b="1" dirty="0">
                <a:solidFill>
                  <a:srgbClr val="002060"/>
                </a:solidFill>
                <a:latin typeface="Verdana" panose="020B0604030504040204" pitchFamily="34" charset="0"/>
              </a:rPr>
              <a:t>Pacote de informações da </a:t>
            </a:r>
            <a:r>
              <a:rPr lang="pt-PT" sz="4000" b="1" dirty="0" smtClean="0">
                <a:solidFill>
                  <a:srgbClr val="002060"/>
                </a:solidFill>
                <a:latin typeface="Verdana" panose="020B0604030504040204" pitchFamily="34" charset="0"/>
              </a:rPr>
              <a:t>contranarrativa</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838200" y="3163129"/>
            <a:ext cx="6136758" cy="2623522"/>
          </a:xfrm>
        </p:spPr>
        <p:txBody>
          <a:bodyPr>
            <a:normAutofit/>
          </a:bodyPr>
          <a:lstStyle/>
          <a:p>
            <a:pPr marL="0" indent="0">
              <a:buNone/>
            </a:pPr>
            <a:r>
              <a:rPr lang="pt-PT" dirty="0" smtClean="0">
                <a:latin typeface="Corbel" panose="020B0503020204020204" pitchFamily="34" charset="0"/>
              </a:rPr>
              <a:t>Iniciativa de Coragem Civil Online OCCI </a:t>
            </a:r>
          </a:p>
          <a:p>
            <a:pPr marL="0" indent="0">
              <a:buNone/>
            </a:pPr>
            <a:r>
              <a:rPr lang="pt-PT" dirty="0" smtClean="0">
                <a:latin typeface="Corbel" panose="020B0503020204020204" pitchFamily="34" charset="0"/>
              </a:rPr>
              <a:t>EN, DE, FR</a:t>
            </a:r>
            <a:endParaRPr lang="pt-PT" sz="1400" u="sng" dirty="0" smtClean="0">
              <a:latin typeface="Corbel" panose="020B0503020204020204" pitchFamily="34" charset="0"/>
            </a:endParaRPr>
          </a:p>
        </p:txBody>
      </p:sp>
      <p:pic>
        <p:nvPicPr>
          <p:cNvPr id="1026" name="Picture 2" descr="http://www.netz-gegen-nazis.de/files/titelbild-infopaket-isd-g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4981" y="341194"/>
            <a:ext cx="4256016" cy="6022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921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bs.twimg.com/media/ClJ81HtWQAAafl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8945" y="791570"/>
            <a:ext cx="6925154" cy="4899547"/>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4"/>
          <p:cNvSpPr>
            <a:spLocks noGrp="1"/>
          </p:cNvSpPr>
          <p:nvPr>
            <p:ph idx="1"/>
          </p:nvPr>
        </p:nvSpPr>
        <p:spPr>
          <a:xfrm>
            <a:off x="551591" y="911208"/>
            <a:ext cx="4347955" cy="4711669"/>
          </a:xfrm>
          <a:solidFill>
            <a:schemeClr val="bg1"/>
          </a:solidFill>
        </p:spPr>
        <p:txBody>
          <a:bodyPr>
            <a:noAutofit/>
          </a:bodyPr>
          <a:lstStyle/>
          <a:p>
            <a:pPr marL="0" indent="0">
              <a:buNone/>
            </a:pPr>
            <a:r>
              <a:rPr dirty="0"/>
              <a:t/>
            </a:r>
            <a:br>
              <a:rPr dirty="0"/>
            </a:br>
            <a:r>
              <a:rPr lang="pt-PT" dirty="0" smtClean="0"/>
              <a:t>Índice</a:t>
            </a:r>
          </a:p>
          <a:p>
            <a:pPr>
              <a:buFont typeface="Wingdings" panose="05000000000000000000" pitchFamily="2" charset="2"/>
              <a:buChar char="§"/>
            </a:pPr>
            <a:r>
              <a:rPr lang="pt-PT" dirty="0" smtClean="0">
                <a:latin typeface="Corbel" panose="020B0503020204020204" pitchFamily="34" charset="0"/>
              </a:rPr>
              <a:t>Planear uma campanha</a:t>
            </a:r>
            <a:endParaRPr lang="pt-PT" dirty="0">
              <a:latin typeface="Corbel" panose="020B0503020204020204" pitchFamily="34" charset="0"/>
            </a:endParaRPr>
          </a:p>
          <a:p>
            <a:pPr>
              <a:buFont typeface="Wingdings" panose="05000000000000000000" pitchFamily="2" charset="2"/>
              <a:buChar char="§"/>
            </a:pPr>
            <a:r>
              <a:rPr lang="pt-PT" dirty="0">
                <a:latin typeface="Corbel" panose="020B0503020204020204" pitchFamily="34" charset="0"/>
              </a:rPr>
              <a:t>Criar conteúdos</a:t>
            </a:r>
          </a:p>
          <a:p>
            <a:pPr>
              <a:buFont typeface="Wingdings" panose="05000000000000000000" pitchFamily="2" charset="2"/>
              <a:buChar char="§"/>
            </a:pPr>
            <a:r>
              <a:rPr lang="pt-PT" dirty="0">
                <a:latin typeface="Corbel" panose="020B0503020204020204" pitchFamily="34" charset="0"/>
              </a:rPr>
              <a:t>Gerir uma </a:t>
            </a:r>
            <a:r>
              <a:rPr lang="pt-PT" dirty="0" smtClean="0">
                <a:latin typeface="Corbel" panose="020B0503020204020204" pitchFamily="34" charset="0"/>
              </a:rPr>
              <a:t>campanha </a:t>
            </a:r>
            <a:endParaRPr lang="pt-PT" dirty="0">
              <a:latin typeface="Corbel" panose="020B0503020204020204" pitchFamily="34" charset="0"/>
            </a:endParaRPr>
          </a:p>
          <a:p>
            <a:pPr>
              <a:buFont typeface="Wingdings" panose="05000000000000000000" pitchFamily="2" charset="2"/>
              <a:buChar char="§"/>
            </a:pPr>
            <a:r>
              <a:rPr lang="pt-PT" dirty="0">
                <a:latin typeface="Corbel" panose="020B0503020204020204" pitchFamily="34" charset="0"/>
              </a:rPr>
              <a:t>Publicidade </a:t>
            </a:r>
            <a:r>
              <a:rPr lang="pt-PT" dirty="0" smtClean="0">
                <a:latin typeface="Corbel" panose="020B0503020204020204" pitchFamily="34" charset="0"/>
              </a:rPr>
              <a:t>online</a:t>
            </a:r>
            <a:endParaRPr lang="pt-PT" dirty="0">
              <a:latin typeface="Corbel" panose="020B0503020204020204" pitchFamily="34" charset="0"/>
            </a:endParaRPr>
          </a:p>
          <a:p>
            <a:pPr>
              <a:buFont typeface="Wingdings" panose="05000000000000000000" pitchFamily="2" charset="2"/>
              <a:buChar char="§"/>
            </a:pPr>
            <a:r>
              <a:rPr lang="pt-PT" dirty="0">
                <a:latin typeface="Corbel" panose="020B0503020204020204" pitchFamily="34" charset="0"/>
              </a:rPr>
              <a:t>Envolver públicos-alvo</a:t>
            </a:r>
          </a:p>
          <a:p>
            <a:pPr>
              <a:buFont typeface="Wingdings" panose="05000000000000000000" pitchFamily="2" charset="2"/>
              <a:buChar char="§"/>
            </a:pPr>
            <a:r>
              <a:rPr lang="pt-PT" dirty="0">
                <a:latin typeface="Corbel" panose="020B0503020204020204" pitchFamily="34" charset="0"/>
              </a:rPr>
              <a:t>Avaliar campanhas</a:t>
            </a:r>
          </a:p>
          <a:p>
            <a:pPr>
              <a:buFont typeface="Wingdings" panose="05000000000000000000" pitchFamily="2" charset="2"/>
              <a:buChar char="§"/>
            </a:pPr>
            <a:r>
              <a:rPr lang="pt-PT" dirty="0">
                <a:latin typeface="Corbel" panose="020B0503020204020204" pitchFamily="34" charset="0"/>
              </a:rPr>
              <a:t>Caixa de </a:t>
            </a:r>
            <a:r>
              <a:rPr lang="pt-PT" dirty="0" smtClean="0">
                <a:latin typeface="Corbel" panose="020B0503020204020204" pitchFamily="34" charset="0"/>
              </a:rPr>
              <a:t>ferramentas </a:t>
            </a:r>
            <a:r>
              <a:rPr lang="pt-PT" dirty="0">
                <a:latin typeface="Corbel" panose="020B0503020204020204" pitchFamily="34" charset="0"/>
              </a:rPr>
              <a:t>e </a:t>
            </a:r>
            <a:r>
              <a:rPr lang="pt-PT" dirty="0" smtClean="0">
                <a:latin typeface="Corbel" panose="020B0503020204020204" pitchFamily="34" charset="0"/>
              </a:rPr>
              <a:t>recursos</a:t>
            </a:r>
            <a:endParaRPr lang="pt-PT" dirty="0">
              <a:latin typeface="Corbel" panose="020B0503020204020204" pitchFamily="34" charset="0"/>
            </a:endParaRPr>
          </a:p>
          <a:p>
            <a:pPr marL="0" indent="0">
              <a:buNone/>
            </a:pPr>
            <a:endParaRPr lang="pt-PT" dirty="0" smtClean="0">
              <a:latin typeface="Corbel" panose="020B0503020204020204" pitchFamily="34" charset="0"/>
            </a:endParaRPr>
          </a:p>
          <a:p>
            <a:pPr marL="0" indent="0">
              <a:buNone/>
            </a:pPr>
            <a:endParaRPr lang="pt-PT" dirty="0" smtClean="0">
              <a:latin typeface="Corbel" panose="020B0503020204020204" pitchFamily="34" charset="0"/>
            </a:endParaRPr>
          </a:p>
          <a:p>
            <a:pPr marL="0" indent="0">
              <a:buNone/>
            </a:pPr>
            <a:endParaRPr lang="pt-PT" dirty="0">
              <a:latin typeface="Corbel" panose="020B0503020204020204" pitchFamily="34" charset="0"/>
            </a:endParaRPr>
          </a:p>
          <a:p>
            <a:pPr marL="0" indent="0">
              <a:buNone/>
            </a:pPr>
            <a:endParaRPr lang="pt-PT" dirty="0" smtClean="0">
              <a:latin typeface="Corbel" panose="020B0503020204020204" pitchFamily="34" charset="0"/>
            </a:endParaRPr>
          </a:p>
          <a:p>
            <a:pPr marL="0" indent="0">
              <a:buNone/>
            </a:pPr>
            <a:endParaRPr lang="pt-PT" dirty="0">
              <a:latin typeface="Corbel" panose="020B0503020204020204" pitchFamily="34" charset="0"/>
            </a:endParaRPr>
          </a:p>
          <a:p>
            <a:pPr marL="0" indent="0">
              <a:buNone/>
            </a:pPr>
            <a:endParaRPr lang="pt-PT" dirty="0" smtClean="0">
              <a:latin typeface="Corbel" panose="020B0503020204020204" pitchFamily="34" charset="0"/>
            </a:endParaRPr>
          </a:p>
          <a:p>
            <a:pPr marL="0" indent="0">
              <a:buNone/>
            </a:pPr>
            <a:endParaRPr lang="pt-PT" dirty="0">
              <a:latin typeface="Corbel" panose="020B0503020204020204" pitchFamily="34" charset="0"/>
            </a:endParaRPr>
          </a:p>
          <a:p>
            <a:pPr marL="0" indent="0">
              <a:buNone/>
            </a:pPr>
            <a:endParaRPr lang="pt-PT" dirty="0" smtClean="0">
              <a:latin typeface="Corbel" panose="020B0503020204020204" pitchFamily="34" charset="0"/>
            </a:endParaRPr>
          </a:p>
          <a:p>
            <a:pPr marL="0" indent="0">
              <a:buNone/>
            </a:pPr>
            <a:endParaRPr lang="pt-PT" dirty="0">
              <a:latin typeface="Corbel" panose="020B0503020204020204" pitchFamily="34" charset="0"/>
            </a:endParaRPr>
          </a:p>
        </p:txBody>
      </p:sp>
      <p:sp>
        <p:nvSpPr>
          <p:cNvPr id="6" name="Tekstvak 5"/>
          <p:cNvSpPr txBox="1"/>
          <p:nvPr/>
        </p:nvSpPr>
        <p:spPr>
          <a:xfrm>
            <a:off x="563525" y="6159424"/>
            <a:ext cx="8633637" cy="523220"/>
          </a:xfrm>
          <a:prstGeom prst="rect">
            <a:avLst/>
          </a:prstGeom>
          <a:noFill/>
        </p:spPr>
        <p:txBody>
          <a:bodyPr wrap="square" rtlCol="0">
            <a:spAutoFit/>
          </a:bodyPr>
          <a:lstStyle/>
          <a:p>
            <a:r>
              <a:rPr lang="pt-PT" sz="1400" dirty="0"/>
              <a:t>Instituto </a:t>
            </a:r>
            <a:r>
              <a:rPr lang="pt-PT" sz="1400" dirty="0" smtClean="0"/>
              <a:t>para o </a:t>
            </a:r>
            <a:r>
              <a:rPr lang="pt-PT" sz="1400" dirty="0"/>
              <a:t>Diálogo </a:t>
            </a:r>
            <a:r>
              <a:rPr lang="pt-PT" sz="1400" dirty="0" smtClean="0"/>
              <a:t>Estratégico, </a:t>
            </a:r>
            <a:r>
              <a:rPr lang="pt-PT" sz="1400" dirty="0"/>
              <a:t>ISD, 2016 </a:t>
            </a:r>
            <a:endParaRPr lang="pt-PT" sz="1400" dirty="0" smtClean="0"/>
          </a:p>
          <a:p>
            <a:r>
              <a:rPr lang="pt-PT" sz="1400" dirty="0" smtClean="0"/>
              <a:t>http://www.strategicdialogue.org/wp-content/uploads/2016/06/Counter-narrative-Handbook_1.pdf</a:t>
            </a:r>
          </a:p>
        </p:txBody>
      </p:sp>
    </p:spTree>
    <p:extLst>
      <p:ext uri="{BB962C8B-B14F-4D97-AF65-F5344CB8AC3E}">
        <p14:creationId xmlns:p14="http://schemas.microsoft.com/office/powerpoint/2010/main" val="13073044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7190" y="312254"/>
            <a:ext cx="9056842" cy="6187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455184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912" y="8600"/>
            <a:ext cx="9895127" cy="690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9996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pt-PT" sz="4000" b="1" dirty="0" smtClean="0">
                <a:solidFill>
                  <a:srgbClr val="002060"/>
                </a:solidFill>
                <a:latin typeface="Verdana" panose="020B0604030504040204" pitchFamily="34" charset="0"/>
              </a:rPr>
              <a:t>Exercício</a:t>
            </a:r>
            <a:endParaRPr lang="pt-PT"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Autofit/>
          </a:bodyPr>
          <a:lstStyle/>
          <a:p>
            <a:pPr marL="0" indent="0" algn="ctr">
              <a:buNone/>
            </a:pPr>
            <a:r>
              <a:rPr lang="pt-PT" dirty="0" smtClean="0">
                <a:latin typeface="Corbel" panose="020B0503020204020204" pitchFamily="34" charset="0"/>
              </a:rPr>
              <a:t>Em pequenos grupos (3 a 4 pessoas)</a:t>
            </a:r>
          </a:p>
          <a:p>
            <a:pPr marL="0" indent="0" algn="ctr">
              <a:buNone/>
            </a:pPr>
            <a:r>
              <a:rPr lang="pt-PT" b="1" dirty="0" smtClean="0">
                <a:latin typeface="Corbel" panose="020B0503020204020204" pitchFamily="34" charset="0"/>
              </a:rPr>
              <a:t>Procure uma ou mais das ferramentas apresentadas, tutoriais, manuais</a:t>
            </a:r>
          </a:p>
          <a:p>
            <a:pPr marL="0" indent="0" algn="ctr">
              <a:buNone/>
            </a:pPr>
            <a:r>
              <a:rPr lang="pt-PT" b="1" dirty="0" smtClean="0">
                <a:latin typeface="Corbel" panose="020B0503020204020204" pitchFamily="34" charset="0"/>
              </a:rPr>
              <a:t>Procure o material</a:t>
            </a:r>
          </a:p>
          <a:p>
            <a:pPr marL="0" indent="0" algn="ctr">
              <a:buNone/>
            </a:pPr>
            <a:r>
              <a:rPr lang="pt-PT" b="1" dirty="0" smtClean="0">
                <a:latin typeface="Corbel" panose="020B0503020204020204" pitchFamily="34" charset="0"/>
              </a:rPr>
              <a:t>Discuta a aplicabilidade para a sua campanha</a:t>
            </a:r>
          </a:p>
          <a:p>
            <a:pPr marL="0" indent="0" algn="ctr">
              <a:buNone/>
            </a:pPr>
            <a:r>
              <a:rPr lang="pt-PT" b="1" dirty="0" smtClean="0">
                <a:latin typeface="Corbel" panose="020B0503020204020204" pitchFamily="34" charset="0"/>
              </a:rPr>
              <a:t>Se houver tempo, discuta os resultados em plenário</a:t>
            </a:r>
          </a:p>
          <a:p>
            <a:pPr marL="0" indent="0" algn="ctr">
              <a:buNone/>
            </a:pPr>
            <a:r>
              <a:rPr lang="pt-PT" dirty="0" smtClean="0">
                <a:latin typeface="Corbel" panose="020B0503020204020204" pitchFamily="34" charset="0"/>
              </a:rPr>
              <a:t>15 minutos</a:t>
            </a:r>
            <a:endParaRPr lang="pt-PT"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451362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smtClean="0">
                <a:solidFill>
                  <a:srgbClr val="002060"/>
                </a:solidFill>
                <a:latin typeface="Verdana" panose="020B0604030504040204" pitchFamily="34" charset="0"/>
              </a:rPr>
              <a:t>Ferramentas, tutoriais e manuais</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62986"/>
            <a:ext cx="10515600" cy="5034346"/>
          </a:xfrm>
        </p:spPr>
        <p:txBody>
          <a:bodyPr>
            <a:normAutofit fontScale="85000" lnSpcReduction="20000"/>
          </a:bodyPr>
          <a:lstStyle/>
          <a:p>
            <a:pPr marL="0" indent="0">
              <a:buNone/>
            </a:pPr>
            <a:r>
              <a:rPr lang="pt-PT" sz="1600" b="1" dirty="0">
                <a:latin typeface="Corbel" panose="020B0503020204020204" pitchFamily="34" charset="0"/>
              </a:rPr>
              <a:t>Pacote de informação de contranarrativa</a:t>
            </a:r>
          </a:p>
          <a:p>
            <a:pPr marL="0" indent="0">
              <a:buNone/>
            </a:pPr>
            <a:r>
              <a:rPr lang="pt-PT" sz="1600" dirty="0" smtClean="0">
                <a:latin typeface="Corbel" panose="020B0503020204020204" pitchFamily="34" charset="0"/>
                <a:hlinkClick r:id="rId3"/>
              </a:rPr>
              <a:t>http://www.strategicdialogue.org/wp-content/uploads/2016/06/OCCI-Counterspeech-Information-Pack-English.pdf</a:t>
            </a:r>
            <a:endParaRPr lang="pt-PT" sz="1600" dirty="0">
              <a:latin typeface="Corbel" panose="020B0503020204020204" pitchFamily="34" charset="0"/>
            </a:endParaRPr>
          </a:p>
          <a:p>
            <a:pPr marL="0" indent="0">
              <a:buNone/>
            </a:pPr>
            <a:r>
              <a:rPr lang="pt-PT" sz="1600" b="1" dirty="0">
                <a:latin typeface="Corbel" panose="020B0503020204020204" pitchFamily="34" charset="0"/>
              </a:rPr>
              <a:t>Manual de contranarrativas</a:t>
            </a:r>
          </a:p>
          <a:p>
            <a:pPr marL="0" indent="0">
              <a:buNone/>
            </a:pPr>
            <a:r>
              <a:rPr lang="pt-PT" sz="1600" dirty="0" smtClean="0">
                <a:latin typeface="Corbel" panose="020B0503020204020204" pitchFamily="34" charset="0"/>
                <a:hlinkClick r:id="rId4"/>
              </a:rPr>
              <a:t>http://www.strategicdialogue.org/wp-content/uploads/2016/06/Counter-narrative-Handbook_1.pdf</a:t>
            </a:r>
            <a:endParaRPr lang="pt-PT" sz="1600" dirty="0">
              <a:latin typeface="Corbel" panose="020B0503020204020204" pitchFamily="34" charset="0"/>
            </a:endParaRPr>
          </a:p>
          <a:p>
            <a:pPr marL="0" indent="0">
              <a:buNone/>
            </a:pPr>
            <a:r>
              <a:rPr lang="pt-PT" sz="1600" dirty="0" err="1" smtClean="0">
                <a:latin typeface="Corbel" panose="020B0503020204020204" pitchFamily="34" charset="0"/>
                <a:hlinkClick r:id="rId5"/>
              </a:rPr>
              <a:t>www.counternarratives.org</a:t>
            </a:r>
            <a:endParaRPr lang="pt-PT" sz="1600" dirty="0" smtClean="0">
              <a:latin typeface="Corbel" panose="020B0503020204020204" pitchFamily="34" charset="0"/>
            </a:endParaRPr>
          </a:p>
          <a:p>
            <a:pPr marL="0" indent="0">
              <a:buNone/>
            </a:pPr>
            <a:r>
              <a:rPr lang="pt-PT" sz="1600" u="sng" dirty="0">
                <a:hlinkClick r:id="rId3"/>
              </a:rPr>
              <a:t>http://www.strategicdialogue.org/wp-content/uploads/2016/06/OCCI-Counterspeech-Information-Pack-English.pdf</a:t>
            </a:r>
            <a:r>
              <a:rPr lang="pt-PT" dirty="0" smtClean="0"/>
              <a:t> </a:t>
            </a:r>
            <a:r>
              <a:rPr lang="pt-PT" sz="1600" b="1" dirty="0" smtClean="0">
                <a:latin typeface="Corbel" panose="020B0503020204020204" pitchFamily="34" charset="0"/>
              </a:rPr>
              <a:t>(10 pager) </a:t>
            </a:r>
          </a:p>
          <a:p>
            <a:pPr marL="0" indent="0">
              <a:buNone/>
            </a:pPr>
            <a:r>
              <a:rPr lang="pt-PT" sz="1600" b="1" dirty="0" smtClean="0">
                <a:latin typeface="Corbel" panose="020B0503020204020204" pitchFamily="34" charset="0"/>
              </a:rPr>
              <a:t>Manual de campanhas no </a:t>
            </a:r>
            <a:r>
              <a:rPr lang="pt-PT" sz="1600" b="1" dirty="0" err="1" smtClean="0">
                <a:latin typeface="Corbel" panose="020B0503020204020204" pitchFamily="34" charset="0"/>
              </a:rPr>
              <a:t>Twitter</a:t>
            </a:r>
            <a:endParaRPr lang="pt-PT" sz="1600" b="1" dirty="0" smtClean="0">
              <a:latin typeface="Corbel" panose="020B0503020204020204" pitchFamily="34" charset="0"/>
            </a:endParaRPr>
          </a:p>
          <a:p>
            <a:pPr marL="0" indent="0">
              <a:buNone/>
            </a:pPr>
            <a:r>
              <a:rPr lang="pt-PT" sz="1600" dirty="0" smtClean="0">
                <a:latin typeface="Corbel" panose="020B0503020204020204" pitchFamily="34" charset="0"/>
                <a:hlinkClick r:id="rId6"/>
              </a:rPr>
              <a:t>http://esmeefairbairn.org.uk/</a:t>
            </a:r>
            <a:endParaRPr lang="pt-PT" sz="1600" dirty="0">
              <a:latin typeface="Corbel" panose="020B0503020204020204" pitchFamily="34" charset="0"/>
            </a:endParaRPr>
          </a:p>
          <a:p>
            <a:pPr marL="0" indent="0">
              <a:buNone/>
            </a:pPr>
            <a:r>
              <a:rPr lang="pt-PT" sz="1600" b="1" dirty="0" smtClean="0">
                <a:latin typeface="Corbel" panose="020B0503020204020204" pitchFamily="34" charset="0"/>
              </a:rPr>
              <a:t>Página do </a:t>
            </a:r>
            <a:r>
              <a:rPr lang="pt-PT" sz="1600" b="1" dirty="0" err="1" smtClean="0">
                <a:latin typeface="Corbel" panose="020B0503020204020204" pitchFamily="34" charset="0"/>
              </a:rPr>
              <a:t>Facebook</a:t>
            </a:r>
            <a:r>
              <a:rPr lang="pt-PT" sz="1600" b="1" dirty="0" smtClean="0">
                <a:latin typeface="Corbel" panose="020B0503020204020204" pitchFamily="34" charset="0"/>
              </a:rPr>
              <a:t> para pequenas </a:t>
            </a:r>
            <a:r>
              <a:rPr lang="pt-PT" sz="1600" b="1" dirty="0">
                <a:latin typeface="Corbel" panose="020B0503020204020204" pitchFamily="34" charset="0"/>
              </a:rPr>
              <a:t>e</a:t>
            </a:r>
            <a:r>
              <a:rPr lang="pt-PT" sz="1600" b="1" dirty="0" smtClean="0">
                <a:latin typeface="Corbel" panose="020B0503020204020204" pitchFamily="34" charset="0"/>
              </a:rPr>
              <a:t>mpresas</a:t>
            </a:r>
            <a:endParaRPr lang="pt-PT" sz="1600" dirty="0">
              <a:latin typeface="Corbel" panose="020B0503020204020204" pitchFamily="34" charset="0"/>
            </a:endParaRPr>
          </a:p>
          <a:p>
            <a:pPr marL="0" indent="0">
              <a:buNone/>
            </a:pPr>
            <a:r>
              <a:rPr lang="pt-PT" dirty="0" smtClean="0"/>
              <a:t> </a:t>
            </a:r>
            <a:r>
              <a:rPr lang="pt-PT" sz="1600" dirty="0" smtClean="0">
                <a:latin typeface="Corbel" panose="020B0503020204020204" pitchFamily="34" charset="0"/>
                <a:hlinkClick r:id="rId7"/>
              </a:rPr>
              <a:t>https://www.facebook.com/blueprint?attachment_canonical_url=https%3A%2F%2Fwww.facebook.com%2Fblueprint</a:t>
            </a:r>
            <a:endParaRPr lang="pt-PT" sz="1600" dirty="0">
              <a:latin typeface="Corbel" panose="020B0503020204020204" pitchFamily="34" charset="0"/>
            </a:endParaRPr>
          </a:p>
          <a:p>
            <a:pPr marL="0" indent="0">
              <a:buNone/>
            </a:pPr>
            <a:r>
              <a:rPr lang="pt-PT" sz="1600" b="1" dirty="0">
                <a:latin typeface="Corbel" panose="020B0503020204020204" pitchFamily="34" charset="0"/>
              </a:rPr>
              <a:t> </a:t>
            </a:r>
            <a:r>
              <a:rPr lang="pt-PT" sz="1600" b="1" dirty="0" smtClean="0">
                <a:latin typeface="Corbel" panose="020B0503020204020204" pitchFamily="34" charset="0"/>
              </a:rPr>
              <a:t>Anúncios </a:t>
            </a:r>
            <a:r>
              <a:rPr lang="pt-PT" sz="1600" b="1" dirty="0">
                <a:latin typeface="Corbel" panose="020B0503020204020204" pitchFamily="34" charset="0"/>
              </a:rPr>
              <a:t>do </a:t>
            </a:r>
            <a:r>
              <a:rPr lang="pt-PT" sz="1600" b="1" dirty="0" err="1">
                <a:latin typeface="Corbel" panose="020B0503020204020204" pitchFamily="34" charset="0"/>
              </a:rPr>
              <a:t>Facebook</a:t>
            </a:r>
            <a:r>
              <a:rPr lang="pt-PT" sz="1600" b="1" dirty="0">
                <a:latin typeface="Corbel" panose="020B0503020204020204" pitchFamily="34" charset="0"/>
              </a:rPr>
              <a:t> para </a:t>
            </a:r>
            <a:r>
              <a:rPr lang="pt-PT" sz="1600" b="1" dirty="0" smtClean="0">
                <a:latin typeface="Corbel" panose="020B0503020204020204" pitchFamily="34" charset="0"/>
              </a:rPr>
              <a:t>organizações sem </a:t>
            </a:r>
            <a:r>
              <a:rPr lang="pt-PT" sz="1600" b="1" dirty="0">
                <a:latin typeface="Corbel" panose="020B0503020204020204" pitchFamily="34" charset="0"/>
              </a:rPr>
              <a:t>fins lucrativos</a:t>
            </a:r>
          </a:p>
          <a:p>
            <a:pPr marL="0" indent="0">
              <a:buNone/>
            </a:pPr>
            <a:r>
              <a:rPr lang="pt-PT" sz="1600" dirty="0" smtClean="0">
                <a:latin typeface="Corbel" panose="020B0503020204020204" pitchFamily="34" charset="0"/>
                <a:hlinkClick r:id="rId8"/>
              </a:rPr>
              <a:t>https://nonprofits.fb.com/topic/ads/</a:t>
            </a:r>
            <a:endParaRPr lang="pt-PT" sz="1600" dirty="0">
              <a:latin typeface="Corbel" panose="020B0503020204020204" pitchFamily="34" charset="0"/>
            </a:endParaRPr>
          </a:p>
          <a:p>
            <a:pPr marL="0" indent="0">
              <a:buNone/>
            </a:pPr>
            <a:r>
              <a:rPr lang="pt-PT" sz="1600" b="1" dirty="0">
                <a:latin typeface="Corbel" panose="020B0503020204020204" pitchFamily="34" charset="0"/>
              </a:rPr>
              <a:t>Programa sem fins lucrativos do </a:t>
            </a:r>
            <a:r>
              <a:rPr lang="pt-PT" sz="1600" b="1" dirty="0" smtClean="0">
                <a:latin typeface="Corbel" panose="020B0503020204020204" pitchFamily="34" charset="0"/>
              </a:rPr>
              <a:t>YouTube</a:t>
            </a:r>
            <a:endParaRPr lang="pt-PT" sz="1600" b="1" dirty="0">
              <a:latin typeface="Corbel" panose="020B0503020204020204" pitchFamily="34" charset="0"/>
            </a:endParaRPr>
          </a:p>
          <a:p>
            <a:pPr marL="0" indent="0">
              <a:buNone/>
            </a:pPr>
            <a:r>
              <a:rPr lang="pt-PT" sz="1600" dirty="0" smtClean="0">
                <a:latin typeface="Corbel" panose="020B0503020204020204" pitchFamily="34" charset="0"/>
                <a:hlinkClick r:id="rId9"/>
              </a:rPr>
              <a:t>https://www.YouTube.com/nonprofits</a:t>
            </a:r>
            <a:endParaRPr lang="pt-PT" sz="1600" dirty="0" smtClean="0">
              <a:latin typeface="Corbel" panose="020B0503020204020204" pitchFamily="34" charset="0"/>
            </a:endParaRPr>
          </a:p>
          <a:p>
            <a:pPr marL="0" indent="0">
              <a:buNone/>
            </a:pPr>
            <a:r>
              <a:rPr lang="pt-PT" sz="1600" dirty="0" smtClean="0">
                <a:latin typeface="Corbel" panose="020B0503020204020204" pitchFamily="34" charset="0"/>
                <a:hlinkClick r:id="rId10"/>
              </a:rPr>
              <a:t>https://www.YouTube.com/watch?feature=player_embedded&amp;v=YpKAtk5C0lM</a:t>
            </a:r>
            <a:endParaRPr lang="pt-PT" sz="1600" dirty="0">
              <a:latin typeface="Corbel" panose="020B0503020204020204" pitchFamily="34" charset="0"/>
            </a:endParaRPr>
          </a:p>
          <a:p>
            <a:pPr marL="0" indent="0">
              <a:buNone/>
            </a:pPr>
            <a:r>
              <a:rPr lang="pt-PT" sz="1600" b="1" dirty="0">
                <a:latin typeface="Corbel" panose="020B0503020204020204" pitchFamily="34" charset="0"/>
              </a:rPr>
              <a:t>10 </a:t>
            </a:r>
            <a:r>
              <a:rPr lang="pt-PT" sz="1600" b="1" dirty="0" smtClean="0">
                <a:latin typeface="Corbel" panose="020B0503020204020204" pitchFamily="34" charset="0"/>
              </a:rPr>
              <a:t>fundamentos </a:t>
            </a:r>
            <a:r>
              <a:rPr lang="pt-PT" sz="1600" b="1" dirty="0">
                <a:latin typeface="Corbel" panose="020B0503020204020204" pitchFamily="34" charset="0"/>
              </a:rPr>
              <a:t>do </a:t>
            </a:r>
            <a:r>
              <a:rPr lang="pt-PT" sz="1600" b="1" dirty="0" smtClean="0">
                <a:latin typeface="Corbel" panose="020B0503020204020204" pitchFamily="34" charset="0"/>
              </a:rPr>
              <a:t>YouTube</a:t>
            </a:r>
            <a:endParaRPr lang="pt-PT" sz="1600" b="1" dirty="0">
              <a:latin typeface="Corbel" panose="020B0503020204020204" pitchFamily="34" charset="0"/>
            </a:endParaRPr>
          </a:p>
          <a:p>
            <a:pPr marL="0" indent="0">
              <a:buNone/>
            </a:pPr>
            <a:r>
              <a:rPr lang="pt-PT" sz="1600" dirty="0" smtClean="0">
                <a:latin typeface="Corbel" panose="020B0503020204020204" pitchFamily="34" charset="0"/>
                <a:hlinkClick r:id="rId11"/>
              </a:rPr>
              <a:t>http://Bit.ly/10fundamentals</a:t>
            </a:r>
            <a:endParaRPr lang="pt-PT" sz="1600" dirty="0" smtClean="0">
              <a:latin typeface="Corbel" panose="020B0503020204020204" pitchFamily="34" charset="0"/>
            </a:endParaRPr>
          </a:p>
        </p:txBody>
      </p:sp>
      <p:pic>
        <p:nvPicPr>
          <p:cNvPr id="4" name="Afbeelding 3"/>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8796653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pt-PT" sz="4000" b="1" smtClean="0">
                <a:solidFill>
                  <a:srgbClr val="002060"/>
                </a:solidFill>
                <a:latin typeface="Verdana" panose="020B0604030504040204" pitchFamily="34" charset="0"/>
              </a:rPr>
              <a:t>Capacitação e encerramento</a:t>
            </a:r>
            <a:endParaRPr lang="pt-PT" sz="400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pt-PT" sz="2800" smtClean="0">
                <a:latin typeface="Corbel" panose="020B0503020204020204" pitchFamily="34" charset="0"/>
              </a:rPr>
              <a:t>16.15 – 17.00</a:t>
            </a:r>
            <a:endParaRPr lang="pt-PT" sz="280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625076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pt-PT" sz="4000" b="1" dirty="0" smtClean="0">
                <a:solidFill>
                  <a:srgbClr val="002060"/>
                </a:solidFill>
                <a:latin typeface="Verdana" panose="020B0604030504040204" pitchFamily="34" charset="0"/>
              </a:rPr>
              <a:t>Desenvolvimento </a:t>
            </a:r>
            <a:br>
              <a:rPr lang="pt-PT" sz="4000" b="1" dirty="0" smtClean="0">
                <a:solidFill>
                  <a:srgbClr val="002060"/>
                </a:solidFill>
                <a:latin typeface="Verdana" panose="020B0604030504040204" pitchFamily="34" charset="0"/>
              </a:rPr>
            </a:br>
            <a:r>
              <a:rPr lang="pt-PT" sz="4000" b="1" dirty="0" smtClean="0">
                <a:solidFill>
                  <a:srgbClr val="002060"/>
                </a:solidFill>
                <a:latin typeface="Verdana" panose="020B0604030504040204" pitchFamily="34" charset="0"/>
              </a:rPr>
              <a:t>de capacidades</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endParaRPr lang="pt-PT" dirty="0">
              <a:latin typeface="Corbel" panose="020B0503020204020204" pitchFamily="34" charset="0"/>
            </a:endParaRPr>
          </a:p>
          <a:p>
            <a:pPr marL="0" indent="0">
              <a:buNone/>
            </a:pPr>
            <a:r>
              <a:rPr lang="pt-PT" b="1" dirty="0" smtClean="0">
                <a:latin typeface="Corbel" panose="020B0503020204020204" pitchFamily="34" charset="0"/>
              </a:rPr>
              <a:t>Encerramento</a:t>
            </a:r>
          </a:p>
          <a:p>
            <a:pPr marL="0" indent="0">
              <a:buNone/>
            </a:pPr>
            <a:r>
              <a:rPr lang="pt-PT" dirty="0" smtClean="0">
                <a:latin typeface="Corbel" panose="020B0503020204020204" pitchFamily="34" charset="0"/>
              </a:rPr>
              <a:t>Onde estamos agora?</a:t>
            </a:r>
          </a:p>
          <a:p>
            <a:pPr marL="0" indent="0">
              <a:buNone/>
            </a:pPr>
            <a:r>
              <a:rPr lang="pt-PT" dirty="0" smtClean="0">
                <a:latin typeface="Corbel" panose="020B0503020204020204" pitchFamily="34" charset="0"/>
              </a:rPr>
              <a:t>Tempo para conviver e começar a relacionar-se</a:t>
            </a:r>
          </a:p>
          <a:p>
            <a:pPr marL="0" indent="0">
              <a:buNone/>
            </a:pPr>
            <a:endParaRPr lang="pt-PT" dirty="0">
              <a:latin typeface="Corbel" panose="020B0503020204020204" pitchFamily="34" charset="0"/>
            </a:endParaRPr>
          </a:p>
          <a:p>
            <a:pPr marL="0" indent="0">
              <a:buNone/>
            </a:pPr>
            <a:endParaRPr lang="pt-PT" dirty="0">
              <a:latin typeface="Corbel" panose="020B0503020204020204" pitchFamily="34" charset="0"/>
            </a:endParaRPr>
          </a:p>
        </p:txBody>
      </p:sp>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t-PT" sz="5400" dirty="0" smtClean="0"/>
              <a:t>A </a:t>
            </a:r>
            <a:r>
              <a:rPr lang="pt-PT" sz="2400" dirty="0" smtClean="0"/>
              <a:t>Público</a:t>
            </a:r>
            <a:endParaRPr lang="pt-PT" sz="1200" dirty="0"/>
          </a:p>
        </p:txBody>
      </p:sp>
      <p:sp>
        <p:nvSpPr>
          <p:cNvPr id="14"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t-PT" sz="5400" dirty="0" smtClean="0">
                <a:solidFill>
                  <a:prstClr val="black"/>
                </a:solidFill>
              </a:rPr>
              <a:t>A </a:t>
            </a:r>
            <a:r>
              <a:rPr lang="pt-PT" sz="3200" dirty="0" smtClean="0"/>
              <a:t>Ação</a:t>
            </a:r>
            <a:r>
              <a:rPr lang="pt-PT" dirty="0" smtClean="0"/>
              <a:t>  </a:t>
            </a:r>
            <a:endParaRPr lang="pt-PT" sz="2000" dirty="0"/>
          </a:p>
        </p:txBody>
      </p:sp>
      <p:sp>
        <p:nvSpPr>
          <p:cNvPr id="15"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t-PT" sz="5400" dirty="0" smtClean="0">
                <a:solidFill>
                  <a:prstClr val="black"/>
                </a:solidFill>
              </a:rPr>
              <a:t>M </a:t>
            </a:r>
            <a:r>
              <a:rPr lang="pt-PT" sz="2800" dirty="0" smtClean="0"/>
              <a:t>Redes</a:t>
            </a:r>
            <a:endParaRPr lang="pt-PT" sz="1400" dirty="0"/>
          </a:p>
        </p:txBody>
      </p:sp>
      <p:sp>
        <p:nvSpPr>
          <p:cNvPr id="16"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t-PT" sz="5400" dirty="0" smtClean="0"/>
              <a:t>M </a:t>
            </a:r>
            <a:r>
              <a:rPr lang="pt-PT" sz="2400" dirty="0" smtClean="0"/>
              <a:t>Mensageiro</a:t>
            </a:r>
            <a:endParaRPr lang="pt-PT" sz="2400" dirty="0"/>
          </a:p>
        </p:txBody>
      </p:sp>
      <p:sp>
        <p:nvSpPr>
          <p:cNvPr id="17"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t-PT" sz="5400" dirty="0" smtClean="0"/>
              <a:t>M </a:t>
            </a:r>
            <a:r>
              <a:rPr lang="pt-PT" sz="2400" dirty="0" smtClean="0"/>
              <a:t>Mensagem</a:t>
            </a:r>
            <a:endParaRPr lang="pt-PT" sz="2400" dirty="0"/>
          </a:p>
        </p:txBody>
      </p:sp>
      <p:sp>
        <p:nvSpPr>
          <p:cNvPr id="18"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t-PT" sz="5400" dirty="0" smtClean="0"/>
              <a:t>G </a:t>
            </a:r>
            <a:r>
              <a:rPr lang="pt-PT" sz="2400" dirty="0" smtClean="0"/>
              <a:t>Objetivo</a:t>
            </a:r>
            <a:endParaRPr lang="pt-PT" sz="1600" dirty="0"/>
          </a:p>
        </p:txBody>
      </p:sp>
      <p:sp>
        <p:nvSpPr>
          <p:cNvPr id="12" name="Ovaal 11"/>
          <p:cNvSpPr/>
          <p:nvPr/>
        </p:nvSpPr>
        <p:spPr>
          <a:xfrm>
            <a:off x="8826500" y="5181628"/>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025187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pt-PT" sz="4000" b="1" dirty="0">
                <a:solidFill>
                  <a:srgbClr val="002060"/>
                </a:solidFill>
                <a:latin typeface="Verdana" panose="020B0604030504040204" pitchFamily="34" charset="0"/>
              </a:rPr>
              <a:t>Vinculação online </a:t>
            </a:r>
            <a:r>
              <a:rPr lang="pt-PT" sz="4000" b="1" dirty="0" smtClean="0">
                <a:solidFill>
                  <a:srgbClr val="002060"/>
                </a:solidFill>
                <a:latin typeface="Verdana" panose="020B0604030504040204" pitchFamily="34" charset="0"/>
              </a:rPr>
              <a:t>– </a:t>
            </a:r>
            <a:br>
              <a:rPr lang="pt-PT" sz="4000" b="1" dirty="0" smtClean="0">
                <a:solidFill>
                  <a:srgbClr val="002060"/>
                </a:solidFill>
                <a:latin typeface="Verdana" panose="020B0604030504040204" pitchFamily="34" charset="0"/>
              </a:rPr>
            </a:br>
            <a:r>
              <a:rPr lang="pt-PT" sz="4000" b="1" dirty="0" smtClean="0">
                <a:solidFill>
                  <a:srgbClr val="002060"/>
                </a:solidFill>
                <a:latin typeface="Verdana" panose="020B0604030504040204" pitchFamily="34" charset="0"/>
              </a:rPr>
              <a:t>envolvimento offline</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pt-PT" dirty="0" smtClean="0">
                <a:latin typeface="Corbel" panose="020B0503020204020204" pitchFamily="34" charset="0"/>
              </a:rPr>
              <a:t>Cada campanha gira em torno de um apelo à ação</a:t>
            </a:r>
          </a:p>
          <a:p>
            <a:pPr marL="0" indent="0" algn="ctr">
              <a:buNone/>
            </a:pPr>
            <a:endParaRPr lang="pt-PT" dirty="0">
              <a:latin typeface="Corbel" panose="020B0503020204020204" pitchFamily="34" charset="0"/>
            </a:endParaRPr>
          </a:p>
          <a:p>
            <a:pPr marL="0" indent="0" algn="ctr">
              <a:buNone/>
            </a:pPr>
            <a:r>
              <a:rPr lang="pt-PT" dirty="0" smtClean="0">
                <a:latin typeface="Corbel" panose="020B0503020204020204" pitchFamily="34" charset="0"/>
              </a:rPr>
              <a:t> Está preparado?</a:t>
            </a:r>
            <a:endParaRPr lang="pt-PT" b="1" dirty="0" smtClean="0">
              <a:latin typeface="Corbel" panose="020B0503020204020204" pitchFamily="34" charset="0"/>
            </a:endParaRPr>
          </a:p>
          <a:p>
            <a:pPr marL="0" indent="0" algn="ctr">
              <a:buNone/>
            </a:pPr>
            <a:r>
              <a:rPr lang="pt-PT" b="1" dirty="0" smtClean="0">
                <a:latin typeface="Corbel" panose="020B0503020204020204" pitchFamily="34" charset="0"/>
              </a:rPr>
              <a:t>Resposta desejada</a:t>
            </a:r>
          </a:p>
          <a:p>
            <a:pPr marL="0" indent="0" algn="ctr">
              <a:buNone/>
            </a:pPr>
            <a:r>
              <a:rPr lang="pt-PT" b="1" dirty="0" smtClean="0">
                <a:latin typeface="Corbel" panose="020B0503020204020204" pitchFamily="34" charset="0"/>
              </a:rPr>
              <a:t>Respostas críticas ou negativas</a:t>
            </a:r>
          </a:p>
          <a:p>
            <a:pPr marL="0" indent="0" algn="ctr">
              <a:buNone/>
            </a:pPr>
            <a:r>
              <a:rPr lang="pt-PT" b="1" dirty="0" smtClean="0">
                <a:latin typeface="Corbel" panose="020B0503020204020204" pitchFamily="34" charset="0"/>
              </a:rPr>
              <a:t>Ameaças verbais / físicas / violência</a:t>
            </a:r>
          </a:p>
          <a:p>
            <a:pPr marL="0" indent="0" algn="ctr">
              <a:buNone/>
            </a:pPr>
            <a:endParaRPr lang="pt-PT" dirty="0">
              <a:latin typeface="Corbel" panose="020B0503020204020204" pitchFamily="34" charset="0"/>
            </a:endParaRPr>
          </a:p>
        </p:txBody>
      </p:sp>
      <p:pic>
        <p:nvPicPr>
          <p:cNvPr id="6" name="Afbeelding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1586274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552450" y="365125"/>
            <a:ext cx="11106150" cy="1325563"/>
          </a:xfrm>
        </p:spPr>
        <p:txBody>
          <a:bodyPr>
            <a:normAutofit/>
          </a:bodyPr>
          <a:lstStyle/>
          <a:p>
            <a:r>
              <a:rPr lang="pt-PT" sz="4000" b="1" smtClean="0">
                <a:solidFill>
                  <a:srgbClr val="002060"/>
                </a:solidFill>
                <a:latin typeface="Verdana" panose="020B0604030504040204" pitchFamily="34" charset="0"/>
              </a:rPr>
              <a:t>Quais são as suas qualidades de campanha?</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val="2267898451"/>
              </p:ext>
            </p:extLst>
          </p:nvPr>
        </p:nvGraphicFramePr>
        <p:xfrm>
          <a:off x="838200" y="1825625"/>
          <a:ext cx="10515600" cy="4876800"/>
        </p:xfrm>
        <a:graphic>
          <a:graphicData uri="http://schemas.openxmlformats.org/drawingml/2006/table">
            <a:tbl>
              <a:tblPr firstRow="1" bandRow="1">
                <a:tableStyleId>{5C22544A-7EE6-4342-B048-85BDC9FD1C3A}</a:tableStyleId>
              </a:tblPr>
              <a:tblGrid>
                <a:gridCol w="3505200"/>
                <a:gridCol w="3505200"/>
                <a:gridCol w="3505200"/>
              </a:tblGrid>
              <a:tr h="370840">
                <a:tc>
                  <a:txBody>
                    <a:bodyPr/>
                    <a:lstStyle/>
                    <a:p>
                      <a:pPr algn="ctr"/>
                      <a:endParaRPr lang="pt-PT" sz="2800" b="1" i="1" dirty="0" smtClean="0">
                        <a:solidFill>
                          <a:srgbClr val="002060"/>
                        </a:solidFill>
                        <a:latin typeface="Corbel" panose="020B0503020204020204" pitchFamily="34" charset="0"/>
                      </a:endParaRPr>
                    </a:p>
                    <a:p>
                      <a:pPr algn="ctr"/>
                      <a:r>
                        <a:rPr lang="pt-PT" sz="2800" b="1" i="1" dirty="0" smtClean="0">
                          <a:solidFill>
                            <a:srgbClr val="002060"/>
                          </a:solidFill>
                          <a:latin typeface="Corbel" panose="020B0503020204020204" pitchFamily="34" charset="0"/>
                        </a:rPr>
                        <a:t>Internas</a:t>
                      </a:r>
                    </a:p>
                    <a:p>
                      <a:pPr algn="ctr"/>
                      <a:r>
                        <a:rPr lang="pt-PT" sz="2800" b="1" i="1" dirty="0" smtClean="0">
                          <a:solidFill>
                            <a:srgbClr val="002060"/>
                          </a:solidFill>
                          <a:latin typeface="Corbel" panose="020B0503020204020204" pitchFamily="34" charset="0"/>
                        </a:rPr>
                        <a:t>Pode influenciar </a:t>
                      </a:r>
                    </a:p>
                    <a:p>
                      <a:pPr algn="ctr"/>
                      <a:r>
                        <a:rPr lang="pt-PT" sz="2800" b="1" i="1" dirty="0" smtClean="0">
                          <a:solidFill>
                            <a:srgbClr val="002060"/>
                          </a:solidFill>
                          <a:latin typeface="Corbel" panose="020B0503020204020204" pitchFamily="34" charset="0"/>
                        </a:rPr>
                        <a:t>estes fatores com facilidade</a:t>
                      </a:r>
                    </a:p>
                  </a:txBody>
                  <a:tcPr>
                    <a:lnR w="38100" cap="flat" cmpd="sng" algn="ctr">
                      <a:solidFill>
                        <a:schemeClr val="tx1"/>
                      </a:solidFill>
                      <a:prstDash val="solid"/>
                      <a:round/>
                      <a:headEnd type="none" w="med" len="med"/>
                      <a:tailEnd type="none" w="med" len="med"/>
                    </a:lnR>
                    <a:noFill/>
                  </a:tcPr>
                </a:tc>
                <a:tc>
                  <a:txBody>
                    <a:bodyPr/>
                    <a:lstStyle/>
                    <a:p>
                      <a:r>
                        <a:rPr lang="pt-PT" sz="4000" b="1" smtClean="0">
                          <a:solidFill>
                            <a:schemeClr val="tx1"/>
                          </a:solidFill>
                          <a:latin typeface="Corbel" panose="020B0503020204020204" pitchFamily="34" charset="0"/>
                        </a:rPr>
                        <a:t>Forças</a:t>
                      </a:r>
                      <a:endParaRPr lang="pt-PT" sz="4000" b="1">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pt-PT" sz="4000" b="1" smtClean="0">
                          <a:solidFill>
                            <a:schemeClr val="tx1"/>
                          </a:solidFill>
                          <a:latin typeface="Corbel" panose="020B0503020204020204" pitchFamily="34" charset="0"/>
                        </a:rPr>
                        <a:t>Fraquezas</a:t>
                      </a:r>
                      <a:endParaRPr lang="pt-PT" sz="4000" b="1">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370840">
                <a:tc>
                  <a:txBody>
                    <a:bodyPr/>
                    <a:lstStyle/>
                    <a:p>
                      <a:pPr algn="ctr"/>
                      <a:endParaRPr lang="pt-PT" sz="2800" b="1" i="1" smtClean="0">
                        <a:solidFill>
                          <a:srgbClr val="002060"/>
                        </a:solidFill>
                        <a:latin typeface="Corbel" panose="020B0503020204020204" pitchFamily="34" charset="0"/>
                      </a:endParaRPr>
                    </a:p>
                    <a:p>
                      <a:pPr algn="ctr"/>
                      <a:r>
                        <a:rPr lang="pt-PT" sz="2800" b="1" i="1" smtClean="0">
                          <a:solidFill>
                            <a:srgbClr val="002060"/>
                          </a:solidFill>
                          <a:latin typeface="Corbel" panose="020B0503020204020204" pitchFamily="34" charset="0"/>
                        </a:rPr>
                        <a:t>Externas</a:t>
                      </a:r>
                    </a:p>
                    <a:p>
                      <a:pPr algn="ctr"/>
                      <a:r>
                        <a:rPr lang="pt-PT" sz="2800" b="1" i="1" smtClean="0">
                          <a:solidFill>
                            <a:srgbClr val="002060"/>
                          </a:solidFill>
                          <a:latin typeface="Corbel" panose="020B0503020204020204" pitchFamily="34" charset="0"/>
                        </a:rPr>
                        <a:t>Não pode influenciar estes fatores com facilidade</a:t>
                      </a:r>
                    </a:p>
                    <a:p>
                      <a:pPr algn="ctr"/>
                      <a:endParaRPr lang="pt-PT" sz="2800" b="1" i="1" baseline="0" smtClean="0">
                        <a:solidFill>
                          <a:srgbClr val="002060"/>
                        </a:solidFill>
                        <a:latin typeface="Corbel" panose="020B0503020204020204" pitchFamily="34" charset="0"/>
                      </a:endParaRPr>
                    </a:p>
                  </a:txBody>
                  <a:tcPr>
                    <a:lnR w="38100" cap="flat" cmpd="sng" algn="ctr">
                      <a:solidFill>
                        <a:schemeClr val="tx1"/>
                      </a:solidFill>
                      <a:prstDash val="solid"/>
                      <a:round/>
                      <a:headEnd type="none" w="med" len="med"/>
                      <a:tailEnd type="none" w="med" len="med"/>
                    </a:lnR>
                    <a:noFill/>
                  </a:tcPr>
                </a:tc>
                <a:tc>
                  <a:txBody>
                    <a:bodyPr/>
                    <a:lstStyle/>
                    <a:p>
                      <a:r>
                        <a:rPr lang="pt-PT" sz="4000" b="1" smtClean="0">
                          <a:solidFill>
                            <a:schemeClr val="tx1"/>
                          </a:solidFill>
                          <a:latin typeface="Corbel" panose="020B0503020204020204" pitchFamily="34" charset="0"/>
                        </a:rPr>
                        <a:t>Oportunidades</a:t>
                      </a:r>
                      <a:endParaRPr lang="pt-PT" sz="4000" b="1">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pt-PT" sz="4000" b="1" smtClean="0">
                          <a:solidFill>
                            <a:schemeClr val="tx1"/>
                          </a:solidFill>
                          <a:latin typeface="Corbel" panose="020B0503020204020204" pitchFamily="34" charset="0"/>
                        </a:rPr>
                        <a:t>Ameaças</a:t>
                      </a:r>
                      <a:endParaRPr lang="pt-PT" sz="4000" b="1">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50789096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039" y="2249423"/>
            <a:ext cx="5602691" cy="3827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itel 3"/>
          <p:cNvSpPr>
            <a:spLocks noGrp="1"/>
          </p:cNvSpPr>
          <p:nvPr>
            <p:ph type="title"/>
          </p:nvPr>
        </p:nvSpPr>
        <p:spPr/>
        <p:txBody>
          <a:bodyPr>
            <a:normAutofit/>
          </a:bodyPr>
          <a:lstStyle/>
          <a:p>
            <a:r>
              <a:rPr lang="pt-PT" sz="4000" b="1" smtClean="0">
                <a:solidFill>
                  <a:srgbClr val="002060"/>
                </a:solidFill>
                <a:latin typeface="Verdana" panose="020B0604030504040204" pitchFamily="34" charset="0"/>
              </a:rPr>
              <a:t>Reflexão</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6400800" y="2000250"/>
            <a:ext cx="4953000" cy="4351338"/>
          </a:xfrm>
        </p:spPr>
        <p:txBody>
          <a:bodyPr/>
          <a:lstStyle/>
          <a:p>
            <a:pPr marL="0" indent="0">
              <a:buNone/>
            </a:pPr>
            <a:r>
              <a:rPr lang="pt-PT" b="1" dirty="0" smtClean="0">
                <a:latin typeface="Corbel" panose="020B0503020204020204" pitchFamily="34" charset="0"/>
              </a:rPr>
              <a:t>Refletir sobre o programa de hoje ...</a:t>
            </a:r>
          </a:p>
          <a:p>
            <a:r>
              <a:rPr lang="pt-PT" dirty="0" smtClean="0">
                <a:latin typeface="Corbel" panose="020B0503020204020204" pitchFamily="34" charset="0"/>
              </a:rPr>
              <a:t>O que o inspirou?</a:t>
            </a:r>
            <a:endParaRPr lang="pt-PT" dirty="0">
              <a:latin typeface="Corbel" panose="020B0503020204020204" pitchFamily="34" charset="0"/>
            </a:endParaRPr>
          </a:p>
          <a:p>
            <a:r>
              <a:rPr lang="pt-PT" dirty="0">
                <a:latin typeface="Corbel" panose="020B0503020204020204" pitchFamily="34" charset="0"/>
              </a:rPr>
              <a:t>O que já está a correr bem?</a:t>
            </a:r>
            <a:r>
              <a:rPr lang="en-US" dirty="0">
                <a:latin typeface="Corbel" panose="020B0503020204020204" pitchFamily="34" charset="0"/>
              </a:rPr>
              <a:t>	</a:t>
            </a:r>
            <a:endParaRPr lang="pt-PT" dirty="0">
              <a:latin typeface="Corbel" panose="020B0503020204020204" pitchFamily="34" charset="0"/>
            </a:endParaRPr>
          </a:p>
          <a:p>
            <a:r>
              <a:rPr lang="pt-PT" dirty="0">
                <a:latin typeface="Corbel" panose="020B0503020204020204" pitchFamily="34" charset="0"/>
              </a:rPr>
              <a:t>O que é necessário ou ainda falta fazer?</a:t>
            </a:r>
          </a:p>
          <a:p>
            <a:r>
              <a:rPr lang="pt-PT" smtClean="0"/>
              <a:t>Quem precisa perceber isso?</a:t>
            </a:r>
            <a:endParaRPr lang="pt-PT" dirty="0">
              <a:latin typeface="Corbel" panose="020B0503020204020204" pitchFamily="34" charset="0"/>
            </a:endParaRPr>
          </a:p>
          <a:p>
            <a:endParaRPr lang="pt-PT" dirty="0"/>
          </a:p>
        </p:txBody>
      </p:sp>
      <p:pic>
        <p:nvPicPr>
          <p:cNvPr id="7" name="Afbeelding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259479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smtClean="0">
                <a:solidFill>
                  <a:srgbClr val="002060"/>
                </a:solidFill>
                <a:latin typeface="Verdana" panose="020B0604030504040204" pitchFamily="34" charset="0"/>
              </a:rPr>
              <a:t>Parcerias </a:t>
            </a:r>
            <a:endParaRPr lang="pt-PT"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pt-PT" dirty="0" smtClean="0">
                <a:latin typeface="Corbel" panose="020B0503020204020204" pitchFamily="34" charset="0"/>
              </a:rPr>
              <a:t>Encontro rápido! </a:t>
            </a:r>
          </a:p>
          <a:p>
            <a:pPr marL="0" indent="0" algn="ctr">
              <a:buNone/>
            </a:pPr>
            <a:r>
              <a:rPr lang="pt-PT" b="1" dirty="0" smtClean="0">
                <a:latin typeface="Corbel" panose="020B0503020204020204" pitchFamily="34" charset="0"/>
              </a:rPr>
              <a:t>Procure espaço para potenciais parceiros </a:t>
            </a:r>
          </a:p>
          <a:p>
            <a:pPr marL="0" indent="0" algn="ctr">
              <a:buNone/>
            </a:pPr>
            <a:r>
              <a:rPr lang="pt-PT" b="1" dirty="0" smtClean="0">
                <a:latin typeface="Corbel" panose="020B0503020204020204" pitchFamily="34" charset="0"/>
              </a:rPr>
              <a:t>Estabeleça acordos de trabalho para uma maior colaboração</a:t>
            </a:r>
          </a:p>
          <a:p>
            <a:pPr marL="0" indent="0" algn="ctr">
              <a:buNone/>
            </a:pPr>
            <a:r>
              <a:rPr lang="pt-PT" b="1" dirty="0" smtClean="0">
                <a:latin typeface="Corbel" panose="020B0503020204020204" pitchFamily="34" charset="0"/>
              </a:rPr>
              <a:t>Partilhe resultados em plenário</a:t>
            </a:r>
          </a:p>
          <a:p>
            <a:pPr marL="0" indent="0" algn="ctr">
              <a:buNone/>
            </a:pPr>
            <a:r>
              <a:rPr lang="pt-PT" dirty="0" smtClean="0">
                <a:latin typeface="Corbel" panose="020B0503020204020204" pitchFamily="34" charset="0"/>
              </a:rPr>
              <a:t>20 minutos</a:t>
            </a:r>
          </a:p>
          <a:p>
            <a:pPr marL="0" indent="0" algn="ctr">
              <a:buNone/>
            </a:pPr>
            <a:endParaRPr lang="pt-PT" b="1" dirty="0">
              <a:latin typeface="Corbel" panose="020B0503020204020204" pitchFamily="34" charset="0"/>
            </a:endParaRPr>
          </a:p>
          <a:p>
            <a:pPr marL="0" indent="0" algn="ctr">
              <a:buNone/>
            </a:pPr>
            <a:endParaRPr lang="pt-PT" b="1" dirty="0" smtClean="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865118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1445" y="365125"/>
            <a:ext cx="11041039" cy="1325563"/>
          </a:xfrm>
        </p:spPr>
        <p:txBody>
          <a:bodyPr>
            <a:normAutofit/>
          </a:bodyPr>
          <a:lstStyle/>
          <a:p>
            <a:r>
              <a:rPr lang="pt-PT" sz="4000" b="1" dirty="0" smtClean="0">
                <a:solidFill>
                  <a:srgbClr val="002060"/>
                </a:solidFill>
                <a:latin typeface="Verdana" panose="020B0604030504040204" pitchFamily="34" charset="0"/>
              </a:rPr>
              <a:t>Tenha uma boa viagem de regresso</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pt-PT" b="1" dirty="0" smtClean="0">
                <a:latin typeface="Corbel" panose="020B0503020204020204" pitchFamily="34" charset="0"/>
              </a:rPr>
              <a:t>Rede de Sensibilização para a Radicalização</a:t>
            </a:r>
          </a:p>
          <a:p>
            <a:pPr marL="0" indent="0" algn="ctr">
              <a:buNone/>
            </a:pPr>
            <a:r>
              <a:rPr lang="pt-PT" dirty="0">
                <a:latin typeface="Corbel" panose="020B0503020204020204" pitchFamily="34" charset="0"/>
              </a:rPr>
              <a:t>Wim Klei – w.klei@radaradvies.nl +31 6 4229 7277</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ekstvak 4"/>
          <p:cNvSpPr txBox="1"/>
          <p:nvPr/>
        </p:nvSpPr>
        <p:spPr>
          <a:xfrm>
            <a:off x="895350" y="4152900"/>
            <a:ext cx="10746190" cy="1384995"/>
          </a:xfrm>
          <a:prstGeom prst="rect">
            <a:avLst/>
          </a:prstGeom>
          <a:solidFill>
            <a:schemeClr val="accent4">
              <a:lumMod val="20000"/>
              <a:lumOff val="80000"/>
            </a:schemeClr>
          </a:solidFill>
        </p:spPr>
        <p:txBody>
          <a:bodyPr wrap="square" rtlCol="0">
            <a:spAutoFit/>
          </a:bodyPr>
          <a:lstStyle/>
          <a:p>
            <a:pPr algn="ctr"/>
            <a:r>
              <a:rPr lang="pt-PT" sz="2800" b="1" dirty="0">
                <a:latin typeface="Corbel" panose="020B0503020204020204" pitchFamily="34" charset="0"/>
              </a:rPr>
              <a:t>Avaliação</a:t>
            </a:r>
          </a:p>
          <a:p>
            <a:pPr algn="ctr"/>
            <a:r>
              <a:rPr lang="pt-PT" sz="2800" dirty="0">
                <a:latin typeface="Corbel" panose="020B0503020204020204" pitchFamily="34" charset="0"/>
              </a:rPr>
              <a:t>Por favor, preencha o formulário de avaliação que lhe vai ser </a:t>
            </a:r>
            <a:endParaRPr lang="pt-PT" sz="2800" dirty="0" smtClean="0">
              <a:latin typeface="Corbel" panose="020B0503020204020204" pitchFamily="34" charset="0"/>
            </a:endParaRPr>
          </a:p>
          <a:p>
            <a:pPr algn="ctr"/>
            <a:r>
              <a:rPr lang="pt-PT" sz="2800" dirty="0" smtClean="0">
                <a:latin typeface="Corbel" panose="020B0503020204020204" pitchFamily="34" charset="0"/>
              </a:rPr>
              <a:t>enviado </a:t>
            </a:r>
            <a:r>
              <a:rPr lang="pt-PT" sz="2800" dirty="0">
                <a:latin typeface="Corbel" panose="020B0503020204020204" pitchFamily="34" charset="0"/>
              </a:rPr>
              <a:t>por correio </a:t>
            </a:r>
            <a:r>
              <a:rPr lang="pt-PT" sz="2800" dirty="0" smtClean="0">
                <a:latin typeface="Corbel" panose="020B0503020204020204" pitchFamily="34" charset="0"/>
              </a:rPr>
              <a:t>eletrónico.  </a:t>
            </a:r>
            <a:r>
              <a:rPr lang="pt-PT" sz="2800" b="1" dirty="0" smtClean="0">
                <a:latin typeface="Corbel" panose="020B0503020204020204" pitchFamily="34" charset="0"/>
              </a:rPr>
              <a:t>Obrigado</a:t>
            </a:r>
            <a:endParaRPr lang="pt-PT" sz="2800" b="1" dirty="0">
              <a:latin typeface="Corbel" panose="020B0503020204020204" pitchFamily="34" charset="0"/>
            </a:endParaRPr>
          </a:p>
        </p:txBody>
      </p:sp>
    </p:spTree>
    <p:extLst>
      <p:ext uri="{BB962C8B-B14F-4D97-AF65-F5344CB8AC3E}">
        <p14:creationId xmlns:p14="http://schemas.microsoft.com/office/powerpoint/2010/main" val="19738868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t-PT" sz="4000" b="1" dirty="0" smtClean="0">
                <a:solidFill>
                  <a:srgbClr val="002060"/>
                </a:solidFill>
                <a:latin typeface="Verdana" panose="020B0604030504040204" pitchFamily="34" charset="0"/>
              </a:rPr>
              <a:t>Programa de hoje</a:t>
            </a:r>
            <a:endParaRPr lang="pt-PT"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fontScale="92500" lnSpcReduction="10000"/>
          </a:bodyPr>
          <a:lstStyle/>
          <a:p>
            <a:pPr marL="0" indent="0">
              <a:buNone/>
            </a:pPr>
            <a:r>
              <a:rPr lang="pt-PT" dirty="0" smtClean="0">
                <a:latin typeface="Corbel" panose="020B0503020204020204" pitchFamily="34" charset="0"/>
              </a:rPr>
              <a:t>09.00 Boas-vindas</a:t>
            </a:r>
          </a:p>
          <a:p>
            <a:pPr marL="0" indent="0">
              <a:buNone/>
            </a:pPr>
            <a:r>
              <a:rPr lang="pt-PT" dirty="0" smtClean="0">
                <a:latin typeface="Corbel" panose="020B0503020204020204" pitchFamily="34" charset="0"/>
              </a:rPr>
              <a:t>09.45 Preparar o cenário</a:t>
            </a:r>
          </a:p>
          <a:p>
            <a:pPr marL="0" indent="0">
              <a:buNone/>
            </a:pPr>
            <a:r>
              <a:rPr lang="pt-PT" dirty="0" smtClean="0">
                <a:latin typeface="Corbel" panose="020B0503020204020204" pitchFamily="34" charset="0"/>
              </a:rPr>
              <a:t>10.30 Café</a:t>
            </a:r>
          </a:p>
          <a:p>
            <a:pPr marL="0" indent="0">
              <a:buNone/>
            </a:pPr>
            <a:r>
              <a:rPr lang="pt-PT" dirty="0" smtClean="0">
                <a:latin typeface="Corbel" panose="020B0503020204020204" pitchFamily="34" charset="0"/>
              </a:rPr>
              <a:t>11.00 Como desenvolver a sua estratégia de contranarrativa e narrativa alternativa online</a:t>
            </a:r>
          </a:p>
          <a:p>
            <a:pPr marL="0" indent="0">
              <a:buNone/>
            </a:pPr>
            <a:r>
              <a:rPr lang="pt-PT" dirty="0" smtClean="0">
                <a:latin typeface="Corbel" panose="020B0503020204020204" pitchFamily="34" charset="0"/>
              </a:rPr>
              <a:t>12.30 Almoço</a:t>
            </a:r>
          </a:p>
          <a:p>
            <a:pPr marL="0" indent="0">
              <a:buNone/>
            </a:pPr>
            <a:r>
              <a:rPr lang="pt-PT" dirty="0" smtClean="0">
                <a:latin typeface="Corbel" panose="020B0503020204020204" pitchFamily="34" charset="0"/>
              </a:rPr>
              <a:t>13.30 Como funciona a presença online</a:t>
            </a:r>
          </a:p>
          <a:p>
            <a:pPr marL="0" indent="0">
              <a:buNone/>
            </a:pPr>
            <a:r>
              <a:rPr lang="pt-PT" dirty="0" smtClean="0">
                <a:latin typeface="Corbel" panose="020B0503020204020204" pitchFamily="34" charset="0"/>
              </a:rPr>
              <a:t>15.30 Chá</a:t>
            </a:r>
          </a:p>
          <a:p>
            <a:pPr marL="0" indent="0">
              <a:buNone/>
            </a:pPr>
            <a:r>
              <a:rPr lang="pt-PT" dirty="0" smtClean="0">
                <a:latin typeface="Corbel" panose="020B0503020204020204" pitchFamily="34" charset="0"/>
              </a:rPr>
              <a:t>16.15 Desenvolvimento de capacidades</a:t>
            </a:r>
          </a:p>
          <a:p>
            <a:pPr marL="0" indent="0">
              <a:buNone/>
            </a:pPr>
            <a:r>
              <a:rPr lang="pt-PT" dirty="0" smtClean="0">
                <a:latin typeface="Corbel" panose="020B0503020204020204" pitchFamily="34" charset="0"/>
              </a:rPr>
              <a:t>17:00 Encerramento</a:t>
            </a:r>
            <a:endParaRPr lang="pt-PT" dirty="0">
              <a:latin typeface="Corbel" panose="020B0503020204020204" pitchFamily="34" charset="0"/>
            </a:endParaRPr>
          </a:p>
        </p:txBody>
      </p:sp>
      <p:sp>
        <p:nvSpPr>
          <p:cNvPr id="13" name="Rechthoek 12"/>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t-PT" sz="5400" dirty="0" smtClean="0"/>
              <a:t>A </a:t>
            </a:r>
            <a:r>
              <a:rPr lang="pt-PT" sz="2400" dirty="0" smtClean="0"/>
              <a:t>Público </a:t>
            </a:r>
            <a:endParaRPr lang="pt-PT" sz="1200" dirty="0"/>
          </a:p>
        </p:txBody>
      </p:sp>
      <p:sp>
        <p:nvSpPr>
          <p:cNvPr id="21"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t-PT" sz="5400" dirty="0" smtClean="0">
                <a:solidFill>
                  <a:prstClr val="black"/>
                </a:solidFill>
              </a:rPr>
              <a:t>A </a:t>
            </a:r>
            <a:r>
              <a:rPr lang="pt-PT" sz="3200" dirty="0" smtClean="0"/>
              <a:t>Ação</a:t>
            </a:r>
            <a:r>
              <a:rPr lang="pt-PT" dirty="0" smtClean="0"/>
              <a:t> </a:t>
            </a:r>
            <a:endParaRPr lang="pt-PT" sz="2000" dirty="0"/>
          </a:p>
        </p:txBody>
      </p:sp>
      <p:sp>
        <p:nvSpPr>
          <p:cNvPr id="22"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t-PT" sz="5400" dirty="0" smtClean="0">
                <a:solidFill>
                  <a:prstClr val="black"/>
                </a:solidFill>
              </a:rPr>
              <a:t>M </a:t>
            </a:r>
            <a:r>
              <a:rPr lang="pt-PT" sz="2800" dirty="0" smtClean="0"/>
              <a:t>Redes</a:t>
            </a:r>
            <a:endParaRPr lang="pt-PT" sz="1400" dirty="0"/>
          </a:p>
        </p:txBody>
      </p:sp>
      <p:sp>
        <p:nvSpPr>
          <p:cNvPr id="23"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t-PT" sz="5400" dirty="0" smtClean="0"/>
              <a:t>M </a:t>
            </a:r>
            <a:r>
              <a:rPr lang="pt-PT" sz="2400" dirty="0" smtClean="0"/>
              <a:t>Mensageiro</a:t>
            </a:r>
            <a:endParaRPr lang="pt-PT" sz="2400" dirty="0"/>
          </a:p>
        </p:txBody>
      </p:sp>
      <p:sp>
        <p:nvSpPr>
          <p:cNvPr id="24"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t-PT" sz="5400" dirty="0" smtClean="0"/>
              <a:t>M </a:t>
            </a:r>
            <a:r>
              <a:rPr lang="pt-PT" sz="2400" dirty="0" smtClean="0"/>
              <a:t>Mensagem</a:t>
            </a:r>
            <a:endParaRPr lang="pt-PT" sz="2400" dirty="0"/>
          </a:p>
        </p:txBody>
      </p:sp>
      <p:sp>
        <p:nvSpPr>
          <p:cNvPr id="25"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t-PT" sz="5400" dirty="0" smtClean="0"/>
              <a:t>G </a:t>
            </a:r>
            <a:r>
              <a:rPr lang="pt-PT" sz="2400" dirty="0" smtClean="0"/>
              <a:t>Objetivo</a:t>
            </a:r>
            <a:endParaRPr lang="pt-PT" sz="1600" dirty="0"/>
          </a:p>
        </p:txBody>
      </p:sp>
    </p:spTree>
    <p:extLst>
      <p:ext uri="{BB962C8B-B14F-4D97-AF65-F5344CB8AC3E}">
        <p14:creationId xmlns:p14="http://schemas.microsoft.com/office/powerpoint/2010/main" val="530637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4908</TotalTime>
  <Words>8938</Words>
  <Application>Microsoft Office PowerPoint</Application>
  <PresentationFormat>Widescreen</PresentationFormat>
  <Paragraphs>1134</Paragraphs>
  <Slides>89</Slides>
  <Notes>86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89</vt:i4>
      </vt:variant>
    </vt:vector>
  </HeadingPairs>
  <TitlesOfParts>
    <vt:vector size="97" baseType="lpstr">
      <vt:lpstr>Arial</vt:lpstr>
      <vt:lpstr>Calibri</vt:lpstr>
      <vt:lpstr>Calibri Light</vt:lpstr>
      <vt:lpstr>Comic Sans MS</vt:lpstr>
      <vt:lpstr>Corbel</vt:lpstr>
      <vt:lpstr>Verdana</vt:lpstr>
      <vt:lpstr>Wingdings</vt:lpstr>
      <vt:lpstr>Kantoorthema</vt:lpstr>
      <vt:lpstr>Criação de campanhas online sobre contranarrativas e narrativas alternativas</vt:lpstr>
      <vt:lpstr>Objetivo</vt:lpstr>
      <vt:lpstr>Princípios funcionais</vt:lpstr>
      <vt:lpstr>Programa de Capacitação da Sociedade Civil </vt:lpstr>
      <vt:lpstr>Intercâmbio de experiências</vt:lpstr>
      <vt:lpstr>Intercâmbio de expectativas</vt:lpstr>
      <vt:lpstr>Seis perguntas básicas</vt:lpstr>
      <vt:lpstr>PowerPoint Presentation</vt:lpstr>
      <vt:lpstr>Programa de hoje</vt:lpstr>
      <vt:lpstr>Preparar o cenário</vt:lpstr>
      <vt:lpstr>Mensagens terroristas ou extremistas violentas</vt:lpstr>
      <vt:lpstr>PowerPoint Presentation</vt:lpstr>
      <vt:lpstr>Definição</vt:lpstr>
      <vt:lpstr>Visão da RSR sobre a radicalização</vt:lpstr>
      <vt:lpstr>Como os grupos extremistas chegam aos indivíduos?</vt:lpstr>
      <vt:lpstr>Debate</vt:lpstr>
      <vt:lpstr>A comunicação online pode ser uma ferramenta de intervenção?</vt:lpstr>
      <vt:lpstr>https://youtu.be/IjIQ0ctzyZE</vt:lpstr>
      <vt:lpstr>Link…</vt:lpstr>
      <vt:lpstr>PowerPoint Presentation</vt:lpstr>
      <vt:lpstr>PowerPoint Presentation</vt:lpstr>
      <vt:lpstr>PowerPoint Presentation</vt:lpstr>
      <vt:lpstr>Reflexão em plenário</vt:lpstr>
      <vt:lpstr>Pausa para café</vt:lpstr>
      <vt:lpstr>Como desenvolver a sua estratégia online</vt:lpstr>
      <vt:lpstr>Campanha online: porquê?</vt:lpstr>
      <vt:lpstr>Estratégias de comunicação </vt:lpstr>
      <vt:lpstr>PowerPoint Presentation</vt:lpstr>
      <vt:lpstr>PowerPoint Presentation</vt:lpstr>
      <vt:lpstr>Estratégia da campanha</vt:lpstr>
      <vt:lpstr>Qual é o seu objetivo?</vt:lpstr>
      <vt:lpstr>Objetivos: onde começar?</vt:lpstr>
      <vt:lpstr>Definir o seu objetivo</vt:lpstr>
      <vt:lpstr>Exemplo de objetivos inteligentes</vt:lpstr>
      <vt:lpstr>Exercício</vt:lpstr>
      <vt:lpstr>Qual é o seu público-alvo?</vt:lpstr>
      <vt:lpstr>PowerPoint Presentation</vt:lpstr>
      <vt:lpstr>PowerPoint Presentation</vt:lpstr>
      <vt:lpstr>Conhece bem o seu  público?</vt:lpstr>
      <vt:lpstr>O que fazer e o que não fazer</vt:lpstr>
      <vt:lpstr>Intervalo para almoço</vt:lpstr>
      <vt:lpstr>Qual é a sua mensagem?</vt:lpstr>
      <vt:lpstr>PowerPoint Presentation</vt:lpstr>
      <vt:lpstr>PowerPoint Presentation</vt:lpstr>
      <vt:lpstr>PowerPoint Presentation</vt:lpstr>
      <vt:lpstr>Como criar conteúdos atrativos</vt:lpstr>
      <vt:lpstr>Quem é o seu mensageiro?</vt:lpstr>
      <vt:lpstr>Exemplo</vt:lpstr>
      <vt:lpstr>PowerPoint Presentation</vt:lpstr>
      <vt:lpstr>PowerPoint Presentation</vt:lpstr>
      <vt:lpstr>A credibilidade é a chave do sucesso</vt:lpstr>
      <vt:lpstr>PowerPoint Presentation</vt:lpstr>
      <vt:lpstr>Final da primeira parte! </vt:lpstr>
      <vt:lpstr>Ferramenta útil: modelos de campanhas</vt:lpstr>
      <vt:lpstr>Como funciona a presença online</vt:lpstr>
      <vt:lpstr>Da estratégia à operação</vt:lpstr>
      <vt:lpstr>PowerPoint Presentation</vt:lpstr>
      <vt:lpstr>PowerPoint Presentation</vt:lpstr>
      <vt:lpstr>Chegar às pessoas com  a sua mensagem</vt:lpstr>
      <vt:lpstr>Online = diálogo dinâmico</vt:lpstr>
      <vt:lpstr>Câmara de eco e efeito de bolha</vt:lpstr>
      <vt:lpstr>Como pode afetar a mudança de comportamentos?</vt:lpstr>
      <vt:lpstr>Exercício</vt:lpstr>
      <vt:lpstr>Três grandes plataformas de redes sociais</vt:lpstr>
      <vt:lpstr>PowerPoint Presentation</vt:lpstr>
      <vt:lpstr>PowerPoint Presentation</vt:lpstr>
      <vt:lpstr>10 fundamentos</vt:lpstr>
      <vt:lpstr>5 de 10</vt:lpstr>
      <vt:lpstr>PowerPoint Presentation</vt:lpstr>
      <vt:lpstr>PowerPoint Presentation</vt:lpstr>
      <vt:lpstr>O que funciona no Facebook?</vt:lpstr>
      <vt:lpstr>Público orgânico versus público pago</vt:lpstr>
      <vt:lpstr>PowerPoint Presentation</vt:lpstr>
      <vt:lpstr>O que funciona no Twitter?</vt:lpstr>
      <vt:lpstr>Pausa para chá</vt:lpstr>
      <vt:lpstr>Está no caminho certo?</vt:lpstr>
      <vt:lpstr>Discurso de ódio: o que fazer?</vt:lpstr>
      <vt:lpstr>Pacote de informações da contranarrativa</vt:lpstr>
      <vt:lpstr>PowerPoint Presentation</vt:lpstr>
      <vt:lpstr>PowerPoint Presentation</vt:lpstr>
      <vt:lpstr>Exercício</vt:lpstr>
      <vt:lpstr>Ferramentas, tutoriais e manuais</vt:lpstr>
      <vt:lpstr>Capacitação e encerramento</vt:lpstr>
      <vt:lpstr>Desenvolvimento  de capacidades</vt:lpstr>
      <vt:lpstr>Vinculação online –  envolvimento offline</vt:lpstr>
      <vt:lpstr>Quais são as suas qualidades de campanha?</vt:lpstr>
      <vt:lpstr>Reflexão</vt:lpstr>
      <vt:lpstr>Parcerias </vt:lpstr>
      <vt:lpstr>Tenha uma boa viagem de regresso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online alternatives  to the lures of extremist propaganda</dc:title>
  <dc:creator>Wim Klei</dc:creator>
  <cp:lastModifiedBy>Eleni</cp:lastModifiedBy>
  <cp:revision>1055</cp:revision>
  <cp:lastPrinted>2017-03-23T07:44:36Z</cp:lastPrinted>
  <dcterms:created xsi:type="dcterms:W3CDTF">2017-02-22T13:10:37Z</dcterms:created>
  <dcterms:modified xsi:type="dcterms:W3CDTF">2017-05-03T16:33:46Z</dcterms:modified>
</cp:coreProperties>
</file>