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58" r:id="rId3"/>
    <p:sldId id="259" r:id="rId4"/>
    <p:sldId id="412" r:id="rId5"/>
    <p:sldId id="260" r:id="rId6"/>
    <p:sldId id="411" r:id="rId7"/>
    <p:sldId id="333" r:id="rId8"/>
    <p:sldId id="553" r:id="rId9"/>
    <p:sldId id="263" r:id="rId10"/>
    <p:sldId id="527" r:id="rId11"/>
    <p:sldId id="425" r:id="rId12"/>
    <p:sldId id="551" r:id="rId13"/>
    <p:sldId id="516" r:id="rId14"/>
    <p:sldId id="517" r:id="rId15"/>
    <p:sldId id="414" r:id="rId16"/>
    <p:sldId id="427" r:id="rId17"/>
    <p:sldId id="320" r:id="rId18"/>
    <p:sldId id="431" r:id="rId19"/>
    <p:sldId id="432" r:id="rId20"/>
    <p:sldId id="468" r:id="rId21"/>
    <p:sldId id="504" r:id="rId22"/>
    <p:sldId id="505" r:id="rId23"/>
    <p:sldId id="430" r:id="rId24"/>
    <p:sldId id="272" r:id="rId25"/>
    <p:sldId id="526" r:id="rId26"/>
    <p:sldId id="543" r:id="rId27"/>
    <p:sldId id="544" r:id="rId28"/>
    <p:sldId id="545" r:id="rId29"/>
    <p:sldId id="546" r:id="rId30"/>
    <p:sldId id="356" r:id="rId31"/>
    <p:sldId id="433" r:id="rId32"/>
    <p:sldId id="480" r:id="rId33"/>
    <p:sldId id="439" r:id="rId34"/>
    <p:sldId id="521" r:id="rId35"/>
    <p:sldId id="435" r:id="rId36"/>
    <p:sldId id="385" r:id="rId37"/>
    <p:sldId id="554" r:id="rId38"/>
    <p:sldId id="481" r:id="rId39"/>
    <p:sldId id="347" r:id="rId40"/>
    <p:sldId id="375" r:id="rId41"/>
    <p:sldId id="528" r:id="rId42"/>
    <p:sldId id="444" r:id="rId43"/>
    <p:sldId id="498" r:id="rId44"/>
    <p:sldId id="499" r:id="rId45"/>
    <p:sldId id="500" r:id="rId46"/>
    <p:sldId id="518" r:id="rId47"/>
    <p:sldId id="445" r:id="rId48"/>
    <p:sldId id="450" r:id="rId49"/>
    <p:sldId id="502" r:id="rId50"/>
    <p:sldId id="507" r:id="rId51"/>
    <p:sldId id="453" r:id="rId52"/>
    <p:sldId id="452" r:id="rId53"/>
    <p:sldId id="488" r:id="rId54"/>
    <p:sldId id="489" r:id="rId55"/>
    <p:sldId id="529" r:id="rId56"/>
    <p:sldId id="358" r:id="rId57"/>
    <p:sldId id="267" r:id="rId58"/>
    <p:sldId id="456" r:id="rId59"/>
    <p:sldId id="519" r:id="rId60"/>
    <p:sldId id="343" r:id="rId61"/>
    <p:sldId id="520" r:id="rId62"/>
    <p:sldId id="484" r:id="rId63"/>
    <p:sldId id="399" r:id="rId64"/>
    <p:sldId id="459" r:id="rId65"/>
    <p:sldId id="423" r:id="rId66"/>
    <p:sldId id="461" r:id="rId67"/>
    <p:sldId id="460" r:id="rId68"/>
    <p:sldId id="462" r:id="rId69"/>
    <p:sldId id="501" r:id="rId70"/>
    <p:sldId id="463" r:id="rId71"/>
    <p:sldId id="464" r:id="rId72"/>
    <p:sldId id="469" r:id="rId73"/>
    <p:sldId id="472" r:id="rId74"/>
    <p:sldId id="473" r:id="rId75"/>
    <p:sldId id="547" r:id="rId76"/>
    <p:sldId id="471" r:id="rId77"/>
    <p:sldId id="467" r:id="rId78"/>
    <p:sldId id="335" r:id="rId79"/>
    <p:sldId id="337" r:id="rId80"/>
    <p:sldId id="338" r:id="rId81"/>
    <p:sldId id="401" r:id="rId82"/>
    <p:sldId id="552" r:id="rId83"/>
    <p:sldId id="530" r:id="rId84"/>
    <p:sldId id="268" r:id="rId85"/>
    <p:sldId id="542" r:id="rId86"/>
    <p:sldId id="548" r:id="rId87"/>
    <p:sldId id="549" r:id="rId88"/>
    <p:sldId id="376" r:id="rId89"/>
    <p:sldId id="550" r:id="rId90"/>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616" autoAdjust="0"/>
    <p:restoredTop sz="58934" autoAdjust="0"/>
  </p:normalViewPr>
  <p:slideViewPr>
    <p:cSldViewPr snapToGrid="0">
      <p:cViewPr>
        <p:scale>
          <a:sx n="70" d="100"/>
          <a:sy n="70" d="100"/>
        </p:scale>
        <p:origin x="-468" y="636"/>
      </p:cViewPr>
      <p:guideLst>
        <p:guide orient="horz" pos="2160"/>
        <p:guide pos="3840"/>
      </p:guideLst>
    </p:cSldViewPr>
  </p:slideViewPr>
  <p:notesTextViewPr>
    <p:cViewPr>
      <p:scale>
        <a:sx n="125" d="100"/>
        <a:sy n="125" d="100"/>
      </p:scale>
      <p:origin x="0" y="0"/>
    </p:cViewPr>
  </p:notesTextViewPr>
  <p:notesViewPr>
    <p:cSldViewPr snapToGrid="0">
      <p:cViewPr varScale="1">
        <p:scale>
          <a:sx n="75" d="100"/>
          <a:sy n="75" d="100"/>
        </p:scale>
        <p:origin x="-4056" y="-90"/>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22E6C923-247F-42EC-97CA-193C612D7E8A}" type="datetimeFigureOut">
              <a:rPr lang="nl-NL" smtClean="0"/>
              <a:t>14-4-2017</a:t>
            </a:fld>
            <a:endParaRPr lang="nl-NL"/>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B450F8D-C28B-42C0-9DBB-F09AF2880D55}" type="slidenum">
              <a:rPr lang="nl-NL" smtClean="0"/>
              <a:t>‹#›</a:t>
            </a:fld>
            <a:endParaRPr lang="nl-NL"/>
          </a:p>
        </p:txBody>
      </p:sp>
    </p:spTree>
    <p:extLst>
      <p:ext uri="{BB962C8B-B14F-4D97-AF65-F5344CB8AC3E}">
        <p14:creationId xmlns:p14="http://schemas.microsoft.com/office/powerpoint/2010/main" val="110728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etz-gegen-nazis.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ykH6peLv1wk"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hasshilft.de/index_en.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KvjIYl_Nlao"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exit-deutschland.de/english/"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bbc.com/news/world-latin-america-1784713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witter.com/digitalnun?lang=en"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barclayslifeskills.com/" TargetMode="External"/><Relationship Id="rId4" Type="http://schemas.openxmlformats.org/officeDocument/2006/relationships/hyperlink" Target="http://www.benedictinenuns.org.uk/Community/Community/prayerline.ph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tKKbydB4sc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tekojakampanja.fi/e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peaceunited.fi/en/"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peacemakersnetwork.org/our-work/thematic-expertise/"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t.co/KIn4Wv78ZI"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en.wikipedia.org/wiki/News_media"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en.wikipedia.org/wiki/Algorithm" TargetMode="External"/><Relationship Id="rId5" Type="http://schemas.openxmlformats.org/officeDocument/2006/relationships/hyperlink" Target="https://en.wikipedia.org/wiki/Tunnel_vision_(metaphor)" TargetMode="External"/><Relationship Id="rId4" Type="http://schemas.openxmlformats.org/officeDocument/2006/relationships/hyperlink" Target="https://en.wikipedia.org/wiki/Censored"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strategicdialogue.org/wp-content/uploads/2016/06/OCCI-Counterspeech-Information-Pack-English.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www.strategicdialogue.org/wp-content/uploads/2016/12/CN-Monitoring-and-Evaluation-Handbook.pdf" TargetMode="External"/><Relationship Id="rId4" Type="http://schemas.openxmlformats.org/officeDocument/2006/relationships/hyperlink" Target="http://www.strategicdialogue.org/wp-content/uploads/2016/06/OCCI-Counterspeech-Information-Pack-English.pdf"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a:t>
            </a:fld>
            <a:endParaRPr lang="nl-NL"/>
          </a:p>
        </p:txBody>
      </p:sp>
    </p:spTree>
    <p:extLst>
      <p:ext uri="{BB962C8B-B14F-4D97-AF65-F5344CB8AC3E}">
        <p14:creationId xmlns:p14="http://schemas.microsoft.com/office/powerpoint/2010/main" val="169330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sng" dirty="0" smtClean="0"/>
              <a:t>Note to trainer</a:t>
            </a:r>
          </a:p>
          <a:p>
            <a:pPr marL="171450" indent="-171450">
              <a:buFont typeface="Arial" panose="020B0604020202020204" pitchFamily="34" charset="0"/>
              <a:buChar char="•"/>
            </a:pPr>
            <a:r>
              <a:rPr lang="en-US" sz="1000" u="sng" dirty="0" smtClean="0"/>
              <a:t>Prevent</a:t>
            </a:r>
            <a:r>
              <a:rPr lang="en-US" sz="1000" u="sng" baseline="0" dirty="0" smtClean="0"/>
              <a:t> identification bias before mismatch between trainer and trainees occur</a:t>
            </a:r>
          </a:p>
          <a:p>
            <a:pPr marL="171450" indent="-171450">
              <a:buFont typeface="Arial" panose="020B0604020202020204" pitchFamily="34" charset="0"/>
              <a:buChar char="•"/>
            </a:pPr>
            <a:r>
              <a:rPr lang="en-US" sz="1000" u="sng" baseline="0" dirty="0" smtClean="0"/>
              <a:t>First ask for actual experience and ideas of the participants before showing examples of alien examples</a:t>
            </a:r>
          </a:p>
          <a:p>
            <a:pPr marL="171450" indent="-171450">
              <a:buFont typeface="Arial" panose="020B0604020202020204" pitchFamily="34" charset="0"/>
              <a:buChar char="•"/>
            </a:pPr>
            <a:r>
              <a:rPr lang="en-US" sz="1000" u="sng" baseline="0" dirty="0" smtClean="0"/>
              <a:t>10’</a:t>
            </a:r>
            <a:endParaRPr lang="nl-NL"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11</a:t>
            </a:fld>
            <a:endParaRPr lang="nl-NL"/>
          </a:p>
        </p:txBody>
      </p:sp>
    </p:spTree>
    <p:extLst>
      <p:ext uri="{BB962C8B-B14F-4D97-AF65-F5344CB8AC3E}">
        <p14:creationId xmlns:p14="http://schemas.microsoft.com/office/powerpoint/2010/main" val="48155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000" kern="1200" dirty="0" smtClean="0">
                <a:solidFill>
                  <a:schemeClr val="tx1"/>
                </a:solidFill>
                <a:effectLst/>
                <a:latin typeface="+mn-lt"/>
                <a:ea typeface="+mn-ea"/>
                <a:cs typeface="+mn-cs"/>
              </a:rPr>
              <a:t>RAN’s approach towards effectively tackling radicalisation is summarised as the so called “RAN DNA”. </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000" kern="1200" dirty="0" smtClean="0">
                <a:solidFill>
                  <a:schemeClr val="tx1"/>
                </a:solidFill>
                <a:effectLst/>
                <a:latin typeface="+mn-lt"/>
                <a:ea typeface="+mn-ea"/>
                <a:cs typeface="+mn-cs"/>
              </a:rPr>
              <a:t>Involving and training first-line practitioners is key: these practitioners will be the first professional point of contact for individuals at risk. To be able to have a preventative approach, they need to be aware of signs of radicalisation, and know how to seek support to address these signals whilst maintaining a positive relationship with the individual. </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000" kern="1200" dirty="0" smtClean="0">
                <a:solidFill>
                  <a:schemeClr val="tx1"/>
                </a:solidFill>
                <a:effectLst/>
                <a:latin typeface="+mn-lt"/>
                <a:ea typeface="+mn-ea"/>
                <a:cs typeface="+mn-cs"/>
              </a:rPr>
              <a:t>Prevention is key: it is crucial to invest in interventions that are aimed at removing the breeding ground for radicalisation to prevent these processes or stop them as early as possible. </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000" kern="1200" dirty="0" smtClean="0">
                <a:solidFill>
                  <a:schemeClr val="tx1"/>
                </a:solidFill>
                <a:effectLst/>
                <a:latin typeface="+mn-lt"/>
                <a:ea typeface="+mn-ea"/>
                <a:cs typeface="+mn-cs"/>
              </a:rPr>
              <a:t>Multi-agency approach is key: To be able to prevent radicalisation and to safeguard individuals at risk, multi-agency cooperation is necessary to provide a consistent and reliable network. In this network, expertise and information can be shared, cases can be discussed and there can be agreement and shared ownership on the best course of action. These networks should be combinations between law enforcement, professional care organisations as well as NGOs and community representatives. </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000" kern="1200" dirty="0" smtClean="0">
                <a:solidFill>
                  <a:schemeClr val="tx1"/>
                </a:solidFill>
                <a:effectLst/>
                <a:latin typeface="+mn-lt"/>
                <a:ea typeface="+mn-ea"/>
                <a:cs typeface="+mn-cs"/>
              </a:rPr>
              <a:t>Tailor-made interventions, adapted to local circumstances, are key: each individual at risk is different, which calls for a case-by-case approach. It is important to understand the individuals’ background, grievances, motivations, fears, frustrations etc. to be able to develop a suitable intervention. Besides internal factors, external factors such as the individual’s social environment and other local circumstances need to be taken into account to provide effective support.</a:t>
            </a:r>
            <a:endParaRPr lang="nl-NL"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13</a:t>
            </a:fld>
            <a:endParaRPr lang="nl-NL"/>
          </a:p>
        </p:txBody>
      </p:sp>
    </p:spTree>
    <p:extLst>
      <p:ext uri="{BB962C8B-B14F-4D97-AF65-F5344CB8AC3E}">
        <p14:creationId xmlns:p14="http://schemas.microsoft.com/office/powerpoint/2010/main" val="4019641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 typeface="Arial" panose="020B0604020202020204" pitchFamily="34" charset="0"/>
              <a:buChar char="•"/>
            </a:pPr>
            <a:r>
              <a:rPr lang="en-GB" sz="1000" dirty="0" smtClean="0"/>
              <a:t>Radicalisation = process with multiple factors and different pathways </a:t>
            </a:r>
          </a:p>
          <a:p>
            <a:pPr marL="171450" indent="-171450">
              <a:buFont typeface="Arial" panose="020B0604020202020204" pitchFamily="34" charset="0"/>
              <a:buChar char="•"/>
            </a:pPr>
            <a:r>
              <a:rPr lang="en-GB" sz="1000" dirty="0" smtClean="0"/>
              <a:t>Youth (families, communities) are victims rather than perpetrators</a:t>
            </a:r>
          </a:p>
          <a:p>
            <a:pPr marL="171450" lvl="0" indent="-171450">
              <a:buFont typeface="Arial" panose="020B0604020202020204" pitchFamily="34" charset="0"/>
              <a:buChar char="•"/>
            </a:pPr>
            <a:r>
              <a:rPr lang="en-GB" sz="1000" dirty="0" smtClean="0"/>
              <a:t>Prevention is about safeguarding vulnerable people/communities</a:t>
            </a:r>
            <a:endParaRPr lang="nl-NL" sz="1000" dirty="0" smtClean="0"/>
          </a:p>
          <a:p>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RAN’s approach towards effectively tackling radicalisation is summarised as the so called “RAN DNA”. </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000" kern="1200" dirty="0" smtClean="0">
                <a:solidFill>
                  <a:schemeClr val="tx1"/>
                </a:solidFill>
                <a:effectLst/>
                <a:latin typeface="+mn-lt"/>
                <a:ea typeface="+mn-ea"/>
                <a:cs typeface="+mn-cs"/>
              </a:rPr>
              <a:t>Involving and training first-line practitioners is key: these practitioners will be the first professional point of contact for individuals at risk. To be able to have a preventative approach, they need to be aware of signs of radicalisation, know how to seek support to address these signals whilst maintaining a positive relationship with the individual. </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000" kern="1200" dirty="0" smtClean="0">
                <a:solidFill>
                  <a:schemeClr val="tx1"/>
                </a:solidFill>
                <a:effectLst/>
                <a:latin typeface="+mn-lt"/>
                <a:ea typeface="+mn-ea"/>
                <a:cs typeface="+mn-cs"/>
              </a:rPr>
              <a:t>Prevention is key: it is crucial to invest in interventions that are aimed at removing the breeding ground for radicalisation to prevent these processes or stop them as early as possible. </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000" kern="1200" dirty="0" smtClean="0">
                <a:solidFill>
                  <a:schemeClr val="tx1"/>
                </a:solidFill>
                <a:effectLst/>
                <a:latin typeface="+mn-lt"/>
                <a:ea typeface="+mn-ea"/>
                <a:cs typeface="+mn-cs"/>
              </a:rPr>
              <a:t>Multi-agency approach is key: To be able to prevent radicalisation and to safeguard individuals at risk, multi-agency cooperation is necessary to provide a consistent and reliable network. In this network, expertise and information can be shared, cases can be discussed and there can be agreement and shared ownership on the best course of action. These networks should be combinations between law enforcement, professional care organisations as well as NGO’s and community representatives. </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000" kern="1200" dirty="0" smtClean="0">
                <a:solidFill>
                  <a:schemeClr val="tx1"/>
                </a:solidFill>
                <a:effectLst/>
                <a:latin typeface="+mn-lt"/>
                <a:ea typeface="+mn-ea"/>
                <a:cs typeface="+mn-cs"/>
              </a:rPr>
              <a:t>Tailor-made interventions, adapted to local circumstances, are key: each individual at risk is different, which calls for a case-by-case approach. It is important to understand the individuals’ background, grievances, motivations, fears, frustrations etc. to be able to develop a suitable intervention. Besides internal factors, external factors such as the individual’s social environment and other local circumstances need to be taken into account to provide effective support.</a:t>
            </a:r>
            <a:endParaRPr lang="nl-NL" sz="1000" kern="1200" dirty="0" smtClean="0">
              <a:solidFill>
                <a:schemeClr val="tx1"/>
              </a:solidFill>
              <a:effectLst/>
              <a:latin typeface="+mn-lt"/>
              <a:ea typeface="+mn-ea"/>
              <a:cs typeface="+mn-cs"/>
            </a:endParaRPr>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14</a:t>
            </a:fld>
            <a:endParaRPr lang="nl-NL"/>
          </a:p>
        </p:txBody>
      </p:sp>
    </p:spTree>
    <p:extLst>
      <p:ext uri="{BB962C8B-B14F-4D97-AF65-F5344CB8AC3E}">
        <p14:creationId xmlns:p14="http://schemas.microsoft.com/office/powerpoint/2010/main" val="306568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en-US" sz="1000" b="1" u="sng" dirty="0" smtClean="0"/>
              <a:t>Examples of Push factors</a:t>
            </a:r>
          </a:p>
          <a:p>
            <a:pPr marL="228600" indent="-228600">
              <a:buFont typeface="Arial" panose="020B0604020202020204" pitchFamily="34" charset="0"/>
              <a:buChar char="•"/>
            </a:pPr>
            <a:r>
              <a:rPr lang="en-US" sz="1000" dirty="0" smtClean="0"/>
              <a:t>Feeding grievances - exclusion; strong sense of injustice; feeling of humiliation; rigid binary thinking; conspiracy theories; sense of victimhood</a:t>
            </a:r>
          </a:p>
          <a:p>
            <a:pPr marL="228600" indent="-228600">
              <a:buFont typeface="Arial" panose="020B0604020202020204" pitchFamily="34" charset="0"/>
              <a:buChar char="•"/>
            </a:pPr>
            <a:r>
              <a:rPr lang="en-US" sz="1000" dirty="0" smtClean="0"/>
              <a:t>Feeding </a:t>
            </a:r>
            <a:r>
              <a:rPr lang="en-US" sz="1000" dirty="0" err="1" smtClean="0"/>
              <a:t>marginalisation</a:t>
            </a:r>
            <a:r>
              <a:rPr lang="en-US" sz="1000" dirty="0" smtClean="0"/>
              <a:t> - discrimination; limited social mobility; poor education; unemployment; criminality</a:t>
            </a:r>
          </a:p>
          <a:p>
            <a:pPr marL="228600" indent="-228600">
              <a:buFont typeface="Arial" panose="020B0604020202020204" pitchFamily="34" charset="0"/>
              <a:buChar char="•"/>
            </a:pPr>
            <a:r>
              <a:rPr lang="en-US" sz="1000" dirty="0" smtClean="0"/>
              <a:t>Political narratives – mainly ‘West is at war with Islam’. Also the ban on </a:t>
            </a:r>
            <a:r>
              <a:rPr lang="en-US" sz="1000" dirty="0" err="1" smtClean="0"/>
              <a:t>theveil</a:t>
            </a:r>
            <a:r>
              <a:rPr lang="en-US" sz="1000" dirty="0" smtClean="0"/>
              <a:t>; Cartoon crises; Islamophobia</a:t>
            </a:r>
          </a:p>
          <a:p>
            <a:pPr marL="228600" indent="-228600">
              <a:buFont typeface="Arial" panose="020B0604020202020204" pitchFamily="34" charset="0"/>
              <a:buChar char="•"/>
            </a:pPr>
            <a:r>
              <a:rPr lang="en-US" sz="1000" dirty="0" smtClean="0"/>
              <a:t>Claiming ideological and religious legitimacy - apocalyptic prophesy; violent interpretation of Jihad; sense that Islam is under siege and desire to protect </a:t>
            </a:r>
            <a:r>
              <a:rPr lang="en-US" sz="1000" dirty="0" err="1" smtClean="0"/>
              <a:t>ummah</a:t>
            </a:r>
            <a:r>
              <a:rPr lang="en-US" sz="1000" dirty="0" smtClean="0"/>
              <a:t>; view that West is immoral secularism</a:t>
            </a:r>
          </a:p>
          <a:p>
            <a:pPr marL="228600" indent="-228600">
              <a:buFont typeface="Arial" panose="020B0604020202020204" pitchFamily="34" charset="0"/>
              <a:buChar char="•"/>
            </a:pPr>
            <a:r>
              <a:rPr lang="en-US" sz="1000" dirty="0" smtClean="0"/>
              <a:t>Feeding culture and identity crises - cultural </a:t>
            </a:r>
            <a:r>
              <a:rPr lang="en-US" sz="1000" dirty="0" err="1" smtClean="0"/>
              <a:t>marginalisation</a:t>
            </a:r>
            <a:r>
              <a:rPr lang="en-US" sz="1000" dirty="0" smtClean="0"/>
              <a:t>; lack of belonging to either home or parents’ society; reinforces religious solidarity with Muslims around the world</a:t>
            </a:r>
            <a:endParaRPr lang="nl-NL" sz="1000" dirty="0" smtClean="0"/>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15</a:t>
            </a:fld>
            <a:endParaRPr lang="nl-NL"/>
          </a:p>
        </p:txBody>
      </p:sp>
    </p:spTree>
    <p:extLst>
      <p:ext uri="{BB962C8B-B14F-4D97-AF65-F5344CB8AC3E}">
        <p14:creationId xmlns:p14="http://schemas.microsoft.com/office/powerpoint/2010/main" val="2727610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en-GB" sz="1000" b="1" u="sng" dirty="0" smtClean="0"/>
              <a:t>Discussion in plenary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smtClean="0"/>
              <a:t>Radicalisation has various stages.</a:t>
            </a:r>
            <a:r>
              <a:rPr lang="en-GB" sz="1000" baseline="0" dirty="0" smtClean="0"/>
              <a:t> </a:t>
            </a:r>
            <a:r>
              <a:rPr lang="en-GB" sz="1000" dirty="0" smtClean="0"/>
              <a:t>At what stage does your organisation (want to) intervene?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smtClean="0"/>
              <a:t>Various forms of</a:t>
            </a:r>
            <a:r>
              <a:rPr lang="en-GB" sz="1000" baseline="0" dirty="0" smtClean="0"/>
              <a:t> interaction with your target groups. What do you choose: </a:t>
            </a:r>
            <a:r>
              <a:rPr lang="en-GB" sz="1000" dirty="0" smtClean="0"/>
              <a:t>Prevention, Alternative,  Narrative or Counter speech?</a:t>
            </a:r>
          </a:p>
          <a:p>
            <a:pPr marL="171450" lvl="0" indent="-171450">
              <a:buFont typeface="Arial" panose="020B0604020202020204" pitchFamily="34" charset="0"/>
              <a:buChar char="•"/>
            </a:pPr>
            <a:r>
              <a:rPr lang="en-GB" sz="1000" dirty="0" smtClean="0"/>
              <a:t>Local is key. How can social media be a useful tool for intervention?</a:t>
            </a:r>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16</a:t>
            </a:fld>
            <a:endParaRPr lang="nl-NL"/>
          </a:p>
        </p:txBody>
      </p:sp>
    </p:spTree>
    <p:extLst>
      <p:ext uri="{BB962C8B-B14F-4D97-AF65-F5344CB8AC3E}">
        <p14:creationId xmlns:p14="http://schemas.microsoft.com/office/powerpoint/2010/main" val="3549796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sz="1000" kern="1200" dirty="0" err="1" smtClean="0">
                <a:solidFill>
                  <a:schemeClr val="tx1"/>
                </a:solidFill>
                <a:effectLst/>
                <a:latin typeface="+mn-lt"/>
                <a:ea typeface="+mn-ea"/>
                <a:cs typeface="+mn-cs"/>
              </a:rPr>
              <a:t>Good</a:t>
            </a:r>
            <a:r>
              <a:rPr lang="nl-NL" sz="1000" kern="1200" dirty="0" smtClean="0">
                <a:solidFill>
                  <a:schemeClr val="tx1"/>
                </a:solidFill>
                <a:effectLst/>
                <a:latin typeface="+mn-lt"/>
                <a:ea typeface="+mn-ea"/>
                <a:cs typeface="+mn-cs"/>
              </a:rPr>
              <a:t> designers copy, Great designers </a:t>
            </a:r>
            <a:r>
              <a:rPr lang="nl-NL" sz="1000" kern="1200" dirty="0" err="1" smtClean="0">
                <a:solidFill>
                  <a:schemeClr val="tx1"/>
                </a:solidFill>
                <a:effectLst/>
                <a:latin typeface="+mn-lt"/>
                <a:ea typeface="+mn-ea"/>
                <a:cs typeface="+mn-cs"/>
              </a:rPr>
              <a:t>steal</a:t>
            </a:r>
            <a:r>
              <a:rPr lang="nl-NL" sz="1000" kern="1200" baseline="0" dirty="0" smtClean="0">
                <a:solidFill>
                  <a:schemeClr val="tx1"/>
                </a:solidFill>
                <a:effectLst/>
                <a:latin typeface="+mn-lt"/>
                <a:ea typeface="+mn-ea"/>
                <a:cs typeface="+mn-cs"/>
              </a:rPr>
              <a:t> - </a:t>
            </a:r>
            <a:r>
              <a:rPr lang="nl-NL" sz="1000" kern="1200" dirty="0" err="1" smtClean="0">
                <a:solidFill>
                  <a:schemeClr val="tx1"/>
                </a:solidFill>
                <a:effectLst/>
                <a:latin typeface="+mn-lt"/>
                <a:ea typeface="+mn-ea"/>
                <a:cs typeface="+mn-cs"/>
              </a:rPr>
              <a:t>this</a:t>
            </a:r>
            <a:r>
              <a:rPr lang="nl-NL" sz="1000" kern="1200" dirty="0" smtClean="0">
                <a:solidFill>
                  <a:schemeClr val="tx1"/>
                </a:solidFill>
                <a:effectLst/>
                <a:latin typeface="+mn-lt"/>
                <a:ea typeface="+mn-ea"/>
                <a:cs typeface="+mn-cs"/>
              </a:rPr>
              <a:t> is a well </a:t>
            </a:r>
            <a:r>
              <a:rPr lang="nl-NL" sz="1000" kern="1200" dirty="0" err="1" smtClean="0">
                <a:solidFill>
                  <a:schemeClr val="tx1"/>
                </a:solidFill>
                <a:effectLst/>
                <a:latin typeface="+mn-lt"/>
                <a:ea typeface="+mn-ea"/>
                <a:cs typeface="+mn-cs"/>
              </a:rPr>
              <a:t>known</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adage</a:t>
            </a:r>
            <a:r>
              <a:rPr lang="nl-NL" sz="1000" kern="1200" dirty="0" smtClean="0">
                <a:solidFill>
                  <a:schemeClr val="tx1"/>
                </a:solidFill>
                <a:effectLst/>
                <a:latin typeface="+mn-lt"/>
                <a:ea typeface="+mn-ea"/>
                <a:cs typeface="+mn-cs"/>
              </a:rPr>
              <a:t> in </a:t>
            </a:r>
            <a:r>
              <a:rPr lang="nl-NL" sz="1000" kern="1200" dirty="0" err="1" smtClean="0">
                <a:solidFill>
                  <a:schemeClr val="tx1"/>
                </a:solidFill>
                <a:effectLst/>
                <a:latin typeface="+mn-lt"/>
                <a:ea typeface="+mn-ea"/>
                <a:cs typeface="+mn-cs"/>
              </a:rPr>
              <a:t>the</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creative</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industries</a:t>
            </a:r>
            <a:endParaRPr lang="nl-NL" sz="10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000" kern="1200" dirty="0" smtClean="0">
                <a:solidFill>
                  <a:schemeClr val="tx1"/>
                </a:solidFill>
                <a:effectLst/>
                <a:latin typeface="+mn-lt"/>
                <a:ea typeface="+mn-ea"/>
                <a:cs typeface="+mn-cs"/>
              </a:rPr>
              <a:t>Do</a:t>
            </a:r>
            <a:r>
              <a:rPr lang="en-US" sz="1000" kern="1200" baseline="0" dirty="0" smtClean="0">
                <a:solidFill>
                  <a:schemeClr val="tx1"/>
                </a:solidFill>
                <a:effectLst/>
                <a:latin typeface="+mn-lt"/>
                <a:ea typeface="+mn-ea"/>
                <a:cs typeface="+mn-cs"/>
              </a:rPr>
              <a:t> you have campaigns in mind that inspire you?</a:t>
            </a:r>
            <a:endParaRPr lang="nl-NL"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000" kern="1200" dirty="0" smtClean="0">
                <a:solidFill>
                  <a:schemeClr val="tx1"/>
                </a:solidFill>
                <a:effectLst/>
                <a:latin typeface="+mn-lt"/>
                <a:ea typeface="+mn-ea"/>
                <a:cs typeface="+mn-cs"/>
              </a:rPr>
              <a:t>Now,</a:t>
            </a:r>
            <a:r>
              <a:rPr lang="en-US" sz="1000" kern="1200" baseline="0" dirty="0" smtClean="0">
                <a:solidFill>
                  <a:schemeClr val="tx1"/>
                </a:solidFill>
                <a:effectLst/>
                <a:latin typeface="+mn-lt"/>
                <a:ea typeface="+mn-ea"/>
                <a:cs typeface="+mn-cs"/>
              </a:rPr>
              <a:t> we present a few examples of well known campaigns that might inspire you to come up with something of your own:</a:t>
            </a:r>
            <a:endParaRPr lang="nl-NL"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000" kern="1200" dirty="0" smtClean="0">
                <a:solidFill>
                  <a:schemeClr val="tx1"/>
                </a:solidFill>
                <a:effectLst/>
                <a:latin typeface="+mn-lt"/>
                <a:ea typeface="+mn-ea"/>
                <a:cs typeface="+mn-cs"/>
              </a:rPr>
              <a:t>Not</a:t>
            </a:r>
            <a:r>
              <a:rPr lang="en-US" sz="1000" kern="1200" baseline="0" dirty="0" smtClean="0">
                <a:solidFill>
                  <a:schemeClr val="tx1"/>
                </a:solidFill>
                <a:effectLst/>
                <a:latin typeface="+mn-lt"/>
                <a:ea typeface="+mn-ea"/>
                <a:cs typeface="+mn-cs"/>
              </a:rPr>
              <a:t> Another Brother (</a:t>
            </a:r>
            <a:r>
              <a:rPr lang="en-US" sz="1000" kern="1200" baseline="0" dirty="0" err="1" smtClean="0">
                <a:solidFill>
                  <a:schemeClr val="tx1"/>
                </a:solidFill>
                <a:effectLst/>
                <a:latin typeface="+mn-lt"/>
                <a:ea typeface="+mn-ea"/>
                <a:cs typeface="+mn-cs"/>
              </a:rPr>
              <a:t>Quilliam</a:t>
            </a:r>
            <a:r>
              <a:rPr lang="en-US" sz="1000" kern="1200" baseline="0" dirty="0" smtClean="0">
                <a:solidFill>
                  <a:schemeClr val="tx1"/>
                </a:solidFill>
                <a:effectLst/>
                <a:latin typeface="+mn-lt"/>
                <a:ea typeface="+mn-ea"/>
                <a:cs typeface="+mn-cs"/>
              </a:rPr>
              <a:t> Foundation – James Russell)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err="1" smtClean="0"/>
              <a:t>Netz-gegen-nazis</a:t>
            </a:r>
            <a:r>
              <a:rPr lang="en-US" sz="1000" dirty="0" smtClean="0"/>
              <a:t>. They did offline activism and presented it online</a:t>
            </a:r>
            <a:r>
              <a:rPr lang="nl-NL" sz="1000" dirty="0" smtClean="0"/>
              <a:t>: </a:t>
            </a:r>
            <a:r>
              <a:rPr lang="en-US" sz="1000" u="sng" dirty="0" smtClean="0">
                <a:hlinkClick r:id="rId3"/>
              </a:rPr>
              <a:t>http://www.netz-gegen-nazis.de</a:t>
            </a:r>
            <a:endParaRPr lang="en-US" sz="1000" u="sng"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u="none"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baseline="0" dirty="0" smtClean="0"/>
              <a:t>These examples are merely focused on fighting </a:t>
            </a:r>
            <a:r>
              <a:rPr lang="en-US" sz="1000" u="none" baseline="0" dirty="0" err="1" smtClean="0"/>
              <a:t>polarisation</a:t>
            </a:r>
            <a:r>
              <a:rPr lang="en-US" sz="1000" u="none" baseline="0" dirty="0" smtClean="0"/>
              <a:t> instead of offering counter- or alternative narratives. They show signs of solidarity and community</a:t>
            </a:r>
            <a:endParaRPr lang="nl-NL" sz="1000" u="none"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17</a:t>
            </a:fld>
            <a:endParaRPr lang="nl-NL"/>
          </a:p>
        </p:txBody>
      </p:sp>
    </p:spTree>
    <p:extLst>
      <p:ext uri="{BB962C8B-B14F-4D97-AF65-F5344CB8AC3E}">
        <p14:creationId xmlns:p14="http://schemas.microsoft.com/office/powerpoint/2010/main" val="100773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0" dirty="0" smtClean="0">
                <a:solidFill>
                  <a:schemeClr val="bg1"/>
                </a:solidFill>
              </a:rPr>
              <a:t>https://youtu.be/IjIQ0ctzyZE</a:t>
            </a:r>
            <a:endParaRPr lang="en-US" sz="1000" b="0" dirty="0" smtClean="0"/>
          </a:p>
          <a:p>
            <a:r>
              <a:rPr lang="en-US" sz="1000" b="0" dirty="0" smtClean="0"/>
              <a:t>Link refers to </a:t>
            </a:r>
            <a:r>
              <a:rPr lang="en-US" sz="1000" b="0" dirty="0" err="1" smtClean="0"/>
              <a:t>youtube</a:t>
            </a:r>
            <a:r>
              <a:rPr lang="en-US" sz="1000" b="0" baseline="0" dirty="0" smtClean="0"/>
              <a:t> video, duration 1:41’ </a:t>
            </a:r>
            <a:endParaRPr lang="nl-NL" sz="1000" b="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18</a:t>
            </a:fld>
            <a:endParaRPr lang="nl-NL"/>
          </a:p>
        </p:txBody>
      </p:sp>
    </p:spTree>
    <p:extLst>
      <p:ext uri="{BB962C8B-B14F-4D97-AF65-F5344CB8AC3E}">
        <p14:creationId xmlns:p14="http://schemas.microsoft.com/office/powerpoint/2010/main" val="204117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u="sng" dirty="0" smtClean="0"/>
              <a:t>Note to trainer: I’ll ride with you started as an online twitter campaign immediately after racial insult event</a:t>
            </a:r>
            <a:r>
              <a:rPr lang="en-US" sz="1000" u="sng" baseline="0" dirty="0" smtClean="0"/>
              <a:t> in Australia. The hashtag and its cause became adopted by a national educational </a:t>
            </a:r>
            <a:r>
              <a:rPr lang="en-US" sz="1000" u="sng" baseline="0" dirty="0" err="1" smtClean="0"/>
              <a:t>programme</a:t>
            </a:r>
            <a:r>
              <a:rPr lang="en-US" sz="1000" u="sng" baseline="0" dirty="0" smtClean="0"/>
              <a:t>.</a:t>
            </a:r>
            <a:endParaRPr lang="en-US" sz="1000" u="sng" dirty="0" smtClean="0"/>
          </a:p>
          <a:p>
            <a:endParaRPr lang="en-US" sz="1000" dirty="0" smtClean="0"/>
          </a:p>
          <a:p>
            <a:r>
              <a:rPr lang="en-US" sz="1000" dirty="0" smtClean="0"/>
              <a:t>December, 2014</a:t>
            </a:r>
          </a:p>
          <a:p>
            <a:r>
              <a:rPr lang="en-US" sz="1000" dirty="0" smtClean="0"/>
              <a:t>Monday's hostage crisis in Sydney, Australia, may be over, but the circumstances surrounding the incident — in which three people, including the gunman, died and four others were injured following a 16-hour standoff — remain murky. Little is known about the motives of Man </a:t>
            </a:r>
            <a:r>
              <a:rPr lang="en-US" sz="1000" dirty="0" err="1" smtClean="0"/>
              <a:t>Monis</a:t>
            </a:r>
            <a:r>
              <a:rPr lang="en-US" sz="1000" dirty="0" smtClean="0"/>
              <a:t>, the suspect in the episode, or the details of the police operation that ended the crisis.</a:t>
            </a:r>
          </a:p>
          <a:p>
            <a:r>
              <a:rPr lang="en-US" sz="1000" dirty="0" smtClean="0"/>
              <a:t>It was amid this prevailing uncertainty that a backlash against Australian Muslims started online. As reports spread quickly about the hostage situation — including the religious identity and nationality of the gunman, as well as the involvement of a black flag with the words of the </a:t>
            </a:r>
            <a:r>
              <a:rPr lang="en-US" sz="1000" dirty="0" err="1" smtClean="0"/>
              <a:t>shehada</a:t>
            </a:r>
            <a:r>
              <a:rPr lang="en-US" sz="1000" dirty="0" smtClean="0"/>
              <a:t>, the Muslim affirmation of faith, on it — the primary hashtag for the episode on Twitter, #</a:t>
            </a:r>
            <a:r>
              <a:rPr lang="en-US" sz="1000" dirty="0" err="1" smtClean="0"/>
              <a:t>SydneySiege</a:t>
            </a:r>
            <a:r>
              <a:rPr lang="en-US" sz="1000" dirty="0" smtClean="0"/>
              <a:t>, came to embody the occasional and predictable ugliness of the Internet. Xenophobic and anti-Muslim tweets went out and the Australian </a:t>
            </a:r>
            <a:r>
              <a:rPr lang="en-US" sz="1000" dirty="0" err="1" smtClean="0"/>
              <a:t>Defence</a:t>
            </a:r>
            <a:r>
              <a:rPr lang="en-US" sz="1000" dirty="0" smtClean="0"/>
              <a:t> League, an ultra-right-wing group, threatened confrontations in the Muslim-majority Sydney suburb of </a:t>
            </a:r>
            <a:r>
              <a:rPr lang="en-US" sz="1000" dirty="0" err="1" smtClean="0"/>
              <a:t>Lakemba</a:t>
            </a:r>
            <a:r>
              <a:rPr lang="en-US" sz="1000" dirty="0" smtClean="0"/>
              <a:t>.</a:t>
            </a:r>
          </a:p>
          <a:p>
            <a:endParaRPr lang="en-US" sz="1000" dirty="0" smtClean="0"/>
          </a:p>
          <a:p>
            <a:r>
              <a:rPr lang="en-US" sz="1000" dirty="0" smtClean="0"/>
              <a:t>Facebook</a:t>
            </a:r>
          </a:p>
          <a:p>
            <a:r>
              <a:rPr lang="en-US" sz="1000" dirty="0" smtClean="0"/>
              <a:t>On a train, one passenger reportedly spotted a Muslim woman removing her hijab, ostensibly out of fear of being targeted. The passenger told her to put it back on and offered to walk with her in solidarity. And so began #</a:t>
            </a:r>
            <a:r>
              <a:rPr lang="en-US" sz="1000" dirty="0" err="1" smtClean="0"/>
              <a:t>IllRideWithYou</a:t>
            </a:r>
            <a:r>
              <a:rPr lang="en-US" sz="1000" dirty="0" smtClean="0"/>
              <a:t>. The hashtag went viral and is currently still trending worldwide, hours after the end of the hostage crisis.</a:t>
            </a:r>
          </a:p>
          <a:p>
            <a:endParaRPr lang="en-US" sz="1000" dirty="0" smtClean="0"/>
          </a:p>
          <a:p>
            <a:r>
              <a:rPr lang="en-US" sz="1000" dirty="0" smtClean="0"/>
              <a:t>Source: https://www.theatlantic.com/international/archive/2014/12/illridewithyou-hashtag-sydney-siege-anti-islam-australia/383765/</a:t>
            </a:r>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19</a:t>
            </a:fld>
            <a:endParaRPr lang="nl-NL"/>
          </a:p>
        </p:txBody>
      </p:sp>
    </p:spTree>
    <p:extLst>
      <p:ext uri="{BB962C8B-B14F-4D97-AF65-F5344CB8AC3E}">
        <p14:creationId xmlns:p14="http://schemas.microsoft.com/office/powerpoint/2010/main" val="2041172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20</a:t>
            </a:fld>
            <a:endParaRPr lang="nl-NL"/>
          </a:p>
        </p:txBody>
      </p:sp>
    </p:spTree>
    <p:extLst>
      <p:ext uri="{BB962C8B-B14F-4D97-AF65-F5344CB8AC3E}">
        <p14:creationId xmlns:p14="http://schemas.microsoft.com/office/powerpoint/2010/main" val="304632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kern="1200" dirty="0" err="1" smtClean="0">
                <a:solidFill>
                  <a:schemeClr val="tx1"/>
                </a:solidFill>
                <a:effectLst/>
                <a:latin typeface="+mn-lt"/>
                <a:ea typeface="+mn-ea"/>
                <a:cs typeface="+mn-cs"/>
              </a:rPr>
              <a:t>Donate</a:t>
            </a:r>
            <a:r>
              <a:rPr lang="nl-NL" sz="1000" b="1" kern="1200" dirty="0" smtClean="0">
                <a:solidFill>
                  <a:schemeClr val="tx1"/>
                </a:solidFill>
                <a:effectLst/>
                <a:latin typeface="+mn-lt"/>
                <a:ea typeface="+mn-ea"/>
                <a:cs typeface="+mn-cs"/>
              </a:rPr>
              <a:t> </a:t>
            </a:r>
            <a:r>
              <a:rPr lang="nl-NL" sz="1000" b="1" kern="1200" dirty="0" err="1" smtClean="0">
                <a:solidFill>
                  <a:schemeClr val="tx1"/>
                </a:solidFill>
                <a:effectLst/>
                <a:latin typeface="+mn-lt"/>
                <a:ea typeface="+mn-ea"/>
                <a:cs typeface="+mn-cs"/>
              </a:rPr>
              <a:t>the</a:t>
            </a:r>
            <a:r>
              <a:rPr lang="nl-NL" sz="1000" b="1" kern="1200" dirty="0" smtClean="0">
                <a:solidFill>
                  <a:schemeClr val="tx1"/>
                </a:solidFill>
                <a:effectLst/>
                <a:latin typeface="+mn-lt"/>
                <a:ea typeface="+mn-ea"/>
                <a:cs typeface="+mn-cs"/>
              </a:rPr>
              <a:t> </a:t>
            </a:r>
            <a:r>
              <a:rPr lang="nl-NL" sz="1000" b="1" kern="1200" dirty="0" err="1" smtClean="0">
                <a:solidFill>
                  <a:schemeClr val="tx1"/>
                </a:solidFill>
                <a:effectLst/>
                <a:latin typeface="+mn-lt"/>
                <a:ea typeface="+mn-ea"/>
                <a:cs typeface="+mn-cs"/>
              </a:rPr>
              <a:t>hate</a:t>
            </a:r>
            <a:endParaRPr lang="nl-NL" sz="1000" kern="1200" dirty="0" smtClean="0">
              <a:solidFill>
                <a:schemeClr val="tx1"/>
              </a:solidFill>
              <a:effectLst/>
              <a:latin typeface="+mn-lt"/>
              <a:ea typeface="+mn-ea"/>
              <a:cs typeface="+mn-cs"/>
            </a:endParaRPr>
          </a:p>
          <a:p>
            <a:r>
              <a:rPr lang="nl-NL" sz="1000" kern="1200" dirty="0" smtClean="0">
                <a:solidFill>
                  <a:schemeClr val="tx1"/>
                </a:solidFill>
                <a:effectLst/>
                <a:latin typeface="+mn-lt"/>
                <a:ea typeface="+mn-ea"/>
                <a:cs typeface="+mn-cs"/>
              </a:rPr>
              <a:t>Campaign in which every</a:t>
            </a:r>
            <a:r>
              <a:rPr lang="nl-NL" sz="1000" kern="1200" baseline="0" dirty="0" smtClean="0">
                <a:solidFill>
                  <a:schemeClr val="tx1"/>
                </a:solidFill>
                <a:effectLst/>
                <a:latin typeface="+mn-lt"/>
                <a:ea typeface="+mn-ea"/>
                <a:cs typeface="+mn-cs"/>
              </a:rPr>
              <a:t> reported</a:t>
            </a:r>
            <a:r>
              <a:rPr lang="nl-NL" sz="1000" kern="1200" dirty="0" smtClean="0">
                <a:solidFill>
                  <a:schemeClr val="tx1"/>
                </a:solidFill>
                <a:effectLst/>
                <a:latin typeface="+mn-lt"/>
                <a:ea typeface="+mn-ea"/>
                <a:cs typeface="+mn-cs"/>
              </a:rPr>
              <a:t> incident of hate speech is turned into a donation</a:t>
            </a:r>
            <a:r>
              <a:rPr lang="nl-NL" sz="1000" kern="1200" baseline="0" dirty="0" smtClean="0">
                <a:solidFill>
                  <a:schemeClr val="tx1"/>
                </a:solidFill>
                <a:effectLst/>
                <a:latin typeface="+mn-lt"/>
                <a:ea typeface="+mn-ea"/>
                <a:cs typeface="+mn-cs"/>
              </a:rPr>
              <a:t> for refugees</a:t>
            </a:r>
            <a:r>
              <a:rPr lang="nl-NL" sz="1000" kern="1200" dirty="0" smtClean="0">
                <a:solidFill>
                  <a:schemeClr val="tx1"/>
                </a:solidFill>
                <a:effectLst/>
                <a:latin typeface="+mn-lt"/>
                <a:ea typeface="+mn-ea"/>
                <a:cs typeface="+mn-cs"/>
              </a:rPr>
              <a:t>. </a:t>
            </a:r>
          </a:p>
          <a:p>
            <a:r>
              <a:rPr lang="nl-NL" sz="1000" u="sng" kern="1200" dirty="0" smtClean="0">
                <a:solidFill>
                  <a:schemeClr val="tx1"/>
                </a:solidFill>
                <a:effectLst/>
                <a:latin typeface="+mn-lt"/>
                <a:ea typeface="+mn-ea"/>
                <a:cs typeface="+mn-cs"/>
                <a:hlinkClick r:id="rId3"/>
              </a:rPr>
              <a:t>https://www.youtube.com/watch?v=ykH6peLv1wk</a:t>
            </a:r>
            <a:r>
              <a:rPr lang="nl-NL" sz="1000" u="none" kern="1200" dirty="0" smtClean="0">
                <a:solidFill>
                  <a:schemeClr val="tx1"/>
                </a:solidFill>
                <a:effectLst/>
                <a:latin typeface="+mn-lt"/>
                <a:ea typeface="+mn-ea"/>
                <a:cs typeface="+mn-cs"/>
              </a:rPr>
              <a:t> (video </a:t>
            </a:r>
            <a:r>
              <a:rPr lang="nl-NL" sz="1000" u="none" kern="1200" dirty="0" err="1" smtClean="0">
                <a:solidFill>
                  <a:schemeClr val="tx1"/>
                </a:solidFill>
                <a:effectLst/>
                <a:latin typeface="+mn-lt"/>
                <a:ea typeface="+mn-ea"/>
                <a:cs typeface="+mn-cs"/>
              </a:rPr>
              <a:t>removed</a:t>
            </a:r>
            <a:r>
              <a:rPr lang="nl-NL" sz="1000" u="none" kern="1200" dirty="0" smtClean="0">
                <a:solidFill>
                  <a:schemeClr val="tx1"/>
                </a:solidFill>
                <a:effectLst/>
                <a:latin typeface="+mn-lt"/>
                <a:ea typeface="+mn-ea"/>
                <a:cs typeface="+mn-cs"/>
              </a:rPr>
              <a:t>)</a:t>
            </a:r>
          </a:p>
          <a:p>
            <a:r>
              <a:rPr lang="nl-NL" sz="1000" u="sng" kern="1200" dirty="0" smtClean="0">
                <a:solidFill>
                  <a:schemeClr val="tx1"/>
                </a:solidFill>
                <a:effectLst/>
                <a:latin typeface="+mn-lt"/>
                <a:ea typeface="+mn-ea"/>
                <a:cs typeface="+mn-cs"/>
                <a:hlinkClick r:id="rId4"/>
              </a:rPr>
              <a:t>http://www.hasshilft.de/index_en.html</a:t>
            </a:r>
            <a:r>
              <a:rPr lang="nl-NL" sz="1000" kern="1200" dirty="0" smtClean="0">
                <a:solidFill>
                  <a:schemeClr val="tx1"/>
                </a:solidFill>
                <a:effectLst/>
                <a:latin typeface="+mn-lt"/>
                <a:ea typeface="+mn-ea"/>
                <a:cs typeface="+mn-cs"/>
              </a:rPr>
              <a:t> </a:t>
            </a:r>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21</a:t>
            </a:fld>
            <a:endParaRPr lang="nl-NL"/>
          </a:p>
        </p:txBody>
      </p:sp>
    </p:spTree>
    <p:extLst>
      <p:ext uri="{BB962C8B-B14F-4D97-AF65-F5344CB8AC3E}">
        <p14:creationId xmlns:p14="http://schemas.microsoft.com/office/powerpoint/2010/main" val="11103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sng" baseline="0" dirty="0" smtClean="0">
                <a:solidFill>
                  <a:srgbClr val="FF0000"/>
                </a:solidFill>
              </a:rPr>
              <a:t>Following the GAMMMA sections, participants can make use of a template to take notes during the day</a:t>
            </a:r>
            <a:endParaRPr lang="nl-NL" sz="1000" b="0" u="sng" dirty="0" smtClean="0">
              <a:solidFill>
                <a:srgbClr val="FF00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sng" dirty="0" smtClean="0">
                <a:solidFill>
                  <a:srgbClr val="FF0000"/>
                </a:solidFill>
              </a:rPr>
              <a:t>The objective is to help empower CSOs to carry out effective campaigns</a:t>
            </a:r>
            <a:r>
              <a:rPr lang="en-US" sz="1000" b="0" u="sng" baseline="0" dirty="0" smtClean="0">
                <a:solidFill>
                  <a:srgbClr val="FF0000"/>
                </a:solidFill>
              </a:rPr>
              <a:t> and to shorten their learning curve by sharing experiences of earlier campaigns.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a:t>
            </a:fld>
            <a:endParaRPr lang="nl-NL"/>
          </a:p>
        </p:txBody>
      </p:sp>
    </p:spTree>
    <p:extLst>
      <p:ext uri="{BB962C8B-B14F-4D97-AF65-F5344CB8AC3E}">
        <p14:creationId xmlns:p14="http://schemas.microsoft.com/office/powerpoint/2010/main" val="365520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smtClean="0"/>
              <a:t>https://www.youtube.com/watch?v=6aY2ILXeN64</a:t>
            </a:r>
          </a:p>
          <a:p>
            <a:pPr marL="0" marR="0" indent="0" algn="l" defTabSz="914400" rtl="0" eaLnBrk="1" fontAlgn="auto" latinLnBrk="0" hangingPunct="1">
              <a:lnSpc>
                <a:spcPct val="100000"/>
              </a:lnSpc>
              <a:spcBef>
                <a:spcPts val="0"/>
              </a:spcBef>
              <a:spcAft>
                <a:spcPts val="0"/>
              </a:spcAft>
              <a:buClrTx/>
              <a:buSzTx/>
              <a:buFontTx/>
              <a:buNone/>
              <a:tabLst/>
              <a:defRPr/>
            </a:pPr>
            <a:r>
              <a:rPr lang="de-DE" sz="1000" b="0" i="0" u="none" strike="noStrike" baseline="0" dirty="0" smtClean="0"/>
              <a:t>Nazis </a:t>
            </a:r>
            <a:r>
              <a:rPr lang="de-DE" sz="1000" b="0" i="0" u="none" strike="noStrike" baseline="0" dirty="0" err="1" smtClean="0"/>
              <a:t>against</a:t>
            </a:r>
            <a:r>
              <a:rPr lang="de-DE" sz="1000" b="0" i="0" u="none" strike="noStrike" baseline="0" dirty="0" smtClean="0"/>
              <a:t> Nazis - Exit Deutschland </a:t>
            </a:r>
            <a:r>
              <a:rPr lang="de-DE" sz="1000" b="0" i="0" u="none" strike="noStrike" baseline="0" dirty="0" err="1" smtClean="0"/>
              <a:t>Campaign</a:t>
            </a:r>
            <a:r>
              <a:rPr lang="de-DE" sz="1000" b="0" i="0" u="none" strike="noStrike" baseline="0" dirty="0" smtClean="0"/>
              <a:t> Wunsiedel [English]</a:t>
            </a:r>
          </a:p>
          <a:p>
            <a:endParaRPr lang="nl-NL" sz="1000" b="1" kern="1200" dirty="0" smtClean="0">
              <a:solidFill>
                <a:schemeClr val="tx1"/>
              </a:solidFill>
              <a:effectLst/>
              <a:latin typeface="+mn-lt"/>
              <a:ea typeface="+mn-ea"/>
              <a:cs typeface="+mn-cs"/>
            </a:endParaRPr>
          </a:p>
          <a:p>
            <a:r>
              <a:rPr lang="nl-NL" sz="1000" b="1" kern="1200" dirty="0" err="1" smtClean="0">
                <a:solidFill>
                  <a:schemeClr val="tx1"/>
                </a:solidFill>
                <a:effectLst/>
                <a:latin typeface="+mn-lt"/>
                <a:ea typeface="+mn-ea"/>
                <a:cs typeface="+mn-cs"/>
              </a:rPr>
              <a:t>Nazis</a:t>
            </a:r>
            <a:r>
              <a:rPr lang="nl-NL" sz="1000" b="1" kern="1200" dirty="0" smtClean="0">
                <a:solidFill>
                  <a:schemeClr val="tx1"/>
                </a:solidFill>
                <a:effectLst/>
                <a:latin typeface="+mn-lt"/>
                <a:ea typeface="+mn-ea"/>
                <a:cs typeface="+mn-cs"/>
              </a:rPr>
              <a:t> </a:t>
            </a:r>
            <a:r>
              <a:rPr lang="nl-NL" sz="1000" b="1" kern="1200" dirty="0" err="1" smtClean="0">
                <a:solidFill>
                  <a:schemeClr val="tx1"/>
                </a:solidFill>
                <a:effectLst/>
                <a:latin typeface="+mn-lt"/>
                <a:ea typeface="+mn-ea"/>
                <a:cs typeface="+mn-cs"/>
              </a:rPr>
              <a:t>against</a:t>
            </a:r>
            <a:r>
              <a:rPr lang="nl-NL" sz="1000" b="1" kern="1200" dirty="0" smtClean="0">
                <a:solidFill>
                  <a:schemeClr val="tx1"/>
                </a:solidFill>
                <a:effectLst/>
                <a:latin typeface="+mn-lt"/>
                <a:ea typeface="+mn-ea"/>
                <a:cs typeface="+mn-cs"/>
              </a:rPr>
              <a:t> </a:t>
            </a:r>
            <a:r>
              <a:rPr lang="nl-NL" sz="1000" b="1" kern="1200" dirty="0" err="1" smtClean="0">
                <a:solidFill>
                  <a:schemeClr val="tx1"/>
                </a:solidFill>
                <a:effectLst/>
                <a:latin typeface="+mn-lt"/>
                <a:ea typeface="+mn-ea"/>
                <a:cs typeface="+mn-cs"/>
              </a:rPr>
              <a:t>Nazis</a:t>
            </a:r>
            <a:endParaRPr lang="nl-NL" sz="1000" kern="1200" dirty="0" smtClean="0">
              <a:solidFill>
                <a:schemeClr val="tx1"/>
              </a:solidFill>
              <a:effectLst/>
              <a:latin typeface="+mn-lt"/>
              <a:ea typeface="+mn-ea"/>
              <a:cs typeface="+mn-cs"/>
            </a:endParaRPr>
          </a:p>
          <a:p>
            <a:r>
              <a:rPr lang="nl-NL" sz="1000" kern="1200" dirty="0" err="1" smtClean="0">
                <a:solidFill>
                  <a:schemeClr val="tx1"/>
                </a:solidFill>
                <a:effectLst/>
                <a:latin typeface="+mn-lt"/>
                <a:ea typeface="+mn-ea"/>
                <a:cs typeface="+mn-cs"/>
              </a:rPr>
              <a:t>During</a:t>
            </a:r>
            <a:r>
              <a:rPr lang="nl-NL" sz="1000" kern="1200" dirty="0" smtClean="0">
                <a:solidFill>
                  <a:schemeClr val="tx1"/>
                </a:solidFill>
                <a:effectLst/>
                <a:latin typeface="+mn-lt"/>
                <a:ea typeface="+mn-ea"/>
                <a:cs typeface="+mn-cs"/>
              </a:rPr>
              <a:t> a protest</a:t>
            </a:r>
            <a:r>
              <a:rPr lang="nl-NL" sz="1000" kern="1200" baseline="0" dirty="0" smtClean="0">
                <a:solidFill>
                  <a:schemeClr val="tx1"/>
                </a:solidFill>
                <a:effectLst/>
                <a:latin typeface="+mn-lt"/>
                <a:ea typeface="+mn-ea"/>
                <a:cs typeface="+mn-cs"/>
              </a:rPr>
              <a:t> </a:t>
            </a:r>
            <a:r>
              <a:rPr lang="nl-NL" sz="1000" kern="1200" baseline="0" dirty="0" err="1" smtClean="0">
                <a:solidFill>
                  <a:schemeClr val="tx1"/>
                </a:solidFill>
                <a:effectLst/>
                <a:latin typeface="+mn-lt"/>
                <a:ea typeface="+mn-ea"/>
                <a:cs typeface="+mn-cs"/>
              </a:rPr>
              <a:t>march</a:t>
            </a:r>
            <a:r>
              <a:rPr lang="nl-NL" sz="1000" kern="1200" baseline="0" dirty="0" smtClean="0">
                <a:solidFill>
                  <a:schemeClr val="tx1"/>
                </a:solidFill>
                <a:effectLst/>
                <a:latin typeface="+mn-lt"/>
                <a:ea typeface="+mn-ea"/>
                <a:cs typeface="+mn-cs"/>
              </a:rPr>
              <a:t> of </a:t>
            </a:r>
            <a:r>
              <a:rPr lang="nl-NL" sz="1000" kern="1200" baseline="0" dirty="0" err="1" smtClean="0">
                <a:solidFill>
                  <a:schemeClr val="tx1"/>
                </a:solidFill>
                <a:effectLst/>
                <a:latin typeface="+mn-lt"/>
                <a:ea typeface="+mn-ea"/>
                <a:cs typeface="+mn-cs"/>
              </a:rPr>
              <a:t>neonazis</a:t>
            </a:r>
            <a:r>
              <a:rPr lang="nl-NL" sz="1000" kern="1200" baseline="0" dirty="0" smtClean="0">
                <a:solidFill>
                  <a:schemeClr val="tx1"/>
                </a:solidFill>
                <a:effectLst/>
                <a:latin typeface="+mn-lt"/>
                <a:ea typeface="+mn-ea"/>
                <a:cs typeface="+mn-cs"/>
              </a:rPr>
              <a:t> </a:t>
            </a:r>
            <a:r>
              <a:rPr lang="nl-NL" sz="1000" kern="1200" baseline="0" dirty="0" err="1" smtClean="0">
                <a:solidFill>
                  <a:schemeClr val="tx1"/>
                </a:solidFill>
                <a:effectLst/>
                <a:latin typeface="+mn-lt"/>
                <a:ea typeface="+mn-ea"/>
                <a:cs typeface="+mn-cs"/>
              </a:rPr>
              <a:t>every</a:t>
            </a:r>
            <a:r>
              <a:rPr lang="nl-NL" sz="1000" kern="1200" baseline="0" dirty="0" smtClean="0">
                <a:solidFill>
                  <a:schemeClr val="tx1"/>
                </a:solidFill>
                <a:effectLst/>
                <a:latin typeface="+mn-lt"/>
                <a:ea typeface="+mn-ea"/>
                <a:cs typeface="+mn-cs"/>
              </a:rPr>
              <a:t> meter </a:t>
            </a:r>
            <a:r>
              <a:rPr lang="nl-NL" sz="1000" kern="1200" baseline="0" dirty="0" err="1" smtClean="0">
                <a:solidFill>
                  <a:schemeClr val="tx1"/>
                </a:solidFill>
                <a:effectLst/>
                <a:latin typeface="+mn-lt"/>
                <a:ea typeface="+mn-ea"/>
                <a:cs typeface="+mn-cs"/>
              </a:rPr>
              <a:t>they</a:t>
            </a:r>
            <a:r>
              <a:rPr lang="nl-NL" sz="1000" kern="1200" baseline="0" dirty="0" smtClean="0">
                <a:solidFill>
                  <a:schemeClr val="tx1"/>
                </a:solidFill>
                <a:effectLst/>
                <a:latin typeface="+mn-lt"/>
                <a:ea typeface="+mn-ea"/>
                <a:cs typeface="+mn-cs"/>
              </a:rPr>
              <a:t> </a:t>
            </a:r>
            <a:r>
              <a:rPr lang="nl-NL" sz="1000" kern="1200" baseline="0" dirty="0" err="1" smtClean="0">
                <a:solidFill>
                  <a:schemeClr val="tx1"/>
                </a:solidFill>
                <a:effectLst/>
                <a:latin typeface="+mn-lt"/>
                <a:ea typeface="+mn-ea"/>
                <a:cs typeface="+mn-cs"/>
              </a:rPr>
              <a:t>walked</a:t>
            </a:r>
            <a:r>
              <a:rPr lang="nl-NL" sz="1000" kern="1200" baseline="0" dirty="0" smtClean="0">
                <a:solidFill>
                  <a:schemeClr val="tx1"/>
                </a:solidFill>
                <a:effectLst/>
                <a:latin typeface="+mn-lt"/>
                <a:ea typeface="+mn-ea"/>
                <a:cs typeface="+mn-cs"/>
              </a:rPr>
              <a:t> was </a:t>
            </a:r>
            <a:r>
              <a:rPr lang="nl-NL" sz="1000" kern="1200" baseline="0" dirty="0" err="1" smtClean="0">
                <a:solidFill>
                  <a:schemeClr val="tx1"/>
                </a:solidFill>
                <a:effectLst/>
                <a:latin typeface="+mn-lt"/>
                <a:ea typeface="+mn-ea"/>
                <a:cs typeface="+mn-cs"/>
              </a:rPr>
              <a:t>sponsored</a:t>
            </a:r>
            <a:r>
              <a:rPr lang="nl-NL" sz="1000" kern="1200" baseline="0" dirty="0" smtClean="0">
                <a:solidFill>
                  <a:schemeClr val="tx1"/>
                </a:solidFill>
                <a:effectLst/>
                <a:latin typeface="+mn-lt"/>
                <a:ea typeface="+mn-ea"/>
                <a:cs typeface="+mn-cs"/>
              </a:rPr>
              <a:t> </a:t>
            </a:r>
            <a:r>
              <a:rPr lang="nl-NL" sz="1000" kern="1200" baseline="0" dirty="0" err="1" smtClean="0">
                <a:solidFill>
                  <a:schemeClr val="tx1"/>
                </a:solidFill>
                <a:effectLst/>
                <a:latin typeface="+mn-lt"/>
                <a:ea typeface="+mn-ea"/>
                <a:cs typeface="+mn-cs"/>
              </a:rPr>
              <a:t>by</a:t>
            </a:r>
            <a:r>
              <a:rPr lang="nl-NL" sz="1000" kern="1200" baseline="0" dirty="0" smtClean="0">
                <a:solidFill>
                  <a:schemeClr val="tx1"/>
                </a:solidFill>
                <a:effectLst/>
                <a:latin typeface="+mn-lt"/>
                <a:ea typeface="+mn-ea"/>
                <a:cs typeface="+mn-cs"/>
              </a:rPr>
              <a:t> </a:t>
            </a:r>
            <a:r>
              <a:rPr lang="nl-NL" sz="1000" kern="1200" baseline="0" dirty="0" err="1" smtClean="0">
                <a:solidFill>
                  <a:schemeClr val="tx1"/>
                </a:solidFill>
                <a:effectLst/>
                <a:latin typeface="+mn-lt"/>
                <a:ea typeface="+mn-ea"/>
                <a:cs typeface="+mn-cs"/>
              </a:rPr>
              <a:t>amongst</a:t>
            </a:r>
            <a:r>
              <a:rPr lang="nl-NL" sz="1000" kern="1200" baseline="0" dirty="0" smtClean="0">
                <a:solidFill>
                  <a:schemeClr val="tx1"/>
                </a:solidFill>
                <a:effectLst/>
                <a:latin typeface="+mn-lt"/>
                <a:ea typeface="+mn-ea"/>
                <a:cs typeface="+mn-cs"/>
              </a:rPr>
              <a:t> </a:t>
            </a:r>
            <a:r>
              <a:rPr lang="nl-NL" sz="1000" kern="1200" baseline="0" dirty="0" err="1" smtClean="0">
                <a:solidFill>
                  <a:schemeClr val="tx1"/>
                </a:solidFill>
                <a:effectLst/>
                <a:latin typeface="+mn-lt"/>
                <a:ea typeface="+mn-ea"/>
                <a:cs typeface="+mn-cs"/>
              </a:rPr>
              <a:t>others</a:t>
            </a:r>
            <a:r>
              <a:rPr lang="nl-NL" sz="1000" kern="1200" baseline="0" dirty="0" smtClean="0">
                <a:solidFill>
                  <a:schemeClr val="tx1"/>
                </a:solidFill>
                <a:effectLst/>
                <a:latin typeface="+mn-lt"/>
                <a:ea typeface="+mn-ea"/>
                <a:cs typeface="+mn-cs"/>
              </a:rPr>
              <a:t> pro </a:t>
            </a:r>
            <a:r>
              <a:rPr lang="nl-NL" sz="1000" kern="1200" baseline="0" dirty="0" err="1" smtClean="0">
                <a:solidFill>
                  <a:schemeClr val="tx1"/>
                </a:solidFill>
                <a:effectLst/>
                <a:latin typeface="+mn-lt"/>
                <a:ea typeface="+mn-ea"/>
                <a:cs typeface="+mn-cs"/>
              </a:rPr>
              <a:t>refugee</a:t>
            </a:r>
            <a:r>
              <a:rPr lang="nl-NL" sz="1000" kern="1200" baseline="0" dirty="0" smtClean="0">
                <a:solidFill>
                  <a:schemeClr val="tx1"/>
                </a:solidFill>
                <a:effectLst/>
                <a:latin typeface="+mn-lt"/>
                <a:ea typeface="+mn-ea"/>
                <a:cs typeface="+mn-cs"/>
              </a:rPr>
              <a:t> </a:t>
            </a:r>
            <a:r>
              <a:rPr lang="nl-NL" sz="1000" kern="1200" baseline="0" dirty="0" err="1" smtClean="0">
                <a:solidFill>
                  <a:schemeClr val="tx1"/>
                </a:solidFill>
                <a:effectLst/>
                <a:latin typeface="+mn-lt"/>
                <a:ea typeface="+mn-ea"/>
                <a:cs typeface="+mn-cs"/>
              </a:rPr>
              <a:t>charities</a:t>
            </a:r>
            <a:r>
              <a:rPr lang="nl-NL" sz="1000" kern="1200" baseline="0" dirty="0" smtClean="0">
                <a:solidFill>
                  <a:schemeClr val="tx1"/>
                </a:solidFill>
                <a:effectLst/>
                <a:latin typeface="+mn-lt"/>
                <a:ea typeface="+mn-ea"/>
                <a:cs typeface="+mn-cs"/>
              </a:rPr>
              <a:t>.</a:t>
            </a:r>
          </a:p>
          <a:p>
            <a:r>
              <a:rPr lang="nl-NL" sz="1000" kern="1200" dirty="0" smtClean="0">
                <a:solidFill>
                  <a:schemeClr val="tx1"/>
                </a:solidFill>
                <a:effectLst/>
                <a:latin typeface="+mn-lt"/>
                <a:ea typeface="+mn-ea"/>
                <a:cs typeface="+mn-cs"/>
              </a:rPr>
              <a:t> </a:t>
            </a:r>
          </a:p>
          <a:p>
            <a:r>
              <a:rPr lang="nl-NL" sz="1000" kern="1200" dirty="0" smtClean="0">
                <a:solidFill>
                  <a:schemeClr val="tx1"/>
                </a:solidFill>
                <a:effectLst/>
                <a:latin typeface="+mn-lt"/>
                <a:ea typeface="+mn-ea"/>
                <a:cs typeface="+mn-cs"/>
              </a:rPr>
              <a:t>Video: </a:t>
            </a:r>
            <a:r>
              <a:rPr lang="nl-NL" sz="1000" u="sng" kern="1200" dirty="0" smtClean="0">
                <a:solidFill>
                  <a:schemeClr val="tx1"/>
                </a:solidFill>
                <a:effectLst/>
                <a:latin typeface="+mn-lt"/>
                <a:ea typeface="+mn-ea"/>
                <a:cs typeface="+mn-cs"/>
                <a:hlinkClick r:id="rId3"/>
              </a:rPr>
              <a:t>https://www.youtube.com/watch?v=KvjIYl_Nlao</a:t>
            </a:r>
            <a:r>
              <a:rPr lang="nl-NL" sz="1000" kern="1200" dirty="0" smtClean="0">
                <a:solidFill>
                  <a:schemeClr val="tx1"/>
                </a:solidFill>
                <a:effectLst/>
                <a:latin typeface="+mn-lt"/>
                <a:ea typeface="+mn-ea"/>
                <a:cs typeface="+mn-cs"/>
              </a:rPr>
              <a:t> </a:t>
            </a:r>
          </a:p>
          <a:p>
            <a:r>
              <a:rPr lang="nl-NL" sz="1000" kern="1200" dirty="0" smtClean="0">
                <a:solidFill>
                  <a:schemeClr val="tx1"/>
                </a:solidFill>
                <a:effectLst/>
                <a:latin typeface="+mn-lt"/>
                <a:ea typeface="+mn-ea"/>
                <a:cs typeface="+mn-cs"/>
              </a:rPr>
              <a:t>Website:  </a:t>
            </a:r>
            <a:r>
              <a:rPr lang="nl-NL" sz="1000" u="sng" kern="1200" dirty="0" smtClean="0">
                <a:solidFill>
                  <a:schemeClr val="tx1"/>
                </a:solidFill>
                <a:effectLst/>
                <a:latin typeface="+mn-lt"/>
                <a:ea typeface="+mn-ea"/>
                <a:cs typeface="+mn-cs"/>
                <a:hlinkClick r:id="rId4"/>
              </a:rPr>
              <a:t>http://www.exit-deutschland.de/english/</a:t>
            </a:r>
            <a:endParaRPr lang="nl-NL"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22</a:t>
            </a:fld>
            <a:endParaRPr lang="nl-NL"/>
          </a:p>
        </p:txBody>
      </p:sp>
    </p:spTree>
    <p:extLst>
      <p:ext uri="{BB962C8B-B14F-4D97-AF65-F5344CB8AC3E}">
        <p14:creationId xmlns:p14="http://schemas.microsoft.com/office/powerpoint/2010/main" val="179720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23</a:t>
            </a:fld>
            <a:endParaRPr lang="nl-NL"/>
          </a:p>
        </p:txBody>
      </p:sp>
    </p:spTree>
    <p:extLst>
      <p:ext uri="{BB962C8B-B14F-4D97-AF65-F5344CB8AC3E}">
        <p14:creationId xmlns:p14="http://schemas.microsoft.com/office/powerpoint/2010/main" val="3860188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24</a:t>
            </a:fld>
            <a:endParaRPr lang="nl-NL"/>
          </a:p>
        </p:txBody>
      </p:sp>
    </p:spTree>
    <p:extLst>
      <p:ext uri="{BB962C8B-B14F-4D97-AF65-F5344CB8AC3E}">
        <p14:creationId xmlns:p14="http://schemas.microsoft.com/office/powerpoint/2010/main" val="56342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25</a:t>
            </a:fld>
            <a:endParaRPr lang="nl-NL"/>
          </a:p>
        </p:txBody>
      </p:sp>
    </p:spTree>
    <p:extLst>
      <p:ext uri="{BB962C8B-B14F-4D97-AF65-F5344CB8AC3E}">
        <p14:creationId xmlns:p14="http://schemas.microsoft.com/office/powerpoint/2010/main" val="563425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dirty="0" smtClean="0"/>
              <a:t>This slide and the following</a:t>
            </a:r>
            <a:r>
              <a:rPr lang="en-US" sz="1000" b="1" baseline="0" dirty="0" smtClean="0"/>
              <a:t> 3 slides define what campaigning is. Here, we also share some tips regarding the relationship between online – offline. </a:t>
            </a:r>
            <a:endParaRPr lang="en-US" sz="1000" baseline="0" dirty="0" smtClean="0"/>
          </a:p>
          <a:p>
            <a:pPr marL="0" indent="0">
              <a:buFont typeface="Arial" panose="020B0604020202020204" pitchFamily="34" charset="0"/>
              <a:buNone/>
            </a:pPr>
            <a:endParaRPr lang="en-US" sz="1000" dirty="0" smtClean="0"/>
          </a:p>
          <a:p>
            <a:pPr marL="171450" indent="-171450">
              <a:buFont typeface="Arial" panose="020B0604020202020204" pitchFamily="34" charset="0"/>
              <a:buChar char="•"/>
            </a:pPr>
            <a:r>
              <a:rPr lang="en-US" sz="1000" dirty="0" smtClean="0"/>
              <a:t>Internet</a:t>
            </a:r>
            <a:r>
              <a:rPr lang="en-US" sz="1000" baseline="0" dirty="0" smtClean="0"/>
              <a:t> is an open space. People will talk back to you. Both adherents and opponents will respond to your posts, tweets and videos.</a:t>
            </a:r>
            <a:endParaRPr lang="en-US" sz="1000" dirty="0" smtClean="0"/>
          </a:p>
          <a:p>
            <a:pPr marL="171450" indent="-171450">
              <a:buFont typeface="Arial" panose="020B0604020202020204" pitchFamily="34" charset="0"/>
              <a:buChar char="•"/>
            </a:pPr>
            <a:r>
              <a:rPr lang="en-US" sz="1000" dirty="0" smtClean="0"/>
              <a:t>Example: #</a:t>
            </a:r>
            <a:r>
              <a:rPr lang="en-US" sz="1000" dirty="0" err="1" smtClean="0"/>
              <a:t>Blacklivesmatter</a:t>
            </a:r>
            <a:r>
              <a:rPr lang="en-US" sz="1000" dirty="0" smtClean="0"/>
              <a:t> is not coordinated</a:t>
            </a:r>
            <a:r>
              <a:rPr lang="en-US" sz="1000" baseline="0" dirty="0" smtClean="0"/>
              <a:t> from 1 point.</a:t>
            </a:r>
          </a:p>
          <a:p>
            <a:pPr marL="171450" indent="-171450">
              <a:buFont typeface="Arial" panose="020B0604020202020204" pitchFamily="34" charset="0"/>
              <a:buChar char="•"/>
            </a:pPr>
            <a:endParaRPr lang="en-US" sz="1000" baseline="0" dirty="0" smtClean="0"/>
          </a:p>
          <a:p>
            <a:r>
              <a:rPr lang="en-US" sz="1000" dirty="0" smtClean="0">
                <a:latin typeface="Corbel" panose="020B0503020204020204" pitchFamily="34" charset="0"/>
              </a:rPr>
              <a:t>Online campaigning is defined by Twitter as ‘joining the dots’ &gt;</a:t>
            </a:r>
            <a:r>
              <a:rPr lang="en-US" sz="1000" baseline="0" dirty="0" smtClean="0">
                <a:latin typeface="Corbel" panose="020B0503020204020204" pitchFamily="34" charset="0"/>
              </a:rPr>
              <a:t> people will join the conversation that you start, and will add their own opinions, experiences to it.</a:t>
            </a:r>
            <a:endParaRPr lang="en-US" sz="1000" dirty="0" smtClean="0">
              <a:latin typeface="Corbel" panose="020B0503020204020204" pitchFamily="34" charset="0"/>
            </a:endParaRPr>
          </a:p>
          <a:p>
            <a:pPr marL="0" indent="0">
              <a:buFont typeface="Arial" panose="020B0604020202020204" pitchFamily="34" charset="0"/>
              <a:buNone/>
            </a:pPr>
            <a:endParaRPr lang="en-US" sz="1000" baseline="0" dirty="0" smtClean="0"/>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26</a:t>
            </a:fld>
            <a:endParaRPr lang="nl-NL"/>
          </a:p>
        </p:txBody>
      </p:sp>
    </p:spTree>
    <p:extLst>
      <p:ext uri="{BB962C8B-B14F-4D97-AF65-F5344CB8AC3E}">
        <p14:creationId xmlns:p14="http://schemas.microsoft.com/office/powerpoint/2010/main" val="419999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sng" dirty="0" smtClean="0"/>
              <a:t>Everyday</a:t>
            </a:r>
            <a:r>
              <a:rPr lang="en-US" sz="1000" b="1" u="sng" baseline="0" dirty="0" smtClean="0"/>
              <a:t> communication includes </a:t>
            </a:r>
          </a:p>
          <a:p>
            <a:r>
              <a:rPr lang="en-US" sz="1000" baseline="0" dirty="0" smtClean="0"/>
              <a:t>Efforts aimed at making your </a:t>
            </a:r>
            <a:r>
              <a:rPr lang="en-US" sz="1000" baseline="0" dirty="0" err="1" smtClean="0"/>
              <a:t>organisation</a:t>
            </a:r>
            <a:r>
              <a:rPr lang="en-US" sz="1000" baseline="0" dirty="0" smtClean="0"/>
              <a:t> and activities known among your target audiences</a:t>
            </a:r>
          </a:p>
          <a:p>
            <a:r>
              <a:rPr lang="en-US" sz="1000" baseline="0" dirty="0" smtClean="0"/>
              <a:t>Regular information e.g. about activity schedules</a:t>
            </a:r>
          </a:p>
          <a:p>
            <a:r>
              <a:rPr lang="en-US" sz="1000" baseline="0" dirty="0" smtClean="0"/>
              <a:t>Sharing facts and figures that are of importance in your field of interest</a:t>
            </a:r>
          </a:p>
          <a:p>
            <a:r>
              <a:rPr lang="en-US" sz="1000" baseline="0" dirty="0" smtClean="0"/>
              <a:t>Reports and press releases that inform the wider public about your activities and results</a:t>
            </a:r>
          </a:p>
          <a:p>
            <a:r>
              <a:rPr lang="en-US" sz="1000" baseline="0" dirty="0" smtClean="0"/>
              <a:t>Annual reports et cetera</a:t>
            </a:r>
          </a:p>
          <a:p>
            <a:endParaRPr lang="en-US" sz="1000" baseline="0" dirty="0" smtClean="0"/>
          </a:p>
          <a:p>
            <a:r>
              <a:rPr lang="en-US" sz="1000" b="1" u="sng" baseline="0" dirty="0" smtClean="0"/>
              <a:t>Reactive communication includes</a:t>
            </a:r>
          </a:p>
          <a:p>
            <a:r>
              <a:rPr lang="en-US" sz="1000" baseline="0" dirty="0" smtClean="0"/>
              <a:t>Press releases, meetings, posts, tweets etc. that follow (immediately) after some sort of external event e.g. a terrorist attack, a provocative statement by a politician, a decision by the city council etc.</a:t>
            </a:r>
          </a:p>
          <a:p>
            <a:r>
              <a:rPr lang="en-US" sz="1000" baseline="0" dirty="0" smtClean="0"/>
              <a:t>The goal is to mark your position, and/or to engage people in sharing their opinion about the event and/or fighting the effects of the event, e.g. worsening image of your target audience among the wider public.</a:t>
            </a:r>
          </a:p>
          <a:p>
            <a:r>
              <a:rPr lang="en-US" sz="1000" baseline="0" dirty="0" smtClean="0"/>
              <a:t>It can be part of a wider campaign, but it can be a stand alone communication effort too.</a:t>
            </a:r>
          </a:p>
          <a:p>
            <a:endParaRPr lang="en-US" sz="1000" baseline="0" dirty="0" smtClean="0"/>
          </a:p>
          <a:p>
            <a:r>
              <a:rPr lang="en-US" sz="1000" b="1" u="sng" baseline="0" dirty="0" smtClean="0"/>
              <a:t>Campaigning</a:t>
            </a:r>
          </a:p>
          <a:p>
            <a:r>
              <a:rPr lang="en-US" sz="1000" baseline="0" dirty="0" smtClean="0"/>
              <a:t>A campaign is  a coherent and consistent set of interventions, efforts, means and messages during a given period of time with a clear-cut objective that can be </a:t>
            </a:r>
            <a:r>
              <a:rPr lang="en-US" sz="1000" baseline="0" dirty="0" err="1" smtClean="0"/>
              <a:t>recognised</a:t>
            </a:r>
            <a:r>
              <a:rPr lang="en-US" sz="1000" baseline="0" dirty="0" smtClean="0"/>
              <a:t> both by your own staff and volunteers as well as by your target audience and/or the wider public. The objective can be framed in terms of a call-to-action. You want people to start (or stop) doing something. E.g. buy a car, vote for a candidate, apply for scholarship or subscribe to your newsletter. A campaign always has a clearly defined target audience. In a good campaign, all efforts are focused on this target group and not on third parties. However, do not become blind to the response that your campaign may create among groups other than your target audience. It might become clear that you cannot ignore these responses as they interfere with your strategy.</a:t>
            </a:r>
            <a:endParaRPr lang="en-US" sz="1000" dirty="0" smtClean="0">
              <a:latin typeface="Corbel" panose="020B0503020204020204" pitchFamily="34" charset="0"/>
            </a:endParaRPr>
          </a:p>
          <a:p>
            <a:endParaRPr lang="en-US"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27</a:t>
            </a:fld>
            <a:endParaRPr lang="nl-NL"/>
          </a:p>
        </p:txBody>
      </p:sp>
    </p:spTree>
    <p:extLst>
      <p:ext uri="{BB962C8B-B14F-4D97-AF65-F5344CB8AC3E}">
        <p14:creationId xmlns:p14="http://schemas.microsoft.com/office/powerpoint/2010/main" val="4061928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dirty="0" smtClean="0"/>
              <a:t>Always, communication</a:t>
            </a:r>
            <a:r>
              <a:rPr lang="en-US" sz="1000" b="1" baseline="0" dirty="0" smtClean="0"/>
              <a:t> and campaigning strategies combine both online as well as offline efforts</a:t>
            </a:r>
          </a:p>
          <a:p>
            <a:pPr marL="171450" indent="-171450">
              <a:buFont typeface="Arial" panose="020B0604020202020204" pitchFamily="34" charset="0"/>
              <a:buChar char="•"/>
            </a:pPr>
            <a:r>
              <a:rPr lang="en-US" sz="1000" baseline="0" dirty="0" err="1" smtClean="0"/>
              <a:t>Noteingang</a:t>
            </a:r>
            <a:r>
              <a:rPr lang="en-US" sz="1000" baseline="0" dirty="0" smtClean="0"/>
              <a:t> is an old example of a successful German campaign that aimed to fight violent and racist attacks in the early years of the 21</a:t>
            </a:r>
            <a:r>
              <a:rPr lang="en-US" sz="1000" baseline="30000" dirty="0" smtClean="0"/>
              <a:t>st</a:t>
            </a:r>
            <a:r>
              <a:rPr lang="en-US" sz="1000" baseline="0" dirty="0" smtClean="0"/>
              <a:t> century. </a:t>
            </a:r>
          </a:p>
          <a:p>
            <a:pPr marL="171450" indent="-171450">
              <a:buFont typeface="Arial" panose="020B0604020202020204" pitchFamily="34" charset="0"/>
              <a:buChar char="•"/>
            </a:pPr>
            <a:r>
              <a:rPr lang="en-US" sz="1000" baseline="0" dirty="0" smtClean="0"/>
              <a:t>Still very much before the internet became widely used. </a:t>
            </a:r>
          </a:p>
          <a:p>
            <a:pPr marL="171450" indent="-171450">
              <a:buFont typeface="Arial" panose="020B0604020202020204" pitchFamily="34" charset="0"/>
              <a:buChar char="•"/>
            </a:pPr>
            <a:r>
              <a:rPr lang="en-US" sz="1000" baseline="0" dirty="0" smtClean="0"/>
              <a:t>It consisted among other things of window signs that bar keepers, shop owners and private persons could attach to their doors and windows, indicating safe spaces where people could flee to if they were attacked or threatened on the street. </a:t>
            </a:r>
          </a:p>
          <a:p>
            <a:pPr marL="171450" indent="-171450">
              <a:buFont typeface="Arial" panose="020B0604020202020204" pitchFamily="34" charset="0"/>
              <a:buChar char="•"/>
            </a:pPr>
            <a:r>
              <a:rPr lang="en-US" sz="1000" baseline="0" dirty="0" smtClean="0"/>
              <a:t>Interesting is the fast pace of the spread of this campaign (despite the lack of media like Twitter or Facebook) and its simplicity and clear-cut message.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28</a:t>
            </a:fld>
            <a:endParaRPr lang="nl-NL"/>
          </a:p>
        </p:txBody>
      </p:sp>
    </p:spTree>
    <p:extLst>
      <p:ext uri="{BB962C8B-B14F-4D97-AF65-F5344CB8AC3E}">
        <p14:creationId xmlns:p14="http://schemas.microsoft.com/office/powerpoint/2010/main" val="1928049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kern="1200" dirty="0" err="1" smtClean="0">
                <a:solidFill>
                  <a:schemeClr val="tx1"/>
                </a:solidFill>
                <a:effectLst/>
                <a:latin typeface="+mn-lt"/>
                <a:ea typeface="+mn-ea"/>
                <a:cs typeface="+mn-cs"/>
              </a:rPr>
              <a:t>Mothers</a:t>
            </a:r>
            <a:r>
              <a:rPr lang="nl-NL" sz="1000" kern="1200" dirty="0" smtClean="0">
                <a:solidFill>
                  <a:schemeClr val="tx1"/>
                </a:solidFill>
                <a:effectLst/>
                <a:latin typeface="+mn-lt"/>
                <a:ea typeface="+mn-ea"/>
                <a:cs typeface="+mn-cs"/>
              </a:rPr>
              <a:t> of </a:t>
            </a:r>
            <a:r>
              <a:rPr lang="nl-NL" sz="1000" kern="1200" dirty="0" err="1" smtClean="0">
                <a:solidFill>
                  <a:schemeClr val="tx1"/>
                </a:solidFill>
                <a:effectLst/>
                <a:latin typeface="+mn-lt"/>
                <a:ea typeface="+mn-ea"/>
                <a:cs typeface="+mn-cs"/>
              </a:rPr>
              <a:t>Plaza</a:t>
            </a:r>
            <a:r>
              <a:rPr lang="nl-NL" sz="1000" kern="1200" dirty="0" smtClean="0">
                <a:solidFill>
                  <a:schemeClr val="tx1"/>
                </a:solidFill>
                <a:effectLst/>
                <a:latin typeface="+mn-lt"/>
                <a:ea typeface="+mn-ea"/>
                <a:cs typeface="+mn-cs"/>
              </a:rPr>
              <a:t> de Mayo (35 jaar)</a:t>
            </a:r>
          </a:p>
          <a:p>
            <a:r>
              <a:rPr lang="en-US" sz="1000" u="sng" kern="1200" dirty="0" smtClean="0">
                <a:solidFill>
                  <a:schemeClr val="tx1"/>
                </a:solidFill>
                <a:effectLst/>
                <a:latin typeface="+mn-lt"/>
                <a:ea typeface="+mn-ea"/>
                <a:cs typeface="+mn-cs"/>
                <a:hlinkClick r:id="rId3"/>
              </a:rPr>
              <a:t>http://www.bbc.com/news/world-latin-america-17847134</a:t>
            </a:r>
            <a:endParaRPr lang="nl-NL" sz="1000" kern="1200" dirty="0" smtClean="0">
              <a:solidFill>
                <a:schemeClr val="tx1"/>
              </a:solidFill>
              <a:effectLst/>
              <a:latin typeface="+mn-lt"/>
              <a:ea typeface="+mn-ea"/>
              <a:cs typeface="+mn-cs"/>
            </a:endParaRPr>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29</a:t>
            </a:fld>
            <a:endParaRPr lang="nl-NL"/>
          </a:p>
        </p:txBody>
      </p:sp>
    </p:spTree>
    <p:extLst>
      <p:ext uri="{BB962C8B-B14F-4D97-AF65-F5344CB8AC3E}">
        <p14:creationId xmlns:p14="http://schemas.microsoft.com/office/powerpoint/2010/main" val="644119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dirty="0" smtClean="0"/>
              <a:t>These</a:t>
            </a:r>
            <a:r>
              <a:rPr lang="en-US" sz="1000" b="1" baseline="0" dirty="0" smtClean="0"/>
              <a:t> questions guide you through the process of preparing a successful C/A Narrative Campaign strategy</a:t>
            </a:r>
          </a:p>
          <a:p>
            <a:pPr marL="171450" indent="-171450">
              <a:buFont typeface="Arial" panose="020B0604020202020204" pitchFamily="34" charset="0"/>
              <a:buChar char="•"/>
            </a:pPr>
            <a:r>
              <a:rPr lang="en-US" sz="1000" baseline="0" dirty="0" smtClean="0"/>
              <a:t>They help you understand the WHY and WHAT of your campaign. </a:t>
            </a:r>
          </a:p>
          <a:p>
            <a:pPr marL="171450" indent="-171450">
              <a:buFont typeface="Arial" panose="020B0604020202020204" pitchFamily="34" charset="0"/>
              <a:buChar char="•"/>
            </a:pPr>
            <a:r>
              <a:rPr lang="en-US" sz="1000" baseline="0" dirty="0" smtClean="0"/>
              <a:t>The answers help you to understand relationships between your aim, your audience and the shape and content of your message. </a:t>
            </a:r>
          </a:p>
          <a:p>
            <a:pPr marL="171450" indent="-171450">
              <a:buFont typeface="Arial" panose="020B0604020202020204" pitchFamily="34" charset="0"/>
              <a:buChar char="•"/>
            </a:pPr>
            <a:r>
              <a:rPr lang="en-US" sz="1000" baseline="0" dirty="0" smtClean="0"/>
              <a:t>Simply: do you understand what you are doing? Are your actions the most effective way of </a:t>
            </a:r>
            <a:r>
              <a:rPr lang="en-US" sz="1000" baseline="0" dirty="0" err="1" smtClean="0"/>
              <a:t>realising</a:t>
            </a:r>
            <a:r>
              <a:rPr lang="en-US" sz="1000" baseline="0" dirty="0" smtClean="0"/>
              <a:t> what you have in mind considering the thoughts, opinions, values and </a:t>
            </a:r>
            <a:r>
              <a:rPr lang="en-US" sz="1000" baseline="0" dirty="0" err="1" smtClean="0"/>
              <a:t>behaviour</a:t>
            </a:r>
            <a:r>
              <a:rPr lang="en-US" sz="1000" baseline="0" dirty="0" smtClean="0"/>
              <a:t> of your target audience?</a:t>
            </a:r>
          </a:p>
          <a:p>
            <a:pPr marL="171450" indent="-171450">
              <a:buFont typeface="Arial" panose="020B0604020202020204" pitchFamily="34" charset="0"/>
              <a:buChar char="•"/>
            </a:pPr>
            <a:endParaRPr lang="en-US"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30</a:t>
            </a:fld>
            <a:endParaRPr lang="nl-NL"/>
          </a:p>
        </p:txBody>
      </p:sp>
    </p:spTree>
    <p:extLst>
      <p:ext uri="{BB962C8B-B14F-4D97-AF65-F5344CB8AC3E}">
        <p14:creationId xmlns:p14="http://schemas.microsoft.com/office/powerpoint/2010/main" val="2599350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en-US" sz="1000" b="1" dirty="0" smtClean="0"/>
              <a:t>C/A narrative campaigning goals: examples</a:t>
            </a:r>
          </a:p>
          <a:p>
            <a:pPr marL="228600" indent="-228600">
              <a:buFont typeface="+mj-lt"/>
              <a:buAutoNum type="arabicPeriod"/>
            </a:pPr>
            <a:r>
              <a:rPr lang="en-US" sz="1000" dirty="0" smtClean="0"/>
              <a:t>Showcase your </a:t>
            </a:r>
            <a:r>
              <a:rPr lang="en-US" sz="1000" dirty="0" err="1" smtClean="0"/>
              <a:t>organisation</a:t>
            </a:r>
            <a:r>
              <a:rPr lang="en-US" sz="1000" dirty="0" smtClean="0"/>
              <a:t> and its activities</a:t>
            </a:r>
          </a:p>
          <a:p>
            <a:pPr marL="228600" indent="-228600">
              <a:buFont typeface="+mj-lt"/>
              <a:buAutoNum type="arabicPeriod"/>
            </a:pPr>
            <a:r>
              <a:rPr lang="en-US" sz="1000" dirty="0" smtClean="0"/>
              <a:t>Raise awareness for your humanitarian cause</a:t>
            </a:r>
          </a:p>
          <a:p>
            <a:pPr marL="228600" indent="-228600">
              <a:buFont typeface="+mj-lt"/>
              <a:buAutoNum type="arabicPeriod"/>
            </a:pPr>
            <a:r>
              <a:rPr lang="en-US" sz="1000" dirty="0" smtClean="0"/>
              <a:t>Build online support community</a:t>
            </a:r>
          </a:p>
          <a:p>
            <a:pPr marL="228600" indent="-228600">
              <a:buFont typeface="+mj-lt"/>
              <a:buAutoNum type="arabicPeriod"/>
            </a:pPr>
            <a:r>
              <a:rPr lang="en-US" sz="1000" dirty="0" smtClean="0"/>
              <a:t>Disseminate beliefs and/or political messaging</a:t>
            </a:r>
          </a:p>
          <a:p>
            <a:pPr marL="228600" indent="-228600">
              <a:buFont typeface="+mj-lt"/>
              <a:buAutoNum type="arabicPeriod"/>
            </a:pPr>
            <a:r>
              <a:rPr lang="en-US" sz="1000" dirty="0" smtClean="0"/>
              <a:t>Direct counter narratives at extremist propaganda</a:t>
            </a:r>
          </a:p>
          <a:p>
            <a:pPr marL="228600" indent="-228600">
              <a:buFont typeface="+mj-lt"/>
              <a:buAutoNum type="arabicPeriod"/>
            </a:pPr>
            <a:r>
              <a:rPr lang="en-US" sz="1000" dirty="0" smtClean="0"/>
              <a:t>Empower your target audience and its surroundings</a:t>
            </a:r>
          </a:p>
          <a:p>
            <a:pPr marL="0" indent="0">
              <a:buFont typeface="+mj-lt"/>
              <a:buNone/>
            </a:pPr>
            <a:endParaRPr lang="en-US" sz="1000" dirty="0" smtClean="0"/>
          </a:p>
          <a:p>
            <a:pPr marL="0" indent="0">
              <a:buFont typeface="+mj-lt"/>
              <a:buNone/>
            </a:pPr>
            <a:r>
              <a:rPr lang="en-US" sz="1000" dirty="0" smtClean="0"/>
              <a:t>Ad 3: Building an online support community, e.g. </a:t>
            </a:r>
            <a:r>
              <a:rPr lang="nl-NL" sz="1000" kern="1200" dirty="0" err="1" smtClean="0">
                <a:solidFill>
                  <a:schemeClr val="tx1"/>
                </a:solidFill>
                <a:effectLst/>
                <a:latin typeface="+mn-lt"/>
                <a:ea typeface="+mn-ea"/>
                <a:cs typeface="+mn-cs"/>
              </a:rPr>
              <a:t>the</a:t>
            </a:r>
            <a:r>
              <a:rPr lang="nl-NL" sz="1000" kern="1200" dirty="0" smtClean="0">
                <a:solidFill>
                  <a:schemeClr val="tx1"/>
                </a:solidFill>
                <a:effectLst/>
                <a:latin typeface="+mn-lt"/>
                <a:ea typeface="+mn-ea"/>
                <a:cs typeface="+mn-cs"/>
              </a:rPr>
              <a:t> Digital </a:t>
            </a:r>
            <a:r>
              <a:rPr lang="nl-NL" sz="1000" kern="1200" dirty="0" err="1" smtClean="0">
                <a:solidFill>
                  <a:schemeClr val="tx1"/>
                </a:solidFill>
                <a:effectLst/>
                <a:latin typeface="+mn-lt"/>
                <a:ea typeface="+mn-ea"/>
                <a:cs typeface="+mn-cs"/>
              </a:rPr>
              <a:t>Nun</a:t>
            </a:r>
            <a:r>
              <a:rPr lang="nl-NL" sz="1000" kern="1200" dirty="0" smtClean="0">
                <a:solidFill>
                  <a:schemeClr val="tx1"/>
                </a:solidFill>
                <a:effectLst/>
                <a:latin typeface="+mn-lt"/>
                <a:ea typeface="+mn-ea"/>
                <a:cs typeface="+mn-cs"/>
              </a:rPr>
              <a:t>: </a:t>
            </a:r>
            <a:r>
              <a:rPr lang="nl-NL" sz="1000" u="sng" kern="1200" dirty="0" smtClean="0">
                <a:solidFill>
                  <a:schemeClr val="tx1"/>
                </a:solidFill>
                <a:effectLst/>
                <a:latin typeface="+mn-lt"/>
                <a:ea typeface="+mn-ea"/>
                <a:cs typeface="+mn-cs"/>
                <a:hlinkClick r:id="rId3"/>
              </a:rPr>
              <a:t>https://twitter.com/digitalnun?lang=en</a:t>
            </a:r>
            <a:r>
              <a:rPr lang="nl-NL" sz="1000" kern="1200" dirty="0" smtClean="0">
                <a:solidFill>
                  <a:schemeClr val="tx1"/>
                </a:solidFill>
                <a:effectLst/>
                <a:latin typeface="+mn-lt"/>
                <a:ea typeface="+mn-ea"/>
                <a:cs typeface="+mn-cs"/>
              </a:rPr>
              <a:t>, </a:t>
            </a:r>
            <a:r>
              <a:rPr lang="nl-NL" sz="1000" u="sng" kern="1200" dirty="0" smtClean="0">
                <a:solidFill>
                  <a:schemeClr val="tx1"/>
                </a:solidFill>
                <a:effectLst/>
                <a:latin typeface="+mn-lt"/>
                <a:ea typeface="+mn-ea"/>
                <a:cs typeface="+mn-cs"/>
                <a:hlinkClick r:id="rId4"/>
              </a:rPr>
              <a:t>http://www.benedictinenuns.org.uk/Community/Community/prayerline.php</a:t>
            </a:r>
            <a:endParaRPr lang="nl-NL" sz="1000" u="none" kern="1200" dirty="0" smtClean="0">
              <a:solidFill>
                <a:schemeClr val="tx1"/>
              </a:solidFill>
              <a:effectLst/>
              <a:latin typeface="+mn-lt"/>
              <a:ea typeface="+mn-ea"/>
              <a:cs typeface="+mn-cs"/>
            </a:endParaRPr>
          </a:p>
          <a:p>
            <a:pPr marL="0" indent="0">
              <a:buFont typeface="+mj-lt"/>
              <a:buNone/>
            </a:pPr>
            <a:r>
              <a:rPr lang="nl-NL" sz="1000" u="none" kern="1200" dirty="0" smtClean="0">
                <a:solidFill>
                  <a:schemeClr val="tx1"/>
                </a:solidFill>
                <a:effectLst/>
                <a:latin typeface="+mn-lt"/>
                <a:ea typeface="+mn-ea"/>
                <a:cs typeface="+mn-cs"/>
              </a:rPr>
              <a:t>Ad</a:t>
            </a:r>
            <a:r>
              <a:rPr lang="nl-NL" sz="1000" u="none" kern="1200" baseline="0" dirty="0" smtClean="0">
                <a:solidFill>
                  <a:schemeClr val="tx1"/>
                </a:solidFill>
                <a:effectLst/>
                <a:latin typeface="+mn-lt"/>
                <a:ea typeface="+mn-ea"/>
                <a:cs typeface="+mn-cs"/>
              </a:rPr>
              <a:t> 6: </a:t>
            </a:r>
            <a:r>
              <a:rPr lang="nl-NL" sz="1000" kern="1200" dirty="0" err="1" smtClean="0">
                <a:solidFill>
                  <a:schemeClr val="tx1"/>
                </a:solidFill>
                <a:effectLst/>
                <a:latin typeface="+mn-lt"/>
                <a:ea typeface="+mn-ea"/>
                <a:cs typeface="+mn-cs"/>
              </a:rPr>
              <a:t>Empowering</a:t>
            </a:r>
            <a:r>
              <a:rPr lang="nl-NL" sz="1000" kern="1200" dirty="0" smtClean="0">
                <a:solidFill>
                  <a:schemeClr val="tx1"/>
                </a:solidFill>
                <a:effectLst/>
                <a:latin typeface="+mn-lt"/>
                <a:ea typeface="+mn-ea"/>
                <a:cs typeface="+mn-cs"/>
              </a:rPr>
              <a:t> CSO </a:t>
            </a:r>
            <a:r>
              <a:rPr lang="nl-NL" sz="1000" kern="1200" dirty="0" err="1" smtClean="0">
                <a:solidFill>
                  <a:schemeClr val="tx1"/>
                </a:solidFill>
                <a:effectLst/>
                <a:latin typeface="+mn-lt"/>
                <a:ea typeface="+mn-ea"/>
                <a:cs typeface="+mn-cs"/>
              </a:rPr>
              <a:t>client</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groups</a:t>
            </a:r>
            <a:r>
              <a:rPr lang="nl-NL" sz="1000" kern="1200" dirty="0" smtClean="0">
                <a:solidFill>
                  <a:schemeClr val="tx1"/>
                </a:solidFill>
                <a:effectLst/>
                <a:latin typeface="+mn-lt"/>
                <a:ea typeface="+mn-ea"/>
                <a:cs typeface="+mn-cs"/>
              </a:rPr>
              <a:t> / members </a:t>
            </a:r>
            <a:r>
              <a:rPr lang="nl-NL" sz="1000" kern="1200" dirty="0" err="1" smtClean="0">
                <a:solidFill>
                  <a:schemeClr val="tx1"/>
                </a:solidFill>
                <a:effectLst/>
                <a:latin typeface="+mn-lt"/>
                <a:ea typeface="+mn-ea"/>
                <a:cs typeface="+mn-cs"/>
              </a:rPr>
              <a:t>to</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disseminate</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their</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own</a:t>
            </a:r>
            <a:r>
              <a:rPr lang="nl-NL" sz="1000" kern="1200" dirty="0" smtClean="0">
                <a:solidFill>
                  <a:schemeClr val="tx1"/>
                </a:solidFill>
                <a:effectLst/>
                <a:latin typeface="+mn-lt"/>
                <a:ea typeface="+mn-ea"/>
                <a:cs typeface="+mn-cs"/>
              </a:rPr>
              <a:t> messaging,</a:t>
            </a:r>
            <a:r>
              <a:rPr lang="nl-NL" sz="1000" kern="1200" baseline="0" dirty="0" smtClean="0">
                <a:solidFill>
                  <a:schemeClr val="tx1"/>
                </a:solidFill>
                <a:effectLst/>
                <a:latin typeface="+mn-lt"/>
                <a:ea typeface="+mn-ea"/>
                <a:cs typeface="+mn-cs"/>
              </a:rPr>
              <a:t> e.g. ‘</a:t>
            </a:r>
            <a:r>
              <a:rPr lang="nl-NL" sz="1000" kern="1200" dirty="0" err="1" smtClean="0">
                <a:solidFill>
                  <a:schemeClr val="tx1"/>
                </a:solidFill>
                <a:effectLst/>
                <a:latin typeface="+mn-lt"/>
                <a:ea typeface="+mn-ea"/>
                <a:cs typeface="+mn-cs"/>
              </a:rPr>
              <a:t>Conscious</a:t>
            </a:r>
            <a:r>
              <a:rPr lang="nl-NL" sz="1000" kern="1200" dirty="0" smtClean="0">
                <a:solidFill>
                  <a:schemeClr val="tx1"/>
                </a:solidFill>
                <a:effectLst/>
                <a:latin typeface="+mn-lt"/>
                <a:ea typeface="+mn-ea"/>
                <a:cs typeface="+mn-cs"/>
              </a:rPr>
              <a:t> Creators’ (Luke Newbold) </a:t>
            </a:r>
          </a:p>
          <a:p>
            <a:pPr marL="0" indent="0">
              <a:buFont typeface="+mj-lt"/>
              <a:buNone/>
            </a:pPr>
            <a:endParaRPr lang="en-US" sz="1000" kern="1200" dirty="0" smtClean="0">
              <a:solidFill>
                <a:schemeClr val="tx1"/>
              </a:solidFill>
              <a:effectLst/>
              <a:latin typeface="+mn-lt"/>
              <a:ea typeface="+mn-ea"/>
              <a:cs typeface="+mn-cs"/>
            </a:endParaRPr>
          </a:p>
          <a:p>
            <a:pPr marL="0" indent="0">
              <a:buFont typeface="+mj-lt"/>
              <a:buNone/>
            </a:pPr>
            <a:r>
              <a:rPr lang="en-US" sz="1000" kern="1200" dirty="0" smtClean="0">
                <a:solidFill>
                  <a:schemeClr val="tx1"/>
                </a:solidFill>
                <a:effectLst/>
                <a:latin typeface="+mn-lt"/>
                <a:ea typeface="+mn-ea"/>
                <a:cs typeface="+mn-cs"/>
              </a:rPr>
              <a:t>Other goals are e.g. </a:t>
            </a:r>
          </a:p>
          <a:p>
            <a:pPr marL="171450" indent="-171450">
              <a:buFont typeface="Arial" panose="020B0604020202020204" pitchFamily="34" charset="0"/>
              <a:buChar char="•"/>
            </a:pPr>
            <a:r>
              <a:rPr lang="en-US" sz="1000" kern="1200" dirty="0" smtClean="0">
                <a:solidFill>
                  <a:schemeClr val="tx1"/>
                </a:solidFill>
                <a:effectLst/>
                <a:latin typeface="+mn-lt"/>
                <a:ea typeface="+mn-ea"/>
                <a:cs typeface="+mn-cs"/>
              </a:rPr>
              <a:t>i</a:t>
            </a:r>
            <a:r>
              <a:rPr lang="nl-NL" sz="1000" kern="1200" dirty="0" err="1" smtClean="0">
                <a:solidFill>
                  <a:schemeClr val="tx1"/>
                </a:solidFill>
                <a:effectLst/>
                <a:latin typeface="+mn-lt"/>
                <a:ea typeface="+mn-ea"/>
                <a:cs typeface="+mn-cs"/>
              </a:rPr>
              <a:t>nteractive</a:t>
            </a:r>
            <a:r>
              <a:rPr lang="nl-NL" sz="1000" kern="1200" dirty="0" smtClean="0">
                <a:solidFill>
                  <a:schemeClr val="tx1"/>
                </a:solidFill>
                <a:effectLst/>
                <a:latin typeface="+mn-lt"/>
                <a:ea typeface="+mn-ea"/>
                <a:cs typeface="+mn-cs"/>
              </a:rPr>
              <a:t> online </a:t>
            </a:r>
            <a:r>
              <a:rPr lang="nl-NL" sz="1000" kern="1200" dirty="0" err="1" smtClean="0">
                <a:solidFill>
                  <a:schemeClr val="tx1"/>
                </a:solidFill>
                <a:effectLst/>
                <a:latin typeface="+mn-lt"/>
                <a:ea typeface="+mn-ea"/>
                <a:cs typeface="+mn-cs"/>
              </a:rPr>
              <a:t>campaign</a:t>
            </a:r>
            <a:r>
              <a:rPr lang="nl-NL" sz="1000" kern="1200" dirty="0" smtClean="0">
                <a:solidFill>
                  <a:schemeClr val="tx1"/>
                </a:solidFill>
                <a:effectLst/>
                <a:latin typeface="+mn-lt"/>
                <a:ea typeface="+mn-ea"/>
                <a:cs typeface="+mn-cs"/>
              </a:rPr>
              <a:t> like '</a:t>
            </a:r>
            <a:r>
              <a:rPr lang="nl-NL" sz="1000" kern="1200" dirty="0" err="1" smtClean="0">
                <a:solidFill>
                  <a:schemeClr val="tx1"/>
                </a:solidFill>
                <a:effectLst/>
                <a:latin typeface="+mn-lt"/>
                <a:ea typeface="+mn-ea"/>
                <a:cs typeface="+mn-cs"/>
              </a:rPr>
              <a:t>bring</a:t>
            </a:r>
            <a:r>
              <a:rPr lang="nl-NL" sz="1000" kern="1200" dirty="0" smtClean="0">
                <a:solidFill>
                  <a:schemeClr val="tx1"/>
                </a:solidFill>
                <a:effectLst/>
                <a:latin typeface="+mn-lt"/>
                <a:ea typeface="+mn-ea"/>
                <a:cs typeface="+mn-cs"/>
              </a:rPr>
              <a:t> back </a:t>
            </a:r>
            <a:r>
              <a:rPr lang="nl-NL" sz="1000" kern="1200" dirty="0" err="1" smtClean="0">
                <a:solidFill>
                  <a:schemeClr val="tx1"/>
                </a:solidFill>
                <a:effectLst/>
                <a:latin typeface="+mn-lt"/>
                <a:ea typeface="+mn-ea"/>
                <a:cs typeface="+mn-cs"/>
              </a:rPr>
              <a:t>our</a:t>
            </a:r>
            <a:r>
              <a:rPr lang="nl-NL" sz="1000" kern="1200" dirty="0" smtClean="0">
                <a:solidFill>
                  <a:schemeClr val="tx1"/>
                </a:solidFill>
                <a:effectLst/>
                <a:latin typeface="+mn-lt"/>
                <a:ea typeface="+mn-ea"/>
                <a:cs typeface="+mn-cs"/>
              </a:rPr>
              <a:t> girls’ twitter hashtag </a:t>
            </a:r>
            <a:r>
              <a:rPr lang="nl-NL" sz="1000" kern="1200" dirty="0" err="1" smtClean="0">
                <a:solidFill>
                  <a:schemeClr val="tx1"/>
                </a:solidFill>
                <a:effectLst/>
                <a:latin typeface="+mn-lt"/>
                <a:ea typeface="+mn-ea"/>
                <a:cs typeface="+mn-cs"/>
              </a:rPr>
              <a:t>campaign</a:t>
            </a:r>
            <a:r>
              <a:rPr lang="nl-NL" sz="1000" kern="1200" dirty="0" smtClean="0">
                <a:solidFill>
                  <a:schemeClr val="tx1"/>
                </a:solidFill>
                <a:effectLst/>
                <a:latin typeface="+mn-lt"/>
                <a:ea typeface="+mn-ea"/>
                <a:cs typeface="+mn-cs"/>
              </a:rPr>
              <a:t>, but </a:t>
            </a:r>
            <a:r>
              <a:rPr lang="nl-NL" sz="1000" kern="1200" dirty="0" err="1" smtClean="0">
                <a:solidFill>
                  <a:schemeClr val="tx1"/>
                </a:solidFill>
                <a:effectLst/>
                <a:latin typeface="+mn-lt"/>
                <a:ea typeface="+mn-ea"/>
                <a:cs typeface="+mn-cs"/>
              </a:rPr>
              <a:t>use</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something</a:t>
            </a:r>
            <a:r>
              <a:rPr lang="nl-NL" sz="1000" kern="1200" dirty="0" smtClean="0">
                <a:solidFill>
                  <a:schemeClr val="tx1"/>
                </a:solidFill>
                <a:effectLst/>
                <a:latin typeface="+mn-lt"/>
                <a:ea typeface="+mn-ea"/>
                <a:cs typeface="+mn-cs"/>
              </a:rPr>
              <a:t> smaller </a:t>
            </a:r>
            <a:r>
              <a:rPr lang="nl-NL" sz="1000" kern="1200" dirty="0" err="1" smtClean="0">
                <a:solidFill>
                  <a:schemeClr val="tx1"/>
                </a:solidFill>
                <a:effectLst/>
                <a:latin typeface="+mn-lt"/>
                <a:ea typeface="+mn-ea"/>
                <a:cs typeface="+mn-cs"/>
              </a:rPr>
              <a:t>scale</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and</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realistic</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for</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CSOs</a:t>
            </a:r>
            <a:r>
              <a:rPr lang="nl-NL" sz="10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nl-NL" sz="1000" b="0" kern="1200" dirty="0" err="1" smtClean="0">
                <a:solidFill>
                  <a:schemeClr val="tx1"/>
                </a:solidFill>
                <a:effectLst/>
                <a:latin typeface="+mn-lt"/>
                <a:ea typeface="+mn-ea"/>
                <a:cs typeface="+mn-cs"/>
              </a:rPr>
              <a:t>a</a:t>
            </a:r>
            <a:r>
              <a:rPr lang="nl-NL" sz="1000" kern="1200" dirty="0" err="1" smtClean="0">
                <a:solidFill>
                  <a:schemeClr val="tx1"/>
                </a:solidFill>
                <a:effectLst/>
                <a:latin typeface="+mn-lt"/>
                <a:ea typeface="+mn-ea"/>
                <a:cs typeface="+mn-cs"/>
              </a:rPr>
              <a:t>lternative</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narrative</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campaign</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around</a:t>
            </a:r>
            <a:r>
              <a:rPr lang="nl-NL" sz="1000" kern="1200" dirty="0" smtClean="0">
                <a:solidFill>
                  <a:schemeClr val="tx1"/>
                </a:solidFill>
                <a:effectLst/>
                <a:latin typeface="+mn-lt"/>
                <a:ea typeface="+mn-ea"/>
                <a:cs typeface="+mn-cs"/>
              </a:rPr>
              <a:t> e.g. </a:t>
            </a:r>
            <a:r>
              <a:rPr lang="nl-NL" sz="1000" kern="1200" dirty="0" err="1" smtClean="0">
                <a:solidFill>
                  <a:schemeClr val="tx1"/>
                </a:solidFill>
                <a:effectLst/>
                <a:latin typeface="+mn-lt"/>
                <a:ea typeface="+mn-ea"/>
                <a:cs typeface="+mn-cs"/>
              </a:rPr>
              <a:t>career</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advice</a:t>
            </a:r>
            <a:r>
              <a:rPr lang="nl-NL" sz="1000" kern="1200" dirty="0" smtClean="0">
                <a:solidFill>
                  <a:schemeClr val="tx1"/>
                </a:solidFill>
                <a:effectLst/>
                <a:latin typeface="+mn-lt"/>
                <a:ea typeface="+mn-ea"/>
                <a:cs typeface="+mn-cs"/>
              </a:rPr>
              <a:t> / life skills, e.g. </a:t>
            </a:r>
            <a:r>
              <a:rPr lang="nl-NL" sz="1000" u="sng" kern="1200" dirty="0" smtClean="0">
                <a:solidFill>
                  <a:schemeClr val="tx1"/>
                </a:solidFill>
                <a:effectLst/>
                <a:latin typeface="+mn-lt"/>
                <a:ea typeface="+mn-ea"/>
                <a:cs typeface="+mn-cs"/>
                <a:hlinkClick r:id="rId5"/>
              </a:rPr>
              <a:t>https://www.barclayslifeskills.com/</a:t>
            </a:r>
            <a:r>
              <a:rPr lang="nl-NL" sz="1000" kern="1200" dirty="0" smtClean="0">
                <a:solidFill>
                  <a:schemeClr val="tx1"/>
                </a:solidFill>
                <a:effectLst/>
                <a:latin typeface="+mn-lt"/>
                <a:ea typeface="+mn-ea"/>
                <a:cs typeface="+mn-cs"/>
              </a:rPr>
              <a:t> as positive forward thinking online narratives that are inclusive and therefore alternative to negative backward-thinking extremist narratives of isolationism and division from society</a:t>
            </a:r>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31</a:t>
            </a:fld>
            <a:endParaRPr lang="nl-NL"/>
          </a:p>
        </p:txBody>
      </p:sp>
    </p:spTree>
    <p:extLst>
      <p:ext uri="{BB962C8B-B14F-4D97-AF65-F5344CB8AC3E}">
        <p14:creationId xmlns:p14="http://schemas.microsoft.com/office/powerpoint/2010/main" val="354979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000" kern="1200" dirty="0" smtClean="0">
                <a:solidFill>
                  <a:schemeClr val="tx1"/>
                </a:solidFill>
                <a:effectLst/>
                <a:latin typeface="+mn-lt"/>
                <a:ea typeface="+mn-ea"/>
                <a:cs typeface="+mn-cs"/>
              </a:rPr>
              <a:t>We will follow a “from practitioners</a:t>
            </a:r>
            <a:r>
              <a:rPr lang="en-US" sz="1000" kern="1200" baseline="0" dirty="0" smtClean="0">
                <a:solidFill>
                  <a:schemeClr val="tx1"/>
                </a:solidFill>
                <a:effectLst/>
                <a:latin typeface="+mn-lt"/>
                <a:ea typeface="+mn-ea"/>
                <a:cs typeface="+mn-cs"/>
              </a:rPr>
              <a:t> to practitioners approach, appreciating that CSOs know their local context best.</a:t>
            </a:r>
          </a:p>
          <a:p>
            <a:pPr marL="171450" indent="-171450">
              <a:buFont typeface="Arial" panose="020B0604020202020204" pitchFamily="34" charset="0"/>
              <a:buChar char="•"/>
            </a:pPr>
            <a:r>
              <a:rPr lang="en-US" sz="1000" kern="1200" baseline="0" dirty="0" smtClean="0">
                <a:solidFill>
                  <a:schemeClr val="tx1"/>
                </a:solidFill>
                <a:effectLst/>
                <a:latin typeface="+mn-lt"/>
                <a:ea typeface="+mn-ea"/>
                <a:cs typeface="+mn-cs"/>
              </a:rPr>
              <a:t>The material is therefore practical and easy to implement. </a:t>
            </a:r>
          </a:p>
          <a:p>
            <a:pPr marL="171450" indent="-171450">
              <a:buFont typeface="Arial" panose="020B0604020202020204" pitchFamily="34" charset="0"/>
              <a:buChar char="•"/>
            </a:pPr>
            <a:r>
              <a:rPr lang="en-US" sz="1000" kern="1200" baseline="0" dirty="0" smtClean="0">
                <a:solidFill>
                  <a:schemeClr val="tx1"/>
                </a:solidFill>
                <a:effectLst/>
                <a:latin typeface="+mn-lt"/>
                <a:ea typeface="+mn-ea"/>
                <a:cs typeface="+mn-cs"/>
              </a:rPr>
              <a:t>The training material can be seen as a simple way of structuring your prep work towards a successful C/A Narrative Campaign.</a:t>
            </a:r>
          </a:p>
          <a:p>
            <a:pPr marL="171450" indent="-171450">
              <a:buFont typeface="Arial" panose="020B0604020202020204" pitchFamily="34" charset="0"/>
              <a:buChar char="•"/>
            </a:pPr>
            <a:r>
              <a:rPr lang="en-US" sz="1000" kern="1200" dirty="0" smtClean="0">
                <a:solidFill>
                  <a:schemeClr val="tx1"/>
                </a:solidFill>
                <a:effectLst/>
                <a:latin typeface="+mn-lt"/>
                <a:ea typeface="+mn-ea"/>
                <a:cs typeface="+mn-cs"/>
              </a:rPr>
              <a:t>We will share success</a:t>
            </a:r>
            <a:r>
              <a:rPr lang="en-US" sz="1000" kern="1200" baseline="0" dirty="0" smtClean="0">
                <a:solidFill>
                  <a:schemeClr val="tx1"/>
                </a:solidFill>
                <a:effectLst/>
                <a:latin typeface="+mn-lt"/>
                <a:ea typeface="+mn-ea"/>
                <a:cs typeface="+mn-cs"/>
              </a:rPr>
              <a:t> as well as failure; next to showcasing good practice, we will make a </a:t>
            </a:r>
            <a:r>
              <a:rPr lang="nl-NL" sz="1000" kern="1200" dirty="0" smtClean="0">
                <a:solidFill>
                  <a:schemeClr val="tx1"/>
                </a:solidFill>
                <a:effectLst/>
                <a:latin typeface="+mn-lt"/>
                <a:ea typeface="+mn-ea"/>
                <a:cs typeface="+mn-cs"/>
              </a:rPr>
              <a:t>‘Comms /Campaign pitfalls’ list: a list of things we know often fail</a:t>
            </a:r>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a:t>
            </a:fld>
            <a:endParaRPr lang="nl-NL"/>
          </a:p>
        </p:txBody>
      </p:sp>
    </p:spTree>
    <p:extLst>
      <p:ext uri="{BB962C8B-B14F-4D97-AF65-F5344CB8AC3E}">
        <p14:creationId xmlns:p14="http://schemas.microsoft.com/office/powerpoint/2010/main" val="1336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u="sng" baseline="0" dirty="0" smtClean="0"/>
              <a:t>Explain:</a:t>
            </a:r>
          </a:p>
          <a:p>
            <a:pPr marL="171450" indent="-171450">
              <a:buFont typeface="Arial" panose="020B0604020202020204" pitchFamily="34" charset="0"/>
              <a:buChar char="•"/>
            </a:pPr>
            <a:r>
              <a:rPr lang="en-US" sz="1000" baseline="0" dirty="0" smtClean="0"/>
              <a:t>Online campaigning must build upon the already existing activity/image/position of your </a:t>
            </a:r>
            <a:r>
              <a:rPr lang="en-US" sz="1000" baseline="0" dirty="0" err="1" smtClean="0"/>
              <a:t>organisation</a:t>
            </a:r>
            <a:r>
              <a:rPr lang="en-US" sz="1000" baseline="0" dirty="0" smtClean="0"/>
              <a:t>.</a:t>
            </a:r>
          </a:p>
          <a:p>
            <a:pPr marL="171450" indent="-171450">
              <a:buFont typeface="Arial" panose="020B0604020202020204" pitchFamily="34" charset="0"/>
              <a:buChar char="•"/>
            </a:pPr>
            <a:r>
              <a:rPr lang="en-US" sz="1000" baseline="0" dirty="0" smtClean="0"/>
              <a:t>It starts from you asking yourself why you think you are the right person/</a:t>
            </a:r>
            <a:r>
              <a:rPr lang="en-US" sz="1000" baseline="0" dirty="0" err="1" smtClean="0"/>
              <a:t>organisation</a:t>
            </a:r>
            <a:r>
              <a:rPr lang="en-US" sz="1000" baseline="0" dirty="0" smtClean="0"/>
              <a:t> to provoke change among the members of your target audience.</a:t>
            </a:r>
          </a:p>
          <a:p>
            <a:pPr marL="171450" indent="-171450">
              <a:buFont typeface="Arial" panose="020B0604020202020204" pitchFamily="34" charset="0"/>
              <a:buChar char="•"/>
            </a:pPr>
            <a:r>
              <a:rPr lang="en-US" sz="1000" baseline="0" dirty="0" smtClean="0"/>
              <a:t>Why do you think they will listen to you? What makes you a credible voice? How are you seen by your target audience?  </a:t>
            </a:r>
          </a:p>
          <a:p>
            <a:pPr marL="0" indent="0">
              <a:buFont typeface="Arial" panose="020B0604020202020204" pitchFamily="34" charset="0"/>
              <a:buNone/>
            </a:pPr>
            <a:endParaRPr lang="en-US" sz="1000" baseline="0" dirty="0" smtClean="0"/>
          </a:p>
          <a:p>
            <a:pPr marL="171450" indent="-171450">
              <a:buFont typeface="Arial" panose="020B0604020202020204" pitchFamily="34" charset="0"/>
              <a:buChar char="•"/>
            </a:pPr>
            <a:r>
              <a:rPr lang="en-US" sz="1000" baseline="0" dirty="0" smtClean="0"/>
              <a:t>Helpful question: Are your values resonating in your target audience’s </a:t>
            </a:r>
            <a:r>
              <a:rPr lang="en-US" sz="1000" baseline="0" dirty="0" err="1" smtClean="0"/>
              <a:t>behaviour</a:t>
            </a:r>
            <a:r>
              <a:rPr lang="en-US" sz="1000" baseline="0" dirty="0" smtClean="0"/>
              <a:t>? </a:t>
            </a:r>
          </a:p>
          <a:p>
            <a:pPr marL="171450" indent="-171450">
              <a:buFont typeface="Arial" panose="020B0604020202020204" pitchFamily="34" charset="0"/>
              <a:buChar char="•"/>
            </a:pPr>
            <a:r>
              <a:rPr lang="en-US" sz="1000" baseline="0" dirty="0" smtClean="0"/>
              <a:t>Refer e.g. to Circle of Influence – Circle of commitment by Covey</a:t>
            </a:r>
          </a:p>
          <a:p>
            <a:pPr marL="0" indent="0">
              <a:buFont typeface="Arial" panose="020B0604020202020204" pitchFamily="34" charset="0"/>
              <a:buNone/>
            </a:pPr>
            <a:endParaRPr lang="en-US" sz="1000" baseline="0" dirty="0" smtClean="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000" dirty="0" smtClean="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000" dirty="0" smtClean="0"/>
              <a:t>Source: Alicia Kearns,</a:t>
            </a:r>
            <a:r>
              <a:rPr lang="en-US" sz="1000" baseline="0" dirty="0" smtClean="0"/>
              <a:t> slide #2 Where to start?</a:t>
            </a:r>
          </a:p>
          <a:p>
            <a:pPr marL="285750" lvl="2" indent="-285750">
              <a:spcAft>
                <a:spcPts val="600"/>
              </a:spcAft>
              <a:buClrTx/>
              <a:buFont typeface="Arial" panose="020B0604020202020204" pitchFamily="34" charset="0"/>
              <a:buChar char="•"/>
            </a:pPr>
            <a:endParaRPr lang="en-US"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32</a:t>
            </a:fld>
            <a:endParaRPr lang="nl-NL"/>
          </a:p>
        </p:txBody>
      </p:sp>
    </p:spTree>
    <p:extLst>
      <p:ext uri="{BB962C8B-B14F-4D97-AF65-F5344CB8AC3E}">
        <p14:creationId xmlns:p14="http://schemas.microsoft.com/office/powerpoint/2010/main" val="1939732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000" b="1" u="sng" dirty="0" smtClean="0"/>
              <a:t>How to define clear objectives and indicators for success?</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000" b="1" u="sng"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dirty="0" smtClean="0"/>
              <a:t>You must do this in order</a:t>
            </a:r>
            <a:r>
              <a:rPr lang="en-US" sz="1000" baseline="0" dirty="0" smtClean="0"/>
              <a:t> to m</a:t>
            </a:r>
            <a:r>
              <a:rPr lang="en-US" sz="1000" dirty="0" smtClean="0"/>
              <a:t>onitor and measure the impact on a rolling basis. Continuous</a:t>
            </a:r>
            <a:r>
              <a:rPr lang="en-US" sz="1000" baseline="0" dirty="0" smtClean="0"/>
              <a:t> monitoring will help you with 2 things: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It will help you to understand whether you have chosen the right approach in your campaign and whether your efforts generate desired results. E.g. if you aim to </a:t>
            </a:r>
            <a:r>
              <a:rPr lang="en-US" sz="1000" baseline="0" dirty="0" err="1" smtClean="0"/>
              <a:t>mobilise</a:t>
            </a:r>
            <a:r>
              <a:rPr lang="en-US" sz="1000" baseline="0" dirty="0" smtClean="0"/>
              <a:t> 100 persons in 10 weeks, the number of newly </a:t>
            </a:r>
            <a:r>
              <a:rPr lang="en-US" sz="1000" baseline="0" dirty="0" err="1" smtClean="0"/>
              <a:t>mobilised</a:t>
            </a:r>
            <a:r>
              <a:rPr lang="en-US" sz="1000" baseline="0" dirty="0" smtClean="0"/>
              <a:t> people must grow by 10/week.</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It will help you to understand what the strong points are, as well as the flaws in your campaign. </a:t>
            </a:r>
            <a:r>
              <a:rPr lang="en-US" sz="1000" dirty="0" smtClean="0"/>
              <a:t>This will allow you to improve and adapt your campaign constantly. E.g. if there is no response to your Facebook posts by the target audience,</a:t>
            </a:r>
            <a:r>
              <a:rPr lang="en-US" sz="1000" baseline="0" dirty="0" smtClean="0"/>
              <a:t> you might reconsider whether FB is the appropriate platform for communication with them.</a:t>
            </a:r>
            <a:r>
              <a:rPr lang="en-US" sz="1000" dirty="0" smtClean="0"/>
              <a:t> </a:t>
            </a:r>
            <a:br>
              <a:rPr lang="en-US" sz="1000" dirty="0" smtClean="0"/>
            </a:br>
            <a:endParaRPr lang="en-US" sz="10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aseline="0" dirty="0" smtClean="0"/>
              <a:t>As a rule, you </a:t>
            </a:r>
            <a:r>
              <a:rPr lang="en-US" sz="1000" u="sng" baseline="0" dirty="0" smtClean="0"/>
              <a:t>cannot</a:t>
            </a:r>
            <a:r>
              <a:rPr lang="en-US" sz="1000" baseline="0" dirty="0" smtClean="0"/>
              <a:t> measure rise or decline of degree of </a:t>
            </a:r>
            <a:r>
              <a:rPr lang="en-US" sz="1000" baseline="0" dirty="0" err="1" smtClean="0"/>
              <a:t>radicalisation</a:t>
            </a:r>
            <a:r>
              <a:rPr lang="en-US" sz="1000" baseline="0" dirty="0" smtClean="0"/>
              <a:t> among your target audience since your </a:t>
            </a:r>
            <a:r>
              <a:rPr lang="en-US" sz="1000" baseline="0" dirty="0" err="1" smtClean="0"/>
              <a:t>organisation</a:t>
            </a:r>
            <a:r>
              <a:rPr lang="en-US" sz="1000" baseline="0" dirty="0" smtClean="0"/>
              <a:t> is not equipped to execute this type of research/survey; and since there is no direct relationship between your campaigning efforts and the change of attitude/thought/action among your target group.</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aseline="0" dirty="0" smtClean="0"/>
              <a:t>However, you </a:t>
            </a:r>
            <a:r>
              <a:rPr lang="en-US" sz="1000" u="sng" baseline="0" dirty="0" smtClean="0"/>
              <a:t>can</a:t>
            </a:r>
            <a:r>
              <a:rPr lang="en-US" sz="1000" baseline="0" dirty="0" smtClean="0"/>
              <a:t> measure the no. of people that contact you, your </a:t>
            </a:r>
            <a:r>
              <a:rPr lang="en-US" sz="1000" baseline="0" dirty="0" err="1" smtClean="0"/>
              <a:t>organisation</a:t>
            </a:r>
            <a:r>
              <a:rPr lang="en-US" sz="1000" baseline="0" dirty="0" smtClean="0"/>
              <a:t>.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Example: rise</a:t>
            </a:r>
            <a:r>
              <a:rPr lang="en-US" sz="1000" baseline="0" dirty="0" smtClean="0"/>
              <a:t> of x participants in your activity, volunteers in your </a:t>
            </a:r>
            <a:r>
              <a:rPr lang="en-US" sz="1000" baseline="0" dirty="0" err="1" smtClean="0"/>
              <a:t>organisation</a:t>
            </a:r>
            <a:r>
              <a:rPr lang="en-US" sz="1000" baseline="0" dirty="0" smtClean="0"/>
              <a:t>, applications for support, advice during set period of time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33</a:t>
            </a:fld>
            <a:endParaRPr lang="nl-NL"/>
          </a:p>
        </p:txBody>
      </p:sp>
    </p:spTree>
    <p:extLst>
      <p:ext uri="{BB962C8B-B14F-4D97-AF65-F5344CB8AC3E}">
        <p14:creationId xmlns:p14="http://schemas.microsoft.com/office/powerpoint/2010/main" val="1900172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smtClean="0"/>
              <a:t>Helpful questions</a:t>
            </a:r>
          </a:p>
          <a:p>
            <a:endParaRPr lang="en-US" dirty="0" smtClean="0"/>
          </a:p>
          <a:p>
            <a:r>
              <a:rPr lang="en-US" dirty="0" smtClean="0"/>
              <a:t>How many persons from the target audience will be reached?</a:t>
            </a:r>
          </a:p>
          <a:p>
            <a:r>
              <a:rPr lang="en-US" dirty="0" smtClean="0"/>
              <a:t>What</a:t>
            </a:r>
            <a:r>
              <a:rPr lang="en-US" baseline="0" dirty="0" smtClean="0"/>
              <a:t> is a call-to-action?</a:t>
            </a:r>
          </a:p>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35</a:t>
            </a:fld>
            <a:endParaRPr lang="nl-NL"/>
          </a:p>
        </p:txBody>
      </p:sp>
    </p:spTree>
    <p:extLst>
      <p:ext uri="{BB962C8B-B14F-4D97-AF65-F5344CB8AC3E}">
        <p14:creationId xmlns:p14="http://schemas.microsoft.com/office/powerpoint/2010/main" val="3160036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sng" dirty="0" smtClean="0"/>
              <a:t>Hyper target your audience: specify, specify, specify</a:t>
            </a:r>
          </a:p>
          <a:p>
            <a:endParaRPr lang="en-US" sz="1000" dirty="0" smtClean="0"/>
          </a:p>
          <a:p>
            <a:pPr marL="171450" indent="-171450">
              <a:buFont typeface="Arial" panose="020B0604020202020204" pitchFamily="34" charset="0"/>
              <a:buChar char="•"/>
            </a:pPr>
            <a:r>
              <a:rPr lang="en-US" sz="1000" dirty="0" smtClean="0"/>
              <a:t>Youngsters at risk parents, family, friends, teachers …?</a:t>
            </a:r>
          </a:p>
          <a:p>
            <a:pPr marL="171450" indent="-171450">
              <a:buFont typeface="Arial" panose="020B0604020202020204" pitchFamily="34" charset="0"/>
              <a:buChar char="•"/>
            </a:pPr>
            <a:r>
              <a:rPr lang="en-US" sz="1000" dirty="0" smtClean="0"/>
              <a:t>Male, female? Cultural background?</a:t>
            </a:r>
          </a:p>
          <a:p>
            <a:pPr marL="171450" indent="-171450">
              <a:buFont typeface="Arial" panose="020B0604020202020204" pitchFamily="34" charset="0"/>
              <a:buChar char="•"/>
            </a:pPr>
            <a:r>
              <a:rPr lang="en-US" sz="1000" dirty="0" smtClean="0"/>
              <a:t>Degree of social inclusion? Income? Education?</a:t>
            </a:r>
          </a:p>
          <a:p>
            <a:pPr marL="171450" indent="-171450">
              <a:buFont typeface="Arial" panose="020B0604020202020204" pitchFamily="34" charset="0"/>
              <a:buChar char="•"/>
            </a:pPr>
            <a:r>
              <a:rPr lang="en-US" sz="1000" dirty="0" smtClean="0"/>
              <a:t>Employed/unemployed?</a:t>
            </a:r>
          </a:p>
          <a:p>
            <a:pPr marL="171450" indent="-171450">
              <a:buFont typeface="Arial" panose="020B0604020202020204" pitchFamily="34" charset="0"/>
              <a:buChar char="•"/>
            </a:pPr>
            <a:r>
              <a:rPr lang="en-US" sz="1000" dirty="0" smtClean="0"/>
              <a:t>Social environment: protective or permissive?</a:t>
            </a:r>
          </a:p>
          <a:p>
            <a:pPr marL="171450" indent="-171450">
              <a:buFont typeface="Arial" panose="020B0604020202020204" pitchFamily="34" charset="0"/>
              <a:buChar char="•"/>
            </a:pPr>
            <a:r>
              <a:rPr lang="en-US" sz="1000" dirty="0" smtClean="0"/>
              <a:t>New to radical thought or </a:t>
            </a:r>
            <a:r>
              <a:rPr lang="en-US" sz="1000" dirty="0" err="1" smtClean="0"/>
              <a:t>radicalised</a:t>
            </a:r>
            <a:r>
              <a:rPr lang="en-US" sz="1000" dirty="0" smtClean="0"/>
              <a:t>?</a:t>
            </a:r>
          </a:p>
          <a:p>
            <a:pPr marL="171450" indent="-171450">
              <a:buFont typeface="Arial" panose="020B0604020202020204" pitchFamily="34" charset="0"/>
              <a:buChar char="•"/>
            </a:pPr>
            <a:r>
              <a:rPr lang="en-US" sz="1000" dirty="0" smtClean="0"/>
              <a:t>Where do they live? </a:t>
            </a:r>
          </a:p>
          <a:p>
            <a:pPr marL="171450" indent="-171450">
              <a:buFont typeface="Arial" panose="020B0604020202020204" pitchFamily="34" charset="0"/>
              <a:buChar char="•"/>
            </a:pPr>
            <a:r>
              <a:rPr lang="en-US" sz="1000" dirty="0" smtClean="0"/>
              <a:t>Religiously inspired or politically inspired?</a:t>
            </a:r>
          </a:p>
          <a:p>
            <a:pPr marL="171450" indent="-171450">
              <a:buFont typeface="Arial" panose="020B0604020202020204" pitchFamily="34" charset="0"/>
              <a:buChar char="•"/>
            </a:pPr>
            <a:r>
              <a:rPr lang="en-US" sz="1000" dirty="0" smtClean="0"/>
              <a:t>Open for exchange of opinions and ideas?</a:t>
            </a:r>
            <a:endParaRPr lang="nl-NL" sz="1000" dirty="0" smtClean="0"/>
          </a:p>
          <a:p>
            <a:endParaRPr lang="en-US" sz="1000" dirty="0" smtClean="0"/>
          </a:p>
          <a:p>
            <a:r>
              <a:rPr lang="en-US" sz="1000" dirty="0" smtClean="0"/>
              <a:t>See following</a:t>
            </a:r>
            <a:r>
              <a:rPr lang="en-US" sz="1000" baseline="0" dirty="0" smtClean="0"/>
              <a:t> slides for more questions regarding the characteristics of your target audience.</a:t>
            </a:r>
          </a:p>
          <a:p>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See also the paper “How to Identify</a:t>
            </a:r>
            <a:r>
              <a:rPr lang="en-US" sz="1000" baseline="0" dirty="0" smtClean="0"/>
              <a:t> </a:t>
            </a:r>
            <a:r>
              <a:rPr lang="en-US" sz="1000" dirty="0" smtClean="0"/>
              <a:t>Target Audience” by EFD. This will be sent to participants.</a:t>
            </a:r>
          </a:p>
          <a:p>
            <a:endParaRPr lang="en-US"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36</a:t>
            </a:fld>
            <a:endParaRPr lang="nl-NL"/>
          </a:p>
        </p:txBody>
      </p:sp>
    </p:spTree>
    <p:extLst>
      <p:ext uri="{BB962C8B-B14F-4D97-AF65-F5344CB8AC3E}">
        <p14:creationId xmlns:p14="http://schemas.microsoft.com/office/powerpoint/2010/main" val="4131171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37</a:t>
            </a:fld>
            <a:endParaRPr lang="nl-NL"/>
          </a:p>
        </p:txBody>
      </p:sp>
    </p:spTree>
    <p:extLst>
      <p:ext uri="{BB962C8B-B14F-4D97-AF65-F5344CB8AC3E}">
        <p14:creationId xmlns:p14="http://schemas.microsoft.com/office/powerpoint/2010/main" val="3112199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b="1" dirty="0" smtClean="0"/>
              <a:t>Do you know your audience well?</a:t>
            </a:r>
          </a:p>
          <a:p>
            <a:pPr marL="0" indent="0">
              <a:buFont typeface="Arial" panose="020B0604020202020204" pitchFamily="34" charset="0"/>
              <a:buNone/>
            </a:pPr>
            <a:r>
              <a:rPr lang="en-US" dirty="0" smtClean="0"/>
              <a:t>Ask yourself the right questions</a:t>
            </a:r>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0" i="1" baseline="0" dirty="0" smtClean="0"/>
              <a:t>NB. See also previous and next slides for examples of questions</a:t>
            </a:r>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0" baseline="0" dirty="0" smtClean="0"/>
              <a:t>The scheme has been based upon experience with the development of commercial marketing strategies.</a:t>
            </a:r>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0" baseline="0" dirty="0" smtClean="0"/>
              <a:t>From presentation by Alicia Kearns: </a:t>
            </a:r>
          </a:p>
          <a:p>
            <a:pPr marL="285750" lvl="0" indent="-285750">
              <a:buFont typeface="Arial" charset="0"/>
              <a:buChar char="•"/>
            </a:pPr>
            <a:r>
              <a:rPr lang="en-US" sz="1200" b="0" dirty="0" smtClean="0"/>
              <a:t>How do they receive and transfer information?</a:t>
            </a:r>
          </a:p>
          <a:p>
            <a:pPr marL="285750" lvl="0" indent="-285750">
              <a:buFont typeface="Arial" charset="0"/>
              <a:buChar char="•"/>
            </a:pPr>
            <a:r>
              <a:rPr lang="en-US" sz="1200" b="0" dirty="0" smtClean="0"/>
              <a:t>What context are they living in?</a:t>
            </a:r>
          </a:p>
          <a:p>
            <a:pPr marL="285750" lvl="0" indent="-285750">
              <a:buFont typeface="Arial" charset="0"/>
              <a:buChar char="•"/>
            </a:pPr>
            <a:r>
              <a:rPr lang="en-US" sz="1200" b="0" dirty="0" smtClean="0">
                <a:latin typeface="Arial" charset="0"/>
                <a:ea typeface="Arial" charset="0"/>
                <a:cs typeface="Arial" charset="0"/>
              </a:rPr>
              <a:t>What language do they use?</a:t>
            </a:r>
          </a:p>
          <a:p>
            <a:pPr marL="285750" lvl="0" indent="-285750">
              <a:buFont typeface="Arial" charset="0"/>
              <a:buChar char="•"/>
            </a:pPr>
            <a:r>
              <a:rPr lang="en-US" sz="1200" b="0" dirty="0" smtClean="0">
                <a:latin typeface="Arial" charset="0"/>
                <a:ea typeface="Arial" charset="0"/>
                <a:cs typeface="Arial" charset="0"/>
              </a:rPr>
              <a:t>What is their cognition?</a:t>
            </a:r>
            <a:endParaRPr lang="en-US" sz="1200" b="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38</a:t>
            </a:fld>
            <a:endParaRPr lang="nl-NL"/>
          </a:p>
        </p:txBody>
      </p:sp>
    </p:spTree>
    <p:extLst>
      <p:ext uri="{BB962C8B-B14F-4D97-AF65-F5344CB8AC3E}">
        <p14:creationId xmlns:p14="http://schemas.microsoft.com/office/powerpoint/2010/main" val="755243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0" u="sng" dirty="0" smtClean="0">
                <a:latin typeface="+mn-lt"/>
              </a:rPr>
              <a:t>Hand-out of drawing</a:t>
            </a:r>
            <a:r>
              <a:rPr lang="en-US" sz="1000" b="0" u="sng" baseline="0" dirty="0" smtClean="0">
                <a:latin typeface="+mn-lt"/>
              </a:rPr>
              <a:t> paper</a:t>
            </a:r>
          </a:p>
          <a:p>
            <a:pPr marL="0" indent="0">
              <a:buFont typeface="Arial" panose="020B0604020202020204" pitchFamily="34" charset="0"/>
              <a:buNone/>
            </a:pPr>
            <a:endParaRPr lang="en-US" sz="1000" b="0" baseline="0" dirty="0" smtClean="0">
              <a:latin typeface="+mn-lt"/>
            </a:endParaRPr>
          </a:p>
          <a:p>
            <a:pPr marL="0" indent="0">
              <a:buFont typeface="Arial" panose="020B0604020202020204" pitchFamily="34" charset="0"/>
              <a:buNone/>
            </a:pPr>
            <a:r>
              <a:rPr lang="en-US" sz="1000" b="0" baseline="0" dirty="0" smtClean="0">
                <a:latin typeface="+mn-lt"/>
              </a:rPr>
              <a:t>Questions can be helpful to make the drawing more detailed: </a:t>
            </a:r>
          </a:p>
          <a:p>
            <a:pPr marL="171450" indent="-171450">
              <a:buFont typeface="Arial" panose="020B0604020202020204" pitchFamily="34" charset="0"/>
              <a:buChar char="•"/>
            </a:pPr>
            <a:r>
              <a:rPr lang="en-US" sz="1000" b="0" baseline="0" dirty="0" smtClean="0">
                <a:latin typeface="+mn-lt"/>
              </a:rPr>
              <a:t>What is the average age of your target audience? </a:t>
            </a:r>
          </a:p>
          <a:p>
            <a:pPr marL="171450" indent="-171450">
              <a:buFont typeface="Arial" panose="020B0604020202020204" pitchFamily="34" charset="0"/>
              <a:buChar char="•"/>
            </a:pPr>
            <a:r>
              <a:rPr lang="en-US" sz="1000" b="0" baseline="0" dirty="0" smtClean="0">
                <a:latin typeface="+mn-lt"/>
              </a:rPr>
              <a:t>What do you talk about with your target audience? </a:t>
            </a:r>
          </a:p>
          <a:p>
            <a:pPr marL="171450" indent="-171450">
              <a:buFont typeface="Arial" panose="020B0604020202020204" pitchFamily="34" charset="0"/>
              <a:buChar char="•"/>
            </a:pPr>
            <a:r>
              <a:rPr lang="en-US" sz="1000" b="0" baseline="0" dirty="0" smtClean="0">
                <a:latin typeface="+mn-lt"/>
              </a:rPr>
              <a:t>What is a key topic of conversation among people from your target audience? </a:t>
            </a:r>
          </a:p>
          <a:p>
            <a:pPr marL="171450" indent="-171450">
              <a:buFont typeface="Arial" panose="020B0604020202020204" pitchFamily="34" charset="0"/>
              <a:buChar char="•"/>
            </a:pPr>
            <a:r>
              <a:rPr lang="en-US" sz="1000" b="0" baseline="0" dirty="0" smtClean="0">
                <a:latin typeface="+mn-lt"/>
              </a:rPr>
              <a:t>How does the social environment of your target audience look?</a:t>
            </a:r>
          </a:p>
          <a:p>
            <a:pPr marL="171450" indent="-171450">
              <a:buFont typeface="Arial" panose="020B0604020202020204" pitchFamily="34" charset="0"/>
              <a:buChar char="•"/>
            </a:pPr>
            <a:endParaRPr lang="en-US" sz="1000" b="0" baseline="0" dirty="0" smtClean="0">
              <a:latin typeface="+mn-lt"/>
            </a:endParaRPr>
          </a:p>
          <a:p>
            <a:pPr marL="171450" lvl="0" indent="-171450">
              <a:buFont typeface="Arial" panose="020B0604020202020204" pitchFamily="34" charset="0"/>
              <a:buChar char="•"/>
            </a:pPr>
            <a:r>
              <a:rPr lang="en-US" sz="1000" b="0" dirty="0" smtClean="0">
                <a:latin typeface="+mn-lt"/>
              </a:rPr>
              <a:t>How do they receive and transfer information?</a:t>
            </a:r>
          </a:p>
          <a:p>
            <a:pPr marL="171450" lvl="0" indent="-171450">
              <a:buFont typeface="Arial" panose="020B0604020202020204" pitchFamily="34" charset="0"/>
              <a:buChar char="•"/>
            </a:pPr>
            <a:r>
              <a:rPr lang="en-US" sz="1000" b="0" dirty="0" smtClean="0">
                <a:latin typeface="+mn-lt"/>
              </a:rPr>
              <a:t>What context are they living in?</a:t>
            </a:r>
          </a:p>
          <a:p>
            <a:pPr marL="171450" lvl="0" indent="-171450">
              <a:buFont typeface="Arial" panose="020B0604020202020204" pitchFamily="34" charset="0"/>
              <a:buChar char="•"/>
            </a:pPr>
            <a:r>
              <a:rPr lang="en-US" sz="1000" b="0" dirty="0" smtClean="0">
                <a:latin typeface="+mn-lt"/>
                <a:ea typeface="Arial" charset="0"/>
                <a:cs typeface="Arial" charset="0"/>
              </a:rPr>
              <a:t>What language do they use?</a:t>
            </a:r>
          </a:p>
          <a:p>
            <a:pPr marL="171450" lvl="0" indent="-171450">
              <a:buFont typeface="Arial" panose="020B0604020202020204" pitchFamily="34" charset="0"/>
              <a:buChar char="•"/>
            </a:pPr>
            <a:r>
              <a:rPr lang="en-US" sz="1000" b="0" dirty="0" smtClean="0">
                <a:latin typeface="+mn-lt"/>
                <a:ea typeface="Arial" charset="0"/>
                <a:cs typeface="Arial" charset="0"/>
              </a:rPr>
              <a:t>What is their cognition?</a:t>
            </a:r>
            <a:endParaRPr lang="en-US" sz="1000" b="0" dirty="0" smtClean="0">
              <a:latin typeface="+mn-lt"/>
            </a:endParaRPr>
          </a:p>
          <a:p>
            <a:pPr marL="171450" indent="-171450">
              <a:buFont typeface="Arial" panose="020B0604020202020204" pitchFamily="34" charset="0"/>
              <a:buChar char="•"/>
            </a:pPr>
            <a:endParaRPr lang="en-US" sz="1000" b="0" dirty="0" smtClean="0">
              <a:latin typeface="+mn-lt"/>
            </a:endParaRPr>
          </a:p>
          <a:p>
            <a:pPr marL="0" indent="0">
              <a:buFont typeface="Arial" panose="020B0604020202020204" pitchFamily="34" charset="0"/>
              <a:buNone/>
            </a:pPr>
            <a:r>
              <a:rPr lang="en-US" sz="1000" b="0" dirty="0" smtClean="0">
                <a:latin typeface="+mn-lt"/>
              </a:rPr>
              <a:t>Differentiate to various target groups:</a:t>
            </a:r>
          </a:p>
          <a:p>
            <a:pPr marL="171450" indent="-171450">
              <a:buFont typeface="Arial" panose="020B0604020202020204" pitchFamily="34" charset="0"/>
              <a:buChar char="•"/>
            </a:pPr>
            <a:r>
              <a:rPr lang="en-US" sz="1000" b="0" dirty="0" smtClean="0">
                <a:latin typeface="+mn-lt"/>
              </a:rPr>
              <a:t>Youngsters, parents, social surroundings</a:t>
            </a:r>
          </a:p>
          <a:p>
            <a:pPr marL="171450" indent="-171450">
              <a:buFont typeface="Arial" panose="020B0604020202020204" pitchFamily="34" charset="0"/>
              <a:buChar char="•"/>
            </a:pPr>
            <a:r>
              <a:rPr lang="en-US" sz="1000" b="0" dirty="0" smtClean="0">
                <a:latin typeface="+mn-lt"/>
              </a:rPr>
              <a:t>Migrants,</a:t>
            </a:r>
            <a:r>
              <a:rPr lang="en-US" sz="1000" b="0" baseline="0" dirty="0" smtClean="0">
                <a:latin typeface="+mn-lt"/>
              </a:rPr>
              <a:t> low/high income, low/high education, employed/unemployed</a:t>
            </a:r>
          </a:p>
          <a:p>
            <a:pPr marL="171450" indent="-171450">
              <a:buFont typeface="Arial" panose="020B0604020202020204" pitchFamily="34" charset="0"/>
              <a:buChar char="•"/>
            </a:pPr>
            <a:r>
              <a:rPr lang="en-US" sz="1000" b="0" baseline="0" dirty="0" smtClean="0">
                <a:latin typeface="+mn-lt"/>
              </a:rPr>
              <a:t>In- or excluded from society</a:t>
            </a:r>
          </a:p>
          <a:p>
            <a:pPr marL="171450" indent="-171450">
              <a:buFont typeface="Arial" panose="020B0604020202020204" pitchFamily="34" charset="0"/>
              <a:buChar char="•"/>
            </a:pPr>
            <a:r>
              <a:rPr lang="en-US" sz="1000" b="0" baseline="0" dirty="0" smtClean="0">
                <a:latin typeface="+mn-lt"/>
              </a:rPr>
              <a:t>Religiously inspired or politically inspired</a:t>
            </a:r>
          </a:p>
          <a:p>
            <a:pPr marL="171450" indent="-171450">
              <a:buFont typeface="Arial" panose="020B0604020202020204" pitchFamily="34" charset="0"/>
              <a:buChar char="•"/>
            </a:pPr>
            <a:r>
              <a:rPr lang="en-US" sz="1000" b="0" baseline="0" dirty="0" smtClean="0">
                <a:latin typeface="+mn-lt"/>
              </a:rPr>
              <a:t>Social environment: protective or permissive</a:t>
            </a:r>
          </a:p>
          <a:p>
            <a:pPr marL="171450" indent="-171450">
              <a:buFont typeface="Arial" panose="020B0604020202020204" pitchFamily="34" charset="0"/>
              <a:buChar char="•"/>
            </a:pPr>
            <a:r>
              <a:rPr lang="en-US" sz="1000" b="0" baseline="0" dirty="0" smtClean="0">
                <a:latin typeface="+mn-lt"/>
              </a:rPr>
              <a:t>Interested in radical thought, experienced in radical thought</a:t>
            </a:r>
          </a:p>
          <a:p>
            <a:pPr marL="171450" indent="-171450">
              <a:buFont typeface="Arial" panose="020B0604020202020204" pitchFamily="34" charset="0"/>
              <a:buChar char="•"/>
            </a:pPr>
            <a:r>
              <a:rPr lang="en-US" sz="1000" b="0" baseline="0" dirty="0" smtClean="0">
                <a:latin typeface="+mn-lt"/>
              </a:rPr>
              <a:t>Passive target group for propaganda or active in extremist narrative</a:t>
            </a:r>
          </a:p>
          <a:p>
            <a:pPr marL="171450" indent="-171450">
              <a:buFont typeface="Arial" panose="020B0604020202020204" pitchFamily="34" charset="0"/>
              <a:buChar char="•"/>
            </a:pPr>
            <a:r>
              <a:rPr lang="en-US" sz="1000" b="0" baseline="0" dirty="0" smtClean="0">
                <a:latin typeface="+mn-lt"/>
              </a:rPr>
              <a:t>Stage of radical thought and radical </a:t>
            </a:r>
            <a:r>
              <a:rPr lang="en-US" sz="1000" b="0" baseline="0" dirty="0" err="1" smtClean="0">
                <a:latin typeface="+mn-lt"/>
              </a:rPr>
              <a:t>behaviour</a:t>
            </a:r>
            <a:r>
              <a:rPr lang="en-US" sz="1000" b="0" baseline="0" dirty="0" smtClean="0">
                <a:latin typeface="+mn-lt"/>
              </a:rPr>
              <a:t>: open for exchange of opinions and ideas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39</a:t>
            </a:fld>
            <a:endParaRPr lang="nl-NL"/>
          </a:p>
        </p:txBody>
      </p:sp>
    </p:spTree>
    <p:extLst>
      <p:ext uri="{BB962C8B-B14F-4D97-AF65-F5344CB8AC3E}">
        <p14:creationId xmlns:p14="http://schemas.microsoft.com/office/powerpoint/2010/main" val="2599350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000" dirty="0" smtClean="0"/>
              <a:t>See the Lessons Learned paper ‘What to do and what</a:t>
            </a:r>
            <a:r>
              <a:rPr lang="en-US" sz="1000" baseline="0" dirty="0" smtClean="0"/>
              <a:t> not’ by the European Foundation for Democracy.</a:t>
            </a:r>
          </a:p>
          <a:p>
            <a:pPr marL="171450" indent="-171450">
              <a:buFont typeface="Arial" panose="020B0604020202020204" pitchFamily="34" charset="0"/>
              <a:buChar char="•"/>
            </a:pPr>
            <a:r>
              <a:rPr lang="en-US" sz="1000" baseline="0" dirty="0" smtClean="0"/>
              <a:t>Insights </a:t>
            </a:r>
            <a:r>
              <a:rPr lang="en-US" sz="1000" dirty="0" smtClean="0"/>
              <a:t>from previous campaigns, based on the 50+ interviews EFD has done with NGOs plus review of relevant literature and evaluations.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40</a:t>
            </a:fld>
            <a:endParaRPr lang="nl-NL"/>
          </a:p>
        </p:txBody>
      </p:sp>
    </p:spTree>
    <p:extLst>
      <p:ext uri="{BB962C8B-B14F-4D97-AF65-F5344CB8AC3E}">
        <p14:creationId xmlns:p14="http://schemas.microsoft.com/office/powerpoint/2010/main" val="3055134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41</a:t>
            </a:fld>
            <a:endParaRPr lang="nl-NL"/>
          </a:p>
        </p:txBody>
      </p:sp>
    </p:spTree>
    <p:extLst>
      <p:ext uri="{BB962C8B-B14F-4D97-AF65-F5344CB8AC3E}">
        <p14:creationId xmlns:p14="http://schemas.microsoft.com/office/powerpoint/2010/main" val="563425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dirty="0" smtClean="0"/>
              <a:t>Group discussion</a:t>
            </a:r>
            <a:r>
              <a:rPr lang="en-US" sz="1000" baseline="0" dirty="0" smtClean="0"/>
              <a:t> 10 mins</a:t>
            </a:r>
          </a:p>
          <a:p>
            <a:endParaRPr lang="en-US" sz="1000" baseline="0" dirty="0" smtClean="0"/>
          </a:p>
          <a:p>
            <a:pPr marL="0" indent="0">
              <a:buFont typeface="Arial" panose="020B0604020202020204" pitchFamily="34" charset="0"/>
              <a:buNone/>
            </a:pPr>
            <a:r>
              <a:rPr lang="en-US" sz="1000" u="sng" dirty="0" smtClean="0"/>
              <a:t>Alternative narratives</a:t>
            </a:r>
          </a:p>
          <a:p>
            <a:pPr marL="171450" indent="-171450">
              <a:buFont typeface="Arial" panose="020B0604020202020204" pitchFamily="34" charset="0"/>
              <a:buChar char="•"/>
            </a:pPr>
            <a:r>
              <a:rPr lang="en-US" sz="1000" dirty="0" smtClean="0"/>
              <a:t>Positive story,  reflects group identity</a:t>
            </a:r>
          </a:p>
          <a:p>
            <a:pPr marL="171450" indent="-171450">
              <a:buFont typeface="Arial" panose="020B0604020202020204" pitchFamily="34" charset="0"/>
              <a:buChar char="•"/>
            </a:pPr>
            <a:r>
              <a:rPr lang="en-US" sz="1000" dirty="0" smtClean="0"/>
              <a:t>Inclusion oriented, empowering</a:t>
            </a:r>
          </a:p>
          <a:p>
            <a:pPr marL="171450" indent="-171450">
              <a:buFont typeface="Arial" panose="020B0604020202020204" pitchFamily="34" charset="0"/>
              <a:buChar char="•"/>
            </a:pPr>
            <a:r>
              <a:rPr lang="en-US" sz="1000" dirty="0" smtClean="0"/>
              <a:t>Based upon the strength of your </a:t>
            </a:r>
            <a:r>
              <a:rPr lang="en-US" sz="1000" dirty="0" err="1" smtClean="0"/>
              <a:t>organisation</a:t>
            </a:r>
            <a:r>
              <a:rPr lang="en-US" sz="1000" dirty="0" smtClean="0"/>
              <a:t> or initiative</a:t>
            </a:r>
          </a:p>
          <a:p>
            <a:pPr marL="171450" indent="-171450">
              <a:buFont typeface="Arial" panose="020B0604020202020204" pitchFamily="34" charset="0"/>
              <a:buChar char="•"/>
            </a:pPr>
            <a:r>
              <a:rPr lang="en-US" sz="1000" dirty="0" smtClean="0"/>
              <a:t>You do belong, you do fit in, you can succeed</a:t>
            </a:r>
          </a:p>
          <a:p>
            <a:pPr marL="171450" indent="-171450">
              <a:buFont typeface="Arial" panose="020B0604020202020204" pitchFamily="34" charset="0"/>
              <a:buChar char="•"/>
            </a:pPr>
            <a:r>
              <a:rPr lang="en-US" sz="1000" dirty="0" smtClean="0"/>
              <a:t>Call-to-action</a:t>
            </a:r>
          </a:p>
          <a:p>
            <a:pPr marL="171450" indent="-171450">
              <a:buFont typeface="Arial" panose="020B0604020202020204" pitchFamily="34" charset="0"/>
              <a:buChar char="•"/>
            </a:pPr>
            <a:endParaRPr lang="en-US" sz="10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dirty="0" smtClean="0"/>
              <a:t>Counter narratives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Response or content created to counter extremism and hate speech online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Challenge violent extremism through theology, </a:t>
            </a:r>
            <a:r>
              <a:rPr lang="en-US" sz="1000" dirty="0" err="1" smtClean="0"/>
              <a:t>humour</a:t>
            </a:r>
            <a:r>
              <a:rPr lang="en-US" sz="1000" dirty="0" smtClean="0"/>
              <a:t>, expose hypocrisy and lies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Discredit, deconstruct, demystify violent extremism</a:t>
            </a:r>
            <a:endParaRPr lang="nl-NL" sz="1000" dirty="0" smtClean="0"/>
          </a:p>
          <a:p>
            <a:pPr marL="171450" indent="-171450">
              <a:buFont typeface="Arial" panose="020B0604020202020204" pitchFamily="34" charset="0"/>
              <a:buChar char="•"/>
            </a:pPr>
            <a:endParaRPr lang="en-US" sz="1000" dirty="0" smtClean="0"/>
          </a:p>
          <a:p>
            <a:r>
              <a:rPr lang="en-US" sz="1000" u="sng" baseline="0" dirty="0" smtClean="0"/>
              <a:t>Reference</a:t>
            </a:r>
          </a:p>
          <a:p>
            <a:pPr marL="171450" indent="-171450">
              <a:buFont typeface="Arial" panose="020B0604020202020204" pitchFamily="34" charset="0"/>
              <a:buChar char="•"/>
            </a:pPr>
            <a:r>
              <a:rPr lang="en-US" sz="1000" baseline="0" dirty="0" smtClean="0"/>
              <a:t>RAN C &amp; N workshop on jihadist propaganda &amp; how to respond 3–4 October 2016</a:t>
            </a:r>
          </a:p>
          <a:p>
            <a:endParaRPr lang="en-US"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42</a:t>
            </a:fld>
            <a:endParaRPr lang="nl-NL"/>
          </a:p>
        </p:txBody>
      </p:sp>
    </p:spTree>
    <p:extLst>
      <p:ext uri="{BB962C8B-B14F-4D97-AF65-F5344CB8AC3E}">
        <p14:creationId xmlns:p14="http://schemas.microsoft.com/office/powerpoint/2010/main" val="195293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dirty="0" smtClean="0"/>
              <a:t>The training seminar has a goal in itself: to enhance</a:t>
            </a:r>
            <a:r>
              <a:rPr lang="en-US" sz="1000" baseline="0" dirty="0" smtClean="0"/>
              <a:t> the online campaigning expertise of CSOs active in the field of countering violent extremism.</a:t>
            </a:r>
          </a:p>
          <a:p>
            <a:r>
              <a:rPr lang="en-US" sz="1000" baseline="0" dirty="0" smtClean="0"/>
              <a:t> </a:t>
            </a:r>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a:t>
            </a:fld>
            <a:endParaRPr lang="nl-NL"/>
          </a:p>
        </p:txBody>
      </p:sp>
    </p:spTree>
    <p:extLst>
      <p:ext uri="{BB962C8B-B14F-4D97-AF65-F5344CB8AC3E}">
        <p14:creationId xmlns:p14="http://schemas.microsoft.com/office/powerpoint/2010/main" val="1394613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dirty="0" smtClean="0">
                <a:solidFill>
                  <a:schemeClr val="tx1"/>
                </a:solidFill>
                <a:latin typeface="+mn-lt"/>
                <a:ea typeface="+mn-ea"/>
                <a:cs typeface="+mn-cs"/>
              </a:rPr>
              <a:t>Abdullah-X: Five Considerations for a Muslim on Syria </a:t>
            </a:r>
          </a:p>
          <a:p>
            <a:endParaRPr lang="en-US" sz="1000" dirty="0" smtClean="0"/>
          </a:p>
          <a:p>
            <a:r>
              <a:rPr lang="en-US" sz="1000" dirty="0" smtClean="0"/>
              <a:t>Example of a counter narrative: reasons not to go to Syria. </a:t>
            </a:r>
          </a:p>
          <a:p>
            <a:r>
              <a:rPr lang="nl-NL" sz="1000" kern="1200" dirty="0" smtClean="0">
                <a:solidFill>
                  <a:schemeClr val="tx1"/>
                </a:solidFill>
                <a:effectLst/>
                <a:latin typeface="+mn-lt"/>
                <a:ea typeface="+mn-ea"/>
                <a:cs typeface="+mn-cs"/>
              </a:rPr>
              <a:t>  </a:t>
            </a:r>
          </a:p>
          <a:p>
            <a:r>
              <a:rPr lang="nl-NL" sz="1000" u="sng" kern="1200" dirty="0" smtClean="0">
                <a:solidFill>
                  <a:schemeClr val="tx1"/>
                </a:solidFill>
                <a:effectLst/>
                <a:latin typeface="+mn-lt"/>
                <a:ea typeface="+mn-ea"/>
                <a:cs typeface="+mn-cs"/>
                <a:hlinkClick r:id="rId3"/>
              </a:rPr>
              <a:t>https://www.youtube.com/watch?v=tKKbydB4scA</a:t>
            </a:r>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43</a:t>
            </a:fld>
            <a:endParaRPr lang="nl-NL"/>
          </a:p>
        </p:txBody>
      </p:sp>
    </p:spTree>
    <p:extLst>
      <p:ext uri="{BB962C8B-B14F-4D97-AF65-F5344CB8AC3E}">
        <p14:creationId xmlns:p14="http://schemas.microsoft.com/office/powerpoint/2010/main" val="2510052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i="0" u="sng" strike="noStrike" baseline="0" dirty="0" smtClean="0"/>
              <a:t>Example of a counter narrative campaign from Finland</a:t>
            </a:r>
          </a:p>
          <a:p>
            <a:endParaRPr lang="en-US" sz="1000" u="sng" kern="1200" dirty="0" smtClean="0">
              <a:solidFill>
                <a:schemeClr val="tx1"/>
              </a:solidFill>
              <a:effectLst/>
              <a:latin typeface="+mn-lt"/>
              <a:ea typeface="+mn-ea"/>
              <a:cs typeface="+mn-cs"/>
              <a:hlinkClick r:id="rId3"/>
            </a:endParaRPr>
          </a:p>
          <a:p>
            <a:r>
              <a:rPr lang="en-US" sz="1000" u="sng" kern="1200" dirty="0" smtClean="0">
                <a:solidFill>
                  <a:schemeClr val="tx1"/>
                </a:solidFill>
                <a:effectLst/>
                <a:latin typeface="+mn-lt"/>
                <a:ea typeface="+mn-ea"/>
                <a:cs typeface="+mn-cs"/>
                <a:hlinkClick r:id="rId3"/>
              </a:rPr>
              <a:t>https://www.tekojakampanja.fi/en/</a:t>
            </a:r>
            <a:endParaRPr lang="en-US" sz="1000" u="sng" kern="1200" dirty="0" smtClean="0">
              <a:solidFill>
                <a:schemeClr val="tx1"/>
              </a:solidFill>
              <a:effectLst/>
              <a:latin typeface="+mn-lt"/>
              <a:ea typeface="+mn-ea"/>
              <a:cs typeface="+mn-cs"/>
            </a:endParaRPr>
          </a:p>
          <a:p>
            <a:endParaRPr lang="en-US" sz="10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dirty="0" smtClean="0"/>
              <a:t>The theme for the 2015 Action-campaign by Finn Church Aid was young people and violent </a:t>
            </a:r>
            <a:r>
              <a:rPr lang="en-US" sz="1000" b="0" i="0" u="none" strike="noStrike" baseline="0" dirty="0" err="1" smtClean="0"/>
              <a:t>radicalisation</a:t>
            </a:r>
            <a:r>
              <a:rPr lang="en-US" sz="1000" b="0" i="0" u="none" strike="noStrike" baseline="0" dirty="0" smtClean="0"/>
              <a:t>. The objective of the campaign was to increase understanding of the factors driving people to join violent extremist groups, and present practical methods for preventing violent </a:t>
            </a:r>
            <a:r>
              <a:rPr lang="en-US" sz="1000" b="0" i="0" u="none" strike="noStrike" baseline="0" dirty="0" err="1" smtClean="0"/>
              <a:t>radicalisation</a:t>
            </a:r>
            <a:r>
              <a:rPr lang="en-US" sz="1000" b="0" i="0" u="none" strike="noStrike" baseline="0" dirty="0" smtClean="0"/>
              <a:t> both in Finland and in conflict areas </a:t>
            </a:r>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44</a:t>
            </a:fld>
            <a:endParaRPr lang="nl-NL"/>
          </a:p>
        </p:txBody>
      </p:sp>
    </p:spTree>
    <p:extLst>
      <p:ext uri="{BB962C8B-B14F-4D97-AF65-F5344CB8AC3E}">
        <p14:creationId xmlns:p14="http://schemas.microsoft.com/office/powerpoint/2010/main" val="3785387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sng" dirty="0" smtClean="0"/>
              <a:t>Example of an alternative narrative campaign by </a:t>
            </a:r>
            <a:r>
              <a:rPr lang="en-US" sz="1000" b="1" u="sng" dirty="0" err="1" smtClean="0"/>
              <a:t>Chruch</a:t>
            </a:r>
            <a:r>
              <a:rPr lang="en-US" sz="1000" b="1" u="sng" dirty="0" smtClean="0"/>
              <a:t> of Finland: football unites.</a:t>
            </a:r>
            <a:endParaRPr lang="nl-NL" sz="1000" b="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u="sng" kern="1200" dirty="0" smtClean="0">
              <a:solidFill>
                <a:schemeClr val="tx1"/>
              </a:solidFill>
              <a:effectLst/>
              <a:latin typeface="+mn-lt"/>
              <a:ea typeface="+mn-ea"/>
              <a:cs typeface="+mn-cs"/>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u="sng" kern="1200" dirty="0" smtClean="0">
                <a:solidFill>
                  <a:schemeClr val="tx1"/>
                </a:solidFill>
                <a:effectLst/>
                <a:latin typeface="+mn-lt"/>
                <a:ea typeface="+mn-ea"/>
                <a:cs typeface="+mn-cs"/>
                <a:hlinkClick r:id="rId3"/>
              </a:rPr>
              <a:t>https://www.peaceunited.fi/en/</a:t>
            </a:r>
            <a:endParaRPr lang="en-US" sz="10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u="sng"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The football campaign Peace United has both on- and offline elements:  videos, board games, tests &amp; quizzes etc. </a:t>
            </a:r>
            <a:endParaRPr lang="nl-NL"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Publications can be found here:  </a:t>
            </a:r>
            <a:r>
              <a:rPr lang="en-US" sz="1000" u="sng" kern="1200" dirty="0" smtClean="0">
                <a:solidFill>
                  <a:schemeClr val="tx1"/>
                </a:solidFill>
                <a:effectLst/>
                <a:latin typeface="+mn-lt"/>
                <a:ea typeface="+mn-ea"/>
                <a:cs typeface="+mn-cs"/>
                <a:hlinkClick r:id="rId4"/>
              </a:rPr>
              <a:t>https://www.peacemakersnetwork.org/our-work/thematic-expertise/</a:t>
            </a:r>
            <a:r>
              <a:rPr lang="en-US" sz="1000" kern="1200" dirty="0" smtClean="0">
                <a:solidFill>
                  <a:schemeClr val="tx1"/>
                </a:solidFill>
                <a:effectLst/>
                <a:latin typeface="+mn-lt"/>
                <a:ea typeface="+mn-ea"/>
                <a:cs typeface="+mn-cs"/>
              </a:rPr>
              <a:t> </a:t>
            </a:r>
            <a:endParaRPr lang="nl-NL"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45</a:t>
            </a:fld>
            <a:endParaRPr lang="nl-NL"/>
          </a:p>
        </p:txBody>
      </p:sp>
    </p:spTree>
    <p:extLst>
      <p:ext uri="{BB962C8B-B14F-4D97-AF65-F5344CB8AC3E}">
        <p14:creationId xmlns:p14="http://schemas.microsoft.com/office/powerpoint/2010/main" val="1260293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46</a:t>
            </a:fld>
            <a:endParaRPr lang="nl-NL"/>
          </a:p>
        </p:txBody>
      </p:sp>
    </p:spTree>
    <p:extLst>
      <p:ext uri="{BB962C8B-B14F-4D97-AF65-F5344CB8AC3E}">
        <p14:creationId xmlns:p14="http://schemas.microsoft.com/office/powerpoint/2010/main" val="1907221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47</a:t>
            </a:fld>
            <a:endParaRPr lang="nl-NL"/>
          </a:p>
        </p:txBody>
      </p:sp>
    </p:spTree>
    <p:extLst>
      <p:ext uri="{BB962C8B-B14F-4D97-AF65-F5344CB8AC3E}">
        <p14:creationId xmlns:p14="http://schemas.microsoft.com/office/powerpoint/2010/main" val="2965578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dirty="0" smtClean="0"/>
              <a:t>Example of a credible messenger:</a:t>
            </a:r>
          </a:p>
          <a:p>
            <a:r>
              <a:rPr lang="en-US" sz="1000" dirty="0" smtClean="0"/>
              <a:t>On</a:t>
            </a:r>
            <a:r>
              <a:rPr lang="en-US" sz="1000" baseline="0" dirty="0" smtClean="0"/>
              <a:t> YouTube, you will find many How-To videos with instructions by black women on how to do your hair. Including e.g. how to sew extensions into natural hair, how to make curls in black hair, or how to </a:t>
            </a:r>
            <a:r>
              <a:rPr lang="en-US" sz="1000" baseline="0" dirty="0" err="1" smtClean="0"/>
              <a:t>customise</a:t>
            </a:r>
            <a:r>
              <a:rPr lang="en-US" sz="1000" baseline="0" dirty="0" smtClean="0"/>
              <a:t> lace frontal wigs. These videos are placed on YouTube by women who noticed that these types of beauty </a:t>
            </a:r>
            <a:r>
              <a:rPr lang="en-US" sz="1000" baseline="0" dirty="0" err="1" smtClean="0"/>
              <a:t>programmes</a:t>
            </a:r>
            <a:r>
              <a:rPr lang="en-US" sz="1000" baseline="0" dirty="0" smtClean="0"/>
              <a:t> were not broadcasted by regular television. The interest from black women in beauty tips was ignored.</a:t>
            </a:r>
          </a:p>
          <a:p>
            <a:r>
              <a:rPr lang="en-US" sz="1000" baseline="0" dirty="0" smtClean="0"/>
              <a:t>Therefore, people from the “target audience” started to make this type of tutorial themselves. It makes them very credible. </a:t>
            </a:r>
            <a:endParaRPr lang="nl-NL" sz="1000" dirty="0" smtClean="0"/>
          </a:p>
          <a:p>
            <a:endParaRPr lang="nl-NL" sz="1000" dirty="0" smtClean="0"/>
          </a:p>
          <a:p>
            <a:r>
              <a:rPr lang="nl-NL" sz="1000" dirty="0" smtClean="0"/>
              <a:t>https://youtu.be/HbFgSQLO04E</a:t>
            </a:r>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48</a:t>
            </a:fld>
            <a:endParaRPr lang="nl-NL"/>
          </a:p>
        </p:txBody>
      </p:sp>
    </p:spTree>
    <p:extLst>
      <p:ext uri="{BB962C8B-B14F-4D97-AF65-F5344CB8AC3E}">
        <p14:creationId xmlns:p14="http://schemas.microsoft.com/office/powerpoint/2010/main" val="639974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u="sng" dirty="0" err="1" smtClean="0"/>
              <a:t>Example</a:t>
            </a:r>
            <a:r>
              <a:rPr lang="nl-NL" sz="1000" b="1" u="sng" dirty="0" smtClean="0"/>
              <a:t> of </a:t>
            </a:r>
            <a:r>
              <a:rPr lang="nl-NL" sz="1000" b="1" u="sng" dirty="0" err="1" smtClean="0"/>
              <a:t>credible</a:t>
            </a:r>
            <a:r>
              <a:rPr lang="nl-NL" sz="1000" b="1" u="sng" dirty="0" smtClean="0"/>
              <a:t> </a:t>
            </a:r>
            <a:r>
              <a:rPr lang="nl-NL" sz="1000" b="1" u="sng" dirty="0" err="1" smtClean="0"/>
              <a:t>voice</a:t>
            </a:r>
            <a:endParaRPr lang="nl-NL" sz="1000" b="1"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sz="1000" kern="1200" dirty="0" err="1" smtClean="0">
                <a:solidFill>
                  <a:schemeClr val="tx1"/>
                </a:solidFill>
                <a:effectLst/>
                <a:latin typeface="+mn-lt"/>
                <a:ea typeface="+mn-ea"/>
                <a:cs typeface="+mn-cs"/>
              </a:rPr>
              <a:t>Humza</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Arshad</a:t>
            </a:r>
            <a:r>
              <a:rPr lang="nl-NL" sz="1000" kern="1200" dirty="0" smtClean="0">
                <a:solidFill>
                  <a:schemeClr val="tx1"/>
                </a:solidFill>
                <a:effectLst/>
                <a:latin typeface="+mn-lt"/>
                <a:ea typeface="+mn-ea"/>
                <a:cs typeface="+mn-cs"/>
              </a:rPr>
              <a:t>: </a:t>
            </a:r>
            <a:r>
              <a:rPr lang="en-US" sz="1000" b="0" i="0" u="none" strike="noStrike" baseline="0" dirty="0" err="1" smtClean="0"/>
              <a:t>Badmans</a:t>
            </a:r>
            <a:r>
              <a:rPr lang="en-US" sz="1000" b="0" i="0" u="none" strike="noStrike" baseline="0" dirty="0" smtClean="0"/>
              <a:t> World 14 | New Scotland Yard | Humza Productions</a:t>
            </a:r>
            <a:endParaRPr lang="nl-NL" sz="1000" kern="1200" dirty="0" smtClean="0">
              <a:solidFill>
                <a:schemeClr val="tx1"/>
              </a:solidFill>
              <a:effectLst/>
              <a:latin typeface="+mn-lt"/>
              <a:ea typeface="+mn-ea"/>
              <a:cs typeface="+mn-cs"/>
            </a:endParaRPr>
          </a:p>
          <a:p>
            <a:r>
              <a:rPr lang="nl-NL" sz="1000" dirty="0" smtClean="0"/>
              <a:t>https://www.youtube.com/watch?v=Q-7ACpHnLfk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baseline="0" dirty="0" smtClean="0"/>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49</a:t>
            </a:fld>
            <a:endParaRPr lang="nl-NL"/>
          </a:p>
        </p:txBody>
      </p:sp>
    </p:spTree>
    <p:extLst>
      <p:ext uri="{BB962C8B-B14F-4D97-AF65-F5344CB8AC3E}">
        <p14:creationId xmlns:p14="http://schemas.microsoft.com/office/powerpoint/2010/main" val="6795425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i="0" u="none" strike="noStrike" kern="1200" baseline="0" dirty="0" smtClean="0">
                <a:solidFill>
                  <a:schemeClr val="tx1"/>
                </a:solidFill>
                <a:latin typeface="+mn-lt"/>
                <a:ea typeface="+mn-ea"/>
                <a:cs typeface="+mn-cs"/>
              </a:rPr>
              <a:t>Mohamed El </a:t>
            </a:r>
            <a:r>
              <a:rPr lang="nl-NL" sz="1200" b="1" i="0" u="none" strike="noStrike" kern="1200" baseline="0" dirty="0" err="1" smtClean="0">
                <a:solidFill>
                  <a:schemeClr val="tx1"/>
                </a:solidFill>
                <a:latin typeface="+mn-lt"/>
                <a:ea typeface="+mn-ea"/>
                <a:cs typeface="+mn-cs"/>
              </a:rPr>
              <a:t>Bachiri</a:t>
            </a:r>
            <a:r>
              <a:rPr lang="nl-NL" sz="1200" b="1" i="0" u="none" strike="noStrike" kern="1200" baseline="0" dirty="0" smtClean="0">
                <a:solidFill>
                  <a:schemeClr val="tx1"/>
                </a:solidFill>
                <a:latin typeface="+mn-lt"/>
                <a:ea typeface="+mn-ea"/>
                <a:cs typeface="+mn-cs"/>
              </a:rPr>
              <a:t> </a:t>
            </a:r>
          </a:p>
          <a:p>
            <a:r>
              <a:rPr lang="nl-NL" sz="1200" kern="1200" dirty="0" smtClean="0">
                <a:solidFill>
                  <a:schemeClr val="tx1"/>
                </a:solidFill>
                <a:effectLst/>
                <a:latin typeface="+mn-lt"/>
                <a:ea typeface="+mn-ea"/>
                <a:cs typeface="+mn-cs"/>
              </a:rPr>
              <a:t>Jihad of love </a:t>
            </a:r>
            <a:r>
              <a:rPr lang="nl-NL" sz="1200" kern="1200" baseline="0" dirty="0" smtClean="0">
                <a:solidFill>
                  <a:schemeClr val="tx1"/>
                </a:solidFill>
                <a:effectLst/>
                <a:latin typeface="+mn-lt"/>
                <a:ea typeface="+mn-ea"/>
                <a:cs typeface="+mn-cs"/>
              </a:rPr>
              <a:t> - </a:t>
            </a:r>
            <a:r>
              <a:rPr lang="nl-NL" sz="1200" kern="1200" baseline="0" dirty="0" err="1" smtClean="0">
                <a:solidFill>
                  <a:schemeClr val="tx1"/>
                </a:solidFill>
                <a:effectLst/>
                <a:latin typeface="+mn-lt"/>
                <a:ea typeface="+mn-ea"/>
                <a:cs typeface="+mn-cs"/>
              </a:rPr>
              <a:t>also</a:t>
            </a:r>
            <a:r>
              <a:rPr lang="nl-NL" sz="1200" kern="1200" baseline="0" dirty="0" smtClean="0">
                <a:solidFill>
                  <a:schemeClr val="tx1"/>
                </a:solidFill>
                <a:effectLst/>
                <a:latin typeface="+mn-lt"/>
                <a:ea typeface="+mn-ea"/>
                <a:cs typeface="+mn-cs"/>
              </a:rPr>
              <a:t> a </a:t>
            </a:r>
            <a:r>
              <a:rPr lang="nl-NL" sz="1200" kern="1200" baseline="0" dirty="0" err="1" smtClean="0">
                <a:solidFill>
                  <a:schemeClr val="tx1"/>
                </a:solidFill>
                <a:effectLst/>
                <a:latin typeface="+mn-lt"/>
                <a:ea typeface="+mn-ea"/>
                <a:cs typeface="+mn-cs"/>
              </a:rPr>
              <a:t>book</a:t>
            </a:r>
            <a:endParaRPr lang="nl-NL" sz="1200" kern="1200" dirty="0" smtClean="0">
              <a:solidFill>
                <a:schemeClr val="tx1"/>
              </a:solidFill>
              <a:effectLst/>
              <a:latin typeface="+mn-lt"/>
              <a:ea typeface="+mn-ea"/>
              <a:cs typeface="+mn-cs"/>
            </a:endParaRPr>
          </a:p>
          <a:p>
            <a:r>
              <a:rPr lang="nl-NL" sz="1200" u="sng" kern="1200" dirty="0" smtClean="0">
                <a:solidFill>
                  <a:schemeClr val="tx1"/>
                </a:solidFill>
                <a:effectLst/>
                <a:latin typeface="+mn-lt"/>
                <a:ea typeface="+mn-ea"/>
                <a:cs typeface="+mn-cs"/>
                <a:hlinkClick r:id="rId3"/>
              </a:rPr>
              <a:t>https://t.co/KIn4Wv78ZI</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50</a:t>
            </a:fld>
            <a:endParaRPr lang="nl-NL"/>
          </a:p>
        </p:txBody>
      </p:sp>
    </p:spTree>
    <p:extLst>
      <p:ext uri="{BB962C8B-B14F-4D97-AF65-F5344CB8AC3E}">
        <p14:creationId xmlns:p14="http://schemas.microsoft.com/office/powerpoint/2010/main" val="2236045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u="sng" dirty="0" smtClean="0"/>
              <a:t>Note to trainer</a:t>
            </a:r>
          </a:p>
          <a:p>
            <a:r>
              <a:rPr lang="en-US" sz="1000" u="sng" dirty="0" smtClean="0"/>
              <a:t>Messenger can be a person or a credible voice in another way e.g. </a:t>
            </a:r>
            <a:r>
              <a:rPr lang="en-US" sz="1000" u="sng" dirty="0" err="1" smtClean="0"/>
              <a:t>tv</a:t>
            </a:r>
            <a:r>
              <a:rPr lang="en-US" sz="1000" u="sng" dirty="0" smtClean="0"/>
              <a:t> or radio station or website</a:t>
            </a:r>
          </a:p>
          <a:p>
            <a:r>
              <a:rPr lang="en-US" sz="1000" u="sng" dirty="0" smtClean="0"/>
              <a:t>Important is that the messenger</a:t>
            </a:r>
            <a:r>
              <a:rPr lang="en-US" sz="1000" u="sng" baseline="0" dirty="0" smtClean="0"/>
              <a:t> and his/her message “fit”. A scientist or politician can be a credible voice when we are talking about scientific facts or political discourse.</a:t>
            </a:r>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51</a:t>
            </a:fld>
            <a:endParaRPr lang="nl-NL"/>
          </a:p>
        </p:txBody>
      </p:sp>
    </p:spTree>
    <p:extLst>
      <p:ext uri="{BB962C8B-B14F-4D97-AF65-F5344CB8AC3E}">
        <p14:creationId xmlns:p14="http://schemas.microsoft.com/office/powerpoint/2010/main" val="3309003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en-US" sz="1000" b="1" dirty="0" smtClean="0"/>
              <a:t>Exercise:</a:t>
            </a:r>
            <a:r>
              <a:rPr lang="en-US" sz="1000" b="1" baseline="0" dirty="0" smtClean="0"/>
              <a:t>  </a:t>
            </a:r>
            <a:r>
              <a:rPr lang="en-US" sz="1000" b="1" dirty="0" smtClean="0"/>
              <a:t>Reflection in pairs</a:t>
            </a:r>
          </a:p>
          <a:p>
            <a:pPr marL="0" indent="0" algn="l">
              <a:buNone/>
            </a:pPr>
            <a:r>
              <a:rPr lang="en-US" sz="1000" dirty="0" smtClean="0"/>
              <a:t>Who are the messengers of </a:t>
            </a:r>
            <a:r>
              <a:rPr lang="en-US" sz="1000" b="1" i="1" dirty="0" smtClean="0"/>
              <a:t>your</a:t>
            </a:r>
            <a:r>
              <a:rPr lang="en-US" sz="1000" dirty="0" smtClean="0"/>
              <a:t> narrative?</a:t>
            </a:r>
          </a:p>
          <a:p>
            <a:pPr marL="0" indent="0" algn="l">
              <a:buNone/>
            </a:pPr>
            <a:r>
              <a:rPr lang="en-US" sz="1000" dirty="0" smtClean="0"/>
              <a:t>How do they relate to your target audience?</a:t>
            </a:r>
            <a:endParaRPr lang="nl-NL" sz="1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Distribute</a:t>
            </a:r>
            <a:r>
              <a:rPr lang="en-US" sz="1000" baseline="0" dirty="0" smtClean="0"/>
              <a:t> drawing paper with image of messenger.</a:t>
            </a:r>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52</a:t>
            </a:fld>
            <a:endParaRPr lang="nl-NL"/>
          </a:p>
        </p:txBody>
      </p:sp>
    </p:spTree>
    <p:extLst>
      <p:ext uri="{BB962C8B-B14F-4D97-AF65-F5344CB8AC3E}">
        <p14:creationId xmlns:p14="http://schemas.microsoft.com/office/powerpoint/2010/main" val="58054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u="sng" kern="1200" dirty="0" smtClean="0">
                <a:solidFill>
                  <a:srgbClr val="FF0000"/>
                </a:solidFill>
                <a:effectLst/>
                <a:latin typeface="+mn-lt"/>
                <a:ea typeface="+mn-ea"/>
                <a:cs typeface="+mn-cs"/>
              </a:rPr>
              <a:t>10’</a:t>
            </a:r>
          </a:p>
          <a:p>
            <a:r>
              <a:rPr lang="en-US" sz="1000" u="sng" kern="1200" dirty="0" smtClean="0">
                <a:solidFill>
                  <a:srgbClr val="FF0000"/>
                </a:solidFill>
                <a:effectLst/>
                <a:latin typeface="+mn-lt"/>
                <a:ea typeface="+mn-ea"/>
                <a:cs typeface="+mn-cs"/>
              </a:rPr>
              <a:t>Introduction of participants</a:t>
            </a:r>
            <a:r>
              <a:rPr lang="en-US" sz="1000" u="sng" kern="1200" baseline="0" dirty="0" smtClean="0">
                <a:solidFill>
                  <a:srgbClr val="FF0000"/>
                </a:solidFill>
                <a:effectLst/>
                <a:latin typeface="+mn-lt"/>
                <a:ea typeface="+mn-ea"/>
                <a:cs typeface="+mn-cs"/>
              </a:rPr>
              <a:t> to each other</a:t>
            </a:r>
            <a:endParaRPr lang="en-US" sz="1000" u="sng" kern="1200" dirty="0" smtClean="0">
              <a:solidFill>
                <a:srgbClr val="FF0000"/>
              </a:solidFill>
              <a:effectLst/>
              <a:latin typeface="+mn-lt"/>
              <a:ea typeface="+mn-ea"/>
              <a:cs typeface="+mn-cs"/>
            </a:endParaRPr>
          </a:p>
          <a:p>
            <a:r>
              <a:rPr lang="en-US" sz="1000" u="sng" kern="1200" dirty="0" smtClean="0">
                <a:solidFill>
                  <a:srgbClr val="FF0000"/>
                </a:solidFill>
                <a:effectLst/>
                <a:latin typeface="+mn-lt"/>
                <a:ea typeface="+mn-ea"/>
                <a:cs typeface="+mn-cs"/>
              </a:rPr>
              <a:t>Note. Questions</a:t>
            </a:r>
            <a:r>
              <a:rPr lang="en-US" sz="1000" u="sng" kern="1200" baseline="0" dirty="0" smtClean="0">
                <a:solidFill>
                  <a:srgbClr val="FF0000"/>
                </a:solidFill>
                <a:effectLst/>
                <a:latin typeface="+mn-lt"/>
                <a:ea typeface="+mn-ea"/>
                <a:cs typeface="+mn-cs"/>
              </a:rPr>
              <a:t> are the same as those in the registration form</a:t>
            </a:r>
            <a:endParaRPr lang="nl-NL" sz="1000" u="sng" kern="1200" dirty="0" smtClean="0">
              <a:solidFill>
                <a:srgbClr val="FF0000"/>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a:t>
            </a:fld>
            <a:endParaRPr lang="nl-NL"/>
          </a:p>
        </p:txBody>
      </p:sp>
    </p:spTree>
    <p:extLst>
      <p:ext uri="{BB962C8B-B14F-4D97-AF65-F5344CB8AC3E}">
        <p14:creationId xmlns:p14="http://schemas.microsoft.com/office/powerpoint/2010/main" val="311482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u="sng" baseline="0" dirty="0" smtClean="0"/>
              <a:t>Explanation: this slide introduces the next slides where we will explain the use of campaigning templates</a:t>
            </a:r>
          </a:p>
          <a:p>
            <a:pPr marL="171450" indent="-171450">
              <a:buFont typeface="Arial" panose="020B0604020202020204" pitchFamily="34" charset="0"/>
              <a:buChar char="•"/>
            </a:pPr>
            <a:r>
              <a:rPr lang="en-US" sz="1000" u="sng" baseline="0" dirty="0" smtClean="0"/>
              <a:t>Now </a:t>
            </a:r>
            <a:r>
              <a:rPr lang="en-US" sz="1000" u="sng" baseline="0" dirty="0" smtClean="0"/>
              <a:t>you know </a:t>
            </a:r>
            <a:r>
              <a:rPr lang="en-US" sz="1000" u="sng" baseline="0" dirty="0" smtClean="0"/>
              <a:t>how to define your goal, your target audience and your message, we have the first building bricks that we can use to build a Campaigning Plan.</a:t>
            </a:r>
          </a:p>
          <a:p>
            <a:pPr marL="171450" indent="-171450">
              <a:buFont typeface="Arial" panose="020B0604020202020204" pitchFamily="34" charset="0"/>
              <a:buChar char="•"/>
            </a:pPr>
            <a:endParaRPr lang="en-US" sz="1000" u="sng" baseline="0" dirty="0" smtClean="0"/>
          </a:p>
          <a:p>
            <a:pPr marL="171450" indent="-171450">
              <a:buFont typeface="Arial" panose="020B0604020202020204" pitchFamily="34" charset="0"/>
              <a:buChar char="•"/>
            </a:pPr>
            <a:r>
              <a:rPr lang="en-US" sz="1000" u="sng" dirty="0" smtClean="0"/>
              <a:t>Introduction to the three</a:t>
            </a:r>
            <a:r>
              <a:rPr lang="en-US" sz="1000" u="sng" baseline="0" dirty="0" smtClean="0"/>
              <a:t> templates by EFD.</a:t>
            </a:r>
          </a:p>
          <a:p>
            <a:pPr marL="171450" indent="-171450">
              <a:buFont typeface="Arial" panose="020B0604020202020204" pitchFamily="34" charset="0"/>
              <a:buChar char="•"/>
            </a:pPr>
            <a:r>
              <a:rPr lang="en-US" sz="1000" u="sng" baseline="0" dirty="0" smtClean="0"/>
              <a:t>These are simple instruments for NGOs/CSOs willing to start a C/A Campaign.</a:t>
            </a:r>
          </a:p>
          <a:p>
            <a:pPr marL="171450" indent="-171450">
              <a:buFont typeface="Arial" panose="020B0604020202020204" pitchFamily="34" charset="0"/>
              <a:buChar char="•"/>
            </a:pPr>
            <a:r>
              <a:rPr lang="en-US" sz="1000" u="sng" baseline="0" dirty="0" smtClean="0"/>
              <a:t>Including </a:t>
            </a:r>
            <a:r>
              <a:rPr lang="en-US" sz="1000" u="sng" dirty="0" smtClean="0"/>
              <a:t>Practical campaign tips and steps for NGOs as well as hands-on tips for NGOs with limited resources and little experience in the field of communication.</a:t>
            </a:r>
          </a:p>
          <a:p>
            <a:pPr marL="171450" indent="-171450">
              <a:buFont typeface="Arial" panose="020B0604020202020204" pitchFamily="34" charset="0"/>
              <a:buChar char="•"/>
            </a:pPr>
            <a:r>
              <a:rPr lang="en-US" sz="1000" u="sng" dirty="0" smtClean="0"/>
              <a:t>Material</a:t>
            </a:r>
            <a:r>
              <a:rPr lang="en-US" sz="1000" u="sng" baseline="0" dirty="0" smtClean="0"/>
              <a:t> </a:t>
            </a:r>
            <a:r>
              <a:rPr lang="en-US" sz="1000" u="sng" dirty="0" smtClean="0"/>
              <a:t>includes references to existing more in-depth learning material/handbooks</a:t>
            </a:r>
            <a:endParaRPr lang="en-US" sz="1000" u="sng"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53</a:t>
            </a:fld>
            <a:endParaRPr lang="nl-NL"/>
          </a:p>
        </p:txBody>
      </p:sp>
    </p:spTree>
    <p:extLst>
      <p:ext uri="{BB962C8B-B14F-4D97-AF65-F5344CB8AC3E}">
        <p14:creationId xmlns:p14="http://schemas.microsoft.com/office/powerpoint/2010/main" val="3483811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0" i="0" dirty="0" smtClean="0"/>
              <a:t>Introduction</a:t>
            </a:r>
            <a:r>
              <a:rPr lang="en-US" sz="1000" b="0" i="0" baseline="0" dirty="0" smtClean="0"/>
              <a:t> to paper 3 Campaigns – which one is right for you?</a:t>
            </a:r>
          </a:p>
          <a:p>
            <a:pPr marL="171450" indent="-171450">
              <a:buFont typeface="Arial" panose="020B0604020202020204" pitchFamily="34" charset="0"/>
              <a:buChar char="•"/>
            </a:pPr>
            <a:r>
              <a:rPr lang="en-US" sz="1000" b="0" i="0" baseline="0" dirty="0" smtClean="0"/>
              <a:t>This paper offers a three-stage template for a successful C/A narrative campaign.</a:t>
            </a:r>
          </a:p>
          <a:p>
            <a:pPr marL="171450" indent="-171450">
              <a:buFont typeface="Arial" panose="020B0604020202020204" pitchFamily="34" charset="0"/>
              <a:buChar char="•"/>
            </a:pPr>
            <a:r>
              <a:rPr lang="en-US" sz="1000" b="0" i="0" baseline="0" dirty="0" smtClean="0"/>
              <a:t>The paper was prepared by the European Foundation of Democracy, based on experience with campaigning</a:t>
            </a:r>
          </a:p>
          <a:p>
            <a:pPr marL="171450" indent="-171450">
              <a:buFont typeface="Arial" panose="020B0604020202020204" pitchFamily="34" charset="0"/>
              <a:buChar char="•"/>
            </a:pPr>
            <a:r>
              <a:rPr lang="en-US" sz="1000" b="0" i="0" baseline="0" dirty="0" smtClean="0"/>
              <a:t>The three stages cover in sum 12 steps. Following these steps is ideal </a:t>
            </a:r>
            <a:r>
              <a:rPr lang="en-US" sz="1000" b="0" i="0" baseline="0" dirty="0" smtClean="0"/>
              <a:t>preparation </a:t>
            </a:r>
            <a:r>
              <a:rPr lang="en-US" sz="1000" b="0" i="0" baseline="0" dirty="0" smtClean="0"/>
              <a:t>for your own campaign.</a:t>
            </a:r>
          </a:p>
          <a:p>
            <a:pPr marL="0" indent="0">
              <a:buFont typeface="Arial" panose="020B0604020202020204" pitchFamily="34" charset="0"/>
              <a:buNone/>
            </a:pPr>
            <a:endParaRPr lang="en-US" sz="1000" b="0" i="0" baseline="0" dirty="0" smtClean="0"/>
          </a:p>
          <a:p>
            <a:pPr marL="0" indent="0">
              <a:buFont typeface="Arial" panose="020B0604020202020204" pitchFamily="34" charset="0"/>
              <a:buNone/>
            </a:pPr>
            <a:r>
              <a:rPr lang="en-US" sz="1000" b="1" i="0" baseline="0" dirty="0" smtClean="0"/>
              <a:t>Visibility</a:t>
            </a:r>
          </a:p>
          <a:p>
            <a:pPr marL="228600" lvl="0" indent="-228600">
              <a:buFont typeface="+mj-lt"/>
              <a:buAutoNum type="arabicPeriod"/>
            </a:pPr>
            <a:r>
              <a:rPr lang="en-US" sz="1000" b="0" i="0" kern="1200" dirty="0" smtClean="0">
                <a:solidFill>
                  <a:schemeClr val="tx1"/>
                </a:solidFill>
                <a:effectLst/>
                <a:latin typeface="+mn-lt"/>
                <a:ea typeface="+mn-ea"/>
                <a:cs typeface="+mn-cs"/>
              </a:rPr>
              <a:t>Define your goal: make it clear, realistic and measurable </a:t>
            </a:r>
            <a:endParaRPr lang="nl-NL"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ea typeface="+mn-ea"/>
                <a:cs typeface="+mn-cs"/>
              </a:rPr>
              <a:t>Know your audience: invest time in finding and understanding your audience</a:t>
            </a:r>
            <a:endParaRPr lang="nl-NL"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ea typeface="+mn-ea"/>
                <a:cs typeface="+mn-cs"/>
              </a:rPr>
              <a:t>Pick a target: narrow down you target audience as much as possible</a:t>
            </a:r>
            <a:endParaRPr lang="nl-NL"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ea typeface="+mn-ea"/>
                <a:cs typeface="+mn-cs"/>
              </a:rPr>
              <a:t>Monitor and evaluate: set up social media metrics and tools </a:t>
            </a:r>
            <a:endParaRPr lang="nl-NL"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ea typeface="+mn-ea"/>
                <a:cs typeface="+mn-cs"/>
              </a:rPr>
              <a:t>Choose your media: only use media your audience uses</a:t>
            </a:r>
            <a:endParaRPr lang="nl-NL"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ea typeface="+mn-ea"/>
                <a:cs typeface="+mn-cs"/>
              </a:rPr>
              <a:t>Tailor your message: develop messages your audience will care about</a:t>
            </a:r>
            <a:endParaRPr lang="nl-NL"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ea typeface="+mn-ea"/>
                <a:cs typeface="+mn-cs"/>
              </a:rPr>
              <a:t>Find a messenger: select a messenger credible for</a:t>
            </a:r>
            <a:r>
              <a:rPr lang="en-US" sz="1000" b="0" i="0" kern="1200" baseline="0" dirty="0" smtClean="0">
                <a:solidFill>
                  <a:schemeClr val="tx1"/>
                </a:solidFill>
                <a:effectLst/>
                <a:latin typeface="+mn-lt"/>
                <a:ea typeface="+mn-ea"/>
                <a:cs typeface="+mn-cs"/>
              </a:rPr>
              <a:t> </a:t>
            </a:r>
            <a:r>
              <a:rPr lang="en-US" sz="1000" b="0" i="0" kern="1200" dirty="0" smtClean="0">
                <a:solidFill>
                  <a:schemeClr val="tx1"/>
                </a:solidFill>
                <a:effectLst/>
                <a:latin typeface="+mn-lt"/>
                <a:ea typeface="+mn-ea"/>
                <a:cs typeface="+mn-cs"/>
              </a:rPr>
              <a:t>the audience</a:t>
            </a:r>
            <a:endParaRPr lang="nl-NL"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ea typeface="+mn-ea"/>
                <a:cs typeface="+mn-cs"/>
              </a:rPr>
              <a:t>Stay safe: prepare for verbal abuse and threats</a:t>
            </a:r>
            <a:br>
              <a:rPr lang="en-US" sz="1000" b="0" i="0" kern="1200" dirty="0" smtClean="0">
                <a:solidFill>
                  <a:schemeClr val="tx1"/>
                </a:solidFill>
                <a:effectLst/>
                <a:latin typeface="+mn-lt"/>
                <a:ea typeface="+mn-ea"/>
                <a:cs typeface="+mn-cs"/>
              </a:rPr>
            </a:br>
            <a:r>
              <a:rPr lang="en-US" sz="1000" b="0" i="0" kern="1200" dirty="0" smtClean="0">
                <a:solidFill>
                  <a:schemeClr val="tx1"/>
                </a:solidFill>
                <a:effectLst/>
                <a:latin typeface="+mn-lt"/>
                <a:ea typeface="+mn-ea"/>
                <a:cs typeface="+mn-cs"/>
              </a:rPr>
              <a:t/>
            </a:r>
            <a:br>
              <a:rPr lang="en-US" sz="1000" b="0" i="0" kern="1200" dirty="0" smtClean="0">
                <a:solidFill>
                  <a:schemeClr val="tx1"/>
                </a:solidFill>
                <a:effectLst/>
                <a:latin typeface="+mn-lt"/>
                <a:ea typeface="+mn-ea"/>
                <a:cs typeface="+mn-cs"/>
              </a:rPr>
            </a:br>
            <a:r>
              <a:rPr lang="en-US" sz="1000" b="1" i="0" kern="1200" dirty="0" smtClean="0">
                <a:solidFill>
                  <a:schemeClr val="tx1"/>
                </a:solidFill>
                <a:effectLst/>
                <a:latin typeface="+mn-lt"/>
                <a:ea typeface="+mn-ea"/>
                <a:cs typeface="+mn-cs"/>
              </a:rPr>
              <a:t>Action</a:t>
            </a:r>
            <a:endParaRPr lang="nl-NL"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ea typeface="+mn-ea"/>
                <a:cs typeface="+mn-cs"/>
              </a:rPr>
              <a:t>Listen to the feedback: are you reaching the right people?</a:t>
            </a:r>
            <a:endParaRPr lang="nl-NL"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ea typeface="+mn-ea"/>
                <a:cs typeface="+mn-cs"/>
              </a:rPr>
              <a:t>Call-for-action: what should the audience do now? How can they help?</a:t>
            </a:r>
            <a:br>
              <a:rPr lang="en-US" sz="1000" b="0" i="0" kern="1200" dirty="0" smtClean="0">
                <a:solidFill>
                  <a:schemeClr val="tx1"/>
                </a:solidFill>
                <a:effectLst/>
                <a:latin typeface="+mn-lt"/>
                <a:ea typeface="+mn-ea"/>
                <a:cs typeface="+mn-cs"/>
              </a:rPr>
            </a:br>
            <a:r>
              <a:rPr lang="en-US" sz="1000" b="0" i="0" kern="1200" dirty="0" smtClean="0">
                <a:solidFill>
                  <a:schemeClr val="tx1"/>
                </a:solidFill>
                <a:effectLst/>
                <a:latin typeface="+mn-lt"/>
                <a:ea typeface="+mn-ea"/>
                <a:cs typeface="+mn-cs"/>
              </a:rPr>
              <a:t/>
            </a:r>
            <a:br>
              <a:rPr lang="en-US" sz="1000" b="0" i="0" kern="1200" dirty="0" smtClean="0">
                <a:solidFill>
                  <a:schemeClr val="tx1"/>
                </a:solidFill>
                <a:effectLst/>
                <a:latin typeface="+mn-lt"/>
                <a:ea typeface="+mn-ea"/>
                <a:cs typeface="+mn-cs"/>
              </a:rPr>
            </a:br>
            <a:r>
              <a:rPr lang="en-US" sz="1000" b="1" i="0" kern="1200" dirty="0" smtClean="0">
                <a:solidFill>
                  <a:schemeClr val="tx1"/>
                </a:solidFill>
                <a:effectLst/>
                <a:latin typeface="+mn-lt"/>
                <a:ea typeface="+mn-ea"/>
                <a:cs typeface="+mn-cs"/>
              </a:rPr>
              <a:t>Impact</a:t>
            </a:r>
            <a:r>
              <a:rPr lang="en-AU" sz="1000" b="0" i="0" kern="1200" dirty="0" smtClean="0">
                <a:solidFill>
                  <a:schemeClr val="tx1"/>
                </a:solidFill>
                <a:effectLst/>
                <a:latin typeface="+mn-lt"/>
                <a:ea typeface="+mn-ea"/>
                <a:cs typeface="+mn-cs"/>
              </a:rPr>
              <a:t>	</a:t>
            </a:r>
            <a:endParaRPr lang="nl-NL"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ea typeface="+mn-ea"/>
                <a:cs typeface="+mn-cs"/>
              </a:rPr>
              <a:t>1-2-1 Intervention: engage individually, have a conversation, make them (re)think or empower them </a:t>
            </a:r>
            <a:endParaRPr lang="nl-NL"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ea typeface="+mn-ea"/>
                <a:cs typeface="+mn-cs"/>
              </a:rPr>
              <a:t>Keep on Learning: invest in an in-depth evaluation so that you can be even better next time</a:t>
            </a:r>
            <a:endParaRPr lang="nl-NL" sz="1000" b="0" i="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54</a:t>
            </a:fld>
            <a:endParaRPr lang="nl-NL"/>
          </a:p>
        </p:txBody>
      </p:sp>
    </p:spTree>
    <p:extLst>
      <p:ext uri="{BB962C8B-B14F-4D97-AF65-F5344CB8AC3E}">
        <p14:creationId xmlns:p14="http://schemas.microsoft.com/office/powerpoint/2010/main" val="2026293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55</a:t>
            </a:fld>
            <a:endParaRPr lang="nl-NL"/>
          </a:p>
        </p:txBody>
      </p:sp>
    </p:spTree>
    <p:extLst>
      <p:ext uri="{BB962C8B-B14F-4D97-AF65-F5344CB8AC3E}">
        <p14:creationId xmlns:p14="http://schemas.microsoft.com/office/powerpoint/2010/main" val="563425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56</a:t>
            </a:fld>
            <a:endParaRPr lang="nl-NL"/>
          </a:p>
        </p:txBody>
      </p:sp>
    </p:spTree>
    <p:extLst>
      <p:ext uri="{BB962C8B-B14F-4D97-AF65-F5344CB8AC3E}">
        <p14:creationId xmlns:p14="http://schemas.microsoft.com/office/powerpoint/2010/main" val="2599350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dirty="0" smtClean="0"/>
              <a:t>What apps are on your phone? And what apps are on the phone of your children?</a:t>
            </a:r>
          </a:p>
          <a:p>
            <a:pPr marL="171450" indent="-171450">
              <a:buFont typeface="Arial" panose="020B0604020202020204" pitchFamily="34" charset="0"/>
              <a:buChar char="•"/>
            </a:pPr>
            <a:endParaRPr lang="en-US" sz="1000" dirty="0" smtClean="0"/>
          </a:p>
          <a:p>
            <a:pPr marL="171450" indent="-171450">
              <a:buFont typeface="Arial" panose="020B0604020202020204" pitchFamily="34" charset="0"/>
              <a:buChar char="•"/>
            </a:pPr>
            <a:r>
              <a:rPr lang="en-US" sz="1000" dirty="0" smtClean="0"/>
              <a:t>Exchange of experience.</a:t>
            </a:r>
            <a:r>
              <a:rPr lang="en-US" sz="1000" baseline="0" dirty="0" smtClean="0"/>
              <a:t> Can be done in pairs, small groups or the plenary.</a:t>
            </a:r>
          </a:p>
          <a:p>
            <a:pPr marL="171450" indent="-171450">
              <a:buFont typeface="Arial" panose="020B0604020202020204" pitchFamily="34" charset="0"/>
              <a:buChar char="•"/>
            </a:pPr>
            <a:r>
              <a:rPr lang="en-US" sz="1000" baseline="0" dirty="0" smtClean="0"/>
              <a:t>List names of platforms; divide into categories: used by you, used by your target audience.</a:t>
            </a:r>
          </a:p>
          <a:p>
            <a:pPr marL="171450" indent="-171450">
              <a:buFont typeface="Arial" panose="020B0604020202020204" pitchFamily="34" charset="0"/>
              <a:buChar char="•"/>
            </a:pPr>
            <a:r>
              <a:rPr lang="en-US" sz="1000" baseline="0" dirty="0" smtClean="0"/>
              <a:t>Make use of the image on the following sheet.</a:t>
            </a:r>
            <a:r>
              <a:rPr lang="en-US" sz="1000" dirty="0" smtClean="0"/>
              <a:t> </a:t>
            </a:r>
            <a:endParaRPr lang="nl-NL" sz="1000" dirty="0" smtClean="0"/>
          </a:p>
          <a:p>
            <a:pPr marL="171450" indent="-171450">
              <a:buFont typeface="Arial" panose="020B0604020202020204" pitchFamily="34" charset="0"/>
              <a:buChar char="•"/>
            </a:pPr>
            <a:r>
              <a:rPr lang="en-US" sz="1000" dirty="0" smtClean="0"/>
              <a:t>Discuss</a:t>
            </a:r>
            <a:r>
              <a:rPr lang="en-US" sz="1000" baseline="0" dirty="0" smtClean="0"/>
              <a:t> the differences between the way participants make use of social media and the way their target audience does this.</a:t>
            </a:r>
          </a:p>
          <a:p>
            <a:pPr marL="171450" indent="-171450">
              <a:buFont typeface="Arial" panose="020B0604020202020204" pitchFamily="34" charset="0"/>
              <a:buChar char="•"/>
            </a:pPr>
            <a:r>
              <a:rPr lang="en-US" sz="1000" baseline="0" dirty="0" smtClean="0"/>
              <a:t>Reflect upon the meaning of these differences in the plenary.</a:t>
            </a:r>
          </a:p>
          <a:p>
            <a:pPr marL="171450" indent="-171450">
              <a:buFont typeface="Arial" panose="020B0604020202020204" pitchFamily="34" charset="0"/>
              <a:buChar char="•"/>
            </a:pPr>
            <a:r>
              <a:rPr lang="en-US" sz="1000" baseline="0" dirty="0" smtClean="0"/>
              <a:t>20 mins</a:t>
            </a:r>
          </a:p>
          <a:p>
            <a:pPr marL="171450" indent="-171450">
              <a:buFont typeface="Arial" panose="020B0604020202020204" pitchFamily="34" charset="0"/>
              <a:buChar char="•"/>
            </a:pPr>
            <a:endParaRPr lang="en-US"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57</a:t>
            </a:fld>
            <a:endParaRPr lang="nl-NL"/>
          </a:p>
        </p:txBody>
      </p:sp>
    </p:spTree>
    <p:extLst>
      <p:ext uri="{BB962C8B-B14F-4D97-AF65-F5344CB8AC3E}">
        <p14:creationId xmlns:p14="http://schemas.microsoft.com/office/powerpoint/2010/main" val="3341087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000" dirty="0" smtClean="0"/>
              <a:t>Exchange of experience.</a:t>
            </a:r>
            <a:r>
              <a:rPr lang="en-US" sz="1000" baseline="0" dirty="0" smtClean="0"/>
              <a:t> Can be done in pairs, small groups or the plenary.</a:t>
            </a:r>
          </a:p>
          <a:p>
            <a:pPr marL="171450" indent="-171450">
              <a:buFont typeface="Arial" panose="020B0604020202020204" pitchFamily="34" charset="0"/>
              <a:buChar char="•"/>
            </a:pPr>
            <a:r>
              <a:rPr lang="en-US" sz="1000" baseline="0" dirty="0" smtClean="0"/>
              <a:t>List names of platforms; divide into categories: used by you, used by your target audience.</a:t>
            </a:r>
          </a:p>
          <a:p>
            <a:pPr marL="171450" indent="-171450">
              <a:buFont typeface="Arial" panose="020B0604020202020204" pitchFamily="34" charset="0"/>
              <a:buChar char="•"/>
            </a:pPr>
            <a:r>
              <a:rPr lang="en-US" sz="1000" baseline="0" dirty="0" smtClean="0"/>
              <a:t>Make use of the image on the following sheet.</a:t>
            </a:r>
            <a:r>
              <a:rPr lang="en-US" sz="1000" dirty="0" smtClean="0"/>
              <a:t> </a:t>
            </a:r>
            <a:endParaRPr lang="nl-NL" sz="1000" dirty="0" smtClean="0"/>
          </a:p>
          <a:p>
            <a:pPr marL="171450" indent="-171450">
              <a:buFont typeface="Arial" panose="020B0604020202020204" pitchFamily="34" charset="0"/>
              <a:buChar char="•"/>
            </a:pPr>
            <a:r>
              <a:rPr lang="en-US" sz="1000" dirty="0" smtClean="0"/>
              <a:t>Discuss</a:t>
            </a:r>
            <a:r>
              <a:rPr lang="en-US" sz="1000" baseline="0" dirty="0" smtClean="0"/>
              <a:t> the differences between the way participants make use of social media and the way their target audience does this.</a:t>
            </a:r>
          </a:p>
          <a:p>
            <a:pPr marL="171450" indent="-171450">
              <a:buFont typeface="Arial" panose="020B0604020202020204" pitchFamily="34" charset="0"/>
              <a:buChar char="•"/>
            </a:pPr>
            <a:r>
              <a:rPr lang="en-US" sz="1000" baseline="0" dirty="0" smtClean="0"/>
              <a:t>Reflect upon the meaning of these differences.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58</a:t>
            </a:fld>
            <a:endParaRPr lang="nl-NL"/>
          </a:p>
        </p:txBody>
      </p:sp>
    </p:spTree>
    <p:extLst>
      <p:ext uri="{BB962C8B-B14F-4D97-AF65-F5344CB8AC3E}">
        <p14:creationId xmlns:p14="http://schemas.microsoft.com/office/powerpoint/2010/main" val="3341087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u="sng" dirty="0" err="1" smtClean="0"/>
              <a:t>Mobilise</a:t>
            </a:r>
            <a:r>
              <a:rPr lang="en-US" sz="1000" b="1" u="sng" dirty="0" smtClean="0"/>
              <a:t> your network</a:t>
            </a:r>
          </a:p>
          <a:p>
            <a:pPr marL="171450" indent="-171450">
              <a:buFont typeface="Arial" panose="020B0604020202020204" pitchFamily="34" charset="0"/>
              <a:buChar char="•"/>
            </a:pPr>
            <a:r>
              <a:rPr lang="en-US" sz="1000" dirty="0" smtClean="0"/>
              <a:t>Bloggers and vloggers will link to your articles</a:t>
            </a:r>
          </a:p>
          <a:p>
            <a:pPr marL="171450" indent="-171450">
              <a:buFont typeface="Arial" panose="020B0604020202020204" pitchFamily="34" charset="0"/>
              <a:buChar char="•"/>
            </a:pPr>
            <a:r>
              <a:rPr lang="en-US" sz="1000" dirty="0" smtClean="0"/>
              <a:t>Facebook users will ‘like’ and share links to your articles</a:t>
            </a:r>
          </a:p>
          <a:p>
            <a:pPr marL="171450" indent="-171450">
              <a:buFont typeface="Arial" panose="020B0604020202020204" pitchFamily="34" charset="0"/>
              <a:buChar char="•"/>
            </a:pPr>
            <a:r>
              <a:rPr lang="en-US" sz="1000" dirty="0" smtClean="0"/>
              <a:t>Twitter users will link to your articles and ‘retweet’ others who do so</a:t>
            </a:r>
          </a:p>
          <a:p>
            <a:pPr marL="171450" indent="-171450">
              <a:buFont typeface="Arial" panose="020B0604020202020204" pitchFamily="34" charset="0"/>
              <a:buChar char="•"/>
            </a:pPr>
            <a:r>
              <a:rPr lang="en-US" sz="1000" dirty="0" smtClean="0"/>
              <a:t>People will email links to your articles to their friends</a:t>
            </a:r>
          </a:p>
          <a:p>
            <a:pPr marL="0" indent="0">
              <a:buFont typeface="Arial" panose="020B0604020202020204" pitchFamily="34" charset="0"/>
              <a:buNone/>
            </a:pPr>
            <a:endParaRPr lang="en-US" sz="1000" b="1" u="sng" dirty="0" smtClean="0"/>
          </a:p>
          <a:p>
            <a:pPr marL="0" indent="0">
              <a:buFont typeface="Arial" panose="020B0604020202020204" pitchFamily="34" charset="0"/>
              <a:buNone/>
            </a:pPr>
            <a:r>
              <a:rPr lang="en-US" sz="1000" b="1" u="sng" dirty="0" smtClean="0"/>
              <a:t>Extending your reach</a:t>
            </a:r>
          </a:p>
          <a:p>
            <a:pPr marL="171450" indent="-171450">
              <a:buFont typeface="Arial" panose="020B0604020202020204" pitchFamily="34" charset="0"/>
              <a:buChar char="•"/>
            </a:pPr>
            <a:r>
              <a:rPr lang="en-US" sz="1000" dirty="0" smtClean="0"/>
              <a:t>Start with people you know, personally and as an </a:t>
            </a:r>
            <a:r>
              <a:rPr lang="en-US" sz="1000" dirty="0" err="1" smtClean="0"/>
              <a:t>organisation</a:t>
            </a:r>
            <a:endParaRPr lang="en-US" sz="1000" dirty="0" smtClean="0"/>
          </a:p>
          <a:p>
            <a:pPr marL="171450" indent="-171450">
              <a:buFont typeface="Arial" panose="020B0604020202020204" pitchFamily="34" charset="0"/>
              <a:buChar char="•"/>
            </a:pPr>
            <a:r>
              <a:rPr lang="en-US" altLang="nl-NL" sz="1000" dirty="0" smtClean="0"/>
              <a:t>Share links to articles on your website, add a personal message to your Facebook fans</a:t>
            </a:r>
          </a:p>
          <a:p>
            <a:pPr marL="171450" indent="-171450">
              <a:buFont typeface="Arial" panose="020B0604020202020204" pitchFamily="34" charset="0"/>
              <a:buChar char="•"/>
            </a:pPr>
            <a:r>
              <a:rPr lang="en-US" sz="1000" dirty="0" smtClean="0"/>
              <a:t>Use Facebook ads in order to reach beyond your circle of friends </a:t>
            </a:r>
          </a:p>
          <a:p>
            <a:pPr marL="0" indent="0">
              <a:buFont typeface="Arial" panose="020B0604020202020204" pitchFamily="34" charset="0"/>
              <a:buNone/>
            </a:pPr>
            <a:endParaRPr lang="en-US" sz="1000" b="1" u="sng" dirty="0" smtClean="0"/>
          </a:p>
          <a:p>
            <a:pPr marL="0" indent="0">
              <a:buFont typeface="Arial" panose="020B0604020202020204" pitchFamily="34" charset="0"/>
              <a:buNone/>
            </a:pPr>
            <a:r>
              <a:rPr lang="en-US" sz="1000" b="1" u="sng" dirty="0" smtClean="0"/>
              <a:t>Get fans and supporters</a:t>
            </a:r>
          </a:p>
          <a:p>
            <a:pPr marL="171450" indent="-171450">
              <a:buFont typeface="Arial" panose="020B0604020202020204" pitchFamily="34" charset="0"/>
              <a:buChar char="•"/>
            </a:pPr>
            <a:r>
              <a:rPr lang="en-US" sz="1000" dirty="0" smtClean="0"/>
              <a:t>Redirect to your Facebook page in other media</a:t>
            </a:r>
          </a:p>
          <a:p>
            <a:pPr marL="171450" indent="-171450">
              <a:buFont typeface="Arial" panose="020B0604020202020204" pitchFamily="34" charset="0"/>
              <a:buChar char="•"/>
            </a:pPr>
            <a:r>
              <a:rPr lang="en-US" sz="1000" dirty="0" smtClean="0"/>
              <a:t>Fan-box on your website</a:t>
            </a:r>
          </a:p>
          <a:p>
            <a:pPr marL="171450" indent="-171450">
              <a:buFont typeface="Arial" panose="020B0604020202020204" pitchFamily="34" charset="0"/>
              <a:buChar char="•"/>
            </a:pPr>
            <a:r>
              <a:rPr lang="en-US" altLang="nl-NL" sz="1000" dirty="0" smtClean="0"/>
              <a:t>Ask your fans questions, engage &amp; be positive</a:t>
            </a:r>
            <a:endParaRPr lang="nl-NL" sz="1000" dirty="0" smtClean="0"/>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59</a:t>
            </a:fld>
            <a:endParaRPr lang="nl-NL"/>
          </a:p>
        </p:txBody>
      </p:sp>
    </p:spTree>
    <p:extLst>
      <p:ext uri="{BB962C8B-B14F-4D97-AF65-F5344CB8AC3E}">
        <p14:creationId xmlns:p14="http://schemas.microsoft.com/office/powerpoint/2010/main" val="203989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u="sng" dirty="0" smtClean="0"/>
              <a:t>Group discussion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u="none" dirty="0" smtClean="0"/>
              <a:t>Invite</a:t>
            </a:r>
            <a:r>
              <a:rPr lang="en-US" sz="1000" b="0" u="none" baseline="0" dirty="0" smtClean="0"/>
              <a:t> participants to list the specific characteristics of online communication.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u="none" baseline="0" dirty="0" smtClean="0"/>
              <a:t>1 participant can list shared insights on </a:t>
            </a:r>
            <a:r>
              <a:rPr lang="en-US" sz="1000" b="0" u="none" baseline="0" dirty="0" smtClean="0"/>
              <a:t>a flip chart.</a:t>
            </a:r>
            <a:endParaRPr lang="en-US" sz="1000" b="0"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u="none" baseline="0" dirty="0" smtClean="0"/>
              <a:t>Ask for experiences and real life examples</a:t>
            </a:r>
            <a:endParaRPr lang="en-US" sz="1000" b="0"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u="none" dirty="0" smtClean="0"/>
              <a:t>Online campaigning </a:t>
            </a:r>
            <a:r>
              <a:rPr lang="en-US" sz="1000" b="0" u="none" dirty="0" smtClean="0"/>
              <a:t>actually means entering </a:t>
            </a:r>
            <a:r>
              <a:rPr lang="en-US" sz="1000" b="0" u="none" dirty="0" smtClean="0"/>
              <a:t>into a dynamic dialogue: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marL="171450" indent="-171450">
              <a:buFont typeface="Arial" panose="020B0604020202020204" pitchFamily="34" charset="0"/>
              <a:buChar char="•"/>
            </a:pPr>
            <a:r>
              <a:rPr lang="en-US" sz="1000" dirty="0" smtClean="0"/>
              <a:t>You can communicate </a:t>
            </a:r>
            <a:r>
              <a:rPr lang="en-US" sz="1000" u="sng" dirty="0" smtClean="0"/>
              <a:t>directly</a:t>
            </a:r>
            <a:r>
              <a:rPr lang="en-US" sz="1000" dirty="0" smtClean="0"/>
              <a:t> to an interested audience</a:t>
            </a:r>
          </a:p>
          <a:p>
            <a:pPr marL="171450" indent="-171450">
              <a:buFont typeface="Arial" panose="020B0604020202020204" pitchFamily="34" charset="0"/>
              <a:buChar char="•"/>
            </a:pPr>
            <a:r>
              <a:rPr lang="en-US" sz="1000" dirty="0" smtClean="0"/>
              <a:t>You enter a conversation, with journalists, websites, bloggers and </a:t>
            </a:r>
            <a:r>
              <a:rPr lang="en-US" sz="1000" dirty="0" err="1" smtClean="0"/>
              <a:t>organisations</a:t>
            </a:r>
            <a:r>
              <a:rPr lang="en-US" sz="1000" dirty="0" smtClean="0"/>
              <a:t> linking to each other’s stories</a:t>
            </a:r>
          </a:p>
          <a:p>
            <a:pPr marL="171450" indent="-171450">
              <a:buFont typeface="Arial" panose="020B0604020202020204" pitchFamily="34" charset="0"/>
              <a:buChar char="•"/>
            </a:pPr>
            <a:r>
              <a:rPr lang="en-US" sz="1000" dirty="0" smtClean="0"/>
              <a:t>You have the continuous possibility to adapt or adjust your message and campaign to external developments, e.g. comments, likes, shares and/or to political/social events/actions undertaken by others</a:t>
            </a:r>
          </a:p>
          <a:p>
            <a:pPr marL="171450" indent="-171450">
              <a:buFont typeface="Arial" panose="020B0604020202020204" pitchFamily="34" charset="0"/>
              <a:buChar char="•"/>
            </a:pPr>
            <a:r>
              <a:rPr lang="en-US" sz="1000" dirty="0" smtClean="0"/>
              <a:t>1 condition: non-stop monitoring and measuring of your impact</a:t>
            </a:r>
          </a:p>
          <a:p>
            <a:pPr marL="171450" indent="-171450">
              <a:buFont typeface="Arial" panose="020B0604020202020204" pitchFamily="34" charset="0"/>
              <a:buChar char="•"/>
            </a:pPr>
            <a:endParaRPr lang="en-US" sz="1000" dirty="0" smtClean="0"/>
          </a:p>
          <a:p>
            <a:pPr marL="171450" indent="-171450">
              <a:buFont typeface="Arial" panose="020B0604020202020204" pitchFamily="34" charset="0"/>
              <a:buChar char="•"/>
            </a:pPr>
            <a:r>
              <a:rPr lang="en-US" sz="1000" dirty="0" smtClean="0">
                <a:latin typeface="Verdana" panose="020B0604030504040204" pitchFamily="34" charset="0"/>
                <a:ea typeface="Verdana" panose="020B0604030504040204" pitchFamily="34" charset="0"/>
                <a:cs typeface="Verdana" panose="020B0604030504040204" pitchFamily="34" charset="0"/>
              </a:rPr>
              <a:t>Note: often, you are not alone in the control room</a:t>
            </a:r>
          </a:p>
          <a:p>
            <a:pPr marL="171450" indent="-171450">
              <a:buFont typeface="Arial" panose="020B0604020202020204" pitchFamily="34" charset="0"/>
              <a:buChar char="•"/>
            </a:pPr>
            <a:r>
              <a:rPr lang="en-US" sz="1000" dirty="0" smtClean="0">
                <a:latin typeface="Verdana" panose="020B0604030504040204" pitchFamily="34" charset="0"/>
                <a:ea typeface="Verdana" panose="020B0604030504040204" pitchFamily="34" charset="0"/>
                <a:cs typeface="Verdana" panose="020B0604030504040204" pitchFamily="34" charset="0"/>
              </a:rPr>
              <a:t>Note: echo chamber and bubble effect are both a danger (from the viewpoint of threat</a:t>
            </a:r>
            <a:r>
              <a:rPr lang="en-US" sz="1000" baseline="0" dirty="0" smtClean="0">
                <a:latin typeface="Verdana" panose="020B0604030504040204" pitchFamily="34" charset="0"/>
                <a:ea typeface="Verdana" panose="020B0604030504040204" pitchFamily="34" charset="0"/>
                <a:cs typeface="Verdana" panose="020B0604030504040204" pitchFamily="34" charset="0"/>
              </a:rPr>
              <a:t> of </a:t>
            </a:r>
            <a:r>
              <a:rPr lang="en-US" sz="1000" baseline="0" dirty="0" err="1" smtClean="0">
                <a:latin typeface="Verdana" panose="020B0604030504040204" pitchFamily="34" charset="0"/>
                <a:ea typeface="Verdana" panose="020B0604030504040204" pitchFamily="34" charset="0"/>
                <a:cs typeface="Verdana" panose="020B0604030504040204" pitchFamily="34" charset="0"/>
              </a:rPr>
              <a:t>radicalisation</a:t>
            </a:r>
            <a:r>
              <a:rPr lang="en-US" sz="1000" baseline="0" dirty="0" smtClean="0">
                <a:latin typeface="Verdana" panose="020B0604030504040204" pitchFamily="34" charset="0"/>
                <a:ea typeface="Verdana" panose="020B0604030504040204" pitchFamily="34" charset="0"/>
                <a:cs typeface="Verdana" panose="020B0604030504040204" pitchFamily="34" charset="0"/>
              </a:rPr>
              <a:t>) </a:t>
            </a:r>
            <a:r>
              <a:rPr lang="en-US" sz="1000" dirty="0" smtClean="0">
                <a:latin typeface="Verdana" panose="020B0604030504040204" pitchFamily="34" charset="0"/>
                <a:ea typeface="Verdana" panose="020B0604030504040204" pitchFamily="34" charset="0"/>
                <a:cs typeface="Verdana" panose="020B0604030504040204" pitchFamily="34" charset="0"/>
              </a:rPr>
              <a:t>as well as an opportunity (from</a:t>
            </a:r>
            <a:r>
              <a:rPr lang="en-US" sz="1000" baseline="0" dirty="0" smtClean="0">
                <a:latin typeface="Verdana" panose="020B0604030504040204" pitchFamily="34" charset="0"/>
                <a:ea typeface="Verdana" panose="020B0604030504040204" pitchFamily="34" charset="0"/>
                <a:cs typeface="Verdana" panose="020B0604030504040204" pitchFamily="34" charset="0"/>
              </a:rPr>
              <a:t> the viewpoint of offering C/A Narratives at the right moment). If you happen to know the content, language, vocabulary, tone-of-voice and image/visuals style of the extremist </a:t>
            </a:r>
            <a:r>
              <a:rPr lang="en-US" sz="1000" baseline="0" dirty="0" err="1" smtClean="0">
                <a:latin typeface="Verdana" panose="020B0604030504040204" pitchFamily="34" charset="0"/>
                <a:ea typeface="Verdana" panose="020B0604030504040204" pitchFamily="34" charset="0"/>
                <a:cs typeface="Verdana" panose="020B0604030504040204" pitchFamily="34" charset="0"/>
              </a:rPr>
              <a:t>organisations</a:t>
            </a:r>
            <a:r>
              <a:rPr lang="en-US" sz="1000" baseline="0" dirty="0" smtClean="0">
                <a:latin typeface="Verdana" panose="020B0604030504040204" pitchFamily="34" charset="0"/>
                <a:ea typeface="Verdana" panose="020B0604030504040204" pitchFamily="34" charset="0"/>
                <a:cs typeface="Verdana" panose="020B0604030504040204" pitchFamily="34" charset="0"/>
              </a:rPr>
              <a:t>/social media that are targeting your target audience, then</a:t>
            </a:r>
          </a:p>
          <a:p>
            <a:pPr marL="685800" lvl="1" indent="-228600">
              <a:buFont typeface="+mj-lt"/>
              <a:buAutoNum type="arabicPeriod"/>
            </a:pPr>
            <a:r>
              <a:rPr lang="en-US" sz="1000" baseline="0" dirty="0" smtClean="0">
                <a:latin typeface="Verdana" panose="020B0604030504040204" pitchFamily="34" charset="0"/>
                <a:ea typeface="Verdana" panose="020B0604030504040204" pitchFamily="34" charset="0"/>
                <a:cs typeface="Verdana" panose="020B0604030504040204" pitchFamily="34" charset="0"/>
              </a:rPr>
              <a:t>you can compose messages in a similar way, and thus be found more easily by search engines (Search Engine </a:t>
            </a:r>
            <a:r>
              <a:rPr lang="en-US" sz="1000" baseline="0" dirty="0" err="1" smtClean="0">
                <a:latin typeface="Verdana" panose="020B0604030504040204" pitchFamily="34" charset="0"/>
                <a:ea typeface="Verdana" panose="020B0604030504040204" pitchFamily="34" charset="0"/>
                <a:cs typeface="Verdana" panose="020B0604030504040204" pitchFamily="34" charset="0"/>
              </a:rPr>
              <a:t>Optimalisation</a:t>
            </a:r>
            <a:r>
              <a:rPr lang="en-US" sz="1000" baseline="0" dirty="0" smtClean="0">
                <a:latin typeface="Verdana" panose="020B0604030504040204" pitchFamily="34" charset="0"/>
                <a:ea typeface="Verdana" panose="020B0604030504040204" pitchFamily="34" charset="0"/>
                <a:cs typeface="Verdana" panose="020B0604030504040204" pitchFamily="34" charset="0"/>
              </a:rPr>
              <a:t> techniques - SEO)</a:t>
            </a:r>
          </a:p>
          <a:p>
            <a:pPr marL="685800" lvl="1" indent="-228600">
              <a:buFont typeface="+mj-lt"/>
              <a:buAutoNum type="arabicPeriod"/>
            </a:pPr>
            <a:r>
              <a:rPr lang="en-US" sz="1000" baseline="0" dirty="0" smtClean="0">
                <a:latin typeface="Verdana" panose="020B0604030504040204" pitchFamily="34" charset="0"/>
                <a:ea typeface="Verdana" panose="020B0604030504040204" pitchFamily="34" charset="0"/>
                <a:cs typeface="Verdana" panose="020B0604030504040204" pitchFamily="34" charset="0"/>
              </a:rPr>
              <a:t>You can focus your online efforts e.g. by defining precisely defined audiences for Facebook ads </a:t>
            </a:r>
            <a:endParaRPr lang="en-US"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60</a:t>
            </a:fld>
            <a:endParaRPr lang="nl-NL"/>
          </a:p>
        </p:txBody>
      </p:sp>
    </p:spTree>
    <p:extLst>
      <p:ext uri="{BB962C8B-B14F-4D97-AF65-F5344CB8AC3E}">
        <p14:creationId xmlns:p14="http://schemas.microsoft.com/office/powerpoint/2010/main" val="3811209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In </a:t>
            </a:r>
            <a:r>
              <a:rPr lang="en-US" sz="1000" dirty="0" smtClean="0">
                <a:hlinkClick r:id="rId3" tooltip="News media"/>
              </a:rPr>
              <a:t>news media</a:t>
            </a:r>
            <a:r>
              <a:rPr lang="en-US" sz="1000" dirty="0" smtClean="0"/>
              <a:t>, an echo chamber is a metaphorical description of a situation in which information, ideas, or beliefs are </a:t>
            </a:r>
            <a:r>
              <a:rPr lang="en-US" sz="1000" u="sng" dirty="0" smtClean="0"/>
              <a:t>amplified</a:t>
            </a:r>
            <a:r>
              <a:rPr lang="en-US" sz="1000" dirty="0" smtClean="0"/>
              <a:t> or </a:t>
            </a:r>
            <a:r>
              <a:rPr lang="en-US" sz="1000" u="sng" dirty="0" smtClean="0"/>
              <a:t>reinforced</a:t>
            </a:r>
            <a:r>
              <a:rPr lang="en-US" sz="1000" dirty="0" smtClean="0"/>
              <a:t> by communication and repetition inside a defined system. Inside a figurative echo chamber, official sources often go unquestioned and different or competing views are </a:t>
            </a:r>
            <a:r>
              <a:rPr lang="en-US" sz="1000" dirty="0" smtClean="0">
                <a:hlinkClick r:id="rId4" tooltip="Censored"/>
              </a:rPr>
              <a:t>censored</a:t>
            </a:r>
            <a:r>
              <a:rPr lang="en-US" sz="1000" dirty="0" smtClean="0"/>
              <a:t>, disallowed, or otherwise underrepresented.</a:t>
            </a:r>
            <a:endParaRPr lang="en-US" sz="1000" b="1" u="sng"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The echo chamber effect that occurs online is due to a harmonious group of people amalgamating and developing </a:t>
            </a:r>
            <a:r>
              <a:rPr lang="en-US" sz="1000" dirty="0" smtClean="0">
                <a:hlinkClick r:id="rId5" tooltip="Tunnel vision (metaphor)"/>
              </a:rPr>
              <a:t>tunnel vision</a:t>
            </a:r>
            <a:r>
              <a:rPr lang="en-US" sz="1000" dirty="0" smtClean="0"/>
              <a:t>. Participants in online communities may find their own opinions constantly echoed back to them, which reinforces their individual belief systems.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This is happening because the Internet has provided access to a wide range of readily available information and people are increasingly receiving their news online through untraditional sources.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Companies like Facebook, Google, and Twitter, have established </a:t>
            </a:r>
            <a:r>
              <a:rPr lang="en-US" sz="1000" dirty="0" err="1" smtClean="0"/>
              <a:t>personalisation</a:t>
            </a:r>
            <a:r>
              <a:rPr lang="en-US" sz="1000" dirty="0" smtClean="0"/>
              <a:t> </a:t>
            </a:r>
            <a:r>
              <a:rPr lang="en-US" sz="1000" dirty="0" smtClean="0">
                <a:hlinkClick r:id="rId6" tooltip="Algorithm"/>
              </a:rPr>
              <a:t>algorithms</a:t>
            </a:r>
            <a:r>
              <a:rPr lang="en-US" sz="1000" dirty="0" smtClean="0"/>
              <a:t> that </a:t>
            </a:r>
            <a:r>
              <a:rPr lang="en-US" sz="1000" dirty="0" smtClean="0"/>
              <a:t>they use to direct specific </a:t>
            </a:r>
            <a:r>
              <a:rPr lang="en-US" sz="1000" dirty="0" smtClean="0"/>
              <a:t>information to individuals’ online newsfeeds.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This method of curating content has replaced the function of the traditional news editor.</a:t>
            </a:r>
            <a:endParaRPr lang="en-US" sz="1000" dirty="0" smtClean="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000" dirty="0" smtClean="0">
                <a:latin typeface="Verdana" panose="020B0604030504040204" pitchFamily="34" charset="0"/>
                <a:ea typeface="Verdana" panose="020B0604030504040204" pitchFamily="34" charset="0"/>
                <a:cs typeface="Verdana" panose="020B0604030504040204" pitchFamily="34" charset="0"/>
              </a:rPr>
              <a:t>From</a:t>
            </a:r>
            <a:r>
              <a:rPr lang="en-US" sz="1000" baseline="0" dirty="0" smtClean="0">
                <a:latin typeface="Verdana" panose="020B0604030504040204" pitchFamily="34" charset="0"/>
                <a:ea typeface="Verdana" panose="020B0604030504040204" pitchFamily="34" charset="0"/>
                <a:cs typeface="Verdana" panose="020B0604030504040204" pitchFamily="34" charset="0"/>
              </a:rPr>
              <a:t> the viewpoint of offering C/A Narratives at the right moment, understanding the echo chamber effect can offer opportunities to engage </a:t>
            </a:r>
            <a:r>
              <a:rPr lang="en-US" sz="1000" baseline="0" dirty="0" smtClean="0">
                <a:latin typeface="Verdana" panose="020B0604030504040204" pitchFamily="34" charset="0"/>
                <a:ea typeface="Verdana" panose="020B0604030504040204" pitchFamily="34" charset="0"/>
                <a:cs typeface="Verdana" panose="020B0604030504040204" pitchFamily="34" charset="0"/>
              </a:rPr>
              <a:t>in dialogue </a:t>
            </a:r>
            <a:r>
              <a:rPr lang="en-US" sz="1000" baseline="0" dirty="0" smtClean="0">
                <a:latin typeface="Verdana" panose="020B0604030504040204" pitchFamily="34" charset="0"/>
                <a:ea typeface="Verdana" panose="020B0604030504040204" pitchFamily="34" charset="0"/>
                <a:cs typeface="Verdana" panose="020B0604030504040204" pitchFamily="34" charset="0"/>
              </a:rPr>
              <a:t>with your target audience.</a:t>
            </a:r>
          </a:p>
          <a:p>
            <a:pPr marL="171450" indent="-171450">
              <a:buFont typeface="Arial" panose="020B0604020202020204" pitchFamily="34" charset="0"/>
              <a:buChar char="•"/>
            </a:pPr>
            <a:r>
              <a:rPr lang="en-US" sz="1000" baseline="0" dirty="0" smtClean="0">
                <a:latin typeface="Verdana" panose="020B0604030504040204" pitchFamily="34" charset="0"/>
                <a:ea typeface="Verdana" panose="020B0604030504040204" pitchFamily="34" charset="0"/>
                <a:cs typeface="Verdana" panose="020B0604030504040204" pitchFamily="34" charset="0"/>
              </a:rPr>
              <a:t>If you happen to know the contents, language, vocabulary, tone-of-voice and image/visuals style of the extremist </a:t>
            </a:r>
            <a:r>
              <a:rPr lang="en-US" sz="1000" baseline="0" dirty="0" err="1" smtClean="0">
                <a:latin typeface="Verdana" panose="020B0604030504040204" pitchFamily="34" charset="0"/>
                <a:ea typeface="Verdana" panose="020B0604030504040204" pitchFamily="34" charset="0"/>
                <a:cs typeface="Verdana" panose="020B0604030504040204" pitchFamily="34" charset="0"/>
              </a:rPr>
              <a:t>organisations</a:t>
            </a:r>
            <a:r>
              <a:rPr lang="en-US" sz="1000" baseline="0" dirty="0" smtClean="0">
                <a:latin typeface="Verdana" panose="020B0604030504040204" pitchFamily="34" charset="0"/>
                <a:ea typeface="Verdana" panose="020B0604030504040204" pitchFamily="34" charset="0"/>
                <a:cs typeface="Verdana" panose="020B0604030504040204" pitchFamily="34" charset="0"/>
              </a:rPr>
              <a:t>/social </a:t>
            </a:r>
            <a:r>
              <a:rPr lang="en-US" sz="1000" baseline="0" dirty="0" smtClean="0">
                <a:latin typeface="Verdana" panose="020B0604030504040204" pitchFamily="34" charset="0"/>
                <a:ea typeface="Verdana" panose="020B0604030504040204" pitchFamily="34" charset="0"/>
                <a:cs typeface="Verdana" panose="020B0604030504040204" pitchFamily="34" charset="0"/>
              </a:rPr>
              <a:t>media that are present in the echo chamber environment (actors in the bubble), then</a:t>
            </a:r>
          </a:p>
          <a:p>
            <a:pPr marL="685800" lvl="1" indent="-228600">
              <a:buFont typeface="Arial" panose="020B0604020202020204" pitchFamily="34" charset="0"/>
              <a:buChar char="•"/>
            </a:pPr>
            <a:r>
              <a:rPr lang="en-US" sz="1000" baseline="0" dirty="0" smtClean="0">
                <a:latin typeface="Verdana" panose="020B0604030504040204" pitchFamily="34" charset="0"/>
                <a:ea typeface="Verdana" panose="020B0604030504040204" pitchFamily="34" charset="0"/>
                <a:cs typeface="Verdana" panose="020B0604030504040204" pitchFamily="34" charset="0"/>
              </a:rPr>
              <a:t>you can compose messages in a similar way, and thus </a:t>
            </a:r>
            <a:r>
              <a:rPr lang="en-US" sz="1000" baseline="0" dirty="0" smtClean="0">
                <a:latin typeface="Verdana" panose="020B0604030504040204" pitchFamily="34" charset="0"/>
                <a:ea typeface="Verdana" panose="020B0604030504040204" pitchFamily="34" charset="0"/>
                <a:cs typeface="Verdana" panose="020B0604030504040204" pitchFamily="34" charset="0"/>
              </a:rPr>
              <a:t>be found more easily by search </a:t>
            </a:r>
            <a:r>
              <a:rPr lang="en-US" sz="1000" baseline="0" dirty="0" smtClean="0">
                <a:latin typeface="Verdana" panose="020B0604030504040204" pitchFamily="34" charset="0"/>
                <a:ea typeface="Verdana" panose="020B0604030504040204" pitchFamily="34" charset="0"/>
                <a:cs typeface="Verdana" panose="020B0604030504040204" pitchFamily="34" charset="0"/>
              </a:rPr>
              <a:t>engines (Search Engine </a:t>
            </a:r>
            <a:r>
              <a:rPr lang="en-US" sz="1000" baseline="0" dirty="0" err="1" smtClean="0">
                <a:latin typeface="Verdana" panose="020B0604030504040204" pitchFamily="34" charset="0"/>
                <a:ea typeface="Verdana" panose="020B0604030504040204" pitchFamily="34" charset="0"/>
                <a:cs typeface="Verdana" panose="020B0604030504040204" pitchFamily="34" charset="0"/>
              </a:rPr>
              <a:t>Optimalisation</a:t>
            </a:r>
            <a:r>
              <a:rPr lang="en-US" sz="1000" baseline="0" dirty="0" smtClean="0">
                <a:latin typeface="Verdana" panose="020B0604030504040204" pitchFamily="34" charset="0"/>
                <a:ea typeface="Verdana" panose="020B0604030504040204" pitchFamily="34" charset="0"/>
                <a:cs typeface="Verdana" panose="020B0604030504040204" pitchFamily="34" charset="0"/>
              </a:rPr>
              <a:t> techniques - SEO)</a:t>
            </a:r>
          </a:p>
          <a:p>
            <a:pPr marL="685800" lvl="1" indent="-228600">
              <a:buFont typeface="Arial" panose="020B0604020202020204" pitchFamily="34" charset="0"/>
              <a:buChar char="•"/>
            </a:pPr>
            <a:r>
              <a:rPr lang="en-US" sz="1000" baseline="0" dirty="0" smtClean="0">
                <a:latin typeface="Verdana" panose="020B0604030504040204" pitchFamily="34" charset="0"/>
                <a:ea typeface="Verdana" panose="020B0604030504040204" pitchFamily="34" charset="0"/>
                <a:cs typeface="Verdana" panose="020B0604030504040204" pitchFamily="34" charset="0"/>
              </a:rPr>
              <a:t>You can focus your online efforts e.g. by defining precisely defined audiences for Facebook ads </a:t>
            </a:r>
            <a:endParaRPr lang="en-US"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61</a:t>
            </a:fld>
            <a:endParaRPr lang="nl-NL"/>
          </a:p>
        </p:txBody>
      </p:sp>
    </p:spTree>
    <p:extLst>
      <p:ext uri="{BB962C8B-B14F-4D97-AF65-F5344CB8AC3E}">
        <p14:creationId xmlns:p14="http://schemas.microsoft.com/office/powerpoint/2010/main" val="3811209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dirty="0" smtClean="0">
                <a:latin typeface="+mn-lt"/>
              </a:rPr>
              <a:t>Make It Easy</a:t>
            </a:r>
          </a:p>
          <a:p>
            <a:pPr marL="171450" indent="-171450">
              <a:buFont typeface="Arial" panose="020B0604020202020204" pitchFamily="34" charset="0"/>
              <a:buChar char="•"/>
            </a:pPr>
            <a:r>
              <a:rPr lang="en-US" sz="1000" dirty="0" smtClean="0">
                <a:latin typeface="+mn-lt"/>
              </a:rPr>
              <a:t>Default to the easy option </a:t>
            </a:r>
          </a:p>
          <a:p>
            <a:pPr marL="171450" indent="-171450">
              <a:buFont typeface="Arial" panose="020B0604020202020204" pitchFamily="34" charset="0"/>
              <a:buChar char="•"/>
            </a:pPr>
            <a:r>
              <a:rPr lang="en-US" sz="1000" dirty="0" smtClean="0">
                <a:latin typeface="+mn-lt"/>
              </a:rPr>
              <a:t>Easy call to action – only ask 1 thing</a:t>
            </a:r>
          </a:p>
          <a:p>
            <a:pPr marL="0" lvl="0" indent="0">
              <a:buFont typeface="Arial" panose="020B0604020202020204" pitchFamily="34" charset="0"/>
              <a:buNone/>
            </a:pPr>
            <a:endParaRPr lang="en-US" sz="1000" b="1" dirty="0" smtClean="0">
              <a:latin typeface="+mn-lt"/>
            </a:endParaRPr>
          </a:p>
          <a:p>
            <a:pPr marL="0" lvl="0" indent="0">
              <a:buFont typeface="Arial" panose="020B0604020202020204" pitchFamily="34" charset="0"/>
              <a:buNone/>
            </a:pPr>
            <a:r>
              <a:rPr lang="en-US" sz="1000" b="1" dirty="0" smtClean="0">
                <a:latin typeface="+mn-lt"/>
              </a:rPr>
              <a:t>Make it Social</a:t>
            </a:r>
          </a:p>
          <a:p>
            <a:pPr marL="171450" lvl="0" indent="-171450">
              <a:buFont typeface="Arial" panose="020B0604020202020204" pitchFamily="34" charset="0"/>
              <a:buChar char="•"/>
            </a:pPr>
            <a:r>
              <a:rPr lang="en-US" sz="1000" dirty="0" smtClean="0">
                <a:latin typeface="+mn-lt"/>
              </a:rPr>
              <a:t>Show that it’s what everyone else is doing </a:t>
            </a:r>
          </a:p>
          <a:p>
            <a:pPr marL="171450" lvl="0" indent="-171450">
              <a:buFont typeface="Arial" panose="020B0604020202020204" pitchFamily="34" charset="0"/>
              <a:buChar char="•"/>
            </a:pPr>
            <a:r>
              <a:rPr lang="en-US" sz="1000" dirty="0" smtClean="0">
                <a:latin typeface="+mn-lt"/>
              </a:rPr>
              <a:t>Use </a:t>
            </a:r>
            <a:r>
              <a:rPr lang="en-US" sz="1000" dirty="0" smtClean="0">
                <a:latin typeface="+mn-lt"/>
              </a:rPr>
              <a:t>the power </a:t>
            </a:r>
            <a:r>
              <a:rPr lang="en-US" sz="1000" dirty="0" smtClean="0">
                <a:latin typeface="+mn-lt"/>
              </a:rPr>
              <a:t>of networks - collective action, and mutual support</a:t>
            </a:r>
          </a:p>
          <a:p>
            <a:pPr marL="171450" lvl="0" indent="-171450">
              <a:buFont typeface="Arial" panose="020B0604020202020204" pitchFamily="34" charset="0"/>
              <a:buChar char="•"/>
            </a:pPr>
            <a:r>
              <a:rPr lang="en-US" sz="1000" dirty="0" smtClean="0">
                <a:latin typeface="+mn-lt"/>
              </a:rPr>
              <a:t>Get people to make a public commitment </a:t>
            </a:r>
          </a:p>
          <a:p>
            <a:pPr marL="0" lvl="0" indent="0">
              <a:buFont typeface="Arial" panose="020B0604020202020204" pitchFamily="34" charset="0"/>
              <a:buNone/>
            </a:pPr>
            <a:endParaRPr lang="en-US" sz="1000" b="1" dirty="0" smtClean="0">
              <a:latin typeface="+mn-lt"/>
            </a:endParaRPr>
          </a:p>
          <a:p>
            <a:pPr marL="0" lvl="0" indent="0">
              <a:buFont typeface="Arial" panose="020B0604020202020204" pitchFamily="34" charset="0"/>
              <a:buNone/>
            </a:pPr>
            <a:r>
              <a:rPr lang="en-US" sz="1000" b="1" dirty="0" smtClean="0">
                <a:latin typeface="+mn-lt"/>
              </a:rPr>
              <a:t>Make it Cool</a:t>
            </a:r>
          </a:p>
          <a:p>
            <a:pPr marL="171450" lvl="0" indent="-171450">
              <a:buFont typeface="Arial" panose="020B0604020202020204" pitchFamily="34" charset="0"/>
              <a:buChar char="•"/>
            </a:pPr>
            <a:r>
              <a:rPr lang="en-US" sz="1000" dirty="0" smtClean="0">
                <a:latin typeface="+mn-lt"/>
              </a:rPr>
              <a:t>Fame (aspiration)</a:t>
            </a:r>
          </a:p>
          <a:p>
            <a:pPr marL="171450" lvl="0" indent="-171450">
              <a:buFont typeface="Arial" panose="020B0604020202020204" pitchFamily="34" charset="0"/>
              <a:buChar char="•"/>
            </a:pPr>
            <a:r>
              <a:rPr lang="en-US" sz="1000" dirty="0" smtClean="0">
                <a:latin typeface="+mn-lt"/>
              </a:rPr>
              <a:t>Scarcity</a:t>
            </a:r>
          </a:p>
          <a:p>
            <a:pPr marL="171450" lvl="0" indent="-171450">
              <a:buFont typeface="Arial" panose="020B0604020202020204" pitchFamily="34" charset="0"/>
              <a:buChar char="•"/>
            </a:pPr>
            <a:r>
              <a:rPr lang="en-US" sz="1000" dirty="0" smtClean="0">
                <a:latin typeface="+mn-lt"/>
              </a:rPr>
              <a:t>Rewards</a:t>
            </a:r>
          </a:p>
          <a:p>
            <a:pPr marL="171450" lvl="0" indent="-171450">
              <a:buFont typeface="Arial" panose="020B0604020202020204" pitchFamily="34" charset="0"/>
              <a:buChar char="•"/>
            </a:pPr>
            <a:r>
              <a:rPr lang="en-US" sz="1000" dirty="0" smtClean="0">
                <a:latin typeface="+mn-lt"/>
              </a:rPr>
              <a:t>Risk / Reward balance</a:t>
            </a:r>
          </a:p>
          <a:p>
            <a:pPr marL="171450" lvl="0" indent="-171450">
              <a:buFont typeface="Arial" panose="020B0604020202020204" pitchFamily="34" charset="0"/>
              <a:buChar char="•"/>
            </a:pPr>
            <a:r>
              <a:rPr lang="en-US" sz="1000" dirty="0" smtClean="0">
                <a:latin typeface="+mn-lt"/>
              </a:rPr>
              <a:t>Branded or not?</a:t>
            </a:r>
          </a:p>
          <a:p>
            <a:pPr marL="0" lvl="0" indent="0">
              <a:buFont typeface="Arial" panose="020B0604020202020204" pitchFamily="34" charset="0"/>
              <a:buNone/>
            </a:pPr>
            <a:endParaRPr lang="en-US" sz="1000" b="1" dirty="0" smtClean="0">
              <a:latin typeface="+mn-lt"/>
            </a:endParaRPr>
          </a:p>
          <a:p>
            <a:pPr marL="0" lvl="0" indent="0">
              <a:buFont typeface="Arial" panose="020B0604020202020204" pitchFamily="34" charset="0"/>
              <a:buNone/>
            </a:pPr>
            <a:r>
              <a:rPr lang="en-US" sz="1000" b="1" dirty="0" smtClean="0">
                <a:latin typeface="+mn-lt"/>
              </a:rPr>
              <a:t>Make it </a:t>
            </a:r>
            <a:r>
              <a:rPr lang="en-US" sz="1000" b="1" dirty="0" smtClean="0">
                <a:latin typeface="+mn-lt"/>
              </a:rPr>
              <a:t>Time-Sensitive</a:t>
            </a:r>
            <a:endParaRPr lang="en-US" sz="1000" b="1" dirty="0" smtClean="0">
              <a:latin typeface="+mn-lt"/>
            </a:endParaRPr>
          </a:p>
          <a:p>
            <a:pPr marL="171450" lvl="0" indent="-171450">
              <a:buFont typeface="Arial" panose="020B0604020202020204" pitchFamily="34" charset="0"/>
              <a:buChar char="•"/>
            </a:pPr>
            <a:r>
              <a:rPr lang="en-US" sz="1000" dirty="0" smtClean="0">
                <a:latin typeface="+mn-lt"/>
              </a:rPr>
              <a:t>Timely interventions </a:t>
            </a:r>
          </a:p>
          <a:p>
            <a:pPr marL="171450" lvl="0" indent="-171450">
              <a:buFont typeface="Arial" panose="020B0604020202020204" pitchFamily="34" charset="0"/>
              <a:buChar char="•"/>
            </a:pPr>
            <a:r>
              <a:rPr lang="en-US" sz="1000" dirty="0" smtClean="0">
                <a:latin typeface="+mn-lt"/>
              </a:rPr>
              <a:t>Cost vs benefit</a:t>
            </a:r>
          </a:p>
          <a:p>
            <a:pPr marL="171450" lvl="0" indent="-171450">
              <a:buFont typeface="Arial" panose="020B0604020202020204" pitchFamily="34" charset="0"/>
              <a:buChar char="•"/>
            </a:pPr>
            <a:r>
              <a:rPr lang="en-US" sz="1000" dirty="0" smtClean="0">
                <a:latin typeface="+mn-lt"/>
              </a:rPr>
              <a:t>Prompt</a:t>
            </a:r>
          </a:p>
          <a:p>
            <a:pPr marL="0" indent="0">
              <a:buFont typeface="Arial" panose="020B0604020202020204" pitchFamily="34" charset="0"/>
              <a:buNone/>
            </a:pPr>
            <a:endParaRPr lang="en-US" sz="1000" dirty="0" smtClean="0">
              <a:latin typeface="+mn-lt"/>
            </a:endParaRPr>
          </a:p>
          <a:p>
            <a:pPr marL="0" indent="0">
              <a:buFont typeface="Arial" panose="020B0604020202020204" pitchFamily="34" charset="0"/>
              <a:buNone/>
            </a:pPr>
            <a:r>
              <a:rPr lang="en-US" sz="1000" dirty="0" smtClean="0">
                <a:latin typeface="+mn-lt"/>
              </a:rPr>
              <a:t>Source: Alicia Kearns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62</a:t>
            </a:fld>
            <a:endParaRPr lang="nl-NL"/>
          </a:p>
        </p:txBody>
      </p:sp>
    </p:spTree>
    <p:extLst>
      <p:ext uri="{BB962C8B-B14F-4D97-AF65-F5344CB8AC3E}">
        <p14:creationId xmlns:p14="http://schemas.microsoft.com/office/powerpoint/2010/main" val="27879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u="sng" dirty="0" smtClean="0">
                <a:solidFill>
                  <a:srgbClr val="FF0000"/>
                </a:solidFill>
              </a:rPr>
              <a:t>10’</a:t>
            </a:r>
          </a:p>
          <a:p>
            <a:r>
              <a:rPr lang="en-US" sz="1000" u="sng" dirty="0" smtClean="0">
                <a:solidFill>
                  <a:srgbClr val="FF0000"/>
                </a:solidFill>
              </a:rPr>
              <a:t>Introduction</a:t>
            </a:r>
            <a:r>
              <a:rPr lang="en-US" sz="1000" u="sng" baseline="0" dirty="0" smtClean="0">
                <a:solidFill>
                  <a:srgbClr val="FF0000"/>
                </a:solidFill>
              </a:rPr>
              <a:t> to participants to the whole groups</a:t>
            </a:r>
          </a:p>
          <a:p>
            <a:r>
              <a:rPr lang="en-US" sz="1000" u="sng" baseline="0" dirty="0" smtClean="0">
                <a:solidFill>
                  <a:srgbClr val="FF0000"/>
                </a:solidFill>
              </a:rPr>
              <a:t>List all wishes, needs, demands and ideas, experience, expectations on </a:t>
            </a:r>
            <a:r>
              <a:rPr lang="en-US" sz="1000" u="sng" baseline="0" dirty="0" err="1" smtClean="0">
                <a:solidFill>
                  <a:srgbClr val="FF0000"/>
                </a:solidFill>
              </a:rPr>
              <a:t>flipover</a:t>
            </a:r>
            <a:r>
              <a:rPr lang="en-US" sz="1000" u="sng" baseline="0" dirty="0" smtClean="0">
                <a:solidFill>
                  <a:srgbClr val="FF0000"/>
                </a:solidFill>
              </a:rPr>
              <a:t> or whiteboard </a:t>
            </a:r>
            <a:endParaRPr lang="nl-NL" sz="1000" u="sng" dirty="0">
              <a:solidFill>
                <a:srgbClr val="FF0000"/>
              </a:solidFill>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a:t>
            </a:fld>
            <a:endParaRPr lang="nl-NL"/>
          </a:p>
        </p:txBody>
      </p:sp>
    </p:spTree>
    <p:extLst>
      <p:ext uri="{BB962C8B-B14F-4D97-AF65-F5344CB8AC3E}">
        <p14:creationId xmlns:p14="http://schemas.microsoft.com/office/powerpoint/2010/main" val="40171592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63</a:t>
            </a:fld>
            <a:endParaRPr lang="nl-NL"/>
          </a:p>
        </p:txBody>
      </p:sp>
    </p:spTree>
    <p:extLst>
      <p:ext uri="{BB962C8B-B14F-4D97-AF65-F5344CB8AC3E}">
        <p14:creationId xmlns:p14="http://schemas.microsoft.com/office/powerpoint/2010/main" val="2916006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0" u="sng" dirty="0" smtClean="0"/>
              <a:t>Start every</a:t>
            </a:r>
            <a:r>
              <a:rPr lang="en-US" sz="1000" b="0" u="sng" baseline="0" dirty="0" smtClean="0"/>
              <a:t> slide </a:t>
            </a:r>
            <a:r>
              <a:rPr lang="en-US" sz="1000" b="0" u="sng" baseline="0" dirty="0" smtClean="0"/>
              <a:t>by asking </a:t>
            </a:r>
            <a:r>
              <a:rPr lang="en-US" sz="1000" b="0" u="sng" baseline="0" dirty="0" smtClean="0"/>
              <a:t>participants whether they use these platforms, and how</a:t>
            </a:r>
            <a:endParaRPr lang="en-US" sz="1000" b="0" u="sng" dirty="0" smtClean="0"/>
          </a:p>
          <a:p>
            <a:endParaRPr lang="en-US" sz="1000" b="1" u="sng" dirty="0" smtClean="0"/>
          </a:p>
          <a:p>
            <a:r>
              <a:rPr lang="en-US" sz="1000" b="1" u="sng" dirty="0" smtClean="0"/>
              <a:t>Explanation</a:t>
            </a:r>
          </a:p>
          <a:p>
            <a:r>
              <a:rPr lang="en-US" sz="1000" dirty="0" smtClean="0"/>
              <a:t>The CSEP training </a:t>
            </a:r>
            <a:r>
              <a:rPr lang="en-US" sz="1000" dirty="0" err="1" smtClean="0"/>
              <a:t>programme</a:t>
            </a:r>
            <a:r>
              <a:rPr lang="en-US" sz="1000" dirty="0" smtClean="0"/>
              <a:t> has been developed in close collaboration with TW, FB and YT.</a:t>
            </a:r>
          </a:p>
          <a:p>
            <a:r>
              <a:rPr lang="en-US" sz="1000" dirty="0" smtClean="0"/>
              <a:t>These</a:t>
            </a:r>
            <a:r>
              <a:rPr lang="en-US" sz="1000" baseline="0" dirty="0" smtClean="0"/>
              <a:t> </a:t>
            </a:r>
            <a:r>
              <a:rPr lang="en-US" sz="1000" baseline="0" dirty="0" smtClean="0"/>
              <a:t>are the </a:t>
            </a:r>
            <a:r>
              <a:rPr lang="en-US" sz="1000" baseline="0" dirty="0" smtClean="0"/>
              <a:t>biggest social media platforms at global scale.</a:t>
            </a:r>
          </a:p>
          <a:p>
            <a:r>
              <a:rPr lang="en-US" sz="1000" baseline="0" dirty="0" smtClean="0"/>
              <a:t>Often, it is smart to choose one of these as your </a:t>
            </a:r>
            <a:r>
              <a:rPr lang="en-US" sz="1000" baseline="0" dirty="0" smtClean="0"/>
              <a:t>home-platform</a:t>
            </a:r>
            <a:r>
              <a:rPr lang="en-US" sz="1000" baseline="0" dirty="0" smtClean="0"/>
              <a:t>. That is, the place where you start building your online community and/or online campaign.</a:t>
            </a:r>
          </a:p>
          <a:p>
            <a:endParaRPr lang="en-US" sz="1000" baseline="0" dirty="0" smtClean="0"/>
          </a:p>
          <a:p>
            <a:r>
              <a:rPr lang="en-US" sz="1000" baseline="0" dirty="0" smtClean="0"/>
              <a:t>Each platform has several advantages as well as </a:t>
            </a:r>
            <a:r>
              <a:rPr lang="en-US" sz="1000" baseline="0" dirty="0" smtClean="0"/>
              <a:t>drawbacks </a:t>
            </a:r>
            <a:r>
              <a:rPr lang="en-US" sz="1000" baseline="0" dirty="0" smtClean="0"/>
              <a:t>regarding online communication with selected target groups. </a:t>
            </a:r>
          </a:p>
          <a:p>
            <a:r>
              <a:rPr lang="en-US" sz="1000" baseline="0" dirty="0" smtClean="0"/>
              <a:t>And it is easy to improve your performance on each platform when you know about some basic </a:t>
            </a:r>
            <a:r>
              <a:rPr lang="en-US" sz="1000" baseline="0" dirty="0" smtClean="0"/>
              <a:t>Dos </a:t>
            </a:r>
            <a:r>
              <a:rPr lang="en-US" sz="1000" baseline="0" dirty="0" smtClean="0"/>
              <a:t>and Don’ts. </a:t>
            </a:r>
            <a:r>
              <a:rPr lang="en-US" sz="1000" u="sng" baseline="0" dirty="0" smtClean="0"/>
              <a:t>In the next 2 hours, we will share with you many tips &amp; tricks and introduce basic techniques, tools and tutorials that can help you in the development and execution of your Campaign.</a:t>
            </a:r>
            <a:endParaRPr lang="nl-NL"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64</a:t>
            </a:fld>
            <a:endParaRPr lang="nl-NL"/>
          </a:p>
        </p:txBody>
      </p:sp>
    </p:spTree>
    <p:extLst>
      <p:ext uri="{BB962C8B-B14F-4D97-AF65-F5344CB8AC3E}">
        <p14:creationId xmlns:p14="http://schemas.microsoft.com/office/powerpoint/2010/main" val="11891666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dirty="0" smtClean="0"/>
              <a:t>Question to participants:</a:t>
            </a:r>
            <a:r>
              <a:rPr lang="en-US" sz="1000" b="1" baseline="0" dirty="0" smtClean="0"/>
              <a:t> to how many </a:t>
            </a:r>
            <a:r>
              <a:rPr lang="en-US" sz="1000" b="1" baseline="0" dirty="0" err="1" smtClean="0"/>
              <a:t>youtube</a:t>
            </a:r>
            <a:r>
              <a:rPr lang="en-US" sz="1000" b="1" baseline="0" dirty="0" smtClean="0"/>
              <a:t> channels are you subscribed? What kind of movies do you watch most?</a:t>
            </a:r>
          </a:p>
          <a:p>
            <a:endParaRPr lang="en-US" sz="1000" dirty="0" smtClean="0"/>
          </a:p>
          <a:p>
            <a:r>
              <a:rPr lang="en-US" sz="1000" dirty="0" smtClean="0"/>
              <a:t>YouTube is the 2</a:t>
            </a:r>
            <a:r>
              <a:rPr lang="en-US" sz="1000" baseline="30000" dirty="0" smtClean="0"/>
              <a:t>nd</a:t>
            </a:r>
            <a:r>
              <a:rPr lang="en-US" sz="1000" dirty="0" smtClean="0"/>
              <a:t> biggest social media platform in the world. So this is where many people go when they</a:t>
            </a:r>
            <a:r>
              <a:rPr lang="en-US" sz="1000" baseline="0" dirty="0" smtClean="0"/>
              <a:t> start searching for extremist content.</a:t>
            </a:r>
          </a:p>
          <a:p>
            <a:endParaRPr lang="en-US" sz="1000" dirty="0" smtClean="0"/>
          </a:p>
          <a:p>
            <a:r>
              <a:rPr lang="en-US" sz="1000" dirty="0" smtClean="0"/>
              <a:t>If you </a:t>
            </a:r>
            <a:r>
              <a:rPr lang="en-US" sz="1000" dirty="0" smtClean="0"/>
              <a:t>are an educational institute: how </a:t>
            </a:r>
            <a:r>
              <a:rPr lang="en-US" sz="1000" dirty="0" smtClean="0"/>
              <a:t>do you find </a:t>
            </a:r>
            <a:r>
              <a:rPr lang="en-US" sz="1000" dirty="0" smtClean="0"/>
              <a:t>a balance between being funny and educational, serious? Main part of YouTube content is educational. E.g. series “Animate” – How to help every child </a:t>
            </a:r>
            <a:r>
              <a:rPr lang="en-US" sz="1000" dirty="0" smtClean="0"/>
              <a:t>fulfill </a:t>
            </a:r>
            <a:r>
              <a:rPr lang="en-US" sz="1000" dirty="0" smtClean="0"/>
              <a:t>their potential?</a:t>
            </a:r>
          </a:p>
          <a:p>
            <a:endParaRPr lang="en-US" sz="1000" baseline="0" dirty="0" smtClean="0"/>
          </a:p>
          <a:p>
            <a:r>
              <a:rPr lang="en-US" sz="1000" baseline="0" dirty="0" smtClean="0"/>
              <a:t>When you are working on a strategy that aims at communicating with these groups at risk, it might be useful to be present </a:t>
            </a:r>
            <a:r>
              <a:rPr lang="en-US" sz="1000" baseline="0" dirty="0" smtClean="0"/>
              <a:t>on the </a:t>
            </a:r>
            <a:r>
              <a:rPr lang="en-US" sz="1000" baseline="0" dirty="0" smtClean="0"/>
              <a:t>YouTube platform too.</a:t>
            </a:r>
          </a:p>
          <a:p>
            <a:r>
              <a:rPr lang="en-US" sz="1000" baseline="0" dirty="0" smtClean="0"/>
              <a:t>With well developed content, you might succeed in entering the </a:t>
            </a:r>
            <a:r>
              <a:rPr lang="en-US" sz="1000" b="1" u="sng" baseline="0" dirty="0" smtClean="0"/>
              <a:t>Echo Chamber</a:t>
            </a:r>
            <a:r>
              <a:rPr lang="en-US" sz="1000" baseline="0" dirty="0" smtClean="0"/>
              <a:t> of people who belong to your target audience.</a:t>
            </a:r>
          </a:p>
          <a:p>
            <a:endParaRPr lang="en-US" sz="1000" baseline="0" dirty="0" smtClean="0"/>
          </a:p>
          <a:p>
            <a:r>
              <a:rPr lang="en-US" sz="1000" baseline="0" dirty="0" smtClean="0"/>
              <a:t>It is NOT difficult to make a YouTube movie. Everyone can do it with his or her </a:t>
            </a:r>
            <a:r>
              <a:rPr lang="en-US" sz="1000" baseline="0" dirty="0" smtClean="0"/>
              <a:t>smartphone </a:t>
            </a:r>
            <a:r>
              <a:rPr lang="en-US" sz="1000" baseline="0" dirty="0" smtClean="0"/>
              <a:t>or tablet. </a:t>
            </a:r>
          </a:p>
          <a:p>
            <a:r>
              <a:rPr lang="en-US" sz="1000" baseline="0" dirty="0" smtClean="0"/>
              <a:t>There are various apps available for recording, editing and styling your productions.</a:t>
            </a:r>
          </a:p>
          <a:p>
            <a:r>
              <a:rPr lang="en-US" sz="1000" baseline="0" dirty="0" smtClean="0"/>
              <a:t>Most things can be done just on your mobile device.</a:t>
            </a:r>
          </a:p>
          <a:p>
            <a:endParaRPr lang="en-US" sz="1000" baseline="0" dirty="0" smtClean="0"/>
          </a:p>
          <a:p>
            <a:r>
              <a:rPr lang="en-US" sz="1000" baseline="0" dirty="0" smtClean="0"/>
              <a:t>Simplicity and a certain degree of a amateurism in the production will even enhance the credibility of your movie.</a:t>
            </a:r>
          </a:p>
          <a:p>
            <a:r>
              <a:rPr lang="en-US" sz="1000" baseline="0" dirty="0" smtClean="0"/>
              <a:t>It is not a problem that viewers see that you are not a professional </a:t>
            </a:r>
            <a:r>
              <a:rPr lang="en-US" sz="1000" baseline="0" dirty="0" smtClean="0"/>
              <a:t>film-maker</a:t>
            </a:r>
            <a:r>
              <a:rPr lang="en-US" sz="1000" baseline="0" dirty="0" smtClean="0"/>
              <a:t>; it is an advantage.</a:t>
            </a:r>
          </a:p>
          <a:p>
            <a:r>
              <a:rPr lang="en-US" sz="1000" baseline="0" dirty="0" smtClean="0"/>
              <a:t>It stresses the authenticity of your message, and makes it much more personal. </a:t>
            </a:r>
          </a:p>
          <a:p>
            <a:r>
              <a:rPr lang="en-US" sz="1000" baseline="0" dirty="0" smtClean="0"/>
              <a:t>Being “personal” is key to success on YouTube. You are entering a conversation with people who are interested in you and who expect you to show interest in them – by showing yourself.</a:t>
            </a:r>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65</a:t>
            </a:fld>
            <a:endParaRPr lang="nl-NL"/>
          </a:p>
        </p:txBody>
      </p:sp>
    </p:spTree>
    <p:extLst>
      <p:ext uri="{BB962C8B-B14F-4D97-AF65-F5344CB8AC3E}">
        <p14:creationId xmlns:p14="http://schemas.microsoft.com/office/powerpoint/2010/main" val="17471735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dirty="0" smtClean="0"/>
              <a:t>We just learned that the format of YouTube is very easy to handle.</a:t>
            </a:r>
          </a:p>
          <a:p>
            <a:endParaRPr lang="en-US" sz="1000" dirty="0" smtClean="0"/>
          </a:p>
          <a:p>
            <a:r>
              <a:rPr lang="en-US" sz="1000" dirty="0" smtClean="0"/>
              <a:t>How to build a content</a:t>
            </a:r>
            <a:r>
              <a:rPr lang="en-US" sz="1000" baseline="0" dirty="0" smtClean="0"/>
              <a:t> strategy on </a:t>
            </a:r>
            <a:r>
              <a:rPr lang="en-US" sz="1000" dirty="0" smtClean="0"/>
              <a:t>YouTube</a:t>
            </a:r>
            <a:r>
              <a:rPr lang="en-US" sz="1000" baseline="0" dirty="0" smtClean="0"/>
              <a:t>?</a:t>
            </a:r>
          </a:p>
          <a:p>
            <a:endParaRPr lang="en-US" sz="1000" baseline="0" dirty="0" smtClean="0"/>
          </a:p>
          <a:p>
            <a:r>
              <a:rPr lang="en-US" sz="1000" dirty="0" smtClean="0"/>
              <a:t>YouTube </a:t>
            </a:r>
            <a:r>
              <a:rPr lang="en-US" sz="1000" baseline="0" dirty="0" smtClean="0"/>
              <a:t>developed 10 fundamentals that might help you to make productions that </a:t>
            </a:r>
            <a:r>
              <a:rPr lang="en-US" sz="1000" baseline="0" dirty="0" smtClean="0"/>
              <a:t>live </a:t>
            </a:r>
            <a:r>
              <a:rPr lang="en-US" sz="1000" baseline="0" dirty="0" smtClean="0"/>
              <a:t>up to the desired outcome.</a:t>
            </a:r>
          </a:p>
          <a:p>
            <a:endParaRPr lang="en-US" sz="1000" dirty="0" smtClean="0"/>
          </a:p>
          <a:p>
            <a:r>
              <a:rPr lang="en-US" sz="1000" dirty="0" smtClean="0"/>
              <a:t>Source: Bit.ly/10fundamentals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66</a:t>
            </a:fld>
            <a:endParaRPr lang="nl-NL"/>
          </a:p>
        </p:txBody>
      </p:sp>
    </p:spTree>
    <p:extLst>
      <p:ext uri="{BB962C8B-B14F-4D97-AF65-F5344CB8AC3E}">
        <p14:creationId xmlns:p14="http://schemas.microsoft.com/office/powerpoint/2010/main" val="1015417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67</a:t>
            </a:fld>
            <a:endParaRPr lang="nl-NL"/>
          </a:p>
        </p:txBody>
      </p:sp>
    </p:spTree>
    <p:extLst>
      <p:ext uri="{BB962C8B-B14F-4D97-AF65-F5344CB8AC3E}">
        <p14:creationId xmlns:p14="http://schemas.microsoft.com/office/powerpoint/2010/main" val="9757758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b="1" u="sng" dirty="0" smtClean="0"/>
              <a:t>Conversation</a:t>
            </a:r>
            <a:endParaRPr lang="en-US" sz="1000" b="1" u="sng" dirty="0" smtClean="0"/>
          </a:p>
          <a:p>
            <a:pPr marL="171450" indent="-171450">
              <a:buFont typeface="Arial" panose="020B0604020202020204" pitchFamily="34" charset="0"/>
              <a:buChar char="•"/>
            </a:pPr>
            <a:r>
              <a:rPr lang="en-US" sz="1000" dirty="0" smtClean="0"/>
              <a:t>Speak directly to your audience</a:t>
            </a:r>
          </a:p>
          <a:p>
            <a:pPr marL="171450" indent="-171450">
              <a:buFont typeface="Arial" panose="020B0604020202020204" pitchFamily="34" charset="0"/>
              <a:buChar char="•"/>
            </a:pPr>
            <a:r>
              <a:rPr lang="en-US" sz="1000" dirty="0" smtClean="0"/>
              <a:t>Be approachable, genuine, authentic, not preachy</a:t>
            </a:r>
          </a:p>
          <a:p>
            <a:pPr marL="0" indent="0">
              <a:buFont typeface="Arial" panose="020B0604020202020204" pitchFamily="34" charset="0"/>
              <a:buNone/>
            </a:pPr>
            <a:endParaRPr lang="en-US" sz="1000" b="1" u="sng" dirty="0" smtClean="0"/>
          </a:p>
          <a:p>
            <a:pPr marL="0" indent="0">
              <a:buFont typeface="Arial" panose="020B0604020202020204" pitchFamily="34" charset="0"/>
              <a:buNone/>
            </a:pPr>
            <a:r>
              <a:rPr lang="en-US" sz="1000" b="1" u="sng" dirty="0" smtClean="0"/>
              <a:t>Consistency </a:t>
            </a:r>
          </a:p>
          <a:p>
            <a:pPr marL="171450" indent="-171450">
              <a:buFont typeface="Arial" panose="020B0604020202020204" pitchFamily="34" charset="0"/>
              <a:buChar char="•"/>
            </a:pPr>
            <a:r>
              <a:rPr lang="en-US" sz="1000" dirty="0" smtClean="0"/>
              <a:t>Are there </a:t>
            </a:r>
            <a:r>
              <a:rPr lang="en-US" sz="1000" dirty="0" smtClean="0"/>
              <a:t>strong </a:t>
            </a:r>
            <a:r>
              <a:rPr lang="en-US" sz="1000" dirty="0" smtClean="0"/>
              <a:t>recurring elements to your ideas?</a:t>
            </a:r>
          </a:p>
          <a:p>
            <a:pPr marL="628650" lvl="1" indent="-171450">
              <a:buFont typeface="Arial" panose="020B0604020202020204" pitchFamily="34" charset="0"/>
              <a:buChar char="•"/>
            </a:pPr>
            <a:r>
              <a:rPr lang="en-US" sz="1000" dirty="0" smtClean="0"/>
              <a:t>Schedule &gt; very hard </a:t>
            </a:r>
            <a:r>
              <a:rPr lang="en-US" sz="1000" dirty="0" smtClean="0"/>
              <a:t>e.g. </a:t>
            </a:r>
            <a:r>
              <a:rPr lang="en-US" sz="1000" dirty="0" err="1" smtClean="0"/>
              <a:t>tv</a:t>
            </a:r>
            <a:r>
              <a:rPr lang="en-US" sz="1000" dirty="0" smtClean="0"/>
              <a:t> </a:t>
            </a:r>
            <a:r>
              <a:rPr lang="en-US" sz="1000" dirty="0" err="1" smtClean="0"/>
              <a:t>programmes</a:t>
            </a:r>
            <a:r>
              <a:rPr lang="en-US" sz="1000" dirty="0" smtClean="0"/>
              <a:t> &gt; Don’t, better try:</a:t>
            </a:r>
          </a:p>
          <a:p>
            <a:pPr marL="628650" lvl="1" indent="-171450">
              <a:buFont typeface="Arial" panose="020B0604020202020204" pitchFamily="34" charset="0"/>
              <a:buChar char="•"/>
            </a:pPr>
            <a:r>
              <a:rPr lang="en-US" sz="1000" dirty="0" smtClean="0"/>
              <a:t>Personality &gt; </a:t>
            </a:r>
            <a:r>
              <a:rPr lang="en-US" sz="1000" dirty="0" err="1" smtClean="0"/>
              <a:t>franchesca</a:t>
            </a:r>
            <a:r>
              <a:rPr lang="en-US" sz="1000" dirty="0" smtClean="0"/>
              <a:t> </a:t>
            </a:r>
            <a:r>
              <a:rPr lang="en-US" sz="1000" dirty="0" err="1" smtClean="0"/>
              <a:t>ramsey</a:t>
            </a:r>
            <a:endParaRPr lang="en-US" sz="1000" dirty="0" smtClean="0"/>
          </a:p>
          <a:p>
            <a:pPr marL="628650" lvl="1" indent="-171450">
              <a:buFont typeface="Arial" panose="020B0604020202020204" pitchFamily="34" charset="0"/>
              <a:buChar char="•"/>
            </a:pPr>
            <a:r>
              <a:rPr lang="en-US" sz="1000" dirty="0" smtClean="0"/>
              <a:t>Format &gt; </a:t>
            </a:r>
            <a:r>
              <a:rPr lang="en-US" sz="1000" dirty="0" err="1" smtClean="0"/>
              <a:t>tedex</a:t>
            </a:r>
            <a:r>
              <a:rPr lang="en-US" sz="1000" dirty="0" smtClean="0"/>
              <a:t>: the 10 commandments, chicken</a:t>
            </a:r>
          </a:p>
          <a:p>
            <a:pPr marL="628650" lvl="1" indent="-171450">
              <a:buFont typeface="Arial" panose="020B0604020202020204" pitchFamily="34" charset="0"/>
              <a:buChar char="•"/>
            </a:pPr>
            <a:r>
              <a:rPr lang="en-US" sz="1000" dirty="0" smtClean="0"/>
              <a:t>Voice &gt; perspective or point of view: always a red </a:t>
            </a:r>
            <a:r>
              <a:rPr lang="en-US" sz="1000" dirty="0" smtClean="0"/>
              <a:t>t-shirt</a:t>
            </a:r>
            <a:r>
              <a:rPr lang="en-US" sz="1000" dirty="0" smtClean="0"/>
              <a:t>	</a:t>
            </a:r>
          </a:p>
          <a:p>
            <a:pPr marL="628650" lvl="1" indent="-171450">
              <a:buFont typeface="Arial" panose="020B0604020202020204" pitchFamily="34" charset="0"/>
              <a:buChar char="•"/>
            </a:pPr>
            <a:r>
              <a:rPr lang="en-US" sz="1000" dirty="0" smtClean="0"/>
              <a:t>e.g. </a:t>
            </a:r>
            <a:r>
              <a:rPr lang="en-US" sz="1000" dirty="0" err="1" smtClean="0"/>
              <a:t>Blacknerdcomedy</a:t>
            </a:r>
            <a:endParaRPr lang="en-US" sz="1000" dirty="0" smtClean="0"/>
          </a:p>
          <a:p>
            <a:pPr marL="0" indent="0">
              <a:buFont typeface="Arial" panose="020B0604020202020204" pitchFamily="34" charset="0"/>
              <a:buNone/>
            </a:pPr>
            <a:endParaRPr lang="en-US" sz="1000" b="1" u="sng" dirty="0" smtClean="0"/>
          </a:p>
          <a:p>
            <a:pPr marL="0" indent="0">
              <a:buFont typeface="Arial" panose="020B0604020202020204" pitchFamily="34" charset="0"/>
              <a:buNone/>
            </a:pPr>
            <a:r>
              <a:rPr lang="en-US" sz="1000" b="1" u="sng" dirty="0" smtClean="0"/>
              <a:t>Sustainability</a:t>
            </a:r>
          </a:p>
          <a:p>
            <a:pPr marL="171450" indent="-171450">
              <a:buFont typeface="Arial" panose="020B0604020202020204" pitchFamily="34" charset="0"/>
              <a:buChar char="•"/>
            </a:pPr>
            <a:r>
              <a:rPr lang="en-US" sz="1000" dirty="0" smtClean="0"/>
              <a:t>If the audience loves it, can you make more?</a:t>
            </a:r>
          </a:p>
          <a:p>
            <a:pPr marL="171450" indent="-171450">
              <a:buFont typeface="Arial" panose="020B0604020202020204" pitchFamily="34" charset="0"/>
              <a:buChar char="•"/>
            </a:pPr>
            <a:r>
              <a:rPr lang="en-US" sz="1000" dirty="0" smtClean="0"/>
              <a:t>The fine bros: if we </a:t>
            </a:r>
            <a:r>
              <a:rPr lang="en-US" sz="1000" dirty="0" smtClean="0"/>
              <a:t>can’t </a:t>
            </a:r>
            <a:r>
              <a:rPr lang="en-US" sz="1000" dirty="0" smtClean="0"/>
              <a:t>do three </a:t>
            </a:r>
            <a:r>
              <a:rPr lang="en-US" sz="1000" dirty="0" smtClean="0"/>
              <a:t>videos </a:t>
            </a:r>
            <a:r>
              <a:rPr lang="en-US" sz="1000" dirty="0" smtClean="0"/>
              <a:t>a day</a:t>
            </a:r>
            <a:r>
              <a:rPr lang="en-US" sz="1000" dirty="0" smtClean="0"/>
              <a:t>, we’ll </a:t>
            </a:r>
            <a:r>
              <a:rPr lang="en-US" sz="1000" dirty="0" smtClean="0"/>
              <a:t>skip the idea</a:t>
            </a:r>
          </a:p>
          <a:p>
            <a:pPr marL="171450" indent="-171450">
              <a:buFont typeface="Arial" panose="020B0604020202020204" pitchFamily="34" charset="0"/>
              <a:buChar char="•"/>
            </a:pPr>
            <a:r>
              <a:rPr lang="en-US" sz="1000" dirty="0" smtClean="0"/>
              <a:t>Project invisible people </a:t>
            </a:r>
            <a:r>
              <a:rPr lang="en-US" sz="1000" dirty="0" smtClean="0"/>
              <a:t>about </a:t>
            </a:r>
            <a:r>
              <a:rPr lang="en-US" sz="1000" dirty="0" smtClean="0"/>
              <a:t>homeless people</a:t>
            </a:r>
          </a:p>
          <a:p>
            <a:pPr marL="0" indent="0">
              <a:buFont typeface="Arial" panose="020B0604020202020204" pitchFamily="34" charset="0"/>
              <a:buNone/>
            </a:pPr>
            <a:endParaRPr lang="en-US" sz="1000" b="1" u="sng" dirty="0" smtClean="0"/>
          </a:p>
          <a:p>
            <a:pPr marL="0" indent="0">
              <a:buFont typeface="Arial" panose="020B0604020202020204" pitchFamily="34" charset="0"/>
              <a:buNone/>
            </a:pPr>
            <a:r>
              <a:rPr lang="en-US" sz="1000" b="1" u="sng" dirty="0" smtClean="0"/>
              <a:t>Discoverability</a:t>
            </a:r>
          </a:p>
          <a:p>
            <a:pPr marL="171450" indent="-171450">
              <a:buFont typeface="Arial" panose="020B0604020202020204" pitchFamily="34" charset="0"/>
              <a:buChar char="•"/>
            </a:pPr>
            <a:r>
              <a:rPr lang="en-US" sz="1000" dirty="0" smtClean="0"/>
              <a:t>Will your videos be found through </a:t>
            </a:r>
            <a:r>
              <a:rPr lang="en-US" sz="1000" dirty="0" smtClean="0"/>
              <a:t>a search</a:t>
            </a:r>
            <a:r>
              <a:rPr lang="en-US" sz="1000" dirty="0" smtClean="0"/>
              <a:t>?</a:t>
            </a:r>
          </a:p>
          <a:p>
            <a:pPr marL="171450" indent="-171450">
              <a:buFont typeface="Arial" panose="020B0604020202020204" pitchFamily="34" charset="0"/>
              <a:buChar char="•"/>
            </a:pPr>
            <a:r>
              <a:rPr lang="en-US" sz="1000" dirty="0" smtClean="0"/>
              <a:t>Think of titles and description</a:t>
            </a:r>
          </a:p>
          <a:p>
            <a:pPr marL="171450" indent="-171450">
              <a:buFont typeface="Arial" panose="020B0604020202020204" pitchFamily="34" charset="0"/>
              <a:buChar char="•"/>
            </a:pPr>
            <a:r>
              <a:rPr lang="en-US" sz="1000" dirty="0" smtClean="0"/>
              <a:t>Trending &lt;&gt; evergreen</a:t>
            </a:r>
          </a:p>
          <a:p>
            <a:pPr marL="171450" indent="-171450">
              <a:buFont typeface="Arial" panose="020B0604020202020204" pitchFamily="34" charset="0"/>
              <a:buChar char="•"/>
            </a:pPr>
            <a:r>
              <a:rPr lang="en-US" sz="1000" dirty="0" smtClean="0"/>
              <a:t>First three words </a:t>
            </a:r>
            <a:r>
              <a:rPr lang="en-US" sz="1000" dirty="0" smtClean="0"/>
              <a:t>need </a:t>
            </a:r>
            <a:r>
              <a:rPr lang="en-US" sz="1000" dirty="0" smtClean="0"/>
              <a:t>to match trends &gt; google.com/trends/explore</a:t>
            </a:r>
          </a:p>
          <a:p>
            <a:pPr marL="171450" indent="-171450">
              <a:buFont typeface="Arial" panose="020B0604020202020204" pitchFamily="34" charset="0"/>
              <a:buChar char="•"/>
            </a:pPr>
            <a:r>
              <a:rPr lang="en-US" sz="1000" dirty="0" smtClean="0"/>
              <a:t>E.g. Telfaz11 no woman no drive</a:t>
            </a:r>
          </a:p>
          <a:p>
            <a:pPr marL="0" indent="0">
              <a:buFont typeface="Arial" panose="020B0604020202020204" pitchFamily="34" charset="0"/>
              <a:buNone/>
            </a:pPr>
            <a:endParaRPr lang="en-US" sz="1200" b="1" i="0" u="sng"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i="0" u="sng" kern="1200" dirty="0" smtClean="0">
                <a:solidFill>
                  <a:schemeClr val="tx1"/>
                </a:solidFill>
                <a:effectLst/>
                <a:latin typeface="+mn-lt"/>
                <a:ea typeface="+mn-ea"/>
                <a:cs typeface="+mn-cs"/>
              </a:rPr>
              <a:t>Collaboration</a:t>
            </a:r>
          </a:p>
          <a:p>
            <a:pPr marL="171450" indent="-171450">
              <a:buFont typeface="Arial" panose="020B0604020202020204" pitchFamily="34" charset="0"/>
              <a:buChar char="•"/>
            </a:pPr>
            <a:r>
              <a:rPr lang="en-US" sz="1200" i="0" kern="1200" dirty="0" smtClean="0">
                <a:solidFill>
                  <a:schemeClr val="tx1"/>
                </a:solidFill>
                <a:effectLst/>
                <a:latin typeface="+mn-lt"/>
                <a:ea typeface="+mn-ea"/>
                <a:cs typeface="+mn-cs"/>
              </a:rPr>
              <a:t>Build a “guest chair” into your show.</a:t>
            </a:r>
          </a:p>
          <a:p>
            <a:pPr marL="171450" indent="-171450">
              <a:buFont typeface="Arial" panose="020B0604020202020204" pitchFamily="34" charset="0"/>
              <a:buChar char="•"/>
            </a:pPr>
            <a:r>
              <a:rPr lang="en-US" sz="1200" i="0" kern="1200" dirty="0" smtClean="0">
                <a:solidFill>
                  <a:schemeClr val="tx1"/>
                </a:solidFill>
                <a:effectLst/>
                <a:latin typeface="+mn-lt"/>
                <a:ea typeface="+mn-ea"/>
                <a:cs typeface="+mn-cs"/>
              </a:rPr>
              <a:t>Design the show in a way that makes it</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easy and logical to have guest stars.</a:t>
            </a:r>
          </a:p>
          <a:p>
            <a:pPr marL="171450" indent="-171450">
              <a:buFont typeface="Arial" panose="020B0604020202020204" pitchFamily="34" charset="0"/>
              <a:buChar char="•"/>
            </a:pPr>
            <a:r>
              <a:rPr lang="en-US" sz="1200" i="0" kern="1200" dirty="0" smtClean="0">
                <a:solidFill>
                  <a:schemeClr val="tx1"/>
                </a:solidFill>
                <a:effectLst/>
                <a:latin typeface="+mn-lt"/>
                <a:ea typeface="+mn-ea"/>
                <a:cs typeface="+mn-cs"/>
              </a:rPr>
              <a:t>Reach out to partners that fit. Find</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creators in your genre or niche with</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similar subscriber numbers.</a:t>
            </a:r>
            <a:br>
              <a:rPr lang="en-US" sz="1200" i="0" kern="1200" dirty="0" smtClean="0">
                <a:solidFill>
                  <a:schemeClr val="tx1"/>
                </a:solidFill>
                <a:effectLst/>
                <a:latin typeface="+mn-lt"/>
                <a:ea typeface="+mn-ea"/>
                <a:cs typeface="+mn-cs"/>
              </a:rPr>
            </a:br>
            <a:endParaRPr lang="en-US"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68</a:t>
            </a:fld>
            <a:endParaRPr lang="nl-NL"/>
          </a:p>
        </p:txBody>
      </p:sp>
    </p:spTree>
    <p:extLst>
      <p:ext uri="{BB962C8B-B14F-4D97-AF65-F5344CB8AC3E}">
        <p14:creationId xmlns:p14="http://schemas.microsoft.com/office/powerpoint/2010/main" val="20959428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smtClean="0"/>
              <a:t>https://www.youtube.com/watch?feature=player_embedded&amp;v=YpKAtk5C0lM</a:t>
            </a:r>
          </a:p>
          <a:p>
            <a:endParaRPr lang="en-US" sz="1000" dirty="0" smtClean="0"/>
          </a:p>
          <a:p>
            <a:r>
              <a:rPr lang="nl-NL" sz="1000" dirty="0" smtClean="0"/>
              <a:t>https://www.youtube.com/nonprofits</a:t>
            </a:r>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69</a:t>
            </a:fld>
            <a:endParaRPr lang="nl-NL"/>
          </a:p>
        </p:txBody>
      </p:sp>
    </p:spTree>
    <p:extLst>
      <p:ext uri="{BB962C8B-B14F-4D97-AF65-F5344CB8AC3E}">
        <p14:creationId xmlns:p14="http://schemas.microsoft.com/office/powerpoint/2010/main" val="312870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sng" dirty="0" smtClean="0"/>
              <a:t>Question to the participants:</a:t>
            </a:r>
            <a:r>
              <a:rPr lang="en-US" sz="1000" b="1" u="sng" baseline="0" dirty="0" smtClean="0"/>
              <a:t> how many Friends do you have on Facebook? How many posts do you post daily? And how many Likes do you give daily to posts </a:t>
            </a:r>
            <a:r>
              <a:rPr lang="en-US" sz="1000" b="1" u="sng" baseline="0" dirty="0" smtClean="0"/>
              <a:t>by your </a:t>
            </a:r>
            <a:r>
              <a:rPr lang="en-US" sz="1000" b="1" u="sng" baseline="0" dirty="0" smtClean="0"/>
              <a:t>friends?</a:t>
            </a:r>
            <a:endParaRPr lang="en-US" sz="1000" b="1" u="sng" dirty="0" smtClean="0"/>
          </a:p>
          <a:p>
            <a:endParaRPr lang="en-US" sz="1000" u="sng" dirty="0" smtClean="0"/>
          </a:p>
          <a:p>
            <a:r>
              <a:rPr lang="en-US" sz="1000" u="sng" dirty="0" smtClean="0"/>
              <a:t>Explains the size and importance of Facebook on </a:t>
            </a:r>
            <a:r>
              <a:rPr lang="en-US" sz="1000" u="sng" dirty="0" smtClean="0"/>
              <a:t>a global </a:t>
            </a:r>
            <a:r>
              <a:rPr lang="en-US" sz="1000" u="sng" dirty="0" smtClean="0"/>
              <a:t>scale.</a:t>
            </a:r>
          </a:p>
          <a:p>
            <a:endParaRPr lang="en-US" sz="1000" u="sng" dirty="0" smtClean="0"/>
          </a:p>
          <a:p>
            <a:r>
              <a:rPr lang="en-US" sz="1000" u="sng" dirty="0" smtClean="0"/>
              <a:t>Inspires</a:t>
            </a:r>
            <a:r>
              <a:rPr lang="en-US" sz="1000" u="sng" baseline="0" dirty="0" smtClean="0"/>
              <a:t> to approach the internet as a platform for inter-action and communication </a:t>
            </a:r>
            <a:r>
              <a:rPr lang="en-US" sz="1000" u="sng" baseline="0" dirty="0" smtClean="0"/>
              <a:t>instead </a:t>
            </a:r>
            <a:r>
              <a:rPr lang="en-US" sz="1000" u="sng" baseline="0" dirty="0" smtClean="0"/>
              <a:t>of sending information</a:t>
            </a:r>
          </a:p>
          <a:p>
            <a:endParaRPr lang="en-US" sz="1000" u="sng" baseline="0" dirty="0" smtClean="0"/>
          </a:p>
          <a:p>
            <a:r>
              <a:rPr lang="en-US" sz="1000" u="sng" baseline="0" dirty="0" smtClean="0"/>
              <a:t>Fail harder</a:t>
            </a:r>
            <a:endParaRPr lang="en-US" sz="1000" u="sng"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70</a:t>
            </a:fld>
            <a:endParaRPr lang="nl-NL"/>
          </a:p>
        </p:txBody>
      </p:sp>
    </p:spTree>
    <p:extLst>
      <p:ext uri="{BB962C8B-B14F-4D97-AF65-F5344CB8AC3E}">
        <p14:creationId xmlns:p14="http://schemas.microsoft.com/office/powerpoint/2010/main" val="9811573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none" dirty="0" smtClean="0"/>
              <a:t>More tips:</a:t>
            </a:r>
          </a:p>
          <a:p>
            <a:pPr marL="171450" indent="-171450">
              <a:buFont typeface="Arial" panose="020B0604020202020204" pitchFamily="34" charset="0"/>
              <a:buChar char="•"/>
            </a:pPr>
            <a:r>
              <a:rPr lang="en-US" sz="1000" dirty="0" smtClean="0"/>
              <a:t>Less is more</a:t>
            </a:r>
          </a:p>
          <a:p>
            <a:pPr marL="171450" indent="-171450">
              <a:buFont typeface="Arial" panose="020B0604020202020204" pitchFamily="34" charset="0"/>
              <a:buChar char="•"/>
            </a:pPr>
            <a:r>
              <a:rPr lang="en-US" sz="1000" dirty="0" smtClean="0"/>
              <a:t>Fewer counter speech posts </a:t>
            </a:r>
            <a:r>
              <a:rPr lang="en-US" sz="1000" dirty="0" smtClean="0"/>
              <a:t>have higher </a:t>
            </a:r>
            <a:r>
              <a:rPr lang="en-US" sz="1000" dirty="0" smtClean="0"/>
              <a:t>effects</a:t>
            </a:r>
          </a:p>
          <a:p>
            <a:pPr marL="171450" indent="-171450">
              <a:buFont typeface="Arial" panose="020B0604020202020204" pitchFamily="34" charset="0"/>
              <a:buChar char="•"/>
            </a:pPr>
            <a:r>
              <a:rPr lang="en-US" sz="1000" baseline="0" dirty="0" smtClean="0"/>
              <a:t>More specific posts are better received – no more than </a:t>
            </a:r>
            <a:r>
              <a:rPr lang="en-US" sz="1000" baseline="0" dirty="0" smtClean="0"/>
              <a:t>1-3 </a:t>
            </a:r>
            <a:r>
              <a:rPr lang="en-US" sz="1000" baseline="0" dirty="0" smtClean="0"/>
              <a:t>messages / day</a:t>
            </a:r>
          </a:p>
          <a:p>
            <a:pPr marL="171450" indent="-171450">
              <a:buFont typeface="Arial" panose="020B0604020202020204" pitchFamily="34" charset="0"/>
              <a:buChar char="•"/>
            </a:pPr>
            <a:endParaRPr lang="en-US" sz="1000" baseline="0" dirty="0" smtClean="0"/>
          </a:p>
          <a:p>
            <a:pPr marL="171450" indent="-171450">
              <a:buFont typeface="Arial" panose="020B0604020202020204" pitchFamily="34" charset="0"/>
              <a:buChar char="•"/>
            </a:pPr>
            <a:r>
              <a:rPr lang="en-US" sz="1000" dirty="0" smtClean="0"/>
              <a:t>Timely</a:t>
            </a:r>
            <a:r>
              <a:rPr lang="en-US" sz="1000" baseline="0" dirty="0" smtClean="0"/>
              <a:t> = adapting your message, post, visuals to actual events, </a:t>
            </a:r>
            <a:r>
              <a:rPr lang="en-US" sz="1000" baseline="0" dirty="0" smtClean="0"/>
              <a:t>occurrences</a:t>
            </a:r>
            <a:r>
              <a:rPr lang="en-US" sz="1000" baseline="0" dirty="0" smtClean="0"/>
              <a:t>, activities in your community, surroundings, the regular media</a:t>
            </a:r>
          </a:p>
          <a:p>
            <a:pPr marL="0" indent="0">
              <a:buFont typeface="Arial" panose="020B0604020202020204" pitchFamily="34" charset="0"/>
              <a:buNone/>
            </a:pPr>
            <a:endParaRPr lang="en-US" sz="1000" baseline="0" dirty="0" smtClean="0"/>
          </a:p>
          <a:p>
            <a:pPr marL="171450" indent="-171450">
              <a:buFont typeface="Arial" panose="020B0604020202020204" pitchFamily="34" charset="0"/>
              <a:buChar char="•"/>
            </a:pPr>
            <a:r>
              <a:rPr lang="en-US" sz="1000" baseline="0" dirty="0" smtClean="0"/>
              <a:t>Divide organic audience from paid audience (see Facebook Ads)</a:t>
            </a:r>
          </a:p>
          <a:p>
            <a:pPr marL="171450" indent="-171450">
              <a:buFont typeface="Arial" panose="020B0604020202020204" pitchFamily="34" charset="0"/>
              <a:buChar char="•"/>
            </a:pPr>
            <a:endParaRPr lang="en-US" sz="100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none" baseline="0" dirty="0" smtClean="0"/>
              <a:t>Link Facebook to Instagram</a:t>
            </a:r>
            <a:endParaRPr lang="nl-NL" sz="1000" b="0" u="none"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71</a:t>
            </a:fld>
            <a:endParaRPr lang="nl-NL"/>
          </a:p>
        </p:txBody>
      </p:sp>
    </p:spTree>
    <p:extLst>
      <p:ext uri="{BB962C8B-B14F-4D97-AF65-F5344CB8AC3E}">
        <p14:creationId xmlns:p14="http://schemas.microsoft.com/office/powerpoint/2010/main" val="8796693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US" sz="1000" b="1" baseline="0" dirty="0" smtClean="0"/>
              <a:t>Divide organic audience from paid audience &gt; Facebook has several tools that </a:t>
            </a:r>
            <a:r>
              <a:rPr lang="en-US" sz="1000" b="1" dirty="0" smtClean="0"/>
              <a:t>can help you reach </a:t>
            </a:r>
            <a:r>
              <a:rPr lang="en-US" sz="1000" b="1" u="sng" dirty="0" smtClean="0"/>
              <a:t>new</a:t>
            </a:r>
            <a:r>
              <a:rPr lang="en-US" sz="1000" b="1" dirty="0" smtClean="0"/>
              <a:t> people </a:t>
            </a:r>
          </a:p>
          <a:p>
            <a:endParaRPr lang="en-US" sz="1000" b="1" u="sng" kern="1200" dirty="0" smtClean="0">
              <a:solidFill>
                <a:schemeClr val="tx1"/>
              </a:solidFill>
              <a:effectLst/>
              <a:latin typeface="+mn-lt"/>
              <a:ea typeface="+mn-ea"/>
              <a:cs typeface="+mn-cs"/>
            </a:endParaRPr>
          </a:p>
          <a:p>
            <a:r>
              <a:rPr lang="en-US" sz="1000" b="0" u="none" kern="1200" dirty="0" smtClean="0">
                <a:solidFill>
                  <a:schemeClr val="tx1"/>
                </a:solidFill>
                <a:effectLst/>
                <a:latin typeface="+mn-lt"/>
                <a:ea typeface="+mn-ea"/>
                <a:cs typeface="+mn-cs"/>
              </a:rPr>
              <a:t>1. Facebook</a:t>
            </a:r>
            <a:r>
              <a:rPr lang="en-US" sz="1000" b="0" u="none" kern="1200" baseline="0" dirty="0" smtClean="0">
                <a:solidFill>
                  <a:schemeClr val="tx1"/>
                </a:solidFill>
                <a:effectLst/>
                <a:latin typeface="+mn-lt"/>
                <a:ea typeface="+mn-ea"/>
                <a:cs typeface="+mn-cs"/>
              </a:rPr>
              <a:t> </a:t>
            </a:r>
            <a:r>
              <a:rPr lang="en-US" sz="1000" b="0" u="none" kern="1200" dirty="0" smtClean="0">
                <a:solidFill>
                  <a:schemeClr val="tx1"/>
                </a:solidFill>
                <a:effectLst/>
                <a:latin typeface="+mn-lt"/>
                <a:ea typeface="+mn-ea"/>
                <a:cs typeface="+mn-cs"/>
              </a:rPr>
              <a:t>Ads for non-profits: </a:t>
            </a:r>
            <a:r>
              <a:rPr lang="nl-NL" sz="1000" b="0" u="none" dirty="0" smtClean="0"/>
              <a:t>https://nonprofits.fb.com/topic/ads/</a:t>
            </a:r>
          </a:p>
          <a:p>
            <a:r>
              <a:rPr lang="en-US" sz="1000" b="0" u="none" kern="1200" dirty="0" smtClean="0">
                <a:solidFill>
                  <a:schemeClr val="tx1"/>
                </a:solidFill>
                <a:effectLst/>
                <a:latin typeface="+mn-lt"/>
                <a:ea typeface="+mn-ea"/>
                <a:cs typeface="+mn-cs"/>
              </a:rPr>
              <a:t>2. The Facebook SMB page shows various tools </a:t>
            </a:r>
            <a:r>
              <a:rPr lang="en-US" sz="1000" b="0" u="none" kern="1200" dirty="0" smtClean="0">
                <a:solidFill>
                  <a:schemeClr val="tx1"/>
                </a:solidFill>
                <a:effectLst/>
                <a:latin typeface="+mn-lt"/>
                <a:ea typeface="+mn-ea"/>
                <a:cs typeface="+mn-cs"/>
              </a:rPr>
              <a:t>that can be used to help</a:t>
            </a:r>
            <a:r>
              <a:rPr lang="en-US" sz="1000" b="0" u="none" kern="1200" baseline="0" dirty="0" smtClean="0">
                <a:solidFill>
                  <a:schemeClr val="tx1"/>
                </a:solidFill>
                <a:effectLst/>
                <a:latin typeface="+mn-lt"/>
                <a:ea typeface="+mn-ea"/>
                <a:cs typeface="+mn-cs"/>
              </a:rPr>
              <a:t> you </a:t>
            </a:r>
            <a:r>
              <a:rPr lang="en-US" sz="1000" b="0" u="none" kern="1200" dirty="0" smtClean="0">
                <a:solidFill>
                  <a:schemeClr val="tx1"/>
                </a:solidFill>
                <a:effectLst/>
                <a:latin typeface="+mn-lt"/>
                <a:ea typeface="+mn-ea"/>
                <a:cs typeface="+mn-cs"/>
              </a:rPr>
              <a:t>help </a:t>
            </a:r>
            <a:r>
              <a:rPr lang="en-US" sz="1000" b="0" u="none" kern="1200" dirty="0" smtClean="0">
                <a:solidFill>
                  <a:schemeClr val="tx1"/>
                </a:solidFill>
                <a:effectLst/>
                <a:latin typeface="+mn-lt"/>
                <a:ea typeface="+mn-ea"/>
                <a:cs typeface="+mn-cs"/>
              </a:rPr>
              <a:t>your cause:</a:t>
            </a:r>
            <a:r>
              <a:rPr lang="en-US" sz="1000" b="0" u="none" kern="1200" baseline="0" dirty="0" smtClean="0">
                <a:solidFill>
                  <a:schemeClr val="tx1"/>
                </a:solidFill>
                <a:effectLst/>
                <a:latin typeface="+mn-lt"/>
                <a:ea typeface="+mn-ea"/>
                <a:cs typeface="+mn-cs"/>
              </a:rPr>
              <a:t> </a:t>
            </a:r>
            <a:r>
              <a:rPr lang="en-US" sz="1000" u="sng" kern="1200" dirty="0" smtClean="0">
                <a:solidFill>
                  <a:schemeClr val="tx1"/>
                </a:solidFill>
                <a:effectLst/>
                <a:latin typeface="+mn-lt"/>
                <a:ea typeface="+mn-ea"/>
                <a:cs typeface="+mn-cs"/>
                <a:hlinkClick r:id="rId3"/>
              </a:rPr>
              <a:t>https://www.facebook.com/blueprint?attachment_canonical_url=https%3A%2F%2Fwww.facebook.com%2Fblueprint</a:t>
            </a:r>
            <a:endParaRPr lang="nl-NL"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nl-NL" sz="1000" kern="1200" dirty="0" smtClean="0">
              <a:solidFill>
                <a:schemeClr val="tx1"/>
              </a:solidFill>
              <a:effectLst/>
              <a:latin typeface="+mn-lt"/>
              <a:ea typeface="+mn-ea"/>
              <a:cs typeface="+mn-cs"/>
            </a:endParaRPr>
          </a:p>
          <a:p>
            <a:r>
              <a:rPr lang="en-US" sz="1000" b="1" dirty="0" smtClean="0"/>
              <a:t>Arguments in</a:t>
            </a:r>
            <a:r>
              <a:rPr lang="en-US" sz="1000" b="1" baseline="0" dirty="0" smtClean="0"/>
              <a:t> </a:t>
            </a:r>
            <a:r>
              <a:rPr lang="en-US" sz="1000" b="1" baseline="0" dirty="0" err="1" smtClean="0"/>
              <a:t>favour</a:t>
            </a:r>
            <a:r>
              <a:rPr lang="en-US" sz="1000" b="1" baseline="0" dirty="0" smtClean="0"/>
              <a:t> of paid ads</a:t>
            </a:r>
          </a:p>
          <a:p>
            <a:pPr marL="171450" lvl="0" indent="-171450">
              <a:buFont typeface="Arial" panose="020B0604020202020204" pitchFamily="34" charset="0"/>
              <a:buChar char="•"/>
            </a:pPr>
            <a:r>
              <a:rPr lang="nl-NL" sz="1000" kern="1200" dirty="0" err="1" smtClean="0">
                <a:solidFill>
                  <a:schemeClr val="tx1"/>
                </a:solidFill>
                <a:effectLst/>
                <a:latin typeface="+mn-lt"/>
                <a:ea typeface="+mn-ea"/>
                <a:cs typeface="+mn-cs"/>
              </a:rPr>
              <a:t>Find</a:t>
            </a:r>
            <a:r>
              <a:rPr lang="nl-NL" sz="1000" kern="1200" dirty="0" smtClean="0">
                <a:solidFill>
                  <a:schemeClr val="tx1"/>
                </a:solidFill>
                <a:effectLst/>
                <a:latin typeface="+mn-lt"/>
                <a:ea typeface="+mn-ea"/>
                <a:cs typeface="+mn-cs"/>
              </a:rPr>
              <a:t> new supporters </a:t>
            </a:r>
            <a:r>
              <a:rPr lang="nl-NL" sz="1000" kern="1200" dirty="0" err="1" smtClean="0">
                <a:solidFill>
                  <a:schemeClr val="tx1"/>
                </a:solidFill>
                <a:effectLst/>
                <a:latin typeface="+mn-lt"/>
                <a:ea typeface="+mn-ea"/>
                <a:cs typeface="+mn-cs"/>
              </a:rPr>
              <a:t>by</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reaching</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outside</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your</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existing</a:t>
            </a:r>
            <a:r>
              <a:rPr lang="nl-NL" sz="1000" kern="1200" dirty="0" smtClean="0">
                <a:solidFill>
                  <a:schemeClr val="tx1"/>
                </a:solidFill>
                <a:effectLst/>
                <a:latin typeface="+mn-lt"/>
                <a:ea typeface="+mn-ea"/>
                <a:cs typeface="+mn-cs"/>
              </a:rPr>
              <a:t> community</a:t>
            </a:r>
          </a:p>
          <a:p>
            <a:pPr marL="171450" lvl="0" indent="-171450">
              <a:buFont typeface="Arial" panose="020B0604020202020204" pitchFamily="34" charset="0"/>
              <a:buChar char="•"/>
            </a:pPr>
            <a:r>
              <a:rPr lang="nl-NL" sz="1000" kern="1200" dirty="0" smtClean="0">
                <a:solidFill>
                  <a:schemeClr val="tx1"/>
                </a:solidFill>
                <a:effectLst/>
                <a:latin typeface="+mn-lt"/>
                <a:ea typeface="+mn-ea"/>
                <a:cs typeface="+mn-cs"/>
              </a:rPr>
              <a:t>Reach out </a:t>
            </a:r>
            <a:r>
              <a:rPr lang="nl-NL" sz="1000" kern="1200" dirty="0" err="1" smtClean="0">
                <a:solidFill>
                  <a:schemeClr val="tx1"/>
                </a:solidFill>
                <a:effectLst/>
                <a:latin typeface="+mn-lt"/>
                <a:ea typeface="+mn-ea"/>
                <a:cs typeface="+mn-cs"/>
              </a:rPr>
              <a:t>to</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people</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who</a:t>
            </a:r>
            <a:r>
              <a:rPr lang="nl-NL" sz="1000" kern="1200" dirty="0" smtClean="0">
                <a:solidFill>
                  <a:schemeClr val="tx1"/>
                </a:solidFill>
                <a:effectLst/>
                <a:latin typeface="+mn-lt"/>
                <a:ea typeface="+mn-ea"/>
                <a:cs typeface="+mn-cs"/>
              </a:rPr>
              <a:t> are </a:t>
            </a:r>
            <a:r>
              <a:rPr lang="nl-NL" sz="1000" kern="1200" dirty="0" err="1" smtClean="0">
                <a:solidFill>
                  <a:schemeClr val="tx1"/>
                </a:solidFill>
                <a:effectLst/>
                <a:latin typeface="+mn-lt"/>
                <a:ea typeface="+mn-ea"/>
                <a:cs typeface="+mn-cs"/>
              </a:rPr>
              <a:t>similar</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to</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your</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existing</a:t>
            </a:r>
            <a:r>
              <a:rPr lang="nl-NL" sz="1000" kern="1200" dirty="0" smtClean="0">
                <a:solidFill>
                  <a:schemeClr val="tx1"/>
                </a:solidFill>
                <a:effectLst/>
                <a:latin typeface="+mn-lt"/>
                <a:ea typeface="+mn-ea"/>
                <a:cs typeface="+mn-cs"/>
              </a:rPr>
              <a:t> supporters</a:t>
            </a:r>
          </a:p>
          <a:p>
            <a:pPr marL="171450" lvl="0" indent="-171450">
              <a:buFont typeface="Arial" panose="020B0604020202020204" pitchFamily="34" charset="0"/>
              <a:buChar char="•"/>
            </a:pPr>
            <a:r>
              <a:rPr lang="nl-NL" sz="1000" kern="1200" dirty="0" smtClean="0">
                <a:solidFill>
                  <a:schemeClr val="tx1"/>
                </a:solidFill>
                <a:effectLst/>
                <a:latin typeface="+mn-lt"/>
                <a:ea typeface="+mn-ea"/>
                <a:cs typeface="+mn-cs"/>
              </a:rPr>
              <a:t>Make </a:t>
            </a:r>
            <a:r>
              <a:rPr lang="nl-NL" sz="1000" kern="1200" dirty="0" err="1" smtClean="0">
                <a:solidFill>
                  <a:schemeClr val="tx1"/>
                </a:solidFill>
                <a:effectLst/>
                <a:latin typeface="+mn-lt"/>
                <a:ea typeface="+mn-ea"/>
                <a:cs typeface="+mn-cs"/>
              </a:rPr>
              <a:t>sure</a:t>
            </a:r>
            <a:r>
              <a:rPr lang="nl-NL" sz="1000" kern="1200" dirty="0" smtClean="0">
                <a:solidFill>
                  <a:schemeClr val="tx1"/>
                </a:solidFill>
                <a:effectLst/>
                <a:latin typeface="+mn-lt"/>
                <a:ea typeface="+mn-ea"/>
                <a:cs typeface="+mn-cs"/>
              </a:rPr>
              <a:t> more of </a:t>
            </a:r>
            <a:r>
              <a:rPr lang="nl-NL" sz="1000" kern="1200" dirty="0" err="1" smtClean="0">
                <a:solidFill>
                  <a:schemeClr val="tx1"/>
                </a:solidFill>
                <a:effectLst/>
                <a:latin typeface="+mn-lt"/>
                <a:ea typeface="+mn-ea"/>
                <a:cs typeface="+mn-cs"/>
              </a:rPr>
              <a:t>your</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audience</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sees</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an</a:t>
            </a:r>
            <a:r>
              <a:rPr lang="nl-NL" sz="1000" kern="1200" dirty="0" smtClean="0">
                <a:solidFill>
                  <a:schemeClr val="tx1"/>
                </a:solidFill>
                <a:effectLst/>
                <a:latin typeface="+mn-lt"/>
                <a:ea typeface="+mn-ea"/>
                <a:cs typeface="+mn-cs"/>
              </a:rPr>
              <a:t> important post</a:t>
            </a:r>
          </a:p>
          <a:p>
            <a:pPr marL="171450" lvl="0" indent="-171450">
              <a:buFont typeface="Arial" panose="020B0604020202020204" pitchFamily="34" charset="0"/>
              <a:buChar char="•"/>
            </a:pPr>
            <a:r>
              <a:rPr lang="nl-NL" sz="1000" kern="1200" dirty="0" err="1" smtClean="0">
                <a:solidFill>
                  <a:schemeClr val="tx1"/>
                </a:solidFill>
                <a:effectLst/>
                <a:latin typeface="+mn-lt"/>
                <a:ea typeface="+mn-ea"/>
                <a:cs typeface="+mn-cs"/>
              </a:rPr>
              <a:t>Send</a:t>
            </a:r>
            <a:r>
              <a:rPr lang="nl-NL" sz="1000" kern="1200" dirty="0" smtClean="0">
                <a:solidFill>
                  <a:schemeClr val="tx1"/>
                </a:solidFill>
                <a:effectLst/>
                <a:latin typeface="+mn-lt"/>
                <a:ea typeface="+mn-ea"/>
                <a:cs typeface="+mn-cs"/>
              </a:rPr>
              <a:t> calls </a:t>
            </a:r>
            <a:r>
              <a:rPr lang="nl-NL" sz="1000" kern="1200" dirty="0" err="1" smtClean="0">
                <a:solidFill>
                  <a:schemeClr val="tx1"/>
                </a:solidFill>
                <a:effectLst/>
                <a:latin typeface="+mn-lt"/>
                <a:ea typeface="+mn-ea"/>
                <a:cs typeface="+mn-cs"/>
              </a:rPr>
              <a:t>to</a:t>
            </a:r>
            <a:r>
              <a:rPr lang="nl-NL" sz="1000" kern="1200" dirty="0" smtClean="0">
                <a:solidFill>
                  <a:schemeClr val="tx1"/>
                </a:solidFill>
                <a:effectLst/>
                <a:latin typeface="+mn-lt"/>
                <a:ea typeface="+mn-ea"/>
                <a:cs typeface="+mn-cs"/>
              </a:rPr>
              <a:t> action </a:t>
            </a:r>
            <a:r>
              <a:rPr lang="nl-NL" sz="1000" kern="1200" dirty="0" err="1" smtClean="0">
                <a:solidFill>
                  <a:schemeClr val="tx1"/>
                </a:solidFill>
                <a:effectLst/>
                <a:latin typeface="+mn-lt"/>
                <a:ea typeface="+mn-ea"/>
                <a:cs typeface="+mn-cs"/>
              </a:rPr>
              <a:t>to</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people</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with</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particular</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demographics</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interests</a:t>
            </a:r>
            <a:r>
              <a:rPr lang="nl-NL" sz="1000" kern="1200" dirty="0" smtClean="0">
                <a:solidFill>
                  <a:schemeClr val="tx1"/>
                </a:solidFill>
                <a:effectLst/>
                <a:latin typeface="+mn-lt"/>
                <a:ea typeface="+mn-ea"/>
                <a:cs typeface="+mn-cs"/>
              </a:rPr>
              <a:t> or </a:t>
            </a:r>
            <a:r>
              <a:rPr lang="nl-NL" sz="1000" kern="1200" dirty="0" err="1" smtClean="0">
                <a:solidFill>
                  <a:schemeClr val="tx1"/>
                </a:solidFill>
                <a:effectLst/>
                <a:latin typeface="+mn-lt"/>
                <a:ea typeface="+mn-ea"/>
                <a:cs typeface="+mn-cs"/>
              </a:rPr>
              <a:t>behaviors</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000" kern="1200" dirty="0" smtClean="0">
                <a:solidFill>
                  <a:schemeClr val="tx1"/>
                </a:solidFill>
                <a:effectLst/>
                <a:latin typeface="+mn-lt"/>
                <a:ea typeface="+mn-ea"/>
                <a:cs typeface="+mn-cs"/>
              </a:rPr>
              <a:t>Drive specific </a:t>
            </a:r>
            <a:r>
              <a:rPr lang="nl-NL" sz="1000" kern="1200" dirty="0" smtClean="0">
                <a:solidFill>
                  <a:schemeClr val="tx1"/>
                </a:solidFill>
                <a:effectLst/>
                <a:latin typeface="+mn-lt"/>
                <a:ea typeface="+mn-ea"/>
                <a:cs typeface="+mn-cs"/>
              </a:rPr>
              <a:t>behaviours</a:t>
            </a:r>
            <a:r>
              <a:rPr lang="nl-NL" sz="1000" kern="1200" dirty="0" smtClean="0">
                <a:solidFill>
                  <a:schemeClr val="tx1"/>
                </a:solidFill>
                <a:effectLst/>
                <a:latin typeface="+mn-lt"/>
                <a:ea typeface="+mn-ea"/>
                <a:cs typeface="+mn-cs"/>
              </a:rPr>
              <a:t>, like visiting your website or signing up for your email list</a:t>
            </a:r>
            <a:endParaRPr lang="nl-NL" sz="1000" dirty="0" smtClean="0"/>
          </a:p>
          <a:p>
            <a:pPr marL="171450" indent="-171450">
              <a:buFont typeface="Arial" panose="020B0604020202020204" pitchFamily="34" charset="0"/>
              <a:buChar char="•"/>
            </a:pPr>
            <a:endParaRPr lang="en-US" sz="1000" dirty="0" smtClean="0"/>
          </a:p>
          <a:p>
            <a:r>
              <a:rPr lang="en-US" sz="1000" kern="1200" dirty="0" smtClean="0">
                <a:solidFill>
                  <a:schemeClr val="tx1"/>
                </a:solidFill>
                <a:effectLst/>
                <a:latin typeface="+mn-lt"/>
                <a:ea typeface="+mn-ea"/>
                <a:cs typeface="+mn-cs"/>
              </a:rPr>
              <a:t>Facebook Ads can help you reach </a:t>
            </a:r>
            <a:r>
              <a:rPr lang="en-US" sz="1000" u="sng" kern="1200" dirty="0" smtClean="0">
                <a:solidFill>
                  <a:schemeClr val="tx1"/>
                </a:solidFill>
                <a:effectLst/>
                <a:latin typeface="+mn-lt"/>
                <a:ea typeface="+mn-ea"/>
                <a:cs typeface="+mn-cs"/>
              </a:rPr>
              <a:t>new</a:t>
            </a:r>
            <a:r>
              <a:rPr lang="en-US" sz="1000" kern="1200" dirty="0" smtClean="0">
                <a:solidFill>
                  <a:schemeClr val="tx1"/>
                </a:solidFill>
                <a:effectLst/>
                <a:latin typeface="+mn-lt"/>
                <a:ea typeface="+mn-ea"/>
                <a:cs typeface="+mn-cs"/>
              </a:rPr>
              <a:t> people on Facebook who may be interested in your </a:t>
            </a:r>
            <a:r>
              <a:rPr lang="en-US" sz="1000" kern="1200" dirty="0" err="1" smtClean="0">
                <a:solidFill>
                  <a:schemeClr val="tx1"/>
                </a:solidFill>
                <a:effectLst/>
                <a:latin typeface="+mn-lt"/>
                <a:ea typeface="+mn-ea"/>
                <a:cs typeface="+mn-cs"/>
              </a:rPr>
              <a:t>organisation</a:t>
            </a:r>
            <a:r>
              <a:rPr lang="en-US" sz="1000" kern="1200" dirty="0" smtClean="0">
                <a:solidFill>
                  <a:schemeClr val="tx1"/>
                </a:solidFill>
                <a:effectLst/>
                <a:latin typeface="+mn-lt"/>
                <a:ea typeface="+mn-ea"/>
                <a:cs typeface="+mn-cs"/>
              </a:rPr>
              <a:t>.</a:t>
            </a:r>
            <a:endParaRPr lang="nl-NL"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Facebook Ads are paid placements of content on Facebook. Ads can appear directly in News Feed or in the right hand column. </a:t>
            </a:r>
            <a:endParaRPr lang="nl-NL"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Ads are particularly useful if you want to reach new people on Facebook or show your message to specific audiences. </a:t>
            </a:r>
            <a:endParaRPr lang="nl-NL"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You can run ads on any budget, starting with as little as </a:t>
            </a:r>
            <a:r>
              <a:rPr lang="en-US" sz="1000" kern="1200" dirty="0" smtClean="0">
                <a:solidFill>
                  <a:schemeClr val="tx1"/>
                </a:solidFill>
                <a:effectLst/>
                <a:latin typeface="+mn-lt"/>
                <a:ea typeface="+mn-ea"/>
                <a:cs typeface="+mn-cs"/>
              </a:rPr>
              <a:t>€5</a:t>
            </a:r>
            <a:r>
              <a:rPr lang="en-US" sz="1000" kern="1200" dirty="0" smtClean="0">
                <a:solidFill>
                  <a:schemeClr val="tx1"/>
                </a:solidFill>
                <a:effectLst/>
                <a:latin typeface="+mn-lt"/>
                <a:ea typeface="+mn-ea"/>
                <a:cs typeface="+mn-cs"/>
              </a:rPr>
              <a:t>.</a:t>
            </a:r>
            <a:endParaRPr lang="nl-NL" sz="1000" kern="1200" dirty="0" smtClean="0">
              <a:solidFill>
                <a:schemeClr val="tx1"/>
              </a:solidFill>
              <a:effectLst/>
              <a:latin typeface="+mn-lt"/>
              <a:ea typeface="+mn-ea"/>
              <a:cs typeface="+mn-cs"/>
            </a:endParaRPr>
          </a:p>
          <a:p>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How Can I Use Ads For My Nonprofit</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Find new supporters by reaching outside your existing community</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Reach out to people who are similar to your existing supporters</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Make sure more of your audience sees an important post</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Send calls to action to people with particular demographics, interests or </a:t>
            </a:r>
            <a:r>
              <a:rPr lang="en-US" sz="1000" kern="1200" dirty="0" err="1" smtClean="0">
                <a:solidFill>
                  <a:schemeClr val="tx1"/>
                </a:solidFill>
                <a:effectLst/>
                <a:latin typeface="+mn-lt"/>
                <a:ea typeface="+mn-ea"/>
                <a:cs typeface="+mn-cs"/>
              </a:rPr>
              <a:t>behaviours</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Drive specific </a:t>
            </a:r>
            <a:r>
              <a:rPr lang="en-US" sz="1000" kern="1200" dirty="0" err="1" smtClean="0">
                <a:solidFill>
                  <a:schemeClr val="tx1"/>
                </a:solidFill>
                <a:effectLst/>
                <a:latin typeface="+mn-lt"/>
                <a:ea typeface="+mn-ea"/>
                <a:cs typeface="+mn-cs"/>
              </a:rPr>
              <a:t>behaviours</a:t>
            </a:r>
            <a:r>
              <a:rPr lang="en-US" sz="1000" kern="1200" dirty="0" smtClean="0">
                <a:solidFill>
                  <a:schemeClr val="tx1"/>
                </a:solidFill>
                <a:effectLst/>
                <a:latin typeface="+mn-lt"/>
                <a:ea typeface="+mn-ea"/>
                <a:cs typeface="+mn-cs"/>
              </a:rPr>
              <a:t>, like visiting your website or signing up for your </a:t>
            </a:r>
            <a:r>
              <a:rPr lang="en-US" sz="1000" kern="1200" dirty="0" smtClean="0">
                <a:solidFill>
                  <a:schemeClr val="tx1"/>
                </a:solidFill>
                <a:effectLst/>
                <a:latin typeface="+mn-lt"/>
                <a:ea typeface="+mn-ea"/>
                <a:cs typeface="+mn-cs"/>
              </a:rPr>
              <a:t>e-mail </a:t>
            </a:r>
            <a:r>
              <a:rPr lang="en-US" sz="1000" kern="1200" dirty="0" smtClean="0">
                <a:solidFill>
                  <a:schemeClr val="tx1"/>
                </a:solidFill>
                <a:effectLst/>
                <a:latin typeface="+mn-lt"/>
                <a:ea typeface="+mn-ea"/>
                <a:cs typeface="+mn-cs"/>
              </a:rPr>
              <a:t>list</a:t>
            </a:r>
            <a:endParaRPr lang="nl-NL" sz="1000" kern="1200" dirty="0" smtClean="0">
              <a:solidFill>
                <a:schemeClr val="tx1"/>
              </a:solidFill>
              <a:effectLst/>
              <a:latin typeface="+mn-lt"/>
              <a:ea typeface="+mn-ea"/>
              <a:cs typeface="+mn-cs"/>
            </a:endParaRPr>
          </a:p>
          <a:p>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How Do I Create an Ad?</a:t>
            </a:r>
            <a:endParaRPr lang="nl-NL" sz="1000" kern="1200" dirty="0" smtClean="0">
              <a:solidFill>
                <a:schemeClr val="tx1"/>
              </a:solidFill>
              <a:effectLst/>
              <a:latin typeface="+mn-lt"/>
              <a:ea typeface="+mn-ea"/>
              <a:cs typeface="+mn-cs"/>
            </a:endParaRPr>
          </a:p>
          <a:p>
            <a:pPr marL="228600" indent="-228600">
              <a:buFont typeface="+mj-lt"/>
              <a:buAutoNum type="arabicPeriod"/>
            </a:pPr>
            <a:r>
              <a:rPr lang="en-US" sz="1000" kern="1200" dirty="0" smtClean="0">
                <a:solidFill>
                  <a:schemeClr val="tx1"/>
                </a:solidFill>
                <a:effectLst/>
                <a:latin typeface="+mn-lt"/>
                <a:ea typeface="+mn-ea"/>
                <a:cs typeface="+mn-cs"/>
              </a:rPr>
              <a:t>The first thing </a:t>
            </a:r>
            <a:r>
              <a:rPr lang="en-US" sz="1000" kern="1200" dirty="0" smtClean="0">
                <a:solidFill>
                  <a:schemeClr val="tx1"/>
                </a:solidFill>
                <a:effectLst/>
                <a:latin typeface="+mn-lt"/>
                <a:ea typeface="+mn-ea"/>
                <a:cs typeface="+mn-cs"/>
              </a:rPr>
              <a:t>you</a:t>
            </a:r>
            <a:r>
              <a:rPr lang="en-US" sz="1000" kern="1200" baseline="0" dirty="0" smtClean="0">
                <a:solidFill>
                  <a:schemeClr val="tx1"/>
                </a:solidFill>
                <a:effectLst/>
                <a:latin typeface="+mn-lt"/>
                <a:ea typeface="+mn-ea"/>
                <a:cs typeface="+mn-cs"/>
              </a:rPr>
              <a:t> need to</a:t>
            </a:r>
            <a:r>
              <a:rPr lang="en-US" sz="1000" kern="120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do is choose an objective. An objective is what you want to accomplish. When you choose an objective, this creates a campaign which is the first level of the ad structure. </a:t>
            </a:r>
            <a:endParaRPr lang="nl-NL" sz="1000" kern="1200" dirty="0" smtClean="0">
              <a:solidFill>
                <a:schemeClr val="tx1"/>
              </a:solidFill>
              <a:effectLst/>
              <a:latin typeface="+mn-lt"/>
              <a:ea typeface="+mn-ea"/>
              <a:cs typeface="+mn-cs"/>
            </a:endParaRPr>
          </a:p>
          <a:p>
            <a:pPr marL="228600" indent="-228600">
              <a:buFont typeface="+mj-lt"/>
              <a:buAutoNum type="arabicPeriod"/>
            </a:pPr>
            <a:r>
              <a:rPr lang="en-US" sz="1000" kern="1200" dirty="0" smtClean="0">
                <a:solidFill>
                  <a:schemeClr val="tx1"/>
                </a:solidFill>
                <a:effectLst/>
                <a:latin typeface="+mn-lt"/>
                <a:ea typeface="+mn-ea"/>
                <a:cs typeface="+mn-cs"/>
              </a:rPr>
              <a:t>Second, you</a:t>
            </a:r>
            <a:r>
              <a:rPr lang="en-US" sz="1000" kern="1200" baseline="0" dirty="0" smtClean="0">
                <a:solidFill>
                  <a:schemeClr val="tx1"/>
                </a:solidFill>
                <a:effectLst/>
                <a:latin typeface="+mn-lt"/>
                <a:ea typeface="+mn-ea"/>
                <a:cs typeface="+mn-cs"/>
              </a:rPr>
              <a:t> should</a:t>
            </a:r>
            <a:r>
              <a:rPr lang="en-US" sz="1000" kern="120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define your audience, select where your ads will appear and choose your budget and schedule. Choose from e.g.</a:t>
            </a:r>
            <a:endParaRPr lang="nl-NL" sz="10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n-US" sz="1000" kern="1200" dirty="0" smtClean="0">
                <a:solidFill>
                  <a:schemeClr val="tx1"/>
                </a:solidFill>
                <a:effectLst/>
                <a:latin typeface="+mn-lt"/>
                <a:ea typeface="+mn-ea"/>
                <a:cs typeface="+mn-cs"/>
              </a:rPr>
              <a:t>Demographics. Reach people by age, gender, education and more.</a:t>
            </a:r>
            <a:endParaRPr lang="nl-NL" sz="10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n-US" sz="1000" kern="1200" dirty="0" smtClean="0">
                <a:solidFill>
                  <a:schemeClr val="tx1"/>
                </a:solidFill>
                <a:effectLst/>
                <a:latin typeface="+mn-lt"/>
                <a:ea typeface="+mn-ea"/>
                <a:cs typeface="+mn-cs"/>
              </a:rPr>
              <a:t>Interests. Reach people based on their interests, hobbies and Pages they like on Facebook.</a:t>
            </a:r>
            <a:endParaRPr lang="nl-NL" sz="10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n-US" sz="1000" kern="1200" dirty="0" err="1" smtClean="0">
                <a:solidFill>
                  <a:schemeClr val="tx1"/>
                </a:solidFill>
                <a:effectLst/>
                <a:latin typeface="+mn-lt"/>
                <a:ea typeface="+mn-ea"/>
                <a:cs typeface="+mn-cs"/>
              </a:rPr>
              <a:t>Behaviours</a:t>
            </a:r>
            <a:r>
              <a:rPr lang="en-US" sz="1000" kern="1200" dirty="0" smtClean="0">
                <a:solidFill>
                  <a:schemeClr val="tx1"/>
                </a:solidFill>
                <a:effectLst/>
                <a:latin typeface="+mn-lt"/>
                <a:ea typeface="+mn-ea"/>
                <a:cs typeface="+mn-cs"/>
              </a:rPr>
              <a:t>. Find people based on their purchase </a:t>
            </a:r>
            <a:r>
              <a:rPr lang="en-US" sz="1000" kern="1200" dirty="0" err="1" smtClean="0">
                <a:solidFill>
                  <a:schemeClr val="tx1"/>
                </a:solidFill>
                <a:effectLst/>
                <a:latin typeface="+mn-lt"/>
                <a:ea typeface="+mn-ea"/>
                <a:cs typeface="+mn-cs"/>
              </a:rPr>
              <a:t>behaviours</a:t>
            </a:r>
            <a:r>
              <a:rPr lang="en-US" sz="1000" kern="1200" dirty="0" smtClean="0">
                <a:solidFill>
                  <a:schemeClr val="tx1"/>
                </a:solidFill>
                <a:effectLst/>
                <a:latin typeface="+mn-lt"/>
                <a:ea typeface="+mn-ea"/>
                <a:cs typeface="+mn-cs"/>
              </a:rPr>
              <a:t>, device usage and other activities.</a:t>
            </a:r>
            <a:endParaRPr lang="nl-NL" sz="10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n-US" sz="1000" kern="1200" dirty="0" smtClean="0">
                <a:solidFill>
                  <a:schemeClr val="tx1"/>
                </a:solidFill>
                <a:effectLst/>
                <a:latin typeface="+mn-lt"/>
                <a:ea typeface="+mn-ea"/>
                <a:cs typeface="+mn-cs"/>
              </a:rPr>
              <a:t>Connections. Reach people or their friends based on Pages they like.</a:t>
            </a:r>
            <a:endParaRPr lang="nl-NL" sz="1000" kern="1200" dirty="0" smtClean="0">
              <a:solidFill>
                <a:schemeClr val="tx1"/>
              </a:solidFill>
              <a:effectLst/>
              <a:latin typeface="+mn-lt"/>
              <a:ea typeface="+mn-ea"/>
              <a:cs typeface="+mn-cs"/>
            </a:endParaRPr>
          </a:p>
          <a:p>
            <a:pPr marL="228600" indent="-228600">
              <a:buFont typeface="+mj-lt"/>
              <a:buAutoNum type="arabicPeriod"/>
            </a:pPr>
            <a:r>
              <a:rPr lang="en-US" sz="1000" kern="1200" dirty="0" smtClean="0">
                <a:solidFill>
                  <a:schemeClr val="tx1"/>
                </a:solidFill>
                <a:effectLst/>
                <a:latin typeface="+mn-lt"/>
                <a:ea typeface="+mn-ea"/>
                <a:cs typeface="+mn-cs"/>
              </a:rPr>
              <a:t>Third, you decide on the content people will see.</a:t>
            </a:r>
            <a:endParaRPr lang="nl-NL"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72</a:t>
            </a:fld>
            <a:endParaRPr lang="nl-NL"/>
          </a:p>
        </p:txBody>
      </p:sp>
    </p:spTree>
    <p:extLst>
      <p:ext uri="{BB962C8B-B14F-4D97-AF65-F5344CB8AC3E}">
        <p14:creationId xmlns:p14="http://schemas.microsoft.com/office/powerpoint/2010/main" val="195904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000" baseline="0" dirty="0" smtClean="0"/>
              <a:t>Answers to these questions constitute the basic outline of your campaign strategy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These</a:t>
            </a:r>
            <a:r>
              <a:rPr lang="en-US" sz="1000" baseline="0" dirty="0" smtClean="0"/>
              <a:t> questions guide you through the process of preparing a successful C/A Narrative Campaign</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a:t>
            </a:fld>
            <a:endParaRPr lang="nl-NL"/>
          </a:p>
        </p:txBody>
      </p:sp>
    </p:spTree>
    <p:extLst>
      <p:ext uri="{BB962C8B-B14F-4D97-AF65-F5344CB8AC3E}">
        <p14:creationId xmlns:p14="http://schemas.microsoft.com/office/powerpoint/2010/main" val="25993504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73</a:t>
            </a:fld>
            <a:endParaRPr lang="nl-NL"/>
          </a:p>
        </p:txBody>
      </p:sp>
    </p:spTree>
    <p:extLst>
      <p:ext uri="{BB962C8B-B14F-4D97-AF65-F5344CB8AC3E}">
        <p14:creationId xmlns:p14="http://schemas.microsoft.com/office/powerpoint/2010/main" val="34352091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sng" dirty="0" smtClean="0"/>
              <a:t>Question to participants:</a:t>
            </a:r>
            <a:r>
              <a:rPr lang="en-US" sz="1000" b="1" u="sng" baseline="0" dirty="0" smtClean="0"/>
              <a:t> send out at tweet at – and check retweets in next break</a:t>
            </a:r>
          </a:p>
          <a:p>
            <a:endParaRPr lang="en-US" sz="1000" baseline="0" dirty="0" smtClean="0"/>
          </a:p>
          <a:p>
            <a:r>
              <a:rPr lang="en-US" sz="1000" dirty="0" smtClean="0"/>
              <a:t>“Extremists online shout </a:t>
            </a:r>
            <a:r>
              <a:rPr lang="en-US" sz="1000" dirty="0" smtClean="0"/>
              <a:t>loudly </a:t>
            </a:r>
            <a:r>
              <a:rPr lang="en-US" sz="1000" dirty="0" smtClean="0"/>
              <a:t>but are few - </a:t>
            </a:r>
            <a:r>
              <a:rPr lang="en-US" sz="1000" baseline="0" dirty="0" smtClean="0"/>
              <a:t> </a:t>
            </a:r>
            <a:r>
              <a:rPr lang="en-US" sz="1000" dirty="0" smtClean="0"/>
              <a:t>Civil society </a:t>
            </a:r>
            <a:r>
              <a:rPr lang="en-US" sz="1000" dirty="0" smtClean="0"/>
              <a:t>is speaking </a:t>
            </a:r>
            <a:r>
              <a:rPr lang="en-US" sz="1000" dirty="0" smtClean="0"/>
              <a:t>up &gt; #RANCSEP #EUINTERNETFORUM</a:t>
            </a:r>
          </a:p>
          <a:p>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Handbook</a:t>
            </a:r>
            <a:r>
              <a:rPr lang="en-US" sz="1000" baseline="0" dirty="0" smtClean="0"/>
              <a:t> &gt; </a:t>
            </a:r>
            <a:r>
              <a:rPr lang="nl-NL" sz="1000" dirty="0" smtClean="0"/>
              <a:t>http://esmeefairbairn.org.uk/</a:t>
            </a:r>
          </a:p>
          <a:p>
            <a:endParaRPr lang="en-US" sz="1000" baseline="0" dirty="0" smtClean="0"/>
          </a:p>
          <a:p>
            <a:pPr marL="171450" indent="-171450">
              <a:buFont typeface="Arial" panose="020B0604020202020204" pitchFamily="34" charset="0"/>
              <a:buChar char="•"/>
            </a:pPr>
            <a:r>
              <a:rPr lang="en-US" sz="1000" dirty="0" smtClean="0"/>
              <a:t>Use the power of positivity.</a:t>
            </a:r>
          </a:p>
          <a:p>
            <a:pPr marL="171450" indent="-171450">
              <a:buFont typeface="Arial" panose="020B0604020202020204" pitchFamily="34" charset="0"/>
              <a:buChar char="•"/>
            </a:pPr>
            <a:r>
              <a:rPr lang="en-US" sz="1000" dirty="0" smtClean="0"/>
              <a:t>Most important is to be there at the right moment. React</a:t>
            </a:r>
            <a:r>
              <a:rPr lang="en-US" sz="1000" baseline="0" dirty="0" smtClean="0"/>
              <a:t> directly to events that occur or to events that you </a:t>
            </a:r>
            <a:r>
              <a:rPr lang="en-US" sz="1000" baseline="0" dirty="0" err="1" smtClean="0"/>
              <a:t>organise</a:t>
            </a:r>
            <a:r>
              <a:rPr lang="en-US" sz="1000" baseline="0" dirty="0" smtClean="0"/>
              <a:t> yourself.</a:t>
            </a:r>
            <a:endParaRPr lang="en-US" sz="1000" dirty="0" smtClean="0"/>
          </a:p>
          <a:p>
            <a:pPr marL="171450" indent="-171450">
              <a:buFont typeface="Arial" panose="020B0604020202020204" pitchFamily="34" charset="0"/>
              <a:buChar char="•"/>
            </a:pPr>
            <a:r>
              <a:rPr lang="en-US" sz="1000" dirty="0" smtClean="0"/>
              <a:t>Contrary </a:t>
            </a:r>
            <a:r>
              <a:rPr lang="en-US" sz="1000" dirty="0" smtClean="0"/>
              <a:t>to </a:t>
            </a:r>
            <a:r>
              <a:rPr lang="en-US" sz="1000" dirty="0" smtClean="0"/>
              <a:t>Facebook, there</a:t>
            </a:r>
            <a:r>
              <a:rPr lang="en-US" sz="1000" baseline="0" dirty="0" smtClean="0"/>
              <a:t> </a:t>
            </a:r>
            <a:r>
              <a:rPr lang="en-US" sz="1000" baseline="0" dirty="0" smtClean="0"/>
              <a:t>are no limits to the number of posts on Twitter, because of the speed </a:t>
            </a:r>
            <a:r>
              <a:rPr lang="en-US" sz="1000" baseline="0" dirty="0" smtClean="0"/>
              <a:t>at which the timeline is renewed.</a:t>
            </a:r>
            <a:endParaRPr lang="en-US" sz="1000" baseline="0" dirty="0" smtClean="0"/>
          </a:p>
          <a:p>
            <a:pPr marL="171450" indent="-171450">
              <a:buFont typeface="Arial" panose="020B0604020202020204" pitchFamily="34" charset="0"/>
              <a:buChar char="•"/>
            </a:pPr>
            <a:r>
              <a:rPr lang="en-US" sz="1000" baseline="0" dirty="0" smtClean="0"/>
              <a:t>This also offers the opportunity to recycle </a:t>
            </a:r>
            <a:r>
              <a:rPr lang="en-US" sz="1000" baseline="0" dirty="0" smtClean="0"/>
              <a:t>tweets </a:t>
            </a:r>
            <a:r>
              <a:rPr lang="en-US" sz="1000" baseline="0" dirty="0" smtClean="0"/>
              <a:t>as well as your posts from other platforms.</a:t>
            </a:r>
          </a:p>
          <a:p>
            <a:pPr marL="171450" indent="-171450">
              <a:buFont typeface="Arial" panose="020B0604020202020204" pitchFamily="34" charset="0"/>
              <a:buChar char="•"/>
            </a:pPr>
            <a:r>
              <a:rPr lang="en-US" sz="1000" baseline="0" dirty="0" smtClean="0"/>
              <a:t>And you can </a:t>
            </a:r>
            <a:r>
              <a:rPr lang="en-US" sz="1000" baseline="0" dirty="0" smtClean="0"/>
              <a:t>experiment </a:t>
            </a:r>
            <a:r>
              <a:rPr lang="en-US" sz="1000" baseline="0" dirty="0" smtClean="0"/>
              <a:t>by placing a tweet and checking </a:t>
            </a:r>
            <a:r>
              <a:rPr lang="en-US" sz="1000" baseline="0" dirty="0" smtClean="0"/>
              <a:t>the response</a:t>
            </a:r>
            <a:r>
              <a:rPr lang="en-US" sz="1000" baseline="0" dirty="0" smtClean="0"/>
              <a:t>.</a:t>
            </a:r>
            <a:endParaRPr lang="en-US" sz="1000" dirty="0" smtClean="0"/>
          </a:p>
          <a:p>
            <a:endParaRPr lang="en-US" sz="1000" dirty="0" smtClean="0"/>
          </a:p>
          <a:p>
            <a:endParaRPr lang="en-US" sz="1000" dirty="0" smtClean="0"/>
          </a:p>
          <a:p>
            <a:r>
              <a:rPr lang="en-US" sz="1000" dirty="0" smtClean="0"/>
              <a:t>Q &amp; A sessions: e.g. for the next hour, we are online and we’ll be happy</a:t>
            </a:r>
            <a:r>
              <a:rPr lang="en-US" sz="1000" baseline="0" dirty="0" smtClean="0"/>
              <a:t> to take your questions</a:t>
            </a:r>
          </a:p>
          <a:p>
            <a:endParaRPr lang="en-US" sz="1000" baseline="0" dirty="0" smtClean="0"/>
          </a:p>
          <a:p>
            <a:r>
              <a:rPr lang="en-US" sz="1000" baseline="0" dirty="0" smtClean="0"/>
              <a:t>Example of personal </a:t>
            </a:r>
            <a:r>
              <a:rPr lang="en-US" sz="1000" baseline="0" dirty="0" smtClean="0"/>
              <a:t>language</a:t>
            </a:r>
            <a:r>
              <a:rPr lang="en-US" sz="1000" baseline="0" dirty="0" smtClean="0"/>
              <a:t>: Met office and Innocent Drinks</a:t>
            </a:r>
          </a:p>
          <a:p>
            <a:endParaRPr lang="en-US" sz="1000" baseline="0" dirty="0" smtClean="0"/>
          </a:p>
          <a:p>
            <a:r>
              <a:rPr lang="en-US" sz="1000" baseline="0" dirty="0" smtClean="0"/>
              <a:t>Example of the moment: tweet by Britain Tourist office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74</a:t>
            </a:fld>
            <a:endParaRPr lang="nl-NL"/>
          </a:p>
        </p:txBody>
      </p:sp>
    </p:spTree>
    <p:extLst>
      <p:ext uri="{BB962C8B-B14F-4D97-AF65-F5344CB8AC3E}">
        <p14:creationId xmlns:p14="http://schemas.microsoft.com/office/powerpoint/2010/main" val="41621955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75</a:t>
            </a:fld>
            <a:endParaRPr lang="nl-NL"/>
          </a:p>
        </p:txBody>
      </p:sp>
    </p:spTree>
    <p:extLst>
      <p:ext uri="{BB962C8B-B14F-4D97-AF65-F5344CB8AC3E}">
        <p14:creationId xmlns:p14="http://schemas.microsoft.com/office/powerpoint/2010/main" val="35775806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dirty="0" smtClean="0"/>
              <a:t>Analytics</a:t>
            </a:r>
          </a:p>
          <a:p>
            <a:r>
              <a:rPr lang="en-US" sz="1000" dirty="0" smtClean="0"/>
              <a:t>Are you on the right track? Are you being read? How are we doing in online space? Who knows about my page, tweets, ads?</a:t>
            </a:r>
          </a:p>
          <a:p>
            <a:r>
              <a:rPr lang="en-US" sz="1000" dirty="0" smtClean="0"/>
              <a:t>Each platform has it own possibilities to see how many followers, likes, posts et cetera</a:t>
            </a:r>
            <a:r>
              <a:rPr lang="en-US" sz="1000" baseline="0" dirty="0" smtClean="0"/>
              <a:t> are generated by your online efforts.</a:t>
            </a:r>
          </a:p>
          <a:p>
            <a:endParaRPr lang="en-US" sz="1000" baseline="0" dirty="0" smtClean="0"/>
          </a:p>
          <a:p>
            <a:r>
              <a:rPr lang="en-US" sz="1000" baseline="0" dirty="0" smtClean="0"/>
              <a:t>Note: these tools are primarily designed to serve commercial clients who need insights </a:t>
            </a:r>
            <a:r>
              <a:rPr lang="en-US" sz="1000" baseline="0" dirty="0" smtClean="0"/>
              <a:t>into </a:t>
            </a:r>
            <a:r>
              <a:rPr lang="en-US" sz="1000" baseline="0" dirty="0" smtClean="0"/>
              <a:t>revenues and target audiences for commercial product/services.</a:t>
            </a:r>
          </a:p>
          <a:p>
            <a:endParaRPr lang="en-US" sz="1000" baseline="0" dirty="0" smtClean="0"/>
          </a:p>
          <a:p>
            <a:r>
              <a:rPr lang="en-US" sz="1000" baseline="0" dirty="0" smtClean="0"/>
              <a:t>Exercise, in </a:t>
            </a:r>
            <a:r>
              <a:rPr lang="en-US" sz="1000" baseline="0" dirty="0" smtClean="0"/>
              <a:t>pairs: </a:t>
            </a:r>
            <a:r>
              <a:rPr lang="en-US" sz="1000" baseline="0" dirty="0" smtClean="0"/>
              <a:t>Find the Analytics page of Google, Facebook and Twitter</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76</a:t>
            </a:fld>
            <a:endParaRPr lang="nl-NL"/>
          </a:p>
        </p:txBody>
      </p:sp>
    </p:spTree>
    <p:extLst>
      <p:ext uri="{BB962C8B-B14F-4D97-AF65-F5344CB8AC3E}">
        <p14:creationId xmlns:p14="http://schemas.microsoft.com/office/powerpoint/2010/main" val="1632261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none" dirty="0" smtClean="0"/>
              <a:t>Explanation</a:t>
            </a:r>
          </a:p>
          <a:p>
            <a:endParaRPr lang="en-US" sz="1000" b="1" u="sng" dirty="0" smtClean="0"/>
          </a:p>
          <a:p>
            <a:pPr marL="171450" indent="-171450">
              <a:buFont typeface="Arial" panose="020B0604020202020204" pitchFamily="34" charset="0"/>
              <a:buChar char="•"/>
            </a:pPr>
            <a:r>
              <a:rPr lang="en-US" sz="1000" dirty="0" smtClean="0"/>
              <a:t>Respond – requires good preparation + assessment in terms of the goal</a:t>
            </a:r>
            <a:r>
              <a:rPr lang="en-US" sz="1000" baseline="0" dirty="0" smtClean="0"/>
              <a:t> of your campaign: will responding contribute to </a:t>
            </a:r>
            <a:r>
              <a:rPr lang="en-US" sz="1000" baseline="0" dirty="0" err="1" smtClean="0"/>
              <a:t>realising</a:t>
            </a:r>
            <a:r>
              <a:rPr lang="en-US" sz="1000" baseline="0" dirty="0" smtClean="0"/>
              <a:t> </a:t>
            </a:r>
            <a:r>
              <a:rPr lang="en-US" sz="1000" baseline="0" dirty="0" smtClean="0"/>
              <a:t>your aims? Is the sender of the message </a:t>
            </a:r>
            <a:r>
              <a:rPr lang="en-US" sz="1000" baseline="0" dirty="0" smtClean="0"/>
              <a:t>a member </a:t>
            </a:r>
            <a:r>
              <a:rPr lang="en-US" sz="1000" baseline="0" dirty="0" smtClean="0"/>
              <a:t>of your target audience or its surroundings?</a:t>
            </a:r>
          </a:p>
          <a:p>
            <a:pPr marL="171450" indent="-171450">
              <a:buFont typeface="Arial" panose="020B0604020202020204" pitchFamily="34" charset="0"/>
              <a:buChar char="•"/>
            </a:pPr>
            <a:r>
              <a:rPr lang="en-US" sz="1000" dirty="0" smtClean="0"/>
              <a:t>Report </a:t>
            </a:r>
            <a:r>
              <a:rPr lang="en-US" sz="1000" dirty="0" smtClean="0"/>
              <a:t>– </a:t>
            </a:r>
            <a:r>
              <a:rPr lang="en-US" sz="1000" dirty="0" smtClean="0"/>
              <a:t>Both </a:t>
            </a:r>
            <a:r>
              <a:rPr lang="en-US" sz="1000" dirty="0" err="1" smtClean="0"/>
              <a:t>Youtube</a:t>
            </a:r>
            <a:r>
              <a:rPr lang="en-US" sz="1000" dirty="0" smtClean="0"/>
              <a:t> and Twitter as well as Facebook have an active policy regarding hate speech and violent extremist/terrorist content (community standards), see below. In addition, national law applies and in relevant cases, contact</a:t>
            </a:r>
            <a:r>
              <a:rPr lang="en-US" sz="1000" baseline="0" dirty="0" smtClean="0"/>
              <a:t> the police. </a:t>
            </a:r>
            <a:endParaRPr lang="en-US" sz="1000" dirty="0" smtClean="0"/>
          </a:p>
          <a:p>
            <a:pPr marL="171450" indent="-171450">
              <a:buFont typeface="Arial" panose="020B0604020202020204" pitchFamily="34" charset="0"/>
              <a:buChar char="•"/>
            </a:pPr>
            <a:r>
              <a:rPr lang="en-US" sz="1000" dirty="0" smtClean="0"/>
              <a:t>Ignore – Doing nothing will make the sender’s contribution irrelevant</a:t>
            </a:r>
          </a:p>
          <a:p>
            <a:pPr marL="171450" indent="-171450">
              <a:buFont typeface="Arial" panose="020B0604020202020204" pitchFamily="34" charset="0"/>
              <a:buChar char="•"/>
            </a:pPr>
            <a:r>
              <a:rPr lang="en-US" sz="1000" dirty="0" smtClean="0"/>
              <a:t>Hide – Option that allows you to make the post invisible for others with the exception of </a:t>
            </a:r>
            <a:r>
              <a:rPr lang="en-US" sz="1000" dirty="0" smtClean="0"/>
              <a:t>yourself </a:t>
            </a:r>
            <a:r>
              <a:rPr lang="en-US" sz="1000" dirty="0" smtClean="0"/>
              <a:t>and the one</a:t>
            </a:r>
            <a:r>
              <a:rPr lang="en-US" sz="1000" baseline="0" dirty="0" smtClean="0"/>
              <a:t> who posted. He/she will continue thinking his contribution is still seen by others.</a:t>
            </a:r>
            <a:endParaRPr lang="en-US" sz="1000" dirty="0" smtClean="0"/>
          </a:p>
          <a:p>
            <a:pPr marL="171450" indent="-171450">
              <a:buFont typeface="Arial" panose="020B0604020202020204" pitchFamily="34" charset="0"/>
              <a:buChar char="•"/>
            </a:pPr>
            <a:r>
              <a:rPr lang="en-US" sz="1000" dirty="0" smtClean="0"/>
              <a:t>Block, delete</a:t>
            </a:r>
            <a:r>
              <a:rPr lang="en-US" sz="1000" baseline="0" dirty="0" smtClean="0"/>
              <a:t> – you will make it impossible for the person to leave future posts </a:t>
            </a:r>
            <a:r>
              <a:rPr lang="en-US" sz="1000" baseline="0" dirty="0" smtClean="0"/>
              <a:t>on your </a:t>
            </a:r>
            <a:r>
              <a:rPr lang="en-US" sz="1000" baseline="0" dirty="0" smtClean="0"/>
              <a:t>page.</a:t>
            </a:r>
            <a:endParaRPr lang="nl-NL" sz="1000" dirty="0" smtClean="0"/>
          </a:p>
          <a:p>
            <a:endParaRPr lang="en-US" sz="1000" dirty="0" smtClean="0"/>
          </a:p>
          <a:p>
            <a:r>
              <a:rPr lang="en-US" sz="1000" dirty="0" smtClean="0"/>
              <a:t>Reporting</a:t>
            </a:r>
            <a:r>
              <a:rPr lang="en-US" sz="1000" baseline="0" dirty="0" smtClean="0"/>
              <a:t> – how to? </a:t>
            </a:r>
            <a:r>
              <a:rPr lang="en-US" sz="1000" dirty="0" smtClean="0"/>
              <a:t>Refer to applicable</a:t>
            </a:r>
            <a:r>
              <a:rPr lang="en-US" sz="1000" baseline="0" dirty="0" smtClean="0"/>
              <a:t> pages on all platforms:</a:t>
            </a:r>
          </a:p>
          <a:p>
            <a:r>
              <a:rPr lang="en-US" sz="1000" baseline="0" dirty="0" smtClean="0"/>
              <a:t>Twitter &gt;</a:t>
            </a:r>
          </a:p>
          <a:p>
            <a:r>
              <a:rPr lang="en-US" sz="1000" baseline="0" dirty="0" smtClean="0"/>
              <a:t>Facebook &gt; </a:t>
            </a:r>
          </a:p>
          <a:p>
            <a:r>
              <a:rPr lang="en-US" sz="1000" baseline="0" dirty="0" err="1" smtClean="0"/>
              <a:t>Youtube</a:t>
            </a:r>
            <a:r>
              <a:rPr lang="en-US" sz="1000" baseline="0" dirty="0" smtClean="0"/>
              <a:t> </a:t>
            </a:r>
            <a:r>
              <a:rPr lang="en-US" sz="1000" baseline="0" dirty="0" smtClean="0"/>
              <a:t>&gt; </a:t>
            </a:r>
            <a:endParaRPr lang="en-US" sz="1000" dirty="0" smtClean="0"/>
          </a:p>
          <a:p>
            <a:pPr marL="171450" indent="-171450">
              <a:buFont typeface="Arial" panose="020B0604020202020204" pitchFamily="34" charset="0"/>
              <a:buChar char="•"/>
            </a:pPr>
            <a:endParaRPr lang="en-US" sz="1000" dirty="0" smtClean="0"/>
          </a:p>
          <a:p>
            <a:r>
              <a:rPr lang="en-US" sz="1000" dirty="0" smtClean="0"/>
              <a:t>Often, the </a:t>
            </a:r>
            <a:r>
              <a:rPr lang="en-US" sz="1000" dirty="0" smtClean="0"/>
              <a:t>machines </a:t>
            </a:r>
            <a:r>
              <a:rPr lang="en-US" sz="1000" dirty="0" smtClean="0"/>
              <a:t>behind the platforms </a:t>
            </a:r>
            <a:r>
              <a:rPr lang="en-US" sz="1000" dirty="0" err="1" smtClean="0"/>
              <a:t>recognise</a:t>
            </a:r>
            <a:r>
              <a:rPr lang="en-US" sz="1000" dirty="0" smtClean="0"/>
              <a:t> </a:t>
            </a:r>
            <a:r>
              <a:rPr lang="en-US" sz="1000" dirty="0" smtClean="0"/>
              <a:t>hate speech/terrorist content automatically. </a:t>
            </a:r>
          </a:p>
          <a:p>
            <a:r>
              <a:rPr lang="en-US" sz="1000" dirty="0" smtClean="0"/>
              <a:t>Terrorist content or hate speech is also flagged by users.</a:t>
            </a:r>
          </a:p>
          <a:p>
            <a:r>
              <a:rPr lang="en-US" sz="1000" dirty="0" smtClean="0"/>
              <a:t>All platforms</a:t>
            </a:r>
            <a:r>
              <a:rPr lang="en-US" sz="1000" baseline="0" dirty="0" smtClean="0"/>
              <a:t> </a:t>
            </a:r>
            <a:r>
              <a:rPr lang="en-US" sz="1000" baseline="0" dirty="0" smtClean="0"/>
              <a:t>have reporting tools.</a:t>
            </a:r>
            <a:endParaRPr lang="en-US" sz="1000" baseline="0" dirty="0" smtClean="0"/>
          </a:p>
          <a:p>
            <a:r>
              <a:rPr lang="en-US" sz="1000" dirty="0" smtClean="0"/>
              <a:t>Example: on Facebook, 50% of terrorist content is flagged by users</a:t>
            </a:r>
            <a:r>
              <a:rPr lang="en-US" sz="1000" baseline="0" dirty="0" smtClean="0"/>
              <a:t>. 50% of this reported content is </a:t>
            </a:r>
            <a:r>
              <a:rPr lang="en-US" sz="1000" baseline="0" dirty="0" smtClean="0"/>
              <a:t>reviewed </a:t>
            </a:r>
            <a:r>
              <a:rPr lang="en-US" sz="1000" baseline="0" dirty="0" smtClean="0"/>
              <a:t>by staff. The rest is checked automatically.</a:t>
            </a:r>
          </a:p>
          <a:p>
            <a:endParaRPr lang="en-US" sz="1000" baseline="0" dirty="0" smtClean="0"/>
          </a:p>
          <a:p>
            <a:r>
              <a:rPr lang="en-US" sz="1000" baseline="0" dirty="0" smtClean="0"/>
              <a:t>However, on all platforms one sees a grey area that is open for discussion.</a:t>
            </a:r>
            <a:endParaRPr lang="nl-NL" sz="1000" dirty="0" smtClean="0"/>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77</a:t>
            </a:fld>
            <a:endParaRPr lang="nl-NL"/>
          </a:p>
        </p:txBody>
      </p:sp>
    </p:spTree>
    <p:extLst>
      <p:ext uri="{BB962C8B-B14F-4D97-AF65-F5344CB8AC3E}">
        <p14:creationId xmlns:p14="http://schemas.microsoft.com/office/powerpoint/2010/main" val="16105163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US" sz="1000" u="sng" dirty="0" smtClean="0">
                <a:hlinkClick r:id="rId3"/>
              </a:rPr>
              <a:t>http://www.strategicdialogue.org/wp-content/uploads/2016/06/OCCI-Counterspeech-Information-Pack-English.pdf</a:t>
            </a:r>
            <a:endParaRPr lang="nl-NL" sz="1000" dirty="0" smtClean="0"/>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78</a:t>
            </a:fld>
            <a:endParaRPr lang="nl-NL"/>
          </a:p>
        </p:txBody>
      </p:sp>
    </p:spTree>
    <p:extLst>
      <p:ext uri="{BB962C8B-B14F-4D97-AF65-F5344CB8AC3E}">
        <p14:creationId xmlns:p14="http://schemas.microsoft.com/office/powerpoint/2010/main" val="3248724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smtClean="0"/>
              <a:t>Institute of Strategic Dialogue ISD, 2016 </a:t>
            </a:r>
          </a:p>
          <a:p>
            <a:r>
              <a:rPr lang="en-US" sz="1000" smtClean="0"/>
              <a:t>http://www.strategicdialogue.org/wp-content/uploads/2016/06/Counter-narrative-Handbook_1.pdf</a:t>
            </a:r>
          </a:p>
          <a:p>
            <a:endParaRPr lang="nl-NL"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79</a:t>
            </a:fld>
            <a:endParaRPr lang="nl-NL"/>
          </a:p>
        </p:txBody>
      </p:sp>
    </p:spTree>
    <p:extLst>
      <p:ext uri="{BB962C8B-B14F-4D97-AF65-F5344CB8AC3E}">
        <p14:creationId xmlns:p14="http://schemas.microsoft.com/office/powerpoint/2010/main" val="4984886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dirty="0" smtClean="0"/>
              <a:t>www.counternarratives.org</a:t>
            </a:r>
          </a:p>
          <a:p>
            <a:r>
              <a:rPr lang="en-US" sz="1000" kern="1200" dirty="0" smtClean="0">
                <a:solidFill>
                  <a:schemeClr val="tx1"/>
                </a:solidFill>
                <a:effectLst/>
                <a:latin typeface="+mn-lt"/>
                <a:ea typeface="+mn-ea"/>
                <a:cs typeface="+mn-cs"/>
              </a:rPr>
              <a:t>This is an online </a:t>
            </a:r>
            <a:r>
              <a:rPr lang="en-US" sz="1000" kern="1200" dirty="0" smtClean="0">
                <a:solidFill>
                  <a:schemeClr val="tx1"/>
                </a:solidFill>
                <a:effectLst/>
                <a:latin typeface="+mn-lt"/>
                <a:ea typeface="+mn-ea"/>
                <a:cs typeface="+mn-cs"/>
              </a:rPr>
              <a:t>toolkit </a:t>
            </a:r>
            <a:r>
              <a:rPr lang="en-US" sz="1000" kern="1200" dirty="0" smtClean="0">
                <a:solidFill>
                  <a:schemeClr val="tx1"/>
                </a:solidFill>
                <a:effectLst/>
                <a:latin typeface="+mn-lt"/>
                <a:ea typeface="+mn-ea"/>
                <a:cs typeface="+mn-cs"/>
              </a:rPr>
              <a:t>to help people develop their own </a:t>
            </a:r>
            <a:r>
              <a:rPr lang="en-US" sz="1000" kern="1200" dirty="0" smtClean="0">
                <a:solidFill>
                  <a:schemeClr val="tx1"/>
                </a:solidFill>
                <a:effectLst/>
                <a:latin typeface="+mn-lt"/>
                <a:ea typeface="+mn-ea"/>
                <a:cs typeface="+mn-cs"/>
              </a:rPr>
              <a:t>counter-speech/counter </a:t>
            </a:r>
            <a:r>
              <a:rPr lang="en-US" sz="1000" kern="1200" dirty="0" smtClean="0">
                <a:solidFill>
                  <a:schemeClr val="tx1"/>
                </a:solidFill>
                <a:effectLst/>
                <a:latin typeface="+mn-lt"/>
                <a:ea typeface="+mn-ea"/>
                <a:cs typeface="+mn-cs"/>
              </a:rPr>
              <a:t>or alternative narratives</a:t>
            </a:r>
            <a:endParaRPr lang="en-US" sz="1000" dirty="0" smtClean="0"/>
          </a:p>
          <a:p>
            <a:endParaRPr lang="en-US" sz="1000" dirty="0" smtClean="0"/>
          </a:p>
          <a:p>
            <a:r>
              <a:rPr lang="en-US" sz="1000" dirty="0" smtClean="0"/>
              <a:t>Freely available guide </a:t>
            </a:r>
            <a:endParaRPr lang="en-US" sz="1000" dirty="0" smtClean="0"/>
          </a:p>
          <a:p>
            <a:r>
              <a:rPr lang="en-US" sz="1000" dirty="0" smtClean="0"/>
              <a:t>Basic </a:t>
            </a:r>
            <a:r>
              <a:rPr lang="en-US" sz="1000" dirty="0" smtClean="0"/>
              <a:t>guide for those with little to no previous </a:t>
            </a:r>
            <a:r>
              <a:rPr lang="en-US" sz="1000" dirty="0" smtClean="0"/>
              <a:t>experience </a:t>
            </a:r>
            <a:r>
              <a:rPr lang="en-US" sz="1000" dirty="0" smtClean="0"/>
              <a:t>of counter-narrative campaigning</a:t>
            </a:r>
          </a:p>
          <a:p>
            <a:r>
              <a:rPr lang="en-US" sz="1000" dirty="0" smtClean="0"/>
              <a:t>Funded by Facebook, inspired by a pilot </a:t>
            </a:r>
            <a:r>
              <a:rPr lang="en-US" sz="1000" dirty="0" smtClean="0"/>
              <a:t>project </a:t>
            </a:r>
            <a:r>
              <a:rPr lang="en-US" sz="1000" dirty="0" smtClean="0"/>
              <a:t>with Jigsaw (formerly </a:t>
            </a:r>
            <a:r>
              <a:rPr lang="en-US" sz="1000" dirty="0" smtClean="0"/>
              <a:t>Google </a:t>
            </a:r>
            <a:r>
              <a:rPr lang="en-US" sz="1000" dirty="0" smtClean="0"/>
              <a:t>Ideas)</a:t>
            </a:r>
          </a:p>
          <a:p>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Here is a link to the Facebook SMB page which shows </a:t>
            </a:r>
            <a:r>
              <a:rPr lang="en-US" sz="1000" kern="1200" dirty="0" smtClean="0">
                <a:solidFill>
                  <a:schemeClr val="tx1"/>
                </a:solidFill>
                <a:effectLst/>
                <a:latin typeface="+mn-lt"/>
                <a:ea typeface="+mn-ea"/>
                <a:cs typeface="+mn-cs"/>
              </a:rPr>
              <a:t>people the various </a:t>
            </a:r>
            <a:r>
              <a:rPr lang="en-US" sz="1000" kern="1200" dirty="0" smtClean="0">
                <a:solidFill>
                  <a:schemeClr val="tx1"/>
                </a:solidFill>
                <a:effectLst/>
                <a:latin typeface="+mn-lt"/>
                <a:ea typeface="+mn-ea"/>
                <a:cs typeface="+mn-cs"/>
              </a:rPr>
              <a:t>tools </a:t>
            </a:r>
            <a:r>
              <a:rPr lang="en-US" sz="1000" kern="1200" dirty="0" smtClean="0">
                <a:solidFill>
                  <a:schemeClr val="tx1"/>
                </a:solidFill>
                <a:effectLst/>
                <a:latin typeface="+mn-lt"/>
                <a:ea typeface="+mn-ea"/>
                <a:cs typeface="+mn-cs"/>
              </a:rPr>
              <a:t>they </a:t>
            </a:r>
            <a:r>
              <a:rPr lang="en-US" sz="1000" kern="1200" dirty="0" smtClean="0">
                <a:solidFill>
                  <a:schemeClr val="tx1"/>
                </a:solidFill>
                <a:effectLst/>
                <a:latin typeface="+mn-lt"/>
                <a:ea typeface="+mn-ea"/>
                <a:cs typeface="+mn-cs"/>
              </a:rPr>
              <a:t>can </a:t>
            </a:r>
            <a:r>
              <a:rPr lang="en-US" sz="1000" kern="1200" dirty="0" smtClean="0">
                <a:solidFill>
                  <a:schemeClr val="tx1"/>
                </a:solidFill>
                <a:effectLst/>
                <a:latin typeface="+mn-lt"/>
                <a:ea typeface="+mn-ea"/>
                <a:cs typeface="+mn-cs"/>
              </a:rPr>
              <a:t>use on Facebook </a:t>
            </a:r>
            <a:r>
              <a:rPr lang="en-US" sz="1000" kern="1200" dirty="0" smtClean="0">
                <a:solidFill>
                  <a:schemeClr val="tx1"/>
                </a:solidFill>
                <a:effectLst/>
                <a:latin typeface="+mn-lt"/>
                <a:ea typeface="+mn-ea"/>
                <a:cs typeface="+mn-cs"/>
              </a:rPr>
              <a:t>to help their cause. </a:t>
            </a:r>
            <a:endParaRPr lang="nl-NL" sz="1000" kern="1200" dirty="0" smtClean="0">
              <a:solidFill>
                <a:schemeClr val="tx1"/>
              </a:solidFill>
              <a:effectLst/>
              <a:latin typeface="+mn-lt"/>
              <a:ea typeface="+mn-ea"/>
              <a:cs typeface="+mn-cs"/>
            </a:endParaRPr>
          </a:p>
          <a:p>
            <a:r>
              <a:rPr lang="en-US" sz="1000" u="sng" kern="1200" dirty="0" smtClean="0">
                <a:solidFill>
                  <a:schemeClr val="tx1"/>
                </a:solidFill>
                <a:effectLst/>
                <a:latin typeface="+mn-lt"/>
                <a:ea typeface="+mn-ea"/>
                <a:cs typeface="+mn-cs"/>
                <a:hlinkClick r:id="rId3"/>
              </a:rPr>
              <a:t>https://www.facebook.com/blueprint?attachment_canonical_url=https%3A%2F%2Fwww.facebook.com%2Fblueprint</a:t>
            </a:r>
            <a:endParaRPr lang="nl-NL"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nl-NL"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This is a 10-page mini handbook about online engagement with </a:t>
            </a:r>
            <a:r>
              <a:rPr lang="en-US" sz="1000" kern="1200" dirty="0" smtClean="0">
                <a:solidFill>
                  <a:schemeClr val="tx1"/>
                </a:solidFill>
                <a:effectLst/>
                <a:latin typeface="+mn-lt"/>
                <a:ea typeface="+mn-ea"/>
                <a:cs typeface="+mn-cs"/>
              </a:rPr>
              <a:t>counter-speech </a:t>
            </a:r>
            <a:r>
              <a:rPr lang="en-US" sz="1000" kern="1200" dirty="0" smtClean="0">
                <a:solidFill>
                  <a:schemeClr val="tx1"/>
                </a:solidFill>
                <a:effectLst/>
                <a:latin typeface="+mn-lt"/>
                <a:ea typeface="+mn-ea"/>
                <a:cs typeface="+mn-cs"/>
              </a:rPr>
              <a:t>through the Facebook Online Civil Courage Initiative (available in English, French and German):</a:t>
            </a:r>
            <a:endParaRPr lang="nl-NL" sz="1000" kern="1200" dirty="0" smtClean="0">
              <a:solidFill>
                <a:schemeClr val="tx1"/>
              </a:solidFill>
              <a:effectLst/>
              <a:latin typeface="+mn-lt"/>
              <a:ea typeface="+mn-ea"/>
              <a:cs typeface="+mn-cs"/>
            </a:endParaRPr>
          </a:p>
          <a:p>
            <a:r>
              <a:rPr lang="en-US" sz="1000" u="sng" kern="1200" dirty="0" smtClean="0">
                <a:solidFill>
                  <a:schemeClr val="tx1"/>
                </a:solidFill>
                <a:effectLst/>
                <a:latin typeface="+mn-lt"/>
                <a:ea typeface="+mn-ea"/>
                <a:cs typeface="+mn-cs"/>
                <a:hlinkClick r:id="rId4"/>
              </a:rPr>
              <a:t>http://www.strategicdialogue.org/wp-content/uploads/2016/06/OCCI-Counterspeech-Information-Pack-English.pdf</a:t>
            </a:r>
            <a:endParaRPr lang="nl-NL"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nl-NL"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About Counter-Narrative Monitoring and evaluation</a:t>
            </a:r>
            <a:endParaRPr lang="nl-NL" sz="1000" kern="1200" dirty="0" smtClean="0">
              <a:solidFill>
                <a:schemeClr val="tx1"/>
              </a:solidFill>
              <a:effectLst/>
              <a:latin typeface="+mn-lt"/>
              <a:ea typeface="+mn-ea"/>
              <a:cs typeface="+mn-cs"/>
            </a:endParaRPr>
          </a:p>
          <a:p>
            <a:r>
              <a:rPr lang="en-US" sz="1000" u="sng" kern="1200" dirty="0" smtClean="0">
                <a:solidFill>
                  <a:schemeClr val="tx1"/>
                </a:solidFill>
                <a:effectLst/>
                <a:latin typeface="+mn-lt"/>
                <a:ea typeface="+mn-ea"/>
                <a:cs typeface="+mn-cs"/>
                <a:hlinkClick r:id="rId5"/>
              </a:rPr>
              <a:t>http://www.strategicdialogue.org/wp-content/uploads/2016/12/CN-Monitoring-and-Evaluation-Handbook.pdf</a:t>
            </a:r>
            <a:endParaRPr lang="nl-NL"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80</a:t>
            </a:fld>
            <a:endParaRPr lang="nl-NL"/>
          </a:p>
        </p:txBody>
      </p:sp>
    </p:spTree>
    <p:extLst>
      <p:ext uri="{BB962C8B-B14F-4D97-AF65-F5344CB8AC3E}">
        <p14:creationId xmlns:p14="http://schemas.microsoft.com/office/powerpoint/2010/main" val="29598718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See</a:t>
            </a:r>
            <a:r>
              <a:rPr lang="en-US" baseline="0" dirty="0" smtClean="0"/>
              <a:t> next slide for overview of links</a:t>
            </a:r>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81</a:t>
            </a:fld>
            <a:endParaRPr lang="nl-NL"/>
          </a:p>
        </p:txBody>
      </p:sp>
    </p:spTree>
    <p:extLst>
      <p:ext uri="{BB962C8B-B14F-4D97-AF65-F5344CB8AC3E}">
        <p14:creationId xmlns:p14="http://schemas.microsoft.com/office/powerpoint/2010/main" val="8400323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dirty="0" smtClean="0"/>
              <a:t>This</a:t>
            </a:r>
            <a:r>
              <a:rPr lang="en-US" sz="1000" baseline="0" dirty="0" smtClean="0"/>
              <a:t> list of links to tools manuals and tutorials will be sent in Word format to all participants.</a:t>
            </a:r>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82</a:t>
            </a:fld>
            <a:endParaRPr lang="nl-NL"/>
          </a:p>
        </p:txBody>
      </p:sp>
    </p:spTree>
    <p:extLst>
      <p:ext uri="{BB962C8B-B14F-4D97-AF65-F5344CB8AC3E}">
        <p14:creationId xmlns:p14="http://schemas.microsoft.com/office/powerpoint/2010/main" val="1970206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kern="1200" dirty="0" err="1" smtClean="0">
                <a:solidFill>
                  <a:schemeClr val="tx1"/>
                </a:solidFill>
                <a:effectLst/>
                <a:latin typeface="+mn-lt"/>
                <a:ea typeface="+mn-ea"/>
                <a:cs typeface="+mn-cs"/>
              </a:rPr>
              <a:t>Programme</a:t>
            </a:r>
            <a:r>
              <a:rPr lang="en-US" sz="1000" b="1" kern="1200" dirty="0" smtClean="0">
                <a:solidFill>
                  <a:schemeClr val="tx1"/>
                </a:solidFill>
                <a:effectLst/>
                <a:latin typeface="+mn-lt"/>
                <a:ea typeface="+mn-ea"/>
                <a:cs typeface="+mn-cs"/>
              </a:rPr>
              <a:t> by topic</a:t>
            </a:r>
            <a:endParaRPr lang="nl-NL" sz="10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000" b="1" kern="1200" dirty="0" smtClean="0">
              <a:solidFill>
                <a:schemeClr val="tx1"/>
              </a:solidFill>
              <a:effectLst/>
              <a:latin typeface="+mn-lt"/>
              <a:ea typeface="+mn-ea"/>
              <a:cs typeface="+mn-cs"/>
            </a:endParaRPr>
          </a:p>
          <a:p>
            <a:pPr marL="0" indent="0">
              <a:buFont typeface="Arial" panose="020B0604020202020204" pitchFamily="34" charset="0"/>
              <a:buNone/>
            </a:pPr>
            <a:r>
              <a:rPr lang="en-US" sz="1000" b="1" kern="1200" dirty="0" smtClean="0">
                <a:solidFill>
                  <a:schemeClr val="tx1"/>
                </a:solidFill>
                <a:effectLst/>
                <a:latin typeface="+mn-lt"/>
                <a:ea typeface="+mn-ea"/>
                <a:cs typeface="+mn-cs"/>
              </a:rPr>
              <a:t>Setting the scene</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The GAMMMA approach</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Violent extremist or terrorist messages</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Counter and Alternative narratives online</a:t>
            </a:r>
            <a:endParaRPr lang="nl-NL" sz="1000" kern="1200" dirty="0" smtClean="0">
              <a:solidFill>
                <a:schemeClr val="tx1"/>
              </a:solidFill>
              <a:effectLst/>
              <a:latin typeface="+mn-lt"/>
              <a:ea typeface="+mn-ea"/>
              <a:cs typeface="+mn-cs"/>
            </a:endParaRPr>
          </a:p>
          <a:p>
            <a:pPr marL="0" lvl="0" indent="0">
              <a:buFont typeface="Arial" panose="020B0604020202020204" pitchFamily="34" charset="0"/>
              <a:buNone/>
            </a:pPr>
            <a:endParaRPr lang="nl-NL" sz="1000" b="1" kern="1200" dirty="0" smtClean="0">
              <a:solidFill>
                <a:schemeClr val="tx1"/>
              </a:solidFill>
              <a:effectLst/>
              <a:latin typeface="+mn-lt"/>
              <a:ea typeface="+mn-ea"/>
              <a:cs typeface="+mn-cs"/>
            </a:endParaRPr>
          </a:p>
          <a:p>
            <a:pPr marL="0" lvl="0" indent="0">
              <a:buFont typeface="Arial" panose="020B0604020202020204" pitchFamily="34" charset="0"/>
              <a:buNone/>
            </a:pPr>
            <a:r>
              <a:rPr lang="en-US" sz="1000" b="1" kern="1200" dirty="0" smtClean="0">
                <a:solidFill>
                  <a:schemeClr val="tx1"/>
                </a:solidFill>
                <a:effectLst/>
                <a:latin typeface="+mn-lt"/>
                <a:ea typeface="+mn-ea"/>
                <a:cs typeface="+mn-cs"/>
              </a:rPr>
              <a:t>How to develop your C/A online strategy</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Online campaigning</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Communication strategies</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Linking online – offline engagement</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What is your goal?</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Who is your target audience?</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What is your message?</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Who is the messenger?</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Three campaign templates</a:t>
            </a:r>
            <a:endParaRPr lang="nl-NL" sz="10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000" b="1" kern="1200" dirty="0" smtClean="0">
              <a:solidFill>
                <a:schemeClr val="tx1"/>
              </a:solidFill>
              <a:effectLst/>
              <a:latin typeface="+mn-lt"/>
              <a:ea typeface="+mn-ea"/>
              <a:cs typeface="+mn-cs"/>
            </a:endParaRPr>
          </a:p>
          <a:p>
            <a:pPr marL="0" indent="0">
              <a:buFont typeface="Arial" panose="020B0604020202020204" pitchFamily="34" charset="0"/>
              <a:buNone/>
            </a:pPr>
            <a:r>
              <a:rPr lang="en-US" sz="1000" b="1" kern="1200" dirty="0" smtClean="0">
                <a:solidFill>
                  <a:schemeClr val="tx1"/>
                </a:solidFill>
                <a:effectLst/>
                <a:latin typeface="+mn-lt"/>
                <a:ea typeface="+mn-ea"/>
                <a:cs typeface="+mn-cs"/>
              </a:rPr>
              <a:t>How online works</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From strategy to operation</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Online = dynamic dialogue</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How will you affect </a:t>
            </a:r>
            <a:r>
              <a:rPr lang="en-US" sz="1000" kern="1200" dirty="0" err="1" smtClean="0">
                <a:solidFill>
                  <a:schemeClr val="tx1"/>
                </a:solidFill>
                <a:effectLst/>
                <a:latin typeface="+mn-lt"/>
                <a:ea typeface="+mn-ea"/>
                <a:cs typeface="+mn-cs"/>
              </a:rPr>
              <a:t>behaviour</a:t>
            </a:r>
            <a:r>
              <a:rPr lang="en-US" sz="1000" kern="1200" dirty="0" smtClean="0">
                <a:solidFill>
                  <a:schemeClr val="tx1"/>
                </a:solidFill>
                <a:effectLst/>
                <a:latin typeface="+mn-lt"/>
                <a:ea typeface="+mn-ea"/>
                <a:cs typeface="+mn-cs"/>
              </a:rPr>
              <a:t> change?</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Three big social media platforms</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Are you on the right track?</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Hate speech online: what to do?</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Tools, manuals, tutorials</a:t>
            </a:r>
            <a:endParaRPr lang="nl-NL" sz="10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000" b="1" kern="1200" dirty="0" smtClean="0">
              <a:solidFill>
                <a:schemeClr val="tx1"/>
              </a:solidFill>
              <a:effectLst/>
              <a:latin typeface="+mn-lt"/>
              <a:ea typeface="+mn-ea"/>
              <a:cs typeface="+mn-cs"/>
            </a:endParaRPr>
          </a:p>
          <a:p>
            <a:pPr marL="0" indent="0">
              <a:buFont typeface="Arial" panose="020B0604020202020204" pitchFamily="34" charset="0"/>
              <a:buNone/>
            </a:pPr>
            <a:r>
              <a:rPr lang="en-US" sz="1000" b="1" kern="1200" dirty="0" smtClean="0">
                <a:solidFill>
                  <a:schemeClr val="tx1"/>
                </a:solidFill>
                <a:effectLst/>
                <a:latin typeface="+mn-lt"/>
                <a:ea typeface="+mn-ea"/>
                <a:cs typeface="+mn-cs"/>
              </a:rPr>
              <a:t>Capacity building</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From capacity-building to call to action</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SWOT Analysis</a:t>
            </a:r>
            <a:endParaRPr lang="nl-NL"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Collaboration with CSOs and marketing agencies</a:t>
            </a:r>
            <a:endParaRPr lang="nl-NL"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9</a:t>
            </a:fld>
            <a:endParaRPr lang="nl-NL"/>
          </a:p>
        </p:txBody>
      </p:sp>
    </p:spTree>
    <p:extLst>
      <p:ext uri="{BB962C8B-B14F-4D97-AF65-F5344CB8AC3E}">
        <p14:creationId xmlns:p14="http://schemas.microsoft.com/office/powerpoint/2010/main" val="16922801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83</a:t>
            </a:fld>
            <a:endParaRPr lang="nl-NL"/>
          </a:p>
        </p:txBody>
      </p:sp>
    </p:spTree>
    <p:extLst>
      <p:ext uri="{BB962C8B-B14F-4D97-AF65-F5344CB8AC3E}">
        <p14:creationId xmlns:p14="http://schemas.microsoft.com/office/powerpoint/2010/main" val="35775806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84</a:t>
            </a:fld>
            <a:endParaRPr lang="nl-NL"/>
          </a:p>
        </p:txBody>
      </p:sp>
    </p:spTree>
    <p:extLst>
      <p:ext uri="{BB962C8B-B14F-4D97-AF65-F5344CB8AC3E}">
        <p14:creationId xmlns:p14="http://schemas.microsoft.com/office/powerpoint/2010/main" val="34900614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000" baseline="0" dirty="0" smtClean="0"/>
              <a:t>Every campaign is centered around a Call to Action. You want people to start (or to stop) doing something. </a:t>
            </a:r>
          </a:p>
          <a:p>
            <a:pPr marL="628650" lvl="1" indent="-171450">
              <a:buFont typeface="Arial" panose="020B0604020202020204" pitchFamily="34" charset="0"/>
              <a:buChar char="•"/>
            </a:pPr>
            <a:r>
              <a:rPr lang="en-US" sz="1000" kern="1200" dirty="0" smtClean="0">
                <a:solidFill>
                  <a:schemeClr val="tx1"/>
                </a:solidFill>
                <a:effectLst/>
                <a:latin typeface="+mn-lt"/>
                <a:ea typeface="+mn-ea"/>
                <a:cs typeface="+mn-cs"/>
              </a:rPr>
              <a:t>If someone is very angry/upset about Sunnis being killed by Shia in Syria, or fearful of the influx of refugees, a simple “you are wrong, change your mind” will not do the trick. </a:t>
            </a:r>
          </a:p>
          <a:p>
            <a:pPr marL="628650" lvl="1" indent="-171450">
              <a:buFont typeface="Arial" panose="020B0604020202020204" pitchFamily="34" charset="0"/>
              <a:buChar char="•"/>
            </a:pPr>
            <a:r>
              <a:rPr lang="en-US" sz="1000" kern="1200" dirty="0" smtClean="0">
                <a:solidFill>
                  <a:schemeClr val="tx1"/>
                </a:solidFill>
                <a:effectLst/>
                <a:latin typeface="+mn-lt"/>
                <a:ea typeface="+mn-ea"/>
                <a:cs typeface="+mn-cs"/>
              </a:rPr>
              <a:t>The call-to-action </a:t>
            </a:r>
            <a:r>
              <a:rPr lang="en-US" sz="1000" kern="1200" dirty="0" smtClean="0">
                <a:solidFill>
                  <a:schemeClr val="tx1"/>
                </a:solidFill>
                <a:effectLst/>
                <a:latin typeface="+mn-lt"/>
                <a:ea typeface="+mn-ea"/>
                <a:cs typeface="+mn-cs"/>
              </a:rPr>
              <a:t>should </a:t>
            </a:r>
            <a:r>
              <a:rPr lang="en-US" sz="1000" kern="1200" dirty="0" smtClean="0">
                <a:solidFill>
                  <a:schemeClr val="tx1"/>
                </a:solidFill>
                <a:effectLst/>
                <a:latin typeface="+mn-lt"/>
                <a:ea typeface="+mn-ea"/>
                <a:cs typeface="+mn-cs"/>
              </a:rPr>
              <a:t>aim at channeling that anger/emotion to something productive and to show a concrete alternative action for the individuals you </a:t>
            </a:r>
            <a:r>
              <a:rPr lang="en-US" sz="1000" kern="1200" dirty="0" smtClean="0">
                <a:solidFill>
                  <a:schemeClr val="tx1"/>
                </a:solidFill>
                <a:effectLst/>
                <a:latin typeface="+mn-lt"/>
                <a:ea typeface="+mn-ea"/>
                <a:cs typeface="+mn-cs"/>
              </a:rPr>
              <a:t>are trying </a:t>
            </a:r>
            <a:r>
              <a:rPr lang="en-US" sz="1000" kern="1200" dirty="0" smtClean="0">
                <a:solidFill>
                  <a:schemeClr val="tx1"/>
                </a:solidFill>
                <a:effectLst/>
                <a:latin typeface="+mn-lt"/>
                <a:ea typeface="+mn-ea"/>
                <a:cs typeface="+mn-cs"/>
              </a:rPr>
              <a:t>to reach.</a:t>
            </a:r>
          </a:p>
          <a:p>
            <a:pPr marL="628650" lvl="1" indent="-171450">
              <a:buFont typeface="Arial" panose="020B0604020202020204" pitchFamily="34" charset="0"/>
              <a:buChar char="•"/>
            </a:pPr>
            <a:r>
              <a:rPr lang="en-US" sz="1000" kern="1200" dirty="0" smtClean="0">
                <a:solidFill>
                  <a:schemeClr val="tx1"/>
                </a:solidFill>
                <a:effectLst/>
                <a:latin typeface="+mn-lt"/>
                <a:ea typeface="+mn-ea"/>
                <a:cs typeface="+mn-cs"/>
              </a:rPr>
              <a:t>Developing those concrete actions is not easy but important </a:t>
            </a:r>
            <a:r>
              <a:rPr lang="en-US" sz="1000" kern="1200" dirty="0" smtClean="0">
                <a:solidFill>
                  <a:schemeClr val="tx1"/>
                </a:solidFill>
                <a:effectLst/>
                <a:latin typeface="+mn-lt"/>
                <a:ea typeface="+mn-ea"/>
                <a:cs typeface="+mn-cs"/>
              </a:rPr>
              <a:t>for your campaign to have impact.</a:t>
            </a:r>
            <a:endParaRPr lang="nl-NL" sz="10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000" baseline="0" dirty="0" smtClean="0"/>
          </a:p>
          <a:p>
            <a:pPr marL="171450" indent="-171450">
              <a:buFont typeface="Arial" panose="020B0604020202020204" pitchFamily="34" charset="0"/>
              <a:buChar char="•"/>
            </a:pPr>
            <a:r>
              <a:rPr lang="en-US" sz="1000" baseline="0" dirty="0" smtClean="0"/>
              <a:t>Often, engagement starts online, e.g. with retweeting or liking a post </a:t>
            </a:r>
            <a:r>
              <a:rPr lang="en-US" sz="1000" baseline="0" dirty="0" smtClean="0"/>
              <a:t>on Facebook</a:t>
            </a:r>
            <a:r>
              <a:rPr lang="en-US" sz="1000" baseline="0" dirty="0" smtClean="0"/>
              <a:t>. </a:t>
            </a:r>
          </a:p>
          <a:p>
            <a:pPr marL="171450" indent="-171450">
              <a:buFont typeface="Arial" panose="020B0604020202020204" pitchFamily="34" charset="0"/>
              <a:buChar char="•"/>
            </a:pPr>
            <a:r>
              <a:rPr lang="en-US" sz="1000" baseline="0" dirty="0" smtClean="0"/>
              <a:t>Sometimes, it evolves into offline participation </a:t>
            </a:r>
            <a:r>
              <a:rPr lang="en-US" sz="1000" baseline="0" dirty="0" smtClean="0"/>
              <a:t>(activities by your </a:t>
            </a:r>
            <a:r>
              <a:rPr lang="en-US" sz="1000" baseline="0" dirty="0" err="1" smtClean="0"/>
              <a:t>organisation</a:t>
            </a:r>
            <a:r>
              <a:rPr lang="en-US" sz="1000" baseline="0" dirty="0" smtClean="0"/>
              <a:t> or offline contacts).</a:t>
            </a:r>
            <a:endParaRPr lang="en-US" sz="1000" baseline="0" dirty="0" smtClean="0"/>
          </a:p>
          <a:p>
            <a:pPr marL="0" indent="0">
              <a:buFont typeface="Arial" panose="020B0604020202020204" pitchFamily="34" charset="0"/>
              <a:buNone/>
            </a:pPr>
            <a:endParaRPr lang="en-US" sz="1000" baseline="0" dirty="0" smtClean="0"/>
          </a:p>
          <a:p>
            <a:pPr marL="0" indent="0">
              <a:buFont typeface="Arial" panose="020B0604020202020204" pitchFamily="34" charset="0"/>
              <a:buNone/>
            </a:pPr>
            <a:r>
              <a:rPr lang="en-US" sz="1000" baseline="0" dirty="0" smtClean="0"/>
              <a:t>Next to the Action you call for, you might face responses that you did not expect or did not want. Every online effort has offline consequences and it is very important to take this into consideration while designing your </a:t>
            </a:r>
            <a:r>
              <a:rPr lang="en-US" sz="1000" baseline="0" dirty="0" err="1" smtClean="0"/>
              <a:t>campaig</a:t>
            </a:r>
            <a:r>
              <a:rPr lang="en-US" sz="1000" baseline="0" dirty="0" smtClean="0"/>
              <a:t> </a:t>
            </a:r>
            <a:r>
              <a:rPr lang="en-US" sz="1000" baseline="0" dirty="0" smtClean="0"/>
              <a:t>strategy, for at least 3 reasons:</a:t>
            </a:r>
          </a:p>
          <a:p>
            <a:pPr marL="685800" lvl="1" indent="-228600">
              <a:buFont typeface="+mj-lt"/>
              <a:buAutoNum type="arabicPeriod"/>
            </a:pPr>
            <a:r>
              <a:rPr lang="en-US" sz="1000" baseline="0" dirty="0" smtClean="0"/>
              <a:t>Desired response</a:t>
            </a:r>
          </a:p>
          <a:p>
            <a:pPr marL="1143000" lvl="2" indent="-228600">
              <a:buFont typeface="Arial" panose="020B0604020202020204" pitchFamily="34" charset="0"/>
              <a:buChar char="•"/>
            </a:pPr>
            <a:r>
              <a:rPr lang="en-US" sz="1000" baseline="0" dirty="0" smtClean="0"/>
              <a:t>People might actually respond </a:t>
            </a:r>
            <a:r>
              <a:rPr lang="en-US" sz="1000" baseline="0" dirty="0" smtClean="0"/>
              <a:t>positively </a:t>
            </a:r>
            <a:r>
              <a:rPr lang="en-US" sz="1000" baseline="0" dirty="0" smtClean="0"/>
              <a:t>to your Call-to-action and become willing to do things “in the real world”, like participating as a volunteer in your </a:t>
            </a:r>
            <a:r>
              <a:rPr lang="en-US" sz="1000" baseline="0" dirty="0" err="1" smtClean="0"/>
              <a:t>organisation</a:t>
            </a:r>
            <a:r>
              <a:rPr lang="en-US" sz="1000" baseline="0" dirty="0" smtClean="0"/>
              <a:t>, or </a:t>
            </a:r>
            <a:r>
              <a:rPr lang="en-US" sz="1000" baseline="0" dirty="0" smtClean="0"/>
              <a:t>requesting support </a:t>
            </a:r>
            <a:r>
              <a:rPr lang="en-US" sz="1000" baseline="0" dirty="0" smtClean="0"/>
              <a:t>from your </a:t>
            </a:r>
            <a:r>
              <a:rPr lang="en-US" sz="1000" baseline="0" dirty="0" err="1" smtClean="0"/>
              <a:t>organisation</a:t>
            </a:r>
            <a:r>
              <a:rPr lang="en-US" sz="1000" baseline="0" dirty="0" smtClean="0"/>
              <a:t>, or </a:t>
            </a:r>
            <a:r>
              <a:rPr lang="en-US" sz="1000" baseline="0" dirty="0" smtClean="0"/>
              <a:t>asking </a:t>
            </a:r>
            <a:r>
              <a:rPr lang="en-US" sz="1000" baseline="0" dirty="0" smtClean="0"/>
              <a:t>for further information. </a:t>
            </a:r>
          </a:p>
          <a:p>
            <a:pPr marL="1143000" lvl="2" indent="-228600">
              <a:buFont typeface="Arial" panose="020B0604020202020204" pitchFamily="34" charset="0"/>
              <a:buChar char="•"/>
            </a:pPr>
            <a:r>
              <a:rPr lang="en-US" sz="1000" baseline="0" dirty="0" smtClean="0"/>
              <a:t>Is your </a:t>
            </a:r>
            <a:r>
              <a:rPr lang="en-US" sz="1000" baseline="0" dirty="0" err="1" smtClean="0"/>
              <a:t>organisation</a:t>
            </a:r>
            <a:r>
              <a:rPr lang="en-US" sz="1000" baseline="0" dirty="0" smtClean="0"/>
              <a:t> prepared to answer </a:t>
            </a:r>
            <a:r>
              <a:rPr lang="en-US" sz="1000" baseline="0" dirty="0" smtClean="0"/>
              <a:t>these kinds </a:t>
            </a:r>
            <a:r>
              <a:rPr lang="en-US" sz="1000" baseline="0" dirty="0" smtClean="0"/>
              <a:t>of responses? </a:t>
            </a:r>
          </a:p>
          <a:p>
            <a:pPr marL="1143000" lvl="2" indent="-228600">
              <a:buFont typeface="Arial" panose="020B0604020202020204" pitchFamily="34" charset="0"/>
              <a:buChar char="•"/>
            </a:pPr>
            <a:r>
              <a:rPr lang="en-US" sz="1000" baseline="0" dirty="0" smtClean="0"/>
              <a:t>Is somebody sitting </a:t>
            </a:r>
            <a:r>
              <a:rPr lang="en-US" sz="1000" baseline="0" dirty="0" smtClean="0"/>
              <a:t>by the </a:t>
            </a:r>
            <a:r>
              <a:rPr lang="en-US" sz="1000" baseline="0" dirty="0" smtClean="0"/>
              <a:t>telephone? </a:t>
            </a:r>
          </a:p>
          <a:p>
            <a:pPr marL="1143000" lvl="2" indent="-228600">
              <a:buFont typeface="Arial" panose="020B0604020202020204" pitchFamily="34" charset="0"/>
              <a:buChar char="•"/>
            </a:pPr>
            <a:r>
              <a:rPr lang="en-US" sz="1000" baseline="0" dirty="0" smtClean="0"/>
              <a:t>Is somebody answering e-mails or posts </a:t>
            </a:r>
            <a:r>
              <a:rPr lang="en-US" sz="1000" baseline="0" dirty="0" smtClean="0"/>
              <a:t>on Facebook</a:t>
            </a:r>
            <a:r>
              <a:rPr lang="en-US" sz="1000" baseline="0" dirty="0" smtClean="0"/>
              <a:t>?</a:t>
            </a:r>
          </a:p>
          <a:p>
            <a:pPr marL="685800" lvl="1" indent="-228600">
              <a:buFont typeface="+mj-lt"/>
              <a:buAutoNum type="arabicPeriod"/>
            </a:pPr>
            <a:r>
              <a:rPr lang="en-US" sz="1000" baseline="0" dirty="0" smtClean="0"/>
              <a:t>Critical or negative response</a:t>
            </a:r>
          </a:p>
          <a:p>
            <a:pPr marL="1143000" lvl="2" indent="-228600">
              <a:buFont typeface="Arial" panose="020B0604020202020204" pitchFamily="34" charset="0"/>
              <a:buChar char="•"/>
            </a:pPr>
            <a:r>
              <a:rPr lang="en-US" sz="1000" baseline="0" dirty="0" smtClean="0"/>
              <a:t>Opponents of various sorts might react to your online efforts by </a:t>
            </a:r>
            <a:r>
              <a:rPr lang="en-US" sz="1000" baseline="0" dirty="0" err="1" smtClean="0"/>
              <a:t>criticising</a:t>
            </a:r>
            <a:r>
              <a:rPr lang="en-US" sz="1000" baseline="0" dirty="0" smtClean="0"/>
              <a:t> </a:t>
            </a:r>
            <a:r>
              <a:rPr lang="en-US" sz="1000" baseline="0" dirty="0" smtClean="0"/>
              <a:t>your posts, </a:t>
            </a:r>
            <a:r>
              <a:rPr lang="en-US" sz="1000" baseline="0" dirty="0" smtClean="0"/>
              <a:t>abusing </a:t>
            </a:r>
            <a:r>
              <a:rPr lang="en-US" sz="1000" baseline="0" dirty="0" smtClean="0"/>
              <a:t>your hashtags, stating critical (false) information about your </a:t>
            </a:r>
            <a:r>
              <a:rPr lang="en-US" sz="1000" baseline="0" dirty="0" err="1" smtClean="0"/>
              <a:t>organisation</a:t>
            </a:r>
            <a:r>
              <a:rPr lang="en-US" sz="1000" baseline="0" dirty="0" smtClean="0"/>
              <a:t> on the internet et cetera. </a:t>
            </a:r>
          </a:p>
          <a:p>
            <a:pPr marL="1143000" lvl="2" indent="-228600">
              <a:buFont typeface="Arial" panose="020B0604020202020204" pitchFamily="34" charset="0"/>
              <a:buChar char="•"/>
            </a:pPr>
            <a:r>
              <a:rPr lang="en-US" sz="1000" baseline="0" dirty="0" smtClean="0"/>
              <a:t>How do you deal with this type of response? </a:t>
            </a:r>
          </a:p>
          <a:p>
            <a:pPr marL="1143000" lvl="2" indent="-228600">
              <a:buFont typeface="Arial" panose="020B0604020202020204" pitchFamily="34" charset="0"/>
              <a:buChar char="•"/>
            </a:pPr>
            <a:r>
              <a:rPr lang="en-US" sz="1000" baseline="0" dirty="0" smtClean="0"/>
              <a:t>Will you answer </a:t>
            </a:r>
            <a:r>
              <a:rPr lang="en-US" sz="1000" baseline="0" dirty="0" smtClean="0"/>
              <a:t>comments</a:t>
            </a:r>
            <a:r>
              <a:rPr lang="en-US" sz="1000" baseline="0" dirty="0" smtClean="0"/>
              <a:t>, or will you ignore </a:t>
            </a:r>
            <a:r>
              <a:rPr lang="en-US" sz="1000" baseline="0" dirty="0" smtClean="0"/>
              <a:t>them?</a:t>
            </a:r>
            <a:endParaRPr lang="en-US" sz="1000" baseline="0" dirty="0" smtClean="0"/>
          </a:p>
          <a:p>
            <a:pPr marL="1143000" lvl="2" indent="-228600">
              <a:buFont typeface="Arial" panose="020B0604020202020204" pitchFamily="34" charset="0"/>
              <a:buChar char="•"/>
            </a:pPr>
            <a:r>
              <a:rPr lang="en-US" sz="1000" baseline="0" dirty="0" smtClean="0"/>
              <a:t>Are your facts &amp; figures checked and correct? Are you able to counter “alternative facts”? </a:t>
            </a:r>
          </a:p>
          <a:p>
            <a:pPr marL="1143000" lvl="2" indent="-228600">
              <a:buFont typeface="Arial" panose="020B0604020202020204" pitchFamily="34" charset="0"/>
              <a:buChar char="•"/>
            </a:pPr>
            <a:r>
              <a:rPr lang="en-US" sz="1000" baseline="0" dirty="0" smtClean="0"/>
              <a:t>Will you start a discussion or will you block a person? </a:t>
            </a:r>
          </a:p>
          <a:p>
            <a:pPr marL="1143000" lvl="2" indent="-228600">
              <a:buFont typeface="Arial" panose="020B0604020202020204" pitchFamily="34" charset="0"/>
              <a:buChar char="•"/>
            </a:pPr>
            <a:r>
              <a:rPr lang="en-US" sz="1000" baseline="0" dirty="0" smtClean="0"/>
              <a:t>Do you have different approaches towards your target audience, its surroundings and third parties that do not play a role in your campaigning objectives?</a:t>
            </a:r>
          </a:p>
          <a:p>
            <a:pPr marL="685800" lvl="1" indent="-228600">
              <a:buFont typeface="+mj-lt"/>
              <a:buAutoNum type="arabicPeriod"/>
            </a:pPr>
            <a:r>
              <a:rPr lang="en-US" sz="1000" baseline="0" dirty="0" smtClean="0"/>
              <a:t>Verbal and/or physical threats/violence</a:t>
            </a:r>
          </a:p>
          <a:p>
            <a:pPr marL="1143000" lvl="2" indent="-228600">
              <a:buFont typeface="Arial" panose="020B0604020202020204" pitchFamily="34" charset="0"/>
              <a:buChar char="•"/>
            </a:pPr>
            <a:r>
              <a:rPr lang="en-US" sz="1000" baseline="0" dirty="0" smtClean="0"/>
              <a:t>In some cases, your online presence and activity might provoke verbal and/or physical threats and/or violent reactions.</a:t>
            </a:r>
          </a:p>
          <a:p>
            <a:pPr marL="1143000" lvl="2" indent="-228600">
              <a:buFont typeface="Arial" panose="020B0604020202020204" pitchFamily="34" charset="0"/>
              <a:buChar char="•"/>
            </a:pPr>
            <a:r>
              <a:rPr lang="en-US" sz="1000" baseline="0" dirty="0" smtClean="0"/>
              <a:t>Can you make a risk assessment before you start your campaign?</a:t>
            </a:r>
          </a:p>
          <a:p>
            <a:pPr marL="1143000" lvl="2" indent="-228600">
              <a:buFont typeface="Arial" panose="020B0604020202020204" pitchFamily="34" charset="0"/>
              <a:buChar char="•"/>
            </a:pPr>
            <a:r>
              <a:rPr lang="en-US" sz="1000" baseline="0" dirty="0" smtClean="0"/>
              <a:t>How do you prepare your workers and volunteers?</a:t>
            </a:r>
          </a:p>
          <a:p>
            <a:pPr marL="1143000" lvl="2" indent="-228600">
              <a:buFont typeface="Arial" panose="020B0604020202020204" pitchFamily="34" charset="0"/>
              <a:buChar char="•"/>
            </a:pPr>
            <a:r>
              <a:rPr lang="en-US" sz="1000" baseline="0" dirty="0" smtClean="0"/>
              <a:t>Are you and your colleagues traceable via the internet? What e-mail addresses do you use? </a:t>
            </a:r>
          </a:p>
          <a:p>
            <a:pPr marL="1143000" lvl="2" indent="-228600">
              <a:buFont typeface="Arial" panose="020B0604020202020204" pitchFamily="34" charset="0"/>
              <a:buChar char="•"/>
            </a:pPr>
            <a:r>
              <a:rPr lang="en-US" sz="1000" baseline="0" dirty="0" smtClean="0"/>
              <a:t>What names are detectable behind your </a:t>
            </a:r>
            <a:r>
              <a:rPr lang="en-US" sz="1000" baseline="0" dirty="0" err="1" smtClean="0"/>
              <a:t>organisation’s</a:t>
            </a:r>
            <a:r>
              <a:rPr lang="en-US" sz="1000" baseline="0" dirty="0" smtClean="0"/>
              <a:t> Facebook or Twitter account?</a:t>
            </a:r>
          </a:p>
          <a:p>
            <a:pPr marL="1143000" lvl="2" indent="-228600">
              <a:buFont typeface="Arial" panose="020B0604020202020204" pitchFamily="34" charset="0"/>
              <a:buChar char="•"/>
            </a:pPr>
            <a:r>
              <a:rPr lang="en-US" sz="1000" baseline="0" dirty="0" smtClean="0"/>
              <a:t>Do you know how to report hate speech?</a:t>
            </a:r>
          </a:p>
          <a:p>
            <a:pPr marL="0" lvl="0" indent="0">
              <a:buFont typeface="Arial" panose="020B0604020202020204" pitchFamily="34" charset="0"/>
              <a:buNone/>
            </a:pPr>
            <a:endParaRPr lang="en-US"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85</a:t>
            </a:fld>
            <a:endParaRPr lang="nl-NL"/>
          </a:p>
        </p:txBody>
      </p:sp>
    </p:spTree>
    <p:extLst>
      <p:ext uri="{BB962C8B-B14F-4D97-AF65-F5344CB8AC3E}">
        <p14:creationId xmlns:p14="http://schemas.microsoft.com/office/powerpoint/2010/main" val="19280492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kern="1200" dirty="0" smtClean="0">
                <a:solidFill>
                  <a:schemeClr val="tx1"/>
                </a:solidFill>
                <a:effectLst/>
                <a:latin typeface="+mn-lt"/>
                <a:ea typeface="+mn-ea"/>
                <a:cs typeface="+mn-cs"/>
              </a:rPr>
              <a:t>SWOT (</a:t>
            </a:r>
            <a:r>
              <a:rPr lang="nl-NL" sz="1000" b="1" kern="1200" dirty="0" err="1" smtClean="0">
                <a:solidFill>
                  <a:schemeClr val="tx1"/>
                </a:solidFill>
                <a:effectLst/>
                <a:latin typeface="+mn-lt"/>
                <a:ea typeface="+mn-ea"/>
                <a:cs typeface="+mn-cs"/>
              </a:rPr>
              <a:t>Strengths</a:t>
            </a:r>
            <a:r>
              <a:rPr lang="nl-NL" sz="1000" b="1" kern="1200" dirty="0" smtClean="0">
                <a:solidFill>
                  <a:schemeClr val="tx1"/>
                </a:solidFill>
                <a:effectLst/>
                <a:latin typeface="+mn-lt"/>
                <a:ea typeface="+mn-ea"/>
                <a:cs typeface="+mn-cs"/>
              </a:rPr>
              <a:t>, </a:t>
            </a:r>
            <a:r>
              <a:rPr lang="nl-NL" sz="1000" b="1" kern="1200" dirty="0" err="1" smtClean="0">
                <a:solidFill>
                  <a:schemeClr val="tx1"/>
                </a:solidFill>
                <a:effectLst/>
                <a:latin typeface="+mn-lt"/>
                <a:ea typeface="+mn-ea"/>
                <a:cs typeface="+mn-cs"/>
              </a:rPr>
              <a:t>Weaknesses</a:t>
            </a:r>
            <a:r>
              <a:rPr lang="nl-NL" sz="1000" b="1" kern="1200" dirty="0" smtClean="0">
                <a:solidFill>
                  <a:schemeClr val="tx1"/>
                </a:solidFill>
                <a:effectLst/>
                <a:latin typeface="+mn-lt"/>
                <a:ea typeface="+mn-ea"/>
                <a:cs typeface="+mn-cs"/>
              </a:rPr>
              <a:t>, </a:t>
            </a:r>
            <a:r>
              <a:rPr lang="nl-NL" sz="1000" b="1" kern="1200" dirty="0" err="1" smtClean="0">
                <a:solidFill>
                  <a:schemeClr val="tx1"/>
                </a:solidFill>
                <a:effectLst/>
                <a:latin typeface="+mn-lt"/>
                <a:ea typeface="+mn-ea"/>
                <a:cs typeface="+mn-cs"/>
              </a:rPr>
              <a:t>Opportunities</a:t>
            </a:r>
            <a:r>
              <a:rPr lang="nl-NL" sz="1000" b="1" kern="1200" dirty="0" smtClean="0">
                <a:solidFill>
                  <a:schemeClr val="tx1"/>
                </a:solidFill>
                <a:effectLst/>
                <a:latin typeface="+mn-lt"/>
                <a:ea typeface="+mn-ea"/>
                <a:cs typeface="+mn-cs"/>
              </a:rPr>
              <a:t>, </a:t>
            </a:r>
            <a:r>
              <a:rPr lang="nl-NL" sz="1000" b="1" kern="1200" dirty="0" err="1" smtClean="0">
                <a:solidFill>
                  <a:schemeClr val="tx1"/>
                </a:solidFill>
                <a:effectLst/>
                <a:latin typeface="+mn-lt"/>
                <a:ea typeface="+mn-ea"/>
                <a:cs typeface="+mn-cs"/>
              </a:rPr>
              <a:t>Threats</a:t>
            </a:r>
            <a:r>
              <a:rPr lang="nl-NL" sz="1000" b="1" kern="1200" dirty="0" smtClean="0">
                <a:solidFill>
                  <a:schemeClr val="tx1"/>
                </a:solidFill>
                <a:effectLst/>
                <a:latin typeface="+mn-lt"/>
                <a:ea typeface="+mn-ea"/>
                <a:cs typeface="+mn-cs"/>
              </a:rPr>
              <a:t>) test </a:t>
            </a:r>
            <a:r>
              <a:rPr lang="nl-NL" sz="1000" b="1" kern="1200" dirty="0" err="1" smtClean="0">
                <a:solidFill>
                  <a:schemeClr val="tx1"/>
                </a:solidFill>
                <a:effectLst/>
                <a:latin typeface="+mn-lt"/>
                <a:ea typeface="+mn-ea"/>
                <a:cs typeface="+mn-cs"/>
              </a:rPr>
              <a:t>each</a:t>
            </a:r>
            <a:r>
              <a:rPr lang="nl-NL" sz="1000" b="1" kern="1200" dirty="0" smtClean="0">
                <a:solidFill>
                  <a:schemeClr val="tx1"/>
                </a:solidFill>
                <a:effectLst/>
                <a:latin typeface="+mn-lt"/>
                <a:ea typeface="+mn-ea"/>
                <a:cs typeface="+mn-cs"/>
              </a:rPr>
              <a:t> Action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smtClean="0">
                <a:solidFill>
                  <a:schemeClr val="tx1"/>
                </a:solidFill>
                <a:effectLst/>
                <a:latin typeface="+mn-lt"/>
                <a:ea typeface="+mn-ea"/>
                <a:cs typeface="+mn-cs"/>
              </a:rPr>
              <a:t>Towards the end of the </a:t>
            </a:r>
            <a:r>
              <a:rPr lang="nl-NL" sz="1000" kern="1200" dirty="0" smtClean="0">
                <a:solidFill>
                  <a:schemeClr val="tx1"/>
                </a:solidFill>
                <a:effectLst/>
                <a:latin typeface="+mn-lt"/>
                <a:ea typeface="+mn-ea"/>
                <a:cs typeface="+mn-cs"/>
              </a:rPr>
              <a:t>day </a:t>
            </a:r>
            <a:r>
              <a:rPr lang="nl-NL" sz="1000" kern="1200" dirty="0" smtClean="0">
                <a:solidFill>
                  <a:schemeClr val="tx1"/>
                </a:solidFill>
                <a:effectLst/>
                <a:latin typeface="+mn-lt"/>
                <a:ea typeface="+mn-ea"/>
                <a:cs typeface="+mn-cs"/>
              </a:rPr>
              <a:t>you could have a Show and Tell where trainees share back their action plans. The audience and training experts have their SWOT hats </a:t>
            </a:r>
            <a:r>
              <a:rPr lang="nl-NL" sz="1000" kern="1200" dirty="0" smtClean="0">
                <a:solidFill>
                  <a:schemeClr val="tx1"/>
                </a:solidFill>
                <a:effectLst/>
                <a:latin typeface="+mn-lt"/>
                <a:ea typeface="+mn-ea"/>
                <a:cs typeface="+mn-cs"/>
              </a:rPr>
              <a:t>on, </a:t>
            </a:r>
            <a:r>
              <a:rPr lang="nl-NL" sz="1000" kern="1200" dirty="0" smtClean="0">
                <a:solidFill>
                  <a:schemeClr val="tx1"/>
                </a:solidFill>
                <a:effectLst/>
                <a:latin typeface="+mn-lt"/>
                <a:ea typeface="+mn-ea"/>
                <a:cs typeface="+mn-cs"/>
              </a:rPr>
              <a:t>commenting on the strengths and weaknesses of the plan, the opportunities presented, e.g. </a:t>
            </a:r>
            <a:r>
              <a:rPr lang="nl-NL" sz="1000" kern="1200" dirty="0" err="1" smtClean="0">
                <a:solidFill>
                  <a:schemeClr val="tx1"/>
                </a:solidFill>
                <a:effectLst/>
                <a:latin typeface="+mn-lt"/>
                <a:ea typeface="+mn-ea"/>
                <a:cs typeface="+mn-cs"/>
              </a:rPr>
              <a:t>upcoming</a:t>
            </a:r>
            <a:r>
              <a:rPr lang="nl-NL" sz="1000" kern="1200" dirty="0" smtClean="0">
                <a:solidFill>
                  <a:schemeClr val="tx1"/>
                </a:solidFill>
                <a:effectLst/>
                <a:latin typeface="+mn-lt"/>
                <a:ea typeface="+mn-ea"/>
                <a:cs typeface="+mn-cs"/>
              </a:rPr>
              <a:t> </a:t>
            </a:r>
            <a:r>
              <a:rPr lang="nl-NL" sz="1000" kern="1200" dirty="0" err="1" smtClean="0">
                <a:solidFill>
                  <a:schemeClr val="tx1"/>
                </a:solidFill>
                <a:effectLst/>
                <a:latin typeface="+mn-lt"/>
                <a:ea typeface="+mn-ea"/>
                <a:cs typeface="+mn-cs"/>
              </a:rPr>
              <a:t>topical</a:t>
            </a:r>
            <a:r>
              <a:rPr lang="nl-NL" sz="1000" kern="1200" dirty="0" smtClean="0">
                <a:solidFill>
                  <a:schemeClr val="tx1"/>
                </a:solidFill>
                <a:effectLst/>
                <a:latin typeface="+mn-lt"/>
                <a:ea typeface="+mn-ea"/>
                <a:cs typeface="+mn-cs"/>
              </a:rPr>
              <a:t> event </a:t>
            </a:r>
            <a:r>
              <a:rPr lang="nl-NL" sz="1000" kern="1200" dirty="0" err="1" smtClean="0">
                <a:solidFill>
                  <a:schemeClr val="tx1"/>
                </a:solidFill>
                <a:effectLst/>
                <a:latin typeface="+mn-lt"/>
                <a:ea typeface="+mn-ea"/>
                <a:cs typeface="+mn-cs"/>
              </a:rPr>
              <a:t>to</a:t>
            </a:r>
            <a:r>
              <a:rPr lang="nl-NL" sz="1000" kern="1200" dirty="0" smtClean="0">
                <a:solidFill>
                  <a:schemeClr val="tx1"/>
                </a:solidFill>
                <a:effectLst/>
                <a:latin typeface="+mn-lt"/>
                <a:ea typeface="+mn-ea"/>
                <a:cs typeface="+mn-cs"/>
              </a:rPr>
              <a:t> tap </a:t>
            </a:r>
            <a:r>
              <a:rPr lang="nl-NL" sz="1000" kern="1200" dirty="0" err="1" smtClean="0">
                <a:solidFill>
                  <a:schemeClr val="tx1"/>
                </a:solidFill>
                <a:effectLst/>
                <a:latin typeface="+mn-lt"/>
                <a:ea typeface="+mn-ea"/>
                <a:cs typeface="+mn-cs"/>
              </a:rPr>
              <a:t>into</a:t>
            </a:r>
            <a:r>
              <a:rPr lang="nl-NL" sz="1000" kern="1200" dirty="0" smtClean="0">
                <a:solidFill>
                  <a:schemeClr val="tx1"/>
                </a:solidFill>
                <a:effectLst/>
                <a:latin typeface="+mn-lt"/>
                <a:ea typeface="+mn-ea"/>
                <a:cs typeface="+mn-cs"/>
              </a:rPr>
              <a:t> (e.g. religious holidays), funding pots to utilise, specific free online tools to utilise, relationships with </a:t>
            </a:r>
            <a:r>
              <a:rPr lang="nl-NL" sz="1000" kern="1200" dirty="0" smtClean="0">
                <a:solidFill>
                  <a:schemeClr val="tx1"/>
                </a:solidFill>
                <a:effectLst/>
                <a:latin typeface="+mn-lt"/>
                <a:ea typeface="+mn-ea"/>
                <a:cs typeface="+mn-cs"/>
              </a:rPr>
              <a:t>the private </a:t>
            </a:r>
            <a:r>
              <a:rPr lang="nl-NL" sz="1000" kern="1200" dirty="0" smtClean="0">
                <a:solidFill>
                  <a:schemeClr val="tx1"/>
                </a:solidFill>
                <a:effectLst/>
                <a:latin typeface="+mn-lt"/>
                <a:ea typeface="+mn-ea"/>
                <a:cs typeface="+mn-cs"/>
              </a:rPr>
              <a:t>sector to utilise. </a:t>
            </a:r>
            <a:r>
              <a:rPr lang="nl-NL" sz="1000" kern="1200" dirty="0" err="1" smtClean="0">
                <a:solidFill>
                  <a:schemeClr val="tx1"/>
                </a:solidFill>
                <a:effectLst/>
                <a:latin typeface="+mn-lt"/>
                <a:ea typeface="+mn-ea"/>
                <a:cs typeface="+mn-cs"/>
              </a:rPr>
              <a:t>Threats</a:t>
            </a:r>
            <a:r>
              <a:rPr lang="nl-NL" sz="1000" kern="1200" dirty="0" smtClean="0">
                <a:solidFill>
                  <a:schemeClr val="tx1"/>
                </a:solidFill>
                <a:effectLst/>
                <a:latin typeface="+mn-lt"/>
                <a:ea typeface="+mn-ea"/>
                <a:cs typeface="+mn-cs"/>
              </a:rPr>
              <a:t> - e.g. finding meaningful engagement, sustaining </a:t>
            </a:r>
            <a:r>
              <a:rPr lang="nl-NL" sz="1000" kern="1200" dirty="0" smtClean="0">
                <a:solidFill>
                  <a:schemeClr val="tx1"/>
                </a:solidFill>
                <a:effectLst/>
                <a:latin typeface="+mn-lt"/>
                <a:ea typeface="+mn-ea"/>
                <a:cs typeface="+mn-cs"/>
              </a:rPr>
              <a:t>financial </a:t>
            </a:r>
            <a:r>
              <a:rPr lang="nl-NL" sz="1000" kern="1200" dirty="0" smtClean="0">
                <a:solidFill>
                  <a:schemeClr val="tx1"/>
                </a:solidFill>
                <a:effectLst/>
                <a:latin typeface="+mn-lt"/>
                <a:ea typeface="+mn-ea"/>
                <a:cs typeface="+mn-cs"/>
              </a:rPr>
              <a:t>investment </a:t>
            </a:r>
            <a:r>
              <a:rPr lang="nl-NL" sz="1000" kern="1200" dirty="0" smtClean="0">
                <a:solidFill>
                  <a:schemeClr val="tx1"/>
                </a:solidFill>
                <a:effectLst/>
                <a:latin typeface="+mn-lt"/>
                <a:ea typeface="+mn-ea"/>
                <a:cs typeface="+mn-cs"/>
              </a:rPr>
              <a:t>in the </a:t>
            </a:r>
            <a:r>
              <a:rPr lang="nl-NL" sz="1000" kern="1200" dirty="0" smtClean="0">
                <a:solidFill>
                  <a:schemeClr val="tx1"/>
                </a:solidFill>
                <a:effectLst/>
                <a:latin typeface="+mn-lt"/>
                <a:ea typeface="+mn-ea"/>
                <a:cs typeface="+mn-cs"/>
              </a:rPr>
              <a:t>work, </a:t>
            </a:r>
            <a:r>
              <a:rPr lang="nl-NL" sz="1000" kern="1200" dirty="0" smtClean="0">
                <a:solidFill>
                  <a:schemeClr val="tx1"/>
                </a:solidFill>
                <a:effectLst/>
                <a:latin typeface="+mn-lt"/>
                <a:ea typeface="+mn-ea"/>
                <a:cs typeface="+mn-cs"/>
              </a:rPr>
              <a:t>getting </a:t>
            </a:r>
            <a:r>
              <a:rPr lang="nl-NL" sz="1000" kern="1200" dirty="0" smtClean="0">
                <a:solidFill>
                  <a:schemeClr val="tx1"/>
                </a:solidFill>
                <a:effectLst/>
                <a:latin typeface="+mn-lt"/>
                <a:ea typeface="+mn-ea"/>
                <a:cs typeface="+mn-cs"/>
              </a:rPr>
              <a:t>other CSO </a:t>
            </a:r>
            <a:r>
              <a:rPr lang="nl-NL" sz="1000" kern="1200" dirty="0" smtClean="0">
                <a:solidFill>
                  <a:schemeClr val="tx1"/>
                </a:solidFill>
                <a:effectLst/>
                <a:latin typeface="+mn-lt"/>
                <a:ea typeface="+mn-ea"/>
                <a:cs typeface="+mn-cs"/>
              </a:rPr>
              <a:t>staff on board.</a:t>
            </a:r>
            <a:endParaRPr lang="nl-NL"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86</a:t>
            </a:fld>
            <a:endParaRPr lang="nl-NL"/>
          </a:p>
        </p:txBody>
      </p:sp>
    </p:spTree>
    <p:extLst>
      <p:ext uri="{BB962C8B-B14F-4D97-AF65-F5344CB8AC3E}">
        <p14:creationId xmlns:p14="http://schemas.microsoft.com/office/powerpoint/2010/main" val="23820716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smtClean="0">
                <a:latin typeface="+mn-lt"/>
              </a:rPr>
              <a:t>Reflect in </a:t>
            </a:r>
            <a:r>
              <a:rPr lang="en-US" sz="1000" dirty="0" smtClean="0">
                <a:latin typeface="+mn-lt"/>
              </a:rPr>
              <a:t>pairs on </a:t>
            </a:r>
            <a:r>
              <a:rPr lang="en-US" sz="1000" dirty="0" smtClean="0">
                <a:latin typeface="+mn-lt"/>
              </a:rPr>
              <a:t>the quality of your </a:t>
            </a:r>
            <a:r>
              <a:rPr lang="en-US" sz="1000" dirty="0" err="1" smtClean="0">
                <a:latin typeface="+mn-lt"/>
              </a:rPr>
              <a:t>organisation</a:t>
            </a:r>
            <a:r>
              <a:rPr lang="en-US" sz="1000" dirty="0" smtClean="0">
                <a:latin typeface="+mn-lt"/>
              </a:rPr>
              <a:t> in relation to your CN narrative.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mn-lt"/>
              </a:rPr>
              <a:t>What new insights did you obtain today?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mn-lt"/>
              </a:rPr>
              <a:t>What will you do with this</a:t>
            </a:r>
            <a:r>
              <a:rPr lang="en-US" sz="1000" baseline="0" dirty="0" smtClean="0">
                <a:latin typeface="+mn-lt"/>
              </a:rPr>
              <a:t> new expertise? </a:t>
            </a:r>
            <a:endParaRPr lang="en-US" sz="1000" dirty="0" smtClean="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mn-lt"/>
              </a:rPr>
              <a:t>Are you </a:t>
            </a:r>
            <a:r>
              <a:rPr lang="en-US" sz="1000" dirty="0" smtClean="0">
                <a:latin typeface="+mn-lt"/>
              </a:rPr>
              <a:t>equipped </a:t>
            </a:r>
            <a:r>
              <a:rPr lang="en-US" sz="1000" dirty="0" smtClean="0">
                <a:latin typeface="+mn-lt"/>
              </a:rPr>
              <a:t>to start developing an effective online campaign?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mn-lt"/>
              </a:rPr>
              <a:t>What do you need </a:t>
            </a:r>
            <a:r>
              <a:rPr lang="en-US" sz="1000" dirty="0" smtClean="0">
                <a:latin typeface="+mn-lt"/>
              </a:rPr>
              <a:t>more of? </a:t>
            </a:r>
            <a:endParaRPr lang="en-US" sz="1000" dirty="0" smtClean="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mn-lt"/>
              </a:rPr>
              <a:t>Who will be able to help you?</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smtClean="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mn-lt"/>
              </a:rPr>
              <a:t>You</a:t>
            </a:r>
            <a:r>
              <a:rPr lang="en-US" sz="1000" baseline="0" dirty="0" smtClean="0">
                <a:latin typeface="+mn-lt"/>
              </a:rPr>
              <a:t> can use a simple SWOT </a:t>
            </a:r>
            <a:r>
              <a:rPr lang="en-US" sz="1000" baseline="0" dirty="0" smtClean="0">
                <a:latin typeface="+mn-lt"/>
              </a:rPr>
              <a:t>analysis in </a:t>
            </a:r>
            <a:r>
              <a:rPr lang="en-US" sz="1000" baseline="0" dirty="0" smtClean="0">
                <a:latin typeface="+mn-lt"/>
              </a:rPr>
              <a:t>order to </a:t>
            </a:r>
            <a:r>
              <a:rPr lang="en-US" sz="1000" baseline="0" dirty="0" err="1" smtClean="0">
                <a:latin typeface="+mn-lt"/>
              </a:rPr>
              <a:t>analyse</a:t>
            </a:r>
            <a:r>
              <a:rPr lang="en-US" sz="1000" baseline="0" dirty="0" smtClean="0">
                <a:latin typeface="+mn-lt"/>
              </a:rPr>
              <a:t> what external expertise can be useful for your </a:t>
            </a:r>
            <a:r>
              <a:rPr lang="en-US" sz="1000" baseline="0" dirty="0" err="1" smtClean="0">
                <a:latin typeface="+mn-lt"/>
              </a:rPr>
              <a:t>organisation</a:t>
            </a:r>
            <a:r>
              <a:rPr lang="en-US" sz="1000" baseline="0" dirty="0" smtClean="0">
                <a:latin typeface="+mn-lt"/>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latin typeface="+mn-lt"/>
              </a:rPr>
              <a:t>This is the starting point for a search </a:t>
            </a:r>
            <a:r>
              <a:rPr lang="en-US" sz="1000" baseline="0" dirty="0" smtClean="0">
                <a:latin typeface="+mn-lt"/>
              </a:rPr>
              <a:t>for potential </a:t>
            </a:r>
            <a:r>
              <a:rPr lang="en-US" sz="1000" baseline="0" dirty="0" smtClean="0">
                <a:latin typeface="+mn-lt"/>
              </a:rPr>
              <a:t>partners. You can think of both other CSOs as well as e.g. marketing agencies.</a:t>
            </a:r>
            <a:endParaRPr lang="en-US" sz="1000" dirty="0" smtClean="0">
              <a:latin typeface="+mn-lt"/>
            </a:endParaRPr>
          </a:p>
          <a:p>
            <a:pPr marL="0" indent="0">
              <a:buFont typeface="Arial" panose="020B0604020202020204" pitchFamily="34" charset="0"/>
              <a:buNone/>
            </a:pPr>
            <a:endParaRPr lang="nl-NL" sz="1000" dirty="0">
              <a:latin typeface="+mn-lt"/>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87</a:t>
            </a:fld>
            <a:endParaRPr lang="nl-NL"/>
          </a:p>
        </p:txBody>
      </p:sp>
    </p:spTree>
    <p:extLst>
      <p:ext uri="{BB962C8B-B14F-4D97-AF65-F5344CB8AC3E}">
        <p14:creationId xmlns:p14="http://schemas.microsoft.com/office/powerpoint/2010/main" val="25518600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88</a:t>
            </a:fld>
            <a:endParaRPr lang="nl-NL"/>
          </a:p>
        </p:txBody>
      </p:sp>
    </p:spTree>
    <p:extLst>
      <p:ext uri="{BB962C8B-B14F-4D97-AF65-F5344CB8AC3E}">
        <p14:creationId xmlns:p14="http://schemas.microsoft.com/office/powerpoint/2010/main" val="29655782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89</a:t>
            </a:fld>
            <a:endParaRPr lang="nl-NL"/>
          </a:p>
        </p:txBody>
      </p:sp>
    </p:spTree>
    <p:extLst>
      <p:ext uri="{BB962C8B-B14F-4D97-AF65-F5344CB8AC3E}">
        <p14:creationId xmlns:p14="http://schemas.microsoft.com/office/powerpoint/2010/main" val="364421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10</a:t>
            </a:fld>
            <a:endParaRPr lang="nl-NL"/>
          </a:p>
        </p:txBody>
      </p:sp>
    </p:spTree>
    <p:extLst>
      <p:ext uri="{BB962C8B-B14F-4D97-AF65-F5344CB8AC3E}">
        <p14:creationId xmlns:p14="http://schemas.microsoft.com/office/powerpoint/2010/main" val="563425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14-4-2017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79721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14-4-2017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22200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14-4-2017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7873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14-4-2017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41933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14-4-2017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428666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14-4-2017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29924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4F958CF-FA03-4B87-91E2-A84608E41141}" type="datetimeFigureOut">
              <a:rPr lang="nl-NL" smtClean="0"/>
              <a:t>14-4-2017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39870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4F958CF-FA03-4B87-91E2-A84608E41141}" type="datetimeFigureOut">
              <a:rPr lang="nl-NL" smtClean="0"/>
              <a:t>14-4-2017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454760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4F958CF-FA03-4B87-91E2-A84608E41141}" type="datetimeFigureOut">
              <a:rPr lang="nl-NL" smtClean="0"/>
              <a:t>14-4-2017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78626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14-4-2017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392943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14-4-2017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213543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958CF-FA03-4B87-91E2-A84608E41141}" type="datetimeFigureOut">
              <a:rPr lang="nl-NL" smtClean="0"/>
              <a:t>14-4-2017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0EE9B-5359-421A-887F-14A469560E61}" type="slidenum">
              <a:rPr lang="nl-NL" smtClean="0"/>
              <a:t>‹#›</a:t>
            </a:fld>
            <a:endParaRPr lang="nl-NL"/>
          </a:p>
        </p:txBody>
      </p:sp>
    </p:spTree>
    <p:extLst>
      <p:ext uri="{BB962C8B-B14F-4D97-AF65-F5344CB8AC3E}">
        <p14:creationId xmlns:p14="http://schemas.microsoft.com/office/powerpoint/2010/main" val="2266271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5.tif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0.png"/></Relationships>
</file>

<file path=ppt/slides/_rels/slide5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3.png"/><Relationship Id="rId4" Type="http://schemas.openxmlformats.org/officeDocument/2006/relationships/image" Target="../media/image51.png"/></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https://nonprofits.fb.com/topic/ads/" TargetMode="External"/><Relationship Id="rId3" Type="http://schemas.openxmlformats.org/officeDocument/2006/relationships/hyperlink" Target="http://www.strategicdialogue.org/wp-content/uploads/2016/06/OCCI-Counterspeech-Information-Pack-English.pdf" TargetMode="External"/><Relationship Id="rId7" Type="http://schemas.openxmlformats.org/officeDocument/2006/relationships/hyperlink" Target="https://www.facebook.com/blueprint?attachment_canonical_url=https://www.facebook.com/blueprint" TargetMode="External"/><Relationship Id="rId12"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esmeefairbairn.org.uk/" TargetMode="External"/><Relationship Id="rId11" Type="http://schemas.openxmlformats.org/officeDocument/2006/relationships/hyperlink" Target="http://bit.ly/10fundamentals" TargetMode="External"/><Relationship Id="rId5" Type="http://schemas.openxmlformats.org/officeDocument/2006/relationships/hyperlink" Target="http://www.counternarratives.org/" TargetMode="External"/><Relationship Id="rId10" Type="http://schemas.openxmlformats.org/officeDocument/2006/relationships/hyperlink" Target="https://www.youtube.com/watch?feature=player_embedded&amp;v=YpKAtk5C0lM" TargetMode="External"/><Relationship Id="rId4" Type="http://schemas.openxmlformats.org/officeDocument/2006/relationships/hyperlink" Target="http://www.strategicdialogue.org/wp-content/uploads/2016/06/Counter-narrative-Handbook_1.pdf" TargetMode="External"/><Relationship Id="rId9" Type="http://schemas.openxmlformats.org/officeDocument/2006/relationships/hyperlink" Target="https://www.youtube.com/nonprofit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832513" y="453611"/>
            <a:ext cx="10768084" cy="2387600"/>
          </a:xfrm>
        </p:spPr>
        <p:txBody>
          <a:bodyPr>
            <a:normAutofit/>
          </a:bodyPr>
          <a:lstStyle/>
          <a:p>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Creating online </a:t>
            </a:r>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campaigns around counter and alternative narratives</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Ondertitel 2"/>
          <p:cNvSpPr>
            <a:spLocks noGrp="1"/>
          </p:cNvSpPr>
          <p:nvPr>
            <p:ph type="subTitle" idx="1"/>
          </p:nvPr>
        </p:nvSpPr>
        <p:spPr>
          <a:xfrm>
            <a:off x="1023582" y="2933286"/>
            <a:ext cx="10194878" cy="1655762"/>
          </a:xfrm>
        </p:spPr>
        <p:txBody>
          <a:bodyPr>
            <a:normAutofit/>
          </a:bodyPr>
          <a:lstStyle/>
          <a:p>
            <a:r>
              <a:rPr lang="en-US" sz="3200" dirty="0">
                <a:solidFill>
                  <a:srgbClr val="002060"/>
                </a:solidFill>
                <a:latin typeface="Corbel" panose="020B0503020204020204" pitchFamily="34" charset="0"/>
                <a:ea typeface="Verdana" panose="020B0604030504040204" pitchFamily="34" charset="0"/>
                <a:cs typeface="Verdana" panose="020B0604030504040204" pitchFamily="34" charset="0"/>
              </a:rPr>
              <a:t>Training </a:t>
            </a:r>
            <a:r>
              <a:rPr lang="en-US" sz="3200" dirty="0" smtClean="0">
                <a:solidFill>
                  <a:srgbClr val="002060"/>
                </a:solidFill>
                <a:latin typeface="Corbel" panose="020B0503020204020204" pitchFamily="34" charset="0"/>
                <a:ea typeface="Verdana" panose="020B0604030504040204" pitchFamily="34" charset="0"/>
                <a:cs typeface="Verdana" panose="020B0604030504040204" pitchFamily="34" charset="0"/>
              </a:rPr>
              <a:t>seminar </a:t>
            </a:r>
            <a:r>
              <a:rPr lang="en-US" sz="3200" dirty="0">
                <a:solidFill>
                  <a:srgbClr val="002060"/>
                </a:solidFill>
                <a:latin typeface="Corbel" panose="020B0503020204020204" pitchFamily="34" charset="0"/>
                <a:ea typeface="Verdana" panose="020B0604030504040204" pitchFamily="34" charset="0"/>
                <a:cs typeface="Verdana" panose="020B0604030504040204" pitchFamily="34" charset="0"/>
              </a:rPr>
              <a:t>Civil Society Empowerment </a:t>
            </a:r>
            <a:r>
              <a:rPr lang="en-US" sz="3200" dirty="0" err="1" smtClean="0">
                <a:solidFill>
                  <a:srgbClr val="002060"/>
                </a:solidFill>
                <a:latin typeface="Corbel" panose="020B0503020204020204" pitchFamily="34" charset="0"/>
                <a:ea typeface="Verdana" panose="020B0604030504040204" pitchFamily="34" charset="0"/>
                <a:cs typeface="Verdana" panose="020B0604030504040204" pitchFamily="34" charset="0"/>
              </a:rPr>
              <a:t>Programme</a:t>
            </a:r>
            <a:endParaRPr lang="en-US" sz="3200" dirty="0" smtClean="0">
              <a:solidFill>
                <a:srgbClr val="002060"/>
              </a:solidFill>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5764" y="5061024"/>
            <a:ext cx="2180261" cy="728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logo_ce-en-rvb-h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591" y="4827873"/>
            <a:ext cx="1724038" cy="1194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021" y="4895839"/>
            <a:ext cx="1212798"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1532" y="4897005"/>
            <a:ext cx="1035543" cy="1056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9720" y="4897006"/>
            <a:ext cx="1058866" cy="1056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5575" y="4895839"/>
            <a:ext cx="1061199"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622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n-US" sz="3600" b="1" smtClean="0">
                <a:solidFill>
                  <a:srgbClr val="002060"/>
                </a:solidFill>
                <a:latin typeface="Verdana" panose="020B0604030504040204" pitchFamily="34" charset="0"/>
                <a:ea typeface="Verdana" panose="020B0604030504040204" pitchFamily="34" charset="0"/>
                <a:cs typeface="Verdana" panose="020B0604030504040204" pitchFamily="34" charset="0"/>
              </a:rPr>
              <a:t>Setting the scene</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smtClean="0">
                <a:latin typeface="Corbel" panose="020B0503020204020204" pitchFamily="34" charset="0"/>
              </a:rPr>
              <a:t>09.45 – 10.30</a:t>
            </a:r>
            <a:endParaRPr lang="nl-NL"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670158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600" b="1">
                <a:solidFill>
                  <a:srgbClr val="002060"/>
                </a:solidFill>
                <a:latin typeface="Verdana" panose="020B0604030504040204" pitchFamily="34" charset="0"/>
                <a:ea typeface="Verdana" panose="020B0604030504040204" pitchFamily="34" charset="0"/>
                <a:cs typeface="Verdana" panose="020B0604030504040204" pitchFamily="34" charset="0"/>
              </a:rPr>
              <a:t>Violent extremist or terrorist messages</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smtClean="0">
                <a:latin typeface="Corbel" panose="020B0503020204020204" pitchFamily="34" charset="0"/>
              </a:rPr>
              <a:t>Plenary discussion</a:t>
            </a:r>
          </a:p>
          <a:p>
            <a:pPr marL="0" indent="0" algn="ctr">
              <a:buNone/>
            </a:pPr>
            <a:endParaRPr lang="en-US" smtClean="0">
              <a:latin typeface="Corbel" panose="020B0503020204020204" pitchFamily="34" charset="0"/>
            </a:endParaRPr>
          </a:p>
          <a:p>
            <a:pPr marL="0" indent="0" algn="ctr">
              <a:buNone/>
            </a:pPr>
            <a:r>
              <a:rPr lang="en-US" b="1" smtClean="0">
                <a:latin typeface="Corbel" panose="020B0503020204020204" pitchFamily="34" charset="0"/>
              </a:rPr>
              <a:t>What kind of </a:t>
            </a:r>
            <a:r>
              <a:rPr lang="en-US" b="1">
                <a:latin typeface="Corbel" panose="020B0503020204020204" pitchFamily="34" charset="0"/>
              </a:rPr>
              <a:t>online </a:t>
            </a:r>
            <a:r>
              <a:rPr lang="en-US" b="1" smtClean="0">
                <a:latin typeface="Corbel" panose="020B0503020204020204" pitchFamily="34" charset="0"/>
              </a:rPr>
              <a:t>violent extremist or </a:t>
            </a:r>
            <a:br>
              <a:rPr lang="en-US" b="1" smtClean="0">
                <a:latin typeface="Corbel" panose="020B0503020204020204" pitchFamily="34" charset="0"/>
              </a:rPr>
            </a:br>
            <a:r>
              <a:rPr lang="en-US" b="1" smtClean="0">
                <a:latin typeface="Corbel" panose="020B0503020204020204" pitchFamily="34" charset="0"/>
              </a:rPr>
              <a:t>terrorist messages do you know?</a:t>
            </a:r>
            <a:br>
              <a:rPr lang="en-US" b="1" smtClean="0">
                <a:latin typeface="Corbel" panose="020B0503020204020204" pitchFamily="34" charset="0"/>
              </a:rPr>
            </a:br>
            <a:endParaRPr lang="en-US" b="1" smtClean="0">
              <a:latin typeface="Corbel" panose="020B0503020204020204" pitchFamily="34" charset="0"/>
            </a:endParaRPr>
          </a:p>
          <a:p>
            <a:pPr marL="0" indent="0" algn="ctr">
              <a:buNone/>
            </a:pPr>
            <a:r>
              <a:rPr lang="en-US" b="1" smtClean="0">
                <a:latin typeface="Corbel" panose="020B0503020204020204" pitchFamily="34" charset="0"/>
              </a:rPr>
              <a:t>What is luring your target audience? Why?</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339017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WimK\AppData\Local\Microsoft\Windows\Temporary Internet Files\Content.Outlook\6H7R0X5H\stunning-pictures-of-anti-capitalist-protesters-setting-cars-on-fire-and-clashing-with-police-outside-the-new-ecb-headquart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0" y="3072219"/>
            <a:ext cx="5048250" cy="37857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WimK\AppData\Local\Microsoft\Windows\Temporary Internet Files\Content.Outlook\6H7R0X5H\hungarian national 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7150"/>
            <a:ext cx="6567387"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WimK\AppData\Local\Microsoft\Windows\Temporary Internet Files\Content.Outlook\6H7R0X5H\right-wing-norwegian-mass-murderer-anders-breivik-who-has-links-to-british-neo-nazi-and-terrorists-groupi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0" y="-57150"/>
            <a:ext cx="5842000"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imK\AppData\Local\Microsoft\Windows\Temporary Internet Files\Content.Outlook\6H7R0X5H\national fron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3238500"/>
            <a:ext cx="45720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mK\AppData\Local\Microsoft\Windows\Temporary Internet Files\Content.Outlook\6H7R0X5H\good nigh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8300" y="2162175"/>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mK\AppData\Local\Microsoft\Windows\Temporary Internet Files\Content.Outlook\6H7R0X5H\animal right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38500"/>
            <a:ext cx="2607749"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691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Definition</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en-US" b="1">
                <a:solidFill>
                  <a:srgbClr val="002060"/>
                </a:solidFill>
                <a:latin typeface="Corbel" panose="020B0503020204020204" pitchFamily="34" charset="0"/>
              </a:rPr>
              <a:t>Violent </a:t>
            </a:r>
            <a:r>
              <a:rPr lang="en-US" b="1" smtClean="0">
                <a:solidFill>
                  <a:srgbClr val="002060"/>
                </a:solidFill>
                <a:latin typeface="Corbel" panose="020B0503020204020204" pitchFamily="34" charset="0"/>
              </a:rPr>
              <a:t>extremism</a:t>
            </a:r>
            <a:r>
              <a:rPr lang="en-US" smtClean="0">
                <a:solidFill>
                  <a:srgbClr val="002060"/>
                </a:solidFill>
                <a:latin typeface="Corbel" panose="020B0503020204020204" pitchFamily="34" charset="0"/>
              </a:rPr>
              <a:t/>
            </a:r>
            <a:br>
              <a:rPr lang="en-US" smtClean="0">
                <a:solidFill>
                  <a:srgbClr val="002060"/>
                </a:solidFill>
                <a:latin typeface="Corbel" panose="020B0503020204020204" pitchFamily="34" charset="0"/>
              </a:rPr>
            </a:br>
            <a:r>
              <a:rPr lang="en-US" smtClean="0">
                <a:latin typeface="Corbel" panose="020B0503020204020204" pitchFamily="34" charset="0"/>
              </a:rPr>
              <a:t>Advocating</a:t>
            </a:r>
            <a:r>
              <a:rPr lang="en-US">
                <a:latin typeface="Corbel" panose="020B0503020204020204" pitchFamily="34" charset="0"/>
              </a:rPr>
              <a:t>, engaging in, preparing, or otherwise supporting ideologically motivated or justified violence to further social, economic or political </a:t>
            </a:r>
            <a:r>
              <a:rPr lang="en-US" smtClean="0">
                <a:latin typeface="Corbel" panose="020B0503020204020204" pitchFamily="34" charset="0"/>
              </a:rPr>
              <a:t>objectives</a:t>
            </a:r>
            <a:endParaRPr lang="en-US">
              <a:latin typeface="Corbel" panose="020B0503020204020204" pitchFamily="34" charset="0"/>
            </a:endParaRPr>
          </a:p>
          <a:p>
            <a:endParaRPr lang="en-US">
              <a:latin typeface="Corbel" panose="020B0503020204020204" pitchFamily="34" charset="0"/>
            </a:endParaRPr>
          </a:p>
          <a:p>
            <a:pPr marL="0" indent="0">
              <a:buNone/>
            </a:pPr>
            <a:r>
              <a:rPr lang="en-US" b="1" smtClean="0">
                <a:solidFill>
                  <a:srgbClr val="002060"/>
                </a:solidFill>
                <a:latin typeface="Corbel" panose="020B0503020204020204" pitchFamily="34" charset="0"/>
              </a:rPr>
              <a:t>Radicalisation</a:t>
            </a:r>
            <a:r>
              <a:rPr lang="en-US" smtClean="0">
                <a:latin typeface="Corbel" panose="020B0503020204020204" pitchFamily="34" charset="0"/>
              </a:rPr>
              <a:t/>
            </a:r>
            <a:br>
              <a:rPr lang="en-US" smtClean="0">
                <a:latin typeface="Corbel" panose="020B0503020204020204" pitchFamily="34" charset="0"/>
              </a:rPr>
            </a:br>
            <a:r>
              <a:rPr lang="en-US" smtClean="0">
                <a:latin typeface="Corbel" panose="020B0503020204020204" pitchFamily="34" charset="0"/>
              </a:rPr>
              <a:t>Growing </a:t>
            </a:r>
            <a:r>
              <a:rPr lang="en-US">
                <a:latin typeface="Corbel" panose="020B0503020204020204" pitchFamily="34" charset="0"/>
              </a:rPr>
              <a:t>readiness to pursue and/or support—if necessary by undemocratic means—far reaching changes in society that conflict with, or pose a threat to, the democratic </a:t>
            </a:r>
            <a:r>
              <a:rPr lang="en-US" smtClean="0">
                <a:latin typeface="Corbel" panose="020B0503020204020204" pitchFamily="34" charset="0"/>
              </a:rPr>
              <a:t>order</a:t>
            </a:r>
            <a:endParaRPr lang="en-US">
              <a:latin typeface="Corbel" panose="020B0503020204020204" pitchFamily="34" charset="0"/>
            </a:endParaRPr>
          </a:p>
          <a:p>
            <a:endParaRPr lang="nl-NL">
              <a:latin typeface="Corbel" panose="020B0503020204020204" pitchFamily="34" charset="0"/>
            </a:endParaRP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5183837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RAN vision on radicalisation</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en-US" b="1">
                <a:latin typeface="Corbel" panose="020B0503020204020204" pitchFamily="34" charset="0"/>
              </a:rPr>
              <a:t>Radicalisation is a </a:t>
            </a:r>
            <a:r>
              <a:rPr lang="en-US" b="1" smtClean="0">
                <a:latin typeface="Corbel" panose="020B0503020204020204" pitchFamily="34" charset="0"/>
              </a:rPr>
              <a:t>process</a:t>
            </a:r>
            <a:endParaRPr lang="en-US" b="1">
              <a:latin typeface="Corbel" panose="020B0503020204020204" pitchFamily="34" charset="0"/>
            </a:endParaRPr>
          </a:p>
          <a:p>
            <a:endParaRPr lang="en-US">
              <a:latin typeface="Corbel" panose="020B0503020204020204" pitchFamily="34" charset="0"/>
            </a:endParaRPr>
          </a:p>
          <a:p>
            <a:pPr marL="0" indent="0">
              <a:buNone/>
            </a:pPr>
            <a:r>
              <a:rPr lang="en-US">
                <a:latin typeface="Corbel" panose="020B0503020204020204" pitchFamily="34" charset="0"/>
              </a:rPr>
              <a:t>It is important </a:t>
            </a:r>
            <a:r>
              <a:rPr lang="en-US" smtClean="0">
                <a:latin typeface="Corbel" panose="020B0503020204020204" pitchFamily="34" charset="0"/>
              </a:rPr>
              <a:t>to </a:t>
            </a:r>
            <a:r>
              <a:rPr lang="en-US">
                <a:latin typeface="Corbel" panose="020B0503020204020204" pitchFamily="34" charset="0"/>
              </a:rPr>
              <a:t>draw a line between ideas, even if extreme, and violent actions resulting from extreme ideas </a:t>
            </a:r>
            <a:endParaRPr lang="en-US" smtClean="0">
              <a:latin typeface="Corbel" panose="020B0503020204020204" pitchFamily="34" charset="0"/>
            </a:endParaRPr>
          </a:p>
          <a:p>
            <a:pPr marL="0" indent="0">
              <a:buNone/>
            </a:pPr>
            <a:r>
              <a:rPr lang="en-US">
                <a:latin typeface="Corbel" panose="020B0503020204020204" pitchFamily="34" charset="0"/>
              </a:rPr>
              <a:t>It is important </a:t>
            </a:r>
            <a:r>
              <a:rPr lang="en-US" smtClean="0">
                <a:latin typeface="Corbel" panose="020B0503020204020204" pitchFamily="34" charset="0"/>
              </a:rPr>
              <a:t>to </a:t>
            </a:r>
            <a:r>
              <a:rPr lang="en-US">
                <a:latin typeface="Corbel" panose="020B0503020204020204" pitchFamily="34" charset="0"/>
              </a:rPr>
              <a:t>focus on the capacity to make a well informed distinction also between different types of </a:t>
            </a:r>
            <a:r>
              <a:rPr lang="en-US" smtClean="0">
                <a:latin typeface="Corbel" panose="020B0503020204020204" pitchFamily="34" charset="0"/>
              </a:rPr>
              <a:t>violence</a:t>
            </a:r>
            <a:endParaRPr lang="en-US">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988080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600" b="1">
                <a:solidFill>
                  <a:srgbClr val="002060"/>
                </a:solidFill>
                <a:latin typeface="Verdana" panose="020B0604030504040204" pitchFamily="34" charset="0"/>
                <a:ea typeface="Verdana" panose="020B0604030504040204" pitchFamily="34" charset="0"/>
                <a:cs typeface="Verdana" panose="020B0604030504040204" pitchFamily="34" charset="0"/>
              </a:rPr>
              <a:t>How do extremist groups reach out?</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n-US" dirty="0">
                <a:latin typeface="Corbel" panose="020B0503020204020204" pitchFamily="34" charset="0"/>
              </a:rPr>
              <a:t>Many types of violent extremist narratives </a:t>
            </a:r>
            <a:endParaRPr lang="en-US" dirty="0" smtClean="0">
              <a:latin typeface="Corbel" panose="020B0503020204020204" pitchFamily="34" charset="0"/>
            </a:endParaRPr>
          </a:p>
          <a:p>
            <a:r>
              <a:rPr lang="en-US" dirty="0" smtClean="0">
                <a:latin typeface="Corbel" panose="020B0503020204020204" pitchFamily="34" charset="0"/>
              </a:rPr>
              <a:t>Right wing extremism, religiously inspired extremism</a:t>
            </a:r>
            <a:endParaRPr lang="en-US" dirty="0">
              <a:latin typeface="Corbel" panose="020B0503020204020204" pitchFamily="34" charset="0"/>
            </a:endParaRPr>
          </a:p>
          <a:p>
            <a:r>
              <a:rPr lang="en-US" dirty="0" smtClean="0">
                <a:latin typeface="Corbel" panose="020B0503020204020204" pitchFamily="34" charset="0"/>
              </a:rPr>
              <a:t>Different </a:t>
            </a:r>
            <a:r>
              <a:rPr lang="en-US" dirty="0">
                <a:latin typeface="Corbel" panose="020B0503020204020204" pitchFamily="34" charset="0"/>
              </a:rPr>
              <a:t>violent extremist </a:t>
            </a:r>
            <a:r>
              <a:rPr lang="en-US" dirty="0" smtClean="0">
                <a:latin typeface="Corbel" panose="020B0503020204020204" pitchFamily="34" charset="0"/>
              </a:rPr>
              <a:t>ideologies often have similar communication approaches:</a:t>
            </a:r>
          </a:p>
          <a:p>
            <a:pPr lvl="1"/>
            <a:r>
              <a:rPr lang="en-US" sz="2800" dirty="0" smtClean="0">
                <a:latin typeface="Corbel" panose="020B0503020204020204" pitchFamily="34" charset="0"/>
              </a:rPr>
              <a:t>Push factors and pull factors</a:t>
            </a:r>
          </a:p>
          <a:p>
            <a:pPr lvl="1"/>
            <a:r>
              <a:rPr lang="en-US" sz="2800" dirty="0" smtClean="0">
                <a:latin typeface="Corbel" panose="020B0503020204020204" pitchFamily="34" charset="0"/>
              </a:rPr>
              <a:t>Combination of emotional appeal and very rational arguments </a:t>
            </a:r>
          </a:p>
          <a:p>
            <a:pPr lvl="1"/>
            <a:r>
              <a:rPr lang="en-US" sz="2800" dirty="0" smtClean="0">
                <a:latin typeface="Corbel" panose="020B0503020204020204" pitchFamily="34" charset="0"/>
              </a:rPr>
              <a:t>Head </a:t>
            </a:r>
            <a:r>
              <a:rPr lang="en-US" sz="2800" dirty="0">
                <a:latin typeface="Corbel" panose="020B0503020204020204" pitchFamily="34" charset="0"/>
              </a:rPr>
              <a:t>(ratio</a:t>
            </a:r>
            <a:r>
              <a:rPr lang="en-US" sz="2800" dirty="0" smtClean="0">
                <a:latin typeface="Corbel" panose="020B0503020204020204" pitchFamily="34" charset="0"/>
              </a:rPr>
              <a:t>) + </a:t>
            </a:r>
            <a:r>
              <a:rPr lang="en-US" sz="2800" dirty="0">
                <a:latin typeface="Corbel" panose="020B0503020204020204" pitchFamily="34" charset="0"/>
              </a:rPr>
              <a:t>heart (emotion</a:t>
            </a:r>
            <a:r>
              <a:rPr lang="en-US" sz="2800" dirty="0" smtClean="0">
                <a:latin typeface="Corbel" panose="020B0503020204020204" pitchFamily="34" charset="0"/>
              </a:rPr>
              <a:t>) + </a:t>
            </a:r>
            <a:r>
              <a:rPr lang="en-US" sz="2800" dirty="0">
                <a:latin typeface="Corbel" panose="020B0503020204020204" pitchFamily="34" charset="0"/>
              </a:rPr>
              <a:t>belly (</a:t>
            </a:r>
            <a:r>
              <a:rPr lang="en-US" sz="2800" dirty="0" smtClean="0">
                <a:latin typeface="Corbel" panose="020B0503020204020204" pitchFamily="34" charset="0"/>
              </a:rPr>
              <a:t>intuition</a:t>
            </a:r>
            <a:r>
              <a:rPr lang="en-US" sz="2800" dirty="0">
                <a:latin typeface="Corbel" panose="020B0503020204020204" pitchFamily="34" charset="0"/>
              </a:rPr>
              <a:t>)</a:t>
            </a:r>
            <a:endParaRPr lang="en-US" sz="2800" u="sng"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26527120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3600" b="1" smtClean="0">
                <a:solidFill>
                  <a:srgbClr val="002060"/>
                </a:solidFill>
                <a:latin typeface="Verdana" panose="020B0604030504040204" pitchFamily="34" charset="0"/>
                <a:ea typeface="Verdana" panose="020B0604030504040204" pitchFamily="34" charset="0"/>
                <a:cs typeface="Verdana" panose="020B0604030504040204" pitchFamily="34" charset="0"/>
              </a:rPr>
              <a:t>Discussion</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Gelijkbenige driehoek 4"/>
          <p:cNvSpPr/>
          <p:nvPr/>
        </p:nvSpPr>
        <p:spPr>
          <a:xfrm>
            <a:off x="2819400" y="1549400"/>
            <a:ext cx="6413500" cy="4254500"/>
          </a:xfrm>
          <a:prstGeom prst="triangle">
            <a:avLst/>
          </a:pr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4152900" y="1879977"/>
            <a:ext cx="3746500" cy="4031873"/>
          </a:xfrm>
          <a:prstGeom prst="rect">
            <a:avLst/>
          </a:prstGeom>
          <a:noFill/>
        </p:spPr>
        <p:txBody>
          <a:bodyPr wrap="square" rtlCol="0">
            <a:spAutoFit/>
          </a:bodyPr>
          <a:lstStyle/>
          <a:p>
            <a:pPr algn="ctr"/>
            <a:r>
              <a:rPr lang="en-US" sz="3200" b="1" smtClean="0">
                <a:solidFill>
                  <a:srgbClr val="002060"/>
                </a:solidFill>
              </a:rPr>
              <a:t>Extremist</a:t>
            </a:r>
            <a:br>
              <a:rPr lang="en-US" sz="3200" b="1" smtClean="0">
                <a:solidFill>
                  <a:srgbClr val="002060"/>
                </a:solidFill>
              </a:rPr>
            </a:br>
            <a:r>
              <a:rPr lang="en-US" sz="3200" b="1" smtClean="0">
                <a:solidFill>
                  <a:srgbClr val="002060"/>
                </a:solidFill>
              </a:rPr>
              <a:t>behaviour</a:t>
            </a:r>
          </a:p>
          <a:p>
            <a:pPr algn="ctr"/>
            <a:endParaRPr lang="en-US" sz="3200" b="1" smtClean="0">
              <a:solidFill>
                <a:srgbClr val="002060"/>
              </a:solidFill>
            </a:endParaRPr>
          </a:p>
          <a:p>
            <a:pPr algn="ctr"/>
            <a:r>
              <a:rPr lang="en-US" sz="3200" b="1" smtClean="0">
                <a:solidFill>
                  <a:srgbClr val="002060"/>
                </a:solidFill>
              </a:rPr>
              <a:t>Recruitment</a:t>
            </a:r>
          </a:p>
          <a:p>
            <a:pPr algn="ctr"/>
            <a:endParaRPr lang="en-US" sz="3200" b="1" smtClean="0">
              <a:solidFill>
                <a:srgbClr val="002060"/>
              </a:solidFill>
            </a:endParaRPr>
          </a:p>
          <a:p>
            <a:pPr algn="ctr"/>
            <a:r>
              <a:rPr lang="en-US" sz="3200" b="1" smtClean="0">
                <a:solidFill>
                  <a:srgbClr val="002060"/>
                </a:solidFill>
              </a:rPr>
              <a:t>Raising interest</a:t>
            </a:r>
          </a:p>
          <a:p>
            <a:pPr algn="ctr"/>
            <a:endParaRPr lang="en-US" sz="3200" b="1" smtClean="0">
              <a:solidFill>
                <a:srgbClr val="002060"/>
              </a:solidFill>
            </a:endParaRPr>
          </a:p>
          <a:p>
            <a:pPr algn="ctr"/>
            <a:r>
              <a:rPr lang="en-US" sz="3200" b="1" smtClean="0">
                <a:solidFill>
                  <a:srgbClr val="002060"/>
                </a:solidFill>
              </a:rPr>
              <a:t>At risk</a:t>
            </a:r>
            <a:endParaRPr lang="nl-NL" sz="3200" b="1">
              <a:solidFill>
                <a:srgbClr val="002060"/>
              </a:solidFill>
            </a:endParaRPr>
          </a:p>
        </p:txBody>
      </p:sp>
      <p:grpSp>
        <p:nvGrpSpPr>
          <p:cNvPr id="16" name="Groep 15"/>
          <p:cNvGrpSpPr/>
          <p:nvPr/>
        </p:nvGrpSpPr>
        <p:grpSpPr>
          <a:xfrm>
            <a:off x="273050" y="3940026"/>
            <a:ext cx="2711450" cy="1330474"/>
            <a:chOff x="184150" y="4168626"/>
            <a:chExt cx="2711450" cy="1330474"/>
          </a:xfrm>
        </p:grpSpPr>
        <p:cxnSp>
          <p:nvCxnSpPr>
            <p:cNvPr id="10" name="Rechte verbindingslijn met pijl 9"/>
            <p:cNvCxnSpPr/>
            <p:nvPr/>
          </p:nvCxnSpPr>
          <p:spPr>
            <a:xfrm>
              <a:off x="1358900" y="5092700"/>
              <a:ext cx="15367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184150" y="4168626"/>
              <a:ext cx="2349500" cy="954107"/>
            </a:xfrm>
            <a:prstGeom prst="rect">
              <a:avLst/>
            </a:prstGeom>
            <a:noFill/>
          </p:spPr>
          <p:txBody>
            <a:bodyPr wrap="square" rtlCol="0">
              <a:spAutoFit/>
            </a:bodyPr>
            <a:lstStyle/>
            <a:p>
              <a:pPr algn="ctr"/>
              <a:r>
                <a:rPr lang="en-US" sz="2800" smtClean="0">
                  <a:solidFill>
                    <a:srgbClr val="FF0000"/>
                  </a:solidFill>
                </a:rPr>
                <a:t>Target audience?</a:t>
              </a:r>
              <a:endParaRPr lang="nl-NL" sz="2800">
                <a:solidFill>
                  <a:srgbClr val="FF0000"/>
                </a:solidFill>
              </a:endParaRPr>
            </a:p>
          </p:txBody>
        </p:sp>
      </p:grpSp>
      <p:grpSp>
        <p:nvGrpSpPr>
          <p:cNvPr id="15" name="Groep 14"/>
          <p:cNvGrpSpPr/>
          <p:nvPr/>
        </p:nvGrpSpPr>
        <p:grpSpPr>
          <a:xfrm>
            <a:off x="7378700" y="1618367"/>
            <a:ext cx="3733800" cy="954107"/>
            <a:chOff x="8064500" y="1618367"/>
            <a:chExt cx="3733800" cy="954107"/>
          </a:xfrm>
        </p:grpSpPr>
        <p:sp>
          <p:nvSpPr>
            <p:cNvPr id="12" name="Tekstvak 11"/>
            <p:cNvSpPr txBox="1"/>
            <p:nvPr/>
          </p:nvSpPr>
          <p:spPr>
            <a:xfrm>
              <a:off x="9163050" y="1618367"/>
              <a:ext cx="2635250" cy="954107"/>
            </a:xfrm>
            <a:prstGeom prst="rect">
              <a:avLst/>
            </a:prstGeom>
            <a:noFill/>
          </p:spPr>
          <p:txBody>
            <a:bodyPr wrap="square" rtlCol="0">
              <a:spAutoFit/>
            </a:bodyPr>
            <a:lstStyle/>
            <a:p>
              <a:pPr algn="ctr"/>
              <a:r>
                <a:rPr lang="en-US" sz="2800" smtClean="0">
                  <a:solidFill>
                    <a:srgbClr val="FF0000"/>
                  </a:solidFill>
                </a:rPr>
                <a:t>1-to-1 approach?</a:t>
              </a:r>
              <a:endParaRPr lang="nl-NL" sz="2800">
                <a:solidFill>
                  <a:srgbClr val="FF0000"/>
                </a:solidFill>
              </a:endParaRPr>
            </a:p>
          </p:txBody>
        </p:sp>
        <p:cxnSp>
          <p:nvCxnSpPr>
            <p:cNvPr id="13" name="Rechte verbindingslijn met pijl 12"/>
            <p:cNvCxnSpPr/>
            <p:nvPr/>
          </p:nvCxnSpPr>
          <p:spPr>
            <a:xfrm flipH="1">
              <a:off x="8064500" y="2166074"/>
              <a:ext cx="14605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kstvak 16"/>
          <p:cNvSpPr txBox="1"/>
          <p:nvPr/>
        </p:nvSpPr>
        <p:spPr>
          <a:xfrm>
            <a:off x="4006850" y="5981709"/>
            <a:ext cx="4038600" cy="523220"/>
          </a:xfrm>
          <a:prstGeom prst="rect">
            <a:avLst/>
          </a:prstGeom>
          <a:noFill/>
        </p:spPr>
        <p:txBody>
          <a:bodyPr wrap="square" rtlCol="0">
            <a:spAutoFit/>
          </a:bodyPr>
          <a:lstStyle/>
          <a:p>
            <a:pPr algn="ctr"/>
            <a:r>
              <a:rPr lang="en-US" sz="2800" smtClean="0"/>
              <a:t>(Very simplified model)</a:t>
            </a:r>
            <a:endParaRPr lang="nl-NL" sz="2800"/>
          </a:p>
        </p:txBody>
      </p:sp>
    </p:spTree>
    <p:extLst>
      <p:ext uri="{BB962C8B-B14F-4D97-AF65-F5344CB8AC3E}">
        <p14:creationId xmlns:p14="http://schemas.microsoft.com/office/powerpoint/2010/main" val="11436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374775"/>
            <a:ext cx="10515600" cy="1325563"/>
          </a:xfrm>
        </p:spPr>
        <p:txBody>
          <a:bodyPr>
            <a:normAutofit/>
          </a:bodyPr>
          <a:lstStyle/>
          <a:p>
            <a:pPr algn="ctr"/>
            <a:r>
              <a:rPr lang="en-GB"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Can online communication</a:t>
            </a:r>
            <a:br>
              <a:rPr lang="en-GB"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br>
            <a:r>
              <a:rPr lang="en-GB"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be </a:t>
            </a:r>
            <a:r>
              <a:rPr lang="en-GB" sz="4000" b="1">
                <a:solidFill>
                  <a:srgbClr val="002060"/>
                </a:solidFill>
                <a:latin typeface="Verdana" panose="020B0604030504040204" pitchFamily="34" charset="0"/>
                <a:ea typeface="Verdana" panose="020B0604030504040204" pitchFamily="34" charset="0"/>
                <a:cs typeface="Verdana" panose="020B0604030504040204" pitchFamily="34" charset="0"/>
              </a:rPr>
              <a:t>a tool for intervention</a:t>
            </a:r>
            <a:r>
              <a:rPr lang="en-GB"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2054225"/>
            <a:ext cx="10515600" cy="4351338"/>
          </a:xfrm>
        </p:spPr>
        <p:txBody>
          <a:bodyPr/>
          <a:lstStyle/>
          <a:p>
            <a:pPr marL="0" indent="0" algn="ctr">
              <a:buNone/>
            </a:pPr>
            <a:endParaRPr lang="en-US" b="1" smtClean="0">
              <a:latin typeface="Corbel" panose="020B0503020204020204" pitchFamily="34" charset="0"/>
            </a:endParaRPr>
          </a:p>
          <a:p>
            <a:pPr marL="0" indent="0" algn="ctr">
              <a:buNone/>
            </a:pPr>
            <a:endParaRPr lang="nl-NL" b="1" smtClean="0">
              <a:latin typeface="Corbel" panose="020B0503020204020204" pitchFamily="34" charset="0"/>
            </a:endParaRPr>
          </a:p>
          <a:p>
            <a:pPr marL="0" indent="0" algn="ctr">
              <a:buNone/>
            </a:pPr>
            <a:r>
              <a:rPr lang="nl-NL" b="1" smtClean="0">
                <a:latin typeface="Corbel" panose="020B0503020204020204" pitchFamily="34" charset="0"/>
              </a:rPr>
              <a:t>“A </a:t>
            </a:r>
            <a:r>
              <a:rPr lang="nl-NL" b="1">
                <a:latin typeface="Corbel" panose="020B0503020204020204" pitchFamily="34" charset="0"/>
              </a:rPr>
              <a:t>lot can be achieved through recycling, </a:t>
            </a:r>
            <a:endParaRPr lang="nl-NL" b="1" smtClean="0">
              <a:latin typeface="Corbel" panose="020B0503020204020204" pitchFamily="34" charset="0"/>
            </a:endParaRPr>
          </a:p>
          <a:p>
            <a:pPr marL="0" indent="0" algn="ctr">
              <a:buNone/>
            </a:pPr>
            <a:r>
              <a:rPr lang="nl-NL" b="1" smtClean="0">
                <a:latin typeface="Corbel" panose="020B0503020204020204" pitchFamily="34" charset="0"/>
              </a:rPr>
              <a:t>adapting and building upon </a:t>
            </a:r>
          </a:p>
          <a:p>
            <a:pPr marL="0" indent="0" algn="ctr">
              <a:buNone/>
            </a:pPr>
            <a:r>
              <a:rPr lang="nl-NL" b="1" smtClean="0">
                <a:latin typeface="Corbel" panose="020B0503020204020204" pitchFamily="34" charset="0"/>
              </a:rPr>
              <a:t>the successful campaigns of others”</a:t>
            </a:r>
            <a:endParaRPr lang="en-US" b="1" smtClean="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741480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095" r="10314" b="16409"/>
          <a:stretch/>
        </p:blipFill>
        <p:spPr>
          <a:xfrm>
            <a:off x="0" y="0"/>
            <a:ext cx="12192000" cy="6858000"/>
          </a:xfrm>
          <a:prstGeom prst="rect">
            <a:avLst/>
          </a:prstGeom>
        </p:spPr>
      </p:pic>
      <p:sp>
        <p:nvSpPr>
          <p:cNvPr id="2" name="Titel 1"/>
          <p:cNvSpPr>
            <a:spLocks noGrp="1"/>
          </p:cNvSpPr>
          <p:nvPr>
            <p:ph type="title"/>
          </p:nvPr>
        </p:nvSpPr>
        <p:spPr>
          <a:xfrm>
            <a:off x="7023100" y="6070600"/>
            <a:ext cx="5168900" cy="787400"/>
          </a:xfrm>
          <a:noFill/>
        </p:spPr>
        <p:txBody>
          <a:bodyPr>
            <a:normAutofit/>
          </a:bodyPr>
          <a:lstStyle/>
          <a:p>
            <a:pPr algn="r"/>
            <a:r>
              <a:rPr lang="nl-NL" sz="3200" b="1">
                <a:solidFill>
                  <a:schemeClr val="bg1"/>
                </a:solidFill>
              </a:rPr>
              <a:t>https://youtu.be/IjIQ0ctzyZE</a:t>
            </a:r>
          </a:p>
        </p:txBody>
      </p:sp>
      <p:sp>
        <p:nvSpPr>
          <p:cNvPr id="5" name="Titel 1"/>
          <p:cNvSpPr txBox="1">
            <a:spLocks/>
          </p:cNvSpPr>
          <p:nvPr/>
        </p:nvSpPr>
        <p:spPr>
          <a:xfrm>
            <a:off x="0" y="-3175"/>
            <a:ext cx="9601200" cy="1108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Example 1 #Notanotherbrother</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792565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23100" y="6070600"/>
            <a:ext cx="5168900" cy="787400"/>
          </a:xfrm>
          <a:noFill/>
        </p:spPr>
        <p:txBody>
          <a:bodyPr>
            <a:normAutofit/>
          </a:bodyPr>
          <a:lstStyle/>
          <a:p>
            <a:pPr algn="r"/>
            <a:r>
              <a:rPr lang="nl-NL" sz="3200" b="1" smtClean="0">
                <a:solidFill>
                  <a:schemeClr val="bg1"/>
                </a:solidFill>
              </a:rPr>
              <a:t>Link…</a:t>
            </a:r>
            <a:endParaRPr lang="nl-NL" sz="3200" b="1">
              <a:solidFill>
                <a:schemeClr val="bg1"/>
              </a:solidFill>
            </a:endParaRPr>
          </a:p>
        </p:txBody>
      </p:sp>
      <p:sp>
        <p:nvSpPr>
          <p:cNvPr id="5" name="Titel 1"/>
          <p:cNvSpPr txBox="1">
            <a:spLocks/>
          </p:cNvSpPr>
          <p:nvPr/>
        </p:nvSpPr>
        <p:spPr>
          <a:xfrm>
            <a:off x="0" y="1"/>
            <a:ext cx="9601200"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Example 2</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406" y="186017"/>
            <a:ext cx="6042463" cy="638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130293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Objective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n-US" smtClean="0">
                <a:latin typeface="Corbel" panose="020B0503020204020204" pitchFamily="34" charset="0"/>
              </a:rPr>
              <a:t>Today, we will introduce the GAMMMA model. This approach will </a:t>
            </a:r>
            <a:r>
              <a:rPr lang="en-US">
                <a:latin typeface="Corbel" panose="020B0503020204020204" pitchFamily="34" charset="0"/>
              </a:rPr>
              <a:t>help you to build an </a:t>
            </a:r>
            <a:r>
              <a:rPr lang="en-US" smtClean="0">
                <a:latin typeface="Corbel" panose="020B0503020204020204" pitchFamily="34" charset="0"/>
              </a:rPr>
              <a:t>effective online </a:t>
            </a:r>
            <a:r>
              <a:rPr lang="en-US">
                <a:latin typeface="Corbel" panose="020B0503020204020204" pitchFamily="34" charset="0"/>
              </a:rPr>
              <a:t>campaigning strategy around your alternative </a:t>
            </a:r>
            <a:r>
              <a:rPr lang="en-US" smtClean="0">
                <a:latin typeface="Corbel" panose="020B0503020204020204" pitchFamily="34" charset="0"/>
              </a:rPr>
              <a:t>or </a:t>
            </a:r>
            <a:r>
              <a:rPr lang="en-US">
                <a:latin typeface="Corbel" panose="020B0503020204020204" pitchFamily="34" charset="0"/>
              </a:rPr>
              <a:t>counter </a:t>
            </a:r>
            <a:r>
              <a:rPr lang="en-US" smtClean="0">
                <a:latin typeface="Corbel" panose="020B0503020204020204" pitchFamily="34" charset="0"/>
              </a:rPr>
              <a:t>narrative</a:t>
            </a:r>
          </a:p>
          <a:p>
            <a:r>
              <a:rPr lang="en-US" smtClean="0">
                <a:latin typeface="Corbel" panose="020B0503020204020204" pitchFamily="34" charset="0"/>
              </a:rPr>
              <a:t>You will experience how to use social </a:t>
            </a:r>
            <a:r>
              <a:rPr lang="en-US">
                <a:latin typeface="Corbel" panose="020B0503020204020204" pitchFamily="34" charset="0"/>
              </a:rPr>
              <a:t>media as part of </a:t>
            </a:r>
            <a:r>
              <a:rPr lang="en-US" smtClean="0">
                <a:latin typeface="Corbel" panose="020B0503020204020204" pitchFamily="34" charset="0"/>
              </a:rPr>
              <a:t>your (online) communication campaign with your target audience</a:t>
            </a:r>
            <a:endParaRPr lang="en-US">
              <a:latin typeface="Corbel" panose="020B0503020204020204" pitchFamily="34" charset="0"/>
            </a:endParaRPr>
          </a:p>
          <a:p>
            <a:r>
              <a:rPr lang="en-US" smtClean="0">
                <a:latin typeface="Corbel" panose="020B0503020204020204" pitchFamily="34" charset="0"/>
              </a:rPr>
              <a:t>You </a:t>
            </a:r>
            <a:r>
              <a:rPr lang="nl-NL" smtClean="0">
                <a:latin typeface="Corbel" panose="020B0503020204020204" pitchFamily="34" charset="0"/>
              </a:rPr>
              <a:t>will </a:t>
            </a:r>
            <a:r>
              <a:rPr lang="nl-NL">
                <a:latin typeface="Corbel" panose="020B0503020204020204" pitchFamily="34" charset="0"/>
              </a:rPr>
              <a:t>learn how </a:t>
            </a:r>
            <a:r>
              <a:rPr lang="nl-NL" smtClean="0">
                <a:latin typeface="Corbel" panose="020B0503020204020204" pitchFamily="34" charset="0"/>
              </a:rPr>
              <a:t>to</a:t>
            </a:r>
            <a:r>
              <a:rPr lang="nl-NL">
                <a:latin typeface="Corbel" panose="020B0503020204020204" pitchFamily="34" charset="0"/>
              </a:rPr>
              <a:t> </a:t>
            </a:r>
            <a:r>
              <a:rPr lang="nl-NL" smtClean="0">
                <a:latin typeface="Corbel" panose="020B0503020204020204" pitchFamily="34" charset="0"/>
              </a:rPr>
              <a:t>amplify </a:t>
            </a:r>
            <a:r>
              <a:rPr lang="nl-NL">
                <a:latin typeface="Corbel" panose="020B0503020204020204" pitchFamily="34" charset="0"/>
              </a:rPr>
              <a:t>your positive </a:t>
            </a:r>
            <a:r>
              <a:rPr lang="nl-NL" smtClean="0">
                <a:latin typeface="Corbel" panose="020B0503020204020204" pitchFamily="34" charset="0"/>
              </a:rPr>
              <a:t>message and </a:t>
            </a:r>
            <a:r>
              <a:rPr lang="en-US" smtClean="0">
                <a:latin typeface="Corbel" panose="020B0503020204020204" pitchFamily="34" charset="0"/>
              </a:rPr>
              <a:t>engage </a:t>
            </a:r>
            <a:r>
              <a:rPr lang="en-US">
                <a:latin typeface="Corbel" panose="020B0503020204020204" pitchFamily="34" charset="0"/>
              </a:rPr>
              <a:t>your target </a:t>
            </a:r>
            <a:r>
              <a:rPr lang="en-US" smtClean="0">
                <a:latin typeface="Corbel" panose="020B0503020204020204" pitchFamily="34" charset="0"/>
              </a:rPr>
              <a:t>audience</a:t>
            </a:r>
            <a:endParaRPr lang="en-US">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84110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113" r="13855"/>
          <a:stretch/>
        </p:blipFill>
        <p:spPr bwMode="auto">
          <a:xfrm>
            <a:off x="31532" y="-47298"/>
            <a:ext cx="5344472" cy="6968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025" y="855279"/>
            <a:ext cx="703897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1"/>
          <p:cNvSpPr txBox="1">
            <a:spLocks/>
          </p:cNvSpPr>
          <p:nvPr/>
        </p:nvSpPr>
        <p:spPr>
          <a:xfrm>
            <a:off x="8355724" y="5754414"/>
            <a:ext cx="3704896"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Example </a:t>
            </a:r>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3</a:t>
            </a:r>
            <a:endPar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Afbeeldin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6490" y="144020"/>
            <a:ext cx="912696" cy="91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561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169" y="700585"/>
            <a:ext cx="7512562" cy="5119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43096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697"/>
          <a:stretch/>
        </p:blipFill>
        <p:spPr bwMode="auto">
          <a:xfrm>
            <a:off x="0" y="-32587"/>
            <a:ext cx="12454760" cy="689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6809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Reflection in the plenary</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b="1" smtClean="0"/>
              <a:t>What did you see? What did you feel?</a:t>
            </a:r>
            <a:endParaRPr lang="nl-NL" b="1"/>
          </a:p>
          <a:p>
            <a:endParaRPr lang="nl-NL"/>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3"/>
          <p:cNvPicPr>
            <a:picLocks noChangeAspect="1"/>
          </p:cNvPicPr>
          <p:nvPr/>
        </p:nvPicPr>
        <p:blipFill rotWithShape="1">
          <a:blip r:embed="rId4"/>
          <a:srcRect l="6095" r="10314" b="16409"/>
          <a:stretch/>
        </p:blipFill>
        <p:spPr>
          <a:xfrm>
            <a:off x="901700" y="2713351"/>
            <a:ext cx="2856090" cy="1606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69" t="29333" r="6079" b="21445"/>
          <a:stretch/>
        </p:blipFill>
        <p:spPr bwMode="auto">
          <a:xfrm>
            <a:off x="889821" y="4640803"/>
            <a:ext cx="2856090" cy="1653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697"/>
          <a:stretch/>
        </p:blipFill>
        <p:spPr bwMode="auto">
          <a:xfrm>
            <a:off x="4254379" y="4658298"/>
            <a:ext cx="2858937" cy="1581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8668" y="2656932"/>
            <a:ext cx="2684648" cy="182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3409" y="2656932"/>
            <a:ext cx="2770623" cy="2069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706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n-US" sz="3600" b="1" smtClean="0">
                <a:solidFill>
                  <a:srgbClr val="002060"/>
                </a:solidFill>
                <a:latin typeface="Verdana" panose="020B0604030504040204" pitchFamily="34" charset="0"/>
                <a:ea typeface="Verdana" panose="020B0604030504040204" pitchFamily="34" charset="0"/>
                <a:cs typeface="Verdana" panose="020B0604030504040204" pitchFamily="34" charset="0"/>
              </a:rPr>
              <a:t>Coffee break</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smtClean="0">
                <a:latin typeface="Corbel" panose="020B0503020204020204" pitchFamily="34" charset="0"/>
              </a:rPr>
              <a:t>10.30 – 11.00</a:t>
            </a:r>
            <a:endParaRPr lang="nl-NL"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75702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n-US" sz="3600" b="1" smtClean="0">
                <a:solidFill>
                  <a:srgbClr val="002060"/>
                </a:solidFill>
                <a:latin typeface="Verdana" panose="020B0604030504040204" pitchFamily="34" charset="0"/>
                <a:ea typeface="Verdana" panose="020B0604030504040204" pitchFamily="34" charset="0"/>
                <a:cs typeface="Verdana" panose="020B0604030504040204" pitchFamily="34" charset="0"/>
              </a:rPr>
              <a:t>How to develop your online strategy</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lstStyle/>
          <a:p>
            <a:r>
              <a:rPr lang="en-US" smtClean="0">
                <a:solidFill>
                  <a:srgbClr val="002060"/>
                </a:solidFill>
              </a:rPr>
              <a:t>11.00 – 14.30 (including lunch break) </a:t>
            </a:r>
            <a:endParaRPr lang="nl-NL">
              <a:solidFill>
                <a:srgbClr val="002060"/>
              </a:solidFill>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244224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0875579" cy="1325563"/>
          </a:xfrm>
        </p:spPr>
        <p:txBody>
          <a:bodyPr>
            <a:normAutofit/>
          </a:bodyPr>
          <a:lstStyle/>
          <a:p>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Online campaigning: why?</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n-US" b="1" smtClean="0">
                <a:latin typeface="Corbel" panose="020B0503020204020204" pitchFamily="34" charset="0"/>
              </a:rPr>
              <a:t>You </a:t>
            </a:r>
            <a:r>
              <a:rPr lang="en-US" b="1">
                <a:latin typeface="Corbel" panose="020B0503020204020204" pitchFamily="34" charset="0"/>
              </a:rPr>
              <a:t>enable people to have their voice heard</a:t>
            </a:r>
          </a:p>
          <a:p>
            <a:r>
              <a:rPr lang="en-US" b="1">
                <a:latin typeface="Corbel" panose="020B0503020204020204" pitchFamily="34" charset="0"/>
              </a:rPr>
              <a:t>You educate your target audience</a:t>
            </a:r>
          </a:p>
          <a:p>
            <a:r>
              <a:rPr lang="en-US" b="1">
                <a:latin typeface="Corbel" panose="020B0503020204020204" pitchFamily="34" charset="0"/>
              </a:rPr>
              <a:t>You build a network</a:t>
            </a:r>
          </a:p>
          <a:p>
            <a:endParaRPr lang="en-US" sz="2400" smtClean="0">
              <a:latin typeface="Verdana" panose="020B0604030504040204" pitchFamily="34" charset="0"/>
              <a:ea typeface="Verdana" panose="020B0604030504040204" pitchFamily="34" charset="0"/>
              <a:cs typeface="Verdana" panose="020B0604030504040204" pitchFamily="34" charset="0"/>
            </a:endParaRPr>
          </a:p>
          <a:p>
            <a:endParaRPr lang="nl-NL" sz="2400">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99688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Communication strategies </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3417594" y="3504273"/>
            <a:ext cx="5502164" cy="707886"/>
          </a:xfrm>
          <a:prstGeom prst="rect">
            <a:avLst/>
          </a:prstGeom>
          <a:solidFill>
            <a:schemeClr val="accent4">
              <a:lumMod val="60000"/>
              <a:lumOff val="40000"/>
            </a:schemeClr>
          </a:solidFill>
          <a:ln w="12700">
            <a:noFill/>
          </a:ln>
        </p:spPr>
        <p:txBody>
          <a:bodyPr wrap="square" rtlCol="0">
            <a:spAutoFit/>
          </a:bodyPr>
          <a:lstStyle/>
          <a:p>
            <a:pPr algn="ctr"/>
            <a:r>
              <a:rPr lang="en-US" sz="4000" b="1" smtClean="0">
                <a:latin typeface="Corbel" panose="020B0503020204020204" pitchFamily="34" charset="0"/>
              </a:rPr>
              <a:t>Campaigning</a:t>
            </a:r>
            <a:endParaRPr lang="nl-NL" b="1">
              <a:latin typeface="Corbel" panose="020B0503020204020204" pitchFamily="34" charset="0"/>
            </a:endParaRPr>
          </a:p>
        </p:txBody>
      </p:sp>
      <p:sp>
        <p:nvSpPr>
          <p:cNvPr id="8" name="Tekstvak 7"/>
          <p:cNvSpPr txBox="1"/>
          <p:nvPr/>
        </p:nvSpPr>
        <p:spPr>
          <a:xfrm>
            <a:off x="832049" y="2373919"/>
            <a:ext cx="10673255" cy="707886"/>
          </a:xfrm>
          <a:prstGeom prst="rect">
            <a:avLst/>
          </a:prstGeom>
          <a:solidFill>
            <a:schemeClr val="accent4">
              <a:lumMod val="20000"/>
              <a:lumOff val="80000"/>
            </a:schemeClr>
          </a:solidFill>
          <a:ln w="3175">
            <a:noFill/>
          </a:ln>
        </p:spPr>
        <p:txBody>
          <a:bodyPr wrap="square" rtlCol="0">
            <a:spAutoFit/>
          </a:bodyPr>
          <a:lstStyle/>
          <a:p>
            <a:pPr algn="ctr"/>
            <a:r>
              <a:rPr lang="en-US" sz="4000" b="1" smtClean="0">
                <a:latin typeface="Corbel" panose="020B0503020204020204" pitchFamily="34" charset="0"/>
              </a:rPr>
              <a:t>Everyday</a:t>
            </a:r>
            <a:endParaRPr lang="nl-NL" b="1">
              <a:latin typeface="Corbel" panose="020B0503020204020204" pitchFamily="34" charset="0"/>
            </a:endParaRPr>
          </a:p>
        </p:txBody>
      </p:sp>
      <p:pic>
        <p:nvPicPr>
          <p:cNvPr id="9" name="Afbeelding 8"/>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Tekstvak 9"/>
          <p:cNvSpPr txBox="1"/>
          <p:nvPr/>
        </p:nvSpPr>
        <p:spPr>
          <a:xfrm>
            <a:off x="4464513" y="4634626"/>
            <a:ext cx="3408326" cy="707886"/>
          </a:xfrm>
          <a:prstGeom prst="rect">
            <a:avLst/>
          </a:prstGeom>
          <a:solidFill>
            <a:schemeClr val="accent2">
              <a:lumMod val="75000"/>
            </a:schemeClr>
          </a:solidFill>
          <a:ln w="12700">
            <a:noFill/>
          </a:ln>
        </p:spPr>
        <p:txBody>
          <a:bodyPr wrap="square" rtlCol="0">
            <a:spAutoFit/>
          </a:bodyPr>
          <a:lstStyle/>
          <a:p>
            <a:pPr algn="ctr"/>
            <a:r>
              <a:rPr lang="en-US" sz="4000" b="1" smtClean="0">
                <a:solidFill>
                  <a:schemeClr val="bg1"/>
                </a:solidFill>
                <a:latin typeface="Corbel" panose="020B0503020204020204" pitchFamily="34" charset="0"/>
              </a:rPr>
              <a:t>Reaction </a:t>
            </a:r>
            <a:endParaRPr lang="nl-NL" b="1">
              <a:solidFill>
                <a:schemeClr val="bg1"/>
              </a:solidFill>
              <a:latin typeface="Corbel" panose="020B0503020204020204" pitchFamily="34" charset="0"/>
            </a:endParaRPr>
          </a:p>
        </p:txBody>
      </p:sp>
    </p:spTree>
    <p:extLst>
      <p:ext uri="{BB962C8B-B14F-4D97-AF65-F5344CB8AC3E}">
        <p14:creationId xmlns:p14="http://schemas.microsoft.com/office/powerpoint/2010/main" val="41350331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kurvewustrow.org/wp-content/uploads/2015/12/151120_NOTEINGANG_Lo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41" y="655090"/>
            <a:ext cx="11813175" cy="555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5982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98" t="37360" r="25772" b="12069"/>
          <a:stretch/>
        </p:blipFill>
        <p:spPr bwMode="auto">
          <a:xfrm>
            <a:off x="15743" y="1330941"/>
            <a:ext cx="12176257" cy="552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7421"/>
          <a:stretch/>
        </p:blipFill>
        <p:spPr bwMode="auto">
          <a:xfrm>
            <a:off x="15744" y="31532"/>
            <a:ext cx="12176256" cy="3361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6783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Working principles</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r>
              <a:rPr lang="en-US" smtClean="0">
                <a:latin typeface="Corbel" panose="020B0503020204020204" pitchFamily="34" charset="0"/>
              </a:rPr>
              <a:t>Limited theory </a:t>
            </a:r>
            <a:r>
              <a:rPr lang="en-US">
                <a:latin typeface="Corbel" panose="020B0503020204020204" pitchFamily="34" charset="0"/>
              </a:rPr>
              <a:t>– lots of practice</a:t>
            </a:r>
          </a:p>
          <a:p>
            <a:r>
              <a:rPr lang="en-US">
                <a:latin typeface="Corbel" panose="020B0503020204020204" pitchFamily="34" charset="0"/>
              </a:rPr>
              <a:t>Learning by doing</a:t>
            </a:r>
          </a:p>
          <a:p>
            <a:r>
              <a:rPr lang="en-US" smtClean="0">
                <a:latin typeface="Corbel" panose="020B0503020204020204" pitchFamily="34" charset="0"/>
              </a:rPr>
              <a:t>Learning </a:t>
            </a:r>
            <a:r>
              <a:rPr lang="en-US">
                <a:latin typeface="Corbel" panose="020B0503020204020204" pitchFamily="34" charset="0"/>
              </a:rPr>
              <a:t>from both success and failure</a:t>
            </a:r>
          </a:p>
          <a:p>
            <a:r>
              <a:rPr lang="en-US">
                <a:latin typeface="Corbel" panose="020B0503020204020204" pitchFamily="34" charset="0"/>
              </a:rPr>
              <a:t>Learning from each other</a:t>
            </a:r>
          </a:p>
          <a:p>
            <a:r>
              <a:rPr lang="en-US">
                <a:latin typeface="Corbel" panose="020B0503020204020204" pitchFamily="34" charset="0"/>
              </a:rPr>
              <a:t>You are the </a:t>
            </a:r>
            <a:r>
              <a:rPr lang="en-US" smtClean="0">
                <a:latin typeface="Corbel" panose="020B0503020204020204" pitchFamily="34" charset="0"/>
              </a:rPr>
              <a:t>expert already!</a:t>
            </a:r>
            <a:endParaRPr lang="en-US">
              <a:latin typeface="Corbel" panose="020B0503020204020204" pitchFamily="34" charset="0"/>
            </a:endParaRPr>
          </a:p>
          <a:p>
            <a:endParaRPr lang="nl-NL">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42045895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Campaign strategy</a:t>
            </a:r>
            <a:endParaRPr lang="en-U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lstStyle/>
          <a:p>
            <a:pPr marL="514350" indent="-514350">
              <a:buFont typeface="+mj-lt"/>
              <a:buAutoNum type="arabicPeriod"/>
            </a:pPr>
            <a:r>
              <a:rPr lang="en-US" b="1" dirty="0" smtClean="0">
                <a:latin typeface="Corbel" panose="020B0503020204020204" pitchFamily="34" charset="0"/>
              </a:rPr>
              <a:t>What </a:t>
            </a:r>
            <a:r>
              <a:rPr lang="en-US" b="1" dirty="0">
                <a:latin typeface="Corbel" panose="020B0503020204020204" pitchFamily="34" charset="0"/>
              </a:rPr>
              <a:t>is your </a:t>
            </a:r>
            <a:r>
              <a:rPr lang="en-US" b="1" dirty="0" smtClean="0">
                <a:latin typeface="Corbel" panose="020B0503020204020204" pitchFamily="34" charset="0"/>
              </a:rPr>
              <a:t>goal?</a:t>
            </a:r>
          </a:p>
          <a:p>
            <a:pPr marL="514350" indent="-514350">
              <a:buFont typeface="+mj-lt"/>
              <a:buAutoNum type="arabicPeriod"/>
            </a:pPr>
            <a:r>
              <a:rPr lang="en-US" b="1" dirty="0" smtClean="0">
                <a:latin typeface="Corbel" panose="020B0503020204020204" pitchFamily="34" charset="0"/>
              </a:rPr>
              <a:t>Who is your target audience?</a:t>
            </a:r>
          </a:p>
          <a:p>
            <a:pPr marL="514350" indent="-514350">
              <a:buFont typeface="+mj-lt"/>
              <a:buAutoNum type="arabicPeriod"/>
            </a:pPr>
            <a:r>
              <a:rPr lang="en-US" b="1" dirty="0" smtClean="0">
                <a:latin typeface="Corbel" panose="020B0503020204020204" pitchFamily="34" charset="0"/>
              </a:rPr>
              <a:t>What is your message?</a:t>
            </a:r>
          </a:p>
          <a:p>
            <a:pPr marL="514350" indent="-514350">
              <a:buFont typeface="+mj-lt"/>
              <a:buAutoNum type="arabicPeriod"/>
            </a:pPr>
            <a:r>
              <a:rPr lang="en-US" b="1" dirty="0" smtClean="0">
                <a:latin typeface="Corbel" panose="020B0503020204020204" pitchFamily="34" charset="0"/>
              </a:rPr>
              <a:t>Who is your messenger?</a:t>
            </a:r>
          </a:p>
          <a:p>
            <a:pPr marL="514350" indent="-514350">
              <a:buFont typeface="+mj-lt"/>
              <a:buAutoNum type="arabicPeriod"/>
            </a:pPr>
            <a:endParaRPr lang="en-US" dirty="0">
              <a:latin typeface="Corbel" panose="020B0503020204020204" pitchFamily="34" charset="0"/>
            </a:endParaRPr>
          </a:p>
          <a:p>
            <a:pPr marL="0" indent="0">
              <a:buNone/>
            </a:pPr>
            <a:r>
              <a:rPr lang="en-US" dirty="0" smtClean="0">
                <a:latin typeface="Corbel" panose="020B0503020204020204" pitchFamily="34" charset="0"/>
              </a:rPr>
              <a:t>Answering these questions will help you to build an online campaign strategy around your alternative </a:t>
            </a:r>
            <a:br>
              <a:rPr lang="en-US" dirty="0" smtClean="0">
                <a:latin typeface="Corbel" panose="020B0503020204020204" pitchFamily="34" charset="0"/>
              </a:rPr>
            </a:br>
            <a:r>
              <a:rPr lang="en-US" dirty="0" smtClean="0">
                <a:latin typeface="Corbel" panose="020B0503020204020204" pitchFamily="34" charset="0"/>
              </a:rPr>
              <a:t>or counter narrative</a:t>
            </a: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a:t>
              </a:r>
              <a:endParaRPr lang="nl-NL"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a:t>
              </a:r>
              <a:r>
                <a:rPr lang="en-US" sz="2000" smtClean="0">
                  <a:solidFill>
                    <a:prstClr val="black"/>
                  </a:solidFill>
                </a:rPr>
                <a:t> </a:t>
              </a:r>
              <a:endParaRPr lang="nl-NL"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a:t>
              </a:r>
              <a:r>
                <a:rPr lang="en-US" sz="2000" smtClean="0">
                  <a:solidFill>
                    <a:prstClr val="black"/>
                  </a:solidFill>
                </a:rPr>
                <a:t> </a:t>
              </a:r>
              <a:endParaRPr lang="nl-NL"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a:t>
              </a:r>
              <a:endParaRPr lang="nl-NL"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a:t>
              </a:r>
              <a:endParaRPr lang="nl-NL"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a:t>
              </a:r>
              <a:endParaRPr lang="nl-NL" sz="2000"/>
            </a:p>
          </p:txBody>
        </p:sp>
      </p:grpSp>
    </p:spTree>
    <p:extLst>
      <p:ext uri="{BB962C8B-B14F-4D97-AF65-F5344CB8AC3E}">
        <p14:creationId xmlns:p14="http://schemas.microsoft.com/office/powerpoint/2010/main" val="41060080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en-GB" sz="4000" b="1">
                <a:solidFill>
                  <a:srgbClr val="002060"/>
                </a:solidFill>
                <a:latin typeface="Verdana" panose="020B0604030504040204" pitchFamily="34" charset="0"/>
                <a:ea typeface="Verdana" panose="020B0604030504040204" pitchFamily="34" charset="0"/>
                <a:cs typeface="Verdana" panose="020B0604030504040204" pitchFamily="34" charset="0"/>
              </a:rPr>
              <a:t>What is your Goal?</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76200" y="1825625"/>
            <a:ext cx="9180966" cy="4351338"/>
          </a:xfrm>
        </p:spPr>
        <p:txBody>
          <a:bodyPr>
            <a:normAutofit/>
          </a:bodyPr>
          <a:lstStyle/>
          <a:p>
            <a:pPr marL="0" indent="0" algn="ctr">
              <a:buNone/>
            </a:pPr>
            <a:r>
              <a:rPr lang="en-GB" smtClean="0">
                <a:latin typeface="Corbel" panose="020B0503020204020204" pitchFamily="34" charset="0"/>
              </a:rPr>
              <a:t>Inventory in the plenary</a:t>
            </a:r>
          </a:p>
          <a:p>
            <a:pPr marL="0" indent="0" algn="ctr">
              <a:buNone/>
            </a:pPr>
            <a:endParaRPr lang="en-GB" smtClean="0">
              <a:latin typeface="Corbel" panose="020B0503020204020204" pitchFamily="34" charset="0"/>
            </a:endParaRPr>
          </a:p>
          <a:p>
            <a:pPr marL="0" indent="0" algn="ctr">
              <a:buNone/>
            </a:pPr>
            <a:r>
              <a:rPr lang="en-GB" b="1" smtClean="0">
                <a:latin typeface="Corbel" panose="020B0503020204020204" pitchFamily="34" charset="0"/>
              </a:rPr>
              <a:t>To </a:t>
            </a:r>
            <a:r>
              <a:rPr lang="en-GB" b="1">
                <a:latin typeface="Corbel" panose="020B0503020204020204" pitchFamily="34" charset="0"/>
              </a:rPr>
              <a:t>give information, facts &amp; figures? </a:t>
            </a:r>
          </a:p>
          <a:p>
            <a:pPr marL="0" indent="0" algn="ctr">
              <a:buNone/>
            </a:pPr>
            <a:r>
              <a:rPr lang="en-GB" b="1">
                <a:latin typeface="Corbel" panose="020B0503020204020204" pitchFamily="34" charset="0"/>
              </a:rPr>
              <a:t>To empower people?</a:t>
            </a:r>
          </a:p>
          <a:p>
            <a:pPr marL="0" indent="0" algn="ctr">
              <a:buNone/>
            </a:pPr>
            <a:r>
              <a:rPr lang="en-GB" b="1">
                <a:latin typeface="Corbel" panose="020B0503020204020204" pitchFamily="34" charset="0"/>
              </a:rPr>
              <a:t>To demystify </a:t>
            </a:r>
            <a:r>
              <a:rPr lang="en-GB" b="1" smtClean="0">
                <a:latin typeface="Corbel" panose="020B0503020204020204" pitchFamily="34" charset="0"/>
              </a:rPr>
              <a:t>seductive extremist messages?</a:t>
            </a:r>
            <a:endParaRPr lang="en-GB" b="1">
              <a:latin typeface="Corbel" panose="020B0503020204020204" pitchFamily="34" charset="0"/>
            </a:endParaRPr>
          </a:p>
          <a:p>
            <a:pPr marL="0" indent="0" algn="ctr">
              <a:buNone/>
            </a:pPr>
            <a:r>
              <a:rPr lang="en-GB" b="1">
                <a:latin typeface="Corbel" panose="020B0503020204020204" pitchFamily="34" charset="0"/>
              </a:rPr>
              <a:t>De-radicalisation</a:t>
            </a:r>
            <a:r>
              <a:rPr lang="en-GB" b="1" smtClean="0">
                <a:latin typeface="Corbel" panose="020B0503020204020204" pitchFamily="34" charset="0"/>
              </a:rPr>
              <a:t>?</a:t>
            </a:r>
          </a:p>
          <a:p>
            <a:pPr marL="0" indent="0" algn="ctr">
              <a:buNone/>
            </a:pPr>
            <a:r>
              <a:rPr lang="en-GB" smtClean="0">
                <a:latin typeface="Corbel" panose="020B0503020204020204" pitchFamily="34" charset="0"/>
              </a:rPr>
              <a:t>…?</a:t>
            </a:r>
            <a:endParaRPr lang="en-GB">
              <a:latin typeface="Corbel" panose="020B0503020204020204" pitchFamily="34" charset="0"/>
            </a:endParaRPr>
          </a:p>
          <a:p>
            <a:pPr marL="0" lvl="0" indent="0">
              <a:buNone/>
            </a:pPr>
            <a:endParaRPr lang="en-GB">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a:t>
              </a:r>
              <a:endParaRPr lang="nl-NL"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a:t>
              </a:r>
              <a:r>
                <a:rPr lang="en-US" sz="2000" smtClean="0">
                  <a:solidFill>
                    <a:prstClr val="black"/>
                  </a:solidFill>
                </a:rPr>
                <a:t> </a:t>
              </a:r>
              <a:endParaRPr lang="nl-NL"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a:t>
              </a:r>
              <a:r>
                <a:rPr lang="en-US" sz="2000" smtClean="0">
                  <a:solidFill>
                    <a:prstClr val="black"/>
                  </a:solidFill>
                </a:rPr>
                <a:t> </a:t>
              </a:r>
              <a:endParaRPr lang="nl-NL"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a:t>
              </a:r>
              <a:endParaRPr lang="nl-NL"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a:t>
              </a:r>
              <a:endParaRPr lang="nl-NL"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a:t>
              </a:r>
              <a:endParaRPr lang="nl-NL" sz="2000"/>
            </a:p>
          </p:txBody>
        </p:sp>
      </p:grpSp>
      <p:sp>
        <p:nvSpPr>
          <p:cNvPr id="14" name="Ovaal 13"/>
          <p:cNvSpPr/>
          <p:nvPr/>
        </p:nvSpPr>
        <p:spPr>
          <a:xfrm>
            <a:off x="8826500" y="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907557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Goals: where to start?</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b="1" smtClean="0">
                <a:latin typeface="Corbel" panose="020B0503020204020204" pitchFamily="34" charset="0"/>
              </a:rPr>
              <a:t>YOUR unique capability or opportunity                 Why YOU?</a:t>
            </a:r>
          </a:p>
          <a:p>
            <a:pPr marL="0" indent="0">
              <a:buNone/>
            </a:pPr>
            <a:endParaRPr lang="en-US" b="1">
              <a:latin typeface="Corbel" panose="020B0503020204020204" pitchFamily="34" charset="0"/>
            </a:endParaRPr>
          </a:p>
          <a:p>
            <a:pPr marL="0" indent="0" algn="ctr">
              <a:buNone/>
            </a:pPr>
            <a:r>
              <a:rPr lang="en-US" b="1" smtClean="0">
                <a:latin typeface="Corbel" panose="020B0503020204020204" pitchFamily="34" charset="0"/>
              </a:rPr>
              <a:t>Aim is </a:t>
            </a:r>
            <a:r>
              <a:rPr lang="en-US" b="1" u="sng" smtClean="0">
                <a:latin typeface="Corbel" panose="020B0503020204020204" pitchFamily="34" charset="0"/>
              </a:rPr>
              <a:t>always</a:t>
            </a:r>
            <a:r>
              <a:rPr lang="en-US" b="1" smtClean="0">
                <a:latin typeface="Corbel" panose="020B0503020204020204" pitchFamily="34" charset="0"/>
              </a:rPr>
              <a:t> behaviour change</a:t>
            </a:r>
          </a:p>
          <a:p>
            <a:pPr marL="0" indent="0" algn="ctr">
              <a:buNone/>
            </a:pPr>
            <a:r>
              <a:rPr lang="en-US" smtClean="0">
                <a:latin typeface="Corbel" panose="020B0503020204020204" pitchFamily="34" charset="0"/>
              </a:rPr>
              <a:t>To start or adopt new behaviour</a:t>
            </a:r>
          </a:p>
          <a:p>
            <a:pPr marL="0" indent="0" algn="ctr">
              <a:buNone/>
            </a:pPr>
            <a:r>
              <a:rPr lang="en-US" smtClean="0">
                <a:latin typeface="Corbel" panose="020B0503020204020204" pitchFamily="34" charset="0"/>
              </a:rPr>
              <a:t>To stop doing something damaging</a:t>
            </a:r>
          </a:p>
          <a:p>
            <a:pPr marL="0" indent="0" algn="ctr">
              <a:buNone/>
            </a:pPr>
            <a:r>
              <a:rPr lang="en-US" smtClean="0">
                <a:latin typeface="Corbel" panose="020B0503020204020204" pitchFamily="34" charset="0"/>
              </a:rPr>
              <a:t>To prevent the adoption of a negative or harmful behaviour</a:t>
            </a:r>
          </a:p>
          <a:p>
            <a:pPr marL="0" indent="0" algn="ctr">
              <a:buNone/>
            </a:pPr>
            <a:r>
              <a:rPr lang="en-US" smtClean="0">
                <a:latin typeface="Corbel" panose="020B0503020204020204" pitchFamily="34" charset="0"/>
              </a:rPr>
              <a:t>To change existing behaviour</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Ovaal 4"/>
          <p:cNvSpPr/>
          <p:nvPr/>
        </p:nvSpPr>
        <p:spPr>
          <a:xfrm rot="21021843">
            <a:off x="8039100" y="1352550"/>
            <a:ext cx="3352800" cy="13335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184874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Defining your goal</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r>
              <a:rPr lang="en-US" smtClean="0">
                <a:latin typeface="Corbel" panose="020B0503020204020204" pitchFamily="34" charset="0"/>
                <a:ea typeface="Verdana" panose="020B0604030504040204" pitchFamily="34" charset="0"/>
                <a:cs typeface="Verdana" panose="020B0604030504040204" pitchFamily="34" charset="0"/>
              </a:rPr>
              <a:t>How to define </a:t>
            </a:r>
            <a:r>
              <a:rPr lang="en-US">
                <a:latin typeface="Corbel" panose="020B0503020204020204" pitchFamily="34" charset="0"/>
                <a:ea typeface="Verdana" panose="020B0604030504040204" pitchFamily="34" charset="0"/>
                <a:cs typeface="Verdana" panose="020B0604030504040204" pitchFamily="34" charset="0"/>
              </a:rPr>
              <a:t>clear objectives and indicators for </a:t>
            </a:r>
            <a:r>
              <a:rPr lang="en-US" smtClean="0">
                <a:latin typeface="Corbel" panose="020B0503020204020204" pitchFamily="34" charset="0"/>
                <a:ea typeface="Verdana" panose="020B0604030504040204" pitchFamily="34" charset="0"/>
                <a:cs typeface="Verdana" panose="020B0604030504040204" pitchFamily="34" charset="0"/>
              </a:rPr>
              <a:t>success</a:t>
            </a:r>
          </a:p>
          <a:p>
            <a:pPr marL="0" indent="0">
              <a:buNone/>
            </a:pPr>
            <a:endParaRPr lang="en-US">
              <a:latin typeface="Corbel" panose="020B050302020402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en-US" b="1" smtClean="0">
                <a:latin typeface="Corbel" panose="020B0503020204020204" pitchFamily="34" charset="0"/>
                <a:ea typeface="Verdana" panose="020B0604030504040204" pitchFamily="34" charset="0"/>
                <a:cs typeface="Verdana" panose="020B0604030504040204" pitchFamily="34" charset="0"/>
              </a:rPr>
              <a:t>Make it measurable</a:t>
            </a:r>
          </a:p>
          <a:p>
            <a:pPr marL="457200" indent="-457200">
              <a:buFont typeface="+mj-lt"/>
              <a:buAutoNum type="arabicPeriod"/>
            </a:pPr>
            <a:r>
              <a:rPr lang="en-US" b="1" smtClean="0">
                <a:latin typeface="Corbel" panose="020B0503020204020204" pitchFamily="34" charset="0"/>
                <a:ea typeface="Verdana" panose="020B0604030504040204" pitchFamily="34" charset="0"/>
                <a:cs typeface="Verdana" panose="020B0604030504040204" pitchFamily="34" charset="0"/>
              </a:rPr>
              <a:t>Make it small</a:t>
            </a:r>
          </a:p>
          <a:p>
            <a:pPr marL="457200" indent="-457200">
              <a:buFont typeface="+mj-lt"/>
              <a:buAutoNum type="arabicPeriod"/>
            </a:pPr>
            <a:r>
              <a:rPr lang="en-US" b="1" smtClean="0">
                <a:latin typeface="Corbel" panose="020B0503020204020204" pitchFamily="34" charset="0"/>
                <a:ea typeface="Verdana" panose="020B0604030504040204" pitchFamily="34" charset="0"/>
                <a:cs typeface="Verdana" panose="020B0604030504040204" pitchFamily="34" charset="0"/>
              </a:rPr>
              <a:t>Make it simple and concrete</a:t>
            </a:r>
          </a:p>
          <a:p>
            <a:pPr marL="457200" indent="-457200">
              <a:buFont typeface="+mj-lt"/>
              <a:buAutoNum type="arabicPeriod"/>
            </a:pPr>
            <a:r>
              <a:rPr lang="en-US" b="1" smtClean="0">
                <a:latin typeface="Corbel" panose="020B0503020204020204" pitchFamily="34" charset="0"/>
                <a:ea typeface="Verdana" panose="020B0604030504040204" pitchFamily="34" charset="0"/>
                <a:cs typeface="Verdana" panose="020B0604030504040204" pitchFamily="34" charset="0"/>
              </a:rPr>
              <a:t>Make it time-bound</a:t>
            </a:r>
          </a:p>
        </p:txBody>
      </p:sp>
      <p:pic>
        <p:nvPicPr>
          <p:cNvPr id="14" name="Afbeelding 1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76112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Example of smart goals</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77975"/>
            <a:ext cx="10515600" cy="4351338"/>
          </a:xfrm>
        </p:spPr>
        <p:txBody>
          <a:bodyPr>
            <a:normAutofit/>
          </a:bodyPr>
          <a:lstStyle/>
          <a:p>
            <a:r>
              <a:rPr lang="en-US" b="1" smtClean="0">
                <a:latin typeface="Corbel" panose="020B0503020204020204" pitchFamily="34" charset="0"/>
              </a:rPr>
              <a:t>Difficult to achieve</a:t>
            </a:r>
            <a:r>
              <a:rPr lang="en-US" smtClean="0">
                <a:latin typeface="Corbel" panose="020B0503020204020204" pitchFamily="34" charset="0"/>
              </a:rPr>
              <a:t/>
            </a:r>
            <a:br>
              <a:rPr lang="en-US" smtClean="0">
                <a:latin typeface="Corbel" panose="020B0503020204020204" pitchFamily="34" charset="0"/>
              </a:rPr>
            </a:br>
            <a:r>
              <a:rPr lang="en-US" smtClean="0">
                <a:latin typeface="Corbel" panose="020B0503020204020204" pitchFamily="34" charset="0"/>
              </a:rPr>
              <a:t>Reduce </a:t>
            </a:r>
            <a:r>
              <a:rPr lang="en-US">
                <a:latin typeface="Corbel" panose="020B0503020204020204" pitchFamily="34" charset="0"/>
              </a:rPr>
              <a:t>by 30% the number of Muslim men aged 35-45 from Birmingham and Tower Hamlets travelling to Turkey/Syria/Iraq to become Foreign Terrorist Fighters by May 2017</a:t>
            </a:r>
            <a:r>
              <a:rPr lang="en-US" smtClean="0">
                <a:latin typeface="Corbel" panose="020B0503020204020204" pitchFamily="34" charset="0"/>
              </a:rPr>
              <a:t>.</a:t>
            </a:r>
          </a:p>
          <a:p>
            <a:endParaRPr lang="en-US">
              <a:latin typeface="Corbel" panose="020B0503020204020204" pitchFamily="34" charset="0"/>
            </a:endParaRPr>
          </a:p>
          <a:p>
            <a:r>
              <a:rPr lang="en-US" b="1" smtClean="0">
                <a:latin typeface="Corbel" panose="020B0503020204020204" pitchFamily="34" charset="0"/>
              </a:rPr>
              <a:t>Realistic to achieve</a:t>
            </a:r>
            <a:r>
              <a:rPr lang="en-US" smtClean="0">
                <a:latin typeface="Corbel" panose="020B0503020204020204" pitchFamily="34" charset="0"/>
              </a:rPr>
              <a:t/>
            </a:r>
            <a:br>
              <a:rPr lang="en-US" smtClean="0">
                <a:latin typeface="Corbel" panose="020B0503020204020204" pitchFamily="34" charset="0"/>
              </a:rPr>
            </a:br>
            <a:r>
              <a:rPr lang="en-US" smtClean="0">
                <a:latin typeface="Corbel" panose="020B0503020204020204" pitchFamily="34" charset="0"/>
              </a:rPr>
              <a:t>In </a:t>
            </a:r>
            <a:r>
              <a:rPr lang="en-US">
                <a:latin typeface="Corbel" panose="020B0503020204020204" pitchFamily="34" charset="0"/>
              </a:rPr>
              <a:t>six months increase by 65% the number of 13-18 year old girls from South Thanet contacting our phoneline for advice about a friend at risk of being radicalised by right-wing violent extremist groups in order to reduce the number of individuals radicalised in our area.</a:t>
            </a:r>
          </a:p>
          <a:p>
            <a:endParaRPr lang="nl-NL">
              <a:latin typeface="Corbel" panose="020B0503020204020204" pitchFamily="34" charset="0"/>
            </a:endParaRPr>
          </a:p>
        </p:txBody>
      </p:sp>
      <p:pic>
        <p:nvPicPr>
          <p:cNvPr id="4" name="Afbeelding 3"/>
          <p:cNvPicPr/>
          <p:nvPr/>
        </p:nvPicPr>
        <p:blipFill>
          <a:blip r:embed="rId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367842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Exercise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n-US" dirty="0" smtClean="0">
                <a:latin typeface="Corbel" panose="020B0503020204020204" pitchFamily="34" charset="0"/>
                <a:ea typeface="Verdana" panose="020B0604030504040204" pitchFamily="34" charset="0"/>
                <a:cs typeface="Verdana" panose="020B0604030504040204" pitchFamily="34" charset="0"/>
              </a:rPr>
              <a:t>Individual preparation (10 mins)</a:t>
            </a:r>
          </a:p>
          <a:p>
            <a:pPr marL="0" indent="0" algn="ctr">
              <a:buNone/>
            </a:pPr>
            <a:r>
              <a:rPr lang="en-US" b="1" dirty="0" smtClean="0">
                <a:latin typeface="Corbel" panose="020B0503020204020204" pitchFamily="34" charset="0"/>
                <a:ea typeface="Verdana" panose="020B0604030504040204" pitchFamily="34" charset="0"/>
                <a:cs typeface="Verdana" panose="020B0604030504040204" pitchFamily="34" charset="0"/>
              </a:rPr>
              <a:t>Define the goal of (the current online campaign of) your </a:t>
            </a:r>
            <a:r>
              <a:rPr lang="en-US" b="1" dirty="0" err="1" smtClean="0">
                <a:latin typeface="Corbel" panose="020B0503020204020204" pitchFamily="34" charset="0"/>
                <a:ea typeface="Verdana" panose="020B0604030504040204" pitchFamily="34" charset="0"/>
                <a:cs typeface="Verdana" panose="020B0604030504040204" pitchFamily="34" charset="0"/>
              </a:rPr>
              <a:t>organisation</a:t>
            </a:r>
            <a:endParaRPr lang="en-US" b="1" dirty="0" smtClean="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en-US" b="1" dirty="0" smtClean="0">
                <a:latin typeface="Corbel" panose="020B0503020204020204" pitchFamily="34" charset="0"/>
                <a:ea typeface="Verdana" panose="020B0604030504040204" pitchFamily="34" charset="0"/>
                <a:cs typeface="Verdana" panose="020B0604030504040204" pitchFamily="34" charset="0"/>
              </a:rPr>
              <a:t>Make it measurable, small, simple and concrete, time bound</a:t>
            </a:r>
          </a:p>
          <a:p>
            <a:pPr marL="0" indent="0" algn="ctr">
              <a:buNone/>
            </a:pPr>
            <a:r>
              <a:rPr lang="en-US" dirty="0" smtClean="0">
                <a:latin typeface="Corbel" panose="020B0503020204020204" pitchFamily="34" charset="0"/>
                <a:ea typeface="Verdana" panose="020B0604030504040204" pitchFamily="34" charset="0"/>
                <a:cs typeface="Verdana" panose="020B0604030504040204" pitchFamily="34" charset="0"/>
              </a:rPr>
              <a:t>Compare results in small groups of 3 persons (10 mins)</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7534467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7408" y="365125"/>
            <a:ext cx="10515600" cy="1325563"/>
          </a:xfrm>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Who is your target audience?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4"/>
            <a:ext cx="8418966" cy="4651375"/>
          </a:xfrm>
        </p:spPr>
        <p:txBody>
          <a:bodyPr>
            <a:normAutofit/>
          </a:bodyPr>
          <a:lstStyle/>
          <a:p>
            <a:pPr marL="0" lvl="0" indent="0">
              <a:buNone/>
            </a:pPr>
            <a:endParaRPr lang="en-US">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en-US" smtClean="0">
                <a:latin typeface="Corbel" panose="020B0503020204020204" pitchFamily="34" charset="0"/>
                <a:ea typeface="Verdana" panose="020B0604030504040204" pitchFamily="34" charset="0"/>
                <a:cs typeface="Verdana" panose="020B0604030504040204" pitchFamily="34" charset="0"/>
              </a:rPr>
              <a:t>How </a:t>
            </a:r>
            <a:r>
              <a:rPr lang="en-US">
                <a:latin typeface="Corbel" panose="020B0503020204020204" pitchFamily="34" charset="0"/>
                <a:ea typeface="Verdana" panose="020B0604030504040204" pitchFamily="34" charset="0"/>
                <a:cs typeface="Verdana" panose="020B0604030504040204" pitchFamily="34" charset="0"/>
              </a:rPr>
              <a:t>do they receive and transfer information</a:t>
            </a:r>
            <a:r>
              <a:rPr lang="en-US" smtClean="0">
                <a:latin typeface="Corbel" panose="020B0503020204020204" pitchFamily="34" charset="0"/>
                <a:ea typeface="Verdana" panose="020B0604030504040204" pitchFamily="34" charset="0"/>
                <a:cs typeface="Verdana" panose="020B0604030504040204" pitchFamily="34" charset="0"/>
              </a:rPr>
              <a:t>?</a:t>
            </a:r>
          </a:p>
          <a:p>
            <a:pPr marL="285750" lvl="0" indent="-285750">
              <a:buFont typeface="Arial" charset="0"/>
              <a:buChar char="•"/>
            </a:pPr>
            <a:r>
              <a:rPr lang="en-US" smtClean="0">
                <a:latin typeface="Corbel" panose="020B0503020204020204" pitchFamily="34" charset="0"/>
                <a:ea typeface="Verdana" panose="020B0604030504040204" pitchFamily="34" charset="0"/>
                <a:cs typeface="Verdana" panose="020B0604030504040204" pitchFamily="34" charset="0"/>
              </a:rPr>
              <a:t>What is their online environment?</a:t>
            </a:r>
            <a:endParaRPr lang="en-US">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en-US">
                <a:latin typeface="Corbel" panose="020B0503020204020204" pitchFamily="34" charset="0"/>
                <a:ea typeface="Verdana" panose="020B0604030504040204" pitchFamily="34" charset="0"/>
                <a:cs typeface="Verdana" panose="020B0604030504040204" pitchFamily="34" charset="0"/>
              </a:rPr>
              <a:t>What context are they living in?</a:t>
            </a:r>
          </a:p>
          <a:p>
            <a:pPr marL="285750" lvl="0" indent="-285750">
              <a:buFont typeface="Arial" charset="0"/>
              <a:buChar char="•"/>
            </a:pPr>
            <a:r>
              <a:rPr lang="en-US">
                <a:latin typeface="Corbel" panose="020B0503020204020204" pitchFamily="34" charset="0"/>
                <a:ea typeface="Verdana" panose="020B0604030504040204" pitchFamily="34" charset="0"/>
                <a:cs typeface="Verdana" panose="020B0604030504040204" pitchFamily="34" charset="0"/>
              </a:rPr>
              <a:t>What language do they use?</a:t>
            </a:r>
          </a:p>
          <a:p>
            <a:pPr marL="285750" lvl="0" indent="-285750">
              <a:buFont typeface="Arial" charset="0"/>
              <a:buChar char="•"/>
            </a:pPr>
            <a:r>
              <a:rPr lang="en-US">
                <a:latin typeface="Corbel" panose="020B0503020204020204" pitchFamily="34" charset="0"/>
                <a:ea typeface="Verdana" panose="020B0604030504040204" pitchFamily="34" charset="0"/>
                <a:cs typeface="Verdana" panose="020B0604030504040204" pitchFamily="34" charset="0"/>
              </a:rPr>
              <a:t>What is their cognition</a:t>
            </a:r>
            <a:r>
              <a:rPr lang="en-US" smtClean="0">
                <a:latin typeface="Corbel" panose="020B0503020204020204" pitchFamily="34" charset="0"/>
                <a:ea typeface="Verdana" panose="020B0604030504040204" pitchFamily="34" charset="0"/>
                <a:cs typeface="Verdana" panose="020B0604030504040204" pitchFamily="34" charset="0"/>
              </a:rPr>
              <a:t>?</a:t>
            </a:r>
            <a:endParaRPr lang="en-US">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a:t>
              </a:r>
              <a:endParaRPr lang="nl-NL"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a:t>
              </a:r>
              <a:r>
                <a:rPr lang="en-US" sz="2000" smtClean="0">
                  <a:solidFill>
                    <a:prstClr val="black"/>
                  </a:solidFill>
                </a:rPr>
                <a:t> </a:t>
              </a:r>
              <a:endParaRPr lang="nl-NL"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a:t>
              </a:r>
              <a:r>
                <a:rPr lang="en-US" sz="2000" smtClean="0">
                  <a:solidFill>
                    <a:prstClr val="black"/>
                  </a:solidFill>
                </a:rPr>
                <a:t> </a:t>
              </a:r>
              <a:endParaRPr lang="nl-NL"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a:t>
              </a:r>
              <a:endParaRPr lang="nl-NL"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a:t>
              </a:r>
              <a:endParaRPr lang="nl-NL"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a:t>
              </a:r>
              <a:endParaRPr lang="nl-NL" sz="2000"/>
            </a:p>
          </p:txBody>
        </p:sp>
      </p:grpSp>
      <p:sp>
        <p:nvSpPr>
          <p:cNvPr id="13" name="Ovaal 12"/>
          <p:cNvSpPr/>
          <p:nvPr/>
        </p:nvSpPr>
        <p:spPr>
          <a:xfrm>
            <a:off x="8826500" y="1130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277493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647" y="516592"/>
            <a:ext cx="4993227" cy="5935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7019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tretch>
            <a:fillRect/>
          </a:stretch>
        </p:blipFill>
        <p:spPr>
          <a:xfrm>
            <a:off x="-63064" y="220724"/>
            <a:ext cx="12276828" cy="6526924"/>
          </a:xfrm>
          <a:prstGeom prst="rect">
            <a:avLst/>
          </a:prstGeom>
        </p:spPr>
      </p:pic>
    </p:spTree>
    <p:extLst>
      <p:ext uri="{BB962C8B-B14F-4D97-AF65-F5344CB8AC3E}">
        <p14:creationId xmlns:p14="http://schemas.microsoft.com/office/powerpoint/2010/main" val="10812380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675" y="365126"/>
            <a:ext cx="11277599" cy="1148364"/>
          </a:xfrm>
          <a:solidFill>
            <a:schemeClr val="bg1"/>
          </a:solidFill>
        </p:spPr>
        <p:txBody>
          <a:bodyPr>
            <a:normAutofit fontScale="90000"/>
          </a:bodyPr>
          <a:lstStyle/>
          <a:p>
            <a:pPr marL="0" indent="0"/>
            <a:r>
              <a:rPr lang="en-US" b="1">
                <a:solidFill>
                  <a:srgbClr val="002060"/>
                </a:solidFill>
                <a:latin typeface="Verdana" panose="020B0604030504040204" pitchFamily="34" charset="0"/>
                <a:ea typeface="Verdana" panose="020B0604030504040204" pitchFamily="34" charset="0"/>
                <a:cs typeface="Verdana" panose="020B0604030504040204" pitchFamily="34" charset="0"/>
              </a:rPr>
              <a:t>Do you know your </a:t>
            </a:r>
            <a:r>
              <a:rPr lang="en-US" b="1" smtClean="0">
                <a:solidFill>
                  <a:srgbClr val="002060"/>
                </a:solidFill>
                <a:latin typeface="Verdana" panose="020B0604030504040204" pitchFamily="34" charset="0"/>
                <a:ea typeface="Verdana" panose="020B0604030504040204" pitchFamily="34" charset="0"/>
                <a:cs typeface="Verdana" panose="020B0604030504040204" pitchFamily="34" charset="0"/>
              </a:rPr>
              <a:t/>
            </a:r>
            <a:br>
              <a:rPr lang="en-US" b="1" smtClean="0">
                <a:solidFill>
                  <a:srgbClr val="002060"/>
                </a:solidFill>
                <a:latin typeface="Verdana" panose="020B0604030504040204" pitchFamily="34" charset="0"/>
                <a:ea typeface="Verdana" panose="020B0604030504040204" pitchFamily="34" charset="0"/>
                <a:cs typeface="Verdana" panose="020B0604030504040204" pitchFamily="34" charset="0"/>
              </a:rPr>
            </a:br>
            <a:r>
              <a:rPr lang="en-US" b="1" smtClean="0">
                <a:solidFill>
                  <a:srgbClr val="002060"/>
                </a:solidFill>
                <a:latin typeface="Verdana" panose="020B0604030504040204" pitchFamily="34" charset="0"/>
                <a:ea typeface="Verdana" panose="020B0604030504040204" pitchFamily="34" charset="0"/>
                <a:cs typeface="Verdana" panose="020B0604030504040204" pitchFamily="34" charset="0"/>
              </a:rPr>
              <a:t>target </a:t>
            </a:r>
            <a:r>
              <a:rPr lang="en-US" b="1">
                <a:solidFill>
                  <a:srgbClr val="002060"/>
                </a:solidFill>
                <a:latin typeface="Verdana" panose="020B0604030504040204" pitchFamily="34" charset="0"/>
                <a:ea typeface="Verdana" panose="020B0604030504040204" pitchFamily="34" charset="0"/>
                <a:cs typeface="Verdana" panose="020B0604030504040204" pitchFamily="34" charset="0"/>
              </a:rPr>
              <a:t>audience </a:t>
            </a:r>
            <a:r>
              <a:rPr lang="en-US" b="1" smtClean="0">
                <a:solidFill>
                  <a:srgbClr val="002060"/>
                </a:solidFill>
                <a:latin typeface="Verdana" panose="020B0604030504040204" pitchFamily="34" charset="0"/>
                <a:ea typeface="Verdana" panose="020B0604030504040204" pitchFamily="34" charset="0"/>
                <a:cs typeface="Verdana" panose="020B0604030504040204" pitchFamily="34" charset="0"/>
              </a:rPr>
              <a:t>well?</a:t>
            </a:r>
            <a:endParaRPr lang="en-US"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6196578" cy="4351338"/>
          </a:xfrm>
        </p:spPr>
        <p:txBody>
          <a:bodyPr>
            <a:normAutofit/>
          </a:bodyPr>
          <a:lstStyle/>
          <a:p>
            <a:pPr marL="0" indent="0">
              <a:buNone/>
            </a:pPr>
            <a:r>
              <a:rPr lang="en-US" dirty="0" smtClean="0">
                <a:latin typeface="Corbel" panose="020B0503020204020204" pitchFamily="34" charset="0"/>
              </a:rPr>
              <a:t>Exercise</a:t>
            </a:r>
          </a:p>
          <a:p>
            <a:pPr marL="0" indent="0">
              <a:buNone/>
            </a:pPr>
            <a:r>
              <a:rPr lang="en-US" b="1" dirty="0" smtClean="0">
                <a:latin typeface="Corbel" panose="020B0503020204020204" pitchFamily="34" charset="0"/>
              </a:rPr>
              <a:t>Split up into 3 or 4 groups</a:t>
            </a:r>
          </a:p>
          <a:p>
            <a:pPr marL="0" indent="0">
              <a:buNone/>
            </a:pPr>
            <a:r>
              <a:rPr lang="en-US" b="1" dirty="0" smtClean="0">
                <a:latin typeface="Corbel" panose="020B0503020204020204" pitchFamily="34" charset="0"/>
              </a:rPr>
              <a:t>If your target audience is 1 person…</a:t>
            </a:r>
            <a:endParaRPr lang="en-US" b="1" dirty="0">
              <a:latin typeface="Corbel" panose="020B0503020204020204" pitchFamily="34" charset="0"/>
            </a:endParaRPr>
          </a:p>
          <a:p>
            <a:pPr marL="0" indent="0">
              <a:buNone/>
            </a:pPr>
            <a:r>
              <a:rPr lang="en-US" b="1" dirty="0" smtClean="0">
                <a:latin typeface="Corbel" panose="020B0503020204020204" pitchFamily="34" charset="0"/>
              </a:rPr>
              <a:t>Make a drawing</a:t>
            </a:r>
          </a:p>
          <a:p>
            <a:pPr marL="0" indent="0">
              <a:buNone/>
            </a:pPr>
            <a:r>
              <a:rPr lang="en-US" b="1" dirty="0" smtClean="0">
                <a:latin typeface="Corbel" panose="020B0503020204020204" pitchFamily="34" charset="0"/>
              </a:rPr>
              <a:t>Discuss his/her characteristics</a:t>
            </a:r>
            <a:br>
              <a:rPr lang="en-US" b="1" dirty="0" smtClean="0">
                <a:latin typeface="Corbel" panose="020B0503020204020204" pitchFamily="34" charset="0"/>
              </a:rPr>
            </a:br>
            <a:r>
              <a:rPr lang="en-US" b="1" dirty="0" smtClean="0">
                <a:latin typeface="Corbel" panose="020B0503020204020204" pitchFamily="34" charset="0"/>
              </a:rPr>
              <a:t>with your group</a:t>
            </a:r>
          </a:p>
          <a:p>
            <a:pPr marL="0" indent="0">
              <a:buNone/>
            </a:pPr>
            <a:r>
              <a:rPr lang="en-US" b="1" dirty="0" smtClean="0">
                <a:latin typeface="Corbel" panose="020B0503020204020204" pitchFamily="34" charset="0"/>
              </a:rPr>
              <a:t>Ask each other questions that help </a:t>
            </a:r>
            <a:br>
              <a:rPr lang="en-US" b="1" dirty="0" smtClean="0">
                <a:latin typeface="Corbel" panose="020B0503020204020204" pitchFamily="34" charset="0"/>
              </a:rPr>
            </a:br>
            <a:r>
              <a:rPr lang="en-US" b="1" dirty="0" smtClean="0">
                <a:latin typeface="Corbel" panose="020B0503020204020204" pitchFamily="34" charset="0"/>
              </a:rPr>
              <a:t>to make the image more detailed</a:t>
            </a:r>
          </a:p>
          <a:p>
            <a:pPr marL="0" indent="0">
              <a:buNone/>
            </a:pPr>
            <a:r>
              <a:rPr lang="en-US" dirty="0" smtClean="0">
                <a:latin typeface="Corbel" panose="020B0503020204020204" pitchFamily="34" charset="0"/>
              </a:rPr>
              <a:t>20 mins </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8" name="Groep 7"/>
          <p:cNvGrpSpPr/>
          <p:nvPr/>
        </p:nvGrpSpPr>
        <p:grpSpPr>
          <a:xfrm>
            <a:off x="7034778" y="173418"/>
            <a:ext cx="5020995" cy="6589986"/>
            <a:chOff x="7034778" y="173418"/>
            <a:chExt cx="5020995" cy="6589986"/>
          </a:xfrm>
        </p:grpSpPr>
        <p:pic>
          <p:nvPicPr>
            <p:cNvPr id="5" name="Afbeelding 4" descr="http://2.bp.blogspot.com/-YKVEK_YWqGM/TkmI0mkw6nI/AAAAAAAAFi8/bIS6zgff1iw/s400/coloring_book_page_jpg_468x609_q85.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50283" y="957913"/>
              <a:ext cx="6589986" cy="5020995"/>
            </a:xfrm>
            <a:prstGeom prst="rect">
              <a:avLst/>
            </a:prstGeom>
            <a:noFill/>
            <a:ln>
              <a:noFill/>
            </a:ln>
          </p:spPr>
        </p:pic>
        <p:sp>
          <p:nvSpPr>
            <p:cNvPr id="7" name="Tekstvak 6"/>
            <p:cNvSpPr txBox="1"/>
            <p:nvPr/>
          </p:nvSpPr>
          <p:spPr>
            <a:xfrm>
              <a:off x="8754351" y="2506717"/>
              <a:ext cx="1398643" cy="1446550"/>
            </a:xfrm>
            <a:prstGeom prst="rect">
              <a:avLst/>
            </a:prstGeom>
            <a:solidFill>
              <a:schemeClr val="bg1"/>
            </a:solidFill>
          </p:spPr>
          <p:txBody>
            <a:bodyPr wrap="square" rtlCol="0">
              <a:spAutoFit/>
            </a:bodyPr>
            <a:lstStyle/>
            <a:p>
              <a:pPr algn="ctr"/>
              <a:r>
                <a:rPr lang="en-US" sz="8800" b="1" smtClean="0"/>
                <a:t>?</a:t>
              </a:r>
              <a:endParaRPr lang="nl-NL" sz="8800" b="1"/>
            </a:p>
          </p:txBody>
        </p:sp>
      </p:grpSp>
      <p:cxnSp>
        <p:nvCxnSpPr>
          <p:cNvPr id="9" name="Rechte verbindingslijn met pijl 8"/>
          <p:cNvCxnSpPr/>
          <p:nvPr/>
        </p:nvCxnSpPr>
        <p:spPr>
          <a:xfrm flipV="1">
            <a:off x="7922525" y="1569493"/>
            <a:ext cx="914400" cy="1228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6967181" y="1064523"/>
            <a:ext cx="1473958" cy="1569660"/>
          </a:xfrm>
          <a:prstGeom prst="rect">
            <a:avLst/>
          </a:prstGeom>
          <a:noFill/>
        </p:spPr>
        <p:txBody>
          <a:bodyPr wrap="square" rtlCol="0">
            <a:spAutoFit/>
          </a:bodyPr>
          <a:lstStyle/>
          <a:p>
            <a:pPr algn="ctr"/>
            <a:r>
              <a:rPr lang="en-US" sz="3200" b="1" smtClean="0">
                <a:solidFill>
                  <a:srgbClr val="FF0000"/>
                </a:solidFill>
              </a:rPr>
              <a:t>Who are you?</a:t>
            </a:r>
            <a:endParaRPr lang="nl-NL" sz="3200" b="1">
              <a:solidFill>
                <a:srgbClr val="FF0000"/>
              </a:solidFill>
            </a:endParaRPr>
          </a:p>
        </p:txBody>
      </p:sp>
    </p:spTree>
    <p:extLst>
      <p:ext uri="{BB962C8B-B14F-4D97-AF65-F5344CB8AC3E}">
        <p14:creationId xmlns:p14="http://schemas.microsoft.com/office/powerpoint/2010/main" val="170471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ogo_ce-en-rvb-h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01" y="4775629"/>
            <a:ext cx="2166938" cy="15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inhoud 4"/>
          <p:cNvSpPr>
            <a:spLocks noGrp="1"/>
          </p:cNvSpPr>
          <p:nvPr>
            <p:ph sz="half" idx="2"/>
          </p:nvPr>
        </p:nvSpPr>
        <p:spPr>
          <a:xfrm>
            <a:off x="7301317" y="1597232"/>
            <a:ext cx="4086225" cy="502443"/>
          </a:xfrm>
        </p:spPr>
        <p:txBody>
          <a:bodyPr>
            <a:normAutofit lnSpcReduction="10000"/>
          </a:bodyPr>
          <a:lstStyle/>
          <a:p>
            <a:pPr marL="0" indent="0" algn="ctr">
              <a:buNone/>
            </a:pPr>
            <a:r>
              <a:rPr lang="en-US" smtClean="0"/>
              <a:t>Partners</a:t>
            </a:r>
            <a:endParaRPr lang="en-US"/>
          </a:p>
        </p:txBody>
      </p:sp>
      <p:sp>
        <p:nvSpPr>
          <p:cNvPr id="2" name="Titel 1"/>
          <p:cNvSpPr>
            <a:spLocks noGrp="1"/>
          </p:cNvSpPr>
          <p:nvPr>
            <p:ph type="title"/>
          </p:nvPr>
        </p:nvSpPr>
        <p:spPr>
          <a:xfrm>
            <a:off x="838200" y="365125"/>
            <a:ext cx="11353800" cy="1325563"/>
          </a:xfrm>
        </p:spPr>
        <p:txBody>
          <a:bodyPr>
            <a:normAutofit/>
          </a:bodyPr>
          <a:lstStyle/>
          <a:p>
            <a:r>
              <a:rPr lang="en-US" sz="3600" b="1" smtClean="0">
                <a:solidFill>
                  <a:srgbClr val="002060"/>
                </a:solidFill>
                <a:latin typeface="Verdana" panose="020B0604030504040204" pitchFamily="34" charset="0"/>
                <a:ea typeface="Verdana" panose="020B0604030504040204" pitchFamily="34" charset="0"/>
                <a:cs typeface="Verdana" panose="020B0604030504040204" pitchFamily="34" charset="0"/>
              </a:rPr>
              <a:t>Civil</a:t>
            </a:r>
            <a:r>
              <a:rPr lang="en-US" sz="4000" smtClean="0">
                <a:solidFill>
                  <a:srgbClr val="002060"/>
                </a:solidFill>
              </a:rPr>
              <a:t> </a:t>
            </a:r>
            <a:r>
              <a:rPr lang="en-US" sz="3600" b="1">
                <a:solidFill>
                  <a:srgbClr val="002060"/>
                </a:solidFill>
                <a:latin typeface="Verdana" panose="020B0604030504040204" pitchFamily="34" charset="0"/>
                <a:ea typeface="Verdana" panose="020B0604030504040204" pitchFamily="34" charset="0"/>
                <a:cs typeface="Verdana" panose="020B0604030504040204" pitchFamily="34" charset="0"/>
              </a:rPr>
              <a:t>Society Empowerment Programme</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sz="half" idx="1"/>
          </p:nvPr>
        </p:nvSpPr>
        <p:spPr>
          <a:xfrm>
            <a:off x="838199" y="1684527"/>
            <a:ext cx="6029325" cy="3138488"/>
          </a:xfrm>
        </p:spPr>
        <p:txBody>
          <a:bodyPr>
            <a:normAutofit lnSpcReduction="10000"/>
          </a:bodyPr>
          <a:lstStyle/>
          <a:p>
            <a:r>
              <a:rPr lang="en-GB" b="1" smtClean="0">
                <a:solidFill>
                  <a:srgbClr val="002060"/>
                </a:solidFill>
                <a:latin typeface="Corbel" panose="020B0503020204020204" pitchFamily="34" charset="0"/>
              </a:rPr>
              <a:t>Aim: </a:t>
            </a:r>
            <a:r>
              <a:rPr lang="en-GB" smtClean="0">
                <a:latin typeface="Corbel" panose="020B0503020204020204" pitchFamily="34" charset="0"/>
              </a:rPr>
              <a:t>Support local civil society in countering </a:t>
            </a:r>
            <a:r>
              <a:rPr lang="en-GB">
                <a:latin typeface="Corbel" panose="020B0503020204020204" pitchFamily="34" charset="0"/>
              </a:rPr>
              <a:t>violent extremism </a:t>
            </a:r>
            <a:r>
              <a:rPr lang="en-GB" smtClean="0">
                <a:latin typeface="Corbel" panose="020B0503020204020204" pitchFamily="34" charset="0"/>
              </a:rPr>
              <a:t>online</a:t>
            </a:r>
          </a:p>
          <a:p>
            <a:r>
              <a:rPr lang="en-GB" b="1" smtClean="0">
                <a:solidFill>
                  <a:srgbClr val="002060"/>
                </a:solidFill>
                <a:latin typeface="Corbel" panose="020B0503020204020204" pitchFamily="34" charset="0"/>
              </a:rPr>
              <a:t>Launched</a:t>
            </a:r>
            <a:r>
              <a:rPr lang="en-GB" smtClean="0">
                <a:solidFill>
                  <a:srgbClr val="002060"/>
                </a:solidFill>
                <a:latin typeface="Corbel" panose="020B0503020204020204" pitchFamily="34" charset="0"/>
              </a:rPr>
              <a:t> </a:t>
            </a:r>
            <a:r>
              <a:rPr lang="en-GB" smtClean="0">
                <a:latin typeface="Corbel" panose="020B0503020204020204" pitchFamily="34" charset="0"/>
              </a:rPr>
              <a:t>by EC at 2</a:t>
            </a:r>
            <a:r>
              <a:rPr lang="en-GB" baseline="30000" smtClean="0">
                <a:latin typeface="Corbel" panose="020B0503020204020204" pitchFamily="34" charset="0"/>
              </a:rPr>
              <a:t>nd</a:t>
            </a:r>
            <a:r>
              <a:rPr lang="en-GB" smtClean="0">
                <a:latin typeface="Corbel" panose="020B0503020204020204" pitchFamily="34" charset="0"/>
              </a:rPr>
              <a:t> </a:t>
            </a:r>
            <a:r>
              <a:rPr lang="en-GB">
                <a:latin typeface="Corbel" panose="020B0503020204020204" pitchFamily="34" charset="0"/>
              </a:rPr>
              <a:t>EU Internet </a:t>
            </a:r>
            <a:r>
              <a:rPr lang="en-GB" smtClean="0">
                <a:latin typeface="Corbel" panose="020B0503020204020204" pitchFamily="34" charset="0"/>
              </a:rPr>
              <a:t>Forum, </a:t>
            </a:r>
            <a:r>
              <a:rPr lang="en-GB">
                <a:latin typeface="Corbel" panose="020B0503020204020204" pitchFamily="34" charset="0"/>
              </a:rPr>
              <a:t>8 December </a:t>
            </a:r>
            <a:r>
              <a:rPr lang="en-GB" smtClean="0">
                <a:latin typeface="Corbel" panose="020B0503020204020204" pitchFamily="34" charset="0"/>
              </a:rPr>
              <a:t>2016</a:t>
            </a:r>
          </a:p>
          <a:p>
            <a:r>
              <a:rPr lang="en-GB" b="1" smtClean="0">
                <a:solidFill>
                  <a:srgbClr val="002060"/>
                </a:solidFill>
                <a:latin typeface="Corbel" panose="020B0503020204020204" pitchFamily="34" charset="0"/>
              </a:rPr>
              <a:t>Now: </a:t>
            </a:r>
            <a:r>
              <a:rPr lang="en-GB" smtClean="0">
                <a:latin typeface="Corbel" panose="020B0503020204020204" pitchFamily="34" charset="0"/>
              </a:rPr>
              <a:t>Network development + training programme in EU countries </a:t>
            </a:r>
          </a:p>
          <a:p>
            <a:r>
              <a:rPr lang="en-US" b="1" smtClean="0">
                <a:solidFill>
                  <a:srgbClr val="002060"/>
                </a:solidFill>
                <a:latin typeface="Corbel" panose="020B0503020204020204" pitchFamily="34" charset="0"/>
              </a:rPr>
              <a:t>Next: </a:t>
            </a:r>
            <a:r>
              <a:rPr lang="en-US" smtClean="0">
                <a:latin typeface="Corbel" panose="020B0503020204020204" pitchFamily="34" charset="0"/>
              </a:rPr>
              <a:t>Call for proposals</a:t>
            </a:r>
            <a:endParaRPr lang="nl-NL">
              <a:latin typeface="Corbel" panose="020B0503020204020204" pitchFamily="34" charset="0"/>
            </a:endParaRP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8301473" y="5331284"/>
            <a:ext cx="2118995" cy="708025"/>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8296" y="3341516"/>
            <a:ext cx="1212798"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6924" y="2034590"/>
            <a:ext cx="1035543" cy="105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Afbeeldi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0900" y="2034591"/>
            <a:ext cx="1058866" cy="105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Afbeeldi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0900" y="3366703"/>
            <a:ext cx="1061199"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4"/>
          <p:cNvSpPr txBox="1">
            <a:spLocks/>
          </p:cNvSpPr>
          <p:nvPr/>
        </p:nvSpPr>
        <p:spPr>
          <a:xfrm>
            <a:off x="7313099" y="4800668"/>
            <a:ext cx="4086225" cy="502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mtClean="0"/>
              <a:t>Support</a:t>
            </a:r>
            <a:endParaRPr lang="en-US"/>
          </a:p>
        </p:txBody>
      </p:sp>
    </p:spTree>
    <p:extLst>
      <p:ext uri="{BB962C8B-B14F-4D97-AF65-F5344CB8AC3E}">
        <p14:creationId xmlns:p14="http://schemas.microsoft.com/office/powerpoint/2010/main" val="6057620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What to do and what </a:t>
            </a:r>
            <a:r>
              <a:rPr lang="en-US"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not to do</a:t>
            </a:r>
            <a:endPar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ijdelijke aanduiding voor inhoud 4"/>
          <p:cNvSpPr>
            <a:spLocks noGrp="1"/>
          </p:cNvSpPr>
          <p:nvPr>
            <p:ph idx="1"/>
          </p:nvPr>
        </p:nvSpPr>
        <p:spPr>
          <a:xfrm>
            <a:off x="5404513" y="1825625"/>
            <a:ext cx="5949287" cy="4351338"/>
          </a:xfrm>
        </p:spPr>
        <p:txBody>
          <a:bodyPr/>
          <a:lstStyle/>
          <a:p>
            <a:r>
              <a:rPr lang="en-US" dirty="0" smtClean="0">
                <a:latin typeface="Corbel" panose="020B0503020204020204" pitchFamily="34" charset="0"/>
              </a:rPr>
              <a:t>Audience</a:t>
            </a:r>
          </a:p>
          <a:p>
            <a:r>
              <a:rPr lang="en-US" dirty="0" smtClean="0">
                <a:latin typeface="Corbel" panose="020B0503020204020204" pitchFamily="34" charset="0"/>
              </a:rPr>
              <a:t>Media Channels</a:t>
            </a:r>
          </a:p>
          <a:p>
            <a:r>
              <a:rPr lang="en-US" dirty="0" smtClean="0">
                <a:latin typeface="Corbel" panose="020B0503020204020204" pitchFamily="34" charset="0"/>
              </a:rPr>
              <a:t>Monitoring and evaluation</a:t>
            </a:r>
          </a:p>
          <a:p>
            <a:r>
              <a:rPr lang="en-US" dirty="0" smtClean="0">
                <a:latin typeface="Corbel" panose="020B0503020204020204" pitchFamily="34" charset="0"/>
              </a:rPr>
              <a:t>Call-to-action</a:t>
            </a:r>
          </a:p>
          <a:p>
            <a:r>
              <a:rPr lang="en-US" dirty="0" smtClean="0">
                <a:latin typeface="Corbel" panose="020B0503020204020204" pitchFamily="34" charset="0"/>
              </a:rPr>
              <a:t>Intervention</a:t>
            </a:r>
            <a:endParaRPr lang="nl-NL" dirty="0">
              <a:latin typeface="Corbel" panose="020B0503020204020204" pitchFamily="34"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890" y="1644347"/>
            <a:ext cx="3140489" cy="4598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9476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n-US" sz="3600" b="1" smtClean="0">
                <a:solidFill>
                  <a:srgbClr val="002060"/>
                </a:solidFill>
                <a:latin typeface="Verdana" panose="020B0604030504040204" pitchFamily="34" charset="0"/>
                <a:ea typeface="Verdana" panose="020B0604030504040204" pitchFamily="34" charset="0"/>
                <a:cs typeface="Verdana" panose="020B0604030504040204" pitchFamily="34" charset="0"/>
              </a:rPr>
              <a:t>Lunch break</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smtClean="0">
                <a:latin typeface="Corbel" panose="020B0503020204020204" pitchFamily="34" charset="0"/>
              </a:rPr>
              <a:t>12.30 – 13.30</a:t>
            </a:r>
            <a:endParaRPr lang="nl-NL"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al 2"/>
          <p:cNvSpPr/>
          <p:nvPr/>
        </p:nvSpPr>
        <p:spPr>
          <a:xfrm>
            <a:off x="1524000" y="2679700"/>
            <a:ext cx="5981700" cy="269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What is your message?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a:t>
              </a:r>
              <a:endParaRPr lang="nl-NL" sz="200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a:t>
              </a:r>
              <a:r>
                <a:rPr lang="en-US" sz="2000" smtClean="0">
                  <a:solidFill>
                    <a:prstClr val="black"/>
                  </a:solidFill>
                </a:rPr>
                <a:t> </a:t>
              </a:r>
              <a:endParaRPr lang="nl-NL"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a:t>
              </a:r>
              <a:r>
                <a:rPr lang="en-US" sz="2000" smtClean="0">
                  <a:solidFill>
                    <a:prstClr val="black"/>
                  </a:solidFill>
                </a:rPr>
                <a:t> </a:t>
              </a:r>
              <a:endParaRPr lang="nl-NL"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a:t>
              </a:r>
              <a:endParaRPr lang="nl-NL"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a:t>
              </a:r>
              <a:endParaRPr lang="nl-NL"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a:t>
              </a:r>
              <a:endParaRPr lang="nl-NL" sz="2000"/>
            </a:p>
          </p:txBody>
        </p:sp>
      </p:grpSp>
      <p:sp>
        <p:nvSpPr>
          <p:cNvPr id="12" name="Ovaal 11"/>
          <p:cNvSpPr/>
          <p:nvPr/>
        </p:nvSpPr>
        <p:spPr>
          <a:xfrm>
            <a:off x="8826500" y="2146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e toelichting 12"/>
          <p:cNvSpPr/>
          <p:nvPr/>
        </p:nvSpPr>
        <p:spPr>
          <a:xfrm>
            <a:off x="532263" y="1658042"/>
            <a:ext cx="5142931" cy="2308325"/>
          </a:xfrm>
          <a:prstGeom prst="wedgeEllipseCallout">
            <a:avLst>
              <a:gd name="adj1" fmla="val -58785"/>
              <a:gd name="adj2" fmla="val 59753"/>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smtClean="0">
                <a:solidFill>
                  <a:schemeClr val="accent1">
                    <a:lumMod val="50000"/>
                  </a:schemeClr>
                </a:solidFill>
                <a:latin typeface="Comic Sans MS" panose="030F0702030302020204" pitchFamily="66" charset="0"/>
              </a:rPr>
              <a:t>Tell me your message…</a:t>
            </a:r>
            <a:endParaRPr lang="nl-NL" sz="4400" b="1" i="1">
              <a:solidFill>
                <a:schemeClr val="accent1">
                  <a:lumMod val="50000"/>
                </a:schemeClr>
              </a:solidFill>
              <a:latin typeface="Comic Sans MS" panose="030F0702030302020204" pitchFamily="66" charset="0"/>
            </a:endParaRPr>
          </a:p>
        </p:txBody>
      </p:sp>
      <p:sp>
        <p:nvSpPr>
          <p:cNvPr id="14" name="Ovale toelichting 13"/>
          <p:cNvSpPr/>
          <p:nvPr/>
        </p:nvSpPr>
        <p:spPr>
          <a:xfrm>
            <a:off x="3509746" y="3687428"/>
            <a:ext cx="5142931" cy="2308325"/>
          </a:xfrm>
          <a:prstGeom prst="wedgeEllipseCallout">
            <a:avLst>
              <a:gd name="adj1" fmla="val 54167"/>
              <a:gd name="adj2" fmla="val 68680"/>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5400" b="1" i="1">
              <a:solidFill>
                <a:schemeClr val="accent1">
                  <a:lumMod val="50000"/>
                </a:schemeClr>
              </a:solidFill>
            </a:endParaRPr>
          </a:p>
        </p:txBody>
      </p:sp>
      <p:sp>
        <p:nvSpPr>
          <p:cNvPr id="15" name="Tekstvak 14"/>
          <p:cNvSpPr txBox="1"/>
          <p:nvPr/>
        </p:nvSpPr>
        <p:spPr>
          <a:xfrm>
            <a:off x="3827751" y="4114625"/>
            <a:ext cx="4567276" cy="1446550"/>
          </a:xfrm>
          <a:prstGeom prst="rect">
            <a:avLst/>
          </a:prstGeom>
          <a:noFill/>
        </p:spPr>
        <p:txBody>
          <a:bodyPr wrap="none" rtlCol="0">
            <a:spAutoFit/>
          </a:bodyPr>
          <a:lstStyle/>
          <a:p>
            <a:pPr algn="ctr"/>
            <a:r>
              <a:rPr lang="en-US" sz="4400" b="1" i="1">
                <a:solidFill>
                  <a:schemeClr val="accent1">
                    <a:lumMod val="50000"/>
                  </a:schemeClr>
                </a:solidFill>
                <a:latin typeface="Comic Sans MS" panose="030F0702030302020204" pitchFamily="66" charset="0"/>
              </a:rPr>
              <a:t>…is it positive </a:t>
            </a:r>
          </a:p>
          <a:p>
            <a:pPr algn="ctr"/>
            <a:r>
              <a:rPr lang="en-US" sz="4400" b="1" i="1">
                <a:solidFill>
                  <a:schemeClr val="accent1">
                    <a:lumMod val="50000"/>
                  </a:schemeClr>
                </a:solidFill>
                <a:latin typeface="Comic Sans MS" panose="030F0702030302020204" pitchFamily="66" charset="0"/>
              </a:rPr>
              <a:t>or is it critical?</a:t>
            </a:r>
            <a:endParaRPr lang="nl-NL" sz="4400" b="1" i="1">
              <a:solidFill>
                <a:schemeClr val="accent1">
                  <a:lumMod val="50000"/>
                </a:schemeClr>
              </a:solidFill>
              <a:latin typeface="Comic Sans MS" panose="030F0702030302020204" pitchFamily="66" charset="0"/>
            </a:endParaRPr>
          </a:p>
        </p:txBody>
      </p:sp>
    </p:spTree>
    <p:extLst>
      <p:ext uri="{BB962C8B-B14F-4D97-AF65-F5344CB8AC3E}">
        <p14:creationId xmlns:p14="http://schemas.microsoft.com/office/powerpoint/2010/main" val="10694166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07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0305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558" r="8624"/>
          <a:stretch/>
        </p:blipFill>
        <p:spPr bwMode="auto">
          <a:xfrm>
            <a:off x="-1"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73563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3101"/>
          <a:stretch/>
        </p:blipFill>
        <p:spPr bwMode="auto">
          <a:xfrm>
            <a:off x="1" y="34809"/>
            <a:ext cx="12230100" cy="68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3243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1122977" cy="1325563"/>
          </a:xfrm>
        </p:spPr>
        <p:txBody>
          <a:bodyPr>
            <a:normAutofit/>
          </a:bodyPr>
          <a:lstStyle/>
          <a:p>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How to create </a:t>
            </a:r>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attractive content</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n-US" dirty="0" smtClean="0">
                <a:latin typeface="Corbel" panose="020B0503020204020204" pitchFamily="34" charset="0"/>
              </a:rPr>
              <a:t>Keep thinking about your campaign goals!</a:t>
            </a:r>
          </a:p>
          <a:p>
            <a:pPr lvl="1"/>
            <a:r>
              <a:rPr lang="en-US" sz="2800" dirty="0" smtClean="0">
                <a:latin typeface="Corbel" panose="020B0503020204020204" pitchFamily="34" charset="0"/>
              </a:rPr>
              <a:t>If your goal is to interact with your audience, </a:t>
            </a:r>
            <a:r>
              <a:rPr lang="en-US" sz="2800" dirty="0" err="1" smtClean="0">
                <a:latin typeface="Corbel" panose="020B0503020204020204" pitchFamily="34" charset="0"/>
              </a:rPr>
              <a:t>organise</a:t>
            </a:r>
            <a:r>
              <a:rPr lang="en-US" sz="2800" dirty="0" smtClean="0">
                <a:latin typeface="Corbel" panose="020B0503020204020204" pitchFamily="34" charset="0"/>
              </a:rPr>
              <a:t> content that is interesting enough to spark dialogue </a:t>
            </a:r>
          </a:p>
          <a:p>
            <a:pPr lvl="1"/>
            <a:r>
              <a:rPr lang="en-US" sz="2800" dirty="0" smtClean="0">
                <a:latin typeface="Corbel" panose="020B0503020204020204" pitchFamily="34" charset="0"/>
              </a:rPr>
              <a:t>If you want your audience to take action, how are you going to persuade them?</a:t>
            </a:r>
          </a:p>
          <a:p>
            <a:pPr lvl="1"/>
            <a:r>
              <a:rPr lang="en-US" sz="2800" dirty="0" smtClean="0">
                <a:latin typeface="Corbel" panose="020B0503020204020204" pitchFamily="34" charset="0"/>
              </a:rPr>
              <a:t>If you want them to learn something, do not act as a teacher</a:t>
            </a:r>
          </a:p>
          <a:p>
            <a:r>
              <a:rPr lang="en-US" dirty="0">
                <a:latin typeface="Corbel" panose="020B0503020204020204" pitchFamily="34" charset="0"/>
              </a:rPr>
              <a:t>Deliver content with added value, be fun &amp; interesting!</a:t>
            </a:r>
            <a:endParaRPr lang="en-US" dirty="0" smtClean="0">
              <a:latin typeface="Corbel" panose="020B0503020204020204" pitchFamily="34" charset="0"/>
            </a:endParaRPr>
          </a:p>
          <a:p>
            <a:endParaRPr lang="nl-NL"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304249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Who is the messenger?</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a:bodyPr>
          <a:lstStyle/>
          <a:p>
            <a:pPr marL="0" indent="0" algn="ctr">
              <a:buNone/>
            </a:pPr>
            <a:endParaRPr lang="en-US" smtClean="0">
              <a:latin typeface="Corbel" panose="020B0503020204020204" pitchFamily="34" charset="0"/>
            </a:endParaRPr>
          </a:p>
          <a:p>
            <a:pPr marL="0" indent="0" algn="ctr">
              <a:buNone/>
            </a:pPr>
            <a:r>
              <a:rPr lang="en-US">
                <a:latin typeface="Corbel" panose="020B0503020204020204" pitchFamily="34" charset="0"/>
              </a:rPr>
              <a:t>Plenary discussion </a:t>
            </a:r>
          </a:p>
          <a:p>
            <a:pPr marL="0" indent="0" algn="ctr">
              <a:buNone/>
            </a:pPr>
            <a:r>
              <a:rPr lang="en-US" b="1">
                <a:latin typeface="Corbel" panose="020B0503020204020204" pitchFamily="34" charset="0"/>
              </a:rPr>
              <a:t>The message and the messenger in </a:t>
            </a:r>
            <a:r>
              <a:rPr lang="en-US" b="1" smtClean="0">
                <a:latin typeface="Corbel" panose="020B0503020204020204" pitchFamily="34" charset="0"/>
              </a:rPr>
              <a:t/>
            </a:r>
            <a:br>
              <a:rPr lang="en-US" b="1" smtClean="0">
                <a:latin typeface="Corbel" panose="020B0503020204020204" pitchFamily="34" charset="0"/>
              </a:rPr>
            </a:br>
            <a:r>
              <a:rPr lang="en-US" b="1" smtClean="0">
                <a:latin typeface="Corbel" panose="020B0503020204020204" pitchFamily="34" charset="0"/>
              </a:rPr>
              <a:t>the following examples …</a:t>
            </a:r>
          </a:p>
          <a:p>
            <a:pPr marL="0" indent="0" algn="ctr">
              <a:buNone/>
            </a:pPr>
            <a:endParaRPr lang="en-US" b="1">
              <a:latin typeface="Corbel" panose="020B0503020204020204" pitchFamily="34" charset="0"/>
            </a:endParaRPr>
          </a:p>
          <a:p>
            <a:pPr marL="0" indent="0" algn="ctr">
              <a:buNone/>
            </a:pPr>
            <a:r>
              <a:rPr lang="en-US" b="1" smtClean="0">
                <a:latin typeface="Corbel" panose="020B0503020204020204" pitchFamily="34" charset="0"/>
              </a:rPr>
              <a:t>… are </a:t>
            </a:r>
            <a:r>
              <a:rPr lang="en-US" b="1">
                <a:latin typeface="Corbel" panose="020B0503020204020204" pitchFamily="34" charset="0"/>
              </a:rPr>
              <a:t>they credible, </a:t>
            </a:r>
            <a:r>
              <a:rPr lang="en-US" b="1" smtClean="0">
                <a:latin typeface="Corbel" panose="020B0503020204020204" pitchFamily="34" charset="0"/>
              </a:rPr>
              <a:t>consistent</a:t>
            </a:r>
            <a:r>
              <a:rPr lang="en-US" b="1">
                <a:latin typeface="Corbel" panose="020B0503020204020204" pitchFamily="34" charset="0"/>
              </a:rPr>
              <a:t>, </a:t>
            </a:r>
            <a:endParaRPr lang="en-US" b="1" smtClean="0">
              <a:latin typeface="Corbel" panose="020B0503020204020204" pitchFamily="34" charset="0"/>
            </a:endParaRPr>
          </a:p>
          <a:p>
            <a:pPr marL="0" indent="0" algn="ctr">
              <a:buNone/>
            </a:pPr>
            <a:r>
              <a:rPr lang="en-US" b="1" smtClean="0">
                <a:latin typeface="Corbel" panose="020B0503020204020204" pitchFamily="34" charset="0"/>
              </a:rPr>
              <a:t>compelling</a:t>
            </a:r>
            <a:r>
              <a:rPr lang="en-US" b="1">
                <a:latin typeface="Corbel" panose="020B0503020204020204" pitchFamily="34" charset="0"/>
              </a:rPr>
              <a:t>, </a:t>
            </a:r>
            <a:r>
              <a:rPr lang="en-US" b="1" smtClean="0">
                <a:latin typeface="Corbel" panose="020B0503020204020204" pitchFamily="34" charset="0"/>
              </a:rPr>
              <a:t>connected?</a:t>
            </a:r>
            <a:endParaRPr lang="en-US" b="1">
              <a:latin typeface="Corbel" panose="020B0503020204020204" pitchFamily="34" charset="0"/>
            </a:endParaRPr>
          </a:p>
          <a:p>
            <a:pPr marL="0" indent="0" algn="ctr">
              <a:buNone/>
            </a:pPr>
            <a:endParaRPr lang="en-US" smtClean="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14" name="Groep 13"/>
          <p:cNvGrpSpPr/>
          <p:nvPr/>
        </p:nvGrpSpPr>
        <p:grpSpPr>
          <a:xfrm>
            <a:off x="9257166" y="165100"/>
            <a:ext cx="2808515" cy="6600745"/>
            <a:chOff x="9257166" y="165100"/>
            <a:chExt cx="2808515" cy="6600745"/>
          </a:xfrm>
        </p:grpSpPr>
        <p:sp>
          <p:nvSpPr>
            <p:cNvPr id="15" name="Rechthoek 1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a:t>
              </a:r>
              <a:endParaRPr lang="nl-NL" sz="2000"/>
            </a:p>
          </p:txBody>
        </p:sp>
        <p:sp>
          <p:nvSpPr>
            <p:cNvPr id="17" name="Tekstvak 1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a:t>
              </a:r>
              <a:r>
                <a:rPr lang="en-US" sz="2000" smtClean="0">
                  <a:solidFill>
                    <a:prstClr val="black"/>
                  </a:solidFill>
                </a:rPr>
                <a:t> </a:t>
              </a:r>
              <a:endParaRPr lang="nl-NL" sz="2000"/>
            </a:p>
          </p:txBody>
        </p:sp>
        <p:sp>
          <p:nvSpPr>
            <p:cNvPr id="18" name="Tekstvak 1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a:t>
              </a:r>
              <a:r>
                <a:rPr lang="en-US" sz="2000" smtClean="0">
                  <a:solidFill>
                    <a:prstClr val="black"/>
                  </a:solidFill>
                </a:rPr>
                <a:t> </a:t>
              </a:r>
              <a:endParaRPr lang="nl-NL" sz="2000"/>
            </a:p>
          </p:txBody>
        </p:sp>
        <p:sp>
          <p:nvSpPr>
            <p:cNvPr id="19" name="Tekstvak 1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a:t>
              </a:r>
              <a:endParaRPr lang="nl-NL" sz="2000"/>
            </a:p>
          </p:txBody>
        </p:sp>
        <p:sp>
          <p:nvSpPr>
            <p:cNvPr id="20" name="Tekstvak 1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a:t>
              </a:r>
              <a:endParaRPr lang="nl-NL" sz="2000"/>
            </a:p>
          </p:txBody>
        </p:sp>
        <p:sp>
          <p:nvSpPr>
            <p:cNvPr id="21" name="Tekstvak 2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a:t>
              </a:r>
              <a:endParaRPr lang="nl-NL" sz="2000"/>
            </a:p>
          </p:txBody>
        </p:sp>
      </p:grpSp>
      <p:sp>
        <p:nvSpPr>
          <p:cNvPr id="22" name="Ovaal 21"/>
          <p:cNvSpPr/>
          <p:nvPr/>
        </p:nvSpPr>
        <p:spPr>
          <a:xfrm>
            <a:off x="8826500" y="33020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158074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Example</a:t>
            </a:r>
            <a:endParaRPr lang="nl-NL"/>
          </a:p>
        </p:txBody>
      </p:sp>
      <p:sp>
        <p:nvSpPr>
          <p:cNvPr id="3" name="Tijdelijke aanduiding voor inhoud 2"/>
          <p:cNvSpPr>
            <a:spLocks noGrp="1"/>
          </p:cNvSpPr>
          <p:nvPr>
            <p:ph idx="1"/>
          </p:nvPr>
        </p:nvSpPr>
        <p:spPr/>
        <p:txBody>
          <a:bodyPr/>
          <a:lstStyle/>
          <a:p>
            <a:r>
              <a:rPr lang="en-US" smtClean="0"/>
              <a:t>Video van black hair </a:t>
            </a:r>
            <a:endParaRPr lang="nl-NL"/>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08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9303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84" t="6888" r="4022" b="4646"/>
          <a:stretch/>
        </p:blipFill>
        <p:spPr bwMode="auto">
          <a:xfrm>
            <a:off x="-1" y="0"/>
            <a:ext cx="12192001" cy="691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221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Exchange </a:t>
            </a:r>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of</a:t>
            </a:r>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 experience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n-US" dirty="0" smtClean="0">
                <a:latin typeface="Corbel" panose="020B0503020204020204" pitchFamily="34" charset="0"/>
              </a:rPr>
              <a:t>Discuss in couples</a:t>
            </a:r>
          </a:p>
          <a:p>
            <a:pPr lvl="1"/>
            <a:endParaRPr lang="en-US" sz="2800" dirty="0" smtClean="0">
              <a:latin typeface="Corbel" panose="020B0503020204020204" pitchFamily="34" charset="0"/>
            </a:endParaRPr>
          </a:p>
          <a:p>
            <a:pPr marL="457200" lvl="1" indent="0" algn="ctr">
              <a:buNone/>
            </a:pPr>
            <a:r>
              <a:rPr lang="en-US" sz="2800" b="1" dirty="0" smtClean="0">
                <a:latin typeface="Corbel" panose="020B0503020204020204" pitchFamily="34" charset="0"/>
              </a:rPr>
              <a:t>Your </a:t>
            </a:r>
            <a:r>
              <a:rPr lang="en-US" sz="2800" b="1" dirty="0">
                <a:latin typeface="Corbel" panose="020B0503020204020204" pitchFamily="34" charset="0"/>
              </a:rPr>
              <a:t>experience in </a:t>
            </a:r>
            <a:r>
              <a:rPr lang="en-US" sz="2800" b="1" dirty="0" smtClean="0">
                <a:latin typeface="Corbel" panose="020B0503020204020204" pitchFamily="34" charset="0"/>
              </a:rPr>
              <a:t>communication </a:t>
            </a:r>
            <a:r>
              <a:rPr lang="en-US" sz="2800" b="1" dirty="0">
                <a:latin typeface="Corbel" panose="020B0503020204020204" pitchFamily="34" charset="0"/>
              </a:rPr>
              <a:t>with your target </a:t>
            </a:r>
            <a:r>
              <a:rPr lang="en-US" sz="2800" b="1" dirty="0" smtClean="0">
                <a:latin typeface="Corbel" panose="020B0503020204020204" pitchFamily="34" charset="0"/>
              </a:rPr>
              <a:t>audience</a:t>
            </a:r>
            <a:endParaRPr lang="en-US" sz="2800" b="1" dirty="0">
              <a:latin typeface="Corbel" panose="020B0503020204020204" pitchFamily="34" charset="0"/>
            </a:endParaRPr>
          </a:p>
          <a:p>
            <a:pPr marL="457200" lvl="1" indent="0" algn="ctr">
              <a:buNone/>
            </a:pPr>
            <a:r>
              <a:rPr lang="en-US" sz="2800" b="1" dirty="0" smtClean="0">
                <a:latin typeface="Corbel" panose="020B0503020204020204" pitchFamily="34" charset="0"/>
              </a:rPr>
              <a:t>Challenges </a:t>
            </a:r>
            <a:r>
              <a:rPr lang="en-US" sz="2800" b="1" dirty="0">
                <a:latin typeface="Corbel" panose="020B0503020204020204" pitchFamily="34" charset="0"/>
              </a:rPr>
              <a:t>in </a:t>
            </a:r>
            <a:r>
              <a:rPr lang="en-US" sz="2800" b="1" dirty="0" smtClean="0">
                <a:latin typeface="Corbel" panose="020B0503020204020204" pitchFamily="34" charset="0"/>
              </a:rPr>
              <a:t>conveying your </a:t>
            </a:r>
            <a:r>
              <a:rPr lang="en-US" sz="2800" b="1" dirty="0">
                <a:latin typeface="Corbel" panose="020B0503020204020204" pitchFamily="34" charset="0"/>
              </a:rPr>
              <a:t>counter/alternative </a:t>
            </a:r>
            <a:r>
              <a:rPr lang="en-US" sz="2800" b="1" dirty="0" smtClean="0">
                <a:latin typeface="Corbel" panose="020B0503020204020204" pitchFamily="34" charset="0"/>
              </a:rPr>
              <a:t>narrative</a:t>
            </a:r>
          </a:p>
          <a:p>
            <a:pPr marL="457200" lvl="1" indent="0" algn="ctr">
              <a:buNone/>
            </a:pPr>
            <a:r>
              <a:rPr lang="en-US" sz="2800" b="1" dirty="0" smtClean="0">
                <a:latin typeface="Corbel" panose="020B0503020204020204" pitchFamily="34" charset="0"/>
              </a:rPr>
              <a:t>Your </a:t>
            </a:r>
            <a:r>
              <a:rPr lang="en-US" sz="2800" b="1" dirty="0">
                <a:latin typeface="Corbel" panose="020B0503020204020204" pitchFamily="34" charset="0"/>
              </a:rPr>
              <a:t>needs with regard to online </a:t>
            </a:r>
            <a:r>
              <a:rPr lang="en-US" sz="2800" b="1" dirty="0" smtClean="0">
                <a:latin typeface="Corbel" panose="020B0503020204020204" pitchFamily="34" charset="0"/>
              </a:rPr>
              <a:t>campaigning</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0695571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335" b="19010"/>
          <a:stretch/>
        </p:blipFill>
        <p:spPr bwMode="auto">
          <a:xfrm>
            <a:off x="0" y="1"/>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3246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Credibility is key to success</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b="1" dirty="0" smtClean="0">
                <a:latin typeface="Corbel" panose="020B0503020204020204" pitchFamily="34" charset="0"/>
                <a:ea typeface="Verdana" panose="020B0604030504040204" pitchFamily="34" charset="0"/>
                <a:cs typeface="Verdana" panose="020B0604030504040204" pitchFamily="34" charset="0"/>
              </a:rPr>
              <a:t>Often, the messenger is more successful when (s)he </a:t>
            </a:r>
            <a:br>
              <a:rPr lang="en-US" b="1" dirty="0" smtClean="0">
                <a:latin typeface="Corbel" panose="020B0503020204020204" pitchFamily="34" charset="0"/>
                <a:ea typeface="Verdana" panose="020B0604030504040204" pitchFamily="34" charset="0"/>
                <a:cs typeface="Verdana" panose="020B0604030504040204" pitchFamily="34" charset="0"/>
              </a:rPr>
            </a:br>
            <a:r>
              <a:rPr lang="en-US" b="1" dirty="0" smtClean="0">
                <a:latin typeface="Corbel" panose="020B0503020204020204" pitchFamily="34" charset="0"/>
                <a:ea typeface="Verdana" panose="020B0604030504040204" pitchFamily="34" charset="0"/>
                <a:cs typeface="Verdana" panose="020B0604030504040204" pitchFamily="34" charset="0"/>
              </a:rPr>
              <a:t>is credible in the eyes of the target audience</a:t>
            </a:r>
          </a:p>
          <a:p>
            <a:pPr marL="0" indent="0" algn="ctr">
              <a:buNone/>
            </a:pPr>
            <a:endParaRPr lang="en-US" dirty="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en-US" dirty="0" smtClean="0">
                <a:latin typeface="Corbel" panose="020B0503020204020204" pitchFamily="34" charset="0"/>
                <a:ea typeface="Verdana" panose="020B0604030504040204" pitchFamily="34" charset="0"/>
                <a:cs typeface="Verdana" panose="020B0604030504040204" pitchFamily="34" charset="0"/>
              </a:rPr>
              <a:t>Often, but not always, </a:t>
            </a:r>
            <a:r>
              <a:rPr lang="en-US" dirty="0">
                <a:latin typeface="Corbel" panose="020B0503020204020204" pitchFamily="34" charset="0"/>
                <a:ea typeface="Verdana" panose="020B0604030504040204" pitchFamily="34" charset="0"/>
                <a:cs typeface="Verdana" panose="020B0604030504040204" pitchFamily="34" charset="0"/>
              </a:rPr>
              <a:t>credibility </a:t>
            </a:r>
            <a:r>
              <a:rPr lang="en-US" dirty="0" smtClean="0">
                <a:latin typeface="Corbel" panose="020B0503020204020204" pitchFamily="34" charset="0"/>
                <a:ea typeface="Verdana" panose="020B0604030504040204" pitchFamily="34" charset="0"/>
                <a:cs typeface="Verdana" panose="020B0604030504040204" pitchFamily="34" charset="0"/>
              </a:rPr>
              <a:t>is enhanced when the messenger</a:t>
            </a:r>
          </a:p>
          <a:p>
            <a:pPr algn="ctr"/>
            <a:r>
              <a:rPr lang="en-US" dirty="0" smtClean="0">
                <a:latin typeface="Corbel" panose="020B0503020204020204" pitchFamily="34" charset="0"/>
                <a:ea typeface="Verdana" panose="020B0604030504040204" pitchFamily="34" charset="0"/>
                <a:cs typeface="Verdana" panose="020B0604030504040204" pitchFamily="34" charset="0"/>
              </a:rPr>
              <a:t>is both compelling as well as connected</a:t>
            </a:r>
          </a:p>
          <a:p>
            <a:pPr algn="ctr"/>
            <a:r>
              <a:rPr lang="en-US" dirty="0" smtClean="0">
                <a:latin typeface="Corbel" panose="020B0503020204020204" pitchFamily="34" charset="0"/>
                <a:ea typeface="Verdana" panose="020B0604030504040204" pitchFamily="34" charset="0"/>
                <a:cs typeface="Verdana" panose="020B0604030504040204" pitchFamily="34" charset="0"/>
              </a:rPr>
              <a:t>uses both facts </a:t>
            </a:r>
            <a:r>
              <a:rPr lang="en-US" dirty="0">
                <a:latin typeface="Corbel" panose="020B0503020204020204" pitchFamily="34" charset="0"/>
                <a:ea typeface="Verdana" panose="020B0604030504040204" pitchFamily="34" charset="0"/>
                <a:cs typeface="Verdana" panose="020B0604030504040204" pitchFamily="34" charset="0"/>
              </a:rPr>
              <a:t>&amp; figures </a:t>
            </a:r>
            <a:r>
              <a:rPr lang="en-US" dirty="0" smtClean="0">
                <a:latin typeface="Corbel" panose="020B0503020204020204" pitchFamily="34" charset="0"/>
                <a:ea typeface="Verdana" panose="020B0604030504040204" pitchFamily="34" charset="0"/>
                <a:cs typeface="Verdana" panose="020B0604030504040204" pitchFamily="34" charset="0"/>
              </a:rPr>
              <a:t>as well as emotions </a:t>
            </a:r>
            <a:r>
              <a:rPr lang="en-US" dirty="0">
                <a:latin typeface="Corbel" panose="020B0503020204020204" pitchFamily="34" charset="0"/>
                <a:ea typeface="Verdana" panose="020B0604030504040204" pitchFamily="34" charset="0"/>
                <a:cs typeface="Verdana" panose="020B0604030504040204" pitchFamily="34" charset="0"/>
              </a:rPr>
              <a:t>&amp; </a:t>
            </a:r>
            <a:r>
              <a:rPr lang="en-US" dirty="0" smtClean="0">
                <a:latin typeface="Corbel" panose="020B0503020204020204" pitchFamily="34" charset="0"/>
                <a:ea typeface="Verdana" panose="020B0604030504040204" pitchFamily="34" charset="0"/>
                <a:cs typeface="Verdana" panose="020B0604030504040204" pitchFamily="34" charset="0"/>
              </a:rPr>
              <a:t>beliefs</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132423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2054" name="Picture 6" descr="http://www.colmontserrat.cat/wp-content/uploads/2016/10/charla_318-533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407" y="14345"/>
            <a:ext cx="3124396" cy="312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079" y="1119068"/>
            <a:ext cx="3562350" cy="54768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017" y="1105421"/>
            <a:ext cx="3562350" cy="54768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p:cNvCxnSpPr>
            <a:stCxn id="8" idx="2"/>
          </p:cNvCxnSpPr>
          <p:nvPr/>
        </p:nvCxnSpPr>
        <p:spPr>
          <a:xfrm>
            <a:off x="1057698" y="1465193"/>
            <a:ext cx="1235123"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191065" y="818862"/>
            <a:ext cx="1733266" cy="646331"/>
          </a:xfrm>
          <a:prstGeom prst="rect">
            <a:avLst/>
          </a:prstGeom>
          <a:noFill/>
        </p:spPr>
        <p:txBody>
          <a:bodyPr wrap="square" rtlCol="0">
            <a:spAutoFit/>
          </a:bodyPr>
          <a:lstStyle/>
          <a:p>
            <a:r>
              <a:rPr lang="en-US" sz="3600" b="1" smtClean="0">
                <a:solidFill>
                  <a:srgbClr val="0070C0"/>
                </a:solidFill>
              </a:rPr>
              <a:t>Head</a:t>
            </a:r>
            <a:endParaRPr lang="nl-NL" b="1">
              <a:solidFill>
                <a:srgbClr val="0070C0"/>
              </a:solidFill>
            </a:endParaRPr>
          </a:p>
        </p:txBody>
      </p:sp>
      <p:cxnSp>
        <p:nvCxnSpPr>
          <p:cNvPr id="13" name="Rechte verbindingslijn met pijl 12"/>
          <p:cNvCxnSpPr>
            <a:stCxn id="14" idx="2"/>
          </p:cNvCxnSpPr>
          <p:nvPr/>
        </p:nvCxnSpPr>
        <p:spPr>
          <a:xfrm>
            <a:off x="1210098" y="2859561"/>
            <a:ext cx="2283726"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343465" y="2213230"/>
            <a:ext cx="1733266" cy="646331"/>
          </a:xfrm>
          <a:prstGeom prst="rect">
            <a:avLst/>
          </a:prstGeom>
          <a:noFill/>
        </p:spPr>
        <p:txBody>
          <a:bodyPr wrap="square" rtlCol="0">
            <a:spAutoFit/>
          </a:bodyPr>
          <a:lstStyle/>
          <a:p>
            <a:r>
              <a:rPr lang="en-US" sz="3600" b="1" smtClean="0">
                <a:solidFill>
                  <a:srgbClr val="0070C0"/>
                </a:solidFill>
              </a:rPr>
              <a:t>Heart</a:t>
            </a:r>
            <a:endParaRPr lang="nl-NL" b="1">
              <a:solidFill>
                <a:srgbClr val="0070C0"/>
              </a:solidFill>
            </a:endParaRPr>
          </a:p>
        </p:txBody>
      </p:sp>
      <p:cxnSp>
        <p:nvCxnSpPr>
          <p:cNvPr id="16" name="Rechte verbindingslijn met pijl 15"/>
          <p:cNvCxnSpPr>
            <a:stCxn id="17" idx="2"/>
          </p:cNvCxnSpPr>
          <p:nvPr/>
        </p:nvCxnSpPr>
        <p:spPr>
          <a:xfrm flipV="1">
            <a:off x="1210098" y="3857505"/>
            <a:ext cx="2004094" cy="955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343465" y="4167023"/>
            <a:ext cx="1733266" cy="646331"/>
          </a:xfrm>
          <a:prstGeom prst="rect">
            <a:avLst/>
          </a:prstGeom>
          <a:noFill/>
        </p:spPr>
        <p:txBody>
          <a:bodyPr wrap="square" rtlCol="0">
            <a:spAutoFit/>
          </a:bodyPr>
          <a:lstStyle/>
          <a:p>
            <a:r>
              <a:rPr lang="en-US" sz="3600" b="1" smtClean="0">
                <a:solidFill>
                  <a:srgbClr val="0070C0"/>
                </a:solidFill>
              </a:rPr>
              <a:t>Belly</a:t>
            </a:r>
            <a:endParaRPr lang="nl-NL" b="1">
              <a:solidFill>
                <a:srgbClr val="0070C0"/>
              </a:solidFill>
            </a:endParaRPr>
          </a:p>
        </p:txBody>
      </p:sp>
      <p:sp>
        <p:nvSpPr>
          <p:cNvPr id="2" name="Tekstvak 1"/>
          <p:cNvSpPr txBox="1"/>
          <p:nvPr/>
        </p:nvSpPr>
        <p:spPr>
          <a:xfrm>
            <a:off x="2097845" y="4556059"/>
            <a:ext cx="2265262" cy="646331"/>
          </a:xfrm>
          <a:prstGeom prst="rect">
            <a:avLst/>
          </a:prstGeom>
          <a:noFill/>
        </p:spPr>
        <p:txBody>
          <a:bodyPr wrap="square" rtlCol="0">
            <a:spAutoFit/>
          </a:bodyPr>
          <a:lstStyle/>
          <a:p>
            <a:r>
              <a:rPr lang="en-US" sz="3600" b="1" smtClean="0">
                <a:solidFill>
                  <a:schemeClr val="bg1"/>
                </a:solidFill>
              </a:rPr>
              <a:t>Messenger</a:t>
            </a:r>
            <a:endParaRPr lang="nl-NL" sz="2000" b="1">
              <a:solidFill>
                <a:schemeClr val="bg1"/>
              </a:solidFill>
            </a:endParaRPr>
          </a:p>
        </p:txBody>
      </p:sp>
      <p:sp>
        <p:nvSpPr>
          <p:cNvPr id="15" name="Tekstvak 14"/>
          <p:cNvSpPr txBox="1"/>
          <p:nvPr/>
        </p:nvSpPr>
        <p:spPr>
          <a:xfrm>
            <a:off x="7517623" y="4556058"/>
            <a:ext cx="2265262" cy="646331"/>
          </a:xfrm>
          <a:prstGeom prst="rect">
            <a:avLst/>
          </a:prstGeom>
          <a:noFill/>
        </p:spPr>
        <p:txBody>
          <a:bodyPr wrap="square" rtlCol="0">
            <a:spAutoFit/>
          </a:bodyPr>
          <a:lstStyle/>
          <a:p>
            <a:pPr algn="ctr"/>
            <a:r>
              <a:rPr lang="en-US" sz="3600" b="1" smtClean="0">
                <a:solidFill>
                  <a:schemeClr val="bg1"/>
                </a:solidFill>
              </a:rPr>
              <a:t>Audience</a:t>
            </a:r>
            <a:endParaRPr lang="nl-NL" sz="2000" b="1">
              <a:solidFill>
                <a:schemeClr val="bg1"/>
              </a:solidFill>
            </a:endParaRPr>
          </a:p>
        </p:txBody>
      </p:sp>
      <p:cxnSp>
        <p:nvCxnSpPr>
          <p:cNvPr id="4" name="Rechte verbindingslijn met pijl 3"/>
          <p:cNvCxnSpPr/>
          <p:nvPr/>
        </p:nvCxnSpPr>
        <p:spPr>
          <a:xfrm>
            <a:off x="5295900" y="4879224"/>
            <a:ext cx="1409700" cy="0"/>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634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Halftime! </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2187400" y="2257605"/>
            <a:ext cx="5454873" cy="1596218"/>
          </a:xfrm>
        </p:spPr>
        <p:txBody>
          <a:bodyPr>
            <a:normAutofit fontScale="92500" lnSpcReduction="10000"/>
          </a:bodyPr>
          <a:lstStyle/>
          <a:p>
            <a:pPr marL="0" indent="0" algn="r">
              <a:buNone/>
            </a:pPr>
            <a:r>
              <a:rPr lang="en-US" sz="4000" b="1" dirty="0" smtClean="0">
                <a:solidFill>
                  <a:srgbClr val="FF0000"/>
                </a:solidFill>
              </a:rPr>
              <a:t>We have the first building bricks for your Campaign Strategy ready!</a:t>
            </a:r>
            <a:endParaRPr lang="nl-NL" sz="4000" b="1" dirty="0">
              <a:solidFill>
                <a:srgbClr val="FF0000"/>
              </a:solidFill>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a:t>
              </a:r>
              <a:endParaRPr lang="nl-NL"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a:t>
              </a:r>
              <a:r>
                <a:rPr lang="en-US" sz="2000" smtClean="0">
                  <a:solidFill>
                    <a:prstClr val="black"/>
                  </a:solidFill>
                </a:rPr>
                <a:t> </a:t>
              </a:r>
              <a:endParaRPr lang="nl-NL"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a:t>
              </a:r>
              <a:r>
                <a:rPr lang="en-US" sz="2000" smtClean="0">
                  <a:solidFill>
                    <a:prstClr val="black"/>
                  </a:solidFill>
                </a:rPr>
                <a:t> </a:t>
              </a:r>
              <a:endParaRPr lang="nl-NL"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a:t>
              </a:r>
              <a:endParaRPr lang="nl-NL"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a:t>
              </a:r>
              <a:endParaRPr lang="nl-NL"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a:t>
              </a:r>
              <a:endParaRPr lang="nl-NL" sz="2000"/>
            </a:p>
          </p:txBody>
        </p:sp>
      </p:grpSp>
      <p:sp>
        <p:nvSpPr>
          <p:cNvPr id="13" name="Linkeraccolade 12"/>
          <p:cNvSpPr/>
          <p:nvPr/>
        </p:nvSpPr>
        <p:spPr>
          <a:xfrm rot="20848830">
            <a:off x="8112871" y="594403"/>
            <a:ext cx="1658780" cy="4205754"/>
          </a:xfrm>
          <a:prstGeom prst="leftBrace">
            <a:avLst>
              <a:gd name="adj1" fmla="val 43548"/>
              <a:gd name="adj2" fmla="val 5000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9194603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Useful </a:t>
            </a:r>
            <a:r>
              <a:rPr lang="en-US"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tool: campaign templates</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4286992" y="1825625"/>
            <a:ext cx="6745185" cy="4351338"/>
          </a:xfrm>
        </p:spPr>
        <p:txBody>
          <a:bodyPr/>
          <a:lstStyle/>
          <a:p>
            <a:pPr marL="0" indent="0" algn="ctr">
              <a:buNone/>
            </a:pPr>
            <a:r>
              <a:rPr lang="en-US" dirty="0" smtClean="0">
                <a:solidFill>
                  <a:srgbClr val="002060"/>
                </a:solidFill>
                <a:latin typeface="Corbel" panose="020B0503020204020204" pitchFamily="34" charset="0"/>
              </a:rPr>
              <a:t>1. Visibility</a:t>
            </a:r>
          </a:p>
          <a:p>
            <a:pPr marL="0" indent="0" algn="ctr">
              <a:buNone/>
            </a:pPr>
            <a:r>
              <a:rPr lang="en-US" b="1" dirty="0" smtClean="0">
                <a:latin typeface="Corbel" panose="020B0503020204020204" pitchFamily="34" charset="0"/>
              </a:rPr>
              <a:t>Take a good look at our work!</a:t>
            </a:r>
          </a:p>
          <a:p>
            <a:pPr marL="0" indent="0" algn="ctr">
              <a:buNone/>
            </a:pPr>
            <a:r>
              <a:rPr lang="en-US" dirty="0" smtClean="0">
                <a:solidFill>
                  <a:srgbClr val="002060"/>
                </a:solidFill>
                <a:latin typeface="Corbel" panose="020B0503020204020204" pitchFamily="34" charset="0"/>
              </a:rPr>
              <a:t>2. Action</a:t>
            </a:r>
          </a:p>
          <a:p>
            <a:pPr marL="0" indent="0" algn="ctr">
              <a:buNone/>
            </a:pPr>
            <a:r>
              <a:rPr lang="en-US" b="1" dirty="0" smtClean="0">
                <a:latin typeface="Corbel" panose="020B0503020204020204" pitchFamily="34" charset="0"/>
              </a:rPr>
              <a:t>Here is what you can do!</a:t>
            </a:r>
          </a:p>
          <a:p>
            <a:pPr marL="0" indent="0" algn="ctr">
              <a:buNone/>
            </a:pPr>
            <a:r>
              <a:rPr lang="en-US" dirty="0" smtClean="0">
                <a:solidFill>
                  <a:srgbClr val="002060"/>
                </a:solidFill>
                <a:latin typeface="Corbel" panose="020B0503020204020204" pitchFamily="34" charset="0"/>
              </a:rPr>
              <a:t>3. Impact</a:t>
            </a:r>
          </a:p>
          <a:p>
            <a:pPr marL="0" indent="0" algn="ctr">
              <a:buNone/>
            </a:pPr>
            <a:r>
              <a:rPr lang="en-US" b="1" dirty="0" smtClean="0">
                <a:latin typeface="Corbel" panose="020B0503020204020204" pitchFamily="34" charset="0"/>
              </a:rPr>
              <a:t>Engage with them and change their mind</a:t>
            </a:r>
            <a:endParaRPr lang="nl-NL" b="1" dirty="0">
              <a:latin typeface="Corbel" panose="020B0503020204020204" pitchFamily="34" charset="0"/>
            </a:endParaRP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18" y="1769417"/>
            <a:ext cx="3646481" cy="4215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9617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n-US" sz="3600" b="1" smtClean="0">
                <a:solidFill>
                  <a:srgbClr val="002060"/>
                </a:solidFill>
                <a:latin typeface="Verdana" panose="020B0604030504040204" pitchFamily="34" charset="0"/>
                <a:ea typeface="Verdana" panose="020B0604030504040204" pitchFamily="34" charset="0"/>
                <a:cs typeface="Verdana" panose="020B0604030504040204" pitchFamily="34" charset="0"/>
              </a:rPr>
              <a:t>How online works</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smtClean="0">
                <a:latin typeface="Corbel" panose="020B0503020204020204" pitchFamily="34" charset="0"/>
              </a:rPr>
              <a:t>14.30 – 16.15</a:t>
            </a:r>
            <a:endParaRPr lang="nl-NL"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From strategy to operation</a:t>
            </a:r>
            <a:endParaRPr lang="en-US" sz="4000" b="1"/>
          </a:p>
        </p:txBody>
      </p:sp>
      <p:sp>
        <p:nvSpPr>
          <p:cNvPr id="3" name="Tijdelijke aanduiding voor inhoud 2"/>
          <p:cNvSpPr>
            <a:spLocks noGrp="1"/>
          </p:cNvSpPr>
          <p:nvPr>
            <p:ph idx="1"/>
          </p:nvPr>
        </p:nvSpPr>
        <p:spPr/>
        <p:txBody>
          <a:bodyPr/>
          <a:lstStyle/>
          <a:p>
            <a:pPr marL="0" indent="0">
              <a:buNone/>
            </a:pPr>
            <a:r>
              <a:rPr lang="en-US" smtClean="0">
                <a:latin typeface="Corbel" panose="020B0503020204020204" pitchFamily="34" charset="0"/>
              </a:rPr>
              <a:t>In this section</a:t>
            </a:r>
          </a:p>
          <a:p>
            <a:pPr marL="514350" indent="-514350">
              <a:buFont typeface="+mj-lt"/>
              <a:buAutoNum type="alphaLcPeriod"/>
            </a:pPr>
            <a:r>
              <a:rPr lang="en-US" b="1" smtClean="0">
                <a:latin typeface="Corbel" panose="020B0503020204020204" pitchFamily="34" charset="0"/>
              </a:rPr>
              <a:t>How online works</a:t>
            </a:r>
          </a:p>
          <a:p>
            <a:pPr marL="514350" indent="-514350">
              <a:buFont typeface="+mj-lt"/>
              <a:buAutoNum type="alphaLcPeriod"/>
            </a:pPr>
            <a:r>
              <a:rPr lang="en-US" b="1" smtClean="0">
                <a:latin typeface="Corbel" panose="020B0503020204020204" pitchFamily="34" charset="0"/>
              </a:rPr>
              <a:t>Tools</a:t>
            </a:r>
            <a:r>
              <a:rPr lang="en-US" b="1">
                <a:latin typeface="Corbel" panose="020B0503020204020204" pitchFamily="34" charset="0"/>
              </a:rPr>
              <a:t>, manuals &amp; </a:t>
            </a:r>
            <a:r>
              <a:rPr lang="en-US" b="1" smtClean="0">
                <a:latin typeface="Corbel" panose="020B0503020204020204" pitchFamily="34" charset="0"/>
              </a:rPr>
              <a:t>tutorials</a:t>
            </a:r>
          </a:p>
          <a:p>
            <a:pPr marL="514350" indent="-514350">
              <a:buFont typeface="+mj-lt"/>
              <a:buAutoNum type="alphaLcPeriod"/>
            </a:pPr>
            <a:r>
              <a:rPr lang="en-US" b="1">
                <a:latin typeface="Corbel" panose="020B0503020204020204" pitchFamily="34" charset="0"/>
              </a:rPr>
              <a:t>Tips &amp; </a:t>
            </a:r>
            <a:r>
              <a:rPr lang="en-US" b="1" smtClean="0">
                <a:latin typeface="Corbel" panose="020B0503020204020204" pitchFamily="34" charset="0"/>
              </a:rPr>
              <a:t>tricks</a:t>
            </a:r>
            <a:endParaRPr lang="en-US" b="1">
              <a:latin typeface="Corbel" panose="020B0503020204020204" pitchFamily="34" charset="0"/>
            </a:endParaRP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a:t>
              </a:r>
              <a:endParaRPr lang="nl-NL"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a:t>
              </a:r>
              <a:r>
                <a:rPr lang="en-US" sz="2000" smtClean="0">
                  <a:solidFill>
                    <a:prstClr val="black"/>
                  </a:solidFill>
                </a:rPr>
                <a:t> </a:t>
              </a:r>
              <a:endParaRPr lang="nl-NL"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a:t>
              </a:r>
              <a:r>
                <a:rPr lang="en-US" sz="2000" smtClean="0">
                  <a:solidFill>
                    <a:prstClr val="black"/>
                  </a:solidFill>
                </a:rPr>
                <a:t> </a:t>
              </a:r>
              <a:endParaRPr lang="nl-NL"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a:t>
              </a:r>
              <a:endParaRPr lang="nl-NL"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a:t>
              </a:r>
              <a:endParaRPr lang="nl-NL"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a:t>
              </a:r>
              <a:endParaRPr lang="nl-NL" sz="2000"/>
            </a:p>
          </p:txBody>
        </p:sp>
      </p:grpSp>
      <p:sp>
        <p:nvSpPr>
          <p:cNvPr id="26" name="Ovaal 25"/>
          <p:cNvSpPr/>
          <p:nvPr/>
        </p:nvSpPr>
        <p:spPr>
          <a:xfrm>
            <a:off x="8826500" y="42672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226240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371725"/>
            <a:ext cx="10515600" cy="4351338"/>
          </a:xfrm>
        </p:spPr>
        <p:txBody>
          <a:bodyPr/>
          <a:lstStyle/>
          <a:p>
            <a:pPr marL="0" indent="0" algn="ctr">
              <a:buNone/>
            </a:pPr>
            <a:endParaRPr lang="en-US" smtClean="0">
              <a:latin typeface="Corbel" panose="020B0503020204020204" pitchFamily="34" charset="0"/>
            </a:endParaRPr>
          </a:p>
          <a:p>
            <a:pPr marL="0" indent="0" algn="ctr">
              <a:buNone/>
            </a:pPr>
            <a:r>
              <a:rPr lang="en-US" smtClean="0">
                <a:latin typeface="Corbel" panose="020B0503020204020204" pitchFamily="34" charset="0"/>
              </a:rPr>
              <a:t>What social media platforms … </a:t>
            </a:r>
          </a:p>
          <a:p>
            <a:pPr marL="0" indent="0" algn="ctr">
              <a:buNone/>
            </a:pPr>
            <a:r>
              <a:rPr lang="en-US" smtClean="0">
                <a:latin typeface="Corbel" panose="020B0503020204020204" pitchFamily="34" charset="0"/>
              </a:rPr>
              <a:t>... do you </a:t>
            </a:r>
            <a:r>
              <a:rPr lang="en-US" b="1" smtClean="0">
                <a:latin typeface="Corbel" panose="020B0503020204020204" pitchFamily="34" charset="0"/>
              </a:rPr>
              <a:t>know</a:t>
            </a:r>
            <a:r>
              <a:rPr lang="en-US" smtClean="0">
                <a:latin typeface="Corbel" panose="020B0503020204020204" pitchFamily="34" charset="0"/>
              </a:rPr>
              <a:t>? (and which not)</a:t>
            </a:r>
          </a:p>
          <a:p>
            <a:pPr marL="457200" lvl="1" indent="0" algn="ctr">
              <a:buNone/>
            </a:pPr>
            <a:r>
              <a:rPr lang="en-US" sz="2800" smtClean="0">
                <a:latin typeface="Corbel" panose="020B0503020204020204" pitchFamily="34" charset="0"/>
              </a:rPr>
              <a:t>… do you </a:t>
            </a:r>
            <a:r>
              <a:rPr lang="en-US" sz="2800" b="1" smtClean="0">
                <a:latin typeface="Corbel" panose="020B0503020204020204" pitchFamily="34" charset="0"/>
              </a:rPr>
              <a:t>use</a:t>
            </a:r>
            <a:r>
              <a:rPr lang="en-US" sz="2800" smtClean="0">
                <a:latin typeface="Corbel" panose="020B0503020204020204" pitchFamily="34" charset="0"/>
              </a:rPr>
              <a:t>, personally and professionally?</a:t>
            </a:r>
          </a:p>
          <a:p>
            <a:pPr marL="457200" lvl="1" indent="0" algn="ctr">
              <a:buNone/>
            </a:pPr>
            <a:r>
              <a:rPr lang="en-US" sz="2800" smtClean="0">
                <a:latin typeface="Corbel" panose="020B0503020204020204" pitchFamily="34" charset="0"/>
              </a:rPr>
              <a:t>… does your </a:t>
            </a:r>
            <a:r>
              <a:rPr lang="en-US" sz="2800" b="1" smtClean="0">
                <a:latin typeface="Corbel" panose="020B0503020204020204" pitchFamily="34" charset="0"/>
              </a:rPr>
              <a:t>target audience </a:t>
            </a:r>
            <a:r>
              <a:rPr lang="en-US" sz="2800" smtClean="0">
                <a:latin typeface="Corbel" panose="020B0503020204020204" pitchFamily="34" charset="0"/>
              </a:rPr>
              <a:t>use?</a:t>
            </a:r>
          </a:p>
          <a:p>
            <a:pPr marL="0" indent="0" algn="ctr">
              <a:buNone/>
            </a:pPr>
            <a:endParaRPr lang="en-US" smtClean="0">
              <a:latin typeface="Corbel" panose="020B0503020204020204" pitchFamily="34" charset="0"/>
            </a:endParaRPr>
          </a:p>
          <a:p>
            <a:pPr marL="0" indent="0" algn="ctr">
              <a:buNone/>
            </a:pPr>
            <a:r>
              <a:rPr lang="en-US" smtClean="0">
                <a:latin typeface="Corbel" panose="020B0503020204020204" pitchFamily="34" charset="0"/>
              </a:rPr>
              <a:t>What </a:t>
            </a:r>
            <a:r>
              <a:rPr lang="en-US" b="1" smtClean="0">
                <a:latin typeface="Corbel" panose="020B0503020204020204" pitchFamily="34" charset="0"/>
              </a:rPr>
              <a:t>gaps, chances and threats </a:t>
            </a:r>
            <a:r>
              <a:rPr lang="en-US" smtClean="0">
                <a:latin typeface="Corbel" panose="020B0503020204020204" pitchFamily="34" charset="0"/>
              </a:rPr>
              <a:t>do you see?</a:t>
            </a:r>
          </a:p>
          <a:p>
            <a:pPr lvl="1"/>
            <a:endParaRPr lang="en-US" smtClean="0">
              <a:latin typeface="Corbel" panose="020B0503020204020204" pitchFamily="34" charset="0"/>
            </a:endParaRPr>
          </a:p>
        </p:txBody>
      </p:sp>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741643"/>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32783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0"/>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Ovaal 18"/>
          <p:cNvSpPr>
            <a:spLocks noChangeAspect="1"/>
          </p:cNvSpPr>
          <p:nvPr/>
        </p:nvSpPr>
        <p:spPr>
          <a:xfrm>
            <a:off x="4649690"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p:cNvSpPr>
            <a:spLocks noChangeAspect="1"/>
          </p:cNvSpPr>
          <p:nvPr/>
        </p:nvSpPr>
        <p:spPr>
          <a:xfrm>
            <a:off x="2100799"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Rechte verbindingslijn met pijl 17"/>
          <p:cNvCxnSpPr>
            <a:stCxn id="25" idx="2"/>
          </p:cNvCxnSpPr>
          <p:nvPr/>
        </p:nvCxnSpPr>
        <p:spPr>
          <a:xfrm>
            <a:off x="1330364" y="3064593"/>
            <a:ext cx="2105140" cy="4787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304800" y="2110486"/>
            <a:ext cx="2051127" cy="954107"/>
          </a:xfrm>
          <a:prstGeom prst="rect">
            <a:avLst/>
          </a:prstGeom>
          <a:noFill/>
        </p:spPr>
        <p:txBody>
          <a:bodyPr wrap="square" rtlCol="0">
            <a:spAutoFit/>
          </a:bodyPr>
          <a:lstStyle/>
          <a:p>
            <a:r>
              <a:rPr lang="en-US" sz="2800" b="1" dirty="0" smtClean="0">
                <a:solidFill>
                  <a:srgbClr val="FF0000"/>
                </a:solidFill>
              </a:rPr>
              <a:t>Social media</a:t>
            </a:r>
          </a:p>
          <a:p>
            <a:r>
              <a:rPr lang="en-US" sz="2800" b="1" dirty="0" smtClean="0">
                <a:solidFill>
                  <a:srgbClr val="FF0000"/>
                </a:solidFill>
              </a:rPr>
              <a:t>you use</a:t>
            </a:r>
            <a:endParaRPr lang="nl-NL" sz="2800" b="1" dirty="0">
              <a:solidFill>
                <a:srgbClr val="FF0000"/>
              </a:solidFill>
            </a:endParaRPr>
          </a:p>
        </p:txBody>
      </p:sp>
      <p:cxnSp>
        <p:nvCxnSpPr>
          <p:cNvPr id="35" name="Rechte verbindingslijn met pijl 34"/>
          <p:cNvCxnSpPr>
            <a:stCxn id="36" idx="1"/>
          </p:cNvCxnSpPr>
          <p:nvPr/>
        </p:nvCxnSpPr>
        <p:spPr>
          <a:xfrm flipH="1">
            <a:off x="8077200" y="2737725"/>
            <a:ext cx="1213906" cy="10943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a:off x="9291106" y="1829784"/>
            <a:ext cx="2051127" cy="1815882"/>
          </a:xfrm>
          <a:prstGeom prst="rect">
            <a:avLst/>
          </a:prstGeom>
          <a:noFill/>
        </p:spPr>
        <p:txBody>
          <a:bodyPr wrap="square" rtlCol="0">
            <a:spAutoFit/>
          </a:bodyPr>
          <a:lstStyle/>
          <a:p>
            <a:r>
              <a:rPr lang="en-US" sz="2800" b="1" dirty="0" smtClean="0">
                <a:solidFill>
                  <a:srgbClr val="FF0000"/>
                </a:solidFill>
              </a:rPr>
              <a:t>Social media</a:t>
            </a:r>
          </a:p>
          <a:p>
            <a:r>
              <a:rPr lang="en-US" sz="2800" b="1" dirty="0" smtClean="0">
                <a:solidFill>
                  <a:srgbClr val="FF0000"/>
                </a:solidFill>
              </a:rPr>
              <a:t>used by your target audience </a:t>
            </a:r>
            <a:endParaRPr lang="nl-NL" sz="2800" b="1" dirty="0">
              <a:solidFill>
                <a:srgbClr val="FF0000"/>
              </a:solidFill>
            </a:endParaRPr>
          </a:p>
        </p:txBody>
      </p:sp>
      <p:sp>
        <p:nvSpPr>
          <p:cNvPr id="42" name="Tekstvak 41"/>
          <p:cNvSpPr txBox="1"/>
          <p:nvPr/>
        </p:nvSpPr>
        <p:spPr>
          <a:xfrm>
            <a:off x="3860800" y="6062965"/>
            <a:ext cx="3378200" cy="523220"/>
          </a:xfrm>
          <a:prstGeom prst="rect">
            <a:avLst/>
          </a:prstGeom>
          <a:noFill/>
        </p:spPr>
        <p:txBody>
          <a:bodyPr wrap="square" rtlCol="0">
            <a:spAutoFit/>
          </a:bodyPr>
          <a:lstStyle/>
          <a:p>
            <a:pPr algn="ctr"/>
            <a:r>
              <a:rPr lang="en-US" sz="2800" b="1" dirty="0" smtClean="0">
                <a:solidFill>
                  <a:srgbClr val="FF0000"/>
                </a:solidFill>
              </a:rPr>
              <a:t>Do you meet here?</a:t>
            </a:r>
            <a:endParaRPr lang="nl-NL" sz="2800" b="1" dirty="0">
              <a:solidFill>
                <a:srgbClr val="FF0000"/>
              </a:solidFill>
            </a:endParaRPr>
          </a:p>
        </p:txBody>
      </p:sp>
      <p:cxnSp>
        <p:nvCxnSpPr>
          <p:cNvPr id="43" name="Rechte verbindingslijn met pijl 42"/>
          <p:cNvCxnSpPr/>
          <p:nvPr/>
        </p:nvCxnSpPr>
        <p:spPr>
          <a:xfrm flipH="1" flipV="1">
            <a:off x="5545872" y="4468439"/>
            <a:ext cx="4028" cy="15945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2652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altLang="nl-NL"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Reaching </a:t>
            </a:r>
            <a:r>
              <a:rPr lang="en-US" altLang="nl-NL" sz="4000" b="1">
                <a:solidFill>
                  <a:srgbClr val="002060"/>
                </a:solidFill>
                <a:latin typeface="Verdana" panose="020B0604030504040204" pitchFamily="34" charset="0"/>
                <a:ea typeface="Verdana" panose="020B0604030504040204" pitchFamily="34" charset="0"/>
                <a:cs typeface="Verdana" panose="020B0604030504040204" pitchFamily="34" charset="0"/>
              </a:rPr>
              <a:t>people with your message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endParaRPr lang="nl-NL">
              <a:latin typeface="Corbel" panose="020B0503020204020204" pitchFamily="34" charset="0"/>
            </a:endParaRPr>
          </a:p>
          <a:p>
            <a:pPr marL="0" indent="0" algn="ctr">
              <a:buNone/>
            </a:pPr>
            <a:r>
              <a:rPr lang="en-US" smtClean="0">
                <a:latin typeface="Corbel" panose="020B0503020204020204" pitchFamily="34" charset="0"/>
              </a:rPr>
              <a:t>Mobilise your network</a:t>
            </a:r>
          </a:p>
          <a:p>
            <a:pPr marL="0" indent="0" algn="ctr">
              <a:buNone/>
            </a:pPr>
            <a:r>
              <a:rPr lang="en-US" smtClean="0">
                <a:latin typeface="Corbel" panose="020B0503020204020204" pitchFamily="34" charset="0"/>
              </a:rPr>
              <a:t>Extend </a:t>
            </a:r>
            <a:r>
              <a:rPr lang="en-US">
                <a:latin typeface="Corbel" panose="020B0503020204020204" pitchFamily="34" charset="0"/>
              </a:rPr>
              <a:t>your </a:t>
            </a:r>
            <a:r>
              <a:rPr lang="en-US" smtClean="0">
                <a:latin typeface="Corbel" panose="020B0503020204020204" pitchFamily="34" charset="0"/>
              </a:rPr>
              <a:t>reach</a:t>
            </a:r>
          </a:p>
          <a:p>
            <a:pPr marL="0" indent="0" algn="ctr">
              <a:buNone/>
            </a:pPr>
            <a:r>
              <a:rPr lang="en-US" smtClean="0">
                <a:latin typeface="Corbel" panose="020B0503020204020204" pitchFamily="34" charset="0"/>
              </a:rPr>
              <a:t>Get fans and supporters</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9980266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Exchange of expectations</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n-US" smtClean="0">
                <a:latin typeface="Corbel" panose="020B0503020204020204" pitchFamily="34" charset="0"/>
              </a:rPr>
              <a:t>Plenary inventory</a:t>
            </a:r>
          </a:p>
          <a:p>
            <a:pPr marL="0" indent="0" algn="ctr">
              <a:buNone/>
            </a:pPr>
            <a:endParaRPr lang="en-US" smtClean="0">
              <a:latin typeface="Corbel" panose="020B0503020204020204" pitchFamily="34" charset="0"/>
            </a:endParaRPr>
          </a:p>
          <a:p>
            <a:pPr marL="457200" lvl="1" indent="0" algn="ctr">
              <a:buNone/>
            </a:pPr>
            <a:r>
              <a:rPr lang="en-US" sz="2800" b="1" smtClean="0">
                <a:latin typeface="Corbel" panose="020B0503020204020204" pitchFamily="34" charset="0"/>
              </a:rPr>
              <a:t>What </a:t>
            </a:r>
            <a:r>
              <a:rPr lang="en-US" sz="2800" b="1">
                <a:latin typeface="Corbel" panose="020B0503020204020204" pitchFamily="34" charset="0"/>
              </a:rPr>
              <a:t>would you like to learn during the </a:t>
            </a:r>
            <a:r>
              <a:rPr lang="en-US" sz="2800" b="1" smtClean="0">
                <a:latin typeface="Corbel" panose="020B0503020204020204" pitchFamily="34" charset="0"/>
              </a:rPr>
              <a:t>seminar?</a:t>
            </a:r>
          </a:p>
          <a:p>
            <a:pPr marL="457200" lvl="1" indent="0" algn="ctr">
              <a:buNone/>
            </a:pPr>
            <a:r>
              <a:rPr lang="en-US" sz="2800" b="1" smtClean="0">
                <a:latin typeface="Corbel" panose="020B0503020204020204" pitchFamily="34" charset="0"/>
              </a:rPr>
              <a:t>What </a:t>
            </a:r>
            <a:r>
              <a:rPr lang="en-US" sz="2800" b="1">
                <a:latin typeface="Corbel" panose="020B0503020204020204" pitchFamily="34" charset="0"/>
              </a:rPr>
              <a:t>would you like to share</a:t>
            </a:r>
            <a:r>
              <a:rPr lang="en-US" sz="2800" b="1" smtClean="0">
                <a:latin typeface="Corbel" panose="020B0503020204020204" pitchFamily="34" charset="0"/>
              </a:rPr>
              <a:t>?</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2173356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Online </a:t>
            </a:r>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dynamic dialogue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199" y="1825625"/>
            <a:ext cx="11122977" cy="4351338"/>
          </a:xfrm>
        </p:spPr>
        <p:txBody>
          <a:bodyPr>
            <a:normAutofit/>
          </a:bodyPr>
          <a:lstStyle/>
          <a:p>
            <a:r>
              <a:rPr lang="en-US" dirty="0" smtClean="0">
                <a:latin typeface="Corbel" panose="020B0503020204020204" pitchFamily="34" charset="0"/>
              </a:rPr>
              <a:t>Continuous </a:t>
            </a:r>
            <a:r>
              <a:rPr lang="en-US" dirty="0">
                <a:latin typeface="Corbel" panose="020B0503020204020204" pitchFamily="34" charset="0"/>
              </a:rPr>
              <a:t>ongoing stream of messages (not 1-time marketing efforts)</a:t>
            </a:r>
          </a:p>
          <a:p>
            <a:r>
              <a:rPr lang="en-US" dirty="0">
                <a:latin typeface="Corbel" panose="020B0503020204020204" pitchFamily="34" charset="0"/>
              </a:rPr>
              <a:t>Dialogue (</a:t>
            </a:r>
            <a:r>
              <a:rPr lang="en-US" dirty="0" smtClean="0">
                <a:latin typeface="Corbel" panose="020B0503020204020204" pitchFamily="34" charset="0"/>
              </a:rPr>
              <a:t>instead </a:t>
            </a:r>
            <a:r>
              <a:rPr lang="en-US" dirty="0">
                <a:latin typeface="Corbel" panose="020B0503020204020204" pitchFamily="34" charset="0"/>
              </a:rPr>
              <a:t>of monologue)</a:t>
            </a:r>
          </a:p>
          <a:p>
            <a:r>
              <a:rPr lang="en-US" dirty="0">
                <a:latin typeface="Corbel" panose="020B0503020204020204" pitchFamily="34" charset="0"/>
              </a:rPr>
              <a:t>Open for response </a:t>
            </a:r>
          </a:p>
          <a:p>
            <a:r>
              <a:rPr lang="en-US" dirty="0">
                <a:latin typeface="Corbel" panose="020B0503020204020204" pitchFamily="34" charset="0"/>
              </a:rPr>
              <a:t>Network communication (</a:t>
            </a:r>
            <a:r>
              <a:rPr lang="en-US" dirty="0" smtClean="0">
                <a:latin typeface="Corbel" panose="020B0503020204020204" pitchFamily="34" charset="0"/>
              </a:rPr>
              <a:t>instead </a:t>
            </a:r>
            <a:r>
              <a:rPr lang="en-US" dirty="0">
                <a:latin typeface="Corbel" panose="020B0503020204020204" pitchFamily="34" charset="0"/>
              </a:rPr>
              <a:t>of sender &gt; receiver)</a:t>
            </a:r>
          </a:p>
          <a:p>
            <a:r>
              <a:rPr lang="en-US" dirty="0">
                <a:latin typeface="Corbel" panose="020B0503020204020204" pitchFamily="34" charset="0"/>
              </a:rPr>
              <a:t>Personal, individual (</a:t>
            </a:r>
            <a:r>
              <a:rPr lang="en-US" dirty="0" smtClean="0">
                <a:latin typeface="Corbel" panose="020B0503020204020204" pitchFamily="34" charset="0"/>
              </a:rPr>
              <a:t>instead </a:t>
            </a:r>
            <a:r>
              <a:rPr lang="en-US" dirty="0">
                <a:latin typeface="Corbel" panose="020B0503020204020204" pitchFamily="34" charset="0"/>
              </a:rPr>
              <a:t>of mass, anonymous</a:t>
            </a:r>
            <a:r>
              <a:rPr lang="en-US" dirty="0" smtClean="0">
                <a:latin typeface="Corbel" panose="020B0503020204020204" pitchFamily="34" charset="0"/>
              </a:rPr>
              <a:t>)</a:t>
            </a:r>
          </a:p>
          <a:p>
            <a:r>
              <a:rPr lang="en-US" dirty="0" smtClean="0">
                <a:latin typeface="Corbel" panose="020B0503020204020204" pitchFamily="34" charset="0"/>
              </a:rPr>
              <a:t>At the dark side: echo chamber and bubble effect (instead of confrontation with the unknown)</a:t>
            </a:r>
            <a:endParaRPr lang="nl-NL" dirty="0">
              <a:latin typeface="Corbel" panose="020B0503020204020204" pitchFamily="34" charset="0"/>
            </a:endParaRPr>
          </a:p>
          <a:p>
            <a:endParaRPr lang="nl-NL"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1835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bovethecrowd.com/wp-content/uploads/2014/01/bubbles-water-transparent-design.jpg"/>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6374"/>
          <a:stretch/>
        </p:blipFill>
        <p:spPr bwMode="auto">
          <a:xfrm>
            <a:off x="8907" y="-1"/>
            <a:ext cx="12315019" cy="706755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42950" y="2037775"/>
            <a:ext cx="10515600" cy="1325563"/>
          </a:xfrm>
          <a:solidFill>
            <a:schemeClr val="bg1"/>
          </a:solidFill>
        </p:spPr>
        <p:txBody>
          <a:bodyPr>
            <a:normAutofit/>
          </a:bodyPr>
          <a:lstStyle/>
          <a:p>
            <a:pPr algn="ctr"/>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Echo chamber or bubble effects</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6964216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en-US" sz="3600" b="1">
                <a:solidFill>
                  <a:srgbClr val="002060"/>
                </a:solidFill>
                <a:latin typeface="Verdana" panose="020B0604030504040204" pitchFamily="34" charset="0"/>
                <a:ea typeface="Verdana" panose="020B0604030504040204" pitchFamily="34" charset="0"/>
                <a:cs typeface="Verdana" panose="020B0604030504040204" pitchFamily="34" charset="0"/>
              </a:rPr>
              <a:t>How will you affect behaviour change?</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jdelijke aanduiding voor inhoud 7"/>
          <p:cNvSpPr>
            <a:spLocks noGrp="1"/>
          </p:cNvSpPr>
          <p:nvPr>
            <p:ph idx="1"/>
          </p:nvPr>
        </p:nvSpPr>
        <p:spPr/>
        <p:txBody>
          <a:bodyPr>
            <a:normAutofit/>
          </a:bodyPr>
          <a:lstStyle/>
          <a:p>
            <a:pPr marL="0" indent="0" algn="ctr">
              <a:buNone/>
            </a:pPr>
            <a:endParaRPr lang="en-US" b="1" dirty="0" smtClean="0">
              <a:latin typeface="Corbel" panose="020B0503020204020204" pitchFamily="34" charset="0"/>
            </a:endParaRPr>
          </a:p>
          <a:p>
            <a:pPr marL="0" indent="0" algn="ctr">
              <a:buNone/>
            </a:pPr>
            <a:r>
              <a:rPr lang="en-US" b="1" dirty="0" smtClean="0">
                <a:latin typeface="Corbel" panose="020B0503020204020204" pitchFamily="34" charset="0"/>
              </a:rPr>
              <a:t>Make </a:t>
            </a:r>
            <a:r>
              <a:rPr lang="en-US" b="1" dirty="0">
                <a:latin typeface="Corbel" panose="020B0503020204020204" pitchFamily="34" charset="0"/>
              </a:rPr>
              <a:t>It </a:t>
            </a:r>
            <a:r>
              <a:rPr lang="en-US" b="1" dirty="0" smtClean="0">
                <a:latin typeface="Corbel" panose="020B0503020204020204" pitchFamily="34" charset="0"/>
              </a:rPr>
              <a:t>Easy</a:t>
            </a:r>
            <a:endParaRPr lang="en-US" b="1" dirty="0">
              <a:latin typeface="Corbel" panose="020B0503020204020204" pitchFamily="34" charset="0"/>
            </a:endParaRPr>
          </a:p>
          <a:p>
            <a:pPr marL="0" lvl="0" indent="0" algn="ctr">
              <a:buNone/>
            </a:pPr>
            <a:r>
              <a:rPr lang="en-US" b="1" dirty="0" smtClean="0">
                <a:latin typeface="Corbel" panose="020B0503020204020204" pitchFamily="34" charset="0"/>
              </a:rPr>
              <a:t>Make </a:t>
            </a:r>
            <a:r>
              <a:rPr lang="en-US" b="1" dirty="0">
                <a:latin typeface="Corbel" panose="020B0503020204020204" pitchFamily="34" charset="0"/>
              </a:rPr>
              <a:t>it Social</a:t>
            </a:r>
          </a:p>
          <a:p>
            <a:pPr marL="0" lvl="0" indent="0" algn="ctr">
              <a:buNone/>
            </a:pPr>
            <a:r>
              <a:rPr lang="en-US" b="1" dirty="0" smtClean="0">
                <a:latin typeface="Corbel" panose="020B0503020204020204" pitchFamily="34" charset="0"/>
              </a:rPr>
              <a:t>Make </a:t>
            </a:r>
            <a:r>
              <a:rPr lang="en-US" b="1" dirty="0">
                <a:latin typeface="Corbel" panose="020B0503020204020204" pitchFamily="34" charset="0"/>
              </a:rPr>
              <a:t>it Cool</a:t>
            </a:r>
          </a:p>
          <a:p>
            <a:pPr marL="0" lvl="0" indent="0" algn="ctr">
              <a:buNone/>
            </a:pPr>
            <a:r>
              <a:rPr lang="en-US" b="1" dirty="0" smtClean="0">
                <a:latin typeface="Corbel" panose="020B0503020204020204" pitchFamily="34" charset="0"/>
              </a:rPr>
              <a:t>Make </a:t>
            </a:r>
            <a:r>
              <a:rPr lang="en-US" b="1" dirty="0">
                <a:latin typeface="Corbel" panose="020B0503020204020204" pitchFamily="34" charset="0"/>
              </a:rPr>
              <a:t>it </a:t>
            </a:r>
            <a:r>
              <a:rPr lang="en-US" b="1" dirty="0" smtClean="0">
                <a:latin typeface="Corbel" panose="020B0503020204020204" pitchFamily="34" charset="0"/>
              </a:rPr>
              <a:t>Time-Sensitive</a:t>
            </a:r>
            <a:endParaRPr lang="en-US" b="1" dirty="0">
              <a:latin typeface="Corbel" panose="020B0503020204020204" pitchFamily="34" charset="0"/>
            </a:endParaRPr>
          </a:p>
          <a:p>
            <a:pPr marL="0" indent="0" algn="ctr">
              <a:buNone/>
            </a:pPr>
            <a:endParaRPr lang="en-US" sz="1400"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548850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Exercise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dirty="0" smtClean="0">
                <a:latin typeface="Corbel" panose="020B0503020204020204" pitchFamily="34" charset="0"/>
              </a:rPr>
              <a:t>Split up </a:t>
            </a:r>
            <a:r>
              <a:rPr lang="en-US" dirty="0" smtClean="0">
                <a:latin typeface="Corbel" panose="020B0503020204020204" pitchFamily="34" charset="0"/>
              </a:rPr>
              <a:t>into </a:t>
            </a:r>
            <a:r>
              <a:rPr lang="en-US" dirty="0" smtClean="0">
                <a:latin typeface="Corbel" panose="020B0503020204020204" pitchFamily="34" charset="0"/>
              </a:rPr>
              <a:t>groups of 3 persons</a:t>
            </a:r>
          </a:p>
          <a:p>
            <a:pPr marL="0" indent="0" algn="ctr">
              <a:buNone/>
            </a:pPr>
            <a:r>
              <a:rPr lang="en-US" b="1" dirty="0" smtClean="0">
                <a:latin typeface="Corbel" panose="020B0503020204020204" pitchFamily="34" charset="0"/>
              </a:rPr>
              <a:t>Search the internet for </a:t>
            </a:r>
            <a:r>
              <a:rPr lang="en-US" b="1" dirty="0" smtClean="0">
                <a:latin typeface="Corbel" panose="020B0503020204020204" pitchFamily="34" charset="0"/>
              </a:rPr>
              <a:t>a </a:t>
            </a:r>
            <a:r>
              <a:rPr lang="en-US" b="1" dirty="0" smtClean="0">
                <a:latin typeface="Corbel" panose="020B0503020204020204" pitchFamily="34" charset="0"/>
              </a:rPr>
              <a:t>good example of Dynamic Dialogue</a:t>
            </a:r>
          </a:p>
          <a:p>
            <a:pPr marL="0" indent="0" algn="ctr">
              <a:buNone/>
            </a:pPr>
            <a:r>
              <a:rPr lang="en-US" b="1" dirty="0" smtClean="0">
                <a:latin typeface="Corbel" panose="020B0503020204020204" pitchFamily="34" charset="0"/>
              </a:rPr>
              <a:t>Discuss the working principles in this example</a:t>
            </a:r>
          </a:p>
          <a:p>
            <a:pPr marL="0" indent="0" algn="ctr">
              <a:buNone/>
            </a:pPr>
            <a:r>
              <a:rPr lang="en-US" dirty="0" smtClean="0">
                <a:latin typeface="Corbel" panose="020B0503020204020204" pitchFamily="34" charset="0"/>
              </a:rPr>
              <a:t>15 mins</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130713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sz="4800" b="1" smtClean="0">
                <a:solidFill>
                  <a:srgbClr val="002060"/>
                </a:solidFill>
                <a:latin typeface="Verdana" panose="020B0604030504040204" pitchFamily="34" charset="0"/>
                <a:ea typeface="Verdana" panose="020B0604030504040204" pitchFamily="34" charset="0"/>
                <a:cs typeface="Verdana" panose="020B0604030504040204" pitchFamily="34" charset="0"/>
              </a:rPr>
              <a:t>Three big social media platforms</a:t>
            </a:r>
            <a:endParaRPr lang="nl-NL" sz="48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67" y="2021234"/>
            <a:ext cx="2751626"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 name="Afbeelding 10"/>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4098"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4645" y="2085441"/>
            <a:ext cx="3717002" cy="2617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https://facebookbrand.com/wp-content/themes/fb-branding/prj-fb-branding/assets/images/fb-ar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1784" y="2021234"/>
            <a:ext cx="2745562"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4855847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825625"/>
            <a:ext cx="7422928" cy="4351338"/>
          </a:xfrm>
        </p:spPr>
        <p:txBody>
          <a:bodyPr>
            <a:normAutofit/>
          </a:bodyPr>
          <a:lstStyle/>
          <a:p>
            <a:pPr marL="0" indent="0">
              <a:buNone/>
            </a:pPr>
            <a:r>
              <a:rPr lang="en-US" sz="4000" dirty="0" smtClean="0">
                <a:latin typeface="Corbel" panose="020B0503020204020204" pitchFamily="34" charset="0"/>
              </a:rPr>
              <a:t>“70% of the teens and </a:t>
            </a:r>
            <a:r>
              <a:rPr lang="en-US" sz="4000" dirty="0" err="1" smtClean="0">
                <a:latin typeface="Corbel" panose="020B0503020204020204" pitchFamily="34" charset="0"/>
              </a:rPr>
              <a:t>millenials</a:t>
            </a:r>
            <a:r>
              <a:rPr lang="en-US" sz="4000" dirty="0" smtClean="0">
                <a:latin typeface="Corbel" panose="020B0503020204020204" pitchFamily="34" charset="0"/>
              </a:rPr>
              <a:t> believe that </a:t>
            </a:r>
            <a:r>
              <a:rPr lang="en-US" sz="4000" dirty="0" err="1" smtClean="0">
                <a:latin typeface="Corbel" panose="020B0503020204020204" pitchFamily="34" charset="0"/>
              </a:rPr>
              <a:t>Youtube</a:t>
            </a:r>
            <a:r>
              <a:rPr lang="en-US" sz="4000" dirty="0" smtClean="0">
                <a:latin typeface="Corbel" panose="020B0503020204020204" pitchFamily="34" charset="0"/>
              </a:rPr>
              <a:t> creators shape culture and their life”</a:t>
            </a:r>
          </a:p>
          <a:p>
            <a:pPr marL="0" indent="0">
              <a:buNone/>
            </a:pPr>
            <a:endParaRPr lang="en-US" sz="4000" dirty="0">
              <a:latin typeface="Corbel" panose="020B0503020204020204" pitchFamily="34" charset="0"/>
            </a:endParaRPr>
          </a:p>
          <a:p>
            <a:pPr marL="0" indent="0">
              <a:buNone/>
            </a:pPr>
            <a:r>
              <a:rPr lang="en-US" b="1" dirty="0" smtClean="0">
                <a:solidFill>
                  <a:srgbClr val="002060"/>
                </a:solidFill>
                <a:latin typeface="Corbel" panose="020B0503020204020204" pitchFamily="34" charset="0"/>
              </a:rPr>
              <a:t>Format</a:t>
            </a:r>
          </a:p>
          <a:p>
            <a:r>
              <a:rPr lang="en-US" dirty="0" smtClean="0">
                <a:latin typeface="Corbel" panose="020B0503020204020204" pitchFamily="34" charset="0"/>
              </a:rPr>
              <a:t>You don’t have to have television quality</a:t>
            </a:r>
          </a:p>
          <a:p>
            <a:r>
              <a:rPr lang="en-US" dirty="0" err="1" smtClean="0">
                <a:latin typeface="Corbel" panose="020B0503020204020204" pitchFamily="34" charset="0"/>
              </a:rPr>
              <a:t>Youtube</a:t>
            </a:r>
            <a:r>
              <a:rPr lang="en-US" dirty="0" smtClean="0">
                <a:latin typeface="Corbel" panose="020B0503020204020204" pitchFamily="34" charset="0"/>
              </a:rPr>
              <a:t> makes </a:t>
            </a:r>
            <a:r>
              <a:rPr lang="en-US" dirty="0" smtClean="0">
                <a:latin typeface="Corbel" panose="020B0503020204020204" pitchFamily="34" charset="0"/>
              </a:rPr>
              <a:t>moviemaking </a:t>
            </a:r>
            <a:r>
              <a:rPr lang="en-US" dirty="0" smtClean="0">
                <a:latin typeface="Corbel" panose="020B0503020204020204" pitchFamily="34" charset="0"/>
              </a:rPr>
              <a:t>and watching more accessible than ever before</a:t>
            </a:r>
          </a:p>
          <a:p>
            <a:pPr marL="0" indent="0">
              <a:buNone/>
            </a:pPr>
            <a:endParaRPr lang="nl-NL" sz="4000" dirty="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123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3796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10 Fundamentals</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387" y="1344491"/>
            <a:ext cx="6191135" cy="511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fbeelding 11"/>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1" name="Tekstvak 10"/>
          <p:cNvSpPr txBox="1"/>
          <p:nvPr/>
        </p:nvSpPr>
        <p:spPr>
          <a:xfrm>
            <a:off x="63045" y="6353513"/>
            <a:ext cx="3168869" cy="461665"/>
          </a:xfrm>
          <a:prstGeom prst="rect">
            <a:avLst/>
          </a:prstGeom>
          <a:noFill/>
        </p:spPr>
        <p:txBody>
          <a:bodyPr wrap="square" rtlCol="0">
            <a:spAutoFit/>
          </a:bodyPr>
          <a:lstStyle/>
          <a:p>
            <a:r>
              <a:rPr lang="en-US" sz="2400" smtClean="0"/>
              <a:t>Bit.ly/10fundamentals</a:t>
            </a:r>
            <a:endParaRPr lang="nl-NL" sz="2400"/>
          </a:p>
        </p:txBody>
      </p:sp>
      <p:pic>
        <p:nvPicPr>
          <p:cNvPr id="7"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7834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5</a:t>
            </a:r>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 out of 10</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n-US" sz="3600" smtClean="0">
                <a:latin typeface="Corbel" panose="020B0503020204020204" pitchFamily="34" charset="0"/>
              </a:rPr>
              <a:t>Conversation</a:t>
            </a:r>
          </a:p>
          <a:p>
            <a:pPr marL="0" indent="0" algn="ctr">
              <a:buNone/>
            </a:pPr>
            <a:r>
              <a:rPr lang="en-US" sz="3600" smtClean="0">
                <a:latin typeface="Corbel" panose="020B0503020204020204" pitchFamily="34" charset="0"/>
              </a:rPr>
              <a:t>Consistency</a:t>
            </a:r>
          </a:p>
          <a:p>
            <a:pPr marL="0" indent="0" algn="ctr">
              <a:buNone/>
            </a:pPr>
            <a:r>
              <a:rPr lang="en-US" sz="3600" smtClean="0">
                <a:latin typeface="Corbel" panose="020B0503020204020204" pitchFamily="34" charset="0"/>
              </a:rPr>
              <a:t>Sustainability</a:t>
            </a:r>
          </a:p>
          <a:p>
            <a:pPr marL="0" indent="0" algn="ctr">
              <a:buNone/>
            </a:pPr>
            <a:r>
              <a:rPr lang="en-US" sz="3600" smtClean="0">
                <a:latin typeface="Corbel" panose="020B0503020204020204" pitchFamily="34" charset="0"/>
              </a:rPr>
              <a:t>Discoverability</a:t>
            </a:r>
          </a:p>
          <a:p>
            <a:pPr marL="0" indent="0" algn="ctr">
              <a:buNone/>
            </a:pPr>
            <a:r>
              <a:rPr lang="en-US" sz="3600" smtClean="0">
                <a:latin typeface="Corbel" panose="020B0503020204020204" pitchFamily="34" charset="0"/>
              </a:rPr>
              <a:t>Collaboration</a:t>
            </a:r>
          </a:p>
          <a:p>
            <a:endParaRPr lang="nl-NL" sz="3600">
              <a:latin typeface="Corbel" panose="020B0503020204020204" pitchFamily="34" charset="0"/>
            </a:endParaRPr>
          </a:p>
        </p:txBody>
      </p:sp>
      <p:pic>
        <p:nvPicPr>
          <p:cNvPr id="4" name="Picture 2" descr="https://www.youtube.com/yt/brand/media/image/YouTube-icon-full_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64854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1177"/>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635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Six Basic Questions</a:t>
            </a:r>
          </a:p>
        </p:txBody>
      </p:sp>
      <p:sp>
        <p:nvSpPr>
          <p:cNvPr id="3" name="Tijdelijke aanduiding voor inhoud 2"/>
          <p:cNvSpPr>
            <a:spLocks noGrp="1"/>
          </p:cNvSpPr>
          <p:nvPr>
            <p:ph idx="1"/>
          </p:nvPr>
        </p:nvSpPr>
        <p:spPr/>
        <p:txBody>
          <a:bodyPr/>
          <a:lstStyle/>
          <a:p>
            <a:pPr marL="514350" indent="-514350">
              <a:buFont typeface="+mj-lt"/>
              <a:buAutoNum type="arabicPeriod"/>
            </a:pPr>
            <a:r>
              <a:rPr lang="en-US" smtClean="0">
                <a:latin typeface="Corbel" panose="020B0503020204020204" pitchFamily="34" charset="0"/>
              </a:rPr>
              <a:t>What is your goal?</a:t>
            </a:r>
          </a:p>
          <a:p>
            <a:pPr marL="514350" indent="-514350">
              <a:buFont typeface="+mj-lt"/>
              <a:buAutoNum type="arabicPeriod"/>
            </a:pPr>
            <a:r>
              <a:rPr lang="en-US" smtClean="0">
                <a:latin typeface="Corbel" panose="020B0503020204020204" pitchFamily="34" charset="0"/>
              </a:rPr>
              <a:t>Who is your target audience?</a:t>
            </a:r>
          </a:p>
          <a:p>
            <a:pPr marL="514350" indent="-514350">
              <a:buFont typeface="+mj-lt"/>
              <a:buAutoNum type="arabicPeriod"/>
            </a:pPr>
            <a:r>
              <a:rPr lang="en-US" smtClean="0">
                <a:latin typeface="Corbel" panose="020B0503020204020204" pitchFamily="34" charset="0"/>
              </a:rPr>
              <a:t>What is your message?</a:t>
            </a:r>
          </a:p>
          <a:p>
            <a:pPr marL="514350" indent="-514350">
              <a:buFont typeface="+mj-lt"/>
              <a:buAutoNum type="arabicPeriod"/>
            </a:pPr>
            <a:r>
              <a:rPr lang="en-US" smtClean="0">
                <a:latin typeface="Corbel" panose="020B0503020204020204" pitchFamily="34" charset="0"/>
              </a:rPr>
              <a:t>Who is the messenger?</a:t>
            </a:r>
          </a:p>
          <a:p>
            <a:pPr marL="514350" indent="-514350">
              <a:buFont typeface="+mj-lt"/>
              <a:buAutoNum type="arabicPeriod"/>
            </a:pPr>
            <a:r>
              <a:rPr lang="en-US" smtClean="0">
                <a:latin typeface="Corbel" panose="020B0503020204020204" pitchFamily="34" charset="0"/>
              </a:rPr>
              <a:t>What are your media?</a:t>
            </a:r>
          </a:p>
          <a:p>
            <a:pPr marL="514350" indent="-514350">
              <a:buFont typeface="+mj-lt"/>
              <a:buAutoNum type="arabicPeriod"/>
            </a:pPr>
            <a:r>
              <a:rPr lang="en-US" smtClean="0">
                <a:latin typeface="Corbel" panose="020B0503020204020204" pitchFamily="34" charset="0"/>
              </a:rPr>
              <a:t>What is your call to action?</a:t>
            </a:r>
          </a:p>
          <a:p>
            <a:pPr marL="0" indent="0">
              <a:buNone/>
            </a:pPr>
            <a:endParaRPr lang="en-US">
              <a:latin typeface="Corbel" panose="020B0503020204020204" pitchFamily="34" charset="0"/>
            </a:endParaRPr>
          </a:p>
        </p:txBody>
      </p:sp>
      <p:grpSp>
        <p:nvGrpSpPr>
          <p:cNvPr id="4" name="Groep 3"/>
          <p:cNvGrpSpPr/>
          <p:nvPr/>
        </p:nvGrpSpPr>
        <p:grpSpPr>
          <a:xfrm>
            <a:off x="9257166" y="165100"/>
            <a:ext cx="2808515" cy="6600745"/>
            <a:chOff x="9257166" y="165100"/>
            <a:chExt cx="2808515" cy="6600745"/>
          </a:xfrm>
        </p:grpSpPr>
        <p:sp>
          <p:nvSpPr>
            <p:cNvPr id="18" name="Rechthoek 17"/>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a:t>
              </a:r>
              <a:endParaRPr lang="nl-NL" sz="2000"/>
            </a:p>
          </p:txBody>
        </p:sp>
        <p:sp>
          <p:nvSpPr>
            <p:cNvPr id="20" name="Tekstvak 19"/>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a:t>
              </a:r>
              <a:r>
                <a:rPr lang="en-US" sz="2000" smtClean="0">
                  <a:solidFill>
                    <a:prstClr val="black"/>
                  </a:solidFill>
                </a:rPr>
                <a:t> </a:t>
              </a:r>
              <a:endParaRPr lang="nl-NL" sz="2000"/>
            </a:p>
          </p:txBody>
        </p:sp>
        <p:sp>
          <p:nvSpPr>
            <p:cNvPr id="21" name="Tekstvak 20"/>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a:t>
              </a:r>
              <a:r>
                <a:rPr lang="en-US" sz="2000" smtClean="0">
                  <a:solidFill>
                    <a:prstClr val="black"/>
                  </a:solidFill>
                </a:rPr>
                <a:t> </a:t>
              </a:r>
              <a:endParaRPr lang="nl-NL" sz="2000"/>
            </a:p>
          </p:txBody>
        </p:sp>
        <p:sp>
          <p:nvSpPr>
            <p:cNvPr id="22" name="Tekstvak 21"/>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a:t>
              </a:r>
              <a:endParaRPr lang="nl-NL" sz="2000"/>
            </a:p>
          </p:txBody>
        </p:sp>
        <p:sp>
          <p:nvSpPr>
            <p:cNvPr id="23" name="Tekstvak 22"/>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a:t>
              </a:r>
              <a:endParaRPr lang="nl-NL"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a:t>
              </a:r>
              <a:endParaRPr lang="nl-NL" sz="2000"/>
            </a:p>
          </p:txBody>
        </p:sp>
      </p:grpSp>
    </p:spTree>
    <p:extLst>
      <p:ext uri="{BB962C8B-B14F-4D97-AF65-F5344CB8AC3E}">
        <p14:creationId xmlns:p14="http://schemas.microsoft.com/office/powerpoint/2010/main" val="41650442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en-US" sz="4000" smtClean="0">
                <a:latin typeface="Corbel" panose="020B0503020204020204" pitchFamily="34" charset="0"/>
              </a:rPr>
              <a:t>“1 billion photos uploaded </a:t>
            </a:r>
          </a:p>
          <a:p>
            <a:pPr marL="0" indent="0">
              <a:buNone/>
            </a:pPr>
            <a:r>
              <a:rPr lang="en-US" sz="4000" smtClean="0">
                <a:latin typeface="Corbel" panose="020B0503020204020204" pitchFamily="34" charset="0"/>
              </a:rPr>
              <a:t>to facebook daily”</a:t>
            </a:r>
          </a:p>
          <a:p>
            <a:pPr marL="0" indent="0">
              <a:buNone/>
            </a:pPr>
            <a:endParaRPr lang="en-US" sz="4000">
              <a:latin typeface="Corbel" panose="020B0503020204020204" pitchFamily="34" charset="0"/>
            </a:endParaRPr>
          </a:p>
          <a:p>
            <a:pPr marL="0" indent="0">
              <a:buNone/>
            </a:pPr>
            <a:endParaRPr lang="en-US" sz="4000" smtClean="0">
              <a:latin typeface="Corbel" panose="020B0503020204020204" pitchFamily="34" charset="0"/>
            </a:endParaRPr>
          </a:p>
          <a:p>
            <a:pPr marL="0" indent="0">
              <a:buNone/>
            </a:pPr>
            <a:r>
              <a:rPr lang="en-US" sz="3600" smtClean="0">
                <a:solidFill>
                  <a:srgbClr val="002060"/>
                </a:solidFill>
                <a:latin typeface="Corbel" panose="020B0503020204020204" pitchFamily="34" charset="0"/>
              </a:rPr>
              <a:t>Done is better than perfect</a:t>
            </a:r>
          </a:p>
          <a:p>
            <a:pPr marL="0" indent="0">
              <a:buNone/>
            </a:pPr>
            <a:endParaRPr lang="en-US" sz="4000">
              <a:latin typeface="Corbel" panose="020B0503020204020204" pitchFamily="34" charset="0"/>
            </a:endParaRPr>
          </a:p>
          <a:p>
            <a:pPr marL="0" indent="0">
              <a:buNone/>
            </a:pPr>
            <a:endParaRPr lang="nl-NL" sz="400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5639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What works on facebook?</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dirty="0" smtClean="0">
                <a:latin typeface="Corbel" panose="020B0503020204020204" pitchFamily="34" charset="0"/>
              </a:rPr>
              <a:t>Make your posts conversational </a:t>
            </a:r>
          </a:p>
          <a:p>
            <a:pPr marL="0" indent="0" algn="ctr">
              <a:buNone/>
            </a:pPr>
            <a:r>
              <a:rPr lang="en-US" b="1" dirty="0" smtClean="0">
                <a:latin typeface="Corbel" panose="020B0503020204020204" pitchFamily="34" charset="0"/>
              </a:rPr>
              <a:t>Informal, personal, and inviting </a:t>
            </a:r>
            <a:r>
              <a:rPr lang="en-US" b="1" dirty="0" smtClean="0">
                <a:latin typeface="Corbel" panose="020B0503020204020204" pitchFamily="34" charset="0"/>
              </a:rPr>
              <a:t>response</a:t>
            </a:r>
            <a:endParaRPr lang="en-US" b="1" dirty="0" smtClean="0">
              <a:latin typeface="Corbel" panose="020B0503020204020204" pitchFamily="34" charset="0"/>
            </a:endParaRPr>
          </a:p>
          <a:p>
            <a:pPr marL="0" indent="0" algn="ctr">
              <a:buNone/>
            </a:pPr>
            <a:endParaRPr lang="en-US" dirty="0" smtClean="0">
              <a:latin typeface="Corbel" panose="020B0503020204020204" pitchFamily="34" charset="0"/>
            </a:endParaRPr>
          </a:p>
          <a:p>
            <a:pPr marL="0" indent="0" algn="ctr">
              <a:buNone/>
            </a:pPr>
            <a:r>
              <a:rPr lang="en-US" dirty="0">
                <a:latin typeface="Corbel" panose="020B0503020204020204" pitchFamily="34" charset="0"/>
              </a:rPr>
              <a:t>Be authentic</a:t>
            </a:r>
          </a:p>
          <a:p>
            <a:pPr marL="0" indent="0" algn="ctr">
              <a:buNone/>
            </a:pPr>
            <a:r>
              <a:rPr lang="en-US" dirty="0">
                <a:latin typeface="Corbel" panose="020B0503020204020204" pitchFamily="34" charset="0"/>
              </a:rPr>
              <a:t>Be visual</a:t>
            </a:r>
          </a:p>
          <a:p>
            <a:pPr marL="0" indent="0" algn="ctr">
              <a:buNone/>
            </a:pPr>
            <a:r>
              <a:rPr lang="en-US" dirty="0">
                <a:latin typeface="Corbel" panose="020B0503020204020204" pitchFamily="34" charset="0"/>
              </a:rPr>
              <a:t>Be simple</a:t>
            </a:r>
          </a:p>
          <a:p>
            <a:pPr marL="0" indent="0" algn="ctr">
              <a:buNone/>
            </a:pPr>
            <a:r>
              <a:rPr lang="en-US" dirty="0">
                <a:latin typeface="Corbel" panose="020B0503020204020204" pitchFamily="34" charset="0"/>
              </a:rPr>
              <a:t>Be </a:t>
            </a:r>
            <a:r>
              <a:rPr lang="en-US" dirty="0" smtClean="0">
                <a:latin typeface="Corbel" panose="020B0503020204020204" pitchFamily="34" charset="0"/>
              </a:rPr>
              <a:t>timely</a:t>
            </a:r>
            <a:endParaRPr lang="nl-NL" dirty="0">
              <a:latin typeface="Corbel" panose="020B0503020204020204" pitchFamily="34" charset="0"/>
            </a:endParaRP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1842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Organic audience </a:t>
            </a:r>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vs paid </a:t>
            </a:r>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audience</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130"/>
          <a:stretch/>
        </p:blipFill>
        <p:spPr bwMode="auto">
          <a:xfrm>
            <a:off x="0" y="1425406"/>
            <a:ext cx="12192000" cy="600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681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en-US" sz="4000" smtClean="0">
                <a:latin typeface="Corbel" panose="020B0503020204020204" pitchFamily="34" charset="0"/>
              </a:rPr>
              <a:t>40% are ‘listeners’</a:t>
            </a:r>
          </a:p>
          <a:p>
            <a:pPr marL="0" indent="0">
              <a:buNone/>
            </a:pPr>
            <a:endParaRPr lang="en-US" sz="4000">
              <a:latin typeface="Corbel" panose="020B0503020204020204" pitchFamily="34" charset="0"/>
            </a:endParaRPr>
          </a:p>
          <a:p>
            <a:pPr marL="0" indent="0">
              <a:buNone/>
            </a:pPr>
            <a:endParaRPr lang="en-US" sz="4000" smtClean="0">
              <a:latin typeface="Corbel" panose="020B0503020204020204" pitchFamily="34" charset="0"/>
            </a:endParaRPr>
          </a:p>
          <a:p>
            <a:pPr marL="0" indent="0">
              <a:buNone/>
            </a:pPr>
            <a:endParaRPr lang="en-US" sz="4000">
              <a:latin typeface="Corbel" panose="020B0503020204020204" pitchFamily="34" charset="0"/>
            </a:endParaRPr>
          </a:p>
          <a:p>
            <a:pPr marL="0" indent="0">
              <a:buNone/>
            </a:pPr>
            <a:r>
              <a:rPr lang="en-US" b="1" smtClean="0">
                <a:solidFill>
                  <a:srgbClr val="002060"/>
                </a:solidFill>
                <a:latin typeface="Corbel" panose="020B0503020204020204" pitchFamily="34" charset="0"/>
              </a:rPr>
              <a:t>Credibility comes over time. Be honest and constistent</a:t>
            </a:r>
            <a:endParaRPr lang="nl-NL" b="1">
              <a:solidFill>
                <a:srgbClr val="002060"/>
              </a:solidFill>
              <a:latin typeface="Corbel" panose="020B0503020204020204" pitchFamily="34" charset="0"/>
            </a:endParaRPr>
          </a:p>
        </p:txBody>
      </p:sp>
      <p:pic>
        <p:nvPicPr>
          <p:cNvPr id="4"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8386" y="362333"/>
            <a:ext cx="1880515" cy="187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668164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365125"/>
            <a:ext cx="10515600" cy="1325563"/>
          </a:xfrm>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What works on Twitter?</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260" y="184209"/>
            <a:ext cx="3781993" cy="5092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3" name="Tijdelijke aanduiding voor inhoud 2"/>
          <p:cNvSpPr>
            <a:spLocks noGrp="1"/>
          </p:cNvSpPr>
          <p:nvPr>
            <p:ph idx="1"/>
          </p:nvPr>
        </p:nvSpPr>
        <p:spPr>
          <a:xfrm>
            <a:off x="838200" y="2248713"/>
            <a:ext cx="10515600" cy="4351338"/>
          </a:xfrm>
        </p:spPr>
        <p:txBody>
          <a:bodyPr/>
          <a:lstStyle/>
          <a:p>
            <a:r>
              <a:rPr lang="en-US" smtClean="0">
                <a:latin typeface="Corbel" panose="020B0503020204020204" pitchFamily="34" charset="0"/>
              </a:rPr>
              <a:t>Factual content. Personal Language</a:t>
            </a:r>
          </a:p>
          <a:p>
            <a:r>
              <a:rPr lang="en-US" smtClean="0">
                <a:latin typeface="Corbel" panose="020B0503020204020204" pitchFamily="34" charset="0"/>
              </a:rPr>
              <a:t>Think about what interests your audience</a:t>
            </a:r>
          </a:p>
          <a:p>
            <a:r>
              <a:rPr lang="en-US" smtClean="0">
                <a:latin typeface="Corbel" panose="020B0503020204020204" pitchFamily="34" charset="0"/>
              </a:rPr>
              <a:t>Everyday content</a:t>
            </a:r>
          </a:p>
          <a:p>
            <a:r>
              <a:rPr lang="en-US" smtClean="0">
                <a:latin typeface="Corbel" panose="020B0503020204020204" pitchFamily="34" charset="0"/>
              </a:rPr>
              <a:t>Tip: offer Q &amp; A sessions</a:t>
            </a:r>
          </a:p>
          <a:p>
            <a:r>
              <a:rPr lang="en-US" smtClean="0">
                <a:latin typeface="Corbel" panose="020B0503020204020204" pitchFamily="34" charset="0"/>
              </a:rPr>
              <a:t>Don’t wait, be in the moment</a:t>
            </a:r>
          </a:p>
          <a:p>
            <a:pPr marL="0" indent="0">
              <a:buNone/>
            </a:pPr>
            <a:endParaRPr lang="en-US" smtClean="0">
              <a:latin typeface="Corbel" panose="020B0503020204020204" pitchFamily="34" charset="0"/>
            </a:endParaRPr>
          </a:p>
          <a:p>
            <a:pPr marL="0" indent="0">
              <a:buNone/>
            </a:pPr>
            <a:r>
              <a:rPr lang="en-US" smtClean="0">
                <a:solidFill>
                  <a:srgbClr val="002060"/>
                </a:solidFill>
                <a:latin typeface="Corbel" panose="020B0503020204020204" pitchFamily="34" charset="0"/>
              </a:rPr>
              <a:t>It is both about your target audience as well as your target moments</a:t>
            </a:r>
          </a:p>
          <a:p>
            <a:endParaRPr lang="en-US" smtClean="0">
              <a:latin typeface="Corbel" panose="020B0503020204020204" pitchFamily="34" charset="0"/>
            </a:endParaRPr>
          </a:p>
          <a:p>
            <a:pPr marL="0" indent="0">
              <a:buNone/>
            </a:pPr>
            <a:endParaRPr lang="nl-NL">
              <a:latin typeface="Corbel" panose="020B0503020204020204" pitchFamily="34" charset="0"/>
            </a:endParaRPr>
          </a:p>
        </p:txBody>
      </p:sp>
    </p:spTree>
    <p:extLst>
      <p:ext uri="{BB962C8B-B14F-4D97-AF65-F5344CB8AC3E}">
        <p14:creationId xmlns:p14="http://schemas.microsoft.com/office/powerpoint/2010/main" val="20043145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Tea break</a:t>
            </a:r>
            <a:endParaRPr lang="nl-NL"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smtClean="0">
                <a:latin typeface="Corbel" panose="020B0503020204020204" pitchFamily="34" charset="0"/>
              </a:rPr>
              <a:t>15.30 – 15.45</a:t>
            </a:r>
            <a:endParaRPr lang="nl-NL"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413689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Are you on the right track</a:t>
            </a:r>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837" y="1413985"/>
            <a:ext cx="8039103" cy="4829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Afbeelding 13"/>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329164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Hate speech: what to do?</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96" y="2374910"/>
            <a:ext cx="1188826" cy="118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1723" y="2454047"/>
            <a:ext cx="1459919" cy="1027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facebookbrand.com/wp-content/themes/fb-branding/prj-fb-branding/assets/images/fb-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5976" y="2374910"/>
            <a:ext cx="1186206" cy="1186206"/>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6"/>
          <p:cNvSpPr>
            <a:spLocks noGrp="1"/>
          </p:cNvSpPr>
          <p:nvPr>
            <p:ph idx="1"/>
          </p:nvPr>
        </p:nvSpPr>
        <p:spPr/>
        <p:txBody>
          <a:bodyPr/>
          <a:lstStyle/>
          <a:p>
            <a:r>
              <a:rPr lang="en-US" smtClean="0">
                <a:latin typeface="Corbel" panose="020B0503020204020204" pitchFamily="34" charset="0"/>
              </a:rPr>
              <a:t>Respond</a:t>
            </a:r>
          </a:p>
          <a:p>
            <a:r>
              <a:rPr lang="en-US" smtClean="0">
                <a:latin typeface="Corbel" panose="020B0503020204020204" pitchFamily="34" charset="0"/>
              </a:rPr>
              <a:t>Report</a:t>
            </a:r>
          </a:p>
          <a:p>
            <a:r>
              <a:rPr lang="en-US" smtClean="0">
                <a:latin typeface="Corbel" panose="020B0503020204020204" pitchFamily="34" charset="0"/>
              </a:rPr>
              <a:t>Ignore</a:t>
            </a:r>
          </a:p>
          <a:p>
            <a:r>
              <a:rPr lang="en-US" smtClean="0">
                <a:latin typeface="Corbel" panose="020B0503020204020204" pitchFamily="34" charset="0"/>
              </a:rPr>
              <a:t>Hide</a:t>
            </a:r>
          </a:p>
          <a:p>
            <a:r>
              <a:rPr lang="en-US" smtClean="0">
                <a:latin typeface="Corbel" panose="020B0503020204020204" pitchFamily="34" charset="0"/>
              </a:rPr>
              <a:t>Block, delete</a:t>
            </a:r>
            <a:endParaRPr lang="nl-NL">
              <a:latin typeface="Corbel" panose="020B0503020204020204" pitchFamily="34" charset="0"/>
            </a:endParaRPr>
          </a:p>
        </p:txBody>
      </p:sp>
      <p:pic>
        <p:nvPicPr>
          <p:cNvPr id="8" name="Afbeelding 7"/>
          <p:cNvPicPr/>
          <p:nvPr/>
        </p:nvPicPr>
        <p:blipFill>
          <a:blip r:embed="rId6">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593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1702629"/>
            <a:ext cx="6299579" cy="1325563"/>
          </a:xfrm>
        </p:spPr>
        <p:txBody>
          <a:bodyPr>
            <a:normAutofit/>
          </a:bodyPr>
          <a:lstStyle/>
          <a:p>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Counter Speech Information Pack</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838200" y="3163129"/>
            <a:ext cx="6136758" cy="2623522"/>
          </a:xfrm>
        </p:spPr>
        <p:txBody>
          <a:bodyPr>
            <a:normAutofit/>
          </a:bodyPr>
          <a:lstStyle/>
          <a:p>
            <a:pPr marL="0" indent="0">
              <a:buNone/>
            </a:pPr>
            <a:r>
              <a:rPr lang="en-US" smtClean="0">
                <a:latin typeface="Corbel" panose="020B0503020204020204" pitchFamily="34" charset="0"/>
              </a:rPr>
              <a:t>Online Civil Courage Initiative OCCI </a:t>
            </a:r>
          </a:p>
          <a:p>
            <a:pPr marL="0" indent="0">
              <a:buNone/>
            </a:pPr>
            <a:r>
              <a:rPr lang="en-US" smtClean="0">
                <a:latin typeface="Corbel" panose="020B0503020204020204" pitchFamily="34" charset="0"/>
              </a:rPr>
              <a:t>EN, GE, FR</a:t>
            </a:r>
            <a:endParaRPr lang="en-US" sz="1400" u="sng" smtClean="0">
              <a:latin typeface="Corbel" panose="020B0503020204020204" pitchFamily="34" charset="0"/>
            </a:endParaRPr>
          </a:p>
        </p:txBody>
      </p:sp>
      <p:pic>
        <p:nvPicPr>
          <p:cNvPr id="1026" name="Picture 2" descr="http://www.netz-gegen-nazis.de/files/titelbild-infopaket-isd-g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981" y="341194"/>
            <a:ext cx="4256016" cy="6022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921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bs.twimg.com/media/ClJ81HtWQAAafl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945" y="791570"/>
            <a:ext cx="6925154" cy="4899547"/>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4"/>
          <p:cNvSpPr>
            <a:spLocks noGrp="1"/>
          </p:cNvSpPr>
          <p:nvPr>
            <p:ph idx="1"/>
          </p:nvPr>
        </p:nvSpPr>
        <p:spPr>
          <a:xfrm>
            <a:off x="551591" y="911209"/>
            <a:ext cx="4328751" cy="4498992"/>
          </a:xfrm>
          <a:solidFill>
            <a:schemeClr val="bg1"/>
          </a:solidFill>
        </p:spPr>
        <p:txBody>
          <a:bodyPr>
            <a:noAutofit/>
          </a:bodyPr>
          <a:lstStyle/>
          <a:p>
            <a:pPr marL="0" indent="0">
              <a:buNone/>
            </a:pPr>
            <a:r>
              <a:rPr lang="en-US" smtClean="0">
                <a:latin typeface="Corbel" panose="020B0503020204020204" pitchFamily="34" charset="0"/>
              </a:rPr>
              <a:t/>
            </a:r>
            <a:br>
              <a:rPr lang="en-US" smtClean="0">
                <a:latin typeface="Corbel" panose="020B0503020204020204" pitchFamily="34" charset="0"/>
              </a:rPr>
            </a:br>
            <a:r>
              <a:rPr lang="en-US" b="1" smtClean="0">
                <a:solidFill>
                  <a:srgbClr val="002060"/>
                </a:solidFill>
                <a:latin typeface="Corbel" panose="020B0503020204020204" pitchFamily="34" charset="0"/>
              </a:rPr>
              <a:t>Contents</a:t>
            </a:r>
          </a:p>
          <a:p>
            <a:pPr>
              <a:buFont typeface="Wingdings" panose="05000000000000000000" pitchFamily="2" charset="2"/>
              <a:buChar char="§"/>
            </a:pPr>
            <a:r>
              <a:rPr lang="en-US" smtClean="0">
                <a:latin typeface="Corbel" panose="020B0503020204020204" pitchFamily="34" charset="0"/>
              </a:rPr>
              <a:t>Planning </a:t>
            </a:r>
            <a:r>
              <a:rPr lang="en-US">
                <a:latin typeface="Corbel" panose="020B0503020204020204" pitchFamily="34" charset="0"/>
              </a:rPr>
              <a:t>a Campaign</a:t>
            </a:r>
            <a:endParaRPr lang="nl-NL">
              <a:latin typeface="Corbel" panose="020B0503020204020204" pitchFamily="34" charset="0"/>
            </a:endParaRPr>
          </a:p>
          <a:p>
            <a:pPr>
              <a:buFont typeface="Wingdings" panose="05000000000000000000" pitchFamily="2" charset="2"/>
              <a:buChar char="§"/>
            </a:pPr>
            <a:r>
              <a:rPr lang="en-US">
                <a:latin typeface="Corbel" panose="020B0503020204020204" pitchFamily="34" charset="0"/>
              </a:rPr>
              <a:t>Creating Content</a:t>
            </a:r>
            <a:endParaRPr lang="nl-NL">
              <a:latin typeface="Corbel" panose="020B0503020204020204" pitchFamily="34" charset="0"/>
            </a:endParaRPr>
          </a:p>
          <a:p>
            <a:pPr>
              <a:buFont typeface="Wingdings" panose="05000000000000000000" pitchFamily="2" charset="2"/>
              <a:buChar char="§"/>
            </a:pPr>
            <a:r>
              <a:rPr lang="en-US">
                <a:latin typeface="Corbel" panose="020B0503020204020204" pitchFamily="34" charset="0"/>
              </a:rPr>
              <a:t>Running a Campaign </a:t>
            </a:r>
            <a:endParaRPr lang="nl-NL">
              <a:latin typeface="Corbel" panose="020B0503020204020204" pitchFamily="34" charset="0"/>
            </a:endParaRPr>
          </a:p>
          <a:p>
            <a:pPr>
              <a:buFont typeface="Wingdings" panose="05000000000000000000" pitchFamily="2" charset="2"/>
              <a:buChar char="§"/>
            </a:pPr>
            <a:r>
              <a:rPr lang="en-US">
                <a:latin typeface="Corbel" panose="020B0503020204020204" pitchFamily="34" charset="0"/>
              </a:rPr>
              <a:t>Online Advertising</a:t>
            </a:r>
            <a:endParaRPr lang="nl-NL">
              <a:latin typeface="Corbel" panose="020B0503020204020204" pitchFamily="34" charset="0"/>
            </a:endParaRPr>
          </a:p>
          <a:p>
            <a:pPr>
              <a:buFont typeface="Wingdings" panose="05000000000000000000" pitchFamily="2" charset="2"/>
              <a:buChar char="§"/>
            </a:pPr>
            <a:r>
              <a:rPr lang="en-US">
                <a:latin typeface="Corbel" panose="020B0503020204020204" pitchFamily="34" charset="0"/>
              </a:rPr>
              <a:t>Engaging Audiences</a:t>
            </a:r>
            <a:endParaRPr lang="nl-NL">
              <a:latin typeface="Corbel" panose="020B0503020204020204" pitchFamily="34" charset="0"/>
            </a:endParaRPr>
          </a:p>
          <a:p>
            <a:pPr>
              <a:buFont typeface="Wingdings" panose="05000000000000000000" pitchFamily="2" charset="2"/>
              <a:buChar char="§"/>
            </a:pPr>
            <a:r>
              <a:rPr lang="en-US">
                <a:latin typeface="Corbel" panose="020B0503020204020204" pitchFamily="34" charset="0"/>
              </a:rPr>
              <a:t>Evaluating Campaigns</a:t>
            </a:r>
            <a:endParaRPr lang="nl-NL">
              <a:latin typeface="Corbel" panose="020B0503020204020204" pitchFamily="34" charset="0"/>
            </a:endParaRPr>
          </a:p>
          <a:p>
            <a:pPr>
              <a:buFont typeface="Wingdings" panose="05000000000000000000" pitchFamily="2" charset="2"/>
              <a:buChar char="§"/>
            </a:pPr>
            <a:r>
              <a:rPr lang="en-US">
                <a:latin typeface="Corbel" panose="020B0503020204020204" pitchFamily="34" charset="0"/>
              </a:rPr>
              <a:t>Toolbox &amp; </a:t>
            </a:r>
            <a:r>
              <a:rPr lang="en-US" smtClean="0">
                <a:latin typeface="Corbel" panose="020B0503020204020204" pitchFamily="34" charset="0"/>
              </a:rPr>
              <a:t>Resources</a:t>
            </a:r>
          </a:p>
          <a:p>
            <a:pPr marL="0" indent="0">
              <a:buNone/>
            </a:pPr>
            <a:endParaRPr lang="en-US" smtClean="0">
              <a:latin typeface="Corbel" panose="020B0503020204020204" pitchFamily="34" charset="0"/>
            </a:endParaRPr>
          </a:p>
          <a:p>
            <a:pPr marL="0" indent="0">
              <a:buNone/>
            </a:pPr>
            <a:endParaRPr lang="en-US" smtClean="0">
              <a:latin typeface="Corbel" panose="020B0503020204020204" pitchFamily="34" charset="0"/>
            </a:endParaRPr>
          </a:p>
          <a:p>
            <a:pPr marL="0" indent="0">
              <a:buNone/>
            </a:pPr>
            <a:endParaRPr lang="en-US">
              <a:latin typeface="Corbel" panose="020B0503020204020204" pitchFamily="34" charset="0"/>
            </a:endParaRPr>
          </a:p>
          <a:p>
            <a:pPr marL="0" indent="0">
              <a:buNone/>
            </a:pPr>
            <a:endParaRPr lang="en-US" smtClean="0">
              <a:latin typeface="Corbel" panose="020B0503020204020204" pitchFamily="34" charset="0"/>
            </a:endParaRPr>
          </a:p>
          <a:p>
            <a:pPr marL="0" indent="0">
              <a:buNone/>
            </a:pPr>
            <a:endParaRPr lang="en-US">
              <a:latin typeface="Corbel" panose="020B0503020204020204" pitchFamily="34" charset="0"/>
            </a:endParaRPr>
          </a:p>
          <a:p>
            <a:pPr marL="0" indent="0">
              <a:buNone/>
            </a:pPr>
            <a:endParaRPr lang="en-US" smtClean="0">
              <a:latin typeface="Corbel" panose="020B0503020204020204" pitchFamily="34" charset="0"/>
            </a:endParaRPr>
          </a:p>
          <a:p>
            <a:pPr marL="0" indent="0">
              <a:buNone/>
            </a:pPr>
            <a:endParaRPr lang="en-US">
              <a:latin typeface="Corbel" panose="020B0503020204020204" pitchFamily="34" charset="0"/>
            </a:endParaRPr>
          </a:p>
          <a:p>
            <a:pPr marL="0" indent="0">
              <a:buNone/>
            </a:pPr>
            <a:endParaRPr lang="en-US" smtClean="0">
              <a:latin typeface="Corbel" panose="020B0503020204020204" pitchFamily="34" charset="0"/>
            </a:endParaRPr>
          </a:p>
          <a:p>
            <a:pPr marL="0" indent="0">
              <a:buNone/>
            </a:pPr>
            <a:endParaRPr lang="en-US">
              <a:latin typeface="Corbel" panose="020B0503020204020204" pitchFamily="34" charset="0"/>
            </a:endParaRPr>
          </a:p>
        </p:txBody>
      </p:sp>
      <p:sp>
        <p:nvSpPr>
          <p:cNvPr id="6" name="Tekstvak 5"/>
          <p:cNvSpPr txBox="1"/>
          <p:nvPr/>
        </p:nvSpPr>
        <p:spPr>
          <a:xfrm>
            <a:off x="563525" y="6159424"/>
            <a:ext cx="8633637" cy="523220"/>
          </a:xfrm>
          <a:prstGeom prst="rect">
            <a:avLst/>
          </a:prstGeom>
          <a:noFill/>
        </p:spPr>
        <p:txBody>
          <a:bodyPr wrap="square" rtlCol="0">
            <a:spAutoFit/>
          </a:bodyPr>
          <a:lstStyle/>
          <a:p>
            <a:r>
              <a:rPr lang="en-US" sz="1400"/>
              <a:t>Institute of Strategic Dialogue ISD, 2016 </a:t>
            </a:r>
            <a:endParaRPr lang="en-US" sz="1400" smtClean="0"/>
          </a:p>
          <a:p>
            <a:r>
              <a:rPr lang="en-US" sz="1400" smtClean="0"/>
              <a:t>http</a:t>
            </a:r>
            <a:r>
              <a:rPr lang="en-US" sz="1400"/>
              <a:t>://www.strategicdialogue.org/wp-content/uploads/2016/06/Counter-narrative-Handbook_1.pdf</a:t>
            </a:r>
          </a:p>
        </p:txBody>
      </p:sp>
    </p:spTree>
    <p:extLst>
      <p:ext uri="{BB962C8B-B14F-4D97-AF65-F5344CB8AC3E}">
        <p14:creationId xmlns:p14="http://schemas.microsoft.com/office/powerpoint/2010/main" val="1307304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90" y="312254"/>
            <a:ext cx="9056842" cy="6187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55184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912" y="8600"/>
            <a:ext cx="9895127" cy="690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9996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Exercise</a:t>
            </a:r>
            <a:endParaRPr lang="nl-NL"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Autofit/>
          </a:bodyPr>
          <a:lstStyle/>
          <a:p>
            <a:pPr marL="0" indent="0" algn="ctr">
              <a:buNone/>
            </a:pPr>
            <a:r>
              <a:rPr lang="en-US" dirty="0" smtClean="0">
                <a:latin typeface="Corbel" panose="020B0503020204020204" pitchFamily="34" charset="0"/>
              </a:rPr>
              <a:t>In small groups ( 3 – 4 persons)</a:t>
            </a:r>
          </a:p>
          <a:p>
            <a:pPr marL="0" indent="0" algn="ctr">
              <a:buNone/>
            </a:pPr>
            <a:r>
              <a:rPr lang="en-US" b="1" dirty="0" smtClean="0">
                <a:latin typeface="Corbel" panose="020B0503020204020204" pitchFamily="34" charset="0"/>
              </a:rPr>
              <a:t>Search for 1 or more of the presented tools, tutorials, manuals</a:t>
            </a:r>
          </a:p>
          <a:p>
            <a:pPr marL="0" indent="0" algn="ctr">
              <a:buNone/>
            </a:pPr>
            <a:r>
              <a:rPr lang="en-US" b="1" dirty="0" smtClean="0">
                <a:latin typeface="Corbel" panose="020B0503020204020204" pitchFamily="34" charset="0"/>
              </a:rPr>
              <a:t>Browse </a:t>
            </a:r>
            <a:r>
              <a:rPr lang="en-US" b="1" dirty="0" smtClean="0">
                <a:latin typeface="Corbel" panose="020B0503020204020204" pitchFamily="34" charset="0"/>
              </a:rPr>
              <a:t>the </a:t>
            </a:r>
            <a:r>
              <a:rPr lang="en-US" b="1" dirty="0" smtClean="0">
                <a:latin typeface="Corbel" panose="020B0503020204020204" pitchFamily="34" charset="0"/>
              </a:rPr>
              <a:t>material</a:t>
            </a:r>
          </a:p>
          <a:p>
            <a:pPr marL="0" indent="0" algn="ctr">
              <a:buNone/>
            </a:pPr>
            <a:r>
              <a:rPr lang="en-US" b="1" dirty="0" smtClean="0">
                <a:latin typeface="Corbel" panose="020B0503020204020204" pitchFamily="34" charset="0"/>
              </a:rPr>
              <a:t>Discuss its applicability for your campaign</a:t>
            </a:r>
          </a:p>
          <a:p>
            <a:pPr marL="0" indent="0" algn="ctr">
              <a:buNone/>
            </a:pPr>
            <a:r>
              <a:rPr lang="en-US" b="1" dirty="0" smtClean="0">
                <a:latin typeface="Corbel" panose="020B0503020204020204" pitchFamily="34" charset="0"/>
              </a:rPr>
              <a:t>If time remains, we will discuss findings in the plenary</a:t>
            </a:r>
          </a:p>
          <a:p>
            <a:pPr marL="0" indent="0" algn="ctr">
              <a:buNone/>
            </a:pPr>
            <a:r>
              <a:rPr lang="en-US" dirty="0" smtClean="0">
                <a:latin typeface="Corbel" panose="020B0503020204020204" pitchFamily="34" charset="0"/>
              </a:rPr>
              <a:t>15 mins</a:t>
            </a:r>
            <a:endParaRPr lang="nl-NL"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51362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Tools, tutorials and manuals</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62986"/>
            <a:ext cx="10515600" cy="5034346"/>
          </a:xfrm>
        </p:spPr>
        <p:txBody>
          <a:bodyPr>
            <a:normAutofit fontScale="92500" lnSpcReduction="20000"/>
          </a:bodyPr>
          <a:lstStyle/>
          <a:p>
            <a:pPr marL="0" indent="0">
              <a:buNone/>
            </a:pPr>
            <a:r>
              <a:rPr lang="en-US" sz="1600" b="1">
                <a:latin typeface="Corbel" panose="020B0503020204020204" pitchFamily="34" charset="0"/>
              </a:rPr>
              <a:t>Counter speech information </a:t>
            </a:r>
            <a:r>
              <a:rPr lang="en-US" sz="1600" b="1" smtClean="0">
                <a:latin typeface="Corbel" panose="020B0503020204020204" pitchFamily="34" charset="0"/>
              </a:rPr>
              <a:t>pack</a:t>
            </a:r>
          </a:p>
          <a:p>
            <a:pPr marL="0" indent="0">
              <a:buNone/>
            </a:pPr>
            <a:r>
              <a:rPr lang="en-US" sz="1600" smtClean="0">
                <a:latin typeface="Corbel" panose="020B0503020204020204" pitchFamily="34" charset="0"/>
                <a:hlinkClick r:id="rId3"/>
              </a:rPr>
              <a:t>http</a:t>
            </a:r>
            <a:r>
              <a:rPr lang="en-US" sz="1600">
                <a:latin typeface="Corbel" panose="020B0503020204020204" pitchFamily="34" charset="0"/>
                <a:hlinkClick r:id="rId3"/>
              </a:rPr>
              <a:t>://www.strategicdialogue.org/wp-content/uploads/2016/06/OCCI-Counterspeech-Information-Pack-English.pdf</a:t>
            </a:r>
            <a:endParaRPr lang="nl-NL" sz="1600">
              <a:latin typeface="Corbel" panose="020B0503020204020204" pitchFamily="34" charset="0"/>
            </a:endParaRPr>
          </a:p>
          <a:p>
            <a:pPr marL="0" indent="0">
              <a:buNone/>
            </a:pPr>
            <a:r>
              <a:rPr lang="en-US" sz="1600" b="1">
                <a:latin typeface="Corbel" panose="020B0503020204020204" pitchFamily="34" charset="0"/>
              </a:rPr>
              <a:t>Counter narrative handbook</a:t>
            </a:r>
          </a:p>
          <a:p>
            <a:pPr marL="0" indent="0">
              <a:buNone/>
            </a:pPr>
            <a:r>
              <a:rPr lang="en-US" sz="1600" smtClean="0">
                <a:latin typeface="Corbel" panose="020B0503020204020204" pitchFamily="34" charset="0"/>
                <a:hlinkClick r:id="rId4"/>
              </a:rPr>
              <a:t>http</a:t>
            </a:r>
            <a:r>
              <a:rPr lang="en-US" sz="1600">
                <a:latin typeface="Corbel" panose="020B0503020204020204" pitchFamily="34" charset="0"/>
                <a:hlinkClick r:id="rId4"/>
              </a:rPr>
              <a:t>://www.strategicdialogue.org/wp-content/uploads/2016/06/Counter-narrative-Handbook_1.pdf</a:t>
            </a:r>
            <a:endParaRPr lang="nl-NL" sz="1600">
              <a:latin typeface="Corbel" panose="020B0503020204020204" pitchFamily="34" charset="0"/>
            </a:endParaRPr>
          </a:p>
          <a:p>
            <a:pPr marL="0" indent="0">
              <a:buNone/>
            </a:pPr>
            <a:r>
              <a:rPr lang="en-US" sz="1600" smtClean="0">
                <a:latin typeface="Corbel" panose="020B0503020204020204" pitchFamily="34" charset="0"/>
                <a:hlinkClick r:id="rId5"/>
              </a:rPr>
              <a:t>www.counternarratives.org</a:t>
            </a:r>
            <a:endParaRPr lang="en-US" sz="1600" smtClean="0">
              <a:latin typeface="Corbel" panose="020B0503020204020204" pitchFamily="34" charset="0"/>
            </a:endParaRPr>
          </a:p>
          <a:p>
            <a:pPr marL="0" indent="0">
              <a:buNone/>
            </a:pPr>
            <a:r>
              <a:rPr lang="en-US" sz="1600" u="sng">
                <a:hlinkClick r:id="rId3"/>
              </a:rPr>
              <a:t>http://</a:t>
            </a:r>
            <a:r>
              <a:rPr lang="en-US" sz="1600" u="sng" smtClean="0">
                <a:hlinkClick r:id="rId3"/>
              </a:rPr>
              <a:t>www.strategicdialogue.org/wp-content/uploads/2016/06/OCCI-Counterspeech-Information-Pack-English.pdf</a:t>
            </a:r>
            <a:r>
              <a:rPr lang="en-US" sz="1600" u="sng"/>
              <a:t> </a:t>
            </a:r>
            <a:r>
              <a:rPr lang="en-US" sz="1600" b="1" smtClean="0">
                <a:latin typeface="Corbel" panose="020B0503020204020204" pitchFamily="34" charset="0"/>
              </a:rPr>
              <a:t>(10 pager) </a:t>
            </a:r>
          </a:p>
          <a:p>
            <a:pPr marL="0" indent="0">
              <a:buNone/>
            </a:pPr>
            <a:r>
              <a:rPr lang="en-US" sz="1600" b="1" smtClean="0">
                <a:latin typeface="Corbel" panose="020B0503020204020204" pitchFamily="34" charset="0"/>
              </a:rPr>
              <a:t>Campaigning </a:t>
            </a:r>
            <a:r>
              <a:rPr lang="en-US" sz="1600" b="1">
                <a:latin typeface="Corbel" panose="020B0503020204020204" pitchFamily="34" charset="0"/>
              </a:rPr>
              <a:t>on Twitter Handbook</a:t>
            </a:r>
          </a:p>
          <a:p>
            <a:pPr marL="0" indent="0">
              <a:buNone/>
            </a:pPr>
            <a:r>
              <a:rPr lang="en-US" sz="1600" smtClean="0">
                <a:latin typeface="Corbel" panose="020B0503020204020204" pitchFamily="34" charset="0"/>
                <a:hlinkClick r:id="rId6"/>
              </a:rPr>
              <a:t>http</a:t>
            </a:r>
            <a:r>
              <a:rPr lang="en-US" sz="1600">
                <a:latin typeface="Corbel" panose="020B0503020204020204" pitchFamily="34" charset="0"/>
                <a:hlinkClick r:id="rId6"/>
              </a:rPr>
              <a:t>://esmeefairbairn.org.uk/</a:t>
            </a:r>
            <a:endParaRPr lang="nl-NL" sz="1600">
              <a:latin typeface="Corbel" panose="020B0503020204020204" pitchFamily="34" charset="0"/>
            </a:endParaRPr>
          </a:p>
          <a:p>
            <a:pPr marL="0" indent="0">
              <a:buNone/>
            </a:pPr>
            <a:r>
              <a:rPr lang="en-US" sz="1600" b="1">
                <a:latin typeface="Corbel" panose="020B0503020204020204" pitchFamily="34" charset="0"/>
              </a:rPr>
              <a:t>Facebook </a:t>
            </a:r>
            <a:r>
              <a:rPr lang="en-US" sz="1600" b="1" smtClean="0">
                <a:latin typeface="Corbel" panose="020B0503020204020204" pitchFamily="34" charset="0"/>
              </a:rPr>
              <a:t>SMB</a:t>
            </a:r>
            <a:endParaRPr lang="nl-NL" sz="1600">
              <a:latin typeface="Corbel" panose="020B0503020204020204" pitchFamily="34" charset="0"/>
            </a:endParaRPr>
          </a:p>
          <a:p>
            <a:pPr marL="0" indent="0">
              <a:buNone/>
            </a:pPr>
            <a:r>
              <a:rPr lang="nl-NL" sz="1600" smtClean="0">
                <a:latin typeface="Corbel" panose="020B0503020204020204" pitchFamily="34" charset="0"/>
              </a:rPr>
              <a:t> </a:t>
            </a:r>
            <a:r>
              <a:rPr lang="en-US" sz="1600" smtClean="0">
                <a:latin typeface="Corbel" panose="020B0503020204020204" pitchFamily="34" charset="0"/>
                <a:hlinkClick r:id="rId7"/>
              </a:rPr>
              <a:t>https</a:t>
            </a:r>
            <a:r>
              <a:rPr lang="en-US" sz="1600">
                <a:latin typeface="Corbel" panose="020B0503020204020204" pitchFamily="34" charset="0"/>
                <a:hlinkClick r:id="rId7"/>
              </a:rPr>
              <a:t>://www.facebook.com/blueprint?attachment_canonical_url=https%3A%2F%2Fwww.facebook.com%2Fblueprint</a:t>
            </a:r>
            <a:endParaRPr lang="nl-NL" sz="1600">
              <a:latin typeface="Corbel" panose="020B0503020204020204" pitchFamily="34" charset="0"/>
            </a:endParaRPr>
          </a:p>
          <a:p>
            <a:pPr marL="0" indent="0">
              <a:buNone/>
            </a:pPr>
            <a:r>
              <a:rPr lang="en-US" sz="1600" b="1">
                <a:latin typeface="Corbel" panose="020B0503020204020204" pitchFamily="34" charset="0"/>
              </a:rPr>
              <a:t>Facebook Ads for </a:t>
            </a:r>
            <a:r>
              <a:rPr lang="en-US" sz="1600" b="1" smtClean="0">
                <a:latin typeface="Corbel" panose="020B0503020204020204" pitchFamily="34" charset="0"/>
              </a:rPr>
              <a:t>non-profits</a:t>
            </a:r>
            <a:endParaRPr lang="nl-NL" sz="1600" b="1">
              <a:latin typeface="Corbel" panose="020B0503020204020204" pitchFamily="34" charset="0"/>
            </a:endParaRPr>
          </a:p>
          <a:p>
            <a:pPr marL="0" indent="0">
              <a:buNone/>
            </a:pPr>
            <a:r>
              <a:rPr lang="en-US" sz="1600" smtClean="0">
                <a:latin typeface="Corbel" panose="020B0503020204020204" pitchFamily="34" charset="0"/>
                <a:hlinkClick r:id="rId8"/>
              </a:rPr>
              <a:t>https</a:t>
            </a:r>
            <a:r>
              <a:rPr lang="en-US" sz="1600">
                <a:latin typeface="Corbel" panose="020B0503020204020204" pitchFamily="34" charset="0"/>
                <a:hlinkClick r:id="rId8"/>
              </a:rPr>
              <a:t>://nonprofits.fb.com/topic/ads/</a:t>
            </a:r>
            <a:endParaRPr lang="nl-NL" sz="1600">
              <a:latin typeface="Corbel" panose="020B0503020204020204" pitchFamily="34" charset="0"/>
            </a:endParaRPr>
          </a:p>
          <a:p>
            <a:pPr marL="0" indent="0">
              <a:buNone/>
            </a:pPr>
            <a:r>
              <a:rPr lang="en-US" sz="1600" b="1">
                <a:latin typeface="Corbel" panose="020B0503020204020204" pitchFamily="34" charset="0"/>
              </a:rPr>
              <a:t>Youtube non-profit </a:t>
            </a:r>
            <a:r>
              <a:rPr lang="en-US" sz="1600" b="1" smtClean="0">
                <a:latin typeface="Corbel" panose="020B0503020204020204" pitchFamily="34" charset="0"/>
              </a:rPr>
              <a:t>programme</a:t>
            </a:r>
            <a:endParaRPr lang="nl-NL" sz="1600" b="1">
              <a:latin typeface="Corbel" panose="020B0503020204020204" pitchFamily="34" charset="0"/>
            </a:endParaRPr>
          </a:p>
          <a:p>
            <a:pPr marL="0" indent="0">
              <a:buNone/>
            </a:pPr>
            <a:r>
              <a:rPr lang="en-US" sz="1600" smtClean="0">
                <a:latin typeface="Corbel" panose="020B0503020204020204" pitchFamily="34" charset="0"/>
                <a:hlinkClick r:id="rId9"/>
              </a:rPr>
              <a:t>https</a:t>
            </a:r>
            <a:r>
              <a:rPr lang="en-US" sz="1600">
                <a:latin typeface="Corbel" panose="020B0503020204020204" pitchFamily="34" charset="0"/>
                <a:hlinkClick r:id="rId9"/>
              </a:rPr>
              <a:t>://</a:t>
            </a:r>
            <a:r>
              <a:rPr lang="en-US" sz="1600" smtClean="0">
                <a:latin typeface="Corbel" panose="020B0503020204020204" pitchFamily="34" charset="0"/>
                <a:hlinkClick r:id="rId9"/>
              </a:rPr>
              <a:t>www.youtube.com/nonprofits</a:t>
            </a:r>
            <a:endParaRPr lang="en-US" sz="1600" smtClean="0">
              <a:latin typeface="Corbel" panose="020B0503020204020204" pitchFamily="34" charset="0"/>
            </a:endParaRPr>
          </a:p>
          <a:p>
            <a:pPr marL="0" indent="0">
              <a:buNone/>
            </a:pPr>
            <a:r>
              <a:rPr lang="en-US" sz="1600" smtClean="0">
                <a:latin typeface="Corbel" panose="020B0503020204020204" pitchFamily="34" charset="0"/>
                <a:hlinkClick r:id="rId10"/>
              </a:rPr>
              <a:t>https</a:t>
            </a:r>
            <a:r>
              <a:rPr lang="en-US" sz="1600">
                <a:latin typeface="Corbel" panose="020B0503020204020204" pitchFamily="34" charset="0"/>
                <a:hlinkClick r:id="rId10"/>
              </a:rPr>
              <a:t>://</a:t>
            </a:r>
            <a:r>
              <a:rPr lang="en-US" sz="1600" smtClean="0">
                <a:latin typeface="Corbel" panose="020B0503020204020204" pitchFamily="34" charset="0"/>
                <a:hlinkClick r:id="rId10"/>
              </a:rPr>
              <a:t>www.youtube.com/watch?feature=player_embedded&amp;v=YpKAtk5C0lM</a:t>
            </a:r>
            <a:endParaRPr lang="nl-NL" sz="1600">
              <a:latin typeface="Corbel" panose="020B0503020204020204" pitchFamily="34" charset="0"/>
            </a:endParaRPr>
          </a:p>
          <a:p>
            <a:pPr marL="0" indent="0">
              <a:buNone/>
            </a:pPr>
            <a:r>
              <a:rPr lang="en-US" sz="1600" b="1">
                <a:latin typeface="Corbel" panose="020B0503020204020204" pitchFamily="34" charset="0"/>
              </a:rPr>
              <a:t>Youtube 10 </a:t>
            </a:r>
            <a:r>
              <a:rPr lang="en-US" sz="1600" b="1" smtClean="0">
                <a:latin typeface="Corbel" panose="020B0503020204020204" pitchFamily="34" charset="0"/>
              </a:rPr>
              <a:t>Fundaments</a:t>
            </a:r>
          </a:p>
          <a:p>
            <a:pPr marL="0" indent="0">
              <a:buNone/>
            </a:pPr>
            <a:r>
              <a:rPr lang="en-US" sz="1600" smtClean="0">
                <a:latin typeface="Corbel" panose="020B0503020204020204" pitchFamily="34" charset="0"/>
                <a:hlinkClick r:id="rId11"/>
              </a:rPr>
              <a:t>http://Bit.ly/10fundamentals</a:t>
            </a:r>
            <a:endParaRPr lang="en-US" sz="1600" smtClean="0">
              <a:latin typeface="Corbel" panose="020B0503020204020204" pitchFamily="34" charset="0"/>
            </a:endParaRPr>
          </a:p>
        </p:txBody>
      </p:sp>
      <p:pic>
        <p:nvPicPr>
          <p:cNvPr id="4" name="Afbeelding 3"/>
          <p:cNvPicPr/>
          <p:nvPr/>
        </p:nvPicPr>
        <p:blipFill>
          <a:blip r:embed="rId1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8796653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Capacity building &amp; wrap up</a:t>
            </a:r>
            <a:endParaRPr lang="nl-NL"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smtClean="0">
                <a:latin typeface="Corbel" panose="020B0503020204020204" pitchFamily="34" charset="0"/>
              </a:rPr>
              <a:t>16.15 – 17.00</a:t>
            </a:r>
            <a:endParaRPr lang="nl-NL"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625076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Capacity building</a:t>
            </a:r>
            <a:endParaRPr lang="en-U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endParaRPr lang="en-US">
              <a:latin typeface="Corbel" panose="020B0503020204020204" pitchFamily="34" charset="0"/>
            </a:endParaRPr>
          </a:p>
          <a:p>
            <a:pPr marL="0" indent="0">
              <a:buNone/>
            </a:pPr>
            <a:r>
              <a:rPr lang="en-US" b="1" smtClean="0">
                <a:latin typeface="Corbel" panose="020B0503020204020204" pitchFamily="34" charset="0"/>
              </a:rPr>
              <a:t>Wrap up</a:t>
            </a:r>
          </a:p>
          <a:p>
            <a:pPr marL="0" indent="0">
              <a:buNone/>
            </a:pPr>
            <a:r>
              <a:rPr lang="en-US" smtClean="0">
                <a:latin typeface="Corbel" panose="020B0503020204020204" pitchFamily="34" charset="0"/>
              </a:rPr>
              <a:t>Where are we now?</a:t>
            </a:r>
          </a:p>
          <a:p>
            <a:pPr marL="0" indent="0">
              <a:buNone/>
            </a:pPr>
            <a:r>
              <a:rPr lang="en-US" smtClean="0">
                <a:latin typeface="Corbel" panose="020B0503020204020204" pitchFamily="34" charset="0"/>
              </a:rPr>
              <a:t>Time to mingle and start dating</a:t>
            </a:r>
          </a:p>
          <a:p>
            <a:pPr marL="0" indent="0">
              <a:buNone/>
            </a:pPr>
            <a:endParaRPr lang="en-US">
              <a:latin typeface="Corbel" panose="020B0503020204020204" pitchFamily="34" charset="0"/>
            </a:endParaRPr>
          </a:p>
          <a:p>
            <a:pPr marL="0" indent="0">
              <a:buNone/>
            </a:pPr>
            <a:endParaRPr lang="nl-NL">
              <a:latin typeface="Corbel" panose="020B050302020402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a:t>
              </a:r>
              <a:endParaRPr lang="nl-NL" sz="200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a:t>
              </a:r>
              <a:r>
                <a:rPr lang="en-US" sz="2000" smtClean="0">
                  <a:solidFill>
                    <a:prstClr val="black"/>
                  </a:solidFill>
                </a:rPr>
                <a:t> </a:t>
              </a:r>
              <a:endParaRPr lang="nl-NL"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a:t>
              </a:r>
              <a:r>
                <a:rPr lang="en-US" sz="2000" smtClean="0">
                  <a:solidFill>
                    <a:prstClr val="black"/>
                  </a:solidFill>
                </a:rPr>
                <a:t> </a:t>
              </a:r>
              <a:endParaRPr lang="nl-NL"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a:t>
              </a:r>
              <a:endParaRPr lang="nl-NL"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a:t>
              </a:r>
              <a:endParaRPr lang="nl-NL"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a:t>
              </a:r>
              <a:endParaRPr lang="nl-NL" sz="2000"/>
            </a:p>
          </p:txBody>
        </p:sp>
      </p:grpSp>
      <p:sp>
        <p:nvSpPr>
          <p:cNvPr id="12" name="Ovaal 11"/>
          <p:cNvSpPr/>
          <p:nvPr/>
        </p:nvSpPr>
        <p:spPr>
          <a:xfrm>
            <a:off x="8826500" y="5181628"/>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025187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Linking </a:t>
            </a:r>
            <a:r>
              <a:rPr lang="en-US"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online-offline </a:t>
            </a:r>
            <a:r>
              <a:rPr lang="en-US"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engagement</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dirty="0" smtClean="0">
                <a:latin typeface="Corbel" panose="020B0503020204020204" pitchFamily="34" charset="0"/>
              </a:rPr>
              <a:t>Every campaign </a:t>
            </a:r>
            <a:r>
              <a:rPr lang="en-US" dirty="0" smtClean="0">
                <a:latin typeface="Corbel" panose="020B0503020204020204" pitchFamily="34" charset="0"/>
              </a:rPr>
              <a:t>hovers </a:t>
            </a:r>
            <a:r>
              <a:rPr lang="en-US" dirty="0" smtClean="0">
                <a:latin typeface="Corbel" panose="020B0503020204020204" pitchFamily="34" charset="0"/>
              </a:rPr>
              <a:t>around a Call to Action</a:t>
            </a:r>
          </a:p>
          <a:p>
            <a:pPr marL="0" indent="0" algn="ctr">
              <a:buNone/>
            </a:pPr>
            <a:endParaRPr lang="en-US" dirty="0">
              <a:latin typeface="Corbel" panose="020B0503020204020204" pitchFamily="34" charset="0"/>
            </a:endParaRPr>
          </a:p>
          <a:p>
            <a:pPr marL="0" indent="0" algn="ctr">
              <a:buNone/>
            </a:pPr>
            <a:r>
              <a:rPr lang="en-US" dirty="0" smtClean="0">
                <a:latin typeface="Corbel" panose="020B0503020204020204" pitchFamily="34" charset="0"/>
              </a:rPr>
              <a:t>Are you prepared?</a:t>
            </a:r>
            <a:endParaRPr lang="en-US" b="1" dirty="0" smtClean="0">
              <a:latin typeface="Corbel" panose="020B0503020204020204" pitchFamily="34" charset="0"/>
            </a:endParaRPr>
          </a:p>
          <a:p>
            <a:pPr marL="0" indent="0" algn="ctr">
              <a:buNone/>
            </a:pPr>
            <a:r>
              <a:rPr lang="en-US" b="1" dirty="0" smtClean="0">
                <a:latin typeface="Corbel" panose="020B0503020204020204" pitchFamily="34" charset="0"/>
              </a:rPr>
              <a:t>Desire response</a:t>
            </a:r>
          </a:p>
          <a:p>
            <a:pPr marL="0" indent="0" algn="ctr">
              <a:buNone/>
            </a:pPr>
            <a:r>
              <a:rPr lang="en-US" b="1" dirty="0" smtClean="0">
                <a:latin typeface="Corbel" panose="020B0503020204020204" pitchFamily="34" charset="0"/>
              </a:rPr>
              <a:t>Critical or negative response</a:t>
            </a:r>
          </a:p>
          <a:p>
            <a:pPr marL="0" indent="0" algn="ctr">
              <a:buNone/>
            </a:pPr>
            <a:r>
              <a:rPr lang="en-US" b="1" dirty="0" smtClean="0">
                <a:latin typeface="Corbel" panose="020B0503020204020204" pitchFamily="34" charset="0"/>
              </a:rPr>
              <a:t>Verbal/physical threats/violence</a:t>
            </a:r>
          </a:p>
          <a:p>
            <a:pPr marL="0" indent="0" algn="ctr">
              <a:buNone/>
            </a:pPr>
            <a:endParaRPr lang="nl-NL" dirty="0">
              <a:latin typeface="Corbel" panose="020B0503020204020204" pitchFamily="34" charset="0"/>
            </a:endParaRPr>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158627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52450" y="365125"/>
            <a:ext cx="11106150" cy="1325563"/>
          </a:xfrm>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What are your campaigning qualities?</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3482860267"/>
              </p:ext>
            </p:extLst>
          </p:nvPr>
        </p:nvGraphicFramePr>
        <p:xfrm>
          <a:off x="838200" y="1825625"/>
          <a:ext cx="10515600" cy="4450080"/>
        </p:xfrm>
        <a:graphic>
          <a:graphicData uri="http://schemas.openxmlformats.org/drawingml/2006/table">
            <a:tbl>
              <a:tblPr firstRow="1" bandRow="1">
                <a:tableStyleId>{5C22544A-7EE6-4342-B048-85BDC9FD1C3A}</a:tableStyleId>
              </a:tblPr>
              <a:tblGrid>
                <a:gridCol w="3505200"/>
                <a:gridCol w="3505200"/>
                <a:gridCol w="3505200"/>
              </a:tblGrid>
              <a:tr h="370840">
                <a:tc>
                  <a:txBody>
                    <a:bodyPr/>
                    <a:lstStyle/>
                    <a:p>
                      <a:pPr algn="ctr"/>
                      <a:endParaRPr lang="en-US" sz="2800" b="1" i="1" smtClean="0">
                        <a:solidFill>
                          <a:srgbClr val="002060"/>
                        </a:solidFill>
                        <a:latin typeface="Corbel" panose="020B0503020204020204" pitchFamily="34" charset="0"/>
                      </a:endParaRPr>
                    </a:p>
                    <a:p>
                      <a:pPr algn="ctr"/>
                      <a:r>
                        <a:rPr lang="en-US" sz="2800" b="1" i="1" smtClean="0">
                          <a:solidFill>
                            <a:srgbClr val="002060"/>
                          </a:solidFill>
                          <a:latin typeface="Corbel" panose="020B0503020204020204" pitchFamily="34" charset="0"/>
                        </a:rPr>
                        <a:t>Internal</a:t>
                      </a:r>
                    </a:p>
                    <a:p>
                      <a:pPr algn="ctr"/>
                      <a:r>
                        <a:rPr lang="en-US" sz="2800" b="1" i="1" smtClean="0">
                          <a:solidFill>
                            <a:srgbClr val="002060"/>
                          </a:solidFill>
                          <a:latin typeface="Corbel" panose="020B0503020204020204" pitchFamily="34" charset="0"/>
                        </a:rPr>
                        <a:t>You can influence </a:t>
                      </a:r>
                    </a:p>
                    <a:p>
                      <a:pPr algn="ctr"/>
                      <a:r>
                        <a:rPr lang="en-US" sz="2800" b="1" i="1" smtClean="0">
                          <a:solidFill>
                            <a:srgbClr val="002060"/>
                          </a:solidFill>
                          <a:latin typeface="Corbel" panose="020B0503020204020204" pitchFamily="34" charset="0"/>
                        </a:rPr>
                        <a:t>these things more easily</a:t>
                      </a:r>
                    </a:p>
                  </a:txBody>
                  <a:tcPr>
                    <a:lnR w="38100" cap="flat" cmpd="sng" algn="ctr">
                      <a:solidFill>
                        <a:schemeClr val="tx1"/>
                      </a:solidFill>
                      <a:prstDash val="solid"/>
                      <a:round/>
                      <a:headEnd type="none" w="med" len="med"/>
                      <a:tailEnd type="none" w="med" len="med"/>
                    </a:lnR>
                    <a:noFill/>
                  </a:tcPr>
                </a:tc>
                <a:tc>
                  <a:txBody>
                    <a:bodyPr/>
                    <a:lstStyle/>
                    <a:p>
                      <a:r>
                        <a:rPr lang="en-US" sz="4000" b="1" smtClean="0">
                          <a:solidFill>
                            <a:schemeClr val="tx1"/>
                          </a:solidFill>
                          <a:latin typeface="Corbel" panose="020B0503020204020204" pitchFamily="34" charset="0"/>
                        </a:rPr>
                        <a:t>Strengths</a:t>
                      </a:r>
                      <a:endParaRPr lang="nl-NL"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US" sz="4000" b="1" smtClean="0">
                          <a:solidFill>
                            <a:schemeClr val="tx1"/>
                          </a:solidFill>
                          <a:latin typeface="Corbel" panose="020B0503020204020204" pitchFamily="34" charset="0"/>
                        </a:rPr>
                        <a:t>Weaknesses</a:t>
                      </a:r>
                      <a:endParaRPr lang="nl-NL"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370840">
                <a:tc>
                  <a:txBody>
                    <a:bodyPr/>
                    <a:lstStyle/>
                    <a:p>
                      <a:pPr algn="ctr"/>
                      <a:endParaRPr lang="en-US" sz="2800" b="1" i="1" smtClean="0">
                        <a:solidFill>
                          <a:srgbClr val="002060"/>
                        </a:solidFill>
                        <a:latin typeface="Corbel" panose="020B0503020204020204" pitchFamily="34" charset="0"/>
                      </a:endParaRPr>
                    </a:p>
                    <a:p>
                      <a:pPr algn="ctr"/>
                      <a:r>
                        <a:rPr lang="en-US" sz="2800" b="1" i="1" smtClean="0">
                          <a:solidFill>
                            <a:srgbClr val="002060"/>
                          </a:solidFill>
                          <a:latin typeface="Corbel" panose="020B0503020204020204" pitchFamily="34" charset="0"/>
                        </a:rPr>
                        <a:t>External</a:t>
                      </a:r>
                    </a:p>
                    <a:p>
                      <a:pPr algn="ctr"/>
                      <a:r>
                        <a:rPr lang="en-US" sz="2800" b="1" i="1" smtClean="0">
                          <a:solidFill>
                            <a:srgbClr val="002060"/>
                          </a:solidFill>
                          <a:latin typeface="Corbel" panose="020B0503020204020204" pitchFamily="34" charset="0"/>
                        </a:rPr>
                        <a:t>You</a:t>
                      </a:r>
                      <a:r>
                        <a:rPr lang="en-US" sz="2800" b="1" i="1" baseline="0" smtClean="0">
                          <a:solidFill>
                            <a:srgbClr val="002060"/>
                          </a:solidFill>
                          <a:latin typeface="Corbel" panose="020B0503020204020204" pitchFamily="34" charset="0"/>
                        </a:rPr>
                        <a:t> cannot influence these factors easily</a:t>
                      </a:r>
                    </a:p>
                    <a:p>
                      <a:pPr algn="ctr"/>
                      <a:endParaRPr lang="en-US" sz="2800" b="1" i="1" baseline="0" smtClean="0">
                        <a:solidFill>
                          <a:srgbClr val="002060"/>
                        </a:solidFill>
                        <a:latin typeface="Corbel" panose="020B0503020204020204" pitchFamily="34" charset="0"/>
                      </a:endParaRPr>
                    </a:p>
                  </a:txBody>
                  <a:tcPr>
                    <a:lnR w="38100" cap="flat" cmpd="sng" algn="ctr">
                      <a:solidFill>
                        <a:schemeClr val="tx1"/>
                      </a:solidFill>
                      <a:prstDash val="solid"/>
                      <a:round/>
                      <a:headEnd type="none" w="med" len="med"/>
                      <a:tailEnd type="none" w="med" len="med"/>
                    </a:lnR>
                    <a:noFill/>
                  </a:tcPr>
                </a:tc>
                <a:tc>
                  <a:txBody>
                    <a:bodyPr/>
                    <a:lstStyle/>
                    <a:p>
                      <a:r>
                        <a:rPr lang="en-US" sz="4000" b="1" smtClean="0">
                          <a:solidFill>
                            <a:schemeClr val="tx1"/>
                          </a:solidFill>
                          <a:latin typeface="Corbel" panose="020B0503020204020204" pitchFamily="34" charset="0"/>
                        </a:rPr>
                        <a:t>Opportunities</a:t>
                      </a:r>
                      <a:endParaRPr lang="nl-NL"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US" sz="4000" b="1" smtClean="0">
                          <a:solidFill>
                            <a:schemeClr val="tx1"/>
                          </a:solidFill>
                          <a:latin typeface="Corbel" panose="020B0503020204020204" pitchFamily="34" charset="0"/>
                        </a:rPr>
                        <a:t>Threats</a:t>
                      </a:r>
                      <a:endParaRPr lang="nl-NL"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50789096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39" y="2249423"/>
            <a:ext cx="5602691" cy="3827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itel 3"/>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Reflection</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6400800" y="2000250"/>
            <a:ext cx="4953000" cy="4351338"/>
          </a:xfrm>
        </p:spPr>
        <p:txBody>
          <a:bodyPr/>
          <a:lstStyle/>
          <a:p>
            <a:pPr marL="0" indent="0">
              <a:buNone/>
            </a:pPr>
            <a:r>
              <a:rPr lang="en-US" b="1" dirty="0" smtClean="0">
                <a:latin typeface="Corbel" panose="020B0503020204020204" pitchFamily="34" charset="0"/>
              </a:rPr>
              <a:t>Reflecting upon today’s </a:t>
            </a:r>
            <a:r>
              <a:rPr lang="en-US" b="1" dirty="0" err="1" smtClean="0">
                <a:latin typeface="Corbel" panose="020B0503020204020204" pitchFamily="34" charset="0"/>
              </a:rPr>
              <a:t>programme</a:t>
            </a:r>
            <a:r>
              <a:rPr lang="en-US" b="1" dirty="0" smtClean="0">
                <a:latin typeface="Corbel" panose="020B0503020204020204" pitchFamily="34" charset="0"/>
              </a:rPr>
              <a:t>…</a:t>
            </a:r>
          </a:p>
          <a:p>
            <a:r>
              <a:rPr lang="en-US" dirty="0" smtClean="0">
                <a:latin typeface="Corbel" panose="020B0503020204020204" pitchFamily="34" charset="0"/>
              </a:rPr>
              <a:t>What inspired </a:t>
            </a:r>
            <a:r>
              <a:rPr lang="en-US" dirty="0">
                <a:latin typeface="Corbel" panose="020B0503020204020204" pitchFamily="34" charset="0"/>
              </a:rPr>
              <a:t>you</a:t>
            </a:r>
            <a:r>
              <a:rPr lang="en-US" dirty="0" smtClean="0">
                <a:latin typeface="Corbel" panose="020B0503020204020204" pitchFamily="34" charset="0"/>
              </a:rPr>
              <a:t>?</a:t>
            </a:r>
            <a:endParaRPr lang="nl-NL" dirty="0">
              <a:latin typeface="Corbel" panose="020B0503020204020204" pitchFamily="34" charset="0"/>
            </a:endParaRPr>
          </a:p>
          <a:p>
            <a:r>
              <a:rPr lang="en-US" dirty="0">
                <a:latin typeface="Corbel" panose="020B0503020204020204" pitchFamily="34" charset="0"/>
              </a:rPr>
              <a:t>What is already going well?	</a:t>
            </a:r>
            <a:endParaRPr lang="nl-NL" dirty="0">
              <a:latin typeface="Corbel" panose="020B0503020204020204" pitchFamily="34" charset="0"/>
            </a:endParaRPr>
          </a:p>
          <a:p>
            <a:r>
              <a:rPr lang="en-US" dirty="0">
                <a:latin typeface="Corbel" panose="020B0503020204020204" pitchFamily="34" charset="0"/>
              </a:rPr>
              <a:t>What is needed/left to </a:t>
            </a:r>
            <a:r>
              <a:rPr lang="en-US" dirty="0" smtClean="0">
                <a:latin typeface="Corbel" panose="020B0503020204020204" pitchFamily="34" charset="0"/>
              </a:rPr>
              <a:t>do?</a:t>
            </a:r>
          </a:p>
          <a:p>
            <a:r>
              <a:rPr lang="en-US" dirty="0" smtClean="0">
                <a:latin typeface="Corbel" panose="020B0503020204020204" pitchFamily="34" charset="0"/>
              </a:rPr>
              <a:t>Who </a:t>
            </a:r>
            <a:r>
              <a:rPr lang="en-US" dirty="0">
                <a:latin typeface="Corbel" panose="020B0503020204020204" pitchFamily="34" charset="0"/>
              </a:rPr>
              <a:t>do you need </a:t>
            </a:r>
            <a:r>
              <a:rPr lang="en-US" dirty="0" err="1" smtClean="0">
                <a:latin typeface="Corbel" panose="020B0503020204020204" pitchFamily="34" charset="0"/>
              </a:rPr>
              <a:t>realise</a:t>
            </a:r>
            <a:r>
              <a:rPr lang="en-US" dirty="0" smtClean="0">
                <a:latin typeface="Corbel" panose="020B0503020204020204" pitchFamily="34" charset="0"/>
              </a:rPr>
              <a:t> </a:t>
            </a:r>
            <a:r>
              <a:rPr lang="en-US" dirty="0">
                <a:latin typeface="Corbel" panose="020B0503020204020204" pitchFamily="34" charset="0"/>
              </a:rPr>
              <a:t>this?</a:t>
            </a:r>
            <a:endParaRPr lang="nl-NL" dirty="0">
              <a:latin typeface="Corbel" panose="020B0503020204020204" pitchFamily="34" charset="0"/>
            </a:endParaRPr>
          </a:p>
          <a:p>
            <a:endParaRPr lang="nl-NL" dirty="0"/>
          </a:p>
        </p:txBody>
      </p:sp>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259479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Partnerships </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n-US" smtClean="0">
                <a:latin typeface="Corbel" panose="020B0503020204020204" pitchFamily="34" charset="0"/>
              </a:rPr>
              <a:t>Speed date! </a:t>
            </a:r>
          </a:p>
          <a:p>
            <a:pPr marL="0" indent="0" algn="ctr">
              <a:buNone/>
            </a:pPr>
            <a:r>
              <a:rPr lang="en-US" b="1" smtClean="0">
                <a:latin typeface="Corbel" panose="020B0503020204020204" pitchFamily="34" charset="0"/>
              </a:rPr>
              <a:t>Search the room for potential partners</a:t>
            </a:r>
          </a:p>
          <a:p>
            <a:pPr marL="0" indent="0" algn="ctr">
              <a:buNone/>
            </a:pPr>
            <a:r>
              <a:rPr lang="en-US" b="1" smtClean="0">
                <a:latin typeface="Corbel" panose="020B0503020204020204" pitchFamily="34" charset="0"/>
              </a:rPr>
              <a:t>Make working agreements for further collaboration</a:t>
            </a:r>
          </a:p>
          <a:p>
            <a:pPr marL="0" indent="0" algn="ctr">
              <a:buNone/>
            </a:pPr>
            <a:r>
              <a:rPr lang="en-US" b="1" smtClean="0">
                <a:latin typeface="Corbel" panose="020B0503020204020204" pitchFamily="34" charset="0"/>
              </a:rPr>
              <a:t>Share results in the plenary</a:t>
            </a:r>
          </a:p>
          <a:p>
            <a:pPr marL="0" indent="0" algn="ctr">
              <a:buNone/>
            </a:pPr>
            <a:r>
              <a:rPr lang="en-US" smtClean="0">
                <a:latin typeface="Corbel" panose="020B0503020204020204" pitchFamily="34" charset="0"/>
              </a:rPr>
              <a:t>20 mins</a:t>
            </a:r>
          </a:p>
          <a:p>
            <a:pPr marL="0" indent="0" algn="ctr">
              <a:buNone/>
            </a:pPr>
            <a:endParaRPr lang="en-US" b="1">
              <a:latin typeface="Corbel" panose="020B0503020204020204" pitchFamily="34" charset="0"/>
            </a:endParaRPr>
          </a:p>
          <a:p>
            <a:pPr marL="0" indent="0" algn="ctr">
              <a:buNone/>
            </a:pPr>
            <a:endParaRPr lang="en-US" b="1" smtClean="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865118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Have a safe trip home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b="1" dirty="0" smtClean="0">
                <a:latin typeface="Corbel" panose="020B0503020204020204" pitchFamily="34" charset="0"/>
              </a:rPr>
              <a:t>Radicalisation Awareness Network</a:t>
            </a:r>
          </a:p>
          <a:p>
            <a:pPr marL="0" indent="0" algn="ctr">
              <a:buNone/>
            </a:pPr>
            <a:r>
              <a:rPr lang="en-US" dirty="0">
                <a:latin typeface="Corbel" panose="020B0503020204020204" pitchFamily="34" charset="0"/>
              </a:rPr>
              <a:t>Wim </a:t>
            </a:r>
            <a:r>
              <a:rPr lang="en-US" dirty="0" smtClean="0">
                <a:latin typeface="Corbel" panose="020B0503020204020204" pitchFamily="34" charset="0"/>
              </a:rPr>
              <a:t>Klei – w.klei@radaradvies.nl +</a:t>
            </a:r>
            <a:r>
              <a:rPr lang="en-US" dirty="0">
                <a:latin typeface="Corbel" panose="020B0503020204020204" pitchFamily="34" charset="0"/>
              </a:rPr>
              <a:t>31 6 4229 7277</a:t>
            </a:r>
            <a:endParaRPr lang="nl-NL"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ekstvak 4"/>
          <p:cNvSpPr txBox="1"/>
          <p:nvPr/>
        </p:nvSpPr>
        <p:spPr>
          <a:xfrm>
            <a:off x="895350" y="4152900"/>
            <a:ext cx="10477500" cy="1384995"/>
          </a:xfrm>
          <a:prstGeom prst="rect">
            <a:avLst/>
          </a:prstGeom>
          <a:solidFill>
            <a:schemeClr val="accent4">
              <a:lumMod val="20000"/>
              <a:lumOff val="80000"/>
            </a:schemeClr>
          </a:solidFill>
        </p:spPr>
        <p:txBody>
          <a:bodyPr wrap="square" rtlCol="0">
            <a:spAutoFit/>
          </a:bodyPr>
          <a:lstStyle/>
          <a:p>
            <a:pPr algn="ctr"/>
            <a:r>
              <a:rPr lang="en-US" sz="2800" b="1">
                <a:latin typeface="Corbel" panose="020B0503020204020204" pitchFamily="34" charset="0"/>
              </a:rPr>
              <a:t>Evaluation</a:t>
            </a:r>
          </a:p>
          <a:p>
            <a:pPr algn="ctr"/>
            <a:r>
              <a:rPr lang="en-US" sz="2800">
                <a:latin typeface="Corbel" panose="020B0503020204020204" pitchFamily="34" charset="0"/>
              </a:rPr>
              <a:t>Please fill in the evaluation form that will be sent to </a:t>
            </a:r>
            <a:r>
              <a:rPr lang="en-US" sz="2800" smtClean="0">
                <a:latin typeface="Corbel" panose="020B0503020204020204" pitchFamily="34" charset="0"/>
              </a:rPr>
              <a:t>you </a:t>
            </a:r>
            <a:r>
              <a:rPr lang="en-US" sz="2800">
                <a:latin typeface="Corbel" panose="020B0503020204020204" pitchFamily="34" charset="0"/>
              </a:rPr>
              <a:t>via e-mail</a:t>
            </a:r>
          </a:p>
          <a:p>
            <a:pPr algn="ctr"/>
            <a:r>
              <a:rPr lang="en-US" sz="2800">
                <a:latin typeface="Corbel" panose="020B0503020204020204" pitchFamily="34" charset="0"/>
              </a:rPr>
              <a:t>Thank you</a:t>
            </a:r>
            <a:endParaRPr lang="nl-NL" sz="2800">
              <a:latin typeface="Corbel" panose="020B0503020204020204" pitchFamily="34" charset="0"/>
            </a:endParaRPr>
          </a:p>
        </p:txBody>
      </p:sp>
    </p:spTree>
    <p:extLst>
      <p:ext uri="{BB962C8B-B14F-4D97-AF65-F5344CB8AC3E}">
        <p14:creationId xmlns:p14="http://schemas.microsoft.com/office/powerpoint/2010/main" val="19738868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Today’s programme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lnSpcReduction="10000"/>
          </a:bodyPr>
          <a:lstStyle/>
          <a:p>
            <a:pPr marL="0" indent="0">
              <a:buNone/>
            </a:pPr>
            <a:r>
              <a:rPr lang="en-US" smtClean="0">
                <a:latin typeface="Corbel" panose="020B0503020204020204" pitchFamily="34" charset="0"/>
              </a:rPr>
              <a:t>09.00		Welcome</a:t>
            </a:r>
          </a:p>
          <a:p>
            <a:pPr marL="0" indent="0">
              <a:buNone/>
            </a:pPr>
            <a:r>
              <a:rPr lang="en-US" smtClean="0">
                <a:latin typeface="Corbel" panose="020B0503020204020204" pitchFamily="34" charset="0"/>
              </a:rPr>
              <a:t>09.45		Setting the scene</a:t>
            </a:r>
          </a:p>
          <a:p>
            <a:pPr marL="0" indent="0">
              <a:buNone/>
            </a:pPr>
            <a:r>
              <a:rPr lang="en-US" smtClean="0">
                <a:latin typeface="Corbel" panose="020B0503020204020204" pitchFamily="34" charset="0"/>
              </a:rPr>
              <a:t>10.30		Coffee</a:t>
            </a:r>
            <a:endParaRPr lang="nl-NL" smtClean="0">
              <a:latin typeface="Corbel" panose="020B0503020204020204" pitchFamily="34" charset="0"/>
            </a:endParaRPr>
          </a:p>
          <a:p>
            <a:pPr marL="0" indent="0">
              <a:buNone/>
            </a:pPr>
            <a:r>
              <a:rPr lang="en-US" smtClean="0">
                <a:latin typeface="Corbel" panose="020B0503020204020204" pitchFamily="34" charset="0"/>
              </a:rPr>
              <a:t>11.00		How to develop your C/A online strategy</a:t>
            </a:r>
          </a:p>
          <a:p>
            <a:pPr marL="0" indent="0">
              <a:buNone/>
            </a:pPr>
            <a:r>
              <a:rPr lang="en-US" smtClean="0">
                <a:latin typeface="Corbel" panose="020B0503020204020204" pitchFamily="34" charset="0"/>
              </a:rPr>
              <a:t>12.30		Lunch</a:t>
            </a:r>
          </a:p>
          <a:p>
            <a:pPr marL="0" indent="0">
              <a:buNone/>
            </a:pPr>
            <a:r>
              <a:rPr lang="en-US" smtClean="0">
                <a:latin typeface="Corbel" panose="020B0503020204020204" pitchFamily="34" charset="0"/>
              </a:rPr>
              <a:t>13.30		How online works</a:t>
            </a:r>
          </a:p>
          <a:p>
            <a:pPr marL="0" indent="0">
              <a:buNone/>
            </a:pPr>
            <a:r>
              <a:rPr lang="en-US" smtClean="0">
                <a:latin typeface="Corbel" panose="020B0503020204020204" pitchFamily="34" charset="0"/>
              </a:rPr>
              <a:t>15.30		Tea</a:t>
            </a:r>
          </a:p>
          <a:p>
            <a:pPr marL="0" indent="0">
              <a:buNone/>
            </a:pPr>
            <a:r>
              <a:rPr lang="en-US" smtClean="0">
                <a:latin typeface="Corbel" panose="020B0503020204020204" pitchFamily="34" charset="0"/>
              </a:rPr>
              <a:t>16.15		Capacity building</a:t>
            </a:r>
            <a:endParaRPr lang="nl-NL" smtClean="0">
              <a:latin typeface="Corbel" panose="020B0503020204020204" pitchFamily="34" charset="0"/>
            </a:endParaRPr>
          </a:p>
          <a:p>
            <a:pPr marL="0" indent="0">
              <a:buNone/>
            </a:pPr>
            <a:r>
              <a:rPr lang="en-US" smtClean="0">
                <a:latin typeface="Corbel" panose="020B0503020204020204" pitchFamily="34" charset="0"/>
              </a:rPr>
              <a:t>17.00		Finish</a:t>
            </a:r>
            <a:endParaRPr lang="nl-NL">
              <a:latin typeface="Corbel" panose="020B0503020204020204" pitchFamily="34" charset="0"/>
            </a:endParaRPr>
          </a:p>
        </p:txBody>
      </p:sp>
      <p:grpSp>
        <p:nvGrpSpPr>
          <p:cNvPr id="12" name="Groep 11"/>
          <p:cNvGrpSpPr/>
          <p:nvPr/>
        </p:nvGrpSpPr>
        <p:grpSpPr>
          <a:xfrm>
            <a:off x="9257166" y="165100"/>
            <a:ext cx="2808515" cy="6600745"/>
            <a:chOff x="9257166" y="165100"/>
            <a:chExt cx="2808515" cy="6600745"/>
          </a:xfrm>
        </p:grpSpPr>
        <p:sp>
          <p:nvSpPr>
            <p:cNvPr id="13" name="Rechthoek 12"/>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a:t>
              </a:r>
              <a:endParaRPr lang="nl-NL"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a:t>
              </a:r>
              <a:r>
                <a:rPr lang="en-US" sz="2000" smtClean="0">
                  <a:solidFill>
                    <a:prstClr val="black"/>
                  </a:solidFill>
                </a:rPr>
                <a:t> </a:t>
              </a:r>
              <a:endParaRPr lang="nl-NL"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a:t>
              </a:r>
              <a:r>
                <a:rPr lang="en-US" sz="2000" smtClean="0">
                  <a:solidFill>
                    <a:prstClr val="black"/>
                  </a:solidFill>
                </a:rPr>
                <a:t> </a:t>
              </a:r>
              <a:endParaRPr lang="nl-NL" sz="2000"/>
            </a:p>
          </p:txBody>
        </p:sp>
        <p:sp>
          <p:nvSpPr>
            <p:cNvPr id="17"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a:t>
              </a:r>
              <a:endParaRPr lang="nl-NL" sz="2000"/>
            </a:p>
          </p:txBody>
        </p:sp>
        <p:sp>
          <p:nvSpPr>
            <p:cNvPr id="18"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a:t>
              </a:r>
              <a:endParaRPr lang="nl-NL" sz="2000"/>
            </a:p>
          </p:txBody>
        </p:sp>
        <p:sp>
          <p:nvSpPr>
            <p:cNvPr id="19"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a:t>
              </a:r>
              <a:endParaRPr lang="nl-NL" sz="2000"/>
            </a:p>
          </p:txBody>
        </p:sp>
      </p:grpSp>
    </p:spTree>
    <p:extLst>
      <p:ext uri="{BB962C8B-B14F-4D97-AF65-F5344CB8AC3E}">
        <p14:creationId xmlns:p14="http://schemas.microsoft.com/office/powerpoint/2010/main" val="530637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3750</TotalTime>
  <Words>8357</Words>
  <Application>Microsoft Office PowerPoint</Application>
  <PresentationFormat>Custom</PresentationFormat>
  <Paragraphs>1130</Paragraphs>
  <Slides>89</Slides>
  <Notes>86</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Kantoorthema</vt:lpstr>
      <vt:lpstr>Creating online campaigns around counter and alternative narratives</vt:lpstr>
      <vt:lpstr>Objective</vt:lpstr>
      <vt:lpstr>Working principles</vt:lpstr>
      <vt:lpstr>Civil Society Empowerment Programme</vt:lpstr>
      <vt:lpstr>Exchange of experience</vt:lpstr>
      <vt:lpstr>Exchange of expectations</vt:lpstr>
      <vt:lpstr>Six Basic Questions</vt:lpstr>
      <vt:lpstr>PowerPoint Presentation</vt:lpstr>
      <vt:lpstr>Today’s programme</vt:lpstr>
      <vt:lpstr>Setting the scene</vt:lpstr>
      <vt:lpstr>Violent extremist or terrorist messages</vt:lpstr>
      <vt:lpstr>PowerPoint Presentation</vt:lpstr>
      <vt:lpstr>Definition</vt:lpstr>
      <vt:lpstr>RAN vision on radicalisation</vt:lpstr>
      <vt:lpstr>How do extremist groups reach out?</vt:lpstr>
      <vt:lpstr>Discussion</vt:lpstr>
      <vt:lpstr>Can online communication be a tool for intervention?</vt:lpstr>
      <vt:lpstr>https://youtu.be/IjIQ0ctzyZE</vt:lpstr>
      <vt:lpstr>Link…</vt:lpstr>
      <vt:lpstr>PowerPoint Presentation</vt:lpstr>
      <vt:lpstr>PowerPoint Presentation</vt:lpstr>
      <vt:lpstr>PowerPoint Presentation</vt:lpstr>
      <vt:lpstr>Reflection in the plenary</vt:lpstr>
      <vt:lpstr>Coffee break</vt:lpstr>
      <vt:lpstr>How to develop your online strategy</vt:lpstr>
      <vt:lpstr>Online campaigning: why?</vt:lpstr>
      <vt:lpstr>Communication strategies </vt:lpstr>
      <vt:lpstr>PowerPoint Presentation</vt:lpstr>
      <vt:lpstr>PowerPoint Presentation</vt:lpstr>
      <vt:lpstr>Campaign strategy</vt:lpstr>
      <vt:lpstr>What is your Goal?</vt:lpstr>
      <vt:lpstr>Goals: where to start?</vt:lpstr>
      <vt:lpstr>Defining your goal</vt:lpstr>
      <vt:lpstr>Example of smart goals</vt:lpstr>
      <vt:lpstr>Exercise</vt:lpstr>
      <vt:lpstr>Who is your target audience?</vt:lpstr>
      <vt:lpstr>PowerPoint Presentation</vt:lpstr>
      <vt:lpstr>PowerPoint Presentation</vt:lpstr>
      <vt:lpstr>Do you know your  target audience well?</vt:lpstr>
      <vt:lpstr>What to do and what not to do</vt:lpstr>
      <vt:lpstr>Lunch break</vt:lpstr>
      <vt:lpstr>What is your message?</vt:lpstr>
      <vt:lpstr>PowerPoint Presentation</vt:lpstr>
      <vt:lpstr>PowerPoint Presentation</vt:lpstr>
      <vt:lpstr>PowerPoint Presentation</vt:lpstr>
      <vt:lpstr>How to create attractive content</vt:lpstr>
      <vt:lpstr>Who is the messenger?</vt:lpstr>
      <vt:lpstr>Example</vt:lpstr>
      <vt:lpstr>PowerPoint Presentation</vt:lpstr>
      <vt:lpstr>PowerPoint Presentation</vt:lpstr>
      <vt:lpstr>Credibility is key to success</vt:lpstr>
      <vt:lpstr>PowerPoint Presentation</vt:lpstr>
      <vt:lpstr>Halftime! </vt:lpstr>
      <vt:lpstr>Useful tool: campaign templates</vt:lpstr>
      <vt:lpstr>How online works</vt:lpstr>
      <vt:lpstr>From strategy to operation</vt:lpstr>
      <vt:lpstr>PowerPoint Presentation</vt:lpstr>
      <vt:lpstr>PowerPoint Presentation</vt:lpstr>
      <vt:lpstr>Reaching people with your message</vt:lpstr>
      <vt:lpstr>Online = dynamic dialogue</vt:lpstr>
      <vt:lpstr>Echo chamber or bubble effects</vt:lpstr>
      <vt:lpstr>How will you affect behaviour change?</vt:lpstr>
      <vt:lpstr>Exercise</vt:lpstr>
      <vt:lpstr>Three big social media platforms</vt:lpstr>
      <vt:lpstr>PowerPoint Presentation</vt:lpstr>
      <vt:lpstr>PowerPoint Presentation</vt:lpstr>
      <vt:lpstr>10 Fundamentals</vt:lpstr>
      <vt:lpstr>5 out of 10</vt:lpstr>
      <vt:lpstr>PowerPoint Presentation</vt:lpstr>
      <vt:lpstr>PowerPoint Presentation</vt:lpstr>
      <vt:lpstr>What works on facebook?</vt:lpstr>
      <vt:lpstr>Organic audience vs paid audience</vt:lpstr>
      <vt:lpstr>PowerPoint Presentation</vt:lpstr>
      <vt:lpstr>What works on Twitter?</vt:lpstr>
      <vt:lpstr>Tea break</vt:lpstr>
      <vt:lpstr>Are you on the right track?</vt:lpstr>
      <vt:lpstr>Hate speech: what to do?</vt:lpstr>
      <vt:lpstr>Counter Speech Information Pack</vt:lpstr>
      <vt:lpstr>PowerPoint Presentation</vt:lpstr>
      <vt:lpstr>PowerPoint Presentation</vt:lpstr>
      <vt:lpstr>Exercise</vt:lpstr>
      <vt:lpstr>Tools, tutorials and manuals</vt:lpstr>
      <vt:lpstr>Capacity building &amp; wrap up</vt:lpstr>
      <vt:lpstr>Capacity building</vt:lpstr>
      <vt:lpstr>Linking online-offline engagement</vt:lpstr>
      <vt:lpstr>What are your campaigning qualities?</vt:lpstr>
      <vt:lpstr>Reflection</vt:lpstr>
      <vt:lpstr>Partnerships </vt:lpstr>
      <vt:lpstr>Have a safe trip home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online alternatives  to the lures of extremist propaganda</dc:title>
  <dc:creator>Wim Klei</dc:creator>
  <cp:lastModifiedBy>davenport</cp:lastModifiedBy>
  <cp:revision>919</cp:revision>
  <cp:lastPrinted>2017-03-23T07:44:36Z</cp:lastPrinted>
  <dcterms:created xsi:type="dcterms:W3CDTF">2017-02-22T13:10:37Z</dcterms:created>
  <dcterms:modified xsi:type="dcterms:W3CDTF">2017-04-14T13:39:00Z</dcterms:modified>
</cp:coreProperties>
</file>