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258" r:id="rId3"/>
    <p:sldId id="259" r:id="rId4"/>
    <p:sldId id="412" r:id="rId5"/>
    <p:sldId id="263" r:id="rId6"/>
    <p:sldId id="260" r:id="rId7"/>
    <p:sldId id="411" r:id="rId8"/>
    <p:sldId id="577" r:id="rId9"/>
    <p:sldId id="580" r:id="rId10"/>
    <p:sldId id="579" r:id="rId11"/>
    <p:sldId id="581" r:id="rId12"/>
    <p:sldId id="732" r:id="rId13"/>
    <p:sldId id="681" r:id="rId14"/>
    <p:sldId id="705" r:id="rId15"/>
    <p:sldId id="600" r:id="rId16"/>
    <p:sldId id="601" r:id="rId17"/>
    <p:sldId id="656" r:id="rId18"/>
    <p:sldId id="731" r:id="rId19"/>
    <p:sldId id="706" r:id="rId20"/>
    <p:sldId id="657" r:id="rId21"/>
    <p:sldId id="658" r:id="rId22"/>
    <p:sldId id="659" r:id="rId23"/>
    <p:sldId id="660" r:id="rId24"/>
    <p:sldId id="661" r:id="rId25"/>
    <p:sldId id="662" r:id="rId26"/>
    <p:sldId id="663" r:id="rId27"/>
    <p:sldId id="664" r:id="rId28"/>
    <p:sldId id="665" r:id="rId29"/>
    <p:sldId id="666" r:id="rId30"/>
    <p:sldId id="667" r:id="rId31"/>
    <p:sldId id="668" r:id="rId32"/>
    <p:sldId id="669" r:id="rId33"/>
    <p:sldId id="723" r:id="rId34"/>
    <p:sldId id="682" r:id="rId35"/>
    <p:sldId id="574" r:id="rId36"/>
    <p:sldId id="576" r:id="rId37"/>
    <p:sldId id="569" r:id="rId38"/>
    <p:sldId id="728" r:id="rId39"/>
    <p:sldId id="679" r:id="rId40"/>
    <p:sldId id="683" r:id="rId41"/>
    <p:sldId id="684" r:id="rId42"/>
    <p:sldId id="685" r:id="rId43"/>
    <p:sldId id="630" r:id="rId44"/>
    <p:sldId id="631" r:id="rId45"/>
    <p:sldId id="431" r:id="rId46"/>
    <p:sldId id="558" r:id="rId47"/>
    <p:sldId id="468" r:id="rId48"/>
    <p:sldId id="505" r:id="rId49"/>
    <p:sldId id="652" r:id="rId50"/>
    <p:sldId id="526" r:id="rId51"/>
    <p:sldId id="544" r:id="rId52"/>
    <p:sldId id="709" r:id="rId53"/>
    <p:sldId id="702" r:id="rId54"/>
    <p:sldId id="704" r:id="rId55"/>
    <p:sldId id="703" r:id="rId56"/>
    <p:sldId id="729" r:id="rId57"/>
    <p:sldId id="670" r:id="rId58"/>
    <p:sldId id="585" r:id="rId59"/>
    <p:sldId id="680" r:id="rId60"/>
    <p:sldId id="433" r:id="rId61"/>
    <p:sldId id="480" r:id="rId62"/>
    <p:sldId id="439" r:id="rId63"/>
    <p:sldId id="521" r:id="rId64"/>
    <p:sldId id="435" r:id="rId65"/>
    <p:sldId id="385" r:id="rId66"/>
    <p:sldId id="554" r:id="rId67"/>
    <p:sldId id="481" r:id="rId68"/>
    <p:sldId id="708" r:id="rId69"/>
    <p:sldId id="707" r:id="rId70"/>
    <p:sldId id="347" r:id="rId71"/>
    <p:sldId id="587" r:id="rId72"/>
    <p:sldId id="586" r:id="rId73"/>
    <p:sldId id="692" r:id="rId74"/>
    <p:sldId id="694" r:id="rId75"/>
    <p:sldId id="686" r:id="rId76"/>
    <p:sldId id="693" r:id="rId77"/>
    <p:sldId id="688" r:id="rId78"/>
    <p:sldId id="697" r:id="rId79"/>
    <p:sldId id="695" r:id="rId80"/>
    <p:sldId id="710" r:id="rId81"/>
    <p:sldId id="711" r:id="rId82"/>
    <p:sldId id="712" r:id="rId83"/>
    <p:sldId id="713" r:id="rId84"/>
    <p:sldId id="714" r:id="rId85"/>
    <p:sldId id="715" r:id="rId86"/>
    <p:sldId id="696" r:id="rId87"/>
    <p:sldId id="726" r:id="rId88"/>
    <p:sldId id="675" r:id="rId89"/>
    <p:sldId id="673" r:id="rId90"/>
    <p:sldId id="549" r:id="rId91"/>
    <p:sldId id="376" r:id="rId92"/>
    <p:sldId id="550" r:id="rId93"/>
    <p:sldId id="718" r:id="rId94"/>
    <p:sldId id="719" r:id="rId95"/>
    <p:sldId id="720" r:id="rId96"/>
    <p:sldId id="721" r:id="rId97"/>
    <p:sldId id="605" r:id="rId98"/>
    <p:sldId id="632" r:id="rId99"/>
    <p:sldId id="604" r:id="rId100"/>
    <p:sldId id="606" r:id="rId101"/>
    <p:sldId id="607" r:id="rId102"/>
    <p:sldId id="608" r:id="rId103"/>
    <p:sldId id="633" r:id="rId104"/>
    <p:sldId id="634" r:id="rId105"/>
    <p:sldId id="635" r:id="rId106"/>
    <p:sldId id="636" r:id="rId107"/>
    <p:sldId id="637" r:id="rId108"/>
    <p:sldId id="642" r:id="rId109"/>
    <p:sldId id="716" r:id="rId110"/>
    <p:sldId id="717" r:id="rId111"/>
    <p:sldId id="727" r:id="rId112"/>
    <p:sldId id="724" r:id="rId113"/>
  </p:sldIdLst>
  <p:sldSz cx="12192000" cy="6858000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68213" autoAdjust="0"/>
  </p:normalViewPr>
  <p:slideViewPr>
    <p:cSldViewPr snapToGrid="0">
      <p:cViewPr varScale="1">
        <p:scale>
          <a:sx n="80" d="100"/>
          <a:sy n="80" d="100"/>
        </p:scale>
        <p:origin x="954" y="7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8744"/>
    </p:cViewPr>
  </p:outlineViewPr>
  <p:notesTextViewPr>
    <p:cViewPr>
      <p:scale>
        <a:sx n="200" d="100"/>
        <a:sy n="200" d="100"/>
      </p:scale>
      <p:origin x="0" y="-4560"/>
    </p:cViewPr>
  </p:notesTextViewPr>
  <p:sorterViewPr>
    <p:cViewPr>
      <p:scale>
        <a:sx n="100" d="100"/>
        <a:sy n="100" d="100"/>
      </p:scale>
      <p:origin x="0" y="-13568"/>
    </p:cViewPr>
  </p:sorterViewPr>
  <p:notesViewPr>
    <p:cSldViewPr snapToGrid="0">
      <p:cViewPr varScale="1">
        <p:scale>
          <a:sx n="75" d="100"/>
          <a:sy n="75" d="100"/>
        </p:scale>
        <p:origin x="-4056" y="-90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6C923-247F-42EC-97CA-193C612D7E8A}" type="datetimeFigureOut">
              <a:rPr lang="nl-NL" smtClean="0"/>
              <a:t>9-7-2017</a:t>
            </a:fld>
            <a:endParaRPr lang="hu-H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50F8D-C28B-42C0-9DBB-F09AF2880D55}" type="slidenum">
              <a:rPr lang="nl-NL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28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vjIYl_Nlao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xit-deutschland.de/english/" TargetMode="Externa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igitalnun?lang=en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barclayslifeskills.com/" TargetMode="External"/><Relationship Id="rId4" Type="http://schemas.openxmlformats.org/officeDocument/2006/relationships/hyperlink" Target="http://www.benedictinenuns.org.uk/Community/Community/prayerline.php" TargetMode="Externa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ws_media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lgorithm" TargetMode="External"/><Relationship Id="rId5" Type="http://schemas.openxmlformats.org/officeDocument/2006/relationships/hyperlink" Target="https://en.wikipedia.org/wiki/Tunnel_vision_(metaphor)" TargetMode="External"/><Relationship Id="rId4" Type="http://schemas.openxmlformats.org/officeDocument/2006/relationships/hyperlink" Target="https://en.wikipedia.org/wiki/Censored" TargetMode="Externa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KKbydB4scA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lueprint?attachment_canonical_url=https://www.facebook.com/blueprint" TargetMode="External"/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ategicdialogue.org/wp-content/uploads/2016/06/OCCI-Counterspeech-Information-Pack-English.pdf" TargetMode="External"/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lueprint?attachment_canonical_url=https://www.facebook.com/blueprint" TargetMode="External"/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strategicdialogue.org/wp-content/uploads/2016/12/CN-Monitoring-and-Evaluation-Handbook.pdf" TargetMode="External"/><Relationship Id="rId4" Type="http://schemas.openxmlformats.org/officeDocument/2006/relationships/hyperlink" Target="http://www.strategicdialogue.org/wp-content/uploads/2016/06/OCCI-Counterspeech-Information-Pack-English.pdf" TargetMode="Externa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t.co/KIn4Wv78ZI" TargetMode="External"/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kH6peLv1wk" TargetMode="External"/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hasshilft.de/index_en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3302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A Twitter „újra feltalálja” saját magát, és a platformját már hírcsatornának nevezi, a felhasználói által közzétett tweeteket pedig ezzel összhangban „híreknek”. </a:t>
            </a:r>
          </a:p>
          <a:p>
            <a:r>
              <a:rPr dirty="0" smtClean="0"/>
              <a:t>Ez hasznos szempont a kampányok lebonyolításához: miközben a Facebook a hallgatóságuknak megteremti a közösségi hátteret, a Twitteren megjelenő folyamatos hírfolyam felkeltheti az emberek érdeklődését az Önök </a:t>
            </a:r>
            <a:r>
              <a:rPr dirty="0" err="1" smtClean="0"/>
              <a:t>munkája</a:t>
            </a:r>
            <a:r>
              <a:rPr dirty="0" smtClean="0"/>
              <a:t> </a:t>
            </a:r>
            <a:r>
              <a:rPr dirty="0" err="1" smtClean="0"/>
              <a:t>iránt</a:t>
            </a:r>
            <a:r>
              <a:rPr lang="hu-HU" dirty="0" smtClean="0"/>
              <a:t>.</a:t>
            </a:r>
            <a:endParaRPr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983321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u="sng" dirty="0"/>
              <a:t>Note to trainer: I’ll ride with you started as an online twitter campaign immediately after racial insult event in Australia. The hashtag and its cause became adopted by a national educational </a:t>
            </a:r>
            <a:r>
              <a:rPr lang="en-US" sz="1000" u="sng" dirty="0" err="1"/>
              <a:t>programme</a:t>
            </a:r>
            <a:r>
              <a:rPr lang="en-US" sz="1000" u="sng" dirty="0"/>
              <a:t>.</a:t>
            </a:r>
            <a:endParaRPr lang="hu-HU" sz="1000" u="sng" dirty="0"/>
          </a:p>
          <a:p>
            <a:endParaRPr lang="hu-HU" sz="1000" dirty="0"/>
          </a:p>
          <a:p>
            <a:r>
              <a:rPr lang="en-US" sz="1000" dirty="0"/>
              <a:t>2014. </a:t>
            </a:r>
            <a:r>
              <a:rPr lang="en-US" sz="1000" dirty="0" err="1"/>
              <a:t>december</a:t>
            </a:r>
            <a:endParaRPr lang="en-US" sz="1000" dirty="0"/>
          </a:p>
          <a:p>
            <a:r>
              <a:rPr lang="en-US" sz="1000" dirty="0"/>
              <a:t>A </a:t>
            </a:r>
            <a:r>
              <a:rPr lang="en-US" sz="1000" dirty="0" err="1"/>
              <a:t>hétfői</a:t>
            </a:r>
            <a:r>
              <a:rPr lang="en-US" sz="1000" dirty="0"/>
              <a:t> </a:t>
            </a:r>
            <a:r>
              <a:rPr lang="en-US" sz="1000" dirty="0" err="1"/>
              <a:t>túszdráma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hu-HU" sz="1000" dirty="0" smtClean="0"/>
              <a:t>a</a:t>
            </a:r>
            <a:r>
              <a:rPr lang="en-US" sz="1000" dirty="0" err="1" smtClean="0"/>
              <a:t>usztráliai</a:t>
            </a:r>
            <a:r>
              <a:rPr lang="en-US" sz="1000" dirty="0" smtClean="0"/>
              <a:t> </a:t>
            </a:r>
            <a:r>
              <a:rPr lang="en-US" sz="1000" dirty="0" err="1"/>
              <a:t>Sydneyben</a:t>
            </a:r>
            <a:r>
              <a:rPr lang="en-US" sz="1000" dirty="0"/>
              <a:t> </a:t>
            </a:r>
            <a:r>
              <a:rPr lang="en-US" sz="1000" dirty="0" err="1"/>
              <a:t>talán</a:t>
            </a:r>
            <a:r>
              <a:rPr lang="en-US" sz="1000" dirty="0"/>
              <a:t> </a:t>
            </a:r>
            <a:r>
              <a:rPr lang="en-US" sz="1000" dirty="0" err="1"/>
              <a:t>véget</a:t>
            </a:r>
            <a:r>
              <a:rPr lang="en-US" sz="1000" dirty="0"/>
              <a:t> </a:t>
            </a:r>
            <a:r>
              <a:rPr lang="en-US" sz="1000" dirty="0" err="1"/>
              <a:t>ért</a:t>
            </a:r>
            <a:r>
              <a:rPr lang="en-US" sz="1000" dirty="0"/>
              <a:t>, de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eseményt</a:t>
            </a:r>
            <a:r>
              <a:rPr lang="en-US" sz="1000" dirty="0"/>
              <a:t> </a:t>
            </a:r>
            <a:r>
              <a:rPr lang="en-US" sz="1000" dirty="0" err="1"/>
              <a:t>övező</a:t>
            </a:r>
            <a:r>
              <a:rPr lang="en-US" sz="1000" dirty="0"/>
              <a:t> </a:t>
            </a:r>
            <a:r>
              <a:rPr lang="en-US" sz="1000" dirty="0" err="1"/>
              <a:t>körülmények</a:t>
            </a:r>
            <a:r>
              <a:rPr lang="en-US" sz="1000" dirty="0"/>
              <a:t> – </a:t>
            </a:r>
            <a:r>
              <a:rPr lang="en-US" sz="1000" dirty="0" err="1"/>
              <a:t>melynek</a:t>
            </a:r>
            <a:r>
              <a:rPr lang="en-US" sz="1000" dirty="0"/>
              <a:t> </a:t>
            </a:r>
            <a:r>
              <a:rPr lang="en-US" sz="1000" dirty="0" err="1"/>
              <a:t>keretében</a:t>
            </a:r>
            <a:r>
              <a:rPr lang="en-US" sz="1000" dirty="0"/>
              <a:t> a 16 </a:t>
            </a:r>
            <a:r>
              <a:rPr lang="en-US" sz="1000" dirty="0" err="1"/>
              <a:t>órányi</a:t>
            </a:r>
            <a:r>
              <a:rPr lang="en-US" sz="1000" dirty="0"/>
              <a:t> </a:t>
            </a:r>
            <a:r>
              <a:rPr lang="en-US" sz="1000" dirty="0" err="1"/>
              <a:t>dráma</a:t>
            </a:r>
            <a:r>
              <a:rPr lang="en-US" sz="1000" dirty="0"/>
              <a:t> </a:t>
            </a:r>
            <a:r>
              <a:rPr lang="en-US" sz="1000" dirty="0" err="1"/>
              <a:t>alatt</a:t>
            </a:r>
            <a:r>
              <a:rPr lang="en-US" sz="1000" dirty="0"/>
              <a:t> </a:t>
            </a:r>
            <a:r>
              <a:rPr lang="en-US" sz="1000" dirty="0" err="1"/>
              <a:t>három</a:t>
            </a:r>
            <a:r>
              <a:rPr lang="en-US" sz="1000" dirty="0"/>
              <a:t> ember, </a:t>
            </a:r>
            <a:r>
              <a:rPr lang="en-US" sz="1000" dirty="0" err="1"/>
              <a:t>többek</a:t>
            </a:r>
            <a:r>
              <a:rPr lang="en-US" sz="1000" dirty="0"/>
              <a:t> </a:t>
            </a:r>
            <a:r>
              <a:rPr lang="en-US" sz="1000" dirty="0" err="1"/>
              <a:t>között</a:t>
            </a:r>
            <a:r>
              <a:rPr lang="en-US" sz="1000" dirty="0"/>
              <a:t> a </a:t>
            </a:r>
            <a:r>
              <a:rPr lang="en-US" sz="1000" dirty="0" err="1"/>
              <a:t>túszejtő</a:t>
            </a:r>
            <a:r>
              <a:rPr lang="en-US" sz="1000" dirty="0"/>
              <a:t> is </a:t>
            </a:r>
            <a:r>
              <a:rPr lang="en-US" sz="1000" dirty="0" err="1"/>
              <a:t>életét</a:t>
            </a:r>
            <a:r>
              <a:rPr lang="en-US" sz="1000" dirty="0"/>
              <a:t> </a:t>
            </a:r>
            <a:r>
              <a:rPr lang="en-US" sz="1000" dirty="0" err="1"/>
              <a:t>vesztette</a:t>
            </a:r>
            <a:r>
              <a:rPr lang="en-US" sz="1000" dirty="0"/>
              <a:t>, és </a:t>
            </a:r>
            <a:r>
              <a:rPr lang="en-US" sz="1000" dirty="0" err="1"/>
              <a:t>további</a:t>
            </a:r>
            <a:r>
              <a:rPr lang="en-US" sz="1000" dirty="0"/>
              <a:t> </a:t>
            </a:r>
            <a:r>
              <a:rPr lang="en-US" sz="1000" dirty="0" err="1"/>
              <a:t>négy</a:t>
            </a:r>
            <a:r>
              <a:rPr lang="en-US" sz="1000" dirty="0"/>
              <a:t> </a:t>
            </a:r>
            <a:r>
              <a:rPr lang="hu-HU" sz="1000" dirty="0" smtClean="0"/>
              <a:t>ember </a:t>
            </a:r>
            <a:r>
              <a:rPr lang="en-US" sz="1000" dirty="0" err="1" smtClean="0"/>
              <a:t>megsebesült</a:t>
            </a:r>
            <a:r>
              <a:rPr lang="en-US" sz="1000" dirty="0" smtClean="0"/>
              <a:t> </a:t>
            </a:r>
            <a:r>
              <a:rPr lang="en-US" sz="1000" dirty="0"/>
              <a:t>–  </a:t>
            </a:r>
            <a:r>
              <a:rPr lang="en-US" sz="1000" dirty="0" err="1"/>
              <a:t>továbbra</a:t>
            </a:r>
            <a:r>
              <a:rPr lang="en-US" sz="1000" dirty="0"/>
              <a:t> is </a:t>
            </a:r>
            <a:r>
              <a:rPr lang="en-US" sz="1000" dirty="0" err="1"/>
              <a:t>tisztázatlanok</a:t>
            </a:r>
            <a:r>
              <a:rPr lang="en-US" sz="1000" dirty="0"/>
              <a:t>. </a:t>
            </a:r>
            <a:r>
              <a:rPr lang="en-US" sz="1000" dirty="0" err="1"/>
              <a:t>Keveset</a:t>
            </a:r>
            <a:r>
              <a:rPr lang="en-US" sz="1000" dirty="0"/>
              <a:t> </a:t>
            </a:r>
            <a:r>
              <a:rPr lang="en-US" sz="1000" dirty="0" err="1"/>
              <a:t>lehet</a:t>
            </a:r>
            <a:r>
              <a:rPr lang="en-US" sz="1000" dirty="0"/>
              <a:t> </a:t>
            </a:r>
            <a:r>
              <a:rPr lang="en-US" sz="1000" dirty="0" err="1"/>
              <a:t>tudni</a:t>
            </a:r>
            <a:r>
              <a:rPr lang="en-US" sz="1000" dirty="0"/>
              <a:t> a </a:t>
            </a:r>
            <a:r>
              <a:rPr lang="en-US" sz="1000" dirty="0" err="1"/>
              <a:t>történtekért</a:t>
            </a:r>
            <a:r>
              <a:rPr lang="en-US" sz="1000" dirty="0"/>
              <a:t> </a:t>
            </a:r>
            <a:r>
              <a:rPr lang="en-US" sz="1000" dirty="0" err="1"/>
              <a:t>feltételezhetően</a:t>
            </a:r>
            <a:r>
              <a:rPr lang="en-US" sz="1000" dirty="0"/>
              <a:t> </a:t>
            </a:r>
            <a:r>
              <a:rPr lang="en-US" sz="1000" dirty="0" err="1"/>
              <a:t>felelős</a:t>
            </a:r>
            <a:r>
              <a:rPr lang="en-US" sz="1000" dirty="0"/>
              <a:t> Man </a:t>
            </a:r>
            <a:r>
              <a:rPr lang="en-US" sz="1000" dirty="0" err="1"/>
              <a:t>Monisról</a:t>
            </a:r>
            <a:r>
              <a:rPr lang="en-US" sz="1000" dirty="0"/>
              <a:t>, </a:t>
            </a:r>
            <a:r>
              <a:rPr lang="en-US" sz="1000" dirty="0" err="1"/>
              <a:t>valamint</a:t>
            </a:r>
            <a:r>
              <a:rPr lang="en-US" sz="1000" dirty="0"/>
              <a:t> </a:t>
            </a:r>
            <a:r>
              <a:rPr lang="en-US" sz="1000" dirty="0" err="1"/>
              <a:t>arról</a:t>
            </a:r>
            <a:r>
              <a:rPr lang="en-US" sz="1000" dirty="0"/>
              <a:t> a </a:t>
            </a:r>
            <a:r>
              <a:rPr lang="en-US" sz="1000" dirty="0" err="1"/>
              <a:t>rendőri</a:t>
            </a:r>
            <a:r>
              <a:rPr lang="en-US" sz="1000" dirty="0"/>
              <a:t> </a:t>
            </a:r>
            <a:r>
              <a:rPr lang="en-US" sz="1000" dirty="0" err="1"/>
              <a:t>műveletről</a:t>
            </a:r>
            <a:r>
              <a:rPr lang="en-US" sz="1000" dirty="0"/>
              <a:t>, </a:t>
            </a:r>
            <a:r>
              <a:rPr lang="en-US" sz="1000" dirty="0" err="1"/>
              <a:t>amely</a:t>
            </a:r>
            <a:r>
              <a:rPr lang="en-US" sz="1000" dirty="0"/>
              <a:t> </a:t>
            </a:r>
            <a:r>
              <a:rPr lang="en-US" sz="1000" dirty="0" err="1"/>
              <a:t>véget</a:t>
            </a:r>
            <a:r>
              <a:rPr lang="en-US" sz="1000" dirty="0"/>
              <a:t> </a:t>
            </a:r>
            <a:r>
              <a:rPr lang="en-US" sz="1000" dirty="0" err="1"/>
              <a:t>vetett</a:t>
            </a:r>
            <a:r>
              <a:rPr lang="en-US" sz="1000" dirty="0"/>
              <a:t> a </a:t>
            </a:r>
            <a:r>
              <a:rPr lang="en-US" sz="1000" dirty="0" err="1"/>
              <a:t>drámának</a:t>
            </a:r>
            <a:r>
              <a:rPr lang="en-US" sz="1000" dirty="0"/>
              <a:t>.</a:t>
            </a:r>
          </a:p>
          <a:p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esemény</a:t>
            </a:r>
            <a:r>
              <a:rPr lang="en-US" sz="1000" dirty="0"/>
              <a:t> </a:t>
            </a:r>
            <a:r>
              <a:rPr lang="en-US" sz="1000" dirty="0" err="1"/>
              <a:t>által</a:t>
            </a:r>
            <a:r>
              <a:rPr lang="en-US" sz="1000" dirty="0"/>
              <a:t> </a:t>
            </a:r>
            <a:r>
              <a:rPr lang="en-US" sz="1000" dirty="0" err="1"/>
              <a:t>keltett</a:t>
            </a:r>
            <a:r>
              <a:rPr lang="en-US" sz="1000" dirty="0"/>
              <a:t> </a:t>
            </a:r>
            <a:r>
              <a:rPr lang="en-US" sz="1000" dirty="0" err="1"/>
              <a:t>bizonytalanság</a:t>
            </a:r>
            <a:r>
              <a:rPr lang="en-US" sz="1000" dirty="0"/>
              <a:t> </a:t>
            </a:r>
            <a:r>
              <a:rPr lang="en-US" sz="1000" dirty="0" err="1"/>
              <a:t>közepette</a:t>
            </a:r>
            <a:r>
              <a:rPr lang="en-US" sz="1000" dirty="0"/>
              <a:t> </a:t>
            </a:r>
            <a:r>
              <a:rPr lang="en-US" sz="1000" dirty="0" err="1"/>
              <a:t>többen</a:t>
            </a:r>
            <a:r>
              <a:rPr lang="en-US" sz="1000" dirty="0"/>
              <a:t> </a:t>
            </a:r>
            <a:r>
              <a:rPr lang="en-US" sz="1000" dirty="0" err="1"/>
              <a:t>felzúdultak</a:t>
            </a:r>
            <a:r>
              <a:rPr lang="en-US" sz="1000" dirty="0"/>
              <a:t> online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ausztráliai</a:t>
            </a:r>
            <a:r>
              <a:rPr lang="en-US" sz="1000" dirty="0"/>
              <a:t> </a:t>
            </a:r>
            <a:r>
              <a:rPr lang="en-US" sz="1000" dirty="0" err="1"/>
              <a:t>muszlimok</a:t>
            </a:r>
            <a:r>
              <a:rPr lang="en-US" sz="1000" dirty="0"/>
              <a:t> </a:t>
            </a:r>
            <a:r>
              <a:rPr lang="en-US" sz="1000" dirty="0" err="1"/>
              <a:t>ellen</a:t>
            </a:r>
            <a:r>
              <a:rPr lang="en-US" sz="1000" dirty="0"/>
              <a:t>. </a:t>
            </a:r>
            <a:r>
              <a:rPr lang="en-US" sz="1000" dirty="0" err="1"/>
              <a:t>Ahogy</a:t>
            </a:r>
            <a:r>
              <a:rPr lang="en-US" sz="1000" dirty="0"/>
              <a:t> a </a:t>
            </a:r>
            <a:r>
              <a:rPr lang="en-US" sz="1000" dirty="0" err="1"/>
              <a:t>beszámolók</a:t>
            </a:r>
            <a:r>
              <a:rPr lang="en-US" sz="1000" dirty="0"/>
              <a:t> </a:t>
            </a:r>
            <a:r>
              <a:rPr lang="en-US" sz="1000" dirty="0" err="1"/>
              <a:t>gyorsan</a:t>
            </a:r>
            <a:r>
              <a:rPr lang="en-US" sz="1000" dirty="0"/>
              <a:t> </a:t>
            </a:r>
            <a:r>
              <a:rPr lang="en-US" sz="1000" dirty="0" err="1"/>
              <a:t>terjedtek</a:t>
            </a:r>
            <a:r>
              <a:rPr lang="en-US" sz="1000" dirty="0"/>
              <a:t> a </a:t>
            </a:r>
            <a:r>
              <a:rPr lang="en-US" sz="1000" dirty="0" err="1"/>
              <a:t>túszdrámáról</a:t>
            </a:r>
            <a:r>
              <a:rPr lang="en-US" sz="1000" dirty="0"/>
              <a:t> – </a:t>
            </a:r>
            <a:r>
              <a:rPr lang="en-US" sz="1000" dirty="0" err="1"/>
              <a:t>beleértve</a:t>
            </a:r>
            <a:r>
              <a:rPr lang="en-US" sz="1000" dirty="0"/>
              <a:t> a </a:t>
            </a:r>
            <a:r>
              <a:rPr lang="en-US" sz="1000" dirty="0" err="1"/>
              <a:t>túszejtő</a:t>
            </a:r>
            <a:r>
              <a:rPr lang="en-US" sz="1000" dirty="0"/>
              <a:t> </a:t>
            </a:r>
            <a:r>
              <a:rPr lang="en-US" sz="1000" dirty="0" err="1"/>
              <a:t>vallási</a:t>
            </a:r>
            <a:r>
              <a:rPr lang="en-US" sz="1000" dirty="0"/>
              <a:t> és </a:t>
            </a:r>
            <a:r>
              <a:rPr lang="en-US" sz="1000" dirty="0" err="1"/>
              <a:t>nemzeti</a:t>
            </a:r>
            <a:r>
              <a:rPr lang="en-US" sz="1000" dirty="0"/>
              <a:t> </a:t>
            </a:r>
            <a:r>
              <a:rPr lang="en-US" sz="1000" dirty="0" err="1"/>
              <a:t>hovatartozását</a:t>
            </a:r>
            <a:r>
              <a:rPr lang="en-US" sz="1000" dirty="0"/>
              <a:t>, </a:t>
            </a:r>
            <a:r>
              <a:rPr lang="en-US" sz="1000" dirty="0" err="1"/>
              <a:t>valamint</a:t>
            </a:r>
            <a:r>
              <a:rPr lang="en-US" sz="1000" dirty="0"/>
              <a:t> </a:t>
            </a:r>
            <a:r>
              <a:rPr lang="en-US" sz="1000" dirty="0" err="1"/>
              <a:t>azt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a </a:t>
            </a:r>
            <a:r>
              <a:rPr lang="en-US" sz="1000" dirty="0" err="1"/>
              <a:t>történetben</a:t>
            </a:r>
            <a:r>
              <a:rPr lang="en-US" sz="1000" dirty="0"/>
              <a:t> </a:t>
            </a:r>
            <a:r>
              <a:rPr lang="en-US" sz="1000" dirty="0" err="1"/>
              <a:t>egy</a:t>
            </a:r>
            <a:r>
              <a:rPr lang="en-US" sz="1000" dirty="0"/>
              <a:t> </a:t>
            </a:r>
            <a:r>
              <a:rPr lang="en-US" sz="1000" dirty="0" err="1"/>
              <a:t>fekete</a:t>
            </a:r>
            <a:r>
              <a:rPr lang="en-US" sz="1000" dirty="0"/>
              <a:t> </a:t>
            </a:r>
            <a:r>
              <a:rPr lang="en-US" sz="1000" dirty="0" err="1"/>
              <a:t>zászló</a:t>
            </a:r>
            <a:r>
              <a:rPr lang="en-US" sz="1000" dirty="0"/>
              <a:t> is </a:t>
            </a:r>
            <a:r>
              <a:rPr lang="en-US" sz="1000" dirty="0" err="1"/>
              <a:t>szerepet</a:t>
            </a:r>
            <a:r>
              <a:rPr lang="en-US" sz="1000" dirty="0"/>
              <a:t> </a:t>
            </a:r>
            <a:r>
              <a:rPr lang="en-US" sz="1000" dirty="0" err="1"/>
              <a:t>kapott</a:t>
            </a:r>
            <a:r>
              <a:rPr lang="en-US" sz="1000" dirty="0"/>
              <a:t> a shahada </a:t>
            </a:r>
            <a:r>
              <a:rPr lang="en-US" sz="1000" dirty="0" err="1"/>
              <a:t>szóval</a:t>
            </a:r>
            <a:r>
              <a:rPr lang="en-US" sz="1000" dirty="0"/>
              <a:t>, </a:t>
            </a:r>
            <a:r>
              <a:rPr lang="en-US" sz="1000" dirty="0" err="1"/>
              <a:t>amely</a:t>
            </a:r>
            <a:r>
              <a:rPr lang="en-US" sz="1000" dirty="0"/>
              <a:t> a </a:t>
            </a:r>
            <a:r>
              <a:rPr lang="en-US" sz="1000" dirty="0" err="1"/>
              <a:t>muszlim</a:t>
            </a:r>
            <a:r>
              <a:rPr lang="en-US" sz="1000" dirty="0"/>
              <a:t> </a:t>
            </a:r>
            <a:r>
              <a:rPr lang="en-US" sz="1000" dirty="0" err="1"/>
              <a:t>hiteskü</a:t>
            </a:r>
            <a:r>
              <a:rPr lang="en-US" sz="1000" dirty="0"/>
              <a:t> neve – a </a:t>
            </a:r>
            <a:r>
              <a:rPr lang="en-US" sz="1000" dirty="0" err="1"/>
              <a:t>Twitteren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esemény</a:t>
            </a:r>
            <a:r>
              <a:rPr lang="en-US" sz="1000" dirty="0"/>
              <a:t> </a:t>
            </a:r>
            <a:r>
              <a:rPr lang="en-US" sz="1000" dirty="0" err="1"/>
              <a:t>elsődleges</a:t>
            </a:r>
            <a:r>
              <a:rPr lang="en-US" sz="1000" dirty="0"/>
              <a:t> </a:t>
            </a:r>
            <a:r>
              <a:rPr lang="en-US" sz="1000" dirty="0" err="1"/>
              <a:t>hashtagje</a:t>
            </a:r>
            <a:r>
              <a:rPr lang="en-US" sz="1000" dirty="0"/>
              <a:t>, a #</a:t>
            </a:r>
            <a:r>
              <a:rPr lang="en-US" sz="1000" dirty="0" err="1"/>
              <a:t>SydneySiege</a:t>
            </a:r>
            <a:r>
              <a:rPr lang="en-US" sz="1000" dirty="0"/>
              <a:t> </a:t>
            </a:r>
            <a:r>
              <a:rPr lang="en-US" sz="1000" dirty="0" err="1"/>
              <a:t>kezdett</a:t>
            </a:r>
            <a:r>
              <a:rPr lang="en-US" sz="1000" dirty="0"/>
              <a:t> kaput </a:t>
            </a:r>
            <a:r>
              <a:rPr lang="en-US" sz="1000" dirty="0" err="1"/>
              <a:t>nyitni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internet </a:t>
            </a:r>
            <a:r>
              <a:rPr lang="en-US" sz="1000" dirty="0" err="1"/>
              <a:t>eseti</a:t>
            </a:r>
            <a:r>
              <a:rPr lang="en-US" sz="1000" dirty="0"/>
              <a:t> és </a:t>
            </a:r>
            <a:r>
              <a:rPr lang="en-US" sz="1000" dirty="0" err="1"/>
              <a:t>előre</a:t>
            </a:r>
            <a:r>
              <a:rPr lang="en-US" sz="1000" dirty="0"/>
              <a:t> </a:t>
            </a:r>
            <a:r>
              <a:rPr lang="en-US" sz="1000" dirty="0" err="1" smtClean="0"/>
              <a:t>várhatóan</a:t>
            </a:r>
            <a:r>
              <a:rPr lang="en-US" sz="1000" dirty="0" smtClean="0"/>
              <a:t> </a:t>
            </a:r>
            <a:r>
              <a:rPr lang="en-US" sz="1000" dirty="0" err="1"/>
              <a:t>megjelenő</a:t>
            </a:r>
            <a:r>
              <a:rPr lang="en-US" sz="1000" dirty="0"/>
              <a:t> </a:t>
            </a:r>
            <a:r>
              <a:rPr lang="en-US" sz="1000" dirty="0" err="1"/>
              <a:t>kevésbé</a:t>
            </a:r>
            <a:r>
              <a:rPr lang="en-US" sz="1000" dirty="0"/>
              <a:t> </a:t>
            </a:r>
            <a:r>
              <a:rPr lang="en-US" sz="1000" dirty="0" err="1"/>
              <a:t>kedvező</a:t>
            </a:r>
            <a:r>
              <a:rPr lang="en-US" sz="1000" dirty="0"/>
              <a:t> </a:t>
            </a:r>
            <a:r>
              <a:rPr lang="en-US" sz="1000" dirty="0" err="1"/>
              <a:t>oldalának</a:t>
            </a:r>
            <a:r>
              <a:rPr lang="en-US" sz="1000" dirty="0"/>
              <a:t>. </a:t>
            </a:r>
            <a:r>
              <a:rPr lang="en-US" sz="1000" dirty="0" err="1"/>
              <a:t>Teret</a:t>
            </a:r>
            <a:r>
              <a:rPr lang="en-US" sz="1000" dirty="0"/>
              <a:t> </a:t>
            </a:r>
            <a:r>
              <a:rPr lang="en-US" sz="1000" dirty="0" err="1"/>
              <a:t>kaptak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idegengyűlölő</a:t>
            </a:r>
            <a:r>
              <a:rPr lang="en-US" sz="1000" dirty="0"/>
              <a:t> és </a:t>
            </a:r>
            <a:r>
              <a:rPr lang="en-US" sz="1000" dirty="0" err="1"/>
              <a:t>muszlimellenes</a:t>
            </a:r>
            <a:r>
              <a:rPr lang="en-US" sz="1000" dirty="0"/>
              <a:t> </a:t>
            </a:r>
            <a:r>
              <a:rPr lang="en-US" sz="1000" dirty="0" err="1"/>
              <a:t>tweetek</a:t>
            </a:r>
            <a:r>
              <a:rPr lang="en-US" sz="1000" dirty="0"/>
              <a:t>,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Ausztrál</a:t>
            </a:r>
            <a:r>
              <a:rPr lang="en-US" sz="1000" dirty="0"/>
              <a:t> </a:t>
            </a:r>
            <a:r>
              <a:rPr lang="en-US" sz="1000" dirty="0" err="1"/>
              <a:t>Védelmi</a:t>
            </a:r>
            <a:r>
              <a:rPr lang="en-US" sz="1000" dirty="0"/>
              <a:t> </a:t>
            </a:r>
            <a:r>
              <a:rPr lang="en-US" sz="1000" dirty="0" err="1"/>
              <a:t>Liga</a:t>
            </a:r>
            <a:r>
              <a:rPr lang="en-US" sz="1000" dirty="0"/>
              <a:t>, </a:t>
            </a:r>
            <a:r>
              <a:rPr lang="en-US" sz="1000" dirty="0" err="1"/>
              <a:t>egy</a:t>
            </a:r>
            <a:r>
              <a:rPr lang="en-US" sz="1000" dirty="0"/>
              <a:t> </a:t>
            </a:r>
            <a:r>
              <a:rPr lang="en-US" sz="1000" dirty="0" err="1"/>
              <a:t>ultrajobbos</a:t>
            </a:r>
            <a:r>
              <a:rPr lang="en-US" sz="1000" dirty="0"/>
              <a:t> </a:t>
            </a:r>
            <a:r>
              <a:rPr lang="en-US" sz="1000" dirty="0" err="1"/>
              <a:t>csoport</a:t>
            </a:r>
            <a:r>
              <a:rPr lang="en-US" sz="1000" dirty="0"/>
              <a:t> </a:t>
            </a:r>
            <a:r>
              <a:rPr lang="en-US" sz="1000" dirty="0" err="1"/>
              <a:t>pedig</a:t>
            </a:r>
            <a:r>
              <a:rPr lang="en-US" sz="1000" dirty="0"/>
              <a:t> </a:t>
            </a:r>
            <a:r>
              <a:rPr lang="en-US" sz="1000" dirty="0" err="1"/>
              <a:t>erőszakos</a:t>
            </a:r>
            <a:r>
              <a:rPr lang="en-US" sz="1000" dirty="0"/>
              <a:t> </a:t>
            </a:r>
            <a:r>
              <a:rPr lang="en-US" sz="1000" dirty="0" err="1"/>
              <a:t>fellépéssel</a:t>
            </a:r>
            <a:r>
              <a:rPr lang="en-US" sz="1000" dirty="0"/>
              <a:t> </a:t>
            </a:r>
            <a:r>
              <a:rPr lang="en-US" sz="1000" dirty="0" err="1"/>
              <a:t>fenyegetett</a:t>
            </a:r>
            <a:r>
              <a:rPr lang="en-US" sz="1000" dirty="0"/>
              <a:t> Sydney </a:t>
            </a:r>
            <a:r>
              <a:rPr lang="en-US" sz="1000" dirty="0" err="1"/>
              <a:t>muszlim</a:t>
            </a:r>
            <a:r>
              <a:rPr lang="en-US" sz="1000" dirty="0"/>
              <a:t> </a:t>
            </a:r>
            <a:r>
              <a:rPr lang="en-US" sz="1000" dirty="0" err="1"/>
              <a:t>többségű</a:t>
            </a:r>
            <a:r>
              <a:rPr lang="en-US" sz="1000" dirty="0"/>
              <a:t> </a:t>
            </a:r>
            <a:r>
              <a:rPr lang="en-US" sz="1000" dirty="0" err="1"/>
              <a:t>külvárosában</a:t>
            </a:r>
            <a:r>
              <a:rPr lang="en-US" sz="1000" dirty="0"/>
              <a:t>, </a:t>
            </a:r>
            <a:r>
              <a:rPr lang="en-US" sz="1000" dirty="0" err="1"/>
              <a:t>Lakembában</a:t>
            </a:r>
            <a:r>
              <a:rPr lang="en-US" sz="1000" dirty="0"/>
              <a:t>.</a:t>
            </a:r>
          </a:p>
          <a:p>
            <a:endParaRPr lang="hu-HU" sz="1000" dirty="0"/>
          </a:p>
          <a:p>
            <a:r>
              <a:rPr lang="en-US" sz="1000" dirty="0"/>
              <a:t>Facebook</a:t>
            </a:r>
          </a:p>
          <a:p>
            <a:r>
              <a:rPr lang="en-US" sz="1000" dirty="0" err="1"/>
              <a:t>Egy</a:t>
            </a:r>
            <a:r>
              <a:rPr lang="en-US" sz="1000" dirty="0"/>
              <a:t> </a:t>
            </a:r>
            <a:r>
              <a:rPr lang="en-US" sz="1000" dirty="0" err="1"/>
              <a:t>vonaton</a:t>
            </a:r>
            <a:r>
              <a:rPr lang="en-US" sz="1000" dirty="0"/>
              <a:t> </a:t>
            </a:r>
            <a:r>
              <a:rPr lang="en-US" sz="1000" dirty="0" err="1"/>
              <a:t>egy</a:t>
            </a:r>
            <a:r>
              <a:rPr lang="en-US" sz="1000" dirty="0"/>
              <a:t> </a:t>
            </a:r>
            <a:r>
              <a:rPr lang="en-US" sz="1000" dirty="0" err="1"/>
              <a:t>utas</a:t>
            </a:r>
            <a:r>
              <a:rPr lang="en-US" sz="1000" dirty="0"/>
              <a:t> a </a:t>
            </a:r>
            <a:r>
              <a:rPr lang="en-US" sz="1000" dirty="0" err="1"/>
              <a:t>beszámolók</a:t>
            </a:r>
            <a:r>
              <a:rPr lang="en-US" sz="1000" dirty="0"/>
              <a:t> </a:t>
            </a:r>
            <a:r>
              <a:rPr lang="en-US" sz="1000" dirty="0" err="1"/>
              <a:t>szerint</a:t>
            </a:r>
            <a:r>
              <a:rPr lang="en-US" sz="1000" dirty="0"/>
              <a:t> </a:t>
            </a:r>
            <a:r>
              <a:rPr lang="en-US" sz="1000" dirty="0" err="1"/>
              <a:t>észrevette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egy</a:t>
            </a:r>
            <a:r>
              <a:rPr lang="en-US" sz="1000" dirty="0"/>
              <a:t> </a:t>
            </a:r>
            <a:r>
              <a:rPr lang="en-US" sz="1000" dirty="0" err="1"/>
              <a:t>muszlim</a:t>
            </a:r>
            <a:r>
              <a:rPr lang="en-US" sz="1000" dirty="0"/>
              <a:t> </a:t>
            </a:r>
            <a:r>
              <a:rPr lang="en-US" sz="1000" dirty="0" err="1"/>
              <a:t>nő</a:t>
            </a:r>
            <a:r>
              <a:rPr lang="en-US" sz="1000" dirty="0"/>
              <a:t> </a:t>
            </a:r>
            <a:r>
              <a:rPr lang="en-US" sz="1000" dirty="0" err="1"/>
              <a:t>leveszi</a:t>
            </a:r>
            <a:r>
              <a:rPr lang="en-US" sz="1000" dirty="0"/>
              <a:t> a </a:t>
            </a:r>
            <a:r>
              <a:rPr lang="en-US" sz="1000" dirty="0" err="1"/>
              <a:t>hidzsábját</a:t>
            </a:r>
            <a:r>
              <a:rPr lang="en-US" sz="1000" dirty="0"/>
              <a:t>, </a:t>
            </a:r>
            <a:r>
              <a:rPr lang="en-US" sz="1000" dirty="0" err="1"/>
              <a:t>vélhetően</a:t>
            </a:r>
            <a:r>
              <a:rPr lang="en-US" sz="1000" dirty="0"/>
              <a:t> </a:t>
            </a:r>
            <a:r>
              <a:rPr lang="en-US" sz="1000" dirty="0" err="1"/>
              <a:t>azért</a:t>
            </a:r>
            <a:r>
              <a:rPr lang="en-US" sz="1000" dirty="0"/>
              <a:t>, </a:t>
            </a:r>
            <a:r>
              <a:rPr lang="en-US" sz="1000" dirty="0" err="1"/>
              <a:t>mert</a:t>
            </a:r>
            <a:r>
              <a:rPr lang="en-US" sz="1000" dirty="0"/>
              <a:t> </a:t>
            </a:r>
            <a:r>
              <a:rPr lang="en-US" sz="1000" dirty="0" err="1"/>
              <a:t>félt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célponttá</a:t>
            </a:r>
            <a:r>
              <a:rPr lang="en-US" sz="1000" dirty="0"/>
              <a:t> </a:t>
            </a:r>
            <a:r>
              <a:rPr lang="en-US" sz="1000" dirty="0" err="1"/>
              <a:t>válik</a:t>
            </a:r>
            <a:r>
              <a:rPr lang="en-US" sz="1000" dirty="0"/>
              <a:t>.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utas</a:t>
            </a:r>
            <a:r>
              <a:rPr lang="en-US" sz="1000" dirty="0"/>
              <a:t> </a:t>
            </a:r>
            <a:r>
              <a:rPr lang="en-US" sz="1000" dirty="0" err="1"/>
              <a:t>azt</a:t>
            </a:r>
            <a:r>
              <a:rPr lang="en-US" sz="1000" dirty="0"/>
              <a:t> </a:t>
            </a:r>
            <a:r>
              <a:rPr lang="en-US" sz="1000" dirty="0" err="1"/>
              <a:t>mondta</a:t>
            </a:r>
            <a:r>
              <a:rPr lang="en-US" sz="1000" dirty="0"/>
              <a:t> </a:t>
            </a:r>
            <a:r>
              <a:rPr lang="en-US" sz="1000" dirty="0" err="1"/>
              <a:t>neki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tegye</a:t>
            </a:r>
            <a:r>
              <a:rPr lang="en-US" sz="1000" dirty="0"/>
              <a:t> </a:t>
            </a:r>
            <a:r>
              <a:rPr lang="en-US" sz="1000" dirty="0" err="1"/>
              <a:t>vissza</a:t>
            </a:r>
            <a:r>
              <a:rPr lang="en-US" sz="1000" dirty="0"/>
              <a:t>, és </a:t>
            </a:r>
            <a:r>
              <a:rPr lang="en-US" sz="1000" dirty="0" err="1"/>
              <a:t>felajánlotta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szolidaritásból</a:t>
            </a:r>
            <a:r>
              <a:rPr lang="en-US" sz="1000" dirty="0"/>
              <a:t> </a:t>
            </a:r>
            <a:r>
              <a:rPr lang="en-US" sz="1000" dirty="0" err="1"/>
              <a:t>elkíséri</a:t>
            </a:r>
            <a:r>
              <a:rPr lang="en-US" sz="1000" dirty="0"/>
              <a:t>. </a:t>
            </a:r>
            <a:r>
              <a:rPr lang="en-US" sz="1000" dirty="0" err="1"/>
              <a:t>Így</a:t>
            </a:r>
            <a:r>
              <a:rPr lang="en-US" sz="1000" dirty="0"/>
              <a:t> </a:t>
            </a:r>
            <a:r>
              <a:rPr lang="en-US" sz="1000" dirty="0" err="1"/>
              <a:t>vette</a:t>
            </a:r>
            <a:r>
              <a:rPr lang="en-US" sz="1000" dirty="0"/>
              <a:t> </a:t>
            </a:r>
            <a:r>
              <a:rPr lang="en-US" sz="1000" dirty="0" err="1"/>
              <a:t>kezdetét</a:t>
            </a:r>
            <a:r>
              <a:rPr lang="en-US" sz="1000" dirty="0"/>
              <a:t> a #</a:t>
            </a:r>
            <a:r>
              <a:rPr lang="en-US" sz="1000" dirty="0" err="1"/>
              <a:t>IllRideWithYou</a:t>
            </a:r>
            <a:r>
              <a:rPr lang="en-US" sz="1000" dirty="0"/>
              <a:t>. A hashtag </a:t>
            </a:r>
            <a:r>
              <a:rPr lang="en-US" sz="1000" dirty="0" err="1"/>
              <a:t>rohamtempóban</a:t>
            </a:r>
            <a:r>
              <a:rPr lang="en-US" sz="1000" dirty="0"/>
              <a:t> </a:t>
            </a:r>
            <a:r>
              <a:rPr lang="en-US" sz="1000" dirty="0" err="1"/>
              <a:t>terjedt</a:t>
            </a:r>
            <a:r>
              <a:rPr lang="en-US" sz="1000" dirty="0"/>
              <a:t> el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interneten</a:t>
            </a:r>
            <a:r>
              <a:rPr lang="en-US" sz="1000" dirty="0"/>
              <a:t>, és </a:t>
            </a:r>
            <a:r>
              <a:rPr lang="en-US" sz="1000" dirty="0" err="1"/>
              <a:t>még</a:t>
            </a:r>
            <a:r>
              <a:rPr lang="en-US" sz="1000" dirty="0"/>
              <a:t> ma is </a:t>
            </a:r>
            <a:r>
              <a:rPr lang="en-US" sz="1000" dirty="0" err="1"/>
              <a:t>divatos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egész</a:t>
            </a:r>
            <a:r>
              <a:rPr lang="en-US" sz="1000" dirty="0"/>
              <a:t> </a:t>
            </a:r>
            <a:r>
              <a:rPr lang="en-US" sz="1000" dirty="0" err="1"/>
              <a:t>világon</a:t>
            </a:r>
            <a:r>
              <a:rPr lang="en-US" sz="1000" dirty="0"/>
              <a:t>, </a:t>
            </a:r>
            <a:r>
              <a:rPr lang="en-US" sz="1000" dirty="0" err="1"/>
              <a:t>órákkal</a:t>
            </a:r>
            <a:r>
              <a:rPr lang="en-US" sz="1000" dirty="0"/>
              <a:t> a </a:t>
            </a:r>
            <a:r>
              <a:rPr lang="en-US" sz="1000" dirty="0" err="1"/>
              <a:t>túszdráma</a:t>
            </a:r>
            <a:r>
              <a:rPr lang="en-US" sz="1000" dirty="0"/>
              <a:t> </a:t>
            </a:r>
            <a:r>
              <a:rPr lang="en-US" sz="1000" dirty="0" err="1"/>
              <a:t>vége</a:t>
            </a:r>
            <a:r>
              <a:rPr lang="en-US" sz="1000" dirty="0"/>
              <a:t> </a:t>
            </a:r>
            <a:r>
              <a:rPr lang="en-US" sz="1000" dirty="0" err="1"/>
              <a:t>után</a:t>
            </a:r>
            <a:r>
              <a:rPr lang="en-US" sz="1000" dirty="0"/>
              <a:t>.</a:t>
            </a:r>
          </a:p>
          <a:p>
            <a:endParaRPr lang="hu-HU" sz="1000" dirty="0"/>
          </a:p>
          <a:p>
            <a:r>
              <a:rPr lang="en-US" sz="1000" dirty="0" err="1"/>
              <a:t>Forrás</a:t>
            </a:r>
            <a:r>
              <a:rPr lang="en-US" sz="1000" dirty="0"/>
              <a:t>: https://www.theatlantic.com/international/archive/2014/12/illridewithyou-hashtag-sydney-siege-anti-islam-australia/383765/</a:t>
            </a:r>
          </a:p>
          <a:p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5650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93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 altLang="en-US">
                <a:latin typeface="Calibri" pitchFamily="34" charset="0"/>
              </a:rPr>
              <a:t>Luke Newbold kutatása alapján</a:t>
            </a:r>
          </a:p>
        </p:txBody>
      </p:sp>
    </p:spTree>
    <p:extLst>
      <p:ext uri="{BB962C8B-B14F-4D97-AF65-F5344CB8AC3E}">
        <p14:creationId xmlns:p14="http://schemas.microsoft.com/office/powerpoint/2010/main" val="4045379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A jó tartalomtervezők másolnak, a nagyszerűek lopnak – ez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</a:rPr>
              <a:t>jól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</a:rPr>
              <a:t>ismert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anekdota a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kreatív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iparágakban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Tudnak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mondani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hu-HU" sz="1000" kern="1200" dirty="0" smtClean="0">
                <a:solidFill>
                  <a:schemeClr val="tx1"/>
                </a:solidFill>
                <a:effectLst/>
                <a:latin typeface="+mn-lt"/>
              </a:rPr>
              <a:t>egy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</a:rPr>
              <a:t>olyan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kampányt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amely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inspirálja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Önöket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480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000" b="1" u="sng" dirty="0" err="1"/>
              <a:t>Példák</a:t>
            </a:r>
            <a:r>
              <a:rPr lang="en-US" sz="1000" b="1" u="sng" dirty="0"/>
              <a:t> a </a:t>
            </a:r>
            <a:r>
              <a:rPr lang="en-US" sz="1000" b="1" u="sng" dirty="0" err="1"/>
              <a:t>kényszerítő</a:t>
            </a:r>
            <a:r>
              <a:rPr lang="en-US" sz="1000" b="1" u="sng" dirty="0"/>
              <a:t> </a:t>
            </a:r>
            <a:r>
              <a:rPr lang="en-US" sz="1000" b="1" u="sng" dirty="0" err="1"/>
              <a:t>tényezőkre</a:t>
            </a:r>
            <a:endParaRPr lang="en-US" sz="1000" b="1" u="sng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 err="1"/>
              <a:t>Rossz</a:t>
            </a:r>
            <a:r>
              <a:rPr lang="en-US" sz="1000" dirty="0"/>
              <a:t> </a:t>
            </a:r>
            <a:r>
              <a:rPr lang="en-US" sz="1000" dirty="0" err="1"/>
              <a:t>közérzetet</a:t>
            </a:r>
            <a:r>
              <a:rPr lang="en-US" sz="1000" dirty="0"/>
              <a:t> </a:t>
            </a:r>
            <a:r>
              <a:rPr lang="en-US" sz="1000" dirty="0" err="1"/>
              <a:t>táplálók</a:t>
            </a:r>
            <a:r>
              <a:rPr lang="en-US" sz="1000" dirty="0"/>
              <a:t> – </a:t>
            </a:r>
            <a:r>
              <a:rPr lang="en-US" sz="1000" dirty="0" err="1"/>
              <a:t>kirekesztés</a:t>
            </a:r>
            <a:r>
              <a:rPr lang="en-US" sz="1000" dirty="0"/>
              <a:t>, </a:t>
            </a:r>
            <a:r>
              <a:rPr lang="en-US" sz="1000" dirty="0" err="1"/>
              <a:t>erős</a:t>
            </a:r>
            <a:r>
              <a:rPr lang="en-US" sz="1000" dirty="0"/>
              <a:t> </a:t>
            </a:r>
            <a:r>
              <a:rPr lang="en-US" sz="1000" dirty="0" err="1"/>
              <a:t>igazságtalanság</a:t>
            </a:r>
            <a:r>
              <a:rPr lang="en-US" sz="1000" dirty="0"/>
              <a:t>, </a:t>
            </a:r>
            <a:r>
              <a:rPr lang="en-US" sz="1000" dirty="0" err="1"/>
              <a:t>megaláztatottság</a:t>
            </a:r>
            <a:r>
              <a:rPr lang="en-US" sz="1000" dirty="0"/>
              <a:t> </a:t>
            </a:r>
            <a:r>
              <a:rPr lang="en-US" sz="1000" dirty="0" err="1"/>
              <a:t>érzése</a:t>
            </a:r>
            <a:r>
              <a:rPr lang="en-US" sz="1000" dirty="0"/>
              <a:t>, </a:t>
            </a:r>
            <a:r>
              <a:rPr lang="en-US" sz="1000" dirty="0" err="1"/>
              <a:t>merev</a:t>
            </a:r>
            <a:r>
              <a:rPr lang="en-US" sz="1000" dirty="0"/>
              <a:t> </a:t>
            </a:r>
            <a:r>
              <a:rPr lang="en-US" sz="1000" dirty="0" err="1"/>
              <a:t>fekete-fehér</a:t>
            </a:r>
            <a:r>
              <a:rPr lang="en-US" sz="1000" dirty="0"/>
              <a:t> </a:t>
            </a:r>
            <a:r>
              <a:rPr lang="en-US" sz="1000" dirty="0" err="1"/>
              <a:t>gondolkodás</a:t>
            </a:r>
            <a:r>
              <a:rPr lang="en-US" sz="1000" dirty="0"/>
              <a:t>, </a:t>
            </a:r>
            <a:r>
              <a:rPr lang="en-US" sz="1000" dirty="0" err="1"/>
              <a:t>konspirációs</a:t>
            </a:r>
            <a:r>
              <a:rPr lang="en-US" sz="1000" dirty="0"/>
              <a:t> </a:t>
            </a:r>
            <a:r>
              <a:rPr lang="en-US" sz="1000" dirty="0" err="1"/>
              <a:t>elképzelések</a:t>
            </a:r>
            <a:r>
              <a:rPr lang="en-US" sz="1000" dirty="0"/>
              <a:t>, </a:t>
            </a:r>
            <a:r>
              <a:rPr lang="en-US" sz="1000" dirty="0" err="1"/>
              <a:t>áldozatnak</a:t>
            </a:r>
            <a:r>
              <a:rPr lang="en-US" sz="1000" dirty="0"/>
              <a:t> </a:t>
            </a:r>
            <a:r>
              <a:rPr lang="en-US" sz="1000" dirty="0" err="1"/>
              <a:t>érzés</a:t>
            </a:r>
            <a:endParaRPr lang="en-US" sz="10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 err="1"/>
              <a:t>Marginalizációt</a:t>
            </a:r>
            <a:r>
              <a:rPr lang="en-US" sz="1000" dirty="0"/>
              <a:t> </a:t>
            </a:r>
            <a:r>
              <a:rPr lang="en-US" sz="1000" dirty="0" err="1"/>
              <a:t>táplálók</a:t>
            </a:r>
            <a:r>
              <a:rPr lang="en-US" sz="1000" dirty="0"/>
              <a:t> – </a:t>
            </a:r>
            <a:r>
              <a:rPr lang="en-US" sz="1000" dirty="0" err="1"/>
              <a:t>hátrányos</a:t>
            </a:r>
            <a:r>
              <a:rPr lang="en-US" sz="1000" dirty="0"/>
              <a:t> </a:t>
            </a:r>
            <a:r>
              <a:rPr lang="en-US" sz="1000" dirty="0" err="1"/>
              <a:t>megkülönböztetés</a:t>
            </a:r>
            <a:r>
              <a:rPr lang="en-US" sz="1000" dirty="0"/>
              <a:t>, </a:t>
            </a:r>
            <a:r>
              <a:rPr lang="en-US" sz="1000" dirty="0" err="1"/>
              <a:t>korlátozott</a:t>
            </a:r>
            <a:r>
              <a:rPr lang="en-US" sz="1000" dirty="0"/>
              <a:t> </a:t>
            </a:r>
            <a:r>
              <a:rPr lang="en-US" sz="1000" dirty="0" err="1"/>
              <a:t>társadalmi</a:t>
            </a:r>
            <a:r>
              <a:rPr lang="en-US" sz="1000" dirty="0"/>
              <a:t> </a:t>
            </a:r>
            <a:r>
              <a:rPr lang="en-US" sz="1000" dirty="0" err="1"/>
              <a:t>mobilitás</a:t>
            </a:r>
            <a:r>
              <a:rPr lang="en-US" sz="1000" dirty="0"/>
              <a:t>, </a:t>
            </a:r>
            <a:r>
              <a:rPr lang="en-US" sz="1000" dirty="0" err="1"/>
              <a:t>rossz</a:t>
            </a:r>
            <a:r>
              <a:rPr lang="en-US" sz="1000" dirty="0"/>
              <a:t> </a:t>
            </a:r>
            <a:r>
              <a:rPr lang="en-US" sz="1000" dirty="0" err="1"/>
              <a:t>minőségű</a:t>
            </a:r>
            <a:r>
              <a:rPr lang="en-US" sz="1000" dirty="0"/>
              <a:t> </a:t>
            </a:r>
            <a:r>
              <a:rPr lang="en-US" sz="1000" dirty="0" err="1"/>
              <a:t>oktatás</a:t>
            </a:r>
            <a:r>
              <a:rPr lang="en-US" sz="1000" dirty="0"/>
              <a:t>, </a:t>
            </a:r>
            <a:r>
              <a:rPr lang="en-US" sz="1000" dirty="0" err="1"/>
              <a:t>munkanélküliség</a:t>
            </a:r>
            <a:r>
              <a:rPr lang="en-US" sz="1000" dirty="0"/>
              <a:t>, </a:t>
            </a:r>
            <a:r>
              <a:rPr lang="en-US" sz="1000" dirty="0" err="1"/>
              <a:t>bűnözés</a:t>
            </a:r>
            <a:endParaRPr lang="en-US" sz="10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 err="1"/>
              <a:t>Politikai</a:t>
            </a:r>
            <a:r>
              <a:rPr lang="en-US" sz="1000" dirty="0"/>
              <a:t> </a:t>
            </a:r>
            <a:r>
              <a:rPr lang="en-US" sz="1000" dirty="0" err="1"/>
              <a:t>narratívák</a:t>
            </a:r>
            <a:r>
              <a:rPr lang="en-US" sz="1000" dirty="0"/>
              <a:t> – </a:t>
            </a:r>
            <a:r>
              <a:rPr lang="en-US" sz="1000" dirty="0" err="1"/>
              <a:t>leginkább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a „</a:t>
            </a:r>
            <a:r>
              <a:rPr lang="en-US" sz="1000" dirty="0" err="1"/>
              <a:t>Nyugat</a:t>
            </a:r>
            <a:r>
              <a:rPr lang="en-US" sz="1000" dirty="0"/>
              <a:t> </a:t>
            </a:r>
            <a:r>
              <a:rPr lang="en-US" sz="1000" dirty="0" err="1"/>
              <a:t>háborúban</a:t>
            </a:r>
            <a:r>
              <a:rPr lang="en-US" sz="1000" dirty="0"/>
              <a:t> </a:t>
            </a:r>
            <a:r>
              <a:rPr lang="en-US" sz="1000" dirty="0" err="1"/>
              <a:t>áll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iszlámmal</a:t>
            </a:r>
            <a:r>
              <a:rPr lang="en-US" sz="1000" dirty="0"/>
              <a:t>”. A </a:t>
            </a:r>
            <a:r>
              <a:rPr lang="en-US" sz="1000" dirty="0" err="1"/>
              <a:t>fátyol</a:t>
            </a:r>
            <a:r>
              <a:rPr lang="en-US" sz="1000" dirty="0"/>
              <a:t> </a:t>
            </a:r>
            <a:r>
              <a:rPr lang="en-US" sz="1000" dirty="0" err="1"/>
              <a:t>tilalma</a:t>
            </a:r>
            <a:r>
              <a:rPr lang="en-US" sz="1000" dirty="0"/>
              <a:t>, a </a:t>
            </a:r>
            <a:r>
              <a:rPr lang="en-US" sz="1000" dirty="0" err="1"/>
              <a:t>képregényekkel</a:t>
            </a:r>
            <a:r>
              <a:rPr lang="en-US" sz="1000" dirty="0"/>
              <a:t> </a:t>
            </a:r>
            <a:r>
              <a:rPr lang="en-US" sz="1000" dirty="0" err="1"/>
              <a:t>kapcsolatos</a:t>
            </a:r>
            <a:r>
              <a:rPr lang="en-US" sz="1000" dirty="0"/>
              <a:t> </a:t>
            </a:r>
            <a:r>
              <a:rPr lang="en-US" sz="1000" dirty="0" err="1"/>
              <a:t>krízisek</a:t>
            </a:r>
            <a:r>
              <a:rPr lang="en-US" sz="1000" dirty="0"/>
              <a:t>, </a:t>
            </a:r>
            <a:r>
              <a:rPr lang="en-US" sz="1000" dirty="0" err="1"/>
              <a:t>iszlamofóbia</a:t>
            </a:r>
            <a:r>
              <a:rPr lang="en-US" sz="1000" dirty="0"/>
              <a:t> is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 err="1"/>
              <a:t>Ideológiai</a:t>
            </a:r>
            <a:r>
              <a:rPr lang="en-US" sz="1000" dirty="0"/>
              <a:t> és </a:t>
            </a:r>
            <a:r>
              <a:rPr lang="en-US" sz="1000" dirty="0" err="1"/>
              <a:t>vallási</a:t>
            </a:r>
            <a:r>
              <a:rPr lang="en-US" sz="1000" dirty="0"/>
              <a:t> </a:t>
            </a:r>
            <a:r>
              <a:rPr lang="en-US" sz="1000" dirty="0" err="1"/>
              <a:t>legitimitás</a:t>
            </a:r>
            <a:r>
              <a:rPr lang="en-US" sz="1000" dirty="0"/>
              <a:t> </a:t>
            </a:r>
            <a:r>
              <a:rPr lang="en-US" sz="1000" dirty="0" err="1"/>
              <a:t>hangsúlyozása</a:t>
            </a:r>
            <a:r>
              <a:rPr lang="en-US" sz="1000" dirty="0"/>
              <a:t> – </a:t>
            </a:r>
            <a:r>
              <a:rPr lang="en-US" sz="1000" dirty="0" err="1"/>
              <a:t>apokaliptikus</a:t>
            </a:r>
            <a:r>
              <a:rPr lang="en-US" sz="1000" dirty="0"/>
              <a:t> </a:t>
            </a:r>
            <a:r>
              <a:rPr lang="en-US" sz="1000" dirty="0" err="1"/>
              <a:t>próféciák</a:t>
            </a:r>
            <a:r>
              <a:rPr lang="en-US" sz="1000" dirty="0"/>
              <a:t>, a </a:t>
            </a:r>
            <a:r>
              <a:rPr lang="en-US" sz="1000" dirty="0" err="1"/>
              <a:t>dzsihád</a:t>
            </a:r>
            <a:r>
              <a:rPr lang="en-US" sz="1000" dirty="0"/>
              <a:t> </a:t>
            </a:r>
            <a:r>
              <a:rPr lang="en-US" sz="1000" dirty="0" err="1"/>
              <a:t>erőszakos</a:t>
            </a:r>
            <a:r>
              <a:rPr lang="en-US" sz="1000" dirty="0"/>
              <a:t> </a:t>
            </a:r>
            <a:r>
              <a:rPr lang="en-US" sz="1000" dirty="0" err="1"/>
              <a:t>értelmezése</a:t>
            </a:r>
            <a:r>
              <a:rPr lang="en-US" sz="1000" dirty="0"/>
              <a:t>, </a:t>
            </a:r>
            <a:r>
              <a:rPr lang="en-US" sz="1000" dirty="0" err="1"/>
              <a:t>annak</a:t>
            </a:r>
            <a:r>
              <a:rPr lang="en-US" sz="1000" dirty="0"/>
              <a:t> </a:t>
            </a:r>
            <a:r>
              <a:rPr lang="en-US" sz="1000" dirty="0" err="1"/>
              <a:t>hangoztatása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iszlám</a:t>
            </a:r>
            <a:r>
              <a:rPr lang="en-US" sz="1000" dirty="0"/>
              <a:t> </a:t>
            </a:r>
            <a:r>
              <a:rPr lang="en-US" sz="1000" dirty="0" err="1"/>
              <a:t>ostrom</a:t>
            </a:r>
            <a:r>
              <a:rPr lang="en-US" sz="1000" dirty="0"/>
              <a:t> </a:t>
            </a:r>
            <a:r>
              <a:rPr lang="en-US" sz="1000" dirty="0" err="1"/>
              <a:t>alatt</a:t>
            </a:r>
            <a:r>
              <a:rPr lang="en-US" sz="1000" dirty="0"/>
              <a:t> </a:t>
            </a:r>
            <a:r>
              <a:rPr lang="en-US" sz="1000" dirty="0" err="1"/>
              <a:t>áll</a:t>
            </a:r>
            <a:r>
              <a:rPr lang="en-US" sz="1000" dirty="0"/>
              <a:t>, </a:t>
            </a:r>
            <a:r>
              <a:rPr lang="en-US" sz="1000" dirty="0" err="1"/>
              <a:t>valamint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umma</a:t>
            </a:r>
            <a:r>
              <a:rPr lang="en-US" sz="1000" dirty="0"/>
              <a:t> (</a:t>
            </a:r>
            <a:r>
              <a:rPr lang="en-US" sz="1000" dirty="0" err="1"/>
              <a:t>muszlim</a:t>
            </a:r>
            <a:r>
              <a:rPr lang="en-US" sz="1000" dirty="0"/>
              <a:t> </a:t>
            </a:r>
            <a:r>
              <a:rPr lang="en-US" sz="1000" dirty="0" err="1"/>
              <a:t>közösség</a:t>
            </a:r>
            <a:r>
              <a:rPr lang="en-US" sz="1000" dirty="0"/>
              <a:t>) </a:t>
            </a:r>
            <a:r>
              <a:rPr lang="en-US" sz="1000" dirty="0" err="1"/>
              <a:t>megvédésének</a:t>
            </a:r>
            <a:r>
              <a:rPr lang="en-US" sz="1000" dirty="0"/>
              <a:t> a </a:t>
            </a:r>
            <a:r>
              <a:rPr lang="en-US" sz="1000" dirty="0" err="1"/>
              <a:t>célja</a:t>
            </a:r>
            <a:r>
              <a:rPr lang="en-US" sz="1000" dirty="0"/>
              <a:t>, </a:t>
            </a:r>
            <a:r>
              <a:rPr lang="en-US" sz="1000" dirty="0" err="1"/>
              <a:t>abból</a:t>
            </a:r>
            <a:r>
              <a:rPr lang="en-US" sz="1000" dirty="0"/>
              <a:t> a </a:t>
            </a:r>
            <a:r>
              <a:rPr lang="en-US" sz="1000" dirty="0" err="1"/>
              <a:t>megfontolásból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a </a:t>
            </a:r>
            <a:r>
              <a:rPr lang="en-US" sz="1000" dirty="0" err="1"/>
              <a:t>nyugati</a:t>
            </a:r>
            <a:r>
              <a:rPr lang="en-US" sz="1000" dirty="0"/>
              <a:t> </a:t>
            </a:r>
            <a:r>
              <a:rPr lang="en-US" sz="1000" dirty="0" err="1"/>
              <a:t>társadalmak</a:t>
            </a:r>
            <a:r>
              <a:rPr lang="en-US" sz="1000" dirty="0"/>
              <a:t> </a:t>
            </a:r>
            <a:r>
              <a:rPr lang="en-US" sz="1000" dirty="0" err="1"/>
              <a:t>erkölcstelen</a:t>
            </a:r>
            <a:r>
              <a:rPr lang="en-US" sz="1000" dirty="0"/>
              <a:t> </a:t>
            </a:r>
            <a:r>
              <a:rPr lang="en-US" sz="1000" dirty="0" err="1"/>
              <a:t>világi</a:t>
            </a:r>
            <a:r>
              <a:rPr lang="en-US" sz="1000" dirty="0"/>
              <a:t> </a:t>
            </a:r>
            <a:r>
              <a:rPr lang="en-US" sz="1000" dirty="0" err="1"/>
              <a:t>berendezkedésűek</a:t>
            </a:r>
            <a:endParaRPr lang="en-US" sz="10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 err="1"/>
              <a:t>Kulturális</a:t>
            </a:r>
            <a:r>
              <a:rPr lang="en-US" sz="1000" dirty="0"/>
              <a:t> és </a:t>
            </a:r>
            <a:r>
              <a:rPr lang="en-US" sz="1000" dirty="0" err="1"/>
              <a:t>identitásbeli</a:t>
            </a:r>
            <a:r>
              <a:rPr lang="en-US" sz="1000" dirty="0"/>
              <a:t> </a:t>
            </a:r>
            <a:r>
              <a:rPr lang="en-US" sz="1000" dirty="0" err="1"/>
              <a:t>kríziseket</a:t>
            </a:r>
            <a:r>
              <a:rPr lang="en-US" sz="1000" dirty="0"/>
              <a:t> </a:t>
            </a:r>
            <a:r>
              <a:rPr lang="en-US" sz="1000" dirty="0" err="1"/>
              <a:t>táplálók</a:t>
            </a:r>
            <a:r>
              <a:rPr lang="en-US" sz="1000" dirty="0"/>
              <a:t> – </a:t>
            </a:r>
            <a:r>
              <a:rPr lang="en-US" sz="1000" dirty="0" err="1"/>
              <a:t>kulturális</a:t>
            </a:r>
            <a:r>
              <a:rPr lang="en-US" sz="1000" dirty="0"/>
              <a:t> </a:t>
            </a:r>
            <a:r>
              <a:rPr lang="en-US" sz="1000" dirty="0" err="1"/>
              <a:t>marginalizáció</a:t>
            </a:r>
            <a:r>
              <a:rPr lang="en-US" sz="1000" dirty="0"/>
              <a:t>;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otthonhoz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a </a:t>
            </a:r>
            <a:r>
              <a:rPr lang="en-US" sz="1000" dirty="0" err="1"/>
              <a:t>szülők</a:t>
            </a:r>
            <a:r>
              <a:rPr lang="en-US" sz="1000" dirty="0"/>
              <a:t> </a:t>
            </a:r>
            <a:r>
              <a:rPr lang="en-US" sz="1000" dirty="0" err="1"/>
              <a:t>társadalmához</a:t>
            </a:r>
            <a:r>
              <a:rPr lang="en-US" sz="1000" dirty="0"/>
              <a:t> </a:t>
            </a:r>
            <a:r>
              <a:rPr lang="en-US" sz="1000" dirty="0" err="1"/>
              <a:t>való</a:t>
            </a:r>
            <a:r>
              <a:rPr lang="en-US" sz="1000" dirty="0"/>
              <a:t> </a:t>
            </a:r>
            <a:r>
              <a:rPr lang="en-US" sz="1000" dirty="0" err="1"/>
              <a:t>tartozás</a:t>
            </a:r>
            <a:r>
              <a:rPr lang="en-US" sz="1000" dirty="0"/>
              <a:t> </a:t>
            </a:r>
            <a:r>
              <a:rPr lang="en-US" sz="1000" dirty="0" err="1"/>
              <a:t>hiánya</a:t>
            </a:r>
            <a:r>
              <a:rPr lang="en-US" sz="1000" dirty="0"/>
              <a:t>; </a:t>
            </a:r>
            <a:r>
              <a:rPr lang="en-US" sz="1000" dirty="0" err="1"/>
              <a:t>vallásos</a:t>
            </a:r>
            <a:r>
              <a:rPr lang="en-US" sz="1000" dirty="0"/>
              <a:t> </a:t>
            </a:r>
            <a:r>
              <a:rPr lang="en-US" sz="1000" dirty="0" err="1"/>
              <a:t>szolidaritás</a:t>
            </a:r>
            <a:r>
              <a:rPr lang="en-US" sz="1000" dirty="0"/>
              <a:t> </a:t>
            </a:r>
            <a:r>
              <a:rPr lang="en-US" sz="1000" dirty="0" err="1"/>
              <a:t>megerősítése</a:t>
            </a:r>
            <a:r>
              <a:rPr lang="en-US" sz="1000" dirty="0"/>
              <a:t> a </a:t>
            </a:r>
            <a:r>
              <a:rPr lang="en-US" sz="1000" dirty="0" err="1"/>
              <a:t>muszlimok</a:t>
            </a:r>
            <a:r>
              <a:rPr lang="en-US" sz="1000" dirty="0"/>
              <a:t> </a:t>
            </a:r>
            <a:r>
              <a:rPr lang="en-US" sz="1000" dirty="0" err="1"/>
              <a:t>között</a:t>
            </a:r>
            <a:r>
              <a:rPr lang="en-US" sz="1000" dirty="0"/>
              <a:t> </a:t>
            </a:r>
            <a:r>
              <a:rPr lang="en-US" sz="1000" dirty="0" err="1"/>
              <a:t>szerte</a:t>
            </a:r>
            <a:r>
              <a:rPr lang="en-US" sz="1000" dirty="0"/>
              <a:t> a </a:t>
            </a:r>
            <a:r>
              <a:rPr lang="en-US" sz="1000" dirty="0" err="1"/>
              <a:t>világon</a:t>
            </a:r>
            <a:endParaRPr lang="hu-HU" sz="1000" dirty="0"/>
          </a:p>
          <a:p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9858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dirty="0" err="1"/>
              <a:t>Milyen</a:t>
            </a:r>
            <a:r>
              <a:rPr lang="en-US" sz="1000" dirty="0"/>
              <a:t> </a:t>
            </a:r>
            <a:r>
              <a:rPr lang="en-US" sz="1000" dirty="0" err="1"/>
              <a:t>alkalmazások</a:t>
            </a:r>
            <a:r>
              <a:rPr lang="en-US" sz="1000" dirty="0"/>
              <a:t> </a:t>
            </a:r>
            <a:r>
              <a:rPr lang="en-US" sz="1000" dirty="0" err="1"/>
              <a:t>vannak</a:t>
            </a:r>
            <a:r>
              <a:rPr lang="en-US" sz="1000" dirty="0"/>
              <a:t> a </a:t>
            </a:r>
            <a:r>
              <a:rPr lang="en-US" sz="1000" dirty="0" err="1"/>
              <a:t>telefonjaikon</a:t>
            </a:r>
            <a:r>
              <a:rPr lang="en-US" sz="1000" dirty="0"/>
              <a:t>? És </a:t>
            </a:r>
            <a:r>
              <a:rPr lang="en-US" sz="1000" dirty="0" err="1"/>
              <a:t>milyen</a:t>
            </a:r>
            <a:r>
              <a:rPr lang="en-US" sz="1000" dirty="0"/>
              <a:t> </a:t>
            </a:r>
            <a:r>
              <a:rPr lang="en-US" sz="1000" dirty="0" err="1"/>
              <a:t>alkalmazások</a:t>
            </a:r>
            <a:r>
              <a:rPr lang="en-US" sz="1000" dirty="0"/>
              <a:t> </a:t>
            </a:r>
            <a:r>
              <a:rPr lang="en-US" sz="1000" dirty="0" err="1"/>
              <a:t>vannak</a:t>
            </a:r>
            <a:r>
              <a:rPr lang="en-US" sz="1000" dirty="0"/>
              <a:t> a </a:t>
            </a:r>
            <a:r>
              <a:rPr lang="en-US" sz="1000" dirty="0" err="1"/>
              <a:t>gyermekeik</a:t>
            </a:r>
            <a:r>
              <a:rPr lang="en-US" sz="1000" dirty="0"/>
              <a:t> </a:t>
            </a:r>
            <a:r>
              <a:rPr lang="en-US" sz="1000" dirty="0" err="1"/>
              <a:t>telefonján</a:t>
            </a:r>
            <a:r>
              <a:rPr lang="en-US" sz="1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Tapasztalatok</a:t>
            </a:r>
            <a:r>
              <a:rPr lang="en-US" sz="1000" dirty="0"/>
              <a:t> </a:t>
            </a:r>
            <a:r>
              <a:rPr lang="en-US" sz="1000" dirty="0" err="1"/>
              <a:t>megosztása</a:t>
            </a:r>
            <a:r>
              <a:rPr lang="en-US" sz="1000" dirty="0"/>
              <a:t>. </a:t>
            </a:r>
            <a:r>
              <a:rPr lang="en-US" sz="1000" dirty="0" err="1"/>
              <a:t>Lehet</a:t>
            </a:r>
            <a:r>
              <a:rPr lang="en-US" sz="1000" dirty="0"/>
              <a:t> </a:t>
            </a:r>
            <a:r>
              <a:rPr lang="en-US" sz="1000" dirty="0" err="1"/>
              <a:t>párban</a:t>
            </a:r>
            <a:r>
              <a:rPr lang="en-US" sz="1000" dirty="0"/>
              <a:t>, </a:t>
            </a:r>
            <a:r>
              <a:rPr lang="en-US" sz="1000" dirty="0" err="1"/>
              <a:t>kis</a:t>
            </a:r>
            <a:r>
              <a:rPr lang="en-US" sz="1000" dirty="0"/>
              <a:t> </a:t>
            </a:r>
            <a:r>
              <a:rPr lang="en-US" sz="1000" dirty="0" err="1"/>
              <a:t>csoportokban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a </a:t>
            </a:r>
            <a:r>
              <a:rPr lang="en-US" sz="1000" dirty="0" err="1"/>
              <a:t>teljes</a:t>
            </a:r>
            <a:r>
              <a:rPr lang="en-US" sz="1000" dirty="0"/>
              <a:t> </a:t>
            </a:r>
            <a:r>
              <a:rPr lang="en-US" sz="1000" dirty="0" err="1"/>
              <a:t>hallgatóság</a:t>
            </a:r>
            <a:r>
              <a:rPr lang="en-US" sz="1000" dirty="0"/>
              <a:t> </a:t>
            </a:r>
            <a:r>
              <a:rPr lang="en-US" sz="1000" dirty="0" err="1"/>
              <a:t>előtt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Sorolják</a:t>
            </a:r>
            <a:r>
              <a:rPr lang="en-US" sz="1000" baseline="0" dirty="0"/>
              <a:t> </a:t>
            </a:r>
            <a:r>
              <a:rPr lang="en-US" sz="1000" baseline="0" dirty="0" err="1"/>
              <a:t>fel</a:t>
            </a:r>
            <a:r>
              <a:rPr lang="en-US" sz="1000" baseline="0" dirty="0"/>
              <a:t> a </a:t>
            </a:r>
            <a:r>
              <a:rPr lang="en-US" sz="1000" baseline="0" dirty="0" err="1"/>
              <a:t>platformok</a:t>
            </a:r>
            <a:r>
              <a:rPr lang="en-US" sz="1000" baseline="0" dirty="0"/>
              <a:t> </a:t>
            </a:r>
            <a:r>
              <a:rPr lang="en-US" sz="1000" baseline="0" dirty="0" err="1"/>
              <a:t>neveit</a:t>
            </a:r>
            <a:r>
              <a:rPr lang="en-US" sz="1000" baseline="0" dirty="0"/>
              <a:t>; </a:t>
            </a:r>
            <a:r>
              <a:rPr lang="hu-HU" sz="1000" baseline="0" dirty="0" smtClean="0"/>
              <a:t>rendezzék</a:t>
            </a:r>
            <a:r>
              <a:rPr lang="en-US" sz="1000" baseline="0" dirty="0" smtClean="0"/>
              <a:t> </a:t>
            </a:r>
            <a:r>
              <a:rPr lang="en-US" sz="1000" baseline="0" dirty="0" err="1"/>
              <a:t>ezeket</a:t>
            </a:r>
            <a:r>
              <a:rPr lang="en-US" sz="1000" baseline="0" dirty="0"/>
              <a:t> </a:t>
            </a:r>
            <a:r>
              <a:rPr lang="en-US" sz="1000" baseline="0" dirty="0" err="1"/>
              <a:t>kategóriákba</a:t>
            </a:r>
            <a:r>
              <a:rPr lang="en-US" sz="1000" baseline="0" dirty="0"/>
              <a:t>: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által</a:t>
            </a:r>
            <a:r>
              <a:rPr lang="en-US" sz="1000" baseline="0" dirty="0"/>
              <a:t> </a:t>
            </a:r>
            <a:r>
              <a:rPr lang="en-US" sz="1000" baseline="0" dirty="0" err="1"/>
              <a:t>használtak</a:t>
            </a:r>
            <a:r>
              <a:rPr lang="en-US" sz="1000" baseline="0" dirty="0"/>
              <a:t>, a </a:t>
            </a:r>
            <a:r>
              <a:rPr lang="en-US" sz="1000" baseline="0" dirty="0" err="1"/>
              <a:t>célközönségük</a:t>
            </a:r>
            <a:r>
              <a:rPr lang="en-US" sz="1000" baseline="0" dirty="0"/>
              <a:t> </a:t>
            </a:r>
            <a:r>
              <a:rPr lang="en-US" sz="1000" baseline="0" dirty="0" err="1"/>
              <a:t>által</a:t>
            </a:r>
            <a:r>
              <a:rPr lang="en-US" sz="1000" baseline="0" dirty="0"/>
              <a:t> </a:t>
            </a:r>
            <a:r>
              <a:rPr lang="en-US" sz="1000" baseline="0" dirty="0" err="1"/>
              <a:t>használtak</a:t>
            </a:r>
            <a:r>
              <a:rPr lang="en-US" sz="100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Használják</a:t>
            </a:r>
            <a:r>
              <a:rPr lang="en-US" sz="1000" baseline="0" dirty="0"/>
              <a:t> </a:t>
            </a:r>
            <a:r>
              <a:rPr lang="en-US" sz="1000" baseline="0" dirty="0" err="1"/>
              <a:t>fel</a:t>
            </a:r>
            <a:r>
              <a:rPr lang="en-US" sz="1000" baseline="0" dirty="0"/>
              <a:t> a </a:t>
            </a:r>
            <a:r>
              <a:rPr lang="en-US" sz="1000" baseline="0" dirty="0" err="1"/>
              <a:t>következő</a:t>
            </a:r>
            <a:r>
              <a:rPr lang="en-US" sz="1000" baseline="0" dirty="0"/>
              <a:t> </a:t>
            </a:r>
            <a:r>
              <a:rPr lang="en-US" sz="1000" baseline="0" dirty="0" err="1"/>
              <a:t>oldalon</a:t>
            </a:r>
            <a:r>
              <a:rPr lang="en-US" sz="1000" baseline="0" dirty="0"/>
              <a:t> </a:t>
            </a:r>
            <a:r>
              <a:rPr lang="en-US" sz="1000" baseline="0" dirty="0" err="1"/>
              <a:t>látható</a:t>
            </a:r>
            <a:r>
              <a:rPr lang="en-US" sz="1000" baseline="0" dirty="0"/>
              <a:t> </a:t>
            </a:r>
            <a:r>
              <a:rPr lang="en-US" sz="1000" baseline="0" dirty="0" err="1"/>
              <a:t>képet</a:t>
            </a:r>
            <a:r>
              <a:rPr lang="en-US" sz="1000" baseline="0" dirty="0"/>
              <a:t>.</a:t>
            </a:r>
            <a:r>
              <a:rPr dirty="0" smtClean="0"/>
              <a:t> </a:t>
            </a:r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Beszéljék</a:t>
            </a:r>
            <a:r>
              <a:rPr lang="en-US" sz="1000" dirty="0"/>
              <a:t> meg a </a:t>
            </a:r>
            <a:r>
              <a:rPr lang="en-US" sz="1000" dirty="0" err="1"/>
              <a:t>különbségeket</a:t>
            </a:r>
            <a:r>
              <a:rPr lang="en-US" sz="1000" dirty="0"/>
              <a:t> </a:t>
            </a:r>
            <a:r>
              <a:rPr lang="en-US" sz="1000" dirty="0" err="1"/>
              <a:t>abban</a:t>
            </a:r>
            <a:r>
              <a:rPr lang="en-US" sz="1000" dirty="0"/>
              <a:t>, </a:t>
            </a:r>
            <a:r>
              <a:rPr lang="en-US" sz="1000" dirty="0" err="1"/>
              <a:t>ahogy</a:t>
            </a:r>
            <a:r>
              <a:rPr lang="en-US" sz="1000" dirty="0"/>
              <a:t> a </a:t>
            </a:r>
            <a:r>
              <a:rPr lang="en-US" sz="1000" dirty="0" err="1"/>
              <a:t>résztvevők</a:t>
            </a:r>
            <a:r>
              <a:rPr lang="en-US" sz="1000" dirty="0"/>
              <a:t> a </a:t>
            </a:r>
            <a:r>
              <a:rPr lang="en-US" sz="1000" dirty="0" err="1"/>
              <a:t>használják</a:t>
            </a:r>
            <a:r>
              <a:rPr lang="en-US" sz="1000" dirty="0"/>
              <a:t> a </a:t>
            </a:r>
            <a:r>
              <a:rPr lang="en-US" sz="1000" dirty="0" err="1"/>
              <a:t>közösségi</a:t>
            </a:r>
            <a:r>
              <a:rPr lang="en-US" sz="1000" dirty="0"/>
              <a:t> </a:t>
            </a:r>
            <a:r>
              <a:rPr lang="en-US" sz="1000" dirty="0" err="1"/>
              <a:t>médiát</a:t>
            </a:r>
            <a:r>
              <a:rPr lang="en-US" sz="1000" dirty="0"/>
              <a:t>, és </a:t>
            </a:r>
            <a:r>
              <a:rPr lang="en-US" sz="1000" dirty="0" err="1"/>
              <a:t>ahogy</a:t>
            </a:r>
            <a:r>
              <a:rPr lang="en-US" sz="1000" dirty="0"/>
              <a:t> a </a:t>
            </a:r>
            <a:r>
              <a:rPr lang="en-US" sz="1000" dirty="0" err="1"/>
              <a:t>célközönségeik</a:t>
            </a:r>
            <a:r>
              <a:rPr lang="en-US" sz="1000" dirty="0"/>
              <a:t> </a:t>
            </a:r>
            <a:r>
              <a:rPr lang="en-US" sz="1000" dirty="0" err="1"/>
              <a:t>használják</a:t>
            </a:r>
            <a:r>
              <a:rPr lang="en-US" sz="1000" dirty="0"/>
              <a:t> </a:t>
            </a:r>
            <a:r>
              <a:rPr lang="en-US" sz="1000" dirty="0" err="1"/>
              <a:t>azt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A </a:t>
            </a:r>
            <a:r>
              <a:rPr lang="en-US" sz="1000" baseline="0" dirty="0" err="1"/>
              <a:t>teljes</a:t>
            </a:r>
            <a:r>
              <a:rPr lang="en-US" sz="1000" baseline="0" dirty="0"/>
              <a:t> </a:t>
            </a:r>
            <a:r>
              <a:rPr lang="en-US" sz="1000" baseline="0" dirty="0" err="1"/>
              <a:t>hallgatóság</a:t>
            </a:r>
            <a:r>
              <a:rPr lang="en-US" sz="1000" baseline="0" dirty="0"/>
              <a:t> </a:t>
            </a:r>
            <a:r>
              <a:rPr lang="en-US" sz="1000" baseline="0" dirty="0" err="1"/>
              <a:t>előtt</a:t>
            </a:r>
            <a:r>
              <a:rPr lang="en-US" sz="1000" baseline="0" dirty="0"/>
              <a:t> </a:t>
            </a:r>
            <a:r>
              <a:rPr lang="en-US" sz="1000" baseline="0" dirty="0" err="1"/>
              <a:t>értelmezzék</a:t>
            </a:r>
            <a:r>
              <a:rPr lang="en-US" sz="1000" baseline="0" dirty="0"/>
              <a:t> </a:t>
            </a:r>
            <a:r>
              <a:rPr lang="en-US" sz="1000" baseline="0" dirty="0" err="1"/>
              <a:t>ezeknek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eltéréseknek</a:t>
            </a:r>
            <a:r>
              <a:rPr lang="en-US" sz="1000" baseline="0" dirty="0"/>
              <a:t> a </a:t>
            </a:r>
            <a:r>
              <a:rPr lang="en-US" sz="1000" baseline="0" dirty="0" err="1"/>
              <a:t>jelentését</a:t>
            </a:r>
            <a:r>
              <a:rPr lang="en-US" sz="100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20 perc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3886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Tapasztalatok</a:t>
            </a:r>
            <a:r>
              <a:rPr lang="en-US" sz="1000" dirty="0"/>
              <a:t> </a:t>
            </a:r>
            <a:r>
              <a:rPr lang="en-US" sz="1000" dirty="0" err="1" smtClean="0"/>
              <a:t>megosztása</a:t>
            </a:r>
            <a:r>
              <a:rPr lang="hu-HU" sz="1000" dirty="0" smtClean="0"/>
              <a:t>: l</a:t>
            </a:r>
            <a:r>
              <a:rPr lang="en-US" sz="1000" dirty="0" err="1" smtClean="0"/>
              <a:t>ehet</a:t>
            </a:r>
            <a:r>
              <a:rPr lang="en-US" sz="1000" dirty="0" smtClean="0"/>
              <a:t> </a:t>
            </a:r>
            <a:r>
              <a:rPr lang="en-US" sz="1000" dirty="0" err="1"/>
              <a:t>párban</a:t>
            </a:r>
            <a:r>
              <a:rPr lang="en-US" sz="1000" dirty="0"/>
              <a:t>, </a:t>
            </a:r>
            <a:r>
              <a:rPr lang="en-US" sz="1000" dirty="0" err="1"/>
              <a:t>kis</a:t>
            </a:r>
            <a:r>
              <a:rPr lang="en-US" sz="1000" dirty="0"/>
              <a:t> </a:t>
            </a:r>
            <a:r>
              <a:rPr lang="en-US" sz="1000" dirty="0" err="1"/>
              <a:t>csoportokban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a </a:t>
            </a:r>
            <a:r>
              <a:rPr lang="en-US" sz="1000" dirty="0" err="1"/>
              <a:t>teljes</a:t>
            </a:r>
            <a:r>
              <a:rPr lang="en-US" sz="1000" dirty="0"/>
              <a:t> </a:t>
            </a:r>
            <a:r>
              <a:rPr lang="en-US" sz="1000" dirty="0" err="1"/>
              <a:t>hallgatóság</a:t>
            </a:r>
            <a:r>
              <a:rPr lang="en-US" sz="1000" dirty="0"/>
              <a:t> </a:t>
            </a:r>
            <a:r>
              <a:rPr lang="en-US" sz="1000" dirty="0" err="1"/>
              <a:t>előtt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Sorolják</a:t>
            </a:r>
            <a:r>
              <a:rPr lang="en-US" sz="1000" baseline="0" dirty="0"/>
              <a:t> </a:t>
            </a:r>
            <a:r>
              <a:rPr lang="en-US" sz="1000" baseline="0" dirty="0" err="1"/>
              <a:t>fel</a:t>
            </a:r>
            <a:r>
              <a:rPr lang="en-US" sz="1000" baseline="0" dirty="0"/>
              <a:t> a </a:t>
            </a:r>
            <a:r>
              <a:rPr lang="en-US" sz="1000" baseline="0" dirty="0" err="1"/>
              <a:t>platformok</a:t>
            </a:r>
            <a:r>
              <a:rPr lang="en-US" sz="1000" baseline="0" dirty="0"/>
              <a:t> </a:t>
            </a:r>
            <a:r>
              <a:rPr lang="en-US" sz="1000" baseline="0" dirty="0" err="1"/>
              <a:t>neveit</a:t>
            </a:r>
            <a:r>
              <a:rPr lang="en-US" sz="1000" baseline="0" dirty="0"/>
              <a:t>; </a:t>
            </a:r>
            <a:r>
              <a:rPr lang="hu-HU" sz="1000" baseline="0" dirty="0" smtClean="0"/>
              <a:t>rendezzék</a:t>
            </a:r>
            <a:r>
              <a:rPr lang="en-US" sz="1000" baseline="0" dirty="0" smtClean="0"/>
              <a:t> </a:t>
            </a:r>
            <a:r>
              <a:rPr lang="en-US" sz="1000" baseline="0" dirty="0" err="1"/>
              <a:t>ezeket</a:t>
            </a:r>
            <a:r>
              <a:rPr lang="en-US" sz="1000" baseline="0" dirty="0"/>
              <a:t> </a:t>
            </a:r>
            <a:r>
              <a:rPr lang="en-US" sz="1000" baseline="0" dirty="0" err="1"/>
              <a:t>kategóriákba</a:t>
            </a:r>
            <a:r>
              <a:rPr lang="en-US" sz="1000" baseline="0" dirty="0"/>
              <a:t>: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által</a:t>
            </a:r>
            <a:r>
              <a:rPr lang="en-US" sz="1000" baseline="0" dirty="0"/>
              <a:t> </a:t>
            </a:r>
            <a:r>
              <a:rPr lang="en-US" sz="1000" baseline="0" dirty="0" err="1"/>
              <a:t>használtak</a:t>
            </a:r>
            <a:r>
              <a:rPr lang="en-US" sz="1000" baseline="0" dirty="0"/>
              <a:t>, a </a:t>
            </a:r>
            <a:r>
              <a:rPr lang="en-US" sz="1000" baseline="0" dirty="0" err="1"/>
              <a:t>célközönségük</a:t>
            </a:r>
            <a:r>
              <a:rPr lang="en-US" sz="1000" baseline="0" dirty="0"/>
              <a:t> </a:t>
            </a:r>
            <a:r>
              <a:rPr lang="en-US" sz="1000" baseline="0" dirty="0" err="1"/>
              <a:t>által</a:t>
            </a:r>
            <a:r>
              <a:rPr lang="en-US" sz="1000" baseline="0" dirty="0"/>
              <a:t> </a:t>
            </a:r>
            <a:r>
              <a:rPr lang="en-US" sz="1000" baseline="0" dirty="0" err="1"/>
              <a:t>használtak</a:t>
            </a:r>
            <a:r>
              <a:rPr lang="en-US" sz="100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Használják</a:t>
            </a:r>
            <a:r>
              <a:rPr lang="en-US" sz="1000" baseline="0" dirty="0"/>
              <a:t> </a:t>
            </a:r>
            <a:r>
              <a:rPr lang="en-US" sz="1000" baseline="0" dirty="0" err="1"/>
              <a:t>fel</a:t>
            </a:r>
            <a:r>
              <a:rPr lang="en-US" sz="1000" baseline="0" dirty="0"/>
              <a:t> a </a:t>
            </a:r>
            <a:r>
              <a:rPr lang="en-US" sz="1000" baseline="0" dirty="0" err="1"/>
              <a:t>következő</a:t>
            </a:r>
            <a:r>
              <a:rPr lang="en-US" sz="1000" baseline="0" dirty="0"/>
              <a:t> </a:t>
            </a:r>
            <a:r>
              <a:rPr lang="en-US" sz="1000" baseline="0" dirty="0" err="1"/>
              <a:t>oldalon</a:t>
            </a:r>
            <a:r>
              <a:rPr lang="en-US" sz="1000" baseline="0" dirty="0"/>
              <a:t> </a:t>
            </a:r>
            <a:r>
              <a:rPr lang="en-US" sz="1000" baseline="0" dirty="0" err="1"/>
              <a:t>látható</a:t>
            </a:r>
            <a:r>
              <a:rPr lang="en-US" sz="1000" baseline="0" dirty="0"/>
              <a:t> </a:t>
            </a:r>
            <a:r>
              <a:rPr lang="en-US" sz="1000" baseline="0" dirty="0" err="1"/>
              <a:t>képet</a:t>
            </a:r>
            <a:r>
              <a:rPr lang="en-US" sz="1000" baseline="0" dirty="0"/>
              <a:t>.</a:t>
            </a:r>
            <a:r>
              <a:rPr dirty="0" smtClean="0"/>
              <a:t> </a:t>
            </a:r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Beszéljék</a:t>
            </a:r>
            <a:r>
              <a:rPr lang="en-US" sz="1000" dirty="0"/>
              <a:t> meg a </a:t>
            </a:r>
            <a:r>
              <a:rPr lang="en-US" sz="1000" dirty="0" err="1"/>
              <a:t>különbségeket</a:t>
            </a:r>
            <a:r>
              <a:rPr lang="en-US" sz="1000" dirty="0"/>
              <a:t> </a:t>
            </a:r>
            <a:r>
              <a:rPr lang="en-US" sz="1000" dirty="0" err="1"/>
              <a:t>abban</a:t>
            </a:r>
            <a:r>
              <a:rPr lang="en-US" sz="1000" dirty="0"/>
              <a:t>, </a:t>
            </a:r>
            <a:r>
              <a:rPr lang="en-US" sz="1000" dirty="0" err="1"/>
              <a:t>ahogy</a:t>
            </a:r>
            <a:r>
              <a:rPr lang="en-US" sz="1000" dirty="0"/>
              <a:t> a </a:t>
            </a:r>
            <a:r>
              <a:rPr lang="en-US" sz="1000" dirty="0" err="1"/>
              <a:t>résztvevők</a:t>
            </a:r>
            <a:r>
              <a:rPr lang="en-US" sz="1000" dirty="0"/>
              <a:t> a </a:t>
            </a:r>
            <a:r>
              <a:rPr lang="en-US" sz="1000" dirty="0" err="1"/>
              <a:t>használják</a:t>
            </a:r>
            <a:r>
              <a:rPr lang="en-US" sz="1000" dirty="0"/>
              <a:t> a </a:t>
            </a:r>
            <a:r>
              <a:rPr lang="en-US" sz="1000" dirty="0" err="1"/>
              <a:t>közösségi</a:t>
            </a:r>
            <a:r>
              <a:rPr lang="en-US" sz="1000" dirty="0"/>
              <a:t> </a:t>
            </a:r>
            <a:r>
              <a:rPr lang="en-US" sz="1000" dirty="0" err="1"/>
              <a:t>médiát</a:t>
            </a:r>
            <a:r>
              <a:rPr lang="en-US" sz="1000" dirty="0"/>
              <a:t>, és </a:t>
            </a:r>
            <a:r>
              <a:rPr lang="en-US" sz="1000" dirty="0" err="1"/>
              <a:t>ahogy</a:t>
            </a:r>
            <a:r>
              <a:rPr lang="en-US" sz="1000" dirty="0"/>
              <a:t> a </a:t>
            </a:r>
            <a:r>
              <a:rPr lang="en-US" sz="1000" dirty="0" err="1"/>
              <a:t>célközönségeik</a:t>
            </a:r>
            <a:r>
              <a:rPr lang="en-US" sz="1000" dirty="0"/>
              <a:t> </a:t>
            </a:r>
            <a:r>
              <a:rPr lang="en-US" sz="1000" dirty="0" err="1"/>
              <a:t>használják</a:t>
            </a:r>
            <a:r>
              <a:rPr lang="en-US" sz="1000" dirty="0"/>
              <a:t> </a:t>
            </a:r>
            <a:r>
              <a:rPr lang="en-US" sz="1000" dirty="0" err="1"/>
              <a:t>azt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 smtClean="0"/>
              <a:t>Értelmezzék</a:t>
            </a:r>
            <a:r>
              <a:rPr lang="hu-HU" sz="1000" baseline="0" dirty="0" smtClean="0"/>
              <a:t>, hogy ezek az eltérések mit jelentenek.</a:t>
            </a:r>
            <a:endParaRPr lang="en-US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071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u="sng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7920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Gyakorlat</a:t>
            </a:r>
            <a:endParaRPr lang="hu-HU" dirty="0"/>
          </a:p>
          <a:p>
            <a:r>
              <a:rPr dirty="0" smtClean="0"/>
              <a:t>Alkossanak kisebb csoportokat</a:t>
            </a:r>
            <a:endParaRPr lang="hu-HU" dirty="0"/>
          </a:p>
          <a:p>
            <a:r>
              <a:rPr dirty="0" smtClean="0"/>
              <a:t>Minden csoport fedezze fel valamelyik webhelyet, és keressen inspiráló példákat</a:t>
            </a:r>
            <a:endParaRPr lang="hu-HU" dirty="0"/>
          </a:p>
          <a:p>
            <a:r>
              <a:rPr dirty="0" smtClean="0"/>
              <a:t>Ezután számoljanak be a teljes hallgatóságnak arról, mit találtak</a:t>
            </a:r>
            <a:endParaRPr lang="hu-HU" dirty="0"/>
          </a:p>
          <a:p>
            <a:r>
              <a:rPr dirty="0" smtClean="0"/>
              <a:t>10 perc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8336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000" u="sng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7791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5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>
                <a:latin typeface="Corbel" panose="020B0503020204020204" pitchFamily="34" charset="0"/>
              </a:rPr>
              <a:t>Bemutatjuk</a:t>
            </a:r>
            <a:r>
              <a:rPr lang="en-US" sz="1000" dirty="0">
                <a:latin typeface="Corbel" panose="020B0503020204020204" pitchFamily="34" charset="0"/>
              </a:rPr>
              <a:t> a </a:t>
            </a:r>
            <a:r>
              <a:rPr lang="en-US" sz="1000" dirty="0" err="1">
                <a:latin typeface="Corbel" panose="020B0503020204020204" pitchFamily="34" charset="0"/>
              </a:rPr>
              <a:t>GAMMMA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modellt</a:t>
            </a:r>
            <a:r>
              <a:rPr lang="en-US" sz="1000" dirty="0">
                <a:latin typeface="Corbel" panose="020B0503020204020204" pitchFamily="34" charset="0"/>
              </a:rPr>
              <a:t>. </a:t>
            </a:r>
            <a:r>
              <a:rPr lang="en-US" sz="1000" dirty="0" err="1">
                <a:latin typeface="Corbel" panose="020B0503020204020204" pitchFamily="34" charset="0"/>
              </a:rPr>
              <a:t>Ezzel</a:t>
            </a:r>
            <a:r>
              <a:rPr lang="en-US" sz="1000" dirty="0">
                <a:latin typeface="Corbel" panose="020B0503020204020204" pitchFamily="34" charset="0"/>
              </a:rPr>
              <a:t> a </a:t>
            </a:r>
            <a:r>
              <a:rPr lang="en-US" sz="1000" dirty="0" err="1">
                <a:latin typeface="Corbel" panose="020B0503020204020204" pitchFamily="34" charset="0"/>
              </a:rPr>
              <a:t>megközelítéssel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hatékony</a:t>
            </a:r>
            <a:r>
              <a:rPr lang="en-US" sz="1000" dirty="0">
                <a:latin typeface="Corbel" panose="020B0503020204020204" pitchFamily="34" charset="0"/>
              </a:rPr>
              <a:t> online </a:t>
            </a:r>
            <a:r>
              <a:rPr lang="en-US" sz="1000" dirty="0" err="1">
                <a:latin typeface="Corbel" panose="020B0503020204020204" pitchFamily="34" charset="0"/>
              </a:rPr>
              <a:t>kampánystratégiát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dolgozhatnak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ki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az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alternatív</a:t>
            </a:r>
            <a:r>
              <a:rPr lang="en-US" sz="1000" dirty="0">
                <a:latin typeface="Corbel" panose="020B0503020204020204" pitchFamily="34" charset="0"/>
              </a:rPr>
              <a:t>, </a:t>
            </a:r>
            <a:r>
              <a:rPr lang="en-US" sz="1000" dirty="0" err="1">
                <a:latin typeface="Corbel" panose="020B0503020204020204" pitchFamily="34" charset="0"/>
              </a:rPr>
              <a:t>illetve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valamivel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szembeni</a:t>
            </a:r>
            <a:r>
              <a:rPr lang="en-US" sz="1000" dirty="0">
                <a:latin typeface="Corbel" panose="020B0503020204020204" pitchFamily="34" charset="0"/>
              </a:rPr>
              <a:t> </a:t>
            </a:r>
            <a:r>
              <a:rPr lang="en-US" sz="1000" dirty="0" err="1">
                <a:latin typeface="Corbel" panose="020B0503020204020204" pitchFamily="34" charset="0"/>
              </a:rPr>
              <a:t>narratíváikhoz</a:t>
            </a:r>
            <a:endParaRPr lang="en-US" sz="1000" dirty="0">
              <a:latin typeface="Corbel" panose="020B0503020204020204" pitchFamily="34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1000" b="0" u="sng" baseline="0" dirty="0">
              <a:solidFill>
                <a:srgbClr val="FF0000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u="sng" baseline="0" dirty="0">
                <a:solidFill>
                  <a:srgbClr val="FF0000"/>
                </a:solidFill>
              </a:rPr>
              <a:t>Following the </a:t>
            </a:r>
            <a:r>
              <a:rPr lang="en-US" sz="1000" b="0" u="sng" baseline="0" dirty="0" err="1">
                <a:solidFill>
                  <a:srgbClr val="FF0000"/>
                </a:solidFill>
              </a:rPr>
              <a:t>GAMMMA</a:t>
            </a:r>
            <a:r>
              <a:rPr lang="en-US" sz="1000" b="0" u="sng" baseline="0" dirty="0">
                <a:solidFill>
                  <a:srgbClr val="FF0000"/>
                </a:solidFill>
              </a:rPr>
              <a:t> sections, participants can make use of a template to take notes during the day</a:t>
            </a:r>
            <a:endParaRPr lang="hu-HU" sz="1000" b="0" u="sng" dirty="0">
              <a:solidFill>
                <a:srgbClr val="FF0000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u="sng" dirty="0">
                <a:solidFill>
                  <a:srgbClr val="FF0000"/>
                </a:solidFill>
              </a:rPr>
              <a:t>The objective is to help empower </a:t>
            </a:r>
            <a:r>
              <a:rPr lang="en-US" sz="1000" b="0" u="sng" dirty="0" err="1">
                <a:solidFill>
                  <a:srgbClr val="FF0000"/>
                </a:solidFill>
              </a:rPr>
              <a:t>CSOs</a:t>
            </a:r>
            <a:r>
              <a:rPr lang="en-US" sz="1000" b="0" u="sng" dirty="0">
                <a:solidFill>
                  <a:srgbClr val="FF0000"/>
                </a:solidFill>
              </a:rPr>
              <a:t> to carry out effective campaigns and to shorten their learning curve by sharing experiences of earlier campaigns.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5208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47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48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142875" indent="-142875"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31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07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71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44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22225" indent="-22225"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945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07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885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94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50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67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A „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szakemberektől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szakembereknek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”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megközelítést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fogjuk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követni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mivel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tisztában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vagyunk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azzal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civil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társadalmi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szervezetek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ismerik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legjobban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saját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környezetüket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anyag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tehát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 smtClean="0">
                <a:solidFill>
                  <a:schemeClr val="tx1"/>
                </a:solidFill>
                <a:effectLst/>
                <a:latin typeface="+mn-lt"/>
              </a:rPr>
              <a:t>gyakorlati</a:t>
            </a:r>
            <a:r>
              <a:rPr lang="hu-HU" sz="1000" kern="1200" baseline="0" dirty="0" smtClean="0">
                <a:solidFill>
                  <a:schemeClr val="tx1"/>
                </a:solidFill>
                <a:effectLst/>
                <a:latin typeface="+mn-lt"/>
              </a:rPr>
              <a:t> jellegű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és a benne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foglaltakat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könnyű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megvalósítani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képzési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anyag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egyszerű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módot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kínál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ahhoz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sikeres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valamivel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szembeni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alternatív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narratívájú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kampányuk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megtervezését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rendszerbe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baseline="0" dirty="0" err="1">
                <a:solidFill>
                  <a:schemeClr val="tx1"/>
                </a:solidFill>
                <a:effectLst/>
                <a:latin typeface="+mn-lt"/>
              </a:rPr>
              <a:t>foglalják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sikereket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éppúgy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megosztjuk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mint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kudarcokat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;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bevált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gyakorlatok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bemutatása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mellett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készítünk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listát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kommunikációs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kampánybeli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buktatókról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is: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listát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olyan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dolgokról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amelyekről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tudjuk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gyakran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gondot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okoznak</a:t>
            </a:r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0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71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211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915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865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2890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442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none" dirty="0" err="1"/>
              <a:t>Még</a:t>
            </a:r>
            <a:r>
              <a:rPr lang="en-US" sz="1000" b="1" u="none" dirty="0"/>
              <a:t> </a:t>
            </a:r>
            <a:r>
              <a:rPr lang="en-US" sz="1000" b="1" u="none" dirty="0" err="1"/>
              <a:t>több</a:t>
            </a:r>
            <a:r>
              <a:rPr lang="en-US" sz="1000" b="1" u="none" dirty="0"/>
              <a:t> </a:t>
            </a:r>
            <a:r>
              <a:rPr lang="en-US" sz="1000" b="1" u="none" dirty="0" err="1"/>
              <a:t>javaslat</a:t>
            </a:r>
            <a:r>
              <a:rPr lang="en-US" sz="1000" b="1" u="none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</a:t>
            </a:r>
            <a:r>
              <a:rPr lang="en-US" sz="1000" dirty="0" err="1"/>
              <a:t>kevesebb</a:t>
            </a:r>
            <a:r>
              <a:rPr lang="en-US" sz="1000" dirty="0"/>
              <a:t> </a:t>
            </a:r>
            <a:r>
              <a:rPr lang="en-US" sz="1000" dirty="0" err="1"/>
              <a:t>néha</a:t>
            </a:r>
            <a:r>
              <a:rPr lang="en-US" sz="1000" dirty="0"/>
              <a:t> </a:t>
            </a:r>
            <a:r>
              <a:rPr lang="en-US" sz="1000" dirty="0" err="1"/>
              <a:t>több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</a:t>
            </a:r>
            <a:r>
              <a:rPr lang="en-US" sz="1000" dirty="0" err="1"/>
              <a:t>kevesebb</a:t>
            </a:r>
            <a:r>
              <a:rPr lang="en-US" sz="1000" dirty="0"/>
              <a:t> </a:t>
            </a:r>
            <a:r>
              <a:rPr lang="en-US" sz="1000" dirty="0" err="1"/>
              <a:t>ellenvéleményt</a:t>
            </a:r>
            <a:r>
              <a:rPr lang="en-US" sz="1000" dirty="0"/>
              <a:t> </a:t>
            </a:r>
            <a:r>
              <a:rPr lang="en-US" sz="1000" dirty="0" err="1"/>
              <a:t>megfogalmazó</a:t>
            </a:r>
            <a:r>
              <a:rPr lang="en-US" sz="1000" dirty="0"/>
              <a:t> </a:t>
            </a:r>
            <a:r>
              <a:rPr lang="en-US" sz="1000" dirty="0" err="1"/>
              <a:t>közzétételnek</a:t>
            </a:r>
            <a:r>
              <a:rPr lang="en-US" sz="1000" dirty="0"/>
              <a:t> </a:t>
            </a:r>
            <a:r>
              <a:rPr lang="en-US" sz="1000" dirty="0" err="1"/>
              <a:t>nagyobb</a:t>
            </a:r>
            <a:r>
              <a:rPr lang="en-US" sz="1000" dirty="0"/>
              <a:t> a </a:t>
            </a:r>
            <a:r>
              <a:rPr lang="en-US" sz="1000" dirty="0" err="1"/>
              <a:t>hatása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A </a:t>
            </a:r>
            <a:r>
              <a:rPr lang="en-US" sz="1000" baseline="0" dirty="0" err="1"/>
              <a:t>célzottabb</a:t>
            </a:r>
            <a:r>
              <a:rPr lang="en-US" sz="1000" baseline="0" dirty="0"/>
              <a:t> </a:t>
            </a:r>
            <a:r>
              <a:rPr lang="en-US" sz="1000" baseline="0" dirty="0" err="1"/>
              <a:t>közzétételeket</a:t>
            </a:r>
            <a:r>
              <a:rPr lang="en-US" sz="1000" baseline="0" dirty="0"/>
              <a:t> </a:t>
            </a:r>
            <a:r>
              <a:rPr lang="en-US" sz="1000" baseline="0" dirty="0" err="1"/>
              <a:t>jobban</a:t>
            </a:r>
            <a:r>
              <a:rPr lang="en-US" sz="1000" baseline="0" dirty="0"/>
              <a:t> </a:t>
            </a:r>
            <a:r>
              <a:rPr lang="en-US" sz="1000" baseline="0" dirty="0" err="1"/>
              <a:t>fogadják</a:t>
            </a:r>
            <a:r>
              <a:rPr lang="en-US" sz="1000" baseline="0" dirty="0"/>
              <a:t> – </a:t>
            </a:r>
            <a:r>
              <a:rPr lang="en-US" sz="1000" baseline="0" dirty="0" err="1"/>
              <a:t>naponta</a:t>
            </a:r>
            <a:r>
              <a:rPr lang="en-US" sz="1000" baseline="0" dirty="0"/>
              <a:t> ne </a:t>
            </a:r>
            <a:r>
              <a:rPr lang="en-US" sz="1000" baseline="0" dirty="0" err="1"/>
              <a:t>tegyenek</a:t>
            </a:r>
            <a:r>
              <a:rPr lang="en-US" sz="1000" baseline="0" dirty="0"/>
              <a:t> </a:t>
            </a:r>
            <a:r>
              <a:rPr lang="en-US" sz="1000" baseline="0" dirty="0" err="1"/>
              <a:t>közzé</a:t>
            </a:r>
            <a:r>
              <a:rPr lang="en-US" sz="1000" baseline="0" dirty="0"/>
              <a:t> 1–3 </a:t>
            </a:r>
            <a:r>
              <a:rPr lang="en-US" sz="1000" baseline="0" dirty="0" err="1"/>
              <a:t>közzétételnél</a:t>
            </a:r>
            <a:r>
              <a:rPr lang="en-US" sz="1000" baseline="0" dirty="0"/>
              <a:t> </a:t>
            </a:r>
            <a:r>
              <a:rPr lang="en-US" sz="1000" baseline="0" dirty="0" err="1"/>
              <a:t>többet</a:t>
            </a:r>
            <a:endParaRPr lang="en-US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Időszerű</a:t>
            </a:r>
            <a:r>
              <a:rPr lang="en-US" sz="1000" dirty="0"/>
              <a:t> =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üzenetüket</a:t>
            </a:r>
            <a:r>
              <a:rPr lang="en-US" sz="1000" dirty="0"/>
              <a:t>, a </a:t>
            </a:r>
            <a:r>
              <a:rPr lang="en-US" sz="1000" dirty="0" err="1"/>
              <a:t>közzétételüket</a:t>
            </a:r>
            <a:r>
              <a:rPr lang="en-US" sz="1000" dirty="0"/>
              <a:t>, a </a:t>
            </a:r>
            <a:r>
              <a:rPr lang="en-US" sz="1000" dirty="0" err="1"/>
              <a:t>használt</a:t>
            </a:r>
            <a:r>
              <a:rPr lang="en-US" sz="1000" dirty="0"/>
              <a:t> </a:t>
            </a:r>
            <a:r>
              <a:rPr lang="en-US" sz="1000" dirty="0" err="1"/>
              <a:t>vizuális</a:t>
            </a:r>
            <a:r>
              <a:rPr lang="en-US" sz="1000" dirty="0"/>
              <a:t> </a:t>
            </a:r>
            <a:r>
              <a:rPr lang="en-US" sz="1000" dirty="0" err="1"/>
              <a:t>jegyeket</a:t>
            </a:r>
            <a:r>
              <a:rPr lang="en-US" sz="1000" dirty="0"/>
              <a:t> </a:t>
            </a:r>
            <a:r>
              <a:rPr lang="en-US" sz="1000" dirty="0" err="1"/>
              <a:t>igazítsák</a:t>
            </a:r>
            <a:r>
              <a:rPr lang="en-US" sz="1000" dirty="0"/>
              <a:t> a </a:t>
            </a:r>
            <a:r>
              <a:rPr lang="en-US" sz="1000" dirty="0" err="1"/>
              <a:t>közösségük</a:t>
            </a:r>
            <a:r>
              <a:rPr lang="en-US" sz="1000" dirty="0"/>
              <a:t>, a </a:t>
            </a:r>
            <a:r>
              <a:rPr lang="en-US" sz="1000" dirty="0" err="1"/>
              <a:t>környezetük</a:t>
            </a:r>
            <a:r>
              <a:rPr lang="en-US" sz="1000" dirty="0"/>
              <a:t>, </a:t>
            </a:r>
            <a:r>
              <a:rPr lang="en-US" sz="1000" dirty="0" err="1"/>
              <a:t>illetve</a:t>
            </a:r>
            <a:r>
              <a:rPr lang="en-US" sz="1000" dirty="0"/>
              <a:t> a </a:t>
            </a:r>
            <a:r>
              <a:rPr lang="en-US" sz="1000" dirty="0" err="1"/>
              <a:t>szokványos</a:t>
            </a:r>
            <a:r>
              <a:rPr lang="en-US" sz="1000" dirty="0"/>
              <a:t> </a:t>
            </a:r>
            <a:r>
              <a:rPr lang="en-US" sz="1000" dirty="0" err="1"/>
              <a:t>média</a:t>
            </a:r>
            <a:r>
              <a:rPr lang="en-US" sz="1000" dirty="0"/>
              <a:t> </a:t>
            </a:r>
            <a:r>
              <a:rPr lang="en-US" sz="1000" dirty="0" err="1"/>
              <a:t>aktuális</a:t>
            </a:r>
            <a:r>
              <a:rPr lang="en-US" sz="1000" dirty="0"/>
              <a:t> </a:t>
            </a:r>
            <a:r>
              <a:rPr lang="en-US" sz="1000" dirty="0" err="1"/>
              <a:t>eseményeihez</a:t>
            </a:r>
            <a:r>
              <a:rPr lang="en-US" sz="1000" dirty="0"/>
              <a:t>, </a:t>
            </a:r>
            <a:r>
              <a:rPr lang="en-US" sz="1000" dirty="0" err="1"/>
              <a:t>jelenségeihez</a:t>
            </a:r>
            <a:r>
              <a:rPr lang="en-US" sz="1000" dirty="0"/>
              <a:t>, </a:t>
            </a:r>
            <a:r>
              <a:rPr lang="en-US" sz="1000" dirty="0" err="1"/>
              <a:t>tevékenységeihez</a:t>
            </a:r>
            <a:endParaRPr lang="en-US" sz="1000" dirty="0"/>
          </a:p>
          <a:p>
            <a:pPr marL="0" indent="0">
              <a:buFont typeface="Arial" panose="020B0604020202020204" pitchFamily="34" charset="0"/>
              <a:buNone/>
            </a:pPr>
            <a:endParaRPr lang="hu-HU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Válasszák</a:t>
            </a:r>
            <a:r>
              <a:rPr lang="en-US" sz="1000" baseline="0" dirty="0"/>
              <a:t> </a:t>
            </a:r>
            <a:r>
              <a:rPr lang="en-US" sz="1000" baseline="0" dirty="0" err="1"/>
              <a:t>külön</a:t>
            </a:r>
            <a:r>
              <a:rPr lang="en-US" sz="1000" baseline="0" dirty="0"/>
              <a:t> a </a:t>
            </a:r>
            <a:r>
              <a:rPr lang="en-US" sz="1000" baseline="0" dirty="0" err="1"/>
              <a:t>témájukhoz</a:t>
            </a:r>
            <a:r>
              <a:rPr lang="en-US" sz="1000" baseline="0" dirty="0"/>
              <a:t> </a:t>
            </a:r>
            <a:r>
              <a:rPr lang="en-US" sz="1000" baseline="0" dirty="0" err="1"/>
              <a:t>szervesen</a:t>
            </a:r>
            <a:r>
              <a:rPr lang="en-US" sz="1000" baseline="0" dirty="0"/>
              <a:t> </a:t>
            </a:r>
            <a:r>
              <a:rPr lang="en-US" sz="1000" baseline="0" dirty="0" err="1"/>
              <a:t>kapcsolódó</a:t>
            </a:r>
            <a:r>
              <a:rPr lang="en-US" sz="1000" baseline="0" dirty="0"/>
              <a:t> </a:t>
            </a:r>
            <a:r>
              <a:rPr lang="en-US" sz="1000" baseline="0" dirty="0" err="1"/>
              <a:t>hallgatóságot</a:t>
            </a:r>
            <a:r>
              <a:rPr lang="en-US" sz="1000" baseline="0" dirty="0"/>
              <a:t> a </a:t>
            </a:r>
            <a:r>
              <a:rPr lang="en-US" sz="1000" baseline="0" dirty="0" err="1"/>
              <a:t>fizetett</a:t>
            </a:r>
            <a:r>
              <a:rPr lang="en-US" sz="1000" baseline="0" dirty="0"/>
              <a:t> </a:t>
            </a:r>
            <a:r>
              <a:rPr lang="en-US" sz="1000" baseline="0" dirty="0" err="1"/>
              <a:t>hallgatóságtól</a:t>
            </a:r>
            <a:r>
              <a:rPr lang="en-US" sz="1000" baseline="0" dirty="0"/>
              <a:t> (</a:t>
            </a:r>
            <a:r>
              <a:rPr lang="en-US" sz="1000" baseline="0" dirty="0" err="1"/>
              <a:t>lásd</a:t>
            </a:r>
            <a:r>
              <a:rPr lang="en-US" sz="1000" baseline="0" dirty="0"/>
              <a:t> a </a:t>
            </a:r>
            <a:r>
              <a:rPr lang="en-US" sz="1000" baseline="0" dirty="0" smtClean="0"/>
              <a:t>Facebook</a:t>
            </a:r>
            <a:r>
              <a:rPr lang="hu-HU" sz="1000" baseline="0" dirty="0" smtClean="0"/>
              <a:t>-</a:t>
            </a:r>
            <a:r>
              <a:rPr lang="en-US" sz="1000" baseline="0" dirty="0" err="1" smtClean="0"/>
              <a:t>reklámokat</a:t>
            </a:r>
            <a:r>
              <a:rPr lang="en-US" sz="1000" baseline="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0" u="none" baseline="0" dirty="0" err="1"/>
              <a:t>Kapcsolják</a:t>
            </a:r>
            <a:r>
              <a:rPr lang="en-US" sz="1000" b="0" u="none" baseline="0" dirty="0"/>
              <a:t> a </a:t>
            </a:r>
            <a:r>
              <a:rPr lang="en-US" sz="1000" b="0" u="none" baseline="0" dirty="0" err="1"/>
              <a:t>Facebookot</a:t>
            </a:r>
            <a:r>
              <a:rPr lang="en-US" sz="1000" b="0" u="none" baseline="0" dirty="0"/>
              <a:t> </a:t>
            </a:r>
            <a:r>
              <a:rPr lang="en-US" sz="1000" b="0" u="none" baseline="0" dirty="0" err="1"/>
              <a:t>az</a:t>
            </a:r>
            <a:r>
              <a:rPr lang="en-US" sz="1000" b="0" u="none" baseline="0" dirty="0"/>
              <a:t> </a:t>
            </a:r>
            <a:r>
              <a:rPr lang="en-US" sz="1000" b="0" u="none" baseline="0" dirty="0" err="1"/>
              <a:t>Instagramhoz</a:t>
            </a:r>
            <a:endParaRPr lang="hu-HU" sz="1000" b="0" u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8442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sng" dirty="0"/>
              <a:t>Question to participants: send out at tweet at – and check retweets in next break</a:t>
            </a:r>
          </a:p>
          <a:p>
            <a:endParaRPr lang="hu-HU" sz="1000" baseline="0" dirty="0"/>
          </a:p>
          <a:p>
            <a:r>
              <a:rPr dirty="0" smtClean="0"/>
              <a:t>„</a:t>
            </a:r>
            <a:r>
              <a:rPr lang="en-US" sz="1000" dirty="0"/>
              <a:t>Az online felületeken a szélsőségeseknek nagy a hangjuk, de kevesen vannak – a civil társadalom már hallatja a hangját” &gt; #RANCSEP #EUINTERNETFORUM</a:t>
            </a:r>
          </a:p>
          <a:p>
            <a:endParaRPr lang="hu-HU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Használják ki a pozitív hozzáállásban rejlő erőt.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legfontosabb, hogy a megfelelő pillanatban ott legyenek. Reagáljanak közvetlenül az aktuális eseményekre, vagy olyan eseményekre, amelyeket saját maguk szerveznek.</a:t>
            </a:r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Facebookkal szemben a Twitteren a közzétételek száma nem korlátozott a gyorsan megújuló üzenőfal miatt.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Ez egyúttal lehetővé teszi a tweetek, valamint a más platformokon közzétett üzenetek újrafelhasználását 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Kísérletezhetnek továbbá azzal, hogy közzétesznek egy tweetet, és megnézik, milyen reakciók érkeznek rá.</a:t>
            </a:r>
            <a:endParaRPr lang="hu-HU" sz="1000" dirty="0"/>
          </a:p>
          <a:p>
            <a:endParaRPr lang="hu-HU" sz="1000" dirty="0"/>
          </a:p>
          <a:p>
            <a:endParaRPr lang="hu-HU" sz="1000" dirty="0"/>
          </a:p>
          <a:p>
            <a:r>
              <a:rPr lang="en-US" sz="1000" dirty="0"/>
              <a:t>Lehetőségek a kérdésekre és a válaszokra: pl. a következő órában online leszünk, és boldogan válaszolunk a kérdéseitekre</a:t>
            </a:r>
          </a:p>
          <a:p>
            <a:endParaRPr lang="hu-HU" sz="1000" baseline="0" dirty="0"/>
          </a:p>
          <a:p>
            <a:r>
              <a:rPr lang="en-US" sz="1000" baseline="0" dirty="0"/>
              <a:t>Példa a </a:t>
            </a:r>
            <a:r>
              <a:rPr lang="en-US" sz="1000" baseline="0" dirty="0" err="1"/>
              <a:t>személyes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nyelv</a:t>
            </a:r>
            <a:r>
              <a:rPr lang="hu-HU" sz="1000" baseline="0" dirty="0" err="1" smtClean="0"/>
              <a:t>ezet</a:t>
            </a:r>
            <a:r>
              <a:rPr lang="en-US" sz="1000" baseline="0" dirty="0" smtClean="0"/>
              <a:t>re</a:t>
            </a:r>
            <a:r>
              <a:rPr lang="en-US" sz="1000" baseline="0" dirty="0"/>
              <a:t>: Met office és Innocent Drinks</a:t>
            </a:r>
          </a:p>
          <a:p>
            <a:endParaRPr lang="hu-HU" sz="1000" baseline="0" dirty="0"/>
          </a:p>
          <a:p>
            <a:r>
              <a:rPr lang="en-US" sz="1000" baseline="0" dirty="0"/>
              <a:t>Példa a pillanat kihasználásra: a Britain Tourist iroda tweetjei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8185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err="1"/>
              <a:t>Kérdés</a:t>
            </a:r>
            <a:r>
              <a:rPr lang="en-US" sz="1000" b="1" dirty="0"/>
              <a:t> a </a:t>
            </a:r>
            <a:r>
              <a:rPr lang="en-US" sz="1000" b="1" dirty="0" err="1"/>
              <a:t>résztvevők</a:t>
            </a:r>
            <a:r>
              <a:rPr lang="en-US" sz="1000" b="1" dirty="0"/>
              <a:t> </a:t>
            </a:r>
            <a:r>
              <a:rPr lang="en-US" sz="1000" b="1" dirty="0" err="1"/>
              <a:t>számára</a:t>
            </a:r>
            <a:r>
              <a:rPr lang="en-US" sz="1000" b="1" dirty="0"/>
              <a:t>: </a:t>
            </a:r>
            <a:r>
              <a:rPr lang="en-US" sz="1000" b="1" dirty="0" err="1"/>
              <a:t>hány</a:t>
            </a:r>
            <a:r>
              <a:rPr lang="en-US" sz="1000" b="1" dirty="0"/>
              <a:t> </a:t>
            </a:r>
            <a:r>
              <a:rPr lang="en-US" sz="1000" b="1" dirty="0" smtClean="0"/>
              <a:t>YouTube</a:t>
            </a:r>
            <a:r>
              <a:rPr lang="hu-HU" sz="1000" b="1" dirty="0" smtClean="0"/>
              <a:t>-</a:t>
            </a:r>
            <a:r>
              <a:rPr lang="en-US" sz="1000" b="1" dirty="0" err="1" smtClean="0"/>
              <a:t>csatornára</a:t>
            </a:r>
            <a:r>
              <a:rPr lang="en-US" sz="1000" b="1" dirty="0" smtClean="0"/>
              <a:t> </a:t>
            </a:r>
            <a:r>
              <a:rPr lang="en-US" sz="1000" b="1" dirty="0" err="1"/>
              <a:t>vannak</a:t>
            </a:r>
            <a:r>
              <a:rPr lang="en-US" sz="1000" b="1" dirty="0"/>
              <a:t> </a:t>
            </a:r>
            <a:r>
              <a:rPr lang="en-US" sz="1000" b="1" dirty="0" err="1"/>
              <a:t>feliratkozva</a:t>
            </a:r>
            <a:r>
              <a:rPr lang="en-US" sz="1000" b="1" dirty="0"/>
              <a:t>? </a:t>
            </a:r>
            <a:r>
              <a:rPr lang="en-US" sz="1000" b="1" dirty="0" err="1"/>
              <a:t>Leginkább</a:t>
            </a:r>
            <a:r>
              <a:rPr lang="en-US" sz="1000" b="1" dirty="0"/>
              <a:t> </a:t>
            </a:r>
            <a:r>
              <a:rPr lang="en-US" sz="1000" b="1" dirty="0" err="1"/>
              <a:t>milyen</a:t>
            </a:r>
            <a:r>
              <a:rPr lang="en-US" sz="1000" b="1" dirty="0"/>
              <a:t> </a:t>
            </a:r>
            <a:r>
              <a:rPr lang="en-US" sz="1000" b="1" dirty="0" err="1"/>
              <a:t>típusú</a:t>
            </a:r>
            <a:r>
              <a:rPr lang="en-US" sz="1000" b="1" dirty="0"/>
              <a:t> </a:t>
            </a:r>
            <a:r>
              <a:rPr lang="en-US" sz="1000" b="1" dirty="0" err="1"/>
              <a:t>filmeket</a:t>
            </a:r>
            <a:r>
              <a:rPr lang="en-US" sz="1000" b="1" dirty="0"/>
              <a:t> </a:t>
            </a:r>
            <a:r>
              <a:rPr lang="en-US" sz="1000" b="1" dirty="0" err="1"/>
              <a:t>néznek</a:t>
            </a:r>
            <a:r>
              <a:rPr lang="en-US" sz="1000" b="1" dirty="0"/>
              <a:t>?</a:t>
            </a:r>
          </a:p>
          <a:p>
            <a:endParaRPr lang="hu-HU" sz="1000" dirty="0"/>
          </a:p>
          <a:p>
            <a:r>
              <a:rPr lang="en-US" sz="1000" dirty="0"/>
              <a:t>A YouTube a </a:t>
            </a:r>
            <a:r>
              <a:rPr lang="en-US" sz="1000" dirty="0" err="1"/>
              <a:t>második</a:t>
            </a:r>
            <a:r>
              <a:rPr lang="en-US" sz="1000" dirty="0"/>
              <a:t> </a:t>
            </a:r>
            <a:r>
              <a:rPr lang="en-US" sz="1000" dirty="0" err="1"/>
              <a:t>legnagyobb</a:t>
            </a:r>
            <a:r>
              <a:rPr lang="en-US" sz="1000" dirty="0"/>
              <a:t> </a:t>
            </a:r>
            <a:r>
              <a:rPr lang="en-US" sz="1000" dirty="0" err="1"/>
              <a:t>közösségimédia</a:t>
            </a:r>
            <a:r>
              <a:rPr lang="en-US" sz="1000" dirty="0"/>
              <a:t>-platform a </a:t>
            </a:r>
            <a:r>
              <a:rPr lang="en-US" sz="1000" dirty="0" err="1"/>
              <a:t>világon</a:t>
            </a:r>
            <a:r>
              <a:rPr lang="en-US" sz="1000" dirty="0"/>
              <a:t>. </a:t>
            </a:r>
            <a:r>
              <a:rPr lang="en-US" sz="1000" dirty="0" err="1"/>
              <a:t>Ezért</a:t>
            </a:r>
            <a:r>
              <a:rPr lang="en-US" sz="1000" dirty="0"/>
              <a:t> </a:t>
            </a:r>
            <a:r>
              <a:rPr lang="en-US" sz="1000" dirty="0" err="1"/>
              <a:t>sokan</a:t>
            </a:r>
            <a:r>
              <a:rPr lang="en-US" sz="1000" dirty="0"/>
              <a:t> ide </a:t>
            </a:r>
            <a:r>
              <a:rPr lang="en-US" sz="1000" dirty="0" err="1"/>
              <a:t>jönnek</a:t>
            </a:r>
            <a:r>
              <a:rPr lang="en-US" sz="1000" dirty="0"/>
              <a:t>, </a:t>
            </a:r>
            <a:r>
              <a:rPr lang="en-US" sz="1000" dirty="0" err="1"/>
              <a:t>amikor</a:t>
            </a:r>
            <a:r>
              <a:rPr lang="en-US" sz="1000" dirty="0"/>
              <a:t> </a:t>
            </a:r>
            <a:r>
              <a:rPr lang="en-US" sz="1000" dirty="0" err="1"/>
              <a:t>szélsőséges</a:t>
            </a:r>
            <a:r>
              <a:rPr lang="en-US" sz="1000" dirty="0"/>
              <a:t> </a:t>
            </a:r>
            <a:r>
              <a:rPr lang="en-US" sz="1000" dirty="0" err="1"/>
              <a:t>tartalmakat</a:t>
            </a:r>
            <a:r>
              <a:rPr lang="en-US" sz="1000" dirty="0"/>
              <a:t> </a:t>
            </a:r>
            <a:r>
              <a:rPr lang="en-US" sz="1000" dirty="0" err="1"/>
              <a:t>keresnek</a:t>
            </a:r>
            <a:r>
              <a:rPr lang="en-US" sz="1000" dirty="0"/>
              <a:t>.</a:t>
            </a:r>
          </a:p>
          <a:p>
            <a:endParaRPr lang="hu-HU" sz="1000" dirty="0"/>
          </a:p>
          <a:p>
            <a:r>
              <a:rPr lang="en-US" sz="1000" dirty="0"/>
              <a:t>Ha van </a:t>
            </a:r>
            <a:r>
              <a:rPr lang="en-US" sz="1000" dirty="0" err="1"/>
              <a:t>Önök</a:t>
            </a:r>
            <a:r>
              <a:rPr lang="en-US" sz="1000" dirty="0"/>
              <a:t> </a:t>
            </a:r>
            <a:r>
              <a:rPr lang="en-US" sz="1000" dirty="0" err="1"/>
              <a:t>között</a:t>
            </a:r>
            <a:r>
              <a:rPr lang="en-US" sz="1000" dirty="0"/>
              <a:t> </a:t>
            </a:r>
            <a:r>
              <a:rPr lang="en-US" sz="1000" dirty="0" err="1"/>
              <a:t>olyan</a:t>
            </a:r>
            <a:r>
              <a:rPr lang="en-US" sz="1000" dirty="0"/>
              <a:t>, </a:t>
            </a:r>
            <a:r>
              <a:rPr lang="en-US" sz="1000" dirty="0" err="1"/>
              <a:t>aki</a:t>
            </a:r>
            <a:r>
              <a:rPr lang="en-US" sz="1000" dirty="0"/>
              <a:t> </a:t>
            </a:r>
            <a:r>
              <a:rPr lang="en-US" sz="1000" dirty="0" err="1"/>
              <a:t>oktatási</a:t>
            </a:r>
            <a:r>
              <a:rPr lang="en-US" sz="1000" dirty="0"/>
              <a:t> </a:t>
            </a:r>
            <a:r>
              <a:rPr lang="en-US" sz="1000" dirty="0" err="1"/>
              <a:t>intézményt</a:t>
            </a:r>
            <a:r>
              <a:rPr lang="en-US" sz="1000" dirty="0"/>
              <a:t> </a:t>
            </a:r>
            <a:r>
              <a:rPr lang="en-US" sz="1000" dirty="0" err="1"/>
              <a:t>képvisel</a:t>
            </a:r>
            <a:r>
              <a:rPr lang="en-US" sz="1000" dirty="0"/>
              <a:t>: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találják</a:t>
            </a:r>
            <a:r>
              <a:rPr lang="en-US" sz="1000" dirty="0"/>
              <a:t> meg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egyensúlyt</a:t>
            </a:r>
            <a:r>
              <a:rPr lang="en-US" sz="1000" dirty="0"/>
              <a:t> a </a:t>
            </a:r>
            <a:r>
              <a:rPr lang="en-US" sz="1000" dirty="0" err="1"/>
              <a:t>szórakoztató</a:t>
            </a:r>
            <a:r>
              <a:rPr lang="en-US" sz="1000" dirty="0"/>
              <a:t> és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oktatási</a:t>
            </a:r>
            <a:r>
              <a:rPr lang="en-US" sz="1000" dirty="0"/>
              <a:t> </a:t>
            </a:r>
            <a:r>
              <a:rPr lang="en-US" sz="1000" dirty="0" err="1"/>
              <a:t>célú</a:t>
            </a:r>
            <a:r>
              <a:rPr lang="en-US" sz="1000" dirty="0"/>
              <a:t>, </a:t>
            </a:r>
            <a:r>
              <a:rPr lang="en-US" sz="1000" dirty="0" err="1"/>
              <a:t>komoly</a:t>
            </a:r>
            <a:r>
              <a:rPr lang="en-US" sz="1000" dirty="0"/>
              <a:t> </a:t>
            </a:r>
            <a:r>
              <a:rPr lang="en-US" sz="1000" dirty="0" err="1"/>
              <a:t>hangvétel</a:t>
            </a:r>
            <a:r>
              <a:rPr lang="en-US" sz="1000" dirty="0"/>
              <a:t> </a:t>
            </a:r>
            <a:r>
              <a:rPr lang="en-US" sz="1000" dirty="0" err="1"/>
              <a:t>között</a:t>
            </a:r>
            <a:r>
              <a:rPr lang="en-US" sz="1000" dirty="0"/>
              <a:t>? A </a:t>
            </a:r>
            <a:r>
              <a:rPr lang="en-US" sz="1000" dirty="0" smtClean="0"/>
              <a:t>YouTube</a:t>
            </a:r>
            <a:r>
              <a:rPr lang="hu-HU" sz="1000" dirty="0" smtClean="0"/>
              <a:t>-</a:t>
            </a:r>
            <a:r>
              <a:rPr lang="en-US" sz="1000" dirty="0" err="1" smtClean="0"/>
              <a:t>tartalmak</a:t>
            </a:r>
            <a:r>
              <a:rPr lang="en-US" sz="1000" dirty="0" smtClean="0"/>
              <a:t> </a:t>
            </a:r>
            <a:r>
              <a:rPr lang="en-US" sz="1000" dirty="0" err="1"/>
              <a:t>meghatározó</a:t>
            </a:r>
            <a:r>
              <a:rPr lang="en-US" sz="1000" dirty="0"/>
              <a:t> </a:t>
            </a:r>
            <a:r>
              <a:rPr lang="en-US" sz="1000" dirty="0" err="1"/>
              <a:t>része</a:t>
            </a:r>
            <a:r>
              <a:rPr lang="en-US" sz="1000" dirty="0"/>
              <a:t> </a:t>
            </a:r>
            <a:r>
              <a:rPr lang="en-US" sz="1000" dirty="0" err="1"/>
              <a:t>képzési</a:t>
            </a:r>
            <a:r>
              <a:rPr lang="en-US" sz="1000" dirty="0"/>
              <a:t> </a:t>
            </a:r>
            <a:r>
              <a:rPr lang="en-US" sz="1000" dirty="0" err="1"/>
              <a:t>anyag</a:t>
            </a:r>
            <a:r>
              <a:rPr lang="en-US" sz="1000" dirty="0"/>
              <a:t>. Pl. </a:t>
            </a:r>
            <a:r>
              <a:rPr lang="en-US" sz="1000" dirty="0" err="1"/>
              <a:t>az</a:t>
            </a:r>
            <a:r>
              <a:rPr lang="en-US" sz="1000" dirty="0"/>
              <a:t> „Animate” (</a:t>
            </a:r>
            <a:r>
              <a:rPr lang="en-US" sz="1000" dirty="0" err="1"/>
              <a:t>aktiváló</a:t>
            </a:r>
            <a:r>
              <a:rPr lang="en-US" sz="1000" dirty="0"/>
              <a:t>) </a:t>
            </a:r>
            <a:r>
              <a:rPr lang="en-US" sz="1000" dirty="0" err="1"/>
              <a:t>sorozat</a:t>
            </a:r>
            <a:r>
              <a:rPr lang="en-US" sz="1000" dirty="0"/>
              <a:t> –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lehet</a:t>
            </a:r>
            <a:r>
              <a:rPr lang="en-US" sz="1000" dirty="0"/>
              <a:t> </a:t>
            </a:r>
            <a:r>
              <a:rPr lang="en-US" sz="1000" dirty="0" err="1"/>
              <a:t>minden</a:t>
            </a:r>
            <a:r>
              <a:rPr lang="en-US" sz="1000" dirty="0"/>
              <a:t> </a:t>
            </a:r>
            <a:r>
              <a:rPr lang="en-US" sz="1000" dirty="0" err="1"/>
              <a:t>egyes</a:t>
            </a:r>
            <a:r>
              <a:rPr lang="en-US" sz="1000" dirty="0"/>
              <a:t> </a:t>
            </a:r>
            <a:r>
              <a:rPr lang="en-US" sz="1000" dirty="0" err="1"/>
              <a:t>gyermeknek</a:t>
            </a:r>
            <a:r>
              <a:rPr lang="en-US" sz="1000" dirty="0"/>
              <a:t> </a:t>
            </a:r>
            <a:r>
              <a:rPr lang="en-US" sz="1000" dirty="0" err="1"/>
              <a:t>segíteni</a:t>
            </a:r>
            <a:r>
              <a:rPr lang="en-US" sz="1000" dirty="0"/>
              <a:t> </a:t>
            </a:r>
            <a:r>
              <a:rPr lang="en-US" sz="1000" dirty="0" err="1"/>
              <a:t>abban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valóra</a:t>
            </a:r>
            <a:r>
              <a:rPr lang="en-US" sz="1000" dirty="0"/>
              <a:t> </a:t>
            </a:r>
            <a:r>
              <a:rPr lang="en-US" sz="1000" dirty="0" err="1"/>
              <a:t>váltsa</a:t>
            </a:r>
            <a:r>
              <a:rPr lang="en-US" sz="1000" dirty="0"/>
              <a:t> a benne </a:t>
            </a:r>
            <a:r>
              <a:rPr lang="en-US" sz="1000" dirty="0" err="1"/>
              <a:t>rejlő</a:t>
            </a:r>
            <a:r>
              <a:rPr lang="en-US" sz="1000" dirty="0"/>
              <a:t> </a:t>
            </a:r>
            <a:r>
              <a:rPr lang="en-US" sz="1000" dirty="0" err="1"/>
              <a:t>teljes</a:t>
            </a:r>
            <a:r>
              <a:rPr lang="en-US" sz="1000" dirty="0"/>
              <a:t> </a:t>
            </a:r>
            <a:r>
              <a:rPr lang="en-US" sz="1000" dirty="0" err="1"/>
              <a:t>potenciált</a:t>
            </a:r>
            <a:r>
              <a:rPr lang="en-US" sz="1000" dirty="0"/>
              <a:t>?</a:t>
            </a:r>
          </a:p>
          <a:p>
            <a:endParaRPr lang="hu-HU" sz="1000" baseline="0" dirty="0"/>
          </a:p>
          <a:p>
            <a:r>
              <a:rPr lang="en-US" sz="1000" baseline="0" dirty="0" err="1"/>
              <a:t>Amikor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olyan</a:t>
            </a:r>
            <a:r>
              <a:rPr lang="en-US" sz="1000" baseline="0" dirty="0"/>
              <a:t> </a:t>
            </a:r>
            <a:r>
              <a:rPr lang="en-US" sz="1000" baseline="0" dirty="0" err="1"/>
              <a:t>stratégián</a:t>
            </a:r>
            <a:r>
              <a:rPr lang="en-US" sz="1000" baseline="0" dirty="0"/>
              <a:t> </a:t>
            </a:r>
            <a:r>
              <a:rPr lang="en-US" sz="1000" baseline="0" dirty="0" err="1"/>
              <a:t>dolgoznak</a:t>
            </a:r>
            <a:r>
              <a:rPr lang="en-US" sz="1000" baseline="0" dirty="0"/>
              <a:t>, </a:t>
            </a:r>
            <a:r>
              <a:rPr lang="en-US" sz="1000" baseline="0" dirty="0" err="1"/>
              <a:t>melynek</a:t>
            </a:r>
            <a:r>
              <a:rPr lang="en-US" sz="1000" baseline="0" dirty="0"/>
              <a:t> </a:t>
            </a:r>
            <a:r>
              <a:rPr lang="en-US" sz="1000" baseline="0" dirty="0" err="1"/>
              <a:t>célja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ilyen</a:t>
            </a:r>
            <a:r>
              <a:rPr lang="en-US" sz="1000" baseline="0" dirty="0"/>
              <a:t>, </a:t>
            </a:r>
            <a:r>
              <a:rPr lang="en-US" sz="1000" baseline="0" dirty="0" err="1"/>
              <a:t>veszélyeztetett</a:t>
            </a:r>
            <a:r>
              <a:rPr lang="en-US" sz="1000" baseline="0" dirty="0"/>
              <a:t> </a:t>
            </a:r>
            <a:r>
              <a:rPr lang="en-US" sz="1000" baseline="0" dirty="0" err="1"/>
              <a:t>csoportokkal</a:t>
            </a:r>
            <a:r>
              <a:rPr lang="en-US" sz="1000" baseline="0" dirty="0"/>
              <a:t> </a:t>
            </a:r>
            <a:r>
              <a:rPr lang="en-US" sz="1000" baseline="0" dirty="0" err="1"/>
              <a:t>való</a:t>
            </a:r>
            <a:r>
              <a:rPr lang="en-US" sz="1000" baseline="0" dirty="0"/>
              <a:t> </a:t>
            </a:r>
            <a:r>
              <a:rPr lang="en-US" sz="1000" baseline="0" dirty="0" err="1"/>
              <a:t>kommunikáció</a:t>
            </a:r>
            <a:r>
              <a:rPr lang="en-US" sz="1000" baseline="0" dirty="0"/>
              <a:t>, </a:t>
            </a:r>
            <a:r>
              <a:rPr lang="en-US" sz="1000" baseline="0" dirty="0" err="1"/>
              <a:t>hasznos</a:t>
            </a:r>
            <a:r>
              <a:rPr lang="en-US" sz="1000" baseline="0" dirty="0"/>
              <a:t> </a:t>
            </a:r>
            <a:r>
              <a:rPr lang="en-US" sz="1000" baseline="0" dirty="0" err="1"/>
              <a:t>lehet</a:t>
            </a:r>
            <a:r>
              <a:rPr lang="en-US" sz="1000" baseline="0" dirty="0"/>
              <a:t>, ha a YouTube </a:t>
            </a:r>
            <a:r>
              <a:rPr lang="en-US" sz="1000" baseline="0" dirty="0" err="1"/>
              <a:t>platformján</a:t>
            </a:r>
            <a:r>
              <a:rPr lang="en-US" sz="1000" baseline="0" dirty="0"/>
              <a:t> is </a:t>
            </a:r>
            <a:r>
              <a:rPr lang="en-US" sz="1000" baseline="0" dirty="0" err="1"/>
              <a:t>jelen</a:t>
            </a:r>
            <a:r>
              <a:rPr lang="en-US" sz="1000" baseline="0" dirty="0"/>
              <a:t> </a:t>
            </a:r>
            <a:r>
              <a:rPr lang="en-US" sz="1000" baseline="0" dirty="0" err="1"/>
              <a:t>vannak</a:t>
            </a:r>
            <a:r>
              <a:rPr lang="en-US" sz="1000" baseline="0" dirty="0"/>
              <a:t>.</a:t>
            </a:r>
          </a:p>
          <a:p>
            <a:r>
              <a:rPr lang="en-US" sz="1000" baseline="0" dirty="0"/>
              <a:t>A </a:t>
            </a:r>
            <a:r>
              <a:rPr lang="en-US" sz="1000" baseline="0" dirty="0" err="1"/>
              <a:t>jól</a:t>
            </a:r>
            <a:r>
              <a:rPr lang="en-US" sz="1000" baseline="0" dirty="0"/>
              <a:t> </a:t>
            </a:r>
            <a:r>
              <a:rPr lang="en-US" sz="1000" baseline="0" dirty="0" err="1"/>
              <a:t>kidolgozott</a:t>
            </a:r>
            <a:r>
              <a:rPr lang="en-US" sz="1000" baseline="0" dirty="0"/>
              <a:t> </a:t>
            </a:r>
            <a:r>
              <a:rPr lang="en-US" sz="1000" baseline="0" dirty="0" err="1"/>
              <a:t>tartalommal</a:t>
            </a:r>
            <a:r>
              <a:rPr lang="en-US" sz="1000" baseline="0" dirty="0"/>
              <a:t> </a:t>
            </a:r>
            <a:r>
              <a:rPr lang="en-US" sz="1000" baseline="0" dirty="0" err="1"/>
              <a:t>elérhetik</a:t>
            </a:r>
            <a:r>
              <a:rPr lang="en-US" sz="1000" baseline="0" dirty="0"/>
              <a:t> </a:t>
            </a:r>
            <a:r>
              <a:rPr lang="en-US" sz="1000" baseline="0" dirty="0" err="1"/>
              <a:t>azt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a </a:t>
            </a:r>
            <a:r>
              <a:rPr lang="en-US" sz="1000" baseline="0" dirty="0" err="1"/>
              <a:t>célközönségük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üzenetüket</a:t>
            </a:r>
            <a:r>
              <a:rPr lang="en-US" sz="1000" baseline="0" dirty="0"/>
              <a:t> </a:t>
            </a:r>
            <a:r>
              <a:rPr lang="en-US" sz="1000" b="1" u="sng" baseline="0" dirty="0" err="1"/>
              <a:t>még</a:t>
            </a:r>
            <a:r>
              <a:rPr lang="en-US" sz="1000" b="1" u="sng" baseline="0" dirty="0"/>
              <a:t> </a:t>
            </a:r>
            <a:r>
              <a:rPr lang="en-US" sz="1000" b="1" u="sng" baseline="0" dirty="0" err="1"/>
              <a:t>jobban</a:t>
            </a:r>
            <a:r>
              <a:rPr lang="en-US" sz="1000" b="1" u="sng" baseline="0" dirty="0"/>
              <a:t> </a:t>
            </a:r>
            <a:r>
              <a:rPr lang="en-US" sz="1000" b="1" u="sng" baseline="0" dirty="0" err="1"/>
              <a:t>felerősítse</a:t>
            </a:r>
            <a:r>
              <a:rPr lang="en-US" sz="1000" baseline="0" dirty="0"/>
              <a:t> , és </a:t>
            </a:r>
            <a:r>
              <a:rPr lang="en-US" sz="1000" baseline="0" dirty="0" err="1"/>
              <a:t>másoknak</a:t>
            </a:r>
            <a:r>
              <a:rPr lang="en-US" sz="1000" baseline="0" dirty="0"/>
              <a:t> </a:t>
            </a:r>
            <a:r>
              <a:rPr lang="en-US" sz="1000" baseline="0" dirty="0" err="1"/>
              <a:t>továbbadja</a:t>
            </a:r>
            <a:r>
              <a:rPr lang="en-US" sz="1000" baseline="0" dirty="0"/>
              <a:t>.</a:t>
            </a:r>
          </a:p>
          <a:p>
            <a:endParaRPr lang="hu-HU" sz="1000" baseline="0" dirty="0"/>
          </a:p>
          <a:p>
            <a:r>
              <a:rPr lang="en-US" sz="1000" baseline="0" dirty="0"/>
              <a:t>YouTube </a:t>
            </a:r>
            <a:r>
              <a:rPr lang="en-US" sz="1000" baseline="0" dirty="0" err="1"/>
              <a:t>videót</a:t>
            </a:r>
            <a:r>
              <a:rPr lang="en-US" sz="1000" baseline="0" dirty="0"/>
              <a:t> NEM </a:t>
            </a:r>
            <a:r>
              <a:rPr lang="en-US" sz="1000" baseline="0" dirty="0" err="1"/>
              <a:t>nehéz</a:t>
            </a:r>
            <a:r>
              <a:rPr lang="en-US" sz="1000" baseline="0" dirty="0"/>
              <a:t> </a:t>
            </a:r>
            <a:r>
              <a:rPr lang="en-US" sz="1000" baseline="0" dirty="0" err="1"/>
              <a:t>létrehozni</a:t>
            </a:r>
            <a:r>
              <a:rPr lang="en-US" sz="1000" baseline="0" dirty="0"/>
              <a:t>.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okostelefonjával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a </a:t>
            </a:r>
            <a:r>
              <a:rPr lang="en-US" sz="1000" baseline="0" dirty="0" err="1"/>
              <a:t>táblagépével</a:t>
            </a:r>
            <a:r>
              <a:rPr lang="en-US" sz="1000" baseline="0" dirty="0"/>
              <a:t> </a:t>
            </a:r>
            <a:r>
              <a:rPr lang="en-US" sz="1000" baseline="0" dirty="0" err="1"/>
              <a:t>bárki</a:t>
            </a:r>
            <a:r>
              <a:rPr lang="en-US" sz="1000" baseline="0" dirty="0"/>
              <a:t> meg </a:t>
            </a:r>
            <a:r>
              <a:rPr lang="en-US" sz="1000" baseline="0" dirty="0" err="1"/>
              <a:t>tudja</a:t>
            </a:r>
            <a:r>
              <a:rPr lang="en-US" sz="1000" baseline="0" dirty="0"/>
              <a:t> </a:t>
            </a:r>
            <a:r>
              <a:rPr lang="en-US" sz="1000" baseline="0" dirty="0" err="1"/>
              <a:t>tenni</a:t>
            </a:r>
            <a:r>
              <a:rPr lang="en-US" sz="1000" baseline="0" dirty="0"/>
              <a:t>. </a:t>
            </a:r>
          </a:p>
          <a:p>
            <a:r>
              <a:rPr lang="en-US" sz="1000" baseline="0" dirty="0" err="1"/>
              <a:t>Sokféle</a:t>
            </a:r>
            <a:r>
              <a:rPr lang="en-US" sz="1000" baseline="0" dirty="0"/>
              <a:t> </a:t>
            </a:r>
            <a:r>
              <a:rPr lang="en-US" sz="1000" baseline="0" dirty="0" err="1"/>
              <a:t>alkalmazás</a:t>
            </a:r>
            <a:r>
              <a:rPr lang="en-US" sz="1000" baseline="0" dirty="0"/>
              <a:t> </a:t>
            </a:r>
            <a:r>
              <a:rPr lang="en-US" sz="1000" baseline="0" dirty="0" err="1"/>
              <a:t>érhető</a:t>
            </a:r>
            <a:r>
              <a:rPr lang="en-US" sz="1000" baseline="0" dirty="0"/>
              <a:t> el a </a:t>
            </a:r>
            <a:r>
              <a:rPr lang="en-US" sz="1000" baseline="0" dirty="0" err="1"/>
              <a:t>közzétenni</a:t>
            </a:r>
            <a:r>
              <a:rPr lang="en-US" sz="1000" baseline="0" dirty="0"/>
              <a:t> </a:t>
            </a:r>
            <a:r>
              <a:rPr lang="en-US" sz="1000" baseline="0" dirty="0" err="1"/>
              <a:t>kívánt</a:t>
            </a:r>
            <a:r>
              <a:rPr lang="en-US" sz="1000" baseline="0" dirty="0"/>
              <a:t> </a:t>
            </a:r>
            <a:r>
              <a:rPr lang="en-US" sz="1000" baseline="0" dirty="0" err="1"/>
              <a:t>munka</a:t>
            </a:r>
            <a:r>
              <a:rPr lang="en-US" sz="1000" baseline="0" dirty="0"/>
              <a:t> </a:t>
            </a:r>
            <a:r>
              <a:rPr lang="en-US" sz="1000" baseline="0" dirty="0" err="1"/>
              <a:t>rögzítéséhez</a:t>
            </a:r>
            <a:r>
              <a:rPr lang="en-US" sz="1000" baseline="0" dirty="0"/>
              <a:t>, </a:t>
            </a:r>
            <a:r>
              <a:rPr lang="en-US" sz="1000" baseline="0" dirty="0" err="1"/>
              <a:t>szerkesztéséhez</a:t>
            </a:r>
            <a:r>
              <a:rPr lang="en-US" sz="1000" baseline="0" dirty="0"/>
              <a:t> és </a:t>
            </a:r>
            <a:r>
              <a:rPr lang="en-US" sz="1000" baseline="0" dirty="0" err="1"/>
              <a:t>stilizálásához</a:t>
            </a:r>
            <a:r>
              <a:rPr lang="en-US" sz="1000" baseline="0" dirty="0"/>
              <a:t>.</a:t>
            </a:r>
          </a:p>
          <a:p>
            <a:r>
              <a:rPr lang="en-US" sz="1000" baseline="0" dirty="0"/>
              <a:t>A </a:t>
            </a:r>
            <a:r>
              <a:rPr lang="en-US" sz="1000" baseline="0" dirty="0" err="1"/>
              <a:t>legtöbb</a:t>
            </a:r>
            <a:r>
              <a:rPr lang="en-US" sz="1000" baseline="0" dirty="0"/>
              <a:t> </a:t>
            </a:r>
            <a:r>
              <a:rPr lang="en-US" sz="1000" baseline="0" dirty="0" err="1"/>
              <a:t>dolog</a:t>
            </a:r>
            <a:r>
              <a:rPr lang="en-US" sz="1000" baseline="0" dirty="0"/>
              <a:t> </a:t>
            </a:r>
            <a:r>
              <a:rPr lang="en-US" sz="1000" baseline="0" dirty="0" err="1"/>
              <a:t>egyszerűen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mobileszközről</a:t>
            </a:r>
            <a:r>
              <a:rPr lang="en-US" sz="1000" baseline="0" dirty="0"/>
              <a:t> is </a:t>
            </a:r>
            <a:r>
              <a:rPr lang="en-US" sz="1000" baseline="0" dirty="0" err="1"/>
              <a:t>elvégezhető</a:t>
            </a:r>
            <a:r>
              <a:rPr lang="en-US" sz="1000" baseline="0" dirty="0"/>
              <a:t>.</a:t>
            </a:r>
          </a:p>
          <a:p>
            <a:endParaRPr lang="hu-HU" sz="1000" baseline="0" dirty="0"/>
          </a:p>
          <a:p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elkészített</a:t>
            </a:r>
            <a:r>
              <a:rPr lang="en-US" sz="1000" baseline="0" dirty="0"/>
              <a:t> </a:t>
            </a:r>
            <a:r>
              <a:rPr lang="en-US" sz="1000" baseline="0" dirty="0" err="1"/>
              <a:t>anyag</a:t>
            </a:r>
            <a:r>
              <a:rPr lang="en-US" sz="1000" baseline="0" dirty="0"/>
              <a:t> </a:t>
            </a:r>
            <a:r>
              <a:rPr lang="en-US" sz="1000" baseline="0" dirty="0" err="1"/>
              <a:t>egyszerűsége</a:t>
            </a:r>
            <a:r>
              <a:rPr lang="en-US" sz="1000" baseline="0" dirty="0"/>
              <a:t> és </a:t>
            </a:r>
            <a:r>
              <a:rPr lang="en-US" sz="1000" baseline="0" dirty="0" err="1"/>
              <a:t>egyfajta</a:t>
            </a:r>
            <a:r>
              <a:rPr lang="en-US" sz="1000" baseline="0" dirty="0"/>
              <a:t> </a:t>
            </a:r>
            <a:r>
              <a:rPr lang="en-US" sz="1000" baseline="0" dirty="0" err="1"/>
              <a:t>amatőr</a:t>
            </a:r>
            <a:r>
              <a:rPr lang="en-US" sz="1000" baseline="0" dirty="0"/>
              <a:t> </a:t>
            </a:r>
            <a:r>
              <a:rPr lang="en-US" sz="1000" baseline="0" dirty="0" err="1"/>
              <a:t>jellege</a:t>
            </a:r>
            <a:r>
              <a:rPr lang="en-US" sz="1000" baseline="0" dirty="0"/>
              <a:t> </a:t>
            </a:r>
            <a:r>
              <a:rPr lang="en-US" sz="1000" baseline="0" dirty="0" err="1"/>
              <a:t>csak</a:t>
            </a:r>
            <a:r>
              <a:rPr lang="en-US" sz="1000" baseline="0" dirty="0"/>
              <a:t> </a:t>
            </a:r>
            <a:r>
              <a:rPr lang="en-US" sz="1000" baseline="0" dirty="0" err="1"/>
              <a:t>még</a:t>
            </a:r>
            <a:r>
              <a:rPr lang="en-US" sz="1000" baseline="0" dirty="0"/>
              <a:t> </a:t>
            </a:r>
            <a:r>
              <a:rPr lang="en-US" sz="1000" baseline="0" dirty="0" err="1"/>
              <a:t>tovább</a:t>
            </a:r>
            <a:r>
              <a:rPr lang="en-US" sz="1000" baseline="0" dirty="0"/>
              <a:t> </a:t>
            </a:r>
            <a:r>
              <a:rPr lang="en-US" sz="1000" baseline="0" dirty="0" err="1"/>
              <a:t>növeli</a:t>
            </a:r>
            <a:r>
              <a:rPr lang="en-US" sz="1000" baseline="0" dirty="0"/>
              <a:t> </a:t>
            </a:r>
            <a:r>
              <a:rPr lang="en-US" sz="1000" baseline="0" dirty="0" err="1"/>
              <a:t>annak</a:t>
            </a:r>
            <a:r>
              <a:rPr lang="en-US" sz="1000" baseline="0" dirty="0"/>
              <a:t> </a:t>
            </a:r>
            <a:r>
              <a:rPr lang="en-US" sz="1000" baseline="0" dirty="0" err="1"/>
              <a:t>hitelességét</a:t>
            </a:r>
            <a:r>
              <a:rPr lang="en-US" sz="1000" baseline="0" dirty="0"/>
              <a:t>.</a:t>
            </a:r>
          </a:p>
          <a:p>
            <a:r>
              <a:rPr lang="en-US" sz="1000" baseline="0" dirty="0" err="1"/>
              <a:t>Nem</a:t>
            </a:r>
            <a:r>
              <a:rPr lang="en-US" sz="1000" baseline="0" dirty="0"/>
              <a:t> </a:t>
            </a:r>
            <a:r>
              <a:rPr lang="en-US" sz="1000" baseline="0" dirty="0" err="1"/>
              <a:t>baj</a:t>
            </a:r>
            <a:r>
              <a:rPr lang="en-US" sz="1000" baseline="0" dirty="0"/>
              <a:t>, ha a </a:t>
            </a:r>
            <a:r>
              <a:rPr lang="en-US" sz="1000" baseline="0" dirty="0" err="1"/>
              <a:t>videót</a:t>
            </a:r>
            <a:r>
              <a:rPr lang="en-US" sz="1000" baseline="0" dirty="0"/>
              <a:t> </a:t>
            </a:r>
            <a:r>
              <a:rPr lang="en-US" sz="1000" baseline="0" dirty="0" err="1"/>
              <a:t>megtekintők</a:t>
            </a:r>
            <a:r>
              <a:rPr lang="en-US" sz="1000" baseline="0" dirty="0"/>
              <a:t> </a:t>
            </a:r>
            <a:r>
              <a:rPr lang="en-US" sz="1000" baseline="0" dirty="0" err="1"/>
              <a:t>látják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nem</a:t>
            </a:r>
            <a:r>
              <a:rPr lang="en-US" sz="1000" baseline="0" dirty="0"/>
              <a:t> </a:t>
            </a:r>
            <a:r>
              <a:rPr lang="en-US" sz="1000" baseline="0" dirty="0" err="1"/>
              <a:t>hivatásos</a:t>
            </a:r>
            <a:r>
              <a:rPr lang="en-US" sz="1000" baseline="0" dirty="0"/>
              <a:t> </a:t>
            </a:r>
            <a:r>
              <a:rPr lang="en-US" sz="1000" baseline="0" dirty="0" err="1"/>
              <a:t>filmkészítők</a:t>
            </a:r>
            <a:r>
              <a:rPr lang="en-US" sz="1000" baseline="0" dirty="0"/>
              <a:t> – </a:t>
            </a:r>
            <a:r>
              <a:rPr lang="en-US" sz="1000" baseline="0" dirty="0" err="1"/>
              <a:t>ez</a:t>
            </a:r>
            <a:r>
              <a:rPr lang="en-US" sz="1000" baseline="0" dirty="0"/>
              <a:t> </a:t>
            </a:r>
            <a:r>
              <a:rPr lang="en-US" sz="1000" baseline="0" dirty="0" err="1"/>
              <a:t>egyenesen</a:t>
            </a:r>
            <a:r>
              <a:rPr lang="en-US" sz="1000" baseline="0" dirty="0"/>
              <a:t> </a:t>
            </a:r>
            <a:r>
              <a:rPr lang="en-US" sz="1000" baseline="0" dirty="0" err="1"/>
              <a:t>előny</a:t>
            </a:r>
            <a:r>
              <a:rPr lang="en-US" sz="1000" baseline="0" dirty="0"/>
              <a:t>.</a:t>
            </a:r>
          </a:p>
          <a:p>
            <a:r>
              <a:rPr lang="en-US" sz="1000" baseline="0" dirty="0" err="1"/>
              <a:t>Mindez</a:t>
            </a:r>
            <a:r>
              <a:rPr lang="en-US" sz="1000" baseline="0" dirty="0"/>
              <a:t> </a:t>
            </a:r>
            <a:r>
              <a:rPr lang="en-US" sz="1000" baseline="0" dirty="0" err="1"/>
              <a:t>még</a:t>
            </a:r>
            <a:r>
              <a:rPr lang="en-US" sz="1000" baseline="0" dirty="0"/>
              <a:t> </a:t>
            </a:r>
            <a:r>
              <a:rPr lang="en-US" sz="1000" baseline="0" dirty="0" err="1"/>
              <a:t>hangsúlyosabbá</a:t>
            </a:r>
            <a:r>
              <a:rPr lang="en-US" sz="1000" baseline="0" dirty="0"/>
              <a:t> </a:t>
            </a:r>
            <a:r>
              <a:rPr lang="en-US" sz="1000" baseline="0" dirty="0" err="1"/>
              <a:t>teszi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üzenetük</a:t>
            </a:r>
            <a:r>
              <a:rPr lang="en-US" sz="1000" baseline="0" dirty="0"/>
              <a:t> </a:t>
            </a:r>
            <a:r>
              <a:rPr lang="en-US" sz="1000" baseline="0" dirty="0" err="1"/>
              <a:t>hitelességét</a:t>
            </a:r>
            <a:r>
              <a:rPr lang="en-US" sz="1000" baseline="0" dirty="0"/>
              <a:t>, és a </a:t>
            </a:r>
            <a:r>
              <a:rPr lang="en-US" sz="1000" baseline="0" dirty="0" err="1"/>
              <a:t>videót</a:t>
            </a:r>
            <a:r>
              <a:rPr lang="en-US" sz="1000" baseline="0" dirty="0"/>
              <a:t> </a:t>
            </a:r>
            <a:r>
              <a:rPr lang="en-US" sz="1000" baseline="0" dirty="0" err="1"/>
              <a:t>sokkal</a:t>
            </a:r>
            <a:r>
              <a:rPr lang="en-US" sz="1000" baseline="0" dirty="0"/>
              <a:t> </a:t>
            </a:r>
            <a:r>
              <a:rPr lang="en-US" sz="1000" baseline="0" dirty="0" err="1"/>
              <a:t>személyesebbé</a:t>
            </a:r>
            <a:r>
              <a:rPr lang="en-US" sz="1000" baseline="0" dirty="0"/>
              <a:t> </a:t>
            </a:r>
            <a:r>
              <a:rPr lang="en-US" sz="1000" baseline="0" dirty="0" err="1"/>
              <a:t>teszi</a:t>
            </a:r>
            <a:r>
              <a:rPr lang="en-US" sz="1000" baseline="0" dirty="0"/>
              <a:t>. </a:t>
            </a:r>
          </a:p>
          <a:p>
            <a:r>
              <a:rPr lang="en-US" sz="1000" baseline="0" dirty="0"/>
              <a:t>A YouTube-on a „</a:t>
            </a:r>
            <a:r>
              <a:rPr lang="en-US" sz="1000" baseline="0" dirty="0" err="1"/>
              <a:t>személyes</a:t>
            </a:r>
            <a:r>
              <a:rPr lang="en-US" sz="1000" baseline="0" dirty="0"/>
              <a:t>” </a:t>
            </a:r>
            <a:r>
              <a:rPr lang="en-US" sz="1000" baseline="0" dirty="0" err="1"/>
              <a:t>jelleg</a:t>
            </a:r>
            <a:r>
              <a:rPr lang="en-US" sz="1000" baseline="0" dirty="0"/>
              <a:t> a </a:t>
            </a:r>
            <a:r>
              <a:rPr lang="en-US" sz="1000" baseline="0" dirty="0" err="1"/>
              <a:t>siker</a:t>
            </a:r>
            <a:r>
              <a:rPr lang="en-US" sz="1000" baseline="0" dirty="0"/>
              <a:t> </a:t>
            </a:r>
            <a:r>
              <a:rPr lang="en-US" sz="1000" baseline="0" dirty="0" err="1"/>
              <a:t>kulcsa</a:t>
            </a:r>
            <a:r>
              <a:rPr lang="en-US" sz="1000" baseline="0" dirty="0"/>
              <a:t>. </a:t>
            </a:r>
            <a:r>
              <a:rPr lang="en-US" sz="1000" baseline="0" dirty="0" err="1"/>
              <a:t>Olyan</a:t>
            </a:r>
            <a:r>
              <a:rPr lang="en-US" sz="1000" baseline="0" dirty="0"/>
              <a:t> </a:t>
            </a:r>
            <a:r>
              <a:rPr lang="en-US" sz="1000" baseline="0" dirty="0" err="1"/>
              <a:t>emberekkel</a:t>
            </a:r>
            <a:r>
              <a:rPr lang="en-US" sz="1000" baseline="0" dirty="0"/>
              <a:t> </a:t>
            </a:r>
            <a:r>
              <a:rPr lang="en-US" sz="1000" baseline="0" dirty="0" err="1"/>
              <a:t>kezdenek</a:t>
            </a:r>
            <a:r>
              <a:rPr lang="en-US" sz="1000" baseline="0" dirty="0"/>
              <a:t> </a:t>
            </a:r>
            <a:r>
              <a:rPr lang="en-US" sz="1000" baseline="0" dirty="0" err="1"/>
              <a:t>társalgásba</a:t>
            </a:r>
            <a:r>
              <a:rPr lang="en-US" sz="1000" baseline="0" dirty="0"/>
              <a:t>, </a:t>
            </a:r>
            <a:r>
              <a:rPr lang="en-US" sz="1000" baseline="0" dirty="0" err="1"/>
              <a:t>akik</a:t>
            </a:r>
            <a:r>
              <a:rPr lang="en-US" sz="1000" baseline="0" dirty="0"/>
              <a:t> </a:t>
            </a:r>
            <a:r>
              <a:rPr lang="en-US" sz="1000" baseline="0" dirty="0" err="1"/>
              <a:t>érdeklődnek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iránt</a:t>
            </a:r>
            <a:r>
              <a:rPr lang="en-US" sz="1000" baseline="0" dirty="0"/>
              <a:t>, és </a:t>
            </a:r>
            <a:r>
              <a:rPr lang="en-US" sz="1000" baseline="0" dirty="0" err="1"/>
              <a:t>akik</a:t>
            </a:r>
            <a:r>
              <a:rPr lang="en-US" sz="1000" baseline="0" dirty="0"/>
              <a:t> </a:t>
            </a:r>
            <a:r>
              <a:rPr lang="en-US" sz="1000" baseline="0" dirty="0" err="1"/>
              <a:t>azt</a:t>
            </a:r>
            <a:r>
              <a:rPr lang="en-US" sz="1000" baseline="0" dirty="0"/>
              <a:t> </a:t>
            </a:r>
            <a:r>
              <a:rPr lang="en-US" sz="1000" baseline="0" dirty="0" err="1"/>
              <a:t>remélik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is </a:t>
            </a:r>
            <a:r>
              <a:rPr lang="en-US" sz="1000" baseline="0" dirty="0" err="1"/>
              <a:t>érdeklődnek</a:t>
            </a:r>
            <a:r>
              <a:rPr lang="en-US" sz="1000" baseline="0" dirty="0"/>
              <a:t> </a:t>
            </a:r>
            <a:r>
              <a:rPr lang="en-US" sz="1000" baseline="0" dirty="0" err="1"/>
              <a:t>irántuk</a:t>
            </a:r>
            <a:r>
              <a:rPr lang="en-US" sz="1000" baseline="0" dirty="0"/>
              <a:t> </a:t>
            </a:r>
            <a:r>
              <a:rPr lang="en-US" sz="1000" baseline="0" dirty="0" err="1"/>
              <a:t>azzal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megmutatja</a:t>
            </a:r>
            <a:r>
              <a:rPr lang="en-US" sz="1000" baseline="0" dirty="0"/>
              <a:t> </a:t>
            </a:r>
            <a:r>
              <a:rPr lang="en-US" sz="1000" baseline="0" dirty="0" err="1"/>
              <a:t>nekik</a:t>
            </a:r>
            <a:r>
              <a:rPr lang="en-US" sz="1000" baseline="0" dirty="0"/>
              <a:t> </a:t>
            </a:r>
            <a:r>
              <a:rPr lang="en-US" sz="1000" baseline="0" dirty="0" err="1"/>
              <a:t>magát</a:t>
            </a:r>
            <a:r>
              <a:rPr lang="en-US" sz="1000" baseline="0" dirty="0"/>
              <a:t>.</a:t>
            </a:r>
          </a:p>
          <a:p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1630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18734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Példák az online párbeszédre</a:t>
            </a:r>
            <a:endParaRPr lang="hu-HU" dirty="0"/>
          </a:p>
          <a:p>
            <a:r>
              <a:rPr dirty="0" smtClean="0"/>
              <a:t>Mutassa be ezeket a példákat, miután a résztvevők már végeztek a saját keresésükkel.</a:t>
            </a:r>
          </a:p>
          <a:p>
            <a:r>
              <a:rPr dirty="0" smtClean="0"/>
              <a:t>Jesse és Alexander mindketten megjelentek a Facebookos hírfolyamon, miután Hollandiában a koalíciós tárgyalások kudarcba fulladtak.</a:t>
            </a:r>
          </a:p>
          <a:p>
            <a:r>
              <a:rPr dirty="0" smtClean="0"/>
              <a:t>Jesse olyanokat mondott, hogy „velem”, „együtt”, „tegyetek fel kérdéseket”. Alexander azt mondta, hogy csalódott, és megmagyarázta, hogy miért.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21997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 sz="1000" u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565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/>
              <a:t>A képzési szemináriumnak önmagában is van egy célja, mégpedig az, hogy bővítse az erőszakos szélsőségek ellen küzdő civil társadalmi szervezetek online kampányokkal kapcsolatos szakértelmét</a:t>
            </a:r>
          </a:p>
          <a:p>
            <a:r>
              <a:rPr dirty="0" smtClean="0"/>
              <a:t> </a:t>
            </a:r>
            <a:endParaRPr lang="hu-HU" sz="10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46131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48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383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eaLnBrk="1">
              <a:defRPr/>
            </a:pPr>
            <a:endParaRPr lang="en-US" altLang="en-US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435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 b="0" dirty="0">
                <a:solidFill>
                  <a:schemeClr val="bg1"/>
                </a:solidFill>
              </a:rPr>
              <a:t>#notanotherbrother</a:t>
            </a:r>
          </a:p>
          <a:p>
            <a:r>
              <a:rPr lang="nl-NL" sz="1000" b="0" dirty="0">
                <a:solidFill>
                  <a:schemeClr val="bg1"/>
                </a:solidFill>
              </a:rPr>
              <a:t>https://youtu.be/IjIQ0ctzyZE</a:t>
            </a:r>
            <a:endParaRPr lang="hu-HU" sz="1000" b="0" dirty="0"/>
          </a:p>
          <a:p>
            <a:r>
              <a:rPr lang="en-US" sz="1000" b="0" dirty="0"/>
              <a:t>A </a:t>
            </a:r>
            <a:r>
              <a:rPr lang="en-US" sz="1000" b="0" dirty="0" err="1"/>
              <a:t>hivatkozás</a:t>
            </a:r>
            <a:r>
              <a:rPr lang="en-US" sz="1000" b="0" dirty="0"/>
              <a:t> </a:t>
            </a:r>
            <a:r>
              <a:rPr lang="en-US" sz="1000" b="0" dirty="0" err="1"/>
              <a:t>egy</a:t>
            </a:r>
            <a:r>
              <a:rPr lang="en-US" sz="1000" b="0" dirty="0"/>
              <a:t> </a:t>
            </a:r>
            <a:r>
              <a:rPr lang="en-US" sz="1000" b="0" dirty="0" smtClean="0"/>
              <a:t>YouTube</a:t>
            </a:r>
            <a:r>
              <a:rPr lang="hu-HU" sz="1000" b="0" dirty="0" smtClean="0"/>
              <a:t>-</a:t>
            </a:r>
            <a:r>
              <a:rPr lang="en-US" sz="1000" b="0" dirty="0" err="1" smtClean="0"/>
              <a:t>videóra</a:t>
            </a:r>
            <a:r>
              <a:rPr lang="en-US" sz="1000" b="0" dirty="0" smtClean="0"/>
              <a:t> </a:t>
            </a:r>
            <a:r>
              <a:rPr lang="en-US" sz="1000" b="0" dirty="0" err="1"/>
              <a:t>vezet</a:t>
            </a:r>
            <a:r>
              <a:rPr lang="en-US" sz="1000" b="0" dirty="0"/>
              <a:t>, </a:t>
            </a:r>
            <a:r>
              <a:rPr lang="en-US" sz="1000" b="0" dirty="0" err="1"/>
              <a:t>melynek</a:t>
            </a:r>
            <a:r>
              <a:rPr lang="en-US" sz="1000" b="0" dirty="0"/>
              <a:t> </a:t>
            </a:r>
            <a:r>
              <a:rPr lang="en-US" sz="1000" b="0" dirty="0" err="1"/>
              <a:t>időtartama</a:t>
            </a:r>
            <a:r>
              <a:rPr lang="en-US" sz="1000" b="0" dirty="0"/>
              <a:t> </a:t>
            </a:r>
            <a:r>
              <a:rPr lang="en-US" sz="1000" b="0" dirty="0" smtClean="0"/>
              <a:t>1</a:t>
            </a:r>
            <a:r>
              <a:rPr lang="hu-HU" sz="1000" b="0" dirty="0" smtClean="0"/>
              <a:t>:</a:t>
            </a:r>
            <a:r>
              <a:rPr lang="en-US" sz="1000" b="0" dirty="0" smtClean="0"/>
              <a:t>41 </a:t>
            </a:r>
            <a:r>
              <a:rPr lang="en-US" sz="1000" b="0" dirty="0"/>
              <a:t>perc </a:t>
            </a:r>
          </a:p>
          <a:p>
            <a:r>
              <a:rPr lang="en-US" sz="1000" b="0" baseline="0" dirty="0" err="1"/>
              <a:t>Als</a:t>
            </a:r>
            <a:r>
              <a:rPr lang="en-US" sz="1000" b="0" baseline="0" dirty="0"/>
              <a:t> het </a:t>
            </a:r>
            <a:r>
              <a:rPr lang="en-US" sz="1000" b="0" baseline="0" dirty="0" err="1"/>
              <a:t>goed</a:t>
            </a:r>
            <a:r>
              <a:rPr lang="en-US" sz="1000" b="0" baseline="0" dirty="0"/>
              <a:t> is </a:t>
            </a:r>
            <a:r>
              <a:rPr lang="en-US" sz="1000" b="0" baseline="0" dirty="0" err="1"/>
              <a:t>doet</a:t>
            </a:r>
            <a:r>
              <a:rPr lang="en-US" sz="1000" b="0" baseline="0" dirty="0"/>
              <a:t> de link in de slide het, door </a:t>
            </a:r>
            <a:r>
              <a:rPr lang="en-US" sz="1000" b="0" baseline="0" dirty="0" err="1"/>
              <a:t>hierop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te</a:t>
            </a:r>
            <a:r>
              <a:rPr lang="en-US" sz="1000" b="0" baseline="0" dirty="0"/>
              <a:t> </a:t>
            </a:r>
            <a:r>
              <a:rPr lang="en-US" sz="1000" b="0" baseline="0" dirty="0" err="1"/>
              <a:t>klikken</a:t>
            </a:r>
            <a:r>
              <a:rPr lang="en-US" sz="1000" b="0" baseline="0" dirty="0"/>
              <a:t>.</a:t>
            </a:r>
            <a:endParaRPr lang="hu-HU" sz="1000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11725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Voorbeeld van campagne gericht op support aan ouders, omgeving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1755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6321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 dirty="0"/>
              <a:t>https://www.youtube.com/watch?v=6aY2ILXeN64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u="none" strike="noStrike" baseline="0" dirty="0" err="1"/>
              <a:t>Nácik</a:t>
            </a:r>
            <a:r>
              <a:rPr lang="de-DE" sz="1000" b="0" i="0" u="none" strike="noStrike" baseline="0" dirty="0"/>
              <a:t> a </a:t>
            </a:r>
            <a:r>
              <a:rPr lang="de-DE" sz="1000" b="0" i="0" u="none" strike="noStrike" baseline="0" dirty="0" err="1"/>
              <a:t>nácik</a:t>
            </a:r>
            <a:r>
              <a:rPr lang="de-DE" sz="1000" b="0" i="0" u="none" strike="noStrike" baseline="0" dirty="0"/>
              <a:t> </a:t>
            </a:r>
            <a:r>
              <a:rPr lang="de-DE" sz="1000" b="0" i="0" u="none" strike="noStrike" baseline="0" dirty="0" err="1"/>
              <a:t>ellen</a:t>
            </a:r>
            <a:r>
              <a:rPr lang="de-DE" sz="1000" b="0" i="0" u="none" strike="noStrike" baseline="0" dirty="0"/>
              <a:t> – a </a:t>
            </a:r>
            <a:r>
              <a:rPr lang="de-DE" sz="1000" b="0" i="0" u="none" strike="noStrike" baseline="0" dirty="0" err="1"/>
              <a:t>wunsiedeli</a:t>
            </a:r>
            <a:r>
              <a:rPr lang="de-DE" sz="1000" b="0" i="0" u="none" strike="noStrike" baseline="0" dirty="0"/>
              <a:t> „</a:t>
            </a:r>
            <a:r>
              <a:rPr lang="de-DE" sz="1000" b="0" i="0" u="none" strike="noStrike" baseline="0" dirty="0" err="1"/>
              <a:t>Ki</a:t>
            </a:r>
            <a:r>
              <a:rPr lang="de-DE" sz="1000" b="0" i="0" u="none" strike="noStrike" baseline="0" dirty="0"/>
              <a:t> </a:t>
            </a:r>
            <a:r>
              <a:rPr lang="de-DE" sz="1000" b="0" i="0" u="none" strike="noStrike" baseline="0" dirty="0" err="1"/>
              <a:t>Németországból</a:t>
            </a:r>
            <a:r>
              <a:rPr lang="de-DE" sz="1000" b="0" i="0" u="none" strike="noStrike" baseline="0" dirty="0"/>
              <a:t>” </a:t>
            </a:r>
            <a:r>
              <a:rPr lang="de-DE" sz="1000" b="0" i="0" u="none" strike="noStrike" baseline="0" dirty="0" err="1"/>
              <a:t>kampány</a:t>
            </a:r>
            <a:r>
              <a:rPr lang="de-DE" sz="1000" b="0" i="0" u="none" strike="noStrike" baseline="0" dirty="0"/>
              <a:t> [</a:t>
            </a:r>
            <a:r>
              <a:rPr lang="de-DE" sz="1000" b="0" i="0" u="none" strike="noStrike" baseline="0" dirty="0" err="1"/>
              <a:t>angolul</a:t>
            </a:r>
            <a:r>
              <a:rPr lang="de-DE" sz="1000" b="0" i="0" u="none" strike="noStrike" baseline="0" dirty="0"/>
              <a:t>]</a:t>
            </a:r>
          </a:p>
          <a:p>
            <a:endParaRPr lang="hu-HU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 b="1" kern="1200" dirty="0">
                <a:solidFill>
                  <a:schemeClr val="tx1"/>
                </a:solidFill>
                <a:effectLst/>
                <a:latin typeface="+mn-lt"/>
              </a:rPr>
              <a:t>Nácik a</a:t>
            </a:r>
            <a:r>
              <a:rPr dirty="0" smtClean="0"/>
              <a:t> </a:t>
            </a:r>
            <a:r>
              <a:rPr lang="nl-NL" sz="1000" b="1" kern="1200" dirty="0">
                <a:solidFill>
                  <a:schemeClr val="tx1"/>
                </a:solidFill>
                <a:effectLst/>
                <a:latin typeface="+mn-lt"/>
              </a:rPr>
              <a:t>nácik</a:t>
            </a:r>
            <a:r>
              <a:rPr dirty="0" smtClean="0"/>
              <a:t> </a:t>
            </a:r>
            <a:r>
              <a:rPr lang="nl-NL" sz="1000" b="1" kern="1200" dirty="0">
                <a:solidFill>
                  <a:schemeClr val="tx1"/>
                </a:solidFill>
                <a:effectLst/>
                <a:latin typeface="+mn-lt"/>
              </a:rPr>
              <a:t>ellen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A neonácik tiltakozó</a:t>
            </a:r>
            <a:r>
              <a:rPr dirty="0" smtClean="0"/>
              <a:t> </a:t>
            </a:r>
            <a:r>
              <a:rPr lang="nl-NL" sz="1000" kern="1200" baseline="0" dirty="0">
                <a:solidFill>
                  <a:schemeClr val="tx1"/>
                </a:solidFill>
                <a:effectLst/>
                <a:latin typeface="+mn-lt"/>
              </a:rPr>
              <a:t>felvonulása során</a:t>
            </a:r>
            <a:r>
              <a:rPr dirty="0" smtClean="0"/>
              <a:t> </a:t>
            </a:r>
            <a:r>
              <a:rPr lang="nl-NL" sz="1000" kern="1200" baseline="0" dirty="0">
                <a:solidFill>
                  <a:schemeClr val="tx1"/>
                </a:solidFill>
                <a:effectLst/>
                <a:latin typeface="+mn-lt"/>
              </a:rPr>
              <a:t>minden egyes</a:t>
            </a:r>
            <a:r>
              <a:rPr dirty="0" smtClean="0"/>
              <a:t> </a:t>
            </a:r>
            <a:r>
              <a:rPr lang="nl-NL" sz="1000" kern="1200" baseline="0" dirty="0">
                <a:solidFill>
                  <a:schemeClr val="tx1"/>
                </a:solidFill>
                <a:effectLst/>
                <a:latin typeface="+mn-lt"/>
              </a:rPr>
              <a:t>lépésükkel</a:t>
            </a:r>
            <a:r>
              <a:rPr dirty="0" smtClean="0"/>
              <a:t> </a:t>
            </a:r>
            <a:r>
              <a:rPr lang="nl-NL" sz="1000" kern="1200" baseline="0" dirty="0" smtClean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nl-NL" sz="1000" kern="1200" baseline="0" dirty="0">
                <a:solidFill>
                  <a:schemeClr val="tx1"/>
                </a:solidFill>
                <a:effectLst/>
                <a:latin typeface="+mn-lt"/>
              </a:rPr>
              <a:t>saját céljaikkal szembeni fellépést</a:t>
            </a:r>
            <a:r>
              <a:rPr dirty="0" smtClean="0"/>
              <a:t> </a:t>
            </a:r>
            <a:r>
              <a:rPr lang="nl-NL" sz="1000" kern="1200" baseline="0" dirty="0">
                <a:solidFill>
                  <a:schemeClr val="tx1"/>
                </a:solidFill>
                <a:effectLst/>
                <a:latin typeface="+mn-lt"/>
              </a:rPr>
              <a:t>finanszírozták, többek között bevándorlást</a:t>
            </a:r>
            <a:r>
              <a:rPr dirty="0" smtClean="0"/>
              <a:t> </a:t>
            </a:r>
            <a:r>
              <a:rPr lang="nl-NL" sz="1000" kern="1200" baseline="0" dirty="0">
                <a:solidFill>
                  <a:schemeClr val="tx1"/>
                </a:solidFill>
                <a:effectLst/>
                <a:latin typeface="+mn-lt"/>
              </a:rPr>
              <a:t>támogató jótékonysági szervezetek</a:t>
            </a:r>
            <a:r>
              <a:rPr dirty="0" smtClean="0"/>
              <a:t> </a:t>
            </a:r>
            <a:r>
              <a:rPr lang="nl-NL" sz="1000" kern="1200" baseline="0" dirty="0">
                <a:solidFill>
                  <a:schemeClr val="tx1"/>
                </a:solidFill>
                <a:effectLst/>
                <a:latin typeface="+mn-lt"/>
              </a:rPr>
              <a:t>jóvoltából.</a:t>
            </a:r>
          </a:p>
          <a:p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Videó: </a:t>
            </a:r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hlinkClick r:id="rId3"/>
              </a:rPr>
              <a:t>https://www.youtube.com/watch?v=KvjIYl_Nlao</a:t>
            </a:r>
            <a:r>
              <a:rPr dirty="0" smtClean="0"/>
              <a:t> </a:t>
            </a:r>
          </a:p>
          <a:p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Webhely:  </a:t>
            </a:r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hlinkClick r:id="rId4"/>
              </a:rPr>
              <a:t>http://www.exit-deutschland.de/english/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200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74647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34253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sng" dirty="0"/>
              <a:t>A </a:t>
            </a:r>
            <a:r>
              <a:rPr lang="en-US" sz="1000" b="1" u="sng" dirty="0" err="1"/>
              <a:t>mindennapos</a:t>
            </a:r>
            <a:r>
              <a:rPr lang="en-US" sz="1000" b="1" u="sng" dirty="0"/>
              <a:t> </a:t>
            </a:r>
            <a:r>
              <a:rPr lang="en-US" sz="1000" b="1" u="sng" dirty="0" err="1"/>
              <a:t>kommunikáció</a:t>
            </a:r>
            <a:r>
              <a:rPr lang="en-US" sz="1000" b="1" u="sng" dirty="0"/>
              <a:t> </a:t>
            </a:r>
          </a:p>
          <a:p>
            <a:r>
              <a:rPr lang="en-US" sz="1000" baseline="0" dirty="0" err="1"/>
              <a:t>Erőfeszítések</a:t>
            </a:r>
            <a:r>
              <a:rPr lang="en-US" sz="1000" baseline="0" dirty="0"/>
              <a:t> </a:t>
            </a:r>
            <a:r>
              <a:rPr lang="en-US" sz="1000" baseline="0" dirty="0" err="1"/>
              <a:t>arra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a </a:t>
            </a:r>
            <a:r>
              <a:rPr lang="hu-HU" sz="1000" baseline="0" dirty="0" smtClean="0"/>
              <a:t>célközönség megismerje </a:t>
            </a:r>
            <a:r>
              <a:rPr lang="en-US" sz="1000" baseline="0" dirty="0" err="1" smtClean="0"/>
              <a:t>szervezetüket</a:t>
            </a:r>
            <a:r>
              <a:rPr lang="en-US" sz="1000" baseline="0" dirty="0" smtClean="0"/>
              <a:t> </a:t>
            </a:r>
            <a:r>
              <a:rPr lang="en-US" sz="1000" baseline="0" dirty="0"/>
              <a:t>és </a:t>
            </a:r>
            <a:r>
              <a:rPr lang="en-US" sz="1000" baseline="0" dirty="0" err="1" smtClean="0"/>
              <a:t>tevékenységeiket</a:t>
            </a:r>
            <a:r>
              <a:rPr lang="hu-HU" sz="1000" baseline="0" dirty="0" smtClean="0"/>
              <a:t>.</a:t>
            </a:r>
            <a:endParaRPr lang="en-US" sz="1000" baseline="0" dirty="0"/>
          </a:p>
          <a:p>
            <a:r>
              <a:rPr lang="en-US" sz="1000" baseline="0" dirty="0" err="1"/>
              <a:t>Rendszeres</a:t>
            </a:r>
            <a:r>
              <a:rPr lang="en-US" sz="1000" baseline="0" dirty="0"/>
              <a:t> </a:t>
            </a:r>
            <a:r>
              <a:rPr lang="en-US" sz="1000" baseline="0" dirty="0" err="1"/>
              <a:t>információk</a:t>
            </a:r>
            <a:r>
              <a:rPr lang="en-US" sz="1000" baseline="0" dirty="0"/>
              <a:t>, </a:t>
            </a:r>
            <a:r>
              <a:rPr lang="en-US" sz="1000" baseline="0" dirty="0" err="1"/>
              <a:t>például</a:t>
            </a:r>
            <a:r>
              <a:rPr lang="en-US" sz="1000" baseline="0" dirty="0"/>
              <a:t> a </a:t>
            </a:r>
            <a:r>
              <a:rPr lang="en-US" sz="1000" baseline="0" dirty="0" err="1"/>
              <a:t>tevékenységek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időrendjéről</a:t>
            </a:r>
            <a:r>
              <a:rPr lang="hu-HU" sz="1000" baseline="0" dirty="0" smtClean="0"/>
              <a:t>.</a:t>
            </a:r>
            <a:endParaRPr lang="en-US" sz="1000" baseline="0" dirty="0"/>
          </a:p>
          <a:p>
            <a:r>
              <a:rPr lang="en-US" sz="1000" baseline="0" dirty="0"/>
              <a:t>A </a:t>
            </a:r>
            <a:r>
              <a:rPr lang="en-US" sz="1000" baseline="0" dirty="0" err="1"/>
              <a:t>saját</a:t>
            </a:r>
            <a:r>
              <a:rPr lang="en-US" sz="1000" baseline="0" dirty="0"/>
              <a:t> </a:t>
            </a:r>
            <a:r>
              <a:rPr lang="en-US" sz="1000" baseline="0" dirty="0" err="1"/>
              <a:t>érdeklődési</a:t>
            </a:r>
            <a:r>
              <a:rPr lang="en-US" sz="1000" baseline="0" dirty="0"/>
              <a:t> </a:t>
            </a:r>
            <a:r>
              <a:rPr lang="en-US" sz="1000" baseline="0" dirty="0" err="1"/>
              <a:t>területük</a:t>
            </a:r>
            <a:r>
              <a:rPr lang="en-US" sz="1000" baseline="0" dirty="0"/>
              <a:t> </a:t>
            </a:r>
            <a:r>
              <a:rPr lang="en-US" sz="1000" baseline="0" dirty="0" err="1"/>
              <a:t>szempontjából</a:t>
            </a:r>
            <a:r>
              <a:rPr lang="en-US" sz="1000" baseline="0" dirty="0"/>
              <a:t> </a:t>
            </a:r>
            <a:r>
              <a:rPr lang="en-US" sz="1000" baseline="0" dirty="0" err="1"/>
              <a:t>fontos</a:t>
            </a:r>
            <a:r>
              <a:rPr lang="en-US" sz="1000" baseline="0" dirty="0"/>
              <a:t> </a:t>
            </a:r>
            <a:r>
              <a:rPr lang="en-US" sz="1000" baseline="0" dirty="0" err="1"/>
              <a:t>tények</a:t>
            </a:r>
            <a:r>
              <a:rPr lang="en-US" sz="1000" baseline="0" dirty="0"/>
              <a:t> és </a:t>
            </a:r>
            <a:r>
              <a:rPr lang="en-US" sz="1000" baseline="0" dirty="0" err="1"/>
              <a:t>adatok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megosztása</a:t>
            </a:r>
            <a:r>
              <a:rPr lang="hu-HU" sz="1000" baseline="0" dirty="0" smtClean="0"/>
              <a:t>.</a:t>
            </a:r>
            <a:endParaRPr lang="en-US" sz="1000" baseline="0" dirty="0"/>
          </a:p>
          <a:p>
            <a:r>
              <a:rPr lang="en-US" sz="1000" baseline="0" dirty="0" err="1"/>
              <a:t>Jelentések</a:t>
            </a:r>
            <a:r>
              <a:rPr lang="en-US" sz="1000" baseline="0" dirty="0"/>
              <a:t> és </a:t>
            </a:r>
            <a:r>
              <a:rPr lang="en-US" sz="1000" baseline="0" dirty="0" err="1"/>
              <a:t>sajtókiadványok</a:t>
            </a:r>
            <a:r>
              <a:rPr lang="en-US" sz="1000" baseline="0" dirty="0"/>
              <a:t>, </a:t>
            </a:r>
            <a:r>
              <a:rPr lang="en-US" sz="1000" baseline="0" dirty="0" err="1"/>
              <a:t>amelyek</a:t>
            </a:r>
            <a:r>
              <a:rPr lang="en-US" sz="1000" baseline="0" dirty="0"/>
              <a:t> </a:t>
            </a:r>
            <a:r>
              <a:rPr lang="en-US" sz="1000" baseline="0" dirty="0" err="1"/>
              <a:t>tájékoztatják</a:t>
            </a:r>
            <a:r>
              <a:rPr lang="en-US" sz="1000" baseline="0" dirty="0"/>
              <a:t> a </a:t>
            </a:r>
            <a:r>
              <a:rPr lang="en-US" sz="1000" baseline="0" dirty="0" err="1"/>
              <a:t>szélesebb</a:t>
            </a:r>
            <a:r>
              <a:rPr lang="en-US" sz="1000" baseline="0" dirty="0"/>
              <a:t> </a:t>
            </a:r>
            <a:r>
              <a:rPr lang="en-US" sz="1000" baseline="0" dirty="0" err="1"/>
              <a:t>nagyközönséget</a:t>
            </a:r>
            <a:r>
              <a:rPr lang="en-US" sz="1000" baseline="0" dirty="0"/>
              <a:t> a </a:t>
            </a:r>
            <a:r>
              <a:rPr lang="en-US" sz="1000" baseline="0" dirty="0" err="1"/>
              <a:t>tevékenységeikről</a:t>
            </a:r>
            <a:r>
              <a:rPr lang="en-US" sz="1000" baseline="0" dirty="0"/>
              <a:t> és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eredményeikről</a:t>
            </a:r>
            <a:r>
              <a:rPr lang="hu-HU" sz="1000" baseline="0" dirty="0" smtClean="0"/>
              <a:t>.</a:t>
            </a:r>
            <a:endParaRPr lang="en-US" sz="1000" baseline="0" dirty="0"/>
          </a:p>
          <a:p>
            <a:r>
              <a:rPr lang="en-US" sz="1000" baseline="0" dirty="0" err="1"/>
              <a:t>Éves</a:t>
            </a:r>
            <a:r>
              <a:rPr lang="en-US" sz="1000" baseline="0" dirty="0"/>
              <a:t> </a:t>
            </a:r>
            <a:r>
              <a:rPr lang="en-US" sz="1000" baseline="0" dirty="0" err="1"/>
              <a:t>jelentések</a:t>
            </a:r>
            <a:r>
              <a:rPr lang="en-US" sz="1000" baseline="0" dirty="0"/>
              <a:t> </a:t>
            </a:r>
            <a:r>
              <a:rPr lang="en-US" sz="1000" baseline="0" dirty="0" err="1"/>
              <a:t>stb</a:t>
            </a:r>
            <a:r>
              <a:rPr lang="en-US" sz="1000" baseline="0" dirty="0"/>
              <a:t>.</a:t>
            </a:r>
          </a:p>
          <a:p>
            <a:endParaRPr lang="hu-HU" sz="1000" baseline="0" dirty="0"/>
          </a:p>
          <a:p>
            <a:r>
              <a:rPr lang="en-US" sz="1000" b="1" u="sng" baseline="0" dirty="0"/>
              <a:t>A </a:t>
            </a:r>
            <a:r>
              <a:rPr lang="en-US" sz="1000" b="1" u="sng" baseline="0" dirty="0" err="1"/>
              <a:t>reagáló</a:t>
            </a:r>
            <a:r>
              <a:rPr lang="en-US" sz="1000" b="1" u="sng" baseline="0" dirty="0"/>
              <a:t> </a:t>
            </a:r>
            <a:r>
              <a:rPr lang="en-US" sz="1000" b="1" u="sng" baseline="0" dirty="0" err="1"/>
              <a:t>kommunikáció</a:t>
            </a:r>
            <a:r>
              <a:rPr lang="en-US" sz="1000" b="1" u="sng" baseline="0" dirty="0"/>
              <a:t> </a:t>
            </a:r>
            <a:r>
              <a:rPr lang="en-US" sz="1000" b="1" u="sng" baseline="0" dirty="0" err="1"/>
              <a:t>elemei</a:t>
            </a:r>
            <a:endParaRPr lang="en-US" sz="1000" b="1" u="sng" baseline="0" dirty="0"/>
          </a:p>
          <a:p>
            <a:r>
              <a:rPr lang="en-US" sz="1000" baseline="0" dirty="0" err="1"/>
              <a:t>Sajtóközlemények</a:t>
            </a:r>
            <a:r>
              <a:rPr lang="en-US" sz="1000" baseline="0" dirty="0"/>
              <a:t>, </a:t>
            </a:r>
            <a:r>
              <a:rPr lang="en-US" sz="1000" baseline="0" dirty="0" err="1"/>
              <a:t>találkozók</a:t>
            </a:r>
            <a:r>
              <a:rPr lang="en-US" sz="1000" baseline="0" dirty="0"/>
              <a:t>, </a:t>
            </a:r>
            <a:r>
              <a:rPr lang="en-US" sz="1000" baseline="0" dirty="0" err="1"/>
              <a:t>közzétételek</a:t>
            </a:r>
            <a:r>
              <a:rPr lang="en-US" sz="1000" baseline="0" dirty="0"/>
              <a:t>, </a:t>
            </a:r>
            <a:r>
              <a:rPr lang="en-US" sz="1000" baseline="0" dirty="0" err="1"/>
              <a:t>tweetek</a:t>
            </a:r>
            <a:r>
              <a:rPr lang="en-US" sz="1000" baseline="0" dirty="0"/>
              <a:t> </a:t>
            </a:r>
            <a:r>
              <a:rPr lang="en-US" sz="1000" baseline="0" dirty="0" err="1"/>
              <a:t>stb</a:t>
            </a:r>
            <a:r>
              <a:rPr lang="en-US" sz="1000" baseline="0" dirty="0"/>
              <a:t>., </a:t>
            </a:r>
            <a:r>
              <a:rPr lang="en-US" sz="1000" baseline="0" dirty="0" err="1"/>
              <a:t>amelyek</a:t>
            </a:r>
            <a:r>
              <a:rPr lang="en-US" sz="1000" baseline="0" dirty="0"/>
              <a:t> (</a:t>
            </a:r>
            <a:r>
              <a:rPr lang="en-US" sz="1000" baseline="0" dirty="0" err="1"/>
              <a:t>közvetlenül</a:t>
            </a:r>
            <a:r>
              <a:rPr lang="en-US" sz="1000" baseline="0" dirty="0"/>
              <a:t>) </a:t>
            </a:r>
            <a:r>
              <a:rPr lang="en-US" sz="1000" baseline="0" dirty="0" err="1"/>
              <a:t>követnek</a:t>
            </a:r>
            <a:r>
              <a:rPr lang="en-US" sz="1000" baseline="0" dirty="0"/>
              <a:t> </a:t>
            </a:r>
            <a:r>
              <a:rPr lang="en-US" sz="1000" baseline="0" dirty="0" err="1"/>
              <a:t>bizonyos</a:t>
            </a:r>
            <a:r>
              <a:rPr lang="en-US" sz="1000" baseline="0" dirty="0"/>
              <a:t> </a:t>
            </a:r>
            <a:r>
              <a:rPr lang="en-US" sz="1000" baseline="0" dirty="0" err="1"/>
              <a:t>külső</a:t>
            </a:r>
            <a:r>
              <a:rPr lang="en-US" sz="1000" baseline="0" dirty="0"/>
              <a:t> </a:t>
            </a:r>
            <a:r>
              <a:rPr lang="en-US" sz="1000" baseline="0" dirty="0" err="1"/>
              <a:t>eseményeket</a:t>
            </a:r>
            <a:r>
              <a:rPr lang="en-US" sz="1000" baseline="0" dirty="0"/>
              <a:t>, pl.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terrortámadást</a:t>
            </a:r>
            <a:r>
              <a:rPr lang="en-US" sz="1000" baseline="0" dirty="0"/>
              <a:t>,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politikus</a:t>
            </a:r>
            <a:r>
              <a:rPr lang="en-US" sz="1000" baseline="0" dirty="0"/>
              <a:t> </a:t>
            </a:r>
            <a:r>
              <a:rPr lang="en-US" sz="1000" baseline="0" dirty="0" err="1"/>
              <a:t>által</a:t>
            </a:r>
            <a:r>
              <a:rPr lang="en-US" sz="1000" baseline="0" dirty="0"/>
              <a:t> </a:t>
            </a:r>
            <a:r>
              <a:rPr lang="en-US" sz="1000" baseline="0" dirty="0" err="1"/>
              <a:t>tett</a:t>
            </a:r>
            <a:r>
              <a:rPr lang="en-US" sz="1000" baseline="0" dirty="0"/>
              <a:t> </a:t>
            </a:r>
            <a:r>
              <a:rPr lang="en-US" sz="1000" baseline="0" dirty="0" err="1"/>
              <a:t>provokatív</a:t>
            </a:r>
            <a:r>
              <a:rPr lang="en-US" sz="1000" baseline="0" dirty="0"/>
              <a:t> </a:t>
            </a:r>
            <a:r>
              <a:rPr lang="en-US" sz="1000" baseline="0" dirty="0" err="1"/>
              <a:t>nyilatkozatot</a:t>
            </a:r>
            <a:r>
              <a:rPr lang="en-US" sz="1000" baseline="0" dirty="0"/>
              <a:t>, a </a:t>
            </a:r>
            <a:r>
              <a:rPr lang="en-US" sz="1000" baseline="0" dirty="0" err="1"/>
              <a:t>városi</a:t>
            </a:r>
            <a:r>
              <a:rPr lang="en-US" sz="1000" baseline="0" dirty="0"/>
              <a:t> </a:t>
            </a:r>
            <a:r>
              <a:rPr lang="en-US" sz="1000" baseline="0" dirty="0" err="1"/>
              <a:t>tanács</a:t>
            </a:r>
            <a:r>
              <a:rPr lang="en-US" sz="1000" baseline="0" dirty="0"/>
              <a:t> </a:t>
            </a:r>
            <a:r>
              <a:rPr lang="en-US" sz="1000" baseline="0" dirty="0" err="1"/>
              <a:t>döntését</a:t>
            </a:r>
            <a:r>
              <a:rPr lang="en-US" sz="1000" baseline="0" dirty="0"/>
              <a:t> </a:t>
            </a:r>
            <a:r>
              <a:rPr lang="en-US" sz="1000" baseline="0" dirty="0" err="1"/>
              <a:t>stb</a:t>
            </a:r>
            <a:r>
              <a:rPr lang="en-US" sz="1000" baseline="0" dirty="0"/>
              <a:t>.</a:t>
            </a:r>
          </a:p>
          <a:p>
            <a:r>
              <a:rPr lang="en-US" sz="1000" baseline="0" dirty="0"/>
              <a:t>A </a:t>
            </a:r>
            <a:r>
              <a:rPr lang="en-US" sz="1000" baseline="0" dirty="0" err="1"/>
              <a:t>cél</a:t>
            </a:r>
            <a:r>
              <a:rPr lang="en-US" sz="1000" baseline="0" dirty="0"/>
              <a:t> a </a:t>
            </a:r>
            <a:r>
              <a:rPr lang="en-US" sz="1000" baseline="0" dirty="0" err="1"/>
              <a:t>saját</a:t>
            </a:r>
            <a:r>
              <a:rPr lang="en-US" sz="1000" baseline="0" dirty="0"/>
              <a:t> </a:t>
            </a:r>
            <a:r>
              <a:rPr lang="en-US" sz="1000" baseline="0" dirty="0" err="1"/>
              <a:t>álláspontjuk</a:t>
            </a:r>
            <a:r>
              <a:rPr lang="en-US" sz="1000" baseline="0" dirty="0"/>
              <a:t> </a:t>
            </a:r>
            <a:r>
              <a:rPr lang="en-US" sz="1000" baseline="0" dirty="0" err="1"/>
              <a:t>világossá</a:t>
            </a:r>
            <a:r>
              <a:rPr lang="en-US" sz="1000" baseline="0" dirty="0"/>
              <a:t> </a:t>
            </a:r>
            <a:r>
              <a:rPr lang="en-US" sz="1000" baseline="0" dirty="0" err="1"/>
              <a:t>tétele</a:t>
            </a:r>
            <a:r>
              <a:rPr lang="en-US" sz="1000" baseline="0" dirty="0"/>
              <a:t>, </a:t>
            </a:r>
            <a:r>
              <a:rPr lang="en-US" sz="1000" baseline="0" dirty="0" err="1"/>
              <a:t>illetve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bevonjanak</a:t>
            </a:r>
            <a:r>
              <a:rPr lang="en-US" sz="1000" baseline="0" dirty="0"/>
              <a:t> </a:t>
            </a:r>
            <a:r>
              <a:rPr lang="en-US" sz="1000" baseline="0" dirty="0" err="1"/>
              <a:t>másokat</a:t>
            </a:r>
            <a:r>
              <a:rPr lang="en-US" sz="1000" baseline="0" dirty="0"/>
              <a:t> </a:t>
            </a:r>
            <a:r>
              <a:rPr lang="en-US" sz="1000" baseline="0" dirty="0" err="1"/>
              <a:t>abba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megosszák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nézeteiket</a:t>
            </a:r>
            <a:r>
              <a:rPr lang="en-US" sz="1000" baseline="0" dirty="0" smtClean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eseményről</a:t>
            </a:r>
            <a:r>
              <a:rPr lang="en-US" sz="1000" baseline="0" dirty="0"/>
              <a:t>,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vitázzanak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esemény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hatásai</a:t>
            </a:r>
            <a:r>
              <a:rPr lang="hu-HU" sz="1000" baseline="0" dirty="0" smtClean="0"/>
              <a:t>r</a:t>
            </a:r>
            <a:r>
              <a:rPr lang="en-US" sz="1000" baseline="0" dirty="0" err="1" smtClean="0"/>
              <a:t>ól</a:t>
            </a:r>
            <a:r>
              <a:rPr lang="en-US" sz="1000" baseline="0" dirty="0"/>
              <a:t>, </a:t>
            </a:r>
            <a:r>
              <a:rPr lang="en-US" sz="1000" baseline="0" dirty="0" err="1"/>
              <a:t>például</a:t>
            </a:r>
            <a:r>
              <a:rPr lang="en-US" sz="1000" baseline="0" dirty="0"/>
              <a:t> </a:t>
            </a:r>
            <a:r>
              <a:rPr lang="en-US" sz="1000" baseline="0" dirty="0" err="1"/>
              <a:t>hogy</a:t>
            </a:r>
            <a:r>
              <a:rPr lang="en-US" sz="1000" baseline="0" dirty="0"/>
              <a:t> a </a:t>
            </a:r>
            <a:r>
              <a:rPr lang="en-US" sz="1000" baseline="0" dirty="0" err="1"/>
              <a:t>célközönségükről</a:t>
            </a:r>
            <a:r>
              <a:rPr lang="en-US" sz="1000" baseline="0" dirty="0"/>
              <a:t> </a:t>
            </a:r>
            <a:r>
              <a:rPr lang="en-US" sz="1000" baseline="0" dirty="0" err="1"/>
              <a:t>alkotott</a:t>
            </a:r>
            <a:r>
              <a:rPr lang="en-US" sz="1000" baseline="0" dirty="0"/>
              <a:t> </a:t>
            </a:r>
            <a:r>
              <a:rPr lang="en-US" sz="1000" baseline="0" dirty="0" err="1"/>
              <a:t>képet</a:t>
            </a:r>
            <a:r>
              <a:rPr lang="en-US" sz="1000" baseline="0" dirty="0"/>
              <a:t> </a:t>
            </a:r>
            <a:r>
              <a:rPr lang="en-US" sz="1000" baseline="0" dirty="0" err="1"/>
              <a:t>aláássák</a:t>
            </a:r>
            <a:r>
              <a:rPr lang="en-US" sz="1000" baseline="0" dirty="0"/>
              <a:t> a </a:t>
            </a:r>
            <a:r>
              <a:rPr lang="en-US" sz="1000" baseline="0" dirty="0" err="1"/>
              <a:t>szélesebb</a:t>
            </a:r>
            <a:r>
              <a:rPr lang="en-US" sz="1000" baseline="0" dirty="0"/>
              <a:t> </a:t>
            </a:r>
            <a:r>
              <a:rPr lang="en-US" sz="1000" baseline="0" dirty="0" err="1"/>
              <a:t>közvélemény</a:t>
            </a:r>
            <a:r>
              <a:rPr lang="en-US" sz="1000" baseline="0" dirty="0"/>
              <a:t> </a:t>
            </a:r>
            <a:r>
              <a:rPr lang="en-US" sz="1000" baseline="0" dirty="0" err="1"/>
              <a:t>előtt</a:t>
            </a:r>
            <a:r>
              <a:rPr lang="en-US" sz="1000" baseline="0" dirty="0"/>
              <a:t>.</a:t>
            </a:r>
          </a:p>
          <a:p>
            <a:r>
              <a:rPr lang="en-US" sz="1000" baseline="0" dirty="0" err="1"/>
              <a:t>Ez</a:t>
            </a:r>
            <a:r>
              <a:rPr lang="en-US" sz="1000" baseline="0" dirty="0"/>
              <a:t> </a:t>
            </a:r>
            <a:r>
              <a:rPr lang="en-US" sz="1000" baseline="0" dirty="0" err="1"/>
              <a:t>lehet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szélesebb</a:t>
            </a:r>
            <a:r>
              <a:rPr lang="en-US" sz="1000" baseline="0" dirty="0"/>
              <a:t> </a:t>
            </a:r>
            <a:r>
              <a:rPr lang="en-US" sz="1000" baseline="0" dirty="0" err="1"/>
              <a:t>kampány</a:t>
            </a:r>
            <a:r>
              <a:rPr lang="en-US" sz="1000" baseline="0" dirty="0"/>
              <a:t> </a:t>
            </a:r>
            <a:r>
              <a:rPr lang="en-US" sz="1000" baseline="0" dirty="0" err="1"/>
              <a:t>része</a:t>
            </a:r>
            <a:r>
              <a:rPr lang="en-US" sz="1000" baseline="0" dirty="0"/>
              <a:t>, de </a:t>
            </a:r>
            <a:r>
              <a:rPr lang="en-US" sz="1000" baseline="0" dirty="0" err="1"/>
              <a:t>lehet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egyszeri</a:t>
            </a:r>
            <a:r>
              <a:rPr lang="en-US" sz="1000" baseline="0" dirty="0"/>
              <a:t> </a:t>
            </a:r>
            <a:r>
              <a:rPr lang="en-US" sz="1000" baseline="0" dirty="0" err="1"/>
              <a:t>közlés</a:t>
            </a:r>
            <a:r>
              <a:rPr lang="en-US" sz="1000" baseline="0" dirty="0"/>
              <a:t> is.</a:t>
            </a:r>
          </a:p>
          <a:p>
            <a:endParaRPr lang="hu-HU" sz="1000" baseline="0" dirty="0"/>
          </a:p>
          <a:p>
            <a:r>
              <a:rPr lang="en-US" sz="1000" b="1" u="sng" baseline="0" dirty="0" err="1"/>
              <a:t>Kampányok</a:t>
            </a:r>
            <a:r>
              <a:rPr lang="en-US" sz="1000" b="1" u="sng" baseline="0" dirty="0"/>
              <a:t> </a:t>
            </a:r>
            <a:r>
              <a:rPr lang="en-US" sz="1000" b="1" u="sng" baseline="0" dirty="0" err="1"/>
              <a:t>lebonyolítása</a:t>
            </a:r>
            <a:endParaRPr lang="en-US" sz="1000" b="1" u="sng" baseline="0" dirty="0"/>
          </a:p>
          <a:p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kampány</a:t>
            </a:r>
            <a:r>
              <a:rPr lang="en-US" sz="1000" baseline="0" dirty="0"/>
              <a:t> a </a:t>
            </a:r>
            <a:r>
              <a:rPr lang="en-US" sz="1000" baseline="0" dirty="0" err="1"/>
              <a:t>beavatkozások</a:t>
            </a:r>
            <a:r>
              <a:rPr lang="en-US" sz="1000" baseline="0" dirty="0"/>
              <a:t>, </a:t>
            </a:r>
            <a:r>
              <a:rPr lang="en-US" sz="1000" baseline="0" dirty="0" err="1"/>
              <a:t>erőfeszítések</a:t>
            </a:r>
            <a:r>
              <a:rPr lang="en-US" sz="1000" baseline="0" dirty="0"/>
              <a:t>, </a:t>
            </a:r>
            <a:r>
              <a:rPr lang="en-US" sz="1000" baseline="0" dirty="0" err="1"/>
              <a:t>megoldási</a:t>
            </a:r>
            <a:r>
              <a:rPr lang="en-US" sz="1000" baseline="0" dirty="0"/>
              <a:t> </a:t>
            </a:r>
            <a:r>
              <a:rPr lang="en-US" sz="1000" baseline="0" dirty="0" err="1"/>
              <a:t>módok</a:t>
            </a:r>
            <a:r>
              <a:rPr lang="en-US" sz="1000" baseline="0" dirty="0"/>
              <a:t> és </a:t>
            </a:r>
            <a:r>
              <a:rPr lang="en-US" sz="1000" baseline="0" dirty="0" err="1"/>
              <a:t>üzenetek</a:t>
            </a:r>
            <a:r>
              <a:rPr lang="en-US" sz="1000" baseline="0" dirty="0"/>
              <a:t> </a:t>
            </a:r>
            <a:r>
              <a:rPr lang="en-US" sz="1000" baseline="0" dirty="0" err="1"/>
              <a:t>egybefüggő</a:t>
            </a:r>
            <a:r>
              <a:rPr lang="en-US" sz="1000" baseline="0" dirty="0"/>
              <a:t> és </a:t>
            </a:r>
            <a:r>
              <a:rPr lang="en-US" sz="1000" baseline="0" dirty="0" err="1"/>
              <a:t>következetes</a:t>
            </a:r>
            <a:r>
              <a:rPr lang="en-US" sz="1000" baseline="0" dirty="0"/>
              <a:t> </a:t>
            </a:r>
            <a:r>
              <a:rPr lang="en-US" sz="1000" baseline="0" dirty="0" err="1"/>
              <a:t>összessége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adott</a:t>
            </a:r>
            <a:r>
              <a:rPr lang="en-US" sz="1000" baseline="0" dirty="0"/>
              <a:t> </a:t>
            </a:r>
            <a:r>
              <a:rPr lang="en-US" sz="1000" baseline="0" dirty="0" err="1"/>
              <a:t>időtartamon</a:t>
            </a:r>
            <a:r>
              <a:rPr lang="en-US" sz="1000" baseline="0" dirty="0"/>
              <a:t> </a:t>
            </a:r>
            <a:r>
              <a:rPr lang="en-US" sz="1000" baseline="0" dirty="0" err="1"/>
              <a:t>keresztül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olyan</a:t>
            </a:r>
            <a:r>
              <a:rPr lang="en-US" sz="1000" baseline="0" dirty="0"/>
              <a:t> </a:t>
            </a:r>
            <a:r>
              <a:rPr lang="en-US" sz="1000" baseline="0" dirty="0" err="1"/>
              <a:t>világos</a:t>
            </a:r>
            <a:r>
              <a:rPr lang="en-US" sz="1000" baseline="0" dirty="0"/>
              <a:t> </a:t>
            </a:r>
            <a:r>
              <a:rPr lang="en-US" sz="1000" baseline="0" dirty="0" err="1"/>
              <a:t>üzenettel</a:t>
            </a:r>
            <a:r>
              <a:rPr lang="en-US" sz="1000" baseline="0" dirty="0"/>
              <a:t>, </a:t>
            </a:r>
            <a:r>
              <a:rPr lang="en-US" sz="1000" baseline="0" dirty="0" err="1"/>
              <a:t>amelyet</a:t>
            </a:r>
            <a:r>
              <a:rPr lang="en-US" sz="1000" baseline="0" dirty="0"/>
              <a:t> a </a:t>
            </a:r>
            <a:r>
              <a:rPr lang="en-US" sz="1000" baseline="0" dirty="0" err="1"/>
              <a:t>saját</a:t>
            </a:r>
            <a:r>
              <a:rPr lang="en-US" sz="1000" baseline="0" dirty="0"/>
              <a:t> </a:t>
            </a:r>
            <a:r>
              <a:rPr lang="en-US" sz="1000" baseline="0" dirty="0" err="1"/>
              <a:t>munkatársaik</a:t>
            </a:r>
            <a:r>
              <a:rPr lang="en-US" sz="1000" baseline="0" dirty="0"/>
              <a:t> és </a:t>
            </a:r>
            <a:r>
              <a:rPr lang="en-US" sz="1000" baseline="0" dirty="0" err="1"/>
              <a:t>önkénteseik</a:t>
            </a:r>
            <a:r>
              <a:rPr lang="en-US" sz="1000" baseline="0" dirty="0"/>
              <a:t>, </a:t>
            </a:r>
            <a:r>
              <a:rPr lang="en-US" sz="1000" baseline="0" dirty="0" err="1"/>
              <a:t>valamint</a:t>
            </a:r>
            <a:r>
              <a:rPr lang="en-US" sz="1000" baseline="0" dirty="0"/>
              <a:t> a </a:t>
            </a:r>
            <a:r>
              <a:rPr lang="en-US" sz="1000" baseline="0" dirty="0" err="1"/>
              <a:t>célközönségük</a:t>
            </a:r>
            <a:r>
              <a:rPr lang="en-US" sz="1000" baseline="0" dirty="0"/>
              <a:t> és/</a:t>
            </a:r>
            <a:r>
              <a:rPr lang="en-US" sz="1000" baseline="0" dirty="0" err="1"/>
              <a:t>vagy</a:t>
            </a:r>
            <a:r>
              <a:rPr lang="en-US" sz="1000" baseline="0" dirty="0"/>
              <a:t> a </a:t>
            </a:r>
            <a:r>
              <a:rPr lang="en-US" sz="1000" baseline="0" dirty="0" err="1"/>
              <a:t>szélesebb</a:t>
            </a:r>
            <a:r>
              <a:rPr lang="en-US" sz="1000" baseline="0" dirty="0"/>
              <a:t> </a:t>
            </a:r>
            <a:r>
              <a:rPr lang="en-US" sz="1000" baseline="0" dirty="0" err="1"/>
              <a:t>közvélemény</a:t>
            </a:r>
            <a:r>
              <a:rPr lang="en-US" sz="1000" baseline="0" dirty="0"/>
              <a:t> is </a:t>
            </a:r>
            <a:r>
              <a:rPr lang="hu-HU" sz="1000" baseline="0" dirty="0" smtClean="0"/>
              <a:t>képes </a:t>
            </a:r>
            <a:r>
              <a:rPr lang="en-US" sz="1000" baseline="0" dirty="0" err="1" smtClean="0"/>
              <a:t>felismerni</a:t>
            </a:r>
            <a:r>
              <a:rPr lang="en-US" sz="1000" baseline="0" dirty="0" smtClean="0"/>
              <a:t>. </a:t>
            </a:r>
            <a:r>
              <a:rPr lang="en-US" sz="1000" baseline="0" dirty="0"/>
              <a:t>A </a:t>
            </a:r>
            <a:r>
              <a:rPr lang="en-US" sz="1000" baseline="0" dirty="0" err="1"/>
              <a:t>célkitűzést</a:t>
            </a:r>
            <a:r>
              <a:rPr lang="en-US" sz="1000" baseline="0" dirty="0"/>
              <a:t> </a:t>
            </a:r>
            <a:r>
              <a:rPr lang="en-US" sz="1000" baseline="0" dirty="0" err="1"/>
              <a:t>cselekvésre</a:t>
            </a:r>
            <a:r>
              <a:rPr lang="en-US" sz="1000" baseline="0" dirty="0"/>
              <a:t> </a:t>
            </a:r>
            <a:r>
              <a:rPr lang="en-US" sz="1000" baseline="0" dirty="0" err="1"/>
              <a:t>való</a:t>
            </a:r>
            <a:r>
              <a:rPr lang="en-US" sz="1000" baseline="0" dirty="0"/>
              <a:t> </a:t>
            </a:r>
            <a:r>
              <a:rPr lang="en-US" sz="1000" baseline="0" dirty="0" err="1"/>
              <a:t>felhívás</a:t>
            </a:r>
            <a:r>
              <a:rPr lang="en-US" sz="1000" baseline="0" dirty="0"/>
              <a:t> </a:t>
            </a:r>
            <a:r>
              <a:rPr lang="en-US" sz="1000" baseline="0" dirty="0" err="1"/>
              <a:t>foglalhatja</a:t>
            </a:r>
            <a:r>
              <a:rPr lang="en-US" sz="1000" baseline="0" dirty="0"/>
              <a:t> </a:t>
            </a:r>
            <a:r>
              <a:rPr lang="en-US" sz="1000" baseline="0" dirty="0" err="1"/>
              <a:t>keretbe</a:t>
            </a:r>
            <a:r>
              <a:rPr lang="en-US" sz="1000" baseline="0" dirty="0"/>
              <a:t>.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azt</a:t>
            </a:r>
            <a:r>
              <a:rPr lang="en-US" sz="1000" baseline="0" dirty="0"/>
              <a:t> </a:t>
            </a:r>
            <a:r>
              <a:rPr lang="en-US" sz="1000" baseline="0" dirty="0" err="1"/>
              <a:t>akarják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emberek</a:t>
            </a:r>
            <a:r>
              <a:rPr lang="en-US" sz="1000" baseline="0" dirty="0"/>
              <a:t> </a:t>
            </a:r>
            <a:r>
              <a:rPr lang="en-US" sz="1000" baseline="0" dirty="0" err="1"/>
              <a:t>elkezdjenek</a:t>
            </a:r>
            <a:r>
              <a:rPr lang="en-US" sz="1000" baseline="0" dirty="0"/>
              <a:t> (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abbahagyjanak</a:t>
            </a:r>
            <a:r>
              <a:rPr lang="en-US" sz="1000" baseline="0" dirty="0"/>
              <a:t>) </a:t>
            </a:r>
            <a:r>
              <a:rPr lang="en-US" sz="1000" baseline="0" dirty="0" err="1"/>
              <a:t>valamit</a:t>
            </a:r>
            <a:r>
              <a:rPr lang="en-US" sz="1000" baseline="0" dirty="0"/>
              <a:t>. Pl. </a:t>
            </a:r>
            <a:r>
              <a:rPr lang="en-US" sz="1000" baseline="0" dirty="0" err="1"/>
              <a:t>megvegyenek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autót</a:t>
            </a:r>
            <a:r>
              <a:rPr lang="en-US" sz="1000" baseline="0" dirty="0"/>
              <a:t>, </a:t>
            </a:r>
            <a:r>
              <a:rPr lang="en-US" sz="1000" baseline="0" dirty="0" err="1"/>
              <a:t>szavazzanak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jelöltre</a:t>
            </a:r>
            <a:r>
              <a:rPr lang="en-US" sz="1000" baseline="0" dirty="0"/>
              <a:t>, </a:t>
            </a:r>
            <a:r>
              <a:rPr lang="en-US" sz="1000" baseline="0" dirty="0" err="1"/>
              <a:t>jelentkezzenek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iskolába</a:t>
            </a:r>
            <a:r>
              <a:rPr lang="hu-HU" sz="1000" baseline="0" dirty="0" smtClean="0"/>
              <a:t>,</a:t>
            </a:r>
            <a:r>
              <a:rPr lang="en-US" sz="1000" baseline="0" dirty="0" smtClean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feliratkozzanak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hírlevélre</a:t>
            </a:r>
            <a:r>
              <a:rPr lang="en-US" sz="1000" baseline="0" dirty="0"/>
              <a:t>.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kampánynak</a:t>
            </a:r>
            <a:r>
              <a:rPr lang="en-US" sz="1000" baseline="0" dirty="0"/>
              <a:t> </a:t>
            </a:r>
            <a:r>
              <a:rPr lang="en-US" sz="1000" baseline="0" dirty="0" err="1"/>
              <a:t>mindig</a:t>
            </a:r>
            <a:r>
              <a:rPr lang="en-US" sz="1000" baseline="0" dirty="0"/>
              <a:t> </a:t>
            </a:r>
            <a:r>
              <a:rPr lang="en-US" sz="1000" baseline="0" dirty="0" err="1"/>
              <a:t>valamilyen</a:t>
            </a:r>
            <a:r>
              <a:rPr lang="en-US" sz="1000" baseline="0" dirty="0"/>
              <a:t> </a:t>
            </a:r>
            <a:r>
              <a:rPr lang="en-US" sz="1000" baseline="0" dirty="0" err="1"/>
              <a:t>meghatározott</a:t>
            </a:r>
            <a:r>
              <a:rPr lang="en-US" sz="1000" baseline="0" dirty="0"/>
              <a:t> </a:t>
            </a:r>
            <a:r>
              <a:rPr lang="en-US" sz="1000" baseline="0" dirty="0" err="1"/>
              <a:t>célközönsége</a:t>
            </a:r>
            <a:r>
              <a:rPr lang="en-US" sz="1000" baseline="0" dirty="0"/>
              <a:t> van.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jó</a:t>
            </a:r>
            <a:r>
              <a:rPr lang="en-US" sz="1000" baseline="0" dirty="0"/>
              <a:t> </a:t>
            </a:r>
            <a:r>
              <a:rPr lang="en-US" sz="1000" baseline="0" dirty="0" err="1"/>
              <a:t>kampányban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összes</a:t>
            </a:r>
            <a:r>
              <a:rPr lang="en-US" sz="1000" baseline="0" dirty="0"/>
              <a:t> </a:t>
            </a:r>
            <a:r>
              <a:rPr lang="en-US" sz="1000" baseline="0" dirty="0" err="1"/>
              <a:t>erőfeszítést</a:t>
            </a:r>
            <a:r>
              <a:rPr lang="en-US" sz="1000" baseline="0" dirty="0"/>
              <a:t> </a:t>
            </a:r>
            <a:r>
              <a:rPr lang="en-US" sz="1000" baseline="0" dirty="0" err="1"/>
              <a:t>erre</a:t>
            </a:r>
            <a:r>
              <a:rPr lang="en-US" sz="1000" baseline="0" dirty="0"/>
              <a:t> a </a:t>
            </a:r>
            <a:r>
              <a:rPr lang="en-US" sz="1000" baseline="0" dirty="0" err="1"/>
              <a:t>célcsoportra</a:t>
            </a:r>
            <a:r>
              <a:rPr lang="en-US" sz="1000" baseline="0" dirty="0"/>
              <a:t> </a:t>
            </a:r>
            <a:r>
              <a:rPr lang="en-US" sz="1000" baseline="0" dirty="0" err="1"/>
              <a:t>kell</a:t>
            </a:r>
            <a:r>
              <a:rPr lang="en-US" sz="1000" baseline="0" dirty="0"/>
              <a:t> </a:t>
            </a:r>
            <a:r>
              <a:rPr lang="en-US" sz="1000" baseline="0" dirty="0" err="1"/>
              <a:t>irányítani</a:t>
            </a:r>
            <a:r>
              <a:rPr lang="en-US" sz="1000" baseline="0" dirty="0"/>
              <a:t>, </a:t>
            </a:r>
            <a:r>
              <a:rPr lang="en-US" sz="1000" baseline="0" dirty="0" err="1"/>
              <a:t>nem</a:t>
            </a:r>
            <a:r>
              <a:rPr lang="en-US" sz="1000" baseline="0" dirty="0"/>
              <a:t> a </a:t>
            </a:r>
            <a:r>
              <a:rPr lang="en-US" sz="1000" baseline="0" dirty="0" err="1"/>
              <a:t>külső</a:t>
            </a:r>
            <a:r>
              <a:rPr lang="en-US" sz="1000" baseline="0" dirty="0"/>
              <a:t> </a:t>
            </a:r>
            <a:r>
              <a:rPr lang="en-US" sz="1000" baseline="0" dirty="0" err="1"/>
              <a:t>felekre</a:t>
            </a:r>
            <a:r>
              <a:rPr lang="en-US" sz="1000" baseline="0" dirty="0"/>
              <a:t>. </a:t>
            </a:r>
            <a:r>
              <a:rPr lang="en-US" sz="1000" baseline="0" dirty="0" err="1"/>
              <a:t>Ügyeljenek</a:t>
            </a:r>
            <a:r>
              <a:rPr lang="en-US" sz="1000" baseline="0" dirty="0"/>
              <a:t> </a:t>
            </a:r>
            <a:r>
              <a:rPr lang="en-US" sz="1000" baseline="0" dirty="0" err="1"/>
              <a:t>azonban</a:t>
            </a:r>
            <a:r>
              <a:rPr lang="en-US" sz="1000" baseline="0" dirty="0"/>
              <a:t> </a:t>
            </a:r>
            <a:r>
              <a:rPr lang="en-US" sz="1000" baseline="0" dirty="0" err="1"/>
              <a:t>arra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a </a:t>
            </a:r>
            <a:r>
              <a:rPr lang="en-US" sz="1000" baseline="0" dirty="0" err="1"/>
              <a:t>kampányuk</a:t>
            </a:r>
            <a:r>
              <a:rPr lang="en-US" sz="1000" baseline="0" dirty="0"/>
              <a:t> </a:t>
            </a:r>
            <a:r>
              <a:rPr lang="en-US" sz="1000" baseline="0" dirty="0" err="1"/>
              <a:t>milyen</a:t>
            </a:r>
            <a:r>
              <a:rPr lang="en-US" sz="1000" baseline="0" dirty="0"/>
              <a:t> </a:t>
            </a:r>
            <a:r>
              <a:rPr lang="en-US" sz="1000" baseline="0" dirty="0" err="1"/>
              <a:t>reakciót</a:t>
            </a:r>
            <a:r>
              <a:rPr lang="en-US" sz="1000" baseline="0" dirty="0"/>
              <a:t> </a:t>
            </a:r>
            <a:r>
              <a:rPr lang="en-US" sz="1000" baseline="0" dirty="0" err="1"/>
              <a:t>válthat</a:t>
            </a:r>
            <a:r>
              <a:rPr lang="en-US" sz="1000" baseline="0" dirty="0"/>
              <a:t> </a:t>
            </a:r>
            <a:r>
              <a:rPr lang="en-US" sz="1000" baseline="0" dirty="0" err="1"/>
              <a:t>ki</a:t>
            </a:r>
            <a:r>
              <a:rPr lang="en-US" sz="1000" baseline="0" dirty="0"/>
              <a:t> a </a:t>
            </a:r>
            <a:r>
              <a:rPr lang="en-US" sz="1000" baseline="0" dirty="0" err="1"/>
              <a:t>célcsoportjuktól</a:t>
            </a:r>
            <a:r>
              <a:rPr lang="en-US" sz="1000" baseline="0" dirty="0"/>
              <a:t> </a:t>
            </a:r>
            <a:r>
              <a:rPr lang="en-US" sz="1000" baseline="0" dirty="0" err="1"/>
              <a:t>eltérő</a:t>
            </a:r>
            <a:r>
              <a:rPr lang="en-US" sz="1000" baseline="0" dirty="0"/>
              <a:t> </a:t>
            </a:r>
            <a:r>
              <a:rPr lang="en-US" sz="1000" baseline="0" dirty="0" err="1"/>
              <a:t>csoportokból</a:t>
            </a:r>
            <a:r>
              <a:rPr lang="en-US" sz="1000" baseline="0" dirty="0"/>
              <a:t>. </a:t>
            </a:r>
            <a:r>
              <a:rPr lang="en-US" sz="1000" baseline="0" dirty="0" err="1"/>
              <a:t>Előfordulhat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ezeket</a:t>
            </a:r>
            <a:r>
              <a:rPr lang="en-US" sz="1000" baseline="0" dirty="0"/>
              <a:t> a </a:t>
            </a:r>
            <a:r>
              <a:rPr lang="en-US" sz="1000" baseline="0" dirty="0" err="1"/>
              <a:t>reakciókat</a:t>
            </a:r>
            <a:r>
              <a:rPr lang="en-US" sz="1000" baseline="0" dirty="0"/>
              <a:t> </a:t>
            </a:r>
            <a:r>
              <a:rPr lang="en-US" sz="1000" baseline="0" dirty="0" err="1"/>
              <a:t>nem</a:t>
            </a:r>
            <a:r>
              <a:rPr lang="en-US" sz="1000" baseline="0" dirty="0"/>
              <a:t> </a:t>
            </a:r>
            <a:r>
              <a:rPr lang="en-US" sz="1000" baseline="0" dirty="0" err="1"/>
              <a:t>hagyhatják</a:t>
            </a:r>
            <a:r>
              <a:rPr lang="en-US" sz="1000" baseline="0" dirty="0"/>
              <a:t> </a:t>
            </a:r>
            <a:r>
              <a:rPr lang="en-US" sz="1000" baseline="0" dirty="0" err="1"/>
              <a:t>figyelmen</a:t>
            </a:r>
            <a:r>
              <a:rPr lang="en-US" sz="1000" baseline="0" dirty="0"/>
              <a:t> </a:t>
            </a:r>
            <a:r>
              <a:rPr lang="en-US" sz="1000" baseline="0" dirty="0" err="1"/>
              <a:t>kívül</a:t>
            </a:r>
            <a:r>
              <a:rPr lang="en-US" sz="1000" baseline="0" dirty="0"/>
              <a:t>, </a:t>
            </a:r>
            <a:r>
              <a:rPr lang="en-US" sz="1000" baseline="0" dirty="0" err="1"/>
              <a:t>mivel</a:t>
            </a:r>
            <a:r>
              <a:rPr lang="en-US" sz="1000" baseline="0" dirty="0"/>
              <a:t> </a:t>
            </a:r>
            <a:r>
              <a:rPr lang="en-US" sz="1000" baseline="0" dirty="0" err="1"/>
              <a:t>befolyásolhatják</a:t>
            </a:r>
            <a:r>
              <a:rPr lang="en-US" sz="1000" baseline="0" dirty="0"/>
              <a:t> a </a:t>
            </a:r>
            <a:r>
              <a:rPr lang="en-US" sz="1000" baseline="0" dirty="0" err="1"/>
              <a:t>stratégiájukat</a:t>
            </a:r>
            <a:r>
              <a:rPr lang="en-US" sz="1000" baseline="0" dirty="0"/>
              <a:t>.</a:t>
            </a:r>
            <a:endParaRPr lang="hu-HU" sz="1000" dirty="0">
              <a:latin typeface="Corbel" panose="020B0503020204020204" pitchFamily="34" charset="0"/>
            </a:endParaRPr>
          </a:p>
          <a:p>
            <a:endParaRPr lang="hu-HU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19280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Ezeknek</a:t>
            </a:r>
            <a:r>
              <a:rPr lang="en-US" sz="1000" baseline="0" dirty="0"/>
              <a:t> a </a:t>
            </a:r>
            <a:r>
              <a:rPr lang="en-US" sz="1000" baseline="0" dirty="0" err="1"/>
              <a:t>kérdéseknek</a:t>
            </a:r>
            <a:r>
              <a:rPr lang="en-US" sz="1000" baseline="0" dirty="0"/>
              <a:t> a </a:t>
            </a:r>
            <a:r>
              <a:rPr lang="en-US" sz="1000" baseline="0" dirty="0" err="1"/>
              <a:t>megválaszolása</a:t>
            </a:r>
            <a:r>
              <a:rPr lang="en-US" sz="1000" baseline="0" dirty="0"/>
              <a:t> </a:t>
            </a:r>
            <a:r>
              <a:rPr lang="en-US" sz="1000" baseline="0" dirty="0" err="1"/>
              <a:t>alapjaiban</a:t>
            </a:r>
            <a:r>
              <a:rPr lang="en-US" sz="1000" baseline="0" dirty="0"/>
              <a:t> </a:t>
            </a:r>
            <a:r>
              <a:rPr lang="en-US" sz="1000" baseline="0" dirty="0" err="1"/>
              <a:t>körvonalazza</a:t>
            </a:r>
            <a:r>
              <a:rPr lang="en-US" sz="1000" baseline="0" dirty="0"/>
              <a:t> a </a:t>
            </a:r>
            <a:r>
              <a:rPr lang="en-US" sz="1000" baseline="0" dirty="0" err="1" smtClean="0"/>
              <a:t>kampánystratégiát</a:t>
            </a:r>
            <a:r>
              <a:rPr lang="hu-HU" sz="1000" baseline="0" dirty="0" smtClean="0"/>
              <a:t>.</a:t>
            </a:r>
            <a:endParaRPr lang="en-US" sz="1000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/>
              <a:t>Ezek</a:t>
            </a:r>
            <a:r>
              <a:rPr lang="en-US" sz="1000" dirty="0"/>
              <a:t> a </a:t>
            </a:r>
            <a:r>
              <a:rPr lang="en-US" sz="1000" dirty="0" err="1"/>
              <a:t>kérdések</a:t>
            </a:r>
            <a:r>
              <a:rPr lang="en-US" sz="1000" dirty="0"/>
              <a:t> </a:t>
            </a:r>
            <a:r>
              <a:rPr lang="en-US" sz="1000" dirty="0" err="1"/>
              <a:t>vezérfonalat</a:t>
            </a:r>
            <a:r>
              <a:rPr lang="en-US" sz="1000" dirty="0"/>
              <a:t> </a:t>
            </a:r>
            <a:r>
              <a:rPr lang="en-US" sz="1000" dirty="0" err="1"/>
              <a:t>adnak</a:t>
            </a:r>
            <a:r>
              <a:rPr lang="en-US" sz="1000" dirty="0"/>
              <a:t> </a:t>
            </a:r>
            <a:r>
              <a:rPr lang="en-US" sz="1000" dirty="0" err="1" smtClean="0"/>
              <a:t>abban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készítsenek</a:t>
            </a:r>
            <a:r>
              <a:rPr lang="en-US" sz="1000" dirty="0"/>
              <a:t> el </a:t>
            </a:r>
            <a:r>
              <a:rPr lang="en-US" sz="1000" dirty="0" err="1"/>
              <a:t>egy</a:t>
            </a:r>
            <a:r>
              <a:rPr lang="en-US" sz="1000" dirty="0"/>
              <a:t> </a:t>
            </a:r>
            <a:r>
              <a:rPr lang="en-US" sz="1000" dirty="0" err="1"/>
              <a:t>sikeres</a:t>
            </a:r>
            <a:r>
              <a:rPr lang="en-US" sz="1000" dirty="0"/>
              <a:t> </a:t>
            </a:r>
            <a:r>
              <a:rPr lang="en-US" sz="1000" dirty="0" err="1"/>
              <a:t>valamivel</a:t>
            </a:r>
            <a:r>
              <a:rPr lang="en-US" sz="1000" dirty="0"/>
              <a:t> </a:t>
            </a:r>
            <a:r>
              <a:rPr lang="en-US" sz="1000" dirty="0" err="1"/>
              <a:t>szembeni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alternatív</a:t>
            </a:r>
            <a:r>
              <a:rPr lang="en-US" sz="1000" dirty="0"/>
              <a:t> </a:t>
            </a:r>
            <a:r>
              <a:rPr lang="en-US" sz="1000" dirty="0" err="1"/>
              <a:t>narratívát</a:t>
            </a:r>
            <a:r>
              <a:rPr lang="en-US" sz="1000" dirty="0"/>
              <a:t> </a:t>
            </a:r>
            <a:r>
              <a:rPr lang="en-US" sz="1000" dirty="0" err="1"/>
              <a:t>megfogalmazó</a:t>
            </a:r>
            <a:r>
              <a:rPr lang="en-US" sz="1000" dirty="0"/>
              <a:t> </a:t>
            </a:r>
            <a:r>
              <a:rPr lang="en-US" sz="1000" dirty="0" err="1" smtClean="0"/>
              <a:t>kampányt</a:t>
            </a:r>
            <a:r>
              <a:rPr lang="hu-HU" sz="1000" dirty="0" smtClean="0"/>
              <a:t>.</a:t>
            </a:r>
            <a:endParaRPr lang="en-US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326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A program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témakörök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szerint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alapok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meghatározása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A GAMMMA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megközelítés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Erőszakos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szélsőséges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terrorista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üzenetek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Online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valamivel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szembeni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alternatív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narratívák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hu-HU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Hogyan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dolgozzák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ki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valamivel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szembeni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alternatív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online </a:t>
            </a:r>
            <a:r>
              <a:rPr lang="en-US" sz="1000" b="1" kern="1200" dirty="0" err="1" smtClean="0">
                <a:solidFill>
                  <a:schemeClr val="tx1"/>
                </a:solidFill>
                <a:effectLst/>
                <a:latin typeface="+mn-lt"/>
              </a:rPr>
              <a:t>stratégiájukat</a:t>
            </a:r>
            <a:r>
              <a:rPr lang="hu-HU" sz="1000" b="1" kern="1200" dirty="0" smtClean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Online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kampányok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lebonyolítása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Kommunikációs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stratégiák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offline és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online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szerepvállalás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összekapcsolása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cél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Ki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célközönség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üzenet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Ki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adja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át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üzenetet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Három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kampánysablon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Hogyan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működik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b="1" kern="1200" dirty="0">
                <a:solidFill>
                  <a:schemeClr val="tx1"/>
                </a:solidFill>
                <a:effectLst/>
                <a:latin typeface="+mn-lt"/>
              </a:rPr>
              <a:t> online </a:t>
            </a:r>
            <a:r>
              <a:rPr lang="en-US" sz="1000" b="1" kern="1200" dirty="0" err="1" smtClean="0">
                <a:solidFill>
                  <a:schemeClr val="tx1"/>
                </a:solidFill>
                <a:effectLst/>
                <a:latin typeface="+mn-lt"/>
              </a:rPr>
              <a:t>kommunikáció</a:t>
            </a:r>
            <a:r>
              <a:rPr lang="hu-HU" sz="1000" b="1" kern="1200" dirty="0" smtClean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stratégiától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megvalósításig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Online =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dinamikus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párbeszéd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tudnak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változást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kiváltani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mások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viselkedésében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közösségi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média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három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platformja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000" kern="1200" dirty="0" smtClean="0">
                <a:solidFill>
                  <a:schemeClr val="tx1"/>
                </a:solidFill>
                <a:effectLst/>
                <a:latin typeface="+mn-lt"/>
              </a:rPr>
              <a:t>H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</a:rPr>
              <a:t>elyes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úton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járnak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Online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gyűlöletbeszéd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lehet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tenni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Eszközök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kézikönyvek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képzési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anyagok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kern="1200" dirty="0" err="1">
                <a:solidFill>
                  <a:schemeClr val="tx1"/>
                </a:solidFill>
                <a:effectLst/>
                <a:latin typeface="+mn-lt"/>
              </a:rPr>
              <a:t>Kapacitásépítés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kapacitásépítéstől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cselekvési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felhívásig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SWOT-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elemzés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Együttműködés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civil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társadalmi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szervezetekkel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és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marketingügynökségekkel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22801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Minden </a:t>
            </a:r>
            <a:r>
              <a:rPr lang="en-US" sz="1000" baseline="0" dirty="0" err="1"/>
              <a:t>kampány</a:t>
            </a:r>
            <a:r>
              <a:rPr lang="en-US" sz="1000" baseline="0" dirty="0"/>
              <a:t> </a:t>
            </a:r>
            <a:r>
              <a:rPr lang="en-US" sz="1000" baseline="0" dirty="0" err="1"/>
              <a:t>középpontjában</a:t>
            </a:r>
            <a:r>
              <a:rPr lang="en-US" sz="1000" baseline="0" dirty="0"/>
              <a:t> a </a:t>
            </a:r>
            <a:r>
              <a:rPr lang="en-US" sz="1000" baseline="0" dirty="0" err="1"/>
              <a:t>cselekvésre</a:t>
            </a:r>
            <a:r>
              <a:rPr lang="en-US" sz="1000" baseline="0" dirty="0"/>
              <a:t> </a:t>
            </a:r>
            <a:r>
              <a:rPr lang="en-US" sz="1000" baseline="0" dirty="0" err="1"/>
              <a:t>felhívás</a:t>
            </a:r>
            <a:r>
              <a:rPr lang="en-US" sz="1000" baseline="0" dirty="0"/>
              <a:t> </a:t>
            </a:r>
            <a:r>
              <a:rPr lang="en-US" sz="1000" baseline="0" dirty="0" err="1"/>
              <a:t>áll</a:t>
            </a:r>
            <a:r>
              <a:rPr lang="en-US" sz="1000" baseline="0" dirty="0"/>
              <a:t>.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azt</a:t>
            </a:r>
            <a:r>
              <a:rPr lang="en-US" sz="1000" baseline="0" dirty="0"/>
              <a:t> </a:t>
            </a:r>
            <a:r>
              <a:rPr lang="en-US" sz="1000" baseline="0" dirty="0" err="1"/>
              <a:t>akarják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emberek</a:t>
            </a:r>
            <a:r>
              <a:rPr lang="en-US" sz="1000" baseline="0" dirty="0"/>
              <a:t> </a:t>
            </a:r>
            <a:r>
              <a:rPr lang="en-US" sz="1000" baseline="0" dirty="0" err="1"/>
              <a:t>elkezdjenek</a:t>
            </a:r>
            <a:r>
              <a:rPr lang="en-US" sz="1000" baseline="0" dirty="0"/>
              <a:t> (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abbahagyjanak</a:t>
            </a:r>
            <a:r>
              <a:rPr lang="en-US" sz="1000" baseline="0" dirty="0"/>
              <a:t>) </a:t>
            </a:r>
            <a:r>
              <a:rPr lang="en-US" sz="1000" baseline="0" dirty="0" err="1"/>
              <a:t>valamit</a:t>
            </a:r>
            <a:r>
              <a:rPr lang="en-US" sz="1000" baseline="0" dirty="0"/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Ha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valaki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nagyon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dühös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felháborodott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azon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hu-HU" sz="1000" kern="1200" dirty="0" smtClean="0">
                <a:solidFill>
                  <a:schemeClr val="tx1"/>
                </a:solidFill>
                <a:effectLst/>
                <a:latin typeface="+mn-lt"/>
              </a:rPr>
              <a:t> a szíriai síiták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szunnitákat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ölnek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</a:rPr>
              <a:t>meg,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fél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érkező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menekültek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miatt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egyszerű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„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tévedésben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változtasd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meg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véleményed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”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üzenet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nem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el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kívánt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hatást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cselekvésre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felhívásnak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ezt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dühöt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/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felindultságot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valamilyen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hasznos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irányba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kell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terelnie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és meg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kell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mutatnia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konkrét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alternatív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cselekvési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lehetőséget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azok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számára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akiket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el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kívánnak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Ezeknek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konkrét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cselekvéseknek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kiváltása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nem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könnyű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de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fontos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ahhoz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kampányuk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hatásos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legyen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A </a:t>
            </a:r>
            <a:r>
              <a:rPr lang="en-US" sz="1000" baseline="0" dirty="0" err="1"/>
              <a:t>szerepvállalás</a:t>
            </a:r>
            <a:r>
              <a:rPr lang="en-US" sz="1000" baseline="0" dirty="0"/>
              <a:t> </a:t>
            </a:r>
            <a:r>
              <a:rPr lang="en-US" sz="1000" baseline="0" dirty="0" err="1"/>
              <a:t>gyakran</a:t>
            </a:r>
            <a:r>
              <a:rPr lang="en-US" sz="1000" baseline="0" dirty="0"/>
              <a:t> online </a:t>
            </a:r>
            <a:r>
              <a:rPr lang="en-US" sz="1000" baseline="0" dirty="0" err="1"/>
              <a:t>kezdődik</a:t>
            </a:r>
            <a:r>
              <a:rPr lang="en-US" sz="1000" baseline="0" dirty="0"/>
              <a:t>, </a:t>
            </a:r>
            <a:r>
              <a:rPr lang="en-US" sz="1000" baseline="0" dirty="0" err="1"/>
              <a:t>vagyis</a:t>
            </a:r>
            <a:r>
              <a:rPr lang="en-US" sz="1000" baseline="0" dirty="0"/>
              <a:t> </a:t>
            </a:r>
            <a:r>
              <a:rPr lang="en-US" sz="1000" baseline="0" dirty="0" err="1"/>
              <a:t>azzal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emberek</a:t>
            </a:r>
            <a:r>
              <a:rPr lang="en-US" sz="1000" baseline="0" dirty="0"/>
              <a:t> </a:t>
            </a:r>
            <a:r>
              <a:rPr lang="en-US" sz="1000" baseline="0" dirty="0" err="1"/>
              <a:t>valamit</a:t>
            </a:r>
            <a:r>
              <a:rPr lang="en-US" sz="1000" baseline="0" dirty="0"/>
              <a:t> </a:t>
            </a:r>
            <a:r>
              <a:rPr lang="en-US" sz="1000" baseline="0" dirty="0" err="1"/>
              <a:t>újratweetelnek</a:t>
            </a:r>
            <a:r>
              <a:rPr lang="en-US" sz="1000" baseline="0" dirty="0"/>
              <a:t> a </a:t>
            </a:r>
            <a:r>
              <a:rPr lang="en-US" sz="1000" baseline="0" dirty="0" err="1"/>
              <a:t>Twitteren</a:t>
            </a:r>
            <a:r>
              <a:rPr lang="en-US" sz="1000" baseline="0" dirty="0"/>
              <a:t>,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kedvelnek</a:t>
            </a:r>
            <a:r>
              <a:rPr lang="en-US" sz="1000" baseline="0" dirty="0"/>
              <a:t> </a:t>
            </a:r>
            <a:r>
              <a:rPr lang="en-US" sz="1000" baseline="0" dirty="0" err="1"/>
              <a:t>valamit</a:t>
            </a:r>
            <a:r>
              <a:rPr lang="en-US" sz="1000" baseline="0" dirty="0"/>
              <a:t> a </a:t>
            </a:r>
            <a:r>
              <a:rPr lang="en-US" sz="1000" baseline="0" dirty="0" err="1"/>
              <a:t>Facebookon</a:t>
            </a:r>
            <a:r>
              <a:rPr lang="en-US" sz="1000" baseline="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Néha</a:t>
            </a:r>
            <a:r>
              <a:rPr lang="en-US" sz="1000" baseline="0" dirty="0"/>
              <a:t> </a:t>
            </a:r>
            <a:r>
              <a:rPr lang="en-US" sz="1000" baseline="0" dirty="0" err="1"/>
              <a:t>ez</a:t>
            </a:r>
            <a:r>
              <a:rPr lang="en-US" sz="1000" baseline="0" dirty="0"/>
              <a:t> offline </a:t>
            </a:r>
            <a:r>
              <a:rPr lang="en-US" sz="1000" baseline="0" dirty="0" err="1"/>
              <a:t>részvételhez</a:t>
            </a:r>
            <a:r>
              <a:rPr lang="en-US" sz="1000" baseline="0" dirty="0"/>
              <a:t> is </a:t>
            </a:r>
            <a:r>
              <a:rPr lang="en-US" sz="1000" baseline="0" dirty="0" err="1"/>
              <a:t>vezet</a:t>
            </a:r>
            <a:r>
              <a:rPr lang="en-US" sz="1000" baseline="0" dirty="0"/>
              <a:t> (</a:t>
            </a:r>
            <a:r>
              <a:rPr lang="en-US" sz="1000" baseline="0" dirty="0" err="1"/>
              <a:t>például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szervezete</a:t>
            </a:r>
            <a:r>
              <a:rPr lang="en-US" sz="1000" baseline="0" dirty="0"/>
              <a:t> </a:t>
            </a:r>
            <a:r>
              <a:rPr lang="en-US" sz="1000" baseline="0" dirty="0" err="1"/>
              <a:t>által</a:t>
            </a:r>
            <a:r>
              <a:rPr lang="en-US" sz="1000" baseline="0" dirty="0"/>
              <a:t> </a:t>
            </a:r>
            <a:r>
              <a:rPr lang="en-US" sz="1000" baseline="0" dirty="0" err="1"/>
              <a:t>végzett</a:t>
            </a:r>
            <a:r>
              <a:rPr lang="en-US" sz="1000" baseline="0" dirty="0"/>
              <a:t> </a:t>
            </a:r>
            <a:r>
              <a:rPr lang="en-US" sz="1000" baseline="0" dirty="0" err="1"/>
              <a:t>tevékenységekhez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offline </a:t>
            </a:r>
            <a:r>
              <a:rPr lang="en-US" sz="1000" baseline="0" dirty="0" err="1"/>
              <a:t>kapcsolatfelvételekhez</a:t>
            </a:r>
            <a:r>
              <a:rPr lang="en-US" sz="1000" baseline="0" dirty="0"/>
              <a:t>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adott</a:t>
            </a:r>
            <a:r>
              <a:rPr lang="en-US" sz="1000" baseline="0" dirty="0"/>
              <a:t> </a:t>
            </a:r>
            <a:r>
              <a:rPr lang="en-US" sz="1000" baseline="0" dirty="0" err="1"/>
              <a:t>cselekvésre</a:t>
            </a:r>
            <a:r>
              <a:rPr lang="en-US" sz="1000" baseline="0" dirty="0"/>
              <a:t> </a:t>
            </a:r>
            <a:r>
              <a:rPr lang="en-US" sz="1000" baseline="0" dirty="0" err="1"/>
              <a:t>való</a:t>
            </a:r>
            <a:r>
              <a:rPr lang="en-US" sz="1000" baseline="0" dirty="0"/>
              <a:t> </a:t>
            </a:r>
            <a:r>
              <a:rPr lang="en-US" sz="1000" baseline="0" dirty="0" err="1"/>
              <a:t>felhívás</a:t>
            </a:r>
            <a:r>
              <a:rPr lang="en-US" sz="1000" baseline="0" dirty="0"/>
              <a:t> </a:t>
            </a:r>
            <a:r>
              <a:rPr lang="en-US" sz="1000" baseline="0" dirty="0" err="1"/>
              <a:t>mellett</a:t>
            </a:r>
            <a:r>
              <a:rPr lang="en-US" sz="1000" baseline="0" dirty="0"/>
              <a:t> </a:t>
            </a:r>
            <a:r>
              <a:rPr lang="en-US" sz="1000" baseline="0" dirty="0" err="1"/>
              <a:t>olyan</a:t>
            </a:r>
            <a:r>
              <a:rPr lang="en-US" sz="1000" baseline="0" dirty="0"/>
              <a:t> </a:t>
            </a:r>
            <a:r>
              <a:rPr lang="en-US" sz="1000" baseline="0" dirty="0" err="1"/>
              <a:t>válaszokkal</a:t>
            </a:r>
            <a:r>
              <a:rPr lang="en-US" sz="1000" baseline="0" dirty="0"/>
              <a:t> is </a:t>
            </a:r>
            <a:r>
              <a:rPr lang="en-US" sz="1000" baseline="0" dirty="0" err="1"/>
              <a:t>találkozhatnak</a:t>
            </a:r>
            <a:r>
              <a:rPr lang="en-US" sz="1000" baseline="0" dirty="0"/>
              <a:t>, </a:t>
            </a:r>
            <a:r>
              <a:rPr lang="en-US" sz="1000" baseline="0" dirty="0" err="1"/>
              <a:t>amelyre</a:t>
            </a:r>
            <a:r>
              <a:rPr lang="en-US" sz="1000" baseline="0" dirty="0"/>
              <a:t> </a:t>
            </a:r>
            <a:r>
              <a:rPr lang="en-US" sz="1000" baseline="0" dirty="0" err="1"/>
              <a:t>nem</a:t>
            </a:r>
            <a:r>
              <a:rPr lang="en-US" sz="1000" baseline="0" dirty="0"/>
              <a:t> </a:t>
            </a:r>
            <a:r>
              <a:rPr lang="en-US" sz="1000" baseline="0" dirty="0" err="1"/>
              <a:t>számítottak</a:t>
            </a:r>
            <a:r>
              <a:rPr lang="en-US" sz="1000" baseline="0" dirty="0"/>
              <a:t>,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amelyeknek</a:t>
            </a:r>
            <a:r>
              <a:rPr lang="en-US" sz="1000" baseline="0" dirty="0"/>
              <a:t> </a:t>
            </a:r>
            <a:r>
              <a:rPr lang="en-US" sz="1000" baseline="0" dirty="0" err="1"/>
              <a:t>nem</a:t>
            </a:r>
            <a:r>
              <a:rPr lang="en-US" sz="1000" baseline="0" dirty="0"/>
              <a:t> </a:t>
            </a:r>
            <a:r>
              <a:rPr lang="en-US" sz="1000" baseline="0" dirty="0" err="1"/>
              <a:t>örülnek</a:t>
            </a:r>
            <a:r>
              <a:rPr lang="en-US" sz="1000" baseline="0" dirty="0"/>
              <a:t>. </a:t>
            </a:r>
            <a:r>
              <a:rPr lang="en-US" sz="1000" baseline="0" dirty="0" err="1"/>
              <a:t>Bármit</a:t>
            </a:r>
            <a:r>
              <a:rPr lang="en-US" sz="1000" baseline="0" dirty="0"/>
              <a:t> is </a:t>
            </a:r>
            <a:r>
              <a:rPr lang="en-US" sz="1000" baseline="0" dirty="0" err="1"/>
              <a:t>tesznek</a:t>
            </a:r>
            <a:r>
              <a:rPr lang="en-US" sz="1000" baseline="0" dirty="0"/>
              <a:t> online, </a:t>
            </a:r>
            <a:r>
              <a:rPr lang="en-US" sz="1000" baseline="0" dirty="0" err="1"/>
              <a:t>annak</a:t>
            </a:r>
            <a:r>
              <a:rPr lang="en-US" sz="1000" baseline="0" dirty="0"/>
              <a:t> offline </a:t>
            </a:r>
            <a:r>
              <a:rPr lang="en-US" sz="1000" baseline="0" dirty="0" err="1"/>
              <a:t>következményei</a:t>
            </a:r>
            <a:r>
              <a:rPr lang="en-US" sz="1000" baseline="0" dirty="0"/>
              <a:t> is </a:t>
            </a:r>
            <a:r>
              <a:rPr lang="en-US" sz="1000" baseline="0" dirty="0" err="1"/>
              <a:t>vannak</a:t>
            </a:r>
            <a:r>
              <a:rPr lang="en-US" sz="1000" baseline="0" dirty="0"/>
              <a:t>, és </a:t>
            </a:r>
            <a:r>
              <a:rPr lang="en-US" sz="1000" baseline="0" dirty="0" err="1"/>
              <a:t>nagyon</a:t>
            </a:r>
            <a:r>
              <a:rPr lang="en-US" sz="1000" baseline="0" dirty="0"/>
              <a:t> </a:t>
            </a:r>
            <a:r>
              <a:rPr lang="en-US" sz="1000" baseline="0" dirty="0" err="1"/>
              <a:t>fontos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ezt</a:t>
            </a:r>
            <a:r>
              <a:rPr lang="en-US" sz="1000" baseline="0" dirty="0"/>
              <a:t> </a:t>
            </a:r>
            <a:r>
              <a:rPr lang="en-US" sz="1000" baseline="0" dirty="0" err="1"/>
              <a:t>figyelembe</a:t>
            </a:r>
            <a:r>
              <a:rPr lang="en-US" sz="1000" baseline="0" dirty="0"/>
              <a:t> </a:t>
            </a:r>
            <a:r>
              <a:rPr lang="en-US" sz="1000" baseline="0" dirty="0" err="1"/>
              <a:t>vegyék</a:t>
            </a:r>
            <a:r>
              <a:rPr lang="en-US" sz="1000" baseline="0" dirty="0"/>
              <a:t> a </a:t>
            </a:r>
            <a:r>
              <a:rPr lang="en-US" sz="1000" baseline="0" dirty="0" err="1"/>
              <a:t>kampánystratégiájuk</a:t>
            </a:r>
            <a:r>
              <a:rPr lang="en-US" sz="1000" baseline="0" dirty="0"/>
              <a:t> </a:t>
            </a:r>
            <a:r>
              <a:rPr lang="en-US" sz="1000" baseline="0" dirty="0" err="1"/>
              <a:t>megtervezése</a:t>
            </a:r>
            <a:r>
              <a:rPr lang="en-US" sz="1000" baseline="0" dirty="0"/>
              <a:t> </a:t>
            </a:r>
            <a:r>
              <a:rPr lang="en-US" sz="1000" baseline="0" dirty="0" err="1"/>
              <a:t>során</a:t>
            </a:r>
            <a:r>
              <a:rPr lang="en-US" sz="1000" baseline="0" dirty="0"/>
              <a:t>, </a:t>
            </a:r>
            <a:r>
              <a:rPr lang="en-US" sz="1000" baseline="0" dirty="0" err="1"/>
              <a:t>legalább</a:t>
            </a:r>
            <a:r>
              <a:rPr lang="en-US" sz="1000" baseline="0" dirty="0"/>
              <a:t> a </a:t>
            </a:r>
            <a:r>
              <a:rPr lang="en-US" sz="1000" baseline="0" dirty="0" err="1"/>
              <a:t>következő</a:t>
            </a:r>
            <a:r>
              <a:rPr lang="en-US" sz="1000" baseline="0" dirty="0"/>
              <a:t> 3 </a:t>
            </a:r>
            <a:r>
              <a:rPr lang="hu-HU" sz="1000" baseline="0" dirty="0" smtClean="0"/>
              <a:t>tényező tekintetében:</a:t>
            </a:r>
            <a:endParaRPr lang="en-US" sz="1000" baseline="0" dirty="0"/>
          </a:p>
          <a:p>
            <a:pPr marL="685800" lvl="1" indent="-228600">
              <a:buFont typeface="+mj-lt"/>
              <a:buAutoNum type="arabicPeriod"/>
            </a:pPr>
            <a:r>
              <a:rPr lang="en-US" sz="1000" baseline="0" dirty="0"/>
              <a:t>A </a:t>
            </a:r>
            <a:r>
              <a:rPr lang="en-US" sz="1000" baseline="0" dirty="0" err="1"/>
              <a:t>várt</a:t>
            </a:r>
            <a:r>
              <a:rPr lang="en-US" sz="1000" baseline="0" dirty="0"/>
              <a:t> </a:t>
            </a:r>
            <a:r>
              <a:rPr lang="en-US" sz="1000" baseline="0" dirty="0" err="1"/>
              <a:t>válasz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Megtörténhet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emberek</a:t>
            </a:r>
            <a:r>
              <a:rPr lang="en-US" sz="1000" baseline="0" dirty="0"/>
              <a:t> </a:t>
            </a:r>
            <a:r>
              <a:rPr lang="en-US" sz="1000" baseline="0" dirty="0" err="1"/>
              <a:t>pozitívan</a:t>
            </a:r>
            <a:r>
              <a:rPr lang="en-US" sz="1000" baseline="0" dirty="0"/>
              <a:t> </a:t>
            </a:r>
            <a:r>
              <a:rPr lang="en-US" sz="1000" baseline="0" dirty="0" err="1"/>
              <a:t>reagálnak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cselekvésre</a:t>
            </a:r>
            <a:r>
              <a:rPr lang="en-US" sz="1000" baseline="0" dirty="0"/>
              <a:t> </a:t>
            </a:r>
            <a:r>
              <a:rPr lang="en-US" sz="1000" baseline="0" dirty="0" err="1"/>
              <a:t>való</a:t>
            </a:r>
            <a:r>
              <a:rPr lang="en-US" sz="1000" baseline="0" dirty="0"/>
              <a:t> </a:t>
            </a:r>
            <a:r>
              <a:rPr lang="en-US" sz="1000" baseline="0" dirty="0" err="1"/>
              <a:t>felhívására</a:t>
            </a:r>
            <a:r>
              <a:rPr lang="en-US" sz="1000" baseline="0" dirty="0"/>
              <a:t>, és </a:t>
            </a:r>
            <a:r>
              <a:rPr lang="en-US" sz="1000" baseline="0" dirty="0" err="1"/>
              <a:t>szeretnének</a:t>
            </a:r>
            <a:r>
              <a:rPr lang="en-US" sz="1000" baseline="0" dirty="0"/>
              <a:t> a „</a:t>
            </a:r>
            <a:r>
              <a:rPr lang="en-US" sz="1000" baseline="0" dirty="0" err="1"/>
              <a:t>való</a:t>
            </a:r>
            <a:r>
              <a:rPr lang="en-US" sz="1000" baseline="0" dirty="0"/>
              <a:t> </a:t>
            </a:r>
            <a:r>
              <a:rPr lang="en-US" sz="1000" baseline="0" dirty="0" err="1"/>
              <a:t>világban</a:t>
            </a:r>
            <a:r>
              <a:rPr lang="en-US" sz="1000" baseline="0" dirty="0"/>
              <a:t>” is </a:t>
            </a:r>
            <a:r>
              <a:rPr lang="en-US" sz="1000" baseline="0" dirty="0" err="1"/>
              <a:t>megtenni</a:t>
            </a:r>
            <a:r>
              <a:rPr lang="en-US" sz="1000" baseline="0" dirty="0"/>
              <a:t> </a:t>
            </a:r>
            <a:r>
              <a:rPr lang="en-US" sz="1000" baseline="0" dirty="0" err="1"/>
              <a:t>dolgokat</a:t>
            </a:r>
            <a:r>
              <a:rPr lang="en-US" sz="1000" baseline="0" dirty="0"/>
              <a:t>, </a:t>
            </a:r>
            <a:r>
              <a:rPr lang="en-US" sz="1000" baseline="0" dirty="0" err="1"/>
              <a:t>például</a:t>
            </a:r>
            <a:r>
              <a:rPr lang="en-US" sz="1000" baseline="0" dirty="0"/>
              <a:t>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önkéntesként</a:t>
            </a:r>
            <a:r>
              <a:rPr lang="en-US" sz="1000" baseline="0" dirty="0"/>
              <a:t> </a:t>
            </a:r>
            <a:r>
              <a:rPr lang="en-US" sz="1000" baseline="0" dirty="0" err="1"/>
              <a:t>részt</a:t>
            </a:r>
            <a:r>
              <a:rPr lang="en-US" sz="1000" baseline="0" dirty="0"/>
              <a:t> </a:t>
            </a:r>
            <a:r>
              <a:rPr lang="en-US" sz="1000" baseline="0" dirty="0" err="1"/>
              <a:t>vegyenek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szervezetének</a:t>
            </a:r>
            <a:r>
              <a:rPr lang="en-US" sz="1000" baseline="0" dirty="0"/>
              <a:t> </a:t>
            </a:r>
            <a:r>
              <a:rPr lang="en-US" sz="1000" baseline="0" dirty="0" err="1"/>
              <a:t>munkájában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támogatást</a:t>
            </a:r>
            <a:r>
              <a:rPr lang="en-US" sz="1000" baseline="0" dirty="0"/>
              <a:t> </a:t>
            </a:r>
            <a:r>
              <a:rPr lang="en-US" sz="1000" baseline="0" dirty="0" err="1"/>
              <a:t>kérjenek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szervezetétől</a:t>
            </a:r>
            <a:r>
              <a:rPr lang="en-US" sz="1000" baseline="0" dirty="0"/>
              <a:t>,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további</a:t>
            </a:r>
            <a:r>
              <a:rPr lang="en-US" sz="1000" baseline="0" dirty="0"/>
              <a:t> </a:t>
            </a:r>
            <a:r>
              <a:rPr lang="en-US" sz="1000" baseline="0" dirty="0" err="1"/>
              <a:t>tájékoztatást</a:t>
            </a:r>
            <a:r>
              <a:rPr lang="en-US" sz="1000" baseline="0" dirty="0"/>
              <a:t> </a:t>
            </a:r>
            <a:r>
              <a:rPr lang="en-US" sz="1000" baseline="0" dirty="0" err="1"/>
              <a:t>kérjenek</a:t>
            </a:r>
            <a:r>
              <a:rPr lang="en-US" sz="1000" baseline="0" dirty="0"/>
              <a:t>. 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hu-HU" sz="1000" baseline="0" dirty="0" smtClean="0"/>
              <a:t>Fel van-e a</a:t>
            </a:r>
            <a:r>
              <a:rPr lang="en-US" sz="1000" baseline="0" dirty="0" smtClean="0"/>
              <a:t> </a:t>
            </a:r>
            <a:r>
              <a:rPr lang="en-US" sz="1000" baseline="0" dirty="0" err="1"/>
              <a:t>szervezetük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készülve</a:t>
            </a:r>
            <a:r>
              <a:rPr lang="en-US" sz="1000" baseline="0" dirty="0" smtClean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ilyen</a:t>
            </a:r>
            <a:r>
              <a:rPr lang="en-US" sz="1000" baseline="0" dirty="0"/>
              <a:t> </a:t>
            </a:r>
            <a:r>
              <a:rPr lang="en-US" sz="1000" baseline="0" dirty="0" err="1"/>
              <a:t>reakciók</a:t>
            </a:r>
            <a:r>
              <a:rPr lang="en-US" sz="1000" baseline="0" dirty="0"/>
              <a:t> </a:t>
            </a:r>
            <a:r>
              <a:rPr lang="en-US" sz="1000" baseline="0" dirty="0" err="1"/>
              <a:t>kezelésére</a:t>
            </a:r>
            <a:r>
              <a:rPr lang="en-US" sz="1000" baseline="0" dirty="0"/>
              <a:t>? 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Van</a:t>
            </a:r>
            <a:r>
              <a:rPr lang="hu-HU" sz="1000" baseline="0" dirty="0" err="1" smtClean="0"/>
              <a:t>-e</a:t>
            </a:r>
            <a:r>
              <a:rPr lang="en-US" sz="1000" baseline="0" dirty="0" smtClean="0"/>
              <a:t> </a:t>
            </a:r>
            <a:r>
              <a:rPr lang="en-US" sz="1000" baseline="0" dirty="0" err="1"/>
              <a:t>valaki</a:t>
            </a:r>
            <a:r>
              <a:rPr lang="en-US" sz="1000" baseline="0" dirty="0"/>
              <a:t> a </a:t>
            </a:r>
            <a:r>
              <a:rPr lang="en-US" sz="1000" baseline="0" dirty="0" err="1"/>
              <a:t>telefon</a:t>
            </a:r>
            <a:r>
              <a:rPr lang="en-US" sz="1000" baseline="0" dirty="0"/>
              <a:t> </a:t>
            </a:r>
            <a:r>
              <a:rPr lang="en-US" sz="1000" baseline="0" dirty="0" err="1"/>
              <a:t>mellett</a:t>
            </a:r>
            <a:r>
              <a:rPr lang="en-US" sz="1000" baseline="0" dirty="0"/>
              <a:t>? 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smtClean="0"/>
              <a:t>Van</a:t>
            </a:r>
            <a:r>
              <a:rPr lang="hu-HU" sz="1000" baseline="0" dirty="0" err="1" smtClean="0"/>
              <a:t>-e</a:t>
            </a:r>
            <a:r>
              <a:rPr lang="en-US" sz="1000" baseline="0" dirty="0" smtClean="0"/>
              <a:t> </a:t>
            </a:r>
            <a:r>
              <a:rPr lang="en-US" sz="1000" baseline="0" dirty="0" err="1"/>
              <a:t>valaki</a:t>
            </a:r>
            <a:r>
              <a:rPr lang="en-US" sz="1000" baseline="0" dirty="0"/>
              <a:t>, </a:t>
            </a:r>
            <a:r>
              <a:rPr lang="en-US" sz="1000" baseline="0" dirty="0" err="1"/>
              <a:t>aki</a:t>
            </a:r>
            <a:r>
              <a:rPr lang="en-US" sz="1000" baseline="0" dirty="0"/>
              <a:t> </a:t>
            </a:r>
            <a:r>
              <a:rPr lang="en-US" sz="1000" baseline="0" dirty="0" err="1"/>
              <a:t>válaszol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e-</a:t>
            </a:r>
            <a:r>
              <a:rPr lang="en-US" sz="1000" baseline="0" dirty="0" err="1"/>
              <a:t>mailekre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a </a:t>
            </a:r>
            <a:r>
              <a:rPr lang="en-US" sz="1000" baseline="0" dirty="0" err="1"/>
              <a:t>Facebookos</a:t>
            </a:r>
            <a:r>
              <a:rPr lang="en-US" sz="1000" baseline="0" dirty="0"/>
              <a:t> </a:t>
            </a:r>
            <a:r>
              <a:rPr lang="en-US" sz="1000" baseline="0" dirty="0" err="1"/>
              <a:t>közzétételekre</a:t>
            </a:r>
            <a:r>
              <a:rPr lang="en-US" sz="1000" baseline="0" dirty="0"/>
              <a:t>?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000" baseline="0" dirty="0" err="1"/>
              <a:t>Kritikus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negatív</a:t>
            </a:r>
            <a:r>
              <a:rPr lang="en-US" sz="1000" baseline="0" dirty="0"/>
              <a:t> </a:t>
            </a:r>
            <a:r>
              <a:rPr lang="en-US" sz="1000" baseline="0" dirty="0" err="1"/>
              <a:t>reakció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Önökkel</a:t>
            </a:r>
            <a:r>
              <a:rPr lang="en-US" sz="1000" baseline="0" dirty="0"/>
              <a:t> </a:t>
            </a:r>
            <a:r>
              <a:rPr lang="en-US" sz="1000" baseline="0" dirty="0" err="1"/>
              <a:t>szemben</a:t>
            </a:r>
            <a:r>
              <a:rPr lang="en-US" sz="1000" baseline="0" dirty="0"/>
              <a:t> </a:t>
            </a:r>
            <a:r>
              <a:rPr lang="en-US" sz="1000" baseline="0" dirty="0" err="1"/>
              <a:t>álló</a:t>
            </a:r>
            <a:r>
              <a:rPr lang="en-US" sz="1000" baseline="0" dirty="0"/>
              <a:t> </a:t>
            </a:r>
            <a:r>
              <a:rPr lang="en-US" sz="1000" baseline="0" dirty="0" err="1"/>
              <a:t>különféle</a:t>
            </a:r>
            <a:r>
              <a:rPr lang="en-US" sz="1000" baseline="0" dirty="0"/>
              <a:t> </a:t>
            </a:r>
            <a:r>
              <a:rPr lang="en-US" sz="1000" baseline="0" dirty="0" err="1"/>
              <a:t>felek</a:t>
            </a:r>
            <a:r>
              <a:rPr lang="en-US" sz="1000" baseline="0" dirty="0"/>
              <a:t> </a:t>
            </a:r>
            <a:r>
              <a:rPr lang="en-US" sz="1000" baseline="0" dirty="0" err="1"/>
              <a:t>reagálhatnak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online </a:t>
            </a:r>
            <a:r>
              <a:rPr lang="en-US" sz="1000" baseline="0" dirty="0" err="1"/>
              <a:t>erőfeszítéseire</a:t>
            </a:r>
            <a:r>
              <a:rPr lang="en-US" sz="1000" baseline="0" dirty="0"/>
              <a:t> </a:t>
            </a:r>
            <a:r>
              <a:rPr lang="en-US" sz="1000" baseline="0" dirty="0" err="1"/>
              <a:t>azzal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kritizálják</a:t>
            </a:r>
            <a:r>
              <a:rPr lang="en-US" sz="1000" baseline="0" dirty="0"/>
              <a:t> a </a:t>
            </a:r>
            <a:r>
              <a:rPr lang="en-US" sz="1000" baseline="0" dirty="0" err="1"/>
              <a:t>közzétételeiket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visszaélnek</a:t>
            </a:r>
            <a:r>
              <a:rPr lang="en-US" sz="1000" baseline="0" dirty="0"/>
              <a:t> a </a:t>
            </a:r>
            <a:r>
              <a:rPr lang="en-US" sz="1000" baseline="0" dirty="0" err="1" smtClean="0"/>
              <a:t>hashtagj</a:t>
            </a:r>
            <a:r>
              <a:rPr lang="hu-HU" sz="1000" baseline="0" dirty="0" smtClean="0"/>
              <a:t>e</a:t>
            </a:r>
            <a:r>
              <a:rPr lang="en-US" sz="1000" baseline="0" dirty="0" err="1" smtClean="0"/>
              <a:t>ik</a:t>
            </a:r>
            <a:r>
              <a:rPr lang="hu-HU" sz="1000" baseline="0" dirty="0" err="1" smtClean="0"/>
              <a:t>ke</a:t>
            </a:r>
            <a:r>
              <a:rPr lang="en-US" sz="1000" baseline="0" dirty="0" smtClean="0"/>
              <a:t>l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szervezetéről</a:t>
            </a:r>
            <a:r>
              <a:rPr lang="en-US" sz="1000" baseline="0" dirty="0"/>
              <a:t> </a:t>
            </a:r>
            <a:r>
              <a:rPr lang="en-US" sz="1000" baseline="0" dirty="0" err="1"/>
              <a:t>kritikus</a:t>
            </a:r>
            <a:r>
              <a:rPr lang="en-US" sz="1000" baseline="0" dirty="0"/>
              <a:t> (</a:t>
            </a:r>
            <a:r>
              <a:rPr lang="en-US" sz="1000" baseline="0" dirty="0" err="1"/>
              <a:t>hamis</a:t>
            </a:r>
            <a:r>
              <a:rPr lang="en-US" sz="1000" baseline="0" dirty="0"/>
              <a:t>) </a:t>
            </a:r>
            <a:r>
              <a:rPr lang="en-US" sz="1000" baseline="0" dirty="0" err="1"/>
              <a:t>információkat</a:t>
            </a:r>
            <a:r>
              <a:rPr lang="en-US" sz="1000" baseline="0" dirty="0"/>
              <a:t> </a:t>
            </a:r>
            <a:r>
              <a:rPr lang="en-US" sz="1000" baseline="0" dirty="0" err="1"/>
              <a:t>fogalmaznak</a:t>
            </a:r>
            <a:r>
              <a:rPr lang="en-US" sz="1000" baseline="0" dirty="0"/>
              <a:t> meg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interneten</a:t>
            </a:r>
            <a:r>
              <a:rPr lang="en-US" sz="1000" baseline="0" dirty="0"/>
              <a:t> </a:t>
            </a:r>
            <a:r>
              <a:rPr lang="en-US" sz="1000" baseline="0" dirty="0" err="1"/>
              <a:t>stb</a:t>
            </a:r>
            <a:r>
              <a:rPr lang="en-US" sz="1000" baseline="0" dirty="0"/>
              <a:t>. 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Hogyan</a:t>
            </a:r>
            <a:r>
              <a:rPr lang="en-US" sz="1000" baseline="0" dirty="0"/>
              <a:t> </a:t>
            </a:r>
            <a:r>
              <a:rPr lang="en-US" sz="1000" baseline="0" dirty="0" err="1"/>
              <a:t>tudják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ilyen</a:t>
            </a:r>
            <a:r>
              <a:rPr lang="en-US" sz="1000" baseline="0" dirty="0"/>
              <a:t> </a:t>
            </a:r>
            <a:r>
              <a:rPr lang="en-US" sz="1000" baseline="0" dirty="0" err="1"/>
              <a:t>reakciókat</a:t>
            </a:r>
            <a:r>
              <a:rPr lang="en-US" sz="1000" baseline="0" dirty="0"/>
              <a:t> </a:t>
            </a:r>
            <a:r>
              <a:rPr lang="en-US" sz="1000" baseline="0" dirty="0" err="1"/>
              <a:t>kezelni</a:t>
            </a:r>
            <a:r>
              <a:rPr lang="en-US" sz="1000" baseline="0" dirty="0"/>
              <a:t>? 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Válaszolnak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ilyen</a:t>
            </a:r>
            <a:r>
              <a:rPr lang="en-US" sz="1000" baseline="0" dirty="0"/>
              <a:t> </a:t>
            </a:r>
            <a:r>
              <a:rPr lang="en-US" sz="1000" baseline="0" dirty="0" err="1"/>
              <a:t>megjegyzésekre</a:t>
            </a:r>
            <a:r>
              <a:rPr lang="en-US" sz="1000" baseline="0" dirty="0"/>
              <a:t>,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figyelmen</a:t>
            </a:r>
            <a:r>
              <a:rPr lang="en-US" sz="1000" baseline="0" dirty="0"/>
              <a:t> </a:t>
            </a:r>
            <a:r>
              <a:rPr lang="en-US" sz="1000" baseline="0" dirty="0" err="1"/>
              <a:t>kívül</a:t>
            </a:r>
            <a:r>
              <a:rPr lang="en-US" sz="1000" baseline="0" dirty="0"/>
              <a:t> </a:t>
            </a:r>
            <a:r>
              <a:rPr lang="en-US" sz="1000" baseline="0" dirty="0" err="1"/>
              <a:t>hagyják</a:t>
            </a:r>
            <a:r>
              <a:rPr lang="en-US" sz="1000" baseline="0" dirty="0"/>
              <a:t> </a:t>
            </a:r>
            <a:r>
              <a:rPr lang="en-US" sz="1000" baseline="0" dirty="0" err="1"/>
              <a:t>őket</a:t>
            </a:r>
            <a:r>
              <a:rPr lang="en-US" sz="1000" baseline="0" dirty="0"/>
              <a:t>?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/>
              <a:t>A </a:t>
            </a:r>
            <a:r>
              <a:rPr lang="en-US" sz="1000" baseline="0" dirty="0" err="1"/>
              <a:t>bemutatott</a:t>
            </a:r>
            <a:r>
              <a:rPr lang="en-US" sz="1000" baseline="0" dirty="0"/>
              <a:t> </a:t>
            </a:r>
            <a:r>
              <a:rPr lang="en-US" sz="1000" baseline="0" dirty="0" err="1"/>
              <a:t>tényeket</a:t>
            </a:r>
            <a:r>
              <a:rPr lang="en-US" sz="1000" baseline="0" dirty="0"/>
              <a:t> és </a:t>
            </a:r>
            <a:r>
              <a:rPr lang="en-US" sz="1000" baseline="0" dirty="0" err="1"/>
              <a:t>számokat</a:t>
            </a:r>
            <a:r>
              <a:rPr lang="en-US" sz="1000" baseline="0" dirty="0"/>
              <a:t> </a:t>
            </a:r>
            <a:r>
              <a:rPr lang="en-US" sz="1000" baseline="0" dirty="0" err="1"/>
              <a:t>ellenőrizték</a:t>
            </a:r>
            <a:r>
              <a:rPr lang="en-US" sz="1000" baseline="0" dirty="0"/>
              <a:t>, és </a:t>
            </a:r>
            <a:r>
              <a:rPr lang="en-US" sz="1000" baseline="0" dirty="0" err="1"/>
              <a:t>azok</a:t>
            </a:r>
            <a:r>
              <a:rPr lang="en-US" sz="1000" baseline="0" dirty="0"/>
              <a:t> </a:t>
            </a:r>
            <a:r>
              <a:rPr lang="en-US" sz="1000" baseline="0" dirty="0" err="1"/>
              <a:t>helyesek</a:t>
            </a:r>
            <a:r>
              <a:rPr lang="en-US" sz="1000" baseline="0" dirty="0"/>
              <a:t>? </a:t>
            </a:r>
            <a:r>
              <a:rPr lang="en-US" sz="1000" baseline="0" dirty="0" err="1"/>
              <a:t>Számot</a:t>
            </a:r>
            <a:r>
              <a:rPr lang="en-US" sz="1000" baseline="0" dirty="0"/>
              <a:t> </a:t>
            </a:r>
            <a:r>
              <a:rPr lang="en-US" sz="1000" baseline="0" dirty="0" err="1"/>
              <a:t>tudnak</a:t>
            </a:r>
            <a:r>
              <a:rPr lang="en-US" sz="1000" baseline="0" dirty="0"/>
              <a:t> </a:t>
            </a:r>
            <a:r>
              <a:rPr lang="en-US" sz="1000" baseline="0" dirty="0" err="1"/>
              <a:t>adni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„</a:t>
            </a:r>
            <a:r>
              <a:rPr lang="en-US" sz="1000" baseline="0" dirty="0" err="1"/>
              <a:t>alternatív</a:t>
            </a:r>
            <a:r>
              <a:rPr lang="en-US" sz="1000" baseline="0" dirty="0"/>
              <a:t> </a:t>
            </a:r>
            <a:r>
              <a:rPr lang="en-US" sz="1000" baseline="0" dirty="0" err="1"/>
              <a:t>tényekről</a:t>
            </a:r>
            <a:r>
              <a:rPr lang="en-US" sz="1000" baseline="0" dirty="0"/>
              <a:t>”? 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Párbeszédet</a:t>
            </a:r>
            <a:r>
              <a:rPr lang="en-US" sz="1000" baseline="0" dirty="0"/>
              <a:t> </a:t>
            </a:r>
            <a:r>
              <a:rPr lang="en-US" sz="1000" baseline="0" dirty="0" err="1"/>
              <a:t>kezdeményeznek</a:t>
            </a:r>
            <a:r>
              <a:rPr lang="en-US" sz="1000" baseline="0" dirty="0"/>
              <a:t>,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blokkolnak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személyt</a:t>
            </a:r>
            <a:r>
              <a:rPr lang="en-US" sz="1000" baseline="0" dirty="0"/>
              <a:t>? 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Eltérő</a:t>
            </a:r>
            <a:r>
              <a:rPr lang="en-US" sz="1000" baseline="0" dirty="0"/>
              <a:t> </a:t>
            </a:r>
            <a:r>
              <a:rPr lang="en-US" sz="1000" baseline="0" dirty="0" err="1"/>
              <a:t>megközelítésük</a:t>
            </a:r>
            <a:r>
              <a:rPr lang="en-US" sz="1000" baseline="0" dirty="0"/>
              <a:t> van a </a:t>
            </a:r>
            <a:r>
              <a:rPr lang="en-US" sz="1000" baseline="0" dirty="0" err="1"/>
              <a:t>célközönségük</a:t>
            </a:r>
            <a:r>
              <a:rPr lang="en-US" sz="1000" baseline="0" dirty="0"/>
              <a:t> </a:t>
            </a:r>
            <a:r>
              <a:rPr lang="en-US" sz="1000" baseline="0" dirty="0" err="1"/>
              <a:t>irányába</a:t>
            </a:r>
            <a:r>
              <a:rPr lang="en-US" sz="1000" baseline="0" dirty="0"/>
              <a:t>, a </a:t>
            </a:r>
            <a:r>
              <a:rPr lang="en-US" sz="1000" baseline="0" dirty="0" err="1"/>
              <a:t>környezetük</a:t>
            </a:r>
            <a:r>
              <a:rPr lang="en-US" sz="1000" baseline="0" dirty="0"/>
              <a:t> </a:t>
            </a:r>
            <a:r>
              <a:rPr lang="en-US" sz="1000" baseline="0" dirty="0" err="1"/>
              <a:t>irányába</a:t>
            </a:r>
            <a:r>
              <a:rPr lang="en-US" sz="1000" baseline="0" dirty="0"/>
              <a:t> és </a:t>
            </a:r>
            <a:r>
              <a:rPr lang="en-US" sz="1000" baseline="0" dirty="0" err="1"/>
              <a:t>azon</a:t>
            </a:r>
            <a:r>
              <a:rPr lang="en-US" sz="1000" baseline="0" dirty="0"/>
              <a:t> </a:t>
            </a:r>
            <a:r>
              <a:rPr lang="en-US" sz="1000" baseline="0" dirty="0" err="1"/>
              <a:t>külső</a:t>
            </a:r>
            <a:r>
              <a:rPr lang="en-US" sz="1000" baseline="0" dirty="0"/>
              <a:t> </a:t>
            </a:r>
            <a:r>
              <a:rPr lang="en-US" sz="1000" baseline="0" dirty="0" err="1"/>
              <a:t>felek</a:t>
            </a:r>
            <a:r>
              <a:rPr lang="en-US" sz="1000" baseline="0" dirty="0"/>
              <a:t> </a:t>
            </a:r>
            <a:r>
              <a:rPr lang="en-US" sz="1000" baseline="0" dirty="0" err="1"/>
              <a:t>irányába</a:t>
            </a:r>
            <a:r>
              <a:rPr lang="en-US" sz="1000" baseline="0" dirty="0"/>
              <a:t>, </a:t>
            </a:r>
            <a:r>
              <a:rPr lang="en-US" sz="1000" baseline="0" dirty="0" err="1"/>
              <a:t>akik</a:t>
            </a:r>
            <a:r>
              <a:rPr lang="en-US" sz="1000" baseline="0" dirty="0"/>
              <a:t> </a:t>
            </a:r>
            <a:r>
              <a:rPr lang="en-US" sz="1000" baseline="0" dirty="0" err="1"/>
              <a:t>nem</a:t>
            </a:r>
            <a:r>
              <a:rPr lang="en-US" sz="1000" baseline="0" dirty="0"/>
              <a:t> </a:t>
            </a:r>
            <a:r>
              <a:rPr lang="en-US" sz="1000" baseline="0" dirty="0" err="1"/>
              <a:t>játszanak</a:t>
            </a:r>
            <a:r>
              <a:rPr lang="en-US" sz="1000" baseline="0" dirty="0"/>
              <a:t> </a:t>
            </a:r>
            <a:r>
              <a:rPr lang="en-US" sz="1000" baseline="0" dirty="0" err="1"/>
              <a:t>szerepet</a:t>
            </a:r>
            <a:r>
              <a:rPr lang="en-US" sz="1000" baseline="0" dirty="0"/>
              <a:t> a </a:t>
            </a:r>
            <a:r>
              <a:rPr lang="en-US" sz="1000" baseline="0" dirty="0" err="1"/>
              <a:t>kampánycélkitűzéseikben</a:t>
            </a:r>
            <a:r>
              <a:rPr lang="en-US" sz="1000" baseline="0" dirty="0"/>
              <a:t>?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000" baseline="0" dirty="0" err="1"/>
              <a:t>Verbális</a:t>
            </a:r>
            <a:r>
              <a:rPr lang="en-US" sz="1000" baseline="0" dirty="0"/>
              <a:t> és/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fizikai</a:t>
            </a:r>
            <a:r>
              <a:rPr lang="en-US" sz="1000" baseline="0" dirty="0"/>
              <a:t> </a:t>
            </a:r>
            <a:r>
              <a:rPr lang="en-US" sz="1000" baseline="0" dirty="0" err="1"/>
              <a:t>fenyegetések</a:t>
            </a:r>
            <a:r>
              <a:rPr lang="en-US" sz="1000" baseline="0" dirty="0"/>
              <a:t>/</a:t>
            </a:r>
            <a:r>
              <a:rPr lang="en-US" sz="1000" baseline="0" dirty="0" err="1"/>
              <a:t>erőszak</a:t>
            </a:r>
            <a:endParaRPr lang="en-US" sz="1000" baseline="0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Néhány</a:t>
            </a:r>
            <a:r>
              <a:rPr lang="en-US" sz="1000" baseline="0" dirty="0"/>
              <a:t> </a:t>
            </a:r>
            <a:r>
              <a:rPr lang="en-US" sz="1000" baseline="0" dirty="0" err="1"/>
              <a:t>esetben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online </a:t>
            </a:r>
            <a:r>
              <a:rPr lang="en-US" sz="1000" baseline="0" dirty="0" err="1"/>
              <a:t>jelenlétük</a:t>
            </a:r>
            <a:r>
              <a:rPr lang="en-US" sz="1000" baseline="0" dirty="0"/>
              <a:t> és </a:t>
            </a:r>
            <a:r>
              <a:rPr lang="en-US" sz="1000" baseline="0" dirty="0" err="1"/>
              <a:t>tevékenységük</a:t>
            </a:r>
            <a:r>
              <a:rPr lang="en-US" sz="1000" baseline="0" dirty="0"/>
              <a:t> </a:t>
            </a:r>
            <a:r>
              <a:rPr lang="en-US" sz="1000" baseline="0" dirty="0" err="1"/>
              <a:t>verbális</a:t>
            </a:r>
            <a:r>
              <a:rPr lang="en-US" sz="1000" baseline="0" dirty="0"/>
              <a:t> és/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fizikai</a:t>
            </a:r>
            <a:r>
              <a:rPr lang="en-US" sz="1000" baseline="0" dirty="0"/>
              <a:t> </a:t>
            </a:r>
            <a:r>
              <a:rPr lang="en-US" sz="1000" baseline="0" dirty="0" err="1"/>
              <a:t>fenyegetéseket</a:t>
            </a:r>
            <a:r>
              <a:rPr lang="en-US" sz="1000" baseline="0" dirty="0"/>
              <a:t> és/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erőszakos</a:t>
            </a:r>
            <a:r>
              <a:rPr lang="en-US" sz="1000" baseline="0" dirty="0"/>
              <a:t> </a:t>
            </a:r>
            <a:r>
              <a:rPr lang="en-US" sz="1000" baseline="0" dirty="0" err="1"/>
              <a:t>reakciókat</a:t>
            </a:r>
            <a:r>
              <a:rPr lang="en-US" sz="1000" baseline="0" dirty="0"/>
              <a:t> </a:t>
            </a:r>
            <a:r>
              <a:rPr lang="en-US" sz="1000" baseline="0" dirty="0" err="1"/>
              <a:t>vonhat</a:t>
            </a:r>
            <a:r>
              <a:rPr lang="en-US" sz="1000" baseline="0" dirty="0"/>
              <a:t> </a:t>
            </a:r>
            <a:r>
              <a:rPr lang="en-US" sz="1000" baseline="0" dirty="0" err="1"/>
              <a:t>maga</a:t>
            </a:r>
            <a:r>
              <a:rPr lang="en-US" sz="1000" baseline="0" dirty="0"/>
              <a:t> </a:t>
            </a:r>
            <a:r>
              <a:rPr lang="en-US" sz="1000" baseline="0" dirty="0" err="1"/>
              <a:t>után</a:t>
            </a:r>
            <a:r>
              <a:rPr lang="en-US" sz="1000" baseline="0" dirty="0"/>
              <a:t>.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Fel</a:t>
            </a:r>
            <a:r>
              <a:rPr lang="en-US" sz="1000" baseline="0" dirty="0"/>
              <a:t> </a:t>
            </a:r>
            <a:r>
              <a:rPr lang="en-US" sz="1000" baseline="0" dirty="0" err="1"/>
              <a:t>tudják</a:t>
            </a:r>
            <a:r>
              <a:rPr lang="en-US" sz="1000" baseline="0" dirty="0"/>
              <a:t> </a:t>
            </a:r>
            <a:r>
              <a:rPr lang="en-US" sz="1000" baseline="0" dirty="0" err="1"/>
              <a:t>mérni</a:t>
            </a:r>
            <a:r>
              <a:rPr lang="en-US" sz="1000" baseline="0" dirty="0"/>
              <a:t> a </a:t>
            </a:r>
            <a:r>
              <a:rPr lang="en-US" sz="1000" baseline="0" dirty="0" err="1"/>
              <a:t>kockázatokat</a:t>
            </a:r>
            <a:r>
              <a:rPr lang="en-US" sz="1000" baseline="0" dirty="0"/>
              <a:t> a </a:t>
            </a:r>
            <a:r>
              <a:rPr lang="en-US" sz="1000" baseline="0" dirty="0" err="1"/>
              <a:t>kampányuk</a:t>
            </a:r>
            <a:r>
              <a:rPr lang="en-US" sz="1000" baseline="0" dirty="0"/>
              <a:t> </a:t>
            </a:r>
            <a:r>
              <a:rPr lang="en-US" sz="1000" baseline="0" dirty="0" err="1"/>
              <a:t>megkezdése</a:t>
            </a:r>
            <a:r>
              <a:rPr lang="en-US" sz="1000" baseline="0" dirty="0"/>
              <a:t> </a:t>
            </a:r>
            <a:r>
              <a:rPr lang="en-US" sz="1000" baseline="0" dirty="0" err="1"/>
              <a:t>előtt</a:t>
            </a:r>
            <a:r>
              <a:rPr lang="en-US" sz="1000" baseline="0" dirty="0"/>
              <a:t>?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Hogyan</a:t>
            </a:r>
            <a:r>
              <a:rPr lang="en-US" sz="1000" baseline="0" dirty="0"/>
              <a:t> </a:t>
            </a:r>
            <a:r>
              <a:rPr lang="en-US" sz="1000" baseline="0" dirty="0" err="1"/>
              <a:t>készítik</a:t>
            </a:r>
            <a:r>
              <a:rPr lang="en-US" sz="1000" baseline="0" dirty="0"/>
              <a:t> </a:t>
            </a:r>
            <a:r>
              <a:rPr lang="en-US" sz="1000" baseline="0" dirty="0" err="1"/>
              <a:t>fel</a:t>
            </a:r>
            <a:r>
              <a:rPr lang="en-US" sz="1000" baseline="0" dirty="0"/>
              <a:t> a </a:t>
            </a:r>
            <a:r>
              <a:rPr lang="en-US" sz="1000" baseline="0" dirty="0" err="1"/>
              <a:t>munkatársaikat</a:t>
            </a:r>
            <a:r>
              <a:rPr lang="en-US" sz="1000" baseline="0" dirty="0"/>
              <a:t> és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önkénteseiket</a:t>
            </a:r>
            <a:r>
              <a:rPr lang="en-US" sz="1000" baseline="0" dirty="0"/>
              <a:t>.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Önök</a:t>
            </a:r>
            <a:r>
              <a:rPr lang="en-US" sz="1000" baseline="0" dirty="0"/>
              <a:t> és a </a:t>
            </a:r>
            <a:r>
              <a:rPr lang="en-US" sz="1000" baseline="0" dirty="0" err="1"/>
              <a:t>munkatársaik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interneten</a:t>
            </a:r>
            <a:r>
              <a:rPr lang="en-US" sz="1000" baseline="0" dirty="0"/>
              <a:t> </a:t>
            </a:r>
            <a:r>
              <a:rPr lang="en-US" sz="1000" baseline="0" dirty="0" err="1"/>
              <a:t>keresztül</a:t>
            </a:r>
            <a:r>
              <a:rPr lang="en-US" sz="1000" baseline="0" dirty="0"/>
              <a:t> </a:t>
            </a:r>
            <a:r>
              <a:rPr lang="en-US" sz="1000" baseline="0" dirty="0" err="1"/>
              <a:t>lekövethetők</a:t>
            </a:r>
            <a:r>
              <a:rPr lang="en-US" sz="1000" baseline="0" dirty="0"/>
              <a:t>? </a:t>
            </a:r>
            <a:r>
              <a:rPr lang="en-US" sz="1000" baseline="0" dirty="0" err="1"/>
              <a:t>Milyen</a:t>
            </a:r>
            <a:r>
              <a:rPr lang="en-US" sz="1000" baseline="0" dirty="0"/>
              <a:t> e-mail-</a:t>
            </a:r>
            <a:r>
              <a:rPr lang="en-US" sz="1000" baseline="0" dirty="0" err="1"/>
              <a:t>címeket</a:t>
            </a:r>
            <a:r>
              <a:rPr lang="en-US" sz="1000" baseline="0" dirty="0"/>
              <a:t> </a:t>
            </a:r>
            <a:r>
              <a:rPr lang="en-US" sz="1000" baseline="0" dirty="0" err="1"/>
              <a:t>használnak</a:t>
            </a:r>
            <a:r>
              <a:rPr lang="en-US" sz="1000" baseline="0" dirty="0"/>
              <a:t>? 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Milyen</a:t>
            </a:r>
            <a:r>
              <a:rPr lang="en-US" sz="1000" baseline="0" dirty="0"/>
              <a:t> </a:t>
            </a:r>
            <a:r>
              <a:rPr lang="en-US" sz="1000" baseline="0" dirty="0" err="1"/>
              <a:t>neveket</a:t>
            </a:r>
            <a:r>
              <a:rPr lang="en-US" sz="1000" baseline="0" dirty="0"/>
              <a:t> </a:t>
            </a:r>
            <a:r>
              <a:rPr lang="en-US" sz="1000" baseline="0" dirty="0" err="1"/>
              <a:t>lehet</a:t>
            </a:r>
            <a:r>
              <a:rPr lang="en-US" sz="1000" baseline="0" dirty="0"/>
              <a:t> </a:t>
            </a:r>
            <a:r>
              <a:rPr lang="en-US" sz="1000" baseline="0" dirty="0" err="1"/>
              <a:t>beazonosítani</a:t>
            </a:r>
            <a:r>
              <a:rPr lang="en-US" sz="1000" baseline="0" dirty="0"/>
              <a:t> a </a:t>
            </a:r>
            <a:r>
              <a:rPr lang="en-US" sz="1000" baseline="0" dirty="0" err="1"/>
              <a:t>szervezetük</a:t>
            </a:r>
            <a:r>
              <a:rPr lang="en-US" sz="1000" baseline="0" dirty="0"/>
              <a:t> Facebook- </a:t>
            </a:r>
            <a:r>
              <a:rPr lang="en-US" sz="1000" baseline="0" dirty="0" err="1"/>
              <a:t>vagy</a:t>
            </a:r>
            <a:r>
              <a:rPr lang="en-US" sz="1000" baseline="0" dirty="0"/>
              <a:t> Twitter-</a:t>
            </a:r>
            <a:r>
              <a:rPr lang="en-US" sz="1000" baseline="0" dirty="0" err="1"/>
              <a:t>fiókja</a:t>
            </a:r>
            <a:r>
              <a:rPr lang="en-US" sz="1000" baseline="0" dirty="0"/>
              <a:t> </a:t>
            </a:r>
            <a:r>
              <a:rPr lang="en-US" sz="1000" baseline="0" dirty="0" err="1"/>
              <a:t>mögött</a:t>
            </a:r>
            <a:r>
              <a:rPr lang="en-US" sz="1000" baseline="0" dirty="0"/>
              <a:t>?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000" baseline="0" dirty="0" err="1"/>
              <a:t>Tudják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hogyan</a:t>
            </a:r>
            <a:r>
              <a:rPr lang="en-US" sz="1000" baseline="0" dirty="0"/>
              <a:t> </a:t>
            </a:r>
            <a:r>
              <a:rPr lang="en-US" sz="1000" baseline="0" dirty="0" err="1"/>
              <a:t>jelentsék</a:t>
            </a:r>
            <a:r>
              <a:rPr lang="en-US" sz="1000" baseline="0" dirty="0"/>
              <a:t> a </a:t>
            </a:r>
            <a:r>
              <a:rPr lang="en-US" sz="1000" baseline="0" dirty="0" err="1"/>
              <a:t>gyűlöletbeszédet</a:t>
            </a:r>
            <a:r>
              <a:rPr lang="en-US" sz="1000" baseline="0" dirty="0"/>
              <a:t>?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hu-HU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24027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i="0" u="sng" dirty="0"/>
              <a:t>A </a:t>
            </a:r>
            <a:r>
              <a:rPr lang="en-US" sz="1000" b="1" i="0" u="sng" dirty="0" err="1"/>
              <a:t>kulcs</a:t>
            </a:r>
            <a:r>
              <a:rPr lang="en-US" sz="1000" b="1" i="0" u="sng" dirty="0"/>
              <a:t> a „</a:t>
            </a:r>
            <a:r>
              <a:rPr lang="en-US" sz="1000" b="1" i="0" u="sng" dirty="0" err="1"/>
              <a:t>helyi</a:t>
            </a:r>
            <a:r>
              <a:rPr lang="en-US" sz="1000" b="1" i="0" u="sng" dirty="0"/>
              <a:t>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i="0" dirty="0"/>
              <a:t>A </a:t>
            </a:r>
            <a:r>
              <a:rPr lang="en-US" sz="1000" b="0" i="0" dirty="0" err="1"/>
              <a:t>közösségi</a:t>
            </a:r>
            <a:r>
              <a:rPr lang="en-US" sz="1000" b="0" i="0" dirty="0"/>
              <a:t> </a:t>
            </a:r>
            <a:r>
              <a:rPr lang="en-US" sz="1000" b="0" i="0" dirty="0" err="1"/>
              <a:t>média</a:t>
            </a:r>
            <a:r>
              <a:rPr lang="en-US" sz="1000" b="0" i="0" dirty="0"/>
              <a:t> „</a:t>
            </a:r>
            <a:r>
              <a:rPr lang="en-US" sz="1000" b="0" i="0" dirty="0" err="1"/>
              <a:t>globálissá</a:t>
            </a:r>
            <a:r>
              <a:rPr lang="en-US" sz="1000" b="0" i="0" dirty="0"/>
              <a:t> </a:t>
            </a:r>
            <a:r>
              <a:rPr lang="en-US" sz="1000" b="0" i="0" dirty="0" err="1"/>
              <a:t>válása</a:t>
            </a:r>
            <a:r>
              <a:rPr lang="en-US" sz="1000" b="0" i="0" dirty="0"/>
              <a:t>”, </a:t>
            </a:r>
            <a:r>
              <a:rPr lang="en-US" sz="1000" b="0" i="0" dirty="0" err="1"/>
              <a:t>valamint</a:t>
            </a:r>
            <a:r>
              <a:rPr lang="en-US" sz="1000" b="0" i="0" dirty="0"/>
              <a:t> </a:t>
            </a:r>
            <a:r>
              <a:rPr lang="en-US" sz="1000" b="0" i="0" dirty="0" err="1"/>
              <a:t>az</a:t>
            </a:r>
            <a:r>
              <a:rPr lang="en-US" sz="1000" b="0" i="0" dirty="0"/>
              <a:t> </a:t>
            </a:r>
            <a:r>
              <a:rPr lang="en-US" sz="1000" b="0" i="0" dirty="0" err="1"/>
              <a:t>egész</a:t>
            </a:r>
            <a:r>
              <a:rPr lang="en-US" sz="1000" b="0" i="0" dirty="0"/>
              <a:t> </a:t>
            </a:r>
            <a:r>
              <a:rPr lang="en-US" sz="1000" b="0" i="0" dirty="0" err="1"/>
              <a:t>világot</a:t>
            </a:r>
            <a:r>
              <a:rPr lang="en-US" sz="1000" b="0" i="0" dirty="0"/>
              <a:t> </a:t>
            </a:r>
            <a:r>
              <a:rPr lang="en-US" sz="1000" b="0" i="0" dirty="0" err="1"/>
              <a:t>behálózó</a:t>
            </a:r>
            <a:r>
              <a:rPr lang="en-US" sz="1000" b="0" i="0" dirty="0"/>
              <a:t> internet </a:t>
            </a:r>
            <a:r>
              <a:rPr lang="en-US" sz="1000" b="0" i="0" dirty="0" err="1"/>
              <a:t>olyan</a:t>
            </a:r>
            <a:r>
              <a:rPr lang="en-US" sz="1000" b="0" i="0" dirty="0"/>
              <a:t> </a:t>
            </a:r>
            <a:r>
              <a:rPr lang="en-US" sz="1000" b="0" i="0" dirty="0" err="1"/>
              <a:t>nagy</a:t>
            </a:r>
            <a:r>
              <a:rPr lang="en-US" sz="1000" b="0" i="0" dirty="0"/>
              <a:t> </a:t>
            </a:r>
            <a:r>
              <a:rPr lang="en-US" sz="1000" b="0" i="0" dirty="0" err="1"/>
              <a:t>kampányokat</a:t>
            </a:r>
            <a:r>
              <a:rPr lang="en-US" sz="1000" b="0" i="0" dirty="0"/>
              <a:t> </a:t>
            </a:r>
            <a:r>
              <a:rPr lang="en-US" sz="1000" b="0" i="0" dirty="0" err="1"/>
              <a:t>sugall</a:t>
            </a:r>
            <a:r>
              <a:rPr lang="en-US" sz="1000" b="0" i="0" dirty="0"/>
              <a:t>, </a:t>
            </a:r>
            <a:r>
              <a:rPr lang="en-US" sz="1000" b="0" i="0" dirty="0" err="1"/>
              <a:t>amelyek</a:t>
            </a:r>
            <a:r>
              <a:rPr lang="en-US" sz="1000" b="0" i="0" dirty="0"/>
              <a:t> </a:t>
            </a:r>
            <a:r>
              <a:rPr lang="en-US" sz="1000" b="0" i="0" dirty="0" err="1"/>
              <a:t>nemzeti</a:t>
            </a:r>
            <a:r>
              <a:rPr lang="en-US" sz="1000" b="0" i="0" dirty="0"/>
              <a:t> </a:t>
            </a:r>
            <a:r>
              <a:rPr lang="en-US" sz="1000" b="0" i="0" dirty="0" err="1"/>
              <a:t>vagy</a:t>
            </a:r>
            <a:r>
              <a:rPr lang="en-US" sz="1000" b="0" i="0" dirty="0"/>
              <a:t> </a:t>
            </a:r>
            <a:r>
              <a:rPr lang="en-US" sz="1000" b="0" i="0" dirty="0" err="1"/>
              <a:t>annál</a:t>
            </a:r>
            <a:r>
              <a:rPr lang="en-US" sz="1000" b="0" i="0" dirty="0"/>
              <a:t> is </a:t>
            </a:r>
            <a:r>
              <a:rPr lang="en-US" sz="1000" b="0" i="0" dirty="0" err="1"/>
              <a:t>nagyobb</a:t>
            </a:r>
            <a:r>
              <a:rPr lang="en-US" sz="1000" b="0" i="0" dirty="0"/>
              <a:t> </a:t>
            </a:r>
            <a:r>
              <a:rPr lang="en-US" sz="1000" b="0" i="0" dirty="0" err="1"/>
              <a:t>tömegekhez</a:t>
            </a:r>
            <a:r>
              <a:rPr lang="en-US" sz="1000" b="0" i="0" dirty="0"/>
              <a:t> </a:t>
            </a:r>
            <a:r>
              <a:rPr lang="en-US" sz="1000" b="0" i="0" dirty="0" err="1"/>
              <a:t>szólnak</a:t>
            </a:r>
            <a:r>
              <a:rPr lang="en-US" sz="1000" b="0" i="0" dirty="0"/>
              <a:t>. A </a:t>
            </a:r>
            <a:r>
              <a:rPr lang="en-US" sz="1000" b="0" i="0" dirty="0" err="1"/>
              <a:t>bizonyos</a:t>
            </a:r>
            <a:r>
              <a:rPr lang="en-US" sz="1000" b="0" i="0" dirty="0"/>
              <a:t> </a:t>
            </a:r>
            <a:r>
              <a:rPr lang="en-US" sz="1000" b="0" i="0" dirty="0" err="1"/>
              <a:t>dolgok</a:t>
            </a:r>
            <a:r>
              <a:rPr lang="en-US" sz="1000" b="0" i="0" dirty="0"/>
              <a:t> </a:t>
            </a:r>
            <a:r>
              <a:rPr lang="en-US" sz="1000" b="0" i="0" dirty="0" err="1"/>
              <a:t>elkerülésére</a:t>
            </a:r>
            <a:r>
              <a:rPr lang="en-US" sz="1000" b="0" i="0" dirty="0"/>
              <a:t> </a:t>
            </a:r>
            <a:r>
              <a:rPr lang="en-US" sz="1000" b="0" i="0" dirty="0" err="1"/>
              <a:t>irányuló</a:t>
            </a:r>
            <a:r>
              <a:rPr lang="en-US" sz="1000" b="0" i="0" dirty="0"/>
              <a:t> </a:t>
            </a:r>
            <a:r>
              <a:rPr lang="en-US" sz="1000" b="0" i="0" dirty="0" err="1"/>
              <a:t>munka</a:t>
            </a:r>
            <a:r>
              <a:rPr lang="en-US" sz="1000" b="0" i="0" dirty="0"/>
              <a:t> </a:t>
            </a:r>
            <a:r>
              <a:rPr lang="en-US" sz="1000" b="0" i="0" dirty="0" err="1"/>
              <a:t>azonban</a:t>
            </a:r>
            <a:r>
              <a:rPr lang="en-US" sz="1000" b="0" i="0" dirty="0"/>
              <a:t> </a:t>
            </a:r>
            <a:r>
              <a:rPr lang="en-US" sz="1000" b="0" i="0" dirty="0" err="1"/>
              <a:t>jobbára</a:t>
            </a:r>
            <a:r>
              <a:rPr lang="en-US" sz="1000" b="0" i="0" dirty="0"/>
              <a:t> </a:t>
            </a:r>
            <a:r>
              <a:rPr lang="en-US" sz="1000" b="0" i="0" dirty="0" err="1"/>
              <a:t>helyi</a:t>
            </a:r>
            <a:r>
              <a:rPr lang="en-US" sz="1000" b="0" i="0" dirty="0"/>
              <a:t> </a:t>
            </a:r>
            <a:r>
              <a:rPr lang="en-US" sz="1000" b="0" i="0" dirty="0" err="1"/>
              <a:t>léptékű</a:t>
            </a:r>
            <a:r>
              <a:rPr lang="en-US" sz="1000" b="0" i="0" dirty="0"/>
              <a:t>, és a </a:t>
            </a:r>
            <a:r>
              <a:rPr lang="en-US" sz="1000" b="0" i="0" dirty="0" err="1"/>
              <a:t>résztvevők</a:t>
            </a:r>
            <a:r>
              <a:rPr lang="en-US" sz="1000" b="0" i="0" dirty="0"/>
              <a:t> </a:t>
            </a:r>
            <a:r>
              <a:rPr lang="en-US" sz="1000" b="0" i="0" dirty="0" err="1"/>
              <a:t>olyan</a:t>
            </a:r>
            <a:r>
              <a:rPr lang="en-US" sz="1000" b="0" i="0" dirty="0"/>
              <a:t> online </a:t>
            </a:r>
            <a:r>
              <a:rPr lang="en-US" sz="1000" b="0" i="0" dirty="0" err="1"/>
              <a:t>eszközöket</a:t>
            </a:r>
            <a:r>
              <a:rPr lang="en-US" sz="1000" b="0" i="0" dirty="0"/>
              <a:t> </a:t>
            </a:r>
            <a:r>
              <a:rPr lang="en-US" sz="1000" b="0" i="0" dirty="0" err="1"/>
              <a:t>keresnek</a:t>
            </a:r>
            <a:r>
              <a:rPr lang="en-US" sz="1000" b="0" i="0" dirty="0"/>
              <a:t>, </a:t>
            </a:r>
            <a:r>
              <a:rPr lang="en-US" sz="1000" b="0" i="0" dirty="0" err="1"/>
              <a:t>amelyek</a:t>
            </a:r>
            <a:r>
              <a:rPr lang="en-US" sz="1000" b="0" i="0" dirty="0"/>
              <a:t> </a:t>
            </a:r>
            <a:r>
              <a:rPr lang="en-US" sz="1000" b="0" i="0" dirty="0" err="1"/>
              <a:t>segítségével</a:t>
            </a:r>
            <a:r>
              <a:rPr lang="en-US" sz="1000" b="0" i="0" dirty="0"/>
              <a:t> </a:t>
            </a:r>
            <a:r>
              <a:rPr lang="en-US" sz="1000" b="0" i="0" dirty="0" err="1"/>
              <a:t>nagyobb</a:t>
            </a:r>
            <a:r>
              <a:rPr lang="en-US" sz="1000" b="0" i="0" dirty="0"/>
              <a:t> </a:t>
            </a:r>
            <a:r>
              <a:rPr lang="en-US" sz="1000" b="0" i="0" dirty="0" err="1"/>
              <a:t>hatást</a:t>
            </a:r>
            <a:r>
              <a:rPr lang="en-US" sz="1000" b="0" i="0" dirty="0"/>
              <a:t> </a:t>
            </a:r>
            <a:r>
              <a:rPr lang="en-US" sz="1000" b="0" i="0" dirty="0" err="1"/>
              <a:t>gyakorolhatnak</a:t>
            </a:r>
            <a:r>
              <a:rPr lang="en-US" sz="1000" b="0" i="0" dirty="0"/>
              <a:t> a </a:t>
            </a:r>
            <a:r>
              <a:rPr lang="en-US" sz="1000" b="0" i="0" dirty="0" err="1"/>
              <a:t>mindennapi</a:t>
            </a:r>
            <a:r>
              <a:rPr lang="en-US" sz="1000" b="0" i="0" dirty="0"/>
              <a:t> </a:t>
            </a:r>
            <a:r>
              <a:rPr lang="en-US" sz="1000" b="0" i="0" dirty="0" err="1"/>
              <a:t>munkavégzésükre</a:t>
            </a:r>
            <a:r>
              <a:rPr lang="en-US" sz="1000" b="0" i="0" dirty="0"/>
              <a:t>. </a:t>
            </a:r>
            <a:r>
              <a:rPr lang="en-US" sz="1000" b="0" i="0" dirty="0" err="1"/>
              <a:t>Hogyan</a:t>
            </a:r>
            <a:r>
              <a:rPr lang="en-US" sz="1000" b="0" i="0" dirty="0"/>
              <a:t> </a:t>
            </a:r>
            <a:r>
              <a:rPr lang="en-US" sz="1000" b="0" i="0" dirty="0" err="1"/>
              <a:t>lehet</a:t>
            </a:r>
            <a:r>
              <a:rPr lang="en-US" sz="1000" b="0" i="0" dirty="0"/>
              <a:t> </a:t>
            </a:r>
            <a:r>
              <a:rPr lang="en-US" sz="1000" b="0" i="0" dirty="0" err="1"/>
              <a:t>ezeket</a:t>
            </a:r>
            <a:r>
              <a:rPr lang="en-US" sz="1000" b="0" i="0" dirty="0"/>
              <a:t> </a:t>
            </a:r>
            <a:r>
              <a:rPr lang="en-US" sz="1000" b="0" i="0" dirty="0" err="1"/>
              <a:t>az</a:t>
            </a:r>
            <a:r>
              <a:rPr lang="en-US" sz="1000" b="0" i="0" dirty="0"/>
              <a:t> </a:t>
            </a:r>
            <a:r>
              <a:rPr lang="en-US" sz="1000" b="0" i="0" dirty="0" err="1"/>
              <a:t>egymással</a:t>
            </a:r>
            <a:r>
              <a:rPr lang="en-US" sz="1000" b="0" i="0" dirty="0"/>
              <a:t> </a:t>
            </a:r>
            <a:r>
              <a:rPr lang="en-US" sz="1000" b="0" i="0" dirty="0" err="1"/>
              <a:t>szemben</a:t>
            </a:r>
            <a:r>
              <a:rPr lang="en-US" sz="1000" b="0" i="0" dirty="0"/>
              <a:t> </a:t>
            </a:r>
            <a:r>
              <a:rPr lang="en-US" sz="1000" b="0" i="0" dirty="0" err="1"/>
              <a:t>álló</a:t>
            </a:r>
            <a:r>
              <a:rPr lang="en-US" sz="1000" b="0" i="0" dirty="0"/>
              <a:t> </a:t>
            </a:r>
            <a:r>
              <a:rPr lang="hu-HU" sz="1000" b="0" i="0" dirty="0" smtClean="0"/>
              <a:t>szempontokat</a:t>
            </a:r>
            <a:r>
              <a:rPr lang="en-US" sz="1000" b="0" i="0" dirty="0" smtClean="0"/>
              <a:t> </a:t>
            </a:r>
            <a:r>
              <a:rPr lang="en-US" sz="1000" b="0" i="0" dirty="0" err="1"/>
              <a:t>összeegyeztetni</a:t>
            </a:r>
            <a:r>
              <a:rPr lang="en-US" sz="1000" b="0" i="0" dirty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i="0" dirty="0" err="1"/>
              <a:t>Az</a:t>
            </a:r>
            <a:r>
              <a:rPr lang="en-US" sz="1000" b="0" i="0" dirty="0"/>
              <a:t> </a:t>
            </a:r>
            <a:r>
              <a:rPr lang="en-US" sz="1000" b="0" i="0" dirty="0" err="1"/>
              <a:t>egyik</a:t>
            </a:r>
            <a:r>
              <a:rPr lang="en-US" sz="1000" b="0" i="0" dirty="0"/>
              <a:t> </a:t>
            </a:r>
            <a:r>
              <a:rPr lang="en-US" sz="1000" b="0" i="0" dirty="0" err="1"/>
              <a:t>megközelítésben</a:t>
            </a:r>
            <a:r>
              <a:rPr lang="en-US" sz="1000" b="0" i="0" dirty="0"/>
              <a:t> </a:t>
            </a:r>
            <a:r>
              <a:rPr lang="en-US" sz="1000" b="0" i="0" dirty="0" err="1"/>
              <a:t>az</a:t>
            </a:r>
            <a:r>
              <a:rPr lang="en-US" sz="1000" b="0" i="0" dirty="0"/>
              <a:t> online </a:t>
            </a:r>
            <a:r>
              <a:rPr lang="en-US" sz="1000" b="0" i="0" dirty="0" err="1"/>
              <a:t>kampányokat</a:t>
            </a:r>
            <a:r>
              <a:rPr lang="en-US" sz="1000" b="0" i="0" dirty="0"/>
              <a:t> </a:t>
            </a:r>
            <a:r>
              <a:rPr lang="en-US" sz="1000" b="0" i="0" dirty="0" err="1"/>
              <a:t>egy</a:t>
            </a:r>
            <a:r>
              <a:rPr lang="en-US" sz="1000" b="0" i="0" dirty="0"/>
              <a:t> </a:t>
            </a:r>
            <a:r>
              <a:rPr lang="en-US" sz="1000" b="0" i="0" dirty="0" err="1"/>
              <a:t>olyan</a:t>
            </a:r>
            <a:r>
              <a:rPr lang="en-US" sz="1000" b="0" i="0" dirty="0"/>
              <a:t> </a:t>
            </a:r>
            <a:r>
              <a:rPr lang="en-US" sz="1000" b="0" i="0" dirty="0" err="1"/>
              <a:t>átfogó</a:t>
            </a:r>
            <a:r>
              <a:rPr lang="en-US" sz="1000" b="0" i="0" dirty="0"/>
              <a:t> </a:t>
            </a:r>
            <a:r>
              <a:rPr lang="en-US" sz="1000" b="0" i="0" dirty="0" err="1"/>
              <a:t>esernyőnek</a:t>
            </a:r>
            <a:r>
              <a:rPr lang="en-US" sz="1000" b="0" i="0" dirty="0"/>
              <a:t> </a:t>
            </a:r>
            <a:r>
              <a:rPr lang="en-US" sz="1000" b="0" i="0" dirty="0" err="1"/>
              <a:t>tartják</a:t>
            </a:r>
            <a:r>
              <a:rPr lang="en-US" sz="1000" b="0" i="0" dirty="0"/>
              <a:t>, </a:t>
            </a:r>
            <a:r>
              <a:rPr lang="en-US" sz="1000" b="0" i="0" dirty="0" err="1"/>
              <a:t>amelyek</a:t>
            </a:r>
            <a:r>
              <a:rPr lang="en-US" sz="1000" b="0" i="0" dirty="0"/>
              <a:t> </a:t>
            </a:r>
            <a:r>
              <a:rPr lang="en-US" sz="1000" b="0" i="0" dirty="0" err="1"/>
              <a:t>ösztönzik</a:t>
            </a:r>
            <a:r>
              <a:rPr lang="en-US" sz="1000" b="0" i="0" dirty="0"/>
              <a:t> a </a:t>
            </a:r>
            <a:r>
              <a:rPr lang="en-US" sz="1000" b="0" i="0" dirty="0" err="1"/>
              <a:t>nézetek</a:t>
            </a:r>
            <a:r>
              <a:rPr lang="en-US" sz="1000" b="0" i="0" dirty="0"/>
              <a:t> és a </a:t>
            </a:r>
            <a:r>
              <a:rPr lang="en-US" sz="1000" b="0" i="0" dirty="0" err="1"/>
              <a:t>vélemények</a:t>
            </a:r>
            <a:r>
              <a:rPr lang="en-US" sz="1000" b="0" i="0" dirty="0"/>
              <a:t> </a:t>
            </a:r>
            <a:r>
              <a:rPr lang="en-US" sz="1000" b="0" i="0" dirty="0" err="1"/>
              <a:t>megosztását</a:t>
            </a:r>
            <a:r>
              <a:rPr lang="en-US" sz="1000" b="0" i="0" dirty="0"/>
              <a:t>, és </a:t>
            </a:r>
            <a:r>
              <a:rPr lang="en-US" sz="1000" b="0" i="0" dirty="0" err="1"/>
              <a:t>reagálnak</a:t>
            </a:r>
            <a:r>
              <a:rPr lang="en-US" sz="1000" b="0" i="0" dirty="0"/>
              <a:t> a </a:t>
            </a:r>
            <a:r>
              <a:rPr lang="en-US" sz="1000" b="0" i="0" dirty="0" err="1"/>
              <a:t>helyi</a:t>
            </a:r>
            <a:r>
              <a:rPr lang="en-US" sz="1000" b="0" i="0" dirty="0"/>
              <a:t> </a:t>
            </a:r>
            <a:r>
              <a:rPr lang="en-US" sz="1000" b="0" i="0" dirty="0" err="1"/>
              <a:t>szinten</a:t>
            </a:r>
            <a:r>
              <a:rPr lang="en-US" sz="1000" b="0" i="0" dirty="0"/>
              <a:t> </a:t>
            </a:r>
            <a:r>
              <a:rPr lang="en-US" sz="1000" b="0" i="0" dirty="0" err="1"/>
              <a:t>végzett</a:t>
            </a:r>
            <a:r>
              <a:rPr lang="en-US" sz="1000" b="0" i="0" dirty="0"/>
              <a:t> </a:t>
            </a:r>
            <a:r>
              <a:rPr lang="en-US" sz="1000" b="0" i="0" dirty="0" err="1"/>
              <a:t>jó</a:t>
            </a:r>
            <a:r>
              <a:rPr lang="en-US" sz="1000" b="0" i="0" dirty="0"/>
              <a:t> </a:t>
            </a:r>
            <a:r>
              <a:rPr lang="en-US" sz="1000" b="0" i="0" dirty="0" err="1"/>
              <a:t>munkára</a:t>
            </a:r>
            <a:r>
              <a:rPr lang="en-US" sz="1000" b="0" i="0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i="0" dirty="0" err="1"/>
              <a:t>Egy</a:t>
            </a:r>
            <a:r>
              <a:rPr lang="en-US" sz="1000" b="0" i="0" dirty="0"/>
              <a:t> </a:t>
            </a:r>
            <a:r>
              <a:rPr lang="en-US" sz="1000" b="0" i="0" dirty="0" err="1"/>
              <a:t>másik</a:t>
            </a:r>
            <a:r>
              <a:rPr lang="en-US" sz="1000" b="0" i="0" dirty="0"/>
              <a:t>, </a:t>
            </a:r>
            <a:r>
              <a:rPr lang="en-US" sz="1000" b="0" i="0" dirty="0" err="1"/>
              <a:t>ennek</a:t>
            </a:r>
            <a:r>
              <a:rPr lang="en-US" sz="1000" b="0" i="0" dirty="0"/>
              <a:t> </a:t>
            </a:r>
            <a:r>
              <a:rPr lang="en-US" sz="1000" b="0" i="0" dirty="0" err="1"/>
              <a:t>nem</a:t>
            </a:r>
            <a:r>
              <a:rPr lang="en-US" sz="1000" b="0" i="0" dirty="0"/>
              <a:t> </a:t>
            </a:r>
            <a:r>
              <a:rPr lang="en-US" sz="1000" b="0" i="0" dirty="0" err="1"/>
              <a:t>ellentmondó</a:t>
            </a:r>
            <a:r>
              <a:rPr lang="en-US" sz="1000" b="0" i="0" dirty="0"/>
              <a:t> </a:t>
            </a:r>
            <a:r>
              <a:rPr lang="en-US" sz="1000" b="0" i="0" dirty="0" err="1"/>
              <a:t>megközelítés</a:t>
            </a:r>
            <a:r>
              <a:rPr lang="en-US" sz="1000" b="0" i="0" dirty="0"/>
              <a:t> </a:t>
            </a:r>
            <a:r>
              <a:rPr lang="en-US" sz="1000" b="0" i="0" dirty="0" err="1"/>
              <a:t>az</a:t>
            </a:r>
            <a:r>
              <a:rPr lang="en-US" sz="1000" b="0" i="0" dirty="0"/>
              <a:t> online </a:t>
            </a:r>
            <a:r>
              <a:rPr lang="en-US" sz="1000" b="0" i="0" dirty="0" err="1"/>
              <a:t>platformokat</a:t>
            </a:r>
            <a:r>
              <a:rPr lang="en-US" sz="1000" b="0" i="0" dirty="0"/>
              <a:t> a </a:t>
            </a:r>
            <a:r>
              <a:rPr lang="en-US" sz="1000" b="0" i="0" dirty="0" err="1"/>
              <a:t>tapasztalatok</a:t>
            </a:r>
            <a:r>
              <a:rPr lang="en-US" sz="1000" b="0" i="0" dirty="0"/>
              <a:t> és a </a:t>
            </a:r>
            <a:r>
              <a:rPr lang="en-US" sz="1000" b="0" i="0" dirty="0" err="1"/>
              <a:t>szakértelem</a:t>
            </a:r>
            <a:r>
              <a:rPr lang="en-US" sz="1000" b="0" i="0" dirty="0"/>
              <a:t> </a:t>
            </a:r>
            <a:r>
              <a:rPr lang="en-US" sz="1000" b="0" i="0" dirty="0" err="1"/>
              <a:t>megosztásának</a:t>
            </a:r>
            <a:r>
              <a:rPr lang="en-US" sz="1000" b="0" i="0" dirty="0"/>
              <a:t> </a:t>
            </a:r>
            <a:r>
              <a:rPr lang="en-US" sz="1000" b="0" i="0" dirty="0" err="1" smtClean="0"/>
              <a:t>eszköze</a:t>
            </a:r>
            <a:r>
              <a:rPr lang="hu-HU" sz="1000" b="0" i="0" dirty="0" err="1" smtClean="0"/>
              <a:t>inek</a:t>
            </a:r>
            <a:r>
              <a:rPr lang="en-US" sz="1000" b="0" i="0" dirty="0" smtClean="0"/>
              <a:t> </a:t>
            </a:r>
            <a:r>
              <a:rPr lang="en-US" sz="1000" b="0" i="0" dirty="0" err="1"/>
              <a:t>látja</a:t>
            </a:r>
            <a:r>
              <a:rPr lang="en-US" sz="1000" b="0" i="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i="0" dirty="0"/>
              <a:t>A </a:t>
            </a:r>
            <a:r>
              <a:rPr lang="en-US" sz="1000" b="0" i="0" dirty="0" err="1"/>
              <a:t>hangsúly</a:t>
            </a:r>
            <a:r>
              <a:rPr lang="en-US" sz="1000" b="0" i="0" dirty="0"/>
              <a:t> a </a:t>
            </a:r>
            <a:r>
              <a:rPr lang="en-US" sz="1000" b="0" i="0" dirty="0" err="1"/>
              <a:t>kölcsönös</a:t>
            </a:r>
            <a:r>
              <a:rPr lang="en-US" sz="1000" b="0" i="0" dirty="0"/>
              <a:t> </a:t>
            </a:r>
            <a:r>
              <a:rPr lang="en-US" sz="1000" b="0" i="0" dirty="0" err="1"/>
              <a:t>elismerésen</a:t>
            </a:r>
            <a:r>
              <a:rPr lang="en-US" sz="1000" b="0" i="0" dirty="0"/>
              <a:t>, a </a:t>
            </a:r>
            <a:r>
              <a:rPr lang="en-US" sz="1000" b="0" i="0" dirty="0" err="1"/>
              <a:t>kohézión</a:t>
            </a:r>
            <a:r>
              <a:rPr lang="en-US" sz="1000" b="0" i="0" dirty="0"/>
              <a:t> és a </a:t>
            </a:r>
            <a:r>
              <a:rPr lang="en-US" sz="1000" b="0" i="0" dirty="0" err="1"/>
              <a:t>befogadáson</a:t>
            </a:r>
            <a:r>
              <a:rPr lang="en-US" sz="1000" b="0" i="0" dirty="0"/>
              <a:t> van.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i="0" dirty="0" err="1"/>
              <a:t>Bevezetés</a:t>
            </a:r>
            <a:r>
              <a:rPr lang="en-US" sz="1000" b="1" i="0" dirty="0"/>
              <a:t> a </a:t>
            </a:r>
            <a:r>
              <a:rPr lang="hu-HU" sz="1000" b="1" i="0" dirty="0" err="1" smtClean="0"/>
              <a:t>hár</a:t>
            </a:r>
            <a:r>
              <a:rPr lang="en-US" sz="1000" b="1" i="0" dirty="0" smtClean="0"/>
              <a:t>om </a:t>
            </a:r>
            <a:r>
              <a:rPr lang="en-US" sz="1000" b="1" i="0" dirty="0" err="1"/>
              <a:t>fázisból</a:t>
            </a:r>
            <a:r>
              <a:rPr lang="en-US" sz="1000" b="1" i="0" dirty="0"/>
              <a:t> </a:t>
            </a:r>
            <a:r>
              <a:rPr lang="en-US" sz="1000" b="1" i="0" dirty="0" err="1"/>
              <a:t>álló</a:t>
            </a:r>
            <a:r>
              <a:rPr lang="en-US" sz="1000" b="1" i="0" dirty="0"/>
              <a:t> </a:t>
            </a:r>
            <a:r>
              <a:rPr lang="en-US" sz="1000" b="1" i="0" dirty="0" err="1"/>
              <a:t>kampányokról</a:t>
            </a:r>
            <a:r>
              <a:rPr lang="en-US" sz="1000" b="1" i="0" dirty="0"/>
              <a:t> </a:t>
            </a:r>
            <a:r>
              <a:rPr lang="en-US" sz="1000" b="1" i="0" dirty="0" err="1"/>
              <a:t>szóló</a:t>
            </a:r>
            <a:r>
              <a:rPr lang="en-US" sz="1000" b="1" i="0" dirty="0"/>
              <a:t> </a:t>
            </a:r>
            <a:r>
              <a:rPr lang="en-US" sz="1000" b="1" i="0" dirty="0" err="1"/>
              <a:t>dokumentumba</a:t>
            </a:r>
            <a:r>
              <a:rPr lang="en-US" sz="1000" b="1" i="0" dirty="0"/>
              <a:t> – </a:t>
            </a:r>
            <a:r>
              <a:rPr lang="en-US" sz="1000" b="1" i="0" dirty="0" err="1"/>
              <a:t>Önöknek</a:t>
            </a:r>
            <a:r>
              <a:rPr lang="en-US" sz="1000" b="1" i="0" dirty="0"/>
              <a:t> </a:t>
            </a:r>
            <a:r>
              <a:rPr lang="en-US" sz="1000" b="1" i="0" dirty="0" err="1"/>
              <a:t>melyik</a:t>
            </a:r>
            <a:r>
              <a:rPr lang="en-US" sz="1000" b="1" i="0" dirty="0"/>
              <a:t> a </a:t>
            </a:r>
            <a:r>
              <a:rPr lang="en-US" sz="1000" b="1" i="0" dirty="0" err="1"/>
              <a:t>megfelelő</a:t>
            </a:r>
            <a:r>
              <a:rPr lang="en-US" sz="1000" b="1" i="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baseline="0" dirty="0" err="1"/>
              <a:t>Ez</a:t>
            </a:r>
            <a:r>
              <a:rPr lang="en-US" sz="1000" b="0" i="0" baseline="0" dirty="0"/>
              <a:t> a </a:t>
            </a:r>
            <a:r>
              <a:rPr lang="en-US" sz="1000" b="0" i="0" baseline="0" dirty="0" err="1"/>
              <a:t>dokumentum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három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fázisból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álló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sablont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kínál</a:t>
            </a:r>
            <a:r>
              <a:rPr lang="en-US" sz="1000" b="0" i="0" baseline="0" dirty="0"/>
              <a:t> a </a:t>
            </a:r>
            <a:r>
              <a:rPr lang="en-US" sz="1000" b="0" i="0" baseline="0" dirty="0" err="1"/>
              <a:t>sikeres</a:t>
            </a:r>
            <a:r>
              <a:rPr lang="en-US" sz="1000" b="0" i="0" baseline="0" dirty="0"/>
              <a:t> </a:t>
            </a:r>
            <a:r>
              <a:rPr lang="en-US" sz="1000" b="0" i="0" baseline="0" dirty="0" err="1" smtClean="0"/>
              <a:t>valamivel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/>
              <a:t>szemben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megfogalmazott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vagy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alternatív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narratív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kampányhoz</a:t>
            </a:r>
            <a:r>
              <a:rPr lang="en-US" sz="1000" b="0" i="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baseline="0" dirty="0" err="1"/>
              <a:t>Ezt</a:t>
            </a:r>
            <a:r>
              <a:rPr lang="en-US" sz="1000" b="0" i="0" baseline="0" dirty="0"/>
              <a:t> a </a:t>
            </a:r>
            <a:r>
              <a:rPr lang="en-US" sz="1000" b="0" i="0" baseline="0" dirty="0" err="1"/>
              <a:t>dokumentumot</a:t>
            </a:r>
            <a:r>
              <a:rPr lang="en-US" sz="1000" b="0" i="0" baseline="0" dirty="0"/>
              <a:t> a </a:t>
            </a:r>
            <a:r>
              <a:rPr lang="en-US" sz="1000" b="0" i="0" baseline="0" dirty="0" err="1"/>
              <a:t>Demokráciáért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Európai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Alapítvány</a:t>
            </a:r>
            <a:r>
              <a:rPr lang="en-US" sz="1000" b="0" i="0" baseline="0" dirty="0"/>
              <a:t> (EFD) </a:t>
            </a:r>
            <a:r>
              <a:rPr lang="en-US" sz="1000" b="0" i="0" baseline="0" dirty="0" err="1"/>
              <a:t>készítette</a:t>
            </a:r>
            <a:r>
              <a:rPr lang="en-US" sz="1000" b="0" i="0" baseline="0" dirty="0"/>
              <a:t>, a </a:t>
            </a:r>
            <a:r>
              <a:rPr lang="en-US" sz="1000" b="0" i="0" baseline="0" dirty="0" err="1"/>
              <a:t>kampányokban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szerzett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tapasztalatai</a:t>
            </a:r>
            <a:r>
              <a:rPr lang="en-US" sz="1000" b="0" i="0" baseline="0" dirty="0"/>
              <a:t> </a:t>
            </a:r>
            <a:r>
              <a:rPr lang="en-US" sz="1000" b="0" i="0" baseline="0" dirty="0" err="1" smtClean="0"/>
              <a:t>alapján</a:t>
            </a:r>
            <a:r>
              <a:rPr lang="hu-HU" sz="1000" b="0" i="0" baseline="0" dirty="0" smtClean="0"/>
              <a:t>.</a:t>
            </a:r>
            <a:endParaRPr lang="en-US" sz="1000" b="0" i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baseline="0" dirty="0"/>
              <a:t>A </a:t>
            </a:r>
            <a:r>
              <a:rPr lang="en-US" sz="1000" b="0" i="0" baseline="0" dirty="0" err="1"/>
              <a:t>három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szakasz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összesen</a:t>
            </a:r>
            <a:r>
              <a:rPr lang="en-US" sz="1000" b="0" i="0" baseline="0" dirty="0"/>
              <a:t> 12 </a:t>
            </a:r>
            <a:r>
              <a:rPr lang="en-US" sz="1000" b="0" i="0" baseline="0" dirty="0" err="1" smtClean="0"/>
              <a:t>lépést</a:t>
            </a:r>
            <a:r>
              <a:rPr lang="hu-HU" sz="1000" b="0" i="0" baseline="0" dirty="0" smtClean="0"/>
              <a:t> tartalmaz</a:t>
            </a:r>
            <a:r>
              <a:rPr lang="en-US" sz="1000" b="0" i="0" baseline="0" dirty="0" smtClean="0"/>
              <a:t>. </a:t>
            </a:r>
            <a:r>
              <a:rPr lang="en-US" sz="1000" b="0" i="0" baseline="0" dirty="0" err="1"/>
              <a:t>Ezeknek</a:t>
            </a:r>
            <a:r>
              <a:rPr lang="en-US" sz="1000" b="0" i="0" baseline="0" dirty="0"/>
              <a:t> a </a:t>
            </a:r>
            <a:r>
              <a:rPr lang="en-US" sz="1000" b="0" i="0" baseline="0" dirty="0" err="1"/>
              <a:t>lépéseknek</a:t>
            </a:r>
            <a:r>
              <a:rPr lang="en-US" sz="1000" b="0" i="0" baseline="0" dirty="0"/>
              <a:t> a </a:t>
            </a:r>
            <a:r>
              <a:rPr lang="en-US" sz="1000" b="0" i="0" baseline="0" dirty="0" err="1"/>
              <a:t>követése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ideális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támpontod</a:t>
            </a:r>
            <a:r>
              <a:rPr lang="en-US" sz="1000" b="0" i="0" baseline="0" dirty="0"/>
              <a:t> ad </a:t>
            </a:r>
            <a:r>
              <a:rPr lang="en-US" sz="1000" b="0" i="0" baseline="0" dirty="0" err="1"/>
              <a:t>ahhoz</a:t>
            </a:r>
            <a:r>
              <a:rPr lang="en-US" sz="1000" b="0" i="0" baseline="0" dirty="0"/>
              <a:t>, </a:t>
            </a:r>
            <a:r>
              <a:rPr lang="en-US" sz="1000" b="0" i="0" baseline="0" dirty="0" err="1"/>
              <a:t>hogy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hogyan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hozzák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létre</a:t>
            </a:r>
            <a:r>
              <a:rPr lang="en-US" sz="1000" b="0" i="0" baseline="0" dirty="0"/>
              <a:t> a </a:t>
            </a:r>
            <a:r>
              <a:rPr lang="en-US" sz="1000" b="0" i="0" baseline="0" dirty="0" err="1"/>
              <a:t>saját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kampányukat</a:t>
            </a:r>
            <a:r>
              <a:rPr lang="en-US" sz="1000" b="0" i="0" baseline="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="0" i="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i="0" baseline="0" dirty="0" err="1"/>
              <a:t>Láthatóság</a:t>
            </a:r>
            <a:endParaRPr lang="en-US" sz="1000" b="1" i="0" baseline="0" dirty="0"/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Határozzák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meg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céljukat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ez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legyen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világos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realisztikus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</a:rPr>
              <a:t>mérhető</a:t>
            </a:r>
            <a:r>
              <a:rPr lang="hu-HU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Ismerjék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hallgatóságukat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fektessenek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be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időt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abba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megtalálják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megértsék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</a:rPr>
              <a:t>hallgatóságukat</a:t>
            </a:r>
            <a:r>
              <a:rPr lang="hu-HU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Válasszanak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célt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szűkítsék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le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célközönségüket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annyira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amennyire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csak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</a:rPr>
              <a:t>lehet</a:t>
            </a:r>
            <a:r>
              <a:rPr lang="hu-HU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Kövessék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nyomon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értékeljék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tevékenységüket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használjanak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közösségi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médiához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való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mérőszámokat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</a:rPr>
              <a:t>eszközöket</a:t>
            </a:r>
            <a:r>
              <a:rPr lang="hu-HU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Válasszák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meg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médiát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csak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olyan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médiát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használjanak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amilyet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hallgatóságuk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is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</a:rPr>
              <a:t>használ</a:t>
            </a:r>
            <a:r>
              <a:rPr lang="hu-HU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Szabják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személyre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üzenetüket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olyan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üzeneteket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dolgozzanak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ki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amelyek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hallgatóságuknak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</a:rPr>
              <a:t>fontosak</a:t>
            </a:r>
            <a:r>
              <a:rPr lang="hu-HU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Találjanak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üzenetátadót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olyan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üzenetátadót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találjanak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aki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</a:t>
            </a:r>
            <a:r>
              <a:rPr dirty="0" smtClean="0"/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hallgatóság</a:t>
            </a:r>
            <a:r>
              <a:rPr dirty="0" smtClean="0"/>
              <a:t> </a:t>
            </a:r>
            <a:r>
              <a:rPr dirty="0" err="1" smtClean="0"/>
              <a:t>számára</a:t>
            </a:r>
            <a:r>
              <a:rPr dirty="0" smtClean="0"/>
              <a:t> </a:t>
            </a:r>
            <a:r>
              <a:rPr dirty="0" err="1" smtClean="0"/>
              <a:t>hiteles</a:t>
            </a:r>
            <a:r>
              <a:rPr lang="hu-HU" dirty="0" smtClean="0"/>
              <a:t>.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Maradjanak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biztonságban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készüljenek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fel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szóbeli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bántalmazásra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és a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</a:rPr>
              <a:t>fenyegetésekre</a:t>
            </a:r>
            <a:r>
              <a:rPr lang="hu-HU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en-US" sz="1000" b="1" i="0" kern="1200" dirty="0" err="1">
                <a:solidFill>
                  <a:schemeClr val="tx1"/>
                </a:solidFill>
                <a:effectLst/>
                <a:latin typeface="+mn-lt"/>
              </a:rPr>
              <a:t>Cselekvés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Hallgassanak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visszajelzésekre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megfelelő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embereket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érték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el?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Cselekvésre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felhívás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mit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szeretnének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hallgatóságuk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tegyen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?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Hogyan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tudnak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segíteni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?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en-US" sz="1000" b="1" i="0" kern="1200" dirty="0" err="1">
                <a:solidFill>
                  <a:schemeClr val="tx1"/>
                </a:solidFill>
                <a:effectLst/>
                <a:latin typeface="+mn-lt"/>
              </a:rPr>
              <a:t>Hatás</a:t>
            </a:r>
            <a:r>
              <a:rPr lang="en-US" dirty="0" smtClean="0"/>
              <a:t>	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1-2-1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beavatkozás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vállaljanak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személyesen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szerepet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beszélgessenek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gondolkodtassák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el (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újra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)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őket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vonják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be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</a:rPr>
              <a:t>őket</a:t>
            </a:r>
            <a:r>
              <a:rPr lang="hu-HU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Folytassák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tanulást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fektessenek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be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abba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mélységeiben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kiértékeljék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tevékenységüket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következő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alkalommal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még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>
                <a:solidFill>
                  <a:schemeClr val="tx1"/>
                </a:solidFill>
                <a:effectLst/>
                <a:latin typeface="+mn-lt"/>
              </a:rPr>
              <a:t>jobbak</a:t>
            </a:r>
            <a:r>
              <a:rPr lang="en-US" sz="1000" b="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i="0" kern="1200" dirty="0" err="1" smtClean="0">
                <a:solidFill>
                  <a:schemeClr val="tx1"/>
                </a:solidFill>
                <a:effectLst/>
                <a:latin typeface="+mn-lt"/>
              </a:rPr>
              <a:t>legyenek</a:t>
            </a:r>
            <a:r>
              <a:rPr lang="hu-HU" sz="1000" b="0" i="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8165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none" dirty="0" err="1"/>
              <a:t>Magyarázat</a:t>
            </a:r>
            <a:endParaRPr lang="en-US" sz="1000" b="1" u="none" dirty="0"/>
          </a:p>
          <a:p>
            <a:endParaRPr lang="hu-HU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Válaszolás</a:t>
            </a:r>
            <a:r>
              <a:rPr lang="en-US" sz="1000" dirty="0"/>
              <a:t> – </a:t>
            </a:r>
            <a:r>
              <a:rPr lang="en-US" sz="1000" dirty="0" err="1"/>
              <a:t>megfelelő</a:t>
            </a:r>
            <a:r>
              <a:rPr lang="en-US" sz="1000" dirty="0"/>
              <a:t> </a:t>
            </a:r>
            <a:r>
              <a:rPr lang="en-US" sz="1000" dirty="0" err="1"/>
              <a:t>felkészültséget</a:t>
            </a:r>
            <a:r>
              <a:rPr lang="en-US" sz="1000" dirty="0"/>
              <a:t> </a:t>
            </a:r>
            <a:r>
              <a:rPr lang="en-US" sz="1000" dirty="0" err="1"/>
              <a:t>igényel</a:t>
            </a:r>
            <a:r>
              <a:rPr lang="en-US" sz="1000" dirty="0"/>
              <a:t> + </a:t>
            </a:r>
            <a:r>
              <a:rPr lang="en-US" sz="1000" dirty="0" err="1"/>
              <a:t>annak</a:t>
            </a:r>
            <a:r>
              <a:rPr lang="en-US" sz="1000" dirty="0"/>
              <a:t> </a:t>
            </a:r>
            <a:r>
              <a:rPr lang="en-US" sz="1000" dirty="0" err="1"/>
              <a:t>felmérését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mi a </a:t>
            </a:r>
            <a:r>
              <a:rPr lang="en-US" sz="1000" dirty="0" err="1"/>
              <a:t>kampány</a:t>
            </a:r>
            <a:r>
              <a:rPr lang="en-US" sz="1000" dirty="0"/>
              <a:t> </a:t>
            </a:r>
            <a:r>
              <a:rPr lang="en-US" sz="1000" dirty="0" err="1"/>
              <a:t>célja</a:t>
            </a:r>
            <a:r>
              <a:rPr lang="en-US" sz="1000" dirty="0"/>
              <a:t>: a </a:t>
            </a:r>
            <a:r>
              <a:rPr lang="en-US" sz="1000" dirty="0" err="1"/>
              <a:t>válaszadás</a:t>
            </a:r>
            <a:r>
              <a:rPr lang="en-US" sz="1000" dirty="0"/>
              <a:t> </a:t>
            </a:r>
            <a:r>
              <a:rPr lang="en-US" sz="1000" dirty="0" err="1"/>
              <a:t>segíti</a:t>
            </a:r>
            <a:r>
              <a:rPr lang="en-US" sz="1000" dirty="0"/>
              <a:t> a </a:t>
            </a:r>
            <a:r>
              <a:rPr lang="en-US" sz="1000" dirty="0" err="1"/>
              <a:t>céljaik</a:t>
            </a:r>
            <a:r>
              <a:rPr lang="en-US" sz="1000" dirty="0"/>
              <a:t> </a:t>
            </a:r>
            <a:r>
              <a:rPr lang="en-US" sz="1000" dirty="0" err="1"/>
              <a:t>elérését</a:t>
            </a:r>
            <a:r>
              <a:rPr lang="en-US" sz="1000" dirty="0"/>
              <a:t>?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üzenet</a:t>
            </a:r>
            <a:r>
              <a:rPr lang="en-US" sz="1000" dirty="0"/>
              <a:t> </a:t>
            </a:r>
            <a:r>
              <a:rPr lang="en-US" sz="1000" dirty="0" err="1"/>
              <a:t>küldője</a:t>
            </a:r>
            <a:r>
              <a:rPr lang="en-US" sz="1000" dirty="0"/>
              <a:t> a </a:t>
            </a:r>
            <a:r>
              <a:rPr lang="en-US" sz="1000" dirty="0" err="1"/>
              <a:t>célközönségük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a </a:t>
            </a:r>
            <a:r>
              <a:rPr lang="en-US" sz="1000" dirty="0" err="1"/>
              <a:t>környezetük</a:t>
            </a:r>
            <a:r>
              <a:rPr lang="en-US" sz="1000" dirty="0"/>
              <a:t> </a:t>
            </a:r>
            <a:r>
              <a:rPr lang="en-US" sz="1000" dirty="0" err="1"/>
              <a:t>egyik</a:t>
            </a:r>
            <a:r>
              <a:rPr lang="en-US" sz="1000" dirty="0"/>
              <a:t> </a:t>
            </a:r>
            <a:r>
              <a:rPr lang="en-US" sz="1000" dirty="0" err="1"/>
              <a:t>tagja</a:t>
            </a:r>
            <a:r>
              <a:rPr lang="en-US" sz="1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Bejelentés</a:t>
            </a:r>
            <a:r>
              <a:rPr lang="en-US" sz="1000" dirty="0"/>
              <a:t> – a </a:t>
            </a:r>
            <a:r>
              <a:rPr lang="en-US" sz="1000" dirty="0" smtClean="0"/>
              <a:t>YouTube-n</a:t>
            </a:r>
            <a:r>
              <a:rPr lang="hu-HU" sz="1000" dirty="0" smtClean="0"/>
              <a:t>a</a:t>
            </a:r>
            <a:r>
              <a:rPr lang="en-US" sz="1000" dirty="0" smtClean="0"/>
              <a:t>k </a:t>
            </a:r>
            <a:r>
              <a:rPr lang="en-US" sz="1000" dirty="0"/>
              <a:t>és a </a:t>
            </a:r>
            <a:r>
              <a:rPr lang="en-US" sz="1000" dirty="0" err="1"/>
              <a:t>Twitternek</a:t>
            </a:r>
            <a:r>
              <a:rPr lang="en-US" sz="1000" dirty="0"/>
              <a:t>, </a:t>
            </a:r>
            <a:r>
              <a:rPr lang="en-US" sz="1000" dirty="0" err="1"/>
              <a:t>valamint</a:t>
            </a:r>
            <a:r>
              <a:rPr lang="en-US" sz="1000" dirty="0"/>
              <a:t> a </a:t>
            </a:r>
            <a:r>
              <a:rPr lang="en-US" sz="1000" dirty="0" err="1"/>
              <a:t>Facebooknak</a:t>
            </a:r>
            <a:r>
              <a:rPr lang="en-US" sz="1000" dirty="0"/>
              <a:t> is </a:t>
            </a:r>
            <a:r>
              <a:rPr lang="en-US" sz="1000" dirty="0" err="1"/>
              <a:t>tevőleges</a:t>
            </a:r>
            <a:r>
              <a:rPr lang="en-US" sz="1000" dirty="0"/>
              <a:t> </a:t>
            </a:r>
            <a:r>
              <a:rPr lang="en-US" sz="1000" dirty="0" err="1"/>
              <a:t>eljárása</a:t>
            </a:r>
            <a:r>
              <a:rPr lang="en-US" sz="1000" dirty="0"/>
              <a:t> van a </a:t>
            </a:r>
            <a:r>
              <a:rPr lang="en-US" sz="1000" dirty="0" err="1"/>
              <a:t>gyűlöletbeszéddel</a:t>
            </a:r>
            <a:r>
              <a:rPr lang="en-US" sz="1000" dirty="0"/>
              <a:t> és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erőszakos</a:t>
            </a:r>
            <a:r>
              <a:rPr lang="en-US" sz="1000" dirty="0"/>
              <a:t> </a:t>
            </a:r>
            <a:r>
              <a:rPr lang="en-US" sz="1000" dirty="0" err="1"/>
              <a:t>szélsőséges</a:t>
            </a:r>
            <a:r>
              <a:rPr lang="en-US" sz="1000" dirty="0"/>
              <a:t>/</a:t>
            </a:r>
            <a:r>
              <a:rPr lang="en-US" sz="1000" dirty="0" err="1"/>
              <a:t>terrorista</a:t>
            </a:r>
            <a:r>
              <a:rPr lang="en-US" sz="1000" dirty="0"/>
              <a:t> </a:t>
            </a:r>
            <a:r>
              <a:rPr lang="en-US" sz="1000" dirty="0" err="1"/>
              <a:t>tartalmakkal</a:t>
            </a:r>
            <a:r>
              <a:rPr lang="en-US" sz="1000" dirty="0"/>
              <a:t> </a:t>
            </a:r>
            <a:r>
              <a:rPr lang="en-US" sz="1000" dirty="0" err="1"/>
              <a:t>szemben</a:t>
            </a:r>
            <a:r>
              <a:rPr lang="en-US" sz="1000" dirty="0"/>
              <a:t> (</a:t>
            </a:r>
            <a:r>
              <a:rPr lang="en-US" sz="1000" dirty="0" err="1"/>
              <a:t>közösségi</a:t>
            </a:r>
            <a:r>
              <a:rPr lang="en-US" sz="1000" dirty="0"/>
              <a:t> </a:t>
            </a:r>
            <a:r>
              <a:rPr lang="en-US" sz="1000" dirty="0" err="1"/>
              <a:t>szabványok</a:t>
            </a:r>
            <a:r>
              <a:rPr lang="en-US" sz="1000" dirty="0"/>
              <a:t>), </a:t>
            </a:r>
            <a:r>
              <a:rPr lang="en-US" sz="1000" dirty="0" err="1"/>
              <a:t>lásd</a:t>
            </a:r>
            <a:r>
              <a:rPr lang="en-US" sz="1000" dirty="0"/>
              <a:t> </a:t>
            </a:r>
            <a:r>
              <a:rPr lang="en-US" sz="1000" dirty="0" err="1"/>
              <a:t>alább</a:t>
            </a:r>
            <a:r>
              <a:rPr lang="en-US" sz="1000" dirty="0"/>
              <a:t>. </a:t>
            </a:r>
            <a:r>
              <a:rPr lang="en-US" sz="1000" dirty="0" err="1"/>
              <a:t>Ezenfelül</a:t>
            </a:r>
            <a:r>
              <a:rPr lang="en-US" sz="1000" dirty="0"/>
              <a:t> a </a:t>
            </a:r>
            <a:r>
              <a:rPr lang="en-US" sz="1000" dirty="0" err="1"/>
              <a:t>közzétételekre</a:t>
            </a:r>
            <a:r>
              <a:rPr lang="en-US" sz="1000" dirty="0"/>
              <a:t> a </a:t>
            </a:r>
            <a:r>
              <a:rPr lang="en-US" sz="1000" dirty="0" err="1"/>
              <a:t>nemzeti</a:t>
            </a:r>
            <a:r>
              <a:rPr lang="en-US" sz="1000" dirty="0"/>
              <a:t> </a:t>
            </a:r>
            <a:r>
              <a:rPr lang="en-US" sz="1000" dirty="0" err="1"/>
              <a:t>jogszabályok</a:t>
            </a:r>
            <a:r>
              <a:rPr lang="en-US" sz="1000" dirty="0"/>
              <a:t> </a:t>
            </a:r>
            <a:r>
              <a:rPr lang="en-US" sz="1000" dirty="0" err="1"/>
              <a:t>vonatkoznak</a:t>
            </a:r>
            <a:r>
              <a:rPr lang="en-US" sz="1000" dirty="0"/>
              <a:t>, és </a:t>
            </a:r>
            <a:r>
              <a:rPr lang="en-US" sz="1000" dirty="0" err="1"/>
              <a:t>adott</a:t>
            </a:r>
            <a:r>
              <a:rPr lang="en-US" sz="1000" dirty="0"/>
              <a:t> </a:t>
            </a:r>
            <a:r>
              <a:rPr lang="en-US" sz="1000" dirty="0" err="1"/>
              <a:t>esetben</a:t>
            </a:r>
            <a:r>
              <a:rPr lang="en-US" sz="1000" dirty="0"/>
              <a:t> a </a:t>
            </a:r>
            <a:r>
              <a:rPr lang="en-US" sz="1000" dirty="0" err="1"/>
              <a:t>rendőrség</a:t>
            </a:r>
            <a:r>
              <a:rPr lang="en-US" sz="1000" dirty="0"/>
              <a:t> is </a:t>
            </a:r>
            <a:r>
              <a:rPr lang="en-US" sz="1000" dirty="0" err="1"/>
              <a:t>értesíthető</a:t>
            </a:r>
            <a:r>
              <a:rPr lang="en-US" sz="1000" dirty="0"/>
              <a:t>. </a:t>
            </a:r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Figyelmen</a:t>
            </a:r>
            <a:r>
              <a:rPr lang="en-US" sz="1000" dirty="0"/>
              <a:t> </a:t>
            </a:r>
            <a:r>
              <a:rPr lang="en-US" sz="1000" dirty="0" err="1"/>
              <a:t>kívül</a:t>
            </a:r>
            <a:r>
              <a:rPr lang="en-US" sz="1000" dirty="0"/>
              <a:t> </a:t>
            </a:r>
            <a:r>
              <a:rPr lang="en-US" sz="1000" dirty="0" err="1"/>
              <a:t>hagyás</a:t>
            </a:r>
            <a:r>
              <a:rPr lang="en-US" sz="1000" dirty="0"/>
              <a:t> – </a:t>
            </a:r>
            <a:r>
              <a:rPr lang="en-US" sz="1000" dirty="0" err="1"/>
              <a:t>azzal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semmit</a:t>
            </a:r>
            <a:r>
              <a:rPr lang="en-US" sz="1000" dirty="0"/>
              <a:t> </a:t>
            </a:r>
            <a:r>
              <a:rPr lang="en-US" sz="1000" dirty="0" err="1"/>
              <a:t>nem</a:t>
            </a:r>
            <a:r>
              <a:rPr lang="en-US" sz="1000" dirty="0"/>
              <a:t> </a:t>
            </a:r>
            <a:r>
              <a:rPr lang="en-US" sz="1000" dirty="0" err="1"/>
              <a:t>tesznek</a:t>
            </a:r>
            <a:r>
              <a:rPr lang="en-US" sz="1000" dirty="0"/>
              <a:t>, a </a:t>
            </a:r>
            <a:r>
              <a:rPr lang="en-US" sz="1000" dirty="0" err="1"/>
              <a:t>küldő</a:t>
            </a:r>
            <a:r>
              <a:rPr lang="en-US" sz="1000" dirty="0"/>
              <a:t> </a:t>
            </a:r>
            <a:r>
              <a:rPr lang="en-US" sz="1000" dirty="0" err="1"/>
              <a:t>hozzászólását</a:t>
            </a:r>
            <a:r>
              <a:rPr lang="en-US" sz="1000" dirty="0"/>
              <a:t> </a:t>
            </a:r>
            <a:r>
              <a:rPr lang="en-US" sz="1000" dirty="0" err="1"/>
              <a:t>irrelevánssá</a:t>
            </a:r>
            <a:r>
              <a:rPr lang="en-US" sz="1000" dirty="0"/>
              <a:t> </a:t>
            </a:r>
            <a:r>
              <a:rPr lang="en-US" sz="1000" dirty="0" err="1" smtClean="0"/>
              <a:t>teszik</a:t>
            </a:r>
            <a:r>
              <a:rPr lang="hu-HU" sz="1000" dirty="0" smtClean="0"/>
              <a:t>.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Elrejtés</a:t>
            </a:r>
            <a:r>
              <a:rPr lang="en-US" sz="1000" dirty="0"/>
              <a:t> – </a:t>
            </a:r>
            <a:r>
              <a:rPr lang="en-US" sz="1000" dirty="0" err="1"/>
              <a:t>lehetőségük</a:t>
            </a:r>
            <a:r>
              <a:rPr lang="en-US" sz="1000" dirty="0"/>
              <a:t> van </a:t>
            </a:r>
            <a:r>
              <a:rPr lang="en-US" sz="1000" dirty="0" err="1"/>
              <a:t>arra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a </a:t>
            </a:r>
            <a:r>
              <a:rPr lang="en-US" sz="1000" dirty="0" err="1"/>
              <a:t>közzétételt</a:t>
            </a:r>
            <a:r>
              <a:rPr lang="en-US" sz="1000" dirty="0"/>
              <a:t> </a:t>
            </a:r>
            <a:r>
              <a:rPr lang="en-US" sz="1000" dirty="0" err="1"/>
              <a:t>mások</a:t>
            </a:r>
            <a:r>
              <a:rPr lang="en-US" sz="1000" dirty="0"/>
              <a:t> </a:t>
            </a:r>
            <a:r>
              <a:rPr lang="en-US" sz="1000" dirty="0" err="1"/>
              <a:t>számára</a:t>
            </a:r>
            <a:r>
              <a:rPr lang="en-US" sz="1000" dirty="0"/>
              <a:t> </a:t>
            </a:r>
            <a:r>
              <a:rPr lang="en-US" sz="1000" dirty="0" err="1"/>
              <a:t>láthatatlanná</a:t>
            </a:r>
            <a:r>
              <a:rPr lang="en-US" sz="1000" dirty="0"/>
              <a:t> </a:t>
            </a:r>
            <a:r>
              <a:rPr lang="en-US" sz="1000" dirty="0" err="1"/>
              <a:t>tegyék</a:t>
            </a:r>
            <a:r>
              <a:rPr lang="en-US" sz="1000" dirty="0"/>
              <a:t>, </a:t>
            </a:r>
            <a:r>
              <a:rPr lang="en-US" sz="1000" dirty="0" err="1"/>
              <a:t>saját</a:t>
            </a:r>
            <a:r>
              <a:rPr lang="en-US" sz="1000" dirty="0"/>
              <a:t> </a:t>
            </a:r>
            <a:r>
              <a:rPr lang="en-US" sz="1000" dirty="0" err="1"/>
              <a:t>magukat</a:t>
            </a:r>
            <a:r>
              <a:rPr lang="en-US" sz="1000" dirty="0"/>
              <a:t> és a </a:t>
            </a:r>
            <a:r>
              <a:rPr lang="en-US" sz="1000" dirty="0" err="1"/>
              <a:t>küldő</a:t>
            </a:r>
            <a:r>
              <a:rPr lang="en-US" sz="1000" dirty="0"/>
              <a:t> </a:t>
            </a:r>
            <a:r>
              <a:rPr lang="en-US" sz="1000" dirty="0" err="1"/>
              <a:t>személyt</a:t>
            </a:r>
            <a:r>
              <a:rPr lang="en-US" sz="1000" dirty="0"/>
              <a:t> </a:t>
            </a:r>
            <a:r>
              <a:rPr lang="en-US" sz="1000" dirty="0" err="1"/>
              <a:t>leszámítva</a:t>
            </a:r>
            <a:r>
              <a:rPr lang="en-US" sz="1000" dirty="0"/>
              <a:t>. </a:t>
            </a:r>
            <a:r>
              <a:rPr lang="en-US" sz="1000" dirty="0" err="1"/>
              <a:t>Ekkor</a:t>
            </a:r>
            <a:r>
              <a:rPr lang="en-US" sz="1000" dirty="0"/>
              <a:t> a </a:t>
            </a:r>
            <a:r>
              <a:rPr lang="en-US" sz="1000" dirty="0" err="1"/>
              <a:t>küldő</a:t>
            </a:r>
            <a:r>
              <a:rPr lang="en-US" sz="1000" dirty="0"/>
              <a:t> </a:t>
            </a:r>
            <a:r>
              <a:rPr lang="en-US" sz="1000" dirty="0" err="1"/>
              <a:t>személy</a:t>
            </a:r>
            <a:r>
              <a:rPr lang="en-US" sz="1000" dirty="0"/>
              <a:t> </a:t>
            </a:r>
            <a:r>
              <a:rPr lang="en-US" sz="1000" dirty="0" err="1"/>
              <a:t>továbbra</a:t>
            </a:r>
            <a:r>
              <a:rPr lang="en-US" sz="1000" dirty="0"/>
              <a:t> is </a:t>
            </a:r>
            <a:r>
              <a:rPr lang="en-US" sz="1000" dirty="0" err="1"/>
              <a:t>azt</a:t>
            </a:r>
            <a:r>
              <a:rPr lang="en-US" sz="1000" dirty="0"/>
              <a:t> </a:t>
            </a:r>
            <a:r>
              <a:rPr lang="en-US" sz="1000" dirty="0" err="1"/>
              <a:t>gondolja</a:t>
            </a:r>
            <a:r>
              <a:rPr lang="en-US" sz="1000" dirty="0"/>
              <a:t> </a:t>
            </a:r>
            <a:r>
              <a:rPr lang="en-US" sz="1000" dirty="0" err="1"/>
              <a:t>majd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a </a:t>
            </a:r>
            <a:r>
              <a:rPr lang="en-US" sz="1000" dirty="0" err="1"/>
              <a:t>hozzászólását</a:t>
            </a:r>
            <a:r>
              <a:rPr lang="en-US" sz="1000" dirty="0"/>
              <a:t> </a:t>
            </a:r>
            <a:r>
              <a:rPr lang="en-US" sz="1000" dirty="0" err="1"/>
              <a:t>mások</a:t>
            </a:r>
            <a:r>
              <a:rPr lang="en-US" sz="1000" dirty="0"/>
              <a:t> is </a:t>
            </a:r>
            <a:r>
              <a:rPr lang="en-US" sz="1000" dirty="0" err="1"/>
              <a:t>látják</a:t>
            </a:r>
            <a:r>
              <a:rPr lang="en-US" sz="1000" dirty="0"/>
              <a:t>.</a:t>
            </a:r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Blokkolás</a:t>
            </a:r>
            <a:r>
              <a:rPr lang="en-US" sz="1000" dirty="0"/>
              <a:t>, </a:t>
            </a:r>
            <a:r>
              <a:rPr lang="en-US" sz="1000" dirty="0" err="1"/>
              <a:t>törlés</a:t>
            </a:r>
            <a:r>
              <a:rPr lang="en-US" sz="1000" dirty="0"/>
              <a:t> – </a:t>
            </a:r>
            <a:r>
              <a:rPr lang="en-US" sz="1000" dirty="0" err="1"/>
              <a:t>megakadályozhatják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adott</a:t>
            </a:r>
            <a:r>
              <a:rPr lang="en-US" sz="1000" dirty="0"/>
              <a:t> </a:t>
            </a:r>
            <a:r>
              <a:rPr lang="en-US" sz="1000" dirty="0" err="1"/>
              <a:t>személy</a:t>
            </a:r>
            <a:r>
              <a:rPr lang="en-US" sz="1000" dirty="0"/>
              <a:t> </a:t>
            </a:r>
            <a:r>
              <a:rPr lang="en-US" sz="1000" dirty="0" err="1"/>
              <a:t>további</a:t>
            </a:r>
            <a:r>
              <a:rPr lang="en-US" sz="1000" dirty="0"/>
              <a:t> </a:t>
            </a:r>
            <a:r>
              <a:rPr lang="en-US" sz="1000" dirty="0" err="1"/>
              <a:t>dolgokat</a:t>
            </a:r>
            <a:r>
              <a:rPr lang="en-US" sz="1000" dirty="0"/>
              <a:t> </a:t>
            </a:r>
            <a:r>
              <a:rPr lang="en-US" sz="1000" dirty="0" err="1"/>
              <a:t>tegyen</a:t>
            </a:r>
            <a:r>
              <a:rPr lang="en-US" sz="1000" dirty="0"/>
              <a:t> </a:t>
            </a:r>
            <a:r>
              <a:rPr lang="en-US" sz="1000" dirty="0" err="1"/>
              <a:t>közzé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Önök</a:t>
            </a:r>
            <a:r>
              <a:rPr lang="en-US" sz="1000" dirty="0"/>
              <a:t> </a:t>
            </a:r>
            <a:r>
              <a:rPr lang="en-US" sz="1000" dirty="0" err="1"/>
              <a:t>oldalán</a:t>
            </a:r>
            <a:r>
              <a:rPr lang="en-US" sz="1000" dirty="0"/>
              <a:t>.</a:t>
            </a:r>
            <a:endParaRPr lang="hu-HU" sz="1000" dirty="0"/>
          </a:p>
          <a:p>
            <a:endParaRPr lang="hu-HU" sz="1000" dirty="0"/>
          </a:p>
          <a:p>
            <a:r>
              <a:rPr lang="en-US" sz="1000" dirty="0" err="1"/>
              <a:t>Bejelentés</a:t>
            </a:r>
            <a:r>
              <a:rPr lang="en-US" sz="1000" dirty="0"/>
              <a:t> –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kell</a:t>
            </a:r>
            <a:r>
              <a:rPr lang="en-US" sz="1000" dirty="0"/>
              <a:t> </a:t>
            </a:r>
            <a:r>
              <a:rPr lang="en-US" sz="1000" dirty="0" err="1"/>
              <a:t>megtenni</a:t>
            </a:r>
            <a:r>
              <a:rPr lang="en-US" sz="1000" dirty="0"/>
              <a:t>? </a:t>
            </a:r>
            <a:r>
              <a:rPr lang="en-US" sz="1000" dirty="0" err="1"/>
              <a:t>Tekintsék</a:t>
            </a:r>
            <a:r>
              <a:rPr lang="en-US" sz="1000" dirty="0"/>
              <a:t> meg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egyes</a:t>
            </a:r>
            <a:r>
              <a:rPr lang="en-US" sz="1000" dirty="0"/>
              <a:t> </a:t>
            </a:r>
            <a:r>
              <a:rPr lang="en-US" sz="1000" dirty="0" err="1"/>
              <a:t>platformok</a:t>
            </a:r>
            <a:r>
              <a:rPr lang="en-US" sz="1000" dirty="0"/>
              <a:t> </a:t>
            </a:r>
            <a:r>
              <a:rPr lang="en-US" sz="1000" dirty="0" err="1"/>
              <a:t>ezzel</a:t>
            </a:r>
            <a:r>
              <a:rPr lang="en-US" sz="1000" dirty="0"/>
              <a:t> </a:t>
            </a:r>
            <a:r>
              <a:rPr lang="en-US" sz="1000" dirty="0" err="1"/>
              <a:t>kapcsolatos</a:t>
            </a:r>
            <a:r>
              <a:rPr lang="en-US" sz="1000" dirty="0"/>
              <a:t> </a:t>
            </a:r>
            <a:r>
              <a:rPr lang="en-US" sz="1000" dirty="0" err="1"/>
              <a:t>oldalait</a:t>
            </a:r>
            <a:r>
              <a:rPr lang="en-US" sz="1000" dirty="0"/>
              <a:t>:</a:t>
            </a:r>
          </a:p>
          <a:p>
            <a:r>
              <a:rPr lang="en-US" sz="1000" baseline="0" dirty="0"/>
              <a:t>Twitter &gt;</a:t>
            </a:r>
          </a:p>
          <a:p>
            <a:r>
              <a:rPr lang="en-US" sz="1000" baseline="0" dirty="0"/>
              <a:t>Facebook &gt; </a:t>
            </a:r>
          </a:p>
          <a:p>
            <a:r>
              <a:rPr lang="en-US" sz="1000" baseline="0" dirty="0" err="1"/>
              <a:t>Youtube</a:t>
            </a:r>
            <a:r>
              <a:rPr lang="en-US" sz="1000" baseline="0" dirty="0"/>
              <a:t> &gt; </a:t>
            </a:r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dirty="0"/>
          </a:p>
          <a:p>
            <a:r>
              <a:rPr lang="en-US" sz="1000" dirty="0"/>
              <a:t>A </a:t>
            </a:r>
            <a:r>
              <a:rPr lang="en-US" sz="1000" dirty="0" err="1"/>
              <a:t>platformok</a:t>
            </a:r>
            <a:r>
              <a:rPr lang="en-US" sz="1000" dirty="0"/>
              <a:t> </a:t>
            </a:r>
            <a:r>
              <a:rPr lang="en-US" sz="1000" dirty="0" err="1"/>
              <a:t>mögött</a:t>
            </a:r>
            <a:r>
              <a:rPr lang="en-US" sz="1000" dirty="0"/>
              <a:t> </a:t>
            </a:r>
            <a:r>
              <a:rPr lang="en-US" sz="1000" dirty="0" err="1"/>
              <a:t>dolgozó</a:t>
            </a:r>
            <a:r>
              <a:rPr lang="en-US" sz="1000" dirty="0"/>
              <a:t> motor </a:t>
            </a:r>
            <a:r>
              <a:rPr lang="en-US" sz="1000" dirty="0" err="1"/>
              <a:t>gyakran</a:t>
            </a:r>
            <a:r>
              <a:rPr lang="en-US" sz="1000" dirty="0"/>
              <a:t> </a:t>
            </a:r>
            <a:r>
              <a:rPr lang="en-US" sz="1000" dirty="0" err="1"/>
              <a:t>automatikusan</a:t>
            </a:r>
            <a:r>
              <a:rPr lang="en-US" sz="1000" dirty="0"/>
              <a:t> </a:t>
            </a:r>
            <a:r>
              <a:rPr lang="en-US" sz="1000" dirty="0" err="1"/>
              <a:t>felismeri</a:t>
            </a:r>
            <a:r>
              <a:rPr lang="en-US" sz="1000" dirty="0"/>
              <a:t> a </a:t>
            </a:r>
            <a:r>
              <a:rPr lang="en-US" sz="1000" dirty="0" err="1"/>
              <a:t>gyűlöletbeszédet</a:t>
            </a:r>
            <a:r>
              <a:rPr lang="en-US" sz="1000" dirty="0"/>
              <a:t>/</a:t>
            </a:r>
            <a:r>
              <a:rPr lang="en-US" sz="1000" dirty="0" err="1"/>
              <a:t>terrorista</a:t>
            </a:r>
            <a:r>
              <a:rPr lang="en-US" sz="1000" dirty="0"/>
              <a:t> </a:t>
            </a:r>
            <a:r>
              <a:rPr lang="en-US" sz="1000" dirty="0" err="1"/>
              <a:t>tartalmat</a:t>
            </a:r>
            <a:r>
              <a:rPr lang="en-US" sz="1000" dirty="0"/>
              <a:t>. </a:t>
            </a:r>
          </a:p>
          <a:p>
            <a:r>
              <a:rPr lang="en-US" sz="1000" dirty="0"/>
              <a:t>A </a:t>
            </a:r>
            <a:r>
              <a:rPr lang="en-US" sz="1000" dirty="0" err="1"/>
              <a:t>terrorista</a:t>
            </a:r>
            <a:r>
              <a:rPr lang="en-US" sz="1000" dirty="0"/>
              <a:t> </a:t>
            </a:r>
            <a:r>
              <a:rPr lang="en-US" sz="1000" dirty="0" err="1"/>
              <a:t>tartalmat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gyűlöletbeszédet</a:t>
            </a:r>
            <a:r>
              <a:rPr lang="en-US" sz="1000" dirty="0"/>
              <a:t> a </a:t>
            </a:r>
            <a:r>
              <a:rPr lang="en-US" sz="1000" dirty="0" err="1"/>
              <a:t>felhasználók</a:t>
            </a:r>
            <a:r>
              <a:rPr lang="en-US" sz="1000" dirty="0"/>
              <a:t> is </a:t>
            </a:r>
            <a:r>
              <a:rPr lang="en-US" sz="1000" dirty="0" err="1"/>
              <a:t>megjelölhetik</a:t>
            </a:r>
            <a:r>
              <a:rPr lang="en-US" sz="1000" dirty="0"/>
              <a:t>.</a:t>
            </a:r>
          </a:p>
          <a:p>
            <a:r>
              <a:rPr lang="en-US" sz="1000" dirty="0"/>
              <a:t>Minden </a:t>
            </a:r>
            <a:r>
              <a:rPr lang="en-US" sz="1000" dirty="0" err="1"/>
              <a:t>platformon</a:t>
            </a:r>
            <a:r>
              <a:rPr lang="en-US" sz="1000" dirty="0"/>
              <a:t> </a:t>
            </a:r>
            <a:r>
              <a:rPr lang="en-US" sz="1000" dirty="0" err="1"/>
              <a:t>vannak</a:t>
            </a:r>
            <a:r>
              <a:rPr lang="en-US" sz="1000" dirty="0"/>
              <a:t> </a:t>
            </a:r>
            <a:r>
              <a:rPr lang="en-US" sz="1000" dirty="0" err="1"/>
              <a:t>jelentéstételi</a:t>
            </a:r>
            <a:r>
              <a:rPr lang="en-US" sz="1000" dirty="0"/>
              <a:t> </a:t>
            </a:r>
            <a:r>
              <a:rPr lang="en-US" sz="1000" dirty="0" err="1"/>
              <a:t>eszközök</a:t>
            </a:r>
            <a:r>
              <a:rPr lang="en-US" sz="1000" dirty="0"/>
              <a:t>.</a:t>
            </a:r>
          </a:p>
          <a:p>
            <a:r>
              <a:rPr lang="en-US" sz="1000" dirty="0" err="1"/>
              <a:t>Példa</a:t>
            </a:r>
            <a:r>
              <a:rPr lang="en-US" sz="1000" dirty="0"/>
              <a:t>: a </a:t>
            </a:r>
            <a:r>
              <a:rPr lang="en-US" sz="1000" dirty="0" err="1"/>
              <a:t>Facebookon</a:t>
            </a:r>
            <a:r>
              <a:rPr lang="en-US" sz="1000" dirty="0"/>
              <a:t> a </a:t>
            </a:r>
            <a:r>
              <a:rPr lang="en-US" sz="1000" dirty="0" err="1"/>
              <a:t>terrorista</a:t>
            </a:r>
            <a:r>
              <a:rPr lang="en-US" sz="1000" dirty="0"/>
              <a:t> </a:t>
            </a:r>
            <a:r>
              <a:rPr lang="en-US" sz="1000" dirty="0" err="1"/>
              <a:t>tartalmak</a:t>
            </a:r>
            <a:r>
              <a:rPr lang="en-US" sz="1000" dirty="0"/>
              <a:t> 50%-</a:t>
            </a:r>
            <a:r>
              <a:rPr lang="en-US" sz="1000" dirty="0" err="1"/>
              <a:t>át</a:t>
            </a:r>
            <a:r>
              <a:rPr lang="en-US" sz="1000" dirty="0"/>
              <a:t> </a:t>
            </a:r>
            <a:r>
              <a:rPr lang="en-US" sz="1000" dirty="0" err="1"/>
              <a:t>megjelölik</a:t>
            </a:r>
            <a:r>
              <a:rPr lang="en-US" sz="1000" dirty="0"/>
              <a:t> a </a:t>
            </a:r>
            <a:r>
              <a:rPr lang="en-US" sz="1000" dirty="0" err="1"/>
              <a:t>felhasználók</a:t>
            </a:r>
            <a:r>
              <a:rPr lang="en-US" sz="1000" dirty="0"/>
              <a:t>. </a:t>
            </a:r>
            <a:r>
              <a:rPr lang="en-US" sz="1000" dirty="0" err="1"/>
              <a:t>Ennek</a:t>
            </a:r>
            <a:r>
              <a:rPr lang="en-US" sz="1000" dirty="0"/>
              <a:t> a </a:t>
            </a:r>
            <a:r>
              <a:rPr lang="en-US" sz="1000" dirty="0" err="1"/>
              <a:t>jelentett</a:t>
            </a:r>
            <a:r>
              <a:rPr lang="en-US" sz="1000" dirty="0"/>
              <a:t> </a:t>
            </a:r>
            <a:r>
              <a:rPr lang="en-US" sz="1000" dirty="0" err="1"/>
              <a:t>tartalomnak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50%-</a:t>
            </a:r>
            <a:r>
              <a:rPr lang="en-US" sz="1000" dirty="0" err="1"/>
              <a:t>át</a:t>
            </a:r>
            <a:r>
              <a:rPr lang="en-US" sz="1000" dirty="0"/>
              <a:t> </a:t>
            </a:r>
            <a:r>
              <a:rPr lang="en-US" sz="1000" dirty="0" err="1"/>
              <a:t>hús-vér</a:t>
            </a:r>
            <a:r>
              <a:rPr lang="en-US" sz="1000" dirty="0"/>
              <a:t> </a:t>
            </a:r>
            <a:r>
              <a:rPr lang="en-US" sz="1000" dirty="0" err="1"/>
              <a:t>alkalmazottak</a:t>
            </a:r>
            <a:r>
              <a:rPr lang="en-US" sz="1000" dirty="0"/>
              <a:t> </a:t>
            </a:r>
            <a:r>
              <a:rPr lang="en-US" sz="1000" dirty="0" err="1"/>
              <a:t>ellenőrzik</a:t>
            </a:r>
            <a:r>
              <a:rPr lang="en-US" sz="1000" dirty="0"/>
              <a:t>. A </a:t>
            </a:r>
            <a:r>
              <a:rPr lang="en-US" sz="1000" dirty="0" err="1"/>
              <a:t>többit</a:t>
            </a:r>
            <a:r>
              <a:rPr lang="en-US" sz="1000" dirty="0"/>
              <a:t> </a:t>
            </a:r>
            <a:r>
              <a:rPr lang="en-US" sz="1000" dirty="0" err="1"/>
              <a:t>automatikusan</a:t>
            </a:r>
            <a:r>
              <a:rPr lang="en-US" sz="1000" dirty="0"/>
              <a:t> </a:t>
            </a:r>
            <a:r>
              <a:rPr lang="en-US" sz="1000" dirty="0" err="1"/>
              <a:t>ellenőrzik</a:t>
            </a:r>
            <a:r>
              <a:rPr lang="en-US" sz="1000" dirty="0"/>
              <a:t>.</a:t>
            </a:r>
          </a:p>
          <a:p>
            <a:endParaRPr lang="hu-HU" sz="1000" baseline="0" dirty="0"/>
          </a:p>
          <a:p>
            <a:r>
              <a:rPr lang="en-US" sz="1000" baseline="0" dirty="0"/>
              <a:t>Minden </a:t>
            </a:r>
            <a:r>
              <a:rPr lang="en-US" sz="1000" baseline="0" dirty="0" err="1"/>
              <a:t>platformon</a:t>
            </a:r>
            <a:r>
              <a:rPr lang="en-US" sz="1000" baseline="0" dirty="0"/>
              <a:t> van </a:t>
            </a:r>
            <a:r>
              <a:rPr lang="en-US" sz="1000" baseline="0" dirty="0" err="1"/>
              <a:t>azonban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köztes</a:t>
            </a:r>
            <a:r>
              <a:rPr lang="en-US" sz="1000" baseline="0" dirty="0"/>
              <a:t> </a:t>
            </a:r>
            <a:r>
              <a:rPr lang="en-US" sz="1000" baseline="0" dirty="0" err="1"/>
              <a:t>terület</a:t>
            </a:r>
            <a:r>
              <a:rPr lang="en-US" sz="1000" baseline="0" dirty="0"/>
              <a:t>, </a:t>
            </a:r>
            <a:r>
              <a:rPr lang="en-US" sz="1000" baseline="0" dirty="0" err="1"/>
              <a:t>ahol</a:t>
            </a:r>
            <a:r>
              <a:rPr lang="en-US" sz="1000" baseline="0" dirty="0"/>
              <a:t> </a:t>
            </a:r>
            <a:r>
              <a:rPr lang="en-US" sz="1000" baseline="0" dirty="0" err="1"/>
              <a:t>lehetséges</a:t>
            </a:r>
            <a:r>
              <a:rPr lang="en-US" sz="1000" baseline="0" dirty="0"/>
              <a:t> </a:t>
            </a:r>
            <a:r>
              <a:rPr lang="en-US" sz="1000" baseline="0" dirty="0" err="1"/>
              <a:t>párbeszédet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folytatni</a:t>
            </a:r>
            <a:r>
              <a:rPr lang="hu-HU" sz="1000" baseline="0" dirty="0" smtClean="0"/>
              <a:t>.</a:t>
            </a:r>
            <a:endParaRPr lang="hu-HU" sz="1000" dirty="0"/>
          </a:p>
          <a:p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33933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Sylvana Simons</a:t>
            </a:r>
          </a:p>
          <a:p>
            <a:r>
              <a:rPr dirty="0" smtClean="0"/>
              <a:t>Rechtzaken tegen gyűlöletbeszéd poszterek</a:t>
            </a:r>
          </a:p>
          <a:p>
            <a:r>
              <a:rPr dirty="0" smtClean="0"/>
              <a:t>20; Veroordelingen</a:t>
            </a:r>
          </a:p>
          <a:p>
            <a:r>
              <a:rPr dirty="0" smtClean="0"/>
              <a:t>Bewijst: niet makkelijk, maar het kan zin hebben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62775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sz="1000" b="1" u="sng" dirty="0" err="1"/>
              <a:t>Megbeszélés</a:t>
            </a:r>
            <a:r>
              <a:rPr lang="en-GB" sz="1000" b="1" u="sng" dirty="0"/>
              <a:t> a </a:t>
            </a:r>
            <a:r>
              <a:rPr lang="en-GB" sz="1000" b="1" u="sng" dirty="0" err="1"/>
              <a:t>teljes</a:t>
            </a:r>
            <a:r>
              <a:rPr lang="en-GB" sz="1000" b="1" u="sng" dirty="0"/>
              <a:t> </a:t>
            </a:r>
            <a:r>
              <a:rPr lang="en-GB" sz="1000" b="1" u="sng" dirty="0" err="1"/>
              <a:t>hallgatóság</a:t>
            </a:r>
            <a:r>
              <a:rPr lang="en-GB" sz="1000" b="1" u="sng" dirty="0"/>
              <a:t> </a:t>
            </a:r>
            <a:r>
              <a:rPr lang="en-GB" sz="1000" b="1" u="sng" dirty="0" err="1"/>
              <a:t>előtt</a:t>
            </a:r>
            <a:endParaRPr lang="en-GB" sz="1000" b="1" u="sng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A </a:t>
            </a:r>
            <a:r>
              <a:rPr lang="en-GB" sz="1000" dirty="0" err="1"/>
              <a:t>radikalizálódásnak</a:t>
            </a:r>
            <a:r>
              <a:rPr lang="en-GB" sz="1000" dirty="0"/>
              <a:t> </a:t>
            </a:r>
            <a:r>
              <a:rPr lang="en-GB" sz="1000" dirty="0" err="1"/>
              <a:t>különböző</a:t>
            </a:r>
            <a:r>
              <a:rPr lang="en-GB" sz="1000" dirty="0"/>
              <a:t> </a:t>
            </a:r>
            <a:r>
              <a:rPr lang="en-GB" sz="1000" u="sng" dirty="0" err="1"/>
              <a:t>szakaszai</a:t>
            </a:r>
            <a:r>
              <a:rPr lang="en-GB" sz="1000" dirty="0"/>
              <a:t> </a:t>
            </a:r>
            <a:r>
              <a:rPr lang="en-GB" sz="1000" dirty="0" err="1"/>
              <a:t>vannak</a:t>
            </a:r>
            <a:r>
              <a:rPr lang="en-GB" sz="1000" dirty="0"/>
              <a:t>.</a:t>
            </a:r>
            <a:r>
              <a:rPr dirty="0" smtClean="0"/>
              <a:t> </a:t>
            </a:r>
            <a:r>
              <a:rPr lang="en-GB" sz="1000" dirty="0"/>
              <a:t>A </a:t>
            </a:r>
            <a:r>
              <a:rPr lang="en-GB" sz="1000" dirty="0" err="1"/>
              <a:t>szervezetük</a:t>
            </a:r>
            <a:r>
              <a:rPr lang="en-GB" sz="1000" dirty="0"/>
              <a:t> </a:t>
            </a:r>
            <a:r>
              <a:rPr lang="en-GB" sz="1000" dirty="0" err="1"/>
              <a:t>melyik</a:t>
            </a:r>
            <a:r>
              <a:rPr lang="en-GB" sz="1000" dirty="0"/>
              <a:t> </a:t>
            </a:r>
            <a:r>
              <a:rPr lang="en-GB" sz="1000" dirty="0" err="1"/>
              <a:t>szakaszban</a:t>
            </a:r>
            <a:r>
              <a:rPr lang="en-GB" sz="1000" dirty="0"/>
              <a:t> </a:t>
            </a:r>
            <a:r>
              <a:rPr lang="en-GB" sz="1000" dirty="0" err="1"/>
              <a:t>avatkozik</a:t>
            </a:r>
            <a:r>
              <a:rPr lang="en-GB" sz="1000" dirty="0"/>
              <a:t> be </a:t>
            </a:r>
            <a:r>
              <a:rPr lang="en-GB" sz="1000" dirty="0" err="1"/>
              <a:t>vagy</a:t>
            </a:r>
            <a:r>
              <a:rPr lang="en-GB" sz="1000" dirty="0"/>
              <a:t> </a:t>
            </a:r>
            <a:r>
              <a:rPr lang="en-GB" sz="1000" dirty="0" err="1"/>
              <a:t>akar</a:t>
            </a:r>
            <a:r>
              <a:rPr lang="en-GB" sz="1000" dirty="0"/>
              <a:t> </a:t>
            </a:r>
            <a:r>
              <a:rPr lang="en-GB" sz="1000" dirty="0" err="1"/>
              <a:t>beavatkozni</a:t>
            </a:r>
            <a:r>
              <a:rPr lang="en-GB" sz="1000" dirty="0"/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A </a:t>
            </a:r>
            <a:r>
              <a:rPr lang="en-GB" sz="1000" dirty="0" err="1"/>
              <a:t>radikalizálódás</a:t>
            </a:r>
            <a:r>
              <a:rPr lang="en-GB" sz="1000" dirty="0"/>
              <a:t> </a:t>
            </a:r>
            <a:r>
              <a:rPr lang="en-GB" sz="1000" dirty="0" err="1"/>
              <a:t>ellensúlyozása</a:t>
            </a:r>
            <a:r>
              <a:rPr lang="en-GB" sz="1000" dirty="0"/>
              <a:t> </a:t>
            </a:r>
            <a:r>
              <a:rPr lang="en-GB" sz="1000" dirty="0" err="1"/>
              <a:t>céljából</a:t>
            </a:r>
            <a:r>
              <a:rPr lang="en-GB" sz="1000" dirty="0"/>
              <a:t> </a:t>
            </a:r>
            <a:r>
              <a:rPr lang="en-GB" sz="1000" dirty="0" err="1"/>
              <a:t>különféle</a:t>
            </a:r>
            <a:r>
              <a:rPr lang="en-GB" sz="1000" dirty="0"/>
              <a:t> </a:t>
            </a:r>
            <a:r>
              <a:rPr lang="en-GB" sz="1000" dirty="0" err="1"/>
              <a:t>csoportokat</a:t>
            </a:r>
            <a:r>
              <a:rPr lang="en-GB" sz="1000" dirty="0"/>
              <a:t> </a:t>
            </a:r>
            <a:r>
              <a:rPr lang="en-GB" sz="1000" dirty="0" err="1"/>
              <a:t>célozhatnak</a:t>
            </a:r>
            <a:r>
              <a:rPr lang="en-GB" sz="1000" dirty="0"/>
              <a:t> meg. </a:t>
            </a:r>
            <a:r>
              <a:rPr lang="en-GB" sz="1000" dirty="0" err="1"/>
              <a:t>Melyek</a:t>
            </a:r>
            <a:r>
              <a:rPr lang="en-GB" sz="1000" dirty="0"/>
              <a:t> </a:t>
            </a:r>
            <a:r>
              <a:rPr lang="en-GB" sz="1000" dirty="0" err="1"/>
              <a:t>az</a:t>
            </a:r>
            <a:r>
              <a:rPr lang="en-GB" sz="1000" dirty="0"/>
              <a:t> </a:t>
            </a:r>
            <a:r>
              <a:rPr lang="en-GB" sz="1000" dirty="0" err="1"/>
              <a:t>Önök</a:t>
            </a:r>
            <a:r>
              <a:rPr lang="en-GB" sz="1000" dirty="0"/>
              <a:t> </a:t>
            </a:r>
            <a:r>
              <a:rPr lang="en-GB" sz="1000" dirty="0" err="1"/>
              <a:t>célcsoportjai</a:t>
            </a:r>
            <a:r>
              <a:rPr lang="en-GB" sz="1000" dirty="0"/>
              <a:t>?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err="1"/>
              <a:t>Maga</a:t>
            </a:r>
            <a:r>
              <a:rPr lang="en-GB" sz="1000" dirty="0"/>
              <a:t> </a:t>
            </a:r>
            <a:r>
              <a:rPr lang="en-GB" sz="1000" dirty="0" err="1"/>
              <a:t>az</a:t>
            </a:r>
            <a:r>
              <a:rPr lang="en-GB" sz="1000" dirty="0"/>
              <a:t> </a:t>
            </a:r>
            <a:r>
              <a:rPr lang="en-GB" sz="1000" dirty="0" err="1"/>
              <a:t>elsődleges</a:t>
            </a:r>
            <a:r>
              <a:rPr lang="en-GB" sz="1000" dirty="0"/>
              <a:t> </a:t>
            </a:r>
            <a:r>
              <a:rPr lang="en-GB" sz="1000" dirty="0" err="1"/>
              <a:t>csoport</a:t>
            </a:r>
            <a:r>
              <a:rPr lang="en-GB" sz="1000" dirty="0"/>
              <a:t>, </a:t>
            </a:r>
            <a:r>
              <a:rPr lang="en-GB" sz="1000" dirty="0" err="1"/>
              <a:t>például</a:t>
            </a:r>
            <a:r>
              <a:rPr lang="en-GB" sz="1000" dirty="0"/>
              <a:t> </a:t>
            </a:r>
            <a:r>
              <a:rPr lang="en-GB" sz="1000" dirty="0" err="1"/>
              <a:t>maguk</a:t>
            </a:r>
            <a:r>
              <a:rPr lang="en-GB" sz="1000" dirty="0"/>
              <a:t> a </a:t>
            </a:r>
            <a:r>
              <a:rPr lang="en-GB" sz="1000" dirty="0" err="1"/>
              <a:t>fiatalok</a:t>
            </a:r>
            <a:r>
              <a:rPr lang="en-GB" sz="1000" dirty="0"/>
              <a:t>,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err="1"/>
              <a:t>szülők</a:t>
            </a:r>
            <a:r>
              <a:rPr lang="en-GB" sz="1000" dirty="0"/>
              <a:t>, </a:t>
            </a:r>
            <a:r>
              <a:rPr lang="en-GB" sz="1000" dirty="0" err="1"/>
              <a:t>tanárok</a:t>
            </a:r>
            <a:r>
              <a:rPr lang="en-GB" sz="1000" dirty="0"/>
              <a:t>, </a:t>
            </a:r>
            <a:r>
              <a:rPr lang="en-GB" sz="1000" dirty="0" err="1"/>
              <a:t>szociális</a:t>
            </a:r>
            <a:r>
              <a:rPr lang="en-GB" sz="1000" dirty="0"/>
              <a:t> </a:t>
            </a:r>
            <a:r>
              <a:rPr lang="en-GB" sz="1000" dirty="0" err="1"/>
              <a:t>munkások</a:t>
            </a:r>
            <a:r>
              <a:rPr lang="en-GB" sz="1000" dirty="0"/>
              <a:t> </a:t>
            </a:r>
            <a:r>
              <a:rPr lang="en-GB" sz="1000" dirty="0" err="1"/>
              <a:t>stb</a:t>
            </a:r>
            <a:r>
              <a:rPr lang="en-GB" sz="1000" dirty="0"/>
              <a:t>.,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err="1"/>
              <a:t>szélesebb</a:t>
            </a:r>
            <a:r>
              <a:rPr lang="en-GB" sz="1000" dirty="0"/>
              <a:t> </a:t>
            </a:r>
            <a:r>
              <a:rPr lang="en-GB" sz="1000" dirty="0" err="1"/>
              <a:t>közvetlen</a:t>
            </a:r>
            <a:r>
              <a:rPr lang="en-GB" sz="1000" dirty="0"/>
              <a:t> </a:t>
            </a:r>
            <a:r>
              <a:rPr lang="en-GB" sz="1000" dirty="0" err="1"/>
              <a:t>környezet</a:t>
            </a:r>
            <a:r>
              <a:rPr lang="en-GB" sz="1000" dirty="0"/>
              <a:t>: </a:t>
            </a:r>
            <a:r>
              <a:rPr lang="en-GB" sz="1000" dirty="0" err="1"/>
              <a:t>szomszédság</a:t>
            </a:r>
            <a:r>
              <a:rPr lang="en-GB" sz="1000" dirty="0"/>
              <a:t>, </a:t>
            </a:r>
            <a:r>
              <a:rPr lang="en-GB" sz="1000" dirty="0" err="1"/>
              <a:t>közösség</a:t>
            </a:r>
            <a:r>
              <a:rPr lang="en-GB" sz="1000" dirty="0"/>
              <a:t>,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err="1"/>
              <a:t>általános</a:t>
            </a:r>
            <a:r>
              <a:rPr lang="en-GB" sz="1000" dirty="0"/>
              <a:t> </a:t>
            </a:r>
            <a:r>
              <a:rPr lang="en-GB" sz="1000" dirty="0" err="1"/>
              <a:t>nagyközönség</a:t>
            </a:r>
            <a:r>
              <a:rPr lang="en-GB" sz="1000" dirty="0"/>
              <a:t>,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err="1"/>
              <a:t>politikusok</a:t>
            </a:r>
            <a:r>
              <a:rPr lang="en-GB" sz="1000" dirty="0"/>
              <a:t>, </a:t>
            </a:r>
            <a:r>
              <a:rPr lang="en-GB" sz="1000" dirty="0" err="1"/>
              <a:t>hatóságok</a:t>
            </a:r>
            <a:r>
              <a:rPr lang="en-GB" sz="1000" dirty="0"/>
              <a:t>, </a:t>
            </a:r>
            <a:r>
              <a:rPr lang="en-GB" sz="1000" dirty="0" err="1"/>
              <a:t>politikai</a:t>
            </a:r>
            <a:r>
              <a:rPr lang="en-GB" sz="1000" dirty="0"/>
              <a:t> </a:t>
            </a:r>
            <a:r>
              <a:rPr lang="en-GB" sz="1000" dirty="0" err="1"/>
              <a:t>döntéshozók</a:t>
            </a:r>
            <a:r>
              <a:rPr lang="en-GB" sz="1000" dirty="0"/>
              <a:t>,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 err="1"/>
              <a:t>média</a:t>
            </a:r>
            <a:r>
              <a:rPr lang="en-GB" sz="1000" dirty="0"/>
              <a:t>, </a:t>
            </a:r>
            <a:r>
              <a:rPr lang="en-GB" sz="1000" dirty="0" err="1"/>
              <a:t>újságírók</a:t>
            </a:r>
            <a:r>
              <a:rPr lang="en-GB" sz="1000" dirty="0"/>
              <a:t>, </a:t>
            </a:r>
            <a:r>
              <a:rPr lang="en-GB" sz="1000" dirty="0" err="1"/>
              <a:t>véleményformálók</a:t>
            </a:r>
            <a:r>
              <a:rPr lang="en-GB" sz="1000" dirty="0"/>
              <a:t>,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…?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/>
              <a:t>A </a:t>
            </a:r>
            <a:r>
              <a:rPr lang="en-GB" sz="1000" dirty="0" err="1"/>
              <a:t>célcsoportjaikkal</a:t>
            </a:r>
            <a:r>
              <a:rPr lang="en-GB" sz="1000" dirty="0"/>
              <a:t> </a:t>
            </a:r>
            <a:r>
              <a:rPr lang="en-GB" sz="1000" dirty="0" err="1"/>
              <a:t>többféle</a:t>
            </a:r>
            <a:r>
              <a:rPr lang="en-GB" sz="1000" dirty="0"/>
              <a:t> </a:t>
            </a:r>
            <a:r>
              <a:rPr lang="en-GB" sz="1000" dirty="0" err="1"/>
              <a:t>módon</a:t>
            </a:r>
            <a:r>
              <a:rPr lang="en-GB" sz="1000" dirty="0"/>
              <a:t> is </a:t>
            </a:r>
            <a:r>
              <a:rPr lang="en-GB" sz="1000" dirty="0" err="1"/>
              <a:t>interakcióba</a:t>
            </a:r>
            <a:r>
              <a:rPr lang="en-GB" sz="1000" dirty="0"/>
              <a:t> </a:t>
            </a:r>
            <a:r>
              <a:rPr lang="en-GB" sz="1000" dirty="0" err="1"/>
              <a:t>léphetnek</a:t>
            </a:r>
            <a:r>
              <a:rPr lang="en-GB" sz="1000" dirty="0"/>
              <a:t>. </a:t>
            </a:r>
            <a:r>
              <a:rPr lang="en-GB" sz="1000" dirty="0" err="1"/>
              <a:t>Önök</a:t>
            </a:r>
            <a:r>
              <a:rPr lang="en-GB" sz="1000" dirty="0"/>
              <a:t> mint </a:t>
            </a:r>
            <a:r>
              <a:rPr lang="en-GB" sz="1000" dirty="0" err="1"/>
              <a:t>választanak</a:t>
            </a:r>
            <a:r>
              <a:rPr lang="en-GB" sz="1000" dirty="0"/>
              <a:t>: </a:t>
            </a:r>
            <a:r>
              <a:rPr lang="en-GB" sz="1000" dirty="0" err="1"/>
              <a:t>megelőzés</a:t>
            </a:r>
            <a:r>
              <a:rPr lang="en-GB" sz="1000" dirty="0"/>
              <a:t>, </a:t>
            </a:r>
            <a:r>
              <a:rPr lang="en-GB" sz="1000" dirty="0" err="1"/>
              <a:t>alternatív</a:t>
            </a:r>
            <a:r>
              <a:rPr lang="en-GB" sz="1000" dirty="0"/>
              <a:t> </a:t>
            </a:r>
            <a:r>
              <a:rPr lang="en-GB" sz="1000" dirty="0" err="1"/>
              <a:t>lehetőség</a:t>
            </a:r>
            <a:r>
              <a:rPr lang="en-GB" sz="1000" dirty="0"/>
              <a:t> </a:t>
            </a:r>
            <a:r>
              <a:rPr lang="en-GB" sz="1000" dirty="0" err="1"/>
              <a:t>megfogalmazása</a:t>
            </a:r>
            <a:r>
              <a:rPr lang="en-GB" sz="1000" dirty="0"/>
              <a:t>, </a:t>
            </a:r>
            <a:r>
              <a:rPr lang="en-GB" sz="1000" dirty="0" err="1"/>
              <a:t>narratíva</a:t>
            </a:r>
            <a:r>
              <a:rPr lang="en-GB" sz="1000" dirty="0"/>
              <a:t> </a:t>
            </a:r>
            <a:r>
              <a:rPr lang="en-GB" sz="1000" dirty="0" err="1"/>
              <a:t>vagy</a:t>
            </a:r>
            <a:r>
              <a:rPr lang="en-GB" sz="1000" dirty="0"/>
              <a:t> </a:t>
            </a:r>
            <a:r>
              <a:rPr lang="en-GB" sz="1000" dirty="0" err="1"/>
              <a:t>ellenvélemény</a:t>
            </a:r>
            <a:r>
              <a:rPr lang="en-GB" sz="1000" dirty="0"/>
              <a:t> </a:t>
            </a:r>
            <a:r>
              <a:rPr lang="en-GB" sz="1000" dirty="0" err="1"/>
              <a:t>megfogalmazása</a:t>
            </a:r>
            <a:r>
              <a:rPr lang="en-GB" sz="1000" dirty="0"/>
              <a:t>?</a:t>
            </a:r>
          </a:p>
          <a:p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2729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A gyakorlat célja munkaanyag készítése a következő gyakorlatokhoz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23419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sz="1000" b="1" dirty="0" err="1"/>
              <a:t>Valamivel</a:t>
            </a:r>
            <a:r>
              <a:rPr lang="en-US" sz="1000" b="1" dirty="0"/>
              <a:t> </a:t>
            </a:r>
            <a:r>
              <a:rPr lang="en-US" sz="1000" b="1" dirty="0" err="1"/>
              <a:t>szemben</a:t>
            </a:r>
            <a:r>
              <a:rPr lang="en-US" sz="1000" b="1" dirty="0"/>
              <a:t> </a:t>
            </a:r>
            <a:r>
              <a:rPr lang="en-US" sz="1000" b="1" dirty="0" err="1"/>
              <a:t>megfogalmazott</a:t>
            </a:r>
            <a:r>
              <a:rPr lang="en-US" sz="1000" b="1" dirty="0"/>
              <a:t> </a:t>
            </a:r>
            <a:r>
              <a:rPr lang="en-US" sz="1000" b="1" dirty="0" err="1"/>
              <a:t>vagy</a:t>
            </a:r>
            <a:r>
              <a:rPr lang="en-US" sz="1000" b="1" dirty="0"/>
              <a:t> </a:t>
            </a:r>
            <a:r>
              <a:rPr lang="en-US" sz="1000" b="1" dirty="0" err="1"/>
              <a:t>alternatív</a:t>
            </a:r>
            <a:r>
              <a:rPr lang="en-US" sz="1000" b="1" dirty="0"/>
              <a:t> </a:t>
            </a:r>
            <a:r>
              <a:rPr lang="en-US" sz="1000" b="1" dirty="0" err="1"/>
              <a:t>narratívájú</a:t>
            </a:r>
            <a:r>
              <a:rPr lang="en-US" sz="1000" b="1" dirty="0"/>
              <a:t> </a:t>
            </a:r>
            <a:r>
              <a:rPr lang="en-US" sz="1000" b="1" dirty="0" err="1"/>
              <a:t>kampánycélok</a:t>
            </a:r>
            <a:r>
              <a:rPr lang="en-US" sz="1000" b="1" dirty="0"/>
              <a:t>: </a:t>
            </a:r>
            <a:r>
              <a:rPr lang="en-US" sz="1000" b="1" dirty="0" err="1"/>
              <a:t>példák</a:t>
            </a:r>
            <a:endParaRPr lang="en-US" sz="1000" b="1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A </a:t>
            </a:r>
            <a:r>
              <a:rPr lang="en-US" sz="1000" dirty="0" err="1"/>
              <a:t>szervezetük</a:t>
            </a:r>
            <a:r>
              <a:rPr lang="en-US" sz="1000" dirty="0"/>
              <a:t> és a </a:t>
            </a:r>
            <a:r>
              <a:rPr lang="en-US" sz="1000" dirty="0" err="1"/>
              <a:t>tevékenységeik</a:t>
            </a:r>
            <a:r>
              <a:rPr lang="en-US" sz="1000" dirty="0"/>
              <a:t> </a:t>
            </a:r>
            <a:r>
              <a:rPr lang="en-US" sz="1000" dirty="0" err="1" smtClean="0"/>
              <a:t>bemutatása</a:t>
            </a:r>
            <a:r>
              <a:rPr lang="hu-HU" sz="1000" dirty="0" smtClean="0"/>
              <a:t>.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A </a:t>
            </a:r>
            <a:r>
              <a:rPr lang="en-US" sz="1000" dirty="0" err="1"/>
              <a:t>figyelem</a:t>
            </a:r>
            <a:r>
              <a:rPr lang="en-US" sz="1000" dirty="0"/>
              <a:t> </a:t>
            </a:r>
            <a:r>
              <a:rPr lang="en-US" sz="1000" dirty="0" err="1"/>
              <a:t>felkeltése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Önök</a:t>
            </a:r>
            <a:r>
              <a:rPr lang="en-US" sz="1000" dirty="0"/>
              <a:t> </a:t>
            </a:r>
            <a:r>
              <a:rPr lang="en-US" sz="1000" dirty="0" err="1"/>
              <a:t>által</a:t>
            </a:r>
            <a:r>
              <a:rPr lang="en-US" sz="1000" dirty="0"/>
              <a:t> </a:t>
            </a:r>
            <a:r>
              <a:rPr lang="en-US" sz="1000" dirty="0" err="1"/>
              <a:t>képviselt</a:t>
            </a:r>
            <a:r>
              <a:rPr lang="en-US" sz="1000" dirty="0"/>
              <a:t> </a:t>
            </a:r>
            <a:r>
              <a:rPr lang="en-US" sz="1000" dirty="0" err="1"/>
              <a:t>humanitárius</a:t>
            </a:r>
            <a:r>
              <a:rPr lang="en-US" sz="1000" dirty="0"/>
              <a:t> </a:t>
            </a:r>
            <a:r>
              <a:rPr lang="en-US" sz="1000" dirty="0" err="1"/>
              <a:t>ügy</a:t>
            </a:r>
            <a:r>
              <a:rPr lang="en-US" sz="1000" dirty="0"/>
              <a:t> </a:t>
            </a:r>
            <a:r>
              <a:rPr lang="en-US" sz="1000" dirty="0" err="1" smtClean="0"/>
              <a:t>iránt</a:t>
            </a:r>
            <a:r>
              <a:rPr lang="hu-HU" sz="1000" dirty="0" smtClean="0"/>
              <a:t>.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Online </a:t>
            </a:r>
            <a:r>
              <a:rPr lang="en-US" sz="1000" dirty="0" err="1"/>
              <a:t>támogató</a:t>
            </a:r>
            <a:r>
              <a:rPr lang="en-US" sz="1000" dirty="0"/>
              <a:t> </a:t>
            </a:r>
            <a:r>
              <a:rPr lang="en-US" sz="1000" dirty="0" err="1"/>
              <a:t>közösség</a:t>
            </a:r>
            <a:r>
              <a:rPr lang="en-US" sz="1000" dirty="0"/>
              <a:t> </a:t>
            </a:r>
            <a:r>
              <a:rPr lang="en-US" sz="1000" dirty="0" err="1" smtClean="0"/>
              <a:t>építése</a:t>
            </a:r>
            <a:r>
              <a:rPr lang="hu-HU" sz="1000" dirty="0" smtClean="0"/>
              <a:t>.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 err="1"/>
              <a:t>Elgondolások</a:t>
            </a:r>
            <a:r>
              <a:rPr lang="en-US" sz="1000" dirty="0"/>
              <a:t> </a:t>
            </a:r>
            <a:r>
              <a:rPr lang="en-US" sz="1000" dirty="0" err="1"/>
              <a:t>terjesztése</a:t>
            </a:r>
            <a:r>
              <a:rPr lang="en-US" sz="1000" dirty="0"/>
              <a:t> és/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politikai</a:t>
            </a:r>
            <a:r>
              <a:rPr lang="en-US" sz="1000" dirty="0"/>
              <a:t> </a:t>
            </a:r>
            <a:r>
              <a:rPr lang="en-US" sz="1000" dirty="0" err="1"/>
              <a:t>üzenetek</a:t>
            </a:r>
            <a:r>
              <a:rPr lang="en-US" sz="1000" dirty="0"/>
              <a:t> </a:t>
            </a:r>
            <a:r>
              <a:rPr lang="en-US" sz="1000" dirty="0" err="1" smtClean="0"/>
              <a:t>megfogalmazása</a:t>
            </a:r>
            <a:r>
              <a:rPr lang="hu-HU" sz="1000" dirty="0" smtClean="0"/>
              <a:t>.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 err="1"/>
              <a:t>Közvetlen</a:t>
            </a:r>
            <a:r>
              <a:rPr lang="en-US" sz="1000" dirty="0"/>
              <a:t> </a:t>
            </a:r>
            <a:r>
              <a:rPr lang="en-US" sz="1000" dirty="0" err="1"/>
              <a:t>fellépés</a:t>
            </a:r>
            <a:r>
              <a:rPr lang="en-US" sz="1000" dirty="0"/>
              <a:t> </a:t>
            </a:r>
            <a:r>
              <a:rPr lang="en-US" sz="1000" dirty="0" err="1"/>
              <a:t>narratívákon</a:t>
            </a:r>
            <a:r>
              <a:rPr lang="en-US" sz="1000" dirty="0"/>
              <a:t> </a:t>
            </a:r>
            <a:r>
              <a:rPr lang="en-US" sz="1000" dirty="0" err="1"/>
              <a:t>keresztül</a:t>
            </a:r>
            <a:r>
              <a:rPr lang="en-US" sz="1000" dirty="0"/>
              <a:t> a </a:t>
            </a:r>
            <a:r>
              <a:rPr lang="en-US" sz="1000" dirty="0" err="1"/>
              <a:t>szélsőséges</a:t>
            </a:r>
            <a:r>
              <a:rPr lang="en-US" sz="1000" dirty="0"/>
              <a:t> propaganda </a:t>
            </a:r>
            <a:r>
              <a:rPr lang="en-US" sz="1000" dirty="0" err="1" smtClean="0"/>
              <a:t>ellen</a:t>
            </a:r>
            <a:r>
              <a:rPr lang="hu-HU" sz="1000" dirty="0" smtClean="0"/>
              <a:t>.</a:t>
            </a:r>
            <a:endParaRPr lang="en-US" sz="1000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A </a:t>
            </a:r>
            <a:r>
              <a:rPr lang="en-US" sz="1000" dirty="0" err="1"/>
              <a:t>célközönségük</a:t>
            </a:r>
            <a:r>
              <a:rPr lang="en-US" sz="1000" dirty="0"/>
              <a:t> és a </a:t>
            </a:r>
            <a:r>
              <a:rPr lang="en-US" sz="1000" dirty="0" err="1"/>
              <a:t>környezetük</a:t>
            </a:r>
            <a:r>
              <a:rPr lang="en-US" sz="1000" dirty="0"/>
              <a:t> </a:t>
            </a:r>
            <a:r>
              <a:rPr lang="en-US" sz="1000" dirty="0" err="1" smtClean="0"/>
              <a:t>bevonása</a:t>
            </a:r>
            <a:r>
              <a:rPr lang="hu-HU" sz="1000" dirty="0" smtClean="0"/>
              <a:t>.</a:t>
            </a:r>
            <a:endParaRPr lang="en-US" sz="1000" dirty="0"/>
          </a:p>
          <a:p>
            <a:pPr marL="0" indent="0">
              <a:buFont typeface="+mj-lt"/>
              <a:buNone/>
            </a:pPr>
            <a:endParaRPr lang="hu-HU" sz="1000" dirty="0"/>
          </a:p>
          <a:p>
            <a:pPr marL="0" indent="0">
              <a:buFont typeface="+mj-lt"/>
              <a:buNone/>
            </a:pPr>
            <a:r>
              <a:rPr lang="en-US" sz="1000" dirty="0"/>
              <a:t>3. </a:t>
            </a:r>
            <a:r>
              <a:rPr lang="en-US" sz="1000" dirty="0" err="1"/>
              <a:t>pont</a:t>
            </a:r>
            <a:r>
              <a:rPr lang="en-US" sz="1000" dirty="0"/>
              <a:t> </a:t>
            </a:r>
            <a:r>
              <a:rPr lang="en-US" sz="1000" dirty="0" err="1"/>
              <a:t>kiegészítése</a:t>
            </a:r>
            <a:r>
              <a:rPr lang="en-US" sz="1000" dirty="0"/>
              <a:t>: Online </a:t>
            </a:r>
            <a:r>
              <a:rPr lang="en-US" sz="1000" dirty="0" err="1"/>
              <a:t>támogató</a:t>
            </a:r>
            <a:r>
              <a:rPr lang="en-US" sz="1000" dirty="0"/>
              <a:t> </a:t>
            </a:r>
            <a:r>
              <a:rPr lang="en-US" sz="1000" dirty="0" err="1"/>
              <a:t>közösség</a:t>
            </a:r>
            <a:r>
              <a:rPr lang="en-US" sz="1000" dirty="0"/>
              <a:t> </a:t>
            </a:r>
            <a:r>
              <a:rPr lang="en-US" sz="1000" dirty="0" err="1"/>
              <a:t>építése</a:t>
            </a:r>
            <a:r>
              <a:rPr lang="en-US" sz="1000" dirty="0"/>
              <a:t>, pl.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a digitális apáca: </a:t>
            </a:r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hlinkClick r:id="rId3"/>
              </a:rPr>
              <a:t>https://twitter.com/digitalnun?lang=en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, </a:t>
            </a:r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hlinkClick r:id="rId4"/>
              </a:rPr>
              <a:t>http://www.benedictinenuns.org.uk/Community/Community/prayerline.php</a:t>
            </a:r>
            <a:endParaRPr lang="hu-HU" sz="10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nl-NL" sz="1000" u="none" kern="1200" dirty="0">
                <a:solidFill>
                  <a:schemeClr val="tx1"/>
                </a:solidFill>
                <a:effectLst/>
                <a:latin typeface="+mn-lt"/>
              </a:rPr>
              <a:t>6. pont kiegészítése: </a:t>
            </a:r>
            <a:r>
              <a:rPr lang="hu-HU" sz="1000" u="none" kern="1200" dirty="0" smtClean="0">
                <a:solidFill>
                  <a:schemeClr val="tx1"/>
                </a:solidFill>
                <a:effectLst/>
                <a:latin typeface="+mn-lt"/>
              </a:rPr>
              <a:t>C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</a:rPr>
              <a:t>ivil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társadalmi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</a:rPr>
              <a:t>szervezet</a:t>
            </a:r>
            <a:r>
              <a:rPr lang="hu-HU" sz="1000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</a:rPr>
              <a:t>célcsoportjainak/tagjainak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bevonása,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hogy terjesszék a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saját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üzeneteiket, pl. mint a „tudatos teremtők” (Luke Newbold) </a:t>
            </a:r>
          </a:p>
          <a:p>
            <a:pPr marL="0" indent="0">
              <a:buFont typeface="+mj-lt"/>
              <a:buNone/>
            </a:pP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Más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célok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pl.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interaktív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online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kampányok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mint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például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„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hozzák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vissza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lányainkat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” twitter hashtag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kampány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de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használjanak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valamelyest kisebb léptéket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és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a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civil társadalmi szervezeteknek megfelelőbbet,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b="0" kern="1200" dirty="0">
                <a:solidFill>
                  <a:schemeClr val="tx1"/>
                </a:solidFill>
                <a:effectLst/>
                <a:latin typeface="+mn-lt"/>
              </a:rPr>
              <a:t>a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lternatív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narratívára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irányuló kampány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pl. karrier-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vagy életvezetési tanáccsal kapcsolatban, pl. </a:t>
            </a:r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hlinkClick r:id="rId5"/>
              </a:rPr>
              <a:t>https://www.barclayslifeskills.com/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, ami példa a pozitív előre gondolkodást megtestesítő online, befogadó narratívákra, amelyek így alternatívát kínálnak az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</a:rPr>
              <a:t>elszigetel</a:t>
            </a:r>
            <a:r>
              <a:rPr lang="hu-HU" sz="1000" kern="1200" dirty="0" err="1" smtClean="0">
                <a:solidFill>
                  <a:schemeClr val="tx1"/>
                </a:solidFill>
                <a:effectLst/>
                <a:latin typeface="+mn-lt"/>
              </a:rPr>
              <a:t>őd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</a:rPr>
              <a:t>ésre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és a társadalomból való kirekesztésre irányuló negatív, múltba révedő szélsőséges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</a:rPr>
              <a:t>narratívákra</a:t>
            </a:r>
            <a:r>
              <a:rPr lang="hu-HU" sz="100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97967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baseline="0" dirty="0" err="1"/>
              <a:t>Magyarázza</a:t>
            </a:r>
            <a:r>
              <a:rPr lang="en-US" sz="1000" b="1" u="sng" baseline="0" dirty="0"/>
              <a:t> 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Az</a:t>
            </a:r>
            <a:r>
              <a:rPr lang="en-US" sz="1000" baseline="0" dirty="0"/>
              <a:t> online </a:t>
            </a:r>
            <a:r>
              <a:rPr lang="en-US" sz="1000" baseline="0" dirty="0" err="1"/>
              <a:t>kampánynak</a:t>
            </a:r>
            <a:r>
              <a:rPr lang="en-US" sz="1000" baseline="0" dirty="0"/>
              <a:t> a </a:t>
            </a:r>
            <a:r>
              <a:rPr lang="en-US" sz="1000" baseline="0" dirty="0" err="1"/>
              <a:t>szervezetük</a:t>
            </a:r>
            <a:r>
              <a:rPr lang="en-US" sz="1000" baseline="0" dirty="0"/>
              <a:t> </a:t>
            </a:r>
            <a:r>
              <a:rPr lang="en-US" sz="1000" baseline="0" dirty="0" err="1"/>
              <a:t>már</a:t>
            </a:r>
            <a:r>
              <a:rPr lang="en-US" sz="1000" baseline="0" dirty="0"/>
              <a:t> </a:t>
            </a:r>
            <a:r>
              <a:rPr lang="en-US" sz="1000" baseline="0" dirty="0" err="1"/>
              <a:t>meglévő</a:t>
            </a:r>
            <a:r>
              <a:rPr lang="en-US" sz="1000" baseline="0" dirty="0"/>
              <a:t> </a:t>
            </a:r>
            <a:r>
              <a:rPr lang="en-US" sz="1000" baseline="0" dirty="0" err="1"/>
              <a:t>tevékenységére</a:t>
            </a:r>
            <a:r>
              <a:rPr lang="en-US" sz="1000" baseline="0" dirty="0"/>
              <a:t>, </a:t>
            </a:r>
            <a:r>
              <a:rPr lang="en-US" sz="1000" baseline="0" dirty="0" err="1"/>
              <a:t>imidzsére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helyzetére</a:t>
            </a:r>
            <a:r>
              <a:rPr lang="en-US" sz="1000" baseline="0" dirty="0"/>
              <a:t> </a:t>
            </a:r>
            <a:r>
              <a:rPr lang="en-US" sz="1000" baseline="0" dirty="0" err="1"/>
              <a:t>kell</a:t>
            </a:r>
            <a:r>
              <a:rPr lang="en-US" sz="1000" baseline="0" dirty="0"/>
              <a:t> </a:t>
            </a:r>
            <a:r>
              <a:rPr lang="en-US" sz="1000" baseline="0" dirty="0" err="1"/>
              <a:t>támaszkodnia</a:t>
            </a:r>
            <a:r>
              <a:rPr lang="en-US" sz="100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A </a:t>
            </a:r>
            <a:r>
              <a:rPr lang="en-US" sz="1000" baseline="0" dirty="0" err="1"/>
              <a:t>kampányt</a:t>
            </a:r>
            <a:r>
              <a:rPr lang="en-US" sz="1000" baseline="0" dirty="0"/>
              <a:t> </a:t>
            </a:r>
            <a:r>
              <a:rPr lang="en-US" sz="1000" baseline="0" dirty="0" err="1"/>
              <a:t>úgy</a:t>
            </a:r>
            <a:r>
              <a:rPr lang="en-US" sz="1000" baseline="0" dirty="0"/>
              <a:t> </a:t>
            </a:r>
            <a:r>
              <a:rPr lang="en-US" sz="1000" baseline="0" dirty="0" err="1"/>
              <a:t>kell</a:t>
            </a:r>
            <a:r>
              <a:rPr lang="en-US" sz="1000" baseline="0" dirty="0"/>
              <a:t> </a:t>
            </a:r>
            <a:r>
              <a:rPr lang="en-US" sz="1000" baseline="0" dirty="0" err="1"/>
              <a:t>kezdeni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felteszik</a:t>
            </a:r>
            <a:r>
              <a:rPr lang="en-US" sz="1000" baseline="0" dirty="0"/>
              <a:t> </a:t>
            </a:r>
            <a:r>
              <a:rPr lang="en-US" sz="1000" baseline="0" dirty="0" err="1"/>
              <a:t>maguknak</a:t>
            </a:r>
            <a:r>
              <a:rPr lang="en-US" sz="1000" baseline="0" dirty="0"/>
              <a:t> a </a:t>
            </a:r>
            <a:r>
              <a:rPr lang="en-US" sz="1000" baseline="0" dirty="0" err="1"/>
              <a:t>kérdést</a:t>
            </a:r>
            <a:r>
              <a:rPr lang="en-US" sz="1000" baseline="0" dirty="0"/>
              <a:t>, </a:t>
            </a:r>
            <a:r>
              <a:rPr lang="en-US" sz="1000" baseline="0" dirty="0" err="1"/>
              <a:t>miért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szervezete</a:t>
            </a:r>
            <a:r>
              <a:rPr lang="en-US" sz="1000" baseline="0" dirty="0"/>
              <a:t> a </a:t>
            </a:r>
            <a:r>
              <a:rPr lang="en-US" sz="1000" baseline="0" dirty="0" err="1"/>
              <a:t>megfelelő</a:t>
            </a:r>
            <a:r>
              <a:rPr lang="en-US" sz="1000" baseline="0" dirty="0"/>
              <a:t> </a:t>
            </a:r>
            <a:r>
              <a:rPr lang="en-US" sz="1000" baseline="0" dirty="0" err="1"/>
              <a:t>ahhoz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változást</a:t>
            </a:r>
            <a:r>
              <a:rPr lang="en-US" sz="1000" baseline="0" dirty="0"/>
              <a:t> </a:t>
            </a:r>
            <a:r>
              <a:rPr lang="en-US" sz="1000" baseline="0" dirty="0" err="1"/>
              <a:t>próbáljon</a:t>
            </a:r>
            <a:r>
              <a:rPr lang="en-US" sz="1000" baseline="0" dirty="0"/>
              <a:t> </a:t>
            </a:r>
            <a:r>
              <a:rPr lang="en-US" sz="1000" baseline="0" dirty="0" err="1"/>
              <a:t>elérni</a:t>
            </a:r>
            <a:r>
              <a:rPr lang="en-US" sz="1000" baseline="0" dirty="0"/>
              <a:t> a </a:t>
            </a:r>
            <a:r>
              <a:rPr lang="en-US" sz="1000" baseline="0" dirty="0" err="1"/>
              <a:t>célközönségükben</a:t>
            </a:r>
            <a:r>
              <a:rPr lang="en-US" sz="100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Miért</a:t>
            </a:r>
            <a:r>
              <a:rPr lang="en-US" sz="1000" baseline="0" dirty="0"/>
              <a:t> </a:t>
            </a:r>
            <a:r>
              <a:rPr lang="en-US" sz="1000" baseline="0" dirty="0" err="1"/>
              <a:t>gondolják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hallgatni</a:t>
            </a:r>
            <a:r>
              <a:rPr lang="en-US" sz="1000" baseline="0" dirty="0"/>
              <a:t> </a:t>
            </a:r>
            <a:r>
              <a:rPr lang="en-US" sz="1000" baseline="0" dirty="0" err="1"/>
              <a:t>fognak</a:t>
            </a:r>
            <a:r>
              <a:rPr lang="en-US" sz="1000" baseline="0" dirty="0"/>
              <a:t> </a:t>
            </a:r>
            <a:r>
              <a:rPr lang="en-US" sz="1000" baseline="0" dirty="0" err="1"/>
              <a:t>magukra</a:t>
            </a:r>
            <a:r>
              <a:rPr lang="en-US" sz="1000" baseline="0" dirty="0"/>
              <a:t>? </a:t>
            </a:r>
            <a:r>
              <a:rPr lang="en-US" sz="1000" baseline="0" dirty="0" err="1"/>
              <a:t>Mitől</a:t>
            </a:r>
            <a:r>
              <a:rPr lang="en-US" sz="1000" baseline="0" dirty="0"/>
              <a:t> </a:t>
            </a:r>
            <a:r>
              <a:rPr lang="en-US" sz="1000" baseline="0" dirty="0" err="1"/>
              <a:t>lesznek</a:t>
            </a:r>
            <a:r>
              <a:rPr lang="en-US" sz="1000" baseline="0" dirty="0"/>
              <a:t> </a:t>
            </a:r>
            <a:r>
              <a:rPr lang="en-US" sz="1000" baseline="0" dirty="0" err="1"/>
              <a:t>hitelesek</a:t>
            </a:r>
            <a:r>
              <a:rPr lang="en-US" sz="1000" baseline="0" dirty="0"/>
              <a:t>? </a:t>
            </a:r>
            <a:r>
              <a:rPr lang="en-US" sz="1000" baseline="0" dirty="0" err="1"/>
              <a:t>Hogyan</a:t>
            </a:r>
            <a:r>
              <a:rPr lang="en-US" sz="1000" baseline="0" dirty="0"/>
              <a:t> </a:t>
            </a:r>
            <a:r>
              <a:rPr lang="en-US" sz="1000" baseline="0" dirty="0" err="1"/>
              <a:t>látja</a:t>
            </a:r>
            <a:r>
              <a:rPr lang="en-US" sz="1000" baseline="0" dirty="0"/>
              <a:t> </a:t>
            </a:r>
            <a:r>
              <a:rPr lang="en-US" sz="1000" baseline="0" dirty="0" err="1"/>
              <a:t>Önöket</a:t>
            </a:r>
            <a:r>
              <a:rPr lang="en-US" sz="1000" baseline="0" dirty="0"/>
              <a:t> a </a:t>
            </a:r>
            <a:r>
              <a:rPr lang="en-US" sz="1000" baseline="0" dirty="0" err="1"/>
              <a:t>célközönségük</a:t>
            </a:r>
            <a:r>
              <a:rPr lang="en-US" sz="1000" baseline="0" dirty="0"/>
              <a:t>?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Hasznos</a:t>
            </a:r>
            <a:r>
              <a:rPr lang="en-US" sz="1000" baseline="0" dirty="0"/>
              <a:t> </a:t>
            </a:r>
            <a:r>
              <a:rPr lang="en-US" sz="1000" baseline="0" dirty="0" err="1"/>
              <a:t>kérdés</a:t>
            </a:r>
            <a:r>
              <a:rPr lang="en-US" sz="1000" baseline="0" dirty="0"/>
              <a:t>: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értékeik</a:t>
            </a:r>
            <a:r>
              <a:rPr lang="en-US" sz="1000" baseline="0" dirty="0"/>
              <a:t> </a:t>
            </a:r>
            <a:r>
              <a:rPr lang="en-US" sz="1000" baseline="0" dirty="0" err="1"/>
              <a:t>visszatükröződnek</a:t>
            </a:r>
            <a:r>
              <a:rPr lang="en-US" sz="1000" baseline="0" dirty="0"/>
              <a:t> a </a:t>
            </a:r>
            <a:r>
              <a:rPr lang="en-US" sz="1000" baseline="0" dirty="0" err="1"/>
              <a:t>célközönségük</a:t>
            </a:r>
            <a:r>
              <a:rPr lang="en-US" sz="1000" baseline="0" dirty="0"/>
              <a:t> </a:t>
            </a:r>
            <a:r>
              <a:rPr lang="en-US" sz="1000" baseline="0" dirty="0" err="1"/>
              <a:t>viselkedésében</a:t>
            </a:r>
            <a:r>
              <a:rPr lang="en-US" sz="1000" baseline="0" dirty="0"/>
              <a:t>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Utaljon</a:t>
            </a:r>
            <a:r>
              <a:rPr lang="en-US" sz="1000" baseline="0" dirty="0"/>
              <a:t> Covey </a:t>
            </a:r>
            <a:r>
              <a:rPr lang="en-US" sz="1000" baseline="0" dirty="0" err="1"/>
              <a:t>befolyásolási</a:t>
            </a:r>
            <a:r>
              <a:rPr lang="en-US" sz="1000" baseline="0" dirty="0"/>
              <a:t> </a:t>
            </a:r>
            <a:r>
              <a:rPr lang="en-US" sz="1000" baseline="0" dirty="0" err="1"/>
              <a:t>körére</a:t>
            </a:r>
            <a:r>
              <a:rPr lang="en-US" sz="1000" baseline="0" dirty="0"/>
              <a:t> – </a:t>
            </a:r>
            <a:r>
              <a:rPr lang="en-US" sz="1000" baseline="0" dirty="0" err="1"/>
              <a:t>felelősségi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körére</a:t>
            </a:r>
            <a:r>
              <a:rPr lang="hu-HU" sz="1000" baseline="0" dirty="0" smtClean="0"/>
              <a:t>.</a:t>
            </a:r>
            <a:endParaRPr lang="en-US" sz="1000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hu-HU" sz="1000" baseline="0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hu-HU" sz="1000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dirty="0" err="1"/>
              <a:t>Forrás</a:t>
            </a:r>
            <a:r>
              <a:rPr lang="en-US" sz="1000" dirty="0"/>
              <a:t>: Alicia Kearns, 2. </a:t>
            </a:r>
            <a:r>
              <a:rPr lang="en-US" sz="1000" dirty="0" err="1"/>
              <a:t>dia</a:t>
            </a:r>
            <a:r>
              <a:rPr lang="en-US" sz="1000" dirty="0"/>
              <a:t>, „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kezdjünk</a:t>
            </a:r>
            <a:r>
              <a:rPr lang="en-US" sz="1000" dirty="0"/>
              <a:t> </a:t>
            </a:r>
            <a:r>
              <a:rPr lang="en-US" sz="1000" dirty="0" err="1"/>
              <a:t>hozzá</a:t>
            </a:r>
            <a:r>
              <a:rPr lang="en-US" sz="1000" dirty="0"/>
              <a:t>?”</a:t>
            </a:r>
          </a:p>
          <a:p>
            <a:pPr marL="285750" lvl="2" indent="-285750"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97324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000" b="1" u="sng" dirty="0" err="1"/>
              <a:t>Hogyan</a:t>
            </a:r>
            <a:r>
              <a:rPr lang="en-US" sz="1000" b="1" u="sng" dirty="0"/>
              <a:t> </a:t>
            </a:r>
            <a:r>
              <a:rPr lang="en-US" sz="1000" b="1" u="sng" dirty="0" err="1"/>
              <a:t>határozhatnak</a:t>
            </a:r>
            <a:r>
              <a:rPr lang="en-US" sz="1000" b="1" u="sng" dirty="0"/>
              <a:t> meg </a:t>
            </a:r>
            <a:r>
              <a:rPr lang="en-US" sz="1000" b="1" u="sng" dirty="0" err="1"/>
              <a:t>világos</a:t>
            </a:r>
            <a:r>
              <a:rPr lang="en-US" sz="1000" b="1" u="sng" dirty="0"/>
              <a:t> </a:t>
            </a:r>
            <a:r>
              <a:rPr lang="en-US" sz="1000" b="1" u="sng" dirty="0" err="1"/>
              <a:t>célkitűzéseket</a:t>
            </a:r>
            <a:r>
              <a:rPr lang="en-US" sz="1000" b="1" u="sng" dirty="0"/>
              <a:t>, és a </a:t>
            </a:r>
            <a:r>
              <a:rPr lang="en-US" sz="1000" b="1" u="sng" dirty="0" err="1"/>
              <a:t>sikert</a:t>
            </a:r>
            <a:r>
              <a:rPr lang="en-US" sz="1000" b="1" u="sng" dirty="0"/>
              <a:t> </a:t>
            </a:r>
            <a:r>
              <a:rPr lang="en-US" sz="1000" b="1" u="sng" dirty="0" err="1"/>
              <a:t>jelző</a:t>
            </a:r>
            <a:r>
              <a:rPr lang="en-US" sz="1000" b="1" u="sng" dirty="0"/>
              <a:t> </a:t>
            </a:r>
            <a:r>
              <a:rPr lang="en-US" sz="1000" b="1" u="sng" dirty="0" err="1"/>
              <a:t>tényezőket</a:t>
            </a:r>
            <a:r>
              <a:rPr lang="en-US" sz="1000" b="1" u="sng" dirty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hu-HU" sz="1000" b="1" u="sng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dirty="0" err="1"/>
              <a:t>Ezt</a:t>
            </a:r>
            <a:r>
              <a:rPr lang="en-US" sz="1000" dirty="0"/>
              <a:t> meg </a:t>
            </a:r>
            <a:r>
              <a:rPr lang="en-US" sz="1000" dirty="0" err="1"/>
              <a:t>kell</a:t>
            </a:r>
            <a:r>
              <a:rPr lang="en-US" sz="1000" dirty="0"/>
              <a:t> </a:t>
            </a:r>
            <a:r>
              <a:rPr lang="en-US" sz="1000" dirty="0" err="1"/>
              <a:t>tenniük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folyamatosan</a:t>
            </a:r>
            <a:r>
              <a:rPr lang="en-US" sz="1000" dirty="0"/>
              <a:t> </a:t>
            </a:r>
            <a:r>
              <a:rPr lang="en-US" sz="1000" dirty="0" err="1"/>
              <a:t>nyomon</a:t>
            </a:r>
            <a:r>
              <a:rPr lang="en-US" sz="1000" dirty="0"/>
              <a:t> </a:t>
            </a:r>
            <a:r>
              <a:rPr lang="en-US" sz="1000" dirty="0" err="1"/>
              <a:t>tudják</a:t>
            </a:r>
            <a:r>
              <a:rPr lang="en-US" sz="1000" dirty="0"/>
              <a:t> </a:t>
            </a:r>
            <a:r>
              <a:rPr lang="en-US" sz="1000" dirty="0" err="1"/>
              <a:t>követni</a:t>
            </a:r>
            <a:r>
              <a:rPr lang="en-US" sz="1000" dirty="0"/>
              <a:t> és </a:t>
            </a:r>
            <a:r>
              <a:rPr lang="en-US" sz="1000" dirty="0" err="1"/>
              <a:t>mérni</a:t>
            </a:r>
            <a:r>
              <a:rPr lang="en-US" sz="1000" dirty="0"/>
              <a:t> </a:t>
            </a:r>
            <a:r>
              <a:rPr lang="en-US" sz="1000" dirty="0" err="1"/>
              <a:t>tudják</a:t>
            </a:r>
            <a:r>
              <a:rPr lang="en-US" sz="1000" dirty="0"/>
              <a:t> a </a:t>
            </a:r>
            <a:r>
              <a:rPr lang="en-US" sz="1000" dirty="0" err="1"/>
              <a:t>hatásukat</a:t>
            </a:r>
            <a:r>
              <a:rPr lang="en-US" sz="1000" dirty="0"/>
              <a:t>. A  </a:t>
            </a:r>
            <a:r>
              <a:rPr lang="en-US" sz="1000" dirty="0" err="1"/>
              <a:t>folyamatos</a:t>
            </a:r>
            <a:r>
              <a:rPr lang="en-US" sz="1000" dirty="0"/>
              <a:t> </a:t>
            </a:r>
            <a:r>
              <a:rPr lang="en-US" sz="1000" dirty="0" err="1"/>
              <a:t>nyomon</a:t>
            </a:r>
            <a:r>
              <a:rPr lang="en-US" sz="1000" dirty="0"/>
              <a:t> </a:t>
            </a:r>
            <a:r>
              <a:rPr lang="en-US" sz="1000" dirty="0" err="1"/>
              <a:t>követés</a:t>
            </a:r>
            <a:r>
              <a:rPr lang="en-US" sz="1000" dirty="0"/>
              <a:t> 2 </a:t>
            </a:r>
            <a:r>
              <a:rPr lang="en-US" sz="1000" dirty="0" err="1"/>
              <a:t>dologban</a:t>
            </a:r>
            <a:r>
              <a:rPr lang="en-US" sz="1000" dirty="0"/>
              <a:t> is </a:t>
            </a:r>
            <a:r>
              <a:rPr lang="en-US" sz="1000" dirty="0" err="1"/>
              <a:t>segít</a:t>
            </a:r>
            <a:r>
              <a:rPr lang="en-US" sz="1000" dirty="0"/>
              <a:t> </a:t>
            </a:r>
            <a:r>
              <a:rPr lang="en-US" sz="1000" dirty="0" err="1"/>
              <a:t>Önöknek</a:t>
            </a:r>
            <a:r>
              <a:rPr lang="en-US" sz="1000" dirty="0"/>
              <a:t>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aseline="0" dirty="0" err="1"/>
              <a:t>Felmérhetik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a </a:t>
            </a:r>
            <a:r>
              <a:rPr lang="en-US" sz="1000" baseline="0" dirty="0" err="1"/>
              <a:t>kampányukban</a:t>
            </a:r>
            <a:r>
              <a:rPr lang="en-US" sz="1000" baseline="0" dirty="0"/>
              <a:t> a </a:t>
            </a:r>
            <a:r>
              <a:rPr lang="en-US" sz="1000" baseline="0" dirty="0" err="1"/>
              <a:t>helyes</a:t>
            </a:r>
            <a:r>
              <a:rPr lang="en-US" sz="1000" baseline="0" dirty="0"/>
              <a:t> </a:t>
            </a:r>
            <a:r>
              <a:rPr lang="en-US" sz="1000" baseline="0" dirty="0" err="1"/>
              <a:t>megközelítést</a:t>
            </a:r>
            <a:r>
              <a:rPr lang="en-US" sz="1000" baseline="0" dirty="0"/>
              <a:t> </a:t>
            </a:r>
            <a:r>
              <a:rPr lang="en-US" sz="1000" baseline="0" dirty="0" err="1"/>
              <a:t>választották</a:t>
            </a:r>
            <a:r>
              <a:rPr lang="en-US" sz="1000" baseline="0" dirty="0"/>
              <a:t>-e, és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erőfeszítéseik</a:t>
            </a:r>
            <a:r>
              <a:rPr lang="en-US" sz="1000" baseline="0" dirty="0"/>
              <a:t> </a:t>
            </a:r>
            <a:r>
              <a:rPr lang="en-US" sz="1000" baseline="0" dirty="0" err="1"/>
              <a:t>meghozzák</a:t>
            </a:r>
            <a:r>
              <a:rPr lang="en-US" sz="1000" baseline="0" dirty="0"/>
              <a:t>-e a </a:t>
            </a:r>
            <a:r>
              <a:rPr lang="en-US" sz="1000" baseline="0" dirty="0" err="1"/>
              <a:t>várt</a:t>
            </a:r>
            <a:r>
              <a:rPr lang="en-US" sz="1000" baseline="0" dirty="0"/>
              <a:t> </a:t>
            </a:r>
            <a:r>
              <a:rPr lang="en-US" sz="1000" baseline="0" dirty="0" err="1"/>
              <a:t>eredményeket</a:t>
            </a:r>
            <a:r>
              <a:rPr lang="en-US" sz="1000" baseline="0" dirty="0"/>
              <a:t>. </a:t>
            </a:r>
            <a:r>
              <a:rPr lang="en-US" sz="1000" baseline="0" dirty="0" err="1"/>
              <a:t>Például</a:t>
            </a:r>
            <a:r>
              <a:rPr lang="en-US" sz="1000" baseline="0" dirty="0"/>
              <a:t> ha a </a:t>
            </a:r>
            <a:r>
              <a:rPr lang="en-US" sz="1000" baseline="0" dirty="0" err="1"/>
              <a:t>céljuk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10 </a:t>
            </a:r>
            <a:r>
              <a:rPr lang="en-US" sz="1000" baseline="0" dirty="0" err="1"/>
              <a:t>héten</a:t>
            </a:r>
            <a:r>
              <a:rPr lang="en-US" sz="1000" baseline="0" dirty="0"/>
              <a:t> </a:t>
            </a:r>
            <a:r>
              <a:rPr lang="en-US" sz="1000" baseline="0" dirty="0" err="1"/>
              <a:t>belül</a:t>
            </a:r>
            <a:r>
              <a:rPr lang="en-US" sz="1000" baseline="0" dirty="0"/>
              <a:t> 100 </a:t>
            </a:r>
            <a:r>
              <a:rPr lang="en-US" sz="1000" baseline="0" dirty="0" err="1"/>
              <a:t>embert</a:t>
            </a:r>
            <a:r>
              <a:rPr lang="en-US" sz="1000" baseline="0" dirty="0"/>
              <a:t> </a:t>
            </a:r>
            <a:r>
              <a:rPr lang="en-US" sz="1000" baseline="0" dirty="0" err="1"/>
              <a:t>mobilizáljanak</a:t>
            </a:r>
            <a:r>
              <a:rPr lang="en-US" sz="1000" baseline="0" dirty="0"/>
              <a:t>, </a:t>
            </a:r>
            <a:r>
              <a:rPr lang="en-US" sz="1000" baseline="0" dirty="0" err="1"/>
              <a:t>akkor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újonnan</a:t>
            </a:r>
            <a:r>
              <a:rPr lang="en-US" sz="1000" baseline="0" dirty="0"/>
              <a:t> </a:t>
            </a:r>
            <a:r>
              <a:rPr lang="en-US" sz="1000" baseline="0" dirty="0" err="1"/>
              <a:t>mobilizált</a:t>
            </a:r>
            <a:r>
              <a:rPr lang="en-US" sz="1000" baseline="0" dirty="0"/>
              <a:t> </a:t>
            </a:r>
            <a:r>
              <a:rPr lang="en-US" sz="1000" baseline="0" dirty="0" err="1"/>
              <a:t>emberek</a:t>
            </a:r>
            <a:r>
              <a:rPr lang="en-US" sz="1000" baseline="0" dirty="0"/>
              <a:t> </a:t>
            </a:r>
            <a:r>
              <a:rPr lang="en-US" sz="1000" baseline="0" dirty="0" err="1"/>
              <a:t>számának</a:t>
            </a:r>
            <a:r>
              <a:rPr lang="en-US" sz="1000" baseline="0" dirty="0"/>
              <a:t> </a:t>
            </a:r>
            <a:r>
              <a:rPr lang="en-US" sz="1000" baseline="0" dirty="0" err="1"/>
              <a:t>heti</a:t>
            </a:r>
            <a:r>
              <a:rPr lang="en-US" sz="1000" baseline="0" dirty="0"/>
              <a:t> 10-zel </a:t>
            </a:r>
            <a:r>
              <a:rPr lang="en-US" sz="1000" baseline="0" dirty="0" err="1"/>
              <a:t>kell</a:t>
            </a:r>
            <a:r>
              <a:rPr lang="en-US" sz="1000" baseline="0" dirty="0"/>
              <a:t> </a:t>
            </a:r>
            <a:r>
              <a:rPr lang="en-US" sz="1000" baseline="0" dirty="0" err="1"/>
              <a:t>növekednie</a:t>
            </a:r>
            <a:r>
              <a:rPr lang="en-US" sz="100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aseline="0" dirty="0" err="1"/>
              <a:t>Ez</a:t>
            </a:r>
            <a:r>
              <a:rPr lang="en-US" sz="1000" baseline="0" dirty="0"/>
              <a:t> </a:t>
            </a:r>
            <a:r>
              <a:rPr lang="en-US" sz="1000" baseline="0" dirty="0" err="1"/>
              <a:t>segíteni</a:t>
            </a:r>
            <a:r>
              <a:rPr lang="en-US" sz="1000" baseline="0" dirty="0"/>
              <a:t> </a:t>
            </a:r>
            <a:r>
              <a:rPr lang="en-US" sz="1000" baseline="0" dirty="0" err="1"/>
              <a:t>fogja</a:t>
            </a:r>
            <a:r>
              <a:rPr lang="en-US" sz="1000" baseline="0" dirty="0"/>
              <a:t> </a:t>
            </a:r>
            <a:r>
              <a:rPr lang="en-US" sz="1000" baseline="0" dirty="0" err="1"/>
              <a:t>Önöket</a:t>
            </a:r>
            <a:r>
              <a:rPr lang="en-US" sz="1000" baseline="0" dirty="0"/>
              <a:t> </a:t>
            </a:r>
            <a:r>
              <a:rPr lang="en-US" sz="1000" baseline="0" dirty="0" err="1"/>
              <a:t>abban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megértsék</a:t>
            </a:r>
            <a:r>
              <a:rPr lang="en-US" sz="1000" baseline="0" dirty="0"/>
              <a:t>, </a:t>
            </a:r>
            <a:r>
              <a:rPr lang="en-US" sz="1000" baseline="0" dirty="0" err="1"/>
              <a:t>melyek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erős</a:t>
            </a:r>
            <a:r>
              <a:rPr lang="en-US" sz="1000" baseline="0" dirty="0"/>
              <a:t> </a:t>
            </a:r>
            <a:r>
              <a:rPr lang="en-US" sz="1000" baseline="0" dirty="0" err="1"/>
              <a:t>pontjaik</a:t>
            </a:r>
            <a:r>
              <a:rPr lang="en-US" sz="1000" baseline="0" dirty="0"/>
              <a:t>, és </a:t>
            </a:r>
            <a:r>
              <a:rPr lang="en-US" sz="1000" baseline="0" dirty="0" err="1"/>
              <a:t>melyek</a:t>
            </a:r>
            <a:r>
              <a:rPr lang="en-US" sz="1000" baseline="0" dirty="0"/>
              <a:t> a </a:t>
            </a:r>
            <a:r>
              <a:rPr lang="en-US" sz="1000" baseline="0" dirty="0" err="1"/>
              <a:t>kampányuk</a:t>
            </a:r>
            <a:r>
              <a:rPr lang="en-US" sz="1000" baseline="0" dirty="0"/>
              <a:t> </a:t>
            </a:r>
            <a:r>
              <a:rPr lang="en-US" sz="1000" baseline="0" dirty="0" err="1"/>
              <a:t>hiányosságai</a:t>
            </a:r>
            <a:r>
              <a:rPr lang="en-US" sz="1000" baseline="0" dirty="0"/>
              <a:t>. </a:t>
            </a:r>
            <a:r>
              <a:rPr lang="en-US" sz="1000" dirty="0" err="1"/>
              <a:t>Így</a:t>
            </a:r>
            <a:r>
              <a:rPr lang="en-US" sz="1000" dirty="0"/>
              <a:t> </a:t>
            </a:r>
            <a:r>
              <a:rPr lang="en-US" sz="1000" dirty="0" err="1"/>
              <a:t>folyamatosan</a:t>
            </a:r>
            <a:r>
              <a:rPr lang="en-US" sz="1000" dirty="0"/>
              <a:t> </a:t>
            </a:r>
            <a:r>
              <a:rPr lang="en-US" sz="1000" dirty="0" err="1"/>
              <a:t>javíthatják</a:t>
            </a:r>
            <a:r>
              <a:rPr lang="en-US" sz="1000" dirty="0"/>
              <a:t> és </a:t>
            </a:r>
            <a:r>
              <a:rPr lang="en-US" sz="1000" dirty="0" err="1"/>
              <a:t>módosíthatják</a:t>
            </a:r>
            <a:r>
              <a:rPr lang="en-US" sz="1000" dirty="0"/>
              <a:t> a </a:t>
            </a:r>
            <a:r>
              <a:rPr lang="en-US" sz="1000" dirty="0" err="1"/>
              <a:t>kampányukat</a:t>
            </a:r>
            <a:r>
              <a:rPr lang="en-US" sz="1000" dirty="0"/>
              <a:t>. Ha </a:t>
            </a:r>
            <a:r>
              <a:rPr lang="en-US" sz="1000" dirty="0" err="1"/>
              <a:t>például</a:t>
            </a:r>
            <a:r>
              <a:rPr lang="en-US" sz="1000" dirty="0"/>
              <a:t> a </a:t>
            </a:r>
            <a:r>
              <a:rPr lang="en-US" sz="1000" dirty="0" err="1"/>
              <a:t>célközönség</a:t>
            </a:r>
            <a:r>
              <a:rPr lang="en-US" sz="1000" dirty="0"/>
              <a:t> </a:t>
            </a:r>
            <a:r>
              <a:rPr lang="en-US" sz="1000" dirty="0" err="1"/>
              <a:t>nem</a:t>
            </a:r>
            <a:r>
              <a:rPr lang="en-US" sz="1000" dirty="0"/>
              <a:t> </a:t>
            </a:r>
            <a:r>
              <a:rPr lang="en-US" sz="1000" dirty="0" err="1"/>
              <a:t>reagál</a:t>
            </a:r>
            <a:r>
              <a:rPr lang="en-US" sz="1000" dirty="0"/>
              <a:t> a </a:t>
            </a:r>
            <a:r>
              <a:rPr lang="en-US" sz="1000" dirty="0" smtClean="0"/>
              <a:t>Facebook</a:t>
            </a:r>
            <a:r>
              <a:rPr lang="hu-HU" sz="1000" dirty="0" err="1" smtClean="0"/>
              <a:t>os</a:t>
            </a:r>
            <a:r>
              <a:rPr lang="en-US" sz="1000" dirty="0" smtClean="0"/>
              <a:t> </a:t>
            </a:r>
            <a:r>
              <a:rPr lang="en-US" sz="1000" dirty="0" err="1"/>
              <a:t>közzétételeikre</a:t>
            </a:r>
            <a:r>
              <a:rPr lang="en-US" sz="1000" dirty="0"/>
              <a:t>, </a:t>
            </a:r>
            <a:r>
              <a:rPr lang="en-US" sz="1000" dirty="0" err="1"/>
              <a:t>akkor</a:t>
            </a:r>
            <a:r>
              <a:rPr lang="en-US" sz="1000" dirty="0"/>
              <a:t> </a:t>
            </a:r>
            <a:r>
              <a:rPr lang="en-US" sz="1000" dirty="0" err="1"/>
              <a:t>fontolóra</a:t>
            </a:r>
            <a:r>
              <a:rPr lang="en-US" sz="1000" dirty="0"/>
              <a:t> </a:t>
            </a:r>
            <a:r>
              <a:rPr lang="en-US" sz="1000" dirty="0" err="1"/>
              <a:t>kell</a:t>
            </a:r>
            <a:r>
              <a:rPr lang="en-US" sz="1000" dirty="0"/>
              <a:t> </a:t>
            </a:r>
            <a:r>
              <a:rPr lang="en-US" sz="1000" dirty="0" err="1"/>
              <a:t>venni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a Facebook-e a </a:t>
            </a:r>
            <a:r>
              <a:rPr lang="en-US" sz="1000" dirty="0" err="1"/>
              <a:t>megfelelő</a:t>
            </a:r>
            <a:r>
              <a:rPr lang="en-US" sz="1000" dirty="0"/>
              <a:t> platform a </a:t>
            </a:r>
            <a:r>
              <a:rPr lang="en-US" sz="1000" dirty="0" err="1"/>
              <a:t>velük</a:t>
            </a:r>
            <a:r>
              <a:rPr lang="en-US" sz="1000" dirty="0"/>
              <a:t> </a:t>
            </a:r>
            <a:r>
              <a:rPr lang="en-US" sz="1000" dirty="0" err="1"/>
              <a:t>való</a:t>
            </a:r>
            <a:r>
              <a:rPr lang="en-US" sz="1000" dirty="0"/>
              <a:t> </a:t>
            </a:r>
            <a:r>
              <a:rPr lang="en-US" sz="1000" dirty="0" err="1"/>
              <a:t>kommunikációhoz</a:t>
            </a:r>
            <a:r>
              <a:rPr lang="en-US" sz="1000" dirty="0"/>
              <a:t>.</a:t>
            </a:r>
            <a:r>
              <a:rPr dirty="0" smtClean="0"/>
              <a:t> </a:t>
            </a:r>
            <a:r>
              <a:rPr dirty="0"/>
              <a:t/>
            </a:r>
            <a:br>
              <a:rPr dirty="0"/>
            </a:br>
            <a:endParaRPr lang="hu-HU" sz="100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baseline="0" dirty="0" err="1"/>
              <a:t>Fontos</a:t>
            </a:r>
            <a:r>
              <a:rPr lang="en-US" sz="1000" baseline="0" dirty="0"/>
              <a:t> </a:t>
            </a:r>
            <a:r>
              <a:rPr lang="en-US" sz="1000" baseline="0" dirty="0" err="1"/>
              <a:t>szabály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u="sng" baseline="0" dirty="0" err="1"/>
              <a:t>nem</a:t>
            </a:r>
            <a:r>
              <a:rPr lang="en-US" sz="1000" u="sng" baseline="0" dirty="0"/>
              <a:t> </a:t>
            </a:r>
            <a:r>
              <a:rPr lang="en-US" sz="1000" u="sng" baseline="0" dirty="0" err="1"/>
              <a:t>tudják</a:t>
            </a:r>
            <a:r>
              <a:rPr lang="en-US" sz="1000" baseline="0" dirty="0"/>
              <a:t> a </a:t>
            </a:r>
            <a:r>
              <a:rPr lang="en-US" sz="1000" baseline="0" dirty="0" err="1"/>
              <a:t>radikális</a:t>
            </a:r>
            <a:r>
              <a:rPr lang="en-US" sz="1000" baseline="0" dirty="0"/>
              <a:t> </a:t>
            </a:r>
            <a:r>
              <a:rPr lang="en-US" sz="1000" baseline="0" dirty="0" err="1"/>
              <a:t>nézetek</a:t>
            </a:r>
            <a:r>
              <a:rPr lang="en-US" sz="1000" baseline="0" dirty="0"/>
              <a:t> </a:t>
            </a:r>
            <a:r>
              <a:rPr lang="en-US" sz="1000" baseline="0" dirty="0" err="1"/>
              <a:t>növekedését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csökkenését</a:t>
            </a:r>
            <a:r>
              <a:rPr lang="en-US" sz="1000" baseline="0" dirty="0"/>
              <a:t> a </a:t>
            </a:r>
            <a:r>
              <a:rPr lang="en-US" sz="1000" baseline="0" dirty="0" err="1"/>
              <a:t>célcsoportjukban</a:t>
            </a:r>
            <a:r>
              <a:rPr lang="en-US" sz="1000" baseline="0" dirty="0"/>
              <a:t> </a:t>
            </a:r>
            <a:r>
              <a:rPr lang="en-US" sz="1000" baseline="0" dirty="0" err="1"/>
              <a:t>mérni</a:t>
            </a:r>
            <a:r>
              <a:rPr lang="en-US" sz="1000" baseline="0" dirty="0"/>
              <a:t>, </a:t>
            </a:r>
            <a:r>
              <a:rPr lang="en-US" sz="1000" baseline="0" dirty="0" err="1"/>
              <a:t>mivel</a:t>
            </a:r>
            <a:r>
              <a:rPr lang="en-US" sz="1000" baseline="0" dirty="0"/>
              <a:t> a </a:t>
            </a:r>
            <a:r>
              <a:rPr lang="en-US" sz="1000" baseline="0" dirty="0" err="1"/>
              <a:t>szervezetük</a:t>
            </a:r>
            <a:r>
              <a:rPr lang="en-US" sz="1000" baseline="0" dirty="0"/>
              <a:t> </a:t>
            </a:r>
            <a:r>
              <a:rPr lang="en-US" sz="1000" baseline="0" dirty="0" err="1"/>
              <a:t>nem</a:t>
            </a:r>
            <a:r>
              <a:rPr lang="en-US" sz="1000" baseline="0" dirty="0"/>
              <a:t> </a:t>
            </a:r>
            <a:r>
              <a:rPr lang="en-US" sz="1000" baseline="0" dirty="0" err="1"/>
              <a:t>rendelkezik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ilyen</a:t>
            </a:r>
            <a:r>
              <a:rPr lang="en-US" sz="1000" baseline="0" dirty="0"/>
              <a:t> </a:t>
            </a:r>
            <a:r>
              <a:rPr lang="en-US" sz="1000" baseline="0" dirty="0" err="1"/>
              <a:t>jellegű</a:t>
            </a:r>
            <a:r>
              <a:rPr lang="en-US" sz="1000" baseline="0" dirty="0"/>
              <a:t> </a:t>
            </a:r>
            <a:r>
              <a:rPr lang="en-US" sz="1000" baseline="0" dirty="0" err="1"/>
              <a:t>kutatásokhoz</a:t>
            </a:r>
            <a:r>
              <a:rPr lang="en-US" sz="1000" baseline="0" dirty="0"/>
              <a:t>/</a:t>
            </a:r>
            <a:r>
              <a:rPr lang="en-US" sz="1000" baseline="0" dirty="0" err="1"/>
              <a:t>felmérésekhez</a:t>
            </a:r>
            <a:r>
              <a:rPr lang="en-US" sz="1000" baseline="0" dirty="0"/>
              <a:t> </a:t>
            </a:r>
            <a:r>
              <a:rPr lang="en-US" sz="1000" baseline="0" dirty="0" err="1"/>
              <a:t>szükséges</a:t>
            </a:r>
            <a:r>
              <a:rPr lang="en-US" sz="1000" baseline="0" dirty="0"/>
              <a:t> </a:t>
            </a:r>
            <a:r>
              <a:rPr lang="en-US" sz="1000" baseline="0" dirty="0" err="1"/>
              <a:t>eszközökkel</a:t>
            </a:r>
            <a:r>
              <a:rPr lang="en-US" sz="1000" baseline="0" dirty="0"/>
              <a:t>, és </a:t>
            </a:r>
            <a:r>
              <a:rPr lang="en-US" sz="1000" baseline="0" dirty="0" err="1"/>
              <a:t>mivel</a:t>
            </a:r>
            <a:r>
              <a:rPr lang="en-US" sz="1000" baseline="0" dirty="0"/>
              <a:t> </a:t>
            </a:r>
            <a:r>
              <a:rPr lang="en-US" sz="1000" baseline="0" dirty="0" err="1"/>
              <a:t>nincs</a:t>
            </a:r>
            <a:r>
              <a:rPr lang="en-US" sz="1000" baseline="0" dirty="0"/>
              <a:t> </a:t>
            </a:r>
            <a:r>
              <a:rPr lang="en-US" sz="1000" baseline="0" dirty="0" err="1"/>
              <a:t>közvetlen</a:t>
            </a:r>
            <a:r>
              <a:rPr lang="en-US" sz="1000" baseline="0" dirty="0"/>
              <a:t> </a:t>
            </a:r>
            <a:r>
              <a:rPr lang="en-US" sz="1000" baseline="0" dirty="0" err="1"/>
              <a:t>kapcsolat</a:t>
            </a:r>
            <a:r>
              <a:rPr lang="en-US" sz="1000" baseline="0" dirty="0"/>
              <a:t> a </a:t>
            </a:r>
            <a:r>
              <a:rPr lang="en-US" sz="1000" baseline="0" dirty="0" err="1"/>
              <a:t>kampánytevékenységeik</a:t>
            </a:r>
            <a:r>
              <a:rPr lang="en-US" sz="1000" baseline="0" dirty="0"/>
              <a:t> és a </a:t>
            </a:r>
            <a:r>
              <a:rPr lang="en-US" sz="1000" baseline="0" dirty="0" err="1"/>
              <a:t>célcsoportjuk</a:t>
            </a:r>
            <a:r>
              <a:rPr lang="en-US" sz="1000" baseline="0" dirty="0"/>
              <a:t> </a:t>
            </a:r>
            <a:r>
              <a:rPr lang="en-US" sz="1000" baseline="0" dirty="0" err="1"/>
              <a:t>hozzáállásában</a:t>
            </a:r>
            <a:r>
              <a:rPr lang="en-US" sz="1000" baseline="0" dirty="0"/>
              <a:t>, </a:t>
            </a:r>
            <a:r>
              <a:rPr lang="en-US" sz="1000" baseline="0" dirty="0" err="1"/>
              <a:t>gondolkodásában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cselekedeteikben</a:t>
            </a:r>
            <a:r>
              <a:rPr lang="en-US" sz="1000" baseline="0" dirty="0"/>
              <a:t> </a:t>
            </a:r>
            <a:r>
              <a:rPr lang="en-US" sz="1000" baseline="0" dirty="0" err="1"/>
              <a:t>bekövetkező</a:t>
            </a:r>
            <a:r>
              <a:rPr lang="en-US" sz="1000" baseline="0" dirty="0"/>
              <a:t> </a:t>
            </a:r>
            <a:r>
              <a:rPr lang="en-US" sz="1000" baseline="0" dirty="0" err="1"/>
              <a:t>változások</a:t>
            </a:r>
            <a:r>
              <a:rPr lang="en-US" sz="1000" baseline="0" dirty="0"/>
              <a:t> </a:t>
            </a:r>
            <a:r>
              <a:rPr lang="en-US" sz="1000" baseline="0" dirty="0" err="1"/>
              <a:t>között</a:t>
            </a:r>
            <a:r>
              <a:rPr lang="en-US" sz="100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baseline="0" dirty="0" err="1"/>
              <a:t>Azt</a:t>
            </a:r>
            <a:r>
              <a:rPr lang="en-US" sz="1000" baseline="0" dirty="0"/>
              <a:t> </a:t>
            </a:r>
            <a:r>
              <a:rPr lang="en-US" sz="1000" baseline="0" dirty="0" err="1"/>
              <a:t>azonban</a:t>
            </a:r>
            <a:r>
              <a:rPr lang="en-US" sz="1000" baseline="0" dirty="0"/>
              <a:t> </a:t>
            </a:r>
            <a:r>
              <a:rPr lang="en-US" sz="1000" baseline="0" dirty="0" err="1"/>
              <a:t>mérni</a:t>
            </a:r>
            <a:r>
              <a:rPr lang="en-US" sz="1000" baseline="0" dirty="0"/>
              <a:t> </a:t>
            </a:r>
            <a:r>
              <a:rPr lang="en-US" sz="1000" u="sng" baseline="0" dirty="0" err="1"/>
              <a:t>tudják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hány</a:t>
            </a:r>
            <a:r>
              <a:rPr lang="en-US" sz="1000" baseline="0" dirty="0"/>
              <a:t> ember </a:t>
            </a:r>
            <a:r>
              <a:rPr lang="en-US" sz="1000" baseline="0" dirty="0" err="1"/>
              <a:t>vette</a:t>
            </a:r>
            <a:r>
              <a:rPr lang="en-US" sz="1000" baseline="0" dirty="0"/>
              <a:t> </a:t>
            </a:r>
            <a:r>
              <a:rPr lang="en-US" sz="1000" baseline="0" dirty="0" err="1"/>
              <a:t>fel</a:t>
            </a:r>
            <a:r>
              <a:rPr lang="en-US" sz="1000" baseline="0" dirty="0"/>
              <a:t> </a:t>
            </a:r>
            <a:r>
              <a:rPr lang="en-US" sz="1000" baseline="0" dirty="0" err="1"/>
              <a:t>Önökkel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a </a:t>
            </a:r>
            <a:r>
              <a:rPr lang="en-US" sz="1000" baseline="0" dirty="0" err="1"/>
              <a:t>szervezetükkel</a:t>
            </a:r>
            <a:r>
              <a:rPr lang="en-US" sz="1000" baseline="0" dirty="0"/>
              <a:t> a </a:t>
            </a:r>
            <a:r>
              <a:rPr lang="en-US" sz="1000" baseline="0" dirty="0" err="1"/>
              <a:t>kapcsolatot</a:t>
            </a:r>
            <a:r>
              <a:rPr lang="en-US" sz="1000" baseline="0" dirty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/>
              <a:t>Például</a:t>
            </a:r>
            <a:r>
              <a:rPr lang="en-US" sz="1000" dirty="0"/>
              <a:t>: </a:t>
            </a:r>
            <a:r>
              <a:rPr lang="en-US" sz="1000" dirty="0" err="1"/>
              <a:t>további</a:t>
            </a:r>
            <a:r>
              <a:rPr lang="en-US" sz="1000" dirty="0"/>
              <a:t> x </a:t>
            </a:r>
            <a:r>
              <a:rPr lang="en-US" sz="1000" dirty="0" err="1"/>
              <a:t>résztvevő</a:t>
            </a:r>
            <a:r>
              <a:rPr lang="en-US" sz="1000" dirty="0"/>
              <a:t> </a:t>
            </a:r>
            <a:r>
              <a:rPr lang="en-US" sz="1000" dirty="0" err="1"/>
              <a:t>vesz</a:t>
            </a:r>
            <a:r>
              <a:rPr lang="en-US" sz="1000" dirty="0"/>
              <a:t> </a:t>
            </a:r>
            <a:r>
              <a:rPr lang="en-US" sz="1000" dirty="0" err="1"/>
              <a:t>részt</a:t>
            </a:r>
            <a:r>
              <a:rPr lang="en-US" sz="1000" dirty="0"/>
              <a:t> a </a:t>
            </a:r>
            <a:r>
              <a:rPr lang="en-US" sz="1000" dirty="0" err="1"/>
              <a:t>tevékenységükben</a:t>
            </a:r>
            <a:r>
              <a:rPr lang="en-US" sz="1000" dirty="0"/>
              <a:t>, </a:t>
            </a:r>
            <a:r>
              <a:rPr lang="en-US" sz="1000" dirty="0" err="1"/>
              <a:t>hány</a:t>
            </a:r>
            <a:r>
              <a:rPr lang="en-US" sz="1000" dirty="0"/>
              <a:t> </a:t>
            </a:r>
            <a:r>
              <a:rPr lang="en-US" sz="1000" dirty="0" err="1"/>
              <a:t>önkéntes</a:t>
            </a:r>
            <a:r>
              <a:rPr lang="en-US" sz="1000" dirty="0"/>
              <a:t> </a:t>
            </a:r>
            <a:r>
              <a:rPr lang="en-US" sz="1000" dirty="0" err="1"/>
              <a:t>dolgozik</a:t>
            </a:r>
            <a:r>
              <a:rPr lang="en-US" sz="1000" dirty="0"/>
              <a:t> a </a:t>
            </a:r>
            <a:r>
              <a:rPr lang="en-US" sz="1000" dirty="0" err="1"/>
              <a:t>szervezetükben</a:t>
            </a:r>
            <a:r>
              <a:rPr lang="en-US" sz="1000" dirty="0"/>
              <a:t>, </a:t>
            </a:r>
            <a:r>
              <a:rPr lang="en-US" sz="1000" dirty="0" err="1"/>
              <a:t>hányan</a:t>
            </a:r>
            <a:r>
              <a:rPr lang="en-US" sz="1000" dirty="0"/>
              <a:t> </a:t>
            </a:r>
            <a:r>
              <a:rPr lang="en-US" sz="1000" dirty="0" err="1"/>
              <a:t>folyamodnak</a:t>
            </a:r>
            <a:r>
              <a:rPr lang="en-US" sz="1000" dirty="0"/>
              <a:t> </a:t>
            </a:r>
            <a:r>
              <a:rPr lang="en-US" sz="1000" dirty="0" err="1"/>
              <a:t>támogatásért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segítségért</a:t>
            </a:r>
            <a:r>
              <a:rPr lang="en-US" sz="1000" dirty="0"/>
              <a:t> </a:t>
            </a:r>
            <a:r>
              <a:rPr lang="en-US" sz="1000" dirty="0" err="1"/>
              <a:t>egy</a:t>
            </a:r>
            <a:r>
              <a:rPr lang="en-US" sz="1000" dirty="0"/>
              <a:t> </a:t>
            </a:r>
            <a:r>
              <a:rPr lang="en-US" sz="1000" dirty="0" err="1"/>
              <a:t>meghatározott</a:t>
            </a:r>
            <a:r>
              <a:rPr lang="en-US" sz="1000" dirty="0"/>
              <a:t> </a:t>
            </a:r>
            <a:r>
              <a:rPr lang="en-US" sz="1000" dirty="0" err="1"/>
              <a:t>időszakon</a:t>
            </a:r>
            <a:r>
              <a:rPr lang="en-US" sz="1000" dirty="0"/>
              <a:t> </a:t>
            </a:r>
            <a:r>
              <a:rPr lang="en-US" sz="1000" dirty="0" err="1" smtClean="0"/>
              <a:t>belül</a:t>
            </a:r>
            <a:r>
              <a:rPr lang="hu-HU" sz="1000" dirty="0" smtClean="0"/>
              <a:t>.</a:t>
            </a:r>
            <a:endParaRPr lang="en-US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0172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Hasznos kérdések</a:t>
            </a:r>
          </a:p>
          <a:p>
            <a:endParaRPr lang="hu-HU"/>
          </a:p>
          <a:p>
            <a:r>
              <a:rPr dirty="0" smtClean="0"/>
              <a:t>Hány embert érnek majd el a célközönségből?</a:t>
            </a:r>
          </a:p>
          <a:p>
            <a:r>
              <a:rPr dirty="0" smtClean="0"/>
              <a:t>Milyen cselekvésre hívnak fel?</a:t>
            </a:r>
          </a:p>
          <a:p>
            <a:endParaRPr lang="hu-HU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036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u="sng" kern="1200">
                <a:solidFill>
                  <a:srgbClr val="FF0000"/>
                </a:solidFill>
                <a:effectLst/>
                <a:latin typeface="+mn-lt"/>
              </a:rPr>
              <a:t>10;</a:t>
            </a:r>
          </a:p>
          <a:p>
            <a:r>
              <a:rPr lang="en-US" sz="1000" u="sng" kern="1200">
                <a:solidFill>
                  <a:srgbClr val="FF0000"/>
                </a:solidFill>
                <a:effectLst/>
                <a:latin typeface="+mn-lt"/>
              </a:rPr>
              <a:t>Introduction of participants to each other</a:t>
            </a:r>
            <a:endParaRPr lang="hu-HU" sz="1000" u="sng" kern="120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u="sng" kern="1200">
                <a:solidFill>
                  <a:srgbClr val="FF0000"/>
                </a:solidFill>
                <a:effectLst/>
                <a:latin typeface="+mn-lt"/>
              </a:rPr>
              <a:t>Note. Questions are the same as those in the registration form</a:t>
            </a:r>
            <a:endParaRPr lang="hu-HU" sz="1000" u="sng" kern="120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4825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u="sng" dirty="0"/>
              <a:t>A </a:t>
            </a:r>
            <a:r>
              <a:rPr lang="en-US" sz="1000" b="1" u="sng" dirty="0" err="1"/>
              <a:t>lehető</a:t>
            </a:r>
            <a:r>
              <a:rPr lang="en-US" sz="1000" b="1" u="sng" dirty="0"/>
              <a:t> </a:t>
            </a:r>
            <a:r>
              <a:rPr lang="en-US" sz="1000" b="1" u="sng" dirty="0" err="1"/>
              <a:t>legjobban</a:t>
            </a:r>
            <a:r>
              <a:rPr lang="en-US" sz="1000" b="1" u="sng" dirty="0"/>
              <a:t> </a:t>
            </a:r>
            <a:r>
              <a:rPr lang="en-US" sz="1000" b="1" u="sng" dirty="0" err="1"/>
              <a:t>célozzák</a:t>
            </a:r>
            <a:r>
              <a:rPr lang="en-US" sz="1000" b="1" u="sng" dirty="0"/>
              <a:t> meg a </a:t>
            </a:r>
            <a:r>
              <a:rPr lang="en-US" sz="1000" b="1" u="sng" dirty="0" err="1"/>
              <a:t>közönségüket</a:t>
            </a:r>
            <a:r>
              <a:rPr lang="en-US" sz="1000" b="1" u="sng" dirty="0"/>
              <a:t>: </a:t>
            </a:r>
            <a:r>
              <a:rPr lang="en-US" sz="1000" b="1" u="sng" dirty="0" err="1"/>
              <a:t>legyenek</a:t>
            </a:r>
            <a:r>
              <a:rPr lang="en-US" sz="1000" b="1" u="sng" dirty="0"/>
              <a:t> </a:t>
            </a:r>
            <a:r>
              <a:rPr lang="hu-HU" sz="1000" b="1" u="sng" dirty="0" smtClean="0"/>
              <a:t>konkrétak</a:t>
            </a:r>
            <a:r>
              <a:rPr lang="en-US" sz="1000" b="1" u="sng" dirty="0" smtClean="0"/>
              <a:t>, </a:t>
            </a:r>
            <a:r>
              <a:rPr lang="hu-HU" sz="1000" b="1" u="sng" dirty="0" smtClean="0"/>
              <a:t>konkrétak </a:t>
            </a:r>
            <a:r>
              <a:rPr lang="en-US" sz="1000" b="1" u="sng" dirty="0" smtClean="0"/>
              <a:t>és </a:t>
            </a:r>
            <a:r>
              <a:rPr lang="hu-HU" sz="1000" b="1" u="sng" dirty="0" smtClean="0"/>
              <a:t>konkrétak</a:t>
            </a:r>
            <a:endParaRPr lang="en-US" sz="1000" b="1" u="sng" dirty="0"/>
          </a:p>
          <a:p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Veszélyeztetett</a:t>
            </a:r>
            <a:r>
              <a:rPr lang="en-US" sz="1000" dirty="0"/>
              <a:t> </a:t>
            </a:r>
            <a:r>
              <a:rPr lang="en-US" sz="1000" dirty="0" err="1"/>
              <a:t>fiatalok</a:t>
            </a:r>
            <a:r>
              <a:rPr lang="en-US" sz="1000" dirty="0"/>
              <a:t> </a:t>
            </a:r>
            <a:r>
              <a:rPr lang="en-US" sz="1000" dirty="0" err="1"/>
              <a:t>szülei</a:t>
            </a:r>
            <a:r>
              <a:rPr lang="en-US" sz="1000" dirty="0"/>
              <a:t>, </a:t>
            </a:r>
            <a:r>
              <a:rPr lang="en-US" sz="1000" dirty="0" err="1"/>
              <a:t>családja</a:t>
            </a:r>
            <a:r>
              <a:rPr lang="en-US" sz="1000" dirty="0"/>
              <a:t>, </a:t>
            </a:r>
            <a:r>
              <a:rPr lang="en-US" sz="1000" dirty="0" err="1"/>
              <a:t>barátai</a:t>
            </a:r>
            <a:r>
              <a:rPr lang="en-US" sz="1000" dirty="0"/>
              <a:t>, </a:t>
            </a:r>
            <a:r>
              <a:rPr lang="en-US" sz="1000" dirty="0" err="1"/>
              <a:t>tanárai</a:t>
            </a:r>
            <a:r>
              <a:rPr lang="en-US" sz="1000" dirty="0"/>
              <a:t>…?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Férfiak</a:t>
            </a:r>
            <a:r>
              <a:rPr lang="en-US" sz="1000" dirty="0"/>
              <a:t>, </a:t>
            </a:r>
            <a:r>
              <a:rPr lang="en-US" sz="1000" dirty="0" err="1"/>
              <a:t>nők</a:t>
            </a:r>
            <a:r>
              <a:rPr lang="en-US" sz="1000" dirty="0"/>
              <a:t>? </a:t>
            </a:r>
            <a:r>
              <a:rPr lang="en-US" sz="1000" dirty="0" err="1"/>
              <a:t>Kulturális</a:t>
            </a:r>
            <a:r>
              <a:rPr lang="en-US" sz="1000" dirty="0"/>
              <a:t> </a:t>
            </a:r>
            <a:r>
              <a:rPr lang="en-US" sz="1000" dirty="0" err="1"/>
              <a:t>háttér</a:t>
            </a:r>
            <a:r>
              <a:rPr lang="en-US" sz="1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</a:t>
            </a:r>
            <a:r>
              <a:rPr lang="en-US" sz="1000" dirty="0" err="1"/>
              <a:t>szociális</a:t>
            </a:r>
            <a:r>
              <a:rPr lang="en-US" sz="1000" dirty="0"/>
              <a:t> </a:t>
            </a:r>
            <a:r>
              <a:rPr lang="en-US" sz="1000" dirty="0" err="1"/>
              <a:t>integráció</a:t>
            </a:r>
            <a:r>
              <a:rPr lang="en-US" sz="1000" dirty="0"/>
              <a:t> </a:t>
            </a:r>
            <a:r>
              <a:rPr lang="en-US" sz="1000" dirty="0" err="1"/>
              <a:t>foka</a:t>
            </a:r>
            <a:r>
              <a:rPr lang="en-US" sz="1000" dirty="0"/>
              <a:t>? </a:t>
            </a:r>
            <a:r>
              <a:rPr lang="en-US" sz="1000" dirty="0" err="1"/>
              <a:t>Jövedelem</a:t>
            </a:r>
            <a:r>
              <a:rPr lang="en-US" sz="1000" dirty="0"/>
              <a:t>? </a:t>
            </a:r>
            <a:r>
              <a:rPr lang="en-US" sz="1000" dirty="0" err="1"/>
              <a:t>Iskolai</a:t>
            </a:r>
            <a:r>
              <a:rPr lang="en-US" sz="1000" dirty="0"/>
              <a:t> </a:t>
            </a:r>
            <a:r>
              <a:rPr lang="en-US" sz="1000" dirty="0" err="1"/>
              <a:t>végzettség</a:t>
            </a:r>
            <a:r>
              <a:rPr lang="en-US" sz="1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Foglalkoztatott</a:t>
            </a:r>
            <a:r>
              <a:rPr lang="en-US" sz="1000" dirty="0"/>
              <a:t>/</a:t>
            </a:r>
            <a:r>
              <a:rPr lang="en-US" sz="1000" dirty="0" err="1"/>
              <a:t>álláskereső</a:t>
            </a:r>
            <a:r>
              <a:rPr lang="en-US" sz="1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Közösségi</a:t>
            </a:r>
            <a:r>
              <a:rPr lang="en-US" sz="1000" dirty="0"/>
              <a:t> </a:t>
            </a:r>
            <a:r>
              <a:rPr lang="en-US" sz="1000" dirty="0" err="1"/>
              <a:t>környezet</a:t>
            </a:r>
            <a:r>
              <a:rPr lang="en-US" sz="1000" dirty="0"/>
              <a:t>: </a:t>
            </a:r>
            <a:r>
              <a:rPr lang="en-US" sz="1000" dirty="0" err="1"/>
              <a:t>védő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megengedő</a:t>
            </a:r>
            <a:r>
              <a:rPr lang="en-US" sz="1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</a:t>
            </a:r>
            <a:r>
              <a:rPr lang="en-US" sz="1000" dirty="0" err="1"/>
              <a:t>radikális</a:t>
            </a:r>
            <a:r>
              <a:rPr lang="en-US" sz="1000" dirty="0"/>
              <a:t> </a:t>
            </a:r>
            <a:r>
              <a:rPr lang="en-US" sz="1000" dirty="0" err="1"/>
              <a:t>gondolatok</a:t>
            </a:r>
            <a:r>
              <a:rPr lang="en-US" sz="1000" dirty="0"/>
              <a:t> </a:t>
            </a:r>
            <a:r>
              <a:rPr lang="en-US" sz="1000" dirty="0" err="1"/>
              <a:t>újak</a:t>
            </a:r>
            <a:r>
              <a:rPr lang="en-US" sz="1000" dirty="0"/>
              <a:t> a </a:t>
            </a:r>
            <a:r>
              <a:rPr lang="en-US" sz="1000" dirty="0" err="1"/>
              <a:t>számukra</a:t>
            </a:r>
            <a:r>
              <a:rPr lang="en-US" sz="1000" dirty="0"/>
              <a:t>,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már</a:t>
            </a:r>
            <a:r>
              <a:rPr lang="en-US" sz="1000" dirty="0"/>
              <a:t> </a:t>
            </a:r>
            <a:r>
              <a:rPr lang="en-US" sz="1000" dirty="0" err="1"/>
              <a:t>radikalizálódtak</a:t>
            </a:r>
            <a:r>
              <a:rPr lang="en-US" sz="1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Hol</a:t>
            </a:r>
            <a:r>
              <a:rPr lang="en-US" sz="1000" dirty="0"/>
              <a:t> </a:t>
            </a:r>
            <a:r>
              <a:rPr lang="en-US" sz="1000" dirty="0" err="1"/>
              <a:t>élnek</a:t>
            </a:r>
            <a:r>
              <a:rPr lang="en-US" sz="1000" dirty="0"/>
              <a:t>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Vallásos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politikai</a:t>
            </a:r>
            <a:r>
              <a:rPr lang="en-US" sz="1000" dirty="0"/>
              <a:t> </a:t>
            </a:r>
            <a:r>
              <a:rPr lang="en-US" sz="1000" dirty="0" err="1"/>
              <a:t>szempontból</a:t>
            </a:r>
            <a:r>
              <a:rPr lang="en-US" sz="1000" dirty="0"/>
              <a:t> </a:t>
            </a:r>
            <a:r>
              <a:rPr lang="en-US" sz="1000" dirty="0" err="1"/>
              <a:t>közelítik</a:t>
            </a:r>
            <a:r>
              <a:rPr lang="en-US" sz="1000" dirty="0"/>
              <a:t> meg a </a:t>
            </a:r>
            <a:r>
              <a:rPr lang="en-US" sz="1000" dirty="0" err="1"/>
              <a:t>kérdést</a:t>
            </a:r>
            <a:r>
              <a:rPr lang="en-US" sz="1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Nyitottak</a:t>
            </a:r>
            <a:r>
              <a:rPr lang="en-US" sz="1000" dirty="0"/>
              <a:t> a </a:t>
            </a:r>
            <a:r>
              <a:rPr lang="en-US" sz="1000" dirty="0" err="1"/>
              <a:t>vélemények</a:t>
            </a:r>
            <a:r>
              <a:rPr lang="en-US" sz="1000" dirty="0"/>
              <a:t> és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elképzelések</a:t>
            </a:r>
            <a:r>
              <a:rPr lang="en-US" sz="1000" dirty="0"/>
              <a:t> </a:t>
            </a:r>
            <a:r>
              <a:rPr lang="en-US" sz="1000" dirty="0" err="1"/>
              <a:t>megosztására</a:t>
            </a:r>
            <a:r>
              <a:rPr lang="en-US" sz="1000" dirty="0"/>
              <a:t>?</a:t>
            </a:r>
            <a:endParaRPr lang="hu-HU" sz="1000" dirty="0"/>
          </a:p>
          <a:p>
            <a:endParaRPr lang="hu-HU" sz="1000" dirty="0"/>
          </a:p>
          <a:p>
            <a:r>
              <a:rPr lang="en-US" sz="1000" dirty="0" err="1"/>
              <a:t>Tekintsék</a:t>
            </a:r>
            <a:r>
              <a:rPr lang="en-US" sz="1000" dirty="0"/>
              <a:t> meg a </a:t>
            </a:r>
            <a:r>
              <a:rPr lang="en-US" sz="1000" dirty="0" err="1"/>
              <a:t>következő</a:t>
            </a:r>
            <a:r>
              <a:rPr lang="en-US" sz="1000" dirty="0"/>
              <a:t> </a:t>
            </a:r>
            <a:r>
              <a:rPr lang="en-US" sz="1000" dirty="0" err="1"/>
              <a:t>diákat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még</a:t>
            </a:r>
            <a:r>
              <a:rPr lang="en-US" sz="1000" dirty="0"/>
              <a:t> </a:t>
            </a:r>
            <a:r>
              <a:rPr lang="en-US" sz="1000" dirty="0" err="1"/>
              <a:t>többet</a:t>
            </a:r>
            <a:r>
              <a:rPr lang="en-US" sz="1000" dirty="0"/>
              <a:t> </a:t>
            </a:r>
            <a:r>
              <a:rPr lang="en-US" sz="1000" dirty="0" err="1"/>
              <a:t>tudhassanak</a:t>
            </a:r>
            <a:r>
              <a:rPr lang="en-US" sz="1000" dirty="0"/>
              <a:t> meg a </a:t>
            </a:r>
            <a:r>
              <a:rPr lang="en-US" sz="1000" dirty="0" err="1"/>
              <a:t>célközönségük</a:t>
            </a:r>
            <a:r>
              <a:rPr lang="en-US" sz="1000" dirty="0"/>
              <a:t> </a:t>
            </a:r>
            <a:r>
              <a:rPr lang="en-US" sz="1000" dirty="0" err="1"/>
              <a:t>jellemzőiről</a:t>
            </a:r>
            <a:r>
              <a:rPr lang="en-US" sz="1000" dirty="0"/>
              <a:t>.</a:t>
            </a:r>
          </a:p>
          <a:p>
            <a:endParaRPr lang="hu-HU" sz="10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dirty="0" smtClean="0"/>
              <a:t>Lásd még az EFD </a:t>
            </a:r>
            <a:r>
              <a:rPr lang="en-US" sz="1000" dirty="0"/>
              <a:t>„How to Identify Target Audience” (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lehet</a:t>
            </a:r>
            <a:r>
              <a:rPr lang="en-US" sz="1000" dirty="0"/>
              <a:t> a </a:t>
            </a:r>
            <a:r>
              <a:rPr lang="en-US" sz="1000" dirty="0" err="1"/>
              <a:t>célközönséget</a:t>
            </a:r>
            <a:r>
              <a:rPr lang="en-US" sz="1000" dirty="0"/>
              <a:t> </a:t>
            </a:r>
            <a:r>
              <a:rPr lang="en-US" sz="1000" dirty="0" err="1"/>
              <a:t>beazonosítani</a:t>
            </a:r>
            <a:r>
              <a:rPr lang="en-US" sz="1000" dirty="0"/>
              <a:t>) </a:t>
            </a:r>
            <a:r>
              <a:rPr lang="en-US" sz="1000" dirty="0" err="1"/>
              <a:t>dokumentumát</a:t>
            </a:r>
            <a:r>
              <a:rPr lang="en-US" sz="1000" dirty="0"/>
              <a:t> is. </a:t>
            </a:r>
            <a:r>
              <a:rPr lang="en-US" sz="1000" dirty="0" err="1"/>
              <a:t>Ezt</a:t>
            </a:r>
            <a:r>
              <a:rPr lang="en-US" sz="1000" dirty="0"/>
              <a:t> </a:t>
            </a:r>
            <a:r>
              <a:rPr lang="en-US" sz="1000" dirty="0" err="1"/>
              <a:t>elküldjük</a:t>
            </a:r>
            <a:r>
              <a:rPr lang="en-US" sz="1000" dirty="0"/>
              <a:t> </a:t>
            </a:r>
            <a:r>
              <a:rPr lang="en-US" sz="1000" dirty="0" err="1"/>
              <a:t>majd</a:t>
            </a:r>
            <a:r>
              <a:rPr lang="en-US" sz="1000" dirty="0"/>
              <a:t> a </a:t>
            </a:r>
            <a:r>
              <a:rPr lang="en-US" sz="1000" dirty="0" err="1"/>
              <a:t>résztvevőknek</a:t>
            </a:r>
            <a:r>
              <a:rPr lang="en-US" sz="1000" dirty="0"/>
              <a:t>.</a:t>
            </a:r>
          </a:p>
          <a:p>
            <a:endParaRPr lang="hu-HU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1718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21993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/>
              <a:t>Jól</a:t>
            </a:r>
            <a:r>
              <a:rPr lang="en-US" b="1" dirty="0"/>
              <a:t> </a:t>
            </a:r>
            <a:r>
              <a:rPr lang="en-US" b="1" dirty="0" err="1"/>
              <a:t>ismerik</a:t>
            </a:r>
            <a:r>
              <a:rPr lang="en-US" b="1" dirty="0"/>
              <a:t> a </a:t>
            </a:r>
            <a:r>
              <a:rPr lang="en-US" b="1" dirty="0" err="1"/>
              <a:t>hallgatóságukat</a:t>
            </a:r>
            <a:r>
              <a:rPr lang="en-US" b="1" dirty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dirty="0" smtClean="0"/>
              <a:t>A helyes kérdéseket tegyék </a:t>
            </a:r>
            <a:r>
              <a:rPr dirty="0" err="1" smtClean="0"/>
              <a:t>fel</a:t>
            </a:r>
            <a:r>
              <a:rPr dirty="0" smtClean="0"/>
              <a:t> </a:t>
            </a:r>
            <a:r>
              <a:rPr dirty="0" err="1" smtClean="0"/>
              <a:t>maguknak</a:t>
            </a:r>
            <a:r>
              <a:rPr lang="hu-HU" dirty="0" smtClean="0"/>
              <a:t>.</a:t>
            </a:r>
            <a:endParaRPr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hu-HU" b="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i="1" baseline="0" dirty="0" err="1"/>
              <a:t>Megj</a:t>
            </a:r>
            <a:r>
              <a:rPr lang="en-US" b="0" i="1" baseline="0" dirty="0"/>
              <a:t>. </a:t>
            </a:r>
            <a:r>
              <a:rPr lang="en-US" b="0" i="1" baseline="0" dirty="0" err="1"/>
              <a:t>Lásd</a:t>
            </a:r>
            <a:r>
              <a:rPr lang="en-US" b="0" i="1" baseline="0" dirty="0"/>
              <a:t> </a:t>
            </a:r>
            <a:r>
              <a:rPr lang="en-US" b="0" i="1" baseline="0" dirty="0" err="1"/>
              <a:t>az</a:t>
            </a:r>
            <a:r>
              <a:rPr lang="en-US" b="0" i="1" baseline="0" dirty="0"/>
              <a:t> </a:t>
            </a:r>
            <a:r>
              <a:rPr lang="en-US" b="0" i="1" baseline="0" dirty="0" err="1"/>
              <a:t>előző</a:t>
            </a:r>
            <a:r>
              <a:rPr lang="en-US" b="0" i="1" baseline="0" dirty="0"/>
              <a:t> és a </a:t>
            </a:r>
            <a:r>
              <a:rPr lang="en-US" b="0" i="1" baseline="0" dirty="0" err="1"/>
              <a:t>következő</a:t>
            </a:r>
            <a:r>
              <a:rPr lang="en-US" b="0" i="1" baseline="0" dirty="0"/>
              <a:t> </a:t>
            </a:r>
            <a:r>
              <a:rPr lang="en-US" b="0" i="1" baseline="0" dirty="0" err="1"/>
              <a:t>diákat</a:t>
            </a:r>
            <a:r>
              <a:rPr lang="en-US" b="0" i="1" baseline="0" dirty="0"/>
              <a:t> is, </a:t>
            </a:r>
            <a:r>
              <a:rPr lang="en-US" b="0" i="1" baseline="0" dirty="0" err="1"/>
              <a:t>hogy</a:t>
            </a:r>
            <a:r>
              <a:rPr lang="en-US" b="0" i="1" baseline="0" dirty="0"/>
              <a:t> </a:t>
            </a:r>
            <a:r>
              <a:rPr lang="en-US" b="0" i="1" baseline="0" dirty="0" err="1"/>
              <a:t>példákat</a:t>
            </a:r>
            <a:r>
              <a:rPr lang="en-US" b="0" i="1" baseline="0" dirty="0"/>
              <a:t> </a:t>
            </a:r>
            <a:r>
              <a:rPr lang="en-US" b="0" i="1" baseline="0" dirty="0" err="1"/>
              <a:t>kapjanak</a:t>
            </a:r>
            <a:r>
              <a:rPr lang="en-US" b="0" i="1" baseline="0" dirty="0"/>
              <a:t> a </a:t>
            </a:r>
            <a:r>
              <a:rPr lang="en-US" b="0" i="1" baseline="0" dirty="0" err="1" smtClean="0"/>
              <a:t>kérdésekről</a:t>
            </a:r>
            <a:r>
              <a:rPr lang="hu-HU" b="0" i="1" baseline="0" dirty="0" smtClean="0"/>
              <a:t>.</a:t>
            </a:r>
            <a:endParaRPr lang="en-US" b="0" i="1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hu-HU" b="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baseline="0" dirty="0" err="1"/>
              <a:t>Ez</a:t>
            </a:r>
            <a:r>
              <a:rPr lang="en-US" b="0" baseline="0" dirty="0"/>
              <a:t> a </a:t>
            </a:r>
            <a:r>
              <a:rPr lang="en-US" b="0" baseline="0" dirty="0" err="1"/>
              <a:t>séma</a:t>
            </a:r>
            <a:r>
              <a:rPr lang="en-US" b="0" baseline="0" dirty="0"/>
              <a:t> a </a:t>
            </a:r>
            <a:r>
              <a:rPr lang="en-US" b="0" baseline="0" dirty="0" err="1"/>
              <a:t>kereskedelmi</a:t>
            </a:r>
            <a:r>
              <a:rPr lang="en-US" b="0" baseline="0" dirty="0"/>
              <a:t> </a:t>
            </a:r>
            <a:r>
              <a:rPr lang="en-US" b="0" baseline="0" dirty="0" err="1"/>
              <a:t>marketingstratégiák</a:t>
            </a:r>
            <a:r>
              <a:rPr lang="en-US" b="0" baseline="0" dirty="0"/>
              <a:t> </a:t>
            </a:r>
            <a:r>
              <a:rPr lang="en-US" b="0" baseline="0" dirty="0" err="1"/>
              <a:t>fejlesztésével</a:t>
            </a:r>
            <a:r>
              <a:rPr lang="en-US" b="0" baseline="0" dirty="0"/>
              <a:t> </a:t>
            </a:r>
            <a:r>
              <a:rPr lang="en-US" b="0" baseline="0" dirty="0" err="1"/>
              <a:t>kapcsolatos</a:t>
            </a:r>
            <a:r>
              <a:rPr lang="en-US" b="0" baseline="0" dirty="0"/>
              <a:t> </a:t>
            </a:r>
            <a:r>
              <a:rPr lang="en-US" b="0" baseline="0" dirty="0" err="1"/>
              <a:t>tapasztalatokon</a:t>
            </a:r>
            <a:r>
              <a:rPr lang="en-US" b="0" baseline="0" dirty="0"/>
              <a:t> </a:t>
            </a:r>
            <a:r>
              <a:rPr lang="en-US" b="0" baseline="0" dirty="0" err="1"/>
              <a:t>alapul</a:t>
            </a:r>
            <a:r>
              <a:rPr lang="en-US" b="0" baseline="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b="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baseline="0" dirty="0"/>
              <a:t>Alicia Kearns </a:t>
            </a:r>
            <a:r>
              <a:rPr lang="en-US" b="0" baseline="0" dirty="0" err="1"/>
              <a:t>előadásából</a:t>
            </a:r>
            <a:r>
              <a:rPr lang="en-US" b="0" baseline="0" dirty="0"/>
              <a:t>: 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200" b="0" dirty="0" err="1"/>
              <a:t>Hogyan</a:t>
            </a:r>
            <a:r>
              <a:rPr lang="en-US" sz="1200" b="0" dirty="0"/>
              <a:t> </a:t>
            </a:r>
            <a:r>
              <a:rPr lang="en-US" sz="1200" b="0" dirty="0" err="1"/>
              <a:t>kapják</a:t>
            </a:r>
            <a:r>
              <a:rPr lang="en-US" sz="1200" b="0" dirty="0"/>
              <a:t> </a:t>
            </a:r>
            <a:r>
              <a:rPr lang="en-US" sz="1200" b="0" dirty="0" smtClean="0"/>
              <a:t>meg</a:t>
            </a:r>
            <a:r>
              <a:rPr lang="hu-HU" sz="1200" b="0" dirty="0" smtClean="0"/>
              <a:t>,</a:t>
            </a:r>
            <a:r>
              <a:rPr lang="en-US" sz="1200" b="0" dirty="0" smtClean="0"/>
              <a:t> </a:t>
            </a:r>
            <a:r>
              <a:rPr lang="en-US" sz="1200" b="0" dirty="0"/>
              <a:t>és </a:t>
            </a:r>
            <a:r>
              <a:rPr lang="en-US" sz="1200" b="0" dirty="0" err="1"/>
              <a:t>hogyan</a:t>
            </a:r>
            <a:r>
              <a:rPr lang="en-US" sz="1200" b="0" dirty="0"/>
              <a:t> </a:t>
            </a:r>
            <a:r>
              <a:rPr lang="en-US" sz="1200" b="0" dirty="0" err="1"/>
              <a:t>továbbítják</a:t>
            </a:r>
            <a:r>
              <a:rPr lang="en-US" sz="1200" b="0" dirty="0"/>
              <a:t> </a:t>
            </a:r>
            <a:r>
              <a:rPr lang="en-US" sz="1200" b="0" dirty="0" err="1"/>
              <a:t>az</a:t>
            </a:r>
            <a:r>
              <a:rPr lang="en-US" sz="1200" b="0" dirty="0"/>
              <a:t> </a:t>
            </a:r>
            <a:r>
              <a:rPr lang="en-US" sz="1200" b="0" dirty="0" err="1"/>
              <a:t>információkat</a:t>
            </a:r>
            <a:r>
              <a:rPr lang="en-US" sz="1200" b="0" dirty="0"/>
              <a:t>?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200" b="0" dirty="0" err="1"/>
              <a:t>Milyen</a:t>
            </a:r>
            <a:r>
              <a:rPr lang="en-US" sz="1200" b="0" dirty="0"/>
              <a:t> </a:t>
            </a:r>
            <a:r>
              <a:rPr lang="en-US" sz="1200" b="0" dirty="0" err="1"/>
              <a:t>körülmények</a:t>
            </a:r>
            <a:r>
              <a:rPr lang="en-US" sz="1200" b="0" dirty="0"/>
              <a:t> </a:t>
            </a:r>
            <a:r>
              <a:rPr lang="en-US" sz="1200" b="0" dirty="0" err="1"/>
              <a:t>között</a:t>
            </a:r>
            <a:r>
              <a:rPr lang="en-US" sz="1200" b="0" dirty="0"/>
              <a:t> </a:t>
            </a:r>
            <a:r>
              <a:rPr lang="en-US" sz="1200" b="0" dirty="0" err="1"/>
              <a:t>élnek</a:t>
            </a:r>
            <a:r>
              <a:rPr lang="en-US" sz="1200" b="0" dirty="0"/>
              <a:t>?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200" b="0" dirty="0" err="1">
                <a:latin typeface="Arial" charset="0"/>
              </a:rPr>
              <a:t>Milyen</a:t>
            </a:r>
            <a:r>
              <a:rPr lang="en-US" sz="1200" b="0" dirty="0">
                <a:latin typeface="Arial" charset="0"/>
              </a:rPr>
              <a:t> </a:t>
            </a:r>
            <a:r>
              <a:rPr lang="en-US" sz="1200" b="0" dirty="0" err="1">
                <a:latin typeface="Arial" charset="0"/>
              </a:rPr>
              <a:t>nyelvet</a:t>
            </a:r>
            <a:r>
              <a:rPr lang="en-US" sz="1200" b="0" dirty="0">
                <a:latin typeface="Arial" charset="0"/>
              </a:rPr>
              <a:t> </a:t>
            </a:r>
            <a:r>
              <a:rPr lang="en-US" sz="1200" b="0" dirty="0" err="1">
                <a:latin typeface="Arial" charset="0"/>
              </a:rPr>
              <a:t>használnak</a:t>
            </a:r>
            <a:r>
              <a:rPr lang="en-US" sz="1200" b="0" dirty="0">
                <a:latin typeface="Arial" charset="0"/>
              </a:rPr>
              <a:t>?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sz="1200" b="0" dirty="0" err="1">
                <a:latin typeface="Arial" charset="0"/>
              </a:rPr>
              <a:t>Milyen</a:t>
            </a:r>
            <a:r>
              <a:rPr lang="en-US" sz="1200" b="0" dirty="0">
                <a:latin typeface="Arial" charset="0"/>
              </a:rPr>
              <a:t> </a:t>
            </a:r>
            <a:r>
              <a:rPr lang="en-US" sz="1200" b="0" dirty="0" err="1">
                <a:latin typeface="Arial" charset="0"/>
              </a:rPr>
              <a:t>ismeretekkel</a:t>
            </a:r>
            <a:r>
              <a:rPr lang="en-US" sz="1200" b="0" dirty="0">
                <a:latin typeface="Arial" charset="0"/>
              </a:rPr>
              <a:t> </a:t>
            </a:r>
            <a:r>
              <a:rPr lang="en-US" sz="1200" b="0" dirty="0" err="1">
                <a:latin typeface="Arial" charset="0"/>
              </a:rPr>
              <a:t>rendelkeznek</a:t>
            </a:r>
            <a:r>
              <a:rPr lang="en-US" sz="1200" b="0" dirty="0">
                <a:latin typeface="Arial" charset="0"/>
              </a:rPr>
              <a:t>?</a:t>
            </a:r>
            <a:endParaRPr lang="hu-HU" sz="1200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52438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PL. Az alacsonyabb jövedelmű családokból származó fiatalok közül miért kezdenek el olyan sokan dohányozni?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70928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0" u="sng" dirty="0">
                <a:latin typeface="+mn-lt"/>
              </a:rPr>
              <a:t>Hand-out of drawing paper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="0" baseline="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baseline="0" dirty="0">
                <a:latin typeface="+mn-lt"/>
              </a:rPr>
              <a:t>A </a:t>
            </a:r>
            <a:r>
              <a:rPr lang="en-US" sz="1000" b="0" baseline="0" dirty="0" err="1">
                <a:latin typeface="+mn-lt"/>
              </a:rPr>
              <a:t>kérdésekkel</a:t>
            </a:r>
            <a:r>
              <a:rPr lang="en-US" sz="1000" b="0" baseline="0" dirty="0">
                <a:latin typeface="+mn-lt"/>
              </a:rPr>
              <a:t> a </a:t>
            </a:r>
            <a:r>
              <a:rPr lang="en-US" sz="1000" b="0" baseline="0" dirty="0" err="1">
                <a:latin typeface="+mn-lt"/>
              </a:rPr>
              <a:t>kép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részletesebbé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válhat</a:t>
            </a:r>
            <a:r>
              <a:rPr lang="en-US" sz="1000" b="0" baseline="0" dirty="0">
                <a:latin typeface="+mn-lt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>
                <a:latin typeface="+mn-lt"/>
              </a:rPr>
              <a:t>Mi</a:t>
            </a:r>
            <a:r>
              <a:rPr lang="en-US" sz="1000" b="0" baseline="0" dirty="0">
                <a:latin typeface="+mn-lt"/>
              </a:rPr>
              <a:t> a </a:t>
            </a:r>
            <a:r>
              <a:rPr lang="en-US" sz="1000" b="0" baseline="0" dirty="0" err="1">
                <a:latin typeface="+mn-lt"/>
              </a:rPr>
              <a:t>célközönségük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átlagos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életkora</a:t>
            </a:r>
            <a:r>
              <a:rPr lang="en-US" sz="1000" b="0" baseline="0" dirty="0">
                <a:latin typeface="+mn-lt"/>
              </a:rPr>
              <a:t>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>
                <a:latin typeface="+mn-lt"/>
              </a:rPr>
              <a:t>Miről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beszélnek</a:t>
            </a:r>
            <a:r>
              <a:rPr lang="en-US" sz="1000" b="0" baseline="0" dirty="0">
                <a:latin typeface="+mn-lt"/>
              </a:rPr>
              <a:t> a </a:t>
            </a:r>
            <a:r>
              <a:rPr lang="en-US" sz="1000" b="0" baseline="0" dirty="0" err="1">
                <a:latin typeface="+mn-lt"/>
              </a:rPr>
              <a:t>célközönségükkel</a:t>
            </a:r>
            <a:r>
              <a:rPr lang="en-US" sz="1000" b="0" baseline="0" dirty="0">
                <a:latin typeface="+mn-lt"/>
              </a:rPr>
              <a:t>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>
                <a:latin typeface="+mn-lt"/>
              </a:rPr>
              <a:t>Mi</a:t>
            </a:r>
            <a:r>
              <a:rPr lang="en-US" sz="1000" b="0" baseline="0" dirty="0">
                <a:latin typeface="+mn-lt"/>
              </a:rPr>
              <a:t> a </a:t>
            </a:r>
            <a:r>
              <a:rPr lang="en-US" sz="1000" b="0" baseline="0" dirty="0" err="1">
                <a:latin typeface="+mn-lt"/>
              </a:rPr>
              <a:t>célközönségükben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lévők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fő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beszélgetési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témája</a:t>
            </a:r>
            <a:r>
              <a:rPr lang="en-US" sz="1000" b="0" baseline="0" dirty="0">
                <a:latin typeface="+mn-lt"/>
              </a:rPr>
              <a:t>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baseline="0" dirty="0" err="1">
                <a:latin typeface="+mn-lt"/>
              </a:rPr>
              <a:t>Hogyan</a:t>
            </a:r>
            <a:r>
              <a:rPr lang="en-US" sz="1000" b="0" baseline="0" dirty="0">
                <a:latin typeface="+mn-lt"/>
              </a:rPr>
              <a:t> fest a </a:t>
            </a:r>
            <a:r>
              <a:rPr lang="en-US" sz="1000" b="0" baseline="0" dirty="0" err="1">
                <a:latin typeface="+mn-lt"/>
              </a:rPr>
              <a:t>célközönségük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társadalmi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környezete</a:t>
            </a:r>
            <a:r>
              <a:rPr lang="en-US" sz="1000" b="0" baseline="0" dirty="0">
                <a:latin typeface="+mn-lt"/>
              </a:rPr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b="0" baseline="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b="0" dirty="0" err="1">
                <a:latin typeface="+mn-lt"/>
              </a:rPr>
              <a:t>Hogyan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kapják</a:t>
            </a:r>
            <a:r>
              <a:rPr lang="en-US" sz="1000" b="0" dirty="0">
                <a:latin typeface="+mn-lt"/>
              </a:rPr>
              <a:t> meg és </a:t>
            </a:r>
            <a:r>
              <a:rPr lang="en-US" sz="1000" b="0" dirty="0" err="1">
                <a:latin typeface="+mn-lt"/>
              </a:rPr>
              <a:t>hogyan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továbbítják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az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információkat</a:t>
            </a:r>
            <a:r>
              <a:rPr lang="en-US" sz="1000" b="0" dirty="0">
                <a:latin typeface="+mn-lt"/>
              </a:rPr>
              <a:t>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b="0" dirty="0" err="1">
                <a:latin typeface="+mn-lt"/>
              </a:rPr>
              <a:t>Milyen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körülmények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között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élnek</a:t>
            </a:r>
            <a:r>
              <a:rPr lang="en-US" sz="1000" b="0" dirty="0">
                <a:latin typeface="+mn-lt"/>
              </a:rPr>
              <a:t>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b="0" dirty="0" err="1">
                <a:latin typeface="+mn-lt"/>
              </a:rPr>
              <a:t>Milyen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nyelvet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használnak</a:t>
            </a:r>
            <a:r>
              <a:rPr lang="en-US" sz="1000" b="0" dirty="0">
                <a:latin typeface="+mn-lt"/>
              </a:rPr>
              <a:t>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b="0" dirty="0" err="1">
                <a:latin typeface="+mn-lt"/>
              </a:rPr>
              <a:t>Milyen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ismeretekkel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rendelkeznek</a:t>
            </a:r>
            <a:r>
              <a:rPr lang="en-US" sz="1000" b="0" dirty="0">
                <a:latin typeface="+mn-lt"/>
              </a:rPr>
              <a:t>?</a:t>
            </a:r>
            <a:endParaRPr lang="hu-HU" sz="1000" b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b="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0" dirty="0" err="1">
                <a:latin typeface="+mn-lt"/>
              </a:rPr>
              <a:t>Különböztessék</a:t>
            </a:r>
            <a:r>
              <a:rPr lang="en-US" sz="1000" b="0" dirty="0">
                <a:latin typeface="+mn-lt"/>
              </a:rPr>
              <a:t> meg a </a:t>
            </a:r>
            <a:r>
              <a:rPr lang="en-US" sz="1000" b="0" dirty="0" err="1">
                <a:latin typeface="+mn-lt"/>
              </a:rPr>
              <a:t>különböző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célcsoportokat</a:t>
            </a:r>
            <a:r>
              <a:rPr lang="en-US" sz="1000" b="0" dirty="0">
                <a:latin typeface="+mn-lt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dirty="0" err="1">
                <a:latin typeface="+mn-lt"/>
              </a:rPr>
              <a:t>fiatalok</a:t>
            </a:r>
            <a:r>
              <a:rPr lang="en-US" sz="1000" b="0" dirty="0">
                <a:latin typeface="+mn-lt"/>
              </a:rPr>
              <a:t>, </a:t>
            </a:r>
            <a:r>
              <a:rPr lang="en-US" sz="1000" b="0" dirty="0" err="1">
                <a:latin typeface="+mn-lt"/>
              </a:rPr>
              <a:t>szülők</a:t>
            </a:r>
            <a:r>
              <a:rPr lang="en-US" sz="1000" b="0" dirty="0">
                <a:latin typeface="+mn-lt"/>
              </a:rPr>
              <a:t>, </a:t>
            </a:r>
            <a:r>
              <a:rPr lang="en-US" sz="1000" b="0" dirty="0" err="1">
                <a:latin typeface="+mn-lt"/>
              </a:rPr>
              <a:t>társas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 smtClean="0">
                <a:latin typeface="+mn-lt"/>
              </a:rPr>
              <a:t>környezet</a:t>
            </a:r>
            <a:r>
              <a:rPr lang="hu-HU" sz="1000" b="0" dirty="0" smtClean="0">
                <a:latin typeface="+mn-lt"/>
              </a:rPr>
              <a:t>,</a:t>
            </a:r>
            <a:endParaRPr lang="en-US" sz="1000" b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dirty="0" err="1">
                <a:latin typeface="+mn-lt"/>
              </a:rPr>
              <a:t>migránsok</a:t>
            </a:r>
            <a:r>
              <a:rPr lang="en-US" sz="1000" b="0" dirty="0">
                <a:latin typeface="+mn-lt"/>
              </a:rPr>
              <a:t>, </a:t>
            </a:r>
            <a:r>
              <a:rPr lang="en-US" sz="1000" b="0" dirty="0" err="1">
                <a:latin typeface="+mn-lt"/>
              </a:rPr>
              <a:t>alacsony</a:t>
            </a:r>
            <a:r>
              <a:rPr lang="en-US" sz="1000" b="0" dirty="0">
                <a:latin typeface="+mn-lt"/>
              </a:rPr>
              <a:t>/</a:t>
            </a:r>
            <a:r>
              <a:rPr lang="en-US" sz="1000" b="0" dirty="0" err="1">
                <a:latin typeface="+mn-lt"/>
              </a:rPr>
              <a:t>magas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jövedelműek</a:t>
            </a:r>
            <a:r>
              <a:rPr lang="en-US" sz="1000" b="0" dirty="0">
                <a:latin typeface="+mn-lt"/>
              </a:rPr>
              <a:t>, </a:t>
            </a:r>
            <a:r>
              <a:rPr lang="en-US" sz="1000" b="0" dirty="0" err="1">
                <a:latin typeface="+mn-lt"/>
              </a:rPr>
              <a:t>alacsony</a:t>
            </a:r>
            <a:r>
              <a:rPr lang="en-US" sz="1000" b="0" dirty="0">
                <a:latin typeface="+mn-lt"/>
              </a:rPr>
              <a:t>/</a:t>
            </a:r>
            <a:r>
              <a:rPr lang="en-US" sz="1000" b="0" dirty="0" err="1">
                <a:latin typeface="+mn-lt"/>
              </a:rPr>
              <a:t>magas</a:t>
            </a:r>
            <a:r>
              <a:rPr lang="en-US" sz="1000" b="0" dirty="0">
                <a:latin typeface="+mn-lt"/>
              </a:rPr>
              <a:t> </a:t>
            </a:r>
            <a:r>
              <a:rPr lang="en-US" sz="1000" b="0" dirty="0" err="1">
                <a:latin typeface="+mn-lt"/>
              </a:rPr>
              <a:t>végzettségűek</a:t>
            </a:r>
            <a:r>
              <a:rPr lang="en-US" sz="1000" b="0" dirty="0">
                <a:latin typeface="+mn-lt"/>
              </a:rPr>
              <a:t>, </a:t>
            </a:r>
            <a:r>
              <a:rPr lang="en-US" sz="1000" b="0" dirty="0" err="1" smtClean="0">
                <a:latin typeface="+mn-lt"/>
              </a:rPr>
              <a:t>foglalkoztatottak</a:t>
            </a:r>
            <a:r>
              <a:rPr lang="en-US" sz="1000" b="0" dirty="0" smtClean="0">
                <a:latin typeface="+mn-lt"/>
              </a:rPr>
              <a:t>/</a:t>
            </a:r>
            <a:r>
              <a:rPr lang="en-US" sz="1000" b="0" dirty="0" err="1" smtClean="0">
                <a:latin typeface="+mn-lt"/>
              </a:rPr>
              <a:t>munkanélküliek</a:t>
            </a:r>
            <a:r>
              <a:rPr lang="hu-HU" sz="1000" b="0" dirty="0" smtClean="0">
                <a:latin typeface="+mn-lt"/>
              </a:rPr>
              <a:t>,</a:t>
            </a:r>
            <a:endParaRPr lang="en-US" sz="1000" b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00" b="0" baseline="0" dirty="0" smtClean="0">
                <a:latin typeface="+mn-lt"/>
              </a:rPr>
              <a:t>a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társadalomban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részt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vevők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vagy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az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abból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kirekesztettek</a:t>
            </a:r>
            <a:r>
              <a:rPr lang="hu-HU" sz="1000" b="0" baseline="0" dirty="0" smtClean="0">
                <a:latin typeface="+mn-lt"/>
              </a:rPr>
              <a:t>,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00" b="0" baseline="0" dirty="0" smtClean="0">
                <a:latin typeface="+mn-lt"/>
              </a:rPr>
              <a:t>v</a:t>
            </a:r>
            <a:r>
              <a:rPr lang="en-US" sz="1000" b="0" baseline="0" dirty="0" err="1" smtClean="0">
                <a:latin typeface="+mn-lt"/>
              </a:rPr>
              <a:t>allásos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vagy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politikai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szempontból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közelítik</a:t>
            </a:r>
            <a:r>
              <a:rPr lang="en-US" sz="1000" b="0" baseline="0" dirty="0">
                <a:latin typeface="+mn-lt"/>
              </a:rPr>
              <a:t> meg a </a:t>
            </a:r>
            <a:r>
              <a:rPr lang="en-US" sz="1000" b="0" baseline="0" dirty="0" err="1" smtClean="0">
                <a:latin typeface="+mn-lt"/>
              </a:rPr>
              <a:t>kérdést</a:t>
            </a:r>
            <a:r>
              <a:rPr lang="hu-HU" sz="1000" b="0" baseline="0" dirty="0" smtClean="0">
                <a:latin typeface="+mn-lt"/>
              </a:rPr>
              <a:t>,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00" b="0" baseline="0" dirty="0" smtClean="0">
                <a:latin typeface="+mn-lt"/>
              </a:rPr>
              <a:t>k</a:t>
            </a:r>
            <a:r>
              <a:rPr lang="en-US" sz="1000" b="0" baseline="0" dirty="0" err="1" smtClean="0">
                <a:latin typeface="+mn-lt"/>
              </a:rPr>
              <a:t>özösségi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környezet</a:t>
            </a:r>
            <a:r>
              <a:rPr lang="en-US" sz="1000" b="0" baseline="0" dirty="0">
                <a:latin typeface="+mn-lt"/>
              </a:rPr>
              <a:t>: </a:t>
            </a:r>
            <a:r>
              <a:rPr lang="en-US" sz="1000" b="0" baseline="0" dirty="0" err="1">
                <a:latin typeface="+mn-lt"/>
              </a:rPr>
              <a:t>védő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vagy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megengedő</a:t>
            </a:r>
            <a:r>
              <a:rPr lang="hu-HU" sz="1000" b="0" baseline="0" dirty="0" smtClean="0">
                <a:latin typeface="+mn-lt"/>
              </a:rPr>
              <a:t>,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00" b="0" baseline="0" dirty="0" smtClean="0">
                <a:latin typeface="+mn-lt"/>
              </a:rPr>
              <a:t>é</a:t>
            </a:r>
            <a:r>
              <a:rPr lang="en-US" sz="1000" b="0" baseline="0" dirty="0" err="1" smtClean="0">
                <a:latin typeface="+mn-lt"/>
              </a:rPr>
              <a:t>rdeklődnek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>
                <a:latin typeface="+mn-lt"/>
              </a:rPr>
              <a:t>a </a:t>
            </a:r>
            <a:r>
              <a:rPr lang="en-US" sz="1000" b="0" baseline="0" dirty="0" err="1">
                <a:latin typeface="+mn-lt"/>
              </a:rPr>
              <a:t>radikális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gondolatok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iránt</a:t>
            </a:r>
            <a:r>
              <a:rPr lang="en-US" sz="1000" b="0" baseline="0" dirty="0">
                <a:latin typeface="+mn-lt"/>
              </a:rPr>
              <a:t>, </a:t>
            </a:r>
            <a:r>
              <a:rPr lang="en-US" sz="1000" b="0" baseline="0" dirty="0" err="1">
                <a:latin typeface="+mn-lt"/>
              </a:rPr>
              <a:t>vagy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járatosak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azokban</a:t>
            </a:r>
            <a:r>
              <a:rPr lang="hu-HU" sz="1000" b="0" baseline="0" dirty="0" smtClean="0">
                <a:latin typeface="+mn-lt"/>
              </a:rPr>
              <a:t>,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00" b="0" baseline="0" dirty="0" smtClean="0">
                <a:latin typeface="+mn-lt"/>
              </a:rPr>
              <a:t>a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>
                <a:latin typeface="+mn-lt"/>
              </a:rPr>
              <a:t>propaganda </a:t>
            </a:r>
            <a:r>
              <a:rPr lang="en-US" sz="1000" b="0" baseline="0" dirty="0" err="1">
                <a:latin typeface="+mn-lt"/>
              </a:rPr>
              <a:t>passzív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célközönségét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alkotják</a:t>
            </a:r>
            <a:r>
              <a:rPr lang="en-US" sz="1000" b="0" baseline="0" dirty="0">
                <a:latin typeface="+mn-lt"/>
              </a:rPr>
              <a:t>, </a:t>
            </a:r>
            <a:r>
              <a:rPr lang="en-US" sz="1000" b="0" baseline="0" dirty="0" err="1">
                <a:latin typeface="+mn-lt"/>
              </a:rPr>
              <a:t>vagy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aktívak</a:t>
            </a:r>
            <a:r>
              <a:rPr lang="en-US" sz="1000" b="0" baseline="0" dirty="0">
                <a:latin typeface="+mn-lt"/>
              </a:rPr>
              <a:t> a </a:t>
            </a:r>
            <a:r>
              <a:rPr lang="en-US" sz="1000" b="0" baseline="0" dirty="0" err="1">
                <a:latin typeface="+mn-lt"/>
              </a:rPr>
              <a:t>szélsőséges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narratívában</a:t>
            </a:r>
            <a:r>
              <a:rPr lang="hu-HU" sz="1000" b="0" baseline="0" dirty="0" smtClean="0">
                <a:latin typeface="+mn-lt"/>
              </a:rPr>
              <a:t>,</a:t>
            </a:r>
            <a:endParaRPr lang="en-US" sz="1000" b="0" baseline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00" b="0" baseline="0" dirty="0" smtClean="0">
                <a:latin typeface="+mn-lt"/>
              </a:rPr>
              <a:t>m</a:t>
            </a:r>
            <a:r>
              <a:rPr lang="en-US" sz="1000" b="0" baseline="0" dirty="0" err="1" smtClean="0">
                <a:latin typeface="+mn-lt"/>
              </a:rPr>
              <a:t>ilyen</a:t>
            </a:r>
            <a:r>
              <a:rPr lang="en-US" sz="1000" b="0" baseline="0" dirty="0" smtClean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szinten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állnak</a:t>
            </a:r>
            <a:r>
              <a:rPr lang="en-US" sz="1000" b="0" baseline="0" dirty="0">
                <a:latin typeface="+mn-lt"/>
              </a:rPr>
              <a:t> a </a:t>
            </a:r>
            <a:r>
              <a:rPr lang="en-US" sz="1000" b="0" baseline="0" dirty="0" err="1">
                <a:latin typeface="+mn-lt"/>
              </a:rPr>
              <a:t>radikális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gondolatok</a:t>
            </a:r>
            <a:r>
              <a:rPr lang="en-US" sz="1000" b="0" baseline="0" dirty="0">
                <a:latin typeface="+mn-lt"/>
              </a:rPr>
              <a:t> és </a:t>
            </a:r>
            <a:r>
              <a:rPr lang="en-US" sz="1000" b="0" baseline="0" dirty="0" err="1">
                <a:latin typeface="+mn-lt"/>
              </a:rPr>
              <a:t>viselkedések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>
                <a:latin typeface="+mn-lt"/>
              </a:rPr>
              <a:t>tekintetében</a:t>
            </a:r>
            <a:r>
              <a:rPr lang="en-US" sz="1000" b="0" baseline="0" dirty="0">
                <a:latin typeface="+mn-lt"/>
              </a:rPr>
              <a:t>: </a:t>
            </a:r>
            <a:r>
              <a:rPr lang="en-US" sz="1000" b="0" baseline="0" dirty="0" err="1">
                <a:latin typeface="+mn-lt"/>
              </a:rPr>
              <a:t>nyitottak</a:t>
            </a:r>
            <a:r>
              <a:rPr lang="en-US" sz="1000" b="0" baseline="0" dirty="0">
                <a:latin typeface="+mn-lt"/>
              </a:rPr>
              <a:t>-e a </a:t>
            </a:r>
            <a:r>
              <a:rPr lang="en-US" sz="1000" b="0" baseline="0" dirty="0" err="1">
                <a:latin typeface="+mn-lt"/>
              </a:rPr>
              <a:t>vélemények</a:t>
            </a:r>
            <a:r>
              <a:rPr lang="en-US" sz="1000" b="0" baseline="0" dirty="0">
                <a:latin typeface="+mn-lt"/>
              </a:rPr>
              <a:t> és </a:t>
            </a:r>
            <a:r>
              <a:rPr lang="en-US" sz="1000" b="0" baseline="0" dirty="0" err="1">
                <a:latin typeface="+mn-lt"/>
              </a:rPr>
              <a:t>elképzelések</a:t>
            </a:r>
            <a:r>
              <a:rPr lang="en-US" sz="1000" b="0" baseline="0" dirty="0">
                <a:latin typeface="+mn-lt"/>
              </a:rPr>
              <a:t> </a:t>
            </a:r>
            <a:r>
              <a:rPr lang="en-US" sz="1000" b="0" baseline="0" dirty="0" err="1" smtClean="0">
                <a:latin typeface="+mn-lt"/>
              </a:rPr>
              <a:t>megvitatására</a:t>
            </a:r>
            <a:r>
              <a:rPr lang="hu-HU" sz="1000" b="0" baseline="0" dirty="0" smtClean="0">
                <a:latin typeface="+mn-lt"/>
              </a:rPr>
              <a:t>?</a:t>
            </a:r>
            <a:endParaRPr lang="en-US" sz="1000" b="0" baseline="0" dirty="0"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93504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 err="1"/>
              <a:t>Ezek</a:t>
            </a:r>
            <a:r>
              <a:rPr lang="en-US" sz="1000" b="1" dirty="0"/>
              <a:t> a </a:t>
            </a:r>
            <a:r>
              <a:rPr lang="en-US" sz="1000" b="1" dirty="0" err="1"/>
              <a:t>kérdések</a:t>
            </a:r>
            <a:r>
              <a:rPr lang="en-US" sz="1000" b="1" dirty="0"/>
              <a:t> </a:t>
            </a:r>
            <a:r>
              <a:rPr lang="en-US" sz="1000" b="1" dirty="0" err="1"/>
              <a:t>vezérfonalat</a:t>
            </a:r>
            <a:r>
              <a:rPr lang="en-US" sz="1000" b="1" dirty="0"/>
              <a:t> </a:t>
            </a:r>
            <a:r>
              <a:rPr lang="en-US" sz="1000" b="1" dirty="0" err="1"/>
              <a:t>adnak</a:t>
            </a:r>
            <a:r>
              <a:rPr lang="en-US" sz="1000" b="1" dirty="0"/>
              <a:t> </a:t>
            </a:r>
            <a:r>
              <a:rPr lang="en-US" sz="1000" b="1" dirty="0" err="1"/>
              <a:t>Önöknek</a:t>
            </a:r>
            <a:r>
              <a:rPr lang="en-US" sz="1000" b="1" dirty="0"/>
              <a:t> </a:t>
            </a:r>
            <a:r>
              <a:rPr lang="en-US" sz="1000" b="1" dirty="0" err="1"/>
              <a:t>abban</a:t>
            </a:r>
            <a:r>
              <a:rPr lang="en-US" sz="1000" b="1" dirty="0"/>
              <a:t>, </a:t>
            </a:r>
            <a:r>
              <a:rPr lang="en-US" sz="1000" b="1" dirty="0" err="1"/>
              <a:t>hogy</a:t>
            </a:r>
            <a:r>
              <a:rPr lang="en-US" sz="1000" b="1" dirty="0"/>
              <a:t> </a:t>
            </a:r>
            <a:r>
              <a:rPr lang="en-US" sz="1000" b="1" dirty="0" err="1"/>
              <a:t>hogyan</a:t>
            </a:r>
            <a:r>
              <a:rPr lang="en-US" sz="1000" b="1" dirty="0"/>
              <a:t> </a:t>
            </a:r>
            <a:r>
              <a:rPr lang="en-US" sz="1000" b="1" dirty="0" err="1"/>
              <a:t>készítsenek</a:t>
            </a:r>
            <a:r>
              <a:rPr lang="en-US" sz="1000" b="1" dirty="0"/>
              <a:t> el </a:t>
            </a:r>
            <a:r>
              <a:rPr lang="en-US" sz="1000" b="1" dirty="0" err="1"/>
              <a:t>egy</a:t>
            </a:r>
            <a:r>
              <a:rPr lang="en-US" sz="1000" b="1" dirty="0"/>
              <a:t> </a:t>
            </a:r>
            <a:r>
              <a:rPr lang="en-US" sz="1000" b="1" dirty="0" err="1"/>
              <a:t>sikeres</a:t>
            </a:r>
            <a:r>
              <a:rPr lang="en-US" sz="1000" b="1" dirty="0"/>
              <a:t> </a:t>
            </a:r>
            <a:r>
              <a:rPr lang="en-US" sz="1000" b="1" dirty="0" err="1"/>
              <a:t>valamivel</a:t>
            </a:r>
            <a:r>
              <a:rPr lang="en-US" sz="1000" b="1" dirty="0"/>
              <a:t> </a:t>
            </a:r>
            <a:r>
              <a:rPr lang="en-US" sz="1000" b="1" dirty="0" err="1"/>
              <a:t>szembeni</a:t>
            </a:r>
            <a:r>
              <a:rPr lang="en-US" sz="1000" b="1" dirty="0"/>
              <a:t> </a:t>
            </a:r>
            <a:r>
              <a:rPr lang="en-US" sz="1000" b="1" dirty="0" err="1"/>
              <a:t>vagy</a:t>
            </a:r>
            <a:r>
              <a:rPr lang="en-US" sz="1000" b="1" dirty="0"/>
              <a:t> </a:t>
            </a:r>
            <a:r>
              <a:rPr lang="en-US" sz="1000" b="1" dirty="0" err="1"/>
              <a:t>alternatív</a:t>
            </a:r>
            <a:r>
              <a:rPr lang="en-US" sz="1000" b="1" dirty="0"/>
              <a:t> </a:t>
            </a:r>
            <a:r>
              <a:rPr lang="en-US" sz="1000" b="1" dirty="0" err="1"/>
              <a:t>narratívát</a:t>
            </a:r>
            <a:r>
              <a:rPr lang="en-US" sz="1000" b="1" dirty="0"/>
              <a:t> </a:t>
            </a:r>
            <a:r>
              <a:rPr lang="en-US" sz="1000" b="1" dirty="0" err="1"/>
              <a:t>megfogalmazó</a:t>
            </a:r>
            <a:r>
              <a:rPr lang="en-US" sz="1000" b="1" dirty="0"/>
              <a:t> </a:t>
            </a:r>
            <a:r>
              <a:rPr lang="en-US" sz="1000" b="1" dirty="0" err="1"/>
              <a:t>kampánystratégiát</a:t>
            </a:r>
            <a:endParaRPr lang="en-US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Ezek</a:t>
            </a:r>
            <a:r>
              <a:rPr lang="en-US" sz="1000" baseline="0" dirty="0"/>
              <a:t> </a:t>
            </a:r>
            <a:r>
              <a:rPr lang="en-US" sz="1000" baseline="0" dirty="0" err="1"/>
              <a:t>segítenek</a:t>
            </a:r>
            <a:r>
              <a:rPr lang="en-US" sz="1000" baseline="0" dirty="0"/>
              <a:t> </a:t>
            </a:r>
            <a:r>
              <a:rPr lang="en-US" sz="1000" baseline="0" dirty="0" err="1"/>
              <a:t>Önöknek</a:t>
            </a:r>
            <a:r>
              <a:rPr lang="en-US" sz="1000" baseline="0" dirty="0"/>
              <a:t> </a:t>
            </a:r>
            <a:r>
              <a:rPr lang="en-US" sz="1000" baseline="0" dirty="0" err="1"/>
              <a:t>megérteni</a:t>
            </a:r>
            <a:r>
              <a:rPr lang="en-US" sz="1000" baseline="0" dirty="0"/>
              <a:t> a </a:t>
            </a:r>
            <a:r>
              <a:rPr lang="en-US" sz="1000" baseline="0" dirty="0" err="1"/>
              <a:t>kampányuk</a:t>
            </a:r>
            <a:r>
              <a:rPr lang="en-US" sz="1000" baseline="0" dirty="0"/>
              <a:t> MIÉRTJÉT és HOGYANJÁT.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A </a:t>
            </a:r>
            <a:r>
              <a:rPr lang="en-US" sz="1000" baseline="0" dirty="0" err="1"/>
              <a:t>válaszok</a:t>
            </a:r>
            <a:r>
              <a:rPr lang="en-US" sz="1000" baseline="0" dirty="0"/>
              <a:t> </a:t>
            </a:r>
            <a:r>
              <a:rPr lang="en-US" sz="1000" baseline="0" dirty="0" err="1"/>
              <a:t>segítenek</a:t>
            </a:r>
            <a:r>
              <a:rPr lang="en-US" sz="1000" baseline="0" dirty="0"/>
              <a:t> </a:t>
            </a:r>
            <a:r>
              <a:rPr lang="en-US" sz="1000" baseline="0" dirty="0" err="1"/>
              <a:t>Önöknek</a:t>
            </a:r>
            <a:r>
              <a:rPr lang="en-US" sz="1000" baseline="0" dirty="0"/>
              <a:t> </a:t>
            </a:r>
            <a:r>
              <a:rPr lang="en-US" sz="1000" baseline="0" dirty="0" err="1"/>
              <a:t>megérteni</a:t>
            </a:r>
            <a:r>
              <a:rPr lang="en-US" sz="1000" baseline="0" dirty="0"/>
              <a:t> a </a:t>
            </a:r>
            <a:r>
              <a:rPr lang="en-US" sz="1000" baseline="0" dirty="0" err="1"/>
              <a:t>kapcsolatot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célja</a:t>
            </a:r>
            <a:r>
              <a:rPr lang="en-US" sz="1000" baseline="0" dirty="0"/>
              <a:t>, a </a:t>
            </a:r>
            <a:r>
              <a:rPr lang="en-US" sz="1000" baseline="0" dirty="0" err="1" smtClean="0"/>
              <a:t>hallgatóságuk</a:t>
            </a:r>
            <a:r>
              <a:rPr lang="hu-HU" sz="1000" baseline="0" dirty="0" smtClean="0"/>
              <a:t>, valamint </a:t>
            </a:r>
            <a:r>
              <a:rPr lang="en-US" sz="1000" baseline="0" dirty="0" err="1" smtClean="0"/>
              <a:t>az</a:t>
            </a:r>
            <a:r>
              <a:rPr lang="en-US" sz="1000" baseline="0" dirty="0" smtClean="0"/>
              <a:t> </a:t>
            </a:r>
            <a:r>
              <a:rPr lang="en-US" sz="1000" baseline="0" dirty="0" err="1"/>
              <a:t>üzenetük</a:t>
            </a:r>
            <a:r>
              <a:rPr lang="en-US" sz="1000" baseline="0" dirty="0"/>
              <a:t> </a:t>
            </a:r>
            <a:r>
              <a:rPr lang="en-US" sz="1000" baseline="0" dirty="0" err="1"/>
              <a:t>formája</a:t>
            </a:r>
            <a:r>
              <a:rPr lang="en-US" sz="1000" baseline="0" dirty="0"/>
              <a:t> és </a:t>
            </a:r>
            <a:r>
              <a:rPr lang="en-US" sz="1000" baseline="0" dirty="0" err="1"/>
              <a:t>tartalma</a:t>
            </a:r>
            <a:r>
              <a:rPr lang="en-US" sz="1000" baseline="0" dirty="0"/>
              <a:t> </a:t>
            </a:r>
            <a:r>
              <a:rPr lang="en-US" sz="1000" baseline="0" dirty="0" err="1"/>
              <a:t>között</a:t>
            </a:r>
            <a:r>
              <a:rPr lang="en-US" sz="1000" baseline="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 err="1"/>
              <a:t>Egyszerűen</a:t>
            </a:r>
            <a:r>
              <a:rPr lang="en-US" sz="1000" baseline="0" dirty="0"/>
              <a:t> </a:t>
            </a:r>
            <a:r>
              <a:rPr lang="en-US" sz="1000" baseline="0" dirty="0" err="1"/>
              <a:t>fogalmazva</a:t>
            </a:r>
            <a:r>
              <a:rPr lang="en-US" sz="1000" baseline="0" dirty="0"/>
              <a:t>: </a:t>
            </a:r>
            <a:r>
              <a:rPr lang="en-US" sz="1000" baseline="0" dirty="0" err="1"/>
              <a:t>tisztában</a:t>
            </a:r>
            <a:r>
              <a:rPr lang="en-US" sz="1000" baseline="0" dirty="0"/>
              <a:t> </a:t>
            </a:r>
            <a:r>
              <a:rPr lang="en-US" sz="1000" baseline="0" dirty="0" err="1"/>
              <a:t>vannak</a:t>
            </a:r>
            <a:r>
              <a:rPr lang="en-US" sz="1000" baseline="0" dirty="0"/>
              <a:t> </a:t>
            </a:r>
            <a:r>
              <a:rPr lang="en-US" sz="1000" baseline="0" dirty="0" err="1"/>
              <a:t>azzal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mit</a:t>
            </a:r>
            <a:r>
              <a:rPr lang="en-US" sz="1000" baseline="0" dirty="0"/>
              <a:t> </a:t>
            </a:r>
            <a:r>
              <a:rPr lang="en-US" sz="1000" baseline="0" dirty="0" err="1"/>
              <a:t>csinálnak</a:t>
            </a:r>
            <a:r>
              <a:rPr lang="en-US" sz="1000" baseline="0" dirty="0"/>
              <a:t>?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által</a:t>
            </a:r>
            <a:r>
              <a:rPr lang="en-US" sz="1000" baseline="0" dirty="0"/>
              <a:t> </a:t>
            </a:r>
            <a:r>
              <a:rPr lang="en-US" sz="1000" baseline="0" dirty="0" err="1"/>
              <a:t>tett</a:t>
            </a:r>
            <a:r>
              <a:rPr lang="en-US" sz="1000" baseline="0" dirty="0"/>
              <a:t> </a:t>
            </a:r>
            <a:r>
              <a:rPr lang="en-US" sz="1000" baseline="0" dirty="0" err="1"/>
              <a:t>lépések</a:t>
            </a:r>
            <a:r>
              <a:rPr lang="en-US" sz="1000" baseline="0" dirty="0"/>
              <a:t> a </a:t>
            </a:r>
            <a:r>
              <a:rPr lang="en-US" sz="1000" baseline="0" dirty="0" err="1"/>
              <a:t>leginkább</a:t>
            </a:r>
            <a:r>
              <a:rPr lang="en-US" sz="1000" baseline="0" dirty="0"/>
              <a:t> </a:t>
            </a:r>
            <a:r>
              <a:rPr lang="en-US" sz="1000" baseline="0" dirty="0" err="1"/>
              <a:t>megfelelőek</a:t>
            </a:r>
            <a:r>
              <a:rPr lang="en-US" sz="1000" baseline="0" dirty="0"/>
              <a:t> </a:t>
            </a:r>
            <a:r>
              <a:rPr lang="en-US" sz="1000" baseline="0" dirty="0" err="1"/>
              <a:t>ahhoz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megvalósítsák</a:t>
            </a:r>
            <a:r>
              <a:rPr lang="en-US" sz="1000" baseline="0" dirty="0"/>
              <a:t>, </a:t>
            </a:r>
            <a:r>
              <a:rPr lang="en-US" sz="1000" baseline="0" dirty="0" err="1"/>
              <a:t>amit</a:t>
            </a:r>
            <a:r>
              <a:rPr lang="en-US" sz="1000" baseline="0" dirty="0"/>
              <a:t> </a:t>
            </a:r>
            <a:r>
              <a:rPr lang="en-US" sz="1000" baseline="0" dirty="0" err="1"/>
              <a:t>szeretnének</a:t>
            </a:r>
            <a:r>
              <a:rPr lang="en-US" sz="1000" baseline="0" dirty="0"/>
              <a:t>, </a:t>
            </a:r>
            <a:r>
              <a:rPr lang="en-US" sz="1000" baseline="0" dirty="0" err="1"/>
              <a:t>tekintettel</a:t>
            </a:r>
            <a:r>
              <a:rPr lang="en-US" sz="1000" baseline="0" dirty="0"/>
              <a:t> a </a:t>
            </a:r>
            <a:r>
              <a:rPr lang="en-US" sz="1000" baseline="0" dirty="0" err="1"/>
              <a:t>célközönségük</a:t>
            </a:r>
            <a:r>
              <a:rPr lang="en-US" sz="1000" baseline="0" dirty="0"/>
              <a:t> </a:t>
            </a:r>
            <a:r>
              <a:rPr lang="en-US" sz="1000" baseline="0" dirty="0" err="1"/>
              <a:t>gondolataira</a:t>
            </a:r>
            <a:r>
              <a:rPr lang="en-US" sz="1000" baseline="0" dirty="0"/>
              <a:t>, </a:t>
            </a:r>
            <a:r>
              <a:rPr lang="en-US" sz="1000" baseline="0" dirty="0" err="1"/>
              <a:t>véleményeire</a:t>
            </a:r>
            <a:r>
              <a:rPr lang="en-US" sz="1000" baseline="0" dirty="0"/>
              <a:t>, </a:t>
            </a:r>
            <a:r>
              <a:rPr lang="en-US" sz="1000" baseline="0" dirty="0" err="1"/>
              <a:t>értékeire</a:t>
            </a:r>
            <a:r>
              <a:rPr lang="en-US" sz="1000" baseline="0" dirty="0"/>
              <a:t> és </a:t>
            </a:r>
            <a:r>
              <a:rPr lang="en-US" sz="1000" baseline="0" dirty="0" err="1"/>
              <a:t>viselkedésére</a:t>
            </a:r>
            <a:r>
              <a:rPr lang="en-US" sz="1000" baseline="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47091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dirty="0" err="1">
                <a:latin typeface="+mn-lt"/>
              </a:rPr>
              <a:t>Legyen</a:t>
            </a:r>
            <a:r>
              <a:rPr lang="en-US" sz="1000" b="1" dirty="0">
                <a:latin typeface="+mn-lt"/>
              </a:rPr>
              <a:t> </a:t>
            </a:r>
            <a:r>
              <a:rPr lang="en-US" sz="1000" b="1" dirty="0" err="1">
                <a:latin typeface="+mn-lt"/>
              </a:rPr>
              <a:t>könnyű</a:t>
            </a:r>
            <a:endParaRPr lang="en-US" sz="1000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+mn-lt"/>
              </a:rPr>
              <a:t>A </a:t>
            </a:r>
            <a:r>
              <a:rPr lang="en-US" sz="1000" dirty="0" err="1">
                <a:latin typeface="+mn-lt"/>
              </a:rPr>
              <a:t>könnyű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utat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válasszák</a:t>
            </a:r>
            <a:r>
              <a:rPr lang="hu-HU" sz="1000" dirty="0" smtClean="0">
                <a:latin typeface="+mn-lt"/>
              </a:rPr>
              <a:t>.</a:t>
            </a:r>
            <a:r>
              <a:rPr lang="en-US" sz="1000" dirty="0" smtClean="0">
                <a:latin typeface="+mn-lt"/>
              </a:rPr>
              <a:t> </a:t>
            </a:r>
            <a:endParaRPr lang="en-US" sz="10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+mn-lt"/>
              </a:rPr>
              <a:t>A </a:t>
            </a:r>
            <a:r>
              <a:rPr lang="en-US" sz="1000" dirty="0" err="1">
                <a:latin typeface="+mn-lt"/>
              </a:rPr>
              <a:t>cselekvésre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felhívás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könnyű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legyen</a:t>
            </a:r>
            <a:r>
              <a:rPr lang="en-US" sz="1000" dirty="0">
                <a:latin typeface="+mn-lt"/>
              </a:rPr>
              <a:t> – </a:t>
            </a:r>
            <a:r>
              <a:rPr lang="en-US" sz="1000" dirty="0" err="1">
                <a:latin typeface="+mn-lt"/>
              </a:rPr>
              <a:t>csak</a:t>
            </a:r>
            <a:r>
              <a:rPr lang="en-US" sz="1000" dirty="0">
                <a:latin typeface="+mn-lt"/>
              </a:rPr>
              <a:t> 1 </a:t>
            </a:r>
            <a:r>
              <a:rPr lang="en-US" sz="1000" dirty="0" err="1">
                <a:latin typeface="+mn-lt"/>
              </a:rPr>
              <a:t>dolgot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kérjenek</a:t>
            </a:r>
            <a:r>
              <a:rPr lang="hu-HU" sz="1000" dirty="0" smtClean="0">
                <a:latin typeface="+mn-lt"/>
              </a:rPr>
              <a:t>.</a:t>
            </a:r>
            <a:endParaRPr lang="en-US" sz="1000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hu-HU" sz="1000" b="1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000" b="1" dirty="0" err="1">
                <a:latin typeface="+mn-lt"/>
              </a:rPr>
              <a:t>Legyen</a:t>
            </a:r>
            <a:r>
              <a:rPr lang="en-US" sz="1000" b="1" dirty="0">
                <a:latin typeface="+mn-lt"/>
              </a:rPr>
              <a:t> </a:t>
            </a:r>
            <a:r>
              <a:rPr lang="en-US" sz="1000" b="1" dirty="0" err="1">
                <a:latin typeface="+mn-lt"/>
              </a:rPr>
              <a:t>közösségi</a:t>
            </a:r>
            <a:endParaRPr lang="en-US" sz="1000" b="1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n-lt"/>
              </a:rPr>
              <a:t>Mutassák</a:t>
            </a:r>
            <a:r>
              <a:rPr lang="en-US" sz="1000" dirty="0">
                <a:latin typeface="+mn-lt"/>
              </a:rPr>
              <a:t> be, </a:t>
            </a:r>
            <a:r>
              <a:rPr lang="en-US" sz="1000" dirty="0" err="1">
                <a:latin typeface="+mn-lt"/>
              </a:rPr>
              <a:t>hogy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ez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az</a:t>
            </a:r>
            <a:r>
              <a:rPr lang="en-US" sz="1000" dirty="0">
                <a:latin typeface="+mn-lt"/>
              </a:rPr>
              <a:t>, </a:t>
            </a:r>
            <a:r>
              <a:rPr lang="en-US" sz="1000" dirty="0" err="1">
                <a:latin typeface="+mn-lt"/>
              </a:rPr>
              <a:t>amit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mindenki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más</a:t>
            </a:r>
            <a:r>
              <a:rPr lang="en-US" sz="1000" dirty="0">
                <a:latin typeface="+mn-lt"/>
              </a:rPr>
              <a:t> is </a:t>
            </a:r>
            <a:r>
              <a:rPr lang="en-US" sz="1000" dirty="0" err="1" smtClean="0">
                <a:latin typeface="+mn-lt"/>
              </a:rPr>
              <a:t>csinál</a:t>
            </a:r>
            <a:r>
              <a:rPr lang="hu-HU" sz="1000" dirty="0" smtClean="0">
                <a:latin typeface="+mn-lt"/>
              </a:rPr>
              <a:t>.</a:t>
            </a:r>
            <a:r>
              <a:rPr lang="en-US" sz="1000" dirty="0" smtClean="0">
                <a:latin typeface="+mn-lt"/>
              </a:rPr>
              <a:t> 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n-lt"/>
              </a:rPr>
              <a:t>Használják</a:t>
            </a:r>
            <a:r>
              <a:rPr lang="en-US" sz="1000" dirty="0">
                <a:latin typeface="+mn-lt"/>
              </a:rPr>
              <a:t> a </a:t>
            </a:r>
            <a:r>
              <a:rPr lang="en-US" sz="1000" dirty="0" err="1">
                <a:latin typeface="+mn-lt"/>
              </a:rPr>
              <a:t>hálózatok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erejét</a:t>
            </a:r>
            <a:r>
              <a:rPr lang="en-US" sz="1000" dirty="0">
                <a:latin typeface="+mn-lt"/>
              </a:rPr>
              <a:t> – </a:t>
            </a:r>
            <a:r>
              <a:rPr lang="en-US" sz="1000" dirty="0" err="1">
                <a:latin typeface="+mn-lt"/>
              </a:rPr>
              <a:t>kollektív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cselekvés</a:t>
            </a:r>
            <a:r>
              <a:rPr lang="en-US" sz="1000" dirty="0">
                <a:latin typeface="+mn-lt"/>
              </a:rPr>
              <a:t> és </a:t>
            </a:r>
            <a:r>
              <a:rPr lang="en-US" sz="1000" dirty="0" err="1">
                <a:latin typeface="+mn-lt"/>
              </a:rPr>
              <a:t>kölcsönös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támogatás</a:t>
            </a:r>
            <a:r>
              <a:rPr lang="hu-HU" sz="1000" dirty="0" smtClean="0">
                <a:latin typeface="+mn-lt"/>
              </a:rPr>
              <a:t>.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n-lt"/>
              </a:rPr>
              <a:t>Bírják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rá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az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embereket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arra</a:t>
            </a:r>
            <a:r>
              <a:rPr lang="en-US" sz="1000" dirty="0">
                <a:latin typeface="+mn-lt"/>
              </a:rPr>
              <a:t>, </a:t>
            </a:r>
            <a:r>
              <a:rPr lang="en-US" sz="1000" dirty="0" err="1">
                <a:latin typeface="+mn-lt"/>
              </a:rPr>
              <a:t>hogy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elköteleződjenek</a:t>
            </a:r>
            <a:r>
              <a:rPr lang="en-US" sz="1000" dirty="0">
                <a:latin typeface="+mn-lt"/>
              </a:rPr>
              <a:t> a </a:t>
            </a:r>
            <a:r>
              <a:rPr lang="en-US" sz="1000" dirty="0" err="1">
                <a:latin typeface="+mn-lt"/>
              </a:rPr>
              <a:t>közös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ügy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iránt</a:t>
            </a:r>
            <a:r>
              <a:rPr lang="hu-HU" sz="1000" dirty="0" smtClean="0">
                <a:latin typeface="+mn-lt"/>
              </a:rPr>
              <a:t>.</a:t>
            </a:r>
            <a:r>
              <a:rPr lang="en-US" sz="1000" dirty="0" smtClean="0">
                <a:latin typeface="+mn-lt"/>
              </a:rPr>
              <a:t> </a:t>
            </a:r>
            <a:endParaRPr lang="en-US" sz="1000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hu-HU" sz="1000" b="1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000" b="1" dirty="0" err="1">
                <a:latin typeface="+mn-lt"/>
              </a:rPr>
              <a:t>Legyen</a:t>
            </a:r>
            <a:r>
              <a:rPr lang="en-US" sz="1000" b="1" dirty="0">
                <a:latin typeface="+mn-lt"/>
              </a:rPr>
              <a:t> </a:t>
            </a:r>
            <a:r>
              <a:rPr lang="en-US" sz="1000" b="1" dirty="0" err="1">
                <a:latin typeface="+mn-lt"/>
              </a:rPr>
              <a:t>klassz</a:t>
            </a:r>
            <a:endParaRPr lang="en-US" sz="1000" b="1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n-lt"/>
              </a:rPr>
              <a:t>Hírnév</a:t>
            </a:r>
            <a:r>
              <a:rPr lang="en-US" sz="1000" dirty="0">
                <a:latin typeface="+mn-lt"/>
              </a:rPr>
              <a:t> (</a:t>
            </a:r>
            <a:r>
              <a:rPr lang="en-US" sz="1000" dirty="0" err="1">
                <a:latin typeface="+mn-lt"/>
              </a:rPr>
              <a:t>törekvés</a:t>
            </a:r>
            <a:r>
              <a:rPr lang="en-US" sz="1000" dirty="0" smtClean="0">
                <a:latin typeface="+mn-lt"/>
              </a:rPr>
              <a:t>)</a:t>
            </a:r>
            <a:r>
              <a:rPr lang="hu-HU" sz="1000" dirty="0" smtClean="0">
                <a:latin typeface="+mn-lt"/>
              </a:rPr>
              <a:t>.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n-lt"/>
              </a:rPr>
              <a:t>Menjen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ritkaságszámba</a:t>
            </a:r>
            <a:r>
              <a:rPr lang="hu-HU" sz="1000" dirty="0" smtClean="0">
                <a:latin typeface="+mn-lt"/>
              </a:rPr>
              <a:t>.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n-lt"/>
              </a:rPr>
              <a:t>Adjon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jutalmat</a:t>
            </a:r>
            <a:r>
              <a:rPr lang="hu-HU" sz="1000" dirty="0" smtClean="0">
                <a:latin typeface="+mn-lt"/>
              </a:rPr>
              <a:t>.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n-lt"/>
              </a:rPr>
              <a:t>Kockázat</a:t>
            </a:r>
            <a:r>
              <a:rPr lang="en-US" sz="1000" dirty="0">
                <a:latin typeface="+mn-lt"/>
              </a:rPr>
              <a:t>/</a:t>
            </a:r>
            <a:r>
              <a:rPr lang="en-US" sz="1000" dirty="0" err="1">
                <a:latin typeface="+mn-lt"/>
              </a:rPr>
              <a:t>jutalom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egyensúlya</a:t>
            </a:r>
            <a:r>
              <a:rPr lang="hu-HU" sz="1000" dirty="0" smtClean="0">
                <a:latin typeface="+mn-lt"/>
              </a:rPr>
              <a:t>.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n-lt"/>
              </a:rPr>
              <a:t>Márkás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vagy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sem</a:t>
            </a:r>
            <a:r>
              <a:rPr lang="en-US" sz="1000" dirty="0">
                <a:latin typeface="+mn-lt"/>
              </a:rPr>
              <a:t>?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hu-HU" sz="1000" b="1" dirty="0">
              <a:latin typeface="+mn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000" b="1" dirty="0" err="1">
                <a:latin typeface="+mn-lt"/>
              </a:rPr>
              <a:t>Legyen</a:t>
            </a:r>
            <a:r>
              <a:rPr lang="en-US" sz="1000" b="1" dirty="0">
                <a:latin typeface="+mn-lt"/>
              </a:rPr>
              <a:t> </a:t>
            </a:r>
            <a:r>
              <a:rPr lang="en-US" sz="1000" b="1" dirty="0" err="1">
                <a:latin typeface="+mn-lt"/>
              </a:rPr>
              <a:t>időben</a:t>
            </a:r>
            <a:r>
              <a:rPr lang="en-US" sz="1000" b="1" dirty="0">
                <a:latin typeface="+mn-lt"/>
              </a:rPr>
              <a:t> </a:t>
            </a:r>
            <a:r>
              <a:rPr lang="en-US" sz="1000" b="1" dirty="0" err="1">
                <a:latin typeface="+mn-lt"/>
              </a:rPr>
              <a:t>érzékeny</a:t>
            </a:r>
            <a:endParaRPr lang="en-US" sz="1000" b="1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n-lt"/>
              </a:rPr>
              <a:t>Időbeni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 smtClean="0">
                <a:latin typeface="+mn-lt"/>
              </a:rPr>
              <a:t>beavatkozások</a:t>
            </a:r>
            <a:r>
              <a:rPr lang="hu-HU" sz="1000" dirty="0" smtClean="0">
                <a:latin typeface="+mn-lt"/>
              </a:rPr>
              <a:t>.</a:t>
            </a:r>
            <a:r>
              <a:rPr lang="en-US" sz="1000" dirty="0" smtClean="0">
                <a:latin typeface="+mn-lt"/>
              </a:rPr>
              <a:t> 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+mn-lt"/>
              </a:rPr>
              <a:t>Költség</a:t>
            </a:r>
            <a:r>
              <a:rPr lang="en-US" sz="1000" dirty="0">
                <a:latin typeface="+mn-lt"/>
              </a:rPr>
              <a:t> vs. </a:t>
            </a:r>
            <a:r>
              <a:rPr lang="en-US" sz="1000" dirty="0" err="1" smtClean="0">
                <a:latin typeface="+mn-lt"/>
              </a:rPr>
              <a:t>Előny</a:t>
            </a:r>
            <a:r>
              <a:rPr lang="hu-HU" sz="1000" dirty="0" smtClean="0">
                <a:latin typeface="+mn-lt"/>
              </a:rPr>
              <a:t>.</a:t>
            </a:r>
            <a:endParaRPr lang="en-US" sz="1000" dirty="0">
              <a:latin typeface="+mn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 err="1" smtClean="0">
                <a:latin typeface="+mn-lt"/>
              </a:rPr>
              <a:t>Gyors</a:t>
            </a:r>
            <a:r>
              <a:rPr lang="hu-HU" sz="1000" dirty="0" smtClean="0">
                <a:latin typeface="+mn-lt"/>
              </a:rPr>
              <a:t>.</a:t>
            </a:r>
            <a:endParaRPr lang="en-US" sz="10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10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dirty="0" err="1">
                <a:latin typeface="+mn-lt"/>
              </a:rPr>
              <a:t>Forrás</a:t>
            </a:r>
            <a:r>
              <a:rPr lang="en-US" sz="1000" dirty="0">
                <a:latin typeface="+mn-lt"/>
              </a:rPr>
              <a:t>: Alicia Kearns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45389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err="1"/>
              <a:t>Csoportos</a:t>
            </a:r>
            <a:r>
              <a:rPr lang="en-US" sz="1000" dirty="0"/>
              <a:t> </a:t>
            </a:r>
            <a:r>
              <a:rPr lang="en-US" sz="1000" dirty="0" err="1"/>
              <a:t>megbeszélés</a:t>
            </a:r>
            <a:r>
              <a:rPr lang="en-US" sz="1000" dirty="0"/>
              <a:t>, 10 perc</a:t>
            </a:r>
          </a:p>
          <a:p>
            <a:endParaRPr lang="hu-HU" sz="1000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u="sng" dirty="0" err="1"/>
              <a:t>Alternatív</a:t>
            </a:r>
            <a:r>
              <a:rPr lang="en-US" sz="1000" u="sng" dirty="0"/>
              <a:t> </a:t>
            </a:r>
            <a:r>
              <a:rPr lang="en-US" sz="1000" u="sng" dirty="0" err="1"/>
              <a:t>narratívák</a:t>
            </a:r>
            <a:endParaRPr lang="en-US" sz="10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Pozitív</a:t>
            </a:r>
            <a:r>
              <a:rPr lang="en-US" sz="1000" dirty="0"/>
              <a:t> </a:t>
            </a:r>
            <a:r>
              <a:rPr lang="en-US" sz="1000" dirty="0" err="1"/>
              <a:t>történet</a:t>
            </a:r>
            <a:r>
              <a:rPr lang="en-US" sz="1000" dirty="0"/>
              <a:t>, </a:t>
            </a:r>
            <a:r>
              <a:rPr lang="en-US" sz="1000" dirty="0" err="1"/>
              <a:t>reflektál</a:t>
            </a:r>
            <a:r>
              <a:rPr lang="en-US" sz="1000" dirty="0"/>
              <a:t> a </a:t>
            </a:r>
            <a:r>
              <a:rPr lang="en-US" sz="1000" dirty="0" err="1" smtClean="0"/>
              <a:t>csoportazonosságra</a:t>
            </a:r>
            <a:r>
              <a:rPr lang="hu-HU" sz="1000" dirty="0" smtClean="0"/>
              <a:t>.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Befogadásorientált</a:t>
            </a:r>
            <a:r>
              <a:rPr lang="en-US" sz="1000" dirty="0"/>
              <a:t>, </a:t>
            </a:r>
            <a:r>
              <a:rPr lang="en-US" sz="1000" dirty="0" err="1"/>
              <a:t>magával</a:t>
            </a:r>
            <a:r>
              <a:rPr lang="en-US" sz="1000" dirty="0"/>
              <a:t> </a:t>
            </a:r>
            <a:r>
              <a:rPr lang="en-US" sz="1000" dirty="0" err="1" smtClean="0"/>
              <a:t>ragadó</a:t>
            </a:r>
            <a:r>
              <a:rPr lang="hu-HU" sz="1000" dirty="0" smtClean="0"/>
              <a:t>.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</a:t>
            </a:r>
            <a:r>
              <a:rPr lang="en-US" sz="1000" dirty="0" err="1"/>
              <a:t>saját</a:t>
            </a:r>
            <a:r>
              <a:rPr lang="en-US" sz="1000" dirty="0"/>
              <a:t> </a:t>
            </a:r>
            <a:r>
              <a:rPr lang="en-US" sz="1000" dirty="0" err="1"/>
              <a:t>szervezetük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kezdeményezésük</a:t>
            </a:r>
            <a:r>
              <a:rPr lang="en-US" sz="1000" dirty="0"/>
              <a:t> </a:t>
            </a:r>
            <a:r>
              <a:rPr lang="en-US" sz="1000" dirty="0" err="1"/>
              <a:t>erejére</a:t>
            </a:r>
            <a:r>
              <a:rPr lang="en-US" sz="1000" dirty="0"/>
              <a:t> </a:t>
            </a:r>
            <a:r>
              <a:rPr lang="en-US" sz="1000" dirty="0" err="1" smtClean="0"/>
              <a:t>támaszkodik</a:t>
            </a:r>
            <a:r>
              <a:rPr lang="hu-HU" sz="1000" dirty="0" smtClean="0"/>
              <a:t>.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Önök</a:t>
            </a:r>
            <a:r>
              <a:rPr lang="en-US" sz="1000" dirty="0"/>
              <a:t> </a:t>
            </a:r>
            <a:r>
              <a:rPr lang="en-US" sz="1000" dirty="0" err="1"/>
              <a:t>oda</a:t>
            </a:r>
            <a:r>
              <a:rPr lang="en-US" sz="1000" dirty="0"/>
              <a:t> </a:t>
            </a:r>
            <a:r>
              <a:rPr lang="en-US" sz="1000" dirty="0" err="1"/>
              <a:t>tartoznak</a:t>
            </a:r>
            <a:r>
              <a:rPr lang="en-US" sz="1000" dirty="0"/>
              <a:t>, </a:t>
            </a:r>
            <a:r>
              <a:rPr lang="en-US" sz="1000" dirty="0" err="1"/>
              <a:t>beleillenek</a:t>
            </a:r>
            <a:r>
              <a:rPr lang="en-US" sz="1000" dirty="0"/>
              <a:t> a </a:t>
            </a:r>
            <a:r>
              <a:rPr lang="en-US" sz="1000" dirty="0" err="1"/>
              <a:t>képbe</a:t>
            </a:r>
            <a:r>
              <a:rPr lang="en-US" sz="1000" dirty="0"/>
              <a:t>, </a:t>
            </a:r>
            <a:r>
              <a:rPr lang="en-US" sz="1000" dirty="0" err="1"/>
              <a:t>sikeresek</a:t>
            </a:r>
            <a:r>
              <a:rPr lang="en-US" sz="1000" dirty="0"/>
              <a:t> </a:t>
            </a:r>
            <a:r>
              <a:rPr lang="en-US" sz="1000" dirty="0" err="1" smtClean="0"/>
              <a:t>lehetnek</a:t>
            </a:r>
            <a:r>
              <a:rPr lang="hu-HU" sz="1000" dirty="0" smtClean="0"/>
              <a:t>.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Felhívás</a:t>
            </a:r>
            <a:r>
              <a:rPr lang="en-US" sz="1000" dirty="0"/>
              <a:t> </a:t>
            </a:r>
            <a:r>
              <a:rPr lang="en-US" sz="1000" dirty="0" err="1" smtClean="0"/>
              <a:t>cselekvésre</a:t>
            </a:r>
            <a:r>
              <a:rPr lang="hu-HU" sz="1000" dirty="0" smtClean="0"/>
              <a:t>.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u="sng" dirty="0" err="1"/>
              <a:t>Valamivel</a:t>
            </a:r>
            <a:r>
              <a:rPr lang="en-US" sz="1000" u="sng" dirty="0"/>
              <a:t> </a:t>
            </a:r>
            <a:r>
              <a:rPr lang="en-US" sz="1000" u="sng" dirty="0" err="1"/>
              <a:t>szembeni</a:t>
            </a:r>
            <a:r>
              <a:rPr lang="en-US" sz="1000" u="sng" dirty="0"/>
              <a:t> </a:t>
            </a:r>
            <a:r>
              <a:rPr lang="en-US" sz="1000" u="sng" dirty="0" err="1"/>
              <a:t>narratívák</a:t>
            </a:r>
            <a:endParaRPr lang="en-US" sz="1000" u="sng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/>
              <a:t>Az</a:t>
            </a:r>
            <a:r>
              <a:rPr lang="en-US" sz="1000" dirty="0"/>
              <a:t> online </a:t>
            </a:r>
            <a:r>
              <a:rPr lang="en-US" sz="1000" dirty="0" err="1"/>
              <a:t>szélsőségekkel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gyűlöletbeszéddel</a:t>
            </a:r>
            <a:r>
              <a:rPr lang="en-US" sz="1000" dirty="0"/>
              <a:t> </a:t>
            </a:r>
            <a:r>
              <a:rPr lang="en-US" sz="1000" dirty="0" err="1"/>
              <a:t>szemben</a:t>
            </a:r>
            <a:r>
              <a:rPr lang="en-US" sz="1000" dirty="0"/>
              <a:t> </a:t>
            </a:r>
            <a:r>
              <a:rPr lang="en-US" sz="1000" dirty="0" err="1"/>
              <a:t>megfogalmazott</a:t>
            </a:r>
            <a:r>
              <a:rPr lang="en-US" sz="1000" dirty="0"/>
              <a:t> </a:t>
            </a:r>
            <a:r>
              <a:rPr lang="en-US" sz="1000" dirty="0" err="1"/>
              <a:t>válasz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létrehozott</a:t>
            </a:r>
            <a:r>
              <a:rPr lang="en-US" sz="1000" dirty="0"/>
              <a:t> </a:t>
            </a:r>
            <a:r>
              <a:rPr lang="en-US" sz="1000" dirty="0" err="1" smtClean="0"/>
              <a:t>tartalom</a:t>
            </a:r>
            <a:r>
              <a:rPr lang="hu-HU" sz="1000" dirty="0" smtClean="0"/>
              <a:t>.</a:t>
            </a:r>
            <a:endParaRPr lang="en-US" sz="100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erőszakos</a:t>
            </a:r>
            <a:r>
              <a:rPr lang="en-US" sz="1000" dirty="0"/>
              <a:t> </a:t>
            </a:r>
            <a:r>
              <a:rPr lang="en-US" sz="1000" dirty="0" err="1"/>
              <a:t>szélsőségesség</a:t>
            </a:r>
            <a:r>
              <a:rPr lang="en-US" sz="1000" dirty="0"/>
              <a:t> </a:t>
            </a:r>
            <a:r>
              <a:rPr lang="en-US" sz="1000" dirty="0" err="1"/>
              <a:t>megkérdőjelezése</a:t>
            </a:r>
            <a:r>
              <a:rPr lang="en-US" sz="1000" dirty="0"/>
              <a:t> a </a:t>
            </a:r>
            <a:r>
              <a:rPr lang="en-US" sz="1000" dirty="0" err="1"/>
              <a:t>teológián</a:t>
            </a:r>
            <a:r>
              <a:rPr lang="en-US" sz="1000" dirty="0"/>
              <a:t> </a:t>
            </a:r>
            <a:r>
              <a:rPr lang="en-US" sz="1000" dirty="0" err="1"/>
              <a:t>keresztül</a:t>
            </a:r>
            <a:r>
              <a:rPr lang="en-US" sz="1000" dirty="0"/>
              <a:t>, </a:t>
            </a:r>
            <a:r>
              <a:rPr lang="en-US" sz="1000" dirty="0" err="1"/>
              <a:t>humorosan</a:t>
            </a:r>
            <a:r>
              <a:rPr lang="en-US" sz="1000" dirty="0"/>
              <a:t>,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álszent</a:t>
            </a:r>
            <a:r>
              <a:rPr lang="en-US" sz="1000" dirty="0"/>
              <a:t> </a:t>
            </a:r>
            <a:r>
              <a:rPr lang="en-US" sz="1000" dirty="0" err="1"/>
              <a:t>magatartás</a:t>
            </a:r>
            <a:r>
              <a:rPr lang="en-US" sz="1000" dirty="0"/>
              <a:t> és a </a:t>
            </a:r>
            <a:r>
              <a:rPr lang="en-US" sz="1000" dirty="0" err="1"/>
              <a:t>hazugságok</a:t>
            </a:r>
            <a:r>
              <a:rPr lang="en-US" sz="1000" dirty="0"/>
              <a:t> </a:t>
            </a:r>
            <a:r>
              <a:rPr lang="en-US" sz="1000" dirty="0" err="1" smtClean="0"/>
              <a:t>leleplezésével</a:t>
            </a:r>
            <a:r>
              <a:rPr lang="hu-HU" sz="1000" dirty="0" smtClean="0"/>
              <a:t>.</a:t>
            </a:r>
            <a:endParaRPr lang="en-US" sz="100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erőszakos</a:t>
            </a:r>
            <a:r>
              <a:rPr lang="en-US" sz="1000" dirty="0"/>
              <a:t> </a:t>
            </a:r>
            <a:r>
              <a:rPr lang="en-US" sz="1000" dirty="0" err="1"/>
              <a:t>szélsőségesség</a:t>
            </a:r>
            <a:r>
              <a:rPr lang="en-US" sz="1000" dirty="0"/>
              <a:t> </a:t>
            </a:r>
            <a:r>
              <a:rPr lang="en-US" sz="1000" dirty="0" err="1"/>
              <a:t>hiteltelenítése</a:t>
            </a:r>
            <a:r>
              <a:rPr lang="en-US" sz="1000" dirty="0"/>
              <a:t>, </a:t>
            </a:r>
            <a:r>
              <a:rPr lang="en-US" sz="1000" dirty="0" err="1"/>
              <a:t>alapokra</a:t>
            </a:r>
            <a:r>
              <a:rPr lang="en-US" sz="1000" dirty="0"/>
              <a:t> </a:t>
            </a:r>
            <a:r>
              <a:rPr lang="en-US" sz="1000" dirty="0" err="1"/>
              <a:t>bontása</a:t>
            </a:r>
            <a:r>
              <a:rPr lang="en-US" sz="1000" dirty="0"/>
              <a:t>, </a:t>
            </a:r>
            <a:r>
              <a:rPr lang="en-US" sz="1000" dirty="0" err="1" smtClean="0"/>
              <a:t>demisztifikálása</a:t>
            </a:r>
            <a:r>
              <a:rPr lang="hu-HU" sz="1000" dirty="0" smtClean="0"/>
              <a:t>.</a:t>
            </a:r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dirty="0"/>
          </a:p>
          <a:p>
            <a:r>
              <a:rPr lang="en-US" sz="1000" u="sng" baseline="0" dirty="0" err="1"/>
              <a:t>Hivatkozás</a:t>
            </a:r>
            <a:endParaRPr lang="en-US" sz="1000" u="sng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/>
              <a:t>RAN C &amp; N workshop a </a:t>
            </a:r>
            <a:r>
              <a:rPr lang="en-US" sz="1000" baseline="0" dirty="0" err="1"/>
              <a:t>dzsihadista</a:t>
            </a:r>
            <a:r>
              <a:rPr lang="en-US" sz="1000" baseline="0" dirty="0"/>
              <a:t> </a:t>
            </a:r>
            <a:r>
              <a:rPr lang="en-US" sz="1000" baseline="0" dirty="0" err="1"/>
              <a:t>propagandáról</a:t>
            </a:r>
            <a:r>
              <a:rPr lang="en-US" sz="1000" baseline="0" dirty="0"/>
              <a:t> és </a:t>
            </a:r>
            <a:r>
              <a:rPr lang="en-US" sz="1000" baseline="0" dirty="0" err="1"/>
              <a:t>arról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hogyan</a:t>
            </a:r>
            <a:r>
              <a:rPr lang="en-US" sz="1000" baseline="0" dirty="0"/>
              <a:t> </a:t>
            </a:r>
            <a:r>
              <a:rPr lang="en-US" sz="1000" baseline="0" dirty="0" err="1"/>
              <a:t>lehet</a:t>
            </a:r>
            <a:r>
              <a:rPr lang="en-US" sz="1000" baseline="0" dirty="0"/>
              <a:t> </a:t>
            </a:r>
            <a:r>
              <a:rPr lang="en-US" sz="1000" baseline="0" dirty="0" err="1"/>
              <a:t>erre</a:t>
            </a:r>
            <a:r>
              <a:rPr lang="en-US" sz="1000" baseline="0" dirty="0"/>
              <a:t> </a:t>
            </a:r>
            <a:r>
              <a:rPr lang="en-US" sz="1000" baseline="0" dirty="0" err="1"/>
              <a:t>választ</a:t>
            </a:r>
            <a:r>
              <a:rPr lang="en-US" sz="1000" baseline="0" dirty="0"/>
              <a:t> </a:t>
            </a:r>
            <a:r>
              <a:rPr lang="en-US" sz="1000" baseline="0" dirty="0" err="1"/>
              <a:t>adni</a:t>
            </a:r>
            <a:r>
              <a:rPr lang="en-US" sz="1000" baseline="0" dirty="0"/>
              <a:t>, 2016. </a:t>
            </a:r>
            <a:r>
              <a:rPr lang="en-US" sz="1000" baseline="0" dirty="0" err="1"/>
              <a:t>október</a:t>
            </a:r>
            <a:r>
              <a:rPr lang="en-US" sz="1000" baseline="0" dirty="0"/>
              <a:t> 3–4.</a:t>
            </a:r>
          </a:p>
          <a:p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81286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dirty="0" smtClean="0"/>
              <a:t>A</a:t>
            </a:r>
            <a:r>
              <a:rPr lang="en-US" sz="1000" dirty="0"/>
              <a:t> </a:t>
            </a:r>
            <a:r>
              <a:rPr lang="en-US" sz="1000" dirty="0" err="1">
                <a:hlinkClick r:id="rId3" tooltip="Hírmédia"/>
              </a:rPr>
              <a:t>hírmédiában</a:t>
            </a:r>
            <a:r>
              <a:rPr lang="en-US" sz="1000" dirty="0"/>
              <a:t> a </a:t>
            </a:r>
            <a:r>
              <a:rPr lang="en-US" sz="1000" dirty="0" err="1"/>
              <a:t>felerősítő</a:t>
            </a:r>
            <a:r>
              <a:rPr lang="en-US" sz="1000" dirty="0"/>
              <a:t> </a:t>
            </a:r>
            <a:r>
              <a:rPr lang="en-US" sz="1000" dirty="0" err="1"/>
              <a:t>hatás</a:t>
            </a:r>
            <a:r>
              <a:rPr lang="en-US" sz="1000" dirty="0"/>
              <a:t> </a:t>
            </a:r>
            <a:r>
              <a:rPr lang="en-US" sz="1000" dirty="0" err="1"/>
              <a:t>azt</a:t>
            </a:r>
            <a:r>
              <a:rPr lang="en-US" sz="1000" dirty="0"/>
              <a:t> </a:t>
            </a:r>
            <a:r>
              <a:rPr lang="en-US" sz="1000" dirty="0" err="1"/>
              <a:t>jelenti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információkat</a:t>
            </a:r>
            <a:r>
              <a:rPr lang="en-US" sz="1000" dirty="0"/>
              <a:t>, </a:t>
            </a:r>
            <a:r>
              <a:rPr lang="en-US" sz="1000" dirty="0" err="1"/>
              <a:t>ötleteket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 smtClean="0"/>
              <a:t>vélekedéseket</a:t>
            </a:r>
            <a:r>
              <a:rPr lang="hu-HU" sz="1000" dirty="0" smtClean="0"/>
              <a:t> </a:t>
            </a:r>
            <a:r>
              <a:rPr lang="en-US" sz="1000" dirty="0" err="1" smtClean="0"/>
              <a:t>egy</a:t>
            </a:r>
            <a:r>
              <a:rPr lang="en-US" sz="1000" dirty="0" smtClean="0"/>
              <a:t> </a:t>
            </a:r>
            <a:r>
              <a:rPr lang="en-US" sz="1000" dirty="0" err="1"/>
              <a:t>meghatározott</a:t>
            </a:r>
            <a:r>
              <a:rPr lang="en-US" sz="1000" dirty="0"/>
              <a:t> </a:t>
            </a:r>
            <a:r>
              <a:rPr lang="en-US" sz="1000" dirty="0" err="1"/>
              <a:t>rendszeren</a:t>
            </a:r>
            <a:r>
              <a:rPr lang="en-US" sz="1000" dirty="0"/>
              <a:t> </a:t>
            </a:r>
            <a:r>
              <a:rPr lang="en-US" sz="1000" dirty="0" err="1"/>
              <a:t>belül</a:t>
            </a:r>
            <a:r>
              <a:rPr lang="en-US" sz="1000" dirty="0"/>
              <a:t> </a:t>
            </a:r>
            <a:r>
              <a:rPr lang="en-US" sz="1000" dirty="0" err="1"/>
              <a:t>jelentkező</a:t>
            </a:r>
            <a:r>
              <a:rPr lang="en-US" sz="1000" dirty="0"/>
              <a:t> </a:t>
            </a:r>
            <a:r>
              <a:rPr lang="en-US" sz="1000" dirty="0" err="1"/>
              <a:t>kommunikáció</a:t>
            </a:r>
            <a:r>
              <a:rPr lang="en-US" sz="1000" dirty="0"/>
              <a:t> és </a:t>
            </a:r>
            <a:r>
              <a:rPr lang="en-US" sz="1000" dirty="0" err="1"/>
              <a:t>ismétlés</a:t>
            </a:r>
            <a:r>
              <a:rPr lang="en-US" sz="1000" dirty="0"/>
              <a:t> </a:t>
            </a:r>
            <a:r>
              <a:rPr lang="en-US" sz="1000" u="sng" dirty="0" err="1"/>
              <a:t>felerősíti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u="sng" dirty="0" err="1"/>
              <a:t>megerősíti</a:t>
            </a:r>
            <a:r>
              <a:rPr lang="en-US" sz="1000" dirty="0"/>
              <a:t>. </a:t>
            </a:r>
            <a:r>
              <a:rPr dirty="0" smtClean="0"/>
              <a:t>A maguk zárt környezetében a hivatalos forrásokat gyakran nem kérdőjelezik meg, és az azoktól eltérő, vagy azokkal ellentétes </a:t>
            </a:r>
            <a:r>
              <a:rPr dirty="0" err="1" smtClean="0"/>
              <a:t>nézeteket</a:t>
            </a:r>
            <a:r>
              <a:rPr lang="en-US" sz="1000" dirty="0"/>
              <a:t> </a:t>
            </a:r>
            <a:r>
              <a:rPr lang="en-US" sz="1000" dirty="0" err="1" smtClean="0">
                <a:hlinkClick r:id="rId4" tooltip="Cenzúra"/>
              </a:rPr>
              <a:t>cenzúrá</a:t>
            </a:r>
            <a:r>
              <a:rPr lang="hu-HU" sz="1000" dirty="0" err="1" smtClean="0">
                <a:hlinkClick r:id="rId4" tooltip="Cenzúra"/>
              </a:rPr>
              <a:t>zz</a:t>
            </a:r>
            <a:r>
              <a:rPr lang="en-US" sz="1000" dirty="0" err="1" smtClean="0">
                <a:hlinkClick r:id="rId4" tooltip="Cenzúra"/>
              </a:rPr>
              <a:t>ák</a:t>
            </a:r>
            <a:r>
              <a:rPr lang="en-US" sz="1000" dirty="0"/>
              <a:t>, </a:t>
            </a:r>
            <a:r>
              <a:rPr lang="en-US" sz="1000" dirty="0" err="1"/>
              <a:t>elnyomják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más</a:t>
            </a:r>
            <a:r>
              <a:rPr lang="en-US" sz="1000" dirty="0"/>
              <a:t> </a:t>
            </a:r>
            <a:r>
              <a:rPr lang="en-US" sz="1000" dirty="0" err="1"/>
              <a:t>módon</a:t>
            </a:r>
            <a:r>
              <a:rPr lang="en-US" sz="1000" dirty="0"/>
              <a:t> </a:t>
            </a:r>
            <a:r>
              <a:rPr lang="en-US" sz="1000" dirty="0" err="1"/>
              <a:t>teszik</a:t>
            </a:r>
            <a:r>
              <a:rPr lang="en-US" sz="1000" dirty="0"/>
              <a:t> </a:t>
            </a:r>
            <a:r>
              <a:rPr lang="en-US" sz="1000" dirty="0" err="1"/>
              <a:t>kevésbé</a:t>
            </a:r>
            <a:r>
              <a:rPr lang="en-US" sz="1000" dirty="0"/>
              <a:t> </a:t>
            </a:r>
            <a:r>
              <a:rPr lang="en-US" sz="1000" dirty="0" err="1"/>
              <a:t>láthatóvá</a:t>
            </a:r>
            <a:r>
              <a:rPr lang="en-US" sz="1000" dirty="0"/>
              <a:t>.</a:t>
            </a:r>
            <a:endParaRPr lang="hu-HU" sz="1000" b="1" u="sng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dirty="0" smtClean="0"/>
              <a:t>Az online tapasztalható felerősítő hatás annak köszönhető, hogy adott, hasonló gondolkodású emberek csoportjában </a:t>
            </a:r>
            <a:r>
              <a:rPr lang="en-US" sz="1000" dirty="0" err="1">
                <a:hlinkClick r:id="rId5" tooltip="Csőlátás (metafora)"/>
              </a:rPr>
              <a:t>csőlátás</a:t>
            </a:r>
            <a:r>
              <a:rPr lang="en-US" sz="1000" dirty="0"/>
              <a:t> </a:t>
            </a:r>
            <a:r>
              <a:rPr lang="en-US" sz="1000" dirty="0" err="1"/>
              <a:t>jön</a:t>
            </a:r>
            <a:r>
              <a:rPr lang="en-US" sz="1000" dirty="0"/>
              <a:t> </a:t>
            </a:r>
            <a:r>
              <a:rPr lang="en-US" sz="1000" dirty="0" err="1"/>
              <a:t>létre</a:t>
            </a:r>
            <a:r>
              <a:rPr lang="en-US" sz="1000" dirty="0"/>
              <a:t>. </a:t>
            </a:r>
            <a:r>
              <a:rPr lang="en-US" sz="1000" dirty="0" err="1"/>
              <a:t>Az</a:t>
            </a:r>
            <a:r>
              <a:rPr lang="en-US" sz="1000" dirty="0"/>
              <a:t> online </a:t>
            </a:r>
            <a:r>
              <a:rPr lang="en-US" sz="1000" dirty="0" err="1"/>
              <a:t>közösségek</a:t>
            </a:r>
            <a:r>
              <a:rPr lang="en-US" sz="1000" dirty="0"/>
              <a:t> </a:t>
            </a:r>
            <a:r>
              <a:rPr lang="en-US" sz="1000" dirty="0" err="1"/>
              <a:t>tagjai</a:t>
            </a:r>
            <a:r>
              <a:rPr lang="en-US" sz="1000" dirty="0"/>
              <a:t> </a:t>
            </a:r>
            <a:r>
              <a:rPr lang="en-US" sz="1000" dirty="0" err="1"/>
              <a:t>folyamatosan</a:t>
            </a:r>
            <a:r>
              <a:rPr lang="en-US" sz="1000" dirty="0"/>
              <a:t> a </a:t>
            </a:r>
            <a:r>
              <a:rPr lang="en-US" sz="1000" dirty="0" err="1"/>
              <a:t>saját</a:t>
            </a:r>
            <a:r>
              <a:rPr lang="en-US" sz="1000" dirty="0"/>
              <a:t> </a:t>
            </a:r>
            <a:r>
              <a:rPr lang="en-US" sz="1000" dirty="0" err="1"/>
              <a:t>nézeteiket</a:t>
            </a:r>
            <a:r>
              <a:rPr lang="en-US" sz="1000" dirty="0"/>
              <a:t> </a:t>
            </a:r>
            <a:r>
              <a:rPr lang="en-US" sz="1000" dirty="0" err="1"/>
              <a:t>hallhatják</a:t>
            </a:r>
            <a:r>
              <a:rPr lang="en-US" sz="1000" dirty="0"/>
              <a:t> </a:t>
            </a:r>
            <a:r>
              <a:rPr lang="en-US" sz="1000" dirty="0" err="1"/>
              <a:t>visszhangozni</a:t>
            </a:r>
            <a:r>
              <a:rPr lang="en-US" sz="1000" dirty="0"/>
              <a:t> </a:t>
            </a:r>
            <a:r>
              <a:rPr lang="en-US" sz="1000" dirty="0" err="1"/>
              <a:t>saját</a:t>
            </a:r>
            <a:r>
              <a:rPr lang="en-US" sz="1000" dirty="0"/>
              <a:t> </a:t>
            </a:r>
            <a:r>
              <a:rPr lang="en-US" sz="1000" dirty="0" err="1"/>
              <a:t>maguk</a:t>
            </a:r>
            <a:r>
              <a:rPr lang="en-US" sz="1000" dirty="0"/>
              <a:t> </a:t>
            </a:r>
            <a:r>
              <a:rPr lang="en-US" sz="1000" dirty="0" err="1"/>
              <a:t>számára</a:t>
            </a:r>
            <a:r>
              <a:rPr lang="en-US" sz="1000" dirty="0"/>
              <a:t>, </a:t>
            </a:r>
            <a:r>
              <a:rPr lang="en-US" sz="1000" dirty="0" err="1"/>
              <a:t>amely</a:t>
            </a:r>
            <a:r>
              <a:rPr lang="en-US" sz="1000" dirty="0"/>
              <a:t> </a:t>
            </a:r>
            <a:r>
              <a:rPr lang="en-US" sz="1000" dirty="0" err="1"/>
              <a:t>így</a:t>
            </a:r>
            <a:r>
              <a:rPr lang="en-US" sz="1000" dirty="0"/>
              <a:t> </a:t>
            </a:r>
            <a:r>
              <a:rPr lang="en-US" sz="1000" dirty="0" err="1"/>
              <a:t>megerősíti</a:t>
            </a:r>
            <a:r>
              <a:rPr lang="en-US" sz="1000" dirty="0"/>
              <a:t> a </a:t>
            </a:r>
            <a:r>
              <a:rPr lang="en-US" sz="1000" dirty="0" err="1"/>
              <a:t>saját</a:t>
            </a:r>
            <a:r>
              <a:rPr lang="en-US" sz="1000" dirty="0"/>
              <a:t> </a:t>
            </a:r>
            <a:r>
              <a:rPr lang="en-US" sz="1000" dirty="0" err="1"/>
              <a:t>gondolati</a:t>
            </a:r>
            <a:r>
              <a:rPr lang="en-US" sz="1000" dirty="0"/>
              <a:t> </a:t>
            </a:r>
            <a:r>
              <a:rPr lang="en-US" sz="1000" dirty="0" err="1"/>
              <a:t>rendszereiket</a:t>
            </a:r>
            <a:r>
              <a:rPr lang="en-US" sz="1000" dirty="0"/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/>
              <a:t>Ez</a:t>
            </a:r>
            <a:r>
              <a:rPr lang="en-US" sz="1000" dirty="0"/>
              <a:t> </a:t>
            </a:r>
            <a:r>
              <a:rPr lang="en-US" sz="1000" dirty="0" err="1"/>
              <a:t>azért</a:t>
            </a:r>
            <a:r>
              <a:rPr lang="en-US" sz="1000" dirty="0"/>
              <a:t> </a:t>
            </a:r>
            <a:r>
              <a:rPr lang="en-US" sz="1000" dirty="0" err="1"/>
              <a:t>történik</a:t>
            </a:r>
            <a:r>
              <a:rPr lang="en-US" sz="1000" dirty="0"/>
              <a:t>, </a:t>
            </a:r>
            <a:r>
              <a:rPr lang="en-US" sz="1000" dirty="0" err="1"/>
              <a:t>mert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internet </a:t>
            </a:r>
            <a:r>
              <a:rPr lang="en-US" sz="1000" dirty="0" err="1"/>
              <a:t>azonnal</a:t>
            </a:r>
            <a:r>
              <a:rPr lang="en-US" sz="1000" dirty="0"/>
              <a:t> </a:t>
            </a:r>
            <a:r>
              <a:rPr lang="en-US" sz="1000" dirty="0" err="1"/>
              <a:t>elérhető</a:t>
            </a:r>
            <a:r>
              <a:rPr lang="en-US" sz="1000" dirty="0"/>
              <a:t> </a:t>
            </a:r>
            <a:r>
              <a:rPr lang="en-US" sz="1000" dirty="0" err="1"/>
              <a:t>információk</a:t>
            </a:r>
            <a:r>
              <a:rPr lang="en-US" sz="1000" dirty="0"/>
              <a:t> </a:t>
            </a:r>
            <a:r>
              <a:rPr lang="en-US" sz="1000" dirty="0" err="1"/>
              <a:t>széles</a:t>
            </a:r>
            <a:r>
              <a:rPr lang="en-US" sz="1000" dirty="0"/>
              <a:t> </a:t>
            </a:r>
            <a:r>
              <a:rPr lang="en-US" sz="1000" dirty="0" err="1"/>
              <a:t>köréhez</a:t>
            </a:r>
            <a:r>
              <a:rPr lang="en-US" sz="1000" dirty="0"/>
              <a:t> ad </a:t>
            </a:r>
            <a:r>
              <a:rPr lang="en-US" sz="1000" dirty="0" err="1"/>
              <a:t>hozzáférést</a:t>
            </a:r>
            <a:r>
              <a:rPr lang="en-US" sz="1000" dirty="0"/>
              <a:t>, és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emberek</a:t>
            </a:r>
            <a:r>
              <a:rPr lang="en-US" sz="1000" dirty="0"/>
              <a:t> online </a:t>
            </a:r>
            <a:r>
              <a:rPr lang="en-US" sz="1000" dirty="0" err="1"/>
              <a:t>egyre</a:t>
            </a:r>
            <a:r>
              <a:rPr lang="en-US" sz="1000" dirty="0"/>
              <a:t> </a:t>
            </a:r>
            <a:r>
              <a:rPr lang="en-US" sz="1000" dirty="0" err="1"/>
              <a:t>inkább</a:t>
            </a:r>
            <a:r>
              <a:rPr lang="en-US" sz="1000" dirty="0"/>
              <a:t> a </a:t>
            </a:r>
            <a:r>
              <a:rPr lang="en-US" sz="1000" dirty="0" err="1"/>
              <a:t>nem</a:t>
            </a:r>
            <a:r>
              <a:rPr lang="en-US" sz="1000" dirty="0"/>
              <a:t> </a:t>
            </a:r>
            <a:r>
              <a:rPr lang="en-US" sz="1000" dirty="0" err="1"/>
              <a:t>szokványos</a:t>
            </a:r>
            <a:r>
              <a:rPr lang="en-US" sz="1000" dirty="0"/>
              <a:t> </a:t>
            </a:r>
            <a:r>
              <a:rPr lang="en-US" sz="1000" dirty="0" err="1"/>
              <a:t>forrásokból</a:t>
            </a:r>
            <a:r>
              <a:rPr lang="en-US" sz="1000" dirty="0"/>
              <a:t> </a:t>
            </a:r>
            <a:r>
              <a:rPr lang="en-US" sz="1000" dirty="0" err="1"/>
              <a:t>tájékozódnak</a:t>
            </a:r>
            <a:r>
              <a:rPr lang="en-US" sz="1000" dirty="0"/>
              <a:t> a </a:t>
            </a:r>
            <a:r>
              <a:rPr lang="en-US" sz="1000" dirty="0" err="1"/>
              <a:t>hírekről</a:t>
            </a:r>
            <a:r>
              <a:rPr lang="en-US" sz="1000" dirty="0"/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olyan</a:t>
            </a:r>
            <a:r>
              <a:rPr lang="en-US" sz="1000" dirty="0"/>
              <a:t> </a:t>
            </a:r>
            <a:r>
              <a:rPr lang="en-US" sz="1000" dirty="0" err="1"/>
              <a:t>vállalatok</a:t>
            </a:r>
            <a:r>
              <a:rPr lang="en-US" sz="1000" dirty="0"/>
              <a:t>, mint a Facebook, a Google és a Twitter </a:t>
            </a:r>
            <a:r>
              <a:rPr lang="en-US" sz="1000" dirty="0" err="1"/>
              <a:t>személyre</a:t>
            </a:r>
            <a:r>
              <a:rPr lang="en-US" sz="1000" dirty="0"/>
              <a:t> </a:t>
            </a:r>
            <a:r>
              <a:rPr lang="en-US" sz="1000" dirty="0" err="1"/>
              <a:t>szabási</a:t>
            </a:r>
            <a:r>
              <a:rPr dirty="0" smtClean="0"/>
              <a:t> </a:t>
            </a:r>
            <a:r>
              <a:rPr lang="en-US" sz="1000" dirty="0" err="1">
                <a:hlinkClick r:id="rId6" tooltip="Algoritmus"/>
              </a:rPr>
              <a:t>algoritmusokat</a:t>
            </a:r>
            <a:r>
              <a:rPr lang="en-US" sz="1000" dirty="0"/>
              <a:t> </a:t>
            </a:r>
            <a:r>
              <a:rPr lang="en-US" sz="1000" dirty="0" err="1" smtClean="0"/>
              <a:t>hoz</a:t>
            </a:r>
            <a:r>
              <a:rPr lang="hu-HU" sz="1000" dirty="0" err="1" smtClean="0"/>
              <a:t>tak</a:t>
            </a:r>
            <a:r>
              <a:rPr lang="en-US" sz="1000" dirty="0" smtClean="0"/>
              <a:t> </a:t>
            </a:r>
            <a:r>
              <a:rPr lang="en-US" sz="1000" dirty="0" err="1"/>
              <a:t>létre</a:t>
            </a:r>
            <a:r>
              <a:rPr lang="en-US" sz="1000" dirty="0"/>
              <a:t>, </a:t>
            </a:r>
            <a:r>
              <a:rPr lang="en-US" sz="1000" dirty="0" err="1"/>
              <a:t>amelyeket</a:t>
            </a:r>
            <a:r>
              <a:rPr lang="en-US" sz="1000" dirty="0"/>
              <a:t> </a:t>
            </a:r>
            <a:r>
              <a:rPr lang="en-US" sz="1000" dirty="0" err="1"/>
              <a:t>arra</a:t>
            </a:r>
            <a:r>
              <a:rPr lang="en-US" sz="1000" dirty="0"/>
              <a:t> </a:t>
            </a:r>
            <a:r>
              <a:rPr lang="en-US" sz="1000" dirty="0" err="1"/>
              <a:t>használnak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meghatározott</a:t>
            </a:r>
            <a:r>
              <a:rPr lang="en-US" sz="1000" dirty="0"/>
              <a:t> </a:t>
            </a:r>
            <a:r>
              <a:rPr lang="en-US" sz="1000" dirty="0" err="1"/>
              <a:t>információkat</a:t>
            </a:r>
            <a:r>
              <a:rPr lang="en-US" sz="1000" dirty="0"/>
              <a:t> </a:t>
            </a:r>
            <a:r>
              <a:rPr lang="en-US" sz="1000" dirty="0" err="1"/>
              <a:t>irányítsanak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egyének</a:t>
            </a:r>
            <a:r>
              <a:rPr lang="en-US" sz="1000" dirty="0"/>
              <a:t> online </a:t>
            </a:r>
            <a:r>
              <a:rPr lang="en-US" sz="1000" dirty="0" err="1"/>
              <a:t>hírcsatornáiba</a:t>
            </a:r>
            <a:r>
              <a:rPr lang="en-US" sz="1000" dirty="0"/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/>
              <a:t>A </a:t>
            </a:r>
            <a:r>
              <a:rPr lang="en-US" sz="1000" dirty="0" err="1"/>
              <a:t>tartalom</a:t>
            </a:r>
            <a:r>
              <a:rPr lang="en-US" sz="1000" dirty="0"/>
              <a:t> </a:t>
            </a:r>
            <a:r>
              <a:rPr lang="en-US" sz="1000" dirty="0" err="1"/>
              <a:t>ilyen</a:t>
            </a:r>
            <a:r>
              <a:rPr lang="en-US" sz="1000" dirty="0"/>
              <a:t> </a:t>
            </a:r>
            <a:r>
              <a:rPr lang="en-US" sz="1000" dirty="0" err="1"/>
              <a:t>jellegű</a:t>
            </a:r>
            <a:r>
              <a:rPr lang="en-US" sz="1000" dirty="0"/>
              <a:t> </a:t>
            </a:r>
            <a:r>
              <a:rPr lang="en-US" sz="1000" dirty="0" err="1"/>
              <a:t>gondozása</a:t>
            </a:r>
            <a:r>
              <a:rPr lang="en-US" sz="1000" dirty="0"/>
              <a:t> </a:t>
            </a:r>
            <a:r>
              <a:rPr lang="en-US" sz="1000" dirty="0" err="1"/>
              <a:t>felváltotta</a:t>
            </a:r>
            <a:r>
              <a:rPr lang="en-US" sz="1000" dirty="0"/>
              <a:t> a </a:t>
            </a:r>
            <a:r>
              <a:rPr lang="en-US" sz="1000" dirty="0" err="1"/>
              <a:t>hagyományos</a:t>
            </a:r>
            <a:r>
              <a:rPr lang="en-US" sz="1000" dirty="0"/>
              <a:t> </a:t>
            </a:r>
            <a:r>
              <a:rPr lang="en-US" sz="1000" dirty="0" err="1"/>
              <a:t>hírszerkesztő</a:t>
            </a:r>
            <a:r>
              <a:rPr lang="en-US" sz="1000" dirty="0"/>
              <a:t> </a:t>
            </a:r>
            <a:r>
              <a:rPr lang="en-US" sz="1000" dirty="0" err="1"/>
              <a:t>feladatait</a:t>
            </a:r>
            <a:r>
              <a:rPr lang="en-US" sz="1000" dirty="0"/>
              <a:t>.</a:t>
            </a:r>
            <a:endParaRPr lang="hu-H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Verdana" panose="020B0604030504040204" pitchFamily="34" charset="0"/>
              </a:rPr>
              <a:t>A </a:t>
            </a:r>
            <a:r>
              <a:rPr lang="en-US" sz="1000" dirty="0" err="1">
                <a:latin typeface="Verdana" panose="020B0604030504040204" pitchFamily="34" charset="0"/>
              </a:rPr>
              <a:t>megfelelő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pillanatban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valamivel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szemben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megfogalmazott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vagy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alternatív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 smtClean="0">
                <a:latin typeface="Verdana" panose="020B0604030504040204" pitchFamily="34" charset="0"/>
              </a:rPr>
              <a:t>narratívák</a:t>
            </a:r>
            <a:r>
              <a:rPr lang="hu-HU" sz="1000" dirty="0" err="1" smtClean="0">
                <a:latin typeface="Verdana" panose="020B0604030504040204" pitchFamily="34" charset="0"/>
              </a:rPr>
              <a:t>kal</a:t>
            </a:r>
            <a:r>
              <a:rPr lang="hu-HU" sz="1000" dirty="0" smtClean="0">
                <a:latin typeface="Verdana" panose="020B0604030504040204" pitchFamily="34" charset="0"/>
              </a:rPr>
              <a:t> kapcsolatos</a:t>
            </a:r>
            <a:r>
              <a:rPr lang="en-US" sz="1000" dirty="0" smtClean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felerősítő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hatás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megértése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lehetőségeket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teremt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arra</a:t>
            </a:r>
            <a:r>
              <a:rPr lang="en-US" sz="1000" dirty="0">
                <a:latin typeface="Verdana" panose="020B0604030504040204" pitchFamily="34" charset="0"/>
              </a:rPr>
              <a:t>, </a:t>
            </a:r>
            <a:r>
              <a:rPr lang="en-US" sz="1000" dirty="0" err="1">
                <a:latin typeface="Verdana" panose="020B0604030504040204" pitchFamily="34" charset="0"/>
              </a:rPr>
              <a:t>hogy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párbeszédbe</a:t>
            </a:r>
            <a:r>
              <a:rPr lang="en-US" sz="1000" dirty="0">
                <a:latin typeface="Verdana" panose="020B0604030504040204" pitchFamily="34" charset="0"/>
              </a:rPr>
              <a:t> </a:t>
            </a:r>
            <a:r>
              <a:rPr lang="en-US" sz="1000" dirty="0" err="1">
                <a:latin typeface="Verdana" panose="020B0604030504040204" pitchFamily="34" charset="0"/>
              </a:rPr>
              <a:t>lépjenek</a:t>
            </a:r>
            <a:r>
              <a:rPr lang="en-US" sz="1000" dirty="0">
                <a:latin typeface="Verdana" panose="020B0604030504040204" pitchFamily="34" charset="0"/>
              </a:rPr>
              <a:t> a </a:t>
            </a:r>
            <a:r>
              <a:rPr lang="en-US" sz="1000" dirty="0" err="1">
                <a:latin typeface="Verdana" panose="020B0604030504040204" pitchFamily="34" charset="0"/>
              </a:rPr>
              <a:t>célközönségükkel</a:t>
            </a:r>
            <a:r>
              <a:rPr lang="en-US" sz="1000" dirty="0">
                <a:latin typeface="Verdana" panose="020B060403050404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aseline="0" dirty="0">
                <a:latin typeface="Verdana" panose="020B0604030504040204" pitchFamily="34" charset="0"/>
              </a:rPr>
              <a:t>Ha </a:t>
            </a:r>
            <a:r>
              <a:rPr lang="en-US" sz="1000" baseline="0" dirty="0" err="1">
                <a:latin typeface="Verdana" panose="020B0604030504040204" pitchFamily="34" charset="0"/>
              </a:rPr>
              <a:t>történetesen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ismerik</a:t>
            </a:r>
            <a:r>
              <a:rPr lang="en-US" sz="1000" baseline="0" dirty="0">
                <a:latin typeface="Verdana" panose="020B0604030504040204" pitchFamily="34" charset="0"/>
              </a:rPr>
              <a:t> a </a:t>
            </a:r>
            <a:r>
              <a:rPr lang="en-US" sz="1000" baseline="0" dirty="0" err="1">
                <a:latin typeface="Verdana" panose="020B0604030504040204" pitchFamily="34" charset="0"/>
              </a:rPr>
              <a:t>szélsőséges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szervezeteknek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vagy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közösségi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médiának</a:t>
            </a:r>
            <a:r>
              <a:rPr lang="en-US" sz="1000" baseline="0" dirty="0">
                <a:latin typeface="Verdana" panose="020B0604030504040204" pitchFamily="34" charset="0"/>
              </a:rPr>
              <a:t> a </a:t>
            </a:r>
            <a:r>
              <a:rPr lang="en-US" sz="1000" baseline="0" dirty="0" err="1">
                <a:latin typeface="Verdana" panose="020B0604030504040204" pitchFamily="34" charset="0"/>
              </a:rPr>
              <a:t>felerősítő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hatásban</a:t>
            </a:r>
            <a:r>
              <a:rPr lang="en-US" sz="1000" baseline="0" dirty="0">
                <a:latin typeface="Verdana" panose="020B0604030504040204" pitchFamily="34" charset="0"/>
              </a:rPr>
              <a:t> (a </a:t>
            </a:r>
            <a:r>
              <a:rPr lang="en-US" sz="1000" baseline="0" dirty="0" err="1">
                <a:latin typeface="Verdana" panose="020B0604030504040204" pitchFamily="34" charset="0"/>
              </a:rPr>
              <a:t>buborék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alkotóelemeiként</a:t>
            </a:r>
            <a:r>
              <a:rPr lang="en-US" sz="1000" baseline="0" dirty="0">
                <a:latin typeface="Verdana" panose="020B0604030504040204" pitchFamily="34" charset="0"/>
              </a:rPr>
              <a:t>) </a:t>
            </a:r>
            <a:r>
              <a:rPr lang="en-US" sz="1000" baseline="0" dirty="0" err="1">
                <a:latin typeface="Verdana" panose="020B0604030504040204" pitchFamily="34" charset="0"/>
              </a:rPr>
              <a:t>részt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vevő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tartalmát</a:t>
            </a:r>
            <a:r>
              <a:rPr lang="en-US" sz="1000" baseline="0" dirty="0">
                <a:latin typeface="Verdana" panose="020B0604030504040204" pitchFamily="34" charset="0"/>
              </a:rPr>
              <a:t>, </a:t>
            </a:r>
            <a:r>
              <a:rPr lang="en-US" sz="1000" baseline="0" dirty="0" err="1" smtClean="0">
                <a:latin typeface="Verdana" panose="020B0604030504040204" pitchFamily="34" charset="0"/>
              </a:rPr>
              <a:t>nyelv</a:t>
            </a:r>
            <a:r>
              <a:rPr lang="hu-HU" sz="1000" baseline="0" dirty="0" err="1" smtClean="0">
                <a:latin typeface="Verdana" panose="020B0604030504040204" pitchFamily="34" charset="0"/>
              </a:rPr>
              <a:t>ezet</a:t>
            </a:r>
            <a:r>
              <a:rPr lang="en-US" sz="1000" baseline="0" dirty="0" err="1" smtClean="0">
                <a:latin typeface="Verdana" panose="020B0604030504040204" pitchFamily="34" charset="0"/>
              </a:rPr>
              <a:t>ét</a:t>
            </a:r>
            <a:r>
              <a:rPr lang="en-US" sz="1000" baseline="0" dirty="0">
                <a:latin typeface="Verdana" panose="020B0604030504040204" pitchFamily="34" charset="0"/>
              </a:rPr>
              <a:t>, </a:t>
            </a:r>
            <a:r>
              <a:rPr lang="en-US" sz="1000" baseline="0" dirty="0" err="1">
                <a:latin typeface="Verdana" panose="020B0604030504040204" pitchFamily="34" charset="0"/>
              </a:rPr>
              <a:t>szókincsét</a:t>
            </a:r>
            <a:r>
              <a:rPr lang="en-US" sz="1000" baseline="0" dirty="0">
                <a:latin typeface="Verdana" panose="020B0604030504040204" pitchFamily="34" charset="0"/>
              </a:rPr>
              <a:t>, </a:t>
            </a:r>
            <a:r>
              <a:rPr lang="en-US" sz="1000" baseline="0" dirty="0" err="1">
                <a:latin typeface="Verdana" panose="020B0604030504040204" pitchFamily="34" charset="0"/>
              </a:rPr>
              <a:t>hangsúlyait</a:t>
            </a:r>
            <a:r>
              <a:rPr lang="en-US" sz="1000" baseline="0" dirty="0">
                <a:latin typeface="Verdana" panose="020B0604030504040204" pitchFamily="34" charset="0"/>
              </a:rPr>
              <a:t> és </a:t>
            </a:r>
            <a:r>
              <a:rPr lang="en-US" sz="1000" baseline="0" dirty="0" err="1">
                <a:latin typeface="Verdana" panose="020B0604030504040204" pitchFamily="34" charset="0"/>
              </a:rPr>
              <a:t>képi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elemeit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vagy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más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vizuális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stílusát</a:t>
            </a:r>
            <a:r>
              <a:rPr lang="en-US" sz="1000" baseline="0" dirty="0">
                <a:latin typeface="Verdana" panose="020B0604030504040204" pitchFamily="34" charset="0"/>
              </a:rPr>
              <a:t>, </a:t>
            </a:r>
            <a:r>
              <a:rPr lang="en-US" sz="1000" baseline="0" dirty="0" err="1">
                <a:latin typeface="Verdana" panose="020B0604030504040204" pitchFamily="34" charset="0"/>
              </a:rPr>
              <a:t>akkor</a:t>
            </a:r>
            <a:endParaRPr lang="en-US" sz="1000" baseline="0" dirty="0">
              <a:latin typeface="Verdana" panose="020B0604030504040204" pitchFamily="34" charset="0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baseline="0" dirty="0" err="1">
                <a:latin typeface="Verdana" panose="020B0604030504040204" pitchFamily="34" charset="0"/>
              </a:rPr>
              <a:t>hasonló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módon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közölt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üzeneteket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hozhatnak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létre</a:t>
            </a:r>
            <a:r>
              <a:rPr lang="en-US" sz="1000" baseline="0" dirty="0">
                <a:latin typeface="Verdana" panose="020B0604030504040204" pitchFamily="34" charset="0"/>
              </a:rPr>
              <a:t>, és </a:t>
            </a:r>
            <a:r>
              <a:rPr lang="en-US" sz="1000" baseline="0" dirty="0" err="1">
                <a:latin typeface="Verdana" panose="020B0604030504040204" pitchFamily="34" charset="0"/>
              </a:rPr>
              <a:t>ezeket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így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könnyebben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megtalálhatják</a:t>
            </a:r>
            <a:r>
              <a:rPr lang="en-US" sz="1000" baseline="0" dirty="0">
                <a:latin typeface="Verdana" panose="020B0604030504040204" pitchFamily="34" charset="0"/>
              </a:rPr>
              <a:t> a </a:t>
            </a:r>
            <a:r>
              <a:rPr lang="en-US" sz="1000" baseline="0" dirty="0" err="1">
                <a:latin typeface="Verdana" panose="020B0604030504040204" pitchFamily="34" charset="0"/>
              </a:rPr>
              <a:t>keresőmotorok</a:t>
            </a:r>
            <a:r>
              <a:rPr lang="en-US" sz="1000" baseline="0" dirty="0">
                <a:latin typeface="Verdana" panose="020B0604030504040204" pitchFamily="34" charset="0"/>
              </a:rPr>
              <a:t> (</a:t>
            </a:r>
            <a:r>
              <a:rPr lang="en-US" sz="1000" baseline="0" dirty="0" err="1">
                <a:latin typeface="Verdana" panose="020B0604030504040204" pitchFamily="34" charset="0"/>
              </a:rPr>
              <a:t>keresőmotor-optimalizálási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technikák</a:t>
            </a:r>
            <a:r>
              <a:rPr lang="en-US" sz="1000" baseline="0" dirty="0" smtClean="0">
                <a:latin typeface="Verdana" panose="020B0604030504040204" pitchFamily="34" charset="0"/>
              </a:rPr>
              <a:t>)</a:t>
            </a:r>
            <a:r>
              <a:rPr lang="hu-HU" sz="1000" baseline="0" dirty="0" smtClean="0">
                <a:latin typeface="Verdana" panose="020B0604030504040204" pitchFamily="34" charset="0"/>
              </a:rPr>
              <a:t>.</a:t>
            </a:r>
            <a:endParaRPr lang="en-US" sz="1000" baseline="0" dirty="0">
              <a:latin typeface="Verdana" panose="020B0604030504040204" pitchFamily="34" charset="0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baseline="0" dirty="0" err="1">
                <a:latin typeface="Verdana" panose="020B0604030504040204" pitchFamily="34" charset="0"/>
              </a:rPr>
              <a:t>Az</a:t>
            </a:r>
            <a:r>
              <a:rPr lang="en-US" sz="1000" baseline="0" dirty="0">
                <a:latin typeface="Verdana" panose="020B0604030504040204" pitchFamily="34" charset="0"/>
              </a:rPr>
              <a:t> online </a:t>
            </a:r>
            <a:r>
              <a:rPr lang="en-US" sz="1000" baseline="0" dirty="0" err="1">
                <a:latin typeface="Verdana" panose="020B0604030504040204" pitchFamily="34" charset="0"/>
              </a:rPr>
              <a:t>környezetben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végzett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tevékenységeiket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összpontosítani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tudják</a:t>
            </a:r>
            <a:r>
              <a:rPr lang="en-US" sz="1000" baseline="0" dirty="0">
                <a:latin typeface="Verdana" panose="020B0604030504040204" pitchFamily="34" charset="0"/>
              </a:rPr>
              <a:t> a Facebook-</a:t>
            </a:r>
            <a:r>
              <a:rPr lang="en-US" sz="1000" baseline="0" dirty="0" err="1">
                <a:latin typeface="Verdana" panose="020B0604030504040204" pitchFamily="34" charset="0"/>
              </a:rPr>
              <a:t>hirdetések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célközönségének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>
                <a:latin typeface="Verdana" panose="020B0604030504040204" pitchFamily="34" charset="0"/>
              </a:rPr>
              <a:t>precíz</a:t>
            </a:r>
            <a:r>
              <a:rPr lang="en-US" sz="1000" baseline="0" dirty="0">
                <a:latin typeface="Verdana" panose="020B0604030504040204" pitchFamily="34" charset="0"/>
              </a:rPr>
              <a:t> </a:t>
            </a:r>
            <a:r>
              <a:rPr lang="en-US" sz="1000" baseline="0" dirty="0" err="1" smtClean="0">
                <a:latin typeface="Verdana" panose="020B0604030504040204" pitchFamily="34" charset="0"/>
              </a:rPr>
              <a:t>meghatározásával</a:t>
            </a:r>
            <a:r>
              <a:rPr lang="hu-HU" sz="1000" baseline="0" dirty="0" smtClean="0">
                <a:latin typeface="Verdana" panose="020B0604030504040204" pitchFamily="34" charset="0"/>
              </a:rPr>
              <a:t>.</a:t>
            </a:r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7275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hu-HU" sz="1200" b="1" u="none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hu-HU" sz="1200" b="1" u="none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 b="1" u="none" dirty="0" err="1">
                <a:latin typeface="Corbel" panose="020B0503020204020204" pitchFamily="34" charset="0"/>
              </a:rPr>
              <a:t>Az</a:t>
            </a:r>
            <a:r>
              <a:rPr lang="en-US" sz="1200" b="1" u="none" dirty="0">
                <a:latin typeface="Corbel" panose="020B0503020204020204" pitchFamily="34" charset="0"/>
              </a:rPr>
              <a:t> </a:t>
            </a:r>
            <a:r>
              <a:rPr lang="en-US" sz="1200" b="1" u="none" dirty="0" err="1">
                <a:latin typeface="Corbel" panose="020B0503020204020204" pitchFamily="34" charset="0"/>
              </a:rPr>
              <a:t>üzenet</a:t>
            </a:r>
            <a:r>
              <a:rPr lang="en-US" sz="1200" b="1" u="none" dirty="0">
                <a:latin typeface="Corbel" panose="020B0503020204020204" pitchFamily="34" charset="0"/>
              </a:rPr>
              <a:t> </a:t>
            </a:r>
            <a:r>
              <a:rPr lang="en-US" sz="1200" b="1" u="none" dirty="0" err="1">
                <a:latin typeface="Corbel" panose="020B0503020204020204" pitchFamily="34" charset="0"/>
              </a:rPr>
              <a:t>átadója</a:t>
            </a:r>
            <a:r>
              <a:rPr lang="en-US" sz="1200" b="1" u="none" dirty="0">
                <a:latin typeface="Corbel" panose="020B0503020204020204" pitchFamily="34" charset="0"/>
              </a:rPr>
              <a:t> </a:t>
            </a:r>
            <a:r>
              <a:rPr lang="en-US" sz="1200" b="1" u="none" dirty="0" err="1">
                <a:latin typeface="Corbel" panose="020B0503020204020204" pitchFamily="34" charset="0"/>
              </a:rPr>
              <a:t>gyakran</a:t>
            </a:r>
            <a:r>
              <a:rPr lang="en-US" sz="1200" b="1" u="none" dirty="0">
                <a:latin typeface="Corbel" panose="020B0503020204020204" pitchFamily="34" charset="0"/>
              </a:rPr>
              <a:t> </a:t>
            </a:r>
            <a:r>
              <a:rPr lang="en-US" sz="1200" b="1" u="none" dirty="0" err="1">
                <a:latin typeface="Corbel" panose="020B0503020204020204" pitchFamily="34" charset="0"/>
              </a:rPr>
              <a:t>sikeresebb</a:t>
            </a:r>
            <a:r>
              <a:rPr lang="en-US" sz="1200" b="1" u="none" dirty="0">
                <a:latin typeface="Corbel" panose="020B0503020204020204" pitchFamily="34" charset="0"/>
              </a:rPr>
              <a:t>, ha </a:t>
            </a:r>
            <a:r>
              <a:rPr dirty="0"/>
              <a:t/>
            </a:r>
            <a:br>
              <a:rPr dirty="0"/>
            </a:br>
            <a:r>
              <a:rPr lang="en-US" sz="1200" b="1" u="none" dirty="0">
                <a:latin typeface="Corbel" panose="020B0503020204020204" pitchFamily="34" charset="0"/>
              </a:rPr>
              <a:t>a </a:t>
            </a:r>
            <a:r>
              <a:rPr lang="en-US" sz="1200" b="1" u="none" dirty="0" err="1">
                <a:latin typeface="Corbel" panose="020B0503020204020204" pitchFamily="34" charset="0"/>
              </a:rPr>
              <a:t>célközönség</a:t>
            </a:r>
            <a:r>
              <a:rPr lang="en-US" sz="1200" b="1" u="none" dirty="0">
                <a:latin typeface="Corbel" panose="020B0503020204020204" pitchFamily="34" charset="0"/>
              </a:rPr>
              <a:t> </a:t>
            </a:r>
            <a:r>
              <a:rPr lang="en-US" sz="1200" b="1" u="none" dirty="0" err="1">
                <a:latin typeface="Corbel" panose="020B0503020204020204" pitchFamily="34" charset="0"/>
              </a:rPr>
              <a:t>szemében</a:t>
            </a:r>
            <a:r>
              <a:rPr lang="en-US" sz="1200" b="1" u="none" dirty="0">
                <a:latin typeface="Corbel" panose="020B0503020204020204" pitchFamily="34" charset="0"/>
              </a:rPr>
              <a:t> </a:t>
            </a:r>
            <a:r>
              <a:rPr lang="en-US" sz="1200" b="1" u="none" dirty="0" err="1">
                <a:latin typeface="Corbel" panose="020B0503020204020204" pitchFamily="34" charset="0"/>
              </a:rPr>
              <a:t>hitelesnek</a:t>
            </a:r>
            <a:r>
              <a:rPr lang="en-US" sz="1200" b="1" u="none" dirty="0">
                <a:latin typeface="Corbel" panose="020B0503020204020204" pitchFamily="34" charset="0"/>
              </a:rPr>
              <a:t> </a:t>
            </a:r>
            <a:r>
              <a:rPr lang="en-US" sz="1200" b="1" u="none" dirty="0" err="1">
                <a:latin typeface="Corbel" panose="020B0503020204020204" pitchFamily="34" charset="0"/>
              </a:rPr>
              <a:t>tűnik</a:t>
            </a:r>
            <a:endParaRPr lang="en-US" sz="1200" b="1" u="none" dirty="0">
              <a:latin typeface="Corbel" panose="020B0503020204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200" u="none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u="none" dirty="0">
                <a:latin typeface="Corbel" panose="020B0503020204020204" pitchFamily="34" charset="0"/>
              </a:rPr>
              <a:t>A </a:t>
            </a:r>
            <a:r>
              <a:rPr lang="en-US" sz="1200" u="none" dirty="0" err="1">
                <a:latin typeface="Corbel" panose="020B0503020204020204" pitchFamily="34" charset="0"/>
              </a:rPr>
              <a:t>hitelesség</a:t>
            </a:r>
            <a:r>
              <a:rPr lang="en-US" sz="1200" u="none" dirty="0"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latin typeface="Corbel" panose="020B0503020204020204" pitchFamily="34" charset="0"/>
              </a:rPr>
              <a:t>gyakran</a:t>
            </a:r>
            <a:r>
              <a:rPr lang="en-US" sz="1200" u="none" dirty="0">
                <a:latin typeface="Corbel" panose="020B0503020204020204" pitchFamily="34" charset="0"/>
              </a:rPr>
              <a:t>, de </a:t>
            </a:r>
            <a:r>
              <a:rPr lang="en-US" sz="1200" u="none" dirty="0" err="1">
                <a:latin typeface="Corbel" panose="020B0503020204020204" pitchFamily="34" charset="0"/>
              </a:rPr>
              <a:t>nem</a:t>
            </a:r>
            <a:r>
              <a:rPr lang="en-US" sz="1200" u="none" dirty="0"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latin typeface="Corbel" panose="020B0503020204020204" pitchFamily="34" charset="0"/>
              </a:rPr>
              <a:t>mindig</a:t>
            </a:r>
            <a:r>
              <a:rPr lang="en-US" sz="1200" u="none" dirty="0">
                <a:latin typeface="Corbel" panose="020B0503020204020204" pitchFamily="34" charset="0"/>
              </a:rPr>
              <a:t>, </a:t>
            </a:r>
            <a:r>
              <a:rPr lang="en-US" sz="1200" u="none" dirty="0" err="1">
                <a:latin typeface="Corbel" panose="020B0503020204020204" pitchFamily="34" charset="0"/>
              </a:rPr>
              <a:t>tovább</a:t>
            </a:r>
            <a:r>
              <a:rPr lang="en-US" sz="1200" u="none" dirty="0"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latin typeface="Corbel" panose="020B0503020204020204" pitchFamily="34" charset="0"/>
              </a:rPr>
              <a:t>javítható</a:t>
            </a:r>
            <a:r>
              <a:rPr lang="en-US" sz="1200" u="none" dirty="0">
                <a:latin typeface="Corbel" panose="020B0503020204020204" pitchFamily="34" charset="0"/>
              </a:rPr>
              <a:t>, ha </a:t>
            </a:r>
            <a:r>
              <a:rPr lang="en-US" sz="1200" u="none" dirty="0" err="1">
                <a:latin typeface="Corbel" panose="020B0503020204020204" pitchFamily="34" charset="0"/>
              </a:rPr>
              <a:t>az</a:t>
            </a:r>
            <a:r>
              <a:rPr lang="en-US" sz="1200" u="none" dirty="0"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latin typeface="Corbel" panose="020B0503020204020204" pitchFamily="34" charset="0"/>
              </a:rPr>
              <a:t>üzenet</a:t>
            </a:r>
            <a:r>
              <a:rPr lang="en-US" sz="1200" u="none" dirty="0">
                <a:latin typeface="Corbel" panose="020B0503020204020204" pitchFamily="34" charset="0"/>
              </a:rPr>
              <a:t> </a:t>
            </a:r>
            <a:r>
              <a:rPr lang="en-US" sz="1200" u="none" dirty="0" err="1" smtClean="0">
                <a:latin typeface="Corbel" panose="020B0503020204020204" pitchFamily="34" charset="0"/>
              </a:rPr>
              <a:t>átadója</a:t>
            </a:r>
            <a:r>
              <a:rPr lang="hu-HU" sz="1200" u="none" dirty="0" smtClean="0">
                <a:latin typeface="Corbel" panose="020B0503020204020204" pitchFamily="34" charset="0"/>
              </a:rPr>
              <a:t>:</a:t>
            </a:r>
            <a:endParaRPr lang="en-US" sz="1200" u="none" dirty="0">
              <a:latin typeface="Corbel" panose="020B0503020204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u="none" dirty="0" err="1">
                <a:latin typeface="Corbel" panose="020B0503020204020204" pitchFamily="34" charset="0"/>
              </a:rPr>
              <a:t>magával</a:t>
            </a:r>
            <a:r>
              <a:rPr lang="en-US" sz="1200" u="none" dirty="0"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latin typeface="Corbel" panose="020B0503020204020204" pitchFamily="34" charset="0"/>
              </a:rPr>
              <a:t>ragadó</a:t>
            </a:r>
            <a:r>
              <a:rPr lang="en-US" sz="1200" u="none" dirty="0">
                <a:latin typeface="Corbel" panose="020B0503020204020204" pitchFamily="34" charset="0"/>
              </a:rPr>
              <a:t> és </a:t>
            </a:r>
            <a:r>
              <a:rPr lang="en-US" sz="1200" u="none" dirty="0" err="1">
                <a:latin typeface="Corbel" panose="020B0503020204020204" pitchFamily="34" charset="0"/>
              </a:rPr>
              <a:t>tájékozott</a:t>
            </a:r>
            <a:r>
              <a:rPr lang="en-US" sz="1200" u="none" dirty="0">
                <a:latin typeface="Corbel" panose="020B0503020204020204" pitchFamily="34" charset="0"/>
              </a:rPr>
              <a:t>,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u="none" dirty="0">
                <a:latin typeface="Corbel" panose="020B0503020204020204" pitchFamily="34" charset="0"/>
              </a:rPr>
              <a:t>ha </a:t>
            </a:r>
            <a:r>
              <a:rPr lang="en-US" sz="1200" u="none" dirty="0" err="1">
                <a:latin typeface="Corbel" panose="020B0503020204020204" pitchFamily="34" charset="0"/>
              </a:rPr>
              <a:t>tényekre</a:t>
            </a:r>
            <a:r>
              <a:rPr lang="en-US" sz="1200" u="none" dirty="0">
                <a:latin typeface="Corbel" panose="020B0503020204020204" pitchFamily="34" charset="0"/>
              </a:rPr>
              <a:t> és </a:t>
            </a:r>
            <a:r>
              <a:rPr lang="en-US" sz="1200" u="none" dirty="0" err="1">
                <a:latin typeface="Corbel" panose="020B0503020204020204" pitchFamily="34" charset="0"/>
              </a:rPr>
              <a:t>adatokra</a:t>
            </a:r>
            <a:r>
              <a:rPr lang="en-US" sz="1200" u="none" dirty="0">
                <a:latin typeface="Corbel" panose="020B0503020204020204" pitchFamily="34" charset="0"/>
              </a:rPr>
              <a:t>, </a:t>
            </a:r>
            <a:r>
              <a:rPr lang="en-US" sz="1200" u="none" dirty="0" err="1">
                <a:latin typeface="Corbel" panose="020B0503020204020204" pitchFamily="34" charset="0"/>
              </a:rPr>
              <a:t>valamint</a:t>
            </a:r>
            <a:r>
              <a:rPr lang="en-US" sz="1200" u="none" dirty="0"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latin typeface="Corbel" panose="020B0503020204020204" pitchFamily="34" charset="0"/>
              </a:rPr>
              <a:t>érzelmekre</a:t>
            </a:r>
            <a:r>
              <a:rPr lang="en-US" sz="1200" u="none" dirty="0">
                <a:latin typeface="Corbel" panose="020B0503020204020204" pitchFamily="34" charset="0"/>
              </a:rPr>
              <a:t> és </a:t>
            </a:r>
            <a:r>
              <a:rPr lang="en-US" sz="1200" u="none" dirty="0" err="1">
                <a:latin typeface="Corbel" panose="020B0503020204020204" pitchFamily="34" charset="0"/>
              </a:rPr>
              <a:t>gondolatokra</a:t>
            </a:r>
            <a:r>
              <a:rPr lang="en-US" sz="1200" u="none" dirty="0"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latin typeface="Corbel" panose="020B0503020204020204" pitchFamily="34" charset="0"/>
              </a:rPr>
              <a:t>egyaránt</a:t>
            </a:r>
            <a:r>
              <a:rPr lang="en-US" sz="1200" u="none" dirty="0">
                <a:latin typeface="Corbel" panose="020B0503020204020204" pitchFamily="34" charset="0"/>
              </a:rPr>
              <a:t> </a:t>
            </a:r>
            <a:r>
              <a:rPr lang="en-US" sz="1200" u="none" dirty="0" err="1" smtClean="0">
                <a:latin typeface="Corbel" panose="020B0503020204020204" pitchFamily="34" charset="0"/>
              </a:rPr>
              <a:t>támaszkodik</a:t>
            </a:r>
            <a:r>
              <a:rPr lang="hu-HU" sz="1200" u="none" dirty="0" smtClean="0">
                <a:latin typeface="Corbel" panose="020B0503020204020204" pitchFamily="34" charset="0"/>
              </a:rPr>
              <a:t>,</a:t>
            </a:r>
            <a:endParaRPr lang="hu-HU" sz="1200" u="none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200" u="none" dirty="0" smtClean="0"/>
              <a:t>m</a:t>
            </a:r>
            <a:r>
              <a:rPr lang="en-US" sz="1200" u="none" dirty="0" err="1" smtClean="0"/>
              <a:t>egjegyzés</a:t>
            </a:r>
            <a:r>
              <a:rPr lang="en-US" sz="1200" u="none" dirty="0" smtClean="0"/>
              <a:t> </a:t>
            </a:r>
            <a:r>
              <a:rPr lang="en-US" sz="1200" u="none" dirty="0"/>
              <a:t>a </a:t>
            </a:r>
            <a:r>
              <a:rPr lang="en-US" sz="1200" u="none" dirty="0" err="1"/>
              <a:t>tréner</a:t>
            </a:r>
            <a:r>
              <a:rPr lang="en-US" sz="1200" u="none" dirty="0"/>
              <a:t> </a:t>
            </a:r>
            <a:r>
              <a:rPr lang="en-US" sz="1200" u="none" dirty="0" err="1" smtClean="0"/>
              <a:t>számára</a:t>
            </a:r>
            <a:r>
              <a:rPr lang="hu-HU" sz="1200" u="none" dirty="0" smtClean="0"/>
              <a:t>,</a:t>
            </a:r>
            <a:endParaRPr lang="en-US" sz="1200" u="none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200" u="none" dirty="0" smtClean="0"/>
              <a:t>a</a:t>
            </a:r>
            <a:r>
              <a:rPr lang="en-US" sz="1200" u="none" dirty="0" smtClean="0"/>
              <a:t>z </a:t>
            </a:r>
            <a:r>
              <a:rPr lang="en-US" sz="1200" u="none" dirty="0" err="1"/>
              <a:t>üzenet</a:t>
            </a:r>
            <a:r>
              <a:rPr lang="en-US" sz="1200" u="none" dirty="0"/>
              <a:t> </a:t>
            </a:r>
            <a:r>
              <a:rPr lang="en-US" sz="1200" u="none" dirty="0" err="1"/>
              <a:t>átadója</a:t>
            </a:r>
            <a:r>
              <a:rPr lang="en-US" sz="1200" u="none" dirty="0"/>
              <a:t> </a:t>
            </a:r>
            <a:r>
              <a:rPr lang="en-US" sz="1200" u="none" dirty="0" err="1"/>
              <a:t>lehet</a:t>
            </a:r>
            <a:r>
              <a:rPr lang="en-US" sz="1200" u="none" dirty="0"/>
              <a:t> </a:t>
            </a:r>
            <a:r>
              <a:rPr lang="en-US" sz="1200" u="none" dirty="0" err="1"/>
              <a:t>egy</a:t>
            </a:r>
            <a:r>
              <a:rPr lang="en-US" sz="1200" u="none" dirty="0"/>
              <a:t> </a:t>
            </a:r>
            <a:r>
              <a:rPr lang="en-US" sz="1200" u="none" dirty="0" err="1"/>
              <a:t>személy</a:t>
            </a:r>
            <a:r>
              <a:rPr lang="en-US" sz="1200" u="none" dirty="0"/>
              <a:t>, </a:t>
            </a:r>
            <a:r>
              <a:rPr lang="en-US" sz="1200" u="none" dirty="0" err="1"/>
              <a:t>vagy</a:t>
            </a:r>
            <a:r>
              <a:rPr lang="en-US" sz="1200" u="none" dirty="0"/>
              <a:t> </a:t>
            </a:r>
            <a:r>
              <a:rPr lang="en-US" sz="1200" u="none" dirty="0" err="1"/>
              <a:t>valamilyen</a:t>
            </a:r>
            <a:r>
              <a:rPr lang="en-US" sz="1200" u="none" dirty="0"/>
              <a:t> </a:t>
            </a:r>
            <a:r>
              <a:rPr lang="en-US" sz="1200" u="none" dirty="0" err="1"/>
              <a:t>más</a:t>
            </a:r>
            <a:r>
              <a:rPr lang="en-US" sz="1200" u="none" dirty="0"/>
              <a:t> </a:t>
            </a:r>
            <a:r>
              <a:rPr lang="en-US" sz="1200" u="none" dirty="0" err="1"/>
              <a:t>módon</a:t>
            </a:r>
            <a:r>
              <a:rPr lang="en-US" sz="1200" u="none" dirty="0"/>
              <a:t> </a:t>
            </a:r>
            <a:r>
              <a:rPr lang="en-US" sz="1200" u="none" dirty="0" err="1"/>
              <a:t>hiteles</a:t>
            </a:r>
            <a:r>
              <a:rPr lang="en-US" sz="1200" u="none" dirty="0"/>
              <a:t> </a:t>
            </a:r>
            <a:r>
              <a:rPr lang="en-US" sz="1200" u="none" dirty="0" err="1"/>
              <a:t>forrás</a:t>
            </a:r>
            <a:r>
              <a:rPr lang="en-US" sz="1200" u="none" dirty="0"/>
              <a:t>, </a:t>
            </a:r>
            <a:r>
              <a:rPr lang="en-US" sz="1200" u="none" dirty="0" err="1"/>
              <a:t>például</a:t>
            </a:r>
            <a:r>
              <a:rPr lang="en-US" sz="1200" u="none" dirty="0"/>
              <a:t> </a:t>
            </a:r>
            <a:r>
              <a:rPr lang="en-US" sz="1200" u="none" dirty="0" err="1"/>
              <a:t>egy</a:t>
            </a:r>
            <a:r>
              <a:rPr lang="en-US" sz="1200" u="none" dirty="0"/>
              <a:t> TV- </a:t>
            </a:r>
            <a:r>
              <a:rPr lang="en-US" sz="1200" u="none" dirty="0" err="1"/>
              <a:t>vagy</a:t>
            </a:r>
            <a:r>
              <a:rPr lang="en-US" sz="1200" u="none" dirty="0"/>
              <a:t> </a:t>
            </a:r>
            <a:r>
              <a:rPr lang="en-US" sz="1200" u="none" dirty="0" err="1"/>
              <a:t>rádióállomás</a:t>
            </a:r>
            <a:r>
              <a:rPr lang="en-US" sz="1200" u="none" dirty="0"/>
              <a:t> </a:t>
            </a:r>
            <a:r>
              <a:rPr lang="en-US" sz="1200" u="none" dirty="0" err="1"/>
              <a:t>vagy</a:t>
            </a:r>
            <a:r>
              <a:rPr lang="en-US" sz="1200" u="none" dirty="0"/>
              <a:t> </a:t>
            </a:r>
            <a:r>
              <a:rPr lang="en-US" sz="1200" u="none" dirty="0" err="1"/>
              <a:t>egy</a:t>
            </a:r>
            <a:r>
              <a:rPr lang="en-US" sz="1200" u="none" dirty="0"/>
              <a:t> </a:t>
            </a:r>
            <a:r>
              <a:rPr lang="en-US" sz="1200" u="none" dirty="0" err="1" smtClean="0"/>
              <a:t>webhely</a:t>
            </a:r>
            <a:r>
              <a:rPr lang="hu-HU" sz="1200" u="none" dirty="0" smtClean="0"/>
              <a:t>,</a:t>
            </a:r>
            <a:endParaRPr lang="en-US" sz="1200" u="none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200" u="none" dirty="0" smtClean="0"/>
              <a:t>f</a:t>
            </a:r>
            <a:r>
              <a:rPr lang="en-US" sz="1200" u="none" dirty="0" err="1" smtClean="0"/>
              <a:t>ontos</a:t>
            </a:r>
            <a:r>
              <a:rPr lang="en-US" sz="1200" u="none" dirty="0"/>
              <a:t>, </a:t>
            </a:r>
            <a:r>
              <a:rPr lang="en-US" sz="1200" u="none" dirty="0" err="1"/>
              <a:t>hogy</a:t>
            </a:r>
            <a:r>
              <a:rPr lang="en-US" sz="1200" u="none" dirty="0"/>
              <a:t> </a:t>
            </a:r>
            <a:r>
              <a:rPr lang="en-US" sz="1200" u="none" dirty="0" err="1"/>
              <a:t>az</a:t>
            </a:r>
            <a:r>
              <a:rPr lang="en-US" sz="1200" u="none" dirty="0"/>
              <a:t> </a:t>
            </a:r>
            <a:r>
              <a:rPr lang="en-US" sz="1200" u="none" dirty="0" err="1"/>
              <a:t>üzenet</a:t>
            </a:r>
            <a:r>
              <a:rPr lang="en-US" sz="1200" u="none" dirty="0"/>
              <a:t> </a:t>
            </a:r>
            <a:r>
              <a:rPr lang="en-US" sz="1200" u="none" dirty="0" err="1"/>
              <a:t>átadója</a:t>
            </a:r>
            <a:r>
              <a:rPr lang="en-US" sz="1200" u="none" dirty="0"/>
              <a:t> és </a:t>
            </a:r>
            <a:r>
              <a:rPr lang="en-US" sz="1200" u="none" dirty="0" err="1"/>
              <a:t>az</a:t>
            </a:r>
            <a:r>
              <a:rPr lang="en-US" sz="1200" u="none" dirty="0"/>
              <a:t> </a:t>
            </a:r>
            <a:r>
              <a:rPr lang="en-US" sz="1200" u="none" dirty="0" err="1"/>
              <a:t>üzenete</a:t>
            </a:r>
            <a:r>
              <a:rPr lang="en-US" sz="1200" u="none" dirty="0"/>
              <a:t> „</a:t>
            </a:r>
            <a:r>
              <a:rPr lang="en-US" sz="1200" u="none" dirty="0" err="1"/>
              <a:t>összhangban</a:t>
            </a:r>
            <a:r>
              <a:rPr lang="en-US" sz="1200" u="none" dirty="0"/>
              <a:t>” </a:t>
            </a:r>
            <a:r>
              <a:rPr lang="en-US" sz="1200" u="none" dirty="0" err="1"/>
              <a:t>legyen</a:t>
            </a:r>
            <a:r>
              <a:rPr lang="en-US" sz="1200" u="none" dirty="0"/>
              <a:t> </a:t>
            </a:r>
            <a:r>
              <a:rPr lang="en-US" sz="1200" u="none" dirty="0" err="1"/>
              <a:t>egymással</a:t>
            </a:r>
            <a:r>
              <a:rPr lang="en-US" sz="1200" u="none" dirty="0"/>
              <a:t>. </a:t>
            </a:r>
            <a:r>
              <a:rPr lang="en-US" sz="1200" u="none" dirty="0" err="1"/>
              <a:t>Egy</a:t>
            </a:r>
            <a:r>
              <a:rPr lang="en-US" sz="1200" u="none" dirty="0"/>
              <a:t> </a:t>
            </a:r>
            <a:r>
              <a:rPr lang="en-US" sz="1200" u="none" dirty="0" err="1"/>
              <a:t>tudós</a:t>
            </a:r>
            <a:r>
              <a:rPr lang="en-US" sz="1200" u="none" dirty="0"/>
              <a:t> </a:t>
            </a:r>
            <a:r>
              <a:rPr lang="en-US" sz="1200" u="none" dirty="0" err="1"/>
              <a:t>vagy</a:t>
            </a:r>
            <a:r>
              <a:rPr lang="en-US" sz="1200" u="none" dirty="0"/>
              <a:t> </a:t>
            </a:r>
            <a:r>
              <a:rPr lang="en-US" sz="1200" u="none" dirty="0" err="1"/>
              <a:t>egy</a:t>
            </a:r>
            <a:r>
              <a:rPr lang="en-US" sz="1200" u="none" dirty="0"/>
              <a:t> </a:t>
            </a:r>
            <a:r>
              <a:rPr lang="en-US" sz="1200" u="none" dirty="0" err="1"/>
              <a:t>politikus</a:t>
            </a:r>
            <a:r>
              <a:rPr lang="en-US" sz="1200" u="none" dirty="0"/>
              <a:t> </a:t>
            </a:r>
            <a:r>
              <a:rPr lang="en-US" sz="1200" u="none" dirty="0" err="1"/>
              <a:t>hiteles</a:t>
            </a:r>
            <a:r>
              <a:rPr lang="en-US" sz="1200" u="none" dirty="0"/>
              <a:t> </a:t>
            </a:r>
            <a:r>
              <a:rPr lang="en-US" sz="1200" u="none" dirty="0" err="1"/>
              <a:t>forrás</a:t>
            </a:r>
            <a:r>
              <a:rPr lang="en-US" sz="1200" u="none" dirty="0"/>
              <a:t> </a:t>
            </a:r>
            <a:r>
              <a:rPr lang="en-US" sz="1200" u="none" dirty="0" err="1"/>
              <a:t>lehet</a:t>
            </a:r>
            <a:r>
              <a:rPr lang="en-US" sz="1200" u="none" dirty="0"/>
              <a:t>, ha </a:t>
            </a:r>
            <a:r>
              <a:rPr lang="en-US" sz="1200" u="none" dirty="0" err="1"/>
              <a:t>tudományos</a:t>
            </a:r>
            <a:r>
              <a:rPr lang="en-US" sz="1200" u="none" dirty="0"/>
              <a:t> </a:t>
            </a:r>
            <a:r>
              <a:rPr lang="en-US" sz="1200" u="none" dirty="0" err="1"/>
              <a:t>tényekről</a:t>
            </a:r>
            <a:r>
              <a:rPr lang="en-US" sz="1200" u="none" dirty="0"/>
              <a:t> </a:t>
            </a:r>
            <a:r>
              <a:rPr lang="en-US" sz="1200" u="none" dirty="0" err="1"/>
              <a:t>vagy</a:t>
            </a:r>
            <a:r>
              <a:rPr lang="en-US" sz="1200" u="none" dirty="0"/>
              <a:t> </a:t>
            </a:r>
            <a:r>
              <a:rPr lang="en-US" sz="1200" u="none" dirty="0" err="1"/>
              <a:t>politikai</a:t>
            </a:r>
            <a:r>
              <a:rPr lang="en-US" sz="1200" u="none" dirty="0"/>
              <a:t> </a:t>
            </a:r>
            <a:r>
              <a:rPr lang="en-US" sz="1200" u="none" dirty="0" err="1"/>
              <a:t>témáról</a:t>
            </a:r>
            <a:r>
              <a:rPr lang="en-US" sz="1200" u="none" dirty="0"/>
              <a:t> </a:t>
            </a:r>
            <a:r>
              <a:rPr lang="en-US" sz="1200" u="none" dirty="0" err="1"/>
              <a:t>beszél</a:t>
            </a:r>
            <a:r>
              <a:rPr lang="en-US" sz="1200" u="none" dirty="0"/>
              <a:t>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200" u="none" dirty="0"/>
          </a:p>
          <a:p>
            <a:endParaRPr lang="hu-HU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3144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u="sng" baseline="0">
                <a:solidFill>
                  <a:srgbClr val="FF0000"/>
                </a:solidFill>
              </a:rPr>
              <a:t>List all wishes, needs, demands and ideas, experience, expectations on flipover or whiteboard </a:t>
            </a:r>
            <a:endParaRPr lang="hu-HU" sz="1000" u="sng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7159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1000" b="1" dirty="0" err="1"/>
              <a:t>Gyakorlat</a:t>
            </a:r>
            <a:r>
              <a:rPr lang="en-US" sz="1000" b="1" dirty="0"/>
              <a:t>:</a:t>
            </a:r>
            <a:r>
              <a:rPr dirty="0" smtClean="0"/>
              <a:t>  </a:t>
            </a:r>
            <a:r>
              <a:rPr lang="en-US" sz="1000" b="1" dirty="0" err="1"/>
              <a:t>reflektáljanak</a:t>
            </a:r>
            <a:r>
              <a:rPr lang="en-US" sz="1000" b="1" dirty="0"/>
              <a:t> </a:t>
            </a:r>
            <a:r>
              <a:rPr lang="en-US" sz="1000" b="1" dirty="0" err="1"/>
              <a:t>egymásra</a:t>
            </a:r>
            <a:r>
              <a:rPr lang="en-US" sz="1000" b="1" dirty="0"/>
              <a:t> </a:t>
            </a:r>
            <a:r>
              <a:rPr lang="en-US" sz="1000" b="1" dirty="0" err="1"/>
              <a:t>párokban</a:t>
            </a:r>
            <a:endParaRPr lang="en-US" sz="1000" b="1" dirty="0"/>
          </a:p>
          <a:p>
            <a:pPr marL="0" indent="0" algn="l">
              <a:buNone/>
            </a:pPr>
            <a:r>
              <a:rPr lang="en-US" sz="1000" dirty="0" err="1"/>
              <a:t>Kik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b="1" i="1" dirty="0" err="1"/>
              <a:t>Önök</a:t>
            </a:r>
            <a:r>
              <a:rPr lang="en-US" sz="1000" dirty="0"/>
              <a:t> </a:t>
            </a:r>
            <a:r>
              <a:rPr lang="en-US" sz="1000" dirty="0" err="1"/>
              <a:t>narratívájának</a:t>
            </a:r>
            <a:r>
              <a:rPr lang="en-US" sz="1000" dirty="0"/>
              <a:t> </a:t>
            </a:r>
            <a:r>
              <a:rPr lang="hu-HU" sz="1000" dirty="0" smtClean="0"/>
              <a:t>az </a:t>
            </a:r>
            <a:r>
              <a:rPr lang="en-US" sz="1000" dirty="0" err="1" smtClean="0"/>
              <a:t>átadói</a:t>
            </a:r>
            <a:r>
              <a:rPr lang="en-US" sz="1000" dirty="0"/>
              <a:t>?</a:t>
            </a:r>
          </a:p>
          <a:p>
            <a:pPr marL="0" indent="0" algn="l">
              <a:buNone/>
            </a:pP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viszonyulnak</a:t>
            </a:r>
            <a:r>
              <a:rPr lang="en-US" sz="1000" dirty="0"/>
              <a:t> a </a:t>
            </a:r>
            <a:r>
              <a:rPr lang="en-US" sz="1000" dirty="0" err="1"/>
              <a:t>célközönségükhöz</a:t>
            </a:r>
            <a:r>
              <a:rPr lang="en-US" sz="1000" dirty="0"/>
              <a:t>?</a:t>
            </a:r>
            <a:endParaRPr lang="hu-HU" sz="10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0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/>
              <a:t>Osszon</a:t>
            </a:r>
            <a:r>
              <a:rPr lang="en-US" sz="1000" dirty="0"/>
              <a:t> </a:t>
            </a:r>
            <a:r>
              <a:rPr lang="en-US" sz="1000" dirty="0" err="1"/>
              <a:t>ki</a:t>
            </a:r>
            <a:r>
              <a:rPr lang="en-US" sz="1000" dirty="0"/>
              <a:t> </a:t>
            </a:r>
            <a:r>
              <a:rPr lang="en-US" sz="1000" dirty="0" err="1"/>
              <a:t>rajzpapírokat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átadó</a:t>
            </a:r>
            <a:r>
              <a:rPr lang="en-US" sz="1000" dirty="0"/>
              <a:t> </a:t>
            </a:r>
            <a:r>
              <a:rPr lang="en-US" sz="1000" dirty="0" err="1"/>
              <a:t>képével</a:t>
            </a:r>
            <a:r>
              <a:rPr lang="en-US" sz="1000" dirty="0"/>
              <a:t>.</a:t>
            </a:r>
          </a:p>
          <a:p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01776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u="none" strike="noStrike" kern="1200" baseline="0" dirty="0">
                <a:solidFill>
                  <a:schemeClr val="tx1"/>
                </a:solidFill>
                <a:latin typeface="+mn-lt"/>
              </a:rPr>
              <a:t>Abdullah-X: </a:t>
            </a:r>
            <a:r>
              <a:rPr lang="en-US" sz="1000" b="1" i="0" u="none" strike="noStrike" kern="1200" baseline="0" dirty="0" err="1">
                <a:solidFill>
                  <a:schemeClr val="tx1"/>
                </a:solidFill>
                <a:latin typeface="+mn-lt"/>
              </a:rPr>
              <a:t>öt</a:t>
            </a:r>
            <a:r>
              <a:rPr lang="en-US" sz="1000" b="1" i="0" u="none" strike="noStrike" kern="120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i="0" u="none" strike="noStrike" kern="1200" baseline="0" dirty="0" err="1">
                <a:solidFill>
                  <a:schemeClr val="tx1"/>
                </a:solidFill>
                <a:latin typeface="+mn-lt"/>
              </a:rPr>
              <a:t>megfontolandó</a:t>
            </a:r>
            <a:r>
              <a:rPr lang="en-US" sz="1000" b="1" i="0" u="none" strike="noStrike" kern="120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i="0" u="none" strike="noStrike" kern="1200" baseline="0" dirty="0" err="1">
                <a:solidFill>
                  <a:schemeClr val="tx1"/>
                </a:solidFill>
                <a:latin typeface="+mn-lt"/>
              </a:rPr>
              <a:t>dolog</a:t>
            </a:r>
            <a:r>
              <a:rPr lang="en-US" sz="1000" b="1" i="0" u="none" strike="noStrike" kern="120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b="1" i="0" u="none" strike="noStrike" kern="1200" baseline="0" dirty="0" err="1">
                <a:solidFill>
                  <a:schemeClr val="tx1"/>
                </a:solidFill>
                <a:latin typeface="+mn-lt"/>
              </a:rPr>
              <a:t>egy</a:t>
            </a:r>
            <a:r>
              <a:rPr lang="en-US" sz="1000" b="1" i="0" u="none" strike="noStrike" kern="120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hu-HU" sz="1000" b="1" i="0" u="none" strike="noStrike" kern="1200" baseline="0" dirty="0" smtClean="0">
                <a:solidFill>
                  <a:schemeClr val="tx1"/>
                </a:solidFill>
                <a:latin typeface="+mn-lt"/>
              </a:rPr>
              <a:t>muszlim számára Szíriáról</a:t>
            </a:r>
            <a:r>
              <a:rPr lang="en-US" sz="1000" b="1" i="0" u="none" strike="noStrike" kern="1200" baseline="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sz="1000" b="1" i="0" u="none" strike="noStrike" kern="1200" baseline="0" dirty="0">
              <a:solidFill>
                <a:schemeClr val="tx1"/>
              </a:solidFill>
              <a:latin typeface="+mn-lt"/>
            </a:endParaRPr>
          </a:p>
          <a:p>
            <a:endParaRPr lang="hu-HU" sz="1000" dirty="0"/>
          </a:p>
          <a:p>
            <a:r>
              <a:rPr lang="en-US" sz="1000" dirty="0" err="1"/>
              <a:t>Példa</a:t>
            </a:r>
            <a:r>
              <a:rPr lang="en-US" sz="1000" dirty="0"/>
              <a:t> </a:t>
            </a:r>
            <a:r>
              <a:rPr lang="en-US" sz="1000" dirty="0" err="1"/>
              <a:t>egy</a:t>
            </a:r>
            <a:r>
              <a:rPr lang="en-US" sz="1000" dirty="0"/>
              <a:t> </a:t>
            </a:r>
            <a:r>
              <a:rPr lang="en-US" sz="1000" dirty="0" err="1"/>
              <a:t>valamivel</a:t>
            </a:r>
            <a:r>
              <a:rPr lang="en-US" sz="1000" dirty="0"/>
              <a:t> </a:t>
            </a:r>
            <a:r>
              <a:rPr lang="en-US" sz="1000" dirty="0" err="1"/>
              <a:t>szembeni</a:t>
            </a:r>
            <a:r>
              <a:rPr lang="en-US" sz="1000" dirty="0"/>
              <a:t> </a:t>
            </a:r>
            <a:r>
              <a:rPr lang="en-US" sz="1000" dirty="0" err="1"/>
              <a:t>narratívára</a:t>
            </a:r>
            <a:r>
              <a:rPr lang="en-US" sz="1000" dirty="0"/>
              <a:t>: </a:t>
            </a:r>
            <a:r>
              <a:rPr lang="en-US" sz="1000" dirty="0" err="1"/>
              <a:t>okok</a:t>
            </a:r>
            <a:r>
              <a:rPr lang="en-US" sz="1000" dirty="0"/>
              <a:t> </a:t>
            </a:r>
            <a:r>
              <a:rPr lang="en-US" sz="1000" dirty="0" err="1"/>
              <a:t>arra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ne </a:t>
            </a:r>
            <a:r>
              <a:rPr lang="en-US" sz="1000" dirty="0" err="1"/>
              <a:t>menjünk</a:t>
            </a:r>
            <a:r>
              <a:rPr lang="en-US" sz="1000" dirty="0"/>
              <a:t> </a:t>
            </a:r>
            <a:r>
              <a:rPr lang="en-US" sz="1000" dirty="0" err="1"/>
              <a:t>Szíriába</a:t>
            </a:r>
            <a:r>
              <a:rPr lang="en-US" sz="1000" dirty="0"/>
              <a:t>. </a:t>
            </a:r>
          </a:p>
          <a:p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  </a:t>
            </a:r>
          </a:p>
          <a:p>
            <a:r>
              <a:rPr lang="nl-NL" sz="1000" u="sng" kern="1200" dirty="0">
                <a:solidFill>
                  <a:schemeClr val="tx1"/>
                </a:solidFill>
                <a:effectLst/>
                <a:latin typeface="+mn-lt"/>
                <a:hlinkClick r:id="rId3"/>
              </a:rPr>
              <a:t>https://www.youtube.com/watch?v=tKKbydB4scA</a:t>
            </a:r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44934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7324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79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56522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91297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Nézzék</a:t>
            </a:r>
            <a:r>
              <a:rPr lang="en-US" sz="1000" dirty="0"/>
              <a:t> meg a </a:t>
            </a:r>
            <a:r>
              <a:rPr lang="en-US" sz="1000" dirty="0" err="1"/>
              <a:t>Demokráciáért</a:t>
            </a:r>
            <a:r>
              <a:rPr lang="en-US" sz="1000" dirty="0"/>
              <a:t> </a:t>
            </a:r>
            <a:r>
              <a:rPr lang="en-US" sz="1000" dirty="0" err="1"/>
              <a:t>Európai</a:t>
            </a:r>
            <a:r>
              <a:rPr lang="en-US" sz="1000" dirty="0"/>
              <a:t> </a:t>
            </a:r>
            <a:r>
              <a:rPr lang="en-US" sz="1000" dirty="0" err="1"/>
              <a:t>Alapítvány</a:t>
            </a:r>
            <a:r>
              <a:rPr lang="en-US" sz="1000" dirty="0"/>
              <a:t> (EFD) „What to do and what not” (</a:t>
            </a:r>
            <a:r>
              <a:rPr lang="en-US" sz="1000" dirty="0" err="1"/>
              <a:t>Mit</a:t>
            </a:r>
            <a:r>
              <a:rPr lang="en-US" sz="1000" dirty="0"/>
              <a:t> </a:t>
            </a:r>
            <a:r>
              <a:rPr lang="en-US" sz="1000" dirty="0" err="1"/>
              <a:t>tegyenek</a:t>
            </a:r>
            <a:r>
              <a:rPr lang="en-US" sz="1000" dirty="0"/>
              <a:t> és </a:t>
            </a:r>
            <a:r>
              <a:rPr lang="en-US" sz="1000" dirty="0" err="1"/>
              <a:t>mit</a:t>
            </a:r>
            <a:r>
              <a:rPr lang="en-US" sz="1000" dirty="0"/>
              <a:t> ne </a:t>
            </a:r>
            <a:r>
              <a:rPr lang="en-US" sz="1000" dirty="0" err="1"/>
              <a:t>tegyenek</a:t>
            </a:r>
            <a:r>
              <a:rPr lang="en-US" sz="1000" dirty="0"/>
              <a:t>) </a:t>
            </a:r>
            <a:r>
              <a:rPr lang="en-US" sz="1000" dirty="0" err="1"/>
              <a:t>dokumentumát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általuk</a:t>
            </a:r>
            <a:r>
              <a:rPr lang="en-US" sz="1000" dirty="0"/>
              <a:t> </a:t>
            </a:r>
            <a:r>
              <a:rPr lang="en-US" sz="1000" dirty="0" err="1"/>
              <a:t>levont</a:t>
            </a:r>
            <a:r>
              <a:rPr lang="en-US" sz="1000" dirty="0"/>
              <a:t> </a:t>
            </a:r>
            <a:r>
              <a:rPr lang="en-US" sz="1000" dirty="0" err="1"/>
              <a:t>tanulságokról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dirty="0" smtClean="0"/>
              <a:t>K</a:t>
            </a:r>
            <a:r>
              <a:rPr dirty="0" err="1" smtClean="0"/>
              <a:t>orábbi</a:t>
            </a:r>
            <a:r>
              <a:rPr dirty="0" smtClean="0"/>
              <a:t> kampányokból levont tanulságok, amelyek</a:t>
            </a:r>
            <a:r>
              <a:rPr lang="en-US" sz="1000" dirty="0"/>
              <a:t> </a:t>
            </a:r>
            <a:r>
              <a:rPr lang="en-US" sz="1000" dirty="0" err="1"/>
              <a:t>több</a:t>
            </a:r>
            <a:r>
              <a:rPr lang="en-US" sz="1000" dirty="0"/>
              <a:t> mint 50, </a:t>
            </a:r>
            <a:r>
              <a:rPr lang="en-US" sz="1000" dirty="0" err="1"/>
              <a:t>nem</a:t>
            </a:r>
            <a:r>
              <a:rPr lang="en-US" sz="1000" dirty="0"/>
              <a:t> </a:t>
            </a:r>
            <a:r>
              <a:rPr lang="en-US" sz="1000" dirty="0" err="1"/>
              <a:t>kormányzati</a:t>
            </a:r>
            <a:r>
              <a:rPr lang="en-US" sz="1000" dirty="0"/>
              <a:t> </a:t>
            </a:r>
            <a:r>
              <a:rPr lang="en-US" sz="1000" dirty="0" err="1"/>
              <a:t>szervezetekkel</a:t>
            </a:r>
            <a:r>
              <a:rPr lang="en-US" sz="1000" dirty="0"/>
              <a:t> </a:t>
            </a:r>
            <a:r>
              <a:rPr lang="en-US" sz="1000" dirty="0" err="1"/>
              <a:t>lebonyolított</a:t>
            </a:r>
            <a:r>
              <a:rPr lang="en-US" sz="1000" dirty="0"/>
              <a:t> </a:t>
            </a:r>
            <a:r>
              <a:rPr lang="en-US" sz="1000" dirty="0" err="1"/>
              <a:t>interjún</a:t>
            </a:r>
            <a:r>
              <a:rPr lang="en-US" sz="1000" dirty="0"/>
              <a:t>, </a:t>
            </a:r>
            <a:r>
              <a:rPr lang="en-US" sz="1000" dirty="0" err="1"/>
              <a:t>valamint</a:t>
            </a:r>
            <a:r>
              <a:rPr lang="en-US" sz="1000" dirty="0"/>
              <a:t> a </a:t>
            </a:r>
            <a:r>
              <a:rPr lang="en-US" sz="1000" dirty="0" err="1"/>
              <a:t>vonatkozó</a:t>
            </a:r>
            <a:r>
              <a:rPr lang="en-US" sz="1000" dirty="0"/>
              <a:t> </a:t>
            </a:r>
            <a:r>
              <a:rPr lang="en-US" sz="1000" dirty="0" err="1"/>
              <a:t>szakirodalmon</a:t>
            </a:r>
            <a:r>
              <a:rPr lang="en-US" sz="1000" dirty="0"/>
              <a:t> és </a:t>
            </a:r>
            <a:r>
              <a:rPr lang="en-US" sz="1000" dirty="0" err="1"/>
              <a:t>értékeléseken</a:t>
            </a:r>
            <a:r>
              <a:rPr lang="en-US" sz="1000" dirty="0"/>
              <a:t> </a:t>
            </a:r>
            <a:r>
              <a:rPr lang="en-US" sz="1000" dirty="0" err="1"/>
              <a:t>alapulnak</a:t>
            </a:r>
            <a:r>
              <a:rPr lang="en-US" sz="1000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11018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/>
              <a:t>Mozgósítsák</a:t>
            </a:r>
            <a:r>
              <a:rPr lang="en-US" sz="1000" b="1" u="sng" dirty="0"/>
              <a:t> a </a:t>
            </a:r>
            <a:r>
              <a:rPr lang="en-US" sz="1000" b="1" u="sng" dirty="0" err="1"/>
              <a:t>hálózatukat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</a:t>
            </a:r>
            <a:r>
              <a:rPr lang="en-US" sz="1000" dirty="0" err="1"/>
              <a:t>bloggerek</a:t>
            </a:r>
            <a:r>
              <a:rPr lang="en-US" sz="1000" dirty="0"/>
              <a:t> és a </a:t>
            </a:r>
            <a:r>
              <a:rPr lang="en-US" sz="1000" dirty="0" err="1"/>
              <a:t>videobloggerek</a:t>
            </a:r>
            <a:r>
              <a:rPr lang="en-US" sz="1000" dirty="0"/>
              <a:t> </a:t>
            </a:r>
            <a:r>
              <a:rPr lang="en-US" sz="1000" dirty="0" err="1"/>
              <a:t>reflektálnak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Önök</a:t>
            </a:r>
            <a:r>
              <a:rPr lang="en-US" sz="1000" dirty="0"/>
              <a:t> </a:t>
            </a:r>
            <a:r>
              <a:rPr lang="en-US" sz="1000" dirty="0" err="1"/>
              <a:t>cikkeire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Facebook </a:t>
            </a:r>
            <a:r>
              <a:rPr lang="en-US" sz="1000" dirty="0" err="1"/>
              <a:t>felhasználói</a:t>
            </a:r>
            <a:r>
              <a:rPr lang="en-US" sz="1000" dirty="0"/>
              <a:t> „</a:t>
            </a:r>
            <a:r>
              <a:rPr lang="en-US" sz="1000" dirty="0" err="1"/>
              <a:t>kedvelni</a:t>
            </a:r>
            <a:r>
              <a:rPr lang="en-US" sz="1000" dirty="0"/>
              <a:t>” </a:t>
            </a:r>
            <a:r>
              <a:rPr lang="en-US" sz="1000" dirty="0" err="1"/>
              <a:t>fogják</a:t>
            </a:r>
            <a:r>
              <a:rPr lang="en-US" sz="1000" dirty="0"/>
              <a:t> a </a:t>
            </a:r>
            <a:r>
              <a:rPr lang="en-US" sz="1000" dirty="0" err="1"/>
              <a:t>cikkeiket</a:t>
            </a:r>
            <a:r>
              <a:rPr lang="en-US" sz="1000" dirty="0"/>
              <a:t>, és </a:t>
            </a:r>
            <a:r>
              <a:rPr lang="en-US" sz="1000" dirty="0" err="1"/>
              <a:t>megosztják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azokhoz</a:t>
            </a:r>
            <a:r>
              <a:rPr lang="en-US" sz="1000" dirty="0"/>
              <a:t> </a:t>
            </a:r>
            <a:r>
              <a:rPr lang="en-US" sz="1000" dirty="0" err="1"/>
              <a:t>vezető</a:t>
            </a:r>
            <a:r>
              <a:rPr lang="en-US" sz="1000" dirty="0"/>
              <a:t> </a:t>
            </a:r>
            <a:r>
              <a:rPr lang="en-US" sz="1000" dirty="0" err="1"/>
              <a:t>hivatkozásokat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Twitter </a:t>
            </a:r>
            <a:r>
              <a:rPr lang="en-US" sz="1000" dirty="0" err="1"/>
              <a:t>felhasználói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Önök</a:t>
            </a:r>
            <a:r>
              <a:rPr lang="en-US" sz="1000" dirty="0"/>
              <a:t> </a:t>
            </a:r>
            <a:r>
              <a:rPr lang="en-US" sz="1000" dirty="0" err="1"/>
              <a:t>cikkeihez</a:t>
            </a:r>
            <a:r>
              <a:rPr lang="en-US" sz="1000" dirty="0"/>
              <a:t> </a:t>
            </a:r>
            <a:r>
              <a:rPr lang="en-US" sz="1000" dirty="0" err="1"/>
              <a:t>vezető</a:t>
            </a:r>
            <a:r>
              <a:rPr lang="en-US" sz="1000" dirty="0"/>
              <a:t> </a:t>
            </a:r>
            <a:r>
              <a:rPr lang="en-US" sz="1000" dirty="0" err="1"/>
              <a:t>hivatkozásokat</a:t>
            </a:r>
            <a:r>
              <a:rPr lang="en-US" sz="1000" dirty="0"/>
              <a:t> </a:t>
            </a:r>
            <a:r>
              <a:rPr lang="en-US" sz="1000" dirty="0" err="1"/>
              <a:t>tesznek</a:t>
            </a:r>
            <a:r>
              <a:rPr lang="en-US" sz="1000" dirty="0"/>
              <a:t> </a:t>
            </a:r>
            <a:r>
              <a:rPr lang="en-US" sz="1000" dirty="0" err="1"/>
              <a:t>közzé</a:t>
            </a:r>
            <a:r>
              <a:rPr lang="en-US" sz="1000" dirty="0"/>
              <a:t>, és „</a:t>
            </a:r>
            <a:r>
              <a:rPr lang="en-US" sz="1000" dirty="0" err="1"/>
              <a:t>újratweetelnek</a:t>
            </a:r>
            <a:r>
              <a:rPr lang="en-US" sz="1000" dirty="0"/>
              <a:t>” </a:t>
            </a:r>
            <a:r>
              <a:rPr lang="en-US" sz="1000" dirty="0" err="1"/>
              <a:t>másokat</a:t>
            </a:r>
            <a:r>
              <a:rPr lang="en-US" sz="1000" dirty="0"/>
              <a:t>, </a:t>
            </a:r>
            <a:r>
              <a:rPr lang="en-US" sz="1000" dirty="0" err="1"/>
              <a:t>akik</a:t>
            </a:r>
            <a:r>
              <a:rPr lang="en-US" sz="1000" dirty="0"/>
              <a:t> </a:t>
            </a:r>
            <a:r>
              <a:rPr lang="en-US" sz="1000" dirty="0" err="1"/>
              <a:t>ezt</a:t>
            </a:r>
            <a:r>
              <a:rPr lang="en-US" sz="1000" dirty="0"/>
              <a:t> </a:t>
            </a:r>
            <a:r>
              <a:rPr lang="en-US" sz="1000" dirty="0" err="1"/>
              <a:t>teszik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emberek</a:t>
            </a:r>
            <a:r>
              <a:rPr lang="en-US" sz="1000" dirty="0"/>
              <a:t> e-</a:t>
            </a:r>
            <a:r>
              <a:rPr lang="en-US" sz="1000" dirty="0" err="1"/>
              <a:t>mailben</a:t>
            </a:r>
            <a:r>
              <a:rPr lang="en-US" sz="1000" dirty="0"/>
              <a:t> </a:t>
            </a:r>
            <a:r>
              <a:rPr lang="en-US" sz="1000" dirty="0" err="1"/>
              <a:t>elküldik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Önök</a:t>
            </a:r>
            <a:r>
              <a:rPr lang="en-US" sz="1000" dirty="0"/>
              <a:t> </a:t>
            </a:r>
            <a:r>
              <a:rPr lang="en-US" sz="1000" dirty="0" err="1"/>
              <a:t>cikkeihez</a:t>
            </a:r>
            <a:r>
              <a:rPr lang="en-US" sz="1000" dirty="0"/>
              <a:t> </a:t>
            </a:r>
            <a:r>
              <a:rPr lang="en-US" sz="1000" dirty="0" err="1"/>
              <a:t>vezető</a:t>
            </a:r>
            <a:r>
              <a:rPr lang="en-US" sz="1000" dirty="0"/>
              <a:t> </a:t>
            </a:r>
            <a:r>
              <a:rPr lang="en-US" sz="1000" dirty="0" err="1"/>
              <a:t>hivatkozásokat</a:t>
            </a:r>
            <a:r>
              <a:rPr lang="en-US" sz="1000" dirty="0"/>
              <a:t> </a:t>
            </a:r>
            <a:r>
              <a:rPr lang="en-US" sz="1000" dirty="0" err="1"/>
              <a:t>másoknak</a:t>
            </a:r>
            <a:r>
              <a:rPr lang="en-US" sz="1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/>
              <a:t>Bővítsék</a:t>
            </a:r>
            <a:r>
              <a:rPr lang="en-US" sz="1000" b="1" u="sng" dirty="0"/>
              <a:t> </a:t>
            </a:r>
            <a:r>
              <a:rPr lang="en-US" sz="1000" b="1" u="sng" dirty="0" err="1"/>
              <a:t>azok</a:t>
            </a:r>
            <a:r>
              <a:rPr lang="en-US" sz="1000" b="1" u="sng" dirty="0"/>
              <a:t> </a:t>
            </a:r>
            <a:r>
              <a:rPr lang="en-US" sz="1000" b="1" u="sng" dirty="0" err="1"/>
              <a:t>számát</a:t>
            </a:r>
            <a:r>
              <a:rPr lang="en-US" sz="1000" b="1" u="sng" dirty="0"/>
              <a:t>, </a:t>
            </a:r>
            <a:r>
              <a:rPr lang="en-US" sz="1000" b="1" u="sng" dirty="0" err="1"/>
              <a:t>akiket</a:t>
            </a:r>
            <a:r>
              <a:rPr lang="en-US" sz="1000" b="1" u="sng" dirty="0"/>
              <a:t> </a:t>
            </a:r>
            <a:r>
              <a:rPr lang="en-US" sz="1000" b="1" u="sng" dirty="0" err="1"/>
              <a:t>elérnek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Kezdjék</a:t>
            </a:r>
            <a:r>
              <a:rPr lang="en-US" sz="1000" dirty="0"/>
              <a:t> </a:t>
            </a:r>
            <a:r>
              <a:rPr lang="en-US" sz="1000" dirty="0" err="1"/>
              <a:t>azokkal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emberekkel</a:t>
            </a:r>
            <a:r>
              <a:rPr lang="en-US" sz="1000" dirty="0"/>
              <a:t>, </a:t>
            </a:r>
            <a:r>
              <a:rPr lang="en-US" sz="1000" dirty="0" err="1"/>
              <a:t>akiket</a:t>
            </a:r>
            <a:r>
              <a:rPr lang="en-US" sz="1000" dirty="0"/>
              <a:t> </a:t>
            </a:r>
            <a:r>
              <a:rPr lang="en-US" sz="1000" dirty="0" err="1"/>
              <a:t>ismernek</a:t>
            </a:r>
            <a:r>
              <a:rPr lang="en-US" sz="1000" dirty="0"/>
              <a:t>, </a:t>
            </a:r>
            <a:r>
              <a:rPr lang="en-US" sz="1000" dirty="0" err="1"/>
              <a:t>személyesen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egy</a:t>
            </a:r>
            <a:r>
              <a:rPr lang="en-US" sz="1000" dirty="0"/>
              <a:t> </a:t>
            </a:r>
            <a:r>
              <a:rPr lang="en-US" sz="1000" dirty="0" err="1"/>
              <a:t>szervezetként</a:t>
            </a:r>
            <a:r>
              <a:rPr lang="en-US" sz="1000" dirty="0"/>
              <a:t>.</a:t>
            </a:r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nl-NL" sz="1000" dirty="0" err="1"/>
              <a:t>Osszák</a:t>
            </a:r>
            <a:r>
              <a:rPr lang="en-US" altLang="nl-NL" sz="1000" dirty="0"/>
              <a:t> meg a </a:t>
            </a:r>
            <a:r>
              <a:rPr lang="en-US" altLang="nl-NL" sz="1000" dirty="0" err="1"/>
              <a:t>webhelyükön</a:t>
            </a:r>
            <a:r>
              <a:rPr lang="en-US" altLang="nl-NL" sz="1000" dirty="0"/>
              <a:t> </a:t>
            </a:r>
            <a:r>
              <a:rPr lang="en-US" altLang="nl-NL" sz="1000" dirty="0" err="1"/>
              <a:t>lévő</a:t>
            </a:r>
            <a:r>
              <a:rPr lang="en-US" altLang="nl-NL" sz="1000" dirty="0"/>
              <a:t> </a:t>
            </a:r>
            <a:r>
              <a:rPr lang="en-US" altLang="nl-NL" sz="1000" dirty="0" err="1"/>
              <a:t>cikkekre</a:t>
            </a:r>
            <a:r>
              <a:rPr lang="en-US" altLang="nl-NL" sz="1000" dirty="0"/>
              <a:t> </a:t>
            </a:r>
            <a:r>
              <a:rPr lang="en-US" altLang="nl-NL" sz="1000" dirty="0" err="1"/>
              <a:t>vezető</a:t>
            </a:r>
            <a:r>
              <a:rPr lang="en-US" altLang="nl-NL" sz="1000" dirty="0"/>
              <a:t> </a:t>
            </a:r>
            <a:r>
              <a:rPr lang="en-US" altLang="nl-NL" sz="1000" dirty="0" err="1"/>
              <a:t>hivatkozásokat</a:t>
            </a:r>
            <a:r>
              <a:rPr lang="en-US" altLang="nl-NL" sz="1000" dirty="0"/>
              <a:t>, és </a:t>
            </a:r>
            <a:r>
              <a:rPr lang="en-US" altLang="nl-NL" sz="1000" dirty="0" err="1"/>
              <a:t>fogalmazzanak</a:t>
            </a:r>
            <a:r>
              <a:rPr lang="en-US" altLang="nl-NL" sz="1000" dirty="0"/>
              <a:t> meg </a:t>
            </a:r>
            <a:r>
              <a:rPr lang="en-US" altLang="nl-NL" sz="1000" dirty="0" err="1"/>
              <a:t>személyes</a:t>
            </a:r>
            <a:r>
              <a:rPr lang="en-US" altLang="nl-NL" sz="1000" dirty="0"/>
              <a:t> </a:t>
            </a:r>
            <a:r>
              <a:rPr lang="en-US" altLang="nl-NL" sz="1000" dirty="0" err="1"/>
              <a:t>üzenetet</a:t>
            </a:r>
            <a:r>
              <a:rPr lang="en-US" altLang="nl-NL" sz="1000" dirty="0"/>
              <a:t> a </a:t>
            </a:r>
            <a:r>
              <a:rPr lang="en-US" altLang="nl-NL" sz="1000" dirty="0" err="1"/>
              <a:t>Facebookon</a:t>
            </a:r>
            <a:r>
              <a:rPr lang="en-US" altLang="nl-NL" sz="1000" dirty="0"/>
              <a:t> </a:t>
            </a:r>
            <a:r>
              <a:rPr lang="en-US" altLang="nl-NL" sz="1000" dirty="0" err="1"/>
              <a:t>lévő</a:t>
            </a:r>
            <a:r>
              <a:rPr lang="en-US" altLang="nl-NL" sz="1000" dirty="0"/>
              <a:t> </a:t>
            </a:r>
            <a:r>
              <a:rPr lang="en-US" altLang="nl-NL" sz="1000" dirty="0" err="1"/>
              <a:t>rajongóiknak</a:t>
            </a:r>
            <a:r>
              <a:rPr lang="en-US" altLang="nl-NL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Használjanak</a:t>
            </a:r>
            <a:r>
              <a:rPr lang="en-US" sz="1000" dirty="0"/>
              <a:t> </a:t>
            </a:r>
            <a:r>
              <a:rPr lang="en-US" sz="1000" dirty="0" err="1"/>
              <a:t>Facebookos</a:t>
            </a:r>
            <a:r>
              <a:rPr lang="en-US" sz="1000" dirty="0"/>
              <a:t> </a:t>
            </a:r>
            <a:r>
              <a:rPr lang="en-US" sz="1000" dirty="0" err="1"/>
              <a:t>reklámokat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a </a:t>
            </a:r>
            <a:r>
              <a:rPr lang="en-US" sz="1000" dirty="0" err="1"/>
              <a:t>baráti</a:t>
            </a:r>
            <a:r>
              <a:rPr lang="en-US" sz="1000" dirty="0"/>
              <a:t> </a:t>
            </a:r>
            <a:r>
              <a:rPr lang="en-US" sz="1000" dirty="0" err="1"/>
              <a:t>körükön</a:t>
            </a:r>
            <a:r>
              <a:rPr lang="en-US" sz="1000" dirty="0"/>
              <a:t> </a:t>
            </a:r>
            <a:r>
              <a:rPr lang="en-US" sz="1000" dirty="0" err="1"/>
              <a:t>kívüli</a:t>
            </a:r>
            <a:r>
              <a:rPr lang="en-US" sz="1000" dirty="0"/>
              <a:t> </a:t>
            </a:r>
            <a:r>
              <a:rPr lang="en-US" sz="1000" dirty="0" err="1"/>
              <a:t>személyeket</a:t>
            </a:r>
            <a:r>
              <a:rPr lang="en-US" sz="1000" dirty="0"/>
              <a:t> is </a:t>
            </a:r>
            <a:r>
              <a:rPr lang="en-US" sz="1000" dirty="0" err="1"/>
              <a:t>elérjenek</a:t>
            </a:r>
            <a:r>
              <a:rPr lang="en-US" sz="1000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/>
              <a:t>Szerezzenek</a:t>
            </a:r>
            <a:r>
              <a:rPr lang="en-US" sz="1000" b="1" u="sng" dirty="0"/>
              <a:t> </a:t>
            </a:r>
            <a:r>
              <a:rPr lang="en-US" sz="1000" b="1" u="sng" dirty="0" err="1"/>
              <a:t>rajongókat</a:t>
            </a:r>
            <a:r>
              <a:rPr lang="en-US" sz="1000" b="1" u="sng" dirty="0"/>
              <a:t> és </a:t>
            </a:r>
            <a:r>
              <a:rPr lang="en-US" sz="1000" b="1" u="sng" dirty="0" err="1"/>
              <a:t>támogatókat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Irányítsák</a:t>
            </a:r>
            <a:r>
              <a:rPr lang="en-US" sz="1000" dirty="0"/>
              <a:t> a </a:t>
            </a:r>
            <a:r>
              <a:rPr lang="en-US" sz="1000" dirty="0" smtClean="0"/>
              <a:t>Facebook</a:t>
            </a:r>
            <a:r>
              <a:rPr lang="hu-HU" sz="1000" dirty="0" smtClean="0"/>
              <a:t>-</a:t>
            </a:r>
            <a:r>
              <a:rPr lang="en-US" sz="1000" dirty="0" err="1" smtClean="0"/>
              <a:t>oldalukra</a:t>
            </a:r>
            <a:r>
              <a:rPr lang="en-US" sz="1000" dirty="0" smtClean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érdeklődőket</a:t>
            </a:r>
            <a:r>
              <a:rPr lang="en-US" sz="1000" dirty="0"/>
              <a:t> a </a:t>
            </a:r>
            <a:r>
              <a:rPr lang="en-US" sz="1000" dirty="0" err="1"/>
              <a:t>média</a:t>
            </a:r>
            <a:r>
              <a:rPr lang="en-US" sz="1000" dirty="0"/>
              <a:t> </a:t>
            </a:r>
            <a:r>
              <a:rPr lang="en-US" sz="1000" dirty="0" err="1"/>
              <a:t>más</a:t>
            </a:r>
            <a:r>
              <a:rPr lang="en-US" sz="1000" dirty="0"/>
              <a:t> </a:t>
            </a:r>
            <a:r>
              <a:rPr lang="en-US" sz="1000" dirty="0" err="1"/>
              <a:t>részeiből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Rajongói</a:t>
            </a:r>
            <a:r>
              <a:rPr lang="en-US" sz="1000" dirty="0"/>
              <a:t> </a:t>
            </a:r>
            <a:r>
              <a:rPr lang="en-US" sz="1000" dirty="0" err="1"/>
              <a:t>sarok</a:t>
            </a:r>
            <a:r>
              <a:rPr lang="en-US" sz="1000" dirty="0"/>
              <a:t> a </a:t>
            </a:r>
            <a:r>
              <a:rPr lang="en-US" sz="1000" dirty="0" err="1"/>
              <a:t>webhelyen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nl-NL" sz="1000" dirty="0" err="1"/>
              <a:t>Tegyenek</a:t>
            </a:r>
            <a:r>
              <a:rPr lang="en-US" altLang="nl-NL" sz="1000" dirty="0"/>
              <a:t> </a:t>
            </a:r>
            <a:r>
              <a:rPr lang="en-US" altLang="nl-NL" sz="1000" dirty="0" err="1"/>
              <a:t>fel</a:t>
            </a:r>
            <a:r>
              <a:rPr lang="en-US" altLang="nl-NL" sz="1000" dirty="0"/>
              <a:t> a </a:t>
            </a:r>
            <a:r>
              <a:rPr lang="en-US" altLang="nl-NL" sz="1000" dirty="0" err="1"/>
              <a:t>rajongóiknak</a:t>
            </a:r>
            <a:r>
              <a:rPr lang="en-US" altLang="nl-NL" sz="1000" dirty="0"/>
              <a:t> </a:t>
            </a:r>
            <a:r>
              <a:rPr lang="en-US" altLang="nl-NL" sz="1000" dirty="0" err="1"/>
              <a:t>kérdéseket</a:t>
            </a:r>
            <a:r>
              <a:rPr lang="en-US" altLang="nl-NL" sz="1000" dirty="0"/>
              <a:t>, </a:t>
            </a:r>
            <a:r>
              <a:rPr lang="en-US" altLang="nl-NL" sz="1000" dirty="0" err="1"/>
              <a:t>vonják</a:t>
            </a:r>
            <a:r>
              <a:rPr lang="en-US" altLang="nl-NL" sz="1000" dirty="0"/>
              <a:t> be </a:t>
            </a:r>
            <a:r>
              <a:rPr lang="en-US" altLang="nl-NL" sz="1000" dirty="0" err="1"/>
              <a:t>őket</a:t>
            </a:r>
            <a:r>
              <a:rPr lang="en-US" altLang="nl-NL" sz="1000" dirty="0"/>
              <a:t>, és </a:t>
            </a:r>
            <a:r>
              <a:rPr lang="en-US" altLang="nl-NL" sz="1000" dirty="0" err="1"/>
              <a:t>legyenek</a:t>
            </a:r>
            <a:r>
              <a:rPr lang="en-US" altLang="nl-NL" sz="1000" dirty="0"/>
              <a:t> </a:t>
            </a:r>
            <a:r>
              <a:rPr lang="en-US" altLang="nl-NL" sz="1000" dirty="0" err="1"/>
              <a:t>pozitívak</a:t>
            </a:r>
            <a:r>
              <a:rPr lang="en-US" altLang="nl-NL" sz="1000" dirty="0"/>
              <a:t>.</a:t>
            </a:r>
            <a:endParaRPr lang="hu-HU" sz="1000" dirty="0"/>
          </a:p>
          <a:p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72146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000" b="1" baseline="0" dirty="0" err="1"/>
              <a:t>Válasszák</a:t>
            </a:r>
            <a:r>
              <a:rPr lang="en-US" sz="1000" b="1" baseline="0" dirty="0"/>
              <a:t> </a:t>
            </a:r>
            <a:r>
              <a:rPr lang="en-US" sz="1000" b="1" baseline="0" dirty="0" err="1"/>
              <a:t>külön</a:t>
            </a:r>
            <a:r>
              <a:rPr lang="en-US" sz="1000" b="1" baseline="0" dirty="0"/>
              <a:t> a </a:t>
            </a:r>
            <a:r>
              <a:rPr lang="en-US" sz="1000" b="1" baseline="0" dirty="0" err="1"/>
              <a:t>szerves</a:t>
            </a:r>
            <a:r>
              <a:rPr lang="en-US" sz="1000" b="1" baseline="0" dirty="0"/>
              <a:t> </a:t>
            </a:r>
            <a:r>
              <a:rPr lang="en-US" sz="1000" b="1" baseline="0" dirty="0" err="1"/>
              <a:t>hallgatóságot</a:t>
            </a:r>
            <a:r>
              <a:rPr lang="en-US" sz="1000" b="1" baseline="0" dirty="0"/>
              <a:t> a </a:t>
            </a:r>
            <a:r>
              <a:rPr lang="en-US" sz="1000" b="1" baseline="0" dirty="0" err="1"/>
              <a:t>fizetett</a:t>
            </a:r>
            <a:r>
              <a:rPr lang="en-US" sz="1000" b="1" baseline="0" dirty="0"/>
              <a:t> </a:t>
            </a:r>
            <a:r>
              <a:rPr lang="en-US" sz="1000" b="1" baseline="0" dirty="0" err="1"/>
              <a:t>hallgatóságtól</a:t>
            </a:r>
            <a:r>
              <a:rPr lang="en-US" sz="1000" b="1" baseline="0" dirty="0"/>
              <a:t> &gt; a </a:t>
            </a:r>
            <a:r>
              <a:rPr lang="en-US" sz="1000" b="1" baseline="0" dirty="0" err="1"/>
              <a:t>Facebooknak</a:t>
            </a:r>
            <a:r>
              <a:rPr lang="en-US" sz="1000" b="1" baseline="0" dirty="0"/>
              <a:t> </a:t>
            </a:r>
            <a:r>
              <a:rPr lang="en-US" sz="1000" b="1" baseline="0" dirty="0" err="1"/>
              <a:t>számos</a:t>
            </a:r>
            <a:r>
              <a:rPr lang="en-US" sz="1000" b="1" baseline="0" dirty="0"/>
              <a:t> </a:t>
            </a:r>
            <a:r>
              <a:rPr lang="en-US" sz="1000" b="1" baseline="0" dirty="0" err="1"/>
              <a:t>eszköze</a:t>
            </a:r>
            <a:r>
              <a:rPr lang="en-US" sz="1000" b="1" baseline="0" dirty="0"/>
              <a:t> van, </a:t>
            </a:r>
            <a:r>
              <a:rPr lang="en-US" sz="1000" b="1" baseline="0" dirty="0" err="1"/>
              <a:t>amelyek</a:t>
            </a:r>
            <a:r>
              <a:rPr lang="en-US" sz="1000" b="1" baseline="0" dirty="0"/>
              <a:t> </a:t>
            </a:r>
            <a:r>
              <a:rPr lang="en-US" sz="1000" b="1" baseline="0" dirty="0" err="1"/>
              <a:t>segítenek</a:t>
            </a:r>
            <a:r>
              <a:rPr lang="en-US" sz="1000" b="1" baseline="0" dirty="0"/>
              <a:t> </a:t>
            </a:r>
            <a:r>
              <a:rPr lang="en-US" sz="1000" b="1" baseline="0" dirty="0" err="1"/>
              <a:t>abban</a:t>
            </a:r>
            <a:r>
              <a:rPr lang="en-US" sz="1000" b="1" baseline="0" dirty="0"/>
              <a:t>, </a:t>
            </a:r>
            <a:r>
              <a:rPr lang="en-US" sz="1000" b="1" baseline="0" dirty="0" err="1"/>
              <a:t>hogy</a:t>
            </a:r>
            <a:r>
              <a:rPr lang="en-US" sz="1000" b="1" dirty="0"/>
              <a:t> </a:t>
            </a:r>
            <a:r>
              <a:rPr lang="en-US" sz="1000" b="1" u="sng" dirty="0" err="1"/>
              <a:t>új</a:t>
            </a:r>
            <a:r>
              <a:rPr lang="en-US" sz="1000" b="1" dirty="0"/>
              <a:t> </a:t>
            </a:r>
            <a:r>
              <a:rPr lang="en-US" sz="1000" b="1" dirty="0" err="1"/>
              <a:t>embereket</a:t>
            </a:r>
            <a:r>
              <a:rPr lang="en-US" sz="1000" b="1" dirty="0"/>
              <a:t> </a:t>
            </a:r>
            <a:r>
              <a:rPr lang="en-US" sz="1000" b="1" dirty="0" err="1"/>
              <a:t>érhessenek</a:t>
            </a:r>
            <a:r>
              <a:rPr lang="en-US" sz="1000" b="1" dirty="0"/>
              <a:t> el </a:t>
            </a:r>
          </a:p>
          <a:p>
            <a:endParaRPr lang="hu-HU" sz="10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1. Facebook</a:t>
            </a:r>
            <a:r>
              <a:rPr dirty="0" smtClean="0"/>
              <a:t> </a:t>
            </a:r>
            <a:r>
              <a:rPr lang="hu-HU" dirty="0" smtClean="0"/>
              <a:t>n</a:t>
            </a:r>
            <a:r>
              <a:rPr lang="en-US" sz="1000" b="0" u="none" kern="1200" dirty="0" err="1" smtClean="0">
                <a:solidFill>
                  <a:schemeClr val="tx1"/>
                </a:solidFill>
                <a:effectLst/>
                <a:latin typeface="+mn-lt"/>
              </a:rPr>
              <a:t>onprofit</a:t>
            </a:r>
            <a:r>
              <a:rPr lang="en-US" sz="1000" b="0" u="none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célú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hirdetések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nl-NL" sz="1000" b="0" u="none" dirty="0"/>
              <a:t>https://nonprofits.fb.com/topic/ads/</a:t>
            </a:r>
          </a:p>
          <a:p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2. A Facebook SMB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oldala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több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eszközt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 is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bemutat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amelyeket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felhasználhatnak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ügyük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előre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b="0" u="none" kern="1200" dirty="0" err="1">
                <a:solidFill>
                  <a:schemeClr val="tx1"/>
                </a:solidFill>
                <a:effectLst/>
                <a:latin typeface="+mn-lt"/>
              </a:rPr>
              <a:t>viteléhez</a:t>
            </a:r>
            <a:r>
              <a:rPr lang="en-US" sz="1000" b="0" u="none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r>
              <a:rPr dirty="0" smtClean="0"/>
              <a:t> </a:t>
            </a:r>
            <a:r>
              <a:rPr lang="en-US" sz="1000" u="sng" kern="1200" dirty="0">
                <a:solidFill>
                  <a:schemeClr val="tx1"/>
                </a:solidFill>
                <a:effectLst/>
                <a:latin typeface="+mn-lt"/>
                <a:hlinkClick r:id="rId3"/>
              </a:rPr>
              <a:t>https://www.facebook.com/blueprint?attachment_canonical_url=https%3A%2F%2Fwww.facebook.com%2Fblueprint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b="1" dirty="0" err="1"/>
              <a:t>Érvek</a:t>
            </a:r>
            <a:r>
              <a:rPr lang="en-US" sz="1000" b="1" dirty="0"/>
              <a:t> a </a:t>
            </a:r>
            <a:r>
              <a:rPr lang="en-US" sz="1000" b="1" dirty="0" err="1"/>
              <a:t>fizetett</a:t>
            </a:r>
            <a:r>
              <a:rPr lang="en-US" sz="1000" b="1" dirty="0"/>
              <a:t> </a:t>
            </a:r>
            <a:r>
              <a:rPr lang="en-US" sz="1000" b="1" dirty="0" err="1"/>
              <a:t>hirdetések</a:t>
            </a:r>
            <a:r>
              <a:rPr lang="en-US" sz="1000" b="1" dirty="0"/>
              <a:t> </a:t>
            </a:r>
            <a:r>
              <a:rPr lang="en-US" sz="1000" b="1" dirty="0" err="1"/>
              <a:t>mellett</a:t>
            </a:r>
            <a:endParaRPr lang="en-US" sz="1000" b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Új támogatókat találhatnak úgy,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túlnyúlnak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a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meglévő közösségeiken.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Ki tudnak nyúlni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azok felé az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emberek felé, akik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hasonlóak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a meglévő támogatóikhoz.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Gondoskodni tudnak arról, hogy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a hallgatóságukból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többen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lássanak egy fontos közzétételt.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Meghatározott demográfiai jellemzőkkel és érdeklődési körrel rendelkező, valamint adott módon viselkedő emberek számára küldhetnek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cselekvési felhívást.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Meghatározott viselkedéseket ösztönözhetnek, például a webhelyük felkeresését, vagy a feliratkozást a levelezőlistájukra.</a:t>
            </a:r>
            <a:endParaRPr lang="hu-H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sz="1000" dirty="0"/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Facebookos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hirdetésekkel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olyan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u="sng" kern="1200" dirty="0" err="1">
                <a:solidFill>
                  <a:schemeClr val="tx1"/>
                </a:solidFill>
                <a:effectLst/>
                <a:latin typeface="+mn-lt"/>
              </a:rPr>
              <a:t>új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érhetnek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el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Facebookon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akiket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érdekelhet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Önök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szervezete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Facebookos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hirdetések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fizetett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tartalomelhelyezések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Facebookon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hirdetések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megjelenhetnek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közvetlenül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hírfolyamban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jobb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oldali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oszlopban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hirdetések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különösen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hasznosak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akkor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ha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új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szeretnének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elérni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Facebookon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ha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üzenetüket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valamilyen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meghatározott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hallgatóságnak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szeretnék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eljuttatni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Hirdetéseket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bármilyen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költségkerettel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lebonyolíthatnak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már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hu-HU" sz="1000" kern="1200" dirty="0" smtClean="0">
                <a:solidFill>
                  <a:schemeClr val="tx1"/>
                </a:solidFill>
                <a:effectLst/>
                <a:latin typeface="+mn-lt"/>
              </a:rPr>
              <a:t>akár</a:t>
            </a:r>
            <a:r>
              <a:rPr lang="hu-HU" sz="1000" kern="1200" baseline="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hu-HU" sz="1000" kern="1200" dirty="0" smtClean="0">
                <a:solidFill>
                  <a:schemeClr val="tx1"/>
                </a:solidFill>
                <a:effectLst/>
                <a:latin typeface="+mn-lt"/>
              </a:rPr>
              <a:t>1500 forintos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</a:rPr>
              <a:t>összegtől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</a:rPr>
              <a:t>kezdve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lehet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hirdetéseket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</a:rPr>
              <a:t>nonprofit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célokra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</a:rPr>
              <a:t>felhasználni</a:t>
            </a:r>
            <a:r>
              <a:rPr lang="hu-HU" sz="1000" kern="1200" dirty="0" smtClean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Új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támogatókat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találhatnak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úgy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túlnyúlnak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meglévő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közösségeiken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Ki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tudnak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nyúlni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azok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felé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felé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akik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hasonlóak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meglévő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támogatóikhoz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Gondoskodni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tudnak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arról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hallgatóságukból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többen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lássanak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fontos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közzétételt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Meghatározott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demográfiai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jellemzőkkel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érdeklődési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körrel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rendelkező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valamint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adott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módon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viselkedő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számára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küldhetnek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cselekvési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felhívást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Meghatározott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tevékenységeket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ösztönözhetnek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például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webhelyük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felkeresését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feliratkozást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levelezőlistájukra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lehet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hirdetést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létrehozni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?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első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dolog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amire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szükségük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van,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célkitűzés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kiválasztása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célkitűzés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amit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valóra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szeretnének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váltani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Amikor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célkitűzést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választanak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ezzel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létrehoznak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kampányt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amely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hirdetés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felépítésének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első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szintje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Második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lépésként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meg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kell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határozniuk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hallgatóságot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kell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választaniuk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hirdetésük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jelenjen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meg,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valamint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meg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kell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határozniuk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költségkeretet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ütemezést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Válasszák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meg pl.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következőket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: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Demográfia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milyen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idős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milyen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nemű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milyen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képzettségű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stb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kívánnak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elérni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Érdeklődési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kör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érdeklődési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körük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hobbijaik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és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Facebookon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általuk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kedvelt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oldalak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alapján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is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elérhetik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Viselkedés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keressenek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vásárlási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szokásaik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készülékhasználatuk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más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tevékenységeik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alapján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Kapcsolatok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: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érjék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el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barátaikat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annak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alapján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milyen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oldalakat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kedvelnek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Harmadik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lépésként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pedig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döntsék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el,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milyen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tartalmakat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lássanak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79487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err="1"/>
              <a:t>Elemzés</a:t>
            </a:r>
            <a:endParaRPr lang="en-US" sz="1000" b="1" dirty="0"/>
          </a:p>
          <a:p>
            <a:r>
              <a:rPr lang="hu-HU" sz="1000" dirty="0" smtClean="0"/>
              <a:t>H</a:t>
            </a:r>
            <a:r>
              <a:rPr lang="en-US" sz="1000" dirty="0" err="1" smtClean="0"/>
              <a:t>elyes</a:t>
            </a:r>
            <a:r>
              <a:rPr lang="en-US" sz="1000" dirty="0" smtClean="0"/>
              <a:t> </a:t>
            </a:r>
            <a:r>
              <a:rPr lang="en-US" sz="1000" dirty="0" err="1"/>
              <a:t>úton</a:t>
            </a:r>
            <a:r>
              <a:rPr lang="en-US" sz="1000" dirty="0"/>
              <a:t> </a:t>
            </a:r>
            <a:r>
              <a:rPr lang="en-US" sz="1000" dirty="0" err="1"/>
              <a:t>járnak</a:t>
            </a:r>
            <a:r>
              <a:rPr lang="en-US" sz="1000" dirty="0"/>
              <a:t>? </a:t>
            </a:r>
            <a:r>
              <a:rPr lang="en-US" sz="1000" dirty="0" err="1"/>
              <a:t>Olvassák</a:t>
            </a:r>
            <a:r>
              <a:rPr lang="en-US" sz="1000" dirty="0"/>
              <a:t> </a:t>
            </a:r>
            <a:r>
              <a:rPr lang="en-US" sz="1000" dirty="0" err="1"/>
              <a:t>Önöket</a:t>
            </a:r>
            <a:r>
              <a:rPr lang="en-US" sz="1000" dirty="0"/>
              <a:t>?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teljesítünk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online </a:t>
            </a:r>
            <a:r>
              <a:rPr lang="en-US" sz="1000" dirty="0" err="1"/>
              <a:t>térben</a:t>
            </a:r>
            <a:r>
              <a:rPr lang="en-US" sz="1000" dirty="0"/>
              <a:t>? Ki </a:t>
            </a:r>
            <a:r>
              <a:rPr lang="en-US" sz="1000" dirty="0" err="1"/>
              <a:t>hallott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oldalamról</a:t>
            </a:r>
            <a:r>
              <a:rPr lang="en-US" sz="1000" dirty="0"/>
              <a:t>, a </a:t>
            </a:r>
            <a:r>
              <a:rPr lang="en-US" sz="1000" dirty="0" err="1"/>
              <a:t>tweetjeimről</a:t>
            </a:r>
            <a:r>
              <a:rPr lang="en-US" sz="1000" dirty="0"/>
              <a:t>, a </a:t>
            </a:r>
            <a:r>
              <a:rPr lang="en-US" sz="1000" dirty="0" err="1"/>
              <a:t>hirdetéseimről</a:t>
            </a:r>
            <a:r>
              <a:rPr lang="en-US" sz="1000" dirty="0"/>
              <a:t>?</a:t>
            </a:r>
          </a:p>
          <a:p>
            <a:r>
              <a:rPr lang="en-US" sz="1000" dirty="0" err="1"/>
              <a:t>Mindegyik</a:t>
            </a:r>
            <a:r>
              <a:rPr lang="en-US" sz="1000" dirty="0"/>
              <a:t> </a:t>
            </a:r>
            <a:r>
              <a:rPr lang="en-US" sz="1000" dirty="0" err="1"/>
              <a:t>platformnak</a:t>
            </a:r>
            <a:r>
              <a:rPr lang="en-US" sz="1000" dirty="0"/>
              <a:t> </a:t>
            </a:r>
            <a:r>
              <a:rPr lang="en-US" sz="1000" dirty="0" err="1"/>
              <a:t>megvannak</a:t>
            </a:r>
            <a:r>
              <a:rPr lang="en-US" sz="1000" dirty="0"/>
              <a:t> a </a:t>
            </a:r>
            <a:r>
              <a:rPr lang="en-US" sz="1000" dirty="0" err="1"/>
              <a:t>maguk</a:t>
            </a:r>
            <a:r>
              <a:rPr lang="en-US" sz="1000" dirty="0"/>
              <a:t> </a:t>
            </a:r>
            <a:r>
              <a:rPr lang="en-US" sz="1000" dirty="0" err="1"/>
              <a:t>lehetőségei</a:t>
            </a:r>
            <a:r>
              <a:rPr lang="en-US" sz="1000" dirty="0"/>
              <a:t>, </a:t>
            </a:r>
            <a:r>
              <a:rPr lang="en-US" sz="1000" dirty="0" err="1"/>
              <a:t>melyeken</a:t>
            </a:r>
            <a:r>
              <a:rPr lang="en-US" sz="1000" dirty="0"/>
              <a:t> </a:t>
            </a:r>
            <a:r>
              <a:rPr lang="en-US" sz="1000" dirty="0" err="1"/>
              <a:t>keresztül</a:t>
            </a:r>
            <a:r>
              <a:rPr lang="en-US" sz="1000" dirty="0"/>
              <a:t> </a:t>
            </a:r>
            <a:r>
              <a:rPr lang="en-US" sz="1000" dirty="0" err="1"/>
              <a:t>látható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online </a:t>
            </a:r>
            <a:r>
              <a:rPr lang="en-US" sz="1000" dirty="0" err="1"/>
              <a:t>tevékenységük</a:t>
            </a:r>
            <a:r>
              <a:rPr lang="en-US" sz="1000" dirty="0"/>
              <a:t> </a:t>
            </a:r>
            <a:r>
              <a:rPr lang="en-US" sz="1000" dirty="0" err="1"/>
              <a:t>hány</a:t>
            </a:r>
            <a:r>
              <a:rPr lang="en-US" sz="1000" dirty="0"/>
              <a:t> </a:t>
            </a:r>
            <a:r>
              <a:rPr lang="en-US" sz="1000" dirty="0" err="1"/>
              <a:t>követőt</a:t>
            </a:r>
            <a:r>
              <a:rPr lang="en-US" sz="1000" dirty="0"/>
              <a:t>, </a:t>
            </a:r>
            <a:r>
              <a:rPr lang="en-US" sz="1000" dirty="0" err="1"/>
              <a:t>kedvelést</a:t>
            </a:r>
            <a:r>
              <a:rPr lang="en-US" sz="1000" dirty="0"/>
              <a:t>, </a:t>
            </a:r>
            <a:r>
              <a:rPr lang="en-US" sz="1000" dirty="0" err="1"/>
              <a:t>közzétételt</a:t>
            </a:r>
            <a:r>
              <a:rPr lang="en-US" sz="1000" dirty="0"/>
              <a:t> </a:t>
            </a:r>
            <a:r>
              <a:rPr lang="en-US" sz="1000" dirty="0" err="1"/>
              <a:t>stb</a:t>
            </a:r>
            <a:r>
              <a:rPr lang="en-US" sz="1000" dirty="0"/>
              <a:t>. </a:t>
            </a:r>
            <a:r>
              <a:rPr lang="en-US" sz="1000" dirty="0" err="1"/>
              <a:t>generál</a:t>
            </a:r>
            <a:r>
              <a:rPr lang="en-US" sz="1000" dirty="0"/>
              <a:t>.</a:t>
            </a:r>
          </a:p>
          <a:p>
            <a:endParaRPr lang="hu-HU" sz="1000" baseline="0" dirty="0"/>
          </a:p>
          <a:p>
            <a:r>
              <a:rPr lang="en-US" sz="1000" baseline="0" dirty="0" err="1"/>
              <a:t>Megjegyzés</a:t>
            </a:r>
            <a:r>
              <a:rPr lang="en-US" sz="1000" baseline="0" dirty="0"/>
              <a:t>: </a:t>
            </a:r>
            <a:r>
              <a:rPr lang="en-US" sz="1000" baseline="0" dirty="0" err="1"/>
              <a:t>ezeket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eszközöket</a:t>
            </a:r>
            <a:r>
              <a:rPr lang="en-US" sz="1000" baseline="0" dirty="0"/>
              <a:t> </a:t>
            </a:r>
            <a:r>
              <a:rPr lang="en-US" sz="1000" baseline="0" dirty="0" err="1"/>
              <a:t>elsősorban</a:t>
            </a:r>
            <a:r>
              <a:rPr lang="en-US" sz="1000" baseline="0" dirty="0"/>
              <a:t> </a:t>
            </a:r>
            <a:r>
              <a:rPr lang="en-US" sz="1000" baseline="0" dirty="0" err="1"/>
              <a:t>kereskedelmi</a:t>
            </a:r>
            <a:r>
              <a:rPr lang="en-US" sz="1000" baseline="0" dirty="0"/>
              <a:t> </a:t>
            </a:r>
            <a:r>
              <a:rPr lang="en-US" sz="1000" baseline="0" dirty="0" err="1"/>
              <a:t>ügyfelek</a:t>
            </a:r>
            <a:r>
              <a:rPr lang="en-US" sz="1000" baseline="0" dirty="0"/>
              <a:t> </a:t>
            </a:r>
            <a:r>
              <a:rPr lang="en-US" sz="1000" baseline="0" dirty="0" err="1"/>
              <a:t>kiszolgálására</a:t>
            </a:r>
            <a:r>
              <a:rPr lang="en-US" sz="1000" baseline="0" dirty="0"/>
              <a:t> </a:t>
            </a:r>
            <a:r>
              <a:rPr lang="en-US" sz="1000" baseline="0" dirty="0" err="1"/>
              <a:t>hozták</a:t>
            </a:r>
            <a:r>
              <a:rPr lang="en-US" sz="1000" baseline="0" dirty="0"/>
              <a:t> </a:t>
            </a:r>
            <a:r>
              <a:rPr lang="en-US" sz="1000" baseline="0" dirty="0" err="1"/>
              <a:t>létre</a:t>
            </a:r>
            <a:r>
              <a:rPr lang="en-US" sz="1000" baseline="0" dirty="0"/>
              <a:t>, </a:t>
            </a:r>
            <a:r>
              <a:rPr lang="en-US" sz="1000" baseline="0" dirty="0" err="1"/>
              <a:t>akiknek</a:t>
            </a:r>
            <a:r>
              <a:rPr lang="en-US" sz="1000" baseline="0" dirty="0"/>
              <a:t> a </a:t>
            </a:r>
            <a:r>
              <a:rPr lang="en-US" sz="1000" baseline="0" dirty="0" err="1"/>
              <a:t>kereskedelmi</a:t>
            </a:r>
            <a:r>
              <a:rPr lang="en-US" sz="1000" baseline="0" dirty="0"/>
              <a:t> </a:t>
            </a:r>
            <a:r>
              <a:rPr lang="en-US" sz="1000" baseline="0" dirty="0" err="1"/>
              <a:t>termékeikhez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</a:t>
            </a:r>
            <a:r>
              <a:rPr lang="en-US" sz="1000" baseline="0" dirty="0" err="1"/>
              <a:t>szolgáltatásaikhoz</a:t>
            </a:r>
            <a:r>
              <a:rPr lang="en-US" sz="1000" baseline="0" dirty="0"/>
              <a:t> </a:t>
            </a:r>
            <a:r>
              <a:rPr lang="en-US" sz="1000" baseline="0" dirty="0" err="1"/>
              <a:t>látniuk</a:t>
            </a:r>
            <a:r>
              <a:rPr lang="en-US" sz="1000" baseline="0" dirty="0"/>
              <a:t> </a:t>
            </a:r>
            <a:r>
              <a:rPr lang="en-US" sz="1000" baseline="0" dirty="0" err="1"/>
              <a:t>kell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milyen</a:t>
            </a:r>
            <a:r>
              <a:rPr lang="en-US" sz="1000" baseline="0" dirty="0"/>
              <a:t> </a:t>
            </a:r>
            <a:r>
              <a:rPr lang="en-US" sz="1000" baseline="0" dirty="0" err="1"/>
              <a:t>bevételeket</a:t>
            </a:r>
            <a:r>
              <a:rPr lang="en-US" sz="1000" baseline="0" dirty="0"/>
              <a:t> </a:t>
            </a:r>
            <a:r>
              <a:rPr lang="en-US" sz="1000" baseline="0" dirty="0" err="1"/>
              <a:t>érnek</a:t>
            </a:r>
            <a:r>
              <a:rPr lang="en-US" sz="1000" baseline="0" dirty="0"/>
              <a:t> el, és </a:t>
            </a:r>
            <a:r>
              <a:rPr lang="en-US" sz="1000" baseline="0" dirty="0" err="1"/>
              <a:t>milyen</a:t>
            </a:r>
            <a:r>
              <a:rPr lang="en-US" sz="1000" baseline="0" dirty="0"/>
              <a:t> a </a:t>
            </a:r>
            <a:r>
              <a:rPr lang="en-US" sz="1000" baseline="0" dirty="0" err="1"/>
              <a:t>célközönségük</a:t>
            </a:r>
            <a:r>
              <a:rPr lang="en-US" sz="1000" baseline="0" dirty="0"/>
              <a:t>.</a:t>
            </a:r>
          </a:p>
          <a:p>
            <a:endParaRPr lang="hu-HU" sz="1000" baseline="0" dirty="0"/>
          </a:p>
          <a:p>
            <a:r>
              <a:rPr lang="en-US" sz="1000" baseline="0" dirty="0" err="1"/>
              <a:t>Gyakorlás</a:t>
            </a:r>
            <a:r>
              <a:rPr lang="en-US" sz="1000" baseline="0" dirty="0"/>
              <a:t> </a:t>
            </a:r>
            <a:r>
              <a:rPr lang="en-US" sz="1000" baseline="0" dirty="0" err="1"/>
              <a:t>párokban</a:t>
            </a:r>
            <a:r>
              <a:rPr lang="en-US" sz="1000" baseline="0" dirty="0"/>
              <a:t>: </a:t>
            </a:r>
            <a:r>
              <a:rPr lang="en-US" sz="1000" baseline="0" dirty="0" err="1"/>
              <a:t>keressék</a:t>
            </a:r>
            <a:r>
              <a:rPr lang="en-US" sz="1000" baseline="0" dirty="0"/>
              <a:t> meg a Google, a Facebook és a Twitter </a:t>
            </a:r>
            <a:r>
              <a:rPr lang="en-US" sz="1000" baseline="0" dirty="0" err="1"/>
              <a:t>elemzési</a:t>
            </a:r>
            <a:r>
              <a:rPr lang="en-US" sz="1000" baseline="0" dirty="0"/>
              <a:t> </a:t>
            </a:r>
            <a:r>
              <a:rPr lang="en-US" sz="1000" baseline="0" dirty="0" err="1"/>
              <a:t>oldalait</a:t>
            </a:r>
            <a:r>
              <a:rPr lang="en-US" sz="1000" baseline="0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70828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/>
              <a:t>Öt</a:t>
            </a:r>
            <a:r>
              <a:rPr lang="en-US" b="1" u="sng" dirty="0"/>
              <a:t> </a:t>
            </a:r>
            <a:r>
              <a:rPr lang="en-US" b="1" u="sng" dirty="0" err="1"/>
              <a:t>kiválasztott</a:t>
            </a:r>
            <a:r>
              <a:rPr lang="en-US" b="1" u="sng" dirty="0"/>
              <a:t> </a:t>
            </a:r>
            <a:r>
              <a:rPr lang="en-US" b="1" u="sng" dirty="0" err="1"/>
              <a:t>alapelv</a:t>
            </a:r>
            <a:endParaRPr lang="en-US" b="1" u="sng" dirty="0"/>
          </a:p>
          <a:p>
            <a:pPr marL="0" indent="0">
              <a:buFont typeface="Arial" panose="020B0604020202020204" pitchFamily="34" charset="0"/>
              <a:buNone/>
            </a:pPr>
            <a:endParaRPr lang="hu-HU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/>
              <a:t>Beszélgetés</a:t>
            </a:r>
            <a:endParaRPr lang="hu-HU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Beszélgessenek</a:t>
            </a:r>
            <a:r>
              <a:rPr lang="en-US" sz="1000" dirty="0"/>
              <a:t> </a:t>
            </a:r>
            <a:r>
              <a:rPr lang="en-US" sz="1000" dirty="0" err="1"/>
              <a:t>közvetlenül</a:t>
            </a:r>
            <a:r>
              <a:rPr lang="en-US" sz="1000" dirty="0"/>
              <a:t> a </a:t>
            </a:r>
            <a:r>
              <a:rPr lang="en-US" sz="1000" dirty="0" err="1"/>
              <a:t>hallgatóságukkal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Legyenek</a:t>
            </a:r>
            <a:r>
              <a:rPr lang="en-US" sz="1000" dirty="0"/>
              <a:t> </a:t>
            </a:r>
            <a:r>
              <a:rPr lang="en-US" sz="1000" dirty="0" err="1"/>
              <a:t>megközelíthetők</a:t>
            </a:r>
            <a:r>
              <a:rPr lang="en-US" sz="1000" dirty="0"/>
              <a:t>, </a:t>
            </a:r>
            <a:r>
              <a:rPr lang="en-US" sz="1000" dirty="0" err="1"/>
              <a:t>eredetiek</a:t>
            </a:r>
            <a:r>
              <a:rPr lang="en-US" sz="1000" dirty="0"/>
              <a:t>, </a:t>
            </a:r>
            <a:r>
              <a:rPr lang="en-US" sz="1000" dirty="0" err="1"/>
              <a:t>hitelesek</a:t>
            </a:r>
            <a:r>
              <a:rPr lang="en-US" sz="1000" dirty="0"/>
              <a:t> és ne </a:t>
            </a:r>
            <a:r>
              <a:rPr lang="en-US" sz="1000" dirty="0" err="1"/>
              <a:t>prédikáljanak</a:t>
            </a:r>
            <a:r>
              <a:rPr lang="en-US" sz="1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/>
              <a:t>Következetesség</a:t>
            </a:r>
            <a:r>
              <a:rPr lang="en-US" sz="1000" b="1" u="sng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elképzeléseik</a:t>
            </a:r>
            <a:r>
              <a:rPr lang="en-US" sz="1000" dirty="0"/>
              <a:t> </a:t>
            </a:r>
            <a:r>
              <a:rPr lang="en-US" sz="1000" dirty="0" err="1"/>
              <a:t>mögött</a:t>
            </a:r>
            <a:r>
              <a:rPr lang="en-US" sz="1000" dirty="0"/>
              <a:t> </a:t>
            </a:r>
            <a:r>
              <a:rPr lang="en-US" sz="1000" dirty="0" err="1"/>
              <a:t>vannak</a:t>
            </a:r>
            <a:r>
              <a:rPr lang="en-US" sz="1000" dirty="0"/>
              <a:t> </a:t>
            </a:r>
            <a:r>
              <a:rPr lang="en-US" sz="1000" dirty="0" err="1"/>
              <a:t>erős</a:t>
            </a:r>
            <a:r>
              <a:rPr lang="en-US" sz="1000" dirty="0"/>
              <a:t> </a:t>
            </a:r>
            <a:r>
              <a:rPr lang="en-US" sz="1000" dirty="0" err="1"/>
              <a:t>visszatérő</a:t>
            </a:r>
            <a:r>
              <a:rPr lang="en-US" sz="1000" dirty="0"/>
              <a:t> </a:t>
            </a:r>
            <a:r>
              <a:rPr lang="en-US" sz="1000" dirty="0" err="1"/>
              <a:t>elemek</a:t>
            </a:r>
            <a:r>
              <a:rPr lang="en-US" sz="1000" dirty="0"/>
              <a:t>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Ütemezés</a:t>
            </a:r>
            <a:r>
              <a:rPr lang="en-US" sz="1000" dirty="0"/>
              <a:t> &gt; </a:t>
            </a:r>
            <a:r>
              <a:rPr lang="en-US" sz="1000" dirty="0" err="1"/>
              <a:t>nagyon</a:t>
            </a:r>
            <a:r>
              <a:rPr lang="en-US" sz="1000" dirty="0"/>
              <a:t> </a:t>
            </a:r>
            <a:r>
              <a:rPr lang="en-US" sz="1000" dirty="0" err="1"/>
              <a:t>erős</a:t>
            </a:r>
            <a:r>
              <a:rPr lang="en-US" sz="1000" dirty="0"/>
              <a:t>, pl. </a:t>
            </a:r>
            <a:r>
              <a:rPr lang="en-US" sz="1000" dirty="0" err="1"/>
              <a:t>tv-műsorok</a:t>
            </a:r>
            <a:r>
              <a:rPr lang="en-US" sz="1000" dirty="0"/>
              <a:t> &gt; ne, </a:t>
            </a:r>
            <a:r>
              <a:rPr lang="en-US" sz="1000" dirty="0" err="1"/>
              <a:t>inkább</a:t>
            </a:r>
            <a:r>
              <a:rPr lang="en-US" sz="1000" dirty="0"/>
              <a:t> </a:t>
            </a:r>
            <a:r>
              <a:rPr lang="en-US" sz="1000" dirty="0" err="1"/>
              <a:t>próbálják</a:t>
            </a:r>
            <a:r>
              <a:rPr lang="en-US" sz="1000" dirty="0"/>
              <a:t> a </a:t>
            </a:r>
            <a:r>
              <a:rPr lang="en-US" sz="1000" dirty="0" err="1"/>
              <a:t>következőket</a:t>
            </a:r>
            <a:r>
              <a:rPr lang="en-US" sz="1000" dirty="0"/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Személyiség</a:t>
            </a:r>
            <a:r>
              <a:rPr lang="en-US" sz="1000" dirty="0"/>
              <a:t> &gt; </a:t>
            </a:r>
            <a:r>
              <a:rPr lang="en-US" sz="1000" dirty="0" err="1"/>
              <a:t>Franchesca</a:t>
            </a:r>
            <a:r>
              <a:rPr lang="en-US" sz="1000" dirty="0"/>
              <a:t> Ramsey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Formátum</a:t>
            </a:r>
            <a:r>
              <a:rPr lang="en-US" sz="1000" dirty="0"/>
              <a:t> &gt; </a:t>
            </a:r>
            <a:r>
              <a:rPr lang="en-US" sz="1000" dirty="0" err="1"/>
              <a:t>tedex</a:t>
            </a:r>
            <a:r>
              <a:rPr lang="en-US" sz="1000" dirty="0"/>
              <a:t>: a 10 </a:t>
            </a:r>
            <a:r>
              <a:rPr lang="en-US" sz="1000" dirty="0" err="1"/>
              <a:t>parancsolat</a:t>
            </a:r>
            <a:r>
              <a:rPr lang="en-US" sz="1000" dirty="0"/>
              <a:t>, </a:t>
            </a:r>
            <a:r>
              <a:rPr lang="en-US" sz="1000" dirty="0" err="1"/>
              <a:t>csirke</a:t>
            </a:r>
            <a:endParaRPr lang="en-US" sz="10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/>
              <a:t>Hang &gt; </a:t>
            </a:r>
            <a:r>
              <a:rPr lang="en-US" sz="1000" dirty="0" err="1"/>
              <a:t>nézőpont</a:t>
            </a:r>
            <a:r>
              <a:rPr lang="en-US" sz="1000" dirty="0"/>
              <a:t>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szemszög</a:t>
            </a:r>
            <a:r>
              <a:rPr lang="en-US" sz="1000" dirty="0"/>
              <a:t>: </a:t>
            </a:r>
            <a:r>
              <a:rPr lang="en-US" sz="1000" dirty="0" err="1"/>
              <a:t>mindig</a:t>
            </a:r>
            <a:r>
              <a:rPr lang="en-US" sz="1000" dirty="0"/>
              <a:t> a </a:t>
            </a:r>
            <a:r>
              <a:rPr lang="en-US" sz="1000" dirty="0" err="1"/>
              <a:t>egy</a:t>
            </a:r>
            <a:r>
              <a:rPr lang="en-US" sz="1000" dirty="0"/>
              <a:t> </a:t>
            </a:r>
            <a:r>
              <a:rPr lang="en-US" sz="1000" dirty="0" err="1"/>
              <a:t>piros</a:t>
            </a:r>
            <a:r>
              <a:rPr lang="en-US" sz="1000" dirty="0"/>
              <a:t> </a:t>
            </a:r>
            <a:r>
              <a:rPr lang="en-US" sz="1000" dirty="0" err="1"/>
              <a:t>póló</a:t>
            </a:r>
            <a:r>
              <a:rPr lang="en-US" sz="1000" dirty="0"/>
              <a:t>	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/>
              <a:t>pl. </a:t>
            </a:r>
            <a:r>
              <a:rPr lang="en-US" sz="1000" dirty="0" err="1"/>
              <a:t>tudálékosokról</a:t>
            </a:r>
            <a:r>
              <a:rPr lang="en-US" sz="1000" dirty="0"/>
              <a:t> </a:t>
            </a:r>
            <a:r>
              <a:rPr lang="en-US" sz="1000" dirty="0" err="1"/>
              <a:t>szóló</a:t>
            </a:r>
            <a:r>
              <a:rPr lang="en-US" sz="1000" dirty="0"/>
              <a:t> </a:t>
            </a:r>
            <a:r>
              <a:rPr lang="en-US" sz="1000" dirty="0" err="1"/>
              <a:t>fekete</a:t>
            </a:r>
            <a:r>
              <a:rPr lang="en-US" sz="1000" dirty="0"/>
              <a:t> humor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/>
              <a:t>Fenntarthatóság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Ha a </a:t>
            </a:r>
            <a:r>
              <a:rPr lang="en-US" sz="1000" dirty="0" err="1"/>
              <a:t>hallgatóság</a:t>
            </a:r>
            <a:r>
              <a:rPr lang="en-US" sz="1000" dirty="0"/>
              <a:t> </a:t>
            </a:r>
            <a:r>
              <a:rPr lang="en-US" sz="1000" dirty="0" err="1"/>
              <a:t>szereti</a:t>
            </a:r>
            <a:r>
              <a:rPr lang="en-US" sz="1000" dirty="0"/>
              <a:t>, </a:t>
            </a:r>
            <a:r>
              <a:rPr lang="en-US" sz="1000" dirty="0" err="1"/>
              <a:t>tudnak</a:t>
            </a:r>
            <a:r>
              <a:rPr lang="en-US" sz="1000" dirty="0"/>
              <a:t> </a:t>
            </a:r>
            <a:r>
              <a:rPr lang="en-US" sz="1000" dirty="0" err="1"/>
              <a:t>többet</a:t>
            </a:r>
            <a:r>
              <a:rPr lang="en-US" sz="1000" dirty="0"/>
              <a:t> is </a:t>
            </a:r>
            <a:r>
              <a:rPr lang="en-US" sz="1000" dirty="0" err="1"/>
              <a:t>csinálni</a:t>
            </a:r>
            <a:r>
              <a:rPr lang="en-US" sz="1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Fine Bros: ha </a:t>
            </a:r>
            <a:r>
              <a:rPr lang="en-US" sz="1000" dirty="0" err="1"/>
              <a:t>nem</a:t>
            </a:r>
            <a:r>
              <a:rPr lang="en-US" sz="1000" dirty="0"/>
              <a:t> </a:t>
            </a:r>
            <a:r>
              <a:rPr lang="en-US" sz="1000" dirty="0" err="1"/>
              <a:t>tudunk</a:t>
            </a:r>
            <a:r>
              <a:rPr lang="en-US" sz="1000" dirty="0"/>
              <a:t> </a:t>
            </a:r>
            <a:r>
              <a:rPr lang="en-US" sz="1000" dirty="0" err="1"/>
              <a:t>napi</a:t>
            </a:r>
            <a:r>
              <a:rPr lang="en-US" sz="1000" dirty="0"/>
              <a:t> </a:t>
            </a:r>
            <a:r>
              <a:rPr lang="en-US" sz="1000" dirty="0" err="1"/>
              <a:t>három</a:t>
            </a:r>
            <a:r>
              <a:rPr lang="en-US" sz="1000" dirty="0"/>
              <a:t> </a:t>
            </a:r>
            <a:r>
              <a:rPr lang="en-US" sz="1000" dirty="0" err="1"/>
              <a:t>videót</a:t>
            </a:r>
            <a:r>
              <a:rPr lang="en-US" sz="1000" dirty="0"/>
              <a:t> </a:t>
            </a:r>
            <a:r>
              <a:rPr lang="en-US" sz="1000" dirty="0" err="1"/>
              <a:t>csinálni</a:t>
            </a:r>
            <a:r>
              <a:rPr lang="en-US" sz="1000" dirty="0"/>
              <a:t>, </a:t>
            </a:r>
            <a:r>
              <a:rPr lang="en-US" sz="1000" dirty="0" err="1"/>
              <a:t>dobjuk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egész</a:t>
            </a:r>
            <a:r>
              <a:rPr lang="en-US" sz="1000" dirty="0"/>
              <a:t> </a:t>
            </a:r>
            <a:r>
              <a:rPr lang="en-US" sz="1000" dirty="0" err="1"/>
              <a:t>ötletet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Láthatatlan</a:t>
            </a:r>
            <a:r>
              <a:rPr lang="en-US" sz="1000" dirty="0"/>
              <a:t> </a:t>
            </a:r>
            <a:r>
              <a:rPr lang="en-US" sz="1000" dirty="0" err="1"/>
              <a:t>emberekről</a:t>
            </a:r>
            <a:r>
              <a:rPr lang="en-US" sz="1000" dirty="0"/>
              <a:t> </a:t>
            </a:r>
            <a:r>
              <a:rPr lang="en-US" sz="1000" dirty="0" err="1"/>
              <a:t>szóló</a:t>
            </a:r>
            <a:r>
              <a:rPr lang="en-US" sz="1000" dirty="0"/>
              <a:t> </a:t>
            </a:r>
            <a:r>
              <a:rPr lang="en-US" sz="1000" dirty="0" err="1"/>
              <a:t>projekt</a:t>
            </a:r>
            <a:r>
              <a:rPr lang="en-US" sz="1000" dirty="0"/>
              <a:t> a </a:t>
            </a:r>
            <a:r>
              <a:rPr lang="en-US" sz="1000" dirty="0" err="1"/>
              <a:t>hajléktalanokról</a:t>
            </a:r>
            <a:r>
              <a:rPr lang="en-US" sz="1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1000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000" b="1" u="sng" dirty="0" err="1"/>
              <a:t>Felfedezhetőség</a:t>
            </a:r>
            <a:endParaRPr lang="en-US" sz="1000" b="1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A </a:t>
            </a:r>
            <a:r>
              <a:rPr lang="en-US" sz="1000" dirty="0" err="1"/>
              <a:t>videóikat</a:t>
            </a:r>
            <a:r>
              <a:rPr lang="en-US" sz="1000" dirty="0"/>
              <a:t> </a:t>
            </a:r>
            <a:r>
              <a:rPr lang="en-US" sz="1000" dirty="0" err="1"/>
              <a:t>megtalálják</a:t>
            </a:r>
            <a:r>
              <a:rPr lang="en-US" sz="1000" dirty="0"/>
              <a:t> </a:t>
            </a:r>
            <a:r>
              <a:rPr lang="en-US" sz="1000" dirty="0" err="1"/>
              <a:t>majd</a:t>
            </a:r>
            <a:r>
              <a:rPr lang="en-US" sz="1000" dirty="0"/>
              <a:t> </a:t>
            </a:r>
            <a:r>
              <a:rPr lang="en-US" sz="1000" dirty="0" err="1" smtClean="0"/>
              <a:t>keresésen</a:t>
            </a:r>
            <a:r>
              <a:rPr lang="hu-HU" sz="1000" dirty="0" smtClean="0"/>
              <a:t> </a:t>
            </a:r>
            <a:r>
              <a:rPr lang="en-US" sz="1000" dirty="0" err="1" smtClean="0"/>
              <a:t>keresztül</a:t>
            </a:r>
            <a:r>
              <a:rPr lang="en-US" sz="100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Gondoljanak</a:t>
            </a:r>
            <a:r>
              <a:rPr lang="en-US" sz="1000" dirty="0"/>
              <a:t> </a:t>
            </a:r>
            <a:r>
              <a:rPr lang="en-US" sz="1000" dirty="0" err="1"/>
              <a:t>ki</a:t>
            </a:r>
            <a:r>
              <a:rPr lang="en-US" sz="1000" dirty="0"/>
              <a:t> </a:t>
            </a:r>
            <a:r>
              <a:rPr lang="en-US" sz="1000" dirty="0" err="1"/>
              <a:t>címeket</a:t>
            </a:r>
            <a:r>
              <a:rPr lang="en-US" sz="1000" dirty="0"/>
              <a:t> és </a:t>
            </a:r>
            <a:r>
              <a:rPr lang="en-US" sz="1000" dirty="0" err="1"/>
              <a:t>leírást</a:t>
            </a:r>
            <a:r>
              <a:rPr lang="en-US" sz="10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Divatos</a:t>
            </a:r>
            <a:r>
              <a:rPr lang="en-US" sz="1000" dirty="0"/>
              <a:t> &lt;&gt; </a:t>
            </a:r>
            <a:r>
              <a:rPr lang="en-US" sz="1000" dirty="0" err="1"/>
              <a:t>örökzöld</a:t>
            </a: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első</a:t>
            </a:r>
            <a:r>
              <a:rPr lang="en-US" sz="1000" dirty="0"/>
              <a:t> </a:t>
            </a:r>
            <a:r>
              <a:rPr lang="en-US" sz="1000" dirty="0" err="1"/>
              <a:t>három</a:t>
            </a:r>
            <a:r>
              <a:rPr lang="en-US" sz="1000" dirty="0"/>
              <a:t> </a:t>
            </a:r>
            <a:r>
              <a:rPr lang="en-US" sz="1000" dirty="0" err="1"/>
              <a:t>szónak</a:t>
            </a:r>
            <a:r>
              <a:rPr lang="en-US" sz="1000" dirty="0"/>
              <a:t> </a:t>
            </a:r>
            <a:r>
              <a:rPr lang="en-US" sz="1000" dirty="0" err="1"/>
              <a:t>egyeznie</a:t>
            </a:r>
            <a:r>
              <a:rPr lang="en-US" sz="1000" dirty="0"/>
              <a:t> </a:t>
            </a:r>
            <a:r>
              <a:rPr lang="en-US" sz="1000" dirty="0" err="1"/>
              <a:t>kell</a:t>
            </a:r>
            <a:r>
              <a:rPr lang="en-US" sz="1000" dirty="0"/>
              <a:t> a </a:t>
            </a:r>
            <a:r>
              <a:rPr lang="en-US" sz="1000" dirty="0" err="1"/>
              <a:t>trendekkel</a:t>
            </a:r>
            <a:r>
              <a:rPr lang="en-US" sz="1000" dirty="0"/>
              <a:t> &gt; google.com/trends/explore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Pl. </a:t>
            </a:r>
            <a:r>
              <a:rPr lang="en-US" sz="1000" dirty="0" smtClean="0"/>
              <a:t>Telfaz11</a:t>
            </a:r>
            <a:r>
              <a:rPr lang="hu-HU" sz="1000" baseline="0" dirty="0" smtClean="0"/>
              <a:t> no </a:t>
            </a:r>
            <a:r>
              <a:rPr lang="hu-HU" sz="1000" baseline="0" dirty="0" err="1" smtClean="0"/>
              <a:t>woman</a:t>
            </a:r>
            <a:r>
              <a:rPr lang="hu-HU" sz="1000" baseline="0" dirty="0" smtClean="0"/>
              <a:t>, </a:t>
            </a:r>
            <a:r>
              <a:rPr lang="hu-HU" sz="1000" baseline="0" dirty="0" err="1" smtClean="0"/>
              <a:t>no</a:t>
            </a:r>
            <a:r>
              <a:rPr lang="hu-HU" sz="1000" baseline="0" dirty="0" smtClean="0"/>
              <a:t> drive</a:t>
            </a:r>
            <a:endParaRPr lang="en-US" sz="1000" dirty="0"/>
          </a:p>
          <a:p>
            <a:pPr marL="0" indent="0">
              <a:buFont typeface="Arial" panose="020B0604020202020204" pitchFamily="34" charset="0"/>
              <a:buNone/>
            </a:pPr>
            <a:endParaRPr lang="hu-HU" sz="1200" b="1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u="sng" kern="1200" dirty="0" err="1">
                <a:solidFill>
                  <a:schemeClr val="tx1"/>
                </a:solidFill>
                <a:effectLst/>
                <a:latin typeface="+mn-lt"/>
              </a:rPr>
              <a:t>Együttműködés</a:t>
            </a:r>
            <a:endParaRPr lang="en-US" sz="1200" b="1" i="0" u="sng" kern="1200" dirty="0">
              <a:solidFill>
                <a:schemeClr val="tx1"/>
              </a:solidFill>
              <a:effectLst/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Építsenek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be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„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vendégszéket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” a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műsorukba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A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műsort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úgy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tervezzék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meg,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hogy</a:t>
            </a:r>
            <a:r>
              <a:rPr dirty="0" smtClean="0"/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könnyen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logikus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módon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lehessen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sztárvendégeket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fogadni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Olyan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partnereket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keressenek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akik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passzolnak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témához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Keressenek</a:t>
            </a:r>
            <a:r>
              <a:rPr dirty="0" smtClean="0"/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tartalomlétrehozókat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saját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műfajukban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szegmensükben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,</a:t>
            </a:r>
            <a:r>
              <a:rPr dirty="0" smtClean="0"/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akiknek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hasonló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számú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</a:rPr>
              <a:t>feliratkozójuk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</a:rPr>
              <a:t> van.</a:t>
            </a:r>
            <a:r>
              <a:rPr dirty="0"/>
              <a:t/>
            </a:r>
            <a:br>
              <a:rPr dirty="0"/>
            </a:br>
            <a:endParaRPr lang="hu-HU" sz="1000" dirty="0"/>
          </a:p>
          <a:p>
            <a:endParaRPr lang="hu-HU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89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009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u="none" dirty="0" err="1"/>
              <a:t>Kérdés</a:t>
            </a:r>
            <a:r>
              <a:rPr lang="en-US" sz="1000" b="0" u="none" dirty="0"/>
              <a:t> a </a:t>
            </a:r>
            <a:r>
              <a:rPr lang="en-US" sz="1000" b="0" u="none" dirty="0" err="1"/>
              <a:t>résztvevők</a:t>
            </a:r>
            <a:r>
              <a:rPr lang="en-US" sz="1000" b="0" u="none" dirty="0"/>
              <a:t> </a:t>
            </a:r>
            <a:r>
              <a:rPr lang="en-US" sz="1000" b="0" u="none" dirty="0" err="1"/>
              <a:t>számára</a:t>
            </a:r>
            <a:r>
              <a:rPr lang="en-US" sz="1000" b="0" u="none" dirty="0"/>
              <a:t>: </a:t>
            </a:r>
            <a:r>
              <a:rPr lang="en-US" sz="1000" b="0" u="none" dirty="0" err="1"/>
              <a:t>hány</a:t>
            </a:r>
            <a:r>
              <a:rPr lang="en-US" sz="1000" b="0" u="none" dirty="0"/>
              <a:t> </a:t>
            </a:r>
            <a:r>
              <a:rPr lang="en-US" sz="1000" b="0" u="none" dirty="0" err="1"/>
              <a:t>ismerősük</a:t>
            </a:r>
            <a:r>
              <a:rPr lang="en-US" sz="1000" b="0" u="none" dirty="0"/>
              <a:t> van a </a:t>
            </a:r>
            <a:r>
              <a:rPr lang="en-US" sz="1000" b="0" u="none" dirty="0" err="1"/>
              <a:t>Facebookon</a:t>
            </a:r>
            <a:r>
              <a:rPr lang="en-US" sz="1000" b="0" u="none" dirty="0"/>
              <a:t>? </a:t>
            </a:r>
            <a:r>
              <a:rPr lang="en-US" sz="1000" b="0" u="none" dirty="0" err="1"/>
              <a:t>Naponta</a:t>
            </a:r>
            <a:r>
              <a:rPr lang="en-US" sz="1000" b="0" u="none" dirty="0"/>
              <a:t> </a:t>
            </a:r>
            <a:r>
              <a:rPr lang="en-US" sz="1000" b="0" u="none" dirty="0" err="1"/>
              <a:t>hányszor</a:t>
            </a:r>
            <a:r>
              <a:rPr lang="en-US" sz="1000" b="0" u="none" dirty="0"/>
              <a:t> </a:t>
            </a:r>
            <a:r>
              <a:rPr lang="en-US" sz="1000" b="0" u="none" dirty="0" err="1"/>
              <a:t>tesznek</a:t>
            </a:r>
            <a:r>
              <a:rPr lang="en-US" sz="1000" b="0" u="none" dirty="0"/>
              <a:t> </a:t>
            </a:r>
            <a:r>
              <a:rPr lang="en-US" sz="1000" b="0" u="none" dirty="0" err="1"/>
              <a:t>valamit</a:t>
            </a:r>
            <a:r>
              <a:rPr lang="en-US" sz="1000" b="0" u="none" dirty="0"/>
              <a:t> </a:t>
            </a:r>
            <a:r>
              <a:rPr lang="en-US" sz="1000" b="0" u="none" dirty="0" err="1"/>
              <a:t>közzé</a:t>
            </a:r>
            <a:r>
              <a:rPr lang="en-US" sz="1000" b="0" u="none" dirty="0"/>
              <a:t> a </a:t>
            </a:r>
            <a:r>
              <a:rPr lang="en-US" sz="1000" b="0" u="none" dirty="0" err="1"/>
              <a:t>Facebookon</a:t>
            </a:r>
            <a:r>
              <a:rPr lang="en-US" sz="1000" b="0" u="none" dirty="0"/>
              <a:t>? És </a:t>
            </a:r>
            <a:r>
              <a:rPr lang="en-US" sz="1000" b="0" u="none" dirty="0" err="1"/>
              <a:t>összesen</a:t>
            </a:r>
            <a:r>
              <a:rPr lang="en-US" sz="1000" b="0" u="none" dirty="0"/>
              <a:t> </a:t>
            </a:r>
            <a:r>
              <a:rPr lang="en-US" sz="1000" b="0" u="none" dirty="0" err="1" smtClean="0"/>
              <a:t>hány</a:t>
            </a:r>
            <a:r>
              <a:rPr lang="hu-HU" sz="1000" b="0" u="none" dirty="0" err="1" smtClean="0"/>
              <a:t>szor</a:t>
            </a:r>
            <a:r>
              <a:rPr lang="hu-HU" sz="1000" b="0" u="none" dirty="0" smtClean="0"/>
              <a:t> nyomják meg a</a:t>
            </a:r>
            <a:r>
              <a:rPr lang="en-US" sz="1000" b="0" u="none" dirty="0" smtClean="0"/>
              <a:t> </a:t>
            </a:r>
            <a:r>
              <a:rPr lang="hu-HU" sz="1000" b="0" u="none" dirty="0" smtClean="0"/>
              <a:t>„Tetszik”</a:t>
            </a:r>
            <a:r>
              <a:rPr lang="hu-HU" sz="1000" b="0" u="none" baseline="0" dirty="0" smtClean="0"/>
              <a:t> </a:t>
            </a:r>
            <a:r>
              <a:rPr lang="hu-HU" sz="1000" b="0" u="none" dirty="0" smtClean="0"/>
              <a:t>gombot </a:t>
            </a:r>
            <a:r>
              <a:rPr lang="en-US" sz="1000" b="0" u="none" dirty="0" err="1" smtClean="0"/>
              <a:t>az</a:t>
            </a:r>
            <a:r>
              <a:rPr lang="en-US" sz="1000" b="0" u="none" dirty="0" smtClean="0"/>
              <a:t> </a:t>
            </a:r>
            <a:r>
              <a:rPr lang="en-US" sz="1000" b="0" u="none" dirty="0" err="1"/>
              <a:t>ismerőseik</a:t>
            </a:r>
            <a:r>
              <a:rPr lang="en-US" sz="1000" b="0" u="none" dirty="0"/>
              <a:t> </a:t>
            </a:r>
            <a:r>
              <a:rPr lang="en-US" sz="1000" b="0" u="none" dirty="0" err="1"/>
              <a:t>által</a:t>
            </a:r>
            <a:r>
              <a:rPr lang="en-US" sz="1000" b="0" u="none" dirty="0"/>
              <a:t> </a:t>
            </a:r>
            <a:r>
              <a:rPr lang="en-US" sz="1000" b="0" u="none" dirty="0" err="1"/>
              <a:t>közzétett</a:t>
            </a:r>
            <a:r>
              <a:rPr lang="en-US" sz="1000" b="0" u="none" dirty="0"/>
              <a:t> </a:t>
            </a:r>
            <a:r>
              <a:rPr lang="en-US" sz="1000" b="0" u="none" dirty="0" err="1" smtClean="0"/>
              <a:t>tartalmak</a:t>
            </a:r>
            <a:r>
              <a:rPr lang="hu-HU" sz="1000" b="0" u="none" baseline="0" dirty="0" smtClean="0"/>
              <a:t> esetén</a:t>
            </a:r>
            <a:r>
              <a:rPr lang="en-US" sz="1000" b="0" u="none" dirty="0" smtClean="0"/>
              <a:t>?</a:t>
            </a:r>
            <a:endParaRPr lang="hu-HU" sz="1000" b="0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u="none" dirty="0" err="1"/>
              <a:t>Megközelítés</a:t>
            </a:r>
            <a:r>
              <a:rPr lang="en-US" sz="1000" b="0" u="none" dirty="0"/>
              <a:t>: </a:t>
            </a:r>
            <a:r>
              <a:rPr lang="en-US" sz="1000" b="0" u="none" dirty="0" err="1"/>
              <a:t>az</a:t>
            </a:r>
            <a:r>
              <a:rPr lang="en-US" sz="1000" b="0" u="none" dirty="0"/>
              <a:t> </a:t>
            </a:r>
            <a:r>
              <a:rPr lang="en-US" sz="1000" b="0" u="none" dirty="0" smtClean="0"/>
              <a:t>internet </a:t>
            </a:r>
            <a:r>
              <a:rPr lang="en-US" sz="1000" b="0" u="none" dirty="0"/>
              <a:t>mint </a:t>
            </a:r>
            <a:r>
              <a:rPr lang="en-US" sz="1000" b="0" u="none" dirty="0" err="1"/>
              <a:t>az</a:t>
            </a:r>
            <a:r>
              <a:rPr lang="en-US" sz="1000" b="0" u="none" dirty="0"/>
              <a:t> </a:t>
            </a:r>
            <a:r>
              <a:rPr lang="en-US" sz="1000" b="0" u="none" dirty="0" err="1"/>
              <a:t>interakció</a:t>
            </a:r>
            <a:r>
              <a:rPr lang="en-US" sz="1000" b="0" u="none" dirty="0"/>
              <a:t> és a </a:t>
            </a:r>
            <a:r>
              <a:rPr lang="en-US" sz="1000" b="0" u="none" dirty="0" err="1"/>
              <a:t>kommunikáció</a:t>
            </a:r>
            <a:r>
              <a:rPr lang="en-US" sz="1000" b="0" u="none" dirty="0"/>
              <a:t> </a:t>
            </a:r>
            <a:r>
              <a:rPr lang="en-US" sz="1000" b="0" u="none" dirty="0" err="1" smtClean="0"/>
              <a:t>eszköze</a:t>
            </a:r>
            <a:r>
              <a:rPr lang="hu-HU" sz="1000" b="0" u="none" dirty="0" smtClean="0"/>
              <a:t> –</a:t>
            </a:r>
            <a:r>
              <a:rPr lang="en-US" sz="1000" b="0" u="none" dirty="0" smtClean="0"/>
              <a:t> </a:t>
            </a:r>
            <a:r>
              <a:rPr lang="en-US" sz="1000" b="0" u="none" dirty="0" err="1"/>
              <a:t>az</a:t>
            </a:r>
            <a:r>
              <a:rPr lang="en-US" sz="1000" b="0" u="none" dirty="0"/>
              <a:t> </a:t>
            </a:r>
            <a:r>
              <a:rPr lang="en-US" sz="1000" b="0" u="none" dirty="0" err="1"/>
              <a:t>információk</a:t>
            </a:r>
            <a:r>
              <a:rPr lang="en-US" sz="1000" b="0" u="none" dirty="0"/>
              <a:t> </a:t>
            </a:r>
            <a:r>
              <a:rPr lang="en-US" sz="1000" b="0" u="none" dirty="0" err="1"/>
              <a:t>puszta</a:t>
            </a:r>
            <a:r>
              <a:rPr lang="en-US" sz="1000" b="0" u="none" dirty="0"/>
              <a:t> </a:t>
            </a:r>
            <a:r>
              <a:rPr lang="en-US" sz="1000" b="0" u="none" dirty="0" err="1"/>
              <a:t>elküldése</a:t>
            </a:r>
            <a:r>
              <a:rPr lang="en-US" sz="1000" b="0" u="none" dirty="0"/>
              <a:t> </a:t>
            </a:r>
            <a:r>
              <a:rPr lang="en-US" sz="1000" b="0" u="none" dirty="0" err="1"/>
              <a:t>helyett</a:t>
            </a:r>
            <a:endParaRPr lang="en-US" sz="1000" b="0" u="non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000" b="0" u="none" baseline="0" dirty="0" smtClean="0"/>
              <a:t>A </a:t>
            </a:r>
            <a:r>
              <a:rPr lang="en-US" sz="1000" b="0" u="none" baseline="0" dirty="0" smtClean="0"/>
              <a:t>Facebook </a:t>
            </a:r>
            <a:r>
              <a:rPr lang="en-US" sz="1000" b="0" u="none" baseline="0" dirty="0" err="1" smtClean="0"/>
              <a:t>szlogen</a:t>
            </a:r>
            <a:r>
              <a:rPr lang="hu-HU" sz="1000" b="0" u="none" baseline="0" dirty="0" err="1" smtClean="0"/>
              <a:t>je</a:t>
            </a:r>
            <a:r>
              <a:rPr lang="en-US" sz="1000" b="0" u="none" baseline="0" dirty="0" smtClean="0"/>
              <a:t>: </a:t>
            </a:r>
            <a:r>
              <a:rPr lang="en-US" sz="1000" b="0" u="none" baseline="0" dirty="0"/>
              <a:t>„Ne add </a:t>
            </a:r>
            <a:r>
              <a:rPr lang="en-US" sz="1000" b="0" u="none" baseline="0" dirty="0" err="1"/>
              <a:t>fel</a:t>
            </a:r>
            <a:r>
              <a:rPr lang="en-US" sz="1000" b="0" u="none" baseline="0" dirty="0"/>
              <a:t> </a:t>
            </a:r>
            <a:r>
              <a:rPr lang="en-US" sz="1000" b="0" u="none" baseline="0" dirty="0" err="1"/>
              <a:t>könnyen</a:t>
            </a:r>
            <a:r>
              <a:rPr lang="en-US" sz="1000" b="0" u="none" baseline="0" dirty="0"/>
              <a:t>”</a:t>
            </a:r>
            <a:endParaRPr lang="hu-HU" sz="1000" b="0" u="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3128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dirty="0" err="1">
                <a:latin typeface="+mn-lt"/>
              </a:rPr>
              <a:t>Reflektáljanak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párban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arra</a:t>
            </a:r>
            <a:r>
              <a:rPr lang="en-US" sz="1000" dirty="0">
                <a:latin typeface="+mn-lt"/>
              </a:rPr>
              <a:t>, </a:t>
            </a:r>
            <a:r>
              <a:rPr lang="en-US" sz="1000" dirty="0" err="1">
                <a:latin typeface="+mn-lt"/>
              </a:rPr>
              <a:t>hogy</a:t>
            </a:r>
            <a:r>
              <a:rPr lang="en-US" sz="1000" dirty="0">
                <a:latin typeface="+mn-lt"/>
              </a:rPr>
              <a:t> a </a:t>
            </a:r>
            <a:r>
              <a:rPr lang="en-US" sz="1000" dirty="0" err="1">
                <a:latin typeface="+mn-lt"/>
              </a:rPr>
              <a:t>szervezetük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milyen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minőségű</a:t>
            </a:r>
            <a:r>
              <a:rPr lang="en-US" sz="1000" dirty="0">
                <a:latin typeface="+mn-lt"/>
              </a:rPr>
              <a:t> a </a:t>
            </a:r>
            <a:r>
              <a:rPr lang="en-US" sz="1000" dirty="0" err="1">
                <a:latin typeface="+mn-lt"/>
              </a:rPr>
              <a:t>valamivel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szemben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megfogalmazott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vagy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alternatív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narratívájukkal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kapcsolatban</a:t>
            </a:r>
            <a:r>
              <a:rPr lang="en-US" sz="1000" dirty="0">
                <a:latin typeface="+mn-lt"/>
              </a:rPr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>
                <a:latin typeface="+mn-lt"/>
              </a:rPr>
              <a:t>Milyen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új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meglátásokra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tettek</a:t>
            </a:r>
            <a:r>
              <a:rPr lang="en-US" sz="1000" dirty="0">
                <a:latin typeface="+mn-lt"/>
              </a:rPr>
              <a:t> ma </a:t>
            </a:r>
            <a:r>
              <a:rPr lang="en-US" sz="1000" dirty="0" err="1">
                <a:latin typeface="+mn-lt"/>
              </a:rPr>
              <a:t>szert</a:t>
            </a:r>
            <a:r>
              <a:rPr lang="en-US" sz="1000" dirty="0">
                <a:latin typeface="+mn-lt"/>
              </a:rPr>
              <a:t>?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>
                <a:latin typeface="+mn-lt"/>
              </a:rPr>
              <a:t>Mit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fognak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tenni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ezzel</a:t>
            </a:r>
            <a:r>
              <a:rPr lang="en-US" sz="1000" dirty="0">
                <a:latin typeface="+mn-lt"/>
              </a:rPr>
              <a:t> a </a:t>
            </a:r>
            <a:r>
              <a:rPr lang="en-US" sz="1000" dirty="0" err="1">
                <a:latin typeface="+mn-lt"/>
              </a:rPr>
              <a:t>frissen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megszerzett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jártassággal</a:t>
            </a:r>
            <a:r>
              <a:rPr lang="en-US" sz="1000" dirty="0">
                <a:latin typeface="+mn-lt"/>
              </a:rPr>
              <a:t>? </a:t>
            </a:r>
            <a:endParaRPr lang="hu-HU" sz="1000" dirty="0">
              <a:latin typeface="+mn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>
                <a:latin typeface="+mn-lt"/>
              </a:rPr>
              <a:t>Képesek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arra</a:t>
            </a:r>
            <a:r>
              <a:rPr lang="en-US" sz="1000" dirty="0">
                <a:latin typeface="+mn-lt"/>
              </a:rPr>
              <a:t>, </a:t>
            </a:r>
            <a:r>
              <a:rPr lang="en-US" sz="1000" dirty="0" err="1">
                <a:latin typeface="+mn-lt"/>
              </a:rPr>
              <a:t>hogy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hozzálássanak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egy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hatékony</a:t>
            </a:r>
            <a:r>
              <a:rPr lang="en-US" sz="1000" dirty="0">
                <a:latin typeface="+mn-lt"/>
              </a:rPr>
              <a:t> online </a:t>
            </a:r>
            <a:r>
              <a:rPr lang="en-US" sz="1000" dirty="0" err="1">
                <a:latin typeface="+mn-lt"/>
              </a:rPr>
              <a:t>kampány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kidolgozásához</a:t>
            </a:r>
            <a:r>
              <a:rPr lang="en-US" sz="1000" dirty="0">
                <a:latin typeface="+mn-lt"/>
              </a:rPr>
              <a:t>?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>
                <a:latin typeface="+mn-lt"/>
              </a:rPr>
              <a:t>Miből</a:t>
            </a:r>
            <a:r>
              <a:rPr lang="en-US" sz="1000" dirty="0">
                <a:latin typeface="+mn-lt"/>
              </a:rPr>
              <a:t> van </a:t>
            </a:r>
            <a:r>
              <a:rPr lang="en-US" sz="1000" dirty="0" err="1">
                <a:latin typeface="+mn-lt"/>
              </a:rPr>
              <a:t>még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többre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szükségük</a:t>
            </a:r>
            <a:r>
              <a:rPr lang="en-US" sz="1000" dirty="0">
                <a:latin typeface="+mn-lt"/>
              </a:rPr>
              <a:t>?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+mn-lt"/>
              </a:rPr>
              <a:t>Ki </a:t>
            </a:r>
            <a:r>
              <a:rPr lang="en-US" sz="1000" dirty="0" err="1">
                <a:latin typeface="+mn-lt"/>
              </a:rPr>
              <a:t>tudna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Önöknek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segíteni</a:t>
            </a:r>
            <a:r>
              <a:rPr lang="en-US" sz="1000" dirty="0">
                <a:latin typeface="+mn-lt"/>
              </a:rPr>
              <a:t>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1000" dirty="0">
              <a:latin typeface="+mn-lt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err="1">
                <a:latin typeface="+mn-lt"/>
              </a:rPr>
              <a:t>Használhatják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az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egyszerű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SWOT-elemzést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annak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meghatározásához</a:t>
            </a:r>
            <a:r>
              <a:rPr lang="en-US" sz="1000" dirty="0">
                <a:latin typeface="+mn-lt"/>
              </a:rPr>
              <a:t>, </a:t>
            </a:r>
            <a:r>
              <a:rPr lang="en-US" sz="1000" dirty="0" err="1">
                <a:latin typeface="+mn-lt"/>
              </a:rPr>
              <a:t>hogy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milyen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külső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szakértelem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lenne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hasznos</a:t>
            </a:r>
            <a:r>
              <a:rPr lang="en-US" sz="1000" dirty="0">
                <a:latin typeface="+mn-lt"/>
              </a:rPr>
              <a:t> a </a:t>
            </a:r>
            <a:r>
              <a:rPr lang="en-US" sz="1000" dirty="0" err="1">
                <a:latin typeface="+mn-lt"/>
              </a:rPr>
              <a:t>szervezetük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számára</a:t>
            </a:r>
            <a:r>
              <a:rPr lang="en-US" sz="1000" dirty="0">
                <a:latin typeface="+mn-lt"/>
              </a:rPr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aseline="0" dirty="0" err="1">
                <a:latin typeface="+mn-lt"/>
              </a:rPr>
              <a:t>Ez</a:t>
            </a:r>
            <a:r>
              <a:rPr lang="en-US" sz="1000" baseline="0" dirty="0">
                <a:latin typeface="+mn-lt"/>
              </a:rPr>
              <a:t> a </a:t>
            </a:r>
            <a:r>
              <a:rPr lang="en-US" sz="1000" baseline="0" dirty="0" err="1">
                <a:latin typeface="+mn-lt"/>
              </a:rPr>
              <a:t>potenciális</a:t>
            </a:r>
            <a:r>
              <a:rPr lang="en-US" sz="1000" baseline="0" dirty="0">
                <a:latin typeface="+mn-lt"/>
              </a:rPr>
              <a:t> </a:t>
            </a:r>
            <a:r>
              <a:rPr lang="en-US" sz="1000" baseline="0" dirty="0" err="1">
                <a:latin typeface="+mn-lt"/>
              </a:rPr>
              <a:t>partnerek</a:t>
            </a:r>
            <a:r>
              <a:rPr lang="en-US" sz="1000" baseline="0" dirty="0">
                <a:latin typeface="+mn-lt"/>
              </a:rPr>
              <a:t> </a:t>
            </a:r>
            <a:r>
              <a:rPr lang="en-US" sz="1000" baseline="0" dirty="0" err="1">
                <a:latin typeface="+mn-lt"/>
              </a:rPr>
              <a:t>keresésének</a:t>
            </a:r>
            <a:r>
              <a:rPr lang="en-US" sz="1000" baseline="0" dirty="0">
                <a:latin typeface="+mn-lt"/>
              </a:rPr>
              <a:t> </a:t>
            </a:r>
            <a:r>
              <a:rPr lang="en-US" sz="1000" baseline="0" dirty="0" err="1">
                <a:latin typeface="+mn-lt"/>
              </a:rPr>
              <a:t>kiindulópontja</a:t>
            </a:r>
            <a:r>
              <a:rPr lang="en-US" sz="1000" baseline="0" dirty="0">
                <a:latin typeface="+mn-lt"/>
              </a:rPr>
              <a:t>. </a:t>
            </a:r>
            <a:r>
              <a:rPr lang="en-US" sz="1000" baseline="0" dirty="0" err="1">
                <a:latin typeface="+mn-lt"/>
              </a:rPr>
              <a:t>Gondolhatnak</a:t>
            </a:r>
            <a:r>
              <a:rPr lang="en-US" sz="1000" baseline="0" dirty="0">
                <a:latin typeface="+mn-lt"/>
              </a:rPr>
              <a:t> </a:t>
            </a:r>
            <a:r>
              <a:rPr lang="en-US" sz="1000" baseline="0" dirty="0" err="1">
                <a:latin typeface="+mn-lt"/>
              </a:rPr>
              <a:t>más</a:t>
            </a:r>
            <a:r>
              <a:rPr lang="en-US" sz="1000" baseline="0" dirty="0">
                <a:latin typeface="+mn-lt"/>
              </a:rPr>
              <a:t> civil </a:t>
            </a:r>
            <a:r>
              <a:rPr lang="en-US" sz="1000" baseline="0" dirty="0" err="1">
                <a:latin typeface="+mn-lt"/>
              </a:rPr>
              <a:t>társadalmi</a:t>
            </a:r>
            <a:r>
              <a:rPr lang="en-US" sz="1000" baseline="0" dirty="0">
                <a:latin typeface="+mn-lt"/>
              </a:rPr>
              <a:t> </a:t>
            </a:r>
            <a:r>
              <a:rPr lang="en-US" sz="1000" baseline="0" dirty="0" err="1">
                <a:latin typeface="+mn-lt"/>
              </a:rPr>
              <a:t>szervezetekre</a:t>
            </a:r>
            <a:r>
              <a:rPr lang="en-US" sz="1000" baseline="0" dirty="0">
                <a:latin typeface="+mn-lt"/>
              </a:rPr>
              <a:t>, </a:t>
            </a:r>
            <a:r>
              <a:rPr lang="en-US" sz="1000" baseline="0" dirty="0" err="1">
                <a:latin typeface="+mn-lt"/>
              </a:rPr>
              <a:t>valamint</a:t>
            </a:r>
            <a:r>
              <a:rPr lang="en-US" sz="1000" baseline="0" dirty="0">
                <a:latin typeface="+mn-lt"/>
              </a:rPr>
              <a:t> </a:t>
            </a:r>
            <a:r>
              <a:rPr lang="en-US" sz="1000" baseline="0" dirty="0" err="1">
                <a:latin typeface="+mn-lt"/>
              </a:rPr>
              <a:t>marketingügynökségekre</a:t>
            </a:r>
            <a:r>
              <a:rPr lang="en-US" sz="1000" baseline="0" dirty="0">
                <a:latin typeface="+mn-lt"/>
              </a:rPr>
              <a:t> is.</a:t>
            </a:r>
            <a:endParaRPr lang="hu-HU" sz="10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sz="1000" dirty="0"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186007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55782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42130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90925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1" kern="1200" dirty="0">
                <a:solidFill>
                  <a:schemeClr val="tx1"/>
                </a:solidFill>
                <a:effectLst/>
                <a:latin typeface="+mn-lt"/>
              </a:rPr>
              <a:t>Végezzenek SWOT (Strengths [Erősségek], Weaknesses [Gyengeségek], Opportunities [Lehetőségek], Threats [Fenyegetések]) tesztet minden egyes cselekvési tervhez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A nap végén meg tarthatnak egy kis átbeszélős bemutatót, ahol a gyakornokok megoszthatják a cselekvési terveiket egymással. A hallgatóság és a képzésben részt vevő szakértők a SWOT szemszögéből megjegyzéseket fogalmaznak meg a terv erősségeiről és gyengeségeiről, a bemutatott lehetőségekről, pl. a témát érintő közelgő</a:t>
            </a:r>
            <a:r>
              <a:rPr dirty="0" smtClean="0"/>
              <a:t>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eseményről, 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</a:rPr>
              <a:t>am</a:t>
            </a:r>
            <a:r>
              <a:rPr lang="hu-HU" sz="1000" kern="1200" dirty="0" err="1" smtClean="0">
                <a:solidFill>
                  <a:schemeClr val="tx1"/>
                </a:solidFill>
                <a:effectLst/>
                <a:latin typeface="+mn-lt"/>
              </a:rPr>
              <a:t>ely</a:t>
            </a:r>
            <a:r>
              <a:rPr lang="nl-NL" sz="1000" kern="1200" dirty="0" smtClean="0">
                <a:solidFill>
                  <a:schemeClr val="tx1"/>
                </a:solidFill>
                <a:effectLst/>
                <a:latin typeface="+mn-lt"/>
              </a:rPr>
              <a:t>re </a:t>
            </a:r>
            <a:r>
              <a:rPr lang="nl-NL" sz="1000" kern="1200" dirty="0">
                <a:solidFill>
                  <a:schemeClr val="tx1"/>
                </a:solidFill>
                <a:effectLst/>
                <a:latin typeface="+mn-lt"/>
              </a:rPr>
              <a:t>reagálni lehet (pl. vallásos ünnepek), használható finanszírozási lehetőségekről, felhasználható ingyenes online eszközökről, és a magánszektorral való felhasználható kapcsolatokról. Fenyegetések – például jelentőségteli szerepvállalás megtalálása, fenntartható pénzügyi befektetés a munkába, más civil társadalmi szervezetek bevonása.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779155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/>
              <a:t>https://www.youtube.com/watch?feature=player_embedded&amp;v=YpKAtk5C0lM</a:t>
            </a:r>
          </a:p>
          <a:p>
            <a:endParaRPr lang="hu-HU" sz="1000"/>
          </a:p>
          <a:p>
            <a:r>
              <a:rPr lang="nl-NL" sz="1000"/>
              <a:t>https://www.youtube.com/nonprofits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538147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814572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err="1"/>
              <a:t>Ezeknek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eszközöknek</a:t>
            </a:r>
            <a:r>
              <a:rPr lang="en-US" sz="1000" dirty="0"/>
              <a:t>, </a:t>
            </a:r>
            <a:r>
              <a:rPr lang="en-US" sz="1000" dirty="0" err="1"/>
              <a:t>kézikönyveknek</a:t>
            </a:r>
            <a:r>
              <a:rPr lang="en-US" sz="1000" dirty="0"/>
              <a:t> és </a:t>
            </a:r>
            <a:r>
              <a:rPr lang="en-US" sz="1000" dirty="0" err="1"/>
              <a:t>képzési</a:t>
            </a:r>
            <a:r>
              <a:rPr lang="en-US" sz="1000" dirty="0"/>
              <a:t> </a:t>
            </a:r>
            <a:r>
              <a:rPr lang="en-US" sz="1000" dirty="0" err="1"/>
              <a:t>anyagoknak</a:t>
            </a:r>
            <a:r>
              <a:rPr lang="en-US" sz="1000" dirty="0"/>
              <a:t> a </a:t>
            </a:r>
            <a:r>
              <a:rPr lang="en-US" sz="1000" dirty="0" err="1"/>
              <a:t>hivatkozásait</a:t>
            </a:r>
            <a:r>
              <a:rPr lang="en-US" sz="1000" dirty="0"/>
              <a:t> </a:t>
            </a:r>
            <a:r>
              <a:rPr lang="en-US" sz="1000" dirty="0" err="1"/>
              <a:t>tartalmazó</a:t>
            </a:r>
            <a:r>
              <a:rPr lang="en-US" sz="1000" dirty="0"/>
              <a:t> </a:t>
            </a:r>
            <a:r>
              <a:rPr lang="en-US" sz="1000" dirty="0" err="1"/>
              <a:t>listát</a:t>
            </a:r>
            <a:r>
              <a:rPr lang="en-US" sz="1000" dirty="0"/>
              <a:t> </a:t>
            </a:r>
            <a:r>
              <a:rPr lang="en-US" sz="1000" dirty="0" err="1"/>
              <a:t>elküldjük</a:t>
            </a:r>
            <a:r>
              <a:rPr lang="en-US" sz="1000" dirty="0"/>
              <a:t> Word </a:t>
            </a:r>
            <a:r>
              <a:rPr lang="en-US" sz="1000" dirty="0" err="1"/>
              <a:t>formátumban</a:t>
            </a:r>
            <a:r>
              <a:rPr lang="en-US" sz="1000" dirty="0"/>
              <a:t>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összes</a:t>
            </a:r>
            <a:r>
              <a:rPr lang="en-US" sz="1000" dirty="0"/>
              <a:t> </a:t>
            </a:r>
            <a:r>
              <a:rPr lang="en-US" sz="1000" dirty="0" err="1"/>
              <a:t>résztvevőnek</a:t>
            </a:r>
            <a:r>
              <a:rPr lang="en-US" sz="1000" dirty="0"/>
              <a:t>.</a:t>
            </a:r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99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04153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000" u="sng">
                <a:hlinkClick r:id="rId3"/>
              </a:rPr>
              <a:t>http://www.strategicdialogue.org/wp-content/uploads/2016/06/OCCI-Counterspeech-Information-Pack-English.pdf</a:t>
            </a:r>
            <a:endParaRPr lang="hu-HU" sz="1000"/>
          </a:p>
          <a:p>
            <a:endParaRPr lang="hu-HU" sz="10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94687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/>
              <a:t>Institute of Strategic Dialogue (ISD), 2016 </a:t>
            </a:r>
          </a:p>
          <a:p>
            <a:r>
              <a:rPr lang="en-US" sz="1000"/>
              <a:t>http://www.strategicdialogue.org/wp-content/uploads/2016/06/Counter-narrative-Handbook_1.pdf</a:t>
            </a:r>
          </a:p>
          <a:p>
            <a:endParaRPr lang="hu-HU" sz="10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8070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err="1"/>
              <a:t>Kérdés</a:t>
            </a:r>
            <a:r>
              <a:rPr lang="en-US" sz="1000" b="1" dirty="0"/>
              <a:t> a </a:t>
            </a:r>
            <a:r>
              <a:rPr lang="en-US" sz="1000" b="1" dirty="0" err="1"/>
              <a:t>résztvevők</a:t>
            </a:r>
            <a:r>
              <a:rPr lang="en-US" sz="1000" b="1" dirty="0"/>
              <a:t> </a:t>
            </a:r>
            <a:r>
              <a:rPr lang="en-US" sz="1000" b="1" dirty="0" err="1"/>
              <a:t>számára</a:t>
            </a:r>
            <a:r>
              <a:rPr lang="en-US" sz="1000" b="1" dirty="0"/>
              <a:t>: </a:t>
            </a:r>
            <a:r>
              <a:rPr lang="en-US" sz="1000" b="1" dirty="0" err="1"/>
              <a:t>hány</a:t>
            </a:r>
            <a:r>
              <a:rPr lang="en-US" sz="1000" b="1" dirty="0"/>
              <a:t> </a:t>
            </a:r>
            <a:r>
              <a:rPr lang="en-US" sz="1000" b="1" dirty="0" smtClean="0"/>
              <a:t>YouTube</a:t>
            </a:r>
            <a:r>
              <a:rPr lang="hu-HU" sz="1000" b="1" dirty="0" smtClean="0"/>
              <a:t>-</a:t>
            </a:r>
            <a:r>
              <a:rPr lang="en-US" sz="1000" b="1" dirty="0" err="1" smtClean="0"/>
              <a:t>csatornára</a:t>
            </a:r>
            <a:r>
              <a:rPr lang="en-US" sz="1000" b="1" dirty="0" smtClean="0"/>
              <a:t> </a:t>
            </a:r>
            <a:r>
              <a:rPr lang="en-US" sz="1000" b="1" dirty="0" err="1"/>
              <a:t>vannak</a:t>
            </a:r>
            <a:r>
              <a:rPr lang="en-US" sz="1000" b="1" dirty="0"/>
              <a:t> </a:t>
            </a:r>
            <a:r>
              <a:rPr lang="en-US" sz="1000" b="1" dirty="0" err="1"/>
              <a:t>feliratkozva</a:t>
            </a:r>
            <a:r>
              <a:rPr lang="en-US" sz="1000" b="1" dirty="0"/>
              <a:t>? </a:t>
            </a:r>
            <a:r>
              <a:rPr lang="en-US" sz="1000" b="1" dirty="0" err="1"/>
              <a:t>Leginkább</a:t>
            </a:r>
            <a:r>
              <a:rPr lang="en-US" sz="1000" b="1" dirty="0"/>
              <a:t> </a:t>
            </a:r>
            <a:r>
              <a:rPr lang="en-US" sz="1000" b="1" dirty="0" err="1"/>
              <a:t>milyen</a:t>
            </a:r>
            <a:r>
              <a:rPr lang="en-US" sz="1000" b="1" dirty="0"/>
              <a:t> </a:t>
            </a:r>
            <a:r>
              <a:rPr lang="en-US" sz="1000" b="1" dirty="0" err="1"/>
              <a:t>típusú</a:t>
            </a:r>
            <a:r>
              <a:rPr lang="en-US" sz="1000" b="1" dirty="0"/>
              <a:t> </a:t>
            </a:r>
            <a:r>
              <a:rPr lang="en-US" sz="1000" b="1" dirty="0" err="1"/>
              <a:t>filmeket</a:t>
            </a:r>
            <a:r>
              <a:rPr lang="en-US" sz="1000" b="1" dirty="0"/>
              <a:t> </a:t>
            </a:r>
            <a:r>
              <a:rPr lang="en-US" sz="1000" b="1" dirty="0" err="1"/>
              <a:t>néznek</a:t>
            </a:r>
            <a:r>
              <a:rPr lang="en-US" sz="1000" b="1" dirty="0"/>
              <a:t>?</a:t>
            </a:r>
          </a:p>
          <a:p>
            <a:endParaRPr lang="hu-HU" sz="1000" dirty="0"/>
          </a:p>
          <a:p>
            <a:r>
              <a:rPr lang="en-US" sz="1000" dirty="0"/>
              <a:t>A YouTube a </a:t>
            </a:r>
            <a:r>
              <a:rPr lang="en-US" sz="1000" dirty="0" err="1"/>
              <a:t>második</a:t>
            </a:r>
            <a:r>
              <a:rPr lang="en-US" sz="1000" dirty="0"/>
              <a:t> </a:t>
            </a:r>
            <a:r>
              <a:rPr lang="en-US" sz="1000" dirty="0" err="1"/>
              <a:t>legnagyobb</a:t>
            </a:r>
            <a:r>
              <a:rPr lang="en-US" sz="1000" dirty="0"/>
              <a:t> </a:t>
            </a:r>
            <a:r>
              <a:rPr lang="en-US" sz="1000" dirty="0" err="1"/>
              <a:t>közösségimédia</a:t>
            </a:r>
            <a:r>
              <a:rPr lang="en-US" sz="1000" dirty="0"/>
              <a:t>-platform a </a:t>
            </a:r>
            <a:r>
              <a:rPr lang="en-US" sz="1000" dirty="0" err="1"/>
              <a:t>világon</a:t>
            </a:r>
            <a:r>
              <a:rPr lang="en-US" sz="1000" dirty="0"/>
              <a:t>. </a:t>
            </a:r>
            <a:r>
              <a:rPr lang="en-US" sz="1000" dirty="0" err="1"/>
              <a:t>Ezért</a:t>
            </a:r>
            <a:r>
              <a:rPr lang="en-US" sz="1000" dirty="0"/>
              <a:t> </a:t>
            </a:r>
            <a:r>
              <a:rPr lang="en-US" sz="1000" dirty="0" err="1"/>
              <a:t>sokan</a:t>
            </a:r>
            <a:r>
              <a:rPr lang="en-US" sz="1000" dirty="0"/>
              <a:t> </a:t>
            </a:r>
            <a:r>
              <a:rPr lang="en-US" sz="1000" dirty="0" err="1" smtClean="0"/>
              <a:t>idejönnek</a:t>
            </a:r>
            <a:r>
              <a:rPr lang="en-US" sz="1000" dirty="0"/>
              <a:t>, </a:t>
            </a:r>
            <a:r>
              <a:rPr lang="en-US" sz="1000" dirty="0" err="1"/>
              <a:t>amikor</a:t>
            </a:r>
            <a:r>
              <a:rPr lang="en-US" sz="1000" dirty="0"/>
              <a:t> </a:t>
            </a:r>
            <a:r>
              <a:rPr lang="en-US" sz="1000" dirty="0" err="1"/>
              <a:t>szélsőséges</a:t>
            </a:r>
            <a:r>
              <a:rPr lang="en-US" sz="1000" dirty="0"/>
              <a:t> </a:t>
            </a:r>
            <a:r>
              <a:rPr lang="en-US" sz="1000" dirty="0" err="1"/>
              <a:t>tartalmakat</a:t>
            </a:r>
            <a:r>
              <a:rPr lang="en-US" sz="1000" dirty="0"/>
              <a:t> </a:t>
            </a:r>
            <a:r>
              <a:rPr lang="en-US" sz="1000" dirty="0" err="1"/>
              <a:t>keresnek</a:t>
            </a:r>
            <a:r>
              <a:rPr lang="en-US" sz="1000" dirty="0"/>
              <a:t>.</a:t>
            </a:r>
          </a:p>
          <a:p>
            <a:endParaRPr lang="hu-HU" sz="1000" dirty="0"/>
          </a:p>
          <a:p>
            <a:r>
              <a:rPr lang="en-US" sz="1000" dirty="0"/>
              <a:t>Ha van </a:t>
            </a:r>
            <a:r>
              <a:rPr lang="en-US" sz="1000" dirty="0" err="1"/>
              <a:t>Önök</a:t>
            </a:r>
            <a:r>
              <a:rPr lang="en-US" sz="1000" dirty="0"/>
              <a:t> </a:t>
            </a:r>
            <a:r>
              <a:rPr lang="en-US" sz="1000" dirty="0" err="1"/>
              <a:t>között</a:t>
            </a:r>
            <a:r>
              <a:rPr lang="en-US" sz="1000" dirty="0"/>
              <a:t> </a:t>
            </a:r>
            <a:r>
              <a:rPr lang="en-US" sz="1000" dirty="0" err="1"/>
              <a:t>olyan</a:t>
            </a:r>
            <a:r>
              <a:rPr lang="en-US" sz="1000" dirty="0"/>
              <a:t>, </a:t>
            </a:r>
            <a:r>
              <a:rPr lang="en-US" sz="1000" dirty="0" err="1"/>
              <a:t>aki</a:t>
            </a:r>
            <a:r>
              <a:rPr lang="en-US" sz="1000" dirty="0"/>
              <a:t> </a:t>
            </a:r>
            <a:r>
              <a:rPr lang="en-US" sz="1000" dirty="0" err="1"/>
              <a:t>oktatási</a:t>
            </a:r>
            <a:r>
              <a:rPr lang="en-US" sz="1000" dirty="0"/>
              <a:t> </a:t>
            </a:r>
            <a:r>
              <a:rPr lang="en-US" sz="1000" dirty="0" err="1"/>
              <a:t>intézményt</a:t>
            </a:r>
            <a:r>
              <a:rPr lang="en-US" sz="1000" dirty="0"/>
              <a:t> </a:t>
            </a:r>
            <a:r>
              <a:rPr lang="en-US" sz="1000" dirty="0" err="1"/>
              <a:t>képvisel</a:t>
            </a:r>
            <a:r>
              <a:rPr lang="en-US" sz="1000" dirty="0"/>
              <a:t>: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találják</a:t>
            </a:r>
            <a:r>
              <a:rPr lang="en-US" sz="1000" dirty="0"/>
              <a:t> meg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egyensúlyt</a:t>
            </a:r>
            <a:r>
              <a:rPr lang="en-US" sz="1000" dirty="0"/>
              <a:t> a </a:t>
            </a:r>
            <a:r>
              <a:rPr lang="en-US" sz="1000" dirty="0" err="1"/>
              <a:t>szórakoztató</a:t>
            </a:r>
            <a:r>
              <a:rPr lang="en-US" sz="1000" dirty="0"/>
              <a:t> és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oktatási</a:t>
            </a:r>
            <a:r>
              <a:rPr lang="en-US" sz="1000" dirty="0"/>
              <a:t> </a:t>
            </a:r>
            <a:r>
              <a:rPr lang="en-US" sz="1000" dirty="0" err="1"/>
              <a:t>célú</a:t>
            </a:r>
            <a:r>
              <a:rPr lang="en-US" sz="1000" dirty="0"/>
              <a:t>, </a:t>
            </a:r>
            <a:r>
              <a:rPr lang="en-US" sz="1000" dirty="0" err="1"/>
              <a:t>komoly</a:t>
            </a:r>
            <a:r>
              <a:rPr lang="en-US" sz="1000" dirty="0"/>
              <a:t> </a:t>
            </a:r>
            <a:r>
              <a:rPr lang="en-US" sz="1000" dirty="0" err="1"/>
              <a:t>hangvétel</a:t>
            </a:r>
            <a:r>
              <a:rPr lang="en-US" sz="1000" dirty="0"/>
              <a:t> </a:t>
            </a:r>
            <a:r>
              <a:rPr lang="en-US" sz="1000" dirty="0" err="1"/>
              <a:t>között</a:t>
            </a:r>
            <a:r>
              <a:rPr lang="en-US" sz="1000" dirty="0"/>
              <a:t>? A </a:t>
            </a:r>
            <a:r>
              <a:rPr lang="en-US" sz="1000" dirty="0" smtClean="0"/>
              <a:t>YouTube</a:t>
            </a:r>
            <a:r>
              <a:rPr lang="hu-HU" sz="1000" dirty="0" smtClean="0"/>
              <a:t>-</a:t>
            </a:r>
            <a:r>
              <a:rPr lang="en-US" sz="1000" dirty="0" err="1" smtClean="0"/>
              <a:t>tartalmak</a:t>
            </a:r>
            <a:r>
              <a:rPr lang="en-US" sz="1000" dirty="0" smtClean="0"/>
              <a:t> </a:t>
            </a:r>
            <a:r>
              <a:rPr lang="en-US" sz="1000" dirty="0" err="1"/>
              <a:t>meghatározó</a:t>
            </a:r>
            <a:r>
              <a:rPr lang="en-US" sz="1000" dirty="0"/>
              <a:t> </a:t>
            </a:r>
            <a:r>
              <a:rPr lang="en-US" sz="1000" dirty="0" err="1"/>
              <a:t>része</a:t>
            </a:r>
            <a:r>
              <a:rPr lang="en-US" sz="1000" dirty="0"/>
              <a:t> </a:t>
            </a:r>
            <a:r>
              <a:rPr lang="en-US" sz="1000" dirty="0" err="1"/>
              <a:t>képzési</a:t>
            </a:r>
            <a:r>
              <a:rPr lang="en-US" sz="1000" dirty="0"/>
              <a:t> </a:t>
            </a:r>
            <a:r>
              <a:rPr lang="en-US" sz="1000" dirty="0" err="1"/>
              <a:t>anyag</a:t>
            </a:r>
            <a:r>
              <a:rPr lang="en-US" sz="1000" dirty="0"/>
              <a:t>. Pl. </a:t>
            </a:r>
            <a:r>
              <a:rPr lang="en-US" sz="1000" dirty="0" err="1"/>
              <a:t>az</a:t>
            </a:r>
            <a:r>
              <a:rPr lang="en-US" sz="1000" dirty="0"/>
              <a:t> „Animate” (</a:t>
            </a:r>
            <a:r>
              <a:rPr lang="en-US" sz="1000" dirty="0" err="1"/>
              <a:t>aktiváló</a:t>
            </a:r>
            <a:r>
              <a:rPr lang="en-US" sz="1000" dirty="0"/>
              <a:t>) </a:t>
            </a:r>
            <a:r>
              <a:rPr lang="en-US" sz="1000" dirty="0" err="1"/>
              <a:t>sorozat</a:t>
            </a:r>
            <a:r>
              <a:rPr lang="en-US" sz="1000" dirty="0"/>
              <a:t> –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lehet</a:t>
            </a:r>
            <a:r>
              <a:rPr lang="en-US" sz="1000" dirty="0"/>
              <a:t> </a:t>
            </a:r>
            <a:r>
              <a:rPr lang="en-US" sz="1000" dirty="0" err="1"/>
              <a:t>minden</a:t>
            </a:r>
            <a:r>
              <a:rPr lang="en-US" sz="1000" dirty="0"/>
              <a:t> </a:t>
            </a:r>
            <a:r>
              <a:rPr lang="en-US" sz="1000" dirty="0" err="1"/>
              <a:t>egyes</a:t>
            </a:r>
            <a:r>
              <a:rPr lang="en-US" sz="1000" dirty="0"/>
              <a:t> </a:t>
            </a:r>
            <a:r>
              <a:rPr lang="en-US" sz="1000" dirty="0" err="1"/>
              <a:t>gyermeknek</a:t>
            </a:r>
            <a:r>
              <a:rPr lang="en-US" sz="1000" dirty="0"/>
              <a:t> </a:t>
            </a:r>
            <a:r>
              <a:rPr lang="en-US" sz="1000" dirty="0" err="1"/>
              <a:t>segíteni</a:t>
            </a:r>
            <a:r>
              <a:rPr lang="en-US" sz="1000" dirty="0"/>
              <a:t> </a:t>
            </a:r>
            <a:r>
              <a:rPr lang="en-US" sz="1000" dirty="0" err="1"/>
              <a:t>abban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valóra</a:t>
            </a:r>
            <a:r>
              <a:rPr lang="en-US" sz="1000" dirty="0"/>
              <a:t> </a:t>
            </a:r>
            <a:r>
              <a:rPr lang="en-US" sz="1000" dirty="0" err="1"/>
              <a:t>váltsa</a:t>
            </a:r>
            <a:r>
              <a:rPr lang="en-US" sz="1000" dirty="0"/>
              <a:t> a benne </a:t>
            </a:r>
            <a:r>
              <a:rPr lang="en-US" sz="1000" dirty="0" err="1"/>
              <a:t>rejlő</a:t>
            </a:r>
            <a:r>
              <a:rPr lang="en-US" sz="1000" dirty="0"/>
              <a:t> </a:t>
            </a:r>
            <a:r>
              <a:rPr lang="en-US" sz="1000" dirty="0" err="1"/>
              <a:t>teljes</a:t>
            </a:r>
            <a:r>
              <a:rPr lang="en-US" sz="1000" dirty="0"/>
              <a:t> </a:t>
            </a:r>
            <a:r>
              <a:rPr lang="en-US" sz="1000" dirty="0" err="1"/>
              <a:t>potenciált</a:t>
            </a:r>
            <a:r>
              <a:rPr lang="en-US" sz="1000" dirty="0"/>
              <a:t>?</a:t>
            </a:r>
          </a:p>
          <a:p>
            <a:endParaRPr lang="hu-HU" sz="1000" baseline="0" dirty="0"/>
          </a:p>
          <a:p>
            <a:r>
              <a:rPr lang="en-US" sz="1000" baseline="0" dirty="0" err="1"/>
              <a:t>Amikor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olyan</a:t>
            </a:r>
            <a:r>
              <a:rPr lang="en-US" sz="1000" baseline="0" dirty="0"/>
              <a:t> </a:t>
            </a:r>
            <a:r>
              <a:rPr lang="en-US" sz="1000" baseline="0" dirty="0" err="1"/>
              <a:t>stratégián</a:t>
            </a:r>
            <a:r>
              <a:rPr lang="en-US" sz="1000" baseline="0" dirty="0"/>
              <a:t> </a:t>
            </a:r>
            <a:r>
              <a:rPr lang="en-US" sz="1000" baseline="0" dirty="0" err="1"/>
              <a:t>dolgoznak</a:t>
            </a:r>
            <a:r>
              <a:rPr lang="en-US" sz="1000" baseline="0" dirty="0"/>
              <a:t>, </a:t>
            </a:r>
            <a:r>
              <a:rPr lang="en-US" sz="1000" baseline="0" dirty="0" err="1"/>
              <a:t>melynek</a:t>
            </a:r>
            <a:r>
              <a:rPr lang="en-US" sz="1000" baseline="0" dirty="0"/>
              <a:t> </a:t>
            </a:r>
            <a:r>
              <a:rPr lang="en-US" sz="1000" baseline="0" dirty="0" err="1"/>
              <a:t>célja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ilyen</a:t>
            </a:r>
            <a:r>
              <a:rPr lang="en-US" sz="1000" baseline="0" dirty="0"/>
              <a:t>, </a:t>
            </a:r>
            <a:r>
              <a:rPr lang="en-US" sz="1000" baseline="0" dirty="0" err="1"/>
              <a:t>veszélyeztetett</a:t>
            </a:r>
            <a:r>
              <a:rPr lang="en-US" sz="1000" baseline="0" dirty="0"/>
              <a:t> </a:t>
            </a:r>
            <a:r>
              <a:rPr lang="en-US" sz="1000" baseline="0" dirty="0" err="1"/>
              <a:t>csoportokkal</a:t>
            </a:r>
            <a:r>
              <a:rPr lang="en-US" sz="1000" baseline="0" dirty="0"/>
              <a:t> </a:t>
            </a:r>
            <a:r>
              <a:rPr lang="en-US" sz="1000" baseline="0" dirty="0" err="1"/>
              <a:t>való</a:t>
            </a:r>
            <a:r>
              <a:rPr lang="en-US" sz="1000" baseline="0" dirty="0"/>
              <a:t> </a:t>
            </a:r>
            <a:r>
              <a:rPr lang="en-US" sz="1000" baseline="0" dirty="0" err="1"/>
              <a:t>kommunikáció</a:t>
            </a:r>
            <a:r>
              <a:rPr lang="en-US" sz="1000" baseline="0" dirty="0"/>
              <a:t>, </a:t>
            </a:r>
            <a:r>
              <a:rPr lang="en-US" sz="1000" baseline="0" dirty="0" err="1"/>
              <a:t>hasznos</a:t>
            </a:r>
            <a:r>
              <a:rPr lang="en-US" sz="1000" baseline="0" dirty="0"/>
              <a:t> </a:t>
            </a:r>
            <a:r>
              <a:rPr lang="en-US" sz="1000" baseline="0" dirty="0" err="1"/>
              <a:t>lehet</a:t>
            </a:r>
            <a:r>
              <a:rPr lang="en-US" sz="1000" baseline="0" dirty="0"/>
              <a:t>, ha a YouTube </a:t>
            </a:r>
            <a:r>
              <a:rPr lang="en-US" sz="1000" baseline="0" dirty="0" err="1"/>
              <a:t>platformján</a:t>
            </a:r>
            <a:r>
              <a:rPr lang="en-US" sz="1000" baseline="0" dirty="0"/>
              <a:t> is </a:t>
            </a:r>
            <a:r>
              <a:rPr lang="en-US" sz="1000" baseline="0" dirty="0" err="1"/>
              <a:t>jelen</a:t>
            </a:r>
            <a:r>
              <a:rPr lang="en-US" sz="1000" baseline="0" dirty="0"/>
              <a:t> </a:t>
            </a:r>
            <a:r>
              <a:rPr lang="en-US" sz="1000" baseline="0" dirty="0" err="1"/>
              <a:t>vannak</a:t>
            </a:r>
            <a:r>
              <a:rPr lang="en-US" sz="1000" baseline="0" dirty="0"/>
              <a:t>.</a:t>
            </a:r>
          </a:p>
          <a:p>
            <a:r>
              <a:rPr lang="en-US" sz="1000" baseline="0" dirty="0"/>
              <a:t>A </a:t>
            </a:r>
            <a:r>
              <a:rPr lang="en-US" sz="1000" baseline="0" dirty="0" err="1"/>
              <a:t>jól</a:t>
            </a:r>
            <a:r>
              <a:rPr lang="en-US" sz="1000" baseline="0" dirty="0"/>
              <a:t> </a:t>
            </a:r>
            <a:r>
              <a:rPr lang="en-US" sz="1000" baseline="0" dirty="0" err="1"/>
              <a:t>kidolgozott</a:t>
            </a:r>
            <a:r>
              <a:rPr lang="en-US" sz="1000" baseline="0" dirty="0"/>
              <a:t> </a:t>
            </a:r>
            <a:r>
              <a:rPr lang="en-US" sz="1000" baseline="0" dirty="0" err="1"/>
              <a:t>tartalommal</a:t>
            </a:r>
            <a:r>
              <a:rPr lang="en-US" sz="1000" baseline="0" dirty="0"/>
              <a:t> </a:t>
            </a:r>
            <a:r>
              <a:rPr lang="en-US" sz="1000" baseline="0" dirty="0" err="1"/>
              <a:t>elérhetik</a:t>
            </a:r>
            <a:r>
              <a:rPr lang="en-US" sz="1000" baseline="0" dirty="0"/>
              <a:t> </a:t>
            </a:r>
            <a:r>
              <a:rPr lang="en-US" sz="1000" baseline="0" dirty="0" err="1"/>
              <a:t>azt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a </a:t>
            </a:r>
            <a:r>
              <a:rPr lang="en-US" sz="1000" baseline="0" dirty="0" err="1"/>
              <a:t>célközönségük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üzenetüket</a:t>
            </a:r>
            <a:r>
              <a:rPr lang="en-US" sz="1000" baseline="0" dirty="0"/>
              <a:t> </a:t>
            </a:r>
            <a:r>
              <a:rPr lang="en-US" sz="1000" b="1" u="sng" baseline="0" dirty="0" err="1"/>
              <a:t>még</a:t>
            </a:r>
            <a:r>
              <a:rPr lang="en-US" sz="1000" b="1" u="sng" baseline="0" dirty="0"/>
              <a:t> </a:t>
            </a:r>
            <a:r>
              <a:rPr lang="en-US" sz="1000" b="1" u="sng" baseline="0" dirty="0" err="1"/>
              <a:t>jobban</a:t>
            </a:r>
            <a:r>
              <a:rPr lang="en-US" sz="1000" b="1" u="sng" baseline="0" dirty="0"/>
              <a:t> </a:t>
            </a:r>
            <a:r>
              <a:rPr lang="en-US" sz="1000" b="1" u="sng" baseline="0" dirty="0" err="1"/>
              <a:t>felerősítse</a:t>
            </a:r>
            <a:r>
              <a:rPr lang="en-US" sz="1000" baseline="0" dirty="0"/>
              <a:t> , és </a:t>
            </a:r>
            <a:r>
              <a:rPr lang="en-US" sz="1000" baseline="0" dirty="0" err="1"/>
              <a:t>másoknak</a:t>
            </a:r>
            <a:r>
              <a:rPr lang="en-US" sz="1000" baseline="0" dirty="0"/>
              <a:t> </a:t>
            </a:r>
            <a:r>
              <a:rPr lang="en-US" sz="1000" baseline="0" dirty="0" err="1"/>
              <a:t>továbbadja</a:t>
            </a:r>
            <a:r>
              <a:rPr lang="en-US" sz="1000" baseline="0" dirty="0"/>
              <a:t>.</a:t>
            </a:r>
          </a:p>
          <a:p>
            <a:endParaRPr lang="hu-HU" sz="1000" baseline="0" dirty="0"/>
          </a:p>
          <a:p>
            <a:r>
              <a:rPr lang="en-US" sz="1000" baseline="0" dirty="0"/>
              <a:t>YouTube </a:t>
            </a:r>
            <a:r>
              <a:rPr lang="en-US" sz="1000" baseline="0" dirty="0" err="1"/>
              <a:t>videót</a:t>
            </a:r>
            <a:r>
              <a:rPr lang="en-US" sz="1000" baseline="0" dirty="0"/>
              <a:t> NEM </a:t>
            </a:r>
            <a:r>
              <a:rPr lang="en-US" sz="1000" baseline="0" dirty="0" err="1"/>
              <a:t>nehéz</a:t>
            </a:r>
            <a:r>
              <a:rPr lang="en-US" sz="1000" baseline="0" dirty="0"/>
              <a:t> </a:t>
            </a:r>
            <a:r>
              <a:rPr lang="en-US" sz="1000" baseline="0" dirty="0" err="1"/>
              <a:t>létrehozni</a:t>
            </a:r>
            <a:r>
              <a:rPr lang="en-US" sz="1000" baseline="0" dirty="0"/>
              <a:t>.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okostelefonjával</a:t>
            </a:r>
            <a:r>
              <a:rPr lang="en-US" sz="1000" baseline="0" dirty="0"/>
              <a:t> </a:t>
            </a:r>
            <a:r>
              <a:rPr lang="en-US" sz="1000" baseline="0" dirty="0" err="1"/>
              <a:t>vagy</a:t>
            </a:r>
            <a:r>
              <a:rPr lang="en-US" sz="1000" baseline="0" dirty="0"/>
              <a:t> a </a:t>
            </a:r>
            <a:r>
              <a:rPr lang="en-US" sz="1000" baseline="0" dirty="0" err="1"/>
              <a:t>táblagépével</a:t>
            </a:r>
            <a:r>
              <a:rPr lang="en-US" sz="1000" baseline="0" dirty="0"/>
              <a:t> </a:t>
            </a:r>
            <a:r>
              <a:rPr lang="en-US" sz="1000" baseline="0" dirty="0" err="1"/>
              <a:t>bárki</a:t>
            </a:r>
            <a:r>
              <a:rPr lang="en-US" sz="1000" baseline="0" dirty="0"/>
              <a:t> meg </a:t>
            </a:r>
            <a:r>
              <a:rPr lang="en-US" sz="1000" baseline="0" dirty="0" err="1"/>
              <a:t>tudja</a:t>
            </a:r>
            <a:r>
              <a:rPr lang="en-US" sz="1000" baseline="0" dirty="0"/>
              <a:t> </a:t>
            </a:r>
            <a:r>
              <a:rPr lang="en-US" sz="1000" baseline="0" dirty="0" err="1"/>
              <a:t>tenni</a:t>
            </a:r>
            <a:r>
              <a:rPr lang="en-US" sz="1000" baseline="0" dirty="0"/>
              <a:t>. </a:t>
            </a:r>
          </a:p>
          <a:p>
            <a:endParaRPr lang="hu-HU" sz="1000" baseline="0" dirty="0"/>
          </a:p>
          <a:p>
            <a:r>
              <a:rPr lang="en-US" sz="1000" baseline="0" dirty="0" err="1"/>
              <a:t>Sokféle</a:t>
            </a:r>
            <a:r>
              <a:rPr lang="en-US" sz="1000" baseline="0" dirty="0"/>
              <a:t> </a:t>
            </a:r>
            <a:r>
              <a:rPr lang="en-US" sz="1000" baseline="0" dirty="0" err="1"/>
              <a:t>alkalmazás</a:t>
            </a:r>
            <a:r>
              <a:rPr lang="en-US" sz="1000" baseline="0" dirty="0"/>
              <a:t> </a:t>
            </a:r>
            <a:r>
              <a:rPr lang="en-US" sz="1000" baseline="0" dirty="0" err="1"/>
              <a:t>érhető</a:t>
            </a:r>
            <a:r>
              <a:rPr lang="en-US" sz="1000" baseline="0" dirty="0"/>
              <a:t> el a </a:t>
            </a:r>
            <a:r>
              <a:rPr lang="en-US" sz="1000" baseline="0" dirty="0" err="1"/>
              <a:t>közzétenni</a:t>
            </a:r>
            <a:r>
              <a:rPr lang="en-US" sz="1000" baseline="0" dirty="0"/>
              <a:t> </a:t>
            </a:r>
            <a:r>
              <a:rPr lang="en-US" sz="1000" baseline="0" dirty="0" err="1"/>
              <a:t>kívánt</a:t>
            </a:r>
            <a:r>
              <a:rPr lang="en-US" sz="1000" baseline="0" dirty="0"/>
              <a:t> </a:t>
            </a:r>
            <a:r>
              <a:rPr lang="en-US" sz="1000" baseline="0" dirty="0" err="1"/>
              <a:t>munka</a:t>
            </a:r>
            <a:r>
              <a:rPr lang="en-US" sz="1000" baseline="0" dirty="0"/>
              <a:t> </a:t>
            </a:r>
            <a:r>
              <a:rPr lang="en-US" sz="1000" baseline="0" dirty="0" err="1"/>
              <a:t>rögzítéséhez</a:t>
            </a:r>
            <a:r>
              <a:rPr lang="en-US" sz="1000" baseline="0" dirty="0"/>
              <a:t>, </a:t>
            </a:r>
            <a:r>
              <a:rPr lang="en-US" sz="1000" baseline="0" dirty="0" err="1"/>
              <a:t>szerkesztéséhez</a:t>
            </a:r>
            <a:r>
              <a:rPr lang="en-US" sz="1000" baseline="0" dirty="0"/>
              <a:t> és </a:t>
            </a:r>
            <a:r>
              <a:rPr lang="en-US" sz="1000" baseline="0" dirty="0" err="1"/>
              <a:t>stilizálásához</a:t>
            </a:r>
            <a:r>
              <a:rPr lang="en-US" sz="1000" baseline="0" dirty="0"/>
              <a:t>.</a:t>
            </a:r>
          </a:p>
          <a:p>
            <a:r>
              <a:rPr lang="en-US" sz="1000" baseline="0" dirty="0"/>
              <a:t>A </a:t>
            </a:r>
            <a:r>
              <a:rPr lang="en-US" sz="1000" baseline="0" dirty="0" err="1"/>
              <a:t>legtöbb</a:t>
            </a:r>
            <a:r>
              <a:rPr lang="en-US" sz="1000" baseline="0" dirty="0"/>
              <a:t> </a:t>
            </a:r>
            <a:r>
              <a:rPr lang="en-US" sz="1000" baseline="0" dirty="0" err="1"/>
              <a:t>dolog</a:t>
            </a:r>
            <a:r>
              <a:rPr lang="en-US" sz="1000" baseline="0" dirty="0"/>
              <a:t> </a:t>
            </a:r>
            <a:r>
              <a:rPr lang="en-US" sz="1000" baseline="0" dirty="0" err="1"/>
              <a:t>egyszerűen</a:t>
            </a:r>
            <a:r>
              <a:rPr lang="en-US" sz="1000" baseline="0" dirty="0"/>
              <a:t> </a:t>
            </a:r>
            <a:r>
              <a:rPr lang="en-US" sz="1000" baseline="0" dirty="0" err="1"/>
              <a:t>egy</a:t>
            </a:r>
            <a:r>
              <a:rPr lang="en-US" sz="1000" baseline="0" dirty="0"/>
              <a:t> </a:t>
            </a:r>
            <a:r>
              <a:rPr lang="en-US" sz="1000" baseline="0" dirty="0" err="1"/>
              <a:t>mobileszközről</a:t>
            </a:r>
            <a:r>
              <a:rPr lang="en-US" sz="1000" baseline="0" dirty="0"/>
              <a:t> is </a:t>
            </a:r>
            <a:r>
              <a:rPr lang="en-US" sz="1000" baseline="0" dirty="0" err="1"/>
              <a:t>elvégezhető</a:t>
            </a:r>
            <a:r>
              <a:rPr lang="en-US" sz="1000" baseline="0" dirty="0"/>
              <a:t>.</a:t>
            </a:r>
          </a:p>
          <a:p>
            <a:endParaRPr lang="hu-HU" sz="1000" baseline="0" dirty="0"/>
          </a:p>
          <a:p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elkészített</a:t>
            </a:r>
            <a:r>
              <a:rPr lang="en-US" sz="1000" baseline="0" dirty="0"/>
              <a:t> </a:t>
            </a:r>
            <a:r>
              <a:rPr lang="en-US" sz="1000" baseline="0" dirty="0" err="1"/>
              <a:t>anyag</a:t>
            </a:r>
            <a:r>
              <a:rPr lang="en-US" sz="1000" baseline="0" dirty="0"/>
              <a:t> </a:t>
            </a:r>
            <a:r>
              <a:rPr lang="en-US" sz="1000" baseline="0" dirty="0" err="1"/>
              <a:t>egyszerűsége</a:t>
            </a:r>
            <a:r>
              <a:rPr lang="en-US" sz="1000" baseline="0" dirty="0"/>
              <a:t> és </a:t>
            </a:r>
            <a:r>
              <a:rPr lang="en-US" sz="1000" baseline="0" dirty="0" err="1"/>
              <a:t>egyfajta</a:t>
            </a:r>
            <a:r>
              <a:rPr lang="en-US" sz="1000" baseline="0" dirty="0"/>
              <a:t> </a:t>
            </a:r>
            <a:r>
              <a:rPr lang="en-US" sz="1000" baseline="0" dirty="0" err="1"/>
              <a:t>amatőr</a:t>
            </a:r>
            <a:r>
              <a:rPr lang="en-US" sz="1000" baseline="0" dirty="0"/>
              <a:t> </a:t>
            </a:r>
            <a:r>
              <a:rPr lang="en-US" sz="1000" baseline="0" dirty="0" err="1"/>
              <a:t>jellege</a:t>
            </a:r>
            <a:r>
              <a:rPr lang="en-US" sz="1000" baseline="0" dirty="0"/>
              <a:t> </a:t>
            </a:r>
            <a:r>
              <a:rPr lang="en-US" sz="1000" baseline="0" dirty="0" err="1"/>
              <a:t>csak</a:t>
            </a:r>
            <a:r>
              <a:rPr lang="en-US" sz="1000" baseline="0" dirty="0"/>
              <a:t> </a:t>
            </a:r>
            <a:r>
              <a:rPr lang="en-US" sz="1000" baseline="0" dirty="0" err="1"/>
              <a:t>még</a:t>
            </a:r>
            <a:r>
              <a:rPr lang="en-US" sz="1000" baseline="0" dirty="0"/>
              <a:t> </a:t>
            </a:r>
            <a:r>
              <a:rPr lang="en-US" sz="1000" baseline="0" dirty="0" err="1"/>
              <a:t>tovább</a:t>
            </a:r>
            <a:r>
              <a:rPr lang="en-US" sz="1000" baseline="0" dirty="0"/>
              <a:t> </a:t>
            </a:r>
            <a:r>
              <a:rPr lang="en-US" sz="1000" baseline="0" dirty="0" err="1"/>
              <a:t>növeli</a:t>
            </a:r>
            <a:r>
              <a:rPr lang="en-US" sz="1000" baseline="0" dirty="0"/>
              <a:t> </a:t>
            </a:r>
            <a:r>
              <a:rPr lang="en-US" sz="1000" baseline="0" dirty="0" err="1"/>
              <a:t>annak</a:t>
            </a:r>
            <a:r>
              <a:rPr lang="en-US" sz="1000" baseline="0" dirty="0"/>
              <a:t> </a:t>
            </a:r>
            <a:r>
              <a:rPr lang="en-US" sz="1000" baseline="0" dirty="0" err="1"/>
              <a:t>hitelességét</a:t>
            </a:r>
            <a:r>
              <a:rPr lang="en-US" sz="1000" baseline="0" dirty="0"/>
              <a:t>.</a:t>
            </a:r>
          </a:p>
          <a:p>
            <a:r>
              <a:rPr lang="en-US" sz="1000" baseline="0" dirty="0" err="1"/>
              <a:t>Nem</a:t>
            </a:r>
            <a:r>
              <a:rPr lang="en-US" sz="1000" baseline="0" dirty="0"/>
              <a:t> </a:t>
            </a:r>
            <a:r>
              <a:rPr lang="en-US" sz="1000" baseline="0" dirty="0" err="1"/>
              <a:t>baj</a:t>
            </a:r>
            <a:r>
              <a:rPr lang="en-US" sz="1000" baseline="0" dirty="0"/>
              <a:t>, ha a </a:t>
            </a:r>
            <a:r>
              <a:rPr lang="en-US" sz="1000" baseline="0" dirty="0" err="1"/>
              <a:t>videót</a:t>
            </a:r>
            <a:r>
              <a:rPr lang="en-US" sz="1000" baseline="0" dirty="0"/>
              <a:t> </a:t>
            </a:r>
            <a:r>
              <a:rPr lang="en-US" sz="1000" baseline="0" dirty="0" err="1"/>
              <a:t>megtekintők</a:t>
            </a:r>
            <a:r>
              <a:rPr lang="en-US" sz="1000" baseline="0" dirty="0"/>
              <a:t> </a:t>
            </a:r>
            <a:r>
              <a:rPr lang="en-US" sz="1000" baseline="0" dirty="0" err="1"/>
              <a:t>látják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nem</a:t>
            </a:r>
            <a:r>
              <a:rPr lang="en-US" sz="1000" baseline="0" dirty="0"/>
              <a:t> </a:t>
            </a:r>
            <a:r>
              <a:rPr lang="en-US" sz="1000" baseline="0" dirty="0" err="1"/>
              <a:t>hivatásos</a:t>
            </a:r>
            <a:r>
              <a:rPr lang="en-US" sz="1000" baseline="0" dirty="0"/>
              <a:t> </a:t>
            </a:r>
            <a:r>
              <a:rPr lang="en-US" sz="1000" baseline="0" dirty="0" err="1"/>
              <a:t>filmkészítők</a:t>
            </a:r>
            <a:r>
              <a:rPr lang="en-US" sz="1000" baseline="0" dirty="0"/>
              <a:t> – </a:t>
            </a:r>
            <a:r>
              <a:rPr lang="en-US" sz="1000" baseline="0" dirty="0" err="1"/>
              <a:t>ez</a:t>
            </a:r>
            <a:r>
              <a:rPr lang="en-US" sz="1000" baseline="0" dirty="0"/>
              <a:t> </a:t>
            </a:r>
            <a:r>
              <a:rPr lang="en-US" sz="1000" baseline="0" dirty="0" err="1"/>
              <a:t>egyenesen</a:t>
            </a:r>
            <a:r>
              <a:rPr lang="en-US" sz="1000" baseline="0" dirty="0"/>
              <a:t> </a:t>
            </a:r>
            <a:r>
              <a:rPr lang="en-US" sz="1000" baseline="0" dirty="0" err="1"/>
              <a:t>előny</a:t>
            </a:r>
            <a:r>
              <a:rPr lang="en-US" sz="1000" baseline="0" dirty="0"/>
              <a:t>.</a:t>
            </a:r>
          </a:p>
          <a:p>
            <a:r>
              <a:rPr lang="en-US" sz="1000" baseline="0" dirty="0" err="1"/>
              <a:t>Mindez</a:t>
            </a:r>
            <a:r>
              <a:rPr lang="en-US" sz="1000" baseline="0" dirty="0"/>
              <a:t> </a:t>
            </a:r>
            <a:r>
              <a:rPr lang="en-US" sz="1000" baseline="0" dirty="0" err="1"/>
              <a:t>még</a:t>
            </a:r>
            <a:r>
              <a:rPr lang="en-US" sz="1000" baseline="0" dirty="0"/>
              <a:t> </a:t>
            </a:r>
            <a:r>
              <a:rPr lang="en-US" sz="1000" baseline="0" dirty="0" err="1"/>
              <a:t>hangsúlyosabbá</a:t>
            </a:r>
            <a:r>
              <a:rPr lang="en-US" sz="1000" baseline="0" dirty="0"/>
              <a:t> </a:t>
            </a:r>
            <a:r>
              <a:rPr lang="en-US" sz="1000" baseline="0" dirty="0" err="1"/>
              <a:t>teszi</a:t>
            </a:r>
            <a:r>
              <a:rPr lang="en-US" sz="1000" baseline="0" dirty="0"/>
              <a:t> </a:t>
            </a:r>
            <a:r>
              <a:rPr lang="en-US" sz="1000" baseline="0" dirty="0" err="1"/>
              <a:t>az</a:t>
            </a:r>
            <a:r>
              <a:rPr lang="en-US" sz="1000" baseline="0" dirty="0"/>
              <a:t> </a:t>
            </a:r>
            <a:r>
              <a:rPr lang="en-US" sz="1000" baseline="0" dirty="0" err="1"/>
              <a:t>üzenetük</a:t>
            </a:r>
            <a:r>
              <a:rPr lang="en-US" sz="1000" baseline="0" dirty="0"/>
              <a:t> </a:t>
            </a:r>
            <a:r>
              <a:rPr lang="en-US" sz="1000" baseline="0" dirty="0" err="1"/>
              <a:t>hitelességét</a:t>
            </a:r>
            <a:r>
              <a:rPr lang="en-US" sz="1000" baseline="0" dirty="0"/>
              <a:t>, és a </a:t>
            </a:r>
            <a:r>
              <a:rPr lang="en-US" sz="1000" baseline="0" dirty="0" err="1"/>
              <a:t>videót</a:t>
            </a:r>
            <a:r>
              <a:rPr lang="en-US" sz="1000" baseline="0" dirty="0"/>
              <a:t> </a:t>
            </a:r>
            <a:r>
              <a:rPr lang="en-US" sz="1000" baseline="0" dirty="0" err="1"/>
              <a:t>sokkal</a:t>
            </a:r>
            <a:r>
              <a:rPr lang="en-US" sz="1000" baseline="0" dirty="0"/>
              <a:t> </a:t>
            </a:r>
            <a:r>
              <a:rPr lang="en-US" sz="1000" baseline="0" dirty="0" err="1"/>
              <a:t>személyesebbé</a:t>
            </a:r>
            <a:r>
              <a:rPr lang="en-US" sz="1000" baseline="0" dirty="0"/>
              <a:t> </a:t>
            </a:r>
            <a:r>
              <a:rPr lang="en-US" sz="1000" baseline="0" dirty="0" err="1"/>
              <a:t>teszi</a:t>
            </a:r>
            <a:r>
              <a:rPr lang="en-US" sz="1000" baseline="0" dirty="0"/>
              <a:t>. </a:t>
            </a:r>
          </a:p>
          <a:p>
            <a:r>
              <a:rPr lang="en-US" sz="1000" baseline="0" dirty="0"/>
              <a:t>A YouTube-on a „</a:t>
            </a:r>
            <a:r>
              <a:rPr lang="en-US" sz="1000" baseline="0" dirty="0" err="1"/>
              <a:t>személyes</a:t>
            </a:r>
            <a:r>
              <a:rPr lang="en-US" sz="1000" baseline="0" dirty="0"/>
              <a:t>” </a:t>
            </a:r>
            <a:r>
              <a:rPr lang="en-US" sz="1000" baseline="0" dirty="0" err="1"/>
              <a:t>jelleg</a:t>
            </a:r>
            <a:r>
              <a:rPr lang="en-US" sz="1000" baseline="0" dirty="0"/>
              <a:t> a </a:t>
            </a:r>
            <a:r>
              <a:rPr lang="en-US" sz="1000" baseline="0" dirty="0" err="1"/>
              <a:t>siker</a:t>
            </a:r>
            <a:r>
              <a:rPr lang="en-US" sz="1000" baseline="0" dirty="0"/>
              <a:t> </a:t>
            </a:r>
            <a:r>
              <a:rPr lang="en-US" sz="1000" baseline="0" dirty="0" err="1"/>
              <a:t>kulcsa</a:t>
            </a:r>
            <a:r>
              <a:rPr lang="en-US" sz="1000" baseline="0" dirty="0"/>
              <a:t>. </a:t>
            </a:r>
            <a:r>
              <a:rPr lang="en-US" sz="1000" baseline="0" dirty="0" err="1"/>
              <a:t>Olyan</a:t>
            </a:r>
            <a:r>
              <a:rPr lang="en-US" sz="1000" baseline="0" dirty="0"/>
              <a:t> </a:t>
            </a:r>
            <a:r>
              <a:rPr lang="en-US" sz="1000" baseline="0" dirty="0" err="1"/>
              <a:t>emberekkel</a:t>
            </a:r>
            <a:r>
              <a:rPr lang="en-US" sz="1000" baseline="0" dirty="0"/>
              <a:t> </a:t>
            </a:r>
            <a:r>
              <a:rPr lang="en-US" sz="1000" baseline="0" dirty="0" err="1"/>
              <a:t>kezdenek</a:t>
            </a:r>
            <a:r>
              <a:rPr lang="en-US" sz="1000" baseline="0" dirty="0"/>
              <a:t> </a:t>
            </a:r>
            <a:r>
              <a:rPr lang="en-US" sz="1000" baseline="0" dirty="0" err="1"/>
              <a:t>társalgásba</a:t>
            </a:r>
            <a:r>
              <a:rPr lang="en-US" sz="1000" baseline="0" dirty="0"/>
              <a:t>, </a:t>
            </a:r>
            <a:r>
              <a:rPr lang="en-US" sz="1000" baseline="0" dirty="0" err="1"/>
              <a:t>akik</a:t>
            </a:r>
            <a:r>
              <a:rPr lang="en-US" sz="1000" baseline="0" dirty="0"/>
              <a:t> </a:t>
            </a:r>
            <a:r>
              <a:rPr lang="en-US" sz="1000" baseline="0" dirty="0" err="1"/>
              <a:t>érdeklődnek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</a:t>
            </a:r>
            <a:r>
              <a:rPr lang="en-US" sz="1000" baseline="0" dirty="0" err="1"/>
              <a:t>iránt</a:t>
            </a:r>
            <a:r>
              <a:rPr lang="en-US" sz="1000" baseline="0" dirty="0"/>
              <a:t>, és </a:t>
            </a:r>
            <a:r>
              <a:rPr lang="en-US" sz="1000" baseline="0" dirty="0" err="1"/>
              <a:t>akik</a:t>
            </a:r>
            <a:r>
              <a:rPr lang="en-US" sz="1000" baseline="0" dirty="0"/>
              <a:t> </a:t>
            </a:r>
            <a:r>
              <a:rPr lang="en-US" sz="1000" baseline="0" dirty="0" err="1"/>
              <a:t>azt</a:t>
            </a:r>
            <a:r>
              <a:rPr lang="en-US" sz="1000" baseline="0" dirty="0"/>
              <a:t> </a:t>
            </a:r>
            <a:r>
              <a:rPr lang="en-US" sz="1000" baseline="0" dirty="0" err="1"/>
              <a:t>remélik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/>
              <a:t>Önök</a:t>
            </a:r>
            <a:r>
              <a:rPr lang="en-US" sz="1000" baseline="0" dirty="0"/>
              <a:t> is </a:t>
            </a:r>
            <a:r>
              <a:rPr lang="en-US" sz="1000" baseline="0" dirty="0" err="1"/>
              <a:t>érdeklődnek</a:t>
            </a:r>
            <a:r>
              <a:rPr lang="en-US" sz="1000" baseline="0" dirty="0"/>
              <a:t> </a:t>
            </a:r>
            <a:r>
              <a:rPr lang="en-US" sz="1000" baseline="0" dirty="0" err="1"/>
              <a:t>irántuk</a:t>
            </a:r>
            <a:r>
              <a:rPr lang="en-US" sz="1000" baseline="0" dirty="0"/>
              <a:t> </a:t>
            </a:r>
            <a:r>
              <a:rPr lang="en-US" sz="1000" baseline="0" dirty="0" err="1"/>
              <a:t>azzal</a:t>
            </a:r>
            <a:r>
              <a:rPr lang="en-US" sz="1000" baseline="0" dirty="0"/>
              <a:t>, </a:t>
            </a:r>
            <a:r>
              <a:rPr lang="en-US" sz="1000" baseline="0" dirty="0" err="1"/>
              <a:t>hogy</a:t>
            </a:r>
            <a:r>
              <a:rPr lang="en-US" sz="1000" baseline="0" dirty="0"/>
              <a:t> </a:t>
            </a:r>
            <a:r>
              <a:rPr lang="en-US" sz="1000" baseline="0" dirty="0" err="1" smtClean="0"/>
              <a:t>megmutatj</a:t>
            </a:r>
            <a:r>
              <a:rPr lang="hu-HU" sz="1000" baseline="0" dirty="0" err="1" smtClean="0"/>
              <a:t>ák</a:t>
            </a:r>
            <a:r>
              <a:rPr lang="en-US" sz="1000" baseline="0" dirty="0" smtClean="0"/>
              <a:t> </a:t>
            </a:r>
            <a:r>
              <a:rPr lang="en-US" sz="1000" baseline="0" dirty="0" err="1"/>
              <a:t>nekik</a:t>
            </a:r>
            <a:r>
              <a:rPr lang="en-US" sz="1000" baseline="0" dirty="0"/>
              <a:t> </a:t>
            </a:r>
            <a:r>
              <a:rPr lang="en-US" sz="1000" baseline="0" dirty="0" smtClean="0"/>
              <a:t>mag</a:t>
            </a:r>
            <a:r>
              <a:rPr lang="hu-HU" sz="1000" baseline="0" dirty="0" err="1" smtClean="0"/>
              <a:t>ukat</a:t>
            </a:r>
            <a:r>
              <a:rPr lang="en-US" sz="1000" baseline="0" dirty="0" smtClean="0"/>
              <a:t>.</a:t>
            </a:r>
            <a:endParaRPr lang="en-US" sz="1000" baseline="0" dirty="0"/>
          </a:p>
          <a:p>
            <a:endParaRPr lang="hu-HU" sz="1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604535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/>
              <a:t>www.counternarratives.org</a:t>
            </a:r>
          </a:p>
          <a:p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online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eszközkészlet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amellyel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létrehozhatják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saját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ellenvéleményt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megfogalmazó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vagy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alternatív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narratíváikat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hu-HU" sz="1000" dirty="0"/>
          </a:p>
          <a:p>
            <a:endParaRPr lang="hu-HU" sz="1000" dirty="0"/>
          </a:p>
          <a:p>
            <a:r>
              <a:rPr lang="en-US" sz="1000" dirty="0" err="1"/>
              <a:t>Ingyenesen</a:t>
            </a:r>
            <a:r>
              <a:rPr lang="en-US" sz="1000" dirty="0"/>
              <a:t> </a:t>
            </a:r>
            <a:r>
              <a:rPr lang="en-US" sz="1000" dirty="0" err="1"/>
              <a:t>elérhető</a:t>
            </a:r>
            <a:r>
              <a:rPr lang="en-US" sz="1000" dirty="0"/>
              <a:t> </a:t>
            </a:r>
            <a:r>
              <a:rPr lang="en-US" sz="1000" dirty="0" err="1"/>
              <a:t>útmutató</a:t>
            </a:r>
            <a:r>
              <a:rPr lang="en-US" sz="1000" dirty="0"/>
              <a:t> </a:t>
            </a:r>
          </a:p>
          <a:p>
            <a:r>
              <a:rPr lang="en-US" sz="1000" dirty="0" err="1"/>
              <a:t>Alapvető</a:t>
            </a:r>
            <a:r>
              <a:rPr lang="en-US" sz="1000" dirty="0"/>
              <a:t> </a:t>
            </a:r>
            <a:r>
              <a:rPr lang="en-US" sz="1000" dirty="0" err="1"/>
              <a:t>útmutató</a:t>
            </a:r>
            <a:r>
              <a:rPr lang="en-US" sz="1000" dirty="0"/>
              <a:t> </a:t>
            </a:r>
            <a:r>
              <a:rPr lang="en-US" sz="1000" dirty="0" err="1"/>
              <a:t>azok</a:t>
            </a:r>
            <a:r>
              <a:rPr lang="en-US" sz="1000" dirty="0"/>
              <a:t> </a:t>
            </a:r>
            <a:r>
              <a:rPr lang="en-US" sz="1000" dirty="0" err="1"/>
              <a:t>számára</a:t>
            </a:r>
            <a:r>
              <a:rPr lang="en-US" sz="1000" dirty="0"/>
              <a:t>, </a:t>
            </a:r>
            <a:r>
              <a:rPr lang="en-US" sz="1000" dirty="0" err="1"/>
              <a:t>akinek</a:t>
            </a:r>
            <a:r>
              <a:rPr lang="en-US" sz="1000" dirty="0"/>
              <a:t> </a:t>
            </a:r>
            <a:r>
              <a:rPr lang="en-US" sz="1000" dirty="0" err="1"/>
              <a:t>nincs</a:t>
            </a:r>
            <a:r>
              <a:rPr lang="en-US" sz="1000" dirty="0"/>
              <a:t>, </a:t>
            </a:r>
            <a:r>
              <a:rPr lang="en-US" sz="1000" dirty="0" err="1"/>
              <a:t>vagy</a:t>
            </a:r>
            <a:r>
              <a:rPr lang="en-US" sz="1000" dirty="0"/>
              <a:t> </a:t>
            </a:r>
            <a:r>
              <a:rPr lang="en-US" sz="1000" dirty="0" err="1"/>
              <a:t>csak</a:t>
            </a:r>
            <a:r>
              <a:rPr lang="en-US" sz="1000" dirty="0"/>
              <a:t> </a:t>
            </a:r>
            <a:r>
              <a:rPr lang="en-US" sz="1000" dirty="0" err="1"/>
              <a:t>kevés</a:t>
            </a:r>
            <a:r>
              <a:rPr lang="en-US" sz="1000" dirty="0"/>
              <a:t> </a:t>
            </a:r>
            <a:r>
              <a:rPr lang="en-US" sz="1000" dirty="0" err="1"/>
              <a:t>tapasztalatuk</a:t>
            </a:r>
            <a:r>
              <a:rPr lang="en-US" sz="1000" dirty="0"/>
              <a:t> van </a:t>
            </a:r>
            <a:r>
              <a:rPr lang="en-US" sz="1000" dirty="0" err="1"/>
              <a:t>az</a:t>
            </a:r>
            <a:r>
              <a:rPr lang="en-US" sz="1000" dirty="0"/>
              <a:t> </a:t>
            </a:r>
            <a:r>
              <a:rPr lang="en-US" sz="1000" dirty="0" err="1"/>
              <a:t>ellenvéleményt</a:t>
            </a:r>
            <a:r>
              <a:rPr lang="en-US" sz="1000" dirty="0"/>
              <a:t> </a:t>
            </a:r>
            <a:r>
              <a:rPr lang="en-US" sz="1000" dirty="0" err="1"/>
              <a:t>megfogalmazó</a:t>
            </a:r>
            <a:r>
              <a:rPr lang="en-US" sz="1000" dirty="0"/>
              <a:t> </a:t>
            </a:r>
            <a:r>
              <a:rPr lang="en-US" sz="1000" dirty="0" err="1"/>
              <a:t>narratívát</a:t>
            </a:r>
            <a:r>
              <a:rPr lang="en-US" sz="1000" dirty="0"/>
              <a:t> </a:t>
            </a:r>
            <a:r>
              <a:rPr lang="en-US" sz="1000" dirty="0" err="1"/>
              <a:t>tartalmazó</a:t>
            </a:r>
            <a:r>
              <a:rPr lang="en-US" sz="1000" dirty="0"/>
              <a:t> </a:t>
            </a:r>
            <a:r>
              <a:rPr lang="en-US" sz="1000" dirty="0" err="1" smtClean="0"/>
              <a:t>kampány</a:t>
            </a:r>
            <a:r>
              <a:rPr lang="hu-HU" sz="1000" dirty="0" smtClean="0"/>
              <a:t>ok</a:t>
            </a:r>
            <a:r>
              <a:rPr lang="en-US" sz="1000" dirty="0" err="1" smtClean="0"/>
              <a:t>ról</a:t>
            </a:r>
            <a:r>
              <a:rPr lang="en-US" sz="1000" dirty="0"/>
              <a:t>.</a:t>
            </a:r>
          </a:p>
          <a:p>
            <a:r>
              <a:rPr lang="en-US" sz="1000" dirty="0" err="1"/>
              <a:t>Ez</a:t>
            </a:r>
            <a:r>
              <a:rPr lang="en-US" sz="1000" dirty="0"/>
              <a:t> a Facebook </a:t>
            </a:r>
            <a:r>
              <a:rPr lang="en-US" sz="1000" dirty="0" err="1"/>
              <a:t>támogatásával</a:t>
            </a:r>
            <a:r>
              <a:rPr lang="en-US" sz="1000" dirty="0"/>
              <a:t> </a:t>
            </a:r>
            <a:r>
              <a:rPr lang="en-US" sz="1000" dirty="0" err="1"/>
              <a:t>jött</a:t>
            </a:r>
            <a:r>
              <a:rPr lang="en-US" sz="1000" dirty="0"/>
              <a:t> </a:t>
            </a:r>
            <a:r>
              <a:rPr lang="en-US" sz="1000" dirty="0" err="1"/>
              <a:t>létre</a:t>
            </a:r>
            <a:r>
              <a:rPr lang="en-US" sz="1000" dirty="0"/>
              <a:t>, </a:t>
            </a:r>
            <a:r>
              <a:rPr lang="en-US" sz="1000" dirty="0" err="1"/>
              <a:t>amelyet</a:t>
            </a:r>
            <a:r>
              <a:rPr lang="en-US" sz="1000" dirty="0"/>
              <a:t> a Jigsaw (</a:t>
            </a:r>
            <a:r>
              <a:rPr lang="en-US" sz="1000" dirty="0" err="1"/>
              <a:t>korábban</a:t>
            </a:r>
            <a:r>
              <a:rPr lang="en-US" sz="1000" dirty="0"/>
              <a:t> Google Ideas) </a:t>
            </a:r>
            <a:r>
              <a:rPr lang="en-US" sz="1000" dirty="0" err="1"/>
              <a:t>kísérleti</a:t>
            </a:r>
            <a:r>
              <a:rPr lang="en-US" sz="1000" dirty="0"/>
              <a:t> </a:t>
            </a:r>
            <a:r>
              <a:rPr lang="en-US" sz="1000" dirty="0" err="1"/>
              <a:t>ötlete</a:t>
            </a:r>
            <a:r>
              <a:rPr lang="en-US" sz="1000" dirty="0"/>
              <a:t> </a:t>
            </a:r>
            <a:r>
              <a:rPr lang="en-US" sz="1000" dirty="0" err="1"/>
              <a:t>inspirált</a:t>
            </a:r>
            <a:r>
              <a:rPr lang="en-US" sz="1000" dirty="0"/>
              <a:t>.</a:t>
            </a:r>
          </a:p>
          <a:p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Itt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található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hivatkozás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Facebook SMB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oldalához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amely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megmutatja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embereknek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különféle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eszközöket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amelyeket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Facebookon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saját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ügyük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előmozdításához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használhatnak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. 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u="sng" kern="1200" dirty="0">
                <a:solidFill>
                  <a:schemeClr val="tx1"/>
                </a:solidFill>
                <a:effectLst/>
                <a:latin typeface="+mn-lt"/>
                <a:hlinkClick r:id="rId3"/>
              </a:rPr>
              <a:t>https://www.facebook.com/blueprint?attachment_canonical_url=https%3A%2F%2Fwww.facebook.com%2Fblueprint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egy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10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oldalas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minikézikönyv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ellenvéleményt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megfogalmazó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közzétételt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magában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foglaló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online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szerepvállalásról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a Facebook Online Civil Courage Initiative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hu-HU" sz="1000" kern="1200" dirty="0" smtClean="0">
                <a:solidFill>
                  <a:schemeClr val="tx1"/>
                </a:solidFill>
                <a:effectLst/>
                <a:latin typeface="+mn-lt"/>
              </a:rPr>
              <a:t>O</a:t>
            </a:r>
            <a:r>
              <a:rPr lang="en-US" sz="1000" kern="1200" dirty="0" err="1" smtClean="0">
                <a:solidFill>
                  <a:schemeClr val="tx1"/>
                </a:solidFill>
                <a:effectLst/>
                <a:latin typeface="+mn-lt"/>
              </a:rPr>
              <a:t>nline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civil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bátorsági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kezdeményezés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)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használatával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(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angolul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franciául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németül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érhető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el):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u="sng" kern="1200" dirty="0">
                <a:solidFill>
                  <a:schemeClr val="tx1"/>
                </a:solidFill>
                <a:effectLst/>
                <a:latin typeface="+mn-lt"/>
                <a:hlinkClick r:id="rId4"/>
              </a:rPr>
              <a:t>http://www.strategicdialogue.org/wp-content/uploads/2016/06/OCCI-Counterspeech-Information-Pack-English.pdf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Az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ellenvéleményt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megfogalmazó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narratíva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nyomon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követéséről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</a:rPr>
              <a:t> és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</a:rPr>
              <a:t>értékeléséről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00" u="sng" kern="1200" dirty="0">
                <a:solidFill>
                  <a:schemeClr val="tx1"/>
                </a:solidFill>
                <a:effectLst/>
                <a:latin typeface="+mn-lt"/>
                <a:hlinkClick r:id="rId5"/>
              </a:rPr>
              <a:t>http://www.strategicdialogue.org/wp-content/uploads/2016/12/CN-Monitoring-and-Evaluation-Handbook.pdf</a:t>
            </a:r>
            <a:endParaRPr lang="hu-H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18662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Marjolein</a:t>
            </a:r>
            <a:endParaRPr lang="hu-HU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dirty="0" smtClean="0"/>
              <a:t>A RAN háttere és fejlődése</a:t>
            </a:r>
            <a:endParaRPr lang="hu-HU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C104-534D-411C-95CB-C54A25B08231}" type="slidenum">
              <a:rPr lang="nl-NL" smtClean="0"/>
              <a:t>103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028578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Marjolein</a:t>
            </a:r>
            <a:endParaRPr lang="hu-HU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dirty="0" smtClean="0"/>
              <a:t>A RAN háttere és fejlődése</a:t>
            </a:r>
            <a:endParaRPr lang="hu-HU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C104-534D-411C-95CB-C54A25B08231}" type="slidenum">
              <a:rPr lang="nl-NL" smtClean="0"/>
              <a:t>104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543453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dirty="0" smtClean="0"/>
              <a:t>A RAN háttere és fejlődése</a:t>
            </a:r>
            <a:endParaRPr lang="hu-HU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C104-534D-411C-95CB-C54A25B08231}" type="slidenum">
              <a:rPr lang="nl-NL" smtClean="0"/>
              <a:t>105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95217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dirty="0" smtClean="0"/>
              <a:t>A RAN háttere és fejlődése</a:t>
            </a:r>
            <a:endParaRPr lang="hu-HU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C104-534D-411C-95CB-C54A25B08231}" type="slidenum">
              <a:rPr lang="nl-NL" smtClean="0"/>
              <a:t>106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65240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dirty="0" smtClean="0"/>
              <a:t>A RAN háttere és fejlődése</a:t>
            </a:r>
            <a:endParaRPr lang="hu-HU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C104-534D-411C-95CB-C54A25B08231}" type="slidenum">
              <a:rPr lang="nl-NL" smtClean="0"/>
              <a:t>107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56838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1" i="0" u="none" strike="noStrike" kern="1200" baseline="0">
                <a:solidFill>
                  <a:schemeClr val="tx1"/>
                </a:solidFill>
                <a:latin typeface="+mn-lt"/>
              </a:rPr>
              <a:t>Mohamed El Bachiri</a:t>
            </a:r>
            <a:r>
              <a:rPr dirty="0" smtClean="0"/>
              <a:t> 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</a:rPr>
              <a:t>A szeretet dzsihádja – könyv formában is</a:t>
            </a:r>
            <a:endParaRPr lang="hu-H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u="sng" kern="1200">
                <a:solidFill>
                  <a:schemeClr val="tx1"/>
                </a:solidFill>
                <a:effectLst/>
                <a:latin typeface="+mn-lt"/>
                <a:hlinkClick r:id="rId3"/>
              </a:rPr>
              <a:t>https://t.co/KIn4Wv78ZI</a:t>
            </a:r>
            <a:endParaRPr lang="hu-HU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</a:rPr>
              <a:t> </a:t>
            </a:r>
          </a:p>
          <a:p>
            <a:endParaRPr lang="hu-HU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6618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err="1"/>
              <a:t>Példa</a:t>
            </a:r>
            <a:r>
              <a:rPr lang="en-US" sz="1000" b="1" dirty="0"/>
              <a:t> </a:t>
            </a:r>
            <a:r>
              <a:rPr lang="en-US" sz="1000" b="1" dirty="0" err="1"/>
              <a:t>egy</a:t>
            </a:r>
            <a:r>
              <a:rPr lang="en-US" sz="1000" b="1" dirty="0"/>
              <a:t> </a:t>
            </a:r>
            <a:r>
              <a:rPr lang="en-US" sz="1000" b="1" dirty="0" err="1"/>
              <a:t>hiteles</a:t>
            </a:r>
            <a:r>
              <a:rPr lang="en-US" sz="1000" b="1" dirty="0"/>
              <a:t> </a:t>
            </a:r>
            <a:r>
              <a:rPr lang="en-US" sz="1000" b="1" dirty="0" err="1"/>
              <a:t>üzenetátadóra</a:t>
            </a:r>
            <a:endParaRPr lang="en-US" sz="1000" b="1" dirty="0"/>
          </a:p>
          <a:p>
            <a:r>
              <a:rPr lang="en-US" sz="1000" dirty="0"/>
              <a:t>A YouTube-on </a:t>
            </a:r>
            <a:r>
              <a:rPr lang="en-US" sz="1000" dirty="0" err="1"/>
              <a:t>számos</a:t>
            </a:r>
            <a:r>
              <a:rPr lang="en-US" sz="1000" dirty="0"/>
              <a:t> „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kell</a:t>
            </a:r>
            <a:r>
              <a:rPr lang="en-US" sz="1000" dirty="0"/>
              <a:t>” </a:t>
            </a:r>
            <a:r>
              <a:rPr lang="en-US" sz="1000" dirty="0" err="1"/>
              <a:t>videót</a:t>
            </a:r>
            <a:r>
              <a:rPr lang="en-US" sz="1000" dirty="0"/>
              <a:t> </a:t>
            </a:r>
            <a:r>
              <a:rPr lang="en-US" sz="1000" dirty="0" err="1"/>
              <a:t>találhatnak</a:t>
            </a:r>
            <a:r>
              <a:rPr lang="en-US" sz="1000" dirty="0"/>
              <a:t> </a:t>
            </a:r>
            <a:r>
              <a:rPr lang="en-US" sz="1000" dirty="0" err="1"/>
              <a:t>fekete</a:t>
            </a:r>
            <a:r>
              <a:rPr lang="en-US" sz="1000" dirty="0"/>
              <a:t> </a:t>
            </a:r>
            <a:r>
              <a:rPr lang="en-US" sz="1000" dirty="0" err="1"/>
              <a:t>nőktől</a:t>
            </a:r>
            <a:r>
              <a:rPr lang="en-US" sz="1000" dirty="0"/>
              <a:t> </a:t>
            </a:r>
            <a:r>
              <a:rPr lang="en-US" sz="1000" dirty="0" err="1"/>
              <a:t>utasításokkal</a:t>
            </a:r>
            <a:r>
              <a:rPr lang="en-US" sz="1000" dirty="0"/>
              <a:t> </a:t>
            </a:r>
            <a:r>
              <a:rPr lang="en-US" sz="1000" dirty="0" err="1"/>
              <a:t>arra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készítsék</a:t>
            </a:r>
            <a:r>
              <a:rPr lang="en-US" sz="1000" dirty="0"/>
              <a:t> el a </a:t>
            </a:r>
            <a:r>
              <a:rPr lang="en-US" sz="1000" dirty="0" err="1"/>
              <a:t>frizurájukat</a:t>
            </a:r>
            <a:r>
              <a:rPr lang="en-US" sz="1000" dirty="0"/>
              <a:t>. </a:t>
            </a:r>
            <a:r>
              <a:rPr lang="en-US" sz="1000" dirty="0" err="1"/>
              <a:t>Ez</a:t>
            </a:r>
            <a:r>
              <a:rPr lang="en-US" sz="1000" dirty="0"/>
              <a:t> </a:t>
            </a:r>
            <a:r>
              <a:rPr lang="en-US" sz="1000" dirty="0" err="1"/>
              <a:t>magában</a:t>
            </a:r>
            <a:r>
              <a:rPr lang="en-US" sz="1000" dirty="0"/>
              <a:t> </a:t>
            </a:r>
            <a:r>
              <a:rPr lang="en-US" sz="1000" dirty="0" err="1"/>
              <a:t>foglal</a:t>
            </a:r>
            <a:r>
              <a:rPr lang="en-US" sz="1000" dirty="0"/>
              <a:t> </a:t>
            </a:r>
            <a:r>
              <a:rPr lang="en-US" sz="1000" dirty="0" err="1"/>
              <a:t>olyan</a:t>
            </a:r>
            <a:r>
              <a:rPr lang="en-US" sz="1000" dirty="0"/>
              <a:t> </a:t>
            </a:r>
            <a:r>
              <a:rPr lang="en-US" sz="1000" dirty="0" err="1"/>
              <a:t>dolgokat</a:t>
            </a:r>
            <a:r>
              <a:rPr lang="en-US" sz="1000" dirty="0"/>
              <a:t> is, </a:t>
            </a:r>
            <a:r>
              <a:rPr lang="en-US" sz="1000" dirty="0" err="1"/>
              <a:t>hogy</a:t>
            </a:r>
            <a:r>
              <a:rPr lang="en-US" sz="1000" dirty="0"/>
              <a:t> a </a:t>
            </a:r>
            <a:r>
              <a:rPr lang="en-US" sz="1000" dirty="0" err="1"/>
              <a:t>természetes</a:t>
            </a:r>
            <a:r>
              <a:rPr lang="en-US" sz="1000" dirty="0"/>
              <a:t> </a:t>
            </a:r>
            <a:r>
              <a:rPr lang="en-US" sz="1000" dirty="0" err="1"/>
              <a:t>hajba</a:t>
            </a:r>
            <a:r>
              <a:rPr lang="en-US" sz="1000" dirty="0"/>
              <a:t>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dolgozzanak</a:t>
            </a:r>
            <a:r>
              <a:rPr lang="en-US" sz="1000" dirty="0"/>
              <a:t> be </a:t>
            </a:r>
            <a:r>
              <a:rPr lang="en-US" sz="1000" dirty="0" err="1"/>
              <a:t>hajhosszabbításokat</a:t>
            </a:r>
            <a:r>
              <a:rPr lang="en-US" sz="1000" dirty="0"/>
              <a:t>,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göndörítsék</a:t>
            </a:r>
            <a:r>
              <a:rPr lang="en-US" sz="1000" dirty="0"/>
              <a:t> a </a:t>
            </a:r>
            <a:r>
              <a:rPr lang="en-US" sz="1000" dirty="0" err="1"/>
              <a:t>fekete</a:t>
            </a:r>
            <a:r>
              <a:rPr lang="en-US" sz="1000" dirty="0"/>
              <a:t> </a:t>
            </a:r>
            <a:r>
              <a:rPr lang="en-US" sz="1000" dirty="0" err="1"/>
              <a:t>hajat</a:t>
            </a:r>
            <a:r>
              <a:rPr lang="en-US" sz="1000" dirty="0"/>
              <a:t>, </a:t>
            </a:r>
            <a:r>
              <a:rPr lang="en-US" sz="1000" dirty="0" err="1"/>
              <a:t>hogyan</a:t>
            </a:r>
            <a:r>
              <a:rPr lang="en-US" sz="1000" dirty="0"/>
              <a:t> </a:t>
            </a:r>
            <a:r>
              <a:rPr lang="en-US" sz="1000" dirty="0" err="1"/>
              <a:t>tegyék</a:t>
            </a:r>
            <a:r>
              <a:rPr lang="en-US" sz="1000" dirty="0"/>
              <a:t> </a:t>
            </a:r>
            <a:r>
              <a:rPr lang="en-US" sz="1000" dirty="0" err="1"/>
              <a:t>egyedivé</a:t>
            </a:r>
            <a:r>
              <a:rPr lang="en-US" sz="1000" dirty="0"/>
              <a:t> a </a:t>
            </a:r>
            <a:r>
              <a:rPr lang="en-US" sz="1000" dirty="0" err="1"/>
              <a:t>fej</a:t>
            </a:r>
            <a:r>
              <a:rPr lang="en-US" sz="1000" dirty="0"/>
              <a:t> </a:t>
            </a:r>
            <a:r>
              <a:rPr lang="en-US" sz="1000" dirty="0" err="1"/>
              <a:t>első</a:t>
            </a:r>
            <a:r>
              <a:rPr lang="en-US" sz="1000" dirty="0"/>
              <a:t> </a:t>
            </a:r>
            <a:r>
              <a:rPr lang="en-US" sz="1000" dirty="0" err="1"/>
              <a:t>részére</a:t>
            </a:r>
            <a:r>
              <a:rPr lang="en-US" sz="1000" dirty="0"/>
              <a:t> </a:t>
            </a:r>
            <a:r>
              <a:rPr lang="en-US" sz="1000" dirty="0" err="1"/>
              <a:t>helyezendő</a:t>
            </a:r>
            <a:r>
              <a:rPr lang="en-US" sz="1000" dirty="0"/>
              <a:t> </a:t>
            </a:r>
            <a:r>
              <a:rPr lang="en-US" sz="1000" dirty="0" err="1"/>
              <a:t>parókát</a:t>
            </a:r>
            <a:r>
              <a:rPr lang="en-US" sz="1000" dirty="0"/>
              <a:t>. </a:t>
            </a:r>
            <a:r>
              <a:rPr lang="en-US" sz="1000" dirty="0" err="1"/>
              <a:t>Ezeket</a:t>
            </a:r>
            <a:r>
              <a:rPr lang="en-US" sz="1000" dirty="0"/>
              <a:t> a </a:t>
            </a:r>
            <a:r>
              <a:rPr lang="en-US" sz="1000" dirty="0" err="1"/>
              <a:t>videókat</a:t>
            </a:r>
            <a:r>
              <a:rPr lang="en-US" sz="1000" dirty="0"/>
              <a:t> </a:t>
            </a:r>
            <a:r>
              <a:rPr lang="en-US" sz="1000" dirty="0" err="1"/>
              <a:t>nők</a:t>
            </a:r>
            <a:r>
              <a:rPr lang="en-US" sz="1000" dirty="0"/>
              <a:t> </a:t>
            </a:r>
            <a:r>
              <a:rPr lang="en-US" sz="1000" dirty="0" err="1"/>
              <a:t>tették</a:t>
            </a:r>
            <a:r>
              <a:rPr lang="en-US" sz="1000" dirty="0"/>
              <a:t> </a:t>
            </a:r>
            <a:r>
              <a:rPr lang="en-US" sz="1000" dirty="0" err="1"/>
              <a:t>fel</a:t>
            </a:r>
            <a:r>
              <a:rPr lang="en-US" sz="1000" dirty="0"/>
              <a:t> a YouTube-</a:t>
            </a:r>
            <a:r>
              <a:rPr lang="en-US" sz="1000" dirty="0" err="1"/>
              <a:t>ra</a:t>
            </a:r>
            <a:r>
              <a:rPr lang="en-US" sz="1000" dirty="0"/>
              <a:t>, </a:t>
            </a:r>
            <a:r>
              <a:rPr lang="en-US" sz="1000" dirty="0" err="1"/>
              <a:t>akik</a:t>
            </a:r>
            <a:r>
              <a:rPr lang="en-US" sz="1000" dirty="0"/>
              <a:t> </a:t>
            </a:r>
            <a:r>
              <a:rPr lang="en-US" sz="1000" dirty="0" err="1"/>
              <a:t>észrevették</a:t>
            </a:r>
            <a:r>
              <a:rPr lang="en-US" sz="1000" dirty="0"/>
              <a:t>, </a:t>
            </a:r>
            <a:r>
              <a:rPr lang="en-US" sz="1000" dirty="0" err="1"/>
              <a:t>hogy</a:t>
            </a:r>
            <a:r>
              <a:rPr lang="en-US" sz="1000" dirty="0"/>
              <a:t> </a:t>
            </a:r>
            <a:r>
              <a:rPr lang="en-US" sz="1000" dirty="0" err="1"/>
              <a:t>ilyen</a:t>
            </a:r>
            <a:r>
              <a:rPr lang="en-US" sz="1000" dirty="0"/>
              <a:t> </a:t>
            </a:r>
            <a:r>
              <a:rPr lang="en-US" sz="1000" dirty="0" err="1"/>
              <a:t>szépségápolási</a:t>
            </a:r>
            <a:r>
              <a:rPr lang="en-US" sz="1000" dirty="0"/>
              <a:t> </a:t>
            </a:r>
            <a:r>
              <a:rPr lang="en-US" sz="1000" dirty="0" err="1"/>
              <a:t>programokat</a:t>
            </a:r>
            <a:r>
              <a:rPr lang="en-US" sz="1000" dirty="0"/>
              <a:t> </a:t>
            </a:r>
            <a:r>
              <a:rPr lang="en-US" sz="1000" dirty="0" err="1"/>
              <a:t>nem</a:t>
            </a:r>
            <a:r>
              <a:rPr lang="en-US" sz="1000" dirty="0"/>
              <a:t> </a:t>
            </a:r>
            <a:r>
              <a:rPr lang="en-US" sz="1000" dirty="0" err="1"/>
              <a:t>sugároz</a:t>
            </a:r>
            <a:r>
              <a:rPr lang="en-US" sz="1000" dirty="0"/>
              <a:t> a </a:t>
            </a:r>
            <a:r>
              <a:rPr lang="en-US" sz="1000" dirty="0" err="1"/>
              <a:t>hagyományos</a:t>
            </a:r>
            <a:r>
              <a:rPr lang="en-US" sz="1000" dirty="0"/>
              <a:t> </a:t>
            </a:r>
            <a:r>
              <a:rPr lang="en-US" sz="1000" dirty="0" err="1"/>
              <a:t>televízió</a:t>
            </a:r>
            <a:r>
              <a:rPr lang="en-US" sz="1000" dirty="0"/>
              <a:t>. A </a:t>
            </a:r>
            <a:r>
              <a:rPr lang="en-US" sz="1000" dirty="0" err="1"/>
              <a:t>fekete</a:t>
            </a:r>
            <a:r>
              <a:rPr lang="en-US" sz="1000" dirty="0"/>
              <a:t> </a:t>
            </a:r>
            <a:r>
              <a:rPr lang="en-US" sz="1000" dirty="0" err="1"/>
              <a:t>nők</a:t>
            </a:r>
            <a:r>
              <a:rPr lang="en-US" sz="1000" dirty="0"/>
              <a:t> </a:t>
            </a:r>
            <a:r>
              <a:rPr lang="en-US" sz="1000" dirty="0" err="1"/>
              <a:t>érdeklődését</a:t>
            </a:r>
            <a:r>
              <a:rPr lang="en-US" sz="1000" dirty="0"/>
              <a:t> a </a:t>
            </a:r>
            <a:r>
              <a:rPr lang="en-US" sz="1000" dirty="0" err="1"/>
              <a:t>szépségápolási</a:t>
            </a:r>
            <a:r>
              <a:rPr lang="en-US" sz="1000" dirty="0"/>
              <a:t> </a:t>
            </a:r>
            <a:r>
              <a:rPr lang="en-US" sz="1000" dirty="0" err="1"/>
              <a:t>ötletek</a:t>
            </a:r>
            <a:r>
              <a:rPr lang="en-US" sz="1000" dirty="0"/>
              <a:t> </a:t>
            </a:r>
            <a:r>
              <a:rPr lang="en-US" sz="1000" dirty="0" err="1"/>
              <a:t>iránt</a:t>
            </a:r>
            <a:r>
              <a:rPr lang="en-US" sz="1000" dirty="0"/>
              <a:t> </a:t>
            </a:r>
            <a:r>
              <a:rPr lang="en-US" sz="1000" dirty="0" err="1"/>
              <a:t>figyelmen</a:t>
            </a:r>
            <a:r>
              <a:rPr lang="en-US" sz="1000" dirty="0"/>
              <a:t> </a:t>
            </a:r>
            <a:r>
              <a:rPr lang="en-US" sz="1000" dirty="0" err="1"/>
              <a:t>kívül</a:t>
            </a:r>
            <a:r>
              <a:rPr lang="en-US" sz="1000" dirty="0"/>
              <a:t> </a:t>
            </a:r>
            <a:r>
              <a:rPr lang="en-US" sz="1000" dirty="0" err="1"/>
              <a:t>hagyták</a:t>
            </a:r>
            <a:r>
              <a:rPr lang="en-US" sz="1000" dirty="0"/>
              <a:t>.</a:t>
            </a:r>
          </a:p>
          <a:p>
            <a:r>
              <a:rPr lang="en-US" sz="1000" baseline="0" dirty="0" err="1"/>
              <a:t>Ezért</a:t>
            </a:r>
            <a:r>
              <a:rPr lang="en-US" sz="1000" baseline="0" dirty="0"/>
              <a:t> a „</a:t>
            </a:r>
            <a:r>
              <a:rPr lang="en-US" sz="1000" baseline="0" dirty="0" err="1"/>
              <a:t>célközönségbe</a:t>
            </a:r>
            <a:r>
              <a:rPr lang="en-US" sz="1000" baseline="0" dirty="0"/>
              <a:t>” </a:t>
            </a:r>
            <a:r>
              <a:rPr lang="en-US" sz="1000" baseline="0" dirty="0" err="1"/>
              <a:t>tartozó</a:t>
            </a:r>
            <a:r>
              <a:rPr lang="en-US" sz="1000" baseline="0" dirty="0"/>
              <a:t> </a:t>
            </a:r>
            <a:r>
              <a:rPr lang="en-US" sz="1000" baseline="0" dirty="0" err="1"/>
              <a:t>emberek</a:t>
            </a:r>
            <a:r>
              <a:rPr lang="en-US" sz="1000" baseline="0" dirty="0"/>
              <a:t> </a:t>
            </a:r>
            <a:r>
              <a:rPr lang="en-US" sz="1000" baseline="0" dirty="0" err="1"/>
              <a:t>elkezdtek</a:t>
            </a:r>
            <a:r>
              <a:rPr lang="en-US" sz="1000" baseline="0" dirty="0"/>
              <a:t> </a:t>
            </a:r>
            <a:r>
              <a:rPr lang="en-US" sz="1000" baseline="0" dirty="0" err="1"/>
              <a:t>saját</a:t>
            </a:r>
            <a:r>
              <a:rPr lang="en-US" sz="1000" baseline="0" dirty="0"/>
              <a:t> </a:t>
            </a:r>
            <a:r>
              <a:rPr lang="en-US" sz="1000" baseline="0" dirty="0" err="1"/>
              <a:t>maguk</a:t>
            </a:r>
            <a:r>
              <a:rPr lang="en-US" sz="1000" baseline="0" dirty="0"/>
              <a:t> </a:t>
            </a:r>
            <a:r>
              <a:rPr lang="en-US" sz="1000" baseline="0" dirty="0" err="1"/>
              <a:t>ilyen</a:t>
            </a:r>
            <a:r>
              <a:rPr lang="en-US" sz="1000" baseline="0" dirty="0"/>
              <a:t> </a:t>
            </a:r>
            <a:r>
              <a:rPr lang="en-US" sz="1000" baseline="0" dirty="0" err="1"/>
              <a:t>videókat</a:t>
            </a:r>
            <a:r>
              <a:rPr lang="en-US" sz="1000" baseline="0" dirty="0"/>
              <a:t> </a:t>
            </a:r>
            <a:r>
              <a:rPr lang="en-US" sz="1000" baseline="0" dirty="0" err="1"/>
              <a:t>készíteni</a:t>
            </a:r>
            <a:r>
              <a:rPr lang="en-US" sz="1000" baseline="0" dirty="0"/>
              <a:t>. </a:t>
            </a:r>
            <a:r>
              <a:rPr lang="en-US" sz="1000" baseline="0" dirty="0" err="1"/>
              <a:t>Ez</a:t>
            </a:r>
            <a:r>
              <a:rPr lang="en-US" sz="1000" baseline="0" dirty="0"/>
              <a:t> </a:t>
            </a:r>
            <a:r>
              <a:rPr lang="en-US" sz="1000" baseline="0" dirty="0" err="1"/>
              <a:t>nagyon</a:t>
            </a:r>
            <a:r>
              <a:rPr lang="en-US" sz="1000" baseline="0" dirty="0"/>
              <a:t> </a:t>
            </a:r>
            <a:r>
              <a:rPr lang="en-US" sz="1000" baseline="0" dirty="0" err="1"/>
              <a:t>hitelessé</a:t>
            </a:r>
            <a:r>
              <a:rPr lang="en-US" sz="1000" baseline="0" dirty="0"/>
              <a:t> </a:t>
            </a:r>
            <a:r>
              <a:rPr lang="en-US" sz="1000" baseline="0" dirty="0" err="1"/>
              <a:t>teszi</a:t>
            </a:r>
            <a:r>
              <a:rPr lang="en-US" sz="1000" baseline="0" dirty="0"/>
              <a:t> </a:t>
            </a:r>
            <a:r>
              <a:rPr lang="en-US" sz="1000" baseline="0" dirty="0" err="1"/>
              <a:t>őket</a:t>
            </a:r>
            <a:r>
              <a:rPr lang="en-US" sz="1000" baseline="0" dirty="0"/>
              <a:t>. </a:t>
            </a:r>
            <a:endParaRPr lang="hu-HU" sz="1000" dirty="0"/>
          </a:p>
          <a:p>
            <a:endParaRPr lang="hu-HU" sz="1000" dirty="0"/>
          </a:p>
          <a:p>
            <a:r>
              <a:rPr lang="nl-NL" sz="1000" dirty="0"/>
              <a:t>https://youtu.be/HbFgSQLO04E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109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27933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 b="1" u="sng"/>
              <a:t>Példa a hiteles hangra</a:t>
            </a:r>
            <a:endParaRPr lang="hu-HU" sz="1000" b="1" u="sng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kern="1200">
                <a:solidFill>
                  <a:schemeClr val="tx1"/>
                </a:solidFill>
                <a:effectLst/>
                <a:latin typeface="+mn-lt"/>
              </a:rPr>
              <a:t>Humza</a:t>
            </a:r>
            <a:r>
              <a:rPr dirty="0" smtClean="0"/>
              <a:t> </a:t>
            </a:r>
            <a:r>
              <a:rPr lang="nl-NL" sz="1000" kern="1200">
                <a:solidFill>
                  <a:schemeClr val="tx1"/>
                </a:solidFill>
                <a:effectLst/>
                <a:latin typeface="+mn-lt"/>
              </a:rPr>
              <a:t>Arshad: </a:t>
            </a:r>
            <a:r>
              <a:rPr lang="en-US" sz="1000" b="0" i="0" u="none" strike="noStrike" baseline="0"/>
              <a:t>Badmans World 14 | New Scotland Yard | Humza Productions</a:t>
            </a:r>
            <a:endParaRPr lang="hu-HU" sz="10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/>
              <a:t>https://www.youtube.com/watch?v=Q-7ACpHnLfk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000" b="0" i="0" u="none" strike="noStrike" baseline="0"/>
          </a:p>
          <a:p>
            <a:endParaRPr lang="hu-HU" sz="10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8004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000" b="1" kern="1200">
                <a:solidFill>
                  <a:schemeClr val="tx1"/>
                </a:solidFill>
                <a:effectLst/>
                <a:latin typeface="+mn-lt"/>
              </a:rPr>
              <a:t>Támogassák</a:t>
            </a:r>
            <a:r>
              <a:rPr dirty="0" smtClean="0"/>
              <a:t> </a:t>
            </a:r>
            <a:r>
              <a:rPr lang="nl-NL" sz="1000" b="1" kern="1200">
                <a:solidFill>
                  <a:schemeClr val="tx1"/>
                </a:solidFill>
                <a:effectLst/>
                <a:latin typeface="+mn-lt"/>
              </a:rPr>
              <a:t>a</a:t>
            </a:r>
            <a:r>
              <a:rPr dirty="0" smtClean="0"/>
              <a:t> </a:t>
            </a:r>
            <a:r>
              <a:rPr lang="nl-NL" sz="1000" b="1" kern="1200">
                <a:solidFill>
                  <a:schemeClr val="tx1"/>
                </a:solidFill>
                <a:effectLst/>
                <a:latin typeface="+mn-lt"/>
              </a:rPr>
              <a:t>gyűlöletet</a:t>
            </a:r>
            <a:endParaRPr lang="hu-HU" sz="10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000" kern="1200">
                <a:solidFill>
                  <a:schemeClr val="tx1"/>
                </a:solidFill>
                <a:effectLst/>
                <a:latin typeface="+mn-lt"/>
              </a:rPr>
              <a:t>Ez egy olyan kampány, ahol minden egyes bejelentett gyűlöletbeszédért támogatást nyújtanak a menekültek számára. </a:t>
            </a:r>
          </a:p>
          <a:p>
            <a:r>
              <a:rPr lang="nl-NL" sz="1000" u="sng" kern="1200">
                <a:solidFill>
                  <a:schemeClr val="tx1"/>
                </a:solidFill>
                <a:effectLst/>
                <a:latin typeface="+mn-lt"/>
                <a:hlinkClick r:id="rId3"/>
              </a:rPr>
              <a:t>https://www.youtube.com/watch?v=ykH6peLv1wk</a:t>
            </a:r>
            <a:r>
              <a:rPr lang="nl-NL" sz="1000" u="none" kern="1200">
                <a:solidFill>
                  <a:schemeClr val="tx1"/>
                </a:solidFill>
                <a:effectLst/>
                <a:latin typeface="+mn-lt"/>
              </a:rPr>
              <a:t> (a videót eltávolították)</a:t>
            </a:r>
          </a:p>
          <a:p>
            <a:r>
              <a:rPr lang="nl-NL" sz="1000" u="sng" kern="1200">
                <a:solidFill>
                  <a:schemeClr val="tx1"/>
                </a:solidFill>
                <a:effectLst/>
                <a:latin typeface="+mn-lt"/>
                <a:hlinkClick r:id="rId4"/>
              </a:rPr>
              <a:t>http://www.hasshilft.de/index_en.html</a:t>
            </a:r>
            <a:r>
              <a:rPr dirty="0" smtClean="0"/>
              <a:t> </a:t>
            </a:r>
          </a:p>
          <a:p>
            <a:endParaRPr lang="hu-HU" sz="100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0F8D-C28B-42C0-9DBB-F09AF2880D55}" type="slidenum">
              <a:rPr lang="nl-NL" smtClean="0"/>
              <a:t>111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353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72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00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730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2DE-AABD-4E4C-A8DE-DB395B58E1C9}" type="datetime1">
              <a:rPr lang="nl-NL" smtClean="0"/>
              <a:t>9-7-2017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E50D-6E97-44E7-8049-26A5E9C252B9}" type="slidenum">
              <a:rPr lang="nl-NL" smtClean="0"/>
              <a:t>‹#›</a:t>
            </a:fld>
            <a:endParaRPr lang="nl-NL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623392" y="980728"/>
            <a:ext cx="10945216" cy="4104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2B3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04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1922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2DE-AABD-4E4C-A8DE-DB395B58E1C9}" type="datetime1">
              <a:rPr lang="nl-NL" smtClean="0"/>
              <a:t>9-7-2017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E50D-6E97-44E7-8049-26A5E9C252B9}" type="slidenum">
              <a:rPr lang="nl-NL" smtClean="0"/>
              <a:t>‹#›</a:t>
            </a:fld>
            <a:endParaRPr lang="nl-NL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623392" y="980728"/>
            <a:ext cx="10945216" cy="4104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2B3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04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4929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2DE-AABD-4E4C-A8DE-DB395B58E1C9}" type="datetime1">
              <a:rPr lang="nl-NL" smtClean="0"/>
              <a:t>9-7-2017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4E50D-6E97-44E7-8049-26A5E9C252B9}" type="slidenum">
              <a:rPr lang="nl-NL" smtClean="0"/>
              <a:t>‹#›</a:t>
            </a:fld>
            <a:endParaRPr lang="nl-NL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623392" y="980728"/>
            <a:ext cx="10945216" cy="4104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2B3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04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7844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E2DE-AABD-4E4C-A8DE-DB395B58E1C9}" type="datetime1">
              <a:rPr lang="nl-NL" smtClean="0"/>
              <a:pPr/>
              <a:t>9-7-2017</a:t>
            </a:fld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14E50D-6E97-44E7-8049-26A5E9C252B9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2B38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040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9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3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66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4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70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76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26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43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43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958CF-FA03-4B87-91E2-A84608E41141}" type="datetimeFigureOut">
              <a:rPr lang="nl-NL" smtClean="0"/>
              <a:t>9-7-2017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0EE9B-5359-421A-887F-14A469560E6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27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openyoureyes.net/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thefreeinitiative.com/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SIbsHKEP-8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iveItUp4/?fref=ts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etobegrey.org/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intl/en/yt/creators-for-change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www.nptechforgood.com/2015/02/08/10-twitter-best-practices-for-nonprofits/" TargetMode="External"/><Relationship Id="rId10" Type="http://schemas.openxmlformats.org/officeDocument/2006/relationships/hyperlink" Target="https://jigsaw.google.com/projects/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nonprofits.fb.com/success-stories/?ref=nav-dropdow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\Volumes\USB\Luke%20Newbold%20presentation%2004-05-17\media2.mp4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WimK\Desktop\media3.mov" TargetMode="External"/><Relationship Id="rId1" Type="http://schemas.microsoft.com/office/2007/relationships/media" Target="file:///C:\Users\WimK\Desktop\media3.mov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jIQ0ctzyZE" TargetMode="Externa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png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://europa.us6.list-manage1.com/track/click?u=c3beef00c1800c927c40284a8&amp;id=b640ac16c8&amp;e=da422a6973" TargetMode="External"/><Relationship Id="rId3" Type="http://schemas.openxmlformats.org/officeDocument/2006/relationships/hyperlink" Target="http://europa.us6.list-manage1.com/track/click?u=c3beef00c1800c927c40284a8&amp;id=3426c502c2&amp;e=da422a6973" TargetMode="External"/><Relationship Id="rId7" Type="http://schemas.openxmlformats.org/officeDocument/2006/relationships/hyperlink" Target="http://europa.us6.list-manage.com/track/click?u=c3beef00c1800c927c40284a8&amp;id=bf18a9b89d&amp;e=da422a6973" TargetMode="External"/><Relationship Id="rId12" Type="http://schemas.openxmlformats.org/officeDocument/2006/relationships/hyperlink" Target="http://europa.us6.list-manage.com/track/click?u=c3beef00c1800c927c40284a8&amp;id=694f47991e&amp;e=da422a6973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uropa.us6.list-manage.com/track/click?u=c3beef00c1800c927c40284a8&amp;id=7ff013e2d8&amp;e=da422a6973" TargetMode="External"/><Relationship Id="rId11" Type="http://schemas.openxmlformats.org/officeDocument/2006/relationships/hyperlink" Target="http://europa.us6.list-manage.com/track/click?u=c3beef00c1800c927c40284a8&amp;id=4900240c8c&amp;e=da422a6973" TargetMode="External"/><Relationship Id="rId5" Type="http://schemas.openxmlformats.org/officeDocument/2006/relationships/hyperlink" Target="http://europa.us6.list-manage.com/track/click?u=c3beef00c1800c927c40284a8&amp;id=e6596a9b40&amp;e=da422a6973" TargetMode="External"/><Relationship Id="rId10" Type="http://schemas.openxmlformats.org/officeDocument/2006/relationships/hyperlink" Target="http://europa.us6.list-manage1.com/track/click?u=c3beef00c1800c927c40284a8&amp;id=1e6b24b225&amp;e=da422a6973" TargetMode="External"/><Relationship Id="rId4" Type="http://schemas.openxmlformats.org/officeDocument/2006/relationships/hyperlink" Target="http://europa.us6.list-manage.com/track/click?u=c3beef00c1800c927c40284a8&amp;id=a18d152827&amp;e=da422a6973" TargetMode="External"/><Relationship Id="rId9" Type="http://schemas.openxmlformats.org/officeDocument/2006/relationships/hyperlink" Target="http://europa.us6.list-manage1.com/track/click?u=c3beef00c1800c927c40284a8&amp;id=9540f2f542&amp;e=da422a6973" TargetMode="Externa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s://nonprofits.fb.com/topic/ads/" TargetMode="External"/><Relationship Id="rId3" Type="http://schemas.openxmlformats.org/officeDocument/2006/relationships/hyperlink" Target="http://www.strategicdialogue.org/wp-content/uploads/2016/06/OCCI-Counterspeech-Information-Pack-English.pdf" TargetMode="External"/><Relationship Id="rId7" Type="http://schemas.openxmlformats.org/officeDocument/2006/relationships/hyperlink" Target="https://www.facebook.com/blueprint?attachment_canonical_url=https://www.facebook.com/blueprint" TargetMode="Externa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meefairbairn.org.uk/" TargetMode="External"/><Relationship Id="rId11" Type="http://schemas.openxmlformats.org/officeDocument/2006/relationships/hyperlink" Target="http://bit.ly/10fundamentals" TargetMode="External"/><Relationship Id="rId5" Type="http://schemas.openxmlformats.org/officeDocument/2006/relationships/hyperlink" Target="http://www.counternarratives.org/" TargetMode="External"/><Relationship Id="rId10" Type="http://schemas.openxmlformats.org/officeDocument/2006/relationships/hyperlink" Target="https://www.youtube.com/watch?feature=player_embedded&amp;v=YpKAtk5C0lM" TargetMode="External"/><Relationship Id="rId4" Type="http://schemas.openxmlformats.org/officeDocument/2006/relationships/hyperlink" Target="http://www.strategicdialogue.org/wp-content/uploads/2016/06/Counter-narrative-Handbook_1.pdf" TargetMode="External"/><Relationship Id="rId9" Type="http://schemas.openxmlformats.org/officeDocument/2006/relationships/hyperlink" Target="https://www.youtube.com/nonprofi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2513" y="453611"/>
            <a:ext cx="10768084" cy="238760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Online kampányok létrehozása alternatív vagy valamivel szembeni narratívákhoz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23582" y="2933286"/>
            <a:ext cx="10194878" cy="1655762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2060"/>
                </a:solidFill>
                <a:latin typeface="Corbel" panose="020B0503020204020204" pitchFamily="34" charset="0"/>
              </a:rPr>
              <a:t>Képzési szeminárium, a civil társadalom szerepvállalását ösztönző program</a:t>
            </a:r>
            <a:endParaRPr lang="hu-HU" sz="3200">
              <a:solidFill>
                <a:srgbClr val="002060"/>
              </a:solidFill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764" y="5061024"/>
            <a:ext cx="2180261" cy="728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 descr="logo_ce-en-rvb-h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91" y="4827873"/>
            <a:ext cx="1724038" cy="1194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021" y="4895839"/>
            <a:ext cx="1212798" cy="1058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32" y="4897005"/>
            <a:ext cx="1035543" cy="105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20" y="4897006"/>
            <a:ext cx="1058866" cy="1056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75" y="4895839"/>
            <a:ext cx="1061199" cy="1058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622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74229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latin typeface="Corbel" panose="020B0503020204020204" pitchFamily="34" charset="0"/>
              </a:rPr>
              <a:t>„A tinédzserek és az ezredforduló körül született generáció 70%-a gondolja úgy, hogy a Youtube-on tartalmat létrehozók alakítják a kultúrát és az életüket”</a:t>
            </a:r>
          </a:p>
          <a:p>
            <a:pPr marL="0" indent="0">
              <a:buNone/>
            </a:pPr>
            <a:endParaRPr lang="hu-HU" sz="400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sz="4000">
              <a:latin typeface="Corbel" panose="020B0503020204020204" pitchFamily="34" charset="0"/>
            </a:endParaRPr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6" name="Picture 2" descr="https://www.youtube.com/yt/brand/media/image/YouTube-icon-full_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103" y="256641"/>
            <a:ext cx="1967026" cy="13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3682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87400" y="1131129"/>
            <a:ext cx="6299579" cy="1325563"/>
          </a:xfrm>
        </p:spPr>
        <p:txBody>
          <a:bodyPr>
            <a:no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Ellenvéleményt</a:t>
            </a:r>
            <a:r>
              <a:rPr lang="en-US" sz="3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megfogalmazó</a:t>
            </a:r>
            <a:r>
              <a:rPr lang="en-US" sz="3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közzétételekre</a:t>
            </a:r>
            <a:r>
              <a:rPr lang="en-US" sz="3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vonatkozó</a:t>
            </a:r>
            <a:r>
              <a:rPr lang="en-US" sz="3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tájékoztató</a:t>
            </a:r>
            <a:r>
              <a:rPr lang="en-US" sz="3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csomag</a:t>
            </a:r>
            <a:endParaRPr lang="hu-HU" sz="3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38200" y="3163129"/>
            <a:ext cx="6136758" cy="2623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Online civil </a:t>
            </a:r>
            <a:r>
              <a:rPr lang="en-US" dirty="0" err="1">
                <a:latin typeface="Corbel" panose="020B0503020204020204" pitchFamily="34" charset="0"/>
              </a:rPr>
              <a:t>bátorság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kezdeményezés</a:t>
            </a:r>
            <a:r>
              <a:rPr lang="en-US" dirty="0">
                <a:latin typeface="Corbel" panose="020B0503020204020204" pitchFamily="34" charset="0"/>
              </a:rPr>
              <a:t> (OCCI) </a:t>
            </a: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EN, GE, FR</a:t>
            </a:r>
            <a:endParaRPr lang="hu-HU" sz="1400" u="sng" dirty="0">
              <a:latin typeface="Corbel" panose="020B0503020204020204" pitchFamily="34" charset="0"/>
            </a:endParaRPr>
          </a:p>
        </p:txBody>
      </p:sp>
      <p:pic>
        <p:nvPicPr>
          <p:cNvPr id="1026" name="Picture 2" descr="http://www.netz-gegen-nazis.de/files/titelbild-infopaket-isd-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81" y="341194"/>
            <a:ext cx="4256016" cy="602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9309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ClJ81HtWQAAafl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45" y="791570"/>
            <a:ext cx="6925154" cy="489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51591" y="911209"/>
            <a:ext cx="4328751" cy="449899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Tartalom</a:t>
            </a:r>
            <a:endParaRPr lang="en-US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u-HU" dirty="0" smtClean="0">
                <a:latin typeface="Corbel" panose="020B0503020204020204" pitchFamily="34" charset="0"/>
              </a:rPr>
              <a:t>K</a:t>
            </a:r>
            <a:r>
              <a:rPr lang="en-US" dirty="0" err="1" smtClean="0">
                <a:latin typeface="Corbel" panose="020B0503020204020204" pitchFamily="34" charset="0"/>
              </a:rPr>
              <a:t>ampány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megtervezése</a:t>
            </a:r>
            <a:endParaRPr lang="hu-HU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latin typeface="Corbel" panose="020B0503020204020204" pitchFamily="34" charset="0"/>
              </a:rPr>
              <a:t>Tartalom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létrehozása</a:t>
            </a:r>
            <a:endParaRPr lang="hu-HU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u-HU" dirty="0" smtClean="0">
                <a:latin typeface="Corbel" panose="020B0503020204020204" pitchFamily="34" charset="0"/>
              </a:rPr>
              <a:t>K</a:t>
            </a:r>
            <a:r>
              <a:rPr lang="en-US" dirty="0" err="1" smtClean="0">
                <a:latin typeface="Corbel" panose="020B0503020204020204" pitchFamily="34" charset="0"/>
              </a:rPr>
              <a:t>ampány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lebonyolítása</a:t>
            </a:r>
            <a:r>
              <a:rPr lang="en-US" dirty="0">
                <a:latin typeface="Corbel" panose="020B0503020204020204" pitchFamily="34" charset="0"/>
              </a:rPr>
              <a:t> </a:t>
            </a:r>
            <a:endParaRPr lang="hu-HU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Corbel" panose="020B0503020204020204" pitchFamily="34" charset="0"/>
              </a:rPr>
              <a:t>Online </a:t>
            </a:r>
            <a:r>
              <a:rPr lang="en-US" dirty="0" err="1">
                <a:latin typeface="Corbel" panose="020B0503020204020204" pitchFamily="34" charset="0"/>
              </a:rPr>
              <a:t>hirdetés</a:t>
            </a:r>
            <a:endParaRPr lang="hu-HU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Corbel" panose="020B0503020204020204" pitchFamily="34" charset="0"/>
              </a:rPr>
              <a:t>A </a:t>
            </a:r>
            <a:r>
              <a:rPr lang="en-US" dirty="0" err="1">
                <a:latin typeface="Corbel" panose="020B0503020204020204" pitchFamily="34" charset="0"/>
              </a:rPr>
              <a:t>hallgatóság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bevonása</a:t>
            </a:r>
            <a:endParaRPr lang="hu-HU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latin typeface="Corbel" panose="020B0503020204020204" pitchFamily="34" charset="0"/>
              </a:rPr>
              <a:t>Kampányok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értékelése</a:t>
            </a:r>
            <a:endParaRPr lang="hu-HU" dirty="0">
              <a:latin typeface="Corbel" panose="020B05030202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latin typeface="Corbel" panose="020B0503020204020204" pitchFamily="34" charset="0"/>
              </a:rPr>
              <a:t>Eszköztár</a:t>
            </a:r>
            <a:r>
              <a:rPr lang="en-US" dirty="0">
                <a:latin typeface="Corbel" panose="020B0503020204020204" pitchFamily="34" charset="0"/>
              </a:rPr>
              <a:t> és </a:t>
            </a:r>
            <a:r>
              <a:rPr lang="en-US" dirty="0" err="1">
                <a:latin typeface="Corbel" panose="020B0503020204020204" pitchFamily="34" charset="0"/>
              </a:rPr>
              <a:t>források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dirty="0">
              <a:latin typeface="Corbel" panose="020B0503020204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63525" y="6159424"/>
            <a:ext cx="8633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Institute of Strategic Dialogue (ISD), 2016 </a:t>
            </a:r>
          </a:p>
          <a:p>
            <a:r>
              <a:rPr lang="en-US" sz="1400"/>
              <a:t>http://www.strategicdialogue.org/wp-content/uploads/2016/06/Counter-narrative-Handbook_1.pdf</a:t>
            </a:r>
          </a:p>
        </p:txBody>
      </p:sp>
    </p:spTree>
    <p:extLst>
      <p:ext uri="{BB962C8B-B14F-4D97-AF65-F5344CB8AC3E}">
        <p14:creationId xmlns:p14="http://schemas.microsoft.com/office/powerpoint/2010/main" val="28252253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12" y="8600"/>
            <a:ext cx="9895127" cy="690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3962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Nyisd ki a szemed</a:t>
            </a:r>
            <a:endParaRPr lang="hu-HU" dirty="0"/>
          </a:p>
        </p:txBody>
      </p:sp>
      <p:pic>
        <p:nvPicPr>
          <p:cNvPr id="5122" name="Picture 2">
            <a:hlinkClick r:id="rId3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r="436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0876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INGYENES kezdeményezés</a:t>
            </a:r>
            <a:endParaRPr lang="hu-HU" dirty="0"/>
          </a:p>
        </p:txBody>
      </p:sp>
      <p:pic>
        <p:nvPicPr>
          <p:cNvPr id="6146" name="Picture 2">
            <a:hlinkClick r:id="rId3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r="43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3081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Exit Germany, trójai póló</a:t>
            </a:r>
            <a:endParaRPr lang="hu-HU" dirty="0"/>
          </a:p>
        </p:txBody>
      </p:sp>
      <p:pic>
        <p:nvPicPr>
          <p:cNvPr id="4098" name="Picture 2">
            <a:hlinkClick r:id="rId3"/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 b="486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1736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Add fel a ramadánért</a:t>
            </a:r>
            <a:endParaRPr lang="hu-HU" sz="2800" b="1" dirty="0"/>
          </a:p>
        </p:txBody>
      </p:sp>
      <p:sp>
        <p:nvSpPr>
          <p:cNvPr id="2" name="AutoShape 2" descr="Afbeeldingsresultaat voor lessons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4" y="838200"/>
            <a:ext cx="57435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3705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dirty="0" smtClean="0"/>
              <a:t>Merj szürkének lenni</a:t>
            </a:r>
            <a:endParaRPr lang="hu-HU" sz="2800" b="1" dirty="0"/>
          </a:p>
        </p:txBody>
      </p:sp>
      <p:sp>
        <p:nvSpPr>
          <p:cNvPr id="2" name="AutoShape 2" descr="Afbeeldingsresultaat voor lessons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862139"/>
            <a:ext cx="61531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5851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" b="1901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7874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Példa</a:t>
            </a:r>
            <a:endParaRPr lang="hu-HU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smtClean="0"/>
              <a:t>Video van fekete haj </a:t>
            </a:r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8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11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u-HU" sz="400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4000">
                <a:latin typeface="Corbel" panose="020B0503020204020204" pitchFamily="34" charset="0"/>
              </a:rPr>
              <a:t>„Nyilvános műsorszórási hírszolgálat”</a:t>
            </a:r>
          </a:p>
          <a:p>
            <a:pPr marL="0" indent="0">
              <a:buNone/>
            </a:pPr>
            <a:r>
              <a:rPr lang="en-US" sz="4000">
                <a:latin typeface="Corbel" panose="020B0503020204020204" pitchFamily="34" charset="0"/>
              </a:rPr>
              <a:t>Az emberek 40%-a „hallgató”</a:t>
            </a:r>
          </a:p>
          <a:p>
            <a:pPr marL="0" indent="0">
              <a:buNone/>
            </a:pPr>
            <a:endParaRPr lang="hu-HU" sz="400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sz="400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sz="4000">
              <a:latin typeface="Corbel" panose="020B0503020204020204" pitchFamily="34" charset="0"/>
            </a:endParaRPr>
          </a:p>
        </p:txBody>
      </p:sp>
      <p:pic>
        <p:nvPicPr>
          <p:cNvPr id="4" name="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386" y="362333"/>
            <a:ext cx="1880515" cy="187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9322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6888" r="4022" b="4646"/>
          <a:stretch/>
        </p:blipFill>
        <p:spPr bwMode="auto">
          <a:xfrm>
            <a:off x="-1" y="0"/>
            <a:ext cx="12192001" cy="691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89978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69" y="700585"/>
            <a:ext cx="7512562" cy="511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09802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3100" y="6070600"/>
            <a:ext cx="5168900" cy="787400"/>
          </a:xfrm>
          <a:noFill/>
        </p:spPr>
        <p:txBody>
          <a:bodyPr>
            <a:normAutofit/>
          </a:bodyPr>
          <a:lstStyle/>
          <a:p>
            <a:pPr algn="r"/>
            <a:r>
              <a:rPr lang="nl-NL" sz="3200" b="1">
                <a:solidFill>
                  <a:schemeClr val="bg1"/>
                </a:solidFill>
              </a:rPr>
              <a:t>Hivatkozás…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06" y="186017"/>
            <a:ext cx="6042463" cy="6380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66933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 descr="Title 1"/>
          <p:cNvSpPr>
            <a:spLocks noGrp="1" noChangeArrowheads="1"/>
          </p:cNvSpPr>
          <p:nvPr>
            <p:ph type="title"/>
          </p:nvPr>
        </p:nvSpPr>
        <p:spPr>
          <a:xfrm>
            <a:off x="820738" y="463008"/>
            <a:ext cx="10515600" cy="1325563"/>
          </a:xfrm>
        </p:spPr>
        <p:txBody>
          <a:bodyPr>
            <a:normAutofit fontScale="90000"/>
          </a:bodyPr>
          <a:lstStyle/>
          <a:p>
            <a:pPr defTabSz="831850" eaLnBrk="1">
              <a:defRPr/>
            </a:pPr>
            <a:r>
              <a:rPr lang="en-US" altLang="en-US" sz="3500" dirty="0" err="1">
                <a:sym typeface="Calibri" charset="0"/>
              </a:rPr>
              <a:t>Ismernek</a:t>
            </a:r>
            <a:r>
              <a:rPr lang="en-US" altLang="en-US" sz="3500" dirty="0">
                <a:sym typeface="Calibri" charset="0"/>
              </a:rPr>
              <a:t> </a:t>
            </a:r>
            <a:r>
              <a:rPr lang="en-US" altLang="en-US" sz="3500" dirty="0" err="1">
                <a:sym typeface="Calibri" charset="0"/>
              </a:rPr>
              <a:t>bármilyen</a:t>
            </a:r>
            <a:r>
              <a:rPr lang="en-US" altLang="en-US" sz="3500" dirty="0">
                <a:sym typeface="Calibri" charset="0"/>
              </a:rPr>
              <a:t> </a:t>
            </a:r>
            <a:r>
              <a:rPr lang="en-US" altLang="en-US" sz="3500" dirty="0" err="1">
                <a:sym typeface="Calibri" charset="0"/>
              </a:rPr>
              <a:t>olyan</a:t>
            </a:r>
            <a:r>
              <a:rPr lang="en-US" altLang="en-US" sz="3500" dirty="0">
                <a:sym typeface="Calibri" charset="0"/>
              </a:rPr>
              <a:t> </a:t>
            </a:r>
            <a:r>
              <a:rPr lang="en-US" altLang="en-US" sz="3500" dirty="0" err="1">
                <a:sym typeface="Calibri" charset="0"/>
              </a:rPr>
              <a:t>közösségi</a:t>
            </a:r>
            <a:r>
              <a:rPr lang="en-US" altLang="en-US" sz="3500" dirty="0">
                <a:sym typeface="Calibri" charset="0"/>
              </a:rPr>
              <a:t> </a:t>
            </a:r>
            <a:r>
              <a:rPr lang="en-US" altLang="en-US" sz="3500" dirty="0" err="1">
                <a:sym typeface="Calibri" charset="0"/>
              </a:rPr>
              <a:t>hálózatot</a:t>
            </a:r>
            <a:r>
              <a:rPr lang="en-US" altLang="en-US" sz="3500" dirty="0">
                <a:sym typeface="Calibri" charset="0"/>
              </a:rPr>
              <a:t> (a </a:t>
            </a:r>
            <a:r>
              <a:rPr lang="en-US" altLang="en-US" sz="3500" dirty="0" err="1">
                <a:sym typeface="Calibri" charset="0"/>
              </a:rPr>
              <a:t>legfőbb</a:t>
            </a:r>
            <a:r>
              <a:rPr lang="en-US" altLang="en-US" sz="3500" dirty="0">
                <a:sym typeface="Calibri" charset="0"/>
              </a:rPr>
              <a:t> </a:t>
            </a:r>
            <a:r>
              <a:rPr lang="hu-HU" altLang="en-US" sz="3500" dirty="0" err="1" smtClean="0">
                <a:sym typeface="Calibri" charset="0"/>
              </a:rPr>
              <a:t>hárm</a:t>
            </a:r>
            <a:r>
              <a:rPr lang="en-US" altLang="en-US" sz="3500" dirty="0" smtClean="0">
                <a:sym typeface="Calibri" charset="0"/>
              </a:rPr>
              <a:t>at </a:t>
            </a:r>
            <a:r>
              <a:rPr lang="en-US" altLang="en-US" sz="3500" dirty="0" err="1">
                <a:sym typeface="Calibri" charset="0"/>
              </a:rPr>
              <a:t>leszámítva</a:t>
            </a:r>
            <a:r>
              <a:rPr lang="en-US" altLang="en-US" sz="3500" dirty="0">
                <a:sym typeface="Calibri" charset="0"/>
              </a:rPr>
              <a:t>), </a:t>
            </a:r>
            <a:r>
              <a:rPr lang="en-US" altLang="en-US" sz="3500" dirty="0" err="1">
                <a:sym typeface="Calibri" charset="0"/>
              </a:rPr>
              <a:t>amely</a:t>
            </a:r>
            <a:r>
              <a:rPr lang="en-US" altLang="en-US" sz="3500" dirty="0">
                <a:sym typeface="Calibri" charset="0"/>
              </a:rPr>
              <a:t> </a:t>
            </a:r>
            <a:r>
              <a:rPr lang="en-US" altLang="en-US" sz="3500" dirty="0" err="1">
                <a:sym typeface="Calibri" charset="0"/>
              </a:rPr>
              <a:t>segíthet</a:t>
            </a:r>
            <a:r>
              <a:rPr lang="en-US" altLang="en-US" sz="3500" dirty="0">
                <a:sym typeface="Calibri" charset="0"/>
              </a:rPr>
              <a:t> a </a:t>
            </a:r>
            <a:r>
              <a:rPr lang="en-US" altLang="en-US" sz="3500" dirty="0" err="1">
                <a:sym typeface="Calibri" charset="0"/>
              </a:rPr>
              <a:t>gyűlölet</a:t>
            </a:r>
            <a:r>
              <a:rPr lang="en-US" altLang="en-US" sz="3500" dirty="0">
                <a:sym typeface="Calibri" charset="0"/>
              </a:rPr>
              <a:t>/</a:t>
            </a:r>
            <a:r>
              <a:rPr lang="en-US" altLang="en-US" sz="3500" dirty="0" err="1">
                <a:sym typeface="Calibri" charset="0"/>
              </a:rPr>
              <a:t>erőszak</a:t>
            </a:r>
            <a:r>
              <a:rPr lang="en-US" altLang="en-US" sz="3500" dirty="0">
                <a:sym typeface="Calibri" charset="0"/>
              </a:rPr>
              <a:t>/</a:t>
            </a:r>
            <a:r>
              <a:rPr lang="en-US" altLang="en-US" sz="3500" dirty="0" err="1">
                <a:sym typeface="Calibri" charset="0"/>
              </a:rPr>
              <a:t>terrorizmus</a:t>
            </a:r>
            <a:r>
              <a:rPr lang="en-US" altLang="en-US" sz="3500" dirty="0">
                <a:sym typeface="Calibri" charset="0"/>
              </a:rPr>
              <a:t> </a:t>
            </a:r>
            <a:r>
              <a:rPr lang="en-US" altLang="en-US" sz="3500" dirty="0" err="1">
                <a:sym typeface="Calibri" charset="0"/>
              </a:rPr>
              <a:t>megállításában</a:t>
            </a:r>
            <a:r>
              <a:rPr lang="en-US" altLang="en-US" sz="3500" dirty="0">
                <a:sym typeface="Calibri" charset="0"/>
              </a:rPr>
              <a:t>?</a:t>
            </a:r>
          </a:p>
        </p:txBody>
      </p:sp>
      <p:sp>
        <p:nvSpPr>
          <p:cNvPr id="58370" name="Rectangle 2" descr="TextBox 4"/>
          <p:cNvSpPr>
            <a:spLocks/>
          </p:cNvSpPr>
          <p:nvPr/>
        </p:nvSpPr>
        <p:spPr bwMode="auto">
          <a:xfrm>
            <a:off x="6692900" y="2034633"/>
            <a:ext cx="4376738" cy="230832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r>
              <a:rPr lang="en-US" altLang="en-US" dirty="0">
                <a:solidFill>
                  <a:srgbClr val="F2F2F2"/>
                </a:solidFill>
              </a:rPr>
              <a:t>„</a:t>
            </a:r>
            <a:r>
              <a:rPr lang="en-US" altLang="en-US" dirty="0" err="1">
                <a:solidFill>
                  <a:srgbClr val="F2F2F2"/>
                </a:solidFill>
              </a:rPr>
              <a:t>Az</a:t>
            </a:r>
            <a:r>
              <a:rPr lang="en-US" altLang="en-US" dirty="0">
                <a:solidFill>
                  <a:srgbClr val="F2F2F2"/>
                </a:solidFill>
              </a:rPr>
              <a:t> Instagram </a:t>
            </a:r>
            <a:r>
              <a:rPr lang="en-US" altLang="en-US" dirty="0" err="1">
                <a:solidFill>
                  <a:srgbClr val="F2F2F2"/>
                </a:solidFill>
              </a:rPr>
              <a:t>lehet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ilyen</a:t>
            </a:r>
            <a:r>
              <a:rPr lang="en-US" altLang="en-US" dirty="0">
                <a:solidFill>
                  <a:srgbClr val="F2F2F2"/>
                </a:solidFill>
              </a:rPr>
              <a:t>, </a:t>
            </a:r>
            <a:r>
              <a:rPr lang="en-US" altLang="en-US" dirty="0" err="1">
                <a:solidFill>
                  <a:srgbClr val="F2F2F2"/>
                </a:solidFill>
              </a:rPr>
              <a:t>fényképek</a:t>
            </a:r>
            <a:r>
              <a:rPr lang="en-US" altLang="en-US" dirty="0">
                <a:solidFill>
                  <a:srgbClr val="F2F2F2"/>
                </a:solidFill>
              </a:rPr>
              <a:t> a </a:t>
            </a:r>
            <a:r>
              <a:rPr lang="en-US" altLang="en-US" dirty="0" err="1">
                <a:solidFill>
                  <a:srgbClr val="F2F2F2"/>
                </a:solidFill>
              </a:rPr>
              <a:t>terrorizmusról</a:t>
            </a:r>
            <a:r>
              <a:rPr lang="en-US" altLang="en-US" dirty="0">
                <a:solidFill>
                  <a:srgbClr val="F2F2F2"/>
                </a:solidFill>
              </a:rPr>
              <a:t> – </a:t>
            </a:r>
            <a:r>
              <a:rPr lang="en-US" altLang="en-US" dirty="0" err="1" smtClean="0">
                <a:solidFill>
                  <a:srgbClr val="F2F2F2"/>
                </a:solidFill>
              </a:rPr>
              <a:t>nemcsak</a:t>
            </a:r>
            <a:r>
              <a:rPr lang="en-US" altLang="en-US" dirty="0" smtClean="0">
                <a:solidFill>
                  <a:srgbClr val="F2F2F2"/>
                </a:solidFill>
              </a:rPr>
              <a:t> </a:t>
            </a:r>
            <a:r>
              <a:rPr lang="en-US" altLang="en-US" dirty="0">
                <a:solidFill>
                  <a:srgbClr val="F2F2F2"/>
                </a:solidFill>
              </a:rPr>
              <a:t>a </a:t>
            </a:r>
            <a:r>
              <a:rPr lang="en-US" altLang="en-US" dirty="0" err="1">
                <a:solidFill>
                  <a:srgbClr val="F2F2F2"/>
                </a:solidFill>
              </a:rPr>
              <a:t>rossz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oldalról</a:t>
            </a:r>
            <a:r>
              <a:rPr lang="en-US" altLang="en-US" dirty="0">
                <a:solidFill>
                  <a:srgbClr val="F2F2F2"/>
                </a:solidFill>
              </a:rPr>
              <a:t>, </a:t>
            </a:r>
            <a:r>
              <a:rPr lang="en-US" altLang="en-US" dirty="0" err="1">
                <a:solidFill>
                  <a:srgbClr val="F2F2F2"/>
                </a:solidFill>
              </a:rPr>
              <a:t>itt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megjelenhet</a:t>
            </a:r>
            <a:r>
              <a:rPr lang="en-US" altLang="en-US" dirty="0">
                <a:solidFill>
                  <a:srgbClr val="F2F2F2"/>
                </a:solidFill>
              </a:rPr>
              <a:t> a </a:t>
            </a:r>
            <a:r>
              <a:rPr lang="en-US" altLang="en-US" dirty="0" err="1">
                <a:solidFill>
                  <a:srgbClr val="F2F2F2"/>
                </a:solidFill>
              </a:rPr>
              <a:t>magyarázata</a:t>
            </a:r>
            <a:r>
              <a:rPr lang="en-US" altLang="en-US" dirty="0">
                <a:solidFill>
                  <a:srgbClr val="F2F2F2"/>
                </a:solidFill>
              </a:rPr>
              <a:t> is, </a:t>
            </a:r>
            <a:r>
              <a:rPr lang="en-US" altLang="en-US" dirty="0" err="1">
                <a:solidFill>
                  <a:srgbClr val="F2F2F2"/>
                </a:solidFill>
              </a:rPr>
              <a:t>hogy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miért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csinálják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azt</a:t>
            </a:r>
            <a:r>
              <a:rPr lang="en-US" altLang="en-US" dirty="0">
                <a:solidFill>
                  <a:srgbClr val="F2F2F2"/>
                </a:solidFill>
              </a:rPr>
              <a:t>, </a:t>
            </a:r>
            <a:r>
              <a:rPr lang="en-US" altLang="en-US" dirty="0" err="1">
                <a:solidFill>
                  <a:srgbClr val="F2F2F2"/>
                </a:solidFill>
              </a:rPr>
              <a:t>amit</a:t>
            </a:r>
            <a:r>
              <a:rPr lang="en-US" altLang="en-US" dirty="0">
                <a:solidFill>
                  <a:srgbClr val="F2F2F2"/>
                </a:solidFill>
              </a:rPr>
              <a:t>. </a:t>
            </a:r>
            <a:r>
              <a:rPr lang="en-US" altLang="en-US" dirty="0" err="1">
                <a:solidFill>
                  <a:srgbClr val="F2F2F2"/>
                </a:solidFill>
              </a:rPr>
              <a:t>Itt</a:t>
            </a:r>
            <a:r>
              <a:rPr lang="en-US" altLang="en-US" dirty="0">
                <a:solidFill>
                  <a:srgbClr val="F2F2F2"/>
                </a:solidFill>
              </a:rPr>
              <a:t> a </a:t>
            </a:r>
            <a:r>
              <a:rPr lang="en-US" altLang="en-US" dirty="0" err="1">
                <a:solidFill>
                  <a:srgbClr val="F2F2F2"/>
                </a:solidFill>
              </a:rPr>
              <a:t>tartalomhoz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hosszú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megjegyzések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fűzhetők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hozzá</a:t>
            </a:r>
            <a:endParaRPr lang="en-US" altLang="en-US" dirty="0">
              <a:solidFill>
                <a:srgbClr val="F2F2F2"/>
              </a:solidFill>
            </a:endParaRPr>
          </a:p>
          <a:p>
            <a:pPr algn="ctr" eaLnBrk="1">
              <a:defRPr/>
            </a:pPr>
            <a:r>
              <a:rPr lang="en-US" altLang="en-US" dirty="0">
                <a:solidFill>
                  <a:srgbClr val="F2F2F2"/>
                </a:solidFill>
              </a:rPr>
              <a:t>A </a:t>
            </a:r>
            <a:r>
              <a:rPr lang="en-US" altLang="en-US" dirty="0" err="1">
                <a:solidFill>
                  <a:srgbClr val="F2F2F2"/>
                </a:solidFill>
              </a:rPr>
              <a:t>történetek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felhasználhatók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az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emberekkel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való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kommunikáció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során</a:t>
            </a:r>
            <a:r>
              <a:rPr lang="en-US" altLang="en-US" dirty="0" smtClean="0">
                <a:solidFill>
                  <a:srgbClr val="F2F2F2"/>
                </a:solidFill>
              </a:rPr>
              <a:t>.” </a:t>
            </a:r>
            <a:endParaRPr lang="en-US" altLang="en-US" dirty="0">
              <a:solidFill>
                <a:srgbClr val="F2F2F2"/>
              </a:solidFill>
            </a:endParaRPr>
          </a:p>
          <a:p>
            <a:pPr algn="ctr" eaLnBrk="1">
              <a:defRPr/>
            </a:pPr>
            <a:r>
              <a:rPr lang="en-US" altLang="en-US" dirty="0">
                <a:solidFill>
                  <a:srgbClr val="F2F2F2"/>
                </a:solidFill>
              </a:rPr>
              <a:t>16 </a:t>
            </a:r>
            <a:r>
              <a:rPr lang="en-US" altLang="en-US" dirty="0" err="1">
                <a:solidFill>
                  <a:srgbClr val="F2F2F2"/>
                </a:solidFill>
              </a:rPr>
              <a:t>éves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hu-HU" altLang="en-US" dirty="0" smtClean="0">
                <a:solidFill>
                  <a:srgbClr val="F2F2F2"/>
                </a:solidFill>
              </a:rPr>
              <a:t>lány</a:t>
            </a:r>
            <a:endParaRPr lang="en-US" altLang="en-US" dirty="0">
              <a:solidFill>
                <a:srgbClr val="F2F2F2"/>
              </a:solidFill>
            </a:endParaRPr>
          </a:p>
        </p:txBody>
      </p:sp>
      <p:sp>
        <p:nvSpPr>
          <p:cNvPr id="58371" name="Rectangle 3" descr="TextBox 5"/>
          <p:cNvSpPr>
            <a:spLocks/>
          </p:cNvSpPr>
          <p:nvPr/>
        </p:nvSpPr>
        <p:spPr bwMode="auto">
          <a:xfrm>
            <a:off x="863600" y="2174333"/>
            <a:ext cx="4376738" cy="147732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r>
              <a:rPr lang="en-US" altLang="en-US" dirty="0">
                <a:solidFill>
                  <a:srgbClr val="F2F2F2"/>
                </a:solidFill>
              </a:rPr>
              <a:t>„A </a:t>
            </a:r>
            <a:r>
              <a:rPr lang="en-US" altLang="en-US" dirty="0" err="1">
                <a:solidFill>
                  <a:srgbClr val="F2F2F2"/>
                </a:solidFill>
              </a:rPr>
              <a:t>hírességek</a:t>
            </a:r>
            <a:r>
              <a:rPr lang="en-US" altLang="en-US" dirty="0">
                <a:solidFill>
                  <a:srgbClr val="F2F2F2"/>
                </a:solidFill>
              </a:rPr>
              <a:t> és a </a:t>
            </a:r>
            <a:r>
              <a:rPr lang="en-US" altLang="en-US" dirty="0" err="1">
                <a:solidFill>
                  <a:srgbClr val="F2F2F2"/>
                </a:solidFill>
              </a:rPr>
              <a:t>tisztelettel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övezett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emberek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könnyen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megoszthatják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az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üzeneteiket</a:t>
            </a:r>
            <a:r>
              <a:rPr lang="en-US" altLang="en-US" dirty="0">
                <a:solidFill>
                  <a:srgbClr val="F2F2F2"/>
                </a:solidFill>
              </a:rPr>
              <a:t>, és </a:t>
            </a:r>
            <a:r>
              <a:rPr lang="en-US" altLang="en-US" dirty="0" err="1">
                <a:solidFill>
                  <a:srgbClr val="F2F2F2"/>
                </a:solidFill>
              </a:rPr>
              <a:t>jókora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hallgatóságot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érhetnek</a:t>
            </a:r>
            <a:r>
              <a:rPr lang="en-US" altLang="en-US" dirty="0">
                <a:solidFill>
                  <a:srgbClr val="F2F2F2"/>
                </a:solidFill>
              </a:rPr>
              <a:t> el </a:t>
            </a:r>
            <a:r>
              <a:rPr lang="en-US" altLang="en-US" dirty="0" err="1">
                <a:solidFill>
                  <a:srgbClr val="F2F2F2"/>
                </a:solidFill>
              </a:rPr>
              <a:t>nagyon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rövid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időn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belül</a:t>
            </a:r>
            <a:r>
              <a:rPr lang="en-US" altLang="en-US" dirty="0">
                <a:solidFill>
                  <a:srgbClr val="F2F2F2"/>
                </a:solidFill>
              </a:rPr>
              <a:t>.” </a:t>
            </a:r>
          </a:p>
          <a:p>
            <a:pPr algn="ctr" eaLnBrk="1">
              <a:defRPr/>
            </a:pPr>
            <a:r>
              <a:rPr lang="en-US" altLang="en-US" dirty="0">
                <a:solidFill>
                  <a:srgbClr val="F2F2F2"/>
                </a:solidFill>
              </a:rPr>
              <a:t>17 </a:t>
            </a:r>
            <a:r>
              <a:rPr lang="en-US" altLang="en-US" dirty="0" err="1">
                <a:solidFill>
                  <a:srgbClr val="F2F2F2"/>
                </a:solidFill>
              </a:rPr>
              <a:t>éves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hu-HU" altLang="en-US" dirty="0" smtClean="0">
                <a:solidFill>
                  <a:srgbClr val="F2F2F2"/>
                </a:solidFill>
              </a:rPr>
              <a:t>fiú</a:t>
            </a:r>
            <a:endParaRPr lang="en-US" altLang="en-US" dirty="0">
              <a:solidFill>
                <a:srgbClr val="F2F2F2"/>
              </a:solidFill>
            </a:endParaRPr>
          </a:p>
        </p:txBody>
      </p:sp>
      <p:sp>
        <p:nvSpPr>
          <p:cNvPr id="58372" name="Rectangle 4" descr="TextBox 6"/>
          <p:cNvSpPr>
            <a:spLocks/>
          </p:cNvSpPr>
          <p:nvPr/>
        </p:nvSpPr>
        <p:spPr bwMode="auto">
          <a:xfrm>
            <a:off x="863600" y="4223796"/>
            <a:ext cx="4376738" cy="175432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r>
              <a:rPr lang="en-US" altLang="en-US" dirty="0">
                <a:solidFill>
                  <a:srgbClr val="F2F2F2"/>
                </a:solidFill>
              </a:rPr>
              <a:t>„</a:t>
            </a:r>
            <a:r>
              <a:rPr lang="en-US" altLang="en-US" dirty="0" err="1">
                <a:solidFill>
                  <a:srgbClr val="F2F2F2"/>
                </a:solidFill>
              </a:rPr>
              <a:t>Nem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hiszem</a:t>
            </a:r>
            <a:r>
              <a:rPr lang="en-US" altLang="en-US" dirty="0">
                <a:solidFill>
                  <a:srgbClr val="F2F2F2"/>
                </a:solidFill>
              </a:rPr>
              <a:t>, </a:t>
            </a:r>
            <a:r>
              <a:rPr lang="en-US" altLang="en-US" dirty="0" err="1">
                <a:solidFill>
                  <a:srgbClr val="F2F2F2"/>
                </a:solidFill>
              </a:rPr>
              <a:t>hogy</a:t>
            </a:r>
            <a:r>
              <a:rPr lang="en-US" altLang="en-US" dirty="0">
                <a:solidFill>
                  <a:srgbClr val="F2F2F2"/>
                </a:solidFill>
              </a:rPr>
              <a:t> a </a:t>
            </a:r>
            <a:r>
              <a:rPr lang="en-US" altLang="en-US" dirty="0" err="1">
                <a:solidFill>
                  <a:srgbClr val="F2F2F2"/>
                </a:solidFill>
              </a:rPr>
              <a:t>közösségi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hálózatok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önmagukban</a:t>
            </a:r>
            <a:r>
              <a:rPr lang="en-US" altLang="en-US" dirty="0">
                <a:solidFill>
                  <a:srgbClr val="F2F2F2"/>
                </a:solidFill>
              </a:rPr>
              <a:t> meg </a:t>
            </a:r>
            <a:r>
              <a:rPr lang="en-US" altLang="en-US" dirty="0" err="1">
                <a:solidFill>
                  <a:srgbClr val="F2F2F2"/>
                </a:solidFill>
              </a:rPr>
              <a:t>tudják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akadályozni</a:t>
            </a:r>
            <a:r>
              <a:rPr lang="en-US" altLang="en-US" dirty="0">
                <a:solidFill>
                  <a:srgbClr val="F2F2F2"/>
                </a:solidFill>
              </a:rPr>
              <a:t> a </a:t>
            </a:r>
            <a:r>
              <a:rPr lang="en-US" altLang="en-US" dirty="0" err="1">
                <a:solidFill>
                  <a:srgbClr val="F2F2F2"/>
                </a:solidFill>
              </a:rPr>
              <a:t>gyűlöletet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vagy</a:t>
            </a:r>
            <a:r>
              <a:rPr lang="en-US" altLang="en-US" dirty="0">
                <a:solidFill>
                  <a:srgbClr val="F2F2F2"/>
                </a:solidFill>
              </a:rPr>
              <a:t> a </a:t>
            </a:r>
            <a:r>
              <a:rPr lang="en-US" altLang="en-US" dirty="0" err="1">
                <a:solidFill>
                  <a:srgbClr val="F2F2F2"/>
                </a:solidFill>
              </a:rPr>
              <a:t>terrorizmust</a:t>
            </a:r>
            <a:r>
              <a:rPr lang="en-US" altLang="en-US" dirty="0">
                <a:solidFill>
                  <a:srgbClr val="F2F2F2"/>
                </a:solidFill>
              </a:rPr>
              <a:t>, de </a:t>
            </a:r>
            <a:r>
              <a:rPr lang="en-US" altLang="en-US" dirty="0" err="1">
                <a:solidFill>
                  <a:srgbClr val="F2F2F2"/>
                </a:solidFill>
              </a:rPr>
              <a:t>az</a:t>
            </a:r>
            <a:r>
              <a:rPr lang="en-US" altLang="en-US" dirty="0">
                <a:solidFill>
                  <a:srgbClr val="F2F2F2"/>
                </a:solidFill>
              </a:rPr>
              <a:t> e </a:t>
            </a:r>
            <a:r>
              <a:rPr lang="en-US" altLang="en-US" dirty="0" err="1">
                <a:solidFill>
                  <a:srgbClr val="F2F2F2"/>
                </a:solidFill>
              </a:rPr>
              <a:t>célból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kampányoló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emberek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számára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ez</a:t>
            </a:r>
            <a:r>
              <a:rPr lang="en-US" altLang="en-US" dirty="0">
                <a:solidFill>
                  <a:srgbClr val="F2F2F2"/>
                </a:solidFill>
              </a:rPr>
              <a:t> a platform </a:t>
            </a:r>
            <a:r>
              <a:rPr lang="en-US" altLang="en-US" dirty="0" err="1">
                <a:solidFill>
                  <a:srgbClr val="F2F2F2"/>
                </a:solidFill>
              </a:rPr>
              <a:t>mindenképpen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megfelelő</a:t>
            </a:r>
            <a:r>
              <a:rPr lang="en-US" altLang="en-US" dirty="0" smtClean="0">
                <a:solidFill>
                  <a:srgbClr val="F2F2F2"/>
                </a:solidFill>
              </a:rPr>
              <a:t>.” </a:t>
            </a:r>
            <a:endParaRPr lang="en-US" altLang="en-US" dirty="0">
              <a:solidFill>
                <a:srgbClr val="F2F2F2"/>
              </a:solidFill>
            </a:endParaRPr>
          </a:p>
          <a:p>
            <a:pPr algn="ctr" eaLnBrk="1">
              <a:defRPr/>
            </a:pPr>
            <a:r>
              <a:rPr lang="en-US" altLang="en-US" dirty="0">
                <a:solidFill>
                  <a:srgbClr val="F2F2F2"/>
                </a:solidFill>
              </a:rPr>
              <a:t>17 </a:t>
            </a:r>
            <a:r>
              <a:rPr lang="en-US" altLang="en-US" dirty="0" err="1">
                <a:solidFill>
                  <a:srgbClr val="F2F2F2"/>
                </a:solidFill>
              </a:rPr>
              <a:t>éves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hu-HU" altLang="en-US" dirty="0" smtClean="0">
                <a:solidFill>
                  <a:srgbClr val="F2F2F2"/>
                </a:solidFill>
              </a:rPr>
              <a:t>fiú</a:t>
            </a:r>
            <a:endParaRPr lang="en-US" altLang="en-US" dirty="0">
              <a:solidFill>
                <a:srgbClr val="F2F2F2"/>
              </a:solidFill>
            </a:endParaRPr>
          </a:p>
        </p:txBody>
      </p:sp>
      <p:sp>
        <p:nvSpPr>
          <p:cNvPr id="58373" name="Rectangle 5" descr="TextBox 10"/>
          <p:cNvSpPr>
            <a:spLocks/>
          </p:cNvSpPr>
          <p:nvPr/>
        </p:nvSpPr>
        <p:spPr bwMode="auto">
          <a:xfrm>
            <a:off x="6692900" y="4866733"/>
            <a:ext cx="4376738" cy="120032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r>
              <a:rPr lang="en-US" altLang="en-US" dirty="0">
                <a:solidFill>
                  <a:srgbClr val="F2F2F2"/>
                </a:solidFill>
              </a:rPr>
              <a:t>„</a:t>
            </a:r>
            <a:r>
              <a:rPr lang="en-US" altLang="en-US" dirty="0" err="1">
                <a:solidFill>
                  <a:srgbClr val="F2F2F2"/>
                </a:solidFill>
              </a:rPr>
              <a:t>Azt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gondolom</a:t>
            </a:r>
            <a:r>
              <a:rPr lang="en-US" altLang="en-US" dirty="0">
                <a:solidFill>
                  <a:srgbClr val="F2F2F2"/>
                </a:solidFill>
              </a:rPr>
              <a:t>, </a:t>
            </a:r>
            <a:r>
              <a:rPr lang="en-US" altLang="en-US" dirty="0" err="1">
                <a:solidFill>
                  <a:srgbClr val="F2F2F2"/>
                </a:solidFill>
              </a:rPr>
              <a:t>hogy</a:t>
            </a:r>
            <a:r>
              <a:rPr lang="en-US" altLang="en-US" dirty="0">
                <a:solidFill>
                  <a:srgbClr val="F2F2F2"/>
                </a:solidFill>
              </a:rPr>
              <a:t> a </a:t>
            </a:r>
            <a:r>
              <a:rPr lang="en-US" altLang="en-US" dirty="0" err="1">
                <a:solidFill>
                  <a:srgbClr val="F2F2F2"/>
                </a:solidFill>
              </a:rPr>
              <a:t>közösségi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média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alkalmas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lehet</a:t>
            </a:r>
            <a:r>
              <a:rPr lang="en-US" altLang="en-US" dirty="0">
                <a:solidFill>
                  <a:srgbClr val="F2F2F2"/>
                </a:solidFill>
              </a:rPr>
              <a:t> a </a:t>
            </a:r>
            <a:r>
              <a:rPr lang="en-US" altLang="en-US" dirty="0" err="1">
                <a:solidFill>
                  <a:srgbClr val="F2F2F2"/>
                </a:solidFill>
              </a:rPr>
              <a:t>béke</a:t>
            </a:r>
            <a:r>
              <a:rPr lang="en-US" altLang="en-US" dirty="0">
                <a:solidFill>
                  <a:srgbClr val="F2F2F2"/>
                </a:solidFill>
              </a:rPr>
              <a:t> és a </a:t>
            </a:r>
            <a:r>
              <a:rPr lang="en-US" altLang="en-US" dirty="0" err="1">
                <a:solidFill>
                  <a:srgbClr val="F2F2F2"/>
                </a:solidFill>
              </a:rPr>
              <a:t>szeretet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en-US" altLang="en-US" dirty="0" err="1">
                <a:solidFill>
                  <a:srgbClr val="F2F2F2"/>
                </a:solidFill>
              </a:rPr>
              <a:t>terjesztésére</a:t>
            </a:r>
            <a:r>
              <a:rPr lang="en-US" altLang="en-US" dirty="0" smtClean="0">
                <a:solidFill>
                  <a:srgbClr val="F2F2F2"/>
                </a:solidFill>
              </a:rPr>
              <a:t>.” </a:t>
            </a:r>
            <a:endParaRPr lang="en-US" altLang="en-US" dirty="0">
              <a:solidFill>
                <a:srgbClr val="F2F2F2"/>
              </a:solidFill>
            </a:endParaRPr>
          </a:p>
          <a:p>
            <a:pPr algn="ctr" eaLnBrk="1">
              <a:defRPr/>
            </a:pPr>
            <a:r>
              <a:rPr lang="en-US" altLang="en-US" dirty="0">
                <a:solidFill>
                  <a:srgbClr val="F2F2F2"/>
                </a:solidFill>
              </a:rPr>
              <a:t>18 </a:t>
            </a:r>
            <a:r>
              <a:rPr lang="en-US" altLang="en-US" dirty="0" err="1">
                <a:solidFill>
                  <a:srgbClr val="F2F2F2"/>
                </a:solidFill>
              </a:rPr>
              <a:t>éves</a:t>
            </a:r>
            <a:r>
              <a:rPr lang="en-US" altLang="en-US" dirty="0">
                <a:solidFill>
                  <a:srgbClr val="F2F2F2"/>
                </a:solidFill>
              </a:rPr>
              <a:t> </a:t>
            </a:r>
            <a:r>
              <a:rPr lang="hu-HU" altLang="en-US" dirty="0" smtClean="0">
                <a:solidFill>
                  <a:srgbClr val="F2F2F2"/>
                </a:solidFill>
              </a:rPr>
              <a:t>lány</a:t>
            </a:r>
            <a:endParaRPr lang="en-US" altLang="en-US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296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4805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Verdana" panose="020B0604030504040204" pitchFamily="34" charset="0"/>
              </a:rPr>
              <a:t>Az online kommunikáció</a:t>
            </a:r>
            <a:r>
              <a:t/>
            </a:r>
            <a:br/>
            <a:r>
              <a:rPr lang="en-GB" sz="4000" b="1">
                <a:solidFill>
                  <a:srgbClr val="002060"/>
                </a:solidFill>
                <a:latin typeface="Verdana" panose="020B0604030504040204" pitchFamily="34" charset="0"/>
              </a:rPr>
              <a:t>lehet a beavatkozás eszköze?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185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A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szélsőséges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csoportok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használják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az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online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médiát</a:t>
            </a:r>
            <a:endParaRPr lang="hu-H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>
                <a:latin typeface="Corbel" panose="020B0503020204020204" pitchFamily="34" charset="0"/>
              </a:rPr>
              <a:t>Eltérő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erőszakos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szélsőséges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ideológiák</a:t>
            </a:r>
            <a:r>
              <a:rPr lang="en-US" sz="3200" dirty="0">
                <a:latin typeface="Corbel" panose="020B0503020204020204" pitchFamily="34" charset="0"/>
              </a:rPr>
              <a:t>…</a:t>
            </a:r>
          </a:p>
          <a:p>
            <a:pPr marL="0" indent="0" algn="ctr">
              <a:buNone/>
            </a:pPr>
            <a:r>
              <a:rPr lang="en-US" sz="3200" dirty="0" err="1">
                <a:latin typeface="Corbel" panose="020B0503020204020204" pitchFamily="34" charset="0"/>
              </a:rPr>
              <a:t>hasonló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kommunikációs</a:t>
            </a:r>
            <a:r>
              <a:rPr lang="en-US" sz="3200" dirty="0">
                <a:latin typeface="Corbel" panose="020B0503020204020204" pitchFamily="34" charset="0"/>
              </a:rPr>
              <a:t> </a:t>
            </a:r>
            <a:r>
              <a:rPr lang="en-US" sz="3200" dirty="0" err="1">
                <a:latin typeface="Corbel" panose="020B0503020204020204" pitchFamily="34" charset="0"/>
              </a:rPr>
              <a:t>megközelítések</a:t>
            </a:r>
            <a:endParaRPr lang="en-US" sz="3200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sz="3200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200" b="1" dirty="0" err="1">
                <a:latin typeface="Corbel" panose="020B0503020204020204" pitchFamily="34" charset="0"/>
              </a:rPr>
              <a:t>Vonzó</a:t>
            </a:r>
            <a:r>
              <a:rPr lang="en-US" sz="3200" b="1" dirty="0">
                <a:latin typeface="Corbel" panose="020B0503020204020204" pitchFamily="34" charset="0"/>
              </a:rPr>
              <a:t> + </a:t>
            </a:r>
            <a:r>
              <a:rPr lang="en-US" sz="3200" b="1" dirty="0" err="1">
                <a:latin typeface="Corbel" panose="020B0503020204020204" pitchFamily="34" charset="0"/>
              </a:rPr>
              <a:t>kényszerítő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tényezők</a:t>
            </a:r>
            <a:endParaRPr lang="en-US" sz="3200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200" b="1" dirty="0" err="1">
                <a:latin typeface="Corbel" panose="020B0503020204020204" pitchFamily="34" charset="0"/>
              </a:rPr>
              <a:t>Érzelmi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vonzerő</a:t>
            </a:r>
            <a:r>
              <a:rPr lang="en-US" sz="3200" b="1" dirty="0">
                <a:latin typeface="Corbel" panose="020B0503020204020204" pitchFamily="34" charset="0"/>
              </a:rPr>
              <a:t> + </a:t>
            </a:r>
            <a:r>
              <a:rPr lang="en-US" sz="3200" b="1" dirty="0" err="1">
                <a:latin typeface="Corbel" panose="020B0503020204020204" pitchFamily="34" charset="0"/>
              </a:rPr>
              <a:t>racionális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  <a:r>
              <a:rPr lang="en-US" sz="3200" b="1" dirty="0" err="1">
                <a:latin typeface="Corbel" panose="020B0503020204020204" pitchFamily="34" charset="0"/>
              </a:rPr>
              <a:t>érvek</a:t>
            </a:r>
            <a:r>
              <a:rPr lang="en-US" sz="3200" b="1" dirty="0">
                <a:latin typeface="Corbel" panose="020B0503020204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3200" b="1" dirty="0" err="1">
                <a:latin typeface="Corbel" panose="020B0503020204020204" pitchFamily="34" charset="0"/>
              </a:rPr>
              <a:t>Fej</a:t>
            </a:r>
            <a:r>
              <a:rPr lang="en-US" sz="3200" b="1" dirty="0">
                <a:latin typeface="Corbel" panose="020B0503020204020204" pitchFamily="34" charset="0"/>
              </a:rPr>
              <a:t> (</a:t>
            </a:r>
            <a:r>
              <a:rPr lang="en-US" sz="3200" b="1" dirty="0" err="1">
                <a:latin typeface="Corbel" panose="020B0503020204020204" pitchFamily="34" charset="0"/>
              </a:rPr>
              <a:t>racionalitás</a:t>
            </a:r>
            <a:r>
              <a:rPr lang="en-US" sz="3200" b="1" dirty="0">
                <a:latin typeface="Corbel" panose="020B0503020204020204" pitchFamily="34" charset="0"/>
              </a:rPr>
              <a:t>) + </a:t>
            </a:r>
            <a:r>
              <a:rPr lang="en-US" sz="3200" b="1" dirty="0" err="1">
                <a:latin typeface="Corbel" panose="020B0503020204020204" pitchFamily="34" charset="0"/>
              </a:rPr>
              <a:t>szív</a:t>
            </a:r>
            <a:r>
              <a:rPr lang="en-US" sz="3200" b="1" dirty="0">
                <a:latin typeface="Corbel" panose="020B0503020204020204" pitchFamily="34" charset="0"/>
              </a:rPr>
              <a:t> (</a:t>
            </a:r>
            <a:r>
              <a:rPr lang="en-US" sz="3200" b="1" dirty="0" err="1">
                <a:latin typeface="Corbel" panose="020B0503020204020204" pitchFamily="34" charset="0"/>
              </a:rPr>
              <a:t>érzelem</a:t>
            </a:r>
            <a:r>
              <a:rPr lang="en-US" sz="3200" b="1" dirty="0">
                <a:latin typeface="Corbel" panose="020B0503020204020204" pitchFamily="34" charset="0"/>
              </a:rPr>
              <a:t>) + has (</a:t>
            </a:r>
            <a:r>
              <a:rPr lang="en-US" sz="3200" b="1" dirty="0" err="1">
                <a:latin typeface="Corbel" panose="020B0503020204020204" pitchFamily="34" charset="0"/>
              </a:rPr>
              <a:t>intuíció</a:t>
            </a:r>
            <a:r>
              <a:rPr lang="en-US" sz="3200" b="1" dirty="0">
                <a:latin typeface="Corbel" panose="020B0503020204020204" pitchFamily="34" charset="0"/>
              </a:rPr>
              <a:t>)</a:t>
            </a:r>
            <a:endParaRPr lang="hu-HU" sz="3200" b="1" u="sng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9147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97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3717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Mely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közösségimédia-platformokat</a:t>
            </a:r>
            <a:r>
              <a:rPr lang="en-US" dirty="0">
                <a:latin typeface="Corbel" panose="020B0503020204020204" pitchFamily="34" charset="0"/>
              </a:rPr>
              <a:t>... </a:t>
            </a:r>
          </a:p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...</a:t>
            </a:r>
            <a:r>
              <a:rPr lang="en-US" b="1" dirty="0" err="1">
                <a:latin typeface="Corbel" panose="020B0503020204020204" pitchFamily="34" charset="0"/>
              </a:rPr>
              <a:t>ismerik</a:t>
            </a:r>
            <a:r>
              <a:rPr lang="en-US" dirty="0">
                <a:latin typeface="Corbel" panose="020B0503020204020204" pitchFamily="34" charset="0"/>
              </a:rPr>
              <a:t>? (és </a:t>
            </a:r>
            <a:r>
              <a:rPr lang="en-US" dirty="0" err="1">
                <a:latin typeface="Corbel" panose="020B0503020204020204" pitchFamily="34" charset="0"/>
              </a:rPr>
              <a:t>melyikeket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nem</a:t>
            </a:r>
            <a:r>
              <a:rPr lang="en-US" dirty="0">
                <a:latin typeface="Corbel" panose="020B0503020204020204" pitchFamily="34" charset="0"/>
              </a:rPr>
              <a:t>)</a:t>
            </a:r>
          </a:p>
          <a:p>
            <a:pPr marL="457200" lvl="1" indent="0" algn="ctr">
              <a:buNone/>
            </a:pPr>
            <a:r>
              <a:rPr lang="en-US" sz="2800" dirty="0">
                <a:latin typeface="Corbel" panose="020B0503020204020204" pitchFamily="34" charset="0"/>
              </a:rPr>
              <a:t>…</a:t>
            </a:r>
            <a:r>
              <a:rPr lang="en-US" sz="2800" b="1" dirty="0" err="1" smtClean="0">
                <a:latin typeface="Corbel" panose="020B0503020204020204" pitchFamily="34" charset="0"/>
              </a:rPr>
              <a:t>használják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>
                <a:latin typeface="Corbel" panose="020B0503020204020204" pitchFamily="34" charset="0"/>
              </a:rPr>
              <a:t>személyes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 err="1">
                <a:latin typeface="Corbel" panose="020B0503020204020204" pitchFamily="34" charset="0"/>
              </a:rPr>
              <a:t>vagy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 err="1">
                <a:latin typeface="Corbel" panose="020B0503020204020204" pitchFamily="34" charset="0"/>
              </a:rPr>
              <a:t>szakmai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 err="1">
                <a:latin typeface="Corbel" panose="020B0503020204020204" pitchFamily="34" charset="0"/>
              </a:rPr>
              <a:t>célból</a:t>
            </a:r>
            <a:r>
              <a:rPr lang="en-US" sz="2800" dirty="0">
                <a:latin typeface="Corbel" panose="020B0503020204020204" pitchFamily="34" charset="0"/>
              </a:rPr>
              <a:t>?</a:t>
            </a:r>
          </a:p>
          <a:p>
            <a:pPr marL="457200" lvl="1" indent="0" algn="ctr">
              <a:buNone/>
            </a:pPr>
            <a:r>
              <a:rPr lang="en-US" sz="2800" dirty="0">
                <a:latin typeface="Corbel" panose="020B0503020204020204" pitchFamily="34" charset="0"/>
              </a:rPr>
              <a:t>… </a:t>
            </a:r>
            <a:r>
              <a:rPr lang="en-US" sz="2800" dirty="0" err="1">
                <a:latin typeface="Corbel" panose="020B0503020204020204" pitchFamily="34" charset="0"/>
              </a:rPr>
              <a:t>használja</a:t>
            </a:r>
            <a:r>
              <a:rPr lang="en-US" sz="2800" dirty="0">
                <a:latin typeface="Corbel" panose="020B0503020204020204" pitchFamily="34" charset="0"/>
              </a:rPr>
              <a:t> a </a:t>
            </a:r>
            <a:r>
              <a:rPr lang="en-US" sz="2800" b="1" dirty="0" err="1">
                <a:latin typeface="Corbel" panose="020B0503020204020204" pitchFamily="34" charset="0"/>
              </a:rPr>
              <a:t>célközönségük</a:t>
            </a:r>
            <a:r>
              <a:rPr lang="en-US" sz="2800" dirty="0">
                <a:latin typeface="Corbel" panose="020B0503020204020204" pitchFamily="34" charset="0"/>
              </a:rPr>
              <a:t>?</a:t>
            </a:r>
          </a:p>
          <a:p>
            <a:pPr marL="0" indent="0" algn="ctr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Milyen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betörési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pontokat</a:t>
            </a:r>
            <a:r>
              <a:rPr lang="en-US" b="1" dirty="0">
                <a:latin typeface="Corbel" panose="020B0503020204020204" pitchFamily="34" charset="0"/>
              </a:rPr>
              <a:t>, </a:t>
            </a:r>
            <a:r>
              <a:rPr lang="en-US" b="1" dirty="0" err="1">
                <a:latin typeface="Corbel" panose="020B0503020204020204" pitchFamily="34" charset="0"/>
              </a:rPr>
              <a:t>lehetőségeket</a:t>
            </a:r>
            <a:r>
              <a:rPr lang="en-US" b="1" dirty="0">
                <a:latin typeface="Corbel" panose="020B0503020204020204" pitchFamily="34" charset="0"/>
              </a:rPr>
              <a:t> és </a:t>
            </a:r>
            <a:r>
              <a:rPr lang="en-US" b="1" dirty="0" err="1">
                <a:latin typeface="Corbel" panose="020B0503020204020204" pitchFamily="34" charset="0"/>
              </a:rPr>
              <a:t>fenyegetéseket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látnak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lvl="1"/>
            <a:endParaRPr lang="hu-HU" dirty="0">
              <a:latin typeface="Corbel" panose="020B0503020204020204" pitchFamily="34" charset="0"/>
            </a:endParaRPr>
          </a:p>
        </p:txBody>
      </p:sp>
      <p:sp>
        <p:nvSpPr>
          <p:cNvPr id="4" name="AutoShape 2" descr="Afbeeldingsresultaat voor official logo facebook"/>
          <p:cNvSpPr>
            <a:spLocks noChangeAspect="1" noChangeArrowheads="1"/>
          </p:cNvSpPr>
          <p:nvPr/>
        </p:nvSpPr>
        <p:spPr bwMode="auto">
          <a:xfrm>
            <a:off x="0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4" descr="Afbeeldingsresultaat voor official logo facebook"/>
          <p:cNvSpPr>
            <a:spLocks noChangeAspect="1" noChangeArrowheads="1"/>
          </p:cNvSpPr>
          <p:nvPr/>
        </p:nvSpPr>
        <p:spPr bwMode="auto">
          <a:xfrm>
            <a:off x="309059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10" name="AutoShape 4" descr="Afbeeldingsresultaat voor instagram"/>
          <p:cNvSpPr>
            <a:spLocks noChangeAspect="1" noChangeArrowheads="1"/>
          </p:cNvSpPr>
          <p:nvPr/>
        </p:nvSpPr>
        <p:spPr bwMode="auto">
          <a:xfrm>
            <a:off x="618118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AutoShape 6" descr="Afbeeldingsresultaat voor instagram"/>
          <p:cNvSpPr>
            <a:spLocks noChangeAspect="1" noChangeArrowheads="1"/>
          </p:cNvSpPr>
          <p:nvPr/>
        </p:nvSpPr>
        <p:spPr bwMode="auto">
          <a:xfrm>
            <a:off x="2512586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AutoShape 8" descr="Afbeeldingsresultaat voor instagram"/>
          <p:cNvSpPr>
            <a:spLocks noChangeAspect="1" noChangeArrowheads="1"/>
          </p:cNvSpPr>
          <p:nvPr/>
        </p:nvSpPr>
        <p:spPr bwMode="auto">
          <a:xfrm>
            <a:off x="2821645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AutoShape 10" descr="Afbeeldingsresultaat voor instagram"/>
          <p:cNvSpPr>
            <a:spLocks noChangeAspect="1" noChangeArrowheads="1"/>
          </p:cNvSpPr>
          <p:nvPr/>
        </p:nvSpPr>
        <p:spPr bwMode="auto">
          <a:xfrm>
            <a:off x="3130704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20" name="Groep 19"/>
          <p:cNvGrpSpPr>
            <a:grpSpLocks noChangeAspect="1"/>
          </p:cNvGrpSpPr>
          <p:nvPr/>
        </p:nvGrpSpPr>
        <p:grpSpPr>
          <a:xfrm>
            <a:off x="21218" y="741643"/>
            <a:ext cx="12183482" cy="1955718"/>
            <a:chOff x="770518" y="1414742"/>
            <a:chExt cx="10601651" cy="1701799"/>
          </a:xfrm>
        </p:grpSpPr>
        <p:pic>
          <p:nvPicPr>
            <p:cNvPr id="7" name="Afbeelding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521" y="1568976"/>
              <a:ext cx="1365648" cy="139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Afbeelding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76" y="1517423"/>
              <a:ext cx="1499741" cy="149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Afbeelding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370" y="1524325"/>
              <a:ext cx="1485900" cy="148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https://lh3.googleusercontent.com/J41hsV2swVteoeB8pDhqbQR3H83NrEBFv2q_kYdq1xp9vsI1Gz9A9pzjcwX_JrZpPGsa=w3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21" y="1475066"/>
              <a:ext cx="1581150" cy="158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lh4.ggpht.com/vdK_CsMSsJoYvJpYgaj91fiJ1T8rnSHHbXL0Em378kQaaf_BGyvUek2aU9z2qbxJCAFV=w30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18" y="1475066"/>
              <a:ext cx="1581150" cy="158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lh3.googleusercontent.com/aYbdIM1abwyVSUZLDKoE0CDZGRhlkpsaPOg9tNnBktUQYsXflwknnOn2Ge1Yr7rImGk=w30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324" y="1414742"/>
              <a:ext cx="1701799" cy="17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4061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Afbeeldingsresultaat voor official logo facebook"/>
          <p:cNvSpPr>
            <a:spLocks noChangeAspect="1" noChangeArrowheads="1"/>
          </p:cNvSpPr>
          <p:nvPr/>
        </p:nvSpPr>
        <p:spPr bwMode="auto">
          <a:xfrm>
            <a:off x="0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4" descr="Afbeeldingsresultaat voor official logo facebook"/>
          <p:cNvSpPr>
            <a:spLocks noChangeAspect="1" noChangeArrowheads="1"/>
          </p:cNvSpPr>
          <p:nvPr/>
        </p:nvSpPr>
        <p:spPr bwMode="auto">
          <a:xfrm>
            <a:off x="309059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10" name="AutoShape 4" descr="Afbeeldingsresultaat voor instagram"/>
          <p:cNvSpPr>
            <a:spLocks noChangeAspect="1" noChangeArrowheads="1"/>
          </p:cNvSpPr>
          <p:nvPr/>
        </p:nvSpPr>
        <p:spPr bwMode="auto">
          <a:xfrm>
            <a:off x="618118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AutoShape 6" descr="Afbeeldingsresultaat voor instagram"/>
          <p:cNvSpPr>
            <a:spLocks noChangeAspect="1" noChangeArrowheads="1"/>
          </p:cNvSpPr>
          <p:nvPr/>
        </p:nvSpPr>
        <p:spPr bwMode="auto">
          <a:xfrm>
            <a:off x="2512586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AutoShape 8" descr="Afbeeldingsresultaat voor instagram"/>
          <p:cNvSpPr>
            <a:spLocks noChangeAspect="1" noChangeArrowheads="1"/>
          </p:cNvSpPr>
          <p:nvPr/>
        </p:nvSpPr>
        <p:spPr bwMode="auto">
          <a:xfrm>
            <a:off x="2821645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AutoShape 10" descr="Afbeeldingsresultaat voor instagram"/>
          <p:cNvSpPr>
            <a:spLocks noChangeAspect="1" noChangeArrowheads="1"/>
          </p:cNvSpPr>
          <p:nvPr/>
        </p:nvSpPr>
        <p:spPr bwMode="auto">
          <a:xfrm>
            <a:off x="3130704" y="27597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20" name="Groep 19"/>
          <p:cNvGrpSpPr>
            <a:grpSpLocks noChangeAspect="1"/>
          </p:cNvGrpSpPr>
          <p:nvPr/>
        </p:nvGrpSpPr>
        <p:grpSpPr>
          <a:xfrm>
            <a:off x="21218" y="0"/>
            <a:ext cx="12183482" cy="1955718"/>
            <a:chOff x="770518" y="1414742"/>
            <a:chExt cx="10601651" cy="1701799"/>
          </a:xfrm>
        </p:grpSpPr>
        <p:pic>
          <p:nvPicPr>
            <p:cNvPr id="7" name="Afbeelding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6521" y="1568976"/>
              <a:ext cx="1365648" cy="139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Afbeelding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76" y="1517423"/>
              <a:ext cx="1499741" cy="149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Afbeelding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3370" y="1524325"/>
              <a:ext cx="1485900" cy="148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https://lh3.googleusercontent.com/J41hsV2swVteoeB8pDhqbQR3H83NrEBFv2q_kYdq1xp9vsI1Gz9A9pzjcwX_JrZpPGsa=w3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21" y="1475066"/>
              <a:ext cx="1581150" cy="158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lh4.ggpht.com/vdK_CsMSsJoYvJpYgaj91fiJ1T8rnSHHbXL0Em378kQaaf_BGyvUek2aU9z2qbxJCAFV=w30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18" y="1475066"/>
              <a:ext cx="1581150" cy="158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lh3.googleusercontent.com/aYbdIM1abwyVSUZLDKoE0CDZGRhlkpsaPOg9tNnBktUQYsXflwknnOn2Ge1Yr7rImGk=w30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324" y="1414742"/>
              <a:ext cx="1701799" cy="17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Ovaal 18"/>
          <p:cNvSpPr>
            <a:spLocks noChangeAspect="1"/>
          </p:cNvSpPr>
          <p:nvPr/>
        </p:nvSpPr>
        <p:spPr>
          <a:xfrm>
            <a:off x="4649690" y="1955718"/>
            <a:ext cx="4108307" cy="4107247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al 23"/>
          <p:cNvSpPr>
            <a:spLocks noChangeAspect="1"/>
          </p:cNvSpPr>
          <p:nvPr/>
        </p:nvSpPr>
        <p:spPr>
          <a:xfrm>
            <a:off x="2100799" y="1955718"/>
            <a:ext cx="4108307" cy="4107247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" name="Rechte verbindingslijn met pijl 17"/>
          <p:cNvCxnSpPr/>
          <p:nvPr/>
        </p:nvCxnSpPr>
        <p:spPr>
          <a:xfrm>
            <a:off x="1460016" y="3972963"/>
            <a:ext cx="2105140" cy="4787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304800" y="2110486"/>
            <a:ext cx="2051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Közösségi média,</a:t>
            </a:r>
          </a:p>
          <a:p>
            <a:r>
              <a:rPr lang="en-US" sz="2800" b="1">
                <a:solidFill>
                  <a:srgbClr val="FF0000"/>
                </a:solidFill>
              </a:rPr>
              <a:t>amit Önök használnak</a:t>
            </a:r>
            <a:endParaRPr lang="hu-HU" sz="2800" b="1">
              <a:solidFill>
                <a:srgbClr val="FF0000"/>
              </a:solidFill>
            </a:endParaRPr>
          </a:p>
        </p:txBody>
      </p:sp>
      <p:cxnSp>
        <p:nvCxnSpPr>
          <p:cNvPr id="35" name="Rechte verbindingslijn met pijl 34"/>
          <p:cNvCxnSpPr>
            <a:stCxn id="36" idx="1"/>
          </p:cNvCxnSpPr>
          <p:nvPr/>
        </p:nvCxnSpPr>
        <p:spPr>
          <a:xfrm flipH="1">
            <a:off x="8077200" y="2953169"/>
            <a:ext cx="1213906" cy="8788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vak 35"/>
          <p:cNvSpPr txBox="1"/>
          <p:nvPr/>
        </p:nvSpPr>
        <p:spPr>
          <a:xfrm>
            <a:off x="9291106" y="1829784"/>
            <a:ext cx="2379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Közösségi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média</a:t>
            </a:r>
            <a:r>
              <a:rPr lang="en-US" sz="2800" b="1" dirty="0">
                <a:solidFill>
                  <a:srgbClr val="FF0000"/>
                </a:solidFill>
              </a:rPr>
              <a:t>,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amit</a:t>
            </a:r>
            <a:r>
              <a:rPr lang="en-US" sz="2800" b="1" dirty="0">
                <a:solidFill>
                  <a:srgbClr val="FF0000"/>
                </a:solidFill>
              </a:rPr>
              <a:t> a </a:t>
            </a:r>
            <a:r>
              <a:rPr lang="en-US" sz="2800" b="1" dirty="0" err="1">
                <a:solidFill>
                  <a:srgbClr val="FF0000"/>
                </a:solidFill>
              </a:rPr>
              <a:t>célközönségük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használ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3860800" y="6062965"/>
            <a:ext cx="337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Találkoznak itt?</a:t>
            </a:r>
            <a:endParaRPr lang="hu-HU" sz="2800" b="1">
              <a:solidFill>
                <a:srgbClr val="FF0000"/>
              </a:solidFill>
            </a:endParaRPr>
          </a:p>
        </p:txBody>
      </p:sp>
      <p:cxnSp>
        <p:nvCxnSpPr>
          <p:cNvPr id="43" name="Rechte verbindingslijn met pijl 42"/>
          <p:cNvCxnSpPr/>
          <p:nvPr/>
        </p:nvCxnSpPr>
        <p:spPr>
          <a:xfrm flipH="1" flipV="1">
            <a:off x="5545872" y="4468439"/>
            <a:ext cx="4028" cy="15945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349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Verdana" panose="020B0604030504040204" pitchFamily="34" charset="0"/>
              </a:rPr>
              <a:t>Mit tudunk ezekről...</a:t>
            </a:r>
            <a:endParaRPr lang="hu-HU" sz="48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19" y="2445488"/>
            <a:ext cx="2326435" cy="232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4098" name="Picture 2" descr="https://www.youtube.com/yt/brand/media/image/YouTube-icon-full_c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730" y="2516845"/>
            <a:ext cx="3142638" cy="2212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ttps://facebookbrand.com/wp-content/themes/fb-branding/prj-fb-branding/assets/images/fb-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38" y="2445488"/>
            <a:ext cx="2321308" cy="232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1054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9DBAB1CD-F10F-4EB4-8773-62BA77FEE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805" y="4115474"/>
            <a:ext cx="2204000" cy="1602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fbeelding 5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3D00AF6C-19ED-4611-BAD3-1D42AC21C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69" y="2692821"/>
            <a:ext cx="2306681" cy="1736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kstvak 6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B54EF60C-2A8F-4D95-9A05-EEF450CAB32F}"/>
              </a:ext>
            </a:extLst>
          </p:cNvPr>
          <p:cNvSpPr txBox="1"/>
          <p:nvPr/>
        </p:nvSpPr>
        <p:spPr>
          <a:xfrm>
            <a:off x="224125" y="5914517"/>
            <a:ext cx="1096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Corbel" panose="020B0503020204020204" pitchFamily="34" charset="0"/>
                <a:hlinkClick r:id="rId5"/>
              </a:rPr>
              <a:t>nptechforgood.com/2015/02/08/10-twitter-best-practices-for-nonprofits/</a:t>
            </a:r>
            <a:endParaRPr lang="hu-HU" sz="2800">
              <a:latin typeface="Corbel" panose="020B0503020204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D7FDC249-05D3-4F71-B0D6-608A7FB63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841" y="1764844"/>
            <a:ext cx="2144150" cy="160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Afbeelding 8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995CF356-5227-42CF-9619-072375478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81" y="4007782"/>
            <a:ext cx="2315996" cy="154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kstvak 9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0D90C11F-8DE3-4770-B7B1-CB5ECDF60325}"/>
              </a:ext>
            </a:extLst>
          </p:cNvPr>
          <p:cNvSpPr txBox="1"/>
          <p:nvPr/>
        </p:nvSpPr>
        <p:spPr>
          <a:xfrm>
            <a:off x="5219750" y="3520429"/>
            <a:ext cx="6759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Corbel" panose="020B0503020204020204" pitchFamily="34" charset="0"/>
                <a:hlinkClick r:id="rId8"/>
              </a:rPr>
              <a:t>youtube.com/intl/en/yt/creators-for-change/</a:t>
            </a:r>
            <a:endParaRPr lang="hu-HU" sz="2800">
              <a:latin typeface="Corbel" panose="020B05030202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DCCB3BD6-71BF-4779-AD2D-72CA52F9C49D}"/>
              </a:ext>
            </a:extLst>
          </p:cNvPr>
          <p:cNvSpPr txBox="1"/>
          <p:nvPr/>
        </p:nvSpPr>
        <p:spPr>
          <a:xfrm>
            <a:off x="2928667" y="4780682"/>
            <a:ext cx="530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>
                <a:latin typeface="Corbel" panose="020B0503020204020204" pitchFamily="34" charset="0"/>
                <a:hlinkClick r:id="rId9"/>
              </a:rPr>
              <a:t>nonprofits.fb.com/success-stories/</a:t>
            </a:r>
            <a:endParaRPr lang="hu-HU" sz="2800">
              <a:latin typeface="Corbel" panose="020B05030202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39A967BD-7C9A-4038-9D4A-3CEC6A74B1EF}"/>
              </a:ext>
            </a:extLst>
          </p:cNvPr>
          <p:cNvSpPr txBox="1"/>
          <p:nvPr/>
        </p:nvSpPr>
        <p:spPr>
          <a:xfrm>
            <a:off x="1963104" y="1977224"/>
            <a:ext cx="4497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>
                <a:latin typeface="Corbel" panose="020B0503020204020204" pitchFamily="34" charset="0"/>
                <a:hlinkClick r:id="rId10"/>
              </a:rPr>
              <a:t>jigsaw.google.com/projects/</a:t>
            </a:r>
            <a:endParaRPr lang="hu-HU" sz="2800">
              <a:latin typeface="Corbel" panose="020B0503020204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CADFC203-1A1C-43CE-93FF-67DFDFA67808}"/>
              </a:ext>
            </a:extLst>
          </p:cNvPr>
          <p:cNvSpPr txBox="1">
            <a:spLocks/>
          </p:cNvSpPr>
          <p:nvPr/>
        </p:nvSpPr>
        <p:spPr>
          <a:xfrm>
            <a:off x="838200" y="-123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rgbClr val="002060"/>
                </a:solidFill>
                <a:latin typeface="Verdana" panose="020B0604030504040204" pitchFamily="34" charset="0"/>
              </a:rPr>
              <a:t>Kezdjék el felfedezni őket!</a:t>
            </a:r>
            <a:endParaRPr lang="hu-HU" sz="36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8321" y="2103437"/>
            <a:ext cx="10515600" cy="2723744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Verdana" panose="020B0604030504040204" pitchFamily="34" charset="0"/>
              </a:rPr>
              <a:t>Mit tudunk...</a:t>
            </a:r>
            <a:r>
              <a:t/>
            </a:r>
            <a:br/>
            <a:r>
              <a:rPr lang="en-US" sz="4800" b="1">
                <a:solidFill>
                  <a:srgbClr val="002060"/>
                </a:solidFill>
                <a:latin typeface="Verdana" panose="020B0604030504040204" pitchFamily="34" charset="0"/>
              </a:rPr>
              <a:t>…a többiről?</a:t>
            </a:r>
            <a:endParaRPr lang="hu-HU" sz="48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Afbeelding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41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Célkitűzés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Corbel" panose="020B0503020204020204" pitchFamily="34" charset="0"/>
              </a:rPr>
              <a:t>Ma a </a:t>
            </a:r>
            <a:r>
              <a:rPr lang="en-US" b="1" dirty="0" err="1">
                <a:latin typeface="Corbel" panose="020B0503020204020204" pitchFamily="34" charset="0"/>
              </a:rPr>
              <a:t>következőket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fogják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megtanulni</a:t>
            </a:r>
            <a:r>
              <a:rPr lang="en-US" b="1" dirty="0">
                <a:latin typeface="Corbel" panose="020B050302020402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hogyan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működik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az</a:t>
            </a:r>
            <a:r>
              <a:rPr lang="en-US" dirty="0">
                <a:latin typeface="Corbel" panose="020B0503020204020204" pitchFamily="34" charset="0"/>
              </a:rPr>
              <a:t> online </a:t>
            </a:r>
            <a:r>
              <a:rPr lang="en-US" dirty="0" err="1">
                <a:latin typeface="Corbel" panose="020B0503020204020204" pitchFamily="34" charset="0"/>
              </a:rPr>
              <a:t>kommunikáció</a:t>
            </a:r>
            <a:r>
              <a:rPr lang="en-US" dirty="0">
                <a:latin typeface="Corbel" panose="020B0503020204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hogyan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hu-HU" dirty="0" smtClean="0">
                <a:latin typeface="Corbel" panose="020B0503020204020204" pitchFamily="34" charset="0"/>
              </a:rPr>
              <a:t>használható </a:t>
            </a:r>
            <a:r>
              <a:rPr lang="en-US" dirty="0" smtClean="0">
                <a:latin typeface="Corbel" panose="020B0503020204020204" pitchFamily="34" charset="0"/>
              </a:rPr>
              <a:t>a </a:t>
            </a:r>
            <a:r>
              <a:rPr lang="en-US" dirty="0" err="1">
                <a:latin typeface="Corbel" panose="020B0503020204020204" pitchFamily="34" charset="0"/>
              </a:rPr>
              <a:t>közösségi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médi</a:t>
            </a:r>
            <a:r>
              <a:rPr lang="hu-HU" dirty="0" smtClean="0">
                <a:latin typeface="Corbel" panose="020B0503020204020204" pitchFamily="34" charset="0"/>
              </a:rPr>
              <a:t>a</a:t>
            </a:r>
            <a:r>
              <a:rPr lang="en-US" dirty="0" smtClean="0">
                <a:latin typeface="Corbel" panose="020B0503020204020204" pitchFamily="34" charset="0"/>
              </a:rPr>
              <a:t>,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hu-HU" dirty="0" err="1">
                <a:latin typeface="Corbel" panose="020B0503020204020204" pitchFamily="34" charset="0"/>
              </a:rPr>
              <a:t>h</a:t>
            </a:r>
            <a:r>
              <a:rPr lang="en-US" dirty="0" err="1" smtClean="0">
                <a:latin typeface="Corbel" panose="020B0503020204020204" pitchFamily="34" charset="0"/>
              </a:rPr>
              <a:t>ogyan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hu-HU" dirty="0" smtClean="0">
                <a:latin typeface="Corbel" panose="020B0503020204020204" pitchFamily="34" charset="0"/>
              </a:rPr>
              <a:t>alkalmazható </a:t>
            </a:r>
            <a:r>
              <a:rPr lang="en-US" dirty="0" smtClean="0">
                <a:latin typeface="Corbel" panose="020B0503020204020204" pitchFamily="34" charset="0"/>
              </a:rPr>
              <a:t>a </a:t>
            </a:r>
            <a:r>
              <a:rPr lang="en-US" dirty="0" err="1">
                <a:latin typeface="Corbel" panose="020B0503020204020204" pitchFamily="34" charset="0"/>
              </a:rPr>
              <a:t>GAMMMA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megközelítés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ahhoz</a:t>
            </a:r>
            <a:r>
              <a:rPr lang="en-US" b="1" dirty="0">
                <a:latin typeface="Corbel" panose="020B0503020204020204" pitchFamily="34" charset="0"/>
              </a:rPr>
              <a:t>, </a:t>
            </a:r>
            <a:r>
              <a:rPr lang="en-US" b="1" dirty="0" err="1">
                <a:latin typeface="Corbel" panose="020B0503020204020204" pitchFamily="34" charset="0"/>
              </a:rPr>
              <a:t>hogy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dirty="0">
                <a:latin typeface="Corbel" panose="020B0503020204020204" pitchFamily="34" charset="0"/>
              </a:rPr>
              <a:t>hatásosabbá tegyék az üzenetüket, </a:t>
            </a: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jobban</a:t>
            </a:r>
            <a:r>
              <a:rPr lang="en-US" dirty="0">
                <a:latin typeface="Corbel" panose="020B0503020204020204" pitchFamily="34" charset="0"/>
              </a:rPr>
              <a:t> be </a:t>
            </a:r>
            <a:r>
              <a:rPr lang="en-US" dirty="0" err="1">
                <a:latin typeface="Corbel" panose="020B0503020204020204" pitchFamily="34" charset="0"/>
              </a:rPr>
              <a:t>tudják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vonni</a:t>
            </a:r>
            <a:r>
              <a:rPr lang="en-US" dirty="0">
                <a:latin typeface="Corbel" panose="020B0503020204020204" pitchFamily="34" charset="0"/>
              </a:rPr>
              <a:t> a </a:t>
            </a:r>
            <a:r>
              <a:rPr lang="en-US" dirty="0" err="1">
                <a:latin typeface="Corbel" panose="020B0503020204020204" pitchFamily="34" charset="0"/>
              </a:rPr>
              <a:t>célközönségüket</a:t>
            </a:r>
            <a:r>
              <a:rPr lang="en-US" dirty="0">
                <a:latin typeface="Corbel" panose="020B0503020204020204" pitchFamily="34" charset="0"/>
              </a:rPr>
              <a:t>.</a:t>
            </a:r>
          </a:p>
          <a:p>
            <a:pPr marL="0" indent="0" algn="ctr">
              <a:buNone/>
            </a:pPr>
            <a:endParaRPr lang="hu-HU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4110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FFE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pic>
        <p:nvPicPr>
          <p:cNvPr id="7170" name="Picture 2" descr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2838" y="0"/>
            <a:ext cx="4884737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 descr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25" y="2032000"/>
            <a:ext cx="9301163" cy="4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Rectangle 4" descr="TextBox 8"/>
          <p:cNvSpPr>
            <a:spLocks/>
          </p:cNvSpPr>
          <p:nvPr/>
        </p:nvSpPr>
        <p:spPr bwMode="auto">
          <a:xfrm>
            <a:off x="0" y="0"/>
            <a:ext cx="2039938" cy="5476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MI</a:t>
            </a:r>
          </a:p>
        </p:txBody>
      </p:sp>
    </p:spTree>
    <p:extLst>
      <p:ext uri="{BB962C8B-B14F-4D97-AF65-F5344CB8AC3E}">
        <p14:creationId xmlns:p14="http://schemas.microsoft.com/office/powerpoint/2010/main" val="334260716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FFE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pic>
        <p:nvPicPr>
          <p:cNvPr id="9218" name="Picture 2" descr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2838" y="0"/>
            <a:ext cx="4884737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9" name="Rectangle 3" descr="TextBox 8"/>
          <p:cNvSpPr>
            <a:spLocks/>
          </p:cNvSpPr>
          <p:nvPr/>
        </p:nvSpPr>
        <p:spPr bwMode="auto">
          <a:xfrm>
            <a:off x="0" y="0"/>
            <a:ext cx="2039938" cy="5476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KI</a:t>
            </a:r>
          </a:p>
        </p:txBody>
      </p:sp>
      <p:sp>
        <p:nvSpPr>
          <p:cNvPr id="9220" name="Rectangle 4" descr="TextBox 9"/>
          <p:cNvSpPr>
            <a:spLocks/>
          </p:cNvSpPr>
          <p:nvPr/>
        </p:nvSpPr>
        <p:spPr bwMode="auto">
          <a:xfrm>
            <a:off x="684213" y="2743200"/>
            <a:ext cx="1133316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285750" indent="-285750"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4572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144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3716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288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/>
              <a:t>A </a:t>
            </a:r>
            <a:r>
              <a:rPr lang="en-US" altLang="en-US" sz="2400" dirty="0" err="1"/>
              <a:t>felhasználók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legnagyobb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korcsoportját</a:t>
            </a:r>
            <a:r>
              <a:rPr lang="en-US" altLang="en-US" sz="2400" dirty="0"/>
              <a:t> a 18 és 24 </a:t>
            </a:r>
            <a:r>
              <a:rPr lang="en-US" altLang="en-US" sz="2400" dirty="0" err="1"/>
              <a:t>év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közöttiek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alkotják</a:t>
            </a:r>
            <a:r>
              <a:rPr lang="hu-HU" altLang="en-US" sz="2400" dirty="0" smtClean="0"/>
              <a:t>.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/>
              <a:t>A </a:t>
            </a:r>
            <a:r>
              <a:rPr lang="en-US" altLang="en-US" sz="2400" dirty="0" err="1"/>
              <a:t>felhasználók</a:t>
            </a:r>
            <a:r>
              <a:rPr lang="en-US" altLang="en-US" sz="2400" dirty="0"/>
              <a:t> 60%-a 25 </a:t>
            </a:r>
            <a:r>
              <a:rPr lang="en-US" altLang="en-US" sz="2400" dirty="0" err="1"/>
              <a:t>évesnél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fiatalabb</a:t>
            </a:r>
            <a:r>
              <a:rPr lang="hu-HU" altLang="en-US" sz="2400" dirty="0" smtClean="0"/>
              <a:t>.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/>
              <a:t>DE -&gt; a </a:t>
            </a:r>
            <a:r>
              <a:rPr lang="en-US" altLang="en-US" sz="2400" dirty="0" err="1"/>
              <a:t>Snapchatre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regisztrálók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több</a:t>
            </a:r>
            <a:r>
              <a:rPr lang="en-US" altLang="en-US" sz="2400" dirty="0"/>
              <a:t> mint </a:t>
            </a:r>
            <a:r>
              <a:rPr lang="en-US" altLang="en-US" sz="2400" dirty="0" err="1"/>
              <a:t>fele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már</a:t>
            </a:r>
            <a:r>
              <a:rPr lang="en-US" altLang="en-US" sz="2400" dirty="0"/>
              <a:t> 25 </a:t>
            </a:r>
            <a:r>
              <a:rPr lang="en-US" altLang="en-US" sz="2400" dirty="0" err="1"/>
              <a:t>év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feletti</a:t>
            </a:r>
            <a:r>
              <a:rPr lang="en-US" altLang="en-US" sz="2400" dirty="0"/>
              <a:t>.</a:t>
            </a:r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err="1"/>
              <a:t>Több</a:t>
            </a:r>
            <a:r>
              <a:rPr lang="en-US" altLang="en-US" sz="2400" dirty="0"/>
              <a:t> a </a:t>
            </a:r>
            <a:r>
              <a:rPr lang="en-US" altLang="en-US" sz="2400" dirty="0" err="1"/>
              <a:t>női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felhasználó</a:t>
            </a:r>
            <a:r>
              <a:rPr lang="en-US" altLang="en-US" sz="2400" dirty="0"/>
              <a:t>, mint a </a:t>
            </a:r>
            <a:r>
              <a:rPr lang="en-US" altLang="en-US" sz="2400" dirty="0" err="1"/>
              <a:t>férfi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felhasználó</a:t>
            </a:r>
            <a:r>
              <a:rPr lang="hu-HU" altLang="en-US" sz="2400" dirty="0" smtClean="0"/>
              <a:t>.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/>
              <a:t>A </a:t>
            </a:r>
            <a:r>
              <a:rPr lang="en-US" altLang="en-US" sz="2400" dirty="0" err="1"/>
              <a:t>felhasználók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jól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megoszlanak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Európa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Észak</a:t>
            </a:r>
            <a:r>
              <a:rPr lang="en-US" altLang="en-US" sz="2400" dirty="0"/>
              <a:t>-Amerika, </a:t>
            </a:r>
            <a:r>
              <a:rPr lang="en-US" altLang="en-US" sz="2400" dirty="0" err="1"/>
              <a:t>Ázsia</a:t>
            </a:r>
            <a:r>
              <a:rPr lang="en-US" altLang="en-US" sz="2400" dirty="0"/>
              <a:t> és a </a:t>
            </a:r>
            <a:r>
              <a:rPr lang="en-US" altLang="en-US" sz="2400" dirty="0" err="1"/>
              <a:t>Közel-Kelet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között</a:t>
            </a:r>
            <a:r>
              <a:rPr lang="hu-HU" altLang="en-US" sz="2400" dirty="0" smtClean="0"/>
              <a:t>.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0295817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 descr="Rectangle 4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15362" name="Rectangle 2" descr="TextBox 5"/>
          <p:cNvSpPr>
            <a:spLocks/>
          </p:cNvSpPr>
          <p:nvPr/>
        </p:nvSpPr>
        <p:spPr bwMode="auto">
          <a:xfrm>
            <a:off x="0" y="0"/>
            <a:ext cx="2039938" cy="5476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HOGYAN</a:t>
            </a:r>
          </a:p>
        </p:txBody>
      </p:sp>
      <p:pic>
        <p:nvPicPr>
          <p:cNvPr id="15363" name="Picture 3" descr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125538"/>
            <a:ext cx="9601200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03561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FFE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pic>
        <p:nvPicPr>
          <p:cNvPr id="17410" name="Picture 2" descr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8188" y="0"/>
            <a:ext cx="4884737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Rectangle 3" descr="TextBox 5"/>
          <p:cNvSpPr>
            <a:spLocks/>
          </p:cNvSpPr>
          <p:nvPr/>
        </p:nvSpPr>
        <p:spPr bwMode="auto">
          <a:xfrm>
            <a:off x="0" y="0"/>
            <a:ext cx="2039938" cy="5476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HOGYAN</a:t>
            </a:r>
          </a:p>
        </p:txBody>
      </p:sp>
      <p:pic>
        <p:nvPicPr>
          <p:cNvPr id="17412" name="Picture 4" descr="Picture 1"/>
          <p:cNvPicPr>
            <a:picLocks noChangeAspect="1"/>
          </p:cNvPicPr>
          <p:nvPr/>
        </p:nvPicPr>
        <p:blipFill>
          <a:blip r:embed="rId5"/>
          <a:srcRect t="34285"/>
          <a:stretch>
            <a:fillRect/>
          </a:stretch>
        </p:blipFill>
        <p:spPr bwMode="auto">
          <a:xfrm>
            <a:off x="8162925" y="2211388"/>
            <a:ext cx="3973513" cy="26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3" name="Rectangle 5" descr="Rectangle 6"/>
          <p:cNvSpPr>
            <a:spLocks/>
          </p:cNvSpPr>
          <p:nvPr/>
        </p:nvSpPr>
        <p:spPr bwMode="auto">
          <a:xfrm>
            <a:off x="287338" y="5876925"/>
            <a:ext cx="31407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marL="457200" indent="-457200" eaLnBrk="1">
              <a:buAutoNum type="arabicParenR"/>
              <a:defRPr/>
            </a:pPr>
            <a:r>
              <a:rPr lang="en-US" altLang="en-US" sz="2400" dirty="0" err="1" smtClean="0">
                <a:latin typeface="Calibri" charset="0"/>
                <a:sym typeface="Calibri" charset="0"/>
              </a:rPr>
              <a:t>Hozzanak</a:t>
            </a:r>
            <a:r>
              <a:rPr lang="en-US" altLang="en-US" sz="2400" dirty="0" smtClean="0">
                <a:latin typeface="Calibri" charset="0"/>
                <a:sym typeface="Calibri" charset="0"/>
              </a:rPr>
              <a:t> </a:t>
            </a:r>
            <a:r>
              <a:rPr lang="en-US" altLang="en-US" sz="2400" dirty="0" err="1">
                <a:latin typeface="Calibri" charset="0"/>
                <a:sym typeface="Calibri" charset="0"/>
              </a:rPr>
              <a:t>létre</a:t>
            </a:r>
            <a:r>
              <a:rPr lang="en-US" altLang="en-US" sz="2400" dirty="0">
                <a:latin typeface="Calibri" charset="0"/>
                <a:sym typeface="Calibri" charset="0"/>
              </a:rPr>
              <a:t> Snap </a:t>
            </a:r>
            <a:endParaRPr lang="hu-HU" altLang="en-US" sz="2400" dirty="0" smtClean="0">
              <a:latin typeface="Calibri" charset="0"/>
              <a:sym typeface="Calibri" charset="0"/>
            </a:endParaRPr>
          </a:p>
          <a:p>
            <a:pPr eaLnBrk="1">
              <a:defRPr/>
            </a:pPr>
            <a:r>
              <a:rPr lang="en-US" altLang="en-US" sz="2400" dirty="0" err="1" smtClean="0">
                <a:latin typeface="Calibri" charset="0"/>
                <a:sym typeface="Calibri" charset="0"/>
              </a:rPr>
              <a:t>reklámokat</a:t>
            </a:r>
            <a:endParaRPr lang="en-US" altLang="en-US" sz="2400" dirty="0">
              <a:latin typeface="Calibri" charset="0"/>
              <a:sym typeface="Calibri" charset="0"/>
            </a:endParaRPr>
          </a:p>
        </p:txBody>
      </p:sp>
      <p:sp>
        <p:nvSpPr>
          <p:cNvPr id="17414" name="Rectangle 6" descr="Rectangle 7"/>
          <p:cNvSpPr>
            <a:spLocks/>
          </p:cNvSpPr>
          <p:nvPr/>
        </p:nvSpPr>
        <p:spPr bwMode="auto">
          <a:xfrm>
            <a:off x="4845050" y="5014913"/>
            <a:ext cx="21078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eaLnBrk="1">
              <a:defRPr/>
            </a:pPr>
            <a:r>
              <a:rPr lang="en-US" altLang="en-US" sz="2400" dirty="0">
                <a:latin typeface="Calibri" charset="0"/>
                <a:sym typeface="Calibri" charset="0"/>
              </a:rPr>
              <a:t>2) </a:t>
            </a:r>
            <a:r>
              <a:rPr lang="en-US" altLang="en-US" sz="2400" dirty="0" err="1">
                <a:latin typeface="Calibri" charset="0"/>
                <a:sym typeface="Calibri" charset="0"/>
              </a:rPr>
              <a:t>Használjanak</a:t>
            </a:r>
            <a:r>
              <a:rPr lang="en-US" altLang="en-US" sz="2400" dirty="0">
                <a:latin typeface="Calibri" charset="0"/>
                <a:sym typeface="Calibri" charset="0"/>
              </a:rPr>
              <a:t> </a:t>
            </a:r>
            <a:endParaRPr lang="hu-HU" altLang="en-US" sz="2400" dirty="0" smtClean="0">
              <a:latin typeface="Calibri" charset="0"/>
              <a:sym typeface="Calibri" charset="0"/>
            </a:endParaRPr>
          </a:p>
          <a:p>
            <a:pPr eaLnBrk="1">
              <a:defRPr/>
            </a:pPr>
            <a:r>
              <a:rPr lang="en-US" altLang="en-US" sz="2400" dirty="0" err="1" smtClean="0">
                <a:latin typeface="Calibri" charset="0"/>
                <a:sym typeface="Calibri" charset="0"/>
              </a:rPr>
              <a:t>SnapCode-okat</a:t>
            </a:r>
            <a:endParaRPr lang="en-US" altLang="en-US" sz="2400" dirty="0">
              <a:latin typeface="Calibri" charset="0"/>
              <a:sym typeface="Calibri" charset="0"/>
            </a:endParaRPr>
          </a:p>
        </p:txBody>
      </p:sp>
      <p:sp>
        <p:nvSpPr>
          <p:cNvPr id="17415" name="Rectangle 7" descr="Rectangle 8"/>
          <p:cNvSpPr>
            <a:spLocks/>
          </p:cNvSpPr>
          <p:nvPr/>
        </p:nvSpPr>
        <p:spPr bwMode="auto">
          <a:xfrm>
            <a:off x="8585200" y="5032375"/>
            <a:ext cx="29231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eaLnBrk="1">
              <a:defRPr/>
            </a:pPr>
            <a:r>
              <a:rPr lang="en-US" altLang="en-US" sz="2400" dirty="0">
                <a:latin typeface="Calibri" charset="0"/>
                <a:sym typeface="Calibri" charset="0"/>
              </a:rPr>
              <a:t>3) </a:t>
            </a:r>
            <a:r>
              <a:rPr lang="en-US" altLang="en-US" sz="2400" dirty="0" err="1">
                <a:latin typeface="Calibri" charset="0"/>
                <a:sym typeface="Calibri" charset="0"/>
              </a:rPr>
              <a:t>Szponzorált</a:t>
            </a:r>
            <a:r>
              <a:rPr lang="en-US" altLang="en-US" sz="2400" dirty="0">
                <a:latin typeface="Calibri" charset="0"/>
                <a:sym typeface="Calibri" charset="0"/>
              </a:rPr>
              <a:t> </a:t>
            </a:r>
            <a:r>
              <a:rPr lang="en-US" altLang="en-US" sz="2400" dirty="0" err="1" smtClean="0">
                <a:latin typeface="Calibri" charset="0"/>
                <a:sym typeface="Calibri" charset="0"/>
              </a:rPr>
              <a:t>földrajzi</a:t>
            </a:r>
            <a:endParaRPr lang="hu-HU" altLang="en-US" sz="2400" dirty="0" smtClean="0">
              <a:latin typeface="Calibri" charset="0"/>
              <a:sym typeface="Calibri" charset="0"/>
            </a:endParaRPr>
          </a:p>
          <a:p>
            <a:pPr eaLnBrk="1">
              <a:defRPr/>
            </a:pPr>
            <a:r>
              <a:rPr lang="en-US" altLang="en-US" sz="2400" dirty="0" smtClean="0">
                <a:latin typeface="Calibri" charset="0"/>
                <a:sym typeface="Calibri" charset="0"/>
              </a:rPr>
              <a:t> </a:t>
            </a:r>
            <a:r>
              <a:rPr lang="en-US" altLang="en-US" sz="2400" dirty="0" err="1">
                <a:latin typeface="Calibri" charset="0"/>
                <a:sym typeface="Calibri" charset="0"/>
              </a:rPr>
              <a:t>szűrők</a:t>
            </a:r>
            <a:endParaRPr lang="en-US" altLang="en-US" sz="2400" dirty="0">
              <a:latin typeface="Calibri" charset="0"/>
              <a:sym typeface="Calibri" charset="0"/>
            </a:endParaRPr>
          </a:p>
        </p:txBody>
      </p:sp>
      <p:pic>
        <p:nvPicPr>
          <p:cNvPr id="17416" name="Picture 8" descr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0" y="2581275"/>
            <a:ext cx="2035175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7" name="media2.mp4" descr="featured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87338" y="1798638"/>
            <a:ext cx="2270125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7745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4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 descr="Rectangle 4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pic>
        <p:nvPicPr>
          <p:cNvPr id="19458" name="Picture 2" descr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2838" y="0"/>
            <a:ext cx="4884737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Rectangle 3" descr="TextBox 5"/>
          <p:cNvSpPr>
            <a:spLocks/>
          </p:cNvSpPr>
          <p:nvPr/>
        </p:nvSpPr>
        <p:spPr bwMode="auto">
          <a:xfrm>
            <a:off x="0" y="0"/>
            <a:ext cx="2039938" cy="5476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HOGYAN</a:t>
            </a:r>
          </a:p>
        </p:txBody>
      </p:sp>
      <p:pic>
        <p:nvPicPr>
          <p:cNvPr id="19460" name="Picture 4" descr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4775" y="728663"/>
            <a:ext cx="9440863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73403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pic>
        <p:nvPicPr>
          <p:cNvPr id="23554" name="Picture 2" descr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425" y="331788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5" name="Picture 3" descr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2538" y="2589213"/>
            <a:ext cx="7145337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6" name="Rectangle 4" descr="TextBox 8"/>
          <p:cNvSpPr>
            <a:spLocks/>
          </p:cNvSpPr>
          <p:nvPr/>
        </p:nvSpPr>
        <p:spPr bwMode="auto">
          <a:xfrm>
            <a:off x="0" y="0"/>
            <a:ext cx="2039938" cy="5476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MIT</a:t>
            </a:r>
          </a:p>
        </p:txBody>
      </p:sp>
    </p:spTree>
    <p:extLst>
      <p:ext uri="{BB962C8B-B14F-4D97-AF65-F5344CB8AC3E}">
        <p14:creationId xmlns:p14="http://schemas.microsoft.com/office/powerpoint/2010/main" val="295182673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pic>
        <p:nvPicPr>
          <p:cNvPr id="25602" name="Picture 2" descr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425" y="331788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3" name="Rectangle 3" descr="TextBox 6"/>
          <p:cNvSpPr>
            <a:spLocks/>
          </p:cNvSpPr>
          <p:nvPr/>
        </p:nvSpPr>
        <p:spPr bwMode="auto">
          <a:xfrm>
            <a:off x="684213" y="2743200"/>
            <a:ext cx="1084969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marL="285750" indent="-285750"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2pPr>
            <a:lvl3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3pPr>
            <a:lvl4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4pPr>
            <a:lvl5pPr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5pPr>
            <a:lvl6pPr marL="4572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6pPr>
            <a:lvl7pPr marL="9144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7pPr>
            <a:lvl8pPr marL="13716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8pPr>
            <a:lvl9pPr marL="1828800" indent="18288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9pPr>
          </a:lstStyle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err="1"/>
              <a:t>Jóval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több</a:t>
            </a:r>
            <a:r>
              <a:rPr lang="en-US" altLang="en-US" sz="2400" dirty="0"/>
              <a:t> mint 500 </a:t>
            </a:r>
            <a:r>
              <a:rPr lang="en-US" altLang="en-US" sz="2400" dirty="0" err="1"/>
              <a:t>millió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felhasználó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szerte</a:t>
            </a:r>
            <a:r>
              <a:rPr lang="en-US" altLang="en-US" sz="2400" dirty="0"/>
              <a:t> a </a:t>
            </a:r>
            <a:r>
              <a:rPr lang="en-US" altLang="en-US" sz="2400" dirty="0" err="1" smtClean="0"/>
              <a:t>világon</a:t>
            </a:r>
            <a:r>
              <a:rPr lang="hu-HU" altLang="en-US" sz="2400" dirty="0" smtClean="0"/>
              <a:t>.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/>
              <a:t>A </a:t>
            </a:r>
            <a:r>
              <a:rPr lang="en-US" altLang="en-US" sz="2400" dirty="0" err="1"/>
              <a:t>felhasználók</a:t>
            </a:r>
            <a:r>
              <a:rPr lang="en-US" altLang="en-US" sz="2400" dirty="0"/>
              <a:t> 60%-a </a:t>
            </a:r>
            <a:r>
              <a:rPr lang="en-US" altLang="en-US" sz="2400" dirty="0" err="1"/>
              <a:t>minden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egyes</a:t>
            </a:r>
            <a:r>
              <a:rPr lang="en-US" altLang="en-US" sz="2400" dirty="0"/>
              <a:t> nap </a:t>
            </a:r>
            <a:r>
              <a:rPr lang="en-US" altLang="en-US" sz="2400" dirty="0" err="1"/>
              <a:t>megnyitja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az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alkalmazást</a:t>
            </a:r>
            <a:r>
              <a:rPr lang="hu-HU" altLang="en-US" sz="2400" dirty="0" smtClean="0"/>
              <a:t>.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err="1"/>
              <a:t>Több</a:t>
            </a:r>
            <a:r>
              <a:rPr lang="en-US" altLang="en-US" sz="2400" dirty="0"/>
              <a:t> a </a:t>
            </a:r>
            <a:r>
              <a:rPr lang="en-US" altLang="en-US" sz="2400" dirty="0" err="1"/>
              <a:t>női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felhasználó</a:t>
            </a:r>
            <a:r>
              <a:rPr lang="en-US" altLang="en-US" sz="2400" dirty="0"/>
              <a:t>, mint a </a:t>
            </a:r>
            <a:r>
              <a:rPr lang="en-US" altLang="en-US" sz="2400" dirty="0" err="1"/>
              <a:t>férfi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felhasználó</a:t>
            </a:r>
            <a:r>
              <a:rPr lang="hu-HU" altLang="en-US" sz="2400" dirty="0" smtClean="0"/>
              <a:t>.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 err="1"/>
              <a:t>Az</a:t>
            </a:r>
            <a:r>
              <a:rPr lang="en-US" altLang="en-US" sz="2400" dirty="0"/>
              <a:t> Instagram </a:t>
            </a:r>
            <a:r>
              <a:rPr lang="en-US" altLang="en-US" sz="2400" dirty="0" err="1"/>
              <a:t>felhasználóinak</a:t>
            </a:r>
            <a:r>
              <a:rPr lang="en-US" altLang="en-US" sz="2400" dirty="0"/>
              <a:t> 90%-a 35 </a:t>
            </a:r>
            <a:r>
              <a:rPr lang="en-US" altLang="en-US" sz="2400" dirty="0" err="1"/>
              <a:t>évnél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fiatalabb</a:t>
            </a:r>
            <a:r>
              <a:rPr lang="hu-HU" altLang="en-US" sz="2400" dirty="0" smtClean="0"/>
              <a:t>.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/>
              <a:t>A </a:t>
            </a:r>
            <a:r>
              <a:rPr lang="en-US" altLang="en-US" sz="2400" dirty="0" err="1"/>
              <a:t>leginkább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követett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márka</a:t>
            </a:r>
            <a:r>
              <a:rPr lang="en-US" altLang="en-US" sz="2400" dirty="0"/>
              <a:t> a National Geographic, 48,4 </a:t>
            </a:r>
            <a:r>
              <a:rPr lang="en-US" altLang="en-US" sz="2400" dirty="0" err="1"/>
              <a:t>millió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követővel</a:t>
            </a:r>
            <a:r>
              <a:rPr lang="hu-HU" altLang="en-US" sz="2400" dirty="0" smtClean="0"/>
              <a:t>.</a:t>
            </a:r>
            <a:endParaRPr lang="en-US" altLang="en-US" sz="2400" dirty="0"/>
          </a:p>
          <a:p>
            <a:pPr eaLnBrk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 altLang="en-US" sz="2400" dirty="0"/>
              <a:t>A </a:t>
            </a:r>
            <a:r>
              <a:rPr lang="en-US" altLang="en-US" sz="2400" dirty="0" err="1"/>
              <a:t>márkák</a:t>
            </a:r>
            <a:r>
              <a:rPr lang="en-US" altLang="en-US" sz="2400" dirty="0"/>
              <a:t> 48,8%-a </a:t>
            </a:r>
            <a:r>
              <a:rPr lang="en-US" altLang="en-US" sz="2400" dirty="0" err="1"/>
              <a:t>jelen</a:t>
            </a:r>
            <a:r>
              <a:rPr lang="en-US" altLang="en-US" sz="2400" dirty="0"/>
              <a:t> van </a:t>
            </a:r>
            <a:r>
              <a:rPr lang="en-US" altLang="en-US" sz="2400" dirty="0" err="1"/>
              <a:t>az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Instagramon</a:t>
            </a:r>
            <a:r>
              <a:rPr lang="en-US" altLang="en-US" sz="2400" dirty="0"/>
              <a:t>. A </a:t>
            </a:r>
            <a:r>
              <a:rPr lang="en-US" altLang="en-US" sz="2400" dirty="0" err="1"/>
              <a:t>becslések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szerint</a:t>
            </a:r>
            <a:r>
              <a:rPr lang="en-US" altLang="en-US" sz="2400" dirty="0"/>
              <a:t> 2017-re </a:t>
            </a:r>
            <a:r>
              <a:rPr lang="en-US" altLang="en-US" sz="2400" dirty="0" err="1"/>
              <a:t>ez</a:t>
            </a:r>
            <a:r>
              <a:rPr lang="en-US" altLang="en-US" sz="2400" dirty="0"/>
              <a:t> 70,7%-</a:t>
            </a:r>
            <a:r>
              <a:rPr lang="en-US" altLang="en-US" sz="2400" dirty="0" err="1"/>
              <a:t>ra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emelkedik</a:t>
            </a:r>
            <a:r>
              <a:rPr lang="hu-HU" altLang="en-US" sz="2400" dirty="0" smtClean="0"/>
              <a:t>.</a:t>
            </a:r>
            <a:endParaRPr lang="en-US" altLang="en-US" sz="2400" dirty="0"/>
          </a:p>
        </p:txBody>
      </p:sp>
      <p:sp>
        <p:nvSpPr>
          <p:cNvPr id="25604" name="Rectangle 4" descr="TextBox 8"/>
          <p:cNvSpPr>
            <a:spLocks/>
          </p:cNvSpPr>
          <p:nvPr/>
        </p:nvSpPr>
        <p:spPr bwMode="auto">
          <a:xfrm>
            <a:off x="0" y="0"/>
            <a:ext cx="2039938" cy="5476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KI</a:t>
            </a:r>
          </a:p>
        </p:txBody>
      </p:sp>
    </p:spTree>
    <p:extLst>
      <p:ext uri="{BB962C8B-B14F-4D97-AF65-F5344CB8AC3E}">
        <p14:creationId xmlns:p14="http://schemas.microsoft.com/office/powerpoint/2010/main" val="424974506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pic>
        <p:nvPicPr>
          <p:cNvPr id="27650" name="Picture 2" descr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75"/>
            <a:ext cx="5489575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1" name="Rectangle 3" descr="TextBox 5"/>
          <p:cNvSpPr>
            <a:spLocks/>
          </p:cNvSpPr>
          <p:nvPr/>
        </p:nvSpPr>
        <p:spPr bwMode="auto">
          <a:xfrm>
            <a:off x="0" y="0"/>
            <a:ext cx="2039938" cy="5476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HOGYAN</a:t>
            </a:r>
          </a:p>
        </p:txBody>
      </p:sp>
      <p:sp>
        <p:nvSpPr>
          <p:cNvPr id="27652" name="Rectangle 4" descr="Rectangle 7"/>
          <p:cNvSpPr>
            <a:spLocks/>
          </p:cNvSpPr>
          <p:nvPr/>
        </p:nvSpPr>
        <p:spPr bwMode="auto">
          <a:xfrm>
            <a:off x="6400800" y="584200"/>
            <a:ext cx="5208588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>
              <a:lnSpc>
                <a:spcPct val="300000"/>
              </a:lnSpc>
              <a:buSzPct val="100000"/>
              <a:buFontTx/>
              <a:buAutoNum type="arabicParenR"/>
              <a:defRPr/>
            </a:pPr>
            <a:r>
              <a:rPr lang="en-US" altLang="en-US" sz="2400" dirty="0" err="1"/>
              <a:t>Írjanak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nagyszerű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képaláírásokat</a:t>
            </a:r>
            <a:r>
              <a:rPr lang="hu-HU" altLang="en-US" sz="2400" dirty="0" smtClean="0"/>
              <a:t>.</a:t>
            </a:r>
            <a:endParaRPr lang="en-US" altLang="en-US" sz="2400" dirty="0"/>
          </a:p>
          <a:p>
            <a:pPr eaLnBrk="1">
              <a:lnSpc>
                <a:spcPct val="300000"/>
              </a:lnSpc>
              <a:buSzPct val="100000"/>
              <a:buFontTx/>
              <a:buAutoNum type="arabicParenR"/>
              <a:defRPr/>
            </a:pPr>
            <a:r>
              <a:rPr lang="en-US" altLang="en-US" sz="2400" dirty="0" err="1"/>
              <a:t>Használjanak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megfelelő</a:t>
            </a:r>
            <a:r>
              <a:rPr lang="en-US" altLang="en-US" sz="2400" dirty="0"/>
              <a:t> Instagram-</a:t>
            </a:r>
            <a:r>
              <a:rPr lang="en-US" altLang="en-US" sz="2400" dirty="0" err="1"/>
              <a:t>címkéket</a:t>
            </a:r>
            <a:r>
              <a:rPr lang="en-US" altLang="en-US" sz="2400" dirty="0"/>
              <a:t> (</a:t>
            </a:r>
            <a:r>
              <a:rPr lang="en-US" altLang="en-US" sz="2400" dirty="0" smtClean="0"/>
              <a:t>has</a:t>
            </a:r>
            <a:r>
              <a:rPr lang="hu-HU" altLang="en-US" sz="2400" dirty="0" smtClean="0"/>
              <a:t>h</a:t>
            </a:r>
            <a:r>
              <a:rPr lang="en-US" altLang="en-US" sz="2400" dirty="0" err="1" smtClean="0"/>
              <a:t>tageket</a:t>
            </a:r>
            <a:r>
              <a:rPr lang="en-US" altLang="en-US" sz="2400" dirty="0"/>
              <a:t>).</a:t>
            </a:r>
          </a:p>
          <a:p>
            <a:pPr eaLnBrk="1">
              <a:lnSpc>
                <a:spcPct val="300000"/>
              </a:lnSpc>
              <a:buSzPct val="100000"/>
              <a:buFontTx/>
              <a:buAutoNum type="arabicParenR"/>
              <a:defRPr/>
            </a:pPr>
            <a:r>
              <a:rPr lang="en-US" altLang="en-US" sz="2400" dirty="0" err="1"/>
              <a:t>Kiváló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minőségű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tartalmakat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tegyenek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közzé</a:t>
            </a:r>
            <a:r>
              <a:rPr lang="hu-HU" altLang="en-US" sz="2400" dirty="0" smtClean="0"/>
              <a:t>.</a:t>
            </a:r>
            <a:r>
              <a:rPr lang="en-US" altLang="en-US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135481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 descr="Rectangle 4"/>
          <p:cNvSpPr>
            <a:spLocks/>
          </p:cNvSpPr>
          <p:nvPr/>
        </p:nvSpPr>
        <p:spPr bwMode="auto">
          <a:xfrm>
            <a:off x="0" y="-15875"/>
            <a:ext cx="12192000" cy="6856413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pic>
        <p:nvPicPr>
          <p:cNvPr id="29698" name="Picture 2" descr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425" y="331788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Rectangle 3" descr="TextBox 8"/>
          <p:cNvSpPr>
            <a:spLocks/>
          </p:cNvSpPr>
          <p:nvPr/>
        </p:nvSpPr>
        <p:spPr bwMode="auto">
          <a:xfrm>
            <a:off x="0" y="0"/>
            <a:ext cx="2039938" cy="5476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HOGYAN</a:t>
            </a:r>
          </a:p>
        </p:txBody>
      </p:sp>
      <p:sp>
        <p:nvSpPr>
          <p:cNvPr id="29700" name="Rectangle 4" descr="Rectangle 5"/>
          <p:cNvSpPr>
            <a:spLocks/>
          </p:cNvSpPr>
          <p:nvPr/>
        </p:nvSpPr>
        <p:spPr bwMode="auto">
          <a:xfrm>
            <a:off x="327025" y="4864100"/>
            <a:ext cx="23606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eaLnBrk="1">
              <a:defRPr/>
            </a:pPr>
            <a:r>
              <a:rPr lang="en-US" altLang="en-US" sz="2400">
                <a:latin typeface="Calibri" charset="0"/>
                <a:sym typeface="Calibri" charset="0"/>
              </a:rPr>
              <a:t>1) Támogassanak egy közzétételt</a:t>
            </a:r>
          </a:p>
        </p:txBody>
      </p:sp>
      <p:sp>
        <p:nvSpPr>
          <p:cNvPr id="29701" name="Rectangle 5" descr="Rectangle 7"/>
          <p:cNvSpPr>
            <a:spLocks/>
          </p:cNvSpPr>
          <p:nvPr/>
        </p:nvSpPr>
        <p:spPr bwMode="auto">
          <a:xfrm>
            <a:off x="5065713" y="6165850"/>
            <a:ext cx="4216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eaLnBrk="1">
              <a:defRPr/>
            </a:pPr>
            <a:r>
              <a:rPr lang="en-US" altLang="en-US" sz="2400">
                <a:latin typeface="Calibri" charset="0"/>
                <a:sym typeface="Calibri" charset="0"/>
              </a:rPr>
              <a:t>2) Használják a Facebook marketingeszközeit</a:t>
            </a:r>
          </a:p>
        </p:txBody>
      </p:sp>
      <p:pic>
        <p:nvPicPr>
          <p:cNvPr id="29702" name="Picture 6" descr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1920875"/>
            <a:ext cx="4862513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03" name="Picture 7" descr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3813" y="2589213"/>
            <a:ext cx="7086600" cy="322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56964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4188" y="0"/>
            <a:ext cx="31178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938" name="Picture 2" descr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5663" y="1289050"/>
            <a:ext cx="7874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0944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Munkavégzési alapelvek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rbel" panose="020B0503020204020204" pitchFamily="34" charset="0"/>
              </a:rPr>
              <a:t>Korlátozott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elmélet</a:t>
            </a:r>
            <a:r>
              <a:rPr lang="en-US" dirty="0">
                <a:latin typeface="Corbel" panose="020B0503020204020204" pitchFamily="34" charset="0"/>
              </a:rPr>
              <a:t> – </a:t>
            </a:r>
            <a:r>
              <a:rPr lang="en-US" dirty="0" err="1">
                <a:latin typeface="Corbel" panose="020B0503020204020204" pitchFamily="34" charset="0"/>
              </a:rPr>
              <a:t>sok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gyakorlat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>
                <a:latin typeface="Corbel" panose="020B0503020204020204" pitchFamily="34" charset="0"/>
              </a:rPr>
              <a:t>Gyakorlás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útján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szerzett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tanulás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>
                <a:latin typeface="Corbel" panose="020B0503020204020204" pitchFamily="34" charset="0"/>
              </a:rPr>
              <a:t>Tanulás</a:t>
            </a:r>
            <a:r>
              <a:rPr lang="en-US" dirty="0">
                <a:latin typeface="Corbel" panose="020B0503020204020204" pitchFamily="34" charset="0"/>
              </a:rPr>
              <a:t> a </a:t>
            </a:r>
            <a:r>
              <a:rPr lang="en-US" dirty="0" err="1">
                <a:latin typeface="Corbel" panose="020B0503020204020204" pitchFamily="34" charset="0"/>
              </a:rPr>
              <a:t>sikerekből</a:t>
            </a:r>
            <a:r>
              <a:rPr lang="en-US" dirty="0">
                <a:latin typeface="Corbel" panose="020B0503020204020204" pitchFamily="34" charset="0"/>
              </a:rPr>
              <a:t> és a </a:t>
            </a:r>
            <a:r>
              <a:rPr lang="en-US" dirty="0" err="1">
                <a:latin typeface="Corbel" panose="020B0503020204020204" pitchFamily="34" charset="0"/>
              </a:rPr>
              <a:t>kudarcokból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egyaránt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>
                <a:latin typeface="Corbel" panose="020B0503020204020204" pitchFamily="34" charset="0"/>
              </a:rPr>
              <a:t>Tanulás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egymástól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dirty="0" err="1">
                <a:latin typeface="Corbel" panose="020B0503020204020204" pitchFamily="34" charset="0"/>
              </a:rPr>
              <a:t>Önök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már</a:t>
            </a:r>
            <a:r>
              <a:rPr lang="en-US" dirty="0">
                <a:latin typeface="Corbel" panose="020B0503020204020204" pitchFamily="34" charset="0"/>
              </a:rPr>
              <a:t> most is </a:t>
            </a:r>
            <a:r>
              <a:rPr lang="en-US" dirty="0" err="1">
                <a:latin typeface="Corbel" panose="020B0503020204020204" pitchFamily="34" charset="0"/>
              </a:rPr>
              <a:t>szakértők</a:t>
            </a:r>
            <a:r>
              <a:rPr lang="en-US" dirty="0">
                <a:latin typeface="Corbel" panose="020B0503020204020204" pitchFamily="34" charset="0"/>
              </a:rPr>
              <a:t>!</a:t>
            </a:r>
          </a:p>
          <a:p>
            <a:endParaRPr lang="hu-HU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4589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7613" y="-1158875"/>
            <a:ext cx="4373562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4" name="Picture 2" descr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5050" y="1485900"/>
            <a:ext cx="7581900" cy="46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Rectangle 3" descr="TextBox 9"/>
          <p:cNvSpPr>
            <a:spLocks/>
          </p:cNvSpPr>
          <p:nvPr/>
        </p:nvSpPr>
        <p:spPr bwMode="auto">
          <a:xfrm>
            <a:off x="263525" y="5543550"/>
            <a:ext cx="4376738" cy="64633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>
              <a:defRPr/>
            </a:pPr>
            <a:r>
              <a:rPr lang="en-US" altLang="en-US" dirty="0">
                <a:solidFill>
                  <a:srgbClr val="F2F2F2"/>
                </a:solidFill>
                <a:latin typeface="Calibri" charset="0"/>
                <a:sym typeface="Calibri" charset="0"/>
              </a:rPr>
              <a:t>„A </a:t>
            </a:r>
            <a:r>
              <a:rPr lang="en-US" altLang="en-US" dirty="0" err="1">
                <a:solidFill>
                  <a:srgbClr val="F2F2F2"/>
                </a:solidFill>
                <a:latin typeface="Calibri" charset="0"/>
                <a:sym typeface="Calibri" charset="0"/>
              </a:rPr>
              <a:t>legjobb</a:t>
            </a:r>
            <a:r>
              <a:rPr lang="en-US" altLang="en-US" dirty="0">
                <a:solidFill>
                  <a:srgbClr val="F2F2F2"/>
                </a:solidFill>
                <a:latin typeface="Calibri" charset="0"/>
                <a:sym typeface="Calibri" charset="0"/>
              </a:rPr>
              <a:t> </a:t>
            </a:r>
            <a:r>
              <a:rPr lang="en-US" altLang="en-US" dirty="0" err="1">
                <a:solidFill>
                  <a:srgbClr val="F2F2F2"/>
                </a:solidFill>
                <a:latin typeface="Calibri" charset="0"/>
                <a:sym typeface="Calibri" charset="0"/>
              </a:rPr>
              <a:t>dolog</a:t>
            </a:r>
            <a:r>
              <a:rPr lang="en-US" altLang="en-US" dirty="0">
                <a:solidFill>
                  <a:srgbClr val="F2F2F2"/>
                </a:solidFill>
                <a:latin typeface="Calibri" charset="0"/>
                <a:sym typeface="Calibri" charset="0"/>
              </a:rPr>
              <a:t> a </a:t>
            </a:r>
            <a:r>
              <a:rPr lang="en-US" altLang="en-US" dirty="0" err="1" smtClean="0">
                <a:solidFill>
                  <a:srgbClr val="F2F2F2"/>
                </a:solidFill>
                <a:latin typeface="Calibri" charset="0"/>
                <a:sym typeface="Calibri" charset="0"/>
              </a:rPr>
              <a:t>tumblr</a:t>
            </a:r>
            <a:r>
              <a:rPr lang="hu-HU" altLang="en-US" dirty="0" smtClean="0">
                <a:solidFill>
                  <a:srgbClr val="F2F2F2"/>
                </a:solidFill>
                <a:latin typeface="Calibri" charset="0"/>
                <a:sym typeface="Calibri" charset="0"/>
              </a:rPr>
              <a:t>b</a:t>
            </a:r>
            <a:r>
              <a:rPr lang="en-US" altLang="en-US" dirty="0" err="1" smtClean="0">
                <a:solidFill>
                  <a:srgbClr val="F2F2F2"/>
                </a:solidFill>
                <a:latin typeface="Calibri" charset="0"/>
                <a:sym typeface="Calibri" charset="0"/>
              </a:rPr>
              <a:t>en</a:t>
            </a:r>
            <a:r>
              <a:rPr lang="en-US" altLang="en-US" dirty="0">
                <a:solidFill>
                  <a:srgbClr val="F2F2F2"/>
                </a:solidFill>
                <a:latin typeface="Calibri" charset="0"/>
                <a:sym typeface="Calibri" charset="0"/>
              </a:rPr>
              <a:t>, </a:t>
            </a:r>
            <a:r>
              <a:rPr lang="en-US" altLang="en-US" dirty="0" err="1">
                <a:solidFill>
                  <a:srgbClr val="F2F2F2"/>
                </a:solidFill>
                <a:latin typeface="Calibri" charset="0"/>
                <a:sym typeface="Calibri" charset="0"/>
              </a:rPr>
              <a:t>hogy</a:t>
            </a:r>
            <a:r>
              <a:rPr lang="en-US" altLang="en-US" dirty="0">
                <a:solidFill>
                  <a:srgbClr val="F2F2F2"/>
                </a:solidFill>
                <a:latin typeface="Calibri" charset="0"/>
                <a:sym typeface="Calibri" charset="0"/>
              </a:rPr>
              <a:t> </a:t>
            </a:r>
            <a:r>
              <a:rPr lang="en-US" altLang="en-US" dirty="0" err="1">
                <a:solidFill>
                  <a:srgbClr val="F2F2F2"/>
                </a:solidFill>
                <a:latin typeface="Calibri" charset="0"/>
                <a:sym typeface="Calibri" charset="0"/>
              </a:rPr>
              <a:t>az</a:t>
            </a:r>
            <a:r>
              <a:rPr lang="en-US" altLang="en-US" dirty="0">
                <a:solidFill>
                  <a:srgbClr val="F2F2F2"/>
                </a:solidFill>
                <a:latin typeface="Calibri" charset="0"/>
                <a:sym typeface="Calibri" charset="0"/>
              </a:rPr>
              <a:t> ember </a:t>
            </a:r>
            <a:r>
              <a:rPr lang="en-US" altLang="en-US" dirty="0" err="1">
                <a:solidFill>
                  <a:srgbClr val="F2F2F2"/>
                </a:solidFill>
                <a:latin typeface="Calibri" charset="0"/>
                <a:sym typeface="Calibri" charset="0"/>
              </a:rPr>
              <a:t>névtelen</a:t>
            </a:r>
            <a:r>
              <a:rPr lang="en-US" altLang="en-US" dirty="0">
                <a:solidFill>
                  <a:srgbClr val="F2F2F2"/>
                </a:solidFill>
                <a:latin typeface="Calibri" charset="0"/>
                <a:sym typeface="Calibri" charset="0"/>
              </a:rPr>
              <a:t> </a:t>
            </a:r>
            <a:r>
              <a:rPr lang="en-US" altLang="en-US" dirty="0" err="1">
                <a:solidFill>
                  <a:srgbClr val="F2F2F2"/>
                </a:solidFill>
                <a:latin typeface="Calibri" charset="0"/>
                <a:sym typeface="Calibri" charset="0"/>
              </a:rPr>
              <a:t>maradhat</a:t>
            </a:r>
            <a:r>
              <a:rPr lang="en-US" altLang="en-US" dirty="0">
                <a:solidFill>
                  <a:srgbClr val="F2F2F2"/>
                </a:solidFill>
                <a:latin typeface="Calibri" charset="0"/>
                <a:sym typeface="Calibri" charset="0"/>
              </a:rPr>
              <a:t>” </a:t>
            </a:r>
            <a:r>
              <a:rPr lang="en-US" altLang="en-US" dirty="0" smtClean="0">
                <a:solidFill>
                  <a:srgbClr val="F2F2F2"/>
                </a:solidFill>
                <a:latin typeface="Calibri" charset="0"/>
                <a:sym typeface="Calibri" charset="0"/>
              </a:rPr>
              <a:t>–</a:t>
            </a:r>
            <a:r>
              <a:rPr lang="hu-HU" altLang="en-US" dirty="0" smtClean="0">
                <a:solidFill>
                  <a:srgbClr val="F2F2F2"/>
                </a:solidFill>
                <a:latin typeface="Calibri" charset="0"/>
                <a:sym typeface="Calibri" charset="0"/>
              </a:rPr>
              <a:t> </a:t>
            </a:r>
            <a:r>
              <a:rPr lang="en-US" altLang="en-US" dirty="0" smtClean="0">
                <a:solidFill>
                  <a:srgbClr val="F2F2F2"/>
                </a:solidFill>
                <a:latin typeface="Calibri" charset="0"/>
                <a:sym typeface="Calibri" charset="0"/>
              </a:rPr>
              <a:t>19 </a:t>
            </a:r>
            <a:r>
              <a:rPr lang="en-US" altLang="en-US" dirty="0" err="1">
                <a:solidFill>
                  <a:srgbClr val="F2F2F2"/>
                </a:solidFill>
                <a:latin typeface="Calibri" charset="0"/>
                <a:sym typeface="Calibri" charset="0"/>
              </a:rPr>
              <a:t>éves</a:t>
            </a:r>
            <a:r>
              <a:rPr lang="en-US" altLang="en-US" dirty="0">
                <a:solidFill>
                  <a:srgbClr val="F2F2F2"/>
                </a:solidFill>
                <a:latin typeface="Calibri" charset="0"/>
                <a:sym typeface="Calibri" charset="0"/>
              </a:rPr>
              <a:t> </a:t>
            </a:r>
            <a:r>
              <a:rPr lang="en-US" altLang="en-US" dirty="0" err="1">
                <a:solidFill>
                  <a:srgbClr val="F2F2F2"/>
                </a:solidFill>
                <a:latin typeface="Calibri" charset="0"/>
                <a:sym typeface="Calibri" charset="0"/>
              </a:rPr>
              <a:t>férfi</a:t>
            </a:r>
            <a:endParaRPr lang="en-US" altLang="en-US" dirty="0">
              <a:solidFill>
                <a:srgbClr val="F2F2F2"/>
              </a:solidFill>
              <a:latin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6401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3538" y="1978025"/>
            <a:ext cx="18557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2" name="Picture 2" descr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738" y="4025900"/>
            <a:ext cx="23304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3" name="Picture 3" descr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3488" y="4749800"/>
            <a:ext cx="191135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4" name="Picture 4" descr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1550" y="1978025"/>
            <a:ext cx="1773238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5" name="Picture 5" descr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2825" y="2146300"/>
            <a:ext cx="235267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6" name="Rectangle 6" descr="TextBox 17"/>
          <p:cNvSpPr>
            <a:spLocks/>
          </p:cNvSpPr>
          <p:nvPr/>
        </p:nvSpPr>
        <p:spPr bwMode="auto">
          <a:xfrm>
            <a:off x="0" y="0"/>
            <a:ext cx="3924300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 dirty="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NYÍLT </a:t>
            </a:r>
            <a:r>
              <a:rPr lang="en-US" altLang="en-US" sz="3200" dirty="0" smtClean="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HÁLÓZATOK</a:t>
            </a:r>
            <a:endParaRPr lang="en-US" altLang="en-US" sz="3200" dirty="0">
              <a:solidFill>
                <a:srgbClr val="FFFFFF"/>
              </a:solidFill>
              <a:latin typeface="Passion One Bold" charset="0"/>
              <a:sym typeface="Passion One Bold" charset="0"/>
            </a:endParaRPr>
          </a:p>
        </p:txBody>
      </p:sp>
      <p:pic>
        <p:nvPicPr>
          <p:cNvPr id="46087" name="Picture 7" descr="Picture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13850" y="4025900"/>
            <a:ext cx="1895475" cy="189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52863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2901950"/>
            <a:ext cx="32162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0" name="Picture 2" descr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1988" y="2901950"/>
            <a:ext cx="2232025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1" name="Picture 3" descr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8963" y="2765425"/>
            <a:ext cx="25527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8132" name="Picture 4" descr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47213" y="2628900"/>
            <a:ext cx="253047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Rectangle 5" descr="TextBox 11"/>
          <p:cNvSpPr>
            <a:spLocks/>
          </p:cNvSpPr>
          <p:nvPr/>
        </p:nvSpPr>
        <p:spPr bwMode="auto">
          <a:xfrm>
            <a:off x="0" y="0"/>
            <a:ext cx="3924300" cy="5847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algn="ctr" eaLnBrk="1">
              <a:defRPr/>
            </a:pPr>
            <a:r>
              <a:rPr lang="en-US" altLang="en-US" sz="3200">
                <a:solidFill>
                  <a:srgbClr val="FFFFFF"/>
                </a:solidFill>
                <a:latin typeface="Passion One Bold" charset="0"/>
                <a:sym typeface="Passion One Bold" charset="0"/>
              </a:rPr>
              <a:t>ZÁRT HÁLÓZATOK</a:t>
            </a:r>
          </a:p>
        </p:txBody>
      </p:sp>
    </p:spTree>
    <p:extLst>
      <p:ext uri="{BB962C8B-B14F-4D97-AF65-F5344CB8AC3E}">
        <p14:creationId xmlns:p14="http://schemas.microsoft.com/office/powerpoint/2010/main" val="30426316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1570" y="1122363"/>
            <a:ext cx="10426890" cy="238760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Verdana" panose="020B0604030504040204" pitchFamily="34" charset="0"/>
              </a:rPr>
              <a:t>Kávészünet</a:t>
            </a:r>
            <a:endParaRPr lang="hu-HU" sz="36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Corbel" panose="020B0503020204020204" pitchFamily="34" charset="0"/>
              </a:rPr>
              <a:t>10.45 – 11.00</a:t>
            </a:r>
            <a:endParaRPr lang="hu-HU" sz="280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228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1570" y="1122363"/>
            <a:ext cx="10426890" cy="23876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Hogyan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működik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az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online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kommunikáció</a:t>
            </a:r>
            <a:r>
              <a:rPr lang="hu-HU" sz="36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?</a:t>
            </a:r>
            <a:endParaRPr lang="hu-H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901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Jobb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 ma </a:t>
            </a:r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egy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veréb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, mint </a:t>
            </a:r>
            <a:r>
              <a:rPr lang="hu-HU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/>
            </a:r>
            <a:br>
              <a:rPr lang="hu-HU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</a:b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holnap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egy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túzok</a:t>
            </a:r>
            <a:endParaRPr lang="hu-HU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Tegy</a:t>
            </a:r>
            <a:r>
              <a:rPr lang="hu-HU" dirty="0" smtClean="0">
                <a:latin typeface="Corbel" panose="020B0503020204020204" pitchFamily="34" charset="0"/>
              </a:rPr>
              <a:t>ék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 </a:t>
            </a:r>
            <a:r>
              <a:rPr lang="en-US" dirty="0" err="1">
                <a:latin typeface="Corbel" panose="020B0503020204020204" pitchFamily="34" charset="0"/>
              </a:rPr>
              <a:t>közzétételét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társalkodóvá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Kötetlen</a:t>
            </a:r>
            <a:r>
              <a:rPr lang="en-US" b="1" dirty="0">
                <a:latin typeface="Corbel" panose="020B0503020204020204" pitchFamily="34" charset="0"/>
              </a:rPr>
              <a:t>, </a:t>
            </a:r>
            <a:r>
              <a:rPr lang="en-US" b="1" dirty="0" err="1">
                <a:latin typeface="Corbel" panose="020B0503020204020204" pitchFamily="34" charset="0"/>
              </a:rPr>
              <a:t>személyes</a:t>
            </a:r>
            <a:r>
              <a:rPr lang="en-US" b="1" dirty="0">
                <a:latin typeface="Corbel" panose="020B0503020204020204" pitchFamily="34" charset="0"/>
              </a:rPr>
              <a:t> és </a:t>
            </a:r>
            <a:r>
              <a:rPr lang="en-US" b="1" dirty="0" err="1">
                <a:latin typeface="Corbel" panose="020B0503020204020204" pitchFamily="34" charset="0"/>
              </a:rPr>
              <a:t>válaszra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ösztönző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Legyen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hiteles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Corbel" panose="020B0503020204020204" pitchFamily="34" charset="0"/>
              </a:rPr>
              <a:t>Ügyeljen</a:t>
            </a:r>
            <a:r>
              <a:rPr lang="hu-HU" dirty="0" err="1" smtClean="0">
                <a:latin typeface="Corbel" panose="020B0503020204020204" pitchFamily="34" charset="0"/>
              </a:rPr>
              <a:t>ek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 </a:t>
            </a:r>
            <a:r>
              <a:rPr lang="en-US" dirty="0" err="1">
                <a:latin typeface="Corbel" panose="020B0503020204020204" pitchFamily="34" charset="0"/>
              </a:rPr>
              <a:t>vizualitásra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Legyen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egyszerű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Legyen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időszerű</a:t>
            </a:r>
            <a:endParaRPr lang="hu-HU" dirty="0">
              <a:latin typeface="Corbel" panose="020B0503020204020204" pitchFamily="34" charset="0"/>
            </a:endParaRPr>
          </a:p>
        </p:txBody>
      </p:sp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6" name="Picture 4" descr="https://facebookbrand.com/wp-content/themes/fb-branding/prj-fb-branding/assets/images/fb-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397392"/>
            <a:ext cx="2035176" cy="2035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32556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Mi működik jól a Twitteren?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367244"/>
            <a:ext cx="10515600" cy="4351338"/>
          </a:xfrm>
        </p:spPr>
        <p:txBody>
          <a:bodyPr>
            <a:normAutofit/>
          </a:bodyPr>
          <a:lstStyle/>
          <a:p>
            <a:r>
              <a:rPr lang="en-US" sz="2700" dirty="0" err="1">
                <a:latin typeface="Corbel" panose="020B0503020204020204" pitchFamily="34" charset="0"/>
              </a:rPr>
              <a:t>Tényszerű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 smtClean="0">
                <a:latin typeface="Corbel" panose="020B0503020204020204" pitchFamily="34" charset="0"/>
              </a:rPr>
              <a:t>tartalom</a:t>
            </a:r>
            <a:r>
              <a:rPr lang="hu-HU" sz="2700" dirty="0" smtClean="0">
                <a:latin typeface="Corbel" panose="020B0503020204020204" pitchFamily="34" charset="0"/>
              </a:rPr>
              <a:t>, s</a:t>
            </a:r>
            <a:r>
              <a:rPr lang="en-US" sz="2700" dirty="0" err="1" smtClean="0">
                <a:latin typeface="Corbel" panose="020B0503020204020204" pitchFamily="34" charset="0"/>
              </a:rPr>
              <a:t>zemélyes</a:t>
            </a:r>
            <a:r>
              <a:rPr lang="en-US" sz="2700" dirty="0" smtClean="0">
                <a:latin typeface="Corbel" panose="020B0503020204020204" pitchFamily="34" charset="0"/>
              </a:rPr>
              <a:t> </a:t>
            </a:r>
            <a:r>
              <a:rPr lang="en-US" sz="2700" dirty="0" err="1" smtClean="0">
                <a:latin typeface="Corbel" panose="020B0503020204020204" pitchFamily="34" charset="0"/>
              </a:rPr>
              <a:t>nyelvezet</a:t>
            </a:r>
            <a:r>
              <a:rPr lang="hu-HU" sz="2700" dirty="0" smtClean="0">
                <a:latin typeface="Corbel" panose="020B0503020204020204" pitchFamily="34" charset="0"/>
              </a:rPr>
              <a:t>.</a:t>
            </a:r>
            <a:endParaRPr lang="en-US" sz="2700" dirty="0">
              <a:latin typeface="Corbel" panose="020B0503020204020204" pitchFamily="34" charset="0"/>
            </a:endParaRPr>
          </a:p>
          <a:p>
            <a:r>
              <a:rPr lang="en-US" sz="2700" dirty="0" err="1">
                <a:latin typeface="Corbel" panose="020B0503020204020204" pitchFamily="34" charset="0"/>
              </a:rPr>
              <a:t>Gondoljon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>
                <a:latin typeface="Corbel" panose="020B0503020204020204" pitchFamily="34" charset="0"/>
              </a:rPr>
              <a:t>arra</a:t>
            </a:r>
            <a:r>
              <a:rPr lang="en-US" sz="2700" dirty="0">
                <a:latin typeface="Corbel" panose="020B0503020204020204" pitchFamily="34" charset="0"/>
              </a:rPr>
              <a:t>, </a:t>
            </a:r>
            <a:r>
              <a:rPr lang="en-US" sz="2700" dirty="0" err="1">
                <a:latin typeface="Corbel" panose="020B0503020204020204" pitchFamily="34" charset="0"/>
              </a:rPr>
              <a:t>hogy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smtClean="0">
                <a:latin typeface="Corbel" panose="020B0503020204020204" pitchFamily="34" charset="0"/>
              </a:rPr>
              <a:t>mi </a:t>
            </a:r>
            <a:r>
              <a:rPr lang="en-US" sz="2700" dirty="0" err="1" smtClean="0">
                <a:latin typeface="Corbel" panose="020B0503020204020204" pitchFamily="34" charset="0"/>
              </a:rPr>
              <a:t>érdekli</a:t>
            </a:r>
            <a:r>
              <a:rPr lang="hu-HU" sz="2700" dirty="0" smtClean="0">
                <a:latin typeface="Corbel" panose="020B0503020204020204" pitchFamily="34" charset="0"/>
              </a:rPr>
              <a:t> </a:t>
            </a:r>
            <a:r>
              <a:rPr lang="en-US" sz="2700" dirty="0">
                <a:latin typeface="Corbel" panose="020B0503020204020204" pitchFamily="34" charset="0"/>
              </a:rPr>
              <a:t>a </a:t>
            </a:r>
            <a:r>
              <a:rPr lang="en-US" sz="2700" dirty="0" err="1" smtClean="0">
                <a:latin typeface="Corbel" panose="020B0503020204020204" pitchFamily="34" charset="0"/>
              </a:rPr>
              <a:t>hallgatóságát</a:t>
            </a:r>
            <a:r>
              <a:rPr lang="hu-HU" sz="2700" dirty="0" smtClean="0">
                <a:latin typeface="Corbel" panose="020B0503020204020204" pitchFamily="34" charset="0"/>
              </a:rPr>
              <a:t>.</a:t>
            </a:r>
            <a:endParaRPr lang="en-US" sz="2700" dirty="0">
              <a:latin typeface="Corbel" panose="020B0503020204020204" pitchFamily="34" charset="0"/>
            </a:endParaRPr>
          </a:p>
          <a:p>
            <a:r>
              <a:rPr lang="en-US" sz="2700" dirty="0" err="1">
                <a:latin typeface="Corbel" panose="020B0503020204020204" pitchFamily="34" charset="0"/>
              </a:rPr>
              <a:t>Hétköznapi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 smtClean="0">
                <a:latin typeface="Corbel" panose="020B0503020204020204" pitchFamily="34" charset="0"/>
              </a:rPr>
              <a:t>tartalom</a:t>
            </a:r>
            <a:r>
              <a:rPr lang="hu-HU" sz="2700" dirty="0" smtClean="0">
                <a:latin typeface="Corbel" panose="020B0503020204020204" pitchFamily="34" charset="0"/>
              </a:rPr>
              <a:t>.</a:t>
            </a:r>
            <a:endParaRPr lang="en-US" sz="2700" dirty="0">
              <a:latin typeface="Corbel" panose="020B0503020204020204" pitchFamily="34" charset="0"/>
            </a:endParaRPr>
          </a:p>
          <a:p>
            <a:r>
              <a:rPr lang="en-US" sz="2700" dirty="0">
                <a:latin typeface="Corbel" panose="020B0503020204020204" pitchFamily="34" charset="0"/>
              </a:rPr>
              <a:t>Tipp: </a:t>
            </a:r>
            <a:r>
              <a:rPr lang="en-US" sz="2700" dirty="0" err="1">
                <a:latin typeface="Corbel" panose="020B0503020204020204" pitchFamily="34" charset="0"/>
              </a:rPr>
              <a:t>biztosítsanak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>
                <a:latin typeface="Corbel" panose="020B0503020204020204" pitchFamily="34" charset="0"/>
              </a:rPr>
              <a:t>lehetőséget</a:t>
            </a:r>
            <a:r>
              <a:rPr lang="en-US" sz="2700" dirty="0">
                <a:latin typeface="Corbel" panose="020B0503020204020204" pitchFamily="34" charset="0"/>
              </a:rPr>
              <a:t> a </a:t>
            </a:r>
            <a:r>
              <a:rPr lang="en-US" sz="2700" dirty="0" err="1">
                <a:latin typeface="Corbel" panose="020B0503020204020204" pitchFamily="34" charset="0"/>
              </a:rPr>
              <a:t>kérdésekre</a:t>
            </a:r>
            <a:r>
              <a:rPr lang="en-US" sz="2700" dirty="0">
                <a:latin typeface="Corbel" panose="020B0503020204020204" pitchFamily="34" charset="0"/>
              </a:rPr>
              <a:t> és a </a:t>
            </a:r>
            <a:r>
              <a:rPr lang="en-US" sz="2700" dirty="0" err="1" smtClean="0">
                <a:latin typeface="Corbel" panose="020B0503020204020204" pitchFamily="34" charset="0"/>
              </a:rPr>
              <a:t>válaszokra</a:t>
            </a:r>
            <a:r>
              <a:rPr lang="hu-HU" sz="2700" dirty="0" smtClean="0">
                <a:latin typeface="Corbel" panose="020B0503020204020204" pitchFamily="34" charset="0"/>
              </a:rPr>
              <a:t>.</a:t>
            </a:r>
            <a:endParaRPr lang="en-US" sz="2700" dirty="0">
              <a:latin typeface="Corbel" panose="020B0503020204020204" pitchFamily="34" charset="0"/>
            </a:endParaRPr>
          </a:p>
          <a:p>
            <a:r>
              <a:rPr lang="en-US" sz="2700" dirty="0">
                <a:latin typeface="Corbel" panose="020B0503020204020204" pitchFamily="34" charset="0"/>
              </a:rPr>
              <a:t>Ne </a:t>
            </a:r>
            <a:r>
              <a:rPr lang="en-US" sz="2700" dirty="0" err="1">
                <a:latin typeface="Corbel" panose="020B0503020204020204" pitchFamily="34" charset="0"/>
              </a:rPr>
              <a:t>várakozzanak</a:t>
            </a:r>
            <a:r>
              <a:rPr lang="en-US" sz="2700" dirty="0">
                <a:latin typeface="Corbel" panose="020B0503020204020204" pitchFamily="34" charset="0"/>
              </a:rPr>
              <a:t>, </a:t>
            </a:r>
            <a:r>
              <a:rPr lang="en-US" sz="2700" dirty="0" err="1">
                <a:latin typeface="Corbel" panose="020B0503020204020204" pitchFamily="34" charset="0"/>
              </a:rPr>
              <a:t>éljenek</a:t>
            </a:r>
            <a:r>
              <a:rPr lang="en-US" sz="2700" dirty="0">
                <a:latin typeface="Corbel" panose="020B0503020204020204" pitchFamily="34" charset="0"/>
              </a:rPr>
              <a:t> a </a:t>
            </a:r>
            <a:r>
              <a:rPr lang="en-US" sz="2700" dirty="0" err="1" smtClean="0">
                <a:latin typeface="Corbel" panose="020B0503020204020204" pitchFamily="34" charset="0"/>
              </a:rPr>
              <a:t>jelenben</a:t>
            </a:r>
            <a:r>
              <a:rPr lang="hu-HU" sz="2700" dirty="0" smtClean="0">
                <a:latin typeface="Corbel" panose="020B0503020204020204" pitchFamily="34" charset="0"/>
              </a:rPr>
              <a:t>.</a:t>
            </a:r>
            <a:endParaRPr lang="en-US" sz="2700" dirty="0">
              <a:latin typeface="Corbel" panose="020B0503020204020204" pitchFamily="34" charset="0"/>
            </a:endParaRPr>
          </a:p>
          <a:p>
            <a:r>
              <a:rPr lang="en-US" sz="2700" dirty="0" err="1">
                <a:latin typeface="Corbel" panose="020B0503020204020204" pitchFamily="34" charset="0"/>
              </a:rPr>
              <a:t>Egyszerre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>
                <a:latin typeface="Corbel" panose="020B0503020204020204" pitchFamily="34" charset="0"/>
              </a:rPr>
              <a:t>célozzák</a:t>
            </a:r>
            <a:r>
              <a:rPr lang="en-US" sz="2700" dirty="0">
                <a:latin typeface="Corbel" panose="020B0503020204020204" pitchFamily="34" charset="0"/>
              </a:rPr>
              <a:t> meg a </a:t>
            </a:r>
            <a:r>
              <a:rPr lang="en-US" sz="2700" dirty="0" err="1">
                <a:latin typeface="Corbel" panose="020B0503020204020204" pitchFamily="34" charset="0"/>
              </a:rPr>
              <a:t>közönséget</a:t>
            </a:r>
            <a:r>
              <a:rPr lang="en-US" sz="2700" dirty="0">
                <a:latin typeface="Corbel" panose="020B0503020204020204" pitchFamily="34" charset="0"/>
              </a:rPr>
              <a:t> és a </a:t>
            </a:r>
            <a:r>
              <a:rPr lang="en-US" sz="2700" dirty="0" err="1" smtClean="0">
                <a:latin typeface="Corbel" panose="020B0503020204020204" pitchFamily="34" charset="0"/>
              </a:rPr>
              <a:t>pillanatot</a:t>
            </a:r>
            <a:r>
              <a:rPr lang="hu-HU" sz="2700" dirty="0" smtClean="0">
                <a:latin typeface="Corbel" panose="020B0503020204020204" pitchFamily="34" charset="0"/>
              </a:rPr>
              <a:t>.</a:t>
            </a:r>
            <a:endParaRPr lang="en-US" sz="2700" dirty="0">
              <a:latin typeface="Corbel" panose="020B0503020204020204" pitchFamily="34" charset="0"/>
            </a:endParaRPr>
          </a:p>
          <a:p>
            <a:r>
              <a:rPr lang="en-US" sz="2700" dirty="0">
                <a:latin typeface="Corbel" panose="020B0503020204020204" pitchFamily="34" charset="0"/>
              </a:rPr>
              <a:t>A </a:t>
            </a:r>
            <a:r>
              <a:rPr lang="en-US" sz="2700" dirty="0" err="1">
                <a:latin typeface="Corbel" panose="020B0503020204020204" pitchFamily="34" charset="0"/>
              </a:rPr>
              <a:t>hitelesség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>
                <a:latin typeface="Corbel" panose="020B0503020204020204" pitchFamily="34" charset="0"/>
              </a:rPr>
              <a:t>idővel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>
                <a:latin typeface="Corbel" panose="020B0503020204020204" pitchFamily="34" charset="0"/>
              </a:rPr>
              <a:t>épül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>
                <a:latin typeface="Corbel" panose="020B0503020204020204" pitchFamily="34" charset="0"/>
              </a:rPr>
              <a:t>fel</a:t>
            </a:r>
            <a:r>
              <a:rPr lang="en-US" sz="2700" dirty="0">
                <a:latin typeface="Corbel" panose="020B0503020204020204" pitchFamily="34" charset="0"/>
              </a:rPr>
              <a:t>. </a:t>
            </a:r>
            <a:r>
              <a:rPr lang="en-US" sz="2700" dirty="0" err="1">
                <a:latin typeface="Corbel" panose="020B0503020204020204" pitchFamily="34" charset="0"/>
              </a:rPr>
              <a:t>Legyenek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>
                <a:latin typeface="Corbel" panose="020B0503020204020204" pitchFamily="34" charset="0"/>
              </a:rPr>
              <a:t>őszinték</a:t>
            </a:r>
            <a:r>
              <a:rPr lang="en-US" sz="2700" dirty="0">
                <a:latin typeface="Corbel" panose="020B0503020204020204" pitchFamily="34" charset="0"/>
              </a:rPr>
              <a:t> és </a:t>
            </a:r>
            <a:r>
              <a:rPr lang="en-US" sz="2700" dirty="0" err="1" smtClean="0">
                <a:latin typeface="Corbel" panose="020B0503020204020204" pitchFamily="34" charset="0"/>
              </a:rPr>
              <a:t>következetesek</a:t>
            </a:r>
            <a:r>
              <a:rPr lang="hu-HU" sz="2700" dirty="0" smtClean="0">
                <a:latin typeface="Corbel" panose="020B0503020204020204" pitchFamily="34" charset="0"/>
              </a:rPr>
              <a:t>.</a:t>
            </a:r>
            <a:endParaRPr lang="hu-HU" sz="2700" dirty="0">
              <a:latin typeface="Corbel" panose="020B0503020204020204" pitchFamily="34" charset="0"/>
            </a:endParaRPr>
          </a:p>
        </p:txBody>
      </p:sp>
      <p:pic>
        <p:nvPicPr>
          <p:cNvPr id="5" name="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79" y="365125"/>
            <a:ext cx="2326435" cy="232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0203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976206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002060"/>
                </a:solidFill>
                <a:latin typeface="Corbel" panose="020B0503020204020204" pitchFamily="34" charset="0"/>
              </a:rPr>
              <a:t>Formátum</a:t>
            </a:r>
            <a:endParaRPr lang="hu-HU" sz="3600" b="1" dirty="0" smtClean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300" dirty="0" err="1">
                <a:latin typeface="Corbel" panose="020B0503020204020204" pitchFamily="34" charset="0"/>
              </a:rPr>
              <a:t>Nem</a:t>
            </a:r>
            <a:r>
              <a:rPr lang="en-US" sz="3300" dirty="0">
                <a:latin typeface="Corbel" panose="020B0503020204020204" pitchFamily="34" charset="0"/>
              </a:rPr>
              <a:t> </a:t>
            </a:r>
            <a:r>
              <a:rPr lang="en-US" sz="3300" dirty="0" err="1">
                <a:latin typeface="Corbel" panose="020B0503020204020204" pitchFamily="34" charset="0"/>
              </a:rPr>
              <a:t>fontos</a:t>
            </a:r>
            <a:r>
              <a:rPr lang="en-US" sz="3300" dirty="0">
                <a:latin typeface="Corbel" panose="020B0503020204020204" pitchFamily="34" charset="0"/>
              </a:rPr>
              <a:t>, </a:t>
            </a:r>
            <a:r>
              <a:rPr lang="en-US" sz="3300" dirty="0" err="1">
                <a:latin typeface="Corbel" panose="020B0503020204020204" pitchFamily="34" charset="0"/>
              </a:rPr>
              <a:t>hogy</a:t>
            </a:r>
            <a:r>
              <a:rPr lang="en-US" sz="3300" dirty="0">
                <a:latin typeface="Corbel" panose="020B0503020204020204" pitchFamily="34" charset="0"/>
              </a:rPr>
              <a:t> </a:t>
            </a:r>
            <a:r>
              <a:rPr lang="en-US" sz="3300" dirty="0" err="1">
                <a:latin typeface="Corbel" panose="020B0503020204020204" pitchFamily="34" charset="0"/>
              </a:rPr>
              <a:t>az</a:t>
            </a:r>
            <a:r>
              <a:rPr lang="en-US" sz="3300" dirty="0">
                <a:latin typeface="Corbel" panose="020B0503020204020204" pitchFamily="34" charset="0"/>
              </a:rPr>
              <a:t> </a:t>
            </a:r>
            <a:r>
              <a:rPr lang="en-US" sz="3300" dirty="0" err="1">
                <a:latin typeface="Corbel" panose="020B0503020204020204" pitchFamily="34" charset="0"/>
              </a:rPr>
              <a:t>anyag</a:t>
            </a:r>
            <a:r>
              <a:rPr lang="en-US" sz="3300" dirty="0">
                <a:latin typeface="Corbel" panose="020B0503020204020204" pitchFamily="34" charset="0"/>
              </a:rPr>
              <a:t> </a:t>
            </a:r>
            <a:r>
              <a:rPr lang="en-US" sz="3300" dirty="0" err="1">
                <a:latin typeface="Corbel" panose="020B0503020204020204" pitchFamily="34" charset="0"/>
              </a:rPr>
              <a:t>televízióminőségű</a:t>
            </a:r>
            <a:r>
              <a:rPr lang="en-US" sz="3300" dirty="0">
                <a:latin typeface="Corbel" panose="020B0503020204020204" pitchFamily="34" charset="0"/>
              </a:rPr>
              <a:t> </a:t>
            </a:r>
            <a:r>
              <a:rPr lang="en-US" sz="3300" dirty="0" err="1" smtClean="0">
                <a:latin typeface="Corbel" panose="020B0503020204020204" pitchFamily="34" charset="0"/>
              </a:rPr>
              <a:t>legyen</a:t>
            </a:r>
            <a:r>
              <a:rPr lang="hu-HU" sz="3300" dirty="0" smtClean="0">
                <a:latin typeface="Corbel" panose="020B0503020204020204" pitchFamily="34" charset="0"/>
              </a:rPr>
              <a:t>.</a:t>
            </a:r>
            <a:endParaRPr lang="en-US" sz="3300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300" dirty="0">
                <a:latin typeface="Corbel" panose="020B0503020204020204" pitchFamily="34" charset="0"/>
              </a:rPr>
              <a:t>A YouTube a </a:t>
            </a:r>
            <a:r>
              <a:rPr lang="en-US" sz="3300" dirty="0" err="1">
                <a:latin typeface="Corbel" panose="020B0503020204020204" pitchFamily="34" charset="0"/>
              </a:rPr>
              <a:t>filmkészítést</a:t>
            </a:r>
            <a:r>
              <a:rPr lang="en-US" sz="3300" dirty="0">
                <a:latin typeface="Corbel" panose="020B0503020204020204" pitchFamily="34" charset="0"/>
              </a:rPr>
              <a:t> és a </a:t>
            </a:r>
            <a:r>
              <a:rPr lang="en-US" sz="3300" dirty="0" err="1">
                <a:latin typeface="Corbel" panose="020B0503020204020204" pitchFamily="34" charset="0"/>
              </a:rPr>
              <a:t>filmnézést</a:t>
            </a:r>
            <a:r>
              <a:rPr lang="en-US" sz="3300" dirty="0">
                <a:latin typeface="Corbel" panose="020B0503020204020204" pitchFamily="34" charset="0"/>
              </a:rPr>
              <a:t> </a:t>
            </a:r>
            <a:r>
              <a:rPr lang="en-US" sz="3300" dirty="0" err="1">
                <a:latin typeface="Corbel" panose="020B0503020204020204" pitchFamily="34" charset="0"/>
              </a:rPr>
              <a:t>minden</a:t>
            </a:r>
            <a:r>
              <a:rPr lang="en-US" sz="3300" dirty="0">
                <a:latin typeface="Corbel" panose="020B0503020204020204" pitchFamily="34" charset="0"/>
              </a:rPr>
              <a:t> </a:t>
            </a:r>
            <a:r>
              <a:rPr lang="en-US" sz="3300" dirty="0" err="1">
                <a:latin typeface="Corbel" panose="020B0503020204020204" pitchFamily="34" charset="0"/>
              </a:rPr>
              <a:t>korábbinál</a:t>
            </a:r>
            <a:r>
              <a:rPr lang="en-US" sz="3300" dirty="0">
                <a:latin typeface="Corbel" panose="020B0503020204020204" pitchFamily="34" charset="0"/>
              </a:rPr>
              <a:t> </a:t>
            </a:r>
            <a:r>
              <a:rPr lang="en-US" sz="3300" dirty="0" err="1">
                <a:latin typeface="Corbel" panose="020B0503020204020204" pitchFamily="34" charset="0"/>
              </a:rPr>
              <a:t>elérhetőbbé</a:t>
            </a:r>
            <a:r>
              <a:rPr lang="en-US" sz="3300" dirty="0">
                <a:latin typeface="Corbel" panose="020B0503020204020204" pitchFamily="34" charset="0"/>
              </a:rPr>
              <a:t> </a:t>
            </a:r>
            <a:r>
              <a:rPr lang="en-US" sz="3300" dirty="0" err="1" smtClean="0">
                <a:latin typeface="Corbel" panose="020B0503020204020204" pitchFamily="34" charset="0"/>
              </a:rPr>
              <a:t>teszi</a:t>
            </a:r>
            <a:r>
              <a:rPr lang="hu-HU" sz="3300" dirty="0" smtClean="0">
                <a:latin typeface="Corbel" panose="020B0503020204020204" pitchFamily="34" charset="0"/>
              </a:rPr>
              <a:t>.</a:t>
            </a:r>
            <a:endParaRPr lang="en-US" sz="3300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sz="3600" dirty="0">
              <a:latin typeface="Corbel" panose="020B0503020204020204" pitchFamily="34" charset="0"/>
            </a:endParaRPr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6" name="Picture 2" descr="https://www.youtube.com/yt/brand/media/image/YouTube-icon-full_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90" y="256641"/>
            <a:ext cx="2342639" cy="1649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28629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6404926" y="1860550"/>
            <a:ext cx="5380673" cy="345757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err="1">
                <a:latin typeface="Corbel" panose="020B0503020204020204" pitchFamily="34" charset="0"/>
              </a:rPr>
              <a:t>Megszakítás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>
                <a:latin typeface="Corbel" panose="020B0503020204020204" pitchFamily="34" charset="0"/>
              </a:rPr>
              <a:t>nélküli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>
                <a:latin typeface="Corbel" panose="020B0503020204020204" pitchFamily="34" charset="0"/>
              </a:rPr>
              <a:t>üzenetfolyam</a:t>
            </a:r>
            <a:endParaRPr lang="en-US" sz="27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2700" dirty="0" err="1">
                <a:latin typeface="Corbel" panose="020B0503020204020204" pitchFamily="34" charset="0"/>
              </a:rPr>
              <a:t>Párbeszéd</a:t>
            </a:r>
            <a:endParaRPr lang="en-US" sz="27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2700" dirty="0" err="1">
                <a:latin typeface="Corbel" panose="020B0503020204020204" pitchFamily="34" charset="0"/>
              </a:rPr>
              <a:t>Nyitott</a:t>
            </a:r>
            <a:r>
              <a:rPr lang="en-US" sz="2700" dirty="0">
                <a:latin typeface="Corbel" panose="020B0503020204020204" pitchFamily="34" charset="0"/>
              </a:rPr>
              <a:t> a </a:t>
            </a:r>
            <a:r>
              <a:rPr lang="en-US" sz="2700" dirty="0" err="1">
                <a:latin typeface="Corbel" panose="020B0503020204020204" pitchFamily="34" charset="0"/>
              </a:rPr>
              <a:t>válaszra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700" dirty="0" err="1">
                <a:latin typeface="Corbel" panose="020B0503020204020204" pitchFamily="34" charset="0"/>
              </a:rPr>
              <a:t>Hálózati</a:t>
            </a:r>
            <a:r>
              <a:rPr lang="en-US" sz="2700" dirty="0">
                <a:latin typeface="Corbel" panose="020B0503020204020204" pitchFamily="34" charset="0"/>
              </a:rPr>
              <a:t> </a:t>
            </a:r>
            <a:r>
              <a:rPr lang="en-US" sz="2700" dirty="0" err="1">
                <a:latin typeface="Corbel" panose="020B0503020204020204" pitchFamily="34" charset="0"/>
              </a:rPr>
              <a:t>kommunikáció</a:t>
            </a:r>
            <a:endParaRPr lang="en-US" sz="27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2700" dirty="0" err="1">
                <a:latin typeface="Corbel" panose="020B0503020204020204" pitchFamily="34" charset="0"/>
              </a:rPr>
              <a:t>Személyes</a:t>
            </a:r>
            <a:r>
              <a:rPr lang="en-US" sz="2700" dirty="0">
                <a:latin typeface="Corbel" panose="020B0503020204020204" pitchFamily="34" charset="0"/>
              </a:rPr>
              <a:t>, </a:t>
            </a:r>
            <a:r>
              <a:rPr lang="en-US" sz="2700" dirty="0" err="1">
                <a:latin typeface="Corbel" panose="020B0503020204020204" pitchFamily="34" charset="0"/>
              </a:rPr>
              <a:t>egyéni</a:t>
            </a:r>
            <a:endParaRPr lang="en-US" sz="27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rgbClr val="FF0000"/>
                </a:solidFill>
                <a:latin typeface="Corbel" panose="020B0503020204020204" pitchFamily="34" charset="0"/>
              </a:rPr>
              <a:t>A </a:t>
            </a:r>
            <a:r>
              <a:rPr lang="en-US" sz="2700" dirty="0" err="1">
                <a:solidFill>
                  <a:srgbClr val="FF0000"/>
                </a:solidFill>
                <a:latin typeface="Corbel" panose="020B0503020204020204" pitchFamily="34" charset="0"/>
              </a:rPr>
              <a:t>közösség</a:t>
            </a:r>
            <a:r>
              <a:rPr lang="en-US" sz="27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orbel" panose="020B0503020204020204" pitchFamily="34" charset="0"/>
              </a:rPr>
              <a:t>felerősítő</a:t>
            </a:r>
            <a:r>
              <a:rPr lang="en-US" sz="27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orbel" panose="020B0503020204020204" pitchFamily="34" charset="0"/>
              </a:rPr>
              <a:t>hatása</a:t>
            </a:r>
            <a:r>
              <a:rPr lang="en-US" sz="2700" dirty="0">
                <a:solidFill>
                  <a:srgbClr val="FF0000"/>
                </a:solidFill>
                <a:latin typeface="Corbel" panose="020B0503020204020204" pitchFamily="34" charset="0"/>
              </a:rPr>
              <a:t>, </a:t>
            </a:r>
            <a:r>
              <a:rPr lang="en-US" sz="2700" dirty="0" err="1">
                <a:solidFill>
                  <a:srgbClr val="FF0000"/>
                </a:solidFill>
                <a:latin typeface="Corbel" panose="020B0503020204020204" pitchFamily="34" charset="0"/>
              </a:rPr>
              <a:t>buborékhatás</a:t>
            </a:r>
            <a:endParaRPr lang="hu-HU" sz="27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>
          <a:xfrm>
            <a:off x="342900" y="1860550"/>
            <a:ext cx="5930900" cy="3457575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Nem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egy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egyszeri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marketinges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feladat</a:t>
            </a:r>
            <a:endParaRPr lang="en-US" sz="27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r">
              <a:buNone/>
            </a:pP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Nem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monológ</a:t>
            </a:r>
            <a:endParaRPr lang="en-US" sz="27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r">
              <a:buNone/>
            </a:pP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Nem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tanítás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vagy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ítélkezés</a:t>
            </a:r>
            <a:endParaRPr lang="en-US" sz="27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r">
              <a:buNone/>
            </a:pP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Nem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küldő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&gt;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fogadó</a:t>
            </a:r>
            <a:endParaRPr lang="en-US" sz="27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r">
              <a:buNone/>
            </a:pP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Nem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nagy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tömegnek</a:t>
            </a:r>
            <a:r>
              <a:rPr lang="en-US" sz="2700" b="1" dirty="0">
                <a:solidFill>
                  <a:schemeClr val="bg1"/>
                </a:solidFill>
                <a:latin typeface="Corbel" panose="020B0503020204020204" pitchFamily="34" charset="0"/>
              </a:rPr>
              <a:t>, </a:t>
            </a:r>
            <a:r>
              <a:rPr lang="en-US" sz="2700" b="1" dirty="0" err="1">
                <a:solidFill>
                  <a:schemeClr val="bg1"/>
                </a:solidFill>
                <a:latin typeface="Corbel" panose="020B0503020204020204" pitchFamily="34" charset="0"/>
              </a:rPr>
              <a:t>névtelenül</a:t>
            </a:r>
            <a:endParaRPr lang="en-US" sz="27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r">
              <a:buNone/>
            </a:pPr>
            <a:r>
              <a:rPr lang="en-US" sz="27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N</a:t>
            </a:r>
            <a:r>
              <a:rPr lang="hu-HU" sz="2700" b="1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em</a:t>
            </a:r>
            <a:r>
              <a:rPr lang="hu-HU" sz="2700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 ismeretlen közegben történik</a:t>
            </a:r>
            <a:endParaRPr lang="hu-HU" sz="27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Online = dinamikus párbeszéd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Afbeelding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0449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Gyakorlat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Alkossanak</a:t>
            </a:r>
            <a:r>
              <a:rPr lang="en-US" dirty="0">
                <a:latin typeface="Corbel" panose="020B0503020204020204" pitchFamily="34" charset="0"/>
              </a:rPr>
              <a:t> 3 </a:t>
            </a:r>
            <a:r>
              <a:rPr lang="en-US" dirty="0" err="1">
                <a:latin typeface="Corbel" panose="020B0503020204020204" pitchFamily="34" charset="0"/>
              </a:rPr>
              <a:t>fős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csoportokat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Keressenek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egy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jó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példát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az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interneten</a:t>
            </a:r>
            <a:r>
              <a:rPr lang="en-US" b="1" dirty="0">
                <a:latin typeface="Corbel" panose="020B0503020204020204" pitchFamily="34" charset="0"/>
              </a:rPr>
              <a:t> a </a:t>
            </a:r>
            <a:r>
              <a:rPr lang="en-US" b="1" dirty="0" err="1">
                <a:latin typeface="Corbel" panose="020B0503020204020204" pitchFamily="34" charset="0"/>
              </a:rPr>
              <a:t>dinamikus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párbeszédre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Ezen</a:t>
            </a:r>
            <a:r>
              <a:rPr lang="en-US" b="1" dirty="0">
                <a:latin typeface="Corbel" panose="020B0503020204020204" pitchFamily="34" charset="0"/>
              </a:rPr>
              <a:t> a </a:t>
            </a:r>
            <a:r>
              <a:rPr lang="en-US" b="1" dirty="0" err="1">
                <a:latin typeface="Corbel" panose="020B0503020204020204" pitchFamily="34" charset="0"/>
              </a:rPr>
              <a:t>példán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keresztül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vitassák</a:t>
            </a:r>
            <a:r>
              <a:rPr lang="en-US" b="1" dirty="0">
                <a:latin typeface="Corbel" panose="020B0503020204020204" pitchFamily="34" charset="0"/>
              </a:rPr>
              <a:t> meg a </a:t>
            </a:r>
            <a:r>
              <a:rPr lang="en-US" b="1" dirty="0" err="1">
                <a:latin typeface="Corbel" panose="020B0503020204020204" pitchFamily="34" charset="0"/>
              </a:rPr>
              <a:t>működtetési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alapelveket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15 perc</a:t>
            </a: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687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ogo_ce-en-rvb-h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1" y="4775629"/>
            <a:ext cx="2166938" cy="15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7301317" y="1597232"/>
            <a:ext cx="4086225" cy="502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dirty="0" smtClean="0"/>
              <a:t>Partnerek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Verdana" panose="020B0604030504040204" pitchFamily="34" charset="0"/>
              </a:rPr>
              <a:t>A civil társadalom szerepvállalását ösztönző program</a:t>
            </a:r>
            <a:endParaRPr lang="hu-HU" sz="36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199" y="1684527"/>
            <a:ext cx="6029325" cy="3138488"/>
          </a:xfrm>
        </p:spPr>
        <p:txBody>
          <a:bodyPr>
            <a:noAutofit/>
          </a:bodyPr>
          <a:lstStyle/>
          <a:p>
            <a:r>
              <a:rPr lang="en-GB" sz="23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Cél</a:t>
            </a:r>
            <a:r>
              <a:rPr lang="en-GB" sz="2300" b="1" dirty="0">
                <a:solidFill>
                  <a:srgbClr val="002060"/>
                </a:solidFill>
                <a:latin typeface="Corbel" panose="020B0503020204020204" pitchFamily="34" charset="0"/>
              </a:rPr>
              <a:t>: </a:t>
            </a:r>
            <a:r>
              <a:rPr lang="en-GB" sz="2300" dirty="0">
                <a:latin typeface="Corbel" panose="020B0503020204020204" pitchFamily="34" charset="0"/>
              </a:rPr>
              <a:t>a </a:t>
            </a:r>
            <a:r>
              <a:rPr lang="en-GB" sz="2300" dirty="0" err="1">
                <a:latin typeface="Corbel" panose="020B0503020204020204" pitchFamily="34" charset="0"/>
              </a:rPr>
              <a:t>helyi</a:t>
            </a:r>
            <a:r>
              <a:rPr lang="en-GB" sz="2300" dirty="0">
                <a:latin typeface="Corbel" panose="020B0503020204020204" pitchFamily="34" charset="0"/>
              </a:rPr>
              <a:t> civil </a:t>
            </a:r>
            <a:r>
              <a:rPr lang="en-GB" sz="2300" dirty="0" err="1">
                <a:latin typeface="Corbel" panose="020B0503020204020204" pitchFamily="34" charset="0"/>
              </a:rPr>
              <a:t>társadalom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támogatása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az</a:t>
            </a:r>
            <a:r>
              <a:rPr lang="en-GB" sz="2300" dirty="0">
                <a:latin typeface="Corbel" panose="020B0503020204020204" pitchFamily="34" charset="0"/>
              </a:rPr>
              <a:t> online </a:t>
            </a:r>
            <a:r>
              <a:rPr lang="en-GB" sz="2300" dirty="0" err="1">
                <a:latin typeface="Corbel" panose="020B0503020204020204" pitchFamily="34" charset="0"/>
              </a:rPr>
              <a:t>erőszakos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szélsőségek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elleni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küzdelemben</a:t>
            </a:r>
            <a:endParaRPr lang="en-GB" sz="2300" dirty="0">
              <a:latin typeface="Corbel" panose="020B0503020204020204" pitchFamily="34" charset="0"/>
            </a:endParaRPr>
          </a:p>
          <a:p>
            <a:r>
              <a:rPr lang="en-GB" sz="23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Elindítója</a:t>
            </a:r>
            <a:r>
              <a:rPr sz="2300" dirty="0" smtClean="0"/>
              <a:t> </a:t>
            </a:r>
            <a:r>
              <a:rPr lang="en-GB" sz="2300" dirty="0" err="1">
                <a:latin typeface="Corbel" panose="020B0503020204020204" pitchFamily="34" charset="0"/>
              </a:rPr>
              <a:t>az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Európai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Bizottság</a:t>
            </a:r>
            <a:r>
              <a:rPr lang="en-GB" sz="2300" dirty="0">
                <a:latin typeface="Corbel" panose="020B0503020204020204" pitchFamily="34" charset="0"/>
              </a:rPr>
              <a:t> volt a 2. </a:t>
            </a:r>
            <a:r>
              <a:rPr lang="en-GB" sz="2300" dirty="0" err="1">
                <a:latin typeface="Corbel" panose="020B0503020204020204" pitchFamily="34" charset="0"/>
              </a:rPr>
              <a:t>uniós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internetes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fórumon</a:t>
            </a:r>
            <a:r>
              <a:rPr lang="en-GB" sz="2300" dirty="0">
                <a:latin typeface="Corbel" panose="020B0503020204020204" pitchFamily="34" charset="0"/>
              </a:rPr>
              <a:t>, 2016. </a:t>
            </a:r>
            <a:r>
              <a:rPr lang="en-GB" sz="2300" dirty="0" err="1">
                <a:latin typeface="Corbel" panose="020B0503020204020204" pitchFamily="34" charset="0"/>
              </a:rPr>
              <a:t>december</a:t>
            </a:r>
            <a:r>
              <a:rPr lang="en-GB" sz="2300" dirty="0">
                <a:latin typeface="Corbel" panose="020B0503020204020204" pitchFamily="34" charset="0"/>
              </a:rPr>
              <a:t> 8-án</a:t>
            </a:r>
          </a:p>
          <a:p>
            <a:r>
              <a:rPr lang="en-GB" sz="23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Jelenlegi</a:t>
            </a:r>
            <a:r>
              <a:rPr lang="en-GB" sz="2300" b="1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GB" sz="23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feladat</a:t>
            </a:r>
            <a:r>
              <a:rPr lang="en-GB" sz="2300" b="1" dirty="0">
                <a:solidFill>
                  <a:srgbClr val="002060"/>
                </a:solidFill>
                <a:latin typeface="Corbel" panose="020B0503020204020204" pitchFamily="34" charset="0"/>
              </a:rPr>
              <a:t>: </a:t>
            </a:r>
            <a:r>
              <a:rPr lang="en-GB" sz="2300" dirty="0" err="1">
                <a:latin typeface="Corbel" panose="020B0503020204020204" pitchFamily="34" charset="0"/>
              </a:rPr>
              <a:t>hálózatfejlesztési</a:t>
            </a:r>
            <a:r>
              <a:rPr lang="en-GB" sz="2300" dirty="0">
                <a:latin typeface="Corbel" panose="020B0503020204020204" pitchFamily="34" charset="0"/>
              </a:rPr>
              <a:t> és </a:t>
            </a:r>
            <a:r>
              <a:rPr lang="en-GB" sz="2300" dirty="0" err="1">
                <a:latin typeface="Corbel" panose="020B0503020204020204" pitchFamily="34" charset="0"/>
              </a:rPr>
              <a:t>képzési</a:t>
            </a:r>
            <a:r>
              <a:rPr lang="en-GB" sz="2300" dirty="0">
                <a:latin typeface="Corbel" panose="020B0503020204020204" pitchFamily="34" charset="0"/>
              </a:rPr>
              <a:t> program </a:t>
            </a:r>
            <a:r>
              <a:rPr lang="en-GB" sz="2300" dirty="0" err="1">
                <a:latin typeface="Corbel" panose="020B0503020204020204" pitchFamily="34" charset="0"/>
              </a:rPr>
              <a:t>az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uniós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  <a:r>
              <a:rPr lang="en-GB" sz="2300" dirty="0" err="1">
                <a:latin typeface="Corbel" panose="020B0503020204020204" pitchFamily="34" charset="0"/>
              </a:rPr>
              <a:t>országokban</a:t>
            </a:r>
            <a:r>
              <a:rPr lang="en-GB" sz="2300" dirty="0">
                <a:latin typeface="Corbel" panose="020B0503020204020204" pitchFamily="34" charset="0"/>
              </a:rPr>
              <a:t> </a:t>
            </a:r>
          </a:p>
          <a:p>
            <a:r>
              <a:rPr lang="en-US" sz="23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Következő</a:t>
            </a:r>
            <a:r>
              <a:rPr lang="en-US" sz="2300" b="1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feladat</a:t>
            </a:r>
            <a:r>
              <a:rPr lang="en-US" sz="2300" b="1" dirty="0">
                <a:solidFill>
                  <a:srgbClr val="002060"/>
                </a:solidFill>
                <a:latin typeface="Corbel" panose="020B0503020204020204" pitchFamily="34" charset="0"/>
              </a:rPr>
              <a:t>: </a:t>
            </a:r>
            <a:r>
              <a:rPr lang="en-US" sz="2300" dirty="0" err="1">
                <a:latin typeface="Corbel" panose="020B0503020204020204" pitchFamily="34" charset="0"/>
              </a:rPr>
              <a:t>pályázati</a:t>
            </a:r>
            <a:r>
              <a:rPr lang="en-US" sz="2300" dirty="0">
                <a:latin typeface="Corbel" panose="020B0503020204020204" pitchFamily="34" charset="0"/>
              </a:rPr>
              <a:t> </a:t>
            </a:r>
            <a:r>
              <a:rPr lang="en-US" sz="2300" dirty="0" err="1">
                <a:latin typeface="Corbel" panose="020B0503020204020204" pitchFamily="34" charset="0"/>
              </a:rPr>
              <a:t>felhívások</a:t>
            </a:r>
            <a:endParaRPr lang="hu-HU" sz="2300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473" y="5331284"/>
            <a:ext cx="2118995" cy="70802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96" y="3341516"/>
            <a:ext cx="1212798" cy="105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924" y="2034590"/>
            <a:ext cx="1035543" cy="105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Afbeelding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00" y="2034591"/>
            <a:ext cx="1058866" cy="105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Afbeelding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00" y="3366703"/>
            <a:ext cx="1061199" cy="105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jdelijke aanduiding voor inhoud 4"/>
          <p:cNvSpPr txBox="1">
            <a:spLocks/>
          </p:cNvSpPr>
          <p:nvPr/>
        </p:nvSpPr>
        <p:spPr>
          <a:xfrm>
            <a:off x="7313099" y="4800668"/>
            <a:ext cx="4086225" cy="502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dirty="0" smtClean="0"/>
              <a:t>Támogató</a:t>
            </a:r>
          </a:p>
        </p:txBody>
      </p:sp>
    </p:spTree>
    <p:extLst>
      <p:ext uri="{BB962C8B-B14F-4D97-AF65-F5344CB8AC3E}">
        <p14:creationId xmlns:p14="http://schemas.microsoft.com/office/powerpoint/2010/main" val="605762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971" y="206865"/>
            <a:ext cx="8134439" cy="5896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3271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125" y="174008"/>
            <a:ext cx="8595750" cy="5838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7119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37477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>
                <a:solidFill>
                  <a:srgbClr val="002060"/>
                </a:solidFill>
                <a:latin typeface="Verdana" panose="020B0604030504040204" pitchFamily="34" charset="0"/>
              </a:rPr>
              <a:t>Példák a közösségi médiában a társadalmi kérdésekkel kapcsolatos kampányokra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0542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hu-HU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b="1" dirty="0">
                <a:latin typeface="Corbel" panose="020B0503020204020204" pitchFamily="34" charset="0"/>
              </a:rPr>
              <a:t>„Sokat érhetünk el azzal, ha mi is felhasználjuk, </a:t>
            </a:r>
          </a:p>
          <a:p>
            <a:pPr marL="0" indent="0" algn="ctr">
              <a:buNone/>
            </a:pPr>
            <a:r>
              <a:rPr lang="nl-NL" b="1" dirty="0">
                <a:latin typeface="Corbel" panose="020B0503020204020204" pitchFamily="34" charset="0"/>
              </a:rPr>
              <a:t>a saját témánkhoz </a:t>
            </a:r>
            <a:r>
              <a:rPr lang="nl-NL" b="1" dirty="0" smtClean="0">
                <a:latin typeface="Corbel" panose="020B0503020204020204" pitchFamily="34" charset="0"/>
              </a:rPr>
              <a:t>adaptáljuk</a:t>
            </a:r>
            <a:r>
              <a:rPr lang="hu-HU" b="1" dirty="0" smtClean="0">
                <a:latin typeface="Corbel" panose="020B0503020204020204" pitchFamily="34" charset="0"/>
              </a:rPr>
              <a:t>,</a:t>
            </a:r>
            <a:r>
              <a:rPr lang="nl-NL" b="1" dirty="0" smtClean="0">
                <a:latin typeface="Corbel" panose="020B0503020204020204" pitchFamily="34" charset="0"/>
              </a:rPr>
              <a:t> </a:t>
            </a:r>
            <a:r>
              <a:rPr lang="nl-NL" b="1" dirty="0">
                <a:latin typeface="Corbel" panose="020B0503020204020204" pitchFamily="34" charset="0"/>
              </a:rPr>
              <a:t>és alapként használjuk fel </a:t>
            </a:r>
          </a:p>
          <a:p>
            <a:pPr marL="0" indent="0" algn="ctr">
              <a:buNone/>
            </a:pPr>
            <a:r>
              <a:rPr lang="nl-NL" b="1" dirty="0">
                <a:latin typeface="Corbel" panose="020B0503020204020204" pitchFamily="34" charset="0"/>
              </a:rPr>
              <a:t>mások sikeres </a:t>
            </a:r>
            <a:r>
              <a:rPr lang="nl-NL" b="1" dirty="0" smtClean="0">
                <a:latin typeface="Corbel" panose="020B0503020204020204" pitchFamily="34" charset="0"/>
              </a:rPr>
              <a:t>kampányait</a:t>
            </a:r>
            <a:r>
              <a:rPr lang="hu-HU" b="1" dirty="0" smtClean="0">
                <a:latin typeface="Corbel" panose="020B0503020204020204" pitchFamily="34" charset="0"/>
              </a:rPr>
              <a:t>.</a:t>
            </a:r>
            <a:r>
              <a:rPr lang="nl-NL" b="1" dirty="0" smtClean="0">
                <a:latin typeface="Corbel" panose="020B0503020204020204" pitchFamily="34" charset="0"/>
              </a:rPr>
              <a:t>”</a:t>
            </a:r>
            <a:endParaRPr lang="hu-HU" b="1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1480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 descr="Rectangle 1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pic>
        <p:nvPicPr>
          <p:cNvPr id="33795" name="Picture 3" descr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8425" y="331788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6" name="Picture 4" descr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5150" y="0"/>
            <a:ext cx="55737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35150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 descr="Rectangle 1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A874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pic>
        <p:nvPicPr>
          <p:cNvPr id="35843" name="Picture 3" descr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8425" y="331788"/>
            <a:ext cx="19081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844" name="media3.mov" descr="loui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70225" y="0"/>
            <a:ext cx="563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652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jIQ0ctzyZ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28370" y="179274"/>
            <a:ext cx="7927160" cy="59453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9256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90500"/>
            <a:ext cx="6997700" cy="5248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809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r="13855"/>
          <a:stretch/>
        </p:blipFill>
        <p:spPr bwMode="auto">
          <a:xfrm>
            <a:off x="31532" y="-47298"/>
            <a:ext cx="5344472" cy="696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855279"/>
            <a:ext cx="70389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490" y="144020"/>
            <a:ext cx="912696" cy="91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561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7"/>
          <a:stretch/>
        </p:blipFill>
        <p:spPr bwMode="auto">
          <a:xfrm>
            <a:off x="1177290" y="332958"/>
            <a:ext cx="9604098" cy="5313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680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1570" y="1122363"/>
            <a:ext cx="10426890" cy="238760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Verdana" panose="020B0604030504040204" pitchFamily="34" charset="0"/>
              </a:rPr>
              <a:t>Ebédszünet</a:t>
            </a:r>
            <a:endParaRPr lang="hu-HU" sz="36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Corbel" panose="020B0503020204020204" pitchFamily="34" charset="0"/>
              </a:rPr>
              <a:t>12.45 – 13.30</a:t>
            </a:r>
            <a:endParaRPr lang="hu-HU" sz="280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28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Mai program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4189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09.00	</a:t>
            </a:r>
            <a:r>
              <a:rPr lang="hu-HU" dirty="0" smtClean="0">
                <a:latin typeface="Corbel" panose="020B0503020204020204" pitchFamily="34" charset="0"/>
              </a:rPr>
              <a:t>	</a:t>
            </a:r>
            <a:r>
              <a:rPr lang="en-US" dirty="0" err="1" smtClean="0">
                <a:latin typeface="Corbel" panose="020B0503020204020204" pitchFamily="34" charset="0"/>
              </a:rPr>
              <a:t>Üdvözlés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09.30	</a:t>
            </a:r>
            <a:r>
              <a:rPr lang="hu-HU" dirty="0" smtClean="0">
                <a:latin typeface="Corbel" panose="020B0503020204020204" pitchFamily="34" charset="0"/>
              </a:rPr>
              <a:t>	</a:t>
            </a:r>
            <a:r>
              <a:rPr lang="en-US" dirty="0" err="1" smtClean="0">
                <a:latin typeface="Corbel" panose="020B0503020204020204" pitchFamily="34" charset="0"/>
              </a:rPr>
              <a:t>Tapasztalatok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és </a:t>
            </a:r>
            <a:r>
              <a:rPr lang="en-US" dirty="0" err="1">
                <a:latin typeface="Corbel" panose="020B0503020204020204" pitchFamily="34" charset="0"/>
              </a:rPr>
              <a:t>várakozások</a:t>
            </a:r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11.00		</a:t>
            </a:r>
            <a:r>
              <a:rPr lang="en-US" dirty="0" err="1">
                <a:latin typeface="Corbel" panose="020B0503020204020204" pitchFamily="34" charset="0"/>
              </a:rPr>
              <a:t>Hogyan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működik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az</a:t>
            </a:r>
            <a:r>
              <a:rPr lang="en-US" dirty="0">
                <a:latin typeface="Corbel" panose="020B0503020204020204" pitchFamily="34" charset="0"/>
              </a:rPr>
              <a:t> online </a:t>
            </a:r>
            <a:r>
              <a:rPr lang="en-US" dirty="0" err="1" smtClean="0">
                <a:latin typeface="Corbel" panose="020B0503020204020204" pitchFamily="34" charset="0"/>
              </a:rPr>
              <a:t>kommunikáció</a:t>
            </a:r>
            <a:r>
              <a:rPr lang="hu-HU" dirty="0" smtClean="0">
                <a:latin typeface="Corbel" panose="020B0503020204020204" pitchFamily="34" charset="0"/>
              </a:rPr>
              <a:t>?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Corbel" panose="020B0503020204020204" pitchFamily="34" charset="0"/>
              </a:rPr>
              <a:t>12.45	</a:t>
            </a:r>
            <a:r>
              <a:rPr lang="hu-HU" b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	</a:t>
            </a:r>
            <a:r>
              <a:rPr lang="en-US" b="1" dirty="0" err="1" smtClean="0">
                <a:solidFill>
                  <a:srgbClr val="FF0000"/>
                </a:solidFill>
                <a:latin typeface="Corbel" panose="020B0503020204020204" pitchFamily="34" charset="0"/>
              </a:rPr>
              <a:t>Ebéd</a:t>
            </a:r>
            <a:endParaRPr lang="en-US" b="1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13.30		</a:t>
            </a:r>
            <a:r>
              <a:rPr lang="hu-HU" dirty="0" smtClean="0">
                <a:latin typeface="Corbel" panose="020B0503020204020204" pitchFamily="34" charset="0"/>
              </a:rPr>
              <a:t>A</a:t>
            </a:r>
            <a:r>
              <a:rPr lang="en-US" dirty="0" smtClean="0">
                <a:latin typeface="Corbel" panose="020B0503020204020204" pitchFamily="34" charset="0"/>
              </a:rPr>
              <a:t>z </a:t>
            </a:r>
            <a:r>
              <a:rPr lang="en-US" dirty="0">
                <a:latin typeface="Corbel" panose="020B0503020204020204" pitchFamily="34" charset="0"/>
              </a:rPr>
              <a:t>online </a:t>
            </a:r>
            <a:r>
              <a:rPr lang="en-US" dirty="0" err="1" smtClean="0">
                <a:latin typeface="Corbel" panose="020B0503020204020204" pitchFamily="34" charset="0"/>
              </a:rPr>
              <a:t>stratégi</a:t>
            </a:r>
            <a:r>
              <a:rPr lang="hu-HU" dirty="0" smtClean="0">
                <a:latin typeface="Corbel" panose="020B0503020204020204" pitchFamily="34" charset="0"/>
              </a:rPr>
              <a:t>a kidolgozása</a:t>
            </a: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15.30		Online </a:t>
            </a:r>
            <a:r>
              <a:rPr lang="en-US" dirty="0" err="1">
                <a:latin typeface="Corbel" panose="020B0503020204020204" pitchFamily="34" charset="0"/>
              </a:rPr>
              <a:t>készségek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eszközök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tippek</a:t>
            </a:r>
            <a:r>
              <a:rPr lang="en-US" dirty="0">
                <a:latin typeface="Corbel" panose="020B0503020204020204" pitchFamily="34" charset="0"/>
              </a:rPr>
              <a:t> és </a:t>
            </a:r>
            <a:r>
              <a:rPr lang="hu-HU" dirty="0" smtClean="0">
                <a:latin typeface="Corbel" panose="020B0503020204020204" pitchFamily="34" charset="0"/>
              </a:rPr>
              <a:t>		 	</a:t>
            </a:r>
            <a:r>
              <a:rPr lang="en-US" dirty="0" err="1" smtClean="0">
                <a:latin typeface="Corbel" panose="020B0503020204020204" pitchFamily="34" charset="0"/>
              </a:rPr>
              <a:t>trükkök</a:t>
            </a:r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</a:rPr>
              <a:t>16.30		</a:t>
            </a:r>
            <a:r>
              <a:rPr lang="en-US" dirty="0" err="1">
                <a:latin typeface="Corbel" panose="020B0503020204020204" pitchFamily="34" charset="0"/>
              </a:rPr>
              <a:t>Gyors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találkozó</a:t>
            </a:r>
            <a:r>
              <a:rPr lang="en-US" dirty="0">
                <a:latin typeface="Corbel" panose="020B0503020204020204" pitchFamily="34" charset="0"/>
              </a:rPr>
              <a:t> és </a:t>
            </a:r>
            <a:r>
              <a:rPr lang="en-US" dirty="0" err="1">
                <a:latin typeface="Corbel" panose="020B0503020204020204" pitchFamily="34" charset="0"/>
              </a:rPr>
              <a:t>összefoglaló</a:t>
            </a:r>
            <a:endParaRPr lang="hu-HU" dirty="0">
              <a:latin typeface="Corbel" panose="020B0503020204020204" pitchFamily="34" charset="0"/>
            </a:endParaRPr>
          </a:p>
        </p:txBody>
      </p:sp>
      <p:grpSp>
        <p:nvGrpSpPr>
          <p:cNvPr id="12" name="Groep 11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13" name="Rechthoek 12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A </a:t>
              </a:r>
              <a:r>
                <a:rPr lang="en-US" sz="1400" dirty="0"/>
                <a:t>Audience (</a:t>
              </a:r>
              <a:r>
                <a:rPr lang="en-US" sz="1400" dirty="0" err="1"/>
                <a:t>Hallgatóság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A </a:t>
              </a:r>
              <a:r>
                <a:rPr lang="en-US" sz="1400" dirty="0">
                  <a:solidFill>
                    <a:prstClr val="black"/>
                  </a:solidFill>
                </a:rPr>
                <a:t>Action (</a:t>
              </a:r>
              <a:r>
                <a:rPr lang="en-US" sz="1400" dirty="0" err="1">
                  <a:solidFill>
                    <a:prstClr val="black"/>
                  </a:solidFill>
                </a:rPr>
                <a:t>Cselekvés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M </a:t>
              </a:r>
              <a:r>
                <a:rPr lang="en-US" sz="1400" dirty="0">
                  <a:solidFill>
                    <a:prstClr val="black"/>
                  </a:solidFill>
                </a:rPr>
                <a:t>Media (</a:t>
              </a:r>
              <a:r>
                <a:rPr lang="en-US" sz="1400" dirty="0" err="1">
                  <a:solidFill>
                    <a:prstClr val="black"/>
                  </a:solidFill>
                </a:rPr>
                <a:t>Média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Messenger </a:t>
              </a:r>
              <a:r>
                <a:rPr lang="en-US" sz="1400" dirty="0" smtClean="0"/>
                <a:t>(</a:t>
              </a:r>
              <a:r>
                <a:rPr lang="hu-HU" sz="1400" dirty="0" smtClean="0"/>
                <a:t>Á</a:t>
              </a:r>
              <a:r>
                <a:rPr lang="en-US" sz="1400" dirty="0" err="1" smtClean="0"/>
                <a:t>tadó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Message (</a:t>
              </a:r>
              <a:r>
                <a:rPr lang="en-US" sz="1400" dirty="0" err="1"/>
                <a:t>Üzenet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G </a:t>
              </a:r>
              <a:r>
                <a:rPr lang="en-US" sz="1400" dirty="0"/>
                <a:t>Goal (</a:t>
              </a:r>
              <a:r>
                <a:rPr lang="en-US" sz="1400" dirty="0" err="1"/>
                <a:t>Cél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0637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1570" y="1122363"/>
            <a:ext cx="10426890" cy="238760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A</a:t>
            </a: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z 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online </a:t>
            </a:r>
            <a:r>
              <a:rPr lang="en-US" sz="3600" b="1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stratégi</a:t>
            </a:r>
            <a:r>
              <a:rPr lang="hu-HU" sz="36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a kidolgozása</a:t>
            </a:r>
            <a:endParaRPr lang="hu-H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4422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Kommunikációs stratégiák 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417594" y="3504273"/>
            <a:ext cx="5502164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Corbel" panose="020B0503020204020204" pitchFamily="34" charset="0"/>
              </a:rPr>
              <a:t>Kampány</a:t>
            </a:r>
            <a:r>
              <a:rPr lang="hu-HU" sz="4000" b="1" dirty="0" err="1" smtClean="0">
                <a:latin typeface="Corbel" panose="020B0503020204020204" pitchFamily="34" charset="0"/>
              </a:rPr>
              <a:t>olás</a:t>
            </a:r>
            <a:endParaRPr lang="hu-HU" b="1" dirty="0">
              <a:latin typeface="Corbel" panose="020B0503020204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32049" y="2373919"/>
            <a:ext cx="1067325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orbel" panose="020B0503020204020204" pitchFamily="34" charset="0"/>
              </a:rPr>
              <a:t>Mindennapos</a:t>
            </a:r>
            <a:endParaRPr lang="hu-HU" b="1" dirty="0">
              <a:latin typeface="Corbel" panose="020B0503020204020204" pitchFamily="34" charset="0"/>
            </a:endParaRPr>
          </a:p>
        </p:txBody>
      </p:sp>
      <p:pic>
        <p:nvPicPr>
          <p:cNvPr id="9" name="Afbeelding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10" name="Tekstvak 9"/>
          <p:cNvSpPr txBox="1"/>
          <p:nvPr/>
        </p:nvSpPr>
        <p:spPr>
          <a:xfrm>
            <a:off x="4464513" y="4634626"/>
            <a:ext cx="3408326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orbel" panose="020B0503020204020204" pitchFamily="34" charset="0"/>
              </a:rPr>
              <a:t>Reakció </a:t>
            </a:r>
            <a:endParaRPr lang="hu-HU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33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Hat alapvető kérdés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Corbel" panose="020B0503020204020204" pitchFamily="34" charset="0"/>
              </a:rPr>
              <a:t>Mi</a:t>
            </a:r>
            <a:r>
              <a:rPr lang="en-US" dirty="0">
                <a:latin typeface="Corbel" panose="020B0503020204020204" pitchFamily="34" charset="0"/>
              </a:rPr>
              <a:t> a </a:t>
            </a:r>
            <a:r>
              <a:rPr lang="en-US" dirty="0" err="1">
                <a:latin typeface="Corbel" panose="020B0503020204020204" pitchFamily="34" charset="0"/>
              </a:rPr>
              <a:t>cél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rbel" panose="020B0503020204020204" pitchFamily="34" charset="0"/>
              </a:rPr>
              <a:t>Ki a </a:t>
            </a:r>
            <a:r>
              <a:rPr lang="en-US" dirty="0" err="1">
                <a:latin typeface="Corbel" panose="020B0503020204020204" pitchFamily="34" charset="0"/>
              </a:rPr>
              <a:t>célközönség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Corbel" panose="020B0503020204020204" pitchFamily="34" charset="0"/>
              </a:rPr>
              <a:t>Mi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az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üzenet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rbel" panose="020B0503020204020204" pitchFamily="34" charset="0"/>
              </a:rPr>
              <a:t>Ki </a:t>
            </a:r>
            <a:r>
              <a:rPr lang="en-US" dirty="0" err="1">
                <a:latin typeface="Corbel" panose="020B0503020204020204" pitchFamily="34" charset="0"/>
              </a:rPr>
              <a:t>adja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át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az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üzenetet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Corbel" panose="020B0503020204020204" pitchFamily="34" charset="0"/>
              </a:rPr>
              <a:t>Milyen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médiát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használnak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Corbel" panose="020B0503020204020204" pitchFamily="34" charset="0"/>
              </a:rPr>
              <a:t>Milyen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cselekvésre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hívnak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fel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marL="0" indent="0">
              <a:buNone/>
            </a:pPr>
            <a:endParaRPr lang="hu-HU" dirty="0">
              <a:latin typeface="Corbel" panose="020B0503020204020204" pitchFamily="34" charset="0"/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18" name="Rechthoek 17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A </a:t>
              </a:r>
              <a:r>
                <a:rPr lang="en-US" sz="1400" dirty="0"/>
                <a:t>Audience (</a:t>
              </a:r>
              <a:r>
                <a:rPr lang="en-US" sz="1400" dirty="0" err="1"/>
                <a:t>Hallgatóság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A </a:t>
              </a:r>
              <a:r>
                <a:rPr lang="en-US" sz="1400" dirty="0">
                  <a:solidFill>
                    <a:prstClr val="black"/>
                  </a:solidFill>
                </a:rPr>
                <a:t>Action (</a:t>
              </a:r>
              <a:r>
                <a:rPr lang="en-US" sz="1400" dirty="0" err="1">
                  <a:solidFill>
                    <a:prstClr val="black"/>
                  </a:solidFill>
                </a:rPr>
                <a:t>Cselekvés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M </a:t>
              </a:r>
              <a:r>
                <a:rPr lang="en-US" sz="1400" dirty="0">
                  <a:solidFill>
                    <a:prstClr val="black"/>
                  </a:solidFill>
                </a:rPr>
                <a:t>Media (</a:t>
              </a:r>
              <a:r>
                <a:rPr lang="en-US" sz="1400" dirty="0" err="1">
                  <a:solidFill>
                    <a:prstClr val="black"/>
                  </a:solidFill>
                </a:rPr>
                <a:t>Média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Messenger </a:t>
              </a:r>
              <a:r>
                <a:rPr lang="en-US" sz="1400" dirty="0" smtClean="0"/>
                <a:t>(</a:t>
              </a:r>
              <a:r>
                <a:rPr lang="hu-HU" sz="1400" dirty="0" smtClean="0"/>
                <a:t>Á</a:t>
              </a:r>
              <a:r>
                <a:rPr lang="en-US" sz="1400" dirty="0" err="1" smtClean="0"/>
                <a:t>tadó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Message (</a:t>
              </a:r>
              <a:r>
                <a:rPr lang="en-US" sz="1400" dirty="0" err="1"/>
                <a:t>Üzenet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G </a:t>
              </a:r>
              <a:r>
                <a:rPr lang="en-US" sz="1400" dirty="0"/>
                <a:t>Goal (</a:t>
              </a:r>
              <a:r>
                <a:rPr lang="en-US" sz="1400" dirty="0" err="1"/>
                <a:t>Cél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063013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346147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Felhívás cselekvésre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346147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u="sng" dirty="0" err="1">
                <a:latin typeface="Corbel" panose="020B0503020204020204" pitchFamily="34" charset="0"/>
              </a:rPr>
              <a:t>Kezdjék</a:t>
            </a:r>
            <a:r>
              <a:rPr lang="en-US" sz="3600" b="1" u="sng" dirty="0">
                <a:latin typeface="Corbel" panose="020B0503020204020204" pitchFamily="34" charset="0"/>
              </a:rPr>
              <a:t> </a:t>
            </a:r>
            <a:r>
              <a:rPr lang="en-US" sz="3600" b="1" u="sng" dirty="0" err="1">
                <a:latin typeface="Corbel" panose="020B0503020204020204" pitchFamily="34" charset="0"/>
              </a:rPr>
              <a:t>azzal</a:t>
            </a:r>
            <a:r>
              <a:rPr lang="en-US" sz="3600" b="1" u="sng" dirty="0">
                <a:latin typeface="Corbel" panose="020B0503020204020204" pitchFamily="34" charset="0"/>
              </a:rPr>
              <a:t>, </a:t>
            </a:r>
            <a:r>
              <a:rPr lang="en-US" sz="3600" b="1" u="sng" dirty="0" err="1">
                <a:latin typeface="Corbel" panose="020B0503020204020204" pitchFamily="34" charset="0"/>
              </a:rPr>
              <a:t>hogy</a:t>
            </a:r>
            <a:r>
              <a:rPr lang="en-US" sz="3600" b="1" u="sng" dirty="0">
                <a:latin typeface="Corbel" panose="020B0503020204020204" pitchFamily="34" charset="0"/>
              </a:rPr>
              <a:t> </a:t>
            </a:r>
            <a:r>
              <a:rPr lang="en-US" sz="3600" b="1" u="sng" dirty="0" err="1">
                <a:latin typeface="Corbel" panose="020B0503020204020204" pitchFamily="34" charset="0"/>
              </a:rPr>
              <a:t>mit</a:t>
            </a:r>
            <a:r>
              <a:rPr lang="en-US" sz="3600" b="1" u="sng" dirty="0">
                <a:latin typeface="Corbel" panose="020B0503020204020204" pitchFamily="34" charset="0"/>
              </a:rPr>
              <a:t> </a:t>
            </a:r>
            <a:r>
              <a:rPr lang="en-US" sz="3600" b="1" u="sng" dirty="0" err="1">
                <a:latin typeface="Corbel" panose="020B0503020204020204" pitchFamily="34" charset="0"/>
              </a:rPr>
              <a:t>akarnak</a:t>
            </a:r>
            <a:r>
              <a:rPr lang="en-US" sz="3600" b="1" u="sng" dirty="0">
                <a:latin typeface="Corbel" panose="020B0503020204020204" pitchFamily="34" charset="0"/>
              </a:rPr>
              <a:t> </a:t>
            </a:r>
            <a:r>
              <a:rPr lang="en-US" sz="3600" b="1" u="sng" dirty="0" err="1">
                <a:latin typeface="Corbel" panose="020B0503020204020204" pitchFamily="34" charset="0"/>
              </a:rPr>
              <a:t>elérni</a:t>
            </a:r>
            <a:endParaRPr lang="en-US" sz="3600" b="1" u="sng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sz="3600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Corbel" panose="020B0503020204020204" pitchFamily="34" charset="0"/>
              </a:rPr>
              <a:t>Minden </a:t>
            </a:r>
            <a:r>
              <a:rPr lang="en-US" sz="3600" b="1" dirty="0" err="1">
                <a:latin typeface="Corbel" panose="020B0503020204020204" pitchFamily="34" charset="0"/>
              </a:rPr>
              <a:t>kampány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az</a:t>
            </a:r>
            <a:r>
              <a:rPr lang="en-US" sz="3600" b="1" dirty="0">
                <a:latin typeface="Corbel" panose="020B0503020204020204" pitchFamily="34" charset="0"/>
              </a:rPr>
              <a:t> online-offline </a:t>
            </a:r>
            <a:r>
              <a:rPr dirty="0"/>
              <a:t/>
            </a:r>
            <a:br>
              <a:rPr dirty="0"/>
            </a:br>
            <a:r>
              <a:rPr lang="en-US" sz="3600" b="1" dirty="0" err="1">
                <a:latin typeface="Corbel" panose="020B0503020204020204" pitchFamily="34" charset="0"/>
              </a:rPr>
              <a:t>szerepvállalás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között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egyensúlyoz</a:t>
            </a:r>
            <a:endParaRPr lang="en-US" sz="3600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sz="3600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Corbel" panose="020B0503020204020204" pitchFamily="34" charset="0"/>
              </a:rPr>
              <a:t>Minden </a:t>
            </a:r>
            <a:r>
              <a:rPr lang="en-US" sz="3600" b="1" dirty="0" err="1">
                <a:latin typeface="Corbel" panose="020B0503020204020204" pitchFamily="34" charset="0"/>
              </a:rPr>
              <a:t>kampány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valamilyen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viselkedésbeli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3600" b="1" dirty="0" err="1">
                <a:latin typeface="Corbel" panose="020B0503020204020204" pitchFamily="34" charset="0"/>
              </a:rPr>
              <a:t>változás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elérésre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törekszik</a:t>
            </a:r>
            <a:endParaRPr lang="en-US" sz="3600" b="1" dirty="0">
              <a:latin typeface="Corbel" panose="020B0503020204020204" pitchFamily="34" charset="0"/>
            </a:endParaRPr>
          </a:p>
        </p:txBody>
      </p:sp>
      <p:pic>
        <p:nvPicPr>
          <p:cNvPr id="6" name="Afbeelding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grpSp>
        <p:nvGrpSpPr>
          <p:cNvPr id="5" name="Groep 4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7" name="Rechthoek 6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A </a:t>
              </a:r>
              <a:r>
                <a:rPr lang="en-US" sz="1400" dirty="0"/>
                <a:t>Audience (</a:t>
              </a:r>
              <a:r>
                <a:rPr lang="en-US" sz="1400" dirty="0" err="1"/>
                <a:t>Hallgatóság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A </a:t>
              </a:r>
              <a:r>
                <a:rPr lang="en-US" sz="1400" dirty="0">
                  <a:solidFill>
                    <a:prstClr val="black"/>
                  </a:solidFill>
                </a:rPr>
                <a:t>Action (</a:t>
              </a:r>
              <a:r>
                <a:rPr lang="en-US" sz="1400" dirty="0" err="1">
                  <a:solidFill>
                    <a:prstClr val="black"/>
                  </a:solidFill>
                </a:rPr>
                <a:t>Cselekvés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M </a:t>
              </a:r>
              <a:r>
                <a:rPr lang="en-US" sz="1400" dirty="0">
                  <a:solidFill>
                    <a:prstClr val="black"/>
                  </a:solidFill>
                </a:rPr>
                <a:t>Media (</a:t>
              </a:r>
              <a:r>
                <a:rPr lang="en-US" sz="1400" dirty="0" err="1">
                  <a:solidFill>
                    <a:prstClr val="black"/>
                  </a:solidFill>
                </a:rPr>
                <a:t>Média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446572" y="3562700"/>
              <a:ext cx="2423164" cy="11387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Messenger (</a:t>
              </a:r>
              <a:r>
                <a:rPr lang="en-US" sz="1400" dirty="0" err="1"/>
                <a:t>Üzenetátadó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Message (</a:t>
              </a:r>
              <a:r>
                <a:rPr lang="en-US" sz="1400" dirty="0" err="1"/>
                <a:t>Üzenet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G </a:t>
              </a:r>
              <a:r>
                <a:rPr lang="en-US" sz="1400" dirty="0"/>
                <a:t>Goal (</a:t>
              </a:r>
              <a:r>
                <a:rPr lang="en-US" sz="1400" dirty="0" err="1"/>
                <a:t>Cél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</p:grpSp>
      <p:sp>
        <p:nvSpPr>
          <p:cNvPr id="14" name="Ovaal 13"/>
          <p:cNvSpPr/>
          <p:nvPr/>
        </p:nvSpPr>
        <p:spPr>
          <a:xfrm>
            <a:off x="8826500" y="5181628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4071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400" b="1" dirty="0">
                <a:solidFill>
                  <a:srgbClr val="002060"/>
                </a:solidFill>
                <a:latin typeface="Verdana" panose="020B0604030504040204" pitchFamily="34" charset="0"/>
              </a:rPr>
              <a:t>A kulcs a „helyi”, a közösségi médiában 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86992" y="1689440"/>
            <a:ext cx="6745185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2060"/>
                </a:solidFill>
                <a:latin typeface="Corbel" panose="020B0503020204020204" pitchFamily="34" charset="0"/>
              </a:rPr>
              <a:t>Hasznos</a:t>
            </a:r>
            <a:r>
              <a:rPr lang="en-US" b="1" dirty="0">
                <a:solidFill>
                  <a:srgbClr val="00206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orbel" panose="020B0503020204020204" pitchFamily="34" charset="0"/>
              </a:rPr>
              <a:t>eszköz</a:t>
            </a:r>
            <a:r>
              <a:rPr lang="en-US" b="1" dirty="0">
                <a:solidFill>
                  <a:srgbClr val="002060"/>
                </a:solidFill>
                <a:latin typeface="Corbel" panose="020B0503020204020204" pitchFamily="34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Corbel" panose="020B0503020204020204" pitchFamily="34" charset="0"/>
              </a:rPr>
              <a:t>kampánysablonok</a:t>
            </a:r>
            <a:endParaRPr lang="en-US" b="1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Corbel" panose="020B0503020204020204" pitchFamily="34" charset="0"/>
              </a:rPr>
              <a:t>1. </a:t>
            </a:r>
            <a:r>
              <a:rPr lang="en-US" dirty="0" err="1">
                <a:solidFill>
                  <a:srgbClr val="002060"/>
                </a:solidFill>
                <a:latin typeface="Corbel" panose="020B0503020204020204" pitchFamily="34" charset="0"/>
              </a:rPr>
              <a:t>Láthatóság</a:t>
            </a:r>
            <a:endParaRPr lang="en-US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Nézzék</a:t>
            </a:r>
            <a:r>
              <a:rPr lang="en-US" b="1" dirty="0">
                <a:latin typeface="Corbel" panose="020B0503020204020204" pitchFamily="34" charset="0"/>
              </a:rPr>
              <a:t> meg </a:t>
            </a:r>
            <a:r>
              <a:rPr lang="en-US" b="1" dirty="0" err="1">
                <a:latin typeface="Corbel" panose="020B0503020204020204" pitchFamily="34" charset="0"/>
              </a:rPr>
              <a:t>alaposan</a:t>
            </a:r>
            <a:r>
              <a:rPr lang="en-US" b="1" dirty="0">
                <a:latin typeface="Corbel" panose="020B0503020204020204" pitchFamily="34" charset="0"/>
              </a:rPr>
              <a:t> a </a:t>
            </a:r>
            <a:r>
              <a:rPr lang="en-US" b="1" dirty="0" err="1">
                <a:latin typeface="Corbel" panose="020B0503020204020204" pitchFamily="34" charset="0"/>
              </a:rPr>
              <a:t>munkánkat</a:t>
            </a:r>
            <a:r>
              <a:rPr lang="en-US" b="1" dirty="0">
                <a:latin typeface="Corbel" panose="020B0503020204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Corbel" panose="020B0503020204020204" pitchFamily="34" charset="0"/>
              </a:rPr>
              <a:t>2. </a:t>
            </a:r>
            <a:r>
              <a:rPr lang="en-US" dirty="0" err="1">
                <a:solidFill>
                  <a:srgbClr val="002060"/>
                </a:solidFill>
                <a:latin typeface="Corbel" panose="020B0503020204020204" pitchFamily="34" charset="0"/>
              </a:rPr>
              <a:t>Cselekvés</a:t>
            </a:r>
            <a:endParaRPr lang="en-US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Ezeket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lehet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tenni</a:t>
            </a:r>
            <a:r>
              <a:rPr lang="en-US" b="1" dirty="0">
                <a:latin typeface="Corbel" panose="020B0503020204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Corbel" panose="020B0503020204020204" pitchFamily="34" charset="0"/>
              </a:rPr>
              <a:t>3. </a:t>
            </a:r>
            <a:r>
              <a:rPr lang="en-US" dirty="0" err="1">
                <a:solidFill>
                  <a:srgbClr val="002060"/>
                </a:solidFill>
                <a:latin typeface="Corbel" panose="020B0503020204020204" pitchFamily="34" charset="0"/>
              </a:rPr>
              <a:t>Hatás</a:t>
            </a:r>
            <a:endParaRPr lang="en-US" dirty="0">
              <a:solidFill>
                <a:srgbClr val="002060"/>
              </a:solidFill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Vonják</a:t>
            </a:r>
            <a:r>
              <a:rPr lang="en-US" b="1" dirty="0">
                <a:latin typeface="Corbel" panose="020B0503020204020204" pitchFamily="34" charset="0"/>
              </a:rPr>
              <a:t> be </a:t>
            </a:r>
            <a:r>
              <a:rPr lang="en-US" b="1" dirty="0" err="1">
                <a:latin typeface="Corbel" panose="020B0503020204020204" pitchFamily="34" charset="0"/>
              </a:rPr>
              <a:t>őket</a:t>
            </a:r>
            <a:r>
              <a:rPr lang="en-US" b="1" dirty="0">
                <a:latin typeface="Corbel" panose="020B0503020204020204" pitchFamily="34" charset="0"/>
              </a:rPr>
              <a:t>, és </a:t>
            </a:r>
            <a:r>
              <a:rPr lang="en-US" b="1" dirty="0" err="1">
                <a:latin typeface="Corbel" panose="020B0503020204020204" pitchFamily="34" charset="0"/>
              </a:rPr>
              <a:t>változtassák</a:t>
            </a:r>
            <a:r>
              <a:rPr lang="en-US" b="1" dirty="0">
                <a:latin typeface="Corbel" panose="020B0503020204020204" pitchFamily="34" charset="0"/>
              </a:rPr>
              <a:t> meg a </a:t>
            </a:r>
            <a:r>
              <a:rPr lang="en-US" b="1" dirty="0" err="1" smtClean="0">
                <a:latin typeface="Corbel" panose="020B0503020204020204" pitchFamily="34" charset="0"/>
              </a:rPr>
              <a:t>gondolkodásukat</a:t>
            </a:r>
            <a:r>
              <a:rPr lang="hu-HU" b="1" dirty="0" smtClean="0">
                <a:latin typeface="Corbel" panose="020B0503020204020204" pitchFamily="34" charset="0"/>
              </a:rPr>
              <a:t>.</a:t>
            </a:r>
            <a:endParaRPr lang="hu-HU" b="1" dirty="0">
              <a:latin typeface="Corbel" panose="020B0503020204020204" pitchFamily="34" charset="0"/>
            </a:endParaRPr>
          </a:p>
        </p:txBody>
      </p:sp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8" y="1769417"/>
            <a:ext cx="3646481" cy="421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1358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Válasz: kívánt vagy nem kívánt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205" y="3255336"/>
            <a:ext cx="3582288" cy="358228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436914" y="3439890"/>
            <a:ext cx="6879772" cy="30156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838200" y="1891981"/>
            <a:ext cx="10515600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>
                <a:latin typeface="Corbel" panose="020B0503020204020204" pitchFamily="34" charset="0"/>
              </a:rPr>
              <a:t>Legyen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dirty="0" err="1">
                <a:latin typeface="Corbel" panose="020B0503020204020204" pitchFamily="34" charset="0"/>
              </a:rPr>
              <a:t>válaszadási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stratégiájuk</a:t>
            </a:r>
            <a:r>
              <a:rPr lang="hu-HU" sz="2400" dirty="0" smtClean="0">
                <a:latin typeface="Corbel" panose="020B0503020204020204" pitchFamily="34" charset="0"/>
              </a:rPr>
              <a:t>.</a:t>
            </a:r>
            <a:endParaRPr lang="en-US" sz="2400" dirty="0">
              <a:latin typeface="Corbel" panose="020B05030202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A </a:t>
            </a:r>
            <a:r>
              <a:rPr lang="en-US" sz="2400" dirty="0" err="1">
                <a:latin typeface="Corbel" panose="020B0503020204020204" pitchFamily="34" charset="0"/>
              </a:rPr>
              <a:t>pozitív</a:t>
            </a:r>
            <a:r>
              <a:rPr lang="en-US" sz="2400" dirty="0">
                <a:latin typeface="Corbel" panose="020B0503020204020204" pitchFamily="34" charset="0"/>
              </a:rPr>
              <a:t> és a </a:t>
            </a:r>
            <a:r>
              <a:rPr lang="en-US" sz="2400" dirty="0" err="1">
                <a:latin typeface="Corbel" panose="020B0503020204020204" pitchFamily="34" charset="0"/>
              </a:rPr>
              <a:t>kritikus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dirty="0" err="1">
                <a:latin typeface="Corbel" panose="020B0503020204020204" pitchFamily="34" charset="0"/>
              </a:rPr>
              <a:t>reakciók</a:t>
            </a:r>
            <a:r>
              <a:rPr lang="en-US" sz="2400" dirty="0">
                <a:latin typeface="Corbel" panose="020B0503020204020204" pitchFamily="34" charset="0"/>
              </a:rPr>
              <a:t> mind a </a:t>
            </a:r>
            <a:r>
              <a:rPr lang="en-US" sz="2400" dirty="0" err="1">
                <a:latin typeface="Corbel" panose="020B0503020204020204" pitchFamily="34" charset="0"/>
              </a:rPr>
              <a:t>bevonódás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jelei</a:t>
            </a:r>
            <a:r>
              <a:rPr lang="hu-HU" sz="2400" dirty="0" smtClean="0">
                <a:latin typeface="Corbel" panose="020B0503020204020204" pitchFamily="34" charset="0"/>
              </a:rPr>
              <a:t>.</a:t>
            </a:r>
            <a:endParaRPr lang="en-US" sz="2400" dirty="0">
              <a:latin typeface="Corbel" panose="020B05030202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>
                <a:latin typeface="Corbel" panose="020B0503020204020204" pitchFamily="34" charset="0"/>
              </a:rPr>
              <a:t>Különböztessék</a:t>
            </a:r>
            <a:r>
              <a:rPr lang="en-US" sz="2400" dirty="0">
                <a:latin typeface="Corbel" panose="020B0503020204020204" pitchFamily="34" charset="0"/>
              </a:rPr>
              <a:t> meg a </a:t>
            </a:r>
            <a:r>
              <a:rPr lang="en-US" sz="2400" dirty="0" err="1">
                <a:latin typeface="Corbel" panose="020B0503020204020204" pitchFamily="34" charset="0"/>
              </a:rPr>
              <a:t>célközönségüket</a:t>
            </a:r>
            <a:r>
              <a:rPr lang="en-US" sz="2400" dirty="0">
                <a:latin typeface="Corbel" panose="020B0503020204020204" pitchFamily="34" charset="0"/>
              </a:rPr>
              <a:t>, a </a:t>
            </a:r>
            <a:r>
              <a:rPr lang="en-US" sz="2400" dirty="0" err="1">
                <a:latin typeface="Corbel" panose="020B0503020204020204" pitchFamily="34" charset="0"/>
              </a:rPr>
              <a:t>környezetüket</a:t>
            </a:r>
            <a:r>
              <a:rPr lang="en-US" sz="2400" dirty="0">
                <a:latin typeface="Corbel" panose="020B0503020204020204" pitchFamily="34" charset="0"/>
              </a:rPr>
              <a:t> és </a:t>
            </a:r>
            <a:r>
              <a:rPr lang="en-US" sz="2400" dirty="0" err="1">
                <a:latin typeface="Corbel" panose="020B0503020204020204" pitchFamily="34" charset="0"/>
              </a:rPr>
              <a:t>más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dirty="0" err="1" smtClean="0">
                <a:latin typeface="Corbel" panose="020B0503020204020204" pitchFamily="34" charset="0"/>
              </a:rPr>
              <a:t>csoportokat</a:t>
            </a:r>
            <a:r>
              <a:rPr lang="hu-HU" sz="2400" dirty="0" smtClean="0">
                <a:latin typeface="Corbel" panose="020B0503020204020204" pitchFamily="34" charset="0"/>
              </a:rPr>
              <a:t>.</a:t>
            </a:r>
            <a:endParaRPr lang="en-US" sz="24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 smtClean="0"/>
              <a:t>	</a:t>
            </a:r>
            <a:endParaRPr lang="hu-HU" dirty="0" smtClean="0"/>
          </a:p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  <a:latin typeface="Corbel" panose="020B0503020204020204" pitchFamily="34" charset="0"/>
              </a:rPr>
              <a:t>	</a:t>
            </a:r>
            <a:r>
              <a:rPr lang="en-US" sz="26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Gyűlöletbeszéd</a:t>
            </a:r>
            <a:r>
              <a:rPr lang="en-US" sz="2600" b="1" dirty="0">
                <a:solidFill>
                  <a:schemeClr val="bg1"/>
                </a:solidFill>
                <a:latin typeface="Corbel" panose="020B0503020204020204" pitchFamily="34" charset="0"/>
              </a:rPr>
              <a:t>: </a:t>
            </a: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mit</a:t>
            </a:r>
            <a:r>
              <a:rPr lang="en-US" sz="26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lehet</a:t>
            </a:r>
            <a:r>
              <a:rPr lang="en-US" sz="26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tenni</a:t>
            </a:r>
            <a:r>
              <a:rPr lang="en-US" sz="2600" b="1" dirty="0">
                <a:solidFill>
                  <a:schemeClr val="bg1"/>
                </a:solidFill>
                <a:latin typeface="Corbel" panose="020B0503020204020204" pitchFamily="34" charset="0"/>
              </a:rPr>
              <a:t>?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Válaszolás</a:t>
            </a:r>
            <a:endParaRPr lang="en-US" sz="2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Bejelentés</a:t>
            </a:r>
            <a:endParaRPr lang="en-US" sz="2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Figyelmen</a:t>
            </a:r>
            <a:r>
              <a:rPr lang="en-US" sz="26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kívül</a:t>
            </a:r>
            <a:r>
              <a:rPr lang="en-US" sz="26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hagyás</a:t>
            </a:r>
            <a:endParaRPr lang="en-US" sz="2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Elrejtés</a:t>
            </a:r>
            <a:endParaRPr lang="en-US" sz="2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Blokkolás</a:t>
            </a:r>
            <a:r>
              <a:rPr lang="en-US" sz="2600" b="1" dirty="0">
                <a:solidFill>
                  <a:schemeClr val="bg1"/>
                </a:solidFill>
                <a:latin typeface="Corbel" panose="020B0503020204020204" pitchFamily="34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törlés</a:t>
            </a:r>
            <a:endParaRPr lang="hu-HU" sz="2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1203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970"/>
            <a:ext cx="12192000" cy="671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114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>
                <a:solidFill>
                  <a:srgbClr val="002060"/>
                </a:solidFill>
                <a:latin typeface="Verdana" panose="020B0604030504040204" pitchFamily="34" charset="0"/>
              </a:rPr>
              <a:t>A RAN </a:t>
            </a:r>
            <a:r>
              <a:rPr lang="en-US" sz="38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meglátása</a:t>
            </a:r>
            <a:r>
              <a:rPr lang="en-US" sz="3800" b="1" dirty="0">
                <a:solidFill>
                  <a:srgbClr val="002060"/>
                </a:solidFill>
                <a:latin typeface="Verdana" panose="020B0604030504040204" pitchFamily="34" charset="0"/>
              </a:rPr>
              <a:t> a </a:t>
            </a:r>
            <a:r>
              <a:rPr lang="en-US" sz="38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radikalizálódásról</a:t>
            </a:r>
            <a:endParaRPr lang="hu-HU" sz="3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Corbel" panose="020B0503020204020204" pitchFamily="34" charset="0"/>
              </a:rPr>
              <a:t>A </a:t>
            </a:r>
            <a:r>
              <a:rPr lang="en-US" b="1" dirty="0" err="1">
                <a:latin typeface="Corbel" panose="020B0503020204020204" pitchFamily="34" charset="0"/>
              </a:rPr>
              <a:t>radikalizálódás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egy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folyamat</a:t>
            </a:r>
            <a:endParaRPr lang="en-US" b="1" dirty="0">
              <a:latin typeface="Corbel" panose="020B0503020204020204" pitchFamily="34" charset="0"/>
            </a:endParaRPr>
          </a:p>
          <a:p>
            <a:endParaRPr lang="hu-HU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Corbel" panose="020B0503020204020204" pitchFamily="34" charset="0"/>
              </a:rPr>
              <a:t>Fontos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meghúzni</a:t>
            </a:r>
            <a:r>
              <a:rPr lang="en-US" dirty="0">
                <a:latin typeface="Corbel" panose="020B0503020204020204" pitchFamily="34" charset="0"/>
              </a:rPr>
              <a:t> a </a:t>
            </a:r>
            <a:r>
              <a:rPr lang="en-US" dirty="0" err="1">
                <a:latin typeface="Corbel" panose="020B0503020204020204" pitchFamily="34" charset="0"/>
              </a:rPr>
              <a:t>határt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az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elképzelések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még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az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egészen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szélsőséges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elképzelések</a:t>
            </a:r>
            <a:r>
              <a:rPr lang="en-US" dirty="0">
                <a:latin typeface="Corbel" panose="020B0503020204020204" pitchFamily="34" charset="0"/>
              </a:rPr>
              <a:t>, és a </a:t>
            </a:r>
            <a:r>
              <a:rPr lang="en-US" dirty="0" err="1">
                <a:latin typeface="Corbel" panose="020B0503020204020204" pitchFamily="34" charset="0"/>
              </a:rPr>
              <a:t>szélsőséges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elképzelésekből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fakadó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erőszakos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cselekmények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 smtClean="0">
                <a:latin typeface="Corbel" panose="020B0503020204020204" pitchFamily="34" charset="0"/>
              </a:rPr>
              <a:t>között</a:t>
            </a:r>
            <a:r>
              <a:rPr lang="hu-HU" dirty="0" smtClean="0">
                <a:latin typeface="Corbel" panose="020B0503020204020204" pitchFamily="34" charset="0"/>
              </a:rPr>
              <a:t>.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1365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90" y="312254"/>
            <a:ext cx="9056842" cy="618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8888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>
                <a:solidFill>
                  <a:srgbClr val="002060"/>
                </a:solidFill>
                <a:latin typeface="Verdana" panose="020B0604030504040204" pitchFamily="34" charset="0"/>
              </a:rPr>
              <a:t>Mit szeretnének tenni online?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dirty="0" smtClean="0"/>
              <a:t>Gyakorlat</a:t>
            </a:r>
          </a:p>
          <a:p>
            <a:pPr marL="0" indent="0" algn="ctr">
              <a:buNone/>
            </a:pPr>
            <a:r>
              <a:rPr lang="nl-NL" b="1" dirty="0"/>
              <a:t>Alkossanak </a:t>
            </a:r>
            <a:r>
              <a:rPr lang="nl-NL" b="1" dirty="0" smtClean="0"/>
              <a:t>3</a:t>
            </a:r>
            <a:r>
              <a:rPr lang="hu-HU" b="1" dirty="0" smtClean="0"/>
              <a:t>-</a:t>
            </a:r>
            <a:r>
              <a:rPr lang="nl-NL" b="1" dirty="0" smtClean="0"/>
              <a:t>4 </a:t>
            </a:r>
            <a:r>
              <a:rPr lang="nl-NL" b="1" dirty="0"/>
              <a:t>fős csoportokat</a:t>
            </a:r>
          </a:p>
          <a:p>
            <a:pPr marL="0" indent="0" algn="ctr">
              <a:buNone/>
            </a:pPr>
            <a:r>
              <a:rPr lang="nl-NL" b="1" dirty="0"/>
              <a:t>Dolgozzanak ki egy ötletet egy közösségi médiában lebonyolítandó kampányhoz</a:t>
            </a:r>
          </a:p>
          <a:p>
            <a:pPr marL="0" indent="0" algn="ctr">
              <a:buNone/>
            </a:pPr>
            <a:r>
              <a:rPr lang="nl-NL" b="1" dirty="0"/>
              <a:t>Pontosan határozzák meg az elképzelésüket – ha lehet, használjanak </a:t>
            </a:r>
            <a:r>
              <a:rPr lang="hu-HU" b="1" dirty="0" smtClean="0"/>
              <a:t>egy </a:t>
            </a:r>
            <a:r>
              <a:rPr lang="nl-NL" b="1" dirty="0" smtClean="0"/>
              <a:t>szlogent</a:t>
            </a:r>
            <a:endParaRPr lang="nl-NL" b="1" dirty="0"/>
          </a:p>
          <a:p>
            <a:pPr marL="0" indent="0" algn="ctr">
              <a:buNone/>
            </a:pPr>
            <a:endParaRPr lang="hu-HU" b="1" dirty="0"/>
          </a:p>
          <a:p>
            <a:pPr marL="0" indent="0" algn="ctr">
              <a:buNone/>
            </a:pPr>
            <a:r>
              <a:rPr dirty="0" smtClean="0"/>
              <a:t>A szervezetük meglévő </a:t>
            </a:r>
            <a:r>
              <a:rPr dirty="0" err="1" smtClean="0"/>
              <a:t>prioritásaira</a:t>
            </a:r>
            <a:r>
              <a:rPr dirty="0" smtClean="0"/>
              <a:t> </a:t>
            </a:r>
            <a:r>
              <a:rPr dirty="0" err="1" smtClean="0"/>
              <a:t>támaszkodjanak</a:t>
            </a:r>
            <a:r>
              <a:rPr lang="hu-HU" dirty="0" smtClean="0"/>
              <a:t>.</a:t>
            </a:r>
            <a:endParaRPr dirty="0" smtClean="0"/>
          </a:p>
          <a:p>
            <a:pPr marL="0" indent="0" algn="ctr">
              <a:buNone/>
            </a:pPr>
            <a:r>
              <a:rPr dirty="0" smtClean="0"/>
              <a:t>Tartsák észben a céljaikat és a </a:t>
            </a:r>
            <a:r>
              <a:rPr dirty="0" err="1" smtClean="0"/>
              <a:t>célcsoportjukat</a:t>
            </a:r>
            <a:r>
              <a:rPr lang="hu-HU" dirty="0" smtClean="0"/>
              <a:t>.</a:t>
            </a:r>
            <a:endParaRPr dirty="0" smtClean="0"/>
          </a:p>
          <a:p>
            <a:pPr marL="0" indent="0" algn="ctr">
              <a:buNone/>
            </a:pPr>
            <a:r>
              <a:rPr dirty="0" smtClean="0"/>
              <a:t>Legyenek kreatívak!</a:t>
            </a:r>
          </a:p>
          <a:p>
            <a:pPr marL="0" indent="0" algn="ctr">
              <a:buNone/>
            </a:pPr>
            <a:endParaRPr lang="hu-HU" dirty="0"/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763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Tapasztalatok megosztása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Alkossanak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párokat</a:t>
            </a:r>
            <a:r>
              <a:rPr lang="en-US" dirty="0">
                <a:latin typeface="Corbel" panose="020B0503020204020204" pitchFamily="34" charset="0"/>
              </a:rPr>
              <a:t>, és </a:t>
            </a:r>
            <a:r>
              <a:rPr lang="en-US" dirty="0" err="1">
                <a:latin typeface="Corbel" panose="020B0503020204020204" pitchFamily="34" charset="0"/>
              </a:rPr>
              <a:t>beszéljék</a:t>
            </a:r>
            <a:r>
              <a:rPr lang="en-US" dirty="0">
                <a:latin typeface="Corbel" panose="020B0503020204020204" pitchFamily="34" charset="0"/>
              </a:rPr>
              <a:t> meg </a:t>
            </a:r>
            <a:r>
              <a:rPr lang="en-US" dirty="0" err="1" smtClean="0">
                <a:latin typeface="Corbel" panose="020B0503020204020204" pitchFamily="34" charset="0"/>
              </a:rPr>
              <a:t>egymással</a:t>
            </a:r>
            <a:r>
              <a:rPr lang="hu-HU" dirty="0" smtClean="0">
                <a:latin typeface="Corbel" panose="020B0503020204020204" pitchFamily="34" charset="0"/>
              </a:rPr>
              <a:t> a következőket: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endParaRPr lang="hu-HU" sz="2800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hu-HU" b="1" dirty="0" smtClean="0">
                <a:latin typeface="Corbel" panose="020B0503020204020204" pitchFamily="34" charset="0"/>
              </a:rPr>
              <a:t>– </a:t>
            </a:r>
            <a:r>
              <a:rPr lang="en-US" b="1" dirty="0" err="1" smtClean="0">
                <a:latin typeface="Corbel" panose="020B0503020204020204" pitchFamily="34" charset="0"/>
              </a:rPr>
              <a:t>tapasztalataikat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>
                <a:latin typeface="Corbel" panose="020B0503020204020204" pitchFamily="34" charset="0"/>
              </a:rPr>
              <a:t>a </a:t>
            </a:r>
            <a:r>
              <a:rPr lang="en-US" b="1" dirty="0" err="1">
                <a:latin typeface="Corbel" panose="020B0503020204020204" pitchFamily="34" charset="0"/>
              </a:rPr>
              <a:t>célközönségükkel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folytatott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kommunikációról</a:t>
            </a:r>
            <a:endParaRPr lang="en-US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hu-HU" b="1" dirty="0" smtClean="0">
                <a:latin typeface="Corbel" panose="020B0503020204020204" pitchFamily="34" charset="0"/>
              </a:rPr>
              <a:t>– a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valamivel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szembeni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vagy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alternatív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narratívájuk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átadásával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kapcsolatos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kihívásokat</a:t>
            </a:r>
            <a:endParaRPr lang="en-US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hu-HU" b="1" dirty="0" smtClean="0">
                <a:latin typeface="Corbel" panose="020B0503020204020204" pitchFamily="34" charset="0"/>
              </a:rPr>
              <a:t>– a</a:t>
            </a:r>
            <a:r>
              <a:rPr lang="en-US" b="1" dirty="0" smtClean="0">
                <a:latin typeface="Corbel" panose="020B0503020204020204" pitchFamily="34" charset="0"/>
              </a:rPr>
              <a:t>z </a:t>
            </a:r>
            <a:r>
              <a:rPr lang="en-US" b="1" dirty="0">
                <a:latin typeface="Corbel" panose="020B0503020204020204" pitchFamily="34" charset="0"/>
              </a:rPr>
              <a:t>online </a:t>
            </a:r>
            <a:r>
              <a:rPr lang="en-US" b="1" dirty="0" err="1">
                <a:latin typeface="Corbel" panose="020B0503020204020204" pitchFamily="34" charset="0"/>
              </a:rPr>
              <a:t>kampányok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lebonyolításával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kapcsolatos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igényeiket</a:t>
            </a:r>
            <a:endParaRPr lang="en-US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endParaRPr lang="hu-HU" sz="2800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dirty="0" err="1">
                <a:latin typeface="Corbel" panose="020B0503020204020204" pitchFamily="34" charset="0"/>
              </a:rPr>
              <a:t>Mutassák</a:t>
            </a:r>
            <a:r>
              <a:rPr lang="en-US" sz="2800" dirty="0">
                <a:latin typeface="Corbel" panose="020B0503020204020204" pitchFamily="34" charset="0"/>
              </a:rPr>
              <a:t> be </a:t>
            </a:r>
            <a:r>
              <a:rPr lang="en-US" sz="2800" dirty="0" err="1">
                <a:latin typeface="Corbel" panose="020B0503020204020204" pitchFamily="34" charset="0"/>
              </a:rPr>
              <a:t>egymást</a:t>
            </a:r>
            <a:r>
              <a:rPr lang="en-US" sz="2800" dirty="0">
                <a:latin typeface="Corbel" panose="020B0503020204020204" pitchFamily="34" charset="0"/>
              </a:rPr>
              <a:t> a </a:t>
            </a:r>
            <a:r>
              <a:rPr lang="en-US" sz="2800" dirty="0" err="1">
                <a:latin typeface="Corbel" panose="020B0503020204020204" pitchFamily="34" charset="0"/>
              </a:rPr>
              <a:t>csoportnak</a:t>
            </a:r>
            <a:endParaRPr lang="en-US" sz="2800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9147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557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sz="4000" b="1">
                <a:solidFill>
                  <a:srgbClr val="002060"/>
                </a:solidFill>
                <a:latin typeface="Verdana" panose="020B0604030504040204" pitchFamily="34" charset="0"/>
              </a:rPr>
              <a:t>Mi a cél?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200" y="1825625"/>
            <a:ext cx="918096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err="1">
                <a:latin typeface="Corbel" panose="020B0503020204020204" pitchFamily="34" charset="0"/>
              </a:rPr>
              <a:t>Lista</a:t>
            </a:r>
            <a:r>
              <a:rPr lang="en-GB" dirty="0">
                <a:latin typeface="Corbel" panose="020B0503020204020204" pitchFamily="34" charset="0"/>
              </a:rPr>
              <a:t> a </a:t>
            </a:r>
            <a:r>
              <a:rPr lang="en-GB" dirty="0" err="1">
                <a:latin typeface="Corbel" panose="020B0503020204020204" pitchFamily="34" charset="0"/>
              </a:rPr>
              <a:t>teljes</a:t>
            </a:r>
            <a:r>
              <a:rPr lang="en-GB" dirty="0">
                <a:latin typeface="Corbel" panose="020B0503020204020204" pitchFamily="34" charset="0"/>
              </a:rPr>
              <a:t> </a:t>
            </a:r>
            <a:r>
              <a:rPr lang="en-GB" dirty="0" err="1">
                <a:latin typeface="Corbel" panose="020B0503020204020204" pitchFamily="34" charset="0"/>
              </a:rPr>
              <a:t>hallgatóságnak</a:t>
            </a:r>
            <a:endParaRPr lang="en-GB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GB" b="1" dirty="0" err="1">
                <a:latin typeface="Corbel" panose="020B0503020204020204" pitchFamily="34" charset="0"/>
              </a:rPr>
              <a:t>Tájékoztatás</a:t>
            </a:r>
            <a:r>
              <a:rPr lang="en-GB" b="1" dirty="0">
                <a:latin typeface="Corbel" panose="020B0503020204020204" pitchFamily="34" charset="0"/>
              </a:rPr>
              <a:t>, </a:t>
            </a:r>
            <a:r>
              <a:rPr lang="en-GB" b="1" dirty="0" err="1">
                <a:latin typeface="Corbel" panose="020B0503020204020204" pitchFamily="34" charset="0"/>
              </a:rPr>
              <a:t>tények</a:t>
            </a:r>
            <a:r>
              <a:rPr lang="en-GB" b="1" dirty="0">
                <a:latin typeface="Corbel" panose="020B0503020204020204" pitchFamily="34" charset="0"/>
              </a:rPr>
              <a:t> és </a:t>
            </a:r>
            <a:r>
              <a:rPr lang="en-GB" b="1" dirty="0" err="1">
                <a:latin typeface="Corbel" panose="020B0503020204020204" pitchFamily="34" charset="0"/>
              </a:rPr>
              <a:t>számok</a:t>
            </a:r>
            <a:r>
              <a:rPr lang="en-GB" b="1" dirty="0">
                <a:latin typeface="Corbel" panose="020B050302020402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</a:rPr>
              <a:t>közlése</a:t>
            </a:r>
            <a:r>
              <a:rPr lang="en-GB" b="1" dirty="0">
                <a:latin typeface="Corbel" panose="020B0503020204020204" pitchFamily="34" charset="0"/>
              </a:rPr>
              <a:t>? </a:t>
            </a:r>
          </a:p>
          <a:p>
            <a:pPr marL="0" indent="0" algn="ctr">
              <a:buNone/>
            </a:pPr>
            <a:r>
              <a:rPr lang="en-GB" b="1" dirty="0" err="1">
                <a:latin typeface="Corbel" panose="020B0503020204020204" pitchFamily="34" charset="0"/>
              </a:rPr>
              <a:t>Az</a:t>
            </a:r>
            <a:r>
              <a:rPr lang="en-GB" b="1" dirty="0">
                <a:latin typeface="Corbel" panose="020B050302020402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</a:rPr>
              <a:t>emberek</a:t>
            </a:r>
            <a:r>
              <a:rPr lang="en-GB" b="1" dirty="0">
                <a:latin typeface="Corbel" panose="020B050302020402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</a:rPr>
              <a:t>bevonása</a:t>
            </a:r>
            <a:r>
              <a:rPr lang="en-GB" b="1" dirty="0">
                <a:latin typeface="Corbel" panose="020B0503020204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b="1" dirty="0">
                <a:latin typeface="Corbel" panose="020B0503020204020204" pitchFamily="34" charset="0"/>
              </a:rPr>
              <a:t>A </a:t>
            </a:r>
            <a:r>
              <a:rPr lang="en-GB" b="1" dirty="0" err="1">
                <a:latin typeface="Corbel" panose="020B0503020204020204" pitchFamily="34" charset="0"/>
              </a:rPr>
              <a:t>csábító</a:t>
            </a:r>
            <a:r>
              <a:rPr lang="en-GB" b="1" dirty="0">
                <a:latin typeface="Corbel" panose="020B050302020402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</a:rPr>
              <a:t>szélsőséges</a:t>
            </a:r>
            <a:r>
              <a:rPr lang="en-GB" b="1" dirty="0">
                <a:latin typeface="Corbel" panose="020B050302020402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</a:rPr>
              <a:t>üzenetek</a:t>
            </a:r>
            <a:r>
              <a:rPr lang="en-GB" b="1" dirty="0">
                <a:latin typeface="Corbel" panose="020B050302020402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</a:rPr>
              <a:t>demisztifikálása</a:t>
            </a:r>
            <a:r>
              <a:rPr lang="en-GB" b="1" dirty="0">
                <a:latin typeface="Corbel" panose="020B0503020204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b="1" dirty="0">
                <a:latin typeface="Corbel" panose="020B0503020204020204" pitchFamily="34" charset="0"/>
              </a:rPr>
              <a:t>A </a:t>
            </a:r>
            <a:r>
              <a:rPr lang="en-GB" b="1" dirty="0" err="1">
                <a:latin typeface="Corbel" panose="020B0503020204020204" pitchFamily="34" charset="0"/>
              </a:rPr>
              <a:t>radikalizálódás</a:t>
            </a:r>
            <a:r>
              <a:rPr lang="en-GB" b="1" dirty="0">
                <a:latin typeface="Corbel" panose="020B050302020402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</a:rPr>
              <a:t>visszaszorítása</a:t>
            </a:r>
            <a:r>
              <a:rPr lang="en-GB" b="1" dirty="0">
                <a:latin typeface="Corbel" panose="020B0503020204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dirty="0">
                <a:latin typeface="Corbel" panose="020B0503020204020204" pitchFamily="34" charset="0"/>
              </a:rPr>
              <a:t>…?</a:t>
            </a:r>
          </a:p>
          <a:p>
            <a:pPr marL="0" lvl="0" indent="0">
              <a:buNone/>
            </a:pPr>
            <a:endParaRPr lang="hu-HU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grpSp>
        <p:nvGrpSpPr>
          <p:cNvPr id="5" name="Groep 4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6" name="Rechthoek 5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A </a:t>
              </a:r>
              <a:r>
                <a:rPr lang="en-US" sz="1400" dirty="0"/>
                <a:t>Audience (</a:t>
              </a:r>
              <a:r>
                <a:rPr lang="en-US" sz="1400" dirty="0" err="1"/>
                <a:t>hallgatóság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A </a:t>
              </a:r>
              <a:r>
                <a:rPr lang="en-US" sz="1400" dirty="0">
                  <a:solidFill>
                    <a:prstClr val="black"/>
                  </a:solidFill>
                </a:rPr>
                <a:t>Action (</a:t>
              </a:r>
              <a:r>
                <a:rPr lang="en-US" sz="1400" dirty="0" err="1">
                  <a:solidFill>
                    <a:prstClr val="black"/>
                  </a:solidFill>
                </a:rPr>
                <a:t>Cselekvés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M </a:t>
              </a:r>
              <a:r>
                <a:rPr lang="en-US" sz="1400" dirty="0">
                  <a:solidFill>
                    <a:prstClr val="black"/>
                  </a:solidFill>
                </a:rPr>
                <a:t>Media (</a:t>
              </a:r>
              <a:r>
                <a:rPr lang="en-US" sz="1400" dirty="0" err="1">
                  <a:solidFill>
                    <a:prstClr val="black"/>
                  </a:solidFill>
                </a:rPr>
                <a:t>Média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Messenger </a:t>
              </a:r>
              <a:r>
                <a:rPr lang="en-US" sz="1400" dirty="0" smtClean="0"/>
                <a:t>(</a:t>
              </a:r>
              <a:r>
                <a:rPr lang="hu-HU" sz="1400" dirty="0" smtClean="0"/>
                <a:t>Á</a:t>
              </a:r>
              <a:r>
                <a:rPr lang="en-US" sz="1400" dirty="0" err="1" smtClean="0"/>
                <a:t>tadó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Message (</a:t>
              </a:r>
              <a:r>
                <a:rPr lang="en-US" sz="1400" dirty="0" err="1"/>
                <a:t>Üzenet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G </a:t>
              </a:r>
              <a:r>
                <a:rPr lang="en-US" dirty="0"/>
                <a:t>Goal (</a:t>
              </a:r>
              <a:r>
                <a:rPr lang="en-US" dirty="0" err="1"/>
                <a:t>Cél</a:t>
              </a:r>
              <a:r>
                <a:rPr lang="en-US" dirty="0"/>
                <a:t>)</a:t>
              </a:r>
              <a:endParaRPr lang="hu-HU" dirty="0"/>
            </a:p>
          </p:txBody>
        </p:sp>
      </p:grpSp>
      <p:sp>
        <p:nvSpPr>
          <p:cNvPr id="14" name="Ovaal 13"/>
          <p:cNvSpPr/>
          <p:nvPr/>
        </p:nvSpPr>
        <p:spPr>
          <a:xfrm>
            <a:off x="8826500" y="0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7557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Célok: hogyan kezdjenek hozzá?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Az</a:t>
            </a:r>
            <a:r>
              <a:rPr lang="en-US" b="1" dirty="0">
                <a:latin typeface="Corbel" panose="020B0503020204020204" pitchFamily="34" charset="0"/>
              </a:rPr>
              <a:t> ÖNÖK </a:t>
            </a:r>
            <a:r>
              <a:rPr lang="en-US" b="1" dirty="0" err="1">
                <a:latin typeface="Corbel" panose="020B0503020204020204" pitchFamily="34" charset="0"/>
              </a:rPr>
              <a:t>egyedi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képessége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vagy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lehetősége</a:t>
            </a:r>
            <a:r>
              <a:rPr lang="en-US" b="1" dirty="0">
                <a:latin typeface="Corbel" panose="020B0503020204020204" pitchFamily="34" charset="0"/>
              </a:rPr>
              <a:t>            </a:t>
            </a:r>
            <a:r>
              <a:rPr lang="hu-HU" b="1" dirty="0" smtClean="0">
                <a:latin typeface="Corbel" panose="020B0503020204020204" pitchFamily="34" charset="0"/>
              </a:rPr>
              <a:t> </a:t>
            </a:r>
            <a:r>
              <a:rPr lang="en-US" sz="2400" b="1" dirty="0" err="1" smtClean="0">
                <a:latin typeface="Corbel" panose="020B0503020204020204" pitchFamily="34" charset="0"/>
              </a:rPr>
              <a:t>Miért</a:t>
            </a:r>
            <a:r>
              <a:rPr lang="en-US" sz="2400" b="1" dirty="0" smtClean="0">
                <a:latin typeface="Corbel" panose="020B0503020204020204" pitchFamily="34" charset="0"/>
              </a:rPr>
              <a:t> </a:t>
            </a:r>
            <a:r>
              <a:rPr lang="en-US" sz="2400" b="1" dirty="0" err="1">
                <a:latin typeface="Corbel" panose="020B0503020204020204" pitchFamily="34" charset="0"/>
              </a:rPr>
              <a:t>éppen</a:t>
            </a:r>
            <a:r>
              <a:rPr lang="en-US" sz="2400" b="1" dirty="0">
                <a:latin typeface="Corbel" panose="020B0503020204020204" pitchFamily="34" charset="0"/>
              </a:rPr>
              <a:t> </a:t>
            </a:r>
            <a:r>
              <a:rPr lang="hu-HU" sz="2400" b="1" dirty="0" smtClean="0">
                <a:latin typeface="Corbel" panose="020B0503020204020204" pitchFamily="34" charset="0"/>
              </a:rPr>
              <a:t>								</a:t>
            </a:r>
            <a:r>
              <a:rPr lang="en-US" sz="2400" b="1" dirty="0" smtClean="0">
                <a:latin typeface="Corbel" panose="020B0503020204020204" pitchFamily="34" charset="0"/>
              </a:rPr>
              <a:t>ÖNÖK</a:t>
            </a:r>
            <a:r>
              <a:rPr lang="en-US" sz="2400" b="1" dirty="0">
                <a:latin typeface="Corbel" panose="020B0503020204020204" pitchFamily="34" charset="0"/>
              </a:rPr>
              <a:t>?</a:t>
            </a:r>
          </a:p>
          <a:p>
            <a:pPr marL="0" indent="0">
              <a:buNone/>
            </a:pPr>
            <a:endParaRPr lang="hu-HU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Corbel" panose="020B0503020204020204" pitchFamily="34" charset="0"/>
              </a:rPr>
              <a:t>A </a:t>
            </a:r>
            <a:r>
              <a:rPr lang="en-US" b="1" dirty="0" err="1">
                <a:latin typeface="Corbel" panose="020B0503020204020204" pitchFamily="34" charset="0"/>
              </a:rPr>
              <a:t>cél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u="sng" dirty="0" err="1">
                <a:latin typeface="Corbel" panose="020B0503020204020204" pitchFamily="34" charset="0"/>
              </a:rPr>
              <a:t>mindig</a:t>
            </a:r>
            <a:r>
              <a:rPr lang="en-US" b="1" dirty="0">
                <a:latin typeface="Corbel" panose="020B0503020204020204" pitchFamily="34" charset="0"/>
              </a:rPr>
              <a:t> a </a:t>
            </a:r>
            <a:r>
              <a:rPr lang="en-US" b="1" dirty="0" err="1">
                <a:latin typeface="Corbel" panose="020B0503020204020204" pitchFamily="34" charset="0"/>
              </a:rPr>
              <a:t>viselkedés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megváltoztatása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Egy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új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viselkedés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megkezdése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vagy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átvétele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Valamilyen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káros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dolog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abbahagyása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Negatív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vagy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ártalmas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viselkedés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átvételének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megakadályozása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Meglévő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viselkedés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módosítása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5" name="Ovaal 4"/>
          <p:cNvSpPr/>
          <p:nvPr/>
        </p:nvSpPr>
        <p:spPr>
          <a:xfrm rot="21021843">
            <a:off x="8039100" y="1352550"/>
            <a:ext cx="3352800" cy="1333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4874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A cél meghatározása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Corbel" panose="020B0503020204020204" pitchFamily="34" charset="0"/>
              </a:rPr>
              <a:t>Hogyan határozhatnak meg világos célkitűzéseket és a sikert jelző tényezőket</a:t>
            </a:r>
          </a:p>
          <a:p>
            <a:pPr marL="0" indent="0">
              <a:buNone/>
            </a:pPr>
            <a:endParaRPr lang="hu-HU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>
                <a:latin typeface="Corbel" panose="020B0503020204020204" pitchFamily="34" charset="0"/>
              </a:rPr>
              <a:t>Legyen mérhető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>
                <a:latin typeface="Corbel" panose="020B0503020204020204" pitchFamily="34" charset="0"/>
              </a:rPr>
              <a:t>Legyen kicsi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>
                <a:latin typeface="Corbel" panose="020B0503020204020204" pitchFamily="34" charset="0"/>
              </a:rPr>
              <a:t>Legyen egyszerű és konkrét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>
                <a:latin typeface="Corbel" panose="020B0503020204020204" pitchFamily="34" charset="0"/>
              </a:rPr>
              <a:t>Legyen időben kötött</a:t>
            </a:r>
          </a:p>
        </p:txBody>
      </p:sp>
      <p:pic>
        <p:nvPicPr>
          <p:cNvPr id="14" name="Afbeelding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61123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Példa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az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okosan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megválasztott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célokra</a:t>
            </a:r>
            <a:endParaRPr lang="hu-H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797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err="1">
                <a:latin typeface="Corbel" panose="020B0503020204020204" pitchFamily="34" charset="0"/>
              </a:rPr>
              <a:t>Nehéz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elérni</a:t>
            </a:r>
            <a:r>
              <a:rPr dirty="0"/>
              <a:t/>
            </a:r>
            <a:br>
              <a:rPr dirty="0"/>
            </a:br>
            <a:r>
              <a:rPr lang="en-US" dirty="0" err="1">
                <a:latin typeface="Corbel" panose="020B0503020204020204" pitchFamily="34" charset="0"/>
              </a:rPr>
              <a:t>Azoknak</a:t>
            </a:r>
            <a:r>
              <a:rPr lang="en-US" dirty="0">
                <a:latin typeface="Corbel" panose="020B0503020204020204" pitchFamily="34" charset="0"/>
              </a:rPr>
              <a:t> a 35–45 </a:t>
            </a:r>
            <a:r>
              <a:rPr lang="en-US" dirty="0" err="1">
                <a:latin typeface="Corbel" panose="020B0503020204020204" pitchFamily="34" charset="0"/>
              </a:rPr>
              <a:t>éves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Birminghamból</a:t>
            </a:r>
            <a:r>
              <a:rPr lang="en-US" dirty="0">
                <a:latin typeface="Corbel" panose="020B0503020204020204" pitchFamily="34" charset="0"/>
              </a:rPr>
              <a:t> és Tower </a:t>
            </a:r>
            <a:r>
              <a:rPr lang="en-US" dirty="0" err="1">
                <a:latin typeface="Corbel" panose="020B0503020204020204" pitchFamily="34" charset="0"/>
              </a:rPr>
              <a:t>Hamletsből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származó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muszlim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férfiak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számának</a:t>
            </a:r>
            <a:r>
              <a:rPr lang="en-US" dirty="0">
                <a:latin typeface="Corbel" panose="020B0503020204020204" pitchFamily="34" charset="0"/>
              </a:rPr>
              <a:t> 30%-</a:t>
            </a:r>
            <a:r>
              <a:rPr lang="en-US" dirty="0" err="1">
                <a:latin typeface="Corbel" panose="020B0503020204020204" pitchFamily="34" charset="0"/>
              </a:rPr>
              <a:t>os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csökkentése</a:t>
            </a:r>
            <a:r>
              <a:rPr lang="en-US" dirty="0">
                <a:latin typeface="Corbel" panose="020B0503020204020204" pitchFamily="34" charset="0"/>
              </a:rPr>
              <a:t> 2017. </a:t>
            </a:r>
            <a:r>
              <a:rPr lang="en-US" dirty="0" err="1">
                <a:latin typeface="Corbel" panose="020B0503020204020204" pitchFamily="34" charset="0"/>
              </a:rPr>
              <a:t>májusig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akik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Törökországba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Szíriába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vagy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Irakba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utaznak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hogy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külföldi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terrorista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harcosokká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váljanak</a:t>
            </a:r>
            <a:r>
              <a:rPr lang="en-US" dirty="0">
                <a:latin typeface="Corbel" panose="020B0503020204020204" pitchFamily="34" charset="0"/>
              </a:rPr>
              <a:t>.</a:t>
            </a:r>
          </a:p>
          <a:p>
            <a:endParaRPr lang="hu-HU" dirty="0">
              <a:latin typeface="Corbel" panose="020B0503020204020204" pitchFamily="34" charset="0"/>
            </a:endParaRPr>
          </a:p>
          <a:p>
            <a:r>
              <a:rPr lang="en-US" b="1" dirty="0" err="1">
                <a:latin typeface="Corbel" panose="020B0503020204020204" pitchFamily="34" charset="0"/>
              </a:rPr>
              <a:t>Realisztikusan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megvalósítható</a:t>
            </a:r>
            <a:r>
              <a:rPr dirty="0"/>
              <a:t/>
            </a:r>
            <a:br>
              <a:rPr dirty="0"/>
            </a:br>
            <a:r>
              <a:rPr lang="en-US" dirty="0">
                <a:latin typeface="Corbel" panose="020B0503020204020204" pitchFamily="34" charset="0"/>
              </a:rPr>
              <a:t>Hat </a:t>
            </a:r>
            <a:r>
              <a:rPr lang="en-US" dirty="0" err="1">
                <a:latin typeface="Corbel" panose="020B0503020204020204" pitchFamily="34" charset="0"/>
              </a:rPr>
              <a:t>hónapon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belül</a:t>
            </a:r>
            <a:r>
              <a:rPr lang="en-US" dirty="0">
                <a:latin typeface="Corbel" panose="020B0503020204020204" pitchFamily="34" charset="0"/>
              </a:rPr>
              <a:t> 65%-</a:t>
            </a:r>
            <a:r>
              <a:rPr lang="en-US" dirty="0" err="1">
                <a:latin typeface="Corbel" panose="020B0503020204020204" pitchFamily="34" charset="0"/>
              </a:rPr>
              <a:t>kal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növelni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azoknak</a:t>
            </a:r>
            <a:r>
              <a:rPr lang="en-US" dirty="0">
                <a:latin typeface="Corbel" panose="020B0503020204020204" pitchFamily="34" charset="0"/>
              </a:rPr>
              <a:t> a 13–18 </a:t>
            </a:r>
            <a:r>
              <a:rPr lang="en-US" dirty="0" err="1" smtClean="0">
                <a:latin typeface="Corbel" panose="020B0503020204020204" pitchFamily="34" charset="0"/>
              </a:rPr>
              <a:t>éves</a:t>
            </a:r>
            <a:r>
              <a:rPr lang="hu-HU" dirty="0" smtClean="0">
                <a:latin typeface="Corbel" panose="020B0503020204020204" pitchFamily="34" charset="0"/>
              </a:rPr>
              <a:t>, </a:t>
            </a:r>
            <a:r>
              <a:rPr lang="en-US" dirty="0" smtClean="0">
                <a:latin typeface="Corbel" panose="020B0503020204020204" pitchFamily="34" charset="0"/>
              </a:rPr>
              <a:t>South </a:t>
            </a:r>
            <a:r>
              <a:rPr lang="en-US" dirty="0" err="1" smtClean="0">
                <a:latin typeface="Corbel" panose="020B0503020204020204" pitchFamily="34" charset="0"/>
              </a:rPr>
              <a:t>Thanet</a:t>
            </a:r>
            <a:r>
              <a:rPr lang="hu-HU" dirty="0" err="1" smtClean="0">
                <a:latin typeface="Corbel" panose="020B0503020204020204" pitchFamily="34" charset="0"/>
              </a:rPr>
              <a:t>ben</a:t>
            </a:r>
            <a:r>
              <a:rPr lang="hu-HU" dirty="0" smtClean="0">
                <a:latin typeface="Corbel" panose="020B0503020204020204" pitchFamily="34" charset="0"/>
              </a:rPr>
              <a:t> élő </a:t>
            </a:r>
            <a:r>
              <a:rPr lang="en-US" dirty="0" err="1" smtClean="0">
                <a:latin typeface="Corbel" panose="020B0503020204020204" pitchFamily="34" charset="0"/>
              </a:rPr>
              <a:t>lányoknak</a:t>
            </a:r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 </a:t>
            </a:r>
            <a:r>
              <a:rPr lang="en-US" dirty="0" err="1">
                <a:latin typeface="Corbel" panose="020B0503020204020204" pitchFamily="34" charset="0"/>
              </a:rPr>
              <a:t>számát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akik</a:t>
            </a:r>
            <a:r>
              <a:rPr lang="en-US" dirty="0">
                <a:latin typeface="Corbel" panose="020B0503020204020204" pitchFamily="34" charset="0"/>
              </a:rPr>
              <a:t> a </a:t>
            </a:r>
            <a:r>
              <a:rPr lang="en-US" dirty="0" err="1">
                <a:latin typeface="Corbel" panose="020B0503020204020204" pitchFamily="34" charset="0"/>
              </a:rPr>
              <a:t>telefonos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szolgálatunkhoz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fordulnak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hogy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tanácsot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kérjenek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egy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olyan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barátjukkal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kapcsolatban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akit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szélsőjobbos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erőszakos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csoportok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radikalizáltak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hogy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ezzel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csökkentsék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az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adott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területen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radikalizálódott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emberek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számát</a:t>
            </a:r>
            <a:r>
              <a:rPr lang="en-US" dirty="0">
                <a:latin typeface="Corbel" panose="020B0503020204020204" pitchFamily="34" charset="0"/>
              </a:rPr>
              <a:t>.</a:t>
            </a:r>
          </a:p>
          <a:p>
            <a:endParaRPr lang="hu-HU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8421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Gyakorlat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>
                <a:latin typeface="Corbel" panose="020B0503020204020204" pitchFamily="34" charset="0"/>
              </a:rPr>
              <a:t>Egyéni felkészülés (10 perc)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Határozzák meg a kampányötletük célját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Legyen mérhető, kicsi, egyszerű és konkrét, valamint időben kötött</a:t>
            </a:r>
          </a:p>
          <a:p>
            <a:pPr marL="0" indent="0" algn="ctr">
              <a:buNone/>
            </a:pPr>
            <a:r>
              <a:rPr lang="en-US">
                <a:latin typeface="Corbel" panose="020B0503020204020204" pitchFamily="34" charset="0"/>
              </a:rPr>
              <a:t>Hasonlítsák össze az eredményeket</a:t>
            </a: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4467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40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Ki a célközönség?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8418966" cy="46513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hu-HU" dirty="0">
              <a:latin typeface="Corbel" panose="020B0503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dirty="0" err="1">
                <a:latin typeface="Corbel" panose="020B0503020204020204" pitchFamily="34" charset="0"/>
              </a:rPr>
              <a:t>Hogyan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kapják</a:t>
            </a:r>
            <a:r>
              <a:rPr lang="en-US" dirty="0">
                <a:latin typeface="Corbel" panose="020B0503020204020204" pitchFamily="34" charset="0"/>
              </a:rPr>
              <a:t> meg és </a:t>
            </a:r>
            <a:r>
              <a:rPr lang="en-US" dirty="0" err="1">
                <a:latin typeface="Corbel" panose="020B0503020204020204" pitchFamily="34" charset="0"/>
              </a:rPr>
              <a:t>hogyan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továbbítják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az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információkat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err="1">
                <a:latin typeface="Corbel" panose="020B0503020204020204" pitchFamily="34" charset="0"/>
              </a:rPr>
              <a:t>Milyen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az</a:t>
            </a:r>
            <a:r>
              <a:rPr lang="en-US" dirty="0">
                <a:latin typeface="Corbel" panose="020B0503020204020204" pitchFamily="34" charset="0"/>
              </a:rPr>
              <a:t> online </a:t>
            </a:r>
            <a:r>
              <a:rPr lang="en-US" dirty="0" err="1">
                <a:latin typeface="Corbel" panose="020B0503020204020204" pitchFamily="34" charset="0"/>
              </a:rPr>
              <a:t>környezetük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err="1">
                <a:latin typeface="Corbel" panose="020B0503020204020204" pitchFamily="34" charset="0"/>
              </a:rPr>
              <a:t>Milyen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körülmények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között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élnek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err="1">
                <a:latin typeface="Corbel" panose="020B0503020204020204" pitchFamily="34" charset="0"/>
              </a:rPr>
              <a:t>Milyen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nyelvet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használnak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err="1">
                <a:latin typeface="Corbel" panose="020B0503020204020204" pitchFamily="34" charset="0"/>
              </a:rPr>
              <a:t>Milyen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ismeretekkel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rendelkeznek</a:t>
            </a:r>
            <a:r>
              <a:rPr lang="en-US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grpSp>
        <p:nvGrpSpPr>
          <p:cNvPr id="5" name="Groep 4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6" name="Rechthoek 5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A </a:t>
              </a:r>
              <a:r>
                <a:rPr lang="en-US" sz="1400" dirty="0"/>
                <a:t>Audience (</a:t>
              </a:r>
              <a:r>
                <a:rPr lang="en-US" sz="1400" dirty="0" err="1"/>
                <a:t>Hallgatóság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A </a:t>
              </a:r>
              <a:r>
                <a:rPr lang="en-US" sz="1400" dirty="0">
                  <a:solidFill>
                    <a:prstClr val="black"/>
                  </a:solidFill>
                </a:rPr>
                <a:t>Action (</a:t>
              </a:r>
              <a:r>
                <a:rPr lang="en-US" sz="1400" dirty="0" err="1">
                  <a:solidFill>
                    <a:prstClr val="black"/>
                  </a:solidFill>
                </a:rPr>
                <a:t>Cselekvés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M </a:t>
              </a:r>
              <a:r>
                <a:rPr lang="en-US" sz="1400" dirty="0">
                  <a:solidFill>
                    <a:prstClr val="black"/>
                  </a:solidFill>
                </a:rPr>
                <a:t>Media (</a:t>
              </a:r>
              <a:r>
                <a:rPr lang="en-US" sz="1400" dirty="0" err="1">
                  <a:solidFill>
                    <a:prstClr val="black"/>
                  </a:solidFill>
                </a:rPr>
                <a:t>Média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Messenger </a:t>
              </a:r>
              <a:r>
                <a:rPr lang="en-US" sz="1400" dirty="0" smtClean="0"/>
                <a:t>(</a:t>
              </a:r>
              <a:r>
                <a:rPr lang="hu-HU" sz="1400" dirty="0" smtClean="0"/>
                <a:t>Á</a:t>
              </a:r>
              <a:r>
                <a:rPr lang="en-US" sz="1400" dirty="0" err="1" smtClean="0"/>
                <a:t>tadó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Message (</a:t>
              </a:r>
              <a:r>
                <a:rPr lang="en-US" sz="1400" dirty="0" err="1"/>
                <a:t>Üzenet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G </a:t>
              </a:r>
              <a:r>
                <a:rPr lang="en-US" sz="1400" dirty="0"/>
                <a:t>Goal (</a:t>
              </a:r>
              <a:r>
                <a:rPr lang="en-US" sz="1400" dirty="0" err="1"/>
                <a:t>Cél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</p:grpSp>
      <p:sp>
        <p:nvSpPr>
          <p:cNvPr id="13" name="Ovaal 12"/>
          <p:cNvSpPr/>
          <p:nvPr/>
        </p:nvSpPr>
        <p:spPr>
          <a:xfrm>
            <a:off x="8826500" y="1130300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7493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47" y="516592"/>
            <a:ext cx="4993227" cy="5935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7019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64" y="220724"/>
            <a:ext cx="12276828" cy="65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380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http://2.bp.blogspot.com/-YKVEK_YWqGM/TkmI0mkw6nI/AAAAAAAAFi8/bIS6zgff1iw/s400/coloring_book_page_jpg_468x609_q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1448" y="4452073"/>
            <a:ext cx="2376192" cy="18104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edachtewolkje: wolk 8"/>
          <p:cNvSpPr/>
          <p:nvPr/>
        </p:nvSpPr>
        <p:spPr>
          <a:xfrm>
            <a:off x="4037277" y="1339549"/>
            <a:ext cx="4344723" cy="2089451"/>
          </a:xfrm>
          <a:prstGeom prst="cloudCallout">
            <a:avLst>
              <a:gd name="adj1" fmla="val -9002"/>
              <a:gd name="adj2" fmla="val 80013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chemeClr val="tx1"/>
                </a:solidFill>
              </a:rPr>
              <a:t>Vélekedések, motivációk stb. </a:t>
            </a:r>
          </a:p>
        </p:txBody>
      </p:sp>
      <p:pic>
        <p:nvPicPr>
          <p:cNvPr id="41" name="Picture 1" descr="Picture 3"/>
          <p:cNvPicPr>
            <a:picLocks noChangeAspect="1"/>
          </p:cNvPicPr>
          <p:nvPr/>
        </p:nvPicPr>
        <p:blipFill rotWithShape="1">
          <a:blip r:embed="rId3"/>
          <a:srcRect r="68817"/>
          <a:stretch/>
        </p:blipFill>
        <p:spPr bwMode="auto">
          <a:xfrm>
            <a:off x="3828337" y="3092526"/>
            <a:ext cx="779412" cy="740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" name="Picture 14" descr="https://lh3.googleusercontent.com/aYbdIM1abwyVSUZLDKoE0CDZGRhlkpsaPOg9tNnBktUQYsXflwknnOn2Ge1Yr7rImGk=w3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2742" y="2576012"/>
            <a:ext cx="696961" cy="6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jl: rechts 4"/>
          <p:cNvSpPr/>
          <p:nvPr/>
        </p:nvSpPr>
        <p:spPr>
          <a:xfrm rot="2132435">
            <a:off x="1690808" y="500957"/>
            <a:ext cx="2025950" cy="90718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chemeClr val="tx2"/>
                </a:solidFill>
              </a:rPr>
              <a:t>Befolyásolók</a:t>
            </a:r>
          </a:p>
        </p:txBody>
      </p:sp>
      <p:sp>
        <p:nvSpPr>
          <p:cNvPr id="6" name="Pijl: rechts 5"/>
          <p:cNvSpPr/>
          <p:nvPr/>
        </p:nvSpPr>
        <p:spPr>
          <a:xfrm rot="825555">
            <a:off x="1188926" y="1779733"/>
            <a:ext cx="2025950" cy="90718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chemeClr val="tx2"/>
                </a:solidFill>
              </a:rPr>
              <a:t>Befolyásolók</a:t>
            </a:r>
          </a:p>
        </p:txBody>
      </p:sp>
      <p:sp>
        <p:nvSpPr>
          <p:cNvPr id="7" name="Pijl: rechts 6"/>
          <p:cNvSpPr/>
          <p:nvPr/>
        </p:nvSpPr>
        <p:spPr>
          <a:xfrm rot="20357984">
            <a:off x="1558270" y="3624419"/>
            <a:ext cx="2025950" cy="90718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>
                <a:solidFill>
                  <a:schemeClr val="tx2"/>
                </a:solidFill>
              </a:rPr>
              <a:t>Befolyásolók</a:t>
            </a:r>
          </a:p>
        </p:txBody>
      </p:sp>
      <p:sp>
        <p:nvSpPr>
          <p:cNvPr id="10" name="Rechthoek: afgeronde hoeken 9"/>
          <p:cNvSpPr/>
          <p:nvPr/>
        </p:nvSpPr>
        <p:spPr>
          <a:xfrm>
            <a:off x="7559038" y="4460010"/>
            <a:ext cx="3060805" cy="53848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/>
              <a:t>Viselkedés</a:t>
            </a:r>
          </a:p>
        </p:txBody>
      </p:sp>
      <p:cxnSp>
        <p:nvCxnSpPr>
          <p:cNvPr id="15" name="Verbindingslijn: gebogen 14"/>
          <p:cNvCxnSpPr>
            <a:cxnSpLocks/>
            <a:stCxn id="9" idx="1"/>
            <a:endCxn id="10" idx="1"/>
          </p:cNvCxnSpPr>
          <p:nvPr/>
        </p:nvCxnSpPr>
        <p:spPr>
          <a:xfrm rot="16200000" flipH="1">
            <a:off x="6233101" y="3403312"/>
            <a:ext cx="1302475" cy="1349399"/>
          </a:xfrm>
          <a:prstGeom prst="bentConnector2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/>
          <p:cNvCxnSpPr>
            <a:cxnSpLocks/>
            <a:stCxn id="26" idx="1"/>
          </p:cNvCxnSpPr>
          <p:nvPr/>
        </p:nvCxnSpPr>
        <p:spPr>
          <a:xfrm flipH="1">
            <a:off x="7386320" y="1016384"/>
            <a:ext cx="853440" cy="89607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/>
          <p:cNvSpPr txBox="1"/>
          <p:nvPr/>
        </p:nvSpPr>
        <p:spPr>
          <a:xfrm>
            <a:off x="8239760" y="416219"/>
            <a:ext cx="344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/>
              <a:t>Viselkedésváltozást kiváltó tényezők </a:t>
            </a:r>
            <a:r>
              <a:rPr lang="nl-NL" i="1" dirty="0"/>
              <a:t>Mi bírja rá őt, hogy reggel kikeljen az ágyból? Mi fontos a </a:t>
            </a:r>
            <a:r>
              <a:rPr lang="nl-NL" i="1" dirty="0" smtClean="0"/>
              <a:t>számára</a:t>
            </a:r>
            <a:r>
              <a:rPr lang="hu-HU" i="1" dirty="0" smtClean="0"/>
              <a:t>?</a:t>
            </a:r>
            <a:endParaRPr lang="nl-NL" i="1" dirty="0"/>
          </a:p>
        </p:txBody>
      </p:sp>
      <p:sp>
        <p:nvSpPr>
          <p:cNvPr id="29" name="Tekstvak 28"/>
          <p:cNvSpPr txBox="1"/>
          <p:nvPr/>
        </p:nvSpPr>
        <p:spPr>
          <a:xfrm>
            <a:off x="92122" y="4955268"/>
            <a:ext cx="52371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/>
              <a:t>Mi miatt tartják az őket befolyásolókat hitelesnek?</a:t>
            </a:r>
          </a:p>
          <a:p>
            <a:r>
              <a:rPr lang="nl-NL" i="1" dirty="0"/>
              <a:t>Miért hallgatnak rájuk? A következők </a:t>
            </a:r>
            <a:endParaRPr lang="hu-HU" i="1" dirty="0" smtClean="0"/>
          </a:p>
          <a:p>
            <a:r>
              <a:rPr lang="nl-NL" i="1" dirty="0" smtClean="0"/>
              <a:t>kombinációja:</a:t>
            </a:r>
            <a:r>
              <a:rPr lang="hu-HU" i="1" dirty="0" smtClean="0"/>
              <a:t> </a:t>
            </a:r>
            <a:r>
              <a:rPr lang="nl-NL" i="1" dirty="0" smtClean="0"/>
              <a:t>bizalom </a:t>
            </a:r>
            <a:r>
              <a:rPr lang="nl-NL" i="1" dirty="0"/>
              <a:t>+ érzelmi vonzódás +  logikus információk, </a:t>
            </a:r>
            <a:r>
              <a:rPr lang="nl-NL" i="1" dirty="0" smtClean="0"/>
              <a:t>kezdve </a:t>
            </a:r>
            <a:r>
              <a:rPr lang="nl-NL" i="1" dirty="0"/>
              <a:t>a célközönség jelenlegi </a:t>
            </a:r>
            <a:r>
              <a:rPr lang="hu-HU" i="1" dirty="0" smtClean="0"/>
              <a:t>i</a:t>
            </a:r>
            <a:r>
              <a:rPr lang="nl-NL" i="1" dirty="0" smtClean="0"/>
              <a:t>smereteitől</a:t>
            </a:r>
            <a:r>
              <a:rPr lang="hu-HU" i="1" dirty="0" smtClean="0"/>
              <a:t>.</a:t>
            </a:r>
            <a:endParaRPr lang="nl-NL" i="1" dirty="0"/>
          </a:p>
        </p:txBody>
      </p:sp>
      <p:cxnSp>
        <p:nvCxnSpPr>
          <p:cNvPr id="30" name="Rechte verbindingslijn met pijl 29"/>
          <p:cNvCxnSpPr>
            <a:cxnSpLocks/>
            <a:stCxn id="29" idx="0"/>
          </p:cNvCxnSpPr>
          <p:nvPr/>
        </p:nvCxnSpPr>
        <p:spPr>
          <a:xfrm flipH="1" flipV="1">
            <a:off x="2414906" y="4174086"/>
            <a:ext cx="295770" cy="78118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Afbeelding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41" y="861306"/>
            <a:ext cx="582389" cy="581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https://www.youtube.com/yt/brand/media/image/YouTube-icon-full_c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26" y="3381727"/>
            <a:ext cx="734124" cy="516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" name="Picture 4" descr="https://facebookbrand.com/wp-content/themes/fb-branding/prj-fb-branding/assets/images/fb-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08" y="1047024"/>
            <a:ext cx="581106" cy="581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8" name="Picture 12" descr="https://lh4.ggpht.com/vdK_CsMSsJoYvJpYgaj91fiJ1T8rnSHHbXL0Em378kQaaf_BGyvUek2aU9z2qbxJCAFV=w3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013" y="1706286"/>
            <a:ext cx="632295" cy="632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3" name="Tekstvak 22"/>
          <p:cNvSpPr txBox="1"/>
          <p:nvPr/>
        </p:nvSpPr>
        <p:spPr>
          <a:xfrm>
            <a:off x="7529808" y="5160094"/>
            <a:ext cx="372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/>
              <a:t>A célközönségem miért választ szabadon egy bizonyos viselkedést?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6839639" y="3431679"/>
            <a:ext cx="2688116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b="1"/>
              <a:t>Pozitív érzés az elfogadott valósággal kapcsolatban</a:t>
            </a:r>
            <a:endParaRPr lang="hu-HU"/>
          </a:p>
        </p:txBody>
      </p:sp>
      <p:pic>
        <p:nvPicPr>
          <p:cNvPr id="27" name="Afbeelding 2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1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  <p:bldP spid="7" grpId="0" animBg="1"/>
      <p:bldP spid="10" grpId="0" animBg="1"/>
      <p:bldP spid="26" grpId="0"/>
      <p:bldP spid="29" grpId="0"/>
      <p:bldP spid="23" grpId="0"/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>
                <a:solidFill>
                  <a:srgbClr val="002060"/>
                </a:solidFill>
                <a:latin typeface="Verdana" panose="020B0604030504040204" pitchFamily="34" charset="0"/>
              </a:rPr>
              <a:t>Kérdés a célcsoportnak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l-NL" sz="2600" dirty="0"/>
              <a:t>Befolyásoló &gt; vélekedések &gt; elfogadott valóság &gt; viselkedés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nl-NL" sz="3200" b="1" u="sng" dirty="0"/>
              <a:t>A befolyásoló feladata</a:t>
            </a:r>
          </a:p>
          <a:p>
            <a:pPr marL="0" indent="0" algn="ctr">
              <a:buNone/>
            </a:pPr>
            <a:r>
              <a:rPr lang="nl-NL" sz="3200" dirty="0"/>
              <a:t>A pozitív valóság negatívba fordítása</a:t>
            </a:r>
          </a:p>
          <a:p>
            <a:pPr marL="0" indent="0" algn="ctr">
              <a:buNone/>
            </a:pPr>
            <a:r>
              <a:rPr lang="nl-NL" sz="3200" dirty="0"/>
              <a:t>Ennek kicserélése pozitív alternatívára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r>
              <a:rPr lang="nl-NL" sz="3200" dirty="0"/>
              <a:t>Miért...</a:t>
            </a:r>
          </a:p>
          <a:p>
            <a:pPr marL="0" indent="0" algn="ctr">
              <a:buNone/>
            </a:pPr>
            <a:r>
              <a:rPr lang="nl-NL" sz="3200" dirty="0"/>
              <a:t>[jól meghatározott közösség]</a:t>
            </a:r>
          </a:p>
          <a:p>
            <a:pPr marL="0" indent="0" algn="ctr">
              <a:buNone/>
            </a:pPr>
            <a:r>
              <a:rPr lang="nl-NL" sz="3200" dirty="0"/>
              <a:t>[Szabadon választott viselkedés]?</a:t>
            </a:r>
          </a:p>
          <a:p>
            <a:pPr marL="0" indent="0" algn="ctr">
              <a:buNone/>
            </a:pPr>
            <a:endParaRPr lang="hu-HU" sz="3200" dirty="0"/>
          </a:p>
          <a:p>
            <a:pPr marL="0" indent="0" algn="ctr">
              <a:buNone/>
            </a:pPr>
            <a:endParaRPr lang="hu-HU" sz="3200" dirty="0"/>
          </a:p>
        </p:txBody>
      </p:sp>
      <p:pic>
        <p:nvPicPr>
          <p:cNvPr id="8" name="Afbeelding 7" descr="http://2.bp.blogspot.com/-YKVEK_YWqGM/TkmI0mkw6nI/AAAAAAAAFi8/bIS6zgff1iw/s400/coloring_book_page_jpg_468x609_q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88037" y="428263"/>
            <a:ext cx="2376192" cy="181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341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Az</a:t>
            </a:r>
            <a:r>
              <a:rPr lang="en-US" sz="38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elvárások</a:t>
            </a:r>
            <a:r>
              <a:rPr lang="en-US" sz="38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megosztása</a:t>
            </a:r>
            <a:r>
              <a:rPr lang="en-US" sz="38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egymással</a:t>
            </a:r>
            <a:endParaRPr lang="hu-HU" sz="3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A </a:t>
            </a:r>
            <a:r>
              <a:rPr lang="en-US" dirty="0" err="1">
                <a:latin typeface="Corbel" panose="020B0503020204020204" pitchFamily="34" charset="0"/>
              </a:rPr>
              <a:t>teljes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csoportban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b="1" dirty="0" err="1">
                <a:latin typeface="Corbel" panose="020B0503020204020204" pitchFamily="34" charset="0"/>
              </a:rPr>
              <a:t>Mit</a:t>
            </a:r>
            <a:r>
              <a:rPr lang="en-US" sz="2800" b="1" dirty="0">
                <a:latin typeface="Corbel" panose="020B0503020204020204" pitchFamily="34" charset="0"/>
              </a:rPr>
              <a:t> </a:t>
            </a:r>
            <a:r>
              <a:rPr lang="en-US" sz="2800" b="1" dirty="0" err="1">
                <a:latin typeface="Corbel" panose="020B0503020204020204" pitchFamily="34" charset="0"/>
              </a:rPr>
              <a:t>szeretnének</a:t>
            </a:r>
            <a:r>
              <a:rPr lang="en-US" sz="2800" b="1" dirty="0">
                <a:latin typeface="Corbel" panose="020B0503020204020204" pitchFamily="34" charset="0"/>
              </a:rPr>
              <a:t> a </a:t>
            </a:r>
            <a:r>
              <a:rPr lang="en-US" sz="2800" b="1" dirty="0" err="1">
                <a:latin typeface="Corbel" panose="020B0503020204020204" pitchFamily="34" charset="0"/>
              </a:rPr>
              <a:t>szeminárium</a:t>
            </a:r>
            <a:r>
              <a:rPr lang="en-US" sz="2800" b="1" dirty="0">
                <a:latin typeface="Corbel" panose="020B0503020204020204" pitchFamily="34" charset="0"/>
              </a:rPr>
              <a:t> </a:t>
            </a:r>
            <a:r>
              <a:rPr lang="en-US" sz="2800" b="1" dirty="0" err="1">
                <a:latin typeface="Corbel" panose="020B0503020204020204" pitchFamily="34" charset="0"/>
              </a:rPr>
              <a:t>során</a:t>
            </a:r>
            <a:r>
              <a:rPr lang="en-US" sz="2800" b="1" dirty="0">
                <a:latin typeface="Corbel" panose="020B0503020204020204" pitchFamily="34" charset="0"/>
              </a:rPr>
              <a:t> </a:t>
            </a:r>
            <a:r>
              <a:rPr lang="en-US" sz="2800" b="1" dirty="0" err="1">
                <a:latin typeface="Corbel" panose="020B0503020204020204" pitchFamily="34" charset="0"/>
              </a:rPr>
              <a:t>megtanulni</a:t>
            </a:r>
            <a:r>
              <a:rPr lang="en-US" sz="2800" b="1" dirty="0">
                <a:latin typeface="Corbel" panose="020B0503020204020204" pitchFamily="34" charset="0"/>
              </a:rPr>
              <a:t>?</a:t>
            </a:r>
          </a:p>
          <a:p>
            <a:pPr marL="457200" lvl="1" indent="0" algn="ctr">
              <a:buNone/>
            </a:pPr>
            <a:r>
              <a:rPr lang="en-US" sz="2800" b="1" dirty="0" err="1">
                <a:latin typeface="Corbel" panose="020B0503020204020204" pitchFamily="34" charset="0"/>
              </a:rPr>
              <a:t>Mit</a:t>
            </a:r>
            <a:r>
              <a:rPr lang="en-US" sz="2800" b="1" dirty="0">
                <a:latin typeface="Corbel" panose="020B0503020204020204" pitchFamily="34" charset="0"/>
              </a:rPr>
              <a:t> </a:t>
            </a:r>
            <a:r>
              <a:rPr lang="en-US" sz="2800" b="1" dirty="0" err="1">
                <a:latin typeface="Corbel" panose="020B0503020204020204" pitchFamily="34" charset="0"/>
              </a:rPr>
              <a:t>szeretnének</a:t>
            </a:r>
            <a:r>
              <a:rPr lang="en-US" sz="2800" b="1" dirty="0">
                <a:latin typeface="Corbel" panose="020B0503020204020204" pitchFamily="34" charset="0"/>
              </a:rPr>
              <a:t> </a:t>
            </a:r>
            <a:r>
              <a:rPr lang="en-US" sz="2800" b="1" dirty="0" err="1">
                <a:latin typeface="Corbel" panose="020B0503020204020204" pitchFamily="34" charset="0"/>
              </a:rPr>
              <a:t>megosztani</a:t>
            </a:r>
            <a:r>
              <a:rPr lang="en-US" sz="2800" b="1" dirty="0">
                <a:latin typeface="Corbel" panose="020B0503020204020204" pitchFamily="34" charset="0"/>
              </a:rPr>
              <a:t>?</a:t>
            </a:r>
          </a:p>
          <a:p>
            <a:pPr marL="457200" lvl="1" indent="0" algn="ctr">
              <a:buNone/>
            </a:pPr>
            <a:endParaRPr lang="hu-HU" sz="2800" b="1" dirty="0">
              <a:latin typeface="Corbel" panose="020B0503020204020204" pitchFamily="34" charset="0"/>
            </a:endParaRPr>
          </a:p>
          <a:p>
            <a:pPr marL="457200" lvl="1" indent="0" algn="ctr">
              <a:buNone/>
            </a:pPr>
            <a:r>
              <a:rPr lang="en-US" sz="2800" dirty="0" err="1">
                <a:latin typeface="Corbel" panose="020B0503020204020204" pitchFamily="34" charset="0"/>
              </a:rPr>
              <a:t>Gyűjtse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 err="1">
                <a:latin typeface="Corbel" panose="020B0503020204020204" pitchFamily="34" charset="0"/>
              </a:rPr>
              <a:t>össze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 err="1">
                <a:latin typeface="Corbel" panose="020B0503020204020204" pitchFamily="34" charset="0"/>
              </a:rPr>
              <a:t>lefordított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 err="1">
                <a:latin typeface="Corbel" panose="020B0503020204020204" pitchFamily="34" charset="0"/>
              </a:rPr>
              <a:t>lapokon</a:t>
            </a:r>
            <a:endParaRPr lang="en-US" sz="2800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9147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3356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675" y="365126"/>
            <a:ext cx="11277599" cy="114836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/>
            <a:r>
              <a:rPr lang="en-US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M</a:t>
            </a:r>
            <a:r>
              <a:rPr lang="hu-HU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i</a:t>
            </a:r>
            <a:r>
              <a:rPr lang="en-US" b="1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ért</a:t>
            </a:r>
            <a:r>
              <a:rPr lang="en-US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Verdana" panose="020B0604030504040204" pitchFamily="34" charset="0"/>
              </a:rPr>
              <a:t>csinálja</a:t>
            </a:r>
            <a:r>
              <a:rPr lang="en-US" b="1" dirty="0">
                <a:solidFill>
                  <a:srgbClr val="002060"/>
                </a:solidFill>
                <a:latin typeface="Verdana" panose="020B0604030504040204" pitchFamily="34" charset="0"/>
              </a:rPr>
              <a:t>…?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619657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Gyakorlat</a:t>
            </a:r>
            <a:endParaRPr lang="en-US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Alkossanak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smtClean="0">
                <a:latin typeface="Corbel" panose="020B0503020204020204" pitchFamily="34" charset="0"/>
              </a:rPr>
              <a:t>3</a:t>
            </a:r>
            <a:r>
              <a:rPr lang="hu-HU" b="1" dirty="0" smtClean="0">
                <a:latin typeface="Corbel" panose="020B0503020204020204" pitchFamily="34" charset="0"/>
              </a:rPr>
              <a:t>-</a:t>
            </a:r>
            <a:r>
              <a:rPr lang="en-US" b="1" dirty="0" smtClean="0">
                <a:latin typeface="Corbel" panose="020B0503020204020204" pitchFamily="34" charset="0"/>
              </a:rPr>
              <a:t>4 </a:t>
            </a:r>
            <a:r>
              <a:rPr lang="en-US" b="1" dirty="0" err="1">
                <a:latin typeface="Corbel" panose="020B0503020204020204" pitchFamily="34" charset="0"/>
              </a:rPr>
              <a:t>fős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csoportokat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Corbel" panose="020B0503020204020204" pitchFamily="34" charset="0"/>
              </a:rPr>
              <a:t>Ha a </a:t>
            </a:r>
            <a:r>
              <a:rPr lang="en-US" b="1" dirty="0" err="1">
                <a:latin typeface="Corbel" panose="020B0503020204020204" pitchFamily="34" charset="0"/>
              </a:rPr>
              <a:t>célközönségük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egy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személy</a:t>
            </a:r>
            <a:r>
              <a:rPr lang="en-US" b="1" dirty="0">
                <a:latin typeface="Corbel" panose="020B0503020204020204" pitchFamily="34" charset="0"/>
              </a:rPr>
              <a:t>...</a:t>
            </a: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Beszéljék</a:t>
            </a:r>
            <a:r>
              <a:rPr lang="en-US" b="1" dirty="0">
                <a:latin typeface="Corbel" panose="020B0503020204020204" pitchFamily="34" charset="0"/>
              </a:rPr>
              <a:t> meg, </a:t>
            </a:r>
            <a:r>
              <a:rPr lang="en-US" b="1" dirty="0" err="1">
                <a:latin typeface="Corbel" panose="020B0503020204020204" pitchFamily="34" charset="0"/>
              </a:rPr>
              <a:t>hogy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milyen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jellemzői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vannak</a:t>
            </a:r>
            <a:r>
              <a:rPr lang="hu-HU" b="1" dirty="0" smtClean="0">
                <a:latin typeface="Corbel" panose="020B0503020204020204" pitchFamily="34" charset="0"/>
              </a:rPr>
              <a:t>.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Határozzanak</a:t>
            </a:r>
            <a:r>
              <a:rPr lang="en-US" b="1" dirty="0">
                <a:latin typeface="Corbel" panose="020B0503020204020204" pitchFamily="34" charset="0"/>
              </a:rPr>
              <a:t> meg </a:t>
            </a:r>
            <a:r>
              <a:rPr lang="en-US" b="1" dirty="0" err="1">
                <a:latin typeface="Corbel" panose="020B0503020204020204" pitchFamily="34" charset="0"/>
              </a:rPr>
              <a:t>egy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célcsoporttal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kapcsolatos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 smtClean="0">
                <a:latin typeface="Corbel" panose="020B0503020204020204" pitchFamily="34" charset="0"/>
              </a:rPr>
              <a:t>kérdést</a:t>
            </a:r>
            <a:r>
              <a:rPr lang="hu-HU" b="1" dirty="0" smtClean="0">
                <a:latin typeface="Corbel" panose="020B0503020204020204" pitchFamily="34" charset="0"/>
              </a:rPr>
              <a:t>.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orbel" panose="020B0503020204020204" pitchFamily="34" charset="0"/>
              </a:rPr>
              <a:t>20 perc </a:t>
            </a: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grpSp>
        <p:nvGrpSpPr>
          <p:cNvPr id="8" name="Groep 7"/>
          <p:cNvGrpSpPr/>
          <p:nvPr/>
        </p:nvGrpSpPr>
        <p:grpSpPr>
          <a:xfrm>
            <a:off x="7034778" y="173418"/>
            <a:ext cx="5020995" cy="6589986"/>
            <a:chOff x="7034778" y="173418"/>
            <a:chExt cx="5020995" cy="6589986"/>
          </a:xfrm>
        </p:grpSpPr>
        <p:pic>
          <p:nvPicPr>
            <p:cNvPr id="5" name="Afbeelding 4" descr="http://2.bp.blogspot.com/-YKVEK_YWqGM/TkmI0mkw6nI/AAAAAAAAFi8/bIS6zgff1iw/s400/coloring_book_page_jpg_468x609_q85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50283" y="957913"/>
              <a:ext cx="6589986" cy="5020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kstvak 6"/>
            <p:cNvSpPr txBox="1"/>
            <p:nvPr/>
          </p:nvSpPr>
          <p:spPr>
            <a:xfrm>
              <a:off x="8754351" y="2506717"/>
              <a:ext cx="1398643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/>
                <a:t>?</a:t>
              </a:r>
              <a:endParaRPr lang="hu-HU" sz="8800" b="1"/>
            </a:p>
          </p:txBody>
        </p:sp>
      </p:grpSp>
      <p:cxnSp>
        <p:nvCxnSpPr>
          <p:cNvPr id="9" name="Rechte verbindingslijn met pijl 8"/>
          <p:cNvCxnSpPr/>
          <p:nvPr/>
        </p:nvCxnSpPr>
        <p:spPr>
          <a:xfrm>
            <a:off x="8204200" y="1569494"/>
            <a:ext cx="6327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6426200" y="1064523"/>
            <a:ext cx="2014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Önök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kicsodák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12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2868" y="2048932"/>
            <a:ext cx="6815666" cy="2599881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A </a:t>
            </a:r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kampányok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célja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mindig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a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viselkedésben</a:t>
            </a:r>
            <a:r>
              <a:rPr lang="hu-HU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történő változás elérése</a:t>
            </a:r>
            <a:endParaRPr lang="en-US" sz="4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12" name="Rechthoek 11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A </a:t>
              </a:r>
              <a:r>
                <a:rPr lang="en-US" sz="1400" dirty="0"/>
                <a:t>Audience (</a:t>
              </a:r>
              <a:r>
                <a:rPr lang="en-US" sz="1400" dirty="0" err="1"/>
                <a:t>hallgatóság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A </a:t>
              </a:r>
              <a:r>
                <a:rPr lang="en-US" sz="1400" dirty="0">
                  <a:solidFill>
                    <a:prstClr val="black"/>
                  </a:solidFill>
                </a:rPr>
                <a:t>Action (</a:t>
              </a:r>
              <a:r>
                <a:rPr lang="en-US" sz="1400" dirty="0" err="1">
                  <a:solidFill>
                    <a:prstClr val="black"/>
                  </a:solidFill>
                </a:rPr>
                <a:t>Cselekvés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M </a:t>
              </a:r>
              <a:r>
                <a:rPr lang="en-US" sz="1400" dirty="0">
                  <a:solidFill>
                    <a:prstClr val="black"/>
                  </a:solidFill>
                </a:rPr>
                <a:t>Media (</a:t>
              </a:r>
              <a:r>
                <a:rPr lang="en-US" sz="1400" dirty="0" err="1">
                  <a:solidFill>
                    <a:prstClr val="black"/>
                  </a:solidFill>
                </a:rPr>
                <a:t>Média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Messenger </a:t>
              </a:r>
              <a:r>
                <a:rPr lang="en-US" sz="1400" dirty="0" smtClean="0"/>
                <a:t>(</a:t>
              </a:r>
              <a:r>
                <a:rPr lang="hu-HU" sz="1400" dirty="0" smtClean="0"/>
                <a:t>Á</a:t>
              </a:r>
              <a:r>
                <a:rPr lang="en-US" sz="1400" dirty="0" err="1" smtClean="0"/>
                <a:t>tadó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Message (</a:t>
              </a:r>
              <a:r>
                <a:rPr lang="en-US" sz="1400" dirty="0" err="1"/>
                <a:t>Üzenet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G </a:t>
              </a:r>
              <a:r>
                <a:rPr lang="en-US" sz="1400" dirty="0"/>
                <a:t>Goal (</a:t>
              </a:r>
              <a:r>
                <a:rPr lang="en-US" sz="1400" dirty="0" err="1"/>
                <a:t>Cél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</p:grpSp>
      <p:sp>
        <p:nvSpPr>
          <p:cNvPr id="6" name="Boog 5"/>
          <p:cNvSpPr/>
          <p:nvPr/>
        </p:nvSpPr>
        <p:spPr>
          <a:xfrm rot="13715288">
            <a:off x="7765758" y="4162004"/>
            <a:ext cx="2632645" cy="2022017"/>
          </a:xfrm>
          <a:prstGeom prst="arc">
            <a:avLst>
              <a:gd name="adj1" fmla="val 12895540"/>
              <a:gd name="adj2" fmla="val 0"/>
            </a:avLst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Linkeraccolade 16"/>
          <p:cNvSpPr/>
          <p:nvPr/>
        </p:nvSpPr>
        <p:spPr>
          <a:xfrm>
            <a:off x="8906996" y="2770236"/>
            <a:ext cx="539576" cy="2602564"/>
          </a:xfrm>
          <a:prstGeom prst="leftBrace">
            <a:avLst>
              <a:gd name="adj1" fmla="val 43548"/>
              <a:gd name="adj2" fmla="val 5170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58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Hogyan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tudnak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változást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kiváltani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mások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viselkedésében</a:t>
            </a:r>
            <a:r>
              <a:rPr lang="en-US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?</a:t>
            </a:r>
            <a:endParaRPr lang="hu-H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Legyen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könnyű</a:t>
            </a:r>
            <a:endParaRPr lang="en-US" b="1" dirty="0">
              <a:latin typeface="Corbel" panose="020B0503020204020204" pitchFamily="34" charset="0"/>
            </a:endParaRPr>
          </a:p>
          <a:p>
            <a:pPr marL="0" lv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Legyen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közösségi</a:t>
            </a:r>
            <a:endParaRPr lang="en-US" b="1" dirty="0">
              <a:latin typeface="Corbel" panose="020B0503020204020204" pitchFamily="34" charset="0"/>
            </a:endParaRPr>
          </a:p>
          <a:p>
            <a:pPr marL="0" lv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Legyen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klassz</a:t>
            </a:r>
            <a:endParaRPr lang="en-US" b="1" dirty="0">
              <a:latin typeface="Corbel" panose="020B0503020204020204" pitchFamily="34" charset="0"/>
            </a:endParaRPr>
          </a:p>
          <a:p>
            <a:pPr marL="0" lv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Legyen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időben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érzékeny</a:t>
            </a:r>
            <a:endParaRPr lang="en-US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sz="1400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1479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al 2"/>
          <p:cNvSpPr/>
          <p:nvPr/>
        </p:nvSpPr>
        <p:spPr>
          <a:xfrm>
            <a:off x="1524000" y="2679700"/>
            <a:ext cx="5981700" cy="2691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Mi az üzenet?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5" name="Rechthoek 4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A </a:t>
              </a:r>
              <a:r>
                <a:rPr lang="en-US" sz="1400" dirty="0"/>
                <a:t>Audience (</a:t>
              </a:r>
              <a:r>
                <a:rPr lang="en-US" sz="1400" dirty="0" err="1"/>
                <a:t>Hallgatóság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A </a:t>
              </a:r>
              <a:r>
                <a:rPr lang="en-US" sz="1400" dirty="0">
                  <a:solidFill>
                    <a:prstClr val="black"/>
                  </a:solidFill>
                </a:rPr>
                <a:t>Action (</a:t>
              </a:r>
              <a:r>
                <a:rPr lang="en-US" sz="1400" dirty="0" err="1">
                  <a:solidFill>
                    <a:prstClr val="black"/>
                  </a:solidFill>
                </a:rPr>
                <a:t>Cselekvés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M </a:t>
              </a:r>
              <a:r>
                <a:rPr lang="en-US" sz="1400" dirty="0">
                  <a:solidFill>
                    <a:prstClr val="black"/>
                  </a:solidFill>
                </a:rPr>
                <a:t>Media (</a:t>
              </a:r>
              <a:r>
                <a:rPr lang="en-US" sz="1400" dirty="0" err="1">
                  <a:solidFill>
                    <a:prstClr val="black"/>
                  </a:solidFill>
                </a:rPr>
                <a:t>Média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Messenger </a:t>
              </a:r>
              <a:r>
                <a:rPr lang="en-US" sz="1400" dirty="0" smtClean="0"/>
                <a:t>(</a:t>
              </a:r>
              <a:r>
                <a:rPr lang="hu-HU" sz="1400" dirty="0" smtClean="0"/>
                <a:t>Á</a:t>
              </a:r>
              <a:r>
                <a:rPr lang="en-US" sz="1400" dirty="0" err="1" smtClean="0"/>
                <a:t>tadó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Message (</a:t>
              </a:r>
              <a:r>
                <a:rPr lang="en-US" sz="1400" dirty="0" err="1"/>
                <a:t>üzenet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G </a:t>
              </a:r>
              <a:r>
                <a:rPr lang="en-US" sz="1400" dirty="0"/>
                <a:t>Goal (</a:t>
              </a:r>
              <a:r>
                <a:rPr lang="en-US" sz="1400" dirty="0" err="1"/>
                <a:t>Cél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</p:grpSp>
      <p:sp>
        <p:nvSpPr>
          <p:cNvPr id="12" name="Ovaal 11"/>
          <p:cNvSpPr/>
          <p:nvPr/>
        </p:nvSpPr>
        <p:spPr>
          <a:xfrm>
            <a:off x="8826500" y="2146300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le toelichting 12"/>
          <p:cNvSpPr/>
          <p:nvPr/>
        </p:nvSpPr>
        <p:spPr>
          <a:xfrm>
            <a:off x="532263" y="1658042"/>
            <a:ext cx="5142931" cy="2308325"/>
          </a:xfrm>
          <a:prstGeom prst="wedgeEllipseCallout">
            <a:avLst>
              <a:gd name="adj1" fmla="val -58785"/>
              <a:gd name="adj2" fmla="val 59753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Mondd el az üzeneted…</a:t>
            </a:r>
            <a:endParaRPr lang="hu-HU" sz="4400" b="1" i="1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vale toelichting 13"/>
          <p:cNvSpPr/>
          <p:nvPr/>
        </p:nvSpPr>
        <p:spPr>
          <a:xfrm>
            <a:off x="3509746" y="3687428"/>
            <a:ext cx="5142931" cy="2308325"/>
          </a:xfrm>
          <a:prstGeom prst="wedgeEllipseCallout">
            <a:avLst>
              <a:gd name="adj1" fmla="val 54167"/>
              <a:gd name="adj2" fmla="val 68680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400" b="1" i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827751" y="4114625"/>
            <a:ext cx="45672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…pozitív </a:t>
            </a:r>
          </a:p>
          <a:p>
            <a:pPr algn="ctr"/>
            <a:r>
              <a:rPr lang="en-US" sz="4400" b="1" i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vagy kritikus?</a:t>
            </a:r>
            <a:endParaRPr lang="hu-HU" sz="4400" b="1" i="1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450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bovethecrowd.com/wp-content/uploads/2014/01/bubbles-water-transparent-de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6374"/>
          <a:stretch/>
        </p:blipFill>
        <p:spPr bwMode="auto">
          <a:xfrm>
            <a:off x="8907" y="-1"/>
            <a:ext cx="12315019" cy="70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2037775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A közösség felerősítő hatása, buborékhatás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86301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Ki adja át az üzenetet?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41896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dirty="0" err="1">
                <a:latin typeface="Corbel" panose="020B0503020204020204" pitchFamily="34" charset="0"/>
              </a:rPr>
              <a:t>Beszélgetés</a:t>
            </a:r>
            <a:r>
              <a:rPr lang="en-US" dirty="0">
                <a:latin typeface="Corbel" panose="020B0503020204020204" pitchFamily="34" charset="0"/>
              </a:rPr>
              <a:t> a </a:t>
            </a:r>
            <a:r>
              <a:rPr lang="en-US" dirty="0" err="1">
                <a:latin typeface="Corbel" panose="020B0503020204020204" pitchFamily="34" charset="0"/>
              </a:rPr>
              <a:t>teljes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hallgatósággal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Az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üzenet</a:t>
            </a:r>
            <a:r>
              <a:rPr lang="en-US" b="1" dirty="0">
                <a:latin typeface="Corbel" panose="020B0503020204020204" pitchFamily="34" charset="0"/>
              </a:rPr>
              <a:t> és </a:t>
            </a:r>
            <a:r>
              <a:rPr lang="en-US" b="1" dirty="0" err="1">
                <a:latin typeface="Corbel" panose="020B0503020204020204" pitchFamily="34" charset="0"/>
              </a:rPr>
              <a:t>az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üzenet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átadója</a:t>
            </a:r>
            <a:r>
              <a:rPr lang="en-US" b="1" dirty="0">
                <a:latin typeface="Corbel" panose="020B0503020204020204" pitchFamily="34" charset="0"/>
              </a:rPr>
              <a:t> a </a:t>
            </a:r>
            <a:r>
              <a:rPr dirty="0"/>
              <a:t/>
            </a:r>
            <a:br>
              <a:rPr dirty="0"/>
            </a:br>
            <a:r>
              <a:rPr lang="en-US" b="1" dirty="0" err="1">
                <a:latin typeface="Corbel" panose="020B0503020204020204" pitchFamily="34" charset="0"/>
              </a:rPr>
              <a:t>következő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példákban</a:t>
            </a:r>
            <a:r>
              <a:rPr lang="en-US" b="1" dirty="0">
                <a:latin typeface="Corbel" panose="020B0503020204020204" pitchFamily="34" charset="0"/>
              </a:rPr>
              <a:t>...</a:t>
            </a:r>
          </a:p>
          <a:p>
            <a:pPr marL="0" indent="0" algn="ctr">
              <a:buNone/>
            </a:pPr>
            <a:endParaRPr lang="hu-HU" b="1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Corbel" panose="020B0503020204020204" pitchFamily="34" charset="0"/>
              </a:rPr>
              <a:t>... </a:t>
            </a:r>
            <a:r>
              <a:rPr lang="en-US" b="1" dirty="0" err="1">
                <a:latin typeface="Corbel" panose="020B0503020204020204" pitchFamily="34" charset="0"/>
              </a:rPr>
              <a:t>hiteles</a:t>
            </a:r>
            <a:r>
              <a:rPr lang="en-US" b="1" dirty="0">
                <a:latin typeface="Corbel" panose="020B0503020204020204" pitchFamily="34" charset="0"/>
              </a:rPr>
              <a:t>, </a:t>
            </a:r>
            <a:r>
              <a:rPr lang="en-US" b="1" dirty="0" err="1">
                <a:latin typeface="Corbel" panose="020B0503020204020204" pitchFamily="34" charset="0"/>
              </a:rPr>
              <a:t>következetes</a:t>
            </a:r>
            <a:r>
              <a:rPr lang="en-US" b="1" dirty="0">
                <a:latin typeface="Corbel" panose="020B0503020204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b="1" dirty="0" err="1">
                <a:latin typeface="Corbel" panose="020B0503020204020204" pitchFamily="34" charset="0"/>
              </a:rPr>
              <a:t>magával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ragadó</a:t>
            </a:r>
            <a:r>
              <a:rPr lang="en-US" b="1" dirty="0">
                <a:latin typeface="Corbel" panose="020B0503020204020204" pitchFamily="34" charset="0"/>
              </a:rPr>
              <a:t> és </a:t>
            </a:r>
            <a:r>
              <a:rPr lang="en-US" b="1" dirty="0" err="1">
                <a:latin typeface="Corbel" panose="020B0503020204020204" pitchFamily="34" charset="0"/>
              </a:rPr>
              <a:t>tájékozott</a:t>
            </a:r>
            <a:r>
              <a:rPr lang="en-US" b="1" dirty="0">
                <a:latin typeface="Corbel" panose="020B0503020204020204" pitchFamily="34" charset="0"/>
              </a:rPr>
              <a:t>?</a:t>
            </a:r>
          </a:p>
          <a:p>
            <a:pPr marL="0" indent="0" algn="ctr">
              <a:buNone/>
            </a:pPr>
            <a:endParaRPr lang="hu-HU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grpSp>
        <p:nvGrpSpPr>
          <p:cNvPr id="14" name="Groep 13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15" name="Rechthoek 14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A </a:t>
              </a:r>
              <a:r>
                <a:rPr lang="en-US" sz="1400" dirty="0"/>
                <a:t>Audience (</a:t>
              </a:r>
              <a:r>
                <a:rPr lang="en-US" sz="1400" dirty="0" err="1"/>
                <a:t>Hallgatóság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A </a:t>
              </a:r>
              <a:r>
                <a:rPr lang="en-US" sz="1400" dirty="0">
                  <a:solidFill>
                    <a:prstClr val="black"/>
                  </a:solidFill>
                </a:rPr>
                <a:t>Action (</a:t>
              </a:r>
              <a:r>
                <a:rPr lang="en-US" sz="1400" dirty="0" err="1">
                  <a:solidFill>
                    <a:prstClr val="black"/>
                  </a:solidFill>
                </a:rPr>
                <a:t>Cselekvés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M </a:t>
              </a:r>
              <a:r>
                <a:rPr lang="en-US" sz="1400" dirty="0">
                  <a:solidFill>
                    <a:prstClr val="black"/>
                  </a:solidFill>
                </a:rPr>
                <a:t>Media (</a:t>
              </a:r>
              <a:r>
                <a:rPr lang="en-US" sz="1400" dirty="0" err="1">
                  <a:solidFill>
                    <a:prstClr val="black"/>
                  </a:solidFill>
                </a:rPr>
                <a:t>Média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Messenger </a:t>
              </a:r>
              <a:r>
                <a:rPr lang="en-US" sz="1400" dirty="0" smtClean="0"/>
                <a:t>(</a:t>
              </a:r>
              <a:r>
                <a:rPr lang="hu-HU" sz="1400" dirty="0" smtClean="0"/>
                <a:t>Á</a:t>
              </a:r>
              <a:r>
                <a:rPr lang="en-US" sz="1400" dirty="0" err="1" smtClean="0"/>
                <a:t>tadó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Message (</a:t>
              </a:r>
              <a:r>
                <a:rPr lang="en-US" sz="1400" dirty="0" err="1"/>
                <a:t>Üzenet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G </a:t>
              </a:r>
              <a:r>
                <a:rPr lang="en-US" sz="1400" dirty="0"/>
                <a:t>Goal (</a:t>
              </a:r>
              <a:r>
                <a:rPr lang="en-US" sz="1400" dirty="0" err="1"/>
                <a:t>Cél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</p:grpSp>
      <p:sp>
        <p:nvSpPr>
          <p:cNvPr id="22" name="Ovaal 21"/>
          <p:cNvSpPr/>
          <p:nvPr/>
        </p:nvSpPr>
        <p:spPr>
          <a:xfrm>
            <a:off x="8826500" y="3302000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7234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2054" name="Picture 6" descr="http://www.colmontserrat.cat/wp-content/uploads/2016/10/charla_318-533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07" y="14345"/>
            <a:ext cx="3124396" cy="31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tenstickers.nl/muurstickers/img/preview/muursticker-kinderen-lego-poppetje-44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79" y="1119068"/>
            <a:ext cx="356235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tenstickers.nl/muurstickers/img/preview/muursticker-kinderen-lego-poppetje-44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7" y="1105421"/>
            <a:ext cx="356235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met pijl 6"/>
          <p:cNvCxnSpPr>
            <a:stCxn id="8" idx="2"/>
          </p:cNvCxnSpPr>
          <p:nvPr/>
        </p:nvCxnSpPr>
        <p:spPr>
          <a:xfrm>
            <a:off x="1057698" y="1465193"/>
            <a:ext cx="1235123" cy="4454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191065" y="818862"/>
            <a:ext cx="173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Fej</a:t>
            </a:r>
            <a:endParaRPr lang="hu-HU" b="1">
              <a:solidFill>
                <a:srgbClr val="0070C0"/>
              </a:solidFill>
            </a:endParaRPr>
          </a:p>
        </p:txBody>
      </p:sp>
      <p:cxnSp>
        <p:nvCxnSpPr>
          <p:cNvPr id="13" name="Rechte verbindingslijn met pijl 12"/>
          <p:cNvCxnSpPr>
            <a:stCxn id="14" idx="2"/>
          </p:cNvCxnSpPr>
          <p:nvPr/>
        </p:nvCxnSpPr>
        <p:spPr>
          <a:xfrm>
            <a:off x="1210098" y="2859561"/>
            <a:ext cx="2283726" cy="4454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343465" y="2213230"/>
            <a:ext cx="173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Szív</a:t>
            </a:r>
            <a:endParaRPr lang="hu-HU" b="1">
              <a:solidFill>
                <a:srgbClr val="0070C0"/>
              </a:solidFill>
            </a:endParaRPr>
          </a:p>
        </p:txBody>
      </p:sp>
      <p:cxnSp>
        <p:nvCxnSpPr>
          <p:cNvPr id="16" name="Rechte verbindingslijn met pijl 15"/>
          <p:cNvCxnSpPr>
            <a:stCxn id="17" idx="2"/>
          </p:cNvCxnSpPr>
          <p:nvPr/>
        </p:nvCxnSpPr>
        <p:spPr>
          <a:xfrm flipV="1">
            <a:off x="1210098" y="3857505"/>
            <a:ext cx="2004094" cy="9558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343465" y="4167023"/>
            <a:ext cx="173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Has</a:t>
            </a:r>
            <a:endParaRPr lang="hu-HU" b="1">
              <a:solidFill>
                <a:srgbClr val="0070C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097845" y="4556059"/>
            <a:ext cx="226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Átadó</a:t>
            </a:r>
            <a:endParaRPr lang="hu-HU" sz="3200" b="1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7517623" y="4556058"/>
            <a:ext cx="226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Hallgatóság</a:t>
            </a:r>
            <a:endParaRPr lang="hu-HU" sz="3200" b="1" dirty="0">
              <a:solidFill>
                <a:schemeClr val="bg1"/>
              </a:solidFill>
            </a:endParaRPr>
          </a:p>
        </p:txBody>
      </p:sp>
      <p:cxnSp>
        <p:nvCxnSpPr>
          <p:cNvPr id="4" name="Rechte verbindingslijn met pijl 3"/>
          <p:cNvCxnSpPr/>
          <p:nvPr/>
        </p:nvCxnSpPr>
        <p:spPr>
          <a:xfrm>
            <a:off x="5295900" y="4879224"/>
            <a:ext cx="1409700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2326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0264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Teaszünet</a:t>
            </a:r>
            <a:endParaRPr lang="hu-HU" sz="400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orbel" panose="020B0503020204020204" pitchFamily="34" charset="0"/>
              </a:rPr>
              <a:t>1</a:t>
            </a:r>
            <a:r>
              <a:rPr lang="hu-HU" sz="2800" dirty="0" smtClean="0">
                <a:latin typeface="Corbel" panose="020B0503020204020204" pitchFamily="34" charset="0"/>
              </a:rPr>
              <a:t>5</a:t>
            </a:r>
            <a:r>
              <a:rPr lang="en-US" sz="2800" dirty="0" smtClean="0">
                <a:latin typeface="Corbel" panose="020B0503020204020204" pitchFamily="34" charset="0"/>
              </a:rPr>
              <a:t>.</a:t>
            </a:r>
            <a:r>
              <a:rPr lang="hu-HU" sz="2800" dirty="0" smtClean="0">
                <a:latin typeface="Corbel" panose="020B0503020204020204" pitchFamily="34" charset="0"/>
              </a:rPr>
              <a:t>1</a:t>
            </a:r>
            <a:r>
              <a:rPr lang="en-US" sz="2800" dirty="0" smtClean="0">
                <a:latin typeface="Corbel" panose="020B0503020204020204" pitchFamily="34" charset="0"/>
              </a:rPr>
              <a:t>5 </a:t>
            </a:r>
            <a:r>
              <a:rPr lang="en-US" sz="2800" dirty="0">
                <a:latin typeface="Corbel" panose="020B0503020204020204" pitchFamily="34" charset="0"/>
              </a:rPr>
              <a:t>– </a:t>
            </a:r>
            <a:r>
              <a:rPr lang="en-US" sz="2800" dirty="0" smtClean="0">
                <a:latin typeface="Corbel" panose="020B0503020204020204" pitchFamily="34" charset="0"/>
              </a:rPr>
              <a:t>1</a:t>
            </a:r>
            <a:r>
              <a:rPr lang="hu-HU" sz="2800" dirty="0" smtClean="0">
                <a:latin typeface="Corbel" panose="020B0503020204020204" pitchFamily="34" charset="0"/>
              </a:rPr>
              <a:t>5</a:t>
            </a:r>
            <a:r>
              <a:rPr lang="en-US" sz="2800" dirty="0" smtClean="0">
                <a:latin typeface="Corbel" panose="020B0503020204020204" pitchFamily="34" charset="0"/>
              </a:rPr>
              <a:t>.</a:t>
            </a:r>
            <a:r>
              <a:rPr lang="hu-HU" sz="2800" dirty="0" smtClean="0">
                <a:latin typeface="Corbel" panose="020B0503020204020204" pitchFamily="34" charset="0"/>
              </a:rPr>
              <a:t>3</a:t>
            </a:r>
            <a:r>
              <a:rPr lang="en-US" sz="2800" dirty="0" smtClean="0">
                <a:latin typeface="Corbel" panose="020B0503020204020204" pitchFamily="34" charset="0"/>
              </a:rPr>
              <a:t>0</a:t>
            </a:r>
            <a:endParaRPr lang="hu-HU" sz="2800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192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346147" cy="1325563"/>
          </a:xfrm>
        </p:spPr>
        <p:txBody>
          <a:bodyPr>
            <a:normAutofit/>
          </a:bodyPr>
          <a:lstStyle/>
          <a:p>
            <a:pPr marL="0" indent="0"/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Hogyan jelenjenek meg online</a:t>
            </a:r>
            <a:endParaRPr lang="hu-HU" sz="4000" b="1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Corbel" panose="020B0503020204020204" pitchFamily="34" charset="0"/>
              </a:rPr>
              <a:t>És </a:t>
            </a:r>
            <a:r>
              <a:rPr lang="en-US" b="1" dirty="0" err="1">
                <a:latin typeface="Corbel" panose="020B0503020204020204" pitchFamily="34" charset="0"/>
              </a:rPr>
              <a:t>mit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tegyenek</a:t>
            </a:r>
            <a:r>
              <a:rPr lang="en-US" b="1" dirty="0">
                <a:latin typeface="Corbel" panose="020B0503020204020204" pitchFamily="34" charset="0"/>
              </a:rPr>
              <a:t> offline...?</a:t>
            </a:r>
          </a:p>
        </p:txBody>
      </p:sp>
      <p:grpSp>
        <p:nvGrpSpPr>
          <p:cNvPr id="11" name="Groep 10"/>
          <p:cNvGrpSpPr/>
          <p:nvPr/>
        </p:nvGrpSpPr>
        <p:grpSpPr>
          <a:xfrm>
            <a:off x="9257166" y="165100"/>
            <a:ext cx="2808515" cy="6600745"/>
            <a:chOff x="9257166" y="165100"/>
            <a:chExt cx="2808515" cy="6600745"/>
          </a:xfrm>
        </p:grpSpPr>
        <p:sp>
          <p:nvSpPr>
            <p:cNvPr id="12" name="Rechthoek 11"/>
            <p:cNvSpPr/>
            <p:nvPr/>
          </p:nvSpPr>
          <p:spPr>
            <a:xfrm>
              <a:off x="9257166" y="165100"/>
              <a:ext cx="2808515" cy="66007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9446572" y="1434326"/>
              <a:ext cx="242316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A </a:t>
              </a:r>
              <a:r>
                <a:rPr lang="en-US" sz="1400" dirty="0"/>
                <a:t>Audience (</a:t>
              </a:r>
              <a:r>
                <a:rPr lang="en-US" sz="1400" dirty="0" err="1"/>
                <a:t>Hallgatóság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9446572" y="5691076"/>
              <a:ext cx="2423164" cy="9233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A </a:t>
              </a:r>
              <a:r>
                <a:rPr lang="en-US" sz="1400" dirty="0">
                  <a:solidFill>
                    <a:prstClr val="black"/>
                  </a:solidFill>
                </a:rPr>
                <a:t>Action (</a:t>
              </a:r>
              <a:r>
                <a:rPr lang="en-US" sz="1400" dirty="0" err="1">
                  <a:solidFill>
                    <a:prstClr val="black"/>
                  </a:solidFill>
                </a:rPr>
                <a:t>Cselekvés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9446572" y="4626887"/>
              <a:ext cx="2423164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</a:rPr>
                <a:t>M </a:t>
              </a:r>
              <a:r>
                <a:rPr lang="en-US" sz="1400" dirty="0">
                  <a:solidFill>
                    <a:prstClr val="black"/>
                  </a:solidFill>
                </a:rPr>
                <a:t>Media (</a:t>
              </a:r>
              <a:r>
                <a:rPr lang="en-US" sz="1400" dirty="0" err="1">
                  <a:solidFill>
                    <a:prstClr val="black"/>
                  </a:solidFill>
                </a:rPr>
                <a:t>Média</a:t>
              </a:r>
              <a:r>
                <a:rPr lang="en-US" sz="1400" dirty="0">
                  <a:solidFill>
                    <a:prstClr val="black"/>
                  </a:solidFill>
                </a:rPr>
                <a:t>)</a:t>
              </a:r>
              <a:r>
                <a:rPr sz="1400" dirty="0" smtClean="0"/>
                <a:t> </a:t>
              </a:r>
              <a:endParaRPr lang="hu-HU" sz="1400" dirty="0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9446572" y="3562700"/>
              <a:ext cx="2423164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Messenger </a:t>
              </a:r>
              <a:r>
                <a:rPr lang="en-US" sz="1400" dirty="0" smtClean="0"/>
                <a:t>(</a:t>
              </a:r>
              <a:r>
                <a:rPr lang="hu-HU" sz="1400" dirty="0" smtClean="0"/>
                <a:t>Á</a:t>
              </a:r>
              <a:r>
                <a:rPr lang="en-US" sz="1400" dirty="0" err="1" smtClean="0"/>
                <a:t>tadó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9446572" y="2498513"/>
              <a:ext cx="2423164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M </a:t>
              </a:r>
              <a:r>
                <a:rPr lang="en-US" sz="1400" dirty="0"/>
                <a:t>Message (</a:t>
              </a:r>
              <a:r>
                <a:rPr lang="en-US" sz="1400" dirty="0" err="1"/>
                <a:t>Üzenet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9446572" y="370139"/>
              <a:ext cx="2423164" cy="9233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G </a:t>
              </a:r>
              <a:r>
                <a:rPr lang="en-US" sz="1400" dirty="0"/>
                <a:t>Goal (</a:t>
              </a:r>
              <a:r>
                <a:rPr lang="en-US" sz="1400" dirty="0" err="1"/>
                <a:t>Cél</a:t>
              </a:r>
              <a:r>
                <a:rPr lang="en-US" sz="1400" dirty="0"/>
                <a:t>)</a:t>
              </a:r>
              <a:endParaRPr lang="hu-HU" sz="1400" dirty="0"/>
            </a:p>
          </p:txBody>
        </p:sp>
      </p:grpSp>
      <p:sp>
        <p:nvSpPr>
          <p:cNvPr id="26" name="Ovaal 25"/>
          <p:cNvSpPr/>
          <p:nvPr/>
        </p:nvSpPr>
        <p:spPr>
          <a:xfrm>
            <a:off x="8826500" y="4267200"/>
            <a:ext cx="3312000" cy="1612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3842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524000" y="1207028"/>
            <a:ext cx="9144000" cy="2387600"/>
          </a:xfrm>
        </p:spPr>
        <p:txBody>
          <a:bodyPr>
            <a:norm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Tényleg </a:t>
            </a:r>
            <a:r>
              <a:rPr lang="nl-NL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szükséges a </a:t>
            </a:r>
            <a:r>
              <a:rPr lang="nl-NL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civil társadalmi szervezetek </a:t>
            </a:r>
            <a:r>
              <a:rPr lang="nl-NL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online</a:t>
            </a:r>
            <a:r>
              <a:rPr lang="hu-HU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és aktív jelenléte</a:t>
            </a:r>
            <a:r>
              <a:rPr lang="nl-NL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?</a:t>
            </a:r>
            <a:endParaRPr lang="nl-NL" sz="40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Afbeelding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9147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32505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2977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Hogyan hozzanak létre vonzó tartalmakat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orbel" panose="020B0503020204020204" pitchFamily="34" charset="0"/>
              </a:rPr>
              <a:t>Mindig tartsák szem előtt a kampánycéljaikat!</a:t>
            </a:r>
          </a:p>
          <a:p>
            <a:pPr lvl="1"/>
            <a:r>
              <a:rPr lang="en-US" sz="2800">
                <a:latin typeface="Corbel" panose="020B0503020204020204" pitchFamily="34" charset="0"/>
              </a:rPr>
              <a:t>Ha a céljuk a kapcsolatba lépés a hallgatóságukkal, alkossanak olyan tartalmat, amely elég érdekes ahhoz, hogy egy beszélgetés kiinduló pontjává váljon. </a:t>
            </a:r>
          </a:p>
          <a:p>
            <a:pPr lvl="1"/>
            <a:r>
              <a:rPr lang="en-US" sz="2800">
                <a:latin typeface="Corbel" panose="020B0503020204020204" pitchFamily="34" charset="0"/>
              </a:rPr>
              <a:t>Ha azt szeretnék, hogy a hallgatóság cselekedjen valamit, hogyan fogják meggyőzni őket?</a:t>
            </a:r>
          </a:p>
          <a:p>
            <a:pPr lvl="1"/>
            <a:r>
              <a:rPr lang="en-US" sz="2800">
                <a:latin typeface="Corbel" panose="020B0503020204020204" pitchFamily="34" charset="0"/>
              </a:rPr>
              <a:t>Ha azt szeretnék, hogy megtanuljanak valamit, ne úgy viselkedjenek, mint egy tanár.</a:t>
            </a:r>
          </a:p>
          <a:p>
            <a:r>
              <a:rPr lang="en-US">
                <a:latin typeface="Corbel" panose="020B0503020204020204" pitchFamily="34" charset="0"/>
              </a:rPr>
              <a:t>A tartalmat hozzáadott értékkel adják át. Legyenek szórakoztatóak és érdekesek!</a:t>
            </a:r>
          </a:p>
          <a:p>
            <a:endParaRPr lang="hu-HU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313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>
                <a:solidFill>
                  <a:srgbClr val="002060"/>
                </a:solidFill>
                <a:latin typeface="Verdana" panose="020B0604030504040204" pitchFamily="34" charset="0"/>
              </a:rPr>
              <a:t>Bevált gyakorlatok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Legyenek annyira célirányosak, amennyire csak lehet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Keressenek meg és fektessenek be hiteles előadókba (tartalomfelelősökbe)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Kapcsolják össze az online és az offline tevékenységet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Használjanak bloggereket és videobloggereket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A meglévő narratívákat emeljék magasabb szintre (hasznosítsanak újra!)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A képeknek és a videóknak van a legnagyobb hatása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A szórakoztató tartalom mindig hatásos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Egy közzététel = nem közzététel, egy videó = nem videó</a:t>
            </a:r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20325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Mit tegyenek, és mit ne tegyenek</a:t>
            </a: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5404513" y="1825625"/>
            <a:ext cx="5949287" cy="4351338"/>
          </a:xfrm>
        </p:spPr>
        <p:txBody>
          <a:bodyPr/>
          <a:lstStyle/>
          <a:p>
            <a:r>
              <a:rPr lang="en-US">
                <a:latin typeface="Corbel" panose="020B0503020204020204" pitchFamily="34" charset="0"/>
              </a:rPr>
              <a:t>Hallgatóság</a:t>
            </a:r>
          </a:p>
          <a:p>
            <a:r>
              <a:rPr lang="en-US">
                <a:latin typeface="Corbel" panose="020B0503020204020204" pitchFamily="34" charset="0"/>
              </a:rPr>
              <a:t>Médiacsatornák</a:t>
            </a:r>
          </a:p>
          <a:p>
            <a:r>
              <a:rPr lang="en-US">
                <a:latin typeface="Corbel" panose="020B0503020204020204" pitchFamily="34" charset="0"/>
              </a:rPr>
              <a:t>Nyomon követés és értékelés</a:t>
            </a:r>
          </a:p>
          <a:p>
            <a:r>
              <a:rPr lang="en-US">
                <a:latin typeface="Corbel" panose="020B0503020204020204" pitchFamily="34" charset="0"/>
              </a:rPr>
              <a:t>Felhívás cselekvésre</a:t>
            </a:r>
          </a:p>
          <a:p>
            <a:r>
              <a:rPr lang="en-US">
                <a:latin typeface="Corbel" panose="020B0503020204020204" pitchFamily="34" charset="0"/>
              </a:rPr>
              <a:t>Beavatkozás</a:t>
            </a:r>
            <a:endParaRPr lang="hu-HU">
              <a:latin typeface="Corbel" panose="020B0503020204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90" y="1644347"/>
            <a:ext cx="3140489" cy="459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9604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5" name="Ovaal 4"/>
          <p:cNvSpPr/>
          <p:nvPr/>
        </p:nvSpPr>
        <p:spPr>
          <a:xfrm>
            <a:off x="6504318" y="-189781"/>
            <a:ext cx="6245524" cy="355055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1800897" y="4364966"/>
            <a:ext cx="2029232" cy="129650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4240503" y="3012182"/>
            <a:ext cx="3498339" cy="164229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742537" y="5773438"/>
            <a:ext cx="476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orbel" panose="020B0503020204020204" pitchFamily="34" charset="0"/>
              </a:rPr>
              <a:t>1. lépés </a:t>
            </a:r>
            <a:r>
              <a:rPr lang="en-US" sz="2800">
                <a:latin typeface="Corbel" panose="020B0503020204020204" pitchFamily="34" charset="0"/>
              </a:rPr>
              <a:t>Mozgósítsák a hálózatukat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293962" y="3432702"/>
            <a:ext cx="4761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3. </a:t>
            </a:r>
            <a:r>
              <a:rPr lang="en-US" sz="2800" b="1" dirty="0" err="1">
                <a:latin typeface="Corbel" panose="020B0503020204020204" pitchFamily="34" charset="0"/>
              </a:rPr>
              <a:t>lépés</a:t>
            </a:r>
            <a:r>
              <a:rPr lang="en-US" sz="2800" b="1" dirty="0">
                <a:latin typeface="Corbel" panose="020B0503020204020204" pitchFamily="34" charset="0"/>
              </a:rPr>
              <a:t> </a:t>
            </a:r>
            <a:r>
              <a:rPr lang="en-US" sz="2800" dirty="0" err="1">
                <a:latin typeface="Corbel" panose="020B0503020204020204" pitchFamily="34" charset="0"/>
              </a:rPr>
              <a:t>Bővítsék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 err="1" smtClean="0">
                <a:latin typeface="Corbel" panose="020B0503020204020204" pitchFamily="34" charset="0"/>
              </a:rPr>
              <a:t>azok</a:t>
            </a:r>
            <a:r>
              <a:rPr lang="hu-HU" sz="2800" dirty="0" smtClean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hu-HU" sz="2800" dirty="0" smtClean="0">
                <a:latin typeface="Corbel" panose="020B0503020204020204" pitchFamily="34" charset="0"/>
              </a:rPr>
              <a:t>számát,</a:t>
            </a:r>
            <a:r>
              <a:rPr lang="en-US" sz="2800" dirty="0" smtClean="0">
                <a:latin typeface="Corbel" panose="020B0503020204020204" pitchFamily="34" charset="0"/>
              </a:rPr>
              <a:t> </a:t>
            </a:r>
            <a:r>
              <a:rPr lang="en-US" sz="2800" dirty="0" err="1">
                <a:latin typeface="Corbel" panose="020B0503020204020204" pitchFamily="34" charset="0"/>
              </a:rPr>
              <a:t>akiket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 err="1">
                <a:latin typeface="Corbel" panose="020B0503020204020204" pitchFamily="34" charset="0"/>
              </a:rPr>
              <a:t>elérnek</a:t>
            </a: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240875" y="4776652"/>
            <a:ext cx="476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orbel" panose="020B0503020204020204" pitchFamily="34" charset="0"/>
              </a:rPr>
              <a:t>2. lépés </a:t>
            </a:r>
            <a:r>
              <a:rPr lang="en-US" sz="2800">
                <a:latin typeface="Corbel" panose="020B0503020204020204" pitchFamily="34" charset="0"/>
              </a:rPr>
              <a:t>Szerezzenek rajongókat és támogatókat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nl-NL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Az</a:t>
            </a:r>
            <a:r>
              <a:rPr lang="en-US" altLang="nl-NL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emberek</a:t>
            </a:r>
            <a:r>
              <a:rPr lang="en-US" altLang="nl-NL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altLang="nl-NL" sz="36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elérése</a:t>
            </a:r>
            <a:r>
              <a:rPr lang="en-US" altLang="nl-NL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 online</a:t>
            </a:r>
            <a:endParaRPr lang="hu-H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9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33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Szerves</a:t>
            </a:r>
            <a:r>
              <a:rPr lang="en-US" sz="33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hallgatóság</a:t>
            </a:r>
            <a:r>
              <a:rPr lang="en-US" sz="3300" b="1" dirty="0">
                <a:solidFill>
                  <a:srgbClr val="002060"/>
                </a:solidFill>
                <a:latin typeface="Verdana" panose="020B0604030504040204" pitchFamily="34" charset="0"/>
              </a:rPr>
              <a:t> vs. </a:t>
            </a:r>
            <a:r>
              <a:rPr lang="en-US" sz="33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fizetett</a:t>
            </a:r>
            <a:r>
              <a:rPr lang="en-US" sz="33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hallgatóság</a:t>
            </a:r>
            <a:endParaRPr lang="en-US" sz="3300" b="1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30"/>
          <a:stretch/>
        </p:blipFill>
        <p:spPr bwMode="auto">
          <a:xfrm>
            <a:off x="0" y="1425406"/>
            <a:ext cx="12192000" cy="600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5840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H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elyes</a:t>
            </a:r>
            <a:r>
              <a:rPr lang="en-US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úton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járnak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?</a:t>
            </a:r>
            <a:endParaRPr lang="hu-HU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87" y="1574005"/>
            <a:ext cx="8039103" cy="482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83517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nl-NL" sz="4000" b="1">
                <a:solidFill>
                  <a:srgbClr val="002060"/>
                </a:solidFill>
                <a:latin typeface="Verdana" panose="020B0604030504040204" pitchFamily="34" charset="0"/>
              </a:rPr>
              <a:t>Gyakorlat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dirty="0">
                <a:latin typeface="Corbel" panose="020B0503020204020204" pitchFamily="34" charset="0"/>
              </a:rPr>
              <a:t>Váljanak szét három csoportra, és tárják fel a következőket...</a:t>
            </a:r>
          </a:p>
          <a:p>
            <a:pPr marL="0" indent="0" algn="ctr">
              <a:buNone/>
            </a:pPr>
            <a:r>
              <a:rPr lang="nl-NL" b="1" dirty="0">
                <a:latin typeface="Corbel" panose="020B0503020204020204" pitchFamily="34" charset="0"/>
              </a:rPr>
              <a:t>1. csoport &gt; A YouTube 10 alapelve</a:t>
            </a:r>
          </a:p>
          <a:p>
            <a:pPr marL="0" indent="0" algn="ctr">
              <a:buNone/>
            </a:pPr>
            <a:r>
              <a:rPr lang="nl-NL" b="1" dirty="0">
                <a:latin typeface="Corbel" panose="020B0503020204020204" pitchFamily="34" charset="0"/>
              </a:rPr>
              <a:t>2. csoport &gt; A </a:t>
            </a:r>
            <a:r>
              <a:rPr lang="hu-HU" b="1" dirty="0" smtClean="0">
                <a:latin typeface="Corbel" panose="020B0503020204020204" pitchFamily="34" charset="0"/>
              </a:rPr>
              <a:t>F</a:t>
            </a:r>
            <a:r>
              <a:rPr lang="nl-NL" b="1" dirty="0" smtClean="0">
                <a:latin typeface="Corbel" panose="020B0503020204020204" pitchFamily="34" charset="0"/>
              </a:rPr>
              <a:t>acebook </a:t>
            </a:r>
            <a:r>
              <a:rPr lang="nl-NL" b="1" dirty="0" smtClean="0">
                <a:latin typeface="Corbel" panose="020B0503020204020204" pitchFamily="34" charset="0"/>
              </a:rPr>
              <a:t>nonprofit </a:t>
            </a:r>
            <a:r>
              <a:rPr lang="nl-NL" b="1" dirty="0">
                <a:latin typeface="Corbel" panose="020B0503020204020204" pitchFamily="34" charset="0"/>
              </a:rPr>
              <a:t>tevékenységekhez készített útmutatója</a:t>
            </a:r>
          </a:p>
          <a:p>
            <a:pPr marL="0" indent="0" algn="ctr">
              <a:buNone/>
            </a:pPr>
            <a:r>
              <a:rPr lang="nl-NL" b="1" dirty="0">
                <a:latin typeface="Corbel" panose="020B0503020204020204" pitchFamily="34" charset="0"/>
              </a:rPr>
              <a:t>3. csoport &gt;A Twitter nem kormányzati szervezeteknek által lebonyolított kampányokhoz készített kézikönyve</a:t>
            </a:r>
          </a:p>
          <a:p>
            <a:pPr marL="0" indent="0" algn="ctr">
              <a:buNone/>
            </a:pPr>
            <a:endParaRPr lang="hu-HU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dirty="0">
                <a:latin typeface="Corbel" panose="020B0503020204020204" pitchFamily="34" charset="0"/>
              </a:rPr>
              <a:t>Ezután számoljanak be az egész csoportnak arról, amit </a:t>
            </a:r>
            <a:r>
              <a:rPr lang="nl-NL" dirty="0" smtClean="0">
                <a:latin typeface="Corbel" panose="020B0503020204020204" pitchFamily="34" charset="0"/>
              </a:rPr>
              <a:t>találtak</a:t>
            </a:r>
            <a:r>
              <a:rPr lang="hu-HU" dirty="0" smtClean="0">
                <a:latin typeface="Corbel" panose="020B0503020204020204" pitchFamily="34" charset="0"/>
              </a:rPr>
              <a:t>.</a:t>
            </a:r>
            <a:endParaRPr lang="nl-NL" dirty="0">
              <a:latin typeface="Corbel" panose="020B0503020204020204" pitchFamily="34" charset="0"/>
            </a:endParaRPr>
          </a:p>
          <a:p>
            <a:pPr marL="0" indent="0" algn="ctr">
              <a:buNone/>
            </a:pPr>
            <a:r>
              <a:rPr lang="nl-NL" dirty="0">
                <a:latin typeface="Corbel" panose="020B0503020204020204" pitchFamily="34" charset="0"/>
              </a:rPr>
              <a:t>Mit láttak, mi az, ami tetszett Önöknek?</a:t>
            </a:r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55369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964" y="255950"/>
            <a:ext cx="4904105" cy="634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2368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640" y="386390"/>
            <a:ext cx="9828309" cy="5078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37049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10 alapelv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87" y="1344491"/>
            <a:ext cx="6191135" cy="511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63045" y="6353513"/>
            <a:ext cx="316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Bit.ly/10fundamentals</a:t>
            </a:r>
            <a:endParaRPr lang="hu-HU" sz="2400"/>
          </a:p>
        </p:txBody>
      </p:sp>
      <p:pic>
        <p:nvPicPr>
          <p:cNvPr id="7" name="Picture 2" descr="https://www.youtube.com/yt/brand/media/image/YouTube-icon-full_col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103" y="256641"/>
            <a:ext cx="1967026" cy="13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7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latin typeface="Corbel" panose="020B0503020204020204" pitchFamily="34" charset="0"/>
              </a:rPr>
              <a:t>„A Facebookra naponta </a:t>
            </a:r>
          </a:p>
          <a:p>
            <a:pPr marL="0" indent="0">
              <a:buNone/>
            </a:pPr>
            <a:r>
              <a:rPr lang="en-US" sz="4000">
                <a:latin typeface="Corbel" panose="020B0503020204020204" pitchFamily="34" charset="0"/>
              </a:rPr>
              <a:t>1 milliárd fényképet töltenek fel”</a:t>
            </a:r>
          </a:p>
          <a:p>
            <a:pPr marL="0" indent="0">
              <a:buNone/>
            </a:pPr>
            <a:endParaRPr lang="hu-HU" sz="400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sz="400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hu-HU" sz="4000">
              <a:latin typeface="Corbel" panose="020B0503020204020204" pitchFamily="34" charset="0"/>
            </a:endParaRPr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pic>
        <p:nvPicPr>
          <p:cNvPr id="5" name="Picture 4" descr="https://facebookbrand.com/wp-content/themes/fb-branding/prj-fb-branding/assets/images/fb-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366" y="397392"/>
            <a:ext cx="1257992" cy="12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548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Reflektálás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952901" y="2000250"/>
            <a:ext cx="1040089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>
                <a:latin typeface="Corbel" panose="020B0503020204020204" pitchFamily="34" charset="0"/>
              </a:rPr>
              <a:t>Szánjanak 1 percet a reflektálásra</a:t>
            </a:r>
          </a:p>
          <a:p>
            <a:pPr marL="0" indent="0" algn="ctr">
              <a:buNone/>
            </a:pPr>
            <a:r>
              <a:rPr lang="nl-NL" b="1">
                <a:latin typeface="Corbel" panose="020B0503020204020204" pitchFamily="34" charset="0"/>
              </a:rPr>
              <a:t>Hogyan foglalnák össze a lényegét annak, amit ma tanultak?</a:t>
            </a:r>
          </a:p>
          <a:p>
            <a:pPr marL="0" indent="0" algn="ctr">
              <a:buNone/>
            </a:pPr>
            <a:r>
              <a:rPr lang="nl-NL">
                <a:latin typeface="Corbel" panose="020B0503020204020204" pitchFamily="34" charset="0"/>
              </a:rPr>
              <a:t>Csak 1 szót válasszanak</a:t>
            </a:r>
          </a:p>
          <a:p>
            <a:endParaRPr lang="hu-HU" b="1"/>
          </a:p>
        </p:txBody>
      </p:sp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59479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Verdana" panose="020B0604030504040204" pitchFamily="34" charset="0"/>
              </a:rPr>
              <a:t>Partnerségek </a:t>
            </a:r>
            <a:endParaRPr lang="hu-HU" sz="40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>
                <a:latin typeface="Corbel" panose="020B0503020204020204" pitchFamily="34" charset="0"/>
              </a:rPr>
              <a:t>Gyorstalálkozó! 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Keressenek a teremben potenciális partnereket</a:t>
            </a:r>
          </a:p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Hozzanak létre munkamegállapodásokat a jövőbeli együttműködéshez</a:t>
            </a:r>
          </a:p>
          <a:p>
            <a:pPr marL="0" indent="0" algn="ctr">
              <a:buNone/>
            </a:pPr>
            <a:r>
              <a:rPr lang="en-US">
                <a:latin typeface="Corbel" panose="020B0503020204020204" pitchFamily="34" charset="0"/>
              </a:rPr>
              <a:t>20 perc</a:t>
            </a:r>
          </a:p>
          <a:p>
            <a:pPr marL="0" indent="0" algn="ctr">
              <a:buNone/>
            </a:pPr>
            <a:endParaRPr lang="hu-HU" b="1">
              <a:latin typeface="Corbel" panose="020B0503020204020204" pitchFamily="34" charset="0"/>
            </a:endParaRPr>
          </a:p>
          <a:p>
            <a:pPr marL="0" indent="0" algn="ctr">
              <a:buNone/>
            </a:pPr>
            <a:endParaRPr lang="hu-HU" b="1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65118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Jó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utat</a:t>
            </a:r>
            <a:r>
              <a:rPr lang="en-US" sz="40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Verdana" panose="020B0604030504040204" pitchFamily="34" charset="0"/>
              </a:rPr>
              <a:t>hazafelé</a:t>
            </a:r>
            <a:r>
              <a:rPr lang="hu-HU" sz="4000" b="1" dirty="0" smtClean="0">
                <a:solidFill>
                  <a:srgbClr val="002060"/>
                </a:solidFill>
                <a:latin typeface="Verdana" panose="020B0604030504040204" pitchFamily="34" charset="0"/>
              </a:rPr>
              <a:t>!</a:t>
            </a:r>
            <a:endParaRPr lang="hu-HU" sz="4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>
                <a:latin typeface="Corbel" panose="020B0503020204020204" pitchFamily="34" charset="0"/>
              </a:rPr>
              <a:t>Radikalizálódásra figyelő hálózat</a:t>
            </a:r>
          </a:p>
          <a:p>
            <a:pPr marL="0" indent="0" algn="ctr">
              <a:buNone/>
            </a:pPr>
            <a:r>
              <a:rPr lang="en-US">
                <a:latin typeface="Corbel" panose="020B0503020204020204" pitchFamily="34" charset="0"/>
              </a:rPr>
              <a:t>Wim Klei – w.klei@radaradvies.nl +31 6 4229 7277</a:t>
            </a:r>
            <a:endParaRPr lang="hu-HU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793750" y="4089400"/>
            <a:ext cx="1047750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orbel" panose="020B0503020204020204" pitchFamily="34" charset="0"/>
              </a:rPr>
              <a:t>Értékelés</a:t>
            </a:r>
            <a:endParaRPr lang="en-US" sz="2800" b="1" dirty="0">
              <a:latin typeface="Corbel" panose="020B0503020204020204" pitchFamily="34" charset="0"/>
            </a:endParaRPr>
          </a:p>
          <a:p>
            <a:pPr algn="ctr"/>
            <a:r>
              <a:rPr lang="en-US" sz="2600" dirty="0" err="1">
                <a:latin typeface="Corbel" panose="020B0503020204020204" pitchFamily="34" charset="0"/>
              </a:rPr>
              <a:t>Kérjük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  <a:r>
              <a:rPr lang="en-US" sz="2600" dirty="0" err="1">
                <a:latin typeface="Corbel" panose="020B0503020204020204" pitchFamily="34" charset="0"/>
              </a:rPr>
              <a:t>töltsék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ki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az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értékelési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űrlapot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  <a:r>
              <a:rPr lang="en-US" sz="2600" dirty="0" smtClean="0">
                <a:latin typeface="Corbel" panose="020B0503020204020204" pitchFamily="34" charset="0"/>
              </a:rPr>
              <a:t>am</a:t>
            </a:r>
            <a:r>
              <a:rPr lang="hu-HU" sz="2600" dirty="0" err="1" smtClean="0">
                <a:latin typeface="Corbel" panose="020B0503020204020204" pitchFamily="34" charset="0"/>
              </a:rPr>
              <a:t>elye</a:t>
            </a:r>
            <a:r>
              <a:rPr lang="en-US" sz="2600" dirty="0" smtClean="0">
                <a:latin typeface="Corbel" panose="020B0503020204020204" pitchFamily="34" charset="0"/>
              </a:rPr>
              <a:t>t </a:t>
            </a:r>
            <a:r>
              <a:rPr lang="en-US" sz="2600" dirty="0">
                <a:latin typeface="Corbel" panose="020B0503020204020204" pitchFamily="34" charset="0"/>
              </a:rPr>
              <a:t>e-</a:t>
            </a:r>
            <a:r>
              <a:rPr lang="en-US" sz="2600" dirty="0" err="1">
                <a:latin typeface="Corbel" panose="020B0503020204020204" pitchFamily="34" charset="0"/>
              </a:rPr>
              <a:t>mailben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küldünk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smtClean="0">
                <a:latin typeface="Corbel" panose="020B0503020204020204" pitchFamily="34" charset="0"/>
              </a:rPr>
              <a:t>el</a:t>
            </a:r>
            <a:r>
              <a:rPr lang="hu-HU" sz="2600" dirty="0" smtClean="0">
                <a:latin typeface="Corbel" panose="020B0503020204020204" pitchFamily="34" charset="0"/>
              </a:rPr>
              <a:t>.</a:t>
            </a:r>
            <a:endParaRPr lang="en-US" sz="2600" dirty="0">
              <a:latin typeface="Corbel" panose="020B0503020204020204" pitchFamily="34" charset="0"/>
            </a:endParaRPr>
          </a:p>
          <a:p>
            <a:pPr algn="ctr"/>
            <a:r>
              <a:rPr lang="en-US" sz="2600" dirty="0" err="1">
                <a:latin typeface="Corbel" panose="020B0503020204020204" pitchFamily="34" charset="0"/>
              </a:rPr>
              <a:t>Köszönjük</a:t>
            </a:r>
            <a:r>
              <a:rPr lang="en-US" sz="2600" dirty="0">
                <a:latin typeface="Corbel" panose="020B0503020204020204" pitchFamily="34" charset="0"/>
              </a:rPr>
              <a:t>!</a:t>
            </a:r>
            <a:endParaRPr lang="hu-HU" sz="2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868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A kapacitásépítésről </a:t>
            </a:r>
            <a:r>
              <a:rPr dirty="0" err="1" smtClean="0"/>
              <a:t>szóló</a:t>
            </a:r>
            <a:r>
              <a:rPr dirty="0" smtClean="0"/>
              <a:t> </a:t>
            </a:r>
            <a:r>
              <a:rPr lang="hu-HU" dirty="0" smtClean="0"/>
              <a:t>fennmaradó </a:t>
            </a:r>
            <a:r>
              <a:rPr dirty="0" err="1" smtClean="0"/>
              <a:t>diák</a:t>
            </a:r>
            <a:endParaRPr dirty="0" smtClean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22471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52450" y="365125"/>
            <a:ext cx="11106150" cy="1325563"/>
          </a:xfrm>
        </p:spPr>
        <p:txBody>
          <a:bodyPr>
            <a:normAutofit/>
          </a:bodyPr>
          <a:lstStyle/>
          <a:p>
            <a:r>
              <a:rPr lang="en-US" sz="33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Melyek</a:t>
            </a:r>
            <a:r>
              <a:rPr lang="en-US" sz="3300" b="1" dirty="0">
                <a:solidFill>
                  <a:srgbClr val="002060"/>
                </a:solidFill>
                <a:latin typeface="Verdana" panose="020B0604030504040204" pitchFamily="34" charset="0"/>
              </a:rPr>
              <a:t> a </a:t>
            </a:r>
            <a:r>
              <a:rPr lang="en-US" sz="33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kampányuk</a:t>
            </a:r>
            <a:r>
              <a:rPr lang="en-US" sz="33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előnyös</a:t>
            </a:r>
            <a:r>
              <a:rPr lang="en-US" sz="33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tulajdonságai</a:t>
            </a:r>
            <a:r>
              <a:rPr lang="en-US" sz="3300" b="1" dirty="0">
                <a:solidFill>
                  <a:srgbClr val="002060"/>
                </a:solidFill>
                <a:latin typeface="Verdana" panose="020B0604030504040204" pitchFamily="34" charset="0"/>
              </a:rPr>
              <a:t>?</a:t>
            </a:r>
            <a:endParaRPr lang="hu-HU" sz="33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Tijdelijke aanduiding voor inhoud 7"/>
          <p:cNvGraphicFramePr>
            <a:graphicFrameLocks noGrp="1"/>
          </p:cNvGraphicFramePr>
          <p:nvPr>
            <p:ph idx="1"/>
            <p:extLst/>
          </p:nvPr>
        </p:nvGraphicFramePr>
        <p:xfrm>
          <a:off x="816746" y="1825624"/>
          <a:ext cx="10537053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2351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0"/>
                    </a:ext>
                  </a:extLst>
                </a:gridCol>
                <a:gridCol w="3512351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3512351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/>
                      <a:endParaRPr lang="hu-HU" sz="2800" b="1" i="1" dirty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  <a:p>
                      <a:pPr algn="ctr"/>
                      <a:r>
                        <a:rPr lang="en-US" sz="2800" b="1" i="1" u="sng" dirty="0" err="1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Belső</a:t>
                      </a:r>
                      <a:r>
                        <a:rPr lang="en-US" sz="2800" b="1" i="1" u="sng" dirty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u="sng" dirty="0" err="1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tényezők</a:t>
                      </a:r>
                      <a:endParaRPr lang="en-US" sz="2800" b="1" i="1" u="sng" dirty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  <a:p>
                      <a:pPr algn="ctr"/>
                      <a:r>
                        <a:rPr lang="en-US" sz="2800" b="1" i="1" dirty="0" err="1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Ezeket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a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dolgokat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i="1" dirty="0" err="1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könnyebben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befolyásolni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tudják</a:t>
                      </a:r>
                      <a:endParaRPr lang="en-US" sz="2800" b="1" i="1" dirty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Erősségek</a:t>
                      </a:r>
                      <a:endParaRPr lang="hu-HU" sz="4000" b="1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Gyengeségek</a:t>
                      </a:r>
                      <a:endParaRPr lang="hu-HU" sz="4000" b="1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algn="ctr"/>
                      <a:endParaRPr lang="hu-HU" sz="2800" b="1" i="1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  <a:p>
                      <a:pPr algn="ctr"/>
                      <a:r>
                        <a:rPr lang="en-US" sz="2800" b="1" i="1" u="sng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Külső tényezők</a:t>
                      </a:r>
                    </a:p>
                    <a:p>
                      <a:pPr algn="ctr"/>
                      <a:r>
                        <a:rPr lang="en-US" sz="2800" b="1" i="1">
                          <a:solidFill>
                            <a:srgbClr val="002060"/>
                          </a:solidFill>
                          <a:latin typeface="Corbel" panose="020B0503020204020204" pitchFamily="34" charset="0"/>
                        </a:rPr>
                        <a:t>Ezeket a tényezőket nem tudják könnyen befolyásolni</a:t>
                      </a:r>
                    </a:p>
                    <a:p>
                      <a:pPr algn="ctr"/>
                      <a:endParaRPr lang="hu-HU" sz="2800" b="1" i="1" baseline="0">
                        <a:solidFill>
                          <a:srgbClr val="002060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Lehetőségek</a:t>
                      </a:r>
                      <a:endParaRPr lang="hu-HU" sz="4000" b="1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chemeClr val="tx1"/>
                          </a:solidFill>
                          <a:latin typeface="Corbel" panose="020B0503020204020204" pitchFamily="34" charset="0"/>
                        </a:rPr>
                        <a:t>Fenyegetések</a:t>
                      </a:r>
                      <a:endParaRPr lang="hu-HU" sz="4000" b="1">
                        <a:solidFill>
                          <a:schemeClr val="tx1"/>
                        </a:solidFill>
                        <a:latin typeface="Corbel" panose="020B0503020204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9313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solidFill>
                  <a:srgbClr val="002060"/>
                </a:solidFill>
                <a:latin typeface="Verdana" panose="020B0604030504040204" pitchFamily="34" charset="0"/>
              </a:rPr>
              <a:t>Kérjenek segítséget. Működjenek együtt. Legyenek okosak.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72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err="1">
                <a:latin typeface="Corbel" panose="020B0503020204020204" pitchFamily="34" charset="0"/>
              </a:rPr>
              <a:t>Közösségi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felelősségvállalási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politikák</a:t>
            </a:r>
            <a:r>
              <a:rPr lang="en-US" b="1" dirty="0">
                <a:latin typeface="Corbel" panose="020B0503020204020204" pitchFamily="34" charset="0"/>
              </a:rPr>
              <a:t> és </a:t>
            </a:r>
            <a:r>
              <a:rPr lang="en-US" b="1" dirty="0" err="1">
                <a:latin typeface="Corbel" panose="020B0503020204020204" pitchFamily="34" charset="0"/>
              </a:rPr>
              <a:t>támogatási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programok</a:t>
            </a:r>
            <a:r>
              <a:rPr lang="en-US" b="1" dirty="0">
                <a:latin typeface="Corbel" panose="020B0503020204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Corbel" panose="020B0503020204020204" pitchFamily="34" charset="0"/>
              </a:rPr>
              <a:t>marketingügynökségek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Corbel" panose="020B0503020204020204" pitchFamily="34" charset="0"/>
              </a:rPr>
              <a:t>közügyekkel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foglalkozó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ügynökségek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Corbel" panose="020B0503020204020204" pitchFamily="34" charset="0"/>
              </a:rPr>
              <a:t>közösségi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médiához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kötődő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iparág</a:t>
            </a:r>
            <a:r>
              <a:rPr lang="en-US" sz="2600" dirty="0">
                <a:latin typeface="Corbel" panose="020B0503020204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b="1" dirty="0" err="1" smtClean="0">
                <a:latin typeface="Corbel" panose="020B0503020204020204" pitchFamily="34" charset="0"/>
              </a:rPr>
              <a:t>Ingyene</a:t>
            </a:r>
            <a:r>
              <a:rPr lang="hu-HU" b="1" dirty="0" smtClean="0">
                <a:latin typeface="Corbel" panose="020B0503020204020204" pitchFamily="34" charset="0"/>
              </a:rPr>
              <a:t>s</a:t>
            </a:r>
            <a:r>
              <a:rPr lang="en-US" b="1" dirty="0" smtClean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publicitás</a:t>
            </a:r>
            <a:r>
              <a:rPr lang="en-US" b="1" dirty="0">
                <a:latin typeface="Corbel" panose="020B0503020204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Corbel" panose="020B0503020204020204" pitchFamily="34" charset="0"/>
              </a:rPr>
              <a:t>újságírók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  <a:r>
              <a:rPr lang="en-US" sz="2600" dirty="0" err="1">
                <a:latin typeface="Corbel" panose="020B0503020204020204" pitchFamily="34" charset="0"/>
              </a:rPr>
              <a:t>kommunikációs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szakemberek</a:t>
            </a:r>
            <a:r>
              <a:rPr lang="en-US" sz="2600" dirty="0">
                <a:latin typeface="Corbel" panose="020B0503020204020204" pitchFamily="34" charset="0"/>
              </a:rPr>
              <a:t>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Corbel" panose="020B0503020204020204" pitchFamily="34" charset="0"/>
              </a:rPr>
              <a:t>hagyományos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tömegtájékoztatás</a:t>
            </a:r>
            <a:r>
              <a:rPr lang="en-US" sz="2600" dirty="0">
                <a:latin typeface="Corbel" panose="020B0503020204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b="1" dirty="0" err="1">
                <a:latin typeface="Corbel" panose="020B0503020204020204" pitchFamily="34" charset="0"/>
              </a:rPr>
              <a:t>Együttműködés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hasonszőrű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partnerekkel</a:t>
            </a:r>
            <a:r>
              <a:rPr lang="en-US" b="1" dirty="0">
                <a:latin typeface="Corbel" panose="020B0503020204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Corbel" panose="020B0503020204020204" pitchFamily="34" charset="0"/>
              </a:rPr>
              <a:t>hozzászólás</a:t>
            </a:r>
            <a:r>
              <a:rPr lang="en-US" sz="2600" dirty="0">
                <a:latin typeface="Corbel" panose="020B0503020204020204" pitchFamily="34" charset="0"/>
              </a:rPr>
              <a:t> a </a:t>
            </a:r>
            <a:r>
              <a:rPr lang="en-US" sz="2600" dirty="0" err="1">
                <a:latin typeface="Corbel" panose="020B0503020204020204" pitchFamily="34" charset="0"/>
              </a:rPr>
              <a:t>való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világ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eseményeihez</a:t>
            </a:r>
            <a:r>
              <a:rPr lang="en-US" sz="2600" dirty="0">
                <a:latin typeface="Corbel" panose="020B0503020204020204" pitchFamily="34" charset="0"/>
              </a:rPr>
              <a:t>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Corbel" panose="020B0503020204020204" pitchFamily="34" charset="0"/>
              </a:rPr>
              <a:t>az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erőfeszítések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összehangolása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az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azonos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területen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dolgozó</a:t>
            </a:r>
            <a:r>
              <a:rPr lang="en-US" sz="2600" dirty="0">
                <a:latin typeface="Corbel" panose="020B0503020204020204" pitchFamily="34" charset="0"/>
              </a:rPr>
              <a:t> civil </a:t>
            </a:r>
            <a:r>
              <a:rPr lang="en-US" sz="2600" dirty="0" err="1">
                <a:latin typeface="Corbel" panose="020B0503020204020204" pitchFamily="34" charset="0"/>
              </a:rPr>
              <a:t>társadalmi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szervezetekkel</a:t>
            </a:r>
            <a:r>
              <a:rPr lang="en-US" sz="2600" dirty="0">
                <a:latin typeface="Corbel" panose="020B0503020204020204" pitchFamily="34" charset="0"/>
              </a:rPr>
              <a:t> és </a:t>
            </a:r>
            <a:r>
              <a:rPr lang="en-US" sz="2600" dirty="0" err="1">
                <a:latin typeface="Corbel" panose="020B0503020204020204" pitchFamily="34" charset="0"/>
              </a:rPr>
              <a:t>nem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kormányzati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szervezetekkel</a:t>
            </a:r>
            <a:r>
              <a:rPr lang="en-US" sz="2600" dirty="0">
                <a:latin typeface="Corbel" panose="020B0503020204020204" pitchFamily="34" charset="0"/>
              </a:rPr>
              <a:t>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Corbel" panose="020B0503020204020204" pitchFamily="34" charset="0"/>
              </a:rPr>
              <a:t>esernyőkampányok</a:t>
            </a:r>
            <a:r>
              <a:rPr lang="en-US" sz="2600" dirty="0">
                <a:latin typeface="Corbel" panose="020B0503020204020204" pitchFamily="34" charset="0"/>
              </a:rPr>
              <a:t> a </a:t>
            </a:r>
            <a:r>
              <a:rPr lang="en-US" sz="2600" dirty="0" err="1">
                <a:latin typeface="Corbel" panose="020B0503020204020204" pitchFamily="34" charset="0"/>
              </a:rPr>
              <a:t>helyi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 err="1">
                <a:latin typeface="Corbel" panose="020B0503020204020204" pitchFamily="34" charset="0"/>
              </a:rPr>
              <a:t>eseményekkel</a:t>
            </a:r>
            <a:r>
              <a:rPr lang="en-US" sz="2600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99058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7"/>
          <a:stretch/>
        </p:blipFill>
        <p:spPr bwMode="auto">
          <a:xfrm>
            <a:off x="1309991" y="700392"/>
            <a:ext cx="8992679" cy="5058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8898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sz="4000" b="1">
                <a:solidFill>
                  <a:srgbClr val="002060"/>
                </a:solidFill>
                <a:latin typeface="Verdana" panose="020B0604030504040204" pitchFamily="34" charset="0"/>
              </a:rPr>
              <a:t>Kiegészítő információ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38791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>
                <a:solidFill>
                  <a:srgbClr val="002060"/>
                </a:solidFill>
                <a:latin typeface="Verdana" panose="020B0604030504040204" pitchFamily="34" charset="0"/>
              </a:rPr>
              <a:t>Szerezzen ötleteket!</a:t>
            </a:r>
            <a:r>
              <a:t/>
            </a:r>
            <a:br/>
            <a:r>
              <a:rPr lang="nl-NL" sz="4000" b="1">
                <a:solidFill>
                  <a:srgbClr val="002060"/>
                </a:solidFill>
                <a:latin typeface="Verdana" panose="020B0604030504040204" pitchFamily="34" charset="0"/>
              </a:rPr>
              <a:t>A hálózatunk kampányai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>
                <a:latin typeface="Corbel" panose="020B0503020204020204" pitchFamily="34" charset="0"/>
              </a:rPr>
              <a:t>Humza Production „</a:t>
            </a:r>
            <a:r>
              <a:rPr lang="nl-NL" sz="2400" u="sng" dirty="0">
                <a:latin typeface="Corbel" panose="020B0503020204020204" pitchFamily="34" charset="0"/>
                <a:hlinkClick r:id="rId3"/>
              </a:rPr>
              <a:t>Egy rossz ember naplója</a:t>
            </a:r>
            <a:r>
              <a:rPr lang="nl-NL" sz="2400" dirty="0">
                <a:latin typeface="Corbel" panose="020B0503020204020204" pitchFamily="34" charset="0"/>
              </a:rPr>
              <a:t>”</a:t>
            </a:r>
          </a:p>
          <a:p>
            <a:pPr marL="0" indent="0">
              <a:buNone/>
            </a:pPr>
            <a:r>
              <a:rPr lang="nl-NL" sz="2400" u="sng" dirty="0">
                <a:latin typeface="Corbel" panose="020B0503020204020204" pitchFamily="34" charset="0"/>
                <a:hlinkClick r:id="rId4"/>
              </a:rPr>
              <a:t>A családok számítanak</a:t>
            </a:r>
            <a:r>
              <a:rPr lang="nl-NL" sz="2400" dirty="0">
                <a:latin typeface="Corbel" panose="020B0503020204020204" pitchFamily="34" charset="0"/>
              </a:rPr>
              <a:t> webhely.</a:t>
            </a:r>
          </a:p>
          <a:p>
            <a:pPr marL="0" indent="0">
              <a:buNone/>
            </a:pPr>
            <a:r>
              <a:rPr sz="2400" dirty="0" smtClean="0"/>
              <a:t>Merjetek szürkék lenni</a:t>
            </a:r>
            <a:r>
              <a:rPr lang="nl-NL" sz="2400" dirty="0">
                <a:latin typeface="Corbel" panose="020B0503020204020204" pitchFamily="34" charset="0"/>
              </a:rPr>
              <a:t> „</a:t>
            </a:r>
            <a:r>
              <a:rPr lang="nl-NL" sz="2400" u="sng" dirty="0">
                <a:latin typeface="Corbel" panose="020B0503020204020204" pitchFamily="34" charset="0"/>
                <a:hlinkClick r:id="rId5"/>
              </a:rPr>
              <a:t>Kampány a sarkított megközelítések ellen”</a:t>
            </a:r>
            <a:endParaRPr lang="hu-HU" sz="24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sz="2400" dirty="0" err="1" smtClean="0"/>
              <a:t>Dzsihád</a:t>
            </a:r>
            <a:r>
              <a:rPr sz="2400" dirty="0" smtClean="0"/>
              <a:t> a szélsőségesség ellen</a:t>
            </a:r>
            <a:r>
              <a:rPr lang="nl-NL" sz="2400" dirty="0">
                <a:latin typeface="Corbel" panose="020B0503020204020204" pitchFamily="34" charset="0"/>
              </a:rPr>
              <a:t> „</a:t>
            </a:r>
            <a:r>
              <a:rPr lang="nl-NL" sz="2400" u="sng" dirty="0">
                <a:latin typeface="Corbel" panose="020B0503020204020204" pitchFamily="34" charset="0"/>
                <a:hlinkClick r:id="rId6"/>
              </a:rPr>
              <a:t>A mérsékelt iszlámot támogató kampány</a:t>
            </a:r>
            <a:r>
              <a:rPr lang="nl-NL" sz="2400" dirty="0">
                <a:latin typeface="Corbel" panose="020B0503020204020204" pitchFamily="34" charset="0"/>
              </a:rPr>
              <a:t>”</a:t>
            </a:r>
          </a:p>
          <a:p>
            <a:pPr marL="0" indent="0">
              <a:buNone/>
            </a:pPr>
            <a:r>
              <a:rPr sz="2400" dirty="0" smtClean="0"/>
              <a:t>A jövő emberei „</a:t>
            </a:r>
            <a:r>
              <a:rPr lang="nl-NL" sz="2400" u="sng" dirty="0">
                <a:latin typeface="Corbel" panose="020B0503020204020204" pitchFamily="34" charset="0"/>
                <a:hlinkClick r:id="rId7"/>
              </a:rPr>
              <a:t>Az emberi jogok előmozdítása</a:t>
            </a:r>
            <a:r>
              <a:rPr lang="nl-NL" sz="2400" dirty="0">
                <a:latin typeface="Corbel" panose="020B0503020204020204" pitchFamily="34" charset="0"/>
              </a:rPr>
              <a:t>”</a:t>
            </a:r>
          </a:p>
          <a:p>
            <a:pPr marL="0" indent="0">
              <a:buNone/>
            </a:pPr>
            <a:r>
              <a:rPr lang="nl-NL" sz="2400" u="sng" dirty="0">
                <a:latin typeface="Corbel" panose="020B0503020204020204" pitchFamily="34" charset="0"/>
                <a:hlinkClick r:id="rId8"/>
              </a:rPr>
              <a:t>Polgári ébredés</a:t>
            </a:r>
            <a:r>
              <a:rPr lang="nl-NL" sz="2400" dirty="0">
                <a:latin typeface="Corbel" panose="020B0503020204020204" pitchFamily="34" charset="0"/>
              </a:rPr>
              <a:t> hálózat</a:t>
            </a:r>
          </a:p>
          <a:p>
            <a:pPr marL="0" indent="0">
              <a:buNone/>
            </a:pPr>
            <a:r>
              <a:rPr lang="nl-NL" sz="2400" dirty="0">
                <a:latin typeface="Corbel" panose="020B0503020204020204" pitchFamily="34" charset="0"/>
              </a:rPr>
              <a:t>Finn Church Aid „</a:t>
            </a:r>
            <a:r>
              <a:rPr lang="nl-NL" sz="2400" u="sng" dirty="0">
                <a:latin typeface="Corbel" panose="020B0503020204020204" pitchFamily="34" charset="0"/>
                <a:hlinkClick r:id="rId9"/>
              </a:rPr>
              <a:t>Figyelemfelhívó kampány</a:t>
            </a:r>
            <a:r>
              <a:rPr lang="nl-NL" sz="2400" dirty="0">
                <a:latin typeface="Corbel" panose="020B0503020204020204" pitchFamily="34" charset="0"/>
              </a:rPr>
              <a:t> az életről Szíriában”</a:t>
            </a:r>
          </a:p>
          <a:p>
            <a:pPr marL="0" indent="0">
              <a:buNone/>
            </a:pPr>
            <a:r>
              <a:rPr lang="nl-NL" sz="2400" dirty="0">
                <a:latin typeface="Corbel" panose="020B0503020204020204" pitchFamily="34" charset="0"/>
              </a:rPr>
              <a:t>Atheneum Anderlecht „</a:t>
            </a:r>
            <a:r>
              <a:rPr lang="nl-NL" sz="2400" u="sng" dirty="0">
                <a:latin typeface="Corbel" panose="020B0503020204020204" pitchFamily="34" charset="0"/>
                <a:hlinkClick r:id="rId10"/>
              </a:rPr>
              <a:t>Remény és befogadás</a:t>
            </a:r>
            <a:r>
              <a:rPr sz="2400" dirty="0" smtClean="0"/>
              <a:t>”</a:t>
            </a:r>
          </a:p>
          <a:p>
            <a:pPr marL="0" indent="0">
              <a:buNone/>
            </a:pPr>
            <a:r>
              <a:rPr sz="2400" dirty="0" smtClean="0"/>
              <a:t>Családok a</a:t>
            </a:r>
            <a:r>
              <a:rPr lang="nl-NL" sz="2400" dirty="0">
                <a:latin typeface="Corbel" panose="020B0503020204020204" pitchFamily="34" charset="0"/>
              </a:rPr>
              <a:t> </a:t>
            </a:r>
            <a:r>
              <a:rPr lang="nl-NL" sz="2400" u="sng" dirty="0">
                <a:latin typeface="Corbel" panose="020B0503020204020204" pitchFamily="34" charset="0"/>
                <a:hlinkClick r:id="rId11"/>
              </a:rPr>
              <a:t>terrorizmus és a szélsőségek ellen</a:t>
            </a:r>
            <a:r>
              <a:rPr lang="nl-NL" sz="2400" dirty="0">
                <a:latin typeface="Corbel" panose="020B0503020204020204" pitchFamily="34" charset="0"/>
              </a:rPr>
              <a:t> (FATE)</a:t>
            </a:r>
          </a:p>
          <a:p>
            <a:pPr marL="0" indent="0">
              <a:buNone/>
            </a:pPr>
            <a:r>
              <a:rPr lang="nl-NL" sz="2400" dirty="0">
                <a:latin typeface="Corbel" panose="020B0503020204020204" pitchFamily="34" charset="0"/>
              </a:rPr>
              <a:t>YouTube videó franciául: </a:t>
            </a:r>
            <a:r>
              <a:rPr lang="nl-NL" sz="2400" u="sng" dirty="0">
                <a:latin typeface="Corbel" panose="020B0503020204020204" pitchFamily="34" charset="0"/>
                <a:hlinkClick r:id="rId12"/>
              </a:rPr>
              <a:t>Stop-Djihadisme</a:t>
            </a:r>
            <a:endParaRPr lang="hu-HU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161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Eszközök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képzési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anyagok</a:t>
            </a:r>
            <a:r>
              <a:rPr lang="en-US" sz="3200" b="1" dirty="0">
                <a:solidFill>
                  <a:srgbClr val="002060"/>
                </a:solidFill>
                <a:latin typeface="Verdana" panose="020B0604030504040204" pitchFamily="34" charset="0"/>
              </a:rPr>
              <a:t> és </a:t>
            </a:r>
            <a:r>
              <a:rPr lang="en-US" sz="3200" b="1" dirty="0" err="1">
                <a:solidFill>
                  <a:srgbClr val="002060"/>
                </a:solidFill>
                <a:latin typeface="Verdana" panose="020B0604030504040204" pitchFamily="34" charset="0"/>
              </a:rPr>
              <a:t>kézikönyvek</a:t>
            </a:r>
            <a:endParaRPr lang="hu-HU" sz="3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62986"/>
            <a:ext cx="10515600" cy="50343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b="1" dirty="0" err="1">
                <a:latin typeface="Corbel" panose="020B0503020204020204" pitchFamily="34" charset="0"/>
              </a:rPr>
              <a:t>Ellenvéleményt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megfogalmazó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közzétételekre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vonatkozó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tájékoztató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csomag</a:t>
            </a:r>
            <a:endParaRPr lang="en-US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3"/>
              </a:rPr>
              <a:t>http://www.strategicdialogue.org/wp-content/uploads/2016/06/OCCI-Counterspeech-Information-Pack-English.pdf</a:t>
            </a:r>
            <a:endParaRPr lang="hu-HU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b="1" dirty="0" err="1">
                <a:latin typeface="Corbel" panose="020B0503020204020204" pitchFamily="34" charset="0"/>
              </a:rPr>
              <a:t>Ellenvéleményt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megfogalmazó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narratívára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vonatkozó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kézikönyv</a:t>
            </a:r>
            <a:endParaRPr lang="en-US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4"/>
              </a:rPr>
              <a:t>http://www.strategicdialogue.org/wp-content/uploads/2016/06/Counter-narrative-Handbook_1.pdf</a:t>
            </a:r>
            <a:endParaRPr lang="hu-HU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5"/>
              </a:rPr>
              <a:t>www.counternarratives.org</a:t>
            </a:r>
            <a:endParaRPr lang="hu-HU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u="sng" dirty="0">
                <a:hlinkClick r:id="rId3"/>
              </a:rPr>
              <a:t>http://www.strategicdialogue.org/wp-content/uploads/2016/06/OCCI-Counterspeech-Information-Pack-English.pdf</a:t>
            </a:r>
            <a:r>
              <a:rPr dirty="0" smtClean="0"/>
              <a:t> </a:t>
            </a:r>
            <a:r>
              <a:rPr lang="en-US" sz="1600" b="1" dirty="0">
                <a:latin typeface="Corbel" panose="020B0503020204020204" pitchFamily="34" charset="0"/>
              </a:rPr>
              <a:t>(10 </a:t>
            </a:r>
            <a:r>
              <a:rPr lang="en-US" sz="1600" b="1" dirty="0" err="1">
                <a:latin typeface="Corbel" panose="020B0503020204020204" pitchFamily="34" charset="0"/>
              </a:rPr>
              <a:t>oldal</a:t>
            </a:r>
            <a:r>
              <a:rPr lang="en-US" sz="1600" b="1" dirty="0">
                <a:latin typeface="Corbel" panose="020B0503020204020204" pitchFamily="34" charset="0"/>
              </a:rPr>
              <a:t>) </a:t>
            </a:r>
          </a:p>
          <a:p>
            <a:pPr marL="0" indent="0">
              <a:buNone/>
            </a:pPr>
            <a:r>
              <a:rPr lang="en-US" sz="1600" b="1" dirty="0" err="1">
                <a:latin typeface="Corbel" panose="020B0503020204020204" pitchFamily="34" charset="0"/>
              </a:rPr>
              <a:t>Kampány</a:t>
            </a:r>
            <a:r>
              <a:rPr lang="en-US" sz="1600" b="1" dirty="0">
                <a:latin typeface="Corbel" panose="020B0503020204020204" pitchFamily="34" charset="0"/>
              </a:rPr>
              <a:t> a </a:t>
            </a:r>
            <a:r>
              <a:rPr lang="en-US" sz="1600" b="1" dirty="0" err="1">
                <a:latin typeface="Corbel" panose="020B0503020204020204" pitchFamily="34" charset="0"/>
              </a:rPr>
              <a:t>Twitteren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kézikönyv</a:t>
            </a:r>
            <a:endParaRPr lang="en-US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6"/>
              </a:rPr>
              <a:t>http://esmeefairbairn.org.uk/</a:t>
            </a:r>
            <a:endParaRPr lang="hu-HU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Corbel" panose="020B0503020204020204" pitchFamily="34" charset="0"/>
              </a:rPr>
              <a:t>Facebook SMB</a:t>
            </a:r>
            <a:endParaRPr lang="hu-HU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dirty="0" smtClean="0"/>
              <a:t> </a:t>
            </a:r>
            <a:r>
              <a:rPr lang="en-US" sz="1600" dirty="0">
                <a:latin typeface="Corbel" panose="020B0503020204020204" pitchFamily="34" charset="0"/>
                <a:hlinkClick r:id="rId7"/>
              </a:rPr>
              <a:t>https://www.facebook.com/blueprint?attachment_canonical_url=https%3A%2F%2Fwww.facebook.com%2Fblueprint</a:t>
            </a:r>
            <a:endParaRPr lang="hu-HU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Corbel" panose="020B0503020204020204" pitchFamily="34" charset="0"/>
              </a:rPr>
              <a:t>Facebook </a:t>
            </a:r>
            <a:r>
              <a:rPr lang="en-US" sz="1600" b="1" dirty="0" smtClean="0">
                <a:latin typeface="Corbel" panose="020B0503020204020204" pitchFamily="34" charset="0"/>
              </a:rPr>
              <a:t>nonprofit </a:t>
            </a:r>
            <a:r>
              <a:rPr lang="en-US" sz="1600" b="1" dirty="0" err="1">
                <a:latin typeface="Corbel" panose="020B0503020204020204" pitchFamily="34" charset="0"/>
              </a:rPr>
              <a:t>célú</a:t>
            </a:r>
            <a:r>
              <a:rPr lang="en-US" sz="1600" b="1" dirty="0">
                <a:latin typeface="Corbel" panose="020B0503020204020204" pitchFamily="34" charset="0"/>
              </a:rPr>
              <a:t> </a:t>
            </a:r>
            <a:r>
              <a:rPr lang="en-US" sz="1600" b="1" dirty="0" err="1">
                <a:latin typeface="Corbel" panose="020B0503020204020204" pitchFamily="34" charset="0"/>
              </a:rPr>
              <a:t>hirdetések</a:t>
            </a:r>
            <a:endParaRPr lang="hu-HU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8"/>
              </a:rPr>
              <a:t>https://nonprofits.fb.com/topic/ads/</a:t>
            </a:r>
            <a:endParaRPr lang="hu-HU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Corbel" panose="020B0503020204020204" pitchFamily="34" charset="0"/>
              </a:rPr>
              <a:t>A YouTube </a:t>
            </a:r>
            <a:r>
              <a:rPr lang="en-US" sz="1600" b="1" dirty="0" smtClean="0">
                <a:latin typeface="Corbel" panose="020B0503020204020204" pitchFamily="34" charset="0"/>
              </a:rPr>
              <a:t>nonprofit </a:t>
            </a:r>
            <a:r>
              <a:rPr lang="en-US" sz="1600" b="1" dirty="0" err="1">
                <a:latin typeface="Corbel" panose="020B0503020204020204" pitchFamily="34" charset="0"/>
              </a:rPr>
              <a:t>programja</a:t>
            </a:r>
            <a:endParaRPr lang="hu-HU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9"/>
              </a:rPr>
              <a:t>https://www.youtube.com/nonprofits</a:t>
            </a:r>
            <a:endParaRPr lang="hu-HU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10"/>
              </a:rPr>
              <a:t>https://www.youtube.com/watch?feature=player_embedded&amp;v=YpKAtk5C0lM</a:t>
            </a:r>
            <a:endParaRPr lang="hu-HU" sz="1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Corbel" panose="020B0503020204020204" pitchFamily="34" charset="0"/>
              </a:rPr>
              <a:t>A YouTube 10 </a:t>
            </a:r>
            <a:r>
              <a:rPr lang="en-US" sz="1600" b="1" dirty="0" err="1">
                <a:latin typeface="Corbel" panose="020B0503020204020204" pitchFamily="34" charset="0"/>
              </a:rPr>
              <a:t>alapelve</a:t>
            </a:r>
            <a:endParaRPr lang="en-US" sz="16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orbel" panose="020B0503020204020204" pitchFamily="34" charset="0"/>
                <a:hlinkClick r:id="rId11"/>
              </a:rPr>
              <a:t>http://Bit.ly/10fundamentals</a:t>
            </a:r>
            <a:endParaRPr lang="hu-HU" sz="1600" dirty="0">
              <a:latin typeface="Corbel" panose="020B050302020402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82" y="5889307"/>
            <a:ext cx="2118995" cy="70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174107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4984</TotalTime>
  <Words>8392</Words>
  <Application>Microsoft Office PowerPoint</Application>
  <PresentationFormat>Widescreen</PresentationFormat>
  <Paragraphs>1166</Paragraphs>
  <Slides>112</Slides>
  <Notes>100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2" baseType="lpstr">
      <vt:lpstr>Arial</vt:lpstr>
      <vt:lpstr>Calibri</vt:lpstr>
      <vt:lpstr>Calibri Light</vt:lpstr>
      <vt:lpstr>Comic Sans MS</vt:lpstr>
      <vt:lpstr>Corbel</vt:lpstr>
      <vt:lpstr>Passion One Bold</vt:lpstr>
      <vt:lpstr>Trebuchet MS</vt:lpstr>
      <vt:lpstr>Verdana</vt:lpstr>
      <vt:lpstr>Wingdings</vt:lpstr>
      <vt:lpstr>Kantoorthema</vt:lpstr>
      <vt:lpstr>Online kampányok létrehozása alternatív vagy valamivel szembeni narratívákhoz</vt:lpstr>
      <vt:lpstr>Célkitűzés</vt:lpstr>
      <vt:lpstr>Munkavégzési alapelvek</vt:lpstr>
      <vt:lpstr>A civil társadalom szerepvállalását ösztönző program</vt:lpstr>
      <vt:lpstr>Mai program</vt:lpstr>
      <vt:lpstr>Tapasztalatok megosztása</vt:lpstr>
      <vt:lpstr>Az elvárások megosztása egymással</vt:lpstr>
      <vt:lpstr>Tényleg szükséges a civil társadalmi szervezetek online és aktív jelenléte?</vt:lpstr>
      <vt:lpstr>PowerPoint Presentation</vt:lpstr>
      <vt:lpstr>PowerPoint Presentation</vt:lpstr>
      <vt:lpstr>PowerPoint Presentation</vt:lpstr>
      <vt:lpstr>Ismernek bármilyen olyan közösségi hálózatot (a legfőbb hármat leszámítva), amely segíthet a gyűlölet/erőszak/terrorizmus megállításában?</vt:lpstr>
      <vt:lpstr>Az online kommunikáció lehet a beavatkozás eszköze?</vt:lpstr>
      <vt:lpstr>A szélsőséges csoportok használják az online médiát</vt:lpstr>
      <vt:lpstr>PowerPoint Presentation</vt:lpstr>
      <vt:lpstr>PowerPoint Presentation</vt:lpstr>
      <vt:lpstr>Mit tudunk ezekről...</vt:lpstr>
      <vt:lpstr>PowerPoint Presentation</vt:lpstr>
      <vt:lpstr>Mit tudunk... …a többiről?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Kávészünet</vt:lpstr>
      <vt:lpstr>Hogyan működik az online kommunikáció?</vt:lpstr>
      <vt:lpstr>Jobb ma egy veréb, mint  holnap egy túzok</vt:lpstr>
      <vt:lpstr>Mi működik jól a Twitteren?</vt:lpstr>
      <vt:lpstr>PowerPoint Presentation</vt:lpstr>
      <vt:lpstr>Online = dinamikus párbeszéd</vt:lpstr>
      <vt:lpstr>Gyakorlat</vt:lpstr>
      <vt:lpstr>PowerPoint Presentation</vt:lpstr>
      <vt:lpstr>PowerPoint Presentation</vt:lpstr>
      <vt:lpstr>Példák a közösségi médiában a társadalmi kérdésekkel kapcsolatos kampányokra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Ebédszünet</vt:lpstr>
      <vt:lpstr>Az online stratégia kidolgozása</vt:lpstr>
      <vt:lpstr>Kommunikációs stratégiák </vt:lpstr>
      <vt:lpstr>Hat alapvető kérdés</vt:lpstr>
      <vt:lpstr>Felhívás cselekvésre</vt:lpstr>
      <vt:lpstr>A kulcs a „helyi”, a közösségi médiában is</vt:lpstr>
      <vt:lpstr>Válasz: kívánt vagy nem kívánt</vt:lpstr>
      <vt:lpstr>PowerPoint Presentation</vt:lpstr>
      <vt:lpstr>A RAN meglátása a radikalizálódásról</vt:lpstr>
      <vt:lpstr>PowerPoint Presentation</vt:lpstr>
      <vt:lpstr>Mit szeretnének tenni online?</vt:lpstr>
      <vt:lpstr>Mi a cél?</vt:lpstr>
      <vt:lpstr>Célok: hogyan kezdjenek hozzá?</vt:lpstr>
      <vt:lpstr>A cél meghatározása</vt:lpstr>
      <vt:lpstr>Példa az okosan megválasztott célokra</vt:lpstr>
      <vt:lpstr>Gyakorlat</vt:lpstr>
      <vt:lpstr>Ki a célközönség?</vt:lpstr>
      <vt:lpstr>PowerPoint Presentation</vt:lpstr>
      <vt:lpstr>PowerPoint Presentation</vt:lpstr>
      <vt:lpstr>PowerPoint Presentation</vt:lpstr>
      <vt:lpstr>Kérdés a célcsoportnak</vt:lpstr>
      <vt:lpstr>Miért csinálja…?</vt:lpstr>
      <vt:lpstr>A kampányok célja mindig  a viselkedésben történő változás elérése</vt:lpstr>
      <vt:lpstr>Hogyan tudnak változást kiváltani mások viselkedésében?</vt:lpstr>
      <vt:lpstr>Mi az üzenet?</vt:lpstr>
      <vt:lpstr>A közösség felerősítő hatása, buborékhatás</vt:lpstr>
      <vt:lpstr>Ki adja át az üzenetet?</vt:lpstr>
      <vt:lpstr>PowerPoint Presentation</vt:lpstr>
      <vt:lpstr>PowerPoint Presentation</vt:lpstr>
      <vt:lpstr>Teaszünet</vt:lpstr>
      <vt:lpstr>Hogyan jelenjenek meg online</vt:lpstr>
      <vt:lpstr>Hogyan hozzanak létre vonzó tartalmakat</vt:lpstr>
      <vt:lpstr>Bevált gyakorlatok</vt:lpstr>
      <vt:lpstr>Mit tegyenek, és mit ne tegyenek</vt:lpstr>
      <vt:lpstr>Az emberek elérése online</vt:lpstr>
      <vt:lpstr>Szerves hallgatóság vs. fizetett hallgatóság</vt:lpstr>
      <vt:lpstr>Helyes úton járnak?</vt:lpstr>
      <vt:lpstr>Gyakorlat</vt:lpstr>
      <vt:lpstr>PowerPoint Presentation</vt:lpstr>
      <vt:lpstr>PowerPoint Presentation</vt:lpstr>
      <vt:lpstr>10 alapelv</vt:lpstr>
      <vt:lpstr>Reflektálás</vt:lpstr>
      <vt:lpstr>Partnerségek </vt:lpstr>
      <vt:lpstr>Jó utat hazafelé!</vt:lpstr>
      <vt:lpstr>A kapacitásépítésről szóló fennmaradó diák</vt:lpstr>
      <vt:lpstr>Melyek a kampányuk előnyös tulajdonságai?</vt:lpstr>
      <vt:lpstr>Kérjenek segítséget. Működjenek együtt. Legyenek okosak. </vt:lpstr>
      <vt:lpstr>PowerPoint Presentation</vt:lpstr>
      <vt:lpstr>Kiegészítő információ</vt:lpstr>
      <vt:lpstr>Szerezzen ötleteket! A hálózatunk kampányai </vt:lpstr>
      <vt:lpstr>Eszközök, képzési anyagok és kézikönyvek</vt:lpstr>
      <vt:lpstr>Ellenvéleményt megfogalmazó közzétételekre vonatkozó tájékoztató csomag</vt:lpstr>
      <vt:lpstr>PowerPoint Presentation</vt:lpstr>
      <vt:lpstr>PowerPoint Presentation</vt:lpstr>
      <vt:lpstr>Nyisd ki a szemed</vt:lpstr>
      <vt:lpstr>INGYENES kezdeményezés</vt:lpstr>
      <vt:lpstr>Exit Germany, trójai póló</vt:lpstr>
      <vt:lpstr>Add fel a ramadánért</vt:lpstr>
      <vt:lpstr>Merj szürkének lenni</vt:lpstr>
      <vt:lpstr>PowerPoint Presentation</vt:lpstr>
      <vt:lpstr>Példa</vt:lpstr>
      <vt:lpstr>PowerPoint Presentation</vt:lpstr>
      <vt:lpstr>PowerPoint Presentation</vt:lpstr>
      <vt:lpstr>Hivatkozás…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online alternatives  to the lures of extremist propaganda</dc:title>
  <dc:creator>Wim Klei</dc:creator>
  <cp:lastModifiedBy>KZs</cp:lastModifiedBy>
  <cp:revision>1105</cp:revision>
  <cp:lastPrinted>2017-03-23T07:44:36Z</cp:lastPrinted>
  <dcterms:created xsi:type="dcterms:W3CDTF">2017-02-22T13:10:37Z</dcterms:created>
  <dcterms:modified xsi:type="dcterms:W3CDTF">2017-07-09T15:35:23Z</dcterms:modified>
</cp:coreProperties>
</file>